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3"/>
  </p:notesMasterIdLst>
  <p:sldIdLst>
    <p:sldId id="260" r:id="rId2"/>
    <p:sldId id="285" r:id="rId3"/>
    <p:sldId id="277" r:id="rId4"/>
    <p:sldId id="280" r:id="rId5"/>
    <p:sldId id="283" r:id="rId6"/>
    <p:sldId id="284" r:id="rId7"/>
    <p:sldId id="265" r:id="rId8"/>
    <p:sldId id="287" r:id="rId9"/>
    <p:sldId id="261" r:id="rId10"/>
    <p:sldId id="266" r:id="rId11"/>
    <p:sldId id="281" r:id="rId12"/>
    <p:sldId id="297" r:id="rId13"/>
    <p:sldId id="299" r:id="rId14"/>
    <p:sldId id="267" r:id="rId15"/>
    <p:sldId id="259" r:id="rId16"/>
    <p:sldId id="270" r:id="rId17"/>
    <p:sldId id="276" r:id="rId18"/>
    <p:sldId id="282" r:id="rId19"/>
    <p:sldId id="291" r:id="rId20"/>
    <p:sldId id="289" r:id="rId21"/>
    <p:sldId id="294" r:id="rId22"/>
    <p:sldId id="293" r:id="rId23"/>
    <p:sldId id="274" r:id="rId24"/>
    <p:sldId id="288" r:id="rId25"/>
    <p:sldId id="298" r:id="rId26"/>
    <p:sldId id="275" r:id="rId27"/>
    <p:sldId id="296" r:id="rId28"/>
    <p:sldId id="300" r:id="rId29"/>
    <p:sldId id="301" r:id="rId30"/>
    <p:sldId id="272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4" autoAdjust="0"/>
    <p:restoredTop sz="87121"/>
  </p:normalViewPr>
  <p:slideViewPr>
    <p:cSldViewPr snapToGrid="0" snapToObjects="1">
      <p:cViewPr>
        <p:scale>
          <a:sx n="87" d="100"/>
          <a:sy n="87" d="100"/>
        </p:scale>
        <p:origin x="4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60B0-A0D3-47CB-9959-D40A8F43C4B7}" type="datetimeFigureOut">
              <a:rPr lang="fr-CH" smtClean="0"/>
              <a:t>03.02.19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45C5-79A8-49DD-892E-DB1FD1B9C11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13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B45C5-79A8-49DD-892E-DB1FD1B9C114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642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B45C5-79A8-49DD-892E-DB1FD1B9C114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642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B45C5-79A8-49DD-892E-DB1FD1B9C114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642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B45C5-79A8-49DD-892E-DB1FD1B9C114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64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ultrasonographic severity of dysplasia in the Ortolani-positive hip is prognostic for the failure of Pavlik harness treatment 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m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 severely dislocated hips in which the labrum is interposed between the femoral head and acetabulum </a:t>
            </a:r>
            <a:r>
              <a:rPr lang="e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beingassociated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failure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Pavlik complication: Avascular necrosis of the femoral head, skin irritation, and femoral nerve palsy. Femoral nerve palsy is apparent when the infant stops demonstrating spontaneous knee extension while in the Pavlik harness.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patients who developed femoral nerve palsy had a high (47%) failure rate of Pavlik harness treatment, possibly indicating that this complication occurs </a:t>
            </a:r>
            <a:r>
              <a:rPr lang="e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more severe 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of DDH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45C5-79A8-49DD-892E-DB1FD1B9C114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126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ultrasonographic severity of dysplasia in the Ortolani-positive hip is prognostic for the failure of Pavlik harness treatment 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m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 severely dislocated hips in which the labrum is interposed between the femoral head and acetabulum </a:t>
            </a:r>
            <a:r>
              <a:rPr lang="e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beingassociated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failure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Pavlik complication: Avascular necrosis of the femoral head, skin irritation, and femoral nerve palsy. Femoral nerve palsy is apparent when the infant stops demonstrating spontaneous knee extension while in the Pavlik harness.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patients who developed femoral nerve palsy had a high (47%) failure rate of Pavlik harness treatment, possibly indicating that this complication occurs </a:t>
            </a:r>
            <a:r>
              <a:rPr lang="e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more severe </a:t>
            </a:r>
            <a:r>
              <a:rPr lang="e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of DDH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45C5-79A8-49DD-892E-DB1FD1B9C114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383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B6E9-D3C6-AC43-9727-E288323099FB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F964-1930-5C4D-80D3-C15CDBF47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T-Nv0_5fgAhWIKewKHaDlAcAQjRx6BAgBEAU&amp;url=https%3A%2F%2Fwww.jle.com%2Fen%2Frevues%2Fmtp%2Fe-docs%2Fla_luxation_congenitale_de_hanche_vue_par_lorthopediste_pediatre_273974%2Farticle.phtml%3Ftab%3Dimages&amp;psig=AOvVaw2IcnJGV-oZP4lkCm4VRyt2&amp;ust=154902336033822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edworld.ch/ENTREE/VIDEOS%20DE%20GESTES%20MEDICAUX/Examen%20du%20nne/Examen%20de%20la%20Hanche%20du%20Nne-Facult%C3%A9%20de%20Medecine%20Cochin%20Port-Royal,%20Paris%20Descartes.mp4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formathon.fr/Formathon/424/l-rsquo-examen-de-la-hanche-du-nourrisso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i55dLok5jgAhUGGuwKHa7QD1MQjRx6BAgBEAQ&amp;url=http%3A%2F%2Fwww.sofcot.fr%2Fcontent%2Fdownload%2F15156%2F112462%2Fversion%2F1%2Ffile%2FReussir_l%2527iECN_Orthopedie_Traumatologie_Ellipses_2018.pdf&amp;psig=AOvVaw1WOWz21MPDoPPu7fkjdsWk&amp;ust=154902871360242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1495" y="2637781"/>
            <a:ext cx="6682005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LUXATION CONGÉNITALE </a:t>
            </a:r>
          </a:p>
          <a:p>
            <a:pPr algn="ctr"/>
            <a:r>
              <a:rPr lang="en-US" sz="4400" b="1" dirty="0"/>
              <a:t>DES HANCHES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8440" y="6488697"/>
            <a:ext cx="1154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MMA 01.2018</a:t>
            </a:r>
          </a:p>
        </p:txBody>
      </p:sp>
    </p:spTree>
    <p:extLst>
      <p:ext uri="{BB962C8B-B14F-4D97-AF65-F5344CB8AC3E}">
        <p14:creationId xmlns:p14="http://schemas.microsoft.com/office/powerpoint/2010/main" val="309529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35904" r="18507" b="28193"/>
          <a:stretch/>
        </p:blipFill>
        <p:spPr bwMode="auto">
          <a:xfrm>
            <a:off x="0" y="1186588"/>
            <a:ext cx="3657601" cy="46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72211" r="5924" b="-1496"/>
          <a:stretch/>
        </p:blipFill>
        <p:spPr bwMode="auto">
          <a:xfrm>
            <a:off x="3804340" y="1743172"/>
            <a:ext cx="533889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23491" y="5918507"/>
            <a:ext cx="4833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Recherche d’un ressaut </a:t>
            </a:r>
            <a:r>
              <a:rPr lang="fr-CH" sz="2400" b="1" dirty="0">
                <a:solidFill>
                  <a:srgbClr val="FF0000"/>
                </a:solidFill>
              </a:rPr>
              <a:t>«de rentrée»</a:t>
            </a:r>
          </a:p>
          <a:p>
            <a:r>
              <a:rPr lang="fr-CH" sz="1000" b="1" dirty="0"/>
              <a:t>(abduction des hanches  et appui des doigts vers l’intérieur)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fr-CH" sz="1000" b="1" dirty="0">
                <a:sym typeface="Wingdings" pitchFamily="2" charset="2"/>
              </a:rPr>
              <a:t>Recherche d’un «</a:t>
            </a:r>
            <a:r>
              <a:rPr lang="fr-CH" sz="1000" b="1" dirty="0" err="1">
                <a:sym typeface="Wingdings" pitchFamily="2" charset="2"/>
              </a:rPr>
              <a:t>klonk</a:t>
            </a:r>
            <a:r>
              <a:rPr lang="fr-CH" sz="1000" b="1" dirty="0">
                <a:sym typeface="Wingdings" pitchFamily="2" charset="2"/>
              </a:rPr>
              <a:t>» et pas d’un «clic» ou craquement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fr-CH" sz="1000" b="1" dirty="0">
                <a:sym typeface="Wingdings" pitchFamily="2" charset="2"/>
              </a:rPr>
              <a:t>Test  plus fiable chez les </a:t>
            </a:r>
            <a:r>
              <a:rPr lang="fr-CH" sz="1000" b="1" dirty="0" err="1">
                <a:sym typeface="Wingdings" pitchFamily="2" charset="2"/>
              </a:rPr>
              <a:t>nnés</a:t>
            </a:r>
            <a:r>
              <a:rPr lang="fr-CH" sz="1000" b="1" dirty="0">
                <a:sym typeface="Wingdings" pitchFamily="2" charset="2"/>
              </a:rPr>
              <a:t> car plus grande laxité ligamentaire</a:t>
            </a:r>
            <a:endParaRPr lang="fr-CH" sz="1000" b="1" dirty="0"/>
          </a:p>
          <a:p>
            <a:endParaRPr lang="fr-CH" sz="1000" b="1" dirty="0"/>
          </a:p>
        </p:txBody>
      </p:sp>
      <p:sp>
        <p:nvSpPr>
          <p:cNvPr id="2" name="Ellipse 1"/>
          <p:cNvSpPr/>
          <p:nvPr/>
        </p:nvSpPr>
        <p:spPr>
          <a:xfrm rot="2087735">
            <a:off x="298499" y="2779339"/>
            <a:ext cx="1071046" cy="1259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 rot="2087735">
            <a:off x="6897952" y="2635677"/>
            <a:ext cx="817870" cy="11300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 rot="19512265" flipH="1">
            <a:off x="5426090" y="2697841"/>
            <a:ext cx="817870" cy="11300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" name="Connecteur droit avec flèche 4"/>
          <p:cNvCxnSpPr>
            <a:stCxn id="19" idx="1"/>
          </p:cNvCxnSpPr>
          <p:nvPr/>
        </p:nvCxnSpPr>
        <p:spPr>
          <a:xfrm flipH="1">
            <a:off x="1294109" y="1687995"/>
            <a:ext cx="1778526" cy="1221071"/>
          </a:xfrm>
          <a:prstGeom prst="straightConnector1">
            <a:avLst/>
          </a:prstGeom>
          <a:ln w="31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487616" y="1903438"/>
            <a:ext cx="879041" cy="1005628"/>
          </a:xfrm>
          <a:prstGeom prst="straightConnector1">
            <a:avLst/>
          </a:prstGeom>
          <a:ln w="31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487616" y="1743172"/>
            <a:ext cx="2457470" cy="1051016"/>
          </a:xfrm>
          <a:prstGeom prst="straightConnector1">
            <a:avLst/>
          </a:prstGeom>
          <a:ln w="31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072635" y="1472551"/>
            <a:ext cx="1567543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>
                <a:solidFill>
                  <a:srgbClr val="FF0000"/>
                </a:solidFill>
              </a:rPr>
              <a:t>Zones où l’on peut sentir le ressaut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5497" y="-22479"/>
            <a:ext cx="8063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/>
              <a:t>Manœuvre d’</a:t>
            </a:r>
            <a:r>
              <a:rPr lang="fr-CH" sz="3200" b="1" dirty="0" err="1"/>
              <a:t>Ortolani</a:t>
            </a:r>
            <a:r>
              <a:rPr lang="fr-CH" sz="3200" b="1" dirty="0"/>
              <a:t> -</a:t>
            </a:r>
            <a:endParaRPr lang="fr-CH" sz="3200" b="1" dirty="0">
              <a:solidFill>
                <a:srgbClr val="FF0000"/>
              </a:solidFill>
            </a:endParaRPr>
          </a:p>
          <a:p>
            <a:r>
              <a:rPr lang="fr-CH" sz="3200" b="1" dirty="0">
                <a:solidFill>
                  <a:srgbClr val="FF0000"/>
                </a:solidFill>
              </a:rPr>
              <a:t>Recherche d’une hanche luxée mais réductible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43777F8-7E32-7340-A1C5-CA6C9B8157E6}"/>
              </a:ext>
            </a:extLst>
          </p:cNvPr>
          <p:cNvCxnSpPr>
            <a:cxnSpLocks/>
          </p:cNvCxnSpPr>
          <p:nvPr/>
        </p:nvCxnSpPr>
        <p:spPr>
          <a:xfrm flipH="1">
            <a:off x="2543909" y="2310114"/>
            <a:ext cx="387927" cy="28097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16691CD-5D58-D743-B927-6A97DEAE3AF9}"/>
              </a:ext>
            </a:extLst>
          </p:cNvPr>
          <p:cNvCxnSpPr>
            <a:cxnSpLocks/>
          </p:cNvCxnSpPr>
          <p:nvPr/>
        </p:nvCxnSpPr>
        <p:spPr>
          <a:xfrm>
            <a:off x="102310" y="3342812"/>
            <a:ext cx="473187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6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777846" y="640080"/>
            <a:ext cx="326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/>
              <a:t> ATTENTION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8522" y="1742178"/>
            <a:ext cx="773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2800" dirty="0"/>
              <a:t>Il est à noter que le </a:t>
            </a:r>
            <a:r>
              <a:rPr lang="fr-CH" sz="2800" dirty="0">
                <a:solidFill>
                  <a:srgbClr val="FF0000"/>
                </a:solidFill>
              </a:rPr>
              <a:t>«craquement» </a:t>
            </a:r>
            <a:r>
              <a:rPr lang="fr-CH" sz="2800" dirty="0"/>
              <a:t>est un signe fréquent sans réelle valeur séméiologique.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8522" y="3849426"/>
            <a:ext cx="77387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Dans une hanche luxée mais réductible, il n’y aura pas de ressaut de sortie mais uniquement un ressaut de rentrée.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8522" y="5364391"/>
            <a:ext cx="77387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Dans une hanche luxée et irréductible, il n’y aura pas de ressaut de sortie ni d’entrée mais peut-être un effet « piston » signant une mobilité anormale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35" y="2734371"/>
            <a:ext cx="3021330" cy="6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5C70F2-37A2-E844-B332-147FB27CE403}"/>
              </a:ext>
            </a:extLst>
          </p:cNvPr>
          <p:cNvSpPr/>
          <p:nvPr/>
        </p:nvSpPr>
        <p:spPr>
          <a:xfrm>
            <a:off x="232117" y="2524456"/>
            <a:ext cx="8679766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La </a:t>
            </a:r>
            <a:r>
              <a:rPr lang="en-US" sz="2800" b="1" dirty="0" err="1"/>
              <a:t>sensibilité</a:t>
            </a:r>
            <a:r>
              <a:rPr lang="en-US" sz="2800" b="1" dirty="0"/>
              <a:t> de </a:t>
            </a:r>
            <a:r>
              <a:rPr lang="en-US" sz="2800" b="1" dirty="0" err="1"/>
              <a:t>ces</a:t>
            </a:r>
            <a:r>
              <a:rPr lang="en-US" sz="2800" b="1" dirty="0"/>
              <a:t> 2 tests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globalement</a:t>
            </a:r>
            <a:r>
              <a:rPr lang="en-US" sz="2800" b="1" dirty="0"/>
              <a:t> de 54%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Tests </a:t>
            </a:r>
            <a:r>
              <a:rPr lang="en-US" sz="2800" b="1" dirty="0" err="1"/>
              <a:t>opérateur</a:t>
            </a:r>
            <a:r>
              <a:rPr lang="en-US" sz="2800" b="1" dirty="0"/>
              <a:t> </a:t>
            </a:r>
            <a:r>
              <a:rPr lang="en-US" sz="2800" b="1" dirty="0" err="1"/>
              <a:t>dépendants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Deviennent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moins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fiables</a:t>
            </a:r>
            <a:r>
              <a:rPr lang="en-US" sz="2800" b="1" dirty="0">
                <a:solidFill>
                  <a:srgbClr val="FF0000"/>
                </a:solidFill>
              </a:rPr>
              <a:t> avec </a:t>
            </a:r>
            <a:r>
              <a:rPr lang="en-US" sz="2800" b="1" dirty="0" err="1">
                <a:solidFill>
                  <a:srgbClr val="FF0000"/>
                </a:solidFill>
              </a:rPr>
              <a:t>l’âge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raison de </a:t>
            </a:r>
            <a:r>
              <a:rPr lang="en-US" sz="2800" b="1" dirty="0" err="1"/>
              <a:t>l’apparition</a:t>
            </a:r>
            <a:r>
              <a:rPr lang="en-US" sz="2800" b="1" dirty="0"/>
              <a:t> de contractures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F0468-3223-8C4C-8DD1-88FC42075FDA}"/>
              </a:ext>
            </a:extLst>
          </p:cNvPr>
          <p:cNvSpPr/>
          <p:nvPr/>
        </p:nvSpPr>
        <p:spPr>
          <a:xfrm>
            <a:off x="2538879" y="629470"/>
            <a:ext cx="4066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BARLOW ET ORTOLANI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112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772" y="284255"/>
            <a:ext cx="231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196" y="1156042"/>
            <a:ext cx="724540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Pire </a:t>
            </a:r>
            <a:r>
              <a:rPr lang="en-US" sz="2800" b="1" dirty="0" err="1"/>
              <a:t>si</a:t>
            </a:r>
            <a:r>
              <a:rPr lang="en-US" sz="2800" b="1" dirty="0"/>
              <a:t> test de Barlow + </a:t>
            </a:r>
            <a:r>
              <a:rPr lang="en-US" sz="2800" b="1" dirty="0" err="1"/>
              <a:t>ou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test </a:t>
            </a:r>
            <a:r>
              <a:rPr lang="en-US" sz="2800" b="1" dirty="0" err="1"/>
              <a:t>d’Ortolani</a:t>
            </a:r>
            <a:r>
              <a:rPr lang="en-US" sz="2800" b="1" dirty="0"/>
              <a:t> +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9D49E-D250-0548-B55D-AB0C82A23AD1}"/>
              </a:ext>
            </a:extLst>
          </p:cNvPr>
          <p:cNvSpPr/>
          <p:nvPr/>
        </p:nvSpPr>
        <p:spPr>
          <a:xfrm>
            <a:off x="685439" y="1932385"/>
            <a:ext cx="781638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Barlow + </a:t>
            </a:r>
            <a:r>
              <a:rPr lang="en-US" sz="2000" b="1" dirty="0"/>
              <a:t>= </a:t>
            </a:r>
            <a:r>
              <a:rPr lang="en-US" sz="2000" b="1" dirty="0" err="1"/>
              <a:t>hanche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luxable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 90% </a:t>
            </a:r>
            <a:r>
              <a:rPr lang="en-US" sz="2000" b="1" dirty="0" err="1">
                <a:solidFill>
                  <a:srgbClr val="0070C0"/>
                </a:solidFill>
                <a:sym typeface="Wingdings" pitchFamily="2" charset="2"/>
              </a:rPr>
              <a:t>guérison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 avec un </a:t>
            </a:r>
            <a:r>
              <a:rPr lang="en-US" sz="2000" b="1" dirty="0" err="1">
                <a:solidFill>
                  <a:srgbClr val="0070C0"/>
                </a:solidFill>
                <a:sym typeface="Wingdings" pitchFamily="2" charset="2"/>
              </a:rPr>
              <a:t>harnais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 de Pavlik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Ortolani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+</a:t>
            </a:r>
            <a:r>
              <a:rPr lang="en-US" sz="2000" b="1" dirty="0"/>
              <a:t> = </a:t>
            </a:r>
            <a:r>
              <a:rPr lang="en-US" sz="2000" b="1" dirty="0" err="1"/>
              <a:t>hanche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luxée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/>
              <a:t>mais</a:t>
            </a:r>
            <a:r>
              <a:rPr lang="en-US" sz="2000" b="1" dirty="0"/>
              <a:t> </a:t>
            </a:r>
            <a:r>
              <a:rPr lang="en-US" sz="2000" b="1" dirty="0" err="1"/>
              <a:t>réductible</a:t>
            </a:r>
            <a:r>
              <a:rPr lang="en-US" sz="2000" b="1" dirty="0">
                <a:sym typeface="Wingdings" pitchFamily="2" charset="2"/>
              </a:rPr>
              <a:t> 21-37% </a:t>
            </a:r>
            <a:r>
              <a:rPr lang="en-US" sz="2000" b="1" dirty="0" err="1">
                <a:sym typeface="Wingdings" pitchFamily="2" charset="2"/>
              </a:rPr>
              <a:t>d’échec</a:t>
            </a:r>
            <a:r>
              <a:rPr lang="en-US" sz="2000" b="1" dirty="0">
                <a:sym typeface="Wingdings" pitchFamily="2" charset="2"/>
              </a:rPr>
              <a:t> avec Pavlik</a:t>
            </a:r>
            <a:endParaRPr lang="en-US" sz="2000" b="1" dirty="0"/>
          </a:p>
          <a:p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 err="1">
                <a:sym typeface="Wingdings" pitchFamily="2" charset="2"/>
              </a:rPr>
              <a:t>L’Ortolanani</a:t>
            </a:r>
            <a:r>
              <a:rPr lang="en-US" sz="2000" b="1" dirty="0">
                <a:sym typeface="Wingdings" pitchFamily="2" charset="2"/>
              </a:rPr>
              <a:t> + </a:t>
            </a:r>
            <a:r>
              <a:rPr lang="en-US" sz="2000" b="1" dirty="0" err="1">
                <a:sym typeface="Wingdings" pitchFamily="2" charset="2"/>
              </a:rPr>
              <a:t>signe</a:t>
            </a:r>
            <a:r>
              <a:rPr lang="en-US" sz="2000" b="1" dirty="0">
                <a:sym typeface="Wingdings" pitchFamily="2" charset="2"/>
              </a:rPr>
              <a:t> un </a:t>
            </a:r>
            <a:r>
              <a:rPr lang="en-US" sz="2000" b="1" dirty="0" err="1">
                <a:sym typeface="Wingdings" pitchFamily="2" charset="2"/>
              </a:rPr>
              <a:t>problème</a:t>
            </a:r>
            <a:r>
              <a:rPr lang="en-US" sz="2000" b="1" dirty="0">
                <a:sym typeface="Wingdings" pitchFamily="2" charset="2"/>
              </a:rPr>
              <a:t> plus grave</a:t>
            </a:r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A7375-50C3-264D-BB53-15E179A22CB8}"/>
              </a:ext>
            </a:extLst>
          </p:cNvPr>
          <p:cNvSpPr/>
          <p:nvPr/>
        </p:nvSpPr>
        <p:spPr>
          <a:xfrm>
            <a:off x="211017" y="5675071"/>
            <a:ext cx="867976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QUE TROUVERA-T-ON SUR HANCHE TRES DYSLOQUEE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C70F2-37A2-E844-B332-147FB27CE403}"/>
              </a:ext>
            </a:extLst>
          </p:cNvPr>
          <p:cNvSpPr/>
          <p:nvPr/>
        </p:nvSpPr>
        <p:spPr>
          <a:xfrm>
            <a:off x="239151" y="4000329"/>
            <a:ext cx="8679766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Sensibilité</a:t>
            </a:r>
            <a:r>
              <a:rPr lang="en-US" sz="2800" b="1" dirty="0"/>
              <a:t> de </a:t>
            </a:r>
            <a:r>
              <a:rPr lang="en-US" sz="2800" b="1" dirty="0" err="1"/>
              <a:t>ces</a:t>
            </a:r>
            <a:r>
              <a:rPr lang="en-US" sz="2800" b="1" dirty="0"/>
              <a:t> 2 tests </a:t>
            </a:r>
            <a:r>
              <a:rPr lang="en-US" sz="2800" b="1" dirty="0" err="1"/>
              <a:t>globalement</a:t>
            </a:r>
            <a:r>
              <a:rPr lang="en-US" sz="2800" b="1" dirty="0"/>
              <a:t> de 54%, </a:t>
            </a:r>
            <a:r>
              <a:rPr lang="en-US" sz="2800" b="1" dirty="0" err="1"/>
              <a:t>opérateur</a:t>
            </a:r>
            <a:r>
              <a:rPr lang="en-US" sz="2800" b="1" dirty="0"/>
              <a:t> </a:t>
            </a:r>
            <a:r>
              <a:rPr lang="en-US" sz="2800" b="1" dirty="0" err="1"/>
              <a:t>dépendant</a:t>
            </a:r>
            <a:r>
              <a:rPr lang="en-US" sz="2800" b="1" dirty="0"/>
              <a:t> et </a:t>
            </a:r>
            <a:r>
              <a:rPr lang="en-US" sz="2800" b="1" dirty="0" err="1">
                <a:solidFill>
                  <a:srgbClr val="FF0000"/>
                </a:solidFill>
              </a:rPr>
              <a:t>moins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fiable</a:t>
            </a:r>
            <a:r>
              <a:rPr lang="en-US" sz="2800" b="1" dirty="0">
                <a:solidFill>
                  <a:srgbClr val="FF0000"/>
                </a:solidFill>
              </a:rPr>
              <a:t> avec </a:t>
            </a:r>
            <a:r>
              <a:rPr lang="en-US" sz="2800" b="1" dirty="0" err="1">
                <a:solidFill>
                  <a:srgbClr val="FF0000"/>
                </a:solidFill>
              </a:rPr>
              <a:t>l’âge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raison de </a:t>
            </a:r>
            <a:r>
              <a:rPr lang="en-US" sz="2800" b="1" dirty="0" err="1"/>
              <a:t>l’apparition</a:t>
            </a:r>
            <a:r>
              <a:rPr lang="en-US" sz="2800" b="1" dirty="0"/>
              <a:t> de contractures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1B8712-BBEA-1A4E-86ED-86F15B2FE767}"/>
              </a:ext>
            </a:extLst>
          </p:cNvPr>
          <p:cNvSpPr txBox="1"/>
          <p:nvPr/>
        </p:nvSpPr>
        <p:spPr>
          <a:xfrm>
            <a:off x="160421" y="561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56080" y="188707"/>
            <a:ext cx="2947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/>
              <a:t>TEST DU PISTON</a:t>
            </a:r>
          </a:p>
        </p:txBody>
      </p:sp>
      <p:pic>
        <p:nvPicPr>
          <p:cNvPr id="2052" name="Picture 4" descr="C:\Users\martinezm\Desktop\luxation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68" y="1187885"/>
            <a:ext cx="68770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5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9889" y="1166382"/>
            <a:ext cx="3398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 TEST DU PISTON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" y="2228671"/>
            <a:ext cx="7696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Cette</a:t>
            </a:r>
            <a:r>
              <a:rPr lang="en-US" sz="2400" dirty="0"/>
              <a:t> </a:t>
            </a:r>
            <a:r>
              <a:rPr lang="en-US" sz="2400" dirty="0" err="1"/>
              <a:t>manoeure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utile pour </a:t>
            </a:r>
            <a:r>
              <a:rPr lang="en-US" sz="2400" dirty="0" err="1"/>
              <a:t>dépister</a:t>
            </a:r>
            <a:r>
              <a:rPr lang="en-US" sz="2400" dirty="0"/>
              <a:t> les </a:t>
            </a:r>
            <a:r>
              <a:rPr lang="en-US" sz="2400" b="1" dirty="0" err="1">
                <a:solidFill>
                  <a:srgbClr val="FF0000"/>
                </a:solidFill>
              </a:rPr>
              <a:t>dysplasies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sévères</a:t>
            </a:r>
            <a:r>
              <a:rPr lang="en-US" sz="2400" b="1" dirty="0"/>
              <a:t> </a:t>
            </a:r>
            <a:r>
              <a:rPr lang="en-US" sz="2400" dirty="0"/>
              <a:t>dans </a:t>
            </a:r>
            <a:r>
              <a:rPr lang="en-US" sz="2400" dirty="0" err="1"/>
              <a:t>lesquelles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b="1" dirty="0" err="1"/>
              <a:t>n’y</a:t>
            </a:r>
            <a:r>
              <a:rPr lang="en-US" sz="2400" b="1" dirty="0"/>
              <a:t> a pas </a:t>
            </a:r>
            <a:r>
              <a:rPr lang="en-US" sz="2400" b="1" dirty="0" err="1"/>
              <a:t>toujours</a:t>
            </a:r>
            <a:r>
              <a:rPr lang="en-US" sz="2400" b="1" dirty="0"/>
              <a:t> de </a:t>
            </a:r>
            <a:r>
              <a:rPr lang="en-US" sz="2400" b="1" dirty="0" err="1"/>
              <a:t>ressaut</a:t>
            </a:r>
            <a:r>
              <a:rPr lang="en-US" sz="2400" b="1" dirty="0"/>
              <a:t> </a:t>
            </a:r>
            <a:r>
              <a:rPr lang="en-US" sz="2400" dirty="0"/>
              <a:t>avec la </a:t>
            </a:r>
            <a:r>
              <a:rPr lang="en-US" sz="2400" dirty="0" err="1"/>
              <a:t>manoeuvre</a:t>
            </a:r>
            <a:r>
              <a:rPr lang="en-US" sz="2400" dirty="0"/>
              <a:t> </a:t>
            </a:r>
            <a:r>
              <a:rPr lang="en-US" sz="2400" dirty="0" err="1"/>
              <a:t>d’Ortolani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9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1935820"/>
            <a:ext cx="8306602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800" dirty="0"/>
              <a:t>Si l’examen clinique à la naissance est </a:t>
            </a:r>
            <a:r>
              <a:rPr lang="fr-CH" sz="2800" b="1" dirty="0"/>
              <a:t>douteux</a:t>
            </a:r>
            <a:r>
              <a:rPr lang="fr-CH" sz="2800" dirty="0"/>
              <a:t> (léger craquement ou légère asymétrie mais sans signe d’</a:t>
            </a:r>
            <a:r>
              <a:rPr lang="fr-CH" sz="2800" dirty="0" err="1"/>
              <a:t>Ortolani</a:t>
            </a:r>
            <a:r>
              <a:rPr lang="fr-CH" sz="2800" dirty="0"/>
              <a:t> ni signe de Barlow), alors un </a:t>
            </a:r>
            <a:r>
              <a:rPr lang="fr-CH" sz="2800" b="1" dirty="0"/>
              <a:t>examen de contrôle 2 semaines plus tard </a:t>
            </a:r>
            <a:r>
              <a:rPr lang="fr-CH" sz="2800" dirty="0"/>
              <a:t>par le pédiatre est recommandé.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4100362" y="38898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i="1" dirty="0"/>
              <a:t>American </a:t>
            </a:r>
            <a:r>
              <a:rPr lang="fr-FR" sz="1200" i="1" dirty="0" err="1"/>
              <a:t>Academy</a:t>
            </a:r>
            <a:r>
              <a:rPr lang="fr-FR" sz="1200" i="1" dirty="0"/>
              <a:t> of </a:t>
            </a:r>
            <a:r>
              <a:rPr lang="fr-FR" sz="1200" i="1" dirty="0" err="1"/>
              <a:t>Pediatrics</a:t>
            </a:r>
            <a:r>
              <a:rPr lang="fr-FR" sz="1200" i="1" dirty="0"/>
              <a:t>, Pediatrics2000;105(4 Pt 1):896-905.</a:t>
            </a:r>
          </a:p>
        </p:txBody>
      </p:sp>
    </p:spTree>
    <p:extLst>
      <p:ext uri="{BB962C8B-B14F-4D97-AF65-F5344CB8AC3E}">
        <p14:creationId xmlns:p14="http://schemas.microsoft.com/office/powerpoint/2010/main" val="274668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6863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RESULTATS DE L’EXAMEN CLINIQUE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825" y="646330"/>
            <a:ext cx="8401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dirty="0"/>
              <a:t>LA HANCHE PEUT ÊTRE:</a:t>
            </a: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b="1" dirty="0"/>
              <a:t>Normale</a:t>
            </a:r>
            <a:r>
              <a:rPr lang="fr-CH" sz="2400" dirty="0"/>
              <a:t>: pas de ressaut ni piston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b="1" dirty="0" err="1"/>
              <a:t>Luxable</a:t>
            </a:r>
            <a:r>
              <a:rPr lang="fr-CH" sz="2400" dirty="0"/>
              <a:t>: la hanche est en place la manœuvre d’</a:t>
            </a:r>
            <a:r>
              <a:rPr lang="fr-CH" sz="2400" dirty="0" err="1"/>
              <a:t>Ortholani</a:t>
            </a:r>
            <a:r>
              <a:rPr lang="fr-CH" sz="2400" dirty="0"/>
              <a:t> va déclencher un ressaut ou un piston </a:t>
            </a:r>
            <a:r>
              <a:rPr lang="fr-CH" sz="2400" u="sng" dirty="0">
                <a:solidFill>
                  <a:srgbClr val="00B0F0"/>
                </a:solidFill>
              </a:rPr>
              <a:t>de sortie</a:t>
            </a:r>
            <a:r>
              <a:rPr lang="fr-CH" sz="2400" dirty="0"/>
              <a:t>, puis la tête va réintégrer </a:t>
            </a:r>
            <a:r>
              <a:rPr lang="fr-FR" sz="2400" dirty="0"/>
              <a:t>la cavité cotyloïdienne à la manœuvre inverse.</a:t>
            </a:r>
            <a:endParaRPr lang="fr-CH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Luxée mais réductibles</a:t>
            </a:r>
            <a:r>
              <a:rPr lang="fr-CH" sz="2400" dirty="0"/>
              <a:t>: la tête est luxée et la manœuvre d’</a:t>
            </a:r>
            <a:r>
              <a:rPr lang="fr-CH" sz="2400" dirty="0" err="1"/>
              <a:t>Ortholani</a:t>
            </a:r>
            <a:r>
              <a:rPr lang="fr-CH" sz="2400" dirty="0"/>
              <a:t> ne provoquera </a:t>
            </a:r>
            <a:r>
              <a:rPr lang="fr-CH" sz="2400" u="sng" dirty="0"/>
              <a:t>pas de ressaut ni piston de sortie</a:t>
            </a:r>
            <a:r>
              <a:rPr lang="fr-CH" sz="2400" dirty="0"/>
              <a:t>. En revanche, </a:t>
            </a:r>
            <a:r>
              <a:rPr lang="fr-FR" sz="2400" dirty="0"/>
              <a:t>la manœuvre de retour </a:t>
            </a:r>
            <a:r>
              <a:rPr lang="fr-CH" sz="2400" dirty="0"/>
              <a:t>donnera un </a:t>
            </a:r>
            <a:r>
              <a:rPr lang="fr-CH" sz="2400" u="sng" dirty="0">
                <a:solidFill>
                  <a:srgbClr val="FF0000"/>
                </a:solidFill>
              </a:rPr>
              <a:t>ressaut ou un piston d’entrée</a:t>
            </a:r>
            <a:r>
              <a:rPr lang="fr-CH" sz="2400" u="sng" dirty="0"/>
              <a:t> </a:t>
            </a:r>
            <a:r>
              <a:rPr lang="fr-CH" sz="2400" dirty="0"/>
              <a:t>puis la tête se luxera de nouveau spontanément avec ou sans ressaut ou piston de sortie.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Luxée non réductible: </a:t>
            </a:r>
            <a:r>
              <a:rPr lang="fr-CH" sz="2400" dirty="0"/>
              <a:t>la hanche est en position luxée et ne peut réintégrer le cotyle par les manœuvres </a:t>
            </a:r>
            <a:r>
              <a:rPr lang="fr-CH" sz="2400" dirty="0">
                <a:sym typeface="Wingdings" panose="05000000000000000000" pitchFamily="2" charset="2"/>
              </a:rPr>
              <a:t></a:t>
            </a:r>
            <a:r>
              <a:rPr lang="fr-CH" sz="2400" dirty="0"/>
              <a:t>Il n’y a pas de ressauts </a:t>
            </a:r>
            <a:r>
              <a:rPr lang="fr-CH" sz="2400" dirty="0">
                <a:sym typeface="Wingdings" panose="05000000000000000000" pitchFamily="2" charset="2"/>
              </a:rPr>
              <a:t> </a:t>
            </a:r>
            <a:r>
              <a:rPr lang="fr-CH" sz="2400" dirty="0">
                <a:solidFill>
                  <a:srgbClr val="FF0000"/>
                </a:solidFill>
                <a:sym typeface="Wingdings" panose="05000000000000000000" pitchFamily="2" charset="2"/>
              </a:rPr>
              <a:t>L</a:t>
            </a:r>
            <a:r>
              <a:rPr lang="fr-CH" sz="2400" dirty="0">
                <a:solidFill>
                  <a:srgbClr val="FF0000"/>
                </a:solidFill>
              </a:rPr>
              <a:t>a limitation de l’abduction, l’inégalité des longueur et l’asymétries des plis trouvent ici toute leur importance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  <a:endParaRPr lang="fr-CH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Douteuse</a:t>
            </a:r>
          </a:p>
        </p:txBody>
      </p:sp>
    </p:spTree>
    <p:extLst>
      <p:ext uri="{BB962C8B-B14F-4D97-AF65-F5344CB8AC3E}">
        <p14:creationId xmlns:p14="http://schemas.microsoft.com/office/powerpoint/2010/main" val="25801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7871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600" b="1" dirty="0"/>
              <a:t>QUELS EXAMENS COMPLEMENTAIRES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825" y="1570796"/>
            <a:ext cx="8401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3600" b="1" dirty="0"/>
              <a:t>US de hanche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3600" b="1" dirty="0" err="1"/>
              <a:t>Rx</a:t>
            </a:r>
            <a:r>
              <a:rPr lang="fr-CH" sz="3600" b="1" dirty="0"/>
              <a:t> de hanche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3600" b="1" dirty="0"/>
              <a:t>Avis orthopédique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689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813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/>
              <a:t>US DE HANCHE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8642" y="646331"/>
            <a:ext cx="86144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	</a:t>
            </a:r>
          </a:p>
          <a:p>
            <a:r>
              <a:rPr lang="fr-CH" sz="2800" dirty="0"/>
              <a:t>Se fait entre 4-6 semaine de vie:</a:t>
            </a:r>
          </a:p>
          <a:p>
            <a:endParaRPr lang="fr-CH" sz="28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2800" b="1" dirty="0">
                <a:solidFill>
                  <a:srgbClr val="FF0000"/>
                </a:solidFill>
              </a:rPr>
              <a:t>Moins bien si fait avant 3 semaines </a:t>
            </a:r>
            <a:r>
              <a:rPr lang="fr-CH" sz="2800" dirty="0"/>
              <a:t>de vie car hanches encore immatures </a:t>
            </a:r>
            <a:r>
              <a:rPr lang="fr-CH" sz="2800" dirty="0">
                <a:sym typeface="Wingdings" pitchFamily="2" charset="2"/>
              </a:rPr>
              <a:t> à faire avant 4 semaines que </a:t>
            </a:r>
            <a:r>
              <a:rPr lang="fr-CH" sz="2800" u="sng" dirty="0"/>
              <a:t>si status clinique anormal ou FR </a:t>
            </a:r>
            <a:r>
              <a:rPr lang="fr-CH" sz="2800" dirty="0"/>
              <a:t>et pas de routine car l’examen sera souvent anormal et devra être répété inutilement.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CH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CH" sz="2800" b="1" dirty="0">
                <a:solidFill>
                  <a:srgbClr val="FF0000"/>
                </a:solidFill>
              </a:rPr>
              <a:t>Moins bien si fait  après 6 semaines </a:t>
            </a:r>
            <a:r>
              <a:rPr lang="fr-CH" sz="2800" dirty="0"/>
              <a:t>car l’imagerie devient plus difficile à interpréter et l’on prend du retard sur un éventuel traitement.</a:t>
            </a:r>
          </a:p>
        </p:txBody>
      </p:sp>
    </p:spTree>
    <p:extLst>
      <p:ext uri="{BB962C8B-B14F-4D97-AF65-F5344CB8AC3E}">
        <p14:creationId xmlns:p14="http://schemas.microsoft.com/office/powerpoint/2010/main" val="7063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85" y="663622"/>
            <a:ext cx="85459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dirty="0"/>
              <a:t>Environ 1-2% des naissances (</a:t>
            </a:r>
            <a:r>
              <a:rPr lang="en-US" sz="2400" dirty="0" err="1"/>
              <a:t>soit</a:t>
            </a:r>
            <a:r>
              <a:rPr lang="en-US" sz="2400" dirty="0"/>
              <a:t> 10-20 </a:t>
            </a:r>
            <a:r>
              <a:rPr lang="en-US" sz="2400" dirty="0" err="1"/>
              <a:t>cas</a:t>
            </a:r>
            <a:r>
              <a:rPr lang="en-US" sz="2400" dirty="0"/>
              <a:t> par an à Aigle)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8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u="sng" dirty="0" err="1"/>
              <a:t>Facteurs</a:t>
            </a:r>
            <a:r>
              <a:rPr lang="en-US" sz="2400" b="1" u="sng" dirty="0"/>
              <a:t> de </a:t>
            </a:r>
            <a:r>
              <a:rPr lang="en-US" sz="2400" b="1" u="sng" dirty="0" err="1"/>
              <a:t>risque</a:t>
            </a:r>
            <a:r>
              <a:rPr lang="en-US" sz="2400" dirty="0"/>
              <a:t>:</a:t>
            </a:r>
          </a:p>
          <a:p>
            <a:pPr marL="1485900" lvl="2" indent="-571500">
              <a:buFont typeface="Courier New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80-90% de </a:t>
            </a:r>
            <a:r>
              <a:rPr lang="en-US" sz="2400" b="1" dirty="0" err="1">
                <a:solidFill>
                  <a:srgbClr val="FF0000"/>
                </a:solidFill>
              </a:rPr>
              <a:t>filles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fr-CH" sz="2000" dirty="0"/>
              <a:t>dont environ 60 % sans facteur de risque</a:t>
            </a:r>
            <a:endParaRPr lang="en-US" sz="2000" dirty="0"/>
          </a:p>
          <a:p>
            <a:pPr marL="1485900" lvl="2" indent="-571500">
              <a:buFont typeface="Courier New" pitchFamily="49" charset="0"/>
              <a:buChar char="o"/>
            </a:pPr>
            <a:r>
              <a:rPr lang="en-US" sz="2400" b="1" dirty="0" err="1">
                <a:solidFill>
                  <a:srgbClr val="FF0000"/>
                </a:solidFill>
              </a:rPr>
              <a:t>Contraintes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mécaniques</a:t>
            </a:r>
            <a:r>
              <a:rPr lang="en-US" sz="2400" dirty="0"/>
              <a:t>: </a:t>
            </a:r>
          </a:p>
          <a:p>
            <a:pPr marL="2400300" lvl="4" indent="-571500">
              <a:buFont typeface="Courier New" pitchFamily="49" charset="0"/>
              <a:buChar char="o"/>
            </a:pPr>
            <a:r>
              <a:rPr lang="en-US" sz="2000" dirty="0"/>
              <a:t>Position in utero </a:t>
            </a:r>
            <a:r>
              <a:rPr lang="en-US" sz="2000" dirty="0" err="1"/>
              <a:t>en</a:t>
            </a:r>
            <a:r>
              <a:rPr lang="en-US" sz="2000" dirty="0"/>
              <a:t> siege </a:t>
            </a:r>
          </a:p>
          <a:p>
            <a:pPr marL="2400300" lvl="4" indent="-571500">
              <a:buFont typeface="Courier New" pitchFamily="49" charset="0"/>
              <a:buChar char="o"/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Facteurs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risque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mineurs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: position transverse, premier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nés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oligoamnios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macrosomie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jumeaux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1485900" lvl="2" indent="-571500">
              <a:buFont typeface="Courier New" pitchFamily="49" charset="0"/>
              <a:buChar char="o"/>
            </a:pPr>
            <a:r>
              <a:rPr lang="fr-CH" sz="2400" b="1" dirty="0">
                <a:solidFill>
                  <a:srgbClr val="FF0000"/>
                </a:solidFill>
              </a:rPr>
              <a:t>Anomalies orthopédiques</a:t>
            </a:r>
            <a:endParaRPr lang="fr-CH" sz="2400" dirty="0"/>
          </a:p>
          <a:p>
            <a:pPr marL="2400300" lvl="4" indent="-571500">
              <a:buFont typeface="Courier New" pitchFamily="49" charset="0"/>
              <a:buChar char="o"/>
            </a:pPr>
            <a:r>
              <a:rPr lang="fr-CH" sz="2000" dirty="0"/>
              <a:t>Anomalies des pieds </a:t>
            </a:r>
          </a:p>
          <a:p>
            <a:pPr marL="2400300" lvl="4" indent="-571500">
              <a:buFont typeface="Courier New" pitchFamily="49" charset="0"/>
              <a:buChar char="o"/>
            </a:pPr>
            <a:r>
              <a:rPr lang="fr-FR" sz="2000" dirty="0" err="1"/>
              <a:t>Genu</a:t>
            </a:r>
            <a:r>
              <a:rPr lang="fr-FR" sz="2000" dirty="0"/>
              <a:t> </a:t>
            </a:r>
            <a:r>
              <a:rPr lang="fr-FR" sz="2000" dirty="0" err="1"/>
              <a:t>recurvatum</a:t>
            </a:r>
            <a:endParaRPr lang="fr-FR" sz="2000" dirty="0"/>
          </a:p>
          <a:p>
            <a:pPr marL="2400300" lvl="4" indent="-571500">
              <a:buFont typeface="Courier New" pitchFamily="49" charset="0"/>
              <a:buChar char="o"/>
            </a:pPr>
            <a:r>
              <a:rPr lang="fr-CH" sz="2000" dirty="0"/>
              <a:t>Torticolis congénital.</a:t>
            </a:r>
          </a:p>
          <a:p>
            <a:pPr marL="1485900" lvl="2" indent="-571500">
              <a:buFont typeface="Courier New" pitchFamily="49" charset="0"/>
              <a:buChar char="o"/>
            </a:pPr>
            <a:r>
              <a:rPr lang="en-US" sz="2400" b="1" dirty="0" err="1">
                <a:solidFill>
                  <a:srgbClr val="FF0000"/>
                </a:solidFill>
              </a:rPr>
              <a:t>Anamnèse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familiale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pour </a:t>
            </a:r>
            <a:r>
              <a:rPr lang="en-US" sz="2400" dirty="0" err="1"/>
              <a:t>dysplasie</a:t>
            </a:r>
            <a:r>
              <a:rPr lang="en-US" sz="2400" dirty="0"/>
              <a:t> de </a:t>
            </a:r>
            <a:r>
              <a:rPr lang="en-US" sz="2400" dirty="0" err="1"/>
              <a:t>hanche</a:t>
            </a:r>
            <a:endParaRPr lang="en-US" sz="2400" b="1" dirty="0">
              <a:solidFill>
                <a:srgbClr val="FF0000"/>
              </a:solidFill>
            </a:endParaRPr>
          </a:p>
          <a:p>
            <a:pPr marL="2400300" lvl="4" indent="-571500">
              <a:buFont typeface="Courier New" pitchFamily="49" charset="0"/>
              <a:buChar char="o"/>
            </a:pPr>
            <a:r>
              <a:rPr lang="en-US" sz="2000" dirty="0"/>
              <a:t>1 parent au 1</a:t>
            </a:r>
            <a:r>
              <a:rPr lang="en-US" sz="2000" baseline="30000" dirty="0"/>
              <a:t>er</a:t>
            </a:r>
            <a:r>
              <a:rPr lang="en-US" sz="2000" dirty="0"/>
              <a:t> </a:t>
            </a:r>
            <a:r>
              <a:rPr lang="en-US" sz="2000" dirty="0" err="1"/>
              <a:t>degré</a:t>
            </a:r>
            <a:r>
              <a:rPr lang="en-US" sz="2000" dirty="0"/>
              <a:t> positive</a:t>
            </a:r>
          </a:p>
          <a:p>
            <a:pPr marL="2400300" lvl="4" indent="-571500">
              <a:buFont typeface="Courier New" pitchFamily="49" charset="0"/>
              <a:buChar char="o"/>
            </a:pPr>
            <a:r>
              <a:rPr lang="en-US" sz="2000" dirty="0"/>
              <a:t>2 parents au 2</a:t>
            </a:r>
            <a:r>
              <a:rPr lang="en-US" sz="2000" baseline="30000" dirty="0"/>
              <a:t>ème</a:t>
            </a:r>
            <a:r>
              <a:rPr lang="en-US" sz="2000" dirty="0"/>
              <a:t> </a:t>
            </a:r>
            <a:r>
              <a:rPr lang="en-US" sz="2000" dirty="0" err="1"/>
              <a:t>degré</a:t>
            </a:r>
            <a:r>
              <a:rPr lang="en-US" sz="2000" dirty="0"/>
              <a:t>.</a:t>
            </a:r>
          </a:p>
          <a:p>
            <a:pPr marL="1485900" lvl="2" indent="-571500">
              <a:buFont typeface="Courier New" pitchFamily="49" charset="0"/>
              <a:buChar char="o"/>
            </a:pPr>
            <a:r>
              <a:rPr lang="fr-CH" sz="2400" b="1" dirty="0">
                <a:solidFill>
                  <a:srgbClr val="FF0000"/>
                </a:solidFill>
              </a:rPr>
              <a:t>Coutumes</a:t>
            </a:r>
            <a:endParaRPr lang="fr-CH" sz="2400" dirty="0"/>
          </a:p>
          <a:p>
            <a:pPr marL="2400300" lvl="4" indent="-571500">
              <a:buFont typeface="Courier New" pitchFamily="49" charset="0"/>
              <a:buChar char="o"/>
            </a:pPr>
            <a:r>
              <a:rPr lang="fr-CH" sz="2000" dirty="0" err="1"/>
              <a:t>Emaillotage</a:t>
            </a:r>
            <a:endParaRPr lang="fr-CH" sz="2000" dirty="0"/>
          </a:p>
        </p:txBody>
      </p:sp>
      <p:sp>
        <p:nvSpPr>
          <p:cNvPr id="3" name="Rectangle 2"/>
          <p:cNvSpPr/>
          <p:nvPr/>
        </p:nvSpPr>
        <p:spPr>
          <a:xfrm>
            <a:off x="-12700" y="9400"/>
            <a:ext cx="884819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lvl="1"/>
            <a:r>
              <a:rPr lang="en-US" sz="3600" b="1" dirty="0"/>
              <a:t>LUXATION CONGÉNITALE DES HANCHES (LCH)</a:t>
            </a:r>
          </a:p>
        </p:txBody>
      </p:sp>
    </p:spTree>
    <p:extLst>
      <p:ext uri="{BB962C8B-B14F-4D97-AF65-F5344CB8AC3E}">
        <p14:creationId xmlns:p14="http://schemas.microsoft.com/office/powerpoint/2010/main" val="6686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inezm\Desktop\luxation11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73761" b="28626"/>
          <a:stretch/>
        </p:blipFill>
        <p:spPr bwMode="auto">
          <a:xfrm>
            <a:off x="402092" y="1423956"/>
            <a:ext cx="3060195" cy="34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5775" y="5031874"/>
            <a:ext cx="788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Normes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Distance pubis-fémorale: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Max. 6 mm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Max. 1,5 mm </a:t>
            </a:r>
            <a:r>
              <a:rPr lang="fr-FR" dirty="0"/>
              <a:t>de différence entre les 2 côtés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420177" y="3801595"/>
            <a:ext cx="0" cy="721895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85775" y="3258170"/>
            <a:ext cx="2905125" cy="1905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1709705" y="2457665"/>
            <a:ext cx="1392449" cy="790980"/>
          </a:xfrm>
          <a:custGeom>
            <a:avLst/>
            <a:gdLst>
              <a:gd name="connsiteX0" fmla="*/ 1376395 w 1392449"/>
              <a:gd name="connsiteY0" fmla="*/ 781455 h 790980"/>
              <a:gd name="connsiteX1" fmla="*/ 1385920 w 1392449"/>
              <a:gd name="connsiteY1" fmla="*/ 590955 h 790980"/>
              <a:gd name="connsiteX2" fmla="*/ 1290670 w 1392449"/>
              <a:gd name="connsiteY2" fmla="*/ 314730 h 790980"/>
              <a:gd name="connsiteX3" fmla="*/ 1100170 w 1392449"/>
              <a:gd name="connsiteY3" fmla="*/ 95655 h 790980"/>
              <a:gd name="connsiteX4" fmla="*/ 842995 w 1392449"/>
              <a:gd name="connsiteY4" fmla="*/ 405 h 790980"/>
              <a:gd name="connsiteX5" fmla="*/ 481045 w 1392449"/>
              <a:gd name="connsiteY5" fmla="*/ 67080 h 790980"/>
              <a:gd name="connsiteX6" fmla="*/ 252445 w 1392449"/>
              <a:gd name="connsiteY6" fmla="*/ 200430 h 790980"/>
              <a:gd name="connsiteX7" fmla="*/ 128620 w 1392449"/>
              <a:gd name="connsiteY7" fmla="*/ 400455 h 790980"/>
              <a:gd name="connsiteX8" fmla="*/ 80995 w 1392449"/>
              <a:gd name="connsiteY8" fmla="*/ 552855 h 790980"/>
              <a:gd name="connsiteX9" fmla="*/ 4795 w 1392449"/>
              <a:gd name="connsiteY9" fmla="*/ 629055 h 790980"/>
              <a:gd name="connsiteX10" fmla="*/ 14320 w 1392449"/>
              <a:gd name="connsiteY10" fmla="*/ 790980 h 7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2449" h="790980">
                <a:moveTo>
                  <a:pt x="1376395" y="781455"/>
                </a:moveTo>
                <a:cubicBezTo>
                  <a:pt x="1388301" y="725098"/>
                  <a:pt x="1400208" y="668742"/>
                  <a:pt x="1385920" y="590955"/>
                </a:cubicBezTo>
                <a:cubicBezTo>
                  <a:pt x="1371632" y="513167"/>
                  <a:pt x="1338295" y="397280"/>
                  <a:pt x="1290670" y="314730"/>
                </a:cubicBezTo>
                <a:cubicBezTo>
                  <a:pt x="1243045" y="232180"/>
                  <a:pt x="1174782" y="148042"/>
                  <a:pt x="1100170" y="95655"/>
                </a:cubicBezTo>
                <a:cubicBezTo>
                  <a:pt x="1025558" y="43268"/>
                  <a:pt x="946182" y="5167"/>
                  <a:pt x="842995" y="405"/>
                </a:cubicBezTo>
                <a:cubicBezTo>
                  <a:pt x="739808" y="-4357"/>
                  <a:pt x="579470" y="33743"/>
                  <a:pt x="481045" y="67080"/>
                </a:cubicBezTo>
                <a:cubicBezTo>
                  <a:pt x="382620" y="100417"/>
                  <a:pt x="311182" y="144868"/>
                  <a:pt x="252445" y="200430"/>
                </a:cubicBezTo>
                <a:cubicBezTo>
                  <a:pt x="193708" y="255992"/>
                  <a:pt x="157195" y="341718"/>
                  <a:pt x="128620" y="400455"/>
                </a:cubicBezTo>
                <a:cubicBezTo>
                  <a:pt x="100045" y="459192"/>
                  <a:pt x="101632" y="514755"/>
                  <a:pt x="80995" y="552855"/>
                </a:cubicBezTo>
                <a:cubicBezTo>
                  <a:pt x="60358" y="590955"/>
                  <a:pt x="15907" y="589367"/>
                  <a:pt x="4795" y="629055"/>
                </a:cubicBezTo>
                <a:cubicBezTo>
                  <a:pt x="-6318" y="668742"/>
                  <a:pt x="4001" y="729861"/>
                  <a:pt x="14320" y="790980"/>
                </a:cubicBezTo>
              </a:path>
            </a:pathLst>
          </a:custGeom>
          <a:noFill/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1858" y="1540485"/>
            <a:ext cx="4917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Quantifie l’instabilité de la tête fémorale par la mesure du fond cotyloïdien FC (distance </a:t>
            </a:r>
            <a:r>
              <a:rPr lang="fr-CH" dirty="0" err="1"/>
              <a:t>pubo</a:t>
            </a:r>
            <a:r>
              <a:rPr lang="fr-CH" dirty="0"/>
              <a:t>-fémorale)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Technique </a:t>
            </a:r>
            <a:r>
              <a:rPr lang="fr-FR" b="1" dirty="0"/>
              <a:t>dynamique </a:t>
            </a:r>
            <a:r>
              <a:rPr lang="fr-CH" b="1" dirty="0"/>
              <a:t>en position </a:t>
            </a:r>
            <a:r>
              <a:rPr lang="fr-CH" b="1" dirty="0" err="1"/>
              <a:t>luxante</a:t>
            </a:r>
            <a:r>
              <a:rPr lang="fr-CH" b="1" dirty="0"/>
              <a:t>: </a:t>
            </a:r>
            <a:r>
              <a:rPr lang="fr-CH" dirty="0"/>
              <a:t>Décubitus dorsal ,flexion–adduction de la cuisse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Coupe coronale oblique passant par le noyau d’ossification du pubis (critère de qualité)</a:t>
            </a:r>
            <a:endParaRPr lang="fr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rgbClr val="00B050"/>
                </a:solidFill>
              </a:rPr>
              <a:t>Simple à apprendre, à réaliser et à interpréter </a:t>
            </a:r>
            <a:r>
              <a:rPr lang="fr-CH" b="1" dirty="0">
                <a:solidFill>
                  <a:srgbClr val="00B050"/>
                </a:solidFill>
                <a:sym typeface="Wingdings" panose="05000000000000000000" pitchFamily="2" charset="2"/>
              </a:rPr>
              <a:t>et donc </a:t>
            </a:r>
            <a:r>
              <a:rPr lang="fr-CH" b="1" dirty="0">
                <a:solidFill>
                  <a:srgbClr val="00B050"/>
                </a:solidFill>
              </a:rPr>
              <a:t>reproductible quelque soit le niveau de formation de l’opérateur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rgbClr val="00B050"/>
                </a:solidFill>
              </a:rPr>
              <a:t>Peu de faux positifs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/>
              <a:t>US DES HANCHES – Méthode Couture-Tréguier</a:t>
            </a:r>
          </a:p>
          <a:p>
            <a:r>
              <a:rPr lang="fr-CH" sz="3600" b="1" dirty="0">
                <a:solidFill>
                  <a:srgbClr val="00B0F0"/>
                </a:solidFill>
              </a:rPr>
              <a:t>MESURE DU FOND COTYLOIDIEN</a:t>
            </a:r>
          </a:p>
        </p:txBody>
      </p:sp>
    </p:spTree>
    <p:extLst>
      <p:ext uri="{BB962C8B-B14F-4D97-AF65-F5344CB8AC3E}">
        <p14:creationId xmlns:p14="http://schemas.microsoft.com/office/powerpoint/2010/main" val="42239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/>
              <a:t>US DES HANCHES – Méthode Couture-Tréguier</a:t>
            </a:r>
          </a:p>
          <a:p>
            <a:r>
              <a:rPr lang="fr-CH" sz="3600" b="1" dirty="0">
                <a:solidFill>
                  <a:srgbClr val="00B0F0"/>
                </a:solidFill>
              </a:rPr>
              <a:t>MESURE DU FOND COTYLOIDIEN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05014" y="5431958"/>
            <a:ext cx="49545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Couverture Osseuse (CO</a:t>
            </a:r>
            <a:r>
              <a:rPr lang="fr-FR" dirty="0">
                <a:solidFill>
                  <a:srgbClr val="FF0000"/>
                </a:solidFill>
              </a:rPr>
              <a:t>) n’est fiable que si faite par un radiologue expérimenté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peu reproductible et source d’erreurs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 bwMode="auto">
          <a:xfrm>
            <a:off x="2005013" y="1314628"/>
            <a:ext cx="22621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335212" y="4086403"/>
            <a:ext cx="1648208" cy="1477328"/>
            <a:chOff x="1687512" y="4086403"/>
            <a:chExt cx="1648208" cy="1477328"/>
          </a:xfrm>
        </p:grpSpPr>
        <p:sp>
          <p:nvSpPr>
            <p:cNvPr id="4" name="Rectangle 3"/>
            <p:cNvSpPr/>
            <p:nvPr/>
          </p:nvSpPr>
          <p:spPr>
            <a:xfrm>
              <a:off x="1687512" y="4086403"/>
              <a:ext cx="1648208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u="sng" dirty="0"/>
                <a:t>Opérateur 1:</a:t>
              </a:r>
            </a:p>
            <a:p>
              <a:r>
                <a:rPr lang="fr-FR" dirty="0"/>
                <a:t>            : 4.7 mm</a:t>
              </a:r>
            </a:p>
            <a:p>
              <a:endParaRPr lang="fr-FR" dirty="0">
                <a:solidFill>
                  <a:srgbClr val="FF0000"/>
                </a:solidFill>
              </a:endParaRPr>
            </a:p>
            <a:p>
              <a:pPr algn="ctr"/>
              <a:r>
                <a:rPr lang="fr-FR" b="1" u="sng" dirty="0">
                  <a:solidFill>
                    <a:srgbClr val="FF0000"/>
                  </a:solidFill>
                </a:rPr>
                <a:t>CO: 40%</a:t>
              </a:r>
            </a:p>
            <a:p>
              <a:endParaRPr lang="fr-FR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701800" y="4548890"/>
              <a:ext cx="616777" cy="0"/>
            </a:xfrm>
            <a:prstGeom prst="straightConnector1">
              <a:avLst/>
            </a:prstGeom>
            <a:ln w="38100">
              <a:solidFill>
                <a:srgbClr val="ACA800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5102224" y="4064535"/>
            <a:ext cx="1648208" cy="1477328"/>
            <a:chOff x="4708524" y="4064535"/>
            <a:chExt cx="1648208" cy="1477328"/>
          </a:xfrm>
        </p:grpSpPr>
        <p:sp>
          <p:nvSpPr>
            <p:cNvPr id="11" name="Rectangle 10"/>
            <p:cNvSpPr/>
            <p:nvPr/>
          </p:nvSpPr>
          <p:spPr>
            <a:xfrm>
              <a:off x="4708524" y="4064535"/>
              <a:ext cx="1648208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u="sng" dirty="0"/>
                <a:t>Opérateur 2:</a:t>
              </a:r>
            </a:p>
            <a:p>
              <a:r>
                <a:rPr lang="fr-FR" dirty="0"/>
                <a:t>            : 4.8 mm</a:t>
              </a:r>
            </a:p>
            <a:p>
              <a:endParaRPr lang="fr-FR" dirty="0">
                <a:solidFill>
                  <a:srgbClr val="FF0000"/>
                </a:solidFill>
              </a:endParaRPr>
            </a:p>
            <a:p>
              <a:pPr algn="ctr"/>
              <a:r>
                <a:rPr lang="fr-FR" b="1" u="sng" dirty="0">
                  <a:solidFill>
                    <a:srgbClr val="00B050"/>
                  </a:solidFill>
                </a:rPr>
                <a:t>CO: 60%</a:t>
              </a:r>
            </a:p>
            <a:p>
              <a:endParaRPr lang="fr-FR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4708524" y="4523490"/>
              <a:ext cx="616777" cy="0"/>
            </a:xfrm>
            <a:prstGeom prst="straightConnector1">
              <a:avLst/>
            </a:prstGeom>
            <a:ln w="38100">
              <a:solidFill>
                <a:srgbClr val="ACA800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3" t="789" b="-789"/>
          <a:stretch/>
        </p:blipFill>
        <p:spPr bwMode="auto">
          <a:xfrm>
            <a:off x="4697413" y="1314628"/>
            <a:ext cx="22621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8132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/>
              <a:t>US DES HANCHES-</a:t>
            </a:r>
          </a:p>
          <a:p>
            <a:r>
              <a:rPr lang="fr-CH" sz="3600" b="1" dirty="0">
                <a:solidFill>
                  <a:srgbClr val="00B0F0"/>
                </a:solidFill>
              </a:rPr>
              <a:t>Coupe de «GRAF»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6" y="1450973"/>
            <a:ext cx="3555180" cy="24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89501" y="1450973"/>
            <a:ext cx="3530599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55600" indent="-355600"/>
            <a:r>
              <a:rPr lang="fr-FR" sz="1400" dirty="0"/>
              <a:t>1 - Aile iliaque que l’on doit voir </a:t>
            </a:r>
            <a:r>
              <a:rPr lang="fr-CH" sz="1400" dirty="0"/>
              <a:t>rectiligne sur au moins 2 cm</a:t>
            </a:r>
          </a:p>
          <a:p>
            <a:pPr marL="355600" indent="-355600"/>
            <a:endParaRPr lang="fr-CH" sz="1400" dirty="0"/>
          </a:p>
          <a:p>
            <a:pPr marL="355600" indent="-355600"/>
            <a:r>
              <a:rPr lang="fr-FR" sz="1400" dirty="0"/>
              <a:t>2 - Point iliaque inférieur qui doit être parfaitement défini</a:t>
            </a:r>
          </a:p>
          <a:p>
            <a:pPr marL="355600" indent="-355600"/>
            <a:endParaRPr lang="fr-FR" sz="1400" dirty="0"/>
          </a:p>
          <a:p>
            <a:pPr marL="355600" indent="-355600"/>
            <a:r>
              <a:rPr lang="fr-FR" sz="1400" dirty="0"/>
              <a:t>3 - Vision de la tête fémorale</a:t>
            </a:r>
          </a:p>
          <a:p>
            <a:pPr marL="355600" indent="-355600"/>
            <a:endParaRPr lang="fr-FR" sz="1400" dirty="0"/>
          </a:p>
          <a:p>
            <a:pPr marL="355600" indent="-355600"/>
            <a:r>
              <a:rPr lang="fr-FR" sz="1400" dirty="0"/>
              <a:t>4 - Vision de l’encorbellement osseux </a:t>
            </a:r>
            <a:r>
              <a:rPr lang="el-GR" sz="1400" dirty="0"/>
              <a:t>α</a:t>
            </a:r>
            <a:endParaRPr lang="fr-CH" sz="1400" dirty="0"/>
          </a:p>
          <a:p>
            <a:pPr marL="355600" indent="-355600"/>
            <a:endParaRPr lang="el-GR" sz="1400" dirty="0"/>
          </a:p>
          <a:p>
            <a:pPr marL="355600" indent="-355600"/>
            <a:r>
              <a:rPr lang="fr-FR" sz="1400" dirty="0"/>
              <a:t>5+6 - Vision de l’encorbellement cartilagineux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" y="4112348"/>
            <a:ext cx="4342207" cy="252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89500" y="4469283"/>
            <a:ext cx="3530599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u="sng" dirty="0"/>
              <a:t>Défaut du Graf: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Mauvais dépistage du cotyle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Technique très </a:t>
            </a:r>
            <a:r>
              <a:rPr lang="fr-FR" sz="1400" dirty="0" err="1"/>
              <a:t>éxigeante</a:t>
            </a:r>
            <a:endParaRPr lang="fr-FR" sz="1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/>
              <a:t>! coupe stricte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1400" dirty="0"/>
              <a:t>! opérateur bien formé et entrainé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Analyse subjective pour Types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Risque important de </a:t>
            </a:r>
            <a:r>
              <a:rPr lang="fr-CH" sz="1400" b="1" dirty="0"/>
              <a:t>faux positif (</a:t>
            </a:r>
            <a:r>
              <a:rPr lang="fr-CH" sz="1400" dirty="0"/>
              <a:t>et négatif)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928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/>
          <a:stretch/>
        </p:blipFill>
        <p:spPr bwMode="auto">
          <a:xfrm>
            <a:off x="539552" y="711200"/>
            <a:ext cx="7960116" cy="59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3063711" y="838986"/>
            <a:ext cx="3544479" cy="490193"/>
          </a:xfrm>
          <a:custGeom>
            <a:avLst/>
            <a:gdLst>
              <a:gd name="connsiteX0" fmla="*/ 2432116 w 3544479"/>
              <a:gd name="connsiteY0" fmla="*/ 0 h 490193"/>
              <a:gd name="connsiteX1" fmla="*/ 0 w 3544479"/>
              <a:gd name="connsiteY1" fmla="*/ 56560 h 490193"/>
              <a:gd name="connsiteX2" fmla="*/ 18854 w 3544479"/>
              <a:gd name="connsiteY2" fmla="*/ 490193 h 490193"/>
              <a:gd name="connsiteX3" fmla="*/ 3544479 w 3544479"/>
              <a:gd name="connsiteY3" fmla="*/ 395925 h 490193"/>
              <a:gd name="connsiteX4" fmla="*/ 3525625 w 3544479"/>
              <a:gd name="connsiteY4" fmla="*/ 0 h 490193"/>
              <a:gd name="connsiteX5" fmla="*/ 2432116 w 3544479"/>
              <a:gd name="connsiteY5" fmla="*/ 0 h 49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4479" h="490193">
                <a:moveTo>
                  <a:pt x="2432116" y="0"/>
                </a:moveTo>
                <a:lnTo>
                  <a:pt x="0" y="56560"/>
                </a:lnTo>
                <a:lnTo>
                  <a:pt x="18854" y="490193"/>
                </a:lnTo>
                <a:lnTo>
                  <a:pt x="3544479" y="395925"/>
                </a:lnTo>
                <a:lnTo>
                  <a:pt x="3525625" y="0"/>
                </a:lnTo>
                <a:lnTo>
                  <a:pt x="2432116" y="0"/>
                </a:lnTo>
                <a:close/>
              </a:path>
            </a:pathLst>
          </a:cu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orme libre 4"/>
          <p:cNvSpPr/>
          <p:nvPr/>
        </p:nvSpPr>
        <p:spPr>
          <a:xfrm>
            <a:off x="3082565" y="1206631"/>
            <a:ext cx="5109328" cy="424206"/>
          </a:xfrm>
          <a:custGeom>
            <a:avLst/>
            <a:gdLst>
              <a:gd name="connsiteX0" fmla="*/ 0 w 5109328"/>
              <a:gd name="connsiteY0" fmla="*/ 103695 h 424206"/>
              <a:gd name="connsiteX1" fmla="*/ 0 w 5109328"/>
              <a:gd name="connsiteY1" fmla="*/ 424206 h 424206"/>
              <a:gd name="connsiteX2" fmla="*/ 5109328 w 5109328"/>
              <a:gd name="connsiteY2" fmla="*/ 320511 h 424206"/>
              <a:gd name="connsiteX3" fmla="*/ 5090474 w 5109328"/>
              <a:gd name="connsiteY3" fmla="*/ 0 h 424206"/>
              <a:gd name="connsiteX4" fmla="*/ 0 w 5109328"/>
              <a:gd name="connsiteY4" fmla="*/ 103695 h 42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328" h="424206">
                <a:moveTo>
                  <a:pt x="0" y="103695"/>
                </a:moveTo>
                <a:lnTo>
                  <a:pt x="0" y="424206"/>
                </a:lnTo>
                <a:lnTo>
                  <a:pt x="5109328" y="320511"/>
                </a:lnTo>
                <a:lnTo>
                  <a:pt x="5090474" y="0"/>
                </a:lnTo>
                <a:lnTo>
                  <a:pt x="0" y="103695"/>
                </a:lnTo>
                <a:close/>
              </a:path>
            </a:pathLst>
          </a:cu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orme libre 5"/>
          <p:cNvSpPr/>
          <p:nvPr/>
        </p:nvSpPr>
        <p:spPr>
          <a:xfrm>
            <a:off x="3089709" y="1527171"/>
            <a:ext cx="5198833" cy="4989126"/>
          </a:xfrm>
          <a:custGeom>
            <a:avLst/>
            <a:gdLst>
              <a:gd name="connsiteX0" fmla="*/ 0 w 5109328"/>
              <a:gd name="connsiteY0" fmla="*/ 103695 h 424206"/>
              <a:gd name="connsiteX1" fmla="*/ 0 w 5109328"/>
              <a:gd name="connsiteY1" fmla="*/ 424206 h 424206"/>
              <a:gd name="connsiteX2" fmla="*/ 5109328 w 5109328"/>
              <a:gd name="connsiteY2" fmla="*/ 320511 h 424206"/>
              <a:gd name="connsiteX3" fmla="*/ 5090474 w 5109328"/>
              <a:gd name="connsiteY3" fmla="*/ 0 h 424206"/>
              <a:gd name="connsiteX4" fmla="*/ 0 w 5109328"/>
              <a:gd name="connsiteY4" fmla="*/ 103695 h 424206"/>
              <a:gd name="connsiteX0" fmla="*/ 0 w 5109328"/>
              <a:gd name="connsiteY0" fmla="*/ 107693 h 428204"/>
              <a:gd name="connsiteX1" fmla="*/ 0 w 5109328"/>
              <a:gd name="connsiteY1" fmla="*/ 428204 h 428204"/>
              <a:gd name="connsiteX2" fmla="*/ 5109328 w 5109328"/>
              <a:gd name="connsiteY2" fmla="*/ 324509 h 428204"/>
              <a:gd name="connsiteX3" fmla="*/ 5090474 w 5109328"/>
              <a:gd name="connsiteY3" fmla="*/ 3998 h 428204"/>
              <a:gd name="connsiteX4" fmla="*/ 25998 w 5109328"/>
              <a:gd name="connsiteY4" fmla="*/ 10847 h 428204"/>
              <a:gd name="connsiteX5" fmla="*/ 0 w 5109328"/>
              <a:gd name="connsiteY5" fmla="*/ 107693 h 428204"/>
              <a:gd name="connsiteX0" fmla="*/ 0 w 5109328"/>
              <a:gd name="connsiteY0" fmla="*/ 103695 h 424206"/>
              <a:gd name="connsiteX1" fmla="*/ 0 w 5109328"/>
              <a:gd name="connsiteY1" fmla="*/ 424206 h 424206"/>
              <a:gd name="connsiteX2" fmla="*/ 5109328 w 5109328"/>
              <a:gd name="connsiteY2" fmla="*/ 320511 h 424206"/>
              <a:gd name="connsiteX3" fmla="*/ 5090474 w 5109328"/>
              <a:gd name="connsiteY3" fmla="*/ 0 h 424206"/>
              <a:gd name="connsiteX4" fmla="*/ 25998 w 5109328"/>
              <a:gd name="connsiteY4" fmla="*/ 6849 h 424206"/>
              <a:gd name="connsiteX5" fmla="*/ 0 w 5109328"/>
              <a:gd name="connsiteY5" fmla="*/ 103695 h 424206"/>
              <a:gd name="connsiteX0" fmla="*/ 0 w 5109328"/>
              <a:gd name="connsiteY0" fmla="*/ 103695 h 424206"/>
              <a:gd name="connsiteX1" fmla="*/ 0 w 5109328"/>
              <a:gd name="connsiteY1" fmla="*/ 424206 h 424206"/>
              <a:gd name="connsiteX2" fmla="*/ 5109328 w 5109328"/>
              <a:gd name="connsiteY2" fmla="*/ 320511 h 424206"/>
              <a:gd name="connsiteX3" fmla="*/ 5090474 w 5109328"/>
              <a:gd name="connsiteY3" fmla="*/ 0 h 424206"/>
              <a:gd name="connsiteX4" fmla="*/ 25998 w 5109328"/>
              <a:gd name="connsiteY4" fmla="*/ 6849 h 424206"/>
              <a:gd name="connsiteX5" fmla="*/ 0 w 5109328"/>
              <a:gd name="connsiteY5" fmla="*/ 103695 h 424206"/>
              <a:gd name="connsiteX0" fmla="*/ 0 w 5128975"/>
              <a:gd name="connsiteY0" fmla="*/ 103695 h 424206"/>
              <a:gd name="connsiteX1" fmla="*/ 0 w 5128975"/>
              <a:gd name="connsiteY1" fmla="*/ 424206 h 424206"/>
              <a:gd name="connsiteX2" fmla="*/ 5109328 w 5128975"/>
              <a:gd name="connsiteY2" fmla="*/ 320511 h 424206"/>
              <a:gd name="connsiteX3" fmla="*/ 5128975 w 5128975"/>
              <a:gd name="connsiteY3" fmla="*/ 0 h 424206"/>
              <a:gd name="connsiteX4" fmla="*/ 25998 w 5128975"/>
              <a:gd name="connsiteY4" fmla="*/ 6849 h 424206"/>
              <a:gd name="connsiteX5" fmla="*/ 0 w 5128975"/>
              <a:gd name="connsiteY5" fmla="*/ 103695 h 424206"/>
              <a:gd name="connsiteX0" fmla="*/ 0 w 5224831"/>
              <a:gd name="connsiteY0" fmla="*/ 103695 h 424206"/>
              <a:gd name="connsiteX1" fmla="*/ 0 w 5224831"/>
              <a:gd name="connsiteY1" fmla="*/ 424206 h 424206"/>
              <a:gd name="connsiteX2" fmla="*/ 5224831 w 5224831"/>
              <a:gd name="connsiteY2" fmla="*/ 414991 h 424206"/>
              <a:gd name="connsiteX3" fmla="*/ 5128975 w 5224831"/>
              <a:gd name="connsiteY3" fmla="*/ 0 h 424206"/>
              <a:gd name="connsiteX4" fmla="*/ 25998 w 5224831"/>
              <a:gd name="connsiteY4" fmla="*/ 6849 h 424206"/>
              <a:gd name="connsiteX5" fmla="*/ 0 w 5224831"/>
              <a:gd name="connsiteY5" fmla="*/ 103695 h 424206"/>
              <a:gd name="connsiteX0" fmla="*/ 0 w 5224831"/>
              <a:gd name="connsiteY0" fmla="*/ 103695 h 423384"/>
              <a:gd name="connsiteX1" fmla="*/ 154004 w 5224831"/>
              <a:gd name="connsiteY1" fmla="*/ 423384 h 423384"/>
              <a:gd name="connsiteX2" fmla="*/ 5224831 w 5224831"/>
              <a:gd name="connsiteY2" fmla="*/ 414991 h 423384"/>
              <a:gd name="connsiteX3" fmla="*/ 5128975 w 5224831"/>
              <a:gd name="connsiteY3" fmla="*/ 0 h 423384"/>
              <a:gd name="connsiteX4" fmla="*/ 25998 w 5224831"/>
              <a:gd name="connsiteY4" fmla="*/ 6849 h 423384"/>
              <a:gd name="connsiteX5" fmla="*/ 0 w 5224831"/>
              <a:gd name="connsiteY5" fmla="*/ 103695 h 423384"/>
              <a:gd name="connsiteX0" fmla="*/ 22129 w 5198833"/>
              <a:gd name="connsiteY0" fmla="*/ 105338 h 423384"/>
              <a:gd name="connsiteX1" fmla="*/ 128006 w 5198833"/>
              <a:gd name="connsiteY1" fmla="*/ 423384 h 423384"/>
              <a:gd name="connsiteX2" fmla="*/ 5198833 w 5198833"/>
              <a:gd name="connsiteY2" fmla="*/ 414991 h 423384"/>
              <a:gd name="connsiteX3" fmla="*/ 5102977 w 5198833"/>
              <a:gd name="connsiteY3" fmla="*/ 0 h 423384"/>
              <a:gd name="connsiteX4" fmla="*/ 0 w 5198833"/>
              <a:gd name="connsiteY4" fmla="*/ 6849 h 423384"/>
              <a:gd name="connsiteX5" fmla="*/ 22129 w 5198833"/>
              <a:gd name="connsiteY5" fmla="*/ 105338 h 423384"/>
              <a:gd name="connsiteX0" fmla="*/ 22129 w 5198833"/>
              <a:gd name="connsiteY0" fmla="*/ 107803 h 425849"/>
              <a:gd name="connsiteX1" fmla="*/ 128006 w 5198833"/>
              <a:gd name="connsiteY1" fmla="*/ 425849 h 425849"/>
              <a:gd name="connsiteX2" fmla="*/ 5198833 w 5198833"/>
              <a:gd name="connsiteY2" fmla="*/ 417456 h 425849"/>
              <a:gd name="connsiteX3" fmla="*/ 5112602 w 5198833"/>
              <a:gd name="connsiteY3" fmla="*/ 0 h 425849"/>
              <a:gd name="connsiteX4" fmla="*/ 0 w 5198833"/>
              <a:gd name="connsiteY4" fmla="*/ 9314 h 425849"/>
              <a:gd name="connsiteX5" fmla="*/ 22129 w 5198833"/>
              <a:gd name="connsiteY5" fmla="*/ 107803 h 42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833" h="425849">
                <a:moveTo>
                  <a:pt x="22129" y="107803"/>
                </a:moveTo>
                <a:lnTo>
                  <a:pt x="128006" y="425849"/>
                </a:lnTo>
                <a:lnTo>
                  <a:pt x="5198833" y="417456"/>
                </a:lnTo>
                <a:lnTo>
                  <a:pt x="5112602" y="0"/>
                </a:lnTo>
                <a:lnTo>
                  <a:pt x="0" y="9314"/>
                </a:lnTo>
                <a:lnTo>
                  <a:pt x="22129" y="107803"/>
                </a:lnTo>
                <a:close/>
              </a:path>
            </a:pathLst>
          </a:custGeom>
          <a:gradFill>
            <a:gsLst>
              <a:gs pos="0">
                <a:srgbClr val="FFFF00">
                  <a:alpha val="13000"/>
                </a:srgbClr>
              </a:gs>
              <a:gs pos="100000">
                <a:schemeClr val="accent2">
                  <a:lumMod val="20000"/>
                  <a:lumOff val="80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3352819" y="228600"/>
            <a:ext cx="296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CLASSIFICATION SELON GRAF</a:t>
            </a:r>
          </a:p>
        </p:txBody>
      </p:sp>
    </p:spTree>
    <p:extLst>
      <p:ext uri="{BB962C8B-B14F-4D97-AF65-F5344CB8AC3E}">
        <p14:creationId xmlns:p14="http://schemas.microsoft.com/office/powerpoint/2010/main" val="221913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47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/>
              <a:t>RX de face stricte DES HANCHES (dès 4-6 mois)</a:t>
            </a:r>
          </a:p>
        </p:txBody>
      </p:sp>
      <p:grpSp>
        <p:nvGrpSpPr>
          <p:cNvPr id="26" name="Groupe 25"/>
          <p:cNvGrpSpPr/>
          <p:nvPr/>
        </p:nvGrpSpPr>
        <p:grpSpPr>
          <a:xfrm flipH="1">
            <a:off x="4972323" y="3475973"/>
            <a:ext cx="3160506" cy="2673585"/>
            <a:chOff x="6084402" y="4032984"/>
            <a:chExt cx="2491707" cy="2022876"/>
          </a:xfrm>
        </p:grpSpPr>
        <p:pic>
          <p:nvPicPr>
            <p:cNvPr id="5" name="Picture 2" descr="C:\Users\martinezm\Desktop\luxation12[1]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2" t="55417" r="7778" b="11482"/>
            <a:stretch/>
          </p:blipFill>
          <p:spPr bwMode="auto">
            <a:xfrm>
              <a:off x="6084402" y="4032986"/>
              <a:ext cx="2491707" cy="202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necteur droit 12"/>
            <p:cNvCxnSpPr/>
            <p:nvPr/>
          </p:nvCxnSpPr>
          <p:spPr>
            <a:xfrm flipH="1">
              <a:off x="6721594" y="4032985"/>
              <a:ext cx="4814" cy="1971551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8120475" y="4032984"/>
              <a:ext cx="12354" cy="1971552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6283643" y="4784142"/>
              <a:ext cx="2292466" cy="122838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1095091" y="749747"/>
            <a:ext cx="2902298" cy="2579957"/>
            <a:chOff x="289723" y="2165685"/>
            <a:chExt cx="2902298" cy="2579957"/>
          </a:xfrm>
        </p:grpSpPr>
        <p:pic>
          <p:nvPicPr>
            <p:cNvPr id="8196" name="Picture 4" descr="Résultat de recherche d'images pour &quot;CONSTRUCTION D'OMBREDANNE&quot;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23" y="2165685"/>
              <a:ext cx="2902298" cy="217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34316" y="4376310"/>
              <a:ext cx="2857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Construction d'</a:t>
              </a:r>
              <a:r>
                <a:rPr lang="fr-FR" dirty="0" err="1"/>
                <a:t>Ombredanne</a:t>
              </a:r>
              <a:endParaRPr lang="fr-FR" dirty="0"/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 b="10647"/>
          <a:stretch/>
        </p:blipFill>
        <p:spPr bwMode="auto">
          <a:xfrm>
            <a:off x="1095091" y="3475970"/>
            <a:ext cx="2902298" cy="26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23" y="714877"/>
            <a:ext cx="2850575" cy="2206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59772A-3B08-FE4D-B749-12C67E4E01B9}"/>
              </a:ext>
            </a:extLst>
          </p:cNvPr>
          <p:cNvSpPr/>
          <p:nvPr/>
        </p:nvSpPr>
        <p:spPr>
          <a:xfrm>
            <a:off x="1011171" y="6173769"/>
            <a:ext cx="8569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" pitchFamily="2" charset="0"/>
              </a:rPr>
              <a:t>Le noyau </a:t>
            </a:r>
            <a:r>
              <a:rPr lang="en" dirty="0" err="1">
                <a:latin typeface="Times" pitchFamily="2" charset="0"/>
              </a:rPr>
              <a:t>d’ossification</a:t>
            </a:r>
            <a:r>
              <a:rPr lang="en" dirty="0">
                <a:latin typeface="Times" pitchFamily="2" charset="0"/>
              </a:rPr>
              <a:t> de la tête </a:t>
            </a:r>
            <a:r>
              <a:rPr lang="en" dirty="0" err="1">
                <a:latin typeface="Times" pitchFamily="2" charset="0"/>
              </a:rPr>
              <a:t>fémorale</a:t>
            </a:r>
            <a:r>
              <a:rPr lang="en" dirty="0">
                <a:latin typeface="Times" pitchFamily="2" charset="0"/>
              </a:rPr>
              <a:t> </a:t>
            </a:r>
            <a:r>
              <a:rPr lang="en" dirty="0" err="1">
                <a:latin typeface="Times" pitchFamily="2" charset="0"/>
              </a:rPr>
              <a:t>appar</a:t>
            </a:r>
            <a:r>
              <a:rPr lang="fr-CH" dirty="0">
                <a:latin typeface="Times" pitchFamily="2" charset="0"/>
              </a:rPr>
              <a:t>ai</a:t>
            </a:r>
            <a:r>
              <a:rPr lang="en" dirty="0">
                <a:latin typeface="Times" pitchFamily="2" charset="0"/>
              </a:rPr>
              <a:t>t </a:t>
            </a:r>
            <a:r>
              <a:rPr lang="en" dirty="0" err="1">
                <a:latin typeface="Times" pitchFamily="2" charset="0"/>
              </a:rPr>
              <a:t>vers</a:t>
            </a:r>
            <a:r>
              <a:rPr lang="en" dirty="0">
                <a:latin typeface="Times" pitchFamily="2" charset="0"/>
              </a:rPr>
              <a:t> </a:t>
            </a:r>
            <a:r>
              <a:rPr lang="en" dirty="0">
                <a:solidFill>
                  <a:srgbClr val="FF0000"/>
                </a:solidFill>
                <a:latin typeface="Times" pitchFamily="2" charset="0"/>
              </a:rPr>
              <a:t>4 </a:t>
            </a:r>
            <a:r>
              <a:rPr lang="en" dirty="0" err="1">
                <a:solidFill>
                  <a:srgbClr val="FF0000"/>
                </a:solidFill>
                <a:latin typeface="Times" pitchFamily="2" charset="0"/>
              </a:rPr>
              <a:t>à</a:t>
            </a:r>
            <a:r>
              <a:rPr lang="en" dirty="0">
                <a:solidFill>
                  <a:srgbClr val="FF0000"/>
                </a:solidFill>
                <a:latin typeface="Times" pitchFamily="2" charset="0"/>
              </a:rPr>
              <a:t> 6 </a:t>
            </a:r>
            <a:r>
              <a:rPr lang="en" dirty="0" err="1">
                <a:solidFill>
                  <a:srgbClr val="FF0000"/>
                </a:solidFill>
                <a:latin typeface="Times" pitchFamily="2" charset="0"/>
              </a:rPr>
              <a:t>mois</a:t>
            </a:r>
            <a:r>
              <a:rPr lang="en" dirty="0">
                <a:solidFill>
                  <a:srgbClr val="FF0000"/>
                </a:solidFill>
                <a:latin typeface="Times" pitchFamily="2" charset="0"/>
              </a:rPr>
              <a:t> de vie</a:t>
            </a:r>
            <a:endParaRPr lang="en" dirty="0">
              <a:solidFill>
                <a:srgbClr val="FF0000"/>
              </a:solidFill>
              <a:effectLst/>
              <a:latin typeface="Time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712F8-17A7-414B-9EAD-FDD0EAF81418}"/>
              </a:ext>
            </a:extLst>
          </p:cNvPr>
          <p:cNvSpPr/>
          <p:nvPr/>
        </p:nvSpPr>
        <p:spPr>
          <a:xfrm>
            <a:off x="1015663" y="6447760"/>
            <a:ext cx="711267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dirty="0">
                <a:latin typeface="Times" pitchFamily="2" charset="0"/>
              </a:rPr>
              <a:t>La </a:t>
            </a:r>
            <a:r>
              <a:rPr lang="en" dirty="0" err="1">
                <a:latin typeface="Times" pitchFamily="2" charset="0"/>
              </a:rPr>
              <a:t>hanche</a:t>
            </a:r>
            <a:r>
              <a:rPr lang="en" dirty="0">
                <a:latin typeface="Times" pitchFamily="2" charset="0"/>
              </a:rPr>
              <a:t> </a:t>
            </a:r>
            <a:r>
              <a:rPr lang="en" dirty="0" err="1">
                <a:latin typeface="Times" pitchFamily="2" charset="0"/>
              </a:rPr>
              <a:t>dysplasique</a:t>
            </a:r>
            <a:r>
              <a:rPr lang="en" dirty="0">
                <a:latin typeface="Times" pitchFamily="2" charset="0"/>
              </a:rPr>
              <a:t> </a:t>
            </a:r>
            <a:r>
              <a:rPr lang="en" dirty="0" err="1">
                <a:latin typeface="Times" pitchFamily="2" charset="0"/>
              </a:rPr>
              <a:t>présente</a:t>
            </a:r>
            <a:r>
              <a:rPr lang="en" dirty="0">
                <a:latin typeface="Times" pitchFamily="2" charset="0"/>
              </a:rPr>
              <a:t> un retard </a:t>
            </a:r>
            <a:r>
              <a:rPr lang="en" dirty="0" err="1">
                <a:latin typeface="Times" pitchFamily="2" charset="0"/>
              </a:rPr>
              <a:t>d’ossification</a:t>
            </a:r>
            <a:r>
              <a:rPr lang="en" dirty="0">
                <a:latin typeface="Times" pitchFamily="2" charset="0"/>
              </a:rPr>
              <a:t> de la tête du f</a:t>
            </a:r>
            <a:r>
              <a:rPr lang="fr-CH" dirty="0">
                <a:latin typeface="Times" pitchFamily="2" charset="0"/>
              </a:rPr>
              <a:t>é</a:t>
            </a:r>
            <a:r>
              <a:rPr lang="en" dirty="0" err="1">
                <a:latin typeface="Times" pitchFamily="2" charset="0"/>
              </a:rPr>
              <a:t>mur</a:t>
            </a:r>
            <a:endParaRPr lang="en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47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/>
              <a:t>RX de face stricte DES HANCHES (dès 4-6 mois)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9B64F7-D747-744A-A8E3-9DDDE170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3" y="818147"/>
            <a:ext cx="6206344" cy="55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3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47638"/>
            <a:ext cx="54768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6238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1000" dirty="0"/>
              <a:t>HAS / Service des bonnes pratiques professionnelles / octobre 2013</a:t>
            </a:r>
            <a:endParaRPr lang="fr-FR" sz="10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721807" y="991402"/>
            <a:ext cx="1488630" cy="1265919"/>
            <a:chOff x="3721807" y="991402"/>
            <a:chExt cx="1488630" cy="1265919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4466122" y="991402"/>
              <a:ext cx="0" cy="288758"/>
            </a:xfrm>
            <a:prstGeom prst="straightConnector1">
              <a:avLst/>
            </a:prstGeom>
            <a:ln w="952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4151773" y="1303214"/>
              <a:ext cx="62869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Douteux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4466122" y="1549435"/>
              <a:ext cx="0" cy="288758"/>
            </a:xfrm>
            <a:prstGeom prst="straightConnector1">
              <a:avLst/>
            </a:prstGeom>
            <a:ln w="952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3721807" y="1857211"/>
              <a:ext cx="148863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CTRL clinique</a:t>
              </a:r>
            </a:p>
            <a:p>
              <a:pPr algn="ctr"/>
              <a:r>
                <a:rPr lang="fr-FR" sz="1000" dirty="0"/>
                <a:t> à 2 semaines+/- Echo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1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8203" y="4696728"/>
            <a:ext cx="6014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200" i="1" dirty="0"/>
              <a:t>PEDIATRICS Volume 143, number 1, January 2019:e20181147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F9B727-B04B-E748-83B5-0886A3DC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1272"/>
            <a:ext cx="9144000" cy="25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8F2358-F352-784F-B1FF-F4669960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10" y="48094"/>
            <a:ext cx="3351292" cy="21675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F8F3FD-1351-FD43-8360-BC4BE15EB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50" y="3703195"/>
            <a:ext cx="2201585" cy="22299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8F6AD5-0A5A-3E4A-BB75-08E270F056CB}"/>
              </a:ext>
            </a:extLst>
          </p:cNvPr>
          <p:cNvSpPr txBox="1"/>
          <p:nvPr/>
        </p:nvSpPr>
        <p:spPr>
          <a:xfrm>
            <a:off x="5493267" y="2149402"/>
            <a:ext cx="33166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Harnais de </a:t>
            </a:r>
            <a:r>
              <a:rPr lang="fr-FR" sz="2400" b="1" dirty="0" err="1"/>
              <a:t>Pavlik</a:t>
            </a: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Barlow + 	 10% d’échec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Wingdings" pitchFamily="2" charset="2"/>
              </a:rPr>
              <a:t>Ortolani</a:t>
            </a:r>
            <a:r>
              <a:rPr lang="fr-FR" dirty="0">
                <a:sym typeface="Wingdings" pitchFamily="2" charset="2"/>
              </a:rPr>
              <a:t> + 	 21-37% d’échec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F9A046-EFCB-B24E-9105-D23075FB0B17}"/>
              </a:ext>
            </a:extLst>
          </p:cNvPr>
          <p:cNvSpPr txBox="1"/>
          <p:nvPr/>
        </p:nvSpPr>
        <p:spPr>
          <a:xfrm>
            <a:off x="5865919" y="5882731"/>
            <a:ext cx="294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Abduction rigide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Wingdings" pitchFamily="2" charset="2"/>
              </a:rPr>
              <a:t>Ortolani</a:t>
            </a:r>
            <a:r>
              <a:rPr lang="fr-FR" dirty="0">
                <a:sym typeface="Wingdings" pitchFamily="2" charset="2"/>
              </a:rPr>
              <a:t> +  et échec </a:t>
            </a:r>
            <a:r>
              <a:rPr lang="fr-FR" dirty="0" err="1">
                <a:sym typeface="Wingdings" pitchFamily="2" charset="2"/>
              </a:rPr>
              <a:t>Pavlik</a:t>
            </a:r>
            <a:r>
              <a:rPr lang="fr-FR" dirty="0">
                <a:sym typeface="Wingdings" pitchFamily="2" charset="2"/>
              </a:rPr>
              <a:t>	 80% réussite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610BA31-D6DA-B349-B5F4-1004FB4E685F}"/>
              </a:ext>
            </a:extLst>
          </p:cNvPr>
          <p:cNvGrpSpPr/>
          <p:nvPr/>
        </p:nvGrpSpPr>
        <p:grpSpPr>
          <a:xfrm>
            <a:off x="4481110" y="4535053"/>
            <a:ext cx="1012157" cy="481628"/>
            <a:chOff x="3566604" y="5084983"/>
            <a:chExt cx="1012157" cy="4816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3910E7-F827-7440-B75B-8BD6A52E071C}"/>
                </a:ext>
              </a:extLst>
            </p:cNvPr>
            <p:cNvSpPr/>
            <p:nvPr/>
          </p:nvSpPr>
          <p:spPr>
            <a:xfrm>
              <a:off x="3706235" y="5084983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échec</a:t>
              </a:r>
              <a:endParaRPr lang="fr-FR" dirty="0"/>
            </a:p>
          </p:txBody>
        </p:sp>
        <p:sp>
          <p:nvSpPr>
            <p:cNvPr id="16" name="Flèche vers la gauche 15">
              <a:extLst>
                <a:ext uri="{FF2B5EF4-FFF2-40B4-BE49-F238E27FC236}">
                  <a16:creationId xmlns:a16="http://schemas.microsoft.com/office/drawing/2014/main" id="{30C60771-03C8-0D4E-BB05-9FD123F4F2CA}"/>
                </a:ext>
              </a:extLst>
            </p:cNvPr>
            <p:cNvSpPr/>
            <p:nvPr/>
          </p:nvSpPr>
          <p:spPr>
            <a:xfrm>
              <a:off x="3566604" y="5374105"/>
              <a:ext cx="1012157" cy="192506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859A6CCB-10E8-6D47-A844-342CDA5C12ED}"/>
              </a:ext>
            </a:extLst>
          </p:cNvPr>
          <p:cNvSpPr txBox="1"/>
          <p:nvPr/>
        </p:nvSpPr>
        <p:spPr>
          <a:xfrm>
            <a:off x="1961534" y="4581219"/>
            <a:ext cx="23034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/>
              <a:t>CHIRURGIE</a:t>
            </a:r>
          </a:p>
        </p:txBody>
      </p:sp>
      <p:pic>
        <p:nvPicPr>
          <p:cNvPr id="4" name="Image 3" descr="Une image contenant habits&#10;&#10;&#10;&#10;Description générée automatiquement">
            <a:extLst>
              <a:ext uri="{FF2B5EF4-FFF2-40B4-BE49-F238E27FC236}">
                <a16:creationId xmlns:a16="http://schemas.microsoft.com/office/drawing/2014/main" id="{CAFFB0F9-AFC1-3049-876D-FAE4BECD8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05" y="48094"/>
            <a:ext cx="3126658" cy="268926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2071E35-232D-5C48-A2A8-1A08242525A3}"/>
              </a:ext>
            </a:extLst>
          </p:cNvPr>
          <p:cNvGrpSpPr/>
          <p:nvPr/>
        </p:nvGrpSpPr>
        <p:grpSpPr>
          <a:xfrm>
            <a:off x="3822855" y="650230"/>
            <a:ext cx="1012157" cy="788199"/>
            <a:chOff x="3566604" y="5084983"/>
            <a:chExt cx="1012157" cy="7881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0E4E69-8A3E-BA4A-BCBC-BC8A91B08ACA}"/>
                </a:ext>
              </a:extLst>
            </p:cNvPr>
            <p:cNvSpPr/>
            <p:nvPr/>
          </p:nvSpPr>
          <p:spPr>
            <a:xfrm>
              <a:off x="3706235" y="5084983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échec</a:t>
              </a:r>
              <a:endParaRPr lang="fr-FR" dirty="0"/>
            </a:p>
          </p:txBody>
        </p:sp>
        <p:sp>
          <p:nvSpPr>
            <p:cNvPr id="21" name="Flèche vers la gauche 20">
              <a:extLst>
                <a:ext uri="{FF2B5EF4-FFF2-40B4-BE49-F238E27FC236}">
                  <a16:creationId xmlns:a16="http://schemas.microsoft.com/office/drawing/2014/main" id="{3184FA0B-8298-2B41-A05C-88591BBC8A1E}"/>
                </a:ext>
              </a:extLst>
            </p:cNvPr>
            <p:cNvSpPr/>
            <p:nvPr/>
          </p:nvSpPr>
          <p:spPr>
            <a:xfrm flipH="1">
              <a:off x="3566604" y="5374105"/>
              <a:ext cx="1012157" cy="192506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BAE836-0689-8B48-AB27-D8EABBF128EB}"/>
                </a:ext>
              </a:extLst>
            </p:cNvPr>
            <p:cNvSpPr/>
            <p:nvPr/>
          </p:nvSpPr>
          <p:spPr>
            <a:xfrm>
              <a:off x="3627015" y="5503850"/>
              <a:ext cx="935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10 jours</a:t>
              </a:r>
              <a:endParaRPr lang="fr-FR" dirty="0"/>
            </a:p>
          </p:txBody>
        </p:sp>
      </p:grpSp>
      <p:sp>
        <p:nvSpPr>
          <p:cNvPr id="22" name="Flèche vers la gauche 21">
            <a:extLst>
              <a:ext uri="{FF2B5EF4-FFF2-40B4-BE49-F238E27FC236}">
                <a16:creationId xmlns:a16="http://schemas.microsoft.com/office/drawing/2014/main" id="{49628197-2672-8848-B632-87993AB6E95D}"/>
              </a:ext>
            </a:extLst>
          </p:cNvPr>
          <p:cNvSpPr/>
          <p:nvPr/>
        </p:nvSpPr>
        <p:spPr>
          <a:xfrm rot="5400000" flipH="1">
            <a:off x="6858140" y="3300398"/>
            <a:ext cx="385400" cy="20147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65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BF4ACB-6292-634C-8AC2-0ACD622DF335}"/>
              </a:ext>
            </a:extLst>
          </p:cNvPr>
          <p:cNvSpPr/>
          <p:nvPr/>
        </p:nvSpPr>
        <p:spPr>
          <a:xfrm>
            <a:off x="647700" y="1905095"/>
            <a:ext cx="7848600" cy="259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fr-CH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traitement de la luxation de hanche majore le risque d’</a:t>
            </a:r>
            <a:r>
              <a:rPr lang="fr-CH" sz="3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ostéochondrite</a:t>
            </a:r>
            <a:r>
              <a:rPr lang="fr-CH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H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itchFamily="2" charset="2"/>
              </a:rPr>
              <a:t></a:t>
            </a:r>
            <a:r>
              <a:rPr lang="fr-CH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ce n’est pas anodin de traiter par excès !</a:t>
            </a:r>
            <a:endParaRPr lang="fr-CH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9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4852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EVOLUTION SPONTANEE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078" y="1126720"/>
            <a:ext cx="8401050" cy="3170099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fr-CH" sz="2000" u="sng" dirty="0"/>
              <a:t>Arguments pour ne rien faire: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Après l’accouchement, la levée des contraintes obstétricales permet </a:t>
            </a:r>
            <a:r>
              <a:rPr lang="fr-CH" sz="2000" dirty="0">
                <a:solidFill>
                  <a:srgbClr val="00B050"/>
                </a:solidFill>
              </a:rPr>
              <a:t>la plupart du temps spontanément </a:t>
            </a:r>
            <a:r>
              <a:rPr lang="fr-CH" sz="2000" dirty="0"/>
              <a:t>un remodelage, une stabilisation et la guérison. Une hanche initialement luxée et réductible peut spontanément passer au stade </a:t>
            </a:r>
            <a:r>
              <a:rPr lang="fr-CH" sz="2000" dirty="0" err="1"/>
              <a:t>luxable</a:t>
            </a:r>
            <a:r>
              <a:rPr lang="fr-CH" sz="2000" dirty="0"/>
              <a:t> en quelques heures ou quelques jours, puis au stade </a:t>
            </a:r>
            <a:r>
              <a:rPr lang="fr-CH" sz="2000" dirty="0" err="1"/>
              <a:t>sub</a:t>
            </a:r>
            <a:r>
              <a:rPr lang="fr-CH" sz="2000" dirty="0"/>
              <a:t> </a:t>
            </a:r>
            <a:r>
              <a:rPr lang="fr-CH" sz="2000" dirty="0" err="1"/>
              <a:t>luxable</a:t>
            </a:r>
            <a:r>
              <a:rPr lang="fr-CH" sz="2000" dirty="0"/>
              <a:t> puis être complètement stable dans les premiers mois de vie.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Tendance spontanée </a:t>
            </a:r>
            <a:r>
              <a:rPr lang="fr-CH" sz="2000" dirty="0"/>
              <a:t>vers la guérison </a:t>
            </a:r>
            <a:r>
              <a:rPr lang="fr-CH" sz="2000" dirty="0">
                <a:solidFill>
                  <a:srgbClr val="00B050"/>
                </a:solidFill>
              </a:rPr>
              <a:t>dans 60-80% des cas </a:t>
            </a:r>
            <a:r>
              <a:rPr lang="fr-CH" sz="2000" dirty="0"/>
              <a:t>de hanches détectés anormales ou douteuses à la naissance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FF0000"/>
                </a:solidFill>
              </a:rPr>
              <a:t>Risque d’ostéonécrose de la tête fémorale (0-60%) en cas de traitement orthopédique ou </a:t>
            </a:r>
            <a:r>
              <a:rPr lang="fr-FR" sz="2000" dirty="0">
                <a:solidFill>
                  <a:srgbClr val="FF0000"/>
                </a:solidFill>
              </a:rPr>
              <a:t>chirurgical.</a:t>
            </a:r>
            <a:endParaRPr lang="fr-CH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078" y="4598130"/>
            <a:ext cx="8401050" cy="1631216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fr-CH" sz="2000" u="sng" dirty="0"/>
              <a:t>Arguments pour faire: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LCH est d’autant plus simple, plus efficace et moins coûteux que le diagnostic est précoce.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Les LCH </a:t>
            </a:r>
            <a:r>
              <a:rPr lang="fr-CH" sz="2000" dirty="0">
                <a:solidFill>
                  <a:srgbClr val="FF0000"/>
                </a:solidFill>
              </a:rPr>
              <a:t>non corrigées </a:t>
            </a:r>
            <a:r>
              <a:rPr lang="fr-CH" sz="2000" dirty="0"/>
              <a:t>entraînent à long terme une boiterie dès le début de la marche, une douleur chronique et une </a:t>
            </a:r>
            <a:r>
              <a:rPr lang="fr-CH" sz="2000" dirty="0">
                <a:solidFill>
                  <a:srgbClr val="FF0000"/>
                </a:solidFill>
              </a:rPr>
              <a:t>atteinte dégénérative précoce.</a:t>
            </a:r>
          </a:p>
        </p:txBody>
      </p:sp>
    </p:spTree>
    <p:extLst>
      <p:ext uri="{BB962C8B-B14F-4D97-AF65-F5344CB8AC3E}">
        <p14:creationId xmlns:p14="http://schemas.microsoft.com/office/powerpoint/2010/main" val="25862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488" y="1149358"/>
            <a:ext cx="8487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L’examen de l’abduction des hanches est facile et sensible ! </a:t>
            </a:r>
          </a:p>
          <a:p>
            <a:pPr marL="285750" indent="-285750">
              <a:buFont typeface="Arial" pitchFamily="34" charset="0"/>
              <a:buChar char="•"/>
            </a:pPr>
            <a:endParaRPr lang="fr-CH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Réaliser un examen clinique des hanches </a:t>
            </a:r>
            <a:r>
              <a:rPr lang="fr-CH" sz="2400" b="1" u="sng" dirty="0"/>
              <a:t>à chaque consultation</a:t>
            </a:r>
            <a:r>
              <a:rPr lang="fr-CH" sz="2400" b="1" dirty="0"/>
              <a:t> </a:t>
            </a:r>
            <a:r>
              <a:rPr lang="fr-CH" sz="2400" b="1" u="sng" dirty="0"/>
              <a:t>jusqu’à la marche </a:t>
            </a:r>
            <a:r>
              <a:rPr lang="fr-CH" sz="2400" b="1" dirty="0"/>
              <a:t>! </a:t>
            </a:r>
            <a:r>
              <a:rPr lang="fr-FR" sz="2400" dirty="0">
                <a:solidFill>
                  <a:srgbClr val="FF0000"/>
                </a:solidFill>
              </a:rPr>
              <a:t>En France cet examen n’est plus effectué après 3 mois chez 68% des enfants!</a:t>
            </a:r>
          </a:p>
          <a:p>
            <a:endParaRPr lang="fr-CH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L’US doit se faire idéalement entre 4-6 semaines de vie car avant hanche immature et après plus dur à interpréter et retard de traitement.</a:t>
            </a:r>
          </a:p>
          <a:p>
            <a:pPr marL="285750" indent="-285750">
              <a:buFont typeface="Arial" pitchFamily="34" charset="0"/>
              <a:buChar char="•"/>
            </a:pPr>
            <a:endParaRPr lang="fr-CH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2400" b="1" dirty="0"/>
              <a:t>La RX des hanches n’a pas sa place dans le dépistage avant 4 mois car noyau d’ossification pas visibles.</a:t>
            </a:r>
          </a:p>
          <a:p>
            <a:endParaRPr lang="fr-CH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62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4400" b="1" dirty="0"/>
              <a:t>TAKE HOME MESSAGES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57554" y="5673673"/>
            <a:ext cx="7955279" cy="854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fr-CH" b="1" dirty="0"/>
              <a:t>Pour ceux que ça intéresse: petit sur l’examen des hanches chez nné: </a:t>
            </a:r>
          </a:p>
          <a:p>
            <a:pPr marL="0" lvl="1"/>
            <a:r>
              <a:rPr lang="fr-CH" sz="1050" b="1" dirty="0">
                <a:solidFill>
                  <a:srgbClr val="0070C0"/>
                </a:solidFill>
                <a:hlinkClick r:id="rId2"/>
              </a:rPr>
              <a:t>http://pedworld.ch/ENTREE/VIDEOS%20DE%20GESTES%20MEDICAUX/Examen%20du%20nne/Examen%20de%20la%20Hanche%20du%20Nne-Facult%C3%A9%20de%20Medecine%20Cochin%20Port-Royal,%20Paris%20Descartes.mp4</a:t>
            </a:r>
            <a:endParaRPr lang="fr-CH" sz="1050" b="1" dirty="0">
              <a:solidFill>
                <a:srgbClr val="0070C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fr-CH" sz="1050" dirty="0"/>
          </a:p>
        </p:txBody>
      </p:sp>
    </p:spTree>
    <p:extLst>
      <p:ext uri="{BB962C8B-B14F-4D97-AF65-F5344CB8AC3E}">
        <p14:creationId xmlns:p14="http://schemas.microsoft.com/office/powerpoint/2010/main" val="35288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12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4400" b="1" dirty="0"/>
              <a:t>REFERENCES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04726"/>
            <a:ext cx="904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400" dirty="0"/>
              <a:t>PEDIATRICS Volume 143, number 1, January 2019:e20181147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HAS 2013:</a:t>
            </a:r>
            <a:r>
              <a:rPr lang="fr-CH" sz="2400" dirty="0"/>
              <a:t>Rapport d’élaboration – Luxation congénitale de la hanche : dépistage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JIRP 2010, 2012 et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Journal de pédiatrie et de </a:t>
            </a:r>
            <a:r>
              <a:rPr lang="en-US" sz="2400" i="1" dirty="0" err="1"/>
              <a:t>puériculture</a:t>
            </a:r>
            <a:r>
              <a:rPr lang="en-US" sz="2400" i="1" dirty="0"/>
              <a:t> (2013) 26, 161—174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LCH - </a:t>
            </a:r>
            <a:r>
              <a:rPr lang="en-US" sz="2400" i="1" dirty="0" err="1"/>
              <a:t>Imagerie</a:t>
            </a:r>
            <a:r>
              <a:rPr lang="en-US" sz="2400" i="1" dirty="0"/>
              <a:t> - </a:t>
            </a:r>
            <a:r>
              <a:rPr lang="en-US" sz="2400" i="1" dirty="0" err="1"/>
              <a:t>Mainard</a:t>
            </a:r>
            <a:r>
              <a:rPr lang="en-US" sz="2400" i="1" dirty="0"/>
              <a:t> - 17-03-2014.pdf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hlinkClick r:id="rId2"/>
              </a:rPr>
              <a:t>http://formathon.fr/Formathon/424/l-rsquo-examen-de-la-hanche-du-nourrisson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0047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2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/>
            <a:r>
              <a:rPr lang="en-US" sz="3600" b="1" dirty="0"/>
              <a:t>EXAMEN VISUEL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71" y="4171506"/>
            <a:ext cx="8401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2400" dirty="0"/>
              <a:t>Asymétrie de l’abduction spontanée des hanches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dirty="0"/>
              <a:t>Asymétrie de hauteur des genoux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dirty="0"/>
              <a:t>Asymétrie de la longueur des membres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dirty="0"/>
              <a:t>Asymétrie des plis cutanés ou de 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2400" dirty="0"/>
              <a:t>Torticolis ?</a:t>
            </a:r>
          </a:p>
          <a:p>
            <a:pPr marL="285750" indent="-285750">
              <a:buFont typeface="Arial" pitchFamily="34" charset="0"/>
              <a:buChar char="•"/>
            </a:pPr>
            <a:endParaRPr lang="fr-CH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8424" y="763600"/>
            <a:ext cx="9006840" cy="3390901"/>
            <a:chOff x="15240" y="3467099"/>
            <a:chExt cx="9006840" cy="3390901"/>
          </a:xfrm>
        </p:grpSpPr>
        <p:pic>
          <p:nvPicPr>
            <p:cNvPr id="5124" name="Picture 4" descr="C:\Users\martinezm\Desktop\luxation6[1]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2" t="2091"/>
            <a:stretch/>
          </p:blipFill>
          <p:spPr bwMode="auto">
            <a:xfrm>
              <a:off x="4449570" y="4867560"/>
              <a:ext cx="2596371" cy="1783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martinezm\Desktop\luxation6[1]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" t="3301" r="66742"/>
            <a:stretch/>
          </p:blipFill>
          <p:spPr bwMode="auto">
            <a:xfrm>
              <a:off x="7078980" y="4867560"/>
              <a:ext cx="1943100" cy="1785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martinezm\Desktop\luxation6[1]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6" r="39934" b="4936"/>
            <a:stretch/>
          </p:blipFill>
          <p:spPr bwMode="auto">
            <a:xfrm>
              <a:off x="2805831" y="4867560"/>
              <a:ext cx="1564981" cy="174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 rotWithShape="1">
            <a:blip r:embed="rId4"/>
            <a:srcRect b="20373"/>
            <a:stretch/>
          </p:blipFill>
          <p:spPr>
            <a:xfrm>
              <a:off x="15240" y="4817922"/>
              <a:ext cx="2803273" cy="1821944"/>
            </a:xfrm>
            <a:prstGeom prst="rect">
              <a:avLst/>
            </a:prstGeom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719" y="3467099"/>
              <a:ext cx="1213607" cy="119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512" y="3467099"/>
              <a:ext cx="1288218" cy="1180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010" y="3482603"/>
              <a:ext cx="1527810" cy="116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6489050" y="6611779"/>
              <a:ext cx="10807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Signe de </a:t>
              </a:r>
              <a:r>
                <a:rPr lang="fr-FR" sz="1000" dirty="0" err="1"/>
                <a:t>Galeazzi</a:t>
              </a:r>
              <a:endParaRPr lang="fr-FR" sz="1000" dirty="0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4"/>
            <a:stretch/>
          </p:blipFill>
          <p:spPr bwMode="auto">
            <a:xfrm>
              <a:off x="6017570" y="3482603"/>
              <a:ext cx="1693139" cy="116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07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40" y="1325352"/>
            <a:ext cx="88119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/>
              <a:t>Essentielle</a:t>
            </a:r>
            <a:r>
              <a:rPr lang="fr-CH" sz="2800" dirty="0"/>
              <a:t> </a:t>
            </a:r>
            <a:r>
              <a:rPr lang="fr-CH" sz="2800" b="1" dirty="0"/>
              <a:t>car</a:t>
            </a:r>
            <a:r>
              <a:rPr lang="fr-CH" sz="2800" dirty="0"/>
              <a:t>:</a:t>
            </a:r>
          </a:p>
          <a:p>
            <a:endParaRPr lang="fr-CH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Elle très </a:t>
            </a:r>
            <a:r>
              <a:rPr lang="fr-CH" sz="2800" b="1" dirty="0"/>
              <a:t>simple</a:t>
            </a:r>
            <a:r>
              <a:rPr lang="fr-CH" sz="2800" dirty="0"/>
              <a:t> à mettre en évidence</a:t>
            </a: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A c’est un signe d’alerte </a:t>
            </a:r>
            <a:r>
              <a:rPr lang="fr-CH" sz="2800" b="1" dirty="0"/>
              <a:t>fiable</a:t>
            </a:r>
          </a:p>
          <a:p>
            <a:pPr lvl="1"/>
            <a:endParaRPr lang="fr-CH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Prend d’autant plus d’importance que l’</a:t>
            </a:r>
            <a:r>
              <a:rPr lang="fr-CH" sz="2800" b="1" dirty="0"/>
              <a:t>enfant sera grand</a:t>
            </a:r>
            <a:r>
              <a:rPr lang="fr-CH" sz="2800" dirty="0"/>
              <a:t>. </a:t>
            </a:r>
          </a:p>
          <a:p>
            <a:pPr lvl="1"/>
            <a:endParaRPr lang="fr-CH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4192"/>
            <a:ext cx="8414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200" b="1" dirty="0"/>
              <a:t>RECHERCHE D’UNE LIMITATION DE L’ABDUCTION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549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3228" y="898488"/>
            <a:ext cx="678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Asymétrie</a:t>
            </a:r>
            <a:r>
              <a:rPr lang="fr-CH" dirty="0"/>
              <a:t> de l’abduction des hanches doit être observée en mode passif (spontané) </a:t>
            </a:r>
            <a:r>
              <a:rPr lang="fr-CH" b="1" dirty="0">
                <a:solidFill>
                  <a:srgbClr val="FF0000"/>
                </a:solidFill>
              </a:rPr>
              <a:t>et actif </a:t>
            </a:r>
            <a:r>
              <a:rPr lang="fr-CH" dirty="0"/>
              <a:t>en écartant les genoux jambes pliées)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" y="130230"/>
            <a:ext cx="8316228" cy="659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625212" y="1377670"/>
            <a:ext cx="314633" cy="3342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2625212" y="3929141"/>
            <a:ext cx="314633" cy="3342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Ellipse 8"/>
          <p:cNvSpPr/>
          <p:nvPr/>
        </p:nvSpPr>
        <p:spPr>
          <a:xfrm>
            <a:off x="5923935" y="3261852"/>
            <a:ext cx="314633" cy="3342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Ellipse 9"/>
          <p:cNvSpPr/>
          <p:nvPr/>
        </p:nvSpPr>
        <p:spPr>
          <a:xfrm>
            <a:off x="5624049" y="564191"/>
            <a:ext cx="314633" cy="3342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7555666" y="3814916"/>
            <a:ext cx="397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1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0772" y="5691519"/>
            <a:ext cx="678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b="1" dirty="0"/>
              <a:t>C’est le test le plus sensible pour la recherche d’une anomalie d’abduction </a:t>
            </a:r>
            <a:r>
              <a:rPr lang="fr-CH" b="1" dirty="0">
                <a:solidFill>
                  <a:srgbClr val="FF0000"/>
                </a:solidFill>
              </a:rPr>
              <a:t>unilatérale</a:t>
            </a:r>
            <a:r>
              <a:rPr lang="fr-CH" b="1" dirty="0"/>
              <a:t> de la hanche </a:t>
            </a:r>
            <a:r>
              <a:rPr lang="fr-CH" b="1" dirty="0">
                <a:solidFill>
                  <a:srgbClr val="FF0000"/>
                </a:solidFill>
              </a:rPr>
              <a:t>après 3 mois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EFF96-6023-ED42-A65A-FC71F9DE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20150"/>
            <a:ext cx="7848600" cy="4686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575C19-1259-D645-B063-98C1FF115AB3}"/>
              </a:ext>
            </a:extLst>
          </p:cNvPr>
          <p:cNvSpPr/>
          <p:nvPr/>
        </p:nvSpPr>
        <p:spPr>
          <a:xfrm>
            <a:off x="2222478" y="5264318"/>
            <a:ext cx="540917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CH" b="1" dirty="0">
                <a:latin typeface="Calibri" panose="020F0502020204030204" pitchFamily="34" charset="0"/>
                <a:ea typeface="Calibri" panose="020F0502020204030204" pitchFamily="34" charset="0"/>
              </a:rPr>
              <a:t>Limitation d'abduction si &lt;40-45 degré de chaque côté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92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0"/>
            <a:ext cx="726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/>
              <a:t>MANŒUVRE BATLOW-ORTOLANI - MECANISME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720116" y="2928951"/>
            <a:ext cx="6910977" cy="2509324"/>
            <a:chOff x="720116" y="1713297"/>
            <a:chExt cx="6910977" cy="2509324"/>
          </a:xfrm>
        </p:grpSpPr>
        <p:pic>
          <p:nvPicPr>
            <p:cNvPr id="7170" name="Picture 2" descr="C:\Users\martinezm\Desktop\luxation8[1]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43" r="17047" b="15345"/>
            <a:stretch/>
          </p:blipFill>
          <p:spPr bwMode="auto">
            <a:xfrm>
              <a:off x="720116" y="1713297"/>
              <a:ext cx="6910977" cy="250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1512907" y="1962150"/>
              <a:ext cx="514350" cy="49530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684607" y="1933575"/>
              <a:ext cx="514350" cy="49530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808682" y="1933575"/>
              <a:ext cx="514350" cy="495300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876425" y="1895475"/>
              <a:ext cx="514350" cy="1771650"/>
            </a:xfrm>
            <a:custGeom>
              <a:avLst/>
              <a:gdLst>
                <a:gd name="connsiteX0" fmla="*/ 390525 w 514350"/>
                <a:gd name="connsiteY0" fmla="*/ 9525 h 1771650"/>
                <a:gd name="connsiteX1" fmla="*/ 304800 w 514350"/>
                <a:gd name="connsiteY1" fmla="*/ 285750 h 1771650"/>
                <a:gd name="connsiteX2" fmla="*/ 171450 w 514350"/>
                <a:gd name="connsiteY2" fmla="*/ 485775 h 1771650"/>
                <a:gd name="connsiteX3" fmla="*/ 95250 w 514350"/>
                <a:gd name="connsiteY3" fmla="*/ 600075 h 1771650"/>
                <a:gd name="connsiteX4" fmla="*/ 238125 w 514350"/>
                <a:gd name="connsiteY4" fmla="*/ 695325 h 1771650"/>
                <a:gd name="connsiteX5" fmla="*/ 314325 w 514350"/>
                <a:gd name="connsiteY5" fmla="*/ 800100 h 1771650"/>
                <a:gd name="connsiteX6" fmla="*/ 352425 w 514350"/>
                <a:gd name="connsiteY6" fmla="*/ 876300 h 1771650"/>
                <a:gd name="connsiteX7" fmla="*/ 361950 w 514350"/>
                <a:gd name="connsiteY7" fmla="*/ 990600 h 1771650"/>
                <a:gd name="connsiteX8" fmla="*/ 314325 w 514350"/>
                <a:gd name="connsiteY8" fmla="*/ 1133475 h 1771650"/>
                <a:gd name="connsiteX9" fmla="*/ 219075 w 514350"/>
                <a:gd name="connsiteY9" fmla="*/ 1238250 h 1771650"/>
                <a:gd name="connsiteX10" fmla="*/ 95250 w 514350"/>
                <a:gd name="connsiteY10" fmla="*/ 1285875 h 1771650"/>
                <a:gd name="connsiteX11" fmla="*/ 0 w 514350"/>
                <a:gd name="connsiteY11" fmla="*/ 1295400 h 1771650"/>
                <a:gd name="connsiteX12" fmla="*/ 123825 w 514350"/>
                <a:gd name="connsiteY12" fmla="*/ 1428750 h 1771650"/>
                <a:gd name="connsiteX13" fmla="*/ 276225 w 514350"/>
                <a:gd name="connsiteY13" fmla="*/ 1657350 h 1771650"/>
                <a:gd name="connsiteX14" fmla="*/ 295275 w 514350"/>
                <a:gd name="connsiteY14" fmla="*/ 1733550 h 1771650"/>
                <a:gd name="connsiteX15" fmla="*/ 514350 w 514350"/>
                <a:gd name="connsiteY15" fmla="*/ 1771650 h 1771650"/>
                <a:gd name="connsiteX16" fmla="*/ 476250 w 514350"/>
                <a:gd name="connsiteY16" fmla="*/ 0 h 1771650"/>
                <a:gd name="connsiteX17" fmla="*/ 390525 w 514350"/>
                <a:gd name="connsiteY17" fmla="*/ 9525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350" h="1771650">
                  <a:moveTo>
                    <a:pt x="390525" y="9525"/>
                  </a:moveTo>
                  <a:lnTo>
                    <a:pt x="304800" y="285750"/>
                  </a:lnTo>
                  <a:lnTo>
                    <a:pt x="171450" y="485775"/>
                  </a:lnTo>
                  <a:lnTo>
                    <a:pt x="95250" y="600075"/>
                  </a:lnTo>
                  <a:lnTo>
                    <a:pt x="238125" y="695325"/>
                  </a:lnTo>
                  <a:lnTo>
                    <a:pt x="314325" y="800100"/>
                  </a:lnTo>
                  <a:lnTo>
                    <a:pt x="352425" y="876300"/>
                  </a:lnTo>
                  <a:lnTo>
                    <a:pt x="361950" y="990600"/>
                  </a:lnTo>
                  <a:lnTo>
                    <a:pt x="314325" y="1133475"/>
                  </a:lnTo>
                  <a:lnTo>
                    <a:pt x="219075" y="1238250"/>
                  </a:lnTo>
                  <a:lnTo>
                    <a:pt x="95250" y="1285875"/>
                  </a:lnTo>
                  <a:lnTo>
                    <a:pt x="0" y="1295400"/>
                  </a:lnTo>
                  <a:lnTo>
                    <a:pt x="123825" y="1428750"/>
                  </a:lnTo>
                  <a:lnTo>
                    <a:pt x="276225" y="1657350"/>
                  </a:lnTo>
                  <a:lnTo>
                    <a:pt x="295275" y="1733550"/>
                  </a:lnTo>
                  <a:lnTo>
                    <a:pt x="514350" y="1771650"/>
                  </a:lnTo>
                  <a:lnTo>
                    <a:pt x="476250" y="0"/>
                  </a:lnTo>
                  <a:lnTo>
                    <a:pt x="390525" y="9525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019550" y="1857375"/>
              <a:ext cx="514350" cy="1724025"/>
            </a:xfrm>
            <a:custGeom>
              <a:avLst/>
              <a:gdLst>
                <a:gd name="connsiteX0" fmla="*/ 323850 w 514350"/>
                <a:gd name="connsiteY0" fmla="*/ 0 h 1724025"/>
                <a:gd name="connsiteX1" fmla="*/ 323850 w 514350"/>
                <a:gd name="connsiteY1" fmla="*/ 238125 h 1724025"/>
                <a:gd name="connsiteX2" fmla="*/ 247650 w 514350"/>
                <a:gd name="connsiteY2" fmla="*/ 409575 h 1724025"/>
                <a:gd name="connsiteX3" fmla="*/ 114300 w 514350"/>
                <a:gd name="connsiteY3" fmla="*/ 609600 h 1724025"/>
                <a:gd name="connsiteX4" fmla="*/ 209550 w 514350"/>
                <a:gd name="connsiteY4" fmla="*/ 685800 h 1724025"/>
                <a:gd name="connsiteX5" fmla="*/ 266700 w 514350"/>
                <a:gd name="connsiteY5" fmla="*/ 828675 h 1724025"/>
                <a:gd name="connsiteX6" fmla="*/ 276225 w 514350"/>
                <a:gd name="connsiteY6" fmla="*/ 981075 h 1724025"/>
                <a:gd name="connsiteX7" fmla="*/ 247650 w 514350"/>
                <a:gd name="connsiteY7" fmla="*/ 1143000 h 1724025"/>
                <a:gd name="connsiteX8" fmla="*/ 152400 w 514350"/>
                <a:gd name="connsiteY8" fmla="*/ 1247775 h 1724025"/>
                <a:gd name="connsiteX9" fmla="*/ 0 w 514350"/>
                <a:gd name="connsiteY9" fmla="*/ 1266825 h 1724025"/>
                <a:gd name="connsiteX10" fmla="*/ 180975 w 514350"/>
                <a:gd name="connsiteY10" fmla="*/ 1524000 h 1724025"/>
                <a:gd name="connsiteX11" fmla="*/ 285750 w 514350"/>
                <a:gd name="connsiteY11" fmla="*/ 1714500 h 1724025"/>
                <a:gd name="connsiteX12" fmla="*/ 514350 w 514350"/>
                <a:gd name="connsiteY12" fmla="*/ 1724025 h 1724025"/>
                <a:gd name="connsiteX13" fmla="*/ 504825 w 514350"/>
                <a:gd name="connsiteY13" fmla="*/ 0 h 1724025"/>
                <a:gd name="connsiteX14" fmla="*/ 323850 w 514350"/>
                <a:gd name="connsiteY14" fmla="*/ 0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350" h="1724025">
                  <a:moveTo>
                    <a:pt x="323850" y="0"/>
                  </a:moveTo>
                  <a:lnTo>
                    <a:pt x="323850" y="238125"/>
                  </a:lnTo>
                  <a:lnTo>
                    <a:pt x="247650" y="409575"/>
                  </a:lnTo>
                  <a:lnTo>
                    <a:pt x="114300" y="609600"/>
                  </a:lnTo>
                  <a:lnTo>
                    <a:pt x="209550" y="685800"/>
                  </a:lnTo>
                  <a:lnTo>
                    <a:pt x="266700" y="828675"/>
                  </a:lnTo>
                  <a:lnTo>
                    <a:pt x="276225" y="981075"/>
                  </a:lnTo>
                  <a:lnTo>
                    <a:pt x="247650" y="1143000"/>
                  </a:lnTo>
                  <a:lnTo>
                    <a:pt x="152400" y="1247775"/>
                  </a:lnTo>
                  <a:lnTo>
                    <a:pt x="0" y="1266825"/>
                  </a:lnTo>
                  <a:lnTo>
                    <a:pt x="180975" y="1524000"/>
                  </a:lnTo>
                  <a:lnTo>
                    <a:pt x="285750" y="1714500"/>
                  </a:lnTo>
                  <a:lnTo>
                    <a:pt x="514350" y="1724025"/>
                  </a:lnTo>
                  <a:lnTo>
                    <a:pt x="504825" y="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6162675" y="1847850"/>
              <a:ext cx="485775" cy="1752600"/>
            </a:xfrm>
            <a:custGeom>
              <a:avLst/>
              <a:gdLst>
                <a:gd name="connsiteX0" fmla="*/ 247650 w 485775"/>
                <a:gd name="connsiteY0" fmla="*/ 28575 h 1752600"/>
                <a:gd name="connsiteX1" fmla="*/ 257175 w 485775"/>
                <a:gd name="connsiteY1" fmla="*/ 200025 h 1752600"/>
                <a:gd name="connsiteX2" fmla="*/ 247650 w 485775"/>
                <a:gd name="connsiteY2" fmla="*/ 333375 h 1752600"/>
                <a:gd name="connsiteX3" fmla="*/ 171450 w 485775"/>
                <a:gd name="connsiteY3" fmla="*/ 495300 h 1752600"/>
                <a:gd name="connsiteX4" fmla="*/ 104775 w 485775"/>
                <a:gd name="connsiteY4" fmla="*/ 609600 h 1752600"/>
                <a:gd name="connsiteX5" fmla="*/ 200025 w 485775"/>
                <a:gd name="connsiteY5" fmla="*/ 809625 h 1752600"/>
                <a:gd name="connsiteX6" fmla="*/ 219075 w 485775"/>
                <a:gd name="connsiteY6" fmla="*/ 981075 h 1752600"/>
                <a:gd name="connsiteX7" fmla="*/ 228600 w 485775"/>
                <a:gd name="connsiteY7" fmla="*/ 1114425 h 1752600"/>
                <a:gd name="connsiteX8" fmla="*/ 152400 w 485775"/>
                <a:gd name="connsiteY8" fmla="*/ 1228725 h 1752600"/>
                <a:gd name="connsiteX9" fmla="*/ 47625 w 485775"/>
                <a:gd name="connsiteY9" fmla="*/ 1295400 h 1752600"/>
                <a:gd name="connsiteX10" fmla="*/ 0 w 485775"/>
                <a:gd name="connsiteY10" fmla="*/ 1323975 h 1752600"/>
                <a:gd name="connsiteX11" fmla="*/ 95250 w 485775"/>
                <a:gd name="connsiteY11" fmla="*/ 1457325 h 1752600"/>
                <a:gd name="connsiteX12" fmla="*/ 190500 w 485775"/>
                <a:gd name="connsiteY12" fmla="*/ 1581150 h 1752600"/>
                <a:gd name="connsiteX13" fmla="*/ 266700 w 485775"/>
                <a:gd name="connsiteY13" fmla="*/ 1724025 h 1752600"/>
                <a:gd name="connsiteX14" fmla="*/ 485775 w 485775"/>
                <a:gd name="connsiteY14" fmla="*/ 1752600 h 1752600"/>
                <a:gd name="connsiteX15" fmla="*/ 466725 w 485775"/>
                <a:gd name="connsiteY15" fmla="*/ 0 h 1752600"/>
                <a:gd name="connsiteX16" fmla="*/ 247650 w 485775"/>
                <a:gd name="connsiteY16" fmla="*/ 2857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5775" h="1752600">
                  <a:moveTo>
                    <a:pt x="247650" y="28575"/>
                  </a:moveTo>
                  <a:lnTo>
                    <a:pt x="257175" y="200025"/>
                  </a:lnTo>
                  <a:lnTo>
                    <a:pt x="247650" y="333375"/>
                  </a:lnTo>
                  <a:lnTo>
                    <a:pt x="171450" y="495300"/>
                  </a:lnTo>
                  <a:lnTo>
                    <a:pt x="104775" y="609600"/>
                  </a:lnTo>
                  <a:lnTo>
                    <a:pt x="200025" y="809625"/>
                  </a:lnTo>
                  <a:lnTo>
                    <a:pt x="219075" y="981075"/>
                  </a:lnTo>
                  <a:lnTo>
                    <a:pt x="228600" y="1114425"/>
                  </a:lnTo>
                  <a:lnTo>
                    <a:pt x="152400" y="1228725"/>
                  </a:lnTo>
                  <a:lnTo>
                    <a:pt x="47625" y="1295400"/>
                  </a:lnTo>
                  <a:lnTo>
                    <a:pt x="0" y="1323975"/>
                  </a:lnTo>
                  <a:lnTo>
                    <a:pt x="95250" y="1457325"/>
                  </a:lnTo>
                  <a:lnTo>
                    <a:pt x="190500" y="1581150"/>
                  </a:lnTo>
                  <a:lnTo>
                    <a:pt x="266700" y="1724025"/>
                  </a:lnTo>
                  <a:lnTo>
                    <a:pt x="485775" y="1752600"/>
                  </a:lnTo>
                  <a:lnTo>
                    <a:pt x="466725" y="0"/>
                  </a:lnTo>
                  <a:lnTo>
                    <a:pt x="247650" y="28575"/>
                  </a:lnTo>
                  <a:close/>
                </a:path>
              </a:pathLst>
            </a:custGeom>
            <a:solidFill>
              <a:srgbClr val="FF0000">
                <a:alpha val="1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172" name="Picture 4" descr="Résultat de recherche d'images pour &quot;LCH ASYMéTRIE DES HANCHES AU REPOS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44" y="763793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rme libre 20"/>
          <p:cNvSpPr/>
          <p:nvPr/>
        </p:nvSpPr>
        <p:spPr>
          <a:xfrm>
            <a:off x="4586288" y="2395538"/>
            <a:ext cx="135293" cy="195262"/>
          </a:xfrm>
          <a:custGeom>
            <a:avLst/>
            <a:gdLst>
              <a:gd name="connsiteX0" fmla="*/ 0 w 78143"/>
              <a:gd name="connsiteY0" fmla="*/ 0 h 157162"/>
              <a:gd name="connsiteX1" fmla="*/ 76200 w 78143"/>
              <a:gd name="connsiteY1" fmla="*/ 42862 h 157162"/>
              <a:gd name="connsiteX2" fmla="*/ 57150 w 78143"/>
              <a:gd name="connsiteY2" fmla="*/ 157162 h 157162"/>
              <a:gd name="connsiteX3" fmla="*/ 57150 w 78143"/>
              <a:gd name="connsiteY3" fmla="*/ 157162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43" h="157162">
                <a:moveTo>
                  <a:pt x="0" y="0"/>
                </a:moveTo>
                <a:cubicBezTo>
                  <a:pt x="33337" y="8334"/>
                  <a:pt x="66675" y="16669"/>
                  <a:pt x="76200" y="42862"/>
                </a:cubicBezTo>
                <a:cubicBezTo>
                  <a:pt x="85725" y="69055"/>
                  <a:pt x="57150" y="157162"/>
                  <a:pt x="57150" y="157162"/>
                </a:cubicBezTo>
                <a:lnTo>
                  <a:pt x="57150" y="157162"/>
                </a:lnTo>
              </a:path>
            </a:pathLst>
          </a:custGeom>
          <a:noFill/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6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85"/>
          <a:stretch/>
        </p:blipFill>
        <p:spPr bwMode="auto">
          <a:xfrm>
            <a:off x="1925955" y="1073469"/>
            <a:ext cx="5751636" cy="45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61014" y="5784531"/>
            <a:ext cx="4621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dirty="0"/>
              <a:t>Recherche d’un ressaut </a:t>
            </a:r>
            <a:r>
              <a:rPr lang="fr-CH" sz="2400" b="1" dirty="0">
                <a:solidFill>
                  <a:srgbClr val="00B0F0"/>
                </a:solidFill>
              </a:rPr>
              <a:t>«de sortie»</a:t>
            </a:r>
          </a:p>
          <a:p>
            <a:pPr algn="ctr"/>
            <a:r>
              <a:rPr lang="fr-CH" sz="1100" b="1" dirty="0"/>
              <a:t>(mouvement vers le bas et appui du pouce vers l’extérieur)</a:t>
            </a:r>
          </a:p>
          <a:p>
            <a:pPr algn="ctr"/>
            <a:r>
              <a:rPr lang="fr-CH" sz="1100" b="1" dirty="0">
                <a:sym typeface="Wingdings" pitchFamily="2" charset="2"/>
              </a:rPr>
              <a:t> Recherche d’un «</a:t>
            </a:r>
            <a:r>
              <a:rPr lang="fr-CH" sz="1100" b="1" dirty="0" err="1">
                <a:sym typeface="Wingdings" pitchFamily="2" charset="2"/>
              </a:rPr>
              <a:t>klonk</a:t>
            </a:r>
            <a:r>
              <a:rPr lang="fr-CH" sz="1100" b="1" dirty="0">
                <a:sym typeface="Wingdings" pitchFamily="2" charset="2"/>
              </a:rPr>
              <a:t>» et pas d’un «clic» ou craquement</a:t>
            </a:r>
            <a:endParaRPr lang="fr-CH" sz="11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79998" y="95578"/>
            <a:ext cx="7703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/>
              <a:t>Manœuvre de Barlow -</a:t>
            </a:r>
            <a:endParaRPr lang="fr-CH" sz="3200" b="1" dirty="0">
              <a:solidFill>
                <a:srgbClr val="00B0F0"/>
              </a:solidFill>
            </a:endParaRPr>
          </a:p>
          <a:p>
            <a:r>
              <a:rPr lang="fr-CH" sz="3200" b="1" dirty="0">
                <a:solidFill>
                  <a:srgbClr val="00B0F0"/>
                </a:solidFill>
              </a:rPr>
              <a:t>Recherche d’une instabilité (hanche </a:t>
            </a:r>
            <a:r>
              <a:rPr lang="fr-CH" sz="3200" b="1" dirty="0" err="1">
                <a:solidFill>
                  <a:srgbClr val="00B0F0"/>
                </a:solidFill>
              </a:rPr>
              <a:t>luxable</a:t>
            </a:r>
            <a:r>
              <a:rPr lang="fr-CH" sz="32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04470" y="3497104"/>
            <a:ext cx="26089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0B0F0"/>
                </a:solidFill>
              </a:rPr>
              <a:t>Empaument du genou/tibia proximal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512931" y="3694986"/>
            <a:ext cx="880109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21780" y="2160032"/>
            <a:ext cx="297979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B0F0"/>
                </a:solidFill>
              </a:rPr>
              <a:t>Doigts sur le grand trochanter</a:t>
            </a:r>
          </a:p>
          <a:p>
            <a:pPr algn="ctr"/>
            <a:r>
              <a:rPr lang="fr-CH" sz="1200" dirty="0">
                <a:solidFill>
                  <a:srgbClr val="00B0F0"/>
                </a:solidFill>
              </a:rPr>
              <a:t>(là où on va sentir le ressaut)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135860" y="2434590"/>
            <a:ext cx="578890" cy="38862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BC0B31D-BDAA-E445-BB46-BC546766AF40}"/>
              </a:ext>
            </a:extLst>
          </p:cNvPr>
          <p:cNvSpPr txBox="1"/>
          <p:nvPr/>
        </p:nvSpPr>
        <p:spPr>
          <a:xfrm>
            <a:off x="6042432" y="2573774"/>
            <a:ext cx="26089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0B0F0"/>
                </a:solidFill>
              </a:rPr>
              <a:t>Poussée vers le bas pour «essayer» de luxer la hanche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B2030B3-7848-FA4A-8114-E8BF65ADAAE8}"/>
              </a:ext>
            </a:extLst>
          </p:cNvPr>
          <p:cNvCxnSpPr>
            <a:cxnSpLocks/>
          </p:cNvCxnSpPr>
          <p:nvPr/>
        </p:nvCxnSpPr>
        <p:spPr>
          <a:xfrm flipH="1" flipV="1">
            <a:off x="5647387" y="2697464"/>
            <a:ext cx="362387" cy="290837"/>
          </a:xfrm>
          <a:prstGeom prst="straightConnector1">
            <a:avLst/>
          </a:prstGeom>
          <a:ln w="34925">
            <a:solidFill>
              <a:srgbClr val="00B0F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C14FBED-F189-1848-BE98-712076E4AD4E}"/>
              </a:ext>
            </a:extLst>
          </p:cNvPr>
          <p:cNvCxnSpPr>
            <a:cxnSpLocks/>
          </p:cNvCxnSpPr>
          <p:nvPr/>
        </p:nvCxnSpPr>
        <p:spPr>
          <a:xfrm flipV="1">
            <a:off x="3168518" y="3105506"/>
            <a:ext cx="1" cy="454122"/>
          </a:xfrm>
          <a:prstGeom prst="straightConnector1">
            <a:avLst/>
          </a:prstGeom>
          <a:ln w="34925">
            <a:solidFill>
              <a:srgbClr val="00B0F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4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1635</Words>
  <Application>Microsoft Macintosh PowerPoint</Application>
  <PresentationFormat>Affichage à l'écran (4:3)</PresentationFormat>
  <Paragraphs>205</Paragraphs>
  <Slides>31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Times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 mz</dc:creator>
  <cp:lastModifiedBy>Nathalie Martinez</cp:lastModifiedBy>
  <cp:revision>147</cp:revision>
  <dcterms:created xsi:type="dcterms:W3CDTF">2014-11-25T21:09:49Z</dcterms:created>
  <dcterms:modified xsi:type="dcterms:W3CDTF">2019-02-03T16:39:38Z</dcterms:modified>
</cp:coreProperties>
</file>