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7" r:id="rId3"/>
  </p:sldMasterIdLst>
  <p:notesMasterIdLst>
    <p:notesMasterId r:id="rId57"/>
  </p:notesMasterIdLst>
  <p:sldIdLst>
    <p:sldId id="263" r:id="rId4"/>
    <p:sldId id="354" r:id="rId5"/>
    <p:sldId id="259" r:id="rId6"/>
    <p:sldId id="341" r:id="rId7"/>
    <p:sldId id="278" r:id="rId8"/>
    <p:sldId id="279" r:id="rId9"/>
    <p:sldId id="298" r:id="rId10"/>
    <p:sldId id="343" r:id="rId11"/>
    <p:sldId id="281" r:id="rId12"/>
    <p:sldId id="284" r:id="rId13"/>
    <p:sldId id="282" r:id="rId14"/>
    <p:sldId id="262" r:id="rId15"/>
    <p:sldId id="321" r:id="rId16"/>
    <p:sldId id="349" r:id="rId17"/>
    <p:sldId id="350" r:id="rId18"/>
    <p:sldId id="325" r:id="rId19"/>
    <p:sldId id="332" r:id="rId20"/>
    <p:sldId id="351" r:id="rId21"/>
    <p:sldId id="358" r:id="rId22"/>
    <p:sldId id="359" r:id="rId23"/>
    <p:sldId id="266" r:id="rId24"/>
    <p:sldId id="352" r:id="rId25"/>
    <p:sldId id="335" r:id="rId26"/>
    <p:sldId id="328" r:id="rId27"/>
    <p:sldId id="277" r:id="rId28"/>
    <p:sldId id="275" r:id="rId29"/>
    <p:sldId id="294" r:id="rId30"/>
    <p:sldId id="293" r:id="rId31"/>
    <p:sldId id="292" r:id="rId32"/>
    <p:sldId id="291" r:id="rId33"/>
    <p:sldId id="353" r:id="rId34"/>
    <p:sldId id="287" r:id="rId35"/>
    <p:sldId id="344" r:id="rId36"/>
    <p:sldId id="346" r:id="rId37"/>
    <p:sldId id="345" r:id="rId38"/>
    <p:sldId id="347" r:id="rId39"/>
    <p:sldId id="348" r:id="rId40"/>
    <p:sldId id="334" r:id="rId41"/>
    <p:sldId id="313" r:id="rId42"/>
    <p:sldId id="333" r:id="rId43"/>
    <p:sldId id="314" r:id="rId44"/>
    <p:sldId id="315" r:id="rId45"/>
    <p:sldId id="316" r:id="rId46"/>
    <p:sldId id="317" r:id="rId47"/>
    <p:sldId id="297" r:id="rId48"/>
    <p:sldId id="305" r:id="rId49"/>
    <p:sldId id="337" r:id="rId50"/>
    <p:sldId id="355" r:id="rId51"/>
    <p:sldId id="268" r:id="rId52"/>
    <p:sldId id="356" r:id="rId53"/>
    <p:sldId id="357" r:id="rId54"/>
    <p:sldId id="274" r:id="rId55"/>
    <p:sldId id="33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F5D"/>
    <a:srgbClr val="C31127"/>
    <a:srgbClr val="C5906C"/>
    <a:srgbClr val="B84745"/>
    <a:srgbClr val="FC4B34"/>
    <a:srgbClr val="FFB3B3"/>
    <a:srgbClr val="FF6FCF"/>
    <a:srgbClr val="FF0080"/>
    <a:srgbClr val="DB7DD3"/>
    <a:srgbClr val="D0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89080" autoAdjust="0"/>
  </p:normalViewPr>
  <p:slideViewPr>
    <p:cSldViewPr snapToGrid="0" snapToObjects="1">
      <p:cViewPr>
        <p:scale>
          <a:sx n="88" d="100"/>
          <a:sy n="88" d="100"/>
        </p:scale>
        <p:origin x="1176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CB2FF-F4F6-4F24-BE5D-3376FEEA41D5}" type="datetimeFigureOut">
              <a:rPr lang="fr-CH" smtClean="0"/>
              <a:t>25.11.19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0D4EE-4807-49F3-A79C-AECFB71D470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301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3922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9541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954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b="1" dirty="0"/>
          </a:p>
          <a:p>
            <a:pPr lvl="1"/>
            <a:r>
              <a:rPr lang="fr-FR" b="1" dirty="0"/>
              <a:t>Mc Isaac &gt; 3 </a:t>
            </a:r>
            <a:r>
              <a:rPr lang="fr-FR" b="1" u="sng" dirty="0"/>
              <a:t>suivit</a:t>
            </a:r>
            <a:r>
              <a:rPr lang="fr-FR" b="1" dirty="0"/>
              <a:t> d’un Streptotest rapide</a:t>
            </a:r>
            <a:endParaRPr lang="fr-FR" dirty="0"/>
          </a:p>
          <a:p>
            <a:pPr marL="1200150" lvl="2" indent="-285750">
              <a:buFont typeface="Arial"/>
              <a:buChar char="•"/>
            </a:pPr>
            <a:r>
              <a:rPr lang="fr-FR" dirty="0"/>
              <a:t>Valeur prétest de 66% (cf. plus haut)</a:t>
            </a:r>
          </a:p>
          <a:p>
            <a:pPr marL="1200150" lvl="2" indent="-285750">
              <a:buFont typeface="Arial"/>
              <a:buChar char="•"/>
            </a:pPr>
            <a:r>
              <a:rPr lang="fr-FR" dirty="0"/>
              <a:t>Streptotest </a:t>
            </a:r>
            <a:r>
              <a:rPr lang="fr-FR" dirty="0">
                <a:solidFill>
                  <a:srgbClr val="FF0000"/>
                </a:solidFill>
              </a:rPr>
              <a:t>positif</a:t>
            </a:r>
            <a:r>
              <a:rPr lang="fr-FR" dirty="0"/>
              <a:t> (LR+ ∞) =&gt; </a:t>
            </a:r>
            <a:r>
              <a:rPr lang="fr-FR" dirty="0" err="1"/>
              <a:t>prob</a:t>
            </a:r>
            <a:r>
              <a:rPr lang="fr-FR" dirty="0"/>
              <a:t>. post test = </a:t>
            </a:r>
            <a:r>
              <a:rPr lang="fr-FR" dirty="0">
                <a:solidFill>
                  <a:srgbClr val="FF0000"/>
                </a:solidFill>
              </a:rPr>
              <a:t>100% =&gt; OK mais CAVE porteurs sains (10-20%)</a:t>
            </a:r>
          </a:p>
          <a:p>
            <a:pPr marL="1200150" lvl="2" indent="-285750">
              <a:buFont typeface="Arial"/>
              <a:buChar char="•"/>
            </a:pPr>
            <a:r>
              <a:rPr lang="fr-FR" dirty="0">
                <a:solidFill>
                  <a:srgbClr val="0000FF"/>
                </a:solidFill>
              </a:rPr>
              <a:t>Streptotest négatif (LR- 0,05) =&gt; </a:t>
            </a:r>
            <a:r>
              <a:rPr lang="fr-FR" dirty="0" err="1">
                <a:solidFill>
                  <a:srgbClr val="0000FF"/>
                </a:solidFill>
              </a:rPr>
              <a:t>prob</a:t>
            </a:r>
            <a:r>
              <a:rPr lang="fr-FR" dirty="0">
                <a:solidFill>
                  <a:srgbClr val="0000FF"/>
                </a:solidFill>
              </a:rPr>
              <a:t>. post test = 9</a:t>
            </a:r>
            <a:r>
              <a:rPr lang="fr-FR" b="1" u="sng" dirty="0">
                <a:solidFill>
                  <a:srgbClr val="0000FF"/>
                </a:solidFill>
              </a:rPr>
              <a:t>%</a:t>
            </a:r>
            <a:r>
              <a:rPr lang="fr-FR" dirty="0">
                <a:solidFill>
                  <a:srgbClr val="0000FF"/>
                </a:solidFill>
              </a:rPr>
              <a:t> =&gt; </a:t>
            </a:r>
          </a:p>
          <a:p>
            <a:pPr marL="1657350" lvl="3" indent="-285750">
              <a:buFont typeface="Arial"/>
              <a:buChar char="•"/>
            </a:pPr>
            <a:r>
              <a:rPr lang="fr-FR" b="1" dirty="0"/>
              <a:t>Réaliser un une culture +/- traitement symptomatique en attendant ou</a:t>
            </a:r>
          </a:p>
          <a:p>
            <a:pPr marL="1657350" lvl="3" indent="-285750">
              <a:buFont typeface="Arial"/>
              <a:buChar char="•"/>
            </a:pPr>
            <a:r>
              <a:rPr lang="fr-FR" b="1" dirty="0"/>
              <a:t>Refaire un test si encore des symptômes dans 48h.</a:t>
            </a:r>
            <a:endParaRPr lang="fr-FR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NB:Certains</a:t>
            </a:r>
            <a:r>
              <a:rPr lang="en-US" dirty="0"/>
              <a:t> </a:t>
            </a:r>
            <a:r>
              <a:rPr lang="en-US" dirty="0" err="1"/>
              <a:t>pensent</a:t>
            </a:r>
            <a:r>
              <a:rPr lang="en-US" dirty="0"/>
              <a:t> que le </a:t>
            </a:r>
            <a:r>
              <a:rPr lang="en-US" dirty="0" err="1"/>
              <a:t>risque</a:t>
            </a:r>
            <a:r>
              <a:rPr lang="en-US" dirty="0"/>
              <a:t> de complications sans </a:t>
            </a:r>
            <a:r>
              <a:rPr lang="en-US" dirty="0" err="1"/>
              <a:t>traitement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faible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le score </a:t>
            </a:r>
            <a:r>
              <a:rPr lang="en-US" dirty="0" err="1"/>
              <a:t>McIsaac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&lt; 3 (</a:t>
            </a:r>
            <a:r>
              <a:rPr lang="en-US" dirty="0" err="1"/>
              <a:t>taille</a:t>
            </a:r>
            <a:r>
              <a:rPr lang="en-US" dirty="0"/>
              <a:t> de </a:t>
            </a:r>
            <a:r>
              <a:rPr lang="en-US" dirty="0" err="1"/>
              <a:t>l’inocculum</a:t>
            </a:r>
            <a:r>
              <a:rPr lang="en-US" dirty="0"/>
              <a:t> </a:t>
            </a:r>
            <a:r>
              <a:rPr lang="en-US" dirty="0" err="1"/>
              <a:t>faible</a:t>
            </a:r>
            <a:r>
              <a:rPr lang="en-US" dirty="0"/>
              <a:t>).</a:t>
            </a:r>
          </a:p>
          <a:p>
            <a:r>
              <a:rPr lang="fr-FR" b="1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989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989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b="1" dirty="0"/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de Mc Isaac (avec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-off à 3 points) :</a:t>
            </a:r>
            <a:endParaRPr lang="fr-CH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Sensibilité = 90%</a:t>
            </a:r>
            <a:endParaRPr lang="fr-CH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Spécificité = 70%</a:t>
            </a:r>
            <a:endParaRPr lang="fr-CH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Valeur pré-test : 40%</a:t>
            </a:r>
            <a:endParaRPr lang="fr-CH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FR" b="1" dirty="0"/>
              <a:t>Mc Isaac &gt; 3 </a:t>
            </a:r>
            <a:r>
              <a:rPr lang="fr-FR" b="1" u="sng" dirty="0"/>
              <a:t>suivit</a:t>
            </a:r>
            <a:r>
              <a:rPr lang="fr-FR" b="1" dirty="0"/>
              <a:t> d’un Streptotest rapide</a:t>
            </a:r>
            <a:endParaRPr lang="fr-FR" dirty="0"/>
          </a:p>
          <a:p>
            <a:pPr marL="1200150" lvl="2" indent="-285750">
              <a:buFont typeface="Arial"/>
              <a:buChar char="•"/>
            </a:pPr>
            <a:r>
              <a:rPr lang="fr-FR" dirty="0"/>
              <a:t>Valeur prétest avec Mc </a:t>
            </a:r>
            <a:r>
              <a:rPr lang="fr-FR" dirty="0" err="1"/>
              <a:t>Isaacs</a:t>
            </a:r>
            <a:r>
              <a:rPr lang="fr-FR" dirty="0"/>
              <a:t> à 3 point = 66% (cf. plus haut)</a:t>
            </a:r>
          </a:p>
          <a:p>
            <a:pPr marL="1200150" lvl="2" indent="-285750">
              <a:buFont typeface="Arial"/>
              <a:buChar char="•"/>
            </a:pPr>
            <a:r>
              <a:rPr lang="fr-FR" dirty="0"/>
              <a:t>Streptotest </a:t>
            </a:r>
            <a:r>
              <a:rPr lang="fr-FR" dirty="0">
                <a:solidFill>
                  <a:srgbClr val="FF0000"/>
                </a:solidFill>
              </a:rPr>
              <a:t>positif</a:t>
            </a:r>
            <a:r>
              <a:rPr lang="fr-FR" dirty="0"/>
              <a:t> (LR+ 13) =&gt; </a:t>
            </a:r>
            <a:r>
              <a:rPr lang="fr-FR" dirty="0" err="1"/>
              <a:t>prob</a:t>
            </a:r>
            <a:r>
              <a:rPr lang="fr-FR" dirty="0"/>
              <a:t>. post test = </a:t>
            </a:r>
            <a:r>
              <a:rPr lang="fr-FR" dirty="0">
                <a:solidFill>
                  <a:srgbClr val="FF0000"/>
                </a:solidFill>
              </a:rPr>
              <a:t>100% =&gt; OK mais CAVE porteurs sains (10-20%)</a:t>
            </a:r>
          </a:p>
          <a:p>
            <a:pPr marL="1200150" lvl="2" indent="-285750">
              <a:buFont typeface="Arial"/>
              <a:buChar char="•"/>
            </a:pPr>
            <a:r>
              <a:rPr lang="fr-FR" dirty="0">
                <a:solidFill>
                  <a:srgbClr val="0000FF"/>
                </a:solidFill>
              </a:rPr>
              <a:t>Streptotest négatif (LR- 0,14) =&gt; </a:t>
            </a:r>
            <a:r>
              <a:rPr lang="fr-FR" dirty="0" err="1">
                <a:solidFill>
                  <a:srgbClr val="0000FF"/>
                </a:solidFill>
              </a:rPr>
              <a:t>prob</a:t>
            </a:r>
            <a:r>
              <a:rPr lang="fr-FR" dirty="0">
                <a:solidFill>
                  <a:srgbClr val="0000FF"/>
                </a:solidFill>
              </a:rPr>
              <a:t>. post test = 9</a:t>
            </a:r>
            <a:r>
              <a:rPr lang="fr-FR" b="1" u="sng" dirty="0">
                <a:solidFill>
                  <a:srgbClr val="0000FF"/>
                </a:solidFill>
              </a:rPr>
              <a:t>%</a:t>
            </a:r>
            <a:r>
              <a:rPr lang="fr-FR" dirty="0">
                <a:solidFill>
                  <a:srgbClr val="0000FF"/>
                </a:solidFill>
              </a:rPr>
              <a:t> =&gt; </a:t>
            </a:r>
          </a:p>
          <a:p>
            <a:pPr marL="1657350" lvl="3" indent="-285750">
              <a:buFont typeface="Arial"/>
              <a:buChar char="•"/>
            </a:pPr>
            <a:r>
              <a:rPr lang="fr-FR" b="1" dirty="0"/>
              <a:t>Réaliser un une culture +/- traitement symptomatique en attendant ou</a:t>
            </a:r>
          </a:p>
          <a:p>
            <a:pPr marL="1657350" lvl="3" indent="-285750">
              <a:buFont typeface="Arial"/>
              <a:buChar char="•"/>
            </a:pPr>
            <a:r>
              <a:rPr lang="fr-FR" b="1" dirty="0"/>
              <a:t>Refaire un test si encore des symptômes dans 48h.</a:t>
            </a:r>
            <a:endParaRPr lang="fr-FR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NB:Certains</a:t>
            </a:r>
            <a:r>
              <a:rPr lang="en-US" dirty="0"/>
              <a:t> </a:t>
            </a:r>
            <a:r>
              <a:rPr lang="en-US" dirty="0" err="1"/>
              <a:t>pensent</a:t>
            </a:r>
            <a:r>
              <a:rPr lang="en-US" dirty="0"/>
              <a:t> que le </a:t>
            </a:r>
            <a:r>
              <a:rPr lang="en-US" dirty="0" err="1"/>
              <a:t>risque</a:t>
            </a:r>
            <a:r>
              <a:rPr lang="en-US" dirty="0"/>
              <a:t> de complications sans </a:t>
            </a:r>
            <a:r>
              <a:rPr lang="en-US" dirty="0" err="1"/>
              <a:t>traitement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faible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le score </a:t>
            </a:r>
            <a:r>
              <a:rPr lang="en-US" dirty="0" err="1"/>
              <a:t>McIsaac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&lt; 3 (</a:t>
            </a:r>
            <a:r>
              <a:rPr lang="en-US" dirty="0" err="1"/>
              <a:t>taille</a:t>
            </a:r>
            <a:r>
              <a:rPr lang="en-US" dirty="0"/>
              <a:t> de </a:t>
            </a:r>
            <a:r>
              <a:rPr lang="en-US" dirty="0" err="1"/>
              <a:t>l’inocculum</a:t>
            </a:r>
            <a:r>
              <a:rPr lang="en-US" dirty="0"/>
              <a:t> </a:t>
            </a:r>
            <a:r>
              <a:rPr lang="en-US" dirty="0" err="1"/>
              <a:t>faible</a:t>
            </a:r>
            <a:r>
              <a:rPr lang="en-US" dirty="0"/>
              <a:t>).</a:t>
            </a:r>
          </a:p>
          <a:p>
            <a:r>
              <a:rPr lang="fr-FR" b="1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989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PANDAS? </a:t>
            </a:r>
            <a:r>
              <a:rPr lang="fr-FR" sz="1200" dirty="0"/>
              <a:t>= </a:t>
            </a:r>
            <a:r>
              <a:rPr lang="fr-FR" sz="1200" dirty="0" err="1"/>
              <a:t>Pediatric</a:t>
            </a:r>
            <a:r>
              <a:rPr lang="fr-FR" sz="1200" dirty="0"/>
              <a:t> </a:t>
            </a:r>
            <a:r>
              <a:rPr lang="fr-FR" sz="1200" dirty="0" err="1"/>
              <a:t>Autoimmune</a:t>
            </a:r>
            <a:r>
              <a:rPr lang="fr-FR" sz="1200" dirty="0"/>
              <a:t> </a:t>
            </a:r>
            <a:r>
              <a:rPr lang="fr-FR" sz="1200" dirty="0" err="1"/>
              <a:t>Neuropsychiatric</a:t>
            </a:r>
            <a:r>
              <a:rPr lang="fr-FR" sz="1200" dirty="0"/>
              <a:t> </a:t>
            </a:r>
            <a:r>
              <a:rPr lang="fr-FR" sz="1200" dirty="0" err="1"/>
              <a:t>Disorder</a:t>
            </a:r>
            <a:r>
              <a:rPr lang="fr-FR" sz="1200" dirty="0"/>
              <a:t> </a:t>
            </a:r>
            <a:r>
              <a:rPr lang="fr-FR" sz="1200" dirty="0" err="1"/>
              <a:t>associated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group A </a:t>
            </a:r>
            <a:r>
              <a:rPr lang="fr-FR" sz="1200" dirty="0" err="1"/>
              <a:t>streptococci</a:t>
            </a:r>
            <a:r>
              <a:rPr lang="fr-FR" sz="1200" dirty="0"/>
              <a:t>): Apparition brutale de symptômes type TOC et Gille de la </a:t>
            </a:r>
            <a:r>
              <a:rPr lang="fr-FR" sz="1200" dirty="0" err="1"/>
              <a:t>Tourette</a:t>
            </a:r>
            <a:r>
              <a:rPr lang="fr-FR" sz="1200" dirty="0"/>
              <a:t> sur production d’AC qui interagissent avec le SNC. Récupération progressive en quelques semaines-mois.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9541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Ambiance</a:t>
            </a:r>
            <a:r>
              <a:rPr lang="en-US" baseline="0" dirty="0"/>
              <a:t> </a:t>
            </a:r>
            <a:r>
              <a:rPr lang="en-US" baseline="0" dirty="0" err="1"/>
              <a:t>calme</a:t>
            </a:r>
            <a:r>
              <a:rPr lang="en-US" baseline="0" dirty="0"/>
              <a:t>, </a:t>
            </a:r>
            <a:r>
              <a:rPr lang="en-US" baseline="0" dirty="0" err="1"/>
              <a:t>dans</a:t>
            </a:r>
            <a:r>
              <a:rPr lang="en-US" baseline="0" dirty="0"/>
              <a:t> les bras de la </a:t>
            </a:r>
            <a:r>
              <a:rPr lang="en-US" baseline="0" dirty="0" err="1"/>
              <a:t>mère</a:t>
            </a:r>
            <a:r>
              <a:rPr lang="en-US" baseline="0" dirty="0"/>
              <a:t>, </a:t>
            </a:r>
            <a:r>
              <a:rPr lang="en-US" baseline="0" dirty="0" err="1"/>
              <a:t>bien</a:t>
            </a:r>
            <a:r>
              <a:rPr lang="en-US" baseline="0" dirty="0"/>
              <a:t> </a:t>
            </a:r>
            <a:r>
              <a:rPr lang="en-US" baseline="0" dirty="0" err="1"/>
              <a:t>tenu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 err="1"/>
              <a:t>Ce</a:t>
            </a:r>
            <a:r>
              <a:rPr lang="en-US" baseline="0" dirty="0"/>
              <a:t> qui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rapide</a:t>
            </a:r>
            <a:r>
              <a:rPr lang="en-US" baseline="0" dirty="0"/>
              <a:t>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peu</a:t>
            </a:r>
            <a:r>
              <a:rPr lang="en-US" baseline="0" dirty="0"/>
              <a:t> </a:t>
            </a:r>
            <a:r>
              <a:rPr lang="en-US" baseline="0" dirty="0" err="1"/>
              <a:t>traumatisant</a:t>
            </a:r>
            <a:r>
              <a:rPr lang="en-US" baseline="0" dirty="0"/>
              <a:t> =&gt; </a:t>
            </a:r>
            <a:r>
              <a:rPr lang="en-US" baseline="0" dirty="0" err="1"/>
              <a:t>bien</a:t>
            </a:r>
            <a:r>
              <a:rPr lang="en-US" baseline="0" dirty="0"/>
              <a:t> se </a:t>
            </a:r>
            <a:r>
              <a:rPr lang="en-US" baseline="0" dirty="0" err="1"/>
              <a:t>préparer</a:t>
            </a:r>
            <a:r>
              <a:rPr lang="en-US" baseline="0" dirty="0"/>
              <a:t> et </a:t>
            </a:r>
            <a:r>
              <a:rPr lang="en-US" baseline="0" dirty="0" err="1"/>
              <a:t>s’installer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946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err="1">
                <a:solidFill>
                  <a:srgbClr val="FF0000"/>
                </a:solidFill>
              </a:rPr>
              <a:t>Frotter</a:t>
            </a:r>
            <a:r>
              <a:rPr lang="en-US" sz="1200" baseline="0" dirty="0">
                <a:solidFill>
                  <a:srgbClr val="FF0000"/>
                </a:solidFill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</a:rPr>
              <a:t>v</a:t>
            </a:r>
            <a:r>
              <a:rPr lang="en-US" sz="1200" dirty="0" err="1">
                <a:solidFill>
                  <a:srgbClr val="FF0000"/>
                </a:solidFill>
              </a:rPr>
              <a:t>igoureusement</a:t>
            </a:r>
            <a:r>
              <a:rPr lang="en-US" sz="1200" dirty="0">
                <a:solidFill>
                  <a:srgbClr val="FF0000"/>
                </a:solidFill>
              </a:rPr>
              <a:t> (</a:t>
            </a:r>
            <a:r>
              <a:rPr lang="en-US" sz="1200" dirty="0" err="1">
                <a:solidFill>
                  <a:srgbClr val="FF0000"/>
                </a:solidFill>
              </a:rPr>
              <a:t>cela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risque</a:t>
            </a:r>
            <a:r>
              <a:rPr lang="en-US" sz="1200" dirty="0">
                <a:solidFill>
                  <a:srgbClr val="FF0000"/>
                </a:solidFill>
              </a:rPr>
              <a:t> de </a:t>
            </a:r>
            <a:r>
              <a:rPr lang="en-US" sz="1200" dirty="0" err="1">
                <a:solidFill>
                  <a:srgbClr val="FF0000"/>
                </a:solidFill>
              </a:rPr>
              <a:t>saigner</a:t>
            </a:r>
            <a:r>
              <a:rPr lang="en-US" sz="1200" dirty="0">
                <a:solidFill>
                  <a:srgbClr val="FF0000"/>
                </a:solidFill>
              </a:rPr>
              <a:t> un </a:t>
            </a:r>
            <a:r>
              <a:rPr lang="en-US" sz="1200" dirty="0" err="1">
                <a:solidFill>
                  <a:srgbClr val="FF0000"/>
                </a:solidFill>
              </a:rPr>
              <a:t>peu</a:t>
            </a:r>
            <a:r>
              <a:rPr lang="en-US" sz="1200" dirty="0">
                <a:solidFill>
                  <a:srgbClr val="FF0000"/>
                </a:solidFill>
              </a:rPr>
              <a:t>), </a:t>
            </a:r>
            <a:r>
              <a:rPr lang="en-US" sz="1200" dirty="0" err="1">
                <a:solidFill>
                  <a:srgbClr val="FF0000"/>
                </a:solidFill>
              </a:rPr>
              <a:t>frotter</a:t>
            </a:r>
            <a:r>
              <a:rPr lang="en-US" sz="1200" dirty="0">
                <a:solidFill>
                  <a:srgbClr val="FF0000"/>
                </a:solidFill>
              </a:rPr>
              <a:t> les amygdales, le pharynx et </a:t>
            </a:r>
            <a:r>
              <a:rPr lang="en-US" sz="1200" dirty="0" err="1">
                <a:solidFill>
                  <a:srgbClr val="FF0000"/>
                </a:solidFill>
              </a:rPr>
              <a:t>toute</a:t>
            </a:r>
            <a:r>
              <a:rPr lang="en-US" sz="1200" dirty="0">
                <a:solidFill>
                  <a:srgbClr val="FF0000"/>
                </a:solidFill>
              </a:rPr>
              <a:t> zone </a:t>
            </a:r>
            <a:r>
              <a:rPr lang="en-US" sz="1200" dirty="0" err="1">
                <a:solidFill>
                  <a:srgbClr val="FF0000"/>
                </a:solidFill>
              </a:rPr>
              <a:t>inflammatoire</a:t>
            </a:r>
            <a:r>
              <a:rPr lang="en-US" sz="1200" dirty="0">
                <a:solidFill>
                  <a:srgbClr val="FF0000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Ne pas </a:t>
            </a:r>
            <a:r>
              <a:rPr lang="en-US" dirty="0" err="1"/>
              <a:t>toucher</a:t>
            </a:r>
            <a:r>
              <a:rPr lang="en-US" dirty="0"/>
              <a:t> les </a:t>
            </a:r>
            <a:r>
              <a:rPr lang="en-US" dirty="0" err="1"/>
              <a:t>joues</a:t>
            </a:r>
            <a:r>
              <a:rPr lang="en-US" dirty="0"/>
              <a:t>, les dents, la langue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ramener</a:t>
            </a:r>
            <a:r>
              <a:rPr lang="en-US" dirty="0"/>
              <a:t> de la </a:t>
            </a:r>
            <a:r>
              <a:rPr lang="en-US" dirty="0" err="1"/>
              <a:t>salive</a:t>
            </a:r>
            <a:r>
              <a:rPr lang="en-US" dirty="0"/>
              <a:t> !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Pour </a:t>
            </a:r>
            <a:r>
              <a:rPr lang="en-US" dirty="0" err="1"/>
              <a:t>éviter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l’enfant</a:t>
            </a:r>
            <a:r>
              <a:rPr lang="en-US" dirty="0"/>
              <a:t> ne </a:t>
            </a:r>
            <a:r>
              <a:rPr lang="en-US" dirty="0" err="1"/>
              <a:t>s’agite</a:t>
            </a:r>
            <a:r>
              <a:rPr lang="en-US" dirty="0"/>
              <a:t>, </a:t>
            </a:r>
            <a:r>
              <a:rPr lang="en-US" dirty="0" err="1"/>
              <a:t>réaliser</a:t>
            </a:r>
            <a:r>
              <a:rPr lang="en-US" dirty="0"/>
              <a:t> </a:t>
            </a:r>
            <a:r>
              <a:rPr lang="en-US" dirty="0" err="1"/>
              <a:t>directement</a:t>
            </a:r>
            <a:r>
              <a:rPr lang="en-US" dirty="0"/>
              <a:t> un double </a:t>
            </a:r>
            <a:r>
              <a:rPr lang="en-US" dirty="0" err="1"/>
              <a:t>frottis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on </a:t>
            </a:r>
            <a:r>
              <a:rPr lang="en-US" dirty="0" err="1"/>
              <a:t>pense</a:t>
            </a:r>
            <a:r>
              <a:rPr lang="en-US" dirty="0"/>
              <a:t> devoir faire </a:t>
            </a:r>
            <a:r>
              <a:rPr lang="en-US" dirty="0" err="1"/>
              <a:t>une</a:t>
            </a:r>
            <a:r>
              <a:rPr lang="en-US" dirty="0"/>
              <a:t> culture “</a:t>
            </a:r>
            <a:r>
              <a:rPr lang="en-US" dirty="0" err="1"/>
              <a:t>classique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2750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PANDAS? </a:t>
            </a:r>
            <a:r>
              <a:rPr lang="fr-FR" sz="1200" dirty="0"/>
              <a:t>= </a:t>
            </a:r>
            <a:r>
              <a:rPr lang="fr-FR" sz="1200" dirty="0" err="1"/>
              <a:t>Pediatric</a:t>
            </a:r>
            <a:r>
              <a:rPr lang="fr-FR" sz="1200" dirty="0"/>
              <a:t> </a:t>
            </a:r>
            <a:r>
              <a:rPr lang="fr-FR" sz="1200" dirty="0" err="1"/>
              <a:t>Autoimmune</a:t>
            </a:r>
            <a:r>
              <a:rPr lang="fr-FR" sz="1200" dirty="0"/>
              <a:t> </a:t>
            </a:r>
            <a:r>
              <a:rPr lang="fr-FR" sz="1200" dirty="0" err="1"/>
              <a:t>Neuropsychiatric</a:t>
            </a:r>
            <a:r>
              <a:rPr lang="fr-FR" sz="1200" dirty="0"/>
              <a:t> </a:t>
            </a:r>
            <a:r>
              <a:rPr lang="fr-FR" sz="1200" dirty="0" err="1"/>
              <a:t>Disorder</a:t>
            </a:r>
            <a:r>
              <a:rPr lang="fr-FR" sz="1200" dirty="0"/>
              <a:t> </a:t>
            </a:r>
            <a:r>
              <a:rPr lang="fr-FR" sz="1200" dirty="0" err="1"/>
              <a:t>associated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group A </a:t>
            </a:r>
            <a:r>
              <a:rPr lang="fr-FR" sz="1200" dirty="0" err="1"/>
              <a:t>streptococci</a:t>
            </a:r>
            <a:r>
              <a:rPr lang="fr-FR" sz="1200" dirty="0"/>
              <a:t>): Apparition brutale de symptômes type TOC et Gille de la </a:t>
            </a:r>
            <a:r>
              <a:rPr lang="fr-FR" sz="1200" dirty="0" err="1"/>
              <a:t>Tourette</a:t>
            </a:r>
            <a:r>
              <a:rPr lang="fr-FR" sz="1200" dirty="0"/>
              <a:t> sur production d’AC qui interagissent avec le SNC. Récupération progressive en quelques semaines-mois.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9541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50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089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27140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51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089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Langue</a:t>
            </a:r>
            <a:r>
              <a:rPr lang="fr-FR" sz="1800" baseline="0" dirty="0"/>
              <a:t> </a:t>
            </a:r>
            <a:r>
              <a:rPr lang="fr-FR" sz="1800" dirty="0">
                <a:solidFill>
                  <a:srgbClr val="FF0000"/>
                </a:solidFill>
              </a:rPr>
              <a:t>«</a:t>
            </a:r>
            <a:r>
              <a:rPr lang="fr-FR" sz="1800" b="1" dirty="0">
                <a:solidFill>
                  <a:srgbClr val="FF0000"/>
                </a:solidFill>
              </a:rPr>
              <a:t> langue blanche saburrale</a:t>
            </a:r>
            <a:r>
              <a:rPr lang="fr-FR" sz="1800" dirty="0">
                <a:solidFill>
                  <a:srgbClr val="FF0000"/>
                </a:solidFill>
              </a:rPr>
              <a:t>» </a:t>
            </a:r>
            <a:r>
              <a:rPr lang="fr-FR" sz="1800" baseline="0" dirty="0"/>
              <a:t> = recouverte de saburre = matière blanche-jaunâtre que l’on pensait accumulée dans l’estomac</a:t>
            </a:r>
            <a:endParaRPr lang="fr-FR" sz="18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800" b="1" dirty="0"/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Evolue</a:t>
            </a:r>
            <a:r>
              <a:rPr lang="fr-FR" sz="1800" baseline="0" dirty="0"/>
              <a:t> vers la </a:t>
            </a:r>
            <a:r>
              <a:rPr lang="fr-FR" sz="1800" dirty="0" err="1"/>
              <a:t>desquamatiione</a:t>
            </a:r>
            <a:r>
              <a:rPr lang="fr-FR" sz="1800" dirty="0"/>
              <a:t> (</a:t>
            </a:r>
            <a:r>
              <a:rPr lang="fr-FR" sz="1800" dirty="0">
                <a:sym typeface="Wingdings" panose="05000000000000000000" pitchFamily="2" charset="2"/>
              </a:rPr>
              <a:t></a:t>
            </a:r>
            <a:r>
              <a:rPr lang="fr-FR" sz="1800" dirty="0"/>
              <a:t>papilles à nues) de la pointe vers la base </a:t>
            </a:r>
            <a:r>
              <a:rPr lang="fr-FR" sz="1800" dirty="0">
                <a:sym typeface="Wingdings" panose="05000000000000000000" pitchFamily="2" charset="2"/>
              </a:rPr>
              <a:t></a:t>
            </a:r>
            <a:r>
              <a:rPr lang="fr-FR" sz="1800" dirty="0"/>
              <a:t>dessine un </a:t>
            </a:r>
            <a:r>
              <a:rPr lang="fr-FR" sz="1800" b="1" dirty="0">
                <a:solidFill>
                  <a:srgbClr val="FF0000"/>
                </a:solidFill>
              </a:rPr>
              <a:t>« V » lingual </a:t>
            </a:r>
            <a:r>
              <a:rPr lang="fr-FR" sz="1800" dirty="0"/>
              <a:t>rouge et donne une </a:t>
            </a:r>
            <a:r>
              <a:rPr lang="fr-FR" sz="1800" b="1" dirty="0">
                <a:solidFill>
                  <a:srgbClr val="FF0000"/>
                </a:solidFill>
              </a:rPr>
              <a:t>« langue framboisé</a:t>
            </a:r>
            <a:r>
              <a:rPr lang="fr-FR" sz="1800" dirty="0">
                <a:solidFill>
                  <a:srgbClr val="FF0000"/>
                </a:solidFill>
              </a:rPr>
              <a:t> » </a:t>
            </a:r>
            <a:r>
              <a:rPr lang="fr-FR" sz="1800" dirty="0"/>
              <a:t>entre le 4</a:t>
            </a:r>
            <a:r>
              <a:rPr lang="fr-FR" sz="1800" baseline="30000" dirty="0"/>
              <a:t>ème</a:t>
            </a:r>
            <a:r>
              <a:rPr lang="fr-FR" sz="1800" dirty="0"/>
              <a:t> au 6</a:t>
            </a:r>
            <a:r>
              <a:rPr lang="fr-FR" sz="1800" baseline="30000" dirty="0"/>
              <a:t>ème</a:t>
            </a:r>
            <a:r>
              <a:rPr lang="fr-FR" sz="1800" dirty="0"/>
              <a:t> jour puis qui devient lisse vers le 9</a:t>
            </a:r>
            <a:r>
              <a:rPr lang="fr-FR" sz="1800" baseline="30000" dirty="0"/>
              <a:t>ème</a:t>
            </a:r>
            <a:r>
              <a:rPr lang="fr-FR" sz="1800" dirty="0"/>
              <a:t> jour puis normale vers le 12</a:t>
            </a:r>
            <a:r>
              <a:rPr lang="fr-FR" sz="1800" baseline="30000" dirty="0"/>
              <a:t>ème</a:t>
            </a:r>
            <a:r>
              <a:rPr lang="fr-FR" sz="1800" dirty="0"/>
              <a:t> jour.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924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b="1" dirty="0"/>
              <a:t>Extension</a:t>
            </a:r>
            <a:r>
              <a:rPr lang="fr-FR" sz="1800" dirty="0"/>
              <a:t> de l’éruption </a:t>
            </a:r>
            <a:r>
              <a:rPr lang="fr-FR" sz="1800" b="1" u="sng" dirty="0"/>
              <a:t>en 24-48h </a:t>
            </a:r>
            <a:r>
              <a:rPr lang="fr-FR" sz="1800" dirty="0"/>
              <a:t>à l’ensemble du corps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b="1" dirty="0">
                <a:solidFill>
                  <a:schemeClr val="tx1"/>
                </a:solidFill>
              </a:rPr>
              <a:t>Epargne</a:t>
            </a:r>
            <a:r>
              <a:rPr lang="fr-FR" sz="1800" b="1" dirty="0">
                <a:solidFill>
                  <a:srgbClr val="FF0000"/>
                </a:solidFill>
              </a:rPr>
              <a:t> les paumes, les plantes et la région péri orale.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852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/>
              <a:t>Erythème</a:t>
            </a:r>
            <a:r>
              <a:rPr lang="fr-FR" sz="1800" dirty="0"/>
              <a:t>: lié à la production d’une toxine </a:t>
            </a:r>
            <a:r>
              <a:rPr lang="fr-FR" sz="1800" dirty="0" err="1"/>
              <a:t>érythrogène</a:t>
            </a:r>
            <a:r>
              <a:rPr lang="fr-FR" sz="1800" dirty="0"/>
              <a:t>,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Aspect diffus en nappe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Pas d’intervalle de peau saine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Peau d’aspect sèche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Chaude</a:t>
            </a:r>
          </a:p>
          <a:p>
            <a:pPr marL="7429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Granitée à la palpation </a:t>
            </a:r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800" dirty="0"/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b="1" dirty="0"/>
              <a:t>+/-</a:t>
            </a:r>
            <a:r>
              <a:rPr lang="fr-FR" sz="1800" b="1" baseline="0" dirty="0"/>
              <a:t> P</a:t>
            </a:r>
            <a:r>
              <a:rPr lang="fr-FR" sz="1800" b="1" dirty="0"/>
              <a:t>rurigineux</a:t>
            </a:r>
            <a:r>
              <a:rPr lang="fr-FR" sz="1800" dirty="0"/>
              <a:t>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9319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Erythème plus marqué dans les plis </a:t>
            </a:r>
            <a:r>
              <a:rPr lang="fr-FR" sz="1800" baseline="0" dirty="0">
                <a:solidFill>
                  <a:srgbClr val="FF0000"/>
                </a:solidFill>
              </a:rPr>
              <a:t> = </a:t>
            </a:r>
            <a:r>
              <a:rPr lang="fr-FR" sz="1800" b="1" dirty="0">
                <a:solidFill>
                  <a:srgbClr val="FF0000"/>
                </a:solidFill>
              </a:rPr>
              <a:t>Signe de </a:t>
            </a:r>
            <a:r>
              <a:rPr lang="fr-FR" sz="1800" b="1" dirty="0" err="1">
                <a:solidFill>
                  <a:srgbClr val="FF0000"/>
                </a:solidFill>
              </a:rPr>
              <a:t>Pastia</a:t>
            </a:r>
            <a:r>
              <a:rPr lang="fr-FR" sz="1800" dirty="0"/>
              <a:t>. 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699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313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b="0" dirty="0">
                <a:solidFill>
                  <a:schemeClr val="tx1"/>
                </a:solidFill>
              </a:rPr>
              <a:t>D</a:t>
            </a:r>
            <a:r>
              <a:rPr lang="fr-FR" sz="1200" dirty="0">
                <a:solidFill>
                  <a:srgbClr val="FF0000"/>
                </a:solidFill>
              </a:rPr>
              <a:t>esquamation </a:t>
            </a:r>
            <a:r>
              <a:rPr lang="fr-FR" sz="1200" dirty="0" err="1">
                <a:solidFill>
                  <a:srgbClr val="FF0000"/>
                </a:solidFill>
              </a:rPr>
              <a:t>cutanée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b="0" dirty="0"/>
              <a:t>entre le 10</a:t>
            </a:r>
            <a:r>
              <a:rPr lang="fr-FR" sz="1200" b="0" baseline="30000" dirty="0"/>
              <a:t>ème</a:t>
            </a:r>
            <a:r>
              <a:rPr lang="fr-FR" sz="1200" b="0" dirty="0"/>
              <a:t> et le 30</a:t>
            </a:r>
            <a:r>
              <a:rPr lang="fr-FR" sz="1200" b="0" baseline="30000" dirty="0"/>
              <a:t>ème</a:t>
            </a:r>
            <a:r>
              <a:rPr lang="fr-FR" sz="1200" b="0" dirty="0"/>
              <a:t> jours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b="0" dirty="0"/>
              <a:t>Squames qui sont </a:t>
            </a:r>
            <a:r>
              <a:rPr lang="fr-FR" sz="1200" dirty="0">
                <a:solidFill>
                  <a:srgbClr val="FF0000"/>
                </a:solidFill>
              </a:rPr>
              <a:t>fines au niveau du tronc et du visage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dirty="0">
                <a:solidFill>
                  <a:srgbClr val="FF0000"/>
                </a:solidFill>
              </a:rPr>
              <a:t>Squames</a:t>
            </a:r>
            <a:r>
              <a:rPr lang="fr-FR" sz="1200" baseline="0" dirty="0">
                <a:solidFill>
                  <a:srgbClr val="FF0000"/>
                </a:solidFill>
              </a:rPr>
              <a:t> </a:t>
            </a:r>
            <a:r>
              <a:rPr lang="fr-FR" sz="1200" dirty="0">
                <a:solidFill>
                  <a:srgbClr val="FF0000"/>
                </a:solidFill>
              </a:rPr>
              <a:t>larges lambeaux aux mains et aux pieds </a:t>
            </a:r>
            <a:r>
              <a:rPr lang="fr-FR" sz="1200" b="0" dirty="0">
                <a:solidFill>
                  <a:schemeClr val="tx1"/>
                </a:solidFill>
              </a:rPr>
              <a:t>« en gants et chaussettes » et «doigts de gants ».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200" b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b="0" dirty="0"/>
              <a:t>Marque la fin de la maladie.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875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PANDAS? </a:t>
            </a:r>
            <a:r>
              <a:rPr lang="fr-FR" sz="1200" dirty="0"/>
              <a:t>= </a:t>
            </a:r>
            <a:r>
              <a:rPr lang="fr-FR" sz="1200" dirty="0" err="1"/>
              <a:t>Pediatric</a:t>
            </a:r>
            <a:r>
              <a:rPr lang="fr-FR" sz="1200" dirty="0"/>
              <a:t> </a:t>
            </a:r>
            <a:r>
              <a:rPr lang="fr-FR" sz="1200" dirty="0" err="1"/>
              <a:t>Autoimmune</a:t>
            </a:r>
            <a:r>
              <a:rPr lang="fr-FR" sz="1200" dirty="0"/>
              <a:t> </a:t>
            </a:r>
            <a:r>
              <a:rPr lang="fr-FR" sz="1200" dirty="0" err="1"/>
              <a:t>Neuropsychiatric</a:t>
            </a:r>
            <a:r>
              <a:rPr lang="fr-FR" sz="1200" dirty="0"/>
              <a:t> </a:t>
            </a:r>
            <a:r>
              <a:rPr lang="fr-FR" sz="1200" dirty="0" err="1"/>
              <a:t>Disorder</a:t>
            </a:r>
            <a:r>
              <a:rPr lang="fr-FR" sz="1200" dirty="0"/>
              <a:t> </a:t>
            </a:r>
            <a:r>
              <a:rPr lang="fr-FR" sz="1200" dirty="0" err="1"/>
              <a:t>associated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group A </a:t>
            </a:r>
            <a:r>
              <a:rPr lang="fr-FR" sz="1200" dirty="0" err="1"/>
              <a:t>streptococci</a:t>
            </a:r>
            <a:r>
              <a:rPr lang="fr-FR" sz="1200" dirty="0"/>
              <a:t>): Apparition brutale de symptômes type TOC et Gille de la </a:t>
            </a:r>
            <a:r>
              <a:rPr lang="fr-FR" sz="1200" dirty="0" err="1"/>
              <a:t>Tourette</a:t>
            </a:r>
            <a:r>
              <a:rPr lang="fr-FR" sz="1200" dirty="0"/>
              <a:t> sur production d’AC qui interagissent avec le SNC. Récupération progressive en quelques semaines-mois.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D4EE-4807-49F3-A79C-AECFB71D470D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954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titr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87400" y="1772815"/>
            <a:ext cx="7099400" cy="139583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fr-FR" dirty="0"/>
              <a:t>Cliquez pour ajouter un titre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4" y="508494"/>
            <a:ext cx="3255324" cy="88703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587400" y="3284984"/>
            <a:ext cx="7099200" cy="2841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lang="fr-FR" sz="3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ts val="2000"/>
              </a:lnSpc>
              <a:spcBef>
                <a:spcPts val="18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Présentation à/au </a:t>
            </a:r>
            <a:br>
              <a:rPr lang="fr-FR" dirty="0"/>
            </a:br>
            <a:r>
              <a:rPr lang="fr-FR" dirty="0"/>
              <a:t>Séance du xx.xx.2014</a:t>
            </a:r>
          </a:p>
          <a:p>
            <a:pPr lvl="2"/>
            <a:r>
              <a:rPr lang="fr-FR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98726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FB311F-33B4-0344-B0D0-8CFF29EFAF2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5FC09-9D6E-D242-91F5-D50FC9F9205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1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FB311F-33B4-0344-B0D0-8CFF29EFAF2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5FC09-9D6E-D242-91F5-D50FC9F9205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5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text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1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0" name="Espace réservé du titre 8"/>
          <p:cNvSpPr>
            <a:spLocks noGrp="1"/>
          </p:cNvSpPr>
          <p:nvPr>
            <p:ph type="title"/>
          </p:nvPr>
        </p:nvSpPr>
        <p:spPr>
          <a:xfrm>
            <a:off x="628650" y="9834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9B98B60-0C45-4CBC-8BA5-0CB687054ACF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CH"/>
              <a:t>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1034990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texte -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980728"/>
            <a:ext cx="7886700" cy="5724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67150" cy="3979639"/>
          </a:xfrm>
        </p:spPr>
        <p:txBody>
          <a:bodyPr/>
          <a:lstStyle>
            <a:lvl1pPr marL="361950" indent="-361950">
              <a:defRPr/>
            </a:lvl1pPr>
            <a:lvl2pPr marL="361950" indent="-361950">
              <a:defRPr/>
            </a:lvl2pPr>
            <a:lvl3pPr marL="715963" indent="-246063">
              <a:defRPr/>
            </a:lvl3pPr>
            <a:lvl4pPr marL="982663" indent="-228600">
              <a:defRPr/>
            </a:lvl4pPr>
            <a:lvl5pPr marL="982663" indent="0">
              <a:defRPr/>
            </a:lvl5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fr-CH" dirty="0"/>
              <a:t>Titre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4648200" y="1825625"/>
            <a:ext cx="3867150" cy="3979639"/>
          </a:xfrm>
        </p:spPr>
        <p:txBody>
          <a:bodyPr/>
          <a:lstStyle>
            <a:lvl1pPr marL="361950" indent="-361950">
              <a:defRPr/>
            </a:lvl1pPr>
            <a:lvl2pPr marL="361950" indent="-361950">
              <a:defRPr/>
            </a:lvl2pPr>
            <a:lvl3pPr marL="715963" indent="-246063">
              <a:defRPr/>
            </a:lvl3pPr>
            <a:lvl4pPr marL="982663" indent="-228600">
              <a:defRPr/>
            </a:lvl4pPr>
            <a:lvl5pPr marL="982663" indent="0">
              <a:defRPr/>
            </a:lvl5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9B98B60-0C45-4CBC-8BA5-0CB687054ACF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93357040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image en arrièr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7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4" y="508494"/>
            <a:ext cx="3255324" cy="887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63888" y="5504907"/>
            <a:ext cx="5580112" cy="135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6474" y="5949279"/>
            <a:ext cx="3747526" cy="908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07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4" y="189781"/>
            <a:ext cx="2072233" cy="564655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28650" y="9834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fr-FR" dirty="0"/>
              <a:t>Cliquez pour ajouter un titre</a:t>
            </a:r>
            <a:endParaRPr lang="fr-CH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4482A-C56D-4886-9C32-CA22FEADCE41}" type="datetimeFigureOut">
              <a:rPr lang="fr-CH" smtClean="0"/>
              <a:t>25.11.19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BF78-2C2D-476C-8197-BD3B3F15ED5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232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CH" sz="40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30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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9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h/url?sa=i&amp;rct=j&amp;q=&amp;esrc=s&amp;source=images&amp;cd=&amp;cad=rja&amp;uact=8&amp;ved=0ahUKEwi5trLb-pLXAhUIVhoKHZkXANMQjRwIBw&amp;url=https://en.wikipedia.org/wiki/Scarlet_fever&amp;psig=AOvVaw1GdwIQ2AzFDAsVB_aWzdaS&amp;ust=1509267589548132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hyperlink" Target="https://www.google.ch/url?sa=i&amp;rct=j&amp;q=&amp;esrc=s&amp;source=images&amp;cd=&amp;cad=rja&amp;uact=8&amp;ved=0ahUKEwjMmeb5-5LXAhULHxoKHeG1BUsQjRwIBw&amp;url=https://www.atsu.edu/faculty/chamberlain/scarletfever.htm&amp;psig=AOvVaw1GdwIQ2AzFDAsVB_aWzdaS&amp;ust=1509267589548132" TargetMode="External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hyperlink" Target="https://www.atsu.edu/faculty/chamberlain/gettings/Case5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hyperlink" Target="http://www.google.ch/url?sa=i&amp;rct=j&amp;q=&amp;esrc=s&amp;source=images&amp;cd=&amp;ved=0ahUKEwjewYyN-pLXAhWDNhoKHaTeBPAQjRwIBw&amp;url=http://medicalshow.blogspot.com/2012/05/infection-illustrated-pediatrics-atlas.html&amp;psig=AOvVaw1GdwIQ2AzFDAsVB_aWzdaS&amp;ust=15092675895481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9582" y="2665497"/>
            <a:ext cx="29231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ANGINES</a:t>
            </a:r>
          </a:p>
          <a:p>
            <a:pPr algn="ctr"/>
            <a:r>
              <a:rPr lang="en-US" sz="4000" b="1" dirty="0"/>
              <a:t>A STREPTO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4709" y="6488668"/>
            <a:ext cx="155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M.Martinez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7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0" y="1118313"/>
            <a:ext cx="3244809" cy="2479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50" y="3752840"/>
            <a:ext cx="3225814" cy="2419360"/>
          </a:xfrm>
          <a:prstGeom prst="rect">
            <a:avLst/>
          </a:prstGeom>
        </p:spPr>
      </p:pic>
      <p:sp>
        <p:nvSpPr>
          <p:cNvPr id="7" name="TextBox 1"/>
          <p:cNvSpPr txBox="1">
            <a:spLocks noGrp="1"/>
          </p:cNvSpPr>
          <p:nvPr>
            <p:ph type="title"/>
          </p:nvPr>
        </p:nvSpPr>
        <p:spPr>
          <a:xfrm>
            <a:off x="2820505" y="168417"/>
            <a:ext cx="3572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DESQUAMATION</a:t>
            </a:r>
            <a:br>
              <a:rPr lang="en-US" dirty="0"/>
            </a:br>
            <a:r>
              <a:rPr lang="en-US" sz="2000" b="0" dirty="0"/>
              <a:t>(</a:t>
            </a:r>
            <a:r>
              <a:rPr lang="fr-FR" sz="2000" b="0" dirty="0"/>
              <a:t>entre le 10</a:t>
            </a:r>
            <a:r>
              <a:rPr lang="fr-FR" sz="2000" b="0" baseline="30000" dirty="0"/>
              <a:t>ème</a:t>
            </a:r>
            <a:r>
              <a:rPr lang="fr-FR" sz="2000" b="0" dirty="0"/>
              <a:t> et le 30</a:t>
            </a:r>
            <a:r>
              <a:rPr lang="fr-FR" sz="2000" b="0" baseline="30000" dirty="0"/>
              <a:t>ème</a:t>
            </a:r>
            <a:r>
              <a:rPr lang="fr-FR" sz="2000" b="0" dirty="0"/>
              <a:t> jour) </a:t>
            </a:r>
            <a:endParaRPr lang="en-US" sz="2000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" y="1103778"/>
            <a:ext cx="3819657" cy="25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1"/>
          <a:stretch/>
        </p:blipFill>
        <p:spPr bwMode="auto">
          <a:xfrm>
            <a:off x="780732" y="3764872"/>
            <a:ext cx="3819657" cy="241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57273" y="6216134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Corps </a:t>
            </a:r>
            <a:r>
              <a:rPr lang="fr-CH" dirty="0">
                <a:sym typeface="Wingdings" panose="05000000000000000000" pitchFamily="2" charset="2"/>
              </a:rPr>
              <a:t> squames fines</a:t>
            </a:r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5421256" y="6216134"/>
            <a:ext cx="311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/>
              <a:t>Mains/pieds </a:t>
            </a:r>
            <a:r>
              <a:rPr lang="fr-CH" dirty="0">
                <a:sym typeface="Wingdings" panose="05000000000000000000" pitchFamily="2" charset="2"/>
              </a:rPr>
              <a:t> squames larges</a:t>
            </a:r>
          </a:p>
          <a:p>
            <a:pPr algn="ctr"/>
            <a:r>
              <a:rPr lang="fr-CH" dirty="0">
                <a:sym typeface="Wingdings" panose="05000000000000000000" pitchFamily="2" charset="2"/>
              </a:rPr>
              <a:t>en gants et </a:t>
            </a:r>
            <a:r>
              <a:rPr lang="fr-CH" dirty="0" err="1">
                <a:sym typeface="Wingdings" panose="05000000000000000000" pitchFamily="2" charset="2"/>
              </a:rPr>
              <a:t>chausettes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5295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18" y="1632320"/>
            <a:ext cx="3837357" cy="3570777"/>
          </a:xfrm>
          <a:prstGeom prst="rect">
            <a:avLst/>
          </a:prstGeom>
        </p:spPr>
      </p:pic>
      <p:sp>
        <p:nvSpPr>
          <p:cNvPr id="3" name="TextBox 1"/>
          <p:cNvSpPr txBox="1">
            <a:spLocks/>
          </p:cNvSpPr>
          <p:nvPr/>
        </p:nvSpPr>
        <p:spPr>
          <a:xfrm>
            <a:off x="2397194" y="825774"/>
            <a:ext cx="437940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ANITE A STREPTOCOQUE</a:t>
            </a:r>
          </a:p>
        </p:txBody>
      </p:sp>
    </p:spTree>
    <p:extLst>
      <p:ext uri="{BB962C8B-B14F-4D97-AF65-F5344CB8AC3E}">
        <p14:creationId xmlns:p14="http://schemas.microsoft.com/office/powerpoint/2010/main" val="8551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555"/>
          <a:stretch/>
        </p:blipFill>
        <p:spPr>
          <a:xfrm>
            <a:off x="1311275" y="38100"/>
            <a:ext cx="6558940" cy="647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9275" y="6488668"/>
            <a:ext cx="592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www.urgencehsj.ca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</a:t>
            </a:r>
            <a:r>
              <a:rPr lang="en-US" dirty="0" err="1"/>
              <a:t>cours.pdf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42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923" y="2107904"/>
            <a:ext cx="81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CH" sz="4800" b="1" dirty="0"/>
              <a:t>EPIDEMIOLOGIE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03500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263899" y="152972"/>
            <a:ext cx="2468015" cy="1725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/>
              <a:t>Rare avant </a:t>
            </a:r>
          </a:p>
          <a:p>
            <a:pPr algn="ctr"/>
            <a:r>
              <a:rPr lang="fr-CH" sz="1600" b="1" dirty="0"/>
              <a:t>3 ans</a:t>
            </a:r>
          </a:p>
        </p:txBody>
      </p:sp>
      <p:sp>
        <p:nvSpPr>
          <p:cNvPr id="8" name="Ellipse 7"/>
          <p:cNvSpPr/>
          <p:nvPr/>
        </p:nvSpPr>
        <p:spPr>
          <a:xfrm>
            <a:off x="5731914" y="1598930"/>
            <a:ext cx="2411988" cy="166704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/>
              <a:t>30-40 % des angines aux urgences </a:t>
            </a:r>
          </a:p>
          <a:p>
            <a:pPr algn="ctr"/>
            <a:r>
              <a:rPr lang="fr-CH" sz="1600" b="1" dirty="0"/>
              <a:t>(dès 3 ans)</a:t>
            </a:r>
          </a:p>
        </p:txBody>
      </p:sp>
      <p:sp>
        <p:nvSpPr>
          <p:cNvPr id="9" name="Ellipse 8"/>
          <p:cNvSpPr/>
          <p:nvPr/>
        </p:nvSpPr>
        <p:spPr>
          <a:xfrm>
            <a:off x="715414" y="1598930"/>
            <a:ext cx="2548485" cy="179061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/>
              <a:t>10-30% de porteurs sains</a:t>
            </a:r>
          </a:p>
        </p:txBody>
      </p:sp>
      <p:sp>
        <p:nvSpPr>
          <p:cNvPr id="10" name="Ellipse 9"/>
          <p:cNvSpPr/>
          <p:nvPr/>
        </p:nvSpPr>
        <p:spPr>
          <a:xfrm>
            <a:off x="4853506" y="4205224"/>
            <a:ext cx="2754013" cy="18399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/>
              <a:t>Contagieux pendant 24-48h avec </a:t>
            </a:r>
            <a:r>
              <a:rPr lang="fr-CH" sz="1600" b="1" dirty="0" err="1"/>
              <a:t>ttt</a:t>
            </a:r>
            <a:r>
              <a:rPr lang="fr-CH" sz="1600" b="1" dirty="0"/>
              <a:t> et ad 2-3 sem. sans </a:t>
            </a:r>
            <a:r>
              <a:rPr lang="fr-CH" sz="1600" b="1" dirty="0" err="1"/>
              <a:t>ttt</a:t>
            </a:r>
            <a:endParaRPr lang="fr-CH" sz="1600" b="1" dirty="0"/>
          </a:p>
        </p:txBody>
      </p:sp>
      <p:sp>
        <p:nvSpPr>
          <p:cNvPr id="11" name="Ellipse 10"/>
          <p:cNvSpPr/>
          <p:nvPr/>
        </p:nvSpPr>
        <p:spPr>
          <a:xfrm>
            <a:off x="1308100" y="4205224"/>
            <a:ext cx="2692399" cy="183997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fr-FR" sz="1600" b="1" dirty="0"/>
              <a:t>35-40% des familles positives auront un 2</a:t>
            </a:r>
            <a:r>
              <a:rPr lang="fr-FR" sz="1600" b="1" baseline="30000" dirty="0"/>
              <a:t>ème</a:t>
            </a:r>
            <a:r>
              <a:rPr lang="fr-FR" sz="1600" b="1" dirty="0"/>
              <a:t> cas !</a:t>
            </a:r>
          </a:p>
          <a:p>
            <a:pPr marL="0" lvl="1" algn="ctr"/>
            <a:r>
              <a:rPr lang="fr-CH" sz="1600" b="1" dirty="0"/>
              <a:t>(bactérie </a:t>
            </a:r>
          </a:p>
          <a:p>
            <a:pPr marL="0" lvl="1" algn="ctr"/>
            <a:r>
              <a:rPr lang="fr-CH" sz="1600" b="1" dirty="0"/>
              <a:t>«ping-pong»)</a:t>
            </a:r>
          </a:p>
        </p:txBody>
      </p:sp>
    </p:spTree>
    <p:extLst>
      <p:ext uri="{BB962C8B-B14F-4D97-AF65-F5344CB8AC3E}">
        <p14:creationId xmlns:p14="http://schemas.microsoft.com/office/powerpoint/2010/main" val="25049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823" y="2107904"/>
            <a:ext cx="7537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CH" sz="4800" b="1" dirty="0"/>
              <a:t>COMPLICATIONS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3981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59107" y="2635813"/>
            <a:ext cx="2279815" cy="1893188"/>
            <a:chOff x="2259107" y="2635813"/>
            <a:chExt cx="2279815" cy="1893188"/>
          </a:xfrm>
        </p:grpSpPr>
        <p:sp>
          <p:nvSpPr>
            <p:cNvPr id="41" name="Pentagon 40"/>
            <p:cNvSpPr/>
            <p:nvPr/>
          </p:nvSpPr>
          <p:spPr>
            <a:xfrm>
              <a:off x="2259107" y="3260781"/>
              <a:ext cx="2279815" cy="582867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06815" y="3311882"/>
              <a:ext cx="1851789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Endocardite</a:t>
              </a:r>
              <a:r>
                <a:rPr lang="en-US" sz="1200" dirty="0"/>
                <a:t>/</a:t>
              </a:r>
              <a:r>
                <a:rPr lang="en-US" sz="1200" dirty="0" err="1"/>
                <a:t>péricardite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Méningite</a:t>
              </a:r>
              <a:endParaRPr lang="en-US" sz="1200" b="1" dirty="0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2959100" y="2635813"/>
              <a:ext cx="279400" cy="422069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own Arrow 42"/>
            <p:cNvSpPr/>
            <p:nvPr/>
          </p:nvSpPr>
          <p:spPr>
            <a:xfrm flipV="1">
              <a:off x="2959100" y="4106932"/>
              <a:ext cx="279400" cy="422069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64185" y="2597713"/>
            <a:ext cx="2279815" cy="1893188"/>
            <a:chOff x="6864185" y="2597713"/>
            <a:chExt cx="2279815" cy="1893188"/>
          </a:xfrm>
        </p:grpSpPr>
        <p:sp>
          <p:nvSpPr>
            <p:cNvPr id="37" name="Pentagon 36"/>
            <p:cNvSpPr/>
            <p:nvPr/>
          </p:nvSpPr>
          <p:spPr>
            <a:xfrm>
              <a:off x="6864185" y="3222169"/>
              <a:ext cx="2279815" cy="582867"/>
            </a:xfrm>
            <a:prstGeom prst="homePlate">
              <a:avLst/>
            </a:prstGeom>
            <a:solidFill>
              <a:srgbClr val="FF6FC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space réservé du contenu 7"/>
            <p:cNvSpPr txBox="1">
              <a:spLocks/>
            </p:cNvSpPr>
            <p:nvPr/>
          </p:nvSpPr>
          <p:spPr>
            <a:xfrm>
              <a:off x="6970215" y="3183260"/>
              <a:ext cx="2083611" cy="676595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3" panose="05040102010807070707" pitchFamily="18" charset="2"/>
                <a:buChar char=""/>
                <a:defRPr sz="30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3" panose="05040102010807070707" pitchFamily="18" charset="2"/>
                <a:buChar char="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>
                <a:buFont typeface="Arial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PANDAS </a:t>
              </a:r>
              <a:r>
                <a:rPr lang="fr-FR" sz="1200" dirty="0">
                  <a:solidFill>
                    <a:srgbClr val="000000"/>
                  </a:solidFill>
                </a:rPr>
                <a:t>= </a:t>
              </a:r>
              <a:r>
                <a:rPr lang="fr-FR" sz="1000" b="1" dirty="0" err="1">
                  <a:solidFill>
                    <a:srgbClr val="000000"/>
                  </a:solidFill>
                </a:rPr>
                <a:t>P</a:t>
              </a:r>
              <a:r>
                <a:rPr lang="fr-FR" sz="1000" dirty="0" err="1">
                  <a:solidFill>
                    <a:srgbClr val="000000"/>
                  </a:solidFill>
                </a:rPr>
                <a:t>ediatric</a:t>
              </a:r>
              <a:r>
                <a:rPr lang="fr-FR" sz="1000" dirty="0">
                  <a:solidFill>
                    <a:srgbClr val="000000"/>
                  </a:solidFill>
                </a:rPr>
                <a:t> </a:t>
              </a:r>
              <a:r>
                <a:rPr lang="fr-FR" sz="1000" b="1" dirty="0" err="1">
                  <a:solidFill>
                    <a:srgbClr val="000000"/>
                  </a:solidFill>
                </a:rPr>
                <a:t>A</a:t>
              </a:r>
              <a:r>
                <a:rPr lang="fr-FR" sz="1000" dirty="0" err="1">
                  <a:solidFill>
                    <a:srgbClr val="000000"/>
                  </a:solidFill>
                </a:rPr>
                <a:t>utoimmune</a:t>
              </a:r>
              <a:r>
                <a:rPr lang="fr-FR" sz="1000" dirty="0">
                  <a:solidFill>
                    <a:srgbClr val="000000"/>
                  </a:solidFill>
                </a:rPr>
                <a:t> </a:t>
              </a:r>
              <a:r>
                <a:rPr lang="fr-FR" sz="1000" b="1" dirty="0" err="1">
                  <a:solidFill>
                    <a:srgbClr val="000000"/>
                  </a:solidFill>
                </a:rPr>
                <a:t>N</a:t>
              </a:r>
              <a:r>
                <a:rPr lang="fr-FR" sz="1000" dirty="0" err="1">
                  <a:solidFill>
                    <a:srgbClr val="000000"/>
                  </a:solidFill>
                </a:rPr>
                <a:t>europsychiatric</a:t>
              </a:r>
              <a:r>
                <a:rPr lang="fr-FR" sz="1000" dirty="0">
                  <a:solidFill>
                    <a:srgbClr val="000000"/>
                  </a:solidFill>
                </a:rPr>
                <a:t> </a:t>
              </a:r>
              <a:r>
                <a:rPr lang="fr-FR" sz="1000" b="1" dirty="0" err="1">
                  <a:solidFill>
                    <a:srgbClr val="000000"/>
                  </a:solidFill>
                </a:rPr>
                <a:t>D</a:t>
              </a:r>
              <a:r>
                <a:rPr lang="fr-FR" sz="1000" dirty="0" err="1">
                  <a:solidFill>
                    <a:srgbClr val="000000"/>
                  </a:solidFill>
                </a:rPr>
                <a:t>isorder</a:t>
              </a:r>
              <a:r>
                <a:rPr lang="fr-FR" sz="1000" dirty="0">
                  <a:solidFill>
                    <a:srgbClr val="000000"/>
                  </a:solidFill>
                </a:rPr>
                <a:t> </a:t>
              </a:r>
              <a:r>
                <a:rPr lang="fr-FR" sz="1000" b="1" dirty="0" err="1">
                  <a:solidFill>
                    <a:srgbClr val="000000"/>
                  </a:solidFill>
                </a:rPr>
                <a:t>A</a:t>
              </a:r>
              <a:r>
                <a:rPr lang="fr-FR" sz="1000" dirty="0" err="1">
                  <a:solidFill>
                    <a:srgbClr val="000000"/>
                  </a:solidFill>
                </a:rPr>
                <a:t>ssociated</a:t>
              </a:r>
              <a:r>
                <a:rPr lang="fr-FR" sz="1000" dirty="0">
                  <a:solidFill>
                    <a:srgbClr val="000000"/>
                  </a:solidFill>
                </a:rPr>
                <a:t> </a:t>
              </a:r>
              <a:r>
                <a:rPr lang="fr-FR" sz="1000" dirty="0" err="1">
                  <a:solidFill>
                    <a:srgbClr val="000000"/>
                  </a:solidFill>
                </a:rPr>
                <a:t>with</a:t>
              </a:r>
              <a:r>
                <a:rPr lang="fr-FR" sz="1000" dirty="0">
                  <a:solidFill>
                    <a:srgbClr val="000000"/>
                  </a:solidFill>
                </a:rPr>
                <a:t> group A </a:t>
              </a:r>
              <a:r>
                <a:rPr lang="fr-FR" sz="1000" dirty="0" err="1">
                  <a:solidFill>
                    <a:srgbClr val="000000"/>
                  </a:solidFill>
                </a:rPr>
                <a:t>Streptococci</a:t>
              </a:r>
              <a:r>
                <a:rPr lang="fr-FR" sz="1000" dirty="0">
                  <a:solidFill>
                    <a:srgbClr val="000000"/>
                  </a:solidFill>
                </a:rPr>
                <a:t>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7543800" y="2597713"/>
              <a:ext cx="279400" cy="422069"/>
            </a:xfrm>
            <a:prstGeom prst="downArrow">
              <a:avLst/>
            </a:prstGeom>
            <a:solidFill>
              <a:srgbClr val="FF6FC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 flipV="1">
              <a:off x="7543800" y="4068832"/>
              <a:ext cx="279400" cy="422069"/>
            </a:xfrm>
            <a:prstGeom prst="downArrow">
              <a:avLst/>
            </a:prstGeom>
            <a:solidFill>
              <a:srgbClr val="FF6FC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58970" y="2639126"/>
            <a:ext cx="2279815" cy="1893188"/>
            <a:chOff x="4558970" y="2639126"/>
            <a:chExt cx="2279815" cy="1893188"/>
          </a:xfrm>
        </p:grpSpPr>
        <p:sp>
          <p:nvSpPr>
            <p:cNvPr id="38" name="Pentagon 37"/>
            <p:cNvSpPr/>
            <p:nvPr/>
          </p:nvSpPr>
          <p:spPr>
            <a:xfrm>
              <a:off x="4558970" y="3260781"/>
              <a:ext cx="2279815" cy="582867"/>
            </a:xfrm>
            <a:prstGeom prst="homePlate">
              <a:avLst/>
            </a:prstGeom>
            <a:solidFill>
              <a:srgbClr val="D0FFD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851070" y="3397471"/>
              <a:ext cx="1172116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171450" lvl="1" indent="-171450">
                <a:buFont typeface="Arial"/>
                <a:buChar char="•"/>
              </a:pPr>
              <a:r>
                <a:rPr lang="en-US" sz="1200" dirty="0"/>
                <a:t>Choc </a:t>
              </a:r>
              <a:r>
                <a:rPr lang="en-US" sz="1200" dirty="0" err="1"/>
                <a:t>toxique</a:t>
              </a:r>
              <a:endParaRPr lang="en-US" sz="1200" dirty="0"/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5257800" y="2639126"/>
              <a:ext cx="279400" cy="422069"/>
            </a:xfrm>
            <a:prstGeom prst="downArrow">
              <a:avLst/>
            </a:prstGeom>
            <a:solidFill>
              <a:srgbClr val="D0FFD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own Arrow 44"/>
            <p:cNvSpPr/>
            <p:nvPr/>
          </p:nvSpPr>
          <p:spPr>
            <a:xfrm flipV="1">
              <a:off x="5257800" y="4110245"/>
              <a:ext cx="279400" cy="422069"/>
            </a:xfrm>
            <a:prstGeom prst="downArrow">
              <a:avLst/>
            </a:prstGeom>
            <a:solidFill>
              <a:srgbClr val="D0FFD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1"/>
          <p:cNvSpPr txBox="1">
            <a:spLocks noGrp="1"/>
          </p:cNvSpPr>
          <p:nvPr>
            <p:ph type="title"/>
          </p:nvPr>
        </p:nvSpPr>
        <p:spPr>
          <a:xfrm>
            <a:off x="34754" y="0"/>
            <a:ext cx="3550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COMPLICATIONS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66978" y="1293280"/>
            <a:ext cx="2279815" cy="1342533"/>
            <a:chOff x="4566978" y="1293280"/>
            <a:chExt cx="2279815" cy="1342533"/>
          </a:xfrm>
        </p:grpSpPr>
        <p:sp>
          <p:nvSpPr>
            <p:cNvPr id="26" name="Pentagon 25"/>
            <p:cNvSpPr/>
            <p:nvPr/>
          </p:nvSpPr>
          <p:spPr>
            <a:xfrm>
              <a:off x="4566978" y="1293280"/>
              <a:ext cx="2279815" cy="1342533"/>
            </a:xfrm>
            <a:prstGeom prst="homePlate">
              <a:avLst/>
            </a:prstGeom>
            <a:solidFill>
              <a:srgbClr val="D0FFD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Espace réservé du contenu 7"/>
            <p:cNvSpPr txBox="1">
              <a:spLocks/>
            </p:cNvSpPr>
            <p:nvPr/>
          </p:nvSpPr>
          <p:spPr>
            <a:xfrm>
              <a:off x="4863770" y="1816368"/>
              <a:ext cx="962419" cy="2616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3" panose="05040102010807070707" pitchFamily="18" charset="2"/>
                <a:buChar char=""/>
                <a:defRPr sz="30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3" panose="05040102010807070707" pitchFamily="18" charset="2"/>
                <a:buChar char="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Scarlatine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05260" y="4529513"/>
            <a:ext cx="2279815" cy="1342533"/>
            <a:chOff x="2305260" y="4529513"/>
            <a:chExt cx="2279815" cy="1342533"/>
          </a:xfrm>
        </p:grpSpPr>
        <p:sp>
          <p:nvSpPr>
            <p:cNvPr id="35" name="Pentagon 34"/>
            <p:cNvSpPr/>
            <p:nvPr/>
          </p:nvSpPr>
          <p:spPr>
            <a:xfrm>
              <a:off x="2305260" y="4529513"/>
              <a:ext cx="2279815" cy="1342533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2215" y="4929616"/>
              <a:ext cx="1851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Arthrite</a:t>
              </a:r>
              <a:r>
                <a:rPr lang="en-US" sz="1200" dirty="0"/>
                <a:t> </a:t>
              </a:r>
              <a:r>
                <a:rPr lang="en-US" sz="1200" dirty="0" err="1"/>
                <a:t>septique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Ostéomyélite</a:t>
              </a:r>
              <a:endParaRPr lang="en-US" sz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37033" y="729884"/>
            <a:ext cx="141582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CH" sz="1400" dirty="0">
                <a:solidFill>
                  <a:srgbClr val="008000"/>
                </a:solidFill>
              </a:rPr>
              <a:t>COMPLICATIONS </a:t>
            </a:r>
          </a:p>
          <a:p>
            <a:pPr algn="ctr"/>
            <a:r>
              <a:rPr lang="fr-CH" sz="1400" dirty="0">
                <a:solidFill>
                  <a:srgbClr val="008000"/>
                </a:solidFill>
              </a:rPr>
              <a:t>TOXINIQUES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5608" y="729884"/>
            <a:ext cx="16779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solidFill>
                  <a:srgbClr val="FF0080"/>
                </a:solidFill>
              </a:rPr>
              <a:t>COMPLICATIONS IMMUNOLOGIQUES</a:t>
            </a:r>
            <a:endParaRPr lang="en-US" sz="1400" dirty="0">
              <a:solidFill>
                <a:srgbClr val="FF008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72238" y="4490901"/>
            <a:ext cx="2279815" cy="1342533"/>
            <a:chOff x="6872238" y="4490901"/>
            <a:chExt cx="2279815" cy="1342533"/>
          </a:xfrm>
        </p:grpSpPr>
        <p:sp>
          <p:nvSpPr>
            <p:cNvPr id="29" name="Pentagon 28"/>
            <p:cNvSpPr/>
            <p:nvPr/>
          </p:nvSpPr>
          <p:spPr>
            <a:xfrm>
              <a:off x="6872238" y="4490901"/>
              <a:ext cx="2279815" cy="1342533"/>
            </a:xfrm>
            <a:prstGeom prst="homePlate">
              <a:avLst/>
            </a:prstGeom>
            <a:solidFill>
              <a:srgbClr val="FF6FCF"/>
            </a:solidFill>
            <a:ln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space réservé du contenu 7"/>
            <p:cNvSpPr txBox="1">
              <a:spLocks/>
            </p:cNvSpPr>
            <p:nvPr/>
          </p:nvSpPr>
          <p:spPr>
            <a:xfrm>
              <a:off x="6970214" y="4856827"/>
              <a:ext cx="1921667" cy="3995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3" panose="05040102010807070707" pitchFamily="18" charset="2"/>
                <a:buChar char=""/>
                <a:defRPr sz="30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3" panose="05040102010807070707" pitchFamily="18" charset="2"/>
                <a:buChar char="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>
                <a:buFont typeface="Arial"/>
                <a:buChar char="•"/>
              </a:pPr>
              <a:r>
                <a:rPr lang="en-US" sz="1200" dirty="0" err="1">
                  <a:solidFill>
                    <a:srgbClr val="000000"/>
                  </a:solidFill>
                </a:rPr>
                <a:t>Glomérulonéphrite</a:t>
              </a:r>
              <a:r>
                <a:rPr lang="en-US" sz="1200" dirty="0">
                  <a:solidFill>
                    <a:srgbClr val="000000"/>
                  </a:solidFill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</a:rPr>
                <a:t>post </a:t>
              </a:r>
              <a:r>
                <a:rPr lang="en-US" sz="1000" dirty="0" err="1">
                  <a:solidFill>
                    <a:srgbClr val="000000"/>
                  </a:solidFill>
                </a:rPr>
                <a:t>streptococcique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92423" y="4529513"/>
            <a:ext cx="2316959" cy="1342533"/>
            <a:chOff x="4592423" y="4529513"/>
            <a:chExt cx="2316959" cy="1342533"/>
          </a:xfrm>
        </p:grpSpPr>
        <p:sp>
          <p:nvSpPr>
            <p:cNvPr id="30" name="Pentagon 29"/>
            <p:cNvSpPr/>
            <p:nvPr/>
          </p:nvSpPr>
          <p:spPr>
            <a:xfrm>
              <a:off x="4592423" y="4529513"/>
              <a:ext cx="2279815" cy="1342533"/>
            </a:xfrm>
            <a:prstGeom prst="homePlate">
              <a:avLst/>
            </a:prstGeom>
            <a:solidFill>
              <a:srgbClr val="D0FFD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Espace réservé du contenu 7"/>
            <p:cNvSpPr txBox="1">
              <a:spLocks/>
            </p:cNvSpPr>
            <p:nvPr/>
          </p:nvSpPr>
          <p:spPr>
            <a:xfrm>
              <a:off x="4863770" y="5039647"/>
              <a:ext cx="2045612" cy="2616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3" panose="05040102010807070707" pitchFamily="18" charset="2"/>
                <a:buChar char=""/>
                <a:defRPr sz="30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3" panose="05040102010807070707" pitchFamily="18" charset="2"/>
                <a:buChar char="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Fasciite</a:t>
              </a:r>
              <a:r>
                <a:rPr lang="en-US" sz="1200" dirty="0"/>
                <a:t> </a:t>
              </a:r>
              <a:r>
                <a:rPr lang="en-US" sz="1200" dirty="0" err="1"/>
                <a:t>nécrosante</a:t>
              </a:r>
              <a:endParaRPr lang="en-US" sz="1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46793" y="1254668"/>
            <a:ext cx="2279815" cy="1342533"/>
            <a:chOff x="6846793" y="1254668"/>
            <a:chExt cx="2279815" cy="1342533"/>
          </a:xfrm>
        </p:grpSpPr>
        <p:sp>
          <p:nvSpPr>
            <p:cNvPr id="27" name="Pentagon 26"/>
            <p:cNvSpPr/>
            <p:nvPr/>
          </p:nvSpPr>
          <p:spPr>
            <a:xfrm>
              <a:off x="6846793" y="1254668"/>
              <a:ext cx="2279815" cy="1342533"/>
            </a:xfrm>
            <a:prstGeom prst="homePlate">
              <a:avLst/>
            </a:prstGeom>
            <a:solidFill>
              <a:srgbClr val="FF6FCF"/>
            </a:solidFill>
            <a:ln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space réservé du contenu 7"/>
            <p:cNvSpPr txBox="1">
              <a:spLocks/>
            </p:cNvSpPr>
            <p:nvPr/>
          </p:nvSpPr>
          <p:spPr>
            <a:xfrm>
              <a:off x="6970215" y="1657069"/>
              <a:ext cx="1921667" cy="62735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61950" indent="-3619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3" panose="05040102010807070707" pitchFamily="18" charset="2"/>
                <a:buChar char=""/>
                <a:defRPr sz="30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3" panose="05040102010807070707" pitchFamily="18" charset="2"/>
                <a:buChar char="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>
                <a:buFont typeface="Arial"/>
                <a:buChar char="•"/>
              </a:pPr>
              <a:r>
                <a:rPr lang="en-US" sz="1200" dirty="0" err="1">
                  <a:solidFill>
                    <a:srgbClr val="000000"/>
                  </a:solidFill>
                </a:rPr>
                <a:t>Arthrite</a:t>
              </a:r>
              <a:r>
                <a:rPr lang="en-US" sz="1200" dirty="0">
                  <a:solidFill>
                    <a:srgbClr val="000000"/>
                  </a:solidFill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</a:rPr>
                <a:t>post </a:t>
              </a:r>
              <a:r>
                <a:rPr lang="en-US" sz="1000" dirty="0" err="1">
                  <a:solidFill>
                    <a:srgbClr val="000000"/>
                  </a:solidFill>
                </a:rPr>
                <a:t>Streptococcique</a:t>
              </a:r>
              <a:r>
                <a:rPr lang="en-US" sz="1000" dirty="0">
                  <a:solidFill>
                    <a:srgbClr val="000000"/>
                  </a:solidFill>
                </a:rPr>
                <a:t> </a:t>
              </a:r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RAA (rare </a:t>
              </a:r>
              <a:r>
                <a:rPr lang="en-US" sz="1200" dirty="0" err="1">
                  <a:solidFill>
                    <a:srgbClr val="000000"/>
                  </a:solidFill>
                </a:rPr>
                <a:t>en</a:t>
              </a:r>
              <a:r>
                <a:rPr lang="en-US" sz="1200" dirty="0">
                  <a:solidFill>
                    <a:srgbClr val="000000"/>
                  </a:solidFill>
                </a:rPr>
                <a:t> Europe)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94115" y="764320"/>
            <a:ext cx="1465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EXTENTION </a:t>
            </a:r>
          </a:p>
          <a:p>
            <a:pPr algn="ctr"/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EN PROFONDEUR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79815" y="1293280"/>
            <a:ext cx="2279815" cy="1387924"/>
            <a:chOff x="2279815" y="1293280"/>
            <a:chExt cx="2279815" cy="1387924"/>
          </a:xfrm>
        </p:grpSpPr>
        <p:sp>
          <p:nvSpPr>
            <p:cNvPr id="25" name="Pentagon 24"/>
            <p:cNvSpPr/>
            <p:nvPr/>
          </p:nvSpPr>
          <p:spPr>
            <a:xfrm>
              <a:off x="2279815" y="1293280"/>
              <a:ext cx="2279815" cy="1342533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06815" y="1296209"/>
              <a:ext cx="173637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1" indent="-171450">
                <a:buFont typeface="Arial"/>
                <a:buChar char="•"/>
              </a:pPr>
              <a:r>
                <a:rPr lang="en-US" sz="1200" dirty="0" err="1">
                  <a:solidFill>
                    <a:srgbClr val="000000"/>
                  </a:solidFill>
                </a:rPr>
                <a:t>Abcè</a:t>
              </a:r>
              <a:r>
                <a:rPr lang="en-US" sz="1200" dirty="0" err="1"/>
                <a:t>s</a:t>
              </a:r>
              <a:r>
                <a:rPr lang="en-US" sz="1200" dirty="0"/>
                <a:t> </a:t>
              </a:r>
              <a:r>
                <a:rPr lang="en-US" sz="1200" dirty="0" err="1"/>
                <a:t>amygdalien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Abcès</a:t>
              </a:r>
              <a:r>
                <a:rPr lang="en-US" sz="1200" dirty="0"/>
                <a:t> </a:t>
              </a:r>
              <a:r>
                <a:rPr lang="en-US" sz="1200" dirty="0" err="1"/>
                <a:t>rétro-pharyngien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Adénite</a:t>
              </a:r>
              <a:r>
                <a:rPr lang="en-US" sz="1200" dirty="0"/>
                <a:t> </a:t>
              </a:r>
              <a:r>
                <a:rPr lang="en-US" sz="1200" dirty="0" err="1"/>
                <a:t>cervicale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Sd</a:t>
              </a:r>
              <a:r>
                <a:rPr lang="en-US" sz="1200" dirty="0"/>
                <a:t> de </a:t>
              </a:r>
              <a:r>
                <a:rPr lang="en-US" sz="1200" dirty="0" err="1"/>
                <a:t>Lemièrre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Mastoïdite</a:t>
              </a:r>
              <a:endParaRPr lang="en-US" sz="1200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Pneumonie</a:t>
              </a:r>
              <a:endParaRPr lang="en-US" sz="1200" dirty="0"/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-532991" y="3353033"/>
            <a:ext cx="1428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PORTE D’ENTREE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400" y="1293280"/>
            <a:ext cx="2254415" cy="1342533"/>
            <a:chOff x="25400" y="1293280"/>
            <a:chExt cx="2254415" cy="1342533"/>
          </a:xfrm>
        </p:grpSpPr>
        <p:sp>
          <p:nvSpPr>
            <p:cNvPr id="28" name="Pentagon 27"/>
            <p:cNvSpPr/>
            <p:nvPr/>
          </p:nvSpPr>
          <p:spPr>
            <a:xfrm>
              <a:off x="25400" y="1293280"/>
              <a:ext cx="2254415" cy="1342533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33694" y="1835905"/>
              <a:ext cx="413896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ORL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3308" y="1649255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lvl="1" indent="-171450">
                <a:buFont typeface="Arial"/>
                <a:buChar char="•"/>
              </a:pPr>
              <a:r>
                <a:rPr lang="en-US" sz="1200" b="1" dirty="0" err="1"/>
                <a:t>Angine</a:t>
              </a:r>
              <a:endParaRPr lang="en-US" sz="1200" b="1" dirty="0"/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/>
                <a:t>OMA</a:t>
              </a:r>
            </a:p>
            <a:p>
              <a:pPr marL="171450" lvl="1" indent="-171450">
                <a:buFont typeface="Arial"/>
                <a:buChar char="•"/>
              </a:pPr>
              <a:r>
                <a:rPr lang="en-US" sz="1200" dirty="0" err="1"/>
                <a:t>Sinusite</a:t>
              </a:r>
              <a:endParaRPr lang="en-US" sz="1200" dirty="0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373308" y="1293280"/>
              <a:ext cx="0" cy="1342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-34496" y="4221232"/>
            <a:ext cx="2339756" cy="1936584"/>
            <a:chOff x="-34496" y="4221232"/>
            <a:chExt cx="2339756" cy="1936584"/>
          </a:xfrm>
        </p:grpSpPr>
        <p:sp>
          <p:nvSpPr>
            <p:cNvPr id="31" name="Pentagon 30"/>
            <p:cNvSpPr/>
            <p:nvPr/>
          </p:nvSpPr>
          <p:spPr>
            <a:xfrm>
              <a:off x="25445" y="4529513"/>
              <a:ext cx="2279815" cy="1342533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-795039" y="4981775"/>
              <a:ext cx="1936584" cy="415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</a:rPr>
                <a:t>CUTANÉE  </a:t>
              </a:r>
            </a:p>
            <a:p>
              <a:pPr algn="ctr"/>
              <a:r>
                <a:rPr lang="en-US" sz="1050" dirty="0"/>
                <a:t>(BRÈCHE CUTANÉE)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2323" y="4790018"/>
              <a:ext cx="18209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2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Impetigo, cellulite, </a:t>
              </a:r>
              <a:r>
                <a:rPr lang="en-US" sz="12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pyodermie</a:t>
              </a:r>
              <a:endParaRPr lang="en-US" sz="12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sz="1200" dirty="0" err="1"/>
                <a:t>Anite</a:t>
              </a:r>
              <a:r>
                <a:rPr lang="en-US" sz="1200" dirty="0"/>
                <a:t>, </a:t>
              </a:r>
              <a:r>
                <a:rPr lang="en-US" sz="1200" dirty="0" err="1"/>
                <a:t>vaginite</a:t>
              </a:r>
              <a:endParaRPr lang="en-US" sz="1200" dirty="0"/>
            </a:p>
            <a:p>
              <a:pPr marL="171450" indent="-171450">
                <a:buFont typeface="Arial"/>
                <a:buChar char="•"/>
              </a:pPr>
              <a:r>
                <a:rPr lang="en-US" sz="12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Omphalite</a:t>
              </a:r>
              <a:endParaRPr lang="en-US" sz="12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73308" y="4533881"/>
              <a:ext cx="0" cy="1342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68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6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Grp="1"/>
          </p:cNvSpPr>
          <p:nvPr>
            <p:ph type="title"/>
          </p:nvPr>
        </p:nvSpPr>
        <p:spPr>
          <a:xfrm>
            <a:off x="787400" y="1367298"/>
            <a:ext cx="74782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COMMENT EVITER TOUT CA ?</a:t>
            </a:r>
            <a:endParaRPr lang="en-US" sz="2000" dirty="0"/>
          </a:p>
        </p:txBody>
      </p:sp>
      <p:sp>
        <p:nvSpPr>
          <p:cNvPr id="3" name="TextBox 1"/>
          <p:cNvSpPr txBox="1">
            <a:spLocks/>
          </p:cNvSpPr>
          <p:nvPr/>
        </p:nvSpPr>
        <p:spPr>
          <a:xfrm>
            <a:off x="939799" y="2290220"/>
            <a:ext cx="747829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n-US" sz="2000" dirty="0"/>
              <a:t>PENSER AU STREPTOCOQUE A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DEPISTER DE STREPTOCOQUE A </a:t>
            </a:r>
          </a:p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TRAITER </a:t>
            </a:r>
            <a:r>
              <a:rPr lang="en-US" sz="2000" u="sng" dirty="0"/>
              <a:t>TOUTES</a:t>
            </a:r>
            <a:r>
              <a:rPr lang="en-US" sz="2000" dirty="0"/>
              <a:t> LES INFECTIONS A STREPTOCOQUE A </a:t>
            </a:r>
            <a:r>
              <a:rPr lang="en-US" sz="2000" u="sng" dirty="0"/>
              <a:t>??? </a:t>
            </a:r>
          </a:p>
        </p:txBody>
      </p:sp>
    </p:spTree>
    <p:extLst>
      <p:ext uri="{BB962C8B-B14F-4D97-AF65-F5344CB8AC3E}">
        <p14:creationId xmlns:p14="http://schemas.microsoft.com/office/powerpoint/2010/main" val="9835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Grp="1"/>
          </p:cNvSpPr>
          <p:nvPr>
            <p:ph type="title"/>
          </p:nvPr>
        </p:nvSpPr>
        <p:spPr>
          <a:xfrm>
            <a:off x="517358" y="1271046"/>
            <a:ext cx="82055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PENSER AU STREPTOCOQUE </a:t>
            </a:r>
            <a:r>
              <a:rPr lang="en-US" sz="4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" name="Flèche vers le bas 1"/>
          <p:cNvSpPr/>
          <p:nvPr/>
        </p:nvSpPr>
        <p:spPr>
          <a:xfrm>
            <a:off x="4266636" y="2430379"/>
            <a:ext cx="433136" cy="601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extBox 1"/>
          <p:cNvSpPr txBox="1">
            <a:spLocks/>
          </p:cNvSpPr>
          <p:nvPr/>
        </p:nvSpPr>
        <p:spPr>
          <a:xfrm>
            <a:off x="2161109" y="3509729"/>
            <a:ext cx="4644190" cy="75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AGE ET CLINIQUE</a:t>
            </a:r>
          </a:p>
        </p:txBody>
      </p:sp>
    </p:spTree>
    <p:extLst>
      <p:ext uri="{BB962C8B-B14F-4D97-AF65-F5344CB8AC3E}">
        <p14:creationId xmlns:p14="http://schemas.microsoft.com/office/powerpoint/2010/main" val="349156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923" y="50504"/>
            <a:ext cx="81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b="1" dirty="0"/>
              <a:t>SCORE DE </a:t>
            </a:r>
            <a:r>
              <a:rPr lang="fr-CH" sz="4800" b="1" dirty="0">
                <a:solidFill>
                  <a:srgbClr val="00B0F0"/>
                </a:solidFill>
              </a:rPr>
              <a:t>M</a:t>
            </a:r>
            <a:r>
              <a:rPr lang="fr-CH" sz="3600" b="1" dirty="0">
                <a:solidFill>
                  <a:srgbClr val="00B0F0"/>
                </a:solidFill>
              </a:rPr>
              <a:t>C</a:t>
            </a:r>
            <a:r>
              <a:rPr lang="fr-CH" sz="4800" b="1" dirty="0">
                <a:solidFill>
                  <a:srgbClr val="00B0F0"/>
                </a:solidFill>
              </a:rPr>
              <a:t>ISAAC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41" y="1416964"/>
            <a:ext cx="6197600" cy="36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24051" y="5076186"/>
            <a:ext cx="5534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/>
              <a:t>Score de Mc Isaac avec </a:t>
            </a:r>
            <a:r>
              <a:rPr lang="fr-FR" dirty="0" err="1"/>
              <a:t>cut</a:t>
            </a:r>
            <a:r>
              <a:rPr lang="fr-FR" dirty="0"/>
              <a:t>-off choisi </a:t>
            </a:r>
            <a:r>
              <a:rPr lang="fr-FR" b="1" u="sng" dirty="0">
                <a:solidFill>
                  <a:srgbClr val="FF0000"/>
                </a:solidFill>
              </a:rPr>
              <a:t>à 3 points</a:t>
            </a:r>
            <a:r>
              <a:rPr lang="fr-FR" dirty="0"/>
              <a:t>:</a:t>
            </a:r>
            <a:endParaRPr lang="fr-CH" sz="2800" dirty="0"/>
          </a:p>
          <a:p>
            <a:pPr lvl="1"/>
            <a:endParaRPr lang="fr-FR" dirty="0"/>
          </a:p>
          <a:p>
            <a:pPr lvl="1"/>
            <a:r>
              <a:rPr lang="fr-FR" dirty="0"/>
              <a:t>Sensibilité = 90%</a:t>
            </a:r>
            <a:endParaRPr lang="fr-CH" sz="2800" dirty="0"/>
          </a:p>
          <a:p>
            <a:pPr lvl="1"/>
            <a:r>
              <a:rPr lang="fr-FR" dirty="0"/>
              <a:t>Spécificité = 70%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307570" y="5575951"/>
            <a:ext cx="2521855" cy="707886"/>
            <a:chOff x="2147855" y="5980896"/>
            <a:chExt cx="4572001" cy="707886"/>
          </a:xfrm>
        </p:grpSpPr>
        <p:sp>
          <p:nvSpPr>
            <p:cNvPr id="8" name="Flèche droite 7"/>
            <p:cNvSpPr/>
            <p:nvPr/>
          </p:nvSpPr>
          <p:spPr>
            <a:xfrm>
              <a:off x="2281884" y="6159500"/>
              <a:ext cx="546101" cy="3556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47855" y="5980896"/>
              <a:ext cx="4572001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/>
              <a:r>
                <a:rPr lang="fr-FR" sz="2000" dirty="0">
                  <a:solidFill>
                    <a:srgbClr val="FF0000"/>
                  </a:solidFill>
                </a:rPr>
                <a:t>LR+:3</a:t>
              </a:r>
            </a:p>
            <a:p>
              <a:pPr lvl="1"/>
              <a:r>
                <a:rPr lang="fr-FR" sz="2000" dirty="0">
                  <a:solidFill>
                    <a:srgbClr val="0070C0"/>
                  </a:solidFill>
                </a:rPr>
                <a:t>LR-:0.14</a:t>
              </a:r>
              <a:endParaRPr lang="fr-CH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79172" y="4204138"/>
            <a:ext cx="777766" cy="367862"/>
          </a:xfrm>
          <a:prstGeom prst="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85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/>
          <a:stretch/>
        </p:blipFill>
        <p:spPr>
          <a:xfrm>
            <a:off x="13244" y="155157"/>
            <a:ext cx="5130800" cy="6581882"/>
          </a:xfrm>
          <a:prstGeom prst="rect">
            <a:avLst/>
          </a:prstGeom>
          <a:solidFill>
            <a:srgbClr val="B84745"/>
          </a:solidFill>
          <a:ln>
            <a:noFill/>
          </a:ln>
        </p:spPr>
      </p:pic>
      <p:pic>
        <p:nvPicPr>
          <p:cNvPr id="5" name="Picture 4" descr="2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/>
          <a:stretch/>
        </p:blipFill>
        <p:spPr>
          <a:xfrm>
            <a:off x="13244" y="155157"/>
            <a:ext cx="5130800" cy="65818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Freeform 8"/>
          <p:cNvSpPr/>
          <p:nvPr/>
        </p:nvSpPr>
        <p:spPr>
          <a:xfrm>
            <a:off x="1346744" y="3546057"/>
            <a:ext cx="520700" cy="1244600"/>
          </a:xfrm>
          <a:custGeom>
            <a:avLst/>
            <a:gdLst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292100 w 520700"/>
              <a:gd name="connsiteY7" fmla="*/ 228600 h 1244600"/>
              <a:gd name="connsiteX8" fmla="*/ 241300 w 520700"/>
              <a:gd name="connsiteY8" fmla="*/ 419100 h 1244600"/>
              <a:gd name="connsiteX9" fmla="*/ 431800 w 520700"/>
              <a:gd name="connsiteY9" fmla="*/ 508000 h 1244600"/>
              <a:gd name="connsiteX10" fmla="*/ 406400 w 520700"/>
              <a:gd name="connsiteY10" fmla="*/ 711200 h 1244600"/>
              <a:gd name="connsiteX11" fmla="*/ 520700 w 520700"/>
              <a:gd name="connsiteY11" fmla="*/ 812800 h 1244600"/>
              <a:gd name="connsiteX12" fmla="*/ 482600 w 520700"/>
              <a:gd name="connsiteY12" fmla="*/ 990600 h 1244600"/>
              <a:gd name="connsiteX13" fmla="*/ 381000 w 520700"/>
              <a:gd name="connsiteY13" fmla="*/ 1079500 h 1244600"/>
              <a:gd name="connsiteX14" fmla="*/ 139700 w 520700"/>
              <a:gd name="connsiteY14" fmla="*/ 120650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700" h="1244600">
                <a:moveTo>
                  <a:pt x="88900" y="1244600"/>
                </a:moveTo>
                <a:lnTo>
                  <a:pt x="88900" y="1003300"/>
                </a:lnTo>
                <a:lnTo>
                  <a:pt x="38100" y="685800"/>
                </a:lnTo>
                <a:lnTo>
                  <a:pt x="25400" y="444500"/>
                </a:lnTo>
                <a:lnTo>
                  <a:pt x="25400" y="215900"/>
                </a:lnTo>
                <a:lnTo>
                  <a:pt x="0" y="0"/>
                </a:lnTo>
                <a:lnTo>
                  <a:pt x="0" y="0"/>
                </a:lnTo>
                <a:lnTo>
                  <a:pt x="292100" y="228600"/>
                </a:lnTo>
                <a:lnTo>
                  <a:pt x="241300" y="419100"/>
                </a:lnTo>
                <a:lnTo>
                  <a:pt x="431800" y="508000"/>
                </a:lnTo>
                <a:lnTo>
                  <a:pt x="406400" y="711200"/>
                </a:lnTo>
                <a:lnTo>
                  <a:pt x="520700" y="812800"/>
                </a:lnTo>
                <a:lnTo>
                  <a:pt x="482600" y="990600"/>
                </a:lnTo>
                <a:lnTo>
                  <a:pt x="381000" y="1079500"/>
                </a:lnTo>
                <a:lnTo>
                  <a:pt x="139700" y="1206500"/>
                </a:lnTo>
              </a:path>
            </a:pathLst>
          </a:custGeom>
          <a:pattFill prst="lgConfetti">
            <a:fgClr>
              <a:srgbClr val="C5906C"/>
            </a:fgClr>
            <a:bgClr>
              <a:srgbClr val="B84745"/>
            </a:bgClr>
          </a:patt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201955" y="3530988"/>
            <a:ext cx="405389" cy="1094569"/>
          </a:xfrm>
          <a:custGeom>
            <a:avLst/>
            <a:gdLst>
              <a:gd name="connsiteX0" fmla="*/ 405389 w 405389"/>
              <a:gd name="connsiteY0" fmla="*/ 1094569 h 1094569"/>
              <a:gd name="connsiteX1" fmla="*/ 354589 w 405389"/>
              <a:gd name="connsiteY1" fmla="*/ 878669 h 1094569"/>
              <a:gd name="connsiteX2" fmla="*/ 329189 w 405389"/>
              <a:gd name="connsiteY2" fmla="*/ 688169 h 1094569"/>
              <a:gd name="connsiteX3" fmla="*/ 367289 w 405389"/>
              <a:gd name="connsiteY3" fmla="*/ 510369 h 1094569"/>
              <a:gd name="connsiteX4" fmla="*/ 379989 w 405389"/>
              <a:gd name="connsiteY4" fmla="*/ 294469 h 1094569"/>
              <a:gd name="connsiteX5" fmla="*/ 367289 w 405389"/>
              <a:gd name="connsiteY5" fmla="*/ 78569 h 1094569"/>
              <a:gd name="connsiteX6" fmla="*/ 329189 w 405389"/>
              <a:gd name="connsiteY6" fmla="*/ 2369 h 1094569"/>
              <a:gd name="connsiteX7" fmla="*/ 189489 w 405389"/>
              <a:gd name="connsiteY7" fmla="*/ 154769 h 1094569"/>
              <a:gd name="connsiteX8" fmla="*/ 202189 w 405389"/>
              <a:gd name="connsiteY8" fmla="*/ 307169 h 1094569"/>
              <a:gd name="connsiteX9" fmla="*/ 75189 w 405389"/>
              <a:gd name="connsiteY9" fmla="*/ 421469 h 1094569"/>
              <a:gd name="connsiteX10" fmla="*/ 87889 w 405389"/>
              <a:gd name="connsiteY10" fmla="*/ 535769 h 1094569"/>
              <a:gd name="connsiteX11" fmla="*/ 176789 w 405389"/>
              <a:gd name="connsiteY11" fmla="*/ 599269 h 1094569"/>
              <a:gd name="connsiteX12" fmla="*/ 24389 w 405389"/>
              <a:gd name="connsiteY12" fmla="*/ 726269 h 1094569"/>
              <a:gd name="connsiteX13" fmla="*/ 11689 w 405389"/>
              <a:gd name="connsiteY13" fmla="*/ 916769 h 1094569"/>
              <a:gd name="connsiteX14" fmla="*/ 138689 w 405389"/>
              <a:gd name="connsiteY14" fmla="*/ 1018369 h 1094569"/>
              <a:gd name="connsiteX15" fmla="*/ 354589 w 405389"/>
              <a:gd name="connsiteY15" fmla="*/ 1081869 h 1094569"/>
              <a:gd name="connsiteX16" fmla="*/ 354589 w 405389"/>
              <a:gd name="connsiteY16" fmla="*/ 1081869 h 109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389" h="1094569">
                <a:moveTo>
                  <a:pt x="405389" y="1094569"/>
                </a:moveTo>
                <a:cubicBezTo>
                  <a:pt x="386339" y="1020485"/>
                  <a:pt x="367289" y="946402"/>
                  <a:pt x="354589" y="878669"/>
                </a:cubicBezTo>
                <a:cubicBezTo>
                  <a:pt x="341889" y="810936"/>
                  <a:pt x="327072" y="749552"/>
                  <a:pt x="329189" y="688169"/>
                </a:cubicBezTo>
                <a:cubicBezTo>
                  <a:pt x="331306" y="626786"/>
                  <a:pt x="358822" y="575986"/>
                  <a:pt x="367289" y="510369"/>
                </a:cubicBezTo>
                <a:cubicBezTo>
                  <a:pt x="375756" y="444752"/>
                  <a:pt x="379989" y="366436"/>
                  <a:pt x="379989" y="294469"/>
                </a:cubicBezTo>
                <a:cubicBezTo>
                  <a:pt x="379989" y="222502"/>
                  <a:pt x="375756" y="127252"/>
                  <a:pt x="367289" y="78569"/>
                </a:cubicBezTo>
                <a:cubicBezTo>
                  <a:pt x="358822" y="29886"/>
                  <a:pt x="358822" y="-10331"/>
                  <a:pt x="329189" y="2369"/>
                </a:cubicBezTo>
                <a:cubicBezTo>
                  <a:pt x="299556" y="15069"/>
                  <a:pt x="210656" y="103969"/>
                  <a:pt x="189489" y="154769"/>
                </a:cubicBezTo>
                <a:cubicBezTo>
                  <a:pt x="168322" y="205569"/>
                  <a:pt x="221239" y="262719"/>
                  <a:pt x="202189" y="307169"/>
                </a:cubicBezTo>
                <a:cubicBezTo>
                  <a:pt x="183139" y="351619"/>
                  <a:pt x="94239" y="383369"/>
                  <a:pt x="75189" y="421469"/>
                </a:cubicBezTo>
                <a:cubicBezTo>
                  <a:pt x="56139" y="459569"/>
                  <a:pt x="70956" y="506136"/>
                  <a:pt x="87889" y="535769"/>
                </a:cubicBezTo>
                <a:cubicBezTo>
                  <a:pt x="104822" y="565402"/>
                  <a:pt x="187372" y="567519"/>
                  <a:pt x="176789" y="599269"/>
                </a:cubicBezTo>
                <a:cubicBezTo>
                  <a:pt x="166206" y="631019"/>
                  <a:pt x="51906" y="673352"/>
                  <a:pt x="24389" y="726269"/>
                </a:cubicBezTo>
                <a:cubicBezTo>
                  <a:pt x="-3128" y="779186"/>
                  <a:pt x="-7361" y="868086"/>
                  <a:pt x="11689" y="916769"/>
                </a:cubicBezTo>
                <a:cubicBezTo>
                  <a:pt x="30739" y="965452"/>
                  <a:pt x="81539" y="990852"/>
                  <a:pt x="138689" y="1018369"/>
                </a:cubicBezTo>
                <a:cubicBezTo>
                  <a:pt x="195839" y="1045886"/>
                  <a:pt x="354589" y="1081869"/>
                  <a:pt x="354589" y="1081869"/>
                </a:cubicBezTo>
                <a:lnTo>
                  <a:pt x="354589" y="1081869"/>
                </a:lnTo>
              </a:path>
            </a:pathLst>
          </a:custGeom>
          <a:pattFill prst="lgConfetti">
            <a:fgClr>
              <a:srgbClr val="C5906C"/>
            </a:fgClr>
            <a:bgClr>
              <a:srgbClr val="B84745"/>
            </a:bgClr>
          </a:patt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22366" y="3541533"/>
            <a:ext cx="1940216" cy="989407"/>
            <a:chOff x="3339522" y="3386376"/>
            <a:chExt cx="1940216" cy="989407"/>
          </a:xfrm>
        </p:grpSpPr>
        <p:sp>
          <p:nvSpPr>
            <p:cNvPr id="12" name="Freeform 11"/>
            <p:cNvSpPr/>
            <p:nvPr/>
          </p:nvSpPr>
          <p:spPr>
            <a:xfrm>
              <a:off x="3339522" y="3386376"/>
              <a:ext cx="152866" cy="270440"/>
            </a:xfrm>
            <a:custGeom>
              <a:avLst/>
              <a:gdLst>
                <a:gd name="connsiteX0" fmla="*/ 0 w 152866"/>
                <a:gd name="connsiteY0" fmla="*/ 0 h 270440"/>
                <a:gd name="connsiteX1" fmla="*/ 141107 w 152866"/>
                <a:gd name="connsiteY1" fmla="*/ 11759 h 270440"/>
                <a:gd name="connsiteX2" fmla="*/ 152866 w 152866"/>
                <a:gd name="connsiteY2" fmla="*/ 47033 h 270440"/>
                <a:gd name="connsiteX3" fmla="*/ 141107 w 152866"/>
                <a:gd name="connsiteY3" fmla="*/ 129341 h 270440"/>
                <a:gd name="connsiteX4" fmla="*/ 94071 w 152866"/>
                <a:gd name="connsiteY4" fmla="*/ 199891 h 270440"/>
                <a:gd name="connsiteX5" fmla="*/ 105830 w 152866"/>
                <a:gd name="connsiteY5" fmla="*/ 258682 h 270440"/>
                <a:gd name="connsiteX6" fmla="*/ 141107 w 152866"/>
                <a:gd name="connsiteY6" fmla="*/ 270440 h 27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866" h="270440">
                  <a:moveTo>
                    <a:pt x="0" y="0"/>
                  </a:moveTo>
                  <a:cubicBezTo>
                    <a:pt x="47036" y="3920"/>
                    <a:pt x="95995" y="-2121"/>
                    <a:pt x="141107" y="11759"/>
                  </a:cubicBezTo>
                  <a:cubicBezTo>
                    <a:pt x="152953" y="15404"/>
                    <a:pt x="152866" y="34639"/>
                    <a:pt x="152866" y="47033"/>
                  </a:cubicBezTo>
                  <a:cubicBezTo>
                    <a:pt x="152866" y="74748"/>
                    <a:pt x="151056" y="103474"/>
                    <a:pt x="141107" y="129341"/>
                  </a:cubicBezTo>
                  <a:cubicBezTo>
                    <a:pt x="130960" y="155721"/>
                    <a:pt x="94071" y="199891"/>
                    <a:pt x="94071" y="199891"/>
                  </a:cubicBezTo>
                  <a:cubicBezTo>
                    <a:pt x="97991" y="219488"/>
                    <a:pt x="94744" y="242054"/>
                    <a:pt x="105830" y="258682"/>
                  </a:cubicBezTo>
                  <a:cubicBezTo>
                    <a:pt x="112706" y="268995"/>
                    <a:pt x="141107" y="270440"/>
                    <a:pt x="141107" y="270440"/>
                  </a:cubicBezTo>
                </a:path>
              </a:pathLst>
            </a:custGeom>
            <a:ln w="762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386558" y="3750882"/>
              <a:ext cx="270700" cy="176374"/>
            </a:xfrm>
            <a:custGeom>
              <a:avLst/>
              <a:gdLst>
                <a:gd name="connsiteX0" fmla="*/ 0 w 270700"/>
                <a:gd name="connsiteY0" fmla="*/ 0 h 176374"/>
                <a:gd name="connsiteX1" fmla="*/ 58794 w 270700"/>
                <a:gd name="connsiteY1" fmla="*/ 70550 h 176374"/>
                <a:gd name="connsiteX2" fmla="*/ 94071 w 270700"/>
                <a:gd name="connsiteY2" fmla="*/ 82308 h 176374"/>
                <a:gd name="connsiteX3" fmla="*/ 246936 w 270700"/>
                <a:gd name="connsiteY3" fmla="*/ 117583 h 176374"/>
                <a:gd name="connsiteX4" fmla="*/ 270454 w 270700"/>
                <a:gd name="connsiteY4" fmla="*/ 176374 h 1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00" h="176374">
                  <a:moveTo>
                    <a:pt x="0" y="0"/>
                  </a:moveTo>
                  <a:cubicBezTo>
                    <a:pt x="19598" y="23517"/>
                    <a:pt x="35755" y="50392"/>
                    <a:pt x="58794" y="70550"/>
                  </a:cubicBezTo>
                  <a:cubicBezTo>
                    <a:pt x="68122" y="78712"/>
                    <a:pt x="82984" y="76765"/>
                    <a:pt x="94071" y="82308"/>
                  </a:cubicBezTo>
                  <a:cubicBezTo>
                    <a:pt x="190481" y="130510"/>
                    <a:pt x="36241" y="96513"/>
                    <a:pt x="246936" y="117583"/>
                  </a:cubicBezTo>
                  <a:cubicBezTo>
                    <a:pt x="274803" y="159379"/>
                    <a:pt x="270454" y="138725"/>
                    <a:pt x="270454" y="176374"/>
                  </a:cubicBezTo>
                </a:path>
              </a:pathLst>
            </a:custGeom>
            <a:ln w="762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780321" y="3809673"/>
              <a:ext cx="184217" cy="470330"/>
            </a:xfrm>
            <a:custGeom>
              <a:avLst/>
              <a:gdLst>
                <a:gd name="connsiteX0" fmla="*/ 6039 w 184217"/>
                <a:gd name="connsiteY0" fmla="*/ 0 h 470330"/>
                <a:gd name="connsiteX1" fmla="*/ 17798 w 184217"/>
                <a:gd name="connsiteY1" fmla="*/ 223407 h 470330"/>
                <a:gd name="connsiteX2" fmla="*/ 88351 w 184217"/>
                <a:gd name="connsiteY2" fmla="*/ 246924 h 470330"/>
                <a:gd name="connsiteX3" fmla="*/ 158904 w 184217"/>
                <a:gd name="connsiteY3" fmla="*/ 293957 h 470330"/>
                <a:gd name="connsiteX4" fmla="*/ 182422 w 184217"/>
                <a:gd name="connsiteY4" fmla="*/ 329231 h 470330"/>
                <a:gd name="connsiteX5" fmla="*/ 135386 w 184217"/>
                <a:gd name="connsiteY5" fmla="*/ 458572 h 470330"/>
                <a:gd name="connsiteX6" fmla="*/ 100110 w 184217"/>
                <a:gd name="connsiteY6" fmla="*/ 470330 h 470330"/>
                <a:gd name="connsiteX7" fmla="*/ 6039 w 184217"/>
                <a:gd name="connsiteY7" fmla="*/ 458572 h 470330"/>
                <a:gd name="connsiteX8" fmla="*/ 17798 w 184217"/>
                <a:gd name="connsiteY8" fmla="*/ 399781 h 470330"/>
                <a:gd name="connsiteX9" fmla="*/ 88351 w 184217"/>
                <a:gd name="connsiteY9" fmla="*/ 364506 h 470330"/>
                <a:gd name="connsiteX10" fmla="*/ 76592 w 184217"/>
                <a:gd name="connsiteY10" fmla="*/ 329231 h 47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217" h="470330">
                  <a:moveTo>
                    <a:pt x="6039" y="0"/>
                  </a:moveTo>
                  <a:cubicBezTo>
                    <a:pt x="9959" y="74469"/>
                    <a:pt x="-5785" y="152662"/>
                    <a:pt x="17798" y="223407"/>
                  </a:cubicBezTo>
                  <a:cubicBezTo>
                    <a:pt x="25638" y="246924"/>
                    <a:pt x="67724" y="233174"/>
                    <a:pt x="88351" y="246924"/>
                  </a:cubicBezTo>
                  <a:lnTo>
                    <a:pt x="158904" y="293957"/>
                  </a:lnTo>
                  <a:cubicBezTo>
                    <a:pt x="166743" y="305715"/>
                    <a:pt x="181142" y="315157"/>
                    <a:pt x="182422" y="329231"/>
                  </a:cubicBezTo>
                  <a:cubicBezTo>
                    <a:pt x="187982" y="390382"/>
                    <a:pt x="182808" y="426959"/>
                    <a:pt x="135386" y="458572"/>
                  </a:cubicBezTo>
                  <a:cubicBezTo>
                    <a:pt x="125073" y="465447"/>
                    <a:pt x="111869" y="466411"/>
                    <a:pt x="100110" y="470330"/>
                  </a:cubicBezTo>
                  <a:lnTo>
                    <a:pt x="6039" y="458572"/>
                  </a:lnTo>
                  <a:cubicBezTo>
                    <a:pt x="-9135" y="445566"/>
                    <a:pt x="7882" y="417133"/>
                    <a:pt x="17798" y="399781"/>
                  </a:cubicBezTo>
                  <a:cubicBezTo>
                    <a:pt x="28526" y="381008"/>
                    <a:pt x="70243" y="370541"/>
                    <a:pt x="88351" y="364506"/>
                  </a:cubicBezTo>
                  <a:lnTo>
                    <a:pt x="76592" y="329231"/>
                  </a:lnTo>
                </a:path>
              </a:pathLst>
            </a:custGeom>
            <a:ln w="762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832900" y="4103630"/>
              <a:ext cx="411561" cy="272153"/>
            </a:xfrm>
            <a:custGeom>
              <a:avLst/>
              <a:gdLst>
                <a:gd name="connsiteX0" fmla="*/ 0 w 411561"/>
                <a:gd name="connsiteY0" fmla="*/ 0 h 272153"/>
                <a:gd name="connsiteX1" fmla="*/ 35277 w 411561"/>
                <a:gd name="connsiteY1" fmla="*/ 105824 h 272153"/>
                <a:gd name="connsiteX2" fmla="*/ 58795 w 411561"/>
                <a:gd name="connsiteY2" fmla="*/ 176373 h 272153"/>
                <a:gd name="connsiteX3" fmla="*/ 94071 w 411561"/>
                <a:gd name="connsiteY3" fmla="*/ 188132 h 272153"/>
                <a:gd name="connsiteX4" fmla="*/ 246937 w 411561"/>
                <a:gd name="connsiteY4" fmla="*/ 211648 h 272153"/>
                <a:gd name="connsiteX5" fmla="*/ 317490 w 411561"/>
                <a:gd name="connsiteY5" fmla="*/ 235165 h 272153"/>
                <a:gd name="connsiteX6" fmla="*/ 293972 w 411561"/>
                <a:gd name="connsiteY6" fmla="*/ 270439 h 272153"/>
                <a:gd name="connsiteX7" fmla="*/ 399802 w 411561"/>
                <a:gd name="connsiteY7" fmla="*/ 246923 h 272153"/>
                <a:gd name="connsiteX8" fmla="*/ 411561 w 411561"/>
                <a:gd name="connsiteY8" fmla="*/ 211648 h 272153"/>
                <a:gd name="connsiteX9" fmla="*/ 364525 w 411561"/>
                <a:gd name="connsiteY9" fmla="*/ 105824 h 272153"/>
                <a:gd name="connsiteX10" fmla="*/ 293972 w 411561"/>
                <a:gd name="connsiteY10" fmla="*/ 82307 h 27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1561" h="272153">
                  <a:moveTo>
                    <a:pt x="0" y="0"/>
                  </a:moveTo>
                  <a:cubicBezTo>
                    <a:pt x="26479" y="158865"/>
                    <a:pt x="-8815" y="6625"/>
                    <a:pt x="35277" y="105824"/>
                  </a:cubicBezTo>
                  <a:cubicBezTo>
                    <a:pt x="45345" y="128476"/>
                    <a:pt x="35279" y="168534"/>
                    <a:pt x="58795" y="176373"/>
                  </a:cubicBezTo>
                  <a:cubicBezTo>
                    <a:pt x="70554" y="180293"/>
                    <a:pt x="81876" y="185915"/>
                    <a:pt x="94071" y="188132"/>
                  </a:cubicBezTo>
                  <a:cubicBezTo>
                    <a:pt x="165594" y="201136"/>
                    <a:pt x="183959" y="194473"/>
                    <a:pt x="246937" y="211648"/>
                  </a:cubicBezTo>
                  <a:cubicBezTo>
                    <a:pt x="270853" y="218170"/>
                    <a:pt x="317490" y="235165"/>
                    <a:pt x="317490" y="235165"/>
                  </a:cubicBezTo>
                  <a:cubicBezTo>
                    <a:pt x="309651" y="246923"/>
                    <a:pt x="281332" y="264119"/>
                    <a:pt x="293972" y="270439"/>
                  </a:cubicBezTo>
                  <a:cubicBezTo>
                    <a:pt x="310527" y="278716"/>
                    <a:pt x="376335" y="254745"/>
                    <a:pt x="399802" y="246923"/>
                  </a:cubicBezTo>
                  <a:cubicBezTo>
                    <a:pt x="403722" y="235165"/>
                    <a:pt x="411561" y="224042"/>
                    <a:pt x="411561" y="211648"/>
                  </a:cubicBezTo>
                  <a:cubicBezTo>
                    <a:pt x="411561" y="165965"/>
                    <a:pt x="406551" y="129171"/>
                    <a:pt x="364525" y="105824"/>
                  </a:cubicBezTo>
                  <a:cubicBezTo>
                    <a:pt x="342855" y="93785"/>
                    <a:pt x="293972" y="82307"/>
                    <a:pt x="293972" y="82307"/>
                  </a:cubicBezTo>
                </a:path>
              </a:pathLst>
            </a:custGeom>
            <a:ln w="762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150390" y="3621541"/>
              <a:ext cx="129348" cy="223407"/>
            </a:xfrm>
            <a:custGeom>
              <a:avLst/>
              <a:gdLst>
                <a:gd name="connsiteX0" fmla="*/ 105830 w 129348"/>
                <a:gd name="connsiteY0" fmla="*/ 223407 h 223407"/>
                <a:gd name="connsiteX1" fmla="*/ 47035 w 129348"/>
                <a:gd name="connsiteY1" fmla="*/ 188132 h 223407"/>
                <a:gd name="connsiteX2" fmla="*/ 0 w 129348"/>
                <a:gd name="connsiteY2" fmla="*/ 105825 h 223407"/>
                <a:gd name="connsiteX3" fmla="*/ 11759 w 129348"/>
                <a:gd name="connsiteY3" fmla="*/ 70550 h 223407"/>
                <a:gd name="connsiteX4" fmla="*/ 47035 w 129348"/>
                <a:gd name="connsiteY4" fmla="*/ 58792 h 223407"/>
                <a:gd name="connsiteX5" fmla="*/ 105830 w 129348"/>
                <a:gd name="connsiteY5" fmla="*/ 47033 h 223407"/>
                <a:gd name="connsiteX6" fmla="*/ 129348 w 129348"/>
                <a:gd name="connsiteY6" fmla="*/ 0 h 22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348" h="223407">
                  <a:moveTo>
                    <a:pt x="105830" y="223407"/>
                  </a:moveTo>
                  <a:cubicBezTo>
                    <a:pt x="86232" y="211649"/>
                    <a:pt x="64236" y="203182"/>
                    <a:pt x="47035" y="188132"/>
                  </a:cubicBezTo>
                  <a:cubicBezTo>
                    <a:pt x="13536" y="158822"/>
                    <a:pt x="12130" y="142211"/>
                    <a:pt x="0" y="105825"/>
                  </a:cubicBezTo>
                  <a:cubicBezTo>
                    <a:pt x="3920" y="94067"/>
                    <a:pt x="2995" y="79314"/>
                    <a:pt x="11759" y="70550"/>
                  </a:cubicBezTo>
                  <a:cubicBezTo>
                    <a:pt x="20524" y="61786"/>
                    <a:pt x="35010" y="61798"/>
                    <a:pt x="47035" y="58792"/>
                  </a:cubicBezTo>
                  <a:cubicBezTo>
                    <a:pt x="66425" y="53945"/>
                    <a:pt x="86232" y="50953"/>
                    <a:pt x="105830" y="47033"/>
                  </a:cubicBezTo>
                  <a:cubicBezTo>
                    <a:pt x="119342" y="6500"/>
                    <a:pt x="108825" y="20523"/>
                    <a:pt x="129348" y="0"/>
                  </a:cubicBezTo>
                </a:path>
              </a:pathLst>
            </a:custGeom>
            <a:ln w="762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8848" y="2283397"/>
            <a:ext cx="2315179" cy="1045685"/>
            <a:chOff x="3316004" y="2128240"/>
            <a:chExt cx="2315179" cy="1045685"/>
          </a:xfrm>
        </p:grpSpPr>
        <p:sp>
          <p:nvSpPr>
            <p:cNvPr id="3" name="Sun 2"/>
            <p:cNvSpPr/>
            <p:nvPr/>
          </p:nvSpPr>
          <p:spPr>
            <a:xfrm flipH="1" flipV="1">
              <a:off x="3316004" y="2257584"/>
              <a:ext cx="98641" cy="129340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Sun 18"/>
            <p:cNvSpPr/>
            <p:nvPr/>
          </p:nvSpPr>
          <p:spPr>
            <a:xfrm flipH="1" flipV="1">
              <a:off x="3734995" y="2257584"/>
              <a:ext cx="49603" cy="54498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Sun 19"/>
            <p:cNvSpPr/>
            <p:nvPr/>
          </p:nvSpPr>
          <p:spPr>
            <a:xfrm flipH="1" flipV="1">
              <a:off x="3480873" y="2554507"/>
              <a:ext cx="98641" cy="91098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Sun 20"/>
            <p:cNvSpPr/>
            <p:nvPr/>
          </p:nvSpPr>
          <p:spPr>
            <a:xfrm flipH="1" flipV="1">
              <a:off x="4179220" y="2128240"/>
              <a:ext cx="112772" cy="129343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Sun 21"/>
            <p:cNvSpPr/>
            <p:nvPr/>
          </p:nvSpPr>
          <p:spPr>
            <a:xfrm flipH="1" flipV="1">
              <a:off x="5150389" y="2475107"/>
              <a:ext cx="94072" cy="105825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Sun 22"/>
            <p:cNvSpPr/>
            <p:nvPr/>
          </p:nvSpPr>
          <p:spPr>
            <a:xfrm flipH="1" flipV="1">
              <a:off x="5585464" y="2669120"/>
              <a:ext cx="45719" cy="64670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" name="Sun 23"/>
            <p:cNvSpPr/>
            <p:nvPr/>
          </p:nvSpPr>
          <p:spPr>
            <a:xfrm flipH="1" flipV="1">
              <a:off x="5534433" y="2410439"/>
              <a:ext cx="45719" cy="64670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Sun 24"/>
            <p:cNvSpPr/>
            <p:nvPr/>
          </p:nvSpPr>
          <p:spPr>
            <a:xfrm flipH="1" flipV="1">
              <a:off x="4832899" y="2151757"/>
              <a:ext cx="117590" cy="105825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Sun 25"/>
            <p:cNvSpPr/>
            <p:nvPr/>
          </p:nvSpPr>
          <p:spPr>
            <a:xfrm flipH="1" flipV="1">
              <a:off x="4718082" y="2475107"/>
              <a:ext cx="54703" cy="45720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Sun 26"/>
            <p:cNvSpPr/>
            <p:nvPr/>
          </p:nvSpPr>
          <p:spPr>
            <a:xfrm flipH="1" flipV="1">
              <a:off x="3887395" y="2409984"/>
              <a:ext cx="49603" cy="54498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Sun 27"/>
            <p:cNvSpPr/>
            <p:nvPr/>
          </p:nvSpPr>
          <p:spPr>
            <a:xfrm flipH="1" flipV="1">
              <a:off x="4344871" y="2322254"/>
              <a:ext cx="45719" cy="64670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Sun 29"/>
            <p:cNvSpPr/>
            <p:nvPr/>
          </p:nvSpPr>
          <p:spPr>
            <a:xfrm flipH="1" flipV="1">
              <a:off x="4466572" y="2464482"/>
              <a:ext cx="45719" cy="64670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Sun 42"/>
            <p:cNvSpPr/>
            <p:nvPr/>
          </p:nvSpPr>
          <p:spPr>
            <a:xfrm flipH="1" flipV="1">
              <a:off x="3877113" y="2828827"/>
              <a:ext cx="98641" cy="91098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Sun 43"/>
            <p:cNvSpPr/>
            <p:nvPr/>
          </p:nvSpPr>
          <p:spPr>
            <a:xfrm flipH="1" flipV="1">
              <a:off x="4273353" y="3082827"/>
              <a:ext cx="98641" cy="91098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" name="Sun 44"/>
            <p:cNvSpPr/>
            <p:nvPr/>
          </p:nvSpPr>
          <p:spPr>
            <a:xfrm flipH="1" flipV="1">
              <a:off x="4669593" y="2859307"/>
              <a:ext cx="98641" cy="91098"/>
            </a:xfrm>
            <a:prstGeom prst="sun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 descr="langue 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3" y="4570409"/>
            <a:ext cx="2915635" cy="968411"/>
          </a:xfrm>
          <a:prstGeom prst="rect">
            <a:avLst/>
          </a:prstGeom>
          <a:ln>
            <a:noFill/>
          </a:ln>
        </p:spPr>
      </p:pic>
      <p:sp>
        <p:nvSpPr>
          <p:cNvPr id="41" name="Freeform 40"/>
          <p:cNvSpPr/>
          <p:nvPr/>
        </p:nvSpPr>
        <p:spPr>
          <a:xfrm>
            <a:off x="1311663" y="3410167"/>
            <a:ext cx="925849" cy="1380490"/>
          </a:xfrm>
          <a:custGeom>
            <a:avLst/>
            <a:gdLst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292100 w 520700"/>
              <a:gd name="connsiteY7" fmla="*/ 228600 h 1244600"/>
              <a:gd name="connsiteX8" fmla="*/ 241300 w 520700"/>
              <a:gd name="connsiteY8" fmla="*/ 419100 h 1244600"/>
              <a:gd name="connsiteX9" fmla="*/ 431800 w 520700"/>
              <a:gd name="connsiteY9" fmla="*/ 508000 h 1244600"/>
              <a:gd name="connsiteX10" fmla="*/ 406400 w 520700"/>
              <a:gd name="connsiteY10" fmla="*/ 711200 h 1244600"/>
              <a:gd name="connsiteX11" fmla="*/ 520700 w 520700"/>
              <a:gd name="connsiteY11" fmla="*/ 812800 h 1244600"/>
              <a:gd name="connsiteX12" fmla="*/ 482600 w 520700"/>
              <a:gd name="connsiteY12" fmla="*/ 990600 h 1244600"/>
              <a:gd name="connsiteX13" fmla="*/ 381000 w 520700"/>
              <a:gd name="connsiteY13" fmla="*/ 1079500 h 1244600"/>
              <a:gd name="connsiteX14" fmla="*/ 139700 w 520700"/>
              <a:gd name="connsiteY14" fmla="*/ 1206500 h 1244600"/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292100 w 520700"/>
              <a:gd name="connsiteY7" fmla="*/ 228600 h 1244600"/>
              <a:gd name="connsiteX8" fmla="*/ 241300 w 520700"/>
              <a:gd name="connsiteY8" fmla="*/ 419100 h 1244600"/>
              <a:gd name="connsiteX9" fmla="*/ 351119 w 520700"/>
              <a:gd name="connsiteY9" fmla="*/ 417134 h 1244600"/>
              <a:gd name="connsiteX10" fmla="*/ 431800 w 520700"/>
              <a:gd name="connsiteY10" fmla="*/ 508000 h 1244600"/>
              <a:gd name="connsiteX11" fmla="*/ 406400 w 520700"/>
              <a:gd name="connsiteY11" fmla="*/ 711200 h 1244600"/>
              <a:gd name="connsiteX12" fmla="*/ 520700 w 520700"/>
              <a:gd name="connsiteY12" fmla="*/ 812800 h 1244600"/>
              <a:gd name="connsiteX13" fmla="*/ 482600 w 520700"/>
              <a:gd name="connsiteY13" fmla="*/ 990600 h 1244600"/>
              <a:gd name="connsiteX14" fmla="*/ 381000 w 520700"/>
              <a:gd name="connsiteY14" fmla="*/ 1079500 h 1244600"/>
              <a:gd name="connsiteX15" fmla="*/ 139700 w 520700"/>
              <a:gd name="connsiteY15" fmla="*/ 1206500 h 1244600"/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183507 w 520700"/>
              <a:gd name="connsiteY7" fmla="*/ 72545 h 1244600"/>
              <a:gd name="connsiteX8" fmla="*/ 292100 w 520700"/>
              <a:gd name="connsiteY8" fmla="*/ 228600 h 1244600"/>
              <a:gd name="connsiteX9" fmla="*/ 241300 w 520700"/>
              <a:gd name="connsiteY9" fmla="*/ 419100 h 1244600"/>
              <a:gd name="connsiteX10" fmla="*/ 351119 w 520700"/>
              <a:gd name="connsiteY10" fmla="*/ 417134 h 1244600"/>
              <a:gd name="connsiteX11" fmla="*/ 431800 w 520700"/>
              <a:gd name="connsiteY11" fmla="*/ 508000 h 1244600"/>
              <a:gd name="connsiteX12" fmla="*/ 406400 w 520700"/>
              <a:gd name="connsiteY12" fmla="*/ 711200 h 1244600"/>
              <a:gd name="connsiteX13" fmla="*/ 520700 w 520700"/>
              <a:gd name="connsiteY13" fmla="*/ 812800 h 1244600"/>
              <a:gd name="connsiteX14" fmla="*/ 482600 w 520700"/>
              <a:gd name="connsiteY14" fmla="*/ 990600 h 1244600"/>
              <a:gd name="connsiteX15" fmla="*/ 381000 w 520700"/>
              <a:gd name="connsiteY15" fmla="*/ 1079500 h 1244600"/>
              <a:gd name="connsiteX16" fmla="*/ 139700 w 520700"/>
              <a:gd name="connsiteY16" fmla="*/ 1206500 h 1244600"/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183507 w 520700"/>
              <a:gd name="connsiteY7" fmla="*/ 72545 h 1244600"/>
              <a:gd name="connsiteX8" fmla="*/ 292100 w 520700"/>
              <a:gd name="connsiteY8" fmla="*/ 228600 h 1244600"/>
              <a:gd name="connsiteX9" fmla="*/ 241300 w 520700"/>
              <a:gd name="connsiteY9" fmla="*/ 419100 h 1244600"/>
              <a:gd name="connsiteX10" fmla="*/ 351119 w 520700"/>
              <a:gd name="connsiteY10" fmla="*/ 417134 h 1244600"/>
              <a:gd name="connsiteX11" fmla="*/ 431800 w 520700"/>
              <a:gd name="connsiteY11" fmla="*/ 508000 h 1244600"/>
              <a:gd name="connsiteX12" fmla="*/ 406400 w 520700"/>
              <a:gd name="connsiteY12" fmla="*/ 711200 h 1244600"/>
              <a:gd name="connsiteX13" fmla="*/ 449375 w 520700"/>
              <a:gd name="connsiteY13" fmla="*/ 725450 h 1244600"/>
              <a:gd name="connsiteX14" fmla="*/ 520700 w 520700"/>
              <a:gd name="connsiteY14" fmla="*/ 812800 h 1244600"/>
              <a:gd name="connsiteX15" fmla="*/ 482600 w 520700"/>
              <a:gd name="connsiteY15" fmla="*/ 990600 h 1244600"/>
              <a:gd name="connsiteX16" fmla="*/ 381000 w 520700"/>
              <a:gd name="connsiteY16" fmla="*/ 1079500 h 1244600"/>
              <a:gd name="connsiteX17" fmla="*/ 139700 w 520700"/>
              <a:gd name="connsiteY17" fmla="*/ 1206500 h 1244600"/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183507 w 520700"/>
              <a:gd name="connsiteY7" fmla="*/ 72545 h 1244600"/>
              <a:gd name="connsiteX8" fmla="*/ 292100 w 520700"/>
              <a:gd name="connsiteY8" fmla="*/ 228600 h 1244600"/>
              <a:gd name="connsiteX9" fmla="*/ 281762 w 520700"/>
              <a:gd name="connsiteY9" fmla="*/ 344589 h 1244600"/>
              <a:gd name="connsiteX10" fmla="*/ 241300 w 520700"/>
              <a:gd name="connsiteY10" fmla="*/ 419100 h 1244600"/>
              <a:gd name="connsiteX11" fmla="*/ 351119 w 520700"/>
              <a:gd name="connsiteY11" fmla="*/ 417134 h 1244600"/>
              <a:gd name="connsiteX12" fmla="*/ 431800 w 520700"/>
              <a:gd name="connsiteY12" fmla="*/ 508000 h 1244600"/>
              <a:gd name="connsiteX13" fmla="*/ 406400 w 520700"/>
              <a:gd name="connsiteY13" fmla="*/ 711200 h 1244600"/>
              <a:gd name="connsiteX14" fmla="*/ 449375 w 520700"/>
              <a:gd name="connsiteY14" fmla="*/ 725450 h 1244600"/>
              <a:gd name="connsiteX15" fmla="*/ 520700 w 520700"/>
              <a:gd name="connsiteY15" fmla="*/ 812800 h 1244600"/>
              <a:gd name="connsiteX16" fmla="*/ 482600 w 520700"/>
              <a:gd name="connsiteY16" fmla="*/ 990600 h 1244600"/>
              <a:gd name="connsiteX17" fmla="*/ 381000 w 520700"/>
              <a:gd name="connsiteY17" fmla="*/ 1079500 h 1244600"/>
              <a:gd name="connsiteX18" fmla="*/ 139700 w 520700"/>
              <a:gd name="connsiteY18" fmla="*/ 1206500 h 1244600"/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0 w 520700"/>
              <a:gd name="connsiteY6" fmla="*/ 0 h 1244600"/>
              <a:gd name="connsiteX7" fmla="*/ 183507 w 520700"/>
              <a:gd name="connsiteY7" fmla="*/ 72545 h 1244600"/>
              <a:gd name="connsiteX8" fmla="*/ 241304 w 520700"/>
              <a:gd name="connsiteY8" fmla="*/ 117886 h 1244600"/>
              <a:gd name="connsiteX9" fmla="*/ 292100 w 520700"/>
              <a:gd name="connsiteY9" fmla="*/ 228600 h 1244600"/>
              <a:gd name="connsiteX10" fmla="*/ 281762 w 520700"/>
              <a:gd name="connsiteY10" fmla="*/ 344589 h 1244600"/>
              <a:gd name="connsiteX11" fmla="*/ 241300 w 520700"/>
              <a:gd name="connsiteY11" fmla="*/ 419100 h 1244600"/>
              <a:gd name="connsiteX12" fmla="*/ 351119 w 520700"/>
              <a:gd name="connsiteY12" fmla="*/ 417134 h 1244600"/>
              <a:gd name="connsiteX13" fmla="*/ 431800 w 520700"/>
              <a:gd name="connsiteY13" fmla="*/ 508000 h 1244600"/>
              <a:gd name="connsiteX14" fmla="*/ 406400 w 520700"/>
              <a:gd name="connsiteY14" fmla="*/ 711200 h 1244600"/>
              <a:gd name="connsiteX15" fmla="*/ 449375 w 520700"/>
              <a:gd name="connsiteY15" fmla="*/ 725450 h 1244600"/>
              <a:gd name="connsiteX16" fmla="*/ 520700 w 520700"/>
              <a:gd name="connsiteY16" fmla="*/ 812800 h 1244600"/>
              <a:gd name="connsiteX17" fmla="*/ 482600 w 520700"/>
              <a:gd name="connsiteY17" fmla="*/ 990600 h 1244600"/>
              <a:gd name="connsiteX18" fmla="*/ 381000 w 520700"/>
              <a:gd name="connsiteY18" fmla="*/ 1079500 h 1244600"/>
              <a:gd name="connsiteX19" fmla="*/ 139700 w 520700"/>
              <a:gd name="connsiteY19" fmla="*/ 1206500 h 1244600"/>
              <a:gd name="connsiteX0" fmla="*/ 88900 w 520700"/>
              <a:gd name="connsiteY0" fmla="*/ 1244600 h 1244600"/>
              <a:gd name="connsiteX1" fmla="*/ 88900 w 520700"/>
              <a:gd name="connsiteY1" fmla="*/ 1003300 h 1244600"/>
              <a:gd name="connsiteX2" fmla="*/ 38100 w 520700"/>
              <a:gd name="connsiteY2" fmla="*/ 685800 h 1244600"/>
              <a:gd name="connsiteX3" fmla="*/ 25400 w 520700"/>
              <a:gd name="connsiteY3" fmla="*/ 444500 h 1244600"/>
              <a:gd name="connsiteX4" fmla="*/ 25400 w 520700"/>
              <a:gd name="connsiteY4" fmla="*/ 215900 h 1244600"/>
              <a:gd name="connsiteX5" fmla="*/ 0 w 520700"/>
              <a:gd name="connsiteY5" fmla="*/ 0 h 1244600"/>
              <a:gd name="connsiteX6" fmla="*/ 79423 w 520700"/>
              <a:gd name="connsiteY6" fmla="*/ 0 h 1244600"/>
              <a:gd name="connsiteX7" fmla="*/ 183507 w 520700"/>
              <a:gd name="connsiteY7" fmla="*/ 72545 h 1244600"/>
              <a:gd name="connsiteX8" fmla="*/ 241304 w 520700"/>
              <a:gd name="connsiteY8" fmla="*/ 117886 h 1244600"/>
              <a:gd name="connsiteX9" fmla="*/ 292100 w 520700"/>
              <a:gd name="connsiteY9" fmla="*/ 228600 h 1244600"/>
              <a:gd name="connsiteX10" fmla="*/ 281762 w 520700"/>
              <a:gd name="connsiteY10" fmla="*/ 344589 h 1244600"/>
              <a:gd name="connsiteX11" fmla="*/ 241300 w 520700"/>
              <a:gd name="connsiteY11" fmla="*/ 419100 h 1244600"/>
              <a:gd name="connsiteX12" fmla="*/ 351119 w 520700"/>
              <a:gd name="connsiteY12" fmla="*/ 417134 h 1244600"/>
              <a:gd name="connsiteX13" fmla="*/ 431800 w 520700"/>
              <a:gd name="connsiteY13" fmla="*/ 508000 h 1244600"/>
              <a:gd name="connsiteX14" fmla="*/ 406400 w 520700"/>
              <a:gd name="connsiteY14" fmla="*/ 711200 h 1244600"/>
              <a:gd name="connsiteX15" fmla="*/ 449375 w 520700"/>
              <a:gd name="connsiteY15" fmla="*/ 725450 h 1244600"/>
              <a:gd name="connsiteX16" fmla="*/ 520700 w 520700"/>
              <a:gd name="connsiteY16" fmla="*/ 812800 h 1244600"/>
              <a:gd name="connsiteX17" fmla="*/ 482600 w 520700"/>
              <a:gd name="connsiteY17" fmla="*/ 990600 h 1244600"/>
              <a:gd name="connsiteX18" fmla="*/ 381000 w 520700"/>
              <a:gd name="connsiteY18" fmla="*/ 1079500 h 1244600"/>
              <a:gd name="connsiteX19" fmla="*/ 139700 w 520700"/>
              <a:gd name="connsiteY19" fmla="*/ 1206500 h 1244600"/>
              <a:gd name="connsiteX0" fmla="*/ 63500 w 495300"/>
              <a:gd name="connsiteY0" fmla="*/ 1244600 h 1244600"/>
              <a:gd name="connsiteX1" fmla="*/ 63500 w 495300"/>
              <a:gd name="connsiteY1" fmla="*/ 1003300 h 1244600"/>
              <a:gd name="connsiteX2" fmla="*/ 12700 w 495300"/>
              <a:gd name="connsiteY2" fmla="*/ 685800 h 1244600"/>
              <a:gd name="connsiteX3" fmla="*/ 0 w 495300"/>
              <a:gd name="connsiteY3" fmla="*/ 444500 h 1244600"/>
              <a:gd name="connsiteX4" fmla="*/ 0 w 495300"/>
              <a:gd name="connsiteY4" fmla="*/ 215900 h 1244600"/>
              <a:gd name="connsiteX5" fmla="*/ 11664 w 495300"/>
              <a:gd name="connsiteY5" fmla="*/ 55213 h 1244600"/>
              <a:gd name="connsiteX6" fmla="*/ 54023 w 495300"/>
              <a:gd name="connsiteY6" fmla="*/ 0 h 1244600"/>
              <a:gd name="connsiteX7" fmla="*/ 158107 w 495300"/>
              <a:gd name="connsiteY7" fmla="*/ 72545 h 1244600"/>
              <a:gd name="connsiteX8" fmla="*/ 215904 w 495300"/>
              <a:gd name="connsiteY8" fmla="*/ 117886 h 1244600"/>
              <a:gd name="connsiteX9" fmla="*/ 266700 w 495300"/>
              <a:gd name="connsiteY9" fmla="*/ 228600 h 1244600"/>
              <a:gd name="connsiteX10" fmla="*/ 256362 w 495300"/>
              <a:gd name="connsiteY10" fmla="*/ 344589 h 1244600"/>
              <a:gd name="connsiteX11" fmla="*/ 215900 w 495300"/>
              <a:gd name="connsiteY11" fmla="*/ 419100 h 1244600"/>
              <a:gd name="connsiteX12" fmla="*/ 325719 w 495300"/>
              <a:gd name="connsiteY12" fmla="*/ 417134 h 1244600"/>
              <a:gd name="connsiteX13" fmla="*/ 406400 w 495300"/>
              <a:gd name="connsiteY13" fmla="*/ 508000 h 1244600"/>
              <a:gd name="connsiteX14" fmla="*/ 381000 w 495300"/>
              <a:gd name="connsiteY14" fmla="*/ 711200 h 1244600"/>
              <a:gd name="connsiteX15" fmla="*/ 423975 w 495300"/>
              <a:gd name="connsiteY15" fmla="*/ 725450 h 1244600"/>
              <a:gd name="connsiteX16" fmla="*/ 495300 w 495300"/>
              <a:gd name="connsiteY16" fmla="*/ 812800 h 1244600"/>
              <a:gd name="connsiteX17" fmla="*/ 457200 w 495300"/>
              <a:gd name="connsiteY17" fmla="*/ 990600 h 1244600"/>
              <a:gd name="connsiteX18" fmla="*/ 355600 w 495300"/>
              <a:gd name="connsiteY18" fmla="*/ 1079500 h 1244600"/>
              <a:gd name="connsiteX19" fmla="*/ 114300 w 495300"/>
              <a:gd name="connsiteY19" fmla="*/ 1206500 h 1244600"/>
              <a:gd name="connsiteX0" fmla="*/ 63500 w 495300"/>
              <a:gd name="connsiteY0" fmla="*/ 1244600 h 1244600"/>
              <a:gd name="connsiteX1" fmla="*/ 63500 w 495300"/>
              <a:gd name="connsiteY1" fmla="*/ 1003300 h 1244600"/>
              <a:gd name="connsiteX2" fmla="*/ 12700 w 495300"/>
              <a:gd name="connsiteY2" fmla="*/ 685800 h 1244600"/>
              <a:gd name="connsiteX3" fmla="*/ 0 w 495300"/>
              <a:gd name="connsiteY3" fmla="*/ 444500 h 1244600"/>
              <a:gd name="connsiteX4" fmla="*/ 0 w 495300"/>
              <a:gd name="connsiteY4" fmla="*/ 215900 h 1244600"/>
              <a:gd name="connsiteX5" fmla="*/ 11664 w 495300"/>
              <a:gd name="connsiteY5" fmla="*/ 55213 h 1244600"/>
              <a:gd name="connsiteX6" fmla="*/ 54023 w 495300"/>
              <a:gd name="connsiteY6" fmla="*/ 0 h 1244600"/>
              <a:gd name="connsiteX7" fmla="*/ 158107 w 495300"/>
              <a:gd name="connsiteY7" fmla="*/ 72545 h 1244600"/>
              <a:gd name="connsiteX8" fmla="*/ 215904 w 495300"/>
              <a:gd name="connsiteY8" fmla="*/ 117886 h 1244600"/>
              <a:gd name="connsiteX9" fmla="*/ 266700 w 495300"/>
              <a:gd name="connsiteY9" fmla="*/ 228600 h 1244600"/>
              <a:gd name="connsiteX10" fmla="*/ 256362 w 495300"/>
              <a:gd name="connsiteY10" fmla="*/ 344589 h 1244600"/>
              <a:gd name="connsiteX11" fmla="*/ 215900 w 495300"/>
              <a:gd name="connsiteY11" fmla="*/ 419100 h 1244600"/>
              <a:gd name="connsiteX12" fmla="*/ 325719 w 495300"/>
              <a:gd name="connsiteY12" fmla="*/ 417134 h 1244600"/>
              <a:gd name="connsiteX13" fmla="*/ 406400 w 495300"/>
              <a:gd name="connsiteY13" fmla="*/ 508000 h 1244600"/>
              <a:gd name="connsiteX14" fmla="*/ 381000 w 495300"/>
              <a:gd name="connsiteY14" fmla="*/ 711200 h 1244600"/>
              <a:gd name="connsiteX15" fmla="*/ 423975 w 495300"/>
              <a:gd name="connsiteY15" fmla="*/ 725450 h 1244600"/>
              <a:gd name="connsiteX16" fmla="*/ 495300 w 495300"/>
              <a:gd name="connsiteY16" fmla="*/ 812800 h 1244600"/>
              <a:gd name="connsiteX17" fmla="*/ 463818 w 495300"/>
              <a:gd name="connsiteY17" fmla="*/ 990600 h 1244600"/>
              <a:gd name="connsiteX18" fmla="*/ 355600 w 495300"/>
              <a:gd name="connsiteY18" fmla="*/ 1079500 h 1244600"/>
              <a:gd name="connsiteX19" fmla="*/ 114300 w 495300"/>
              <a:gd name="connsiteY19" fmla="*/ 1206500 h 1244600"/>
              <a:gd name="connsiteX0" fmla="*/ 63500 w 495300"/>
              <a:gd name="connsiteY0" fmla="*/ 1244600 h 1244600"/>
              <a:gd name="connsiteX1" fmla="*/ 63500 w 495300"/>
              <a:gd name="connsiteY1" fmla="*/ 1003300 h 1244600"/>
              <a:gd name="connsiteX2" fmla="*/ 12700 w 495300"/>
              <a:gd name="connsiteY2" fmla="*/ 685800 h 1244600"/>
              <a:gd name="connsiteX3" fmla="*/ 0 w 495300"/>
              <a:gd name="connsiteY3" fmla="*/ 444500 h 1244600"/>
              <a:gd name="connsiteX4" fmla="*/ 0 w 495300"/>
              <a:gd name="connsiteY4" fmla="*/ 215900 h 1244600"/>
              <a:gd name="connsiteX5" fmla="*/ 11664 w 495300"/>
              <a:gd name="connsiteY5" fmla="*/ 55213 h 1244600"/>
              <a:gd name="connsiteX6" fmla="*/ 54023 w 495300"/>
              <a:gd name="connsiteY6" fmla="*/ 0 h 1244600"/>
              <a:gd name="connsiteX7" fmla="*/ 158107 w 495300"/>
              <a:gd name="connsiteY7" fmla="*/ 72545 h 1244600"/>
              <a:gd name="connsiteX8" fmla="*/ 215904 w 495300"/>
              <a:gd name="connsiteY8" fmla="*/ 117886 h 1244600"/>
              <a:gd name="connsiteX9" fmla="*/ 266700 w 495300"/>
              <a:gd name="connsiteY9" fmla="*/ 228600 h 1244600"/>
              <a:gd name="connsiteX10" fmla="*/ 256362 w 495300"/>
              <a:gd name="connsiteY10" fmla="*/ 344589 h 1244600"/>
              <a:gd name="connsiteX11" fmla="*/ 215900 w 495300"/>
              <a:gd name="connsiteY11" fmla="*/ 419100 h 1244600"/>
              <a:gd name="connsiteX12" fmla="*/ 325719 w 495300"/>
              <a:gd name="connsiteY12" fmla="*/ 417134 h 1244600"/>
              <a:gd name="connsiteX13" fmla="*/ 406400 w 495300"/>
              <a:gd name="connsiteY13" fmla="*/ 508000 h 1244600"/>
              <a:gd name="connsiteX14" fmla="*/ 381000 w 495300"/>
              <a:gd name="connsiteY14" fmla="*/ 711200 h 1244600"/>
              <a:gd name="connsiteX15" fmla="*/ 423975 w 495300"/>
              <a:gd name="connsiteY15" fmla="*/ 725450 h 1244600"/>
              <a:gd name="connsiteX16" fmla="*/ 495300 w 495300"/>
              <a:gd name="connsiteY16" fmla="*/ 812800 h 1244600"/>
              <a:gd name="connsiteX17" fmla="*/ 463818 w 495300"/>
              <a:gd name="connsiteY17" fmla="*/ 990600 h 1244600"/>
              <a:gd name="connsiteX18" fmla="*/ 355600 w 495300"/>
              <a:gd name="connsiteY18" fmla="*/ 1079500 h 1244600"/>
              <a:gd name="connsiteX19" fmla="*/ 114300 w 495300"/>
              <a:gd name="connsiteY19" fmla="*/ 1206500 h 1244600"/>
              <a:gd name="connsiteX0" fmla="*/ 63500 w 495300"/>
              <a:gd name="connsiteY0" fmla="*/ 1244600 h 1244600"/>
              <a:gd name="connsiteX1" fmla="*/ 63500 w 495300"/>
              <a:gd name="connsiteY1" fmla="*/ 1003300 h 1244600"/>
              <a:gd name="connsiteX2" fmla="*/ 12700 w 495300"/>
              <a:gd name="connsiteY2" fmla="*/ 685800 h 1244600"/>
              <a:gd name="connsiteX3" fmla="*/ 0 w 495300"/>
              <a:gd name="connsiteY3" fmla="*/ 444500 h 1244600"/>
              <a:gd name="connsiteX4" fmla="*/ 0 w 495300"/>
              <a:gd name="connsiteY4" fmla="*/ 215900 h 1244600"/>
              <a:gd name="connsiteX5" fmla="*/ 11664 w 495300"/>
              <a:gd name="connsiteY5" fmla="*/ 55213 h 1244600"/>
              <a:gd name="connsiteX6" fmla="*/ 54023 w 495300"/>
              <a:gd name="connsiteY6" fmla="*/ 0 h 1244600"/>
              <a:gd name="connsiteX7" fmla="*/ 158107 w 495300"/>
              <a:gd name="connsiteY7" fmla="*/ 72545 h 1244600"/>
              <a:gd name="connsiteX8" fmla="*/ 215904 w 495300"/>
              <a:gd name="connsiteY8" fmla="*/ 117886 h 1244600"/>
              <a:gd name="connsiteX9" fmla="*/ 266700 w 495300"/>
              <a:gd name="connsiteY9" fmla="*/ 228600 h 1244600"/>
              <a:gd name="connsiteX10" fmla="*/ 256362 w 495300"/>
              <a:gd name="connsiteY10" fmla="*/ 344589 h 1244600"/>
              <a:gd name="connsiteX11" fmla="*/ 215900 w 495300"/>
              <a:gd name="connsiteY11" fmla="*/ 419100 h 1244600"/>
              <a:gd name="connsiteX12" fmla="*/ 325719 w 495300"/>
              <a:gd name="connsiteY12" fmla="*/ 417134 h 1244600"/>
              <a:gd name="connsiteX13" fmla="*/ 406400 w 495300"/>
              <a:gd name="connsiteY13" fmla="*/ 508000 h 1244600"/>
              <a:gd name="connsiteX14" fmla="*/ 381000 w 495300"/>
              <a:gd name="connsiteY14" fmla="*/ 711200 h 1244600"/>
              <a:gd name="connsiteX15" fmla="*/ 423975 w 495300"/>
              <a:gd name="connsiteY15" fmla="*/ 725450 h 1244600"/>
              <a:gd name="connsiteX16" fmla="*/ 495300 w 495300"/>
              <a:gd name="connsiteY16" fmla="*/ 812800 h 1244600"/>
              <a:gd name="connsiteX17" fmla="*/ 463818 w 495300"/>
              <a:gd name="connsiteY17" fmla="*/ 990600 h 1244600"/>
              <a:gd name="connsiteX18" fmla="*/ 355600 w 495300"/>
              <a:gd name="connsiteY18" fmla="*/ 1079500 h 1244600"/>
              <a:gd name="connsiteX19" fmla="*/ 114300 w 495300"/>
              <a:gd name="connsiteY19" fmla="*/ 1206500 h 1244600"/>
              <a:gd name="connsiteX0" fmla="*/ 63500 w 482063"/>
              <a:gd name="connsiteY0" fmla="*/ 1244600 h 1244600"/>
              <a:gd name="connsiteX1" fmla="*/ 63500 w 482063"/>
              <a:gd name="connsiteY1" fmla="*/ 1003300 h 1244600"/>
              <a:gd name="connsiteX2" fmla="*/ 12700 w 482063"/>
              <a:gd name="connsiteY2" fmla="*/ 685800 h 1244600"/>
              <a:gd name="connsiteX3" fmla="*/ 0 w 482063"/>
              <a:gd name="connsiteY3" fmla="*/ 444500 h 1244600"/>
              <a:gd name="connsiteX4" fmla="*/ 0 w 482063"/>
              <a:gd name="connsiteY4" fmla="*/ 215900 h 1244600"/>
              <a:gd name="connsiteX5" fmla="*/ 11664 w 482063"/>
              <a:gd name="connsiteY5" fmla="*/ 55213 h 1244600"/>
              <a:gd name="connsiteX6" fmla="*/ 54023 w 482063"/>
              <a:gd name="connsiteY6" fmla="*/ 0 h 1244600"/>
              <a:gd name="connsiteX7" fmla="*/ 158107 w 482063"/>
              <a:gd name="connsiteY7" fmla="*/ 72545 h 1244600"/>
              <a:gd name="connsiteX8" fmla="*/ 215904 w 482063"/>
              <a:gd name="connsiteY8" fmla="*/ 117886 h 1244600"/>
              <a:gd name="connsiteX9" fmla="*/ 266700 w 482063"/>
              <a:gd name="connsiteY9" fmla="*/ 228600 h 1244600"/>
              <a:gd name="connsiteX10" fmla="*/ 256362 w 482063"/>
              <a:gd name="connsiteY10" fmla="*/ 344589 h 1244600"/>
              <a:gd name="connsiteX11" fmla="*/ 215900 w 482063"/>
              <a:gd name="connsiteY11" fmla="*/ 419100 h 1244600"/>
              <a:gd name="connsiteX12" fmla="*/ 325719 w 482063"/>
              <a:gd name="connsiteY12" fmla="*/ 417134 h 1244600"/>
              <a:gd name="connsiteX13" fmla="*/ 406400 w 482063"/>
              <a:gd name="connsiteY13" fmla="*/ 508000 h 1244600"/>
              <a:gd name="connsiteX14" fmla="*/ 381000 w 482063"/>
              <a:gd name="connsiteY14" fmla="*/ 711200 h 1244600"/>
              <a:gd name="connsiteX15" fmla="*/ 423975 w 482063"/>
              <a:gd name="connsiteY15" fmla="*/ 725450 h 1244600"/>
              <a:gd name="connsiteX16" fmla="*/ 482063 w 482063"/>
              <a:gd name="connsiteY16" fmla="*/ 821427 h 1244600"/>
              <a:gd name="connsiteX17" fmla="*/ 463818 w 482063"/>
              <a:gd name="connsiteY17" fmla="*/ 990600 h 1244600"/>
              <a:gd name="connsiteX18" fmla="*/ 355600 w 482063"/>
              <a:gd name="connsiteY18" fmla="*/ 1079500 h 1244600"/>
              <a:gd name="connsiteX19" fmla="*/ 114300 w 482063"/>
              <a:gd name="connsiteY19" fmla="*/ 1206500 h 1244600"/>
              <a:gd name="connsiteX0" fmla="*/ 63500 w 482063"/>
              <a:gd name="connsiteY0" fmla="*/ 1244600 h 1244600"/>
              <a:gd name="connsiteX1" fmla="*/ 63500 w 482063"/>
              <a:gd name="connsiteY1" fmla="*/ 1003300 h 1244600"/>
              <a:gd name="connsiteX2" fmla="*/ 12700 w 482063"/>
              <a:gd name="connsiteY2" fmla="*/ 685800 h 1244600"/>
              <a:gd name="connsiteX3" fmla="*/ 0 w 482063"/>
              <a:gd name="connsiteY3" fmla="*/ 444500 h 1244600"/>
              <a:gd name="connsiteX4" fmla="*/ 0 w 482063"/>
              <a:gd name="connsiteY4" fmla="*/ 215900 h 1244600"/>
              <a:gd name="connsiteX5" fmla="*/ 11664 w 482063"/>
              <a:gd name="connsiteY5" fmla="*/ 55213 h 1244600"/>
              <a:gd name="connsiteX6" fmla="*/ 54023 w 482063"/>
              <a:gd name="connsiteY6" fmla="*/ 0 h 1244600"/>
              <a:gd name="connsiteX7" fmla="*/ 158107 w 482063"/>
              <a:gd name="connsiteY7" fmla="*/ 72545 h 1244600"/>
              <a:gd name="connsiteX8" fmla="*/ 215904 w 482063"/>
              <a:gd name="connsiteY8" fmla="*/ 117886 h 1244600"/>
              <a:gd name="connsiteX9" fmla="*/ 266700 w 482063"/>
              <a:gd name="connsiteY9" fmla="*/ 228600 h 1244600"/>
              <a:gd name="connsiteX10" fmla="*/ 256362 w 482063"/>
              <a:gd name="connsiteY10" fmla="*/ 344589 h 1244600"/>
              <a:gd name="connsiteX11" fmla="*/ 215900 w 482063"/>
              <a:gd name="connsiteY11" fmla="*/ 419100 h 1244600"/>
              <a:gd name="connsiteX12" fmla="*/ 325719 w 482063"/>
              <a:gd name="connsiteY12" fmla="*/ 417134 h 1244600"/>
              <a:gd name="connsiteX13" fmla="*/ 406400 w 482063"/>
              <a:gd name="connsiteY13" fmla="*/ 508000 h 1244600"/>
              <a:gd name="connsiteX14" fmla="*/ 381000 w 482063"/>
              <a:gd name="connsiteY14" fmla="*/ 711200 h 1244600"/>
              <a:gd name="connsiteX15" fmla="*/ 423975 w 482063"/>
              <a:gd name="connsiteY15" fmla="*/ 725450 h 1244600"/>
              <a:gd name="connsiteX16" fmla="*/ 482063 w 482063"/>
              <a:gd name="connsiteY16" fmla="*/ 821427 h 1244600"/>
              <a:gd name="connsiteX17" fmla="*/ 463818 w 482063"/>
              <a:gd name="connsiteY17" fmla="*/ 990600 h 1244600"/>
              <a:gd name="connsiteX18" fmla="*/ 355600 w 482063"/>
              <a:gd name="connsiteY18" fmla="*/ 1079500 h 1244600"/>
              <a:gd name="connsiteX19" fmla="*/ 114300 w 482063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17886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2595 w 482505"/>
              <a:gd name="connsiteY8" fmla="*/ 135140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8107 w 482505"/>
              <a:gd name="connsiteY7" fmla="*/ 72545 h 1244600"/>
              <a:gd name="connsiteX8" fmla="*/ 215904 w 482505"/>
              <a:gd name="connsiteY8" fmla="*/ 126513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6452 w 482505"/>
              <a:gd name="connsiteY7" fmla="*/ 46664 h 1244600"/>
              <a:gd name="connsiteX8" fmla="*/ 215904 w 482505"/>
              <a:gd name="connsiteY8" fmla="*/ 126513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6452 w 482505"/>
              <a:gd name="connsiteY7" fmla="*/ 46664 h 1244600"/>
              <a:gd name="connsiteX8" fmla="*/ 215904 w 482505"/>
              <a:gd name="connsiteY8" fmla="*/ 126513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44600 h 1244600"/>
              <a:gd name="connsiteX1" fmla="*/ 63500 w 482505"/>
              <a:gd name="connsiteY1" fmla="*/ 1003300 h 1244600"/>
              <a:gd name="connsiteX2" fmla="*/ 12700 w 482505"/>
              <a:gd name="connsiteY2" fmla="*/ 685800 h 1244600"/>
              <a:gd name="connsiteX3" fmla="*/ 0 w 482505"/>
              <a:gd name="connsiteY3" fmla="*/ 444500 h 1244600"/>
              <a:gd name="connsiteX4" fmla="*/ 0 w 482505"/>
              <a:gd name="connsiteY4" fmla="*/ 215900 h 1244600"/>
              <a:gd name="connsiteX5" fmla="*/ 11664 w 482505"/>
              <a:gd name="connsiteY5" fmla="*/ 55213 h 1244600"/>
              <a:gd name="connsiteX6" fmla="*/ 54023 w 482505"/>
              <a:gd name="connsiteY6" fmla="*/ 0 h 1244600"/>
              <a:gd name="connsiteX7" fmla="*/ 156452 w 482505"/>
              <a:gd name="connsiteY7" fmla="*/ 46664 h 1244600"/>
              <a:gd name="connsiteX8" fmla="*/ 215904 w 482505"/>
              <a:gd name="connsiteY8" fmla="*/ 126513 h 1244600"/>
              <a:gd name="connsiteX9" fmla="*/ 266700 w 482505"/>
              <a:gd name="connsiteY9" fmla="*/ 228600 h 1244600"/>
              <a:gd name="connsiteX10" fmla="*/ 256362 w 482505"/>
              <a:gd name="connsiteY10" fmla="*/ 344589 h 1244600"/>
              <a:gd name="connsiteX11" fmla="*/ 215900 w 482505"/>
              <a:gd name="connsiteY11" fmla="*/ 419100 h 1244600"/>
              <a:gd name="connsiteX12" fmla="*/ 325719 w 482505"/>
              <a:gd name="connsiteY12" fmla="*/ 417134 h 1244600"/>
              <a:gd name="connsiteX13" fmla="*/ 406400 w 482505"/>
              <a:gd name="connsiteY13" fmla="*/ 508000 h 1244600"/>
              <a:gd name="connsiteX14" fmla="*/ 381000 w 482505"/>
              <a:gd name="connsiteY14" fmla="*/ 711200 h 1244600"/>
              <a:gd name="connsiteX15" fmla="*/ 423975 w 482505"/>
              <a:gd name="connsiteY15" fmla="*/ 725450 h 1244600"/>
              <a:gd name="connsiteX16" fmla="*/ 482063 w 482505"/>
              <a:gd name="connsiteY16" fmla="*/ 821427 h 1244600"/>
              <a:gd name="connsiteX17" fmla="*/ 463818 w 482505"/>
              <a:gd name="connsiteY17" fmla="*/ 990600 h 1244600"/>
              <a:gd name="connsiteX18" fmla="*/ 355600 w 482505"/>
              <a:gd name="connsiteY18" fmla="*/ 1079500 h 1244600"/>
              <a:gd name="connsiteX19" fmla="*/ 114300 w 482505"/>
              <a:gd name="connsiteY19" fmla="*/ 1206500 h 1244600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  <a:gd name="connsiteX0" fmla="*/ 63500 w 482505"/>
              <a:gd name="connsiteY0" fmla="*/ 1250351 h 1250351"/>
              <a:gd name="connsiteX1" fmla="*/ 63500 w 482505"/>
              <a:gd name="connsiteY1" fmla="*/ 1009051 h 1250351"/>
              <a:gd name="connsiteX2" fmla="*/ 12700 w 482505"/>
              <a:gd name="connsiteY2" fmla="*/ 691551 h 1250351"/>
              <a:gd name="connsiteX3" fmla="*/ 0 w 482505"/>
              <a:gd name="connsiteY3" fmla="*/ 450251 h 1250351"/>
              <a:gd name="connsiteX4" fmla="*/ 0 w 482505"/>
              <a:gd name="connsiteY4" fmla="*/ 221651 h 1250351"/>
              <a:gd name="connsiteX5" fmla="*/ 11664 w 482505"/>
              <a:gd name="connsiteY5" fmla="*/ 60964 h 1250351"/>
              <a:gd name="connsiteX6" fmla="*/ 75533 w 482505"/>
              <a:gd name="connsiteY6" fmla="*/ 0 h 1250351"/>
              <a:gd name="connsiteX7" fmla="*/ 156452 w 482505"/>
              <a:gd name="connsiteY7" fmla="*/ 52415 h 1250351"/>
              <a:gd name="connsiteX8" fmla="*/ 215904 w 482505"/>
              <a:gd name="connsiteY8" fmla="*/ 132264 h 1250351"/>
              <a:gd name="connsiteX9" fmla="*/ 266700 w 482505"/>
              <a:gd name="connsiteY9" fmla="*/ 234351 h 1250351"/>
              <a:gd name="connsiteX10" fmla="*/ 256362 w 482505"/>
              <a:gd name="connsiteY10" fmla="*/ 350340 h 1250351"/>
              <a:gd name="connsiteX11" fmla="*/ 215900 w 482505"/>
              <a:gd name="connsiteY11" fmla="*/ 424851 h 1250351"/>
              <a:gd name="connsiteX12" fmla="*/ 325719 w 482505"/>
              <a:gd name="connsiteY12" fmla="*/ 422885 h 1250351"/>
              <a:gd name="connsiteX13" fmla="*/ 406400 w 482505"/>
              <a:gd name="connsiteY13" fmla="*/ 513751 h 1250351"/>
              <a:gd name="connsiteX14" fmla="*/ 381000 w 482505"/>
              <a:gd name="connsiteY14" fmla="*/ 716951 h 1250351"/>
              <a:gd name="connsiteX15" fmla="*/ 423975 w 482505"/>
              <a:gd name="connsiteY15" fmla="*/ 731201 h 1250351"/>
              <a:gd name="connsiteX16" fmla="*/ 482063 w 482505"/>
              <a:gd name="connsiteY16" fmla="*/ 827178 h 1250351"/>
              <a:gd name="connsiteX17" fmla="*/ 463818 w 482505"/>
              <a:gd name="connsiteY17" fmla="*/ 996351 h 1250351"/>
              <a:gd name="connsiteX18" fmla="*/ 355600 w 482505"/>
              <a:gd name="connsiteY18" fmla="*/ 1085251 h 1250351"/>
              <a:gd name="connsiteX19" fmla="*/ 114300 w 482505"/>
              <a:gd name="connsiteY19" fmla="*/ 1212251 h 125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2505" h="1250351">
                <a:moveTo>
                  <a:pt x="63500" y="1250351"/>
                </a:moveTo>
                <a:cubicBezTo>
                  <a:pt x="51917" y="1224556"/>
                  <a:pt x="51917" y="1103863"/>
                  <a:pt x="63500" y="1009051"/>
                </a:cubicBezTo>
                <a:cubicBezTo>
                  <a:pt x="56495" y="940602"/>
                  <a:pt x="23014" y="806011"/>
                  <a:pt x="12700" y="691551"/>
                </a:cubicBezTo>
                <a:lnTo>
                  <a:pt x="0" y="450251"/>
                </a:lnTo>
                <a:lnTo>
                  <a:pt x="0" y="221651"/>
                </a:lnTo>
                <a:cubicBezTo>
                  <a:pt x="3888" y="168089"/>
                  <a:pt x="-2152" y="117402"/>
                  <a:pt x="11664" y="60964"/>
                </a:cubicBezTo>
                <a:cubicBezTo>
                  <a:pt x="34608" y="23389"/>
                  <a:pt x="54243" y="20321"/>
                  <a:pt x="75533" y="0"/>
                </a:cubicBezTo>
                <a:cubicBezTo>
                  <a:pt x="136702" y="45341"/>
                  <a:pt x="85355" y="-1553"/>
                  <a:pt x="156452" y="52415"/>
                </a:cubicBezTo>
                <a:cubicBezTo>
                  <a:pt x="185646" y="79914"/>
                  <a:pt x="196638" y="99014"/>
                  <a:pt x="215904" y="132264"/>
                </a:cubicBezTo>
                <a:cubicBezTo>
                  <a:pt x="232836" y="169169"/>
                  <a:pt x="249768" y="171565"/>
                  <a:pt x="266700" y="234351"/>
                </a:cubicBezTo>
                <a:cubicBezTo>
                  <a:pt x="270440" y="278471"/>
                  <a:pt x="267514" y="317723"/>
                  <a:pt x="256362" y="350340"/>
                </a:cubicBezTo>
                <a:cubicBezTo>
                  <a:pt x="246184" y="395306"/>
                  <a:pt x="229387" y="400014"/>
                  <a:pt x="215900" y="424851"/>
                </a:cubicBezTo>
                <a:cubicBezTo>
                  <a:pt x="240947" y="436286"/>
                  <a:pt x="287435" y="420078"/>
                  <a:pt x="325719" y="422885"/>
                </a:cubicBezTo>
                <a:cubicBezTo>
                  <a:pt x="350958" y="430168"/>
                  <a:pt x="382816" y="448954"/>
                  <a:pt x="406400" y="513751"/>
                </a:cubicBezTo>
                <a:cubicBezTo>
                  <a:pt x="406206" y="598738"/>
                  <a:pt x="402704" y="637715"/>
                  <a:pt x="381000" y="716951"/>
                </a:cubicBezTo>
                <a:cubicBezTo>
                  <a:pt x="403598" y="716390"/>
                  <a:pt x="409650" y="717383"/>
                  <a:pt x="423975" y="731201"/>
                </a:cubicBezTo>
                <a:cubicBezTo>
                  <a:pt x="443338" y="763193"/>
                  <a:pt x="464355" y="772181"/>
                  <a:pt x="482063" y="827178"/>
                </a:cubicBezTo>
                <a:cubicBezTo>
                  <a:pt x="484806" y="918077"/>
                  <a:pt x="474312" y="937084"/>
                  <a:pt x="463818" y="996351"/>
                </a:cubicBezTo>
                <a:cubicBezTo>
                  <a:pt x="401271" y="1080623"/>
                  <a:pt x="391673" y="1055618"/>
                  <a:pt x="355600" y="1085251"/>
                </a:cubicBezTo>
                <a:lnTo>
                  <a:pt x="114300" y="1212251"/>
                </a:lnTo>
              </a:path>
            </a:pathLst>
          </a:custGeom>
          <a:pattFill prst="trellis">
            <a:fgClr>
              <a:srgbClr val="B84745"/>
            </a:fgClr>
            <a:bgClr>
              <a:srgbClr val="FF6600"/>
            </a:bgClr>
          </a:patt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855628" y="3530988"/>
            <a:ext cx="812679" cy="1114889"/>
          </a:xfrm>
          <a:custGeom>
            <a:avLst/>
            <a:gdLst>
              <a:gd name="connsiteX0" fmla="*/ 405389 w 405389"/>
              <a:gd name="connsiteY0" fmla="*/ 1094569 h 1094569"/>
              <a:gd name="connsiteX1" fmla="*/ 354589 w 405389"/>
              <a:gd name="connsiteY1" fmla="*/ 878669 h 1094569"/>
              <a:gd name="connsiteX2" fmla="*/ 329189 w 405389"/>
              <a:gd name="connsiteY2" fmla="*/ 688169 h 1094569"/>
              <a:gd name="connsiteX3" fmla="*/ 367289 w 405389"/>
              <a:gd name="connsiteY3" fmla="*/ 510369 h 1094569"/>
              <a:gd name="connsiteX4" fmla="*/ 379989 w 405389"/>
              <a:gd name="connsiteY4" fmla="*/ 294469 h 1094569"/>
              <a:gd name="connsiteX5" fmla="*/ 367289 w 405389"/>
              <a:gd name="connsiteY5" fmla="*/ 78569 h 1094569"/>
              <a:gd name="connsiteX6" fmla="*/ 329189 w 405389"/>
              <a:gd name="connsiteY6" fmla="*/ 2369 h 1094569"/>
              <a:gd name="connsiteX7" fmla="*/ 189489 w 405389"/>
              <a:gd name="connsiteY7" fmla="*/ 154769 h 1094569"/>
              <a:gd name="connsiteX8" fmla="*/ 202189 w 405389"/>
              <a:gd name="connsiteY8" fmla="*/ 307169 h 1094569"/>
              <a:gd name="connsiteX9" fmla="*/ 75189 w 405389"/>
              <a:gd name="connsiteY9" fmla="*/ 421469 h 1094569"/>
              <a:gd name="connsiteX10" fmla="*/ 87889 w 405389"/>
              <a:gd name="connsiteY10" fmla="*/ 535769 h 1094569"/>
              <a:gd name="connsiteX11" fmla="*/ 176789 w 405389"/>
              <a:gd name="connsiteY11" fmla="*/ 599269 h 1094569"/>
              <a:gd name="connsiteX12" fmla="*/ 24389 w 405389"/>
              <a:gd name="connsiteY12" fmla="*/ 726269 h 1094569"/>
              <a:gd name="connsiteX13" fmla="*/ 11689 w 405389"/>
              <a:gd name="connsiteY13" fmla="*/ 916769 h 1094569"/>
              <a:gd name="connsiteX14" fmla="*/ 138689 w 405389"/>
              <a:gd name="connsiteY14" fmla="*/ 1018369 h 1094569"/>
              <a:gd name="connsiteX15" fmla="*/ 354589 w 405389"/>
              <a:gd name="connsiteY15" fmla="*/ 1081869 h 1094569"/>
              <a:gd name="connsiteX16" fmla="*/ 354589 w 405389"/>
              <a:gd name="connsiteY16" fmla="*/ 1081869 h 109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389" h="1094569">
                <a:moveTo>
                  <a:pt x="405389" y="1094569"/>
                </a:moveTo>
                <a:cubicBezTo>
                  <a:pt x="386339" y="1020485"/>
                  <a:pt x="367289" y="946402"/>
                  <a:pt x="354589" y="878669"/>
                </a:cubicBezTo>
                <a:cubicBezTo>
                  <a:pt x="341889" y="810936"/>
                  <a:pt x="327072" y="749552"/>
                  <a:pt x="329189" y="688169"/>
                </a:cubicBezTo>
                <a:cubicBezTo>
                  <a:pt x="331306" y="626786"/>
                  <a:pt x="358822" y="575986"/>
                  <a:pt x="367289" y="510369"/>
                </a:cubicBezTo>
                <a:cubicBezTo>
                  <a:pt x="375756" y="444752"/>
                  <a:pt x="379989" y="366436"/>
                  <a:pt x="379989" y="294469"/>
                </a:cubicBezTo>
                <a:cubicBezTo>
                  <a:pt x="379989" y="222502"/>
                  <a:pt x="375756" y="127252"/>
                  <a:pt x="367289" y="78569"/>
                </a:cubicBezTo>
                <a:cubicBezTo>
                  <a:pt x="358822" y="29886"/>
                  <a:pt x="358822" y="-10331"/>
                  <a:pt x="329189" y="2369"/>
                </a:cubicBezTo>
                <a:cubicBezTo>
                  <a:pt x="299556" y="15069"/>
                  <a:pt x="210656" y="103969"/>
                  <a:pt x="189489" y="154769"/>
                </a:cubicBezTo>
                <a:cubicBezTo>
                  <a:pt x="168322" y="205569"/>
                  <a:pt x="221239" y="262719"/>
                  <a:pt x="202189" y="307169"/>
                </a:cubicBezTo>
                <a:cubicBezTo>
                  <a:pt x="183139" y="351619"/>
                  <a:pt x="94239" y="383369"/>
                  <a:pt x="75189" y="421469"/>
                </a:cubicBezTo>
                <a:cubicBezTo>
                  <a:pt x="56139" y="459569"/>
                  <a:pt x="70956" y="506136"/>
                  <a:pt x="87889" y="535769"/>
                </a:cubicBezTo>
                <a:cubicBezTo>
                  <a:pt x="104822" y="565402"/>
                  <a:pt x="187372" y="567519"/>
                  <a:pt x="176789" y="599269"/>
                </a:cubicBezTo>
                <a:cubicBezTo>
                  <a:pt x="166206" y="631019"/>
                  <a:pt x="51906" y="673352"/>
                  <a:pt x="24389" y="726269"/>
                </a:cubicBezTo>
                <a:cubicBezTo>
                  <a:pt x="-3128" y="779186"/>
                  <a:pt x="-7361" y="868086"/>
                  <a:pt x="11689" y="916769"/>
                </a:cubicBezTo>
                <a:cubicBezTo>
                  <a:pt x="30739" y="965452"/>
                  <a:pt x="81539" y="990852"/>
                  <a:pt x="138689" y="1018369"/>
                </a:cubicBezTo>
                <a:cubicBezTo>
                  <a:pt x="195839" y="1045886"/>
                  <a:pt x="354589" y="1081869"/>
                  <a:pt x="354589" y="1081869"/>
                </a:cubicBezTo>
                <a:lnTo>
                  <a:pt x="354589" y="1081869"/>
                </a:lnTo>
              </a:path>
            </a:pathLst>
          </a:custGeom>
          <a:pattFill prst="trellis">
            <a:fgClr>
              <a:srgbClr val="B84745"/>
            </a:fgClr>
            <a:bgClr>
              <a:srgbClr val="FF6600"/>
            </a:bgClr>
          </a:patt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512917" y="3553925"/>
            <a:ext cx="1940216" cy="989407"/>
            <a:chOff x="3339522" y="3386376"/>
            <a:chExt cx="1940216" cy="989407"/>
          </a:xfrm>
        </p:grpSpPr>
        <p:sp>
          <p:nvSpPr>
            <p:cNvPr id="36" name="Freeform 35"/>
            <p:cNvSpPr/>
            <p:nvPr/>
          </p:nvSpPr>
          <p:spPr>
            <a:xfrm>
              <a:off x="3339522" y="3386376"/>
              <a:ext cx="152866" cy="270440"/>
            </a:xfrm>
            <a:custGeom>
              <a:avLst/>
              <a:gdLst>
                <a:gd name="connsiteX0" fmla="*/ 0 w 152866"/>
                <a:gd name="connsiteY0" fmla="*/ 0 h 270440"/>
                <a:gd name="connsiteX1" fmla="*/ 141107 w 152866"/>
                <a:gd name="connsiteY1" fmla="*/ 11759 h 270440"/>
                <a:gd name="connsiteX2" fmla="*/ 152866 w 152866"/>
                <a:gd name="connsiteY2" fmla="*/ 47033 h 270440"/>
                <a:gd name="connsiteX3" fmla="*/ 141107 w 152866"/>
                <a:gd name="connsiteY3" fmla="*/ 129341 h 270440"/>
                <a:gd name="connsiteX4" fmla="*/ 94071 w 152866"/>
                <a:gd name="connsiteY4" fmla="*/ 199891 h 270440"/>
                <a:gd name="connsiteX5" fmla="*/ 105830 w 152866"/>
                <a:gd name="connsiteY5" fmla="*/ 258682 h 270440"/>
                <a:gd name="connsiteX6" fmla="*/ 141107 w 152866"/>
                <a:gd name="connsiteY6" fmla="*/ 270440 h 27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866" h="270440">
                  <a:moveTo>
                    <a:pt x="0" y="0"/>
                  </a:moveTo>
                  <a:cubicBezTo>
                    <a:pt x="47036" y="3920"/>
                    <a:pt x="95995" y="-2121"/>
                    <a:pt x="141107" y="11759"/>
                  </a:cubicBezTo>
                  <a:cubicBezTo>
                    <a:pt x="152953" y="15404"/>
                    <a:pt x="152866" y="34639"/>
                    <a:pt x="152866" y="47033"/>
                  </a:cubicBezTo>
                  <a:cubicBezTo>
                    <a:pt x="152866" y="74748"/>
                    <a:pt x="151056" y="103474"/>
                    <a:pt x="141107" y="129341"/>
                  </a:cubicBezTo>
                  <a:cubicBezTo>
                    <a:pt x="130960" y="155721"/>
                    <a:pt x="94071" y="199891"/>
                    <a:pt x="94071" y="199891"/>
                  </a:cubicBezTo>
                  <a:cubicBezTo>
                    <a:pt x="97991" y="219488"/>
                    <a:pt x="94744" y="242054"/>
                    <a:pt x="105830" y="258682"/>
                  </a:cubicBezTo>
                  <a:cubicBezTo>
                    <a:pt x="112706" y="268995"/>
                    <a:pt x="141107" y="270440"/>
                    <a:pt x="141107" y="270440"/>
                  </a:cubicBezTo>
                </a:path>
              </a:pathLst>
            </a:custGeom>
            <a:ln w="762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86558" y="3750882"/>
              <a:ext cx="270700" cy="176374"/>
            </a:xfrm>
            <a:custGeom>
              <a:avLst/>
              <a:gdLst>
                <a:gd name="connsiteX0" fmla="*/ 0 w 270700"/>
                <a:gd name="connsiteY0" fmla="*/ 0 h 176374"/>
                <a:gd name="connsiteX1" fmla="*/ 58794 w 270700"/>
                <a:gd name="connsiteY1" fmla="*/ 70550 h 176374"/>
                <a:gd name="connsiteX2" fmla="*/ 94071 w 270700"/>
                <a:gd name="connsiteY2" fmla="*/ 82308 h 176374"/>
                <a:gd name="connsiteX3" fmla="*/ 246936 w 270700"/>
                <a:gd name="connsiteY3" fmla="*/ 117583 h 176374"/>
                <a:gd name="connsiteX4" fmla="*/ 270454 w 270700"/>
                <a:gd name="connsiteY4" fmla="*/ 176374 h 1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00" h="176374">
                  <a:moveTo>
                    <a:pt x="0" y="0"/>
                  </a:moveTo>
                  <a:cubicBezTo>
                    <a:pt x="19598" y="23517"/>
                    <a:pt x="35755" y="50392"/>
                    <a:pt x="58794" y="70550"/>
                  </a:cubicBezTo>
                  <a:cubicBezTo>
                    <a:pt x="68122" y="78712"/>
                    <a:pt x="82984" y="76765"/>
                    <a:pt x="94071" y="82308"/>
                  </a:cubicBezTo>
                  <a:cubicBezTo>
                    <a:pt x="190481" y="130510"/>
                    <a:pt x="36241" y="96513"/>
                    <a:pt x="246936" y="117583"/>
                  </a:cubicBezTo>
                  <a:cubicBezTo>
                    <a:pt x="274803" y="159379"/>
                    <a:pt x="270454" y="138725"/>
                    <a:pt x="270454" y="176374"/>
                  </a:cubicBezTo>
                </a:path>
              </a:pathLst>
            </a:custGeom>
            <a:ln w="762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780321" y="3809673"/>
              <a:ext cx="184217" cy="470330"/>
            </a:xfrm>
            <a:custGeom>
              <a:avLst/>
              <a:gdLst>
                <a:gd name="connsiteX0" fmla="*/ 6039 w 184217"/>
                <a:gd name="connsiteY0" fmla="*/ 0 h 470330"/>
                <a:gd name="connsiteX1" fmla="*/ 17798 w 184217"/>
                <a:gd name="connsiteY1" fmla="*/ 223407 h 470330"/>
                <a:gd name="connsiteX2" fmla="*/ 88351 w 184217"/>
                <a:gd name="connsiteY2" fmla="*/ 246924 h 470330"/>
                <a:gd name="connsiteX3" fmla="*/ 158904 w 184217"/>
                <a:gd name="connsiteY3" fmla="*/ 293957 h 470330"/>
                <a:gd name="connsiteX4" fmla="*/ 182422 w 184217"/>
                <a:gd name="connsiteY4" fmla="*/ 329231 h 470330"/>
                <a:gd name="connsiteX5" fmla="*/ 135386 w 184217"/>
                <a:gd name="connsiteY5" fmla="*/ 458572 h 470330"/>
                <a:gd name="connsiteX6" fmla="*/ 100110 w 184217"/>
                <a:gd name="connsiteY6" fmla="*/ 470330 h 470330"/>
                <a:gd name="connsiteX7" fmla="*/ 6039 w 184217"/>
                <a:gd name="connsiteY7" fmla="*/ 458572 h 470330"/>
                <a:gd name="connsiteX8" fmla="*/ 17798 w 184217"/>
                <a:gd name="connsiteY8" fmla="*/ 399781 h 470330"/>
                <a:gd name="connsiteX9" fmla="*/ 88351 w 184217"/>
                <a:gd name="connsiteY9" fmla="*/ 364506 h 470330"/>
                <a:gd name="connsiteX10" fmla="*/ 76592 w 184217"/>
                <a:gd name="connsiteY10" fmla="*/ 329231 h 47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217" h="470330">
                  <a:moveTo>
                    <a:pt x="6039" y="0"/>
                  </a:moveTo>
                  <a:cubicBezTo>
                    <a:pt x="9959" y="74469"/>
                    <a:pt x="-5785" y="152662"/>
                    <a:pt x="17798" y="223407"/>
                  </a:cubicBezTo>
                  <a:cubicBezTo>
                    <a:pt x="25638" y="246924"/>
                    <a:pt x="67724" y="233174"/>
                    <a:pt x="88351" y="246924"/>
                  </a:cubicBezTo>
                  <a:lnTo>
                    <a:pt x="158904" y="293957"/>
                  </a:lnTo>
                  <a:cubicBezTo>
                    <a:pt x="166743" y="305715"/>
                    <a:pt x="181142" y="315157"/>
                    <a:pt x="182422" y="329231"/>
                  </a:cubicBezTo>
                  <a:cubicBezTo>
                    <a:pt x="187982" y="390382"/>
                    <a:pt x="182808" y="426959"/>
                    <a:pt x="135386" y="458572"/>
                  </a:cubicBezTo>
                  <a:cubicBezTo>
                    <a:pt x="125073" y="465447"/>
                    <a:pt x="111869" y="466411"/>
                    <a:pt x="100110" y="470330"/>
                  </a:cubicBezTo>
                  <a:lnTo>
                    <a:pt x="6039" y="458572"/>
                  </a:lnTo>
                  <a:cubicBezTo>
                    <a:pt x="-9135" y="445566"/>
                    <a:pt x="7882" y="417133"/>
                    <a:pt x="17798" y="399781"/>
                  </a:cubicBezTo>
                  <a:cubicBezTo>
                    <a:pt x="28526" y="381008"/>
                    <a:pt x="70243" y="370541"/>
                    <a:pt x="88351" y="364506"/>
                  </a:cubicBezTo>
                  <a:lnTo>
                    <a:pt x="76592" y="329231"/>
                  </a:lnTo>
                </a:path>
              </a:pathLst>
            </a:custGeom>
            <a:ln w="762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832900" y="4103630"/>
              <a:ext cx="411561" cy="272153"/>
            </a:xfrm>
            <a:custGeom>
              <a:avLst/>
              <a:gdLst>
                <a:gd name="connsiteX0" fmla="*/ 0 w 411561"/>
                <a:gd name="connsiteY0" fmla="*/ 0 h 272153"/>
                <a:gd name="connsiteX1" fmla="*/ 35277 w 411561"/>
                <a:gd name="connsiteY1" fmla="*/ 105824 h 272153"/>
                <a:gd name="connsiteX2" fmla="*/ 58795 w 411561"/>
                <a:gd name="connsiteY2" fmla="*/ 176373 h 272153"/>
                <a:gd name="connsiteX3" fmla="*/ 94071 w 411561"/>
                <a:gd name="connsiteY3" fmla="*/ 188132 h 272153"/>
                <a:gd name="connsiteX4" fmla="*/ 246937 w 411561"/>
                <a:gd name="connsiteY4" fmla="*/ 211648 h 272153"/>
                <a:gd name="connsiteX5" fmla="*/ 317490 w 411561"/>
                <a:gd name="connsiteY5" fmla="*/ 235165 h 272153"/>
                <a:gd name="connsiteX6" fmla="*/ 293972 w 411561"/>
                <a:gd name="connsiteY6" fmla="*/ 270439 h 272153"/>
                <a:gd name="connsiteX7" fmla="*/ 399802 w 411561"/>
                <a:gd name="connsiteY7" fmla="*/ 246923 h 272153"/>
                <a:gd name="connsiteX8" fmla="*/ 411561 w 411561"/>
                <a:gd name="connsiteY8" fmla="*/ 211648 h 272153"/>
                <a:gd name="connsiteX9" fmla="*/ 364525 w 411561"/>
                <a:gd name="connsiteY9" fmla="*/ 105824 h 272153"/>
                <a:gd name="connsiteX10" fmla="*/ 293972 w 411561"/>
                <a:gd name="connsiteY10" fmla="*/ 82307 h 27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1561" h="272153">
                  <a:moveTo>
                    <a:pt x="0" y="0"/>
                  </a:moveTo>
                  <a:cubicBezTo>
                    <a:pt x="26479" y="158865"/>
                    <a:pt x="-8815" y="6625"/>
                    <a:pt x="35277" y="105824"/>
                  </a:cubicBezTo>
                  <a:cubicBezTo>
                    <a:pt x="45345" y="128476"/>
                    <a:pt x="35279" y="168534"/>
                    <a:pt x="58795" y="176373"/>
                  </a:cubicBezTo>
                  <a:cubicBezTo>
                    <a:pt x="70554" y="180293"/>
                    <a:pt x="81876" y="185915"/>
                    <a:pt x="94071" y="188132"/>
                  </a:cubicBezTo>
                  <a:cubicBezTo>
                    <a:pt x="165594" y="201136"/>
                    <a:pt x="183959" y="194473"/>
                    <a:pt x="246937" y="211648"/>
                  </a:cubicBezTo>
                  <a:cubicBezTo>
                    <a:pt x="270853" y="218170"/>
                    <a:pt x="317490" y="235165"/>
                    <a:pt x="317490" y="235165"/>
                  </a:cubicBezTo>
                  <a:cubicBezTo>
                    <a:pt x="309651" y="246923"/>
                    <a:pt x="281332" y="264119"/>
                    <a:pt x="293972" y="270439"/>
                  </a:cubicBezTo>
                  <a:cubicBezTo>
                    <a:pt x="310527" y="278716"/>
                    <a:pt x="376335" y="254745"/>
                    <a:pt x="399802" y="246923"/>
                  </a:cubicBezTo>
                  <a:cubicBezTo>
                    <a:pt x="403722" y="235165"/>
                    <a:pt x="411561" y="224042"/>
                    <a:pt x="411561" y="211648"/>
                  </a:cubicBezTo>
                  <a:cubicBezTo>
                    <a:pt x="411561" y="165965"/>
                    <a:pt x="406551" y="129171"/>
                    <a:pt x="364525" y="105824"/>
                  </a:cubicBezTo>
                  <a:cubicBezTo>
                    <a:pt x="342855" y="93785"/>
                    <a:pt x="293972" y="82307"/>
                    <a:pt x="293972" y="82307"/>
                  </a:cubicBezTo>
                </a:path>
              </a:pathLst>
            </a:custGeom>
            <a:ln w="762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150390" y="3621541"/>
              <a:ext cx="129348" cy="223407"/>
            </a:xfrm>
            <a:custGeom>
              <a:avLst/>
              <a:gdLst>
                <a:gd name="connsiteX0" fmla="*/ 105830 w 129348"/>
                <a:gd name="connsiteY0" fmla="*/ 223407 h 223407"/>
                <a:gd name="connsiteX1" fmla="*/ 47035 w 129348"/>
                <a:gd name="connsiteY1" fmla="*/ 188132 h 223407"/>
                <a:gd name="connsiteX2" fmla="*/ 0 w 129348"/>
                <a:gd name="connsiteY2" fmla="*/ 105825 h 223407"/>
                <a:gd name="connsiteX3" fmla="*/ 11759 w 129348"/>
                <a:gd name="connsiteY3" fmla="*/ 70550 h 223407"/>
                <a:gd name="connsiteX4" fmla="*/ 47035 w 129348"/>
                <a:gd name="connsiteY4" fmla="*/ 58792 h 223407"/>
                <a:gd name="connsiteX5" fmla="*/ 105830 w 129348"/>
                <a:gd name="connsiteY5" fmla="*/ 47033 h 223407"/>
                <a:gd name="connsiteX6" fmla="*/ 129348 w 129348"/>
                <a:gd name="connsiteY6" fmla="*/ 0 h 22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348" h="223407">
                  <a:moveTo>
                    <a:pt x="105830" y="223407"/>
                  </a:moveTo>
                  <a:cubicBezTo>
                    <a:pt x="86232" y="211649"/>
                    <a:pt x="64236" y="203182"/>
                    <a:pt x="47035" y="188132"/>
                  </a:cubicBezTo>
                  <a:cubicBezTo>
                    <a:pt x="13536" y="158822"/>
                    <a:pt x="12130" y="142211"/>
                    <a:pt x="0" y="105825"/>
                  </a:cubicBezTo>
                  <a:cubicBezTo>
                    <a:pt x="3920" y="94067"/>
                    <a:pt x="2995" y="79314"/>
                    <a:pt x="11759" y="70550"/>
                  </a:cubicBezTo>
                  <a:cubicBezTo>
                    <a:pt x="20524" y="61786"/>
                    <a:pt x="35010" y="61798"/>
                    <a:pt x="47035" y="58792"/>
                  </a:cubicBezTo>
                  <a:cubicBezTo>
                    <a:pt x="66425" y="53945"/>
                    <a:pt x="86232" y="50953"/>
                    <a:pt x="105830" y="47033"/>
                  </a:cubicBezTo>
                  <a:cubicBezTo>
                    <a:pt x="119342" y="6500"/>
                    <a:pt x="108825" y="20523"/>
                    <a:pt x="129348" y="0"/>
                  </a:cubicBezTo>
                </a:path>
              </a:pathLst>
            </a:custGeom>
            <a:ln w="762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830669" y="182414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Angine</a:t>
            </a:r>
            <a:r>
              <a:rPr lang="en-US" b="1" dirty="0">
                <a:solidFill>
                  <a:srgbClr val="FF0000"/>
                </a:solidFill>
              </a:rPr>
              <a:t> (“la plus rouge des </a:t>
            </a:r>
            <a:r>
              <a:rPr lang="en-US" b="1" dirty="0" err="1">
                <a:solidFill>
                  <a:srgbClr val="FF0000"/>
                </a:solidFill>
              </a:rPr>
              <a:t>angines</a:t>
            </a:r>
            <a:r>
              <a:rPr lang="en-US" b="1" dirty="0">
                <a:solidFill>
                  <a:srgbClr val="FF0000"/>
                </a:solidFill>
              </a:rPr>
              <a:t>”)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30670" y="250455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Amygdalite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95050" y="2497854"/>
            <a:ext cx="30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</a:rPr>
              <a:t>dépôts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erythémato-pultacés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30670" y="4545815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</a:rPr>
              <a:t>Adénopathies douloureuses.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44728" y="0"/>
            <a:ext cx="4761231" cy="776941"/>
            <a:chOff x="364256" y="0"/>
            <a:chExt cx="4761231" cy="776941"/>
          </a:xfrm>
        </p:grpSpPr>
        <p:grpSp>
          <p:nvGrpSpPr>
            <p:cNvPr id="55" name="Group 54"/>
            <p:cNvGrpSpPr/>
            <p:nvPr/>
          </p:nvGrpSpPr>
          <p:grpSpPr>
            <a:xfrm>
              <a:off x="364256" y="9986"/>
              <a:ext cx="1772726" cy="766955"/>
              <a:chOff x="364256" y="9986"/>
              <a:chExt cx="1772726" cy="766955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364256" y="104588"/>
                <a:ext cx="479299" cy="672353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 rot="592302">
                <a:off x="963231" y="18239"/>
                <a:ext cx="263959" cy="592796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 rot="592302">
                <a:off x="1478475" y="9986"/>
                <a:ext cx="152621" cy="418365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 rot="592302">
                <a:off x="2045609" y="110092"/>
                <a:ext cx="91373" cy="314487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 flipH="1">
              <a:off x="3352761" y="0"/>
              <a:ext cx="1772726" cy="766955"/>
              <a:chOff x="364256" y="9986"/>
              <a:chExt cx="1772726" cy="766955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364256" y="104588"/>
                <a:ext cx="479299" cy="672353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 rot="592302">
                <a:off x="963231" y="18239"/>
                <a:ext cx="263959" cy="592796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 rot="592302">
                <a:off x="1478475" y="9986"/>
                <a:ext cx="152621" cy="418365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 rot="592302">
                <a:off x="2045609" y="110092"/>
                <a:ext cx="91373" cy="314487"/>
              </a:xfrm>
              <a:custGeom>
                <a:avLst/>
                <a:gdLst>
                  <a:gd name="connsiteX0" fmla="*/ 113862 w 479299"/>
                  <a:gd name="connsiteY0" fmla="*/ 0 h 672353"/>
                  <a:gd name="connsiteX1" fmla="*/ 9273 w 479299"/>
                  <a:gd name="connsiteY1" fmla="*/ 194236 h 672353"/>
                  <a:gd name="connsiteX2" fmla="*/ 323038 w 479299"/>
                  <a:gd name="connsiteY2" fmla="*/ 194236 h 672353"/>
                  <a:gd name="connsiteX3" fmla="*/ 188568 w 479299"/>
                  <a:gd name="connsiteY3" fmla="*/ 478118 h 672353"/>
                  <a:gd name="connsiteX4" fmla="*/ 472450 w 479299"/>
                  <a:gd name="connsiteY4" fmla="*/ 448236 h 672353"/>
                  <a:gd name="connsiteX5" fmla="*/ 397744 w 479299"/>
                  <a:gd name="connsiteY5" fmla="*/ 672353 h 67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9299" h="672353">
                    <a:moveTo>
                      <a:pt x="113862" y="0"/>
                    </a:moveTo>
                    <a:cubicBezTo>
                      <a:pt x="44136" y="80931"/>
                      <a:pt x="-25590" y="161863"/>
                      <a:pt x="9273" y="194236"/>
                    </a:cubicBezTo>
                    <a:cubicBezTo>
                      <a:pt x="44136" y="226609"/>
                      <a:pt x="293156" y="146922"/>
                      <a:pt x="323038" y="194236"/>
                    </a:cubicBezTo>
                    <a:cubicBezTo>
                      <a:pt x="352921" y="241550"/>
                      <a:pt x="163666" y="435785"/>
                      <a:pt x="188568" y="478118"/>
                    </a:cubicBezTo>
                    <a:cubicBezTo>
                      <a:pt x="213470" y="520451"/>
                      <a:pt x="437587" y="415864"/>
                      <a:pt x="472450" y="448236"/>
                    </a:cubicBezTo>
                    <a:cubicBezTo>
                      <a:pt x="507313" y="480609"/>
                      <a:pt x="397744" y="672353"/>
                      <a:pt x="397744" y="67235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4830668" y="114372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Fièvre</a:t>
            </a:r>
            <a:r>
              <a:rPr lang="en-US" b="1" dirty="0">
                <a:solidFill>
                  <a:srgbClr val="FF0000"/>
                </a:solidFill>
              </a:rPr>
              <a:t> (39-40°C)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30670" y="318497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 defTabSz="358775"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</a:rPr>
              <a:t>« Ciel étoilé ». 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0669" y="3865397"/>
            <a:ext cx="4389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</a:rPr>
              <a:t>« Langue blanche »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064705" y="3873972"/>
            <a:ext cx="206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en « V » puis «  framboisé »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820717" y="5860157"/>
            <a:ext cx="3396515" cy="735642"/>
            <a:chOff x="820717" y="5860157"/>
            <a:chExt cx="3396515" cy="735642"/>
          </a:xfrm>
        </p:grpSpPr>
        <p:sp>
          <p:nvSpPr>
            <p:cNvPr id="71" name="Freeform 70"/>
            <p:cNvSpPr/>
            <p:nvPr/>
          </p:nvSpPr>
          <p:spPr>
            <a:xfrm rot="21232840">
              <a:off x="820717" y="5860157"/>
              <a:ext cx="650732" cy="715532"/>
            </a:xfrm>
            <a:custGeom>
              <a:avLst/>
              <a:gdLst>
                <a:gd name="connsiteX0" fmla="*/ 186246 w 657184"/>
                <a:gd name="connsiteY0" fmla="*/ 43109 h 664126"/>
                <a:gd name="connsiteX1" fmla="*/ 500011 w 657184"/>
                <a:gd name="connsiteY1" fmla="*/ 326992 h 664126"/>
                <a:gd name="connsiteX2" fmla="*/ 649423 w 657184"/>
                <a:gd name="connsiteY2" fmla="*/ 446521 h 664126"/>
                <a:gd name="connsiteX3" fmla="*/ 574717 w 657184"/>
                <a:gd name="connsiteY3" fmla="*/ 655697 h 664126"/>
                <a:gd name="connsiteX4" fmla="*/ 66717 w 657184"/>
                <a:gd name="connsiteY4" fmla="*/ 566050 h 664126"/>
                <a:gd name="connsiteX5" fmla="*/ 21893 w 657184"/>
                <a:gd name="connsiteY5" fmla="*/ 58050 h 664126"/>
                <a:gd name="connsiteX6" fmla="*/ 186246 w 657184"/>
                <a:gd name="connsiteY6" fmla="*/ 43109 h 664126"/>
                <a:gd name="connsiteX0" fmla="*/ 180753 w 651691"/>
                <a:gd name="connsiteY0" fmla="*/ 94642 h 715659"/>
                <a:gd name="connsiteX1" fmla="*/ 494518 w 651691"/>
                <a:gd name="connsiteY1" fmla="*/ 378525 h 715659"/>
                <a:gd name="connsiteX2" fmla="*/ 643930 w 651691"/>
                <a:gd name="connsiteY2" fmla="*/ 498054 h 715659"/>
                <a:gd name="connsiteX3" fmla="*/ 569224 w 651691"/>
                <a:gd name="connsiteY3" fmla="*/ 707230 h 715659"/>
                <a:gd name="connsiteX4" fmla="*/ 61224 w 651691"/>
                <a:gd name="connsiteY4" fmla="*/ 617583 h 715659"/>
                <a:gd name="connsiteX5" fmla="*/ 16400 w 651691"/>
                <a:gd name="connsiteY5" fmla="*/ 109583 h 715659"/>
                <a:gd name="connsiteX6" fmla="*/ 128275 w 651691"/>
                <a:gd name="connsiteY6" fmla="*/ 127 h 715659"/>
                <a:gd name="connsiteX7" fmla="*/ 180753 w 651691"/>
                <a:gd name="connsiteY7" fmla="*/ 94642 h 715659"/>
                <a:gd name="connsiteX0" fmla="*/ 193712 w 651691"/>
                <a:gd name="connsiteY0" fmla="*/ 90339 h 715676"/>
                <a:gd name="connsiteX1" fmla="*/ 494518 w 651691"/>
                <a:gd name="connsiteY1" fmla="*/ 378542 h 715676"/>
                <a:gd name="connsiteX2" fmla="*/ 643930 w 651691"/>
                <a:gd name="connsiteY2" fmla="*/ 498071 h 715676"/>
                <a:gd name="connsiteX3" fmla="*/ 569224 w 651691"/>
                <a:gd name="connsiteY3" fmla="*/ 707247 h 715676"/>
                <a:gd name="connsiteX4" fmla="*/ 61224 w 651691"/>
                <a:gd name="connsiteY4" fmla="*/ 617600 h 715676"/>
                <a:gd name="connsiteX5" fmla="*/ 16400 w 651691"/>
                <a:gd name="connsiteY5" fmla="*/ 109600 h 715676"/>
                <a:gd name="connsiteX6" fmla="*/ 128275 w 651691"/>
                <a:gd name="connsiteY6" fmla="*/ 144 h 715676"/>
                <a:gd name="connsiteX7" fmla="*/ 193712 w 651691"/>
                <a:gd name="connsiteY7" fmla="*/ 90339 h 715676"/>
                <a:gd name="connsiteX0" fmla="*/ 193712 w 650732"/>
                <a:gd name="connsiteY0" fmla="*/ 90334 h 715671"/>
                <a:gd name="connsiteX1" fmla="*/ 507478 w 650732"/>
                <a:gd name="connsiteY1" fmla="*/ 369897 h 715671"/>
                <a:gd name="connsiteX2" fmla="*/ 643930 w 650732"/>
                <a:gd name="connsiteY2" fmla="*/ 498066 h 715671"/>
                <a:gd name="connsiteX3" fmla="*/ 569224 w 650732"/>
                <a:gd name="connsiteY3" fmla="*/ 707242 h 715671"/>
                <a:gd name="connsiteX4" fmla="*/ 61224 w 650732"/>
                <a:gd name="connsiteY4" fmla="*/ 617595 h 715671"/>
                <a:gd name="connsiteX5" fmla="*/ 16400 w 650732"/>
                <a:gd name="connsiteY5" fmla="*/ 109595 h 715671"/>
                <a:gd name="connsiteX6" fmla="*/ 128275 w 650732"/>
                <a:gd name="connsiteY6" fmla="*/ 139 h 715671"/>
                <a:gd name="connsiteX7" fmla="*/ 193712 w 650732"/>
                <a:gd name="connsiteY7" fmla="*/ 90334 h 715671"/>
                <a:gd name="connsiteX0" fmla="*/ 206671 w 650732"/>
                <a:gd name="connsiteY0" fmla="*/ 86033 h 715690"/>
                <a:gd name="connsiteX1" fmla="*/ 507478 w 650732"/>
                <a:gd name="connsiteY1" fmla="*/ 369916 h 715690"/>
                <a:gd name="connsiteX2" fmla="*/ 643930 w 650732"/>
                <a:gd name="connsiteY2" fmla="*/ 498085 h 715690"/>
                <a:gd name="connsiteX3" fmla="*/ 569224 w 650732"/>
                <a:gd name="connsiteY3" fmla="*/ 707261 h 715690"/>
                <a:gd name="connsiteX4" fmla="*/ 61224 w 650732"/>
                <a:gd name="connsiteY4" fmla="*/ 617614 h 715690"/>
                <a:gd name="connsiteX5" fmla="*/ 16400 w 650732"/>
                <a:gd name="connsiteY5" fmla="*/ 109614 h 715690"/>
                <a:gd name="connsiteX6" fmla="*/ 128275 w 650732"/>
                <a:gd name="connsiteY6" fmla="*/ 158 h 715690"/>
                <a:gd name="connsiteX7" fmla="*/ 206671 w 650732"/>
                <a:gd name="connsiteY7" fmla="*/ 86033 h 715690"/>
                <a:gd name="connsiteX0" fmla="*/ 206671 w 650732"/>
                <a:gd name="connsiteY0" fmla="*/ 85875 h 715532"/>
                <a:gd name="connsiteX1" fmla="*/ 507478 w 650732"/>
                <a:gd name="connsiteY1" fmla="*/ 369758 h 715532"/>
                <a:gd name="connsiteX2" fmla="*/ 643930 w 650732"/>
                <a:gd name="connsiteY2" fmla="*/ 497927 h 715532"/>
                <a:gd name="connsiteX3" fmla="*/ 569224 w 650732"/>
                <a:gd name="connsiteY3" fmla="*/ 707103 h 715532"/>
                <a:gd name="connsiteX4" fmla="*/ 61224 w 650732"/>
                <a:gd name="connsiteY4" fmla="*/ 617456 h 715532"/>
                <a:gd name="connsiteX5" fmla="*/ 16400 w 650732"/>
                <a:gd name="connsiteY5" fmla="*/ 109456 h 715532"/>
                <a:gd name="connsiteX6" fmla="*/ 128275 w 650732"/>
                <a:gd name="connsiteY6" fmla="*/ 0 h 715532"/>
                <a:gd name="connsiteX7" fmla="*/ 206671 w 650732"/>
                <a:gd name="connsiteY7" fmla="*/ 85875 h 71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732" h="715532">
                  <a:moveTo>
                    <a:pt x="206671" y="85875"/>
                  </a:moveTo>
                  <a:cubicBezTo>
                    <a:pt x="269871" y="147501"/>
                    <a:pt x="434602" y="301083"/>
                    <a:pt x="507478" y="369758"/>
                  </a:cubicBezTo>
                  <a:cubicBezTo>
                    <a:pt x="580354" y="438433"/>
                    <a:pt x="633639" y="441703"/>
                    <a:pt x="643930" y="497927"/>
                  </a:cubicBezTo>
                  <a:cubicBezTo>
                    <a:pt x="654221" y="554151"/>
                    <a:pt x="666342" y="687182"/>
                    <a:pt x="569224" y="707103"/>
                  </a:cubicBezTo>
                  <a:cubicBezTo>
                    <a:pt x="472106" y="727024"/>
                    <a:pt x="153361" y="717064"/>
                    <a:pt x="61224" y="617456"/>
                  </a:cubicBezTo>
                  <a:cubicBezTo>
                    <a:pt x="-30913" y="517848"/>
                    <a:pt x="5225" y="212365"/>
                    <a:pt x="16400" y="109456"/>
                  </a:cubicBezTo>
                  <a:cubicBezTo>
                    <a:pt x="27575" y="6547"/>
                    <a:pt x="100883" y="2490"/>
                    <a:pt x="128275" y="0"/>
                  </a:cubicBezTo>
                  <a:cubicBezTo>
                    <a:pt x="172946" y="36387"/>
                    <a:pt x="143471" y="24249"/>
                    <a:pt x="206671" y="858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rot="220390" flipH="1">
              <a:off x="3566500" y="5880267"/>
              <a:ext cx="650732" cy="715532"/>
            </a:xfrm>
            <a:custGeom>
              <a:avLst/>
              <a:gdLst>
                <a:gd name="connsiteX0" fmla="*/ 186246 w 657184"/>
                <a:gd name="connsiteY0" fmla="*/ 43109 h 664126"/>
                <a:gd name="connsiteX1" fmla="*/ 500011 w 657184"/>
                <a:gd name="connsiteY1" fmla="*/ 326992 h 664126"/>
                <a:gd name="connsiteX2" fmla="*/ 649423 w 657184"/>
                <a:gd name="connsiteY2" fmla="*/ 446521 h 664126"/>
                <a:gd name="connsiteX3" fmla="*/ 574717 w 657184"/>
                <a:gd name="connsiteY3" fmla="*/ 655697 h 664126"/>
                <a:gd name="connsiteX4" fmla="*/ 66717 w 657184"/>
                <a:gd name="connsiteY4" fmla="*/ 566050 h 664126"/>
                <a:gd name="connsiteX5" fmla="*/ 21893 w 657184"/>
                <a:gd name="connsiteY5" fmla="*/ 58050 h 664126"/>
                <a:gd name="connsiteX6" fmla="*/ 186246 w 657184"/>
                <a:gd name="connsiteY6" fmla="*/ 43109 h 664126"/>
                <a:gd name="connsiteX0" fmla="*/ 180753 w 651691"/>
                <a:gd name="connsiteY0" fmla="*/ 94642 h 715659"/>
                <a:gd name="connsiteX1" fmla="*/ 494518 w 651691"/>
                <a:gd name="connsiteY1" fmla="*/ 378525 h 715659"/>
                <a:gd name="connsiteX2" fmla="*/ 643930 w 651691"/>
                <a:gd name="connsiteY2" fmla="*/ 498054 h 715659"/>
                <a:gd name="connsiteX3" fmla="*/ 569224 w 651691"/>
                <a:gd name="connsiteY3" fmla="*/ 707230 h 715659"/>
                <a:gd name="connsiteX4" fmla="*/ 61224 w 651691"/>
                <a:gd name="connsiteY4" fmla="*/ 617583 h 715659"/>
                <a:gd name="connsiteX5" fmla="*/ 16400 w 651691"/>
                <a:gd name="connsiteY5" fmla="*/ 109583 h 715659"/>
                <a:gd name="connsiteX6" fmla="*/ 128275 w 651691"/>
                <a:gd name="connsiteY6" fmla="*/ 127 h 715659"/>
                <a:gd name="connsiteX7" fmla="*/ 180753 w 651691"/>
                <a:gd name="connsiteY7" fmla="*/ 94642 h 715659"/>
                <a:gd name="connsiteX0" fmla="*/ 193712 w 651691"/>
                <a:gd name="connsiteY0" fmla="*/ 90339 h 715676"/>
                <a:gd name="connsiteX1" fmla="*/ 494518 w 651691"/>
                <a:gd name="connsiteY1" fmla="*/ 378542 h 715676"/>
                <a:gd name="connsiteX2" fmla="*/ 643930 w 651691"/>
                <a:gd name="connsiteY2" fmla="*/ 498071 h 715676"/>
                <a:gd name="connsiteX3" fmla="*/ 569224 w 651691"/>
                <a:gd name="connsiteY3" fmla="*/ 707247 h 715676"/>
                <a:gd name="connsiteX4" fmla="*/ 61224 w 651691"/>
                <a:gd name="connsiteY4" fmla="*/ 617600 h 715676"/>
                <a:gd name="connsiteX5" fmla="*/ 16400 w 651691"/>
                <a:gd name="connsiteY5" fmla="*/ 109600 h 715676"/>
                <a:gd name="connsiteX6" fmla="*/ 128275 w 651691"/>
                <a:gd name="connsiteY6" fmla="*/ 144 h 715676"/>
                <a:gd name="connsiteX7" fmla="*/ 193712 w 651691"/>
                <a:gd name="connsiteY7" fmla="*/ 90339 h 715676"/>
                <a:gd name="connsiteX0" fmla="*/ 193712 w 650732"/>
                <a:gd name="connsiteY0" fmla="*/ 90334 h 715671"/>
                <a:gd name="connsiteX1" fmla="*/ 507478 w 650732"/>
                <a:gd name="connsiteY1" fmla="*/ 369897 h 715671"/>
                <a:gd name="connsiteX2" fmla="*/ 643930 w 650732"/>
                <a:gd name="connsiteY2" fmla="*/ 498066 h 715671"/>
                <a:gd name="connsiteX3" fmla="*/ 569224 w 650732"/>
                <a:gd name="connsiteY3" fmla="*/ 707242 h 715671"/>
                <a:gd name="connsiteX4" fmla="*/ 61224 w 650732"/>
                <a:gd name="connsiteY4" fmla="*/ 617595 h 715671"/>
                <a:gd name="connsiteX5" fmla="*/ 16400 w 650732"/>
                <a:gd name="connsiteY5" fmla="*/ 109595 h 715671"/>
                <a:gd name="connsiteX6" fmla="*/ 128275 w 650732"/>
                <a:gd name="connsiteY6" fmla="*/ 139 h 715671"/>
                <a:gd name="connsiteX7" fmla="*/ 193712 w 650732"/>
                <a:gd name="connsiteY7" fmla="*/ 90334 h 715671"/>
                <a:gd name="connsiteX0" fmla="*/ 206671 w 650732"/>
                <a:gd name="connsiteY0" fmla="*/ 86033 h 715690"/>
                <a:gd name="connsiteX1" fmla="*/ 507478 w 650732"/>
                <a:gd name="connsiteY1" fmla="*/ 369916 h 715690"/>
                <a:gd name="connsiteX2" fmla="*/ 643930 w 650732"/>
                <a:gd name="connsiteY2" fmla="*/ 498085 h 715690"/>
                <a:gd name="connsiteX3" fmla="*/ 569224 w 650732"/>
                <a:gd name="connsiteY3" fmla="*/ 707261 h 715690"/>
                <a:gd name="connsiteX4" fmla="*/ 61224 w 650732"/>
                <a:gd name="connsiteY4" fmla="*/ 617614 h 715690"/>
                <a:gd name="connsiteX5" fmla="*/ 16400 w 650732"/>
                <a:gd name="connsiteY5" fmla="*/ 109614 h 715690"/>
                <a:gd name="connsiteX6" fmla="*/ 128275 w 650732"/>
                <a:gd name="connsiteY6" fmla="*/ 158 h 715690"/>
                <a:gd name="connsiteX7" fmla="*/ 206671 w 650732"/>
                <a:gd name="connsiteY7" fmla="*/ 86033 h 715690"/>
                <a:gd name="connsiteX0" fmla="*/ 206671 w 650732"/>
                <a:gd name="connsiteY0" fmla="*/ 85875 h 715532"/>
                <a:gd name="connsiteX1" fmla="*/ 507478 w 650732"/>
                <a:gd name="connsiteY1" fmla="*/ 369758 h 715532"/>
                <a:gd name="connsiteX2" fmla="*/ 643930 w 650732"/>
                <a:gd name="connsiteY2" fmla="*/ 497927 h 715532"/>
                <a:gd name="connsiteX3" fmla="*/ 569224 w 650732"/>
                <a:gd name="connsiteY3" fmla="*/ 707103 h 715532"/>
                <a:gd name="connsiteX4" fmla="*/ 61224 w 650732"/>
                <a:gd name="connsiteY4" fmla="*/ 617456 h 715532"/>
                <a:gd name="connsiteX5" fmla="*/ 16400 w 650732"/>
                <a:gd name="connsiteY5" fmla="*/ 109456 h 715532"/>
                <a:gd name="connsiteX6" fmla="*/ 128275 w 650732"/>
                <a:gd name="connsiteY6" fmla="*/ 0 h 715532"/>
                <a:gd name="connsiteX7" fmla="*/ 206671 w 650732"/>
                <a:gd name="connsiteY7" fmla="*/ 85875 h 71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732" h="715532">
                  <a:moveTo>
                    <a:pt x="206671" y="85875"/>
                  </a:moveTo>
                  <a:cubicBezTo>
                    <a:pt x="269871" y="147501"/>
                    <a:pt x="434602" y="301083"/>
                    <a:pt x="507478" y="369758"/>
                  </a:cubicBezTo>
                  <a:cubicBezTo>
                    <a:pt x="580354" y="438433"/>
                    <a:pt x="633639" y="441703"/>
                    <a:pt x="643930" y="497927"/>
                  </a:cubicBezTo>
                  <a:cubicBezTo>
                    <a:pt x="654221" y="554151"/>
                    <a:pt x="666342" y="687182"/>
                    <a:pt x="569224" y="707103"/>
                  </a:cubicBezTo>
                  <a:cubicBezTo>
                    <a:pt x="472106" y="727024"/>
                    <a:pt x="153361" y="717064"/>
                    <a:pt x="61224" y="617456"/>
                  </a:cubicBezTo>
                  <a:cubicBezTo>
                    <a:pt x="-30913" y="517848"/>
                    <a:pt x="5225" y="212365"/>
                    <a:pt x="16400" y="109456"/>
                  </a:cubicBezTo>
                  <a:cubicBezTo>
                    <a:pt x="27575" y="6547"/>
                    <a:pt x="100883" y="2490"/>
                    <a:pt x="128275" y="0"/>
                  </a:cubicBezTo>
                  <a:cubicBezTo>
                    <a:pt x="172946" y="36387"/>
                    <a:pt x="143471" y="24249"/>
                    <a:pt x="206671" y="858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64000"/>
                  </a:srgbClr>
                </a:gs>
                <a:gs pos="50000">
                  <a:srgbClr val="C31127">
                    <a:alpha val="53000"/>
                  </a:srgbClr>
                </a:gs>
                <a:gs pos="100000">
                  <a:srgbClr val="FF0000">
                    <a:alpha val="54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45223" y="5750030"/>
            <a:ext cx="26885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ANGINE A STREPTOCOQUE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146083" y="4551260"/>
            <a:ext cx="2915635" cy="1007879"/>
            <a:chOff x="1146083" y="4551260"/>
            <a:chExt cx="2915635" cy="1007879"/>
          </a:xfrm>
        </p:grpSpPr>
        <p:pic>
          <p:nvPicPr>
            <p:cNvPr id="17" name="Picture 16" descr="langue.psd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083" y="4551260"/>
              <a:ext cx="2915635" cy="100787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Forme libre 6"/>
            <p:cNvSpPr/>
            <p:nvPr/>
          </p:nvSpPr>
          <p:spPr>
            <a:xfrm>
              <a:off x="1967923" y="4564059"/>
              <a:ext cx="1216313" cy="583482"/>
            </a:xfrm>
            <a:custGeom>
              <a:avLst/>
              <a:gdLst>
                <a:gd name="connsiteX0" fmla="*/ 13854 w 955963"/>
                <a:gd name="connsiteY0" fmla="*/ 0 h 554182"/>
                <a:gd name="connsiteX1" fmla="*/ 193963 w 955963"/>
                <a:gd name="connsiteY1" fmla="*/ 0 h 554182"/>
                <a:gd name="connsiteX2" fmla="*/ 290945 w 955963"/>
                <a:gd name="connsiteY2" fmla="*/ 69273 h 554182"/>
                <a:gd name="connsiteX3" fmla="*/ 374072 w 955963"/>
                <a:gd name="connsiteY3" fmla="*/ 124691 h 554182"/>
                <a:gd name="connsiteX4" fmla="*/ 484909 w 955963"/>
                <a:gd name="connsiteY4" fmla="*/ 124691 h 554182"/>
                <a:gd name="connsiteX5" fmla="*/ 595745 w 955963"/>
                <a:gd name="connsiteY5" fmla="*/ 124691 h 554182"/>
                <a:gd name="connsiteX6" fmla="*/ 595745 w 955963"/>
                <a:gd name="connsiteY6" fmla="*/ 124691 h 554182"/>
                <a:gd name="connsiteX7" fmla="*/ 789709 w 955963"/>
                <a:gd name="connsiteY7" fmla="*/ 96982 h 554182"/>
                <a:gd name="connsiteX8" fmla="*/ 914400 w 955963"/>
                <a:gd name="connsiteY8" fmla="*/ 55418 h 554182"/>
                <a:gd name="connsiteX9" fmla="*/ 955963 w 955963"/>
                <a:gd name="connsiteY9" fmla="*/ 193964 h 554182"/>
                <a:gd name="connsiteX10" fmla="*/ 775854 w 955963"/>
                <a:gd name="connsiteY10" fmla="*/ 387927 h 554182"/>
                <a:gd name="connsiteX11" fmla="*/ 581891 w 955963"/>
                <a:gd name="connsiteY11" fmla="*/ 484909 h 554182"/>
                <a:gd name="connsiteX12" fmla="*/ 526472 w 955963"/>
                <a:gd name="connsiteY12" fmla="*/ 554182 h 554182"/>
                <a:gd name="connsiteX13" fmla="*/ 360218 w 955963"/>
                <a:gd name="connsiteY13" fmla="*/ 360218 h 554182"/>
                <a:gd name="connsiteX14" fmla="*/ 290945 w 955963"/>
                <a:gd name="connsiteY14" fmla="*/ 207818 h 554182"/>
                <a:gd name="connsiteX15" fmla="*/ 124691 w 955963"/>
                <a:gd name="connsiteY15" fmla="*/ 124691 h 554182"/>
                <a:gd name="connsiteX16" fmla="*/ 0 w 955963"/>
                <a:gd name="connsiteY16" fmla="*/ 55418 h 554182"/>
                <a:gd name="connsiteX0" fmla="*/ 13854 w 955963"/>
                <a:gd name="connsiteY0" fmla="*/ 0 h 554182"/>
                <a:gd name="connsiteX1" fmla="*/ 193963 w 955963"/>
                <a:gd name="connsiteY1" fmla="*/ 0 h 554182"/>
                <a:gd name="connsiteX2" fmla="*/ 290945 w 955963"/>
                <a:gd name="connsiteY2" fmla="*/ 69273 h 554182"/>
                <a:gd name="connsiteX3" fmla="*/ 374072 w 955963"/>
                <a:gd name="connsiteY3" fmla="*/ 124691 h 554182"/>
                <a:gd name="connsiteX4" fmla="*/ 484909 w 955963"/>
                <a:gd name="connsiteY4" fmla="*/ 124691 h 554182"/>
                <a:gd name="connsiteX5" fmla="*/ 595745 w 955963"/>
                <a:gd name="connsiteY5" fmla="*/ 124691 h 554182"/>
                <a:gd name="connsiteX6" fmla="*/ 595745 w 955963"/>
                <a:gd name="connsiteY6" fmla="*/ 124691 h 554182"/>
                <a:gd name="connsiteX7" fmla="*/ 789709 w 955963"/>
                <a:gd name="connsiteY7" fmla="*/ 96982 h 554182"/>
                <a:gd name="connsiteX8" fmla="*/ 914400 w 955963"/>
                <a:gd name="connsiteY8" fmla="*/ 55418 h 554182"/>
                <a:gd name="connsiteX9" fmla="*/ 955963 w 955963"/>
                <a:gd name="connsiteY9" fmla="*/ 193964 h 554182"/>
                <a:gd name="connsiteX10" fmla="*/ 775854 w 955963"/>
                <a:gd name="connsiteY10" fmla="*/ 387927 h 554182"/>
                <a:gd name="connsiteX11" fmla="*/ 581891 w 955963"/>
                <a:gd name="connsiteY11" fmla="*/ 484909 h 554182"/>
                <a:gd name="connsiteX12" fmla="*/ 526472 w 955963"/>
                <a:gd name="connsiteY12" fmla="*/ 554182 h 554182"/>
                <a:gd name="connsiteX13" fmla="*/ 360218 w 955963"/>
                <a:gd name="connsiteY13" fmla="*/ 360218 h 554182"/>
                <a:gd name="connsiteX14" fmla="*/ 180108 w 955963"/>
                <a:gd name="connsiteY14" fmla="*/ 260454 h 554182"/>
                <a:gd name="connsiteX15" fmla="*/ 124691 w 955963"/>
                <a:gd name="connsiteY15" fmla="*/ 124691 h 554182"/>
                <a:gd name="connsiteX16" fmla="*/ 0 w 955963"/>
                <a:gd name="connsiteY16" fmla="*/ 55418 h 554182"/>
                <a:gd name="connsiteX0" fmla="*/ 13854 w 955963"/>
                <a:gd name="connsiteY0" fmla="*/ 0 h 554182"/>
                <a:gd name="connsiteX1" fmla="*/ 193963 w 955963"/>
                <a:gd name="connsiteY1" fmla="*/ 0 h 554182"/>
                <a:gd name="connsiteX2" fmla="*/ 290945 w 955963"/>
                <a:gd name="connsiteY2" fmla="*/ 69273 h 554182"/>
                <a:gd name="connsiteX3" fmla="*/ 374072 w 955963"/>
                <a:gd name="connsiteY3" fmla="*/ 124691 h 554182"/>
                <a:gd name="connsiteX4" fmla="*/ 484909 w 955963"/>
                <a:gd name="connsiteY4" fmla="*/ 124691 h 554182"/>
                <a:gd name="connsiteX5" fmla="*/ 595745 w 955963"/>
                <a:gd name="connsiteY5" fmla="*/ 124691 h 554182"/>
                <a:gd name="connsiteX6" fmla="*/ 595745 w 955963"/>
                <a:gd name="connsiteY6" fmla="*/ 124691 h 554182"/>
                <a:gd name="connsiteX7" fmla="*/ 789709 w 955963"/>
                <a:gd name="connsiteY7" fmla="*/ 96982 h 554182"/>
                <a:gd name="connsiteX8" fmla="*/ 914400 w 955963"/>
                <a:gd name="connsiteY8" fmla="*/ 55418 h 554182"/>
                <a:gd name="connsiteX9" fmla="*/ 955963 w 955963"/>
                <a:gd name="connsiteY9" fmla="*/ 193964 h 554182"/>
                <a:gd name="connsiteX10" fmla="*/ 775854 w 955963"/>
                <a:gd name="connsiteY10" fmla="*/ 387927 h 554182"/>
                <a:gd name="connsiteX11" fmla="*/ 581891 w 955963"/>
                <a:gd name="connsiteY11" fmla="*/ 484909 h 554182"/>
                <a:gd name="connsiteX12" fmla="*/ 526472 w 955963"/>
                <a:gd name="connsiteY12" fmla="*/ 554182 h 554182"/>
                <a:gd name="connsiteX13" fmla="*/ 332509 w 955963"/>
                <a:gd name="connsiteY13" fmla="*/ 452330 h 554182"/>
                <a:gd name="connsiteX14" fmla="*/ 180108 w 955963"/>
                <a:gd name="connsiteY14" fmla="*/ 260454 h 554182"/>
                <a:gd name="connsiteX15" fmla="*/ 124691 w 955963"/>
                <a:gd name="connsiteY15" fmla="*/ 124691 h 554182"/>
                <a:gd name="connsiteX16" fmla="*/ 0 w 955963"/>
                <a:gd name="connsiteY16" fmla="*/ 55418 h 554182"/>
                <a:gd name="connsiteX0" fmla="*/ 13854 w 955963"/>
                <a:gd name="connsiteY0" fmla="*/ 0 h 554182"/>
                <a:gd name="connsiteX1" fmla="*/ 193963 w 955963"/>
                <a:gd name="connsiteY1" fmla="*/ 0 h 554182"/>
                <a:gd name="connsiteX2" fmla="*/ 290945 w 955963"/>
                <a:gd name="connsiteY2" fmla="*/ 69273 h 554182"/>
                <a:gd name="connsiteX3" fmla="*/ 374072 w 955963"/>
                <a:gd name="connsiteY3" fmla="*/ 124691 h 554182"/>
                <a:gd name="connsiteX4" fmla="*/ 484909 w 955963"/>
                <a:gd name="connsiteY4" fmla="*/ 124691 h 554182"/>
                <a:gd name="connsiteX5" fmla="*/ 595745 w 955963"/>
                <a:gd name="connsiteY5" fmla="*/ 124691 h 554182"/>
                <a:gd name="connsiteX6" fmla="*/ 595745 w 955963"/>
                <a:gd name="connsiteY6" fmla="*/ 124691 h 554182"/>
                <a:gd name="connsiteX7" fmla="*/ 789709 w 955963"/>
                <a:gd name="connsiteY7" fmla="*/ 96982 h 554182"/>
                <a:gd name="connsiteX8" fmla="*/ 914400 w 955963"/>
                <a:gd name="connsiteY8" fmla="*/ 55418 h 554182"/>
                <a:gd name="connsiteX9" fmla="*/ 955963 w 955963"/>
                <a:gd name="connsiteY9" fmla="*/ 193964 h 554182"/>
                <a:gd name="connsiteX10" fmla="*/ 775854 w 955963"/>
                <a:gd name="connsiteY10" fmla="*/ 387927 h 554182"/>
                <a:gd name="connsiteX11" fmla="*/ 619991 w 955963"/>
                <a:gd name="connsiteY11" fmla="*/ 484909 h 554182"/>
                <a:gd name="connsiteX12" fmla="*/ 526472 w 955963"/>
                <a:gd name="connsiteY12" fmla="*/ 554182 h 554182"/>
                <a:gd name="connsiteX13" fmla="*/ 332509 w 955963"/>
                <a:gd name="connsiteY13" fmla="*/ 452330 h 554182"/>
                <a:gd name="connsiteX14" fmla="*/ 180108 w 955963"/>
                <a:gd name="connsiteY14" fmla="*/ 260454 h 554182"/>
                <a:gd name="connsiteX15" fmla="*/ 124691 w 955963"/>
                <a:gd name="connsiteY15" fmla="*/ 124691 h 554182"/>
                <a:gd name="connsiteX16" fmla="*/ 0 w 955963"/>
                <a:gd name="connsiteY16" fmla="*/ 55418 h 554182"/>
                <a:gd name="connsiteX0" fmla="*/ 13854 w 955963"/>
                <a:gd name="connsiteY0" fmla="*/ 0 h 554182"/>
                <a:gd name="connsiteX1" fmla="*/ 193963 w 955963"/>
                <a:gd name="connsiteY1" fmla="*/ 0 h 554182"/>
                <a:gd name="connsiteX2" fmla="*/ 290945 w 955963"/>
                <a:gd name="connsiteY2" fmla="*/ 69273 h 554182"/>
                <a:gd name="connsiteX3" fmla="*/ 374072 w 955963"/>
                <a:gd name="connsiteY3" fmla="*/ 124691 h 554182"/>
                <a:gd name="connsiteX4" fmla="*/ 484909 w 955963"/>
                <a:gd name="connsiteY4" fmla="*/ 124691 h 554182"/>
                <a:gd name="connsiteX5" fmla="*/ 595745 w 955963"/>
                <a:gd name="connsiteY5" fmla="*/ 124691 h 554182"/>
                <a:gd name="connsiteX6" fmla="*/ 595745 w 955963"/>
                <a:gd name="connsiteY6" fmla="*/ 124691 h 554182"/>
                <a:gd name="connsiteX7" fmla="*/ 789709 w 955963"/>
                <a:gd name="connsiteY7" fmla="*/ 96982 h 554182"/>
                <a:gd name="connsiteX8" fmla="*/ 914400 w 955963"/>
                <a:gd name="connsiteY8" fmla="*/ 55418 h 554182"/>
                <a:gd name="connsiteX9" fmla="*/ 955963 w 955963"/>
                <a:gd name="connsiteY9" fmla="*/ 193964 h 554182"/>
                <a:gd name="connsiteX10" fmla="*/ 775854 w 955963"/>
                <a:gd name="connsiteY10" fmla="*/ 387927 h 554182"/>
                <a:gd name="connsiteX11" fmla="*/ 619991 w 955963"/>
                <a:gd name="connsiteY11" fmla="*/ 418567 h 554182"/>
                <a:gd name="connsiteX12" fmla="*/ 526472 w 955963"/>
                <a:gd name="connsiteY12" fmla="*/ 554182 h 554182"/>
                <a:gd name="connsiteX13" fmla="*/ 332509 w 955963"/>
                <a:gd name="connsiteY13" fmla="*/ 452330 h 554182"/>
                <a:gd name="connsiteX14" fmla="*/ 180108 w 955963"/>
                <a:gd name="connsiteY14" fmla="*/ 260454 h 554182"/>
                <a:gd name="connsiteX15" fmla="*/ 124691 w 955963"/>
                <a:gd name="connsiteY15" fmla="*/ 124691 h 554182"/>
                <a:gd name="connsiteX16" fmla="*/ 0 w 955963"/>
                <a:gd name="connsiteY16" fmla="*/ 55418 h 554182"/>
                <a:gd name="connsiteX0" fmla="*/ 13854 w 955963"/>
                <a:gd name="connsiteY0" fmla="*/ 0 h 554182"/>
                <a:gd name="connsiteX1" fmla="*/ 193963 w 955963"/>
                <a:gd name="connsiteY1" fmla="*/ 0 h 554182"/>
                <a:gd name="connsiteX2" fmla="*/ 290945 w 955963"/>
                <a:gd name="connsiteY2" fmla="*/ 69273 h 554182"/>
                <a:gd name="connsiteX3" fmla="*/ 374072 w 955963"/>
                <a:gd name="connsiteY3" fmla="*/ 124691 h 554182"/>
                <a:gd name="connsiteX4" fmla="*/ 484909 w 955963"/>
                <a:gd name="connsiteY4" fmla="*/ 124691 h 554182"/>
                <a:gd name="connsiteX5" fmla="*/ 595745 w 955963"/>
                <a:gd name="connsiteY5" fmla="*/ 124691 h 554182"/>
                <a:gd name="connsiteX6" fmla="*/ 595745 w 955963"/>
                <a:gd name="connsiteY6" fmla="*/ 124691 h 554182"/>
                <a:gd name="connsiteX7" fmla="*/ 789709 w 955963"/>
                <a:gd name="connsiteY7" fmla="*/ 96982 h 554182"/>
                <a:gd name="connsiteX8" fmla="*/ 914400 w 955963"/>
                <a:gd name="connsiteY8" fmla="*/ 55418 h 554182"/>
                <a:gd name="connsiteX9" fmla="*/ 955963 w 955963"/>
                <a:gd name="connsiteY9" fmla="*/ 193964 h 554182"/>
                <a:gd name="connsiteX10" fmla="*/ 775854 w 955963"/>
                <a:gd name="connsiteY10" fmla="*/ 297460 h 554182"/>
                <a:gd name="connsiteX11" fmla="*/ 619991 w 955963"/>
                <a:gd name="connsiteY11" fmla="*/ 418567 h 554182"/>
                <a:gd name="connsiteX12" fmla="*/ 526472 w 955963"/>
                <a:gd name="connsiteY12" fmla="*/ 554182 h 554182"/>
                <a:gd name="connsiteX13" fmla="*/ 332509 w 955963"/>
                <a:gd name="connsiteY13" fmla="*/ 452330 h 554182"/>
                <a:gd name="connsiteX14" fmla="*/ 180108 w 955963"/>
                <a:gd name="connsiteY14" fmla="*/ 260454 h 554182"/>
                <a:gd name="connsiteX15" fmla="*/ 124691 w 955963"/>
                <a:gd name="connsiteY15" fmla="*/ 124691 h 554182"/>
                <a:gd name="connsiteX16" fmla="*/ 0 w 955963"/>
                <a:gd name="connsiteY16" fmla="*/ 55418 h 554182"/>
                <a:gd name="connsiteX0" fmla="*/ 13854 w 1000413"/>
                <a:gd name="connsiteY0" fmla="*/ 0 h 554182"/>
                <a:gd name="connsiteX1" fmla="*/ 193963 w 1000413"/>
                <a:gd name="connsiteY1" fmla="*/ 0 h 554182"/>
                <a:gd name="connsiteX2" fmla="*/ 290945 w 1000413"/>
                <a:gd name="connsiteY2" fmla="*/ 69273 h 554182"/>
                <a:gd name="connsiteX3" fmla="*/ 374072 w 1000413"/>
                <a:gd name="connsiteY3" fmla="*/ 124691 h 554182"/>
                <a:gd name="connsiteX4" fmla="*/ 484909 w 1000413"/>
                <a:gd name="connsiteY4" fmla="*/ 124691 h 554182"/>
                <a:gd name="connsiteX5" fmla="*/ 595745 w 1000413"/>
                <a:gd name="connsiteY5" fmla="*/ 124691 h 554182"/>
                <a:gd name="connsiteX6" fmla="*/ 595745 w 1000413"/>
                <a:gd name="connsiteY6" fmla="*/ 124691 h 554182"/>
                <a:gd name="connsiteX7" fmla="*/ 789709 w 1000413"/>
                <a:gd name="connsiteY7" fmla="*/ 96982 h 554182"/>
                <a:gd name="connsiteX8" fmla="*/ 914400 w 1000413"/>
                <a:gd name="connsiteY8" fmla="*/ 55418 h 554182"/>
                <a:gd name="connsiteX9" fmla="*/ 1000413 w 1000413"/>
                <a:gd name="connsiteY9" fmla="*/ 79373 h 554182"/>
                <a:gd name="connsiteX10" fmla="*/ 775854 w 1000413"/>
                <a:gd name="connsiteY10" fmla="*/ 297460 h 554182"/>
                <a:gd name="connsiteX11" fmla="*/ 619991 w 1000413"/>
                <a:gd name="connsiteY11" fmla="*/ 418567 h 554182"/>
                <a:gd name="connsiteX12" fmla="*/ 526472 w 1000413"/>
                <a:gd name="connsiteY12" fmla="*/ 554182 h 554182"/>
                <a:gd name="connsiteX13" fmla="*/ 332509 w 1000413"/>
                <a:gd name="connsiteY13" fmla="*/ 452330 h 554182"/>
                <a:gd name="connsiteX14" fmla="*/ 180108 w 1000413"/>
                <a:gd name="connsiteY14" fmla="*/ 260454 h 554182"/>
                <a:gd name="connsiteX15" fmla="*/ 124691 w 1000413"/>
                <a:gd name="connsiteY15" fmla="*/ 124691 h 554182"/>
                <a:gd name="connsiteX16" fmla="*/ 0 w 1000413"/>
                <a:gd name="connsiteY16" fmla="*/ 55418 h 554182"/>
                <a:gd name="connsiteX0" fmla="*/ 13854 w 1000413"/>
                <a:gd name="connsiteY0" fmla="*/ 0 h 554182"/>
                <a:gd name="connsiteX1" fmla="*/ 193963 w 1000413"/>
                <a:gd name="connsiteY1" fmla="*/ 0 h 554182"/>
                <a:gd name="connsiteX2" fmla="*/ 290945 w 1000413"/>
                <a:gd name="connsiteY2" fmla="*/ 69273 h 554182"/>
                <a:gd name="connsiteX3" fmla="*/ 374072 w 1000413"/>
                <a:gd name="connsiteY3" fmla="*/ 124691 h 554182"/>
                <a:gd name="connsiteX4" fmla="*/ 484909 w 1000413"/>
                <a:gd name="connsiteY4" fmla="*/ 124691 h 554182"/>
                <a:gd name="connsiteX5" fmla="*/ 595745 w 1000413"/>
                <a:gd name="connsiteY5" fmla="*/ 124691 h 554182"/>
                <a:gd name="connsiteX6" fmla="*/ 595745 w 1000413"/>
                <a:gd name="connsiteY6" fmla="*/ 124691 h 554182"/>
                <a:gd name="connsiteX7" fmla="*/ 789709 w 1000413"/>
                <a:gd name="connsiteY7" fmla="*/ 96982 h 554182"/>
                <a:gd name="connsiteX8" fmla="*/ 908050 w 1000413"/>
                <a:gd name="connsiteY8" fmla="*/ 67480 h 554182"/>
                <a:gd name="connsiteX9" fmla="*/ 1000413 w 1000413"/>
                <a:gd name="connsiteY9" fmla="*/ 79373 h 554182"/>
                <a:gd name="connsiteX10" fmla="*/ 775854 w 1000413"/>
                <a:gd name="connsiteY10" fmla="*/ 297460 h 554182"/>
                <a:gd name="connsiteX11" fmla="*/ 619991 w 1000413"/>
                <a:gd name="connsiteY11" fmla="*/ 418567 h 554182"/>
                <a:gd name="connsiteX12" fmla="*/ 526472 w 1000413"/>
                <a:gd name="connsiteY12" fmla="*/ 554182 h 554182"/>
                <a:gd name="connsiteX13" fmla="*/ 332509 w 1000413"/>
                <a:gd name="connsiteY13" fmla="*/ 452330 h 554182"/>
                <a:gd name="connsiteX14" fmla="*/ 180108 w 1000413"/>
                <a:gd name="connsiteY14" fmla="*/ 260454 h 554182"/>
                <a:gd name="connsiteX15" fmla="*/ 124691 w 1000413"/>
                <a:gd name="connsiteY15" fmla="*/ 124691 h 554182"/>
                <a:gd name="connsiteX16" fmla="*/ 0 w 100041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75854 w 1006763"/>
                <a:gd name="connsiteY10" fmla="*/ 297460 h 554182"/>
                <a:gd name="connsiteX11" fmla="*/ 619991 w 1006763"/>
                <a:gd name="connsiteY11" fmla="*/ 418567 h 554182"/>
                <a:gd name="connsiteX12" fmla="*/ 526472 w 1006763"/>
                <a:gd name="connsiteY12" fmla="*/ 554182 h 554182"/>
                <a:gd name="connsiteX13" fmla="*/ 332509 w 1006763"/>
                <a:gd name="connsiteY13" fmla="*/ 452330 h 554182"/>
                <a:gd name="connsiteX14" fmla="*/ 180108 w 1006763"/>
                <a:gd name="connsiteY14" fmla="*/ 260454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75854 w 1006763"/>
                <a:gd name="connsiteY10" fmla="*/ 297460 h 554182"/>
                <a:gd name="connsiteX11" fmla="*/ 619991 w 1006763"/>
                <a:gd name="connsiteY11" fmla="*/ 418567 h 554182"/>
                <a:gd name="connsiteX12" fmla="*/ 526472 w 1006763"/>
                <a:gd name="connsiteY12" fmla="*/ 554182 h 554182"/>
                <a:gd name="connsiteX13" fmla="*/ 345209 w 1006763"/>
                <a:gd name="connsiteY13" fmla="*/ 385988 h 554182"/>
                <a:gd name="connsiteX14" fmla="*/ 180108 w 1006763"/>
                <a:gd name="connsiteY14" fmla="*/ 260454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75854 w 1006763"/>
                <a:gd name="connsiteY10" fmla="*/ 297460 h 554182"/>
                <a:gd name="connsiteX11" fmla="*/ 619991 w 1006763"/>
                <a:gd name="connsiteY11" fmla="*/ 418567 h 554182"/>
                <a:gd name="connsiteX12" fmla="*/ 526472 w 1006763"/>
                <a:gd name="connsiteY12" fmla="*/ 554182 h 554182"/>
                <a:gd name="connsiteX13" fmla="*/ 345209 w 1006763"/>
                <a:gd name="connsiteY13" fmla="*/ 385988 h 554182"/>
                <a:gd name="connsiteX14" fmla="*/ 230908 w 1006763"/>
                <a:gd name="connsiteY14" fmla="*/ 224267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75854 w 1006763"/>
                <a:gd name="connsiteY10" fmla="*/ 297460 h 554182"/>
                <a:gd name="connsiteX11" fmla="*/ 619991 w 1006763"/>
                <a:gd name="connsiteY11" fmla="*/ 418567 h 554182"/>
                <a:gd name="connsiteX12" fmla="*/ 526472 w 1006763"/>
                <a:gd name="connsiteY12" fmla="*/ 554182 h 554182"/>
                <a:gd name="connsiteX13" fmla="*/ 446809 w 1006763"/>
                <a:gd name="connsiteY13" fmla="*/ 373925 h 554182"/>
                <a:gd name="connsiteX14" fmla="*/ 230908 w 1006763"/>
                <a:gd name="connsiteY14" fmla="*/ 224267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75854 w 1006763"/>
                <a:gd name="connsiteY10" fmla="*/ 297460 h 554182"/>
                <a:gd name="connsiteX11" fmla="*/ 626341 w 1006763"/>
                <a:gd name="connsiteY11" fmla="*/ 358256 h 554182"/>
                <a:gd name="connsiteX12" fmla="*/ 526472 w 1006763"/>
                <a:gd name="connsiteY12" fmla="*/ 554182 h 554182"/>
                <a:gd name="connsiteX13" fmla="*/ 446809 w 1006763"/>
                <a:gd name="connsiteY13" fmla="*/ 373925 h 554182"/>
                <a:gd name="connsiteX14" fmla="*/ 230908 w 1006763"/>
                <a:gd name="connsiteY14" fmla="*/ 224267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75854 w 1006763"/>
                <a:gd name="connsiteY10" fmla="*/ 297460 h 554182"/>
                <a:gd name="connsiteX11" fmla="*/ 594591 w 1006763"/>
                <a:gd name="connsiteY11" fmla="*/ 370318 h 554182"/>
                <a:gd name="connsiteX12" fmla="*/ 526472 w 1006763"/>
                <a:gd name="connsiteY12" fmla="*/ 554182 h 554182"/>
                <a:gd name="connsiteX13" fmla="*/ 446809 w 1006763"/>
                <a:gd name="connsiteY13" fmla="*/ 373925 h 554182"/>
                <a:gd name="connsiteX14" fmla="*/ 230908 w 1006763"/>
                <a:gd name="connsiteY14" fmla="*/ 224267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006763"/>
                <a:gd name="connsiteY0" fmla="*/ 0 h 554182"/>
                <a:gd name="connsiteX1" fmla="*/ 193963 w 1006763"/>
                <a:gd name="connsiteY1" fmla="*/ 0 h 554182"/>
                <a:gd name="connsiteX2" fmla="*/ 290945 w 1006763"/>
                <a:gd name="connsiteY2" fmla="*/ 69273 h 554182"/>
                <a:gd name="connsiteX3" fmla="*/ 374072 w 1006763"/>
                <a:gd name="connsiteY3" fmla="*/ 124691 h 554182"/>
                <a:gd name="connsiteX4" fmla="*/ 484909 w 1006763"/>
                <a:gd name="connsiteY4" fmla="*/ 124691 h 554182"/>
                <a:gd name="connsiteX5" fmla="*/ 595745 w 1006763"/>
                <a:gd name="connsiteY5" fmla="*/ 124691 h 554182"/>
                <a:gd name="connsiteX6" fmla="*/ 595745 w 1006763"/>
                <a:gd name="connsiteY6" fmla="*/ 124691 h 554182"/>
                <a:gd name="connsiteX7" fmla="*/ 789709 w 1006763"/>
                <a:gd name="connsiteY7" fmla="*/ 96982 h 554182"/>
                <a:gd name="connsiteX8" fmla="*/ 908050 w 1006763"/>
                <a:gd name="connsiteY8" fmla="*/ 67480 h 554182"/>
                <a:gd name="connsiteX9" fmla="*/ 1006763 w 1006763"/>
                <a:gd name="connsiteY9" fmla="*/ 61280 h 554182"/>
                <a:gd name="connsiteX10" fmla="*/ 737754 w 1006763"/>
                <a:gd name="connsiteY10" fmla="*/ 243180 h 554182"/>
                <a:gd name="connsiteX11" fmla="*/ 594591 w 1006763"/>
                <a:gd name="connsiteY11" fmla="*/ 370318 h 554182"/>
                <a:gd name="connsiteX12" fmla="*/ 526472 w 1006763"/>
                <a:gd name="connsiteY12" fmla="*/ 554182 h 554182"/>
                <a:gd name="connsiteX13" fmla="*/ 446809 w 1006763"/>
                <a:gd name="connsiteY13" fmla="*/ 373925 h 554182"/>
                <a:gd name="connsiteX14" fmla="*/ 230908 w 1006763"/>
                <a:gd name="connsiteY14" fmla="*/ 224267 h 554182"/>
                <a:gd name="connsiteX15" fmla="*/ 124691 w 1006763"/>
                <a:gd name="connsiteY15" fmla="*/ 124691 h 554182"/>
                <a:gd name="connsiteX16" fmla="*/ 0 w 1006763"/>
                <a:gd name="connsiteY16" fmla="*/ 55418 h 554182"/>
                <a:gd name="connsiteX0" fmla="*/ 13854 w 1133763"/>
                <a:gd name="connsiteY0" fmla="*/ 0 h 554182"/>
                <a:gd name="connsiteX1" fmla="*/ 193963 w 1133763"/>
                <a:gd name="connsiteY1" fmla="*/ 0 h 554182"/>
                <a:gd name="connsiteX2" fmla="*/ 290945 w 1133763"/>
                <a:gd name="connsiteY2" fmla="*/ 69273 h 554182"/>
                <a:gd name="connsiteX3" fmla="*/ 374072 w 1133763"/>
                <a:gd name="connsiteY3" fmla="*/ 124691 h 554182"/>
                <a:gd name="connsiteX4" fmla="*/ 484909 w 1133763"/>
                <a:gd name="connsiteY4" fmla="*/ 124691 h 554182"/>
                <a:gd name="connsiteX5" fmla="*/ 595745 w 1133763"/>
                <a:gd name="connsiteY5" fmla="*/ 124691 h 554182"/>
                <a:gd name="connsiteX6" fmla="*/ 595745 w 1133763"/>
                <a:gd name="connsiteY6" fmla="*/ 124691 h 554182"/>
                <a:gd name="connsiteX7" fmla="*/ 789709 w 1133763"/>
                <a:gd name="connsiteY7" fmla="*/ 96982 h 554182"/>
                <a:gd name="connsiteX8" fmla="*/ 908050 w 1133763"/>
                <a:gd name="connsiteY8" fmla="*/ 67480 h 554182"/>
                <a:gd name="connsiteX9" fmla="*/ 1133763 w 1133763"/>
                <a:gd name="connsiteY9" fmla="*/ 37156 h 554182"/>
                <a:gd name="connsiteX10" fmla="*/ 737754 w 1133763"/>
                <a:gd name="connsiteY10" fmla="*/ 243180 h 554182"/>
                <a:gd name="connsiteX11" fmla="*/ 594591 w 1133763"/>
                <a:gd name="connsiteY11" fmla="*/ 370318 h 554182"/>
                <a:gd name="connsiteX12" fmla="*/ 526472 w 1133763"/>
                <a:gd name="connsiteY12" fmla="*/ 554182 h 554182"/>
                <a:gd name="connsiteX13" fmla="*/ 446809 w 1133763"/>
                <a:gd name="connsiteY13" fmla="*/ 373925 h 554182"/>
                <a:gd name="connsiteX14" fmla="*/ 230908 w 1133763"/>
                <a:gd name="connsiteY14" fmla="*/ 224267 h 554182"/>
                <a:gd name="connsiteX15" fmla="*/ 124691 w 1133763"/>
                <a:gd name="connsiteY15" fmla="*/ 124691 h 554182"/>
                <a:gd name="connsiteX16" fmla="*/ 0 w 1133763"/>
                <a:gd name="connsiteY16" fmla="*/ 55418 h 554182"/>
                <a:gd name="connsiteX0" fmla="*/ 13854 w 1133763"/>
                <a:gd name="connsiteY0" fmla="*/ 0 h 554182"/>
                <a:gd name="connsiteX1" fmla="*/ 193963 w 1133763"/>
                <a:gd name="connsiteY1" fmla="*/ 0 h 554182"/>
                <a:gd name="connsiteX2" fmla="*/ 290945 w 1133763"/>
                <a:gd name="connsiteY2" fmla="*/ 69273 h 554182"/>
                <a:gd name="connsiteX3" fmla="*/ 374072 w 1133763"/>
                <a:gd name="connsiteY3" fmla="*/ 124691 h 554182"/>
                <a:gd name="connsiteX4" fmla="*/ 484909 w 1133763"/>
                <a:gd name="connsiteY4" fmla="*/ 124691 h 554182"/>
                <a:gd name="connsiteX5" fmla="*/ 595745 w 1133763"/>
                <a:gd name="connsiteY5" fmla="*/ 124691 h 554182"/>
                <a:gd name="connsiteX6" fmla="*/ 595745 w 1133763"/>
                <a:gd name="connsiteY6" fmla="*/ 124691 h 554182"/>
                <a:gd name="connsiteX7" fmla="*/ 789709 w 1133763"/>
                <a:gd name="connsiteY7" fmla="*/ 96982 h 554182"/>
                <a:gd name="connsiteX8" fmla="*/ 908050 w 1133763"/>
                <a:gd name="connsiteY8" fmla="*/ 67480 h 554182"/>
                <a:gd name="connsiteX9" fmla="*/ 1133763 w 1133763"/>
                <a:gd name="connsiteY9" fmla="*/ 37156 h 554182"/>
                <a:gd name="connsiteX10" fmla="*/ 896504 w 1133763"/>
                <a:gd name="connsiteY10" fmla="*/ 164775 h 554182"/>
                <a:gd name="connsiteX11" fmla="*/ 594591 w 1133763"/>
                <a:gd name="connsiteY11" fmla="*/ 370318 h 554182"/>
                <a:gd name="connsiteX12" fmla="*/ 526472 w 1133763"/>
                <a:gd name="connsiteY12" fmla="*/ 554182 h 554182"/>
                <a:gd name="connsiteX13" fmla="*/ 446809 w 1133763"/>
                <a:gd name="connsiteY13" fmla="*/ 373925 h 554182"/>
                <a:gd name="connsiteX14" fmla="*/ 230908 w 1133763"/>
                <a:gd name="connsiteY14" fmla="*/ 224267 h 554182"/>
                <a:gd name="connsiteX15" fmla="*/ 124691 w 1133763"/>
                <a:gd name="connsiteY15" fmla="*/ 124691 h 554182"/>
                <a:gd name="connsiteX16" fmla="*/ 0 w 1133763"/>
                <a:gd name="connsiteY16" fmla="*/ 55418 h 554182"/>
                <a:gd name="connsiteX0" fmla="*/ 13854 w 1133763"/>
                <a:gd name="connsiteY0" fmla="*/ 0 h 554182"/>
                <a:gd name="connsiteX1" fmla="*/ 193963 w 1133763"/>
                <a:gd name="connsiteY1" fmla="*/ 0 h 554182"/>
                <a:gd name="connsiteX2" fmla="*/ 290945 w 1133763"/>
                <a:gd name="connsiteY2" fmla="*/ 69273 h 554182"/>
                <a:gd name="connsiteX3" fmla="*/ 374072 w 1133763"/>
                <a:gd name="connsiteY3" fmla="*/ 124691 h 554182"/>
                <a:gd name="connsiteX4" fmla="*/ 484909 w 1133763"/>
                <a:gd name="connsiteY4" fmla="*/ 124691 h 554182"/>
                <a:gd name="connsiteX5" fmla="*/ 595745 w 1133763"/>
                <a:gd name="connsiteY5" fmla="*/ 124691 h 554182"/>
                <a:gd name="connsiteX6" fmla="*/ 595745 w 1133763"/>
                <a:gd name="connsiteY6" fmla="*/ 124691 h 554182"/>
                <a:gd name="connsiteX7" fmla="*/ 789709 w 1133763"/>
                <a:gd name="connsiteY7" fmla="*/ 96982 h 554182"/>
                <a:gd name="connsiteX8" fmla="*/ 908050 w 1133763"/>
                <a:gd name="connsiteY8" fmla="*/ 67480 h 554182"/>
                <a:gd name="connsiteX9" fmla="*/ 1133763 w 1133763"/>
                <a:gd name="connsiteY9" fmla="*/ 37156 h 554182"/>
                <a:gd name="connsiteX10" fmla="*/ 896504 w 1133763"/>
                <a:gd name="connsiteY10" fmla="*/ 164775 h 554182"/>
                <a:gd name="connsiteX11" fmla="*/ 645391 w 1133763"/>
                <a:gd name="connsiteY11" fmla="*/ 346194 h 554182"/>
                <a:gd name="connsiteX12" fmla="*/ 526472 w 1133763"/>
                <a:gd name="connsiteY12" fmla="*/ 554182 h 554182"/>
                <a:gd name="connsiteX13" fmla="*/ 446809 w 1133763"/>
                <a:gd name="connsiteY13" fmla="*/ 373925 h 554182"/>
                <a:gd name="connsiteX14" fmla="*/ 230908 w 1133763"/>
                <a:gd name="connsiteY14" fmla="*/ 224267 h 554182"/>
                <a:gd name="connsiteX15" fmla="*/ 124691 w 1133763"/>
                <a:gd name="connsiteY15" fmla="*/ 124691 h 554182"/>
                <a:gd name="connsiteX16" fmla="*/ 0 w 1133763"/>
                <a:gd name="connsiteY16" fmla="*/ 55418 h 554182"/>
                <a:gd name="connsiteX0" fmla="*/ 13854 w 1133763"/>
                <a:gd name="connsiteY0" fmla="*/ 0 h 554182"/>
                <a:gd name="connsiteX1" fmla="*/ 193963 w 1133763"/>
                <a:gd name="connsiteY1" fmla="*/ 0 h 554182"/>
                <a:gd name="connsiteX2" fmla="*/ 290945 w 1133763"/>
                <a:gd name="connsiteY2" fmla="*/ 69273 h 554182"/>
                <a:gd name="connsiteX3" fmla="*/ 374072 w 1133763"/>
                <a:gd name="connsiteY3" fmla="*/ 124691 h 554182"/>
                <a:gd name="connsiteX4" fmla="*/ 484909 w 1133763"/>
                <a:gd name="connsiteY4" fmla="*/ 124691 h 554182"/>
                <a:gd name="connsiteX5" fmla="*/ 595745 w 1133763"/>
                <a:gd name="connsiteY5" fmla="*/ 124691 h 554182"/>
                <a:gd name="connsiteX6" fmla="*/ 595745 w 1133763"/>
                <a:gd name="connsiteY6" fmla="*/ 124691 h 554182"/>
                <a:gd name="connsiteX7" fmla="*/ 789709 w 1133763"/>
                <a:gd name="connsiteY7" fmla="*/ 96982 h 554182"/>
                <a:gd name="connsiteX8" fmla="*/ 908050 w 1133763"/>
                <a:gd name="connsiteY8" fmla="*/ 67480 h 554182"/>
                <a:gd name="connsiteX9" fmla="*/ 1133763 w 1133763"/>
                <a:gd name="connsiteY9" fmla="*/ 37156 h 554182"/>
                <a:gd name="connsiteX10" fmla="*/ 896504 w 1133763"/>
                <a:gd name="connsiteY10" fmla="*/ 164775 h 554182"/>
                <a:gd name="connsiteX11" fmla="*/ 645391 w 1133763"/>
                <a:gd name="connsiteY11" fmla="*/ 346194 h 554182"/>
                <a:gd name="connsiteX12" fmla="*/ 526472 w 1133763"/>
                <a:gd name="connsiteY12" fmla="*/ 554182 h 554182"/>
                <a:gd name="connsiteX13" fmla="*/ 402359 w 1133763"/>
                <a:gd name="connsiteY13" fmla="*/ 367894 h 554182"/>
                <a:gd name="connsiteX14" fmla="*/ 230908 w 1133763"/>
                <a:gd name="connsiteY14" fmla="*/ 224267 h 554182"/>
                <a:gd name="connsiteX15" fmla="*/ 124691 w 1133763"/>
                <a:gd name="connsiteY15" fmla="*/ 124691 h 554182"/>
                <a:gd name="connsiteX16" fmla="*/ 0 w 1133763"/>
                <a:gd name="connsiteY16" fmla="*/ 55418 h 554182"/>
                <a:gd name="connsiteX0" fmla="*/ 96404 w 1216313"/>
                <a:gd name="connsiteY0" fmla="*/ 0 h 554182"/>
                <a:gd name="connsiteX1" fmla="*/ 276513 w 1216313"/>
                <a:gd name="connsiteY1" fmla="*/ 0 h 554182"/>
                <a:gd name="connsiteX2" fmla="*/ 373495 w 1216313"/>
                <a:gd name="connsiteY2" fmla="*/ 69273 h 554182"/>
                <a:gd name="connsiteX3" fmla="*/ 456622 w 1216313"/>
                <a:gd name="connsiteY3" fmla="*/ 124691 h 554182"/>
                <a:gd name="connsiteX4" fmla="*/ 567459 w 1216313"/>
                <a:gd name="connsiteY4" fmla="*/ 124691 h 554182"/>
                <a:gd name="connsiteX5" fmla="*/ 678295 w 1216313"/>
                <a:gd name="connsiteY5" fmla="*/ 124691 h 554182"/>
                <a:gd name="connsiteX6" fmla="*/ 678295 w 1216313"/>
                <a:gd name="connsiteY6" fmla="*/ 124691 h 554182"/>
                <a:gd name="connsiteX7" fmla="*/ 872259 w 1216313"/>
                <a:gd name="connsiteY7" fmla="*/ 96982 h 554182"/>
                <a:gd name="connsiteX8" fmla="*/ 990600 w 1216313"/>
                <a:gd name="connsiteY8" fmla="*/ 67480 h 554182"/>
                <a:gd name="connsiteX9" fmla="*/ 1216313 w 1216313"/>
                <a:gd name="connsiteY9" fmla="*/ 37156 h 554182"/>
                <a:gd name="connsiteX10" fmla="*/ 979054 w 1216313"/>
                <a:gd name="connsiteY10" fmla="*/ 164775 h 554182"/>
                <a:gd name="connsiteX11" fmla="*/ 727941 w 1216313"/>
                <a:gd name="connsiteY11" fmla="*/ 346194 h 554182"/>
                <a:gd name="connsiteX12" fmla="*/ 609022 w 1216313"/>
                <a:gd name="connsiteY12" fmla="*/ 554182 h 554182"/>
                <a:gd name="connsiteX13" fmla="*/ 484909 w 1216313"/>
                <a:gd name="connsiteY13" fmla="*/ 367894 h 554182"/>
                <a:gd name="connsiteX14" fmla="*/ 313458 w 1216313"/>
                <a:gd name="connsiteY14" fmla="*/ 224267 h 554182"/>
                <a:gd name="connsiteX15" fmla="*/ 207241 w 1216313"/>
                <a:gd name="connsiteY15" fmla="*/ 124691 h 554182"/>
                <a:gd name="connsiteX16" fmla="*/ 0 w 1216313"/>
                <a:gd name="connsiteY16" fmla="*/ 25262 h 554182"/>
                <a:gd name="connsiteX0" fmla="*/ 96404 w 1216313"/>
                <a:gd name="connsiteY0" fmla="*/ 0 h 554182"/>
                <a:gd name="connsiteX1" fmla="*/ 276513 w 1216313"/>
                <a:gd name="connsiteY1" fmla="*/ 0 h 554182"/>
                <a:gd name="connsiteX2" fmla="*/ 373495 w 1216313"/>
                <a:gd name="connsiteY2" fmla="*/ 69273 h 554182"/>
                <a:gd name="connsiteX3" fmla="*/ 456622 w 1216313"/>
                <a:gd name="connsiteY3" fmla="*/ 100567 h 554182"/>
                <a:gd name="connsiteX4" fmla="*/ 567459 w 1216313"/>
                <a:gd name="connsiteY4" fmla="*/ 124691 h 554182"/>
                <a:gd name="connsiteX5" fmla="*/ 678295 w 1216313"/>
                <a:gd name="connsiteY5" fmla="*/ 124691 h 554182"/>
                <a:gd name="connsiteX6" fmla="*/ 678295 w 1216313"/>
                <a:gd name="connsiteY6" fmla="*/ 124691 h 554182"/>
                <a:gd name="connsiteX7" fmla="*/ 872259 w 1216313"/>
                <a:gd name="connsiteY7" fmla="*/ 96982 h 554182"/>
                <a:gd name="connsiteX8" fmla="*/ 990600 w 1216313"/>
                <a:gd name="connsiteY8" fmla="*/ 67480 h 554182"/>
                <a:gd name="connsiteX9" fmla="*/ 1216313 w 1216313"/>
                <a:gd name="connsiteY9" fmla="*/ 37156 h 554182"/>
                <a:gd name="connsiteX10" fmla="*/ 979054 w 1216313"/>
                <a:gd name="connsiteY10" fmla="*/ 164775 h 554182"/>
                <a:gd name="connsiteX11" fmla="*/ 727941 w 1216313"/>
                <a:gd name="connsiteY11" fmla="*/ 346194 h 554182"/>
                <a:gd name="connsiteX12" fmla="*/ 609022 w 1216313"/>
                <a:gd name="connsiteY12" fmla="*/ 554182 h 554182"/>
                <a:gd name="connsiteX13" fmla="*/ 484909 w 1216313"/>
                <a:gd name="connsiteY13" fmla="*/ 367894 h 554182"/>
                <a:gd name="connsiteX14" fmla="*/ 313458 w 1216313"/>
                <a:gd name="connsiteY14" fmla="*/ 224267 h 554182"/>
                <a:gd name="connsiteX15" fmla="*/ 207241 w 1216313"/>
                <a:gd name="connsiteY15" fmla="*/ 124691 h 554182"/>
                <a:gd name="connsiteX16" fmla="*/ 0 w 1216313"/>
                <a:gd name="connsiteY16" fmla="*/ 25262 h 554182"/>
                <a:gd name="connsiteX0" fmla="*/ 96404 w 1216313"/>
                <a:gd name="connsiteY0" fmla="*/ 0 h 554182"/>
                <a:gd name="connsiteX1" fmla="*/ 276513 w 1216313"/>
                <a:gd name="connsiteY1" fmla="*/ 0 h 554182"/>
                <a:gd name="connsiteX2" fmla="*/ 379845 w 1216313"/>
                <a:gd name="connsiteY2" fmla="*/ 51180 h 554182"/>
                <a:gd name="connsiteX3" fmla="*/ 456622 w 1216313"/>
                <a:gd name="connsiteY3" fmla="*/ 100567 h 554182"/>
                <a:gd name="connsiteX4" fmla="*/ 567459 w 1216313"/>
                <a:gd name="connsiteY4" fmla="*/ 124691 h 554182"/>
                <a:gd name="connsiteX5" fmla="*/ 678295 w 1216313"/>
                <a:gd name="connsiteY5" fmla="*/ 124691 h 554182"/>
                <a:gd name="connsiteX6" fmla="*/ 678295 w 1216313"/>
                <a:gd name="connsiteY6" fmla="*/ 124691 h 554182"/>
                <a:gd name="connsiteX7" fmla="*/ 872259 w 1216313"/>
                <a:gd name="connsiteY7" fmla="*/ 96982 h 554182"/>
                <a:gd name="connsiteX8" fmla="*/ 990600 w 1216313"/>
                <a:gd name="connsiteY8" fmla="*/ 67480 h 554182"/>
                <a:gd name="connsiteX9" fmla="*/ 1216313 w 1216313"/>
                <a:gd name="connsiteY9" fmla="*/ 37156 h 554182"/>
                <a:gd name="connsiteX10" fmla="*/ 979054 w 1216313"/>
                <a:gd name="connsiteY10" fmla="*/ 164775 h 554182"/>
                <a:gd name="connsiteX11" fmla="*/ 727941 w 1216313"/>
                <a:gd name="connsiteY11" fmla="*/ 346194 h 554182"/>
                <a:gd name="connsiteX12" fmla="*/ 609022 w 1216313"/>
                <a:gd name="connsiteY12" fmla="*/ 554182 h 554182"/>
                <a:gd name="connsiteX13" fmla="*/ 484909 w 1216313"/>
                <a:gd name="connsiteY13" fmla="*/ 367894 h 554182"/>
                <a:gd name="connsiteX14" fmla="*/ 313458 w 1216313"/>
                <a:gd name="connsiteY14" fmla="*/ 224267 h 554182"/>
                <a:gd name="connsiteX15" fmla="*/ 207241 w 1216313"/>
                <a:gd name="connsiteY15" fmla="*/ 124691 h 554182"/>
                <a:gd name="connsiteX16" fmla="*/ 0 w 1216313"/>
                <a:gd name="connsiteY16" fmla="*/ 25262 h 55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6313" h="554182">
                  <a:moveTo>
                    <a:pt x="96404" y="0"/>
                  </a:moveTo>
                  <a:lnTo>
                    <a:pt x="276513" y="0"/>
                  </a:lnTo>
                  <a:lnTo>
                    <a:pt x="379845" y="51180"/>
                  </a:lnTo>
                  <a:lnTo>
                    <a:pt x="456622" y="100567"/>
                  </a:lnTo>
                  <a:cubicBezTo>
                    <a:pt x="493568" y="108608"/>
                    <a:pt x="530513" y="120670"/>
                    <a:pt x="567459" y="124691"/>
                  </a:cubicBezTo>
                  <a:cubicBezTo>
                    <a:pt x="604405" y="128712"/>
                    <a:pt x="641350" y="124691"/>
                    <a:pt x="678295" y="124691"/>
                  </a:cubicBezTo>
                  <a:lnTo>
                    <a:pt x="678295" y="124691"/>
                  </a:lnTo>
                  <a:lnTo>
                    <a:pt x="872259" y="96982"/>
                  </a:lnTo>
                  <a:lnTo>
                    <a:pt x="990600" y="67480"/>
                  </a:lnTo>
                  <a:lnTo>
                    <a:pt x="1216313" y="37156"/>
                  </a:lnTo>
                  <a:lnTo>
                    <a:pt x="979054" y="164775"/>
                  </a:lnTo>
                  <a:lnTo>
                    <a:pt x="727941" y="346194"/>
                  </a:lnTo>
                  <a:lnTo>
                    <a:pt x="609022" y="554182"/>
                  </a:lnTo>
                  <a:lnTo>
                    <a:pt x="484909" y="367894"/>
                  </a:lnTo>
                  <a:lnTo>
                    <a:pt x="313458" y="224267"/>
                  </a:lnTo>
                  <a:lnTo>
                    <a:pt x="207241" y="124691"/>
                  </a:lnTo>
                  <a:lnTo>
                    <a:pt x="0" y="25262"/>
                  </a:lnTo>
                </a:path>
              </a:pathLst>
            </a:custGeom>
            <a:solidFill>
              <a:schemeClr val="accent3">
                <a:lumMod val="20000"/>
                <a:lumOff val="80000"/>
                <a:alpha val="64000"/>
              </a:schemeClr>
            </a:solidFill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40250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6" grpId="0"/>
      <p:bldP spid="47" grpId="0"/>
      <p:bldP spid="48" grpId="0"/>
      <p:bldP spid="49" grpId="0"/>
      <p:bldP spid="62" grpId="0"/>
      <p:bldP spid="64" grpId="0"/>
      <p:bldP spid="66" grpId="0"/>
      <p:bldP spid="68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923" y="50504"/>
            <a:ext cx="81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b="1" dirty="0"/>
              <a:t>SCORE DE M</a:t>
            </a:r>
            <a:r>
              <a:rPr lang="fr-CH" sz="3600" b="1" dirty="0"/>
              <a:t>C</a:t>
            </a:r>
            <a:r>
              <a:rPr lang="fr-CH" sz="4800" b="1" dirty="0"/>
              <a:t> ISAC</a:t>
            </a:r>
            <a:endParaRPr lang="en-US" sz="4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620164"/>
            <a:ext cx="3389313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162300" y="3072595"/>
            <a:ext cx="2603500" cy="1002638"/>
            <a:chOff x="3162300" y="3072595"/>
            <a:chExt cx="2603500" cy="1002638"/>
          </a:xfrm>
        </p:grpSpPr>
        <p:sp>
          <p:nvSpPr>
            <p:cNvPr id="9" name="Ellipse 8"/>
            <p:cNvSpPr/>
            <p:nvPr/>
          </p:nvSpPr>
          <p:spPr>
            <a:xfrm>
              <a:off x="5613400" y="3072595"/>
              <a:ext cx="152400" cy="165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8" name="Connecteur droit avec flèche 7"/>
            <p:cNvCxnSpPr>
              <a:stCxn id="4" idx="6"/>
            </p:cNvCxnSpPr>
            <p:nvPr/>
          </p:nvCxnSpPr>
          <p:spPr>
            <a:xfrm flipV="1">
              <a:off x="3162300" y="3175000"/>
              <a:ext cx="2451100" cy="900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1802413" y="3973117"/>
            <a:ext cx="1359887" cy="369332"/>
            <a:chOff x="1802413" y="3973117"/>
            <a:chExt cx="1359887" cy="369332"/>
          </a:xfrm>
        </p:grpSpPr>
        <p:sp>
          <p:nvSpPr>
            <p:cNvPr id="4" name="Ellipse 3"/>
            <p:cNvSpPr/>
            <p:nvPr/>
          </p:nvSpPr>
          <p:spPr>
            <a:xfrm>
              <a:off x="3009900" y="3992683"/>
              <a:ext cx="152400" cy="165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802413" y="3973117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FF0000"/>
                  </a:solidFill>
                </a:rPr>
                <a:t>Valeur pré-test</a:t>
              </a:r>
            </a:p>
            <a:p>
              <a:pPr algn="ctr"/>
              <a:r>
                <a:rPr lang="fr-CH" sz="900" dirty="0">
                  <a:solidFill>
                    <a:srgbClr val="FF0000"/>
                  </a:solidFill>
                </a:rPr>
                <a:t>40%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6086164" y="3053172"/>
            <a:ext cx="1268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900" dirty="0">
                <a:solidFill>
                  <a:srgbClr val="FF0000"/>
                </a:solidFill>
              </a:rPr>
              <a:t>Valeur pot-test = 66%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793" y="1785306"/>
            <a:ext cx="189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fr-FR" b="1" u="sng" dirty="0"/>
              <a:t>Valeur pré-test?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5821" y="2122372"/>
            <a:ext cx="19215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dirty="0"/>
              <a:t>40%</a:t>
            </a:r>
          </a:p>
          <a:p>
            <a:pPr marL="0" lvl="1" algn="ctr"/>
            <a:r>
              <a:rPr lang="fr-FR" sz="800" dirty="0"/>
              <a:t>mais dépend aussi de la clinique…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3162300" y="4075233"/>
            <a:ext cx="2613025" cy="507217"/>
            <a:chOff x="3162300" y="4075233"/>
            <a:chExt cx="2613025" cy="507217"/>
          </a:xfrm>
        </p:grpSpPr>
        <p:cxnSp>
          <p:nvCxnSpPr>
            <p:cNvPr id="14" name="Connecteur droit avec flèche 13"/>
            <p:cNvCxnSpPr/>
            <p:nvPr/>
          </p:nvCxnSpPr>
          <p:spPr>
            <a:xfrm>
              <a:off x="3162300" y="4075233"/>
              <a:ext cx="2451100" cy="402174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/>
            <p:cNvSpPr/>
            <p:nvPr/>
          </p:nvSpPr>
          <p:spPr>
            <a:xfrm>
              <a:off x="5622925" y="4417350"/>
              <a:ext cx="152400" cy="1651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-127000" y="2799546"/>
            <a:ext cx="2692400" cy="899087"/>
            <a:chOff x="-127000" y="2799546"/>
            <a:chExt cx="2692400" cy="899087"/>
          </a:xfrm>
        </p:grpSpPr>
        <p:sp>
          <p:nvSpPr>
            <p:cNvPr id="5" name="Rectangle 4"/>
            <p:cNvSpPr/>
            <p:nvPr/>
          </p:nvSpPr>
          <p:spPr>
            <a:xfrm>
              <a:off x="-127000" y="2799546"/>
              <a:ext cx="2692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b="1" u="sng" dirty="0"/>
                <a:t>Ici Score </a:t>
              </a:r>
              <a:r>
                <a:rPr lang="fr-FR" b="1" u="sng" dirty="0" err="1"/>
                <a:t>McIsaac</a:t>
              </a:r>
              <a:r>
                <a:rPr lang="fr-FR" b="1" u="sng" dirty="0"/>
                <a:t> = 3</a:t>
              </a:r>
            </a:p>
            <a:p>
              <a:pPr lvl="1"/>
              <a:r>
                <a:rPr lang="fr-FR" dirty="0">
                  <a:solidFill>
                    <a:srgbClr val="FF0000"/>
                  </a:solidFill>
                </a:rPr>
                <a:t>LR+:3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127000" y="3329301"/>
              <a:ext cx="2692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dirty="0">
                  <a:solidFill>
                    <a:srgbClr val="0070C0"/>
                  </a:solidFill>
                </a:rPr>
                <a:t>LR-:0.14</a:t>
              </a:r>
              <a:endParaRPr lang="fr-CH" dirty="0">
                <a:solidFill>
                  <a:srgbClr val="0070C0"/>
                </a:solidFill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5769861" y="4417350"/>
            <a:ext cx="1869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00B0F0"/>
                </a:solidFill>
              </a:rPr>
              <a:t>Valeur pot-test=4%</a:t>
            </a:r>
          </a:p>
        </p:txBody>
      </p:sp>
    </p:spTree>
    <p:extLst>
      <p:ext uri="{BB962C8B-B14F-4D97-AF65-F5344CB8AC3E}">
        <p14:creationId xmlns:p14="http://schemas.microsoft.com/office/powerpoint/2010/main" val="31758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01" y="1602580"/>
            <a:ext cx="5392825" cy="3956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2500" y="278130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8,5%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4300" y="2781300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66.7%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0514" y="5531839"/>
            <a:ext cx="33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Rev</a:t>
            </a:r>
            <a:r>
              <a:rPr lang="fr-FR" i="1" dirty="0"/>
              <a:t>. Med. Suisse 2013 ; 9 : 136-7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39923" y="50504"/>
            <a:ext cx="8106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b="1" dirty="0"/>
              <a:t>SCORE DE MC ISSAC +/-STREPTOTEST</a:t>
            </a:r>
            <a:endParaRPr lang="en-US" sz="4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03274" y="3791862"/>
            <a:ext cx="3073325" cy="646331"/>
            <a:chOff x="5688289" y="3274369"/>
            <a:chExt cx="4289971" cy="64633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178776" y="3530602"/>
              <a:ext cx="1799484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688289" y="3274369"/>
              <a:ext cx="2490486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88900"/>
              <a:r>
                <a:rPr lang="en-US" sz="1200" dirty="0"/>
                <a:t>Pour </a:t>
              </a:r>
              <a:r>
                <a:rPr lang="en-US" sz="1200" dirty="0" err="1"/>
                <a:t>testeur</a:t>
              </a:r>
              <a:r>
                <a:rPr lang="en-US" sz="1200" dirty="0"/>
                <a:t> </a:t>
              </a:r>
              <a:r>
                <a:rPr lang="en-US" sz="1200" dirty="0" err="1"/>
                <a:t>débutant</a:t>
              </a:r>
              <a:r>
                <a:rPr lang="en-US" sz="1200" dirty="0"/>
                <a:t>  ou </a:t>
              </a:r>
              <a:r>
                <a:rPr lang="en-US" sz="1200" dirty="0" err="1"/>
                <a:t>doute</a:t>
              </a:r>
              <a:r>
                <a:rPr lang="en-US" sz="1200" dirty="0"/>
                <a:t> </a:t>
              </a:r>
              <a:r>
                <a:rPr lang="en-US" sz="1200" dirty="0">
                  <a:sym typeface="Wingdings" panose="05000000000000000000" pitchFamily="2" charset="2"/>
                </a:rPr>
                <a:t></a:t>
              </a:r>
              <a:r>
                <a:rPr lang="en-US" sz="1200" dirty="0"/>
                <a:t> </a:t>
              </a:r>
              <a:r>
                <a:rPr lang="en-US" sz="1200" dirty="0" err="1"/>
                <a:t>ajouter</a:t>
              </a:r>
              <a:r>
                <a:rPr lang="en-US" sz="1200" dirty="0"/>
                <a:t> culture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74653" y="3949700"/>
            <a:ext cx="698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&gt;95%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5050" y="3949700"/>
            <a:ext cx="698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3278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Grp="1"/>
          </p:cNvSpPr>
          <p:nvPr>
            <p:ph type="title"/>
          </p:nvPr>
        </p:nvSpPr>
        <p:spPr>
          <a:xfrm>
            <a:off x="517358" y="1271046"/>
            <a:ext cx="82055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DEPISTER LE STREPTOCOQUE A </a:t>
            </a:r>
          </a:p>
        </p:txBody>
      </p:sp>
      <p:sp>
        <p:nvSpPr>
          <p:cNvPr id="2" name="Flèche vers le bas 1"/>
          <p:cNvSpPr/>
          <p:nvPr/>
        </p:nvSpPr>
        <p:spPr>
          <a:xfrm>
            <a:off x="4403558" y="2430379"/>
            <a:ext cx="433136" cy="601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extBox 1"/>
          <p:cNvSpPr txBox="1">
            <a:spLocks/>
          </p:cNvSpPr>
          <p:nvPr/>
        </p:nvSpPr>
        <p:spPr>
          <a:xfrm>
            <a:off x="2824556" y="3509729"/>
            <a:ext cx="3591140" cy="75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LABORATOIRE</a:t>
            </a:r>
          </a:p>
        </p:txBody>
      </p:sp>
    </p:spTree>
    <p:extLst>
      <p:ext uri="{BB962C8B-B14F-4D97-AF65-F5344CB8AC3E}">
        <p14:creationId xmlns:p14="http://schemas.microsoft.com/office/powerpoint/2010/main" val="97011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580" y="2123239"/>
            <a:ext cx="4445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/>
              <a:t>STREPTOTEST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H" sz="3200" dirty="0"/>
              <a:t>TECHNIQUE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H" sz="3200" dirty="0"/>
              <a:t>INTERPRETATION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3967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e d’écran 2014-08-13 à 18.0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408644"/>
            <a:ext cx="4749800" cy="3835400"/>
          </a:xfrm>
          <a:prstGeom prst="rect">
            <a:avLst/>
          </a:prstGeom>
        </p:spPr>
      </p:pic>
      <p:pic>
        <p:nvPicPr>
          <p:cNvPr id="11" name="Picture 10" descr="Capture d’écran 2014-08-13 à 18.2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/>
          <a:stretch/>
        </p:blipFill>
        <p:spPr>
          <a:xfrm>
            <a:off x="76200" y="988488"/>
            <a:ext cx="3793354" cy="4675712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0650" y="43657"/>
            <a:ext cx="7886700" cy="573336"/>
          </a:xfrm>
        </p:spPr>
        <p:txBody>
          <a:bodyPr>
            <a:normAutofit/>
          </a:bodyPr>
          <a:lstStyle/>
          <a:p>
            <a:r>
              <a:rPr lang="fr-CH" sz="2600" dirty="0"/>
              <a:t>LE STREPTOTEST-TECHNIQUE</a:t>
            </a: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3111499" y="5684293"/>
            <a:ext cx="3271715" cy="573336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OU/COMMENT FROTTER?</a:t>
            </a:r>
          </a:p>
        </p:txBody>
      </p:sp>
      <p:sp>
        <p:nvSpPr>
          <p:cNvPr id="4" name="Forme libre 3"/>
          <p:cNvSpPr/>
          <p:nvPr/>
        </p:nvSpPr>
        <p:spPr>
          <a:xfrm>
            <a:off x="4310335" y="1412723"/>
            <a:ext cx="3960115" cy="1900620"/>
          </a:xfrm>
          <a:custGeom>
            <a:avLst/>
            <a:gdLst>
              <a:gd name="connsiteX0" fmla="*/ 174579 w 3960115"/>
              <a:gd name="connsiteY0" fmla="*/ 1003906 h 1900620"/>
              <a:gd name="connsiteX1" fmla="*/ 408 w 3960115"/>
              <a:gd name="connsiteY1" fmla="*/ 1591734 h 1900620"/>
              <a:gd name="connsiteX2" fmla="*/ 218122 w 3960115"/>
              <a:gd name="connsiteY2" fmla="*/ 1711477 h 1900620"/>
              <a:gd name="connsiteX3" fmla="*/ 664436 w 3960115"/>
              <a:gd name="connsiteY3" fmla="*/ 971248 h 1900620"/>
              <a:gd name="connsiteX4" fmla="*/ 1393779 w 3960115"/>
              <a:gd name="connsiteY4" fmla="*/ 459620 h 1900620"/>
              <a:gd name="connsiteX5" fmla="*/ 1840094 w 3960115"/>
              <a:gd name="connsiteY5" fmla="*/ 601134 h 1900620"/>
              <a:gd name="connsiteX6" fmla="*/ 2155779 w 3960115"/>
              <a:gd name="connsiteY6" fmla="*/ 448734 h 1900620"/>
              <a:gd name="connsiteX7" fmla="*/ 2721836 w 3960115"/>
              <a:gd name="connsiteY7" fmla="*/ 568477 h 1900620"/>
              <a:gd name="connsiteX8" fmla="*/ 3538265 w 3960115"/>
              <a:gd name="connsiteY8" fmla="*/ 1493763 h 1900620"/>
              <a:gd name="connsiteX9" fmla="*/ 3734208 w 3960115"/>
              <a:gd name="connsiteY9" fmla="*/ 1842106 h 1900620"/>
              <a:gd name="connsiteX10" fmla="*/ 3930151 w 3960115"/>
              <a:gd name="connsiteY10" fmla="*/ 1733248 h 1900620"/>
              <a:gd name="connsiteX11" fmla="*/ 3048408 w 3960115"/>
              <a:gd name="connsiteY11" fmla="*/ 274563 h 1900620"/>
              <a:gd name="connsiteX12" fmla="*/ 1143408 w 3960115"/>
              <a:gd name="connsiteY12" fmla="*/ 67734 h 1900620"/>
              <a:gd name="connsiteX13" fmla="*/ 131036 w 3960115"/>
              <a:gd name="connsiteY13" fmla="*/ 1080106 h 1900620"/>
              <a:gd name="connsiteX0" fmla="*/ 174579 w 3960115"/>
              <a:gd name="connsiteY0" fmla="*/ 1003906 h 1900620"/>
              <a:gd name="connsiteX1" fmla="*/ 408 w 3960115"/>
              <a:gd name="connsiteY1" fmla="*/ 1591734 h 1900620"/>
              <a:gd name="connsiteX2" fmla="*/ 218122 w 3960115"/>
              <a:gd name="connsiteY2" fmla="*/ 1711477 h 1900620"/>
              <a:gd name="connsiteX3" fmla="*/ 664436 w 3960115"/>
              <a:gd name="connsiteY3" fmla="*/ 971248 h 1900620"/>
              <a:gd name="connsiteX4" fmla="*/ 1393779 w 3960115"/>
              <a:gd name="connsiteY4" fmla="*/ 459620 h 1900620"/>
              <a:gd name="connsiteX5" fmla="*/ 1908187 w 3960115"/>
              <a:gd name="connsiteY5" fmla="*/ 1369619 h 1900620"/>
              <a:gd name="connsiteX6" fmla="*/ 2155779 w 3960115"/>
              <a:gd name="connsiteY6" fmla="*/ 448734 h 1900620"/>
              <a:gd name="connsiteX7" fmla="*/ 2721836 w 3960115"/>
              <a:gd name="connsiteY7" fmla="*/ 568477 h 1900620"/>
              <a:gd name="connsiteX8" fmla="*/ 3538265 w 3960115"/>
              <a:gd name="connsiteY8" fmla="*/ 1493763 h 1900620"/>
              <a:gd name="connsiteX9" fmla="*/ 3734208 w 3960115"/>
              <a:gd name="connsiteY9" fmla="*/ 1842106 h 1900620"/>
              <a:gd name="connsiteX10" fmla="*/ 3930151 w 3960115"/>
              <a:gd name="connsiteY10" fmla="*/ 1733248 h 1900620"/>
              <a:gd name="connsiteX11" fmla="*/ 3048408 w 3960115"/>
              <a:gd name="connsiteY11" fmla="*/ 274563 h 1900620"/>
              <a:gd name="connsiteX12" fmla="*/ 1143408 w 3960115"/>
              <a:gd name="connsiteY12" fmla="*/ 67734 h 1900620"/>
              <a:gd name="connsiteX13" fmla="*/ 131036 w 3960115"/>
              <a:gd name="connsiteY13" fmla="*/ 1080106 h 1900620"/>
              <a:gd name="connsiteX0" fmla="*/ 174579 w 3960115"/>
              <a:gd name="connsiteY0" fmla="*/ 1003906 h 1900620"/>
              <a:gd name="connsiteX1" fmla="*/ 408 w 3960115"/>
              <a:gd name="connsiteY1" fmla="*/ 1591734 h 1900620"/>
              <a:gd name="connsiteX2" fmla="*/ 218122 w 3960115"/>
              <a:gd name="connsiteY2" fmla="*/ 1711477 h 1900620"/>
              <a:gd name="connsiteX3" fmla="*/ 664436 w 3960115"/>
              <a:gd name="connsiteY3" fmla="*/ 971248 h 1900620"/>
              <a:gd name="connsiteX4" fmla="*/ 1393779 w 3960115"/>
              <a:gd name="connsiteY4" fmla="*/ 459620 h 1900620"/>
              <a:gd name="connsiteX5" fmla="*/ 1908187 w 3960115"/>
              <a:gd name="connsiteY5" fmla="*/ 1369619 h 1900620"/>
              <a:gd name="connsiteX6" fmla="*/ 2223873 w 3960115"/>
              <a:gd name="connsiteY6" fmla="*/ 516827 h 1900620"/>
              <a:gd name="connsiteX7" fmla="*/ 2721836 w 3960115"/>
              <a:gd name="connsiteY7" fmla="*/ 568477 h 1900620"/>
              <a:gd name="connsiteX8" fmla="*/ 3538265 w 3960115"/>
              <a:gd name="connsiteY8" fmla="*/ 1493763 h 1900620"/>
              <a:gd name="connsiteX9" fmla="*/ 3734208 w 3960115"/>
              <a:gd name="connsiteY9" fmla="*/ 1842106 h 1900620"/>
              <a:gd name="connsiteX10" fmla="*/ 3930151 w 3960115"/>
              <a:gd name="connsiteY10" fmla="*/ 1733248 h 1900620"/>
              <a:gd name="connsiteX11" fmla="*/ 3048408 w 3960115"/>
              <a:gd name="connsiteY11" fmla="*/ 274563 h 1900620"/>
              <a:gd name="connsiteX12" fmla="*/ 1143408 w 3960115"/>
              <a:gd name="connsiteY12" fmla="*/ 67734 h 1900620"/>
              <a:gd name="connsiteX13" fmla="*/ 131036 w 3960115"/>
              <a:gd name="connsiteY13" fmla="*/ 1080106 h 1900620"/>
              <a:gd name="connsiteX0" fmla="*/ 174579 w 3960115"/>
              <a:gd name="connsiteY0" fmla="*/ 1003906 h 1900620"/>
              <a:gd name="connsiteX1" fmla="*/ 408 w 3960115"/>
              <a:gd name="connsiteY1" fmla="*/ 1591734 h 1900620"/>
              <a:gd name="connsiteX2" fmla="*/ 218122 w 3960115"/>
              <a:gd name="connsiteY2" fmla="*/ 1711477 h 1900620"/>
              <a:gd name="connsiteX3" fmla="*/ 664436 w 3960115"/>
              <a:gd name="connsiteY3" fmla="*/ 971248 h 1900620"/>
              <a:gd name="connsiteX4" fmla="*/ 1539693 w 3960115"/>
              <a:gd name="connsiteY4" fmla="*/ 527714 h 1900620"/>
              <a:gd name="connsiteX5" fmla="*/ 1908187 w 3960115"/>
              <a:gd name="connsiteY5" fmla="*/ 1369619 h 1900620"/>
              <a:gd name="connsiteX6" fmla="*/ 2223873 w 3960115"/>
              <a:gd name="connsiteY6" fmla="*/ 516827 h 1900620"/>
              <a:gd name="connsiteX7" fmla="*/ 2721836 w 3960115"/>
              <a:gd name="connsiteY7" fmla="*/ 568477 h 1900620"/>
              <a:gd name="connsiteX8" fmla="*/ 3538265 w 3960115"/>
              <a:gd name="connsiteY8" fmla="*/ 1493763 h 1900620"/>
              <a:gd name="connsiteX9" fmla="*/ 3734208 w 3960115"/>
              <a:gd name="connsiteY9" fmla="*/ 1842106 h 1900620"/>
              <a:gd name="connsiteX10" fmla="*/ 3930151 w 3960115"/>
              <a:gd name="connsiteY10" fmla="*/ 1733248 h 1900620"/>
              <a:gd name="connsiteX11" fmla="*/ 3048408 w 3960115"/>
              <a:gd name="connsiteY11" fmla="*/ 274563 h 1900620"/>
              <a:gd name="connsiteX12" fmla="*/ 1143408 w 3960115"/>
              <a:gd name="connsiteY12" fmla="*/ 67734 h 1900620"/>
              <a:gd name="connsiteX13" fmla="*/ 131036 w 3960115"/>
              <a:gd name="connsiteY13" fmla="*/ 1080106 h 1900620"/>
              <a:gd name="connsiteX0" fmla="*/ 174579 w 3960115"/>
              <a:gd name="connsiteY0" fmla="*/ 1003906 h 1900620"/>
              <a:gd name="connsiteX1" fmla="*/ 408 w 3960115"/>
              <a:gd name="connsiteY1" fmla="*/ 1591734 h 1900620"/>
              <a:gd name="connsiteX2" fmla="*/ 218122 w 3960115"/>
              <a:gd name="connsiteY2" fmla="*/ 1711477 h 1900620"/>
              <a:gd name="connsiteX3" fmla="*/ 664436 w 3960115"/>
              <a:gd name="connsiteY3" fmla="*/ 971248 h 1900620"/>
              <a:gd name="connsiteX4" fmla="*/ 1510510 w 3960115"/>
              <a:gd name="connsiteY4" fmla="*/ 595807 h 1900620"/>
              <a:gd name="connsiteX5" fmla="*/ 1908187 w 3960115"/>
              <a:gd name="connsiteY5" fmla="*/ 1369619 h 1900620"/>
              <a:gd name="connsiteX6" fmla="*/ 2223873 w 3960115"/>
              <a:gd name="connsiteY6" fmla="*/ 516827 h 1900620"/>
              <a:gd name="connsiteX7" fmla="*/ 2721836 w 3960115"/>
              <a:gd name="connsiteY7" fmla="*/ 568477 h 1900620"/>
              <a:gd name="connsiteX8" fmla="*/ 3538265 w 3960115"/>
              <a:gd name="connsiteY8" fmla="*/ 1493763 h 1900620"/>
              <a:gd name="connsiteX9" fmla="*/ 3734208 w 3960115"/>
              <a:gd name="connsiteY9" fmla="*/ 1842106 h 1900620"/>
              <a:gd name="connsiteX10" fmla="*/ 3930151 w 3960115"/>
              <a:gd name="connsiteY10" fmla="*/ 1733248 h 1900620"/>
              <a:gd name="connsiteX11" fmla="*/ 3048408 w 3960115"/>
              <a:gd name="connsiteY11" fmla="*/ 274563 h 1900620"/>
              <a:gd name="connsiteX12" fmla="*/ 1143408 w 3960115"/>
              <a:gd name="connsiteY12" fmla="*/ 67734 h 1900620"/>
              <a:gd name="connsiteX13" fmla="*/ 131036 w 3960115"/>
              <a:gd name="connsiteY13" fmla="*/ 1080106 h 1900620"/>
              <a:gd name="connsiteX0" fmla="*/ 174579 w 3960115"/>
              <a:gd name="connsiteY0" fmla="*/ 1003906 h 1900620"/>
              <a:gd name="connsiteX1" fmla="*/ 408 w 3960115"/>
              <a:gd name="connsiteY1" fmla="*/ 1591734 h 1900620"/>
              <a:gd name="connsiteX2" fmla="*/ 218122 w 3960115"/>
              <a:gd name="connsiteY2" fmla="*/ 1711477 h 1900620"/>
              <a:gd name="connsiteX3" fmla="*/ 664436 w 3960115"/>
              <a:gd name="connsiteY3" fmla="*/ 971248 h 1900620"/>
              <a:gd name="connsiteX4" fmla="*/ 1510510 w 3960115"/>
              <a:gd name="connsiteY4" fmla="*/ 595807 h 1900620"/>
              <a:gd name="connsiteX5" fmla="*/ 1908187 w 3960115"/>
              <a:gd name="connsiteY5" fmla="*/ 1369619 h 1900620"/>
              <a:gd name="connsiteX6" fmla="*/ 2233601 w 3960115"/>
              <a:gd name="connsiteY6" fmla="*/ 633559 h 1900620"/>
              <a:gd name="connsiteX7" fmla="*/ 2721836 w 3960115"/>
              <a:gd name="connsiteY7" fmla="*/ 568477 h 1900620"/>
              <a:gd name="connsiteX8" fmla="*/ 3538265 w 3960115"/>
              <a:gd name="connsiteY8" fmla="*/ 1493763 h 1900620"/>
              <a:gd name="connsiteX9" fmla="*/ 3734208 w 3960115"/>
              <a:gd name="connsiteY9" fmla="*/ 1842106 h 1900620"/>
              <a:gd name="connsiteX10" fmla="*/ 3930151 w 3960115"/>
              <a:gd name="connsiteY10" fmla="*/ 1733248 h 1900620"/>
              <a:gd name="connsiteX11" fmla="*/ 3048408 w 3960115"/>
              <a:gd name="connsiteY11" fmla="*/ 274563 h 1900620"/>
              <a:gd name="connsiteX12" fmla="*/ 1143408 w 3960115"/>
              <a:gd name="connsiteY12" fmla="*/ 67734 h 1900620"/>
              <a:gd name="connsiteX13" fmla="*/ 131036 w 3960115"/>
              <a:gd name="connsiteY13" fmla="*/ 1080106 h 190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60115" h="1900620">
                <a:moveTo>
                  <a:pt x="174579" y="1003906"/>
                </a:moveTo>
                <a:cubicBezTo>
                  <a:pt x="83865" y="1238856"/>
                  <a:pt x="-6849" y="1473806"/>
                  <a:pt x="408" y="1591734"/>
                </a:cubicBezTo>
                <a:cubicBezTo>
                  <a:pt x="7665" y="1709663"/>
                  <a:pt x="107451" y="1814891"/>
                  <a:pt x="218122" y="1711477"/>
                </a:cubicBezTo>
                <a:cubicBezTo>
                  <a:pt x="328793" y="1608063"/>
                  <a:pt x="449038" y="1157193"/>
                  <a:pt x="664436" y="971248"/>
                </a:cubicBezTo>
                <a:cubicBezTo>
                  <a:pt x="879834" y="785303"/>
                  <a:pt x="1303218" y="529412"/>
                  <a:pt x="1510510" y="595807"/>
                </a:cubicBezTo>
                <a:cubicBezTo>
                  <a:pt x="1717802" y="662202"/>
                  <a:pt x="1787672" y="1363327"/>
                  <a:pt x="1908187" y="1369619"/>
                </a:cubicBezTo>
                <a:cubicBezTo>
                  <a:pt x="2028702" y="1375911"/>
                  <a:pt x="2097993" y="767083"/>
                  <a:pt x="2233601" y="633559"/>
                </a:cubicBezTo>
                <a:cubicBezTo>
                  <a:pt x="2369209" y="500035"/>
                  <a:pt x="2504392" y="425110"/>
                  <a:pt x="2721836" y="568477"/>
                </a:cubicBezTo>
                <a:cubicBezTo>
                  <a:pt x="2939280" y="711844"/>
                  <a:pt x="3369536" y="1281492"/>
                  <a:pt x="3538265" y="1493763"/>
                </a:cubicBezTo>
                <a:cubicBezTo>
                  <a:pt x="3706994" y="1706034"/>
                  <a:pt x="3668894" y="1802192"/>
                  <a:pt x="3734208" y="1842106"/>
                </a:cubicBezTo>
                <a:cubicBezTo>
                  <a:pt x="3799522" y="1882020"/>
                  <a:pt x="4044451" y="1994505"/>
                  <a:pt x="3930151" y="1733248"/>
                </a:cubicBezTo>
                <a:cubicBezTo>
                  <a:pt x="3815851" y="1471991"/>
                  <a:pt x="3512865" y="552149"/>
                  <a:pt x="3048408" y="274563"/>
                </a:cubicBezTo>
                <a:cubicBezTo>
                  <a:pt x="2583951" y="-3023"/>
                  <a:pt x="1629637" y="-66523"/>
                  <a:pt x="1143408" y="67734"/>
                </a:cubicBezTo>
                <a:cubicBezTo>
                  <a:pt x="657179" y="201991"/>
                  <a:pt x="394107" y="641048"/>
                  <a:pt x="131036" y="1080106"/>
                </a:cubicBezTo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2" name="Groupe 11"/>
          <p:cNvGrpSpPr/>
          <p:nvPr/>
        </p:nvGrpSpPr>
        <p:grpSpPr>
          <a:xfrm>
            <a:off x="4985657" y="2917371"/>
            <a:ext cx="2590797" cy="1528387"/>
            <a:chOff x="4985657" y="2917371"/>
            <a:chExt cx="2590797" cy="1528387"/>
          </a:xfrm>
        </p:grpSpPr>
        <p:sp>
          <p:nvSpPr>
            <p:cNvPr id="5" name="Ellipse 4"/>
            <p:cNvSpPr/>
            <p:nvPr/>
          </p:nvSpPr>
          <p:spPr>
            <a:xfrm rot="20701375">
              <a:off x="4985657" y="2917371"/>
              <a:ext cx="609600" cy="1480458"/>
            </a:xfrm>
            <a:prstGeom prst="ellipse">
              <a:avLst/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Ellipse 9"/>
            <p:cNvSpPr/>
            <p:nvPr/>
          </p:nvSpPr>
          <p:spPr>
            <a:xfrm rot="451905">
              <a:off x="6966854" y="2965300"/>
              <a:ext cx="609600" cy="1480458"/>
            </a:xfrm>
            <a:prstGeom prst="ellipse">
              <a:avLst/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8" name="Ellipse 7"/>
          <p:cNvSpPr/>
          <p:nvPr/>
        </p:nvSpPr>
        <p:spPr>
          <a:xfrm>
            <a:off x="5682343" y="2931734"/>
            <a:ext cx="1110343" cy="1017696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45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917700"/>
            <a:ext cx="4357475" cy="3263900"/>
          </a:xfrm>
          <a:prstGeom prst="rect">
            <a:avLst/>
          </a:prstGeom>
        </p:spPr>
      </p:pic>
      <p:pic>
        <p:nvPicPr>
          <p:cNvPr id="12" name="Picture 11" descr="5IL395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/>
          <a:stretch/>
        </p:blipFill>
        <p:spPr>
          <a:xfrm>
            <a:off x="4940300" y="2273300"/>
            <a:ext cx="3487546" cy="2794000"/>
          </a:xfrm>
          <a:prstGeom prst="rect">
            <a:avLst/>
          </a:prstGeom>
        </p:spPr>
      </p:pic>
      <p:sp>
        <p:nvSpPr>
          <p:cNvPr id="5" name="Titre 5"/>
          <p:cNvSpPr txBox="1">
            <a:spLocks/>
          </p:cNvSpPr>
          <p:nvPr/>
        </p:nvSpPr>
        <p:spPr>
          <a:xfrm>
            <a:off x="120650" y="436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LE STREPTOTEST-TECHNIQUE</a:t>
            </a:r>
          </a:p>
        </p:txBody>
      </p:sp>
    </p:spTree>
    <p:extLst>
      <p:ext uri="{BB962C8B-B14F-4D97-AF65-F5344CB8AC3E}">
        <p14:creationId xmlns:p14="http://schemas.microsoft.com/office/powerpoint/2010/main" val="382844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ture d’écran 2014-08-13 à 18.07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616993"/>
            <a:ext cx="5527187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850" y="4305300"/>
            <a:ext cx="4064000" cy="22860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0650" y="43657"/>
            <a:ext cx="7886700" cy="573336"/>
          </a:xfrm>
        </p:spPr>
        <p:txBody>
          <a:bodyPr>
            <a:normAutofit/>
          </a:bodyPr>
          <a:lstStyle/>
          <a:p>
            <a:r>
              <a:rPr lang="fr-CH" sz="2600" dirty="0"/>
              <a:t>LE STREPTOTEST-TECHNIQUE</a:t>
            </a:r>
          </a:p>
        </p:txBody>
      </p:sp>
    </p:spTree>
    <p:extLst>
      <p:ext uri="{BB962C8B-B14F-4D97-AF65-F5344CB8AC3E}">
        <p14:creationId xmlns:p14="http://schemas.microsoft.com/office/powerpoint/2010/main" val="444790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1133713"/>
            <a:ext cx="8445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Conserver entre 2-30°C.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Ne pas </a:t>
            </a:r>
            <a:r>
              <a:rPr lang="en-US" b="1" dirty="0" err="1"/>
              <a:t>utiliser</a:t>
            </a:r>
            <a:r>
              <a:rPr lang="en-US" b="1" dirty="0"/>
              <a:t> après la date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Ne pas </a:t>
            </a:r>
            <a:r>
              <a:rPr lang="en-US" b="1" dirty="0" err="1"/>
              <a:t>mélanger</a:t>
            </a:r>
            <a:r>
              <a:rPr lang="en-US" b="1" dirty="0"/>
              <a:t> les </a:t>
            </a:r>
            <a:r>
              <a:rPr lang="en-US" b="1" dirty="0" err="1">
                <a:solidFill>
                  <a:srgbClr val="FF0000"/>
                </a:solidFill>
              </a:rPr>
              <a:t>bouchons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du flacon.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 pas </a:t>
            </a:r>
            <a:r>
              <a:rPr lang="en-US" dirty="0" err="1"/>
              <a:t>mélanger</a:t>
            </a:r>
            <a:r>
              <a:rPr lang="en-US" dirty="0"/>
              <a:t> les </a:t>
            </a:r>
            <a:r>
              <a:rPr lang="en-US" dirty="0" err="1"/>
              <a:t>réactifs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lots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jeter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tous</a:t>
            </a:r>
            <a:r>
              <a:rPr lang="en-US" b="1" dirty="0">
                <a:solidFill>
                  <a:srgbClr val="FF0000"/>
                </a:solidFill>
              </a:rPr>
              <a:t> les </a:t>
            </a:r>
            <a:r>
              <a:rPr lang="en-US" b="1" dirty="0" err="1">
                <a:solidFill>
                  <a:srgbClr val="FF0000"/>
                </a:solidFill>
              </a:rPr>
              <a:t>produits</a:t>
            </a:r>
            <a:r>
              <a:rPr lang="en-US" b="1" dirty="0">
                <a:solidFill>
                  <a:srgbClr val="FF0000"/>
                </a:solidFill>
              </a:rPr>
              <a:t> à </a:t>
            </a:r>
            <a:r>
              <a:rPr lang="en-US" b="1" dirty="0" err="1">
                <a:solidFill>
                  <a:srgbClr val="FF0000"/>
                </a:solidFill>
              </a:rPr>
              <a:t>chaque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changement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boîte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 pas </a:t>
            </a:r>
            <a:r>
              <a:rPr lang="en-US" b="1" dirty="0" err="1">
                <a:solidFill>
                  <a:srgbClr val="FF0000"/>
                </a:solidFill>
              </a:rPr>
              <a:t>utiliser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coton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monté</a:t>
            </a:r>
            <a:r>
              <a:rPr lang="en-US" b="1" dirty="0">
                <a:solidFill>
                  <a:srgbClr val="FF0000"/>
                </a:solidFill>
              </a:rPr>
              <a:t> sur </a:t>
            </a:r>
            <a:r>
              <a:rPr lang="en-US" b="1" dirty="0" err="1">
                <a:solidFill>
                  <a:srgbClr val="FF0000"/>
                </a:solidFill>
              </a:rPr>
              <a:t>tige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en</a:t>
            </a:r>
            <a:r>
              <a:rPr lang="en-US" b="1" dirty="0">
                <a:solidFill>
                  <a:srgbClr val="FF0000"/>
                </a:solidFill>
              </a:rPr>
              <a:t> bois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Caustique</a:t>
            </a:r>
            <a:r>
              <a:rPr lang="en-US" dirty="0"/>
              <a:t> (</a:t>
            </a:r>
            <a:r>
              <a:rPr lang="en-US" b="1" dirty="0"/>
              <a:t>ac </a:t>
            </a:r>
            <a:r>
              <a:rPr lang="en-US" b="1" dirty="0" err="1"/>
              <a:t>nitrique</a:t>
            </a:r>
            <a:r>
              <a:rPr lang="en-US" dirty="0"/>
              <a:t>)!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CAVE </a:t>
            </a:r>
            <a:r>
              <a:rPr lang="en-US" dirty="0" err="1"/>
              <a:t>yeux</a:t>
            </a:r>
            <a:r>
              <a:rPr lang="en-US" dirty="0"/>
              <a:t>, </a:t>
            </a:r>
            <a:r>
              <a:rPr lang="en-US" dirty="0" err="1"/>
              <a:t>toxique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ingestion et ne pas </a:t>
            </a:r>
            <a:r>
              <a:rPr lang="en-US" dirty="0" err="1"/>
              <a:t>verser</a:t>
            </a:r>
            <a:r>
              <a:rPr lang="en-US" dirty="0"/>
              <a:t> dans </a:t>
            </a:r>
            <a:r>
              <a:rPr lang="en-US" dirty="0" err="1"/>
              <a:t>l’évier</a:t>
            </a:r>
            <a:endParaRPr lang="en-US" dirty="0"/>
          </a:p>
        </p:txBody>
      </p:sp>
      <p:pic>
        <p:nvPicPr>
          <p:cNvPr id="3" name="Picture 2" descr="Capture d’écran 2014-08-25 à 19.10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566"/>
            <a:ext cx="9144000" cy="27595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4403447"/>
            <a:ext cx="596900" cy="571500"/>
          </a:xfrm>
          <a:prstGeom prst="ellipse">
            <a:avLst/>
          </a:prstGeom>
          <a:solidFill>
            <a:schemeClr val="bg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e 5"/>
          <p:cNvSpPr/>
          <p:nvPr/>
        </p:nvSpPr>
        <p:spPr>
          <a:xfrm>
            <a:off x="7010400" y="4403447"/>
            <a:ext cx="596900" cy="571500"/>
          </a:xfrm>
          <a:prstGeom prst="pie">
            <a:avLst>
              <a:gd name="adj1" fmla="val 16496101"/>
              <a:gd name="adj2" fmla="val 18925873"/>
            </a:avLst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3980" y="4987647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latin typeface="Arial"/>
                <a:cs typeface="Arial"/>
              </a:rPr>
              <a:t>5 minutes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5080" y="518770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50" dirty="0">
                <a:solidFill>
                  <a:srgbClr val="FF0000"/>
                </a:solidFill>
                <a:latin typeface="Arial"/>
                <a:cs typeface="Arial"/>
              </a:rPr>
              <a:t>(Max: 15 minutes)</a:t>
            </a:r>
          </a:p>
        </p:txBody>
      </p:sp>
      <p:sp>
        <p:nvSpPr>
          <p:cNvPr id="9" name="Chord 8"/>
          <p:cNvSpPr/>
          <p:nvPr/>
        </p:nvSpPr>
        <p:spPr>
          <a:xfrm rot="17541222">
            <a:off x="327864" y="6358386"/>
            <a:ext cx="291607" cy="286539"/>
          </a:xfrm>
          <a:prstGeom prst="chord">
            <a:avLst/>
          </a:prstGeom>
          <a:solidFill>
            <a:srgbClr val="FF000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ord 10"/>
          <p:cNvSpPr/>
          <p:nvPr/>
        </p:nvSpPr>
        <p:spPr>
          <a:xfrm rot="17541222">
            <a:off x="1318464" y="6346850"/>
            <a:ext cx="291607" cy="286539"/>
          </a:xfrm>
          <a:prstGeom prst="chord">
            <a:avLst/>
          </a:prstGeom>
          <a:solidFill>
            <a:srgbClr val="FFFF00">
              <a:alpha val="2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ord 11"/>
          <p:cNvSpPr/>
          <p:nvPr/>
        </p:nvSpPr>
        <p:spPr>
          <a:xfrm rot="17541222">
            <a:off x="2424147" y="6248238"/>
            <a:ext cx="437998" cy="386319"/>
          </a:xfrm>
          <a:prstGeom prst="chord">
            <a:avLst/>
          </a:prstGeom>
          <a:solidFill>
            <a:srgbClr val="FFFF00">
              <a:alpha val="2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61080" y="5200402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50" dirty="0">
                <a:solidFill>
                  <a:srgbClr val="FF0000"/>
                </a:solidFill>
                <a:latin typeface="Arial"/>
                <a:cs typeface="Arial"/>
              </a:rPr>
              <a:t>(Max: 10 minutes ?)</a:t>
            </a:r>
          </a:p>
        </p:txBody>
      </p:sp>
      <p:pic>
        <p:nvPicPr>
          <p:cNvPr id="17" name="Picture 16" descr="Capture d’écran 2014-08-25 à 19.2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75600" cy="863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1392" y="3841853"/>
            <a:ext cx="2239808" cy="2875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03105" y="3949982"/>
            <a:ext cx="959495" cy="2875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01561" y="3599221"/>
            <a:ext cx="2436039" cy="2875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64199" y="4495800"/>
            <a:ext cx="796881" cy="2221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apture d’écran 2014-08-25 à 19.53.04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1" y="1092989"/>
            <a:ext cx="512679" cy="5265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43119" y="1720850"/>
            <a:ext cx="669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Anticorps</a:t>
            </a:r>
            <a:r>
              <a:rPr lang="en-US" dirty="0"/>
              <a:t> </a:t>
            </a:r>
            <a:r>
              <a:rPr lang="en-US" dirty="0" err="1"/>
              <a:t>contre</a:t>
            </a:r>
            <a:r>
              <a:rPr lang="en-US" dirty="0"/>
              <a:t> Ag du Streptocoque A </a:t>
            </a:r>
            <a:r>
              <a:rPr lang="en-US" dirty="0" err="1"/>
              <a:t>couplés</a:t>
            </a:r>
            <a:r>
              <a:rPr lang="en-US" dirty="0"/>
              <a:t> à un </a:t>
            </a:r>
            <a:r>
              <a:rPr lang="en-US" dirty="0" err="1"/>
              <a:t>marqueur</a:t>
            </a:r>
            <a:r>
              <a:rPr lang="en-US" dirty="0"/>
              <a:t> </a:t>
            </a:r>
            <a:r>
              <a:rPr lang="en-US" dirty="0" err="1"/>
              <a:t>coloré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752600" y="4229100"/>
            <a:ext cx="5384800" cy="2184400"/>
            <a:chOff x="1524000" y="2336800"/>
            <a:chExt cx="5384800" cy="2184400"/>
          </a:xfrm>
        </p:grpSpPr>
        <p:pic>
          <p:nvPicPr>
            <p:cNvPr id="40" name="Picture 39" descr="4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336800"/>
              <a:ext cx="5384800" cy="2184400"/>
            </a:xfrm>
            <a:prstGeom prst="rect">
              <a:avLst/>
            </a:prstGeom>
          </p:spPr>
        </p:pic>
        <p:pic>
          <p:nvPicPr>
            <p:cNvPr id="41" name="Picture 40" descr="Capture d’écran 2014-08-25 à 19.53.04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121" y="2449321"/>
              <a:ext cx="969879" cy="996092"/>
            </a:xfrm>
            <a:prstGeom prst="rect">
              <a:avLst/>
            </a:prstGeom>
          </p:spPr>
        </p:pic>
      </p:grpSp>
      <p:pic>
        <p:nvPicPr>
          <p:cNvPr id="23" name="Picture 22" descr="Capture d’écran 2014-08-25 à 18.25.3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 r="16667"/>
          <a:stretch/>
        </p:blipFill>
        <p:spPr>
          <a:xfrm>
            <a:off x="1145133" y="2767714"/>
            <a:ext cx="6770902" cy="17399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135810" y="3327049"/>
            <a:ext cx="0" cy="561258"/>
          </a:xfrm>
          <a:prstGeom prst="line">
            <a:avLst/>
          </a:prstGeom>
          <a:ln w="7620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56610" y="3327049"/>
            <a:ext cx="0" cy="561258"/>
          </a:xfrm>
          <a:prstGeom prst="line">
            <a:avLst/>
          </a:prstGeom>
          <a:ln w="7620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447437" y="3609103"/>
            <a:ext cx="1521934" cy="15354"/>
          </a:xfrm>
          <a:prstGeom prst="straightConnector1">
            <a:avLst/>
          </a:prstGeom>
          <a:ln>
            <a:solidFill>
              <a:srgbClr val="80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52033" y="3624457"/>
            <a:ext cx="433338" cy="0"/>
          </a:xfrm>
          <a:prstGeom prst="straightConnector1">
            <a:avLst/>
          </a:prstGeom>
          <a:ln>
            <a:solidFill>
              <a:srgbClr val="80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932532" y="3301114"/>
            <a:ext cx="636465" cy="561258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/>
        </p:nvSpPr>
        <p:spPr>
          <a:xfrm rot="18813178">
            <a:off x="1986053" y="3115555"/>
            <a:ext cx="446424" cy="419796"/>
          </a:xfrm>
          <a:prstGeom prst="teardrop">
            <a:avLst>
              <a:gd name="adj" fmla="val 162861"/>
            </a:avLst>
          </a:prstGeom>
          <a:gradFill flip="none" rotWithShape="1">
            <a:gsLst>
              <a:gs pos="0">
                <a:srgbClr val="FFFF00"/>
              </a:gs>
              <a:gs pos="69000">
                <a:srgbClr val="FFFFFF"/>
              </a:gs>
            </a:gsLst>
            <a:lin ang="0" scaled="1"/>
            <a:tileRect/>
          </a:gradFill>
          <a:ln>
            <a:solidFill>
              <a:srgbClr val="FFFF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097633" y="3275713"/>
            <a:ext cx="259426" cy="229327"/>
            <a:chOff x="6553200" y="2508758"/>
            <a:chExt cx="440868" cy="573278"/>
          </a:xfrm>
        </p:grpSpPr>
        <p:pic>
          <p:nvPicPr>
            <p:cNvPr id="43" name="Picture 42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3200" y="2758948"/>
              <a:ext cx="152400" cy="170688"/>
            </a:xfrm>
            <a:prstGeom prst="rect">
              <a:avLst/>
            </a:prstGeom>
          </p:spPr>
        </p:pic>
        <p:pic>
          <p:nvPicPr>
            <p:cNvPr id="44" name="Picture 43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05597" y="2758948"/>
              <a:ext cx="288471" cy="323088"/>
            </a:xfrm>
            <a:prstGeom prst="rect">
              <a:avLst/>
            </a:prstGeom>
          </p:spPr>
        </p:pic>
        <p:pic>
          <p:nvPicPr>
            <p:cNvPr id="45" name="Picture 44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89263" y="2508758"/>
              <a:ext cx="228605" cy="256038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 rot="7904241">
            <a:off x="2178182" y="3173748"/>
            <a:ext cx="166716" cy="147514"/>
            <a:chOff x="6553200" y="2508758"/>
            <a:chExt cx="440868" cy="573278"/>
          </a:xfrm>
        </p:grpSpPr>
        <p:pic>
          <p:nvPicPr>
            <p:cNvPr id="48" name="Picture 47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3200" y="2758948"/>
              <a:ext cx="152400" cy="170688"/>
            </a:xfrm>
            <a:prstGeom prst="rect">
              <a:avLst/>
            </a:prstGeom>
          </p:spPr>
        </p:pic>
        <p:pic>
          <p:nvPicPr>
            <p:cNvPr id="49" name="Picture 48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05597" y="2758948"/>
              <a:ext cx="288471" cy="323088"/>
            </a:xfrm>
            <a:prstGeom prst="rect">
              <a:avLst/>
            </a:prstGeom>
          </p:spPr>
        </p:pic>
        <p:pic>
          <p:nvPicPr>
            <p:cNvPr id="50" name="Picture 49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89263" y="2508758"/>
              <a:ext cx="228605" cy="256038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 rot="7904241">
            <a:off x="2048984" y="3212281"/>
            <a:ext cx="166716" cy="147514"/>
            <a:chOff x="6553200" y="2508758"/>
            <a:chExt cx="440868" cy="573278"/>
          </a:xfrm>
        </p:grpSpPr>
        <p:pic>
          <p:nvPicPr>
            <p:cNvPr id="52" name="Picture 51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3200" y="2758948"/>
              <a:ext cx="152400" cy="170688"/>
            </a:xfrm>
            <a:prstGeom prst="rect">
              <a:avLst/>
            </a:prstGeom>
          </p:spPr>
        </p:pic>
        <p:pic>
          <p:nvPicPr>
            <p:cNvPr id="53" name="Picture 52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05597" y="2758948"/>
              <a:ext cx="288471" cy="323088"/>
            </a:xfrm>
            <a:prstGeom prst="rect">
              <a:avLst/>
            </a:prstGeom>
          </p:spPr>
        </p:pic>
        <p:pic>
          <p:nvPicPr>
            <p:cNvPr id="54" name="Picture 53" descr="5.gif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89263" y="2508758"/>
              <a:ext cx="228605" cy="256038"/>
            </a:xfrm>
            <a:prstGeom prst="rect">
              <a:avLst/>
            </a:prstGeom>
          </p:spPr>
        </p:pic>
      </p:grpSp>
      <p:cxnSp>
        <p:nvCxnSpPr>
          <p:cNvPr id="70" name="Straight Arrow Connector 69"/>
          <p:cNvCxnSpPr/>
          <p:nvPr/>
        </p:nvCxnSpPr>
        <p:spPr>
          <a:xfrm>
            <a:off x="2209667" y="3444076"/>
            <a:ext cx="0" cy="26263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Capture d’écran 2014-08-25 à 20.23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3" y="1763734"/>
            <a:ext cx="495300" cy="652895"/>
          </a:xfrm>
          <a:prstGeom prst="rect">
            <a:avLst/>
          </a:prstGeom>
        </p:spPr>
      </p:pic>
      <p:sp>
        <p:nvSpPr>
          <p:cNvPr id="37" name="TextBox 1"/>
          <p:cNvSpPr txBox="1">
            <a:spLocks noGrp="1"/>
          </p:cNvSpPr>
          <p:nvPr>
            <p:ph type="title"/>
          </p:nvPr>
        </p:nvSpPr>
        <p:spPr>
          <a:xfrm>
            <a:off x="628650" y="310357"/>
            <a:ext cx="788670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PRINCIPE DU STREPTOTEST RAPIDE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43119" y="1195943"/>
            <a:ext cx="68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Antigènes</a:t>
            </a:r>
            <a:r>
              <a:rPr lang="en-US" dirty="0"/>
              <a:t> </a:t>
            </a:r>
            <a:r>
              <a:rPr lang="en-US" dirty="0" err="1"/>
              <a:t>polysaccharidiqes</a:t>
            </a:r>
            <a:r>
              <a:rPr lang="en-US" dirty="0"/>
              <a:t> du Streptocoque A </a:t>
            </a:r>
            <a:r>
              <a:rPr lang="en-US" dirty="0" err="1"/>
              <a:t>extrait</a:t>
            </a:r>
            <a:r>
              <a:rPr lang="en-US" dirty="0"/>
              <a:t> (</a:t>
            </a:r>
            <a:r>
              <a:rPr lang="en-US" dirty="0" err="1"/>
              <a:t>acide</a:t>
            </a:r>
            <a:r>
              <a:rPr lang="en-US" dirty="0"/>
              <a:t> </a:t>
            </a:r>
            <a:r>
              <a:rPr lang="en-US" dirty="0" err="1"/>
              <a:t>nitrique</a:t>
            </a:r>
            <a:r>
              <a:rPr lang="en-US" dirty="0"/>
              <a:t>)</a:t>
            </a:r>
          </a:p>
        </p:txBody>
      </p:sp>
      <p:pic>
        <p:nvPicPr>
          <p:cNvPr id="39" name="Picture 40" descr="Capture d’écran 2014-08-25 à 19.53.04.png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46902" r="43510" b="9877"/>
          <a:stretch/>
        </p:blipFill>
        <p:spPr>
          <a:xfrm rot="19760437">
            <a:off x="3327135" y="4941035"/>
            <a:ext cx="326231" cy="430530"/>
          </a:xfrm>
          <a:prstGeom prst="rect">
            <a:avLst/>
          </a:prstGeom>
        </p:spPr>
      </p:pic>
      <p:pic>
        <p:nvPicPr>
          <p:cNvPr id="56" name="Picture 40" descr="Capture d’écran 2014-08-25 à 19.53.04.png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46902" r="43510" b="9877"/>
          <a:stretch/>
        </p:blipFill>
        <p:spPr>
          <a:xfrm>
            <a:off x="4909820" y="5570219"/>
            <a:ext cx="346702" cy="345669"/>
          </a:xfrm>
          <a:prstGeom prst="rect">
            <a:avLst/>
          </a:prstGeom>
        </p:spPr>
      </p:pic>
      <p:sp>
        <p:nvSpPr>
          <p:cNvPr id="57" name="TextBox 1"/>
          <p:cNvSpPr txBox="1"/>
          <p:nvPr/>
        </p:nvSpPr>
        <p:spPr>
          <a:xfrm>
            <a:off x="4872620" y="4470335"/>
            <a:ext cx="476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Test</a:t>
            </a:r>
          </a:p>
        </p:txBody>
      </p:sp>
      <p:sp>
        <p:nvSpPr>
          <p:cNvPr id="58" name="TextBox 1"/>
          <p:cNvSpPr txBox="1"/>
          <p:nvPr/>
        </p:nvSpPr>
        <p:spPr>
          <a:xfrm>
            <a:off x="5992870" y="4470335"/>
            <a:ext cx="814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Contrôle</a:t>
            </a:r>
            <a:endParaRPr lang="en-US" sz="1400" dirty="0"/>
          </a:p>
        </p:txBody>
      </p:sp>
      <p:sp>
        <p:nvSpPr>
          <p:cNvPr id="59" name="TextBox 1"/>
          <p:cNvSpPr txBox="1"/>
          <p:nvPr/>
        </p:nvSpPr>
        <p:spPr>
          <a:xfrm>
            <a:off x="4880361" y="2555373"/>
            <a:ext cx="476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Test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6061571" y="2555373"/>
            <a:ext cx="814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Contrôle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63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400" y="2867318"/>
            <a:ext cx="8264212" cy="1517578"/>
            <a:chOff x="406400" y="2867318"/>
            <a:chExt cx="8264212" cy="1517578"/>
          </a:xfrm>
        </p:grpSpPr>
        <p:pic>
          <p:nvPicPr>
            <p:cNvPr id="4" name="Picture 3" descr="Capture d’écran 2014-08-25 à 18.25.3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00" y="2867318"/>
              <a:ext cx="2430109" cy="1517578"/>
            </a:xfrm>
            <a:prstGeom prst="rect">
              <a:avLst/>
            </a:prstGeom>
          </p:spPr>
        </p:pic>
        <p:pic>
          <p:nvPicPr>
            <p:cNvPr id="7" name="Picture 6" descr="Capture d’écran 2014-08-25 à 18.25.3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101" y="2867318"/>
              <a:ext cx="2430109" cy="1517578"/>
            </a:xfrm>
            <a:prstGeom prst="rect">
              <a:avLst/>
            </a:prstGeom>
          </p:spPr>
        </p:pic>
        <p:pic>
          <p:nvPicPr>
            <p:cNvPr id="8" name="Picture 7" descr="Capture d’écran 2014-08-25 à 18.25.3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2" y="2867318"/>
              <a:ext cx="2430109" cy="1517578"/>
            </a:xfrm>
            <a:prstGeom prst="rect">
              <a:avLst/>
            </a:prstGeom>
          </p:spPr>
        </p:pic>
        <p:pic>
          <p:nvPicPr>
            <p:cNvPr id="9" name="Picture 8" descr="Capture d’écran 2014-08-25 à 18.25.3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503" y="2867318"/>
              <a:ext cx="2430109" cy="1517578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1272877" y="3637074"/>
              <a:ext cx="0" cy="3798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29447" y="3637074"/>
              <a:ext cx="0" cy="3798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186017" y="3637074"/>
              <a:ext cx="0" cy="3798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142587" y="3637074"/>
              <a:ext cx="0" cy="3798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22015" y="3637074"/>
              <a:ext cx="0" cy="3798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78585" y="3637074"/>
              <a:ext cx="0" cy="379846"/>
            </a:xfrm>
            <a:prstGeom prst="line">
              <a:avLst/>
            </a:prstGeom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635155" y="3637074"/>
              <a:ext cx="0" cy="379846"/>
            </a:xfrm>
            <a:prstGeom prst="line">
              <a:avLst/>
            </a:prstGeom>
            <a:ln>
              <a:solidFill>
                <a:schemeClr val="accent2">
                  <a:alpha val="2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591725" y="3637074"/>
              <a:ext cx="0" cy="379846"/>
            </a:xfrm>
            <a:prstGeom prst="line">
              <a:avLst/>
            </a:prstGeom>
            <a:ln>
              <a:solidFill>
                <a:schemeClr val="accent2">
                  <a:alpha val="3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Right Arrow 18"/>
          <p:cNvSpPr/>
          <p:nvPr/>
        </p:nvSpPr>
        <p:spPr>
          <a:xfrm>
            <a:off x="393700" y="4562949"/>
            <a:ext cx="8276912" cy="1151408"/>
          </a:xfrm>
          <a:prstGeom prst="rightArrow">
            <a:avLst/>
          </a:prstGeom>
          <a:gradFill>
            <a:gsLst>
              <a:gs pos="0">
                <a:srgbClr val="FF0000">
                  <a:lumMod val="95000"/>
                  <a:lumOff val="5000"/>
                </a:srgbClr>
              </a:gs>
              <a:gs pos="97500">
                <a:schemeClr val="bg1"/>
              </a:gs>
              <a:gs pos="59000">
                <a:srgbClr val="FFB3B3">
                  <a:alpha val="84000"/>
                </a:srgbClr>
              </a:gs>
            </a:gsLst>
            <a:lin ang="0" scaled="0"/>
          </a:gradFill>
          <a:ln>
            <a:solidFill>
              <a:srgbClr val="FFB3B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POSITIF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700" y="98425"/>
            <a:ext cx="844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FAUX POSITIF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Angine</a:t>
            </a:r>
            <a:r>
              <a:rPr lang="en-US" dirty="0"/>
              <a:t> à </a:t>
            </a:r>
            <a:r>
              <a:rPr lang="en-US" dirty="0" err="1"/>
              <a:t>S.Aureus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si</a:t>
            </a:r>
            <a:r>
              <a:rPr lang="en-US" dirty="0">
                <a:solidFill>
                  <a:srgbClr val="FF0000"/>
                </a:solidFill>
              </a:rPr>
              <a:t> +++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Porteur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 Streptocoque A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400" y="1126530"/>
            <a:ext cx="8445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620000" algn="l"/>
              </a:tabLst>
            </a:pPr>
            <a:r>
              <a:rPr lang="en-US" sz="2400" b="1" dirty="0">
                <a:solidFill>
                  <a:srgbClr val="0000FF"/>
                </a:solidFill>
              </a:rPr>
              <a:t>FAUX NEGATIF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Qualité</a:t>
            </a:r>
            <a:r>
              <a:rPr lang="en-US" dirty="0">
                <a:solidFill>
                  <a:srgbClr val="FF0000"/>
                </a:solidFill>
              </a:rPr>
              <a:t> du </a:t>
            </a:r>
            <a:r>
              <a:rPr lang="en-US" dirty="0" err="1">
                <a:solidFill>
                  <a:srgbClr val="FF0000"/>
                </a:solidFill>
              </a:rPr>
              <a:t>prélèvement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personne</a:t>
            </a:r>
            <a:r>
              <a:rPr lang="en-US" dirty="0"/>
              <a:t> </a:t>
            </a:r>
            <a:r>
              <a:rPr lang="en-US" dirty="0" err="1"/>
              <a:t>dépendante</a:t>
            </a:r>
            <a:r>
              <a:rPr lang="en-US" dirty="0"/>
              <a:t> +++).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Erreur</a:t>
            </a:r>
            <a:r>
              <a:rPr lang="en-US" dirty="0">
                <a:solidFill>
                  <a:srgbClr val="FF0000"/>
                </a:solidFill>
              </a:rPr>
              <a:t> technique </a:t>
            </a:r>
            <a:r>
              <a:rPr lang="en-US" dirty="0"/>
              <a:t>(inversion des </a:t>
            </a:r>
            <a:r>
              <a:rPr lang="en-US" dirty="0" err="1"/>
              <a:t>réactifs</a:t>
            </a:r>
            <a:r>
              <a:rPr lang="en-US" dirty="0"/>
              <a:t>/</a:t>
            </a:r>
            <a:r>
              <a:rPr lang="en-US" dirty="0" err="1"/>
              <a:t>bouchon</a:t>
            </a:r>
            <a:r>
              <a:rPr lang="en-US" dirty="0"/>
              <a:t>, </a:t>
            </a:r>
            <a:r>
              <a:rPr lang="en-US" dirty="0" err="1"/>
              <a:t>délai</a:t>
            </a:r>
            <a:r>
              <a:rPr lang="en-US" dirty="0"/>
              <a:t> non </a:t>
            </a:r>
            <a:r>
              <a:rPr lang="en-US" dirty="0" err="1"/>
              <a:t>respecté</a:t>
            </a:r>
            <a:r>
              <a:rPr lang="en-US" dirty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Matériel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abîmé</a:t>
            </a:r>
            <a:r>
              <a:rPr lang="en-US" dirty="0">
                <a:solidFill>
                  <a:srgbClr val="FF0000"/>
                </a:solidFill>
              </a:rPr>
              <a:t> ou </a:t>
            </a:r>
            <a:r>
              <a:rPr lang="en-US" dirty="0" err="1">
                <a:solidFill>
                  <a:srgbClr val="FF0000"/>
                </a:solidFill>
              </a:rPr>
              <a:t>expiré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Quantité</a:t>
            </a:r>
            <a:r>
              <a:rPr lang="en-US" dirty="0"/>
              <a:t> de Streptocoque A </a:t>
            </a:r>
            <a:r>
              <a:rPr lang="en-US" dirty="0" err="1"/>
              <a:t>insuffisante</a:t>
            </a:r>
            <a:r>
              <a:rPr lang="en-US" dirty="0"/>
              <a:t> (</a:t>
            </a:r>
            <a:r>
              <a:rPr lang="en-US" dirty="0" err="1">
                <a:solidFill>
                  <a:srgbClr val="FF0000"/>
                </a:solidFill>
              </a:rPr>
              <a:t>seuil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détection</a:t>
            </a:r>
            <a:r>
              <a:rPr lang="en-US" dirty="0">
                <a:solidFill>
                  <a:srgbClr val="FF0000"/>
                </a:solidFill>
              </a:rPr>
              <a:t>: 5 x 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Si </a:t>
            </a:r>
            <a:r>
              <a:rPr lang="en-US" dirty="0" err="1"/>
              <a:t>doute</a:t>
            </a:r>
            <a:r>
              <a:rPr lang="en-US" dirty="0"/>
              <a:t> = </a:t>
            </a:r>
            <a:r>
              <a:rPr lang="en-US" dirty="0" err="1"/>
              <a:t>frottis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509" y="5714357"/>
            <a:ext cx="7766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 TEST EST DOUTEUX ET CLINIQUE TRES SUSPECTE </a:t>
            </a:r>
          </a:p>
          <a:p>
            <a:pPr algn="ctr"/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FAIRE UN FROTTIS “CLASSIQUE ”</a:t>
            </a:r>
          </a:p>
        </p:txBody>
      </p:sp>
    </p:spTree>
    <p:extLst>
      <p:ext uri="{BB962C8B-B14F-4D97-AF65-F5344CB8AC3E}">
        <p14:creationId xmlns:p14="http://schemas.microsoft.com/office/powerpoint/2010/main" val="25628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rangitis-strep-thro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87" y="3418950"/>
            <a:ext cx="4924088" cy="3343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2800" y="3461158"/>
            <a:ext cx="130456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Ciel</a:t>
            </a:r>
            <a:r>
              <a:rPr lang="en-US" dirty="0"/>
              <a:t> </a:t>
            </a:r>
            <a:r>
              <a:rPr lang="en-US" dirty="0" err="1"/>
              <a:t>étoilé</a:t>
            </a:r>
            <a:r>
              <a:rPr lang="en-US" dirty="0"/>
              <a:t>”</a:t>
            </a:r>
          </a:p>
        </p:txBody>
      </p:sp>
      <p:pic>
        <p:nvPicPr>
          <p:cNvPr id="2" name="Picture 1" descr="pathologie_angine_clip_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7" y="164616"/>
            <a:ext cx="5260394" cy="3098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78" y="188132"/>
            <a:ext cx="5009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Dépôt</a:t>
            </a:r>
            <a:r>
              <a:rPr lang="en-US" dirty="0"/>
              <a:t> </a:t>
            </a:r>
            <a:r>
              <a:rPr lang="en-US" dirty="0" err="1"/>
              <a:t>blancs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amydgales</a:t>
            </a:r>
            <a:r>
              <a:rPr lang="en-US" dirty="0"/>
              <a:t> (</a:t>
            </a:r>
            <a:r>
              <a:rPr lang="en-US" dirty="0" err="1"/>
              <a:t>érythémato-pultacés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33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00"/>
            <a:ext cx="90036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u="sng" dirty="0"/>
              <a:t> </a:t>
            </a:r>
            <a:r>
              <a:rPr lang="fr-FR" b="1" u="sng" dirty="0"/>
              <a:t>FROTTIS </a:t>
            </a:r>
            <a:r>
              <a:rPr lang="fr-FR" b="1" dirty="0"/>
              <a:t>DE GORGE/CULTURE </a:t>
            </a:r>
          </a:p>
          <a:p>
            <a:r>
              <a:rPr lang="fr-FR" b="1" dirty="0"/>
              <a:t>= Gold </a:t>
            </a:r>
            <a:r>
              <a:rPr lang="fr-FR" b="1" dirty="0" err="1"/>
              <a:t>standart</a:t>
            </a:r>
            <a:r>
              <a:rPr lang="fr-FR" dirty="0"/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fr-FR" dirty="0"/>
              <a:t>Sensibilité 90-95%.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Permet d’identifier aussi les Streptocoques C et G et bactéries que ne détecte pas le test rapide.</a:t>
            </a:r>
          </a:p>
          <a:p>
            <a:pPr marL="285750" lvl="0" indent="-28575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Prend 48h.</a:t>
            </a:r>
            <a:endParaRPr lang="fr-FR" dirty="0"/>
          </a:p>
          <a:p>
            <a:pPr marL="285750" lvl="0" indent="-28575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Nb: Le nombre de colonies à la culture ne permet pas de différentier un porteur sain d’un malade.</a:t>
            </a:r>
          </a:p>
        </p:txBody>
      </p:sp>
      <p:sp>
        <p:nvSpPr>
          <p:cNvPr id="6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573336"/>
          </a:xfrm>
        </p:spPr>
        <p:txBody>
          <a:bodyPr>
            <a:normAutofit/>
          </a:bodyPr>
          <a:lstStyle/>
          <a:p>
            <a:r>
              <a:rPr lang="fr-CH" sz="2600" dirty="0"/>
              <a:t>LABORATOIRE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35364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u="sng" dirty="0"/>
              <a:t>SÉROLOGIES</a:t>
            </a:r>
          </a:p>
          <a:p>
            <a:pPr lvl="0"/>
            <a:r>
              <a:rPr lang="fr-FR" b="1" dirty="0"/>
              <a:t>= ASLO, anti-</a:t>
            </a:r>
            <a:r>
              <a:rPr lang="fr-FR" b="1" dirty="0" err="1"/>
              <a:t>DNAse</a:t>
            </a:r>
            <a:r>
              <a:rPr lang="fr-FR" b="1" dirty="0"/>
              <a:t> B, anti-</a:t>
            </a:r>
            <a:r>
              <a:rPr lang="fr-FR" b="1" dirty="0" err="1"/>
              <a:t>streptokinase</a:t>
            </a:r>
            <a:r>
              <a:rPr lang="fr-FR" b="1" dirty="0"/>
              <a:t> , anti-</a:t>
            </a:r>
            <a:r>
              <a:rPr lang="fr-FR" b="1" dirty="0" err="1"/>
              <a:t>hyaluronidase</a:t>
            </a:r>
            <a:r>
              <a:rPr lang="fr-FR" b="1" dirty="0"/>
              <a:t> , anti-NAD.</a:t>
            </a:r>
          </a:p>
          <a:p>
            <a:pPr marL="285750" lvl="0" indent="-285750">
              <a:buFont typeface="Arial"/>
              <a:buChar char="•"/>
            </a:pPr>
            <a:r>
              <a:rPr lang="fr-FR" dirty="0"/>
              <a:t>La recherche d'une </a:t>
            </a:r>
            <a:r>
              <a:rPr lang="fr-FR" b="1" u="sng" dirty="0"/>
              <a:t>augmentation</a:t>
            </a:r>
            <a:r>
              <a:rPr lang="fr-FR" dirty="0"/>
              <a:t> des anticorps </a:t>
            </a:r>
            <a:r>
              <a:rPr lang="fr-FR" dirty="0" err="1"/>
              <a:t>anti-streptococcique</a:t>
            </a:r>
            <a:r>
              <a:rPr lang="fr-FR" dirty="0"/>
              <a:t> reste le moyen le plus fiable d'affirmer une infection récente à streptocoques.</a:t>
            </a:r>
          </a:p>
          <a:p>
            <a:pPr marL="285750" lvl="0" indent="-285750">
              <a:buFont typeface="Arial"/>
              <a:buChar char="•"/>
            </a:pPr>
            <a:r>
              <a:rPr lang="fr-FR" dirty="0"/>
              <a:t>Les ASLO atteignent leur pic 4 à 8 semaines après la pharyngite.</a:t>
            </a:r>
          </a:p>
          <a:p>
            <a:pPr marL="285750" lvl="0" indent="-285750">
              <a:buFont typeface="Arial"/>
              <a:buChar char="•"/>
            </a:pPr>
            <a:r>
              <a:rPr lang="fr-FR" dirty="0"/>
              <a:t>NB: Contrairement à une pharyngite, une infection de la peau </a:t>
            </a:r>
            <a:r>
              <a:rPr lang="fr-FR" b="1" u="sng" dirty="0"/>
              <a:t>n'est pas forcément </a:t>
            </a:r>
            <a:r>
              <a:rPr lang="fr-FR" dirty="0"/>
              <a:t>suivie d'une ascension des ASLO. </a:t>
            </a:r>
          </a:p>
        </p:txBody>
      </p:sp>
    </p:spTree>
    <p:extLst>
      <p:ext uri="{BB962C8B-B14F-4D97-AF65-F5344CB8AC3E}">
        <p14:creationId xmlns:p14="http://schemas.microsoft.com/office/powerpoint/2010/main" val="2363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Grp="1"/>
          </p:cNvSpPr>
          <p:nvPr>
            <p:ph type="title"/>
          </p:nvPr>
        </p:nvSpPr>
        <p:spPr>
          <a:xfrm>
            <a:off x="517358" y="1271046"/>
            <a:ext cx="82055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TRAITER LE STREPTOCOQUE A</a:t>
            </a:r>
          </a:p>
        </p:txBody>
      </p:sp>
      <p:sp>
        <p:nvSpPr>
          <p:cNvPr id="2" name="Flèche vers le bas 1"/>
          <p:cNvSpPr/>
          <p:nvPr/>
        </p:nvSpPr>
        <p:spPr>
          <a:xfrm>
            <a:off x="3994486" y="2430379"/>
            <a:ext cx="433136" cy="601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extBox 1"/>
          <p:cNvSpPr txBox="1">
            <a:spLocks/>
          </p:cNvSpPr>
          <p:nvPr/>
        </p:nvSpPr>
        <p:spPr>
          <a:xfrm>
            <a:off x="1413712" y="3505377"/>
            <a:ext cx="5594683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4800" dirty="0"/>
              <a:t>OUI, MAIS DANS QUEL BUT?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37691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50" y="196057"/>
            <a:ext cx="7886700" cy="573336"/>
          </a:xfrm>
        </p:spPr>
        <p:txBody>
          <a:bodyPr>
            <a:normAutofit/>
          </a:bodyPr>
          <a:lstStyle/>
          <a:p>
            <a:r>
              <a:rPr lang="fr-CH" sz="2600" dirty="0"/>
              <a:t>TRAITEMENT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1116"/>
            <a:ext cx="8934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u="sng" dirty="0"/>
              <a:t>BUTS DU TRAITEMENT</a:t>
            </a:r>
            <a:r>
              <a:rPr lang="fr-FR" dirty="0"/>
              <a:t> (Cf. article NEJM)</a:t>
            </a:r>
            <a:endParaRPr lang="en-US" dirty="0"/>
          </a:p>
          <a:p>
            <a:pPr marL="1200150" lvl="2" indent="-285750">
              <a:buFont typeface="+mj-lt"/>
              <a:buAutoNum type="arabicPeriod"/>
            </a:pPr>
            <a:r>
              <a:rPr lang="en-US" dirty="0" err="1"/>
              <a:t>Diminuer</a:t>
            </a:r>
            <a:r>
              <a:rPr lang="en-US" dirty="0"/>
              <a:t> la </a:t>
            </a:r>
            <a:r>
              <a:rPr lang="en-US" b="1" dirty="0" err="1"/>
              <a:t>durée</a:t>
            </a:r>
            <a:r>
              <a:rPr lang="en-US" dirty="0"/>
              <a:t> des </a:t>
            </a:r>
            <a:r>
              <a:rPr lang="en-US" dirty="0" err="1"/>
              <a:t>symptômes</a:t>
            </a:r>
            <a:r>
              <a:rPr lang="en-US" dirty="0"/>
              <a:t> </a:t>
            </a:r>
          </a:p>
          <a:p>
            <a:pPr marL="1200150" lvl="2" indent="-285750">
              <a:buFont typeface="+mj-lt"/>
              <a:buAutoNum type="arabicPeriod"/>
            </a:pPr>
            <a:endParaRPr lang="en-US" dirty="0"/>
          </a:p>
          <a:p>
            <a:pPr marL="1200150" lvl="2" indent="-285750">
              <a:buFont typeface="+mj-lt"/>
              <a:buAutoNum type="arabicPeriod"/>
            </a:pPr>
            <a:r>
              <a:rPr lang="en-US" dirty="0" err="1"/>
              <a:t>Diminuer</a:t>
            </a:r>
            <a:r>
              <a:rPr lang="en-US" dirty="0"/>
              <a:t> le </a:t>
            </a:r>
            <a:r>
              <a:rPr lang="en-US" dirty="0" err="1"/>
              <a:t>risque</a:t>
            </a:r>
            <a:r>
              <a:rPr lang="en-US" dirty="0"/>
              <a:t> de </a:t>
            </a:r>
            <a:r>
              <a:rPr lang="en-US" b="1" dirty="0"/>
              <a:t>transmission</a:t>
            </a:r>
            <a:r>
              <a:rPr lang="en-US" dirty="0"/>
              <a:t>: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2 </a:t>
            </a:r>
            <a:r>
              <a:rPr lang="en-US" dirty="0" err="1">
                <a:solidFill>
                  <a:srgbClr val="FF0000"/>
                </a:solidFill>
              </a:rPr>
              <a:t>semaines</a:t>
            </a:r>
            <a:r>
              <a:rPr lang="en-US" dirty="0">
                <a:solidFill>
                  <a:srgbClr val="FF0000"/>
                </a:solidFill>
              </a:rPr>
              <a:t> de portage du Streptocoque A sans traitement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24h de portage du Streptocoque A avec traitement AB</a:t>
            </a:r>
          </a:p>
          <a:p>
            <a:pPr marL="1657350" lvl="3" indent="-285750">
              <a:buFont typeface="Arial"/>
              <a:buChar char="•"/>
            </a:pPr>
            <a:endParaRPr lang="en-US" dirty="0"/>
          </a:p>
          <a:p>
            <a:pPr marL="1200150" lvl="2" indent="-285750">
              <a:buFont typeface="+mj-lt"/>
              <a:buAutoNum type="arabicPeriod"/>
            </a:pPr>
            <a:r>
              <a:rPr lang="en-US" dirty="0"/>
              <a:t>Limiter les risques de </a:t>
            </a:r>
            <a:r>
              <a:rPr lang="en-US" b="1" dirty="0"/>
              <a:t>complication</a:t>
            </a:r>
            <a:r>
              <a:rPr lang="en-US" dirty="0"/>
              <a:t> (</a:t>
            </a:r>
            <a:r>
              <a:rPr lang="en-US" dirty="0" err="1"/>
              <a:t>purulentes</a:t>
            </a:r>
            <a:r>
              <a:rPr lang="en-US" dirty="0"/>
              <a:t>, </a:t>
            </a:r>
            <a:r>
              <a:rPr lang="en-US" dirty="0" err="1"/>
              <a:t>toxiniques</a:t>
            </a:r>
            <a:r>
              <a:rPr lang="en-US" dirty="0"/>
              <a:t> et immunes)</a:t>
            </a:r>
            <a:r>
              <a:rPr lang="en-US" dirty="0">
                <a:sym typeface="Wingdings"/>
              </a:rPr>
              <a:t></a:t>
            </a:r>
            <a:endParaRPr lang="en-US" dirty="0"/>
          </a:p>
          <a:p>
            <a:pPr marL="1701800" lvl="3" indent="-330200">
              <a:buFont typeface="Arial"/>
              <a:buChar char="•"/>
            </a:pPr>
            <a:r>
              <a:rPr lang="fr-FR" dirty="0"/>
              <a:t>Prévenir les </a:t>
            </a:r>
            <a:r>
              <a:rPr lang="fr-FR" b="1" dirty="0"/>
              <a:t>abcès péri-</a:t>
            </a:r>
            <a:r>
              <a:rPr lang="fr-FR" b="1" dirty="0" err="1"/>
              <a:t>amydgaliens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esquinanciers</a:t>
            </a:r>
            <a:r>
              <a:rPr lang="fr-FR" dirty="0"/>
              <a:t>) et rétro-pharyngiens </a:t>
            </a:r>
          </a:p>
          <a:p>
            <a:pPr marL="1701800" lvl="3" indent="-330200">
              <a:buFont typeface="Arial"/>
              <a:buChar char="•"/>
            </a:pPr>
            <a:r>
              <a:rPr lang="fr-FR" dirty="0"/>
              <a:t>Prévenir les rares RAA, </a:t>
            </a:r>
            <a:r>
              <a:rPr lang="fr-FR" u="sng" dirty="0"/>
              <a:t>si</a:t>
            </a:r>
            <a:r>
              <a:rPr lang="fr-FR" dirty="0"/>
              <a:t> administré </a:t>
            </a:r>
            <a:r>
              <a:rPr lang="fr-FR" u="sng" dirty="0"/>
              <a:t>dans les 9 premiers jours</a:t>
            </a:r>
            <a:r>
              <a:rPr lang="fr-FR" dirty="0"/>
              <a:t>. « Le RAA lèche les </a:t>
            </a:r>
            <a:r>
              <a:rPr lang="fr-FR" dirty="0" err="1"/>
              <a:t>artiulations</a:t>
            </a:r>
            <a:r>
              <a:rPr lang="fr-FR" dirty="0"/>
              <a:t> et mage le cœur! »</a:t>
            </a:r>
          </a:p>
          <a:p>
            <a:pPr marL="1701800" lvl="3" indent="-33020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Le traitement </a:t>
            </a:r>
            <a:r>
              <a:rPr lang="fr-FR" u="sng" dirty="0">
                <a:solidFill>
                  <a:srgbClr val="FF0000"/>
                </a:solidFill>
              </a:rPr>
              <a:t>NE PERMET PAS</a:t>
            </a:r>
            <a:r>
              <a:rPr lang="fr-FR" dirty="0">
                <a:solidFill>
                  <a:srgbClr val="FF0000"/>
                </a:solidFill>
              </a:rPr>
              <a:t> de prévenir les GN post streptococciques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374799" y="4773849"/>
            <a:ext cx="2600066" cy="646331"/>
          </a:xfrm>
          <a:prstGeom prst="rect">
            <a:avLst/>
          </a:prstGeom>
          <a:noFill/>
          <a:ln>
            <a:solidFill>
              <a:srgbClr val="FC4B34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VRAIMENT ?</a:t>
            </a:r>
          </a:p>
        </p:txBody>
      </p:sp>
    </p:spTree>
    <p:extLst>
      <p:ext uri="{BB962C8B-B14F-4D97-AF65-F5344CB8AC3E}">
        <p14:creationId xmlns:p14="http://schemas.microsoft.com/office/powerpoint/2010/main" val="17880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501"/>
          <a:stretch/>
        </p:blipFill>
        <p:spPr>
          <a:xfrm>
            <a:off x="717290" y="176374"/>
            <a:ext cx="7603587" cy="21909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22400" y="2222299"/>
            <a:ext cx="6286500" cy="3555195"/>
            <a:chOff x="1422400" y="2104719"/>
            <a:chExt cx="6286500" cy="35551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2400" y="2196581"/>
              <a:ext cx="6286500" cy="34163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93378" y="2104719"/>
              <a:ext cx="1187647" cy="388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08224" y="5271891"/>
              <a:ext cx="1187647" cy="388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282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62100" y="1447800"/>
            <a:ext cx="6019800" cy="4068224"/>
            <a:chOff x="1562100" y="1447800"/>
            <a:chExt cx="6019800" cy="4068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2100" y="1447800"/>
              <a:ext cx="6019800" cy="39624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44118" y="5128001"/>
              <a:ext cx="4999253" cy="388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562099" y="1447800"/>
            <a:ext cx="1695111" cy="245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8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114409"/>
            <a:ext cx="6096000" cy="4177589"/>
            <a:chOff x="1524000" y="114409"/>
            <a:chExt cx="6096000" cy="41775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14409"/>
              <a:ext cx="6096000" cy="4089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739569" y="3903975"/>
              <a:ext cx="3880431" cy="388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12900" y="4714837"/>
            <a:ext cx="6007100" cy="966397"/>
            <a:chOff x="1612900" y="4714837"/>
            <a:chExt cx="6007100" cy="9663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2900" y="4804934"/>
              <a:ext cx="6007100" cy="8763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612900" y="4714837"/>
              <a:ext cx="3090432" cy="388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5010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9271" y="5114840"/>
            <a:ext cx="31587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Bientôt</a:t>
            </a:r>
            <a:r>
              <a:rPr lang="en-US" dirty="0"/>
              <a:t> en Suisse ? </a:t>
            </a:r>
            <a:r>
              <a:rPr lang="en-US" dirty="0">
                <a:sym typeface="Wingdings"/>
              </a:rPr>
              <a:t> A </a:t>
            </a:r>
            <a:r>
              <a:rPr lang="en-US" dirty="0" err="1">
                <a:sym typeface="Wingdings"/>
              </a:rPr>
              <a:t>suivre</a:t>
            </a:r>
            <a:r>
              <a:rPr lang="en-US" dirty="0">
                <a:sym typeface="Wingdings"/>
              </a:rPr>
              <a:t> 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88"/>
          <a:stretch/>
        </p:blipFill>
        <p:spPr>
          <a:xfrm>
            <a:off x="1574800" y="2175276"/>
            <a:ext cx="5994400" cy="25999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74800" y="1964273"/>
            <a:ext cx="5010173" cy="4579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9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4800" y="1964273"/>
            <a:ext cx="5010173" cy="4579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8192" y="2517895"/>
            <a:ext cx="5726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CHOIX DU TRAITEMENT</a:t>
            </a:r>
          </a:p>
        </p:txBody>
      </p:sp>
    </p:spTree>
    <p:extLst>
      <p:ext uri="{BB962C8B-B14F-4D97-AF65-F5344CB8AC3E}">
        <p14:creationId xmlns:p14="http://schemas.microsoft.com/office/powerpoint/2010/main" val="2425272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75163" y="0"/>
            <a:ext cx="1846137" cy="6858000"/>
            <a:chOff x="2636963" y="0"/>
            <a:chExt cx="1846137" cy="6858000"/>
          </a:xfrm>
        </p:grpSpPr>
        <p:pic>
          <p:nvPicPr>
            <p:cNvPr id="2" name="Picture 1" descr="Capture d’écran 2014-09-01 à 21.47.4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31"/>
            <a:stretch/>
          </p:blipFill>
          <p:spPr>
            <a:xfrm>
              <a:off x="2636963" y="0"/>
              <a:ext cx="1325437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Capture d’écran 2014-09-01 à 21.47.4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0" r="-122"/>
            <a:stretch/>
          </p:blipFill>
          <p:spPr>
            <a:xfrm>
              <a:off x="3962400" y="0"/>
              <a:ext cx="520700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3848100" y="10668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</a:t>
            </a:r>
          </a:p>
        </p:txBody>
      </p:sp>
      <p:sp>
        <p:nvSpPr>
          <p:cNvPr id="4" name="Oval 3"/>
          <p:cNvSpPr/>
          <p:nvPr/>
        </p:nvSpPr>
        <p:spPr>
          <a:xfrm>
            <a:off x="4753564" y="2081210"/>
            <a:ext cx="632003" cy="5526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30046" y="4938007"/>
            <a:ext cx="632003" cy="5526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93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28270" y="1276796"/>
            <a:ext cx="8769350" cy="403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fr-FR" sz="1800" u="sng" dirty="0"/>
              <a:t>TRAITEMENT DE 1</a:t>
            </a:r>
            <a:r>
              <a:rPr lang="fr-FR" sz="1800" u="sng" baseline="30000" dirty="0"/>
              <a:t>ERE</a:t>
            </a:r>
            <a:r>
              <a:rPr lang="fr-FR" sz="1800" u="sng" dirty="0"/>
              <a:t> INTENTION</a:t>
            </a:r>
          </a:p>
          <a:p>
            <a:pPr lvl="1">
              <a:buFont typeface="Arial"/>
              <a:buChar char="•"/>
            </a:pPr>
            <a:r>
              <a:rPr lang="fr-FR" sz="1800" b="1" dirty="0"/>
              <a:t>Pénicilline V </a:t>
            </a:r>
            <a:r>
              <a:rPr lang="fr-FR" sz="1800" dirty="0"/>
              <a:t>= </a:t>
            </a:r>
            <a:r>
              <a:rPr lang="fr-FR" sz="1800" dirty="0" err="1"/>
              <a:t>phénoxy</a:t>
            </a:r>
            <a:r>
              <a:rPr lang="fr-FR" sz="1800" dirty="0"/>
              <a:t>-méthyl-pénicilline potassique (</a:t>
            </a:r>
            <a:r>
              <a:rPr lang="fr-FR" sz="1800" dirty="0" err="1"/>
              <a:t>Penicillin</a:t>
            </a:r>
            <a:r>
              <a:rPr lang="fr-FR" sz="1800" dirty="0"/>
              <a:t> </a:t>
            </a:r>
            <a:r>
              <a:rPr lang="fr-FR" sz="1800" dirty="0" err="1"/>
              <a:t>Spirig</a:t>
            </a:r>
            <a:r>
              <a:rPr lang="fr-FR" sz="1800" dirty="0"/>
              <a:t>®)</a:t>
            </a:r>
          </a:p>
          <a:p>
            <a:pPr lvl="2">
              <a:buFont typeface="Arial"/>
              <a:buChar char="•"/>
            </a:pPr>
            <a:r>
              <a:rPr lang="fr-FR" sz="1800" b="0" dirty="0"/>
              <a:t>Posologie: 70-80'000 UI/kg/j ou 50 mg/kg/j en 3 doses pendant 10 jours.</a:t>
            </a:r>
          </a:p>
          <a:p>
            <a:pPr lvl="2">
              <a:buFont typeface="Arial"/>
              <a:buChar char="•"/>
            </a:pPr>
            <a:r>
              <a:rPr lang="fr-FR" sz="1800" b="0" u="sng" dirty="0"/>
              <a:t>Nb</a:t>
            </a:r>
            <a:r>
              <a:rPr lang="fr-FR" sz="1800" b="0" dirty="0"/>
              <a:t>: P</a:t>
            </a:r>
            <a:r>
              <a:rPr lang="en-US" sz="1800" b="0" dirty="0"/>
              <a:t>a</a:t>
            </a:r>
            <a:r>
              <a:rPr lang="fr-FR" sz="1800" b="0" dirty="0" err="1"/>
              <a:t>ssage</a:t>
            </a:r>
            <a:r>
              <a:rPr lang="fr-FR" sz="1800" b="0" dirty="0"/>
              <a:t> des UI en mg: 1450 UI/MG</a:t>
            </a:r>
            <a:r>
              <a:rPr lang="fr-FR" sz="1800" dirty="0"/>
              <a:t> </a:t>
            </a:r>
          </a:p>
          <a:p>
            <a:pPr lvl="1">
              <a:buFont typeface="Arial"/>
              <a:buChar char="•"/>
            </a:pPr>
            <a:r>
              <a:rPr lang="fr-FR" sz="1800" b="1" dirty="0"/>
              <a:t>Amoxicilline </a:t>
            </a:r>
            <a:r>
              <a:rPr lang="fr-FR" sz="1800" dirty="0"/>
              <a:t>(meilleur goût que </a:t>
            </a:r>
            <a:r>
              <a:rPr lang="fr-FR" sz="1800" dirty="0" err="1"/>
              <a:t>Ospen</a:t>
            </a:r>
            <a:r>
              <a:rPr lang="en-US" sz="1800" dirty="0"/>
              <a:t>®</a:t>
            </a:r>
            <a:r>
              <a:rPr lang="fr-FR" sz="1800" dirty="0"/>
              <a:t>=&gt; meilleure </a:t>
            </a:r>
            <a:r>
              <a:rPr lang="fr-FR" sz="1800" dirty="0" err="1"/>
              <a:t>compliance</a:t>
            </a:r>
            <a:r>
              <a:rPr lang="fr-FR" sz="1800" dirty="0"/>
              <a:t>):</a:t>
            </a:r>
          </a:p>
          <a:p>
            <a:pPr lvl="2">
              <a:buFont typeface="Arial"/>
              <a:buChar char="•"/>
            </a:pPr>
            <a:r>
              <a:rPr lang="fr-FR" sz="1800" b="0" u="sng" dirty="0"/>
              <a:t>Méthode 1</a:t>
            </a:r>
            <a:r>
              <a:rPr lang="fr-FR" sz="1800" b="0" dirty="0"/>
              <a:t>: 50 mg/kg en 1-3 doses/j per os de (max. 1g) 1x/j pendant </a:t>
            </a:r>
            <a:r>
              <a:rPr lang="fr-FR" sz="1800" dirty="0"/>
              <a:t>6-10 jours. </a:t>
            </a:r>
            <a:r>
              <a:rPr lang="fr-FR" sz="1800" b="0" dirty="0"/>
              <a:t>NB:  10 jours = perte de </a:t>
            </a:r>
            <a:r>
              <a:rPr lang="fr-FR" sz="1800" b="0" dirty="0" err="1"/>
              <a:t>compliance</a:t>
            </a:r>
            <a:r>
              <a:rPr lang="fr-FR" sz="1800" b="0" dirty="0"/>
              <a:t> (HAS 2008).</a:t>
            </a:r>
          </a:p>
          <a:p>
            <a:pPr lvl="2">
              <a:buFont typeface="Arial"/>
              <a:buChar char="•"/>
            </a:pPr>
            <a:r>
              <a:rPr lang="fr-FR" sz="1800" b="0" u="sng" dirty="0"/>
              <a:t>Méthode 2</a:t>
            </a:r>
            <a:r>
              <a:rPr lang="fr-FR" sz="1800" b="0" dirty="0"/>
              <a:t>: 40 mg/kg/j per os en 2 doses </a:t>
            </a:r>
            <a:r>
              <a:rPr lang="fr-FR" sz="1800" b="0" dirty="0" err="1"/>
              <a:t>pdt</a:t>
            </a:r>
            <a:r>
              <a:rPr lang="fr-FR" sz="1800" b="0" dirty="0"/>
              <a:t> 10 j.</a:t>
            </a:r>
          </a:p>
          <a:p>
            <a:pPr lvl="2">
              <a:buFont typeface="Arial"/>
              <a:buChar char="•"/>
            </a:pPr>
            <a:endParaRPr lang="fr-FR" sz="1800" dirty="0"/>
          </a:p>
          <a:p>
            <a:pPr marL="0" lvl="2" indent="0">
              <a:buNone/>
            </a:pPr>
            <a:r>
              <a:rPr lang="fr-FR" sz="1800" u="sng" dirty="0"/>
              <a:t>TRAITEMENT ALTERNATIF POSSIBLE</a:t>
            </a:r>
            <a:endParaRPr lang="fr-FR" sz="1800" b="1" u="sng" dirty="0"/>
          </a:p>
          <a:p>
            <a:pPr marL="720725" lvl="2" indent="-273050">
              <a:buFont typeface="Arial"/>
              <a:buChar char="•"/>
            </a:pPr>
            <a:r>
              <a:rPr lang="fr-FR" sz="1800" b="1" dirty="0" err="1"/>
              <a:t>Penicillin</a:t>
            </a:r>
            <a:r>
              <a:rPr lang="fr-FR" sz="1800" b="1" dirty="0"/>
              <a:t> G en IM ou IV</a:t>
            </a:r>
            <a:endParaRPr lang="fr-FR" sz="1800" dirty="0"/>
          </a:p>
          <a:p>
            <a:pPr marL="1163638" lvl="3">
              <a:buFont typeface="Arial"/>
              <a:buChar char="•"/>
            </a:pPr>
            <a:r>
              <a:rPr lang="fr-FR" sz="1800" dirty="0"/>
              <a:t>1 dose 600’000 UI IM ou IV pour enfants de &lt; 27 kg</a:t>
            </a:r>
          </a:p>
          <a:p>
            <a:pPr marL="1163638" lvl="3">
              <a:buFont typeface="Arial"/>
              <a:buChar char="•"/>
            </a:pPr>
            <a:r>
              <a:rPr lang="fr-FR" sz="1800" dirty="0"/>
              <a:t>1 dose de 1’200’000 UI IM ou IV pour enfants de &gt; 27 kg et les adultes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955040" y="806499"/>
            <a:ext cx="7071360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L</a:t>
            </a:r>
            <a:r>
              <a:rPr lang="fr-FR" b="1" dirty="0">
                <a:solidFill>
                  <a:srgbClr val="008000"/>
                </a:solidFill>
              </a:rPr>
              <a:t>E STREPTOCOQUE A N’EST PAS RÉSISTANT AUX PÉNICILLINES !</a:t>
            </a:r>
            <a:r>
              <a:rPr lang="fr-FR" b="1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6038918"/>
            <a:ext cx="8592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fr-FR" u="sng" dirty="0"/>
              <a:t>NB</a:t>
            </a:r>
            <a:r>
              <a:rPr lang="fr-FR" dirty="0"/>
              <a:t>: En cas </a:t>
            </a:r>
            <a:r>
              <a:rPr lang="fr-FR" b="1" dirty="0"/>
              <a:t>d’</a:t>
            </a:r>
            <a:r>
              <a:rPr lang="fr-FR" b="1" dirty="0" err="1"/>
              <a:t>anite</a:t>
            </a:r>
            <a:r>
              <a:rPr lang="fr-FR" b="1" dirty="0"/>
              <a:t> à Streptocoque A </a:t>
            </a:r>
            <a:r>
              <a:rPr lang="fr-FR" dirty="0">
                <a:sym typeface="Wingdings"/>
              </a:rPr>
              <a:t></a:t>
            </a:r>
            <a:r>
              <a:rPr lang="fr-FR" dirty="0"/>
              <a:t> préférer l’Augmentin® pour couvrir le risque de surinfection à Bactéries Gram </a:t>
            </a:r>
            <a:r>
              <a:rPr lang="fr-FR" dirty="0" err="1"/>
              <a:t>Neg</a:t>
            </a:r>
            <a:r>
              <a:rPr lang="fr-FR" dirty="0"/>
              <a:t>.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0650" y="1960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TRAITEMENTS </a:t>
            </a:r>
            <a:r>
              <a:rPr lang="fr-CH" sz="2600" dirty="0"/>
              <a:t>« CLASSIQUES »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6410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8398"/>
            <a:ext cx="9029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CH" sz="4000" b="1" dirty="0"/>
              <a:t>ANGINE</a:t>
            </a:r>
            <a:r>
              <a:rPr lang="fr-CH" sz="4000" b="1" dirty="0">
                <a:sym typeface="Wingdings" panose="05000000000000000000" pitchFamily="2" charset="2"/>
              </a:rPr>
              <a:t></a:t>
            </a:r>
            <a:r>
              <a:rPr lang="fr-CH" sz="4000" b="1" dirty="0"/>
              <a:t>TOXINES</a:t>
            </a:r>
            <a:r>
              <a:rPr lang="fr-CH" sz="4000" b="1" dirty="0">
                <a:sym typeface="Wingdings" panose="05000000000000000000" pitchFamily="2" charset="2"/>
              </a:rPr>
              <a:t></a:t>
            </a:r>
            <a:r>
              <a:rPr lang="fr-CH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…</a:t>
            </a:r>
            <a:r>
              <a:rPr lang="fr-CH" sz="4000" b="1" dirty="0">
                <a:solidFill>
                  <a:srgbClr val="FF0000"/>
                </a:solidFill>
              </a:rPr>
              <a:t> SCARLATINE</a:t>
            </a:r>
            <a:endParaRPr lang="fr-CH" sz="4000" b="1" dirty="0"/>
          </a:p>
        </p:txBody>
      </p:sp>
      <p:pic>
        <p:nvPicPr>
          <p:cNvPr id="6" name="Image 5" descr="Une image contenant jouet, poupée&#10;&#10;&#10;&#10;Description générée automatiquement">
            <a:extLst>
              <a:ext uri="{FF2B5EF4-FFF2-40B4-BE49-F238E27FC236}">
                <a16:creationId xmlns:a16="http://schemas.microsoft.com/office/drawing/2014/main" id="{0C166D60-7692-7247-9353-7C0EB323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8" b="95663" l="3376" r="89030">
                        <a14:foregroundMark x1="89873" y1="62245" x2="89873" y2="62245"/>
                        <a14:foregroundMark x1="3376" y1="60459" x2="3376" y2="60459"/>
                        <a14:foregroundMark x1="35021" y1="93367" x2="35021" y2="93367"/>
                        <a14:foregroundMark x1="55696" y1="94643" x2="55696" y2="94643"/>
                        <a14:foregroundMark x1="33333" y1="95918" x2="33333" y2="95918"/>
                        <a14:foregroundMark x1="43460" y1="6888" x2="43460" y2="6888"/>
                        <a14:backgroundMark x1="11814" y1="61735" x2="11814" y2="61735"/>
                        <a14:backgroundMark x1="28692" y1="46939" x2="28692" y2="46939"/>
                        <a14:backgroundMark x1="11814" y1="61480" x2="11814" y2="61480"/>
                        <a14:backgroundMark x1="31224" y1="96429" x2="31224" y2="96429"/>
                        <a14:backgroundMark x1="14768" y1="45408" x2="14768" y2="45408"/>
                        <a14:backgroundMark x1="29536" y1="46939" x2="29536" y2="46939"/>
                        <a14:backgroundMark x1="29536" y1="46684" x2="29536" y2="46684"/>
                        <a14:backgroundMark x1="29958" y1="46429" x2="29958" y2="46429"/>
                        <a14:backgroundMark x1="63713" y1="48980" x2="63713" y2="48980"/>
                        <a14:backgroundMark x1="63713" y1="48469" x2="63713" y2="48469"/>
                        <a14:backgroundMark x1="21941" y1="15051" x2="21941" y2="15051"/>
                        <a14:backgroundMark x1="32911" y1="95918" x2="32911" y2="95918"/>
                        <a14:backgroundMark x1="33333" y1="96173" x2="33333" y2="96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050" y="1461202"/>
            <a:ext cx="3009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57300" y="1739900"/>
            <a:ext cx="6261100" cy="4470400"/>
            <a:chOff x="1257300" y="1117600"/>
            <a:chExt cx="6261100" cy="4470400"/>
          </a:xfrm>
        </p:grpSpPr>
        <p:pic>
          <p:nvPicPr>
            <p:cNvPr id="6" name="Picture 5" descr="Capture d’écran 2014-09-01 à 21.05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300" y="2959100"/>
              <a:ext cx="6248400" cy="26289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4348"/>
            <a:stretch/>
          </p:blipFill>
          <p:spPr>
            <a:xfrm>
              <a:off x="1333500" y="1117600"/>
              <a:ext cx="6184900" cy="19558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2700"/>
            <a:ext cx="7556500" cy="2067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600" y="863600"/>
            <a:ext cx="13462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3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900" y="663416"/>
            <a:ext cx="6477000" cy="120032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b="1" dirty="0"/>
              <a:t>ALLERGIES AUX PENICILLINES DANS LA POPULATION</a:t>
            </a:r>
          </a:p>
          <a:p>
            <a:pPr marL="0" lvl="2">
              <a:tabLst>
                <a:tab pos="447675" algn="l"/>
              </a:tabLst>
            </a:pPr>
            <a:r>
              <a:rPr lang="en-US" dirty="0"/>
              <a:t>			</a:t>
            </a:r>
            <a:r>
              <a:rPr lang="en-US" dirty="0" err="1"/>
              <a:t>Allergie</a:t>
            </a:r>
            <a:r>
              <a:rPr lang="en-US" dirty="0"/>
              <a:t> </a:t>
            </a:r>
            <a:r>
              <a:rPr lang="en-US" dirty="0" err="1"/>
              <a:t>modérée</a:t>
            </a:r>
            <a:r>
              <a:rPr lang="en-US" dirty="0"/>
              <a:t> aux </a:t>
            </a:r>
            <a:r>
              <a:rPr lang="en-US" dirty="0" err="1"/>
              <a:t>pénicillines</a:t>
            </a:r>
            <a:r>
              <a:rPr lang="en-US" dirty="0"/>
              <a:t>		= 1%</a:t>
            </a:r>
          </a:p>
          <a:p>
            <a:pPr marL="0" lvl="2">
              <a:tabLst>
                <a:tab pos="447675" algn="l"/>
              </a:tabLst>
            </a:pPr>
            <a:r>
              <a:rPr lang="en-US" dirty="0"/>
              <a:t>			</a:t>
            </a:r>
            <a:r>
              <a:rPr lang="en-US" dirty="0" err="1"/>
              <a:t>Allergie</a:t>
            </a:r>
            <a:r>
              <a:rPr lang="en-US" dirty="0"/>
              <a:t> </a:t>
            </a:r>
            <a:r>
              <a:rPr lang="en-US" dirty="0" err="1"/>
              <a:t>sévère</a:t>
            </a:r>
            <a:r>
              <a:rPr lang="en-US" dirty="0"/>
              <a:t> aux </a:t>
            </a:r>
            <a:r>
              <a:rPr lang="en-US" dirty="0" err="1"/>
              <a:t>pénicillines</a:t>
            </a:r>
            <a:r>
              <a:rPr lang="en-US" dirty="0"/>
              <a:t>		= 0,5%</a:t>
            </a:r>
          </a:p>
          <a:p>
            <a:pPr marL="0" lvl="2">
              <a:tabLst>
                <a:tab pos="447675" algn="l"/>
              </a:tabLst>
            </a:pPr>
            <a:r>
              <a:rPr lang="en-US" dirty="0"/>
              <a:t>			</a:t>
            </a:r>
            <a:r>
              <a:rPr lang="en-US" dirty="0" err="1"/>
              <a:t>Décès</a:t>
            </a:r>
            <a:r>
              <a:rPr lang="en-US" dirty="0"/>
              <a:t>  </a:t>
            </a:r>
            <a:r>
              <a:rPr lang="en-US" dirty="0" err="1"/>
              <a:t>sur</a:t>
            </a:r>
            <a:r>
              <a:rPr lang="en-US" dirty="0"/>
              <a:t> traitement par </a:t>
            </a:r>
            <a:r>
              <a:rPr lang="en-US" dirty="0" err="1"/>
              <a:t>pénicilline</a:t>
            </a:r>
            <a:r>
              <a:rPr lang="en-US" dirty="0"/>
              <a:t> 	= 0,001%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053194"/>
            <a:ext cx="9144000" cy="25853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fr-FR" dirty="0"/>
              <a:t>En cas d’allergie 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modérée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/>
              <a:t>(= pas si choc anaphylactique ) on choisira: </a:t>
            </a:r>
          </a:p>
          <a:p>
            <a:pPr marL="285750" lvl="2" indent="-285750">
              <a:buFont typeface="Arial"/>
              <a:buChar char="•"/>
            </a:pPr>
            <a:r>
              <a:rPr lang="fr-FR" dirty="0" err="1"/>
              <a:t>Céfuroxime</a:t>
            </a:r>
            <a:r>
              <a:rPr lang="fr-FR" dirty="0"/>
              <a:t> (</a:t>
            </a:r>
            <a:r>
              <a:rPr lang="fr-FR" dirty="0" err="1"/>
              <a:t>Zinat</a:t>
            </a:r>
            <a:r>
              <a:rPr lang="en-US" dirty="0"/>
              <a:t>®)</a:t>
            </a:r>
            <a:r>
              <a:rPr lang="fr-FR" dirty="0"/>
              <a:t>  </a:t>
            </a:r>
            <a:r>
              <a:rPr lang="fr-FR" dirty="0" err="1"/>
              <a:t>pdt</a:t>
            </a:r>
            <a:r>
              <a:rPr lang="fr-FR" dirty="0"/>
              <a:t> 4 jours ou </a:t>
            </a:r>
          </a:p>
          <a:p>
            <a:pPr marL="285750" lvl="2" indent="-285750">
              <a:buFont typeface="Arial"/>
              <a:buChar char="•"/>
            </a:pPr>
            <a:r>
              <a:rPr lang="fr-FR" dirty="0" err="1"/>
              <a:t>Cefpodoxime</a:t>
            </a:r>
            <a:r>
              <a:rPr lang="fr-FR" dirty="0"/>
              <a:t> (</a:t>
            </a:r>
            <a:r>
              <a:rPr lang="fr-FR" dirty="0" err="1"/>
              <a:t>Podomexef</a:t>
            </a:r>
            <a:r>
              <a:rPr lang="fr-FR" dirty="0"/>
              <a:t>®) </a:t>
            </a:r>
            <a:r>
              <a:rPr lang="fr-FR" dirty="0" err="1"/>
              <a:t>pdt</a:t>
            </a:r>
            <a:r>
              <a:rPr lang="fr-FR" dirty="0"/>
              <a:t> 5 jours</a:t>
            </a:r>
          </a:p>
          <a:p>
            <a:pPr marL="285750" lvl="2" indent="-285750">
              <a:buFont typeface="Arial"/>
              <a:buChar char="•"/>
            </a:pPr>
            <a:r>
              <a:rPr lang="fr-FR" dirty="0"/>
              <a:t>Clindamycine (</a:t>
            </a:r>
            <a:r>
              <a:rPr lang="fr-FR" dirty="0" err="1"/>
              <a:t>Dalacin</a:t>
            </a:r>
            <a:r>
              <a:rPr lang="fr-FR" dirty="0"/>
              <a:t>®): 20 mg/kg/j (max 180 mg/j) en 3 doses </a:t>
            </a:r>
            <a:r>
              <a:rPr lang="fr-FR" dirty="0" err="1"/>
              <a:t>pdt</a:t>
            </a:r>
            <a:r>
              <a:rPr lang="fr-FR" dirty="0"/>
              <a:t> 10 jours.</a:t>
            </a:r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r>
              <a:rPr lang="fr-FR" b="1" dirty="0"/>
              <a:t>En cas d’allergie </a:t>
            </a:r>
            <a:r>
              <a:rPr lang="fr-FR" b="1" u="sng" dirty="0">
                <a:solidFill>
                  <a:srgbClr val="FF0000"/>
                </a:solidFill>
              </a:rPr>
              <a:t>sévère</a:t>
            </a:r>
            <a:r>
              <a:rPr lang="fr-FR" b="1" dirty="0"/>
              <a:t> documentée </a:t>
            </a:r>
            <a:r>
              <a:rPr lang="fr-FR" dirty="0"/>
              <a:t>aux béta</a:t>
            </a:r>
            <a:r>
              <a:rPr lang="en-US" dirty="0"/>
              <a:t>–</a:t>
            </a:r>
            <a:r>
              <a:rPr lang="fr-FR" dirty="0" err="1"/>
              <a:t>lactamines</a:t>
            </a:r>
            <a:r>
              <a:rPr lang="fr-FR" dirty="0"/>
              <a:t>, on réalisera un frottis/culture/antibiogramme et un traitement court par macrolides:</a:t>
            </a:r>
          </a:p>
          <a:p>
            <a:pPr marL="285750" lvl="3" indent="-285750">
              <a:buFont typeface="Arial"/>
              <a:buChar char="•"/>
            </a:pPr>
            <a:r>
              <a:rPr lang="fr-FR" dirty="0" err="1"/>
              <a:t>Azithromycine</a:t>
            </a:r>
            <a:r>
              <a:rPr lang="fr-FR" dirty="0"/>
              <a:t> (</a:t>
            </a:r>
            <a:r>
              <a:rPr lang="fr-FR" dirty="0" err="1"/>
              <a:t>Zithromax</a:t>
            </a:r>
            <a:r>
              <a:rPr lang="en-US" dirty="0"/>
              <a:t>®) 20 mg/kg/j </a:t>
            </a:r>
            <a:r>
              <a:rPr lang="en-US" dirty="0" err="1"/>
              <a:t>pdt</a:t>
            </a:r>
            <a:r>
              <a:rPr lang="en-US" dirty="0"/>
              <a:t> </a:t>
            </a:r>
            <a:r>
              <a:rPr lang="fr-FR" dirty="0"/>
              <a:t>3 jours. </a:t>
            </a:r>
          </a:p>
          <a:p>
            <a:pPr marL="285750" lvl="3" indent="-285750">
              <a:buFont typeface="Arial"/>
              <a:buChar char="•"/>
            </a:pPr>
            <a:r>
              <a:rPr lang="fr-FR" dirty="0" err="1"/>
              <a:t>Clarithromycine</a:t>
            </a:r>
            <a:r>
              <a:rPr lang="fr-FR" dirty="0"/>
              <a:t> (</a:t>
            </a:r>
            <a:r>
              <a:rPr lang="fr-FR" dirty="0" err="1"/>
              <a:t>Klaciped</a:t>
            </a:r>
            <a:r>
              <a:rPr lang="en-US" dirty="0"/>
              <a:t>®)</a:t>
            </a:r>
            <a:r>
              <a:rPr lang="fr-FR" dirty="0"/>
              <a:t> </a:t>
            </a:r>
            <a:r>
              <a:rPr lang="en-US" dirty="0" err="1"/>
              <a:t>pdt</a:t>
            </a:r>
            <a:r>
              <a:rPr lang="en-US" dirty="0"/>
              <a:t> </a:t>
            </a:r>
            <a:r>
              <a:rPr lang="fr-FR" dirty="0"/>
              <a:t>5 jours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500" y="5019239"/>
            <a:ext cx="8953500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54000" lvl="3"/>
            <a:r>
              <a:rPr lang="fr-FR" u="sng" dirty="0"/>
              <a:t>NB</a:t>
            </a:r>
            <a:r>
              <a:rPr lang="fr-FR" dirty="0"/>
              <a:t>: </a:t>
            </a:r>
          </a:p>
          <a:p>
            <a:pPr marL="742950" lvl="2" indent="-285750">
              <a:buFont typeface="Arial"/>
              <a:buChar char="•"/>
            </a:pPr>
            <a:r>
              <a:rPr lang="fr-FR" dirty="0"/>
              <a:t>Il faut restreindre au maximum les traitements par macrolides en raison de l’accroissement des résistances du </a:t>
            </a:r>
            <a:r>
              <a:rPr lang="fr-FR" dirty="0" err="1"/>
              <a:t>strepto</a:t>
            </a:r>
            <a:r>
              <a:rPr lang="fr-FR" dirty="0"/>
              <a:t> A (16 à 31%).</a:t>
            </a:r>
          </a:p>
          <a:p>
            <a:pPr marL="742950" lvl="2" indent="-285750">
              <a:buFont typeface="Arial"/>
              <a:buChar char="•"/>
            </a:pPr>
            <a:r>
              <a:rPr lang="fr-FR" dirty="0"/>
              <a:t>Il faut éviter les macrolides chez les patients en provenance de zone forte résistance aux macrolides: </a:t>
            </a:r>
            <a:r>
              <a:rPr lang="fr-FR" b="1" dirty="0"/>
              <a:t>Pays de l’Est, Espagne, USA, Canada</a:t>
            </a:r>
            <a:r>
              <a:rPr lang="fr-FR" dirty="0"/>
              <a:t>.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20650" y="1960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600" dirty="0"/>
              <a:t>TRAITEMENT EN CAS </a:t>
            </a:r>
            <a:r>
              <a:rPr lang="fr-CH" sz="2600" dirty="0">
                <a:solidFill>
                  <a:srgbClr val="FF0000"/>
                </a:solidFill>
              </a:rPr>
              <a:t>D’ALLERGIES AUX PENICILLINES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466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00" y="1385859"/>
            <a:ext cx="90805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fr-FR" dirty="0"/>
              <a:t>Suspecter un problème de </a:t>
            </a:r>
            <a:r>
              <a:rPr lang="fr-FR" b="1" dirty="0" err="1"/>
              <a:t>compliance</a:t>
            </a:r>
            <a:r>
              <a:rPr lang="fr-FR" b="1" dirty="0"/>
              <a:t> </a:t>
            </a:r>
            <a:r>
              <a:rPr lang="fr-FR" dirty="0"/>
              <a:t>! =&gt; 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/>
              <a:t>Refaire un essai avec le même traitement ou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/>
              <a:t>Administrer 1 dose de </a:t>
            </a:r>
            <a:r>
              <a:rPr lang="fr-FR" dirty="0" err="1"/>
              <a:t>penicilline</a:t>
            </a:r>
            <a:r>
              <a:rPr lang="fr-FR" dirty="0"/>
              <a:t> G en IM (pas de consensus).</a:t>
            </a:r>
          </a:p>
          <a:p>
            <a:pPr marL="800100" lvl="1" indent="-342900">
              <a:buFont typeface="Arial"/>
              <a:buChar char="•"/>
            </a:pPr>
            <a:endParaRPr lang="fr-FR" dirty="0"/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 Essayer une autre classe d’antibiotique: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C</a:t>
            </a:r>
            <a:r>
              <a:rPr lang="fr-FR" dirty="0" err="1"/>
              <a:t>éphalosporines</a:t>
            </a:r>
            <a:r>
              <a:rPr lang="fr-FR" dirty="0"/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err="1"/>
              <a:t>Clarithromycine</a:t>
            </a:r>
            <a:r>
              <a:rPr lang="fr-FR" dirty="0"/>
              <a:t>, </a:t>
            </a:r>
            <a:r>
              <a:rPr lang="fr-FR" dirty="0" err="1"/>
              <a:t>azythromycine</a:t>
            </a:r>
            <a:r>
              <a:rPr lang="fr-FR" dirty="0"/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/>
              <a:t>Co-amoxicilline.</a:t>
            </a:r>
          </a:p>
          <a:p>
            <a:pPr marL="342900" lvl="0" indent="-342900">
              <a:buFont typeface="+mj-lt"/>
              <a:buAutoNum type="arabicPeriod"/>
            </a:pPr>
            <a:endParaRPr lang="fr-FR" dirty="0"/>
          </a:p>
          <a:p>
            <a:pPr marL="342900" lvl="0" indent="-342900">
              <a:buFont typeface="+mj-lt"/>
              <a:buAutoNum type="arabicPeriod"/>
            </a:pPr>
            <a:r>
              <a:rPr lang="fr-FR" dirty="0"/>
              <a:t>Si 2</a:t>
            </a:r>
            <a:r>
              <a:rPr lang="fr-FR" baseline="30000" dirty="0"/>
              <a:t>ème</a:t>
            </a:r>
            <a:r>
              <a:rPr lang="fr-FR" dirty="0"/>
              <a:t> échec au traitement, suspecter: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Une réinfection par effet « </a:t>
            </a:r>
            <a:r>
              <a:rPr lang="fr-FR" dirty="0" err="1"/>
              <a:t>ping</a:t>
            </a:r>
            <a:r>
              <a:rPr lang="fr-FR" dirty="0"/>
              <a:t> </a:t>
            </a:r>
            <a:r>
              <a:rPr lang="fr-FR" dirty="0" err="1"/>
              <a:t>pong</a:t>
            </a:r>
            <a:r>
              <a:rPr lang="fr-FR" dirty="0"/>
              <a:t> » </a:t>
            </a:r>
            <a:r>
              <a:rPr lang="fr-FR" dirty="0" err="1"/>
              <a:t>intrafamillial</a:t>
            </a:r>
            <a:r>
              <a:rPr lang="fr-FR" b="1" dirty="0"/>
              <a:t> 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Un porteur sain (cf. plus loin).</a:t>
            </a:r>
          </a:p>
          <a:p>
            <a:endParaRPr lang="fr-FR" b="1" u="sng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Si récidives à répétitions =&gt; discuter avec ORL indication à </a:t>
            </a:r>
            <a:r>
              <a:rPr lang="fr-FR" dirty="0" err="1"/>
              <a:t>tonsillectomie</a:t>
            </a:r>
            <a:r>
              <a:rPr lang="fr-FR" dirty="0"/>
              <a:t> :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Si &gt; 7 épisodes d’angine à </a:t>
            </a:r>
            <a:r>
              <a:rPr lang="fr-FR" dirty="0" err="1"/>
              <a:t>strepto</a:t>
            </a:r>
            <a:r>
              <a:rPr lang="fr-FR" dirty="0"/>
              <a:t> A/an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Si &gt; 5 épisodes/an pendant 2 ans d’affilés</a:t>
            </a:r>
          </a:p>
          <a:p>
            <a:r>
              <a:rPr lang="fr-FR" dirty="0"/>
              <a:t> 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725651" y="660927"/>
            <a:ext cx="146446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Rare !!!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20650" y="196057"/>
            <a:ext cx="9023350" cy="5733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600" dirty="0"/>
              <a:t>ATTITUDE EN CAS D’ECHEC DE TRAITEMENT/RECIDIVES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753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9857"/>
            <a:ext cx="7886700" cy="573336"/>
          </a:xfrm>
        </p:spPr>
        <p:txBody>
          <a:bodyPr>
            <a:normAutofit fontScale="90000"/>
          </a:bodyPr>
          <a:lstStyle/>
          <a:p>
            <a:r>
              <a:rPr lang="fr-CH" sz="2600" dirty="0"/>
              <a:t>UN MOT SUR LES PORTEURS SAINS </a:t>
            </a:r>
            <a:br>
              <a:rPr lang="fr-FR" sz="2800" dirty="0"/>
            </a:br>
            <a:endParaRPr lang="fr-CH" sz="2600" dirty="0"/>
          </a:p>
        </p:txBody>
      </p:sp>
      <p:sp>
        <p:nvSpPr>
          <p:cNvPr id="5" name="Rectangle 4"/>
          <p:cNvSpPr/>
          <p:nvPr/>
        </p:nvSpPr>
        <p:spPr>
          <a:xfrm>
            <a:off x="0" y="580102"/>
            <a:ext cx="885952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dirty="0"/>
              <a:t>La quasi totalité des échecs de traitements (avec bonne compliance) sont des porteurs sains et entre 10-30% des enfants sont des porteurs sains durant parfois pendant plus de 1 an.</a:t>
            </a:r>
          </a:p>
          <a:p>
            <a:pPr marL="171450" lvl="0" indent="-171450">
              <a:buFont typeface="Arial"/>
              <a:buChar char="•"/>
            </a:pPr>
            <a:endParaRPr lang="fr-FR" dirty="0"/>
          </a:p>
          <a:p>
            <a:pPr marL="171450" lvl="0" indent="-171450">
              <a:buFont typeface="Arial"/>
              <a:buChar char="•"/>
            </a:pPr>
            <a:r>
              <a:rPr lang="fr-FR" dirty="0"/>
              <a:t>Le mécanisme supposé est une survie du streptocoque en </a:t>
            </a:r>
            <a:r>
              <a:rPr lang="fr-FR" u="sng" dirty="0"/>
              <a:t>intra</a:t>
            </a:r>
            <a:r>
              <a:rPr lang="fr-FR" dirty="0"/>
              <a:t>-épithélial.</a:t>
            </a:r>
          </a:p>
          <a:p>
            <a:pPr lvl="1"/>
            <a:endParaRPr lang="fr-FR" dirty="0"/>
          </a:p>
          <a:p>
            <a:pPr marL="171450" lvl="0" indent="-171450">
              <a:buFont typeface="Arial"/>
              <a:buChar char="•"/>
            </a:pPr>
            <a:r>
              <a:rPr lang="fr-FR" dirty="0"/>
              <a:t>Par définition les porteurs sains sont </a:t>
            </a:r>
          </a:p>
          <a:p>
            <a:pPr marL="628650" lvl="1" indent="-171450">
              <a:buFont typeface="Arial"/>
              <a:buChar char="•"/>
            </a:pPr>
            <a:r>
              <a:rPr lang="fr-FR" b="1" dirty="0"/>
              <a:t>ASYMPTOMATIQUES</a:t>
            </a:r>
          </a:p>
          <a:p>
            <a:pPr marL="628650" lvl="1" indent="-171450">
              <a:buFont typeface="Arial"/>
              <a:buChar char="•"/>
            </a:pPr>
            <a:r>
              <a:rPr lang="fr-FR" dirty="0"/>
              <a:t>Ne font </a:t>
            </a:r>
            <a:r>
              <a:rPr lang="fr-FR" b="1" dirty="0"/>
              <a:t>PAS DE RÉACTION IMMUNOLOGIQUE </a:t>
            </a:r>
            <a:r>
              <a:rPr lang="fr-FR" dirty="0">
                <a:sym typeface="Wingdings"/>
              </a:rPr>
              <a:t></a:t>
            </a:r>
            <a:r>
              <a:rPr lang="fr-FR" dirty="0"/>
              <a:t> PAS DE RAA, GNPS etc.</a:t>
            </a:r>
          </a:p>
          <a:p>
            <a:pPr marL="171450" lvl="0" indent="-171450">
              <a:buFont typeface="Arial"/>
              <a:buChar char="•"/>
            </a:pPr>
            <a:endParaRPr lang="fr-FR" dirty="0"/>
          </a:p>
          <a:p>
            <a:pPr marL="171450" lvl="0" indent="-171450">
              <a:buFont typeface="Arial"/>
              <a:buChar char="•"/>
            </a:pPr>
            <a:r>
              <a:rPr lang="fr-FR" dirty="0"/>
              <a:t>Ils sont </a:t>
            </a:r>
            <a:r>
              <a:rPr lang="fr-FR" b="1" dirty="0"/>
              <a:t>PEU CONTAGIEUX </a:t>
            </a:r>
            <a:r>
              <a:rPr lang="fr-FR" dirty="0"/>
              <a:t>et</a:t>
            </a:r>
            <a:r>
              <a:rPr lang="fr-FR" b="1" dirty="0"/>
              <a:t> </a:t>
            </a:r>
            <a:r>
              <a:rPr lang="fr-FR" dirty="0"/>
              <a:t>n’ont donc pas besoin de traitement d’éradication SAUF si:</a:t>
            </a:r>
          </a:p>
          <a:p>
            <a:pPr marL="628650" lvl="1" indent="-17145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ATCD personnel ou dans la famille de RAA ou GN post streptococcique.</a:t>
            </a:r>
          </a:p>
          <a:p>
            <a:pPr marL="628650" lvl="1" indent="-17145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Infections à </a:t>
            </a:r>
            <a:r>
              <a:rPr lang="fr-FR" dirty="0" err="1">
                <a:solidFill>
                  <a:srgbClr val="FF0000"/>
                </a:solidFill>
              </a:rPr>
              <a:t>strepto</a:t>
            </a:r>
            <a:r>
              <a:rPr lang="fr-FR" dirty="0">
                <a:solidFill>
                  <a:srgbClr val="FF0000"/>
                </a:solidFill>
              </a:rPr>
              <a:t> A récidivantes dans une même famille (effet ping-pong)</a:t>
            </a:r>
          </a:p>
          <a:p>
            <a:pPr marL="628650" lvl="1" indent="-17145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Sujet travaillant en hôpital autre centre de santé en contact avec patients</a:t>
            </a:r>
          </a:p>
          <a:p>
            <a:pPr marL="628650" lvl="1" indent="-171450">
              <a:buFont typeface="Arial"/>
              <a:buChar char="•"/>
            </a:pPr>
            <a:r>
              <a:rPr lang="fr-FR" dirty="0">
                <a:solidFill>
                  <a:srgbClr val="FF0000"/>
                </a:solidFill>
              </a:rPr>
              <a:t>Anxiété extrême du patient atteint de portage chronique.</a:t>
            </a:r>
          </a:p>
          <a:p>
            <a:pPr lvl="1"/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Pour diagnostiquer un porteur sain, il faut: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Une culture avant et après traitement montrant une persistance de la </a:t>
            </a:r>
            <a:r>
              <a:rPr lang="fr-FR" b="1" u="sng" dirty="0"/>
              <a:t>même</a:t>
            </a:r>
            <a:r>
              <a:rPr lang="fr-FR" b="1" dirty="0"/>
              <a:t> </a:t>
            </a:r>
            <a:r>
              <a:rPr lang="fr-FR" dirty="0"/>
              <a:t>souche</a:t>
            </a:r>
            <a:r>
              <a:rPr lang="fr-FR" b="1" dirty="0"/>
              <a:t> </a:t>
            </a:r>
            <a:r>
              <a:rPr lang="fr-FR" dirty="0"/>
              <a:t>de Streptocoque A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Un dosage montrant une </a:t>
            </a:r>
            <a:r>
              <a:rPr lang="fr-FR" u="sng" dirty="0"/>
              <a:t>apparition ou augmentation </a:t>
            </a:r>
            <a:r>
              <a:rPr lang="fr-FR" dirty="0"/>
              <a:t>d’AC contre le streptocoque.</a:t>
            </a:r>
            <a:r>
              <a:rPr lang="fr-FR" b="1" dirty="0"/>
              <a:t>  </a:t>
            </a:r>
          </a:p>
          <a:p>
            <a:pPr lvl="1"/>
            <a:r>
              <a:rPr lang="fr-FR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0436" y="6488668"/>
            <a:ext cx="379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Pediatr</a:t>
            </a:r>
            <a:r>
              <a:rPr lang="fr-FR" i="1" dirty="0"/>
              <a:t> Infect Dis J </a:t>
            </a:r>
            <a:r>
              <a:rPr lang="fr-FR" dirty="0"/>
              <a:t>2007;26: 175–176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119857"/>
            <a:ext cx="7886700" cy="573336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600" dirty="0"/>
              <a:t>PORTEURS SAINS </a:t>
            </a:r>
            <a:r>
              <a:rPr lang="fr-CH" sz="2600" dirty="0"/>
              <a:t>(suite)</a:t>
            </a:r>
            <a:endParaRPr lang="ro-RO" sz="2600" dirty="0"/>
          </a:p>
        </p:txBody>
      </p:sp>
      <p:sp>
        <p:nvSpPr>
          <p:cNvPr id="6" name="Rectangle 5"/>
          <p:cNvSpPr/>
          <p:nvPr/>
        </p:nvSpPr>
        <p:spPr>
          <a:xfrm>
            <a:off x="0" y="1046877"/>
            <a:ext cx="9067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dirty="0"/>
              <a:t>TRAITEMENT D’ÉRADICATION :</a:t>
            </a:r>
            <a:r>
              <a:rPr lang="fr-FR" dirty="0"/>
              <a:t> </a:t>
            </a:r>
          </a:p>
          <a:p>
            <a:pPr lvl="0"/>
            <a:endParaRPr lang="fr-FR" dirty="0"/>
          </a:p>
          <a:p>
            <a:pPr marL="742950" lvl="1" indent="-285750">
              <a:buFont typeface="Arial"/>
              <a:buChar char="•"/>
            </a:pPr>
            <a:r>
              <a:rPr lang="fr-FR" b="1" dirty="0"/>
              <a:t>Clindamycine</a:t>
            </a:r>
            <a:r>
              <a:rPr lang="fr-FR" dirty="0"/>
              <a:t> (</a:t>
            </a:r>
            <a:r>
              <a:rPr lang="fr-FR" b="1" dirty="0" err="1"/>
              <a:t>Dalacin</a:t>
            </a:r>
            <a:r>
              <a:rPr lang="fr-FR" b="1" dirty="0"/>
              <a:t> C®) </a:t>
            </a:r>
            <a:r>
              <a:rPr lang="fr-FR" dirty="0"/>
              <a:t>20 mg/kg/j en 3 doses (max. 1,8 g/j) </a:t>
            </a:r>
            <a:r>
              <a:rPr lang="fr-FR" dirty="0" err="1"/>
              <a:t>pdt</a:t>
            </a:r>
            <a:r>
              <a:rPr lang="fr-FR" dirty="0"/>
              <a:t> 10 jours = traitement d’éradication </a:t>
            </a:r>
            <a:r>
              <a:rPr lang="fr-FR" b="1" dirty="0"/>
              <a:t>le plus efficace</a:t>
            </a:r>
            <a:r>
              <a:rPr lang="fr-FR" dirty="0"/>
              <a:t>. </a:t>
            </a:r>
            <a:r>
              <a:rPr lang="fr-CH" dirty="0"/>
              <a:t>T</a:t>
            </a:r>
            <a:r>
              <a:rPr lang="fr-FR" dirty="0" err="1"/>
              <a:t>raiter</a:t>
            </a:r>
            <a:r>
              <a:rPr lang="fr-FR" dirty="0"/>
              <a:t> toute la famille en même temps.</a:t>
            </a:r>
          </a:p>
          <a:p>
            <a:pPr marL="742950" lvl="1" indent="-285750">
              <a:buFont typeface="Arial"/>
              <a:buChar char="•"/>
            </a:pPr>
            <a:endParaRPr lang="fr-FR" dirty="0"/>
          </a:p>
          <a:p>
            <a:pPr marL="742950" lvl="1" indent="-285750">
              <a:buFont typeface="Arial"/>
              <a:buChar char="•"/>
            </a:pPr>
            <a:r>
              <a:rPr lang="fr-FR" dirty="0"/>
              <a:t>Autres traitements d’éradications :</a:t>
            </a:r>
          </a:p>
          <a:p>
            <a:pPr marL="1200150" lvl="2" indent="-285750">
              <a:buFont typeface="Arial"/>
              <a:buChar char="•"/>
            </a:pPr>
            <a:r>
              <a:rPr lang="fr-FR" dirty="0" err="1"/>
              <a:t>Peniciline</a:t>
            </a:r>
            <a:r>
              <a:rPr lang="fr-FR" dirty="0"/>
              <a:t> </a:t>
            </a:r>
            <a:r>
              <a:rPr lang="fr-FR" dirty="0" err="1"/>
              <a:t>pdt</a:t>
            </a:r>
            <a:r>
              <a:rPr lang="fr-FR" dirty="0"/>
              <a:t> 10 jours </a:t>
            </a:r>
            <a:r>
              <a:rPr lang="fr-FR" b="1" dirty="0"/>
              <a:t>+ rifampicine </a:t>
            </a:r>
            <a:r>
              <a:rPr lang="fr-FR" dirty="0" err="1"/>
              <a:t>pdt</a:t>
            </a:r>
            <a:r>
              <a:rPr lang="fr-FR" dirty="0"/>
              <a:t> les 4 derniers jours du traitement de </a:t>
            </a:r>
            <a:r>
              <a:rPr lang="fr-FR" dirty="0" err="1"/>
              <a:t>pénicilines</a:t>
            </a:r>
            <a:r>
              <a:rPr lang="fr-FR" dirty="0"/>
              <a:t> (10-20 mg/kg 1x/j ; max 600 mg/j).</a:t>
            </a:r>
          </a:p>
          <a:p>
            <a:pPr marL="1200150" lvl="2" indent="-285750">
              <a:buFont typeface="Arial"/>
              <a:buChar char="•"/>
            </a:pPr>
            <a:r>
              <a:rPr lang="fr-FR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778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563" t="5366" r="3801" b="16098"/>
          <a:stretch/>
        </p:blipFill>
        <p:spPr>
          <a:xfrm>
            <a:off x="1336107" y="283881"/>
            <a:ext cx="6478127" cy="5267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6107" y="5716847"/>
            <a:ext cx="6478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4000" b="1" dirty="0"/>
              <a:t>EXERCICE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104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5987" y="147025"/>
            <a:ext cx="2934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CLINIQUE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923" y="1231604"/>
            <a:ext cx="81062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LA DISTINCTION CLINIQUE ENTRE ANGINE </a:t>
            </a:r>
          </a:p>
          <a:p>
            <a:pPr algn="ctr"/>
            <a:r>
              <a:rPr lang="en-US" sz="3600" b="1" dirty="0"/>
              <a:t>VIRALE ET BACTERIENNE </a:t>
            </a:r>
          </a:p>
          <a:p>
            <a:pPr algn="ctr"/>
            <a:r>
              <a:rPr lang="en-US" sz="3600" b="1" u="sng" dirty="0"/>
              <a:t>N’EST PAS SIMPLE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923" y="3619204"/>
            <a:ext cx="81062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CELA DIT, </a:t>
            </a:r>
          </a:p>
          <a:p>
            <a:pPr algn="ctr"/>
            <a:r>
              <a:rPr lang="en-US" sz="3600" b="1" dirty="0"/>
              <a:t>CERTAINS SIGNES CLINIQUES PEUVENT AIDER…</a:t>
            </a:r>
          </a:p>
        </p:txBody>
      </p:sp>
    </p:spTree>
    <p:extLst>
      <p:ext uri="{BB962C8B-B14F-4D97-AF65-F5344CB8AC3E}">
        <p14:creationId xmlns:p14="http://schemas.microsoft.com/office/powerpoint/2010/main" val="12146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0562" y="473733"/>
            <a:ext cx="6257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b="1" dirty="0"/>
              <a:t>DIAGNOSTIC DIFFERENTIEL ?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922"/>
          <a:stretch/>
        </p:blipFill>
        <p:spPr>
          <a:xfrm>
            <a:off x="0" y="1903813"/>
            <a:ext cx="9144000" cy="30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188678"/>
            <a:ext cx="5861050" cy="649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318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01600" y="1218703"/>
            <a:ext cx="8864600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fr-FR" sz="1800" b="1" dirty="0"/>
              <a:t>ANGINES VIRALES</a:t>
            </a:r>
          </a:p>
          <a:p>
            <a:pPr marL="742950" lvl="1" indent="-285750">
              <a:buFont typeface="Arial"/>
              <a:buChar char="•"/>
            </a:pPr>
            <a:r>
              <a:rPr lang="fr-FR" sz="1800" b="1" dirty="0">
                <a:solidFill>
                  <a:srgbClr val="00B050"/>
                </a:solidFill>
              </a:rPr>
              <a:t>Rhume, toux, conjonctivite </a:t>
            </a:r>
            <a:r>
              <a:rPr lang="fr-FR" sz="1800" b="1" dirty="0">
                <a:sym typeface="Wingdings"/>
              </a:rPr>
              <a:t> </a:t>
            </a:r>
            <a:r>
              <a:rPr lang="fr-FR" sz="1800" b="1" dirty="0"/>
              <a:t>Adénovirus, rhinovirus, coronavirus, influenza virus</a:t>
            </a:r>
            <a:r>
              <a:rPr lang="en-GB" sz="1800" b="1" dirty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sz="1800" b="1" dirty="0">
                <a:solidFill>
                  <a:srgbClr val="00B050"/>
                </a:solidFill>
              </a:rPr>
              <a:t>Diarrhées, vomissements, rash cutanée variable</a:t>
            </a:r>
            <a:r>
              <a:rPr lang="fr-FR" sz="1800" b="1" dirty="0">
                <a:solidFill>
                  <a:srgbClr val="FF0000"/>
                </a:solidFill>
              </a:rPr>
              <a:t>, </a:t>
            </a:r>
            <a:r>
              <a:rPr lang="fr-FR" sz="1800" dirty="0"/>
              <a:t>rhume, toux,</a:t>
            </a:r>
            <a:r>
              <a:rPr lang="fr-FR" sz="1800" b="1" dirty="0">
                <a:solidFill>
                  <a:srgbClr val="FF0000"/>
                </a:solidFill>
              </a:rPr>
              <a:t>, </a:t>
            </a:r>
            <a:r>
              <a:rPr lang="fr-FR" sz="1800" dirty="0"/>
              <a:t>(pieds-mains-bouche)</a:t>
            </a:r>
            <a:r>
              <a:rPr lang="en-GB" sz="1800" dirty="0"/>
              <a:t> </a:t>
            </a:r>
            <a:r>
              <a:rPr lang="en-GB" sz="1800" dirty="0">
                <a:sym typeface="Wingdings"/>
              </a:rPr>
              <a:t> </a:t>
            </a:r>
            <a:r>
              <a:rPr lang="fr-FR" sz="1800" b="1" dirty="0"/>
              <a:t>Entérovirus</a:t>
            </a:r>
            <a:r>
              <a:rPr lang="fr-FR" sz="1800" dirty="0"/>
              <a:t> (</a:t>
            </a:r>
            <a:r>
              <a:rPr lang="fr-FR" sz="1800" dirty="0" err="1"/>
              <a:t>coxsackie</a:t>
            </a:r>
            <a:r>
              <a:rPr lang="fr-FR" sz="1800" dirty="0"/>
              <a:t>, </a:t>
            </a:r>
            <a:r>
              <a:rPr lang="fr-FR" sz="1800" dirty="0" err="1"/>
              <a:t>échovirus</a:t>
            </a:r>
            <a:r>
              <a:rPr lang="fr-FR" sz="1800" dirty="0"/>
              <a:t>) </a:t>
            </a:r>
            <a:r>
              <a:rPr lang="fr-FR" sz="1800" dirty="0">
                <a:sym typeface="Wingdings"/>
              </a:rPr>
              <a:t></a:t>
            </a:r>
          </a:p>
          <a:p>
            <a:pPr marL="742950" lvl="1" indent="-285750">
              <a:buFont typeface="Arial"/>
              <a:buChar char="•"/>
            </a:pPr>
            <a:r>
              <a:rPr lang="fr-FR" sz="1800" b="1" dirty="0" err="1">
                <a:solidFill>
                  <a:srgbClr val="00B050"/>
                </a:solidFill>
              </a:rPr>
              <a:t>Gingivostomatite</a:t>
            </a:r>
            <a:r>
              <a:rPr lang="fr-FR" sz="1800" b="1" dirty="0">
                <a:solidFill>
                  <a:srgbClr val="00B050"/>
                </a:solidFill>
              </a:rPr>
              <a:t> antérieure </a:t>
            </a:r>
            <a:r>
              <a:rPr lang="fr-FR" sz="1800" dirty="0"/>
              <a:t>, les lésions ulcéreuses des lèvres en bouquet </a:t>
            </a:r>
            <a:r>
              <a:rPr lang="fr-FR" sz="1800" dirty="0">
                <a:sym typeface="Wingdings"/>
              </a:rPr>
              <a:t></a:t>
            </a:r>
            <a:r>
              <a:rPr lang="fr-FR" sz="1800" dirty="0"/>
              <a:t> </a:t>
            </a:r>
            <a:r>
              <a:rPr lang="fr-FR" sz="1800" b="1" dirty="0"/>
              <a:t>HSV</a:t>
            </a:r>
            <a:r>
              <a:rPr lang="fr-FR" sz="1800" dirty="0"/>
              <a:t>  </a:t>
            </a:r>
            <a:endParaRPr lang="fr-FR" sz="18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800" b="1" dirty="0">
                <a:solidFill>
                  <a:srgbClr val="00B050"/>
                </a:solidFill>
              </a:rPr>
              <a:t>Insidieux, fatigue, ADP généralisée (+/-HSM), rash et RASH ++ si Pénicillines </a:t>
            </a:r>
            <a:r>
              <a:rPr lang="fr-FR" sz="1800" dirty="0">
                <a:sym typeface="Wingdings"/>
              </a:rPr>
              <a:t></a:t>
            </a:r>
            <a:r>
              <a:rPr lang="fr-FR" sz="1800" dirty="0"/>
              <a:t> </a:t>
            </a:r>
            <a:r>
              <a:rPr lang="fr-FR" sz="1800" b="1" dirty="0"/>
              <a:t>EBV</a:t>
            </a:r>
            <a:endParaRPr lang="fr-FR" sz="1800" dirty="0"/>
          </a:p>
        </p:txBody>
      </p:sp>
      <p:sp>
        <p:nvSpPr>
          <p:cNvPr id="10" name="TextBox 4"/>
          <p:cNvSpPr txBox="1">
            <a:spLocks noGrp="1"/>
          </p:cNvSpPr>
          <p:nvPr>
            <p:ph type="title"/>
          </p:nvPr>
        </p:nvSpPr>
        <p:spPr>
          <a:xfrm>
            <a:off x="1028700" y="292942"/>
            <a:ext cx="7886700" cy="573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DIAGNOSTIC DIFFERENTIEL</a:t>
            </a:r>
          </a:p>
        </p:txBody>
      </p:sp>
      <p:sp>
        <p:nvSpPr>
          <p:cNvPr id="5" name="Espace réservé du contenu 8"/>
          <p:cNvSpPr txBox="1">
            <a:spLocks/>
          </p:cNvSpPr>
          <p:nvPr/>
        </p:nvSpPr>
        <p:spPr>
          <a:xfrm>
            <a:off x="101600" y="3260725"/>
            <a:ext cx="8864600" cy="23478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3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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1800" dirty="0"/>
              <a:t>ANGINES BACTERIENNES</a:t>
            </a:r>
          </a:p>
          <a:p>
            <a:pPr marL="742950" lvl="1" indent="-285750">
              <a:buFont typeface="Arial"/>
              <a:buChar char="•"/>
            </a:pPr>
            <a:r>
              <a:rPr lang="fr-FR" sz="1800" b="1" dirty="0">
                <a:solidFill>
                  <a:srgbClr val="FF0000"/>
                </a:solidFill>
              </a:rPr>
              <a:t>Odeur fétide et mauvaise hygiène dentaire </a:t>
            </a:r>
            <a:r>
              <a:rPr lang="fr-FR" sz="1800" b="1" dirty="0">
                <a:sym typeface="Wingdings"/>
              </a:rPr>
              <a:t></a:t>
            </a:r>
            <a:r>
              <a:rPr lang="fr-FR" sz="1800" b="1" dirty="0"/>
              <a:t>Angine de </a:t>
            </a:r>
            <a:r>
              <a:rPr lang="fr-FR" sz="1800" b="1" dirty="0" err="1"/>
              <a:t>Plaut</a:t>
            </a:r>
            <a:r>
              <a:rPr lang="fr-FR" sz="1800" b="1" dirty="0"/>
              <a:t>-Vincent</a:t>
            </a:r>
            <a:r>
              <a:rPr lang="fr-FR" sz="1800" dirty="0"/>
              <a:t> (</a:t>
            </a:r>
            <a:r>
              <a:rPr lang="fr-FR" sz="1800" dirty="0" err="1"/>
              <a:t>Fusobacterium</a:t>
            </a:r>
            <a:r>
              <a:rPr lang="fr-FR" sz="1800" dirty="0"/>
              <a:t> </a:t>
            </a:r>
            <a:r>
              <a:rPr lang="fr-FR" sz="1800" dirty="0" err="1"/>
              <a:t>necrophorum</a:t>
            </a:r>
            <a:r>
              <a:rPr lang="fr-FR" sz="1800" dirty="0"/>
              <a:t>) </a:t>
            </a:r>
            <a:r>
              <a:rPr lang="fr-FR" sz="1800" dirty="0">
                <a:sym typeface="Wingdings"/>
              </a:rPr>
              <a:t> </a:t>
            </a:r>
            <a:r>
              <a:rPr lang="fr-FR" sz="1800" dirty="0"/>
              <a:t>CAVE: </a:t>
            </a:r>
            <a:r>
              <a:rPr lang="fr-FR" sz="1800" dirty="0" err="1"/>
              <a:t>Lemière</a:t>
            </a:r>
            <a:r>
              <a:rPr lang="fr-FR" sz="1800" dirty="0"/>
              <a:t>!</a:t>
            </a:r>
            <a:endParaRPr lang="en-GB" sz="1800" dirty="0"/>
          </a:p>
          <a:p>
            <a:pPr marL="742950" lvl="1" indent="-285750">
              <a:buFont typeface="Arial"/>
              <a:buChar char="•"/>
            </a:pPr>
            <a:r>
              <a:rPr lang="fr-FR" sz="1800" b="1" dirty="0">
                <a:solidFill>
                  <a:srgbClr val="FF0000"/>
                </a:solidFill>
              </a:rPr>
              <a:t>Eruption </a:t>
            </a:r>
            <a:r>
              <a:rPr lang="fr-FR" sz="1800" b="1" dirty="0" err="1">
                <a:solidFill>
                  <a:srgbClr val="FF0000"/>
                </a:solidFill>
              </a:rPr>
              <a:t>scralatiforme</a:t>
            </a:r>
            <a:r>
              <a:rPr lang="fr-FR" sz="1800" b="1" dirty="0">
                <a:solidFill>
                  <a:srgbClr val="FF0000"/>
                </a:solidFill>
              </a:rPr>
              <a:t> avec </a:t>
            </a:r>
            <a:r>
              <a:rPr lang="fr-FR" sz="1800" b="1" dirty="0" err="1">
                <a:solidFill>
                  <a:srgbClr val="FF0000"/>
                </a:solidFill>
              </a:rPr>
              <a:t>streptotest</a:t>
            </a:r>
            <a:r>
              <a:rPr lang="fr-FR" sz="1800" b="1" dirty="0">
                <a:solidFill>
                  <a:srgbClr val="FF0000"/>
                </a:solidFill>
              </a:rPr>
              <a:t> négatif et non réponse au traitement d’amoxicilline </a:t>
            </a:r>
            <a:r>
              <a:rPr lang="fr-FR" sz="1800" dirty="0">
                <a:sym typeface="Wingdings"/>
              </a:rPr>
              <a:t> </a:t>
            </a:r>
            <a:r>
              <a:rPr lang="fr-FR" sz="1800" b="1" dirty="0"/>
              <a:t>Scarlatine </a:t>
            </a:r>
            <a:r>
              <a:rPr lang="fr-FR" sz="1800" dirty="0">
                <a:sym typeface="Wingdings"/>
              </a:rPr>
              <a:t> </a:t>
            </a:r>
            <a:r>
              <a:rPr lang="fr-FR" sz="1800" b="1" dirty="0"/>
              <a:t>staphylococcique </a:t>
            </a:r>
            <a:endParaRPr lang="en-GB" sz="1800" dirty="0"/>
          </a:p>
          <a:p>
            <a:pPr marL="742950" lvl="1" indent="-285750">
              <a:buFont typeface="Arial"/>
              <a:buChar char="•"/>
            </a:pPr>
            <a:r>
              <a:rPr lang="fr-FR" sz="1800" dirty="0">
                <a:solidFill>
                  <a:srgbClr val="FF0000"/>
                </a:solidFill>
              </a:rPr>
              <a:t>BGN au frottis de gorge chez adolescente  </a:t>
            </a:r>
            <a:r>
              <a:rPr lang="fr-FR" sz="18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sz="1800" b="1" dirty="0"/>
              <a:t>Gonocoque</a:t>
            </a:r>
            <a:r>
              <a:rPr lang="fr-FR" sz="1800" dirty="0"/>
              <a:t> (rapport sexuel oraux)</a:t>
            </a:r>
            <a:r>
              <a:rPr lang="fr-FR" sz="1800" b="1" dirty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sz="1800" b="1" dirty="0"/>
              <a:t>Angine à Streptocoques des groupe C et G</a:t>
            </a:r>
            <a:r>
              <a:rPr lang="fr-FR" sz="1800" dirty="0"/>
              <a:t> </a:t>
            </a:r>
            <a:r>
              <a:rPr lang="fr-FR" sz="1800" dirty="0">
                <a:sym typeface="Wingdings"/>
              </a:rPr>
              <a:t></a:t>
            </a:r>
            <a:r>
              <a:rPr lang="fr-FR" sz="1800" dirty="0"/>
              <a:t> Se traite aussi </a:t>
            </a:r>
            <a:r>
              <a:rPr lang="fr-FR" sz="1800" u="sng" dirty="0"/>
              <a:t>si symptomatiques</a:t>
            </a:r>
            <a:r>
              <a:rPr lang="fr-FR" sz="1800" dirty="0"/>
              <a:t>, font monter les ASLO et autres AC MAIS ne sont </a:t>
            </a:r>
            <a:r>
              <a:rPr lang="fr-FR" sz="1800" u="sng" dirty="0"/>
              <a:t>PAS</a:t>
            </a:r>
            <a:r>
              <a:rPr lang="fr-FR" sz="1800" dirty="0"/>
              <a:t> associés à un risque de RAA.</a:t>
            </a:r>
          </a:p>
        </p:txBody>
      </p:sp>
    </p:spTree>
    <p:extLst>
      <p:ext uri="{BB962C8B-B14F-4D97-AF65-F5344CB8AC3E}">
        <p14:creationId xmlns:p14="http://schemas.microsoft.com/office/powerpoint/2010/main" val="14703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744" y="5655123"/>
            <a:ext cx="261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Langue “</a:t>
            </a:r>
            <a:r>
              <a:rPr lang="en-US" dirty="0" err="1"/>
              <a:t>framboisée</a:t>
            </a:r>
            <a:r>
              <a:rPr lang="en-US" dirty="0"/>
              <a:t> blanche” </a:t>
            </a:r>
          </a:p>
          <a:p>
            <a:pPr algn="ctr"/>
            <a:r>
              <a:rPr lang="en-US" dirty="0"/>
              <a:t>“</a:t>
            </a:r>
            <a:r>
              <a:rPr lang="en-US" dirty="0" err="1"/>
              <a:t>saburrale</a:t>
            </a:r>
            <a:r>
              <a:rPr lang="en-US" dirty="0"/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7097" y="5655123"/>
            <a:ext cx="275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Langue “</a:t>
            </a:r>
            <a:r>
              <a:rPr lang="en-US" dirty="0" err="1"/>
              <a:t>framboisée</a:t>
            </a:r>
            <a:r>
              <a:rPr lang="en-US" dirty="0"/>
              <a:t> rouge”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papilles</a:t>
            </a:r>
            <a:r>
              <a:rPr lang="en-US" dirty="0"/>
              <a:t> à nu)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2731" y="5655123"/>
            <a:ext cx="16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Langue en “V”</a:t>
            </a:r>
          </a:p>
          <a:p>
            <a:pPr algn="ctr"/>
            <a:r>
              <a:rPr lang="en-US" dirty="0"/>
              <a:t>(desquamation)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44597" y="740430"/>
            <a:ext cx="2198549" cy="4889099"/>
            <a:chOff x="351094" y="1111905"/>
            <a:chExt cx="2198549" cy="48890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10078" r="10078"/>
            <a:stretch/>
          </p:blipFill>
          <p:spPr>
            <a:xfrm>
              <a:off x="351094" y="1111905"/>
              <a:ext cx="2198549" cy="2051672"/>
            </a:xfrm>
            <a:prstGeom prst="rect">
              <a:avLst/>
            </a:prstGeom>
          </p:spPr>
        </p:pic>
        <p:pic>
          <p:nvPicPr>
            <p:cNvPr id="3076" name="Picture 4" descr="Résultat de recherche d'images pour &quot;pastia sign&quot;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0" r="11757"/>
            <a:stretch/>
          </p:blipFill>
          <p:spPr bwMode="auto">
            <a:xfrm>
              <a:off x="351094" y="3293196"/>
              <a:ext cx="2198549" cy="270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e 12"/>
          <p:cNvGrpSpPr/>
          <p:nvPr/>
        </p:nvGrpSpPr>
        <p:grpSpPr>
          <a:xfrm>
            <a:off x="5750064" y="740430"/>
            <a:ext cx="3233976" cy="4906795"/>
            <a:chOff x="5756561" y="1111905"/>
            <a:chExt cx="3233976" cy="4906795"/>
          </a:xfrm>
        </p:grpSpPr>
        <p:grpSp>
          <p:nvGrpSpPr>
            <p:cNvPr id="6" name="Group 5"/>
            <p:cNvGrpSpPr/>
            <p:nvPr/>
          </p:nvGrpSpPr>
          <p:grpSpPr>
            <a:xfrm>
              <a:off x="5756561" y="3372440"/>
              <a:ext cx="3219866" cy="2646260"/>
              <a:chOff x="5756561" y="2205140"/>
              <a:chExt cx="3219866" cy="264626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6427" y="2692400"/>
                <a:ext cx="2540000" cy="2159000"/>
              </a:xfrm>
              <a:prstGeom prst="rect">
                <a:avLst/>
              </a:prstGeom>
            </p:spPr>
          </p:pic>
          <p:sp>
            <p:nvSpPr>
              <p:cNvPr id="2" name="Right Arrow 1"/>
              <p:cNvSpPr/>
              <p:nvPr/>
            </p:nvSpPr>
            <p:spPr>
              <a:xfrm>
                <a:off x="5756561" y="2205140"/>
                <a:ext cx="568701" cy="558800"/>
              </a:xfrm>
              <a:prstGeom prst="rightArrow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095" y="1111905"/>
              <a:ext cx="2532442" cy="2539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e 20"/>
          <p:cNvGrpSpPr/>
          <p:nvPr/>
        </p:nvGrpSpPr>
        <p:grpSpPr>
          <a:xfrm>
            <a:off x="2747438" y="732755"/>
            <a:ext cx="2883855" cy="4896774"/>
            <a:chOff x="2747438" y="1104230"/>
            <a:chExt cx="2883855" cy="4896774"/>
          </a:xfrm>
        </p:grpSpPr>
        <p:grpSp>
          <p:nvGrpSpPr>
            <p:cNvPr id="12" name="Groupe 11"/>
            <p:cNvGrpSpPr/>
            <p:nvPr/>
          </p:nvGrpSpPr>
          <p:grpSpPr>
            <a:xfrm>
              <a:off x="2747438" y="1104230"/>
              <a:ext cx="2883854" cy="2827010"/>
              <a:chOff x="2834350" y="1104230"/>
              <a:chExt cx="2883854" cy="2827010"/>
            </a:xfrm>
          </p:grpSpPr>
          <p:sp>
            <p:nvSpPr>
              <p:cNvPr id="10" name="Right Arrow 9"/>
              <p:cNvSpPr/>
              <p:nvPr/>
            </p:nvSpPr>
            <p:spPr>
              <a:xfrm>
                <a:off x="2834350" y="3372440"/>
                <a:ext cx="597018" cy="558800"/>
              </a:xfrm>
              <a:prstGeom prst="rightArrow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74" name="Picture 2" descr="Image associée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3062" y="1104230"/>
                <a:ext cx="2215142" cy="2713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151" y="4029075"/>
              <a:ext cx="2215142" cy="197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4124150" y="2071325"/>
            <a:ext cx="524239" cy="929640"/>
            <a:chOff x="4282440" y="3055620"/>
            <a:chExt cx="524239" cy="929640"/>
          </a:xfrm>
        </p:grpSpPr>
        <p:sp>
          <p:nvSpPr>
            <p:cNvPr id="4" name="Forme libre 3"/>
            <p:cNvSpPr/>
            <p:nvPr/>
          </p:nvSpPr>
          <p:spPr>
            <a:xfrm>
              <a:off x="4282440" y="3055620"/>
              <a:ext cx="206067" cy="929640"/>
            </a:xfrm>
            <a:custGeom>
              <a:avLst/>
              <a:gdLst>
                <a:gd name="connsiteX0" fmla="*/ 38100 w 206067"/>
                <a:gd name="connsiteY0" fmla="*/ 929640 h 929640"/>
                <a:gd name="connsiteX1" fmla="*/ 205740 w 206067"/>
                <a:gd name="connsiteY1" fmla="*/ 419100 h 929640"/>
                <a:gd name="connsiteX2" fmla="*/ 0 w 206067"/>
                <a:gd name="connsiteY2" fmla="*/ 0 h 92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67" h="929640">
                  <a:moveTo>
                    <a:pt x="38100" y="929640"/>
                  </a:moveTo>
                  <a:cubicBezTo>
                    <a:pt x="125095" y="751840"/>
                    <a:pt x="212090" y="574040"/>
                    <a:pt x="205740" y="419100"/>
                  </a:cubicBezTo>
                  <a:cubicBezTo>
                    <a:pt x="199390" y="264160"/>
                    <a:pt x="99695" y="132080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Forme libre 18"/>
            <p:cNvSpPr/>
            <p:nvPr/>
          </p:nvSpPr>
          <p:spPr>
            <a:xfrm rot="2455187" flipH="1">
              <a:off x="4600939" y="3114844"/>
              <a:ext cx="205740" cy="419100"/>
            </a:xfrm>
            <a:custGeom>
              <a:avLst/>
              <a:gdLst>
                <a:gd name="connsiteX0" fmla="*/ 38100 w 206067"/>
                <a:gd name="connsiteY0" fmla="*/ 929640 h 929640"/>
                <a:gd name="connsiteX1" fmla="*/ 205740 w 206067"/>
                <a:gd name="connsiteY1" fmla="*/ 419100 h 929640"/>
                <a:gd name="connsiteX2" fmla="*/ 0 w 206067"/>
                <a:gd name="connsiteY2" fmla="*/ 0 h 929640"/>
                <a:gd name="connsiteX0" fmla="*/ 205740 w 205740"/>
                <a:gd name="connsiteY0" fmla="*/ 419100 h 419100"/>
                <a:gd name="connsiteX1" fmla="*/ 0 w 205740"/>
                <a:gd name="connsiteY1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40" h="419100">
                  <a:moveTo>
                    <a:pt x="205740" y="419100"/>
                  </a:moveTo>
                  <a:cubicBezTo>
                    <a:pt x="199390" y="264160"/>
                    <a:pt x="99695" y="132080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841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Grp="1"/>
          </p:cNvSpPr>
          <p:nvPr>
            <p:ph type="title"/>
          </p:nvPr>
        </p:nvSpPr>
        <p:spPr>
          <a:xfrm>
            <a:off x="1028700" y="292942"/>
            <a:ext cx="7886700" cy="573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DIAGNOSTIC DIFFERENTIEL</a:t>
            </a:r>
          </a:p>
        </p:txBody>
      </p:sp>
      <p:pic>
        <p:nvPicPr>
          <p:cNvPr id="2050" name="Picture 2" descr="Capture d’écran 2011-10-26 à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49" y="1092200"/>
            <a:ext cx="681789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34496" y="2032000"/>
            <a:ext cx="3328404" cy="4181474"/>
          </a:xfrm>
          <a:prstGeom prst="rect">
            <a:avLst/>
          </a:prstGeom>
          <a:solidFill>
            <a:schemeClr val="accent6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1292225" y="2032000"/>
            <a:ext cx="3342271" cy="4181474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4634497" y="1142202"/>
            <a:ext cx="0" cy="507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78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Grp="1"/>
          </p:cNvSpPr>
          <p:nvPr>
            <p:ph type="title"/>
          </p:nvPr>
        </p:nvSpPr>
        <p:spPr>
          <a:xfrm>
            <a:off x="1028700" y="292942"/>
            <a:ext cx="7886700" cy="573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DIAGNOSTIC DIFFERENTIEL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5"/>
          <a:stretch>
            <a:fillRect/>
          </a:stretch>
        </p:blipFill>
        <p:spPr bwMode="auto">
          <a:xfrm>
            <a:off x="0" y="1168400"/>
            <a:ext cx="915575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994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527050" y="1457813"/>
            <a:ext cx="7886700" cy="538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1400" b="0" i="1" dirty="0"/>
              <a:t>Cochrane 2012. </a:t>
            </a:r>
            <a:r>
              <a:rPr lang="en-US" sz="1400" b="0" dirty="0"/>
              <a:t>Short-term late-generation antibiotics versus longer term penicillin for acute streptococcal pharyngitis in children (Review); </a:t>
            </a:r>
            <a:r>
              <a:rPr lang="pl-PL" sz="1400" b="0" dirty="0" err="1"/>
              <a:t>Altamimi</a:t>
            </a:r>
            <a:r>
              <a:rPr lang="pl-PL" sz="1400" b="0" dirty="0"/>
              <a:t> S, et </a:t>
            </a:r>
            <a:r>
              <a:rPr lang="pl-PL" sz="1400" b="0" dirty="0" err="1"/>
              <a:t>all</a:t>
            </a:r>
            <a:r>
              <a:rPr lang="pl-PL" sz="1400" b="0" dirty="0"/>
              <a:t>. 2012, </a:t>
            </a:r>
            <a:r>
              <a:rPr lang="pl-PL" sz="1400" b="0" dirty="0" err="1"/>
              <a:t>Issue</a:t>
            </a:r>
            <a:r>
              <a:rPr lang="pl-PL" sz="1400" b="0" dirty="0"/>
              <a:t> 8.</a:t>
            </a:r>
            <a:endParaRPr lang="fr-FR" sz="1400" b="0" i="1" dirty="0"/>
          </a:p>
          <a:p>
            <a:pPr>
              <a:buFont typeface="Arial"/>
              <a:buChar char="•"/>
            </a:pPr>
            <a:r>
              <a:rPr lang="fr-FR" sz="1400" b="0" i="1" dirty="0"/>
              <a:t>New </a:t>
            </a:r>
            <a:r>
              <a:rPr lang="fr-FR" sz="1400" b="0" i="1" dirty="0" err="1"/>
              <a:t>Engl</a:t>
            </a:r>
            <a:r>
              <a:rPr lang="fr-FR" sz="1400" b="0" i="1" dirty="0"/>
              <a:t> J Med 2011, 364;/, p.648</a:t>
            </a:r>
            <a:endParaRPr lang="fr-FR" sz="1400" b="0" dirty="0"/>
          </a:p>
          <a:p>
            <a:pPr>
              <a:buFont typeface="Arial"/>
              <a:buChar char="•"/>
            </a:pPr>
            <a:r>
              <a:rPr lang="fr-FR" sz="1400" b="0" i="1" dirty="0" err="1"/>
              <a:t>Pediatrics</a:t>
            </a:r>
            <a:r>
              <a:rPr lang="fr-FR" sz="1400" b="0" i="1" dirty="0"/>
              <a:t> in </a:t>
            </a:r>
            <a:r>
              <a:rPr lang="fr-FR" sz="1400" b="0" i="1" dirty="0" err="1"/>
              <a:t>Review</a:t>
            </a:r>
            <a:r>
              <a:rPr lang="fr-FR" sz="1400" b="0" i="1" dirty="0"/>
              <a:t> 2011;32;423</a:t>
            </a:r>
          </a:p>
          <a:p>
            <a:pPr>
              <a:buFont typeface="Arial"/>
              <a:buChar char="•"/>
            </a:pPr>
            <a:r>
              <a:rPr lang="fr-FR" sz="1400" b="0" i="1" dirty="0" err="1"/>
              <a:t>Pediatrics</a:t>
            </a:r>
            <a:r>
              <a:rPr lang="fr-FR" sz="1400" b="0" i="1" dirty="0"/>
              <a:t> in </a:t>
            </a:r>
            <a:r>
              <a:rPr lang="fr-FR" sz="1400" b="0" i="1" dirty="0" err="1"/>
              <a:t>Review</a:t>
            </a:r>
            <a:r>
              <a:rPr lang="fr-FR" sz="1400" b="0" i="1" dirty="0"/>
              <a:t> 2011;32;459 </a:t>
            </a:r>
            <a:endParaRPr lang="fr-FR" sz="1400" b="0" dirty="0"/>
          </a:p>
          <a:p>
            <a:pPr>
              <a:buFont typeface="Arial"/>
              <a:buChar char="•"/>
            </a:pPr>
            <a:r>
              <a:rPr lang="ro-RO" sz="1400" b="0" dirty="0"/>
              <a:t>Eur J Pediatr (2011) 170:1059–1067</a:t>
            </a:r>
          </a:p>
          <a:p>
            <a:pPr>
              <a:buFont typeface="Arial"/>
              <a:buChar char="•"/>
            </a:pPr>
            <a:r>
              <a:rPr lang="fr-FR" sz="1400" b="0" i="1" dirty="0"/>
              <a:t>Am Fam </a:t>
            </a:r>
            <a:r>
              <a:rPr lang="fr-FR" sz="1400" b="0" i="1" dirty="0" err="1"/>
              <a:t>Phys</a:t>
            </a:r>
            <a:r>
              <a:rPr lang="fr-FR" sz="1400" b="0" i="1" dirty="0"/>
              <a:t> 2009, Vol 79, Nb 5, 383</a:t>
            </a:r>
            <a:endParaRPr lang="fr-FR" sz="1400" b="0" dirty="0"/>
          </a:p>
          <a:p>
            <a:pPr>
              <a:buFont typeface="Arial"/>
              <a:buChar char="•"/>
            </a:pPr>
            <a:r>
              <a:rPr lang="es-ES_tradnl" sz="1400" b="0" dirty="0" err="1"/>
              <a:t>MedQual</a:t>
            </a:r>
            <a:r>
              <a:rPr lang="es-ES_tradnl" sz="1400" b="0" dirty="0"/>
              <a:t> </a:t>
            </a:r>
            <a:r>
              <a:rPr lang="es-ES_tradnl" sz="1400" b="0" dirty="0" err="1"/>
              <a:t>Novembre</a:t>
            </a:r>
            <a:r>
              <a:rPr lang="es-ES_tradnl" sz="1400" b="0" dirty="0"/>
              <a:t> 2009</a:t>
            </a:r>
          </a:p>
          <a:p>
            <a:pPr>
              <a:buFont typeface="Arial"/>
              <a:buChar char="•"/>
            </a:pPr>
            <a:r>
              <a:rPr lang="fr-FR" sz="1400" b="0" dirty="0" err="1"/>
              <a:t>Redbook</a:t>
            </a:r>
            <a:r>
              <a:rPr lang="fr-FR" sz="1400" b="0" dirty="0"/>
              <a:t> 2009</a:t>
            </a:r>
          </a:p>
          <a:p>
            <a:pPr>
              <a:buFont typeface="Arial"/>
              <a:buChar char="•"/>
            </a:pPr>
            <a:r>
              <a:rPr lang="fr-FR" sz="1400" b="0" i="1" dirty="0"/>
              <a:t>HAS 2008</a:t>
            </a:r>
            <a:endParaRPr lang="fr-FR" sz="1400" b="0" dirty="0"/>
          </a:p>
          <a:p>
            <a:pPr>
              <a:buFont typeface="Arial"/>
              <a:buChar char="•"/>
            </a:pPr>
            <a:r>
              <a:rPr lang="fr-FR" sz="1400" b="0" i="1" dirty="0" err="1"/>
              <a:t>Pediatr</a:t>
            </a:r>
            <a:r>
              <a:rPr lang="fr-FR" sz="1400" b="0" i="1" dirty="0"/>
              <a:t> Infect Dis J </a:t>
            </a:r>
            <a:r>
              <a:rPr lang="fr-FR" sz="1400" b="0" dirty="0"/>
              <a:t>2007;26: 175–176</a:t>
            </a:r>
          </a:p>
          <a:p>
            <a:pPr>
              <a:buFont typeface="Arial"/>
              <a:buChar char="•"/>
            </a:pPr>
            <a:r>
              <a:rPr lang="es-ES_tradnl" sz="1400" b="0" dirty="0"/>
              <a:t>Fiche </a:t>
            </a:r>
            <a:r>
              <a:rPr lang="es-ES_tradnl" sz="1400" b="0" dirty="0" err="1"/>
              <a:t>technique</a:t>
            </a:r>
            <a:r>
              <a:rPr lang="es-ES_tradnl" sz="1400" b="0" dirty="0"/>
              <a:t> 10: </a:t>
            </a:r>
            <a:r>
              <a:rPr lang="fr-FR" sz="1400" b="0" dirty="0"/>
              <a:t>Test rapide pour la détection du Streptocoque β hémolytique du groupe A, dans un prélèvement rhinopharyngé, </a:t>
            </a:r>
            <a:r>
              <a:rPr lang="en-US" sz="1400" b="0" dirty="0"/>
              <a:t>2005, CSCQ;</a:t>
            </a:r>
            <a:r>
              <a:rPr lang="fr-FR" sz="1400" b="0" dirty="0"/>
              <a:t> Anne </a:t>
            </a:r>
            <a:r>
              <a:rPr lang="fr-FR" sz="1400" b="0" dirty="0" err="1"/>
              <a:t>Mauris</a:t>
            </a:r>
            <a:r>
              <a:rPr lang="fr-FR" sz="1400" b="0" dirty="0"/>
              <a:t>, Pierre-Alain Morandi, André </a:t>
            </a:r>
            <a:r>
              <a:rPr lang="fr-FR" sz="1400" b="0" dirty="0" err="1"/>
              <a:t>Deom</a:t>
            </a:r>
            <a:endParaRPr lang="fr-FR" sz="1400" b="0" dirty="0"/>
          </a:p>
          <a:p>
            <a:pPr>
              <a:buFont typeface="Arial"/>
              <a:buChar char="•"/>
            </a:pPr>
            <a:r>
              <a:rPr lang="en-US" sz="1400" b="0" dirty="0"/>
              <a:t>AFSSAPS  2005</a:t>
            </a:r>
          </a:p>
          <a:p>
            <a:pPr>
              <a:buFont typeface="Arial"/>
              <a:buChar char="•"/>
            </a:pPr>
            <a:r>
              <a:rPr lang="fr-FR" sz="1400" b="0" i="1" dirty="0"/>
              <a:t>Revue Médicale Suisse 2002, N° 2384 (mars), G. Rivier M. Hofer; « </a:t>
            </a:r>
            <a:r>
              <a:rPr lang="fr-FR" sz="1400" b="0" dirty="0"/>
              <a:t>Arthrite réactionnelle post-streptococcique de l’enfant et rhumatisme articulaire aigu »</a:t>
            </a:r>
            <a:r>
              <a:rPr lang="en-US" sz="1400" b="0" dirty="0"/>
              <a:t> </a:t>
            </a:r>
          </a:p>
          <a:p>
            <a:pPr>
              <a:buFont typeface="Arial"/>
              <a:buChar char="•"/>
            </a:pPr>
            <a:r>
              <a:rPr lang="en-US" sz="1400" b="0" dirty="0"/>
              <a:t>Pediatric Emergency Care &amp; Volume 27, Number 12, December 2011 et BMJ 2012;345:e4274</a:t>
            </a:r>
          </a:p>
          <a:p>
            <a:pPr>
              <a:buFont typeface="Arial"/>
              <a:buChar char="•"/>
            </a:pPr>
            <a:r>
              <a:rPr lang="fr-FR" sz="1400" b="0" dirty="0" err="1"/>
              <a:t>Rev</a:t>
            </a:r>
            <a:r>
              <a:rPr lang="fr-FR" sz="1400" b="0" dirty="0"/>
              <a:t> Med Suisse 2016 ; 12 : 334-7</a:t>
            </a:r>
          </a:p>
        </p:txBody>
      </p:sp>
      <p:sp>
        <p:nvSpPr>
          <p:cNvPr id="9" name="TextBox 2"/>
          <p:cNvSpPr txBox="1">
            <a:spLocks noGrp="1"/>
          </p:cNvSpPr>
          <p:nvPr>
            <p:ph type="title"/>
          </p:nvPr>
        </p:nvSpPr>
        <p:spPr>
          <a:xfrm>
            <a:off x="628650" y="983457"/>
            <a:ext cx="2464136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710667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>
            <a:spLocks noGrp="1"/>
          </p:cNvSpPr>
          <p:nvPr>
            <p:ph type="title"/>
          </p:nvPr>
        </p:nvSpPr>
        <p:spPr>
          <a:xfrm>
            <a:off x="1514475" y="2850357"/>
            <a:ext cx="5520807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81914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24" r="51956"/>
          <a:stretch/>
        </p:blipFill>
        <p:spPr>
          <a:xfrm>
            <a:off x="199903" y="698507"/>
            <a:ext cx="3304245" cy="5832768"/>
          </a:xfrm>
          <a:prstGeom prst="rect">
            <a:avLst/>
          </a:prstGeom>
        </p:spPr>
      </p:pic>
      <p:sp>
        <p:nvSpPr>
          <p:cNvPr id="6" name="TextBox 1"/>
          <p:cNvSpPr txBox="1">
            <a:spLocks noGrp="1"/>
          </p:cNvSpPr>
          <p:nvPr>
            <p:ph type="title"/>
          </p:nvPr>
        </p:nvSpPr>
        <p:spPr>
          <a:xfrm>
            <a:off x="2160110" y="246075"/>
            <a:ext cx="4906856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RASH DANS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SCARLATINE</a:t>
            </a:r>
          </a:p>
        </p:txBody>
      </p:sp>
      <p:sp>
        <p:nvSpPr>
          <p:cNvPr id="2" name="Oval 1"/>
          <p:cNvSpPr/>
          <p:nvPr/>
        </p:nvSpPr>
        <p:spPr>
          <a:xfrm>
            <a:off x="1516898" y="964175"/>
            <a:ext cx="611462" cy="34099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7898" y="1428750"/>
            <a:ext cx="1936507" cy="13144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23124" y="4619162"/>
            <a:ext cx="2057804" cy="12246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44" y="4395080"/>
            <a:ext cx="39528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2864405" y="2390294"/>
            <a:ext cx="4885605" cy="1881674"/>
            <a:chOff x="2864405" y="2237889"/>
            <a:chExt cx="4885605" cy="1881674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885" y="2547938"/>
              <a:ext cx="29051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cteur droit avec flèche 13"/>
            <p:cNvCxnSpPr/>
            <p:nvPr/>
          </p:nvCxnSpPr>
          <p:spPr>
            <a:xfrm>
              <a:off x="2864405" y="2237889"/>
              <a:ext cx="1898095" cy="9434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avec flèche 15"/>
          <p:cNvCxnSpPr/>
          <p:nvPr/>
        </p:nvCxnSpPr>
        <p:spPr>
          <a:xfrm>
            <a:off x="2905957" y="5216975"/>
            <a:ext cx="1856543" cy="204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53EB4B7-5A20-0044-A525-32A327779807}"/>
              </a:ext>
            </a:extLst>
          </p:cNvPr>
          <p:cNvGrpSpPr/>
          <p:nvPr/>
        </p:nvGrpSpPr>
        <p:grpSpPr>
          <a:xfrm>
            <a:off x="2128360" y="750475"/>
            <a:ext cx="6646692" cy="1871062"/>
            <a:chOff x="2128360" y="750475"/>
            <a:chExt cx="6646692" cy="1871062"/>
          </a:xfrm>
        </p:grpSpPr>
        <p:grpSp>
          <p:nvGrpSpPr>
            <p:cNvPr id="9" name="Groupe 8"/>
            <p:cNvGrpSpPr/>
            <p:nvPr/>
          </p:nvGrpSpPr>
          <p:grpSpPr>
            <a:xfrm>
              <a:off x="2128360" y="750475"/>
              <a:ext cx="6625163" cy="1590994"/>
              <a:chOff x="2128360" y="750475"/>
              <a:chExt cx="6625163" cy="1590994"/>
            </a:xfrm>
          </p:grpSpPr>
          <p:pic>
            <p:nvPicPr>
              <p:cNvPr id="4098" name="Picture 2" descr="https://www.atsu.edu/faculty/chamberlain/images/scarlet-fever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2198" y="750475"/>
                <a:ext cx="2121325" cy="159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Résultat de recherche d'images pour &quot;pastia sign&quot;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9218" y="750475"/>
                <a:ext cx="2758948" cy="159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Connecteur droit avec flèche 3"/>
              <p:cNvCxnSpPr>
                <a:stCxn id="2" idx="6"/>
              </p:cNvCxnSpPr>
              <p:nvPr/>
            </p:nvCxnSpPr>
            <p:spPr>
              <a:xfrm>
                <a:off x="2128360" y="1134670"/>
                <a:ext cx="1472090" cy="1035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7D3850F-F244-D145-BA28-00A2BDCF23C9}"/>
                </a:ext>
              </a:extLst>
            </p:cNvPr>
            <p:cNvSpPr txBox="1"/>
            <p:nvPr/>
          </p:nvSpPr>
          <p:spPr>
            <a:xfrm>
              <a:off x="4229962" y="2252205"/>
              <a:ext cx="454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Epargne la </a:t>
              </a:r>
              <a:r>
                <a:rPr lang="fr-FR" i="1" dirty="0"/>
                <a:t>zone</a:t>
              </a:r>
              <a:r>
                <a:rPr lang="fr-FR" dirty="0"/>
                <a:t> </a:t>
              </a:r>
              <a:r>
                <a:rPr lang="fr-FR" i="1" dirty="0"/>
                <a:t>péri orale, paumes et plantes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D6C6EBAD-D0D7-C64C-8C6D-4307365EDE1E}"/>
              </a:ext>
            </a:extLst>
          </p:cNvPr>
          <p:cNvSpPr txBox="1"/>
          <p:nvPr/>
        </p:nvSpPr>
        <p:spPr>
          <a:xfrm>
            <a:off x="4572000" y="6552851"/>
            <a:ext cx="332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Chair de poule sur coups de soleil</a:t>
            </a:r>
          </a:p>
        </p:txBody>
      </p:sp>
    </p:spTree>
    <p:extLst>
      <p:ext uri="{BB962C8B-B14F-4D97-AF65-F5344CB8AC3E}">
        <p14:creationId xmlns:p14="http://schemas.microsoft.com/office/powerpoint/2010/main" val="1118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4" y="285422"/>
            <a:ext cx="4305300" cy="2116164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333999" y="292569"/>
            <a:ext cx="3107721" cy="5442565"/>
            <a:chOff x="501650" y="253066"/>
            <a:chExt cx="3810000" cy="6064391"/>
          </a:xfrm>
        </p:grpSpPr>
        <p:pic>
          <p:nvPicPr>
            <p:cNvPr id="2" name="Picture 1" descr="scarlet_fever134722548873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2" t="3753" r="2676" b="3469"/>
            <a:stretch/>
          </p:blipFill>
          <p:spPr>
            <a:xfrm>
              <a:off x="501650" y="253066"/>
              <a:ext cx="3809999" cy="29569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650" y="3459957"/>
              <a:ext cx="3810000" cy="28575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6065358" y="2947694"/>
            <a:ext cx="16450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50" dirty="0"/>
              <a:t>« sable » « chair de poule»</a:t>
            </a:r>
            <a:endParaRPr 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1614181" y="6072336"/>
            <a:ext cx="59296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“C</a:t>
            </a:r>
            <a:r>
              <a:rPr lang="fr-CH" b="1" dirty="0">
                <a:solidFill>
                  <a:srgbClr val="FF0000"/>
                </a:solidFill>
              </a:rPr>
              <a:t>HAIR DE POULE SUR COUP DE SOLEIL »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69" y="2506159"/>
            <a:ext cx="43053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6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831" y="942975"/>
            <a:ext cx="5786069" cy="46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/>
          </p:cNvSpPr>
          <p:nvPr/>
        </p:nvSpPr>
        <p:spPr>
          <a:xfrm>
            <a:off x="3169899" y="362889"/>
            <a:ext cx="3275256" cy="4591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CH"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LIGNES DE PASTIA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8" b="6253"/>
          <a:stretch/>
        </p:blipFill>
        <p:spPr bwMode="auto">
          <a:xfrm>
            <a:off x="42174" y="835843"/>
            <a:ext cx="3714238" cy="37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ésultat de recherche d'images pour &quot;pastia sign&quot;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21356" r="9903" b="12987"/>
          <a:stretch/>
        </p:blipFill>
        <p:spPr bwMode="auto">
          <a:xfrm>
            <a:off x="3872955" y="821989"/>
            <a:ext cx="4914366" cy="30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4530436" y="1901097"/>
            <a:ext cx="360218" cy="180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Flèche droite 7"/>
          <p:cNvSpPr/>
          <p:nvPr/>
        </p:nvSpPr>
        <p:spPr>
          <a:xfrm>
            <a:off x="5150365" y="2635388"/>
            <a:ext cx="360218" cy="180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Flèche droite 8"/>
          <p:cNvSpPr/>
          <p:nvPr/>
        </p:nvSpPr>
        <p:spPr>
          <a:xfrm rot="12698465">
            <a:off x="6463022" y="2716486"/>
            <a:ext cx="360218" cy="180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4086225"/>
            <a:ext cx="3505878" cy="262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èche droite 10"/>
          <p:cNvSpPr/>
          <p:nvPr/>
        </p:nvSpPr>
        <p:spPr>
          <a:xfrm>
            <a:off x="5801528" y="5004515"/>
            <a:ext cx="360218" cy="180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Flèche droite 11"/>
          <p:cNvSpPr/>
          <p:nvPr/>
        </p:nvSpPr>
        <p:spPr>
          <a:xfrm rot="12698465">
            <a:off x="6815999" y="5736778"/>
            <a:ext cx="360218" cy="180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561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4">
  <a:themeElements>
    <a:clrScheme name="Hôpital Riviera Chablais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ôpital Riviera Chabla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C-V01.03.00.potx" id="{EA9A6CBE-D06B-4ADD-9FEE-ED98C08783EF}" vid="{13024FEA-B5F6-4BEB-9A35-8A2DCD09FE30}"/>
    </a:ext>
  </a:extLst>
</a:theme>
</file>

<file path=ppt/theme/theme2.xml><?xml version="1.0" encoding="utf-8"?>
<a:theme xmlns:a="http://schemas.openxmlformats.org/drawingml/2006/main" name="HRC - Page de texte uniqu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C-V01.03.00.potx" id="{EA9A6CBE-D06B-4ADD-9FEE-ED98C08783EF}" vid="{17392562-3C30-422A-9BF0-1122ECECEEF0}"/>
    </a:ext>
  </a:extLst>
</a:theme>
</file>

<file path=ppt/theme/theme3.xml><?xml version="1.0" encoding="utf-8"?>
<a:theme xmlns:a="http://schemas.openxmlformats.org/drawingml/2006/main" name="Page vier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C-V01.03.00.potx" id="{EA9A6CBE-D06B-4ADD-9FEE-ED98C08783EF}" vid="{7F880EFD-8D7B-43C0-B53B-D6CB797BC968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Thème4</Template>
  <TotalTime>1915</TotalTime>
  <Words>1902</Words>
  <Application>Microsoft Macintosh PowerPoint</Application>
  <PresentationFormat>Affichage à l'écran (4:3)</PresentationFormat>
  <Paragraphs>360</Paragraphs>
  <Slides>53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Wingdings 3</vt:lpstr>
      <vt:lpstr>Thème4</vt:lpstr>
      <vt:lpstr>HRC - Page de texte uniquement</vt:lpstr>
      <vt:lpstr>Page vierge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RASH DANS LA SCARLATINE</vt:lpstr>
      <vt:lpstr>Présentation PowerPoint</vt:lpstr>
      <vt:lpstr>Présentation PowerPoint</vt:lpstr>
      <vt:lpstr>Présentation PowerPoint</vt:lpstr>
      <vt:lpstr>DESQUAMATION (entre le 10ème et le 30ème jour)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COMPLICATIONS</vt:lpstr>
      <vt:lpstr>COMMENT EVITER TOUT CA ?</vt:lpstr>
      <vt:lpstr>PENSER AU STREPTOCOQUE A</vt:lpstr>
      <vt:lpstr>Présentation PowerPoint</vt:lpstr>
      <vt:lpstr>Présentation PowerPoint</vt:lpstr>
      <vt:lpstr>Présentation PowerPoint</vt:lpstr>
      <vt:lpstr>DEPISTER LE STREPTOCOQUE A </vt:lpstr>
      <vt:lpstr>Présentation PowerPoint</vt:lpstr>
      <vt:lpstr>LE STREPTOTEST-TECHNIQUE</vt:lpstr>
      <vt:lpstr>Présentation PowerPoint</vt:lpstr>
      <vt:lpstr>LE STREPTOTEST-TECHNIQUE</vt:lpstr>
      <vt:lpstr>Présentation PowerPoint</vt:lpstr>
      <vt:lpstr>PRINCIPE DU STREPTOTEST RAPIDE</vt:lpstr>
      <vt:lpstr>Présentation PowerPoint</vt:lpstr>
      <vt:lpstr>LABORATOIRE</vt:lpstr>
      <vt:lpstr>TRAITER LE STREPTOCOQUE A</vt:lpstr>
      <vt:lpstr>TRAITEMENT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MOT SUR LES PORTEURS SAINS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DIAGNOSTIC DIFFERENTIEL</vt:lpstr>
      <vt:lpstr>DIAGNOSTIC DIFFERENTIEL</vt:lpstr>
      <vt:lpstr>DIAGNOSTIC DIFFERENTIEL</vt:lpstr>
      <vt:lpstr>REFERENCES</vt:lpstr>
      <vt:lpstr>MERCI POUR VOTRE ATTENTION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mz mz</dc:creator>
  <cp:lastModifiedBy>Nathalie Martinez</cp:lastModifiedBy>
  <cp:revision>618</cp:revision>
  <dcterms:created xsi:type="dcterms:W3CDTF">2014-08-03T06:09:26Z</dcterms:created>
  <dcterms:modified xsi:type="dcterms:W3CDTF">2019-11-25T19:00:41Z</dcterms:modified>
</cp:coreProperties>
</file>