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3" r:id="rId5"/>
    <p:sldId id="256" r:id="rId6"/>
    <p:sldId id="261" r:id="rId7"/>
    <p:sldId id="260" r:id="rId8"/>
    <p:sldId id="259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C342-7927-45FF-A770-D09419A8973C}" type="datetimeFigureOut">
              <a:rPr lang="fr-CH" smtClean="0"/>
              <a:t>14.03.2023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3FC7-5956-44FF-BFAC-D7AFAD27A01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970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C342-7927-45FF-A770-D09419A8973C}" type="datetimeFigureOut">
              <a:rPr lang="fr-CH" smtClean="0"/>
              <a:t>14.03.2023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3FC7-5956-44FF-BFAC-D7AFAD27A01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7740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C342-7927-45FF-A770-D09419A8973C}" type="datetimeFigureOut">
              <a:rPr lang="fr-CH" smtClean="0"/>
              <a:t>14.03.2023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3FC7-5956-44FF-BFAC-D7AFAD27A01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68804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C342-7927-45FF-A770-D09419A8973C}" type="datetimeFigureOut">
              <a:rPr lang="fr-CH" smtClean="0"/>
              <a:t>14.03.2023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3FC7-5956-44FF-BFAC-D7AFAD27A01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5958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C342-7927-45FF-A770-D09419A8973C}" type="datetimeFigureOut">
              <a:rPr lang="fr-CH" smtClean="0"/>
              <a:t>14.03.2023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3FC7-5956-44FF-BFAC-D7AFAD27A01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5820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C342-7927-45FF-A770-D09419A8973C}" type="datetimeFigureOut">
              <a:rPr lang="fr-CH" smtClean="0"/>
              <a:t>14.03.2023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3FC7-5956-44FF-BFAC-D7AFAD27A01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19173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C342-7927-45FF-A770-D09419A8973C}" type="datetimeFigureOut">
              <a:rPr lang="fr-CH" smtClean="0"/>
              <a:t>14.03.2023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3FC7-5956-44FF-BFAC-D7AFAD27A01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1628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C342-7927-45FF-A770-D09419A8973C}" type="datetimeFigureOut">
              <a:rPr lang="fr-CH" smtClean="0"/>
              <a:t>14.03.2023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3FC7-5956-44FF-BFAC-D7AFAD27A01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5268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C342-7927-45FF-A770-D09419A8973C}" type="datetimeFigureOut">
              <a:rPr lang="fr-CH" smtClean="0"/>
              <a:t>14.03.2023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3FC7-5956-44FF-BFAC-D7AFAD27A01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9511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C342-7927-45FF-A770-D09419A8973C}" type="datetimeFigureOut">
              <a:rPr lang="fr-CH" smtClean="0"/>
              <a:t>14.03.2023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3FC7-5956-44FF-BFAC-D7AFAD27A01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2493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C342-7927-45FF-A770-D09419A8973C}" type="datetimeFigureOut">
              <a:rPr lang="fr-CH" smtClean="0"/>
              <a:t>14.03.2023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3FC7-5956-44FF-BFAC-D7AFAD27A01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0116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8C342-7927-45FF-A770-D09419A8973C}" type="datetimeFigureOut">
              <a:rPr lang="fr-CH" smtClean="0"/>
              <a:t>14.03.2023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53FC7-5956-44FF-BFAC-D7AFAD27A01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3993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01219" y="2607398"/>
            <a:ext cx="4071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800" b="1" dirty="0" smtClean="0"/>
              <a:t>HYPOKALIEMIE</a:t>
            </a:r>
            <a:endParaRPr lang="fr-CH" sz="4800" b="1" dirty="0"/>
          </a:p>
        </p:txBody>
      </p:sp>
    </p:spTree>
    <p:extLst>
      <p:ext uri="{BB962C8B-B14F-4D97-AF65-F5344CB8AC3E}">
        <p14:creationId xmlns:p14="http://schemas.microsoft.com/office/powerpoint/2010/main" val="403496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3469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800" b="1" dirty="0" smtClean="0"/>
              <a:t>DEFINITIONS</a:t>
            </a:r>
            <a:endParaRPr lang="fr-CH" sz="4800" b="1" dirty="0"/>
          </a:p>
        </p:txBody>
      </p:sp>
      <p:sp>
        <p:nvSpPr>
          <p:cNvPr id="3" name="Rectangle 2"/>
          <p:cNvSpPr/>
          <p:nvPr/>
        </p:nvSpPr>
        <p:spPr>
          <a:xfrm>
            <a:off x="421218" y="1913179"/>
            <a:ext cx="8279161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CH" sz="3200" dirty="0" smtClean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Hypo-kaliémie légère : 	3 -3.5 </a:t>
            </a:r>
            <a:r>
              <a:rPr lang="fr-CH" sz="3200" dirty="0" err="1" smtClean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mEq</a:t>
            </a:r>
            <a:r>
              <a:rPr lang="fr-CH" sz="3200" dirty="0" smtClean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/L</a:t>
            </a:r>
            <a:r>
              <a:rPr lang="fr-CH" sz="3200" dirty="0" smtClean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CH" sz="32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CH" sz="3200" dirty="0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Hypo-kaliémie m</a:t>
            </a:r>
            <a:r>
              <a:rPr lang="fr-CH" sz="3200" dirty="0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odérée : 	2.5 -3 </a:t>
            </a:r>
            <a:r>
              <a:rPr lang="fr-CH" sz="3200" dirty="0" err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mEq</a:t>
            </a:r>
            <a:r>
              <a:rPr lang="fr-CH" sz="3200" dirty="0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/L</a:t>
            </a:r>
            <a:r>
              <a:rPr lang="fr-CH" sz="3200" dirty="0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CH" sz="3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Hypo-kaliémie sévère : 	&lt; 2.5 </a:t>
            </a:r>
            <a:r>
              <a:rPr lang="fr-CH" sz="320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mEq</a:t>
            </a:r>
            <a:r>
              <a:rPr lang="fr-CH" sz="3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/L</a:t>
            </a:r>
            <a:endParaRPr lang="fr-CH" sz="3200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fr-CH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36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34780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800" b="1" dirty="0" smtClean="0"/>
              <a:t>SYMPTÔMES</a:t>
            </a:r>
            <a:endParaRPr lang="fr-CH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283778" y="1099545"/>
            <a:ext cx="109307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L’hypokaliémie est le </a:t>
            </a:r>
            <a:r>
              <a:rPr lang="fr-CH" dirty="0" smtClean="0">
                <a:solidFill>
                  <a:srgbClr val="FF0000"/>
                </a:solidFill>
              </a:rPr>
              <a:t>plus souvent asymptomatique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Les changements sont essentiellement au niveau électrocardiographiques </a:t>
            </a:r>
            <a:r>
              <a:rPr lang="fr-CH" dirty="0" smtClean="0">
                <a:sym typeface="Wingdings" panose="05000000000000000000" pitchFamily="2" charset="2"/>
              </a:rPr>
              <a:t>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dirty="0" smtClean="0"/>
              <a:t>Aplatissement/inversion de l’onde 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dirty="0"/>
              <a:t>A</a:t>
            </a:r>
            <a:r>
              <a:rPr lang="fr-CH" dirty="0" smtClean="0"/>
              <a:t>llongement de l’intervalle QT </a:t>
            </a:r>
            <a:r>
              <a:rPr lang="fr-CH" dirty="0" smtClean="0">
                <a:sym typeface="Wingdings" panose="05000000000000000000" pitchFamily="2" charset="2"/>
              </a:rPr>
              <a:t> Risque torsade de pointe</a:t>
            </a:r>
            <a:endParaRPr lang="fr-CH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dirty="0" smtClean="0"/>
              <a:t>Apparition d’une onde U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CH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576" y="3600418"/>
            <a:ext cx="8840434" cy="2810267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4351283" y="4971393"/>
            <a:ext cx="756745" cy="451945"/>
          </a:xfrm>
          <a:prstGeom prst="roundRect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5749157" y="4971393"/>
            <a:ext cx="756745" cy="262760"/>
          </a:xfrm>
          <a:prstGeom prst="roundRect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7270838" y="4971392"/>
            <a:ext cx="864169" cy="451945"/>
          </a:xfrm>
          <a:prstGeom prst="roundRect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8634864" y="5612523"/>
            <a:ext cx="1507619" cy="210208"/>
          </a:xfrm>
          <a:prstGeom prst="roundRect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4366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221" y="0"/>
            <a:ext cx="8715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5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84574" cy="6858000"/>
          </a:xfrm>
          <a:prstGeom prst="rect">
            <a:avLst/>
          </a:prstGeom>
        </p:spPr>
      </p:pic>
      <p:cxnSp>
        <p:nvCxnSpPr>
          <p:cNvPr id="12" name="Connecteur droit avec flèche 11"/>
          <p:cNvCxnSpPr/>
          <p:nvPr/>
        </p:nvCxnSpPr>
        <p:spPr>
          <a:xfrm>
            <a:off x="5784574" y="470780"/>
            <a:ext cx="398943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237549" y="5407394"/>
            <a:ext cx="2843313" cy="11791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fr-CH" sz="1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Utiliser  le moyen mnémotechnique:</a:t>
            </a:r>
            <a:endParaRPr lang="fr-CH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CH" sz="1100" dirty="0" smtClean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CH" sz="1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tten</a:t>
            </a:r>
            <a:r>
              <a:rPr lang="fr-CH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CH" sz="1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ion (Acidose tubulaire rénale)</a:t>
            </a:r>
            <a:endParaRPr lang="fr-CH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CH" sz="1100" dirty="0" smtClean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CH" sz="1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ien. (</a:t>
            </a:r>
            <a:r>
              <a:rPr lang="fr-CH" sz="11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Bartter</a:t>
            </a:r>
            <a:r>
              <a:rPr lang="fr-CH" sz="1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CH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CH" sz="1100" dirty="0" smtClean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fr-CH" sz="1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érer (</a:t>
            </a:r>
            <a:r>
              <a:rPr lang="fr-CH" sz="11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Gitelman</a:t>
            </a:r>
            <a:r>
              <a:rPr lang="fr-CH" sz="1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CH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CH" sz="1100" dirty="0" smtClean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CH" sz="1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(</a:t>
            </a:r>
            <a:r>
              <a:rPr lang="fr-CH" sz="11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Liddle</a:t>
            </a:r>
            <a:r>
              <a:rPr lang="fr-CH" sz="1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CH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CH" sz="1100" dirty="0" smtClean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fr-CH" sz="1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uites (</a:t>
            </a:r>
            <a:r>
              <a:rPr lang="fr-CH" sz="11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Fanconi</a:t>
            </a:r>
            <a:r>
              <a:rPr lang="fr-CH" sz="1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CH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74215" y="817826"/>
            <a:ext cx="5666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CH" sz="900" dirty="0" smtClean="0">
                <a:solidFill>
                  <a:srgbClr val="00B0F0"/>
                </a:solidFill>
              </a:rPr>
              <a:t>sur vomissements (</a:t>
            </a:r>
            <a:r>
              <a:rPr lang="fr-CH" sz="900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r>
              <a:rPr lang="fr-CH" sz="900" dirty="0" smtClean="0">
                <a:solidFill>
                  <a:srgbClr val="00B0F0"/>
                </a:solidFill>
              </a:rPr>
              <a:t>perte H</a:t>
            </a:r>
            <a:r>
              <a:rPr lang="fr-CH" sz="900" baseline="30000" dirty="0" smtClean="0">
                <a:solidFill>
                  <a:srgbClr val="00B0F0"/>
                </a:solidFill>
              </a:rPr>
              <a:t>+</a:t>
            </a:r>
            <a:r>
              <a:rPr lang="fr-CH" sz="900" dirty="0" smtClean="0">
                <a:solidFill>
                  <a:srgbClr val="00B0F0"/>
                </a:solidFill>
              </a:rPr>
              <a:t> et Cl</a:t>
            </a:r>
            <a:r>
              <a:rPr lang="fr-CH" sz="900" baseline="30000" dirty="0" smtClean="0">
                <a:solidFill>
                  <a:srgbClr val="00B0F0"/>
                </a:solidFill>
              </a:rPr>
              <a:t>-</a:t>
            </a:r>
            <a:r>
              <a:rPr lang="fr-CH" sz="900" dirty="0" smtClean="0">
                <a:solidFill>
                  <a:srgbClr val="00B0F0"/>
                </a:solidFill>
              </a:rPr>
              <a:t> (remplacé par HCO3</a:t>
            </a:r>
            <a:r>
              <a:rPr lang="fr-CH" sz="900" baseline="30000" dirty="0" smtClean="0">
                <a:solidFill>
                  <a:srgbClr val="00B0F0"/>
                </a:solidFill>
              </a:rPr>
              <a:t>-</a:t>
            </a:r>
            <a:r>
              <a:rPr lang="fr-CH" sz="900" dirty="0" smtClean="0">
                <a:solidFill>
                  <a:srgbClr val="00B0F0"/>
                </a:solidFill>
              </a:rPr>
              <a:t>), hyper </a:t>
            </a:r>
            <a:r>
              <a:rPr lang="fr-CH" sz="900" dirty="0" err="1" smtClean="0">
                <a:solidFill>
                  <a:srgbClr val="00B0F0"/>
                </a:solidFill>
              </a:rPr>
              <a:t>aldostéronisme</a:t>
            </a:r>
            <a:r>
              <a:rPr lang="fr-CH" sz="900" dirty="0" smtClean="0">
                <a:solidFill>
                  <a:srgbClr val="00B0F0"/>
                </a:solidFill>
              </a:rPr>
              <a:t> «° sur hypovolémie et perte K</a:t>
            </a:r>
            <a:r>
              <a:rPr lang="fr-CH" sz="900" baseline="30000" dirty="0" smtClean="0">
                <a:solidFill>
                  <a:srgbClr val="00B0F0"/>
                </a:solidFill>
              </a:rPr>
              <a:t>+</a:t>
            </a:r>
            <a:r>
              <a:rPr lang="fr-CH" sz="900" dirty="0" smtClean="0">
                <a:solidFill>
                  <a:srgbClr val="00B0F0"/>
                </a:solidFill>
              </a:rPr>
              <a:t>)</a:t>
            </a:r>
          </a:p>
          <a:p>
            <a:pPr marL="171450" indent="-171450">
              <a:buFontTx/>
              <a:buChar char="-"/>
            </a:pPr>
            <a:r>
              <a:rPr lang="fr-CH" sz="900" dirty="0">
                <a:solidFill>
                  <a:srgbClr val="00B0F0"/>
                </a:solidFill>
              </a:rPr>
              <a:t>H</a:t>
            </a:r>
            <a:r>
              <a:rPr lang="fr-CH" sz="900" dirty="0" smtClean="0">
                <a:solidFill>
                  <a:srgbClr val="00B0F0"/>
                </a:solidFill>
              </a:rPr>
              <a:t>yperventilation</a:t>
            </a:r>
            <a:endParaRPr lang="fr-CH" sz="900" dirty="0">
              <a:solidFill>
                <a:srgbClr val="00B0F0"/>
              </a:solidFill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6237549" y="151731"/>
            <a:ext cx="3086578" cy="2440186"/>
            <a:chOff x="6255765" y="306154"/>
            <a:chExt cx="4604763" cy="3554157"/>
          </a:xfrm>
        </p:grpSpPr>
        <p:grpSp>
          <p:nvGrpSpPr>
            <p:cNvPr id="5" name="Groupe 4"/>
            <p:cNvGrpSpPr/>
            <p:nvPr/>
          </p:nvGrpSpPr>
          <p:grpSpPr>
            <a:xfrm>
              <a:off x="6255765" y="306154"/>
              <a:ext cx="4604763" cy="3554157"/>
              <a:chOff x="2154545" y="1772816"/>
              <a:chExt cx="4604763" cy="3554157"/>
            </a:xfrm>
          </p:grpSpPr>
          <p:grpSp>
            <p:nvGrpSpPr>
              <p:cNvPr id="6" name="Groupe 5"/>
              <p:cNvGrpSpPr/>
              <p:nvPr/>
            </p:nvGrpSpPr>
            <p:grpSpPr>
              <a:xfrm>
                <a:off x="2154545" y="1772816"/>
                <a:ext cx="4536504" cy="3528392"/>
                <a:chOff x="2154545" y="1772816"/>
                <a:chExt cx="4536504" cy="3528392"/>
              </a:xfrm>
            </p:grpSpPr>
            <p:pic>
              <p:nvPicPr>
                <p:cNvPr id="8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63858" y="1831623"/>
                  <a:ext cx="4301742" cy="33059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" name="Rectangle 8"/>
                <p:cNvSpPr/>
                <p:nvPr/>
              </p:nvSpPr>
              <p:spPr>
                <a:xfrm>
                  <a:off x="2154545" y="1772816"/>
                  <a:ext cx="4536504" cy="352839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4651948" y="5013176"/>
                <a:ext cx="2107360" cy="3137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H" sz="800" i="1" dirty="0" err="1"/>
                  <a:t>Shwachman</a:t>
                </a:r>
                <a:r>
                  <a:rPr lang="fr-CH" sz="800" i="1" dirty="0"/>
                  <a:t> H. J </a:t>
                </a:r>
                <a:r>
                  <a:rPr lang="fr-CH" sz="800" i="1" dirty="0" err="1"/>
                  <a:t>Pediatr</a:t>
                </a:r>
                <a:r>
                  <a:rPr lang="fr-CH" sz="800" i="1" dirty="0"/>
                  <a:t> 1981</a:t>
                </a:r>
                <a:endParaRPr lang="fr-CH" sz="800" dirty="0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9473250" y="2806574"/>
              <a:ext cx="458402" cy="208229"/>
            </a:xfrm>
            <a:prstGeom prst="rect">
              <a:avLst/>
            </a:prstGeom>
            <a:solidFill>
              <a:srgbClr val="FF00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473250" y="1187158"/>
              <a:ext cx="458402" cy="208229"/>
            </a:xfrm>
            <a:prstGeom prst="rect">
              <a:avLst/>
            </a:prstGeom>
            <a:solidFill>
              <a:srgbClr val="FF00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3539553" y="1187158"/>
            <a:ext cx="224502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90488"/>
            <a:r>
              <a:rPr lang="fr-CH" sz="900" dirty="0" smtClean="0">
                <a:solidFill>
                  <a:srgbClr val="00B0F0"/>
                </a:solidFill>
              </a:rPr>
              <a:t>Activation pompe Na/K ATP ase (entrée de 3K</a:t>
            </a:r>
            <a:r>
              <a:rPr lang="fr-CH" sz="900" baseline="30000" dirty="0" smtClean="0">
                <a:solidFill>
                  <a:srgbClr val="00B0F0"/>
                </a:solidFill>
              </a:rPr>
              <a:t>+</a:t>
            </a:r>
            <a:r>
              <a:rPr lang="fr-CH" sz="900" dirty="0" smtClean="0">
                <a:solidFill>
                  <a:srgbClr val="00B0F0"/>
                </a:solidFill>
              </a:rPr>
              <a:t> contre 2 Na</a:t>
            </a:r>
            <a:r>
              <a:rPr lang="fr-CH" sz="900" baseline="30000" dirty="0" smtClean="0">
                <a:solidFill>
                  <a:srgbClr val="00B0F0"/>
                </a:solidFill>
              </a:rPr>
              <a:t>+</a:t>
            </a:r>
            <a:r>
              <a:rPr lang="fr-CH" sz="900" dirty="0" smtClean="0">
                <a:solidFill>
                  <a:srgbClr val="00B0F0"/>
                </a:solidFill>
              </a:rPr>
              <a:t> dans la cellule)</a:t>
            </a:r>
            <a:endParaRPr lang="fr-CH" sz="900" dirty="0">
              <a:solidFill>
                <a:srgbClr val="00B0F0"/>
              </a:solidFill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3458424" y="1171283"/>
            <a:ext cx="0" cy="36098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3458423" y="1351369"/>
            <a:ext cx="172194" cy="27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1027887" y="1581063"/>
            <a:ext cx="45207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/>
            <a:r>
              <a:rPr lang="fr-CH" sz="900" dirty="0" smtClean="0">
                <a:solidFill>
                  <a:srgbClr val="00B0F0"/>
                </a:solidFill>
              </a:rPr>
              <a:t>= Paralysies musculaires striées avec </a:t>
            </a:r>
            <a:r>
              <a:rPr lang="fr-CH" sz="900" dirty="0">
                <a:solidFill>
                  <a:srgbClr val="00B0F0"/>
                </a:solidFill>
              </a:rPr>
              <a:t>h</a:t>
            </a:r>
            <a:r>
              <a:rPr lang="fr-CH" sz="900" dirty="0" smtClean="0">
                <a:solidFill>
                  <a:srgbClr val="00B0F0"/>
                </a:solidFill>
              </a:rPr>
              <a:t>ypo-K </a:t>
            </a:r>
            <a:r>
              <a:rPr lang="fr-CH" sz="900" baseline="30000" dirty="0" smtClean="0">
                <a:solidFill>
                  <a:srgbClr val="00B0F0"/>
                </a:solidFill>
              </a:rPr>
              <a:t>+</a:t>
            </a:r>
            <a:r>
              <a:rPr lang="fr-CH" sz="900" dirty="0" smtClean="0">
                <a:solidFill>
                  <a:srgbClr val="00B0F0"/>
                </a:solidFill>
              </a:rPr>
              <a:t> transitoire</a:t>
            </a:r>
            <a:endParaRPr lang="fr-CH" sz="900" dirty="0">
              <a:solidFill>
                <a:srgbClr val="00B0F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116113" y="1950395"/>
            <a:ext cx="4520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90488"/>
            <a:r>
              <a:rPr lang="fr-CH" sz="900" dirty="0" smtClean="0">
                <a:solidFill>
                  <a:srgbClr val="00B0F0"/>
                </a:solidFill>
              </a:rPr>
              <a:t>= «Crise thyroïdienne» = décompensation d’une hyperthyroïdie négligée </a:t>
            </a:r>
            <a:r>
              <a:rPr lang="fr-CH" sz="900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r>
              <a:rPr lang="fr-CH" sz="900" dirty="0" err="1" smtClean="0">
                <a:solidFill>
                  <a:srgbClr val="00B0F0"/>
                </a:solidFill>
                <a:sym typeface="Wingdings" panose="05000000000000000000" pitchFamily="2" charset="2"/>
              </a:rPr>
              <a:t>spt</a:t>
            </a:r>
            <a:r>
              <a:rPr lang="fr-CH" sz="900" dirty="0" smtClean="0">
                <a:solidFill>
                  <a:srgbClr val="00B0F0"/>
                </a:solidFill>
                <a:sym typeface="Wingdings" panose="05000000000000000000" pitchFamily="2" charset="2"/>
              </a:rPr>
              <a:t> hyperthyroïdie+ paralysie+ hypokaliémie</a:t>
            </a:r>
            <a:endParaRPr lang="fr-CH" sz="900" dirty="0">
              <a:solidFill>
                <a:srgbClr val="00B0F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16113" y="1793024"/>
            <a:ext cx="94769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900" dirty="0" smtClean="0">
                <a:solidFill>
                  <a:srgbClr val="00B0F0"/>
                </a:solidFill>
              </a:rPr>
              <a:t>= </a:t>
            </a:r>
            <a:r>
              <a:rPr lang="fr-CH" sz="900" dirty="0" err="1" smtClean="0">
                <a:solidFill>
                  <a:srgbClr val="00B0F0"/>
                </a:solidFill>
              </a:rPr>
              <a:t>Canalo-pathie</a:t>
            </a:r>
            <a:r>
              <a:rPr lang="fr-CH" sz="900" dirty="0" smtClean="0">
                <a:solidFill>
                  <a:srgbClr val="00B0F0"/>
                </a:solidFill>
              </a:rPr>
              <a:t> </a:t>
            </a:r>
            <a:endParaRPr lang="fr-CH" sz="900" dirty="0"/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685806" y="2451324"/>
            <a:ext cx="374974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900" dirty="0" smtClean="0">
                <a:solidFill>
                  <a:srgbClr val="00B0F0"/>
                </a:solidFill>
              </a:rPr>
              <a:t>= bloqueur </a:t>
            </a:r>
            <a:r>
              <a:rPr lang="fr-FR" altLang="fr-FR" sz="900" dirty="0">
                <a:solidFill>
                  <a:srgbClr val="00B0F0"/>
                </a:solidFill>
              </a:rPr>
              <a:t>sélectif de la perméabilité potassique </a:t>
            </a:r>
            <a:r>
              <a:rPr lang="fr-FR" altLang="fr-FR" sz="900" u="sng" dirty="0">
                <a:solidFill>
                  <a:srgbClr val="00B0F0"/>
                </a:solidFill>
              </a:rPr>
              <a:t>passive</a:t>
            </a:r>
            <a:r>
              <a:rPr lang="fr-FR" altLang="fr-FR" sz="900" dirty="0">
                <a:solidFill>
                  <a:srgbClr val="00B0F0"/>
                </a:solidFill>
              </a:rPr>
              <a:t> transmembranaire </a:t>
            </a:r>
          </a:p>
        </p:txBody>
      </p:sp>
      <p:grpSp>
        <p:nvGrpSpPr>
          <p:cNvPr id="1032" name="Groupe 1031"/>
          <p:cNvGrpSpPr/>
          <p:nvPr/>
        </p:nvGrpSpPr>
        <p:grpSpPr>
          <a:xfrm>
            <a:off x="5948855" y="2664063"/>
            <a:ext cx="3503230" cy="1929026"/>
            <a:chOff x="6983845" y="4319763"/>
            <a:chExt cx="4223880" cy="2017874"/>
          </a:xfrm>
        </p:grpSpPr>
        <p:pic>
          <p:nvPicPr>
            <p:cNvPr id="1026" name="Image 1025"/>
            <p:cNvPicPr>
              <a:picLocks noChangeAspect="1"/>
            </p:cNvPicPr>
            <p:nvPr/>
          </p:nvPicPr>
          <p:blipFill rotWithShape="1">
            <a:blip r:embed="rId4"/>
            <a:srcRect l="5682"/>
            <a:stretch/>
          </p:blipFill>
          <p:spPr>
            <a:xfrm>
              <a:off x="6983845" y="4319763"/>
              <a:ext cx="4223880" cy="2017874"/>
            </a:xfrm>
            <a:prstGeom prst="rect">
              <a:avLst/>
            </a:prstGeom>
          </p:spPr>
        </p:pic>
        <p:sp>
          <p:nvSpPr>
            <p:cNvPr id="1028" name="Ellipse 1027"/>
            <p:cNvSpPr/>
            <p:nvPr/>
          </p:nvSpPr>
          <p:spPr>
            <a:xfrm>
              <a:off x="7505700" y="5644515"/>
              <a:ext cx="971550" cy="262279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029" name="Rectangle à coins arrondis 1028"/>
            <p:cNvSpPr/>
            <p:nvPr/>
          </p:nvSpPr>
          <p:spPr>
            <a:xfrm>
              <a:off x="7475537" y="4623576"/>
              <a:ext cx="1057275" cy="259362"/>
            </a:xfrm>
            <a:prstGeom prst="round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030" name="ZoneTexte 1029"/>
            <p:cNvSpPr txBox="1"/>
            <p:nvPr/>
          </p:nvSpPr>
          <p:spPr>
            <a:xfrm>
              <a:off x="8905582" y="4846285"/>
              <a:ext cx="64312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900" dirty="0" smtClean="0">
                  <a:solidFill>
                    <a:srgbClr val="FF0000"/>
                  </a:solidFill>
                </a:rPr>
                <a:t>Na</a:t>
              </a:r>
              <a:r>
                <a:rPr lang="fr-CH" sz="900" baseline="30000" dirty="0" smtClean="0">
                  <a:solidFill>
                    <a:srgbClr val="FF0000"/>
                  </a:solidFill>
                </a:rPr>
                <a:t>+</a:t>
              </a:r>
              <a:r>
                <a:rPr lang="fr-CH" sz="900" dirty="0" smtClean="0">
                  <a:solidFill>
                    <a:srgbClr val="00B0F0"/>
                  </a:solidFill>
                </a:rPr>
                <a:t>HCO3</a:t>
              </a:r>
              <a:r>
                <a:rPr lang="fr-CH" sz="900" baseline="30000" dirty="0" smtClean="0">
                  <a:solidFill>
                    <a:srgbClr val="00B0F0"/>
                  </a:solidFill>
                </a:rPr>
                <a:t>-</a:t>
              </a:r>
              <a:endParaRPr lang="fr-CH" sz="900" baseline="30000" dirty="0">
                <a:solidFill>
                  <a:srgbClr val="00B0F0"/>
                </a:solidFill>
              </a:endParaRPr>
            </a:p>
          </p:txBody>
        </p:sp>
        <p:sp>
          <p:nvSpPr>
            <p:cNvPr id="1031" name="ZoneTexte 1030"/>
            <p:cNvSpPr txBox="1"/>
            <p:nvPr/>
          </p:nvSpPr>
          <p:spPr>
            <a:xfrm>
              <a:off x="9841433" y="4753257"/>
              <a:ext cx="8675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900" dirty="0" smtClean="0"/>
                <a:t>(hypovolémie)</a:t>
              </a:r>
              <a:endParaRPr lang="fr-CH" sz="900" dirty="0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9773198" y="5317347"/>
              <a:ext cx="1123694" cy="386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900" dirty="0" smtClean="0"/>
                <a:t>(SRAA</a:t>
              </a:r>
              <a:r>
                <a:rPr lang="fr-CH" sz="900" dirty="0" smtClean="0">
                  <a:sym typeface="Wingdings" panose="05000000000000000000" pitchFamily="2" charset="2"/>
                </a:rPr>
                <a:t> abs. Na</a:t>
              </a:r>
              <a:r>
                <a:rPr lang="fr-CH" sz="900" baseline="30000" dirty="0" smtClean="0">
                  <a:sym typeface="Wingdings" panose="05000000000000000000" pitchFamily="2" charset="2"/>
                </a:rPr>
                <a:t>+</a:t>
              </a:r>
              <a:r>
                <a:rPr lang="fr-CH" sz="900" dirty="0" smtClean="0">
                  <a:sym typeface="Wingdings" panose="05000000000000000000" pitchFamily="2" charset="2"/>
                </a:rPr>
                <a:t> et perte K</a:t>
              </a:r>
              <a:r>
                <a:rPr lang="fr-CH" sz="900" baseline="30000" dirty="0" smtClean="0">
                  <a:sym typeface="Wingdings" panose="05000000000000000000" pitchFamily="2" charset="2"/>
                </a:rPr>
                <a:t>+</a:t>
              </a:r>
              <a:r>
                <a:rPr lang="fr-CH" sz="900" dirty="0" smtClean="0"/>
                <a:t>)</a:t>
              </a:r>
              <a:endParaRPr lang="fr-CH" sz="900" dirty="0"/>
            </a:p>
          </p:txBody>
        </p:sp>
        <p:sp>
          <p:nvSpPr>
            <p:cNvPr id="43" name="Ellipse 42"/>
            <p:cNvSpPr/>
            <p:nvPr/>
          </p:nvSpPr>
          <p:spPr>
            <a:xfrm>
              <a:off x="8292350" y="5100761"/>
              <a:ext cx="1001722" cy="262279"/>
            </a:xfrm>
            <a:prstGeom prst="ellipse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rgbClr val="FF0000"/>
                </a:solidFill>
              </a:endParaRPr>
            </a:p>
          </p:txBody>
        </p:sp>
      </p:grpSp>
      <p:pic>
        <p:nvPicPr>
          <p:cNvPr id="1034" name="Image 10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7808" y="2647232"/>
            <a:ext cx="2749089" cy="1762371"/>
          </a:xfrm>
          <a:prstGeom prst="rect">
            <a:avLst/>
          </a:prstGeom>
        </p:spPr>
      </p:pic>
      <p:sp>
        <p:nvSpPr>
          <p:cNvPr id="47" name="Ellipse 46"/>
          <p:cNvSpPr/>
          <p:nvPr/>
        </p:nvSpPr>
        <p:spPr>
          <a:xfrm>
            <a:off x="10947191" y="3537009"/>
            <a:ext cx="152937" cy="161427"/>
          </a:xfrm>
          <a:prstGeom prst="ellipse">
            <a:avLst/>
          </a:prstGeom>
          <a:solidFill>
            <a:srgbClr val="FF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rgbClr val="FF0000"/>
              </a:solidFill>
            </a:endParaRPr>
          </a:p>
        </p:txBody>
      </p:sp>
      <p:sp>
        <p:nvSpPr>
          <p:cNvPr id="1035" name="Forme libre 1034"/>
          <p:cNvSpPr/>
          <p:nvPr/>
        </p:nvSpPr>
        <p:spPr>
          <a:xfrm>
            <a:off x="9349740" y="3698436"/>
            <a:ext cx="1575226" cy="801003"/>
          </a:xfrm>
          <a:custGeom>
            <a:avLst/>
            <a:gdLst>
              <a:gd name="connsiteX0" fmla="*/ 0 w 1554480"/>
              <a:gd name="connsiteY0" fmla="*/ 381000 h 1058767"/>
              <a:gd name="connsiteX1" fmla="*/ 723900 w 1554480"/>
              <a:gd name="connsiteY1" fmla="*/ 1051560 h 1058767"/>
              <a:gd name="connsiteX2" fmla="*/ 1554480 w 1554480"/>
              <a:gd name="connsiteY2" fmla="*/ 0 h 105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480" h="1058767">
                <a:moveTo>
                  <a:pt x="0" y="381000"/>
                </a:moveTo>
                <a:cubicBezTo>
                  <a:pt x="232410" y="748030"/>
                  <a:pt x="464820" y="1115060"/>
                  <a:pt x="723900" y="1051560"/>
                </a:cubicBezTo>
                <a:cubicBezTo>
                  <a:pt x="982980" y="988060"/>
                  <a:pt x="1268730" y="494030"/>
                  <a:pt x="1554480" y="0"/>
                </a:cubicBezTo>
              </a:path>
            </a:pathLst>
          </a:custGeom>
          <a:noFill/>
          <a:ln w="3175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36" name="Rectangle 1035"/>
          <p:cNvSpPr/>
          <p:nvPr/>
        </p:nvSpPr>
        <p:spPr>
          <a:xfrm>
            <a:off x="8428253" y="4195781"/>
            <a:ext cx="756211" cy="137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0" name="ZoneTexte 49"/>
          <p:cNvSpPr txBox="1"/>
          <p:nvPr/>
        </p:nvSpPr>
        <p:spPr>
          <a:xfrm>
            <a:off x="8268524" y="4084402"/>
            <a:ext cx="12800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 smtClean="0"/>
              <a:t>(perte antiport H</a:t>
            </a:r>
            <a:r>
              <a:rPr lang="fr-CH" sz="900" baseline="30000" dirty="0" smtClean="0"/>
              <a:t>+</a:t>
            </a:r>
            <a:r>
              <a:rPr lang="fr-CH" sz="900" dirty="0" smtClean="0"/>
              <a:t>/K</a:t>
            </a:r>
            <a:r>
              <a:rPr lang="fr-CH" sz="900" baseline="30000" dirty="0" smtClean="0"/>
              <a:t>+</a:t>
            </a:r>
            <a:r>
              <a:rPr lang="fr-CH" sz="900" dirty="0" smtClean="0"/>
              <a:t>)</a:t>
            </a:r>
            <a:endParaRPr lang="fr-CH" sz="900" dirty="0"/>
          </a:p>
        </p:txBody>
      </p:sp>
      <p:cxnSp>
        <p:nvCxnSpPr>
          <p:cNvPr id="52" name="Connecteur droit avec flèche 51"/>
          <p:cNvCxnSpPr/>
          <p:nvPr/>
        </p:nvCxnSpPr>
        <p:spPr>
          <a:xfrm>
            <a:off x="5784574" y="5690480"/>
            <a:ext cx="398943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1"/>
          <p:cNvSpPr>
            <a:spLocks noChangeArrowheads="1"/>
          </p:cNvSpPr>
          <p:nvPr/>
        </p:nvSpPr>
        <p:spPr bwMode="auto">
          <a:xfrm>
            <a:off x="739217" y="3536038"/>
            <a:ext cx="99899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900" dirty="0" smtClean="0">
                <a:solidFill>
                  <a:srgbClr val="00B0F0"/>
                </a:solidFill>
              </a:rPr>
              <a:t>= </a:t>
            </a:r>
            <a:r>
              <a:rPr lang="fr-FR" altLang="fr-FR" sz="900" dirty="0" err="1" smtClean="0">
                <a:solidFill>
                  <a:srgbClr val="00B0F0"/>
                </a:solidFill>
              </a:rPr>
              <a:t>Lasix</a:t>
            </a:r>
            <a:r>
              <a:rPr lang="fr-FR" altLang="fr-FR" sz="900" dirty="0" smtClean="0">
                <a:solidFill>
                  <a:srgbClr val="00B0F0"/>
                </a:solidFill>
              </a:rPr>
              <a:t>®, </a:t>
            </a:r>
            <a:r>
              <a:rPr lang="fr-FR" altLang="fr-FR" sz="900" dirty="0" err="1" smtClean="0">
                <a:solidFill>
                  <a:srgbClr val="00B0F0"/>
                </a:solidFill>
              </a:rPr>
              <a:t>Esidrex</a:t>
            </a:r>
            <a:r>
              <a:rPr lang="fr-FR" altLang="fr-FR" sz="900" dirty="0" smtClean="0">
                <a:solidFill>
                  <a:srgbClr val="00B0F0"/>
                </a:solidFill>
              </a:rPr>
              <a:t>®</a:t>
            </a:r>
            <a:endParaRPr lang="fr-FR" altLang="fr-FR" sz="900" dirty="0">
              <a:solidFill>
                <a:srgbClr val="00B0F0"/>
              </a:solidFill>
            </a:endParaRPr>
          </a:p>
        </p:txBody>
      </p:sp>
      <p:sp>
        <p:nvSpPr>
          <p:cNvPr id="54" name="Rectangle 1"/>
          <p:cNvSpPr>
            <a:spLocks noChangeArrowheads="1"/>
          </p:cNvSpPr>
          <p:nvPr/>
        </p:nvSpPr>
        <p:spPr bwMode="auto">
          <a:xfrm>
            <a:off x="2843477" y="3329848"/>
            <a:ext cx="254749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900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 Perte de Na  hypovolémie  SRAA perte K</a:t>
            </a:r>
            <a:endParaRPr lang="fr-FR" altLang="fr-FR" sz="900" dirty="0">
              <a:solidFill>
                <a:srgbClr val="00B0F0"/>
              </a:solidFill>
            </a:endParaRPr>
          </a:p>
        </p:txBody>
      </p:sp>
      <p:sp>
        <p:nvSpPr>
          <p:cNvPr id="55" name="Rectangle 1"/>
          <p:cNvSpPr>
            <a:spLocks noChangeArrowheads="1"/>
          </p:cNvSpPr>
          <p:nvPr/>
        </p:nvSpPr>
        <p:spPr bwMode="auto">
          <a:xfrm>
            <a:off x="2313883" y="3756223"/>
            <a:ext cx="123944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900" dirty="0" smtClean="0">
                <a:solidFill>
                  <a:srgbClr val="00B0F0"/>
                </a:solidFill>
              </a:rPr>
              <a:t>= diabète, acidocétose</a:t>
            </a:r>
            <a:endParaRPr lang="fr-FR" altLang="fr-FR" sz="900" dirty="0">
              <a:solidFill>
                <a:srgbClr val="00B0F0"/>
              </a:solidFill>
            </a:endParaRPr>
          </a:p>
        </p:txBody>
      </p:sp>
      <p:sp>
        <p:nvSpPr>
          <p:cNvPr id="1037" name="ZoneTexte 1036"/>
          <p:cNvSpPr txBox="1"/>
          <p:nvPr/>
        </p:nvSpPr>
        <p:spPr>
          <a:xfrm>
            <a:off x="10792013" y="3915987"/>
            <a:ext cx="45076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sz="800" dirty="0" smtClean="0"/>
              <a:t>lumen</a:t>
            </a:r>
            <a:endParaRPr lang="fr-CH" sz="800" dirty="0"/>
          </a:p>
        </p:txBody>
      </p:sp>
      <p:sp>
        <p:nvSpPr>
          <p:cNvPr id="57" name="ZoneTexte 56"/>
          <p:cNvSpPr txBox="1"/>
          <p:nvPr/>
        </p:nvSpPr>
        <p:spPr>
          <a:xfrm>
            <a:off x="11493460" y="3900378"/>
            <a:ext cx="426720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sz="800" dirty="0" err="1" smtClean="0"/>
              <a:t>blood</a:t>
            </a:r>
            <a:endParaRPr lang="fr-CH" sz="800" dirty="0"/>
          </a:p>
        </p:txBody>
      </p:sp>
      <p:sp>
        <p:nvSpPr>
          <p:cNvPr id="58" name="Ellipse 57"/>
          <p:cNvSpPr/>
          <p:nvPr/>
        </p:nvSpPr>
        <p:spPr>
          <a:xfrm>
            <a:off x="10318363" y="3167402"/>
            <a:ext cx="152937" cy="161427"/>
          </a:xfrm>
          <a:prstGeom prst="ellipse">
            <a:avLst/>
          </a:prstGeom>
          <a:solidFill>
            <a:srgbClr val="FF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73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651" y="494890"/>
            <a:ext cx="8754697" cy="58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4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193" y="0"/>
            <a:ext cx="7561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5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627" y="1719024"/>
            <a:ext cx="6420746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5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165</Words>
  <Application>Microsoft Office PowerPoint</Application>
  <PresentationFormat>Grand écran</PresentationFormat>
  <Paragraphs>35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FHVi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Martinez Manuel</dc:creator>
  <cp:lastModifiedBy>Martinez Manuel</cp:lastModifiedBy>
  <cp:revision>22</cp:revision>
  <dcterms:created xsi:type="dcterms:W3CDTF">2023-03-14T13:59:34Z</dcterms:created>
  <dcterms:modified xsi:type="dcterms:W3CDTF">2023-03-14T16:32:55Z</dcterms:modified>
</cp:coreProperties>
</file>