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handoutMasterIdLst>
    <p:handoutMasterId r:id="rId65"/>
  </p:handoutMasterIdLst>
  <p:sldIdLst>
    <p:sldId id="330" r:id="rId2"/>
    <p:sldId id="331" r:id="rId3"/>
    <p:sldId id="332" r:id="rId4"/>
    <p:sldId id="345" r:id="rId5"/>
    <p:sldId id="333" r:id="rId6"/>
    <p:sldId id="335" r:id="rId7"/>
    <p:sldId id="336" r:id="rId8"/>
    <p:sldId id="340" r:id="rId9"/>
    <p:sldId id="361" r:id="rId10"/>
    <p:sldId id="348" r:id="rId11"/>
    <p:sldId id="346" r:id="rId12"/>
    <p:sldId id="337" r:id="rId13"/>
    <p:sldId id="347" r:id="rId14"/>
    <p:sldId id="328" r:id="rId15"/>
    <p:sldId id="323" r:id="rId16"/>
    <p:sldId id="322" r:id="rId17"/>
    <p:sldId id="320" r:id="rId18"/>
    <p:sldId id="325" r:id="rId19"/>
    <p:sldId id="261" r:id="rId20"/>
    <p:sldId id="308" r:id="rId21"/>
    <p:sldId id="291" r:id="rId22"/>
    <p:sldId id="350" r:id="rId23"/>
    <p:sldId id="267" r:id="rId24"/>
    <p:sldId id="268" r:id="rId25"/>
    <p:sldId id="312" r:id="rId26"/>
    <p:sldId id="294" r:id="rId27"/>
    <p:sldId id="329" r:id="rId28"/>
    <p:sldId id="273" r:id="rId29"/>
    <p:sldId id="313" r:id="rId30"/>
    <p:sldId id="275" r:id="rId31"/>
    <p:sldId id="276" r:id="rId32"/>
    <p:sldId id="319" r:id="rId33"/>
    <p:sldId id="338" r:id="rId34"/>
    <p:sldId id="339" r:id="rId35"/>
    <p:sldId id="352" r:id="rId36"/>
    <p:sldId id="364" r:id="rId37"/>
    <p:sldId id="349" r:id="rId38"/>
    <p:sldId id="344" r:id="rId39"/>
    <p:sldId id="365" r:id="rId40"/>
    <p:sldId id="300" r:id="rId41"/>
    <p:sldId id="277" r:id="rId42"/>
    <p:sldId id="269" r:id="rId43"/>
    <p:sldId id="295" r:id="rId44"/>
    <p:sldId id="278" r:id="rId45"/>
    <p:sldId id="304" r:id="rId46"/>
    <p:sldId id="303" r:id="rId47"/>
    <p:sldId id="351" r:id="rId48"/>
    <p:sldId id="266" r:id="rId49"/>
    <p:sldId id="264" r:id="rId50"/>
    <p:sldId id="265" r:id="rId51"/>
    <p:sldId id="316" r:id="rId52"/>
    <p:sldId id="279" r:id="rId53"/>
    <p:sldId id="355" r:id="rId54"/>
    <p:sldId id="363" r:id="rId55"/>
    <p:sldId id="362" r:id="rId56"/>
    <p:sldId id="357" r:id="rId57"/>
    <p:sldId id="353" r:id="rId58"/>
    <p:sldId id="326" r:id="rId59"/>
    <p:sldId id="327" r:id="rId60"/>
    <p:sldId id="317" r:id="rId61"/>
    <p:sldId id="314" r:id="rId62"/>
    <p:sldId id="341" r:id="rId63"/>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charset="0"/>
        <a:ea typeface="MS PGothic" charset="0"/>
        <a:cs typeface="MS PGothic" charset="0"/>
      </a:defRPr>
    </a:lvl1pPr>
    <a:lvl2pPr marL="457200" algn="l" rtl="0" fontAlgn="base">
      <a:spcBef>
        <a:spcPct val="0"/>
      </a:spcBef>
      <a:spcAft>
        <a:spcPct val="0"/>
      </a:spcAft>
      <a:defRPr sz="2400" kern="1200">
        <a:solidFill>
          <a:schemeClr val="tx1"/>
        </a:solidFill>
        <a:latin typeface="Times New Roman" charset="0"/>
        <a:ea typeface="MS PGothic" charset="0"/>
        <a:cs typeface="MS PGothic" charset="0"/>
      </a:defRPr>
    </a:lvl2pPr>
    <a:lvl3pPr marL="914400" algn="l" rtl="0" fontAlgn="base">
      <a:spcBef>
        <a:spcPct val="0"/>
      </a:spcBef>
      <a:spcAft>
        <a:spcPct val="0"/>
      </a:spcAft>
      <a:defRPr sz="2400" kern="1200">
        <a:solidFill>
          <a:schemeClr val="tx1"/>
        </a:solidFill>
        <a:latin typeface="Times New Roman" charset="0"/>
        <a:ea typeface="MS PGothic" charset="0"/>
        <a:cs typeface="MS PGothic" charset="0"/>
      </a:defRPr>
    </a:lvl3pPr>
    <a:lvl4pPr marL="1371600" algn="l" rtl="0" fontAlgn="base">
      <a:spcBef>
        <a:spcPct val="0"/>
      </a:spcBef>
      <a:spcAft>
        <a:spcPct val="0"/>
      </a:spcAft>
      <a:defRPr sz="2400" kern="1200">
        <a:solidFill>
          <a:schemeClr val="tx1"/>
        </a:solidFill>
        <a:latin typeface="Times New Roman" charset="0"/>
        <a:ea typeface="MS PGothic" charset="0"/>
        <a:cs typeface="MS PGothic" charset="0"/>
      </a:defRPr>
    </a:lvl4pPr>
    <a:lvl5pPr marL="1828800" algn="l" rtl="0" fontAlgn="base">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016"/>
    <a:srgbClr val="BF8385"/>
    <a:srgbClr val="CE8D8D"/>
    <a:srgbClr val="B1413F"/>
    <a:srgbClr val="27FF21"/>
    <a:srgbClr val="FA2906"/>
    <a:srgbClr val="FF5050"/>
    <a:srgbClr val="FFFF66"/>
    <a:srgbClr val="FFFF99"/>
    <a:srgbClr val="FD86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435" autoAdjust="0"/>
    <p:restoredTop sz="95884" autoAdjust="0"/>
  </p:normalViewPr>
  <p:slideViewPr>
    <p:cSldViewPr>
      <p:cViewPr varScale="1">
        <p:scale>
          <a:sx n="91" d="100"/>
          <a:sy n="91" d="100"/>
        </p:scale>
        <p:origin x="200"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75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fr-FR"/>
          </a:p>
        </p:txBody>
      </p:sp>
      <p:sp>
        <p:nvSpPr>
          <p:cNvPr id="358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fr-FR"/>
          </a:p>
        </p:txBody>
      </p:sp>
      <p:sp>
        <p:nvSpPr>
          <p:cNvPr id="358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fr-FR"/>
          </a:p>
        </p:txBody>
      </p:sp>
      <p:sp>
        <p:nvSpPr>
          <p:cNvPr id="358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DF5D60-55D0-904C-AB78-0D6C19921766}" type="slidenum">
              <a:rPr lang="fr-FR"/>
              <a:pPr/>
              <a:t>‹N°›</a:t>
            </a:fld>
            <a:endParaRPr lang="fr-FR"/>
          </a:p>
        </p:txBody>
      </p:sp>
    </p:spTree>
    <p:extLst>
      <p:ext uri="{BB962C8B-B14F-4D97-AF65-F5344CB8AC3E}">
        <p14:creationId xmlns:p14="http://schemas.microsoft.com/office/powerpoint/2010/main" val="243384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mn-ea"/>
                <a:cs typeface="+mn-cs"/>
              </a:defRPr>
            </a:lvl1pPr>
          </a:lstStyle>
          <a:p>
            <a:pPr>
              <a:defRPr/>
            </a:pPr>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72AF0AB-569A-7F4D-B41A-931B644DCCBA}" type="datetimeFigureOut">
              <a:rPr lang="fr-FR"/>
              <a:pPr/>
              <a:t>03/02/2019</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mn-ea"/>
                <a:cs typeface="+mn-cs"/>
              </a:defRPr>
            </a:lvl1pPr>
          </a:lstStyle>
          <a:p>
            <a:pPr>
              <a:defRPr/>
            </a:pPr>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2812D1-8696-424D-90CD-F57FB69926BE}" type="slidenum">
              <a:rPr lang="fr-CH"/>
              <a:pPr/>
              <a:t>‹N°›</a:t>
            </a:fld>
            <a:endParaRPr lang="fr-CH"/>
          </a:p>
        </p:txBody>
      </p:sp>
    </p:spTree>
    <p:extLst>
      <p:ext uri="{BB962C8B-B14F-4D97-AF65-F5344CB8AC3E}">
        <p14:creationId xmlns:p14="http://schemas.microsoft.com/office/powerpoint/2010/main" val="2172663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117C4E4-8823-C74C-9DDD-C2FF11615365}" type="slidenum">
              <a:rPr lang="fr-CH" sz="1200"/>
              <a:pPr eaLnBrk="1" hangingPunct="1"/>
              <a:t>1</a:t>
            </a:fld>
            <a:endParaRPr lang="fr-CH"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749E7784-4DF8-7740-9C45-5E340068A135}" type="slidenum">
              <a:rPr lang="fr-CH" sz="1200"/>
              <a:pPr algn="r" eaLnBrk="1" hangingPunct="1"/>
              <a:t>11</a:t>
            </a:fld>
            <a:endParaRPr lang="fr-CH"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5FAEAB-192B-6343-8559-352C69EA76F2}" type="slidenum">
              <a:rPr lang="fr-CH" sz="1200"/>
              <a:pPr eaLnBrk="1" hangingPunct="1"/>
              <a:t>12</a:t>
            </a:fld>
            <a:endParaRPr lang="fr-CH"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CH" dirty="0">
                <a:latin typeface="Calibri" charset="0"/>
                <a:ea typeface="MS PGothic" charset="0"/>
              </a:rPr>
              <a:t>L’aspiration intra</a:t>
            </a:r>
            <a:r>
              <a:rPr lang="fr-CH" baseline="0" dirty="0">
                <a:latin typeface="Calibri" charset="0"/>
                <a:ea typeface="MS PGothic" charset="0"/>
              </a:rPr>
              <a:t> trachéale de méconium ne se fait QUE par du personnel expérimenté, si les mesures simples de libérations ont échoué et que la ventilation au ballon ne permet pas d’obtenir une expansion thoracique te qu’une obstruction est suspectée. On pourra répéter cette manœuvre en l’absence de bradycardie.</a:t>
            </a:r>
            <a:endParaRPr lang="fr-CH" dirty="0">
              <a:latin typeface="Calibri" charset="0"/>
              <a:ea typeface="MS PGothic"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5FAEAB-192B-6343-8559-352C69EA76F2}" type="slidenum">
              <a:rPr lang="fr-CH" sz="1200"/>
              <a:pPr eaLnBrk="1" hangingPunct="1"/>
              <a:t>13</a:t>
            </a:fld>
            <a:endParaRPr lang="fr-CH"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5FAEAB-192B-6343-8559-352C69EA76F2}" type="slidenum">
              <a:rPr lang="fr-CH" sz="1200"/>
              <a:pPr eaLnBrk="1" hangingPunct="1"/>
              <a:t>14</a:t>
            </a:fld>
            <a:endParaRPr lang="fr-CH"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449263" indent="-361950"/>
            <a:r>
              <a:rPr lang="fr-CH" sz="1200" dirty="0">
                <a:solidFill>
                  <a:schemeClr val="bg1"/>
                </a:solidFill>
              </a:rPr>
              <a:t>•      Actuellement la table de réanimation de néonatologie est correctement préchauffée avant l’arrivée de l’enfant. Cependant il ne faut pas oublier, après avoir mis en place le capteur de température cutanée « nounours », de changer le mode de contrôle «man» (mode manuel) en «Haut» (mode cutané) afin que la régulation de la lampe chauffante se fasse en fonction de la température de l’enfant (flèche en pointillé sur la photo). Attention appuyer 2 fois sur OK pour que le mode reste en HAUT. Ne pas réaliser cette manipulation risque d’entraîne une hypo ou une hyperthermie chez l’enfant.</a:t>
            </a:r>
          </a:p>
          <a:p>
            <a:pPr marL="449263" indent="-361950"/>
            <a:endParaRPr lang="fr-CH" sz="1200" dirty="0">
              <a:solidFill>
                <a:schemeClr val="bg1"/>
              </a:solidFill>
            </a:endParaRPr>
          </a:p>
          <a:p>
            <a:pPr marL="449263" indent="-361950"/>
            <a:r>
              <a:rPr lang="fr-CH" sz="1200" dirty="0">
                <a:solidFill>
                  <a:schemeClr val="bg1"/>
                </a:solidFill>
              </a:rPr>
              <a:t>·       Lorsqu’un bébé vous donne l’impression d’être peu réactif et/ou présente une mauvaise coloration, la mesure de la tension artérielle (TAM) ne doit pas être différée.</a:t>
            </a:r>
          </a:p>
          <a:p>
            <a:pPr eaLnBrk="1" hangingPunct="1"/>
            <a:endParaRPr lang="fr-CH" dirty="0">
              <a:latin typeface="Calibri" charset="0"/>
              <a:ea typeface="MS PGothic"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5FAEAB-192B-6343-8559-352C69EA76F2}" type="slidenum">
              <a:rPr lang="fr-CH" sz="1200"/>
              <a:pPr eaLnBrk="1" hangingPunct="1"/>
              <a:t>15</a:t>
            </a:fld>
            <a:endParaRPr lang="fr-CH"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5FAEAB-192B-6343-8559-352C69EA76F2}" type="slidenum">
              <a:rPr lang="fr-CH" sz="1200"/>
              <a:pPr eaLnBrk="1" hangingPunct="1"/>
              <a:t>16</a:t>
            </a:fld>
            <a:endParaRPr lang="fr-CH"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449263" indent="-361950">
              <a:buFont typeface="Arial" pitchFamily="34" charset="0"/>
              <a:buChar char="•"/>
            </a:pPr>
            <a:r>
              <a:rPr lang="fr-CH" sz="1200" dirty="0">
                <a:solidFill>
                  <a:schemeClr val="bg1"/>
                </a:solidFill>
              </a:rPr>
              <a:t>Pour rappel, les boutons de réanimations à la maternité ne fonctionnent QUE si la « présence » de la chambre est allumée. Habituellement, elle est constamment allumé en salle d’accouchement à la maternité MAIS nous vous demandons de toujours le vérifier pour ne pas vous retrouver avec une alarme qui ne se déclenche pas. D’autre part, il existe 2 boutons différents à la maternité en salle d’accouchement avec un bouton sans capuchon protecteur juste derrière la table qui n’avertit QUE l’étage de la maternité et un AUTRE bouton à l’entrée de la pièce à Gauche du lavabo qui lui a un capuchon protecteur et averti TOUTE LA MAISON (voir photos ci-dessous). Dans la foulé, nous allés voir la position des boutons de réa au bloc opératoire. Il n’y a pas de bouton de réa dans le couloir où se trouve la table de réanimation néonatale mais ils sont au mur à l’INTERIEUR DES SALLES DE BLOC OPERATOIRE.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5FAEAB-192B-6343-8559-352C69EA76F2}" type="slidenum">
              <a:rPr lang="fr-CH" sz="1200"/>
              <a:pPr eaLnBrk="1" hangingPunct="1"/>
              <a:t>17</a:t>
            </a:fld>
            <a:endParaRPr lang="fr-CH"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5FAEAB-192B-6343-8559-352C69EA76F2}" type="slidenum">
              <a:rPr lang="fr-CH" sz="1200"/>
              <a:pPr eaLnBrk="1" hangingPunct="1"/>
              <a:t>18</a:t>
            </a:fld>
            <a:endParaRPr lang="fr-CH"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330C00-A30D-B247-99DD-49E5970AB807}" type="slidenum">
              <a:rPr lang="fr-CH" sz="1200"/>
              <a:pPr eaLnBrk="1" hangingPunct="1"/>
              <a:t>19</a:t>
            </a:fld>
            <a:endParaRPr lang="fr-CH"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42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97C90F1D-400C-494B-90E7-661E1C35C217}" type="slidenum">
              <a:rPr lang="fr-CH" sz="1200"/>
              <a:pPr algn="r" eaLnBrk="1" hangingPunct="1"/>
              <a:t>20</a:t>
            </a:fld>
            <a:endParaRPr lang="fr-CH"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8B916BF5-823C-D64D-891E-543D7512199B}" type="slidenum">
              <a:rPr lang="fr-CH" sz="1200"/>
              <a:pPr algn="r" eaLnBrk="1" hangingPunct="1"/>
              <a:t>2</a:t>
            </a:fld>
            <a:endParaRPr lang="fr-CH"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F6E5FB7-397F-D749-8C05-9CEED2C7960D}" type="slidenum">
              <a:rPr lang="fr-CH" sz="1200"/>
              <a:pPr eaLnBrk="1" hangingPunct="1"/>
              <a:t>21</a:t>
            </a:fld>
            <a:endParaRPr lang="fr-CH"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F6E5FB7-397F-D749-8C05-9CEED2C7960D}" type="slidenum">
              <a:rPr lang="fr-CH" sz="1200"/>
              <a:pPr eaLnBrk="1" hangingPunct="1"/>
              <a:t>22</a:t>
            </a:fld>
            <a:endParaRPr lang="fr-CH"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5D348187-AF16-7442-9ADA-1AAEE9AD0A72}" type="slidenum">
              <a:rPr lang="fr-CH" sz="1200"/>
              <a:pPr eaLnBrk="1" hangingPunct="1"/>
              <a:t>23</a:t>
            </a:fld>
            <a:endParaRPr lang="fr-CH"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C5BFEB6-0869-B047-B4E6-D057B6F34109}" type="slidenum">
              <a:rPr lang="fr-CH" sz="1200"/>
              <a:pPr eaLnBrk="1" hangingPunct="1"/>
              <a:t>24</a:t>
            </a:fld>
            <a:endParaRPr lang="fr-CH"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59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04340774-9989-1F49-9FB2-1981C825A06A}" type="slidenum">
              <a:rPr lang="fr-CH" sz="1200"/>
              <a:pPr algn="r" eaLnBrk="1" hangingPunct="1"/>
              <a:t>25</a:t>
            </a:fld>
            <a:endParaRPr lang="fr-CH"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MS PGothic" charset="0"/>
              </a:rPr>
              <a:t>Poly hydramnios, </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MS PGothic" charset="0"/>
              </a:rPr>
              <a:t>Salivation mousseuse,</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MS PGothic" charset="0"/>
              </a:rPr>
              <a:t>Détresse respiratoire, </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ＭＳ Ｐゴシック" charset="0"/>
                <a:cs typeface="Arial" charset="0"/>
              </a:rPr>
              <a:t>Après ou lors de ventilation au ballon,</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ＭＳ Ｐゴシック" charset="0"/>
                <a:cs typeface="Arial" charset="0"/>
              </a:rPr>
              <a:t>Avant transport.</a:t>
            </a:r>
            <a:endParaRPr lang="fr-FR" sz="2600">
              <a:solidFill>
                <a:srgbClr val="FFFF66"/>
              </a:solidFill>
              <a:effectLst>
                <a:outerShdw blurRad="38100" dist="38100" dir="2700000" algn="tl">
                  <a:srgbClr val="DDDDDD"/>
                </a:outerShdw>
              </a:effectLst>
              <a:latin typeface="Arial" charset="0"/>
              <a:ea typeface="ＭＳ Ｐゴシック" charset="0"/>
              <a:cs typeface="Arial" charset="0"/>
            </a:endParaRPr>
          </a:p>
          <a:p>
            <a:pPr eaLnBrk="1" hangingPunct="1"/>
            <a:endParaRPr lang="fr-CH">
              <a:latin typeface="Calibri" charset="0"/>
              <a:ea typeface="MS PGothic"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5C0BBCC-3437-D140-9BC2-06F25702DF9E}" type="slidenum">
              <a:rPr lang="fr-CH" sz="1200"/>
              <a:pPr eaLnBrk="1" hangingPunct="1"/>
              <a:t>26</a:t>
            </a:fld>
            <a:endParaRPr lang="fr-CH"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MS PGothic" charset="0"/>
              </a:rPr>
              <a:t>Poly hydramnios, </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MS PGothic" charset="0"/>
              </a:rPr>
              <a:t>Salivation mousseuse,</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MS PGothic" charset="0"/>
              </a:rPr>
              <a:t>Détresse respiratoire, </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ＭＳ Ｐゴシック" charset="0"/>
                <a:cs typeface="Arial" charset="0"/>
              </a:rPr>
              <a:t>Après ou lors de ventilation au ballon,</a:t>
            </a:r>
          </a:p>
          <a:p>
            <a:pPr marL="342900" lvl="2" indent="-342900">
              <a:spcBef>
                <a:spcPct val="20000"/>
              </a:spcBef>
              <a:buFontTx/>
              <a:buChar char="•"/>
            </a:pPr>
            <a:r>
              <a:rPr lang="fr-CH" sz="2600">
                <a:solidFill>
                  <a:srgbClr val="FFFF66"/>
                </a:solidFill>
                <a:effectLst>
                  <a:outerShdw blurRad="38100" dist="38100" dir="2700000" algn="tl">
                    <a:srgbClr val="DDDDDD"/>
                  </a:outerShdw>
                </a:effectLst>
                <a:latin typeface="Arial" charset="0"/>
                <a:ea typeface="ＭＳ Ｐゴシック" charset="0"/>
                <a:cs typeface="Arial" charset="0"/>
              </a:rPr>
              <a:t>Avant transport.</a:t>
            </a:r>
            <a:endParaRPr lang="fr-FR" sz="2600">
              <a:solidFill>
                <a:srgbClr val="FFFF66"/>
              </a:solidFill>
              <a:effectLst>
                <a:outerShdw blurRad="38100" dist="38100" dir="2700000" algn="tl">
                  <a:srgbClr val="DDDDDD"/>
                </a:outerShdw>
              </a:effectLst>
              <a:latin typeface="Arial" charset="0"/>
              <a:ea typeface="ＭＳ Ｐゴシック" charset="0"/>
              <a:cs typeface="Arial" charset="0"/>
            </a:endParaRPr>
          </a:p>
          <a:p>
            <a:pPr eaLnBrk="1" hangingPunct="1"/>
            <a:endParaRPr lang="fr-CH">
              <a:latin typeface="Calibri" charset="0"/>
              <a:ea typeface="MS PGothic"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5C0BBCC-3437-D140-9BC2-06F25702DF9E}" type="slidenum">
              <a:rPr lang="fr-CH" sz="1200"/>
              <a:pPr eaLnBrk="1" hangingPunct="1"/>
              <a:t>27</a:t>
            </a:fld>
            <a:endParaRPr lang="fr-CH"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380A126-1903-EA47-8DE2-9156222C010F}" type="slidenum">
              <a:rPr lang="fr-CH" sz="1200"/>
              <a:pPr eaLnBrk="1" hangingPunct="1"/>
              <a:t>28</a:t>
            </a:fld>
            <a:endParaRPr lang="fr-CH"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24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005E970E-40AF-9740-AFA5-D760871DBB72}" type="slidenum">
              <a:rPr lang="fr-CH" sz="1200"/>
              <a:pPr algn="r" eaLnBrk="1" hangingPunct="1"/>
              <a:t>29</a:t>
            </a:fld>
            <a:endParaRPr lang="fr-CH"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B13DAE7-6AA4-994D-853F-600B6225FC66}" type="slidenum">
              <a:rPr lang="fr-CH" sz="1200"/>
              <a:pPr eaLnBrk="1" hangingPunct="1"/>
              <a:t>30</a:t>
            </a:fld>
            <a:endParaRPr lang="fr-CH"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749E7784-4DF8-7740-9C45-5E340068A135}" type="slidenum">
              <a:rPr lang="fr-CH" sz="1200"/>
              <a:pPr algn="r" eaLnBrk="1" hangingPunct="1"/>
              <a:t>3</a:t>
            </a:fld>
            <a:endParaRPr lang="fr-CH"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E78AEF1-EC9D-6843-9945-1EEA389F199E}" type="slidenum">
              <a:rPr lang="fr-CH" sz="1200"/>
              <a:pPr eaLnBrk="1" hangingPunct="1"/>
              <a:t>31</a:t>
            </a:fld>
            <a:endParaRPr lang="fr-CH"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8062997-00EF-A84B-BD10-23A44EC375CE}" type="slidenum">
              <a:rPr lang="fr-CH" sz="1200"/>
              <a:pPr eaLnBrk="1" hangingPunct="1"/>
              <a:t>32</a:t>
            </a:fld>
            <a:endParaRPr lang="fr-CH"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8062997-00EF-A84B-BD10-23A44EC375CE}" type="slidenum">
              <a:rPr lang="fr-CH" sz="1200"/>
              <a:pPr eaLnBrk="1" hangingPunct="1"/>
              <a:t>33</a:t>
            </a:fld>
            <a:endParaRPr lang="fr-CH"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8062997-00EF-A84B-BD10-23A44EC375CE}" type="slidenum">
              <a:rPr lang="fr-CH" sz="1200"/>
              <a:pPr eaLnBrk="1" hangingPunct="1"/>
              <a:t>34</a:t>
            </a:fld>
            <a:endParaRPr lang="fr-CH"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8062997-00EF-A84B-BD10-23A44EC375CE}" type="slidenum">
              <a:rPr lang="fr-CH" sz="1200"/>
              <a:pPr eaLnBrk="1" hangingPunct="1"/>
              <a:t>35</a:t>
            </a:fld>
            <a:endParaRPr lang="fr-CH"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8062997-00EF-A84B-BD10-23A44EC375CE}" type="slidenum">
              <a:rPr lang="fr-CH" sz="1200"/>
              <a:pPr eaLnBrk="1" hangingPunct="1"/>
              <a:t>36</a:t>
            </a:fld>
            <a:endParaRPr lang="fr-CH" sz="1200"/>
          </a:p>
        </p:txBody>
      </p:sp>
    </p:spTree>
    <p:extLst>
      <p:ext uri="{BB962C8B-B14F-4D97-AF65-F5344CB8AC3E}">
        <p14:creationId xmlns:p14="http://schemas.microsoft.com/office/powerpoint/2010/main" val="3911487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94FD7A6-7D00-9D46-A98A-98361EB1D003}" type="slidenum">
              <a:rPr lang="fr-CH" sz="1200"/>
              <a:pPr eaLnBrk="1" hangingPunct="1"/>
              <a:t>37</a:t>
            </a:fld>
            <a:endParaRPr lang="fr-CH"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94FD7A6-7D00-9D46-A98A-98361EB1D003}" type="slidenum">
              <a:rPr lang="fr-CH" sz="1200"/>
              <a:pPr eaLnBrk="1" hangingPunct="1"/>
              <a:t>38</a:t>
            </a:fld>
            <a:endParaRPr lang="fr-CH"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94FD7A6-7D00-9D46-A98A-98361EB1D003}" type="slidenum">
              <a:rPr lang="fr-CH" sz="1200"/>
              <a:pPr eaLnBrk="1" hangingPunct="1"/>
              <a:t>39</a:t>
            </a:fld>
            <a:endParaRPr lang="fr-CH" sz="1200"/>
          </a:p>
        </p:txBody>
      </p:sp>
    </p:spTree>
    <p:extLst>
      <p:ext uri="{BB962C8B-B14F-4D97-AF65-F5344CB8AC3E}">
        <p14:creationId xmlns:p14="http://schemas.microsoft.com/office/powerpoint/2010/main" val="547557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94FD7A6-7D00-9D46-A98A-98361EB1D003}" type="slidenum">
              <a:rPr lang="fr-CH" sz="1200"/>
              <a:pPr eaLnBrk="1" hangingPunct="1"/>
              <a:t>40</a:t>
            </a:fld>
            <a:endParaRPr lang="fr-CH"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E15080E6-15CB-0947-A231-F3775DDA0806}" type="slidenum">
              <a:rPr lang="fr-CH" sz="1200"/>
              <a:pPr algn="r" eaLnBrk="1" hangingPunct="1"/>
              <a:t>4</a:t>
            </a:fld>
            <a:endParaRPr lang="fr-CH"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522FEB7-0E42-7347-B6D3-5A5E530FB99F}" type="slidenum">
              <a:rPr lang="fr-CH" sz="1200"/>
              <a:pPr eaLnBrk="1" hangingPunct="1"/>
              <a:t>41</a:t>
            </a:fld>
            <a:endParaRPr lang="fr-CH"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B4064C8-8D85-8C45-AAED-D732E08A69C4}" type="slidenum">
              <a:rPr lang="fr-CH" sz="1200"/>
              <a:pPr eaLnBrk="1" hangingPunct="1"/>
              <a:t>42</a:t>
            </a:fld>
            <a:endParaRPr lang="fr-CH"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3A21624-E282-DD47-A6E7-873D33DC56BD}" type="slidenum">
              <a:rPr lang="fr-CH" sz="1200"/>
              <a:pPr eaLnBrk="1" hangingPunct="1"/>
              <a:t>43</a:t>
            </a:fld>
            <a:endParaRPr lang="fr-CH"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8A16380-8052-CF41-8121-3410AF88E0A7}" type="slidenum">
              <a:rPr lang="fr-CH" sz="1200"/>
              <a:pPr eaLnBrk="1" hangingPunct="1"/>
              <a:t>44</a:t>
            </a:fld>
            <a:endParaRPr lang="fr-CH"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5351E323-E008-0140-A018-A00E349D7164}" type="slidenum">
              <a:rPr lang="fr-CH" sz="1200"/>
              <a:pPr eaLnBrk="1" hangingPunct="1"/>
              <a:t>48</a:t>
            </a:fld>
            <a:endParaRPr lang="fr-CH"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F232DC5-69CE-224D-BF0F-8DDA5AA11057}" type="slidenum">
              <a:rPr lang="fr-CH" sz="1200"/>
              <a:pPr eaLnBrk="1" hangingPunct="1"/>
              <a:t>49</a:t>
            </a:fld>
            <a:endParaRPr lang="fr-CH"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465FA99-C222-774E-8F92-0425D98D932B}" type="slidenum">
              <a:rPr lang="fr-CH" sz="1200"/>
              <a:pPr eaLnBrk="1" hangingPunct="1"/>
              <a:t>50</a:t>
            </a:fld>
            <a:endParaRPr lang="fr-CH"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1B33DB7-DA5D-D245-81CC-9FCAD10D5351}" type="slidenum">
              <a:rPr lang="fr-CH" sz="1200"/>
              <a:pPr eaLnBrk="1" hangingPunct="1"/>
              <a:t>51</a:t>
            </a:fld>
            <a:endParaRPr lang="fr-CH"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52</a:t>
            </a:fld>
            <a:endParaRPr lang="fr-CH"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53</a:t>
            </a:fld>
            <a:endParaRPr lang="fr-CH"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E15080E6-15CB-0947-A231-F3775DDA0806}" type="slidenum">
              <a:rPr lang="fr-CH" sz="1200"/>
              <a:pPr algn="r" eaLnBrk="1" hangingPunct="1"/>
              <a:t>5</a:t>
            </a:fld>
            <a:endParaRPr lang="fr-CH"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54</a:t>
            </a:fld>
            <a:endParaRPr lang="fr-CH"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55</a:t>
            </a:fld>
            <a:endParaRPr lang="fr-CH"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56</a:t>
            </a:fld>
            <a:endParaRPr lang="fr-CH"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57</a:t>
            </a:fld>
            <a:endParaRPr lang="fr-CH"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58</a:t>
            </a:fld>
            <a:endParaRPr lang="fr-CH"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47BAA4-5FE2-9C4B-A12A-DBF39F35FE2B}" type="slidenum">
              <a:rPr lang="fr-CH" sz="1200"/>
              <a:pPr eaLnBrk="1" hangingPunct="1"/>
              <a:t>59</a:t>
            </a:fld>
            <a:endParaRPr lang="fr-CH"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dirty="0">
              <a:latin typeface="Calibri" charset="0"/>
              <a:ea typeface="MS PGothic"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C2A22FC-CF42-8747-9703-A1C88C98FE41}" type="slidenum">
              <a:rPr lang="fr-CH" sz="1200"/>
              <a:pPr eaLnBrk="1" hangingPunct="1"/>
              <a:t>60</a:t>
            </a:fld>
            <a:endParaRPr lang="fr-CH"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FAEE6C-96DE-044B-8A43-780C519592C5}" type="slidenum">
              <a:rPr lang="fr-CH" sz="1200"/>
              <a:pPr eaLnBrk="1" hangingPunct="1"/>
              <a:t>61</a:t>
            </a:fld>
            <a:endParaRPr lang="fr-CH"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6FAEE6C-96DE-044B-8A43-780C519592C5}" type="slidenum">
              <a:rPr lang="fr-CH" sz="1200"/>
              <a:pPr eaLnBrk="1" hangingPunct="1"/>
              <a:t>62</a:t>
            </a:fld>
            <a:endParaRPr lang="fr-CH"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721B31C-1DE9-6343-913D-144228A68BDE}" type="slidenum">
              <a:rPr lang="fr-CH" sz="1200"/>
              <a:pPr eaLnBrk="1" hangingPunct="1"/>
              <a:t>6</a:t>
            </a:fld>
            <a:endParaRPr lang="fr-CH"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DAE6C397-21CC-B248-9540-7F2E75150D0B}" type="slidenum">
              <a:rPr lang="fr-CH" sz="1200"/>
              <a:pPr algn="r" eaLnBrk="1" hangingPunct="1"/>
              <a:t>7</a:t>
            </a:fld>
            <a:endParaRPr lang="fr-CH"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E15080E6-15CB-0947-A231-F3775DDA0806}" type="slidenum">
              <a:rPr lang="fr-CH" sz="1200"/>
              <a:pPr algn="r" eaLnBrk="1" hangingPunct="1"/>
              <a:t>8</a:t>
            </a:fld>
            <a:endParaRPr lang="fr-CH"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H">
              <a:latin typeface="Calibri" charset="0"/>
              <a:ea typeface="MS PGothic" charset="0"/>
            </a:endParaRPr>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E15080E6-15CB-0947-A231-F3775DDA0806}" type="slidenum">
              <a:rPr lang="fr-CH" sz="1200"/>
              <a:pPr algn="r" eaLnBrk="1" hangingPunct="1"/>
              <a:t>10</a:t>
            </a:fld>
            <a:endParaRPr lang="fr-CH"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368073341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125953413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40497573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305377578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151293831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394442949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223712620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64654014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701920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42500468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51B93C81-6C05-6047-A0E3-288523131AD5}" type="slidenum">
              <a:rPr lang="fr-FR" smtClean="0"/>
              <a:pPr/>
              <a:t>‹N°›</a:t>
            </a:fld>
            <a:endParaRPr lang="fr-FR"/>
          </a:p>
        </p:txBody>
      </p:sp>
    </p:spTree>
    <p:extLst>
      <p:ext uri="{BB962C8B-B14F-4D97-AF65-F5344CB8AC3E}">
        <p14:creationId xmlns:p14="http://schemas.microsoft.com/office/powerpoint/2010/main" val="41393804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93C81-6C05-6047-A0E3-288523131AD5}" type="slidenum">
              <a:rPr lang="fr-FR" smtClean="0"/>
              <a:pPr/>
              <a:t>‹N°›</a:t>
            </a:fld>
            <a:endParaRPr lang="fr-FR"/>
          </a:p>
        </p:txBody>
      </p:sp>
    </p:spTree>
    <p:extLst>
      <p:ext uri="{BB962C8B-B14F-4D97-AF65-F5344CB8AC3E}">
        <p14:creationId xmlns:p14="http://schemas.microsoft.com/office/powerpoint/2010/main" val="1840144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jpeg"/><Relationship Id="rId17" Type="http://schemas.openxmlformats.org/officeDocument/2006/relationships/image" Target="../media/image16.png"/><Relationship Id="rId2" Type="http://schemas.openxmlformats.org/officeDocument/2006/relationships/notesSlide" Target="../notesSlides/notesSlide1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4.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wmf"/><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pn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96944" cy="1944216"/>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0" name="Rectangle 2"/>
          <p:cNvSpPr>
            <a:spLocks noChangeArrowheads="1"/>
          </p:cNvSpPr>
          <p:nvPr/>
        </p:nvSpPr>
        <p:spPr bwMode="auto">
          <a:xfrm>
            <a:off x="685800" y="188640"/>
            <a:ext cx="7772400" cy="2016125"/>
          </a:xfrm>
          <a:prstGeom prst="rect">
            <a:avLst/>
          </a:prstGeom>
          <a:noFill/>
          <a:ln w="9525">
            <a:noFill/>
            <a:miter lim="800000"/>
            <a:headEnd/>
            <a:tailEnd/>
          </a:ln>
        </p:spPr>
        <p:txBody>
          <a:bodyPr anchor="ctr"/>
          <a:lstStyle/>
          <a:p>
            <a:pPr algn="ctr"/>
            <a:r>
              <a:rPr lang="fr-CH" sz="4800" b="1" dirty="0">
                <a:ln w="1905"/>
                <a:solidFill>
                  <a:srgbClr val="000000"/>
                </a:solidFill>
                <a:effectLst>
                  <a:innerShdw blurRad="69850" dist="43180" dir="5400000">
                    <a:srgbClr val="000000">
                      <a:alpha val="65000"/>
                    </a:srgbClr>
                  </a:innerShdw>
                </a:effectLst>
                <a:latin typeface="+mn-lt"/>
                <a:cs typeface="Arial" charset="0"/>
              </a:rPr>
              <a:t>La Réanimation </a:t>
            </a:r>
          </a:p>
          <a:p>
            <a:pPr algn="ctr"/>
            <a:r>
              <a:rPr lang="fr-CH" sz="4800" b="1" dirty="0">
                <a:ln w="1905"/>
                <a:solidFill>
                  <a:srgbClr val="000000"/>
                </a:solidFill>
                <a:effectLst>
                  <a:innerShdw blurRad="69850" dist="43180" dir="5400000">
                    <a:srgbClr val="000000">
                      <a:alpha val="65000"/>
                    </a:srgbClr>
                  </a:innerShdw>
                </a:effectLst>
                <a:latin typeface="+mn-lt"/>
                <a:cs typeface="Arial" charset="0"/>
              </a:rPr>
              <a:t>en salle d’accouchement</a:t>
            </a:r>
            <a:endParaRPr lang="fr-CH" sz="3200" b="1" dirty="0">
              <a:ln w="1905"/>
              <a:solidFill>
                <a:srgbClr val="000000"/>
              </a:solidFill>
              <a:effectLst>
                <a:innerShdw blurRad="69850" dist="43180" dir="5400000">
                  <a:srgbClr val="000000">
                    <a:alpha val="65000"/>
                  </a:srgbClr>
                </a:innerShdw>
              </a:effectLst>
              <a:latin typeface="+mn-lt"/>
              <a:cs typeface="Arial" charset="0"/>
            </a:endParaRPr>
          </a:p>
        </p:txBody>
      </p:sp>
      <p:sp>
        <p:nvSpPr>
          <p:cNvPr id="2051" name="Rectangle 3"/>
          <p:cNvSpPr>
            <a:spLocks noChangeArrowheads="1"/>
          </p:cNvSpPr>
          <p:nvPr/>
        </p:nvSpPr>
        <p:spPr bwMode="auto">
          <a:xfrm>
            <a:off x="6444208" y="6525344"/>
            <a:ext cx="2700041" cy="455340"/>
          </a:xfrm>
          <a:prstGeom prst="rect">
            <a:avLst/>
          </a:prstGeom>
          <a:noFill/>
          <a:ln w="9525">
            <a:noFill/>
            <a:miter lim="800000"/>
            <a:headEnd/>
            <a:tailEnd/>
          </a:ln>
        </p:spPr>
        <p:txBody>
          <a:bodyPr/>
          <a:lstStyle/>
          <a:p>
            <a:pPr>
              <a:spcBef>
                <a:spcPct val="20000"/>
              </a:spcBef>
            </a:pPr>
            <a:r>
              <a:rPr lang="fr-CH" sz="1400" dirty="0"/>
              <a:t>HRC - Service de pédiatrie, 2018</a:t>
            </a:r>
            <a:br>
              <a:rPr lang="fr-CH" sz="1400" dirty="0"/>
            </a:br>
            <a:endParaRPr lang="fr-FR" sz="1400" dirty="0"/>
          </a:p>
        </p:txBody>
      </p:sp>
      <p:pic>
        <p:nvPicPr>
          <p:cNvPr id="205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040" y="2564904"/>
            <a:ext cx="2879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accouchement_2230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564904"/>
            <a:ext cx="31686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5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ANTICIPATION - responsabilité</a:t>
            </a:r>
          </a:p>
        </p:txBody>
      </p:sp>
      <p:sp>
        <p:nvSpPr>
          <p:cNvPr id="21" name="Rectangle 3"/>
          <p:cNvSpPr>
            <a:spLocks noChangeArrowheads="1"/>
          </p:cNvSpPr>
          <p:nvPr/>
        </p:nvSpPr>
        <p:spPr bwMode="auto">
          <a:xfrm>
            <a:off x="1619672" y="2348880"/>
            <a:ext cx="5688632" cy="2736304"/>
          </a:xfrm>
          <a:prstGeom prst="rect">
            <a:avLst/>
          </a:prstGeom>
          <a:noFill/>
          <a:ln w="9525">
            <a:solidFill>
              <a:schemeClr val="tx1"/>
            </a:solidFill>
            <a:miter lim="800000"/>
            <a:headEnd/>
            <a:tailEnd/>
          </a:ln>
        </p:spPr>
        <p:txBody>
          <a:bodyPr/>
          <a:lstStyle/>
          <a:p>
            <a:pPr algn="ctr">
              <a:lnSpc>
                <a:spcPct val="90000"/>
              </a:lnSpc>
              <a:spcBef>
                <a:spcPct val="20000"/>
              </a:spcBef>
            </a:pPr>
            <a:endParaRPr lang="fr-CH" sz="2800" dirty="0">
              <a:solidFill>
                <a:srgbClr val="000000"/>
              </a:solidFill>
              <a:latin typeface="+mn-lt"/>
              <a:cs typeface="Adobe Caslon Pro"/>
            </a:endParaRPr>
          </a:p>
          <a:p>
            <a:pPr algn="ctr">
              <a:lnSpc>
                <a:spcPct val="90000"/>
              </a:lnSpc>
              <a:spcBef>
                <a:spcPct val="20000"/>
              </a:spcBef>
            </a:pPr>
            <a:r>
              <a:rPr lang="fr-CH" sz="2800" dirty="0">
                <a:solidFill>
                  <a:srgbClr val="000000"/>
                </a:solidFill>
                <a:latin typeface="+mn-lt"/>
                <a:cs typeface="Adobe Caslon Pro"/>
              </a:rPr>
              <a:t>LA PERSONNE </a:t>
            </a:r>
            <a:r>
              <a:rPr lang="fr-CH" sz="2800" b="1" dirty="0">
                <a:solidFill>
                  <a:srgbClr val="000000"/>
                </a:solidFill>
                <a:latin typeface="+mn-lt"/>
                <a:cs typeface="Adobe Caslon Pro"/>
              </a:rPr>
              <a:t>RESPONSABLE</a:t>
            </a:r>
            <a:r>
              <a:rPr lang="fr-CH" sz="2800" dirty="0">
                <a:solidFill>
                  <a:srgbClr val="000000"/>
                </a:solidFill>
                <a:latin typeface="+mn-lt"/>
                <a:cs typeface="Adobe Caslon Pro"/>
              </a:rPr>
              <a:t> EST CELLE QUI EST LA PLUS </a:t>
            </a:r>
            <a:r>
              <a:rPr lang="fr-CH" sz="2800" b="1" dirty="0">
                <a:solidFill>
                  <a:srgbClr val="000000"/>
                </a:solidFill>
                <a:latin typeface="+mn-lt"/>
                <a:cs typeface="Adobe Caslon Pro"/>
              </a:rPr>
              <a:t>EXPERIMENTEE</a:t>
            </a:r>
            <a:r>
              <a:rPr lang="fr-CH" sz="2800" dirty="0">
                <a:solidFill>
                  <a:srgbClr val="000000"/>
                </a:solidFill>
                <a:latin typeface="+mn-lt"/>
                <a:cs typeface="Adobe Caslon Pro"/>
              </a:rPr>
              <a:t> SUR PLACE </a:t>
            </a:r>
          </a:p>
          <a:p>
            <a:pPr algn="ctr">
              <a:lnSpc>
                <a:spcPct val="90000"/>
              </a:lnSpc>
              <a:spcBef>
                <a:spcPct val="20000"/>
              </a:spcBef>
            </a:pPr>
            <a:r>
              <a:rPr lang="fr-CH" sz="2800" dirty="0">
                <a:solidFill>
                  <a:srgbClr val="000000"/>
                </a:solidFill>
                <a:latin typeface="+mn-lt"/>
                <a:cs typeface="Adobe Caslon Pro"/>
              </a:rPr>
              <a:t>(et qui puisse se libérer)</a:t>
            </a:r>
          </a:p>
          <a:p>
            <a:pPr algn="ctr">
              <a:lnSpc>
                <a:spcPct val="90000"/>
              </a:lnSpc>
              <a:spcBef>
                <a:spcPct val="20000"/>
              </a:spcBef>
            </a:pPr>
            <a:endParaRPr lang="fr-CH" sz="2800" dirty="0">
              <a:solidFill>
                <a:schemeClr val="bg1"/>
              </a:solidFill>
              <a:latin typeface="Arial" charset="0"/>
            </a:endParaRPr>
          </a:p>
        </p:txBody>
      </p:sp>
    </p:spTree>
    <p:extLst>
      <p:ext uri="{BB962C8B-B14F-4D97-AF65-F5344CB8AC3E}">
        <p14:creationId xmlns:p14="http://schemas.microsoft.com/office/powerpoint/2010/main" val="3587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483768" y="2708920"/>
            <a:ext cx="4006225" cy="707886"/>
          </a:xfrm>
          <a:prstGeom prst="rect">
            <a:avLst/>
          </a:prstGeom>
          <a:solidFill>
            <a:schemeClr val="bg2">
              <a:lumMod val="75000"/>
            </a:schemeClr>
          </a:solidFill>
          <a:ln w="9525">
            <a:solidFill>
              <a:srgbClr val="FFFFFF"/>
            </a:solidFill>
            <a:miter lim="800000"/>
            <a:headEnd/>
            <a:tailEnd/>
          </a:ln>
          <a:effectLst/>
          <a:extLst/>
        </p:spPr>
        <p:txBody>
          <a:bodyPr wrap="none">
            <a:spAutoFit/>
          </a:bodyPr>
          <a:lstStyle/>
          <a:p>
            <a:pPr>
              <a:defRPr/>
            </a:pPr>
            <a:r>
              <a:rPr lang="fr-CH" sz="4000" b="1" dirty="0">
                <a:ea typeface="ＭＳ Ｐゴシック" charset="0"/>
                <a:cs typeface="ＭＳ Ｐゴシック" charset="0"/>
              </a:rPr>
              <a:t> PRÉPARATION </a:t>
            </a:r>
          </a:p>
        </p:txBody>
      </p:sp>
    </p:spTree>
    <p:extLst>
      <p:ext uri="{BB962C8B-B14F-4D97-AF65-F5344CB8AC3E}">
        <p14:creationId xmlns:p14="http://schemas.microsoft.com/office/powerpoint/2010/main" val="134974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92696"/>
            <a:ext cx="5112568" cy="432048"/>
          </a:xfrm>
          <a:prstGeom prst="rect">
            <a:avLst/>
          </a:prstGeom>
          <a:noFill/>
          <a:ln w="9525">
            <a:noFill/>
            <a:miter lim="800000"/>
            <a:headEnd/>
            <a:tailEnd/>
          </a:ln>
        </p:spPr>
        <p:txBody>
          <a:bodyPr/>
          <a:lstStyle/>
          <a:p>
            <a:pPr>
              <a:lnSpc>
                <a:spcPct val="90000"/>
              </a:lnSpc>
            </a:pPr>
            <a:r>
              <a:rPr lang="fr-CH" sz="2000" b="1" dirty="0">
                <a:solidFill>
                  <a:srgbClr val="000000"/>
                </a:solidFill>
                <a:latin typeface="+mn-lt"/>
                <a:cs typeface="Adobe Caslon Pro"/>
              </a:rPr>
              <a:t>ANTICIPER L’HYPOTHERMIE</a:t>
            </a:r>
            <a:endParaRPr lang="fr-CH" sz="20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a:p>
            <a:pPr marL="742950" lvl="1" indent="-285750">
              <a:lnSpc>
                <a:spcPct val="90000"/>
              </a:lnSpc>
              <a:buFont typeface="Arial" charset="0"/>
              <a:buChar char="−"/>
            </a:pPr>
            <a:endParaRPr lang="fr-CH" sz="1600" dirty="0">
              <a:solidFill>
                <a:srgbClr val="000000"/>
              </a:solidFill>
              <a:latin typeface="+mn-lt"/>
              <a:cs typeface="Adobe Caslon Pro"/>
            </a:endParaRP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PRÉPARATION - MATERIEL</a:t>
            </a:r>
          </a:p>
        </p:txBody>
      </p:sp>
      <p:grpSp>
        <p:nvGrpSpPr>
          <p:cNvPr id="21507" name="Group 21506"/>
          <p:cNvGrpSpPr/>
          <p:nvPr/>
        </p:nvGrpSpPr>
        <p:grpSpPr>
          <a:xfrm>
            <a:off x="1780580" y="1268760"/>
            <a:ext cx="5095676" cy="1408828"/>
            <a:chOff x="2284636" y="1268760"/>
            <a:chExt cx="5095676" cy="1408828"/>
          </a:xfrm>
        </p:grpSpPr>
        <p:grpSp>
          <p:nvGrpSpPr>
            <p:cNvPr id="20" name="Group 19"/>
            <p:cNvGrpSpPr/>
            <p:nvPr/>
          </p:nvGrpSpPr>
          <p:grpSpPr>
            <a:xfrm>
              <a:off x="2284636" y="1268760"/>
              <a:ext cx="3272583" cy="1408828"/>
              <a:chOff x="1547664" y="2276872"/>
              <a:chExt cx="3272583" cy="1408828"/>
            </a:xfrm>
          </p:grpSpPr>
          <p:pic>
            <p:nvPicPr>
              <p:cNvPr id="11" name="Picture 10" descr="porte ouverte.psd"/>
              <p:cNvPicPr>
                <a:picLocks noChangeAspect="1"/>
              </p:cNvPicPr>
              <p:nvPr/>
            </p:nvPicPr>
            <p:blipFill>
              <a:blip r:embed="rId3" cstate="email">
                <a:duotone>
                  <a:prstClr val="black"/>
                  <a:srgbClr val="FC0016">
                    <a:tint val="45000"/>
                    <a:satMod val="400000"/>
                  </a:srgbClr>
                </a:duotone>
                <a:extLst>
                  <a:ext uri="{28A0092B-C50C-407E-A947-70E740481C1C}">
                    <a14:useLocalDpi xmlns:a14="http://schemas.microsoft.com/office/drawing/2010/main" val="0"/>
                  </a:ext>
                </a:extLst>
              </a:blip>
              <a:stretch>
                <a:fillRect/>
              </a:stretch>
            </p:blipFill>
            <p:spPr>
              <a:xfrm>
                <a:off x="1547664" y="2276872"/>
                <a:ext cx="1428975" cy="1008112"/>
              </a:xfrm>
              <a:prstGeom prst="rect">
                <a:avLst/>
              </a:prstGeom>
            </p:spPr>
          </p:pic>
          <p:pic>
            <p:nvPicPr>
              <p:cNvPr id="14" name="Picture 13" descr="fermée.ps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7944" y="2348880"/>
                <a:ext cx="752303" cy="936104"/>
              </a:xfrm>
              <a:prstGeom prst="rect">
                <a:avLst/>
              </a:prstGeom>
            </p:spPr>
          </p:pic>
          <p:sp>
            <p:nvSpPr>
              <p:cNvPr id="15" name="Right Arrow 14"/>
              <p:cNvSpPr/>
              <p:nvPr/>
            </p:nvSpPr>
            <p:spPr>
              <a:xfrm>
                <a:off x="3275856" y="2780928"/>
                <a:ext cx="432048" cy="144016"/>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JUSTE.ps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11961" y="3284984"/>
                <a:ext cx="370756" cy="398844"/>
              </a:xfrm>
              <a:prstGeom prst="rect">
                <a:avLst/>
              </a:prstGeom>
            </p:spPr>
          </p:pic>
          <p:pic>
            <p:nvPicPr>
              <p:cNvPr id="19" name="Picture 18" descr="FAUX.psd"/>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95736" y="3284984"/>
                <a:ext cx="374501" cy="400716"/>
              </a:xfrm>
              <a:prstGeom prst="rect">
                <a:avLst/>
              </a:prstGeom>
            </p:spPr>
          </p:pic>
        </p:grpSp>
        <p:sp>
          <p:nvSpPr>
            <p:cNvPr id="31" name="Rectangle 2"/>
            <p:cNvSpPr>
              <a:spLocks noChangeArrowheads="1"/>
            </p:cNvSpPr>
            <p:nvPr/>
          </p:nvSpPr>
          <p:spPr bwMode="auto">
            <a:xfrm>
              <a:off x="5796136" y="1268760"/>
              <a:ext cx="1584176" cy="1152128"/>
            </a:xfrm>
            <a:prstGeom prst="rect">
              <a:avLst/>
            </a:prstGeom>
            <a:noFill/>
            <a:ln w="9525">
              <a:noFill/>
              <a:miter lim="800000"/>
              <a:headEnd/>
              <a:tailEnd/>
            </a:ln>
          </p:spPr>
          <p:txBody>
            <a:bodyPr/>
            <a:lstStyle/>
            <a:p>
              <a:pPr marL="0" lvl="1">
                <a:lnSpc>
                  <a:spcPct val="90000"/>
                </a:lnSpc>
              </a:pPr>
              <a:r>
                <a:rPr lang="fr-CH" sz="1400" dirty="0">
                  <a:solidFill>
                    <a:srgbClr val="000000"/>
                  </a:solidFill>
                  <a:latin typeface="+mn-lt"/>
                  <a:cs typeface="Adobe Caslon Pro"/>
                </a:rPr>
                <a:t>FERMER la porte de la salle d’accouchement pour éviter les courants d’air </a:t>
              </a:r>
            </a:p>
          </p:txBody>
        </p:sp>
      </p:grpSp>
      <p:grpSp>
        <p:nvGrpSpPr>
          <p:cNvPr id="21506" name="Group 21505"/>
          <p:cNvGrpSpPr/>
          <p:nvPr/>
        </p:nvGrpSpPr>
        <p:grpSpPr>
          <a:xfrm>
            <a:off x="395536" y="2852936"/>
            <a:ext cx="4752528" cy="1927614"/>
            <a:chOff x="2843808" y="2924944"/>
            <a:chExt cx="4752528" cy="1927614"/>
          </a:xfrm>
        </p:grpSpPr>
        <p:grpSp>
          <p:nvGrpSpPr>
            <p:cNvPr id="23" name="Group 22"/>
            <p:cNvGrpSpPr/>
            <p:nvPr/>
          </p:nvGrpSpPr>
          <p:grpSpPr>
            <a:xfrm>
              <a:off x="6743662" y="2924944"/>
              <a:ext cx="852674" cy="1584176"/>
              <a:chOff x="4594492" y="1556792"/>
              <a:chExt cx="1092345" cy="2004442"/>
            </a:xfrm>
          </p:grpSpPr>
          <p:pic>
            <p:nvPicPr>
              <p:cNvPr id="24" name="Picture 23" descr="TABLE.psd"/>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594492" y="1844824"/>
                <a:ext cx="992237" cy="1716410"/>
              </a:xfrm>
              <a:prstGeom prst="rect">
                <a:avLst/>
              </a:prstGeom>
            </p:spPr>
          </p:pic>
          <p:pic>
            <p:nvPicPr>
              <p:cNvPr id="22" name="Picture 21" descr="RAMPE.psd"/>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95870" y="1556792"/>
                <a:ext cx="990967" cy="576064"/>
              </a:xfrm>
              <a:prstGeom prst="rect">
                <a:avLst/>
              </a:prstGeom>
            </p:spPr>
          </p:pic>
        </p:grpSp>
        <p:grpSp>
          <p:nvGrpSpPr>
            <p:cNvPr id="25" name="Group 24"/>
            <p:cNvGrpSpPr/>
            <p:nvPr/>
          </p:nvGrpSpPr>
          <p:grpSpPr>
            <a:xfrm>
              <a:off x="4644008" y="2924944"/>
              <a:ext cx="792088" cy="1584176"/>
              <a:chOff x="2699792" y="1556792"/>
              <a:chExt cx="1014729" cy="2004442"/>
            </a:xfrm>
          </p:grpSpPr>
          <p:pic>
            <p:nvPicPr>
              <p:cNvPr id="16" name="Picture 15" descr="TABLE.psd"/>
              <p:cNvPicPr>
                <a:picLocks noChangeAspect="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722284" y="1844824"/>
                <a:ext cx="992237" cy="1716410"/>
              </a:xfrm>
              <a:prstGeom prst="rect">
                <a:avLst/>
              </a:prstGeom>
            </p:spPr>
          </p:pic>
          <p:pic>
            <p:nvPicPr>
              <p:cNvPr id="28" name="Picture 27" descr="RAMPE.psd"/>
              <p:cNvPicPr>
                <a:picLocks noChangeAspect="1"/>
              </p:cNvPicPr>
              <p:nvPr/>
            </p:nvPicPr>
            <p:blipFill>
              <a:blip r:embed="rId9" cstate="email">
                <a:duotone>
                  <a:prstClr val="black"/>
                  <a:schemeClr val="accent2">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2699792" y="1556792"/>
                <a:ext cx="990967" cy="576064"/>
              </a:xfrm>
              <a:prstGeom prst="rect">
                <a:avLst/>
              </a:prstGeom>
            </p:spPr>
          </p:pic>
        </p:grpSp>
        <p:sp>
          <p:nvSpPr>
            <p:cNvPr id="33" name="Right Arrow 32"/>
            <p:cNvSpPr/>
            <p:nvPr/>
          </p:nvSpPr>
          <p:spPr>
            <a:xfrm>
              <a:off x="5724128" y="3732698"/>
              <a:ext cx="432048" cy="144016"/>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JUSTE.ps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65540" y="4453714"/>
              <a:ext cx="370756" cy="398844"/>
            </a:xfrm>
            <a:prstGeom prst="rect">
              <a:avLst/>
            </a:prstGeom>
          </p:spPr>
        </p:pic>
        <p:pic>
          <p:nvPicPr>
            <p:cNvPr id="37" name="Picture 36" descr="FAUX.psd"/>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73563" y="4437112"/>
              <a:ext cx="374501" cy="400716"/>
            </a:xfrm>
            <a:prstGeom prst="rect">
              <a:avLst/>
            </a:prstGeom>
          </p:spPr>
        </p:pic>
        <p:pic>
          <p:nvPicPr>
            <p:cNvPr id="27" name="Picture 26" descr="ONDE.psd"/>
            <p:cNvPicPr>
              <a:picLocks noChangeAspect="1"/>
            </p:cNvPicPr>
            <p:nvPr/>
          </p:nvPicPr>
          <p:blipFill>
            <a:blip r:embed="rId11"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598147">
              <a:off x="7061775" y="3239358"/>
              <a:ext cx="328726" cy="415107"/>
            </a:xfrm>
            <a:prstGeom prst="rect">
              <a:avLst/>
            </a:prstGeom>
          </p:spPr>
        </p:pic>
        <p:sp>
          <p:nvSpPr>
            <p:cNvPr id="39" name="Rectangle 2"/>
            <p:cNvSpPr>
              <a:spLocks noChangeArrowheads="1"/>
            </p:cNvSpPr>
            <p:nvPr/>
          </p:nvSpPr>
          <p:spPr bwMode="auto">
            <a:xfrm>
              <a:off x="2843808" y="3284984"/>
              <a:ext cx="1508472" cy="1296144"/>
            </a:xfrm>
            <a:prstGeom prst="rect">
              <a:avLst/>
            </a:prstGeom>
            <a:noFill/>
            <a:ln w="9525">
              <a:noFill/>
              <a:miter lim="800000"/>
              <a:headEnd/>
              <a:tailEnd/>
            </a:ln>
          </p:spPr>
          <p:txBody>
            <a:bodyPr/>
            <a:lstStyle/>
            <a:p>
              <a:pPr marL="0" lvl="1">
                <a:lnSpc>
                  <a:spcPct val="90000"/>
                </a:lnSpc>
              </a:pPr>
              <a:r>
                <a:rPr lang="fr-CH" sz="1400" dirty="0">
                  <a:solidFill>
                    <a:srgbClr val="000000"/>
                  </a:solidFill>
                  <a:latin typeface="+mn-lt"/>
                  <a:cs typeface="Adobe Caslon Pro"/>
                </a:rPr>
                <a:t>ALLUMER</a:t>
              </a:r>
              <a:r>
                <a:rPr lang="fr-CH" sz="1200" dirty="0">
                  <a:solidFill>
                    <a:schemeClr val="bg1"/>
                  </a:solidFill>
                  <a:effectLst>
                    <a:outerShdw blurRad="38100" dist="38100" dir="2700000" algn="tl">
                      <a:srgbClr val="000000"/>
                    </a:outerShdw>
                  </a:effectLst>
                  <a:latin typeface="Arial" charset="0"/>
                </a:rPr>
                <a:t> </a:t>
              </a:r>
              <a:r>
                <a:rPr lang="fr-CH" sz="1400" dirty="0">
                  <a:solidFill>
                    <a:srgbClr val="000000"/>
                  </a:solidFill>
                  <a:latin typeface="+mn-lt"/>
                  <a:cs typeface="Adobe Caslon Pro"/>
                </a:rPr>
                <a:t>les rampes chauffantes min. 10-15 minutes AVANT l’accouchement.</a:t>
              </a:r>
            </a:p>
          </p:txBody>
        </p:sp>
      </p:grpSp>
      <p:grpSp>
        <p:nvGrpSpPr>
          <p:cNvPr id="21511" name="Group 21510"/>
          <p:cNvGrpSpPr/>
          <p:nvPr/>
        </p:nvGrpSpPr>
        <p:grpSpPr>
          <a:xfrm>
            <a:off x="1901180" y="5085184"/>
            <a:ext cx="4903068" cy="1584176"/>
            <a:chOff x="2405236" y="5013176"/>
            <a:chExt cx="4903068" cy="1584176"/>
          </a:xfrm>
        </p:grpSpPr>
        <p:sp>
          <p:nvSpPr>
            <p:cNvPr id="32" name="Rectangle 2"/>
            <p:cNvSpPr>
              <a:spLocks noChangeArrowheads="1"/>
            </p:cNvSpPr>
            <p:nvPr/>
          </p:nvSpPr>
          <p:spPr bwMode="auto">
            <a:xfrm>
              <a:off x="6012160" y="5085184"/>
              <a:ext cx="1296144" cy="1080120"/>
            </a:xfrm>
            <a:prstGeom prst="rect">
              <a:avLst/>
            </a:prstGeom>
            <a:noFill/>
            <a:ln w="9525">
              <a:noFill/>
              <a:miter lim="800000"/>
              <a:headEnd/>
              <a:tailEnd/>
            </a:ln>
          </p:spPr>
          <p:txBody>
            <a:bodyPr/>
            <a:lstStyle/>
            <a:p>
              <a:pPr marL="0" lvl="1">
                <a:lnSpc>
                  <a:spcPct val="90000"/>
                </a:lnSpc>
              </a:pPr>
              <a:r>
                <a:rPr lang="fr-CH" sz="1400" dirty="0">
                  <a:solidFill>
                    <a:srgbClr val="000000"/>
                  </a:solidFill>
                  <a:latin typeface="+mn-lt"/>
                  <a:cs typeface="Adobe Caslon Pro"/>
                </a:rPr>
                <a:t>Vérifier que des draps chauds de rechange sont disponibles</a:t>
              </a:r>
            </a:p>
          </p:txBody>
        </p:sp>
        <p:pic>
          <p:nvPicPr>
            <p:cNvPr id="21508" name="Picture 21507" descr="drap-de-bain--publicitaire-personnalisable-0199299.jpg"/>
            <p:cNvPicPr>
              <a:picLocks noChangeAspect="1"/>
            </p:cNvPicPr>
            <p:nvPr/>
          </p:nvPicPr>
          <p:blipFill>
            <a:blip r:embed="rId12" cstate="email">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405236" y="5013176"/>
              <a:ext cx="1230660" cy="1230660"/>
            </a:xfrm>
            <a:prstGeom prst="rect">
              <a:avLst/>
            </a:prstGeom>
          </p:spPr>
        </p:pic>
        <p:pic>
          <p:nvPicPr>
            <p:cNvPr id="45" name="Picture 44" descr="drap-de-bain--publicitaire-personnalisable-0199299.jpg"/>
            <p:cNvPicPr>
              <a:picLocks noChangeAspect="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992" y="5078660"/>
              <a:ext cx="1230660" cy="1230660"/>
            </a:xfrm>
            <a:prstGeom prst="rect">
              <a:avLst/>
            </a:prstGeom>
          </p:spPr>
        </p:pic>
        <p:pic>
          <p:nvPicPr>
            <p:cNvPr id="46" name="Picture 45" descr="JUSTE.ps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35785" y="6198508"/>
              <a:ext cx="370756" cy="398844"/>
            </a:xfrm>
            <a:prstGeom prst="rect">
              <a:avLst/>
            </a:prstGeom>
          </p:spPr>
        </p:pic>
        <p:pic>
          <p:nvPicPr>
            <p:cNvPr id="47" name="Picture 46" descr="FAUX.psd"/>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43808" y="6181906"/>
              <a:ext cx="374501" cy="400716"/>
            </a:xfrm>
            <a:prstGeom prst="rect">
              <a:avLst/>
            </a:prstGeom>
          </p:spPr>
        </p:pic>
        <p:pic>
          <p:nvPicPr>
            <p:cNvPr id="21509" name="Picture 21508" descr="Thermo.psd"/>
            <p:cNvPicPr>
              <a:picLocks noChangeAspect="1"/>
            </p:cNvPicPr>
            <p:nvPr/>
          </p:nvPicPr>
          <p:blipFill>
            <a:blip r:embed="rId15"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9872" y="5589240"/>
              <a:ext cx="198345" cy="720080"/>
            </a:xfrm>
            <a:prstGeom prst="rect">
              <a:avLst/>
            </a:prstGeom>
          </p:spPr>
        </p:pic>
        <p:pic>
          <p:nvPicPr>
            <p:cNvPr id="49" name="Picture 48" descr="Thermo.psd"/>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508104" y="5589240"/>
              <a:ext cx="198345" cy="720080"/>
            </a:xfrm>
            <a:prstGeom prst="rect">
              <a:avLst/>
            </a:prstGeom>
          </p:spPr>
        </p:pic>
      </p:grpSp>
      <p:grpSp>
        <p:nvGrpSpPr>
          <p:cNvPr id="21515" name="Group 21514"/>
          <p:cNvGrpSpPr/>
          <p:nvPr/>
        </p:nvGrpSpPr>
        <p:grpSpPr>
          <a:xfrm>
            <a:off x="7020272" y="1988840"/>
            <a:ext cx="1872208" cy="2232248"/>
            <a:chOff x="7164288" y="2348880"/>
            <a:chExt cx="1872208" cy="2304256"/>
          </a:xfrm>
        </p:grpSpPr>
        <p:pic>
          <p:nvPicPr>
            <p:cNvPr id="21512" name="Picture 21511" descr="unnamed.png"/>
            <p:cNvPicPr>
              <a:picLocks noChangeAspect="1"/>
            </p:cNvPicPr>
            <p:nvPr/>
          </p:nvPicPr>
          <p:blipFill>
            <a:blip r:embed="rId16"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36296" y="2780928"/>
              <a:ext cx="1700808" cy="1512168"/>
            </a:xfrm>
            <a:prstGeom prst="rect">
              <a:avLst/>
            </a:prstGeom>
          </p:spPr>
        </p:pic>
        <p:sp>
          <p:nvSpPr>
            <p:cNvPr id="21513" name="TextBox 21512"/>
            <p:cNvSpPr txBox="1"/>
            <p:nvPr/>
          </p:nvSpPr>
          <p:spPr>
            <a:xfrm>
              <a:off x="7668344" y="4240119"/>
              <a:ext cx="1176925" cy="413017"/>
            </a:xfrm>
            <a:prstGeom prst="rect">
              <a:avLst/>
            </a:prstGeom>
            <a:noFill/>
          </p:spPr>
          <p:txBody>
            <a:bodyPr wrap="none" rtlCol="0">
              <a:spAutoFit/>
            </a:bodyPr>
            <a:lstStyle/>
            <a:p>
              <a:r>
                <a:rPr lang="en-US" sz="2000" b="1" dirty="0">
                  <a:solidFill>
                    <a:srgbClr val="BF8385"/>
                  </a:solidFill>
                  <a:latin typeface="+mn-lt"/>
                </a:rPr>
                <a:t>23-25°C</a:t>
              </a:r>
            </a:p>
          </p:txBody>
        </p:sp>
        <p:sp>
          <p:nvSpPr>
            <p:cNvPr id="53" name="TextBox 52"/>
            <p:cNvSpPr txBox="1"/>
            <p:nvPr/>
          </p:nvSpPr>
          <p:spPr>
            <a:xfrm>
              <a:off x="7485054" y="2348880"/>
              <a:ext cx="1023613" cy="400110"/>
            </a:xfrm>
            <a:prstGeom prst="rect">
              <a:avLst/>
            </a:prstGeom>
            <a:noFill/>
          </p:spPr>
          <p:txBody>
            <a:bodyPr wrap="none" rtlCol="0">
              <a:spAutoFit/>
            </a:bodyPr>
            <a:lstStyle/>
            <a:p>
              <a:r>
                <a:rPr lang="en-US" sz="2000" b="1" dirty="0">
                  <a:solidFill>
                    <a:srgbClr val="BF8385"/>
                  </a:solidFill>
                  <a:latin typeface="+mn-lt"/>
                </a:rPr>
                <a:t>T° pièce</a:t>
              </a:r>
            </a:p>
          </p:txBody>
        </p:sp>
        <p:sp>
          <p:nvSpPr>
            <p:cNvPr id="21514" name="Rectangle 21513"/>
            <p:cNvSpPr/>
            <p:nvPr/>
          </p:nvSpPr>
          <p:spPr>
            <a:xfrm>
              <a:off x="7164288" y="2420888"/>
              <a:ext cx="1872208" cy="2232248"/>
            </a:xfrm>
            <a:prstGeom prst="rect">
              <a:avLst/>
            </a:prstGeom>
            <a:noFill/>
            <a:ln w="12700" cmpd="sng">
              <a:solidFill>
                <a:srgbClr val="CE8D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516" name="Right Bracket 21515"/>
          <p:cNvSpPr/>
          <p:nvPr/>
        </p:nvSpPr>
        <p:spPr>
          <a:xfrm>
            <a:off x="6660232" y="1268760"/>
            <a:ext cx="72008" cy="3528392"/>
          </a:xfrm>
          <a:prstGeom prst="rightBracket">
            <a:avLst/>
          </a:prstGeom>
          <a:ln>
            <a:solidFill>
              <a:srgbClr val="CE8D8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accent2">
                    <a:lumMod val="75000"/>
                  </a:schemeClr>
                </a:solidFill>
              </a:ln>
            </a:endParaRPr>
          </a:p>
        </p:txBody>
      </p:sp>
      <p:cxnSp>
        <p:nvCxnSpPr>
          <p:cNvPr id="21520" name="Straight Arrow Connector 21519"/>
          <p:cNvCxnSpPr/>
          <p:nvPr/>
        </p:nvCxnSpPr>
        <p:spPr>
          <a:xfrm>
            <a:off x="6732240" y="3140968"/>
            <a:ext cx="216024" cy="0"/>
          </a:xfrm>
          <a:prstGeom prst="straightConnector1">
            <a:avLst/>
          </a:prstGeom>
          <a:ln>
            <a:solidFill>
              <a:srgbClr val="CE8D8D"/>
            </a:solidFill>
            <a:tailEnd type="arrow"/>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l="28053" t="8102" r="13419" b="24498"/>
          <a:stretch/>
        </p:blipFill>
        <p:spPr bwMode="auto">
          <a:xfrm>
            <a:off x="7092280" y="5157192"/>
            <a:ext cx="1416127" cy="109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27073" y="6227725"/>
            <a:ext cx="819455" cy="286232"/>
          </a:xfrm>
          <a:prstGeom prst="rect">
            <a:avLst/>
          </a:prstGeom>
        </p:spPr>
        <p:txBody>
          <a:bodyPr wrap="none">
            <a:spAutoFit/>
          </a:bodyPr>
          <a:lstStyle/>
          <a:p>
            <a:pPr marL="0" lvl="1">
              <a:lnSpc>
                <a:spcPct val="90000"/>
              </a:lnSpc>
            </a:pPr>
            <a:r>
              <a:rPr lang="fr-CH" sz="1400" dirty="0">
                <a:solidFill>
                  <a:srgbClr val="000000"/>
                </a:solidFill>
                <a:cs typeface="Adobe Caslon Pro"/>
              </a:rPr>
              <a:t>+ bonnet</a:t>
            </a:r>
          </a:p>
        </p:txBody>
      </p:sp>
      <p:pic>
        <p:nvPicPr>
          <p:cNvPr id="41" name="Picture 45" descr="JUSTE.ps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46528" y="6248790"/>
            <a:ext cx="370756" cy="398844"/>
          </a:xfrm>
          <a:prstGeom prst="rect">
            <a:avLst/>
          </a:prstGeom>
        </p:spPr>
      </p:pic>
    </p:spTree>
    <p:extLst>
      <p:ext uri="{BB962C8B-B14F-4D97-AF65-F5344CB8AC3E}">
        <p14:creationId xmlns:p14="http://schemas.microsoft.com/office/powerpoint/2010/main" val="862374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915" t="14449" r="22141" b="16735"/>
          <a:stretch/>
        </p:blipFill>
        <p:spPr bwMode="auto">
          <a:xfrm>
            <a:off x="8264201" y="4941168"/>
            <a:ext cx="844303" cy="86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Rectangle 2"/>
          <p:cNvSpPr>
            <a:spLocks noChangeArrowheads="1"/>
          </p:cNvSpPr>
          <p:nvPr/>
        </p:nvSpPr>
        <p:spPr bwMode="auto">
          <a:xfrm>
            <a:off x="-36512" y="692696"/>
            <a:ext cx="8375438" cy="5143500"/>
          </a:xfrm>
          <a:prstGeom prst="rect">
            <a:avLst/>
          </a:prstGeom>
          <a:noFill/>
          <a:ln w="9525">
            <a:noFill/>
            <a:miter lim="800000"/>
            <a:headEnd/>
            <a:tailEnd/>
          </a:ln>
        </p:spPr>
        <p:txBody>
          <a:bodyPr/>
          <a:lstStyle/>
          <a:p>
            <a:pPr>
              <a:lnSpc>
                <a:spcPct val="90000"/>
              </a:lnSpc>
            </a:pPr>
            <a:r>
              <a:rPr lang="fr-CH" sz="2000" b="1" dirty="0">
                <a:solidFill>
                  <a:srgbClr val="000000"/>
                </a:solidFill>
                <a:latin typeface="+mn-lt"/>
                <a:cs typeface="Adobe Caslon Pro"/>
              </a:rPr>
              <a:t>PREPARER/VÉRIFIER LA TABLE DE RÉANIMATION:</a:t>
            </a:r>
          </a:p>
          <a:p>
            <a:pPr>
              <a:lnSpc>
                <a:spcPct val="90000"/>
              </a:lnSpc>
            </a:pPr>
            <a:endParaRPr lang="fr-CH" sz="1400" dirty="0">
              <a:solidFill>
                <a:srgbClr val="000000"/>
              </a:solidFill>
              <a:latin typeface="+mn-lt"/>
              <a:cs typeface="Adobe Caslon Pro"/>
            </a:endParaRPr>
          </a:p>
          <a:p>
            <a:pPr marL="742950" lvl="1" indent="-285750">
              <a:lnSpc>
                <a:spcPct val="90000"/>
              </a:lnSpc>
              <a:buFont typeface="Lucida Grande" charset="0"/>
              <a:buChar char="-"/>
            </a:pPr>
            <a:r>
              <a:rPr lang="fr-CH" sz="1400" dirty="0">
                <a:solidFill>
                  <a:srgbClr val="000000"/>
                </a:solidFill>
                <a:latin typeface="+mn-lt"/>
                <a:cs typeface="Adobe Caslon Pro"/>
              </a:rPr>
              <a:t>Oter tout le matériel inutile sur la table.</a:t>
            </a:r>
          </a:p>
          <a:p>
            <a:pPr marL="742950" lvl="1" indent="-285750">
              <a:lnSpc>
                <a:spcPct val="90000"/>
              </a:lnSpc>
              <a:buFont typeface="Lucida Grande" charset="0"/>
              <a:buChar char="-"/>
            </a:pPr>
            <a:r>
              <a:rPr lang="fr-CH" sz="1400" dirty="0">
                <a:solidFill>
                  <a:srgbClr val="000000"/>
                </a:solidFill>
                <a:latin typeface="+mn-lt"/>
                <a:cs typeface="Adobe Caslon Pro"/>
              </a:rPr>
              <a:t>Préparer un patin-rehausseur  (min. 1 cm d’épaissuer) avec un draps plié et le positionner pour laisser la place pour la tête de l’enfant.</a:t>
            </a:r>
          </a:p>
          <a:p>
            <a:pPr marL="742950" lvl="1" indent="-285750">
              <a:lnSpc>
                <a:spcPct val="90000"/>
              </a:lnSpc>
              <a:buFont typeface="Lucida Grande" charset="0"/>
              <a:buChar char="-"/>
            </a:pPr>
            <a:r>
              <a:rPr lang="fr-CH" sz="1400" dirty="0">
                <a:solidFill>
                  <a:srgbClr val="000000"/>
                </a:solidFill>
                <a:latin typeface="+mn-lt"/>
                <a:cs typeface="Adobe Caslon Pro"/>
              </a:rPr>
              <a:t>Déposer éventuellement 1-2 draps supplémentaires par dessus (serviront aux changement des linges humides).</a:t>
            </a:r>
          </a:p>
          <a:p>
            <a:pPr marL="742950" lvl="1" indent="-285750">
              <a:lnSpc>
                <a:spcPct val="90000"/>
              </a:lnSpc>
              <a:buFont typeface="Lucida Grande" charset="0"/>
              <a:buChar char="-"/>
            </a:pPr>
            <a:r>
              <a:rPr lang="fr-CH" sz="1400" dirty="0">
                <a:solidFill>
                  <a:srgbClr val="000000"/>
                </a:solidFill>
                <a:latin typeface="+mn-lt"/>
                <a:cs typeface="Adobe Caslon Pro"/>
              </a:rPr>
              <a:t>Matériel de ventilation (adapté au terme/poids estimé) :</a:t>
            </a:r>
          </a:p>
          <a:p>
            <a:pPr marL="1257300" lvl="2" indent="-342900">
              <a:lnSpc>
                <a:spcPct val="90000"/>
              </a:lnSpc>
              <a:buFont typeface="Lucida Grande" charset="0"/>
              <a:buChar char="-"/>
            </a:pPr>
            <a:r>
              <a:rPr lang="fr-CH" sz="1400" dirty="0">
                <a:solidFill>
                  <a:srgbClr val="000000"/>
                </a:solidFill>
                <a:latin typeface="+mn-lt"/>
                <a:cs typeface="Adobe Caslon Pro"/>
              </a:rPr>
              <a:t>Oxygène:</a:t>
            </a:r>
          </a:p>
          <a:p>
            <a:pPr marL="1714500" lvl="3" indent="-342900">
              <a:lnSpc>
                <a:spcPct val="90000"/>
              </a:lnSpc>
              <a:buFont typeface="Wingdings" charset="2"/>
              <a:buChar char="§"/>
            </a:pPr>
            <a:r>
              <a:rPr lang="fr-CH" sz="1400" dirty="0">
                <a:solidFill>
                  <a:srgbClr val="000000"/>
                </a:solidFill>
                <a:latin typeface="+mn-lt"/>
                <a:cs typeface="Adobe Caslon Pro"/>
              </a:rPr>
              <a:t>Vérifier la connexion du mur jusqu’au masque (prise O2 murale, bulles dans humidificateur, gonflement du sac de ventilation, bruits d’air à l’oreille au masque).</a:t>
            </a:r>
          </a:p>
          <a:p>
            <a:pPr marL="1714500" lvl="3" indent="-342900">
              <a:lnSpc>
                <a:spcPct val="90000"/>
              </a:lnSpc>
              <a:buFont typeface="Wingdings" charset="2"/>
              <a:buChar char="§"/>
            </a:pPr>
            <a:r>
              <a:rPr lang="fr-CH" sz="1400" dirty="0">
                <a:solidFill>
                  <a:srgbClr val="000000"/>
                </a:solidFill>
                <a:latin typeface="+mn-lt"/>
                <a:cs typeface="Adobe Caslon Pro"/>
              </a:rPr>
              <a:t>Brancher par défaut le débit du mélangeur à 8L/min. et régler sur l’air ambiant (FiO2: 21%)</a:t>
            </a:r>
          </a:p>
          <a:p>
            <a:pPr marL="1257300" lvl="2" indent="-342900">
              <a:lnSpc>
                <a:spcPct val="90000"/>
              </a:lnSpc>
              <a:buFont typeface="Lucida Grande" charset="0"/>
              <a:buChar char="-"/>
            </a:pPr>
            <a:r>
              <a:rPr lang="fr-CH" sz="1400" dirty="0">
                <a:solidFill>
                  <a:srgbClr val="000000"/>
                </a:solidFill>
                <a:latin typeface="+mn-lt"/>
                <a:cs typeface="Adobe Caslon Pro"/>
              </a:rPr>
              <a:t>Ballon de ventilation, branchés à l’O2, tester la valve de surpression (35 cmH20) et le remplissage du sac à O2. </a:t>
            </a:r>
          </a:p>
          <a:p>
            <a:pPr marL="1257300" lvl="2" indent="-342900">
              <a:lnSpc>
                <a:spcPct val="90000"/>
              </a:lnSpc>
              <a:buFont typeface="Lucida Grande" charset="0"/>
              <a:buChar char="-"/>
            </a:pPr>
            <a:r>
              <a:rPr lang="fr-CH" sz="1400" dirty="0">
                <a:solidFill>
                  <a:srgbClr val="000000"/>
                </a:solidFill>
                <a:latin typeface="+mn-lt"/>
                <a:cs typeface="Adobe Caslon Pro"/>
              </a:rPr>
              <a:t>Masque et gonflé correctement, autres tailles de masque en réserve.</a:t>
            </a:r>
          </a:p>
          <a:p>
            <a:pPr marL="1257300" lvl="2" indent="-342900">
              <a:lnSpc>
                <a:spcPct val="90000"/>
              </a:lnSpc>
              <a:buFont typeface="Lucida Grande" charset="0"/>
              <a:buChar char="-"/>
            </a:pPr>
            <a:r>
              <a:rPr lang="fr-CH" sz="1400" dirty="0">
                <a:solidFill>
                  <a:srgbClr val="000000"/>
                </a:solidFill>
                <a:latin typeface="+mn-lt"/>
                <a:cs typeface="Adobe Caslon Pro"/>
              </a:rPr>
              <a:t>Préparer Guédel</a:t>
            </a:r>
          </a:p>
          <a:p>
            <a:pPr marL="1257300" lvl="2" indent="-342900">
              <a:lnSpc>
                <a:spcPct val="90000"/>
              </a:lnSpc>
              <a:buFont typeface="Lucida Grande" charset="0"/>
              <a:buChar char="-"/>
            </a:pPr>
            <a:r>
              <a:rPr lang="fr-CH" sz="1400" dirty="0">
                <a:solidFill>
                  <a:srgbClr val="000000"/>
                </a:solidFill>
                <a:latin typeface="+mn-lt"/>
                <a:cs typeface="Adobe Caslon Pro"/>
              </a:rPr>
              <a:t>Pré régler le Néopuff (débit 8 L/min., PEEP à + 5 cmH20 et pression max. entre </a:t>
            </a:r>
          </a:p>
          <a:p>
            <a:pPr lvl="2">
              <a:lnSpc>
                <a:spcPct val="90000"/>
              </a:lnSpc>
            </a:pPr>
            <a:r>
              <a:rPr lang="fr-CH" sz="1400" dirty="0">
                <a:solidFill>
                  <a:srgbClr val="000000"/>
                </a:solidFill>
                <a:latin typeface="+mn-lt"/>
                <a:cs typeface="Adobe Caslon Pro"/>
              </a:rPr>
              <a:t>        20-30 cm H20).</a:t>
            </a:r>
          </a:p>
          <a:p>
            <a:pPr marL="1257300" lvl="2" indent="-342900">
              <a:lnSpc>
                <a:spcPct val="90000"/>
              </a:lnSpc>
              <a:buFont typeface="Lucida Grande" charset="0"/>
              <a:buChar char="-"/>
            </a:pPr>
            <a:r>
              <a:rPr lang="fr-CH" sz="1400" dirty="0">
                <a:solidFill>
                  <a:srgbClr val="000000"/>
                </a:solidFill>
                <a:latin typeface="+mn-lt"/>
                <a:cs typeface="Adobe Caslon Pro"/>
              </a:rPr>
              <a:t>Préparer canules de Guédel.</a:t>
            </a:r>
          </a:p>
          <a:p>
            <a:pPr marL="1257300" lvl="2" indent="-342900">
              <a:lnSpc>
                <a:spcPct val="90000"/>
              </a:lnSpc>
              <a:buFont typeface="Lucida Grande" charset="0"/>
              <a:buChar char="-"/>
            </a:pPr>
            <a:endParaRPr lang="fr-CH" sz="1400" dirty="0">
              <a:solidFill>
                <a:srgbClr val="000000"/>
              </a:solidFill>
              <a:latin typeface="+mn-lt"/>
              <a:cs typeface="Adobe Caslon Pro"/>
            </a:endParaRPr>
          </a:p>
          <a:p>
            <a:pPr marL="742950" lvl="1" indent="-285750">
              <a:lnSpc>
                <a:spcPct val="90000"/>
              </a:lnSpc>
              <a:buFont typeface="Lucida Grande" charset="0"/>
              <a:buChar char="-"/>
            </a:pPr>
            <a:r>
              <a:rPr lang="fr-CH" sz="1400" dirty="0">
                <a:solidFill>
                  <a:srgbClr val="000000"/>
                </a:solidFill>
                <a:latin typeface="+mn-lt"/>
                <a:cs typeface="Adobe Caslon Pro"/>
              </a:rPr>
              <a:t>Aspiration: </a:t>
            </a:r>
          </a:p>
          <a:p>
            <a:pPr marL="1257300" lvl="2" indent="-342900">
              <a:lnSpc>
                <a:spcPct val="90000"/>
              </a:lnSpc>
              <a:buFont typeface="Lucida Grande" charset="0"/>
              <a:buChar char="-"/>
            </a:pPr>
            <a:r>
              <a:rPr lang="fr-CH" sz="1400" dirty="0">
                <a:solidFill>
                  <a:srgbClr val="000000"/>
                </a:solidFill>
                <a:latin typeface="+mn-lt"/>
                <a:cs typeface="Adobe Caslon Pro"/>
              </a:rPr>
              <a:t>Sondes blanches ou noires ou encore d’aspiration buccale si risque de méconium épais.</a:t>
            </a:r>
          </a:p>
          <a:p>
            <a:pPr marL="1257300" lvl="2" indent="-342900">
              <a:lnSpc>
                <a:spcPct val="90000"/>
              </a:lnSpc>
              <a:buFont typeface="Lucida Grande" charset="0"/>
              <a:buChar char="-"/>
            </a:pPr>
            <a:r>
              <a:rPr lang="fr-CH" sz="1400" dirty="0">
                <a:solidFill>
                  <a:srgbClr val="000000"/>
                </a:solidFill>
                <a:latin typeface="+mn-lt"/>
                <a:cs typeface="Adobe Caslon Pro"/>
              </a:rPr>
              <a:t>Vérifier le vide d’aspiration (sonde coudée et coudée/fermée) à 150-200 mbar.</a:t>
            </a:r>
          </a:p>
          <a:p>
            <a:pPr marL="1257300" lvl="2" indent="-342900">
              <a:lnSpc>
                <a:spcPct val="90000"/>
              </a:lnSpc>
              <a:buFont typeface="Lucida Grande" charset="0"/>
              <a:buChar char="-"/>
            </a:pPr>
            <a:r>
              <a:rPr lang="fr-CH" sz="1400" dirty="0">
                <a:solidFill>
                  <a:srgbClr val="000000"/>
                </a:solidFill>
                <a:latin typeface="+mn-lt"/>
                <a:cs typeface="Adobe Caslon Pro"/>
              </a:rPr>
              <a:t>Vérifier présence pièce en T  (voir commentaire hors dia ci-dessous) et tubes intubations (tailles 2.5, 3 et 3.5) pour aspiration trachéale</a:t>
            </a:r>
          </a:p>
          <a:p>
            <a:pPr marL="742950" lvl="1" indent="-285750">
              <a:lnSpc>
                <a:spcPct val="90000"/>
              </a:lnSpc>
              <a:buFont typeface="Lucida Grande" charset="0"/>
              <a:buChar char="-"/>
            </a:pPr>
            <a:r>
              <a:rPr lang="fr-CH" sz="1400" dirty="0">
                <a:solidFill>
                  <a:srgbClr val="000000"/>
                </a:solidFill>
                <a:latin typeface="+mn-lt"/>
                <a:cs typeface="Adobe Caslon Pro"/>
              </a:rPr>
              <a:t>Protections: Gants (non stériles) +/- lunettes de protection (Mère HIV, HBV, herpes).</a:t>
            </a:r>
          </a:p>
          <a:p>
            <a:pPr marL="742950" lvl="1" indent="-285750">
              <a:lnSpc>
                <a:spcPct val="90000"/>
              </a:lnSpc>
              <a:buFont typeface="Lucida Grande" charset="0"/>
              <a:buChar char="-"/>
            </a:pPr>
            <a:r>
              <a:rPr lang="en-US" sz="1400" dirty="0">
                <a:solidFill>
                  <a:srgbClr val="000000"/>
                </a:solidFill>
                <a:latin typeface="+mn-lt"/>
                <a:cs typeface="Adobe Caslon Pro"/>
              </a:rPr>
              <a:t>P</a:t>
            </a:r>
            <a:r>
              <a:rPr lang="fr-CH" sz="1400" dirty="0" err="1">
                <a:solidFill>
                  <a:srgbClr val="000000"/>
                </a:solidFill>
                <a:latin typeface="+mn-lt"/>
                <a:cs typeface="Adobe Caslon Pro"/>
              </a:rPr>
              <a:t>révoir</a:t>
            </a:r>
            <a:r>
              <a:rPr lang="fr-CH" sz="1400" dirty="0">
                <a:solidFill>
                  <a:srgbClr val="000000"/>
                </a:solidFill>
                <a:latin typeface="+mn-lt"/>
                <a:cs typeface="Adobe Caslon Pro"/>
              </a:rPr>
              <a:t> un accès libre si besoin de l’isolette de transport.</a:t>
            </a: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PRÉPARATION - MATERIEL</a:t>
            </a:r>
          </a:p>
        </p:txBody>
      </p:sp>
    </p:spTree>
    <p:extLst>
      <p:ext uri="{BB962C8B-B14F-4D97-AF65-F5344CB8AC3E}">
        <p14:creationId xmlns:p14="http://schemas.microsoft.com/office/powerpoint/2010/main" val="367152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2">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42">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42">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42">
                                            <p:txEl>
                                              <p:pRg st="14" end="1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42">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42">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42">
                                            <p:txEl>
                                              <p:pRg st="18" end="1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42">
                                            <p:txEl>
                                              <p:pRg st="19" end="1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42">
                                            <p:txEl>
                                              <p:pRg st="20" end="2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4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1355020" y="919112"/>
            <a:ext cx="6770984" cy="501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6323" y="3456382"/>
            <a:ext cx="1730436" cy="261610"/>
          </a:xfrm>
          <a:prstGeom prst="rect">
            <a:avLst/>
          </a:prstGeom>
          <a:solidFill>
            <a:srgbClr val="FFFFFF"/>
          </a:solidFill>
          <a:ln>
            <a:solidFill>
              <a:srgbClr val="000000"/>
            </a:solidFill>
          </a:ln>
        </p:spPr>
        <p:txBody>
          <a:bodyPr wrap="square" rtlCol="0">
            <a:spAutoFit/>
          </a:bodyPr>
          <a:lstStyle/>
          <a:p>
            <a:pPr algn="ctr"/>
            <a:r>
              <a:rPr lang="en-US" sz="1100" dirty="0" err="1">
                <a:latin typeface="Arial" pitchFamily="34" charset="0"/>
                <a:cs typeface="Arial" pitchFamily="34" charset="0"/>
              </a:rPr>
              <a:t>Patin</a:t>
            </a:r>
            <a:r>
              <a:rPr lang="en-US" sz="1100" dirty="0">
                <a:latin typeface="Arial" pitchFamily="34" charset="0"/>
                <a:cs typeface="Arial" pitchFamily="34" charset="0"/>
              </a:rPr>
              <a:t> sous les </a:t>
            </a:r>
            <a:r>
              <a:rPr lang="en-US" sz="1100" dirty="0" err="1">
                <a:latin typeface="Arial" pitchFamily="34" charset="0"/>
                <a:cs typeface="Arial" pitchFamily="34" charset="0"/>
              </a:rPr>
              <a:t>épaules</a:t>
            </a:r>
            <a:endParaRPr lang="en-US" sz="1100" dirty="0">
              <a:latin typeface="Arial" pitchFamily="34" charset="0"/>
              <a:cs typeface="Arial" pitchFamily="34" charset="0"/>
            </a:endParaRPr>
          </a:p>
        </p:txBody>
      </p:sp>
      <p:cxnSp>
        <p:nvCxnSpPr>
          <p:cNvPr id="5" name="Straight Arrow Connector 4"/>
          <p:cNvCxnSpPr/>
          <p:nvPr/>
        </p:nvCxnSpPr>
        <p:spPr>
          <a:xfrm flipH="1" flipV="1">
            <a:off x="5279783" y="2161700"/>
            <a:ext cx="853384" cy="1391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98087" y="3600398"/>
            <a:ext cx="1368648" cy="261610"/>
          </a:xfrm>
          <a:prstGeom prst="rect">
            <a:avLst/>
          </a:prstGeom>
          <a:solidFill>
            <a:srgbClr val="FFFFFF"/>
          </a:solidFill>
          <a:ln>
            <a:solidFill>
              <a:srgbClr val="000000"/>
            </a:solidFill>
          </a:ln>
        </p:spPr>
        <p:txBody>
          <a:bodyPr wrap="square" rtlCol="0">
            <a:spAutoFit/>
          </a:bodyPr>
          <a:lstStyle/>
          <a:p>
            <a:pPr algn="ctr"/>
            <a:r>
              <a:rPr lang="en-US" sz="1100" dirty="0" err="1">
                <a:latin typeface="Arial" pitchFamily="34" charset="0"/>
                <a:cs typeface="Arial" pitchFamily="34" charset="0"/>
              </a:rPr>
              <a:t>Linges</a:t>
            </a:r>
            <a:r>
              <a:rPr lang="en-US" sz="1100" dirty="0">
                <a:latin typeface="Arial" pitchFamily="34" charset="0"/>
                <a:cs typeface="Arial" pitchFamily="34" charset="0"/>
              </a:rPr>
              <a:t> </a:t>
            </a:r>
            <a:r>
              <a:rPr lang="en-US" sz="1100" dirty="0" err="1">
                <a:latin typeface="Arial" pitchFamily="34" charset="0"/>
                <a:cs typeface="Arial" pitchFamily="34" charset="0"/>
              </a:rPr>
              <a:t>chauds</a:t>
            </a:r>
            <a:endParaRPr lang="en-US" sz="1100" dirty="0">
              <a:latin typeface="Arial" pitchFamily="34" charset="0"/>
              <a:cs typeface="Arial" pitchFamily="34" charset="0"/>
            </a:endParaRPr>
          </a:p>
        </p:txBody>
      </p:sp>
      <p:cxnSp>
        <p:nvCxnSpPr>
          <p:cNvPr id="10" name="Straight Arrow Connector 9"/>
          <p:cNvCxnSpPr/>
          <p:nvPr/>
        </p:nvCxnSpPr>
        <p:spPr>
          <a:xfrm>
            <a:off x="3166239" y="3727833"/>
            <a:ext cx="108012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446655" y="1762687"/>
            <a:ext cx="720080" cy="261610"/>
          </a:xfrm>
          <a:prstGeom prst="rect">
            <a:avLst/>
          </a:prstGeom>
          <a:solidFill>
            <a:srgbClr val="FFFFFF"/>
          </a:solidFill>
          <a:ln>
            <a:solidFill>
              <a:srgbClr val="000000"/>
            </a:solidFill>
          </a:ln>
        </p:spPr>
        <p:txBody>
          <a:bodyPr wrap="square" rtlCol="0">
            <a:spAutoFit/>
          </a:bodyPr>
          <a:lstStyle/>
          <a:p>
            <a:r>
              <a:rPr lang="fr-CH" sz="1100" dirty="0">
                <a:latin typeface="Arial" pitchFamily="34" charset="0"/>
                <a:cs typeface="Arial" pitchFamily="34" charset="0"/>
              </a:rPr>
              <a:t>APGAR</a:t>
            </a:r>
            <a:endParaRPr lang="en-US" sz="1100" dirty="0">
              <a:latin typeface="Arial" pitchFamily="34" charset="0"/>
              <a:cs typeface="Arial" pitchFamily="34" charset="0"/>
            </a:endParaRPr>
          </a:p>
        </p:txBody>
      </p:sp>
      <p:sp>
        <p:nvSpPr>
          <p:cNvPr id="14" name="TextBox 13"/>
          <p:cNvSpPr txBox="1"/>
          <p:nvPr/>
        </p:nvSpPr>
        <p:spPr>
          <a:xfrm>
            <a:off x="3670295" y="242558"/>
            <a:ext cx="257926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H" sz="1100" dirty="0">
                <a:latin typeface="Arial" pitchFamily="34" charset="0"/>
                <a:cs typeface="Arial" pitchFamily="34" charset="0"/>
              </a:rPr>
              <a:t>Lumiere et chaleur radiante</a:t>
            </a:r>
            <a:endParaRPr lang="en-US" sz="1100" dirty="0">
              <a:latin typeface="Arial" pitchFamily="34" charset="0"/>
              <a:cs typeface="Arial" pitchFamily="34" charset="0"/>
            </a:endParaRPr>
          </a:p>
        </p:txBody>
      </p:sp>
      <p:grpSp>
        <p:nvGrpSpPr>
          <p:cNvPr id="4" name="Groupe 3"/>
          <p:cNvGrpSpPr/>
          <p:nvPr/>
        </p:nvGrpSpPr>
        <p:grpSpPr>
          <a:xfrm>
            <a:off x="4246359" y="600404"/>
            <a:ext cx="1168493" cy="464905"/>
            <a:chOff x="3347864" y="1772816"/>
            <a:chExt cx="1584176" cy="792088"/>
          </a:xfrm>
        </p:grpSpPr>
        <p:grpSp>
          <p:nvGrpSpPr>
            <p:cNvPr id="16" name="Group 15"/>
            <p:cNvGrpSpPr/>
            <p:nvPr/>
          </p:nvGrpSpPr>
          <p:grpSpPr>
            <a:xfrm>
              <a:off x="3347864" y="1772816"/>
              <a:ext cx="144016" cy="792088"/>
              <a:chOff x="8316416" y="1124744"/>
              <a:chExt cx="144016" cy="792088"/>
            </a:xfrm>
          </p:grpSpPr>
          <p:cxnSp>
            <p:nvCxnSpPr>
              <p:cNvPr id="13" name="Straight Connector 12"/>
              <p:cNvCxnSpPr/>
              <p:nvPr/>
            </p:nvCxnSpPr>
            <p:spPr>
              <a:xfrm flipH="1">
                <a:off x="8316416" y="1124744"/>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316416" y="1268760"/>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8316416" y="1412776"/>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316416" y="1556792"/>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452048" y="1709192"/>
                <a:ext cx="8384" cy="207640"/>
              </a:xfrm>
              <a:prstGeom prst="line">
                <a:avLst/>
              </a:prstGeom>
              <a:ln w="31750">
                <a:solidFill>
                  <a:srgbClr val="FF0000"/>
                </a:solidFill>
                <a:tailEnd type="stealth" w="med" len="lg"/>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3635896" y="1772816"/>
              <a:ext cx="144016" cy="792088"/>
              <a:chOff x="8316416" y="1124744"/>
              <a:chExt cx="144016" cy="792088"/>
            </a:xfrm>
          </p:grpSpPr>
          <p:cxnSp>
            <p:nvCxnSpPr>
              <p:cNvPr id="24" name="Straight Connector 23"/>
              <p:cNvCxnSpPr/>
              <p:nvPr/>
            </p:nvCxnSpPr>
            <p:spPr>
              <a:xfrm flipH="1">
                <a:off x="8316416" y="1124744"/>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316416" y="1268760"/>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8316416" y="1412776"/>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316416" y="1556792"/>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8452048" y="1709192"/>
                <a:ext cx="8384" cy="207640"/>
              </a:xfrm>
              <a:prstGeom prst="line">
                <a:avLst/>
              </a:prstGeom>
              <a:ln w="31750">
                <a:solidFill>
                  <a:srgbClr val="FF0000"/>
                </a:solidFill>
                <a:tailEnd type="stealth" w="med" len="lg"/>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923928" y="1772816"/>
              <a:ext cx="144016" cy="792088"/>
              <a:chOff x="8316416" y="1124744"/>
              <a:chExt cx="144016" cy="792088"/>
            </a:xfrm>
          </p:grpSpPr>
          <p:cxnSp>
            <p:nvCxnSpPr>
              <p:cNvPr id="30" name="Straight Connector 29"/>
              <p:cNvCxnSpPr/>
              <p:nvPr/>
            </p:nvCxnSpPr>
            <p:spPr>
              <a:xfrm flipH="1">
                <a:off x="8316416" y="1124744"/>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316416" y="1268760"/>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8316416" y="1412776"/>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316416" y="1556792"/>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8452048" y="1709192"/>
                <a:ext cx="8384" cy="207640"/>
              </a:xfrm>
              <a:prstGeom prst="line">
                <a:avLst/>
              </a:prstGeom>
              <a:ln w="31750">
                <a:solidFill>
                  <a:srgbClr val="FF0000"/>
                </a:solidFill>
                <a:tailEnd type="stealth" w="med" len="lg"/>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4211960" y="1772816"/>
              <a:ext cx="144016" cy="792088"/>
              <a:chOff x="8316416" y="1124744"/>
              <a:chExt cx="144016" cy="792088"/>
            </a:xfrm>
          </p:grpSpPr>
          <p:cxnSp>
            <p:nvCxnSpPr>
              <p:cNvPr id="36" name="Straight Connector 35"/>
              <p:cNvCxnSpPr/>
              <p:nvPr/>
            </p:nvCxnSpPr>
            <p:spPr>
              <a:xfrm flipH="1">
                <a:off x="8316416" y="1124744"/>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316416" y="1268760"/>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316416" y="1412776"/>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316416" y="1556792"/>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8452048" y="1709192"/>
                <a:ext cx="8384" cy="207640"/>
              </a:xfrm>
              <a:prstGeom prst="line">
                <a:avLst/>
              </a:prstGeom>
              <a:ln w="31750">
                <a:solidFill>
                  <a:srgbClr val="FF0000"/>
                </a:solidFill>
                <a:tailEnd type="stealth" w="med" len="lg"/>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4499992" y="1772816"/>
              <a:ext cx="144016" cy="792088"/>
              <a:chOff x="8316416" y="1124744"/>
              <a:chExt cx="144016" cy="792088"/>
            </a:xfrm>
          </p:grpSpPr>
          <p:cxnSp>
            <p:nvCxnSpPr>
              <p:cNvPr id="42" name="Straight Connector 41"/>
              <p:cNvCxnSpPr/>
              <p:nvPr/>
            </p:nvCxnSpPr>
            <p:spPr>
              <a:xfrm flipH="1">
                <a:off x="8316416" y="1124744"/>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316416" y="1268760"/>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8316416" y="1412776"/>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8316416" y="1556792"/>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8452048" y="1709192"/>
                <a:ext cx="8384" cy="207640"/>
              </a:xfrm>
              <a:prstGeom prst="line">
                <a:avLst/>
              </a:prstGeom>
              <a:ln w="31750">
                <a:solidFill>
                  <a:srgbClr val="FF0000"/>
                </a:solidFill>
                <a:tailEnd type="stealth" w="med" len="lg"/>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4788024" y="1772816"/>
              <a:ext cx="144016" cy="792088"/>
              <a:chOff x="8316416" y="1124744"/>
              <a:chExt cx="144016" cy="792088"/>
            </a:xfrm>
          </p:grpSpPr>
          <p:cxnSp>
            <p:nvCxnSpPr>
              <p:cNvPr id="48" name="Straight Connector 47"/>
              <p:cNvCxnSpPr/>
              <p:nvPr/>
            </p:nvCxnSpPr>
            <p:spPr>
              <a:xfrm flipH="1">
                <a:off x="8316416" y="1124744"/>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316416" y="1268760"/>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8316416" y="1412776"/>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316416" y="1556792"/>
                <a:ext cx="144016" cy="1440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8452048" y="1709192"/>
                <a:ext cx="8384" cy="207640"/>
              </a:xfrm>
              <a:prstGeom prst="line">
                <a:avLst/>
              </a:prstGeom>
              <a:ln w="31750">
                <a:solidFill>
                  <a:srgbClr val="FF0000"/>
                </a:solidFill>
                <a:tailEnd type="stealth" w="med" len="lg"/>
              </a:ln>
            </p:spPr>
            <p:style>
              <a:lnRef idx="2">
                <a:schemeClr val="accent1"/>
              </a:lnRef>
              <a:fillRef idx="0">
                <a:schemeClr val="accent1"/>
              </a:fillRef>
              <a:effectRef idx="1">
                <a:schemeClr val="accent1"/>
              </a:effectRef>
              <a:fontRef idx="minor">
                <a:schemeClr val="tx1"/>
              </a:fontRef>
            </p:style>
          </p:cxnSp>
        </p:grpSp>
      </p:grpSp>
      <p:sp>
        <p:nvSpPr>
          <p:cNvPr id="56" name="TextBox 55"/>
          <p:cNvSpPr txBox="1"/>
          <p:nvPr/>
        </p:nvSpPr>
        <p:spPr>
          <a:xfrm>
            <a:off x="6097179" y="2028130"/>
            <a:ext cx="2219238" cy="261610"/>
          </a:xfrm>
          <a:prstGeom prst="rect">
            <a:avLst/>
          </a:prstGeom>
          <a:solidFill>
            <a:srgbClr val="FFFFFF"/>
          </a:solidFill>
          <a:ln>
            <a:solidFill>
              <a:srgbClr val="000000"/>
            </a:solidFill>
          </a:ln>
        </p:spPr>
        <p:txBody>
          <a:bodyPr wrap="square" rtlCol="0">
            <a:spAutoFit/>
          </a:bodyPr>
          <a:lstStyle/>
          <a:p>
            <a:r>
              <a:rPr lang="en-US" sz="1100" dirty="0" err="1">
                <a:latin typeface="Arial" pitchFamily="34" charset="0"/>
                <a:cs typeface="Arial" pitchFamily="34" charset="0"/>
              </a:rPr>
              <a:t>Mélangeur</a:t>
            </a:r>
            <a:r>
              <a:rPr lang="en-US" sz="1100" dirty="0">
                <a:latin typeface="Arial" pitchFamily="34" charset="0"/>
                <a:cs typeface="Arial" pitchFamily="34" charset="0"/>
              </a:rPr>
              <a:t> O2 (8L, FiO2: 21%)</a:t>
            </a:r>
          </a:p>
        </p:txBody>
      </p:sp>
      <p:sp>
        <p:nvSpPr>
          <p:cNvPr id="67" name="TextBox 66"/>
          <p:cNvSpPr txBox="1"/>
          <p:nvPr/>
        </p:nvSpPr>
        <p:spPr>
          <a:xfrm>
            <a:off x="971600" y="3181662"/>
            <a:ext cx="2520280" cy="261610"/>
          </a:xfrm>
          <a:prstGeom prst="rect">
            <a:avLst/>
          </a:prstGeom>
          <a:solidFill>
            <a:srgbClr val="FFFFFF"/>
          </a:solidFill>
          <a:ln>
            <a:solidFill>
              <a:srgbClr val="000000"/>
            </a:solidFill>
          </a:ln>
        </p:spPr>
        <p:txBody>
          <a:bodyPr wrap="square" rtlCol="0">
            <a:spAutoFit/>
          </a:bodyPr>
          <a:lstStyle/>
          <a:p>
            <a:r>
              <a:rPr lang="en-US" sz="1100" dirty="0" err="1">
                <a:latin typeface="Arial" pitchFamily="34" charset="0"/>
                <a:cs typeface="Arial" pitchFamily="34" charset="0"/>
              </a:rPr>
              <a:t>Ballon</a:t>
            </a:r>
            <a:r>
              <a:rPr lang="en-US" sz="1100" dirty="0">
                <a:latin typeface="Arial" pitchFamily="34" charset="0"/>
                <a:cs typeface="Arial" pitchFamily="34" charset="0"/>
              </a:rPr>
              <a:t> ventilation avec sac et masque</a:t>
            </a:r>
          </a:p>
        </p:txBody>
      </p:sp>
      <p:cxnSp>
        <p:nvCxnSpPr>
          <p:cNvPr id="58" name="Straight Arrow Connector 4"/>
          <p:cNvCxnSpPr/>
          <p:nvPr/>
        </p:nvCxnSpPr>
        <p:spPr>
          <a:xfrm flipH="1" flipV="1">
            <a:off x="4815970" y="3574176"/>
            <a:ext cx="1294450" cy="1391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9"/>
          <p:cNvCxnSpPr/>
          <p:nvPr/>
        </p:nvCxnSpPr>
        <p:spPr>
          <a:xfrm>
            <a:off x="3477659" y="3304772"/>
            <a:ext cx="108012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4"/>
          <p:cNvCxnSpPr>
            <a:stCxn id="59" idx="3"/>
          </p:cNvCxnSpPr>
          <p:nvPr/>
        </p:nvCxnSpPr>
        <p:spPr>
          <a:xfrm>
            <a:off x="3343714" y="1426947"/>
            <a:ext cx="1046661" cy="1321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9" name="TextBox 55"/>
          <p:cNvSpPr txBox="1"/>
          <p:nvPr/>
        </p:nvSpPr>
        <p:spPr>
          <a:xfrm>
            <a:off x="1078007" y="1296142"/>
            <a:ext cx="2265707" cy="261610"/>
          </a:xfrm>
          <a:prstGeom prst="rect">
            <a:avLst/>
          </a:prstGeom>
          <a:solidFill>
            <a:srgbClr val="FFFFFF"/>
          </a:solidFill>
          <a:ln>
            <a:solidFill>
              <a:srgbClr val="000000"/>
            </a:solidFill>
          </a:ln>
        </p:spPr>
        <p:txBody>
          <a:bodyPr wrap="square" rtlCol="0">
            <a:spAutoFit/>
          </a:bodyPr>
          <a:lstStyle/>
          <a:p>
            <a:pPr marL="0" lvl="1" algn="ctr"/>
            <a:r>
              <a:rPr lang="en-US" sz="1100" dirty="0" err="1">
                <a:latin typeface="Arial" pitchFamily="34" charset="0"/>
                <a:cs typeface="Arial" pitchFamily="34" charset="0"/>
              </a:rPr>
              <a:t>Réglage</a:t>
            </a:r>
            <a:r>
              <a:rPr lang="en-US" sz="1100" dirty="0">
                <a:latin typeface="Arial" pitchFamily="34" charset="0"/>
                <a:cs typeface="Arial" pitchFamily="34" charset="0"/>
              </a:rPr>
              <a:t> </a:t>
            </a:r>
            <a:r>
              <a:rPr lang="en-US" sz="1100" dirty="0" err="1">
                <a:latin typeface="Arial" pitchFamily="34" charset="0"/>
                <a:cs typeface="Arial" pitchFamily="34" charset="0"/>
              </a:rPr>
              <a:t>températuretable</a:t>
            </a:r>
            <a:r>
              <a:rPr lang="en-US" sz="1100" dirty="0">
                <a:latin typeface="Arial" pitchFamily="34" charset="0"/>
                <a:cs typeface="Arial" pitchFamily="34" charset="0"/>
              </a:rPr>
              <a:t> </a:t>
            </a:r>
            <a:r>
              <a:rPr lang="en-US" sz="1100" dirty="0" err="1">
                <a:latin typeface="Arial" pitchFamily="34" charset="0"/>
                <a:cs typeface="Arial" pitchFamily="34" charset="0"/>
              </a:rPr>
              <a:t>réa</a:t>
            </a:r>
            <a:endParaRPr lang="en-US" sz="1100" dirty="0">
              <a:latin typeface="Arial" pitchFamily="34" charset="0"/>
              <a:cs typeface="Arial" pitchFamily="34" charset="0"/>
            </a:endParaRPr>
          </a:p>
        </p:txBody>
      </p:sp>
      <p:cxnSp>
        <p:nvCxnSpPr>
          <p:cNvPr id="63" name="Straight Arrow Connector 4"/>
          <p:cNvCxnSpPr/>
          <p:nvPr/>
        </p:nvCxnSpPr>
        <p:spPr>
          <a:xfrm flipH="1" flipV="1">
            <a:off x="5432183" y="2450473"/>
            <a:ext cx="853384" cy="1391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4"/>
          <p:cNvCxnSpPr/>
          <p:nvPr/>
        </p:nvCxnSpPr>
        <p:spPr>
          <a:xfrm flipH="1" flipV="1">
            <a:off x="5652120" y="2852936"/>
            <a:ext cx="633447" cy="771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097178" y="2807350"/>
            <a:ext cx="2795301" cy="261610"/>
          </a:xfrm>
          <a:prstGeom prst="rect">
            <a:avLst/>
          </a:prstGeom>
          <a:solidFill>
            <a:schemeClr val="bg1"/>
          </a:solidFill>
          <a:ln>
            <a:solidFill>
              <a:srgbClr val="000000"/>
            </a:solidFill>
          </a:ln>
        </p:spPr>
        <p:txBody>
          <a:bodyPr wrap="square" rtlCol="0">
            <a:spAutoFit/>
          </a:bodyPr>
          <a:lstStyle/>
          <a:p>
            <a:pPr algn="ctr"/>
            <a:r>
              <a:rPr lang="en-US" sz="1100" dirty="0" err="1">
                <a:latin typeface="Arial" pitchFamily="34" charset="0"/>
                <a:cs typeface="Arial" pitchFamily="34" charset="0"/>
              </a:rPr>
              <a:t>Manomètre</a:t>
            </a:r>
            <a:r>
              <a:rPr lang="en-US" sz="1100" dirty="0">
                <a:latin typeface="Arial" pitchFamily="34" charset="0"/>
                <a:cs typeface="Arial" pitchFamily="34" charset="0"/>
              </a:rPr>
              <a:t> aspiration (150-200 mmHg)</a:t>
            </a:r>
          </a:p>
        </p:txBody>
      </p:sp>
      <p:sp>
        <p:nvSpPr>
          <p:cNvPr id="57" name="TextBox 56"/>
          <p:cNvSpPr txBox="1"/>
          <p:nvPr/>
        </p:nvSpPr>
        <p:spPr>
          <a:xfrm>
            <a:off x="6097179" y="2327363"/>
            <a:ext cx="864096" cy="261610"/>
          </a:xfrm>
          <a:prstGeom prst="rect">
            <a:avLst/>
          </a:prstGeom>
          <a:solidFill>
            <a:srgbClr val="FFFFFF"/>
          </a:solidFill>
          <a:ln>
            <a:solidFill>
              <a:srgbClr val="000000"/>
            </a:solidFill>
          </a:ln>
        </p:spPr>
        <p:txBody>
          <a:bodyPr wrap="square" rtlCol="0">
            <a:spAutoFit/>
          </a:bodyPr>
          <a:lstStyle/>
          <a:p>
            <a:r>
              <a:rPr lang="en-US" sz="1100" dirty="0">
                <a:latin typeface="Arial" pitchFamily="34" charset="0"/>
                <a:cs typeface="Arial" pitchFamily="34" charset="0"/>
              </a:rPr>
              <a:t>Aspiration</a:t>
            </a:r>
          </a:p>
        </p:txBody>
      </p:sp>
      <p:cxnSp>
        <p:nvCxnSpPr>
          <p:cNvPr id="65" name="Straight Arrow Connector 4"/>
          <p:cNvCxnSpPr>
            <a:stCxn id="11" idx="3"/>
          </p:cNvCxnSpPr>
          <p:nvPr/>
        </p:nvCxnSpPr>
        <p:spPr>
          <a:xfrm flipV="1">
            <a:off x="3166735" y="1885798"/>
            <a:ext cx="791592" cy="769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6" name="TextBox 10"/>
          <p:cNvSpPr txBox="1"/>
          <p:nvPr/>
        </p:nvSpPr>
        <p:spPr>
          <a:xfrm>
            <a:off x="6766639" y="1193937"/>
            <a:ext cx="792088" cy="261610"/>
          </a:xfrm>
          <a:prstGeom prst="rect">
            <a:avLst/>
          </a:prstGeom>
          <a:solidFill>
            <a:srgbClr val="FFFFFF"/>
          </a:solidFill>
          <a:ln>
            <a:solidFill>
              <a:srgbClr val="000000"/>
            </a:solidFill>
          </a:ln>
        </p:spPr>
        <p:txBody>
          <a:bodyPr wrap="square" rtlCol="0">
            <a:spAutoFit/>
          </a:bodyPr>
          <a:lstStyle/>
          <a:p>
            <a:r>
              <a:rPr lang="fr-CH" sz="1100" dirty="0">
                <a:latin typeface="Arial" pitchFamily="34" charset="0"/>
                <a:cs typeface="Arial" pitchFamily="34" charset="0"/>
              </a:rPr>
              <a:t>Néopuff®</a:t>
            </a:r>
            <a:endParaRPr lang="en-US" sz="1100" dirty="0">
              <a:latin typeface="Arial" pitchFamily="34" charset="0"/>
              <a:cs typeface="Arial" pitchFamily="34" charset="0"/>
            </a:endParaRPr>
          </a:p>
        </p:txBody>
      </p:sp>
      <p:cxnSp>
        <p:nvCxnSpPr>
          <p:cNvPr id="68" name="Straight Arrow Connector 4"/>
          <p:cNvCxnSpPr>
            <a:stCxn id="66" idx="1"/>
            <a:endCxn id="12" idx="3"/>
          </p:cNvCxnSpPr>
          <p:nvPr/>
        </p:nvCxnSpPr>
        <p:spPr>
          <a:xfrm flipH="1">
            <a:off x="5776529" y="1324742"/>
            <a:ext cx="990110" cy="15142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neopuff.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2463" y="1080118"/>
            <a:ext cx="594066" cy="792088"/>
          </a:xfrm>
          <a:prstGeom prst="rect">
            <a:avLst/>
          </a:prstGeom>
        </p:spPr>
      </p:pic>
      <p:sp>
        <p:nvSpPr>
          <p:cNvPr id="6" name="Rectangle 5"/>
          <p:cNvSpPr/>
          <p:nvPr/>
        </p:nvSpPr>
        <p:spPr>
          <a:xfrm>
            <a:off x="0" y="0"/>
            <a:ext cx="755576" cy="68580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rot="16200000">
            <a:off x="-2709295" y="3257062"/>
            <a:ext cx="6036028" cy="461665"/>
          </a:xfrm>
          <a:prstGeom prst="rect">
            <a:avLst/>
          </a:prstGeom>
          <a:noFill/>
        </p:spPr>
        <p:txBody>
          <a:bodyPr wrap="none" rtlCol="0">
            <a:spAutoFit/>
          </a:bodyPr>
          <a:lstStyle/>
          <a:p>
            <a:r>
              <a:rPr lang="en-US" b="1" dirty="0"/>
              <a:t>TABLE DE REANIMATION NEONATALE</a:t>
            </a:r>
          </a:p>
        </p:txBody>
      </p:sp>
    </p:spTree>
    <p:extLst>
      <p:ext uri="{BB962C8B-B14F-4D97-AF65-F5344CB8AC3E}">
        <p14:creationId xmlns:p14="http://schemas.microsoft.com/office/powerpoint/2010/main" val="167936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7677161"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84879" y="764704"/>
            <a:ext cx="5159874" cy="461665"/>
          </a:xfrm>
          <a:prstGeom prst="rect">
            <a:avLst/>
          </a:prstGeom>
        </p:spPr>
        <p:txBody>
          <a:bodyPr wrap="none">
            <a:spAutoFit/>
          </a:bodyPr>
          <a:lstStyle/>
          <a:p>
            <a:pPr algn="ctr"/>
            <a:r>
              <a:rPr lang="fr-CH" b="1" dirty="0">
                <a:solidFill>
                  <a:schemeClr val="bg1"/>
                </a:solidFill>
              </a:rPr>
              <a:t>RÉGLAGE DE LA TEMPERATURE</a:t>
            </a:r>
          </a:p>
        </p:txBody>
      </p:sp>
      <p:sp>
        <p:nvSpPr>
          <p:cNvPr id="2" name="ZoneTexte 1"/>
          <p:cNvSpPr txBox="1"/>
          <p:nvPr/>
        </p:nvSpPr>
        <p:spPr>
          <a:xfrm>
            <a:off x="1979712" y="1342509"/>
            <a:ext cx="5472608" cy="646331"/>
          </a:xfrm>
          <a:prstGeom prst="rect">
            <a:avLst/>
          </a:prstGeom>
          <a:solidFill>
            <a:srgbClr val="FFFFFF"/>
          </a:solidFill>
          <a:ln>
            <a:solidFill>
              <a:srgbClr val="000000"/>
            </a:solidFill>
          </a:ln>
        </p:spPr>
        <p:txBody>
          <a:bodyPr wrap="square" rtlCol="0">
            <a:spAutoFit/>
          </a:bodyPr>
          <a:lstStyle/>
          <a:p>
            <a:r>
              <a:rPr lang="fr-CH" sz="1800" dirty="0"/>
              <a:t>Sonde thermique + patch « nounours » </a:t>
            </a:r>
            <a:r>
              <a:rPr lang="fr-CH" sz="1800" dirty="0">
                <a:sym typeface="Wingdings" pitchFamily="2" charset="2"/>
              </a:rPr>
              <a:t> Passage </a:t>
            </a:r>
            <a:r>
              <a:rPr lang="fr-CH" sz="1800" dirty="0"/>
              <a:t>de la table en mode «</a:t>
            </a:r>
            <a:r>
              <a:rPr lang="fr-CH" sz="1800" i="1" dirty="0"/>
              <a:t>Haut</a:t>
            </a:r>
            <a:r>
              <a:rPr lang="fr-CH" sz="1800" dirty="0"/>
              <a:t>» (= </a:t>
            </a:r>
            <a:r>
              <a:rPr lang="fr-CH" sz="1800" dirty="0" err="1"/>
              <a:t>T°cutanée</a:t>
            </a:r>
            <a:r>
              <a:rPr lang="fr-CH" sz="1800" dirty="0"/>
              <a:t>)</a:t>
            </a:r>
          </a:p>
        </p:txBody>
      </p:sp>
      <p:sp>
        <p:nvSpPr>
          <p:cNvPr id="3" name="Rectangle 2"/>
          <p:cNvSpPr/>
          <p:nvPr/>
        </p:nvSpPr>
        <p:spPr>
          <a:xfrm>
            <a:off x="1331641" y="6093296"/>
            <a:ext cx="6192688" cy="584776"/>
          </a:xfrm>
          <a:prstGeom prst="rect">
            <a:avLst/>
          </a:prstGeom>
          <a:solidFill>
            <a:srgbClr val="FFFFFF"/>
          </a:solidFill>
          <a:ln>
            <a:solidFill>
              <a:schemeClr val="tx1"/>
            </a:solidFill>
          </a:ln>
        </p:spPr>
        <p:txBody>
          <a:bodyPr wrap="square">
            <a:spAutoFit/>
          </a:bodyPr>
          <a:lstStyle/>
          <a:p>
            <a:endParaRPr lang="fr-CH" sz="800" dirty="0">
              <a:solidFill>
                <a:srgbClr val="000000"/>
              </a:solidFill>
            </a:endParaRPr>
          </a:p>
          <a:p>
            <a:r>
              <a:rPr lang="fr-CH" sz="1600" dirty="0">
                <a:solidFill>
                  <a:srgbClr val="000000"/>
                </a:solidFill>
              </a:rPr>
              <a:t>Appuyer </a:t>
            </a:r>
            <a:r>
              <a:rPr lang="fr-CH" sz="1600" u="sng" dirty="0">
                <a:solidFill>
                  <a:srgbClr val="000000"/>
                </a:solidFill>
              </a:rPr>
              <a:t>2 x</a:t>
            </a:r>
            <a:r>
              <a:rPr lang="fr-CH" sz="1600" dirty="0">
                <a:solidFill>
                  <a:srgbClr val="000000"/>
                </a:solidFill>
              </a:rPr>
              <a:t> sur OK pour que le mode reste en « </a:t>
            </a:r>
            <a:r>
              <a:rPr lang="fr-CH" sz="1600" i="1" dirty="0">
                <a:solidFill>
                  <a:srgbClr val="000000"/>
                </a:solidFill>
              </a:rPr>
              <a:t>Haut</a:t>
            </a:r>
            <a:r>
              <a:rPr lang="fr-CH" sz="1600" dirty="0">
                <a:solidFill>
                  <a:srgbClr val="000000"/>
                </a:solidFill>
              </a:rPr>
              <a:t> » (« peau »)</a:t>
            </a:r>
          </a:p>
          <a:p>
            <a:endParaRPr lang="fr-CH" sz="800" dirty="0">
              <a:solidFill>
                <a:srgbClr val="000000"/>
              </a:solidFill>
            </a:endParaRPr>
          </a:p>
        </p:txBody>
      </p:sp>
      <p:sp>
        <p:nvSpPr>
          <p:cNvPr id="5" name="Flèche vers le bas 4"/>
          <p:cNvSpPr/>
          <p:nvPr/>
        </p:nvSpPr>
        <p:spPr>
          <a:xfrm rot="4069288">
            <a:off x="7455120" y="5313004"/>
            <a:ext cx="292251" cy="315477"/>
          </a:xfrm>
          <a:prstGeom prst="downArrow">
            <a:avLst/>
          </a:prstGeom>
          <a:solidFill>
            <a:srgbClr val="FFFFFF"/>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7668344" y="5271011"/>
            <a:ext cx="827471" cy="246221"/>
          </a:xfrm>
          <a:prstGeom prst="rect">
            <a:avLst/>
          </a:prstGeom>
          <a:solidFill>
            <a:srgbClr val="FFFFFF"/>
          </a:solidFill>
          <a:ln>
            <a:solidFill>
              <a:srgbClr val="000000"/>
            </a:solidFill>
          </a:ln>
        </p:spPr>
        <p:txBody>
          <a:bodyPr wrap="none">
            <a:spAutoFit/>
          </a:bodyPr>
          <a:lstStyle/>
          <a:p>
            <a:r>
              <a:rPr lang="fr-CH" sz="1000" dirty="0"/>
              <a:t>Appuyer 2 x</a:t>
            </a:r>
          </a:p>
        </p:txBody>
      </p:sp>
      <p:sp>
        <p:nvSpPr>
          <p:cNvPr id="7" name="TextBox 6"/>
          <p:cNvSpPr txBox="1"/>
          <p:nvPr/>
        </p:nvSpPr>
        <p:spPr>
          <a:xfrm>
            <a:off x="3635896" y="4751566"/>
            <a:ext cx="544903" cy="261610"/>
          </a:xfrm>
          <a:prstGeom prst="rect">
            <a:avLst/>
          </a:prstGeom>
          <a:noFill/>
        </p:spPr>
        <p:txBody>
          <a:bodyPr wrap="none" rtlCol="0">
            <a:spAutoFit/>
          </a:bodyPr>
          <a:lstStyle/>
          <a:p>
            <a:r>
              <a:rPr lang="en-US" sz="1100" dirty="0"/>
              <a:t>(</a:t>
            </a:r>
            <a:r>
              <a:rPr lang="en-US" sz="1100" dirty="0" err="1"/>
              <a:t>peau</a:t>
            </a:r>
            <a:r>
              <a:rPr lang="en-US" sz="1100" dirty="0"/>
              <a:t>)</a:t>
            </a:r>
          </a:p>
        </p:txBody>
      </p:sp>
      <p:sp>
        <p:nvSpPr>
          <p:cNvPr id="10"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TABLE DE REANIMATION</a:t>
            </a:r>
          </a:p>
        </p:txBody>
      </p:sp>
      <p:sp>
        <p:nvSpPr>
          <p:cNvPr id="8" name="TextBox 7"/>
          <p:cNvSpPr txBox="1"/>
          <p:nvPr/>
        </p:nvSpPr>
        <p:spPr>
          <a:xfrm>
            <a:off x="0" y="692696"/>
            <a:ext cx="6246397" cy="400110"/>
          </a:xfrm>
          <a:prstGeom prst="rect">
            <a:avLst/>
          </a:prstGeom>
          <a:noFill/>
        </p:spPr>
        <p:txBody>
          <a:bodyPr wrap="none" rtlCol="0">
            <a:spAutoFit/>
          </a:bodyPr>
          <a:lstStyle/>
          <a:p>
            <a:r>
              <a:rPr lang="en-US" sz="2000" b="1" dirty="0"/>
              <a:t>RÉGLAGE DE LA SONDE THERMIQUE/MATELAS</a:t>
            </a:r>
          </a:p>
        </p:txBody>
      </p:sp>
      <p:sp>
        <p:nvSpPr>
          <p:cNvPr id="12"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PRÉPARATION - MATERIEL</a:t>
            </a:r>
          </a:p>
        </p:txBody>
      </p:sp>
    </p:spTree>
    <p:extLst>
      <p:ext uri="{BB962C8B-B14F-4D97-AF65-F5344CB8AC3E}">
        <p14:creationId xmlns:p14="http://schemas.microsoft.com/office/powerpoint/2010/main" val="247476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36150" y="2132856"/>
            <a:ext cx="5208156" cy="1200329"/>
          </a:xfrm>
          <a:prstGeom prst="rect">
            <a:avLst/>
          </a:prstGeom>
          <a:noFill/>
        </p:spPr>
        <p:txBody>
          <a:bodyPr wrap="none" rtlCol="0">
            <a:spAutoFit/>
          </a:bodyPr>
          <a:lstStyle/>
          <a:p>
            <a:pPr algn="ctr"/>
            <a:r>
              <a:rPr lang="fr-CH" sz="3600" b="1" dirty="0">
                <a:solidFill>
                  <a:srgbClr val="000000"/>
                </a:solidFill>
              </a:rPr>
              <a:t>SI RIEN NE VA PLUS …</a:t>
            </a:r>
          </a:p>
          <a:p>
            <a:pPr algn="ctr"/>
            <a:endParaRPr lang="fr-CH" sz="3600" b="1" dirty="0">
              <a:solidFill>
                <a:srgbClr val="000000"/>
              </a:solidFill>
            </a:endParaRPr>
          </a:p>
        </p:txBody>
      </p:sp>
      <p:sp>
        <p:nvSpPr>
          <p:cNvPr id="3" name="Rectangle 2"/>
          <p:cNvSpPr/>
          <p:nvPr/>
        </p:nvSpPr>
        <p:spPr>
          <a:xfrm>
            <a:off x="2586153" y="4221088"/>
            <a:ext cx="3968138" cy="1200329"/>
          </a:xfrm>
          <a:prstGeom prst="rect">
            <a:avLst/>
          </a:prstGeom>
        </p:spPr>
        <p:txBody>
          <a:bodyPr wrap="none">
            <a:spAutoFit/>
          </a:bodyPr>
          <a:lstStyle/>
          <a:p>
            <a:pPr algn="ctr"/>
            <a:r>
              <a:rPr lang="fr-CH" sz="3600" b="1" dirty="0">
                <a:solidFill>
                  <a:srgbClr val="FF0000"/>
                </a:solidFill>
                <a:effectLst>
                  <a:outerShdw blurRad="38100" dist="38100" dir="2700000" algn="tl">
                    <a:srgbClr val="000000">
                      <a:alpha val="43137"/>
                    </a:srgbClr>
                  </a:outerShdw>
                </a:effectLst>
              </a:rPr>
              <a:t>BOUTON </a:t>
            </a:r>
          </a:p>
          <a:p>
            <a:pPr algn="ctr"/>
            <a:r>
              <a:rPr lang="fr-CH" sz="3600" b="1" dirty="0">
                <a:solidFill>
                  <a:srgbClr val="FF0000"/>
                </a:solidFill>
                <a:effectLst>
                  <a:outerShdw blurRad="38100" dist="38100" dir="2700000" algn="tl">
                    <a:srgbClr val="000000">
                      <a:alpha val="43137"/>
                    </a:srgbClr>
                  </a:outerShdw>
                </a:effectLst>
              </a:rPr>
              <a:t>« ALARME RÉA »</a:t>
            </a:r>
          </a:p>
        </p:txBody>
      </p:sp>
      <p:sp>
        <p:nvSpPr>
          <p:cNvPr id="4" name="Flèche vers le bas 3"/>
          <p:cNvSpPr/>
          <p:nvPr/>
        </p:nvSpPr>
        <p:spPr>
          <a:xfrm>
            <a:off x="4067944" y="3068960"/>
            <a:ext cx="576064" cy="936104"/>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000000"/>
              </a:solidFill>
            </a:endParaRPr>
          </a:p>
        </p:txBody>
      </p:sp>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PRÉPARATION - MATERIEL</a:t>
            </a:r>
          </a:p>
        </p:txBody>
      </p:sp>
    </p:spTree>
    <p:extLst>
      <p:ext uri="{BB962C8B-B14F-4D97-AF65-F5344CB8AC3E}">
        <p14:creationId xmlns:p14="http://schemas.microsoft.com/office/powerpoint/2010/main" val="259620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9355"/>
          <a:stretch/>
        </p:blipFill>
        <p:spPr bwMode="auto">
          <a:xfrm>
            <a:off x="107504" y="1889720"/>
            <a:ext cx="47625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23320" y="2321768"/>
            <a:ext cx="1656184" cy="584776"/>
          </a:xfrm>
          <a:prstGeom prst="rect">
            <a:avLst/>
          </a:prstGeom>
          <a:noFill/>
        </p:spPr>
        <p:txBody>
          <a:bodyPr wrap="square">
            <a:spAutoFit/>
          </a:bodyPr>
          <a:lstStyle/>
          <a:p>
            <a:r>
              <a:rPr lang="fr-CH" sz="1600" b="1" dirty="0">
                <a:solidFill>
                  <a:schemeClr val="bg1"/>
                </a:solidFill>
                <a:sym typeface="Wingdings" panose="05000000000000000000" pitchFamily="2" charset="2"/>
              </a:rPr>
              <a:t></a:t>
            </a:r>
            <a:r>
              <a:rPr lang="fr-CH" sz="1600" b="1" dirty="0">
                <a:solidFill>
                  <a:schemeClr val="bg1"/>
                </a:solidFill>
              </a:rPr>
              <a:t> ATTENTION AU PIEGE !!!</a:t>
            </a:r>
          </a:p>
        </p:txBody>
      </p:sp>
      <p:sp>
        <p:nvSpPr>
          <p:cNvPr id="6" name="Rectangle 5"/>
          <p:cNvSpPr/>
          <p:nvPr/>
        </p:nvSpPr>
        <p:spPr>
          <a:xfrm>
            <a:off x="251520" y="1412776"/>
            <a:ext cx="8568952" cy="461665"/>
          </a:xfrm>
          <a:prstGeom prst="rect">
            <a:avLst/>
          </a:prstGeom>
        </p:spPr>
        <p:txBody>
          <a:bodyPr wrap="square">
            <a:spAutoFit/>
          </a:bodyPr>
          <a:lstStyle/>
          <a:p>
            <a:pPr algn="ctr"/>
            <a:r>
              <a:rPr lang="fr-CH" b="1" dirty="0">
                <a:solidFill>
                  <a:srgbClr val="000000"/>
                </a:solidFill>
              </a:rPr>
              <a:t>À Aigle, en  salle d’accouchement du 3</a:t>
            </a:r>
            <a:r>
              <a:rPr lang="fr-CH" b="1" baseline="30000" dirty="0">
                <a:solidFill>
                  <a:srgbClr val="000000"/>
                </a:solidFill>
              </a:rPr>
              <a:t>eme</a:t>
            </a:r>
            <a:r>
              <a:rPr lang="fr-CH" b="1" dirty="0">
                <a:solidFill>
                  <a:srgbClr val="000000"/>
                </a:solidFill>
              </a:rPr>
              <a:t> etage</a:t>
            </a:r>
          </a:p>
        </p:txBody>
      </p:sp>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2709"/>
          <a:stretch/>
        </p:blipFill>
        <p:spPr bwMode="auto">
          <a:xfrm>
            <a:off x="4967536" y="2420888"/>
            <a:ext cx="4107706" cy="337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PRÉPARATION - MATERIEL</a:t>
            </a:r>
          </a:p>
        </p:txBody>
      </p:sp>
      <p:sp>
        <p:nvSpPr>
          <p:cNvPr id="9" name="TextBox 8"/>
          <p:cNvSpPr txBox="1"/>
          <p:nvPr/>
        </p:nvSpPr>
        <p:spPr>
          <a:xfrm>
            <a:off x="0" y="692696"/>
            <a:ext cx="4790169" cy="400110"/>
          </a:xfrm>
          <a:prstGeom prst="rect">
            <a:avLst/>
          </a:prstGeom>
          <a:noFill/>
        </p:spPr>
        <p:txBody>
          <a:bodyPr wrap="none" rtlCol="0">
            <a:spAutoFit/>
          </a:bodyPr>
          <a:lstStyle/>
          <a:p>
            <a:r>
              <a:rPr lang="en-US" sz="2000" b="1" dirty="0"/>
              <a:t>LOCALISATION DES “ALARME REA”</a:t>
            </a:r>
          </a:p>
        </p:txBody>
      </p:sp>
    </p:spTree>
    <p:extLst>
      <p:ext uri="{BB962C8B-B14F-4D97-AF65-F5344CB8AC3E}">
        <p14:creationId xmlns:p14="http://schemas.microsoft.com/office/powerpoint/2010/main" val="2615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01961" y="2656650"/>
            <a:ext cx="6388512" cy="646331"/>
          </a:xfrm>
          <a:prstGeom prst="rect">
            <a:avLst/>
          </a:prstGeom>
          <a:noFill/>
        </p:spPr>
        <p:txBody>
          <a:bodyPr wrap="none" rtlCol="0">
            <a:spAutoFit/>
          </a:bodyPr>
          <a:lstStyle/>
          <a:p>
            <a:pPr algn="ctr"/>
            <a:r>
              <a:rPr lang="fr-CH" sz="3600" b="1" dirty="0">
                <a:solidFill>
                  <a:srgbClr val="000000"/>
                </a:solidFill>
              </a:rPr>
              <a:t>AIGLE, BLOC OPERATOIRE</a:t>
            </a:r>
          </a:p>
        </p:txBody>
      </p:sp>
      <p:sp>
        <p:nvSpPr>
          <p:cNvPr id="3" name="ZoneTexte 2"/>
          <p:cNvSpPr txBox="1"/>
          <p:nvPr/>
        </p:nvSpPr>
        <p:spPr>
          <a:xfrm>
            <a:off x="35496" y="3474873"/>
            <a:ext cx="8964488" cy="1754327"/>
          </a:xfrm>
          <a:prstGeom prst="rect">
            <a:avLst/>
          </a:prstGeom>
          <a:noFill/>
        </p:spPr>
        <p:txBody>
          <a:bodyPr wrap="square" rtlCol="0">
            <a:spAutoFit/>
          </a:bodyPr>
          <a:lstStyle/>
          <a:p>
            <a:pPr algn="ctr"/>
            <a:r>
              <a:rPr lang="fr-CH" sz="3600" b="1" dirty="0">
                <a:solidFill>
                  <a:schemeClr val="bg1"/>
                </a:solidFill>
              </a:rPr>
              <a:t>LES BOUTONS DE REA SONT </a:t>
            </a:r>
          </a:p>
          <a:p>
            <a:pPr algn="ctr"/>
            <a:r>
              <a:rPr lang="fr-CH" sz="3600" b="1" dirty="0">
                <a:solidFill>
                  <a:srgbClr val="FF0000"/>
                </a:solidFill>
              </a:rPr>
              <a:t>DANS LES SALLES D’OPERATION</a:t>
            </a:r>
          </a:p>
          <a:p>
            <a:pPr algn="ctr"/>
            <a:r>
              <a:rPr lang="fr-CH" sz="3600" b="1" dirty="0">
                <a:solidFill>
                  <a:schemeClr val="bg1"/>
                </a:solidFill>
              </a:rPr>
              <a:t>(mais anesthésiste généralement sur place..)</a:t>
            </a:r>
          </a:p>
        </p:txBody>
      </p:sp>
      <p:sp>
        <p:nvSpPr>
          <p:cNvPr id="4" name="Down Arrow 3"/>
          <p:cNvSpPr/>
          <p:nvPr/>
        </p:nvSpPr>
        <p:spPr>
          <a:xfrm>
            <a:off x="4139952" y="3402865"/>
            <a:ext cx="504056" cy="64807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PRÉPARATION - MATERIEL</a:t>
            </a:r>
          </a:p>
        </p:txBody>
      </p:sp>
      <p:sp>
        <p:nvSpPr>
          <p:cNvPr id="6" name="TextBox 5"/>
          <p:cNvSpPr txBox="1"/>
          <p:nvPr/>
        </p:nvSpPr>
        <p:spPr>
          <a:xfrm>
            <a:off x="0" y="692696"/>
            <a:ext cx="4790169" cy="400110"/>
          </a:xfrm>
          <a:prstGeom prst="rect">
            <a:avLst/>
          </a:prstGeom>
          <a:noFill/>
        </p:spPr>
        <p:txBody>
          <a:bodyPr wrap="none" rtlCol="0">
            <a:spAutoFit/>
          </a:bodyPr>
          <a:lstStyle/>
          <a:p>
            <a:r>
              <a:rPr lang="en-US" sz="2000" b="1" dirty="0"/>
              <a:t>LOCALISATION DES “ALARME REA”</a:t>
            </a:r>
          </a:p>
        </p:txBody>
      </p:sp>
      <p:sp>
        <p:nvSpPr>
          <p:cNvPr id="7" name="Rectangle 6"/>
          <p:cNvSpPr/>
          <p:nvPr/>
        </p:nvSpPr>
        <p:spPr>
          <a:xfrm>
            <a:off x="395536" y="2106721"/>
            <a:ext cx="8352928" cy="302433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1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8"/>
          <p:cNvSpPr txBox="1">
            <a:spLocks noChangeArrowheads="1"/>
          </p:cNvSpPr>
          <p:nvPr/>
        </p:nvSpPr>
        <p:spPr bwMode="auto">
          <a:xfrm>
            <a:off x="2533529" y="2361074"/>
            <a:ext cx="4270719"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 REANIMATION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3378702" y="3039344"/>
            <a:ext cx="2098564" cy="461665"/>
          </a:xfrm>
          <a:prstGeom prst="rect">
            <a:avLst/>
          </a:prstGeom>
          <a:solidFill>
            <a:schemeClr val="bg2">
              <a:lumMod val="90000"/>
            </a:schemeClr>
          </a:solidFill>
          <a:ln w="9525">
            <a:noFill/>
            <a:miter lim="800000"/>
            <a:headEnd/>
            <a:tailEnd/>
          </a:ln>
          <a:effectLst/>
          <a:extLst/>
        </p:spPr>
        <p:txBody>
          <a:bodyPr wrap="none">
            <a:spAutoFit/>
          </a:bodyPr>
          <a:lstStyle/>
          <a:p>
            <a:pPr>
              <a:defRPr/>
            </a:pPr>
            <a:r>
              <a:rPr lang="fr-CH" b="1" i="1" dirty="0">
                <a:latin typeface="+mn-lt"/>
                <a:ea typeface="ＭＳ Ｐゴシック" charset="0"/>
                <a:cs typeface="ＭＳ Ｐゴシック" charset="0"/>
              </a:rPr>
              <a:t>PREPARATION</a:t>
            </a:r>
          </a:p>
        </p:txBody>
      </p:sp>
      <p:sp>
        <p:nvSpPr>
          <p:cNvPr id="95238" name="Text Box 6"/>
          <p:cNvSpPr txBox="1">
            <a:spLocks noChangeArrowheads="1"/>
          </p:cNvSpPr>
          <p:nvPr/>
        </p:nvSpPr>
        <p:spPr bwMode="auto">
          <a:xfrm>
            <a:off x="3369911" y="1311151"/>
            <a:ext cx="2116147" cy="461665"/>
          </a:xfrm>
          <a:prstGeom prst="rect">
            <a:avLst/>
          </a:prstGeom>
          <a:solidFill>
            <a:schemeClr val="bg2">
              <a:lumMod val="90000"/>
            </a:schemeClr>
          </a:solidFill>
          <a:ln w="9525">
            <a:noFill/>
            <a:miter lim="800000"/>
            <a:headEnd/>
            <a:tailEnd/>
          </a:ln>
          <a:effectLst/>
          <a:extLst/>
        </p:spPr>
        <p:txBody>
          <a:bodyPr wrap="none">
            <a:spAutoFit/>
          </a:bodyPr>
          <a:lstStyle/>
          <a:p>
            <a:pPr>
              <a:defRPr/>
            </a:pPr>
            <a:r>
              <a:rPr lang="fr-CH" b="1" i="1" dirty="0">
                <a:latin typeface="+mn-lt"/>
                <a:ea typeface="ＭＳ Ｐゴシック" charset="0"/>
                <a:cs typeface="ＭＳ Ｐゴシック" charset="0"/>
              </a:rPr>
              <a:t>ANTICIPATION</a:t>
            </a:r>
          </a:p>
        </p:txBody>
      </p:sp>
      <p:sp>
        <p:nvSpPr>
          <p:cNvPr id="95239" name="Text Box 7"/>
          <p:cNvSpPr txBox="1">
            <a:spLocks noChangeArrowheads="1"/>
          </p:cNvSpPr>
          <p:nvPr/>
        </p:nvSpPr>
        <p:spPr bwMode="auto">
          <a:xfrm>
            <a:off x="3352629" y="4767535"/>
            <a:ext cx="2150711" cy="461665"/>
          </a:xfrm>
          <a:prstGeom prst="rect">
            <a:avLst/>
          </a:prstGeom>
          <a:solidFill>
            <a:schemeClr val="bg2">
              <a:lumMod val="90000"/>
            </a:schemeClr>
          </a:solidFill>
          <a:ln w="9525">
            <a:noFill/>
            <a:miter lim="800000"/>
            <a:headEnd/>
            <a:tailEnd/>
          </a:ln>
          <a:effectLst/>
          <a:extLst/>
        </p:spPr>
        <p:txBody>
          <a:bodyPr wrap="none">
            <a:spAutoFit/>
          </a:bodyPr>
          <a:lstStyle>
            <a:defPPr>
              <a:defRPr lang="fr-FR"/>
            </a:defPPr>
            <a:lvl1pPr>
              <a:defRPr sz="4000" b="1" i="1">
                <a:latin typeface="+mn-lt"/>
                <a:ea typeface="ＭＳ Ｐゴシック" charset="0"/>
                <a:cs typeface="ＭＳ Ｐゴシック" charset="0"/>
              </a:defRPr>
            </a:lvl1pPr>
          </a:lstStyle>
          <a:p>
            <a:r>
              <a:rPr lang="fr-CH" sz="2400" dirty="0"/>
              <a:t>REANIMATION</a:t>
            </a:r>
          </a:p>
        </p:txBody>
      </p:sp>
      <p:sp>
        <p:nvSpPr>
          <p:cNvPr id="95240" name="AutoShape 8"/>
          <p:cNvSpPr>
            <a:spLocks noChangeArrowheads="1"/>
          </p:cNvSpPr>
          <p:nvPr/>
        </p:nvSpPr>
        <p:spPr bwMode="auto">
          <a:xfrm>
            <a:off x="4214293" y="2101280"/>
            <a:ext cx="427382" cy="609600"/>
          </a:xfrm>
          <a:prstGeom prst="downArrow">
            <a:avLst>
              <a:gd name="adj1" fmla="val 50000"/>
              <a:gd name="adj2" fmla="val 37466"/>
            </a:avLst>
          </a:prstGeom>
          <a:solidFill>
            <a:schemeClr val="tx1"/>
          </a:solidFill>
          <a:ln w="9525">
            <a:noFill/>
            <a:miter lim="800000"/>
            <a:headEnd/>
            <a:tailEnd/>
          </a:ln>
          <a:effectLst/>
          <a:extLst/>
        </p:spPr>
        <p:txBody>
          <a:bodyPr wrap="none" anchor="ctr"/>
          <a:lstStyle/>
          <a:p>
            <a:pPr>
              <a:defRPr/>
            </a:pPr>
            <a:endParaRPr lang="en-US" dirty="0">
              <a:ea typeface="ＭＳ Ｐゴシック" charset="0"/>
              <a:cs typeface="ＭＳ Ｐゴシック" charset="0"/>
            </a:endParaRPr>
          </a:p>
        </p:txBody>
      </p:sp>
      <p:sp>
        <p:nvSpPr>
          <p:cNvPr id="95241" name="AutoShape 9"/>
          <p:cNvSpPr>
            <a:spLocks noChangeArrowheads="1"/>
          </p:cNvSpPr>
          <p:nvPr/>
        </p:nvSpPr>
        <p:spPr bwMode="auto">
          <a:xfrm>
            <a:off x="4214293" y="3829472"/>
            <a:ext cx="427383" cy="609600"/>
          </a:xfrm>
          <a:prstGeom prst="downArrow">
            <a:avLst>
              <a:gd name="adj1" fmla="val 50000"/>
              <a:gd name="adj2" fmla="val 37466"/>
            </a:avLst>
          </a:prstGeom>
          <a:solidFill>
            <a:schemeClr val="tx1"/>
          </a:solidFill>
          <a:ln w="9525">
            <a:noFill/>
            <a:miter lim="800000"/>
            <a:headEnd/>
            <a:tailEnd/>
          </a:ln>
          <a:effectLst/>
          <a:extLst/>
        </p:spPr>
        <p:txBody>
          <a:bodyPr wrap="none" anchor="ctr"/>
          <a:lstStyle/>
          <a:p>
            <a:pPr>
              <a:defRPr/>
            </a:pPr>
            <a:endParaRPr lang="en-US" dirty="0">
              <a:ea typeface="ＭＳ Ｐゴシック" charset="0"/>
              <a:cs typeface="ＭＳ Ｐゴシック" charset="0"/>
            </a:endParaRPr>
          </a:p>
        </p:txBody>
      </p:sp>
      <p:sp>
        <p:nvSpPr>
          <p:cNvPr id="2" name="Rectangle 1"/>
          <p:cNvSpPr/>
          <p:nvPr/>
        </p:nvSpPr>
        <p:spPr>
          <a:xfrm>
            <a:off x="2195736" y="620688"/>
            <a:ext cx="4464496" cy="547260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195736" y="620688"/>
            <a:ext cx="1192717" cy="307777"/>
          </a:xfrm>
          <a:prstGeom prst="rect">
            <a:avLst/>
          </a:prstGeom>
          <a:noFill/>
        </p:spPr>
        <p:txBody>
          <a:bodyPr wrap="none" rtlCol="0">
            <a:spAutoFit/>
          </a:bodyPr>
          <a:lstStyle/>
          <a:p>
            <a:r>
              <a:rPr lang="en-US" sz="1400" dirty="0"/>
              <a:t>LES ETAPES</a:t>
            </a:r>
          </a:p>
        </p:txBody>
      </p:sp>
    </p:spTree>
    <p:extLst>
      <p:ext uri="{BB962C8B-B14F-4D97-AF65-F5344CB8AC3E}">
        <p14:creationId xmlns:p14="http://schemas.microsoft.com/office/powerpoint/2010/main" val="308348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107504" y="1268760"/>
            <a:ext cx="89644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r>
              <a:rPr lang="fr-CH" u="sng" dirty="0">
                <a:solidFill>
                  <a:srgbClr val="000000"/>
                </a:solidFill>
                <a:latin typeface="+mn-lt"/>
                <a:cs typeface="Adobe Caslon Pro"/>
              </a:rPr>
              <a:t>Pour une réanimation de base, il faut savoir:</a:t>
            </a:r>
          </a:p>
          <a:p>
            <a:r>
              <a:rPr lang="fr-CH" dirty="0">
                <a:solidFill>
                  <a:srgbClr val="000000"/>
                </a:solidFill>
                <a:latin typeface="+mn-lt"/>
                <a:cs typeface="Adobe Caslon Pro"/>
              </a:rPr>
              <a:t> </a:t>
            </a:r>
            <a:endParaRPr lang="fr-CH" dirty="0">
              <a:solidFill>
                <a:srgbClr val="000000"/>
              </a:solidFill>
              <a:latin typeface="+mn-lt"/>
              <a:cs typeface="Adobe Caslon Pro"/>
              <a:sym typeface="Symbol" charset="0"/>
            </a:endParaRPr>
          </a:p>
          <a:p>
            <a:pPr marL="533400" indent="-266700">
              <a:buFontTx/>
              <a:buChar char="•"/>
            </a:pPr>
            <a:r>
              <a:rPr lang="fr-CH" dirty="0">
                <a:solidFill>
                  <a:srgbClr val="000000"/>
                </a:solidFill>
                <a:latin typeface="+mn-lt"/>
                <a:cs typeface="Adobe Caslon Pro"/>
              </a:rPr>
              <a:t> Sécher/Réchauffer/Stimuler.</a:t>
            </a:r>
          </a:p>
          <a:p>
            <a:pPr marL="533400" indent="-266700">
              <a:buFontTx/>
              <a:buChar char="•"/>
            </a:pPr>
            <a:endParaRPr lang="fr-CH" dirty="0">
              <a:solidFill>
                <a:srgbClr val="000000"/>
              </a:solidFill>
              <a:latin typeface="+mn-lt"/>
              <a:cs typeface="Adobe Caslon Pro"/>
            </a:endParaRPr>
          </a:p>
          <a:p>
            <a:pPr marL="533400" indent="-266700">
              <a:buFontTx/>
              <a:buChar char="•"/>
            </a:pPr>
            <a:r>
              <a:rPr lang="fr-CH" dirty="0">
                <a:solidFill>
                  <a:srgbClr val="000000"/>
                </a:solidFill>
                <a:latin typeface="+mn-lt"/>
                <a:cs typeface="Adobe Caslon Pro"/>
              </a:rPr>
              <a:t>Positionner l’enfant correctement (linge sous épaules, nez au zénith).</a:t>
            </a:r>
          </a:p>
          <a:p>
            <a:pPr marL="533400" indent="-266700"/>
            <a:endParaRPr lang="fr-CH" dirty="0">
              <a:solidFill>
                <a:srgbClr val="000000"/>
              </a:solidFill>
              <a:latin typeface="+mn-lt"/>
              <a:cs typeface="Adobe Caslon Pro"/>
            </a:endParaRPr>
          </a:p>
          <a:p>
            <a:pPr marL="533400" indent="-266700">
              <a:buFontTx/>
              <a:buChar char="•"/>
            </a:pPr>
            <a:r>
              <a:rPr lang="fr-CH" dirty="0">
                <a:solidFill>
                  <a:srgbClr val="000000"/>
                </a:solidFill>
                <a:latin typeface="+mn-lt"/>
                <a:cs typeface="Adobe Caslon Pro"/>
              </a:rPr>
              <a:t> Aspirer/Dégager les voies respiratoires (+/- Guédel).</a:t>
            </a:r>
          </a:p>
          <a:p>
            <a:pPr marL="533400" indent="-266700">
              <a:buFontTx/>
              <a:buChar char="•"/>
            </a:pPr>
            <a:endParaRPr lang="fr-CH" dirty="0">
              <a:solidFill>
                <a:srgbClr val="000000"/>
              </a:solidFill>
              <a:latin typeface="+mn-lt"/>
              <a:cs typeface="Adobe Caslon Pro"/>
            </a:endParaRPr>
          </a:p>
          <a:p>
            <a:pPr marL="533400" indent="-266700">
              <a:buFontTx/>
              <a:buChar char="•"/>
            </a:pPr>
            <a:r>
              <a:rPr lang="fr-CH" dirty="0">
                <a:solidFill>
                  <a:srgbClr val="000000"/>
                </a:solidFill>
                <a:latin typeface="+mn-lt"/>
                <a:cs typeface="Adobe Caslon Pro"/>
              </a:rPr>
              <a:t>Donner de l’oxygène/ventiler au masque.</a:t>
            </a:r>
          </a:p>
          <a:p>
            <a:pPr marL="533400" indent="-266700">
              <a:buFontTx/>
              <a:buChar char="•"/>
            </a:pPr>
            <a:endParaRPr lang="fr-CH" dirty="0">
              <a:solidFill>
                <a:srgbClr val="000000"/>
              </a:solidFill>
              <a:latin typeface="+mn-lt"/>
              <a:cs typeface="Adobe Caslon Pro"/>
            </a:endParaRPr>
          </a:p>
          <a:p>
            <a:pPr marL="533400" indent="-266700">
              <a:buFontTx/>
              <a:buChar char="•"/>
            </a:pPr>
            <a:r>
              <a:rPr lang="fr-CH" dirty="0">
                <a:solidFill>
                  <a:srgbClr val="000000"/>
                </a:solidFill>
                <a:latin typeface="+mn-lt"/>
                <a:cs typeface="Adobe Caslon Pro"/>
              </a:rPr>
              <a:t> Réaliser un massage cardiaque efficace (3:1, 100/min.).</a:t>
            </a:r>
          </a:p>
          <a:p>
            <a:pPr marL="533400" indent="-266700">
              <a:buFontTx/>
              <a:buChar char="•"/>
            </a:pPr>
            <a:endParaRPr lang="fr-CH" dirty="0">
              <a:solidFill>
                <a:srgbClr val="000000"/>
              </a:solidFill>
              <a:latin typeface="+mn-lt"/>
              <a:cs typeface="Adobe Caslon Pro"/>
            </a:endParaRPr>
          </a:p>
          <a:p>
            <a:pPr marL="533400" indent="-266700">
              <a:buFontTx/>
              <a:buChar char="•"/>
            </a:pPr>
            <a:r>
              <a:rPr lang="fr-CH" dirty="0">
                <a:solidFill>
                  <a:srgbClr val="000000"/>
                </a:solidFill>
                <a:latin typeface="+mn-lt"/>
                <a:cs typeface="Adobe Caslon Pro"/>
              </a:rPr>
              <a:t> Appeler à l’aide en cas de problème (CDC, MC, «Alarme Réa»).</a:t>
            </a:r>
            <a:endParaRPr lang="fr-FR" dirty="0">
              <a:solidFill>
                <a:srgbClr val="000000"/>
              </a:solidFill>
              <a:latin typeface="+mn-lt"/>
              <a:cs typeface="Adobe Caslon Pro"/>
            </a:endParaRPr>
          </a:p>
        </p:txBody>
      </p:sp>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REANIMATION- Aptitudes attendues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24384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u="sng">
              <a:latin typeface="Arial" charset="0"/>
            </a:endParaRPr>
          </a:p>
        </p:txBody>
      </p:sp>
      <p:sp>
        <p:nvSpPr>
          <p:cNvPr id="5" name="Rectangle 4"/>
          <p:cNvSpPr/>
          <p:nvPr/>
        </p:nvSpPr>
        <p:spPr>
          <a:xfrm>
            <a:off x="107504" y="1387072"/>
            <a:ext cx="8786813" cy="5521512"/>
          </a:xfrm>
          <a:prstGeom prst="rect">
            <a:avLst/>
          </a:prstGeom>
        </p:spPr>
        <p:txBody>
          <a:bodyPr>
            <a:spAutoFit/>
          </a:bodyPr>
          <a:lstStyle/>
          <a:p>
            <a:pPr marL="342900" lvl="1" indent="-342900">
              <a:lnSpc>
                <a:spcPct val="90000"/>
              </a:lnSpc>
              <a:spcBef>
                <a:spcPts val="1800"/>
              </a:spcBef>
              <a:buFontTx/>
              <a:buChar char="•"/>
            </a:pPr>
            <a:r>
              <a:rPr lang="fr-CH" sz="1800" dirty="0">
                <a:solidFill>
                  <a:srgbClr val="000000"/>
                </a:solidFill>
                <a:latin typeface="+mn-lt"/>
                <a:cs typeface="Adobe Caslon Pro"/>
              </a:rPr>
              <a:t>Sécher/Réchauffer/Stimuler:</a:t>
            </a:r>
          </a:p>
          <a:p>
            <a:pPr marL="1200150" lvl="2" indent="-285750">
              <a:lnSpc>
                <a:spcPct val="90000"/>
              </a:lnSpc>
              <a:buFont typeface="Courier New" charset="0"/>
              <a:buChar char="o"/>
            </a:pPr>
            <a:r>
              <a:rPr lang="fr-CH" sz="1800" dirty="0">
                <a:solidFill>
                  <a:srgbClr val="000000"/>
                </a:solidFill>
                <a:latin typeface="+mn-lt"/>
                <a:cs typeface="Adobe Caslon Pro"/>
              </a:rPr>
              <a:t>Table/pièce préchauffée.</a:t>
            </a:r>
          </a:p>
          <a:p>
            <a:pPr marL="1200150" lvl="2" indent="-285750">
              <a:lnSpc>
                <a:spcPct val="90000"/>
              </a:lnSpc>
              <a:buFont typeface="Courier New" charset="0"/>
              <a:buChar char="o"/>
            </a:pPr>
            <a:r>
              <a:rPr lang="fr-CH" sz="1800" dirty="0">
                <a:solidFill>
                  <a:srgbClr val="000000"/>
                </a:solidFill>
                <a:latin typeface="+mn-lt"/>
                <a:cs typeface="Adobe Caslon Pro"/>
              </a:rPr>
              <a:t>Draps chauds disponibles.</a:t>
            </a:r>
          </a:p>
          <a:p>
            <a:pPr marL="1200150" lvl="2" indent="-285750">
              <a:lnSpc>
                <a:spcPct val="90000"/>
              </a:lnSpc>
              <a:buFont typeface="Courier New" charset="0"/>
              <a:buChar char="o"/>
            </a:pPr>
            <a:r>
              <a:rPr lang="fr-CH" sz="1800" dirty="0">
                <a:solidFill>
                  <a:srgbClr val="000000"/>
                </a:solidFill>
                <a:latin typeface="+mn-lt"/>
                <a:cs typeface="Adobe Caslon Pro"/>
              </a:rPr>
              <a:t>Changer rapidement les draps humides.</a:t>
            </a:r>
          </a:p>
          <a:p>
            <a:pPr marL="342900" indent="-342900">
              <a:lnSpc>
                <a:spcPct val="90000"/>
              </a:lnSpc>
              <a:spcBef>
                <a:spcPts val="1800"/>
              </a:spcBef>
              <a:buFontTx/>
              <a:buChar char="•"/>
            </a:pPr>
            <a:r>
              <a:rPr lang="fr-CH" sz="1800" dirty="0">
                <a:solidFill>
                  <a:srgbClr val="000000"/>
                </a:solidFill>
                <a:latin typeface="+mn-lt"/>
                <a:cs typeface="Adobe Caslon Pro"/>
              </a:rPr>
              <a:t>Aspiration non systématique (</a:t>
            </a:r>
            <a:r>
              <a:rPr lang="fr-CH" sz="1800" dirty="0">
                <a:solidFill>
                  <a:srgbClr val="000000"/>
                </a:solidFill>
                <a:latin typeface="+mn-lt"/>
                <a:cs typeface="Adobe Caslon Pro"/>
                <a:sym typeface="Wingdings" panose="05000000000000000000" pitchFamily="2" charset="2"/>
              </a:rPr>
              <a:t></a:t>
            </a:r>
            <a:r>
              <a:rPr lang="fr-CH" sz="1800" dirty="0">
                <a:solidFill>
                  <a:srgbClr val="000000"/>
                </a:solidFill>
                <a:latin typeface="+mn-lt"/>
                <a:cs typeface="Adobe Caslon Pro"/>
              </a:rPr>
              <a:t> que si sécrétions (liquide amniotique, mucus, sang).</a:t>
            </a:r>
          </a:p>
          <a:p>
            <a:pPr marL="1200150" lvl="2" indent="-285750">
              <a:lnSpc>
                <a:spcPct val="90000"/>
              </a:lnSpc>
              <a:buFont typeface="Courier New" charset="0"/>
              <a:buChar char="o"/>
            </a:pPr>
            <a:r>
              <a:rPr lang="fr-CH" sz="1800" dirty="0">
                <a:solidFill>
                  <a:srgbClr val="000000"/>
                </a:solidFill>
                <a:latin typeface="+mn-lt"/>
                <a:cs typeface="Adobe Caslon Pro"/>
              </a:rPr>
              <a:t>Aspiration de l’entrée de la bouche, éviter de stimuler le pharynx postérieur ni pas nécessaire (risque de bradycardie réflexe vagale).</a:t>
            </a:r>
          </a:p>
          <a:p>
            <a:pPr marL="1200150" lvl="2" indent="-285750">
              <a:lnSpc>
                <a:spcPct val="90000"/>
              </a:lnSpc>
              <a:buFont typeface="Courier New" charset="0"/>
              <a:buChar char="o"/>
            </a:pPr>
            <a:r>
              <a:rPr lang="fr-CH" sz="1800" dirty="0">
                <a:solidFill>
                  <a:srgbClr val="000000"/>
                </a:solidFill>
                <a:latin typeface="+mn-lt"/>
                <a:cs typeface="Adobe Caslon Pro"/>
              </a:rPr>
              <a:t>Eviter d’aspirer le nez en l’absence d’encombrement évident par des sécrétions (risque de lésions muqueuses avec œdème et obstruction nasale scondaire)</a:t>
            </a:r>
          </a:p>
          <a:p>
            <a:pPr marL="1200150" lvl="2" indent="-285750">
              <a:lnSpc>
                <a:spcPct val="90000"/>
              </a:lnSpc>
              <a:buFont typeface="Courier New" charset="0"/>
              <a:buChar char="o"/>
            </a:pPr>
            <a:r>
              <a:rPr lang="fr-CH" sz="1800" dirty="0">
                <a:solidFill>
                  <a:srgbClr val="000000"/>
                </a:solidFill>
                <a:latin typeface="+mn-lt"/>
                <a:cs typeface="Adobe Caslon Pro"/>
              </a:rPr>
              <a:t>N’aspirer l’estomac qu’après stabilisation respiratoire  et sous CTRL du rythme cardiaque </a:t>
            </a:r>
            <a:r>
              <a:rPr lang="fr-CH" sz="1800" u="sng" dirty="0">
                <a:solidFill>
                  <a:srgbClr val="000000"/>
                </a:solidFill>
                <a:latin typeface="+mn-lt"/>
                <a:cs typeface="Adobe Caslon Pro"/>
              </a:rPr>
              <a:t>QUE</a:t>
            </a:r>
            <a:r>
              <a:rPr lang="fr-CH" sz="1800" dirty="0">
                <a:solidFill>
                  <a:srgbClr val="000000"/>
                </a:solidFill>
                <a:latin typeface="+mn-lt"/>
                <a:cs typeface="Adobe Caslon Pro"/>
              </a:rPr>
              <a:t> si poly hydramnios (exclure atrésie œsophagienne), salivation abondante, expectorations mousseuses persistantes après une aspiration de l’oropharynx, </a:t>
            </a:r>
            <a:r>
              <a:rPr lang="fr-CH" sz="1800" b="1" dirty="0">
                <a:solidFill>
                  <a:srgbClr val="000000"/>
                </a:solidFill>
                <a:latin typeface="+mn-lt"/>
                <a:cs typeface="Adobe Caslon Pro"/>
              </a:rPr>
              <a:t>VENTILATION PROLONGÉE </a:t>
            </a:r>
            <a:r>
              <a:rPr lang="fr-CH" sz="1800" dirty="0">
                <a:solidFill>
                  <a:srgbClr val="000000"/>
                </a:solidFill>
                <a:latin typeface="+mn-lt"/>
                <a:cs typeface="Adobe Caslon Pro"/>
              </a:rPr>
              <a:t>(gonflement de l’estomac par de l’air)ballon prolongé et </a:t>
            </a:r>
            <a:r>
              <a:rPr lang="fr-CH" sz="1800" b="1" dirty="0">
                <a:solidFill>
                  <a:srgbClr val="000000"/>
                </a:solidFill>
                <a:latin typeface="+mn-lt"/>
                <a:cs typeface="Adobe Caslon Pro"/>
              </a:rPr>
              <a:t>AVANT TRANSPORT</a:t>
            </a:r>
            <a:r>
              <a:rPr lang="fr-CH" sz="1800" dirty="0">
                <a:solidFill>
                  <a:srgbClr val="000000"/>
                </a:solidFill>
                <a:latin typeface="+mn-lt"/>
                <a:cs typeface="Adobe Caslon Pro"/>
              </a:rPr>
              <a:t>.</a:t>
            </a:r>
          </a:p>
          <a:p>
            <a:pPr marL="1200150" lvl="2" indent="-285750">
              <a:lnSpc>
                <a:spcPct val="90000"/>
              </a:lnSpc>
              <a:buFont typeface="Courier New" charset="0"/>
              <a:buChar char="o"/>
            </a:pPr>
            <a:r>
              <a:rPr lang="fr-CH" sz="1800" dirty="0">
                <a:solidFill>
                  <a:srgbClr val="000000"/>
                </a:solidFill>
                <a:latin typeface="+mn-lt"/>
                <a:cs typeface="Adobe Caslon Pro"/>
              </a:rPr>
              <a:t>Si aspiration &gt; 20 ml </a:t>
            </a:r>
            <a:r>
              <a:rPr lang="fr-CH" sz="1800" dirty="0">
                <a:solidFill>
                  <a:srgbClr val="000000"/>
                </a:solidFill>
                <a:latin typeface="+mn-lt"/>
                <a:cs typeface="Adobe Caslon Pro"/>
                <a:sym typeface="Wingdings" panose="05000000000000000000" pitchFamily="2" charset="2"/>
              </a:rPr>
              <a:t> risque obstruction  laisser sonde en place avec aspiration toutes les 10 minutes ad investigations.</a:t>
            </a:r>
            <a:endParaRPr lang="fr-CH" sz="1800" dirty="0">
              <a:solidFill>
                <a:srgbClr val="000000"/>
              </a:solidFill>
              <a:latin typeface="+mn-lt"/>
              <a:cs typeface="Adobe Caslon Pro"/>
            </a:endParaRPr>
          </a:p>
          <a:p>
            <a:pPr marL="342900" indent="-342900">
              <a:lnSpc>
                <a:spcPct val="90000"/>
              </a:lnSpc>
              <a:spcBef>
                <a:spcPts val="1800"/>
              </a:spcBef>
              <a:buFontTx/>
              <a:buChar char="•"/>
            </a:pPr>
            <a:r>
              <a:rPr lang="fr-CH" sz="1800" dirty="0">
                <a:solidFill>
                  <a:srgbClr val="000000"/>
                </a:solidFill>
                <a:latin typeface="+mn-lt"/>
                <a:cs typeface="Adobe Caslon Pro"/>
              </a:rPr>
              <a:t>Evaluer  APGAR à 1 – 5 – 10</a:t>
            </a:r>
            <a:r>
              <a:rPr lang="en-US" sz="1800" dirty="0">
                <a:solidFill>
                  <a:srgbClr val="000000"/>
                </a:solidFill>
                <a:latin typeface="+mn-lt"/>
                <a:cs typeface="Adobe Caslon Pro"/>
              </a:rPr>
              <a:t> min de vie. </a:t>
            </a:r>
          </a:p>
          <a:p>
            <a:pPr marL="342900" indent="-342900">
              <a:lnSpc>
                <a:spcPct val="90000"/>
              </a:lnSpc>
              <a:spcBef>
                <a:spcPts val="1800"/>
              </a:spcBef>
              <a:buFontTx/>
              <a:buChar char="•"/>
            </a:pPr>
            <a:r>
              <a:rPr lang="fr-CH" sz="1800" dirty="0">
                <a:solidFill>
                  <a:srgbClr val="000000"/>
                </a:solidFill>
                <a:latin typeface="+mn-lt"/>
                <a:cs typeface="Adobe Caslon Pro"/>
              </a:rPr>
              <a:t>Encourager le contact peau à peau et la mise au sein les premières 2h de vie (état d’éveil physiologique)  </a:t>
            </a:r>
            <a:r>
              <a:rPr lang="fr-CH" sz="1800" dirty="0">
                <a:solidFill>
                  <a:srgbClr val="000000"/>
                </a:solidFill>
                <a:latin typeface="+mn-lt"/>
                <a:cs typeface="Adobe Caslon Pro"/>
                <a:sym typeface="Wingdings" panose="05000000000000000000" pitchFamily="2" charset="2"/>
              </a:rPr>
              <a:t></a:t>
            </a:r>
            <a:r>
              <a:rPr lang="fr-CH" sz="1800" dirty="0">
                <a:solidFill>
                  <a:srgbClr val="000000"/>
                </a:solidFill>
                <a:latin typeface="+mn-lt"/>
                <a:cs typeface="Adobe Caslon Pro"/>
              </a:rPr>
              <a:t> Différer les mesures de routine et les soins au nouveau-né.</a:t>
            </a:r>
            <a:endParaRPr lang="fr-FR" sz="1800" dirty="0">
              <a:solidFill>
                <a:srgbClr val="000000"/>
              </a:solidFill>
              <a:latin typeface="+mn-lt"/>
              <a:cs typeface="Adobe Caslon Pro"/>
            </a:endParaRP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REANIMATION- Adaptation normale</a:t>
            </a:r>
          </a:p>
        </p:txBody>
      </p:sp>
      <p:sp>
        <p:nvSpPr>
          <p:cNvPr id="7" name="TextBox 6"/>
          <p:cNvSpPr txBox="1"/>
          <p:nvPr/>
        </p:nvSpPr>
        <p:spPr>
          <a:xfrm>
            <a:off x="88056" y="940658"/>
            <a:ext cx="1603624" cy="400110"/>
          </a:xfrm>
          <a:prstGeom prst="rect">
            <a:avLst/>
          </a:prstGeom>
          <a:noFill/>
        </p:spPr>
        <p:txBody>
          <a:bodyPr wrap="none" rtlCol="0">
            <a:spAutoFit/>
          </a:bodyPr>
          <a:lstStyle/>
          <a:p>
            <a:r>
              <a:rPr lang="en-US" sz="2000" b="1" dirty="0"/>
              <a:t>ATTITUDE: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REANIMATION- Adaptation normale</a:t>
            </a:r>
          </a:p>
        </p:txBody>
      </p:sp>
      <p:sp>
        <p:nvSpPr>
          <p:cNvPr id="7" name="TextBox 6"/>
          <p:cNvSpPr txBox="1"/>
          <p:nvPr/>
        </p:nvSpPr>
        <p:spPr>
          <a:xfrm>
            <a:off x="88056" y="764704"/>
            <a:ext cx="3211328" cy="400110"/>
          </a:xfrm>
          <a:prstGeom prst="rect">
            <a:avLst/>
          </a:prstGeom>
          <a:noFill/>
        </p:spPr>
        <p:txBody>
          <a:bodyPr wrap="none" rtlCol="0">
            <a:spAutoFit/>
          </a:bodyPr>
          <a:lstStyle/>
          <a:p>
            <a:r>
              <a:rPr lang="en-US" sz="2000" b="1" dirty="0"/>
              <a:t>SONDES D’ASPIRATION:</a:t>
            </a:r>
          </a:p>
        </p:txBody>
      </p:sp>
      <p:grpSp>
        <p:nvGrpSpPr>
          <p:cNvPr id="3" name="Groupe 2"/>
          <p:cNvGrpSpPr/>
          <p:nvPr/>
        </p:nvGrpSpPr>
        <p:grpSpPr>
          <a:xfrm>
            <a:off x="1981944" y="1295305"/>
            <a:ext cx="5398368" cy="3138091"/>
            <a:chOff x="323528" y="1443037"/>
            <a:chExt cx="8134672" cy="4067176"/>
          </a:xfrm>
        </p:grpSpPr>
        <p:sp>
          <p:nvSpPr>
            <p:cNvPr id="15362" name="Rectangle 2"/>
            <p:cNvSpPr>
              <a:spLocks noChangeArrowheads="1"/>
            </p:cNvSpPr>
            <p:nvPr/>
          </p:nvSpPr>
          <p:spPr bwMode="auto">
            <a:xfrm>
              <a:off x="685800" y="24384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u="sng">
                <a:latin typeface="Arial" charset="0"/>
              </a:endParaRPr>
            </a:p>
          </p:txBody>
        </p:sp>
        <p:pic>
          <p:nvPicPr>
            <p:cNvPr id="2050" name="Picture 2" descr="C:\Users\martinezm\Desktop\IMG_0854.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2" t="14137" r="5868" b="19145"/>
            <a:stretch/>
          </p:blipFill>
          <p:spPr bwMode="auto">
            <a:xfrm>
              <a:off x="323528" y="1443037"/>
              <a:ext cx="7515225" cy="406717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30751" y="1455167"/>
              <a:ext cx="886782" cy="461666"/>
            </a:xfrm>
            <a:prstGeom prst="rect">
              <a:avLst/>
            </a:prstGeom>
            <a:noFill/>
          </p:spPr>
          <p:txBody>
            <a:bodyPr wrap="none" rtlCol="0">
              <a:spAutoFit/>
            </a:bodyPr>
            <a:lstStyle/>
            <a:p>
              <a:r>
                <a:rPr lang="fr-CH" b="1" dirty="0"/>
                <a:t>Ch. 6</a:t>
              </a:r>
            </a:p>
          </p:txBody>
        </p:sp>
        <p:sp>
          <p:nvSpPr>
            <p:cNvPr id="8" name="ZoneTexte 7"/>
            <p:cNvSpPr txBox="1"/>
            <p:nvPr/>
          </p:nvSpPr>
          <p:spPr>
            <a:xfrm>
              <a:off x="2339752" y="1457474"/>
              <a:ext cx="886781" cy="461665"/>
            </a:xfrm>
            <a:prstGeom prst="rect">
              <a:avLst/>
            </a:prstGeom>
            <a:noFill/>
          </p:spPr>
          <p:txBody>
            <a:bodyPr wrap="none" rtlCol="0">
              <a:spAutoFit/>
            </a:bodyPr>
            <a:lstStyle/>
            <a:p>
              <a:r>
                <a:rPr lang="fr-CH" b="1" dirty="0"/>
                <a:t>Ch. 8</a:t>
              </a:r>
            </a:p>
          </p:txBody>
        </p:sp>
        <p:sp>
          <p:nvSpPr>
            <p:cNvPr id="9" name="ZoneTexte 8"/>
            <p:cNvSpPr txBox="1"/>
            <p:nvPr/>
          </p:nvSpPr>
          <p:spPr>
            <a:xfrm>
              <a:off x="4337008" y="1459781"/>
              <a:ext cx="1040670" cy="461666"/>
            </a:xfrm>
            <a:prstGeom prst="rect">
              <a:avLst/>
            </a:prstGeom>
            <a:noFill/>
          </p:spPr>
          <p:txBody>
            <a:bodyPr wrap="none" rtlCol="0">
              <a:spAutoFit/>
            </a:bodyPr>
            <a:lstStyle/>
            <a:p>
              <a:r>
                <a:rPr lang="fr-CH" b="1" dirty="0"/>
                <a:t>Ch. 10</a:t>
              </a:r>
            </a:p>
          </p:txBody>
        </p:sp>
        <p:sp>
          <p:nvSpPr>
            <p:cNvPr id="10" name="ZoneTexte 9"/>
            <p:cNvSpPr txBox="1"/>
            <p:nvPr/>
          </p:nvSpPr>
          <p:spPr>
            <a:xfrm>
              <a:off x="6398644" y="1462088"/>
              <a:ext cx="1040670" cy="461666"/>
            </a:xfrm>
            <a:prstGeom prst="rect">
              <a:avLst/>
            </a:prstGeom>
            <a:noFill/>
          </p:spPr>
          <p:txBody>
            <a:bodyPr wrap="none" rtlCol="0">
              <a:spAutoFit/>
            </a:bodyPr>
            <a:lstStyle/>
            <a:p>
              <a:r>
                <a:rPr lang="fr-CH" b="1" dirty="0"/>
                <a:t>Ch. 12</a:t>
              </a:r>
            </a:p>
          </p:txBody>
        </p:sp>
      </p:grpSp>
      <p:sp>
        <p:nvSpPr>
          <p:cNvPr id="4" name="Rectangle 3"/>
          <p:cNvSpPr/>
          <p:nvPr/>
        </p:nvSpPr>
        <p:spPr>
          <a:xfrm>
            <a:off x="4475588" y="1251520"/>
            <a:ext cx="1393936" cy="322566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3" name="ZoneTexte 12"/>
          <p:cNvSpPr txBox="1"/>
          <p:nvPr/>
        </p:nvSpPr>
        <p:spPr>
          <a:xfrm>
            <a:off x="88056" y="4626422"/>
            <a:ext cx="8888362" cy="1815882"/>
          </a:xfrm>
          <a:prstGeom prst="rect">
            <a:avLst/>
          </a:prstGeom>
          <a:noFill/>
        </p:spPr>
        <p:txBody>
          <a:bodyPr wrap="square" rtlCol="0">
            <a:spAutoFit/>
          </a:bodyPr>
          <a:lstStyle/>
          <a:p>
            <a:pPr marL="342900" indent="-342900">
              <a:buFont typeface="Arial" panose="020B0604020202020204" pitchFamily="34" charset="0"/>
              <a:buChar char="•"/>
            </a:pPr>
            <a:r>
              <a:rPr lang="fr-CH" sz="1600" dirty="0"/>
              <a:t>Par défaut, une </a:t>
            </a:r>
            <a:r>
              <a:rPr lang="fr-CH" sz="1600" b="1" dirty="0"/>
              <a:t>sonde d’aspiration Ch.10 (noire) </a:t>
            </a:r>
            <a:r>
              <a:rPr lang="fr-CH" sz="1600" dirty="0"/>
              <a:t>est recommandée avec -150 à -200 mbar ou </a:t>
            </a:r>
            <a:r>
              <a:rPr lang="fr-CH" sz="1600" dirty="0" err="1"/>
              <a:t>mmHg</a:t>
            </a:r>
            <a:r>
              <a:rPr lang="fr-CH" sz="1600" dirty="0"/>
              <a:t>.</a:t>
            </a:r>
          </a:p>
          <a:p>
            <a:pPr marL="342900" indent="-342900">
              <a:buFont typeface="Arial" panose="020B0604020202020204" pitchFamily="34" charset="0"/>
              <a:buChar char="•"/>
            </a:pPr>
            <a:r>
              <a:rPr lang="fr-CH" sz="1600" dirty="0"/>
              <a:t>Sondes avec bouts ronds et sans trous latéraux</a:t>
            </a:r>
          </a:p>
          <a:p>
            <a:pPr marL="342900" indent="-342900">
              <a:buFont typeface="Arial" panose="020B0604020202020204" pitchFamily="34" charset="0"/>
              <a:buChar char="•"/>
            </a:pPr>
            <a:r>
              <a:rPr lang="fr-CH" sz="1600" dirty="0"/>
              <a:t>En cas de sécrétions trop épaisses (bouchant la sonde), on pourra prendre une sonde plus grande (Ch.12, blanche) ou la sonde d’aspiration buccale avec réservoir.</a:t>
            </a:r>
          </a:p>
          <a:p>
            <a:pPr marL="342900" indent="-342900">
              <a:buFont typeface="Arial" panose="020B0604020202020204" pitchFamily="34" charset="0"/>
              <a:buChar char="•"/>
            </a:pPr>
            <a:r>
              <a:rPr lang="fr-CH" sz="1600" dirty="0"/>
              <a:t>En cas de nécessité de vérifier la perméabilité des choanes (par le médecin), une sonde plus petite (Ch. 6, verte) sera préférée afin d’optimiser la réussite du passage et minimiser les lésions muqueuses</a:t>
            </a:r>
          </a:p>
        </p:txBody>
      </p:sp>
    </p:spTree>
    <p:extLst>
      <p:ext uri="{BB962C8B-B14F-4D97-AF65-F5344CB8AC3E}">
        <p14:creationId xmlns:p14="http://schemas.microsoft.com/office/powerpoint/2010/main" val="56015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5616" y="3861222"/>
            <a:ext cx="6768752" cy="1223962"/>
          </a:xfrm>
          <a:prstGeom prst="rect">
            <a:avLst/>
          </a:prstGeom>
          <a:solidFill>
            <a:srgbClr val="FFFFFF"/>
          </a:solidFill>
          <a:ln w="57150">
            <a:solidFill>
              <a:srgbClr val="FF9933"/>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a:solidFill>
                <a:srgbClr val="800000"/>
              </a:solidFill>
              <a:latin typeface="+mn-lt"/>
              <a:ea typeface="+mn-ea"/>
              <a:cs typeface="+mn-cs"/>
            </a:endParaRPr>
          </a:p>
        </p:txBody>
      </p:sp>
      <p:sp>
        <p:nvSpPr>
          <p:cNvPr id="14338" name="Rectangle 2"/>
          <p:cNvSpPr>
            <a:spLocks noChangeArrowheads="1"/>
          </p:cNvSpPr>
          <p:nvPr/>
        </p:nvSpPr>
        <p:spPr bwMode="auto">
          <a:xfrm>
            <a:off x="0" y="1052736"/>
            <a:ext cx="9036050" cy="1728192"/>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fr-CH" sz="2000" dirty="0">
              <a:solidFill>
                <a:srgbClr val="000000"/>
              </a:solidFill>
              <a:latin typeface="+mn-lt"/>
              <a:cs typeface="Adobe Caslon Pro"/>
            </a:endParaRPr>
          </a:p>
          <a:p>
            <a:pPr marL="342900" indent="-342900">
              <a:lnSpc>
                <a:spcPct val="90000"/>
              </a:lnSpc>
              <a:spcBef>
                <a:spcPct val="20000"/>
              </a:spcBef>
              <a:buFontTx/>
              <a:buChar char="•"/>
            </a:pPr>
            <a:r>
              <a:rPr lang="fr-CH" sz="2000" dirty="0">
                <a:solidFill>
                  <a:srgbClr val="000000"/>
                </a:solidFill>
                <a:latin typeface="+mn-lt"/>
                <a:cs typeface="Adobe Caslon Pro"/>
              </a:rPr>
              <a:t>Ne pas oublier d’enclencher le chronomètre (APGAR) </a:t>
            </a:r>
            <a:r>
              <a:rPr lang="fr-CH" sz="2000" b="1" dirty="0">
                <a:solidFill>
                  <a:srgbClr val="000000"/>
                </a:solidFill>
                <a:latin typeface="+mn-lt"/>
                <a:cs typeface="Adobe Caslon Pro"/>
              </a:rPr>
              <a:t>dès que l’enfant est completement désengagé/sorti de sa mère.</a:t>
            </a:r>
          </a:p>
          <a:p>
            <a:pPr marL="342900" indent="-342900">
              <a:lnSpc>
                <a:spcPct val="90000"/>
              </a:lnSpc>
              <a:spcBef>
                <a:spcPct val="20000"/>
              </a:spcBef>
              <a:buFontTx/>
              <a:buChar char="•"/>
            </a:pPr>
            <a:endParaRPr lang="fr-CH" sz="2000" dirty="0">
              <a:solidFill>
                <a:srgbClr val="000000"/>
              </a:solidFill>
              <a:latin typeface="+mn-lt"/>
              <a:cs typeface="Adobe Caslon Pro"/>
            </a:endParaRPr>
          </a:p>
          <a:p>
            <a:pPr marL="342900" indent="-342900">
              <a:lnSpc>
                <a:spcPct val="90000"/>
              </a:lnSpc>
              <a:spcBef>
                <a:spcPct val="20000"/>
              </a:spcBef>
            </a:pPr>
            <a:endParaRPr lang="fr-CH" sz="2000" dirty="0">
              <a:solidFill>
                <a:srgbClr val="000000"/>
              </a:solidFill>
              <a:latin typeface="+mn-lt"/>
              <a:cs typeface="Adobe Caslon Pro"/>
            </a:endParaRPr>
          </a:p>
          <a:p>
            <a:pPr marL="342900" indent="-342900">
              <a:lnSpc>
                <a:spcPct val="90000"/>
              </a:lnSpc>
              <a:spcBef>
                <a:spcPct val="20000"/>
              </a:spcBef>
              <a:buFontTx/>
              <a:buChar char="•"/>
            </a:pPr>
            <a:r>
              <a:rPr lang="fr-CH" sz="2000" dirty="0">
                <a:solidFill>
                  <a:srgbClr val="000000"/>
                </a:solidFill>
                <a:latin typeface="+mn-lt"/>
                <a:cs typeface="Adobe Caslon Pro"/>
              </a:rPr>
              <a:t>Noter la valeur de l’APGAR à 1 min., 5 min. et 10 min (voir plus si besoin).</a:t>
            </a: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REANIMATION- APGAR</a:t>
            </a:r>
          </a:p>
        </p:txBody>
      </p:sp>
      <p:sp>
        <p:nvSpPr>
          <p:cNvPr id="3" name="Rectangle 2"/>
          <p:cNvSpPr/>
          <p:nvPr/>
        </p:nvSpPr>
        <p:spPr>
          <a:xfrm>
            <a:off x="1043608" y="4077246"/>
            <a:ext cx="6840760" cy="713016"/>
          </a:xfrm>
          <a:prstGeom prst="rect">
            <a:avLst/>
          </a:prstGeom>
        </p:spPr>
        <p:txBody>
          <a:bodyPr wrap="square">
            <a:spAutoFit/>
          </a:bodyPr>
          <a:lstStyle/>
          <a:p>
            <a:pPr marL="342900" indent="-342900" algn="ctr">
              <a:lnSpc>
                <a:spcPct val="90000"/>
              </a:lnSpc>
              <a:spcBef>
                <a:spcPct val="20000"/>
              </a:spcBef>
            </a:pPr>
            <a:r>
              <a:rPr lang="fr-CH" sz="2000" b="1" dirty="0">
                <a:solidFill>
                  <a:srgbClr val="000000"/>
                </a:solidFill>
                <a:latin typeface="+mn-lt"/>
                <a:cs typeface="Adobe Caslon Pro"/>
              </a:rPr>
              <a:t>L’APGAR évalue la qualité de la réanimation </a:t>
            </a:r>
          </a:p>
          <a:p>
            <a:pPr marL="342900" indent="-342900" algn="ctr">
              <a:lnSpc>
                <a:spcPct val="90000"/>
              </a:lnSpc>
              <a:spcBef>
                <a:spcPct val="20000"/>
              </a:spcBef>
            </a:pPr>
            <a:r>
              <a:rPr lang="fr-CH" sz="2000" b="1" dirty="0">
                <a:solidFill>
                  <a:srgbClr val="000000"/>
                </a:solidFill>
                <a:latin typeface="+mn-lt"/>
                <a:cs typeface="Adobe Caslon Pro"/>
              </a:rPr>
              <a:t>MAIS n’est d’aucune aide pour les décisions thérapeutiques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33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apture d’écran 2011-04-20 à 21.18.34.png"/>
          <p:cNvPicPr>
            <a:picLocks noChangeAspect="1"/>
          </p:cNvPicPr>
          <p:nvPr/>
        </p:nvPicPr>
        <p:blipFill>
          <a:blip r:embed="rId3">
            <a:extLst>
              <a:ext uri="{28A0092B-C50C-407E-A947-70E740481C1C}">
                <a14:useLocalDpi xmlns:a14="http://schemas.microsoft.com/office/drawing/2010/main" val="0"/>
              </a:ext>
            </a:extLst>
          </a:blip>
          <a:srcRect r="-179" b="87361"/>
          <a:stretch>
            <a:fillRect/>
          </a:stretch>
        </p:blipFill>
        <p:spPr bwMode="auto">
          <a:xfrm>
            <a:off x="468313" y="260350"/>
            <a:ext cx="79914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72225" y="476250"/>
            <a:ext cx="1892300" cy="400050"/>
          </a:xfrm>
          <a:prstGeom prst="rect">
            <a:avLst/>
          </a:prstGeom>
        </p:spPr>
        <p:txBody>
          <a:bodyPr wrap="none">
            <a:spAutoFit/>
          </a:bodyPr>
          <a:lstStyle/>
          <a:p>
            <a:pPr>
              <a:spcBef>
                <a:spcPct val="20000"/>
              </a:spcBef>
            </a:pPr>
            <a:r>
              <a:rPr lang="fr-FR" sz="2000">
                <a:solidFill>
                  <a:srgbClr val="FF0000"/>
                </a:solidFill>
                <a:effectLst>
                  <a:outerShdw blurRad="38100" dist="38100" dir="2700000" algn="tl">
                    <a:srgbClr val="000000"/>
                  </a:outerShdw>
                </a:effectLst>
                <a:latin typeface="Arial" charset="0"/>
              </a:rPr>
              <a:t>à </a:t>
            </a:r>
            <a:r>
              <a:rPr lang="fr-CH" sz="2000">
                <a:solidFill>
                  <a:srgbClr val="FF0000"/>
                </a:solidFill>
                <a:effectLst>
                  <a:outerShdw blurRad="38100" dist="38100" dir="2700000" algn="tl">
                    <a:srgbClr val="000000"/>
                  </a:outerShdw>
                </a:effectLst>
                <a:latin typeface="Arial" charset="0"/>
              </a:rPr>
              <a:t>1- 5 </a:t>
            </a:r>
            <a:r>
              <a:rPr lang="en-US" sz="2000">
                <a:solidFill>
                  <a:srgbClr val="FF0000"/>
                </a:solidFill>
                <a:effectLst>
                  <a:outerShdw blurRad="38100" dist="38100" dir="2700000" algn="tl">
                    <a:srgbClr val="000000"/>
                  </a:outerShdw>
                </a:effectLst>
                <a:latin typeface="Arial" charset="0"/>
              </a:rPr>
              <a:t>–</a:t>
            </a:r>
            <a:r>
              <a:rPr lang="fr-CH" sz="2000">
                <a:solidFill>
                  <a:srgbClr val="FF0000"/>
                </a:solidFill>
                <a:effectLst>
                  <a:outerShdw blurRad="38100" dist="38100" dir="2700000" algn="tl">
                    <a:srgbClr val="000000"/>
                  </a:outerShdw>
                </a:effectLst>
                <a:latin typeface="Arial" charset="0"/>
              </a:rPr>
              <a:t>10 min.</a:t>
            </a:r>
          </a:p>
        </p:txBody>
      </p:sp>
      <p:pic>
        <p:nvPicPr>
          <p:cNvPr id="33800" name="Picture 1" descr="Capture d’écran 2011-04-20 à 21.18.34.png"/>
          <p:cNvPicPr>
            <a:picLocks noChangeAspect="1"/>
          </p:cNvPicPr>
          <p:nvPr/>
        </p:nvPicPr>
        <p:blipFill>
          <a:blip r:embed="rId3">
            <a:extLst>
              <a:ext uri="{28A0092B-C50C-407E-A947-70E740481C1C}">
                <a14:useLocalDpi xmlns:a14="http://schemas.microsoft.com/office/drawing/2010/main" val="0"/>
              </a:ext>
            </a:extLst>
          </a:blip>
          <a:srcRect t="12639" r="-179" b="68233"/>
          <a:stretch>
            <a:fillRect/>
          </a:stretch>
        </p:blipFill>
        <p:spPr bwMode="auto">
          <a:xfrm>
            <a:off x="468313" y="1020763"/>
            <a:ext cx="79914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 descr="Capture d’écran 2011-04-20 à 21.18.34.png"/>
          <p:cNvPicPr>
            <a:picLocks noChangeAspect="1"/>
          </p:cNvPicPr>
          <p:nvPr/>
        </p:nvPicPr>
        <p:blipFill>
          <a:blip r:embed="rId3">
            <a:extLst>
              <a:ext uri="{28A0092B-C50C-407E-A947-70E740481C1C}">
                <a14:useLocalDpi xmlns:a14="http://schemas.microsoft.com/office/drawing/2010/main" val="0"/>
              </a:ext>
            </a:extLst>
          </a:blip>
          <a:srcRect t="31795" r="-179" b="58655"/>
          <a:stretch>
            <a:fillRect/>
          </a:stretch>
        </p:blipFill>
        <p:spPr bwMode="auto">
          <a:xfrm>
            <a:off x="468313" y="2101850"/>
            <a:ext cx="79914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 descr="Capture d’écran 2011-04-20 à 21.18.34.png"/>
          <p:cNvPicPr>
            <a:picLocks noChangeAspect="1"/>
          </p:cNvPicPr>
          <p:nvPr/>
        </p:nvPicPr>
        <p:blipFill>
          <a:blip r:embed="rId3">
            <a:extLst>
              <a:ext uri="{28A0092B-C50C-407E-A947-70E740481C1C}">
                <a14:useLocalDpi xmlns:a14="http://schemas.microsoft.com/office/drawing/2010/main" val="0"/>
              </a:ext>
            </a:extLst>
          </a:blip>
          <a:srcRect t="41373" r="-179" b="49051"/>
          <a:stretch>
            <a:fillRect/>
          </a:stretch>
        </p:blipFill>
        <p:spPr bwMode="auto">
          <a:xfrm>
            <a:off x="468313" y="2676525"/>
            <a:ext cx="79914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 descr="Capture d’écran 2011-04-20 à 21.18.34.png"/>
          <p:cNvPicPr>
            <a:picLocks noChangeAspect="1"/>
          </p:cNvPicPr>
          <p:nvPr/>
        </p:nvPicPr>
        <p:blipFill>
          <a:blip r:embed="rId3">
            <a:extLst>
              <a:ext uri="{28A0092B-C50C-407E-A947-70E740481C1C}">
                <a14:useLocalDpi xmlns:a14="http://schemas.microsoft.com/office/drawing/2010/main" val="0"/>
              </a:ext>
            </a:extLst>
          </a:blip>
          <a:srcRect t="50949" r="-179" b="39474"/>
          <a:stretch>
            <a:fillRect/>
          </a:stretch>
        </p:blipFill>
        <p:spPr bwMode="auto">
          <a:xfrm>
            <a:off x="468313" y="3252788"/>
            <a:ext cx="79914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 descr="Capture d’écran 2011-04-20 à 21.18.34.png"/>
          <p:cNvPicPr>
            <a:picLocks noChangeAspect="1"/>
          </p:cNvPicPr>
          <p:nvPr/>
        </p:nvPicPr>
        <p:blipFill>
          <a:blip r:embed="rId3">
            <a:extLst>
              <a:ext uri="{28A0092B-C50C-407E-A947-70E740481C1C}">
                <a14:useLocalDpi xmlns:a14="http://schemas.microsoft.com/office/drawing/2010/main" val="0"/>
              </a:ext>
            </a:extLst>
          </a:blip>
          <a:srcRect t="60526" r="-179" b="29898"/>
          <a:stretch>
            <a:fillRect/>
          </a:stretch>
        </p:blipFill>
        <p:spPr bwMode="auto">
          <a:xfrm>
            <a:off x="468313" y="3827463"/>
            <a:ext cx="79914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 descr="Capture d’écran 2011-04-20 à 21.18.34.png"/>
          <p:cNvPicPr>
            <a:picLocks noChangeAspect="1"/>
          </p:cNvPicPr>
          <p:nvPr/>
        </p:nvPicPr>
        <p:blipFill>
          <a:blip r:embed="rId3">
            <a:extLst>
              <a:ext uri="{28A0092B-C50C-407E-A947-70E740481C1C}">
                <a14:useLocalDpi xmlns:a14="http://schemas.microsoft.com/office/drawing/2010/main" val="0"/>
              </a:ext>
            </a:extLst>
          </a:blip>
          <a:srcRect t="70102" r="-179" b="1195"/>
          <a:stretch>
            <a:fillRect/>
          </a:stretch>
        </p:blipFill>
        <p:spPr bwMode="auto">
          <a:xfrm>
            <a:off x="468313" y="4333875"/>
            <a:ext cx="79914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68313" y="6148388"/>
            <a:ext cx="7920111" cy="646331"/>
          </a:xfrm>
          <a:prstGeom prst="rect">
            <a:avLst/>
          </a:prstGeom>
        </p:spPr>
        <p:txBody>
          <a:bodyPr wrap="square">
            <a:spAutoFit/>
          </a:bodyPr>
          <a:lstStyle/>
          <a:p>
            <a:pPr>
              <a:spcBef>
                <a:spcPct val="20000"/>
              </a:spcBef>
            </a:pPr>
            <a:r>
              <a:rPr lang="fr-CH" sz="1800" u="sng" dirty="0">
                <a:solidFill>
                  <a:srgbClr val="000000"/>
                </a:solidFill>
                <a:latin typeface="+mn-lt"/>
                <a:cs typeface="Adobe Caslon Pro"/>
              </a:rPr>
              <a:t>Nb</a:t>
            </a:r>
            <a:r>
              <a:rPr lang="fr-CH" sz="1800" dirty="0">
                <a:solidFill>
                  <a:srgbClr val="000000"/>
                </a:solidFill>
                <a:latin typeface="+mn-lt"/>
                <a:cs typeface="Adobe Caslon Pro"/>
              </a:rPr>
              <a:t>: Il est possible de réaliser des APGAR intermédiaires après des mesures thérapeutique et de poursuivre les scores d’APGAR après 10 minutes de vie.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3800"/>
                                        </p:tgtEl>
                                        <p:attrNameLst>
                                          <p:attrName>style.visibility</p:attrName>
                                        </p:attrNameLst>
                                      </p:cBhvr>
                                      <p:to>
                                        <p:strVal val="visible"/>
                                      </p:to>
                                    </p:set>
                                    <p:animEffect transition="in" filter="wipe(up)">
                                      <p:cBhvr>
                                        <p:cTn id="11" dur="500"/>
                                        <p:tgtEl>
                                          <p:spTgt spid="338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3801"/>
                                        </p:tgtEl>
                                        <p:attrNameLst>
                                          <p:attrName>style.visibility</p:attrName>
                                        </p:attrNameLst>
                                      </p:cBhvr>
                                      <p:to>
                                        <p:strVal val="visible"/>
                                      </p:to>
                                    </p:set>
                                    <p:animEffect transition="in" filter="wipe(up)">
                                      <p:cBhvr>
                                        <p:cTn id="16" dur="500"/>
                                        <p:tgtEl>
                                          <p:spTgt spid="338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3802"/>
                                        </p:tgtEl>
                                        <p:attrNameLst>
                                          <p:attrName>style.visibility</p:attrName>
                                        </p:attrNameLst>
                                      </p:cBhvr>
                                      <p:to>
                                        <p:strVal val="visible"/>
                                      </p:to>
                                    </p:set>
                                    <p:animEffect transition="in" filter="wipe(up)">
                                      <p:cBhvr>
                                        <p:cTn id="21" dur="500"/>
                                        <p:tgtEl>
                                          <p:spTgt spid="338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3803"/>
                                        </p:tgtEl>
                                        <p:attrNameLst>
                                          <p:attrName>style.visibility</p:attrName>
                                        </p:attrNameLst>
                                      </p:cBhvr>
                                      <p:to>
                                        <p:strVal val="visible"/>
                                      </p:to>
                                    </p:set>
                                    <p:animEffect transition="in" filter="wipe(up)">
                                      <p:cBhvr>
                                        <p:cTn id="26" dur="500"/>
                                        <p:tgtEl>
                                          <p:spTgt spid="338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33804"/>
                                        </p:tgtEl>
                                        <p:attrNameLst>
                                          <p:attrName>style.visibility</p:attrName>
                                        </p:attrNameLst>
                                      </p:cBhvr>
                                      <p:to>
                                        <p:strVal val="visible"/>
                                      </p:to>
                                    </p:set>
                                    <p:animEffect transition="in" filter="wipe(up)">
                                      <p:cBhvr>
                                        <p:cTn id="31" dur="500"/>
                                        <p:tgtEl>
                                          <p:spTgt spid="338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33805"/>
                                        </p:tgtEl>
                                        <p:attrNameLst>
                                          <p:attrName>style.visibility</p:attrName>
                                        </p:attrNameLst>
                                      </p:cBhvr>
                                      <p:to>
                                        <p:strVal val="visible"/>
                                      </p:to>
                                    </p:set>
                                    <p:animEffect transition="in" filter="wipe(up)">
                                      <p:cBhvr>
                                        <p:cTn id="36" dur="500"/>
                                        <p:tgtEl>
                                          <p:spTgt spid="338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612081" y="2780928"/>
            <a:ext cx="1285875" cy="984151"/>
          </a:xfrm>
          <a:prstGeom prst="rect">
            <a:avLst/>
          </a:prstGeom>
          <a:noFill/>
          <a:ln w="9525">
            <a:noFill/>
            <a:miter lim="800000"/>
            <a:headEnd/>
            <a:tailEnd/>
          </a:ln>
          <a:effectLst/>
        </p:spPr>
        <p:txBody>
          <a:bodyPr/>
          <a:lstStyle/>
          <a:p>
            <a:pPr marL="342900" indent="-342900">
              <a:spcBef>
                <a:spcPct val="20000"/>
              </a:spcBef>
              <a:buFont typeface="Arial" charset="0"/>
              <a:buNone/>
            </a:pPr>
            <a:r>
              <a:rPr lang="fr-FR"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a:t>
            </a:r>
          </a:p>
        </p:txBody>
      </p:sp>
      <p:sp>
        <p:nvSpPr>
          <p:cNvPr id="6" name="Rectangle 3"/>
          <p:cNvSpPr>
            <a:spLocks noChangeArrowheads="1"/>
          </p:cNvSpPr>
          <p:nvPr/>
        </p:nvSpPr>
        <p:spPr bwMode="auto">
          <a:xfrm>
            <a:off x="3604393" y="3226593"/>
            <a:ext cx="5072063" cy="649288"/>
          </a:xfrm>
          <a:prstGeom prst="rect">
            <a:avLst/>
          </a:prstGeom>
          <a:noFill/>
          <a:ln w="9525">
            <a:noFill/>
            <a:miter lim="800000"/>
            <a:headEnd/>
            <a:tailEnd/>
          </a:ln>
          <a:effectLst/>
        </p:spPr>
        <p:txBody>
          <a:bodyPr/>
          <a:lstStyle/>
          <a:p>
            <a:pPr marL="342900" indent="-342900">
              <a:spcBef>
                <a:spcPct val="20000"/>
              </a:spcBef>
            </a:pPr>
            <a:r>
              <a:rPr lang="fr-F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a:t>
            </a:r>
            <a:r>
              <a:rPr lang="fr-FR" sz="2900" dirty="0">
                <a:latin typeface="Arial" charset="0"/>
              </a:rPr>
              <a:t>irways (voies aériennes)</a:t>
            </a:r>
          </a:p>
        </p:txBody>
      </p:sp>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REANIMATION-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2397125"/>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u="sng">
              <a:solidFill>
                <a:srgbClr val="FFFF00"/>
              </a:solidFill>
              <a:latin typeface="Arial" charset="0"/>
            </a:endParaRPr>
          </a:p>
        </p:txBody>
      </p:sp>
      <p:sp>
        <p:nvSpPr>
          <p:cNvPr id="5" name="Rectangle 4"/>
          <p:cNvSpPr/>
          <p:nvPr/>
        </p:nvSpPr>
        <p:spPr>
          <a:xfrm>
            <a:off x="785813" y="1340768"/>
            <a:ext cx="7929562" cy="2554545"/>
          </a:xfrm>
          <a:prstGeom prst="rect">
            <a:avLst/>
          </a:prstGeom>
        </p:spPr>
        <p:txBody>
          <a:bodyPr>
            <a:spAutoFit/>
          </a:bodyPr>
          <a:lstStyle/>
          <a:p>
            <a:pPr marL="342900" indent="-342900">
              <a:spcBef>
                <a:spcPts val="1800"/>
              </a:spcBef>
            </a:pPr>
            <a:r>
              <a:rPr lang="fr-CH" sz="2000" dirty="0">
                <a:latin typeface="+mn-lt"/>
              </a:rPr>
              <a:t>POSITIONNEMENT :</a:t>
            </a:r>
          </a:p>
          <a:p>
            <a:pPr marL="742950" lvl="1" indent="-285750">
              <a:spcBef>
                <a:spcPts val="1800"/>
              </a:spcBef>
              <a:buFontTx/>
              <a:buChar char="–"/>
            </a:pPr>
            <a:r>
              <a:rPr lang="fr-CH" sz="2000" dirty="0">
                <a:latin typeface="+mn-lt"/>
              </a:rPr>
              <a:t>Sur le dos, tête du côté du soignant.</a:t>
            </a:r>
          </a:p>
          <a:p>
            <a:pPr marL="742950" lvl="1" indent="-285750">
              <a:spcBef>
                <a:spcPts val="1800"/>
              </a:spcBef>
              <a:buFontTx/>
              <a:buChar char="–"/>
            </a:pPr>
            <a:r>
              <a:rPr lang="fr-CH" sz="2000" dirty="0">
                <a:latin typeface="+mn-lt"/>
              </a:rPr>
              <a:t>Tête en </a:t>
            </a:r>
            <a:r>
              <a:rPr lang="fr-CH" sz="2000" u="sng" dirty="0">
                <a:latin typeface="+mn-lt"/>
              </a:rPr>
              <a:t>position neutre</a:t>
            </a:r>
            <a:r>
              <a:rPr lang="fr-CH" sz="2000" dirty="0">
                <a:latin typeface="+mn-lt"/>
              </a:rPr>
              <a:t> (nez au zénith).</a:t>
            </a:r>
          </a:p>
          <a:p>
            <a:pPr marL="742950" lvl="1" indent="-285750">
              <a:spcBef>
                <a:spcPts val="1800"/>
              </a:spcBef>
              <a:buFontTx/>
              <a:buChar char="–"/>
            </a:pPr>
            <a:r>
              <a:rPr lang="fr-CH" sz="2000" dirty="0">
                <a:latin typeface="+mn-lt"/>
              </a:rPr>
              <a:t>Epaules surélevées min. 1 cm (occiput proéminent, grosse langue). </a:t>
            </a:r>
          </a:p>
          <a:p>
            <a:pPr marL="742950" lvl="1" indent="-285750">
              <a:spcBef>
                <a:spcPts val="1800"/>
              </a:spcBef>
              <a:buFontTx/>
              <a:buChar char="–"/>
            </a:pPr>
            <a:r>
              <a:rPr lang="fr-CH" sz="2000" dirty="0">
                <a:latin typeface="+mn-lt"/>
              </a:rPr>
              <a:t>NB: Ne pas placer le patin sous la tête !</a:t>
            </a:r>
          </a:p>
        </p:txBody>
      </p:sp>
      <p:pic>
        <p:nvPicPr>
          <p:cNvPr id="41991" name="Picture 1" descr="Capture d’écran 2011-04-20 à 23.24.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4379913"/>
            <a:ext cx="9144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932040" y="4335487"/>
            <a:ext cx="671979" cy="461665"/>
          </a:xfrm>
          <a:prstGeom prst="rect">
            <a:avLst/>
          </a:prstGeom>
          <a:noFill/>
        </p:spPr>
        <p:txBody>
          <a:bodyPr wrap="none" rtlCol="0">
            <a:spAutoFit/>
          </a:bodyPr>
          <a:lstStyle/>
          <a:p>
            <a:r>
              <a:rPr lang="fr-CH" b="1" dirty="0">
                <a:solidFill>
                  <a:srgbClr val="00B050"/>
                </a:solidFill>
              </a:rPr>
              <a:t>OK</a:t>
            </a:r>
          </a:p>
        </p:txBody>
      </p:sp>
      <p:sp>
        <p:nvSpPr>
          <p:cNvPr id="10" name="ZoneTexte 9"/>
          <p:cNvSpPr txBox="1"/>
          <p:nvPr/>
        </p:nvSpPr>
        <p:spPr>
          <a:xfrm>
            <a:off x="35496" y="4407495"/>
            <a:ext cx="1300356" cy="461665"/>
          </a:xfrm>
          <a:prstGeom prst="rect">
            <a:avLst/>
          </a:prstGeom>
          <a:noFill/>
        </p:spPr>
        <p:txBody>
          <a:bodyPr wrap="none" rtlCol="0">
            <a:spAutoFit/>
          </a:bodyPr>
          <a:lstStyle/>
          <a:p>
            <a:r>
              <a:rPr lang="fr-CH" b="1" dirty="0">
                <a:solidFill>
                  <a:srgbClr val="FF0000"/>
                </a:solidFill>
              </a:rPr>
              <a:t>PAS OK</a:t>
            </a:r>
          </a:p>
        </p:txBody>
      </p:sp>
      <p:sp>
        <p:nvSpPr>
          <p:cNvPr id="3" name="Flèche droite 2"/>
          <p:cNvSpPr/>
          <p:nvPr/>
        </p:nvSpPr>
        <p:spPr>
          <a:xfrm rot="12181107">
            <a:off x="2821023" y="5935970"/>
            <a:ext cx="37675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REANIMATION-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991"/>
                                        </p:tgtEl>
                                        <p:attrNameLst>
                                          <p:attrName>style.visibility</p:attrName>
                                        </p:attrNameLst>
                                      </p:cBhvr>
                                      <p:to>
                                        <p:strVal val="visible"/>
                                      </p:to>
                                    </p:set>
                                    <p:animEffect transition="in" filter="wipe(up)">
                                      <p:cBhvr>
                                        <p:cTn id="2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2397125"/>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u="sng">
              <a:solidFill>
                <a:srgbClr val="FFFF00"/>
              </a:solidFill>
              <a:latin typeface="Arial" charset="0"/>
            </a:endParaRPr>
          </a:p>
        </p:txBody>
      </p:sp>
      <p:sp>
        <p:nvSpPr>
          <p:cNvPr id="8194" name="Rectangle 2"/>
          <p:cNvSpPr>
            <a:spLocks noChangeArrowheads="1"/>
          </p:cNvSpPr>
          <p:nvPr/>
        </p:nvSpPr>
        <p:spPr bwMode="auto">
          <a:xfrm>
            <a:off x="214313" y="1340768"/>
            <a:ext cx="8715375" cy="1143000"/>
          </a:xfrm>
          <a:prstGeom prst="rect">
            <a:avLst/>
          </a:prstGeom>
          <a:noFill/>
          <a:ln w="9525">
            <a:noFill/>
            <a:miter lim="800000"/>
            <a:headEnd/>
            <a:tailEnd/>
          </a:ln>
        </p:spPr>
        <p:txBody>
          <a:bodyPr anchor="ctr"/>
          <a:lstStyle/>
          <a:p>
            <a:pPr algn="ctr">
              <a:defRPr/>
            </a:pPr>
            <a:r>
              <a:rPr lang="fr-CH" dirty="0">
                <a:ea typeface="ＭＳ Ｐゴシック" charset="0"/>
                <a:cs typeface="ＭＳ Ｐゴシック" charset="0"/>
              </a:rPr>
              <a:t>STIMULATION</a:t>
            </a:r>
            <a:endParaRPr lang="fr-FR" dirty="0">
              <a:ea typeface="ＭＳ Ｐゴシック" charset="0"/>
              <a:cs typeface="ＭＳ Ｐゴシック"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2204864"/>
            <a:ext cx="8105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REANIMATION- A</a:t>
            </a:r>
          </a:p>
        </p:txBody>
      </p:sp>
    </p:spTree>
    <p:extLst>
      <p:ext uri="{BB962C8B-B14F-4D97-AF65-F5344CB8AC3E}">
        <p14:creationId xmlns:p14="http://schemas.microsoft.com/office/powerpoint/2010/main" val="332511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2887341"/>
            <a:ext cx="9144000" cy="3349971"/>
          </a:xfrm>
          <a:prstGeom prst="rect">
            <a:avLst/>
          </a:prstGeom>
          <a:noFill/>
          <a:ln w="9525">
            <a:noFill/>
            <a:miter lim="800000"/>
            <a:headEnd/>
            <a:tailEnd/>
          </a:ln>
        </p:spPr>
        <p:txBody>
          <a:bodyPr/>
          <a:lstStyle/>
          <a:p>
            <a:pPr marL="271463" lvl="1">
              <a:lnSpc>
                <a:spcPct val="80000"/>
              </a:lnSpc>
              <a:spcBef>
                <a:spcPts val="1800"/>
              </a:spcBef>
            </a:pPr>
            <a:r>
              <a:rPr lang="fr-CH" sz="1600" b="1" dirty="0">
                <a:latin typeface="+mn-lt"/>
              </a:rPr>
              <a:t>EN CAS D’ASPIRATION</a:t>
            </a:r>
            <a:r>
              <a:rPr lang="fr-CH" sz="1600" dirty="0">
                <a:latin typeface="+mn-lt"/>
              </a:rPr>
              <a:t>:</a:t>
            </a:r>
          </a:p>
          <a:p>
            <a:pPr marL="446088" lvl="1" indent="-271463">
              <a:lnSpc>
                <a:spcPct val="80000"/>
              </a:lnSpc>
              <a:spcBef>
                <a:spcPts val="1200"/>
              </a:spcBef>
              <a:buFont typeface="Arial" charset="0"/>
              <a:buChar char="•"/>
            </a:pPr>
            <a:r>
              <a:rPr lang="fr-CH" sz="1600" dirty="0">
                <a:latin typeface="+mn-lt"/>
              </a:rPr>
              <a:t>Utiliser une sonde de gros diamètre: CH10 (Préma: CH 8) ou kit d’aspiration à la bouche (avec chambre).</a:t>
            </a:r>
          </a:p>
          <a:p>
            <a:pPr marL="446088" lvl="1" indent="-271463">
              <a:lnSpc>
                <a:spcPct val="80000"/>
              </a:lnSpc>
              <a:spcBef>
                <a:spcPts val="1200"/>
              </a:spcBef>
              <a:buFont typeface="Arial" charset="0"/>
              <a:buChar char="•"/>
            </a:pPr>
            <a:r>
              <a:rPr lang="fr-CH" sz="1600" dirty="0">
                <a:latin typeface="+mn-lt"/>
              </a:rPr>
              <a:t>Succion modérée: 150 –  200 mbar  </a:t>
            </a:r>
            <a:r>
              <a:rPr lang="fr-CH" sz="1600" dirty="0">
                <a:latin typeface="+mn-lt"/>
                <a:sym typeface="Wingdings" panose="05000000000000000000" pitchFamily="2" charset="2"/>
              </a:rPr>
              <a:t></a:t>
            </a:r>
            <a:r>
              <a:rPr lang="fr-CH" sz="1600" dirty="0">
                <a:latin typeface="+mn-lt"/>
              </a:rPr>
              <a:t> noter la pression obtenue en bouchant et coudant l’aspiration</a:t>
            </a:r>
          </a:p>
          <a:p>
            <a:pPr marL="446088" lvl="1" indent="-271463">
              <a:lnSpc>
                <a:spcPct val="80000"/>
              </a:lnSpc>
              <a:spcBef>
                <a:spcPts val="1200"/>
              </a:spcBef>
              <a:buFont typeface="Arial" charset="0"/>
              <a:buChar char="•"/>
            </a:pPr>
            <a:r>
              <a:rPr lang="fr-CH" sz="1600" dirty="0">
                <a:latin typeface="+mn-lt"/>
              </a:rPr>
              <a:t>Aspiration brève &lt; 5</a:t>
            </a:r>
            <a:r>
              <a:rPr lang="en-US" sz="1600" dirty="0">
                <a:latin typeface="+mn-lt"/>
              </a:rPr>
              <a:t> sec.</a:t>
            </a:r>
            <a:r>
              <a:rPr lang="fr-CH" sz="1600" dirty="0">
                <a:latin typeface="+mn-lt"/>
              </a:rPr>
              <a:t> tout en en retirant la sonde. CAVE: bradycardie, spasme  laryngé !</a:t>
            </a:r>
          </a:p>
          <a:p>
            <a:pPr marL="446088" lvl="1" indent="-271463">
              <a:lnSpc>
                <a:spcPct val="80000"/>
              </a:lnSpc>
              <a:spcBef>
                <a:spcPts val="1200"/>
              </a:spcBef>
              <a:buFont typeface="Arial" charset="0"/>
              <a:buChar char="•"/>
            </a:pPr>
            <a:r>
              <a:rPr lang="fr-CH" sz="1600" dirty="0">
                <a:latin typeface="+mn-lt"/>
              </a:rPr>
              <a:t>Aspirer bouche +/- narine peu profondément (risque de blessure, </a:t>
            </a:r>
            <a:r>
              <a:rPr lang="fr-FR" sz="1600" dirty="0">
                <a:latin typeface="+mn-lt"/>
              </a:rPr>
              <a:t>œ</a:t>
            </a:r>
            <a:r>
              <a:rPr lang="fr-CH" sz="1600" dirty="0">
                <a:latin typeface="+mn-lt"/>
              </a:rPr>
              <a:t>dème) </a:t>
            </a:r>
            <a:r>
              <a:rPr lang="fr-CH" sz="1600" dirty="0">
                <a:latin typeface="+mn-lt"/>
                <a:sym typeface="Wingdings" panose="05000000000000000000" pitchFamily="2" charset="2"/>
              </a:rPr>
              <a:t></a:t>
            </a:r>
            <a:r>
              <a:rPr lang="fr-CH" sz="1600" dirty="0">
                <a:latin typeface="+mn-lt"/>
              </a:rPr>
              <a:t> Pas de sondage systématique des choanes.</a:t>
            </a:r>
          </a:p>
          <a:p>
            <a:pPr marL="446088" lvl="1" indent="-271463">
              <a:lnSpc>
                <a:spcPct val="60000"/>
              </a:lnSpc>
              <a:spcBef>
                <a:spcPts val="1200"/>
              </a:spcBef>
              <a:buFont typeface="Arial" charset="0"/>
              <a:buChar char="•"/>
            </a:pPr>
            <a:r>
              <a:rPr lang="fr-CH" sz="1600" dirty="0">
                <a:latin typeface="+mn-lt"/>
              </a:rPr>
              <a:t>Aspiration de l’estomac seulement si:  </a:t>
            </a:r>
          </a:p>
          <a:p>
            <a:pPr marL="895350" lvl="2" indent="-285750">
              <a:lnSpc>
                <a:spcPct val="60000"/>
              </a:lnSpc>
              <a:spcBef>
                <a:spcPts val="1200"/>
              </a:spcBef>
              <a:buFont typeface="Courier New" pitchFamily="49" charset="0"/>
              <a:buChar char="o"/>
            </a:pPr>
            <a:r>
              <a:rPr lang="fr-CH" sz="1600" dirty="0">
                <a:latin typeface="+mn-lt"/>
              </a:rPr>
              <a:t>Vomiques/mousse.</a:t>
            </a:r>
          </a:p>
          <a:p>
            <a:pPr marL="895350" lvl="2" indent="-285750">
              <a:lnSpc>
                <a:spcPct val="60000"/>
              </a:lnSpc>
              <a:spcBef>
                <a:spcPts val="1200"/>
              </a:spcBef>
              <a:buFont typeface="Courier New" pitchFamily="49" charset="0"/>
              <a:buChar char="o"/>
            </a:pPr>
            <a:r>
              <a:rPr lang="fr-CH" sz="1600" dirty="0">
                <a:latin typeface="+mn-lt"/>
              </a:rPr>
              <a:t>Poly-hydramnios (atrésie œsophage).</a:t>
            </a:r>
          </a:p>
          <a:p>
            <a:pPr marL="895350" lvl="2" indent="-285750">
              <a:lnSpc>
                <a:spcPct val="60000"/>
              </a:lnSpc>
              <a:spcBef>
                <a:spcPts val="1200"/>
              </a:spcBef>
              <a:buFont typeface="Courier New" pitchFamily="49" charset="0"/>
              <a:buChar char="o"/>
            </a:pPr>
            <a:r>
              <a:rPr lang="fr-CH" sz="1600" dirty="0">
                <a:latin typeface="+mn-lt"/>
              </a:rPr>
              <a:t>Ventilation prolongé au masque (ôter l’air dans estomac).</a:t>
            </a:r>
          </a:p>
          <a:p>
            <a:pPr marL="895350" lvl="2" indent="-285750">
              <a:lnSpc>
                <a:spcPct val="60000"/>
              </a:lnSpc>
              <a:spcBef>
                <a:spcPts val="1200"/>
              </a:spcBef>
              <a:buFont typeface="Courier New" pitchFamily="49" charset="0"/>
              <a:buChar char="o"/>
            </a:pPr>
            <a:r>
              <a:rPr lang="fr-CH" sz="1600" dirty="0">
                <a:latin typeface="+mn-lt"/>
              </a:rPr>
              <a:t>Avant un transport, transfert </a:t>
            </a:r>
            <a:r>
              <a:rPr lang="en-US" sz="1600" dirty="0">
                <a:latin typeface="+mn-lt"/>
              </a:rPr>
              <a:t>…</a:t>
            </a:r>
            <a:endParaRPr lang="fr-CH" sz="1600" dirty="0">
              <a:latin typeface="+mn-lt"/>
            </a:endParaRPr>
          </a:p>
        </p:txBody>
      </p:sp>
      <p:sp>
        <p:nvSpPr>
          <p:cNvPr id="8194" name="Rectangle 2"/>
          <p:cNvSpPr>
            <a:spLocks noChangeArrowheads="1"/>
          </p:cNvSpPr>
          <p:nvPr/>
        </p:nvSpPr>
        <p:spPr bwMode="auto">
          <a:xfrm>
            <a:off x="0" y="485775"/>
            <a:ext cx="9143999" cy="1143000"/>
          </a:xfrm>
          <a:prstGeom prst="rect">
            <a:avLst/>
          </a:prstGeom>
          <a:noFill/>
          <a:ln w="9525">
            <a:noFill/>
            <a:miter lim="800000"/>
            <a:headEnd/>
            <a:tailEnd/>
          </a:ln>
        </p:spPr>
        <p:txBody>
          <a:bodyPr anchor="ctr"/>
          <a:lstStyle/>
          <a:p>
            <a:pPr algn="ctr">
              <a:defRPr/>
            </a:pPr>
            <a:r>
              <a:rPr lang="fr-CH" dirty="0">
                <a:solidFill>
                  <a:srgbClr val="000000"/>
                </a:solidFill>
                <a:ea typeface="ＭＳ Ｐゴシック" charset="0"/>
                <a:cs typeface="ＭＳ Ｐゴシック" charset="0"/>
              </a:rPr>
              <a:t>ASPIRATION A LA SONDE ?</a:t>
            </a:r>
            <a:endParaRPr lang="fr-FR" dirty="0">
              <a:solidFill>
                <a:srgbClr val="000000"/>
              </a:solidFill>
              <a:ea typeface="ＭＳ Ｐゴシック" charset="0"/>
              <a:cs typeface="ＭＳ Ｐゴシック" charset="0"/>
            </a:endParaRPr>
          </a:p>
        </p:txBody>
      </p:sp>
      <p:sp>
        <p:nvSpPr>
          <p:cNvPr id="7" name="Rectangle 6"/>
          <p:cNvSpPr/>
          <p:nvPr/>
        </p:nvSpPr>
        <p:spPr>
          <a:xfrm>
            <a:off x="179512" y="1556792"/>
            <a:ext cx="8640960" cy="859723"/>
          </a:xfrm>
          <a:prstGeom prst="rect">
            <a:avLst/>
          </a:prstGeom>
        </p:spPr>
        <p:txBody>
          <a:bodyPr wrap="square">
            <a:spAutoFit/>
          </a:bodyPr>
          <a:lstStyle/>
          <a:p>
            <a:pPr>
              <a:lnSpc>
                <a:spcPct val="90000"/>
              </a:lnSpc>
              <a:spcBef>
                <a:spcPct val="20000"/>
              </a:spcBef>
            </a:pPr>
            <a:r>
              <a:rPr lang="fr-CH" sz="1600" dirty="0">
                <a:latin typeface="+mn-lt"/>
              </a:rPr>
              <a:t>Aspiration systématique de l’oropharynx et du nez ? </a:t>
            </a:r>
          </a:p>
          <a:p>
            <a:pPr marL="285750" indent="-285750">
              <a:lnSpc>
                <a:spcPct val="90000"/>
              </a:lnSpc>
              <a:spcBef>
                <a:spcPct val="20000"/>
              </a:spcBef>
              <a:buFont typeface="Arial" pitchFamily="34" charset="0"/>
              <a:buChar char="•"/>
            </a:pPr>
            <a:r>
              <a:rPr lang="fr-CH" sz="1600" b="1" dirty="0">
                <a:latin typeface="+mn-lt"/>
              </a:rPr>
              <a:t>NON</a:t>
            </a:r>
            <a:r>
              <a:rPr lang="fr-CH" sz="1600" dirty="0">
                <a:latin typeface="+mn-lt"/>
              </a:rPr>
              <a:t> ! </a:t>
            </a:r>
            <a:r>
              <a:rPr lang="fr-CH" sz="1600" dirty="0">
                <a:latin typeface="+mn-lt"/>
                <a:sym typeface="Wingdings" panose="05000000000000000000" pitchFamily="2" charset="2"/>
              </a:rPr>
              <a:t></a:t>
            </a:r>
            <a:r>
              <a:rPr lang="fr-CH" sz="1600" dirty="0">
                <a:latin typeface="+mn-lt"/>
              </a:rPr>
              <a:t> A réserver aux cas avec encombrement nasal/oral par des sécrétions /sang etc.</a:t>
            </a:r>
          </a:p>
          <a:p>
            <a:pPr marL="285750" indent="-285750">
              <a:lnSpc>
                <a:spcPct val="90000"/>
              </a:lnSpc>
              <a:spcBef>
                <a:spcPct val="20000"/>
              </a:spcBef>
              <a:buFont typeface="Arial" pitchFamily="34" charset="0"/>
              <a:buChar char="•"/>
            </a:pPr>
            <a:r>
              <a:rPr lang="fr-CH" sz="1600" dirty="0">
                <a:latin typeface="+mn-lt"/>
              </a:rPr>
              <a:t>Si aspiration, courte à max. 5 sec. à  5 cm dans la bouche et 1 cm dans les narines.</a:t>
            </a: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solidFill>
                  <a:srgbClr val="000000"/>
                </a:solidFill>
                <a:ea typeface="ＭＳ Ｐゴシック" charset="0"/>
                <a:cs typeface="ＭＳ Ｐゴシック" charset="0"/>
              </a:rPr>
              <a:t>REANIMATION-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2">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482">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482">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482">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4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2"/>
      <p:bldP spid="7"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b="1" dirty="0">
                <a:solidFill>
                  <a:srgbClr val="000000"/>
                </a:solidFill>
                <a:ea typeface="ＭＳ Ｐゴシック" charset="0"/>
                <a:cs typeface="ＭＳ Ｐゴシック" charset="0"/>
              </a:rPr>
              <a:t>REANIMATION- B</a:t>
            </a:r>
          </a:p>
        </p:txBody>
      </p:sp>
      <p:sp>
        <p:nvSpPr>
          <p:cNvPr id="5" name="Rectangle 3"/>
          <p:cNvSpPr>
            <a:spLocks noChangeArrowheads="1"/>
          </p:cNvSpPr>
          <p:nvPr/>
        </p:nvSpPr>
        <p:spPr bwMode="auto">
          <a:xfrm>
            <a:off x="1612081" y="2780928"/>
            <a:ext cx="1285875" cy="984151"/>
          </a:xfrm>
          <a:prstGeom prst="rect">
            <a:avLst/>
          </a:prstGeom>
          <a:noFill/>
          <a:ln w="9525">
            <a:noFill/>
            <a:miter lim="800000"/>
            <a:headEnd/>
            <a:tailEnd/>
          </a:ln>
          <a:effectLst/>
        </p:spPr>
        <p:txBody>
          <a:bodyPr/>
          <a:lstStyle/>
          <a:p>
            <a:pPr marL="342900" indent="-342900">
              <a:spcBef>
                <a:spcPct val="20000"/>
              </a:spcBef>
              <a:buFont typeface="Arial" charset="0"/>
              <a:buNone/>
            </a:pPr>
            <a:r>
              <a:rPr lang="fr-FR"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B</a:t>
            </a:r>
          </a:p>
        </p:txBody>
      </p:sp>
      <p:sp>
        <p:nvSpPr>
          <p:cNvPr id="7" name="Rectangle 3"/>
          <p:cNvSpPr>
            <a:spLocks noChangeArrowheads="1"/>
          </p:cNvSpPr>
          <p:nvPr/>
        </p:nvSpPr>
        <p:spPr bwMode="auto">
          <a:xfrm>
            <a:off x="3604393" y="3226593"/>
            <a:ext cx="5072063" cy="649288"/>
          </a:xfrm>
          <a:prstGeom prst="rect">
            <a:avLst/>
          </a:prstGeom>
          <a:noFill/>
          <a:ln w="9525">
            <a:noFill/>
            <a:miter lim="800000"/>
            <a:headEnd/>
            <a:tailEnd/>
          </a:ln>
          <a:effectLst/>
        </p:spPr>
        <p:txBody>
          <a:bodyPr/>
          <a:lstStyle/>
          <a:p>
            <a:pPr marL="342900" indent="-342900">
              <a:spcBef>
                <a:spcPct val="20000"/>
              </a:spcBef>
            </a:pPr>
            <a:r>
              <a:rPr lang="fr-FR" sz="2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B</a:t>
            </a:r>
            <a:r>
              <a:rPr lang="fr-FR" sz="2900" dirty="0" err="1">
                <a:latin typeface="Arial" charset="0"/>
              </a:rPr>
              <a:t>reathing</a:t>
            </a:r>
            <a:r>
              <a:rPr lang="fr-FR" sz="2900" dirty="0">
                <a:latin typeface="Arial" charset="0"/>
              </a:rPr>
              <a:t> (respiration)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627784" y="2708920"/>
            <a:ext cx="4003675" cy="711200"/>
          </a:xfrm>
          <a:prstGeom prst="rect">
            <a:avLst/>
          </a:prstGeom>
          <a:solidFill>
            <a:schemeClr val="bg2">
              <a:lumMod val="75000"/>
            </a:schemeClr>
          </a:solidFill>
          <a:ln w="9525">
            <a:solidFill>
              <a:srgbClr val="FFFFFF"/>
            </a:solidFill>
            <a:miter lim="800000"/>
            <a:headEnd/>
            <a:tailEnd/>
          </a:ln>
          <a:effectLst/>
          <a:extLst/>
        </p:spPr>
        <p:txBody>
          <a:bodyPr wrap="none">
            <a:spAutoFit/>
          </a:bodyPr>
          <a:lstStyle/>
          <a:p>
            <a:pPr>
              <a:defRPr/>
            </a:pPr>
            <a:r>
              <a:rPr lang="fr-CH" sz="4000" b="1" dirty="0">
                <a:ea typeface="ＭＳ Ｐゴシック" charset="0"/>
                <a:cs typeface="ＭＳ Ｐゴシック" charset="0"/>
              </a:rPr>
              <a:t>ANTICIPATION</a:t>
            </a:r>
          </a:p>
        </p:txBody>
      </p:sp>
    </p:spTree>
    <p:extLst>
      <p:ext uri="{BB962C8B-B14F-4D97-AF65-F5344CB8AC3E}">
        <p14:creationId xmlns:p14="http://schemas.microsoft.com/office/powerpoint/2010/main" val="3657172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683568" y="2132856"/>
            <a:ext cx="7848872" cy="184665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85725" algn="ctr"/>
            <a:r>
              <a:rPr lang="fr-CH" sz="2800" i="1" dirty="0">
                <a:solidFill>
                  <a:srgbClr val="000000"/>
                </a:solidFill>
                <a:latin typeface="Arial" charset="0"/>
              </a:rPr>
              <a:t>Un nouveau-né «normal» se met à respirer/crier </a:t>
            </a:r>
            <a:r>
              <a:rPr lang="fr-CH" sz="2800" i="1" u="sng" dirty="0">
                <a:solidFill>
                  <a:srgbClr val="000000"/>
                </a:solidFill>
                <a:latin typeface="Arial" charset="0"/>
              </a:rPr>
              <a:t>dans les 30-60 secondes</a:t>
            </a:r>
            <a:r>
              <a:rPr lang="fr-CH" sz="2800" i="1" dirty="0">
                <a:solidFill>
                  <a:srgbClr val="000000"/>
                </a:solidFill>
                <a:latin typeface="Arial" charset="0"/>
              </a:rPr>
              <a:t> après l’accouchement»</a:t>
            </a:r>
          </a:p>
          <a:p>
            <a:pPr marL="85725" algn="ctr">
              <a:lnSpc>
                <a:spcPct val="50000"/>
              </a:lnSpc>
            </a:pPr>
            <a:r>
              <a:rPr lang="fr-CH" sz="2000" i="1" dirty="0">
                <a:solidFill>
                  <a:srgbClr val="000000"/>
                </a:solidFill>
                <a:latin typeface="Arial" charset="0"/>
              </a:rPr>
              <a:t>  </a:t>
            </a:r>
          </a:p>
          <a:p>
            <a:pPr marL="85725" algn="ctr"/>
            <a:r>
              <a:rPr lang="fr-CH" sz="2000" i="1" dirty="0">
                <a:solidFill>
                  <a:srgbClr val="000000"/>
                </a:solidFill>
                <a:latin typeface="Arial" charset="0"/>
                <a:cs typeface="Arial" charset="0"/>
              </a:rPr>
              <a:t>            					</a:t>
            </a:r>
            <a:r>
              <a:rPr lang="fr-CH" sz="1200" i="1" dirty="0" err="1">
                <a:solidFill>
                  <a:srgbClr val="000000"/>
                </a:solidFill>
                <a:latin typeface="Arial" charset="0"/>
                <a:cs typeface="Arial" charset="0"/>
              </a:rPr>
              <a:t>Pediatrica</a:t>
            </a:r>
            <a:r>
              <a:rPr lang="fr-CH" sz="1200" i="1" dirty="0">
                <a:solidFill>
                  <a:srgbClr val="000000"/>
                </a:solidFill>
                <a:latin typeface="Arial" charset="0"/>
                <a:cs typeface="Arial" charset="0"/>
              </a:rPr>
              <a:t>  2018, Vol. 29, Nr. 1</a:t>
            </a:r>
            <a:endParaRPr lang="fr-CH" sz="1200" i="1" dirty="0">
              <a:solidFill>
                <a:srgbClr val="000000"/>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313" y="1196752"/>
            <a:ext cx="8715375" cy="1175706"/>
          </a:xfrm>
          <a:prstGeom prst="rect">
            <a:avLst/>
          </a:prstGeom>
        </p:spPr>
        <p:txBody>
          <a:bodyPr>
            <a:spAutoFit/>
          </a:bodyPr>
          <a:lstStyle/>
          <a:p>
            <a:pPr marL="342900" indent="-342900">
              <a:spcBef>
                <a:spcPts val="0"/>
              </a:spcBef>
            </a:pPr>
            <a:r>
              <a:rPr lang="fr-CH" sz="1600" b="1" u="sng" dirty="0">
                <a:latin typeface="+mn-lt"/>
              </a:rPr>
              <a:t>Indications  à la ventilation:</a:t>
            </a:r>
          </a:p>
          <a:p>
            <a:pPr marL="742950" lvl="1" indent="-285750">
              <a:spcBef>
                <a:spcPts val="0"/>
              </a:spcBef>
              <a:buFontTx/>
              <a:buChar char="•"/>
            </a:pPr>
            <a:r>
              <a:rPr lang="fr-CH" sz="1600" dirty="0">
                <a:latin typeface="+mn-lt"/>
              </a:rPr>
              <a:t>Respiration spontanée insuffisante ou absente après 30-60 secondes.</a:t>
            </a:r>
          </a:p>
          <a:p>
            <a:pPr marL="742950" lvl="1" indent="-285750">
              <a:spcBef>
                <a:spcPct val="20000"/>
              </a:spcBef>
              <a:buFontTx/>
              <a:buChar char="•"/>
            </a:pPr>
            <a:r>
              <a:rPr lang="fr-CH" sz="1600" dirty="0">
                <a:latin typeface="+mn-lt"/>
              </a:rPr>
              <a:t>FC &lt; 100/min.</a:t>
            </a:r>
          </a:p>
          <a:p>
            <a:pPr marL="742950" lvl="1" indent="-285750">
              <a:spcBef>
                <a:spcPct val="20000"/>
              </a:spcBef>
              <a:buFontTx/>
              <a:buChar char="•"/>
            </a:pPr>
            <a:r>
              <a:rPr lang="fr-CH" sz="1600" dirty="0">
                <a:latin typeface="+mn-lt"/>
              </a:rPr>
              <a:t>Cyanose centrale persistante sous 100% d’O2.</a:t>
            </a:r>
          </a:p>
        </p:txBody>
      </p:sp>
      <p:sp>
        <p:nvSpPr>
          <p:cNvPr id="50183" name="Rectangle 7"/>
          <p:cNvSpPr>
            <a:spLocks noChangeArrowheads="1"/>
          </p:cNvSpPr>
          <p:nvPr/>
        </p:nvSpPr>
        <p:spPr bwMode="auto">
          <a:xfrm>
            <a:off x="288925" y="2420888"/>
            <a:ext cx="8604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r>
              <a:rPr lang="fr-CH" sz="1600" dirty="0">
                <a:latin typeface="+mn-lt"/>
              </a:rPr>
              <a:t>Ventiler CALMEMENT sans faire sauter la valve de surpression (= 35 cmH20) avec une fréquence de 40-60/min. en laissant le thorax se vider de l’air entre chaque ventilation. </a:t>
            </a:r>
          </a:p>
        </p:txBody>
      </p:sp>
      <p:sp>
        <p:nvSpPr>
          <p:cNvPr id="8194" name="Rectangle 2"/>
          <p:cNvSpPr>
            <a:spLocks noChangeArrowheads="1"/>
          </p:cNvSpPr>
          <p:nvPr/>
        </p:nvSpPr>
        <p:spPr bwMode="auto">
          <a:xfrm>
            <a:off x="0" y="260648"/>
            <a:ext cx="8715375" cy="1143000"/>
          </a:xfrm>
          <a:prstGeom prst="rect">
            <a:avLst/>
          </a:prstGeom>
          <a:noFill/>
          <a:ln w="9525">
            <a:noFill/>
            <a:miter lim="800000"/>
            <a:headEnd/>
            <a:tailEnd/>
          </a:ln>
        </p:spPr>
        <p:txBody>
          <a:bodyPr anchor="ctr"/>
          <a:lstStyle/>
          <a:p>
            <a:pPr>
              <a:defRPr/>
            </a:pPr>
            <a:r>
              <a:rPr lang="fr-CH" sz="2000" b="1" dirty="0">
                <a:latin typeface="+mn-lt"/>
              </a:rPr>
              <a:t>VENTILATION AU BALLON</a:t>
            </a:r>
            <a:endParaRPr lang="fr-FR" sz="2000" b="1" dirty="0">
              <a:latin typeface="+mn-lt"/>
            </a:endParaRPr>
          </a:p>
        </p:txBody>
      </p:sp>
      <p:grpSp>
        <p:nvGrpSpPr>
          <p:cNvPr id="4" name="Group 3"/>
          <p:cNvGrpSpPr/>
          <p:nvPr/>
        </p:nvGrpSpPr>
        <p:grpSpPr>
          <a:xfrm>
            <a:off x="683568" y="3284984"/>
            <a:ext cx="7488832" cy="1800200"/>
            <a:chOff x="899592" y="4653136"/>
            <a:chExt cx="7488832" cy="1800200"/>
          </a:xfrm>
          <a:solidFill>
            <a:schemeClr val="bg2"/>
          </a:solidFill>
        </p:grpSpPr>
        <p:sp>
          <p:nvSpPr>
            <p:cNvPr id="3" name="Rectangle 2"/>
            <p:cNvSpPr/>
            <p:nvPr/>
          </p:nvSpPr>
          <p:spPr>
            <a:xfrm>
              <a:off x="899592" y="4653136"/>
              <a:ext cx="7488832" cy="18002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115616" y="4797152"/>
              <a:ext cx="7272808" cy="1569660"/>
            </a:xfrm>
            <a:prstGeom prst="rect">
              <a:avLst/>
            </a:prstGeom>
            <a:grpFill/>
          </p:spPr>
          <p:txBody>
            <a:bodyPr wrap="square">
              <a:spAutoFit/>
            </a:bodyPr>
            <a:lstStyle/>
            <a:p>
              <a:pPr algn="ctr"/>
              <a:r>
                <a:rPr lang="fr-CH" sz="1600" b="1" u="sng" dirty="0">
                  <a:latin typeface="+mn-lt"/>
                </a:rPr>
                <a:t>Evaluation de l’efficacité de la ventilation: </a:t>
              </a:r>
            </a:p>
            <a:p>
              <a:endParaRPr lang="fr-CH" sz="1600" b="1" u="sng" dirty="0">
                <a:latin typeface="+mn-lt"/>
              </a:endParaRPr>
            </a:p>
            <a:p>
              <a:pPr marL="541338" lvl="1" indent="-358775">
                <a:buFontTx/>
                <a:buChar char="•"/>
              </a:pPr>
              <a:r>
                <a:rPr lang="fr-CH" sz="1600" dirty="0">
                  <a:latin typeface="+mn-lt"/>
                </a:rPr>
                <a:t>Ampliation thoracique </a:t>
              </a:r>
              <a:r>
                <a:rPr lang="fr-CH" sz="1600" dirty="0">
                  <a:solidFill>
                    <a:srgbClr val="FF0000"/>
                  </a:solidFill>
                  <a:latin typeface="+mn-lt"/>
                </a:rPr>
                <a:t>visible</a:t>
              </a:r>
              <a:r>
                <a:rPr lang="fr-CH" sz="1600" dirty="0">
                  <a:latin typeface="+mn-lt"/>
                </a:rPr>
                <a:t>, bonne entrée d’air à l’auscultation. </a:t>
              </a:r>
            </a:p>
            <a:p>
              <a:pPr marL="541338" lvl="1" indent="-358775">
                <a:buFontTx/>
                <a:buChar char="•"/>
              </a:pPr>
              <a:r>
                <a:rPr lang="fr-CH" sz="1600" dirty="0">
                  <a:latin typeface="+mn-lt"/>
                </a:rPr>
                <a:t>Accélération de la fréquence cardiaque (&gt; 100/min).</a:t>
              </a:r>
            </a:p>
            <a:p>
              <a:pPr marL="541338" lvl="1" indent="-358775">
                <a:buFontTx/>
                <a:buChar char="•"/>
              </a:pPr>
              <a:r>
                <a:rPr lang="fr-CH" sz="1600" dirty="0">
                  <a:latin typeface="+mn-lt"/>
                </a:rPr>
                <a:t>Amélioration de la couleur cutanée (bleu </a:t>
              </a:r>
              <a:r>
                <a:rPr lang="fr-CH" sz="1600" dirty="0">
                  <a:latin typeface="+mn-lt"/>
                  <a:sym typeface="Wingdings"/>
                </a:rPr>
                <a:t> rose)</a:t>
              </a:r>
              <a:r>
                <a:rPr lang="fr-CH" sz="1600" dirty="0">
                  <a:latin typeface="+mn-lt"/>
                </a:rPr>
                <a:t>.</a:t>
              </a:r>
            </a:p>
            <a:p>
              <a:pPr marL="541338" lvl="1" indent="-358775">
                <a:buFontTx/>
                <a:buChar char="•"/>
              </a:pPr>
              <a:r>
                <a:rPr lang="fr-CH" sz="1600" dirty="0">
                  <a:latin typeface="+mn-lt"/>
                </a:rPr>
                <a:t>Amélioration du tonus/réactivité (mouvements/grimaces</a:t>
              </a:r>
              <a:r>
                <a:rPr lang="fr-CH" sz="1600" dirty="0">
                  <a:latin typeface="+mn-lt"/>
                  <a:sym typeface="Wingdings"/>
                </a:rPr>
                <a:t></a:t>
              </a:r>
              <a:r>
                <a:rPr lang="fr-CH" sz="1600" dirty="0">
                  <a:latin typeface="+mn-lt"/>
                </a:rPr>
                <a:t> cris).</a:t>
              </a:r>
            </a:p>
          </p:txBody>
        </p:sp>
      </p:grpSp>
      <p:sp>
        <p:nvSpPr>
          <p:cNvPr id="8" name="Flèche vers le bas 7"/>
          <p:cNvSpPr/>
          <p:nvPr/>
        </p:nvSpPr>
        <p:spPr>
          <a:xfrm>
            <a:off x="899592" y="4077072"/>
            <a:ext cx="216024" cy="79208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501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8925"/>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u="sng">
              <a:solidFill>
                <a:srgbClr val="000000"/>
              </a:solidFill>
              <a:latin typeface="Arial" charset="0"/>
            </a:endParaRPr>
          </a:p>
        </p:txBody>
      </p:sp>
      <p:sp>
        <p:nvSpPr>
          <p:cNvPr id="5" name="Rectangle 4"/>
          <p:cNvSpPr/>
          <p:nvPr/>
        </p:nvSpPr>
        <p:spPr>
          <a:xfrm>
            <a:off x="2123728" y="1484784"/>
            <a:ext cx="5328592" cy="346249"/>
          </a:xfrm>
          <a:prstGeom prst="rect">
            <a:avLst/>
          </a:prstGeom>
          <a:ln>
            <a:solidFill>
              <a:schemeClr val="tx1"/>
            </a:solidFill>
          </a:ln>
        </p:spPr>
        <p:txBody>
          <a:bodyPr wrap="square">
            <a:spAutoFit/>
          </a:bodyPr>
          <a:lstStyle/>
          <a:p>
            <a:pPr>
              <a:lnSpc>
                <a:spcPct val="90000"/>
              </a:lnSpc>
              <a:spcBef>
                <a:spcPts val="1800"/>
              </a:spcBef>
            </a:pPr>
            <a:r>
              <a:rPr lang="fr-CH" sz="1600" dirty="0">
                <a:latin typeface="+mn-lt"/>
              </a:rPr>
              <a:t>Choisir un ballon et masque adaptés à l’âge ou/et au poids</a:t>
            </a:r>
            <a:r>
              <a:rPr lang="fr-CH" sz="1800" dirty="0">
                <a:solidFill>
                  <a:srgbClr val="000000"/>
                </a:solidFill>
                <a:effectLst>
                  <a:outerShdw blurRad="38100" dist="38100" dir="2700000" algn="tl">
                    <a:srgbClr val="000000"/>
                  </a:outerShdw>
                </a:effectLst>
                <a:latin typeface="Arial" charset="0"/>
              </a:rPr>
              <a:t>.</a:t>
            </a:r>
          </a:p>
        </p:txBody>
      </p:sp>
      <p:grpSp>
        <p:nvGrpSpPr>
          <p:cNvPr id="14" name="Group 13"/>
          <p:cNvGrpSpPr/>
          <p:nvPr/>
        </p:nvGrpSpPr>
        <p:grpSpPr>
          <a:xfrm>
            <a:off x="179512" y="2420888"/>
            <a:ext cx="5400600" cy="1770947"/>
            <a:chOff x="179512" y="2420888"/>
            <a:chExt cx="5400600" cy="1770947"/>
          </a:xfrm>
        </p:grpSpPr>
        <p:grpSp>
          <p:nvGrpSpPr>
            <p:cNvPr id="4" name="Group 3"/>
            <p:cNvGrpSpPr/>
            <p:nvPr/>
          </p:nvGrpSpPr>
          <p:grpSpPr>
            <a:xfrm>
              <a:off x="179512" y="2420888"/>
              <a:ext cx="5400600" cy="1770947"/>
              <a:chOff x="395536" y="2420888"/>
              <a:chExt cx="5400600" cy="1770947"/>
            </a:xfrm>
          </p:grpSpPr>
          <p:pic>
            <p:nvPicPr>
              <p:cNvPr id="3" name="Picture 2" descr="AADCGTK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420888"/>
                <a:ext cx="5199110" cy="1770947"/>
              </a:xfrm>
              <a:prstGeom prst="rect">
                <a:avLst/>
              </a:prstGeom>
            </p:spPr>
          </p:pic>
          <p:sp>
            <p:nvSpPr>
              <p:cNvPr id="11" name="Rectangle 10"/>
              <p:cNvSpPr/>
              <p:nvPr/>
            </p:nvSpPr>
            <p:spPr>
              <a:xfrm>
                <a:off x="2051720" y="3861048"/>
                <a:ext cx="3744416" cy="318036"/>
              </a:xfrm>
              <a:prstGeom prst="rect">
                <a:avLst/>
              </a:prstGeom>
            </p:spPr>
            <p:txBody>
              <a:bodyPr wrap="square">
                <a:spAutoFit/>
              </a:bodyPr>
              <a:lstStyle/>
              <a:p>
                <a:pPr>
                  <a:lnSpc>
                    <a:spcPct val="90000"/>
                  </a:lnSpc>
                  <a:spcBef>
                    <a:spcPts val="1800"/>
                  </a:spcBef>
                </a:pPr>
                <a:r>
                  <a:rPr lang="fr-CH" sz="1600" dirty="0">
                    <a:latin typeface="+mn-lt"/>
                  </a:rPr>
                  <a:t>NOUVEAU-NE A TERME</a:t>
                </a:r>
              </a:p>
            </p:txBody>
          </p:sp>
        </p:grpSp>
        <p:sp>
          <p:nvSpPr>
            <p:cNvPr id="7" name="TextBox 6"/>
            <p:cNvSpPr txBox="1"/>
            <p:nvPr/>
          </p:nvSpPr>
          <p:spPr>
            <a:xfrm>
              <a:off x="1818521" y="2762344"/>
              <a:ext cx="924251" cy="338554"/>
            </a:xfrm>
            <a:prstGeom prst="rect">
              <a:avLst/>
            </a:prstGeom>
            <a:noFill/>
          </p:spPr>
          <p:txBody>
            <a:bodyPr wrap="none" rtlCol="0">
              <a:spAutoFit/>
            </a:bodyPr>
            <a:lstStyle/>
            <a:p>
              <a:r>
                <a:rPr lang="en-US" sz="1600" dirty="0">
                  <a:solidFill>
                    <a:srgbClr val="000000"/>
                  </a:solidFill>
                </a:rPr>
                <a:t>≈ 300 ml</a:t>
              </a:r>
            </a:p>
          </p:txBody>
        </p:sp>
      </p:grpSp>
      <p:grpSp>
        <p:nvGrpSpPr>
          <p:cNvPr id="15" name="Group 14"/>
          <p:cNvGrpSpPr/>
          <p:nvPr/>
        </p:nvGrpSpPr>
        <p:grpSpPr>
          <a:xfrm>
            <a:off x="179512" y="4437112"/>
            <a:ext cx="5976664" cy="1815783"/>
            <a:chOff x="179512" y="4437112"/>
            <a:chExt cx="5976664" cy="1815783"/>
          </a:xfrm>
        </p:grpSpPr>
        <p:grpSp>
          <p:nvGrpSpPr>
            <p:cNvPr id="6" name="Group 5"/>
            <p:cNvGrpSpPr/>
            <p:nvPr/>
          </p:nvGrpSpPr>
          <p:grpSpPr>
            <a:xfrm>
              <a:off x="179512" y="4437112"/>
              <a:ext cx="5976664" cy="1815783"/>
              <a:chOff x="3635896" y="4581128"/>
              <a:chExt cx="5976664" cy="1815783"/>
            </a:xfrm>
          </p:grpSpPr>
          <p:pic>
            <p:nvPicPr>
              <p:cNvPr id="2" name="Picture 1" descr="AARFKHB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581128"/>
                <a:ext cx="5208240" cy="1806608"/>
              </a:xfrm>
              <a:prstGeom prst="rect">
                <a:avLst/>
              </a:prstGeom>
            </p:spPr>
          </p:pic>
          <p:sp>
            <p:nvSpPr>
              <p:cNvPr id="12" name="Rectangle 11"/>
              <p:cNvSpPr/>
              <p:nvPr/>
            </p:nvSpPr>
            <p:spPr>
              <a:xfrm>
                <a:off x="4788024" y="6078875"/>
                <a:ext cx="4824536" cy="318036"/>
              </a:xfrm>
              <a:prstGeom prst="rect">
                <a:avLst/>
              </a:prstGeom>
            </p:spPr>
            <p:txBody>
              <a:bodyPr wrap="square">
                <a:spAutoFit/>
              </a:bodyPr>
              <a:lstStyle/>
              <a:p>
                <a:pPr>
                  <a:lnSpc>
                    <a:spcPct val="90000"/>
                  </a:lnSpc>
                  <a:spcBef>
                    <a:spcPts val="1800"/>
                  </a:spcBef>
                </a:pPr>
                <a:r>
                  <a:rPr lang="fr-CH" sz="1600" dirty="0">
                    <a:latin typeface="+mn-lt"/>
                  </a:rPr>
                  <a:t>PREMATURES/PETITS POIDS (&lt; 2 kg)</a:t>
                </a:r>
              </a:p>
            </p:txBody>
          </p:sp>
        </p:grpSp>
        <p:sp>
          <p:nvSpPr>
            <p:cNvPr id="16" name="TextBox 15"/>
            <p:cNvSpPr txBox="1"/>
            <p:nvPr/>
          </p:nvSpPr>
          <p:spPr>
            <a:xfrm>
              <a:off x="1847549" y="5034662"/>
              <a:ext cx="924251" cy="338554"/>
            </a:xfrm>
            <a:prstGeom prst="rect">
              <a:avLst/>
            </a:prstGeom>
            <a:noFill/>
          </p:spPr>
          <p:txBody>
            <a:bodyPr wrap="none" rtlCol="0">
              <a:spAutoFit/>
            </a:bodyPr>
            <a:lstStyle/>
            <a:p>
              <a:r>
                <a:rPr lang="en-US" sz="1600" dirty="0">
                  <a:solidFill>
                    <a:srgbClr val="000000"/>
                  </a:solidFill>
                </a:rPr>
                <a:t>≈ 150 ml</a:t>
              </a:r>
            </a:p>
          </p:txBody>
        </p:sp>
      </p:grpSp>
      <p:grpSp>
        <p:nvGrpSpPr>
          <p:cNvPr id="20" name="Group 19"/>
          <p:cNvGrpSpPr/>
          <p:nvPr/>
        </p:nvGrpSpPr>
        <p:grpSpPr>
          <a:xfrm>
            <a:off x="5894212" y="2708920"/>
            <a:ext cx="2923440" cy="3556546"/>
            <a:chOff x="5894212" y="2708920"/>
            <a:chExt cx="2923440" cy="3556546"/>
          </a:xfrm>
        </p:grpSpPr>
        <p:grpSp>
          <p:nvGrpSpPr>
            <p:cNvPr id="19" name="Group 18"/>
            <p:cNvGrpSpPr/>
            <p:nvPr/>
          </p:nvGrpSpPr>
          <p:grpSpPr>
            <a:xfrm>
              <a:off x="5894212" y="2708920"/>
              <a:ext cx="2923440" cy="3556546"/>
              <a:chOff x="5894212" y="2708920"/>
              <a:chExt cx="2923440" cy="3556546"/>
            </a:xfrm>
          </p:grpSpPr>
          <p:pic>
            <p:nvPicPr>
              <p:cNvPr id="18"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44208" y="3933055"/>
                <a:ext cx="2029966" cy="233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 name="Freeform 7"/>
              <p:cNvSpPr/>
              <p:nvPr/>
            </p:nvSpPr>
            <p:spPr>
              <a:xfrm>
                <a:off x="5894212" y="3645024"/>
                <a:ext cx="1192388" cy="1688976"/>
              </a:xfrm>
              <a:custGeom>
                <a:avLst/>
                <a:gdLst>
                  <a:gd name="connsiteX0" fmla="*/ 214488 w 1192388"/>
                  <a:gd name="connsiteY0" fmla="*/ 0 h 1574800"/>
                  <a:gd name="connsiteX1" fmla="*/ 36688 w 1192388"/>
                  <a:gd name="connsiteY1" fmla="*/ 419100 h 1574800"/>
                  <a:gd name="connsiteX2" fmla="*/ 11288 w 1192388"/>
                  <a:gd name="connsiteY2" fmla="*/ 850900 h 1574800"/>
                  <a:gd name="connsiteX3" fmla="*/ 176388 w 1192388"/>
                  <a:gd name="connsiteY3" fmla="*/ 1231900 h 1574800"/>
                  <a:gd name="connsiteX4" fmla="*/ 519288 w 1192388"/>
                  <a:gd name="connsiteY4" fmla="*/ 1485900 h 1574800"/>
                  <a:gd name="connsiteX5" fmla="*/ 1192388 w 1192388"/>
                  <a:gd name="connsiteY5" fmla="*/ 157480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388" h="1574800">
                    <a:moveTo>
                      <a:pt x="214488" y="0"/>
                    </a:moveTo>
                    <a:cubicBezTo>
                      <a:pt x="142521" y="138641"/>
                      <a:pt x="70555" y="277283"/>
                      <a:pt x="36688" y="419100"/>
                    </a:cubicBezTo>
                    <a:cubicBezTo>
                      <a:pt x="2821" y="560917"/>
                      <a:pt x="-11995" y="715433"/>
                      <a:pt x="11288" y="850900"/>
                    </a:cubicBezTo>
                    <a:cubicBezTo>
                      <a:pt x="34571" y="986367"/>
                      <a:pt x="91721" y="1126067"/>
                      <a:pt x="176388" y="1231900"/>
                    </a:cubicBezTo>
                    <a:cubicBezTo>
                      <a:pt x="261055" y="1337733"/>
                      <a:pt x="349955" y="1428750"/>
                      <a:pt x="519288" y="1485900"/>
                    </a:cubicBezTo>
                    <a:cubicBezTo>
                      <a:pt x="688621" y="1543050"/>
                      <a:pt x="1192388" y="1574800"/>
                      <a:pt x="1192388" y="1574800"/>
                    </a:cubicBezTo>
                  </a:path>
                </a:pathLst>
              </a:custGeom>
              <a:ln w="38100" cmpd="sng">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pic>
            <p:nvPicPr>
              <p:cNvPr id="17" name="Picture 16" descr="insufflateurs-manuels-neonatals-reutilisables-valves-surpression-68734-4778303.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12160" y="2708920"/>
                <a:ext cx="2805492" cy="1106130"/>
              </a:xfrm>
              <a:prstGeom prst="rect">
                <a:avLst/>
              </a:prstGeom>
              <a:ln w="38100" cmpd="sng">
                <a:solidFill>
                  <a:srgbClr val="FF0000"/>
                </a:solidFill>
              </a:ln>
            </p:spPr>
          </p:pic>
        </p:grpSp>
        <p:sp>
          <p:nvSpPr>
            <p:cNvPr id="9" name="Oval 8"/>
            <p:cNvSpPr/>
            <p:nvPr/>
          </p:nvSpPr>
          <p:spPr>
            <a:xfrm>
              <a:off x="7092280" y="5013176"/>
              <a:ext cx="648072" cy="576064"/>
            </a:xfrm>
            <a:prstGeom prst="ellipse">
              <a:avLst/>
            </a:prstGeom>
            <a:solidFill>
              <a:srgbClr val="FF000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1" name="Rectangle 2"/>
          <p:cNvSpPr>
            <a:spLocks noChangeArrowheads="1"/>
          </p:cNvSpPr>
          <p:nvPr/>
        </p:nvSpPr>
        <p:spPr bwMode="auto">
          <a:xfrm>
            <a:off x="0" y="260648"/>
            <a:ext cx="8715375" cy="1143000"/>
          </a:xfrm>
          <a:prstGeom prst="rect">
            <a:avLst/>
          </a:prstGeom>
          <a:noFill/>
          <a:ln w="9525">
            <a:noFill/>
            <a:miter lim="800000"/>
            <a:headEnd/>
            <a:tailEnd/>
          </a:ln>
        </p:spPr>
        <p:txBody>
          <a:bodyPr anchor="ctr"/>
          <a:lstStyle/>
          <a:p>
            <a:pPr>
              <a:defRPr/>
            </a:pPr>
            <a:r>
              <a:rPr lang="fr-CH" sz="2000" b="1" dirty="0">
                <a:latin typeface="+mn-lt"/>
              </a:rPr>
              <a:t>VENTILATION AU BALLON</a:t>
            </a:r>
            <a:endParaRPr lang="fr-FR" sz="2000" b="1" dirty="0">
              <a:latin typeface="+mn-lt"/>
            </a:endParaRPr>
          </a:p>
        </p:txBody>
      </p:sp>
      <p:sp>
        <p:nvSpPr>
          <p:cNvPr id="22"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Tree>
    <p:extLst>
      <p:ext uri="{BB962C8B-B14F-4D97-AF65-F5344CB8AC3E}">
        <p14:creationId xmlns:p14="http://schemas.microsoft.com/office/powerpoint/2010/main" val="84269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8925"/>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u="sng">
              <a:solidFill>
                <a:srgbClr val="FFFF00"/>
              </a:solidFill>
              <a:latin typeface="Arial" charset="0"/>
            </a:endParaRPr>
          </a:p>
        </p:txBody>
      </p:sp>
      <p:sp>
        <p:nvSpPr>
          <p:cNvPr id="8194"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latin typeface="+mn-lt"/>
              </a:rPr>
              <a:t>MODALITES D’APPORTS EN OXYGENE EN CAS DE VENTILATION AU BALLON</a:t>
            </a:r>
            <a:endParaRPr lang="fr-FR" sz="1600" b="1" dirty="0">
              <a:latin typeface="+mn-lt"/>
            </a:endParaRPr>
          </a:p>
        </p:txBody>
      </p:sp>
      <p:pic>
        <p:nvPicPr>
          <p:cNvPr id="8"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l="28799" t="37445" r="28006" b="31602"/>
          <a:stretch>
            <a:fillRect/>
          </a:stretch>
        </p:blipFill>
        <p:spPr bwMode="auto">
          <a:xfrm>
            <a:off x="1619672" y="3647604"/>
            <a:ext cx="6264696" cy="280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 name="Rectangle 4"/>
          <p:cNvSpPr/>
          <p:nvPr/>
        </p:nvSpPr>
        <p:spPr>
          <a:xfrm>
            <a:off x="0" y="1126192"/>
            <a:ext cx="9144000" cy="2668423"/>
          </a:xfrm>
          <a:prstGeom prst="rect">
            <a:avLst/>
          </a:prstGeom>
        </p:spPr>
        <p:txBody>
          <a:bodyPr wrap="square">
            <a:spAutoFit/>
          </a:bodyPr>
          <a:lstStyle/>
          <a:p>
            <a:pPr>
              <a:lnSpc>
                <a:spcPct val="90000"/>
              </a:lnSpc>
              <a:spcBef>
                <a:spcPts val="1800"/>
              </a:spcBef>
            </a:pPr>
            <a:endParaRPr lang="fr-CH" sz="2600" dirty="0">
              <a:solidFill>
                <a:srgbClr val="000000"/>
              </a:solidFill>
              <a:effectLst>
                <a:outerShdw blurRad="38100" dist="38100" dir="2700000" algn="tl">
                  <a:srgbClr val="000000"/>
                </a:outerShdw>
              </a:effectLst>
              <a:latin typeface="Arial" charset="0"/>
            </a:endParaRPr>
          </a:p>
          <a:p>
            <a:pPr marL="800100" lvl="1" indent="-342900">
              <a:lnSpc>
                <a:spcPct val="90000"/>
              </a:lnSpc>
              <a:buFontTx/>
              <a:buChar char="•"/>
              <a:tabLst>
                <a:tab pos="2154238" algn="l"/>
              </a:tabLst>
            </a:pPr>
            <a:r>
              <a:rPr lang="fr-CH" sz="1600" dirty="0">
                <a:latin typeface="+mn-lt"/>
              </a:rPr>
              <a:t>NNé à terme: 	- Débuter avec un débit de  8 L/min. à l’air ambiant = FiO2 de 21% puis adapter O2 	   selon les besoins. </a:t>
            </a:r>
          </a:p>
          <a:p>
            <a:pPr lvl="1">
              <a:lnSpc>
                <a:spcPct val="90000"/>
              </a:lnSpc>
              <a:tabLst>
                <a:tab pos="2154238" algn="l"/>
                <a:tab pos="2247900" algn="l"/>
              </a:tabLst>
            </a:pPr>
            <a:r>
              <a:rPr lang="fr-CH" sz="1600" dirty="0">
                <a:latin typeface="+mn-lt"/>
              </a:rPr>
              <a:t>	- NB: si besoin O2 chez NNT, débuter à 30-40% (sauf si bradycardie ou l’on 		 donne 100%) puis modifier par palier de 10%.</a:t>
            </a:r>
          </a:p>
          <a:p>
            <a:pPr lvl="1">
              <a:lnSpc>
                <a:spcPct val="90000"/>
              </a:lnSpc>
            </a:pPr>
            <a:endParaRPr lang="fr-CH" sz="1600" dirty="0">
              <a:latin typeface="+mn-lt"/>
            </a:endParaRPr>
          </a:p>
          <a:p>
            <a:pPr marL="800100" lvl="1" indent="-342900">
              <a:lnSpc>
                <a:spcPct val="90000"/>
              </a:lnSpc>
              <a:buFontTx/>
              <a:buChar char="•"/>
              <a:tabLst>
                <a:tab pos="2154238" algn="l"/>
              </a:tabLst>
            </a:pPr>
            <a:r>
              <a:rPr lang="fr-CH" sz="1600" dirty="0">
                <a:latin typeface="+mn-lt"/>
              </a:rPr>
              <a:t>Prématurés &lt; 35 SA: </a:t>
            </a:r>
          </a:p>
          <a:p>
            <a:pPr marL="2238375" lvl="1" indent="-285750">
              <a:lnSpc>
                <a:spcPct val="90000"/>
              </a:lnSpc>
              <a:buFont typeface="Arial" panose="020B0604020202020204" pitchFamily="34" charset="0"/>
              <a:buChar char="−"/>
              <a:tabLst>
                <a:tab pos="2154238" algn="l"/>
              </a:tabLst>
            </a:pPr>
            <a:r>
              <a:rPr lang="fr-CH" sz="1600" dirty="0">
                <a:latin typeface="+mn-lt"/>
              </a:rPr>
              <a:t>Débuter avec FIO2 de 21%(-30%) puis adapter rapidement par palier de 10% selon la clinique et la saturométrie capillaire préductale (Cible: 90-95% après 10 minutes de vie). AHA 2015</a:t>
            </a:r>
          </a:p>
          <a:p>
            <a:pPr lvl="1">
              <a:lnSpc>
                <a:spcPct val="90000"/>
              </a:lnSpc>
            </a:pPr>
            <a:endParaRPr lang="fr-CH" sz="1600" dirty="0">
              <a:solidFill>
                <a:srgbClr val="000000"/>
              </a:solidFill>
              <a:effectLst>
                <a:outerShdw blurRad="38100" dist="38100" dir="2700000" algn="tl">
                  <a:srgbClr val="000000"/>
                </a:outerShdw>
              </a:effectLst>
              <a:latin typeface="Arial" charset="0"/>
            </a:endParaRP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Tree>
    <p:extLst>
      <p:ext uri="{BB962C8B-B14F-4D97-AF65-F5344CB8AC3E}">
        <p14:creationId xmlns:p14="http://schemas.microsoft.com/office/powerpoint/2010/main" val="1132730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11" y="692696"/>
            <a:ext cx="8822183" cy="504056"/>
          </a:xfrm>
          <a:prstGeom prst="rect">
            <a:avLst/>
          </a:prstGeom>
          <a:noFill/>
          <a:ln w="9525">
            <a:noFill/>
            <a:miter lim="800000"/>
            <a:headEnd/>
            <a:tailEnd/>
          </a:ln>
        </p:spPr>
        <p:txBody>
          <a:bodyPr anchor="ctr"/>
          <a:lstStyle/>
          <a:p>
            <a:r>
              <a:rPr lang="fr-CH" sz="1600" b="1" dirty="0">
                <a:latin typeface="+mn-lt"/>
              </a:rPr>
              <a:t>VENTILATION AU NEOPUFF</a:t>
            </a:r>
            <a:endParaRPr lang="fr-FR" sz="1600" b="1" dirty="0">
              <a:latin typeface="+mn-lt"/>
            </a:endParaRPr>
          </a:p>
        </p:txBody>
      </p:sp>
      <p:pic>
        <p:nvPicPr>
          <p:cNvPr id="2" name="Picture 1" descr="Capture d’écran 2018-01-16 à 14.38.3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3944" y="1052736"/>
            <a:ext cx="7726488" cy="5787876"/>
          </a:xfrm>
          <a:prstGeom prst="rect">
            <a:avLst/>
          </a:prstGeom>
        </p:spPr>
      </p:pic>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Tree>
    <p:extLst>
      <p:ext uri="{BB962C8B-B14F-4D97-AF65-F5344CB8AC3E}">
        <p14:creationId xmlns:p14="http://schemas.microsoft.com/office/powerpoint/2010/main" val="4216510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
        <p:nvSpPr>
          <p:cNvPr id="5" name="Rectangle 4"/>
          <p:cNvSpPr/>
          <p:nvPr/>
        </p:nvSpPr>
        <p:spPr>
          <a:xfrm>
            <a:off x="339633" y="1556792"/>
            <a:ext cx="8633438" cy="5016758"/>
          </a:xfrm>
          <a:prstGeom prst="rect">
            <a:avLst/>
          </a:prstGeom>
          <a:ln w="38100">
            <a:solidFill>
              <a:schemeClr val="tx1"/>
            </a:solidFill>
          </a:ln>
        </p:spPr>
        <p:txBody>
          <a:bodyPr wrap="square">
            <a:spAutoFit/>
          </a:bodyPr>
          <a:lstStyle/>
          <a:p>
            <a:pPr marL="457200" indent="-457200">
              <a:buFont typeface="Arial" panose="020B0604020202020204" pitchFamily="34" charset="0"/>
              <a:buChar char="•"/>
            </a:pPr>
            <a:r>
              <a:rPr lang="fr-CH" sz="3200" dirty="0"/>
              <a:t>Les 5 premières insufflations peuvent se faire de façon prolongée sur 2-3 secondes (max.5 secondes) pour favoriser les premières expansions thoraciques mais nécessite un </a:t>
            </a:r>
            <a:r>
              <a:rPr lang="fr-CH" sz="3200" dirty="0" err="1"/>
              <a:t>Néopuff</a:t>
            </a:r>
            <a:r>
              <a:rPr lang="fr-CH" sz="3200" dirty="0"/>
              <a:t> ® ou un Jackson-Rees®</a:t>
            </a:r>
          </a:p>
          <a:p>
            <a:pPr marL="457200" indent="-457200">
              <a:buFont typeface="Arial" panose="020B0604020202020204" pitchFamily="34" charset="0"/>
              <a:buChar char="•"/>
            </a:pPr>
            <a:endParaRPr lang="fr-CH" sz="3200" dirty="0"/>
          </a:p>
          <a:p>
            <a:pPr marL="457200" indent="-457200">
              <a:buFont typeface="Arial" panose="020B0604020202020204" pitchFamily="34" charset="0"/>
              <a:buChar char="•"/>
            </a:pPr>
            <a:r>
              <a:rPr lang="fr-CH" sz="3200" dirty="0"/>
              <a:t>La pression recommandée est de 30 cmH2O mais sera augmentée au besoin ad obtention d’un mouvement thoracique visible puis diminuée au minimum nécessaire par la suite.</a:t>
            </a:r>
          </a:p>
        </p:txBody>
      </p:sp>
    </p:spTree>
    <p:extLst>
      <p:ext uri="{BB962C8B-B14F-4D97-AF65-F5344CB8AC3E}">
        <p14:creationId xmlns:p14="http://schemas.microsoft.com/office/powerpoint/2010/main" val="1340263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
        <p:nvSpPr>
          <p:cNvPr id="5" name="Rectangle 4"/>
          <p:cNvSpPr/>
          <p:nvPr/>
        </p:nvSpPr>
        <p:spPr>
          <a:xfrm>
            <a:off x="327289" y="1120098"/>
            <a:ext cx="8633438" cy="1077218"/>
          </a:xfrm>
          <a:prstGeom prst="rect">
            <a:avLst/>
          </a:prstGeom>
          <a:ln w="38100">
            <a:solidFill>
              <a:schemeClr val="tx1"/>
            </a:solidFill>
          </a:ln>
        </p:spPr>
        <p:txBody>
          <a:bodyPr wrap="square">
            <a:spAutoFit/>
          </a:bodyPr>
          <a:lstStyle/>
          <a:p>
            <a:pPr algn="ctr"/>
            <a:r>
              <a:rPr lang="fr-CH" sz="3200" dirty="0"/>
              <a:t>Apport de la PEEP dans le recrutement</a:t>
            </a:r>
          </a:p>
          <a:p>
            <a:pPr algn="ctr"/>
            <a:r>
              <a:rPr lang="fr-CH" sz="3200" dirty="0"/>
              <a:t> + 5 (-10) cm H2O</a:t>
            </a:r>
          </a:p>
        </p:txBody>
      </p:sp>
      <p:pic>
        <p:nvPicPr>
          <p:cNvPr id="2" name="PEEP et expansion pulmonaire">
            <a:hlinkClick r:id="" action="ppaction://media"/>
            <a:extLst>
              <a:ext uri="{FF2B5EF4-FFF2-40B4-BE49-F238E27FC236}">
                <a16:creationId xmlns:a16="http://schemas.microsoft.com/office/drawing/2014/main" id="{7F50A78A-B4A2-094E-A7BE-F764A99C06D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39752" y="2636912"/>
            <a:ext cx="4608512" cy="3456384"/>
          </a:xfrm>
          <a:prstGeom prst="rect">
            <a:avLst/>
          </a:prstGeom>
        </p:spPr>
      </p:pic>
    </p:spTree>
    <p:extLst>
      <p:ext uri="{BB962C8B-B14F-4D97-AF65-F5344CB8AC3E}">
        <p14:creationId xmlns:p14="http://schemas.microsoft.com/office/powerpoint/2010/main" val="281632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1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èche vers le bas 39"/>
          <p:cNvSpPr/>
          <p:nvPr/>
        </p:nvSpPr>
        <p:spPr>
          <a:xfrm>
            <a:off x="3059832" y="1268760"/>
            <a:ext cx="2304256" cy="5543243"/>
          </a:xfrm>
          <a:prstGeom prst="downArrow">
            <a:avLst>
              <a:gd name="adj1" fmla="val 50000"/>
              <a:gd name="adj2" fmla="val 42559"/>
            </a:avLst>
          </a:prstGeom>
          <a:gradFill>
            <a:gsLst>
              <a:gs pos="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sp>
        <p:nvSpPr>
          <p:cNvPr id="6" name="Rectangle 5"/>
          <p:cNvSpPr/>
          <p:nvPr/>
        </p:nvSpPr>
        <p:spPr>
          <a:xfrm>
            <a:off x="60589" y="6410997"/>
            <a:ext cx="2783219" cy="246221"/>
          </a:xfrm>
          <a:prstGeom prst="rect">
            <a:avLst/>
          </a:prstGeom>
        </p:spPr>
        <p:txBody>
          <a:bodyPr wrap="square">
            <a:spAutoFit/>
          </a:bodyPr>
          <a:lstStyle/>
          <a:p>
            <a:r>
              <a:rPr lang="en-US" sz="1000" i="1" dirty="0" err="1">
                <a:solidFill>
                  <a:srgbClr val="000000"/>
                </a:solidFill>
              </a:rPr>
              <a:t>NeoReviews</a:t>
            </a:r>
            <a:r>
              <a:rPr lang="en-US" sz="1000" i="1" dirty="0">
                <a:solidFill>
                  <a:srgbClr val="000000"/>
                </a:solidFill>
              </a:rPr>
              <a:t> Nov 2017, 18 (11) e658-e664</a:t>
            </a:r>
          </a:p>
        </p:txBody>
      </p:sp>
      <p:sp>
        <p:nvSpPr>
          <p:cNvPr id="17"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0000"/>
                </a:solidFill>
                <a:ea typeface="ＭＳ Ｐゴシック" charset="0"/>
                <a:cs typeface="ＭＳ Ｐゴシック" charset="0"/>
              </a:rPr>
              <a:t>REANIMATION- B</a:t>
            </a:r>
          </a:p>
        </p:txBody>
      </p:sp>
      <p:sp>
        <p:nvSpPr>
          <p:cNvPr id="20" name="Rectangle 2"/>
          <p:cNvSpPr>
            <a:spLocks noChangeArrowheads="1"/>
          </p:cNvSpPr>
          <p:nvPr/>
        </p:nvSpPr>
        <p:spPr bwMode="auto">
          <a:xfrm>
            <a:off x="-1711" y="692696"/>
            <a:ext cx="8822183" cy="504056"/>
          </a:xfrm>
          <a:prstGeom prst="rect">
            <a:avLst/>
          </a:prstGeom>
          <a:noFill/>
          <a:ln w="9525">
            <a:noFill/>
            <a:miter lim="800000"/>
            <a:headEnd/>
            <a:tailEnd/>
          </a:ln>
        </p:spPr>
        <p:txBody>
          <a:bodyPr anchor="ctr"/>
          <a:lstStyle/>
          <a:p>
            <a:r>
              <a:rPr lang="fr-CH" sz="1600" b="1" dirty="0">
                <a:solidFill>
                  <a:srgbClr val="000000"/>
                </a:solidFill>
                <a:latin typeface="+mn-lt"/>
              </a:rPr>
              <a:t>VENTILATION DIFFICILE</a:t>
            </a:r>
            <a:endParaRPr lang="fr-FR" sz="2800" b="1" dirty="0">
              <a:solidFill>
                <a:srgbClr val="FF0000"/>
              </a:solidFill>
              <a:latin typeface="+mn-lt"/>
            </a:endParaRPr>
          </a:p>
        </p:txBody>
      </p:sp>
      <p:sp>
        <p:nvSpPr>
          <p:cNvPr id="4" name="Rectangle 3"/>
          <p:cNvSpPr/>
          <p:nvPr/>
        </p:nvSpPr>
        <p:spPr>
          <a:xfrm>
            <a:off x="2699792" y="764704"/>
            <a:ext cx="2933432" cy="646331"/>
          </a:xfrm>
          <a:prstGeom prst="rect">
            <a:avLst/>
          </a:prstGeom>
        </p:spPr>
        <p:txBody>
          <a:bodyPr wrap="none">
            <a:spAutoFit/>
          </a:bodyPr>
          <a:lstStyle/>
          <a:p>
            <a:r>
              <a:rPr lang="fr-CH" sz="3600" b="1" dirty="0">
                <a:solidFill>
                  <a:schemeClr val="accent2">
                    <a:lumMod val="60000"/>
                    <a:lumOff val="40000"/>
                  </a:schemeClr>
                </a:solidFill>
                <a:sym typeface="Wingdings"/>
              </a:rPr>
              <a:t>« MR SOPA »</a:t>
            </a:r>
            <a:endParaRPr lang="fr-FR" sz="3600" b="1" dirty="0">
              <a:solidFill>
                <a:schemeClr val="accent2">
                  <a:lumMod val="60000"/>
                  <a:lumOff val="40000"/>
                </a:schemeClr>
              </a:solidFill>
            </a:endParaRPr>
          </a:p>
        </p:txBody>
      </p:sp>
      <p:grpSp>
        <p:nvGrpSpPr>
          <p:cNvPr id="13" name="Groupe 12"/>
          <p:cNvGrpSpPr/>
          <p:nvPr/>
        </p:nvGrpSpPr>
        <p:grpSpPr>
          <a:xfrm>
            <a:off x="1177571" y="1169457"/>
            <a:ext cx="6414737" cy="1296144"/>
            <a:chOff x="395536" y="1844824"/>
            <a:chExt cx="6414737" cy="1296144"/>
          </a:xfrm>
        </p:grpSpPr>
        <p:sp>
          <p:nvSpPr>
            <p:cNvPr id="8" name="ZoneTexte 7"/>
            <p:cNvSpPr txBox="1"/>
            <p:nvPr/>
          </p:nvSpPr>
          <p:spPr>
            <a:xfrm>
              <a:off x="395536" y="1844824"/>
              <a:ext cx="5891356" cy="707886"/>
            </a:xfrm>
            <a:prstGeom prst="rect">
              <a:avLst/>
            </a:prstGeom>
            <a:noFill/>
          </p:spPr>
          <p:txBody>
            <a:bodyPr wrap="none" rtlCol="0">
              <a:spAutoFit/>
            </a:bodyPr>
            <a:lstStyle/>
            <a:p>
              <a:r>
                <a:rPr lang="fr-CH" sz="4000" b="1" dirty="0"/>
                <a:t>M</a:t>
              </a:r>
              <a:r>
                <a:rPr lang="fr-CH" dirty="0"/>
                <a:t>asque: taille, position, technique à 2 mains</a:t>
              </a:r>
            </a:p>
          </p:txBody>
        </p:sp>
        <p:sp>
          <p:nvSpPr>
            <p:cNvPr id="21" name="ZoneTexte 20"/>
            <p:cNvSpPr txBox="1"/>
            <p:nvPr/>
          </p:nvSpPr>
          <p:spPr>
            <a:xfrm>
              <a:off x="452442" y="2433082"/>
              <a:ext cx="6357831" cy="707886"/>
            </a:xfrm>
            <a:prstGeom prst="rect">
              <a:avLst/>
            </a:prstGeom>
            <a:noFill/>
          </p:spPr>
          <p:txBody>
            <a:bodyPr wrap="none" rtlCol="0">
              <a:spAutoFit/>
            </a:bodyPr>
            <a:lstStyle/>
            <a:p>
              <a:r>
                <a:rPr lang="fr-CH" sz="4000" b="1" dirty="0"/>
                <a:t>R</a:t>
              </a:r>
              <a:r>
                <a:rPr lang="fr-CH" dirty="0"/>
                <a:t>epositionnement: position neutre, nez au zénith</a:t>
              </a:r>
              <a:endParaRPr lang="fr-CH" b="1" dirty="0"/>
            </a:p>
          </p:txBody>
        </p:sp>
        <p:sp>
          <p:nvSpPr>
            <p:cNvPr id="12" name="Parenthèse ouvrante 11"/>
            <p:cNvSpPr/>
            <p:nvPr/>
          </p:nvSpPr>
          <p:spPr>
            <a:xfrm>
              <a:off x="395536" y="1988840"/>
              <a:ext cx="56907" cy="1105961"/>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grpSp>
      <p:grpSp>
        <p:nvGrpSpPr>
          <p:cNvPr id="14" name="Groupe 13"/>
          <p:cNvGrpSpPr/>
          <p:nvPr/>
        </p:nvGrpSpPr>
        <p:grpSpPr>
          <a:xfrm>
            <a:off x="1177571" y="2681625"/>
            <a:ext cx="6748963" cy="1224136"/>
            <a:chOff x="395536" y="3212976"/>
            <a:chExt cx="6748963" cy="1224136"/>
          </a:xfrm>
        </p:grpSpPr>
        <p:sp>
          <p:nvSpPr>
            <p:cNvPr id="22" name="ZoneTexte 21"/>
            <p:cNvSpPr txBox="1"/>
            <p:nvPr/>
          </p:nvSpPr>
          <p:spPr>
            <a:xfrm>
              <a:off x="494922" y="3212976"/>
              <a:ext cx="6649577" cy="707886"/>
            </a:xfrm>
            <a:prstGeom prst="rect">
              <a:avLst/>
            </a:prstGeom>
            <a:noFill/>
          </p:spPr>
          <p:txBody>
            <a:bodyPr wrap="none" rtlCol="0">
              <a:spAutoFit/>
            </a:bodyPr>
            <a:lstStyle/>
            <a:p>
              <a:r>
                <a:rPr lang="fr-CH" sz="4000" b="1" dirty="0"/>
                <a:t>S</a:t>
              </a:r>
              <a:r>
                <a:rPr lang="fr-CH" dirty="0"/>
                <a:t>uccion/aspiration: aspirer pharynx/nez </a:t>
              </a:r>
              <a:r>
                <a:rPr lang="fr-CH" u="sng" dirty="0"/>
                <a:t>si sécrétion</a:t>
              </a:r>
              <a:endParaRPr lang="fr-CH" b="1" dirty="0"/>
            </a:p>
          </p:txBody>
        </p:sp>
        <p:sp>
          <p:nvSpPr>
            <p:cNvPr id="24" name="ZoneTexte 23"/>
            <p:cNvSpPr txBox="1"/>
            <p:nvPr/>
          </p:nvSpPr>
          <p:spPr>
            <a:xfrm>
              <a:off x="438015" y="3729226"/>
              <a:ext cx="4341253" cy="707886"/>
            </a:xfrm>
            <a:prstGeom prst="rect">
              <a:avLst/>
            </a:prstGeom>
            <a:noFill/>
          </p:spPr>
          <p:txBody>
            <a:bodyPr wrap="none" rtlCol="0">
              <a:spAutoFit/>
            </a:bodyPr>
            <a:lstStyle/>
            <a:p>
              <a:r>
                <a:rPr lang="fr-CH" sz="4000" b="1" dirty="0"/>
                <a:t>O</a:t>
              </a:r>
              <a:r>
                <a:rPr lang="fr-CH" dirty="0"/>
                <a:t>uverture: </a:t>
              </a:r>
              <a:r>
                <a:rPr lang="fr-CH" dirty="0" err="1"/>
                <a:t>Guédel</a:t>
              </a:r>
              <a:r>
                <a:rPr lang="fr-CH" dirty="0"/>
                <a:t>, «</a:t>
              </a:r>
              <a:r>
                <a:rPr lang="fr-CH" dirty="0" err="1"/>
                <a:t>jaw</a:t>
              </a:r>
              <a:r>
                <a:rPr lang="fr-CH" dirty="0"/>
                <a:t> </a:t>
              </a:r>
              <a:r>
                <a:rPr lang="fr-CH" dirty="0" err="1"/>
                <a:t>thrust</a:t>
              </a:r>
              <a:r>
                <a:rPr lang="fr-CH" dirty="0"/>
                <a:t>»</a:t>
              </a:r>
              <a:endParaRPr lang="fr-CH" b="1" dirty="0"/>
            </a:p>
          </p:txBody>
        </p:sp>
        <p:sp>
          <p:nvSpPr>
            <p:cNvPr id="32" name="Parenthèse ouvrante 31"/>
            <p:cNvSpPr/>
            <p:nvPr/>
          </p:nvSpPr>
          <p:spPr>
            <a:xfrm>
              <a:off x="395536" y="3331151"/>
              <a:ext cx="56907" cy="1105961"/>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grpSp>
      <p:grpSp>
        <p:nvGrpSpPr>
          <p:cNvPr id="34" name="Groupe 33"/>
          <p:cNvGrpSpPr/>
          <p:nvPr/>
        </p:nvGrpSpPr>
        <p:grpSpPr>
          <a:xfrm>
            <a:off x="1177571" y="4337809"/>
            <a:ext cx="7138845" cy="1323439"/>
            <a:chOff x="395536" y="4581128"/>
            <a:chExt cx="7138845" cy="1323439"/>
          </a:xfrm>
        </p:grpSpPr>
        <p:sp>
          <p:nvSpPr>
            <p:cNvPr id="25" name="ZoneTexte 24"/>
            <p:cNvSpPr txBox="1"/>
            <p:nvPr/>
          </p:nvSpPr>
          <p:spPr>
            <a:xfrm>
              <a:off x="481296" y="4581128"/>
              <a:ext cx="7053085" cy="1323439"/>
            </a:xfrm>
            <a:prstGeom prst="rect">
              <a:avLst/>
            </a:prstGeom>
            <a:noFill/>
          </p:spPr>
          <p:txBody>
            <a:bodyPr wrap="none" rtlCol="0">
              <a:spAutoFit/>
            </a:bodyPr>
            <a:lstStyle/>
            <a:p>
              <a:r>
                <a:rPr lang="fr-CH" sz="4000" b="1" dirty="0"/>
                <a:t>P</a:t>
              </a:r>
              <a:r>
                <a:rPr lang="fr-CH" dirty="0"/>
                <a:t>ression: </a:t>
              </a:r>
              <a:r>
                <a:rPr lang="fr-CH" dirty="0" err="1"/>
                <a:t>augm</a:t>
              </a:r>
              <a:r>
                <a:rPr lang="fr-CH" dirty="0"/>
                <a:t>. P. de 5-10 </a:t>
              </a:r>
              <a:r>
                <a:rPr lang="fr-CH" sz="2000" dirty="0"/>
                <a:t>cmH</a:t>
              </a:r>
              <a:r>
                <a:rPr lang="fr-CH" sz="2000" baseline="-25000" dirty="0"/>
                <a:t>2</a:t>
              </a:r>
              <a:r>
                <a:rPr lang="fr-CH" sz="2000" dirty="0"/>
                <a:t>O</a:t>
              </a:r>
              <a:r>
                <a:rPr lang="fr-CH" dirty="0"/>
                <a:t> (max 35-40 </a:t>
              </a:r>
              <a:r>
                <a:rPr lang="fr-CH" sz="2000" dirty="0"/>
                <a:t>cmH</a:t>
              </a:r>
              <a:r>
                <a:rPr lang="fr-CH" sz="2000" baseline="-25000" dirty="0"/>
                <a:t>2</a:t>
              </a:r>
              <a:r>
                <a:rPr lang="fr-CH" sz="2000" dirty="0"/>
                <a:t>O</a:t>
              </a:r>
              <a:r>
                <a:rPr lang="fr-CH" dirty="0"/>
                <a:t>) </a:t>
              </a:r>
            </a:p>
            <a:p>
              <a:endParaRPr lang="fr-CH" sz="4000" b="1" dirty="0"/>
            </a:p>
          </p:txBody>
        </p:sp>
        <p:sp>
          <p:nvSpPr>
            <p:cNvPr id="26" name="ZoneTexte 25"/>
            <p:cNvSpPr txBox="1"/>
            <p:nvPr/>
          </p:nvSpPr>
          <p:spPr>
            <a:xfrm>
              <a:off x="452442" y="5025370"/>
              <a:ext cx="5317481" cy="707886"/>
            </a:xfrm>
            <a:prstGeom prst="rect">
              <a:avLst/>
            </a:prstGeom>
            <a:noFill/>
          </p:spPr>
          <p:txBody>
            <a:bodyPr wrap="none" rtlCol="0">
              <a:spAutoFit/>
            </a:bodyPr>
            <a:lstStyle/>
            <a:p>
              <a:r>
                <a:rPr lang="fr-CH" sz="4000" b="1" dirty="0"/>
                <a:t>A</a:t>
              </a:r>
              <a:r>
                <a:rPr lang="fr-CH" dirty="0"/>
                <a:t>nesthésiste: masque laryngé/intubation</a:t>
              </a:r>
            </a:p>
          </p:txBody>
        </p:sp>
        <p:sp>
          <p:nvSpPr>
            <p:cNvPr id="33" name="Parenthèse ouvrante 32"/>
            <p:cNvSpPr/>
            <p:nvPr/>
          </p:nvSpPr>
          <p:spPr>
            <a:xfrm>
              <a:off x="395536" y="4627295"/>
              <a:ext cx="56907" cy="1105961"/>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grpSp>
      <p:sp>
        <p:nvSpPr>
          <p:cNvPr id="36" name="ZoneTexte 35"/>
          <p:cNvSpPr txBox="1"/>
          <p:nvPr/>
        </p:nvSpPr>
        <p:spPr>
          <a:xfrm>
            <a:off x="2185683" y="2393593"/>
            <a:ext cx="4609532" cy="276999"/>
          </a:xfrm>
          <a:prstGeom prst="rect">
            <a:avLst/>
          </a:prstGeom>
          <a:solidFill>
            <a:schemeClr val="accent5">
              <a:lumMod val="40000"/>
              <a:lumOff val="60000"/>
            </a:schemeClr>
          </a:solidFill>
          <a:ln>
            <a:solidFill>
              <a:schemeClr val="tx1"/>
            </a:solidFill>
          </a:ln>
        </p:spPr>
        <p:txBody>
          <a:bodyPr wrap="none" rtlCol="0">
            <a:spAutoFit/>
          </a:bodyPr>
          <a:lstStyle/>
          <a:p>
            <a:r>
              <a:rPr lang="fr-CH" sz="1200" dirty="0"/>
              <a:t>Ventiler 5 x et vérifier expansion thoracique/entrée d’air à l’auscultation</a:t>
            </a:r>
          </a:p>
        </p:txBody>
      </p:sp>
      <p:sp>
        <p:nvSpPr>
          <p:cNvPr id="37" name="ZoneTexte 36"/>
          <p:cNvSpPr txBox="1"/>
          <p:nvPr/>
        </p:nvSpPr>
        <p:spPr>
          <a:xfrm>
            <a:off x="2185683" y="3844786"/>
            <a:ext cx="4609532" cy="276999"/>
          </a:xfrm>
          <a:prstGeom prst="rect">
            <a:avLst/>
          </a:prstGeom>
          <a:solidFill>
            <a:schemeClr val="accent5">
              <a:lumMod val="40000"/>
              <a:lumOff val="60000"/>
            </a:schemeClr>
          </a:solidFill>
          <a:ln>
            <a:solidFill>
              <a:schemeClr val="tx1"/>
            </a:solidFill>
          </a:ln>
        </p:spPr>
        <p:txBody>
          <a:bodyPr wrap="none" rtlCol="0">
            <a:spAutoFit/>
          </a:bodyPr>
          <a:lstStyle/>
          <a:p>
            <a:r>
              <a:rPr lang="fr-CH" sz="1200" dirty="0"/>
              <a:t>Ventiler 5 x et vérifier expansion thoracique/entrée d’air à l’auscultation</a:t>
            </a:r>
          </a:p>
        </p:txBody>
      </p:sp>
      <p:sp>
        <p:nvSpPr>
          <p:cNvPr id="39" name="ZoneTexte 38"/>
          <p:cNvSpPr txBox="1"/>
          <p:nvPr/>
        </p:nvSpPr>
        <p:spPr>
          <a:xfrm>
            <a:off x="2202713" y="5384249"/>
            <a:ext cx="4609532" cy="276999"/>
          </a:xfrm>
          <a:prstGeom prst="rect">
            <a:avLst/>
          </a:prstGeom>
          <a:solidFill>
            <a:schemeClr val="accent5">
              <a:lumMod val="40000"/>
              <a:lumOff val="60000"/>
            </a:schemeClr>
          </a:solidFill>
          <a:ln>
            <a:solidFill>
              <a:schemeClr val="tx1"/>
            </a:solidFill>
          </a:ln>
        </p:spPr>
        <p:txBody>
          <a:bodyPr wrap="none" rtlCol="0">
            <a:spAutoFit/>
          </a:bodyPr>
          <a:lstStyle/>
          <a:p>
            <a:r>
              <a:rPr lang="fr-CH" sz="1200" dirty="0"/>
              <a:t>Ventiler 5 x et vérifier expansion thoracique/entrée d’air à l’auscultation</a:t>
            </a:r>
          </a:p>
        </p:txBody>
      </p:sp>
      <p:sp>
        <p:nvSpPr>
          <p:cNvPr id="41" name="ZoneTexte 40"/>
          <p:cNvSpPr txBox="1"/>
          <p:nvPr/>
        </p:nvSpPr>
        <p:spPr>
          <a:xfrm>
            <a:off x="3643608" y="5949280"/>
            <a:ext cx="1144416" cy="276999"/>
          </a:xfrm>
          <a:prstGeom prst="rect">
            <a:avLst/>
          </a:prstGeom>
          <a:noFill/>
        </p:spPr>
        <p:txBody>
          <a:bodyPr wrap="none" rtlCol="0">
            <a:spAutoFit/>
          </a:bodyPr>
          <a:lstStyle/>
          <a:p>
            <a:r>
              <a:rPr lang="fr-CH" sz="1200" i="1" dirty="0"/>
              <a:t>30 sec. Au total</a:t>
            </a:r>
          </a:p>
        </p:txBody>
      </p:sp>
    </p:spTree>
    <p:extLst>
      <p:ext uri="{BB962C8B-B14F-4D97-AF65-F5344CB8AC3E}">
        <p14:creationId xmlns:p14="http://schemas.microsoft.com/office/powerpoint/2010/main" val="1410615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 d’écran 2017-11-09 à 20.20.1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3608" y="1412776"/>
            <a:ext cx="7020272" cy="4101014"/>
          </a:xfrm>
          <a:prstGeom prst="rect">
            <a:avLst/>
          </a:prstGeom>
        </p:spPr>
      </p:pic>
      <p:sp>
        <p:nvSpPr>
          <p:cNvPr id="4" name="Rectangle 3"/>
          <p:cNvSpPr/>
          <p:nvPr/>
        </p:nvSpPr>
        <p:spPr>
          <a:xfrm>
            <a:off x="1043608" y="5517232"/>
            <a:ext cx="7992888" cy="246221"/>
          </a:xfrm>
          <a:prstGeom prst="rect">
            <a:avLst/>
          </a:prstGeom>
        </p:spPr>
        <p:txBody>
          <a:bodyPr wrap="square">
            <a:spAutoFit/>
          </a:bodyPr>
          <a:lstStyle/>
          <a:p>
            <a:r>
              <a:rPr lang="en-US" sz="1000" dirty="0">
                <a:solidFill>
                  <a:srgbClr val="000000"/>
                </a:solidFill>
              </a:rPr>
              <a:t>http://</a:t>
            </a:r>
            <a:r>
              <a:rPr lang="en-US" sz="1000" dirty="0" err="1">
                <a:solidFill>
                  <a:srgbClr val="000000"/>
                </a:solidFill>
              </a:rPr>
              <a:t>players.brightcove.net</a:t>
            </a:r>
            <a:r>
              <a:rPr lang="en-US" sz="1000" dirty="0">
                <a:solidFill>
                  <a:srgbClr val="000000"/>
                </a:solidFill>
              </a:rPr>
              <a:t>/1327978102001/</a:t>
            </a:r>
            <a:r>
              <a:rPr lang="en-US" sz="1000" dirty="0" err="1">
                <a:solidFill>
                  <a:srgbClr val="000000"/>
                </a:solidFill>
              </a:rPr>
              <a:t>default_default</a:t>
            </a:r>
            <a:r>
              <a:rPr lang="en-US" sz="1000" dirty="0">
                <a:solidFill>
                  <a:srgbClr val="000000"/>
                </a:solidFill>
              </a:rPr>
              <a:t>/</a:t>
            </a:r>
            <a:r>
              <a:rPr lang="en-US" sz="1000" dirty="0" err="1">
                <a:solidFill>
                  <a:srgbClr val="000000"/>
                </a:solidFill>
              </a:rPr>
              <a:t>index.html?videoId</a:t>
            </a:r>
            <a:r>
              <a:rPr lang="en-US" sz="1000" dirty="0">
                <a:solidFill>
                  <a:srgbClr val="000000"/>
                </a:solidFill>
              </a:rPr>
              <a:t>=5538901931001</a:t>
            </a:r>
          </a:p>
        </p:txBody>
      </p:sp>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0000"/>
                </a:solidFill>
                <a:ea typeface="ＭＳ Ｐゴシック" charset="0"/>
                <a:cs typeface="ＭＳ Ｐゴシック" charset="0"/>
              </a:rPr>
              <a:t>REANIMATION- B</a:t>
            </a:r>
          </a:p>
        </p:txBody>
      </p:sp>
      <p:sp>
        <p:nvSpPr>
          <p:cNvPr id="6" name="Rectangle 2"/>
          <p:cNvSpPr>
            <a:spLocks noChangeArrowheads="1"/>
          </p:cNvSpPr>
          <p:nvPr/>
        </p:nvSpPr>
        <p:spPr bwMode="auto">
          <a:xfrm>
            <a:off x="-1711" y="692696"/>
            <a:ext cx="8822183" cy="504056"/>
          </a:xfrm>
          <a:prstGeom prst="rect">
            <a:avLst/>
          </a:prstGeom>
          <a:noFill/>
          <a:ln w="9525">
            <a:noFill/>
            <a:miter lim="800000"/>
            <a:headEnd/>
            <a:tailEnd/>
          </a:ln>
        </p:spPr>
        <p:txBody>
          <a:bodyPr anchor="ctr"/>
          <a:lstStyle/>
          <a:p>
            <a:r>
              <a:rPr lang="fr-CH" sz="1600" b="1" dirty="0">
                <a:solidFill>
                  <a:srgbClr val="000000"/>
                </a:solidFill>
                <a:latin typeface="+mn-lt"/>
              </a:rPr>
              <a:t>VENTILATION DIFFICILE </a:t>
            </a:r>
            <a:r>
              <a:rPr lang="fr-CH" sz="1600" b="1" dirty="0">
                <a:solidFill>
                  <a:srgbClr val="000000"/>
                </a:solidFill>
                <a:latin typeface="+mn-lt"/>
                <a:sym typeface="Wingdings"/>
              </a:rPr>
              <a:t> « MR SOPA »</a:t>
            </a:r>
            <a:endParaRPr lang="fr-FR" sz="1600" b="1" dirty="0">
              <a:solidFill>
                <a:srgbClr val="000000"/>
              </a:solidFill>
              <a:latin typeface="+mn-lt"/>
            </a:endParaRPr>
          </a:p>
        </p:txBody>
      </p:sp>
    </p:spTree>
    <p:extLst>
      <p:ext uri="{BB962C8B-B14F-4D97-AF65-F5344CB8AC3E}">
        <p14:creationId xmlns:p14="http://schemas.microsoft.com/office/powerpoint/2010/main" val="2570904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0000"/>
                </a:solidFill>
                <a:ea typeface="ＭＳ Ｐゴシック" charset="0"/>
                <a:cs typeface="ＭＳ Ｐゴシック" charset="0"/>
              </a:rPr>
              <a:t>REANIMATION- B</a:t>
            </a:r>
          </a:p>
        </p:txBody>
      </p:sp>
      <p:sp>
        <p:nvSpPr>
          <p:cNvPr id="6" name="Rectangle 2"/>
          <p:cNvSpPr>
            <a:spLocks noChangeArrowheads="1"/>
          </p:cNvSpPr>
          <p:nvPr/>
        </p:nvSpPr>
        <p:spPr bwMode="auto">
          <a:xfrm>
            <a:off x="-1711" y="692696"/>
            <a:ext cx="8822183" cy="504056"/>
          </a:xfrm>
          <a:prstGeom prst="rect">
            <a:avLst/>
          </a:prstGeom>
          <a:noFill/>
          <a:ln w="9525">
            <a:noFill/>
            <a:miter lim="800000"/>
            <a:headEnd/>
            <a:tailEnd/>
          </a:ln>
        </p:spPr>
        <p:txBody>
          <a:bodyPr anchor="ctr"/>
          <a:lstStyle/>
          <a:p>
            <a:r>
              <a:rPr lang="fr-CH" sz="1600" b="1" dirty="0">
                <a:solidFill>
                  <a:srgbClr val="000000"/>
                </a:solidFill>
                <a:latin typeface="+mn-lt"/>
              </a:rPr>
              <a:t>VENTILATION DIFFICILE </a:t>
            </a:r>
            <a:r>
              <a:rPr lang="fr-CH" sz="1600" b="1" dirty="0">
                <a:solidFill>
                  <a:srgbClr val="000000"/>
                </a:solidFill>
                <a:latin typeface="+mn-lt"/>
                <a:sym typeface="Wingdings"/>
              </a:rPr>
              <a:t> « MR SOPA » + augmenter temps inspiratoire à 1 seconde</a:t>
            </a:r>
            <a:endParaRPr lang="fr-FR" sz="1600" b="1" dirty="0">
              <a:solidFill>
                <a:srgbClr val="000000"/>
              </a:solidFill>
              <a:latin typeface="+mn-lt"/>
            </a:endParaRPr>
          </a:p>
        </p:txBody>
      </p:sp>
      <p:pic>
        <p:nvPicPr>
          <p:cNvPr id="7" name="Image 6" descr="Une image contenant capture d’écran&#10;&#10;&#10;&#10;Description générée automatiquement">
            <a:extLst>
              <a:ext uri="{FF2B5EF4-FFF2-40B4-BE49-F238E27FC236}">
                <a16:creationId xmlns:a16="http://schemas.microsoft.com/office/drawing/2014/main" id="{8E06FE09-778E-A440-A470-565824152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566"/>
            <a:ext cx="9144000" cy="2990868"/>
          </a:xfrm>
          <a:prstGeom prst="rect">
            <a:avLst/>
          </a:prstGeom>
        </p:spPr>
      </p:pic>
    </p:spTree>
    <p:extLst>
      <p:ext uri="{BB962C8B-B14F-4D97-AF65-F5344CB8AC3E}">
        <p14:creationId xmlns:p14="http://schemas.microsoft.com/office/powerpoint/2010/main" val="145661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323528" y="5661248"/>
            <a:ext cx="8567738"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marL="180975" indent="12700" algn="ctr">
              <a:spcBef>
                <a:spcPct val="20000"/>
              </a:spcBef>
            </a:pPr>
            <a:r>
              <a:rPr lang="fr-CH" sz="2000" b="1" dirty="0">
                <a:solidFill>
                  <a:srgbClr val="000000"/>
                </a:solidFill>
                <a:latin typeface="Arial" charset="0"/>
              </a:rPr>
              <a:t>IL FAUT ÊTRE </a:t>
            </a:r>
            <a:r>
              <a:rPr lang="fr-CH" sz="2000" b="1" u="sng" dirty="0">
                <a:solidFill>
                  <a:srgbClr val="000000"/>
                </a:solidFill>
                <a:latin typeface="Arial" charset="0"/>
              </a:rPr>
              <a:t>PRÊT</a:t>
            </a:r>
            <a:r>
              <a:rPr lang="fr-CH" sz="2000" b="1" dirty="0">
                <a:solidFill>
                  <a:srgbClr val="000000"/>
                </a:solidFill>
                <a:latin typeface="Arial" charset="0"/>
              </a:rPr>
              <a:t> POUR RÉANIMER À </a:t>
            </a:r>
            <a:r>
              <a:rPr lang="fr-CH" sz="2000" b="1" u="sng" dirty="0">
                <a:solidFill>
                  <a:srgbClr val="000000"/>
                </a:solidFill>
                <a:latin typeface="Arial" charset="0"/>
              </a:rPr>
              <a:t>CHAQUE</a:t>
            </a:r>
            <a:r>
              <a:rPr lang="fr-CH" sz="2000" b="1" dirty="0">
                <a:solidFill>
                  <a:srgbClr val="000000"/>
                </a:solidFill>
                <a:latin typeface="Arial" charset="0"/>
              </a:rPr>
              <a:t> NAISSANCE !</a:t>
            </a:r>
          </a:p>
        </p:txBody>
      </p:sp>
      <p:sp>
        <p:nvSpPr>
          <p:cNvPr id="4"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ANTICIPATION - statistiques</a:t>
            </a:r>
          </a:p>
        </p:txBody>
      </p:sp>
      <p:sp>
        <p:nvSpPr>
          <p:cNvPr id="6" name="Rectangle 3"/>
          <p:cNvSpPr>
            <a:spLocks noChangeArrowheads="1"/>
          </p:cNvSpPr>
          <p:nvPr/>
        </p:nvSpPr>
        <p:spPr bwMode="auto">
          <a:xfrm>
            <a:off x="323528" y="2420888"/>
            <a:ext cx="8928992" cy="2592288"/>
          </a:xfrm>
          <a:prstGeom prst="rect">
            <a:avLst/>
          </a:prstGeom>
          <a:noFill/>
          <a:ln w="9525">
            <a:noFill/>
            <a:miter lim="800000"/>
            <a:headEnd/>
            <a:tailEnd/>
          </a:ln>
        </p:spPr>
        <p:txBody>
          <a:bodyPr/>
          <a:lstStyle/>
          <a:p>
            <a:pPr>
              <a:spcBef>
                <a:spcPct val="20000"/>
              </a:spcBef>
              <a:tabLst>
                <a:tab pos="1790700" algn="l"/>
              </a:tabLst>
            </a:pPr>
            <a:r>
              <a:rPr lang="fr-CH" sz="2000" b="1" u="sng" dirty="0">
                <a:solidFill>
                  <a:srgbClr val="000000"/>
                </a:solidFill>
                <a:latin typeface="+mj-lt"/>
              </a:rPr>
              <a:t>Statistiques</a:t>
            </a:r>
            <a:r>
              <a:rPr lang="fr-CH" sz="2000" b="1" dirty="0">
                <a:solidFill>
                  <a:srgbClr val="000000"/>
                </a:solidFill>
                <a:latin typeface="+mj-lt"/>
              </a:rPr>
              <a:t>:</a:t>
            </a:r>
          </a:p>
          <a:p>
            <a:pPr marL="342900" indent="-342900">
              <a:spcBef>
                <a:spcPct val="20000"/>
              </a:spcBef>
              <a:buFontTx/>
              <a:buChar char="•"/>
              <a:tabLst>
                <a:tab pos="1790700" algn="l"/>
              </a:tabLst>
            </a:pPr>
            <a:r>
              <a:rPr lang="fr-CH" sz="2000" b="1" dirty="0">
                <a:solidFill>
                  <a:srgbClr val="000000"/>
                </a:solidFill>
                <a:latin typeface="+mj-lt"/>
              </a:rPr>
              <a:t>10% </a:t>
            </a:r>
            <a:r>
              <a:rPr lang="fr-CH" sz="2000" dirty="0">
                <a:solidFill>
                  <a:srgbClr val="000000"/>
                </a:solidFill>
                <a:latin typeface="+mj-lt"/>
              </a:rPr>
              <a:t>		Des nouveaux-nés auront besoin de mesures de 	           	réanimation dans les premières minutes de vie.</a:t>
            </a:r>
          </a:p>
          <a:p>
            <a:pPr>
              <a:spcBef>
                <a:spcPct val="20000"/>
              </a:spcBef>
              <a:tabLst>
                <a:tab pos="1790700" algn="l"/>
              </a:tabLst>
            </a:pPr>
            <a:endParaRPr lang="fr-CH" sz="1000" dirty="0">
              <a:solidFill>
                <a:srgbClr val="000000"/>
              </a:solidFill>
              <a:latin typeface="+mj-lt"/>
            </a:endParaRPr>
          </a:p>
          <a:p>
            <a:pPr marL="342900" indent="-342900">
              <a:spcBef>
                <a:spcPct val="20000"/>
              </a:spcBef>
              <a:buFontTx/>
              <a:buChar char="•"/>
            </a:pPr>
            <a:r>
              <a:rPr lang="fr-CH" sz="2000" b="1" dirty="0">
                <a:solidFill>
                  <a:srgbClr val="000000"/>
                </a:solidFill>
                <a:latin typeface="+mj-lt"/>
              </a:rPr>
              <a:t>1%</a:t>
            </a:r>
            <a:r>
              <a:rPr lang="fr-CH" sz="2000" dirty="0">
                <a:solidFill>
                  <a:srgbClr val="000000"/>
                </a:solidFill>
                <a:latin typeface="+mj-lt"/>
              </a:rPr>
              <a:t> 		Des nouveau-nés auront besoin de mesures de réanimation 			plus lourdes et iront en </a:t>
            </a:r>
            <a:r>
              <a:rPr lang="fr-CH" sz="2000" b="1" dirty="0">
                <a:solidFill>
                  <a:srgbClr val="000000"/>
                </a:solidFill>
                <a:latin typeface="+mj-lt"/>
              </a:rPr>
              <a:t>néonatologie</a:t>
            </a:r>
            <a:r>
              <a:rPr lang="fr-CH" sz="2000" dirty="0">
                <a:solidFill>
                  <a:srgbClr val="000000"/>
                </a:solidFill>
                <a:latin typeface="+mj-lt"/>
              </a:rPr>
              <a:t>.</a:t>
            </a:r>
          </a:p>
          <a:p>
            <a:pPr>
              <a:spcBef>
                <a:spcPct val="20000"/>
              </a:spcBef>
            </a:pPr>
            <a:endParaRPr lang="fr-CH" sz="1000" dirty="0">
              <a:solidFill>
                <a:srgbClr val="000000"/>
              </a:solidFill>
              <a:latin typeface="+mj-lt"/>
            </a:endParaRPr>
          </a:p>
          <a:p>
            <a:pPr marL="342900" indent="-342900">
              <a:spcBef>
                <a:spcPct val="20000"/>
              </a:spcBef>
              <a:buFontTx/>
              <a:buChar char="•"/>
            </a:pPr>
            <a:r>
              <a:rPr lang="fr-CH" sz="2000" b="1" dirty="0">
                <a:solidFill>
                  <a:srgbClr val="000000"/>
                </a:solidFill>
                <a:latin typeface="+mj-lt"/>
              </a:rPr>
              <a:t>&lt; 1/1’000 </a:t>
            </a:r>
            <a:r>
              <a:rPr lang="fr-CH" sz="2000" dirty="0">
                <a:solidFill>
                  <a:srgbClr val="000000"/>
                </a:solidFill>
                <a:latin typeface="+mj-lt"/>
              </a:rPr>
              <a:t>	Des nouveaux-nés auront besoin d’un </a:t>
            </a:r>
            <a:r>
              <a:rPr lang="fr-CH" sz="2000" b="1" dirty="0">
                <a:solidFill>
                  <a:srgbClr val="000000"/>
                </a:solidFill>
                <a:latin typeface="+mj-lt"/>
              </a:rPr>
              <a:t>massage cardiaque</a:t>
            </a:r>
            <a:r>
              <a:rPr lang="fr-CH" sz="2000" dirty="0">
                <a:latin typeface="+mj-lt"/>
              </a:rPr>
              <a:t>.</a:t>
            </a:r>
          </a:p>
          <a:p>
            <a:pPr>
              <a:spcBef>
                <a:spcPct val="20000"/>
              </a:spcBef>
            </a:pPr>
            <a:endParaRPr lang="fr-CH" sz="800" dirty="0">
              <a:latin typeface="+mj-lt"/>
            </a:endParaRPr>
          </a:p>
        </p:txBody>
      </p:sp>
      <p:sp>
        <p:nvSpPr>
          <p:cNvPr id="2" name="Rectangle 1"/>
          <p:cNvSpPr/>
          <p:nvPr/>
        </p:nvSpPr>
        <p:spPr>
          <a:xfrm>
            <a:off x="179512" y="1268760"/>
            <a:ext cx="8568952" cy="707886"/>
          </a:xfrm>
          <a:prstGeom prst="rect">
            <a:avLst/>
          </a:prstGeom>
        </p:spPr>
        <p:txBody>
          <a:bodyPr wrap="square">
            <a:spAutoFit/>
          </a:bodyPr>
          <a:lstStyle/>
          <a:p>
            <a:pPr marL="180975" indent="12700">
              <a:spcBef>
                <a:spcPct val="20000"/>
              </a:spcBef>
            </a:pPr>
            <a:r>
              <a:rPr lang="fr-CH" sz="2000" dirty="0">
                <a:latin typeface="+mj-lt"/>
              </a:rPr>
              <a:t>La majorité des réanimations identifiables avant la naissance, réanimations sont prévisibles mais certaines le sont pas</a:t>
            </a:r>
            <a:r>
              <a:rPr lang="is-IS" sz="2000" dirty="0">
                <a:latin typeface="+mj-lt"/>
              </a:rPr>
              <a:t>.</a:t>
            </a:r>
            <a:endParaRPr lang="fr-CH" sz="2000" dirty="0">
              <a:latin typeface="+mj-lt"/>
              <a:sym typeface="Wingdings"/>
            </a:endParaRPr>
          </a:p>
        </p:txBody>
      </p:sp>
    </p:spTree>
    <p:extLst>
      <p:ext uri="{BB962C8B-B14F-4D97-AF65-F5344CB8AC3E}">
        <p14:creationId xmlns:p14="http://schemas.microsoft.com/office/powerpoint/2010/main" val="428134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animBg="1"/>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98884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u="sng">
              <a:solidFill>
                <a:srgbClr val="FFFF00"/>
              </a:solidFill>
              <a:latin typeface="Arial" charset="0"/>
            </a:endParaRPr>
          </a:p>
        </p:txBody>
      </p:sp>
      <p:sp>
        <p:nvSpPr>
          <p:cNvPr id="5" name="Rectangle 4"/>
          <p:cNvSpPr/>
          <p:nvPr/>
        </p:nvSpPr>
        <p:spPr>
          <a:xfrm>
            <a:off x="251271" y="1412776"/>
            <a:ext cx="8785225" cy="297517"/>
          </a:xfrm>
          <a:prstGeom prst="rect">
            <a:avLst/>
          </a:prstGeom>
        </p:spPr>
        <p:txBody>
          <a:bodyPr>
            <a:spAutoFit/>
          </a:bodyPr>
          <a:lstStyle/>
          <a:p>
            <a:pPr marL="88900" lvl="1">
              <a:lnSpc>
                <a:spcPct val="80000"/>
              </a:lnSpc>
              <a:spcBef>
                <a:spcPts val="1800"/>
              </a:spcBef>
            </a:pPr>
            <a:r>
              <a:rPr lang="fr-CH" sz="1600" dirty="0">
                <a:latin typeface="+mn-lt"/>
              </a:rPr>
              <a:t>Penser obstruction par la langue (hypotonie générale) </a:t>
            </a:r>
            <a:r>
              <a:rPr lang="fr-CH" sz="1600" dirty="0">
                <a:latin typeface="+mn-lt"/>
                <a:sym typeface="Wingdings" panose="05000000000000000000" pitchFamily="2" charset="2"/>
              </a:rPr>
              <a:t></a:t>
            </a:r>
            <a:r>
              <a:rPr lang="fr-CH" sz="1600" dirty="0">
                <a:latin typeface="+mn-lt"/>
              </a:rPr>
              <a:t> </a:t>
            </a:r>
            <a:r>
              <a:rPr lang="fr-CH" sz="1600" dirty="0">
                <a:solidFill>
                  <a:srgbClr val="FF0000"/>
                </a:solidFill>
                <a:latin typeface="+mn-lt"/>
              </a:rPr>
              <a:t>Canule de Guédel </a:t>
            </a:r>
          </a:p>
        </p:txBody>
      </p:sp>
      <p:pic>
        <p:nvPicPr>
          <p:cNvPr id="46085" name="Picture 1" descr="Capture d’écran 2011-04-20 à 23.24.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752" y="2112045"/>
            <a:ext cx="8458200" cy="30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0"/>
          <p:cNvSpPr>
            <a:spLocks noChangeArrowheads="1"/>
          </p:cNvSpPr>
          <p:nvPr/>
        </p:nvSpPr>
        <p:spPr bwMode="auto">
          <a:xfrm>
            <a:off x="323601" y="5262299"/>
            <a:ext cx="8424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marL="342900" indent="-342900">
              <a:buFont typeface="Arial" charset="0"/>
              <a:buChar char="•"/>
            </a:pPr>
            <a:r>
              <a:rPr lang="fr-CH" sz="1600" dirty="0">
                <a:latin typeface="+mn-lt"/>
              </a:rPr>
              <a:t>Ne pas retourner la Guédel à l’insertion pour ne pas blesser le palais.</a:t>
            </a:r>
          </a:p>
          <a:p>
            <a:pPr marL="342900" indent="-342900">
              <a:buFont typeface="Arial" charset="0"/>
              <a:buChar char="•"/>
            </a:pPr>
            <a:r>
              <a:rPr lang="fr-CH" sz="1600" dirty="0">
                <a:latin typeface="+mn-lt"/>
              </a:rPr>
              <a:t>Bloquer/maintenir la langue avec un doigt.</a:t>
            </a:r>
          </a:p>
          <a:p>
            <a:pPr marL="342900" indent="-342900">
              <a:buFont typeface="Arial" charset="0"/>
              <a:buChar char="•"/>
            </a:pPr>
            <a:r>
              <a:rPr lang="fr-CH" sz="1600" dirty="0">
                <a:latin typeface="+mn-lt"/>
              </a:rPr>
              <a:t>Vérifier que la langue est visible en-dessous la Guedel et n’a pas été poussée au fond de gorge !</a:t>
            </a:r>
          </a:p>
        </p:txBody>
      </p:sp>
      <p:sp>
        <p:nvSpPr>
          <p:cNvPr id="2" name="TextBox 1"/>
          <p:cNvSpPr txBox="1"/>
          <p:nvPr/>
        </p:nvSpPr>
        <p:spPr>
          <a:xfrm>
            <a:off x="5652120" y="4632325"/>
            <a:ext cx="1415772" cy="230832"/>
          </a:xfrm>
          <a:prstGeom prst="rect">
            <a:avLst/>
          </a:prstGeom>
          <a:noFill/>
        </p:spPr>
        <p:txBody>
          <a:bodyPr wrap="none" rtlCol="0">
            <a:spAutoFit/>
          </a:bodyPr>
          <a:lstStyle/>
          <a:p>
            <a:r>
              <a:rPr lang="en-US" sz="900" dirty="0"/>
              <a:t>ANGLE MADIBULAIRE</a:t>
            </a:r>
          </a:p>
        </p:txBody>
      </p:sp>
      <p:cxnSp>
        <p:nvCxnSpPr>
          <p:cNvPr id="4" name="Straight Arrow Connector 3"/>
          <p:cNvCxnSpPr/>
          <p:nvPr/>
        </p:nvCxnSpPr>
        <p:spPr>
          <a:xfrm flipV="1">
            <a:off x="6084168" y="3552205"/>
            <a:ext cx="216024" cy="1080120"/>
          </a:xfrm>
          <a:prstGeom prst="straightConnector1">
            <a:avLst/>
          </a:prstGeom>
          <a:ln w="9525">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80112" y="2328069"/>
            <a:ext cx="671979" cy="230832"/>
          </a:xfrm>
          <a:prstGeom prst="rect">
            <a:avLst/>
          </a:prstGeom>
          <a:noFill/>
        </p:spPr>
        <p:txBody>
          <a:bodyPr wrap="none" rtlCol="0">
            <a:spAutoFit/>
          </a:bodyPr>
          <a:lstStyle/>
          <a:p>
            <a:r>
              <a:rPr lang="en-US" sz="900" dirty="0"/>
              <a:t>BOUCHE</a:t>
            </a:r>
          </a:p>
        </p:txBody>
      </p:sp>
      <p:cxnSp>
        <p:nvCxnSpPr>
          <p:cNvPr id="14" name="Straight Arrow Connector 13"/>
          <p:cNvCxnSpPr>
            <a:stCxn id="13" idx="3"/>
          </p:cNvCxnSpPr>
          <p:nvPr/>
        </p:nvCxnSpPr>
        <p:spPr>
          <a:xfrm>
            <a:off x="6252091" y="2443485"/>
            <a:ext cx="120109" cy="244624"/>
          </a:xfrm>
          <a:prstGeom prst="straightConnector1">
            <a:avLst/>
          </a:prstGeom>
          <a:ln w="9525">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0000"/>
                </a:solidFill>
                <a:ea typeface="ＭＳ Ｐゴシック" charset="0"/>
                <a:cs typeface="ＭＳ Ｐゴシック" charset="0"/>
              </a:rPr>
              <a:t>REANIMATION- B</a:t>
            </a:r>
          </a:p>
        </p:txBody>
      </p:sp>
      <p:sp>
        <p:nvSpPr>
          <p:cNvPr id="16" name="Rectangle 2"/>
          <p:cNvSpPr>
            <a:spLocks noChangeArrowheads="1"/>
          </p:cNvSpPr>
          <p:nvPr/>
        </p:nvSpPr>
        <p:spPr bwMode="auto">
          <a:xfrm>
            <a:off x="-1711" y="692696"/>
            <a:ext cx="8822183" cy="504056"/>
          </a:xfrm>
          <a:prstGeom prst="rect">
            <a:avLst/>
          </a:prstGeom>
          <a:noFill/>
          <a:ln w="9525">
            <a:noFill/>
            <a:miter lim="800000"/>
            <a:headEnd/>
            <a:tailEnd/>
          </a:ln>
        </p:spPr>
        <p:txBody>
          <a:bodyPr anchor="ctr"/>
          <a:lstStyle/>
          <a:p>
            <a:r>
              <a:rPr lang="fr-CH" sz="1600" b="1" dirty="0">
                <a:solidFill>
                  <a:srgbClr val="000000"/>
                </a:solidFill>
                <a:latin typeface="+mn-lt"/>
              </a:rPr>
              <a:t>VENTILATION DIFFICILE -GUEDEL</a:t>
            </a:r>
            <a:r>
              <a:rPr lang="fr-CH" sz="1600" b="1" dirty="0">
                <a:solidFill>
                  <a:srgbClr val="000000"/>
                </a:solidFill>
                <a:latin typeface="+mn-lt"/>
                <a:sym typeface="Wingdings"/>
              </a:rPr>
              <a:t> »</a:t>
            </a:r>
            <a:endParaRPr lang="fr-FR" sz="1600" b="1"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313" y="1573512"/>
            <a:ext cx="8715375" cy="3834896"/>
          </a:xfrm>
          <a:prstGeom prst="rect">
            <a:avLst/>
          </a:prstGeom>
        </p:spPr>
        <p:txBody>
          <a:bodyPr>
            <a:spAutoFit/>
          </a:bodyPr>
          <a:lstStyle/>
          <a:p>
            <a:pPr>
              <a:spcBef>
                <a:spcPct val="20000"/>
              </a:spcBef>
            </a:pPr>
            <a:r>
              <a:rPr lang="fr-CH" sz="1600" b="1" dirty="0">
                <a:latin typeface="+mn-lt"/>
              </a:rPr>
              <a:t>INDICATIONS À L’INTUBATION (par médecin expérimenté):</a:t>
            </a:r>
          </a:p>
          <a:p>
            <a:pPr marL="366713" lvl="1" indent="-285750">
              <a:spcBef>
                <a:spcPct val="20000"/>
              </a:spcBef>
              <a:buFontTx/>
              <a:buChar char="•"/>
            </a:pPr>
            <a:r>
              <a:rPr lang="fr-CH" sz="1600" dirty="0">
                <a:latin typeface="+mn-lt"/>
              </a:rPr>
              <a:t>Absence d’amélioration malgré une ventilation au masque-ballon pendant 30-60 secondes: </a:t>
            </a:r>
          </a:p>
          <a:p>
            <a:pPr marL="1200150" lvl="2" indent="-285750">
              <a:spcBef>
                <a:spcPct val="20000"/>
              </a:spcBef>
              <a:buFontTx/>
              <a:buChar char="•"/>
            </a:pPr>
            <a:r>
              <a:rPr lang="en-US" sz="1600" dirty="0">
                <a:latin typeface="+mn-lt"/>
              </a:rPr>
              <a:t>B</a:t>
            </a:r>
            <a:r>
              <a:rPr lang="fr-CH" sz="1600" dirty="0" err="1">
                <a:latin typeface="+mn-lt"/>
              </a:rPr>
              <a:t>radycardie</a:t>
            </a:r>
            <a:r>
              <a:rPr lang="fr-CH" sz="1600" dirty="0">
                <a:latin typeface="+mn-lt"/>
              </a:rPr>
              <a:t> persistante (FC &lt; 100/min).</a:t>
            </a:r>
          </a:p>
          <a:p>
            <a:pPr marL="1200150" lvl="2" indent="-285750">
              <a:spcBef>
                <a:spcPct val="20000"/>
              </a:spcBef>
              <a:buFontTx/>
              <a:buChar char="•"/>
            </a:pPr>
            <a:r>
              <a:rPr lang="fr-CH" sz="1600" dirty="0">
                <a:latin typeface="+mn-lt"/>
              </a:rPr>
              <a:t>Absence de respiration spontanée.</a:t>
            </a:r>
          </a:p>
          <a:p>
            <a:pPr marL="1200150" lvl="2" indent="-285750">
              <a:spcBef>
                <a:spcPct val="20000"/>
              </a:spcBef>
              <a:buFontTx/>
              <a:buChar char="•"/>
            </a:pPr>
            <a:r>
              <a:rPr lang="fr-CH" sz="1600" dirty="0">
                <a:latin typeface="+mn-lt"/>
              </a:rPr>
              <a:t>Absence d’amélioration de la couleur, tonus/réactivité.</a:t>
            </a:r>
          </a:p>
          <a:p>
            <a:pPr marL="1200150" lvl="2" indent="-285750">
              <a:spcBef>
                <a:spcPct val="20000"/>
              </a:spcBef>
              <a:buFontTx/>
              <a:buChar char="•"/>
            </a:pPr>
            <a:r>
              <a:rPr lang="fr-CH" sz="1600" dirty="0">
                <a:latin typeface="+mn-lt"/>
              </a:rPr>
              <a:t>Liquide </a:t>
            </a:r>
            <a:r>
              <a:rPr lang="fr-CH" sz="1600" dirty="0" err="1">
                <a:latin typeface="+mn-lt"/>
              </a:rPr>
              <a:t>méconial</a:t>
            </a:r>
            <a:r>
              <a:rPr lang="fr-CH" sz="1600" dirty="0">
                <a:latin typeface="+mn-lt"/>
              </a:rPr>
              <a:t> épais chez nouveau-né inanimé à la naissance et sans expansion thoracique lorsque ventilé.</a:t>
            </a:r>
          </a:p>
          <a:p>
            <a:pPr>
              <a:spcBef>
                <a:spcPct val="20000"/>
              </a:spcBef>
            </a:pPr>
            <a:endParaRPr lang="fr-CH" sz="1600" dirty="0">
              <a:latin typeface="+mn-lt"/>
            </a:endParaRPr>
          </a:p>
          <a:p>
            <a:pPr>
              <a:spcBef>
                <a:spcPct val="20000"/>
              </a:spcBef>
            </a:pPr>
            <a:r>
              <a:rPr lang="fr-CH" sz="1600" b="1" dirty="0">
                <a:latin typeface="+mn-lt"/>
              </a:rPr>
              <a:t>Indication à l’intubation dépend aussi de:</a:t>
            </a:r>
          </a:p>
          <a:p>
            <a:pPr marL="1200150" lvl="2" indent="-285750">
              <a:spcBef>
                <a:spcPct val="20000"/>
              </a:spcBef>
              <a:buFont typeface="Arial" charset="0"/>
              <a:buChar char="•"/>
            </a:pPr>
            <a:r>
              <a:rPr lang="fr-CH" sz="1600" dirty="0">
                <a:latin typeface="+mn-lt"/>
              </a:rPr>
              <a:t>La gravité du SDR.</a:t>
            </a:r>
          </a:p>
          <a:p>
            <a:pPr marL="1200150" lvl="2" indent="-285750">
              <a:spcBef>
                <a:spcPct val="20000"/>
              </a:spcBef>
              <a:buFont typeface="Arial" charset="0"/>
              <a:buChar char="•"/>
            </a:pPr>
            <a:r>
              <a:rPr lang="fr-CH" sz="1600" dirty="0">
                <a:latin typeface="+mn-lt"/>
              </a:rPr>
              <a:t>L’âge gestationnel (intubation quasi systématique si &lt; 26 SA).</a:t>
            </a:r>
          </a:p>
          <a:p>
            <a:pPr marL="1200150" lvl="2" indent="-285750">
              <a:spcBef>
                <a:spcPct val="20000"/>
              </a:spcBef>
              <a:buFont typeface="Arial" charset="0"/>
              <a:buChar char="•"/>
            </a:pPr>
            <a:r>
              <a:rPr lang="fr-CH" sz="1600" dirty="0">
                <a:latin typeface="+mn-lt"/>
              </a:rPr>
              <a:t>La situation clinique (p.ex. hernie diaphragmatique).</a:t>
            </a:r>
          </a:p>
          <a:p>
            <a:pPr marL="1200150" lvl="2" indent="-285750">
              <a:spcBef>
                <a:spcPct val="20000"/>
              </a:spcBef>
              <a:buFont typeface="Arial" charset="0"/>
              <a:buChar char="•"/>
            </a:pPr>
            <a:r>
              <a:rPr lang="fr-CH" sz="1600" dirty="0">
                <a:latin typeface="+mn-lt"/>
              </a:rPr>
              <a:t>L’expérience dans l’intubation du réanimateur.</a:t>
            </a:r>
          </a:p>
        </p:txBody>
      </p:sp>
      <p:sp>
        <p:nvSpPr>
          <p:cNvPr id="2" name="Rectangle 1"/>
          <p:cNvSpPr/>
          <p:nvPr/>
        </p:nvSpPr>
        <p:spPr>
          <a:xfrm>
            <a:off x="1619672" y="5457279"/>
            <a:ext cx="6048672" cy="634020"/>
          </a:xfrm>
          <a:prstGeom prst="rect">
            <a:avLst/>
          </a:prstGeom>
          <a:solidFill>
            <a:srgbClr val="FFFFFF"/>
          </a:solidFill>
          <a:ln>
            <a:solidFill>
              <a:srgbClr val="FF0000"/>
            </a:solidFill>
          </a:ln>
        </p:spPr>
        <p:txBody>
          <a:bodyPr wrap="square">
            <a:spAutoFit/>
          </a:bodyPr>
          <a:lstStyle/>
          <a:p>
            <a:pPr marL="176213" lvl="2" algn="ctr">
              <a:spcBef>
                <a:spcPct val="20000"/>
              </a:spcBef>
            </a:pPr>
            <a:r>
              <a:rPr lang="fr-CH" sz="1600" b="1" dirty="0">
                <a:solidFill>
                  <a:srgbClr val="FF0000"/>
                </a:solidFill>
                <a:latin typeface="+mn-lt"/>
              </a:rPr>
              <a:t>ON NE TENTERA PAS D’INTUBER SI ON NE SAIT PAS BIEN LE FAIRE </a:t>
            </a:r>
          </a:p>
          <a:p>
            <a:pPr marL="176213" lvl="2" algn="ctr">
              <a:spcBef>
                <a:spcPct val="20000"/>
              </a:spcBef>
            </a:pPr>
            <a:r>
              <a:rPr lang="fr-CH" sz="1600" b="1" dirty="0">
                <a:solidFill>
                  <a:srgbClr val="FF0000"/>
                </a:solidFill>
                <a:latin typeface="+mn-lt"/>
              </a:rPr>
              <a:t>MAIS ON PREFERERA VENTILER CORRECTEMENT AU MASQUE !</a:t>
            </a:r>
          </a:p>
        </p:txBody>
      </p:sp>
      <p:sp>
        <p:nvSpPr>
          <p:cNvPr id="8"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latin typeface="+mn-lt"/>
              </a:rPr>
              <a:t>INTUBATION</a:t>
            </a:r>
            <a:endParaRPr lang="fr-FR" sz="1600" b="1" dirty="0">
              <a:latin typeface="+mn-lt"/>
            </a:endParaRPr>
          </a:p>
        </p:txBody>
      </p:sp>
      <p:sp>
        <p:nvSpPr>
          <p:cNvPr id="9"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14313" y="1341438"/>
            <a:ext cx="8786812" cy="4857750"/>
          </a:xfrm>
          <a:prstGeom prst="rect">
            <a:avLst/>
          </a:prstGeom>
          <a:noFill/>
          <a:ln w="9525">
            <a:noFill/>
            <a:miter lim="800000"/>
            <a:headEnd/>
            <a:tailEnd/>
          </a:ln>
        </p:spPr>
        <p:txBody>
          <a:bodyPr/>
          <a:lstStyle/>
          <a:p>
            <a:pPr>
              <a:spcBef>
                <a:spcPts val="1800"/>
              </a:spcBef>
              <a:defRPr/>
            </a:pPr>
            <a:endParaRPr lang="fr-CH" sz="2600" b="1" u="sng" dirty="0">
              <a:solidFill>
                <a:srgbClr val="FFFF66"/>
              </a:solidFill>
              <a:effectLst>
                <a:outerShdw blurRad="38100" dist="38100" dir="2700000" algn="tl">
                  <a:srgbClr val="000000"/>
                </a:outerShdw>
              </a:effectLst>
              <a:latin typeface="Arial" charset="0"/>
              <a:ea typeface="ＭＳ Ｐゴシック" charset="0"/>
              <a:cs typeface="+mn-cs"/>
            </a:endParaRPr>
          </a:p>
        </p:txBody>
      </p:sp>
      <p:sp>
        <p:nvSpPr>
          <p:cNvPr id="3" name="Rectangle 2"/>
          <p:cNvSpPr/>
          <p:nvPr/>
        </p:nvSpPr>
        <p:spPr>
          <a:xfrm>
            <a:off x="201675" y="5581651"/>
            <a:ext cx="8740650" cy="1077218"/>
          </a:xfrm>
          <a:prstGeom prst="rect">
            <a:avLst/>
          </a:prstGeom>
          <a:solidFill>
            <a:srgbClr val="FFFFFF"/>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a:buChar char="•"/>
            </a:pPr>
            <a:r>
              <a:rPr lang="fr-CH" sz="1600" dirty="0">
                <a:solidFill>
                  <a:schemeClr val="tx1"/>
                </a:solidFill>
                <a:ea typeface="MS PGothic" charset="0"/>
                <a:cs typeface="MS PGothic" charset="0"/>
              </a:rPr>
              <a:t>La saturation ne donne que peu d’informations dans les 5-10 premières minutes de vie !</a:t>
            </a:r>
          </a:p>
          <a:p>
            <a:pPr marL="285750" indent="-285750">
              <a:buFont typeface="Arial"/>
              <a:buChar char="•"/>
            </a:pPr>
            <a:r>
              <a:rPr lang="fr-CH" sz="1600" dirty="0">
                <a:solidFill>
                  <a:schemeClr val="tx1"/>
                </a:solidFill>
                <a:ea typeface="MS PGothic" charset="0"/>
                <a:cs typeface="MS PGothic" charset="0"/>
              </a:rPr>
              <a:t>Un saturomètre </a:t>
            </a:r>
            <a:r>
              <a:rPr lang="fr-CH" sz="1600" dirty="0" err="1">
                <a:solidFill>
                  <a:schemeClr val="tx1"/>
                </a:solidFill>
                <a:ea typeface="MS PGothic" charset="0"/>
                <a:cs typeface="MS PGothic" charset="0"/>
              </a:rPr>
              <a:t>préductal</a:t>
            </a:r>
            <a:r>
              <a:rPr lang="fr-CH" sz="1600" dirty="0">
                <a:solidFill>
                  <a:schemeClr val="tx1"/>
                </a:solidFill>
                <a:ea typeface="MS PGothic" charset="0"/>
                <a:cs typeface="MS PGothic" charset="0"/>
              </a:rPr>
              <a:t> (</a:t>
            </a:r>
            <a:r>
              <a:rPr lang="fr-CH" sz="1600" b="1" dirty="0">
                <a:solidFill>
                  <a:srgbClr val="FF0000"/>
                </a:solidFill>
                <a:ea typeface="MS PGothic" charset="0"/>
                <a:cs typeface="MS PGothic" charset="0"/>
              </a:rPr>
              <a:t>main/poignet droit</a:t>
            </a:r>
            <a:r>
              <a:rPr lang="fr-CH" sz="1600" dirty="0">
                <a:solidFill>
                  <a:schemeClr val="tx1"/>
                </a:solidFill>
                <a:ea typeface="MS PGothic" charset="0"/>
                <a:cs typeface="MS PGothic" charset="0"/>
              </a:rPr>
              <a:t>) permettra cependant de suivre l’évolution de la saturation durant la réanimation.</a:t>
            </a:r>
          </a:p>
          <a:p>
            <a:pPr marL="285750" indent="-285750">
              <a:buFont typeface="Arial"/>
              <a:buChar char="•"/>
            </a:pPr>
            <a:r>
              <a:rPr lang="fr-CH" sz="1600" u="sng" dirty="0">
                <a:solidFill>
                  <a:schemeClr val="tx1"/>
                </a:solidFill>
                <a:ea typeface="MS PGothic" charset="0"/>
                <a:cs typeface="MS PGothic" charset="0"/>
              </a:rPr>
              <a:t>Si l’enfant reste cyanosé</a:t>
            </a:r>
            <a:r>
              <a:rPr lang="fr-CH" sz="1600" dirty="0">
                <a:solidFill>
                  <a:schemeClr val="tx1"/>
                </a:solidFill>
                <a:ea typeface="MS PGothic" charset="0"/>
                <a:cs typeface="MS PGothic" charset="0"/>
              </a:rPr>
              <a:t>, une mesure de la SpO2 est préconisée </a:t>
            </a:r>
            <a:r>
              <a:rPr lang="fr-CH" sz="1600" u="sng" dirty="0">
                <a:solidFill>
                  <a:schemeClr val="tx1"/>
                </a:solidFill>
                <a:ea typeface="MS PGothic" charset="0"/>
                <a:cs typeface="MS PGothic" charset="0"/>
              </a:rPr>
              <a:t>au plus tard à 5 minutes </a:t>
            </a:r>
            <a:r>
              <a:rPr lang="fr-CH" sz="1600" dirty="0">
                <a:solidFill>
                  <a:schemeClr val="tx1"/>
                </a:solidFill>
                <a:ea typeface="MS PGothic" charset="0"/>
                <a:cs typeface="MS PGothic" charset="0"/>
              </a:rPr>
              <a:t>de vie</a:t>
            </a:r>
          </a:p>
        </p:txBody>
      </p:sp>
      <p:sp>
        <p:nvSpPr>
          <p:cNvPr id="54281" name="Rectangle 9"/>
          <p:cNvSpPr>
            <a:spLocks noChangeArrowheads="1"/>
          </p:cNvSpPr>
          <p:nvPr/>
        </p:nvSpPr>
        <p:spPr bwMode="auto">
          <a:xfrm>
            <a:off x="332259" y="980728"/>
            <a:ext cx="88204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285750" indent="-285750">
              <a:buFont typeface="Arial" panose="020B0604020202020204" pitchFamily="34" charset="0"/>
              <a:buChar char="•"/>
            </a:pPr>
            <a:r>
              <a:rPr lang="fr-CH" sz="1600" b="1" dirty="0">
                <a:solidFill>
                  <a:srgbClr val="000000"/>
                </a:solidFill>
                <a:latin typeface="+mn-lt"/>
              </a:rPr>
              <a:t>Quelle est la saturation normale in utéro ?</a:t>
            </a:r>
          </a:p>
          <a:p>
            <a:pPr marL="742950" lvl="1" indent="-285750">
              <a:buFont typeface="Courier New" panose="02070309020205020404" pitchFamily="49" charset="0"/>
              <a:buChar char="o"/>
            </a:pPr>
            <a:r>
              <a:rPr lang="fr-CH" sz="1600" b="1" dirty="0">
                <a:solidFill>
                  <a:srgbClr val="000000"/>
                </a:solidFill>
                <a:latin typeface="+mn-lt"/>
              </a:rPr>
              <a:t>40-60% et perfusion cutanée réduite à la naissance </a:t>
            </a:r>
            <a:r>
              <a:rPr lang="fr-CH" sz="1600" b="1" dirty="0">
                <a:solidFill>
                  <a:srgbClr val="000000"/>
                </a:solidFill>
                <a:latin typeface="+mn-lt"/>
                <a:sym typeface="Wingdings" panose="05000000000000000000" pitchFamily="2" charset="2"/>
              </a:rPr>
              <a:t> Aspect cutané pâle à cyanosé.</a:t>
            </a:r>
            <a:endParaRPr lang="fr-CH" sz="1600" b="1" dirty="0">
              <a:solidFill>
                <a:srgbClr val="000000"/>
              </a:solidFill>
              <a:latin typeface="+mn-lt"/>
            </a:endParaRPr>
          </a:p>
          <a:p>
            <a:pPr marL="285750" indent="-285750">
              <a:buFont typeface="Arial" panose="020B0604020202020204" pitchFamily="34" charset="0"/>
              <a:buChar char="•"/>
            </a:pPr>
            <a:endParaRPr lang="fr-CH" sz="1600" b="1" dirty="0">
              <a:solidFill>
                <a:srgbClr val="000000"/>
              </a:solidFill>
              <a:latin typeface="+mn-lt"/>
            </a:endParaRPr>
          </a:p>
          <a:p>
            <a:pPr marL="285750" indent="-285750">
              <a:buFont typeface="Arial" panose="020B0604020202020204" pitchFamily="34" charset="0"/>
              <a:buChar char="•"/>
            </a:pPr>
            <a:r>
              <a:rPr lang="fr-CH" sz="1600" b="1" dirty="0">
                <a:solidFill>
                  <a:srgbClr val="000000"/>
                </a:solidFill>
                <a:latin typeface="+mn-lt"/>
              </a:rPr>
              <a:t>Quelle sera la saturation normale attendue à 1, 5 et 10 min de vie ?</a:t>
            </a:r>
          </a:p>
        </p:txBody>
      </p:sp>
      <p:grpSp>
        <p:nvGrpSpPr>
          <p:cNvPr id="2" name="Group 1"/>
          <p:cNvGrpSpPr/>
          <p:nvPr/>
        </p:nvGrpSpPr>
        <p:grpSpPr>
          <a:xfrm>
            <a:off x="1187624" y="2056680"/>
            <a:ext cx="5400600" cy="3316536"/>
            <a:chOff x="472480" y="2276475"/>
            <a:chExt cx="5400600" cy="3316536"/>
          </a:xfrm>
        </p:grpSpPr>
        <p:pic>
          <p:nvPicPr>
            <p:cNvPr id="54274" name="Picture 1" descr="Capture d’écran 2011-04-20 à 20.48.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76475"/>
              <a:ext cx="3059113"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Rectangle 10"/>
            <p:cNvSpPr>
              <a:spLocks noChangeArrowheads="1"/>
            </p:cNvSpPr>
            <p:nvPr/>
          </p:nvSpPr>
          <p:spPr bwMode="auto">
            <a:xfrm>
              <a:off x="472480" y="5304979"/>
              <a:ext cx="11256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i="1" dirty="0">
                  <a:latin typeface="Arial" pitchFamily="34" charset="0"/>
                  <a:ea typeface="ＭＳ Ｐゴシック" charset="0"/>
                  <a:cs typeface="Arial" pitchFamily="34" charset="0"/>
                </a:rPr>
                <a:t>AHA PALS 2010</a:t>
              </a:r>
              <a:endParaRPr lang="fr-CH" sz="1000" i="1" dirty="0">
                <a:latin typeface="Arial" pitchFamily="34" charset="0"/>
                <a:ea typeface="ＭＳ Ｐゴシック" charset="0"/>
                <a:cs typeface="Arial" pitchFamily="34" charset="0"/>
              </a:endParaRPr>
            </a:p>
          </p:txBody>
        </p:sp>
        <p:sp>
          <p:nvSpPr>
            <p:cNvPr id="15" name="Rectangle 10"/>
            <p:cNvSpPr>
              <a:spLocks noChangeArrowheads="1"/>
            </p:cNvSpPr>
            <p:nvPr/>
          </p:nvSpPr>
          <p:spPr bwMode="auto">
            <a:xfrm>
              <a:off x="4196018" y="5346790"/>
              <a:ext cx="16770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i="1" dirty="0" err="1">
                  <a:latin typeface="Arial" pitchFamily="34" charset="0"/>
                  <a:ea typeface="ＭＳ Ｐゴシック" charset="0"/>
                  <a:cs typeface="Arial" pitchFamily="34" charset="0"/>
                </a:rPr>
                <a:t>Médecine</a:t>
              </a:r>
              <a:r>
                <a:rPr lang="en-US" sz="1000" i="1" dirty="0">
                  <a:latin typeface="Arial" pitchFamily="34" charset="0"/>
                  <a:ea typeface="ＭＳ Ｐゴシック" charset="0"/>
                  <a:cs typeface="Arial" pitchFamily="34" charset="0"/>
                </a:rPr>
                <a:t> &amp; </a:t>
              </a:r>
              <a:r>
                <a:rPr lang="en-US" sz="1000" i="1" dirty="0" err="1">
                  <a:latin typeface="Arial" pitchFamily="34" charset="0"/>
                  <a:ea typeface="ＭＳ Ｐゴシック" charset="0"/>
                  <a:cs typeface="Arial" pitchFamily="34" charset="0"/>
                </a:rPr>
                <a:t>Enfance</a:t>
              </a:r>
              <a:r>
                <a:rPr lang="en-US" sz="1000" i="1" dirty="0">
                  <a:latin typeface="Arial" pitchFamily="34" charset="0"/>
                  <a:ea typeface="ＭＳ Ｐゴシック" charset="0"/>
                  <a:cs typeface="Arial" pitchFamily="34" charset="0"/>
                </a:rPr>
                <a:t> 2007</a:t>
              </a:r>
              <a:endParaRPr lang="fr-CH" sz="1000" i="1" dirty="0">
                <a:latin typeface="Arial" pitchFamily="34" charset="0"/>
                <a:ea typeface="ＭＳ Ｐゴシック" charset="0"/>
                <a:cs typeface="Arial" pitchFamily="34" charset="0"/>
              </a:endParaRPr>
            </a:p>
          </p:txBody>
        </p:sp>
      </p:gr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40014" y="2056680"/>
            <a:ext cx="2152266"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latin typeface="+mn-lt"/>
              </a:rPr>
              <a:t>SATUROMETRIE</a:t>
            </a:r>
            <a:endParaRPr lang="fr-FR" sz="1600" b="1" dirty="0">
              <a:latin typeface="+mn-lt"/>
            </a:endParaRPr>
          </a:p>
        </p:txBody>
      </p:sp>
      <p:sp>
        <p:nvSpPr>
          <p:cNvPr id="1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60153" y="2622079"/>
            <a:ext cx="1285875" cy="984151"/>
          </a:xfrm>
          <a:prstGeom prst="rect">
            <a:avLst/>
          </a:prstGeom>
          <a:noFill/>
          <a:ln w="9525">
            <a:noFill/>
            <a:miter lim="800000"/>
            <a:headEnd/>
            <a:tailEnd/>
          </a:ln>
          <a:effectLst/>
        </p:spPr>
        <p:txBody>
          <a:bodyPr/>
          <a:lstStyle/>
          <a:p>
            <a:pPr marL="342900" indent="-342900">
              <a:spcBef>
                <a:spcPct val="20000"/>
              </a:spcBef>
              <a:buFont typeface="Arial" charset="0"/>
              <a:buNone/>
            </a:pPr>
            <a:r>
              <a:rPr lang="fr-FR"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C</a:t>
            </a:r>
          </a:p>
        </p:txBody>
      </p:sp>
      <p:sp>
        <p:nvSpPr>
          <p:cNvPr id="5" name="Rectangle 3"/>
          <p:cNvSpPr>
            <a:spLocks noChangeArrowheads="1"/>
          </p:cNvSpPr>
          <p:nvPr/>
        </p:nvSpPr>
        <p:spPr bwMode="auto">
          <a:xfrm>
            <a:off x="4252465" y="3067744"/>
            <a:ext cx="5072063" cy="649288"/>
          </a:xfrm>
          <a:prstGeom prst="rect">
            <a:avLst/>
          </a:prstGeom>
          <a:noFill/>
          <a:ln w="9525">
            <a:noFill/>
            <a:miter lim="800000"/>
            <a:headEnd/>
            <a:tailEnd/>
          </a:ln>
          <a:effectLst/>
        </p:spPr>
        <p:txBody>
          <a:bodyPr/>
          <a:lstStyle/>
          <a:p>
            <a:pPr marL="342900" indent="-342900">
              <a:spcBef>
                <a:spcPct val="20000"/>
              </a:spcBef>
            </a:pPr>
            <a:r>
              <a:rPr lang="fr-F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C</a:t>
            </a:r>
            <a:r>
              <a:rPr lang="fr-FR" sz="2900" dirty="0">
                <a:latin typeface="Arial" charset="0"/>
              </a:rPr>
              <a:t>irculation</a:t>
            </a:r>
          </a:p>
        </p:txBody>
      </p:sp>
      <p:sp>
        <p:nvSpPr>
          <p:cNvPr id="7"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340768"/>
            <a:ext cx="8501063" cy="4647426"/>
          </a:xfrm>
          <a:prstGeom prst="rect">
            <a:avLst/>
          </a:prstGeom>
        </p:spPr>
        <p:txBody>
          <a:bodyPr>
            <a:spAutoFit/>
          </a:bodyPr>
          <a:lstStyle/>
          <a:p>
            <a:pPr eaLnBrk="0" hangingPunct="0">
              <a:buClr>
                <a:srgbClr val="FFFF66"/>
              </a:buClr>
              <a:buFont typeface="Arial" charset="0"/>
              <a:buNone/>
            </a:pPr>
            <a:r>
              <a:rPr lang="fr-CH" sz="1600" b="1" dirty="0">
                <a:latin typeface="+mn-lt"/>
              </a:rPr>
              <a:t>Indications:</a:t>
            </a:r>
          </a:p>
          <a:p>
            <a:pPr marL="625475" lvl="1" indent="-444500" eaLnBrk="0" hangingPunct="0">
              <a:spcBef>
                <a:spcPts val="600"/>
              </a:spcBef>
              <a:buFont typeface="Arial" charset="0"/>
              <a:buChar char="•"/>
            </a:pPr>
            <a:r>
              <a:rPr lang="fr-CH" sz="1600" dirty="0">
                <a:latin typeface="+mn-lt"/>
              </a:rPr>
              <a:t>Absence de battements cardiaques (à l’auscultation au </a:t>
            </a:r>
            <a:r>
              <a:rPr lang="fr-CH" sz="1600" dirty="0" err="1">
                <a:latin typeface="+mn-lt"/>
              </a:rPr>
              <a:t>sthetoscope</a:t>
            </a:r>
            <a:r>
              <a:rPr lang="fr-CH" sz="1600" dirty="0">
                <a:latin typeface="+mn-lt"/>
              </a:rPr>
              <a:t> à l’apex du cœur/palpation du cordon/avec la SpO2)*. </a:t>
            </a:r>
          </a:p>
          <a:p>
            <a:pPr marL="625475" lvl="1" indent="-444500" eaLnBrk="0" hangingPunct="0">
              <a:spcBef>
                <a:spcPts val="600"/>
              </a:spcBef>
              <a:buFont typeface="Arial" charset="0"/>
              <a:buChar char="•"/>
            </a:pPr>
            <a:r>
              <a:rPr lang="fr-CH" sz="1600" dirty="0">
                <a:latin typeface="+mn-lt"/>
              </a:rPr>
              <a:t>FC &lt; 60/min. malgré ventilation au masque efficace pendant &gt; 30 sec. avec FiO2 de 100%.</a:t>
            </a:r>
          </a:p>
          <a:p>
            <a:pPr marL="625475" lvl="1" indent="-444500" eaLnBrk="0" hangingPunct="0">
              <a:buClr>
                <a:srgbClr val="FF9900"/>
              </a:buClr>
            </a:pPr>
            <a:endParaRPr lang="fr-CH" sz="1600" dirty="0">
              <a:latin typeface="+mn-lt"/>
            </a:endParaRPr>
          </a:p>
          <a:p>
            <a:pPr eaLnBrk="0" hangingPunct="0">
              <a:buClr>
                <a:srgbClr val="FF9900"/>
              </a:buClr>
            </a:pPr>
            <a:endParaRPr lang="fr-CH" sz="1600" b="1" dirty="0">
              <a:latin typeface="+mn-lt"/>
            </a:endParaRPr>
          </a:p>
          <a:p>
            <a:pPr eaLnBrk="0" hangingPunct="0">
              <a:buClr>
                <a:srgbClr val="FF9900"/>
              </a:buClr>
            </a:pPr>
            <a:r>
              <a:rPr lang="fr-CH" sz="1600" b="1" dirty="0">
                <a:latin typeface="+mn-lt"/>
              </a:rPr>
              <a:t>Technique du massage cardiaque :</a:t>
            </a:r>
          </a:p>
          <a:p>
            <a:pPr marL="466725" lvl="1" indent="-285750" eaLnBrk="0" hangingPunct="0">
              <a:spcBef>
                <a:spcPts val="600"/>
              </a:spcBef>
              <a:buFont typeface="Arial" panose="020B0604020202020204" pitchFamily="34" charset="0"/>
              <a:buChar char="•"/>
            </a:pPr>
            <a:r>
              <a:rPr lang="fr-CH" sz="1600" dirty="0">
                <a:latin typeface="+mn-lt"/>
              </a:rPr>
              <a:t>Compression juste en dessous de la ligne inter </a:t>
            </a:r>
            <a:r>
              <a:rPr lang="fr-CH" sz="1600" dirty="0" err="1">
                <a:latin typeface="+mn-lt"/>
              </a:rPr>
              <a:t>mamelonaire</a:t>
            </a:r>
            <a:r>
              <a:rPr lang="fr-CH" sz="1600" dirty="0">
                <a:latin typeface="+mn-lt"/>
              </a:rPr>
              <a:t>.</a:t>
            </a:r>
          </a:p>
          <a:p>
            <a:pPr marL="466725" lvl="1" indent="-285750" eaLnBrk="0" hangingPunct="0">
              <a:spcBef>
                <a:spcPts val="600"/>
              </a:spcBef>
              <a:buFont typeface="Arial" panose="020B0604020202020204" pitchFamily="34" charset="0"/>
              <a:buChar char="•"/>
            </a:pPr>
            <a:r>
              <a:rPr lang="fr-CH" sz="1600" dirty="0">
                <a:latin typeface="+mn-lt"/>
              </a:rPr>
              <a:t>Déprimer 1/3  du diamètre antéropostérieur du thorax. </a:t>
            </a:r>
          </a:p>
          <a:p>
            <a:pPr marL="466725" lvl="1" indent="-285750" eaLnBrk="0" hangingPunct="0">
              <a:spcBef>
                <a:spcPts val="600"/>
              </a:spcBef>
              <a:buFont typeface="Arial" panose="020B0604020202020204" pitchFamily="34" charset="0"/>
              <a:buChar char="•"/>
            </a:pPr>
            <a:r>
              <a:rPr lang="fr-CH" sz="1600" dirty="0">
                <a:latin typeface="+mn-lt"/>
              </a:rPr>
              <a:t>Fréquence de massage: 100/min.</a:t>
            </a:r>
          </a:p>
          <a:p>
            <a:pPr marL="466725" lvl="1" indent="-285750" eaLnBrk="0" hangingPunct="0">
              <a:spcBef>
                <a:spcPts val="600"/>
              </a:spcBef>
              <a:buFont typeface="Arial" panose="020B0604020202020204" pitchFamily="34" charset="0"/>
              <a:buChar char="•"/>
            </a:pPr>
            <a:r>
              <a:rPr lang="en-US" sz="1600" dirty="0">
                <a:latin typeface="+mn-lt"/>
              </a:rPr>
              <a:t>L</a:t>
            </a:r>
            <a:r>
              <a:rPr lang="fr-CH" sz="1600" dirty="0" err="1">
                <a:latin typeface="+mn-lt"/>
              </a:rPr>
              <a:t>aisser</a:t>
            </a:r>
            <a:r>
              <a:rPr lang="fr-CH" sz="1600" dirty="0">
                <a:latin typeface="+mn-lt"/>
              </a:rPr>
              <a:t> remonter le thorax complètement entre 2 compressions.</a:t>
            </a:r>
          </a:p>
          <a:p>
            <a:pPr marL="466725" lvl="1" indent="-285750" eaLnBrk="0" hangingPunct="0">
              <a:spcBef>
                <a:spcPts val="600"/>
              </a:spcBef>
              <a:buFont typeface="Arial" panose="020B0604020202020204" pitchFamily="34" charset="0"/>
              <a:buChar char="•"/>
            </a:pPr>
            <a:r>
              <a:rPr lang="fr-CH" sz="1600" dirty="0">
                <a:latin typeface="+mn-lt"/>
              </a:rPr>
              <a:t>Coordonner ventilation et massage et S’INTERROMPRE LE MOINS POSSIBLE </a:t>
            </a:r>
            <a:r>
              <a:rPr lang="fr-CH" sz="1600" dirty="0">
                <a:latin typeface="+mn-lt"/>
                <a:sym typeface="Wingdings" panose="05000000000000000000" pitchFamily="2" charset="2"/>
              </a:rPr>
              <a:t></a:t>
            </a:r>
            <a:r>
              <a:rPr lang="fr-CH" sz="1600" dirty="0">
                <a:latin typeface="+mn-lt"/>
              </a:rPr>
              <a:t>  rapport compression/ventilation = 3 :1 (c’est à priori mieux si c’est celui qui masse qui compte).</a:t>
            </a:r>
          </a:p>
          <a:p>
            <a:pPr marL="466725" lvl="1" indent="-285750" eaLnBrk="0" hangingPunct="0">
              <a:spcBef>
                <a:spcPts val="600"/>
              </a:spcBef>
              <a:buFont typeface="Arial" panose="020B0604020202020204" pitchFamily="34" charset="0"/>
              <a:buChar char="•"/>
            </a:pPr>
            <a:r>
              <a:rPr lang="fr-CH" sz="1600" dirty="0">
                <a:latin typeface="+mn-lt"/>
              </a:rPr>
              <a:t>Contrôler l’efficacité du massage toutes les 30 sec. (reprise d’une FC spontanée&gt; 60/min, tonus/réactivité, tonus etc.).</a:t>
            </a:r>
            <a:br>
              <a:rPr lang="fr-CH" sz="1600" dirty="0">
                <a:latin typeface="+mn-lt"/>
              </a:rPr>
            </a:br>
            <a:endParaRPr lang="fr-CH" sz="1600" dirty="0">
              <a:latin typeface="+mn-lt"/>
            </a:endParaRPr>
          </a:p>
        </p:txBody>
      </p:sp>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C</a:t>
            </a:r>
          </a:p>
        </p:txBody>
      </p:sp>
      <p:sp>
        <p:nvSpPr>
          <p:cNvPr id="6"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latin typeface="+mn-lt"/>
              </a:rPr>
              <a:t>LE MASSAGE CARDIAQUE</a:t>
            </a:r>
            <a:endParaRPr lang="fr-FR" sz="1600" b="1" dirty="0">
              <a:latin typeface="+mn-lt"/>
            </a:endParaRPr>
          </a:p>
        </p:txBody>
      </p:sp>
      <p:sp>
        <p:nvSpPr>
          <p:cNvPr id="2" name="Rectangle 1"/>
          <p:cNvSpPr/>
          <p:nvPr/>
        </p:nvSpPr>
        <p:spPr>
          <a:xfrm>
            <a:off x="323528" y="6237312"/>
            <a:ext cx="8640960" cy="523220"/>
          </a:xfrm>
          <a:prstGeom prst="rect">
            <a:avLst/>
          </a:prstGeom>
        </p:spPr>
        <p:txBody>
          <a:bodyPr wrap="square">
            <a:spAutoFit/>
          </a:bodyPr>
          <a:lstStyle/>
          <a:p>
            <a:pPr marL="174625" indent="-174625"/>
            <a:r>
              <a:rPr lang="fr-CH" sz="1400" i="1" dirty="0">
                <a:solidFill>
                  <a:srgbClr val="000000"/>
                </a:solidFill>
                <a:latin typeface="Arial" charset="0"/>
                <a:cs typeface="Arial" charset="0"/>
              </a:rPr>
              <a:t>* NB: Ces méthodes ont tendance à sous estimer la FC de 20 battements/min. et pourraient entrainer des mesures de réa parfois inutiles</a:t>
            </a:r>
            <a:r>
              <a:rPr lang="fr-CH" sz="1400" i="1" dirty="0">
                <a:solidFill>
                  <a:srgbClr val="000000"/>
                </a:solidFill>
                <a:latin typeface="Arial" charset="0"/>
                <a:cs typeface="Arial" charset="0"/>
                <a:sym typeface="Wingdings" panose="05000000000000000000" pitchFamily="2" charset="2"/>
              </a:rPr>
              <a:t> si doute, mettre monitoring ECG qui est fiable dès la naissance</a:t>
            </a:r>
            <a:endParaRPr lang="fr-CH"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488ACF-8771-0342-8406-C44257C15203}" type="slidenum">
              <a:rPr lang="fr-FR" sz="1400">
                <a:latin typeface="Arial" charset="0"/>
                <a:ea typeface="ヒラギノ角ゴ Pro W3" charset="0"/>
                <a:cs typeface="ヒラギノ角ゴ Pro W3" charset="0"/>
              </a:rPr>
              <a:pPr eaLnBrk="1" hangingPunct="1"/>
              <a:t>45</a:t>
            </a:fld>
            <a:endParaRPr lang="fr-FR" sz="1400">
              <a:latin typeface="Arial" charset="0"/>
              <a:ea typeface="ヒラギノ角ゴ Pro W3" charset="0"/>
              <a:cs typeface="ヒラギノ角ゴ Pro W3" charset="0"/>
            </a:endParaRPr>
          </a:p>
        </p:txBody>
      </p:sp>
      <p:pic>
        <p:nvPicPr>
          <p:cNvPr id="32771" name="Picture 1" descr="Capture d’écran 2011-04-20 à 23.25.3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851920" y="260648"/>
            <a:ext cx="1742785" cy="461665"/>
          </a:xfrm>
          <a:prstGeom prst="rect">
            <a:avLst/>
          </a:prstGeom>
          <a:noFill/>
        </p:spPr>
        <p:txBody>
          <a:bodyPr wrap="none" rtlCol="0">
            <a:spAutoFit/>
          </a:bodyPr>
          <a:lstStyle/>
          <a:p>
            <a:r>
              <a:rPr lang="fr-CH" b="1" dirty="0">
                <a:solidFill>
                  <a:srgbClr val="FF0000"/>
                </a:solidFill>
              </a:rPr>
              <a:t>1</a:t>
            </a:r>
            <a:r>
              <a:rPr lang="fr-CH" b="1" baseline="30000" dirty="0">
                <a:solidFill>
                  <a:srgbClr val="FF0000"/>
                </a:solidFill>
              </a:rPr>
              <a:t>ER</a:t>
            </a:r>
            <a:r>
              <a:rPr lang="fr-CH" b="1" dirty="0">
                <a:solidFill>
                  <a:srgbClr val="FF0000"/>
                </a:solidFill>
              </a:rPr>
              <a:t> CHOIX</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C2AC17C-1FDA-8B4D-93DB-FB254DFAAB73}" type="slidenum">
              <a:rPr lang="fr-FR" sz="1400">
                <a:latin typeface="Arial" charset="0"/>
                <a:ea typeface="ヒラギノ角ゴ Pro W3" charset="0"/>
                <a:cs typeface="ヒラギノ角ゴ Pro W3" charset="0"/>
              </a:rPr>
              <a:pPr eaLnBrk="1" hangingPunct="1"/>
              <a:t>46</a:t>
            </a:fld>
            <a:endParaRPr lang="fr-FR" sz="1400">
              <a:latin typeface="Arial" charset="0"/>
              <a:ea typeface="ヒラギノ角ゴ Pro W3" charset="0"/>
              <a:cs typeface="ヒラギノ角ゴ Pro W3" charset="0"/>
            </a:endParaRPr>
          </a:p>
        </p:txBody>
      </p:sp>
      <p:pic>
        <p:nvPicPr>
          <p:cNvPr id="31747" name="Picture 1" descr="Capture d’écran 2011-04-20 à 23.24.5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029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843808" y="132954"/>
            <a:ext cx="4281621" cy="461665"/>
          </a:xfrm>
          <a:prstGeom prst="rect">
            <a:avLst/>
          </a:prstGeom>
          <a:solidFill>
            <a:schemeClr val="bg1"/>
          </a:solidFill>
        </p:spPr>
        <p:txBody>
          <a:bodyPr wrap="none" rtlCol="0">
            <a:spAutoFit/>
          </a:bodyPr>
          <a:lstStyle/>
          <a:p>
            <a:r>
              <a:rPr lang="fr-CH" b="1" dirty="0">
                <a:solidFill>
                  <a:srgbClr val="FF0000"/>
                </a:solidFill>
              </a:rPr>
              <a:t>METHODE A DEUX DOIGTS</a:t>
            </a:r>
          </a:p>
        </p:txBody>
      </p:sp>
      <p:sp>
        <p:nvSpPr>
          <p:cNvPr id="5" name="Rectangle 4"/>
          <p:cNvSpPr/>
          <p:nvPr/>
        </p:nvSpPr>
        <p:spPr>
          <a:xfrm>
            <a:off x="464480" y="5847103"/>
            <a:ext cx="8170589" cy="1015663"/>
          </a:xfrm>
          <a:prstGeom prst="rect">
            <a:avLst/>
          </a:prstGeom>
          <a:solidFill>
            <a:schemeClr val="bg1"/>
          </a:solidFill>
        </p:spPr>
        <p:txBody>
          <a:bodyPr wrap="square">
            <a:spAutoFit/>
          </a:bodyPr>
          <a:lstStyle/>
          <a:p>
            <a:r>
              <a:rPr lang="fr-CH" sz="2000" i="1" dirty="0"/>
              <a:t>«La fréquence cardiaque doit être évaluée initialement</a:t>
            </a:r>
          </a:p>
          <a:p>
            <a:r>
              <a:rPr lang="fr-CH" sz="2000" i="1" dirty="0"/>
              <a:t>après 30 secondes de compression thoracique, puis toutes les 30 secondes par la suite».</a:t>
            </a: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5444540"/>
            <a:ext cx="8674644" cy="1200329"/>
          </a:xfrm>
          <a:prstGeom prst="rect">
            <a:avLst/>
          </a:prstGeom>
          <a:solidFill>
            <a:schemeClr val="bg1"/>
          </a:solidFill>
          <a:ln>
            <a:solidFill>
              <a:schemeClr val="tx1"/>
            </a:solidFill>
          </a:ln>
        </p:spPr>
        <p:txBody>
          <a:bodyPr wrap="square" rtlCol="0">
            <a:spAutoFit/>
          </a:bodyPr>
          <a:lstStyle/>
          <a:p>
            <a:pPr algn="ctr"/>
            <a:endParaRPr lang="fr-CH" dirty="0"/>
          </a:p>
          <a:p>
            <a:pPr algn="ctr"/>
            <a:r>
              <a:rPr lang="fr-CH" sz="1600" b="1" dirty="0"/>
              <a:t>L’AUGMENTATION OU LA PERSISTANCE D’UNE FREQUENCE CARDIAQUE &gt; 100 / MIN. EST LE PARAMETRE </a:t>
            </a:r>
            <a:r>
              <a:rPr lang="fr-CH" sz="1600" b="1" dirty="0">
                <a:solidFill>
                  <a:srgbClr val="FF0000"/>
                </a:solidFill>
              </a:rPr>
              <a:t>LE PLUS IMPORTANT </a:t>
            </a:r>
            <a:r>
              <a:rPr lang="fr-CH" sz="1600" b="1" dirty="0"/>
              <a:t>D’UNE REANIMATION REUSSIE.</a:t>
            </a:r>
          </a:p>
          <a:p>
            <a:pPr algn="ctr"/>
            <a:endParaRPr lang="fr-CH" sz="1600" b="1" dirty="0"/>
          </a:p>
        </p:txBody>
      </p:sp>
      <p:sp>
        <p:nvSpPr>
          <p:cNvPr id="3" name="Rectangle 2"/>
          <p:cNvSpPr/>
          <p:nvPr/>
        </p:nvSpPr>
        <p:spPr>
          <a:xfrm>
            <a:off x="6438995" y="6367201"/>
            <a:ext cx="2455137" cy="276999"/>
          </a:xfrm>
          <a:prstGeom prst="rect">
            <a:avLst/>
          </a:prstGeom>
        </p:spPr>
        <p:txBody>
          <a:bodyPr wrap="square">
            <a:spAutoFit/>
          </a:bodyPr>
          <a:lstStyle/>
          <a:p>
            <a:r>
              <a:rPr lang="fr-CH" sz="1200" i="1" dirty="0" err="1">
                <a:solidFill>
                  <a:srgbClr val="000000"/>
                </a:solidFill>
                <a:latin typeface="Arial" charset="0"/>
                <a:cs typeface="Arial" charset="0"/>
              </a:rPr>
              <a:t>Pediatrica</a:t>
            </a:r>
            <a:r>
              <a:rPr lang="fr-CH" sz="1200" i="1" dirty="0">
                <a:solidFill>
                  <a:srgbClr val="000000"/>
                </a:solidFill>
                <a:latin typeface="Arial" charset="0"/>
                <a:cs typeface="Arial" charset="0"/>
              </a:rPr>
              <a:t>  2018, Vol. 29, Nr. 1</a:t>
            </a:r>
            <a:endParaRPr lang="fr-CH" sz="1200" b="1" dirty="0"/>
          </a:p>
        </p:txBody>
      </p:sp>
      <p:grpSp>
        <p:nvGrpSpPr>
          <p:cNvPr id="5" name="Groupe 4"/>
          <p:cNvGrpSpPr/>
          <p:nvPr/>
        </p:nvGrpSpPr>
        <p:grpSpPr>
          <a:xfrm>
            <a:off x="2627784" y="116632"/>
            <a:ext cx="3001812" cy="5039876"/>
            <a:chOff x="2627784" y="404664"/>
            <a:chExt cx="3001812" cy="503987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221" y="404664"/>
              <a:ext cx="30003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350"/>
            <a:stretch/>
          </p:blipFill>
          <p:spPr bwMode="auto">
            <a:xfrm>
              <a:off x="2627784" y="2009670"/>
              <a:ext cx="3000375" cy="343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4355976" y="620688"/>
            <a:ext cx="720080"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9" name="Rectangle 8"/>
          <p:cNvSpPr/>
          <p:nvPr/>
        </p:nvSpPr>
        <p:spPr>
          <a:xfrm>
            <a:off x="3409328" y="2132856"/>
            <a:ext cx="1306688"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Rectangle 9"/>
          <p:cNvSpPr/>
          <p:nvPr/>
        </p:nvSpPr>
        <p:spPr>
          <a:xfrm>
            <a:off x="3275856" y="1443685"/>
            <a:ext cx="944832"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1" name="Rectangle 10"/>
          <p:cNvSpPr/>
          <p:nvPr/>
        </p:nvSpPr>
        <p:spPr>
          <a:xfrm>
            <a:off x="3648862" y="2780928"/>
            <a:ext cx="1931249"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2" name="Rectangle 11"/>
          <p:cNvSpPr/>
          <p:nvPr/>
        </p:nvSpPr>
        <p:spPr>
          <a:xfrm>
            <a:off x="2915816" y="3060598"/>
            <a:ext cx="2664295" cy="144016"/>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3" name="Rectangle 12"/>
          <p:cNvSpPr/>
          <p:nvPr/>
        </p:nvSpPr>
        <p:spPr>
          <a:xfrm>
            <a:off x="4860032" y="3439073"/>
            <a:ext cx="720079"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4" name="Rectangle 13"/>
          <p:cNvSpPr/>
          <p:nvPr/>
        </p:nvSpPr>
        <p:spPr>
          <a:xfrm>
            <a:off x="2905643" y="3674354"/>
            <a:ext cx="1342320"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Rectangle 14"/>
          <p:cNvSpPr/>
          <p:nvPr/>
        </p:nvSpPr>
        <p:spPr>
          <a:xfrm>
            <a:off x="3303131" y="4077072"/>
            <a:ext cx="944832"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6" name="Rectangle 15"/>
          <p:cNvSpPr/>
          <p:nvPr/>
        </p:nvSpPr>
        <p:spPr>
          <a:xfrm>
            <a:off x="3733245" y="4509120"/>
            <a:ext cx="1846865"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7" name="Rectangle 16"/>
          <p:cNvSpPr/>
          <p:nvPr/>
        </p:nvSpPr>
        <p:spPr>
          <a:xfrm>
            <a:off x="2869151" y="4797152"/>
            <a:ext cx="1193521" cy="288032"/>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30282893"/>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23528" y="1451536"/>
            <a:ext cx="8715436" cy="4857784"/>
          </a:xfrm>
          <a:prstGeom prst="rect">
            <a:avLst/>
          </a:prstGeom>
          <a:noFill/>
          <a:ln w="9525">
            <a:noFill/>
            <a:miter lim="800000"/>
            <a:headEnd/>
            <a:tailEnd/>
          </a:ln>
        </p:spPr>
        <p:txBody>
          <a:bodyPr/>
          <a:lstStyle/>
          <a:p>
            <a:pPr marL="361950" lvl="2" indent="-342900">
              <a:spcBef>
                <a:spcPct val="20000"/>
              </a:spcBef>
              <a:buFontTx/>
              <a:buChar char="•"/>
              <a:defRPr/>
            </a:pPr>
            <a:r>
              <a:rPr lang="fr-CH" sz="1600" b="1" dirty="0">
                <a:latin typeface="+mn-lt"/>
              </a:rPr>
              <a:t>SOLUTIONS I.V:</a:t>
            </a:r>
          </a:p>
          <a:p>
            <a:pPr marL="803275" lvl="5" indent="-285750" defTabSz="914400">
              <a:spcBef>
                <a:spcPts val="1200"/>
              </a:spcBef>
              <a:buFontTx/>
              <a:buChar char="–"/>
              <a:defRPr/>
            </a:pPr>
            <a:r>
              <a:rPr lang="fr-CH" sz="1600" b="1" dirty="0">
                <a:latin typeface="+mn-lt"/>
              </a:rPr>
              <a:t>Glucose 10% (hypoglycémie)</a:t>
            </a:r>
          </a:p>
          <a:p>
            <a:pPr marL="803275" lvl="5" indent="-285750" defTabSz="914400">
              <a:spcBef>
                <a:spcPts val="1200"/>
              </a:spcBef>
              <a:buFontTx/>
              <a:buChar char="–"/>
              <a:defRPr/>
            </a:pPr>
            <a:endParaRPr lang="fr-CH" sz="1600" b="1" dirty="0">
              <a:latin typeface="+mn-lt"/>
            </a:endParaRPr>
          </a:p>
          <a:p>
            <a:pPr marL="803275" lvl="5" indent="-285750" defTabSz="914400">
              <a:lnSpc>
                <a:spcPct val="50000"/>
              </a:lnSpc>
              <a:spcBef>
                <a:spcPts val="1200"/>
              </a:spcBef>
              <a:buFontTx/>
              <a:buChar char="–"/>
              <a:defRPr/>
            </a:pPr>
            <a:endParaRPr lang="fr-CH" sz="1600" b="1" dirty="0">
              <a:latin typeface="+mn-lt"/>
            </a:endParaRPr>
          </a:p>
          <a:p>
            <a:pPr marL="803275" lvl="5" indent="-285750" defTabSz="914400">
              <a:spcBef>
                <a:spcPts val="1200"/>
              </a:spcBef>
              <a:buFontTx/>
              <a:buChar char="–"/>
              <a:defRPr/>
            </a:pPr>
            <a:r>
              <a:rPr lang="fr-CH" sz="1600" b="1" dirty="0">
                <a:latin typeface="+mn-lt"/>
              </a:rPr>
              <a:t>NaCl 0,9% (= volume)</a:t>
            </a:r>
          </a:p>
          <a:p>
            <a:pPr marL="517525" lvl="5" defTabSz="914400">
              <a:spcBef>
                <a:spcPts val="1200"/>
              </a:spcBef>
              <a:defRPr/>
            </a:pPr>
            <a:endParaRPr lang="fr-CH" sz="1600" b="1" dirty="0">
              <a:latin typeface="+mn-lt"/>
            </a:endParaRPr>
          </a:p>
          <a:p>
            <a:pPr marL="517525" lvl="5" defTabSz="914400">
              <a:defRPr/>
            </a:pPr>
            <a:endParaRPr lang="fr-CH" sz="1600" b="1" dirty="0">
              <a:latin typeface="+mn-lt"/>
            </a:endParaRPr>
          </a:p>
          <a:p>
            <a:pPr marL="803275" lvl="5" indent="-285750" defTabSz="914400">
              <a:spcBef>
                <a:spcPts val="1200"/>
              </a:spcBef>
              <a:buFontTx/>
              <a:buChar char="–"/>
              <a:defRPr/>
            </a:pPr>
            <a:r>
              <a:rPr lang="fr-CH" sz="1600" b="1" dirty="0">
                <a:latin typeface="+mn-lt"/>
              </a:rPr>
              <a:t>Culot érythrocytaire (= volume + GR)</a:t>
            </a:r>
          </a:p>
          <a:p>
            <a:pPr marL="803275" lvl="5" indent="-285750" defTabSz="914400">
              <a:spcBef>
                <a:spcPts val="1200"/>
              </a:spcBef>
              <a:buFontTx/>
              <a:buChar char="–"/>
              <a:defRPr/>
            </a:pPr>
            <a:endParaRPr lang="fr-CH" sz="1600" b="1" dirty="0">
              <a:latin typeface="+mn-lt"/>
            </a:endParaRPr>
          </a:p>
          <a:p>
            <a:pPr marL="342900" indent="-342900">
              <a:spcBef>
                <a:spcPct val="20000"/>
              </a:spcBef>
              <a:defRPr/>
            </a:pPr>
            <a:endParaRPr lang="fr-CH" sz="1600" b="1" dirty="0">
              <a:latin typeface="+mn-lt"/>
            </a:endParaRPr>
          </a:p>
        </p:txBody>
      </p:sp>
      <p:sp>
        <p:nvSpPr>
          <p:cNvPr id="60423" name="Text Box 7"/>
          <p:cNvSpPr txBox="1">
            <a:spLocks noChangeArrowheads="1"/>
          </p:cNvSpPr>
          <p:nvPr/>
        </p:nvSpPr>
        <p:spPr bwMode="auto">
          <a:xfrm>
            <a:off x="1331913" y="2132856"/>
            <a:ext cx="74168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marL="342900" indent="-342900">
              <a:buFont typeface="Arial"/>
              <a:buChar char="•"/>
              <a:defRPr/>
            </a:pPr>
            <a:r>
              <a:rPr lang="fr-CH" sz="1600" dirty="0">
                <a:latin typeface="+mn-lt"/>
              </a:rPr>
              <a:t>Bolus: 2 cc/kg en bolus lent (Débit:1 cc/min). </a:t>
            </a:r>
          </a:p>
          <a:p>
            <a:pPr marL="342900" indent="-342900">
              <a:buFont typeface="Arial"/>
              <a:buChar char="•"/>
              <a:defRPr/>
            </a:pPr>
            <a:r>
              <a:rPr lang="fr-CH" sz="1600" dirty="0">
                <a:latin typeface="+mn-lt"/>
              </a:rPr>
              <a:t>Ensuite entretien de G10%: 3 cc/kg/h = 5,0 mg/kg/min de glucose.</a:t>
            </a:r>
          </a:p>
        </p:txBody>
      </p:sp>
      <p:sp>
        <p:nvSpPr>
          <p:cNvPr id="60425" name="Text Box 9"/>
          <p:cNvSpPr txBox="1">
            <a:spLocks noChangeArrowheads="1"/>
          </p:cNvSpPr>
          <p:nvPr/>
        </p:nvSpPr>
        <p:spPr bwMode="auto">
          <a:xfrm>
            <a:off x="1382748" y="3212976"/>
            <a:ext cx="6019597"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defPPr>
              <a:defRPr lang="fr-FR"/>
            </a:defPPr>
            <a:lvl1pPr marL="342900" indent="-342900">
              <a:buFont typeface="Arial" pitchFamily="34" charset="0"/>
              <a:buChar char="•"/>
              <a:defRPr sz="1600">
                <a:latin typeface="+mn-lt"/>
              </a:defRPr>
            </a:lvl1pPr>
          </a:lstStyle>
          <a:p>
            <a:r>
              <a:rPr lang="fr-CH" dirty="0"/>
              <a:t>10 cc/kg en bolus lent (sur 5-10 min) </a:t>
            </a:r>
          </a:p>
          <a:p>
            <a:r>
              <a:rPr lang="fr-CH" dirty="0"/>
              <a:t>NB: absence de régulation de la pression SNC chez les prématurés</a:t>
            </a:r>
          </a:p>
        </p:txBody>
      </p:sp>
      <p:sp>
        <p:nvSpPr>
          <p:cNvPr id="60426" name="Text Box 10"/>
          <p:cNvSpPr txBox="1">
            <a:spLocks noChangeArrowheads="1"/>
          </p:cNvSpPr>
          <p:nvPr/>
        </p:nvSpPr>
        <p:spPr bwMode="auto">
          <a:xfrm>
            <a:off x="1456421" y="4293096"/>
            <a:ext cx="5490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342900" indent="-342900">
              <a:buFont typeface="Arial" pitchFamily="34" charset="0"/>
              <a:buChar char="•"/>
              <a:defRPr/>
            </a:pPr>
            <a:r>
              <a:rPr lang="fr-CH" sz="1600" dirty="0">
                <a:latin typeface="+mn-lt"/>
              </a:rPr>
              <a:t>O Rh négatif  non testé. 10 cc/kg en bolus lent (sur 10 min).</a:t>
            </a:r>
          </a:p>
        </p:txBody>
      </p:sp>
      <p:sp>
        <p:nvSpPr>
          <p:cNvPr id="8"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C</a:t>
            </a:r>
          </a:p>
        </p:txBody>
      </p:sp>
      <p:sp>
        <p:nvSpPr>
          <p:cNvPr id="9"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latin typeface="+mn-lt"/>
              </a:rPr>
              <a:t>MEDICAMENTS UTILES</a:t>
            </a:r>
            <a:endParaRPr lang="fr-FR" sz="1600" b="1" dirty="0">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2875" y="1916112"/>
            <a:ext cx="8786813" cy="4321199"/>
          </a:xfrm>
          <a:prstGeom prst="rect">
            <a:avLst/>
          </a:prstGeom>
          <a:noFill/>
          <a:ln w="9525">
            <a:noFill/>
            <a:miter lim="800000"/>
            <a:headEnd/>
            <a:tailEnd/>
          </a:ln>
        </p:spPr>
        <p:txBody>
          <a:bodyPr/>
          <a:lstStyle/>
          <a:p>
            <a:pPr marL="0" lvl="1">
              <a:spcBef>
                <a:spcPct val="20000"/>
              </a:spcBef>
              <a:defRPr/>
            </a:pPr>
            <a:r>
              <a:rPr lang="fr-CH" sz="1600" b="1" dirty="0">
                <a:latin typeface="+mn-lt"/>
              </a:rPr>
              <a:t>ADRENALINE</a:t>
            </a:r>
          </a:p>
          <a:p>
            <a:pPr marL="742950" lvl="1" indent="-285750">
              <a:spcBef>
                <a:spcPct val="20000"/>
              </a:spcBef>
              <a:buFontTx/>
              <a:buChar char="•"/>
              <a:defRPr/>
            </a:pPr>
            <a:r>
              <a:rPr lang="fr-CH" sz="1600" dirty="0">
                <a:latin typeface="+mn-lt"/>
              </a:rPr>
              <a:t>Ampoule à 1:1’000 (1 mg/ml) </a:t>
            </a:r>
          </a:p>
          <a:p>
            <a:pPr marL="742950" lvl="1" indent="-285750">
              <a:spcBef>
                <a:spcPct val="20000"/>
              </a:spcBef>
              <a:buFontTx/>
              <a:buChar char="•"/>
              <a:defRPr/>
            </a:pPr>
            <a:endParaRPr lang="fr-CH" sz="1600" dirty="0">
              <a:latin typeface="+mn-lt"/>
            </a:endParaRPr>
          </a:p>
          <a:p>
            <a:pPr marL="742950" lvl="1" indent="-285750">
              <a:spcBef>
                <a:spcPct val="20000"/>
              </a:spcBef>
              <a:buFontTx/>
              <a:buChar char="•"/>
              <a:defRPr/>
            </a:pPr>
            <a:r>
              <a:rPr lang="fr-CH" sz="1600" dirty="0">
                <a:latin typeface="+mn-lt"/>
              </a:rPr>
              <a:t>Dosage:  </a:t>
            </a:r>
          </a:p>
          <a:p>
            <a:pPr marL="1657350" lvl="3" indent="-285750">
              <a:spcBef>
                <a:spcPct val="20000"/>
              </a:spcBef>
              <a:buFontTx/>
              <a:buChar char="•"/>
              <a:defRPr/>
            </a:pPr>
            <a:r>
              <a:rPr lang="fr-CH" sz="1600" dirty="0">
                <a:latin typeface="+mn-lt"/>
              </a:rPr>
              <a:t>IV: 10-30 </a:t>
            </a:r>
            <a:r>
              <a:rPr lang="fr-CH" sz="1600" dirty="0" err="1">
                <a:latin typeface="+mn-lt"/>
              </a:rPr>
              <a:t>mcg</a:t>
            </a:r>
            <a:r>
              <a:rPr lang="fr-CH" sz="1600" dirty="0">
                <a:latin typeface="+mn-lt"/>
              </a:rPr>
              <a:t>/kg/dose</a:t>
            </a:r>
          </a:p>
          <a:p>
            <a:pPr marL="1657350" lvl="3" indent="-285750">
              <a:spcBef>
                <a:spcPct val="20000"/>
              </a:spcBef>
              <a:buFontTx/>
              <a:buChar char="•"/>
              <a:defRPr/>
            </a:pPr>
            <a:r>
              <a:rPr lang="fr-CH" sz="1600" dirty="0">
                <a:latin typeface="+mn-lt"/>
              </a:rPr>
              <a:t>IT: 50-100 </a:t>
            </a:r>
            <a:r>
              <a:rPr lang="fr-CH" sz="1600" dirty="0" err="1">
                <a:latin typeface="+mn-lt"/>
              </a:rPr>
              <a:t>mcg</a:t>
            </a:r>
            <a:r>
              <a:rPr lang="fr-CH" sz="1600" dirty="0">
                <a:latin typeface="+mn-lt"/>
              </a:rPr>
              <a:t>/kg/dose </a:t>
            </a:r>
          </a:p>
          <a:p>
            <a:pPr marL="742950" lvl="1" indent="-285750">
              <a:spcBef>
                <a:spcPct val="20000"/>
              </a:spcBef>
              <a:buFontTx/>
              <a:buChar char="•"/>
              <a:defRPr/>
            </a:pPr>
            <a:endParaRPr lang="fr-CH" sz="1600" dirty="0">
              <a:latin typeface="+mn-lt"/>
            </a:endParaRPr>
          </a:p>
          <a:p>
            <a:pPr marL="742950" lvl="1" indent="-285750">
              <a:spcBef>
                <a:spcPct val="20000"/>
              </a:spcBef>
              <a:buFontTx/>
              <a:buChar char="•"/>
              <a:defRPr/>
            </a:pPr>
            <a:r>
              <a:rPr lang="fr-CH" sz="1600" dirty="0">
                <a:latin typeface="+mn-lt"/>
              </a:rPr>
              <a:t>Préparation: diluer à: 1:10’000 (100 mcg/ml)</a:t>
            </a:r>
          </a:p>
          <a:p>
            <a:pPr marL="1600200" lvl="3" indent="-228600">
              <a:spcBef>
                <a:spcPct val="20000"/>
              </a:spcBef>
              <a:buFontTx/>
              <a:buChar char="•"/>
              <a:defRPr/>
            </a:pPr>
            <a:r>
              <a:rPr lang="fr-CH" sz="1600" dirty="0">
                <a:latin typeface="+mn-lt"/>
              </a:rPr>
              <a:t>1 ml d’adrénaline (1:1000) + 9 ml NaCl 0,9%</a:t>
            </a:r>
          </a:p>
          <a:p>
            <a:pPr marL="1600200" lvl="3" indent="-228600">
              <a:spcBef>
                <a:spcPct val="20000"/>
              </a:spcBef>
              <a:buFontTx/>
              <a:buChar char="•"/>
              <a:defRPr/>
            </a:pPr>
            <a:r>
              <a:rPr lang="fr-CH" sz="1600" dirty="0">
                <a:latin typeface="+mn-lt"/>
              </a:rPr>
              <a:t>Donner 0,1-0,3 ml/kg ce cette solution en IV.</a:t>
            </a:r>
          </a:p>
          <a:p>
            <a:pPr marL="1600200" lvl="3" indent="-228600">
              <a:spcBef>
                <a:spcPct val="20000"/>
              </a:spcBef>
              <a:buFontTx/>
              <a:buChar char="•"/>
              <a:defRPr/>
            </a:pPr>
            <a:r>
              <a:rPr lang="fr-CH" sz="1600" dirty="0">
                <a:latin typeface="+mn-lt"/>
              </a:rPr>
              <a:t>Donner 0,3-1,0 cc/kg ce cette solution en endotrachéal (soit 3x plus que IV).</a:t>
            </a:r>
          </a:p>
        </p:txBody>
      </p:sp>
      <p:grpSp>
        <p:nvGrpSpPr>
          <p:cNvPr id="3" name="Group 2"/>
          <p:cNvGrpSpPr/>
          <p:nvPr/>
        </p:nvGrpSpPr>
        <p:grpSpPr>
          <a:xfrm rot="3779014">
            <a:off x="6542996" y="1172656"/>
            <a:ext cx="1028820" cy="3351033"/>
            <a:chOff x="4859338" y="1411288"/>
            <a:chExt cx="576262" cy="1884362"/>
          </a:xfrm>
        </p:grpSpPr>
        <p:pic>
          <p:nvPicPr>
            <p:cNvPr id="35845" name="Picture 12" descr="ampu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59338" y="1411288"/>
              <a:ext cx="576262"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rot="16200000">
              <a:off x="4860199" y="2812833"/>
              <a:ext cx="455594" cy="224109"/>
            </a:xfrm>
            <a:prstGeom prst="rect">
              <a:avLst/>
            </a:prstGeom>
            <a:noFill/>
          </p:spPr>
          <p:txBody>
            <a:bodyPr wrap="none" rtlCol="0">
              <a:spAutoFit/>
            </a:bodyPr>
            <a:lstStyle/>
            <a:p>
              <a:pPr algn="ctr"/>
              <a:r>
                <a:rPr lang="fr-CH" sz="1000" b="1" dirty="0">
                  <a:solidFill>
                    <a:srgbClr val="FFFFFF"/>
                  </a:solidFill>
                </a:rPr>
                <a:t>Adrénaline </a:t>
              </a:r>
            </a:p>
            <a:p>
              <a:pPr algn="ctr"/>
              <a:r>
                <a:rPr lang="fr-CH" sz="1000" b="1" dirty="0">
                  <a:solidFill>
                    <a:srgbClr val="FFFFFF"/>
                  </a:solidFill>
                </a:rPr>
                <a:t>1:1000</a:t>
              </a:r>
            </a:p>
          </p:txBody>
        </p:sp>
      </p:grpSp>
      <p:sp>
        <p:nvSpPr>
          <p:cNvPr id="7"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C</a:t>
            </a:r>
          </a:p>
        </p:txBody>
      </p:sp>
      <p:sp>
        <p:nvSpPr>
          <p:cNvPr id="8" name="Rectangle 2"/>
          <p:cNvSpPr>
            <a:spLocks noChangeArrowheads="1"/>
          </p:cNvSpPr>
          <p:nvPr/>
        </p:nvSpPr>
        <p:spPr bwMode="auto">
          <a:xfrm>
            <a:off x="0" y="764704"/>
            <a:ext cx="9144000" cy="422920"/>
          </a:xfrm>
          <a:prstGeom prst="rect">
            <a:avLst/>
          </a:prstGeom>
          <a:noFill/>
          <a:ln w="9525">
            <a:noFill/>
            <a:miter lim="800000"/>
            <a:headEnd/>
            <a:tailEnd/>
          </a:ln>
        </p:spPr>
        <p:txBody>
          <a:bodyPr anchor="ctr"/>
          <a:lstStyle/>
          <a:p>
            <a:r>
              <a:rPr lang="fr-CH" sz="1600" b="1" dirty="0">
                <a:latin typeface="+mn-lt"/>
              </a:rPr>
              <a:t>MEDICAMENTS (SUITE)</a:t>
            </a:r>
            <a:endParaRPr lang="fr-FR" sz="1600" b="1"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251520" y="1351796"/>
            <a:ext cx="856773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fr-CH" sz="2000" dirty="0">
              <a:solidFill>
                <a:srgbClr val="000000"/>
              </a:solidFill>
              <a:latin typeface="Arial" charset="0"/>
            </a:endParaRPr>
          </a:p>
          <a:p>
            <a:pPr marL="342900" indent="-342900">
              <a:buFont typeface="Arial"/>
              <a:buChar char="•"/>
            </a:pPr>
            <a:r>
              <a:rPr lang="fr-CH" sz="2000" dirty="0">
                <a:solidFill>
                  <a:srgbClr val="000000"/>
                </a:solidFill>
                <a:latin typeface="Arial" charset="0"/>
              </a:rPr>
              <a:t>Prévision des patients à risque</a:t>
            </a:r>
          </a:p>
          <a:p>
            <a:endParaRPr lang="fr-CH" sz="2000" dirty="0">
              <a:solidFill>
                <a:srgbClr val="000000"/>
              </a:solidFill>
              <a:latin typeface="Arial" charset="0"/>
            </a:endParaRPr>
          </a:p>
          <a:p>
            <a:pPr marL="361950" indent="-361950">
              <a:buFontTx/>
              <a:buChar char="•"/>
            </a:pPr>
            <a:endParaRPr lang="fr-CH" sz="2000" dirty="0">
              <a:solidFill>
                <a:srgbClr val="000000"/>
              </a:solidFill>
              <a:latin typeface="Arial" charset="0"/>
            </a:endParaRPr>
          </a:p>
          <a:p>
            <a:pPr marL="361950" indent="-361950">
              <a:buFontTx/>
              <a:buChar char="•"/>
            </a:pPr>
            <a:r>
              <a:rPr lang="fr-CH" sz="2000" dirty="0">
                <a:solidFill>
                  <a:srgbClr val="000000"/>
                </a:solidFill>
                <a:latin typeface="Arial" charset="0"/>
              </a:rPr>
              <a:t>Planification et préparation du </a:t>
            </a:r>
            <a:r>
              <a:rPr lang="fr-CH" sz="2000" b="1" dirty="0">
                <a:solidFill>
                  <a:srgbClr val="000000"/>
                </a:solidFill>
                <a:latin typeface="Arial" charset="0"/>
              </a:rPr>
              <a:t>matériel</a:t>
            </a:r>
          </a:p>
          <a:p>
            <a:pPr marL="361950" indent="-361950">
              <a:buFontTx/>
              <a:buChar char="•"/>
            </a:pPr>
            <a:endParaRPr lang="fr-CH" sz="2000" dirty="0">
              <a:solidFill>
                <a:srgbClr val="000000"/>
              </a:solidFill>
              <a:latin typeface="Arial" charset="0"/>
            </a:endParaRPr>
          </a:p>
          <a:p>
            <a:pPr marL="361950" indent="-361950">
              <a:buFontTx/>
              <a:buChar char="•"/>
            </a:pPr>
            <a:endParaRPr lang="fr-CH" sz="2000" dirty="0">
              <a:solidFill>
                <a:srgbClr val="000000"/>
              </a:solidFill>
              <a:latin typeface="Arial" charset="0"/>
            </a:endParaRPr>
          </a:p>
          <a:p>
            <a:pPr marL="361950" indent="-361950">
              <a:buFontTx/>
              <a:buChar char="•"/>
            </a:pPr>
            <a:r>
              <a:rPr lang="fr-CH" sz="2000" dirty="0">
                <a:solidFill>
                  <a:srgbClr val="000000"/>
                </a:solidFill>
                <a:latin typeface="Arial" charset="0"/>
              </a:rPr>
              <a:t>Cours de réanimation néonatal réguliers pour le </a:t>
            </a:r>
            <a:r>
              <a:rPr lang="fr-CH" sz="2000" b="1" dirty="0">
                <a:solidFill>
                  <a:srgbClr val="000000"/>
                </a:solidFill>
                <a:latin typeface="Arial" charset="0"/>
              </a:rPr>
              <a:t>personnel</a:t>
            </a:r>
            <a:r>
              <a:rPr lang="fr-CH" sz="2000" dirty="0">
                <a:solidFill>
                  <a:srgbClr val="000000"/>
                </a:solidFill>
                <a:latin typeface="Arial" charset="0"/>
              </a:rPr>
              <a:t> </a:t>
            </a:r>
            <a:r>
              <a:rPr lang="fr-CH" sz="2000" b="1" dirty="0">
                <a:solidFill>
                  <a:srgbClr val="000000"/>
                </a:solidFill>
                <a:latin typeface="Arial" charset="0"/>
              </a:rPr>
              <a:t>soignant</a:t>
            </a:r>
            <a:r>
              <a:rPr lang="fr-CH" sz="2000" dirty="0">
                <a:solidFill>
                  <a:srgbClr val="000000"/>
                </a:solidFill>
                <a:latin typeface="Arial" charset="0"/>
              </a:rPr>
              <a:t>.</a:t>
            </a:r>
          </a:p>
          <a:p>
            <a:pPr marL="361950" indent="-361950">
              <a:buFontTx/>
              <a:buChar char="•"/>
            </a:pPr>
            <a:endParaRPr lang="fr-CH" sz="2000" dirty="0">
              <a:solidFill>
                <a:srgbClr val="000000"/>
              </a:solidFill>
              <a:latin typeface="Arial" charset="0"/>
            </a:endParaRPr>
          </a:p>
          <a:p>
            <a:pPr marL="361950" indent="-361950">
              <a:buFontTx/>
              <a:buChar char="•"/>
            </a:pPr>
            <a:endParaRPr lang="fr-CH" sz="2000" dirty="0">
              <a:solidFill>
                <a:srgbClr val="000000"/>
              </a:solidFill>
              <a:latin typeface="Arial" charset="0"/>
            </a:endParaRPr>
          </a:p>
          <a:p>
            <a:pPr marL="361950" indent="-361950">
              <a:buFontTx/>
              <a:buChar char="•"/>
            </a:pPr>
            <a:r>
              <a:rPr lang="fr-CH" sz="2000" b="1" dirty="0">
                <a:solidFill>
                  <a:srgbClr val="FF0000"/>
                </a:solidFill>
                <a:latin typeface="Arial" charset="0"/>
              </a:rPr>
              <a:t>Bonne répartition des rôles et du « team leader ».</a:t>
            </a:r>
          </a:p>
          <a:p>
            <a:pPr marL="361950" indent="-361950">
              <a:buFontTx/>
              <a:buChar char="•"/>
            </a:pPr>
            <a:endParaRPr lang="fr-CH" sz="2000" dirty="0">
              <a:solidFill>
                <a:srgbClr val="000000"/>
              </a:solidFill>
              <a:latin typeface="Arial" charset="0"/>
            </a:endParaRPr>
          </a:p>
          <a:p>
            <a:pPr marL="361950" indent="-361950">
              <a:buFontTx/>
              <a:buChar char="•"/>
            </a:pPr>
            <a:endParaRPr lang="fr-CH" sz="2000" dirty="0">
              <a:solidFill>
                <a:srgbClr val="000000"/>
              </a:solidFill>
              <a:latin typeface="Arial" charset="0"/>
            </a:endParaRPr>
          </a:p>
          <a:p>
            <a:pPr marL="361950" indent="-361950">
              <a:buFontTx/>
              <a:buChar char="•"/>
            </a:pPr>
            <a:r>
              <a:rPr lang="fr-CH" sz="2000" dirty="0">
                <a:solidFill>
                  <a:srgbClr val="000000"/>
                </a:solidFill>
                <a:latin typeface="Arial" charset="0"/>
              </a:rPr>
              <a:t>Prévision des transferts en pré- ou post-natal vers les centre de néonatologies universitaires.</a:t>
            </a:r>
          </a:p>
        </p:txBody>
      </p:sp>
      <p:sp>
        <p:nvSpPr>
          <p:cNvPr id="4"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ANTICIPATION - objectifs</a:t>
            </a:r>
          </a:p>
        </p:txBody>
      </p:sp>
    </p:spTree>
    <p:extLst>
      <p:ext uri="{BB962C8B-B14F-4D97-AF65-F5344CB8AC3E}">
        <p14:creationId xmlns:p14="http://schemas.microsoft.com/office/powerpoint/2010/main" val="32356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9">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20675" y="1628775"/>
            <a:ext cx="8643938" cy="3946525"/>
          </a:xfrm>
          <a:prstGeom prst="rect">
            <a:avLst/>
          </a:prstGeom>
          <a:noFill/>
          <a:ln w="9525">
            <a:noFill/>
            <a:miter lim="800000"/>
            <a:headEnd/>
            <a:tailEnd/>
          </a:ln>
        </p:spPr>
        <p:txBody>
          <a:bodyPr/>
          <a:lstStyle/>
          <a:p>
            <a:pPr marL="342900" indent="-342900">
              <a:lnSpc>
                <a:spcPct val="90000"/>
              </a:lnSpc>
              <a:spcBef>
                <a:spcPct val="20000"/>
              </a:spcBef>
            </a:pPr>
            <a:endParaRPr lang="fr-CH" sz="2000" dirty="0">
              <a:effectLst>
                <a:outerShdw blurRad="38100" dist="38100" dir="2700000" algn="tl">
                  <a:srgbClr val="000000"/>
                </a:outerShdw>
              </a:effectLst>
              <a:latin typeface="Arial" charset="0"/>
            </a:endParaRPr>
          </a:p>
          <a:p>
            <a:pPr marL="622300" lvl="1" indent="-342900">
              <a:lnSpc>
                <a:spcPct val="90000"/>
              </a:lnSpc>
              <a:spcBef>
                <a:spcPct val="20000"/>
              </a:spcBef>
              <a:buFontTx/>
              <a:buChar char="•"/>
              <a:defRPr/>
            </a:pPr>
            <a:r>
              <a:rPr lang="fr-CH" sz="1600" dirty="0" err="1">
                <a:latin typeface="+mn-lt"/>
              </a:rPr>
              <a:t>Narcan</a:t>
            </a:r>
            <a:r>
              <a:rPr lang="fr-CH" sz="1600" dirty="0">
                <a:latin typeface="+mn-lt"/>
              </a:rPr>
              <a:t>® 0,1 mg/kg </a:t>
            </a:r>
            <a:r>
              <a:rPr lang="fr-CH" sz="1600" dirty="0" err="1">
                <a:latin typeface="+mn-lt"/>
              </a:rPr>
              <a:t>i.m</a:t>
            </a:r>
            <a:r>
              <a:rPr lang="fr-CH" sz="1600" dirty="0">
                <a:latin typeface="+mn-lt"/>
              </a:rPr>
              <a:t>. ou </a:t>
            </a:r>
            <a:r>
              <a:rPr lang="fr-CH" sz="1600" dirty="0" err="1">
                <a:latin typeface="+mn-lt"/>
              </a:rPr>
              <a:t>i.v</a:t>
            </a:r>
            <a:r>
              <a:rPr lang="fr-CH" sz="1600" dirty="0">
                <a:latin typeface="+mn-lt"/>
              </a:rPr>
              <a:t> (</a:t>
            </a:r>
            <a:r>
              <a:rPr lang="fr-CH" sz="1600" dirty="0">
                <a:solidFill>
                  <a:srgbClr val="FF0000"/>
                </a:solidFill>
                <a:latin typeface="+mn-lt"/>
              </a:rPr>
              <a:t>pas IT ni SC</a:t>
            </a:r>
            <a:r>
              <a:rPr lang="fr-CH" sz="1600" dirty="0">
                <a:latin typeface="+mn-lt"/>
              </a:rPr>
              <a:t>). </a:t>
            </a:r>
          </a:p>
          <a:p>
            <a:pPr marL="1079500" lvl="2" indent="-342900">
              <a:lnSpc>
                <a:spcPct val="90000"/>
              </a:lnSpc>
              <a:spcBef>
                <a:spcPct val="20000"/>
              </a:spcBef>
              <a:buFont typeface="Courier New" panose="02070309020205020404" pitchFamily="49" charset="0"/>
              <a:buChar char="o"/>
              <a:defRPr/>
            </a:pPr>
            <a:r>
              <a:rPr lang="fr-CH" sz="1600" dirty="0">
                <a:latin typeface="+mn-lt"/>
              </a:rPr>
              <a:t>En cas de dépression respiratoire chez NN dont la mère a reçu un opiacé dans les 4 heures précédant la naissance MAIS attention, ce médicaments n’est plus recommandé</a:t>
            </a:r>
            <a:r>
              <a:rPr lang="en-US" sz="1600" dirty="0">
                <a:latin typeface="+mn-lt"/>
              </a:rPr>
              <a:t>…! (</a:t>
            </a:r>
            <a:r>
              <a:rPr lang="en-US" sz="1600" dirty="0" err="1">
                <a:latin typeface="+mn-lt"/>
              </a:rPr>
              <a:t>sauf</a:t>
            </a:r>
            <a:r>
              <a:rPr lang="en-US" sz="1600" dirty="0">
                <a:latin typeface="+mn-lt"/>
              </a:rPr>
              <a:t> </a:t>
            </a:r>
            <a:r>
              <a:rPr lang="en-US" sz="1600" dirty="0" err="1">
                <a:latin typeface="+mn-lt"/>
              </a:rPr>
              <a:t>si</a:t>
            </a:r>
            <a:r>
              <a:rPr lang="en-US" sz="1600" dirty="0">
                <a:latin typeface="+mn-lt"/>
              </a:rPr>
              <a:t> absence respiration </a:t>
            </a:r>
            <a:r>
              <a:rPr lang="en-US" sz="1600" dirty="0" err="1">
                <a:latin typeface="+mn-lt"/>
              </a:rPr>
              <a:t>spontanée</a:t>
            </a:r>
            <a:r>
              <a:rPr lang="en-US" sz="1600" dirty="0">
                <a:latin typeface="+mn-lt"/>
              </a:rPr>
              <a:t> après </a:t>
            </a:r>
            <a:r>
              <a:rPr lang="en-US" sz="1600" dirty="0" err="1">
                <a:latin typeface="+mn-lt"/>
              </a:rPr>
              <a:t>une</a:t>
            </a:r>
            <a:r>
              <a:rPr lang="en-US" sz="1600" dirty="0">
                <a:latin typeface="+mn-lt"/>
              </a:rPr>
              <a:t> ventilation </a:t>
            </a:r>
            <a:r>
              <a:rPr lang="en-US" sz="1600" dirty="0" err="1">
                <a:latin typeface="+mn-lt"/>
              </a:rPr>
              <a:t>bien</a:t>
            </a:r>
            <a:r>
              <a:rPr lang="en-US" sz="1600" dirty="0">
                <a:latin typeface="+mn-lt"/>
              </a:rPr>
              <a:t> </a:t>
            </a:r>
            <a:r>
              <a:rPr lang="en-US" sz="1600" dirty="0" err="1">
                <a:latin typeface="+mn-lt"/>
              </a:rPr>
              <a:t>menée</a:t>
            </a:r>
            <a:r>
              <a:rPr lang="en-US" sz="1600" dirty="0">
                <a:latin typeface="+mn-lt"/>
              </a:rPr>
              <a:t> et un </a:t>
            </a:r>
            <a:r>
              <a:rPr lang="en-US" sz="1600" dirty="0" err="1">
                <a:latin typeface="+mn-lt"/>
              </a:rPr>
              <a:t>traitement</a:t>
            </a:r>
            <a:r>
              <a:rPr lang="en-US" sz="1600" dirty="0">
                <a:latin typeface="+mn-lt"/>
              </a:rPr>
              <a:t> </a:t>
            </a:r>
            <a:r>
              <a:rPr lang="en-US" sz="1600" dirty="0" err="1">
                <a:latin typeface="+mn-lt"/>
              </a:rPr>
              <a:t>maternel</a:t>
            </a:r>
            <a:r>
              <a:rPr lang="en-US" sz="1600" dirty="0">
                <a:latin typeface="+mn-lt"/>
              </a:rPr>
              <a:t> par </a:t>
            </a:r>
            <a:r>
              <a:rPr lang="en-US" sz="1600" dirty="0" err="1">
                <a:latin typeface="+mn-lt"/>
              </a:rPr>
              <a:t>narcotique</a:t>
            </a:r>
            <a:r>
              <a:rPr lang="en-US" sz="1600" dirty="0">
                <a:latin typeface="+mn-lt"/>
              </a:rPr>
              <a:t> dans les 4h </a:t>
            </a:r>
            <a:r>
              <a:rPr lang="en-US" sz="1600" dirty="0" err="1">
                <a:latin typeface="+mn-lt"/>
              </a:rPr>
              <a:t>précédentes</a:t>
            </a:r>
            <a:r>
              <a:rPr lang="en-US" sz="1600" dirty="0">
                <a:latin typeface="+mn-lt"/>
              </a:rPr>
              <a:t>).</a:t>
            </a:r>
          </a:p>
          <a:p>
            <a:pPr marL="1079500" lvl="2" indent="-342900">
              <a:lnSpc>
                <a:spcPct val="90000"/>
              </a:lnSpc>
              <a:spcBef>
                <a:spcPct val="20000"/>
              </a:spcBef>
              <a:buFont typeface="Courier New" panose="02070309020205020404" pitchFamily="49" charset="0"/>
              <a:buChar char="o"/>
              <a:defRPr/>
            </a:pPr>
            <a:r>
              <a:rPr lang="en-US" sz="1600" dirty="0">
                <a:solidFill>
                  <a:srgbClr val="FF0000"/>
                </a:solidFill>
                <a:latin typeface="+mn-lt"/>
              </a:rPr>
              <a:t>CI </a:t>
            </a:r>
            <a:r>
              <a:rPr lang="en-US" sz="1600" dirty="0" err="1">
                <a:solidFill>
                  <a:srgbClr val="FF0000"/>
                </a:solidFill>
                <a:latin typeface="+mn-lt"/>
              </a:rPr>
              <a:t>si</a:t>
            </a:r>
            <a:r>
              <a:rPr lang="en-US" sz="1600" dirty="0">
                <a:solidFill>
                  <a:srgbClr val="FF0000"/>
                </a:solidFill>
                <a:latin typeface="+mn-lt"/>
              </a:rPr>
              <a:t> </a:t>
            </a:r>
            <a:r>
              <a:rPr lang="en-US" sz="1600" dirty="0" err="1">
                <a:solidFill>
                  <a:srgbClr val="FF0000"/>
                </a:solidFill>
                <a:latin typeface="+mn-lt"/>
              </a:rPr>
              <a:t>mère</a:t>
            </a:r>
            <a:r>
              <a:rPr lang="en-US" sz="1600" dirty="0">
                <a:solidFill>
                  <a:srgbClr val="FF0000"/>
                </a:solidFill>
                <a:latin typeface="+mn-lt"/>
              </a:rPr>
              <a:t> </a:t>
            </a:r>
            <a:r>
              <a:rPr lang="en-US" sz="1600" dirty="0" err="1">
                <a:solidFill>
                  <a:srgbClr val="FF0000"/>
                </a:solidFill>
                <a:latin typeface="+mn-lt"/>
              </a:rPr>
              <a:t>toxico-dépendante</a:t>
            </a:r>
            <a:r>
              <a:rPr lang="en-US" sz="1600" dirty="0">
                <a:solidFill>
                  <a:srgbClr val="FF0000"/>
                </a:solidFill>
                <a:latin typeface="+mn-lt"/>
              </a:rPr>
              <a:t> aux </a:t>
            </a:r>
            <a:r>
              <a:rPr lang="en-US" sz="1600" dirty="0" err="1">
                <a:solidFill>
                  <a:srgbClr val="FF0000"/>
                </a:solidFill>
                <a:latin typeface="+mn-lt"/>
              </a:rPr>
              <a:t>opiacés</a:t>
            </a:r>
            <a:endParaRPr lang="en-US" sz="1600" dirty="0">
              <a:solidFill>
                <a:srgbClr val="FF0000"/>
              </a:solidFill>
              <a:latin typeface="+mn-lt"/>
            </a:endParaRPr>
          </a:p>
          <a:p>
            <a:pPr marL="342900" indent="-342900">
              <a:lnSpc>
                <a:spcPct val="90000"/>
              </a:lnSpc>
              <a:spcBef>
                <a:spcPct val="20000"/>
              </a:spcBef>
            </a:pPr>
            <a:r>
              <a:rPr lang="en-US" sz="1600" i="1" dirty="0"/>
              <a:t>							</a:t>
            </a:r>
            <a:endParaRPr lang="en-US" sz="1600" dirty="0"/>
          </a:p>
        </p:txBody>
      </p:sp>
      <p:sp>
        <p:nvSpPr>
          <p:cNvPr id="2" name="Rectangle 1"/>
          <p:cNvSpPr>
            <a:spLocks noChangeArrowheads="1"/>
          </p:cNvSpPr>
          <p:nvPr/>
        </p:nvSpPr>
        <p:spPr bwMode="auto">
          <a:xfrm>
            <a:off x="250825" y="4411663"/>
            <a:ext cx="871378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23900" indent="-342900">
              <a:spcBef>
                <a:spcPct val="20000"/>
              </a:spcBef>
              <a:buFont typeface="Arial" charset="0"/>
              <a:buChar char="•"/>
            </a:pPr>
            <a:r>
              <a:rPr lang="fr-CH" sz="1600" dirty="0">
                <a:latin typeface="+mn-lt"/>
              </a:rPr>
              <a:t>Bicarbonate de sodium en raison de ses complications </a:t>
            </a:r>
            <a:r>
              <a:rPr lang="fr-CH" sz="1600" dirty="0" err="1">
                <a:latin typeface="+mn-lt"/>
              </a:rPr>
              <a:t>pitentielles</a:t>
            </a:r>
            <a:r>
              <a:rPr lang="fr-CH" sz="1600" dirty="0">
                <a:latin typeface="+mn-lt"/>
              </a:rPr>
              <a:t> à la naissance (acidose tissulaire paradoxale, diminution de la perfusion et hémorragies  cérébrale, dépression </a:t>
            </a:r>
            <a:r>
              <a:rPr lang="fr-CH" sz="1600" dirty="0" err="1">
                <a:latin typeface="+mn-lt"/>
              </a:rPr>
              <a:t>myocadique</a:t>
            </a:r>
            <a:r>
              <a:rPr lang="fr-CH" sz="1600" dirty="0">
                <a:latin typeface="+mn-lt"/>
              </a:rPr>
              <a:t>), </a:t>
            </a:r>
            <a:r>
              <a:rPr lang="fr-CH" sz="1600" dirty="0">
                <a:solidFill>
                  <a:srgbClr val="FF0000"/>
                </a:solidFill>
                <a:latin typeface="+mn-lt"/>
              </a:rPr>
              <a:t>EST CONTRE-INDIQUÉ EN RÉANIMATION DU NNÉ ET PARTICULIÈREMENT CHEZ LES PRÉMATURÉS…</a:t>
            </a:r>
          </a:p>
          <a:p>
            <a:pPr marL="342900" indent="-342900">
              <a:spcBef>
                <a:spcPct val="20000"/>
              </a:spcBef>
              <a:buFont typeface="Arial" charset="0"/>
              <a:buNone/>
            </a:pPr>
            <a:r>
              <a:rPr lang="fr-CH" sz="1600" i="1" dirty="0"/>
              <a:t>							</a:t>
            </a:r>
            <a:endParaRPr lang="fr-CH" sz="2000" dirty="0">
              <a:latin typeface="Arial" charset="0"/>
            </a:endParaRP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C</a:t>
            </a:r>
          </a:p>
        </p:txBody>
      </p:sp>
      <p:sp>
        <p:nvSpPr>
          <p:cNvPr id="7"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t>MEDICAMENTS (SUITE)</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6512" y="1196752"/>
            <a:ext cx="9036496" cy="4680520"/>
          </a:xfrm>
          <a:prstGeom prst="rect">
            <a:avLst/>
          </a:prstGeom>
          <a:noFill/>
          <a:ln w="9525">
            <a:noFill/>
            <a:miter lim="800000"/>
            <a:headEnd/>
            <a:tailEnd/>
          </a:ln>
        </p:spPr>
        <p:txBody>
          <a:bodyPr/>
          <a:lstStyle/>
          <a:p>
            <a:pPr marL="974725" lvl="5" indent="-457200" defTabSz="914400">
              <a:buFont typeface="Arial" pitchFamily="34" charset="0"/>
              <a:buChar char="•"/>
              <a:defRPr/>
            </a:pPr>
            <a:r>
              <a:rPr lang="fr-CH" sz="1800" b="1" dirty="0"/>
              <a:t>Glycémie (capillaire, veineuse)</a:t>
            </a:r>
          </a:p>
          <a:p>
            <a:pPr marL="1612900" lvl="6" indent="-355600" defTabSz="914400">
              <a:buFont typeface="Courier New"/>
              <a:buChar char="o"/>
              <a:defRPr/>
            </a:pPr>
            <a:r>
              <a:rPr lang="fr-CH" sz="1800" dirty="0"/>
              <a:t>1er choix en cas d’hypotonie, tachycardie/tachypnée inexpliqués, convulsions pour exclure en urgence une hypoglycémie.</a:t>
            </a:r>
          </a:p>
          <a:p>
            <a:pPr marL="1612900" lvl="6" indent="-355600" defTabSz="914400">
              <a:buFont typeface="Courier New"/>
              <a:buChar char="o"/>
              <a:defRPr/>
            </a:pPr>
            <a:r>
              <a:rPr lang="fr-CH" sz="1800" dirty="0"/>
              <a:t>Préférer le </a:t>
            </a:r>
            <a:r>
              <a:rPr lang="fr-CH" sz="1800" dirty="0" err="1"/>
              <a:t>Dextrostix</a:t>
            </a:r>
            <a:r>
              <a:rPr lang="fr-CH" sz="1800" dirty="0"/>
              <a:t> rapide à la gazométrie qui coagule souvent et prend plus de temps.</a:t>
            </a:r>
          </a:p>
          <a:p>
            <a:pPr marL="1612900" lvl="6" indent="-355600" defTabSz="914400">
              <a:buFont typeface="Courier New"/>
              <a:buChar char="o"/>
              <a:defRPr/>
            </a:pPr>
            <a:r>
              <a:rPr lang="fr-CH" sz="1800" dirty="0">
                <a:solidFill>
                  <a:srgbClr val="FF0000"/>
                </a:solidFill>
              </a:rPr>
              <a:t>NB: Les glycémie de routine chez des NNT à 2-3heures de vie (durant le nadir) sont trompeuses et dénuées de valeur clinique !</a:t>
            </a:r>
          </a:p>
          <a:p>
            <a:pPr marL="974725" lvl="6" defTabSz="914400">
              <a:defRPr/>
            </a:pPr>
            <a:endParaRPr lang="fr-CH" sz="1800" b="1" dirty="0"/>
          </a:p>
          <a:p>
            <a:pPr marL="974725" lvl="5" indent="-457200" defTabSz="914400">
              <a:buFont typeface="Arial" pitchFamily="34" charset="0"/>
              <a:buChar char="•"/>
              <a:defRPr/>
            </a:pPr>
            <a:r>
              <a:rPr lang="fr-CH" sz="1800" b="1" dirty="0"/>
              <a:t>Gazométrie (capillaire, veineuse)</a:t>
            </a:r>
          </a:p>
          <a:p>
            <a:pPr marL="1609725" lvl="6" indent="-352425" defTabSz="914400">
              <a:buFont typeface="Courier New"/>
              <a:buChar char="o"/>
              <a:defRPr/>
            </a:pPr>
            <a:r>
              <a:rPr lang="fr-CH" sz="1800" dirty="0"/>
              <a:t>Si </a:t>
            </a:r>
            <a:r>
              <a:rPr lang="fr-CH" sz="1800" dirty="0">
                <a:solidFill>
                  <a:srgbClr val="FF0000"/>
                </a:solidFill>
              </a:rPr>
              <a:t>pH artériel du cordon &lt; 7.15 </a:t>
            </a:r>
            <a:r>
              <a:rPr lang="fr-CH" sz="1800" dirty="0"/>
              <a:t>et mauvaise adaptation pour documenter une souffrance </a:t>
            </a:r>
            <a:r>
              <a:rPr lang="fr-CH" sz="1800" dirty="0" err="1"/>
              <a:t>anté</a:t>
            </a:r>
            <a:r>
              <a:rPr lang="fr-CH" sz="1800" dirty="0"/>
              <a:t>-/</a:t>
            </a:r>
            <a:r>
              <a:rPr lang="fr-CH" sz="1800" dirty="0" err="1"/>
              <a:t>périnataleSi</a:t>
            </a:r>
            <a:r>
              <a:rPr lang="fr-CH" sz="1800" dirty="0"/>
              <a:t> difficultés respiratoires sévères ou persistantes pour exclure une acidose respiratoire.</a:t>
            </a:r>
          </a:p>
          <a:p>
            <a:pPr marL="1609725" lvl="6" indent="-352425" defTabSz="914400">
              <a:buFont typeface="Courier New"/>
              <a:buChar char="o"/>
              <a:defRPr/>
            </a:pPr>
            <a:r>
              <a:rPr lang="fr-CH" sz="1800" dirty="0"/>
              <a:t>Si trouble adaptation primaire pour exclure une acidose métabolique.</a:t>
            </a:r>
          </a:p>
          <a:p>
            <a:pPr marL="1609725" lvl="6" indent="-352425" defTabSz="914400">
              <a:buFont typeface="Courier New"/>
              <a:buChar char="o"/>
              <a:defRPr/>
            </a:pPr>
            <a:r>
              <a:rPr lang="fr-CH" sz="1800" dirty="0"/>
              <a:t>Pour confirmer une hypoglycémie au </a:t>
            </a:r>
            <a:r>
              <a:rPr lang="fr-CH" sz="1800" dirty="0" err="1"/>
              <a:t>stix</a:t>
            </a:r>
            <a:r>
              <a:rPr lang="fr-CH" sz="1800" dirty="0"/>
              <a:t> (nécessaire pour reconnaissance par l’AI du </a:t>
            </a:r>
            <a:r>
              <a:rPr lang="fr-CH" sz="1800" dirty="0" err="1"/>
              <a:t>diagniostic</a:t>
            </a:r>
            <a:r>
              <a:rPr lang="fr-CH" sz="1800" dirty="0"/>
              <a:t> d’hypoglycémie).</a:t>
            </a:r>
          </a:p>
          <a:p>
            <a:pPr marL="974725" lvl="6" defTabSz="914400">
              <a:defRPr/>
            </a:pPr>
            <a:endParaRPr lang="fr-CH" sz="1800" b="1" dirty="0"/>
          </a:p>
          <a:p>
            <a:pPr marL="974725" lvl="5" indent="-457200" defTabSz="914400">
              <a:buFont typeface="Arial" pitchFamily="34" charset="0"/>
              <a:buChar char="•"/>
              <a:defRPr/>
            </a:pPr>
            <a:r>
              <a:rPr lang="fr-CH" sz="1800" b="1" dirty="0"/>
              <a:t>Hémoglobine/hématocrite</a:t>
            </a:r>
          </a:p>
          <a:p>
            <a:pPr marL="1612900" lvl="6" indent="-355600" defTabSz="914400">
              <a:buFont typeface="Courier New"/>
              <a:buChar char="o"/>
              <a:defRPr/>
            </a:pPr>
            <a:r>
              <a:rPr lang="fr-CH" sz="1800" dirty="0"/>
              <a:t>Si instabilité, pâleur pour exclure une anémie à traiter par transfusion.</a:t>
            </a:r>
          </a:p>
          <a:p>
            <a:pPr marL="1612900" lvl="6" indent="-355600" defTabSz="914400">
              <a:buFont typeface="Courier New"/>
              <a:buChar char="o"/>
              <a:defRPr/>
            </a:pPr>
            <a:r>
              <a:rPr lang="fr-CH" sz="1800" dirty="0"/>
              <a:t>Si hypoglycémie, cyanose, convulsions pour exclure une polyglobulie symptomatique.</a:t>
            </a:r>
          </a:p>
          <a:p>
            <a:pPr marL="342900" indent="-342900">
              <a:spcBef>
                <a:spcPts val="0"/>
              </a:spcBef>
              <a:defRPr/>
            </a:pPr>
            <a:endParaRPr lang="fr-CH" sz="2000" b="1" u="sng" dirty="0">
              <a:solidFill>
                <a:srgbClr val="FFFF00"/>
              </a:solidFill>
              <a:effectLst>
                <a:outerShdw blurRad="38100" dist="38100" dir="2700000" algn="tl">
                  <a:srgbClr val="000000">
                    <a:alpha val="43137"/>
                  </a:srgbClr>
                </a:outerShdw>
              </a:effectLst>
              <a:latin typeface="Arial" charset="0"/>
              <a:ea typeface="+mn-ea"/>
              <a:cs typeface="+mn-cs"/>
            </a:endParaRPr>
          </a:p>
        </p:txBody>
      </p:sp>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REANIMATION- C</a:t>
            </a:r>
          </a:p>
        </p:txBody>
      </p:sp>
      <p:sp>
        <p:nvSpPr>
          <p:cNvPr id="5"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t>QUELS MEDICAMENTS URILE EN SALLE DE REA?</a:t>
            </a:r>
            <a:endParaRPr lang="fr-FR" sz="16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611560" y="1772816"/>
            <a:ext cx="7929563" cy="4519613"/>
          </a:xfrm>
          <a:prstGeom prst="rect">
            <a:avLst/>
          </a:prstGeom>
          <a:noFill/>
          <a:ln w="9525">
            <a:noFill/>
            <a:miter lim="800000"/>
            <a:headEnd/>
            <a:tailEnd/>
          </a:ln>
        </p:spPr>
        <p:txBody>
          <a:bodyPr/>
          <a:lstStyle/>
          <a:p>
            <a:pPr marL="342900" indent="-342900">
              <a:spcBef>
                <a:spcPts val="1200"/>
              </a:spcBef>
              <a:buFontTx/>
              <a:buChar char="•"/>
            </a:pPr>
            <a:r>
              <a:rPr lang="fr-CH" sz="2000" dirty="0">
                <a:latin typeface="+mn-lt"/>
              </a:rPr>
              <a:t>Prématurés de &lt; 35 semaines.</a:t>
            </a:r>
          </a:p>
          <a:p>
            <a:pPr marL="342900" indent="-342900">
              <a:spcBef>
                <a:spcPts val="1200"/>
              </a:spcBef>
              <a:buFontTx/>
              <a:buChar char="•"/>
            </a:pPr>
            <a:r>
              <a:rPr lang="fr-CH" sz="2000" dirty="0">
                <a:latin typeface="+mn-lt"/>
              </a:rPr>
              <a:t>Poids de naissance &lt; 2000 g.</a:t>
            </a:r>
          </a:p>
          <a:p>
            <a:pPr marL="342900" indent="-342900">
              <a:spcBef>
                <a:spcPts val="1200"/>
              </a:spcBef>
              <a:buFontTx/>
              <a:buChar char="•"/>
            </a:pPr>
            <a:r>
              <a:rPr lang="fr-CH" sz="2000" dirty="0">
                <a:latin typeface="+mn-lt"/>
              </a:rPr>
              <a:t>Troubles cardio-respiratoires persistant après 3-4 heures de vie</a:t>
            </a:r>
          </a:p>
          <a:p>
            <a:pPr marL="342900" indent="-342900">
              <a:spcBef>
                <a:spcPts val="1200"/>
              </a:spcBef>
              <a:buFontTx/>
              <a:buChar char="•"/>
            </a:pPr>
            <a:r>
              <a:rPr lang="fr-CH" sz="2000" dirty="0">
                <a:latin typeface="+mn-lt"/>
              </a:rPr>
              <a:t>Hypoglycémie persistante (&lt; 2,5 </a:t>
            </a:r>
            <a:r>
              <a:rPr lang="fr-CH" sz="2000" dirty="0" err="1">
                <a:latin typeface="+mn-lt"/>
              </a:rPr>
              <a:t>mmol</a:t>
            </a:r>
            <a:r>
              <a:rPr lang="fr-CH" sz="2000" dirty="0">
                <a:latin typeface="+mn-lt"/>
              </a:rPr>
              <a:t>/l) malgré </a:t>
            </a:r>
            <a:r>
              <a:rPr lang="fr-CH" sz="2000" dirty="0" err="1">
                <a:latin typeface="+mn-lt"/>
              </a:rPr>
              <a:t>resucrage</a:t>
            </a:r>
            <a:r>
              <a:rPr lang="fr-CH" sz="2000" dirty="0">
                <a:latin typeface="+mn-lt"/>
              </a:rPr>
              <a:t> et alimentation précoce ou hypoglycémie sévère (&lt; 2.0 </a:t>
            </a:r>
            <a:r>
              <a:rPr lang="fr-CH" sz="2000" dirty="0" err="1">
                <a:latin typeface="+mn-lt"/>
              </a:rPr>
              <a:t>mmol</a:t>
            </a:r>
            <a:r>
              <a:rPr lang="fr-CH" sz="2000" dirty="0">
                <a:latin typeface="+mn-lt"/>
              </a:rPr>
              <a:t>/L).</a:t>
            </a:r>
          </a:p>
          <a:p>
            <a:pPr marL="342900" indent="-342900">
              <a:spcBef>
                <a:spcPts val="1200"/>
              </a:spcBef>
              <a:buFontTx/>
              <a:buChar char="•"/>
            </a:pPr>
            <a:r>
              <a:rPr lang="fr-CH" sz="2000" dirty="0">
                <a:latin typeface="+mn-lt"/>
              </a:rPr>
              <a:t>Suspicion d’infection néonatale.</a:t>
            </a:r>
          </a:p>
          <a:p>
            <a:pPr marL="342900" indent="-342900">
              <a:spcBef>
                <a:spcPts val="1200"/>
              </a:spcBef>
              <a:buFontTx/>
              <a:buChar char="•"/>
            </a:pPr>
            <a:r>
              <a:rPr lang="fr-CH" sz="2000" dirty="0">
                <a:latin typeface="+mn-lt"/>
              </a:rPr>
              <a:t>Convulsions.</a:t>
            </a:r>
          </a:p>
          <a:p>
            <a:pPr marL="342900" indent="-342900">
              <a:spcBef>
                <a:spcPts val="1200"/>
              </a:spcBef>
              <a:buFontTx/>
              <a:buChar char="•"/>
            </a:pPr>
            <a:r>
              <a:rPr lang="fr-CH" sz="2000" dirty="0">
                <a:latin typeface="+mn-lt"/>
              </a:rPr>
              <a:t>Ictère précoce (&lt; 24h de vie) ou d’évolution rapide.</a:t>
            </a:r>
          </a:p>
          <a:p>
            <a:pPr marL="342900" indent="-342900">
              <a:spcBef>
                <a:spcPts val="1200"/>
              </a:spcBef>
              <a:buFontTx/>
              <a:buChar char="•"/>
            </a:pPr>
            <a:r>
              <a:rPr lang="en-US" sz="2000" dirty="0">
                <a:latin typeface="+mn-lt"/>
              </a:rPr>
              <a:t>…</a:t>
            </a:r>
            <a:endParaRPr lang="fr-FR" sz="2000" dirty="0">
              <a:latin typeface="+mn-lt"/>
            </a:endParaRPr>
          </a:p>
        </p:txBody>
      </p:sp>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TRANSFERT EN NEONAT (HRC)</a:t>
            </a:r>
          </a:p>
        </p:txBody>
      </p:sp>
      <p:sp>
        <p:nvSpPr>
          <p:cNvPr id="7" name="Rectangle 2"/>
          <p:cNvSpPr>
            <a:spLocks noChangeArrowheads="1"/>
          </p:cNvSpPr>
          <p:nvPr/>
        </p:nvSpPr>
        <p:spPr bwMode="auto">
          <a:xfrm>
            <a:off x="0" y="692696"/>
            <a:ext cx="9144000" cy="422920"/>
          </a:xfrm>
          <a:prstGeom prst="rect">
            <a:avLst/>
          </a:prstGeom>
          <a:noFill/>
          <a:ln w="9525">
            <a:noFill/>
            <a:miter lim="800000"/>
            <a:headEnd/>
            <a:tailEnd/>
          </a:ln>
        </p:spPr>
        <p:txBody>
          <a:bodyPr anchor="ctr"/>
          <a:lstStyle/>
          <a:p>
            <a:r>
              <a:rPr lang="fr-CH" sz="1600" b="1" dirty="0"/>
              <a:t>INDICATION AU TRANSFERT</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B0F0"/>
                </a:solidFill>
                <a:ea typeface="ＭＳ Ｐゴシック" charset="0"/>
                <a:cs typeface="ＭＳ Ｐゴシック" charset="0"/>
              </a:rPr>
              <a:t>HYPOTHERMIE THERAPEUTIQUE</a:t>
            </a:r>
          </a:p>
        </p:txBody>
      </p:sp>
      <p:pic>
        <p:nvPicPr>
          <p:cNvPr id="3074" name="Picture 2" descr="C:\Users\martinezm\AppData\Local\Microsoft\Windows\Temporary Internet Files\Content.IE5\85PMWAOR\IMG_1383.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148" t="44305" r="7778" b="9584"/>
          <a:stretch/>
        </p:blipFill>
        <p:spPr bwMode="auto">
          <a:xfrm>
            <a:off x="1835696" y="1202680"/>
            <a:ext cx="5681915" cy="471599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885210" y="5914231"/>
            <a:ext cx="2783134" cy="246221"/>
          </a:xfrm>
          <a:prstGeom prst="rect">
            <a:avLst/>
          </a:prstGeom>
          <a:noFill/>
        </p:spPr>
        <p:txBody>
          <a:bodyPr wrap="none" rtlCol="0">
            <a:spAutoFit/>
          </a:bodyPr>
          <a:lstStyle/>
          <a:p>
            <a:r>
              <a:rPr lang="fr-CH" sz="1000" dirty="0"/>
              <a:t>VADEMECUM NEONATOLOGIE, CHUV 2017</a:t>
            </a:r>
            <a:endParaRPr lang="fr-FR" sz="1000" dirty="0"/>
          </a:p>
        </p:txBody>
      </p:sp>
    </p:spTree>
    <p:extLst>
      <p:ext uri="{BB962C8B-B14F-4D97-AF65-F5344CB8AC3E}">
        <p14:creationId xmlns:p14="http://schemas.microsoft.com/office/powerpoint/2010/main" val="1294772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B0F0"/>
                </a:solidFill>
                <a:ea typeface="ＭＳ Ｐゴシック" charset="0"/>
                <a:cs typeface="ＭＳ Ｐゴシック" charset="0"/>
              </a:rPr>
              <a:t>HYPOTHERMIE THERAPEUTIQUE</a:t>
            </a:r>
          </a:p>
        </p:txBody>
      </p:sp>
      <p:sp>
        <p:nvSpPr>
          <p:cNvPr id="4" name="ZoneTexte 3"/>
          <p:cNvSpPr txBox="1"/>
          <p:nvPr/>
        </p:nvSpPr>
        <p:spPr>
          <a:xfrm>
            <a:off x="4572000" y="5914231"/>
            <a:ext cx="2783134" cy="246221"/>
          </a:xfrm>
          <a:prstGeom prst="rect">
            <a:avLst/>
          </a:prstGeom>
          <a:noFill/>
        </p:spPr>
        <p:txBody>
          <a:bodyPr wrap="none" rtlCol="0">
            <a:spAutoFit/>
          </a:bodyPr>
          <a:lstStyle/>
          <a:p>
            <a:r>
              <a:rPr lang="fr-CH" sz="1000" dirty="0"/>
              <a:t>VADEMECUM NEONATOLOGIE, CHUV 2017</a:t>
            </a:r>
            <a:endParaRPr lang="fr-FR" sz="1000" dirty="0"/>
          </a:p>
        </p:txBody>
      </p:sp>
      <p:pic>
        <p:nvPicPr>
          <p:cNvPr id="5122" name="Picture 2" descr="C:\Users\martinezm\AppData\Local\Microsoft\Windows\Temporary Internet Files\Content.Outlook\WZLITM1I\IMG_1386.jpg"/>
          <p:cNvPicPr>
            <a:picLocks noChangeAspect="1" noChangeArrowheads="1"/>
          </p:cNvPicPr>
          <p:nvPr/>
        </p:nvPicPr>
        <p:blipFill rotWithShape="1">
          <a:blip r:embed="rId3">
            <a:extLst>
              <a:ext uri="{28A0092B-C50C-407E-A947-70E740481C1C}">
                <a14:useLocalDpi xmlns:a14="http://schemas.microsoft.com/office/drawing/2010/main" val="0"/>
              </a:ext>
            </a:extLst>
          </a:blip>
          <a:srcRect l="10156" t="19792" r="26250"/>
          <a:stretch/>
        </p:blipFill>
        <p:spPr bwMode="auto">
          <a:xfrm rot="5400000">
            <a:off x="2373159" y="1009768"/>
            <a:ext cx="502410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938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B0F0"/>
                </a:solidFill>
                <a:ea typeface="ＭＳ Ｐゴシック" charset="0"/>
                <a:cs typeface="ＭＳ Ｐゴシック" charset="0"/>
              </a:rPr>
              <a:t>HYPOTHERMIE THERAPEUTIQUE</a:t>
            </a:r>
          </a:p>
        </p:txBody>
      </p:sp>
      <p:grpSp>
        <p:nvGrpSpPr>
          <p:cNvPr id="20" name="Groupe 19"/>
          <p:cNvGrpSpPr/>
          <p:nvPr/>
        </p:nvGrpSpPr>
        <p:grpSpPr>
          <a:xfrm>
            <a:off x="5940152" y="1124744"/>
            <a:ext cx="3128658" cy="2421406"/>
            <a:chOff x="5940152" y="1069033"/>
            <a:chExt cx="2982024" cy="2462455"/>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928" r="3248" b="7205"/>
            <a:stretch/>
          </p:blipFill>
          <p:spPr bwMode="auto">
            <a:xfrm>
              <a:off x="5940152" y="1069033"/>
              <a:ext cx="2982024" cy="246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34115" y="1206865"/>
              <a:ext cx="1439818" cy="215444"/>
            </a:xfrm>
            <a:prstGeom prst="rect">
              <a:avLst/>
            </a:prstGeom>
          </p:spPr>
          <p:txBody>
            <a:bodyPr wrap="none">
              <a:spAutoFit/>
            </a:bodyPr>
            <a:lstStyle/>
            <a:p>
              <a:r>
                <a:rPr lang="pt-BR" sz="800" i="1" dirty="0"/>
                <a:t>Acta Pediatr 86: 757-61. 1997</a:t>
              </a:r>
              <a:endParaRPr lang="fr-FR" sz="800" i="1" dirty="0"/>
            </a:p>
          </p:txBody>
        </p:sp>
        <p:sp>
          <p:nvSpPr>
            <p:cNvPr id="11" name="Forme libre 10"/>
            <p:cNvSpPr/>
            <p:nvPr/>
          </p:nvSpPr>
          <p:spPr>
            <a:xfrm>
              <a:off x="6134000" y="1211794"/>
              <a:ext cx="2715767" cy="1366034"/>
            </a:xfrm>
            <a:custGeom>
              <a:avLst/>
              <a:gdLst>
                <a:gd name="connsiteX0" fmla="*/ 0 w 2715768"/>
                <a:gd name="connsiteY0" fmla="*/ 82296 h 1389888"/>
                <a:gd name="connsiteX1" fmla="*/ 0 w 2715768"/>
                <a:gd name="connsiteY1" fmla="*/ 1161288 h 1389888"/>
                <a:gd name="connsiteX2" fmla="*/ 301752 w 2715768"/>
                <a:gd name="connsiteY2" fmla="*/ 758952 h 1389888"/>
                <a:gd name="connsiteX3" fmla="*/ 621792 w 2715768"/>
                <a:gd name="connsiteY3" fmla="*/ 548640 h 1389888"/>
                <a:gd name="connsiteX4" fmla="*/ 923544 w 2715768"/>
                <a:gd name="connsiteY4" fmla="*/ 548640 h 1389888"/>
                <a:gd name="connsiteX5" fmla="*/ 1225296 w 2715768"/>
                <a:gd name="connsiteY5" fmla="*/ 667512 h 1389888"/>
                <a:gd name="connsiteX6" fmla="*/ 1527048 w 2715768"/>
                <a:gd name="connsiteY6" fmla="*/ 877824 h 1389888"/>
                <a:gd name="connsiteX7" fmla="*/ 1819656 w 2715768"/>
                <a:gd name="connsiteY7" fmla="*/ 978408 h 1389888"/>
                <a:gd name="connsiteX8" fmla="*/ 2103120 w 2715768"/>
                <a:gd name="connsiteY8" fmla="*/ 1197864 h 1389888"/>
                <a:gd name="connsiteX9" fmla="*/ 2715768 w 2715768"/>
                <a:gd name="connsiteY9" fmla="*/ 1389888 h 1389888"/>
                <a:gd name="connsiteX10" fmla="*/ 2706624 w 2715768"/>
                <a:gd name="connsiteY10" fmla="*/ 36576 h 1389888"/>
                <a:gd name="connsiteX11" fmla="*/ 9144 w 2715768"/>
                <a:gd name="connsiteY11" fmla="*/ 0 h 1389888"/>
                <a:gd name="connsiteX12" fmla="*/ 0 w 2715768"/>
                <a:gd name="connsiteY12" fmla="*/ 274320 h 1389888"/>
                <a:gd name="connsiteX0" fmla="*/ 0 w 2734056"/>
                <a:gd name="connsiteY0" fmla="*/ 82296 h 1389888"/>
                <a:gd name="connsiteX1" fmla="*/ 0 w 2734056"/>
                <a:gd name="connsiteY1" fmla="*/ 1161288 h 1389888"/>
                <a:gd name="connsiteX2" fmla="*/ 301752 w 2734056"/>
                <a:gd name="connsiteY2" fmla="*/ 758952 h 1389888"/>
                <a:gd name="connsiteX3" fmla="*/ 621792 w 2734056"/>
                <a:gd name="connsiteY3" fmla="*/ 548640 h 1389888"/>
                <a:gd name="connsiteX4" fmla="*/ 923544 w 2734056"/>
                <a:gd name="connsiteY4" fmla="*/ 548640 h 1389888"/>
                <a:gd name="connsiteX5" fmla="*/ 1225296 w 2734056"/>
                <a:gd name="connsiteY5" fmla="*/ 667512 h 1389888"/>
                <a:gd name="connsiteX6" fmla="*/ 1527048 w 2734056"/>
                <a:gd name="connsiteY6" fmla="*/ 877824 h 1389888"/>
                <a:gd name="connsiteX7" fmla="*/ 1819656 w 2734056"/>
                <a:gd name="connsiteY7" fmla="*/ 978408 h 1389888"/>
                <a:gd name="connsiteX8" fmla="*/ 2103120 w 2734056"/>
                <a:gd name="connsiteY8" fmla="*/ 1197864 h 1389888"/>
                <a:gd name="connsiteX9" fmla="*/ 2715768 w 2734056"/>
                <a:gd name="connsiteY9" fmla="*/ 1389888 h 1389888"/>
                <a:gd name="connsiteX10" fmla="*/ 2734056 w 2734056"/>
                <a:gd name="connsiteY10" fmla="*/ 18288 h 1389888"/>
                <a:gd name="connsiteX11" fmla="*/ 9144 w 2734056"/>
                <a:gd name="connsiteY11" fmla="*/ 0 h 1389888"/>
                <a:gd name="connsiteX12" fmla="*/ 0 w 2734056"/>
                <a:gd name="connsiteY12" fmla="*/ 274320 h 1389888"/>
                <a:gd name="connsiteX0" fmla="*/ 0 w 2734056"/>
                <a:gd name="connsiteY0" fmla="*/ 82296 h 1389888"/>
                <a:gd name="connsiteX1" fmla="*/ 0 w 2734056"/>
                <a:gd name="connsiteY1" fmla="*/ 1161288 h 1389888"/>
                <a:gd name="connsiteX2" fmla="*/ 301752 w 2734056"/>
                <a:gd name="connsiteY2" fmla="*/ 758952 h 1389888"/>
                <a:gd name="connsiteX3" fmla="*/ 621792 w 2734056"/>
                <a:gd name="connsiteY3" fmla="*/ 548640 h 1389888"/>
                <a:gd name="connsiteX4" fmla="*/ 923544 w 2734056"/>
                <a:gd name="connsiteY4" fmla="*/ 548640 h 1389888"/>
                <a:gd name="connsiteX5" fmla="*/ 1225296 w 2734056"/>
                <a:gd name="connsiteY5" fmla="*/ 667512 h 1389888"/>
                <a:gd name="connsiteX6" fmla="*/ 1527048 w 2734056"/>
                <a:gd name="connsiteY6" fmla="*/ 877824 h 1389888"/>
                <a:gd name="connsiteX7" fmla="*/ 1819656 w 2734056"/>
                <a:gd name="connsiteY7" fmla="*/ 978408 h 1389888"/>
                <a:gd name="connsiteX8" fmla="*/ 2103120 w 2734056"/>
                <a:gd name="connsiteY8" fmla="*/ 1197864 h 1389888"/>
                <a:gd name="connsiteX9" fmla="*/ 2715768 w 2734056"/>
                <a:gd name="connsiteY9" fmla="*/ 1389888 h 1389888"/>
                <a:gd name="connsiteX10" fmla="*/ 2734056 w 2734056"/>
                <a:gd name="connsiteY10" fmla="*/ 9144 h 1389888"/>
                <a:gd name="connsiteX11" fmla="*/ 9144 w 2734056"/>
                <a:gd name="connsiteY11" fmla="*/ 0 h 1389888"/>
                <a:gd name="connsiteX12" fmla="*/ 0 w 2734056"/>
                <a:gd name="connsiteY12" fmla="*/ 274320 h 1389888"/>
                <a:gd name="connsiteX0" fmla="*/ 0 w 2734056"/>
                <a:gd name="connsiteY0" fmla="*/ 73152 h 1380744"/>
                <a:gd name="connsiteX1" fmla="*/ 0 w 2734056"/>
                <a:gd name="connsiteY1" fmla="*/ 1152144 h 1380744"/>
                <a:gd name="connsiteX2" fmla="*/ 301752 w 2734056"/>
                <a:gd name="connsiteY2" fmla="*/ 749808 h 1380744"/>
                <a:gd name="connsiteX3" fmla="*/ 621792 w 2734056"/>
                <a:gd name="connsiteY3" fmla="*/ 539496 h 1380744"/>
                <a:gd name="connsiteX4" fmla="*/ 923544 w 2734056"/>
                <a:gd name="connsiteY4" fmla="*/ 539496 h 1380744"/>
                <a:gd name="connsiteX5" fmla="*/ 1225296 w 2734056"/>
                <a:gd name="connsiteY5" fmla="*/ 658368 h 1380744"/>
                <a:gd name="connsiteX6" fmla="*/ 1527048 w 2734056"/>
                <a:gd name="connsiteY6" fmla="*/ 868680 h 1380744"/>
                <a:gd name="connsiteX7" fmla="*/ 1819656 w 2734056"/>
                <a:gd name="connsiteY7" fmla="*/ 969264 h 1380744"/>
                <a:gd name="connsiteX8" fmla="*/ 2103120 w 2734056"/>
                <a:gd name="connsiteY8" fmla="*/ 1188720 h 1380744"/>
                <a:gd name="connsiteX9" fmla="*/ 2715768 w 2734056"/>
                <a:gd name="connsiteY9" fmla="*/ 1380744 h 1380744"/>
                <a:gd name="connsiteX10" fmla="*/ 2734056 w 2734056"/>
                <a:gd name="connsiteY10" fmla="*/ 0 h 1380744"/>
                <a:gd name="connsiteX11" fmla="*/ 9144 w 2734056"/>
                <a:gd name="connsiteY11" fmla="*/ 42379 h 1380744"/>
                <a:gd name="connsiteX12" fmla="*/ 0 w 2734056"/>
                <a:gd name="connsiteY12" fmla="*/ 265176 h 1380744"/>
                <a:gd name="connsiteX0" fmla="*/ 0 w 2741319"/>
                <a:gd name="connsiteY0" fmla="*/ 36350 h 1343942"/>
                <a:gd name="connsiteX1" fmla="*/ 0 w 2741319"/>
                <a:gd name="connsiteY1" fmla="*/ 1115342 h 1343942"/>
                <a:gd name="connsiteX2" fmla="*/ 301752 w 2741319"/>
                <a:gd name="connsiteY2" fmla="*/ 713006 h 1343942"/>
                <a:gd name="connsiteX3" fmla="*/ 621792 w 2741319"/>
                <a:gd name="connsiteY3" fmla="*/ 502694 h 1343942"/>
                <a:gd name="connsiteX4" fmla="*/ 923544 w 2741319"/>
                <a:gd name="connsiteY4" fmla="*/ 502694 h 1343942"/>
                <a:gd name="connsiteX5" fmla="*/ 1225296 w 2741319"/>
                <a:gd name="connsiteY5" fmla="*/ 621566 h 1343942"/>
                <a:gd name="connsiteX6" fmla="*/ 1527048 w 2741319"/>
                <a:gd name="connsiteY6" fmla="*/ 831878 h 1343942"/>
                <a:gd name="connsiteX7" fmla="*/ 1819656 w 2741319"/>
                <a:gd name="connsiteY7" fmla="*/ 932462 h 1343942"/>
                <a:gd name="connsiteX8" fmla="*/ 2103120 w 2741319"/>
                <a:gd name="connsiteY8" fmla="*/ 1151918 h 1343942"/>
                <a:gd name="connsiteX9" fmla="*/ 2715768 w 2741319"/>
                <a:gd name="connsiteY9" fmla="*/ 1343942 h 1343942"/>
                <a:gd name="connsiteX10" fmla="*/ 2741319 w 2741319"/>
                <a:gd name="connsiteY10" fmla="*/ 0 h 1343942"/>
                <a:gd name="connsiteX11" fmla="*/ 9144 w 2741319"/>
                <a:gd name="connsiteY11" fmla="*/ 5577 h 1343942"/>
                <a:gd name="connsiteX12" fmla="*/ 0 w 2741319"/>
                <a:gd name="connsiteY12" fmla="*/ 228374 h 1343942"/>
                <a:gd name="connsiteX0" fmla="*/ 0 w 2715768"/>
                <a:gd name="connsiteY0" fmla="*/ 30773 h 1338365"/>
                <a:gd name="connsiteX1" fmla="*/ 0 w 2715768"/>
                <a:gd name="connsiteY1" fmla="*/ 1109765 h 1338365"/>
                <a:gd name="connsiteX2" fmla="*/ 301752 w 2715768"/>
                <a:gd name="connsiteY2" fmla="*/ 707429 h 1338365"/>
                <a:gd name="connsiteX3" fmla="*/ 621792 w 2715768"/>
                <a:gd name="connsiteY3" fmla="*/ 497117 h 1338365"/>
                <a:gd name="connsiteX4" fmla="*/ 923544 w 2715768"/>
                <a:gd name="connsiteY4" fmla="*/ 497117 h 1338365"/>
                <a:gd name="connsiteX5" fmla="*/ 1225296 w 2715768"/>
                <a:gd name="connsiteY5" fmla="*/ 615989 h 1338365"/>
                <a:gd name="connsiteX6" fmla="*/ 1527048 w 2715768"/>
                <a:gd name="connsiteY6" fmla="*/ 826301 h 1338365"/>
                <a:gd name="connsiteX7" fmla="*/ 1819656 w 2715768"/>
                <a:gd name="connsiteY7" fmla="*/ 926885 h 1338365"/>
                <a:gd name="connsiteX8" fmla="*/ 2103120 w 2715768"/>
                <a:gd name="connsiteY8" fmla="*/ 1146341 h 1338365"/>
                <a:gd name="connsiteX9" fmla="*/ 2715768 w 2715768"/>
                <a:gd name="connsiteY9" fmla="*/ 1338365 h 1338365"/>
                <a:gd name="connsiteX10" fmla="*/ 2712268 w 2715768"/>
                <a:gd name="connsiteY10" fmla="*/ 1783 h 1338365"/>
                <a:gd name="connsiteX11" fmla="*/ 9144 w 2715768"/>
                <a:gd name="connsiteY11" fmla="*/ 0 h 1338365"/>
                <a:gd name="connsiteX12" fmla="*/ 0 w 2715768"/>
                <a:gd name="connsiteY12" fmla="*/ 222797 h 1338365"/>
                <a:gd name="connsiteX0" fmla="*/ 0 w 2726866"/>
                <a:gd name="connsiteY0" fmla="*/ 58432 h 1366024"/>
                <a:gd name="connsiteX1" fmla="*/ 0 w 2726866"/>
                <a:gd name="connsiteY1" fmla="*/ 1137424 h 1366024"/>
                <a:gd name="connsiteX2" fmla="*/ 301752 w 2726866"/>
                <a:gd name="connsiteY2" fmla="*/ 735088 h 1366024"/>
                <a:gd name="connsiteX3" fmla="*/ 621792 w 2726866"/>
                <a:gd name="connsiteY3" fmla="*/ 524776 h 1366024"/>
                <a:gd name="connsiteX4" fmla="*/ 923544 w 2726866"/>
                <a:gd name="connsiteY4" fmla="*/ 524776 h 1366024"/>
                <a:gd name="connsiteX5" fmla="*/ 1225296 w 2726866"/>
                <a:gd name="connsiteY5" fmla="*/ 643648 h 1366024"/>
                <a:gd name="connsiteX6" fmla="*/ 1527048 w 2726866"/>
                <a:gd name="connsiteY6" fmla="*/ 853960 h 1366024"/>
                <a:gd name="connsiteX7" fmla="*/ 1819656 w 2726866"/>
                <a:gd name="connsiteY7" fmla="*/ 954544 h 1366024"/>
                <a:gd name="connsiteX8" fmla="*/ 2103120 w 2726866"/>
                <a:gd name="connsiteY8" fmla="*/ 1174000 h 1366024"/>
                <a:gd name="connsiteX9" fmla="*/ 2715768 w 2726866"/>
                <a:gd name="connsiteY9" fmla="*/ 1366024 h 1366024"/>
                <a:gd name="connsiteX10" fmla="*/ 2726794 w 2726866"/>
                <a:gd name="connsiteY10" fmla="*/ 0 h 1366024"/>
                <a:gd name="connsiteX11" fmla="*/ 9144 w 2726866"/>
                <a:gd name="connsiteY11" fmla="*/ 27659 h 1366024"/>
                <a:gd name="connsiteX12" fmla="*/ 0 w 2726866"/>
                <a:gd name="connsiteY12" fmla="*/ 250456 h 1366024"/>
                <a:gd name="connsiteX0" fmla="*/ 0 w 2726866"/>
                <a:gd name="connsiteY0" fmla="*/ 58485 h 1366077"/>
                <a:gd name="connsiteX1" fmla="*/ 0 w 2726866"/>
                <a:gd name="connsiteY1" fmla="*/ 1137477 h 1366077"/>
                <a:gd name="connsiteX2" fmla="*/ 301752 w 2726866"/>
                <a:gd name="connsiteY2" fmla="*/ 735141 h 1366077"/>
                <a:gd name="connsiteX3" fmla="*/ 621792 w 2726866"/>
                <a:gd name="connsiteY3" fmla="*/ 524829 h 1366077"/>
                <a:gd name="connsiteX4" fmla="*/ 923544 w 2726866"/>
                <a:gd name="connsiteY4" fmla="*/ 524829 h 1366077"/>
                <a:gd name="connsiteX5" fmla="*/ 1225296 w 2726866"/>
                <a:gd name="connsiteY5" fmla="*/ 643701 h 1366077"/>
                <a:gd name="connsiteX6" fmla="*/ 1527048 w 2726866"/>
                <a:gd name="connsiteY6" fmla="*/ 854013 h 1366077"/>
                <a:gd name="connsiteX7" fmla="*/ 1819656 w 2726866"/>
                <a:gd name="connsiteY7" fmla="*/ 954597 h 1366077"/>
                <a:gd name="connsiteX8" fmla="*/ 2103120 w 2726866"/>
                <a:gd name="connsiteY8" fmla="*/ 1174053 h 1366077"/>
                <a:gd name="connsiteX9" fmla="*/ 2715768 w 2726866"/>
                <a:gd name="connsiteY9" fmla="*/ 1366077 h 1366077"/>
                <a:gd name="connsiteX10" fmla="*/ 2726794 w 2726866"/>
                <a:gd name="connsiteY10" fmla="*/ 53 h 1366077"/>
                <a:gd name="connsiteX11" fmla="*/ 2714585 w 2726866"/>
                <a:gd name="connsiteY11" fmla="*/ 1758 h 1366077"/>
                <a:gd name="connsiteX12" fmla="*/ 9144 w 2726866"/>
                <a:gd name="connsiteY12" fmla="*/ 27712 h 1366077"/>
                <a:gd name="connsiteX13" fmla="*/ 0 w 2726866"/>
                <a:gd name="connsiteY13" fmla="*/ 250509 h 1366077"/>
                <a:gd name="connsiteX0" fmla="*/ 0 w 2726866"/>
                <a:gd name="connsiteY0" fmla="*/ 58485 h 1366077"/>
                <a:gd name="connsiteX1" fmla="*/ 0 w 2726866"/>
                <a:gd name="connsiteY1" fmla="*/ 1137477 h 1366077"/>
                <a:gd name="connsiteX2" fmla="*/ 301752 w 2726866"/>
                <a:gd name="connsiteY2" fmla="*/ 735141 h 1366077"/>
                <a:gd name="connsiteX3" fmla="*/ 621792 w 2726866"/>
                <a:gd name="connsiteY3" fmla="*/ 524829 h 1366077"/>
                <a:gd name="connsiteX4" fmla="*/ 923544 w 2726866"/>
                <a:gd name="connsiteY4" fmla="*/ 524829 h 1366077"/>
                <a:gd name="connsiteX5" fmla="*/ 1225296 w 2726866"/>
                <a:gd name="connsiteY5" fmla="*/ 643701 h 1366077"/>
                <a:gd name="connsiteX6" fmla="*/ 1527048 w 2726866"/>
                <a:gd name="connsiteY6" fmla="*/ 854013 h 1366077"/>
                <a:gd name="connsiteX7" fmla="*/ 1819656 w 2726866"/>
                <a:gd name="connsiteY7" fmla="*/ 954597 h 1366077"/>
                <a:gd name="connsiteX8" fmla="*/ 2103120 w 2726866"/>
                <a:gd name="connsiteY8" fmla="*/ 1174053 h 1366077"/>
                <a:gd name="connsiteX9" fmla="*/ 2715768 w 2726866"/>
                <a:gd name="connsiteY9" fmla="*/ 1366077 h 1366077"/>
                <a:gd name="connsiteX10" fmla="*/ 2726794 w 2726866"/>
                <a:gd name="connsiteY10" fmla="*/ 53 h 1366077"/>
                <a:gd name="connsiteX11" fmla="*/ 2699454 w 2726866"/>
                <a:gd name="connsiteY11" fmla="*/ 1758 h 1366077"/>
                <a:gd name="connsiteX12" fmla="*/ 9144 w 2726866"/>
                <a:gd name="connsiteY12" fmla="*/ 27712 h 1366077"/>
                <a:gd name="connsiteX13" fmla="*/ 0 w 2726866"/>
                <a:gd name="connsiteY13" fmla="*/ 250509 h 1366077"/>
                <a:gd name="connsiteX0" fmla="*/ 0 w 2715768"/>
                <a:gd name="connsiteY0" fmla="*/ 58485 h 1366077"/>
                <a:gd name="connsiteX1" fmla="*/ 0 w 2715768"/>
                <a:gd name="connsiteY1" fmla="*/ 1137477 h 1366077"/>
                <a:gd name="connsiteX2" fmla="*/ 301752 w 2715768"/>
                <a:gd name="connsiteY2" fmla="*/ 735141 h 1366077"/>
                <a:gd name="connsiteX3" fmla="*/ 621792 w 2715768"/>
                <a:gd name="connsiteY3" fmla="*/ 524829 h 1366077"/>
                <a:gd name="connsiteX4" fmla="*/ 923544 w 2715768"/>
                <a:gd name="connsiteY4" fmla="*/ 524829 h 1366077"/>
                <a:gd name="connsiteX5" fmla="*/ 1225296 w 2715768"/>
                <a:gd name="connsiteY5" fmla="*/ 643701 h 1366077"/>
                <a:gd name="connsiteX6" fmla="*/ 1527048 w 2715768"/>
                <a:gd name="connsiteY6" fmla="*/ 854013 h 1366077"/>
                <a:gd name="connsiteX7" fmla="*/ 1819656 w 2715768"/>
                <a:gd name="connsiteY7" fmla="*/ 954597 h 1366077"/>
                <a:gd name="connsiteX8" fmla="*/ 2103120 w 2715768"/>
                <a:gd name="connsiteY8" fmla="*/ 1174053 h 1366077"/>
                <a:gd name="connsiteX9" fmla="*/ 2715768 w 2715768"/>
                <a:gd name="connsiteY9" fmla="*/ 1366077 h 1366077"/>
                <a:gd name="connsiteX10" fmla="*/ 2711663 w 2715768"/>
                <a:gd name="connsiteY10" fmla="*/ 53 h 1366077"/>
                <a:gd name="connsiteX11" fmla="*/ 2699454 w 2715768"/>
                <a:gd name="connsiteY11" fmla="*/ 1758 h 1366077"/>
                <a:gd name="connsiteX12" fmla="*/ 9144 w 2715768"/>
                <a:gd name="connsiteY12" fmla="*/ 27712 h 1366077"/>
                <a:gd name="connsiteX13" fmla="*/ 0 w 2715768"/>
                <a:gd name="connsiteY13" fmla="*/ 250509 h 1366077"/>
                <a:gd name="connsiteX0" fmla="*/ 0 w 2718357"/>
                <a:gd name="connsiteY0" fmla="*/ 58450 h 1366042"/>
                <a:gd name="connsiteX1" fmla="*/ 0 w 2718357"/>
                <a:gd name="connsiteY1" fmla="*/ 1137442 h 1366042"/>
                <a:gd name="connsiteX2" fmla="*/ 301752 w 2718357"/>
                <a:gd name="connsiteY2" fmla="*/ 735106 h 1366042"/>
                <a:gd name="connsiteX3" fmla="*/ 621792 w 2718357"/>
                <a:gd name="connsiteY3" fmla="*/ 524794 h 1366042"/>
                <a:gd name="connsiteX4" fmla="*/ 923544 w 2718357"/>
                <a:gd name="connsiteY4" fmla="*/ 524794 h 1366042"/>
                <a:gd name="connsiteX5" fmla="*/ 1225296 w 2718357"/>
                <a:gd name="connsiteY5" fmla="*/ 643666 h 1366042"/>
                <a:gd name="connsiteX6" fmla="*/ 1527048 w 2718357"/>
                <a:gd name="connsiteY6" fmla="*/ 853978 h 1366042"/>
                <a:gd name="connsiteX7" fmla="*/ 1819656 w 2718357"/>
                <a:gd name="connsiteY7" fmla="*/ 954562 h 1366042"/>
                <a:gd name="connsiteX8" fmla="*/ 2103120 w 2718357"/>
                <a:gd name="connsiteY8" fmla="*/ 1174018 h 1366042"/>
                <a:gd name="connsiteX9" fmla="*/ 2715768 w 2718357"/>
                <a:gd name="connsiteY9" fmla="*/ 1366042 h 1366042"/>
                <a:gd name="connsiteX10" fmla="*/ 2711663 w 2718357"/>
                <a:gd name="connsiteY10" fmla="*/ 18 h 1366042"/>
                <a:gd name="connsiteX11" fmla="*/ 2717611 w 2718357"/>
                <a:gd name="connsiteY11" fmla="*/ 7857 h 1366042"/>
                <a:gd name="connsiteX12" fmla="*/ 9144 w 2718357"/>
                <a:gd name="connsiteY12" fmla="*/ 27677 h 1366042"/>
                <a:gd name="connsiteX13" fmla="*/ 0 w 2718357"/>
                <a:gd name="connsiteY13" fmla="*/ 250474 h 1366042"/>
                <a:gd name="connsiteX0" fmla="*/ 0 w 2730147"/>
                <a:gd name="connsiteY0" fmla="*/ 58445 h 1366037"/>
                <a:gd name="connsiteX1" fmla="*/ 0 w 2730147"/>
                <a:gd name="connsiteY1" fmla="*/ 1137437 h 1366037"/>
                <a:gd name="connsiteX2" fmla="*/ 301752 w 2730147"/>
                <a:gd name="connsiteY2" fmla="*/ 735101 h 1366037"/>
                <a:gd name="connsiteX3" fmla="*/ 621792 w 2730147"/>
                <a:gd name="connsiteY3" fmla="*/ 524789 h 1366037"/>
                <a:gd name="connsiteX4" fmla="*/ 923544 w 2730147"/>
                <a:gd name="connsiteY4" fmla="*/ 524789 h 1366037"/>
                <a:gd name="connsiteX5" fmla="*/ 1225296 w 2730147"/>
                <a:gd name="connsiteY5" fmla="*/ 643661 h 1366037"/>
                <a:gd name="connsiteX6" fmla="*/ 1527048 w 2730147"/>
                <a:gd name="connsiteY6" fmla="*/ 853973 h 1366037"/>
                <a:gd name="connsiteX7" fmla="*/ 1819656 w 2730147"/>
                <a:gd name="connsiteY7" fmla="*/ 954557 h 1366037"/>
                <a:gd name="connsiteX8" fmla="*/ 2103120 w 2730147"/>
                <a:gd name="connsiteY8" fmla="*/ 1174013 h 1366037"/>
                <a:gd name="connsiteX9" fmla="*/ 2715768 w 2730147"/>
                <a:gd name="connsiteY9" fmla="*/ 1366037 h 1366037"/>
                <a:gd name="connsiteX10" fmla="*/ 2711663 w 2730147"/>
                <a:gd name="connsiteY10" fmla="*/ 13 h 1366037"/>
                <a:gd name="connsiteX11" fmla="*/ 2729716 w 2730147"/>
                <a:gd name="connsiteY11" fmla="*/ 10919 h 1366037"/>
                <a:gd name="connsiteX12" fmla="*/ 9144 w 2730147"/>
                <a:gd name="connsiteY12" fmla="*/ 27672 h 1366037"/>
                <a:gd name="connsiteX13" fmla="*/ 0 w 2730147"/>
                <a:gd name="connsiteY13" fmla="*/ 250469 h 1366037"/>
                <a:gd name="connsiteX0" fmla="*/ 0 w 2715768"/>
                <a:gd name="connsiteY0" fmla="*/ 58441 h 1366033"/>
                <a:gd name="connsiteX1" fmla="*/ 0 w 2715768"/>
                <a:gd name="connsiteY1" fmla="*/ 1137433 h 1366033"/>
                <a:gd name="connsiteX2" fmla="*/ 301752 w 2715768"/>
                <a:gd name="connsiteY2" fmla="*/ 735097 h 1366033"/>
                <a:gd name="connsiteX3" fmla="*/ 621792 w 2715768"/>
                <a:gd name="connsiteY3" fmla="*/ 524785 h 1366033"/>
                <a:gd name="connsiteX4" fmla="*/ 923544 w 2715768"/>
                <a:gd name="connsiteY4" fmla="*/ 524785 h 1366033"/>
                <a:gd name="connsiteX5" fmla="*/ 1225296 w 2715768"/>
                <a:gd name="connsiteY5" fmla="*/ 643657 h 1366033"/>
                <a:gd name="connsiteX6" fmla="*/ 1527048 w 2715768"/>
                <a:gd name="connsiteY6" fmla="*/ 853969 h 1366033"/>
                <a:gd name="connsiteX7" fmla="*/ 1819656 w 2715768"/>
                <a:gd name="connsiteY7" fmla="*/ 954553 h 1366033"/>
                <a:gd name="connsiteX8" fmla="*/ 2103120 w 2715768"/>
                <a:gd name="connsiteY8" fmla="*/ 1174009 h 1366033"/>
                <a:gd name="connsiteX9" fmla="*/ 2715768 w 2715768"/>
                <a:gd name="connsiteY9" fmla="*/ 1366033 h 1366033"/>
                <a:gd name="connsiteX10" fmla="*/ 2711663 w 2715768"/>
                <a:gd name="connsiteY10" fmla="*/ 9 h 1366033"/>
                <a:gd name="connsiteX11" fmla="*/ 2711559 w 2715768"/>
                <a:gd name="connsiteY11" fmla="*/ 17049 h 1366033"/>
                <a:gd name="connsiteX12" fmla="*/ 9144 w 2715768"/>
                <a:gd name="connsiteY12" fmla="*/ 27668 h 1366033"/>
                <a:gd name="connsiteX13" fmla="*/ 0 w 2715768"/>
                <a:gd name="connsiteY13" fmla="*/ 250465 h 13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5768" h="1366033">
                  <a:moveTo>
                    <a:pt x="0" y="58441"/>
                  </a:moveTo>
                  <a:lnTo>
                    <a:pt x="0" y="1137433"/>
                  </a:lnTo>
                  <a:lnTo>
                    <a:pt x="301752" y="735097"/>
                  </a:lnTo>
                  <a:lnTo>
                    <a:pt x="621792" y="524785"/>
                  </a:lnTo>
                  <a:lnTo>
                    <a:pt x="923544" y="524785"/>
                  </a:lnTo>
                  <a:lnTo>
                    <a:pt x="1225296" y="643657"/>
                  </a:lnTo>
                  <a:lnTo>
                    <a:pt x="1527048" y="853969"/>
                  </a:lnTo>
                  <a:lnTo>
                    <a:pt x="1819656" y="954553"/>
                  </a:lnTo>
                  <a:lnTo>
                    <a:pt x="2103120" y="1174009"/>
                  </a:lnTo>
                  <a:lnTo>
                    <a:pt x="2715768" y="1366033"/>
                  </a:lnTo>
                  <a:cubicBezTo>
                    <a:pt x="2714601" y="920506"/>
                    <a:pt x="2712830" y="445536"/>
                    <a:pt x="2711663" y="9"/>
                  </a:cubicBezTo>
                  <a:cubicBezTo>
                    <a:pt x="2707593" y="-445"/>
                    <a:pt x="2715629" y="17503"/>
                    <a:pt x="2711559" y="17049"/>
                  </a:cubicBezTo>
                  <a:lnTo>
                    <a:pt x="9144" y="27668"/>
                  </a:lnTo>
                  <a:lnTo>
                    <a:pt x="0" y="250465"/>
                  </a:lnTo>
                </a:path>
              </a:pathLst>
            </a:custGeom>
            <a:solidFill>
              <a:srgbClr val="FF0000">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Forme libre 16"/>
            <p:cNvSpPr/>
            <p:nvPr/>
          </p:nvSpPr>
          <p:spPr>
            <a:xfrm>
              <a:off x="6134635" y="1729468"/>
              <a:ext cx="2720975" cy="1381125"/>
            </a:xfrm>
            <a:custGeom>
              <a:avLst/>
              <a:gdLst>
                <a:gd name="connsiteX0" fmla="*/ 0 w 2720975"/>
                <a:gd name="connsiteY0" fmla="*/ 606425 h 1381125"/>
                <a:gd name="connsiteX1" fmla="*/ 9525 w 2720975"/>
                <a:gd name="connsiteY1" fmla="*/ 1000125 h 1381125"/>
                <a:gd name="connsiteX2" fmla="*/ 311150 w 2720975"/>
                <a:gd name="connsiteY2" fmla="*/ 901700 h 1381125"/>
                <a:gd name="connsiteX3" fmla="*/ 612775 w 2720975"/>
                <a:gd name="connsiteY3" fmla="*/ 838200 h 1381125"/>
                <a:gd name="connsiteX4" fmla="*/ 914400 w 2720975"/>
                <a:gd name="connsiteY4" fmla="*/ 942975 h 1381125"/>
                <a:gd name="connsiteX5" fmla="*/ 1209675 w 2720975"/>
                <a:gd name="connsiteY5" fmla="*/ 987425 h 1381125"/>
                <a:gd name="connsiteX6" fmla="*/ 1514475 w 2720975"/>
                <a:gd name="connsiteY6" fmla="*/ 1076325 h 1381125"/>
                <a:gd name="connsiteX7" fmla="*/ 1812925 w 2720975"/>
                <a:gd name="connsiteY7" fmla="*/ 1149350 h 1381125"/>
                <a:gd name="connsiteX8" fmla="*/ 2127250 w 2720975"/>
                <a:gd name="connsiteY8" fmla="*/ 1266825 h 1381125"/>
                <a:gd name="connsiteX9" fmla="*/ 2419350 w 2720975"/>
                <a:gd name="connsiteY9" fmla="*/ 1355725 h 1381125"/>
                <a:gd name="connsiteX10" fmla="*/ 2720975 w 2720975"/>
                <a:gd name="connsiteY10" fmla="*/ 1381125 h 1381125"/>
                <a:gd name="connsiteX11" fmla="*/ 2711450 w 2720975"/>
                <a:gd name="connsiteY11" fmla="*/ 866775 h 1381125"/>
                <a:gd name="connsiteX12" fmla="*/ 2413000 w 2720975"/>
                <a:gd name="connsiteY12" fmla="*/ 746125 h 1381125"/>
                <a:gd name="connsiteX13" fmla="*/ 2111375 w 2720975"/>
                <a:gd name="connsiteY13" fmla="*/ 654050 h 1381125"/>
                <a:gd name="connsiteX14" fmla="*/ 1812925 w 2720975"/>
                <a:gd name="connsiteY14" fmla="*/ 447675 h 1381125"/>
                <a:gd name="connsiteX15" fmla="*/ 1508125 w 2720975"/>
                <a:gd name="connsiteY15" fmla="*/ 323850 h 1381125"/>
                <a:gd name="connsiteX16" fmla="*/ 1206500 w 2720975"/>
                <a:gd name="connsiteY16" fmla="*/ 123825 h 1381125"/>
                <a:gd name="connsiteX17" fmla="*/ 917575 w 2720975"/>
                <a:gd name="connsiteY17" fmla="*/ 0 h 1381125"/>
                <a:gd name="connsiteX18" fmla="*/ 606425 w 2720975"/>
                <a:gd name="connsiteY18" fmla="*/ 3175 h 1381125"/>
                <a:gd name="connsiteX19" fmla="*/ 311150 w 2720975"/>
                <a:gd name="connsiteY19" fmla="*/ 209550 h 1381125"/>
                <a:gd name="connsiteX20" fmla="*/ 0 w 2720975"/>
                <a:gd name="connsiteY20" fmla="*/ 606425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0975" h="1381125">
                  <a:moveTo>
                    <a:pt x="0" y="606425"/>
                  </a:moveTo>
                  <a:lnTo>
                    <a:pt x="9525" y="1000125"/>
                  </a:lnTo>
                  <a:lnTo>
                    <a:pt x="311150" y="901700"/>
                  </a:lnTo>
                  <a:lnTo>
                    <a:pt x="612775" y="838200"/>
                  </a:lnTo>
                  <a:lnTo>
                    <a:pt x="914400" y="942975"/>
                  </a:lnTo>
                  <a:lnTo>
                    <a:pt x="1209675" y="987425"/>
                  </a:lnTo>
                  <a:lnTo>
                    <a:pt x="1514475" y="1076325"/>
                  </a:lnTo>
                  <a:lnTo>
                    <a:pt x="1812925" y="1149350"/>
                  </a:lnTo>
                  <a:lnTo>
                    <a:pt x="2127250" y="1266825"/>
                  </a:lnTo>
                  <a:lnTo>
                    <a:pt x="2419350" y="1355725"/>
                  </a:lnTo>
                  <a:lnTo>
                    <a:pt x="2720975" y="1381125"/>
                  </a:lnTo>
                  <a:lnTo>
                    <a:pt x="2711450" y="866775"/>
                  </a:lnTo>
                  <a:lnTo>
                    <a:pt x="2413000" y="746125"/>
                  </a:lnTo>
                  <a:lnTo>
                    <a:pt x="2111375" y="654050"/>
                  </a:lnTo>
                  <a:lnTo>
                    <a:pt x="1812925" y="447675"/>
                  </a:lnTo>
                  <a:lnTo>
                    <a:pt x="1508125" y="323850"/>
                  </a:lnTo>
                  <a:lnTo>
                    <a:pt x="1206500" y="123825"/>
                  </a:lnTo>
                  <a:lnTo>
                    <a:pt x="917575" y="0"/>
                  </a:lnTo>
                  <a:lnTo>
                    <a:pt x="606425" y="3175"/>
                  </a:lnTo>
                  <a:lnTo>
                    <a:pt x="311150" y="209550"/>
                  </a:lnTo>
                  <a:lnTo>
                    <a:pt x="0" y="606425"/>
                  </a:lnTo>
                  <a:close/>
                </a:path>
              </a:pathLst>
            </a:custGeom>
            <a:solidFill>
              <a:schemeClr val="accent6">
                <a:lumMod val="75000"/>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orme libre 17"/>
            <p:cNvSpPr/>
            <p:nvPr/>
          </p:nvSpPr>
          <p:spPr>
            <a:xfrm>
              <a:off x="6137809" y="2548370"/>
              <a:ext cx="2714625" cy="622300"/>
            </a:xfrm>
            <a:custGeom>
              <a:avLst/>
              <a:gdLst>
                <a:gd name="connsiteX0" fmla="*/ 3175 w 2717800"/>
                <a:gd name="connsiteY0" fmla="*/ 158750 h 603250"/>
                <a:gd name="connsiteX1" fmla="*/ 0 w 2717800"/>
                <a:gd name="connsiteY1" fmla="*/ 593725 h 603250"/>
                <a:gd name="connsiteX2" fmla="*/ 2717800 w 2717800"/>
                <a:gd name="connsiteY2" fmla="*/ 603250 h 603250"/>
                <a:gd name="connsiteX3" fmla="*/ 2714625 w 2717800"/>
                <a:gd name="connsiteY3" fmla="*/ 533400 h 603250"/>
                <a:gd name="connsiteX4" fmla="*/ 2416175 w 2717800"/>
                <a:gd name="connsiteY4" fmla="*/ 508000 h 603250"/>
                <a:gd name="connsiteX5" fmla="*/ 2108200 w 2717800"/>
                <a:gd name="connsiteY5" fmla="*/ 419100 h 603250"/>
                <a:gd name="connsiteX6" fmla="*/ 1812925 w 2717800"/>
                <a:gd name="connsiteY6" fmla="*/ 314325 h 603250"/>
                <a:gd name="connsiteX7" fmla="*/ 1504950 w 2717800"/>
                <a:gd name="connsiteY7" fmla="*/ 231775 h 603250"/>
                <a:gd name="connsiteX8" fmla="*/ 1212850 w 2717800"/>
                <a:gd name="connsiteY8" fmla="*/ 152400 h 603250"/>
                <a:gd name="connsiteX9" fmla="*/ 911225 w 2717800"/>
                <a:gd name="connsiteY9" fmla="*/ 101600 h 603250"/>
                <a:gd name="connsiteX10" fmla="*/ 600075 w 2717800"/>
                <a:gd name="connsiteY10" fmla="*/ 0 h 603250"/>
                <a:gd name="connsiteX11" fmla="*/ 311150 w 2717800"/>
                <a:gd name="connsiteY11" fmla="*/ 66675 h 603250"/>
                <a:gd name="connsiteX12" fmla="*/ 3175 w 2717800"/>
                <a:gd name="connsiteY12" fmla="*/ 158750 h 603250"/>
                <a:gd name="connsiteX0" fmla="*/ 3175 w 2717800"/>
                <a:gd name="connsiteY0" fmla="*/ 158750 h 622300"/>
                <a:gd name="connsiteX1" fmla="*/ 0 w 2717800"/>
                <a:gd name="connsiteY1" fmla="*/ 622300 h 622300"/>
                <a:gd name="connsiteX2" fmla="*/ 2717800 w 2717800"/>
                <a:gd name="connsiteY2" fmla="*/ 603250 h 622300"/>
                <a:gd name="connsiteX3" fmla="*/ 2714625 w 2717800"/>
                <a:gd name="connsiteY3" fmla="*/ 533400 h 622300"/>
                <a:gd name="connsiteX4" fmla="*/ 2416175 w 2717800"/>
                <a:gd name="connsiteY4" fmla="*/ 508000 h 622300"/>
                <a:gd name="connsiteX5" fmla="*/ 2108200 w 2717800"/>
                <a:gd name="connsiteY5" fmla="*/ 419100 h 622300"/>
                <a:gd name="connsiteX6" fmla="*/ 1812925 w 2717800"/>
                <a:gd name="connsiteY6" fmla="*/ 314325 h 622300"/>
                <a:gd name="connsiteX7" fmla="*/ 1504950 w 2717800"/>
                <a:gd name="connsiteY7" fmla="*/ 231775 h 622300"/>
                <a:gd name="connsiteX8" fmla="*/ 1212850 w 2717800"/>
                <a:gd name="connsiteY8" fmla="*/ 152400 h 622300"/>
                <a:gd name="connsiteX9" fmla="*/ 911225 w 2717800"/>
                <a:gd name="connsiteY9" fmla="*/ 101600 h 622300"/>
                <a:gd name="connsiteX10" fmla="*/ 600075 w 2717800"/>
                <a:gd name="connsiteY10" fmla="*/ 0 h 622300"/>
                <a:gd name="connsiteX11" fmla="*/ 311150 w 2717800"/>
                <a:gd name="connsiteY11" fmla="*/ 66675 h 622300"/>
                <a:gd name="connsiteX12" fmla="*/ 3175 w 2717800"/>
                <a:gd name="connsiteY12" fmla="*/ 158750 h 622300"/>
                <a:gd name="connsiteX0" fmla="*/ 3175 w 2714625"/>
                <a:gd name="connsiteY0" fmla="*/ 158750 h 622300"/>
                <a:gd name="connsiteX1" fmla="*/ 0 w 2714625"/>
                <a:gd name="connsiteY1" fmla="*/ 622300 h 622300"/>
                <a:gd name="connsiteX2" fmla="*/ 2713037 w 2714625"/>
                <a:gd name="connsiteY2" fmla="*/ 622300 h 622300"/>
                <a:gd name="connsiteX3" fmla="*/ 2714625 w 2714625"/>
                <a:gd name="connsiteY3" fmla="*/ 533400 h 622300"/>
                <a:gd name="connsiteX4" fmla="*/ 2416175 w 2714625"/>
                <a:gd name="connsiteY4" fmla="*/ 508000 h 622300"/>
                <a:gd name="connsiteX5" fmla="*/ 2108200 w 2714625"/>
                <a:gd name="connsiteY5" fmla="*/ 419100 h 622300"/>
                <a:gd name="connsiteX6" fmla="*/ 1812925 w 2714625"/>
                <a:gd name="connsiteY6" fmla="*/ 314325 h 622300"/>
                <a:gd name="connsiteX7" fmla="*/ 1504950 w 2714625"/>
                <a:gd name="connsiteY7" fmla="*/ 231775 h 622300"/>
                <a:gd name="connsiteX8" fmla="*/ 1212850 w 2714625"/>
                <a:gd name="connsiteY8" fmla="*/ 152400 h 622300"/>
                <a:gd name="connsiteX9" fmla="*/ 911225 w 2714625"/>
                <a:gd name="connsiteY9" fmla="*/ 101600 h 622300"/>
                <a:gd name="connsiteX10" fmla="*/ 600075 w 2714625"/>
                <a:gd name="connsiteY10" fmla="*/ 0 h 622300"/>
                <a:gd name="connsiteX11" fmla="*/ 311150 w 2714625"/>
                <a:gd name="connsiteY11" fmla="*/ 66675 h 622300"/>
                <a:gd name="connsiteX12" fmla="*/ 3175 w 2714625"/>
                <a:gd name="connsiteY12" fmla="*/ 1587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4625" h="622300">
                  <a:moveTo>
                    <a:pt x="3175" y="158750"/>
                  </a:moveTo>
                  <a:cubicBezTo>
                    <a:pt x="2117" y="303742"/>
                    <a:pt x="1058" y="477308"/>
                    <a:pt x="0" y="622300"/>
                  </a:cubicBezTo>
                  <a:lnTo>
                    <a:pt x="2713037" y="622300"/>
                  </a:lnTo>
                  <a:cubicBezTo>
                    <a:pt x="2713566" y="592667"/>
                    <a:pt x="2714096" y="563033"/>
                    <a:pt x="2714625" y="533400"/>
                  </a:cubicBezTo>
                  <a:lnTo>
                    <a:pt x="2416175" y="508000"/>
                  </a:lnTo>
                  <a:lnTo>
                    <a:pt x="2108200" y="419100"/>
                  </a:lnTo>
                  <a:lnTo>
                    <a:pt x="1812925" y="314325"/>
                  </a:lnTo>
                  <a:lnTo>
                    <a:pt x="1504950" y="231775"/>
                  </a:lnTo>
                  <a:lnTo>
                    <a:pt x="1212850" y="152400"/>
                  </a:lnTo>
                  <a:lnTo>
                    <a:pt x="911225" y="101600"/>
                  </a:lnTo>
                  <a:lnTo>
                    <a:pt x="600075" y="0"/>
                  </a:lnTo>
                  <a:lnTo>
                    <a:pt x="311150" y="66675"/>
                  </a:lnTo>
                  <a:lnTo>
                    <a:pt x="3175" y="158750"/>
                  </a:lnTo>
                  <a:close/>
                </a:path>
              </a:pathLst>
            </a:custGeom>
            <a:solidFill>
              <a:schemeClr val="accent3">
                <a:alpha val="3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4100"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42" t="2602" r="12391" b="16261"/>
          <a:stretch/>
        </p:blipFill>
        <p:spPr bwMode="auto">
          <a:xfrm>
            <a:off x="38052" y="1267062"/>
            <a:ext cx="3286920" cy="198096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3567192" y="1024501"/>
            <a:ext cx="2228944" cy="276999"/>
          </a:xfrm>
          <a:prstGeom prst="rect">
            <a:avLst/>
          </a:prstGeom>
          <a:noFill/>
        </p:spPr>
        <p:txBody>
          <a:bodyPr wrap="none" rtlCol="0">
            <a:spAutoFit/>
          </a:bodyPr>
          <a:lstStyle/>
          <a:p>
            <a:r>
              <a:rPr lang="fr-CH" sz="1200" dirty="0"/>
              <a:t>Evolution du score de Thompson</a:t>
            </a:r>
            <a:endParaRPr lang="fr-FR" sz="1200" dirty="0"/>
          </a:p>
        </p:txBody>
      </p:sp>
      <p:sp>
        <p:nvSpPr>
          <p:cNvPr id="16" name="ZoneTexte 15"/>
          <p:cNvSpPr txBox="1"/>
          <p:nvPr/>
        </p:nvSpPr>
        <p:spPr>
          <a:xfrm>
            <a:off x="6444625" y="1024501"/>
            <a:ext cx="2177647" cy="276999"/>
          </a:xfrm>
          <a:prstGeom prst="rect">
            <a:avLst/>
          </a:prstGeom>
          <a:noFill/>
        </p:spPr>
        <p:txBody>
          <a:bodyPr wrap="none" rtlCol="0">
            <a:spAutoFit/>
          </a:bodyPr>
          <a:lstStyle/>
          <a:p>
            <a:r>
              <a:rPr lang="fr-CH" sz="1200" dirty="0"/>
              <a:t>Score de Thompson et pronostic</a:t>
            </a:r>
            <a:endParaRPr lang="fr-FR" sz="1200" dirty="0"/>
          </a:p>
        </p:txBody>
      </p:sp>
      <p:sp>
        <p:nvSpPr>
          <p:cNvPr id="23" name="ZoneTexte 22"/>
          <p:cNvSpPr txBox="1"/>
          <p:nvPr/>
        </p:nvSpPr>
        <p:spPr>
          <a:xfrm>
            <a:off x="1012744" y="1024501"/>
            <a:ext cx="1414618" cy="276999"/>
          </a:xfrm>
          <a:prstGeom prst="rect">
            <a:avLst/>
          </a:prstGeom>
          <a:noFill/>
        </p:spPr>
        <p:txBody>
          <a:bodyPr wrap="none" rtlCol="0">
            <a:spAutoFit/>
          </a:bodyPr>
          <a:lstStyle/>
          <a:p>
            <a:r>
              <a:rPr lang="fr-CH" sz="1200" dirty="0"/>
              <a:t>Score de Thompson</a:t>
            </a:r>
            <a:endParaRPr lang="fr-FR" sz="1200" dirty="0"/>
          </a:p>
        </p:txBody>
      </p:sp>
      <p:sp>
        <p:nvSpPr>
          <p:cNvPr id="25" name="Rectangle 24"/>
          <p:cNvSpPr/>
          <p:nvPr/>
        </p:nvSpPr>
        <p:spPr>
          <a:xfrm>
            <a:off x="113028" y="3616788"/>
            <a:ext cx="8712968" cy="3262432"/>
          </a:xfrm>
          <a:prstGeom prst="rect">
            <a:avLst/>
          </a:prstGeom>
        </p:spPr>
        <p:txBody>
          <a:bodyPr wrap="square">
            <a:spAutoFit/>
          </a:bodyPr>
          <a:lstStyle/>
          <a:p>
            <a:r>
              <a:rPr lang="fr-CH" sz="1600" u="sng" dirty="0"/>
              <a:t>Commentaires sur le score de Thompson:</a:t>
            </a:r>
          </a:p>
          <a:p>
            <a:pPr marL="171450" indent="-171450">
              <a:buFont typeface="Arial" panose="020B0604020202020204" pitchFamily="34" charset="0"/>
              <a:buChar char="•"/>
            </a:pPr>
            <a:r>
              <a:rPr lang="fr-CH" sz="1000" dirty="0"/>
              <a:t>Le CHUV utilise les scores de Thompson </a:t>
            </a:r>
            <a:r>
              <a:rPr lang="fr-CH" sz="1000" u="sng" dirty="0"/>
              <a:t>et</a:t>
            </a:r>
            <a:r>
              <a:rPr lang="fr-CH" sz="1000" dirty="0"/>
              <a:t> de </a:t>
            </a:r>
            <a:r>
              <a:rPr lang="fr-CH" sz="1000" dirty="0" err="1"/>
              <a:t>Sarnat</a:t>
            </a:r>
            <a:r>
              <a:rPr lang="fr-CH" sz="1000" dirty="0"/>
              <a:t>. Il est fiable</a:t>
            </a:r>
            <a:r>
              <a:rPr lang="fr-CH" sz="1000" b="1" dirty="0"/>
              <a:t> </a:t>
            </a:r>
            <a:r>
              <a:rPr lang="fr-CH" sz="1000" dirty="0"/>
              <a:t>et validé pour les encéphalopathies  ischémiques néonatales depuis 2016 (</a:t>
            </a:r>
            <a:r>
              <a:rPr lang="fr-CH" sz="1000" i="1" dirty="0" err="1"/>
              <a:t>Pediatric</a:t>
            </a:r>
            <a:r>
              <a:rPr lang="fr-CH" sz="1000" i="1" dirty="0"/>
              <a:t> </a:t>
            </a:r>
            <a:r>
              <a:rPr lang="fr-CH" sz="1000" i="1" dirty="0" err="1"/>
              <a:t>Neurology</a:t>
            </a:r>
            <a:r>
              <a:rPr lang="fr-CH" sz="1000" i="1" dirty="0"/>
              <a:t> 60 (2016) 49e53 et </a:t>
            </a:r>
            <a:r>
              <a:rPr lang="en-US" sz="1000" i="1" dirty="0"/>
              <a:t>Journal of Clinical and Diagnostic Research. 2016 Nov, Vol-10(11): SC16-SC19)</a:t>
            </a:r>
            <a:r>
              <a:rPr lang="fr-CH" sz="1000" dirty="0"/>
              <a:t>.</a:t>
            </a:r>
          </a:p>
          <a:p>
            <a:pPr marL="171450" indent="-171450">
              <a:buFont typeface="Arial" panose="020B0604020202020204" pitchFamily="34" charset="0"/>
              <a:buChar char="•"/>
            </a:pPr>
            <a:r>
              <a:rPr lang="fr-CH" sz="1000" dirty="0"/>
              <a:t>Pronostic selon score </a:t>
            </a:r>
            <a:r>
              <a:rPr lang="fr-CH" sz="1000" u="sng" dirty="0"/>
              <a:t>à la naissance</a:t>
            </a:r>
            <a:r>
              <a:rPr lang="fr-CH" sz="1000" dirty="0"/>
              <a:t>:</a:t>
            </a:r>
          </a:p>
          <a:p>
            <a:pPr marL="1085850" lvl="2" indent="-171450">
              <a:buFont typeface="Wingdings"/>
              <a:buChar char="à"/>
            </a:pPr>
            <a:r>
              <a:rPr lang="fr-CH" sz="1000" dirty="0">
                <a:solidFill>
                  <a:srgbClr val="FF0000"/>
                </a:solidFill>
              </a:rPr>
              <a:t>Très mauvais pronostic quand au-dessus de 12-15, </a:t>
            </a:r>
          </a:p>
          <a:p>
            <a:pPr marL="1085850" lvl="2" indent="-171450">
              <a:buFont typeface="Wingdings"/>
              <a:buChar char="à"/>
            </a:pPr>
            <a:r>
              <a:rPr lang="fr-CH" sz="1000" dirty="0">
                <a:solidFill>
                  <a:schemeClr val="accent6">
                    <a:lumMod val="75000"/>
                  </a:schemeClr>
                </a:solidFill>
              </a:rPr>
              <a:t>Modéré entre 7-12 modéré.</a:t>
            </a:r>
          </a:p>
          <a:p>
            <a:pPr marL="1085850" lvl="2" indent="-171450">
              <a:buFont typeface="Wingdings"/>
              <a:buChar char="à"/>
            </a:pPr>
            <a:r>
              <a:rPr lang="fr-CH" sz="1000" dirty="0">
                <a:solidFill>
                  <a:srgbClr val="00B050"/>
                </a:solidFill>
              </a:rPr>
              <a:t>Plutôt bon si &lt; 7. </a:t>
            </a:r>
          </a:p>
          <a:p>
            <a:pPr marL="180975" lvl="2"/>
            <a:r>
              <a:rPr lang="fr-CH" sz="1000" i="1" dirty="0" err="1"/>
              <a:t>Nb:Le</a:t>
            </a:r>
            <a:r>
              <a:rPr lang="fr-CH" sz="1000" i="1" dirty="0"/>
              <a:t> score est ensuite évolutif dans le temps (voir tableau page suivante) </a:t>
            </a:r>
            <a:r>
              <a:rPr lang="fr-CH" sz="1000" i="1" dirty="0">
                <a:sym typeface="Wingdings" panose="05000000000000000000" pitchFamily="2" charset="2"/>
              </a:rPr>
              <a:t> </a:t>
            </a:r>
            <a:r>
              <a:rPr lang="fr-CH" sz="1000" dirty="0"/>
              <a:t>Cut off pour l’hypothermie à la naissance si score &gt;  7</a:t>
            </a:r>
          </a:p>
          <a:p>
            <a:pPr marL="180975" lvl="2"/>
            <a:endParaRPr lang="fr-CH" sz="1000" dirty="0"/>
          </a:p>
          <a:p>
            <a:pPr marL="184150" lvl="2" indent="-171450">
              <a:buFont typeface="Arial" panose="020B0604020202020204" pitchFamily="34" charset="0"/>
              <a:buChar char="•"/>
            </a:pPr>
            <a:r>
              <a:rPr lang="fr-CH" sz="1000" u="sng" dirty="0"/>
              <a:t>Les items:</a:t>
            </a:r>
          </a:p>
          <a:p>
            <a:pPr marL="628650" lvl="1" indent="-171450">
              <a:buFont typeface="Courier New" panose="02070309020205020404" pitchFamily="49" charset="0"/>
              <a:buChar char="o"/>
            </a:pPr>
            <a:r>
              <a:rPr lang="fr-CH" sz="1000" dirty="0"/>
              <a:t>Les items </a:t>
            </a:r>
            <a:r>
              <a:rPr lang="fr-CH" sz="1000" b="1" dirty="0"/>
              <a:t>fontanelle bombée et Moro </a:t>
            </a:r>
            <a:r>
              <a:rPr lang="fr-CH" sz="1000" dirty="0"/>
              <a:t>ne sont  </a:t>
            </a:r>
            <a:r>
              <a:rPr lang="fr-CH" sz="1000" b="1" dirty="0"/>
              <a:t>pas très fiables</a:t>
            </a:r>
            <a:r>
              <a:rPr lang="fr-CH" sz="1000" dirty="0"/>
              <a:t>, les autres si. </a:t>
            </a:r>
          </a:p>
          <a:p>
            <a:pPr marL="628650" lvl="1" indent="-171450">
              <a:buFont typeface="Courier New" panose="02070309020205020404" pitchFamily="49" charset="0"/>
              <a:buChar char="o"/>
            </a:pPr>
            <a:r>
              <a:rPr lang="fr-CH" sz="1000" b="1" dirty="0"/>
              <a:t>Le tonus</a:t>
            </a:r>
            <a:r>
              <a:rPr lang="fr-CH" sz="1000" dirty="0"/>
              <a:t>: </a:t>
            </a:r>
            <a:r>
              <a:rPr lang="en-US" sz="1000" dirty="0"/>
              <a:t>chez </a:t>
            </a:r>
            <a:r>
              <a:rPr lang="en-US" sz="1000" dirty="0" err="1"/>
              <a:t>l’enfant</a:t>
            </a:r>
            <a:r>
              <a:rPr lang="en-US" sz="1000" dirty="0"/>
              <a:t> </a:t>
            </a:r>
            <a:r>
              <a:rPr lang="en-US" sz="1000" dirty="0" err="1"/>
              <a:t>modérement</a:t>
            </a:r>
            <a:r>
              <a:rPr lang="en-US" sz="1000" dirty="0"/>
              <a:t> </a:t>
            </a:r>
            <a:r>
              <a:rPr lang="en-US" sz="1000" dirty="0" err="1"/>
              <a:t>atteint</a:t>
            </a:r>
            <a:r>
              <a:rPr lang="en-US" sz="1000" dirty="0"/>
              <a:t> le tonus </a:t>
            </a:r>
            <a:r>
              <a:rPr lang="en-US" sz="1000" dirty="0" err="1"/>
              <a:t>périphérique</a:t>
            </a:r>
            <a:r>
              <a:rPr lang="en-US" sz="1000" dirty="0"/>
              <a:t>  </a:t>
            </a:r>
            <a:r>
              <a:rPr lang="en-US" sz="1000" dirty="0" err="1"/>
              <a:t>est</a:t>
            </a:r>
            <a:r>
              <a:rPr lang="en-US" sz="1000" dirty="0"/>
              <a:t>  normal à </a:t>
            </a:r>
            <a:r>
              <a:rPr lang="en-US" sz="1000" dirty="0" err="1"/>
              <a:t>légèrement</a:t>
            </a:r>
            <a:r>
              <a:rPr lang="en-US" sz="1000" dirty="0"/>
              <a:t> </a:t>
            </a:r>
            <a:r>
              <a:rPr lang="en-US" sz="1000" dirty="0" err="1"/>
              <a:t>augmenté</a:t>
            </a:r>
            <a:r>
              <a:rPr lang="en-US" sz="1000" dirty="0"/>
              <a:t> . Chez </a:t>
            </a:r>
            <a:r>
              <a:rPr lang="en-US" sz="1000" dirty="0" err="1"/>
              <a:t>l’enfant</a:t>
            </a:r>
            <a:r>
              <a:rPr lang="en-US" sz="1000" dirty="0"/>
              <a:t> </a:t>
            </a:r>
            <a:r>
              <a:rPr lang="en-US" sz="1000" b="1" dirty="0" err="1"/>
              <a:t>sèvèrement</a:t>
            </a:r>
            <a:r>
              <a:rPr lang="en-US" sz="1000" dirty="0"/>
              <a:t> </a:t>
            </a:r>
            <a:r>
              <a:rPr lang="en-US" sz="1000" dirty="0" err="1"/>
              <a:t>atteint</a:t>
            </a:r>
            <a:r>
              <a:rPr lang="en-US" sz="1000" dirty="0"/>
              <a:t> le tonus </a:t>
            </a:r>
            <a:r>
              <a:rPr lang="en-US" sz="1000" dirty="0" err="1"/>
              <a:t>évolue</a:t>
            </a:r>
            <a:r>
              <a:rPr lang="en-US" sz="1000" dirty="0"/>
              <a:t> </a:t>
            </a:r>
            <a:r>
              <a:rPr lang="en-US" sz="1000" dirty="0" err="1"/>
              <a:t>vers</a:t>
            </a:r>
            <a:r>
              <a:rPr lang="en-US" sz="1000" dirty="0"/>
              <a:t> </a:t>
            </a:r>
            <a:r>
              <a:rPr lang="en-US" sz="1000" b="1" dirty="0" err="1"/>
              <a:t>hypotonie</a:t>
            </a:r>
            <a:r>
              <a:rPr lang="en-US" sz="1000" b="1" dirty="0"/>
              <a:t>/</a:t>
            </a:r>
            <a:r>
              <a:rPr lang="en-US" sz="1000" b="1" dirty="0" err="1"/>
              <a:t>flaccidité</a:t>
            </a:r>
            <a:r>
              <a:rPr lang="en-US" sz="1000" b="1" dirty="0"/>
              <a:t> </a:t>
            </a:r>
            <a:r>
              <a:rPr lang="en-US" sz="1000" b="1" dirty="0" err="1"/>
              <a:t>compèlète</a:t>
            </a:r>
            <a:endParaRPr lang="en-US" sz="1000" dirty="0"/>
          </a:p>
          <a:p>
            <a:pPr marL="628650" lvl="1" indent="-171450">
              <a:buFont typeface="Courier New" panose="02070309020205020404" pitchFamily="49" charset="0"/>
              <a:buChar char="o"/>
            </a:pPr>
            <a:r>
              <a:rPr lang="fr-CH" sz="1000" b="1" dirty="0"/>
              <a:t>Le niveau de conscience (LOC)</a:t>
            </a:r>
            <a:r>
              <a:rPr lang="fr-CH" sz="1000" dirty="0"/>
              <a:t>: </a:t>
            </a:r>
            <a:r>
              <a:rPr lang="en-US" sz="1000" dirty="0"/>
              <a:t>chez </a:t>
            </a:r>
            <a:r>
              <a:rPr lang="en-US" sz="1000" dirty="0" err="1"/>
              <a:t>l’enfant</a:t>
            </a:r>
            <a:r>
              <a:rPr lang="en-US" sz="1000" dirty="0"/>
              <a:t> </a:t>
            </a:r>
            <a:r>
              <a:rPr lang="en-US" sz="1000" dirty="0" err="1"/>
              <a:t>modérement</a:t>
            </a:r>
            <a:r>
              <a:rPr lang="en-US" sz="1000" dirty="0"/>
              <a:t> </a:t>
            </a:r>
            <a:r>
              <a:rPr lang="en-US" sz="1000" dirty="0" err="1"/>
              <a:t>atteint</a:t>
            </a:r>
            <a:r>
              <a:rPr lang="en-US" sz="1000" dirty="0"/>
              <a:t> le </a:t>
            </a:r>
            <a:r>
              <a:rPr lang="en-US" sz="1000" dirty="0" err="1"/>
              <a:t>niveau</a:t>
            </a:r>
            <a:r>
              <a:rPr lang="en-US" sz="1000" dirty="0"/>
              <a:t> d </a:t>
            </a:r>
            <a:r>
              <a:rPr lang="en-US" sz="1000" dirty="0" err="1"/>
              <a:t>econscience</a:t>
            </a:r>
            <a:r>
              <a:rPr lang="en-US" sz="1000" dirty="0"/>
              <a:t> </a:t>
            </a:r>
            <a:r>
              <a:rPr lang="en-US" sz="1000" dirty="0" err="1"/>
              <a:t>est</a:t>
            </a:r>
            <a:r>
              <a:rPr lang="en-US" sz="1000" dirty="0"/>
              <a:t> normal à </a:t>
            </a:r>
            <a:r>
              <a:rPr lang="en-US" sz="1000" dirty="0" err="1"/>
              <a:t>légèrement</a:t>
            </a:r>
            <a:r>
              <a:rPr lang="en-US" sz="1000" dirty="0"/>
              <a:t> </a:t>
            </a:r>
            <a:r>
              <a:rPr lang="en-US" sz="1000" dirty="0" err="1"/>
              <a:t>hyperalerte</a:t>
            </a:r>
            <a:r>
              <a:rPr lang="en-US" sz="1000" dirty="0"/>
              <a:t> avec </a:t>
            </a:r>
            <a:r>
              <a:rPr lang="en-US" sz="1000" dirty="0" err="1"/>
              <a:t>baisse</a:t>
            </a:r>
            <a:r>
              <a:rPr lang="en-US" sz="1000" dirty="0"/>
              <a:t> des </a:t>
            </a:r>
            <a:r>
              <a:rPr lang="en-US" sz="1000" dirty="0" err="1"/>
              <a:t>mouvenment</a:t>
            </a:r>
            <a:r>
              <a:rPr lang="en-US" sz="1000" dirty="0"/>
              <a:t> </a:t>
            </a:r>
            <a:r>
              <a:rPr lang="en-US" sz="1000" dirty="0" err="1"/>
              <a:t>spontanée</a:t>
            </a:r>
            <a:r>
              <a:rPr lang="en-US" sz="1000" dirty="0"/>
              <a:t> et </a:t>
            </a:r>
            <a:r>
              <a:rPr lang="en-US" sz="1000" dirty="0" err="1"/>
              <a:t>réponse</a:t>
            </a:r>
            <a:r>
              <a:rPr lang="en-US" sz="1000" dirty="0"/>
              <a:t> </a:t>
            </a:r>
            <a:r>
              <a:rPr lang="en-US" sz="1000" dirty="0" err="1"/>
              <a:t>exagérée</a:t>
            </a:r>
            <a:r>
              <a:rPr lang="en-US" sz="1000" dirty="0"/>
              <a:t> à la stimulation. Chez </a:t>
            </a:r>
            <a:r>
              <a:rPr lang="en-US" sz="1000" dirty="0" err="1"/>
              <a:t>l’enfant</a:t>
            </a:r>
            <a:r>
              <a:rPr lang="en-US" sz="1000" dirty="0"/>
              <a:t> </a:t>
            </a:r>
            <a:r>
              <a:rPr lang="en-US" sz="1000" dirty="0" err="1"/>
              <a:t>très</a:t>
            </a:r>
            <a:r>
              <a:rPr lang="en-US" sz="1000" dirty="0"/>
              <a:t> </a:t>
            </a:r>
            <a:r>
              <a:rPr lang="en-US" sz="1000" dirty="0" err="1"/>
              <a:t>atteint</a:t>
            </a:r>
            <a:r>
              <a:rPr lang="en-US" sz="1000" dirty="0"/>
              <a:t>, </a:t>
            </a:r>
            <a:r>
              <a:rPr lang="en-US" sz="1000" dirty="0" err="1"/>
              <a:t>l’enfant</a:t>
            </a:r>
            <a:r>
              <a:rPr lang="en-US" sz="1000" dirty="0"/>
              <a:t> </a:t>
            </a:r>
            <a:r>
              <a:rPr lang="en-US" sz="1000" dirty="0" err="1"/>
              <a:t>progresse</a:t>
            </a:r>
            <a:r>
              <a:rPr lang="en-US" sz="1000" dirty="0"/>
              <a:t> </a:t>
            </a:r>
            <a:r>
              <a:rPr lang="en-US" sz="1000" dirty="0" err="1"/>
              <a:t>vers</a:t>
            </a:r>
            <a:r>
              <a:rPr lang="en-US" sz="1000" dirty="0"/>
              <a:t> la </a:t>
            </a:r>
            <a:r>
              <a:rPr lang="en-US" sz="1000" dirty="0" err="1"/>
              <a:t>léthargie</a:t>
            </a:r>
            <a:r>
              <a:rPr lang="en-US" sz="1000" dirty="0"/>
              <a:t> avec absence </a:t>
            </a:r>
            <a:r>
              <a:rPr lang="en-US" sz="1000" dirty="0" err="1"/>
              <a:t>complète</a:t>
            </a:r>
            <a:r>
              <a:rPr lang="en-US" sz="1000" dirty="0"/>
              <a:t> de </a:t>
            </a:r>
            <a:r>
              <a:rPr lang="en-US" sz="1000" dirty="0" err="1"/>
              <a:t>réponse</a:t>
            </a:r>
            <a:r>
              <a:rPr lang="en-US" sz="1000" dirty="0"/>
              <a:t> (</a:t>
            </a:r>
            <a:r>
              <a:rPr lang="en-US" sz="1000" dirty="0" err="1"/>
              <a:t>stuporeux</a:t>
            </a:r>
            <a:r>
              <a:rPr lang="en-US" sz="1000" dirty="0"/>
              <a:t>).</a:t>
            </a:r>
          </a:p>
          <a:p>
            <a:pPr marL="628650" lvl="1" indent="-171450">
              <a:buFont typeface="Courier New" panose="02070309020205020404" pitchFamily="49" charset="0"/>
              <a:buChar char="o"/>
            </a:pPr>
            <a:r>
              <a:rPr lang="fr-CH" sz="1000" b="1" dirty="0"/>
              <a:t>Posture</a:t>
            </a:r>
            <a:r>
              <a:rPr lang="fr-CH" sz="1000" dirty="0"/>
              <a:t>: </a:t>
            </a:r>
            <a:r>
              <a:rPr lang="en-US" sz="1000" dirty="0"/>
              <a:t> les </a:t>
            </a:r>
            <a:r>
              <a:rPr lang="en-US" sz="1000" dirty="0" err="1"/>
              <a:t>enfants</a:t>
            </a:r>
            <a:r>
              <a:rPr lang="en-US" sz="1000" dirty="0"/>
              <a:t> </a:t>
            </a:r>
            <a:r>
              <a:rPr lang="en-US" sz="1000" dirty="0" err="1"/>
              <a:t>modérement</a:t>
            </a:r>
            <a:r>
              <a:rPr lang="en-US" sz="1000" dirty="0"/>
              <a:t> </a:t>
            </a:r>
            <a:r>
              <a:rPr lang="en-US" sz="1000" dirty="0" err="1"/>
              <a:t>atteints</a:t>
            </a:r>
            <a:r>
              <a:rPr lang="en-US" sz="1000" dirty="0"/>
              <a:t>,  </a:t>
            </a:r>
            <a:r>
              <a:rPr lang="fr-FR" sz="1000" dirty="0"/>
              <a:t>présence de mouvements de </a:t>
            </a:r>
            <a:r>
              <a:rPr lang="fr-FR" sz="1000" b="1" dirty="0"/>
              <a:t>pédalage/</a:t>
            </a:r>
            <a:r>
              <a:rPr lang="fr-FR" sz="1000" b="1" dirty="0" err="1"/>
              <a:t>boxage</a:t>
            </a:r>
            <a:r>
              <a:rPr lang="fr-FR" sz="1000" dirty="0"/>
              <a:t> </a:t>
            </a:r>
            <a:r>
              <a:rPr lang="en-US" sz="1000" dirty="0"/>
              <a:t>intermittent des </a:t>
            </a:r>
            <a:r>
              <a:rPr lang="en-US" sz="1000" dirty="0" err="1"/>
              <a:t>membres</a:t>
            </a:r>
            <a:r>
              <a:rPr lang="en-US" sz="1000" dirty="0"/>
              <a:t> (</a:t>
            </a:r>
            <a:r>
              <a:rPr lang="en-US" sz="1000" dirty="0" err="1"/>
              <a:t>pouce</a:t>
            </a:r>
            <a:r>
              <a:rPr lang="en-US" sz="1000" dirty="0"/>
              <a:t> </a:t>
            </a:r>
            <a:r>
              <a:rPr lang="en-US" sz="1000" dirty="0" err="1"/>
              <a:t>fléchis</a:t>
            </a:r>
            <a:r>
              <a:rPr lang="en-US" sz="1000" dirty="0"/>
              <a:t> </a:t>
            </a:r>
            <a:r>
              <a:rPr lang="en-US" sz="1000" dirty="0" err="1"/>
              <a:t>en</a:t>
            </a:r>
            <a:r>
              <a:rPr lang="en-US" sz="1000" dirty="0"/>
              <a:t> adduction et opposition sur les </a:t>
            </a:r>
            <a:r>
              <a:rPr lang="en-US" sz="1000" dirty="0" err="1"/>
              <a:t>paumes</a:t>
            </a:r>
            <a:r>
              <a:rPr lang="en-US" sz="1000" dirty="0"/>
              <a:t>. </a:t>
            </a:r>
            <a:r>
              <a:rPr lang="en-US" sz="1000" dirty="0" err="1"/>
              <a:t>Ensuite</a:t>
            </a:r>
            <a:r>
              <a:rPr lang="en-US" sz="1000" dirty="0"/>
              <a:t> flexion </a:t>
            </a:r>
            <a:r>
              <a:rPr lang="en-US" sz="1000" dirty="0" err="1"/>
              <a:t>puis</a:t>
            </a:r>
            <a:r>
              <a:rPr lang="en-US" sz="1000" dirty="0"/>
              <a:t> </a:t>
            </a:r>
            <a:r>
              <a:rPr lang="en-US" sz="1000" dirty="0" err="1"/>
              <a:t>décérébration</a:t>
            </a:r>
            <a:r>
              <a:rPr lang="en-US" sz="1000" dirty="0"/>
              <a:t>.</a:t>
            </a:r>
          </a:p>
          <a:p>
            <a:pPr marL="628650" lvl="1" indent="-171450">
              <a:buFont typeface="Courier New" panose="02070309020205020404" pitchFamily="49" charset="0"/>
              <a:buChar char="o"/>
            </a:pPr>
            <a:r>
              <a:rPr lang="fr-CH" sz="1000" b="1" dirty="0"/>
              <a:t>La respiration: l’hyperventilation</a:t>
            </a:r>
            <a:r>
              <a:rPr lang="fr-CH" sz="1000" dirty="0"/>
              <a:t> est souvent confondu avec tachypnée, mais en fait, </a:t>
            </a:r>
            <a:r>
              <a:rPr lang="fr-CH" sz="1000" b="1" dirty="0">
                <a:solidFill>
                  <a:srgbClr val="FC0016"/>
                </a:solidFill>
              </a:rPr>
              <a:t>c’est le CO2 qui fait foi : &lt; de 40mmHg</a:t>
            </a:r>
            <a:r>
              <a:rPr lang="fr-CH" sz="1000" dirty="0"/>
              <a:t>. </a:t>
            </a:r>
            <a:r>
              <a:rPr lang="fr-CH" sz="1000" dirty="0" err="1"/>
              <a:t>Gazometrie</a:t>
            </a:r>
            <a:r>
              <a:rPr lang="fr-CH" sz="1000" dirty="0"/>
              <a:t> à faire dans les 2h après la naissance, </a:t>
            </a:r>
            <a:r>
              <a:rPr lang="fr-CH" sz="1000" b="1" dirty="0"/>
              <a:t>puis toutes les 6h -12 h </a:t>
            </a:r>
            <a:r>
              <a:rPr lang="fr-CH" sz="1000" dirty="0"/>
              <a:t>en hypothermie ou non </a:t>
            </a:r>
            <a:r>
              <a:rPr lang="fr-CH" sz="1000" dirty="0">
                <a:sym typeface="Wingdings" panose="05000000000000000000" pitchFamily="2" charset="2"/>
              </a:rPr>
              <a:t></a:t>
            </a:r>
            <a:r>
              <a:rPr lang="fr-CH" sz="1000" b="1" dirty="0">
                <a:sym typeface="Wingdings" panose="05000000000000000000" pitchFamily="2" charset="2"/>
              </a:rPr>
              <a:t>le score est d</a:t>
            </a:r>
            <a:r>
              <a:rPr lang="fr-CH" sz="1000" b="1" dirty="0"/>
              <a:t>ynamique.</a:t>
            </a:r>
          </a:p>
        </p:txBody>
      </p:sp>
      <p:sp>
        <p:nvSpPr>
          <p:cNvPr id="26" name="ZoneTexte 25"/>
          <p:cNvSpPr txBox="1"/>
          <p:nvPr/>
        </p:nvSpPr>
        <p:spPr>
          <a:xfrm>
            <a:off x="2828699" y="620688"/>
            <a:ext cx="3615926" cy="461665"/>
          </a:xfrm>
          <a:prstGeom prst="rect">
            <a:avLst/>
          </a:prstGeom>
          <a:noFill/>
        </p:spPr>
        <p:txBody>
          <a:bodyPr wrap="none" rtlCol="0">
            <a:spAutoFit/>
          </a:bodyPr>
          <a:lstStyle/>
          <a:p>
            <a:r>
              <a:rPr lang="fr-CH" b="1" dirty="0"/>
              <a:t>SCORE DE THOMPSON</a:t>
            </a:r>
            <a:endParaRPr lang="fr-FR" b="1" dirty="0"/>
          </a:p>
        </p:txBody>
      </p:sp>
      <p:sp>
        <p:nvSpPr>
          <p:cNvPr id="24" name="ZoneTexte 23"/>
          <p:cNvSpPr txBox="1"/>
          <p:nvPr/>
        </p:nvSpPr>
        <p:spPr>
          <a:xfrm>
            <a:off x="6152" y="3212976"/>
            <a:ext cx="1568058" cy="338554"/>
          </a:xfrm>
          <a:prstGeom prst="rect">
            <a:avLst/>
          </a:prstGeom>
          <a:noFill/>
        </p:spPr>
        <p:txBody>
          <a:bodyPr wrap="none" rtlCol="0">
            <a:spAutoFit/>
          </a:bodyPr>
          <a:lstStyle/>
          <a:p>
            <a:r>
              <a:rPr lang="fr-CH" sz="800" dirty="0">
                <a:solidFill>
                  <a:srgbClr val="FF0000"/>
                </a:solidFill>
              </a:rPr>
              <a:t>*   </a:t>
            </a:r>
            <a:r>
              <a:rPr lang="fr-CH" sz="800" dirty="0"/>
              <a:t>LOC: </a:t>
            </a:r>
            <a:r>
              <a:rPr lang="fr-CH" sz="800" dirty="0" err="1"/>
              <a:t>Level</a:t>
            </a:r>
            <a:r>
              <a:rPr lang="fr-CH" sz="800" dirty="0"/>
              <a:t> Of </a:t>
            </a:r>
            <a:r>
              <a:rPr lang="fr-CH" sz="800" dirty="0" err="1"/>
              <a:t>Consciousness</a:t>
            </a:r>
            <a:endParaRPr lang="fr-CH" sz="800" dirty="0"/>
          </a:p>
          <a:p>
            <a:r>
              <a:rPr lang="fr-CH" sz="800" dirty="0">
                <a:solidFill>
                  <a:srgbClr val="FF0000"/>
                </a:solidFill>
              </a:rPr>
              <a:t>**</a:t>
            </a:r>
            <a:r>
              <a:rPr lang="fr-CH" sz="800" dirty="0" err="1"/>
              <a:t>Fits</a:t>
            </a:r>
            <a:r>
              <a:rPr lang="fr-CH" sz="800" dirty="0"/>
              <a:t> = convulsions visibles*</a:t>
            </a:r>
            <a:endParaRPr lang="fr-FR" sz="800" dirty="0"/>
          </a:p>
        </p:txBody>
      </p:sp>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19872" y="1235807"/>
            <a:ext cx="2483360" cy="203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48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B0F0"/>
                </a:solidFill>
                <a:ea typeface="ＭＳ Ｐゴシック" charset="0"/>
                <a:cs typeface="ＭＳ Ｐゴシック" charset="0"/>
              </a:rPr>
              <a:t>HYPOTHERMIE THERAPEUTIQUE</a:t>
            </a:r>
          </a:p>
        </p:txBody>
      </p:sp>
      <p:sp>
        <p:nvSpPr>
          <p:cNvPr id="7" name="Rectangle 2"/>
          <p:cNvSpPr>
            <a:spLocks noChangeArrowheads="1"/>
          </p:cNvSpPr>
          <p:nvPr/>
        </p:nvSpPr>
        <p:spPr bwMode="auto">
          <a:xfrm>
            <a:off x="2087724" y="989856"/>
            <a:ext cx="4968552" cy="422920"/>
          </a:xfrm>
          <a:prstGeom prst="rect">
            <a:avLst/>
          </a:prstGeom>
          <a:noFill/>
          <a:ln w="9525">
            <a:solidFill>
              <a:schemeClr val="tx1"/>
            </a:solidFill>
            <a:miter lim="800000"/>
            <a:headEnd/>
            <a:tailEnd/>
          </a:ln>
        </p:spPr>
        <p:txBody>
          <a:bodyPr anchor="ctr"/>
          <a:lstStyle/>
          <a:p>
            <a:pPr algn="ctr"/>
            <a:r>
              <a:rPr lang="fr-CH" b="1" dirty="0"/>
              <a:t>STADES DE SARNAT</a:t>
            </a:r>
            <a:endParaRPr lang="fr-FR" b="1" dirty="0"/>
          </a:p>
        </p:txBody>
      </p:sp>
      <p:pic>
        <p:nvPicPr>
          <p:cNvPr id="6" name="Picture 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96" y="1916831"/>
            <a:ext cx="4716016" cy="3448989"/>
          </a:xfrm>
          <a:prstGeom prst="rect">
            <a:avLst/>
          </a:prstGeom>
          <a:noFill/>
          <a:ln>
            <a:noFill/>
          </a:ln>
        </p:spPr>
      </p:pic>
      <p:grpSp>
        <p:nvGrpSpPr>
          <p:cNvPr id="13" name="Groupe 12"/>
          <p:cNvGrpSpPr/>
          <p:nvPr/>
        </p:nvGrpSpPr>
        <p:grpSpPr>
          <a:xfrm>
            <a:off x="4751512" y="1952813"/>
            <a:ext cx="4392488" cy="3413008"/>
            <a:chOff x="1259632" y="1134720"/>
            <a:chExt cx="6814436" cy="5534640"/>
          </a:xfrm>
        </p:grpSpPr>
        <p:pic>
          <p:nvPicPr>
            <p:cNvPr id="14" name="Picture 2"/>
            <p:cNvPicPr>
              <a:picLocks noChangeAspect="1" noChangeArrowheads="1"/>
            </p:cNvPicPr>
            <p:nvPr/>
          </p:nvPicPr>
          <p:blipFill>
            <a:blip r:embed="rId4" cstate="print"/>
            <a:srcRect l="14662" t="13407" r="29722" b="6250"/>
            <a:stretch>
              <a:fillRect/>
            </a:stretch>
          </p:blipFill>
          <p:spPr bwMode="auto">
            <a:xfrm>
              <a:off x="1259632" y="1134720"/>
              <a:ext cx="6814436" cy="5534640"/>
            </a:xfrm>
            <a:prstGeom prst="rect">
              <a:avLst/>
            </a:prstGeom>
            <a:noFill/>
            <a:ln w="9525">
              <a:noFill/>
              <a:miter lim="800000"/>
              <a:headEnd/>
              <a:tailEnd/>
            </a:ln>
          </p:spPr>
        </p:pic>
        <p:grpSp>
          <p:nvGrpSpPr>
            <p:cNvPr id="15" name="Groupe 14"/>
            <p:cNvGrpSpPr/>
            <p:nvPr/>
          </p:nvGrpSpPr>
          <p:grpSpPr>
            <a:xfrm>
              <a:off x="1363211" y="2343705"/>
              <a:ext cx="4975446" cy="2615218"/>
              <a:chOff x="1363211" y="2343705"/>
              <a:chExt cx="4975446" cy="2615218"/>
            </a:xfrm>
          </p:grpSpPr>
          <p:sp>
            <p:nvSpPr>
              <p:cNvPr id="16" name="Forme libre 15"/>
              <p:cNvSpPr/>
              <p:nvPr/>
            </p:nvSpPr>
            <p:spPr>
              <a:xfrm>
                <a:off x="1384917" y="2343705"/>
                <a:ext cx="4944862" cy="736846"/>
              </a:xfrm>
              <a:custGeom>
                <a:avLst/>
                <a:gdLst>
                  <a:gd name="connsiteX0" fmla="*/ 0 w 4944862"/>
                  <a:gd name="connsiteY0" fmla="*/ 0 h 736846"/>
                  <a:gd name="connsiteX1" fmla="*/ 17755 w 4944862"/>
                  <a:gd name="connsiteY1" fmla="*/ 692458 h 736846"/>
                  <a:gd name="connsiteX2" fmla="*/ 4935984 w 4944862"/>
                  <a:gd name="connsiteY2" fmla="*/ 736846 h 736846"/>
                  <a:gd name="connsiteX3" fmla="*/ 4944862 w 4944862"/>
                  <a:gd name="connsiteY3" fmla="*/ 53266 h 736846"/>
                  <a:gd name="connsiteX4" fmla="*/ 0 w 4944862"/>
                  <a:gd name="connsiteY4" fmla="*/ 0 h 73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862" h="736846">
                    <a:moveTo>
                      <a:pt x="0" y="0"/>
                    </a:moveTo>
                    <a:lnTo>
                      <a:pt x="17755" y="692458"/>
                    </a:lnTo>
                    <a:lnTo>
                      <a:pt x="4935984" y="736846"/>
                    </a:lnTo>
                    <a:lnTo>
                      <a:pt x="4944862" y="53266"/>
                    </a:lnTo>
                    <a:lnTo>
                      <a:pt x="0" y="0"/>
                    </a:lnTo>
                    <a:close/>
                  </a:path>
                </a:pathLst>
              </a:custGeom>
              <a:solidFill>
                <a:srgbClr val="00B050">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sp>
            <p:nvSpPr>
              <p:cNvPr id="17" name="Forme libre 16"/>
              <p:cNvSpPr/>
              <p:nvPr/>
            </p:nvSpPr>
            <p:spPr>
              <a:xfrm>
                <a:off x="1363211" y="3024325"/>
                <a:ext cx="4962617" cy="1008359"/>
              </a:xfrm>
              <a:custGeom>
                <a:avLst/>
                <a:gdLst>
                  <a:gd name="connsiteX0" fmla="*/ 0 w 4944862"/>
                  <a:gd name="connsiteY0" fmla="*/ 0 h 736846"/>
                  <a:gd name="connsiteX1" fmla="*/ 17755 w 4944862"/>
                  <a:gd name="connsiteY1" fmla="*/ 692458 h 736846"/>
                  <a:gd name="connsiteX2" fmla="*/ 4935984 w 4944862"/>
                  <a:gd name="connsiteY2" fmla="*/ 736846 h 736846"/>
                  <a:gd name="connsiteX3" fmla="*/ 4944862 w 4944862"/>
                  <a:gd name="connsiteY3" fmla="*/ 53266 h 736846"/>
                  <a:gd name="connsiteX4" fmla="*/ 0 w 4944862"/>
                  <a:gd name="connsiteY4" fmla="*/ 0 h 736846"/>
                  <a:gd name="connsiteX0" fmla="*/ 0 w 4962617"/>
                  <a:gd name="connsiteY0" fmla="*/ 0 h 705778"/>
                  <a:gd name="connsiteX1" fmla="*/ 17755 w 4962617"/>
                  <a:gd name="connsiteY1" fmla="*/ 692458 h 705778"/>
                  <a:gd name="connsiteX2" fmla="*/ 4962617 w 4962617"/>
                  <a:gd name="connsiteY2" fmla="*/ 705778 h 705778"/>
                  <a:gd name="connsiteX3" fmla="*/ 4944862 w 4962617"/>
                  <a:gd name="connsiteY3" fmla="*/ 53266 h 705778"/>
                  <a:gd name="connsiteX4" fmla="*/ 0 w 4962617"/>
                  <a:gd name="connsiteY4" fmla="*/ 0 h 70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2617" h="705778">
                    <a:moveTo>
                      <a:pt x="0" y="0"/>
                    </a:moveTo>
                    <a:lnTo>
                      <a:pt x="17755" y="692458"/>
                    </a:lnTo>
                    <a:lnTo>
                      <a:pt x="4962617" y="705778"/>
                    </a:lnTo>
                    <a:lnTo>
                      <a:pt x="4944862" y="53266"/>
                    </a:lnTo>
                    <a:lnTo>
                      <a:pt x="0" y="0"/>
                    </a:lnTo>
                    <a:close/>
                  </a:path>
                </a:pathLst>
              </a:custGeom>
              <a:solidFill>
                <a:schemeClr val="accent6">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sp>
            <p:nvSpPr>
              <p:cNvPr id="18" name="Forme libre 17"/>
              <p:cNvSpPr/>
              <p:nvPr/>
            </p:nvSpPr>
            <p:spPr>
              <a:xfrm>
                <a:off x="1384917" y="4005064"/>
                <a:ext cx="4953740" cy="953859"/>
              </a:xfrm>
              <a:custGeom>
                <a:avLst/>
                <a:gdLst>
                  <a:gd name="connsiteX0" fmla="*/ 0 w 4944862"/>
                  <a:gd name="connsiteY0" fmla="*/ 0 h 736846"/>
                  <a:gd name="connsiteX1" fmla="*/ 17755 w 4944862"/>
                  <a:gd name="connsiteY1" fmla="*/ 692458 h 736846"/>
                  <a:gd name="connsiteX2" fmla="*/ 4935984 w 4944862"/>
                  <a:gd name="connsiteY2" fmla="*/ 736846 h 736846"/>
                  <a:gd name="connsiteX3" fmla="*/ 4944862 w 4944862"/>
                  <a:gd name="connsiteY3" fmla="*/ 53266 h 736846"/>
                  <a:gd name="connsiteX4" fmla="*/ 0 w 4944862"/>
                  <a:gd name="connsiteY4" fmla="*/ 0 h 736846"/>
                  <a:gd name="connsiteX0" fmla="*/ 0 w 4944862"/>
                  <a:gd name="connsiteY0" fmla="*/ 0 h 736846"/>
                  <a:gd name="connsiteX1" fmla="*/ 17755 w 4944862"/>
                  <a:gd name="connsiteY1" fmla="*/ 713422 h 736846"/>
                  <a:gd name="connsiteX2" fmla="*/ 4935984 w 4944862"/>
                  <a:gd name="connsiteY2" fmla="*/ 736846 h 736846"/>
                  <a:gd name="connsiteX3" fmla="*/ 4944862 w 4944862"/>
                  <a:gd name="connsiteY3" fmla="*/ 53266 h 736846"/>
                  <a:gd name="connsiteX4" fmla="*/ 0 w 4944862"/>
                  <a:gd name="connsiteY4" fmla="*/ 0 h 736846"/>
                  <a:gd name="connsiteX0" fmla="*/ 0 w 4944862"/>
                  <a:gd name="connsiteY0" fmla="*/ 0 h 750822"/>
                  <a:gd name="connsiteX1" fmla="*/ 17755 w 4944862"/>
                  <a:gd name="connsiteY1" fmla="*/ 713422 h 750822"/>
                  <a:gd name="connsiteX2" fmla="*/ 4935984 w 4944862"/>
                  <a:gd name="connsiteY2" fmla="*/ 750822 h 750822"/>
                  <a:gd name="connsiteX3" fmla="*/ 4944862 w 4944862"/>
                  <a:gd name="connsiteY3" fmla="*/ 53266 h 750822"/>
                  <a:gd name="connsiteX4" fmla="*/ 0 w 4944862"/>
                  <a:gd name="connsiteY4" fmla="*/ 0 h 750822"/>
                  <a:gd name="connsiteX0" fmla="*/ 0 w 4953740"/>
                  <a:gd name="connsiteY0" fmla="*/ 0 h 750822"/>
                  <a:gd name="connsiteX1" fmla="*/ 17755 w 4953740"/>
                  <a:gd name="connsiteY1" fmla="*/ 713422 h 750822"/>
                  <a:gd name="connsiteX2" fmla="*/ 4935984 w 4953740"/>
                  <a:gd name="connsiteY2" fmla="*/ 750822 h 750822"/>
                  <a:gd name="connsiteX3" fmla="*/ 4953740 w 4953740"/>
                  <a:gd name="connsiteY3" fmla="*/ 25314 h 750822"/>
                  <a:gd name="connsiteX4" fmla="*/ 0 w 4953740"/>
                  <a:gd name="connsiteY4" fmla="*/ 0 h 75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740" h="750822">
                    <a:moveTo>
                      <a:pt x="0" y="0"/>
                    </a:moveTo>
                    <a:lnTo>
                      <a:pt x="17755" y="713422"/>
                    </a:lnTo>
                    <a:lnTo>
                      <a:pt x="4935984" y="750822"/>
                    </a:lnTo>
                    <a:lnTo>
                      <a:pt x="4953740" y="25314"/>
                    </a:lnTo>
                    <a:lnTo>
                      <a:pt x="0" y="0"/>
                    </a:lnTo>
                    <a:close/>
                  </a:path>
                </a:pathLst>
              </a:custGeom>
              <a:solidFill>
                <a:srgbClr val="FF0000">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grpSp>
      </p:grpSp>
    </p:spTree>
    <p:extLst>
      <p:ext uri="{BB962C8B-B14F-4D97-AF65-F5344CB8AC3E}">
        <p14:creationId xmlns:p14="http://schemas.microsoft.com/office/powerpoint/2010/main" val="731746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solidFill>
                  <a:srgbClr val="00B0F0"/>
                </a:solidFill>
                <a:ea typeface="ＭＳ Ｐゴシック" charset="0"/>
                <a:cs typeface="ＭＳ Ｐゴシック" charset="0"/>
              </a:rPr>
              <a:t>HYPOTHERMIE THERAPEUTIQUE</a:t>
            </a:r>
          </a:p>
        </p:txBody>
      </p:sp>
      <p:sp>
        <p:nvSpPr>
          <p:cNvPr id="6" name="Rectangle 2"/>
          <p:cNvSpPr>
            <a:spLocks noChangeArrowheads="1"/>
          </p:cNvSpPr>
          <p:nvPr/>
        </p:nvSpPr>
        <p:spPr bwMode="auto">
          <a:xfrm>
            <a:off x="0" y="908720"/>
            <a:ext cx="9144000" cy="422920"/>
          </a:xfrm>
          <a:prstGeom prst="rect">
            <a:avLst/>
          </a:prstGeom>
          <a:noFill/>
          <a:ln w="9525">
            <a:noFill/>
            <a:miter lim="800000"/>
            <a:headEnd/>
            <a:tailEnd/>
          </a:ln>
        </p:spPr>
        <p:txBody>
          <a:bodyPr anchor="ctr"/>
          <a:lstStyle/>
          <a:p>
            <a:r>
              <a:rPr lang="fr-CH" b="1" u="sng" dirty="0"/>
              <a:t>MISE EN PLACE</a:t>
            </a:r>
            <a:endParaRPr lang="fr-FR" b="1" u="sng" dirty="0"/>
          </a:p>
        </p:txBody>
      </p:sp>
      <p:sp>
        <p:nvSpPr>
          <p:cNvPr id="8" name="Rectangle 3"/>
          <p:cNvSpPr>
            <a:spLocks noChangeArrowheads="1"/>
          </p:cNvSpPr>
          <p:nvPr/>
        </p:nvSpPr>
        <p:spPr bwMode="auto">
          <a:xfrm>
            <a:off x="0" y="1484784"/>
            <a:ext cx="8140554" cy="2385392"/>
          </a:xfrm>
          <a:prstGeom prst="rect">
            <a:avLst/>
          </a:prstGeom>
          <a:noFill/>
          <a:ln w="9525">
            <a:noFill/>
            <a:miter lim="800000"/>
            <a:headEnd/>
            <a:tailEnd/>
          </a:ln>
        </p:spPr>
        <p:txBody>
          <a:bodyPr/>
          <a:lstStyle/>
          <a:p>
            <a:pPr marL="342900" indent="-342900">
              <a:spcBef>
                <a:spcPts val="1200"/>
              </a:spcBef>
              <a:buFontTx/>
              <a:buChar char="•"/>
            </a:pPr>
            <a:r>
              <a:rPr lang="fr-CH" sz="2000" dirty="0">
                <a:latin typeface="+mn-lt"/>
              </a:rPr>
              <a:t>Pour les patients </a:t>
            </a:r>
            <a:r>
              <a:rPr lang="fr-CH" sz="2000" b="1" dirty="0">
                <a:latin typeface="+mn-lt"/>
              </a:rPr>
              <a:t>dès 36 SA</a:t>
            </a:r>
            <a:r>
              <a:rPr lang="fr-CH" sz="2000" dirty="0">
                <a:latin typeface="+mn-lt"/>
              </a:rPr>
              <a:t>, appel de la néonatologie du CHUV pour </a:t>
            </a:r>
            <a:r>
              <a:rPr lang="fr-CH" sz="2000" b="1" dirty="0">
                <a:latin typeface="+mn-lt"/>
              </a:rPr>
              <a:t>confirmer l’indication </a:t>
            </a:r>
            <a:r>
              <a:rPr lang="fr-CH" sz="2000" dirty="0">
                <a:latin typeface="+mn-lt"/>
              </a:rPr>
              <a:t>et organiser le transfert.</a:t>
            </a:r>
          </a:p>
          <a:p>
            <a:pPr marL="342900" indent="-342900">
              <a:spcBef>
                <a:spcPts val="1200"/>
              </a:spcBef>
              <a:buFontTx/>
              <a:buChar char="•"/>
            </a:pPr>
            <a:r>
              <a:rPr lang="fr-CH" sz="2000" dirty="0">
                <a:latin typeface="+mn-lt"/>
              </a:rPr>
              <a:t>Arrêter les sources de chaleur externe </a:t>
            </a:r>
            <a:r>
              <a:rPr lang="fr-CH" sz="2000" dirty="0">
                <a:latin typeface="+mn-lt"/>
                <a:sym typeface="Wingdings" panose="05000000000000000000" pitchFamily="2" charset="2"/>
              </a:rPr>
              <a:t> Refroidissement </a:t>
            </a:r>
            <a:r>
              <a:rPr lang="fr-CH" sz="2000" b="1" dirty="0">
                <a:latin typeface="+mn-lt"/>
                <a:sym typeface="Wingdings" panose="05000000000000000000" pitchFamily="2" charset="2"/>
              </a:rPr>
              <a:t>passif</a:t>
            </a:r>
            <a:r>
              <a:rPr lang="fr-CH" sz="2000" dirty="0">
                <a:latin typeface="+mn-lt"/>
                <a:sym typeface="Wingdings" panose="05000000000000000000" pitchFamily="2" charset="2"/>
              </a:rPr>
              <a:t> (</a:t>
            </a:r>
            <a:r>
              <a:rPr lang="fr-CH" sz="2000" dirty="0">
                <a:solidFill>
                  <a:srgbClr val="FF0000"/>
                </a:solidFill>
                <a:latin typeface="+mn-lt"/>
                <a:sym typeface="Wingdings" panose="05000000000000000000" pitchFamily="2" charset="2"/>
              </a:rPr>
              <a:t>pas de poche à glace!</a:t>
            </a:r>
            <a:r>
              <a:rPr lang="fr-CH" sz="2000" dirty="0">
                <a:latin typeface="+mn-lt"/>
                <a:sym typeface="Wingdings" panose="05000000000000000000" pitchFamily="2" charset="2"/>
              </a:rPr>
              <a:t>)</a:t>
            </a:r>
            <a:endParaRPr lang="fr-CH" sz="2000" dirty="0">
              <a:latin typeface="+mn-lt"/>
            </a:endParaRPr>
          </a:p>
          <a:p>
            <a:pPr marL="342900" indent="-342900">
              <a:spcBef>
                <a:spcPts val="1200"/>
              </a:spcBef>
              <a:buFontTx/>
              <a:buChar char="•"/>
            </a:pPr>
            <a:r>
              <a:rPr lang="fr-CH" sz="2000" dirty="0">
                <a:latin typeface="+mn-lt"/>
              </a:rPr>
              <a:t>Maintenir la température centrale </a:t>
            </a:r>
            <a:r>
              <a:rPr lang="fr-CH" sz="2000" b="1" dirty="0">
                <a:solidFill>
                  <a:srgbClr val="00B0F0"/>
                </a:solidFill>
                <a:latin typeface="+mn-lt"/>
              </a:rPr>
              <a:t>entre 33-34,5 </a:t>
            </a:r>
            <a:r>
              <a:rPr lang="fr-CH" sz="2000" dirty="0">
                <a:latin typeface="+mn-lt"/>
              </a:rPr>
              <a:t>°C pour autant que cela n’interfère pas avec la réanimation. Couvrir l’enfant si décent en-dessous de ces valeurs.</a:t>
            </a:r>
          </a:p>
          <a:p>
            <a:pPr marL="342900" indent="-342900">
              <a:spcBef>
                <a:spcPts val="1200"/>
              </a:spcBef>
              <a:buFontTx/>
              <a:buChar char="•"/>
            </a:pPr>
            <a:r>
              <a:rPr lang="fr-CH" sz="2000" dirty="0">
                <a:latin typeface="+mn-lt"/>
              </a:rPr>
              <a:t>Surveiller la </a:t>
            </a:r>
            <a:r>
              <a:rPr lang="fr-CH" sz="2000" b="1" dirty="0" err="1">
                <a:latin typeface="+mn-lt"/>
              </a:rPr>
              <a:t>T°toutes</a:t>
            </a:r>
            <a:r>
              <a:rPr lang="fr-CH" sz="2000" b="1" dirty="0">
                <a:latin typeface="+mn-lt"/>
              </a:rPr>
              <a:t>  les 15 minutes</a:t>
            </a:r>
            <a:r>
              <a:rPr lang="fr-CH" sz="2000" dirty="0">
                <a:latin typeface="+mn-lt"/>
              </a:rPr>
              <a:t>.</a:t>
            </a:r>
          </a:p>
          <a:p>
            <a:pPr marL="342900" indent="-342900">
              <a:spcBef>
                <a:spcPts val="1200"/>
              </a:spcBef>
              <a:buFontTx/>
              <a:buChar char="•"/>
            </a:pPr>
            <a:endParaRPr lang="fr-CH" sz="2000" dirty="0">
              <a:latin typeface="+mn-lt"/>
            </a:endParaRPr>
          </a:p>
        </p:txBody>
      </p:sp>
      <p:grpSp>
        <p:nvGrpSpPr>
          <p:cNvPr id="10" name="Group 21505"/>
          <p:cNvGrpSpPr/>
          <p:nvPr/>
        </p:nvGrpSpPr>
        <p:grpSpPr>
          <a:xfrm>
            <a:off x="8140554" y="1376708"/>
            <a:ext cx="792088" cy="1984663"/>
            <a:chOff x="4644008" y="2924943"/>
            <a:chExt cx="792088" cy="1984663"/>
          </a:xfrm>
        </p:grpSpPr>
        <p:grpSp>
          <p:nvGrpSpPr>
            <p:cNvPr id="11" name="Group 24"/>
            <p:cNvGrpSpPr/>
            <p:nvPr/>
          </p:nvGrpSpPr>
          <p:grpSpPr>
            <a:xfrm>
              <a:off x="4644008" y="2924943"/>
              <a:ext cx="792088" cy="1584175"/>
              <a:chOff x="2699792" y="1556792"/>
              <a:chExt cx="1014729" cy="2004442"/>
            </a:xfrm>
          </p:grpSpPr>
          <p:pic>
            <p:nvPicPr>
              <p:cNvPr id="14" name="Picture 15" descr="TABLE.psd"/>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722284" y="1844824"/>
                <a:ext cx="992237" cy="1716410"/>
              </a:xfrm>
              <a:prstGeom prst="rect">
                <a:avLst/>
              </a:prstGeom>
            </p:spPr>
          </p:pic>
          <p:pic>
            <p:nvPicPr>
              <p:cNvPr id="15" name="Picture 27" descr="RAMPE.psd"/>
              <p:cNvPicPr>
                <a:picLocks noChangeAspect="1"/>
              </p:cNvPicPr>
              <p:nvPr/>
            </p:nvPicPr>
            <p:blipFill>
              <a:blip r:embed="rId4" cstate="email">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699792" y="1556792"/>
                <a:ext cx="990967" cy="576064"/>
              </a:xfrm>
              <a:prstGeom prst="rect">
                <a:avLst/>
              </a:prstGeom>
            </p:spPr>
          </p:pic>
        </p:grpSp>
        <p:pic>
          <p:nvPicPr>
            <p:cNvPr id="12" name="Picture 36" descr="FAUX.psd"/>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73563" y="4508890"/>
              <a:ext cx="374501" cy="400716"/>
            </a:xfrm>
            <a:prstGeom prst="rect">
              <a:avLst/>
            </a:prstGeom>
          </p:spPr>
        </p:pic>
        <p:pic>
          <p:nvPicPr>
            <p:cNvPr id="13" name="Picture 26" descr="ONDE.psd"/>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598147">
              <a:off x="5013262" y="3239360"/>
              <a:ext cx="328726" cy="415107"/>
            </a:xfrm>
            <a:prstGeom prst="rect">
              <a:avLst/>
            </a:prstGeom>
          </p:spPr>
        </p:pic>
      </p:grpSp>
    </p:spTree>
    <p:extLst>
      <p:ext uri="{BB962C8B-B14F-4D97-AF65-F5344CB8AC3E}">
        <p14:creationId xmlns:p14="http://schemas.microsoft.com/office/powerpoint/2010/main" val="27551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980728"/>
            <a:ext cx="8964487" cy="5324535"/>
          </a:xfrm>
          <a:prstGeom prst="rect">
            <a:avLst/>
          </a:prstGeom>
        </p:spPr>
        <p:txBody>
          <a:bodyPr wrap="square">
            <a:spAutoFit/>
          </a:bodyPr>
          <a:lstStyle/>
          <a:p>
            <a:endParaRPr lang="fr-CH" sz="2000" dirty="0">
              <a:solidFill>
                <a:srgbClr val="000000"/>
              </a:solidFill>
            </a:endParaRPr>
          </a:p>
          <a:p>
            <a:pPr marL="342900" indent="-342900">
              <a:spcBef>
                <a:spcPts val="1200"/>
              </a:spcBef>
              <a:buFontTx/>
              <a:buChar char="•"/>
            </a:pPr>
            <a:r>
              <a:rPr lang="fr-CH" sz="1800" dirty="0">
                <a:latin typeface="+mn-lt"/>
              </a:rPr>
              <a:t>Par convention tout transfert de la maternité/salle d’accouchement en néonatologie doit se faire avec une </a:t>
            </a:r>
            <a:r>
              <a:rPr lang="fr-CH" sz="1800" dirty="0">
                <a:solidFill>
                  <a:srgbClr val="FF0000"/>
                </a:solidFill>
                <a:latin typeface="+mn-lt"/>
              </a:rPr>
              <a:t>isolette chauffée </a:t>
            </a:r>
            <a:r>
              <a:rPr lang="fr-CH" sz="1800" dirty="0">
                <a:latin typeface="+mn-lt"/>
              </a:rPr>
              <a:t>avec un </a:t>
            </a:r>
            <a:r>
              <a:rPr lang="fr-CH" sz="1800" dirty="0">
                <a:solidFill>
                  <a:srgbClr val="FF0000"/>
                </a:solidFill>
                <a:latin typeface="+mn-lt"/>
              </a:rPr>
              <a:t>apport en oxygène </a:t>
            </a:r>
            <a:r>
              <a:rPr lang="fr-CH" sz="1800" dirty="0">
                <a:latin typeface="+mn-lt"/>
              </a:rPr>
              <a:t>si l’enfant en nécessite avant le transfert. </a:t>
            </a:r>
          </a:p>
          <a:p>
            <a:pPr marL="342900" indent="-342900">
              <a:spcBef>
                <a:spcPts val="1200"/>
              </a:spcBef>
              <a:buFontTx/>
              <a:buChar char="•"/>
            </a:pPr>
            <a:r>
              <a:rPr lang="fr-CH" sz="1800" dirty="0">
                <a:latin typeface="+mn-lt"/>
              </a:rPr>
              <a:t>La maternité n’ayant plus d’isolette, la sage-femme/l’infirmière va la chercher dans le service de pédiatrie service et prendra la bonbonne d’oxygène de transport et le monitoring portable (s’il n’est pas déjà monté).</a:t>
            </a:r>
          </a:p>
          <a:p>
            <a:pPr marL="342900" indent="-342900">
              <a:spcBef>
                <a:spcPts val="1200"/>
              </a:spcBef>
              <a:buFontTx/>
              <a:buChar char="•"/>
            </a:pPr>
            <a:r>
              <a:rPr lang="fr-CH" sz="1800" dirty="0">
                <a:latin typeface="+mn-lt"/>
              </a:rPr>
              <a:t>A son arrivée en néonatologie le bébé doit être systématiquement être </a:t>
            </a:r>
            <a:r>
              <a:rPr lang="fr-CH" sz="1800" dirty="0">
                <a:solidFill>
                  <a:srgbClr val="FF0000"/>
                </a:solidFill>
                <a:latin typeface="+mn-lt"/>
              </a:rPr>
              <a:t>pesé</a:t>
            </a:r>
            <a:r>
              <a:rPr lang="fr-CH" sz="1800" dirty="0">
                <a:latin typeface="+mn-lt"/>
              </a:rPr>
              <a:t> afin de pouvoir calculer correctement les médicaments et perfusions.</a:t>
            </a:r>
          </a:p>
          <a:p>
            <a:pPr marL="342900" indent="-342900">
              <a:spcBef>
                <a:spcPts val="1200"/>
              </a:spcBef>
              <a:buFontTx/>
              <a:buChar char="•"/>
            </a:pPr>
            <a:r>
              <a:rPr lang="fr-CH" sz="1800" dirty="0">
                <a:latin typeface="+mn-lt"/>
              </a:rPr>
              <a:t>Lorsqu’il y a un risque d’hypoglycémie le premier examen recommandé est une glycémie  capillaire rapide (</a:t>
            </a:r>
            <a:r>
              <a:rPr lang="fr-CH" sz="1800" dirty="0" err="1">
                <a:latin typeface="+mn-lt"/>
              </a:rPr>
              <a:t>dextro</a:t>
            </a:r>
            <a:r>
              <a:rPr lang="fr-CH" sz="1800" dirty="0">
                <a:latin typeface="+mn-lt"/>
              </a:rPr>
              <a:t>). La glycémie à la gazométrie sert à confirmer un résultat anormal et le faire valider pour l’annonce AI mais ne devrait pas servir de test de glycémie en 1</a:t>
            </a:r>
            <a:r>
              <a:rPr lang="fr-CH" sz="1800" baseline="30000" dirty="0">
                <a:latin typeface="+mn-lt"/>
              </a:rPr>
              <a:t>ère</a:t>
            </a:r>
            <a:r>
              <a:rPr lang="fr-CH" sz="1800" dirty="0">
                <a:latin typeface="+mn-lt"/>
              </a:rPr>
              <a:t> intention car diffère la mise en place d’un traitement potentiellement urgent. </a:t>
            </a:r>
          </a:p>
          <a:p>
            <a:pPr marL="342900" indent="-342900">
              <a:spcBef>
                <a:spcPts val="1200"/>
              </a:spcBef>
              <a:buFontTx/>
              <a:buChar char="•"/>
            </a:pPr>
            <a:r>
              <a:rPr lang="fr-CH" sz="1800" dirty="0">
                <a:latin typeface="+mn-lt"/>
              </a:rPr>
              <a:t>En cas d’hypoglycémie </a:t>
            </a:r>
            <a:r>
              <a:rPr lang="fr-CH" sz="1800" u="sng" dirty="0">
                <a:latin typeface="+mn-lt"/>
              </a:rPr>
              <a:t>sévère</a:t>
            </a:r>
            <a:r>
              <a:rPr lang="fr-CH" sz="1800" dirty="0">
                <a:latin typeface="+mn-lt"/>
              </a:rPr>
              <a:t> sans SDR, du Dextrine Maltose par SNG (10 cc/kg) peut être donnée en attendant que la VVP/COV soient mise en place afin de prévenir une hypoglycémie plus grave et des convulsions.</a:t>
            </a:r>
          </a:p>
        </p:txBody>
      </p:sp>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TRANSFERT EN NEONATOLOGIE</a:t>
            </a:r>
          </a:p>
        </p:txBody>
      </p:sp>
    </p:spTree>
    <p:extLst>
      <p:ext uri="{BB962C8B-B14F-4D97-AF65-F5344CB8AC3E}">
        <p14:creationId xmlns:p14="http://schemas.microsoft.com/office/powerpoint/2010/main" val="2817469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9751" y="1052736"/>
            <a:ext cx="8584165" cy="5940088"/>
          </a:xfrm>
          <a:prstGeom prst="rect">
            <a:avLst/>
          </a:prstGeom>
        </p:spPr>
        <p:txBody>
          <a:bodyPr wrap="square">
            <a:spAutoFit/>
          </a:bodyPr>
          <a:lstStyle/>
          <a:p>
            <a:pPr marL="449263" indent="-361950">
              <a:buFont typeface="Arial" pitchFamily="34" charset="0"/>
              <a:buChar char="•"/>
            </a:pPr>
            <a:r>
              <a:rPr lang="fr-CH" sz="2000" dirty="0">
                <a:latin typeface="+mn-lt"/>
              </a:rPr>
              <a:t>En cas de SDR sans troubles hémodynamiques, la CPAP nasale est à mettre en place en priorité avant (ou pendant) que l’on met en place une VVP.</a:t>
            </a:r>
          </a:p>
          <a:p>
            <a:pPr marL="449263" indent="-361950">
              <a:buFont typeface="Arial" pitchFamily="34" charset="0"/>
              <a:buChar char="•"/>
            </a:pPr>
            <a:endParaRPr lang="fr-CH" sz="2000" dirty="0">
              <a:latin typeface="+mn-lt"/>
            </a:endParaRPr>
          </a:p>
          <a:p>
            <a:pPr marL="449263" indent="-361950">
              <a:buFont typeface="Arial" pitchFamily="34" charset="0"/>
              <a:buChar char="•"/>
            </a:pPr>
            <a:r>
              <a:rPr lang="fr-CH" sz="2000" dirty="0">
                <a:latin typeface="+mn-lt"/>
              </a:rPr>
              <a:t>Si le patient présente également des troubles hémodynamiques, le médecin réalisera de une CPAP manuelle en attendant qu’un abord vasculaire soit obtenu avant de mettre en place la CPAP nasale. </a:t>
            </a:r>
          </a:p>
          <a:p>
            <a:pPr marL="449263" indent="-361950">
              <a:buFont typeface="Arial" pitchFamily="34" charset="0"/>
              <a:buChar char="•"/>
            </a:pPr>
            <a:endParaRPr lang="fr-CH" sz="2000" dirty="0">
              <a:latin typeface="+mn-lt"/>
            </a:endParaRPr>
          </a:p>
          <a:p>
            <a:pPr marL="449263" indent="-361950">
              <a:buFont typeface="Arial" pitchFamily="34" charset="0"/>
              <a:buChar char="•"/>
            </a:pPr>
            <a:r>
              <a:rPr lang="fr-CH" sz="2000" dirty="0">
                <a:latin typeface="+mn-lt"/>
              </a:rPr>
              <a:t>Si le médecin vous le demande (depuis la salle d’accouchement ou le bloc opératoire) vous pouvez anticiper la préparation (montage) de la CPAP.</a:t>
            </a:r>
          </a:p>
          <a:p>
            <a:pPr marL="449263" indent="-361950">
              <a:buFont typeface="Arial" pitchFamily="34" charset="0"/>
              <a:buChar char="•"/>
            </a:pPr>
            <a:endParaRPr lang="fr-CH" sz="2000" dirty="0">
              <a:latin typeface="+mn-lt"/>
            </a:endParaRPr>
          </a:p>
          <a:p>
            <a:pPr marL="449263" indent="-361950">
              <a:buFont typeface="Arial" pitchFamily="34" charset="0"/>
              <a:buChar char="•"/>
            </a:pPr>
            <a:r>
              <a:rPr lang="fr-CH" sz="2000" dirty="0">
                <a:latin typeface="+mn-lt"/>
              </a:rPr>
              <a:t>En l’absence d’hypothermie thérapeutique, la prévention de l’hypothermie chez le nouveau-né est primordiale pour sa bonne adaptation. La mise en place d’un capteur de </a:t>
            </a:r>
            <a:r>
              <a:rPr lang="fr-CH" sz="2000" dirty="0" err="1">
                <a:latin typeface="+mn-lt"/>
              </a:rPr>
              <a:t>T°cutané</a:t>
            </a:r>
            <a:r>
              <a:rPr lang="fr-CH" sz="2000" dirty="0">
                <a:latin typeface="+mn-lt"/>
              </a:rPr>
              <a:t> relié à la c’rampe chauffante en «mode cutanée» ne doit pas être oublié.</a:t>
            </a:r>
          </a:p>
          <a:p>
            <a:pPr marL="449263" indent="-361950">
              <a:buFont typeface="Arial" pitchFamily="34" charset="0"/>
              <a:buChar char="•"/>
            </a:pPr>
            <a:endParaRPr lang="fr-CH" sz="2000" dirty="0">
              <a:latin typeface="+mn-lt"/>
            </a:endParaRPr>
          </a:p>
          <a:p>
            <a:pPr marL="449263" indent="-361950">
              <a:buFont typeface="Arial" pitchFamily="34" charset="0"/>
              <a:buChar char="•"/>
            </a:pPr>
            <a:r>
              <a:rPr lang="fr-CH" sz="2000" dirty="0">
                <a:latin typeface="+mn-lt"/>
              </a:rPr>
              <a:t>La prévention de la douleur chez le nouveau-né doit être anticipée </a:t>
            </a:r>
            <a:r>
              <a:rPr lang="fr-CH" sz="2000" dirty="0" err="1">
                <a:latin typeface="+mn-lt"/>
              </a:rPr>
              <a:t>cxhaque</a:t>
            </a:r>
            <a:r>
              <a:rPr lang="fr-CH" sz="2000" dirty="0">
                <a:latin typeface="+mn-lt"/>
              </a:rPr>
              <a:t> fois que possible par administration de Glucose 30% (05-1 ml 1 min avant le geste douloureux) et associé à de la succion (doigt/tétine).</a:t>
            </a:r>
          </a:p>
          <a:p>
            <a:pPr marL="87313"/>
            <a:endParaRPr lang="fr-CH" sz="2000" dirty="0">
              <a:solidFill>
                <a:srgbClr val="000000"/>
              </a:solidFill>
            </a:endParaRPr>
          </a:p>
        </p:txBody>
      </p:sp>
      <p:sp>
        <p:nvSpPr>
          <p:cNvPr id="4"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TRANSFERT EN NEONATOLOGIE</a:t>
            </a:r>
          </a:p>
        </p:txBody>
      </p:sp>
    </p:spTree>
    <p:extLst>
      <p:ext uri="{BB962C8B-B14F-4D97-AF65-F5344CB8AC3E}">
        <p14:creationId xmlns:p14="http://schemas.microsoft.com/office/powerpoint/2010/main" val="77452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3040" y="836713"/>
            <a:ext cx="8572500" cy="504056"/>
          </a:xfrm>
          <a:prstGeom prst="rect">
            <a:avLst/>
          </a:prstGeom>
          <a:noFill/>
          <a:ln w="9525">
            <a:noFill/>
            <a:miter lim="800000"/>
            <a:headEnd/>
            <a:tailEnd/>
          </a:ln>
        </p:spPr>
        <p:txBody>
          <a:bodyPr/>
          <a:lstStyle/>
          <a:p>
            <a:pPr marL="742950" lvl="1" indent="-285750">
              <a:lnSpc>
                <a:spcPct val="90000"/>
              </a:lnSpc>
              <a:spcBef>
                <a:spcPct val="20000"/>
              </a:spcBef>
              <a:buFont typeface="Arial" charset="0"/>
              <a:buNone/>
            </a:pPr>
            <a:r>
              <a:rPr lang="fr-CH" sz="2000" dirty="0">
                <a:solidFill>
                  <a:srgbClr val="000000"/>
                </a:solidFill>
                <a:effectLst>
                  <a:outerShdw blurRad="38100" dist="38100" dir="2700000" algn="tl">
                    <a:srgbClr val="000000"/>
                  </a:outerShdw>
                </a:effectLst>
                <a:latin typeface="Arial" charset="0"/>
              </a:rPr>
              <a:t>			     </a:t>
            </a:r>
            <a:r>
              <a:rPr lang="fr-CH" sz="2000" dirty="0">
                <a:solidFill>
                  <a:srgbClr val="000000"/>
                </a:solidFill>
                <a:latin typeface="+mn-lt"/>
                <a:cs typeface="Adobe Caslon Pro"/>
              </a:rPr>
              <a:t>Dossier obstétrical </a:t>
            </a:r>
            <a:r>
              <a:rPr lang="fr-CH" sz="2000" dirty="0">
                <a:solidFill>
                  <a:srgbClr val="000000"/>
                </a:solidFill>
                <a:latin typeface="+mn-lt"/>
                <a:cs typeface="Adobe Caslon Pro"/>
                <a:sym typeface="Wingdings"/>
              </a:rPr>
              <a:t></a:t>
            </a:r>
            <a:r>
              <a:rPr lang="fr-CH" sz="2000" dirty="0">
                <a:solidFill>
                  <a:srgbClr val="000000"/>
                </a:solidFill>
                <a:latin typeface="+mn-lt"/>
                <a:cs typeface="Adobe Caslon Pro"/>
              </a:rPr>
              <a:t> Est-ce un accouchement à risque ? </a:t>
            </a:r>
          </a:p>
          <a:p>
            <a:pPr marL="742950" lvl="1" indent="-285750">
              <a:lnSpc>
                <a:spcPct val="90000"/>
              </a:lnSpc>
              <a:spcBef>
                <a:spcPct val="20000"/>
              </a:spcBef>
              <a:buFont typeface="Arial" charset="0"/>
              <a:buNone/>
            </a:pPr>
            <a:endParaRPr lang="fr-CH" sz="2000" dirty="0">
              <a:solidFill>
                <a:srgbClr val="000000"/>
              </a:solidFill>
              <a:latin typeface="+mn-lt"/>
              <a:cs typeface="Adobe Caslon Pro"/>
            </a:endParaRPr>
          </a:p>
        </p:txBody>
      </p:sp>
      <p:sp>
        <p:nvSpPr>
          <p:cNvPr id="19466" name="Rectangle 10"/>
          <p:cNvSpPr>
            <a:spLocks noChangeArrowheads="1"/>
          </p:cNvSpPr>
          <p:nvPr/>
        </p:nvSpPr>
        <p:spPr bwMode="auto">
          <a:xfrm>
            <a:off x="179387" y="1268760"/>
            <a:ext cx="878522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0" lvl="4"/>
            <a:r>
              <a:rPr lang="fr-CH" sz="1800" b="1" u="sng" dirty="0">
                <a:solidFill>
                  <a:srgbClr val="000000"/>
                </a:solidFill>
                <a:cs typeface="Adobe Caslon Pro"/>
              </a:rPr>
              <a:t>Facteurs de risque:</a:t>
            </a:r>
          </a:p>
          <a:p>
            <a:pPr marL="0" lvl="4"/>
            <a:endParaRPr lang="fr-CH" sz="800" dirty="0">
              <a:solidFill>
                <a:srgbClr val="000000"/>
              </a:solidFill>
              <a:latin typeface="+mn-lt"/>
              <a:cs typeface="Adobe Caslon Pro"/>
            </a:endParaRPr>
          </a:p>
          <a:p>
            <a:pPr marL="307975" lvl="4" indent="-307975">
              <a:buFontTx/>
              <a:buChar char="•"/>
            </a:pPr>
            <a:r>
              <a:rPr lang="fr-CH" sz="1400" dirty="0">
                <a:solidFill>
                  <a:srgbClr val="000000"/>
                </a:solidFill>
                <a:latin typeface="+mn-lt"/>
                <a:cs typeface="Adobe Caslon Pro"/>
              </a:rPr>
              <a:t>Prématurité &lt; 32-34 SA ou post maturité &gt; 42 SA (méconium)</a:t>
            </a:r>
          </a:p>
          <a:p>
            <a:pPr marL="307975" lvl="4" indent="-307975">
              <a:buFontTx/>
              <a:buChar char="•"/>
            </a:pPr>
            <a:r>
              <a:rPr lang="fr-CH" sz="1400" dirty="0">
                <a:solidFill>
                  <a:srgbClr val="000000"/>
                </a:solidFill>
                <a:latin typeface="+mn-lt"/>
                <a:cs typeface="Adobe Caslon Pro"/>
              </a:rPr>
              <a:t>Poids estimé &lt; 2000 g</a:t>
            </a:r>
          </a:p>
          <a:p>
            <a:pPr marL="307975" lvl="4" indent="-307975">
              <a:buFontTx/>
              <a:buChar char="•"/>
            </a:pPr>
            <a:r>
              <a:rPr lang="fr-CH" sz="1400" dirty="0">
                <a:solidFill>
                  <a:srgbClr val="000000"/>
                </a:solidFill>
                <a:latin typeface="+mn-lt"/>
                <a:cs typeface="Adobe Caslon Pro"/>
              </a:rPr>
              <a:t>Jumeaux, triplés, transfuseur-transfusé</a:t>
            </a:r>
          </a:p>
          <a:p>
            <a:pPr marL="307975" lvl="4" indent="-307975">
              <a:buFontTx/>
              <a:buChar char="•"/>
            </a:pPr>
            <a:r>
              <a:rPr lang="fr-CH" sz="1400" dirty="0">
                <a:solidFill>
                  <a:srgbClr val="000000"/>
                </a:solidFill>
                <a:latin typeface="+mn-lt"/>
                <a:cs typeface="Adobe Caslon Pro"/>
              </a:rPr>
              <a:t>Diabète maternel</a:t>
            </a:r>
          </a:p>
          <a:p>
            <a:pPr marL="307975" lvl="4" indent="-307975">
              <a:buFontTx/>
              <a:buChar char="•"/>
            </a:pPr>
            <a:r>
              <a:rPr lang="fr-CH" sz="1400" dirty="0">
                <a:solidFill>
                  <a:srgbClr val="000000"/>
                </a:solidFill>
                <a:latin typeface="+mn-lt"/>
                <a:cs typeface="Adobe Caslon Pro"/>
              </a:rPr>
              <a:t>HTA maternelle, prééclampsie</a:t>
            </a:r>
          </a:p>
          <a:p>
            <a:pPr marL="307975" lvl="4" indent="-307975">
              <a:buFontTx/>
              <a:buChar char="•"/>
            </a:pPr>
            <a:r>
              <a:rPr lang="fr-CH" sz="1400" dirty="0">
                <a:solidFill>
                  <a:srgbClr val="000000"/>
                </a:solidFill>
                <a:latin typeface="+mn-lt"/>
                <a:cs typeface="Adobe Caslon Pro"/>
              </a:rPr>
              <a:t>Grossesse non suivie</a:t>
            </a:r>
          </a:p>
          <a:p>
            <a:pPr marL="307975" lvl="4" indent="-307975">
              <a:buFontTx/>
              <a:buChar char="•"/>
            </a:pPr>
            <a:r>
              <a:rPr lang="fr-CH" sz="1400" dirty="0">
                <a:solidFill>
                  <a:srgbClr val="000000"/>
                </a:solidFill>
                <a:latin typeface="+mn-lt"/>
                <a:cs typeface="Adobe Caslon Pro"/>
              </a:rPr>
              <a:t>RCIU (&lt; P3) ou macrosomie (&gt;P97)</a:t>
            </a:r>
          </a:p>
          <a:p>
            <a:pPr marL="307975" lvl="4" indent="-307975">
              <a:buFontTx/>
              <a:buChar char="•"/>
            </a:pPr>
            <a:r>
              <a:rPr lang="fr-CH" sz="1400" dirty="0">
                <a:solidFill>
                  <a:srgbClr val="000000"/>
                </a:solidFill>
                <a:latin typeface="+mn-lt"/>
                <a:cs typeface="Adobe Caslon Pro"/>
              </a:rPr>
              <a:t>Infections </a:t>
            </a:r>
            <a:r>
              <a:rPr lang="fr-CH" sz="1400" dirty="0" err="1">
                <a:solidFill>
                  <a:srgbClr val="000000"/>
                </a:solidFill>
                <a:latin typeface="+mn-lt"/>
                <a:cs typeface="Adobe Caslon Pro"/>
              </a:rPr>
              <a:t>materno</a:t>
            </a:r>
            <a:r>
              <a:rPr lang="fr-CH" sz="1400" dirty="0">
                <a:solidFill>
                  <a:srgbClr val="000000"/>
                </a:solidFill>
                <a:latin typeface="+mn-lt"/>
                <a:cs typeface="Adobe Caslon Pro"/>
              </a:rPr>
              <a:t>-fœtale  (RPM&gt;18h, GBS+, EF, chorioamnionite, prématurité, …)</a:t>
            </a:r>
          </a:p>
          <a:p>
            <a:pPr marL="307975" lvl="4" indent="-307975">
              <a:buFontTx/>
              <a:buChar char="•"/>
            </a:pPr>
            <a:r>
              <a:rPr lang="fr-CH" sz="1400" dirty="0">
                <a:solidFill>
                  <a:srgbClr val="000000"/>
                </a:solidFill>
                <a:latin typeface="+mn-lt"/>
                <a:cs typeface="Adobe Caslon Pro"/>
              </a:rPr>
              <a:t>Mère sous médicaments (ex: bétabloquants, magnésium, lithium, sédation lourde avec narcotique dans les 4h avant accouchement, toxicomanie)</a:t>
            </a:r>
          </a:p>
          <a:p>
            <a:pPr marL="307975" lvl="4" indent="-307975">
              <a:buFontTx/>
              <a:buChar char="•"/>
            </a:pPr>
            <a:r>
              <a:rPr lang="fr-CH" sz="1400" dirty="0">
                <a:solidFill>
                  <a:srgbClr val="000000"/>
                </a:solidFill>
                <a:latin typeface="+mn-lt"/>
                <a:cs typeface="Adobe Caslon Pro"/>
              </a:rPr>
              <a:t>Malformations congénitales fœtale connues  (US anténatal)</a:t>
            </a:r>
          </a:p>
          <a:p>
            <a:pPr marL="307975" lvl="4" indent="-307975">
              <a:buFontTx/>
              <a:buChar char="•"/>
            </a:pPr>
            <a:r>
              <a:rPr lang="fr-CH" sz="1400" dirty="0">
                <a:solidFill>
                  <a:srgbClr val="000000"/>
                </a:solidFill>
                <a:latin typeface="+mn-lt"/>
                <a:cs typeface="Adobe Caslon Pro"/>
              </a:rPr>
              <a:t>Maladies hémolytiques, anasarque</a:t>
            </a:r>
          </a:p>
          <a:p>
            <a:pPr marL="307975" lvl="4" indent="-307975">
              <a:buFontTx/>
              <a:buChar char="•"/>
            </a:pPr>
            <a:r>
              <a:rPr lang="fr-CH" sz="1400" dirty="0">
                <a:solidFill>
                  <a:srgbClr val="000000"/>
                </a:solidFill>
                <a:latin typeface="+mn-lt"/>
                <a:cs typeface="Adobe Caslon Pro"/>
              </a:rPr>
              <a:t>Antécédent de mort fœtale ou néonatale</a:t>
            </a:r>
          </a:p>
          <a:p>
            <a:pPr marL="307975" lvl="4" indent="-307975">
              <a:buFontTx/>
              <a:buChar char="•"/>
            </a:pPr>
            <a:r>
              <a:rPr lang="fr-CH" sz="1400" dirty="0">
                <a:solidFill>
                  <a:srgbClr val="000000"/>
                </a:solidFill>
                <a:latin typeface="+mn-lt"/>
                <a:cs typeface="Adobe Caslon Pro"/>
              </a:rPr>
              <a:t>Complication obstétricale (Manning &lt; 6, pro incidence du cordon, position anormale, travail prolongé ou rapide, décollement placentaire, liquide méconial, forceps, ventouse, césarienne,…)</a:t>
            </a:r>
          </a:p>
          <a:p>
            <a:pPr marL="307975" lvl="4" indent="-307975">
              <a:buFontTx/>
              <a:buChar char="•"/>
            </a:pPr>
            <a:r>
              <a:rPr lang="fr-CH" sz="1400" dirty="0" err="1">
                <a:solidFill>
                  <a:srgbClr val="000000"/>
                </a:solidFill>
                <a:latin typeface="+mn-lt"/>
                <a:cs typeface="Adobe Caslon Pro"/>
              </a:rPr>
              <a:t>Etc</a:t>
            </a:r>
            <a:r>
              <a:rPr lang="en-US" sz="1400" dirty="0">
                <a:solidFill>
                  <a:srgbClr val="000000"/>
                </a:solidFill>
                <a:latin typeface="+mn-lt"/>
                <a:cs typeface="Adobe Caslon Pro"/>
              </a:rPr>
              <a:t>…</a:t>
            </a:r>
            <a:endParaRPr lang="fr-CH" sz="1400" dirty="0">
              <a:solidFill>
                <a:srgbClr val="000000"/>
              </a:solidFill>
              <a:latin typeface="+mn-lt"/>
              <a:cs typeface="Adobe Caslon Pro"/>
            </a:endParaRPr>
          </a:p>
        </p:txBody>
      </p:sp>
      <p:grpSp>
        <p:nvGrpSpPr>
          <p:cNvPr id="19469" name="Group 13"/>
          <p:cNvGrpSpPr>
            <a:grpSpLocks/>
          </p:cNvGrpSpPr>
          <p:nvPr/>
        </p:nvGrpSpPr>
        <p:grpSpPr bwMode="auto">
          <a:xfrm>
            <a:off x="610984" y="5570541"/>
            <a:ext cx="8281604" cy="1169988"/>
            <a:chOff x="340" y="3282"/>
            <a:chExt cx="6324" cy="737"/>
          </a:xfrm>
        </p:grpSpPr>
        <p:sp>
          <p:nvSpPr>
            <p:cNvPr id="19462" name="Rectangle 6"/>
            <p:cNvSpPr>
              <a:spLocks noChangeArrowheads="1"/>
            </p:cNvSpPr>
            <p:nvPr/>
          </p:nvSpPr>
          <p:spPr bwMode="auto">
            <a:xfrm>
              <a:off x="780" y="3282"/>
              <a:ext cx="5884" cy="7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marL="285750" indent="-285750">
                <a:buFont typeface="Wingdings" charset="2"/>
                <a:buChar char="v"/>
              </a:pPr>
              <a:r>
                <a:rPr lang="fr-CH" sz="1400" dirty="0">
                  <a:solidFill>
                    <a:srgbClr val="000000"/>
                  </a:solidFill>
                  <a:latin typeface="+mn-lt"/>
                  <a:cs typeface="Adobe Caslon Pro"/>
                </a:rPr>
                <a:t>Prévenir l’assistant en pédiatrie (+/- CDC +/- MC selon le risque).</a:t>
              </a:r>
            </a:p>
            <a:p>
              <a:pPr marL="285750" indent="-285750">
                <a:buFont typeface="Wingdings" charset="2"/>
                <a:buChar char="v"/>
              </a:pPr>
              <a:r>
                <a:rPr lang="fr-CH" sz="1400" dirty="0">
                  <a:solidFill>
                    <a:srgbClr val="000000"/>
                  </a:solidFill>
                  <a:latin typeface="+mn-lt"/>
                  <a:cs typeface="Adobe Caslon Pro"/>
                </a:rPr>
                <a:t>Prévenir les infirmières de néonatologie avant l’accouchement et d’hospitaliser l’enfant (préparation d’une place en néonatologie/isolette de transport/CPAPn, possibilité renfort d’emblée ou sur appel en cas de réanimation difficile).</a:t>
              </a:r>
            </a:p>
            <a:p>
              <a:pPr marL="285750" indent="-285750">
                <a:buFont typeface="Wingdings" charset="2"/>
                <a:buChar char="v"/>
              </a:pPr>
              <a:r>
                <a:rPr lang="fr-CH" sz="1400" dirty="0">
                  <a:solidFill>
                    <a:srgbClr val="000000"/>
                  </a:solidFill>
                  <a:latin typeface="+mn-lt"/>
                  <a:cs typeface="Adobe Caslon Pro"/>
                </a:rPr>
                <a:t>Anticiper/prévoir les transferts en néonatologie universitaire.</a:t>
              </a:r>
            </a:p>
          </p:txBody>
        </p:sp>
        <p:sp>
          <p:nvSpPr>
            <p:cNvPr id="19467" name="AutoShape 11"/>
            <p:cNvSpPr>
              <a:spLocks noChangeArrowheads="1"/>
            </p:cNvSpPr>
            <p:nvPr/>
          </p:nvSpPr>
          <p:spPr bwMode="auto">
            <a:xfrm>
              <a:off x="340" y="3475"/>
              <a:ext cx="332" cy="318"/>
            </a:xfrm>
            <a:prstGeom prst="rightArrow">
              <a:avLst>
                <a:gd name="adj1" fmla="val 50000"/>
                <a:gd name="adj2" fmla="val 522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ＭＳ Ｐゴシック" charset="0"/>
              </a:endParaRPr>
            </a:p>
          </p:txBody>
        </p:sp>
      </p:grpSp>
      <p:sp>
        <p:nvSpPr>
          <p:cNvPr id="8"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ANTICIPATION </a:t>
            </a:r>
            <a:r>
              <a:rPr lang="mr-IN" sz="4000" b="1" dirty="0">
                <a:ea typeface="ＭＳ Ｐゴシック" charset="0"/>
                <a:cs typeface="ＭＳ Ｐゴシック" charset="0"/>
              </a:rPr>
              <a:t>–</a:t>
            </a:r>
            <a:r>
              <a:rPr lang="fr-CH" sz="4000" b="1" dirty="0">
                <a:ea typeface="ＭＳ Ｐゴシック" charset="0"/>
                <a:cs typeface="ＭＳ Ｐゴシック" charset="0"/>
              </a:rPr>
              <a:t> facteurs de risque</a:t>
            </a:r>
          </a:p>
        </p:txBody>
      </p:sp>
    </p:spTree>
    <p:extLst>
      <p:ext uri="{BB962C8B-B14F-4D97-AF65-F5344CB8AC3E}">
        <p14:creationId xmlns:p14="http://schemas.microsoft.com/office/powerpoint/2010/main" val="7754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6">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6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6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66">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466">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46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466">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466">
                                            <p:txEl>
                                              <p:pRg st="14" end="1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466">
                                            <p:txEl>
                                              <p:pRg st="15" end="1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9469"/>
                                        </p:tgtEl>
                                        <p:attrNameLst>
                                          <p:attrName>style.visibility</p:attrName>
                                        </p:attrNameLst>
                                      </p:cBhvr>
                                      <p:to>
                                        <p:strVal val="visible"/>
                                      </p:to>
                                    </p:set>
                                    <p:animEffect transition="in" filter="wipe(left)">
                                      <p:cBhvr>
                                        <p:cTn id="67"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build="p" bldLvl="5"/>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857250" y="1981200"/>
            <a:ext cx="7929563" cy="4519613"/>
          </a:xfrm>
          <a:prstGeom prst="rect">
            <a:avLst/>
          </a:prstGeom>
          <a:noFill/>
          <a:ln w="9525">
            <a:noFill/>
            <a:miter lim="800000"/>
            <a:headEnd/>
            <a:tailEnd/>
          </a:ln>
        </p:spPr>
        <p:txBody>
          <a:bodyPr/>
          <a:lstStyle/>
          <a:p>
            <a:pPr marL="342900" indent="-342900">
              <a:spcBef>
                <a:spcPts val="1200"/>
              </a:spcBef>
              <a:buFontTx/>
              <a:buChar char="•"/>
              <a:defRPr/>
            </a:pPr>
            <a:endParaRPr lang="fr-FR" sz="2000" dirty="0">
              <a:solidFill>
                <a:srgbClr val="FFFF66"/>
              </a:solidFill>
              <a:effectLst>
                <a:outerShdw blurRad="38100" dist="38100" dir="2700000" algn="tl">
                  <a:srgbClr val="000000"/>
                </a:outerShdw>
              </a:effectLst>
              <a:latin typeface="Arial" pitchFamily="34" charset="0"/>
              <a:ea typeface="MS PGothic" pitchFamily="34" charset="-128"/>
              <a:cs typeface="+mn-cs"/>
            </a:endParaRPr>
          </a:p>
        </p:txBody>
      </p:sp>
      <p:sp>
        <p:nvSpPr>
          <p:cNvPr id="2" name="Rectangle 1"/>
          <p:cNvSpPr/>
          <p:nvPr/>
        </p:nvSpPr>
        <p:spPr>
          <a:xfrm>
            <a:off x="0" y="1107896"/>
            <a:ext cx="9144000" cy="5570756"/>
          </a:xfrm>
          <a:prstGeom prst="rect">
            <a:avLst/>
          </a:prstGeom>
        </p:spPr>
        <p:txBody>
          <a:bodyPr>
            <a:spAutoFit/>
          </a:bodyPr>
          <a:lstStyle/>
          <a:p>
            <a:pPr marL="358775" lvl="2" indent="-285750">
              <a:spcBef>
                <a:spcPct val="20000"/>
              </a:spcBef>
              <a:buFont typeface="Arial" charset="0"/>
              <a:buChar char="•"/>
            </a:pPr>
            <a:r>
              <a:rPr lang="fr-CH" sz="2000" dirty="0">
                <a:latin typeface="+mn-lt"/>
              </a:rPr>
              <a:t>Photocopier les feuilles </a:t>
            </a:r>
            <a:r>
              <a:rPr lang="fr-CH" sz="2000" dirty="0">
                <a:solidFill>
                  <a:srgbClr val="FF0000"/>
                </a:solidFill>
                <a:latin typeface="+mn-lt"/>
              </a:rPr>
              <a:t>gynéco de la mère et la feuille bleue de naissance de l’enfant</a:t>
            </a:r>
            <a:r>
              <a:rPr lang="fr-CH" sz="2000" dirty="0">
                <a:latin typeface="+mn-lt"/>
              </a:rPr>
              <a:t>.</a:t>
            </a:r>
          </a:p>
          <a:p>
            <a:pPr marL="358775" lvl="2" indent="-285750">
              <a:spcBef>
                <a:spcPct val="20000"/>
              </a:spcBef>
              <a:buFont typeface="Arial" charset="0"/>
              <a:buChar char="•"/>
            </a:pPr>
            <a:r>
              <a:rPr lang="fr-CH" sz="2000" dirty="0">
                <a:latin typeface="+mn-lt"/>
              </a:rPr>
              <a:t>Réaliser une petite lettre avec les données de réanimation.</a:t>
            </a:r>
          </a:p>
          <a:p>
            <a:pPr marL="358775" lvl="2" indent="-285750">
              <a:spcBef>
                <a:spcPct val="20000"/>
              </a:spcBef>
              <a:buFont typeface="Arial" charset="0"/>
              <a:buChar char="•"/>
            </a:pPr>
            <a:r>
              <a:rPr lang="fr-CH" sz="2000" dirty="0">
                <a:latin typeface="+mn-lt"/>
              </a:rPr>
              <a:t>Prévoir une tube de sang </a:t>
            </a:r>
            <a:r>
              <a:rPr lang="fr-CH" sz="2000" u="sng" dirty="0">
                <a:solidFill>
                  <a:srgbClr val="FF0000"/>
                </a:solidFill>
                <a:latin typeface="+mn-lt"/>
              </a:rPr>
              <a:t>maternel</a:t>
            </a:r>
            <a:r>
              <a:rPr lang="fr-CH" sz="2000" dirty="0">
                <a:solidFill>
                  <a:srgbClr val="FF0000"/>
                </a:solidFill>
                <a:latin typeface="+mn-lt"/>
              </a:rPr>
              <a:t> </a:t>
            </a:r>
            <a:r>
              <a:rPr lang="fr-CH" sz="2000" dirty="0">
                <a:latin typeface="+mn-lt"/>
              </a:rPr>
              <a:t>(10 ml-EDTA) et de sang du cordon qui accompagnera l’enfant</a:t>
            </a:r>
          </a:p>
          <a:p>
            <a:pPr marL="358775" lvl="2" indent="-285750">
              <a:spcBef>
                <a:spcPct val="20000"/>
              </a:spcBef>
              <a:buFont typeface="Arial" charset="0"/>
              <a:buChar char="•"/>
            </a:pPr>
            <a:r>
              <a:rPr lang="fr-CH" sz="2000" dirty="0">
                <a:solidFill>
                  <a:srgbClr val="FF0000"/>
                </a:solidFill>
                <a:latin typeface="+mn-lt"/>
              </a:rPr>
              <a:t>Récupérer le placenta </a:t>
            </a:r>
            <a:r>
              <a:rPr lang="fr-CH" sz="2000" dirty="0">
                <a:latin typeface="+mn-lt"/>
              </a:rPr>
              <a:t>pour le transférer avec l’enfant.</a:t>
            </a:r>
          </a:p>
          <a:p>
            <a:pPr marL="358775" lvl="2" indent="-285750">
              <a:spcBef>
                <a:spcPct val="20000"/>
              </a:spcBef>
              <a:buFont typeface="Arial" charset="0"/>
              <a:buChar char="•"/>
            </a:pPr>
            <a:r>
              <a:rPr lang="fr-CH" sz="2000" dirty="0">
                <a:latin typeface="+mn-lt"/>
              </a:rPr>
              <a:t>Poser une </a:t>
            </a:r>
            <a:r>
              <a:rPr lang="fr-CH" sz="2000" dirty="0">
                <a:solidFill>
                  <a:srgbClr val="FF0000"/>
                </a:solidFill>
                <a:latin typeface="+mn-lt"/>
              </a:rPr>
              <a:t>sonde </a:t>
            </a:r>
            <a:r>
              <a:rPr lang="fr-CH" sz="2000" dirty="0" err="1">
                <a:solidFill>
                  <a:srgbClr val="FF0000"/>
                </a:solidFill>
                <a:latin typeface="+mn-lt"/>
              </a:rPr>
              <a:t>naso</a:t>
            </a:r>
            <a:r>
              <a:rPr lang="fr-CH" sz="2000" dirty="0">
                <a:solidFill>
                  <a:srgbClr val="FF0000"/>
                </a:solidFill>
                <a:latin typeface="+mn-lt"/>
              </a:rPr>
              <a:t>-gastrique </a:t>
            </a:r>
            <a:r>
              <a:rPr lang="fr-CH" sz="2000" dirty="0">
                <a:latin typeface="+mn-lt"/>
              </a:rPr>
              <a:t>et aspirer l’estomac.</a:t>
            </a:r>
          </a:p>
          <a:p>
            <a:pPr marL="358775" lvl="2" indent="-285750">
              <a:spcBef>
                <a:spcPct val="20000"/>
              </a:spcBef>
              <a:buFont typeface="Arial" charset="0"/>
              <a:buChar char="•"/>
            </a:pPr>
            <a:r>
              <a:rPr lang="fr-CH" sz="2000" dirty="0">
                <a:latin typeface="+mn-lt"/>
              </a:rPr>
              <a:t>Passer voir la maman avant le départ (si enfant assez stable) et ou lui donner si possible une photo imprimée de l’enfant.</a:t>
            </a:r>
          </a:p>
          <a:p>
            <a:pPr marL="358775" lvl="2" indent="-285750">
              <a:spcBef>
                <a:spcPct val="20000"/>
              </a:spcBef>
              <a:buFont typeface="Arial" charset="0"/>
              <a:buChar char="•"/>
            </a:pPr>
            <a:r>
              <a:rPr lang="fr-CH" sz="2000" dirty="0">
                <a:latin typeface="+mn-lt"/>
              </a:rPr>
              <a:t>Donner les téléphones de contact de la néonatologie du CHUV et l’adresse de la néonatologie du CHUV aux parents.</a:t>
            </a:r>
          </a:p>
          <a:p>
            <a:pPr marL="358775" lvl="2" indent="-285750">
              <a:spcBef>
                <a:spcPct val="20000"/>
              </a:spcBef>
              <a:buFont typeface="Arial" charset="0"/>
              <a:buChar char="•"/>
            </a:pPr>
            <a:r>
              <a:rPr lang="fr-CH" sz="2000" dirty="0">
                <a:latin typeface="+mn-lt"/>
              </a:rPr>
              <a:t>Passer un coups de fils au CHUV au moment où l’enfant part (en général fait par le CDC de </a:t>
            </a:r>
            <a:r>
              <a:rPr lang="fr-CH" sz="2000" dirty="0" err="1">
                <a:latin typeface="+mn-lt"/>
              </a:rPr>
              <a:t>néonat</a:t>
            </a:r>
            <a:r>
              <a:rPr lang="fr-CH" sz="2000" dirty="0">
                <a:latin typeface="+mn-lt"/>
              </a:rPr>
              <a:t> qui réalise le transport).</a:t>
            </a:r>
          </a:p>
          <a:p>
            <a:pPr marL="358775" lvl="2" indent="-285750">
              <a:spcBef>
                <a:spcPct val="20000"/>
              </a:spcBef>
              <a:buFont typeface="Arial" charset="0"/>
              <a:buChar char="•"/>
            </a:pPr>
            <a:r>
              <a:rPr lang="fr-CH" sz="2000" dirty="0">
                <a:latin typeface="+mn-lt"/>
              </a:rPr>
              <a:t>Stimuler l’allaitement par tire-lait si la mère ne peut pas être transférée immédiatement.</a:t>
            </a:r>
          </a:p>
          <a:p>
            <a:pPr marL="358775" lvl="2" indent="-285750">
              <a:spcBef>
                <a:spcPct val="20000"/>
              </a:spcBef>
              <a:buFont typeface="Arial" charset="0"/>
              <a:buChar char="•"/>
            </a:pPr>
            <a:endParaRPr lang="fr-CH" sz="2000" dirty="0">
              <a:solidFill>
                <a:schemeClr val="bg1"/>
              </a:solidFill>
              <a:effectLst>
                <a:outerShdw blurRad="38100" dist="38100" dir="2700000" algn="tl">
                  <a:srgbClr val="000000"/>
                </a:outerShdw>
              </a:effectLst>
              <a:latin typeface="Arial" charset="0"/>
            </a:endParaRP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TRANSFERT EN UNIVERSITAIRE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857250" y="1981200"/>
            <a:ext cx="7929563" cy="4519613"/>
          </a:xfrm>
          <a:prstGeom prst="rect">
            <a:avLst/>
          </a:prstGeom>
          <a:noFill/>
          <a:ln w="9525">
            <a:noFill/>
            <a:miter lim="800000"/>
            <a:headEnd/>
            <a:tailEnd/>
          </a:ln>
        </p:spPr>
        <p:txBody>
          <a:bodyPr/>
          <a:lstStyle/>
          <a:p>
            <a:pPr marL="342900" indent="-342900">
              <a:spcBef>
                <a:spcPts val="1200"/>
              </a:spcBef>
              <a:buFontTx/>
              <a:buChar char="•"/>
              <a:defRPr/>
            </a:pPr>
            <a:endParaRPr lang="fr-FR" sz="2000" dirty="0">
              <a:solidFill>
                <a:srgbClr val="FFFF66"/>
              </a:solidFill>
              <a:effectLst>
                <a:outerShdw blurRad="38100" dist="38100" dir="2700000" algn="tl">
                  <a:srgbClr val="000000"/>
                </a:outerShdw>
              </a:effectLst>
              <a:latin typeface="Arial" pitchFamily="34" charset="0"/>
              <a:ea typeface="MS PGothic" pitchFamily="34" charset="-128"/>
              <a:cs typeface="+mn-cs"/>
            </a:endParaRPr>
          </a:p>
        </p:txBody>
      </p:sp>
      <p:pic>
        <p:nvPicPr>
          <p:cNvPr id="3891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650" y="0"/>
            <a:ext cx="7935913"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857250" y="1981200"/>
            <a:ext cx="7929563" cy="4519613"/>
          </a:xfrm>
          <a:prstGeom prst="rect">
            <a:avLst/>
          </a:prstGeom>
          <a:noFill/>
          <a:ln w="9525">
            <a:noFill/>
            <a:miter lim="800000"/>
            <a:headEnd/>
            <a:tailEnd/>
          </a:ln>
        </p:spPr>
        <p:txBody>
          <a:bodyPr/>
          <a:lstStyle/>
          <a:p>
            <a:pPr marL="342900" indent="-342900">
              <a:spcBef>
                <a:spcPts val="1200"/>
              </a:spcBef>
              <a:buFontTx/>
              <a:buChar char="•"/>
              <a:defRPr/>
            </a:pPr>
            <a:endParaRPr lang="fr-FR" sz="2000" dirty="0">
              <a:effectLst>
                <a:outerShdw blurRad="38100" dist="38100" dir="2700000" algn="tl">
                  <a:srgbClr val="000000"/>
                </a:outerShdw>
              </a:effectLst>
              <a:latin typeface="Arial" pitchFamily="34" charset="0"/>
              <a:ea typeface="MS PGothic" pitchFamily="34" charset="-128"/>
              <a:cs typeface="+mn-cs"/>
            </a:endParaRPr>
          </a:p>
        </p:txBody>
      </p:sp>
      <p:sp>
        <p:nvSpPr>
          <p:cNvPr id="2" name="Rectangle 1"/>
          <p:cNvSpPr/>
          <p:nvPr/>
        </p:nvSpPr>
        <p:spPr>
          <a:xfrm>
            <a:off x="252785" y="836712"/>
            <a:ext cx="8368878" cy="5955476"/>
          </a:xfrm>
          <a:prstGeom prst="rect">
            <a:avLst/>
          </a:prstGeom>
        </p:spPr>
        <p:txBody>
          <a:bodyPr wrap="square">
            <a:spAutoFit/>
          </a:bodyPr>
          <a:lstStyle/>
          <a:p>
            <a:pPr marL="285750" indent="-285750">
              <a:buFont typeface="Arial" pitchFamily="34" charset="0"/>
              <a:buChar char="•"/>
            </a:pPr>
            <a:r>
              <a:rPr lang="en-US" sz="2000" dirty="0" err="1">
                <a:latin typeface="+mn-lt"/>
              </a:rPr>
              <a:t>Grandes</a:t>
            </a:r>
            <a:r>
              <a:rPr lang="en-US" sz="2000" dirty="0">
                <a:latin typeface="+mn-lt"/>
              </a:rPr>
              <a:t> </a:t>
            </a:r>
            <a:r>
              <a:rPr lang="en-US" sz="2000" dirty="0" err="1">
                <a:latin typeface="+mn-lt"/>
              </a:rPr>
              <a:t>différences</a:t>
            </a:r>
            <a:r>
              <a:rPr lang="en-US" sz="2000" dirty="0">
                <a:latin typeface="+mn-lt"/>
              </a:rPr>
              <a:t> de </a:t>
            </a:r>
            <a:r>
              <a:rPr lang="en-US" sz="2000" dirty="0" err="1">
                <a:latin typeface="+mn-lt"/>
              </a:rPr>
              <a:t>pratiques</a:t>
            </a:r>
            <a:r>
              <a:rPr lang="en-US" sz="2000" dirty="0">
                <a:latin typeface="+mn-lt"/>
              </a:rPr>
              <a:t> d’un </a:t>
            </a:r>
            <a:r>
              <a:rPr lang="en-US" sz="2000" dirty="0" err="1">
                <a:latin typeface="+mn-lt"/>
              </a:rPr>
              <a:t>centre</a:t>
            </a:r>
            <a:r>
              <a:rPr lang="en-US" sz="2000" dirty="0">
                <a:latin typeface="+mn-lt"/>
              </a:rPr>
              <a:t> </a:t>
            </a:r>
            <a:r>
              <a:rPr lang="en-US" sz="2000" dirty="0" err="1">
                <a:latin typeface="+mn-lt"/>
              </a:rPr>
              <a:t>à</a:t>
            </a:r>
            <a:r>
              <a:rPr lang="en-US" sz="2000" dirty="0">
                <a:latin typeface="+mn-lt"/>
              </a:rPr>
              <a:t> </a:t>
            </a:r>
            <a:r>
              <a:rPr lang="en-US" sz="2000" dirty="0" err="1">
                <a:latin typeface="+mn-lt"/>
              </a:rPr>
              <a:t>l’autre</a:t>
            </a:r>
            <a:endParaRPr lang="en-US" sz="2000" dirty="0">
              <a:latin typeface="+mn-lt"/>
            </a:endParaRPr>
          </a:p>
          <a:p>
            <a:endParaRPr lang="en-US" sz="800" dirty="0">
              <a:latin typeface="+mn-lt"/>
            </a:endParaRPr>
          </a:p>
          <a:p>
            <a:pPr marL="285750" indent="-285750">
              <a:buFont typeface="Arial" pitchFamily="34" charset="0"/>
              <a:buChar char="•"/>
            </a:pPr>
            <a:r>
              <a:rPr lang="en-US" sz="2000" dirty="0">
                <a:latin typeface="+mn-lt"/>
              </a:rPr>
              <a:t>De </a:t>
            </a:r>
            <a:r>
              <a:rPr lang="en-US" sz="2000" dirty="0" err="1">
                <a:latin typeface="+mn-lt"/>
              </a:rPr>
              <a:t>façon</a:t>
            </a:r>
            <a:r>
              <a:rPr lang="en-US" sz="2000" dirty="0">
                <a:latin typeface="+mn-lt"/>
              </a:rPr>
              <a:t> </a:t>
            </a:r>
            <a:r>
              <a:rPr lang="en-US" sz="2000" dirty="0" err="1">
                <a:latin typeface="+mn-lt"/>
              </a:rPr>
              <a:t>générale</a:t>
            </a:r>
            <a:r>
              <a:rPr lang="en-US" sz="2000" dirty="0">
                <a:latin typeface="+mn-lt"/>
              </a:rPr>
              <a:t>, les parents </a:t>
            </a:r>
            <a:r>
              <a:rPr lang="en-US" sz="2000" dirty="0" err="1">
                <a:latin typeface="+mn-lt"/>
              </a:rPr>
              <a:t>désirent</a:t>
            </a:r>
            <a:r>
              <a:rPr lang="en-US" sz="2000" dirty="0">
                <a:latin typeface="+mn-lt"/>
              </a:rPr>
              <a:t> </a:t>
            </a:r>
            <a:r>
              <a:rPr lang="en-US" sz="2000" dirty="0" err="1">
                <a:latin typeface="+mn-lt"/>
              </a:rPr>
              <a:t>avoir</a:t>
            </a:r>
            <a:r>
              <a:rPr lang="en-US" sz="2000" dirty="0">
                <a:latin typeface="+mn-lt"/>
              </a:rPr>
              <a:t> un </a:t>
            </a:r>
            <a:r>
              <a:rPr lang="en-US" sz="2000" dirty="0" err="1">
                <a:latin typeface="+mn-lt"/>
              </a:rPr>
              <a:t>rôle</a:t>
            </a:r>
            <a:r>
              <a:rPr lang="en-US" sz="2000" dirty="0">
                <a:latin typeface="+mn-lt"/>
              </a:rPr>
              <a:t> dans la </a:t>
            </a:r>
            <a:r>
              <a:rPr lang="en-US" sz="2000" dirty="0" err="1">
                <a:latin typeface="+mn-lt"/>
              </a:rPr>
              <a:t>décision</a:t>
            </a:r>
            <a:r>
              <a:rPr lang="en-US" sz="2000" dirty="0">
                <a:latin typeface="+mn-lt"/>
              </a:rPr>
              <a:t>.</a:t>
            </a:r>
          </a:p>
          <a:p>
            <a:endParaRPr lang="en-US" sz="800" dirty="0">
              <a:latin typeface="+mn-lt"/>
            </a:endParaRPr>
          </a:p>
          <a:p>
            <a:pPr marL="285750" indent="-285750">
              <a:buFont typeface="Arial" pitchFamily="34" charset="0"/>
              <a:buChar char="•"/>
            </a:pPr>
            <a:r>
              <a:rPr lang="en-US" sz="2000" dirty="0" err="1">
                <a:latin typeface="+mn-lt"/>
              </a:rPr>
              <a:t>Ethiquement</a:t>
            </a:r>
            <a:r>
              <a:rPr lang="en-US" sz="2000" dirty="0">
                <a:latin typeface="+mn-lt"/>
              </a:rPr>
              <a:t>, ne pas </a:t>
            </a:r>
            <a:r>
              <a:rPr lang="en-US" sz="2000" dirty="0" err="1">
                <a:latin typeface="+mn-lt"/>
              </a:rPr>
              <a:t>débuter</a:t>
            </a:r>
            <a:r>
              <a:rPr lang="en-US" sz="2000" dirty="0">
                <a:latin typeface="+mn-lt"/>
              </a:rPr>
              <a:t>/</a:t>
            </a:r>
            <a:r>
              <a:rPr lang="en-US" sz="2000" dirty="0" err="1">
                <a:latin typeface="+mn-lt"/>
              </a:rPr>
              <a:t>arrêter</a:t>
            </a:r>
            <a:r>
              <a:rPr lang="en-US" sz="2000" dirty="0">
                <a:latin typeface="+mn-lt"/>
              </a:rPr>
              <a:t> </a:t>
            </a:r>
            <a:r>
              <a:rPr lang="en-US" sz="2000" dirty="0" err="1">
                <a:latin typeface="+mn-lt"/>
              </a:rPr>
              <a:t>une</a:t>
            </a:r>
            <a:r>
              <a:rPr lang="en-US" sz="2000" dirty="0">
                <a:latin typeface="+mn-lt"/>
              </a:rPr>
              <a:t> </a:t>
            </a:r>
            <a:r>
              <a:rPr lang="en-US" sz="2000" dirty="0" err="1">
                <a:latin typeface="+mn-lt"/>
              </a:rPr>
              <a:t>réanimation</a:t>
            </a:r>
            <a:r>
              <a:rPr lang="en-US" sz="2000" dirty="0">
                <a:latin typeface="+mn-lt"/>
              </a:rPr>
              <a:t> </a:t>
            </a:r>
            <a:r>
              <a:rPr lang="en-US" sz="2000" dirty="0" err="1">
                <a:latin typeface="+mn-lt"/>
              </a:rPr>
              <a:t>sont</a:t>
            </a:r>
            <a:r>
              <a:rPr lang="en-US" sz="2000" dirty="0">
                <a:latin typeface="+mn-lt"/>
              </a:rPr>
              <a:t> des </a:t>
            </a:r>
            <a:r>
              <a:rPr lang="en-US" sz="2000" dirty="0" err="1">
                <a:latin typeface="+mn-lt"/>
              </a:rPr>
              <a:t>décisions</a:t>
            </a:r>
            <a:r>
              <a:rPr lang="en-US" sz="2000" dirty="0">
                <a:latin typeface="+mn-lt"/>
              </a:rPr>
              <a:t> </a:t>
            </a:r>
            <a:r>
              <a:rPr lang="en-US" sz="2000" dirty="0" err="1">
                <a:latin typeface="+mn-lt"/>
              </a:rPr>
              <a:t>semblables</a:t>
            </a:r>
            <a:r>
              <a:rPr lang="en-US" sz="2000" dirty="0">
                <a:latin typeface="+mn-lt"/>
              </a:rPr>
              <a:t>. </a:t>
            </a:r>
          </a:p>
          <a:p>
            <a:pPr marL="285750" indent="-285750">
              <a:buFont typeface="Arial" pitchFamily="34" charset="0"/>
              <a:buChar char="•"/>
            </a:pPr>
            <a:endParaRPr lang="en-US" sz="800" dirty="0">
              <a:latin typeface="+mn-lt"/>
            </a:endParaRPr>
          </a:p>
          <a:p>
            <a:pPr marL="285750" indent="-285750">
              <a:buFont typeface="Arial" pitchFamily="34" charset="0"/>
              <a:buChar char="•"/>
            </a:pPr>
            <a:r>
              <a:rPr lang="en-US" sz="2000" dirty="0">
                <a:latin typeface="+mn-lt"/>
              </a:rPr>
              <a:t>Le </a:t>
            </a:r>
            <a:r>
              <a:rPr lang="en-US" sz="2000" dirty="0" err="1">
                <a:latin typeface="+mn-lt"/>
              </a:rPr>
              <a:t>pronostic</a:t>
            </a:r>
            <a:r>
              <a:rPr lang="en-US" sz="2000" dirty="0">
                <a:latin typeface="+mn-lt"/>
              </a:rPr>
              <a:t> de </a:t>
            </a:r>
            <a:r>
              <a:rPr lang="en-US" sz="2000" dirty="0" err="1">
                <a:latin typeface="+mn-lt"/>
              </a:rPr>
              <a:t>survie</a:t>
            </a:r>
            <a:r>
              <a:rPr lang="en-US" sz="2000" dirty="0">
                <a:latin typeface="+mn-lt"/>
              </a:rPr>
              <a:t>/</a:t>
            </a:r>
            <a:r>
              <a:rPr lang="en-US" sz="2000" dirty="0" err="1">
                <a:latin typeface="+mn-lt"/>
              </a:rPr>
              <a:t>lésions</a:t>
            </a:r>
            <a:r>
              <a:rPr lang="en-US" sz="2000" dirty="0">
                <a:latin typeface="+mn-lt"/>
              </a:rPr>
              <a:t> des </a:t>
            </a:r>
            <a:r>
              <a:rPr lang="en-US" sz="2000" dirty="0" err="1">
                <a:latin typeface="+mn-lt"/>
              </a:rPr>
              <a:t>grands</a:t>
            </a:r>
            <a:r>
              <a:rPr lang="en-US" sz="2000" dirty="0">
                <a:latin typeface="+mn-lt"/>
              </a:rPr>
              <a:t> </a:t>
            </a:r>
            <a:r>
              <a:rPr lang="en-US" sz="2000" dirty="0" err="1">
                <a:latin typeface="+mn-lt"/>
              </a:rPr>
              <a:t>prématurés</a:t>
            </a:r>
            <a:r>
              <a:rPr lang="en-US" sz="2000" dirty="0">
                <a:latin typeface="+mn-lt"/>
              </a:rPr>
              <a:t> </a:t>
            </a:r>
            <a:r>
              <a:rPr lang="en-US" sz="2000" dirty="0" err="1">
                <a:latin typeface="+mn-lt"/>
              </a:rPr>
              <a:t>est</a:t>
            </a:r>
            <a:r>
              <a:rPr lang="en-US" sz="2000" dirty="0">
                <a:latin typeface="+mn-lt"/>
              </a:rPr>
              <a:t> </a:t>
            </a:r>
            <a:r>
              <a:rPr lang="en-US" sz="2000" dirty="0" err="1">
                <a:latin typeface="+mn-lt"/>
              </a:rPr>
              <a:t>généralement</a:t>
            </a:r>
            <a:r>
              <a:rPr lang="en-US" sz="2000" dirty="0">
                <a:latin typeface="+mn-lt"/>
              </a:rPr>
              <a:t> </a:t>
            </a:r>
            <a:r>
              <a:rPr lang="en-US" sz="2000" dirty="0" err="1">
                <a:latin typeface="+mn-lt"/>
              </a:rPr>
              <a:t>basé</a:t>
            </a:r>
            <a:r>
              <a:rPr lang="en-US" sz="2000" dirty="0">
                <a:latin typeface="+mn-lt"/>
              </a:rPr>
              <a:t> </a:t>
            </a:r>
            <a:r>
              <a:rPr lang="en-US" sz="2000" dirty="0" err="1">
                <a:latin typeface="+mn-lt"/>
              </a:rPr>
              <a:t>sur</a:t>
            </a:r>
            <a:r>
              <a:rPr lang="en-US" sz="2000" dirty="0">
                <a:latin typeface="+mn-lt"/>
              </a:rPr>
              <a:t> </a:t>
            </a:r>
            <a:r>
              <a:rPr lang="en-US" sz="2000" dirty="0" err="1">
                <a:latin typeface="+mn-lt"/>
              </a:rPr>
              <a:t>l’âge</a:t>
            </a:r>
            <a:r>
              <a:rPr lang="en-US" sz="2000" dirty="0">
                <a:latin typeface="+mn-lt"/>
              </a:rPr>
              <a:t> </a:t>
            </a:r>
            <a:r>
              <a:rPr lang="en-US" sz="2000" dirty="0" err="1">
                <a:latin typeface="+mn-lt"/>
              </a:rPr>
              <a:t>gestationnel</a:t>
            </a:r>
            <a:r>
              <a:rPr lang="en-US" sz="2000" dirty="0">
                <a:latin typeface="+mn-lt"/>
              </a:rPr>
              <a:t> </a:t>
            </a:r>
            <a:r>
              <a:rPr lang="en-US" sz="2000" dirty="0" err="1">
                <a:latin typeface="+mn-lt"/>
              </a:rPr>
              <a:t>seul</a:t>
            </a:r>
            <a:r>
              <a:rPr lang="en-US" sz="2000" dirty="0">
                <a:latin typeface="+mn-lt"/>
              </a:rPr>
              <a:t>. La </a:t>
            </a:r>
            <a:r>
              <a:rPr lang="en-US" sz="2000" dirty="0" err="1">
                <a:latin typeface="+mn-lt"/>
              </a:rPr>
              <a:t>présence</a:t>
            </a:r>
            <a:r>
              <a:rPr lang="en-US" sz="2000" dirty="0">
                <a:latin typeface="+mn-lt"/>
              </a:rPr>
              <a:t> </a:t>
            </a:r>
            <a:r>
              <a:rPr lang="en-US" sz="2000" dirty="0" err="1">
                <a:latin typeface="+mn-lt"/>
              </a:rPr>
              <a:t>d’une</a:t>
            </a:r>
            <a:r>
              <a:rPr lang="en-US" sz="2000" dirty="0">
                <a:latin typeface="+mn-lt"/>
              </a:rPr>
              <a:t> chorioamnionite, de </a:t>
            </a:r>
            <a:r>
              <a:rPr lang="en-US" sz="2000" dirty="0" err="1">
                <a:latin typeface="+mn-lt"/>
              </a:rPr>
              <a:t>soins</a:t>
            </a:r>
            <a:r>
              <a:rPr lang="en-US" sz="2000" dirty="0">
                <a:latin typeface="+mn-lt"/>
              </a:rPr>
              <a:t> </a:t>
            </a:r>
            <a:r>
              <a:rPr lang="en-US" sz="2000" dirty="0" err="1">
                <a:latin typeface="+mn-lt"/>
              </a:rPr>
              <a:t>tertiaires</a:t>
            </a:r>
            <a:r>
              <a:rPr lang="en-US" sz="2000" dirty="0">
                <a:latin typeface="+mn-lt"/>
              </a:rPr>
              <a:t> </a:t>
            </a:r>
            <a:r>
              <a:rPr lang="en-US" sz="2000" dirty="0" err="1">
                <a:latin typeface="+mn-lt"/>
              </a:rPr>
              <a:t>disponibles</a:t>
            </a:r>
            <a:r>
              <a:rPr lang="en-US" sz="2000" dirty="0">
                <a:latin typeface="+mn-lt"/>
              </a:rPr>
              <a:t> ou </a:t>
            </a:r>
            <a:r>
              <a:rPr lang="en-US" sz="2000" dirty="0" err="1">
                <a:latin typeface="+mn-lt"/>
              </a:rPr>
              <a:t>d’évènemenst</a:t>
            </a:r>
            <a:r>
              <a:rPr lang="en-US" sz="2000" dirty="0">
                <a:latin typeface="+mn-lt"/>
              </a:rPr>
              <a:t> </a:t>
            </a:r>
            <a:r>
              <a:rPr lang="en-US" sz="2000" dirty="0" err="1">
                <a:latin typeface="+mn-lt"/>
              </a:rPr>
              <a:t>anténataux</a:t>
            </a:r>
            <a:r>
              <a:rPr lang="en-US" sz="2000" dirty="0">
                <a:latin typeface="+mn-lt"/>
              </a:rPr>
              <a:t> </a:t>
            </a:r>
            <a:r>
              <a:rPr lang="en-US" sz="2000" dirty="0" err="1">
                <a:latin typeface="+mn-lt"/>
              </a:rPr>
              <a:t>peuvent</a:t>
            </a:r>
            <a:r>
              <a:rPr lang="en-US" sz="2000" dirty="0">
                <a:latin typeface="+mn-lt"/>
              </a:rPr>
              <a:t> influencer le </a:t>
            </a:r>
            <a:r>
              <a:rPr lang="en-US" sz="2000" dirty="0" err="1">
                <a:latin typeface="+mn-lt"/>
              </a:rPr>
              <a:t>pronostic</a:t>
            </a:r>
            <a:r>
              <a:rPr lang="en-US" sz="2000" dirty="0">
                <a:latin typeface="+mn-lt"/>
              </a:rPr>
              <a:t>.</a:t>
            </a:r>
          </a:p>
          <a:p>
            <a:pPr marL="285750" indent="-285750">
              <a:buFont typeface="Arial" pitchFamily="34" charset="0"/>
              <a:buChar char="•"/>
            </a:pPr>
            <a:endParaRPr lang="en-US" sz="900" dirty="0">
              <a:latin typeface="+mn-lt"/>
            </a:endParaRPr>
          </a:p>
          <a:p>
            <a:pPr marL="285750" indent="-285750">
              <a:buFont typeface="Arial" pitchFamily="34" charset="0"/>
              <a:buChar char="•"/>
            </a:pPr>
            <a:r>
              <a:rPr lang="en-US" sz="2000" dirty="0">
                <a:latin typeface="+mn-lt"/>
              </a:rPr>
              <a:t>Un Apgar </a:t>
            </a:r>
            <a:r>
              <a:rPr lang="en-US" sz="2000" dirty="0" err="1">
                <a:latin typeface="+mn-lt"/>
              </a:rPr>
              <a:t>nul</a:t>
            </a:r>
            <a:r>
              <a:rPr lang="en-US" sz="2000" dirty="0">
                <a:latin typeface="+mn-lt"/>
              </a:rPr>
              <a:t> à 20 minutes </a:t>
            </a:r>
            <a:r>
              <a:rPr lang="en-US" sz="2000" dirty="0" err="1">
                <a:latin typeface="+mn-lt"/>
              </a:rPr>
              <a:t>est</a:t>
            </a:r>
            <a:r>
              <a:rPr lang="en-US" sz="2000" dirty="0">
                <a:latin typeface="+mn-lt"/>
              </a:rPr>
              <a:t> un fort </a:t>
            </a:r>
            <a:r>
              <a:rPr lang="en-US" sz="2000" dirty="0" err="1">
                <a:latin typeface="+mn-lt"/>
              </a:rPr>
              <a:t>facteur</a:t>
            </a:r>
            <a:r>
              <a:rPr lang="en-US" sz="2000" dirty="0">
                <a:latin typeface="+mn-lt"/>
              </a:rPr>
              <a:t> </a:t>
            </a:r>
            <a:r>
              <a:rPr lang="en-US" sz="2000" dirty="0" err="1">
                <a:latin typeface="+mn-lt"/>
              </a:rPr>
              <a:t>prédictif</a:t>
            </a:r>
            <a:r>
              <a:rPr lang="en-US" sz="2000" dirty="0">
                <a:latin typeface="+mn-lt"/>
              </a:rPr>
              <a:t> de </a:t>
            </a:r>
            <a:r>
              <a:rPr lang="en-US" sz="2000" dirty="0" err="1">
                <a:latin typeface="+mn-lt"/>
              </a:rPr>
              <a:t>mortalité</a:t>
            </a:r>
            <a:r>
              <a:rPr lang="en-US" sz="2000" dirty="0">
                <a:latin typeface="+mn-lt"/>
              </a:rPr>
              <a:t> et </a:t>
            </a:r>
            <a:r>
              <a:rPr lang="en-US" sz="2000" dirty="0" err="1">
                <a:latin typeface="+mn-lt"/>
              </a:rPr>
              <a:t>morbidité</a:t>
            </a:r>
            <a:r>
              <a:rPr lang="en-US" sz="2000" dirty="0">
                <a:latin typeface="+mn-lt"/>
              </a:rPr>
              <a:t> chez les late </a:t>
            </a:r>
            <a:r>
              <a:rPr lang="en-US" sz="2000" dirty="0" err="1">
                <a:latin typeface="+mn-lt"/>
              </a:rPr>
              <a:t>préterm</a:t>
            </a:r>
            <a:r>
              <a:rPr lang="en-US" sz="2000" dirty="0">
                <a:latin typeface="+mn-lt"/>
              </a:rPr>
              <a:t> et NNT. Il </a:t>
            </a:r>
            <a:r>
              <a:rPr lang="en-US" sz="2000" dirty="0" err="1">
                <a:latin typeface="+mn-lt"/>
              </a:rPr>
              <a:t>est</a:t>
            </a:r>
            <a:r>
              <a:rPr lang="en-US" sz="2000" dirty="0">
                <a:latin typeface="+mn-lt"/>
              </a:rPr>
              <a:t> </a:t>
            </a:r>
            <a:r>
              <a:rPr lang="en-US" sz="2000" dirty="0" err="1">
                <a:latin typeface="+mn-lt"/>
              </a:rPr>
              <a:t>suggéré</a:t>
            </a:r>
            <a:r>
              <a:rPr lang="en-US" sz="2000" dirty="0">
                <a:latin typeface="+mn-lt"/>
              </a:rPr>
              <a:t> en </a:t>
            </a:r>
            <a:r>
              <a:rPr lang="en-US" sz="2000" dirty="0" err="1">
                <a:latin typeface="+mn-lt"/>
              </a:rPr>
              <a:t>cas</a:t>
            </a:r>
            <a:r>
              <a:rPr lang="en-US" sz="2000" dirty="0">
                <a:latin typeface="+mn-lt"/>
              </a:rPr>
              <a:t> </a:t>
            </a:r>
            <a:r>
              <a:rPr lang="en-US" sz="2000" dirty="0" err="1">
                <a:latin typeface="+mn-lt"/>
              </a:rPr>
              <a:t>d’PAGAR</a:t>
            </a:r>
            <a:r>
              <a:rPr lang="en-US" sz="2000" dirty="0">
                <a:latin typeface="+mn-lt"/>
              </a:rPr>
              <a:t> </a:t>
            </a:r>
            <a:r>
              <a:rPr lang="en-US" sz="2000" dirty="0" err="1">
                <a:latin typeface="+mn-lt"/>
              </a:rPr>
              <a:t>nul</a:t>
            </a:r>
            <a:r>
              <a:rPr lang="en-US" sz="2000" dirty="0">
                <a:latin typeface="+mn-lt"/>
              </a:rPr>
              <a:t> avec absence de </a:t>
            </a:r>
            <a:r>
              <a:rPr lang="en-US" sz="2000" dirty="0" err="1">
                <a:latin typeface="+mn-lt"/>
              </a:rPr>
              <a:t>pouls</a:t>
            </a:r>
            <a:r>
              <a:rPr lang="en-US" sz="2000" dirty="0">
                <a:latin typeface="+mn-lt"/>
              </a:rPr>
              <a:t> palpable, </a:t>
            </a:r>
            <a:r>
              <a:rPr lang="en-US" sz="2000" dirty="0" err="1">
                <a:latin typeface="+mn-lt"/>
              </a:rPr>
              <a:t>malgré</a:t>
            </a:r>
            <a:r>
              <a:rPr lang="en-US" sz="2000" dirty="0">
                <a:latin typeface="+mn-lt"/>
              </a:rPr>
              <a:t> </a:t>
            </a:r>
            <a:r>
              <a:rPr lang="en-US" sz="2000" dirty="0" err="1">
                <a:latin typeface="+mn-lt"/>
              </a:rPr>
              <a:t>une</a:t>
            </a:r>
            <a:r>
              <a:rPr lang="en-US" sz="2000" dirty="0">
                <a:latin typeface="+mn-lt"/>
              </a:rPr>
              <a:t> </a:t>
            </a:r>
            <a:r>
              <a:rPr lang="en-US" sz="2000" dirty="0" err="1">
                <a:latin typeface="+mn-lt"/>
              </a:rPr>
              <a:t>réanimation</a:t>
            </a:r>
            <a:r>
              <a:rPr lang="en-US" sz="2000" dirty="0">
                <a:latin typeface="+mn-lt"/>
              </a:rPr>
              <a:t> </a:t>
            </a:r>
            <a:r>
              <a:rPr lang="en-US" sz="2000" dirty="0" err="1">
                <a:latin typeface="+mn-lt"/>
              </a:rPr>
              <a:t>bien</a:t>
            </a:r>
            <a:r>
              <a:rPr lang="en-US" sz="2000" dirty="0">
                <a:latin typeface="+mn-lt"/>
              </a:rPr>
              <a:t> </a:t>
            </a:r>
            <a:r>
              <a:rPr lang="en-US" sz="2000" dirty="0" err="1">
                <a:latin typeface="+mn-lt"/>
              </a:rPr>
              <a:t>menée</a:t>
            </a:r>
            <a:r>
              <a:rPr lang="en-US" sz="2000" dirty="0">
                <a:latin typeface="+mn-lt"/>
              </a:rPr>
              <a:t> avec massage </a:t>
            </a:r>
            <a:r>
              <a:rPr lang="en-US" sz="2000" dirty="0" err="1">
                <a:latin typeface="+mn-lt"/>
              </a:rPr>
              <a:t>cardiaque</a:t>
            </a:r>
            <a:r>
              <a:rPr lang="en-US" sz="2000" dirty="0">
                <a:latin typeface="+mn-lt"/>
              </a:rPr>
              <a:t> </a:t>
            </a:r>
            <a:r>
              <a:rPr lang="en-US" sz="2000" dirty="0" err="1">
                <a:latin typeface="+mn-lt"/>
              </a:rPr>
              <a:t>efficace</a:t>
            </a:r>
            <a:r>
              <a:rPr lang="en-US" sz="2000" dirty="0">
                <a:latin typeface="+mn-lt"/>
              </a:rPr>
              <a:t>, ventilation </a:t>
            </a:r>
            <a:r>
              <a:rPr lang="en-US" sz="2000" dirty="0" err="1">
                <a:latin typeface="+mn-lt"/>
              </a:rPr>
              <a:t>efficace</a:t>
            </a:r>
            <a:r>
              <a:rPr lang="en-US" sz="2000" dirty="0">
                <a:latin typeface="+mn-lt"/>
              </a:rPr>
              <a:t> sous FiO2 de 100% et administration </a:t>
            </a:r>
            <a:r>
              <a:rPr lang="en-US" sz="2000" dirty="0" err="1">
                <a:latin typeface="+mn-lt"/>
              </a:rPr>
              <a:t>d’adrénaline</a:t>
            </a:r>
            <a:r>
              <a:rPr lang="en-US" sz="2000" dirty="0">
                <a:latin typeface="+mn-lt"/>
              </a:rPr>
              <a:t> de stopper la </a:t>
            </a:r>
            <a:r>
              <a:rPr lang="en-US" sz="2000" dirty="0" err="1">
                <a:latin typeface="+mn-lt"/>
              </a:rPr>
              <a:t>réanimation</a:t>
            </a:r>
            <a:r>
              <a:rPr lang="en-US" sz="2000" dirty="0">
                <a:latin typeface="+mn-lt"/>
              </a:rPr>
              <a:t> à </a:t>
            </a:r>
            <a:r>
              <a:rPr lang="en-US" sz="2000" b="1" dirty="0">
                <a:latin typeface="+mn-lt"/>
              </a:rPr>
              <a:t>20 minutes de vie </a:t>
            </a:r>
            <a:r>
              <a:rPr lang="en-US" sz="2000" dirty="0">
                <a:latin typeface="+mn-lt"/>
              </a:rPr>
              <a:t>.</a:t>
            </a:r>
          </a:p>
          <a:p>
            <a:pPr marL="285750" indent="-285750">
              <a:buFont typeface="Arial" pitchFamily="34" charset="0"/>
              <a:buChar char="•"/>
            </a:pPr>
            <a:endParaRPr lang="en-US" sz="800" dirty="0">
              <a:latin typeface="+mn-lt"/>
            </a:endParaRPr>
          </a:p>
          <a:p>
            <a:pPr marL="285750" indent="-285750">
              <a:buFont typeface="Arial" pitchFamily="34" charset="0"/>
              <a:buChar char="•"/>
            </a:pPr>
            <a:r>
              <a:rPr lang="en-US" sz="2000" dirty="0" err="1">
                <a:latin typeface="+mn-lt"/>
              </a:rPr>
              <a:t>Chaque</a:t>
            </a:r>
            <a:r>
              <a:rPr lang="en-US" sz="2000" dirty="0">
                <a:latin typeface="+mn-lt"/>
              </a:rPr>
              <a:t> </a:t>
            </a:r>
            <a:r>
              <a:rPr lang="en-US" sz="2000" dirty="0" err="1">
                <a:latin typeface="+mn-lt"/>
              </a:rPr>
              <a:t>déscison</a:t>
            </a:r>
            <a:r>
              <a:rPr lang="en-US" sz="2000" dirty="0">
                <a:latin typeface="+mn-lt"/>
              </a:rPr>
              <a:t> sera </a:t>
            </a:r>
            <a:r>
              <a:rPr lang="en-US" sz="2000" dirty="0" err="1">
                <a:latin typeface="+mn-lt"/>
              </a:rPr>
              <a:t>individualisée</a:t>
            </a:r>
            <a:r>
              <a:rPr lang="en-US" sz="2000" dirty="0">
                <a:latin typeface="+mn-lt"/>
              </a:rPr>
              <a:t> de </a:t>
            </a:r>
            <a:r>
              <a:rPr lang="en-US" sz="2000" dirty="0" err="1">
                <a:latin typeface="+mn-lt"/>
              </a:rPr>
              <a:t>cas</a:t>
            </a:r>
            <a:r>
              <a:rPr lang="en-US" sz="2000" dirty="0">
                <a:latin typeface="+mn-lt"/>
              </a:rPr>
              <a:t> en </a:t>
            </a:r>
            <a:r>
              <a:rPr lang="en-US" sz="2000" dirty="0" err="1">
                <a:latin typeface="+mn-lt"/>
              </a:rPr>
              <a:t>cas</a:t>
            </a:r>
            <a:r>
              <a:rPr lang="en-US" sz="2000" dirty="0">
                <a:latin typeface="+mn-lt"/>
              </a:rPr>
              <a:t> en </a:t>
            </a:r>
            <a:r>
              <a:rPr lang="en-US" sz="2000" dirty="0" err="1">
                <a:latin typeface="+mn-lt"/>
              </a:rPr>
              <a:t>fonction</a:t>
            </a:r>
            <a:r>
              <a:rPr lang="en-US" sz="2000" dirty="0">
                <a:latin typeface="+mn-lt"/>
              </a:rPr>
              <a:t> de la notion de </a:t>
            </a:r>
            <a:r>
              <a:rPr lang="en-US" sz="2000" dirty="0" err="1">
                <a:latin typeface="+mn-lt"/>
              </a:rPr>
              <a:t>séquelles</a:t>
            </a:r>
            <a:r>
              <a:rPr lang="en-US" sz="2000" dirty="0">
                <a:latin typeface="+mn-lt"/>
              </a:rPr>
              <a:t> </a:t>
            </a:r>
            <a:r>
              <a:rPr lang="en-US" sz="2000" dirty="0" err="1">
                <a:latin typeface="+mn-lt"/>
              </a:rPr>
              <a:t>anténatales-perpartum</a:t>
            </a:r>
            <a:r>
              <a:rPr lang="en-US" sz="2000" dirty="0">
                <a:latin typeface="+mn-lt"/>
              </a:rPr>
              <a:t> (ex: lactate au </a:t>
            </a:r>
            <a:r>
              <a:rPr lang="en-US" sz="2000" dirty="0" err="1">
                <a:latin typeface="+mn-lt"/>
              </a:rPr>
              <a:t>gazs</a:t>
            </a:r>
            <a:r>
              <a:rPr lang="en-US" sz="2000" dirty="0">
                <a:latin typeface="+mn-lt"/>
              </a:rPr>
              <a:t> du cordon),  la </a:t>
            </a:r>
            <a:r>
              <a:rPr lang="en-US" sz="2000" dirty="0" err="1">
                <a:latin typeface="+mn-lt"/>
              </a:rPr>
              <a:t>qualité</a:t>
            </a:r>
            <a:r>
              <a:rPr lang="en-US" sz="2000" dirty="0">
                <a:latin typeface="+mn-lt"/>
              </a:rPr>
              <a:t> de la </a:t>
            </a:r>
            <a:r>
              <a:rPr lang="en-US" sz="2000" dirty="0" err="1">
                <a:latin typeface="+mn-lt"/>
              </a:rPr>
              <a:t>réanimation</a:t>
            </a:r>
            <a:r>
              <a:rPr lang="en-US" sz="2000" dirty="0">
                <a:latin typeface="+mn-lt"/>
              </a:rPr>
              <a:t>, la </a:t>
            </a:r>
            <a:r>
              <a:rPr lang="en-US" sz="2000" dirty="0" err="1">
                <a:latin typeface="+mn-lt"/>
              </a:rPr>
              <a:t>disponibilité</a:t>
            </a:r>
            <a:r>
              <a:rPr lang="en-US" sz="2000" dirty="0">
                <a:latin typeface="+mn-lt"/>
              </a:rPr>
              <a:t> de </a:t>
            </a:r>
            <a:r>
              <a:rPr lang="en-US" sz="2000" dirty="0" err="1">
                <a:latin typeface="+mn-lt"/>
              </a:rPr>
              <a:t>soins</a:t>
            </a:r>
            <a:r>
              <a:rPr lang="en-US" sz="2000" dirty="0">
                <a:latin typeface="+mn-lt"/>
              </a:rPr>
              <a:t> </a:t>
            </a:r>
            <a:r>
              <a:rPr lang="en-US" sz="2000" dirty="0" err="1">
                <a:latin typeface="+mn-lt"/>
              </a:rPr>
              <a:t>tertiaire</a:t>
            </a:r>
            <a:r>
              <a:rPr lang="en-US" sz="2000" dirty="0">
                <a:latin typeface="+mn-lt"/>
              </a:rPr>
              <a:t>, </a:t>
            </a:r>
            <a:r>
              <a:rPr lang="en-US" sz="2000" dirty="0" err="1">
                <a:latin typeface="+mn-lt"/>
              </a:rPr>
              <a:t>d’hypothermie</a:t>
            </a:r>
            <a:r>
              <a:rPr lang="en-US" sz="2000" dirty="0">
                <a:latin typeface="+mn-lt"/>
              </a:rPr>
              <a:t> </a:t>
            </a:r>
            <a:r>
              <a:rPr lang="en-US" sz="2000" dirty="0" err="1">
                <a:latin typeface="+mn-lt"/>
              </a:rPr>
              <a:t>thérapeutique</a:t>
            </a:r>
            <a:r>
              <a:rPr lang="en-US" sz="2000" dirty="0">
                <a:latin typeface="+mn-lt"/>
              </a:rPr>
              <a:t> et des </a:t>
            </a:r>
            <a:r>
              <a:rPr lang="en-US" sz="2000" dirty="0" err="1">
                <a:latin typeface="+mn-lt"/>
              </a:rPr>
              <a:t>désirs</a:t>
            </a:r>
            <a:r>
              <a:rPr lang="en-US" sz="2000" dirty="0">
                <a:latin typeface="+mn-lt"/>
              </a:rPr>
              <a:t> des parents</a:t>
            </a:r>
          </a:p>
        </p:txBody>
      </p:sp>
      <p:sp>
        <p:nvSpPr>
          <p:cNvPr id="6" name="Text Box 6"/>
          <p:cNvSpPr txBox="1">
            <a:spLocks noChangeArrowheads="1"/>
          </p:cNvSpPr>
          <p:nvPr/>
        </p:nvSpPr>
        <p:spPr bwMode="auto">
          <a:xfrm>
            <a:off x="0" y="-27384"/>
            <a:ext cx="9144000" cy="707886"/>
          </a:xfrm>
          <a:prstGeom prst="rect">
            <a:avLst/>
          </a:prstGeom>
          <a:solidFill>
            <a:schemeClr val="bg2">
              <a:lumMod val="75000"/>
            </a:schemeClr>
          </a:solidFill>
          <a:ln w="9525">
            <a:noFill/>
            <a:miter lim="800000"/>
            <a:headEnd/>
            <a:tailEnd/>
          </a:ln>
          <a:effectLst/>
          <a:extLst/>
        </p:spPr>
        <p:txBody>
          <a:bodyPr wrap="square">
            <a:spAutoFit/>
          </a:bodyPr>
          <a:lstStyle/>
          <a:p>
            <a:pPr algn="ctr">
              <a:defRPr/>
            </a:pPr>
            <a:r>
              <a:rPr lang="fr-CH" sz="4000" dirty="0">
                <a:ea typeface="ＭＳ Ｐゴシック" charset="0"/>
                <a:cs typeface="ＭＳ Ｐゴシック" charset="0"/>
              </a:rPr>
              <a:t>ARRET DE LA REANIMATION</a:t>
            </a:r>
          </a:p>
        </p:txBody>
      </p:sp>
    </p:spTree>
    <p:extLst>
      <p:ext uri="{BB962C8B-B14F-4D97-AF65-F5344CB8AC3E}">
        <p14:creationId xmlns:p14="http://schemas.microsoft.com/office/powerpoint/2010/main" val="4227803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8032" y="836365"/>
            <a:ext cx="8820472" cy="432395"/>
          </a:xfrm>
          <a:prstGeom prst="rect">
            <a:avLst/>
          </a:prstGeom>
          <a:noFill/>
          <a:ln w="9525">
            <a:noFill/>
            <a:miter lim="800000"/>
            <a:headEnd/>
            <a:tailEnd/>
          </a:ln>
        </p:spPr>
        <p:txBody>
          <a:bodyPr/>
          <a:lstStyle/>
          <a:p>
            <a:pPr marL="0" lvl="1">
              <a:lnSpc>
                <a:spcPct val="90000"/>
              </a:lnSpc>
              <a:spcBef>
                <a:spcPct val="20000"/>
              </a:spcBef>
              <a:buFont typeface="Arial" charset="0"/>
              <a:buNone/>
            </a:pPr>
            <a:endParaRPr lang="fr-CH" sz="2000" b="1" dirty="0">
              <a:latin typeface="+mn-lt"/>
            </a:endParaRPr>
          </a:p>
        </p:txBody>
      </p:sp>
      <p:sp>
        <p:nvSpPr>
          <p:cNvPr id="87045" name="Rectangle 5"/>
          <p:cNvSpPr>
            <a:spLocks noChangeArrowheads="1"/>
          </p:cNvSpPr>
          <p:nvPr/>
        </p:nvSpPr>
        <p:spPr bwMode="auto">
          <a:xfrm>
            <a:off x="323528" y="764704"/>
            <a:ext cx="8280920" cy="3139321"/>
          </a:xfrm>
          <a:prstGeom prst="rect">
            <a:avLst/>
          </a:prstGeom>
          <a:solidFill>
            <a:schemeClr val="bg1"/>
          </a:solidFill>
          <a:ln>
            <a:noFill/>
          </a:ln>
          <a:effectLst/>
          <a:extLst/>
        </p:spPr>
        <p:txBody>
          <a:bodyPr wrap="square">
            <a:spAutoFit/>
          </a:bodyPr>
          <a:lstStyle/>
          <a:p>
            <a:pPr marL="85725" lvl="2"/>
            <a:r>
              <a:rPr lang="fr-CH" sz="1600" b="1" u="sng" dirty="0"/>
              <a:t>Score de Manning</a:t>
            </a:r>
            <a:r>
              <a:rPr lang="fr-CH" sz="1600" b="1" dirty="0"/>
              <a:t>: Profil biophysique sur une observation du fœtus pendant  30 min</a:t>
            </a:r>
          </a:p>
          <a:p>
            <a:pPr marL="85725" lvl="2"/>
            <a:endParaRPr lang="fr-CH" sz="800" b="1" dirty="0">
              <a:latin typeface="+mn-lt"/>
            </a:endParaRPr>
          </a:p>
          <a:p>
            <a:pPr marL="85725" lvl="2"/>
            <a:r>
              <a:rPr lang="fr-CH" sz="1400" b="1" dirty="0">
                <a:latin typeface="+mn-lt"/>
              </a:rPr>
              <a:t>1. Mouvements globaux du corps fœtal </a:t>
            </a:r>
          </a:p>
          <a:p>
            <a:pPr marL="520700" lvl="3"/>
            <a:r>
              <a:rPr lang="fr-CH" sz="1400" dirty="0">
                <a:latin typeface="+mn-lt"/>
              </a:rPr>
              <a:t>- Min. 3 mouvements isolés des membres ou du tronc</a:t>
            </a:r>
          </a:p>
          <a:p>
            <a:pPr marL="88900" lvl="3"/>
            <a:r>
              <a:rPr lang="fr-CH" sz="1400" b="1" dirty="0">
                <a:latin typeface="+mn-lt"/>
              </a:rPr>
              <a:t>2. Mouvements respiratoires</a:t>
            </a:r>
          </a:p>
          <a:p>
            <a:pPr marL="520700" lvl="3"/>
            <a:r>
              <a:rPr lang="fr-CH" sz="1400" dirty="0">
                <a:latin typeface="+mn-lt"/>
              </a:rPr>
              <a:t>- Min. 1 mouvement respiratoire de &gt; 30 secondes.</a:t>
            </a:r>
          </a:p>
          <a:p>
            <a:pPr marL="85725" lvl="2"/>
            <a:r>
              <a:rPr lang="fr-CH" sz="1400" b="1" dirty="0">
                <a:latin typeface="+mn-lt"/>
              </a:rPr>
              <a:t>3. Tonus fœtal</a:t>
            </a:r>
          </a:p>
          <a:p>
            <a:pPr marL="520700" lvl="3"/>
            <a:r>
              <a:rPr lang="fr-CH" sz="1400" dirty="0">
                <a:latin typeface="+mn-lt"/>
              </a:rPr>
              <a:t>- Min. 1 extension active avec retour en flexion (membre/tronc) ou ouverture/fermeture des mains.</a:t>
            </a:r>
          </a:p>
          <a:p>
            <a:pPr marL="85725" lvl="2"/>
            <a:r>
              <a:rPr lang="fr-CH" sz="1400" b="1" dirty="0">
                <a:latin typeface="+mn-lt"/>
              </a:rPr>
              <a:t>4. Rythme cardiaque fœtal (NST= Non Stress Test</a:t>
            </a:r>
            <a:r>
              <a:rPr lang="fr-CH" sz="1400" dirty="0">
                <a:latin typeface="+mn-lt"/>
              </a:rPr>
              <a:t>)</a:t>
            </a:r>
          </a:p>
          <a:p>
            <a:pPr marL="520700" lvl="3"/>
            <a:r>
              <a:rPr lang="fr-CH" sz="1400" dirty="0">
                <a:latin typeface="+mn-lt"/>
              </a:rPr>
              <a:t>- Min. 2 épisodes de décélération de min.15/sec. pendant 15 minutes.</a:t>
            </a:r>
          </a:p>
          <a:p>
            <a:pPr marL="85725" lvl="2"/>
            <a:r>
              <a:rPr lang="fr-CH" sz="1400" b="1" dirty="0">
                <a:latin typeface="+mn-lt"/>
              </a:rPr>
              <a:t>5. Quantité de liquide amniotique</a:t>
            </a:r>
          </a:p>
          <a:p>
            <a:pPr marL="558800" lvl="3" defTabSz="901700"/>
            <a:r>
              <a:rPr lang="fr-CH" sz="1400" dirty="0">
                <a:latin typeface="+mn-lt"/>
              </a:rPr>
              <a:t>- Min.1 citerne de liquide amniotique de min. 2 cm dans 2 plans perpendiculaires.</a:t>
            </a:r>
          </a:p>
          <a:p>
            <a:pPr marL="1343025" lvl="3" indent="-266700">
              <a:buFontTx/>
              <a:buChar char="•"/>
            </a:pPr>
            <a:endParaRPr lang="fr-CH" sz="800" dirty="0">
              <a:latin typeface="+mn-lt"/>
            </a:endParaRPr>
          </a:p>
          <a:p>
            <a:pPr marL="85725" lvl="3"/>
            <a:r>
              <a:rPr lang="fr-CH" sz="1000" dirty="0">
                <a:latin typeface="+mn-lt"/>
              </a:rPr>
              <a:t>Signe absent = 0 point; Signe présent = 2 pts</a:t>
            </a:r>
          </a:p>
          <a:p>
            <a:pPr marL="85725" lvl="3"/>
            <a:r>
              <a:rPr lang="fr-CH" sz="1000" b="1" dirty="0">
                <a:latin typeface="+mn-lt"/>
              </a:rPr>
              <a:t>Score </a:t>
            </a:r>
            <a:r>
              <a:rPr lang="fr-CH" sz="1000" b="1" u="sng" dirty="0">
                <a:latin typeface="+mn-lt"/>
              </a:rPr>
              <a:t>total</a:t>
            </a:r>
            <a:r>
              <a:rPr lang="fr-CH" sz="1000" b="1" dirty="0">
                <a:latin typeface="+mn-lt"/>
              </a:rPr>
              <a:t> entre 0 et 10</a:t>
            </a:r>
          </a:p>
        </p:txBody>
      </p:sp>
      <p:sp>
        <p:nvSpPr>
          <p:cNvPr id="8" name="Rectangle 5"/>
          <p:cNvSpPr>
            <a:spLocks noChangeArrowheads="1"/>
          </p:cNvSpPr>
          <p:nvPr/>
        </p:nvSpPr>
        <p:spPr bwMode="auto">
          <a:xfrm>
            <a:off x="179512" y="4293096"/>
            <a:ext cx="8784976" cy="1569660"/>
          </a:xfrm>
          <a:prstGeom prst="rect">
            <a:avLst/>
          </a:prstGeom>
          <a:solidFill>
            <a:schemeClr val="bg1"/>
          </a:solidFill>
          <a:ln>
            <a:noFill/>
          </a:ln>
          <a:effectLst/>
          <a:extLst/>
        </p:spPr>
        <p:txBody>
          <a:bodyPr wrap="square">
            <a:spAutoFit/>
          </a:bodyPr>
          <a:lstStyle/>
          <a:p>
            <a:pPr marL="266700" lvl="2" indent="-266700" defTabSz="504825"/>
            <a:r>
              <a:rPr lang="fr-CH" sz="1600" b="1" u="sng" dirty="0">
                <a:latin typeface="+mn-lt"/>
              </a:rPr>
              <a:t>Interprétation du score de Manning:</a:t>
            </a:r>
            <a:r>
              <a:rPr lang="fr-CH" sz="1600" b="1" dirty="0">
                <a:latin typeface="+mn-lt"/>
              </a:rPr>
              <a:t>						</a:t>
            </a:r>
            <a:r>
              <a:rPr lang="fr-CH" sz="1600" b="1" u="sng" dirty="0">
                <a:latin typeface="+mn-lt"/>
              </a:rPr>
              <a:t>Risque décès à 1 semaine</a:t>
            </a:r>
          </a:p>
          <a:p>
            <a:pPr marL="266700" lvl="2" indent="-266700"/>
            <a:endParaRPr lang="fr-CH" sz="800" b="1" dirty="0">
              <a:latin typeface="Arial" charset="0"/>
            </a:endParaRPr>
          </a:p>
          <a:p>
            <a:pPr marL="266700" lvl="2" indent="-266700"/>
            <a:r>
              <a:rPr lang="fr-CH" sz="1000" b="1" dirty="0">
                <a:latin typeface="Arial" charset="0"/>
              </a:rPr>
              <a:t>8-10/10	Pas de risque particulier de souffrance fœtale				1/1000</a:t>
            </a:r>
          </a:p>
          <a:p>
            <a:pPr marL="266700" lvl="2" indent="-266700"/>
            <a:endParaRPr lang="fr-CH" sz="1000" b="1" dirty="0">
              <a:latin typeface="Arial" charset="0"/>
            </a:endParaRPr>
          </a:p>
          <a:p>
            <a:pPr marL="355600" lvl="2" indent="-266700"/>
            <a:r>
              <a:rPr lang="fr-CH" sz="1000" b="1" dirty="0">
                <a:solidFill>
                  <a:srgbClr val="FD8665"/>
                </a:solidFill>
                <a:latin typeface="Arial" charset="0"/>
              </a:rPr>
              <a:t>6/10	</a:t>
            </a:r>
            <a:r>
              <a:rPr lang="fr-CH" sz="1000" b="1" dirty="0">
                <a:latin typeface="Arial" charset="0"/>
              </a:rPr>
              <a:t>	Souffrance fœtale probable surtout </a:t>
            </a:r>
            <a:r>
              <a:rPr lang="fr-CH" sz="1000" b="1" dirty="0">
                <a:solidFill>
                  <a:srgbClr val="FF0000"/>
                </a:solidFill>
                <a:latin typeface="Arial" charset="0"/>
              </a:rPr>
              <a:t>si quantité de liquide amniotique </a:t>
            </a:r>
            <a:r>
              <a:rPr lang="fr-CH" sz="1000" b="1" dirty="0">
                <a:solidFill>
                  <a:srgbClr val="FA2906"/>
                </a:solidFill>
                <a:latin typeface="Arial" charset="0"/>
              </a:rPr>
              <a:t>anormale</a:t>
            </a:r>
            <a:r>
              <a:rPr lang="fr-CH" sz="1000" b="1" dirty="0">
                <a:latin typeface="Arial" charset="0"/>
              </a:rPr>
              <a:t> 		</a:t>
            </a:r>
            <a:r>
              <a:rPr lang="fr-CH" sz="1000" b="1" dirty="0">
                <a:solidFill>
                  <a:srgbClr val="FF9933"/>
                </a:solidFill>
                <a:latin typeface="Arial" charset="0"/>
              </a:rPr>
              <a:t>9%</a:t>
            </a:r>
          </a:p>
          <a:p>
            <a:pPr marL="355600" lvl="2" indent="-266700"/>
            <a:r>
              <a:rPr lang="fr-CH" sz="1000" b="1" dirty="0">
                <a:solidFill>
                  <a:srgbClr val="FF9933"/>
                </a:solidFill>
                <a:latin typeface="Arial" charset="0"/>
              </a:rPr>
              <a:t>4/10</a:t>
            </a:r>
            <a:r>
              <a:rPr lang="fr-CH" sz="1000" b="1" dirty="0">
                <a:solidFill>
                  <a:srgbClr val="FF5050"/>
                </a:solidFill>
                <a:latin typeface="Arial" charset="0"/>
              </a:rPr>
              <a:t>	</a:t>
            </a:r>
            <a:r>
              <a:rPr lang="fr-CH" sz="1000" b="1" dirty="0">
                <a:latin typeface="Arial" charset="0"/>
              </a:rPr>
              <a:t>	Souffrance fœtale aigue </a:t>
            </a:r>
            <a:r>
              <a:rPr lang="fr-CH" sz="1000" b="1" dirty="0">
                <a:solidFill>
                  <a:srgbClr val="FF0000"/>
                </a:solidFill>
                <a:latin typeface="Arial" charset="0"/>
              </a:rPr>
              <a:t>probable</a:t>
            </a:r>
            <a:r>
              <a:rPr lang="fr-CH" sz="1000" b="1" dirty="0">
                <a:latin typeface="Arial" charset="0"/>
              </a:rPr>
              <a:t> 					</a:t>
            </a:r>
            <a:r>
              <a:rPr lang="fr-CH" sz="1000" b="1" dirty="0">
                <a:solidFill>
                  <a:srgbClr val="FF9933"/>
                </a:solidFill>
                <a:latin typeface="Arial" charset="0"/>
              </a:rPr>
              <a:t>9%</a:t>
            </a:r>
          </a:p>
          <a:p>
            <a:pPr marL="355600" lvl="2" indent="-266700"/>
            <a:r>
              <a:rPr lang="fr-CH" sz="1000" b="1" dirty="0">
                <a:solidFill>
                  <a:srgbClr val="FA2906"/>
                </a:solidFill>
                <a:latin typeface="Arial" charset="0"/>
              </a:rPr>
              <a:t>2/10</a:t>
            </a:r>
            <a:r>
              <a:rPr lang="fr-CH" sz="1000" b="1" dirty="0">
                <a:latin typeface="Arial" charset="0"/>
              </a:rPr>
              <a:t>		</a:t>
            </a:r>
            <a:r>
              <a:rPr lang="fr-CH" sz="1000" b="1" dirty="0">
                <a:solidFill>
                  <a:srgbClr val="FF0000"/>
                </a:solidFill>
                <a:latin typeface="Arial" charset="0"/>
              </a:rPr>
              <a:t>Asphyxie</a:t>
            </a:r>
            <a:r>
              <a:rPr lang="fr-CH" sz="1000" b="1" dirty="0">
                <a:latin typeface="Arial" charset="0"/>
              </a:rPr>
              <a:t> fœtale certaine						</a:t>
            </a:r>
            <a:r>
              <a:rPr lang="fr-CH" sz="1000" b="1" dirty="0">
                <a:solidFill>
                  <a:srgbClr val="FF0000"/>
                </a:solidFill>
                <a:latin typeface="Arial" charset="0"/>
              </a:rPr>
              <a:t>12.5%</a:t>
            </a:r>
          </a:p>
          <a:p>
            <a:pPr marL="355600" lvl="2" indent="-266700"/>
            <a:r>
              <a:rPr lang="fr-CH" sz="1000" b="1" dirty="0">
                <a:solidFill>
                  <a:srgbClr val="FA2906"/>
                </a:solidFill>
                <a:latin typeface="Arial" charset="0"/>
              </a:rPr>
              <a:t>0/10	</a:t>
            </a:r>
            <a:r>
              <a:rPr lang="fr-CH" sz="1000" b="1" dirty="0">
                <a:latin typeface="Arial" charset="0"/>
              </a:rPr>
              <a:t>	</a:t>
            </a:r>
            <a:r>
              <a:rPr lang="fr-CH" sz="1000" b="1" dirty="0">
                <a:solidFill>
                  <a:srgbClr val="FF0000"/>
                </a:solidFill>
                <a:latin typeface="Arial" charset="0"/>
              </a:rPr>
              <a:t>Asphyxie</a:t>
            </a:r>
            <a:r>
              <a:rPr lang="fr-CH" sz="1000" b="1" dirty="0">
                <a:latin typeface="Arial" charset="0"/>
              </a:rPr>
              <a:t> fœtale certaine 						</a:t>
            </a:r>
            <a:r>
              <a:rPr lang="fr-CH" sz="1000" b="1" dirty="0">
                <a:solidFill>
                  <a:srgbClr val="FF0000"/>
                </a:solidFill>
                <a:latin typeface="Arial" charset="0"/>
              </a:rPr>
              <a:t>66%</a:t>
            </a:r>
          </a:p>
          <a:p>
            <a:pPr marL="266700" lvl="2" indent="-266700"/>
            <a:endParaRPr lang="fr-CH" sz="1000" b="1" dirty="0">
              <a:latin typeface="Arial" charset="0"/>
            </a:endParaRPr>
          </a:p>
        </p:txBody>
      </p:sp>
      <p:sp>
        <p:nvSpPr>
          <p:cNvPr id="3" name="Rectangle 2"/>
          <p:cNvSpPr/>
          <p:nvPr/>
        </p:nvSpPr>
        <p:spPr>
          <a:xfrm>
            <a:off x="251520" y="4941168"/>
            <a:ext cx="8615858" cy="720080"/>
          </a:xfrm>
          <a:prstGeom prst="rect">
            <a:avLst/>
          </a:prstGeom>
          <a:noFill/>
          <a:ln w="3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000000"/>
              </a:solidFill>
            </a:endParaRPr>
          </a:p>
        </p:txBody>
      </p:sp>
      <p:cxnSp>
        <p:nvCxnSpPr>
          <p:cNvPr id="5" name="Connecteur droit avec flèche 4"/>
          <p:cNvCxnSpPr>
            <a:stCxn id="3" idx="2"/>
          </p:cNvCxnSpPr>
          <p:nvPr/>
        </p:nvCxnSpPr>
        <p:spPr>
          <a:xfrm>
            <a:off x="4559449" y="5661248"/>
            <a:ext cx="0" cy="360040"/>
          </a:xfrm>
          <a:prstGeom prst="straightConnector1">
            <a:avLst/>
          </a:prstGeom>
          <a:ln w="31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358276" y="6125234"/>
            <a:ext cx="6382076" cy="338554"/>
          </a:xfrm>
          <a:prstGeom prst="rect">
            <a:avLst/>
          </a:prstGeom>
          <a:solidFill>
            <a:schemeClr val="bg1"/>
          </a:solidFill>
          <a:ln>
            <a:solidFill>
              <a:schemeClr val="tx1"/>
            </a:solidFill>
          </a:ln>
        </p:spPr>
        <p:txBody>
          <a:bodyPr wrap="none" rtlCol="0">
            <a:spAutoFit/>
          </a:bodyPr>
          <a:lstStyle/>
          <a:p>
            <a:r>
              <a:rPr lang="fr-CH" sz="1600" b="1" dirty="0">
                <a:solidFill>
                  <a:srgbClr val="000000"/>
                </a:solidFill>
              </a:rPr>
              <a:t>ACCOUCHEMENT </a:t>
            </a:r>
            <a:r>
              <a:rPr lang="fr-CH" sz="1600" b="1" dirty="0">
                <a:solidFill>
                  <a:srgbClr val="FF0000"/>
                </a:solidFill>
              </a:rPr>
              <a:t>EN URGENCE </a:t>
            </a:r>
            <a:r>
              <a:rPr lang="fr-CH" sz="1600" b="1" dirty="0">
                <a:solidFill>
                  <a:srgbClr val="000000"/>
                </a:solidFill>
              </a:rPr>
              <a:t>POUR INDICATION FOETALE</a:t>
            </a:r>
          </a:p>
        </p:txBody>
      </p:sp>
      <p:sp>
        <p:nvSpPr>
          <p:cNvPr id="9"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ANTICIPATION </a:t>
            </a:r>
            <a:r>
              <a:rPr lang="mr-IN" sz="4000" b="1" dirty="0">
                <a:ea typeface="ＭＳ Ｐゴシック" charset="0"/>
                <a:cs typeface="ＭＳ Ｐゴシック" charset="0"/>
              </a:rPr>
              <a:t>–</a:t>
            </a:r>
            <a:r>
              <a:rPr lang="fr-CH" sz="4000" b="1" dirty="0">
                <a:ea typeface="ＭＳ Ｐゴシック" charset="0"/>
                <a:cs typeface="ＭＳ Ｐゴシック" charset="0"/>
              </a:rPr>
              <a:t> score de Manning</a:t>
            </a:r>
          </a:p>
        </p:txBody>
      </p:sp>
    </p:spTree>
    <p:extLst>
      <p:ext uri="{BB962C8B-B14F-4D97-AF65-F5344CB8AC3E}">
        <p14:creationId xmlns:p14="http://schemas.microsoft.com/office/powerpoint/2010/main" val="242542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04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04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04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04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04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704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704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704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045">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7045">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bg/>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build="p" bldLvl="4" animBg="1"/>
      <p:bldP spid="8" grpId="0" build="p" bldLvl="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ANTICIPATION - coopération</a:t>
            </a:r>
          </a:p>
        </p:txBody>
      </p:sp>
      <p:sp>
        <p:nvSpPr>
          <p:cNvPr id="93194" name="Rectangle 10"/>
          <p:cNvSpPr>
            <a:spLocks noChangeArrowheads="1"/>
          </p:cNvSpPr>
          <p:nvPr/>
        </p:nvSpPr>
        <p:spPr bwMode="auto">
          <a:xfrm>
            <a:off x="5652120" y="5343599"/>
            <a:ext cx="2232248" cy="461665"/>
          </a:xfrm>
          <a:prstGeom prst="rect">
            <a:avLst/>
          </a:prstGeom>
          <a:solidFill>
            <a:srgbClr val="C4BD97"/>
          </a:solidFill>
          <a:ln w="9525">
            <a:noFill/>
            <a:miter lim="800000"/>
            <a:headEnd/>
            <a:tailEnd/>
          </a:ln>
          <a:effectLst/>
          <a:extLst/>
        </p:spPr>
        <p:txBody>
          <a:bodyPr wrap="square">
            <a:spAutoFit/>
          </a:bodyPr>
          <a:lstStyle/>
          <a:p>
            <a:pPr>
              <a:defRPr/>
            </a:pPr>
            <a:r>
              <a:rPr lang="fr-CH" b="1" dirty="0">
                <a:latin typeface="+mn-lt"/>
              </a:rPr>
              <a:t>SAGES</a:t>
            </a:r>
            <a:r>
              <a:rPr lang="fr-CH" b="1" dirty="0">
                <a:latin typeface="Arial" charset="0"/>
                <a:ea typeface="ＭＳ Ｐゴシック" charset="0"/>
                <a:cs typeface="ＭＳ Ｐゴシック" charset="0"/>
              </a:rPr>
              <a:t>-</a:t>
            </a:r>
            <a:r>
              <a:rPr lang="fr-CH" b="1" dirty="0">
                <a:latin typeface="+mn-lt"/>
              </a:rPr>
              <a:t>FEMMES</a:t>
            </a:r>
          </a:p>
        </p:txBody>
      </p:sp>
      <p:sp>
        <p:nvSpPr>
          <p:cNvPr id="93195" name="Rectangle 11"/>
          <p:cNvSpPr>
            <a:spLocks noChangeArrowheads="1"/>
          </p:cNvSpPr>
          <p:nvPr/>
        </p:nvSpPr>
        <p:spPr bwMode="auto">
          <a:xfrm>
            <a:off x="3343780" y="1239143"/>
            <a:ext cx="2164324" cy="461665"/>
          </a:xfrm>
          <a:prstGeom prst="rect">
            <a:avLst/>
          </a:prstGeom>
          <a:solidFill>
            <a:schemeClr val="bg2">
              <a:lumMod val="75000"/>
            </a:schemeClr>
          </a:solidFill>
          <a:ln w="9525">
            <a:noFill/>
            <a:miter lim="800000"/>
            <a:headEnd/>
            <a:tailEnd/>
          </a:ln>
          <a:effectLst/>
          <a:extLst/>
        </p:spPr>
        <p:txBody>
          <a:bodyPr wrap="none">
            <a:spAutoFit/>
          </a:bodyPr>
          <a:lstStyle/>
          <a:p>
            <a:r>
              <a:rPr lang="fr-CH" b="1" dirty="0">
                <a:latin typeface="+mn-lt"/>
              </a:rPr>
              <a:t>OBSTÉTRICIENS</a:t>
            </a:r>
          </a:p>
        </p:txBody>
      </p:sp>
      <p:sp>
        <p:nvSpPr>
          <p:cNvPr id="93196" name="Rectangle 12"/>
          <p:cNvSpPr>
            <a:spLocks noChangeArrowheads="1"/>
          </p:cNvSpPr>
          <p:nvPr/>
        </p:nvSpPr>
        <p:spPr bwMode="auto">
          <a:xfrm>
            <a:off x="1475656" y="5343599"/>
            <a:ext cx="1582484" cy="461665"/>
          </a:xfrm>
          <a:prstGeom prst="rect">
            <a:avLst/>
          </a:prstGeom>
          <a:solidFill>
            <a:srgbClr val="C4BD97"/>
          </a:solidFill>
          <a:ln w="9525">
            <a:noFill/>
            <a:miter lim="800000"/>
            <a:headEnd/>
            <a:tailEnd/>
          </a:ln>
          <a:effectLst/>
          <a:extLst/>
        </p:spPr>
        <p:txBody>
          <a:bodyPr wrap="none">
            <a:spAutoFit/>
          </a:bodyPr>
          <a:lstStyle/>
          <a:p>
            <a:r>
              <a:rPr lang="fr-CH" b="1" dirty="0">
                <a:latin typeface="+mn-lt"/>
              </a:rPr>
              <a:t>PÉDIATRES</a:t>
            </a:r>
          </a:p>
        </p:txBody>
      </p:sp>
      <p:cxnSp>
        <p:nvCxnSpPr>
          <p:cNvPr id="93197" name="AutoShape 13"/>
          <p:cNvCxnSpPr>
            <a:cxnSpLocks noChangeShapeType="1"/>
          </p:cNvCxnSpPr>
          <p:nvPr/>
        </p:nvCxnSpPr>
        <p:spPr bwMode="auto">
          <a:xfrm flipH="1">
            <a:off x="2555776" y="1815207"/>
            <a:ext cx="1595740" cy="3168352"/>
          </a:xfrm>
          <a:prstGeom prst="straightConnector1">
            <a:avLst/>
          </a:prstGeom>
          <a:noFill/>
          <a:ln w="95250">
            <a:solidFill>
              <a:schemeClr val="bg2">
                <a:lumMod val="50000"/>
              </a:schemeClr>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93199" name="AutoShape 15"/>
          <p:cNvCxnSpPr>
            <a:cxnSpLocks noChangeShapeType="1"/>
          </p:cNvCxnSpPr>
          <p:nvPr/>
        </p:nvCxnSpPr>
        <p:spPr bwMode="auto">
          <a:xfrm flipH="1" flipV="1">
            <a:off x="3347864" y="5559623"/>
            <a:ext cx="2160240" cy="6747"/>
          </a:xfrm>
          <a:prstGeom prst="straightConnector1">
            <a:avLst/>
          </a:prstGeom>
          <a:noFill/>
          <a:ln w="95250">
            <a:solidFill>
              <a:schemeClr val="bg2">
                <a:lumMod val="50000"/>
              </a:schemeClr>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1" name="AutoShape 13"/>
          <p:cNvCxnSpPr>
            <a:cxnSpLocks noChangeShapeType="1"/>
          </p:cNvCxnSpPr>
          <p:nvPr/>
        </p:nvCxnSpPr>
        <p:spPr bwMode="auto">
          <a:xfrm>
            <a:off x="4644008" y="1815207"/>
            <a:ext cx="1872208" cy="3168352"/>
          </a:xfrm>
          <a:prstGeom prst="straightConnector1">
            <a:avLst/>
          </a:prstGeom>
          <a:noFill/>
          <a:ln w="95250">
            <a:solidFill>
              <a:schemeClr val="bg2">
                <a:lumMod val="50000"/>
              </a:schemeClr>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6" name="Group 5"/>
          <p:cNvGrpSpPr/>
          <p:nvPr/>
        </p:nvGrpSpPr>
        <p:grpSpPr>
          <a:xfrm>
            <a:off x="3563888" y="3111351"/>
            <a:ext cx="1728192" cy="1728192"/>
            <a:chOff x="3491880" y="2780928"/>
            <a:chExt cx="1728192" cy="1728192"/>
          </a:xfrm>
        </p:grpSpPr>
        <p:sp>
          <p:nvSpPr>
            <p:cNvPr id="93200" name="Rectangle 16"/>
            <p:cNvSpPr>
              <a:spLocks noChangeArrowheads="1"/>
            </p:cNvSpPr>
            <p:nvPr/>
          </p:nvSpPr>
          <p:spPr bwMode="auto">
            <a:xfrm>
              <a:off x="3562722" y="3163034"/>
              <a:ext cx="1513334"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r>
                <a:rPr lang="fr-CH" sz="1200" i="1" dirty="0">
                  <a:latin typeface="Arial" charset="0"/>
                </a:rPr>
                <a:t>Partage de toutes informations utiles sur les risques néonataux </a:t>
              </a:r>
              <a:r>
                <a:rPr lang="fr-CH" sz="1200" i="1" u="sng" dirty="0">
                  <a:latin typeface="Arial" charset="0"/>
                </a:rPr>
                <a:t>avant</a:t>
              </a:r>
              <a:r>
                <a:rPr lang="fr-CH" sz="1200" i="1" dirty="0">
                  <a:latin typeface="Arial" charset="0"/>
                </a:rPr>
                <a:t> la naissance</a:t>
              </a:r>
            </a:p>
          </p:txBody>
        </p:sp>
        <p:sp>
          <p:nvSpPr>
            <p:cNvPr id="5" name="Oval 4"/>
            <p:cNvSpPr/>
            <p:nvPr/>
          </p:nvSpPr>
          <p:spPr>
            <a:xfrm>
              <a:off x="3491880" y="2780928"/>
              <a:ext cx="1728192" cy="172819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971600" y="6165304"/>
            <a:ext cx="7223402" cy="523220"/>
          </a:xfrm>
          <a:prstGeom prst="rect">
            <a:avLst/>
          </a:prstGeom>
          <a:ln>
            <a:noFill/>
          </a:ln>
        </p:spPr>
        <p:txBody>
          <a:bodyPr wrap="none">
            <a:spAutoFit/>
          </a:bodyPr>
          <a:lstStyle/>
          <a:p>
            <a:r>
              <a:rPr lang="fr-CH" sz="2800" b="1" dirty="0">
                <a:ea typeface="ＭＳ Ｐゴシック" charset="0"/>
                <a:cs typeface="ＭＳ Ｐゴシック" charset="0"/>
                <a:sym typeface="Wingdings"/>
              </a:rPr>
              <a:t> IMPORTANCE DE LA </a:t>
            </a:r>
            <a:r>
              <a:rPr lang="fr-CH" sz="2800" b="1" dirty="0">
                <a:ea typeface="ＭＳ Ｐゴシック" charset="0"/>
                <a:cs typeface="ＭＳ Ｐゴシック" charset="0"/>
              </a:rPr>
              <a:t>COOPERATION !</a:t>
            </a:r>
            <a:endParaRPr lang="en-US" sz="2800" dirty="0"/>
          </a:p>
        </p:txBody>
      </p:sp>
    </p:spTree>
    <p:extLst>
      <p:ext uri="{BB962C8B-B14F-4D97-AF65-F5344CB8AC3E}">
        <p14:creationId xmlns:p14="http://schemas.microsoft.com/office/powerpoint/2010/main" val="428095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715298"/>
            <a:ext cx="8065610" cy="604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Box 8"/>
          <p:cNvSpPr txBox="1">
            <a:spLocks noChangeArrowheads="1"/>
          </p:cNvSpPr>
          <p:nvPr/>
        </p:nvSpPr>
        <p:spPr bwMode="auto">
          <a:xfrm>
            <a:off x="-2701" y="-27384"/>
            <a:ext cx="9146701" cy="707886"/>
          </a:xfrm>
          <a:prstGeom prst="rect">
            <a:avLst/>
          </a:prstGeom>
          <a:solidFill>
            <a:srgbClr val="C4BD97"/>
          </a:solidFill>
          <a:ln w="9525">
            <a:noFill/>
            <a:miter lim="800000"/>
            <a:headEnd/>
            <a:tailEnd/>
          </a:ln>
          <a:effectLst/>
          <a:extLst/>
        </p:spPr>
        <p:txBody>
          <a:bodyPr wrap="square">
            <a:spAutoFit/>
          </a:bodyPr>
          <a:lstStyle/>
          <a:p>
            <a:pPr algn="ctr">
              <a:defRPr/>
            </a:pPr>
            <a:r>
              <a:rPr lang="fr-CH" sz="4000" b="1" dirty="0">
                <a:ea typeface="ＭＳ Ｐゴシック" charset="0"/>
                <a:cs typeface="ＭＳ Ｐゴシック" charset="0"/>
              </a:rPr>
              <a:t>ANTICIPATION - responsabilité</a:t>
            </a:r>
          </a:p>
        </p:txBody>
      </p:sp>
    </p:spTree>
    <p:extLst>
      <p:ext uri="{BB962C8B-B14F-4D97-AF65-F5344CB8AC3E}">
        <p14:creationId xmlns:p14="http://schemas.microsoft.com/office/powerpoint/2010/main" val="1633928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4233</TotalTime>
  <Words>4615</Words>
  <Application>Microsoft Macintosh PowerPoint</Application>
  <PresentationFormat>Affichage à l'écran (4:3)</PresentationFormat>
  <Paragraphs>573</Paragraphs>
  <Slides>62</Slides>
  <Notes>58</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62</vt:i4>
      </vt:variant>
    </vt:vector>
  </HeadingPairs>
  <TitlesOfParts>
    <vt:vector size="69" baseType="lpstr">
      <vt:lpstr>Arial</vt:lpstr>
      <vt:lpstr>Calibri</vt:lpstr>
      <vt:lpstr>Courier New</vt:lpstr>
      <vt:lpstr>Lucida Grande</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 -  Monthey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Diebold Patrick</dc:creator>
  <cp:lastModifiedBy>Nathalie Martinez</cp:lastModifiedBy>
  <cp:revision>558</cp:revision>
  <dcterms:created xsi:type="dcterms:W3CDTF">2002-09-23T18:33:08Z</dcterms:created>
  <dcterms:modified xsi:type="dcterms:W3CDTF">2019-02-03T17:22:13Z</dcterms:modified>
</cp:coreProperties>
</file>