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263" autoAdjust="0"/>
  </p:normalViewPr>
  <p:slideViewPr>
    <p:cSldViewPr snapToGrid="0" snapToObjects="1">
      <p:cViewPr>
        <p:scale>
          <a:sx n="150" d="100"/>
          <a:sy n="150" d="100"/>
        </p:scale>
        <p:origin x="-552" y="196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CBDBB-AB6C-8F4D-81AA-783F6416D64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FF3C-B9BA-304D-A797-AD1DD905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FF3C-B9BA-304D-A797-AD1DD905C1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4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6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7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0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6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9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9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FB81C-6FE6-824D-AB2A-850E99D54F8B}" type="datetimeFigureOut">
              <a:rPr lang="en-US" smtClean="0"/>
              <a:t>02.09.18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AB4C-A248-C143-9BBA-69240D9B9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e d’écran 2018-09-02 à 15.57.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73" y="1224481"/>
            <a:ext cx="3687162" cy="2647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0544" y="2918355"/>
            <a:ext cx="497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85%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860" y="1637516"/>
            <a:ext cx="49754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7B8119"/>
                </a:solidFill>
              </a:rPr>
              <a:t>10%</a:t>
            </a:r>
            <a:endParaRPr lang="en-US" sz="1400" b="1" dirty="0">
              <a:solidFill>
                <a:srgbClr val="7B811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3710" y="1391295"/>
            <a:ext cx="406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5</a:t>
            </a:r>
            <a:r>
              <a:rPr lang="en-US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%</a:t>
            </a:r>
            <a:endParaRPr lang="en-US" sz="1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172" y="4144982"/>
            <a:ext cx="5343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TYPE D’INFECTION ET DELAI MOYEN DE PRESENTATION ET OUTCOME</a:t>
            </a:r>
            <a:endParaRPr lang="en-US" sz="1400" b="1" dirty="0"/>
          </a:p>
        </p:txBody>
      </p:sp>
      <p:sp>
        <p:nvSpPr>
          <p:cNvPr id="9" name="Right Arrow 8"/>
          <p:cNvSpPr/>
          <p:nvPr/>
        </p:nvSpPr>
        <p:spPr>
          <a:xfrm>
            <a:off x="4292266" y="2360965"/>
            <a:ext cx="379139" cy="168891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84685" y="1511452"/>
            <a:ext cx="4622016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HAUT RISQUE POUR LE NNE (50%):</a:t>
            </a:r>
          </a:p>
          <a:p>
            <a:pPr marL="285750" indent="-285750">
              <a:buFont typeface="Arial"/>
              <a:buChar char="•"/>
            </a:pPr>
            <a:r>
              <a:rPr lang="en-US" sz="1000" dirty="0" err="1" smtClean="0"/>
              <a:t>Mère</a:t>
            </a:r>
            <a:r>
              <a:rPr lang="en-US" sz="1000" dirty="0" smtClean="0"/>
              <a:t> </a:t>
            </a:r>
            <a:r>
              <a:rPr lang="en-US" sz="1000" dirty="0" err="1" smtClean="0"/>
              <a:t>immuno-supprimée</a:t>
            </a:r>
            <a:endParaRPr lang="en-US" sz="1000" dirty="0" smtClean="0"/>
          </a:p>
          <a:p>
            <a:pPr marL="285750" indent="-285750">
              <a:buFont typeface="Arial"/>
              <a:buChar char="•"/>
            </a:pPr>
            <a:r>
              <a:rPr lang="en-US" sz="1000" dirty="0" smtClean="0"/>
              <a:t>Primo infection </a:t>
            </a:r>
            <a:r>
              <a:rPr lang="en-US" sz="1000" dirty="0" err="1" smtClean="0"/>
              <a:t>maternelle</a:t>
            </a:r>
            <a:r>
              <a:rPr lang="en-US" sz="1000" dirty="0" smtClean="0"/>
              <a:t> = 25-57% de transmission </a:t>
            </a:r>
            <a:r>
              <a:rPr lang="en-US" sz="1000" dirty="0" err="1" smtClean="0"/>
              <a:t>contre</a:t>
            </a:r>
            <a:r>
              <a:rPr lang="en-US" sz="1000" dirty="0" smtClean="0"/>
              <a:t> &lt; 2% </a:t>
            </a:r>
            <a:r>
              <a:rPr lang="en-US" sz="1000" dirty="0" err="1" smtClean="0"/>
              <a:t>si</a:t>
            </a:r>
            <a:r>
              <a:rPr lang="en-US" sz="1000" dirty="0" smtClean="0"/>
              <a:t> infection </a:t>
            </a:r>
            <a:r>
              <a:rPr lang="en-US" sz="1000" dirty="0" err="1" smtClean="0"/>
              <a:t>maternelle</a:t>
            </a:r>
            <a:r>
              <a:rPr lang="en-US" sz="1000" dirty="0" smtClean="0"/>
              <a:t> </a:t>
            </a:r>
            <a:r>
              <a:rPr lang="en-US" sz="1000" dirty="0" err="1" smtClean="0"/>
              <a:t>récurrente</a:t>
            </a:r>
            <a:r>
              <a:rPr lang="en-US" sz="1000" dirty="0" smtClean="0"/>
              <a:t> </a:t>
            </a:r>
            <a:r>
              <a:rPr lang="en-US" sz="1000" dirty="0" smtClean="0">
                <a:sym typeface="Wingdings"/>
              </a:rPr>
              <a:t></a:t>
            </a:r>
            <a:r>
              <a:rPr lang="en-US" sz="1000" dirty="0" smtClean="0"/>
              <a:t>Status </a:t>
            </a:r>
            <a:r>
              <a:rPr lang="en-US" sz="1000" dirty="0" err="1" smtClean="0"/>
              <a:t>anticorps</a:t>
            </a:r>
            <a:r>
              <a:rPr lang="en-US" sz="1000" dirty="0" smtClean="0"/>
              <a:t> </a:t>
            </a:r>
            <a:r>
              <a:rPr lang="en-US" sz="1000" dirty="0" err="1" smtClean="0"/>
              <a:t>maternels</a:t>
            </a:r>
            <a:endParaRPr lang="en-US" sz="1000" dirty="0" smtClean="0"/>
          </a:p>
          <a:p>
            <a:pPr marL="285750" indent="-285750">
              <a:buFont typeface="Arial"/>
              <a:buChar char="•"/>
            </a:pPr>
            <a:r>
              <a:rPr lang="en-US" sz="1000" dirty="0" smtClean="0"/>
              <a:t>Mode </a:t>
            </a:r>
            <a:r>
              <a:rPr lang="en-US" sz="1000" dirty="0" err="1" smtClean="0"/>
              <a:t>d’accouchement</a:t>
            </a:r>
            <a:r>
              <a:rPr lang="en-US" sz="1000" dirty="0" smtClean="0"/>
              <a:t> ( AVB </a:t>
            </a:r>
            <a:r>
              <a:rPr lang="en-US" sz="1000" dirty="0" err="1" smtClean="0"/>
              <a:t>vs</a:t>
            </a:r>
            <a:r>
              <a:rPr lang="en-US" sz="1000" dirty="0" smtClean="0"/>
              <a:t> </a:t>
            </a:r>
            <a:r>
              <a:rPr lang="en-US" sz="1000" dirty="0" err="1" smtClean="0"/>
              <a:t>césarienne</a:t>
            </a:r>
            <a:r>
              <a:rPr lang="en-US" sz="10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000" dirty="0" smtClean="0"/>
              <a:t>RPM &gt; 6h</a:t>
            </a:r>
          </a:p>
          <a:p>
            <a:pPr marL="285750" indent="-285750">
              <a:buFont typeface="Arial"/>
              <a:buChar char="•"/>
            </a:pPr>
            <a:r>
              <a:rPr lang="en-US" sz="1000" dirty="0" err="1" smtClean="0"/>
              <a:t>Lésions</a:t>
            </a:r>
            <a:r>
              <a:rPr lang="en-US" sz="1000" dirty="0" smtClean="0"/>
              <a:t> </a:t>
            </a:r>
            <a:r>
              <a:rPr lang="en-US" sz="1000" dirty="0" err="1" smtClean="0"/>
              <a:t>cutanées</a:t>
            </a:r>
            <a:r>
              <a:rPr lang="en-US" sz="1000" dirty="0" smtClean="0"/>
              <a:t> chez </a:t>
            </a:r>
            <a:r>
              <a:rPr lang="en-US" sz="1000" dirty="0" err="1" smtClean="0"/>
              <a:t>l’enfant</a:t>
            </a:r>
            <a:r>
              <a:rPr lang="en-US" sz="1000" dirty="0" smtClean="0"/>
              <a:t> (pH du scalp, </a:t>
            </a:r>
            <a:r>
              <a:rPr lang="en-US" sz="1000" dirty="0" err="1" smtClean="0"/>
              <a:t>lacération</a:t>
            </a:r>
            <a:r>
              <a:rPr lang="en-US" sz="1000" dirty="0" smtClean="0"/>
              <a:t>, forceps, </a:t>
            </a:r>
            <a:r>
              <a:rPr lang="en-US" sz="1000" dirty="0" err="1" smtClean="0"/>
              <a:t>ventouse</a:t>
            </a:r>
            <a:r>
              <a:rPr lang="en-US" sz="10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000" dirty="0" err="1" smtClean="0"/>
              <a:t>Prématurité</a:t>
            </a:r>
            <a:endParaRPr lang="en-US" sz="1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54897" y="564212"/>
            <a:ext cx="3557384" cy="3077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HSV </a:t>
            </a:r>
            <a:r>
              <a:rPr lang="en-US" sz="1400" b="1" dirty="0" err="1" smtClean="0"/>
              <a:t>néonatal</a:t>
            </a:r>
            <a:r>
              <a:rPr lang="en-US" sz="1400" b="1" dirty="0" smtClean="0"/>
              <a:t> </a:t>
            </a:r>
            <a:r>
              <a:rPr lang="en-US" sz="1400" b="1" dirty="0" smtClean="0">
                <a:latin typeface="ＭＳ ゴシック"/>
                <a:ea typeface="ＭＳ ゴシック"/>
                <a:cs typeface="ＭＳ ゴシック"/>
              </a:rPr>
              <a:t>≅ </a:t>
            </a:r>
            <a:r>
              <a:rPr lang="en-US" sz="1400" b="1" dirty="0" smtClean="0"/>
              <a:t>1/1’000-1/20’000 naissances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172" y="1023871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MODE D’INFECTION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98554" y="5504249"/>
            <a:ext cx="3615793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HERPES SNC </a:t>
            </a:r>
            <a:r>
              <a:rPr lang="en-US" sz="1000" dirty="0" smtClean="0"/>
              <a:t>(</a:t>
            </a:r>
            <a:r>
              <a:rPr lang="en-US" sz="1000" dirty="0" err="1" smtClean="0"/>
              <a:t>sympt</a:t>
            </a:r>
            <a:r>
              <a:rPr lang="en-US" sz="1000" dirty="0" err="1" smtClean="0"/>
              <a:t>ômes</a:t>
            </a:r>
            <a:r>
              <a:rPr lang="en-US" sz="1000" dirty="0" smtClean="0"/>
              <a:t> </a:t>
            </a:r>
            <a:r>
              <a:rPr lang="en-US" sz="1000" dirty="0"/>
              <a:t>SNC + 60-70% de </a:t>
            </a:r>
            <a:r>
              <a:rPr lang="en-US" sz="1000" dirty="0" err="1"/>
              <a:t>lésions</a:t>
            </a:r>
            <a:r>
              <a:rPr lang="en-US" sz="1000" dirty="0"/>
              <a:t> </a:t>
            </a:r>
            <a:r>
              <a:rPr lang="en-US" sz="1000" dirty="0" err="1"/>
              <a:t>cutanées</a:t>
            </a:r>
            <a:r>
              <a:rPr lang="en-US" sz="1000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0822" y="4649179"/>
            <a:ext cx="18493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CAVE: </a:t>
            </a:r>
            <a:r>
              <a:rPr lang="en-US" sz="1000" dirty="0" err="1" smtClean="0"/>
              <a:t>Latence</a:t>
            </a:r>
            <a:r>
              <a:rPr lang="en-US" sz="1000" dirty="0" smtClean="0"/>
              <a:t> des </a:t>
            </a:r>
            <a:r>
              <a:rPr lang="en-US" sz="1000" dirty="0" err="1" smtClean="0"/>
              <a:t>sympt</a:t>
            </a:r>
            <a:r>
              <a:rPr lang="en-US" sz="1000" dirty="0" err="1" smtClean="0"/>
              <a:t>ômes</a:t>
            </a:r>
            <a:r>
              <a:rPr lang="en-US" sz="1000" dirty="0" smtClean="0"/>
              <a:t>!</a:t>
            </a:r>
            <a:endParaRPr lang="en-US" sz="10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445322" y="4847798"/>
            <a:ext cx="0" cy="879562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38689" y="4656297"/>
            <a:ext cx="253179" cy="2531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4264" y="4651353"/>
            <a:ext cx="2921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/>
              <a:t>J0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283880" y="4639451"/>
            <a:ext cx="357114" cy="258123"/>
            <a:chOff x="609104" y="4462313"/>
            <a:chExt cx="357114" cy="258123"/>
          </a:xfrm>
        </p:grpSpPr>
        <p:sp>
          <p:nvSpPr>
            <p:cNvPr id="34" name="Oval 33"/>
            <p:cNvSpPr/>
            <p:nvPr/>
          </p:nvSpPr>
          <p:spPr>
            <a:xfrm>
              <a:off x="657269" y="4467257"/>
              <a:ext cx="253179" cy="25317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104" y="4462313"/>
              <a:ext cx="35711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0000FF"/>
                  </a:solidFill>
                </a:rPr>
                <a:t>J16</a:t>
              </a:r>
              <a:endParaRPr lang="en-US" sz="1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760397" y="4757009"/>
            <a:ext cx="1613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Surveillance </a:t>
            </a:r>
            <a:r>
              <a:rPr lang="en-US" sz="1000" b="1" u="sng" dirty="0" smtClean="0">
                <a:solidFill>
                  <a:srgbClr val="FF0000"/>
                </a:solidFill>
              </a:rPr>
              <a:t>ad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b="1" u="sng" dirty="0" smtClean="0">
                <a:solidFill>
                  <a:srgbClr val="FF0000"/>
                </a:solidFill>
              </a:rPr>
              <a:t>6 </a:t>
            </a:r>
            <a:r>
              <a:rPr lang="en-US" sz="1000" b="1" u="sng" dirty="0" err="1" smtClean="0">
                <a:solidFill>
                  <a:srgbClr val="FF0000"/>
                </a:solidFill>
              </a:rPr>
              <a:t>semaines</a:t>
            </a:r>
            <a:endParaRPr lang="en-US" sz="1000" b="1" u="sng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53347" y="15220"/>
            <a:ext cx="3061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HERPES NEONATAL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30657" y="5240348"/>
            <a:ext cx="6178432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84807"/>
                </a:solidFill>
              </a:rPr>
              <a:t>HERPES MUCO-CUTAN</a:t>
            </a:r>
            <a:r>
              <a:rPr lang="en-US" sz="1400" b="1" dirty="0" smtClean="0">
                <a:solidFill>
                  <a:srgbClr val="984807"/>
                </a:solidFill>
              </a:rPr>
              <a:t>É </a:t>
            </a:r>
            <a:r>
              <a:rPr lang="en-US" sz="1000" dirty="0" smtClean="0"/>
              <a:t>(</a:t>
            </a:r>
            <a:r>
              <a:rPr lang="en-US" sz="1000" dirty="0" err="1" smtClean="0"/>
              <a:t>atteinte</a:t>
            </a:r>
            <a:r>
              <a:rPr lang="en-US" sz="1000" dirty="0" smtClean="0"/>
              <a:t> </a:t>
            </a:r>
            <a:r>
              <a:rPr lang="en-US" sz="1000" dirty="0" err="1" smtClean="0"/>
              <a:t>occulaire</a:t>
            </a:r>
            <a:r>
              <a:rPr lang="en-US" sz="1000" dirty="0" smtClean="0"/>
              <a:t>: </a:t>
            </a:r>
            <a:r>
              <a:rPr lang="en-US" sz="1000" dirty="0" err="1" smtClean="0"/>
              <a:t>uvéite</a:t>
            </a:r>
            <a:r>
              <a:rPr lang="en-US" sz="1000" dirty="0" smtClean="0"/>
              <a:t>, </a:t>
            </a:r>
            <a:r>
              <a:rPr lang="en-US" sz="1000" dirty="0" err="1" smtClean="0"/>
              <a:t>conjnctivite</a:t>
            </a:r>
            <a:r>
              <a:rPr lang="en-US" sz="1000" dirty="0" smtClean="0"/>
              <a:t>, </a:t>
            </a:r>
            <a:r>
              <a:rPr lang="en-US" sz="1000" dirty="0" err="1" smtClean="0"/>
              <a:t>kératite</a:t>
            </a:r>
            <a:r>
              <a:rPr lang="en-US" sz="1000" dirty="0" smtClean="0"/>
              <a:t> et/</a:t>
            </a:r>
            <a:r>
              <a:rPr lang="en-US" sz="1000" dirty="0" err="1" smtClean="0"/>
              <a:t>ou</a:t>
            </a:r>
            <a:r>
              <a:rPr lang="en-US" sz="1000" dirty="0" smtClean="0"/>
              <a:t> 80</a:t>
            </a:r>
            <a:r>
              <a:rPr lang="en-US" sz="1000" dirty="0"/>
              <a:t>% de </a:t>
            </a:r>
            <a:r>
              <a:rPr lang="en-US" sz="1000" dirty="0" err="1"/>
              <a:t>lésions</a:t>
            </a:r>
            <a:r>
              <a:rPr lang="en-US" sz="1000" dirty="0"/>
              <a:t> </a:t>
            </a:r>
            <a:r>
              <a:rPr lang="en-US" sz="1000" dirty="0" err="1"/>
              <a:t>cutanées</a:t>
            </a:r>
            <a:r>
              <a:rPr lang="en-US" sz="1000" dirty="0"/>
              <a:t>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2100" y="1004628"/>
            <a:ext cx="9004300" cy="286783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2100" y="4106496"/>
            <a:ext cx="9004300" cy="18716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79885" y="4879517"/>
            <a:ext cx="2231312" cy="13646"/>
          </a:xfrm>
          <a:prstGeom prst="straightConnector1">
            <a:avLst/>
          </a:prstGeom>
          <a:ln w="9525" cmpd="sng">
            <a:solidFill>
              <a:srgbClr val="3366FF"/>
            </a:solidFill>
            <a:prstDash val="sysDash"/>
            <a:tailEnd type="stealth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98796" y="4886340"/>
            <a:ext cx="933249" cy="4001"/>
          </a:xfrm>
          <a:prstGeom prst="straightConnector1">
            <a:avLst/>
          </a:prstGeom>
          <a:ln w="9525" cmpd="sng">
            <a:solidFill>
              <a:srgbClr val="660066"/>
            </a:solidFill>
            <a:prstDash val="sysDash"/>
            <a:tailEnd type="stealth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935849" y="4886340"/>
            <a:ext cx="232580" cy="0"/>
          </a:xfrm>
          <a:prstGeom prst="straightConnector1">
            <a:avLst/>
          </a:prstGeom>
          <a:ln w="9525" cmpd="sng">
            <a:solidFill>
              <a:srgbClr val="FF0000"/>
            </a:solidFill>
            <a:prstDash val="sysDash"/>
            <a:tailEnd type="stealth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526267" y="6267919"/>
            <a:ext cx="636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BILAN</a:t>
            </a:r>
            <a:endParaRPr lang="en-US" sz="1400" b="1" dirty="0"/>
          </a:p>
        </p:txBody>
      </p:sp>
      <p:sp>
        <p:nvSpPr>
          <p:cNvPr id="96" name="Rectangle 95"/>
          <p:cNvSpPr/>
          <p:nvPr/>
        </p:nvSpPr>
        <p:spPr>
          <a:xfrm>
            <a:off x="2390172" y="6242814"/>
            <a:ext cx="4500947" cy="213856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535335" y="6562769"/>
            <a:ext cx="4355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 smtClean="0"/>
              <a:t>BILAN A LA NAISSANCE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Sang de la </a:t>
            </a:r>
            <a:r>
              <a:rPr lang="en-US" sz="1000" dirty="0" err="1" smtClean="0"/>
              <a:t>mère</a:t>
            </a:r>
            <a:r>
              <a:rPr lang="en-US" sz="1000" dirty="0" smtClean="0"/>
              <a:t> : </a:t>
            </a:r>
            <a:r>
              <a:rPr lang="en-US" sz="1000" dirty="0" err="1" smtClean="0"/>
              <a:t>IgM</a:t>
            </a:r>
            <a:r>
              <a:rPr lang="en-US" sz="1000" dirty="0" smtClean="0"/>
              <a:t> + </a:t>
            </a:r>
            <a:r>
              <a:rPr lang="en-US" sz="1000" dirty="0" err="1" smtClean="0"/>
              <a:t>IgG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Sang du cordon : </a:t>
            </a:r>
            <a:r>
              <a:rPr lang="en-US" sz="1000" dirty="0" err="1" smtClean="0"/>
              <a:t>IgM</a:t>
            </a:r>
            <a:r>
              <a:rPr lang="en-US" sz="1000" dirty="0" smtClean="0"/>
              <a:t> + </a:t>
            </a:r>
            <a:r>
              <a:rPr lang="en-US" sz="1000" dirty="0" err="1" smtClean="0"/>
              <a:t>IgG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PCR/Cultures(avec </a:t>
            </a:r>
            <a:r>
              <a:rPr lang="en-US" sz="1000" dirty="0" err="1" smtClean="0"/>
              <a:t>typage</a:t>
            </a:r>
            <a:r>
              <a:rPr lang="en-US" sz="1000" dirty="0" smtClean="0"/>
              <a:t> HSV-1 et 2): </a:t>
            </a:r>
            <a:r>
              <a:rPr lang="en-US" sz="1000" dirty="0" err="1"/>
              <a:t>frottis</a:t>
            </a:r>
            <a:r>
              <a:rPr lang="en-US" sz="1000" dirty="0"/>
              <a:t> </a:t>
            </a:r>
            <a:r>
              <a:rPr lang="en-US" sz="1000" dirty="0" smtClean="0"/>
              <a:t>gorge, bouche</a:t>
            </a:r>
            <a:r>
              <a:rPr lang="en-US" sz="1000" dirty="0"/>
              <a:t>, </a:t>
            </a:r>
            <a:r>
              <a:rPr lang="en-US" sz="1000" dirty="0" err="1"/>
              <a:t>conjonctives</a:t>
            </a:r>
            <a:r>
              <a:rPr lang="en-US" sz="1000" dirty="0"/>
              <a:t>, </a:t>
            </a:r>
            <a:r>
              <a:rPr lang="en-US" sz="1000" dirty="0" smtClean="0"/>
              <a:t>rectal, urine</a:t>
            </a:r>
            <a:r>
              <a:rPr lang="en-US" sz="1000" dirty="0"/>
              <a:t>, </a:t>
            </a:r>
            <a:r>
              <a:rPr lang="en-US" sz="1000" dirty="0" err="1" smtClean="0"/>
              <a:t>selles</a:t>
            </a:r>
            <a:r>
              <a:rPr lang="en-US" sz="1000" dirty="0" smtClean="0"/>
              <a:t>, sang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 err="1" smtClean="0"/>
              <a:t>Vésicules</a:t>
            </a:r>
            <a:r>
              <a:rPr lang="en-US" sz="1000" dirty="0" smtClean="0"/>
              <a:t> </a:t>
            </a:r>
            <a:r>
              <a:rPr lang="en-US" sz="1000" dirty="0" err="1"/>
              <a:t>si</a:t>
            </a:r>
            <a:r>
              <a:rPr lang="en-US" sz="1000" dirty="0"/>
              <a:t> </a:t>
            </a:r>
            <a:r>
              <a:rPr lang="en-US" sz="1000" dirty="0" err="1"/>
              <a:t>présentes</a:t>
            </a:r>
            <a:r>
              <a:rPr lang="en-US" sz="1000" dirty="0"/>
              <a:t> (IF </a:t>
            </a:r>
            <a:r>
              <a:rPr lang="en-US" sz="1000" dirty="0" err="1"/>
              <a:t>sur</a:t>
            </a:r>
            <a:r>
              <a:rPr lang="en-US" sz="1000" dirty="0"/>
              <a:t> </a:t>
            </a:r>
            <a:r>
              <a:rPr lang="en-US" sz="1000" dirty="0" err="1" smtClean="0"/>
              <a:t>vésicules</a:t>
            </a:r>
            <a:r>
              <a:rPr lang="en-US" sz="1000" dirty="0" smtClean="0"/>
              <a:t>, </a:t>
            </a:r>
            <a:r>
              <a:rPr lang="en-US" sz="1000" dirty="0" err="1" smtClean="0"/>
              <a:t>frooter</a:t>
            </a:r>
            <a:r>
              <a:rPr lang="en-US" sz="1000" dirty="0" smtClean="0"/>
              <a:t> le </a:t>
            </a:r>
            <a:r>
              <a:rPr lang="en-US" sz="1000" u="sng" dirty="0" smtClean="0"/>
              <a:t>fond</a:t>
            </a:r>
            <a:r>
              <a:rPr lang="en-US" sz="1000" dirty="0" smtClean="0"/>
              <a:t> de la </a:t>
            </a:r>
            <a:r>
              <a:rPr lang="en-US" sz="1000" dirty="0" err="1" smtClean="0"/>
              <a:t>vésicule</a:t>
            </a:r>
            <a:r>
              <a:rPr lang="en-US" sz="1000" dirty="0" smtClean="0"/>
              <a:t>!)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LCR</a:t>
            </a:r>
            <a:r>
              <a:rPr lang="en-US" sz="1000" dirty="0"/>
              <a:t>: </a:t>
            </a:r>
            <a:r>
              <a:rPr lang="en-US" sz="1000" dirty="0" smtClean="0"/>
              <a:t>PCR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 smtClean="0"/>
              <a:t>Discuter</a:t>
            </a:r>
            <a:r>
              <a:rPr lang="en-US" sz="1000" dirty="0" smtClean="0"/>
              <a:t> indication </a:t>
            </a:r>
            <a:r>
              <a:rPr lang="en-US" sz="1000" dirty="0" err="1" smtClean="0"/>
              <a:t>à</a:t>
            </a:r>
            <a:r>
              <a:rPr lang="en-US" sz="1000" dirty="0" smtClean="0"/>
              <a:t> dosage des transaminases, Rx thorax, IRM, CT, US </a:t>
            </a:r>
            <a:r>
              <a:rPr lang="en-US" sz="1000" dirty="0" err="1" smtClean="0"/>
              <a:t>cérébral</a:t>
            </a:r>
            <a:endParaRPr lang="en-US" sz="1000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7882221" y="12101932"/>
            <a:ext cx="15268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 smtClean="0"/>
              <a:t>HUG 2005</a:t>
            </a:r>
          </a:p>
          <a:p>
            <a:r>
              <a:rPr lang="en-US" sz="1000" i="1" dirty="0" err="1" smtClean="0"/>
              <a:t>NeoReviews</a:t>
            </a:r>
            <a:r>
              <a:rPr lang="en-US" sz="1000" i="1" dirty="0" smtClean="0"/>
              <a:t> </a:t>
            </a:r>
            <a:r>
              <a:rPr lang="en-US" sz="1000" i="1" dirty="0"/>
              <a:t>2018;19;</a:t>
            </a:r>
            <a:r>
              <a:rPr lang="en-US" sz="1000" i="1" dirty="0" smtClean="0"/>
              <a:t>e89</a:t>
            </a:r>
          </a:p>
          <a:p>
            <a:r>
              <a:rPr lang="en-US" sz="1000" i="1" dirty="0" smtClean="0"/>
              <a:t>Nelson’s ABX 2018</a:t>
            </a:r>
            <a:endParaRPr lang="en-US" sz="1000" i="1" dirty="0"/>
          </a:p>
        </p:txBody>
      </p:sp>
      <p:sp>
        <p:nvSpPr>
          <p:cNvPr id="101" name="Rectangle 100"/>
          <p:cNvSpPr/>
          <p:nvPr/>
        </p:nvSpPr>
        <p:spPr>
          <a:xfrm>
            <a:off x="4894258" y="3252667"/>
            <a:ext cx="4612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u="sng" dirty="0" smtClean="0"/>
              <a:t>BAS </a:t>
            </a:r>
            <a:r>
              <a:rPr lang="en-US" sz="1000" b="1" u="sng" smtClean="0"/>
              <a:t>RISQUE  (5%)</a:t>
            </a:r>
            <a:endParaRPr lang="en-US" sz="1000" b="1" u="sng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err="1" smtClean="0"/>
              <a:t>Herpès</a:t>
            </a:r>
            <a:r>
              <a:rPr lang="en-US" sz="1000" dirty="0" smtClean="0"/>
              <a:t> </a:t>
            </a:r>
            <a:r>
              <a:rPr lang="en-US" sz="1000" dirty="0" err="1" smtClean="0"/>
              <a:t>récurrent</a:t>
            </a:r>
            <a:r>
              <a:rPr lang="en-US" sz="1000" dirty="0" smtClean="0"/>
              <a:t> et </a:t>
            </a:r>
            <a:r>
              <a:rPr lang="en-US" sz="1000" dirty="0"/>
              <a:t>en </a:t>
            </a:r>
            <a:r>
              <a:rPr lang="en-US" sz="1000" dirty="0" err="1"/>
              <a:t>poussée</a:t>
            </a:r>
            <a:r>
              <a:rPr lang="en-US" sz="1000" dirty="0"/>
              <a:t> &lt; 10j </a:t>
            </a:r>
            <a:r>
              <a:rPr lang="en-US" sz="1000" dirty="0" err="1"/>
              <a:t>avant</a:t>
            </a:r>
            <a:r>
              <a:rPr lang="en-US" sz="1000" dirty="0"/>
              <a:t> </a:t>
            </a:r>
            <a:r>
              <a:rPr lang="en-US" sz="1000" dirty="0" smtClean="0"/>
              <a:t>accouchement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390172" y="8616319"/>
            <a:ext cx="4495800" cy="4027242"/>
            <a:chOff x="4800600" y="7143119"/>
            <a:chExt cx="4495800" cy="4027242"/>
          </a:xfrm>
        </p:grpSpPr>
        <p:sp>
          <p:nvSpPr>
            <p:cNvPr id="98" name="TextBox 97"/>
            <p:cNvSpPr txBox="1"/>
            <p:nvPr/>
          </p:nvSpPr>
          <p:spPr>
            <a:xfrm>
              <a:off x="4893033" y="7168224"/>
              <a:ext cx="11594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TRAITEMENT</a:t>
              </a:r>
              <a:endParaRPr lang="en-US" sz="1400" b="1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93033" y="7463074"/>
              <a:ext cx="4355784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u="sng" dirty="0" smtClean="0"/>
                <a:t>BAS RISQUE</a:t>
              </a:r>
            </a:p>
            <a:p>
              <a:pPr marL="171450" indent="-171450">
                <a:buFont typeface="Arial"/>
                <a:buChar char="•"/>
              </a:pPr>
              <a:r>
                <a:rPr lang="en-US" sz="1000" dirty="0" smtClean="0"/>
                <a:t>Surveillance </a:t>
              </a:r>
              <a:r>
                <a:rPr lang="en-US" sz="1000" dirty="0" err="1" smtClean="0"/>
                <a:t>quotidienne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à</a:t>
              </a:r>
              <a:r>
                <a:rPr lang="en-US" sz="1000" dirty="0" smtClean="0"/>
                <a:t> la </a:t>
              </a:r>
              <a:r>
                <a:rPr lang="en-US" sz="1000" dirty="0" err="1" smtClean="0"/>
                <a:t>maternité</a:t>
              </a:r>
              <a:endParaRPr lang="en-US" sz="1000" dirty="0" smtClean="0"/>
            </a:p>
            <a:p>
              <a:pPr marL="171450" indent="-171450">
                <a:buFont typeface="Arial"/>
                <a:buChar char="•"/>
              </a:pPr>
              <a:r>
                <a:rPr lang="en-US" sz="1000" dirty="0" err="1" smtClean="0"/>
                <a:t>Bilan</a:t>
              </a:r>
              <a:r>
                <a:rPr lang="en-US" sz="1000" dirty="0" smtClean="0"/>
                <a:t> après 48h (</a:t>
              </a:r>
              <a:r>
                <a:rPr lang="en-US" sz="1000" dirty="0" err="1" smtClean="0"/>
                <a:t>frottis</a:t>
              </a:r>
              <a:r>
                <a:rPr lang="en-US" sz="1000" dirty="0" smtClean="0"/>
                <a:t> gorge, bouche, </a:t>
              </a:r>
              <a:r>
                <a:rPr lang="en-US" sz="1000" dirty="0" err="1" smtClean="0"/>
                <a:t>conjonctives</a:t>
              </a:r>
              <a:r>
                <a:rPr lang="en-US" sz="1000" dirty="0" smtClean="0"/>
                <a:t>)</a:t>
              </a:r>
              <a:endParaRPr lang="en-US" sz="1000" dirty="0"/>
            </a:p>
            <a:p>
              <a:pPr marL="171450" indent="-171450">
                <a:buFont typeface="Arial"/>
                <a:buChar char="•"/>
              </a:pPr>
              <a:endParaRPr lang="en-US" sz="1000" b="1" dirty="0"/>
            </a:p>
            <a:p>
              <a:r>
                <a:rPr lang="en-US" sz="1000" b="1" u="sng" dirty="0" smtClean="0"/>
                <a:t>HAUT RSIQUE</a:t>
              </a:r>
            </a:p>
            <a:p>
              <a:pPr marL="171450" indent="-171450">
                <a:buFont typeface="Arial"/>
                <a:buChar char="•"/>
              </a:pPr>
              <a:r>
                <a:rPr lang="en-US" sz="1000" b="1" dirty="0" smtClean="0"/>
                <a:t>HOSPITALISATION ET AVIS INFECTIOLOGIQUE</a:t>
              </a:r>
            </a:p>
            <a:p>
              <a:pPr marL="171450" indent="-171450">
                <a:buFont typeface="Arial"/>
                <a:buChar char="•"/>
              </a:pPr>
              <a:r>
                <a:rPr lang="en-US" sz="1000" dirty="0" smtClean="0"/>
                <a:t>Acyclovir* </a:t>
              </a:r>
              <a:r>
                <a:rPr lang="pt-BR" sz="1000" dirty="0" smtClean="0"/>
                <a:t>si </a:t>
              </a:r>
              <a:r>
                <a:rPr lang="pt-BR" sz="1000" dirty="0"/>
                <a:t>&gt;35 sem 20 mg/kg/</a:t>
              </a:r>
              <a:r>
                <a:rPr lang="pt-BR" sz="1000" dirty="0" smtClean="0"/>
                <a:t>8h et si </a:t>
              </a:r>
              <a:r>
                <a:rPr lang="pt-BR" sz="1000" dirty="0"/>
                <a:t>&lt;35 sem 20 mg/kg/</a:t>
              </a:r>
              <a:r>
                <a:rPr lang="pt-BR" sz="1000" dirty="0" smtClean="0"/>
                <a:t>12h:</a:t>
              </a:r>
              <a:endParaRPr lang="en-US" sz="1000" dirty="0" smtClean="0"/>
            </a:p>
            <a:p>
              <a:pPr marL="444500" lvl="1" indent="-177800">
                <a:buFont typeface="Courier New"/>
                <a:buChar char="o"/>
              </a:pPr>
              <a:r>
                <a:rPr lang="en-US" sz="1000" dirty="0" smtClean="0"/>
                <a:t>14 </a:t>
              </a:r>
              <a:r>
                <a:rPr lang="en-US" sz="1000" dirty="0" err="1" smtClean="0"/>
                <a:t>jours</a:t>
              </a:r>
              <a:r>
                <a:rPr lang="en-US" sz="1000" dirty="0" smtClean="0"/>
                <a:t> IV pour </a:t>
              </a:r>
              <a:r>
                <a:rPr lang="en-US" sz="1000" dirty="0" err="1" smtClean="0"/>
                <a:t>forme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cutanée</a:t>
              </a:r>
              <a:endParaRPr lang="en-US" sz="1000" dirty="0" smtClean="0"/>
            </a:p>
            <a:p>
              <a:pPr marL="444500" lvl="1" indent="-177800">
                <a:buFont typeface="Courier New"/>
                <a:buChar char="o"/>
              </a:pPr>
              <a:r>
                <a:rPr lang="en-US" sz="1000" dirty="0" smtClean="0"/>
                <a:t>21 </a:t>
              </a:r>
              <a:r>
                <a:rPr lang="en-US" sz="1000" dirty="0" err="1" smtClean="0"/>
                <a:t>jours</a:t>
              </a:r>
              <a:r>
                <a:rPr lang="en-US" sz="1000" dirty="0" smtClean="0"/>
                <a:t> IV pour </a:t>
              </a:r>
              <a:r>
                <a:rPr lang="en-US" sz="1000" dirty="0" err="1" smtClean="0"/>
                <a:t>forme</a:t>
              </a:r>
              <a:r>
                <a:rPr lang="en-US" sz="1000" dirty="0" smtClean="0"/>
                <a:t> SNC et </a:t>
              </a:r>
              <a:r>
                <a:rPr lang="en-US" sz="1000" dirty="0" err="1" smtClean="0"/>
                <a:t>disséminée</a:t>
              </a:r>
              <a:r>
                <a:rPr lang="en-US" sz="1000" dirty="0" smtClean="0"/>
                <a:t>. NB: </a:t>
              </a:r>
              <a:r>
                <a:rPr lang="en-US" sz="1000" dirty="0" err="1" smtClean="0"/>
                <a:t>Répéter</a:t>
              </a:r>
              <a:r>
                <a:rPr lang="en-US" sz="1000" dirty="0" smtClean="0"/>
                <a:t> les PCR </a:t>
              </a:r>
              <a:r>
                <a:rPr lang="en-US" sz="1000" dirty="0" err="1" smtClean="0"/>
                <a:t>sur</a:t>
              </a:r>
              <a:r>
                <a:rPr lang="en-US" sz="1000" dirty="0" smtClean="0"/>
                <a:t> LCR en fin de </a:t>
              </a:r>
              <a:r>
                <a:rPr lang="en-US" sz="1000" dirty="0" err="1" smtClean="0"/>
                <a:t>traitement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avant</a:t>
              </a:r>
              <a:r>
                <a:rPr lang="en-US" sz="1000" dirty="0" smtClean="0"/>
                <a:t> de stopper les </a:t>
              </a:r>
              <a:r>
                <a:rPr lang="en-US" sz="1000" dirty="0" err="1" smtClean="0"/>
                <a:t>antiviraux</a:t>
              </a:r>
              <a:r>
                <a:rPr lang="en-US" sz="1000" dirty="0" smtClean="0"/>
                <a:t> et </a:t>
              </a:r>
              <a:r>
                <a:rPr lang="en-US" sz="1000" dirty="0" err="1" smtClean="0"/>
                <a:t>si</a:t>
              </a:r>
              <a:r>
                <a:rPr lang="en-US" sz="1000" dirty="0" smtClean="0"/>
                <a:t> PCR+ prolonger </a:t>
              </a:r>
              <a:r>
                <a:rPr lang="en-US" sz="1000" dirty="0" err="1" smtClean="0"/>
                <a:t>traitement</a:t>
              </a:r>
              <a:r>
                <a:rPr lang="en-US" sz="1000" dirty="0" smtClean="0"/>
                <a:t> ad PCR </a:t>
              </a:r>
              <a:r>
                <a:rPr lang="en-US" sz="1000" dirty="0" err="1" smtClean="0"/>
                <a:t>négative</a:t>
              </a:r>
              <a:r>
                <a:rPr lang="en-US" sz="1000" dirty="0" smtClean="0"/>
                <a:t>. </a:t>
              </a:r>
            </a:p>
            <a:p>
              <a:pPr marL="171450" indent="-171450">
                <a:buFont typeface="Arial"/>
                <a:buChar char="•"/>
              </a:pPr>
              <a:endParaRPr lang="en-US" sz="1000" dirty="0" smtClean="0"/>
            </a:p>
            <a:p>
              <a:pPr marL="171450" indent="-171450">
                <a:buFont typeface="Arial"/>
                <a:buChar char="•"/>
              </a:pPr>
              <a:endParaRPr lang="en-US" sz="1000" dirty="0"/>
            </a:p>
            <a:p>
              <a:pPr marL="171450" indent="-171450">
                <a:buFont typeface="Arial"/>
                <a:buChar char="•"/>
              </a:pPr>
              <a:endParaRPr lang="en-US" sz="1000" dirty="0" smtClean="0"/>
            </a:p>
            <a:p>
              <a:pPr marL="171450" indent="-171450">
                <a:buFont typeface="Arial"/>
                <a:buChar char="•"/>
              </a:pPr>
              <a:endParaRPr lang="en-US" sz="1000" dirty="0"/>
            </a:p>
            <a:p>
              <a:pPr marL="171450" indent="-171450">
                <a:buFont typeface="Arial"/>
                <a:buChar char="•"/>
              </a:pPr>
              <a:endParaRPr lang="en-US" sz="1000" dirty="0" smtClean="0"/>
            </a:p>
            <a:p>
              <a:pPr marL="171450" indent="-171450">
                <a:buFont typeface="Arial"/>
                <a:buChar char="•"/>
              </a:pPr>
              <a:r>
                <a:rPr lang="en-US" sz="1000" dirty="0" smtClean="0"/>
                <a:t>FSC 2x/</a:t>
              </a:r>
              <a:r>
                <a:rPr lang="en-US" sz="1000" dirty="0" err="1" smtClean="0"/>
                <a:t>semaine</a:t>
              </a:r>
              <a:r>
                <a:rPr lang="en-US" sz="1000" dirty="0" smtClean="0"/>
                <a:t> pour </a:t>
              </a:r>
              <a:r>
                <a:rPr lang="en-US" sz="1000" dirty="0" err="1" smtClean="0"/>
                <a:t>surveiller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l’apparition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d’une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neutropénie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sur</a:t>
              </a:r>
              <a:r>
                <a:rPr lang="en-US" sz="1000" dirty="0" smtClean="0"/>
                <a:t> acyclovir. Si </a:t>
              </a:r>
              <a:r>
                <a:rPr lang="en-US" sz="1000" dirty="0" err="1" smtClean="0"/>
                <a:t>Neutro</a:t>
              </a:r>
              <a:r>
                <a:rPr lang="en-US" sz="1000" dirty="0" smtClean="0"/>
                <a:t> tot. &lt; 500/mm</a:t>
              </a:r>
              <a:r>
                <a:rPr lang="en-US" sz="1000" baseline="30000" dirty="0" smtClean="0"/>
                <a:t>3</a:t>
              </a:r>
              <a:r>
                <a:rPr lang="en-US" sz="1000" dirty="0" smtClean="0"/>
                <a:t> = STOP acyclovir </a:t>
              </a:r>
              <a:r>
                <a:rPr lang="en-US" sz="1000" dirty="0" err="1" smtClean="0"/>
                <a:t>ou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ttt</a:t>
              </a:r>
              <a:r>
                <a:rPr lang="en-US" sz="1000" dirty="0" smtClean="0"/>
                <a:t> par GCSF. Reprise du </a:t>
              </a:r>
              <a:r>
                <a:rPr lang="en-US" sz="1000" dirty="0" err="1" smtClean="0"/>
                <a:t>ttt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dès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que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neutro</a:t>
              </a:r>
              <a:r>
                <a:rPr lang="en-US" sz="1000" dirty="0" smtClean="0"/>
                <a:t> &gt; 750/mm</a:t>
              </a:r>
              <a:r>
                <a:rPr lang="en-US" sz="1000" baseline="30000" dirty="0" smtClean="0"/>
                <a:t>3</a:t>
              </a:r>
              <a:r>
                <a:rPr lang="en-US" sz="1000" dirty="0" smtClean="0"/>
                <a:t> </a:t>
              </a:r>
            </a:p>
            <a:p>
              <a:pPr marL="171450" indent="-171450">
                <a:buFont typeface="Arial"/>
                <a:buChar char="•"/>
              </a:pPr>
              <a:endParaRPr lang="en-US" sz="1000" dirty="0"/>
            </a:p>
            <a:p>
              <a:r>
                <a:rPr lang="en-US" sz="1000" dirty="0" smtClean="0"/>
                <a:t>* Si résistance </a:t>
              </a:r>
              <a:r>
                <a:rPr lang="en-US" sz="1000" dirty="0" err="1" smtClean="0"/>
                <a:t>à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l‘acyclovir</a:t>
              </a:r>
              <a:r>
                <a:rPr lang="en-US" sz="1000" dirty="0" smtClean="0">
                  <a:sym typeface="Wingdings"/>
                </a:rPr>
                <a:t> </a:t>
              </a:r>
              <a:r>
                <a:rPr lang="en-US" sz="1000" dirty="0" err="1" smtClean="0">
                  <a:sym typeface="Wingdings"/>
                </a:rPr>
                <a:t>foscarnet</a:t>
              </a:r>
              <a:endParaRPr lang="en-US" sz="1000" dirty="0" smtClean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800600" y="7143119"/>
              <a:ext cx="4495800" cy="40272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004629" y="9281687"/>
              <a:ext cx="4095672" cy="5539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96838" lvl="1"/>
              <a:r>
                <a:rPr lang="en-US" sz="1000" dirty="0" smtClean="0"/>
                <a:t>Après </a:t>
              </a:r>
              <a:r>
                <a:rPr lang="en-US" sz="1000" dirty="0" err="1" smtClean="0"/>
                <a:t>traitement</a:t>
              </a:r>
              <a:r>
                <a:rPr lang="en-US" sz="1000" dirty="0" smtClean="0"/>
                <a:t> IV,  pour </a:t>
              </a:r>
              <a:r>
                <a:rPr lang="en-US" sz="1000" dirty="0" err="1" smtClean="0"/>
                <a:t>prévenir</a:t>
              </a:r>
              <a:r>
                <a:rPr lang="en-US" sz="1000" dirty="0" smtClean="0"/>
                <a:t> les </a:t>
              </a:r>
              <a:r>
                <a:rPr lang="en-US" sz="1000" dirty="0" err="1" smtClean="0"/>
                <a:t>réactivation</a:t>
              </a:r>
              <a:r>
                <a:rPr lang="en-US" sz="1000" dirty="0" smtClean="0"/>
                <a:t> et </a:t>
              </a:r>
              <a:r>
                <a:rPr lang="en-US" sz="1000" dirty="0" err="1" smtClean="0"/>
                <a:t>protéger</a:t>
              </a:r>
              <a:r>
                <a:rPr lang="en-US" sz="1000" dirty="0" smtClean="0"/>
                <a:t> le QI </a:t>
              </a:r>
              <a:r>
                <a:rPr lang="en-US" sz="1000" dirty="0" smtClean="0">
                  <a:sym typeface="Wingdings"/>
                </a:rPr>
                <a:t> </a:t>
              </a:r>
              <a:r>
                <a:rPr lang="en-US" sz="1000" dirty="0" err="1" smtClean="0">
                  <a:sym typeface="Wingdings"/>
                </a:rPr>
                <a:t>réaliser</a:t>
              </a:r>
              <a:r>
                <a:rPr lang="en-US" sz="1000" dirty="0" smtClean="0">
                  <a:sym typeface="Wingdings"/>
                </a:rPr>
                <a:t> </a:t>
              </a:r>
              <a:r>
                <a:rPr lang="en-US" sz="1000" dirty="0" err="1" smtClean="0">
                  <a:sym typeface="Wingdings"/>
                </a:rPr>
                <a:t>r</a:t>
              </a:r>
              <a:r>
                <a:rPr lang="en-US" sz="1000" dirty="0" err="1" smtClean="0"/>
                <a:t>elai</a:t>
              </a:r>
              <a:r>
                <a:rPr lang="en-US" sz="1000" dirty="0" smtClean="0"/>
                <a:t> par acyclovir per </a:t>
              </a:r>
              <a:r>
                <a:rPr lang="en-US" sz="1000" dirty="0" err="1" smtClean="0"/>
                <a:t>os</a:t>
              </a:r>
              <a:r>
                <a:rPr lang="en-US" sz="1000" dirty="0" smtClean="0"/>
                <a:t> avec 300 mg/m</a:t>
              </a:r>
              <a:r>
                <a:rPr lang="en-US" sz="1000" baseline="30000" dirty="0" smtClean="0"/>
                <a:t>2</a:t>
              </a:r>
              <a:r>
                <a:rPr lang="en-US" sz="1000" dirty="0" smtClean="0"/>
                <a:t>/dose 3x/j pendant 6 </a:t>
              </a:r>
              <a:r>
                <a:rPr lang="en-US" sz="1000" dirty="0" err="1" smtClean="0"/>
                <a:t>mois</a:t>
              </a:r>
              <a:r>
                <a:rPr lang="en-US" sz="1000" dirty="0" smtClean="0"/>
                <a:t> avec CTRL des </a:t>
              </a:r>
              <a:r>
                <a:rPr lang="en-US" sz="1000" dirty="0" err="1" smtClean="0"/>
                <a:t>neutrophiles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à</a:t>
              </a:r>
              <a:r>
                <a:rPr lang="en-US" sz="1000" dirty="0" smtClean="0"/>
                <a:t> 1,2 </a:t>
              </a:r>
              <a:r>
                <a:rPr lang="en-US" sz="1000" dirty="0" err="1" smtClean="0"/>
                <a:t>semaines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puis</a:t>
              </a:r>
              <a:r>
                <a:rPr lang="en-US" sz="1000" dirty="0" smtClean="0"/>
                <a:t> 1x/</a:t>
              </a:r>
              <a:r>
                <a:rPr lang="en-US" sz="1000" dirty="0" err="1" smtClean="0"/>
                <a:t>mois</a:t>
              </a:r>
              <a:r>
                <a:rPr lang="en-US" sz="1000" dirty="0" smtClean="0"/>
                <a:t>.</a:t>
              </a:r>
              <a:endParaRPr lang="en-US" sz="1000" dirty="0" smtClean="0"/>
            </a:p>
          </p:txBody>
        </p:sp>
      </p:grpSp>
      <p:cxnSp>
        <p:nvCxnSpPr>
          <p:cNvPr id="105" name="Straight Arrow Connector 104"/>
          <p:cNvCxnSpPr/>
          <p:nvPr/>
        </p:nvCxnSpPr>
        <p:spPr>
          <a:xfrm flipV="1">
            <a:off x="606381" y="4889301"/>
            <a:ext cx="2095337" cy="20175"/>
          </a:xfrm>
          <a:prstGeom prst="straightConnector1">
            <a:avLst/>
          </a:prstGeom>
          <a:ln w="9525" cmpd="sng">
            <a:solidFill>
              <a:schemeClr val="tx1"/>
            </a:solidFill>
            <a:prstDash val="sysDash"/>
            <a:headEnd type="none"/>
            <a:tailEnd type="non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278675" y="4867898"/>
            <a:ext cx="0" cy="602485"/>
          </a:xfrm>
          <a:prstGeom prst="line">
            <a:avLst/>
          </a:prstGeom>
          <a:ln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1974" y="4965760"/>
            <a:ext cx="4016356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HERPES DISSEMINÉ </a:t>
            </a:r>
            <a:r>
              <a:rPr lang="en-US" sz="1000" dirty="0" smtClean="0"/>
              <a:t>(aspect de sepsis et 40% de </a:t>
            </a:r>
            <a:r>
              <a:rPr lang="en-US" sz="1000" dirty="0" err="1" smtClean="0"/>
              <a:t>lésions</a:t>
            </a:r>
            <a:r>
              <a:rPr lang="en-US" sz="1000" dirty="0" smtClean="0"/>
              <a:t> </a:t>
            </a:r>
            <a:r>
              <a:rPr lang="en-US" sz="1000" dirty="0" err="1" smtClean="0"/>
              <a:t>cutanées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820240" y="4867897"/>
            <a:ext cx="0" cy="33602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01718" y="4649064"/>
            <a:ext cx="253179" cy="253179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65423" y="4644120"/>
            <a:ext cx="3571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J11</a:t>
            </a:r>
            <a:endParaRPr lang="en-US" sz="10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105182" y="4639451"/>
            <a:ext cx="357114" cy="258123"/>
            <a:chOff x="609104" y="4462313"/>
            <a:chExt cx="357114" cy="258123"/>
          </a:xfrm>
        </p:grpSpPr>
        <p:sp>
          <p:nvSpPr>
            <p:cNvPr id="31" name="Oval 30"/>
            <p:cNvSpPr/>
            <p:nvPr/>
          </p:nvSpPr>
          <p:spPr>
            <a:xfrm>
              <a:off x="657269" y="4467257"/>
              <a:ext cx="253179" cy="25317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104" y="4462313"/>
              <a:ext cx="35711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800000"/>
                  </a:solidFill>
                </a:rPr>
                <a:t>J12</a:t>
              </a:r>
              <a:endParaRPr lang="en-US" sz="1000" dirty="0">
                <a:solidFill>
                  <a:srgbClr val="800000"/>
                </a:solidFill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5469231" y="2995299"/>
            <a:ext cx="3319169" cy="24622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r>
              <a:rPr lang="en-US" sz="1000" dirty="0" smtClean="0"/>
              <a:t>Si </a:t>
            </a:r>
            <a:r>
              <a:rPr lang="en-US" sz="1000" dirty="0" err="1" smtClean="0"/>
              <a:t>césarienne</a:t>
            </a:r>
            <a:r>
              <a:rPr lang="en-US" sz="1000" dirty="0" smtClean="0"/>
              <a:t> et RPM &lt; 6h </a:t>
            </a:r>
            <a:r>
              <a:rPr lang="en-US" sz="1000" dirty="0" smtClean="0">
                <a:sym typeface="Wingdings"/>
              </a:rPr>
              <a:t> </a:t>
            </a:r>
            <a:r>
              <a:rPr lang="en-US" sz="1000" dirty="0" err="1" smtClean="0">
                <a:sym typeface="Wingdings"/>
              </a:rPr>
              <a:t>considérer</a:t>
            </a:r>
            <a:r>
              <a:rPr lang="en-US" sz="1000" dirty="0" smtClean="0">
                <a:sym typeface="Wingdings"/>
              </a:rPr>
              <a:t> </a:t>
            </a:r>
            <a:r>
              <a:rPr lang="en-US" sz="1000" dirty="0" err="1" smtClean="0">
                <a:sym typeface="Wingdings"/>
              </a:rPr>
              <a:t>comme</a:t>
            </a:r>
            <a:r>
              <a:rPr lang="en-US" sz="1000" dirty="0" smtClean="0">
                <a:sym typeface="Wingdings"/>
              </a:rPr>
              <a:t> bas </a:t>
            </a:r>
            <a:r>
              <a:rPr lang="en-US" sz="1000" dirty="0" err="1" smtClean="0">
                <a:sym typeface="Wingdings"/>
              </a:rPr>
              <a:t>risque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7653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452</Words>
  <Application>Microsoft Macintosh PowerPoint</Application>
  <PresentationFormat>A3 Paper (297x420 mm)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84</cp:revision>
  <dcterms:created xsi:type="dcterms:W3CDTF">2018-09-02T14:40:13Z</dcterms:created>
  <dcterms:modified xsi:type="dcterms:W3CDTF">2018-09-02T15:57:54Z</dcterms:modified>
</cp:coreProperties>
</file>