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45"/>
  </p:notesMasterIdLst>
  <p:handoutMasterIdLst>
    <p:handoutMasterId r:id="rId46"/>
  </p:handoutMasterIdLst>
  <p:sldIdLst>
    <p:sldId id="355" r:id="rId3"/>
    <p:sldId id="476" r:id="rId4"/>
    <p:sldId id="653" r:id="rId5"/>
    <p:sldId id="702" r:id="rId6"/>
    <p:sldId id="670" r:id="rId7"/>
    <p:sldId id="671" r:id="rId8"/>
    <p:sldId id="696" r:id="rId9"/>
    <p:sldId id="695" r:id="rId10"/>
    <p:sldId id="759" r:id="rId11"/>
    <p:sldId id="677" r:id="rId12"/>
    <p:sldId id="721" r:id="rId13"/>
    <p:sldId id="452" r:id="rId14"/>
    <p:sldId id="656" r:id="rId15"/>
    <p:sldId id="739" r:id="rId16"/>
    <p:sldId id="723" r:id="rId17"/>
    <p:sldId id="771" r:id="rId18"/>
    <p:sldId id="438" r:id="rId19"/>
    <p:sldId id="766" r:id="rId20"/>
    <p:sldId id="772" r:id="rId21"/>
    <p:sldId id="435" r:id="rId22"/>
    <p:sldId id="436" r:id="rId23"/>
    <p:sldId id="405" r:id="rId24"/>
    <p:sldId id="431" r:id="rId25"/>
    <p:sldId id="441" r:id="rId26"/>
    <p:sldId id="442" r:id="rId27"/>
    <p:sldId id="453" r:id="rId28"/>
    <p:sldId id="773" r:id="rId29"/>
    <p:sldId id="454" r:id="rId30"/>
    <p:sldId id="399" r:id="rId31"/>
    <p:sldId id="778" r:id="rId32"/>
    <p:sldId id="455" r:id="rId33"/>
    <p:sldId id="449" r:id="rId34"/>
    <p:sldId id="450" r:id="rId35"/>
    <p:sldId id="443" r:id="rId36"/>
    <p:sldId id="456" r:id="rId37"/>
    <p:sldId id="777" r:id="rId38"/>
    <p:sldId id="768" r:id="rId39"/>
    <p:sldId id="769" r:id="rId40"/>
    <p:sldId id="774" r:id="rId41"/>
    <p:sldId id="776" r:id="rId42"/>
    <p:sldId id="765" r:id="rId43"/>
    <p:sldId id="775" r:id="rId44"/>
  </p:sldIdLst>
  <p:sldSz cx="10287000" cy="6858000" type="35mm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2" autoAdjust="0"/>
    <p:restoredTop sz="95772" autoAdjust="0"/>
  </p:normalViewPr>
  <p:slideViewPr>
    <p:cSldViewPr>
      <p:cViewPr varScale="1">
        <p:scale>
          <a:sx n="88" d="100"/>
          <a:sy n="88" d="100"/>
        </p:scale>
        <p:origin x="-966" y="-108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>
            <a:extLst>
              <a:ext uri="{FF2B5EF4-FFF2-40B4-BE49-F238E27FC236}">
                <a16:creationId xmlns="" xmlns:a16="http://schemas.microsoft.com/office/drawing/2014/main" id="{369871A1-AF03-484B-9B56-4A5E55DF271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5219" name="Rectangle 3">
            <a:extLst>
              <a:ext uri="{FF2B5EF4-FFF2-40B4-BE49-F238E27FC236}">
                <a16:creationId xmlns="" xmlns:a16="http://schemas.microsoft.com/office/drawing/2014/main" id="{DDDF53A5-18A5-4A11-9AC0-211227F7816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5220" name="Rectangle 4">
            <a:extLst>
              <a:ext uri="{FF2B5EF4-FFF2-40B4-BE49-F238E27FC236}">
                <a16:creationId xmlns="" xmlns:a16="http://schemas.microsoft.com/office/drawing/2014/main" id="{57EF7C52-F8DE-4EBD-8331-BD231790A23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5221" name="Rectangle 5">
            <a:extLst>
              <a:ext uri="{FF2B5EF4-FFF2-40B4-BE49-F238E27FC236}">
                <a16:creationId xmlns="" xmlns:a16="http://schemas.microsoft.com/office/drawing/2014/main" id="{9BC0268B-4E1D-4EBF-AD1F-BA0CD1D3E6D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2A397F-1887-45DC-A9D8-2D3B5241EC2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62813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="" xmlns:a16="http://schemas.microsoft.com/office/drawing/2014/main" id="{51A73A64-56B5-4EE8-8F16-B572AF8085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7" name="Rectangle 3">
            <a:extLst>
              <a:ext uri="{FF2B5EF4-FFF2-40B4-BE49-F238E27FC236}">
                <a16:creationId xmlns="" xmlns:a16="http://schemas.microsoft.com/office/drawing/2014/main" id="{FD0B2AA3-AEC7-4317-B1C5-89FAEA83604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="" xmlns:a16="http://schemas.microsoft.com/office/drawing/2014/main" id="{2E9F19A9-A689-4E9B-9A78-E4361DC8F49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9" name="Rectangle 5">
            <a:extLst>
              <a:ext uri="{FF2B5EF4-FFF2-40B4-BE49-F238E27FC236}">
                <a16:creationId xmlns="" xmlns:a16="http://schemas.microsoft.com/office/drawing/2014/main" id="{7E14A893-D5CE-4E9C-808B-58FA2BE5A94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Cliquez pour 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185350" name="Rectangle 6">
            <a:extLst>
              <a:ext uri="{FF2B5EF4-FFF2-40B4-BE49-F238E27FC236}">
                <a16:creationId xmlns="" xmlns:a16="http://schemas.microsoft.com/office/drawing/2014/main" id="{5933EE21-6811-4F49-ADD6-7E8E826D058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51" name="Rectangle 7">
            <a:extLst>
              <a:ext uri="{FF2B5EF4-FFF2-40B4-BE49-F238E27FC236}">
                <a16:creationId xmlns="" xmlns:a16="http://schemas.microsoft.com/office/drawing/2014/main" id="{34E7A99E-2CFB-41AD-A322-1827A3EB6C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EA333D2-4D41-46AC-BBC6-6DC599511287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89963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="" xmlns:a16="http://schemas.microsoft.com/office/drawing/2014/main" id="{FB2616BD-47CB-424B-843E-14207AE1AD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="" xmlns:a16="http://schemas.microsoft.com/office/drawing/2014/main" id="{B85B8820-188D-4956-BFB6-44E946FAF3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="" xmlns:a16="http://schemas.microsoft.com/office/drawing/2014/main" id="{94AD97AC-6E4E-4734-9C55-0EF445D204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="" xmlns:a16="http://schemas.microsoft.com/office/drawing/2014/main" id="{CF8BD410-980A-43B2-B8FA-3933D311D0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="" xmlns:a16="http://schemas.microsoft.com/office/drawing/2014/main" id="{D1CB2329-28E7-420D-8DFD-802102B2F0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="" xmlns:a16="http://schemas.microsoft.com/office/drawing/2014/main" id="{123A20BF-4F67-404A-BD37-5AB8B66E99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="" xmlns:a16="http://schemas.microsoft.com/office/drawing/2014/main" id="{A0EDC4A4-55E4-4582-AC6F-CBEBA148E0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="" xmlns:a16="http://schemas.microsoft.com/office/drawing/2014/main" id="{57AF536C-9454-461E-B109-FA5E06323E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="" xmlns:a16="http://schemas.microsoft.com/office/drawing/2014/main" id="{15ECA47A-AEE9-465C-8C80-DEA27214C5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="" xmlns:a16="http://schemas.microsoft.com/office/drawing/2014/main" id="{C2EFDFFF-1F5A-45BD-85DD-5B007DDB6C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="" xmlns:a16="http://schemas.microsoft.com/office/drawing/2014/main" id="{4B5DDC2B-9F55-4027-91FD-6A57214D08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="" xmlns:a16="http://schemas.microsoft.com/office/drawing/2014/main" id="{F3B8F28F-C9DF-4029-A844-4A96BA613B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="" xmlns:a16="http://schemas.microsoft.com/office/drawing/2014/main" id="{4DF2604D-1B0D-402F-96EA-DC6BE53C9D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="" xmlns:a16="http://schemas.microsoft.com/office/drawing/2014/main" id="{A00F318A-5AE5-4E21-BB05-1987078CFB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="" xmlns:a16="http://schemas.microsoft.com/office/drawing/2014/main" id="{4A833848-E400-4E6D-A1D4-0D896370C1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="" xmlns:a16="http://schemas.microsoft.com/office/drawing/2014/main" id="{174C31B5-43D9-4188-A27C-652AF2F793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="" xmlns:a16="http://schemas.microsoft.com/office/drawing/2014/main" id="{2803CEE1-CD6C-4336-BB92-FC71BD2F84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="" xmlns:a16="http://schemas.microsoft.com/office/drawing/2014/main" id="{4AD173CE-E278-462D-A9C5-DFAF48C33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="" xmlns:a16="http://schemas.microsoft.com/office/drawing/2014/main" id="{C31BA5B3-D2FF-4AB9-B776-0BAB32DBF4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="" xmlns:a16="http://schemas.microsoft.com/office/drawing/2014/main" id="{598C0F99-795A-4BE3-BF90-A5CD808EB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="" xmlns:a16="http://schemas.microsoft.com/office/drawing/2014/main" id="{1DB72243-C51E-4413-923E-F8A63D28CE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="" xmlns:a16="http://schemas.microsoft.com/office/drawing/2014/main" id="{B44674F8-F765-4D5C-800A-721AC9696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4CA3BE-7E41-49F7-B9E5-7CD5F3E6DF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>
                <a:latin typeface="Times New Roman" pitchFamily="18" charset="0"/>
              </a:rPr>
              <a:t>Protein binding – 80% albumin, 20% globulins</a:t>
            </a:r>
          </a:p>
          <a:p>
            <a:pPr eaLnBrk="1" hangingPunct="1"/>
            <a:r>
              <a:rPr lang="en-GB">
                <a:latin typeface="Times New Roman" pitchFamily="18" charset="0"/>
              </a:rPr>
              <a:t>Ca binds to –vely charged sites of proteins thus alkalosis leads to an increase in negative charge on proteins and more Ca binding to proteins – decreased free ca</a:t>
            </a:r>
          </a:p>
          <a:p>
            <a:pPr eaLnBrk="1" hangingPunct="1"/>
            <a:r>
              <a:rPr lang="en-GB">
                <a:latin typeface="Times New Roman" pitchFamily="18" charset="0"/>
              </a:rPr>
              <a:t>Complexes with lactate/phosphate/bicarbonate/citrate</a:t>
            </a:r>
          </a:p>
        </p:txBody>
      </p:sp>
    </p:spTree>
    <p:extLst>
      <p:ext uri="{BB962C8B-B14F-4D97-AF65-F5344CB8AC3E}">
        <p14:creationId xmlns:p14="http://schemas.microsoft.com/office/powerpoint/2010/main" val="1394404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="" xmlns:a16="http://schemas.microsoft.com/office/drawing/2014/main" id="{334EF3AA-6F51-4D62-8411-0F1127060D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="" xmlns:a16="http://schemas.microsoft.com/office/drawing/2014/main" id="{9324281C-5D24-448E-8644-4BD5F0125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="" xmlns:a16="http://schemas.microsoft.com/office/drawing/2014/main" id="{103A2724-BE2B-4430-B85D-9E8F2DCC38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="" xmlns:a16="http://schemas.microsoft.com/office/drawing/2014/main" id="{D62B092D-E05F-4710-8E62-B4A89F084B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="" xmlns:a16="http://schemas.microsoft.com/office/drawing/2014/main" id="{C8AE6B18-8CD2-49F6-9756-320BE24922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="" xmlns:a16="http://schemas.microsoft.com/office/drawing/2014/main" id="{EE7A5F02-262C-4D0C-A0E3-8A5026701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75CCA3-5440-4346-9013-35E4537FCD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>
                <a:latin typeface="Times New Roman" pitchFamily="18" charset="0"/>
              </a:rPr>
              <a:t>Bone is not metabolically inert there is a constant movement of calcium from bone and the ECF in bone remodelling</a:t>
            </a:r>
          </a:p>
        </p:txBody>
      </p:sp>
    </p:spTree>
    <p:extLst>
      <p:ext uri="{BB962C8B-B14F-4D97-AF65-F5344CB8AC3E}">
        <p14:creationId xmlns:p14="http://schemas.microsoft.com/office/powerpoint/2010/main" val="2427560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2633C5-DD9A-4C06-A334-F1E71B061A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>
                <a:latin typeface="Times New Roman" pitchFamily="18" charset="0"/>
              </a:rPr>
              <a:t>Levels of 1,25 OHD do not decrease until defy is severe</a:t>
            </a:r>
          </a:p>
          <a:p>
            <a:pPr eaLnBrk="1" hangingPunct="1"/>
            <a:r>
              <a:rPr lang="en-GB">
                <a:latin typeface="Times New Roman" pitchFamily="18" charset="0"/>
              </a:rPr>
              <a:t>D2 - ergocalciferol</a:t>
            </a:r>
          </a:p>
        </p:txBody>
      </p:sp>
    </p:spTree>
    <p:extLst>
      <p:ext uri="{BB962C8B-B14F-4D97-AF65-F5344CB8AC3E}">
        <p14:creationId xmlns:p14="http://schemas.microsoft.com/office/powerpoint/2010/main" val="3590071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08B524-D64D-48C7-922A-AB74E598828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>
                <a:latin typeface="Times New Roman" pitchFamily="18" charset="0"/>
              </a:rPr>
              <a:t>Intact PTH assays may detect intact aswell as N terminal fragments 7-84aa. </a:t>
            </a:r>
          </a:p>
        </p:txBody>
      </p:sp>
    </p:spTree>
    <p:extLst>
      <p:ext uri="{BB962C8B-B14F-4D97-AF65-F5344CB8AC3E}">
        <p14:creationId xmlns:p14="http://schemas.microsoft.com/office/powerpoint/2010/main" val="2188989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="" xmlns:a16="http://schemas.microsoft.com/office/drawing/2014/main" id="{3C73C589-9E50-42D3-B692-EAD9E06E07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="" xmlns:a16="http://schemas.microsoft.com/office/drawing/2014/main" id="{9602F19F-FB91-42C6-A6FB-22025AD50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="" xmlns:a16="http://schemas.microsoft.com/office/drawing/2014/main" id="{F3ADEC52-9846-41A7-8722-42096112F7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="" xmlns:a16="http://schemas.microsoft.com/office/drawing/2014/main" id="{7382A482-5F57-44BF-B3D7-899930D2F3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="" xmlns:a16="http://schemas.microsoft.com/office/drawing/2014/main" id="{F3ADEC52-9846-41A7-8722-42096112F7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="" xmlns:a16="http://schemas.microsoft.com/office/drawing/2014/main" id="{7382A482-5F57-44BF-B3D7-899930D2F3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754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="" xmlns:a16="http://schemas.microsoft.com/office/drawing/2014/main" id="{DC209BDD-3EC4-48AA-A819-F8D5758E8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="" xmlns:a16="http://schemas.microsoft.com/office/drawing/2014/main" id="{F9EEE0CC-7DA8-46EF-9C9F-EE276FF785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CDCB440-E75A-4AB0-90FD-3962254A7E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964811B-B1E5-4E1D-A478-CDCEA898EC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hypercalciurie et os chez l'enfant Mars 2005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ADD9537-15D3-4989-893C-CF71347C05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BA2CCA-2F9C-4983-BA79-B6B4B56E67B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4049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B6772BD-11FE-450E-9268-7889E6667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276493F-1034-4BB6-85BE-96B2E18E1A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hypercalciurie et os chez l'enfant Mars 2005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AC4ECF4-7883-40BE-B724-595B23F68F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1B698-55B4-49B9-B747-8F7C8C97FEB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6725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886667F-8C78-406F-92A7-7881168A62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906F6AD-0E08-494A-A0C4-F3A344138D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hypercalciurie et os chez l'enfant Mars 2005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CD7488B-9FD5-492C-BEE5-0BEFF3FBA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8CCEA-A47F-4CB2-8CBF-FBE321561EA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34424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="" xmlns:a16="http://schemas.microsoft.com/office/drawing/2014/main" id="{F10226E4-B6D2-4C34-897F-FF9302C13DE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771525" y="609600"/>
            <a:ext cx="8743950" cy="54864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FBF6A40A-8A0A-4463-B0B3-A7546FA70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C66660F4-A5A2-4B5D-A229-D938A3B4B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/>
              <a:t>hypercalciurie et os chez l'enfant Mars 2005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AB1A8B0D-2764-4016-95B8-B396FBD1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CC4380C8-31C2-457C-8C89-519E8B891AD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3153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4E20D69-1B57-409A-A0B5-E1EA16C1C3E3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7043E2B-7EAA-42A3-AFCB-A9C653AB159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71525" y="1981200"/>
            <a:ext cx="4295775" cy="1981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06B815F1-721D-4AEC-8B94-F88E67EFC2D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4295775" cy="1981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0E0574E9-9A4A-4AFD-8247-F61BB8E8EDC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771525" y="4114800"/>
            <a:ext cx="4295775" cy="1981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60A75D2D-7C8D-4121-BCC9-A65FCB85A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19700" y="4114800"/>
            <a:ext cx="4295775" cy="1981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685F3697-D6D6-4B2A-82D8-2B7C21B9F1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728D07F5-B44E-48A3-8F79-3C0DDFA6E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/>
              <a:t>hypercalciurie et os chez l'enfant Mars 2005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2EBC55F7-6525-4D9B-910D-1EB9633B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66B524AA-9F75-465C-B171-9EB884E2251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79163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hypercalciurie et os chez l'enfant Mars 2005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D24F-2FE4-4E47-8540-7CF97E6944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495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hypercalciurie et os chez l'enfant Mars 2005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7455F-C3FF-491E-A031-E903572EF1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499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hypercalciurie et os chez l'enfant Mars 2005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31C15-2B66-4D1F-AE59-2771D153BD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19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hypercalciurie et os chez l'enfant Mars 2005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F7516-D039-40B4-BCED-E7D228D9C7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73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hypercalciurie et os chez l'enfant Mars 2005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931EF-62BE-4265-AE76-4ACCD03BBB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791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hypercalciurie et os chez l'enfant Mars 2005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56BC2-508E-460A-AEAA-1BCC509221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98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0921D00-4C2F-4CCD-853D-634F97F6BB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80795A3-922A-4A19-B87E-A2A9521080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hypercalciurie et os chez l'enfant Mars 2005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C3EF4BB-EB1F-4123-8D56-4DAB95078B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27F9E-5671-4499-BDCD-542752861E8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4322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hypercalciurie et os chez l'enfant Mars 2005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103EC-26B8-41C9-9174-33E2807EC1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715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hypercalciurie et os chez l'enfant Mars 2005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444B0-4E32-4FAB-AC00-63C71E40D2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050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hypercalciurie et os chez l'enfant Mars 2005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9D424-C56E-4DB5-8B5A-5E904B3D59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759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hypercalciurie et os chez l'enfant Mars 2005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6E573-52E6-4803-8290-8FCCBA2480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154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hypercalciurie et os chez l'enfant Mars 2005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15DE1-5D0C-4749-82BA-33196DCCE5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30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D76BCFE-EDCF-4F20-A437-91E627BFB0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24382EE-AD9D-4FDA-B62E-5A0965F823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hypercalciurie et os chez l'enfant Mars 2005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2D6848A-8865-4A04-846C-6E803403A8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C2DB7-2B3E-4A49-87A9-9A96D086075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0289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2888BF3-1931-4906-A5B5-3E38C1287F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75EBBBA-B25D-42D1-AD9B-77BE8CDBCE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hypercalciurie et os chez l'enfant Mars 2005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857E834-9BFD-4014-A6DC-36A6617147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9035E-FD16-456A-9C9C-58B439110C8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35339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DE696F04-73E3-4F38-B7B3-9F25EBF722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C2854154-DBFE-4F01-A3A4-01A4E59B02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hypercalciurie et os chez l'enfant Mars 2005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1D342C66-878F-481B-9E1E-6E6A4EA372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A646F-2C2F-4251-AE57-6056995F666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6157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81EA7135-EBF0-476E-BA73-BE103A7436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EAD6C4B9-70E6-49BC-910B-A5536BE313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hypercalciurie et os chez l'enfant Mars 2005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E526EB58-8C2E-4BB8-9D6A-BF4EF3BFC1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C5901C-3269-4DB1-BFF0-D81DA5D4AC0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163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9312DB75-F9CE-4D56-954E-784BB4BF09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2CDC7F91-3BAF-43F0-ADE7-ED30BE89E7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hypercalciurie et os chez l'enfant Mars 2005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F4E78897-2832-4FED-B519-82FF813A75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C9942-171B-4A0A-978B-4B4E9469901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0637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91639A2-9668-4518-AF29-91F29081B0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3B5EE5F-9165-44FD-B681-49AFED17C5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hypercalciurie et os chez l'enfant Mars 2005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319E39F-1715-4FD5-B959-481230FABF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BA268F-F8C6-495F-9874-2A53544A7F6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877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F3354ED-5238-4317-989C-5C9208C141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07EE898-85FD-4447-BA1E-091A1B4BDD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hypercalciurie et os chez l'enfant Mars 2005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952BACC-481B-490A-A466-7AB00E2DD4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2485E5-92AB-4B7E-83C7-E1B509AC69F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1102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4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="" xmlns:a16="http://schemas.microsoft.com/office/drawing/2014/main" id="{25ED6808-D0B2-4847-B7BA-703C14B5E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 du masque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="" xmlns:a16="http://schemas.microsoft.com/office/drawing/2014/main" id="{E19CD971-1101-4B42-B186-0250D5262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B85B6A68-7A47-46B5-B850-76D6CD9385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2A34D70E-4D57-4314-BDD9-7BCFC8612C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charset="0"/>
              </a:defRPr>
            </a:lvl1pPr>
          </a:lstStyle>
          <a:p>
            <a:pPr>
              <a:defRPr/>
            </a:pPr>
            <a:r>
              <a:rPr lang="fr-FR"/>
              <a:t>hypercalciurie et os chez l'enfant Mars 2005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85F2DCFD-4437-4375-8830-DF0F8F9666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1C29837D-CA93-4BED-82FA-A27D2D09333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7451"/>
                <a:invGamma/>
              </a:scheme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charset="0"/>
              </a:defRPr>
            </a:lvl1pPr>
          </a:lstStyle>
          <a:p>
            <a:pPr>
              <a:defRPr/>
            </a:pPr>
            <a:r>
              <a:rPr lang="fr-FR"/>
              <a:t>hypercalciurie et os chez l'enfant Mars 2005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charset="0"/>
              </a:defRPr>
            </a:lvl1pPr>
          </a:lstStyle>
          <a:p>
            <a:pPr>
              <a:defRPr/>
            </a:pPr>
            <a:fld id="{FF80C352-0F21-4764-9A3B-EEEFFC6949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2907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llbasics.com/images/Vitamin-D-Drops.gif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istol.chuvashia.com/images/connective/fat-02.jpg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emf"/><Relationship Id="rId4" Type="http://schemas.openxmlformats.org/officeDocument/2006/relationships/image" Target="http://www.wild-pharma.com/pagesf/ViD3f/ViD3_pix/ViD3.jpg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>
            <a:extLst>
              <a:ext uri="{FF2B5EF4-FFF2-40B4-BE49-F238E27FC236}">
                <a16:creationId xmlns="" xmlns:a16="http://schemas.microsoft.com/office/drawing/2014/main" id="{3E64B6AF-A283-4CF8-B2E4-3333516EE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90270EC-974F-4ACB-94EC-251A04BBBA06}" type="slidenum">
              <a:rPr lang="fr-FR" altLang="fr-FR" sz="1400" b="0"/>
              <a:pPr/>
              <a:t>1</a:t>
            </a:fld>
            <a:endParaRPr lang="fr-FR" altLang="fr-FR" sz="1400" b="0"/>
          </a:p>
        </p:txBody>
      </p:sp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B1883CA9-E128-4A0F-867C-0EA1374C2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1525" y="2141538"/>
            <a:ext cx="8743950" cy="1143000"/>
          </a:xfrm>
        </p:spPr>
        <p:txBody>
          <a:bodyPr/>
          <a:lstStyle/>
          <a:p>
            <a:pPr eaLnBrk="1" hangingPunct="1"/>
            <a:r>
              <a:rPr lang="fr-FR" altLang="fr-FR" sz="4800" dirty="0" err="1"/>
              <a:t>Hypercalcemia</a:t>
            </a:r>
            <a:r>
              <a:rPr lang="fr-FR" altLang="fr-FR" sz="4800" dirty="0"/>
              <a:t>: a </a:t>
            </a:r>
            <a:r>
              <a:rPr lang="fr-FR" altLang="fr-FR" sz="4800" dirty="0" err="1"/>
              <a:t>clinical</a:t>
            </a:r>
            <a:r>
              <a:rPr lang="fr-FR" altLang="fr-FR" sz="4800" dirty="0"/>
              <a:t> </a:t>
            </a:r>
            <a:r>
              <a:rPr lang="fr-FR" altLang="fr-FR" sz="4800" dirty="0" err="1"/>
              <a:t>approach</a:t>
            </a:r>
            <a:endParaRPr lang="fr-FR" altLang="fr-FR" sz="3200" dirty="0"/>
          </a:p>
        </p:txBody>
      </p:sp>
      <p:sp>
        <p:nvSpPr>
          <p:cNvPr id="15363" name="Text Box 4">
            <a:extLst>
              <a:ext uri="{FF2B5EF4-FFF2-40B4-BE49-F238E27FC236}">
                <a16:creationId xmlns="" xmlns:a16="http://schemas.microsoft.com/office/drawing/2014/main" id="{C07ECB18-2B66-4AC8-8417-FB1B4D5E7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3220" y="5317620"/>
            <a:ext cx="5257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H" altLang="fr-FR" sz="1400" b="0" dirty="0"/>
              <a:t>Cachat F</a:t>
            </a:r>
          </a:p>
          <a:p>
            <a:pPr algn="ctr"/>
            <a:r>
              <a:rPr lang="en-GB" altLang="fr-FR" sz="1400" b="0" dirty="0"/>
              <a:t>P</a:t>
            </a:r>
            <a:r>
              <a:rPr lang="fr-CH" altLang="fr-FR" sz="1400" b="0" dirty="0" err="1"/>
              <a:t>ediatric</a:t>
            </a:r>
            <a:r>
              <a:rPr lang="fr-CH" altLang="fr-FR" sz="1400" b="0" dirty="0"/>
              <a:t> </a:t>
            </a:r>
            <a:r>
              <a:rPr lang="fr-CH" altLang="fr-FR" sz="1400" b="0" dirty="0" err="1"/>
              <a:t>Department</a:t>
            </a:r>
            <a:r>
              <a:rPr lang="fr-CH" altLang="fr-FR" sz="1400" b="0" dirty="0"/>
              <a:t>, HRC, Aigle-Vevey, Switzerland</a:t>
            </a:r>
            <a:endParaRPr lang="fr-FR" altLang="fr-FR" sz="1400" b="0" dirty="0"/>
          </a:p>
          <a:p>
            <a:pPr algn="ctr"/>
            <a:r>
              <a:rPr lang="fr-CH" altLang="fr-FR" sz="1400" b="0" dirty="0" err="1"/>
              <a:t>Department</a:t>
            </a:r>
            <a:r>
              <a:rPr lang="fr-CH" altLang="fr-FR" sz="1400" b="0" dirty="0"/>
              <a:t> of Pediatrics, Pediatric </a:t>
            </a:r>
            <a:r>
              <a:rPr lang="fr-CH" altLang="fr-FR" sz="1400" b="0" dirty="0" err="1"/>
              <a:t>Nephrology</a:t>
            </a:r>
            <a:r>
              <a:rPr lang="fr-CH" altLang="fr-FR" sz="1400" b="0" dirty="0"/>
              <a:t> Unit</a:t>
            </a:r>
          </a:p>
          <a:p>
            <a:pPr algn="ctr"/>
            <a:r>
              <a:rPr lang="fr-CH" altLang="fr-FR" sz="1400" b="0" dirty="0" err="1"/>
              <a:t>University</a:t>
            </a:r>
            <a:r>
              <a:rPr lang="fr-CH" altLang="fr-FR" sz="1400" b="0" dirty="0"/>
              <a:t> Hospital, Lausanne, Switzerland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PTH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dirty="0"/>
              <a:t>Synthesised by parathyroid gland</a:t>
            </a:r>
          </a:p>
          <a:p>
            <a:pPr eaLnBrk="1" hangingPunct="1"/>
            <a:r>
              <a:rPr lang="en-GB" sz="2800" dirty="0"/>
              <a:t>Bio activity in aa 1-34 (fragments)</a:t>
            </a:r>
          </a:p>
          <a:p>
            <a:pPr eaLnBrk="1" hangingPunct="1"/>
            <a:r>
              <a:rPr lang="en-GB" sz="2800" dirty="0"/>
              <a:t>Intact PTH T</a:t>
            </a:r>
            <a:r>
              <a:rPr lang="en-GB" sz="2800" baseline="-25000" dirty="0"/>
              <a:t>1/2</a:t>
            </a:r>
            <a:r>
              <a:rPr lang="en-GB" sz="2800" dirty="0"/>
              <a:t> 3-4 min</a:t>
            </a:r>
          </a:p>
          <a:p>
            <a:pPr eaLnBrk="1" hangingPunct="1"/>
            <a:r>
              <a:rPr lang="en-GB" sz="2800" dirty="0"/>
              <a:t>Inhibited by</a:t>
            </a:r>
          </a:p>
          <a:p>
            <a:pPr lvl="1" eaLnBrk="1" hangingPunct="1"/>
            <a:r>
              <a:rPr lang="en-GB" sz="2400" dirty="0"/>
              <a:t>Hypercalcemia (secretion)</a:t>
            </a:r>
          </a:p>
          <a:p>
            <a:pPr lvl="1" eaLnBrk="1" hangingPunct="1"/>
            <a:r>
              <a:rPr lang="en-GB" sz="2400" dirty="0"/>
              <a:t>1,25 di(OH) vitamin D (synthesis)</a:t>
            </a:r>
          </a:p>
          <a:p>
            <a:pPr eaLnBrk="1" hangingPunct="1"/>
            <a:r>
              <a:rPr lang="en-GB" sz="2800" dirty="0"/>
              <a:t>Normal levels 1.3 – 6.8 </a:t>
            </a:r>
            <a:r>
              <a:rPr lang="en-GB" sz="2800" dirty="0" err="1"/>
              <a:t>pmol</a:t>
            </a:r>
            <a:r>
              <a:rPr lang="en-GB" sz="2800" dirty="0"/>
              <a:t>/L</a:t>
            </a:r>
          </a:p>
          <a:p>
            <a:pPr eaLnBrk="1" hangingPunct="1"/>
            <a:r>
              <a:rPr lang="en-GB" sz="2800" dirty="0"/>
              <a:t>Importance of calcium sensing receptors for its level of expression </a:t>
            </a:r>
          </a:p>
        </p:txBody>
      </p:sp>
    </p:spTree>
    <p:extLst>
      <p:ext uri="{BB962C8B-B14F-4D97-AF65-F5344CB8AC3E}">
        <p14:creationId xmlns:p14="http://schemas.microsoft.com/office/powerpoint/2010/main" val="797623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 cstate="print"/>
          <a:srcRect l="6314" t="12627" r="5296" b="30435"/>
          <a:stretch>
            <a:fillRect/>
          </a:stretch>
        </p:blipFill>
        <p:spPr bwMode="auto">
          <a:xfrm>
            <a:off x="246956" y="1988840"/>
            <a:ext cx="4090068" cy="340843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PTH function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536504" y="1700808"/>
            <a:ext cx="5143500" cy="48567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PTH actions: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457200" marR="0" lvl="1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Absorption of phosphate and calcium from intestine (via vitamin D)</a:t>
            </a:r>
          </a:p>
          <a:p>
            <a:pPr marL="457200" marR="0" lvl="1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Absorption of calcium from kidney</a:t>
            </a:r>
          </a:p>
          <a:p>
            <a:pPr marL="457200" marR="0" lvl="1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Excretion of phosphate from kidney</a:t>
            </a:r>
          </a:p>
          <a:p>
            <a:pPr marL="457200" marR="0" lvl="1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Mobilization of calcium and phosphate from bone</a:t>
            </a:r>
          </a:p>
          <a:p>
            <a:pPr marL="457200" marR="0" lvl="1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457200" marR="0" lvl="1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Overall effect: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 serum calcium and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/>
              </a:rPr>
              <a:t> serum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phosphate</a:t>
            </a:r>
          </a:p>
        </p:txBody>
      </p:sp>
    </p:spTree>
    <p:extLst>
      <p:ext uri="{BB962C8B-B14F-4D97-AF65-F5344CB8AC3E}">
        <p14:creationId xmlns:p14="http://schemas.microsoft.com/office/powerpoint/2010/main" val="704604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="" xmlns:a16="http://schemas.microsoft.com/office/drawing/2014/main" id="{2944574B-E4D7-4AEF-8CA1-B8F580ECF89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0888" y="692150"/>
            <a:ext cx="8743950" cy="1143000"/>
          </a:xfrm>
        </p:spPr>
        <p:txBody>
          <a:bodyPr/>
          <a:lstStyle/>
          <a:p>
            <a:pPr eaLnBrk="1" hangingPunct="1"/>
            <a:r>
              <a:rPr lang="en-US" altLang="fr-FR" dirty="0"/>
              <a:t>Physiological control of calcium: a summary</a:t>
            </a:r>
          </a:p>
        </p:txBody>
      </p:sp>
      <p:sp>
        <p:nvSpPr>
          <p:cNvPr id="75781" name="Text Box 5">
            <a:extLst>
              <a:ext uri="{FF2B5EF4-FFF2-40B4-BE49-F238E27FC236}">
                <a16:creationId xmlns="" xmlns:a16="http://schemas.microsoft.com/office/drawing/2014/main" id="{7262734E-1EF8-40E9-8CD9-B3474AE9D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2420938"/>
            <a:ext cx="9361488" cy="357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CH" altLang="fr-FR" dirty="0"/>
              <a:t>Hormone	</a:t>
            </a:r>
            <a:r>
              <a:rPr lang="fr-CH" altLang="fr-FR" dirty="0">
                <a:solidFill>
                  <a:schemeClr val="hlink"/>
                </a:solidFill>
              </a:rPr>
              <a:t>Blood</a:t>
            </a:r>
            <a:r>
              <a:rPr lang="fr-CH" altLang="fr-FR" dirty="0"/>
              <a:t>		</a:t>
            </a:r>
            <a:r>
              <a:rPr lang="fr-CH" altLang="fr-FR" dirty="0">
                <a:solidFill>
                  <a:schemeClr val="hlink"/>
                </a:solidFill>
              </a:rPr>
              <a:t>Bone		Gut		</a:t>
            </a:r>
            <a:r>
              <a:rPr lang="fr-CH" altLang="fr-FR" dirty="0" err="1">
                <a:solidFill>
                  <a:schemeClr val="hlink"/>
                </a:solidFill>
              </a:rPr>
              <a:t>Kidney</a:t>
            </a:r>
            <a:endParaRPr lang="fr-CH" altLang="fr-FR" dirty="0">
              <a:solidFill>
                <a:schemeClr val="hlink"/>
              </a:solidFill>
            </a:endParaRPr>
          </a:p>
          <a:p>
            <a:endParaRPr lang="fr-CH" altLang="fr-FR" dirty="0">
              <a:solidFill>
                <a:schemeClr val="hlink"/>
              </a:solidFill>
            </a:endParaRPr>
          </a:p>
          <a:p>
            <a:r>
              <a:rPr lang="fr-CH" altLang="fr-FR" sz="2000" dirty="0">
                <a:solidFill>
                  <a:schemeClr val="accent1"/>
                </a:solidFill>
              </a:rPr>
              <a:t>PTH</a:t>
            </a:r>
            <a:r>
              <a:rPr lang="fr-CH" altLang="fr-FR" sz="2000" dirty="0"/>
              <a:t>		</a:t>
            </a:r>
            <a:r>
              <a:rPr lang="fr-CH" altLang="fr-FR" sz="2000" dirty="0">
                <a:sym typeface="Symbol" panose="05050102010706020507" pitchFamily="18" charset="2"/>
              </a:rPr>
              <a:t>Ca, PO4	</a:t>
            </a:r>
            <a:r>
              <a:rPr lang="fr-CH" altLang="fr-FR" sz="2000" dirty="0" err="1">
                <a:sym typeface="Symbol" panose="05050102010706020507" pitchFamily="18" charset="2"/>
              </a:rPr>
              <a:t>osteoclast</a:t>
            </a:r>
            <a:r>
              <a:rPr lang="fr-CH" altLang="fr-FR" sz="2000" dirty="0">
                <a:sym typeface="Symbol" panose="05050102010706020507" pitchFamily="18" charset="2"/>
              </a:rPr>
              <a:t>	indirect </a:t>
            </a:r>
            <a:r>
              <a:rPr lang="fr-CH" altLang="fr-FR" sz="2000" dirty="0" err="1">
                <a:sym typeface="Symbol" panose="05050102010706020507" pitchFamily="18" charset="2"/>
              </a:rPr>
              <a:t>effect</a:t>
            </a:r>
            <a:r>
              <a:rPr lang="fr-CH" altLang="fr-FR" sz="2000" dirty="0">
                <a:sym typeface="Symbol" panose="05050102010706020507" pitchFamily="18" charset="2"/>
              </a:rPr>
              <a:t>	Ca </a:t>
            </a:r>
            <a:r>
              <a:rPr lang="fr-CH" altLang="fr-FR" sz="2000" dirty="0" err="1">
                <a:sym typeface="Symbol" panose="05050102010706020507" pitchFamily="18" charset="2"/>
              </a:rPr>
              <a:t>excretion</a:t>
            </a:r>
            <a:endParaRPr lang="fr-CH" altLang="fr-FR" sz="2000" dirty="0">
              <a:sym typeface="Symbol" panose="05050102010706020507" pitchFamily="18" charset="2"/>
            </a:endParaRPr>
          </a:p>
          <a:p>
            <a:r>
              <a:rPr lang="fr-CH" altLang="fr-FR" sz="2000" dirty="0">
                <a:sym typeface="Symbol" panose="05050102010706020507" pitchFamily="18" charset="2"/>
              </a:rPr>
              <a:t>				</a:t>
            </a:r>
            <a:r>
              <a:rPr lang="fr-CH" altLang="fr-FR" sz="2000" dirty="0" err="1">
                <a:sym typeface="Symbol" panose="05050102010706020507" pitchFamily="18" charset="2"/>
              </a:rPr>
              <a:t>resorbtion</a:t>
            </a:r>
            <a:r>
              <a:rPr lang="fr-CH" altLang="fr-FR" sz="2000" dirty="0">
                <a:sym typeface="Symbol" panose="05050102010706020507" pitchFamily="18" charset="2"/>
              </a:rPr>
              <a:t>	</a:t>
            </a:r>
            <a:r>
              <a:rPr lang="fr-CH" altLang="fr-FR" sz="2000" dirty="0" err="1">
                <a:sym typeface="Symbol" panose="05050102010706020507" pitchFamily="18" charset="2"/>
              </a:rPr>
              <a:t>through</a:t>
            </a:r>
            <a:r>
              <a:rPr lang="fr-CH" altLang="fr-FR" sz="2000" dirty="0">
                <a:sym typeface="Symbol" panose="05050102010706020507" pitchFamily="18" charset="2"/>
              </a:rPr>
              <a:t> 	PO4 </a:t>
            </a:r>
            <a:r>
              <a:rPr lang="fr-CH" altLang="fr-FR" sz="2000" dirty="0" err="1">
                <a:sym typeface="Symbol" panose="05050102010706020507" pitchFamily="18" charset="2"/>
              </a:rPr>
              <a:t>excretion</a:t>
            </a:r>
            <a:endParaRPr lang="fr-CH" altLang="fr-FR" sz="2000" dirty="0">
              <a:sym typeface="Symbol" panose="05050102010706020507" pitchFamily="18" charset="2"/>
            </a:endParaRPr>
          </a:p>
          <a:p>
            <a:r>
              <a:rPr lang="fr-CH" altLang="fr-FR" sz="2000" dirty="0">
                <a:sym typeface="Symbol" panose="05050102010706020507" pitchFamily="18" charset="2"/>
              </a:rPr>
              <a:t>						calcitriol</a:t>
            </a:r>
          </a:p>
          <a:p>
            <a:endParaRPr lang="fr-CH" altLang="fr-FR" sz="2000" dirty="0">
              <a:sym typeface="Symbol" panose="05050102010706020507" pitchFamily="18" charset="2"/>
            </a:endParaRPr>
          </a:p>
          <a:p>
            <a:r>
              <a:rPr lang="fr-CH" altLang="fr-FR" sz="2000" dirty="0">
                <a:solidFill>
                  <a:schemeClr val="accent1"/>
                </a:solidFill>
                <a:sym typeface="Symbol" panose="05050102010706020507" pitchFamily="18" charset="2"/>
              </a:rPr>
              <a:t>Calcitriol</a:t>
            </a:r>
            <a:r>
              <a:rPr lang="fr-CH" altLang="fr-FR" sz="2000" dirty="0">
                <a:sym typeface="Symbol" panose="05050102010706020507" pitchFamily="18" charset="2"/>
              </a:rPr>
              <a:t>	 Ca, PO4	no direct	Ca and PO4	no direct </a:t>
            </a:r>
            <a:r>
              <a:rPr lang="fr-CH" altLang="fr-FR" sz="2000" dirty="0" err="1">
                <a:sym typeface="Symbol" panose="05050102010706020507" pitchFamily="18" charset="2"/>
              </a:rPr>
              <a:t>effect</a:t>
            </a:r>
            <a:endParaRPr lang="fr-CH" altLang="fr-FR" sz="2000" dirty="0">
              <a:sym typeface="Symbol" panose="05050102010706020507" pitchFamily="18" charset="2"/>
            </a:endParaRPr>
          </a:p>
          <a:p>
            <a:r>
              <a:rPr lang="fr-CH" altLang="fr-FR" sz="2000" dirty="0">
                <a:sym typeface="Symbol" panose="05050102010706020507" pitchFamily="18" charset="2"/>
              </a:rPr>
              <a:t>				</a:t>
            </a:r>
            <a:r>
              <a:rPr lang="fr-CH" altLang="fr-FR" sz="2000" dirty="0" err="1">
                <a:sym typeface="Symbol" panose="05050102010706020507" pitchFamily="18" charset="2"/>
              </a:rPr>
              <a:t>effect</a:t>
            </a:r>
            <a:r>
              <a:rPr lang="fr-CH" altLang="fr-FR" sz="2000" dirty="0">
                <a:sym typeface="Symbol" panose="05050102010706020507" pitchFamily="18" charset="2"/>
              </a:rPr>
              <a:t>		absorption</a:t>
            </a:r>
          </a:p>
          <a:p>
            <a:endParaRPr lang="fr-CH" altLang="fr-FR" sz="2000" dirty="0">
              <a:sym typeface="Symbol" panose="05050102010706020507" pitchFamily="18" charset="2"/>
            </a:endParaRPr>
          </a:p>
          <a:p>
            <a:r>
              <a:rPr lang="fr-CH" altLang="fr-FR" sz="2000" dirty="0" err="1">
                <a:solidFill>
                  <a:schemeClr val="accent1"/>
                </a:solidFill>
                <a:sym typeface="Symbol" panose="05050102010706020507" pitchFamily="18" charset="2"/>
              </a:rPr>
              <a:t>Calcitonin</a:t>
            </a:r>
            <a:r>
              <a:rPr lang="fr-CH" altLang="fr-FR" sz="2000" dirty="0">
                <a:sym typeface="Symbol" panose="05050102010706020507" pitchFamily="18" charset="2"/>
              </a:rPr>
              <a:t>	 Ca, PO4	</a:t>
            </a:r>
            <a:r>
              <a:rPr lang="fr-CH" altLang="fr-FR" sz="2000" dirty="0" err="1">
                <a:sym typeface="Symbol" panose="05050102010706020507" pitchFamily="18" charset="2"/>
              </a:rPr>
              <a:t>osteoclast</a:t>
            </a:r>
            <a:r>
              <a:rPr lang="fr-CH" altLang="fr-FR" sz="2000" dirty="0">
                <a:sym typeface="Symbol" panose="05050102010706020507" pitchFamily="18" charset="2"/>
              </a:rPr>
              <a:t>	no direct	Ca </a:t>
            </a:r>
            <a:r>
              <a:rPr lang="fr-CH" altLang="fr-FR" sz="2000" dirty="0" err="1">
                <a:sym typeface="Symbol" panose="05050102010706020507" pitchFamily="18" charset="2"/>
              </a:rPr>
              <a:t>excretion</a:t>
            </a:r>
            <a:endParaRPr lang="fr-CH" altLang="fr-FR" sz="2000" dirty="0">
              <a:sym typeface="Symbol" panose="05050102010706020507" pitchFamily="18" charset="2"/>
            </a:endParaRPr>
          </a:p>
          <a:p>
            <a:r>
              <a:rPr lang="fr-CH" altLang="fr-FR" sz="2000" dirty="0">
                <a:sym typeface="Symbol" panose="05050102010706020507" pitchFamily="18" charset="2"/>
              </a:rPr>
              <a:t>				</a:t>
            </a:r>
            <a:r>
              <a:rPr lang="fr-CH" altLang="fr-FR" sz="2000" dirty="0" err="1">
                <a:sym typeface="Symbol" panose="05050102010706020507" pitchFamily="18" charset="2"/>
              </a:rPr>
              <a:t>resorbtion</a:t>
            </a:r>
            <a:r>
              <a:rPr lang="fr-CH" altLang="fr-FR" sz="2000" dirty="0">
                <a:sym typeface="Symbol" panose="05050102010706020507" pitchFamily="18" charset="2"/>
              </a:rPr>
              <a:t>	</a:t>
            </a:r>
            <a:r>
              <a:rPr lang="fr-CH" altLang="fr-FR" sz="2000" dirty="0" err="1">
                <a:sym typeface="Symbol" panose="05050102010706020507" pitchFamily="18" charset="2"/>
              </a:rPr>
              <a:t>effect</a:t>
            </a:r>
            <a:r>
              <a:rPr lang="fr-CH" altLang="fr-FR" sz="2000" dirty="0">
                <a:sym typeface="Symbol" panose="05050102010706020507" pitchFamily="18" charset="2"/>
              </a:rPr>
              <a:t>		PO4 </a:t>
            </a:r>
            <a:r>
              <a:rPr lang="fr-CH" altLang="fr-FR" sz="2000" dirty="0" err="1">
                <a:sym typeface="Symbol" panose="05050102010706020507" pitchFamily="18" charset="2"/>
              </a:rPr>
              <a:t>excretion</a:t>
            </a:r>
            <a:endParaRPr lang="fr-CH" altLang="fr-FR" sz="2000" dirty="0">
              <a:sym typeface="Symbol" panose="05050102010706020507" pitchFamily="18" charset="2"/>
            </a:endParaRPr>
          </a:p>
        </p:txBody>
      </p:sp>
      <p:sp>
        <p:nvSpPr>
          <p:cNvPr id="75782" name="Line 6">
            <a:extLst>
              <a:ext uri="{FF2B5EF4-FFF2-40B4-BE49-F238E27FC236}">
                <a16:creationId xmlns="" xmlns:a16="http://schemas.microsoft.com/office/drawing/2014/main" id="{C16D166A-99FE-40D7-90A2-20F5B8288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525" y="3068638"/>
            <a:ext cx="9361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75783" name="Text Box 7">
            <a:extLst>
              <a:ext uri="{FF2B5EF4-FFF2-40B4-BE49-F238E27FC236}">
                <a16:creationId xmlns="" xmlns:a16="http://schemas.microsoft.com/office/drawing/2014/main" id="{E56F9C13-5924-45D8-A1BA-C977912BE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512" y="6165850"/>
            <a:ext cx="67675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altLang="fr-FR" sz="1400" b="0" dirty="0" err="1"/>
              <a:t>From</a:t>
            </a:r>
            <a:r>
              <a:rPr lang="fr-CH" altLang="fr-FR" sz="1400" b="0" dirty="0"/>
              <a:t>: Carroll M. A </a:t>
            </a:r>
            <a:r>
              <a:rPr lang="fr-CH" altLang="fr-FR" sz="1400" b="0" dirty="0" err="1"/>
              <a:t>practical</a:t>
            </a:r>
            <a:r>
              <a:rPr lang="fr-CH" altLang="fr-FR" sz="1400" b="0" dirty="0"/>
              <a:t> </a:t>
            </a:r>
            <a:r>
              <a:rPr lang="fr-CH" altLang="fr-FR" sz="1400" b="0" dirty="0" err="1"/>
              <a:t>approach</a:t>
            </a:r>
            <a:r>
              <a:rPr lang="fr-CH" altLang="fr-FR" sz="1400" b="0" dirty="0"/>
              <a:t> to </a:t>
            </a:r>
            <a:r>
              <a:rPr lang="fr-CH" altLang="fr-FR" sz="1400" b="0" dirty="0" err="1"/>
              <a:t>hypercalcemia</a:t>
            </a:r>
            <a:r>
              <a:rPr lang="fr-CH" altLang="fr-FR" sz="1400" b="0" dirty="0"/>
              <a:t>. Am Fam Phys 2003;67:1959-1966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CH" dirty="0" err="1"/>
              <a:t>Molecular</a:t>
            </a:r>
            <a:r>
              <a:rPr lang="fr-CH" dirty="0"/>
              <a:t> aspects of calcium </a:t>
            </a:r>
            <a:r>
              <a:rPr lang="fr-CH" dirty="0" err="1"/>
              <a:t>metabolism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7480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/>
              <a:t>Physiology of the CaSR</a:t>
            </a:r>
          </a:p>
        </p:txBody>
      </p:sp>
      <p:pic>
        <p:nvPicPr>
          <p:cNvPr id="89090" name="Picture 2" descr="http://www.nature.com/nrm/journal/v4/n7/images/nrm1154-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150" y="1773238"/>
            <a:ext cx="7156450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8474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/>
              <a:t>The role of the CaSR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H" dirty="0" err="1"/>
              <a:t>Sense</a:t>
            </a:r>
            <a:r>
              <a:rPr lang="fr-CH" dirty="0"/>
              <a:t> the </a:t>
            </a:r>
            <a:r>
              <a:rPr lang="fr-CH" dirty="0" err="1"/>
              <a:t>extracellular</a:t>
            </a:r>
            <a:r>
              <a:rPr lang="fr-CH" dirty="0"/>
              <a:t> calcium for PTH </a:t>
            </a:r>
            <a:r>
              <a:rPr lang="fr-CH" dirty="0" err="1"/>
              <a:t>synthesis</a:t>
            </a:r>
            <a:endParaRPr lang="fr-CH" dirty="0"/>
          </a:p>
          <a:p>
            <a:pPr eaLnBrk="1" hangingPunct="1"/>
            <a:endParaRPr lang="fr-CH" dirty="0"/>
          </a:p>
          <a:p>
            <a:pPr lvl="1" eaLnBrk="1" hangingPunct="1"/>
            <a:r>
              <a:rPr lang="fr-CH" dirty="0" err="1"/>
              <a:t>CaSR</a:t>
            </a:r>
            <a:r>
              <a:rPr lang="fr-CH" dirty="0"/>
              <a:t> gain of </a:t>
            </a:r>
            <a:r>
              <a:rPr lang="fr-CH" dirty="0" err="1"/>
              <a:t>function</a:t>
            </a:r>
            <a:endParaRPr lang="fr-CH" dirty="0"/>
          </a:p>
          <a:p>
            <a:pPr lvl="2" eaLnBrk="1" hangingPunct="1"/>
            <a:r>
              <a:rPr lang="fr-CH" dirty="0" err="1"/>
              <a:t>Hypocalcemia</a:t>
            </a:r>
            <a:r>
              <a:rPr lang="fr-CH" dirty="0"/>
              <a:t>, </a:t>
            </a:r>
            <a:r>
              <a:rPr lang="fr-CH" dirty="0" err="1"/>
              <a:t>hypoPTH</a:t>
            </a:r>
            <a:r>
              <a:rPr lang="fr-CH" dirty="0"/>
              <a:t>, hypercalciuria</a:t>
            </a:r>
          </a:p>
          <a:p>
            <a:pPr lvl="2" eaLnBrk="1" hangingPunct="1"/>
            <a:endParaRPr lang="fr-CH" dirty="0"/>
          </a:p>
          <a:p>
            <a:pPr lvl="1" eaLnBrk="1" hangingPunct="1"/>
            <a:r>
              <a:rPr lang="fr-CH" dirty="0" err="1"/>
              <a:t>CaSR</a:t>
            </a:r>
            <a:r>
              <a:rPr lang="fr-CH" dirty="0"/>
              <a:t> </a:t>
            </a:r>
            <a:r>
              <a:rPr lang="fr-CH" dirty="0" err="1"/>
              <a:t>loss</a:t>
            </a:r>
            <a:r>
              <a:rPr lang="fr-CH" dirty="0"/>
              <a:t> of </a:t>
            </a:r>
            <a:r>
              <a:rPr lang="fr-CH" dirty="0" err="1"/>
              <a:t>function</a:t>
            </a:r>
            <a:endParaRPr lang="fr-CH" dirty="0"/>
          </a:p>
          <a:p>
            <a:pPr lvl="2" eaLnBrk="1" hangingPunct="1"/>
            <a:r>
              <a:rPr lang="fr-CH" dirty="0" err="1"/>
              <a:t>Hypercalcemia</a:t>
            </a:r>
            <a:r>
              <a:rPr lang="fr-CH" dirty="0"/>
              <a:t>, </a:t>
            </a:r>
            <a:r>
              <a:rPr lang="fr-CH" dirty="0" err="1"/>
              <a:t>hyperPTH</a:t>
            </a:r>
            <a:r>
              <a:rPr lang="fr-CH" dirty="0"/>
              <a:t>, </a:t>
            </a:r>
            <a:r>
              <a:rPr lang="fr-CH" dirty="0" err="1"/>
              <a:t>hypocalciuria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84932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86945EF-3EB9-4A93-BCF3-E8CE3A0270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Case presentation: questions</a:t>
            </a:r>
            <a:endParaRPr lang="fr-CH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90AC5297-997C-4F78-AB69-B196AD917A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30720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="" xmlns:a16="http://schemas.microsoft.com/office/drawing/2014/main" id="{C9B33E88-50A7-47AA-9651-E742522C5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fr-FR" dirty="0"/>
              <a:t>Case </a:t>
            </a:r>
            <a:r>
              <a:rPr lang="fr-CH" altLang="fr-FR" dirty="0" err="1"/>
              <a:t>presentation</a:t>
            </a:r>
            <a:r>
              <a:rPr lang="fr-CH" altLang="fr-FR" dirty="0"/>
              <a:t> 1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="" xmlns:a16="http://schemas.microsoft.com/office/drawing/2014/main" id="{DB3F09F3-3BC6-4E37-AC06-3461A240E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fr-FR" dirty="0"/>
              <a:t>6 month-old-infant</a:t>
            </a:r>
          </a:p>
          <a:p>
            <a:pPr eaLnBrk="1" hangingPunct="1"/>
            <a:r>
              <a:rPr lang="en-GB" altLang="fr-FR" dirty="0"/>
              <a:t>Vomiting for one week</a:t>
            </a:r>
          </a:p>
          <a:p>
            <a:pPr eaLnBrk="1" hangingPunct="1"/>
            <a:r>
              <a:rPr lang="en-GB" altLang="fr-FR" dirty="0"/>
              <a:t>Normal biochemistries except for mild hypercalcemia with ionized calcium 1.6 mmol/l and total calcium 2.75</a:t>
            </a:r>
          </a:p>
          <a:p>
            <a:pPr eaLnBrk="1" hangingPunct="1"/>
            <a:r>
              <a:rPr lang="en-GB" altLang="fr-FR" dirty="0"/>
              <a:t>Receives vitamin D prophylaxis 400 IU/day</a:t>
            </a:r>
          </a:p>
          <a:p>
            <a:pPr eaLnBrk="1" hangingPunct="1"/>
            <a:endParaRPr lang="en-GB" altLang="fr-FR" dirty="0"/>
          </a:p>
          <a:p>
            <a:pPr eaLnBrk="1" hangingPunct="1"/>
            <a:r>
              <a:rPr lang="en-GB" altLang="fr-FR" sz="2400" b="1" dirty="0">
                <a:solidFill>
                  <a:schemeClr val="accent1"/>
                </a:solidFill>
              </a:rPr>
              <a:t>Differential diagnosis? What to do? Emergency situation?</a:t>
            </a:r>
            <a:endParaRPr lang="fr-CH" altLang="fr-FR" sz="2400" b="1" dirty="0">
              <a:solidFill>
                <a:schemeClr val="accent1"/>
              </a:solidFill>
            </a:endParaRPr>
          </a:p>
        </p:txBody>
      </p:sp>
      <p:sp>
        <p:nvSpPr>
          <p:cNvPr id="17411" name="Slide Number Placeholder 3">
            <a:extLst>
              <a:ext uri="{FF2B5EF4-FFF2-40B4-BE49-F238E27FC236}">
                <a16:creationId xmlns="" xmlns:a16="http://schemas.microsoft.com/office/drawing/2014/main" id="{7F4E10BF-057D-40BE-B13A-38627975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2C2EAA-2ABD-4DDB-BF6B-CF66BC508635}" type="slidenum">
              <a:rPr lang="fr-FR" altLang="fr-FR" sz="1400" b="0"/>
              <a:pPr/>
              <a:t>17</a:t>
            </a:fld>
            <a:endParaRPr lang="fr-FR" altLang="fr-FR" sz="1400" b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="" xmlns:a16="http://schemas.microsoft.com/office/drawing/2014/main" id="{C9B33E88-50A7-47AA-9651-E742522C5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fr-FR" dirty="0"/>
              <a:t>Case </a:t>
            </a:r>
            <a:r>
              <a:rPr lang="fr-CH" altLang="fr-FR" dirty="0" err="1"/>
              <a:t>presentation</a:t>
            </a:r>
            <a:r>
              <a:rPr lang="fr-CH" altLang="fr-FR" dirty="0"/>
              <a:t> 2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="" xmlns:a16="http://schemas.microsoft.com/office/drawing/2014/main" id="{DB3F09F3-3BC6-4E37-AC06-3461A240E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fr-FR" dirty="0"/>
              <a:t>6-year-old infant</a:t>
            </a:r>
          </a:p>
          <a:p>
            <a:pPr eaLnBrk="1" hangingPunct="1"/>
            <a:r>
              <a:rPr lang="en-GB" altLang="fr-FR" dirty="0"/>
              <a:t>Headaches, trismus, irritability</a:t>
            </a:r>
          </a:p>
          <a:p>
            <a:pPr eaLnBrk="1" hangingPunct="1"/>
            <a:r>
              <a:rPr lang="en-GB" altLang="fr-FR" dirty="0"/>
              <a:t>Admitted in peds </a:t>
            </a:r>
            <a:r>
              <a:rPr lang="en-GB" altLang="fr-FR" dirty="0" err="1"/>
              <a:t>hematology</a:t>
            </a:r>
            <a:r>
              <a:rPr lang="en-GB" altLang="fr-FR" dirty="0"/>
              <a:t>-oncology for metastatic undifferentiated sarcoma</a:t>
            </a:r>
          </a:p>
          <a:p>
            <a:pPr eaLnBrk="1" hangingPunct="1"/>
            <a:r>
              <a:rPr lang="en-GB" altLang="fr-FR" dirty="0"/>
              <a:t>Total calcium 4.01 mmol/l</a:t>
            </a:r>
          </a:p>
          <a:p>
            <a:pPr eaLnBrk="1" hangingPunct="1"/>
            <a:r>
              <a:rPr lang="en-GB" altLang="fr-FR" dirty="0"/>
              <a:t>Polyuria, abdominal pain, constipation</a:t>
            </a:r>
          </a:p>
          <a:p>
            <a:pPr eaLnBrk="1" hangingPunct="1"/>
            <a:r>
              <a:rPr lang="en-GB" altLang="fr-FR" dirty="0"/>
              <a:t>BP 135/84 mm Hg</a:t>
            </a:r>
          </a:p>
          <a:p>
            <a:pPr eaLnBrk="1" hangingPunct="1"/>
            <a:r>
              <a:rPr lang="en-GB" altLang="fr-FR" sz="2400" b="1" dirty="0">
                <a:solidFill>
                  <a:schemeClr val="accent1"/>
                </a:solidFill>
              </a:rPr>
              <a:t>Differential diagnosis? What to do? Emergency situation?</a:t>
            </a:r>
            <a:endParaRPr lang="fr-CH" altLang="fr-FR" sz="2400" b="1" dirty="0">
              <a:solidFill>
                <a:schemeClr val="accent1"/>
              </a:solidFill>
            </a:endParaRPr>
          </a:p>
        </p:txBody>
      </p:sp>
      <p:sp>
        <p:nvSpPr>
          <p:cNvPr id="17411" name="Slide Number Placeholder 3">
            <a:extLst>
              <a:ext uri="{FF2B5EF4-FFF2-40B4-BE49-F238E27FC236}">
                <a16:creationId xmlns="" xmlns:a16="http://schemas.microsoft.com/office/drawing/2014/main" id="{7F4E10BF-057D-40BE-B13A-38627975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2C2EAA-2ABD-4DDB-BF6B-CF66BC508635}" type="slidenum">
              <a:rPr lang="fr-FR" altLang="fr-FR" sz="1400" b="0"/>
              <a:pPr/>
              <a:t>18</a:t>
            </a:fld>
            <a:endParaRPr lang="fr-FR" altLang="fr-FR" sz="1400" b="0"/>
          </a:p>
        </p:txBody>
      </p:sp>
    </p:spTree>
    <p:extLst>
      <p:ext uri="{BB962C8B-B14F-4D97-AF65-F5344CB8AC3E}">
        <p14:creationId xmlns:p14="http://schemas.microsoft.com/office/powerpoint/2010/main" val="1600696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BC094BA-B2FB-4C60-8E63-C10E3E68F2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Definition / pathophysiology / investigation of hypercalcemia in infancy</a:t>
            </a:r>
            <a:endParaRPr lang="fr-CH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5DAFC6D-D9FD-4551-BF58-392BAD83F9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C66C5482-6BE4-4C89-9603-F107E403E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2CCA-2F9C-4983-BA79-B6B4B56E67B1}" type="slidenum">
              <a:rPr lang="fr-FR" altLang="fr-FR" smtClean="0"/>
              <a:pPr/>
              <a:t>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2933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Goals of presentation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1012" y="1988840"/>
            <a:ext cx="87439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At the end of the presentation, the reader should have a good knowledge of: 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Basic understanding of calcium metabolism (vitamin D, PTH)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Basic understanding of molecular controls of calcium metabolism (</a:t>
            </a:r>
            <a:r>
              <a:rPr lang="en-US" sz="2400" dirty="0" err="1"/>
              <a:t>CaSR</a:t>
            </a:r>
            <a:r>
              <a:rPr lang="en-US" sz="24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Clinical aspects of hypercalcemia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Basic investigations of hypercalcemia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Therapy of hypercalcemia</a:t>
            </a:r>
          </a:p>
        </p:txBody>
      </p:sp>
    </p:spTree>
    <p:extLst>
      <p:ext uri="{BB962C8B-B14F-4D97-AF65-F5344CB8AC3E}">
        <p14:creationId xmlns:p14="http://schemas.microsoft.com/office/powerpoint/2010/main" val="206977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="" xmlns:a16="http://schemas.microsoft.com/office/drawing/2014/main" id="{854998B6-718E-4231-9C74-E57562D29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fr-FR"/>
              <a:t>Definition of hypercalcemia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="" xmlns:a16="http://schemas.microsoft.com/office/drawing/2014/main" id="{03F74AD8-96CA-47C0-8E5B-51DCBEA0C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H" altLang="fr-FR">
                <a:solidFill>
                  <a:schemeClr val="accent1"/>
                </a:solidFill>
              </a:rPr>
              <a:t>Ionized calcium &gt; 1.35 mmol/l</a:t>
            </a:r>
            <a:r>
              <a:rPr lang="fr-CH" altLang="fr-FR"/>
              <a:t> </a:t>
            </a:r>
            <a:r>
              <a:rPr lang="fr-CH" altLang="fr-FR" sz="2400"/>
              <a:t>(5.4 mg/dl)</a:t>
            </a:r>
            <a:r>
              <a:rPr lang="fr-CH" altLang="fr-FR"/>
              <a:t> or </a:t>
            </a:r>
          </a:p>
          <a:p>
            <a:pPr eaLnBrk="1" hangingPunct="1">
              <a:buFontTx/>
              <a:buNone/>
            </a:pPr>
            <a:r>
              <a:rPr lang="fr-CH" altLang="fr-FR"/>
              <a:t>	</a:t>
            </a:r>
            <a:r>
              <a:rPr lang="fr-CH" altLang="fr-FR">
                <a:solidFill>
                  <a:schemeClr val="accent1"/>
                </a:solidFill>
              </a:rPr>
              <a:t>total calcium &gt; 2.7 mmol/l</a:t>
            </a:r>
            <a:r>
              <a:rPr lang="fr-CH" altLang="fr-FR"/>
              <a:t> </a:t>
            </a:r>
            <a:r>
              <a:rPr lang="fr-CH" altLang="fr-FR" sz="2400"/>
              <a:t>(10.8 mg/dl)</a:t>
            </a:r>
          </a:p>
          <a:p>
            <a:pPr eaLnBrk="1" hangingPunct="1"/>
            <a:endParaRPr lang="fr-CH" altLang="fr-FR"/>
          </a:p>
          <a:p>
            <a:pPr eaLnBrk="1" hangingPunct="1"/>
            <a:r>
              <a:rPr lang="fr-CH" altLang="fr-FR"/>
              <a:t>Repeated at least twice</a:t>
            </a:r>
          </a:p>
          <a:p>
            <a:pPr eaLnBrk="1" hangingPunct="1"/>
            <a:endParaRPr lang="fr-CH" altLang="fr-FR"/>
          </a:p>
          <a:p>
            <a:pPr eaLnBrk="1" hangingPunct="1"/>
            <a:r>
              <a:rPr lang="fr-CH" altLang="fr-FR">
                <a:solidFill>
                  <a:schemeClr val="accent1"/>
                </a:solidFill>
              </a:rPr>
              <a:t>Rule out extremely high albumin, total protein, paraprotein level</a:t>
            </a:r>
            <a:r>
              <a:rPr lang="fr-CH" altLang="fr-FR"/>
              <a:t> </a:t>
            </a:r>
            <a:r>
              <a:rPr lang="fr-CH" altLang="fr-FR" sz="2400"/>
              <a:t>(pseudo-hypercalcemia) (normal ionized calcium!)</a:t>
            </a:r>
          </a:p>
        </p:txBody>
      </p:sp>
      <p:sp>
        <p:nvSpPr>
          <p:cNvPr id="19459" name="Slide Number Placeholder 3">
            <a:extLst>
              <a:ext uri="{FF2B5EF4-FFF2-40B4-BE49-F238E27FC236}">
                <a16:creationId xmlns="" xmlns:a16="http://schemas.microsoft.com/office/drawing/2014/main" id="{ADC9302E-D293-4805-9BDE-54E73865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E987B07-E761-407B-9056-FC9DD285684C}" type="slidenum">
              <a:rPr lang="fr-FR" altLang="fr-FR" sz="1400" b="0"/>
              <a:pPr/>
              <a:t>20</a:t>
            </a:fld>
            <a:endParaRPr lang="fr-FR" altLang="fr-FR" sz="1400" b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="" xmlns:a16="http://schemas.microsoft.com/office/drawing/2014/main" id="{52C1C21B-D0C4-4E2F-BC77-E2E8608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fr-FR"/>
              <a:t>Symptoms of hypercalcemia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="" xmlns:a16="http://schemas.microsoft.com/office/drawing/2014/main" id="{7DF58BF9-6A06-4373-9935-AECC2064F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88" y="1844675"/>
            <a:ext cx="8743950" cy="3679825"/>
          </a:xfrm>
        </p:spPr>
        <p:txBody>
          <a:bodyPr/>
          <a:lstStyle/>
          <a:p>
            <a:pPr eaLnBrk="1" hangingPunct="1"/>
            <a:r>
              <a:rPr lang="fr-CH" altLang="fr-FR" dirty="0">
                <a:solidFill>
                  <a:srgbClr val="FFC000"/>
                </a:solidFill>
              </a:rPr>
              <a:t>GI</a:t>
            </a:r>
            <a:r>
              <a:rPr lang="fr-CH" altLang="fr-FR" dirty="0"/>
              <a:t>: </a:t>
            </a:r>
            <a:r>
              <a:rPr lang="fr-CH" altLang="fr-FR" sz="2000" dirty="0" err="1"/>
              <a:t>nausea</a:t>
            </a:r>
            <a:r>
              <a:rPr lang="fr-CH" altLang="fr-FR" sz="2000" dirty="0"/>
              <a:t>, </a:t>
            </a:r>
            <a:r>
              <a:rPr lang="fr-CH" altLang="fr-FR" sz="2000" dirty="0" err="1"/>
              <a:t>vomiting</a:t>
            </a:r>
            <a:r>
              <a:rPr lang="fr-CH" altLang="fr-FR" sz="2000" dirty="0"/>
              <a:t>, </a:t>
            </a:r>
            <a:r>
              <a:rPr lang="fr-CH" altLang="fr-FR" sz="2000" b="1" dirty="0"/>
              <a:t>constipation</a:t>
            </a:r>
            <a:r>
              <a:rPr lang="fr-CH" altLang="fr-FR" sz="2000" dirty="0"/>
              <a:t>, </a:t>
            </a:r>
            <a:r>
              <a:rPr lang="fr-CH" altLang="fr-FR" sz="2000" dirty="0" err="1"/>
              <a:t>anorexia</a:t>
            </a:r>
            <a:r>
              <a:rPr lang="fr-CH" altLang="fr-FR" sz="2000" dirty="0"/>
              <a:t>, abdominal pain, </a:t>
            </a:r>
            <a:r>
              <a:rPr lang="fr-CH" altLang="fr-FR" sz="2000" b="1" dirty="0" err="1"/>
              <a:t>pancreatitis</a:t>
            </a:r>
            <a:endParaRPr lang="fr-CH" altLang="fr-FR" sz="2000" b="1" dirty="0"/>
          </a:p>
          <a:p>
            <a:pPr eaLnBrk="1" hangingPunct="1"/>
            <a:r>
              <a:rPr lang="fr-CH" altLang="fr-FR" dirty="0" err="1">
                <a:solidFill>
                  <a:srgbClr val="FFC000"/>
                </a:solidFill>
              </a:rPr>
              <a:t>Neurologic</a:t>
            </a:r>
            <a:r>
              <a:rPr lang="fr-CH" altLang="fr-FR" dirty="0"/>
              <a:t>: </a:t>
            </a:r>
            <a:r>
              <a:rPr lang="fr-CH" altLang="fr-FR" sz="2000" dirty="0"/>
              <a:t>pseudo-tumor </a:t>
            </a:r>
            <a:r>
              <a:rPr lang="fr-CH" altLang="fr-FR" sz="2000" dirty="0" err="1"/>
              <a:t>cerebri</a:t>
            </a:r>
            <a:r>
              <a:rPr lang="fr-CH" altLang="fr-FR" sz="2000" dirty="0"/>
              <a:t>, </a:t>
            </a:r>
            <a:r>
              <a:rPr lang="fr-CH" altLang="fr-FR" sz="2000" dirty="0" err="1"/>
              <a:t>depression</a:t>
            </a:r>
            <a:r>
              <a:rPr lang="fr-CH" altLang="fr-FR" sz="2000" dirty="0"/>
              <a:t>, </a:t>
            </a:r>
            <a:r>
              <a:rPr lang="fr-CH" altLang="fr-FR" sz="2000" b="1" dirty="0"/>
              <a:t>confusion</a:t>
            </a:r>
            <a:r>
              <a:rPr lang="fr-CH" altLang="fr-FR" sz="2000" dirty="0"/>
              <a:t>, fatigue, coma, </a:t>
            </a:r>
            <a:r>
              <a:rPr lang="fr-CH" altLang="fr-FR" sz="2000" b="1" dirty="0"/>
              <a:t>hypotonia</a:t>
            </a:r>
          </a:p>
          <a:p>
            <a:pPr eaLnBrk="1" hangingPunct="1"/>
            <a:r>
              <a:rPr lang="fr-CH" altLang="fr-FR" dirty="0" err="1">
                <a:solidFill>
                  <a:srgbClr val="FFC000"/>
                </a:solidFill>
              </a:rPr>
              <a:t>Cardiovascular</a:t>
            </a:r>
            <a:r>
              <a:rPr lang="fr-CH" altLang="fr-FR" dirty="0"/>
              <a:t>: </a:t>
            </a:r>
            <a:r>
              <a:rPr lang="fr-CH" altLang="fr-FR" sz="2000" b="1" dirty="0"/>
              <a:t>hypertension</a:t>
            </a:r>
            <a:r>
              <a:rPr lang="fr-CH" altLang="fr-FR" sz="2000" dirty="0"/>
              <a:t>, </a:t>
            </a:r>
            <a:r>
              <a:rPr lang="fr-CH" altLang="fr-FR" sz="2000" dirty="0" err="1"/>
              <a:t>bradycardia</a:t>
            </a:r>
            <a:r>
              <a:rPr lang="fr-CH" altLang="fr-FR" sz="2000" dirty="0"/>
              <a:t>, </a:t>
            </a:r>
            <a:r>
              <a:rPr lang="fr-CH" altLang="fr-FR" sz="2000" dirty="0" err="1"/>
              <a:t>cardiac</a:t>
            </a:r>
            <a:r>
              <a:rPr lang="fr-CH" altLang="fr-FR" sz="2000" dirty="0"/>
              <a:t> </a:t>
            </a:r>
            <a:r>
              <a:rPr lang="fr-CH" altLang="fr-FR" sz="2000" dirty="0" err="1"/>
              <a:t>arrest</a:t>
            </a:r>
            <a:r>
              <a:rPr lang="fr-CH" altLang="fr-FR" sz="2000" dirty="0"/>
              <a:t>, </a:t>
            </a:r>
            <a:r>
              <a:rPr lang="fr-CH" altLang="fr-FR" sz="2000" dirty="0" err="1"/>
              <a:t>vascular</a:t>
            </a:r>
            <a:r>
              <a:rPr lang="fr-CH" altLang="fr-FR" sz="2000" dirty="0"/>
              <a:t> calcification (</a:t>
            </a:r>
            <a:r>
              <a:rPr lang="fr-CH" altLang="fr-FR" sz="2000" dirty="0" err="1"/>
              <a:t>chronic</a:t>
            </a:r>
            <a:r>
              <a:rPr lang="fr-CH" altLang="fr-FR" sz="2000" dirty="0"/>
              <a:t>)</a:t>
            </a:r>
          </a:p>
          <a:p>
            <a:pPr eaLnBrk="1" hangingPunct="1"/>
            <a:r>
              <a:rPr lang="fr-CH" altLang="fr-FR" dirty="0" err="1">
                <a:solidFill>
                  <a:srgbClr val="FFC000"/>
                </a:solidFill>
              </a:rPr>
              <a:t>Renal</a:t>
            </a:r>
            <a:r>
              <a:rPr lang="fr-CH" altLang="fr-FR" dirty="0"/>
              <a:t>: </a:t>
            </a:r>
            <a:r>
              <a:rPr lang="fr-CH" altLang="fr-FR" sz="2000" b="1" dirty="0" err="1"/>
              <a:t>polyuria</a:t>
            </a:r>
            <a:r>
              <a:rPr lang="fr-CH" altLang="fr-FR" sz="2000" dirty="0"/>
              <a:t>, </a:t>
            </a:r>
            <a:r>
              <a:rPr lang="fr-CH" altLang="fr-FR" sz="2000" dirty="0" err="1"/>
              <a:t>dehydration</a:t>
            </a:r>
            <a:r>
              <a:rPr lang="fr-CH" altLang="fr-FR" sz="2000" dirty="0"/>
              <a:t>, </a:t>
            </a:r>
            <a:r>
              <a:rPr lang="fr-CH" altLang="fr-FR" sz="2000" b="1" dirty="0" err="1"/>
              <a:t>nephrocalcinosis</a:t>
            </a:r>
            <a:endParaRPr lang="fr-CH" altLang="fr-FR" sz="2000" b="1" dirty="0"/>
          </a:p>
          <a:p>
            <a:pPr eaLnBrk="1" hangingPunct="1"/>
            <a:r>
              <a:rPr lang="fr-CH" altLang="fr-FR" sz="2000" dirty="0" err="1"/>
              <a:t>Kidney</a:t>
            </a:r>
            <a:r>
              <a:rPr lang="fr-CH" altLang="fr-FR" sz="2000" dirty="0"/>
              <a:t> stones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="" xmlns:a16="http://schemas.microsoft.com/office/drawing/2014/main" id="{75EF2AE9-81A2-4E28-9BBA-E12BE195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23CA414-10D8-40FE-90BD-C79288629D23}" type="slidenum">
              <a:rPr lang="fr-FR" altLang="fr-FR" sz="1400" b="0"/>
              <a:pPr/>
              <a:t>21</a:t>
            </a:fld>
            <a:endParaRPr lang="fr-FR" altLang="fr-FR" sz="1400" b="0"/>
          </a:p>
        </p:txBody>
      </p:sp>
      <p:sp>
        <p:nvSpPr>
          <p:cNvPr id="20485" name="Text Box 5">
            <a:extLst>
              <a:ext uri="{FF2B5EF4-FFF2-40B4-BE49-F238E27FC236}">
                <a16:creationId xmlns="" xmlns:a16="http://schemas.microsoft.com/office/drawing/2014/main" id="{F5D9099E-6232-4D81-9235-A2EEC1F68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5661025"/>
            <a:ext cx="6192838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CH" altLang="fr-FR" sz="2000" b="0"/>
              <a:t>Symptoms related to the </a:t>
            </a:r>
            <a:r>
              <a:rPr lang="fr-CH" altLang="fr-FR" sz="2000" b="0" u="sng"/>
              <a:t>severity</a:t>
            </a:r>
            <a:r>
              <a:rPr lang="fr-CH" altLang="fr-FR" sz="2000" b="0"/>
              <a:t> of hypercalcemia</a:t>
            </a:r>
          </a:p>
          <a:p>
            <a:pPr algn="ctr"/>
            <a:r>
              <a:rPr lang="fr-CH" altLang="fr-FR" sz="2000" b="0"/>
              <a:t>often asymptomatic if total Ca &lt; 3 mmol/l</a:t>
            </a:r>
            <a:endParaRPr lang="fr-CH" altLang="fr-FR" sz="2000"/>
          </a:p>
        </p:txBody>
      </p:sp>
      <p:pic>
        <p:nvPicPr>
          <p:cNvPr id="20486" name="Picture 2" descr="http://radpod.org/wp-content/uploads/2007/01/bartter.jpg">
            <a:extLst>
              <a:ext uri="{FF2B5EF4-FFF2-40B4-BE49-F238E27FC236}">
                <a16:creationId xmlns="" xmlns:a16="http://schemas.microsoft.com/office/drawing/2014/main" id="{A7FFB86C-60A3-49ED-BAC3-29FBD0916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4451350"/>
            <a:ext cx="291147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="" xmlns:a16="http://schemas.microsoft.com/office/drawing/2014/main" id="{8F5A0A5B-DADC-4AEB-8407-DB3E3CA293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0888" y="1125538"/>
            <a:ext cx="8743950" cy="1143000"/>
          </a:xfrm>
        </p:spPr>
        <p:txBody>
          <a:bodyPr/>
          <a:lstStyle/>
          <a:p>
            <a:pPr eaLnBrk="1" hangingPunct="1"/>
            <a:r>
              <a:rPr lang="en-US" altLang="fr-FR"/>
              <a:t>Physiopathological mechanisms leading to (sustained) hypercalcemia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="" xmlns:a16="http://schemas.microsoft.com/office/drawing/2014/main" id="{2A5CEB05-E412-4C96-9E8F-C188C11A4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3500438"/>
            <a:ext cx="403225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altLang="fr-FR"/>
              <a:t>Initiation of hypercalcemia</a:t>
            </a:r>
          </a:p>
        </p:txBody>
      </p:sp>
      <p:sp>
        <p:nvSpPr>
          <p:cNvPr id="21509" name="Rectangle 5">
            <a:extLst>
              <a:ext uri="{FF2B5EF4-FFF2-40B4-BE49-F238E27FC236}">
                <a16:creationId xmlns="" xmlns:a16="http://schemas.microsoft.com/office/drawing/2014/main" id="{EA3BD553-0D50-4F7A-BD0F-00E9E1B0D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038" y="4868863"/>
            <a:ext cx="424815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altLang="fr-FR"/>
              <a:t>Maintenance of hypercalcemia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5">
            <a:extLst>
              <a:ext uri="{FF2B5EF4-FFF2-40B4-BE49-F238E27FC236}">
                <a16:creationId xmlns="" xmlns:a16="http://schemas.microsoft.com/office/drawing/2014/main" id="{FE4525A7-E932-4632-B2D7-7097EB6C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888" y="4735513"/>
            <a:ext cx="214312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7BF387A-1364-4A77-806F-8F0478532A6C}" type="slidenum">
              <a:rPr lang="fr-FR" altLang="fr-FR" sz="1400" b="0"/>
              <a:pPr/>
              <a:t>23</a:t>
            </a:fld>
            <a:endParaRPr lang="fr-FR" altLang="fr-FR" sz="1400" b="0"/>
          </a:p>
        </p:txBody>
      </p:sp>
      <p:grpSp>
        <p:nvGrpSpPr>
          <p:cNvPr id="8" name="TextBox 7">
            <a:extLst>
              <a:ext uri="{FF2B5EF4-FFF2-40B4-BE49-F238E27FC236}">
                <a16:creationId xmlns="" xmlns:a16="http://schemas.microsoft.com/office/drawing/2014/main" id="{04E80634-1610-4A4F-814D-FA2C91F00905}"/>
              </a:ext>
            </a:extLst>
          </p:cNvPr>
          <p:cNvGrpSpPr>
            <a:grpSpLocks/>
          </p:cNvGrpSpPr>
          <p:nvPr/>
        </p:nvGrpSpPr>
        <p:grpSpPr bwMode="auto">
          <a:xfrm>
            <a:off x="2461816" y="345616"/>
            <a:ext cx="7199313" cy="712788"/>
            <a:chOff x="2097" y="292"/>
            <a:chExt cx="3082" cy="307"/>
          </a:xfrm>
        </p:grpSpPr>
        <p:pic>
          <p:nvPicPr>
            <p:cNvPr id="22530" name="TextBox 7">
              <a:extLst>
                <a:ext uri="{FF2B5EF4-FFF2-40B4-BE49-F238E27FC236}">
                  <a16:creationId xmlns="" xmlns:a16="http://schemas.microsoft.com/office/drawing/2014/main" id="{E0B5B168-E1EE-4F0B-91F1-BFF80E44A3D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" y="292"/>
              <a:ext cx="2369" cy="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31" name="Text Box 3">
              <a:extLst>
                <a:ext uri="{FF2B5EF4-FFF2-40B4-BE49-F238E27FC236}">
                  <a16:creationId xmlns="" xmlns:a16="http://schemas.microsoft.com/office/drawing/2014/main" id="{40C56EA3-191F-4B01-A011-AD3C50CC6E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6" y="300"/>
              <a:ext cx="30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fr-CH" altLang="fr-FR" sz="3200"/>
                <a:t>1. Initiation of hypercalcemia</a:t>
              </a:r>
            </a:p>
          </p:txBody>
        </p:sp>
      </p:grpSp>
      <p:pic>
        <p:nvPicPr>
          <p:cNvPr id="22533" name="Picture 2" descr="http://t2.gstatic.com/images?q=tbn:ANd9GcT0oxkLD4km71yz2P_TK2yJnaehzFufgaf0tkYisjVnZHEFtjsh&amp;t=1">
            <a:extLst>
              <a:ext uri="{FF2B5EF4-FFF2-40B4-BE49-F238E27FC236}">
                <a16:creationId xmlns="" xmlns:a16="http://schemas.microsoft.com/office/drawing/2014/main" id="{0FE44370-BE4B-4E7A-8BD7-25977599C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916113"/>
            <a:ext cx="158432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" descr="http://www2.gvsu.edu/~schnizlk/bone111.gif">
            <a:extLst>
              <a:ext uri="{FF2B5EF4-FFF2-40B4-BE49-F238E27FC236}">
                <a16:creationId xmlns="" xmlns:a16="http://schemas.microsoft.com/office/drawing/2014/main" id="{4901D55B-97D3-4CBA-A339-36B2B0168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3213100"/>
            <a:ext cx="187166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DCEA80F-3D75-46F6-BDCA-0F27CA934B49}"/>
              </a:ext>
            </a:extLst>
          </p:cNvPr>
          <p:cNvSpPr txBox="1"/>
          <p:nvPr/>
        </p:nvSpPr>
        <p:spPr>
          <a:xfrm>
            <a:off x="2335188" y="1916832"/>
            <a:ext cx="318209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dirty="0">
                <a:latin typeface="Times New Roman" charset="0"/>
              </a:rPr>
              <a:t>Calcium intoxication</a:t>
            </a:r>
          </a:p>
          <a:p>
            <a:pPr>
              <a:defRPr/>
            </a:pPr>
            <a:r>
              <a:rPr lang="fr-CH" dirty="0" err="1">
                <a:latin typeface="Times New Roman" charset="0"/>
              </a:rPr>
              <a:t>Vitamin</a:t>
            </a:r>
            <a:r>
              <a:rPr lang="fr-CH" dirty="0">
                <a:latin typeface="Times New Roman" charset="0"/>
              </a:rPr>
              <a:t> D intoxication</a:t>
            </a:r>
          </a:p>
          <a:p>
            <a:pPr>
              <a:defRPr/>
            </a:pPr>
            <a:r>
              <a:rPr lang="fr-CH" dirty="0" err="1">
                <a:latin typeface="Times New Roman" charset="0"/>
              </a:rPr>
              <a:t>Granulomatous</a:t>
            </a:r>
            <a:r>
              <a:rPr lang="fr-CH" dirty="0">
                <a:latin typeface="Times New Roman" charset="0"/>
              </a:rPr>
              <a:t> </a:t>
            </a:r>
            <a:r>
              <a:rPr lang="fr-CH" dirty="0" err="1">
                <a:latin typeface="Times New Roman" charset="0"/>
              </a:rPr>
              <a:t>liver</a:t>
            </a:r>
            <a:r>
              <a:rPr lang="fr-CH" dirty="0">
                <a:latin typeface="Times New Roman" charset="0"/>
              </a:rPr>
              <a:t> </a:t>
            </a:r>
          </a:p>
          <a:p>
            <a:pPr>
              <a:defRPr/>
            </a:pPr>
            <a:r>
              <a:rPr lang="fr-CH" dirty="0">
                <a:latin typeface="Times New Roman" charset="0"/>
              </a:rPr>
              <a:t>	</a:t>
            </a:r>
            <a:r>
              <a:rPr lang="fr-CH" dirty="0" err="1" smtClean="0">
                <a:latin typeface="Times New Roman" charset="0"/>
              </a:rPr>
              <a:t>disease</a:t>
            </a:r>
            <a:endParaRPr lang="fr-CH" dirty="0">
              <a:latin typeface="Times New Roman" charset="0"/>
            </a:endParaRPr>
          </a:p>
        </p:txBody>
      </p:sp>
      <p:grpSp>
        <p:nvGrpSpPr>
          <p:cNvPr id="13" name="TextBox 12">
            <a:extLst>
              <a:ext uri="{FF2B5EF4-FFF2-40B4-BE49-F238E27FC236}">
                <a16:creationId xmlns="" xmlns:a16="http://schemas.microsoft.com/office/drawing/2014/main" id="{4F4D33AA-9FE2-4AD1-811E-8910CE37DC07}"/>
              </a:ext>
            </a:extLst>
          </p:cNvPr>
          <p:cNvGrpSpPr>
            <a:grpSpLocks/>
          </p:cNvGrpSpPr>
          <p:nvPr/>
        </p:nvGrpSpPr>
        <p:grpSpPr bwMode="auto">
          <a:xfrm>
            <a:off x="6910789" y="2146154"/>
            <a:ext cx="2912661" cy="839788"/>
            <a:chOff x="4274" y="1156"/>
            <a:chExt cx="2002" cy="529"/>
          </a:xfrm>
        </p:grpSpPr>
        <p:pic>
          <p:nvPicPr>
            <p:cNvPr id="22538" name="TextBox 12">
              <a:extLst>
                <a:ext uri="{FF2B5EF4-FFF2-40B4-BE49-F238E27FC236}">
                  <a16:creationId xmlns="" xmlns:a16="http://schemas.microsoft.com/office/drawing/2014/main" id="{1ED7D372-AF26-40DD-A07E-1AA1855E606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4" y="1156"/>
              <a:ext cx="1916" cy="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39" name="Text Box 11">
              <a:extLst>
                <a:ext uri="{FF2B5EF4-FFF2-40B4-BE49-F238E27FC236}">
                  <a16:creationId xmlns="" xmlns:a16="http://schemas.microsoft.com/office/drawing/2014/main" id="{A00FA9E1-D88D-4CA6-8BC1-9E4E1488BA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3" y="1162"/>
              <a:ext cx="199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fr-CH" altLang="fr-FR" dirty="0" err="1" smtClean="0"/>
                <a:t>Bone</a:t>
              </a:r>
              <a:r>
                <a:rPr lang="fr-CH" altLang="fr-FR" dirty="0" smtClean="0"/>
                <a:t> </a:t>
              </a:r>
              <a:r>
                <a:rPr lang="fr-CH" altLang="fr-FR" dirty="0" err="1"/>
                <a:t>metastasis</a:t>
              </a:r>
              <a:endParaRPr lang="fr-CH" altLang="fr-FR" dirty="0"/>
            </a:p>
            <a:p>
              <a:r>
                <a:rPr lang="fr-CH" altLang="fr-FR" dirty="0" err="1"/>
                <a:t>Bone</a:t>
              </a:r>
              <a:r>
                <a:rPr lang="fr-CH" altLang="fr-FR" dirty="0"/>
                <a:t> </a:t>
              </a:r>
              <a:r>
                <a:rPr lang="fr-CH" altLang="fr-FR" dirty="0" err="1"/>
                <a:t>disease</a:t>
              </a:r>
              <a:endParaRPr lang="fr-CH" altLang="fr-FR" dirty="0"/>
            </a:p>
          </p:txBody>
        </p:sp>
      </p:grpSp>
      <p:pic>
        <p:nvPicPr>
          <p:cNvPr id="22541" name="Picture 6" descr="http://wwwdelivery.superstock.com/WI/223/1829/PreviewComp/SuperStock_1829-16730.jpg">
            <a:extLst>
              <a:ext uri="{FF2B5EF4-FFF2-40B4-BE49-F238E27FC236}">
                <a16:creationId xmlns="" xmlns:a16="http://schemas.microsoft.com/office/drawing/2014/main" id="{CA037AA4-94FE-4926-8ECE-7DD4E00AB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4292600"/>
            <a:ext cx="2160588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097FDE8-839F-47B8-91F2-6BCB2E60CC48}"/>
              </a:ext>
            </a:extLst>
          </p:cNvPr>
          <p:cNvSpPr txBox="1"/>
          <p:nvPr/>
        </p:nvSpPr>
        <p:spPr>
          <a:xfrm>
            <a:off x="2911252" y="4293096"/>
            <a:ext cx="315022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dirty="0">
                <a:latin typeface="Times New Roman" charset="0"/>
              </a:rPr>
              <a:t>Overdose of calcium</a:t>
            </a:r>
          </a:p>
          <a:p>
            <a:pPr>
              <a:defRPr/>
            </a:pPr>
            <a:r>
              <a:rPr lang="fr-CH" dirty="0">
                <a:latin typeface="Times New Roman" charset="0"/>
              </a:rPr>
              <a:t>Overdose of </a:t>
            </a:r>
            <a:r>
              <a:rPr lang="fr-CH" dirty="0" err="1">
                <a:latin typeface="Times New Roman" charset="0"/>
              </a:rPr>
              <a:t>vitamin</a:t>
            </a:r>
            <a:r>
              <a:rPr lang="fr-CH" dirty="0">
                <a:latin typeface="Times New Roman" charset="0"/>
              </a:rPr>
              <a:t> 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C55AF1B-D47B-4C2E-B03E-8694498304D4}"/>
              </a:ext>
            </a:extLst>
          </p:cNvPr>
          <p:cNvSpPr txBox="1"/>
          <p:nvPr/>
        </p:nvSpPr>
        <p:spPr>
          <a:xfrm>
            <a:off x="2911252" y="5229200"/>
            <a:ext cx="1528816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dirty="0" err="1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Times New Roman" charset="0"/>
              </a:rPr>
              <a:t>Iatrogenic</a:t>
            </a:r>
            <a:endParaRPr lang="fr-CH" dirty="0">
              <a:ln>
                <a:solidFill>
                  <a:schemeClr val="bg2"/>
                </a:solidFill>
              </a:ln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5AB2EF9-C691-45C7-A062-2C5AB106AC16}"/>
              </a:ext>
            </a:extLst>
          </p:cNvPr>
          <p:cNvSpPr txBox="1"/>
          <p:nvPr/>
        </p:nvSpPr>
        <p:spPr>
          <a:xfrm>
            <a:off x="534988" y="1340768"/>
            <a:ext cx="1380506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Times New Roman" charset="0"/>
              </a:rPr>
              <a:t>Digestive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E7ACDF2-F7DB-4FA8-8EC9-91E7FEF88370}"/>
              </a:ext>
            </a:extLst>
          </p:cNvPr>
          <p:cNvSpPr txBox="1"/>
          <p:nvPr/>
        </p:nvSpPr>
        <p:spPr>
          <a:xfrm>
            <a:off x="6943700" y="3212976"/>
            <a:ext cx="851515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dirty="0" err="1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Times New Roman" charset="0"/>
              </a:rPr>
              <a:t>Bone</a:t>
            </a:r>
            <a:endParaRPr lang="fr-CH" dirty="0">
              <a:ln>
                <a:solidFill>
                  <a:schemeClr val="bg2"/>
                </a:solidFill>
              </a:ln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2E90952-4B9A-4A17-8D78-F230249B48FD}"/>
              </a:ext>
            </a:extLst>
          </p:cNvPr>
          <p:cNvSpPr txBox="1"/>
          <p:nvPr/>
        </p:nvSpPr>
        <p:spPr>
          <a:xfrm>
            <a:off x="5431532" y="5949280"/>
            <a:ext cx="1191352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dirty="0" err="1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Times New Roman" charset="0"/>
              </a:rPr>
              <a:t>Genetic</a:t>
            </a:r>
            <a:endParaRPr lang="fr-CH" dirty="0">
              <a:ln>
                <a:solidFill>
                  <a:schemeClr val="bg2"/>
                </a:solidFill>
              </a:ln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9C8E9BE-A69A-49D0-A545-20926D0B51BA}"/>
              </a:ext>
            </a:extLst>
          </p:cNvPr>
          <p:cNvSpPr txBox="1"/>
          <p:nvPr/>
        </p:nvSpPr>
        <p:spPr>
          <a:xfrm>
            <a:off x="6799684" y="5764613"/>
            <a:ext cx="289694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dirty="0">
                <a:latin typeface="Times New Roman" charset="0"/>
              </a:rPr>
              <a:t>Williams </a:t>
            </a:r>
            <a:r>
              <a:rPr lang="fr-CH" dirty="0" smtClean="0">
                <a:latin typeface="Times New Roman" charset="0"/>
              </a:rPr>
              <a:t>syndrome</a:t>
            </a:r>
          </a:p>
          <a:p>
            <a:pPr>
              <a:defRPr/>
            </a:pPr>
            <a:r>
              <a:rPr lang="fr-CH" dirty="0" smtClean="0">
                <a:latin typeface="Times New Roman" charset="0"/>
              </a:rPr>
              <a:t>CYP24A1 mutations</a:t>
            </a:r>
            <a:endParaRPr lang="fr-CH" dirty="0">
              <a:latin typeface="Times New Roman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TextBox 11">
            <a:extLst>
              <a:ext uri="{FF2B5EF4-FFF2-40B4-BE49-F238E27FC236}">
                <a16:creationId xmlns="" xmlns:a16="http://schemas.microsoft.com/office/drawing/2014/main" id="{C32C541E-FE36-4AB9-B1D1-BEB865B11D37}"/>
              </a:ext>
            </a:extLst>
          </p:cNvPr>
          <p:cNvGrpSpPr>
            <a:grpSpLocks/>
          </p:cNvGrpSpPr>
          <p:nvPr/>
        </p:nvGrpSpPr>
        <p:grpSpPr bwMode="auto">
          <a:xfrm>
            <a:off x="2322513" y="2570163"/>
            <a:ext cx="3206750" cy="1311275"/>
            <a:chOff x="1463" y="1198"/>
            <a:chExt cx="2020" cy="1006"/>
          </a:xfrm>
        </p:grpSpPr>
        <p:pic>
          <p:nvPicPr>
            <p:cNvPr id="44041" name="TextBox 11">
              <a:extLst>
                <a:ext uri="{FF2B5EF4-FFF2-40B4-BE49-F238E27FC236}">
                  <a16:creationId xmlns="" xmlns:a16="http://schemas.microsoft.com/office/drawing/2014/main" id="{075152F3-00C1-4577-B147-939E566F1C9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" y="1198"/>
              <a:ext cx="2020" cy="1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42" name="Text Box 10">
              <a:extLst>
                <a:ext uri="{FF2B5EF4-FFF2-40B4-BE49-F238E27FC236}">
                  <a16:creationId xmlns="" xmlns:a16="http://schemas.microsoft.com/office/drawing/2014/main" id="{1B11348F-B5C4-48AF-9FCB-BFB56DC36E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1" y="1207"/>
              <a:ext cx="2008" cy="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fr-CH" altLang="fr-FR"/>
                <a:t>Slow release of vitamin</a:t>
              </a:r>
            </a:p>
            <a:p>
              <a:r>
                <a:rPr lang="fr-CH" altLang="fr-FR"/>
                <a:t>D from fat tissue</a:t>
              </a:r>
            </a:p>
            <a:p>
              <a:r>
                <a:rPr lang="fr-CH" altLang="fr-FR" sz="1800"/>
                <a:t>(days to weeks)</a:t>
              </a:r>
            </a:p>
          </p:txBody>
        </p:sp>
      </p:grpSp>
      <p:grpSp>
        <p:nvGrpSpPr>
          <p:cNvPr id="13" name="TextBox 12">
            <a:extLst>
              <a:ext uri="{FF2B5EF4-FFF2-40B4-BE49-F238E27FC236}">
                <a16:creationId xmlns="" xmlns:a16="http://schemas.microsoft.com/office/drawing/2014/main" id="{A6D190E8-7818-44B4-A06C-31F9A8E8B362}"/>
              </a:ext>
            </a:extLst>
          </p:cNvPr>
          <p:cNvGrpSpPr>
            <a:grpSpLocks/>
          </p:cNvGrpSpPr>
          <p:nvPr/>
        </p:nvGrpSpPr>
        <p:grpSpPr bwMode="auto">
          <a:xfrm>
            <a:off x="6438900" y="3357563"/>
            <a:ext cx="3079750" cy="1377950"/>
            <a:chOff x="4274" y="1156"/>
            <a:chExt cx="1940" cy="772"/>
          </a:xfrm>
        </p:grpSpPr>
        <p:pic>
          <p:nvPicPr>
            <p:cNvPr id="44044" name="TextBox 12">
              <a:extLst>
                <a:ext uri="{FF2B5EF4-FFF2-40B4-BE49-F238E27FC236}">
                  <a16:creationId xmlns="" xmlns:a16="http://schemas.microsoft.com/office/drawing/2014/main" id="{3000F261-08E4-4E30-88DB-104BFC277B3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4" y="1156"/>
              <a:ext cx="1916" cy="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45" name="Text Box 13">
              <a:extLst>
                <a:ext uri="{FF2B5EF4-FFF2-40B4-BE49-F238E27FC236}">
                  <a16:creationId xmlns="" xmlns:a16="http://schemas.microsoft.com/office/drawing/2014/main" id="{7C9B028E-47F7-4B84-B6F2-F93E0F990C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3" y="1162"/>
              <a:ext cx="1931" cy="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fr-CH" altLang="fr-FR" dirty="0" err="1"/>
                <a:t>Continuous</a:t>
              </a:r>
              <a:r>
                <a:rPr lang="fr-CH" altLang="fr-FR" dirty="0"/>
                <a:t> </a:t>
              </a:r>
              <a:r>
                <a:rPr lang="fr-CH" altLang="fr-FR" dirty="0" err="1"/>
                <a:t>vitamin</a:t>
              </a:r>
              <a:r>
                <a:rPr lang="fr-CH" altLang="fr-FR" dirty="0"/>
                <a:t> D</a:t>
              </a:r>
            </a:p>
            <a:p>
              <a:r>
                <a:rPr lang="fr-CH" altLang="fr-FR" dirty="0" err="1"/>
                <a:t>e</a:t>
              </a:r>
              <a:r>
                <a:rPr lang="fr-CH" altLang="fr-FR" dirty="0" err="1" smtClean="0"/>
                <a:t>xposure</a:t>
              </a:r>
              <a:endParaRPr lang="fr-CH" altLang="fr-FR" dirty="0"/>
            </a:p>
            <a:p>
              <a:r>
                <a:rPr lang="fr-CH" altLang="fr-FR" sz="1800" dirty="0"/>
                <a:t>(variable)</a:t>
              </a:r>
            </a:p>
          </p:txBody>
        </p:sp>
      </p:grpSp>
      <p:grpSp>
        <p:nvGrpSpPr>
          <p:cNvPr id="15" name="TextBox 14">
            <a:extLst>
              <a:ext uri="{FF2B5EF4-FFF2-40B4-BE49-F238E27FC236}">
                <a16:creationId xmlns="" xmlns:a16="http://schemas.microsoft.com/office/drawing/2014/main" id="{D0082EDC-0165-438F-BFF3-E5B58920F57B}"/>
              </a:ext>
            </a:extLst>
          </p:cNvPr>
          <p:cNvGrpSpPr>
            <a:grpSpLocks/>
          </p:cNvGrpSpPr>
          <p:nvPr/>
        </p:nvGrpSpPr>
        <p:grpSpPr bwMode="auto">
          <a:xfrm>
            <a:off x="2901950" y="4948238"/>
            <a:ext cx="2349500" cy="1165225"/>
            <a:chOff x="1828" y="2696"/>
            <a:chExt cx="2020" cy="541"/>
          </a:xfrm>
        </p:grpSpPr>
        <p:pic>
          <p:nvPicPr>
            <p:cNvPr id="44048" name="TextBox 14">
              <a:extLst>
                <a:ext uri="{FF2B5EF4-FFF2-40B4-BE49-F238E27FC236}">
                  <a16:creationId xmlns="" xmlns:a16="http://schemas.microsoft.com/office/drawing/2014/main" id="{3B0F49C5-011B-4AE4-BA91-F7C2F893BB1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" y="2696"/>
              <a:ext cx="1997" cy="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49" name="Text Box 17">
              <a:extLst>
                <a:ext uri="{FF2B5EF4-FFF2-40B4-BE49-F238E27FC236}">
                  <a16:creationId xmlns="" xmlns:a16="http://schemas.microsoft.com/office/drawing/2014/main" id="{C3256B81-EE8A-4991-A1CA-F56111DCB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3" y="2703"/>
              <a:ext cx="2015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fr-CH" altLang="fr-FR"/>
                <a:t>Renal failure </a:t>
              </a:r>
              <a:r>
                <a:rPr lang="fr-CH" altLang="fr-FR">
                  <a:sym typeface="Symbol" panose="05050102010706020507" pitchFamily="18" charset="2"/>
                </a:rPr>
                <a:t></a:t>
              </a:r>
            </a:p>
            <a:p>
              <a:r>
                <a:rPr lang="fr-CH" altLang="fr-FR"/>
                <a:t>chronic acidosis</a:t>
              </a:r>
            </a:p>
            <a:p>
              <a:r>
                <a:rPr lang="fr-CH" altLang="fr-FR" sz="1800"/>
                <a:t>(variable)</a:t>
              </a:r>
            </a:p>
          </p:txBody>
        </p:sp>
      </p:grpSp>
      <p:pic>
        <p:nvPicPr>
          <p:cNvPr id="44058" name="Picture 26" descr="Afficher l'image en taille réelle">
            <a:hlinkClick r:id="rId6"/>
            <a:extLst>
              <a:ext uri="{FF2B5EF4-FFF2-40B4-BE49-F238E27FC236}">
                <a16:creationId xmlns="" xmlns:a16="http://schemas.microsoft.com/office/drawing/2014/main" id="{66CFF99A-6EF8-4047-8D57-9C868DFB8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601913"/>
            <a:ext cx="1655763" cy="124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60" name="Picture 28" descr="Afficher l'image en taille réelle">
            <a:hlinkClick r:id="rId8"/>
            <a:extLst>
              <a:ext uri="{FF2B5EF4-FFF2-40B4-BE49-F238E27FC236}">
                <a16:creationId xmlns="" xmlns:a16="http://schemas.microsoft.com/office/drawing/2014/main" id="{040A3453-33C4-458F-A9D2-08B303BEB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4724400"/>
            <a:ext cx="7524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62" name="Picture 30" descr="kidney02">
            <a:extLst>
              <a:ext uri="{FF2B5EF4-FFF2-40B4-BE49-F238E27FC236}">
                <a16:creationId xmlns="" xmlns:a16="http://schemas.microsoft.com/office/drawing/2014/main" id="{FB8D2FBC-E075-4DF6-9FC4-C9E771FAD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4960938"/>
            <a:ext cx="1584325" cy="142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TextBox 7">
            <a:extLst>
              <a:ext uri="{FF2B5EF4-FFF2-40B4-BE49-F238E27FC236}">
                <a16:creationId xmlns="" xmlns:a16="http://schemas.microsoft.com/office/drawing/2014/main" id="{E4EB60CE-D9D3-4E31-B78A-95763F9B8B0E}"/>
              </a:ext>
            </a:extLst>
          </p:cNvPr>
          <p:cNvGrpSpPr>
            <a:grpSpLocks/>
          </p:cNvGrpSpPr>
          <p:nvPr/>
        </p:nvGrpSpPr>
        <p:grpSpPr bwMode="auto">
          <a:xfrm>
            <a:off x="1901825" y="404813"/>
            <a:ext cx="8281988" cy="712787"/>
            <a:chOff x="2097" y="292"/>
            <a:chExt cx="3082" cy="307"/>
          </a:xfrm>
        </p:grpSpPr>
        <p:pic>
          <p:nvPicPr>
            <p:cNvPr id="44064" name="TextBox 7">
              <a:extLst>
                <a:ext uri="{FF2B5EF4-FFF2-40B4-BE49-F238E27FC236}">
                  <a16:creationId xmlns="" xmlns:a16="http://schemas.microsoft.com/office/drawing/2014/main" id="{B3FFF34B-D203-4125-AE41-91C9C805C5E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" y="292"/>
              <a:ext cx="2369" cy="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65" name="Text Box 33">
              <a:extLst>
                <a:ext uri="{FF2B5EF4-FFF2-40B4-BE49-F238E27FC236}">
                  <a16:creationId xmlns="" xmlns:a16="http://schemas.microsoft.com/office/drawing/2014/main" id="{2997CA2C-E140-4868-8816-50DA65DB0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6" y="300"/>
              <a:ext cx="30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fr-CH" altLang="fr-FR" sz="3200"/>
                <a:t>2. Maintenance of hypercalcemia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>
            <a:extLst>
              <a:ext uri="{FF2B5EF4-FFF2-40B4-BE49-F238E27FC236}">
                <a16:creationId xmlns="" xmlns:a16="http://schemas.microsoft.com/office/drawing/2014/main" id="{997CEC93-53F5-4185-9F3F-750CECAA96F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7513" y="260350"/>
            <a:ext cx="6985000" cy="971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6" name="Picture 6">
            <a:extLst>
              <a:ext uri="{FF2B5EF4-FFF2-40B4-BE49-F238E27FC236}">
                <a16:creationId xmlns="" xmlns:a16="http://schemas.microsoft.com/office/drawing/2014/main" id="{12FDE181-D1AA-4FF9-B99B-F01113D1274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1475" y="1412875"/>
            <a:ext cx="4246563" cy="5259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9" name="AutoShape 9">
            <a:extLst>
              <a:ext uri="{FF2B5EF4-FFF2-40B4-BE49-F238E27FC236}">
                <a16:creationId xmlns="" xmlns:a16="http://schemas.microsoft.com/office/drawing/2014/main" id="{6B6A4394-A6AB-452A-B90B-2B787A29A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4225" y="1979613"/>
            <a:ext cx="215900" cy="792162"/>
          </a:xfrm>
          <a:prstGeom prst="downArrow">
            <a:avLst>
              <a:gd name="adj1" fmla="val 50000"/>
              <a:gd name="adj2" fmla="val 9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46090" name="AutoShape 10">
            <a:extLst>
              <a:ext uri="{FF2B5EF4-FFF2-40B4-BE49-F238E27FC236}">
                <a16:creationId xmlns="" xmlns:a16="http://schemas.microsoft.com/office/drawing/2014/main" id="{42C42145-9978-4DF9-902B-86E87DB79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4868863"/>
            <a:ext cx="215900" cy="792162"/>
          </a:xfrm>
          <a:prstGeom prst="downArrow">
            <a:avLst>
              <a:gd name="adj1" fmla="val 50000"/>
              <a:gd name="adj2" fmla="val 9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="" xmlns:a16="http://schemas.microsoft.com/office/drawing/2014/main" id="{32870039-5C6A-4DEC-9FD0-BC928D19E9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 sz="4000"/>
              <a:t>The question (you should ask yourself)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="" xmlns:a16="http://schemas.microsoft.com/office/drawing/2014/main" id="{9CD56E5C-F1DF-4BEA-823D-2DB8D6A173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fr-FR"/>
              <a:t>Does my patient take vitamin D?</a:t>
            </a:r>
          </a:p>
          <a:p>
            <a:pPr lvl="2"/>
            <a:r>
              <a:rPr lang="fr-CH" altLang="fr-FR"/>
              <a:t>Vitamin D intoxication</a:t>
            </a:r>
          </a:p>
          <a:p>
            <a:r>
              <a:rPr lang="fr-CH" altLang="fr-FR"/>
              <a:t>Does my patient produce vitamin D?</a:t>
            </a:r>
          </a:p>
          <a:p>
            <a:pPr lvl="2"/>
            <a:r>
              <a:rPr lang="fr-CH" altLang="fr-FR"/>
              <a:t>Granulomatous diseases</a:t>
            </a:r>
          </a:p>
          <a:p>
            <a:r>
              <a:rPr lang="fr-CH" altLang="fr-FR"/>
              <a:t>Does my patient take calcium?</a:t>
            </a:r>
          </a:p>
          <a:p>
            <a:pPr lvl="2"/>
            <a:r>
              <a:rPr lang="fr-CH" altLang="fr-FR"/>
              <a:t>Calcium intoxication</a:t>
            </a:r>
          </a:p>
          <a:p>
            <a:r>
              <a:rPr lang="fr-CH" altLang="fr-FR"/>
              <a:t>Does my patient release calcium?</a:t>
            </a:r>
          </a:p>
          <a:p>
            <a:pPr lvl="2"/>
            <a:r>
              <a:rPr lang="fr-CH" altLang="fr-FR"/>
              <a:t>Bone diseases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DFEA5BF-464E-4B1B-8751-AC0C674C72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Differential diagnosis of hypercalcemia of infancy</a:t>
            </a:r>
            <a:endParaRPr lang="fr-CH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0AB2833-AA3A-49D8-969C-C6EB30021D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08F53411-659D-4110-A86A-66A0F2BBC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2CCA-2F9C-4983-BA79-B6B4B56E67B1}" type="slidenum">
              <a:rPr lang="fr-FR" altLang="fr-FR" smtClean="0"/>
              <a:pPr/>
              <a:t>27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6787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>
            <a:extLst>
              <a:ext uri="{FF2B5EF4-FFF2-40B4-BE49-F238E27FC236}">
                <a16:creationId xmlns="" xmlns:a16="http://schemas.microsoft.com/office/drawing/2014/main" id="{1D74DC2E-BAFB-442D-946C-D6614C5D5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fr-FR"/>
              <a:t>What is the PTH level?</a:t>
            </a:r>
          </a:p>
          <a:p>
            <a:r>
              <a:rPr lang="fr-CH" altLang="fr-FR"/>
              <a:t>What is the 25(OH)Vitamin D level?</a:t>
            </a:r>
          </a:p>
        </p:txBody>
      </p:sp>
      <p:sp>
        <p:nvSpPr>
          <p:cNvPr id="81924" name="Rectangle 4">
            <a:extLst>
              <a:ext uri="{FF2B5EF4-FFF2-40B4-BE49-F238E27FC236}">
                <a16:creationId xmlns="" xmlns:a16="http://schemas.microsoft.com/office/drawing/2014/main" id="{F75F992C-A8D4-4AC4-BABD-0BE94253DC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CH" altLang="fr-FR" sz="4000"/>
              <a:t>The question (you should ask yourself)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90D08EE-F05A-4D0F-A17E-78CE5755DB35}"/>
              </a:ext>
            </a:extLst>
          </p:cNvPr>
          <p:cNvSpPr txBox="1"/>
          <p:nvPr/>
        </p:nvSpPr>
        <p:spPr>
          <a:xfrm>
            <a:off x="4135388" y="188640"/>
            <a:ext cx="21587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dirty="0" err="1">
                <a:latin typeface="Times New Roman" charset="0"/>
              </a:rPr>
              <a:t>Hypercalcemia</a:t>
            </a:r>
            <a:endParaRPr lang="fr-CH" dirty="0">
              <a:latin typeface="Times New Roman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B98E6F4-2C91-44F7-A3A4-BF4735D577C8}"/>
              </a:ext>
            </a:extLst>
          </p:cNvPr>
          <p:cNvSpPr txBox="1"/>
          <p:nvPr/>
        </p:nvSpPr>
        <p:spPr>
          <a:xfrm>
            <a:off x="4813052" y="980728"/>
            <a:ext cx="81624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dirty="0">
                <a:latin typeface="Times New Roman" charset="0"/>
              </a:rPr>
              <a:t>PTH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FE6E137-28E7-452B-BFDB-0FD8E86E13FB}"/>
              </a:ext>
            </a:extLst>
          </p:cNvPr>
          <p:cNvSpPr txBox="1"/>
          <p:nvPr/>
        </p:nvSpPr>
        <p:spPr>
          <a:xfrm>
            <a:off x="318964" y="4365104"/>
            <a:ext cx="175400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1800" dirty="0" smtClean="0">
                <a:latin typeface="Times New Roman" charset="0"/>
                <a:sym typeface="Symbol"/>
              </a:rPr>
              <a:t> </a:t>
            </a:r>
            <a:r>
              <a:rPr lang="fr-CH" sz="1800" dirty="0" smtClean="0">
                <a:latin typeface="Times New Roman" charset="0"/>
              </a:rPr>
              <a:t>25(OH)D</a:t>
            </a:r>
          </a:p>
          <a:p>
            <a:pPr>
              <a:defRPr/>
            </a:pPr>
            <a:r>
              <a:rPr lang="fr-CH" sz="1800" dirty="0" smtClean="0">
                <a:latin typeface="Times New Roman" charset="0"/>
              </a:rPr>
              <a:t>N/</a:t>
            </a:r>
            <a:r>
              <a:rPr lang="fr-CH" sz="1800" dirty="0" smtClean="0">
                <a:latin typeface="Times New Roman" charset="0"/>
                <a:sym typeface="Symbol"/>
              </a:rPr>
              <a:t> 1,25(OH)D</a:t>
            </a:r>
            <a:endParaRPr lang="fr-CH" sz="1800" dirty="0">
              <a:latin typeface="Times New Roman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0B9A221-5A6C-4431-814A-28C7A55E3E04}"/>
              </a:ext>
            </a:extLst>
          </p:cNvPr>
          <p:cNvSpPr txBox="1"/>
          <p:nvPr/>
        </p:nvSpPr>
        <p:spPr>
          <a:xfrm>
            <a:off x="5647556" y="4437112"/>
            <a:ext cx="146546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1800" dirty="0">
                <a:latin typeface="Times New Roman" charset="0"/>
                <a:sym typeface="Symbol"/>
              </a:rPr>
              <a:t> </a:t>
            </a:r>
            <a:r>
              <a:rPr lang="fr-CH" sz="1800" dirty="0">
                <a:latin typeface="Times New Roman" charset="0"/>
              </a:rPr>
              <a:t>1,25(OH)D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AA9DC75-E522-4692-B0DE-70B9A3D05EFB}"/>
              </a:ext>
            </a:extLst>
          </p:cNvPr>
          <p:cNvSpPr txBox="1"/>
          <p:nvPr/>
        </p:nvSpPr>
        <p:spPr>
          <a:xfrm>
            <a:off x="1831132" y="1916832"/>
            <a:ext cx="146149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dirty="0" err="1">
                <a:latin typeface="Times New Roman" charset="0"/>
              </a:rPr>
              <a:t>Increased</a:t>
            </a:r>
            <a:endParaRPr lang="fr-CH" dirty="0">
              <a:latin typeface="Times New Roman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611D09B-4C1E-4318-8BCE-C12FF6F539FE}"/>
              </a:ext>
            </a:extLst>
          </p:cNvPr>
          <p:cNvSpPr txBox="1"/>
          <p:nvPr/>
        </p:nvSpPr>
        <p:spPr>
          <a:xfrm>
            <a:off x="6783036" y="1916832"/>
            <a:ext cx="152881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dirty="0" err="1">
                <a:latin typeface="Times New Roman" charset="0"/>
              </a:rPr>
              <a:t>Decreased</a:t>
            </a:r>
            <a:endParaRPr lang="fr-CH" dirty="0">
              <a:latin typeface="Times New Roman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3A70EAB-991C-4D7C-809A-23A5D138C7F6}"/>
              </a:ext>
            </a:extLst>
          </p:cNvPr>
          <p:cNvSpPr txBox="1"/>
          <p:nvPr/>
        </p:nvSpPr>
        <p:spPr>
          <a:xfrm>
            <a:off x="246956" y="2722275"/>
            <a:ext cx="441178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dirty="0" err="1">
                <a:latin typeface="Times New Roman" charset="0"/>
              </a:rPr>
              <a:t>Loss</a:t>
            </a:r>
            <a:r>
              <a:rPr lang="fr-CH" dirty="0">
                <a:latin typeface="Times New Roman" charset="0"/>
              </a:rPr>
              <a:t> of </a:t>
            </a:r>
            <a:r>
              <a:rPr lang="fr-CH" dirty="0" err="1">
                <a:latin typeface="Times New Roman" charset="0"/>
              </a:rPr>
              <a:t>function</a:t>
            </a:r>
            <a:r>
              <a:rPr lang="fr-CH" dirty="0">
                <a:latin typeface="Times New Roman" charset="0"/>
              </a:rPr>
              <a:t> </a:t>
            </a:r>
            <a:r>
              <a:rPr lang="fr-CH" dirty="0" err="1">
                <a:latin typeface="Times New Roman" charset="0"/>
              </a:rPr>
              <a:t>CaSR</a:t>
            </a:r>
            <a:r>
              <a:rPr lang="fr-CH" dirty="0">
                <a:latin typeface="Times New Roman" charset="0"/>
              </a:rPr>
              <a:t> mutation</a:t>
            </a:r>
          </a:p>
          <a:p>
            <a:pPr>
              <a:defRPr/>
            </a:pPr>
            <a:r>
              <a:rPr lang="fr-CH" dirty="0">
                <a:latin typeface="Times New Roman" charset="0"/>
              </a:rPr>
              <a:t>	</a:t>
            </a:r>
            <a:r>
              <a:rPr lang="fr-CH" sz="2000" dirty="0" err="1">
                <a:latin typeface="Times New Roman" charset="0"/>
              </a:rPr>
              <a:t>Severe</a:t>
            </a:r>
            <a:r>
              <a:rPr lang="fr-CH" sz="2000" dirty="0">
                <a:latin typeface="Times New Roman" charset="0"/>
              </a:rPr>
              <a:t> </a:t>
            </a:r>
            <a:r>
              <a:rPr lang="fr-CH" sz="2000" dirty="0" err="1">
                <a:latin typeface="Times New Roman" charset="0"/>
              </a:rPr>
              <a:t>neonatal</a:t>
            </a:r>
            <a:r>
              <a:rPr lang="fr-CH" sz="2000" dirty="0">
                <a:latin typeface="Times New Roman" charset="0"/>
              </a:rPr>
              <a:t> </a:t>
            </a:r>
            <a:r>
              <a:rPr lang="fr-CH" sz="2000" dirty="0" err="1">
                <a:latin typeface="Times New Roman" charset="0"/>
              </a:rPr>
              <a:t>hyperPTH</a:t>
            </a:r>
            <a:endParaRPr lang="fr-CH" sz="2000" dirty="0">
              <a:latin typeface="Times New Roman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BD5EB5C-47CE-48DE-9236-F39D9466A31C}"/>
              </a:ext>
            </a:extLst>
          </p:cNvPr>
          <p:cNvSpPr txBox="1"/>
          <p:nvPr/>
        </p:nvSpPr>
        <p:spPr>
          <a:xfrm>
            <a:off x="318964" y="5517232"/>
            <a:ext cx="135165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1800" dirty="0" err="1">
                <a:latin typeface="Times New Roman" charset="0"/>
              </a:rPr>
              <a:t>Vitamin</a:t>
            </a:r>
            <a:r>
              <a:rPr lang="fr-CH" sz="1800" dirty="0">
                <a:latin typeface="Times New Roman" charset="0"/>
              </a:rPr>
              <a:t> D</a:t>
            </a:r>
          </a:p>
          <a:p>
            <a:pPr>
              <a:defRPr/>
            </a:pPr>
            <a:r>
              <a:rPr lang="fr-CH" sz="1800" dirty="0">
                <a:latin typeface="Times New Roman" charset="0"/>
              </a:rPr>
              <a:t>intoxication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D06E940-3A61-4BE4-8062-DF368A7D50BF}"/>
              </a:ext>
            </a:extLst>
          </p:cNvPr>
          <p:cNvSpPr txBox="1"/>
          <p:nvPr/>
        </p:nvSpPr>
        <p:spPr>
          <a:xfrm>
            <a:off x="5503657" y="5301208"/>
            <a:ext cx="176202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H" altLang="fr-FR" sz="1800" dirty="0" err="1"/>
              <a:t>Sarcoidosis</a:t>
            </a:r>
            <a:endParaRPr lang="fr-CH" altLang="fr-FR" sz="1800" dirty="0"/>
          </a:p>
          <a:p>
            <a:r>
              <a:rPr lang="fr-CH" altLang="fr-FR" sz="1800" dirty="0" err="1"/>
              <a:t>Granulomatosis</a:t>
            </a:r>
            <a:endParaRPr lang="fr-CH" altLang="fr-FR" sz="1800" dirty="0"/>
          </a:p>
          <a:p>
            <a:r>
              <a:rPr lang="fr-CH" altLang="fr-FR" sz="1800" dirty="0"/>
              <a:t>Fat </a:t>
            </a:r>
            <a:r>
              <a:rPr lang="fr-CH" altLang="fr-FR" sz="1800" dirty="0" err="1"/>
              <a:t>necrosis</a:t>
            </a:r>
            <a:endParaRPr lang="fr-CH" altLang="fr-FR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13A2AF3-7AD7-45B3-BBC1-63687AEC4A93}"/>
              </a:ext>
            </a:extLst>
          </p:cNvPr>
          <p:cNvSpPr txBox="1"/>
          <p:nvPr/>
        </p:nvSpPr>
        <p:spPr>
          <a:xfrm>
            <a:off x="2496782" y="4365104"/>
            <a:ext cx="16962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1800" dirty="0" smtClean="0">
                <a:latin typeface="Times New Roman" charset="0"/>
              </a:rPr>
              <a:t>N 25(OH)D</a:t>
            </a:r>
          </a:p>
          <a:p>
            <a:pPr>
              <a:defRPr/>
            </a:pPr>
            <a:r>
              <a:rPr lang="fr-CH" sz="1800" dirty="0" smtClean="0">
                <a:latin typeface="Times New Roman" charset="0"/>
              </a:rPr>
              <a:t>N/</a:t>
            </a:r>
            <a:r>
              <a:rPr lang="fr-CH" sz="1800" dirty="0" smtClean="0">
                <a:latin typeface="Times New Roman" charset="0"/>
                <a:sym typeface="Symbol"/>
              </a:rPr>
              <a:t> 1,25(OH)D</a:t>
            </a:r>
            <a:endParaRPr lang="fr-CH" sz="1800" dirty="0">
              <a:latin typeface="Times New Roman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95D451B-4FDE-4A19-BF29-30D0F0722EA0}"/>
              </a:ext>
            </a:extLst>
          </p:cNvPr>
          <p:cNvSpPr txBox="1"/>
          <p:nvPr/>
        </p:nvSpPr>
        <p:spPr>
          <a:xfrm>
            <a:off x="2296755" y="5725602"/>
            <a:ext cx="212750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1800" dirty="0">
                <a:latin typeface="Times New Roman" charset="0"/>
              </a:rPr>
              <a:t>Williams syndrome</a:t>
            </a:r>
          </a:p>
          <a:p>
            <a:pPr>
              <a:defRPr/>
            </a:pPr>
            <a:r>
              <a:rPr lang="en-GB" sz="1800" dirty="0">
                <a:latin typeface="Times New Roman" charset="0"/>
              </a:rPr>
              <a:t>C</a:t>
            </a:r>
            <a:r>
              <a:rPr lang="fr-CH" sz="1800" dirty="0">
                <a:latin typeface="Times New Roman" charset="0"/>
              </a:rPr>
              <a:t>YP24A1 mutation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1307A62-1FAD-4912-8F3D-7466CAC29AAC}"/>
              </a:ext>
            </a:extLst>
          </p:cNvPr>
          <p:cNvSpPr txBox="1"/>
          <p:nvPr/>
        </p:nvSpPr>
        <p:spPr>
          <a:xfrm>
            <a:off x="8095828" y="4365104"/>
            <a:ext cx="12923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1800" dirty="0">
                <a:latin typeface="Times New Roman" charset="0"/>
                <a:sym typeface="Symbol"/>
              </a:rPr>
              <a:t> </a:t>
            </a:r>
            <a:r>
              <a:rPr lang="fr-CH" sz="1800" dirty="0">
                <a:latin typeface="Times New Roman" charset="0"/>
              </a:rPr>
              <a:t>25(OH)D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299007A-F93C-431C-A9F0-0E3D9D1C8AEF}"/>
              </a:ext>
            </a:extLst>
          </p:cNvPr>
          <p:cNvSpPr txBox="1"/>
          <p:nvPr/>
        </p:nvSpPr>
        <p:spPr>
          <a:xfrm>
            <a:off x="7879822" y="5157192"/>
            <a:ext cx="179844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1800" dirty="0" err="1" smtClean="0">
                <a:latin typeface="Times New Roman" charset="0"/>
              </a:rPr>
              <a:t>PTHrP</a:t>
            </a:r>
            <a:endParaRPr lang="fr-CH" sz="1800" dirty="0">
              <a:latin typeface="Times New Roman" charset="0"/>
            </a:endParaRPr>
          </a:p>
          <a:p>
            <a:pPr>
              <a:defRPr/>
            </a:pPr>
            <a:r>
              <a:rPr lang="fr-CH" sz="1800" dirty="0" err="1">
                <a:latin typeface="Times New Roman" charset="0"/>
              </a:rPr>
              <a:t>Malignancy</a:t>
            </a:r>
            <a:endParaRPr lang="fr-CH" sz="1800" dirty="0">
              <a:latin typeface="Times New Roman" charset="0"/>
            </a:endParaRPr>
          </a:p>
          <a:p>
            <a:pPr>
              <a:defRPr/>
            </a:pPr>
            <a:r>
              <a:rPr lang="fr-CH" sz="1800" dirty="0" err="1">
                <a:latin typeface="Times New Roman" charset="0"/>
              </a:rPr>
              <a:t>Vitamin</a:t>
            </a:r>
            <a:r>
              <a:rPr lang="fr-CH" sz="1800" dirty="0">
                <a:latin typeface="Times New Roman" charset="0"/>
              </a:rPr>
              <a:t> A intox.</a:t>
            </a:r>
          </a:p>
        </p:txBody>
      </p:sp>
      <p:cxnSp>
        <p:nvCxnSpPr>
          <p:cNvPr id="24616" name="Straight Connector 20">
            <a:extLst>
              <a:ext uri="{FF2B5EF4-FFF2-40B4-BE49-F238E27FC236}">
                <a16:creationId xmlns="" xmlns:a16="http://schemas.microsoft.com/office/drawing/2014/main" id="{4E5C4613-C7BD-4104-9CB8-1E7214883EF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106988" y="800100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17" name="Straight Connector 22">
            <a:extLst>
              <a:ext uri="{FF2B5EF4-FFF2-40B4-BE49-F238E27FC236}">
                <a16:creationId xmlns="" xmlns:a16="http://schemas.microsoft.com/office/drawing/2014/main" id="{6A91449C-B7F7-449A-8B43-2D117B2703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51113" y="1700213"/>
            <a:ext cx="48958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18" name="Straight Connector 24">
            <a:extLst>
              <a:ext uri="{FF2B5EF4-FFF2-40B4-BE49-F238E27FC236}">
                <a16:creationId xmlns="" xmlns:a16="http://schemas.microsoft.com/office/drawing/2014/main" id="{B5627F98-3830-41E2-80BF-640E1B347FE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106988" y="1592263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19" name="Straight Arrow Connector 26">
            <a:extLst>
              <a:ext uri="{FF2B5EF4-FFF2-40B4-BE49-F238E27FC236}">
                <a16:creationId xmlns="" xmlns:a16="http://schemas.microsoft.com/office/drawing/2014/main" id="{78228D08-7979-4740-9F14-7D68774DD42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479675" y="1773238"/>
            <a:ext cx="144463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620" name="Straight Arrow Connector 27">
            <a:extLst>
              <a:ext uri="{FF2B5EF4-FFF2-40B4-BE49-F238E27FC236}">
                <a16:creationId xmlns="" xmlns:a16="http://schemas.microsoft.com/office/drawing/2014/main" id="{B6DB7150-C009-446E-8EF2-FB16CC39D07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373938" y="1771650"/>
            <a:ext cx="144462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621" name="Straight Arrow Connector 31">
            <a:extLst>
              <a:ext uri="{FF2B5EF4-FFF2-40B4-BE49-F238E27FC236}">
                <a16:creationId xmlns="" xmlns:a16="http://schemas.microsoft.com/office/drawing/2014/main" id="{C8DF79F1-A91F-4781-A8F8-69CBC9F4340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479676" y="2565400"/>
            <a:ext cx="144462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622" name="Straight Connector 33">
            <a:extLst>
              <a:ext uri="{FF2B5EF4-FFF2-40B4-BE49-F238E27FC236}">
                <a16:creationId xmlns="" xmlns:a16="http://schemas.microsoft.com/office/drawing/2014/main" id="{505F366D-7DF1-4166-A141-58C976534D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39813" y="4149725"/>
            <a:ext cx="77041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23" name="Straight Connector 35">
            <a:extLst>
              <a:ext uri="{FF2B5EF4-FFF2-40B4-BE49-F238E27FC236}">
                <a16:creationId xmlns="" xmlns:a16="http://schemas.microsoft.com/office/drawing/2014/main" id="{A508025A-A997-4B51-9324-FD515981541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690519" y="3393282"/>
            <a:ext cx="15128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24" name="Straight Arrow Connector 37">
            <a:extLst>
              <a:ext uri="{FF2B5EF4-FFF2-40B4-BE49-F238E27FC236}">
                <a16:creationId xmlns="" xmlns:a16="http://schemas.microsoft.com/office/drawing/2014/main" id="{1088C06A-BB14-4DF3-A100-FD0C614E780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966787" y="4221163"/>
            <a:ext cx="14446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625" name="Straight Arrow Connector 38">
            <a:extLst>
              <a:ext uri="{FF2B5EF4-FFF2-40B4-BE49-F238E27FC236}">
                <a16:creationId xmlns="" xmlns:a16="http://schemas.microsoft.com/office/drawing/2014/main" id="{C2C084FE-7648-4A49-9254-D5F18AAF8BC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271044" y="4220369"/>
            <a:ext cx="14287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627" name="Straight Arrow Connector 40">
            <a:extLst>
              <a:ext uri="{FF2B5EF4-FFF2-40B4-BE49-F238E27FC236}">
                <a16:creationId xmlns="" xmlns:a16="http://schemas.microsoft.com/office/drawing/2014/main" id="{B2B93BDC-C37F-4E71-B824-A6664ED5B41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8671719" y="4220369"/>
            <a:ext cx="14287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628" name="Straight Arrow Connector 41">
            <a:extLst>
              <a:ext uri="{FF2B5EF4-FFF2-40B4-BE49-F238E27FC236}">
                <a16:creationId xmlns="" xmlns:a16="http://schemas.microsoft.com/office/drawing/2014/main" id="{5E618B05-6569-458E-8FB2-57405564621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366669" y="4220369"/>
            <a:ext cx="14287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629" name="Straight Arrow Connector 43">
            <a:extLst>
              <a:ext uri="{FF2B5EF4-FFF2-40B4-BE49-F238E27FC236}">
                <a16:creationId xmlns="" xmlns:a16="http://schemas.microsoft.com/office/drawing/2014/main" id="{048CE5CD-274D-4EC4-8526-C622A532D41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038225" y="5157192"/>
            <a:ext cx="1588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630" name="Straight Arrow Connector 45">
            <a:extLst>
              <a:ext uri="{FF2B5EF4-FFF2-40B4-BE49-F238E27FC236}">
                <a16:creationId xmlns="" xmlns:a16="http://schemas.microsoft.com/office/drawing/2014/main" id="{1C0F8B6F-C930-4C20-A8CF-016BE68F69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41688" y="5157192"/>
            <a:ext cx="1587" cy="36095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631" name="Straight Arrow Connector 47">
            <a:extLst>
              <a:ext uri="{FF2B5EF4-FFF2-40B4-BE49-F238E27FC236}">
                <a16:creationId xmlns="" xmlns:a16="http://schemas.microsoft.com/office/drawing/2014/main" id="{76EA8F47-8700-4DE5-AEDE-7A5F235734F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296025" y="5084763"/>
            <a:ext cx="287337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632" name="Straight Arrow Connector 49">
            <a:extLst>
              <a:ext uri="{FF2B5EF4-FFF2-40B4-BE49-F238E27FC236}">
                <a16:creationId xmlns="" xmlns:a16="http://schemas.microsoft.com/office/drawing/2014/main" id="{2A4032D8-C496-460E-8000-5F779F8C19E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8635207" y="4977606"/>
            <a:ext cx="2159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CH" dirty="0"/>
              <a:t>Endocrine aspect of calcium </a:t>
            </a:r>
            <a:r>
              <a:rPr lang="fr-CH" dirty="0" err="1"/>
              <a:t>metabolism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87116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9942-171B-4A0A-978B-4B4E9469901F}" type="slidenum">
              <a:rPr lang="fr-FR" altLang="fr-FR" smtClean="0"/>
              <a:pPr/>
              <a:t>30</a:t>
            </a:fld>
            <a:endParaRPr lang="fr-FR" altLang="fr-FR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39244" y="-1323528"/>
            <a:ext cx="4464497" cy="950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399084" y="338393"/>
            <a:ext cx="7758057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800" dirty="0" err="1" smtClean="0"/>
              <a:t>Differential</a:t>
            </a:r>
            <a:r>
              <a:rPr lang="fr-CH" sz="1800" dirty="0" smtClean="0"/>
              <a:t> </a:t>
            </a:r>
            <a:r>
              <a:rPr lang="fr-CH" sz="1800" dirty="0" err="1" smtClean="0"/>
              <a:t>diagnosis</a:t>
            </a:r>
            <a:r>
              <a:rPr lang="fr-CH" sz="1800" dirty="0" smtClean="0"/>
              <a:t> </a:t>
            </a:r>
            <a:r>
              <a:rPr lang="fr-CH" sz="1800" dirty="0" err="1" smtClean="0"/>
              <a:t>hypercalcemia</a:t>
            </a:r>
            <a:endParaRPr lang="fr-CH" sz="1800" dirty="0" smtClean="0"/>
          </a:p>
          <a:p>
            <a:pPr algn="ctr"/>
            <a:r>
              <a:rPr lang="fr-CH" sz="1600" i="1" dirty="0" err="1" smtClean="0"/>
              <a:t>From</a:t>
            </a:r>
            <a:r>
              <a:rPr lang="fr-CH" sz="1600" i="1" dirty="0" smtClean="0"/>
              <a:t> </a:t>
            </a:r>
            <a:r>
              <a:rPr lang="fr-CH" sz="1600" i="1" dirty="0" err="1" smtClean="0"/>
              <a:t>Lietman</a:t>
            </a:r>
            <a:r>
              <a:rPr lang="fr-CH" sz="1600" i="1" dirty="0" smtClean="0"/>
              <a:t> S et al. </a:t>
            </a:r>
            <a:r>
              <a:rPr lang="fr-CH" sz="1600" i="1" dirty="0" err="1" smtClean="0"/>
              <a:t>Curr</a:t>
            </a:r>
            <a:r>
              <a:rPr lang="fr-CH" sz="1600" i="1" dirty="0" smtClean="0"/>
              <a:t> </a:t>
            </a:r>
            <a:r>
              <a:rPr lang="fr-CH" sz="1600" i="1" dirty="0" err="1" smtClean="0"/>
              <a:t>Opin</a:t>
            </a:r>
            <a:r>
              <a:rPr lang="fr-CH" sz="1600" i="1" dirty="0" smtClean="0"/>
              <a:t> </a:t>
            </a:r>
            <a:r>
              <a:rPr lang="fr-CH" sz="1600" i="1" dirty="0" err="1" smtClean="0"/>
              <a:t>Pediatr</a:t>
            </a:r>
            <a:r>
              <a:rPr lang="fr-CH" sz="1600" i="1" dirty="0" smtClean="0"/>
              <a:t> 2010;22:508-15</a:t>
            </a:r>
            <a:endParaRPr lang="fr-CH" sz="16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351450" y="5847655"/>
            <a:ext cx="822443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H" sz="1400" b="0" dirty="0" smtClean="0"/>
              <a:t>Legends: NSHPT: </a:t>
            </a:r>
            <a:r>
              <a:rPr lang="fr-CH" sz="1400" b="0" dirty="0" err="1" smtClean="0"/>
              <a:t>neonatal</a:t>
            </a:r>
            <a:r>
              <a:rPr lang="fr-CH" sz="1400" b="0" dirty="0" smtClean="0"/>
              <a:t> </a:t>
            </a:r>
            <a:r>
              <a:rPr lang="fr-CH" sz="1400" b="0" dirty="0" err="1" smtClean="0"/>
              <a:t>severe</a:t>
            </a:r>
            <a:r>
              <a:rPr lang="fr-CH" sz="1400" b="0" dirty="0" smtClean="0"/>
              <a:t> </a:t>
            </a:r>
            <a:r>
              <a:rPr lang="fr-CH" sz="1400" b="0" dirty="0" err="1" smtClean="0"/>
              <a:t>hyperPTH</a:t>
            </a:r>
            <a:r>
              <a:rPr lang="fr-CH" sz="1400" b="0" dirty="0" smtClean="0"/>
              <a:t>; PTH: </a:t>
            </a:r>
            <a:r>
              <a:rPr lang="fr-CH" sz="1400" b="0" dirty="0" err="1" smtClean="0"/>
              <a:t>parathyroid</a:t>
            </a:r>
            <a:r>
              <a:rPr lang="fr-CH" sz="1400" b="0" dirty="0" smtClean="0"/>
              <a:t> hormone; </a:t>
            </a:r>
            <a:r>
              <a:rPr lang="fr-CH" sz="1400" b="0" dirty="0" err="1" smtClean="0"/>
              <a:t>PTHrP</a:t>
            </a:r>
            <a:r>
              <a:rPr lang="fr-CH" sz="1400" b="0" dirty="0" smtClean="0"/>
              <a:t>: </a:t>
            </a:r>
            <a:r>
              <a:rPr lang="fr-CH" sz="1400" b="0" dirty="0" err="1" smtClean="0"/>
              <a:t>parathyroid</a:t>
            </a:r>
            <a:r>
              <a:rPr lang="fr-CH" sz="1400" b="0" dirty="0" smtClean="0"/>
              <a:t> </a:t>
            </a:r>
            <a:r>
              <a:rPr lang="fr-CH" sz="1400" b="0" dirty="0" err="1" smtClean="0"/>
              <a:t>related</a:t>
            </a:r>
            <a:r>
              <a:rPr lang="fr-CH" sz="1400" b="0" dirty="0" smtClean="0"/>
              <a:t> </a:t>
            </a:r>
            <a:r>
              <a:rPr lang="fr-CH" sz="1400" b="0" dirty="0" err="1" smtClean="0"/>
              <a:t>protein</a:t>
            </a:r>
            <a:r>
              <a:rPr lang="fr-CH" sz="1400" b="0" dirty="0" smtClean="0"/>
              <a:t> </a:t>
            </a:r>
            <a:endParaRPr lang="fr-CH" sz="1400" b="0" dirty="0"/>
          </a:p>
        </p:txBody>
      </p:sp>
    </p:spTree>
    <p:extLst>
      <p:ext uri="{BB962C8B-B14F-4D97-AF65-F5344CB8AC3E}">
        <p14:creationId xmlns:p14="http://schemas.microsoft.com/office/powerpoint/2010/main" val="1584375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Slide Number Placeholder 3">
            <a:extLst>
              <a:ext uri="{FF2B5EF4-FFF2-40B4-BE49-F238E27FC236}">
                <a16:creationId xmlns="" xmlns:a16="http://schemas.microsoft.com/office/drawing/2014/main" id="{B60D4782-70FA-4E04-A98F-0314E97BF286}"/>
              </a:ext>
            </a:extLst>
          </p:cNvPr>
          <p:cNvSpPr txBox="1">
            <a:spLocks noGrp="1"/>
          </p:cNvSpPr>
          <p:nvPr/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BF44E81-B192-403B-B023-BADBEB9475E8}" type="slidenum">
              <a:rPr lang="fr-FR" altLang="fr-FR" sz="1400" b="0"/>
              <a:pPr algn="r"/>
              <a:t>31</a:t>
            </a:fld>
            <a:endParaRPr lang="fr-FR" altLang="fr-FR" sz="1400" b="0"/>
          </a:p>
        </p:txBody>
      </p:sp>
      <p:sp>
        <p:nvSpPr>
          <p:cNvPr id="82948" name="Title 1">
            <a:extLst>
              <a:ext uri="{FF2B5EF4-FFF2-40B4-BE49-F238E27FC236}">
                <a16:creationId xmlns="" xmlns:a16="http://schemas.microsoft.com/office/drawing/2014/main" id="{DE715BF5-6EA0-4664-BAF9-4FCFB5ECEBD7}"/>
              </a:ext>
            </a:extLst>
          </p:cNvPr>
          <p:cNvSpPr>
            <a:spLocks/>
          </p:cNvSpPr>
          <p:nvPr/>
        </p:nvSpPr>
        <p:spPr bwMode="auto">
          <a:xfrm>
            <a:off x="822325" y="2708275"/>
            <a:ext cx="8743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fr-FR" b="0"/>
              <a:t>Vitamin D intoxication:</a:t>
            </a:r>
            <a:br>
              <a:rPr lang="fr-CH" altLang="fr-FR" b="0"/>
            </a:br>
            <a:r>
              <a:rPr lang="fr-CH" altLang="fr-FR" b="0"/>
              <a:t/>
            </a:r>
            <a:br>
              <a:rPr lang="fr-CH" altLang="fr-FR" b="0"/>
            </a:br>
            <a:r>
              <a:rPr lang="fr-CH" altLang="fr-FR" b="0"/>
              <a:t>How does that happen?</a:t>
            </a:r>
            <a:br>
              <a:rPr lang="fr-CH" altLang="fr-FR" b="0"/>
            </a:br>
            <a:r>
              <a:rPr lang="fr-CH" altLang="fr-FR" b="0"/>
              <a:t>How can we prevent it?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Content Placeholder 2">
            <a:extLst>
              <a:ext uri="{FF2B5EF4-FFF2-40B4-BE49-F238E27FC236}">
                <a16:creationId xmlns="" xmlns:a16="http://schemas.microsoft.com/office/drawing/2014/main" id="{3C027C26-EA22-4546-9FEE-1D88C135BD76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fr-CH" altLang="fr-FR">
                <a:solidFill>
                  <a:srgbClr val="FFC000"/>
                </a:solidFill>
              </a:rPr>
              <a:t>Acute intoxication</a:t>
            </a:r>
            <a:r>
              <a:rPr lang="fr-CH" altLang="fr-FR"/>
              <a:t>: </a:t>
            </a:r>
          </a:p>
          <a:p>
            <a:pPr lvl="2" eaLnBrk="1" hangingPunct="1"/>
            <a:r>
              <a:rPr lang="fr-CH" altLang="fr-FR" sz="2000"/>
              <a:t>Relatively well described</a:t>
            </a:r>
          </a:p>
          <a:p>
            <a:pPr lvl="2" eaLnBrk="1" hangingPunct="1"/>
            <a:r>
              <a:rPr lang="fr-CH" altLang="fr-FR" sz="2000"/>
              <a:t>From 40’000 IU per day for 3 to 4 months (= 3.6 millions to 4.8 millions)</a:t>
            </a:r>
          </a:p>
          <a:p>
            <a:pPr lvl="2" eaLnBrk="1" hangingPunct="1"/>
            <a:r>
              <a:rPr lang="fr-CH" altLang="fr-FR" sz="2000" i="1"/>
              <a:t>Most of the time &gt; 1-2 million IU cummulative dose (see French experience)</a:t>
            </a:r>
          </a:p>
          <a:p>
            <a:pPr eaLnBrk="1" hangingPunct="1"/>
            <a:endParaRPr lang="fr-CH" altLang="fr-FR" sz="2000" i="1"/>
          </a:p>
          <a:p>
            <a:pPr eaLnBrk="1" hangingPunct="1"/>
            <a:r>
              <a:rPr lang="fr-CH" altLang="fr-FR">
                <a:solidFill>
                  <a:srgbClr val="FFC000"/>
                </a:solidFill>
              </a:rPr>
              <a:t>Chronic intoxication</a:t>
            </a:r>
            <a:r>
              <a:rPr lang="fr-CH" altLang="fr-FR"/>
              <a:t>: </a:t>
            </a:r>
          </a:p>
          <a:p>
            <a:pPr lvl="2" eaLnBrk="1" hangingPunct="1"/>
            <a:r>
              <a:rPr lang="fr-CH" altLang="fr-FR" sz="2000" i="1"/>
              <a:t>Relatively unclear</a:t>
            </a:r>
          </a:p>
          <a:p>
            <a:pPr lvl="2" eaLnBrk="1" hangingPunct="1"/>
            <a:r>
              <a:rPr lang="fr-CH" altLang="fr-FR" sz="2000"/>
              <a:t>From 2’000 to 4’000 IU per day for years</a:t>
            </a:r>
          </a:p>
        </p:txBody>
      </p:sp>
      <p:sp>
        <p:nvSpPr>
          <p:cNvPr id="63492" name="Slide Number Placeholder 3">
            <a:extLst>
              <a:ext uri="{FF2B5EF4-FFF2-40B4-BE49-F238E27FC236}">
                <a16:creationId xmlns="" xmlns:a16="http://schemas.microsoft.com/office/drawing/2014/main" id="{A9D2C3C2-2A21-41F9-874B-54331F4EF15A}"/>
              </a:ext>
            </a:extLst>
          </p:cNvPr>
          <p:cNvSpPr txBox="1">
            <a:spLocks noGrp="1"/>
          </p:cNvSpPr>
          <p:nvPr/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AA81434E-DB30-4DDC-BF2B-A55D595E2BD5}" type="slidenum">
              <a:rPr lang="fr-FR" altLang="fr-FR" sz="1400" b="0"/>
              <a:pPr algn="r"/>
              <a:t>32</a:t>
            </a:fld>
            <a:endParaRPr lang="fr-FR" altLang="fr-FR" sz="1400" b="0"/>
          </a:p>
        </p:txBody>
      </p:sp>
      <p:sp>
        <p:nvSpPr>
          <p:cNvPr id="63493" name="Title 1">
            <a:extLst>
              <a:ext uri="{FF2B5EF4-FFF2-40B4-BE49-F238E27FC236}">
                <a16:creationId xmlns="" xmlns:a16="http://schemas.microsoft.com/office/drawing/2014/main" id="{1B4A2A42-0156-4FE4-A5A0-D59AEBFB1A20}"/>
              </a:ext>
            </a:extLst>
          </p:cNvPr>
          <p:cNvSpPr>
            <a:spLocks/>
          </p:cNvSpPr>
          <p:nvPr/>
        </p:nvSpPr>
        <p:spPr bwMode="auto">
          <a:xfrm>
            <a:off x="771525" y="260350"/>
            <a:ext cx="8743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fr-FR" b="0"/>
              <a:t>Vitamin D intoxication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itle 1">
            <a:extLst>
              <a:ext uri="{FF2B5EF4-FFF2-40B4-BE49-F238E27FC236}">
                <a16:creationId xmlns="" xmlns:a16="http://schemas.microsoft.com/office/drawing/2014/main" id="{59759D2C-1C3B-41A0-AF09-B98734733E23}"/>
              </a:ext>
            </a:extLst>
          </p:cNvPr>
          <p:cNvSpPr>
            <a:spLocks/>
          </p:cNvSpPr>
          <p:nvPr/>
        </p:nvSpPr>
        <p:spPr bwMode="auto">
          <a:xfrm>
            <a:off x="771525" y="260350"/>
            <a:ext cx="8743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H" altLang="fr-FR" b="0"/>
              <a:t>Vitamin D intoxication</a:t>
            </a:r>
          </a:p>
        </p:txBody>
      </p:sp>
      <p:sp>
        <p:nvSpPr>
          <p:cNvPr id="67589" name="Text Box 5">
            <a:extLst>
              <a:ext uri="{FF2B5EF4-FFF2-40B4-BE49-F238E27FC236}">
                <a16:creationId xmlns="" xmlns:a16="http://schemas.microsoft.com/office/drawing/2014/main" id="{B3FCDE2B-E27F-4E62-9949-2D409929D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" y="1773238"/>
            <a:ext cx="8985250" cy="436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altLang="fr-FR" sz="2000">
                <a:solidFill>
                  <a:schemeClr val="accent1"/>
                </a:solidFill>
              </a:rPr>
              <a:t>Age	cummulative dose	duration of intoxication	calcium level (mmol/l)</a:t>
            </a:r>
          </a:p>
          <a:p>
            <a:r>
              <a:rPr lang="fr-CH" altLang="fr-FR" sz="2000">
                <a:solidFill>
                  <a:schemeClr val="accent1"/>
                </a:solidFill>
              </a:rPr>
              <a:t>	IU</a:t>
            </a:r>
          </a:p>
          <a:p>
            <a:endParaRPr lang="fr-CH" altLang="fr-FR" sz="2000">
              <a:solidFill>
                <a:schemeClr val="accent1"/>
              </a:solidFill>
            </a:endParaRPr>
          </a:p>
          <a:p>
            <a:r>
              <a:rPr lang="fr-CH" altLang="fr-FR" sz="2000"/>
              <a:t>7 w	6 millions 		200’000 IU/d x 30 d	4.05 </a:t>
            </a:r>
          </a:p>
          <a:p>
            <a:r>
              <a:rPr lang="fr-CH" altLang="fr-FR" sz="2000"/>
              <a:t>3 m	1.2 millions 		3000’000 IU/d x 4 d	4.6</a:t>
            </a:r>
          </a:p>
          <a:p>
            <a:r>
              <a:rPr lang="fr-CH" altLang="fr-FR" sz="2000"/>
              <a:t>3 m	2.56 millions		302’000 IU/d x 8 days	4.5</a:t>
            </a:r>
          </a:p>
          <a:p>
            <a:r>
              <a:rPr lang="fr-CH" altLang="fr-FR" sz="2000"/>
              <a:t>6 m	3 millions		300’000 IU/d x 10 d	4.2 </a:t>
            </a:r>
          </a:p>
          <a:p>
            <a:r>
              <a:rPr lang="fr-CH" altLang="fr-FR" sz="2000"/>
              <a:t>2 y	2.4 millions		600’000 IU/d x 4 d	3.6</a:t>
            </a:r>
          </a:p>
          <a:p>
            <a:r>
              <a:rPr lang="fr-CH" altLang="fr-FR" sz="2000"/>
              <a:t>11 m	1.34 millions		300’000 IU/m x 3 m	4.5</a:t>
            </a:r>
          </a:p>
          <a:p>
            <a:r>
              <a:rPr lang="fr-CH" altLang="fr-FR" sz="2000"/>
              <a:t>				400 IU/d x 11 m</a:t>
            </a:r>
          </a:p>
          <a:p>
            <a:r>
              <a:rPr lang="fr-CH" altLang="fr-FR" sz="2000"/>
              <a:t>4 m	600’000 			600’000 IU in 3 w	3.7</a:t>
            </a:r>
          </a:p>
          <a:p>
            <a:r>
              <a:rPr lang="fr-CH" altLang="fr-FR" sz="2000"/>
              <a:t>7 y	4.5 millions		300’000 IU x 15 d</a:t>
            </a:r>
          </a:p>
          <a:p>
            <a:r>
              <a:rPr lang="fr-CH" altLang="fr-FR" sz="2000"/>
              <a:t>7 m	1.8 millions		600’000 IU x 3		8.8 </a:t>
            </a:r>
          </a:p>
          <a:p>
            <a:r>
              <a:rPr lang="fr-CH" altLang="fr-FR" sz="2000"/>
              <a:t>4 m	333’240			unclear			4.28</a:t>
            </a:r>
          </a:p>
        </p:txBody>
      </p:sp>
      <p:sp>
        <p:nvSpPr>
          <p:cNvPr id="67590" name="Line 6">
            <a:extLst>
              <a:ext uri="{FF2B5EF4-FFF2-40B4-BE49-F238E27FC236}">
                <a16:creationId xmlns="" xmlns:a16="http://schemas.microsoft.com/office/drawing/2014/main" id="{F11560B9-A697-4CCC-91BC-0E6731D6BA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425" y="2443163"/>
            <a:ext cx="9001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67591" name="Text Box 7">
            <a:extLst>
              <a:ext uri="{FF2B5EF4-FFF2-40B4-BE49-F238E27FC236}">
                <a16:creationId xmlns="" xmlns:a16="http://schemas.microsoft.com/office/drawing/2014/main" id="{FF5C7A62-078D-4CDB-B64A-B0957E2E6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6308725"/>
            <a:ext cx="959961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altLang="fr-FR" sz="1400" b="0"/>
              <a:t>From: Chambellan-Tison C. Hypercalcemie majeure secondaire à une intoxication par la vitamine D. Arch Péd 2007;14:1328-1332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="" xmlns:a16="http://schemas.microsoft.com/office/drawing/2014/main" id="{81DF7FBB-1915-4A35-951A-DE1562736F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/>
              <a:t>How common is it?</a:t>
            </a:r>
          </a:p>
        </p:txBody>
      </p:sp>
      <p:graphicFrame>
        <p:nvGraphicFramePr>
          <p:cNvPr id="49156" name="Object 4">
            <a:extLst>
              <a:ext uri="{FF2B5EF4-FFF2-40B4-BE49-F238E27FC236}">
                <a16:creationId xmlns="" xmlns:a16="http://schemas.microsoft.com/office/drawing/2014/main" id="{974D90FC-986E-43F4-9014-0A774440A0A4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471613" y="3357563"/>
          <a:ext cx="3686175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5" name="Graphique" r:id="rId4" imgW="3686251" imgH="2543251" progId="Excel.Chart.8">
                  <p:embed/>
                </p:oleObj>
              </mc:Choice>
              <mc:Fallback>
                <p:oleObj name="Graphique" r:id="rId4" imgW="3686251" imgH="2543251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3357563"/>
                        <a:ext cx="3686175" cy="254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Text Box 6">
            <a:extLst>
              <a:ext uri="{FF2B5EF4-FFF2-40B4-BE49-F238E27FC236}">
                <a16:creationId xmlns="" xmlns:a16="http://schemas.microsoft.com/office/drawing/2014/main" id="{9A663A46-2816-4474-B1F5-44EB36148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5" y="2368550"/>
            <a:ext cx="6196013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CH" altLang="fr-FR" sz="2000" b="0"/>
              <a:t>Number of cases reported to the ToxZentrum Zurich </a:t>
            </a:r>
          </a:p>
          <a:p>
            <a:pPr algn="ctr"/>
            <a:r>
              <a:rPr lang="fr-CH" altLang="fr-FR" sz="2000" b="0"/>
              <a:t>With acute or chronic vitamin D3 intoxication</a:t>
            </a:r>
            <a:r>
              <a:rPr lang="fr-CH" altLang="fr-FR"/>
              <a:t> </a:t>
            </a:r>
          </a:p>
        </p:txBody>
      </p:sp>
      <p:sp>
        <p:nvSpPr>
          <p:cNvPr id="49159" name="Text Box 7">
            <a:extLst>
              <a:ext uri="{FF2B5EF4-FFF2-40B4-BE49-F238E27FC236}">
                <a16:creationId xmlns="" xmlns:a16="http://schemas.microsoft.com/office/drawing/2014/main" id="{F089D9AA-630D-4A70-BACD-332964E27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025" y="3933825"/>
            <a:ext cx="2400300" cy="19431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CH" altLang="fr-FR" b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Sharp increase of </a:t>
            </a:r>
          </a:p>
          <a:p>
            <a:pPr algn="ctr"/>
            <a:r>
              <a:rPr lang="fr-CH" altLang="fr-FR" b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both acute and </a:t>
            </a:r>
          </a:p>
          <a:p>
            <a:pPr algn="ctr"/>
            <a:r>
              <a:rPr lang="fr-CH" altLang="fr-FR" b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chronic VitD3</a:t>
            </a:r>
          </a:p>
          <a:p>
            <a:pPr algn="ctr"/>
            <a:r>
              <a:rPr lang="fr-CH" altLang="fr-FR" b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intoxication over</a:t>
            </a:r>
          </a:p>
          <a:p>
            <a:pPr algn="ctr"/>
            <a:r>
              <a:rPr lang="fr-CH" altLang="fr-FR" b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last decade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="" xmlns:a16="http://schemas.microsoft.com/office/drawing/2014/main" id="{0B53514C-98DE-4FD2-BB3E-E5928CCC2C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/>
              <a:t>Why does that happen?</a:t>
            </a:r>
          </a:p>
        </p:txBody>
      </p:sp>
      <p:pic>
        <p:nvPicPr>
          <p:cNvPr id="84999" name="Picture 7" descr="http://www.wild-pharma.com/pagesf/ViD3f/ViD3_pix/ViD3.jpg">
            <a:extLst>
              <a:ext uri="{FF2B5EF4-FFF2-40B4-BE49-F238E27FC236}">
                <a16:creationId xmlns="" xmlns:a16="http://schemas.microsoft.com/office/drawing/2014/main" id="{DDCE753A-9705-455C-B5D6-C7EA1B439F8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988" y="1412875"/>
            <a:ext cx="1109662" cy="3108325"/>
          </a:xfrm>
          <a:noFill/>
          <a:ln/>
        </p:spPr>
      </p:pic>
      <p:sp>
        <p:nvSpPr>
          <p:cNvPr id="84997" name="Text Box 5">
            <a:extLst>
              <a:ext uri="{FF2B5EF4-FFF2-40B4-BE49-F238E27FC236}">
                <a16:creationId xmlns="" xmlns:a16="http://schemas.microsoft.com/office/drawing/2014/main" id="{44B4AF24-06F9-4664-BB8D-29C3CFB1D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4724400"/>
            <a:ext cx="3935412" cy="1196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CH" altLang="fr-FR" b="0">
                <a:solidFill>
                  <a:schemeClr val="accent1"/>
                </a:solidFill>
              </a:rPr>
              <a:t>Multitude of vitamin D</a:t>
            </a:r>
          </a:p>
          <a:p>
            <a:pPr algn="ctr"/>
            <a:r>
              <a:rPr lang="fr-CH" altLang="fr-FR" b="0">
                <a:solidFill>
                  <a:schemeClr val="accent1"/>
                </a:solidFill>
              </a:rPr>
              <a:t>available with </a:t>
            </a:r>
            <a:r>
              <a:rPr lang="fr-CH" altLang="fr-FR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different</a:t>
            </a:r>
          </a:p>
          <a:p>
            <a:pPr algn="ctr"/>
            <a:r>
              <a:rPr lang="fr-CH" altLang="fr-FR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dispensers</a:t>
            </a:r>
            <a:r>
              <a:rPr lang="fr-CH" altLang="fr-FR" b="0">
                <a:solidFill>
                  <a:schemeClr val="accent1"/>
                </a:solidFill>
              </a:rPr>
              <a:t> and </a:t>
            </a:r>
            <a:r>
              <a:rPr lang="fr-CH" altLang="fr-FR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concentration</a:t>
            </a:r>
          </a:p>
        </p:txBody>
      </p:sp>
      <p:sp>
        <p:nvSpPr>
          <p:cNvPr id="85004" name="Rectangle 12">
            <a:extLst>
              <a:ext uri="{FF2B5EF4-FFF2-40B4-BE49-F238E27FC236}">
                <a16:creationId xmlns="" xmlns:a16="http://schemas.microsoft.com/office/drawing/2014/main" id="{A55A39A8-9FC9-4D61-83D8-23932A78D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0" y="2755900"/>
            <a:ext cx="15700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CH"/>
          </a:p>
        </p:txBody>
      </p:sp>
      <p:pic>
        <p:nvPicPr>
          <p:cNvPr id="85018" name="Picture 26">
            <a:extLst>
              <a:ext uri="{FF2B5EF4-FFF2-40B4-BE49-F238E27FC236}">
                <a16:creationId xmlns="" xmlns:a16="http://schemas.microsoft.com/office/drawing/2014/main" id="{B5964F44-5CC2-4110-954E-B15CEA2624C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8" b="10924"/>
          <a:stretch>
            <a:fillRect/>
          </a:stretch>
        </p:blipFill>
        <p:spPr>
          <a:xfrm>
            <a:off x="1903413" y="1916113"/>
            <a:ext cx="7343775" cy="2574925"/>
          </a:xfrm>
          <a:noFill/>
          <a:ln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72FC3D9-369F-412A-8BEB-98212C6ACD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Case presentation: answers</a:t>
            </a:r>
            <a:endParaRPr lang="fr-CH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D73A9137-3C1F-40C2-942D-16CDB8B5B8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5F5819FF-68BE-4384-9AE6-2B5D8FD07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2CCA-2F9C-4983-BA79-B6B4B56E67B1}" type="slidenum">
              <a:rPr lang="fr-FR" altLang="fr-FR" smtClean="0"/>
              <a:pPr/>
              <a:t>36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465842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EE1D131-546F-4376-BB2C-D8CECA022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presentation: answers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B1061AB-61EF-4022-BA9F-BDE32344D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Case 1: </a:t>
            </a:r>
          </a:p>
          <a:p>
            <a:pPr lvl="1"/>
            <a:r>
              <a:rPr lang="en-GB" dirty="0"/>
              <a:t>Vitamin D hypersensitivity</a:t>
            </a:r>
          </a:p>
          <a:p>
            <a:pPr lvl="1"/>
            <a:r>
              <a:rPr lang="en-GB" dirty="0"/>
              <a:t>Mutation for CYP24A1 present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Stop vitamin D</a:t>
            </a:r>
          </a:p>
          <a:p>
            <a:pPr lvl="1"/>
            <a:r>
              <a:rPr lang="en-GB" dirty="0"/>
              <a:t>Normal diet, normal milk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Normalization of calcium level within 2 months</a:t>
            </a:r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4B07F111-1474-43A9-B286-DDC76E7AD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7F9E-5671-4499-BDCD-542752861E8F}" type="slidenum">
              <a:rPr lang="fr-FR" altLang="fr-FR" smtClean="0"/>
              <a:pPr/>
              <a:t>37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293504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EE1D131-546F-4376-BB2C-D8CECA022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presentation: answers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B1061AB-61EF-4022-BA9F-BDE32344D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Case 2: </a:t>
            </a:r>
          </a:p>
          <a:p>
            <a:pPr lvl="1"/>
            <a:r>
              <a:rPr lang="en-GB" dirty="0"/>
              <a:t>Metastatic poorly differentiated sarcoma with bone lesions and secondary hypercalcemia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Treatment</a:t>
            </a:r>
          </a:p>
          <a:p>
            <a:pPr lvl="2"/>
            <a:r>
              <a:rPr lang="en-GB" dirty="0"/>
              <a:t>Hyperhydration</a:t>
            </a:r>
          </a:p>
          <a:p>
            <a:pPr lvl="2"/>
            <a:r>
              <a:rPr lang="en-GB" dirty="0"/>
              <a:t>Short-term treatment: calcitonin</a:t>
            </a:r>
            <a:endParaRPr lang="fr-CH" dirty="0"/>
          </a:p>
          <a:p>
            <a:pPr lvl="2"/>
            <a:r>
              <a:rPr lang="en-GB" dirty="0"/>
              <a:t>L</a:t>
            </a:r>
            <a:r>
              <a:rPr lang="fr-CH" dirty="0"/>
              <a:t>ong-term </a:t>
            </a:r>
            <a:r>
              <a:rPr lang="fr-CH" dirty="0" err="1"/>
              <a:t>treatment</a:t>
            </a:r>
            <a:r>
              <a:rPr lang="fr-CH" dirty="0"/>
              <a:t>: </a:t>
            </a:r>
            <a:r>
              <a:rPr lang="fr-CH" dirty="0" err="1"/>
              <a:t>biphosphonate</a:t>
            </a:r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4B07F111-1474-43A9-B286-DDC76E7AD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7F9E-5671-4499-BDCD-542752861E8F}" type="slidenum">
              <a:rPr lang="fr-FR" altLang="fr-FR" smtClean="0"/>
              <a:pPr/>
              <a:t>38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38963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619EDDB-DE85-491C-850E-F2F86A37F3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Treatment of hypercalcemia</a:t>
            </a:r>
            <a:endParaRPr lang="fr-CH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732B7487-9D64-40FE-B47B-353F2BC994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BB514711-01C9-45BD-824D-FF9C6303B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2CCA-2F9C-4983-BA79-B6B4B56E67B1}" type="slidenum">
              <a:rPr lang="fr-FR" altLang="fr-FR" smtClean="0"/>
              <a:pPr/>
              <a:t>39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0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/>
              <a:t>Calcium distribution</a:t>
            </a:r>
          </a:p>
        </p:txBody>
      </p:sp>
      <p:pic>
        <p:nvPicPr>
          <p:cNvPr id="22530" name="Picture 2" descr="A:\Total%20Body%20Calciu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488" y="1773238"/>
            <a:ext cx="7024687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llipse 1">
            <a:extLst>
              <a:ext uri="{FF2B5EF4-FFF2-40B4-BE49-F238E27FC236}">
                <a16:creationId xmlns="" xmlns:a16="http://schemas.microsoft.com/office/drawing/2014/main" id="{50FB3EBB-ED99-4EBA-840C-AC71AE1BC873}"/>
              </a:ext>
            </a:extLst>
          </p:cNvPr>
          <p:cNvSpPr/>
          <p:nvPr/>
        </p:nvSpPr>
        <p:spPr bwMode="auto">
          <a:xfrm>
            <a:off x="462980" y="1556792"/>
            <a:ext cx="2859807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Osteoporosis?</a:t>
            </a:r>
            <a:endParaRPr kumimoji="0" lang="fr-CH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65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DCB4BFB-1394-4678-9FCF-079B910CF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 of hypercalcemia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CA1283D-0147-4C14-B0A6-862BE70C4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Hyperhydration (hypercalcemia induces a state of diabetes insipidus with subsequent dehydration and low GFR)</a:t>
            </a:r>
          </a:p>
          <a:p>
            <a:r>
              <a:rPr lang="en-GB" dirty="0"/>
              <a:t>Calcitonin</a:t>
            </a:r>
          </a:p>
          <a:p>
            <a:r>
              <a:rPr lang="en-GB" dirty="0"/>
              <a:t>biphosphonates</a:t>
            </a:r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BB359910-EFBF-4A8F-9D02-0FDBE4B66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7F9E-5671-4499-BDCD-542752861E8F}" type="slidenum">
              <a:rPr lang="fr-FR" altLang="fr-FR" smtClean="0"/>
              <a:pPr/>
              <a:t>40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71221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2800" dirty="0" err="1"/>
              <a:t>Vitamin</a:t>
            </a:r>
            <a:r>
              <a:rPr lang="fr-CH" sz="2800" dirty="0"/>
              <a:t> D and PTH </a:t>
            </a:r>
            <a:r>
              <a:rPr lang="fr-CH" sz="2800" dirty="0" err="1"/>
              <a:t>play</a:t>
            </a:r>
            <a:r>
              <a:rPr lang="fr-CH" sz="2800" dirty="0"/>
              <a:t> a major </a:t>
            </a:r>
            <a:r>
              <a:rPr lang="fr-CH" sz="2800" dirty="0" err="1"/>
              <a:t>role</a:t>
            </a:r>
            <a:r>
              <a:rPr lang="fr-CH" sz="2800" dirty="0"/>
              <a:t> in calcium control</a:t>
            </a:r>
          </a:p>
          <a:p>
            <a:r>
              <a:rPr lang="en-GB" sz="2800" dirty="0"/>
              <a:t>H</a:t>
            </a:r>
            <a:r>
              <a:rPr lang="fr-CH" sz="2800" dirty="0" err="1"/>
              <a:t>ypercalcemia</a:t>
            </a:r>
            <a:r>
              <a:rPr lang="fr-CH" sz="2800" dirty="0"/>
              <a:t> </a:t>
            </a:r>
            <a:r>
              <a:rPr lang="fr-CH" sz="2800" dirty="0" err="1"/>
              <a:t>is</a:t>
            </a:r>
            <a:r>
              <a:rPr lang="fr-CH" sz="2800" dirty="0"/>
              <a:t> rare in </a:t>
            </a:r>
            <a:r>
              <a:rPr lang="fr-CH" sz="2800" dirty="0" err="1"/>
              <a:t>paediatric</a:t>
            </a:r>
            <a:r>
              <a:rPr lang="fr-CH" sz="2800" dirty="0"/>
              <a:t>, but can </a:t>
            </a:r>
            <a:r>
              <a:rPr lang="fr-CH" sz="2800" dirty="0" err="1"/>
              <a:t>be</a:t>
            </a:r>
            <a:r>
              <a:rPr lang="fr-CH" sz="2800" dirty="0"/>
              <a:t> life-</a:t>
            </a:r>
            <a:r>
              <a:rPr lang="fr-CH" sz="2800" dirty="0" err="1"/>
              <a:t>threatening</a:t>
            </a:r>
            <a:endParaRPr lang="fr-CH" sz="2800" dirty="0"/>
          </a:p>
          <a:p>
            <a:r>
              <a:rPr lang="en-GB" sz="2800" dirty="0"/>
              <a:t>Hypercalcemia usually does not last, unless there is a lasting aggression such as: </a:t>
            </a:r>
          </a:p>
          <a:p>
            <a:pPr lvl="1"/>
            <a:r>
              <a:rPr lang="en-GB" sz="2400" dirty="0"/>
              <a:t>Renal failure</a:t>
            </a:r>
          </a:p>
          <a:p>
            <a:pPr lvl="1"/>
            <a:r>
              <a:rPr lang="en-GB" sz="2400" dirty="0"/>
              <a:t>Continuous exposure to too much endogenous/exogenous vit D / calcium 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6728446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Measuring calcium, phosphate, 25(OH)vit D and PTH level is often enough</a:t>
            </a:r>
          </a:p>
          <a:p>
            <a:r>
              <a:rPr lang="en-GB" sz="2800" dirty="0"/>
              <a:t>Life threatening hypercalcemia is best treated with </a:t>
            </a:r>
          </a:p>
          <a:p>
            <a:pPr lvl="1"/>
            <a:r>
              <a:rPr lang="en-GB" sz="2000" dirty="0"/>
              <a:t>Hyperhydration</a:t>
            </a:r>
          </a:p>
          <a:p>
            <a:pPr lvl="1"/>
            <a:r>
              <a:rPr lang="en-GB" sz="2000" dirty="0"/>
              <a:t>Calcitonin</a:t>
            </a:r>
          </a:p>
          <a:p>
            <a:pPr lvl="1"/>
            <a:r>
              <a:rPr lang="en-GB" sz="2000" dirty="0"/>
              <a:t>biphosphonates</a:t>
            </a: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89163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Non osseous calcium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dirty="0"/>
              <a:t>Serum calcium </a:t>
            </a:r>
            <a:r>
              <a:rPr lang="en-GB" sz="2000" dirty="0"/>
              <a:t>(total calcium, bound and unbound) (sensitive to plasma protein binding (total protein, pH)) </a:t>
            </a:r>
            <a:r>
              <a:rPr lang="en-GB" sz="2800" dirty="0"/>
              <a:t>2.15-2.6 mmol/L</a:t>
            </a:r>
          </a:p>
          <a:p>
            <a:pPr eaLnBrk="1" hangingPunct="1"/>
            <a:r>
              <a:rPr lang="en-GB" sz="2800" dirty="0"/>
              <a:t>Ionized calcium </a:t>
            </a:r>
            <a:r>
              <a:rPr lang="en-GB" sz="2000" dirty="0"/>
              <a:t>(active form) </a:t>
            </a:r>
            <a:r>
              <a:rPr lang="en-GB" sz="2800" dirty="0"/>
              <a:t>1.1-1.4 </a:t>
            </a:r>
            <a:r>
              <a:rPr lang="en-GB" sz="2800" dirty="0" err="1"/>
              <a:t>mmol</a:t>
            </a:r>
            <a:r>
              <a:rPr lang="en-GB" sz="2800" dirty="0"/>
              <a:t>/l</a:t>
            </a:r>
          </a:p>
          <a:p>
            <a:pPr eaLnBrk="1" hangingPunct="1"/>
            <a:r>
              <a:rPr lang="en-GB" sz="2800" dirty="0"/>
              <a:t>Functions of calcium </a:t>
            </a:r>
          </a:p>
          <a:p>
            <a:pPr lvl="1" eaLnBrk="1" hangingPunct="1"/>
            <a:r>
              <a:rPr lang="en-GB" sz="2000" dirty="0"/>
              <a:t>Intracellular signalling</a:t>
            </a:r>
          </a:p>
          <a:p>
            <a:pPr lvl="1" eaLnBrk="1" hangingPunct="1"/>
            <a:r>
              <a:rPr lang="en-GB" sz="2000" dirty="0"/>
              <a:t>Coagulation</a:t>
            </a:r>
          </a:p>
          <a:p>
            <a:pPr lvl="1" eaLnBrk="1" hangingPunct="1"/>
            <a:r>
              <a:rPr lang="en-GB" sz="2000" dirty="0"/>
              <a:t>Bone mineralization</a:t>
            </a:r>
          </a:p>
          <a:p>
            <a:pPr lvl="1" eaLnBrk="1" hangingPunct="1"/>
            <a:r>
              <a:rPr lang="en-GB" sz="2000" dirty="0"/>
              <a:t>Plasma membrane potential (Intracellular  calcium concentration</a:t>
            </a:r>
            <a:r>
              <a:rPr lang="en-US" sz="2000" dirty="0"/>
              <a:t>10</a:t>
            </a:r>
            <a:r>
              <a:rPr lang="en-US" sz="2000" baseline="30000" dirty="0"/>
              <a:t>-7</a:t>
            </a:r>
            <a:r>
              <a:rPr lang="en-US" sz="2000" dirty="0"/>
              <a:t> to 10</a:t>
            </a:r>
            <a:r>
              <a:rPr lang="en-US" sz="2000" baseline="30000" dirty="0"/>
              <a:t>-5</a:t>
            </a:r>
            <a:r>
              <a:rPr lang="en-US" sz="2000" dirty="0"/>
              <a:t> M., extracellular calcium concentration of calcium 2 × 10</a:t>
            </a:r>
            <a:r>
              <a:rPr lang="en-US" sz="2000" baseline="30000" dirty="0"/>
              <a:t>-3</a:t>
            </a:r>
            <a:r>
              <a:rPr lang="en-US" sz="2000" dirty="0"/>
              <a:t> M (2 </a:t>
            </a:r>
            <a:r>
              <a:rPr lang="en-US" sz="2000" dirty="0" err="1"/>
              <a:t>mM</a:t>
            </a:r>
            <a:r>
              <a:rPr lang="en-US" sz="2000" dirty="0"/>
              <a:t>)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44345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Calcium homeostasis: hormonal control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9813" y="3806825"/>
            <a:ext cx="2400300" cy="6096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/>
              <a:t>Skeleton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6684963" y="3835400"/>
            <a:ext cx="24003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Intestine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3975100" y="5084763"/>
            <a:ext cx="188595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Kidneys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1614488" y="2314575"/>
            <a:ext cx="40290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Parathyroid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gland</a:t>
            </a: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4618038" y="3908425"/>
            <a:ext cx="1200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</a:t>
            </a:r>
            <a:r>
              <a:rPr kumimoji="0" lang="en-GB" sz="32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++</a:t>
            </a:r>
          </a:p>
        </p:txBody>
      </p:sp>
      <p:sp>
        <p:nvSpPr>
          <p:cNvPr id="23559" name="AutoShape 8"/>
          <p:cNvSpPr>
            <a:spLocks noChangeArrowheads="1"/>
          </p:cNvSpPr>
          <p:nvPr/>
        </p:nvSpPr>
        <p:spPr bwMode="auto">
          <a:xfrm>
            <a:off x="3675063" y="4060825"/>
            <a:ext cx="771525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H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560" name="AutoShape 9"/>
          <p:cNvSpPr>
            <a:spLocks noChangeArrowheads="1"/>
          </p:cNvSpPr>
          <p:nvPr/>
        </p:nvSpPr>
        <p:spPr bwMode="auto">
          <a:xfrm>
            <a:off x="5646738" y="4060825"/>
            <a:ext cx="771525" cy="152400"/>
          </a:xfrm>
          <a:prstGeom prst="leftArrow">
            <a:avLst>
              <a:gd name="adj1" fmla="val 50000"/>
              <a:gd name="adj2" fmla="val 1125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H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561" name="AutoShape 10"/>
          <p:cNvSpPr>
            <a:spLocks noChangeArrowheads="1"/>
          </p:cNvSpPr>
          <p:nvPr/>
        </p:nvSpPr>
        <p:spPr bwMode="auto">
          <a:xfrm>
            <a:off x="4856163" y="4441825"/>
            <a:ext cx="142875" cy="427038"/>
          </a:xfrm>
          <a:prstGeom prst="upArrow">
            <a:avLst>
              <a:gd name="adj1" fmla="val 50000"/>
              <a:gd name="adj2" fmla="val 84063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H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562" name="AutoShape 11"/>
          <p:cNvSpPr>
            <a:spLocks noChangeArrowheads="1"/>
          </p:cNvSpPr>
          <p:nvPr/>
        </p:nvSpPr>
        <p:spPr bwMode="auto">
          <a:xfrm>
            <a:off x="4875213" y="3375025"/>
            <a:ext cx="171450" cy="533400"/>
          </a:xfrm>
          <a:prstGeom prst="downArrow">
            <a:avLst>
              <a:gd name="adj1" fmla="val 50000"/>
              <a:gd name="adj2" fmla="val 875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H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5430838" y="2492375"/>
            <a:ext cx="2400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Vitamin D</a:t>
            </a:r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5287963" y="2349500"/>
            <a:ext cx="2592387" cy="935038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H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2089150" y="2154238"/>
            <a:ext cx="3025775" cy="1368425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H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45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Vitamin D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/>
              <a:t>Vitamin D actions:</a:t>
            </a:r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lvl="1" eaLnBrk="1" hangingPunct="1">
              <a:lnSpc>
                <a:spcPct val="90000"/>
              </a:lnSpc>
            </a:pPr>
            <a:r>
              <a:rPr lang="en-GB" sz="2400" dirty="0"/>
              <a:t>Absorption of phosphate and calcium from intestine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/>
              <a:t>Absorption of phosphate and calcium from kidney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/>
              <a:t>PTH suppression (1,25 OH </a:t>
            </a:r>
            <a:r>
              <a:rPr lang="en-GB" sz="2400" dirty="0" err="1"/>
              <a:t>vit</a:t>
            </a:r>
            <a:r>
              <a:rPr lang="en-GB" sz="2400" dirty="0"/>
              <a:t> D)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/>
              <a:t>Other cardiovascular, immune and proliferation functions</a:t>
            </a:r>
          </a:p>
          <a:p>
            <a:pPr lvl="1" eaLnBrk="1" hangingPunct="1">
              <a:lnSpc>
                <a:spcPct val="90000"/>
              </a:lnSpc>
            </a:pPr>
            <a:endParaRPr lang="en-GB" sz="2400" dirty="0"/>
          </a:p>
          <a:p>
            <a:pPr lvl="1" eaLnBrk="1" hangingPunct="1">
              <a:lnSpc>
                <a:spcPct val="90000"/>
              </a:lnSpc>
            </a:pPr>
            <a:r>
              <a:rPr lang="en-GB" sz="2400" b="1" dirty="0">
                <a:solidFill>
                  <a:schemeClr val="accent1"/>
                </a:solidFill>
              </a:rPr>
              <a:t>Overall effect: </a:t>
            </a:r>
            <a:r>
              <a:rPr lang="en-GB" sz="2400" b="1" dirty="0">
                <a:solidFill>
                  <a:schemeClr val="accent1"/>
                </a:solidFill>
                <a:sym typeface="Symbol" pitchFamily="18" charset="2"/>
              </a:rPr>
              <a:t> serum calcium and phosphate</a:t>
            </a:r>
          </a:p>
        </p:txBody>
      </p:sp>
    </p:spTree>
    <p:extLst>
      <p:ext uri="{BB962C8B-B14F-4D97-AF65-F5344CB8AC3E}">
        <p14:creationId xmlns:p14="http://schemas.microsoft.com/office/powerpoint/2010/main" val="2543530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88" y="188913"/>
            <a:ext cx="5132387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719763" y="252413"/>
            <a:ext cx="4156075" cy="11430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Vitamin D: types and sources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80125" y="1981200"/>
            <a:ext cx="3435350" cy="411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Diet (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cholecalciferol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D3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)/UV sunlight (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ergocalciferol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D2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25 (OH) D (liver) 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(reflects reserve)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1,25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di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(OH) Vitamin D (kidney) – 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responsible for function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871788" y="5348288"/>
            <a:ext cx="1047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(calcitriol)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814638" y="2443163"/>
            <a:ext cx="153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(cholecalciferol)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06425" y="3500438"/>
            <a:ext cx="14652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(25(OH)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cholecalciferol)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749675" y="4149725"/>
            <a:ext cx="14652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(24,25 di(OH)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cholecalciferol)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 rot="16200000">
            <a:off x="4436106" y="2000042"/>
            <a:ext cx="18160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fr-CH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ergocalciferol</a:t>
            </a: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D2)</a:t>
            </a:r>
          </a:p>
        </p:txBody>
      </p:sp>
    </p:spTree>
    <p:extLst>
      <p:ext uri="{BB962C8B-B14F-4D97-AF65-F5344CB8AC3E}">
        <p14:creationId xmlns:p14="http://schemas.microsoft.com/office/powerpoint/2010/main" val="735833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Types of vitamin D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2341563"/>
            <a:ext cx="9575800" cy="34639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fr-CH" sz="1800">
                <a:solidFill>
                  <a:schemeClr val="tx2"/>
                </a:solidFill>
              </a:rPr>
              <a:t>Natural</a:t>
            </a:r>
          </a:p>
          <a:p>
            <a:pPr>
              <a:lnSpc>
                <a:spcPct val="80000"/>
              </a:lnSpc>
            </a:pPr>
            <a:r>
              <a:rPr lang="fr-CH" sz="1800"/>
              <a:t>Vitamin D1	molecular compound of ergocalciferol	---	</a:t>
            </a:r>
            <a:endParaRPr lang="fr-CH" sz="1800" baseline="3000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fr-CH" sz="1800"/>
              <a:t>Vitamin D2	ergocalciferol				Ergocalciferol</a:t>
            </a:r>
            <a:r>
              <a:rPr lang="fr-CH" sz="1800" baseline="30000">
                <a:sym typeface="Symbol" pitchFamily="18" charset="2"/>
              </a:rPr>
              <a:t></a:t>
            </a:r>
            <a:r>
              <a:rPr lang="fr-CH" sz="1800">
                <a:sym typeface="Symbol" pitchFamily="18" charset="2"/>
              </a:rPr>
              <a:t>, Zyma D2</a:t>
            </a:r>
            <a:r>
              <a:rPr lang="fr-CH" sz="1800" baseline="30000">
                <a:sym typeface="Symbol" pitchFamily="18" charset="2"/>
              </a:rPr>
              <a:t></a:t>
            </a:r>
            <a:endParaRPr lang="fr-CH" sz="1800"/>
          </a:p>
          <a:p>
            <a:pPr>
              <a:lnSpc>
                <a:spcPct val="80000"/>
              </a:lnSpc>
            </a:pPr>
            <a:r>
              <a:rPr lang="fr-CH" sz="1800"/>
              <a:t>Vitamin D3	cholecalciferol				Vide3</a:t>
            </a:r>
            <a:r>
              <a:rPr lang="fr-CH" sz="1800" baseline="30000">
                <a:sym typeface="Symbol" pitchFamily="18" charset="2"/>
              </a:rPr>
              <a:t></a:t>
            </a:r>
            <a:r>
              <a:rPr lang="fr-CH" sz="1800"/>
              <a:t>, D3Wild</a:t>
            </a:r>
            <a:r>
              <a:rPr lang="fr-CH" sz="1800" baseline="30000">
                <a:sym typeface="Symbol" pitchFamily="18" charset="2"/>
              </a:rPr>
              <a:t></a:t>
            </a:r>
            <a:endParaRPr lang="fr-CH" sz="1800"/>
          </a:p>
          <a:p>
            <a:pPr>
              <a:lnSpc>
                <a:spcPct val="80000"/>
              </a:lnSpc>
            </a:pPr>
            <a:r>
              <a:rPr lang="fr-CH" sz="1800"/>
              <a:t>Vitamin D4	22-dihydroergocalciferol			---</a:t>
            </a:r>
          </a:p>
          <a:p>
            <a:pPr>
              <a:lnSpc>
                <a:spcPct val="80000"/>
              </a:lnSpc>
            </a:pPr>
            <a:r>
              <a:rPr lang="fr-CH" sz="1800"/>
              <a:t>Vitamin D5	sitocalciferol				---</a:t>
            </a:r>
          </a:p>
          <a:p>
            <a:pPr>
              <a:lnSpc>
                <a:spcPct val="80000"/>
              </a:lnSpc>
            </a:pPr>
            <a:r>
              <a:rPr lang="fr-CH" sz="1800"/>
              <a:t>Calci(fe)diol	25(OH) cholecalciferol			Dedrogyl </a:t>
            </a:r>
            <a:r>
              <a:rPr lang="fr-CH" sz="1800" baseline="30000">
                <a:sym typeface="Symbol" pitchFamily="18" charset="2"/>
              </a:rPr>
              <a:t></a:t>
            </a:r>
            <a:endParaRPr lang="fr-CH" sz="1800"/>
          </a:p>
          <a:p>
            <a:pPr>
              <a:lnSpc>
                <a:spcPct val="80000"/>
              </a:lnSpc>
            </a:pPr>
            <a:r>
              <a:rPr lang="fr-CH" sz="1800"/>
              <a:t>Calcitriol 	1,25(OH)</a:t>
            </a:r>
            <a:r>
              <a:rPr lang="fr-CH" sz="1800" baseline="-25000"/>
              <a:t>2</a:t>
            </a:r>
            <a:r>
              <a:rPr lang="fr-CH" sz="1800"/>
              <a:t> cholecalciferol			Calcitriol</a:t>
            </a:r>
            <a:r>
              <a:rPr lang="fr-CH" sz="1800" baseline="30000">
                <a:sym typeface="Symbol" pitchFamily="18" charset="2"/>
              </a:rPr>
              <a:t>, </a:t>
            </a:r>
            <a:r>
              <a:rPr lang="fr-CH" sz="1800">
                <a:sym typeface="Symbol" pitchFamily="18" charset="2"/>
              </a:rPr>
              <a:t>Rocaltrol</a:t>
            </a:r>
            <a:r>
              <a:rPr lang="fr-CH" sz="1800" baseline="30000">
                <a:sym typeface="Symbol" pitchFamily="18" charset="2"/>
              </a:rPr>
              <a:t></a:t>
            </a:r>
          </a:p>
          <a:p>
            <a:pPr>
              <a:lnSpc>
                <a:spcPct val="80000"/>
              </a:lnSpc>
              <a:buFontTx/>
              <a:buNone/>
            </a:pPr>
            <a:endParaRPr lang="fr-CH" sz="1800" baseline="30000">
              <a:sym typeface="Symbol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fr-CH" sz="1800">
                <a:solidFill>
                  <a:schemeClr val="tx2"/>
                </a:solidFill>
                <a:sym typeface="Symbol" pitchFamily="18" charset="2"/>
              </a:rPr>
              <a:t>Synthetic</a:t>
            </a:r>
          </a:p>
          <a:p>
            <a:pPr>
              <a:lnSpc>
                <a:spcPct val="80000"/>
              </a:lnSpc>
            </a:pPr>
            <a:r>
              <a:rPr lang="fr-CH" sz="1800">
                <a:sym typeface="Symbol" pitchFamily="18" charset="2"/>
              </a:rPr>
              <a:t>Dihydrotachysterol	1(OH)D3			AT10</a:t>
            </a:r>
            <a:r>
              <a:rPr lang="fr-CH" sz="1800" baseline="30000">
                <a:sym typeface="Symbol" pitchFamily="18" charset="2"/>
              </a:rPr>
              <a:t></a:t>
            </a:r>
            <a:r>
              <a:rPr lang="fr-CH" sz="1800">
                <a:sym typeface="Symbol" pitchFamily="18" charset="2"/>
              </a:rPr>
              <a:t>, Un Alpha</a:t>
            </a:r>
            <a:r>
              <a:rPr lang="fr-CH" sz="1800" baseline="30000">
                <a:sym typeface="Symbol" pitchFamily="18" charset="2"/>
              </a:rPr>
              <a:t></a:t>
            </a:r>
            <a:endParaRPr lang="fr-CH" sz="180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fr-CH" sz="1800">
                <a:sym typeface="Symbol" pitchFamily="18" charset="2"/>
              </a:rPr>
              <a:t>Paricalcitol	1,25(OH) cholecalciferol			Zemplar </a:t>
            </a:r>
            <a:r>
              <a:rPr lang="fr-CH" sz="1600" baseline="30000">
                <a:sym typeface="Symbol" pitchFamily="18" charset="2"/>
              </a:rPr>
              <a:t></a:t>
            </a:r>
          </a:p>
        </p:txBody>
      </p:sp>
    </p:spTree>
    <p:extLst>
      <p:ext uri="{BB962C8B-B14F-4D97-AF65-F5344CB8AC3E}">
        <p14:creationId xmlns:p14="http://schemas.microsoft.com/office/powerpoint/2010/main" val="4043112187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2996</TotalTime>
  <Words>1197</Words>
  <Application>Microsoft Office PowerPoint</Application>
  <PresentationFormat>Diapositives 35 mm</PresentationFormat>
  <Paragraphs>306</Paragraphs>
  <Slides>42</Slides>
  <Notes>22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5" baseType="lpstr">
      <vt:lpstr>Modèle par défaut</vt:lpstr>
      <vt:lpstr>1_Modèle par défaut</vt:lpstr>
      <vt:lpstr>Graphique</vt:lpstr>
      <vt:lpstr>Hypercalcemia: a clinical approach</vt:lpstr>
      <vt:lpstr>Goals of presentation</vt:lpstr>
      <vt:lpstr>Endocrine aspect of calcium metabolism</vt:lpstr>
      <vt:lpstr>Calcium distribution</vt:lpstr>
      <vt:lpstr>Non osseous calcium</vt:lpstr>
      <vt:lpstr>Calcium homeostasis: hormonal control</vt:lpstr>
      <vt:lpstr>Vitamin D</vt:lpstr>
      <vt:lpstr>Présentation PowerPoint</vt:lpstr>
      <vt:lpstr>Types of vitamin D</vt:lpstr>
      <vt:lpstr>PTH</vt:lpstr>
      <vt:lpstr>Présentation PowerPoint</vt:lpstr>
      <vt:lpstr>Physiological control of calcium: a summary</vt:lpstr>
      <vt:lpstr>Molecular aspects of calcium metabolism</vt:lpstr>
      <vt:lpstr>Physiology of the CaSR</vt:lpstr>
      <vt:lpstr>The role of the CaSR</vt:lpstr>
      <vt:lpstr>Case presentation: questions</vt:lpstr>
      <vt:lpstr>Case presentation 1</vt:lpstr>
      <vt:lpstr>Case presentation 2</vt:lpstr>
      <vt:lpstr>Definition / pathophysiology / investigation of hypercalcemia in infancy</vt:lpstr>
      <vt:lpstr>Definition of hypercalcemia</vt:lpstr>
      <vt:lpstr>Symptoms of hypercalcemia</vt:lpstr>
      <vt:lpstr>Physiopathological mechanisms leading to (sustained) hypercalcemia</vt:lpstr>
      <vt:lpstr>Présentation PowerPoint</vt:lpstr>
      <vt:lpstr>Présentation PowerPoint</vt:lpstr>
      <vt:lpstr>Présentation PowerPoint</vt:lpstr>
      <vt:lpstr>The question (you should ask yourself)</vt:lpstr>
      <vt:lpstr>Differential diagnosis of hypercalcemia of infancy</vt:lpstr>
      <vt:lpstr>The question (you should ask yourself)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How common is it?</vt:lpstr>
      <vt:lpstr>Why does that happen?</vt:lpstr>
      <vt:lpstr>Case presentation: answers</vt:lpstr>
      <vt:lpstr>Case presentation: answers</vt:lpstr>
      <vt:lpstr>Case presentation: answers</vt:lpstr>
      <vt:lpstr>Treatment of hypercalcemia</vt:lpstr>
      <vt:lpstr>Treatment of hypercalcemia</vt:lpstr>
      <vt:lpstr>Conclusions</vt:lpstr>
      <vt:lpstr>Conclusions</vt:lpstr>
    </vt:vector>
  </TitlesOfParts>
  <Company>Hospices Cantonaux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urolithiasis in children</dc:title>
  <dc:subject>urolithiasis</dc:subject>
  <dc:creator>Informatique</dc:creator>
  <cp:lastModifiedBy>CachatF</cp:lastModifiedBy>
  <cp:revision>462</cp:revision>
  <dcterms:created xsi:type="dcterms:W3CDTF">2002-12-31T09:37:56Z</dcterms:created>
  <dcterms:modified xsi:type="dcterms:W3CDTF">2018-05-07T07:57:15Z</dcterms:modified>
</cp:coreProperties>
</file>