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8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2835-A4D4-420C-80E1-BA8B33DBA9C6}" type="datetimeFigureOut">
              <a:rPr lang="fr-CH" smtClean="0"/>
              <a:t>05.01.2017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411C-A3EE-434D-B6A1-7A43539FD63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46106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2835-A4D4-420C-80E1-BA8B33DBA9C6}" type="datetimeFigureOut">
              <a:rPr lang="fr-CH" smtClean="0"/>
              <a:t>05.01.2017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411C-A3EE-434D-B6A1-7A43539FD63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6361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2835-A4D4-420C-80E1-BA8B33DBA9C6}" type="datetimeFigureOut">
              <a:rPr lang="fr-CH" smtClean="0"/>
              <a:t>05.01.2017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411C-A3EE-434D-B6A1-7A43539FD63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7429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2835-A4D4-420C-80E1-BA8B33DBA9C6}" type="datetimeFigureOut">
              <a:rPr lang="fr-CH" smtClean="0"/>
              <a:t>05.01.2017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411C-A3EE-434D-B6A1-7A43539FD63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02162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2835-A4D4-420C-80E1-BA8B33DBA9C6}" type="datetimeFigureOut">
              <a:rPr lang="fr-CH" smtClean="0"/>
              <a:t>05.01.2017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411C-A3EE-434D-B6A1-7A43539FD63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9378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2835-A4D4-420C-80E1-BA8B33DBA9C6}" type="datetimeFigureOut">
              <a:rPr lang="fr-CH" smtClean="0"/>
              <a:t>05.01.2017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411C-A3EE-434D-B6A1-7A43539FD63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07138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2835-A4D4-420C-80E1-BA8B33DBA9C6}" type="datetimeFigureOut">
              <a:rPr lang="fr-CH" smtClean="0"/>
              <a:t>05.01.2017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411C-A3EE-434D-B6A1-7A43539FD63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5627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2835-A4D4-420C-80E1-BA8B33DBA9C6}" type="datetimeFigureOut">
              <a:rPr lang="fr-CH" smtClean="0"/>
              <a:t>05.01.2017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411C-A3EE-434D-B6A1-7A43539FD63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29620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2835-A4D4-420C-80E1-BA8B33DBA9C6}" type="datetimeFigureOut">
              <a:rPr lang="fr-CH" smtClean="0"/>
              <a:t>05.01.2017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411C-A3EE-434D-B6A1-7A43539FD63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72735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2835-A4D4-420C-80E1-BA8B33DBA9C6}" type="datetimeFigureOut">
              <a:rPr lang="fr-CH" smtClean="0"/>
              <a:t>05.01.2017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411C-A3EE-434D-B6A1-7A43539FD63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6568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2835-A4D4-420C-80E1-BA8B33DBA9C6}" type="datetimeFigureOut">
              <a:rPr lang="fr-CH" smtClean="0"/>
              <a:t>05.01.2017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411C-A3EE-434D-B6A1-7A43539FD63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0124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52835-A4D4-420C-80E1-BA8B33DBA9C6}" type="datetimeFigureOut">
              <a:rPr lang="fr-CH" smtClean="0"/>
              <a:t>05.01.2017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8411C-A3EE-434D-B6A1-7A43539FD63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2575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ptodate.com/contents/infantile-colic-management-and-outcome/abstract/78-80" TargetMode="External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uptodate.com/contents/infantile-colic-management-and-outcome/abstract/80" TargetMode="External"/><Relationship Id="rId5" Type="http://schemas.openxmlformats.org/officeDocument/2006/relationships/hyperlink" Target="https://www.uptodate.com/contents/infantile-colic-management-and-outcome/abstract/81-83" TargetMode="External"/><Relationship Id="rId4" Type="http://schemas.openxmlformats.org/officeDocument/2006/relationships/hyperlink" Target="https://www.uptodate.com/contents/infantile-colic-management-and-outcome/abstract/7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ncbi.nlm.nih.gov/pmc/articles/PMC341147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b="1" dirty="0" smtClean="0"/>
              <a:t>Thé de fenouil et coliques</a:t>
            </a:r>
            <a:endParaRPr lang="fr-CH" b="1" dirty="0"/>
          </a:p>
        </p:txBody>
      </p:sp>
    </p:spTree>
    <p:extLst>
      <p:ext uri="{BB962C8B-B14F-4D97-AF65-F5344CB8AC3E}">
        <p14:creationId xmlns:p14="http://schemas.microsoft.com/office/powerpoint/2010/main" val="299864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314069"/>
            <a:ext cx="1916435" cy="541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9512" y="548148"/>
            <a:ext cx="84249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b="1" dirty="0" err="1"/>
              <a:t>Fennel</a:t>
            </a:r>
            <a:r>
              <a:rPr lang="fr-CH" dirty="0"/>
              <a:t> (</a:t>
            </a:r>
            <a:r>
              <a:rPr lang="fr-CH" i="1" dirty="0" err="1"/>
              <a:t>Foeniculum</a:t>
            </a:r>
            <a:r>
              <a:rPr lang="fr-CH" i="1" dirty="0"/>
              <a:t> </a:t>
            </a:r>
            <a:r>
              <a:rPr lang="fr-CH" i="1" dirty="0" err="1"/>
              <a:t>vulgare</a:t>
            </a:r>
            <a:r>
              <a:rPr lang="fr-CH" dirty="0"/>
              <a:t>). </a:t>
            </a:r>
            <a:r>
              <a:rPr lang="fr-CH" dirty="0" err="1"/>
              <a:t>Fennel</a:t>
            </a:r>
            <a:r>
              <a:rPr lang="fr-CH" dirty="0"/>
              <a:t> </a:t>
            </a:r>
            <a:r>
              <a:rPr lang="fr-CH" dirty="0" err="1"/>
              <a:t>tea</a:t>
            </a:r>
            <a:r>
              <a:rPr lang="fr-CH" dirty="0"/>
              <a:t> </a:t>
            </a:r>
            <a:r>
              <a:rPr lang="fr-CH" dirty="0" err="1"/>
              <a:t>is</a:t>
            </a:r>
            <a:r>
              <a:rPr lang="fr-CH" dirty="0"/>
              <a:t> a </a:t>
            </a:r>
            <a:r>
              <a:rPr lang="fr-CH" dirty="0" err="1"/>
              <a:t>traditional</a:t>
            </a:r>
            <a:r>
              <a:rPr lang="fr-CH" dirty="0"/>
              <a:t> </a:t>
            </a:r>
            <a:r>
              <a:rPr lang="fr-CH" dirty="0" err="1"/>
              <a:t>remedy</a:t>
            </a:r>
            <a:r>
              <a:rPr lang="fr-CH" dirty="0"/>
              <a:t> for </a:t>
            </a:r>
            <a:r>
              <a:rPr lang="fr-CH" dirty="0" err="1"/>
              <a:t>colic</a:t>
            </a:r>
            <a:r>
              <a:rPr lang="fr-CH" dirty="0"/>
              <a:t>, and </a:t>
            </a:r>
            <a:r>
              <a:rPr lang="fr-CH" dirty="0" err="1"/>
              <a:t>some</a:t>
            </a:r>
            <a:r>
              <a:rPr lang="fr-CH" dirty="0"/>
              <a:t> </a:t>
            </a:r>
            <a:r>
              <a:rPr lang="fr-CH" dirty="0" err="1"/>
              <a:t>research</a:t>
            </a:r>
            <a:r>
              <a:rPr lang="fr-CH" dirty="0"/>
              <a:t> </a:t>
            </a:r>
            <a:r>
              <a:rPr lang="fr-CH" dirty="0" err="1"/>
              <a:t>suggests</a:t>
            </a:r>
            <a:r>
              <a:rPr lang="fr-CH" dirty="0"/>
              <a:t> </a:t>
            </a:r>
            <a:r>
              <a:rPr lang="fr-CH" dirty="0" err="1"/>
              <a:t>that</a:t>
            </a:r>
            <a:r>
              <a:rPr lang="fr-CH" dirty="0"/>
              <a:t> </a:t>
            </a:r>
            <a:r>
              <a:rPr lang="fr-CH" dirty="0" err="1"/>
              <a:t>fennel</a:t>
            </a:r>
            <a:r>
              <a:rPr lang="fr-CH" dirty="0"/>
              <a:t> </a:t>
            </a:r>
            <a:r>
              <a:rPr lang="fr-CH" dirty="0" err="1"/>
              <a:t>tea</a:t>
            </a:r>
            <a:r>
              <a:rPr lang="fr-CH" dirty="0"/>
              <a:t> </a:t>
            </a:r>
            <a:r>
              <a:rPr lang="fr-CH" dirty="0" err="1"/>
              <a:t>may</a:t>
            </a:r>
            <a:r>
              <a:rPr lang="fr-CH" dirty="0"/>
              <a:t> help </a:t>
            </a:r>
            <a:r>
              <a:rPr lang="fr-CH" dirty="0" err="1"/>
              <a:t>reduce</a:t>
            </a:r>
            <a:r>
              <a:rPr lang="fr-CH" dirty="0"/>
              <a:t> </a:t>
            </a:r>
            <a:r>
              <a:rPr lang="fr-CH" dirty="0" err="1"/>
              <a:t>colic</a:t>
            </a:r>
            <a:r>
              <a:rPr lang="fr-CH" dirty="0"/>
              <a:t> </a:t>
            </a:r>
            <a:r>
              <a:rPr lang="fr-CH" dirty="0" err="1"/>
              <a:t>symptoms</a:t>
            </a:r>
            <a:r>
              <a:rPr lang="fr-CH" dirty="0"/>
              <a:t>. A </a:t>
            </a:r>
            <a:r>
              <a:rPr lang="fr-CH" dirty="0" err="1"/>
              <a:t>breastfeeding</a:t>
            </a:r>
            <a:r>
              <a:rPr lang="fr-CH" dirty="0"/>
              <a:t> </a:t>
            </a:r>
            <a:r>
              <a:rPr lang="fr-CH" dirty="0" err="1"/>
              <a:t>mother</a:t>
            </a:r>
            <a:r>
              <a:rPr lang="fr-CH" dirty="0"/>
              <a:t> </a:t>
            </a:r>
            <a:r>
              <a:rPr lang="fr-CH" dirty="0" err="1"/>
              <a:t>can</a:t>
            </a:r>
            <a:r>
              <a:rPr lang="fr-CH" dirty="0"/>
              <a:t> drink </a:t>
            </a:r>
            <a:r>
              <a:rPr lang="fr-CH" dirty="0" err="1"/>
              <a:t>it</a:t>
            </a:r>
            <a:r>
              <a:rPr lang="fr-CH" dirty="0"/>
              <a:t>. </a:t>
            </a:r>
            <a:r>
              <a:rPr lang="fr-CH" dirty="0" err="1"/>
              <a:t>Fennel</a:t>
            </a:r>
            <a:r>
              <a:rPr lang="fr-CH" dirty="0"/>
              <a:t> </a:t>
            </a:r>
            <a:r>
              <a:rPr lang="fr-CH" dirty="0" err="1"/>
              <a:t>helps</a:t>
            </a:r>
            <a:r>
              <a:rPr lang="fr-CH" dirty="0"/>
              <a:t> relax the </a:t>
            </a:r>
            <a:r>
              <a:rPr lang="fr-CH" dirty="0" err="1"/>
              <a:t>gastrointestinal</a:t>
            </a:r>
            <a:r>
              <a:rPr lang="fr-CH" dirty="0"/>
              <a:t> tract and </a:t>
            </a:r>
            <a:r>
              <a:rPr lang="fr-CH" dirty="0" err="1"/>
              <a:t>get</a:t>
            </a:r>
            <a:r>
              <a:rPr lang="fr-CH" dirty="0"/>
              <a:t> </a:t>
            </a:r>
            <a:r>
              <a:rPr lang="fr-CH" dirty="0" err="1"/>
              <a:t>rid</a:t>
            </a:r>
            <a:r>
              <a:rPr lang="fr-CH" dirty="0"/>
              <a:t> of </a:t>
            </a:r>
            <a:r>
              <a:rPr lang="fr-CH" dirty="0" err="1"/>
              <a:t>gas</a:t>
            </a:r>
            <a:r>
              <a:rPr lang="fr-CH" dirty="0"/>
              <a:t>. </a:t>
            </a:r>
            <a:r>
              <a:rPr lang="fr-CH" dirty="0">
                <a:solidFill>
                  <a:srgbClr val="FF0000"/>
                </a:solidFill>
              </a:rPr>
              <a:t>There </a:t>
            </a:r>
            <a:r>
              <a:rPr lang="fr-CH" dirty="0" err="1">
                <a:solidFill>
                  <a:srgbClr val="FF0000"/>
                </a:solidFill>
              </a:rPr>
              <a:t>is</a:t>
            </a:r>
            <a:r>
              <a:rPr lang="fr-CH" dirty="0">
                <a:solidFill>
                  <a:srgbClr val="FF0000"/>
                </a:solidFill>
              </a:rPr>
              <a:t> a report, </a:t>
            </a:r>
            <a:r>
              <a:rPr lang="fr-CH" dirty="0" err="1">
                <a:solidFill>
                  <a:srgbClr val="FF0000"/>
                </a:solidFill>
              </a:rPr>
              <a:t>however</a:t>
            </a:r>
            <a:r>
              <a:rPr lang="fr-CH" dirty="0">
                <a:solidFill>
                  <a:srgbClr val="FF0000"/>
                </a:solidFill>
              </a:rPr>
              <a:t>, </a:t>
            </a:r>
            <a:r>
              <a:rPr lang="fr-CH" dirty="0" err="1">
                <a:solidFill>
                  <a:srgbClr val="FF0000"/>
                </a:solidFill>
              </a:rPr>
              <a:t>that</a:t>
            </a:r>
            <a:r>
              <a:rPr lang="fr-CH" dirty="0">
                <a:solidFill>
                  <a:srgbClr val="FF0000"/>
                </a:solidFill>
              </a:rPr>
              <a:t> </a:t>
            </a:r>
            <a:r>
              <a:rPr lang="fr-CH" dirty="0" err="1">
                <a:solidFill>
                  <a:srgbClr val="FF0000"/>
                </a:solidFill>
              </a:rPr>
              <a:t>two</a:t>
            </a:r>
            <a:r>
              <a:rPr lang="fr-CH" dirty="0">
                <a:solidFill>
                  <a:srgbClr val="FF0000"/>
                </a:solidFill>
              </a:rPr>
              <a:t> infants </a:t>
            </a:r>
            <a:r>
              <a:rPr lang="fr-CH" dirty="0" err="1">
                <a:solidFill>
                  <a:srgbClr val="FF0000"/>
                </a:solidFill>
              </a:rPr>
              <a:t>suffered</a:t>
            </a:r>
            <a:r>
              <a:rPr lang="fr-CH" dirty="0">
                <a:solidFill>
                  <a:srgbClr val="FF0000"/>
                </a:solidFill>
              </a:rPr>
              <a:t> </a:t>
            </a:r>
            <a:r>
              <a:rPr lang="fr-CH" dirty="0" err="1">
                <a:solidFill>
                  <a:srgbClr val="FF0000"/>
                </a:solidFill>
              </a:rPr>
              <a:t>neurological</a:t>
            </a:r>
            <a:r>
              <a:rPr lang="fr-CH" dirty="0">
                <a:solidFill>
                  <a:srgbClr val="FF0000"/>
                </a:solidFill>
              </a:rPr>
              <a:t> damage </a:t>
            </a:r>
            <a:r>
              <a:rPr lang="fr-CH" dirty="0" err="1">
                <a:solidFill>
                  <a:srgbClr val="FF0000"/>
                </a:solidFill>
              </a:rPr>
              <a:t>when</a:t>
            </a:r>
            <a:r>
              <a:rPr lang="fr-CH" dirty="0">
                <a:solidFill>
                  <a:srgbClr val="FF0000"/>
                </a:solidFill>
              </a:rPr>
              <a:t> </a:t>
            </a:r>
            <a:r>
              <a:rPr lang="fr-CH" dirty="0" err="1">
                <a:solidFill>
                  <a:srgbClr val="FF0000"/>
                </a:solidFill>
              </a:rPr>
              <a:t>their</a:t>
            </a:r>
            <a:r>
              <a:rPr lang="fr-CH" dirty="0">
                <a:solidFill>
                  <a:srgbClr val="FF0000"/>
                </a:solidFill>
              </a:rPr>
              <a:t> </a:t>
            </a:r>
            <a:r>
              <a:rPr lang="fr-CH" dirty="0" err="1">
                <a:solidFill>
                  <a:srgbClr val="FF0000"/>
                </a:solidFill>
              </a:rPr>
              <a:t>mothers</a:t>
            </a:r>
            <a:r>
              <a:rPr lang="fr-CH" dirty="0">
                <a:solidFill>
                  <a:srgbClr val="FF0000"/>
                </a:solidFill>
              </a:rPr>
              <a:t> </a:t>
            </a:r>
            <a:r>
              <a:rPr lang="fr-CH" dirty="0" err="1">
                <a:solidFill>
                  <a:srgbClr val="FF0000"/>
                </a:solidFill>
              </a:rPr>
              <a:t>used</a:t>
            </a:r>
            <a:r>
              <a:rPr lang="fr-CH" dirty="0">
                <a:solidFill>
                  <a:srgbClr val="FF0000"/>
                </a:solidFill>
              </a:rPr>
              <a:t> an </a:t>
            </a:r>
            <a:r>
              <a:rPr lang="fr-CH" dirty="0" err="1">
                <a:solidFill>
                  <a:srgbClr val="FF0000"/>
                </a:solidFill>
              </a:rPr>
              <a:t>herbal</a:t>
            </a:r>
            <a:r>
              <a:rPr lang="fr-CH" dirty="0">
                <a:solidFill>
                  <a:srgbClr val="FF0000"/>
                </a:solidFill>
              </a:rPr>
              <a:t> </a:t>
            </a:r>
            <a:r>
              <a:rPr lang="fr-CH" dirty="0" err="1">
                <a:solidFill>
                  <a:srgbClr val="FF0000"/>
                </a:solidFill>
              </a:rPr>
              <a:t>product</a:t>
            </a:r>
            <a:r>
              <a:rPr lang="fr-CH" dirty="0">
                <a:solidFill>
                  <a:srgbClr val="FF0000"/>
                </a:solidFill>
              </a:rPr>
              <a:t> </a:t>
            </a:r>
            <a:r>
              <a:rPr lang="fr-CH" dirty="0" err="1">
                <a:solidFill>
                  <a:srgbClr val="FF0000"/>
                </a:solidFill>
              </a:rPr>
              <a:t>that</a:t>
            </a:r>
            <a:r>
              <a:rPr lang="fr-CH" dirty="0">
                <a:solidFill>
                  <a:srgbClr val="FF0000"/>
                </a:solidFill>
              </a:rPr>
              <a:t> </a:t>
            </a:r>
            <a:r>
              <a:rPr lang="fr-CH" dirty="0" err="1">
                <a:solidFill>
                  <a:srgbClr val="FF0000"/>
                </a:solidFill>
              </a:rPr>
              <a:t>contained</a:t>
            </a:r>
            <a:r>
              <a:rPr lang="fr-CH" dirty="0">
                <a:solidFill>
                  <a:srgbClr val="FF0000"/>
                </a:solidFill>
              </a:rPr>
              <a:t> </a:t>
            </a:r>
            <a:r>
              <a:rPr lang="fr-CH" dirty="0" err="1">
                <a:solidFill>
                  <a:srgbClr val="FF0000"/>
                </a:solidFill>
              </a:rPr>
              <a:t>fennel</a:t>
            </a:r>
            <a:r>
              <a:rPr lang="fr-CH" dirty="0">
                <a:solidFill>
                  <a:srgbClr val="FF0000"/>
                </a:solidFill>
              </a:rPr>
              <a:t>, </a:t>
            </a:r>
            <a:r>
              <a:rPr lang="fr-CH" dirty="0" err="1">
                <a:solidFill>
                  <a:srgbClr val="FF0000"/>
                </a:solidFill>
              </a:rPr>
              <a:t>among</a:t>
            </a:r>
            <a:r>
              <a:rPr lang="fr-CH" dirty="0">
                <a:solidFill>
                  <a:srgbClr val="FF0000"/>
                </a:solidFill>
              </a:rPr>
              <a:t> </a:t>
            </a:r>
            <a:r>
              <a:rPr lang="fr-CH" dirty="0" err="1">
                <a:solidFill>
                  <a:srgbClr val="FF0000"/>
                </a:solidFill>
              </a:rPr>
              <a:t>other</a:t>
            </a:r>
            <a:r>
              <a:rPr lang="fr-CH" dirty="0">
                <a:solidFill>
                  <a:srgbClr val="FF0000"/>
                </a:solidFill>
              </a:rPr>
              <a:t> </a:t>
            </a:r>
            <a:r>
              <a:rPr lang="fr-CH" dirty="0" err="1">
                <a:solidFill>
                  <a:srgbClr val="FF0000"/>
                </a:solidFill>
              </a:rPr>
              <a:t>ingredients</a:t>
            </a:r>
            <a:r>
              <a:rPr lang="fr-CH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5064892" y="2067848"/>
            <a:ext cx="374441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sz="1000" dirty="0" smtClean="0"/>
              <a:t>http://umm.edu/health/medical/altmed/condition/infantile-colic</a:t>
            </a:r>
            <a:endParaRPr lang="fr-CH" sz="1000" dirty="0"/>
          </a:p>
        </p:txBody>
      </p:sp>
      <p:sp>
        <p:nvSpPr>
          <p:cNvPr id="5" name="Rectangle 4"/>
          <p:cNvSpPr/>
          <p:nvPr/>
        </p:nvSpPr>
        <p:spPr>
          <a:xfrm>
            <a:off x="251520" y="3212976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effectLst/>
              </a:rPr>
              <a:t>Herbal remedies — </a:t>
            </a:r>
            <a:r>
              <a:rPr lang="en-US" dirty="0" smtClean="0">
                <a:solidFill>
                  <a:srgbClr val="FF0000"/>
                </a:solidFill>
                <a:effectLst/>
              </a:rPr>
              <a:t>We do not suggest </a:t>
            </a:r>
            <a:r>
              <a:rPr lang="en-US" dirty="0" smtClean="0">
                <a:effectLst/>
              </a:rPr>
              <a:t>herbal remedies (</a:t>
            </a:r>
            <a:r>
              <a:rPr lang="en-US" dirty="0" err="1" smtClean="0">
                <a:effectLst/>
              </a:rPr>
              <a:t>eg</a:t>
            </a:r>
            <a:r>
              <a:rPr lang="en-US" dirty="0" smtClean="0">
                <a:effectLst/>
              </a:rPr>
              <a:t>, herbal teas, fennel seed, Gripe water [a mixture of herbs and water]) for the treatment of infantile colic. Although a few randomized trials suggest that specific herbal remedies may be beneficial in reducing crying compared with placebo [</a:t>
            </a:r>
            <a:r>
              <a:rPr lang="en-US" dirty="0" smtClean="0">
                <a:effectLst/>
                <a:hlinkClick r:id="rId3"/>
              </a:rPr>
              <a:t>78-80</a:t>
            </a:r>
            <a:r>
              <a:rPr lang="en-US" dirty="0" smtClean="0">
                <a:effectLst/>
              </a:rPr>
              <a:t>], the benefits are largely unproven [</a:t>
            </a:r>
            <a:r>
              <a:rPr lang="en-US" dirty="0" smtClean="0">
                <a:effectLst/>
                <a:hlinkClick r:id="rId4"/>
              </a:rPr>
              <a:t>71</a:t>
            </a:r>
            <a:r>
              <a:rPr lang="en-US" dirty="0" smtClean="0">
                <a:effectLst/>
              </a:rPr>
              <a:t>]. Given the lack of standardization and regulation of herbal products, the benefits do not outweigh the potential risks (</a:t>
            </a:r>
            <a:r>
              <a:rPr lang="en-US" dirty="0" err="1" smtClean="0">
                <a:effectLst/>
              </a:rPr>
              <a:t>eg</a:t>
            </a:r>
            <a:r>
              <a:rPr lang="en-US" dirty="0" smtClean="0">
                <a:effectLst/>
              </a:rPr>
              <a:t>, contamination with bacteria, toxins, or particulate matter; unlabeled ingredients, such as alcohol) [</a:t>
            </a:r>
            <a:r>
              <a:rPr lang="en-US" dirty="0" smtClean="0">
                <a:effectLst/>
                <a:hlinkClick r:id="rId5"/>
              </a:rPr>
              <a:t>81-83</a:t>
            </a:r>
            <a:r>
              <a:rPr lang="en-US" dirty="0" smtClean="0">
                <a:effectLst/>
              </a:rPr>
              <a:t>]. Prolonged ingestion of herbal teas may lead to decreased milk intake [</a:t>
            </a:r>
            <a:r>
              <a:rPr lang="en-US" dirty="0" smtClean="0">
                <a:effectLst/>
                <a:hlinkClick r:id="rId6"/>
              </a:rPr>
              <a:t>80</a:t>
            </a:r>
            <a:r>
              <a:rPr lang="en-US" dirty="0" smtClean="0">
                <a:effectLst/>
              </a:rPr>
              <a:t>].</a:t>
            </a:r>
            <a:endParaRPr lang="fr-CH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589240"/>
            <a:ext cx="15811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8003263" y="565195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i="1" dirty="0" smtClean="0"/>
              <a:t>2017</a:t>
            </a:r>
            <a:endParaRPr lang="fr-CH" i="1" dirty="0"/>
          </a:p>
        </p:txBody>
      </p:sp>
    </p:spTree>
    <p:extLst>
      <p:ext uri="{BB962C8B-B14F-4D97-AF65-F5344CB8AC3E}">
        <p14:creationId xmlns:p14="http://schemas.microsoft.com/office/powerpoint/2010/main" val="3913608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6" y="836712"/>
            <a:ext cx="8776912" cy="544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3" y="1418616"/>
            <a:ext cx="25431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48880"/>
            <a:ext cx="486727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996830"/>
            <a:ext cx="295275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1481884" y="4996830"/>
            <a:ext cx="3684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J </a:t>
            </a:r>
            <a:r>
              <a:rPr lang="en-US" i="1" dirty="0" err="1" smtClean="0"/>
              <a:t>Fam</a:t>
            </a:r>
            <a:r>
              <a:rPr lang="en-US" i="1" dirty="0" smtClean="0"/>
              <a:t> </a:t>
            </a:r>
            <a:r>
              <a:rPr lang="en-US" i="1" dirty="0" err="1" smtClean="0"/>
              <a:t>Pract</a:t>
            </a:r>
            <a:r>
              <a:rPr lang="en-US" dirty="0" smtClean="0"/>
              <a:t>. 2006 July;55(7):634-635 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60699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180" y="1400484"/>
            <a:ext cx="5448300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861343"/>
            <a:ext cx="3317776" cy="971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4624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47" y="1482751"/>
            <a:ext cx="818197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924944"/>
            <a:ext cx="219075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5610622" y="3799713"/>
            <a:ext cx="3168352" cy="153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  <a:hlinkClick r:id="rId4"/>
              </a:rPr>
              <a:t>Ital</a:t>
            </a: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  <a:hlinkClick r:id="rId4"/>
              </a:rPr>
              <a:t> J </a:t>
            </a:r>
            <a:r>
              <a:rPr kumimoji="0" lang="fr-F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  <a:hlinkClick r:id="rId4"/>
              </a:rPr>
              <a:t>Pediatr</a:t>
            </a: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2012; 38: 34. </a:t>
            </a:r>
          </a:p>
        </p:txBody>
      </p:sp>
    </p:spTree>
    <p:extLst>
      <p:ext uri="{BB962C8B-B14F-4D97-AF65-F5344CB8AC3E}">
        <p14:creationId xmlns:p14="http://schemas.microsoft.com/office/powerpoint/2010/main" val="18515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103</Words>
  <Application>Microsoft Office PowerPoint</Application>
  <PresentationFormat>Affichage à l'écran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Thé de fenouil et coliques</vt:lpstr>
      <vt:lpstr>Présentation PowerPoint</vt:lpstr>
      <vt:lpstr>Présentation PowerPoint</vt:lpstr>
      <vt:lpstr>Présentation PowerPoint</vt:lpstr>
      <vt:lpstr>Présentation PowerPoint</vt:lpstr>
    </vt:vector>
  </TitlesOfParts>
  <Company>FHVi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martinezm</dc:creator>
  <cp:lastModifiedBy>martinezm</cp:lastModifiedBy>
  <cp:revision>5</cp:revision>
  <dcterms:created xsi:type="dcterms:W3CDTF">2017-01-05T10:34:23Z</dcterms:created>
  <dcterms:modified xsi:type="dcterms:W3CDTF">2017-01-05T11:01:08Z</dcterms:modified>
</cp:coreProperties>
</file>