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67" r:id="rId5"/>
    <p:sldId id="258" r:id="rId6"/>
    <p:sldId id="260" r:id="rId7"/>
    <p:sldId id="271" r:id="rId8"/>
    <p:sldId id="264" r:id="rId9"/>
    <p:sldId id="261" r:id="rId10"/>
    <p:sldId id="265" r:id="rId11"/>
    <p:sldId id="270" r:id="rId12"/>
    <p:sldId id="262" r:id="rId13"/>
    <p:sldId id="269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54" autoAdjust="0"/>
  </p:normalViewPr>
  <p:slideViewPr>
    <p:cSldViewPr>
      <p:cViewPr>
        <p:scale>
          <a:sx n="125" d="100"/>
          <a:sy n="125" d="100"/>
        </p:scale>
        <p:origin x="0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27296587926514E-2"/>
          <c:y val="5.1400554097404488E-2"/>
          <c:w val="0.77715135608048991"/>
          <c:h val="0.8326195683872849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Feuil1!$D$1:$G$1</c:f>
              <c:strCache>
                <c:ptCount val="4"/>
                <c:pt idx="0">
                  <c:v>3 sem.</c:v>
                </c:pt>
                <c:pt idx="1">
                  <c:v>6 sem.</c:v>
                </c:pt>
                <c:pt idx="2">
                  <c:v>11 sem.</c:v>
                </c:pt>
                <c:pt idx="3">
                  <c:v>13 sem.</c:v>
                </c:pt>
              </c:strCache>
            </c:strRef>
          </c:cat>
          <c:val>
            <c:numRef>
              <c:f>Feuil1!$D$2:$G$2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58541312"/>
        <c:axId val="158542848"/>
      </c:barChart>
      <c:catAx>
        <c:axId val="1585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542848"/>
        <c:crosses val="autoZero"/>
        <c:auto val="1"/>
        <c:lblAlgn val="ctr"/>
        <c:lblOffset val="100"/>
        <c:noMultiLvlLbl val="0"/>
      </c:catAx>
      <c:valAx>
        <c:axId val="158542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854131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BC8F-6DD0-4083-A7CA-AFDE3C01A4C8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72328-85EE-49EB-8EAA-976644BB83A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897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Elf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1" dirty="0" err="1" smtClean="0"/>
              <a:t>Sd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Angelmann</a:t>
            </a:r>
            <a:r>
              <a:rPr lang="fr-CH" sz="1200" dirty="0" smtClean="0"/>
              <a:t>: </a:t>
            </a:r>
            <a:r>
              <a:rPr lang="fr-CH" dirty="0" smtClean="0">
                <a:effectLst/>
              </a:rPr>
              <a:t>apparence normale à la </a:t>
            </a:r>
            <a:r>
              <a:rPr lang="fr-CH" dirty="0" err="1" smtClean="0">
                <a:effectLst/>
              </a:rPr>
              <a:t>naissance</a:t>
            </a:r>
            <a:r>
              <a:rPr lang="fr-CH" dirty="0" err="1" smtClean="0">
                <a:effectLst/>
                <a:sym typeface="Wingdings" pitchFamily="2" charset="2"/>
              </a:rPr>
              <a:t></a:t>
            </a:r>
            <a:r>
              <a:rPr lang="fr-CH" dirty="0" err="1" smtClean="0">
                <a:effectLst/>
              </a:rPr>
              <a:t>difficultés</a:t>
            </a:r>
            <a:r>
              <a:rPr lang="fr-CH" dirty="0" smtClean="0">
                <a:effectLst/>
              </a:rPr>
              <a:t> alimentaires/hypotonie dans les premiers 6 mois de vie</a:t>
            </a:r>
            <a:r>
              <a:rPr lang="fr-CH" dirty="0" smtClean="0">
                <a:effectLst/>
                <a:sym typeface="Wingdings" pitchFamily="2" charset="2"/>
              </a:rPr>
              <a:t> </a:t>
            </a:r>
            <a:r>
              <a:rPr lang="fr-CH" dirty="0" smtClean="0">
                <a:effectLst/>
              </a:rPr>
              <a:t>retard du développement dès 1 an</a:t>
            </a:r>
            <a:r>
              <a:rPr lang="fr-CH" baseline="0" dirty="0" smtClean="0">
                <a:effectLst/>
              </a:rPr>
              <a:t> </a:t>
            </a:r>
            <a:r>
              <a:rPr lang="fr-CH" baseline="0" dirty="0" smtClean="0">
                <a:effectLst/>
                <a:sym typeface="Wingdings" pitchFamily="2" charset="2"/>
              </a:rPr>
              <a:t> </a:t>
            </a:r>
            <a:r>
              <a:rPr lang="fr-CH" dirty="0" smtClean="0">
                <a:effectLst/>
              </a:rPr>
              <a:t>déficit intellectuel sévère (absence de langage, comportement joyeux, fascination par l'eau, une hyperactivité sans agressivité, une attention réduite, une hyperexcitabilité, des troubles du sommeil , troubles neurologiques avec démarche « en pantin », ataxie et crises épileptiques), éclats de rires avec battements des mains, microcéphalie, hypoplasie maxillaire, prognathisme, (moindre besoin de sommeil. </a:t>
            </a:r>
          </a:p>
          <a:p>
            <a:endParaRPr lang="fr-CH" dirty="0" smtClean="0">
              <a:effectLst/>
            </a:endParaRPr>
          </a:p>
          <a:p>
            <a:r>
              <a:rPr lang="fr-CH" b="1" dirty="0" smtClean="0">
                <a:effectLst/>
              </a:rPr>
              <a:t>Cornelia</a:t>
            </a:r>
            <a:r>
              <a:rPr lang="fr-CH" b="1" baseline="0" dirty="0" smtClean="0">
                <a:effectLst/>
              </a:rPr>
              <a:t> de Lange</a:t>
            </a:r>
            <a:r>
              <a:rPr lang="fr-CH" baseline="0" dirty="0" smtClean="0">
                <a:effectLst/>
              </a:rPr>
              <a:t>: </a:t>
            </a:r>
            <a:r>
              <a:rPr lang="fr-CH" dirty="0" smtClean="0">
                <a:effectLst/>
              </a:rPr>
              <a:t>sourcils bien dessinés, arqués et confluents (</a:t>
            </a:r>
            <a:r>
              <a:rPr lang="fr-CH" dirty="0" err="1" smtClean="0">
                <a:effectLst/>
              </a:rPr>
              <a:t>synophrys</a:t>
            </a:r>
            <a:r>
              <a:rPr lang="fr-CH" dirty="0" smtClean="0">
                <a:effectLst/>
              </a:rPr>
              <a:t>), cils longs, narines </a:t>
            </a:r>
            <a:r>
              <a:rPr lang="fr-CH" dirty="0" err="1" smtClean="0">
                <a:effectLst/>
              </a:rPr>
              <a:t>anteversées</a:t>
            </a:r>
            <a:r>
              <a:rPr lang="fr-CH" dirty="0" smtClean="0">
                <a:effectLst/>
              </a:rPr>
              <a:t>, bouche aux coins </a:t>
            </a:r>
            <a:r>
              <a:rPr lang="fr-CH" dirty="0" err="1" smtClean="0">
                <a:effectLst/>
              </a:rPr>
              <a:t>tombants,lèvre</a:t>
            </a:r>
            <a:r>
              <a:rPr lang="fr-CH" dirty="0" smtClean="0">
                <a:effectLst/>
              </a:rPr>
              <a:t> supérieure très fine et une </a:t>
            </a:r>
            <a:r>
              <a:rPr lang="fr-CH" dirty="0" err="1" smtClean="0">
                <a:effectLst/>
              </a:rPr>
              <a:t>micrognathie</a:t>
            </a:r>
            <a:r>
              <a:rPr lang="fr-CH" dirty="0" smtClean="0">
                <a:effectLst/>
              </a:rPr>
              <a:t>. Les </a:t>
            </a:r>
            <a:r>
              <a:rPr lang="fr-CH" b="0" dirty="0" smtClean="0">
                <a:effectLst/>
              </a:rPr>
              <a:t>problèmes d'alimentation </a:t>
            </a:r>
            <a:r>
              <a:rPr lang="fr-CH" dirty="0" smtClean="0">
                <a:effectLst/>
              </a:rPr>
              <a:t>sont généralement importants les premières années, souvent aggravés par un reflux </a:t>
            </a:r>
            <a:r>
              <a:rPr lang="fr-CH" dirty="0" err="1" smtClean="0">
                <a:effectLst/>
              </a:rPr>
              <a:t>gastro-oesophagien</a:t>
            </a:r>
            <a:r>
              <a:rPr lang="fr-CH" dirty="0" smtClean="0">
                <a:effectLst/>
              </a:rPr>
              <a:t>. L'affection évolue toujours vers un retard psychomoteur et des difficultés d'acquisition du langage, et parfois vers des troubles du comportement de la série autistique. Il existe un risque de surdité.</a:t>
            </a:r>
          </a:p>
          <a:p>
            <a:endParaRPr lang="fr-CH" dirty="0" smtClean="0">
              <a:effectLst/>
            </a:endParaRPr>
          </a:p>
          <a:p>
            <a:r>
              <a:rPr lang="fr-CH" b="1" dirty="0" err="1" smtClean="0">
                <a:effectLst/>
              </a:rPr>
              <a:t>Sd</a:t>
            </a:r>
            <a:r>
              <a:rPr lang="fr-CH" b="1" dirty="0" smtClean="0">
                <a:effectLst/>
              </a:rPr>
              <a:t> de </a:t>
            </a:r>
            <a:r>
              <a:rPr lang="fr-CH" b="1" dirty="0" err="1" smtClean="0">
                <a:effectLst/>
              </a:rPr>
              <a:t>Wiliams</a:t>
            </a:r>
            <a:r>
              <a:rPr lang="fr-CH" b="1" dirty="0" smtClean="0">
                <a:effectLst/>
              </a:rPr>
              <a:t> (-</a:t>
            </a:r>
            <a:r>
              <a:rPr lang="fr-CH" b="1" dirty="0" err="1" smtClean="0">
                <a:effectLst/>
              </a:rPr>
              <a:t>Beuren</a:t>
            </a:r>
            <a:r>
              <a:rPr lang="fr-CH" b="1" dirty="0" smtClean="0">
                <a:effectLst/>
              </a:rPr>
              <a:t>): </a:t>
            </a:r>
            <a:r>
              <a:rPr lang="fr-CH" dirty="0" smtClean="0">
                <a:effectLst/>
              </a:rPr>
              <a:t>malformation cardiaque (sténose aortique </a:t>
            </a:r>
            <a:r>
              <a:rPr lang="fr-CH" dirty="0" err="1" smtClean="0">
                <a:effectLst/>
              </a:rPr>
              <a:t>supravalvulaire</a:t>
            </a:r>
            <a:r>
              <a:rPr lang="fr-CH" dirty="0" smtClean="0">
                <a:effectLst/>
              </a:rPr>
              <a:t>) dans 75% des </a:t>
            </a:r>
            <a:r>
              <a:rPr lang="fr-CH" dirty="0" err="1" smtClean="0">
                <a:effectLst/>
              </a:rPr>
              <a:t>cas+sténose</a:t>
            </a:r>
            <a:r>
              <a:rPr lang="fr-CH" dirty="0" smtClean="0">
                <a:effectLst/>
              </a:rPr>
              <a:t> des artères pulmonaires ou des artères rénales, à l'origine d'une HTA </a:t>
            </a:r>
            <a:r>
              <a:rPr lang="fr-CH" dirty="0" err="1" smtClean="0">
                <a:effectLst/>
              </a:rPr>
              <a:t>réno</a:t>
            </a:r>
            <a:r>
              <a:rPr lang="fr-CH" dirty="0" smtClean="0">
                <a:effectLst/>
              </a:rPr>
              <a:t>-vasculaire, peuvent être présentes dès la </a:t>
            </a:r>
            <a:r>
              <a:rPr lang="fr-CH" dirty="0" err="1" smtClean="0">
                <a:effectLst/>
              </a:rPr>
              <a:t>naissanc</a:t>
            </a:r>
            <a:r>
              <a:rPr lang="fr-CH" dirty="0" smtClean="0">
                <a:effectLst/>
              </a:rPr>
              <a:t>, retard </a:t>
            </a:r>
            <a:r>
              <a:rPr lang="fr-CH" dirty="0" err="1" smtClean="0">
                <a:effectLst/>
              </a:rPr>
              <a:t>psycho-moteur</a:t>
            </a:r>
            <a:r>
              <a:rPr lang="fr-CH" dirty="0" smtClean="0">
                <a:effectLst/>
              </a:rPr>
              <a:t>, dysmorphie du visage évocatrice (</a:t>
            </a:r>
            <a:r>
              <a:rPr lang="fr-FR" dirty="0" smtClean="0">
                <a:effectLst/>
              </a:rPr>
              <a:t>visage d’un </a:t>
            </a:r>
            <a:r>
              <a:rPr lang="fr-FR" dirty="0" smtClean="0">
                <a:effectLst/>
                <a:hlinkClick r:id="rId3" tooltip="Elfe"/>
              </a:rPr>
              <a:t>elfe</a:t>
            </a:r>
            <a:r>
              <a:rPr lang="fr-FR" dirty="0" smtClean="0">
                <a:effectLst/>
              </a:rPr>
              <a:t>,) </a:t>
            </a:r>
            <a:r>
              <a:rPr lang="fr-CH" dirty="0" smtClean="0">
                <a:effectLst/>
              </a:rPr>
              <a:t>et profil cognitif et comportement de type </a:t>
            </a:r>
            <a:r>
              <a:rPr lang="fr-CH" dirty="0" err="1" smtClean="0">
                <a:effectLst/>
              </a:rPr>
              <a:t>hypersociable</a:t>
            </a:r>
            <a:r>
              <a:rPr lang="fr-CH" dirty="0" smtClean="0">
                <a:effectLst/>
              </a:rPr>
              <a:t>,</a:t>
            </a:r>
            <a:r>
              <a:rPr lang="fr-CH" baseline="0" dirty="0" smtClean="0">
                <a:effectLst/>
              </a:rPr>
              <a:t> </a:t>
            </a:r>
            <a:r>
              <a:rPr lang="fr-CH" dirty="0" smtClean="0">
                <a:effectLst/>
              </a:rPr>
              <a:t>hypersensibilité au bruit et des dispositions pour la musique. La prévalence des caries est augmentée, parfois associées à une hypoplasie de l'émail. 40% de strabisme et/ou des troubles de la réfraction. e.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72328-85EE-49EB-8EAA-976644BB83AC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385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007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28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064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205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712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95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869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765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27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567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45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35B0-0263-48F6-9F0E-17B8E2F7132C}" type="datetimeFigureOut">
              <a:rPr lang="fr-CH" smtClean="0"/>
              <a:t>15.04.2020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DDEF-555D-42ED-816B-1B435F8094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118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1340768"/>
            <a:ext cx="6759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/>
              <a:t>QUIZ PLEURS DU NOURRISSON</a:t>
            </a:r>
            <a:endParaRPr lang="fr-CH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76" y="2080678"/>
            <a:ext cx="5580112" cy="244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6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64235"/>
            <a:ext cx="84249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3600" b="1" dirty="0" smtClean="0"/>
              <a:t>ATTITUDE DE DEPART</a:t>
            </a:r>
            <a:endParaRPr lang="fr-CH" sz="36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2843808" y="3323751"/>
            <a:ext cx="3672139" cy="321273"/>
            <a:chOff x="2843808" y="3467767"/>
            <a:chExt cx="3672139" cy="321273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2843808" y="3621656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223731" y="3481263"/>
              <a:ext cx="463588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>
                  <a:solidFill>
                    <a:srgbClr val="FF0000"/>
                  </a:solidFill>
                </a:rPr>
                <a:t>OUI</a:t>
              </a:r>
              <a:endParaRPr lang="fr-CH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80354" y="3467767"/>
              <a:ext cx="2635593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Hospitaliser/observer/investiguer</a:t>
              </a:r>
              <a:endParaRPr lang="fr-CH" sz="14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844077" y="2295894"/>
            <a:ext cx="3672139" cy="321273"/>
            <a:chOff x="2844077" y="2439910"/>
            <a:chExt cx="3672139" cy="321273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2844077" y="2593799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224000" y="2453406"/>
              <a:ext cx="463588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>
                  <a:solidFill>
                    <a:srgbClr val="FF0000"/>
                  </a:solidFill>
                </a:rPr>
                <a:t>OUI</a:t>
              </a:r>
              <a:endParaRPr lang="fr-CH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0623" y="2439910"/>
              <a:ext cx="2635593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Hospitaliser/observer/investiguer</a:t>
              </a:r>
              <a:endParaRPr lang="fr-CH" sz="1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95537" y="1412776"/>
            <a:ext cx="23954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1400" dirty="0" smtClean="0"/>
              <a:t>Enfant </a:t>
            </a:r>
            <a:r>
              <a:rPr lang="fr-CH" sz="1400" dirty="0" smtClean="0">
                <a:solidFill>
                  <a:srgbClr val="FF0000"/>
                </a:solidFill>
              </a:rPr>
              <a:t>envoyé par pédiatre</a:t>
            </a:r>
            <a:r>
              <a:rPr lang="fr-CH" sz="1400" dirty="0" smtClean="0"/>
              <a:t>?</a:t>
            </a:r>
            <a:endParaRPr lang="fr-CH" sz="1400" dirty="0"/>
          </a:p>
        </p:txBody>
      </p:sp>
      <p:grpSp>
        <p:nvGrpSpPr>
          <p:cNvPr id="36" name="Groupe 35"/>
          <p:cNvGrpSpPr/>
          <p:nvPr/>
        </p:nvGrpSpPr>
        <p:grpSpPr>
          <a:xfrm>
            <a:off x="2843808" y="1412776"/>
            <a:ext cx="3672139" cy="321273"/>
            <a:chOff x="2843808" y="1556792"/>
            <a:chExt cx="3672139" cy="321273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2843808" y="1710681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223731" y="1570288"/>
              <a:ext cx="463588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>
                  <a:solidFill>
                    <a:srgbClr val="FF0000"/>
                  </a:solidFill>
                </a:rPr>
                <a:t>OUI</a:t>
              </a:r>
              <a:endParaRPr lang="fr-CH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0354" y="1556792"/>
              <a:ext cx="2635593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Hospitaliser/observer/investiguer</a:t>
              </a:r>
              <a:endParaRPr lang="fr-CH" sz="14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95536" y="1734049"/>
            <a:ext cx="2395400" cy="902863"/>
            <a:chOff x="395536" y="1878065"/>
            <a:chExt cx="2395400" cy="902863"/>
          </a:xfrm>
        </p:grpSpPr>
        <p:sp>
          <p:nvSpPr>
            <p:cNvPr id="13" name="Rectangle 12"/>
            <p:cNvSpPr/>
            <p:nvPr/>
          </p:nvSpPr>
          <p:spPr>
            <a:xfrm>
              <a:off x="395536" y="2473151"/>
              <a:ext cx="2395400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sz="1400" dirty="0" smtClean="0"/>
                <a:t>Status </a:t>
              </a:r>
              <a:r>
                <a:rPr lang="fr-CH" sz="1400" dirty="0" smtClean="0">
                  <a:solidFill>
                    <a:srgbClr val="FF0000"/>
                  </a:solidFill>
                </a:rPr>
                <a:t>NON</a:t>
              </a:r>
              <a:r>
                <a:rPr lang="fr-CH" sz="1400" dirty="0" smtClean="0"/>
                <a:t> rassurant</a:t>
              </a:r>
              <a:r>
                <a:rPr lang="fr-CH" sz="1400" dirty="0" smtClean="0"/>
                <a:t>?</a:t>
              </a:r>
              <a:endParaRPr lang="fr-CH" sz="1400" dirty="0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1629240" y="1878065"/>
              <a:ext cx="10378" cy="5618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835696" y="2005098"/>
              <a:ext cx="534121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NON</a:t>
              </a:r>
              <a:endParaRPr lang="fr-CH" sz="1400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395536" y="2690840"/>
            <a:ext cx="2395401" cy="940689"/>
            <a:chOff x="395536" y="2834856"/>
            <a:chExt cx="2395401" cy="940689"/>
          </a:xfrm>
        </p:grpSpPr>
        <p:sp>
          <p:nvSpPr>
            <p:cNvPr id="6" name="Rectangle 5"/>
            <p:cNvSpPr/>
            <p:nvPr/>
          </p:nvSpPr>
          <p:spPr>
            <a:xfrm>
              <a:off x="395536" y="3467768"/>
              <a:ext cx="2395401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sz="1400" dirty="0" smtClean="0">
                  <a:solidFill>
                    <a:srgbClr val="FF0000"/>
                  </a:solidFill>
                </a:rPr>
                <a:t>Anxiété/épuisement parental?</a:t>
              </a:r>
              <a:endParaRPr lang="fr-CH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1639619" y="2834856"/>
              <a:ext cx="10378" cy="5618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835696" y="2977207"/>
              <a:ext cx="534121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NON</a:t>
              </a:r>
              <a:endParaRPr lang="fr-CH" sz="14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68354" y="3659243"/>
            <a:ext cx="2322584" cy="1531773"/>
            <a:chOff x="468354" y="3803259"/>
            <a:chExt cx="2322584" cy="1531773"/>
          </a:xfrm>
        </p:grpSpPr>
        <p:cxnSp>
          <p:nvCxnSpPr>
            <p:cNvPr id="26" name="Connecteur droit avec flèche 25"/>
            <p:cNvCxnSpPr/>
            <p:nvPr/>
          </p:nvCxnSpPr>
          <p:spPr>
            <a:xfrm>
              <a:off x="1619672" y="3803259"/>
              <a:ext cx="10378" cy="5618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815749" y="3945610"/>
              <a:ext cx="534121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NON</a:t>
              </a:r>
              <a:endParaRPr lang="fr-CH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8354" y="4380925"/>
              <a:ext cx="2322584" cy="9541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CH" sz="1400" dirty="0" smtClean="0"/>
                <a:t>Possible retour à domicile avec </a:t>
              </a:r>
              <a:r>
                <a:rPr lang="fr-CH" sz="1400" b="1" dirty="0" smtClean="0"/>
                <a:t>conseils</a:t>
              </a:r>
              <a:r>
                <a:rPr lang="fr-CH" sz="1400" dirty="0" smtClean="0"/>
                <a:t> aux parents et </a:t>
              </a:r>
              <a:r>
                <a:rPr lang="fr-CH" sz="1400" b="1" dirty="0" smtClean="0"/>
                <a:t>suivi</a:t>
              </a:r>
              <a:r>
                <a:rPr lang="fr-CH" sz="1400" dirty="0" smtClean="0"/>
                <a:t> par pédiatre/</a:t>
              </a:r>
              <a:r>
                <a:rPr lang="fr-CH" sz="1400" dirty="0"/>
                <a:t>s</a:t>
              </a:r>
              <a:r>
                <a:rPr lang="fr-CH" sz="1400" dirty="0" smtClean="0"/>
                <a:t>age-femme</a:t>
              </a:r>
              <a:endParaRPr lang="fr-CH" sz="14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790938" y="3789040"/>
            <a:ext cx="6245558" cy="3016210"/>
            <a:chOff x="2790938" y="3940165"/>
            <a:chExt cx="6245558" cy="3016210"/>
          </a:xfrm>
        </p:grpSpPr>
        <p:sp>
          <p:nvSpPr>
            <p:cNvPr id="2" name="Rectangle 1"/>
            <p:cNvSpPr/>
            <p:nvPr/>
          </p:nvSpPr>
          <p:spPr>
            <a:xfrm>
              <a:off x="2988093" y="3940165"/>
              <a:ext cx="6048403" cy="30162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171450" lvl="3" indent="-171450">
                <a:buFont typeface="Arial" pitchFamily="34" charset="0"/>
                <a:buChar char="•"/>
              </a:pPr>
              <a:r>
                <a:rPr lang="fr-CH" sz="1000" b="1" dirty="0" smtClean="0"/>
                <a:t>Rassurer </a:t>
              </a:r>
              <a:r>
                <a:rPr lang="fr-CH" sz="1000" dirty="0" smtClean="0"/>
                <a:t>les parents sur l’état de santé de leur enfant</a:t>
              </a:r>
              <a:endParaRPr lang="fr-CH" sz="1000" dirty="0"/>
            </a:p>
            <a:p>
              <a:pPr marL="171450" lvl="1" indent="-171450">
                <a:buFont typeface="Arial" pitchFamily="34" charset="0"/>
                <a:buChar char="•"/>
              </a:pPr>
              <a:r>
                <a:rPr lang="fr-CH" sz="1000" b="1" dirty="0" smtClean="0"/>
                <a:t>Déculpabiliser </a:t>
              </a:r>
              <a:r>
                <a:rPr lang="fr-CH" sz="1000" dirty="0" smtClean="0"/>
                <a:t>les parents </a:t>
              </a:r>
            </a:p>
            <a:p>
              <a:pPr marL="171450" lvl="1" indent="-171450">
                <a:buFont typeface="Arial" pitchFamily="34" charset="0"/>
                <a:buChar char="•"/>
              </a:pPr>
              <a:r>
                <a:rPr lang="fr-CH" sz="1000" b="1" dirty="0" smtClean="0"/>
                <a:t>Encourager le repos parental </a:t>
              </a:r>
              <a:r>
                <a:rPr lang="fr-CH" sz="1000" dirty="0" smtClean="0">
                  <a:sym typeface="Wingdings" pitchFamily="2" charset="2"/>
                </a:rPr>
                <a:t></a:t>
              </a:r>
              <a:r>
                <a:rPr lang="fr-CH" sz="1000" dirty="0" smtClean="0"/>
                <a:t> garde alternée et aide par famille, nounou…</a:t>
              </a:r>
            </a:p>
            <a:p>
              <a:pPr marL="171450" lvl="1" indent="-171450">
                <a:buFont typeface="Arial" pitchFamily="34" charset="0"/>
                <a:buChar char="•"/>
              </a:pPr>
              <a:r>
                <a:rPr lang="fr-CH" sz="1000" b="1" dirty="0" smtClean="0"/>
                <a:t>Verbaliser que c’</a:t>
              </a:r>
              <a:r>
                <a:rPr lang="fr-CH" sz="1000" b="1" dirty="0"/>
                <a:t>e</a:t>
              </a:r>
              <a:r>
                <a:rPr lang="fr-CH" sz="1000" b="1" dirty="0" smtClean="0"/>
                <a:t>st une période à passer, qu’il </a:t>
              </a:r>
              <a:r>
                <a:rPr lang="fr-CH" sz="1000" b="1" dirty="0" smtClean="0"/>
                <a:t>faut de la </a:t>
              </a:r>
              <a:r>
                <a:rPr lang="fr-CH" sz="1000" b="1" dirty="0" smtClean="0"/>
                <a:t>patience, </a:t>
              </a:r>
              <a:r>
                <a:rPr lang="fr-CH" sz="1000" b="1" u="sng" dirty="0" smtClean="0"/>
                <a:t>tout en restant attentif </a:t>
              </a:r>
              <a:r>
                <a:rPr lang="fr-CH" sz="1000" b="1" u="sng" dirty="0" smtClean="0"/>
                <a:t>et disponible </a:t>
              </a:r>
              <a:r>
                <a:rPr lang="fr-CH" sz="1000" dirty="0" smtClean="0"/>
                <a:t>en cas de besoin.</a:t>
              </a:r>
            </a:p>
            <a:p>
              <a:pPr marL="171450" lvl="1" indent="-171450">
                <a:buFont typeface="Arial" pitchFamily="34" charset="0"/>
                <a:buChar char="•"/>
              </a:pPr>
              <a:r>
                <a:rPr lang="fr-CH" sz="1000" b="1" dirty="0" smtClean="0"/>
                <a:t>Faire un essai avec une </a:t>
              </a:r>
              <a:r>
                <a:rPr lang="fr-CH" sz="1000" b="1" dirty="0" smtClean="0"/>
                <a:t>tétine plus ou moins résistante</a:t>
              </a:r>
              <a:r>
                <a:rPr lang="fr-CH" sz="1000" dirty="0" smtClean="0"/>
                <a:t> pour éviter qu’ils boivent trop vite ou trop lentement (avalent de l’air)</a:t>
              </a:r>
            </a:p>
            <a:p>
              <a:pPr marL="171450" lvl="1" indent="-171450">
                <a:buFont typeface="Arial" pitchFamily="34" charset="0"/>
                <a:buChar char="•"/>
              </a:pPr>
              <a:r>
                <a:rPr lang="fr-CH" sz="1000" b="1" dirty="0" smtClean="0"/>
                <a:t>Favoriser l’a</a:t>
              </a:r>
              <a:r>
                <a:rPr lang="fr-CH" sz="1000" b="1" dirty="0" smtClean="0"/>
                <a:t>limenter </a:t>
              </a:r>
              <a:r>
                <a:rPr lang="fr-CH" sz="1000" b="1" dirty="0" smtClean="0"/>
                <a:t>en position </a:t>
              </a:r>
              <a:r>
                <a:rPr lang="fr-CH" sz="1000" b="1" dirty="0" smtClean="0"/>
                <a:t>verticale</a:t>
              </a:r>
              <a:r>
                <a:rPr lang="fr-CH" sz="1000" dirty="0" smtClean="0"/>
                <a:t> (moins d’air avalé), </a:t>
              </a:r>
              <a:r>
                <a:rPr lang="fr-CH" sz="1000" b="1" dirty="0" smtClean="0"/>
                <a:t>limiter </a:t>
              </a:r>
              <a:r>
                <a:rPr lang="fr-CH" sz="1000" b="1" dirty="0" smtClean="0"/>
                <a:t>le temps </a:t>
              </a:r>
              <a:r>
                <a:rPr lang="fr-CH" sz="1000" b="1" dirty="0" smtClean="0"/>
                <a:t>total du </a:t>
              </a:r>
              <a:r>
                <a:rPr lang="fr-CH" sz="1000" b="1" dirty="0" smtClean="0"/>
                <a:t>repas à 20-30 </a:t>
              </a:r>
              <a:r>
                <a:rPr lang="fr-CH" sz="1000" b="1" dirty="0" smtClean="0"/>
                <a:t>min</a:t>
              </a:r>
              <a:r>
                <a:rPr lang="fr-CH" sz="1000" dirty="0" smtClean="0"/>
                <a:t>., insister </a:t>
              </a:r>
              <a:r>
                <a:rPr lang="fr-CH" sz="1000" dirty="0" smtClean="0"/>
                <a:t>sur le </a:t>
              </a:r>
              <a:r>
                <a:rPr lang="fr-CH" sz="1000" b="1" dirty="0" smtClean="0"/>
                <a:t>rot</a:t>
              </a:r>
              <a:r>
                <a:rPr lang="fr-CH" sz="1000" dirty="0" smtClean="0"/>
                <a:t> après les repas </a:t>
              </a:r>
              <a:r>
                <a:rPr lang="fr-CH" sz="1000" dirty="0" smtClean="0"/>
                <a:t>(sur l’épaule quelques minutes)</a:t>
              </a:r>
              <a:endParaRPr lang="fr-CH" sz="1000" b="1" dirty="0" smtClean="0"/>
            </a:p>
            <a:p>
              <a:pPr marL="171450" lvl="1" indent="-171450">
                <a:buFont typeface="Arial" pitchFamily="34" charset="0"/>
                <a:buChar char="•"/>
              </a:pPr>
              <a:r>
                <a:rPr lang="fr-CH" sz="1000" b="1" dirty="0" smtClean="0"/>
                <a:t>Bercer, </a:t>
              </a:r>
              <a:r>
                <a:rPr lang="fr-CH" sz="1000" b="1" dirty="0"/>
                <a:t>berceau </a:t>
              </a:r>
              <a:r>
                <a:rPr lang="fr-CH" sz="1000" b="1" dirty="0" smtClean="0"/>
                <a:t>vibrant, emmaillotage, silence, room sharing, tétine, massage doux du ventre , bouillote tiède sur le ventre, bain tiède-chaud</a:t>
              </a:r>
            </a:p>
            <a:p>
              <a:pPr marL="171450" lvl="1" indent="-171450">
                <a:buFont typeface="Arial" pitchFamily="34" charset="0"/>
                <a:buChar char="•"/>
              </a:pPr>
              <a:r>
                <a:rPr lang="fr-CH" sz="1000" dirty="0" smtClean="0"/>
                <a:t>Possible proposer des médicaments </a:t>
              </a:r>
              <a:r>
                <a:rPr lang="fr-CH" sz="1000" b="1" dirty="0" smtClean="0">
                  <a:solidFill>
                    <a:srgbClr val="FF0000"/>
                  </a:solidFill>
                </a:rPr>
                <a:t>MAIS</a:t>
              </a:r>
              <a:r>
                <a:rPr lang="fr-CH" sz="1000" b="1" dirty="0" smtClean="0"/>
                <a:t> </a:t>
              </a:r>
              <a:r>
                <a:rPr lang="fr-CH" sz="1000" b="1" dirty="0" smtClean="0"/>
                <a:t>il faut savoir </a:t>
              </a:r>
              <a:r>
                <a:rPr lang="fr-CH" sz="1000" b="1" dirty="0" smtClean="0"/>
                <a:t>qu’ils n’ont </a:t>
              </a:r>
              <a:r>
                <a:rPr lang="fr-CH" sz="1000" b="1" u="sng" dirty="0" smtClean="0">
                  <a:solidFill>
                    <a:srgbClr val="FF0000"/>
                  </a:solidFill>
                </a:rPr>
                <a:t>PAS D’EFFET PROUVÉ</a:t>
              </a:r>
              <a:r>
                <a:rPr lang="fr-CH" sz="1000" dirty="0" smtClean="0"/>
                <a:t>:</a:t>
              </a:r>
            </a:p>
            <a:p>
              <a:pPr marL="538163" lvl="2" indent="-171450">
                <a:buFont typeface="Courier New" pitchFamily="49" charset="0"/>
                <a:buChar char="o"/>
              </a:pPr>
              <a:r>
                <a:rPr lang="fr-CH" sz="1000" dirty="0" smtClean="0"/>
                <a:t>Tisanes de camomille, verveine, réglisse, mélisse (effets anti-</a:t>
              </a:r>
              <a:r>
                <a:rPr lang="fr-CH" sz="1000" dirty="0" err="1" smtClean="0"/>
                <a:t>spamodiques</a:t>
              </a:r>
              <a:r>
                <a:rPr lang="fr-CH" sz="1000" dirty="0" smtClean="0"/>
                <a:t>) </a:t>
              </a:r>
              <a:r>
                <a:rPr lang="fr-CH" sz="1000" dirty="0" smtClean="0"/>
                <a:t>NB: tout </a:t>
              </a:r>
              <a:r>
                <a:rPr lang="fr-CH" sz="1000" dirty="0" smtClean="0"/>
                <a:t>liquide autre que lait avant </a:t>
              </a:r>
              <a:r>
                <a:rPr lang="fr-CH" sz="1000" dirty="0" smtClean="0"/>
                <a:t>l’âge de 4 </a:t>
              </a:r>
              <a:r>
                <a:rPr lang="fr-CH" sz="1000" dirty="0" smtClean="0"/>
                <a:t>mois n’est pas recommandé (perte de calories)</a:t>
              </a:r>
            </a:p>
            <a:p>
              <a:pPr marL="538163" lvl="2" indent="-171450">
                <a:buFont typeface="Courier New" pitchFamily="49" charset="0"/>
                <a:buChar char="o"/>
              </a:pPr>
              <a:r>
                <a:rPr lang="fr-CH" sz="1000" dirty="0" err="1"/>
                <a:t>Flatulex</a:t>
              </a:r>
              <a:r>
                <a:rPr lang="fr-CH" sz="1000" dirty="0" smtClean="0"/>
                <a:t>®: </a:t>
              </a:r>
              <a:r>
                <a:rPr lang="fr-CH" sz="1000" dirty="0" err="1" smtClean="0"/>
                <a:t>Simethicone</a:t>
              </a:r>
              <a:r>
                <a:rPr lang="fr-CH" sz="1000" dirty="0" smtClean="0"/>
                <a:t> </a:t>
              </a:r>
              <a:r>
                <a:rPr lang="fr-CH" sz="1000" dirty="0" smtClean="0">
                  <a:sym typeface="Wingdings" pitchFamily="2" charset="2"/>
                </a:rPr>
                <a:t></a:t>
              </a:r>
              <a:r>
                <a:rPr lang="fr-CH" sz="1000" dirty="0" smtClean="0"/>
                <a:t> </a:t>
              </a:r>
              <a:r>
                <a:rPr lang="fr-CH" sz="1000" dirty="0"/>
                <a:t>effet tensio-actif qui </a:t>
              </a:r>
              <a:r>
                <a:rPr lang="fr-CH" sz="1000" dirty="0" smtClean="0"/>
                <a:t>éliminerait </a:t>
              </a:r>
              <a:r>
                <a:rPr lang="fr-CH" sz="1000" dirty="0"/>
                <a:t>les </a:t>
              </a:r>
              <a:r>
                <a:rPr lang="fr-CH" sz="1000" dirty="0" err="1" smtClean="0"/>
                <a:t>bulless</a:t>
              </a:r>
              <a:r>
                <a:rPr lang="fr-CH" sz="1000" dirty="0" smtClean="0"/>
                <a:t>/mousse dans les intestins</a:t>
              </a:r>
              <a:r>
                <a:rPr lang="fr-CH" sz="1000" dirty="0"/>
                <a:t> </a:t>
              </a:r>
            </a:p>
            <a:p>
              <a:pPr marL="538163" lvl="2" indent="-171450">
                <a:buFont typeface="Courier New" pitchFamily="49" charset="0"/>
                <a:buChar char="o"/>
              </a:pPr>
              <a:r>
                <a:rPr lang="fr-CH" sz="1000" dirty="0" smtClean="0"/>
                <a:t>Thé de fenouil </a:t>
              </a:r>
              <a:r>
                <a:rPr lang="fr-CH" sz="1000" dirty="0" smtClean="0">
                  <a:sym typeface="Wingdings" pitchFamily="2" charset="2"/>
                </a:rPr>
                <a:t> </a:t>
              </a:r>
              <a:r>
                <a:rPr lang="fr-CH" sz="1000" dirty="0" smtClean="0"/>
                <a:t>effet anti-inflammatoire</a:t>
              </a:r>
            </a:p>
            <a:p>
              <a:pPr marL="538163" lvl="2" indent="-171450">
                <a:buFont typeface="Courier New" pitchFamily="49" charset="0"/>
                <a:buChar char="o"/>
              </a:pPr>
              <a:r>
                <a:rPr lang="fr-CH" sz="1000" dirty="0" smtClean="0"/>
                <a:t>Solution </a:t>
              </a:r>
              <a:r>
                <a:rPr lang="fr-CH" sz="1000" dirty="0" smtClean="0"/>
                <a:t>«Grip </a:t>
              </a:r>
              <a:r>
                <a:rPr lang="fr-CH" sz="1000" dirty="0" smtClean="0"/>
                <a:t>Water</a:t>
              </a:r>
              <a:r>
                <a:rPr lang="fr-CH" sz="1000" dirty="0" smtClean="0"/>
                <a:t>®» </a:t>
              </a:r>
              <a:r>
                <a:rPr lang="fr-CH" sz="1000" dirty="0" smtClean="0"/>
                <a:t>= mélange </a:t>
              </a:r>
              <a:r>
                <a:rPr lang="fr-CH" sz="1000" dirty="0" smtClean="0"/>
                <a:t>de différentes herbes </a:t>
              </a:r>
              <a:r>
                <a:rPr lang="fr-CH" sz="1000" dirty="0" smtClean="0"/>
                <a:t>aux propriétés anti-coliques (</a:t>
              </a:r>
              <a:r>
                <a:rPr lang="fr-CH" sz="1000" dirty="0" smtClean="0"/>
                <a:t>CAVE: certaines variétés </a:t>
              </a:r>
              <a:r>
                <a:rPr lang="fr-CH" sz="1000" dirty="0" smtClean="0"/>
                <a:t>de </a:t>
              </a:r>
              <a:r>
                <a:rPr lang="fr-CH" sz="1000" dirty="0" smtClean="0"/>
                <a:t>menthe anisé seraient associées </a:t>
              </a:r>
              <a:r>
                <a:rPr lang="fr-CH" sz="1000" dirty="0" smtClean="0"/>
                <a:t>à des risques de </a:t>
              </a:r>
              <a:r>
                <a:rPr lang="fr-CH" sz="1000" dirty="0" smtClean="0"/>
                <a:t>convulsion</a:t>
              </a:r>
              <a:r>
                <a:rPr lang="fr-CH" sz="1000" b="1" dirty="0" smtClean="0"/>
                <a:t>, </a:t>
              </a:r>
              <a:r>
                <a:rPr lang="fr-CH" sz="1000" dirty="0" smtClean="0"/>
                <a:t>contient du sucre ( caries dentaires) ou de l’alcool…</a:t>
              </a:r>
              <a:endParaRPr lang="fr-CH" sz="1000" dirty="0"/>
            </a:p>
          </p:txBody>
        </p:sp>
        <p:cxnSp>
          <p:nvCxnSpPr>
            <p:cNvPr id="33" name="Connecteur droit 32"/>
            <p:cNvCxnSpPr>
              <a:stCxn id="31" idx="3"/>
            </p:cNvCxnSpPr>
            <p:nvPr/>
          </p:nvCxnSpPr>
          <p:spPr>
            <a:xfrm>
              <a:off x="2790938" y="4713963"/>
              <a:ext cx="1971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8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24737"/>
            <a:ext cx="4267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ym typeface="Wingdings" panose="05000000000000000000" pitchFamily="2" charset="2"/>
              </a:rPr>
              <a:t>EVITER SI POSSIBLE</a:t>
            </a:r>
            <a:endParaRPr lang="fr-FR" sz="4000" b="1" dirty="0"/>
          </a:p>
        </p:txBody>
      </p:sp>
      <p:sp>
        <p:nvSpPr>
          <p:cNvPr id="34" name="Rectangle 33"/>
          <p:cNvSpPr/>
          <p:nvPr/>
        </p:nvSpPr>
        <p:spPr>
          <a:xfrm>
            <a:off x="14379" y="1117920"/>
            <a:ext cx="9022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smtClean="0">
                <a:sym typeface="Wingdings" panose="05000000000000000000" pitchFamily="2" charset="2"/>
              </a:rPr>
              <a:t>Valse des laits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b="1" dirty="0" smtClean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smtClean="0">
                <a:sym typeface="Wingdings" panose="05000000000000000000" pitchFamily="2" charset="2"/>
              </a:rPr>
              <a:t>Multiplication des examens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b="1" dirty="0" smtClean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smtClean="0">
                <a:sym typeface="Wingdings" panose="05000000000000000000" pitchFamily="2" charset="2"/>
              </a:rPr>
              <a:t>Traitements connus pour être inefficaces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b="1" dirty="0" smtClean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smtClean="0">
                <a:sym typeface="Wingdings" panose="05000000000000000000" pitchFamily="2" charset="2"/>
              </a:rPr>
              <a:t>Diagnostics abusifs d’allergies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9083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000" y="764704"/>
            <a:ext cx="82089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71450">
              <a:buFont typeface="Arial" pitchFamily="34" charset="0"/>
              <a:buChar char="•"/>
            </a:pPr>
            <a:r>
              <a:rPr lang="fr-CH" sz="1000" b="1" dirty="0" smtClean="0"/>
              <a:t>SUSPICION DE RGO </a:t>
            </a:r>
            <a:r>
              <a:rPr lang="fr-CH" sz="1000" b="1" u="sng" dirty="0" smtClean="0"/>
              <a:t>NON ACIDE</a:t>
            </a:r>
            <a:r>
              <a:rPr lang="fr-CH" sz="1000" dirty="0" smtClean="0"/>
              <a:t>: </a:t>
            </a:r>
          </a:p>
          <a:p>
            <a:pPr marL="638175" lvl="2" indent="-171450">
              <a:buFont typeface="Courier New" pitchFamily="49" charset="0"/>
              <a:buChar char="o"/>
            </a:pPr>
            <a:r>
              <a:rPr lang="fr-CH" sz="1000" dirty="0" smtClean="0"/>
              <a:t>Epaissir </a:t>
            </a:r>
            <a:r>
              <a:rPr lang="fr-CH" sz="1000" dirty="0"/>
              <a:t>le lait (lait AR) </a:t>
            </a:r>
            <a:r>
              <a:rPr lang="fr-CH" sz="1000" dirty="0" smtClean="0"/>
              <a:t>: </a:t>
            </a:r>
            <a:r>
              <a:rPr lang="fr-CH" sz="1000" dirty="0" smtClean="0"/>
              <a:t> </a:t>
            </a:r>
            <a:r>
              <a:rPr lang="fr-CH" sz="1000" dirty="0"/>
              <a:t>poudre de riz, caroube </a:t>
            </a:r>
            <a:r>
              <a:rPr lang="fr-CH" sz="1000" dirty="0" smtClean="0"/>
              <a:t>(ex: </a:t>
            </a:r>
            <a:r>
              <a:rPr lang="fr-CH" sz="1000" dirty="0" err="1" smtClean="0"/>
              <a:t>Nestargel</a:t>
            </a:r>
            <a:r>
              <a:rPr lang="fr-CH" sz="1000" dirty="0" smtClean="0"/>
              <a:t>®)</a:t>
            </a:r>
          </a:p>
          <a:p>
            <a:pPr marL="466725" lvl="2"/>
            <a:endParaRPr lang="fr-CH" sz="1000" dirty="0"/>
          </a:p>
          <a:p>
            <a:pPr marL="180975" lvl="1" indent="-171450">
              <a:buFont typeface="Arial" pitchFamily="34" charset="0"/>
              <a:buChar char="•"/>
            </a:pPr>
            <a:r>
              <a:rPr lang="fr-CH" sz="1000" b="1" dirty="0" smtClean="0"/>
              <a:t>SUSPICION D’ALLERGIE AUX PROTÉINES DU LAIT DE VACHE</a:t>
            </a:r>
            <a:r>
              <a:rPr lang="fr-CH" sz="1000" dirty="0" smtClean="0"/>
              <a:t> </a:t>
            </a:r>
            <a:r>
              <a:rPr lang="fr-CH" sz="1000" dirty="0" smtClean="0"/>
              <a:t>(APLV = 0.74% des </a:t>
            </a:r>
            <a:r>
              <a:rPr lang="fr-CH" sz="1000" dirty="0" err="1" smtClean="0"/>
              <a:t>nnés</a:t>
            </a:r>
            <a:r>
              <a:rPr lang="fr-CH" sz="1000" dirty="0" smtClean="0"/>
              <a:t>) si atopie </a:t>
            </a:r>
            <a:r>
              <a:rPr lang="fr-CH" sz="1000" dirty="0"/>
              <a:t>familiale, eczéma, anémie, sang dans selles, </a:t>
            </a:r>
            <a:r>
              <a:rPr lang="fr-CH" sz="1000" dirty="0" err="1"/>
              <a:t>thrombocytose</a:t>
            </a:r>
            <a:r>
              <a:rPr lang="fr-CH" sz="1000" dirty="0"/>
              <a:t>, hyper </a:t>
            </a:r>
            <a:r>
              <a:rPr lang="fr-CH" sz="1000" dirty="0" smtClean="0"/>
              <a:t>éosinophilie, …</a:t>
            </a:r>
            <a:endParaRPr lang="fr-CH" sz="1000" dirty="0" smtClean="0"/>
          </a:p>
          <a:p>
            <a:pPr marL="638175" lvl="2" indent="-171450">
              <a:buFont typeface="Courier New" pitchFamily="49" charset="0"/>
              <a:buChar char="o"/>
            </a:pPr>
            <a:r>
              <a:rPr lang="fr-CH" sz="1000" dirty="0" smtClean="0"/>
              <a:t>Régime </a:t>
            </a:r>
            <a:r>
              <a:rPr lang="fr-CH" sz="1000" dirty="0"/>
              <a:t>maternel sans lait de vache, œufs, noisettes, cacahuètes, blé… </a:t>
            </a:r>
            <a:r>
              <a:rPr lang="fr-CH" sz="1000" dirty="0" smtClean="0">
                <a:sym typeface="Wingdings"/>
              </a:rPr>
              <a:t></a:t>
            </a:r>
            <a:r>
              <a:rPr lang="fr-CH" sz="1000" dirty="0" smtClean="0"/>
              <a:t> </a:t>
            </a:r>
            <a:r>
              <a:rPr lang="fr-CH" sz="1000" b="1" dirty="0" smtClean="0"/>
              <a:t>Nb: Effet visible </a:t>
            </a:r>
            <a:r>
              <a:rPr lang="fr-CH" sz="1000" b="1" u="sng" dirty="0" smtClean="0"/>
              <a:t>que</a:t>
            </a:r>
            <a:r>
              <a:rPr lang="fr-CH" sz="1000" b="1" dirty="0" smtClean="0"/>
              <a:t> après </a:t>
            </a:r>
            <a:r>
              <a:rPr lang="fr-CH" sz="1000" b="1" dirty="0"/>
              <a:t>10 jours !</a:t>
            </a:r>
            <a:endParaRPr lang="fr-CH" sz="1000" dirty="0"/>
          </a:p>
          <a:p>
            <a:pPr marL="638175" lvl="2" indent="-171450">
              <a:buFont typeface="Courier New" pitchFamily="49" charset="0"/>
              <a:buChar char="o"/>
            </a:pPr>
            <a:r>
              <a:rPr lang="fr-CH" sz="1000" dirty="0" smtClean="0"/>
              <a:t>Essai </a:t>
            </a:r>
            <a:r>
              <a:rPr lang="fr-CH" sz="1000" dirty="0"/>
              <a:t>de lait hydrolysé </a:t>
            </a:r>
            <a:endParaRPr lang="fr-CH" sz="1000" dirty="0" smtClean="0"/>
          </a:p>
          <a:p>
            <a:pPr marL="1095375" lvl="3" indent="-171450">
              <a:buFont typeface="Courier New" pitchFamily="49" charset="0"/>
              <a:buChar char="o"/>
            </a:pPr>
            <a:r>
              <a:rPr lang="fr-CH" sz="1000" dirty="0" err="1" smtClean="0">
                <a:solidFill>
                  <a:srgbClr val="00B050"/>
                </a:solidFill>
              </a:rPr>
              <a:t>Althera</a:t>
            </a:r>
            <a:r>
              <a:rPr lang="fr-CH" sz="1000" dirty="0" smtClean="0">
                <a:solidFill>
                  <a:srgbClr val="00B050"/>
                </a:solidFill>
              </a:rPr>
              <a:t>® : lait </a:t>
            </a:r>
            <a:r>
              <a:rPr lang="fr-FR" sz="1000" dirty="0" smtClean="0"/>
              <a:t>fortement hydrolysée avec lactose (</a:t>
            </a:r>
            <a:r>
              <a:rPr lang="fr-FR" sz="1000" dirty="0" smtClean="0">
                <a:sym typeface="Wingdings" panose="05000000000000000000" pitchFamily="2" charset="2"/>
              </a:rPr>
              <a:t></a:t>
            </a:r>
            <a:r>
              <a:rPr lang="fr-FR" sz="1000" dirty="0" smtClean="0"/>
              <a:t>bien pour le goût)</a:t>
            </a:r>
            <a:endParaRPr lang="fr-CH" sz="1000" dirty="0" smtClean="0">
              <a:solidFill>
                <a:srgbClr val="00B050"/>
              </a:solidFill>
            </a:endParaRPr>
          </a:p>
          <a:p>
            <a:pPr marL="1095375" lvl="3" indent="-171450">
              <a:buFont typeface="Courier New" pitchFamily="49" charset="0"/>
              <a:buChar char="o"/>
            </a:pPr>
            <a:r>
              <a:rPr lang="fr-CH" sz="1000" dirty="0" err="1" smtClean="0"/>
              <a:t>Prégomin</a:t>
            </a:r>
            <a:r>
              <a:rPr lang="fr-CH" sz="1000" dirty="0" smtClean="0"/>
              <a:t>®</a:t>
            </a:r>
          </a:p>
          <a:p>
            <a:pPr marL="1095375" lvl="3" indent="-171450">
              <a:buFont typeface="Courier New" pitchFamily="49" charset="0"/>
              <a:buChar char="o"/>
            </a:pPr>
            <a:r>
              <a:rPr lang="fr-CH" sz="1000" dirty="0" err="1" smtClean="0"/>
              <a:t>A</a:t>
            </a:r>
            <a:r>
              <a:rPr lang="fr-CH" sz="1000" dirty="0" err="1" smtClean="0"/>
              <a:t>lpharé</a:t>
            </a:r>
            <a:r>
              <a:rPr lang="fr-CH" sz="1000" dirty="0" smtClean="0"/>
              <a:t>®(</a:t>
            </a:r>
            <a:r>
              <a:rPr lang="fr-CH" sz="1000" dirty="0" smtClean="0"/>
              <a:t>fortement hydrolysées, sans lactose).</a:t>
            </a:r>
            <a:endParaRPr lang="fr-CH" sz="1000" dirty="0" smtClean="0"/>
          </a:p>
          <a:p>
            <a:pPr marL="1095375" lvl="3" indent="-171450">
              <a:buFont typeface="Courier New" pitchFamily="49" charset="0"/>
              <a:buChar char="o"/>
            </a:pPr>
            <a:r>
              <a:rPr lang="fr-CH" sz="1000" dirty="0" smtClean="0"/>
              <a:t>etc.</a:t>
            </a:r>
            <a:endParaRPr lang="fr-CH" sz="1000" b="1" dirty="0" smtClean="0"/>
          </a:p>
          <a:p>
            <a:pPr marL="180975" lvl="2" indent="-171450">
              <a:buFont typeface="Arial" pitchFamily="34" charset="0"/>
              <a:buChar char="•"/>
            </a:pPr>
            <a:r>
              <a:rPr lang="fr-CH" sz="1000" b="1" dirty="0" smtClean="0"/>
              <a:t>QUALITÉ DU LAIT  MATERNEL </a:t>
            </a:r>
            <a:r>
              <a:rPr lang="fr-CH" sz="1000" dirty="0" smtClean="0"/>
              <a:t>EN RAPPORT AVEC  L’ALIMENTATION MATERNELLE (DISCUTABLE):</a:t>
            </a:r>
          </a:p>
          <a:p>
            <a:pPr marL="638175" lvl="3" indent="-171450">
              <a:buFont typeface="Courier New" pitchFamily="49" charset="0"/>
              <a:buChar char="o"/>
            </a:pPr>
            <a:r>
              <a:rPr lang="fr-CH" sz="1000" dirty="0" smtClean="0"/>
              <a:t>Café</a:t>
            </a:r>
            <a:r>
              <a:rPr lang="fr-CH" sz="1000" dirty="0"/>
              <a:t>, thé, coca, tabagisme</a:t>
            </a:r>
          </a:p>
          <a:p>
            <a:pPr marL="638175" lvl="4" indent="-171450">
              <a:buFont typeface="Courier New" pitchFamily="49" charset="0"/>
              <a:buChar char="o"/>
            </a:pPr>
            <a:r>
              <a:rPr lang="fr-CH" sz="1000" dirty="0"/>
              <a:t>Epices piquantes</a:t>
            </a:r>
          </a:p>
          <a:p>
            <a:pPr marL="638175" lvl="4" indent="-171450">
              <a:buFont typeface="Courier New" pitchFamily="49" charset="0"/>
              <a:buChar char="o"/>
            </a:pPr>
            <a:r>
              <a:rPr lang="fr-CH" sz="1000" dirty="0"/>
              <a:t>Haricots, petits poids, légumes secs, oignons</a:t>
            </a:r>
          </a:p>
          <a:p>
            <a:pPr marL="638175" lvl="4" indent="-171450">
              <a:buFont typeface="Courier New" pitchFamily="49" charset="0"/>
              <a:buChar char="o"/>
            </a:pPr>
            <a:r>
              <a:rPr lang="fr-CH" sz="1000" dirty="0"/>
              <a:t>Champignons</a:t>
            </a:r>
          </a:p>
          <a:p>
            <a:pPr marL="638175" lvl="4" indent="-171450">
              <a:buFont typeface="Courier New" pitchFamily="49" charset="0"/>
              <a:buChar char="o"/>
            </a:pPr>
            <a:r>
              <a:rPr lang="fr-CH" sz="1000" dirty="0"/>
              <a:t>Jus de </a:t>
            </a:r>
            <a:r>
              <a:rPr lang="fr-CH" sz="1000" dirty="0" smtClean="0"/>
              <a:t>pomme/raisin</a:t>
            </a:r>
            <a:endParaRPr lang="fr-CH" sz="1000" dirty="0"/>
          </a:p>
          <a:p>
            <a:pPr marL="180975" lvl="1" indent="-171450">
              <a:buFont typeface="Arial" pitchFamily="34" charset="0"/>
              <a:buChar char="•"/>
            </a:pPr>
            <a:r>
              <a:rPr lang="fr-CH" sz="1000" b="1" dirty="0" smtClean="0"/>
              <a:t>SUSPICION D’INTOLÉRANCE AU LACTOSE</a:t>
            </a:r>
            <a:r>
              <a:rPr lang="fr-CH" sz="1000" dirty="0"/>
              <a:t> </a:t>
            </a:r>
            <a:r>
              <a:rPr lang="fr-CH" sz="1000" dirty="0" smtClean="0"/>
              <a:t>(rare+++): </a:t>
            </a:r>
            <a:r>
              <a:rPr lang="fr-CH" sz="1000" dirty="0"/>
              <a:t>Essai de lait sans </a:t>
            </a:r>
            <a:r>
              <a:rPr lang="fr-CH" sz="1000" dirty="0" smtClean="0"/>
              <a:t>lactose</a:t>
            </a:r>
            <a:endParaRPr lang="fr-CH" sz="1000" dirty="0"/>
          </a:p>
          <a:p>
            <a:pPr marL="180975" lvl="1" indent="-171450">
              <a:buFont typeface="Arial" pitchFamily="34" charset="0"/>
              <a:buChar char="•"/>
            </a:pPr>
            <a:r>
              <a:rPr lang="fr-CH" sz="1000" b="1" u="sng" dirty="0" smtClean="0">
                <a:solidFill>
                  <a:srgbClr val="FF0000"/>
                </a:solidFill>
              </a:rPr>
              <a:t>ATTENTION</a:t>
            </a:r>
            <a:r>
              <a:rPr lang="fr-CH" sz="1000" dirty="0" smtClean="0"/>
              <a:t>:</a:t>
            </a:r>
            <a:endParaRPr lang="fr-CH" sz="1000" dirty="0" smtClean="0"/>
          </a:p>
          <a:p>
            <a:pPr marL="638175" lvl="2" indent="-171450">
              <a:buFont typeface="Arial" pitchFamily="34" charset="0"/>
              <a:buChar char="•"/>
            </a:pPr>
            <a:r>
              <a:rPr lang="fr-CH" sz="1000" dirty="0" smtClean="0"/>
              <a:t>Les </a:t>
            </a:r>
            <a:r>
              <a:rPr lang="fr-CH" sz="1000" b="1" dirty="0" smtClean="0"/>
              <a:t>laits de soja </a:t>
            </a:r>
            <a:r>
              <a:rPr lang="fr-CH" sz="1000" dirty="0" smtClean="0"/>
              <a:t>font des </a:t>
            </a:r>
            <a:r>
              <a:rPr lang="fr-CH" sz="1000" b="1" dirty="0" smtClean="0">
                <a:solidFill>
                  <a:srgbClr val="FF0000"/>
                </a:solidFill>
              </a:rPr>
              <a:t>réactions croisées </a:t>
            </a:r>
            <a:r>
              <a:rPr lang="fr-CH" sz="1000" dirty="0" smtClean="0"/>
              <a:t>avec les prot</a:t>
            </a:r>
            <a:r>
              <a:rPr lang="fr-CH" sz="1000" dirty="0"/>
              <a:t>é</a:t>
            </a:r>
            <a:r>
              <a:rPr lang="fr-CH" sz="1000" dirty="0" smtClean="0"/>
              <a:t>ines du lait de vache et contiennent des </a:t>
            </a:r>
            <a:r>
              <a:rPr lang="fr-CH" sz="1000" b="1" dirty="0" smtClean="0">
                <a:solidFill>
                  <a:srgbClr val="FF0000"/>
                </a:solidFill>
              </a:rPr>
              <a:t>phyto-</a:t>
            </a:r>
            <a:r>
              <a:rPr lang="fr-CH" sz="1000" b="1" dirty="0" err="1" smtClean="0">
                <a:solidFill>
                  <a:srgbClr val="FF0000"/>
                </a:solidFill>
              </a:rPr>
              <a:t>oestrogènes</a:t>
            </a:r>
            <a:r>
              <a:rPr lang="fr-CH" sz="1000" b="1" dirty="0" smtClean="0">
                <a:solidFill>
                  <a:srgbClr val="FF0000"/>
                </a:solidFill>
              </a:rPr>
              <a:t> </a:t>
            </a:r>
          </a:p>
          <a:p>
            <a:pPr marL="638175" lvl="2" indent="-171450">
              <a:buFont typeface="Arial" pitchFamily="34" charset="0"/>
              <a:buChar char="•"/>
            </a:pPr>
            <a:r>
              <a:rPr lang="fr-CH" sz="1000" dirty="0" smtClean="0"/>
              <a:t>Les </a:t>
            </a:r>
            <a:r>
              <a:rPr lang="fr-CH" sz="1000" b="1" dirty="0" smtClean="0"/>
              <a:t>laits de chèvre, juments, ânesse </a:t>
            </a:r>
            <a:r>
              <a:rPr lang="fr-CH" sz="1000" dirty="0" smtClean="0"/>
              <a:t>ne sont pas recommandés (</a:t>
            </a:r>
            <a:r>
              <a:rPr lang="fr-CH" sz="1000" b="1" dirty="0" smtClean="0">
                <a:solidFill>
                  <a:srgbClr val="FF0000"/>
                </a:solidFill>
              </a:rPr>
              <a:t>apports insuffisants en HC et trop riche en protéines</a:t>
            </a:r>
            <a:r>
              <a:rPr lang="fr-CH" sz="1000" dirty="0" smtClean="0"/>
              <a:t>)</a:t>
            </a:r>
          </a:p>
          <a:p>
            <a:pPr marL="638175" lvl="2" indent="-171450">
              <a:buFont typeface="Arial" pitchFamily="34" charset="0"/>
              <a:buChar char="•"/>
            </a:pPr>
            <a:r>
              <a:rPr lang="fr-CH" sz="1000" dirty="0" smtClean="0"/>
              <a:t>Les </a:t>
            </a:r>
            <a:r>
              <a:rPr lang="fr-CH" sz="1000" b="1" dirty="0" smtClean="0"/>
              <a:t>laits  de châtaignes</a:t>
            </a:r>
            <a:r>
              <a:rPr lang="fr-CH" sz="1000" dirty="0"/>
              <a:t> </a:t>
            </a:r>
            <a:r>
              <a:rPr lang="fr-CH" sz="1000" dirty="0" smtClean="0"/>
              <a:t> sont </a:t>
            </a:r>
            <a:r>
              <a:rPr lang="fr-CH" sz="1000" b="1" dirty="0" smtClean="0">
                <a:solidFill>
                  <a:srgbClr val="FF0000"/>
                </a:solidFill>
              </a:rPr>
              <a:t>dangereux</a:t>
            </a:r>
          </a:p>
          <a:p>
            <a:pPr marL="180975" lvl="1" indent="-171450">
              <a:buFont typeface="Arial" pitchFamily="34" charset="0"/>
              <a:buChar char="•"/>
            </a:pPr>
            <a:endParaRPr lang="fr-CH" sz="1000" dirty="0"/>
          </a:p>
        </p:txBody>
      </p:sp>
      <p:sp>
        <p:nvSpPr>
          <p:cNvPr id="4" name="Rectangle 3"/>
          <p:cNvSpPr/>
          <p:nvPr/>
        </p:nvSpPr>
        <p:spPr>
          <a:xfrm>
            <a:off x="407000" y="116632"/>
            <a:ext cx="84249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3600" b="1" dirty="0" smtClean="0"/>
              <a:t>MODIFIER LE LAIT</a:t>
            </a:r>
            <a:r>
              <a:rPr lang="fr-CH" sz="3600" b="1" dirty="0" smtClean="0">
                <a:sym typeface="Wingdings" pitchFamily="2" charset="2"/>
              </a:rPr>
              <a:t> QUELS CHOIX?</a:t>
            </a:r>
            <a:r>
              <a:rPr lang="fr-CH" sz="3600" b="1" dirty="0" smtClean="0"/>
              <a:t> </a:t>
            </a:r>
            <a:endParaRPr lang="fr-CH" sz="3600" dirty="0"/>
          </a:p>
        </p:txBody>
      </p:sp>
      <p:pic>
        <p:nvPicPr>
          <p:cNvPr id="1026" name="Picture 2" descr="Images intégrée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81160"/>
            <a:ext cx="3045498" cy="242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s intégrée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43" y="4277380"/>
            <a:ext cx="3225125" cy="242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93" y="1844824"/>
            <a:ext cx="2081323" cy="10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" y="260648"/>
            <a:ext cx="915213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9657"/>
            <a:ext cx="2402582" cy="2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43444"/>
            <a:ext cx="6822554" cy="406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843808" y="404664"/>
            <a:ext cx="280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SORTIR DU CERCLE VICIEUX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5194230"/>
            <a:ext cx="6822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Un changement de cadre, une observation de l’alimentation/sommeil, une décharge des parents, des discussions sur les angoisses/besoins permet de régler le problème dans la majorités des cas proposer une </a:t>
            </a:r>
            <a:r>
              <a:rPr lang="fr-FR" b="1" dirty="0">
                <a:sym typeface="Wingdings" panose="05000000000000000000" pitchFamily="2" charset="2"/>
              </a:rPr>
              <a:t>= HOSPITALISATION de quelques jours</a:t>
            </a:r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414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76672"/>
            <a:ext cx="842493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3600" b="1" dirty="0" smtClean="0"/>
              <a:t>COMBIEN DE TEMPS UN NOURRISSON NORMAL PLEURE-T-IL PAR JOUR ?</a:t>
            </a:r>
            <a:endParaRPr lang="fr-CH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85" y="1916832"/>
            <a:ext cx="7032637" cy="45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30138"/>
            <a:ext cx="2906638" cy="30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76672"/>
            <a:ext cx="842493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3600" b="1" dirty="0" smtClean="0"/>
              <a:t>COMBIEN DE TEMPS UN NOURRISSON NORMAL PLEURE-T-IL PAR JOUR ?</a:t>
            </a:r>
            <a:endParaRPr lang="fr-CH" sz="3600" dirty="0"/>
          </a:p>
        </p:txBody>
      </p:sp>
      <p:sp>
        <p:nvSpPr>
          <p:cNvPr id="5" name="Rectangle 4"/>
          <p:cNvSpPr/>
          <p:nvPr/>
        </p:nvSpPr>
        <p:spPr>
          <a:xfrm>
            <a:off x="107504" y="1844824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/>
            <a:r>
              <a:rPr lang="fr-CH" sz="3600" b="1" dirty="0" smtClean="0">
                <a:sym typeface="Wingdings" pitchFamily="2" charset="2"/>
              </a:rPr>
              <a:t> </a:t>
            </a:r>
            <a:r>
              <a:rPr lang="fr-CH" sz="3600" b="1" dirty="0" smtClean="0"/>
              <a:t>Ad 3 heures/jour à </a:t>
            </a:r>
            <a:r>
              <a:rPr lang="fr-CH" sz="3600" b="1" dirty="0" smtClean="0">
                <a:solidFill>
                  <a:srgbClr val="FF0000"/>
                </a:solidFill>
              </a:rPr>
              <a:t>6 semaines de vie (pic) </a:t>
            </a:r>
            <a:endParaRPr lang="fr-CH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564904"/>
            <a:ext cx="783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600" b="1" dirty="0" smtClean="0">
                <a:sym typeface="Wingdings" pitchFamily="2" charset="2"/>
              </a:rPr>
              <a:t> </a:t>
            </a:r>
            <a:r>
              <a:rPr lang="fr-CH" sz="3600" b="1" dirty="0" smtClean="0"/>
              <a:t>1 heure/jour à 3 mois</a:t>
            </a:r>
            <a:endParaRPr lang="fr-CH" sz="3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2627784" y="3104917"/>
            <a:ext cx="3389555" cy="2412315"/>
            <a:chOff x="2948732" y="3606408"/>
            <a:chExt cx="3068607" cy="2017142"/>
          </a:xfrm>
        </p:grpSpPr>
        <p:sp>
          <p:nvSpPr>
            <p:cNvPr id="2" name="ZoneTexte 1"/>
            <p:cNvSpPr txBox="1"/>
            <p:nvPr/>
          </p:nvSpPr>
          <p:spPr>
            <a:xfrm>
              <a:off x="3059832" y="360640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900" dirty="0" smtClean="0"/>
                <a:t>Heures de pleurs</a:t>
              </a:r>
              <a:endParaRPr lang="fr-CH" sz="9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076056" y="5392718"/>
              <a:ext cx="9412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 smtClean="0"/>
                <a:t>Semaines de vie</a:t>
              </a:r>
              <a:endParaRPr lang="fr-CH" sz="900" dirty="0"/>
            </a:p>
          </p:txBody>
        </p:sp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4275386"/>
                </p:ext>
              </p:extLst>
            </p:nvPr>
          </p:nvGraphicFramePr>
          <p:xfrm>
            <a:off x="2948732" y="3800609"/>
            <a:ext cx="2415356" cy="16596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710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05489" y="2476634"/>
            <a:ext cx="8769736" cy="1600438"/>
            <a:chOff x="195688" y="4084970"/>
            <a:chExt cx="8769736" cy="1600438"/>
          </a:xfrm>
        </p:grpSpPr>
        <p:sp>
          <p:nvSpPr>
            <p:cNvPr id="3" name="Rectangle 2"/>
            <p:cNvSpPr/>
            <p:nvPr/>
          </p:nvSpPr>
          <p:spPr>
            <a:xfrm>
              <a:off x="7189856" y="5309715"/>
              <a:ext cx="16306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000" i="1" dirty="0" smtClean="0"/>
                <a:t>PAP pédiatrie 2008</a:t>
              </a:r>
              <a:endParaRPr lang="fr-CH" sz="10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5688" y="4084970"/>
              <a:ext cx="8769736" cy="16004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sz="3200" b="1" dirty="0" smtClean="0">
                  <a:solidFill>
                    <a:srgbClr val="7030A0"/>
                  </a:solidFill>
                </a:rPr>
                <a:t>RÈGLE DES 3 X 3</a:t>
              </a:r>
              <a:endParaRPr lang="fr-CH" sz="3200" b="1" dirty="0">
                <a:solidFill>
                  <a:srgbClr val="7030A0"/>
                </a:solidFill>
              </a:endParaRPr>
            </a:p>
            <a:p>
              <a:r>
                <a:rPr lang="fr-CH" sz="2400" b="1" dirty="0" smtClean="0"/>
                <a:t>ANORMAL SI PLEURS &gt; 3 </a:t>
              </a:r>
              <a:r>
                <a:rPr lang="fr-CH" sz="2400" b="1" dirty="0" smtClean="0">
                  <a:solidFill>
                    <a:srgbClr val="FF0000"/>
                  </a:solidFill>
                </a:rPr>
                <a:t>HEURES</a:t>
              </a:r>
              <a:r>
                <a:rPr lang="fr-CH" sz="2400" b="1" dirty="0" smtClean="0"/>
                <a:t>/JOUR PENDANT &gt; 3 </a:t>
              </a:r>
              <a:r>
                <a:rPr lang="fr-CH" sz="2400" b="1" dirty="0" smtClean="0">
                  <a:solidFill>
                    <a:srgbClr val="FF0000"/>
                  </a:solidFill>
                </a:rPr>
                <a:t>JOURS</a:t>
              </a:r>
              <a:r>
                <a:rPr lang="fr-CH" sz="2400" b="1" dirty="0" smtClean="0"/>
                <a:t>/SEM. DEPUIS &gt; 3 </a:t>
              </a:r>
              <a:r>
                <a:rPr lang="fr-CH" sz="2400" b="1" dirty="0" smtClean="0">
                  <a:solidFill>
                    <a:srgbClr val="FF0000"/>
                  </a:solidFill>
                </a:rPr>
                <a:t>SEMAINES</a:t>
              </a:r>
            </a:p>
            <a:p>
              <a:endParaRPr lang="fr-CH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24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91683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b="1" u="sng" dirty="0" smtClean="0"/>
              <a:t>Par fréquence</a:t>
            </a:r>
            <a:r>
              <a:rPr lang="fr-CH" b="1" dirty="0" smtClean="0"/>
              <a:t>:</a:t>
            </a:r>
            <a:endParaRPr lang="fr-CH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Pleures physiologiques du </a:t>
            </a:r>
            <a:r>
              <a:rPr lang="fr-CH" sz="900" dirty="0" smtClean="0"/>
              <a:t>NN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/>
              <a:t>Psychologique (angoisse maternelle, trouble relation mère-enfant, épuisements parental, baby blues, premier enfant ; familles monoparentales ; vie urbaine ; </a:t>
            </a:r>
            <a:r>
              <a:rPr lang="fr-CH" sz="900" dirty="0" smtClean="0"/>
              <a:t>parents </a:t>
            </a:r>
            <a:r>
              <a:rPr lang="fr-CH" sz="900" dirty="0"/>
              <a:t>au niveau d’étude élevé qui </a:t>
            </a:r>
            <a:r>
              <a:rPr lang="fr-CH" sz="900" dirty="0" smtClean="0"/>
              <a:t>ont les deux une </a:t>
            </a:r>
            <a:r>
              <a:rPr lang="fr-CH" sz="900" dirty="0"/>
              <a:t>activité professionnelle ; absence de soutien ; surinvestissement d’un enfant (« BB de la dernière chance ») </a:t>
            </a:r>
            <a:endParaRPr lang="fr-CH" sz="9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 smtClean="0"/>
              <a:t>Coliques </a:t>
            </a:r>
            <a:r>
              <a:rPr lang="fr-CH" sz="900" dirty="0"/>
              <a:t>du </a:t>
            </a:r>
            <a:r>
              <a:rPr lang="fr-CH" sz="900" dirty="0" smtClean="0"/>
              <a:t>nourrisson, aérophagie</a:t>
            </a:r>
            <a:endParaRPr lang="fr-CH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 smtClean="0"/>
              <a:t>Muguet, mycoses</a:t>
            </a:r>
            <a:r>
              <a:rPr lang="fr-CH" sz="900" dirty="0"/>
              <a:t>, dermite des </a:t>
            </a:r>
            <a:r>
              <a:rPr lang="fr-CH" sz="900" dirty="0" smtClean="0"/>
              <a:t>couches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/>
              <a:t>B</a:t>
            </a:r>
            <a:r>
              <a:rPr lang="fr-CH" sz="900" dirty="0" smtClean="0"/>
              <a:t>rûlures </a:t>
            </a:r>
            <a:r>
              <a:rPr lang="fr-CH" sz="900" dirty="0"/>
              <a:t>de la bouche (biberon au micro-onde)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 smtClean="0"/>
              <a:t>RGO </a:t>
            </a:r>
            <a:r>
              <a:rPr lang="fr-CH" sz="900" dirty="0"/>
              <a:t>(suralimentation, </a:t>
            </a:r>
            <a:r>
              <a:rPr lang="fr-FR" sz="900" dirty="0"/>
              <a:t>tabagisme passif</a:t>
            </a:r>
            <a:r>
              <a:rPr lang="fr-CH" sz="900" dirty="0"/>
              <a:t> 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 smtClean="0"/>
              <a:t>Constipation, </a:t>
            </a:r>
            <a:r>
              <a:rPr lang="fr-CH" sz="900" dirty="0"/>
              <a:t>f</a:t>
            </a:r>
            <a:r>
              <a:rPr lang="fr-CH" sz="900" dirty="0" smtClean="0"/>
              <a:t>issures </a:t>
            </a:r>
            <a:r>
              <a:rPr lang="fr-CH" sz="900" dirty="0"/>
              <a:t>anales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APLV </a:t>
            </a:r>
            <a:r>
              <a:rPr lang="fr-CH" sz="900" dirty="0" smtClean="0"/>
              <a:t>: 0.74% des </a:t>
            </a:r>
            <a:r>
              <a:rPr lang="fr-CH" sz="900" dirty="0" err="1" smtClean="0"/>
              <a:t>nnés</a:t>
            </a:r>
            <a:r>
              <a:rPr lang="fr-CH" sz="900" dirty="0" smtClean="0"/>
              <a:t>; +/- IgE médiée; AF </a:t>
            </a:r>
            <a:r>
              <a:rPr lang="fr-CH" sz="900" dirty="0"/>
              <a:t>atopique, eczéma, urticaire, </a:t>
            </a:r>
            <a:r>
              <a:rPr lang="fr-CH" sz="900" dirty="0" smtClean="0"/>
              <a:t>RGO, constipation, </a:t>
            </a:r>
            <a:r>
              <a:rPr lang="fr-FR" sz="900" dirty="0" smtClean="0"/>
              <a:t>prise </a:t>
            </a:r>
            <a:r>
              <a:rPr lang="fr-FR" sz="900" dirty="0"/>
              <a:t>de poids insuffisante, selles molles, et parfois eczéma et bronchites </a:t>
            </a:r>
            <a:r>
              <a:rPr lang="fr-FR" sz="900" dirty="0" smtClean="0"/>
              <a:t>sifflantes</a:t>
            </a:r>
            <a:endParaRPr lang="fr-CH" sz="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 err="1" smtClean="0"/>
              <a:t>Oesophagite</a:t>
            </a:r>
            <a:r>
              <a:rPr lang="fr-CH" sz="900" dirty="0" smtClean="0"/>
              <a:t> </a:t>
            </a:r>
            <a:r>
              <a:rPr lang="fr-CH" sz="900" dirty="0"/>
              <a:t>(</a:t>
            </a:r>
            <a:r>
              <a:rPr lang="fr-FR" sz="900" dirty="0"/>
              <a:t>pleurs stridents per et post prandiaux)</a:t>
            </a:r>
            <a:endParaRPr lang="fr-CH" sz="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Otite (rare avant 6 mois)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CE dans œil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 err="1" smtClean="0"/>
              <a:t>Sd</a:t>
            </a:r>
            <a:r>
              <a:rPr lang="fr-CH" sz="900" dirty="0" smtClean="0"/>
              <a:t> </a:t>
            </a:r>
            <a:r>
              <a:rPr lang="fr-CH" sz="900" dirty="0"/>
              <a:t>du tourniquet </a:t>
            </a:r>
            <a:r>
              <a:rPr lang="fr-CH" sz="900" dirty="0" smtClean="0"/>
              <a:t>(Cheveux)</a:t>
            </a:r>
            <a:endParaRPr lang="fr-CH" sz="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Dilatation </a:t>
            </a:r>
            <a:r>
              <a:rPr lang="fr-CH" sz="900" dirty="0" err="1"/>
              <a:t>pyélocalicielle</a:t>
            </a:r>
            <a:endParaRPr lang="fr-CH" sz="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 err="1" smtClean="0"/>
              <a:t>Hirschprung</a:t>
            </a:r>
            <a:r>
              <a:rPr lang="fr-CH" sz="900" dirty="0" smtClean="0"/>
              <a:t> </a:t>
            </a:r>
            <a:endParaRPr lang="fr-CH" sz="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Syndromes (</a:t>
            </a:r>
            <a:r>
              <a:rPr lang="fr-CH" sz="900" dirty="0" err="1"/>
              <a:t>Angelmann</a:t>
            </a:r>
            <a:r>
              <a:rPr lang="fr-CH" sz="900" dirty="0"/>
              <a:t>, Cornelia de Lange, Williams) </a:t>
            </a:r>
            <a:r>
              <a:rPr lang="fr-CH" sz="900" dirty="0">
                <a:sym typeface="Wingdings"/>
              </a:rPr>
              <a:t></a:t>
            </a:r>
            <a:r>
              <a:rPr lang="fr-CH" sz="900" dirty="0"/>
              <a:t> signes </a:t>
            </a:r>
            <a:r>
              <a:rPr lang="fr-CH" sz="900" dirty="0" err="1"/>
              <a:t>dysmorphiques</a:t>
            </a:r>
            <a:endParaRPr lang="fr-CH" sz="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Anomalies cérébrales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Duplication intestins, pancréas annulaire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Toxiques </a:t>
            </a:r>
            <a:r>
              <a:rPr lang="fr-CH" sz="900" dirty="0" smtClean="0"/>
              <a:t>/aliments maternel </a:t>
            </a:r>
            <a:r>
              <a:rPr lang="fr-CH" sz="900" dirty="0"/>
              <a:t>(café, </a:t>
            </a:r>
            <a:r>
              <a:rPr lang="fr-CH" sz="900" dirty="0" smtClean="0"/>
              <a:t>piments, autres</a:t>
            </a:r>
            <a:r>
              <a:rPr lang="fr-CH" sz="900" dirty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TSV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/>
              <a:t>Intolérance au lactose (rarissime</a:t>
            </a:r>
            <a:r>
              <a:rPr lang="fr-CH" sz="900" dirty="0">
                <a:sym typeface="Wingdings"/>
              </a:rPr>
              <a:t></a:t>
            </a:r>
            <a:r>
              <a:rPr lang="fr-CH" sz="900" dirty="0"/>
              <a:t> ballonnement, selles </a:t>
            </a:r>
            <a:r>
              <a:rPr lang="fr-CH" sz="900" dirty="0" smtClean="0"/>
              <a:t>acides = </a:t>
            </a:r>
            <a:r>
              <a:rPr lang="fr-CH" sz="900" dirty="0"/>
              <a:t>siège rouge</a:t>
            </a:r>
            <a:r>
              <a:rPr lang="fr-CH" sz="900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 err="1" smtClean="0"/>
              <a:t>Müschausen</a:t>
            </a:r>
            <a:r>
              <a:rPr lang="fr-CH" sz="900" dirty="0" smtClean="0"/>
              <a:t> by proxy</a:t>
            </a:r>
            <a:endParaRPr lang="fr-CH" sz="900" dirty="0"/>
          </a:p>
        </p:txBody>
      </p:sp>
      <p:sp>
        <p:nvSpPr>
          <p:cNvPr id="3" name="Rectangle 2"/>
          <p:cNvSpPr/>
          <p:nvPr/>
        </p:nvSpPr>
        <p:spPr>
          <a:xfrm>
            <a:off x="4788024" y="1945816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u="sng" dirty="0" smtClean="0">
                <a:solidFill>
                  <a:srgbClr val="FF0000"/>
                </a:solidFill>
              </a:rPr>
              <a:t>Par degré d’urgence</a:t>
            </a:r>
            <a:endParaRPr lang="fr-CH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>
                <a:solidFill>
                  <a:srgbClr val="FF0000"/>
                </a:solidFill>
              </a:rPr>
              <a:t>Torsion testiculaire, hernie inguinale étranglée.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 smtClean="0">
                <a:solidFill>
                  <a:srgbClr val="FF0000"/>
                </a:solidFill>
              </a:rPr>
              <a:t>Sepsis néonatal, appendicite, méningite</a:t>
            </a:r>
            <a:endParaRPr lang="fr-CH" sz="9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 smtClean="0">
                <a:solidFill>
                  <a:srgbClr val="FF0000"/>
                </a:solidFill>
              </a:rPr>
              <a:t>PNA </a:t>
            </a:r>
            <a:r>
              <a:rPr lang="fr-CH" sz="900" dirty="0">
                <a:solidFill>
                  <a:srgbClr val="FF0000"/>
                </a:solidFill>
              </a:rPr>
              <a:t>(CAVE : T° parfois absente !)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>
                <a:solidFill>
                  <a:srgbClr val="FF0000"/>
                </a:solidFill>
              </a:rPr>
              <a:t>Invagination, volvulus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>
                <a:solidFill>
                  <a:srgbClr val="FF0000"/>
                </a:solidFill>
              </a:rPr>
              <a:t>NEC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 smtClean="0">
                <a:solidFill>
                  <a:srgbClr val="FF0000"/>
                </a:solidFill>
              </a:rPr>
              <a:t>HTIC</a:t>
            </a:r>
            <a:endParaRPr lang="fr-CH" sz="9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H" sz="900" dirty="0">
                <a:solidFill>
                  <a:srgbClr val="FF0000"/>
                </a:solidFill>
              </a:rPr>
              <a:t>Maladie métabolique (</a:t>
            </a:r>
            <a:r>
              <a:rPr lang="fr-CH" sz="900" dirty="0" err="1">
                <a:solidFill>
                  <a:srgbClr val="FF0000"/>
                </a:solidFill>
              </a:rPr>
              <a:t>glacatosémie</a:t>
            </a:r>
            <a:r>
              <a:rPr lang="fr-CH" sz="900" dirty="0">
                <a:solidFill>
                  <a:srgbClr val="FF0000"/>
                </a:solidFill>
              </a:rPr>
              <a:t>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 smtClean="0">
                <a:solidFill>
                  <a:srgbClr val="FF0000"/>
                </a:solidFill>
              </a:rPr>
              <a:t>Sténose </a:t>
            </a:r>
            <a:r>
              <a:rPr lang="fr-CH" sz="900" dirty="0">
                <a:solidFill>
                  <a:srgbClr val="FF0000"/>
                </a:solidFill>
              </a:rPr>
              <a:t>pylore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900" dirty="0" smtClean="0">
                <a:solidFill>
                  <a:srgbClr val="FF0000"/>
                </a:solidFill>
              </a:rPr>
              <a:t>Bébé </a:t>
            </a:r>
            <a:r>
              <a:rPr lang="fr-CH" sz="900" dirty="0">
                <a:solidFill>
                  <a:srgbClr val="FF0000"/>
                </a:solidFill>
              </a:rPr>
              <a:t>secoué (fractures, hématomes, </a:t>
            </a:r>
            <a:r>
              <a:rPr lang="fr-CH" sz="900" dirty="0" err="1">
                <a:solidFill>
                  <a:srgbClr val="FF0000"/>
                </a:solidFill>
              </a:rPr>
              <a:t>brulûres</a:t>
            </a:r>
            <a:r>
              <a:rPr lang="fr-CH" sz="900" dirty="0">
                <a:solidFill>
                  <a:srgbClr val="FF0000"/>
                </a:solidFill>
              </a:rPr>
              <a:t>, chute table à langer,…)</a:t>
            </a:r>
            <a:r>
              <a:rPr lang="fr-CH" sz="9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fr-CH" sz="900" dirty="0">
                <a:solidFill>
                  <a:srgbClr val="FF0000"/>
                </a:solidFill>
              </a:rPr>
              <a:t> cri « neurologique » aigu, plaintif avec enfant irritable, hyperesthésique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911885"/>
            <a:ext cx="84249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3600" b="1" dirty="0" smtClean="0"/>
              <a:t>QUELS ETIOLOGIES CONNAISSEZ-VOUS?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22874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56323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CH" sz="1000" dirty="0"/>
              <a:t>Inquiétude parentale +++ </a:t>
            </a:r>
            <a:r>
              <a:rPr lang="fr-CH" sz="1000" dirty="0">
                <a:sym typeface="Wingdings"/>
              </a:rPr>
              <a:t></a:t>
            </a:r>
            <a:r>
              <a:rPr lang="fr-CH" sz="1000" dirty="0"/>
              <a:t> « Quelle est la cause selon vous ? </a:t>
            </a:r>
            <a:r>
              <a:rPr lang="fr-CH" sz="1000" dirty="0" smtClean="0"/>
              <a:t>» «Pourquoi consultez vous aujourd’hui» (NB: les parents ont souvent raisons!)</a:t>
            </a:r>
            <a:endParaRPr lang="fr-CH" sz="10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1</a:t>
            </a:r>
            <a:r>
              <a:rPr lang="fr-CH" sz="1000" baseline="30000" dirty="0" smtClean="0"/>
              <a:t>er</a:t>
            </a:r>
            <a:r>
              <a:rPr lang="fr-CH" sz="1000" dirty="0" smtClean="0"/>
              <a:t> bébé?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CH" sz="1000" dirty="0"/>
              <a:t>Situation sociale (âge des parents, toxicomanie, soutien familial, </a:t>
            </a:r>
            <a:r>
              <a:rPr lang="fr-CH" sz="1000" dirty="0" err="1"/>
              <a:t>pb</a:t>
            </a:r>
            <a:r>
              <a:rPr lang="fr-CH" sz="1000" dirty="0"/>
              <a:t> de revenus, séparation-divorce, violence conjugale, </a:t>
            </a:r>
            <a:r>
              <a:rPr lang="fr-CH" sz="1000" dirty="0" smtClean="0"/>
              <a:t>présence des grands –parents etc</a:t>
            </a:r>
            <a:r>
              <a:rPr lang="fr-CH" sz="1000" dirty="0"/>
              <a:t>.)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Consultations répétées chez le pédiatre ou à l’hôpital, tourisme médical ?</a:t>
            </a:r>
            <a:endParaRPr lang="fr-CH" sz="10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Déroulement </a:t>
            </a:r>
            <a:r>
              <a:rPr lang="fr-CH" sz="1000" dirty="0"/>
              <a:t>de la </a:t>
            </a:r>
            <a:r>
              <a:rPr lang="fr-CH" sz="1000" dirty="0" smtClean="0"/>
              <a:t>grossesse et de l’accouchement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Répercussion </a:t>
            </a:r>
            <a:r>
              <a:rPr lang="fr-CH" sz="1000" dirty="0"/>
              <a:t>sur la vie de </a:t>
            </a:r>
            <a:r>
              <a:rPr lang="fr-CH" sz="1000" dirty="0" smtClean="0"/>
              <a:t>famille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Tabagisme maternel ? (Risque relatif x 2 dès 15 cigarettes/jours)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Appétit?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Distinguer pleurs inconsolables prolongés des pleurs de fréquents mais consolables.</a:t>
            </a:r>
            <a:endParaRPr lang="fr-CH" sz="10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/>
              <a:t>Reflux, </a:t>
            </a:r>
            <a:r>
              <a:rPr lang="fr-CH" sz="1000" dirty="0" smtClean="0"/>
              <a:t>vomissements?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Arrêts de pleurs après le rot ou les </a:t>
            </a:r>
            <a:r>
              <a:rPr lang="fr-CH" sz="1000" dirty="0" err="1" smtClean="0"/>
              <a:t>gazs</a:t>
            </a:r>
            <a:r>
              <a:rPr lang="fr-CH" sz="1000" dirty="0" smtClean="0"/>
              <a:t> 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Opistotonos?</a:t>
            </a:r>
            <a:endParaRPr lang="fr-CH" sz="10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/>
              <a:t>Calculs des </a:t>
            </a:r>
            <a:r>
              <a:rPr lang="fr-CH" sz="1000" dirty="0" smtClean="0"/>
              <a:t>apports: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fr-CH" sz="1000" dirty="0" smtClean="0"/>
              <a:t>Nombre de repas/j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fr-CH" sz="1000" dirty="0" smtClean="0"/>
              <a:t>Durée des repas (tétée goulue ou lente?)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fr-CH" sz="1000" dirty="0" smtClean="0"/>
              <a:t>Quantités en ml/j en ml/kg/j et en kcal/kg/j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fr-CH" sz="1000" dirty="0"/>
              <a:t>P</a:t>
            </a:r>
            <a:r>
              <a:rPr lang="fr-CH" sz="1000" dirty="0" smtClean="0"/>
              <a:t>osition du bébé pendant le repas (aérophagie </a:t>
            </a:r>
            <a:r>
              <a:rPr lang="fr-CH" sz="1000" dirty="0"/>
              <a:t>(rots post prandiaux, pets, position couchée pendant le repas</a:t>
            </a:r>
            <a:r>
              <a:rPr lang="fr-CH" sz="1000" dirty="0" smtClean="0"/>
              <a:t>)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fr-CH" sz="1000" dirty="0" smtClean="0"/>
              <a:t>Type </a:t>
            </a:r>
            <a:r>
              <a:rPr lang="fr-CH" sz="1000" dirty="0"/>
              <a:t>de </a:t>
            </a:r>
            <a:r>
              <a:rPr lang="fr-CH" sz="1000" dirty="0" smtClean="0"/>
              <a:t>lait: LM, LF, HA, AR, hydrolysé, combien de fois ont déjà </a:t>
            </a:r>
            <a:r>
              <a:rPr lang="fr-CH" sz="1000" dirty="0"/>
              <a:t>changé de lait </a:t>
            </a:r>
            <a:r>
              <a:rPr lang="fr-CH" sz="1000" dirty="0" smtClean="0"/>
              <a:t>?</a:t>
            </a:r>
            <a:endParaRPr lang="fr-CH" sz="10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Prise </a:t>
            </a:r>
            <a:r>
              <a:rPr lang="fr-CH" sz="1000" dirty="0"/>
              <a:t>de poids (moyenne) depuis la </a:t>
            </a:r>
            <a:r>
              <a:rPr lang="fr-CH" sz="1000" dirty="0" smtClean="0"/>
              <a:t>naissance (dès J7) </a:t>
            </a:r>
            <a:r>
              <a:rPr lang="fr-CH" sz="1000" dirty="0" smtClean="0">
                <a:sym typeface="Wingdings" pitchFamily="2" charset="2"/>
              </a:rPr>
              <a:t></a:t>
            </a:r>
            <a:r>
              <a:rPr lang="fr-CH" sz="1000" dirty="0" smtClean="0"/>
              <a:t> Trop? ou Trop peu? </a:t>
            </a:r>
            <a:r>
              <a:rPr lang="fr-CH" sz="1000" dirty="0" smtClean="0">
                <a:sym typeface="Wingdings"/>
              </a:rPr>
              <a:t></a:t>
            </a:r>
            <a:r>
              <a:rPr lang="fr-CH" sz="1000" dirty="0" smtClean="0"/>
              <a:t> </a:t>
            </a:r>
            <a:endParaRPr lang="fr-CH" sz="1000" dirty="0"/>
          </a:p>
          <a:p>
            <a:pPr lvl="0"/>
            <a:r>
              <a:rPr lang="fr-CH" sz="1000" dirty="0"/>
              <a:t> </a:t>
            </a:r>
            <a:r>
              <a:rPr lang="fr-CH" sz="1000" dirty="0" smtClean="0"/>
              <a:t>                  Normes</a:t>
            </a:r>
            <a:r>
              <a:rPr lang="fr-CH" sz="1000" dirty="0"/>
              <a:t> :</a:t>
            </a:r>
          </a:p>
          <a:p>
            <a:pPr marL="896938" lvl="3" indent="-171450">
              <a:buFont typeface="Calibri" pitchFamily="34" charset="0"/>
              <a:buChar char="−"/>
            </a:pPr>
            <a:r>
              <a:rPr lang="fr-CH" sz="1000" dirty="0"/>
              <a:t>0-3 mois : </a:t>
            </a:r>
            <a:r>
              <a:rPr lang="fr-CH" sz="1000" dirty="0" smtClean="0"/>
              <a:t>	25-30 </a:t>
            </a:r>
            <a:r>
              <a:rPr lang="fr-CH" sz="1000" dirty="0"/>
              <a:t>g/j</a:t>
            </a:r>
          </a:p>
          <a:p>
            <a:pPr marL="896938" lvl="3" indent="-171450">
              <a:buFont typeface="Calibri" pitchFamily="34" charset="0"/>
              <a:buChar char="−"/>
            </a:pPr>
            <a:r>
              <a:rPr lang="fr-CH" sz="1000" dirty="0"/>
              <a:t>4-6 mois : </a:t>
            </a:r>
            <a:r>
              <a:rPr lang="fr-CH" sz="1000" dirty="0" smtClean="0"/>
              <a:t>	20 </a:t>
            </a:r>
            <a:r>
              <a:rPr lang="fr-CH" sz="1000" dirty="0"/>
              <a:t>g/j</a:t>
            </a:r>
          </a:p>
          <a:p>
            <a:pPr marL="896938" lvl="3" indent="-171450">
              <a:buFont typeface="Calibri" pitchFamily="34" charset="0"/>
              <a:buChar char="−"/>
            </a:pPr>
            <a:r>
              <a:rPr lang="fr-CH" sz="1000" dirty="0"/>
              <a:t>7-12 mois : </a:t>
            </a:r>
            <a:r>
              <a:rPr lang="fr-CH" sz="1000" dirty="0" smtClean="0"/>
              <a:t>	10-15 </a:t>
            </a:r>
            <a:r>
              <a:rPr lang="fr-CH" sz="1000" dirty="0"/>
              <a:t>g/j</a:t>
            </a:r>
          </a:p>
          <a:p>
            <a:pPr marL="539750" lvl="2"/>
            <a:r>
              <a:rPr lang="fr-CH" sz="1000" dirty="0"/>
              <a:t>Repères : Le poids de naissance </a:t>
            </a:r>
            <a:r>
              <a:rPr lang="fr-CH" sz="1000" dirty="0" smtClean="0"/>
              <a:t>:</a:t>
            </a:r>
          </a:p>
          <a:p>
            <a:pPr marL="892175" lvl="2" indent="-169863">
              <a:buFont typeface="Calibri" pitchFamily="34" charset="0"/>
              <a:buChar char="−"/>
            </a:pPr>
            <a:r>
              <a:rPr lang="fr-CH" sz="1000" dirty="0"/>
              <a:t>	</a:t>
            </a:r>
            <a:r>
              <a:rPr lang="fr-CH" sz="1000" dirty="0" smtClean="0"/>
              <a:t>PN x 2 à </a:t>
            </a:r>
            <a:r>
              <a:rPr lang="fr-CH" sz="1000" dirty="0"/>
              <a:t>6</a:t>
            </a:r>
            <a:r>
              <a:rPr lang="fr-CH" sz="1000" dirty="0" smtClean="0"/>
              <a:t> mois</a:t>
            </a:r>
          </a:p>
          <a:p>
            <a:pPr marL="892175" lvl="2" indent="-169863">
              <a:buFont typeface="Calibri" pitchFamily="34" charset="0"/>
              <a:buChar char="−"/>
            </a:pPr>
            <a:r>
              <a:rPr lang="fr-CH" sz="1000" dirty="0"/>
              <a:t>	</a:t>
            </a:r>
            <a:r>
              <a:rPr lang="fr-CH" sz="1000" dirty="0" smtClean="0"/>
              <a:t>PN x 3 à 12 mois</a:t>
            </a:r>
            <a:endParaRPr lang="fr-CH" sz="10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Horaires et durées des pleurs (le soir, relation avec repas, défécation, RGO)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CH" sz="1000" dirty="0"/>
              <a:t>Changements de rythme (vacances/voyages).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 smtClean="0"/>
              <a:t>Qualité </a:t>
            </a:r>
            <a:r>
              <a:rPr lang="fr-CH" sz="1000" dirty="0"/>
              <a:t>du sommeil et </a:t>
            </a:r>
            <a:r>
              <a:rPr lang="fr-CH" sz="1000" dirty="0" smtClean="0"/>
              <a:t>durée du sommeil/j</a:t>
            </a:r>
            <a:endParaRPr lang="fr-CH" sz="10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/>
              <a:t>Fréquence et qualité des selles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/>
              <a:t>Sang dans les selles, couleur des selles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CH" sz="1000" dirty="0"/>
              <a:t>Eruption cutanée, </a:t>
            </a:r>
            <a:r>
              <a:rPr lang="fr-CH" sz="1000" dirty="0" smtClean="0"/>
              <a:t>eczéma, AF allergique</a:t>
            </a:r>
            <a:endParaRPr lang="fr-CH" sz="1000" dirty="0"/>
          </a:p>
        </p:txBody>
      </p:sp>
      <p:sp>
        <p:nvSpPr>
          <p:cNvPr id="7" name="Rectangle 6"/>
          <p:cNvSpPr/>
          <p:nvPr/>
        </p:nvSpPr>
        <p:spPr>
          <a:xfrm>
            <a:off x="395536" y="664235"/>
            <a:ext cx="84249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sz="3600" b="1" dirty="0" smtClean="0"/>
              <a:t>QUELLES QUESTIONS POUR LES PARENTS?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2735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28663"/>
            <a:ext cx="79724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664235"/>
            <a:ext cx="84249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3600" b="1" dirty="0" smtClean="0"/>
              <a:t>EXAMEN CLINIQUE</a:t>
            </a:r>
            <a:endParaRPr lang="fr-CH" sz="3600" dirty="0"/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CH" sz="1600" dirty="0" smtClean="0"/>
              <a:t>Poids</a:t>
            </a:r>
            <a:r>
              <a:rPr lang="fr-CH" sz="1600" dirty="0"/>
              <a:t>, Taille et </a:t>
            </a:r>
            <a:r>
              <a:rPr lang="fr-CH" sz="1600" dirty="0" smtClean="0"/>
              <a:t>PC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sz="1600" dirty="0" smtClean="0"/>
              <a:t>PN, TN, Courbe de poids et taille du pédiatre</a:t>
            </a:r>
            <a:endParaRPr lang="fr-CH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fr-CH" sz="1600" dirty="0"/>
              <a:t>FC, FR, TRC </a:t>
            </a:r>
            <a:r>
              <a:rPr lang="fr-CH" sz="1600" dirty="0" smtClean="0"/>
              <a:t>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sz="1600" dirty="0" smtClean="0"/>
              <a:t>Status complet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H" sz="1600" dirty="0" smtClean="0"/>
              <a:t>ORL (fente palatine, muguet)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H" sz="1600" dirty="0" smtClean="0"/>
              <a:t>Cardio-respiratoire (souffle)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H" sz="1600" dirty="0" smtClean="0"/>
              <a:t>Abdominal: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CH" sz="1600" dirty="0" smtClean="0"/>
              <a:t>Bruits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CH" sz="1600" dirty="0" smtClean="0"/>
              <a:t>Selles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CH" sz="1600" dirty="0" smtClean="0"/>
              <a:t>HSM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CH" sz="1600" dirty="0"/>
              <a:t>Tonus </a:t>
            </a:r>
            <a:r>
              <a:rPr lang="fr-CH" sz="1600" dirty="0" smtClean="0"/>
              <a:t>du </a:t>
            </a:r>
            <a:r>
              <a:rPr lang="fr-CH" sz="1600" dirty="0" err="1" smtClean="0"/>
              <a:t>sphinctère</a:t>
            </a:r>
            <a:r>
              <a:rPr lang="fr-CH" sz="1600" dirty="0" smtClean="0"/>
              <a:t> anal, fissures anales</a:t>
            </a:r>
            <a:endParaRPr lang="fr-CH" sz="1600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fr-CH" sz="1600" dirty="0" smtClean="0"/>
              <a:t>Neurologique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CH" sz="1600" dirty="0" smtClean="0"/>
              <a:t>Tonus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CH" sz="1600" dirty="0" smtClean="0"/>
              <a:t>Etat d’éveil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CH" sz="1600" dirty="0" smtClean="0"/>
              <a:t>Fontanelle</a:t>
            </a:r>
            <a:endParaRPr lang="fr-CH" sz="1600" dirty="0"/>
          </a:p>
          <a:p>
            <a:pPr marL="1200150" lvl="2" indent="-285750">
              <a:buFont typeface="Courier New" pitchFamily="49" charset="0"/>
              <a:buChar char="o"/>
            </a:pPr>
            <a:r>
              <a:rPr lang="fr-CH" sz="1600" dirty="0"/>
              <a:t>R</a:t>
            </a:r>
            <a:r>
              <a:rPr lang="fr-CH" sz="1600" dirty="0" smtClean="0"/>
              <a:t>eflexes archaïques</a:t>
            </a:r>
          </a:p>
          <a:p>
            <a:pPr marL="714375" lvl="2" indent="-285750">
              <a:buFont typeface="Courier New" pitchFamily="49" charset="0"/>
              <a:buChar char="o"/>
            </a:pPr>
            <a:r>
              <a:rPr lang="fr-CH" sz="1600" dirty="0" smtClean="0"/>
              <a:t>OGE (testicules)</a:t>
            </a:r>
          </a:p>
          <a:p>
            <a:pPr marL="714375" lvl="2" indent="-285750">
              <a:buFont typeface="Courier New" pitchFamily="49" charset="0"/>
              <a:buChar char="o"/>
            </a:pPr>
            <a:r>
              <a:rPr lang="fr-CH" sz="1600" dirty="0" smtClean="0"/>
              <a:t>Cutané (érythème</a:t>
            </a:r>
            <a:r>
              <a:rPr lang="fr-CH" sz="1600" dirty="0"/>
              <a:t>, dermite séborrhéique, eczéma</a:t>
            </a:r>
            <a:r>
              <a:rPr lang="fr-CH" sz="1600" dirty="0" smtClean="0"/>
              <a:t>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H" sz="1600" dirty="0" smtClean="0"/>
              <a:t>Signes </a:t>
            </a:r>
            <a:r>
              <a:rPr lang="fr-CH" sz="1600" dirty="0" err="1" smtClean="0"/>
              <a:t>dysmorphiques</a:t>
            </a:r>
            <a:endParaRPr lang="fr-CH" sz="1600" dirty="0" smtClean="0"/>
          </a:p>
          <a:p>
            <a:pPr marL="742950" lvl="1" indent="-285750">
              <a:buFont typeface="Courier New" pitchFamily="49" charset="0"/>
              <a:buChar char="o"/>
            </a:pP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41494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728" y="1628800"/>
            <a:ext cx="8583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CH" dirty="0"/>
              <a:t>FSC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H" dirty="0"/>
              <a:t>Anémie ? (pertes </a:t>
            </a:r>
            <a:r>
              <a:rPr lang="fr-CH" dirty="0" smtClean="0"/>
              <a:t> de sang occultes</a:t>
            </a:r>
            <a:r>
              <a:rPr lang="fr-CH" dirty="0"/>
              <a:t>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H" dirty="0" err="1"/>
              <a:t>Thrombocytose</a:t>
            </a:r>
            <a:r>
              <a:rPr lang="fr-CH" dirty="0"/>
              <a:t> (inflammation)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CH" dirty="0"/>
              <a:t>Eosinophilie (APLV)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dirty="0"/>
              <a:t>CRP, </a:t>
            </a:r>
            <a:r>
              <a:rPr lang="fr-CH" dirty="0" smtClean="0"/>
              <a:t>PCT (infection)</a:t>
            </a:r>
            <a:endParaRPr lang="fr-CH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dirty="0" smtClean="0"/>
              <a:t>Gazométrie (maladie métabolique, </a:t>
            </a:r>
            <a:r>
              <a:rPr lang="fr-CH" dirty="0" smtClean="0"/>
              <a:t>déshydratation)</a:t>
            </a:r>
            <a:endParaRPr lang="fr-CH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dirty="0" err="1"/>
              <a:t>Stix</a:t>
            </a:r>
            <a:r>
              <a:rPr lang="fr-CH" dirty="0"/>
              <a:t> urinaire +/- </a:t>
            </a:r>
            <a:r>
              <a:rPr lang="fr-CH" dirty="0" smtClean="0"/>
              <a:t>culture d’urine</a:t>
            </a:r>
            <a:endParaRPr lang="fr-CH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CH" dirty="0" smtClean="0"/>
              <a:t>Recherche </a:t>
            </a:r>
            <a:r>
              <a:rPr lang="fr-CH" dirty="0"/>
              <a:t>de sang occulte dans selles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CH" dirty="0"/>
              <a:t>Avis </a:t>
            </a:r>
            <a:r>
              <a:rPr lang="fr-CH" dirty="0" smtClean="0"/>
              <a:t>gastroentérologique </a:t>
            </a:r>
            <a:r>
              <a:rPr lang="fr-CH" dirty="0" smtClean="0">
                <a:sym typeface="Wingdings" pitchFamily="2" charset="2"/>
              </a:rPr>
              <a:t> </a:t>
            </a:r>
            <a:r>
              <a:rPr lang="fr-CH" dirty="0" smtClean="0">
                <a:sym typeface="Wingdings" pitchFamily="2" charset="2"/>
              </a:rPr>
              <a:t>p</a:t>
            </a:r>
            <a:r>
              <a:rPr lang="fr-CH" dirty="0" smtClean="0"/>
              <a:t>H- </a:t>
            </a:r>
            <a:r>
              <a:rPr lang="fr-CH" dirty="0" err="1" smtClean="0"/>
              <a:t>métrie</a:t>
            </a:r>
            <a:r>
              <a:rPr lang="fr-CH" dirty="0" smtClean="0"/>
              <a:t> </a:t>
            </a:r>
            <a:r>
              <a:rPr lang="fr-CH" dirty="0" smtClean="0"/>
              <a:t>vs </a:t>
            </a:r>
            <a:r>
              <a:rPr lang="fr-CH" dirty="0" smtClean="0"/>
              <a:t>impédance </a:t>
            </a:r>
            <a:r>
              <a:rPr lang="fr-CH" dirty="0" err="1" smtClean="0"/>
              <a:t>métrie</a:t>
            </a:r>
            <a:r>
              <a:rPr lang="fr-CH" dirty="0" smtClean="0"/>
              <a:t> </a:t>
            </a:r>
            <a:r>
              <a:rPr lang="fr-CH" dirty="0"/>
              <a:t>de </a:t>
            </a:r>
            <a:r>
              <a:rPr lang="fr-CH" dirty="0" smtClean="0"/>
              <a:t>24h (</a:t>
            </a:r>
            <a:r>
              <a:rPr lang="fr-CH" dirty="0"/>
              <a:t>mais CAVE RGO non acides</a:t>
            </a:r>
            <a:r>
              <a:rPr lang="fr-CH" dirty="0" smtClean="0"/>
              <a:t>)</a:t>
            </a:r>
            <a:endParaRPr lang="fr-CH" dirty="0"/>
          </a:p>
          <a:p>
            <a:pPr marL="265113" lvl="1" indent="-265113">
              <a:buFont typeface="Arial" pitchFamily="34" charset="0"/>
              <a:buChar char="•"/>
            </a:pPr>
            <a:r>
              <a:rPr lang="fr-CH" dirty="0" smtClean="0"/>
              <a:t>US </a:t>
            </a:r>
            <a:r>
              <a:rPr lang="fr-CH" dirty="0" smtClean="0"/>
              <a:t>abdominal </a:t>
            </a:r>
            <a:r>
              <a:rPr lang="fr-CH" dirty="0"/>
              <a:t>(</a:t>
            </a:r>
            <a:r>
              <a:rPr lang="fr-CH" dirty="0" smtClean="0"/>
              <a:t>DPC, taille des reins ?)</a:t>
            </a:r>
            <a:r>
              <a:rPr lang="fr-CH" dirty="0"/>
              <a:t> </a:t>
            </a:r>
            <a:endParaRPr lang="fr-CH" dirty="0" smtClean="0"/>
          </a:p>
          <a:p>
            <a:pPr marL="265113" lvl="1" indent="-265113">
              <a:buFont typeface="Arial" pitchFamily="34" charset="0"/>
              <a:buChar char="•"/>
            </a:pPr>
            <a:r>
              <a:rPr lang="fr-CH" dirty="0" smtClean="0"/>
              <a:t>Labo selon clinique (</a:t>
            </a:r>
            <a:r>
              <a:rPr lang="fr-CH" dirty="0" smtClean="0"/>
              <a:t>bilirubine</a:t>
            </a:r>
            <a:r>
              <a:rPr lang="fr-CH" dirty="0" smtClean="0"/>
              <a:t>, test hépatiques, bilan rénal, bilan métabolique, etc.)</a:t>
            </a:r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407000" y="664235"/>
            <a:ext cx="84249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3600" b="1" dirty="0" smtClean="0"/>
              <a:t>LABORATOIRE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1476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782</Words>
  <Application>Microsoft Office PowerPoint</Application>
  <PresentationFormat>Affichage à l'écran (4:3)</PresentationFormat>
  <Paragraphs>172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martinezm</dc:creator>
  <cp:lastModifiedBy>MartinezM</cp:lastModifiedBy>
  <cp:revision>58</cp:revision>
  <dcterms:created xsi:type="dcterms:W3CDTF">2016-11-09T11:12:36Z</dcterms:created>
  <dcterms:modified xsi:type="dcterms:W3CDTF">2020-04-15T08:21:08Z</dcterms:modified>
</cp:coreProperties>
</file>