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24" r:id="rId4"/>
    <p:sldId id="323" r:id="rId5"/>
    <p:sldId id="330" r:id="rId6"/>
    <p:sldId id="332" r:id="rId7"/>
    <p:sldId id="328" r:id="rId8"/>
    <p:sldId id="327" r:id="rId9"/>
    <p:sldId id="316" r:id="rId10"/>
    <p:sldId id="322" r:id="rId11"/>
    <p:sldId id="329" r:id="rId12"/>
    <p:sldId id="32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75" d="100"/>
          <a:sy n="75" d="100"/>
        </p:scale>
        <p:origin x="-17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DFB8F-ADC1-4F22-A7BB-BFE256628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77F347-9C4B-45B3-BEB6-296E460A1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1A3439-6A6B-4CFE-946A-0E09BFFEC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EFA-6D16-4039-ADA3-C28AE92F15CB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1C928A-43E9-496B-94D5-602CB7E8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49983A-6DBC-486B-9A24-F013444A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9D1A-5328-4CC1-85D6-7ABC7584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66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4F41F-E02C-4B38-9BD5-62174594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BF74B5-44FE-4739-928F-188289192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F38AA3-41C3-472D-A75C-44AD68D4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EFA-6D16-4039-ADA3-C28AE92F15CB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3AE4DB-86F1-4135-A44F-C4956C0B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B164F0-7E98-44A7-92FF-6458AEC0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9D1A-5328-4CC1-85D6-7ABC7584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71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60EF385-6916-44BE-81B5-1EED3557E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1BB4AC-1688-46FF-996D-C8C6CEAEA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B26392-D76B-4B27-84FC-E7061C69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EFA-6D16-4039-ADA3-C28AE92F15CB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8ACA77-7057-49A7-9DE5-9AF889DF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959379-D286-4356-8E98-0DE82D7F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9D1A-5328-4CC1-85D6-7ABC7584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09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85B519-6D5E-40F7-9BFC-28F38C3D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3A942-115F-4DC7-BDAD-C54D6AE96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331CB0-98D6-4197-AAD8-EF4D3431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EFA-6D16-4039-ADA3-C28AE92F15CB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768BFB-B1FB-47DB-A6B2-4FC9E6F6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FDB464-578B-4EC6-92A0-6AE41457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9D1A-5328-4CC1-85D6-7ABC7584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79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CB734-EBCE-4DC7-923C-5B6779779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B48FAD-40D7-4BC0-99BF-828A15228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BD3B14-A95F-4729-BC24-6883DD65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EFA-6D16-4039-ADA3-C28AE92F15CB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367B3-27FD-4F23-B895-DE8397D2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714B0C-47DF-4576-958F-DCBF3CA4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9D1A-5328-4CC1-85D6-7ABC7584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57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709D0-9384-4FB6-ABA2-472C2A07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53D26F-A32A-4C7C-B2C1-417EF2E65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AF3D46-35BF-420F-9937-0221A8A8A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E66E90-09AE-4FC5-94DD-618070ED5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EFA-6D16-4039-ADA3-C28AE92F15CB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E94253-F18C-4379-A2E5-3ECFD50F1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BB2A47-282E-47CF-9A66-147B9678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9D1A-5328-4CC1-85D6-7ABC7584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63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E53F2-0FAF-4CE1-A27D-BC5790B8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6D8AA5-CC73-4928-AA1F-0A6E775DD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CA2628-56F9-42C5-AD42-900CEC58B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45FA1B-1FE6-43F6-844C-69C06E19D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15AE1F5-DD7C-4745-92D2-F1B190234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3922564-9239-4A71-AF2C-C665921A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EFA-6D16-4039-ADA3-C28AE92F15CB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5FE43A-64A1-4C33-8B38-179D394D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799D05-7FAF-4402-B914-CFE8C6A0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9D1A-5328-4CC1-85D6-7ABC7584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49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EA16F-8795-4B48-B904-999D2C0C6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EF4D36-4581-4C3B-99C4-359C0461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EFA-6D16-4039-ADA3-C28AE92F15CB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F07ADB-94C8-4C59-ACFD-AFC21756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568182-5DC4-4478-83AB-B83DDDDC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9D1A-5328-4CC1-85D6-7ABC7584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21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16DE76-7524-403A-BD4E-263C8C6E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EFA-6D16-4039-ADA3-C28AE92F15CB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99F94A-0045-451A-A3B9-608B8108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E49A62-DADF-4D03-82C8-59E47EEE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9D1A-5328-4CC1-85D6-7ABC7584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8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C5E47-B845-4411-AC2C-DD56ADF2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3878D2-885D-49C5-86D1-EE95002C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54A10C-A7F4-4E63-AD7D-3ADB60D06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1AEB63-6EF5-4286-A8DF-84D329FC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EFA-6D16-4039-ADA3-C28AE92F15CB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E4CCBA-9A5D-45B4-A16C-9AE486AC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F1A9F7-D2AC-4701-A0F2-C30CFC08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9D1A-5328-4CC1-85D6-7ABC7584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64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A3D64-E0D4-4E3D-AFC2-67244A8F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566C750-EF1B-435C-9F63-FDDECCF1E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3B682F-F6F5-45DC-9626-F08A60C54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899D74-2AFC-4438-B0C1-63CB5477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EFA-6D16-4039-ADA3-C28AE92F15CB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B8368F-4F35-4E9C-9CCA-DBAD5B79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277781-264C-4268-90D4-4FEF357B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9D1A-5328-4CC1-85D6-7ABC7584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11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7FDB8-CA4D-4348-A311-04931654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64A55A-1F29-4C95-A419-BF5EB8BB8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0A9FC6-43FA-4B8B-AD9A-2F226F8C2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2EFA-6D16-4039-ADA3-C28AE92F15CB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E80D49-10DC-4EA9-9628-EF742EE6F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633EA3-D1FA-458C-97E8-370E2E721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39D1A-5328-4CC1-85D6-7ABC75841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43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all.1238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>
            <a:extLst>
              <a:ext uri="{FF2B5EF4-FFF2-40B4-BE49-F238E27FC236}">
                <a16:creationId xmlns:a16="http://schemas.microsoft.com/office/drawing/2014/main" id="{A543EA8A-D51B-4BF5-855B-A76B9ECB4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09" r="33724" b="15685"/>
          <a:stretch/>
        </p:blipFill>
        <p:spPr>
          <a:xfrm>
            <a:off x="1643047" y="2349795"/>
            <a:ext cx="7778855" cy="2817628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3DE59266-B5B0-4A29-9047-D7B66E4B2ECB}"/>
              </a:ext>
            </a:extLst>
          </p:cNvPr>
          <p:cNvSpPr txBox="1"/>
          <p:nvPr/>
        </p:nvSpPr>
        <p:spPr>
          <a:xfrm>
            <a:off x="2711303" y="1008988"/>
            <a:ext cx="62613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/>
              <a:t>ANGIO OEDEMES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80C0AB3-6E1C-4503-AFA5-C270CAA26E0C}"/>
              </a:ext>
            </a:extLst>
          </p:cNvPr>
          <p:cNvSpPr txBox="1"/>
          <p:nvPr/>
        </p:nvSpPr>
        <p:spPr>
          <a:xfrm>
            <a:off x="2094615" y="5664346"/>
            <a:ext cx="732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En cas de doute et menace vitale, traiter d’abord comme une anaphylaxie et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appeler rapidement l’anesthésiste car risque d’intubation difficile</a:t>
            </a:r>
            <a:r>
              <a:rPr lang="fr-FR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6327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172DC7B-FEBD-037F-D01E-3B50A9590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0" y="1463520"/>
            <a:ext cx="5819571" cy="41255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C999EFA-7C53-9154-7C84-8A5345F51A39}"/>
              </a:ext>
            </a:extLst>
          </p:cNvPr>
          <p:cNvSpPr txBox="1"/>
          <p:nvPr/>
        </p:nvSpPr>
        <p:spPr>
          <a:xfrm>
            <a:off x="3678541" y="6517012"/>
            <a:ext cx="2102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b="1" dirty="0">
                <a:hlinkClick r:id="rId3"/>
              </a:rPr>
              <a:t>https://doi.org/10.1111/all.12380</a:t>
            </a:r>
            <a:endParaRPr lang="en-GB" sz="900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CFC34A-2EF4-E740-C81B-070494A66FDC}"/>
              </a:ext>
            </a:extLst>
          </p:cNvPr>
          <p:cNvSpPr txBox="1"/>
          <p:nvPr/>
        </p:nvSpPr>
        <p:spPr>
          <a:xfrm>
            <a:off x="526348" y="128047"/>
            <a:ext cx="929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>
                <a:solidFill>
                  <a:srgbClr val="00B0F0"/>
                </a:solidFill>
              </a:rPr>
              <a:t>CLASSIFICATIONS</a:t>
            </a:r>
            <a:endParaRPr lang="en-GB" sz="3600" b="1" dirty="0">
              <a:solidFill>
                <a:srgbClr val="00B0F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80C4CCA-A66A-66D4-BB46-3071B645C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168" y="1736968"/>
            <a:ext cx="6186858" cy="3016913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BECC8C4-D533-437B-8F4D-132452211355}"/>
              </a:ext>
            </a:extLst>
          </p:cNvPr>
          <p:cNvSpPr/>
          <p:nvPr/>
        </p:nvSpPr>
        <p:spPr>
          <a:xfrm>
            <a:off x="6827520" y="4109720"/>
            <a:ext cx="619760" cy="254000"/>
          </a:xfrm>
          <a:prstGeom prst="roundRect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8A7B23B-D699-4E72-9F3F-2C615B34A418}"/>
              </a:ext>
            </a:extLst>
          </p:cNvPr>
          <p:cNvSpPr/>
          <p:nvPr/>
        </p:nvSpPr>
        <p:spPr>
          <a:xfrm>
            <a:off x="8351520" y="3967480"/>
            <a:ext cx="690880" cy="142240"/>
          </a:xfrm>
          <a:prstGeom prst="round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122C24B-575F-4E40-B04D-85073A1CE501}"/>
              </a:ext>
            </a:extLst>
          </p:cNvPr>
          <p:cNvSpPr/>
          <p:nvPr/>
        </p:nvSpPr>
        <p:spPr>
          <a:xfrm>
            <a:off x="9120398" y="3967480"/>
            <a:ext cx="1044681" cy="142240"/>
          </a:xfrm>
          <a:prstGeom prst="roundRect">
            <a:avLst/>
          </a:prstGeom>
          <a:solidFill>
            <a:schemeClr val="bg1">
              <a:lumMod val="5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6090299-73BC-4F06-A0DE-72AE62198D02}"/>
              </a:ext>
            </a:extLst>
          </p:cNvPr>
          <p:cNvSpPr/>
          <p:nvPr/>
        </p:nvSpPr>
        <p:spPr>
          <a:xfrm>
            <a:off x="10407437" y="4109720"/>
            <a:ext cx="560284" cy="254000"/>
          </a:xfrm>
          <a:prstGeom prst="roundRect">
            <a:avLst/>
          </a:prstGeom>
          <a:solidFill>
            <a:schemeClr val="bg1">
              <a:lumMod val="5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D995C21-F736-4C70-A6D6-79F07040A1E6}"/>
              </a:ext>
            </a:extLst>
          </p:cNvPr>
          <p:cNvSpPr/>
          <p:nvPr/>
        </p:nvSpPr>
        <p:spPr>
          <a:xfrm>
            <a:off x="11126257" y="3825240"/>
            <a:ext cx="425663" cy="142240"/>
          </a:xfrm>
          <a:prstGeom prst="roundRect">
            <a:avLst/>
          </a:prstGeom>
          <a:solidFill>
            <a:schemeClr val="bg1">
              <a:lumMod val="5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5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8E6555F-B8F1-40A1-8234-2AC077260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00"/>
          <a:stretch/>
        </p:blipFill>
        <p:spPr>
          <a:xfrm>
            <a:off x="68069" y="601752"/>
            <a:ext cx="6027931" cy="53728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6DB78C4-9724-4083-942E-B9BA92A37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024" y="1671314"/>
            <a:ext cx="5854253" cy="29751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800768D-4E3E-4F27-84B3-771D31E453DE}"/>
              </a:ext>
            </a:extLst>
          </p:cNvPr>
          <p:cNvSpPr/>
          <p:nvPr/>
        </p:nvSpPr>
        <p:spPr>
          <a:xfrm>
            <a:off x="99494" y="1935480"/>
            <a:ext cx="5798385" cy="134874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E4AF46-C99D-414D-9B5F-B16F6E0D4F72}"/>
              </a:ext>
            </a:extLst>
          </p:cNvPr>
          <p:cNvSpPr/>
          <p:nvPr/>
        </p:nvSpPr>
        <p:spPr>
          <a:xfrm>
            <a:off x="81575" y="1074306"/>
            <a:ext cx="5834222" cy="861174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2F2F28-6463-4FA6-9816-549820945D19}"/>
              </a:ext>
            </a:extLst>
          </p:cNvPr>
          <p:cNvSpPr/>
          <p:nvPr/>
        </p:nvSpPr>
        <p:spPr>
          <a:xfrm>
            <a:off x="81576" y="3284220"/>
            <a:ext cx="5798384" cy="716280"/>
          </a:xfrm>
          <a:prstGeom prst="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EB9D20-0D5B-4C48-ABE5-65E11878CBA7}"/>
              </a:ext>
            </a:extLst>
          </p:cNvPr>
          <p:cNvSpPr/>
          <p:nvPr/>
        </p:nvSpPr>
        <p:spPr>
          <a:xfrm>
            <a:off x="113003" y="4000500"/>
            <a:ext cx="5780464" cy="110335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2C9961-7B4D-4EA3-B97F-1C1D17088EDE}"/>
              </a:ext>
            </a:extLst>
          </p:cNvPr>
          <p:cNvSpPr/>
          <p:nvPr/>
        </p:nvSpPr>
        <p:spPr>
          <a:xfrm>
            <a:off x="6088380" y="3708849"/>
            <a:ext cx="1630680" cy="360231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A6BB92-E008-41E2-83AF-4780F1779A55}"/>
              </a:ext>
            </a:extLst>
          </p:cNvPr>
          <p:cNvSpPr/>
          <p:nvPr/>
        </p:nvSpPr>
        <p:spPr>
          <a:xfrm>
            <a:off x="6096000" y="3346564"/>
            <a:ext cx="4831080" cy="360231"/>
          </a:xfrm>
          <a:prstGeom prst="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8CD064-9758-4067-8D60-50E8D931FBCF}"/>
              </a:ext>
            </a:extLst>
          </p:cNvPr>
          <p:cNvSpPr/>
          <p:nvPr/>
        </p:nvSpPr>
        <p:spPr>
          <a:xfrm>
            <a:off x="6074872" y="4061460"/>
            <a:ext cx="1644188" cy="360231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CD23DD-148D-4C3E-976D-BE89898D5851}"/>
              </a:ext>
            </a:extLst>
          </p:cNvPr>
          <p:cNvSpPr txBox="1"/>
          <p:nvPr/>
        </p:nvSpPr>
        <p:spPr>
          <a:xfrm>
            <a:off x="402476" y="316189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_____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95B0B6C-5A71-4EF7-940B-64AEE136BAA9}"/>
              </a:ext>
            </a:extLst>
          </p:cNvPr>
          <p:cNvSpPr txBox="1"/>
          <p:nvPr/>
        </p:nvSpPr>
        <p:spPr>
          <a:xfrm>
            <a:off x="4288676" y="3453244"/>
            <a:ext cx="159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____________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3CAFED0-A843-4F49-BFFE-F0BD47AFCC56}"/>
              </a:ext>
            </a:extLst>
          </p:cNvPr>
          <p:cNvSpPr txBox="1"/>
          <p:nvPr/>
        </p:nvSpPr>
        <p:spPr>
          <a:xfrm>
            <a:off x="4324513" y="3575566"/>
            <a:ext cx="159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___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9B4EFA3-F09A-410E-A6EF-32C44FCC5E18}"/>
              </a:ext>
            </a:extLst>
          </p:cNvPr>
          <p:cNvSpPr txBox="1"/>
          <p:nvPr/>
        </p:nvSpPr>
        <p:spPr>
          <a:xfrm>
            <a:off x="4490973" y="38880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__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471D63-5B6A-4CF2-B6A1-EB4671508252}"/>
              </a:ext>
            </a:extLst>
          </p:cNvPr>
          <p:cNvSpPr/>
          <p:nvPr/>
        </p:nvSpPr>
        <p:spPr>
          <a:xfrm>
            <a:off x="10927080" y="4061459"/>
            <a:ext cx="854824" cy="360231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8E7B68-91AF-44A0-ABB5-BC0783D1B3CF}"/>
              </a:ext>
            </a:extLst>
          </p:cNvPr>
          <p:cNvSpPr/>
          <p:nvPr/>
        </p:nvSpPr>
        <p:spPr>
          <a:xfrm>
            <a:off x="6070717" y="2284890"/>
            <a:ext cx="2456063" cy="360231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F629A0A-90D0-44E1-A5B3-0021E4A39030}"/>
              </a:ext>
            </a:extLst>
          </p:cNvPr>
          <p:cNvSpPr/>
          <p:nvPr/>
        </p:nvSpPr>
        <p:spPr>
          <a:xfrm>
            <a:off x="10195560" y="2282836"/>
            <a:ext cx="731520" cy="709063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B2BB31B-99D0-4C75-998E-6BABD649B3D0}"/>
              </a:ext>
            </a:extLst>
          </p:cNvPr>
          <p:cNvSpPr/>
          <p:nvPr/>
        </p:nvSpPr>
        <p:spPr>
          <a:xfrm>
            <a:off x="8528842" y="2291617"/>
            <a:ext cx="843757" cy="709063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EC60F3-C91F-44C0-AB46-EBA01B26C4B1}"/>
              </a:ext>
            </a:extLst>
          </p:cNvPr>
          <p:cNvSpPr/>
          <p:nvPr/>
        </p:nvSpPr>
        <p:spPr>
          <a:xfrm>
            <a:off x="7668470" y="1301982"/>
            <a:ext cx="411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i="1" dirty="0"/>
              <a:t>Louvain Med 2022 ; 141 (09-10) : 482-489</a:t>
            </a:r>
            <a:endParaRPr lang="fr-FR" i="1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4E522B4-2C77-484D-BC2E-37699F064AA1}"/>
              </a:ext>
            </a:extLst>
          </p:cNvPr>
          <p:cNvSpPr txBox="1"/>
          <p:nvPr/>
        </p:nvSpPr>
        <p:spPr>
          <a:xfrm>
            <a:off x="2558493" y="3754279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ym typeface="Wingdings" panose="05000000000000000000" pitchFamily="2" charset="2"/>
              </a:rPr>
              <a:t></a:t>
            </a:r>
            <a:r>
              <a:rPr lang="fr-FR" sz="1000" b="1" dirty="0"/>
              <a:t> C4 et C1q bas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DB835F0-E344-45C9-A548-A7BFC6226110}"/>
              </a:ext>
            </a:extLst>
          </p:cNvPr>
          <p:cNvSpPr txBox="1"/>
          <p:nvPr/>
        </p:nvSpPr>
        <p:spPr>
          <a:xfrm>
            <a:off x="2640771" y="2341894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ym typeface="Wingdings" panose="05000000000000000000" pitchFamily="2" charset="2"/>
              </a:rPr>
              <a:t> </a:t>
            </a:r>
            <a:r>
              <a:rPr lang="fr-FR" sz="1000" b="1" dirty="0"/>
              <a:t>C4 bas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A07B4D0-D084-432D-8FA2-1E9A76A6F9F5}"/>
              </a:ext>
            </a:extLst>
          </p:cNvPr>
          <p:cNvSpPr/>
          <p:nvPr/>
        </p:nvSpPr>
        <p:spPr>
          <a:xfrm>
            <a:off x="6068656" y="2645122"/>
            <a:ext cx="1644188" cy="345884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662D918-E120-4CC4-ADBA-08DD2C194FC9}"/>
              </a:ext>
            </a:extLst>
          </p:cNvPr>
          <p:cNvSpPr txBox="1"/>
          <p:nvPr/>
        </p:nvSpPr>
        <p:spPr>
          <a:xfrm>
            <a:off x="6095236" y="4622979"/>
            <a:ext cx="28248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/>
              <a:t>NB: C4 normal </a:t>
            </a:r>
            <a:r>
              <a:rPr lang="fr-FR" sz="1000" dirty="0">
                <a:sym typeface="Wingdings" panose="05000000000000000000" pitchFamily="2" charset="2"/>
              </a:rPr>
              <a:t> exclusion cause héréditaire</a:t>
            </a:r>
            <a:endParaRPr lang="fr-FR" sz="10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6D8C90F-DC19-4EE8-9320-2FEB756BC01C}"/>
              </a:ext>
            </a:extLst>
          </p:cNvPr>
          <p:cNvSpPr txBox="1"/>
          <p:nvPr/>
        </p:nvSpPr>
        <p:spPr>
          <a:xfrm>
            <a:off x="526348" y="128047"/>
            <a:ext cx="929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>
                <a:solidFill>
                  <a:srgbClr val="00B0F0"/>
                </a:solidFill>
              </a:rPr>
              <a:t>CLASSIFICATIONS</a:t>
            </a:r>
            <a:endParaRPr lang="en-GB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0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B81908AE-A342-47B0-9BD5-0E381BEC3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8" t="5428"/>
          <a:stretch/>
        </p:blipFill>
        <p:spPr>
          <a:xfrm>
            <a:off x="870064" y="458580"/>
            <a:ext cx="10230328" cy="63994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656627-9332-452D-8AE2-709E08C93B73}"/>
              </a:ext>
            </a:extLst>
          </p:cNvPr>
          <p:cNvSpPr/>
          <p:nvPr/>
        </p:nvSpPr>
        <p:spPr>
          <a:xfrm>
            <a:off x="8016240" y="2941320"/>
            <a:ext cx="506730" cy="470535"/>
          </a:xfrm>
          <a:prstGeom prst="rect">
            <a:avLst/>
          </a:prstGeom>
          <a:solidFill>
            <a:srgbClr val="0070C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B40EF9-4753-45AE-BDA8-7D2F970F6F1A}"/>
              </a:ext>
            </a:extLst>
          </p:cNvPr>
          <p:cNvSpPr/>
          <p:nvPr/>
        </p:nvSpPr>
        <p:spPr>
          <a:xfrm>
            <a:off x="8822055" y="2941319"/>
            <a:ext cx="870585" cy="470535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E60B7D-8977-427C-A234-85906EA38EF8}"/>
              </a:ext>
            </a:extLst>
          </p:cNvPr>
          <p:cNvSpPr/>
          <p:nvPr/>
        </p:nvSpPr>
        <p:spPr>
          <a:xfrm>
            <a:off x="9944057" y="2941318"/>
            <a:ext cx="668063" cy="470535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7E3339-807D-49B8-A79D-7AA5EBD26139}"/>
              </a:ext>
            </a:extLst>
          </p:cNvPr>
          <p:cNvSpPr/>
          <p:nvPr/>
        </p:nvSpPr>
        <p:spPr>
          <a:xfrm>
            <a:off x="8743793" y="4795517"/>
            <a:ext cx="948847" cy="848363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BDBFD0-C3DE-4053-A525-E6AD1D441C13}"/>
              </a:ext>
            </a:extLst>
          </p:cNvPr>
          <p:cNvSpPr/>
          <p:nvPr/>
        </p:nvSpPr>
        <p:spPr>
          <a:xfrm>
            <a:off x="9803664" y="4795516"/>
            <a:ext cx="1098016" cy="848363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8DEE8F-2AE6-41B0-98A2-F135D991AAC8}"/>
              </a:ext>
            </a:extLst>
          </p:cNvPr>
          <p:cNvSpPr/>
          <p:nvPr/>
        </p:nvSpPr>
        <p:spPr>
          <a:xfrm>
            <a:off x="6798967" y="2948939"/>
            <a:ext cx="394313" cy="175261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395349-5230-4050-8F3E-D74E69AA940A}"/>
              </a:ext>
            </a:extLst>
          </p:cNvPr>
          <p:cNvSpPr/>
          <p:nvPr/>
        </p:nvSpPr>
        <p:spPr>
          <a:xfrm>
            <a:off x="6742176" y="5029200"/>
            <a:ext cx="1578864" cy="585359"/>
          </a:xfrm>
          <a:prstGeom prst="rect">
            <a:avLst/>
          </a:prstGeom>
          <a:solidFill>
            <a:srgbClr val="0070C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49623D-EA82-40D0-A70F-1E966790B125}"/>
              </a:ext>
            </a:extLst>
          </p:cNvPr>
          <p:cNvSpPr/>
          <p:nvPr/>
        </p:nvSpPr>
        <p:spPr>
          <a:xfrm>
            <a:off x="6205728" y="1905001"/>
            <a:ext cx="1182624" cy="356616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B07B4F-35A3-4DAF-AA2B-61351B549F5C}"/>
              </a:ext>
            </a:extLst>
          </p:cNvPr>
          <p:cNvSpPr/>
          <p:nvPr/>
        </p:nvSpPr>
        <p:spPr>
          <a:xfrm>
            <a:off x="6205728" y="1301498"/>
            <a:ext cx="1298448" cy="356616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73586-FD04-4A4D-84C5-F9D23AC1A2F9}"/>
              </a:ext>
            </a:extLst>
          </p:cNvPr>
          <p:cNvSpPr/>
          <p:nvPr/>
        </p:nvSpPr>
        <p:spPr>
          <a:xfrm>
            <a:off x="7472160" y="1288782"/>
            <a:ext cx="222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fr-CH" sz="900" dirty="0">
                <a:solidFill>
                  <a:srgbClr val="000000"/>
                </a:solidFill>
                <a:latin typeface="Calibri" panose="020F0502020204030204" pitchFamily="34" charset="0"/>
              </a:rPr>
              <a:t>FSC, VS, ALAT, ASAT, TSH, AC thyroïdien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fr-CH" sz="900" dirty="0">
                <a:solidFill>
                  <a:srgbClr val="000000"/>
                </a:solidFill>
                <a:latin typeface="Calibri" panose="020F0502020204030204" pitchFamily="34" charset="0"/>
              </a:rPr>
              <a:t>C1-HIN (fonction et [C]), C1q, C4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06DBBB-82AE-4694-924F-CAFB2F87705A}"/>
              </a:ext>
            </a:extLst>
          </p:cNvPr>
          <p:cNvSpPr/>
          <p:nvPr/>
        </p:nvSpPr>
        <p:spPr>
          <a:xfrm>
            <a:off x="3016688" y="5029199"/>
            <a:ext cx="1323664" cy="585359"/>
          </a:xfrm>
          <a:prstGeom prst="rect">
            <a:avLst/>
          </a:prstGeom>
          <a:solidFill>
            <a:schemeClr val="accent4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69722B-0730-484F-B2C5-9BB4C054BD47}"/>
              </a:ext>
            </a:extLst>
          </p:cNvPr>
          <p:cNvSpPr/>
          <p:nvPr/>
        </p:nvSpPr>
        <p:spPr>
          <a:xfrm>
            <a:off x="1055032" y="4992622"/>
            <a:ext cx="645752" cy="585359"/>
          </a:xfrm>
          <a:prstGeom prst="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B3DA57-29A3-4630-86E6-175E78BB1D0F}"/>
              </a:ext>
            </a:extLst>
          </p:cNvPr>
          <p:cNvSpPr/>
          <p:nvPr/>
        </p:nvSpPr>
        <p:spPr>
          <a:xfrm>
            <a:off x="4124715" y="3053543"/>
            <a:ext cx="1900165" cy="35831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5E6F220-15B0-4F8E-AD7F-0888E100608B}"/>
              </a:ext>
            </a:extLst>
          </p:cNvPr>
          <p:cNvSpPr txBox="1"/>
          <p:nvPr/>
        </p:nvSpPr>
        <p:spPr>
          <a:xfrm>
            <a:off x="4371720" y="3396680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! Risque anaphylaxie!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E07525-72DD-4778-98DD-D37552D91A22}"/>
              </a:ext>
            </a:extLst>
          </p:cNvPr>
          <p:cNvSpPr/>
          <p:nvPr/>
        </p:nvSpPr>
        <p:spPr>
          <a:xfrm>
            <a:off x="2949702" y="3053544"/>
            <a:ext cx="1122933" cy="358310"/>
          </a:xfrm>
          <a:prstGeom prst="rect">
            <a:avLst/>
          </a:prstGeom>
          <a:solidFill>
            <a:schemeClr val="accent4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331C9B-D815-4F9F-8E79-2C8F08B3E3D9}"/>
              </a:ext>
            </a:extLst>
          </p:cNvPr>
          <p:cNvSpPr/>
          <p:nvPr/>
        </p:nvSpPr>
        <p:spPr>
          <a:xfrm>
            <a:off x="820479" y="5577981"/>
            <a:ext cx="939681" cy="2308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fr-CH" sz="900" dirty="0">
                <a:solidFill>
                  <a:srgbClr val="000000"/>
                </a:solidFill>
                <a:latin typeface="Calibri" panose="020F0502020204030204" pitchFamily="34" charset="0"/>
              </a:rPr>
              <a:t>↓ isolée de C1q</a:t>
            </a:r>
            <a:endParaRPr lang="fr-FR" sz="9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5594F53-A404-4DC8-A48A-753976A32AD9}"/>
              </a:ext>
            </a:extLst>
          </p:cNvPr>
          <p:cNvSpPr txBox="1"/>
          <p:nvPr/>
        </p:nvSpPr>
        <p:spPr>
          <a:xfrm>
            <a:off x="526348" y="128047"/>
            <a:ext cx="929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>
                <a:solidFill>
                  <a:srgbClr val="00B0F0"/>
                </a:solidFill>
              </a:rPr>
              <a:t>CLASSIFICATIONS</a:t>
            </a:r>
            <a:endParaRPr lang="en-GB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1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023BE17-DF74-4E3A-9B43-69E4F3657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27" b="-1"/>
          <a:stretch/>
        </p:blipFill>
        <p:spPr>
          <a:xfrm rot="16200000">
            <a:off x="1296507" y="-11764"/>
            <a:ext cx="2702558" cy="40130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ACD38A3-E82E-403B-9E6D-4407FAB9FA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6" r="14444" b="-1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0E12854-BA26-44EF-9E95-39F4127F9F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5" r="1" b="10117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6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D74650BB-8AD8-4389-B793-173E60AA7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62" y="849216"/>
            <a:ext cx="9275363" cy="5159568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861F15BE-C211-409D-A7AB-BBA12E5DCABF}"/>
              </a:ext>
            </a:extLst>
          </p:cNvPr>
          <p:cNvSpPr txBox="1"/>
          <p:nvPr/>
        </p:nvSpPr>
        <p:spPr>
          <a:xfrm>
            <a:off x="1367683" y="264441"/>
            <a:ext cx="1001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u="sng" dirty="0"/>
              <a:t>DD des AO</a:t>
            </a:r>
            <a:endParaRPr lang="en-GB" sz="3200" b="1" u="sng" dirty="0"/>
          </a:p>
        </p:txBody>
      </p:sp>
    </p:spTree>
    <p:extLst>
      <p:ext uri="{BB962C8B-B14F-4D97-AF65-F5344CB8AC3E}">
        <p14:creationId xmlns:p14="http://schemas.microsoft.com/office/powerpoint/2010/main" val="3751330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D97BA063-B0B2-42AA-B8D1-57E4D8C0A64A}"/>
              </a:ext>
            </a:extLst>
          </p:cNvPr>
          <p:cNvSpPr txBox="1"/>
          <p:nvPr/>
        </p:nvSpPr>
        <p:spPr>
          <a:xfrm>
            <a:off x="78659" y="0"/>
            <a:ext cx="6244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PHYSIOPATHOLOGIE DES ANGIO OEDEMES (AO)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5970DA7-E73A-45A8-9A3F-4A0D31387C4D}"/>
              </a:ext>
            </a:extLst>
          </p:cNvPr>
          <p:cNvSpPr txBox="1"/>
          <p:nvPr/>
        </p:nvSpPr>
        <p:spPr>
          <a:xfrm>
            <a:off x="8665946" y="3168932"/>
            <a:ext cx="34220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u="sng" dirty="0">
                <a:sym typeface="Wingdings" panose="05000000000000000000" pitchFamily="2" charset="2"/>
              </a:rPr>
              <a:t>Traitements: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ym typeface="Wingdings" panose="05000000000000000000" pitchFamily="2" charset="2"/>
              </a:rPr>
              <a:t>Inhibiteur C1 estérase </a:t>
            </a:r>
            <a:r>
              <a:rPr lang="fr-CH" sz="1400" u="sng" dirty="0">
                <a:sym typeface="Wingdings" panose="05000000000000000000" pitchFamily="2" charset="2"/>
              </a:rPr>
              <a:t>humain</a:t>
            </a:r>
            <a:r>
              <a:rPr lang="fr-CH" sz="1400" dirty="0">
                <a:sym typeface="Wingdings" panose="05000000000000000000" pitchFamily="2" charset="2"/>
              </a:rPr>
              <a:t> (</a:t>
            </a:r>
            <a:r>
              <a:rPr lang="fr-CH" sz="1400" dirty="0" err="1">
                <a:sym typeface="Wingdings" panose="05000000000000000000" pitchFamily="2" charset="2"/>
              </a:rPr>
              <a:t>Berninert</a:t>
            </a:r>
            <a:r>
              <a:rPr lang="fr-CH" sz="1400" dirty="0">
                <a:sym typeface="Wingdings" panose="05000000000000000000" pitchFamily="2" charset="2"/>
              </a:rPr>
              <a:t>®) : 20 UI/kg (ad 1000 UI) IV sur 5-10 min (2</a:t>
            </a:r>
            <a:r>
              <a:rPr lang="fr-CH" sz="1400" baseline="30000" dirty="0">
                <a:sym typeface="Wingdings" panose="05000000000000000000" pitchFamily="2" charset="2"/>
              </a:rPr>
              <a:t>ème</a:t>
            </a:r>
            <a:r>
              <a:rPr lang="fr-CH" sz="1400" dirty="0">
                <a:sym typeface="Wingdings" panose="05000000000000000000" pitchFamily="2" charset="2"/>
              </a:rPr>
              <a:t> dose possible à H1)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 err="1">
                <a:sym typeface="Wingdings" panose="05000000000000000000" pitchFamily="2" charset="2"/>
              </a:rPr>
              <a:t>Antag</a:t>
            </a:r>
            <a:r>
              <a:rPr lang="fr-CH" sz="1400" dirty="0">
                <a:sym typeface="Wingdings" panose="05000000000000000000" pitchFamily="2" charset="2"/>
              </a:rPr>
              <a:t>. de synthèse de la bradykinine de type 2 = </a:t>
            </a:r>
            <a:r>
              <a:rPr lang="fr-CH" sz="1400" dirty="0" err="1">
                <a:sym typeface="Wingdings" panose="05000000000000000000" pitchFamily="2" charset="2"/>
              </a:rPr>
              <a:t>Icatibant</a:t>
            </a:r>
            <a:r>
              <a:rPr lang="fr-CH" sz="1400" dirty="0">
                <a:sym typeface="Wingdings" panose="05000000000000000000" pitchFamily="2" charset="2"/>
              </a:rPr>
              <a:t> (</a:t>
            </a:r>
            <a:r>
              <a:rPr lang="fr-CH" sz="1400" dirty="0" err="1">
                <a:sym typeface="Wingdings" panose="05000000000000000000" pitchFamily="2" charset="2"/>
              </a:rPr>
              <a:t>Firazyr</a:t>
            </a:r>
            <a:r>
              <a:rPr lang="fr-CH" sz="1400" dirty="0">
                <a:sym typeface="Wingdings" panose="05000000000000000000" pitchFamily="2" charset="2"/>
              </a:rPr>
              <a:t>®): SC +/-2</a:t>
            </a:r>
            <a:r>
              <a:rPr lang="fr-CH" sz="1400" baseline="30000" dirty="0">
                <a:sym typeface="Wingdings" panose="05000000000000000000" pitchFamily="2" charset="2"/>
              </a:rPr>
              <a:t>ème</a:t>
            </a:r>
            <a:r>
              <a:rPr lang="fr-CH" sz="1400" dirty="0">
                <a:sym typeface="Wingdings" panose="05000000000000000000" pitchFamily="2" charset="2"/>
              </a:rPr>
              <a:t> doses après 6h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fr-CH" sz="1400" dirty="0">
                <a:sym typeface="Wingdings" panose="05000000000000000000" pitchFamily="2" charset="2"/>
              </a:rPr>
              <a:t>12-25 kg: 10 mg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fr-CH" sz="1400" dirty="0">
                <a:sym typeface="Wingdings" panose="05000000000000000000" pitchFamily="2" charset="2"/>
              </a:rPr>
              <a:t>26-40 kg: 15 mg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fr-CH" sz="1400" dirty="0">
                <a:sym typeface="Wingdings" panose="05000000000000000000" pitchFamily="2" charset="2"/>
              </a:rPr>
              <a:t>41-50 kg: 20 mg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fr-CH" sz="1400" dirty="0">
                <a:sym typeface="Wingdings" panose="05000000000000000000" pitchFamily="2" charset="2"/>
              </a:rPr>
              <a:t>51-64 kg: 25 mg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fr-CH" sz="1400" dirty="0">
                <a:sym typeface="Wingdings" panose="05000000000000000000" pitchFamily="2" charset="2"/>
              </a:rPr>
              <a:t>&gt;   65 kg: 30 mg (max 90 mg/24h)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Ac.tranhexamique</a:t>
            </a:r>
            <a:r>
              <a:rPr lang="fr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fr-CH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Cyclocapron</a:t>
            </a:r>
            <a:r>
              <a:rPr lang="fr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: 1g/</a:t>
            </a:r>
            <a:r>
              <a:rPr lang="fr-CH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tte</a:t>
            </a:r>
            <a:r>
              <a:rPr lang="fr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6h  PO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PFC </a:t>
            </a:r>
            <a:r>
              <a:rPr lang="fr-CH" sz="1400" dirty="0">
                <a:sym typeface="Wingdings" panose="05000000000000000000" pitchFamily="2" charset="2"/>
              </a:rPr>
              <a:t>Inhibiteur de la </a:t>
            </a:r>
            <a:r>
              <a:rPr lang="fr-CH" sz="1400" dirty="0" err="1">
                <a:sym typeface="Wingdings" panose="05000000000000000000" pitchFamily="2" charset="2"/>
              </a:rPr>
              <a:t>kallikréine</a:t>
            </a:r>
            <a:r>
              <a:rPr lang="fr-CH" sz="1400" dirty="0">
                <a:sym typeface="Wingdings" panose="05000000000000000000" pitchFamily="2" charset="2"/>
              </a:rPr>
              <a:t>: </a:t>
            </a:r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ABADBE7B-1B97-4CB2-966C-8A9424FFF0EE}"/>
              </a:ext>
            </a:extLst>
          </p:cNvPr>
          <p:cNvSpPr/>
          <p:nvPr/>
        </p:nvSpPr>
        <p:spPr>
          <a:xfrm>
            <a:off x="8354367" y="610930"/>
            <a:ext cx="285135" cy="6084838"/>
          </a:xfrm>
          <a:prstGeom prst="rightBrace">
            <a:avLst>
              <a:gd name="adj1" fmla="val 120691"/>
              <a:gd name="adj2" fmla="val 511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A487E9C-C3A0-48BA-A40F-4828148CD08C}"/>
              </a:ext>
            </a:extLst>
          </p:cNvPr>
          <p:cNvSpPr txBox="1"/>
          <p:nvPr/>
        </p:nvSpPr>
        <p:spPr>
          <a:xfrm>
            <a:off x="8777155" y="415111"/>
            <a:ext cx="316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Elévation de la </a:t>
            </a:r>
            <a:r>
              <a:rPr lang="fr-FR" sz="1400" dirty="0" err="1"/>
              <a:t>kallikréine</a:t>
            </a:r>
            <a:r>
              <a:rPr lang="fr-FR" sz="1400" dirty="0"/>
              <a:t>, Bradykinines et </a:t>
            </a:r>
            <a:r>
              <a:rPr lang="fr-FR" sz="1400" dirty="0" err="1"/>
              <a:t>anaphylatoxines</a:t>
            </a:r>
            <a:r>
              <a:rPr lang="fr-FR" sz="1400" dirty="0"/>
              <a:t> via XII; baisse C1-INH, 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F9FDFAF2-2976-4269-B9CC-3D2993888515}"/>
              </a:ext>
            </a:extLst>
          </p:cNvPr>
          <p:cNvGrpSpPr/>
          <p:nvPr/>
        </p:nvGrpSpPr>
        <p:grpSpPr>
          <a:xfrm>
            <a:off x="248858" y="610930"/>
            <a:ext cx="8050589" cy="5922731"/>
            <a:chOff x="248858" y="610930"/>
            <a:chExt cx="8050589" cy="5922731"/>
          </a:xfrm>
        </p:grpSpPr>
        <p:pic>
          <p:nvPicPr>
            <p:cNvPr id="4" name="Picture 2" descr="Multiples étiologies de l'angiœdème">
              <a:extLst>
                <a:ext uri="{FF2B5EF4-FFF2-40B4-BE49-F238E27FC236}">
                  <a16:creationId xmlns:a16="http://schemas.microsoft.com/office/drawing/2014/main" id="{0CBCA2D4-178C-465E-9498-0EC1AB0CA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58" y="610930"/>
              <a:ext cx="7941412" cy="592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D3BD009-67AD-46E4-8252-A5A0E9103BA4}"/>
                </a:ext>
              </a:extLst>
            </p:cNvPr>
            <p:cNvSpPr/>
            <p:nvPr/>
          </p:nvSpPr>
          <p:spPr>
            <a:xfrm rot="16200000">
              <a:off x="2080301" y="4065089"/>
              <a:ext cx="1492946" cy="422785"/>
            </a:xfrm>
            <a:prstGeom prst="arc">
              <a:avLst>
                <a:gd name="adj1" fmla="val 1624319"/>
                <a:gd name="adj2" fmla="val 874453"/>
              </a:avLst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C60DD1F-C98E-4FF9-95CD-CCD99476A798}"/>
                </a:ext>
              </a:extLst>
            </p:cNvPr>
            <p:cNvSpPr txBox="1"/>
            <p:nvPr/>
          </p:nvSpPr>
          <p:spPr>
            <a:xfrm>
              <a:off x="314912" y="1027949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>
                  <a:solidFill>
                    <a:srgbClr val="FF0000"/>
                  </a:solidFill>
                </a:rPr>
                <a:t>stress</a:t>
              </a:r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909F00E4-E376-4CB1-8CD0-21F9B88951F0}"/>
                </a:ext>
              </a:extLst>
            </p:cNvPr>
            <p:cNvCxnSpPr/>
            <p:nvPr/>
          </p:nvCxnSpPr>
          <p:spPr>
            <a:xfrm>
              <a:off x="481781" y="1317523"/>
              <a:ext cx="73742" cy="2163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C1521741-A4EB-4A9A-874C-E975CC35A2E3}"/>
                </a:ext>
              </a:extLst>
            </p:cNvPr>
            <p:cNvGrpSpPr/>
            <p:nvPr/>
          </p:nvGrpSpPr>
          <p:grpSpPr>
            <a:xfrm>
              <a:off x="2027201" y="5264553"/>
              <a:ext cx="1246941" cy="868955"/>
              <a:chOff x="1958375" y="5319252"/>
              <a:chExt cx="1246941" cy="868955"/>
            </a:xfrm>
          </p:grpSpPr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E30258CC-4A54-4D0A-851B-6F83D528AC1D}"/>
                  </a:ext>
                </a:extLst>
              </p:cNvPr>
              <p:cNvSpPr txBox="1"/>
              <p:nvPr/>
            </p:nvSpPr>
            <p:spPr>
              <a:xfrm rot="2533758">
                <a:off x="1958375" y="5788097"/>
                <a:ext cx="1162498" cy="40011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00" b="1" dirty="0" err="1">
                    <a:solidFill>
                      <a:schemeClr val="bg1"/>
                    </a:solidFill>
                  </a:rPr>
                  <a:t>Ac.tranhexamique</a:t>
                </a:r>
                <a:endParaRPr lang="fr-FR" sz="10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fr-FR" sz="1000" b="1" dirty="0">
                    <a:solidFill>
                      <a:schemeClr val="bg1"/>
                    </a:solidFill>
                  </a:rPr>
                  <a:t>(</a:t>
                </a:r>
                <a:r>
                  <a:rPr lang="fr-FR" sz="1000" b="1" dirty="0" err="1">
                    <a:solidFill>
                      <a:schemeClr val="bg1"/>
                    </a:solidFill>
                  </a:rPr>
                  <a:t>Cyclokapron</a:t>
                </a:r>
                <a:r>
                  <a:rPr lang="fr-FR" sz="1000" b="1" dirty="0">
                    <a:solidFill>
                      <a:schemeClr val="bg1"/>
                    </a:solidFill>
                  </a:rPr>
                  <a:t>®)</a:t>
                </a:r>
              </a:p>
            </p:txBody>
          </p: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D7A2623A-2401-4ECD-83A4-3D8D6212D771}"/>
                  </a:ext>
                </a:extLst>
              </p:cNvPr>
              <p:cNvCxnSpPr/>
              <p:nvPr/>
            </p:nvCxnSpPr>
            <p:spPr>
              <a:xfrm>
                <a:off x="3038167" y="5319252"/>
                <a:ext cx="167149" cy="13765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0F0C89A4-430E-4410-A357-8404BD6106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7278" y="5388078"/>
                <a:ext cx="444463" cy="46703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29BF3A7-EC1D-41D4-ABA7-FB6C344914D8}"/>
                </a:ext>
              </a:extLst>
            </p:cNvPr>
            <p:cNvGrpSpPr/>
            <p:nvPr/>
          </p:nvGrpSpPr>
          <p:grpSpPr>
            <a:xfrm rot="15434313">
              <a:off x="3392854" y="3953744"/>
              <a:ext cx="928254" cy="939696"/>
              <a:chOff x="2277062" y="5319252"/>
              <a:chExt cx="928254" cy="939696"/>
            </a:xfrm>
          </p:grpSpPr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A231FB1C-C4DB-4602-993F-D8D55FE321EE}"/>
                  </a:ext>
                </a:extLst>
              </p:cNvPr>
              <p:cNvSpPr txBox="1"/>
              <p:nvPr/>
            </p:nvSpPr>
            <p:spPr>
              <a:xfrm rot="5738104">
                <a:off x="2133914" y="5715690"/>
                <a:ext cx="686406" cy="40011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err="1">
                    <a:solidFill>
                      <a:schemeClr val="bg1"/>
                    </a:solidFill>
                  </a:rPr>
                  <a:t>Icatiban</a:t>
                </a:r>
                <a:endParaRPr lang="fr-FR" sz="1000" b="1" dirty="0">
                  <a:solidFill>
                    <a:schemeClr val="bg1"/>
                  </a:solidFill>
                </a:endParaRPr>
              </a:p>
              <a:p>
                <a:r>
                  <a:rPr lang="fr-FR" sz="1000" b="1" dirty="0">
                    <a:solidFill>
                      <a:schemeClr val="bg1"/>
                    </a:solidFill>
                  </a:rPr>
                  <a:t>(</a:t>
                </a:r>
                <a:r>
                  <a:rPr lang="fr-FR" sz="1000" b="1" dirty="0" err="1">
                    <a:solidFill>
                      <a:schemeClr val="bg1"/>
                    </a:solidFill>
                  </a:rPr>
                  <a:t>Firazyr</a:t>
                </a:r>
                <a:r>
                  <a:rPr lang="fr-FR" sz="1000" b="1" dirty="0">
                    <a:solidFill>
                      <a:schemeClr val="bg1"/>
                    </a:solidFill>
                  </a:rPr>
                  <a:t>®)</a:t>
                </a:r>
              </a:p>
            </p:txBody>
          </p: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660E3790-072B-4881-B8DA-E45C5712F186}"/>
                  </a:ext>
                </a:extLst>
              </p:cNvPr>
              <p:cNvCxnSpPr/>
              <p:nvPr/>
            </p:nvCxnSpPr>
            <p:spPr>
              <a:xfrm>
                <a:off x="3038167" y="5319252"/>
                <a:ext cx="167149" cy="13765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1DA743E3-F3C3-4F52-B167-8726E5B90D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7278" y="5388078"/>
                <a:ext cx="444463" cy="46703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DE504479-3EE6-4ABC-AF14-389CD62C53ED}"/>
                </a:ext>
              </a:extLst>
            </p:cNvPr>
            <p:cNvSpPr/>
            <p:nvPr/>
          </p:nvSpPr>
          <p:spPr>
            <a:xfrm>
              <a:off x="481781" y="1615440"/>
              <a:ext cx="402139" cy="339213"/>
            </a:xfrm>
            <a:prstGeom prst="ellipse">
              <a:avLst/>
            </a:prstGeom>
            <a:solidFill>
              <a:srgbClr val="FFFF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E05915C6-FE1A-46F8-BC07-FDDF0AA5A4F5}"/>
                </a:ext>
              </a:extLst>
            </p:cNvPr>
            <p:cNvSpPr/>
            <p:nvPr/>
          </p:nvSpPr>
          <p:spPr>
            <a:xfrm>
              <a:off x="2218901" y="2083731"/>
              <a:ext cx="932099" cy="339213"/>
            </a:xfrm>
            <a:prstGeom prst="ellipse">
              <a:avLst/>
            </a:prstGeom>
            <a:solidFill>
              <a:srgbClr val="FFFF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2AB3AB7B-F513-4DF7-B14C-F2DBA064A393}"/>
                </a:ext>
              </a:extLst>
            </p:cNvPr>
            <p:cNvSpPr/>
            <p:nvPr/>
          </p:nvSpPr>
          <p:spPr>
            <a:xfrm>
              <a:off x="2925426" y="2797859"/>
              <a:ext cx="1196994" cy="427544"/>
            </a:xfrm>
            <a:prstGeom prst="ellipse">
              <a:avLst/>
            </a:prstGeom>
            <a:solidFill>
              <a:srgbClr val="FFFF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F4D2DBAB-0193-4300-B51A-6BD540A12E26}"/>
                </a:ext>
              </a:extLst>
            </p:cNvPr>
            <p:cNvSpPr/>
            <p:nvPr/>
          </p:nvSpPr>
          <p:spPr>
            <a:xfrm>
              <a:off x="2080261" y="5034825"/>
              <a:ext cx="694818" cy="367379"/>
            </a:xfrm>
            <a:prstGeom prst="ellipse">
              <a:avLst/>
            </a:prstGeom>
            <a:solidFill>
              <a:srgbClr val="FFFF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C783532C-FDDB-4260-8F05-5D688AEFEBF6}"/>
                </a:ext>
              </a:extLst>
            </p:cNvPr>
            <p:cNvSpPr/>
            <p:nvPr/>
          </p:nvSpPr>
          <p:spPr>
            <a:xfrm>
              <a:off x="6249493" y="2851147"/>
              <a:ext cx="331648" cy="367379"/>
            </a:xfrm>
            <a:prstGeom prst="ellipse">
              <a:avLst/>
            </a:prstGeom>
            <a:solidFill>
              <a:srgbClr val="FFFF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D7D6E9F4-571C-4294-9F7C-C84D307043E5}"/>
                </a:ext>
              </a:extLst>
            </p:cNvPr>
            <p:cNvSpPr/>
            <p:nvPr/>
          </p:nvSpPr>
          <p:spPr>
            <a:xfrm>
              <a:off x="6249493" y="4469476"/>
              <a:ext cx="331648" cy="367379"/>
            </a:xfrm>
            <a:prstGeom prst="ellipse">
              <a:avLst/>
            </a:prstGeom>
            <a:solidFill>
              <a:srgbClr val="FFFF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F55017A8-7A20-4A74-91B6-B3F59DC6747C}"/>
                </a:ext>
              </a:extLst>
            </p:cNvPr>
            <p:cNvSpPr/>
            <p:nvPr/>
          </p:nvSpPr>
          <p:spPr>
            <a:xfrm>
              <a:off x="6134468" y="5514764"/>
              <a:ext cx="600628" cy="367379"/>
            </a:xfrm>
            <a:prstGeom prst="ellipse">
              <a:avLst/>
            </a:prstGeom>
            <a:solidFill>
              <a:srgbClr val="FFFF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3C18BBC3-57BE-41CE-B99C-2637D4AB2861}"/>
                </a:ext>
              </a:extLst>
            </p:cNvPr>
            <p:cNvSpPr txBox="1"/>
            <p:nvPr/>
          </p:nvSpPr>
          <p:spPr>
            <a:xfrm rot="16200000">
              <a:off x="2533120" y="4078615"/>
              <a:ext cx="5934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>
                  <a:solidFill>
                    <a:srgbClr val="FF0000"/>
                  </a:solidFill>
                </a:rPr>
                <a:t>boucle</a:t>
              </a:r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A28DE35E-6288-49AD-9416-BA0952151FFB}"/>
                </a:ext>
              </a:extLst>
            </p:cNvPr>
            <p:cNvSpPr/>
            <p:nvPr/>
          </p:nvSpPr>
          <p:spPr>
            <a:xfrm>
              <a:off x="7047872" y="4873659"/>
              <a:ext cx="285135" cy="2895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249246AC-FFC3-4E8C-A5C7-FE5C3A7DF295}"/>
                </a:ext>
              </a:extLst>
            </p:cNvPr>
            <p:cNvSpPr/>
            <p:nvPr/>
          </p:nvSpPr>
          <p:spPr>
            <a:xfrm>
              <a:off x="2833107" y="3166753"/>
              <a:ext cx="296962" cy="26960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</a:t>
              </a: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6A8DCBEF-93F3-422F-9628-EEFAABD8DCEB}"/>
                </a:ext>
              </a:extLst>
            </p:cNvPr>
            <p:cNvSpPr/>
            <p:nvPr/>
          </p:nvSpPr>
          <p:spPr>
            <a:xfrm>
              <a:off x="1020468" y="4206895"/>
              <a:ext cx="285135" cy="2895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75E7EC-F50B-4D7E-8EA4-8820B56E56C7}"/>
                </a:ext>
              </a:extLst>
            </p:cNvPr>
            <p:cNvSpPr/>
            <p:nvPr/>
          </p:nvSpPr>
          <p:spPr>
            <a:xfrm>
              <a:off x="5785315" y="2128068"/>
              <a:ext cx="339724" cy="10363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2E98725-7BD2-4116-A0E5-E59960478D0A}"/>
                </a:ext>
              </a:extLst>
            </p:cNvPr>
            <p:cNvSpPr/>
            <p:nvPr/>
          </p:nvSpPr>
          <p:spPr>
            <a:xfrm>
              <a:off x="1422363" y="2443065"/>
              <a:ext cx="339724" cy="10363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75F7445-7930-4F9D-A2C5-78D995AEF451}"/>
                </a:ext>
              </a:extLst>
            </p:cNvPr>
            <p:cNvSpPr/>
            <p:nvPr/>
          </p:nvSpPr>
          <p:spPr>
            <a:xfrm rot="5400000">
              <a:off x="6955849" y="3486489"/>
              <a:ext cx="339724" cy="10363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238A9CA-8282-489F-99D3-B3BA5F0F14F7}"/>
                </a:ext>
              </a:extLst>
            </p:cNvPr>
            <p:cNvSpPr/>
            <p:nvPr/>
          </p:nvSpPr>
          <p:spPr>
            <a:xfrm rot="5400000">
              <a:off x="3736202" y="2334027"/>
              <a:ext cx="339724" cy="10363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548F183-B92E-4C20-8C44-D00625E50EDB}"/>
                </a:ext>
              </a:extLst>
            </p:cNvPr>
            <p:cNvSpPr/>
            <p:nvPr/>
          </p:nvSpPr>
          <p:spPr>
            <a:xfrm rot="5400000">
              <a:off x="2257808" y="2959812"/>
              <a:ext cx="339724" cy="10363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C2937E6-5AF6-428A-888F-96C85E6F1029}"/>
                </a:ext>
              </a:extLst>
            </p:cNvPr>
            <p:cNvSpPr/>
            <p:nvPr/>
          </p:nvSpPr>
          <p:spPr>
            <a:xfrm rot="5400000">
              <a:off x="4477656" y="2083730"/>
              <a:ext cx="339724" cy="10363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D555342-B067-406D-A5D7-8A5F6DC90DB3}"/>
                </a:ext>
              </a:extLst>
            </p:cNvPr>
            <p:cNvSpPr/>
            <p:nvPr/>
          </p:nvSpPr>
          <p:spPr>
            <a:xfrm rot="5400000">
              <a:off x="1986657" y="1742730"/>
              <a:ext cx="315686" cy="10816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658B131-8F0B-4B2A-AF12-7C3EB1124D0D}"/>
                </a:ext>
              </a:extLst>
            </p:cNvPr>
            <p:cNvSpPr/>
            <p:nvPr/>
          </p:nvSpPr>
          <p:spPr>
            <a:xfrm>
              <a:off x="6096000" y="6357971"/>
              <a:ext cx="339724" cy="10363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12B17E9-C25C-46B6-BCA8-B19015D87414}"/>
                </a:ext>
              </a:extLst>
            </p:cNvPr>
            <p:cNvSpPr/>
            <p:nvPr/>
          </p:nvSpPr>
          <p:spPr>
            <a:xfrm rot="5400000">
              <a:off x="1304320" y="5183054"/>
              <a:ext cx="339724" cy="10363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70E46E1-398B-4E71-8C0C-CC114C22556D}"/>
                </a:ext>
              </a:extLst>
            </p:cNvPr>
            <p:cNvSpPr/>
            <p:nvPr/>
          </p:nvSpPr>
          <p:spPr>
            <a:xfrm>
              <a:off x="3067949" y="3851201"/>
              <a:ext cx="339724" cy="10363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29E66891-4C81-4DC9-8636-4A51296BFEE1}"/>
                </a:ext>
              </a:extLst>
            </p:cNvPr>
            <p:cNvSpPr/>
            <p:nvPr/>
          </p:nvSpPr>
          <p:spPr>
            <a:xfrm>
              <a:off x="3151000" y="3124116"/>
              <a:ext cx="1604525" cy="794401"/>
            </a:xfrm>
            <a:prstGeom prst="ellipse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1F1B75FE-FD1A-4C4A-8E1F-C40E1023A885}"/>
                </a:ext>
              </a:extLst>
            </p:cNvPr>
            <p:cNvSpPr/>
            <p:nvPr/>
          </p:nvSpPr>
          <p:spPr>
            <a:xfrm>
              <a:off x="413120" y="4525843"/>
              <a:ext cx="1031850" cy="513984"/>
            </a:xfrm>
            <a:prstGeom prst="ellipse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9A7561C6-771D-4098-B797-2987BE731025}"/>
                </a:ext>
              </a:extLst>
            </p:cNvPr>
            <p:cNvSpPr/>
            <p:nvPr/>
          </p:nvSpPr>
          <p:spPr>
            <a:xfrm>
              <a:off x="6641874" y="3851201"/>
              <a:ext cx="1657573" cy="947716"/>
            </a:xfrm>
            <a:prstGeom prst="ellipse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040241C7-1B4A-494A-843B-03BD3407F9F1}"/>
                </a:ext>
              </a:extLst>
            </p:cNvPr>
            <p:cNvSpPr/>
            <p:nvPr/>
          </p:nvSpPr>
          <p:spPr>
            <a:xfrm>
              <a:off x="6735097" y="5257771"/>
              <a:ext cx="1510094" cy="624371"/>
            </a:xfrm>
            <a:prstGeom prst="ellipse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CC8ECF-392A-4E0C-BF01-818636136906}"/>
                </a:ext>
              </a:extLst>
            </p:cNvPr>
            <p:cNvSpPr/>
            <p:nvPr/>
          </p:nvSpPr>
          <p:spPr>
            <a:xfrm>
              <a:off x="1742745" y="3134165"/>
              <a:ext cx="64793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dirty="0" err="1"/>
                <a:t>kininogène</a:t>
              </a:r>
              <a:endParaRPr lang="fr-F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114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9232AE1-F683-4B6C-AB04-2ADBCB45C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365" y="0"/>
            <a:ext cx="10111269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AB7A104-9D90-4A99-A281-70828B95BD35}"/>
              </a:ext>
            </a:extLst>
          </p:cNvPr>
          <p:cNvSpPr/>
          <p:nvPr/>
        </p:nvSpPr>
        <p:spPr>
          <a:xfrm>
            <a:off x="4709651" y="2684207"/>
            <a:ext cx="216310" cy="1671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-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1504673-ABFB-485D-A00B-7A204983B4FE}"/>
              </a:ext>
            </a:extLst>
          </p:cNvPr>
          <p:cNvSpPr/>
          <p:nvPr/>
        </p:nvSpPr>
        <p:spPr>
          <a:xfrm>
            <a:off x="4709651" y="3261852"/>
            <a:ext cx="216310" cy="1671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-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1802864-AA0E-415B-AFAD-849EC9E5726A}"/>
              </a:ext>
            </a:extLst>
          </p:cNvPr>
          <p:cNvSpPr/>
          <p:nvPr/>
        </p:nvSpPr>
        <p:spPr>
          <a:xfrm>
            <a:off x="3923070" y="3583858"/>
            <a:ext cx="216310" cy="1671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-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20909A8-D905-4B33-8671-939B402A575A}"/>
              </a:ext>
            </a:extLst>
          </p:cNvPr>
          <p:cNvSpPr/>
          <p:nvPr/>
        </p:nvSpPr>
        <p:spPr>
          <a:xfrm>
            <a:off x="5899355" y="2621280"/>
            <a:ext cx="1366686" cy="338229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91E00D6-5AA9-4BB7-BD18-CC8E7235DCEA}"/>
              </a:ext>
            </a:extLst>
          </p:cNvPr>
          <p:cNvSpPr/>
          <p:nvPr/>
        </p:nvSpPr>
        <p:spPr>
          <a:xfrm>
            <a:off x="4448507" y="4133089"/>
            <a:ext cx="976933" cy="274320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62482E1-40B9-48E9-BF05-381E5AA7E757}"/>
              </a:ext>
            </a:extLst>
          </p:cNvPr>
          <p:cNvSpPr/>
          <p:nvPr/>
        </p:nvSpPr>
        <p:spPr>
          <a:xfrm>
            <a:off x="4673600" y="5765800"/>
            <a:ext cx="1795780" cy="1041400"/>
          </a:xfrm>
          <a:custGeom>
            <a:avLst/>
            <a:gdLst>
              <a:gd name="connsiteX0" fmla="*/ 911860 w 1795780"/>
              <a:gd name="connsiteY0" fmla="*/ 289560 h 1041400"/>
              <a:gd name="connsiteX1" fmla="*/ 703580 w 1795780"/>
              <a:gd name="connsiteY1" fmla="*/ 114300 h 1041400"/>
              <a:gd name="connsiteX2" fmla="*/ 622300 w 1795780"/>
              <a:gd name="connsiteY2" fmla="*/ 320040 h 1041400"/>
              <a:gd name="connsiteX3" fmla="*/ 27940 w 1795780"/>
              <a:gd name="connsiteY3" fmla="*/ 111760 h 1041400"/>
              <a:gd name="connsiteX4" fmla="*/ 416560 w 1795780"/>
              <a:gd name="connsiteY4" fmla="*/ 381000 h 1041400"/>
              <a:gd name="connsiteX5" fmla="*/ 2540 w 1795780"/>
              <a:gd name="connsiteY5" fmla="*/ 424180 h 1041400"/>
              <a:gd name="connsiteX6" fmla="*/ 317500 w 1795780"/>
              <a:gd name="connsiteY6" fmla="*/ 566420 h 1041400"/>
              <a:gd name="connsiteX7" fmla="*/ 0 w 1795780"/>
              <a:gd name="connsiteY7" fmla="*/ 713740 h 1041400"/>
              <a:gd name="connsiteX8" fmla="*/ 477520 w 1795780"/>
              <a:gd name="connsiteY8" fmla="*/ 678180 h 1041400"/>
              <a:gd name="connsiteX9" fmla="*/ 401320 w 1795780"/>
              <a:gd name="connsiteY9" fmla="*/ 861060 h 1041400"/>
              <a:gd name="connsiteX10" fmla="*/ 655320 w 1795780"/>
              <a:gd name="connsiteY10" fmla="*/ 751840 h 1041400"/>
              <a:gd name="connsiteX11" fmla="*/ 718820 w 1795780"/>
              <a:gd name="connsiteY11" fmla="*/ 1041400 h 1041400"/>
              <a:gd name="connsiteX12" fmla="*/ 894080 w 1795780"/>
              <a:gd name="connsiteY12" fmla="*/ 713740 h 1041400"/>
              <a:gd name="connsiteX13" fmla="*/ 1104900 w 1795780"/>
              <a:gd name="connsiteY13" fmla="*/ 960120 h 1041400"/>
              <a:gd name="connsiteX14" fmla="*/ 1173480 w 1795780"/>
              <a:gd name="connsiteY14" fmla="*/ 698500 h 1041400"/>
              <a:gd name="connsiteX15" fmla="*/ 1521460 w 1795780"/>
              <a:gd name="connsiteY15" fmla="*/ 883920 h 1041400"/>
              <a:gd name="connsiteX16" fmla="*/ 1412240 w 1795780"/>
              <a:gd name="connsiteY16" fmla="*/ 632460 h 1041400"/>
              <a:gd name="connsiteX17" fmla="*/ 1795780 w 1795780"/>
              <a:gd name="connsiteY17" fmla="*/ 650240 h 1041400"/>
              <a:gd name="connsiteX18" fmla="*/ 1450340 w 1795780"/>
              <a:gd name="connsiteY18" fmla="*/ 495300 h 1041400"/>
              <a:gd name="connsiteX19" fmla="*/ 1772920 w 1795780"/>
              <a:gd name="connsiteY19" fmla="*/ 398780 h 1041400"/>
              <a:gd name="connsiteX20" fmla="*/ 1399540 w 1795780"/>
              <a:gd name="connsiteY20" fmla="*/ 358140 h 1041400"/>
              <a:gd name="connsiteX21" fmla="*/ 1539240 w 1795780"/>
              <a:gd name="connsiteY21" fmla="*/ 218440 h 1041400"/>
              <a:gd name="connsiteX22" fmla="*/ 1191260 w 1795780"/>
              <a:gd name="connsiteY22" fmla="*/ 269240 h 1041400"/>
              <a:gd name="connsiteX23" fmla="*/ 1221740 w 1795780"/>
              <a:gd name="connsiteY23" fmla="*/ 0 h 1041400"/>
              <a:gd name="connsiteX24" fmla="*/ 911860 w 1795780"/>
              <a:gd name="connsiteY24" fmla="*/ 28956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95780" h="1041400">
                <a:moveTo>
                  <a:pt x="911860" y="289560"/>
                </a:moveTo>
                <a:lnTo>
                  <a:pt x="703580" y="114300"/>
                </a:lnTo>
                <a:lnTo>
                  <a:pt x="622300" y="320040"/>
                </a:lnTo>
                <a:lnTo>
                  <a:pt x="27940" y="111760"/>
                </a:lnTo>
                <a:lnTo>
                  <a:pt x="416560" y="381000"/>
                </a:lnTo>
                <a:lnTo>
                  <a:pt x="2540" y="424180"/>
                </a:lnTo>
                <a:lnTo>
                  <a:pt x="317500" y="566420"/>
                </a:lnTo>
                <a:lnTo>
                  <a:pt x="0" y="713740"/>
                </a:lnTo>
                <a:lnTo>
                  <a:pt x="477520" y="678180"/>
                </a:lnTo>
                <a:lnTo>
                  <a:pt x="401320" y="861060"/>
                </a:lnTo>
                <a:lnTo>
                  <a:pt x="655320" y="751840"/>
                </a:lnTo>
                <a:lnTo>
                  <a:pt x="718820" y="1041400"/>
                </a:lnTo>
                <a:lnTo>
                  <a:pt x="894080" y="713740"/>
                </a:lnTo>
                <a:lnTo>
                  <a:pt x="1104900" y="960120"/>
                </a:lnTo>
                <a:lnTo>
                  <a:pt x="1173480" y="698500"/>
                </a:lnTo>
                <a:lnTo>
                  <a:pt x="1521460" y="883920"/>
                </a:lnTo>
                <a:lnTo>
                  <a:pt x="1412240" y="632460"/>
                </a:lnTo>
                <a:lnTo>
                  <a:pt x="1795780" y="650240"/>
                </a:lnTo>
                <a:lnTo>
                  <a:pt x="1450340" y="495300"/>
                </a:lnTo>
                <a:lnTo>
                  <a:pt x="1772920" y="398780"/>
                </a:lnTo>
                <a:lnTo>
                  <a:pt x="1399540" y="358140"/>
                </a:lnTo>
                <a:lnTo>
                  <a:pt x="1539240" y="218440"/>
                </a:lnTo>
                <a:lnTo>
                  <a:pt x="1191260" y="269240"/>
                </a:lnTo>
                <a:lnTo>
                  <a:pt x="1221740" y="0"/>
                </a:lnTo>
                <a:lnTo>
                  <a:pt x="911860" y="289560"/>
                </a:lnTo>
                <a:close/>
              </a:path>
            </a:pathLst>
          </a:cu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68A2D4-AA17-460E-81D5-6D4EA871AFAF}"/>
              </a:ext>
            </a:extLst>
          </p:cNvPr>
          <p:cNvSpPr/>
          <p:nvPr/>
        </p:nvSpPr>
        <p:spPr>
          <a:xfrm>
            <a:off x="2092959" y="2820875"/>
            <a:ext cx="1513841" cy="73250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72F7D09-33F1-492E-885C-9EE6415AFFF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606800" y="3098800"/>
            <a:ext cx="2800096" cy="88327"/>
          </a:xfrm>
          <a:prstGeom prst="lin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76BEDEC-5AA5-41D0-9801-0F7BA41B9210}"/>
              </a:ext>
            </a:extLst>
          </p:cNvPr>
          <p:cNvCxnSpPr>
            <a:cxnSpLocks/>
          </p:cNvCxnSpPr>
          <p:nvPr/>
        </p:nvCxnSpPr>
        <p:spPr>
          <a:xfrm flipH="1">
            <a:off x="3578352" y="2394711"/>
            <a:ext cx="1749552" cy="774128"/>
          </a:xfrm>
          <a:prstGeom prst="lin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E73722E-4815-4E71-B2ED-81C967062176}"/>
              </a:ext>
            </a:extLst>
          </p:cNvPr>
          <p:cNvCxnSpPr>
            <a:cxnSpLocks/>
          </p:cNvCxnSpPr>
          <p:nvPr/>
        </p:nvCxnSpPr>
        <p:spPr>
          <a:xfrm flipH="1" flipV="1">
            <a:off x="3578352" y="3187127"/>
            <a:ext cx="561028" cy="960610"/>
          </a:xfrm>
          <a:prstGeom prst="lin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0CE2AB8-14A5-4637-8065-60988D397E9E}"/>
              </a:ext>
            </a:extLst>
          </p:cNvPr>
          <p:cNvCxnSpPr>
            <a:cxnSpLocks/>
          </p:cNvCxnSpPr>
          <p:nvPr/>
        </p:nvCxnSpPr>
        <p:spPr>
          <a:xfrm flipH="1">
            <a:off x="5066958" y="2394711"/>
            <a:ext cx="429094" cy="0"/>
          </a:xfrm>
          <a:prstGeom prst="lin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0E045107-5FCB-45B8-9EC1-91667B588E34}"/>
              </a:ext>
            </a:extLst>
          </p:cNvPr>
          <p:cNvCxnSpPr>
            <a:cxnSpLocks/>
          </p:cNvCxnSpPr>
          <p:nvPr/>
        </p:nvCxnSpPr>
        <p:spPr>
          <a:xfrm flipH="1">
            <a:off x="3924833" y="4193031"/>
            <a:ext cx="429094" cy="0"/>
          </a:xfrm>
          <a:prstGeom prst="lin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07A2CB23-104B-4E97-8BAD-A942F8319210}"/>
              </a:ext>
            </a:extLst>
          </p:cNvPr>
          <p:cNvCxnSpPr>
            <a:cxnSpLocks/>
          </p:cNvCxnSpPr>
          <p:nvPr/>
        </p:nvCxnSpPr>
        <p:spPr>
          <a:xfrm flipV="1">
            <a:off x="6406896" y="2897632"/>
            <a:ext cx="0" cy="413511"/>
          </a:xfrm>
          <a:prstGeom prst="lin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8AC86D98-2ED1-4285-BF1B-68ACAACFBD62}"/>
              </a:ext>
            </a:extLst>
          </p:cNvPr>
          <p:cNvSpPr/>
          <p:nvPr/>
        </p:nvSpPr>
        <p:spPr>
          <a:xfrm>
            <a:off x="3802380" y="2158412"/>
            <a:ext cx="1234890" cy="338229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C9C8F6-4517-46D0-8C13-BF64D016C628}"/>
              </a:ext>
            </a:extLst>
          </p:cNvPr>
          <p:cNvSpPr/>
          <p:nvPr/>
        </p:nvSpPr>
        <p:spPr>
          <a:xfrm>
            <a:off x="7766133" y="3626390"/>
            <a:ext cx="2048427" cy="56387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ADAEF75-6214-4B1B-A025-D338F4047F26}"/>
              </a:ext>
            </a:extLst>
          </p:cNvPr>
          <p:cNvSpPr txBox="1"/>
          <p:nvPr/>
        </p:nvSpPr>
        <p:spPr>
          <a:xfrm>
            <a:off x="6996225" y="5824835"/>
            <a:ext cx="3987208" cy="92333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Le manque en C1-INH empêche la régulation de la cascade des bradykinines et provoque les œdèmes</a:t>
            </a:r>
          </a:p>
        </p:txBody>
      </p:sp>
    </p:spTree>
    <p:extLst>
      <p:ext uri="{BB962C8B-B14F-4D97-AF65-F5344CB8AC3E}">
        <p14:creationId xmlns:p14="http://schemas.microsoft.com/office/powerpoint/2010/main" val="126907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97ED7E8-9859-41D5-B826-BC6641B37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318" y="218204"/>
            <a:ext cx="8017101" cy="64215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312FFC-710F-4874-B891-4104928F43C5}"/>
              </a:ext>
            </a:extLst>
          </p:cNvPr>
          <p:cNvSpPr/>
          <p:nvPr/>
        </p:nvSpPr>
        <p:spPr>
          <a:xfrm>
            <a:off x="7942521" y="4061637"/>
            <a:ext cx="1488558" cy="404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92C0499-DB2F-431E-8D81-69E571BA78BC}"/>
              </a:ext>
            </a:extLst>
          </p:cNvPr>
          <p:cNvSpPr/>
          <p:nvPr/>
        </p:nvSpPr>
        <p:spPr>
          <a:xfrm>
            <a:off x="4742121" y="1881963"/>
            <a:ext cx="680484" cy="414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085D7BB-6BAE-4270-87B6-2B8B3EAE0522}"/>
              </a:ext>
            </a:extLst>
          </p:cNvPr>
          <p:cNvSpPr txBox="1"/>
          <p:nvPr/>
        </p:nvSpPr>
        <p:spPr>
          <a:xfrm>
            <a:off x="9693933" y="1435396"/>
            <a:ext cx="86677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/>
              <a:t>(</a:t>
            </a:r>
            <a:r>
              <a:rPr lang="fr-FR" sz="1200" dirty="0" err="1"/>
              <a:t>f.XII</a:t>
            </a:r>
            <a:r>
              <a:rPr lang="fr-FR" sz="1200" dirty="0"/>
              <a:t>, IECA)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A202691-1A7C-41AB-AFF1-D467EB459F5D}"/>
              </a:ext>
            </a:extLst>
          </p:cNvPr>
          <p:cNvSpPr txBox="1"/>
          <p:nvPr/>
        </p:nvSpPr>
        <p:spPr>
          <a:xfrm>
            <a:off x="9693933" y="1812299"/>
            <a:ext cx="9842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/>
              <a:t>(</a:t>
            </a:r>
            <a:r>
              <a:rPr lang="fr-FR" sz="1200" dirty="0" err="1"/>
              <a:t>def</a:t>
            </a:r>
            <a:r>
              <a:rPr lang="fr-FR" sz="1200" dirty="0"/>
              <a:t>. C1-INH)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5C065C3-F147-4ACC-A33E-9CE2545A310B}"/>
              </a:ext>
            </a:extLst>
          </p:cNvPr>
          <p:cNvSpPr/>
          <p:nvPr/>
        </p:nvSpPr>
        <p:spPr>
          <a:xfrm>
            <a:off x="4742121" y="3009014"/>
            <a:ext cx="680484" cy="510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08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plement pathway - Google Search Grad School, Medical School, Nursing ...">
            <a:extLst>
              <a:ext uri="{FF2B5EF4-FFF2-40B4-BE49-F238E27FC236}">
                <a16:creationId xmlns:a16="http://schemas.microsoft.com/office/drawing/2014/main" id="{6FD5D4DA-1359-42D4-8E09-278C8D86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21" y="239131"/>
            <a:ext cx="7859444" cy="611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68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8356B815-F266-4DBF-9A34-9E73CA5A7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428635"/>
              </p:ext>
            </p:extLst>
          </p:nvPr>
        </p:nvGraphicFramePr>
        <p:xfrm>
          <a:off x="1809159" y="2721935"/>
          <a:ext cx="8344933" cy="4167736"/>
        </p:xfrm>
        <a:graphic>
          <a:graphicData uri="http://schemas.openxmlformats.org/drawingml/2006/table">
            <a:tbl>
              <a:tblPr/>
              <a:tblGrid>
                <a:gridCol w="2218636">
                  <a:extLst>
                    <a:ext uri="{9D8B030D-6E8A-4147-A177-3AD203B41FA5}">
                      <a16:colId xmlns:a16="http://schemas.microsoft.com/office/drawing/2014/main" val="2926820902"/>
                    </a:ext>
                  </a:extLst>
                </a:gridCol>
                <a:gridCol w="3020207">
                  <a:extLst>
                    <a:ext uri="{9D8B030D-6E8A-4147-A177-3AD203B41FA5}">
                      <a16:colId xmlns:a16="http://schemas.microsoft.com/office/drawing/2014/main" val="2740058782"/>
                    </a:ext>
                  </a:extLst>
                </a:gridCol>
                <a:gridCol w="3106090">
                  <a:extLst>
                    <a:ext uri="{9D8B030D-6E8A-4147-A177-3AD203B41FA5}">
                      <a16:colId xmlns:a16="http://schemas.microsoft.com/office/drawing/2014/main" val="1202755818"/>
                    </a:ext>
                  </a:extLst>
                </a:gridCol>
              </a:tblGrid>
              <a:tr h="284492">
                <a:tc>
                  <a:txBody>
                    <a:bodyPr/>
                    <a:lstStyle/>
                    <a:p>
                      <a:pPr algn="l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Angio oedème </a:t>
                      </a:r>
                      <a:r>
                        <a:rPr lang="fr-CH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histaminique</a:t>
                      </a:r>
                      <a:endParaRPr lang="fr-CH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Angio oedème </a:t>
                      </a:r>
                      <a:r>
                        <a:rPr lang="fr-CH" sz="16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Bradykinique</a:t>
                      </a:r>
                      <a:endParaRPr lang="fr-CH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2871"/>
                  </a:ext>
                </a:extLst>
              </a:tr>
              <a:tr h="189661">
                <a:tc>
                  <a:txBody>
                    <a:bodyPr/>
                    <a:lstStyle/>
                    <a:p>
                      <a:pPr algn="l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Médiateur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Histamine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Bradykinine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182613"/>
                  </a:ext>
                </a:extLst>
              </a:tr>
              <a:tr h="189661">
                <a:tc>
                  <a:txBody>
                    <a:bodyPr/>
                    <a:lstStyle/>
                    <a:p>
                      <a:pPr algn="l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Début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Rapide (min-heures)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lent (heures)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089921"/>
                  </a:ext>
                </a:extLst>
              </a:tr>
              <a:tr h="189661">
                <a:tc>
                  <a:txBody>
                    <a:bodyPr/>
                    <a:lstStyle/>
                    <a:p>
                      <a:pPr algn="l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Durée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 24h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1-5 jours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912376"/>
                  </a:ext>
                </a:extLst>
              </a:tr>
              <a:tr h="877184">
                <a:tc>
                  <a:txBody>
                    <a:bodyPr/>
                    <a:lstStyle/>
                    <a:p>
                      <a:pPr algn="l" fontAlgn="ctr"/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Présentation clinique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Diffus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CH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rouge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étendue, urticarien (composante </a:t>
                      </a:r>
                      <a:r>
                        <a:rPr lang="fr-CH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superficielle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+/- </a:t>
                      </a:r>
                      <a:r>
                        <a:rPr lang="fr-CH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profonce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</a:t>
                      </a:r>
                      <a:r>
                        <a:rPr lang="fr-CH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prurigineux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RCA, asthme, risque d'anaphylaxie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Œdème </a:t>
                      </a:r>
                      <a:r>
                        <a:rPr lang="fr-CH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blanc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du </a:t>
                      </a:r>
                      <a:r>
                        <a:rPr lang="fr-CH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visage, </a:t>
                      </a:r>
                      <a:r>
                        <a:rPr lang="fr-CH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lèvres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membres non déclive sans godet,  +/- vx respiratoires (</a:t>
                      </a:r>
                      <a:r>
                        <a:rPr lang="fr-CH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oedème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laryngé) +/- GI (douleurs, pseudo-occlusion, OGE, 3</a:t>
                      </a:r>
                      <a:r>
                        <a:rPr lang="fr-CH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secteur), </a:t>
                      </a:r>
                      <a:r>
                        <a:rPr lang="fr-CH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circonscrit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déformé, douloureux, </a:t>
                      </a:r>
                      <a:r>
                        <a:rPr lang="fr-CH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asymétrique, récurrent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non prurigineux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124756"/>
                  </a:ext>
                </a:extLst>
              </a:tr>
              <a:tr h="189661">
                <a:tc>
                  <a:txBody>
                    <a:bodyPr/>
                    <a:lstStyle/>
                    <a:p>
                      <a:pPr algn="l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Anamnèse utile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AP/AF </a:t>
                      </a:r>
                      <a:r>
                        <a:rPr lang="fr-CH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allergique</a:t>
                      </a:r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AF, </a:t>
                      </a:r>
                      <a:r>
                        <a:rPr lang="fr-CH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ttt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HTA (sartans, </a:t>
                      </a:r>
                      <a:r>
                        <a:rPr lang="fr-CH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IECA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E2, virus, froid, </a:t>
                      </a:r>
                      <a:r>
                        <a:rPr lang="fr-CH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chirurgie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grossesse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998634"/>
                  </a:ext>
                </a:extLst>
              </a:tr>
              <a:tr h="189661">
                <a:tc>
                  <a:txBody>
                    <a:bodyPr/>
                    <a:lstStyle/>
                    <a:p>
                      <a:pPr algn="l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Labos diagnostic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 allergologique, tryptase* (1h et 2h après </a:t>
                      </a:r>
                      <a:r>
                        <a:rPr lang="fr-CH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spt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Dosage C1-inhibiteur (fonction et [C]), C1q, C4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887345"/>
                  </a:ext>
                </a:extLst>
              </a:tr>
              <a:tr h="189661">
                <a:tc>
                  <a:txBody>
                    <a:bodyPr/>
                    <a:lstStyle/>
                    <a:p>
                      <a:pPr algn="l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 généraux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FSC (hémopathie), VS, ALAT, TSH, AC thyroïdien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270104"/>
                  </a:ext>
                </a:extLst>
              </a:tr>
              <a:tr h="1398753">
                <a:tc>
                  <a:txBody>
                    <a:bodyPr/>
                    <a:lstStyle/>
                    <a:p>
                      <a:pPr algn="l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Traitement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Anti-H1*</a:t>
                      </a:r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corticoïdes, adrénaline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Char char="-"/>
                      </a:pPr>
                      <a:endParaRPr lang="fr-CH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586143"/>
                  </a:ext>
                </a:extLst>
              </a:tr>
              <a:tr h="316102">
                <a:tc>
                  <a:txBody>
                    <a:bodyPr/>
                    <a:lstStyle/>
                    <a:p>
                      <a:pPr algn="l" fontAlgn="ctr"/>
                      <a:endParaRPr lang="fr-CH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900" b="1" i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*L'absence réponse aux H1 suggère fortement un AO acquis/héréditaire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655013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3CEEE3C1-B5C3-4FB9-BF5E-4D7BBED6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67" y="0"/>
            <a:ext cx="10198602" cy="25963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1FB2276-182D-4B55-A5AF-3B8A8FEB854A}"/>
              </a:ext>
            </a:extLst>
          </p:cNvPr>
          <p:cNvSpPr txBox="1"/>
          <p:nvPr/>
        </p:nvSpPr>
        <p:spPr>
          <a:xfrm>
            <a:off x="1745364" y="6567676"/>
            <a:ext cx="5572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* Si tryptase de crise &gt; 20% tryptase de base </a:t>
            </a:r>
            <a:r>
              <a:rPr lang="fr-FR" sz="1000" dirty="0">
                <a:sym typeface="Wingdings" panose="05000000000000000000" pitchFamily="2" charset="2"/>
              </a:rPr>
              <a:t> preuve de dégranulation (doser à 1 et 2h du </a:t>
            </a:r>
            <a:r>
              <a:rPr lang="fr-FR" sz="1000" dirty="0" err="1">
                <a:sym typeface="Wingdings" panose="05000000000000000000" pitchFamily="2" charset="2"/>
              </a:rPr>
              <a:t>dbt</a:t>
            </a:r>
            <a:r>
              <a:rPr lang="fr-FR" sz="1000" dirty="0">
                <a:sym typeface="Wingdings" panose="05000000000000000000" pitchFamily="2" charset="2"/>
              </a:rPr>
              <a:t> des </a:t>
            </a:r>
            <a:r>
              <a:rPr lang="fr-FR" sz="1000" dirty="0" err="1">
                <a:sym typeface="Wingdings" panose="05000000000000000000" pitchFamily="2" charset="2"/>
              </a:rPr>
              <a:t>spt</a:t>
            </a:r>
            <a:r>
              <a:rPr lang="fr-FR" sz="1000" dirty="0">
                <a:sym typeface="Wingdings" panose="05000000000000000000" pitchFamily="2" charset="2"/>
              </a:rPr>
              <a:t>)</a:t>
            </a:r>
            <a:endParaRPr lang="fr-FR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72A2EF-B1A8-481F-A774-76819D750512}"/>
              </a:ext>
            </a:extLst>
          </p:cNvPr>
          <p:cNvSpPr/>
          <p:nvPr/>
        </p:nvSpPr>
        <p:spPr>
          <a:xfrm>
            <a:off x="7035209" y="5168463"/>
            <a:ext cx="3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rgbClr val="000000"/>
                </a:solidFill>
                <a:latin typeface="Calibri" panose="020F0502020204030204" pitchFamily="34" charset="0"/>
              </a:rPr>
              <a:t>C1-INH (</a:t>
            </a:r>
            <a:r>
              <a:rPr lang="fr-CH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Berninert</a:t>
            </a:r>
            <a:r>
              <a:rPr lang="fr-CH" sz="1000" dirty="0">
                <a:solidFill>
                  <a:srgbClr val="000000"/>
                </a:solidFill>
                <a:latin typeface="Calibri" panose="020F0502020204030204" pitchFamily="34" charset="0"/>
              </a:rPr>
              <a:t>) = 1er Choix si pb respiratoire:</a:t>
            </a:r>
            <a:r>
              <a:rPr lang="fr-CH" sz="1000" dirty="0">
                <a:sym typeface="Wingdings" panose="05000000000000000000" pitchFamily="2" charset="2"/>
              </a:rPr>
              <a:t>20 UI/kg (ad 1000 UI) IV sur 5-10 min (2</a:t>
            </a:r>
            <a:r>
              <a:rPr lang="fr-CH" sz="1000" baseline="30000" dirty="0">
                <a:sym typeface="Wingdings" panose="05000000000000000000" pitchFamily="2" charset="2"/>
              </a:rPr>
              <a:t>ème</a:t>
            </a:r>
            <a:r>
              <a:rPr lang="fr-CH" sz="1000" dirty="0">
                <a:sym typeface="Wingdings" panose="05000000000000000000" pitchFamily="2" charset="2"/>
              </a:rPr>
              <a:t> dose à H1)</a:t>
            </a:r>
            <a:r>
              <a:rPr lang="fr-CH" sz="100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CH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Icaticant</a:t>
            </a:r>
            <a:r>
              <a:rPr lang="fr-CH" sz="10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fr-CH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Fitazir</a:t>
            </a:r>
            <a:r>
              <a:rPr lang="fr-CH" sz="1000" dirty="0">
                <a:solidFill>
                  <a:srgbClr val="000000"/>
                </a:solidFill>
                <a:latin typeface="Calibri" panose="020F0502020204030204" pitchFamily="34" charset="0"/>
              </a:rPr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00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Icatibant</a:t>
            </a:r>
            <a:r>
              <a:rPr lang="fr-CH" sz="10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fr-CH" sz="100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Firazyr</a:t>
            </a:r>
            <a:r>
              <a:rPr lang="fr-CH" sz="10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®): SC +/-2ème doses après 6h</a:t>
            </a:r>
            <a:r>
              <a:rPr lang="fr-CH" sz="100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fr-CH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Ac.tranhexamique</a:t>
            </a:r>
            <a:r>
              <a:rPr lang="fr-CH" sz="10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fr-CH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Cyclocapron</a:t>
            </a:r>
            <a:r>
              <a:rPr lang="fr-CH" sz="1000" dirty="0">
                <a:solidFill>
                  <a:srgbClr val="000000"/>
                </a:solidFill>
                <a:latin typeface="Calibri" panose="020F0502020204030204" pitchFamily="34" charset="0"/>
              </a:rPr>
              <a:t>) : 1 g/</a:t>
            </a:r>
            <a:r>
              <a:rPr lang="fr-CH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tte</a:t>
            </a:r>
            <a:r>
              <a:rPr lang="fr-CH" sz="1000" dirty="0">
                <a:solidFill>
                  <a:srgbClr val="000000"/>
                </a:solidFill>
                <a:latin typeface="Calibri" panose="020F0502020204030204" pitchFamily="34" charset="0"/>
              </a:rPr>
              <a:t> 6h  PO                        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rgbClr val="000000"/>
                </a:solidFill>
                <a:latin typeface="Calibri" panose="020F0502020204030204" pitchFamily="34" charset="0"/>
              </a:rPr>
              <a:t>PFC     </a:t>
            </a:r>
          </a:p>
          <a:p>
            <a:pPr fontAlgn="ctr">
              <a:buFontTx/>
              <a:buChar char="-"/>
            </a:pPr>
            <a:endParaRPr lang="fr-CH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ctr"/>
            <a:r>
              <a:rPr lang="fr-CH" sz="1000" dirty="0">
                <a:solidFill>
                  <a:srgbClr val="000000"/>
                </a:solidFill>
                <a:latin typeface="Calibri" panose="020F0502020204030204" pitchFamily="34" charset="0"/>
              </a:rPr>
              <a:t>Nb: pas d'effet des anti-H1, corticoïdes. adrénaline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0B6F3B-654F-4643-8E5A-05787BB76524}"/>
              </a:ext>
            </a:extLst>
          </p:cNvPr>
          <p:cNvSpPr/>
          <p:nvPr/>
        </p:nvSpPr>
        <p:spPr>
          <a:xfrm>
            <a:off x="9523227" y="5384572"/>
            <a:ext cx="2668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115888">
              <a:buFont typeface="Arial" panose="020B0604020202020204" pitchFamily="34" charset="0"/>
              <a:buChar char="•"/>
            </a:pPr>
            <a:r>
              <a:rPr lang="fr-CH" sz="8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12-25 kg: 10 mg</a:t>
            </a:r>
          </a:p>
          <a:p>
            <a:pPr marL="742950" lvl="1" indent="-115888">
              <a:buFont typeface="Arial" panose="020B0604020202020204" pitchFamily="34" charset="0"/>
              <a:buChar char="•"/>
            </a:pPr>
            <a:r>
              <a:rPr lang="fr-CH" sz="8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26-40 kg: 15 mg</a:t>
            </a:r>
          </a:p>
          <a:p>
            <a:pPr marL="742950" lvl="1" indent="-115888">
              <a:buFont typeface="Arial" panose="020B0604020202020204" pitchFamily="34" charset="0"/>
              <a:buChar char="•"/>
            </a:pPr>
            <a:r>
              <a:rPr lang="fr-CH" sz="8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41-50 kg: 20 mg</a:t>
            </a:r>
          </a:p>
          <a:p>
            <a:pPr marL="742950" lvl="1" indent="-115888">
              <a:buFont typeface="Arial" panose="020B0604020202020204" pitchFamily="34" charset="0"/>
              <a:buChar char="•"/>
            </a:pPr>
            <a:r>
              <a:rPr lang="fr-CH" sz="8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51-64 kg: 25 mg</a:t>
            </a:r>
          </a:p>
          <a:p>
            <a:pPr marL="742950" lvl="1" indent="-115888">
              <a:buFont typeface="Arial" panose="020B0604020202020204" pitchFamily="34" charset="0"/>
              <a:buChar char="•"/>
            </a:pPr>
            <a:r>
              <a:rPr lang="fr-CH" sz="8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&gt;   65 kg: 30 mg (max 90 mg/24h)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1D43601-8070-4C24-AFDA-0CE17FB401E0}"/>
              </a:ext>
            </a:extLst>
          </p:cNvPr>
          <p:cNvCxnSpPr/>
          <p:nvPr/>
        </p:nvCxnSpPr>
        <p:spPr>
          <a:xfrm>
            <a:off x="10217887" y="5411975"/>
            <a:ext cx="0" cy="680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AE461C5-0B00-40B5-BE2A-9A4EB23DDA9A}"/>
              </a:ext>
            </a:extLst>
          </p:cNvPr>
          <p:cNvCxnSpPr>
            <a:cxnSpLocks/>
          </p:cNvCxnSpPr>
          <p:nvPr/>
        </p:nvCxnSpPr>
        <p:spPr>
          <a:xfrm>
            <a:off x="9909543" y="5762847"/>
            <a:ext cx="308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5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DC1F1544-606B-46F5-875E-A5F5FDA8C13C}"/>
              </a:ext>
            </a:extLst>
          </p:cNvPr>
          <p:cNvGrpSpPr/>
          <p:nvPr/>
        </p:nvGrpSpPr>
        <p:grpSpPr>
          <a:xfrm>
            <a:off x="492371" y="556507"/>
            <a:ext cx="6761870" cy="3610151"/>
            <a:chOff x="1681090" y="1354642"/>
            <a:chExt cx="8992379" cy="4801016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B4E283D-4E1B-4978-ABE6-19DBF879F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1090" y="1354642"/>
              <a:ext cx="8992379" cy="4801016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FC472B1-5397-4012-A042-148983A820ED}"/>
                </a:ext>
              </a:extLst>
            </p:cNvPr>
            <p:cNvSpPr txBox="1"/>
            <p:nvPr/>
          </p:nvSpPr>
          <p:spPr>
            <a:xfrm>
              <a:off x="2847446" y="2820452"/>
              <a:ext cx="966122" cy="511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/>
                <a:t>Berinert</a:t>
              </a:r>
              <a:r>
                <a:rPr lang="fr-FR" sz="1100" dirty="0"/>
                <a:t>®</a:t>
              </a:r>
            </a:p>
            <a:p>
              <a:pPr algn="ctr"/>
              <a:r>
                <a:rPr lang="fr-FR" sz="800" dirty="0"/>
                <a:t>traitement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3D0C316-A067-42E9-ADD6-C598BBF58114}"/>
                </a:ext>
              </a:extLst>
            </p:cNvPr>
            <p:cNvSpPr txBox="1"/>
            <p:nvPr/>
          </p:nvSpPr>
          <p:spPr>
            <a:xfrm>
              <a:off x="8227060" y="2820452"/>
              <a:ext cx="1072711" cy="511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/>
                <a:t>Takhzyro</a:t>
              </a:r>
              <a:r>
                <a:rPr lang="fr-FR" sz="1100" dirty="0"/>
                <a:t>® </a:t>
              </a:r>
            </a:p>
            <a:p>
              <a:pPr algn="ctr"/>
              <a:r>
                <a:rPr lang="fr-FR" sz="800" dirty="0"/>
                <a:t>(prévention)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15C69FD-F974-4513-973C-430AFC59B521}"/>
                </a:ext>
              </a:extLst>
            </p:cNvPr>
            <p:cNvSpPr txBox="1"/>
            <p:nvPr/>
          </p:nvSpPr>
          <p:spPr>
            <a:xfrm>
              <a:off x="3563620" y="4220312"/>
              <a:ext cx="957595" cy="736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/>
                <a:t>Firazyr</a:t>
              </a:r>
              <a:r>
                <a:rPr lang="fr-FR" sz="1100" dirty="0"/>
                <a:t>®</a:t>
              </a:r>
            </a:p>
            <a:p>
              <a:pPr algn="ctr"/>
              <a:r>
                <a:rPr lang="fr-FR" sz="800" dirty="0"/>
                <a:t>traitement</a:t>
              </a:r>
            </a:p>
            <a:p>
              <a:endParaRPr lang="fr-FR" sz="1100" dirty="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4ADD0BE-FA24-414C-B7C8-CEF9C0349EE4}"/>
                </a:ext>
              </a:extLst>
            </p:cNvPr>
            <p:cNvSpPr txBox="1"/>
            <p:nvPr/>
          </p:nvSpPr>
          <p:spPr>
            <a:xfrm>
              <a:off x="8358449" y="4620422"/>
              <a:ext cx="1072711" cy="77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rgbClr val="FF0000"/>
                  </a:solidFill>
                </a:rPr>
                <a:t>STOPER les traitement en causes</a:t>
              </a:r>
            </a:p>
            <a:p>
              <a:endParaRPr lang="fr-FR" sz="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D09CA772-C920-453D-9357-EFB5B2BC3765}"/>
              </a:ext>
            </a:extLst>
          </p:cNvPr>
          <p:cNvSpPr txBox="1"/>
          <p:nvPr/>
        </p:nvSpPr>
        <p:spPr>
          <a:xfrm>
            <a:off x="2661920" y="77892"/>
            <a:ext cx="6215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</a:rPr>
              <a:t>TRAITEMENTS ET MODES D’ACTION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510DEB8-9D4B-43C6-BAF7-F272F6727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282" y="3540781"/>
            <a:ext cx="5478348" cy="32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682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593</Words>
  <Application>Microsoft Office PowerPoint</Application>
  <PresentationFormat>Grand écran</PresentationFormat>
  <Paragraphs>95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Martinez Manuel</dc:creator>
  <cp:lastModifiedBy>Martinez Manuel</cp:lastModifiedBy>
  <cp:revision>63</cp:revision>
  <dcterms:created xsi:type="dcterms:W3CDTF">2024-06-12T09:15:02Z</dcterms:created>
  <dcterms:modified xsi:type="dcterms:W3CDTF">2024-06-12T13:55:48Z</dcterms:modified>
</cp:coreProperties>
</file>