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7" r:id="rId4"/>
    <p:sldId id="264" r:id="rId5"/>
    <p:sldId id="267" r:id="rId6"/>
    <p:sldId id="263" r:id="rId7"/>
    <p:sldId id="265" r:id="rId8"/>
    <p:sldId id="260" r:id="rId9"/>
    <p:sldId id="261" r:id="rId10"/>
    <p:sldId id="266" r:id="rId11"/>
    <p:sldId id="262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94" autoAdjust="0"/>
  </p:normalViewPr>
  <p:slideViewPr>
    <p:cSldViewPr>
      <p:cViewPr varScale="1">
        <p:scale>
          <a:sx n="96" d="100"/>
          <a:sy n="96" d="100"/>
        </p:scale>
        <p:origin x="11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6AFAA-7CFB-4400-BE32-A6017D741051}" type="datetimeFigureOut">
              <a:rPr lang="fr-CH" smtClean="0"/>
              <a:t>02.05.2023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1C938-D026-416F-B2BC-E0EA81EB1F5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3864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1C938-D026-416F-B2BC-E0EA81EB1F5D}" type="slidenum">
              <a:rPr lang="fr-CH" smtClean="0"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25453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1C938-D026-416F-B2BC-E0EA81EB1F5D}" type="slidenum">
              <a:rPr lang="fr-CH" smtClean="0"/>
              <a:t>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25453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1C938-D026-416F-B2BC-E0EA81EB1F5D}" type="slidenum">
              <a:rPr lang="fr-CH" smtClean="0"/>
              <a:t>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27241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1C938-D026-416F-B2BC-E0EA81EB1F5D}" type="slidenum">
              <a:rPr lang="fr-CH" smtClean="0"/>
              <a:t>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38406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EB2C8-DFC6-4664-84C4-3812B941EF33}" type="datetimeFigureOut">
              <a:rPr lang="fr-CH" smtClean="0"/>
              <a:t>02.05.2023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62F78-B3E1-4A46-B2D7-72D2BAAC2C8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77934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EB2C8-DFC6-4664-84C4-3812B941EF33}" type="datetimeFigureOut">
              <a:rPr lang="fr-CH" smtClean="0"/>
              <a:t>02.05.2023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62F78-B3E1-4A46-B2D7-72D2BAAC2C8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34732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EB2C8-DFC6-4664-84C4-3812B941EF33}" type="datetimeFigureOut">
              <a:rPr lang="fr-CH" smtClean="0"/>
              <a:t>02.05.2023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62F78-B3E1-4A46-B2D7-72D2BAAC2C8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12762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EB2C8-DFC6-4664-84C4-3812B941EF33}" type="datetimeFigureOut">
              <a:rPr lang="fr-CH" smtClean="0"/>
              <a:t>02.05.2023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62F78-B3E1-4A46-B2D7-72D2BAAC2C8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43220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EB2C8-DFC6-4664-84C4-3812B941EF33}" type="datetimeFigureOut">
              <a:rPr lang="fr-CH" smtClean="0"/>
              <a:t>02.05.2023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62F78-B3E1-4A46-B2D7-72D2BAAC2C8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17412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EB2C8-DFC6-4664-84C4-3812B941EF33}" type="datetimeFigureOut">
              <a:rPr lang="fr-CH" smtClean="0"/>
              <a:t>02.05.2023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62F78-B3E1-4A46-B2D7-72D2BAAC2C8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43155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EB2C8-DFC6-4664-84C4-3812B941EF33}" type="datetimeFigureOut">
              <a:rPr lang="fr-CH" smtClean="0"/>
              <a:t>02.05.2023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62F78-B3E1-4A46-B2D7-72D2BAAC2C8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54107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EB2C8-DFC6-4664-84C4-3812B941EF33}" type="datetimeFigureOut">
              <a:rPr lang="fr-CH" smtClean="0"/>
              <a:t>02.05.2023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62F78-B3E1-4A46-B2D7-72D2BAAC2C8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39655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EB2C8-DFC6-4664-84C4-3812B941EF33}" type="datetimeFigureOut">
              <a:rPr lang="fr-CH" smtClean="0"/>
              <a:t>02.05.2023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62F78-B3E1-4A46-B2D7-72D2BAAC2C8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48507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EB2C8-DFC6-4664-84C4-3812B941EF33}" type="datetimeFigureOut">
              <a:rPr lang="fr-CH" smtClean="0"/>
              <a:t>02.05.2023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62F78-B3E1-4A46-B2D7-72D2BAAC2C8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11272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EB2C8-DFC6-4664-84C4-3812B941EF33}" type="datetimeFigureOut">
              <a:rPr lang="fr-CH" smtClean="0"/>
              <a:t>02.05.2023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62F78-B3E1-4A46-B2D7-72D2BAAC2C8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55833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EB2C8-DFC6-4664-84C4-3812B941EF33}" type="datetimeFigureOut">
              <a:rPr lang="fr-CH" smtClean="0"/>
              <a:t>02.05.2023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62F78-B3E1-4A46-B2D7-72D2BAAC2C8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88742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Antig%C3%A8n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224708" y="2276872"/>
            <a:ext cx="5227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b="1" dirty="0" smtClean="0"/>
              <a:t>= </a:t>
            </a:r>
            <a:r>
              <a:rPr lang="fr-CH" sz="1600" b="1" dirty="0" smtClean="0">
                <a:solidFill>
                  <a:srgbClr val="FF0000"/>
                </a:solidFill>
              </a:rPr>
              <a:t>R</a:t>
            </a:r>
            <a:r>
              <a:rPr lang="fr-CH" sz="1600" b="1" dirty="0" smtClean="0"/>
              <a:t>echerche d‘</a:t>
            </a:r>
            <a:r>
              <a:rPr lang="fr-CH" sz="1600" b="1" dirty="0" smtClean="0">
                <a:solidFill>
                  <a:srgbClr val="FF0000"/>
                </a:solidFill>
              </a:rPr>
              <a:t>A</a:t>
            </a:r>
            <a:r>
              <a:rPr lang="fr-CH" sz="1600" b="1" dirty="0" smtClean="0"/>
              <a:t>gglutinines </a:t>
            </a:r>
            <a:r>
              <a:rPr lang="fr-CH" sz="1600" b="1" dirty="0" smtClean="0">
                <a:solidFill>
                  <a:srgbClr val="FF0000"/>
                </a:solidFill>
              </a:rPr>
              <a:t>I</a:t>
            </a:r>
            <a:r>
              <a:rPr lang="fr-CH" sz="1600" b="1" dirty="0" smtClean="0"/>
              <a:t>rrégulières</a:t>
            </a:r>
          </a:p>
          <a:p>
            <a:endParaRPr lang="fr-CH" sz="1600" b="1" dirty="0" smtClean="0"/>
          </a:p>
          <a:p>
            <a:r>
              <a:rPr lang="fr-CH" sz="1600" b="1" dirty="0" smtClean="0"/>
              <a:t>=</a:t>
            </a:r>
            <a:r>
              <a:rPr lang="fr-CH" sz="1600" b="1" dirty="0"/>
              <a:t> </a:t>
            </a:r>
            <a:r>
              <a:rPr lang="fr-CH" sz="1600" b="1" dirty="0" smtClean="0"/>
              <a:t>Recherche </a:t>
            </a:r>
            <a:r>
              <a:rPr lang="fr-CH" sz="1600" b="1" dirty="0" err="1" smtClean="0"/>
              <a:t>d‘Ac</a:t>
            </a:r>
            <a:r>
              <a:rPr lang="fr-CH" sz="1600" b="1" dirty="0" smtClean="0"/>
              <a:t> </a:t>
            </a:r>
            <a:r>
              <a:rPr lang="fr-CH" sz="1600" b="1" dirty="0"/>
              <a:t>irréguliers </a:t>
            </a:r>
            <a:r>
              <a:rPr lang="fr-CH" sz="1600" b="1" dirty="0" smtClean="0">
                <a:solidFill>
                  <a:srgbClr val="FF0000"/>
                </a:solidFill>
              </a:rPr>
              <a:t>anti-érythrocytaires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195736" y="764704"/>
            <a:ext cx="4536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8000" b="1" dirty="0" smtClean="0"/>
              <a:t>QUIZ- </a:t>
            </a:r>
            <a:r>
              <a:rPr lang="fr-CH" sz="8000" b="1" dirty="0" smtClean="0">
                <a:solidFill>
                  <a:srgbClr val="FF0000"/>
                </a:solidFill>
              </a:rPr>
              <a:t>RAI</a:t>
            </a:r>
          </a:p>
        </p:txBody>
      </p:sp>
    </p:spTree>
    <p:extLst>
      <p:ext uri="{BB962C8B-B14F-4D97-AF65-F5344CB8AC3E}">
        <p14:creationId xmlns:p14="http://schemas.microsoft.com/office/powerpoint/2010/main" val="411921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27584" y="2492896"/>
            <a:ext cx="7560840" cy="18158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CH" sz="2800" b="1" dirty="0"/>
              <a:t>La présence d’un allo-anticorps chez une femme enceinte ne signifie </a:t>
            </a:r>
            <a:r>
              <a:rPr lang="fr-CH" sz="2800" b="1" u="sng" dirty="0"/>
              <a:t>pas</a:t>
            </a:r>
            <a:r>
              <a:rPr lang="fr-CH" sz="2800" b="1" dirty="0"/>
              <a:t> automatiquement que le fœtus sera atteint d’une </a:t>
            </a:r>
            <a:r>
              <a:rPr lang="fr-CH" sz="2800" b="1" dirty="0" smtClean="0"/>
              <a:t>hémolyse ou que le nouveau-né fera un ictère sévère.</a:t>
            </a:r>
            <a:endParaRPr lang="fr-CH" sz="2800" b="1" dirty="0"/>
          </a:p>
        </p:txBody>
      </p:sp>
    </p:spTree>
    <p:extLst>
      <p:ext uri="{BB962C8B-B14F-4D97-AF65-F5344CB8AC3E}">
        <p14:creationId xmlns:p14="http://schemas.microsoft.com/office/powerpoint/2010/main" val="343404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7544" y="476672"/>
            <a:ext cx="8496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u="sng" dirty="0" err="1" smtClean="0"/>
              <a:t>Ref</a:t>
            </a:r>
            <a:r>
              <a:rPr lang="fr-CH" u="sng" dirty="0" smtClean="0"/>
              <a:t>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CH" dirty="0" err="1" smtClean="0"/>
              <a:t>Cadeuceus</a:t>
            </a:r>
            <a:r>
              <a:rPr lang="fr-CH" dirty="0" smtClean="0"/>
              <a:t> express, </a:t>
            </a:r>
            <a:r>
              <a:rPr lang="fr-CH" b="1" dirty="0"/>
              <a:t>Suivi </a:t>
            </a:r>
            <a:r>
              <a:rPr lang="fr-CH" b="1" dirty="0" err="1"/>
              <a:t>immuno</a:t>
            </a:r>
            <a:r>
              <a:rPr lang="fr-CH" b="1" dirty="0"/>
              <a:t>-hématologique de la </a:t>
            </a:r>
            <a:r>
              <a:rPr lang="fr-CH" b="1" dirty="0" smtClean="0"/>
              <a:t>grossesse, 2009, Vol 11, N°11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CH" dirty="0" err="1"/>
              <a:t>Cadeuceus</a:t>
            </a:r>
            <a:r>
              <a:rPr lang="fr-CH" dirty="0"/>
              <a:t> express, </a:t>
            </a:r>
            <a:r>
              <a:rPr lang="fr-CH" b="1" dirty="0" smtClean="0"/>
              <a:t>Allo-immunisation </a:t>
            </a:r>
            <a:r>
              <a:rPr lang="fr-CH" b="1" dirty="0" err="1" smtClean="0"/>
              <a:t>foeto-maternelle</a:t>
            </a:r>
            <a:r>
              <a:rPr lang="fr-CH" b="1" dirty="0" smtClean="0"/>
              <a:t> érythrocytaire , 2018, </a:t>
            </a:r>
            <a:r>
              <a:rPr lang="fr-CH" b="1" dirty="0"/>
              <a:t>Vol </a:t>
            </a:r>
            <a:r>
              <a:rPr lang="fr-CH" b="1" dirty="0" smtClean="0"/>
              <a:t>20, </a:t>
            </a:r>
            <a:r>
              <a:rPr lang="fr-CH" b="1" dirty="0"/>
              <a:t>N°11</a:t>
            </a:r>
          </a:p>
          <a:p>
            <a:pPr marL="285750" indent="-285750">
              <a:buFont typeface="Arial" pitchFamily="34" charset="0"/>
              <a:buChar char="•"/>
            </a:pP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71224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476672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u="sng" dirty="0" smtClean="0">
                <a:effectLst/>
              </a:rPr>
              <a:t>DÉFINITION:</a:t>
            </a:r>
          </a:p>
        </p:txBody>
      </p:sp>
      <p:sp>
        <p:nvSpPr>
          <p:cNvPr id="3" name="Rectangle 2"/>
          <p:cNvSpPr/>
          <p:nvPr/>
        </p:nvSpPr>
        <p:spPr>
          <a:xfrm>
            <a:off x="899592" y="1414517"/>
            <a:ext cx="7200800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effectLst/>
              </a:rPr>
              <a:t>Un </a:t>
            </a:r>
            <a:r>
              <a:rPr lang="fr-FR" b="1" dirty="0" smtClean="0">
                <a:effectLst/>
              </a:rPr>
              <a:t>anticorps</a:t>
            </a:r>
            <a:r>
              <a:rPr lang="fr-FR" dirty="0" smtClean="0">
                <a:effectLst/>
              </a:rPr>
              <a:t> est qualifié d'</a:t>
            </a:r>
            <a:r>
              <a:rPr lang="fr-FR" b="1" dirty="0" smtClean="0">
                <a:effectLst/>
              </a:rPr>
              <a:t>irrégulier</a:t>
            </a:r>
            <a:r>
              <a:rPr lang="fr-FR" dirty="0" smtClean="0"/>
              <a:t> </a:t>
            </a:r>
            <a:r>
              <a:rPr lang="fr-FR" dirty="0" smtClean="0">
                <a:effectLst/>
              </a:rPr>
              <a:t>lorsqu'il n'est pas systématiquement présent chez les sujets dépourvus de l'</a:t>
            </a:r>
            <a:r>
              <a:rPr lang="fr-FR" dirty="0" smtClean="0">
                <a:effectLst/>
                <a:hlinkClick r:id="rId3" tooltip="Antigène"/>
              </a:rPr>
              <a:t>antigène</a:t>
            </a:r>
            <a:r>
              <a:rPr lang="fr-FR" dirty="0" smtClean="0">
                <a:effectLst/>
              </a:rPr>
              <a:t> correspondant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smtClean="0">
                <a:sym typeface="Wingdings" panose="05000000000000000000" pitchFamily="2" charset="2"/>
              </a:rPr>
              <a:t>(comme c’est le cas pour le </a:t>
            </a:r>
            <a:r>
              <a:rPr lang="fr-FR" dirty="0" err="1" smtClean="0">
                <a:sym typeface="Wingdings" panose="05000000000000000000" pitchFamily="2" charset="2"/>
              </a:rPr>
              <a:t>sytème</a:t>
            </a:r>
            <a:r>
              <a:rPr lang="fr-FR" dirty="0" smtClean="0">
                <a:sym typeface="Wingdings" panose="05000000000000000000" pitchFamily="2" charset="2"/>
              </a:rPr>
              <a:t> ABO)</a:t>
            </a:r>
            <a:r>
              <a:rPr lang="fr-FR" dirty="0" smtClean="0">
                <a:effectLst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02023" y="2998693"/>
            <a:ext cx="7198369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 smtClean="0"/>
              <a:t>Système ABO 				</a:t>
            </a:r>
            <a:r>
              <a:rPr lang="fr-FR" b="1" dirty="0" smtClean="0">
                <a:sym typeface="Wingdings" pitchFamily="2" charset="2"/>
              </a:rPr>
              <a:t> </a:t>
            </a:r>
            <a:r>
              <a:rPr lang="fr-FR" b="1" dirty="0" err="1" smtClean="0">
                <a:sym typeface="Wingdings" pitchFamily="2" charset="2"/>
              </a:rPr>
              <a:t>Ac</a:t>
            </a:r>
            <a:r>
              <a:rPr lang="fr-FR" b="1" dirty="0" smtClean="0">
                <a:sym typeface="Wingdings" pitchFamily="2" charset="2"/>
              </a:rPr>
              <a:t>. Réguliers</a:t>
            </a:r>
          </a:p>
          <a:p>
            <a:r>
              <a:rPr lang="fr-FR" b="1" dirty="0" smtClean="0">
                <a:effectLst/>
                <a:sym typeface="Wingdings" pitchFamily="2" charset="2"/>
              </a:rPr>
              <a:t>Système </a:t>
            </a:r>
            <a:r>
              <a:rPr lang="fr-FR" b="1" dirty="0" smtClean="0">
                <a:solidFill>
                  <a:srgbClr val="FF0000"/>
                </a:solidFill>
                <a:effectLst/>
                <a:sym typeface="Wingdings" pitchFamily="2" charset="2"/>
              </a:rPr>
              <a:t>Rhésus, </a:t>
            </a:r>
            <a:r>
              <a:rPr lang="fr-FR" b="1" dirty="0" err="1" smtClean="0">
                <a:solidFill>
                  <a:srgbClr val="FF0000"/>
                </a:solidFill>
                <a:effectLst/>
                <a:sym typeface="Wingdings" pitchFamily="2" charset="2"/>
              </a:rPr>
              <a:t>Kell</a:t>
            </a:r>
            <a:r>
              <a:rPr lang="fr-FR" b="1" dirty="0" smtClean="0">
                <a:solidFill>
                  <a:srgbClr val="FF0000"/>
                </a:solidFill>
                <a:effectLst/>
                <a:sym typeface="Wingdings" pitchFamily="2" charset="2"/>
              </a:rPr>
              <a:t>, Kidd, Duffy, etc</a:t>
            </a:r>
            <a:r>
              <a:rPr lang="fr-FR" b="1" dirty="0" smtClean="0">
                <a:effectLst/>
                <a:sym typeface="Wingdings" pitchFamily="2" charset="2"/>
              </a:rPr>
              <a:t>. 		 </a:t>
            </a:r>
            <a:r>
              <a:rPr lang="fr-FR" b="1" dirty="0" err="1" smtClean="0">
                <a:solidFill>
                  <a:srgbClr val="FF0000"/>
                </a:solidFill>
                <a:effectLst/>
                <a:sym typeface="Wingdings" pitchFamily="2" charset="2"/>
              </a:rPr>
              <a:t>Ac</a:t>
            </a:r>
            <a:r>
              <a:rPr lang="fr-FR" b="1" dirty="0" smtClean="0">
                <a:solidFill>
                  <a:srgbClr val="FF0000"/>
                </a:solidFill>
                <a:effectLst/>
                <a:sym typeface="Wingdings" pitchFamily="2" charset="2"/>
              </a:rPr>
              <a:t>. Irréguliers</a:t>
            </a:r>
            <a:endParaRPr lang="fr-FR" b="1" dirty="0" smtClean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5132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47864" y="2564904"/>
            <a:ext cx="5040560" cy="13849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800" dirty="0"/>
              <a:t>La majorité des anticorps de groupes sanguins sont des « anticorps irréguliers ».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721" r="43151" b="718"/>
          <a:stretch/>
        </p:blipFill>
        <p:spPr bwMode="auto">
          <a:xfrm>
            <a:off x="622299" y="208059"/>
            <a:ext cx="2091718" cy="65024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25" name="Groupe 1024"/>
          <p:cNvGrpSpPr/>
          <p:nvPr/>
        </p:nvGrpSpPr>
        <p:grpSpPr>
          <a:xfrm>
            <a:off x="1763688" y="3789040"/>
            <a:ext cx="6480719" cy="2880320"/>
            <a:chOff x="2454798" y="3789040"/>
            <a:chExt cx="4982970" cy="2880320"/>
          </a:xfrm>
        </p:grpSpPr>
        <p:sp>
          <p:nvSpPr>
            <p:cNvPr id="28" name="Accolade fermante 27"/>
            <p:cNvSpPr/>
            <p:nvPr/>
          </p:nvSpPr>
          <p:spPr>
            <a:xfrm>
              <a:off x="2454798" y="3789040"/>
              <a:ext cx="253786" cy="2880320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cxnSp>
          <p:nvCxnSpPr>
            <p:cNvPr id="30" name="Connecteur droit avec flèche 29"/>
            <p:cNvCxnSpPr/>
            <p:nvPr/>
          </p:nvCxnSpPr>
          <p:spPr>
            <a:xfrm>
              <a:off x="2581691" y="5226442"/>
              <a:ext cx="2215125" cy="551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4932039" y="5041776"/>
              <a:ext cx="2505729" cy="36933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r>
                <a:rPr lang="fr-CH" b="1" dirty="0"/>
                <a:t>&lt; 1% des </a:t>
              </a:r>
              <a:r>
                <a:rPr lang="fr-CH" b="1" dirty="0" smtClean="0"/>
                <a:t>allo-immunisations</a:t>
              </a:r>
              <a:endParaRPr lang="fr-CH" b="1" dirty="0"/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1547664" y="488256"/>
            <a:ext cx="6234392" cy="1612511"/>
            <a:chOff x="1547664" y="488256"/>
            <a:chExt cx="6234392" cy="1612511"/>
          </a:xfrm>
        </p:grpSpPr>
        <p:grpSp>
          <p:nvGrpSpPr>
            <p:cNvPr id="26" name="Groupe 25"/>
            <p:cNvGrpSpPr/>
            <p:nvPr/>
          </p:nvGrpSpPr>
          <p:grpSpPr>
            <a:xfrm>
              <a:off x="1547664" y="488256"/>
              <a:ext cx="3249152" cy="1612511"/>
              <a:chOff x="4059152" y="332656"/>
              <a:chExt cx="3249152" cy="161251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4067944" y="332656"/>
                <a:ext cx="898342" cy="43204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059152" y="1761232"/>
                <a:ext cx="898342" cy="18393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grpSp>
            <p:nvGrpSpPr>
              <p:cNvPr id="25" name="Groupe 24"/>
              <p:cNvGrpSpPr/>
              <p:nvPr/>
            </p:nvGrpSpPr>
            <p:grpSpPr>
              <a:xfrm>
                <a:off x="4995256" y="548680"/>
                <a:ext cx="2313048" cy="1284560"/>
                <a:chOff x="4995256" y="548680"/>
                <a:chExt cx="2313048" cy="1284560"/>
              </a:xfrm>
            </p:grpSpPr>
            <p:cxnSp>
              <p:nvCxnSpPr>
                <p:cNvPr id="17" name="Connecteur droit 16"/>
                <p:cNvCxnSpPr/>
                <p:nvPr/>
              </p:nvCxnSpPr>
              <p:spPr>
                <a:xfrm>
                  <a:off x="4998335" y="548680"/>
                  <a:ext cx="1987235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Connecteur droit 18"/>
                <p:cNvCxnSpPr/>
                <p:nvPr/>
              </p:nvCxnSpPr>
              <p:spPr>
                <a:xfrm>
                  <a:off x="4995256" y="1833240"/>
                  <a:ext cx="1990314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Connecteur droit 19"/>
                <p:cNvCxnSpPr/>
                <p:nvPr/>
              </p:nvCxnSpPr>
              <p:spPr>
                <a:xfrm flipV="1">
                  <a:off x="6985570" y="548681"/>
                  <a:ext cx="0" cy="1284559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Connecteur droit avec flèche 22"/>
                <p:cNvCxnSpPr/>
                <p:nvPr/>
              </p:nvCxnSpPr>
              <p:spPr>
                <a:xfrm>
                  <a:off x="6985570" y="1196752"/>
                  <a:ext cx="322734" cy="0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1" name="Rectangle 20"/>
            <p:cNvSpPr/>
            <p:nvPr/>
          </p:nvSpPr>
          <p:spPr>
            <a:xfrm>
              <a:off x="4716016" y="1167686"/>
              <a:ext cx="3066040" cy="3693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CH" b="1" dirty="0" smtClean="0">
                  <a:solidFill>
                    <a:srgbClr val="FF0000"/>
                  </a:solidFill>
                </a:rPr>
                <a:t>90% </a:t>
              </a:r>
              <a:r>
                <a:rPr lang="fr-CH" b="1" dirty="0">
                  <a:solidFill>
                    <a:srgbClr val="FF0000"/>
                  </a:solidFill>
                </a:rPr>
                <a:t>des </a:t>
              </a:r>
              <a:r>
                <a:rPr lang="fr-CH" b="1" dirty="0" smtClean="0">
                  <a:solidFill>
                    <a:srgbClr val="FF0000"/>
                  </a:solidFill>
                </a:rPr>
                <a:t>allo-immunisations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882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67096"/>
            <a:ext cx="6256673" cy="447121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245869" y="201586"/>
            <a:ext cx="2097644" cy="354707"/>
          </a:xfrm>
          <a:custGeom>
            <a:avLst/>
            <a:gdLst>
              <a:gd name="connsiteX0" fmla="*/ 0 w 2016224"/>
              <a:gd name="connsiteY0" fmla="*/ 0 h 288032"/>
              <a:gd name="connsiteX1" fmla="*/ 2016224 w 2016224"/>
              <a:gd name="connsiteY1" fmla="*/ 0 h 288032"/>
              <a:gd name="connsiteX2" fmla="*/ 2016224 w 2016224"/>
              <a:gd name="connsiteY2" fmla="*/ 288032 h 288032"/>
              <a:gd name="connsiteX3" fmla="*/ 0 w 2016224"/>
              <a:gd name="connsiteY3" fmla="*/ 288032 h 288032"/>
              <a:gd name="connsiteX4" fmla="*/ 0 w 2016224"/>
              <a:gd name="connsiteY4" fmla="*/ 0 h 288032"/>
              <a:gd name="connsiteX0" fmla="*/ 38100 w 2054324"/>
              <a:gd name="connsiteY0" fmla="*/ 0 h 330894"/>
              <a:gd name="connsiteX1" fmla="*/ 2054324 w 2054324"/>
              <a:gd name="connsiteY1" fmla="*/ 0 h 330894"/>
              <a:gd name="connsiteX2" fmla="*/ 2054324 w 2054324"/>
              <a:gd name="connsiteY2" fmla="*/ 288032 h 330894"/>
              <a:gd name="connsiteX3" fmla="*/ 0 w 2054324"/>
              <a:gd name="connsiteY3" fmla="*/ 330894 h 330894"/>
              <a:gd name="connsiteX4" fmla="*/ 38100 w 2054324"/>
              <a:gd name="connsiteY4" fmla="*/ 0 h 330894"/>
              <a:gd name="connsiteX0" fmla="*/ 38100 w 2097187"/>
              <a:gd name="connsiteY0" fmla="*/ 0 h 330894"/>
              <a:gd name="connsiteX1" fmla="*/ 2054324 w 2097187"/>
              <a:gd name="connsiteY1" fmla="*/ 0 h 330894"/>
              <a:gd name="connsiteX2" fmla="*/ 2097187 w 2097187"/>
              <a:gd name="connsiteY2" fmla="*/ 330894 h 330894"/>
              <a:gd name="connsiteX3" fmla="*/ 0 w 2097187"/>
              <a:gd name="connsiteY3" fmla="*/ 330894 h 330894"/>
              <a:gd name="connsiteX4" fmla="*/ 38100 w 2097187"/>
              <a:gd name="connsiteY4" fmla="*/ 0 h 330894"/>
              <a:gd name="connsiteX0" fmla="*/ 38100 w 2097187"/>
              <a:gd name="connsiteY0" fmla="*/ 14288 h 345182"/>
              <a:gd name="connsiteX1" fmla="*/ 2092424 w 2097187"/>
              <a:gd name="connsiteY1" fmla="*/ 0 h 345182"/>
              <a:gd name="connsiteX2" fmla="*/ 2097187 w 2097187"/>
              <a:gd name="connsiteY2" fmla="*/ 345182 h 345182"/>
              <a:gd name="connsiteX3" fmla="*/ 0 w 2097187"/>
              <a:gd name="connsiteY3" fmla="*/ 345182 h 345182"/>
              <a:gd name="connsiteX4" fmla="*/ 38100 w 2097187"/>
              <a:gd name="connsiteY4" fmla="*/ 14288 h 345182"/>
              <a:gd name="connsiteX0" fmla="*/ 4762 w 2097187"/>
              <a:gd name="connsiteY0" fmla="*/ 9526 h 345182"/>
              <a:gd name="connsiteX1" fmla="*/ 2092424 w 2097187"/>
              <a:gd name="connsiteY1" fmla="*/ 0 h 345182"/>
              <a:gd name="connsiteX2" fmla="*/ 2097187 w 2097187"/>
              <a:gd name="connsiteY2" fmla="*/ 345182 h 345182"/>
              <a:gd name="connsiteX3" fmla="*/ 0 w 2097187"/>
              <a:gd name="connsiteY3" fmla="*/ 345182 h 345182"/>
              <a:gd name="connsiteX4" fmla="*/ 4762 w 2097187"/>
              <a:gd name="connsiteY4" fmla="*/ 9526 h 345182"/>
              <a:gd name="connsiteX0" fmla="*/ 4762 w 2097187"/>
              <a:gd name="connsiteY0" fmla="*/ 0 h 354706"/>
              <a:gd name="connsiteX1" fmla="*/ 2092424 w 2097187"/>
              <a:gd name="connsiteY1" fmla="*/ 9524 h 354706"/>
              <a:gd name="connsiteX2" fmla="*/ 2097187 w 2097187"/>
              <a:gd name="connsiteY2" fmla="*/ 354706 h 354706"/>
              <a:gd name="connsiteX3" fmla="*/ 0 w 2097187"/>
              <a:gd name="connsiteY3" fmla="*/ 354706 h 354706"/>
              <a:gd name="connsiteX4" fmla="*/ 4762 w 2097187"/>
              <a:gd name="connsiteY4" fmla="*/ 0 h 354706"/>
              <a:gd name="connsiteX0" fmla="*/ 4762 w 2097644"/>
              <a:gd name="connsiteY0" fmla="*/ 1 h 354707"/>
              <a:gd name="connsiteX1" fmla="*/ 2097186 w 2097644"/>
              <a:gd name="connsiteY1" fmla="*/ 0 h 354707"/>
              <a:gd name="connsiteX2" fmla="*/ 2097187 w 2097644"/>
              <a:gd name="connsiteY2" fmla="*/ 354707 h 354707"/>
              <a:gd name="connsiteX3" fmla="*/ 0 w 2097644"/>
              <a:gd name="connsiteY3" fmla="*/ 354707 h 354707"/>
              <a:gd name="connsiteX4" fmla="*/ 4762 w 2097644"/>
              <a:gd name="connsiteY4" fmla="*/ 1 h 354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7644" h="354707">
                <a:moveTo>
                  <a:pt x="4762" y="1"/>
                </a:moveTo>
                <a:lnTo>
                  <a:pt x="2097186" y="0"/>
                </a:lnTo>
                <a:cubicBezTo>
                  <a:pt x="2098774" y="115061"/>
                  <a:pt x="2095599" y="239646"/>
                  <a:pt x="2097187" y="354707"/>
                </a:cubicBezTo>
                <a:lnTo>
                  <a:pt x="0" y="354707"/>
                </a:lnTo>
                <a:cubicBezTo>
                  <a:pt x="1587" y="242822"/>
                  <a:pt x="3175" y="111886"/>
                  <a:pt x="4762" y="1"/>
                </a:cubicBezTo>
                <a:close/>
              </a:path>
            </a:pathLst>
          </a:cu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orme libre 9"/>
          <p:cNvSpPr/>
          <p:nvPr/>
        </p:nvSpPr>
        <p:spPr>
          <a:xfrm>
            <a:off x="6339840" y="188976"/>
            <a:ext cx="1264920" cy="365760"/>
          </a:xfrm>
          <a:custGeom>
            <a:avLst/>
            <a:gdLst>
              <a:gd name="connsiteX0" fmla="*/ 7620 w 1264920"/>
              <a:gd name="connsiteY0" fmla="*/ 0 h 365760"/>
              <a:gd name="connsiteX1" fmla="*/ 0 w 1264920"/>
              <a:gd name="connsiteY1" fmla="*/ 365760 h 365760"/>
              <a:gd name="connsiteX2" fmla="*/ 1264920 w 1264920"/>
              <a:gd name="connsiteY2" fmla="*/ 365760 h 365760"/>
              <a:gd name="connsiteX3" fmla="*/ 1249680 w 1264920"/>
              <a:gd name="connsiteY3" fmla="*/ 7620 h 365760"/>
              <a:gd name="connsiteX4" fmla="*/ 7620 w 1264920"/>
              <a:gd name="connsiteY4" fmla="*/ 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4920" h="365760">
                <a:moveTo>
                  <a:pt x="7620" y="0"/>
                </a:moveTo>
                <a:lnTo>
                  <a:pt x="0" y="365760"/>
                </a:lnTo>
                <a:lnTo>
                  <a:pt x="1264920" y="365760"/>
                </a:lnTo>
                <a:lnTo>
                  <a:pt x="1249680" y="7620"/>
                </a:lnTo>
                <a:lnTo>
                  <a:pt x="7620" y="0"/>
                </a:lnTo>
                <a:close/>
              </a:path>
            </a:pathLst>
          </a:custGeom>
          <a:solidFill>
            <a:srgbClr val="FFFF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4245869" y="1291232"/>
            <a:ext cx="2093971" cy="2196534"/>
          </a:xfrm>
          <a:prstGeom prst="rect">
            <a:avLst/>
          </a:prstGeom>
          <a:solidFill>
            <a:srgbClr val="FFFF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13"/>
          <p:cNvSpPr/>
          <p:nvPr/>
        </p:nvSpPr>
        <p:spPr>
          <a:xfrm>
            <a:off x="6339841" y="554736"/>
            <a:ext cx="1264920" cy="2933030"/>
          </a:xfrm>
          <a:prstGeom prst="rect">
            <a:avLst/>
          </a:prstGeom>
          <a:solidFill>
            <a:schemeClr val="accent6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14"/>
          <p:cNvSpPr/>
          <p:nvPr/>
        </p:nvSpPr>
        <p:spPr>
          <a:xfrm>
            <a:off x="1643404" y="5013176"/>
            <a:ext cx="5985088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CH" sz="1000" dirty="0" smtClean="0"/>
              <a:t>L’antigène </a:t>
            </a:r>
            <a:r>
              <a:rPr lang="fr-CH" sz="1000" dirty="0">
                <a:solidFill>
                  <a:srgbClr val="FF0000"/>
                </a:solidFill>
              </a:rPr>
              <a:t>K </a:t>
            </a:r>
            <a:r>
              <a:rPr lang="fr-CH" sz="1000" dirty="0"/>
              <a:t>est l’antigène </a:t>
            </a:r>
            <a:r>
              <a:rPr lang="fr-CH" sz="1000" dirty="0">
                <a:solidFill>
                  <a:srgbClr val="FF0000"/>
                </a:solidFill>
              </a:rPr>
              <a:t>le plus immunogène </a:t>
            </a:r>
            <a:r>
              <a:rPr lang="fr-CH" sz="1000" dirty="0" smtClean="0"/>
              <a:t>(après </a:t>
            </a:r>
            <a:r>
              <a:rPr lang="fr-CH" sz="1000" dirty="0"/>
              <a:t>le système </a:t>
            </a:r>
            <a:r>
              <a:rPr lang="fr-CH" sz="1000" dirty="0" smtClean="0"/>
              <a:t>Rhésus) avec réaction </a:t>
            </a:r>
            <a:r>
              <a:rPr lang="fr-CH" sz="1000" dirty="0" smtClean="0">
                <a:solidFill>
                  <a:srgbClr val="FF0000"/>
                </a:solidFill>
              </a:rPr>
              <a:t>dès la 1</a:t>
            </a:r>
            <a:r>
              <a:rPr lang="fr-CH" sz="1000" baseline="30000" dirty="0" smtClean="0">
                <a:solidFill>
                  <a:srgbClr val="FF0000"/>
                </a:solidFill>
              </a:rPr>
              <a:t>ère</a:t>
            </a:r>
            <a:r>
              <a:rPr lang="fr-CH" sz="1000" dirty="0" smtClean="0">
                <a:solidFill>
                  <a:srgbClr val="FF0000"/>
                </a:solidFill>
              </a:rPr>
              <a:t> grossesse </a:t>
            </a:r>
            <a:r>
              <a:rPr lang="fr-CH" sz="1000" dirty="0" smtClean="0"/>
              <a:t>et déjà à </a:t>
            </a:r>
            <a:r>
              <a:rPr lang="fr-CH" sz="1000" dirty="0" smtClean="0">
                <a:solidFill>
                  <a:srgbClr val="FF0000"/>
                </a:solidFill>
              </a:rPr>
              <a:t>faible taux.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124245" y="499144"/>
            <a:ext cx="6447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000" dirty="0" smtClean="0"/>
              <a:t>= Rhésus</a:t>
            </a:r>
            <a:endParaRPr lang="fr-CH" sz="1000" dirty="0"/>
          </a:p>
        </p:txBody>
      </p:sp>
      <p:sp>
        <p:nvSpPr>
          <p:cNvPr id="17" name="ZoneTexte 16"/>
          <p:cNvSpPr txBox="1"/>
          <p:nvPr/>
        </p:nvSpPr>
        <p:spPr>
          <a:xfrm>
            <a:off x="7732329" y="275508"/>
            <a:ext cx="8723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000" u="sng" dirty="0" smtClean="0"/>
              <a:t>Taux à risque</a:t>
            </a:r>
            <a:endParaRPr lang="fr-CH" sz="1000" u="sng" dirty="0"/>
          </a:p>
        </p:txBody>
      </p:sp>
      <p:sp>
        <p:nvSpPr>
          <p:cNvPr id="18" name="ZoneTexte 17"/>
          <p:cNvSpPr txBox="1"/>
          <p:nvPr/>
        </p:nvSpPr>
        <p:spPr>
          <a:xfrm>
            <a:off x="7956636" y="511929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000" dirty="0" smtClean="0"/>
              <a:t>1/32</a:t>
            </a:r>
            <a:endParaRPr lang="fr-CH" sz="1000" dirty="0"/>
          </a:p>
        </p:txBody>
      </p:sp>
      <p:sp>
        <p:nvSpPr>
          <p:cNvPr id="19" name="ZoneTexte 18"/>
          <p:cNvSpPr txBox="1"/>
          <p:nvPr/>
        </p:nvSpPr>
        <p:spPr>
          <a:xfrm>
            <a:off x="7989497" y="684971"/>
            <a:ext cx="3658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000" dirty="0" smtClean="0"/>
              <a:t>1/8</a:t>
            </a:r>
            <a:endParaRPr lang="fr-CH" sz="1000" dirty="0"/>
          </a:p>
        </p:txBody>
      </p:sp>
      <p:sp>
        <p:nvSpPr>
          <p:cNvPr id="21" name="ZoneTexte 20"/>
          <p:cNvSpPr txBox="1"/>
          <p:nvPr/>
        </p:nvSpPr>
        <p:spPr>
          <a:xfrm>
            <a:off x="7989497" y="871460"/>
            <a:ext cx="3658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000" dirty="0" smtClean="0"/>
              <a:t>1/4</a:t>
            </a:r>
            <a:endParaRPr lang="fr-CH" sz="1000" dirty="0"/>
          </a:p>
        </p:txBody>
      </p:sp>
      <p:sp>
        <p:nvSpPr>
          <p:cNvPr id="22" name="ZoneTexte 21"/>
          <p:cNvSpPr txBox="1"/>
          <p:nvPr/>
        </p:nvSpPr>
        <p:spPr>
          <a:xfrm>
            <a:off x="7956636" y="1074699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000" dirty="0" smtClean="0"/>
              <a:t>1/32</a:t>
            </a:r>
            <a:endParaRPr lang="fr-CH" sz="1000" dirty="0"/>
          </a:p>
        </p:txBody>
      </p:sp>
      <p:sp>
        <p:nvSpPr>
          <p:cNvPr id="24" name="Rectangle 23"/>
          <p:cNvSpPr/>
          <p:nvPr/>
        </p:nvSpPr>
        <p:spPr>
          <a:xfrm>
            <a:off x="1675002" y="554736"/>
            <a:ext cx="4664837" cy="736496"/>
          </a:xfrm>
          <a:prstGeom prst="rect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Rectangle 24"/>
          <p:cNvSpPr/>
          <p:nvPr/>
        </p:nvSpPr>
        <p:spPr>
          <a:xfrm>
            <a:off x="1656620" y="1291232"/>
            <a:ext cx="1043172" cy="2196534"/>
          </a:xfrm>
          <a:prstGeom prst="rect">
            <a:avLst/>
          </a:prstGeom>
          <a:solidFill>
            <a:schemeClr val="accent6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6" name="Rectangle 25"/>
          <p:cNvSpPr/>
          <p:nvPr/>
        </p:nvSpPr>
        <p:spPr>
          <a:xfrm>
            <a:off x="1661563" y="3487766"/>
            <a:ext cx="5943197" cy="949346"/>
          </a:xfrm>
          <a:prstGeom prst="rect">
            <a:avLst/>
          </a:prstGeom>
          <a:solidFill>
            <a:srgbClr val="00B05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3371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284" y="285311"/>
            <a:ext cx="6849431" cy="628737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259632" y="404664"/>
            <a:ext cx="6624736" cy="3024336"/>
          </a:xfrm>
          <a:prstGeom prst="rect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Rectangle 19"/>
          <p:cNvSpPr/>
          <p:nvPr/>
        </p:nvSpPr>
        <p:spPr>
          <a:xfrm>
            <a:off x="1273820" y="3617582"/>
            <a:ext cx="6610548" cy="2259690"/>
          </a:xfrm>
          <a:prstGeom prst="rect">
            <a:avLst/>
          </a:prstGeom>
          <a:solidFill>
            <a:schemeClr val="accent6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Rectangle 22"/>
          <p:cNvSpPr/>
          <p:nvPr/>
        </p:nvSpPr>
        <p:spPr>
          <a:xfrm>
            <a:off x="1259632" y="6021288"/>
            <a:ext cx="6610548" cy="506834"/>
          </a:xfrm>
          <a:prstGeom prst="rect">
            <a:avLst/>
          </a:prstGeom>
          <a:solidFill>
            <a:srgbClr val="00B05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1640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81" t="56688" r="34438"/>
          <a:stretch/>
        </p:blipFill>
        <p:spPr bwMode="auto">
          <a:xfrm>
            <a:off x="3080128" y="3715353"/>
            <a:ext cx="2336878" cy="2144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e 18"/>
          <p:cNvGrpSpPr/>
          <p:nvPr/>
        </p:nvGrpSpPr>
        <p:grpSpPr>
          <a:xfrm>
            <a:off x="755576" y="3645025"/>
            <a:ext cx="4896544" cy="2214776"/>
            <a:chOff x="755576" y="3645025"/>
            <a:chExt cx="4896544" cy="2214776"/>
          </a:xfrm>
        </p:grpSpPr>
        <p:grpSp>
          <p:nvGrpSpPr>
            <p:cNvPr id="13" name="Groupe 12"/>
            <p:cNvGrpSpPr/>
            <p:nvPr/>
          </p:nvGrpSpPr>
          <p:grpSpPr>
            <a:xfrm>
              <a:off x="755576" y="3645025"/>
              <a:ext cx="4896544" cy="2214776"/>
              <a:chOff x="755576" y="3645025"/>
              <a:chExt cx="4896544" cy="2214776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6688" r="66582"/>
              <a:stretch/>
            </p:blipFill>
            <p:spPr bwMode="auto">
              <a:xfrm>
                <a:off x="755576" y="3715353"/>
                <a:ext cx="2382260" cy="21444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" name="ZoneTexte 8"/>
              <p:cNvSpPr txBox="1"/>
              <p:nvPr/>
            </p:nvSpPr>
            <p:spPr>
              <a:xfrm>
                <a:off x="3419872" y="3645025"/>
                <a:ext cx="22322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H" dirty="0" smtClean="0">
                    <a:solidFill>
                      <a:srgbClr val="7030A0"/>
                    </a:solidFill>
                  </a:rPr>
                  <a:t>COOMBS INDIRECT</a:t>
                </a:r>
                <a:endParaRPr lang="fr-CH" dirty="0">
                  <a:solidFill>
                    <a:srgbClr val="7030A0"/>
                  </a:solidFill>
                </a:endParaRPr>
              </a:p>
            </p:txBody>
          </p:sp>
        </p:grpSp>
        <p:sp>
          <p:nvSpPr>
            <p:cNvPr id="20" name="ZoneTexte 19"/>
            <p:cNvSpPr txBox="1"/>
            <p:nvPr/>
          </p:nvSpPr>
          <p:spPr>
            <a:xfrm>
              <a:off x="1944916" y="5416568"/>
              <a:ext cx="1907004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dirty="0" smtClean="0">
                  <a:solidFill>
                    <a:srgbClr val="7030A0"/>
                  </a:solidFill>
                </a:rPr>
                <a:t>(</a:t>
              </a:r>
              <a:r>
                <a:rPr lang="fr-FR" sz="1050" dirty="0" err="1" smtClean="0">
                  <a:solidFill>
                    <a:srgbClr val="7030A0"/>
                  </a:solidFill>
                </a:rPr>
                <a:t>pannel</a:t>
              </a:r>
              <a:r>
                <a:rPr lang="fr-FR" sz="1050" dirty="0" smtClean="0">
                  <a:solidFill>
                    <a:srgbClr val="7030A0"/>
                  </a:solidFill>
                </a:rPr>
                <a:t> de GR </a:t>
              </a:r>
              <a:r>
                <a:rPr lang="fr-FR" sz="1050" u="sng" dirty="0">
                  <a:solidFill>
                    <a:srgbClr val="7030A0"/>
                  </a:solidFill>
                </a:rPr>
                <a:t>du </a:t>
              </a:r>
              <a:r>
                <a:rPr lang="fr-FR" sz="1050" u="sng" dirty="0" smtClean="0">
                  <a:solidFill>
                    <a:srgbClr val="7030A0"/>
                  </a:solidFill>
                </a:rPr>
                <a:t>labo </a:t>
              </a:r>
              <a:r>
                <a:rPr lang="fr-FR" sz="1050" dirty="0" smtClean="0">
                  <a:solidFill>
                    <a:srgbClr val="7030A0"/>
                  </a:solidFill>
                </a:rPr>
                <a:t>avec Ag </a:t>
              </a:r>
              <a:r>
                <a:rPr lang="fr-FR" sz="1050" dirty="0" err="1" smtClean="0">
                  <a:solidFill>
                    <a:srgbClr val="7030A0"/>
                  </a:solidFill>
                </a:rPr>
                <a:t>c,D,E,K</a:t>
              </a:r>
              <a:r>
                <a:rPr lang="fr-FR" sz="1050" dirty="0" smtClean="0">
                  <a:solidFill>
                    <a:srgbClr val="7030A0"/>
                  </a:solidFill>
                </a:rPr>
                <a:t>, etc…)</a:t>
              </a:r>
              <a:endParaRPr lang="fr-FR" sz="1050" dirty="0">
                <a:solidFill>
                  <a:srgbClr val="7030A0"/>
                </a:solidFill>
              </a:endParaRPr>
            </a:p>
          </p:txBody>
        </p:sp>
      </p:grp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6582" b="52194"/>
          <a:stretch/>
        </p:blipFill>
        <p:spPr bwMode="auto">
          <a:xfrm>
            <a:off x="755576" y="908722"/>
            <a:ext cx="2382260" cy="2366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ZoneTexte 20"/>
          <p:cNvSpPr txBox="1"/>
          <p:nvPr/>
        </p:nvSpPr>
        <p:spPr>
          <a:xfrm>
            <a:off x="0" y="-34709"/>
            <a:ext cx="8632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b="1" dirty="0" smtClean="0"/>
              <a:t>TEST DE COOMBS DIRECT ET INDIRECT</a:t>
            </a:r>
            <a:endParaRPr lang="fr-CH" sz="3200" b="1" dirty="0">
              <a:solidFill>
                <a:srgbClr val="FF0000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3" t="-1" r="33814" b="52194"/>
          <a:stretch/>
        </p:blipFill>
        <p:spPr bwMode="auto">
          <a:xfrm>
            <a:off x="3131840" y="908720"/>
            <a:ext cx="2359148" cy="2366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60" t="-1" r="4356" b="52194"/>
          <a:stretch/>
        </p:blipFill>
        <p:spPr bwMode="auto">
          <a:xfrm>
            <a:off x="5652120" y="1043444"/>
            <a:ext cx="2130364" cy="2366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85043" y="3301620"/>
            <a:ext cx="679688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CH" dirty="0">
                <a:sym typeface="Wingdings" panose="05000000000000000000" pitchFamily="2" charset="2"/>
              </a:rPr>
              <a:t> </a:t>
            </a:r>
            <a:r>
              <a:rPr lang="fr-CH" dirty="0" smtClean="0">
                <a:sym typeface="Wingdings" panose="05000000000000000000" pitchFamily="2" charset="2"/>
              </a:rPr>
              <a:t>Mesure </a:t>
            </a:r>
            <a:r>
              <a:rPr lang="fr-CH" dirty="0">
                <a:sym typeface="Wingdings" panose="05000000000000000000" pitchFamily="2" charset="2"/>
              </a:rPr>
              <a:t>des AC sur des GR  </a:t>
            </a:r>
            <a:r>
              <a:rPr lang="fr-CH" dirty="0" smtClean="0">
                <a:solidFill>
                  <a:srgbClr val="FF0000"/>
                </a:solidFill>
                <a:sym typeface="Wingdings" panose="05000000000000000000" pitchFamily="2" charset="2"/>
              </a:rPr>
              <a:t>associé à hémolyse si positif</a:t>
            </a:r>
            <a:endParaRPr lang="fr-CH" dirty="0">
              <a:solidFill>
                <a:srgbClr val="FF000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526846" y="1043444"/>
            <a:ext cx="1765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dirty="0" smtClean="0">
                <a:solidFill>
                  <a:srgbClr val="FF0000"/>
                </a:solidFill>
              </a:rPr>
              <a:t>COOMBS DIRECT</a:t>
            </a:r>
            <a:endParaRPr lang="fr-CH" dirty="0">
              <a:solidFill>
                <a:srgbClr val="FF0000"/>
              </a:solidFill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22" t="56688" r="3393"/>
          <a:stretch/>
        </p:blipFill>
        <p:spPr bwMode="auto">
          <a:xfrm>
            <a:off x="5631738" y="3645025"/>
            <a:ext cx="2130364" cy="2144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46009" y="5818038"/>
            <a:ext cx="7874948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61938" indent="-261938" algn="ctr"/>
            <a:r>
              <a:rPr lang="fr-CH" dirty="0">
                <a:sym typeface="Wingdings" panose="05000000000000000000" pitchFamily="2" charset="2"/>
              </a:rPr>
              <a:t> </a:t>
            </a:r>
            <a:r>
              <a:rPr lang="fr-CH" dirty="0" smtClean="0">
                <a:sym typeface="Wingdings" panose="05000000000000000000" pitchFamily="2" charset="2"/>
              </a:rPr>
              <a:t>Mesure </a:t>
            </a:r>
            <a:r>
              <a:rPr lang="fr-CH" dirty="0">
                <a:sym typeface="Wingdings" panose="05000000000000000000" pitchFamily="2" charset="2"/>
              </a:rPr>
              <a:t>des </a:t>
            </a:r>
            <a:r>
              <a:rPr lang="fr-CH" dirty="0" smtClean="0">
                <a:sym typeface="Wingdings" panose="05000000000000000000" pitchFamily="2" charset="2"/>
              </a:rPr>
              <a:t>AC contre un </a:t>
            </a:r>
            <a:r>
              <a:rPr lang="fr-CH" dirty="0" err="1" smtClean="0">
                <a:sym typeface="Wingdings" panose="05000000000000000000" pitchFamily="2" charset="2"/>
              </a:rPr>
              <a:t>pannel</a:t>
            </a:r>
            <a:r>
              <a:rPr lang="fr-CH" dirty="0" smtClean="0">
                <a:sym typeface="Wingdings" panose="05000000000000000000" pitchFamily="2" charset="2"/>
              </a:rPr>
              <a:t> de GR avec des Ag spécifiques (K,D, E, c etc.)  Sert </a:t>
            </a:r>
            <a:r>
              <a:rPr lang="fr-CH" dirty="0" smtClean="0">
                <a:solidFill>
                  <a:srgbClr val="7030A0"/>
                </a:solidFill>
                <a:sym typeface="Wingdings" panose="05000000000000000000" pitchFamily="2" charset="2"/>
              </a:rPr>
              <a:t>au suivi </a:t>
            </a:r>
            <a:r>
              <a:rPr lang="fr-CH" dirty="0">
                <a:solidFill>
                  <a:srgbClr val="7030A0"/>
                </a:solidFill>
                <a:sym typeface="Wingdings" panose="05000000000000000000" pitchFamily="2" charset="2"/>
              </a:rPr>
              <a:t>des taux </a:t>
            </a:r>
            <a:r>
              <a:rPr lang="fr-CH" dirty="0" smtClean="0">
                <a:solidFill>
                  <a:srgbClr val="7030A0"/>
                </a:solidFill>
                <a:sym typeface="Wingdings" panose="05000000000000000000" pitchFamily="2" charset="2"/>
              </a:rPr>
              <a:t>d’AC </a:t>
            </a:r>
            <a:r>
              <a:rPr lang="fr-CH" dirty="0" err="1" smtClean="0">
                <a:solidFill>
                  <a:srgbClr val="7030A0"/>
                </a:solidFill>
                <a:sym typeface="Wingdings" panose="05000000000000000000" pitchFamily="2" charset="2"/>
              </a:rPr>
              <a:t>anti-GR</a:t>
            </a:r>
            <a:r>
              <a:rPr lang="fr-CH" dirty="0" smtClean="0">
                <a:solidFill>
                  <a:srgbClr val="7030A0"/>
                </a:solidFill>
                <a:sym typeface="Wingdings" panose="05000000000000000000" pitchFamily="2" charset="2"/>
              </a:rPr>
              <a:t> </a:t>
            </a:r>
            <a:r>
              <a:rPr lang="fr-CH" dirty="0">
                <a:sym typeface="Wingdings" panose="05000000000000000000" pitchFamily="2" charset="2"/>
              </a:rPr>
              <a:t>à </a:t>
            </a:r>
            <a:r>
              <a:rPr lang="fr-CH" dirty="0" smtClean="0">
                <a:sym typeface="Wingdings" panose="05000000000000000000" pitchFamily="2" charset="2"/>
              </a:rPr>
              <a:t>risque mais ne mesure pas les AC réellement attachés sur les GR du patient responsables d’une hémolyse</a:t>
            </a:r>
            <a:endParaRPr lang="fr-CH" dirty="0"/>
          </a:p>
        </p:txBody>
      </p:sp>
      <p:sp>
        <p:nvSpPr>
          <p:cNvPr id="14" name="ZoneTexte 13"/>
          <p:cNvSpPr txBox="1"/>
          <p:nvPr/>
        </p:nvSpPr>
        <p:spPr>
          <a:xfrm>
            <a:off x="1958335" y="2564904"/>
            <a:ext cx="7633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>
                <a:solidFill>
                  <a:srgbClr val="FF0000"/>
                </a:solidFill>
              </a:rPr>
              <a:t>d</a:t>
            </a:r>
            <a:r>
              <a:rPr lang="fr-FR" sz="1050" dirty="0" smtClean="0">
                <a:solidFill>
                  <a:srgbClr val="FF0000"/>
                </a:solidFill>
              </a:rPr>
              <a:t>u patient</a:t>
            </a:r>
            <a:endParaRPr lang="fr-FR" sz="10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96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146550"/>
            <a:ext cx="2190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2800" b="1" dirty="0" smtClean="0"/>
              <a:t>EN PRATIQUE</a:t>
            </a:r>
            <a:endParaRPr lang="fr-CH" sz="28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482" y="1124744"/>
            <a:ext cx="59531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31757" y="1100518"/>
            <a:ext cx="43772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757740" y="2348880"/>
            <a:ext cx="547260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ym typeface="Wingdings" panose="05000000000000000000" pitchFamily="2" charset="2"/>
              </a:rPr>
              <a:t>Q: Une mère est Rh- avec un nné  Rh+ qui a un Coombs positif  </a:t>
            </a:r>
            <a:r>
              <a:rPr lang="fr-FR" dirty="0" smtClean="0">
                <a:sym typeface="Wingdings" panose="05000000000000000000" pitchFamily="2" charset="2"/>
              </a:rPr>
              <a:t>Est-ce </a:t>
            </a:r>
            <a:r>
              <a:rPr lang="fr-FR" dirty="0" smtClean="0">
                <a:sym typeface="Wingdings" panose="05000000000000000000" pitchFamily="2" charset="2"/>
              </a:rPr>
              <a:t>une hémolyse ?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757" y="3140968"/>
            <a:ext cx="61245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959635" y="5595464"/>
            <a:ext cx="706881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ym typeface="Wingdings" panose="05000000000000000000" pitchFamily="2" charset="2"/>
              </a:rPr>
              <a:t>R: Pas forcément!  Le </a:t>
            </a:r>
            <a:r>
              <a:rPr lang="fr-FR" dirty="0" err="1" smtClean="0">
                <a:sym typeface="Wingdings" panose="05000000000000000000" pitchFamily="2" charset="2"/>
              </a:rPr>
              <a:t>Rophylac</a:t>
            </a:r>
            <a:r>
              <a:rPr lang="fr-FR" dirty="0" smtClean="0">
                <a:sym typeface="Wingdings" panose="05000000000000000000" pitchFamily="2" charset="2"/>
              </a:rPr>
              <a:t>® donné à la mère avant l’accouchement va passer chez l’enfant (IgG) et s’attacher aux GR  Coombs positif mais faiblement (&gt;1/16)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514794" y="1753394"/>
            <a:ext cx="5958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ym typeface="Wingdings" panose="05000000000000000000" pitchFamily="2" charset="2"/>
              </a:rPr>
              <a:t> Il faut que la mère exprime des RAI à un taux suffisant et que l’Ag soit présent sur les GR de l’enfant</a:t>
            </a:r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221826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oneTexte 20"/>
          <p:cNvSpPr txBox="1"/>
          <p:nvPr/>
        </p:nvSpPr>
        <p:spPr>
          <a:xfrm>
            <a:off x="323528" y="1024860"/>
            <a:ext cx="86325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u="sng" dirty="0"/>
              <a:t>Facteurs de risque d’allo-immunisation avec </a:t>
            </a:r>
            <a:r>
              <a:rPr lang="fr-CH" b="1" u="sng" dirty="0" err="1"/>
              <a:t>Ac</a:t>
            </a:r>
            <a:r>
              <a:rPr lang="fr-CH" b="1" u="sng" dirty="0"/>
              <a:t> irrégulier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CH" dirty="0" smtClean="0"/>
              <a:t>Femmes enceintes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fr-CH" dirty="0" smtClean="0"/>
              <a:t>Durée de la gestation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fr-CH" dirty="0"/>
              <a:t>Nb </a:t>
            </a:r>
            <a:r>
              <a:rPr lang="fr-CH" dirty="0" smtClean="0"/>
              <a:t>accouchements, fausse-couche</a:t>
            </a:r>
            <a:endParaRPr lang="fr-CH" dirty="0"/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fr-CH" dirty="0" smtClean="0"/>
              <a:t>Manœuvres obstétricales. 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fr-CH" dirty="0" smtClean="0"/>
              <a:t>Transfusions antérieures</a:t>
            </a:r>
            <a:endParaRPr lang="fr-CH" dirty="0"/>
          </a:p>
        </p:txBody>
      </p:sp>
      <p:sp>
        <p:nvSpPr>
          <p:cNvPr id="22" name="ZoneTexte 21"/>
          <p:cNvSpPr txBox="1"/>
          <p:nvPr/>
        </p:nvSpPr>
        <p:spPr>
          <a:xfrm>
            <a:off x="320230" y="3158966"/>
            <a:ext cx="84249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u="sng" dirty="0" smtClean="0"/>
              <a:t>Le risque/ sévérité de l’hémolyse dépend: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CH" dirty="0"/>
              <a:t>De la quantité d’AC produits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CH" dirty="0" smtClean="0"/>
              <a:t>Du type d’AC produits: 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fr-CH" dirty="0"/>
              <a:t>L</a:t>
            </a:r>
            <a:r>
              <a:rPr lang="fr-CH" dirty="0" smtClean="0"/>
              <a:t>es </a:t>
            </a:r>
            <a:r>
              <a:rPr lang="fr-CH" dirty="0" smtClean="0">
                <a:solidFill>
                  <a:srgbClr val="00B050"/>
                </a:solidFill>
              </a:rPr>
              <a:t>AC «naturels</a:t>
            </a:r>
            <a:r>
              <a:rPr lang="fr-CH" dirty="0" smtClean="0"/>
              <a:t>» (type ABO) sont généralement  </a:t>
            </a:r>
            <a:r>
              <a:rPr lang="fr-CH" dirty="0" smtClean="0">
                <a:solidFill>
                  <a:srgbClr val="00B050"/>
                </a:solidFill>
              </a:rPr>
              <a:t>peu </a:t>
            </a:r>
            <a:r>
              <a:rPr lang="fr-CH" dirty="0">
                <a:solidFill>
                  <a:srgbClr val="00B050"/>
                </a:solidFill>
              </a:rPr>
              <a:t>dangereux </a:t>
            </a:r>
            <a:r>
              <a:rPr lang="fr-CH" dirty="0"/>
              <a:t>pour le </a:t>
            </a:r>
            <a:r>
              <a:rPr lang="fr-CH" dirty="0" smtClean="0"/>
              <a:t>fœtus </a:t>
            </a:r>
            <a:r>
              <a:rPr lang="fr-CH" dirty="0"/>
              <a:t>car ce sont </a:t>
            </a:r>
            <a:r>
              <a:rPr lang="fr-CH" dirty="0" smtClean="0"/>
              <a:t>majoritairement des </a:t>
            </a:r>
            <a:r>
              <a:rPr lang="fr-CH" dirty="0" err="1">
                <a:solidFill>
                  <a:srgbClr val="00B050"/>
                </a:solidFill>
              </a:rPr>
              <a:t>IgM</a:t>
            </a:r>
            <a:r>
              <a:rPr lang="fr-CH" dirty="0">
                <a:solidFill>
                  <a:srgbClr val="00B050"/>
                </a:solidFill>
              </a:rPr>
              <a:t> </a:t>
            </a:r>
            <a:r>
              <a:rPr lang="fr-CH" dirty="0"/>
              <a:t>qui ne passent </a:t>
            </a:r>
            <a:r>
              <a:rPr lang="fr-CH" u="sng" dirty="0"/>
              <a:t>pas</a:t>
            </a:r>
            <a:r>
              <a:rPr lang="fr-CH" dirty="0"/>
              <a:t> le placenta</a:t>
            </a:r>
            <a:r>
              <a:rPr lang="fr-CH" dirty="0" smtClean="0"/>
              <a:t>. Constellation ABO à risque de cas sévères (1%):</a:t>
            </a:r>
          </a:p>
          <a:p>
            <a:pPr marL="1657350" lvl="3" indent="-285750">
              <a:buFont typeface="Wingdings" panose="05000000000000000000" pitchFamily="2" charset="2"/>
              <a:buChar char="§"/>
            </a:pPr>
            <a:r>
              <a:rPr lang="fr-CH" dirty="0" smtClean="0"/>
              <a:t>Européens: 	O/A</a:t>
            </a:r>
          </a:p>
          <a:p>
            <a:pPr marL="1657350" lvl="3" indent="-285750">
              <a:buFont typeface="Wingdings" panose="05000000000000000000" pitchFamily="2" charset="2"/>
              <a:buChar char="§"/>
            </a:pPr>
            <a:r>
              <a:rPr lang="fr-CH" dirty="0" smtClean="0"/>
              <a:t>Africains: 		O/B</a:t>
            </a:r>
            <a:endParaRPr lang="fr-CH" dirty="0"/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fr-CH" dirty="0" smtClean="0"/>
              <a:t>Les AC </a:t>
            </a:r>
            <a:r>
              <a:rPr lang="fr-CH" dirty="0" smtClean="0">
                <a:solidFill>
                  <a:srgbClr val="FF0000"/>
                </a:solidFill>
              </a:rPr>
              <a:t>«acquis» </a:t>
            </a:r>
            <a:r>
              <a:rPr lang="fr-CH" dirty="0" smtClean="0"/>
              <a:t>(type allo-immunisation RAI)</a:t>
            </a:r>
            <a:r>
              <a:rPr lang="fr-CH" dirty="0" smtClean="0">
                <a:solidFill>
                  <a:srgbClr val="FF0000"/>
                </a:solidFill>
              </a:rPr>
              <a:t> </a:t>
            </a:r>
            <a:r>
              <a:rPr lang="fr-CH" dirty="0" smtClean="0"/>
              <a:t>car sont des </a:t>
            </a:r>
            <a:r>
              <a:rPr lang="fr-CH" dirty="0" smtClean="0">
                <a:solidFill>
                  <a:srgbClr val="FF0000"/>
                </a:solidFill>
              </a:rPr>
              <a:t>IgG </a:t>
            </a:r>
            <a:r>
              <a:rPr lang="fr-CH" dirty="0" smtClean="0"/>
              <a:t>qui passent le placenta.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95536" y="146550"/>
            <a:ext cx="2190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2800" b="1" dirty="0" smtClean="0"/>
              <a:t>EN PRATIQUE</a:t>
            </a:r>
            <a:endParaRPr lang="fr-CH" sz="2800" b="1" dirty="0"/>
          </a:p>
        </p:txBody>
      </p:sp>
    </p:spTree>
    <p:extLst>
      <p:ext uri="{BB962C8B-B14F-4D97-AF65-F5344CB8AC3E}">
        <p14:creationId xmlns:p14="http://schemas.microsoft.com/office/powerpoint/2010/main" val="336343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2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87637" y="1268760"/>
            <a:ext cx="87768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/>
              <a:t>Bilan du risque allo-immunisation </a:t>
            </a:r>
            <a:r>
              <a:rPr lang="fr-CH" dirty="0" smtClean="0"/>
              <a:t>pendant grossesse à 12 </a:t>
            </a:r>
            <a:r>
              <a:rPr lang="fr-CH" dirty="0"/>
              <a:t>SA </a:t>
            </a:r>
            <a:r>
              <a:rPr lang="fr-CH" dirty="0" smtClean="0"/>
              <a:t>+/- 28 SA:</a:t>
            </a:r>
          </a:p>
          <a:p>
            <a:endParaRPr lang="fr-CH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fr-CH" dirty="0" err="1">
                <a:sym typeface="Wingdings" pitchFamily="2" charset="2"/>
              </a:rPr>
              <a:t>Phénotypage</a:t>
            </a:r>
            <a:r>
              <a:rPr lang="fr-CH" dirty="0">
                <a:sym typeface="Wingdings" pitchFamily="2" charset="2"/>
              </a:rPr>
              <a:t> </a:t>
            </a:r>
            <a:r>
              <a:rPr lang="fr-CH" dirty="0" smtClean="0">
                <a:sym typeface="Wingdings" pitchFamily="2" charset="2"/>
              </a:rPr>
              <a:t>Ag maternel ABO</a:t>
            </a:r>
            <a:r>
              <a:rPr lang="fr-CH" dirty="0">
                <a:sym typeface="Wingdings" pitchFamily="2" charset="2"/>
              </a:rPr>
              <a:t>, Rh (</a:t>
            </a:r>
            <a:r>
              <a:rPr lang="fr-CH" dirty="0" err="1">
                <a:sym typeface="Wingdings" pitchFamily="2" charset="2"/>
              </a:rPr>
              <a:t>D</a:t>
            </a:r>
            <a:r>
              <a:rPr lang="fr-CH" dirty="0" err="1"/>
              <a:t>CcEe</a:t>
            </a:r>
            <a:r>
              <a:rPr lang="fr-CH" dirty="0"/>
              <a:t>) </a:t>
            </a:r>
            <a:r>
              <a:rPr lang="fr-CH" dirty="0" smtClean="0">
                <a:sym typeface="Wingdings" pitchFamily="2" charset="2"/>
              </a:rPr>
              <a:t>et </a:t>
            </a:r>
            <a:r>
              <a:rPr lang="fr-CH" dirty="0" err="1">
                <a:sym typeface="Wingdings" pitchFamily="2" charset="2"/>
              </a:rPr>
              <a:t>Kell</a:t>
            </a:r>
            <a:endParaRPr lang="fr-CH" dirty="0">
              <a:sym typeface="Wingdings" pitchFamily="2" charset="2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fr-CH" dirty="0">
                <a:sym typeface="Wingdings" pitchFamily="2" charset="2"/>
              </a:rPr>
              <a:t>Dosage des </a:t>
            </a:r>
            <a:r>
              <a:rPr lang="fr-CH" dirty="0" smtClean="0">
                <a:sym typeface="Wingdings" pitchFamily="2" charset="2"/>
              </a:rPr>
              <a:t>RAI  </a:t>
            </a:r>
            <a:r>
              <a:rPr lang="fr-CH" dirty="0">
                <a:sym typeface="Wingdings" pitchFamily="2" charset="2"/>
              </a:rPr>
              <a:t>détecte 75% des AC </a:t>
            </a:r>
            <a:r>
              <a:rPr lang="fr-CH" dirty="0" err="1">
                <a:sym typeface="Wingdings" pitchFamily="2" charset="2"/>
              </a:rPr>
              <a:t>anti-GR</a:t>
            </a:r>
            <a:r>
              <a:rPr lang="fr-CH" dirty="0">
                <a:sym typeface="Wingdings" pitchFamily="2" charset="2"/>
              </a:rPr>
              <a:t> </a:t>
            </a:r>
            <a:r>
              <a:rPr lang="fr-CH" dirty="0" smtClean="0">
                <a:sym typeface="Wingdings" pitchFamily="2" charset="2"/>
              </a:rPr>
              <a:t>(dont </a:t>
            </a:r>
            <a:r>
              <a:rPr lang="fr-CH" dirty="0">
                <a:sym typeface="Wingdings" pitchFamily="2" charset="2"/>
              </a:rPr>
              <a:t>la </a:t>
            </a:r>
            <a:r>
              <a:rPr lang="fr-CH" dirty="0" smtClean="0">
                <a:sym typeface="Wingdings" pitchFamily="2" charset="2"/>
              </a:rPr>
              <a:t>moitié </a:t>
            </a:r>
            <a:r>
              <a:rPr lang="fr-CH" dirty="0">
                <a:sym typeface="Wingdings" pitchFamily="2" charset="2"/>
              </a:rPr>
              <a:t>sont sans importance </a:t>
            </a:r>
            <a:r>
              <a:rPr lang="fr-CH" dirty="0" smtClean="0">
                <a:sym typeface="Wingdings" pitchFamily="2" charset="2"/>
              </a:rPr>
              <a:t>clinique)</a:t>
            </a:r>
            <a:endParaRPr lang="fr-CH" dirty="0"/>
          </a:p>
        </p:txBody>
      </p:sp>
      <p:sp>
        <p:nvSpPr>
          <p:cNvPr id="7" name="ZoneTexte 6"/>
          <p:cNvSpPr txBox="1"/>
          <p:nvPr/>
        </p:nvSpPr>
        <p:spPr>
          <a:xfrm>
            <a:off x="1115616" y="2746583"/>
            <a:ext cx="7704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 smtClean="0">
                <a:sym typeface="Wingdings" pitchFamily="2" charset="2"/>
              </a:rPr>
              <a:t> </a:t>
            </a:r>
            <a:r>
              <a:rPr lang="fr-CH" sz="1400" dirty="0" smtClean="0"/>
              <a:t>Si RAI </a:t>
            </a:r>
            <a:r>
              <a:rPr lang="fr-CH" sz="1400" b="1" dirty="0" smtClean="0">
                <a:solidFill>
                  <a:srgbClr val="FF0000"/>
                </a:solidFill>
              </a:rPr>
              <a:t>positif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fr-CH" sz="1400" b="1" dirty="0" smtClean="0">
                <a:sym typeface="Wingdings" pitchFamily="2" charset="2"/>
              </a:rPr>
              <a:t>Identification</a:t>
            </a:r>
            <a:r>
              <a:rPr lang="fr-CH" sz="1400" dirty="0" smtClean="0">
                <a:sym typeface="Wingdings" pitchFamily="2" charset="2"/>
              </a:rPr>
              <a:t> des AC </a:t>
            </a:r>
            <a:r>
              <a:rPr lang="fr-CH" sz="1400" dirty="0">
                <a:sym typeface="Wingdings" pitchFamily="2" charset="2"/>
              </a:rPr>
              <a:t>maternel  </a:t>
            </a:r>
            <a:r>
              <a:rPr lang="fr-CH" sz="1400" dirty="0" smtClean="0">
                <a:sym typeface="Wingdings" pitchFamily="2" charset="2"/>
              </a:rPr>
              <a:t>(anti c, E, K etc.) et </a:t>
            </a:r>
            <a:r>
              <a:rPr lang="fr-CH" sz="1400" b="1" u="sng" dirty="0" smtClean="0">
                <a:sym typeface="Wingdings" pitchFamily="2" charset="2"/>
              </a:rPr>
              <a:t>vérification</a:t>
            </a:r>
            <a:r>
              <a:rPr lang="fr-CH" sz="1400" b="1" dirty="0" smtClean="0">
                <a:sym typeface="Wingdings" pitchFamily="2" charset="2"/>
              </a:rPr>
              <a:t> </a:t>
            </a:r>
            <a:r>
              <a:rPr lang="fr-CH" sz="1400" dirty="0" smtClean="0">
                <a:sym typeface="Wingdings" pitchFamily="2" charset="2"/>
              </a:rPr>
              <a:t>du phénotype antigénique maternel car la mère </a:t>
            </a:r>
            <a:r>
              <a:rPr lang="fr-CH" sz="1400" u="sng" dirty="0" smtClean="0">
                <a:sym typeface="Wingdings" pitchFamily="2" charset="2"/>
              </a:rPr>
              <a:t>ne peut pas</a:t>
            </a:r>
            <a:r>
              <a:rPr lang="fr-CH" sz="1400" dirty="0" smtClean="0">
                <a:sym typeface="Wingdings" pitchFamily="2" charset="2"/>
              </a:rPr>
              <a:t> avoir les AC pour ses propres Ag érythrocytaire.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fr-CH" sz="1400" b="1" dirty="0" err="1" smtClean="0">
                <a:sym typeface="Wingdings" pitchFamily="2" charset="2"/>
              </a:rPr>
              <a:t>Phénotypage</a:t>
            </a:r>
            <a:r>
              <a:rPr lang="fr-CH" sz="1400" b="1" dirty="0" smtClean="0">
                <a:sym typeface="Wingdings" pitchFamily="2" charset="2"/>
              </a:rPr>
              <a:t> antigène érythrocytaire </a:t>
            </a:r>
            <a:r>
              <a:rPr lang="fr-CH" sz="1400" b="1" u="sng" dirty="0" smtClean="0">
                <a:sym typeface="Wingdings" pitchFamily="2" charset="2"/>
              </a:rPr>
              <a:t>du </a:t>
            </a:r>
            <a:r>
              <a:rPr lang="fr-CH" sz="1400" b="1" u="sng" dirty="0">
                <a:sym typeface="Wingdings" pitchFamily="2" charset="2"/>
              </a:rPr>
              <a:t>père</a:t>
            </a:r>
            <a:r>
              <a:rPr lang="fr-CH" sz="1400" dirty="0">
                <a:sym typeface="Wingdings" pitchFamily="2" charset="2"/>
              </a:rPr>
              <a:t>: </a:t>
            </a:r>
            <a:r>
              <a:rPr lang="fr-CH" sz="1400" dirty="0" smtClean="0">
                <a:sym typeface="Wingdings" pitchFamily="2" charset="2"/>
              </a:rPr>
              <a:t>si </a:t>
            </a:r>
            <a:r>
              <a:rPr lang="fr-CH" sz="1400" dirty="0" smtClean="0"/>
              <a:t>absence de l’Ag </a:t>
            </a:r>
            <a:r>
              <a:rPr lang="fr-CH" sz="1400" dirty="0" smtClean="0">
                <a:sym typeface="Wingdings" pitchFamily="2" charset="2"/>
              </a:rPr>
              <a:t></a:t>
            </a:r>
            <a:r>
              <a:rPr lang="fr-CH" sz="1400" dirty="0" smtClean="0"/>
              <a:t> </a:t>
            </a:r>
            <a:r>
              <a:rPr lang="fr-CH" sz="1400" dirty="0"/>
              <a:t>P</a:t>
            </a:r>
            <a:r>
              <a:rPr lang="fr-CH" sz="1400" dirty="0" smtClean="0"/>
              <a:t>as </a:t>
            </a:r>
            <a:r>
              <a:rPr lang="fr-CH" sz="1400" dirty="0"/>
              <a:t>de risque d’ hémolyse </a:t>
            </a:r>
            <a:r>
              <a:rPr lang="fr-CH" sz="1400" dirty="0" smtClean="0"/>
              <a:t>fœtale.</a:t>
            </a:r>
            <a:endParaRPr lang="fr-CH" sz="1400" dirty="0"/>
          </a:p>
          <a:p>
            <a:pPr marL="742950" lvl="1" indent="-285750">
              <a:buFont typeface="Wingdings" pitchFamily="2" charset="2"/>
              <a:buChar char="§"/>
            </a:pPr>
            <a:r>
              <a:rPr lang="fr-CH" sz="1400" b="1" dirty="0" smtClean="0">
                <a:sym typeface="Wingdings" pitchFamily="2" charset="2"/>
              </a:rPr>
              <a:t>S</a:t>
            </a:r>
            <a:r>
              <a:rPr lang="fr-CH" sz="1400" b="1" u="sng" dirty="0" smtClean="0">
                <a:sym typeface="Wingdings" pitchFamily="2" charset="2"/>
              </a:rPr>
              <a:t>uivi </a:t>
            </a:r>
            <a:r>
              <a:rPr lang="fr-CH" sz="1400" b="1" dirty="0" smtClean="0">
                <a:sym typeface="Wingdings" pitchFamily="2" charset="2"/>
              </a:rPr>
              <a:t>du taux de RAI </a:t>
            </a:r>
            <a:r>
              <a:rPr lang="fr-CH" sz="1400" dirty="0" smtClean="0">
                <a:sym typeface="Wingdings" pitchFamily="2" charset="2"/>
              </a:rPr>
              <a:t>toutes </a:t>
            </a:r>
            <a:r>
              <a:rPr lang="fr-CH" sz="1400" dirty="0">
                <a:sym typeface="Wingdings" pitchFamily="2" charset="2"/>
              </a:rPr>
              <a:t>les 2-4 semaines ad 28 </a:t>
            </a:r>
            <a:r>
              <a:rPr lang="fr-CH" sz="1400" dirty="0" smtClean="0">
                <a:sym typeface="Wingdings" pitchFamily="2" charset="2"/>
              </a:rPr>
              <a:t>SA </a:t>
            </a:r>
            <a:r>
              <a:rPr lang="fr-CH" sz="1400" dirty="0">
                <a:sym typeface="Wingdings" pitchFamily="2" charset="2"/>
              </a:rPr>
              <a:t>puis toutes les 2 </a:t>
            </a:r>
            <a:r>
              <a:rPr lang="fr-CH" sz="1400" dirty="0" smtClean="0">
                <a:sym typeface="Wingdings" pitchFamily="2" charset="2"/>
              </a:rPr>
              <a:t>semaines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95536" y="146550"/>
            <a:ext cx="2190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2800" b="1" dirty="0" smtClean="0"/>
              <a:t>EN PRATIQUE</a:t>
            </a:r>
            <a:endParaRPr lang="fr-CH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539552" y="4704044"/>
            <a:ext cx="7848871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 algn="ctr"/>
            <a:r>
              <a:rPr lang="fr-CH" sz="2000" b="1" dirty="0" smtClean="0">
                <a:solidFill>
                  <a:srgbClr val="FF0000"/>
                </a:solidFill>
                <a:sym typeface="Wingdings" pitchFamily="2" charset="2"/>
              </a:rPr>
              <a:t>Seuil </a:t>
            </a:r>
            <a:r>
              <a:rPr lang="fr-CH" sz="2000" b="1" dirty="0">
                <a:solidFill>
                  <a:srgbClr val="FF0000"/>
                </a:solidFill>
                <a:sym typeface="Wingdings" pitchFamily="2" charset="2"/>
              </a:rPr>
              <a:t>à risque </a:t>
            </a:r>
            <a:r>
              <a:rPr lang="fr-CH" sz="2000" b="1" dirty="0" smtClean="0">
                <a:solidFill>
                  <a:srgbClr val="FF0000"/>
                </a:solidFill>
                <a:sym typeface="Wingdings" pitchFamily="2" charset="2"/>
              </a:rPr>
              <a:t>généralement si AC positif avec dilution &lt; 1:16-1:32</a:t>
            </a:r>
            <a:r>
              <a:rPr lang="fr-CH" sz="2000" b="1" dirty="0" smtClean="0">
                <a:sym typeface="Wingdings" pitchFamily="2" charset="2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546361" y="5325666"/>
            <a:ext cx="7848871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 algn="ctr"/>
            <a:r>
              <a:rPr lang="fr-CH" sz="2000" b="1" dirty="0" smtClean="0">
                <a:sym typeface="Wingdings" pitchFamily="2" charset="2"/>
              </a:rPr>
              <a:t>CAVE: </a:t>
            </a:r>
          </a:p>
          <a:p>
            <a:pPr lvl="1" algn="ctr"/>
            <a:r>
              <a:rPr lang="fr-CH" sz="2000" b="1" smtClean="0">
                <a:sym typeface="Wingdings" pitchFamily="2" charset="2"/>
              </a:rPr>
              <a:t>Risque </a:t>
            </a:r>
            <a:r>
              <a:rPr lang="fr-CH" sz="2000" b="1" dirty="0" smtClean="0">
                <a:sym typeface="Wingdings" pitchFamily="2" charset="2"/>
              </a:rPr>
              <a:t>possible pour </a:t>
            </a:r>
            <a:r>
              <a:rPr lang="fr-CH" sz="2000" b="1" dirty="0" smtClean="0">
                <a:solidFill>
                  <a:srgbClr val="FF0000"/>
                </a:solidFill>
                <a:sym typeface="Wingdings" pitchFamily="2" charset="2"/>
              </a:rPr>
              <a:t>AC anti-</a:t>
            </a:r>
            <a:r>
              <a:rPr lang="fr-CH" sz="2000" b="1" dirty="0" err="1" smtClean="0">
                <a:solidFill>
                  <a:srgbClr val="FF0000"/>
                </a:solidFill>
                <a:sym typeface="Wingdings" pitchFamily="2" charset="2"/>
              </a:rPr>
              <a:t>Kell</a:t>
            </a:r>
            <a:r>
              <a:rPr lang="fr-CH" sz="20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CH" sz="2000" b="1" dirty="0" smtClean="0">
                <a:sym typeface="Wingdings" pitchFamily="2" charset="2"/>
              </a:rPr>
              <a:t>à des dilution de </a:t>
            </a:r>
            <a:r>
              <a:rPr lang="fr-CH" sz="2000" b="1" dirty="0" smtClean="0">
                <a:solidFill>
                  <a:srgbClr val="FF0000"/>
                </a:solidFill>
                <a:sym typeface="Wingdings" pitchFamily="2" charset="2"/>
              </a:rPr>
              <a:t>1:4</a:t>
            </a:r>
            <a:endParaRPr lang="fr-CH" sz="2000" b="1" dirty="0">
              <a:solidFill>
                <a:srgbClr val="FF000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5168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build="p"/>
      <p:bldP spid="4" grpId="0" animBg="1"/>
      <p:bldP spid="8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545</Words>
  <Application>Microsoft Office PowerPoint</Application>
  <PresentationFormat>Affichage à l'écran (4:3)</PresentationFormat>
  <Paragraphs>63</Paragraphs>
  <Slides>11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Courier New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FHVi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martinezm</dc:creator>
  <cp:lastModifiedBy>Martinez Manuel</cp:lastModifiedBy>
  <cp:revision>66</cp:revision>
  <dcterms:created xsi:type="dcterms:W3CDTF">2017-02-06T09:35:01Z</dcterms:created>
  <dcterms:modified xsi:type="dcterms:W3CDTF">2023-05-02T13:39:48Z</dcterms:modified>
</cp:coreProperties>
</file>