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19" r:id="rId2"/>
    <p:sldId id="295" r:id="rId3"/>
    <p:sldId id="328" r:id="rId4"/>
    <p:sldId id="332" r:id="rId5"/>
    <p:sldId id="316" r:id="rId6"/>
    <p:sldId id="322" r:id="rId7"/>
    <p:sldId id="291" r:id="rId8"/>
    <p:sldId id="293" r:id="rId9"/>
    <p:sldId id="308" r:id="rId10"/>
    <p:sldId id="318" r:id="rId11"/>
    <p:sldId id="327" r:id="rId12"/>
    <p:sldId id="321" r:id="rId13"/>
    <p:sldId id="324" r:id="rId14"/>
    <p:sldId id="294" r:id="rId15"/>
    <p:sldId id="275" r:id="rId16"/>
    <p:sldId id="256" r:id="rId17"/>
    <p:sldId id="259" r:id="rId18"/>
    <p:sldId id="278" r:id="rId19"/>
    <p:sldId id="330" r:id="rId20"/>
    <p:sldId id="331" r:id="rId21"/>
    <p:sldId id="329" r:id="rId22"/>
    <p:sldId id="281" r:id="rId23"/>
    <p:sldId id="280" r:id="rId24"/>
    <p:sldId id="284" r:id="rId25"/>
    <p:sldId id="276" r:id="rId26"/>
    <p:sldId id="266" r:id="rId27"/>
    <p:sldId id="288" r:id="rId28"/>
    <p:sldId id="309" r:id="rId29"/>
    <p:sldId id="287" r:id="rId30"/>
    <p:sldId id="286" r:id="rId31"/>
    <p:sldId id="260" r:id="rId32"/>
    <p:sldId id="272" r:id="rId33"/>
    <p:sldId id="271" r:id="rId34"/>
    <p:sldId id="273" r:id="rId35"/>
    <p:sldId id="312" r:id="rId36"/>
    <p:sldId id="263" r:id="rId37"/>
    <p:sldId id="297" r:id="rId38"/>
    <p:sldId id="313" r:id="rId39"/>
    <p:sldId id="326" r:id="rId40"/>
    <p:sldId id="265" r:id="rId41"/>
    <p:sldId id="302" r:id="rId42"/>
    <p:sldId id="315" r:id="rId43"/>
    <p:sldId id="303" r:id="rId44"/>
    <p:sldId id="307" r:id="rId45"/>
    <p:sldId id="314" r:id="rId46"/>
    <p:sldId id="310" r:id="rId47"/>
    <p:sldId id="304" r:id="rId48"/>
  </p:sldIdLst>
  <p:sldSz cx="9144000" cy="6858000" type="screen4x3"/>
  <p:notesSz cx="6858000" cy="9144000"/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0B7"/>
    <a:srgbClr val="CC66FF"/>
    <a:srgbClr val="C420DF"/>
    <a:srgbClr val="FED0DC"/>
    <a:srgbClr val="CCECFF"/>
    <a:srgbClr val="FFCCCC"/>
    <a:srgbClr val="CC3399"/>
    <a:srgbClr val="A62A7D"/>
    <a:srgbClr val="FCF2F8"/>
    <a:srgbClr val="FA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5" autoAdjust="0"/>
    <p:restoredTop sz="91022" autoAdjust="0"/>
  </p:normalViewPr>
  <p:slideViewPr>
    <p:cSldViewPr>
      <p:cViewPr>
        <p:scale>
          <a:sx n="100" d="100"/>
          <a:sy n="100" d="100"/>
        </p:scale>
        <p:origin x="-888" y="-88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050744-08C3-D043-8877-A40B6D07C601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46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fr-FR" sz="2000" b="1" dirty="0">
                <a:latin typeface="Symbol" charset="0"/>
                <a:sym typeface="Symbol" charset="0"/>
              </a:rPr>
              <a:t>La clarté nucale est l’élément qui a le plus de poids pour la trisomie 21 mais est aussi celui qui est le plus opérateur dépendant (personne expérimentée avec bon matériel)…</a:t>
            </a:r>
          </a:p>
          <a:p>
            <a:pPr marL="171450" indent="-171450"/>
            <a:endParaRPr lang="fr-CH" sz="2000" dirty="0"/>
          </a:p>
          <a:p>
            <a:pPr marL="171450" indent="-171450">
              <a:buFontTx/>
              <a:buChar char="•"/>
            </a:pPr>
            <a:r>
              <a:rPr lang="fr-CH" sz="2000" dirty="0"/>
              <a:t>Des courbes permettent d</a:t>
            </a:r>
            <a:r>
              <a:rPr lang="ja-JP" altLang="fr-CH" sz="2000" dirty="0"/>
              <a:t>’</a:t>
            </a:r>
            <a:r>
              <a:rPr lang="fr-CH" sz="2000" dirty="0"/>
              <a:t>obtenir, selon la mesure de la clarté et la taille du fœtus (LCC : Longueur Cranio-Caudale) un chiffre d'augmentation (ou de diminution) du risque de T21.</a:t>
            </a:r>
          </a:p>
          <a:p>
            <a:pPr marL="171450" indent="-171450">
              <a:buFontTx/>
              <a:buChar char="•"/>
            </a:pPr>
            <a:endParaRPr lang="fr-CH" sz="2000" dirty="0"/>
          </a:p>
          <a:p>
            <a:pPr marL="171450" indent="-171450">
              <a:buFontTx/>
              <a:buChar char="•"/>
            </a:pPr>
            <a:r>
              <a:rPr lang="fr-CH" sz="2000" dirty="0"/>
              <a:t>Il ne faut pas confondre cette mesure de la clarté nucale au 1er trimestre avec les augmentations possible au 2eme trimestre : celles-ci permettent bien moins de dépister lesT21 et se voient plus dans des contextes malformatifs (cardiaque) ou d'anasarque.</a:t>
            </a:r>
          </a:p>
          <a:p>
            <a:pPr marL="171450" indent="-171450">
              <a:buFontTx/>
              <a:buChar char="•"/>
            </a:pPr>
            <a:endParaRPr lang="fr-CH" sz="2000" dirty="0"/>
          </a:p>
          <a:p>
            <a:pPr marL="171450" indent="-171450">
              <a:buFontTx/>
              <a:buChar char="•"/>
            </a:pPr>
            <a:r>
              <a:rPr lang="fr-CH" sz="2000" dirty="0"/>
              <a:t>LCC 14 SA: </a:t>
            </a:r>
            <a:r>
              <a:rPr lang="fr-FR" sz="2000" dirty="0">
                <a:solidFill>
                  <a:schemeClr val="bg1"/>
                </a:solidFill>
              </a:rPr>
              <a:t>45 et 84 mm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buFontTx/>
              <a:buChar char="•"/>
            </a:pPr>
            <a:endParaRPr lang="fr-FR" sz="2000" b="1" dirty="0" smtClean="0">
              <a:solidFill>
                <a:schemeClr val="bg1"/>
              </a:solidFill>
            </a:endParaRPr>
          </a:p>
          <a:p>
            <a:r>
              <a:rPr lang="fr-FR" sz="2000" b="1" u="sng" dirty="0" smtClean="0"/>
              <a:t>21</a:t>
            </a:r>
            <a:r>
              <a:rPr lang="fr-FR" sz="2000" b="1" baseline="30000" dirty="0" smtClean="0"/>
              <a:t>3</a:t>
            </a:r>
          </a:p>
          <a:p>
            <a:pPr>
              <a:buFontTx/>
              <a:buChar char="•"/>
            </a:pPr>
            <a:r>
              <a:rPr lang="fr-FR" sz="2000" b="1" dirty="0" smtClean="0"/>
              <a:t>VPP: 5%</a:t>
            </a:r>
          </a:p>
          <a:p>
            <a:pPr>
              <a:buFontTx/>
              <a:buChar char="•"/>
            </a:pPr>
            <a:r>
              <a:rPr lang="fr-FR" sz="2000" b="1" dirty="0" smtClean="0"/>
              <a:t>VPN: 99.8%</a:t>
            </a:r>
          </a:p>
          <a:p>
            <a:pPr marL="171450" indent="-171450">
              <a:buFontTx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71450" indent="-171450">
              <a:buFontTx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172331-5032-3441-AFD1-765EE645DA21}" type="slidenum">
              <a:rPr lang="fr-CH"/>
              <a:pPr eaLnBrk="1" hangingPunct="1"/>
              <a:t>8</a:t>
            </a:fld>
            <a:endParaRPr lang="fr-C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Langue </a:t>
            </a:r>
            <a:r>
              <a:rPr lang="en-US" dirty="0" err="1" smtClean="0"/>
              <a:t>dehors</a:t>
            </a:r>
            <a:r>
              <a:rPr lang="en-US" dirty="0" smtClean="0">
                <a:sym typeface="Wingdings"/>
              </a:rPr>
              <a:t>,</a:t>
            </a:r>
            <a:r>
              <a:rPr lang="en-US" baseline="0" dirty="0" smtClean="0">
                <a:sym typeface="Wingdings"/>
              </a:rPr>
              <a:t> salivation </a:t>
            </a:r>
            <a:r>
              <a:rPr lang="en-US" baseline="0" dirty="0" err="1" smtClean="0">
                <a:sym typeface="Wingdings"/>
              </a:rPr>
              <a:t>sur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hypotonie</a:t>
            </a:r>
            <a:r>
              <a:rPr lang="en-US" baseline="0" dirty="0" smtClean="0">
                <a:sym typeface="Wingdings"/>
              </a:rPr>
              <a:t>, </a:t>
            </a:r>
            <a:r>
              <a:rPr lang="en-US" baseline="0" dirty="0" err="1" smtClean="0">
                <a:sym typeface="Wingdings"/>
              </a:rPr>
              <a:t>pb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développelment</a:t>
            </a:r>
            <a:r>
              <a:rPr lang="en-US" baseline="0" dirty="0" smtClean="0">
                <a:sym typeface="Wingdings"/>
              </a:rPr>
              <a:t> du </a:t>
            </a:r>
            <a:r>
              <a:rPr lang="en-US" baseline="0" dirty="0" err="1" smtClean="0">
                <a:sym typeface="Wingdings"/>
              </a:rPr>
              <a:t>maxillaire</a:t>
            </a:r>
            <a:r>
              <a:rPr lang="en-US" baseline="0" dirty="0" smtClean="0">
                <a:sym typeface="Wingdings"/>
              </a:rPr>
              <a:t>, </a:t>
            </a:r>
            <a:r>
              <a:rPr lang="en-US" baseline="0" dirty="0" err="1" smtClean="0">
                <a:sym typeface="Wingdings"/>
              </a:rPr>
              <a:t>palais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ogival</a:t>
            </a:r>
            <a:r>
              <a:rPr lang="en-US" baseline="0" dirty="0" smtClean="0">
                <a:sym typeface="Wingdings"/>
              </a:rPr>
              <a:t> avec petite </a:t>
            </a:r>
            <a:r>
              <a:rPr lang="en-US" baseline="0" dirty="0" err="1" smtClean="0">
                <a:sym typeface="Wingdings"/>
              </a:rPr>
              <a:t>cavité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buccale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50744-08C3-D043-8877-A40B6D07C601}" type="slidenum">
              <a:rPr lang="fr-CH" smtClean="0"/>
              <a:pPr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8916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522B87-7E7C-1247-B464-BFAFE7595BD9}" type="slidenum">
              <a:rPr lang="fr-CH"/>
              <a:pPr/>
              <a:t>30</a:t>
            </a:fld>
            <a:endParaRPr lang="fr-C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F0776D-36E3-F141-8E99-E421BFE11649}" type="slidenum">
              <a:rPr lang="fr-CH"/>
              <a:pPr/>
              <a:t>32</a:t>
            </a:fld>
            <a:endParaRPr lang="fr-C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2FACC0-1BA7-7242-95C7-521F95FEA3E2}" type="slidenum">
              <a:rPr lang="fr-CH"/>
              <a:pPr eaLnBrk="1" hangingPunct="1"/>
              <a:t>34</a:t>
            </a:fld>
            <a:endParaRPr lang="fr-C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«pieds plats» = conséquence de l</a:t>
            </a:r>
            <a:r>
              <a:rPr lang="ja-JP" altLang="fr-CH"/>
              <a:t>’</a:t>
            </a:r>
            <a:r>
              <a:rPr lang="fr-CH"/>
              <a:t>hypotonie musculaire, de l</a:t>
            </a:r>
            <a:r>
              <a:rPr lang="ja-JP" altLang="fr-CH"/>
              <a:t>’</a:t>
            </a:r>
            <a:r>
              <a:rPr lang="fr-CH"/>
              <a:t>hyper laxité ligamentaire et de la bascule du calcanéum.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6BFF74-C76D-134C-9FCD-BECE36EC44D6}" type="slidenum">
              <a:rPr lang="fr-CH"/>
              <a:pPr eaLnBrk="1" hangingPunct="1"/>
              <a:t>36</a:t>
            </a:fld>
            <a:endParaRPr lang="fr-C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Cutis marmorata : symmetrical, lacy, reticular, red-purple mottling of the skin </a:t>
            </a:r>
            <a:r>
              <a:rPr lang="en-US" b="1" u="sng"/>
              <a:t>after exposure to cold temperatures</a:t>
            </a:r>
            <a:r>
              <a:rPr lang="en-US"/>
              <a:t>. It usually is observed on the extremities and trunk </a:t>
            </a:r>
            <a:r>
              <a:rPr lang="en-US" b="1"/>
              <a:t>due to an exaggerated vasomotor response </a:t>
            </a:r>
            <a:r>
              <a:rPr lang="en-US"/>
              <a:t>to cold temperatures that produces </a:t>
            </a:r>
            <a:r>
              <a:rPr lang="en-US" b="1"/>
              <a:t>vasospasm</a:t>
            </a:r>
            <a:r>
              <a:rPr lang="en-US"/>
              <a:t>, with subsequent hypoxia and </a:t>
            </a:r>
            <a:r>
              <a:rPr lang="en-US" b="1"/>
              <a:t>vasodilatation of venules and capillaries</a:t>
            </a:r>
            <a:r>
              <a:rPr lang="en-US"/>
              <a:t>. The mottling </a:t>
            </a:r>
            <a:r>
              <a:rPr lang="en-US" b="1"/>
              <a:t>disappears when the skin is warmed. </a:t>
            </a:r>
            <a:r>
              <a:rPr lang="en-US"/>
              <a:t>Cutis marmorata is a </a:t>
            </a:r>
            <a:r>
              <a:rPr lang="en-US" b="1"/>
              <a:t>common</a:t>
            </a:r>
            <a:r>
              <a:rPr lang="en-US"/>
              <a:t> phenomenon in healthy infants. The condition often </a:t>
            </a:r>
            <a:r>
              <a:rPr lang="en-US" b="1"/>
              <a:t>disappears with increasing age</a:t>
            </a:r>
            <a:r>
              <a:rPr lang="en-US"/>
              <a:t>. Se distingue du liveo qui ne disparît pas lorsque l’on réchauffe</a:t>
            </a:r>
            <a:r>
              <a:rPr lang="mr-IN">
                <a:cs typeface="Mangal" charset="0"/>
              </a:rPr>
              <a:t>…</a:t>
            </a:r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Cutis marmorata is </a:t>
            </a:r>
            <a:r>
              <a:rPr lang="en-US" b="1"/>
              <a:t>more common in children with hypothyroidism, systemic lupus erythematosus, Down syndrome, trisomy 18, Menkes syndrome, familial dysautonomia, and de Lange syndrome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1FC452-2410-9B47-A38F-86F9D915453F}" type="slidenum">
              <a:rPr lang="fr-CH"/>
              <a:pPr/>
              <a:t>38</a:t>
            </a:fld>
            <a:endParaRPr lang="fr-C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DA4D0B-EDC8-2049-88F2-5F4DF8AC780E}" type="slidenum">
              <a:rPr lang="fr-CH"/>
              <a:pPr eaLnBrk="1" hangingPunct="1"/>
              <a:t>39</a:t>
            </a:fld>
            <a:endParaRPr lang="fr-C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7FCD03-97CE-1144-B7FD-6EBD6ED6DA3F}" type="slidenum">
              <a:rPr lang="fr-CH"/>
              <a:pPr eaLnBrk="1" hangingPunct="1"/>
              <a:t>40</a:t>
            </a:fld>
            <a:endParaRPr lang="fr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/>
              <a:t>RECHERCHE D’ANOMALIE MORPHOLOGIQUES FŒTALES (11-14 + 20-22 SA)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D22863-9B01-ED40-A845-6E8B02412981}" type="slidenum">
              <a:rPr lang="fr-CH"/>
              <a:pPr eaLnBrk="1" hangingPunct="1"/>
              <a:t>9</a:t>
            </a:fld>
            <a:endParaRPr lang="fr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FR"/>
          </a:p>
          <a:p>
            <a:pPr marL="171450" indent="-171450">
              <a:buFontTx/>
              <a:buChar char="•"/>
            </a:pPr>
            <a:r>
              <a:rPr lang="fr-CH" b="1">
                <a:latin typeface="Symbol" charset="0"/>
              </a:rPr>
              <a:t>b</a:t>
            </a:r>
            <a:r>
              <a:rPr lang="fr-CH" b="1"/>
              <a:t>-hCG libre </a:t>
            </a:r>
            <a:r>
              <a:rPr lang="fr-CH"/>
              <a:t>est une glycoprotéine sécrétée par le </a:t>
            </a:r>
            <a:r>
              <a:rPr lang="fr-CH" b="1"/>
              <a:t>syncytiotrophoblaste</a:t>
            </a:r>
            <a:r>
              <a:rPr lang="fr-CH"/>
              <a:t> et dont le rôle est le maintien de la grossesse au cours du premier trimestre. (maximum à dix semaines de grossesse puis il diminue progressivement). Lors de trisomie 21, son taux est </a:t>
            </a:r>
            <a:r>
              <a:rPr lang="fr-CH" b="1"/>
              <a:t>nettement élevé, 2,15 fois le multiple de la médiane</a:t>
            </a:r>
            <a:r>
              <a:rPr lang="fr-CH"/>
              <a:t>.</a:t>
            </a:r>
          </a:p>
          <a:p>
            <a:pPr marL="171450" indent="-171450"/>
            <a:r>
              <a:rPr lang="fr-CH"/>
              <a:t> </a:t>
            </a:r>
          </a:p>
          <a:p>
            <a:pPr marL="171450" indent="-171450">
              <a:buFontTx/>
              <a:buChar char="•"/>
            </a:pPr>
            <a:r>
              <a:rPr lang="fr-FR" b="1">
                <a:latin typeface="Symbol" charset="0"/>
                <a:sym typeface="Symbol" charset="0"/>
              </a:rPr>
              <a:t>La clarté nucale est l’élément qui a le plus de poids pour la trisomie 21 mais est aussi celui qui est le plus opérateur dépendant </a:t>
            </a:r>
            <a:r>
              <a:rPr lang="fr-FR">
                <a:latin typeface="Symbol" charset="0"/>
                <a:sym typeface="Symbol" charset="0"/>
              </a:rPr>
              <a:t>(personne expérimentée avec bon matériel)…</a:t>
            </a:r>
            <a:r>
              <a:rPr lang="fr-CH"/>
              <a:t>Il faut savoir qu</a:t>
            </a:r>
            <a:r>
              <a:rPr lang="ja-JP" altLang="fr-CH"/>
              <a:t>’</a:t>
            </a:r>
            <a:r>
              <a:rPr lang="fr-CH"/>
              <a:t>une clarté nucale foetale augmentée avec caryotype normal est associée à nombre de malformations (</a:t>
            </a:r>
            <a:r>
              <a:rPr lang="fr-CH" b="1"/>
              <a:t>cardiaques</a:t>
            </a:r>
            <a:r>
              <a:rPr lang="fr-CH"/>
              <a:t> en particulier) ou syndromes et nécessite un suivi</a:t>
            </a:r>
            <a:r>
              <a:rPr lang="fr-FR"/>
              <a:t>échographique rigoureux.</a:t>
            </a:r>
          </a:p>
          <a:p>
            <a:pPr marL="171450" indent="-171450">
              <a:buFontTx/>
              <a:buChar char="•"/>
            </a:pPr>
            <a:endParaRPr lang="fr-FR" b="1">
              <a:latin typeface="Symbol" charset="0"/>
              <a:sym typeface="Symbol" charset="0"/>
            </a:endParaRPr>
          </a:p>
          <a:p>
            <a:pPr marL="171450" indent="-171450"/>
            <a:endParaRPr lang="fr-FR" b="1">
              <a:latin typeface="Symbol" charset="0"/>
              <a:sym typeface="Symbol" charset="0"/>
            </a:endParaRPr>
          </a:p>
          <a:p>
            <a:pPr marL="171450" indent="-171450">
              <a:buFontTx/>
              <a:buChar char="•"/>
            </a:pPr>
            <a:r>
              <a:rPr lang="fr-FR" b="1"/>
              <a:t>AFP</a:t>
            </a:r>
            <a:r>
              <a:rPr lang="fr-FR"/>
              <a:t> = </a:t>
            </a:r>
            <a:r>
              <a:rPr lang="fr-CH"/>
              <a:t>1</a:t>
            </a:r>
            <a:r>
              <a:rPr lang="fr-CH" baseline="30000"/>
              <a:t>er</a:t>
            </a:r>
            <a:r>
              <a:rPr lang="fr-CH"/>
              <a:t> test historique dans le sang maternel </a:t>
            </a:r>
            <a:r>
              <a:rPr lang="fr-CH">
                <a:sym typeface="Wingdings" charset="0"/>
              </a:rPr>
              <a:t></a:t>
            </a:r>
            <a:r>
              <a:rPr lang="fr-CH"/>
              <a:t>dosé au 2</a:t>
            </a:r>
            <a:r>
              <a:rPr lang="fr-CH" baseline="30000"/>
              <a:t>ème</a:t>
            </a:r>
            <a:r>
              <a:rPr lang="fr-CH"/>
              <a:t> trimestre (entre les 16e et 18e semaines que le test est généralement le plus précis). AFP est produite par la </a:t>
            </a:r>
            <a:r>
              <a:rPr lang="fr-CH" b="1"/>
              <a:t>vésicule vitelline</a:t>
            </a:r>
            <a:r>
              <a:rPr lang="fr-CH"/>
              <a:t> et le </a:t>
            </a:r>
            <a:r>
              <a:rPr lang="fr-CH" b="1"/>
              <a:t>foie</a:t>
            </a:r>
            <a:r>
              <a:rPr lang="fr-CH"/>
              <a:t> du </a:t>
            </a:r>
            <a:r>
              <a:rPr lang="fr-CH" b="1"/>
              <a:t>fœtus:</a:t>
            </a:r>
          </a:p>
          <a:p>
            <a:pPr lvl="1">
              <a:buFontTx/>
              <a:buChar char="•"/>
            </a:pPr>
            <a:r>
              <a:rPr lang="fr-CH" b="1"/>
              <a:t>AFP haute </a:t>
            </a:r>
            <a:r>
              <a:rPr lang="fr-CH" b="1">
                <a:sym typeface="Wingdings" charset="0"/>
              </a:rPr>
              <a:t> </a:t>
            </a:r>
            <a:r>
              <a:rPr lang="fr-CH">
                <a:sym typeface="Wingdings" charset="0"/>
              </a:rPr>
              <a:t>suggère  une</a:t>
            </a:r>
            <a:r>
              <a:rPr lang="fr-CH"/>
              <a:t> anomalie du </a:t>
            </a:r>
            <a:r>
              <a:rPr lang="fr-CH" b="1"/>
              <a:t>tube neural </a:t>
            </a:r>
            <a:endParaRPr lang="fr-CH"/>
          </a:p>
          <a:p>
            <a:pPr lvl="1">
              <a:buFontTx/>
              <a:buChar char="•"/>
            </a:pPr>
            <a:r>
              <a:rPr lang="fr-CH" b="1"/>
              <a:t>AFP</a:t>
            </a:r>
            <a:r>
              <a:rPr lang="fr-CH"/>
              <a:t> </a:t>
            </a:r>
            <a:r>
              <a:rPr lang="fr-CH" b="1"/>
              <a:t>basse</a:t>
            </a:r>
            <a:r>
              <a:rPr lang="fr-CH"/>
              <a:t> </a:t>
            </a:r>
            <a:r>
              <a:rPr lang="fr-CH">
                <a:sym typeface="Wingdings" charset="0"/>
              </a:rPr>
              <a:t> suggère </a:t>
            </a:r>
            <a:r>
              <a:rPr lang="fr-CH"/>
              <a:t>une </a:t>
            </a:r>
            <a:r>
              <a:rPr lang="fr-CH" b="1"/>
              <a:t>trisomie 21</a:t>
            </a:r>
          </a:p>
          <a:p>
            <a:pPr marL="171450" indent="-171450"/>
            <a:endParaRPr lang="fr-FR" b="1"/>
          </a:p>
          <a:p>
            <a:pPr marL="171450" indent="-171450">
              <a:buFontTx/>
              <a:buChar char="•"/>
            </a:pPr>
            <a:r>
              <a:rPr lang="fr-FR" b="1"/>
              <a:t>Estriol</a:t>
            </a:r>
            <a:r>
              <a:rPr lang="fr-FR"/>
              <a:t> non conjugé (uE3): se dose entre 14 et 17 6/7 SA </a:t>
            </a:r>
            <a:r>
              <a:rPr lang="fr-FR">
                <a:sym typeface="Wingdings" charset="0"/>
              </a:rPr>
              <a:t> </a:t>
            </a:r>
            <a:r>
              <a:rPr lang="fr-CH"/>
              <a:t>sécrété par le </a:t>
            </a:r>
            <a:r>
              <a:rPr lang="fr-CH" b="1"/>
              <a:t>fœtus</a:t>
            </a:r>
            <a:r>
              <a:rPr lang="fr-CH"/>
              <a:t> et le </a:t>
            </a:r>
            <a:r>
              <a:rPr lang="fr-CH" b="1"/>
              <a:t>placenta</a:t>
            </a:r>
            <a:r>
              <a:rPr lang="fr-CH"/>
              <a:t> et reflète la synthèse et la régulation des hormones stéroïdes du fœtus et est </a:t>
            </a:r>
            <a:r>
              <a:rPr lang="fr-CH" b="1"/>
              <a:t>diminuée</a:t>
            </a:r>
            <a:r>
              <a:rPr lang="fr-CH"/>
              <a:t> dans la trisomie ^31.</a:t>
            </a:r>
          </a:p>
          <a:p>
            <a:pPr marL="171450" indent="-171450">
              <a:buFontTx/>
              <a:buChar char="•"/>
            </a:pPr>
            <a:endParaRPr lang="fr-CH"/>
          </a:p>
          <a:p>
            <a:pPr marL="171450" indent="-171450">
              <a:buFontTx/>
              <a:buChar char="•"/>
            </a:pPr>
            <a:r>
              <a:rPr lang="fr-CH" b="1"/>
              <a:t>La PAPP-A </a:t>
            </a:r>
            <a:r>
              <a:rPr lang="fr-CH"/>
              <a:t>(Pregnancy associated Plasma Protein A) est par le placenta. Lors de trisomie 21, les taux de PAPP-A sont </a:t>
            </a:r>
            <a:r>
              <a:rPr lang="fr-CH" b="1"/>
              <a:t>abaissés</a:t>
            </a:r>
            <a:r>
              <a:rPr lang="fr-CH"/>
              <a:t>. Ne se dose plus après la 13</a:t>
            </a:r>
            <a:r>
              <a:rPr lang="fr-CH" baseline="30000"/>
              <a:t>ème</a:t>
            </a:r>
            <a:r>
              <a:rPr lang="fr-CH"/>
              <a:t> semaine car sa différence avec une grossesse normale diminue. Son utilisation dans le dépistage permet une détection de </a:t>
            </a:r>
            <a:r>
              <a:rPr lang="fr-CH" b="1"/>
              <a:t>40% des enfants trisomiques</a:t>
            </a:r>
            <a:endParaRPr lang="fr-FR" b="1"/>
          </a:p>
          <a:p>
            <a:pPr marL="171450" indent="-171450"/>
            <a:endParaRPr lang="fr-FR" b="1">
              <a:latin typeface="Symbol" charset="0"/>
              <a:sym typeface="Symbo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5CB511-BF33-B547-AC62-5A23B015EAA2}" type="slidenum">
              <a:rPr lang="fr-CH"/>
              <a:pPr eaLnBrk="1" hangingPunct="1"/>
              <a:t>12</a:t>
            </a:fld>
            <a:endParaRPr lang="fr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311E5A-4BA6-2048-A621-385DD9F15212}" type="slidenum">
              <a:rPr lang="fr-CH"/>
              <a:pPr/>
              <a:t>15</a:t>
            </a:fld>
            <a:endParaRPr lang="fr-C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844AC8-0E00-844F-AFA1-E64FFE3DF797}" type="slidenum">
              <a:rPr lang="fr-CH"/>
              <a:pPr/>
              <a:t>18</a:t>
            </a:fld>
            <a:endParaRPr lang="fr-C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844AC8-0E00-844F-AFA1-E64FFE3DF797}" type="slidenum">
              <a:rPr lang="fr-CH"/>
              <a:pPr/>
              <a:t>19</a:t>
            </a:fld>
            <a:endParaRPr lang="fr-C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AA7C3C-8D40-2A49-BEC2-F56A9465B838}" type="slidenum">
              <a:rPr lang="fr-CH"/>
              <a:pPr/>
              <a:t>22</a:t>
            </a:fld>
            <a:endParaRPr lang="fr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Protrusion de la langue car </a:t>
            </a:r>
            <a:r>
              <a:rPr lang="en-US" dirty="0" err="1" smtClean="0">
                <a:cs typeface="+mn-cs"/>
              </a:rPr>
              <a:t>grosse</a:t>
            </a:r>
            <a:r>
              <a:rPr lang="en-US" dirty="0" smtClean="0">
                <a:cs typeface="+mn-cs"/>
              </a:rPr>
              <a:t> langue, petite bouche et </a:t>
            </a:r>
            <a:r>
              <a:rPr lang="en-US" dirty="0" err="1" smtClean="0">
                <a:cs typeface="+mn-cs"/>
              </a:rPr>
              <a:t>hypotonie</a:t>
            </a: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854A7F-0936-E54D-AF53-4B4BD8FE2B4E}" type="slidenum">
              <a:rPr lang="fr-CH"/>
              <a:pPr/>
              <a:t>24</a:t>
            </a:fld>
            <a:endParaRPr lang="fr-C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423CEE-4A4A-564C-870E-0A1E90192CED}" type="slidenum">
              <a:rPr lang="fr-CH"/>
              <a:pPr/>
              <a:t>25</a:t>
            </a:fld>
            <a:endParaRPr lang="fr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83A42E-A106-6140-B5A3-7714521D4666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74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9C8E7-46B2-C049-AF7A-D2B6FA298724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618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F0E42-AF94-D141-80D8-E9B44C433E52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4281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14022F-C087-1A45-B15E-C3A9121F7E03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7152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50E29-9909-1449-A81B-DF251E3BA3EB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501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61BA1-286F-E44E-833F-8681AC964300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1516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667B0-AAB2-D042-90B6-E8E909B2AC0B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6026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EEF3C-38E8-F74C-A877-75F502042BD5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6755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2DF1A-17E7-6F41-979B-358CF2B1159E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0536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04273-E574-8144-9129-E4BA91220600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301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1480D0-AD1A-D24B-9BD6-544974616593}" type="slidenum">
              <a:rPr lang="fr-CH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350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B4C9CE-03E4-584E-BB01-9EE7553CC23A}" type="slidenum">
              <a:rPr lang="fr-CH"/>
              <a:pPr/>
              <a:t>‹#›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1.wdp"/><Relationship Id="rId5" Type="http://schemas.openxmlformats.org/officeDocument/2006/relationships/image" Target="../media/image27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google.com/url?sa=i&amp;rct=j&amp;q=&amp;esrc=s&amp;source=images&amp;cd=&amp;cad=rja&amp;uact=8&amp;ved=2ahUKEwj8u9apnabdAhWCy6QKHVpTDC0QjRx6BAgBEAU&amp;url=https://www.la-croix.com/Ethique/Actualite/La-mere-d-un-bebe-atteint-de-trisomie-temoigne-sur-Facebook-2015-06-11-1322436&amp;psig=AOvVaw0HgfCqJX7lHrTwzVKIqMgL&amp;ust=1536318168281442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google.com/url?sa=i&amp;rct=j&amp;q=&amp;esrc=s&amp;source=imgres&amp;cd=&amp;cad=rja&amp;uact=8&amp;ved=2ahUKEwi8iaPc6qPdAhWBIcAKHb02BE0QjRx6BAgBEAU&amp;url=http://www.aly-abbara.com/echographie/biometrie/clarte_nucale_age_grossesse.html&amp;psig=AOvVaw0dzpXLrE95iSbv9ISxu30T&amp;ust=1536235870169111" TargetMode="External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476375" y="333375"/>
            <a:ext cx="58610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H" sz="4400" b="1" dirty="0">
                <a:cs typeface="+mn-cs"/>
              </a:rPr>
              <a:t>LA PETITE HISTOIRE</a:t>
            </a:r>
          </a:p>
        </p:txBody>
      </p:sp>
      <p:sp>
        <p:nvSpPr>
          <p:cNvPr id="2051" name="ZoneTexte 1"/>
          <p:cNvSpPr txBox="1">
            <a:spLocks noChangeArrowheads="1"/>
          </p:cNvSpPr>
          <p:nvPr/>
        </p:nvSpPr>
        <p:spPr bwMode="auto">
          <a:xfrm>
            <a:off x="698500" y="1557338"/>
            <a:ext cx="74168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/>
              <a:t>Mère de 40 ans qui vit au nord de la France. </a:t>
            </a:r>
          </a:p>
          <a:p>
            <a:endParaRPr lang="fr-FR" sz="1800"/>
          </a:p>
          <a:p>
            <a:r>
              <a:rPr lang="fr-FR" sz="1800"/>
              <a:t>La maman raconte que son gynécologue lui a fait un test sanguin qui aurait donné un risque de trisomie 21 de </a:t>
            </a:r>
            <a:r>
              <a:rPr lang="fr-FR" sz="1800" baseline="30000"/>
              <a:t>1</a:t>
            </a:r>
            <a:r>
              <a:rPr lang="fr-FR" sz="1800"/>
              <a:t>/</a:t>
            </a:r>
            <a:r>
              <a:rPr lang="fr-FR" sz="1800" baseline="-25000"/>
              <a:t>450</a:t>
            </a:r>
            <a:r>
              <a:rPr lang="fr-FR" sz="1800"/>
              <a:t> (US prénatal à priori normal) et lui aurait d’emblée proposé une interruption thérapeutique de grossesse juste avant le terme. </a:t>
            </a:r>
          </a:p>
          <a:p>
            <a:endParaRPr lang="fr-FR" sz="1800"/>
          </a:p>
          <a:p>
            <a:r>
              <a:rPr lang="fr-FR" sz="1800"/>
              <a:t>La mère a refusé et a décidé de venir accoucher en Suisse (père Suisse) pour ne pas que sa famille soit au courant si l’enfant devait naître trisomique.</a:t>
            </a:r>
          </a:p>
          <a:p>
            <a:endParaRPr lang="fr-FR" sz="1800"/>
          </a:p>
          <a:p>
            <a:r>
              <a:rPr lang="fr-FR" sz="1800"/>
              <a:t>L’enfant est né hier et la maman nous demande de faire un status pour exclure une trisomie…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2240" y="6525344"/>
            <a:ext cx="2386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Dr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M.Martinez</a:t>
            </a:r>
            <a:r>
              <a:rPr lang="en-US" sz="1200" i="1" dirty="0" smtClean="0"/>
              <a:t>, HRC-</a:t>
            </a:r>
            <a:r>
              <a:rPr lang="en-US" sz="1200" i="1" dirty="0" err="1" smtClean="0"/>
              <a:t>Aigle</a:t>
            </a:r>
            <a:r>
              <a:rPr lang="en-US" sz="1200" i="1" dirty="0" smtClean="0"/>
              <a:t> 2018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/>
          <p:nvPr/>
        </p:nvSpPr>
        <p:spPr>
          <a:xfrm>
            <a:off x="4572000" y="2300288"/>
            <a:ext cx="3198813" cy="727075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354416"/>
              <a:gd name="connsiteY0" fmla="*/ 0 h 196406"/>
              <a:gd name="connsiteX1" fmla="*/ 2464907 w 3354416"/>
              <a:gd name="connsiteY1" fmla="*/ 6510 h 196406"/>
              <a:gd name="connsiteX2" fmla="*/ 3354415 w 3354416"/>
              <a:gd name="connsiteY2" fmla="*/ 196406 h 196406"/>
              <a:gd name="connsiteX3" fmla="*/ 5556 w 3354416"/>
              <a:gd name="connsiteY3" fmla="*/ 192375 h 196406"/>
              <a:gd name="connsiteX4" fmla="*/ 0 w 3354416"/>
              <a:gd name="connsiteY4" fmla="*/ 0 h 196406"/>
              <a:gd name="connsiteX0" fmla="*/ 0 w 2522178"/>
              <a:gd name="connsiteY0" fmla="*/ 0 h 193735"/>
              <a:gd name="connsiteX1" fmla="*/ 2464907 w 2522178"/>
              <a:gd name="connsiteY1" fmla="*/ 6510 h 193735"/>
              <a:gd name="connsiteX2" fmla="*/ 2522178 w 2522178"/>
              <a:gd name="connsiteY2" fmla="*/ 193735 h 193735"/>
              <a:gd name="connsiteX3" fmla="*/ 5556 w 2522178"/>
              <a:gd name="connsiteY3" fmla="*/ 192375 h 193735"/>
              <a:gd name="connsiteX4" fmla="*/ 0 w 2522178"/>
              <a:gd name="connsiteY4" fmla="*/ 0 h 193735"/>
              <a:gd name="connsiteX0" fmla="*/ 0 w 2522178"/>
              <a:gd name="connsiteY0" fmla="*/ 0 h 200388"/>
              <a:gd name="connsiteX1" fmla="*/ 2464907 w 2522178"/>
              <a:gd name="connsiteY1" fmla="*/ 6510 h 200388"/>
              <a:gd name="connsiteX2" fmla="*/ 2522178 w 2522178"/>
              <a:gd name="connsiteY2" fmla="*/ 193735 h 200388"/>
              <a:gd name="connsiteX3" fmla="*/ 5556 w 2522178"/>
              <a:gd name="connsiteY3" fmla="*/ 200388 h 200388"/>
              <a:gd name="connsiteX4" fmla="*/ 0 w 2522178"/>
              <a:gd name="connsiteY4" fmla="*/ 0 h 200388"/>
              <a:gd name="connsiteX0" fmla="*/ 0 w 2541532"/>
              <a:gd name="connsiteY0" fmla="*/ 0 h 195046"/>
              <a:gd name="connsiteX1" fmla="*/ 2484261 w 2541532"/>
              <a:gd name="connsiteY1" fmla="*/ 1168 h 195046"/>
              <a:gd name="connsiteX2" fmla="*/ 2541532 w 2541532"/>
              <a:gd name="connsiteY2" fmla="*/ 188393 h 195046"/>
              <a:gd name="connsiteX3" fmla="*/ 24910 w 2541532"/>
              <a:gd name="connsiteY3" fmla="*/ 195046 h 195046"/>
              <a:gd name="connsiteX4" fmla="*/ 0 w 2541532"/>
              <a:gd name="connsiteY4" fmla="*/ 0 h 195046"/>
              <a:gd name="connsiteX0" fmla="*/ 0 w 2542324"/>
              <a:gd name="connsiteY0" fmla="*/ 0 h 195046"/>
              <a:gd name="connsiteX1" fmla="*/ 2542324 w 2542324"/>
              <a:gd name="connsiteY1" fmla="*/ 1168 h 195046"/>
              <a:gd name="connsiteX2" fmla="*/ 2541532 w 2542324"/>
              <a:gd name="connsiteY2" fmla="*/ 188393 h 195046"/>
              <a:gd name="connsiteX3" fmla="*/ 24910 w 2542324"/>
              <a:gd name="connsiteY3" fmla="*/ 195046 h 195046"/>
              <a:gd name="connsiteX4" fmla="*/ 0 w 2542324"/>
              <a:gd name="connsiteY4" fmla="*/ 0 h 195046"/>
              <a:gd name="connsiteX0" fmla="*/ 13798 w 2556122"/>
              <a:gd name="connsiteY0" fmla="*/ 0 h 192375"/>
              <a:gd name="connsiteX1" fmla="*/ 2556122 w 2556122"/>
              <a:gd name="connsiteY1" fmla="*/ 1168 h 192375"/>
              <a:gd name="connsiteX2" fmla="*/ 2555330 w 2556122"/>
              <a:gd name="connsiteY2" fmla="*/ 188393 h 192375"/>
              <a:gd name="connsiteX3" fmla="*/ 0 w 2556122"/>
              <a:gd name="connsiteY3" fmla="*/ 192375 h 192375"/>
              <a:gd name="connsiteX4" fmla="*/ 13798 w 2556122"/>
              <a:gd name="connsiteY4" fmla="*/ 0 h 192375"/>
              <a:gd name="connsiteX0" fmla="*/ 13798 w 2556122"/>
              <a:gd name="connsiteY0" fmla="*/ 0 h 196406"/>
              <a:gd name="connsiteX1" fmla="*/ 2556122 w 2556122"/>
              <a:gd name="connsiteY1" fmla="*/ 1168 h 196406"/>
              <a:gd name="connsiteX2" fmla="*/ 2497266 w 2556122"/>
              <a:gd name="connsiteY2" fmla="*/ 196406 h 196406"/>
              <a:gd name="connsiteX3" fmla="*/ 0 w 2556122"/>
              <a:gd name="connsiteY3" fmla="*/ 192375 h 196406"/>
              <a:gd name="connsiteX4" fmla="*/ 13798 w 2556122"/>
              <a:gd name="connsiteY4" fmla="*/ 0 h 196406"/>
              <a:gd name="connsiteX0" fmla="*/ 13798 w 2600805"/>
              <a:gd name="connsiteY0" fmla="*/ 0 h 196406"/>
              <a:gd name="connsiteX1" fmla="*/ 2600805 w 2600805"/>
              <a:gd name="connsiteY1" fmla="*/ 1168 h 196406"/>
              <a:gd name="connsiteX2" fmla="*/ 2497266 w 2600805"/>
              <a:gd name="connsiteY2" fmla="*/ 196406 h 196406"/>
              <a:gd name="connsiteX3" fmla="*/ 0 w 2600805"/>
              <a:gd name="connsiteY3" fmla="*/ 192375 h 196406"/>
              <a:gd name="connsiteX4" fmla="*/ 13798 w 2600805"/>
              <a:gd name="connsiteY4" fmla="*/ 0 h 196406"/>
              <a:gd name="connsiteX0" fmla="*/ 13798 w 2604505"/>
              <a:gd name="connsiteY0" fmla="*/ 0 h 196406"/>
              <a:gd name="connsiteX1" fmla="*/ 2600805 w 2604505"/>
              <a:gd name="connsiteY1" fmla="*/ 1168 h 196406"/>
              <a:gd name="connsiteX2" fmla="*/ 2604505 w 2604505"/>
              <a:gd name="connsiteY2" fmla="*/ 196406 h 196406"/>
              <a:gd name="connsiteX3" fmla="*/ 0 w 2604505"/>
              <a:gd name="connsiteY3" fmla="*/ 192375 h 196406"/>
              <a:gd name="connsiteX4" fmla="*/ 13798 w 2604505"/>
              <a:gd name="connsiteY4" fmla="*/ 0 h 196406"/>
              <a:gd name="connsiteX0" fmla="*/ 18924 w 2604505"/>
              <a:gd name="connsiteY0" fmla="*/ 5422 h 195238"/>
              <a:gd name="connsiteX1" fmla="*/ 2600805 w 2604505"/>
              <a:gd name="connsiteY1" fmla="*/ 0 h 195238"/>
              <a:gd name="connsiteX2" fmla="*/ 2604505 w 2604505"/>
              <a:gd name="connsiteY2" fmla="*/ 195238 h 195238"/>
              <a:gd name="connsiteX3" fmla="*/ 0 w 2604505"/>
              <a:gd name="connsiteY3" fmla="*/ 191207 h 195238"/>
              <a:gd name="connsiteX4" fmla="*/ 18924 w 2604505"/>
              <a:gd name="connsiteY4" fmla="*/ 5422 h 195238"/>
              <a:gd name="connsiteX0" fmla="*/ 0 w 2585581"/>
              <a:gd name="connsiteY0" fmla="*/ 5422 h 195238"/>
              <a:gd name="connsiteX1" fmla="*/ 2581881 w 2585581"/>
              <a:gd name="connsiteY1" fmla="*/ 0 h 195238"/>
              <a:gd name="connsiteX2" fmla="*/ 2585581 w 2585581"/>
              <a:gd name="connsiteY2" fmla="*/ 195238 h 195238"/>
              <a:gd name="connsiteX3" fmla="*/ 6709 w 2585581"/>
              <a:gd name="connsiteY3" fmla="*/ 191207 h 195238"/>
              <a:gd name="connsiteX4" fmla="*/ 0 w 2585581"/>
              <a:gd name="connsiteY4" fmla="*/ 5422 h 195238"/>
              <a:gd name="connsiteX0" fmla="*/ 0 w 2585581"/>
              <a:gd name="connsiteY0" fmla="*/ 479 h 190295"/>
              <a:gd name="connsiteX1" fmla="*/ 2581881 w 2585581"/>
              <a:gd name="connsiteY1" fmla="*/ 0 h 190295"/>
              <a:gd name="connsiteX2" fmla="*/ 2585581 w 2585581"/>
              <a:gd name="connsiteY2" fmla="*/ 190295 h 190295"/>
              <a:gd name="connsiteX3" fmla="*/ 6709 w 2585581"/>
              <a:gd name="connsiteY3" fmla="*/ 186264 h 190295"/>
              <a:gd name="connsiteX4" fmla="*/ 0 w 2585581"/>
              <a:gd name="connsiteY4" fmla="*/ 479 h 190295"/>
              <a:gd name="connsiteX0" fmla="*/ 0 w 2582125"/>
              <a:gd name="connsiteY0" fmla="*/ 479 h 188647"/>
              <a:gd name="connsiteX1" fmla="*/ 2581881 w 2582125"/>
              <a:gd name="connsiteY1" fmla="*/ 0 h 188647"/>
              <a:gd name="connsiteX2" fmla="*/ 2580454 w 2582125"/>
              <a:gd name="connsiteY2" fmla="*/ 188647 h 188647"/>
              <a:gd name="connsiteX3" fmla="*/ 6709 w 2582125"/>
              <a:gd name="connsiteY3" fmla="*/ 186264 h 188647"/>
              <a:gd name="connsiteX4" fmla="*/ 0 w 2582125"/>
              <a:gd name="connsiteY4" fmla="*/ 479 h 18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125" h="188647">
                <a:moveTo>
                  <a:pt x="0" y="479"/>
                </a:moveTo>
                <a:lnTo>
                  <a:pt x="2581881" y="0"/>
                </a:lnTo>
                <a:cubicBezTo>
                  <a:pt x="2583114" y="65079"/>
                  <a:pt x="2579221" y="123568"/>
                  <a:pt x="2580454" y="188647"/>
                </a:cubicBezTo>
                <a:lnTo>
                  <a:pt x="6709" y="186264"/>
                </a:lnTo>
                <a:lnTo>
                  <a:pt x="0" y="479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7238" y="2074863"/>
            <a:ext cx="3605212" cy="1498600"/>
          </a:xfrm>
          <a:custGeom>
            <a:avLst/>
            <a:gdLst>
              <a:gd name="connsiteX0" fmla="*/ 0 w 3605956"/>
              <a:gd name="connsiteY0" fmla="*/ 0 h 1512168"/>
              <a:gd name="connsiteX1" fmla="*/ 3605956 w 3605956"/>
              <a:gd name="connsiteY1" fmla="*/ 0 h 1512168"/>
              <a:gd name="connsiteX2" fmla="*/ 3605956 w 3605956"/>
              <a:gd name="connsiteY2" fmla="*/ 1512168 h 1512168"/>
              <a:gd name="connsiteX3" fmla="*/ 0 w 3605956"/>
              <a:gd name="connsiteY3" fmla="*/ 1512168 h 1512168"/>
              <a:gd name="connsiteX4" fmla="*/ 0 w 3605956"/>
              <a:gd name="connsiteY4" fmla="*/ 0 h 1512168"/>
              <a:gd name="connsiteX0" fmla="*/ 0 w 3605956"/>
              <a:gd name="connsiteY0" fmla="*/ 14288 h 1512168"/>
              <a:gd name="connsiteX1" fmla="*/ 3605956 w 3605956"/>
              <a:gd name="connsiteY1" fmla="*/ 0 h 1512168"/>
              <a:gd name="connsiteX2" fmla="*/ 3605956 w 3605956"/>
              <a:gd name="connsiteY2" fmla="*/ 1512168 h 1512168"/>
              <a:gd name="connsiteX3" fmla="*/ 0 w 3605956"/>
              <a:gd name="connsiteY3" fmla="*/ 1512168 h 1512168"/>
              <a:gd name="connsiteX4" fmla="*/ 0 w 3605956"/>
              <a:gd name="connsiteY4" fmla="*/ 14288 h 1512168"/>
              <a:gd name="connsiteX0" fmla="*/ 0 w 3605956"/>
              <a:gd name="connsiteY0" fmla="*/ 0 h 1497880"/>
              <a:gd name="connsiteX1" fmla="*/ 3605956 w 3605956"/>
              <a:gd name="connsiteY1" fmla="*/ 0 h 1497880"/>
              <a:gd name="connsiteX2" fmla="*/ 3605956 w 3605956"/>
              <a:gd name="connsiteY2" fmla="*/ 1497880 h 1497880"/>
              <a:gd name="connsiteX3" fmla="*/ 0 w 3605956"/>
              <a:gd name="connsiteY3" fmla="*/ 1497880 h 1497880"/>
              <a:gd name="connsiteX4" fmla="*/ 0 w 3605956"/>
              <a:gd name="connsiteY4" fmla="*/ 0 h 149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5956" h="1497880">
                <a:moveTo>
                  <a:pt x="0" y="0"/>
                </a:moveTo>
                <a:lnTo>
                  <a:pt x="3605956" y="0"/>
                </a:lnTo>
                <a:lnTo>
                  <a:pt x="3605956" y="1497880"/>
                </a:lnTo>
                <a:lnTo>
                  <a:pt x="0" y="14978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76250"/>
            <a:ext cx="56165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1600200" y="2564904"/>
            <a:ext cx="5492750" cy="504056"/>
          </a:xfrm>
          <a:custGeom>
            <a:avLst/>
            <a:gdLst>
              <a:gd name="T0" fmla="*/ 0 w 5491657"/>
              <a:gd name="T1" fmla="*/ 0 h 694721"/>
              <a:gd name="T2" fmla="*/ 3049100 w 5491657"/>
              <a:gd name="T3" fmla="*/ 0 h 694721"/>
              <a:gd name="T4" fmla="*/ 3049100 w 5491657"/>
              <a:gd name="T5" fmla="*/ 333104 h 694721"/>
              <a:gd name="T6" fmla="*/ 0 w 5491657"/>
              <a:gd name="T7" fmla="*/ 330059 h 694721"/>
              <a:gd name="T8" fmla="*/ 0 w 5491657"/>
              <a:gd name="T9" fmla="*/ 0 h 694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91657" h="694721">
                <a:moveTo>
                  <a:pt x="0" y="0"/>
                </a:moveTo>
                <a:lnTo>
                  <a:pt x="5491657" y="0"/>
                </a:lnTo>
                <a:lnTo>
                  <a:pt x="5491657" y="694721"/>
                </a:lnTo>
                <a:lnTo>
                  <a:pt x="0" y="688371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599530" y="3068960"/>
            <a:ext cx="5492750" cy="720080"/>
          </a:xfrm>
          <a:custGeom>
            <a:avLst/>
            <a:gdLst>
              <a:gd name="T0" fmla="*/ 0 w 5491657"/>
              <a:gd name="T1" fmla="*/ 0 h 694721"/>
              <a:gd name="T2" fmla="*/ 3049100 w 5491657"/>
              <a:gd name="T3" fmla="*/ 0 h 694721"/>
              <a:gd name="T4" fmla="*/ 3049100 w 5491657"/>
              <a:gd name="T5" fmla="*/ 333104 h 694721"/>
              <a:gd name="T6" fmla="*/ 0 w 5491657"/>
              <a:gd name="T7" fmla="*/ 330059 h 694721"/>
              <a:gd name="T8" fmla="*/ 0 w 5491657"/>
              <a:gd name="T9" fmla="*/ 0 h 694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91657" h="694721">
                <a:moveTo>
                  <a:pt x="0" y="0"/>
                </a:moveTo>
                <a:lnTo>
                  <a:pt x="5491657" y="0"/>
                </a:lnTo>
                <a:lnTo>
                  <a:pt x="5491657" y="694721"/>
                </a:lnTo>
                <a:lnTo>
                  <a:pt x="0" y="688371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1599530" y="4581128"/>
            <a:ext cx="5492750" cy="720080"/>
          </a:xfrm>
          <a:custGeom>
            <a:avLst/>
            <a:gdLst>
              <a:gd name="T0" fmla="*/ 0 w 5491657"/>
              <a:gd name="T1" fmla="*/ 0 h 694721"/>
              <a:gd name="T2" fmla="*/ 3049100 w 5491657"/>
              <a:gd name="T3" fmla="*/ 0 h 694721"/>
              <a:gd name="T4" fmla="*/ 3049100 w 5491657"/>
              <a:gd name="T5" fmla="*/ 333104 h 694721"/>
              <a:gd name="T6" fmla="*/ 0 w 5491657"/>
              <a:gd name="T7" fmla="*/ 330059 h 694721"/>
              <a:gd name="T8" fmla="*/ 0 w 5491657"/>
              <a:gd name="T9" fmla="*/ 0 h 694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91657" h="694721">
                <a:moveTo>
                  <a:pt x="0" y="0"/>
                </a:moveTo>
                <a:lnTo>
                  <a:pt x="5491657" y="0"/>
                </a:lnTo>
                <a:lnTo>
                  <a:pt x="5491657" y="694721"/>
                </a:lnTo>
                <a:lnTo>
                  <a:pt x="0" y="688371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84225" y="549275"/>
            <a:ext cx="3168650" cy="3074988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43" name="ZoneTexte 7"/>
          <p:cNvSpPr txBox="1">
            <a:spLocks noChangeArrowheads="1"/>
          </p:cNvSpPr>
          <p:nvPr/>
        </p:nvSpPr>
        <p:spPr bwMode="auto">
          <a:xfrm>
            <a:off x="1049338" y="2152650"/>
            <a:ext cx="2640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>
                <a:latin typeface="Symbol" charset="0"/>
                <a:sym typeface="Symbol" charset="0"/>
              </a:rPr>
              <a:t></a:t>
            </a:r>
            <a:r>
              <a:rPr lang="fr-FR" b="1">
                <a:latin typeface="Symbol" charset="0"/>
              </a:rPr>
              <a:t>b</a:t>
            </a:r>
            <a:r>
              <a:rPr lang="fr-FR" b="1"/>
              <a:t>-hCG libre</a:t>
            </a:r>
          </a:p>
        </p:txBody>
      </p:sp>
      <p:sp>
        <p:nvSpPr>
          <p:cNvPr id="10244" name="ZoneTexte 7"/>
          <p:cNvSpPr txBox="1">
            <a:spLocks noChangeArrowheads="1"/>
          </p:cNvSpPr>
          <p:nvPr/>
        </p:nvSpPr>
        <p:spPr bwMode="auto">
          <a:xfrm>
            <a:off x="815975" y="1595438"/>
            <a:ext cx="310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>
                <a:latin typeface="Symbol" charset="0"/>
                <a:sym typeface="Symbol" charset="0"/>
              </a:rPr>
              <a:t> </a:t>
            </a:r>
            <a:r>
              <a:rPr lang="fr-FR" b="1"/>
              <a:t>Clarté nucale</a:t>
            </a:r>
            <a:endParaRPr lang="fr-FR" b="1" baseline="-25000"/>
          </a:p>
        </p:txBody>
      </p:sp>
      <p:sp>
        <p:nvSpPr>
          <p:cNvPr id="10245" name="ZoneTexte 7"/>
          <p:cNvSpPr txBox="1">
            <a:spLocks noChangeArrowheads="1"/>
          </p:cNvSpPr>
          <p:nvPr/>
        </p:nvSpPr>
        <p:spPr bwMode="auto">
          <a:xfrm>
            <a:off x="790575" y="1054100"/>
            <a:ext cx="3133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>
                <a:latin typeface="Symbol" charset="0"/>
                <a:sym typeface="Symbol" charset="0"/>
              </a:rPr>
              <a:t> </a:t>
            </a:r>
            <a:r>
              <a:rPr lang="fr-FR" b="1"/>
              <a:t>Âge maternel</a:t>
            </a:r>
            <a:endParaRPr lang="fr-FR" b="1" baseline="-25000"/>
          </a:p>
        </p:txBody>
      </p:sp>
      <p:grpSp>
        <p:nvGrpSpPr>
          <p:cNvPr id="9222" name="Groupe 37"/>
          <p:cNvGrpSpPr>
            <a:grpSpLocks/>
          </p:cNvGrpSpPr>
          <p:nvPr/>
        </p:nvGrpSpPr>
        <p:grpSpPr bwMode="auto">
          <a:xfrm>
            <a:off x="4067176" y="549275"/>
            <a:ext cx="3937091" cy="2520950"/>
            <a:chOff x="4831161" y="3445741"/>
            <a:chExt cx="3936479" cy="2520314"/>
          </a:xfrm>
        </p:grpSpPr>
        <p:sp>
          <p:nvSpPr>
            <p:cNvPr id="39" name="Flèche droite 38"/>
            <p:cNvSpPr>
              <a:spLocks noChangeArrowheads="1"/>
            </p:cNvSpPr>
            <p:nvPr/>
          </p:nvSpPr>
          <p:spPr bwMode="auto">
            <a:xfrm>
              <a:off x="4831161" y="4651937"/>
              <a:ext cx="604744" cy="504698"/>
            </a:xfrm>
            <a:prstGeom prst="rightArrow">
              <a:avLst>
                <a:gd name="adj1" fmla="val 50000"/>
                <a:gd name="adj2" fmla="val 4999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02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9884" y="3445741"/>
              <a:ext cx="2927756" cy="25203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9223" name="Groupe 34"/>
          <p:cNvGrpSpPr>
            <a:grpSpLocks/>
          </p:cNvGrpSpPr>
          <p:nvPr/>
        </p:nvGrpSpPr>
        <p:grpSpPr bwMode="auto">
          <a:xfrm>
            <a:off x="4643438" y="5376863"/>
            <a:ext cx="3168650" cy="1365250"/>
            <a:chOff x="784440" y="5013176"/>
            <a:chExt cx="3168352" cy="1365250"/>
          </a:xfrm>
        </p:grpSpPr>
        <p:sp>
          <p:nvSpPr>
            <p:cNvPr id="29" name="ZoneTexte 9"/>
            <p:cNvSpPr txBox="1">
              <a:spLocks noChangeArrowheads="1"/>
            </p:cNvSpPr>
            <p:nvPr/>
          </p:nvSpPr>
          <p:spPr bwMode="auto">
            <a:xfrm>
              <a:off x="784440" y="5300513"/>
              <a:ext cx="3168352" cy="1077913"/>
            </a:xfrm>
            <a:prstGeom prst="rect">
              <a:avLst/>
            </a:prstGeom>
            <a:solidFill>
              <a:srgbClr val="CCECFF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/>
                <a:t>Amniocentèse/</a:t>
              </a:r>
            </a:p>
            <a:p>
              <a:r>
                <a:rPr lang="fr-FR" b="1"/>
                <a:t>Choriocentèse</a:t>
              </a:r>
              <a:endParaRPr lang="fr-FR" b="1" baseline="-25000"/>
            </a:p>
          </p:txBody>
        </p:sp>
        <p:sp>
          <p:nvSpPr>
            <p:cNvPr id="45" name="Flèche vers le bas 44"/>
            <p:cNvSpPr>
              <a:spLocks noChangeArrowheads="1"/>
            </p:cNvSpPr>
            <p:nvPr/>
          </p:nvSpPr>
          <p:spPr bwMode="auto">
            <a:xfrm>
              <a:off x="2152736" y="5013176"/>
              <a:ext cx="431759" cy="16668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E6E6E6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224" name="Groupe 17"/>
          <p:cNvGrpSpPr>
            <a:grpSpLocks/>
          </p:cNvGrpSpPr>
          <p:nvPr/>
        </p:nvGrpSpPr>
        <p:grpSpPr bwMode="auto">
          <a:xfrm>
            <a:off x="4643438" y="4510088"/>
            <a:ext cx="3168650" cy="866775"/>
            <a:chOff x="784440" y="4146178"/>
            <a:chExt cx="3168352" cy="866998"/>
          </a:xfrm>
        </p:grpSpPr>
        <p:sp>
          <p:nvSpPr>
            <p:cNvPr id="44" name="Flèche vers le bas 43"/>
            <p:cNvSpPr>
              <a:spLocks noChangeArrowheads="1"/>
            </p:cNvSpPr>
            <p:nvPr/>
          </p:nvSpPr>
          <p:spPr bwMode="auto">
            <a:xfrm>
              <a:off x="2152736" y="4146178"/>
              <a:ext cx="431759" cy="16673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E6E6E6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ZoneTexte 7"/>
            <p:cNvSpPr txBox="1">
              <a:spLocks noChangeArrowheads="1"/>
            </p:cNvSpPr>
            <p:nvPr/>
          </p:nvSpPr>
          <p:spPr bwMode="auto">
            <a:xfrm>
              <a:off x="784440" y="4428826"/>
              <a:ext cx="3168352" cy="584350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fr-FR" b="1" dirty="0" smtClean="0">
                  <a:cs typeface="+mn-cs"/>
                </a:rPr>
                <a:t>Doute persiste</a:t>
              </a:r>
              <a:endParaRPr lang="fr-FR" altLang="fr-FR" b="1" baseline="-25000" dirty="0" smtClean="0">
                <a:cs typeface="+mn-cs"/>
              </a:endParaRPr>
            </a:p>
          </p:txBody>
        </p:sp>
      </p:grpSp>
      <p:grpSp>
        <p:nvGrpSpPr>
          <p:cNvPr id="9225" name="Groupe 10"/>
          <p:cNvGrpSpPr>
            <a:grpSpLocks/>
          </p:cNvGrpSpPr>
          <p:nvPr/>
        </p:nvGrpSpPr>
        <p:grpSpPr bwMode="auto">
          <a:xfrm>
            <a:off x="5668963" y="3614738"/>
            <a:ext cx="1119187" cy="895350"/>
            <a:chOff x="1809008" y="3262918"/>
            <a:chExt cx="1119217" cy="894873"/>
          </a:xfrm>
        </p:grpSpPr>
        <p:sp>
          <p:nvSpPr>
            <p:cNvPr id="6" name="Flèche vers le bas 5"/>
            <p:cNvSpPr>
              <a:spLocks noChangeArrowheads="1"/>
            </p:cNvSpPr>
            <p:nvPr/>
          </p:nvSpPr>
          <p:spPr bwMode="auto">
            <a:xfrm>
              <a:off x="2151917" y="3262918"/>
              <a:ext cx="433399" cy="166598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E6E6E6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ZoneTexte 7"/>
            <p:cNvSpPr txBox="1">
              <a:spLocks noChangeArrowheads="1"/>
            </p:cNvSpPr>
            <p:nvPr/>
          </p:nvSpPr>
          <p:spPr bwMode="auto">
            <a:xfrm>
              <a:off x="1809008" y="3572315"/>
              <a:ext cx="1119217" cy="585476"/>
            </a:xfrm>
            <a:prstGeom prst="rect">
              <a:avLst/>
            </a:prstGeom>
            <a:solidFill>
              <a:srgbClr val="CCECFF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fr-FR" b="1" dirty="0" smtClean="0">
                  <a:cs typeface="+mn-cs"/>
                </a:rPr>
                <a:t>TPNI</a:t>
              </a:r>
              <a:endParaRPr lang="fr-FR" altLang="fr-FR" b="1" baseline="-25000" dirty="0" smtClean="0"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450975" y="631825"/>
            <a:ext cx="1882775" cy="2778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1" dirty="0">
                <a:latin typeface="Arial" pitchFamily="34" charset="0"/>
                <a:ea typeface="ＭＳ Ｐゴシック" pitchFamily="34" charset="-128"/>
                <a:cs typeface="+mn-cs"/>
              </a:rPr>
              <a:t>Bilan entre 11 </a:t>
            </a:r>
            <a:r>
              <a:rPr lang="fr-FR" sz="1200" b="1" baseline="30000" dirty="0">
                <a:latin typeface="Arial" pitchFamily="34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0</a:t>
            </a:r>
            <a:r>
              <a:rPr lang="fr-FR" sz="1200" b="1" dirty="0">
                <a:latin typeface="Arial" pitchFamily="34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/</a:t>
            </a:r>
            <a:r>
              <a:rPr lang="fr-FR" sz="1200" b="1" baseline="-25000" dirty="0">
                <a:latin typeface="Arial" pitchFamily="34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7 </a:t>
            </a:r>
            <a:r>
              <a:rPr lang="fr-FR" sz="1200" b="1" dirty="0">
                <a:latin typeface="Arial" pitchFamily="34" charset="0"/>
                <a:ea typeface="ＭＳ Ｐゴシック" pitchFamily="34" charset="-128"/>
                <a:cs typeface="+mn-cs"/>
              </a:rPr>
              <a:t>-13 </a:t>
            </a:r>
            <a:r>
              <a:rPr lang="fr-FR" sz="1200" b="1" baseline="30000" dirty="0">
                <a:latin typeface="Arial" pitchFamily="34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6</a:t>
            </a:r>
            <a:r>
              <a:rPr lang="fr-FR" sz="1200" b="1" dirty="0">
                <a:latin typeface="Arial" pitchFamily="34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/</a:t>
            </a:r>
            <a:r>
              <a:rPr lang="fr-FR" sz="1200" b="1" baseline="-25000" dirty="0">
                <a:latin typeface="Arial" pitchFamily="34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7</a:t>
            </a:r>
            <a:r>
              <a:rPr lang="fr-FR" sz="1200" b="1" dirty="0"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</a:p>
        </p:txBody>
      </p:sp>
      <p:sp>
        <p:nvSpPr>
          <p:cNvPr id="10251" name="Rectangle 35"/>
          <p:cNvSpPr>
            <a:spLocks noChangeArrowheads="1"/>
          </p:cNvSpPr>
          <p:nvPr/>
        </p:nvSpPr>
        <p:spPr bwMode="auto">
          <a:xfrm>
            <a:off x="1357313" y="2709863"/>
            <a:ext cx="2024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3200" b="1"/>
              <a:t>↓ PAPP-A</a:t>
            </a:r>
            <a:endParaRPr lang="fr-FR" sz="3200" b="1" baseline="-25000"/>
          </a:p>
        </p:txBody>
      </p:sp>
      <p:sp>
        <p:nvSpPr>
          <p:cNvPr id="9228" name="ZoneTexte 7"/>
          <p:cNvSpPr txBox="1">
            <a:spLocks noChangeArrowheads="1"/>
          </p:cNvSpPr>
          <p:nvPr/>
        </p:nvSpPr>
        <p:spPr bwMode="auto">
          <a:xfrm>
            <a:off x="4783138" y="3070225"/>
            <a:ext cx="3213496" cy="560388"/>
          </a:xfrm>
          <a:custGeom>
            <a:avLst/>
            <a:gdLst>
              <a:gd name="connsiteX0" fmla="*/ 0 w 3283346"/>
              <a:gd name="connsiteY0" fmla="*/ 0 h 554038"/>
              <a:gd name="connsiteX1" fmla="*/ 3283346 w 3283346"/>
              <a:gd name="connsiteY1" fmla="*/ 0 h 554038"/>
              <a:gd name="connsiteX2" fmla="*/ 3283346 w 3283346"/>
              <a:gd name="connsiteY2" fmla="*/ 554038 h 554038"/>
              <a:gd name="connsiteX3" fmla="*/ 0 w 3283346"/>
              <a:gd name="connsiteY3" fmla="*/ 554038 h 554038"/>
              <a:gd name="connsiteX4" fmla="*/ 0 w 3283346"/>
              <a:gd name="connsiteY4" fmla="*/ 0 h 554038"/>
              <a:gd name="connsiteX0" fmla="*/ 0 w 3283346"/>
              <a:gd name="connsiteY0" fmla="*/ 0 h 554038"/>
              <a:gd name="connsiteX1" fmla="*/ 3251596 w 3283346"/>
              <a:gd name="connsiteY1" fmla="*/ 0 h 554038"/>
              <a:gd name="connsiteX2" fmla="*/ 3283346 w 3283346"/>
              <a:gd name="connsiteY2" fmla="*/ 554038 h 554038"/>
              <a:gd name="connsiteX3" fmla="*/ 0 w 3283346"/>
              <a:gd name="connsiteY3" fmla="*/ 554038 h 554038"/>
              <a:gd name="connsiteX4" fmla="*/ 0 w 3283346"/>
              <a:gd name="connsiteY4" fmla="*/ 0 h 554038"/>
              <a:gd name="connsiteX0" fmla="*/ 0 w 3251596"/>
              <a:gd name="connsiteY0" fmla="*/ 0 h 560388"/>
              <a:gd name="connsiteX1" fmla="*/ 3251596 w 3251596"/>
              <a:gd name="connsiteY1" fmla="*/ 0 h 560388"/>
              <a:gd name="connsiteX2" fmla="*/ 3238896 w 3251596"/>
              <a:gd name="connsiteY2" fmla="*/ 560388 h 560388"/>
              <a:gd name="connsiteX3" fmla="*/ 0 w 3251596"/>
              <a:gd name="connsiteY3" fmla="*/ 554038 h 560388"/>
              <a:gd name="connsiteX4" fmla="*/ 0 w 3251596"/>
              <a:gd name="connsiteY4" fmla="*/ 0 h 560388"/>
              <a:gd name="connsiteX0" fmla="*/ 0 w 3251596"/>
              <a:gd name="connsiteY0" fmla="*/ 0 h 560388"/>
              <a:gd name="connsiteX1" fmla="*/ 3251596 w 3251596"/>
              <a:gd name="connsiteY1" fmla="*/ 0 h 560388"/>
              <a:gd name="connsiteX2" fmla="*/ 3251596 w 3251596"/>
              <a:gd name="connsiteY2" fmla="*/ 560388 h 560388"/>
              <a:gd name="connsiteX3" fmla="*/ 0 w 3251596"/>
              <a:gd name="connsiteY3" fmla="*/ 554038 h 560388"/>
              <a:gd name="connsiteX4" fmla="*/ 0 w 3251596"/>
              <a:gd name="connsiteY4" fmla="*/ 0 h 560388"/>
              <a:gd name="connsiteX0" fmla="*/ 25400 w 3251596"/>
              <a:gd name="connsiteY0" fmla="*/ 0 h 560388"/>
              <a:gd name="connsiteX1" fmla="*/ 3251596 w 3251596"/>
              <a:gd name="connsiteY1" fmla="*/ 0 h 560388"/>
              <a:gd name="connsiteX2" fmla="*/ 3251596 w 3251596"/>
              <a:gd name="connsiteY2" fmla="*/ 560388 h 560388"/>
              <a:gd name="connsiteX3" fmla="*/ 0 w 3251596"/>
              <a:gd name="connsiteY3" fmla="*/ 554038 h 560388"/>
              <a:gd name="connsiteX4" fmla="*/ 25400 w 3251596"/>
              <a:gd name="connsiteY4" fmla="*/ 0 h 560388"/>
              <a:gd name="connsiteX0" fmla="*/ 38100 w 3251596"/>
              <a:gd name="connsiteY0" fmla="*/ 0 h 560388"/>
              <a:gd name="connsiteX1" fmla="*/ 3251596 w 3251596"/>
              <a:gd name="connsiteY1" fmla="*/ 0 h 560388"/>
              <a:gd name="connsiteX2" fmla="*/ 3251596 w 3251596"/>
              <a:gd name="connsiteY2" fmla="*/ 560388 h 560388"/>
              <a:gd name="connsiteX3" fmla="*/ 0 w 3251596"/>
              <a:gd name="connsiteY3" fmla="*/ 554038 h 560388"/>
              <a:gd name="connsiteX4" fmla="*/ 38100 w 3251596"/>
              <a:gd name="connsiteY4" fmla="*/ 0 h 560388"/>
              <a:gd name="connsiteX0" fmla="*/ 0 w 3213496"/>
              <a:gd name="connsiteY0" fmla="*/ 0 h 560388"/>
              <a:gd name="connsiteX1" fmla="*/ 3213496 w 3213496"/>
              <a:gd name="connsiteY1" fmla="*/ 0 h 560388"/>
              <a:gd name="connsiteX2" fmla="*/ 3213496 w 3213496"/>
              <a:gd name="connsiteY2" fmla="*/ 560388 h 560388"/>
              <a:gd name="connsiteX3" fmla="*/ 12700 w 3213496"/>
              <a:gd name="connsiteY3" fmla="*/ 554038 h 560388"/>
              <a:gd name="connsiteX4" fmla="*/ 0 w 3213496"/>
              <a:gd name="connsiteY4" fmla="*/ 0 h 56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496" h="560388">
                <a:moveTo>
                  <a:pt x="0" y="0"/>
                </a:moveTo>
                <a:lnTo>
                  <a:pt x="3213496" y="0"/>
                </a:lnTo>
                <a:lnTo>
                  <a:pt x="3213496" y="560388"/>
                </a:lnTo>
                <a:lnTo>
                  <a:pt x="12700" y="554038"/>
                </a:lnTo>
                <a:lnTo>
                  <a:pt x="0" y="0"/>
                </a:lnTo>
                <a:close/>
              </a:path>
            </a:pathLst>
          </a:custGeom>
          <a:solidFill>
            <a:srgbClr val="FF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3000" b="1"/>
              <a:t>Risque &gt; </a:t>
            </a:r>
            <a:r>
              <a:rPr lang="fr-FR" sz="3000" b="1" baseline="30000"/>
              <a:t>1</a:t>
            </a:r>
            <a:r>
              <a:rPr lang="fr-FR" sz="3000" b="1"/>
              <a:t>/</a:t>
            </a:r>
            <a:r>
              <a:rPr lang="fr-FR" sz="3000" b="1" baseline="-25000"/>
              <a:t>1000</a:t>
            </a:r>
          </a:p>
        </p:txBody>
      </p:sp>
      <p:sp>
        <p:nvSpPr>
          <p:cNvPr id="10254" name="ZoneTexte 2"/>
          <p:cNvSpPr txBox="1">
            <a:spLocks noChangeArrowheads="1"/>
          </p:cNvSpPr>
          <p:nvPr/>
        </p:nvSpPr>
        <p:spPr bwMode="auto">
          <a:xfrm>
            <a:off x="683568" y="0"/>
            <a:ext cx="72197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 smtClean="0"/>
              <a:t>APPORT DU LABORATOIRE ANTENATAL</a:t>
            </a:r>
            <a:endParaRPr lang="fr-FR" sz="2800" b="1" dirty="0"/>
          </a:p>
        </p:txBody>
      </p:sp>
      <p:sp>
        <p:nvSpPr>
          <p:cNvPr id="23" name="ZoneTexte 7"/>
          <p:cNvSpPr txBox="1">
            <a:spLocks noChangeArrowheads="1"/>
          </p:cNvSpPr>
          <p:nvPr/>
        </p:nvSpPr>
        <p:spPr bwMode="auto">
          <a:xfrm>
            <a:off x="774626" y="1124744"/>
            <a:ext cx="3181052" cy="1014462"/>
          </a:xfrm>
          <a:custGeom>
            <a:avLst/>
            <a:gdLst>
              <a:gd name="connsiteX0" fmla="*/ 0 w 3168352"/>
              <a:gd name="connsiteY0" fmla="*/ 0 h 1008112"/>
              <a:gd name="connsiteX1" fmla="*/ 3168352 w 3168352"/>
              <a:gd name="connsiteY1" fmla="*/ 0 h 1008112"/>
              <a:gd name="connsiteX2" fmla="*/ 3168352 w 3168352"/>
              <a:gd name="connsiteY2" fmla="*/ 1008112 h 1008112"/>
              <a:gd name="connsiteX3" fmla="*/ 0 w 3168352"/>
              <a:gd name="connsiteY3" fmla="*/ 1008112 h 1008112"/>
              <a:gd name="connsiteX4" fmla="*/ 0 w 3168352"/>
              <a:gd name="connsiteY4" fmla="*/ 0 h 1008112"/>
              <a:gd name="connsiteX0" fmla="*/ 0 w 3168352"/>
              <a:gd name="connsiteY0" fmla="*/ 0 h 1014462"/>
              <a:gd name="connsiteX1" fmla="*/ 3168352 w 3168352"/>
              <a:gd name="connsiteY1" fmla="*/ 0 h 1014462"/>
              <a:gd name="connsiteX2" fmla="*/ 3168352 w 3168352"/>
              <a:gd name="connsiteY2" fmla="*/ 1008112 h 1014462"/>
              <a:gd name="connsiteX3" fmla="*/ 19050 w 3168352"/>
              <a:gd name="connsiteY3" fmla="*/ 1014462 h 1014462"/>
              <a:gd name="connsiteX4" fmla="*/ 0 w 3168352"/>
              <a:gd name="connsiteY4" fmla="*/ 0 h 1014462"/>
              <a:gd name="connsiteX0" fmla="*/ 0 w 3149302"/>
              <a:gd name="connsiteY0" fmla="*/ 0 h 1014462"/>
              <a:gd name="connsiteX1" fmla="*/ 3149302 w 3149302"/>
              <a:gd name="connsiteY1" fmla="*/ 0 h 1014462"/>
              <a:gd name="connsiteX2" fmla="*/ 3149302 w 3149302"/>
              <a:gd name="connsiteY2" fmla="*/ 1008112 h 1014462"/>
              <a:gd name="connsiteX3" fmla="*/ 0 w 3149302"/>
              <a:gd name="connsiteY3" fmla="*/ 1014462 h 1014462"/>
              <a:gd name="connsiteX4" fmla="*/ 0 w 3149302"/>
              <a:gd name="connsiteY4" fmla="*/ 0 h 1014462"/>
              <a:gd name="connsiteX0" fmla="*/ 0 w 3149302"/>
              <a:gd name="connsiteY0" fmla="*/ 0 h 1014462"/>
              <a:gd name="connsiteX1" fmla="*/ 3149302 w 3149302"/>
              <a:gd name="connsiteY1" fmla="*/ 0 h 1014462"/>
              <a:gd name="connsiteX2" fmla="*/ 3149302 w 3149302"/>
              <a:gd name="connsiteY2" fmla="*/ 1008112 h 1014462"/>
              <a:gd name="connsiteX3" fmla="*/ 12700 w 3149302"/>
              <a:gd name="connsiteY3" fmla="*/ 1014462 h 1014462"/>
              <a:gd name="connsiteX4" fmla="*/ 0 w 3149302"/>
              <a:gd name="connsiteY4" fmla="*/ 0 h 1014462"/>
              <a:gd name="connsiteX0" fmla="*/ 0 w 3181052"/>
              <a:gd name="connsiteY0" fmla="*/ 0 h 1014462"/>
              <a:gd name="connsiteX1" fmla="*/ 3149302 w 3181052"/>
              <a:gd name="connsiteY1" fmla="*/ 0 h 1014462"/>
              <a:gd name="connsiteX2" fmla="*/ 3181052 w 3181052"/>
              <a:gd name="connsiteY2" fmla="*/ 1008112 h 1014462"/>
              <a:gd name="connsiteX3" fmla="*/ 12700 w 3181052"/>
              <a:gd name="connsiteY3" fmla="*/ 1014462 h 1014462"/>
              <a:gd name="connsiteX4" fmla="*/ 0 w 3181052"/>
              <a:gd name="connsiteY4" fmla="*/ 0 h 1014462"/>
              <a:gd name="connsiteX0" fmla="*/ 0 w 3181052"/>
              <a:gd name="connsiteY0" fmla="*/ 0 h 1014462"/>
              <a:gd name="connsiteX1" fmla="*/ 3181052 w 3181052"/>
              <a:gd name="connsiteY1" fmla="*/ 0 h 1014462"/>
              <a:gd name="connsiteX2" fmla="*/ 3181052 w 3181052"/>
              <a:gd name="connsiteY2" fmla="*/ 1008112 h 1014462"/>
              <a:gd name="connsiteX3" fmla="*/ 12700 w 3181052"/>
              <a:gd name="connsiteY3" fmla="*/ 1014462 h 1014462"/>
              <a:gd name="connsiteX4" fmla="*/ 0 w 3181052"/>
              <a:gd name="connsiteY4" fmla="*/ 0 h 10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052" h="1014462">
                <a:moveTo>
                  <a:pt x="0" y="0"/>
                </a:moveTo>
                <a:lnTo>
                  <a:pt x="3181052" y="0"/>
                </a:lnTo>
                <a:lnTo>
                  <a:pt x="3181052" y="1008112"/>
                </a:lnTo>
                <a:lnTo>
                  <a:pt x="12700" y="10144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fr-FR" sz="3000" b="1" baseline="-25000" dirty="0"/>
          </a:p>
        </p:txBody>
      </p:sp>
      <p:sp>
        <p:nvSpPr>
          <p:cNvPr id="24" name="ZoneTexte 7"/>
          <p:cNvSpPr txBox="1">
            <a:spLocks noChangeArrowheads="1"/>
          </p:cNvSpPr>
          <p:nvPr/>
        </p:nvSpPr>
        <p:spPr bwMode="auto">
          <a:xfrm rot="16200000">
            <a:off x="3681772" y="1654931"/>
            <a:ext cx="2520280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 i="1" dirty="0" err="1" smtClean="0">
                <a:solidFill>
                  <a:srgbClr val="FF0000"/>
                </a:solidFill>
              </a:rPr>
              <a:t>Algortihme</a:t>
            </a:r>
            <a:r>
              <a:rPr lang="fr-FR" sz="1400" b="1" i="1" dirty="0" smtClean="0">
                <a:solidFill>
                  <a:srgbClr val="FF0000"/>
                </a:solidFill>
              </a:rPr>
              <a:t> </a:t>
            </a:r>
            <a:r>
              <a:rPr lang="fr-FR" sz="1400" b="1" i="1" dirty="0" err="1" smtClean="0">
                <a:solidFill>
                  <a:srgbClr val="FF0000"/>
                </a:solidFill>
              </a:rPr>
              <a:t>matémathique</a:t>
            </a:r>
            <a:endParaRPr lang="fr-FR" sz="1400" b="1" i="1" baseline="-250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43608" y="3861048"/>
            <a:ext cx="4607892" cy="2851442"/>
            <a:chOff x="1043608" y="3861048"/>
            <a:chExt cx="4607892" cy="28514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608" y="3861048"/>
              <a:ext cx="2443069" cy="285144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8" name="Freeform 7"/>
            <p:cNvSpPr/>
            <p:nvPr/>
          </p:nvSpPr>
          <p:spPr>
            <a:xfrm>
              <a:off x="3543300" y="4029285"/>
              <a:ext cx="2108200" cy="191803"/>
            </a:xfrm>
            <a:custGeom>
              <a:avLst/>
              <a:gdLst>
                <a:gd name="connsiteX0" fmla="*/ 2108200 w 2108200"/>
                <a:gd name="connsiteY0" fmla="*/ 191803 h 191803"/>
                <a:gd name="connsiteX1" fmla="*/ 889000 w 2108200"/>
                <a:gd name="connsiteY1" fmla="*/ 1303 h 191803"/>
                <a:gd name="connsiteX2" fmla="*/ 0 w 2108200"/>
                <a:gd name="connsiteY2" fmla="*/ 102903 h 19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200" h="191803">
                  <a:moveTo>
                    <a:pt x="2108200" y="191803"/>
                  </a:moveTo>
                  <a:cubicBezTo>
                    <a:pt x="1674283" y="103961"/>
                    <a:pt x="1240367" y="16120"/>
                    <a:pt x="889000" y="1303"/>
                  </a:cubicBezTo>
                  <a:cubicBezTo>
                    <a:pt x="537633" y="-13514"/>
                    <a:pt x="0" y="102903"/>
                    <a:pt x="0" y="102903"/>
                  </a:cubicBezTo>
                </a:path>
              </a:pathLst>
            </a:custGeom>
            <a:ln w="12700" cmpd="sng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1408135" y="424011"/>
            <a:ext cx="647219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cs typeface="+mn-cs"/>
                <a:sym typeface="Wingdings" panose="05000000000000000000" pitchFamily="2" charset="2"/>
              </a:rPr>
              <a:t>LABORATOIRE DU </a:t>
            </a:r>
            <a:r>
              <a:rPr lang="en-US" sz="2400" b="1" dirty="0" smtClean="0">
                <a:cs typeface="+mn-cs"/>
                <a:sym typeface="Wingdings" panose="05000000000000000000" pitchFamily="2" charset="2"/>
              </a:rPr>
              <a:t>1</a:t>
            </a:r>
            <a:r>
              <a:rPr lang="en-US" sz="2400" b="1" baseline="30000" dirty="0" smtClean="0">
                <a:cs typeface="+mn-cs"/>
                <a:sym typeface="Wingdings" panose="05000000000000000000" pitchFamily="2" charset="2"/>
              </a:rPr>
              <a:t>er</a:t>
            </a:r>
            <a:r>
              <a:rPr lang="en-US" sz="2400" b="1" dirty="0" smtClean="0">
                <a:cs typeface="+mn-cs"/>
                <a:sym typeface="Wingdings" panose="05000000000000000000" pitchFamily="2" charset="2"/>
              </a:rPr>
              <a:t> OU 2</a:t>
            </a:r>
            <a:r>
              <a:rPr lang="en-US" sz="2400" b="1" baseline="30000" dirty="0" smtClean="0">
                <a:cs typeface="+mn-cs"/>
                <a:sym typeface="Wingdings" panose="05000000000000000000" pitchFamily="2" charset="2"/>
              </a:rPr>
              <a:t>ème</a:t>
            </a:r>
            <a:r>
              <a:rPr lang="en-US" sz="2400" b="1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en-US" sz="2400" b="1" dirty="0">
                <a:cs typeface="+mn-cs"/>
                <a:sym typeface="Wingdings" panose="05000000000000000000" pitchFamily="2" charset="2"/>
              </a:rPr>
              <a:t>TRIMESTRE</a:t>
            </a:r>
            <a:endParaRPr lang="en-US" sz="2400" b="1" dirty="0">
              <a:cs typeface="+mn-cs"/>
            </a:endParaRPr>
          </a:p>
        </p:txBody>
      </p:sp>
      <p:pic>
        <p:nvPicPr>
          <p:cNvPr id="1126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>
            <a:fillRect/>
          </a:stretch>
        </p:blipFill>
        <p:spPr bwMode="auto">
          <a:xfrm>
            <a:off x="528638" y="1166813"/>
            <a:ext cx="808672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71550" y="2997200"/>
            <a:ext cx="6985000" cy="431800"/>
          </a:xfrm>
          <a:prstGeom prst="rect">
            <a:avLst/>
          </a:prstGeom>
          <a:solidFill>
            <a:srgbClr val="00B0F0">
              <a:alpha val="2196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71550" y="3441700"/>
            <a:ext cx="6985000" cy="431800"/>
          </a:xfrm>
          <a:prstGeom prst="rect">
            <a:avLst/>
          </a:prstGeom>
          <a:solidFill>
            <a:srgbClr val="FF0000">
              <a:alpha val="2196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971550" y="3886200"/>
            <a:ext cx="6985000" cy="431800"/>
          </a:xfrm>
          <a:prstGeom prst="rect">
            <a:avLst/>
          </a:prstGeom>
          <a:solidFill>
            <a:srgbClr val="00B0F0">
              <a:alpha val="2196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971550" y="4365625"/>
            <a:ext cx="6985000" cy="431800"/>
          </a:xfrm>
          <a:prstGeom prst="rect">
            <a:avLst/>
          </a:prstGeom>
          <a:solidFill>
            <a:srgbClr val="00B0F0">
              <a:alpha val="2196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973138" y="4843463"/>
            <a:ext cx="6985000" cy="215900"/>
          </a:xfrm>
          <a:prstGeom prst="rect">
            <a:avLst/>
          </a:prstGeom>
          <a:solidFill>
            <a:srgbClr val="FF0000">
              <a:alpha val="2196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73" name="ZoneTexte 4"/>
          <p:cNvSpPr txBox="1">
            <a:spLocks noChangeArrowheads="1"/>
          </p:cNvSpPr>
          <p:nvPr/>
        </p:nvSpPr>
        <p:spPr bwMode="auto">
          <a:xfrm>
            <a:off x="6443663" y="1855788"/>
            <a:ext cx="1196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/>
              <a:t>+/- </a:t>
            </a:r>
            <a:r>
              <a:rPr lang="fr-FR" sz="1200">
                <a:latin typeface="Symbol" charset="0"/>
              </a:rPr>
              <a:t>b</a:t>
            </a:r>
            <a:r>
              <a:rPr lang="fr-FR" sz="1200"/>
              <a:t>-hCG libre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68413"/>
            <a:ext cx="7704138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45212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ZoneTexte 1"/>
          <p:cNvSpPr txBox="1">
            <a:spLocks noChangeArrowheads="1"/>
          </p:cNvSpPr>
          <p:nvPr/>
        </p:nvSpPr>
        <p:spPr bwMode="auto">
          <a:xfrm>
            <a:off x="2484438" y="849313"/>
            <a:ext cx="6429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04.2017</a:t>
            </a:r>
          </a:p>
        </p:txBody>
      </p:sp>
      <p:sp>
        <p:nvSpPr>
          <p:cNvPr id="3" name="Rectangle 2"/>
          <p:cNvSpPr/>
          <p:nvPr/>
        </p:nvSpPr>
        <p:spPr>
          <a:xfrm>
            <a:off x="971550" y="2924175"/>
            <a:ext cx="3341688" cy="219075"/>
          </a:xfrm>
          <a:custGeom>
            <a:avLst/>
            <a:gdLst>
              <a:gd name="connsiteX0" fmla="*/ 0 w 3312368"/>
              <a:gd name="connsiteY0" fmla="*/ 0 h 216024"/>
              <a:gd name="connsiteX1" fmla="*/ 3312368 w 3312368"/>
              <a:gd name="connsiteY1" fmla="*/ 0 h 216024"/>
              <a:gd name="connsiteX2" fmla="*/ 3312368 w 3312368"/>
              <a:gd name="connsiteY2" fmla="*/ 216024 h 216024"/>
              <a:gd name="connsiteX3" fmla="*/ 0 w 3312368"/>
              <a:gd name="connsiteY3" fmla="*/ 216024 h 216024"/>
              <a:gd name="connsiteX4" fmla="*/ 0 w 3312368"/>
              <a:gd name="connsiteY4" fmla="*/ 0 h 216024"/>
              <a:gd name="connsiteX0" fmla="*/ 0 w 3340943"/>
              <a:gd name="connsiteY0" fmla="*/ 0 h 216024"/>
              <a:gd name="connsiteX1" fmla="*/ 3340943 w 3340943"/>
              <a:gd name="connsiteY1" fmla="*/ 0 h 216024"/>
              <a:gd name="connsiteX2" fmla="*/ 3312368 w 3340943"/>
              <a:gd name="connsiteY2" fmla="*/ 216024 h 216024"/>
              <a:gd name="connsiteX3" fmla="*/ 0 w 3340943"/>
              <a:gd name="connsiteY3" fmla="*/ 216024 h 216024"/>
              <a:gd name="connsiteX4" fmla="*/ 0 w 3340943"/>
              <a:gd name="connsiteY4" fmla="*/ 0 h 216024"/>
              <a:gd name="connsiteX0" fmla="*/ 0 w 3343156"/>
              <a:gd name="connsiteY0" fmla="*/ 0 h 216024"/>
              <a:gd name="connsiteX1" fmla="*/ 3340943 w 3343156"/>
              <a:gd name="connsiteY1" fmla="*/ 0 h 216024"/>
              <a:gd name="connsiteX2" fmla="*/ 3340844 w 3343156"/>
              <a:gd name="connsiteY2" fmla="*/ 206400 h 216024"/>
              <a:gd name="connsiteX3" fmla="*/ 3312368 w 3343156"/>
              <a:gd name="connsiteY3" fmla="*/ 216024 h 216024"/>
              <a:gd name="connsiteX4" fmla="*/ 0 w 3343156"/>
              <a:gd name="connsiteY4" fmla="*/ 216024 h 216024"/>
              <a:gd name="connsiteX5" fmla="*/ 0 w 3343156"/>
              <a:gd name="connsiteY5" fmla="*/ 0 h 216024"/>
              <a:gd name="connsiteX0" fmla="*/ 0 w 3340943"/>
              <a:gd name="connsiteY0" fmla="*/ 0 h 218306"/>
              <a:gd name="connsiteX1" fmla="*/ 3340943 w 3340943"/>
              <a:gd name="connsiteY1" fmla="*/ 0 h 218306"/>
              <a:gd name="connsiteX2" fmla="*/ 3336081 w 3340943"/>
              <a:gd name="connsiteY2" fmla="*/ 218306 h 218306"/>
              <a:gd name="connsiteX3" fmla="*/ 3312368 w 3340943"/>
              <a:gd name="connsiteY3" fmla="*/ 216024 h 218306"/>
              <a:gd name="connsiteX4" fmla="*/ 0 w 3340943"/>
              <a:gd name="connsiteY4" fmla="*/ 216024 h 218306"/>
              <a:gd name="connsiteX5" fmla="*/ 0 w 3340943"/>
              <a:gd name="connsiteY5" fmla="*/ 0 h 21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0943" h="218306">
                <a:moveTo>
                  <a:pt x="0" y="0"/>
                </a:moveTo>
                <a:lnTo>
                  <a:pt x="3340943" y="0"/>
                </a:lnTo>
                <a:cubicBezTo>
                  <a:pt x="3332972" y="68800"/>
                  <a:pt x="3344052" y="149506"/>
                  <a:pt x="3336081" y="218306"/>
                </a:cubicBezTo>
                <a:lnTo>
                  <a:pt x="3312368" y="216024"/>
                </a:lnTo>
                <a:lnTo>
                  <a:pt x="0" y="216024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66788" y="2276475"/>
            <a:ext cx="3343275" cy="220663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3304" h="220787">
                <a:moveTo>
                  <a:pt x="0" y="0"/>
                </a:moveTo>
                <a:lnTo>
                  <a:pt x="3338541" y="9525"/>
                </a:lnTo>
                <a:lnTo>
                  <a:pt x="3343304" y="220787"/>
                </a:lnTo>
                <a:lnTo>
                  <a:pt x="0" y="216024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7"/>
          <p:cNvSpPr/>
          <p:nvPr/>
        </p:nvSpPr>
        <p:spPr>
          <a:xfrm>
            <a:off x="982663" y="3667125"/>
            <a:ext cx="871537" cy="606425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3272" h="217914">
                <a:moveTo>
                  <a:pt x="0" y="4173"/>
                </a:moveTo>
                <a:lnTo>
                  <a:pt x="3413272" y="0"/>
                </a:lnTo>
                <a:lnTo>
                  <a:pt x="3393124" y="211262"/>
                </a:lnTo>
                <a:lnTo>
                  <a:pt x="24910" y="217914"/>
                </a:lnTo>
                <a:lnTo>
                  <a:pt x="0" y="4173"/>
                </a:lnTo>
                <a:close/>
              </a:path>
            </a:pathLst>
          </a:cu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7"/>
          <p:cNvSpPr/>
          <p:nvPr/>
        </p:nvSpPr>
        <p:spPr>
          <a:xfrm>
            <a:off x="1952625" y="3656013"/>
            <a:ext cx="1116013" cy="471487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402802"/>
              <a:gd name="connsiteY0" fmla="*/ 4173 h 197908"/>
              <a:gd name="connsiteX1" fmla="*/ 3393917 w 3402802"/>
              <a:gd name="connsiteY1" fmla="*/ 0 h 197908"/>
              <a:gd name="connsiteX2" fmla="*/ 3402802 w 3402802"/>
              <a:gd name="connsiteY2" fmla="*/ 197908 h 197908"/>
              <a:gd name="connsiteX3" fmla="*/ 5556 w 3402802"/>
              <a:gd name="connsiteY3" fmla="*/ 196548 h 197908"/>
              <a:gd name="connsiteX4" fmla="*/ 0 w 3402802"/>
              <a:gd name="connsiteY4" fmla="*/ 4173 h 19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2802" h="197908">
                <a:moveTo>
                  <a:pt x="0" y="4173"/>
                </a:moveTo>
                <a:lnTo>
                  <a:pt x="3393917" y="0"/>
                </a:lnTo>
                <a:lnTo>
                  <a:pt x="3402802" y="197908"/>
                </a:lnTo>
                <a:lnTo>
                  <a:pt x="5556" y="196548"/>
                </a:lnTo>
                <a:lnTo>
                  <a:pt x="0" y="4173"/>
                </a:lnTo>
                <a:close/>
              </a:path>
            </a:pathLst>
          </a:cu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7"/>
          <p:cNvSpPr/>
          <p:nvPr/>
        </p:nvSpPr>
        <p:spPr>
          <a:xfrm>
            <a:off x="3163888" y="3676650"/>
            <a:ext cx="835025" cy="471488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354416"/>
              <a:gd name="connsiteY0" fmla="*/ 0 h 196406"/>
              <a:gd name="connsiteX1" fmla="*/ 2464907 w 3354416"/>
              <a:gd name="connsiteY1" fmla="*/ 6510 h 196406"/>
              <a:gd name="connsiteX2" fmla="*/ 3354415 w 3354416"/>
              <a:gd name="connsiteY2" fmla="*/ 196406 h 196406"/>
              <a:gd name="connsiteX3" fmla="*/ 5556 w 3354416"/>
              <a:gd name="connsiteY3" fmla="*/ 192375 h 196406"/>
              <a:gd name="connsiteX4" fmla="*/ 0 w 3354416"/>
              <a:gd name="connsiteY4" fmla="*/ 0 h 196406"/>
              <a:gd name="connsiteX0" fmla="*/ 0 w 2522178"/>
              <a:gd name="connsiteY0" fmla="*/ 0 h 193735"/>
              <a:gd name="connsiteX1" fmla="*/ 2464907 w 2522178"/>
              <a:gd name="connsiteY1" fmla="*/ 6510 h 193735"/>
              <a:gd name="connsiteX2" fmla="*/ 2522178 w 2522178"/>
              <a:gd name="connsiteY2" fmla="*/ 193735 h 193735"/>
              <a:gd name="connsiteX3" fmla="*/ 5556 w 2522178"/>
              <a:gd name="connsiteY3" fmla="*/ 192375 h 193735"/>
              <a:gd name="connsiteX4" fmla="*/ 0 w 2522178"/>
              <a:gd name="connsiteY4" fmla="*/ 0 h 193735"/>
              <a:gd name="connsiteX0" fmla="*/ 0 w 2522178"/>
              <a:gd name="connsiteY0" fmla="*/ 0 h 200388"/>
              <a:gd name="connsiteX1" fmla="*/ 2464907 w 2522178"/>
              <a:gd name="connsiteY1" fmla="*/ 6510 h 200388"/>
              <a:gd name="connsiteX2" fmla="*/ 2522178 w 2522178"/>
              <a:gd name="connsiteY2" fmla="*/ 193735 h 200388"/>
              <a:gd name="connsiteX3" fmla="*/ 5556 w 2522178"/>
              <a:gd name="connsiteY3" fmla="*/ 200388 h 200388"/>
              <a:gd name="connsiteX4" fmla="*/ 0 w 2522178"/>
              <a:gd name="connsiteY4" fmla="*/ 0 h 200388"/>
              <a:gd name="connsiteX0" fmla="*/ 0 w 2541532"/>
              <a:gd name="connsiteY0" fmla="*/ 0 h 195046"/>
              <a:gd name="connsiteX1" fmla="*/ 2484261 w 2541532"/>
              <a:gd name="connsiteY1" fmla="*/ 1168 h 195046"/>
              <a:gd name="connsiteX2" fmla="*/ 2541532 w 2541532"/>
              <a:gd name="connsiteY2" fmla="*/ 188393 h 195046"/>
              <a:gd name="connsiteX3" fmla="*/ 24910 w 2541532"/>
              <a:gd name="connsiteY3" fmla="*/ 195046 h 195046"/>
              <a:gd name="connsiteX4" fmla="*/ 0 w 2541532"/>
              <a:gd name="connsiteY4" fmla="*/ 0 h 195046"/>
              <a:gd name="connsiteX0" fmla="*/ 0 w 2542324"/>
              <a:gd name="connsiteY0" fmla="*/ 0 h 195046"/>
              <a:gd name="connsiteX1" fmla="*/ 2542324 w 2542324"/>
              <a:gd name="connsiteY1" fmla="*/ 1168 h 195046"/>
              <a:gd name="connsiteX2" fmla="*/ 2541532 w 2542324"/>
              <a:gd name="connsiteY2" fmla="*/ 188393 h 195046"/>
              <a:gd name="connsiteX3" fmla="*/ 24910 w 2542324"/>
              <a:gd name="connsiteY3" fmla="*/ 195046 h 195046"/>
              <a:gd name="connsiteX4" fmla="*/ 0 w 2542324"/>
              <a:gd name="connsiteY4" fmla="*/ 0 h 195046"/>
              <a:gd name="connsiteX0" fmla="*/ 0 w 2542324"/>
              <a:gd name="connsiteY0" fmla="*/ 0 h 198008"/>
              <a:gd name="connsiteX1" fmla="*/ 2542324 w 2542324"/>
              <a:gd name="connsiteY1" fmla="*/ 1168 h 198008"/>
              <a:gd name="connsiteX2" fmla="*/ 2541532 w 2542324"/>
              <a:gd name="connsiteY2" fmla="*/ 198008 h 198008"/>
              <a:gd name="connsiteX3" fmla="*/ 24910 w 2542324"/>
              <a:gd name="connsiteY3" fmla="*/ 195046 h 198008"/>
              <a:gd name="connsiteX4" fmla="*/ 0 w 2542324"/>
              <a:gd name="connsiteY4" fmla="*/ 0 h 19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2324" h="198008">
                <a:moveTo>
                  <a:pt x="0" y="0"/>
                </a:moveTo>
                <a:lnTo>
                  <a:pt x="2542324" y="1168"/>
                </a:lnTo>
                <a:lnTo>
                  <a:pt x="2541532" y="198008"/>
                </a:lnTo>
                <a:lnTo>
                  <a:pt x="24910" y="195046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4117975" y="3679825"/>
            <a:ext cx="846138" cy="466725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354416"/>
              <a:gd name="connsiteY0" fmla="*/ 0 h 196406"/>
              <a:gd name="connsiteX1" fmla="*/ 2464907 w 3354416"/>
              <a:gd name="connsiteY1" fmla="*/ 6510 h 196406"/>
              <a:gd name="connsiteX2" fmla="*/ 3354415 w 3354416"/>
              <a:gd name="connsiteY2" fmla="*/ 196406 h 196406"/>
              <a:gd name="connsiteX3" fmla="*/ 5556 w 3354416"/>
              <a:gd name="connsiteY3" fmla="*/ 192375 h 196406"/>
              <a:gd name="connsiteX4" fmla="*/ 0 w 3354416"/>
              <a:gd name="connsiteY4" fmla="*/ 0 h 196406"/>
              <a:gd name="connsiteX0" fmla="*/ 0 w 2522178"/>
              <a:gd name="connsiteY0" fmla="*/ 0 h 193735"/>
              <a:gd name="connsiteX1" fmla="*/ 2464907 w 2522178"/>
              <a:gd name="connsiteY1" fmla="*/ 6510 h 193735"/>
              <a:gd name="connsiteX2" fmla="*/ 2522178 w 2522178"/>
              <a:gd name="connsiteY2" fmla="*/ 193735 h 193735"/>
              <a:gd name="connsiteX3" fmla="*/ 5556 w 2522178"/>
              <a:gd name="connsiteY3" fmla="*/ 192375 h 193735"/>
              <a:gd name="connsiteX4" fmla="*/ 0 w 2522178"/>
              <a:gd name="connsiteY4" fmla="*/ 0 h 193735"/>
              <a:gd name="connsiteX0" fmla="*/ 0 w 2522178"/>
              <a:gd name="connsiteY0" fmla="*/ 0 h 200388"/>
              <a:gd name="connsiteX1" fmla="*/ 2464907 w 2522178"/>
              <a:gd name="connsiteY1" fmla="*/ 6510 h 200388"/>
              <a:gd name="connsiteX2" fmla="*/ 2522178 w 2522178"/>
              <a:gd name="connsiteY2" fmla="*/ 193735 h 200388"/>
              <a:gd name="connsiteX3" fmla="*/ 5556 w 2522178"/>
              <a:gd name="connsiteY3" fmla="*/ 200388 h 200388"/>
              <a:gd name="connsiteX4" fmla="*/ 0 w 2522178"/>
              <a:gd name="connsiteY4" fmla="*/ 0 h 200388"/>
              <a:gd name="connsiteX0" fmla="*/ 0 w 2541532"/>
              <a:gd name="connsiteY0" fmla="*/ 0 h 195046"/>
              <a:gd name="connsiteX1" fmla="*/ 2484261 w 2541532"/>
              <a:gd name="connsiteY1" fmla="*/ 1168 h 195046"/>
              <a:gd name="connsiteX2" fmla="*/ 2541532 w 2541532"/>
              <a:gd name="connsiteY2" fmla="*/ 188393 h 195046"/>
              <a:gd name="connsiteX3" fmla="*/ 24910 w 2541532"/>
              <a:gd name="connsiteY3" fmla="*/ 195046 h 195046"/>
              <a:gd name="connsiteX4" fmla="*/ 0 w 2541532"/>
              <a:gd name="connsiteY4" fmla="*/ 0 h 195046"/>
              <a:gd name="connsiteX0" fmla="*/ 0 w 2542324"/>
              <a:gd name="connsiteY0" fmla="*/ 0 h 195046"/>
              <a:gd name="connsiteX1" fmla="*/ 2542324 w 2542324"/>
              <a:gd name="connsiteY1" fmla="*/ 1168 h 195046"/>
              <a:gd name="connsiteX2" fmla="*/ 2541532 w 2542324"/>
              <a:gd name="connsiteY2" fmla="*/ 188393 h 195046"/>
              <a:gd name="connsiteX3" fmla="*/ 24910 w 2542324"/>
              <a:gd name="connsiteY3" fmla="*/ 195046 h 195046"/>
              <a:gd name="connsiteX4" fmla="*/ 0 w 2542324"/>
              <a:gd name="connsiteY4" fmla="*/ 0 h 195046"/>
              <a:gd name="connsiteX0" fmla="*/ 13798 w 2556122"/>
              <a:gd name="connsiteY0" fmla="*/ 0 h 192375"/>
              <a:gd name="connsiteX1" fmla="*/ 2556122 w 2556122"/>
              <a:gd name="connsiteY1" fmla="*/ 1168 h 192375"/>
              <a:gd name="connsiteX2" fmla="*/ 2555330 w 2556122"/>
              <a:gd name="connsiteY2" fmla="*/ 188393 h 192375"/>
              <a:gd name="connsiteX3" fmla="*/ 0 w 2556122"/>
              <a:gd name="connsiteY3" fmla="*/ 192375 h 192375"/>
              <a:gd name="connsiteX4" fmla="*/ 13798 w 2556122"/>
              <a:gd name="connsiteY4" fmla="*/ 0 h 192375"/>
              <a:gd name="connsiteX0" fmla="*/ 13798 w 2556122"/>
              <a:gd name="connsiteY0" fmla="*/ 0 h 196406"/>
              <a:gd name="connsiteX1" fmla="*/ 2556122 w 2556122"/>
              <a:gd name="connsiteY1" fmla="*/ 1168 h 196406"/>
              <a:gd name="connsiteX2" fmla="*/ 2497266 w 2556122"/>
              <a:gd name="connsiteY2" fmla="*/ 196406 h 196406"/>
              <a:gd name="connsiteX3" fmla="*/ 0 w 2556122"/>
              <a:gd name="connsiteY3" fmla="*/ 192375 h 196406"/>
              <a:gd name="connsiteX4" fmla="*/ 13798 w 2556122"/>
              <a:gd name="connsiteY4" fmla="*/ 0 h 196406"/>
              <a:gd name="connsiteX0" fmla="*/ 33152 w 2575476"/>
              <a:gd name="connsiteY0" fmla="*/ 0 h 197717"/>
              <a:gd name="connsiteX1" fmla="*/ 2575476 w 2575476"/>
              <a:gd name="connsiteY1" fmla="*/ 1168 h 197717"/>
              <a:gd name="connsiteX2" fmla="*/ 2516620 w 2575476"/>
              <a:gd name="connsiteY2" fmla="*/ 196406 h 197717"/>
              <a:gd name="connsiteX3" fmla="*/ 0 w 2575476"/>
              <a:gd name="connsiteY3" fmla="*/ 197717 h 197717"/>
              <a:gd name="connsiteX4" fmla="*/ 33152 w 2575476"/>
              <a:gd name="connsiteY4" fmla="*/ 0 h 197717"/>
              <a:gd name="connsiteX0" fmla="*/ 4121 w 2575476"/>
              <a:gd name="connsiteY0" fmla="*/ 1503 h 196549"/>
              <a:gd name="connsiteX1" fmla="*/ 2575476 w 2575476"/>
              <a:gd name="connsiteY1" fmla="*/ 0 h 196549"/>
              <a:gd name="connsiteX2" fmla="*/ 2516620 w 2575476"/>
              <a:gd name="connsiteY2" fmla="*/ 195238 h 196549"/>
              <a:gd name="connsiteX3" fmla="*/ 0 w 2575476"/>
              <a:gd name="connsiteY3" fmla="*/ 196549 h 196549"/>
              <a:gd name="connsiteX4" fmla="*/ 4121 w 2575476"/>
              <a:gd name="connsiteY4" fmla="*/ 1503 h 19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5476" h="196549">
                <a:moveTo>
                  <a:pt x="4121" y="1503"/>
                </a:moveTo>
                <a:lnTo>
                  <a:pt x="2575476" y="0"/>
                </a:lnTo>
                <a:lnTo>
                  <a:pt x="2516620" y="195238"/>
                </a:lnTo>
                <a:lnTo>
                  <a:pt x="0" y="196549"/>
                </a:lnTo>
                <a:cubicBezTo>
                  <a:pt x="1374" y="131534"/>
                  <a:pt x="2747" y="66518"/>
                  <a:pt x="4121" y="1503"/>
                </a:cubicBezTo>
                <a:close/>
              </a:path>
            </a:pathLst>
          </a:custGeom>
          <a:solidFill>
            <a:srgbClr val="FF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14" name="Rectangle 7"/>
          <p:cNvSpPr/>
          <p:nvPr/>
        </p:nvSpPr>
        <p:spPr>
          <a:xfrm>
            <a:off x="5924550" y="3656013"/>
            <a:ext cx="1849438" cy="466725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354416"/>
              <a:gd name="connsiteY0" fmla="*/ 0 h 196406"/>
              <a:gd name="connsiteX1" fmla="*/ 2464907 w 3354416"/>
              <a:gd name="connsiteY1" fmla="*/ 6510 h 196406"/>
              <a:gd name="connsiteX2" fmla="*/ 3354415 w 3354416"/>
              <a:gd name="connsiteY2" fmla="*/ 196406 h 196406"/>
              <a:gd name="connsiteX3" fmla="*/ 5556 w 3354416"/>
              <a:gd name="connsiteY3" fmla="*/ 192375 h 196406"/>
              <a:gd name="connsiteX4" fmla="*/ 0 w 3354416"/>
              <a:gd name="connsiteY4" fmla="*/ 0 h 196406"/>
              <a:gd name="connsiteX0" fmla="*/ 0 w 2522178"/>
              <a:gd name="connsiteY0" fmla="*/ 0 h 193735"/>
              <a:gd name="connsiteX1" fmla="*/ 2464907 w 2522178"/>
              <a:gd name="connsiteY1" fmla="*/ 6510 h 193735"/>
              <a:gd name="connsiteX2" fmla="*/ 2522178 w 2522178"/>
              <a:gd name="connsiteY2" fmla="*/ 193735 h 193735"/>
              <a:gd name="connsiteX3" fmla="*/ 5556 w 2522178"/>
              <a:gd name="connsiteY3" fmla="*/ 192375 h 193735"/>
              <a:gd name="connsiteX4" fmla="*/ 0 w 2522178"/>
              <a:gd name="connsiteY4" fmla="*/ 0 h 193735"/>
              <a:gd name="connsiteX0" fmla="*/ 0 w 2522178"/>
              <a:gd name="connsiteY0" fmla="*/ 0 h 200388"/>
              <a:gd name="connsiteX1" fmla="*/ 2464907 w 2522178"/>
              <a:gd name="connsiteY1" fmla="*/ 6510 h 200388"/>
              <a:gd name="connsiteX2" fmla="*/ 2522178 w 2522178"/>
              <a:gd name="connsiteY2" fmla="*/ 193735 h 200388"/>
              <a:gd name="connsiteX3" fmla="*/ 5556 w 2522178"/>
              <a:gd name="connsiteY3" fmla="*/ 200388 h 200388"/>
              <a:gd name="connsiteX4" fmla="*/ 0 w 2522178"/>
              <a:gd name="connsiteY4" fmla="*/ 0 h 200388"/>
              <a:gd name="connsiteX0" fmla="*/ 0 w 2541532"/>
              <a:gd name="connsiteY0" fmla="*/ 0 h 195046"/>
              <a:gd name="connsiteX1" fmla="*/ 2484261 w 2541532"/>
              <a:gd name="connsiteY1" fmla="*/ 1168 h 195046"/>
              <a:gd name="connsiteX2" fmla="*/ 2541532 w 2541532"/>
              <a:gd name="connsiteY2" fmla="*/ 188393 h 195046"/>
              <a:gd name="connsiteX3" fmla="*/ 24910 w 2541532"/>
              <a:gd name="connsiteY3" fmla="*/ 195046 h 195046"/>
              <a:gd name="connsiteX4" fmla="*/ 0 w 2541532"/>
              <a:gd name="connsiteY4" fmla="*/ 0 h 195046"/>
              <a:gd name="connsiteX0" fmla="*/ 0 w 2542324"/>
              <a:gd name="connsiteY0" fmla="*/ 0 h 195046"/>
              <a:gd name="connsiteX1" fmla="*/ 2542324 w 2542324"/>
              <a:gd name="connsiteY1" fmla="*/ 1168 h 195046"/>
              <a:gd name="connsiteX2" fmla="*/ 2541532 w 2542324"/>
              <a:gd name="connsiteY2" fmla="*/ 188393 h 195046"/>
              <a:gd name="connsiteX3" fmla="*/ 24910 w 2542324"/>
              <a:gd name="connsiteY3" fmla="*/ 195046 h 195046"/>
              <a:gd name="connsiteX4" fmla="*/ 0 w 2542324"/>
              <a:gd name="connsiteY4" fmla="*/ 0 h 195046"/>
              <a:gd name="connsiteX0" fmla="*/ 13798 w 2556122"/>
              <a:gd name="connsiteY0" fmla="*/ 0 h 192375"/>
              <a:gd name="connsiteX1" fmla="*/ 2556122 w 2556122"/>
              <a:gd name="connsiteY1" fmla="*/ 1168 h 192375"/>
              <a:gd name="connsiteX2" fmla="*/ 2555330 w 2556122"/>
              <a:gd name="connsiteY2" fmla="*/ 188393 h 192375"/>
              <a:gd name="connsiteX3" fmla="*/ 0 w 2556122"/>
              <a:gd name="connsiteY3" fmla="*/ 192375 h 192375"/>
              <a:gd name="connsiteX4" fmla="*/ 13798 w 2556122"/>
              <a:gd name="connsiteY4" fmla="*/ 0 h 192375"/>
              <a:gd name="connsiteX0" fmla="*/ 13798 w 2556122"/>
              <a:gd name="connsiteY0" fmla="*/ 0 h 196406"/>
              <a:gd name="connsiteX1" fmla="*/ 2556122 w 2556122"/>
              <a:gd name="connsiteY1" fmla="*/ 1168 h 196406"/>
              <a:gd name="connsiteX2" fmla="*/ 2497266 w 2556122"/>
              <a:gd name="connsiteY2" fmla="*/ 196406 h 196406"/>
              <a:gd name="connsiteX3" fmla="*/ 0 w 2556122"/>
              <a:gd name="connsiteY3" fmla="*/ 192375 h 196406"/>
              <a:gd name="connsiteX4" fmla="*/ 13798 w 2556122"/>
              <a:gd name="connsiteY4" fmla="*/ 0 h 196406"/>
              <a:gd name="connsiteX0" fmla="*/ 13798 w 2600805"/>
              <a:gd name="connsiteY0" fmla="*/ 0 h 196406"/>
              <a:gd name="connsiteX1" fmla="*/ 2600805 w 2600805"/>
              <a:gd name="connsiteY1" fmla="*/ 1168 h 196406"/>
              <a:gd name="connsiteX2" fmla="*/ 2497266 w 2600805"/>
              <a:gd name="connsiteY2" fmla="*/ 196406 h 196406"/>
              <a:gd name="connsiteX3" fmla="*/ 0 w 2600805"/>
              <a:gd name="connsiteY3" fmla="*/ 192375 h 196406"/>
              <a:gd name="connsiteX4" fmla="*/ 13798 w 2600805"/>
              <a:gd name="connsiteY4" fmla="*/ 0 h 196406"/>
              <a:gd name="connsiteX0" fmla="*/ 13798 w 2604505"/>
              <a:gd name="connsiteY0" fmla="*/ 0 h 196406"/>
              <a:gd name="connsiteX1" fmla="*/ 2600805 w 2604505"/>
              <a:gd name="connsiteY1" fmla="*/ 1168 h 196406"/>
              <a:gd name="connsiteX2" fmla="*/ 2604505 w 2604505"/>
              <a:gd name="connsiteY2" fmla="*/ 196406 h 196406"/>
              <a:gd name="connsiteX3" fmla="*/ 0 w 2604505"/>
              <a:gd name="connsiteY3" fmla="*/ 192375 h 196406"/>
              <a:gd name="connsiteX4" fmla="*/ 13798 w 2604505"/>
              <a:gd name="connsiteY4" fmla="*/ 0 h 19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505" h="196406">
                <a:moveTo>
                  <a:pt x="13798" y="0"/>
                </a:moveTo>
                <a:lnTo>
                  <a:pt x="2600805" y="1168"/>
                </a:lnTo>
                <a:cubicBezTo>
                  <a:pt x="2602038" y="66247"/>
                  <a:pt x="2603272" y="131327"/>
                  <a:pt x="2604505" y="196406"/>
                </a:cubicBezTo>
                <a:lnTo>
                  <a:pt x="0" y="192375"/>
                </a:lnTo>
                <a:lnTo>
                  <a:pt x="13798" y="0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5934075" y="5013325"/>
            <a:ext cx="1839913" cy="719138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354416"/>
              <a:gd name="connsiteY0" fmla="*/ 0 h 196406"/>
              <a:gd name="connsiteX1" fmla="*/ 2464907 w 3354416"/>
              <a:gd name="connsiteY1" fmla="*/ 6510 h 196406"/>
              <a:gd name="connsiteX2" fmla="*/ 3354415 w 3354416"/>
              <a:gd name="connsiteY2" fmla="*/ 196406 h 196406"/>
              <a:gd name="connsiteX3" fmla="*/ 5556 w 3354416"/>
              <a:gd name="connsiteY3" fmla="*/ 192375 h 196406"/>
              <a:gd name="connsiteX4" fmla="*/ 0 w 3354416"/>
              <a:gd name="connsiteY4" fmla="*/ 0 h 196406"/>
              <a:gd name="connsiteX0" fmla="*/ 0 w 2522178"/>
              <a:gd name="connsiteY0" fmla="*/ 0 h 193735"/>
              <a:gd name="connsiteX1" fmla="*/ 2464907 w 2522178"/>
              <a:gd name="connsiteY1" fmla="*/ 6510 h 193735"/>
              <a:gd name="connsiteX2" fmla="*/ 2522178 w 2522178"/>
              <a:gd name="connsiteY2" fmla="*/ 193735 h 193735"/>
              <a:gd name="connsiteX3" fmla="*/ 5556 w 2522178"/>
              <a:gd name="connsiteY3" fmla="*/ 192375 h 193735"/>
              <a:gd name="connsiteX4" fmla="*/ 0 w 2522178"/>
              <a:gd name="connsiteY4" fmla="*/ 0 h 193735"/>
              <a:gd name="connsiteX0" fmla="*/ 0 w 2522178"/>
              <a:gd name="connsiteY0" fmla="*/ 0 h 200388"/>
              <a:gd name="connsiteX1" fmla="*/ 2464907 w 2522178"/>
              <a:gd name="connsiteY1" fmla="*/ 6510 h 200388"/>
              <a:gd name="connsiteX2" fmla="*/ 2522178 w 2522178"/>
              <a:gd name="connsiteY2" fmla="*/ 193735 h 200388"/>
              <a:gd name="connsiteX3" fmla="*/ 5556 w 2522178"/>
              <a:gd name="connsiteY3" fmla="*/ 200388 h 200388"/>
              <a:gd name="connsiteX4" fmla="*/ 0 w 2522178"/>
              <a:gd name="connsiteY4" fmla="*/ 0 h 200388"/>
              <a:gd name="connsiteX0" fmla="*/ 0 w 2541532"/>
              <a:gd name="connsiteY0" fmla="*/ 0 h 195046"/>
              <a:gd name="connsiteX1" fmla="*/ 2484261 w 2541532"/>
              <a:gd name="connsiteY1" fmla="*/ 1168 h 195046"/>
              <a:gd name="connsiteX2" fmla="*/ 2541532 w 2541532"/>
              <a:gd name="connsiteY2" fmla="*/ 188393 h 195046"/>
              <a:gd name="connsiteX3" fmla="*/ 24910 w 2541532"/>
              <a:gd name="connsiteY3" fmla="*/ 195046 h 195046"/>
              <a:gd name="connsiteX4" fmla="*/ 0 w 2541532"/>
              <a:gd name="connsiteY4" fmla="*/ 0 h 195046"/>
              <a:gd name="connsiteX0" fmla="*/ 0 w 2542324"/>
              <a:gd name="connsiteY0" fmla="*/ 0 h 195046"/>
              <a:gd name="connsiteX1" fmla="*/ 2542324 w 2542324"/>
              <a:gd name="connsiteY1" fmla="*/ 1168 h 195046"/>
              <a:gd name="connsiteX2" fmla="*/ 2541532 w 2542324"/>
              <a:gd name="connsiteY2" fmla="*/ 188393 h 195046"/>
              <a:gd name="connsiteX3" fmla="*/ 24910 w 2542324"/>
              <a:gd name="connsiteY3" fmla="*/ 195046 h 195046"/>
              <a:gd name="connsiteX4" fmla="*/ 0 w 2542324"/>
              <a:gd name="connsiteY4" fmla="*/ 0 h 195046"/>
              <a:gd name="connsiteX0" fmla="*/ 13798 w 2556122"/>
              <a:gd name="connsiteY0" fmla="*/ 0 h 192375"/>
              <a:gd name="connsiteX1" fmla="*/ 2556122 w 2556122"/>
              <a:gd name="connsiteY1" fmla="*/ 1168 h 192375"/>
              <a:gd name="connsiteX2" fmla="*/ 2555330 w 2556122"/>
              <a:gd name="connsiteY2" fmla="*/ 188393 h 192375"/>
              <a:gd name="connsiteX3" fmla="*/ 0 w 2556122"/>
              <a:gd name="connsiteY3" fmla="*/ 192375 h 192375"/>
              <a:gd name="connsiteX4" fmla="*/ 13798 w 2556122"/>
              <a:gd name="connsiteY4" fmla="*/ 0 h 192375"/>
              <a:gd name="connsiteX0" fmla="*/ 13798 w 2556122"/>
              <a:gd name="connsiteY0" fmla="*/ 0 h 196406"/>
              <a:gd name="connsiteX1" fmla="*/ 2556122 w 2556122"/>
              <a:gd name="connsiteY1" fmla="*/ 1168 h 196406"/>
              <a:gd name="connsiteX2" fmla="*/ 2497266 w 2556122"/>
              <a:gd name="connsiteY2" fmla="*/ 196406 h 196406"/>
              <a:gd name="connsiteX3" fmla="*/ 0 w 2556122"/>
              <a:gd name="connsiteY3" fmla="*/ 192375 h 196406"/>
              <a:gd name="connsiteX4" fmla="*/ 13798 w 2556122"/>
              <a:gd name="connsiteY4" fmla="*/ 0 h 196406"/>
              <a:gd name="connsiteX0" fmla="*/ 13798 w 2600805"/>
              <a:gd name="connsiteY0" fmla="*/ 0 h 196406"/>
              <a:gd name="connsiteX1" fmla="*/ 2600805 w 2600805"/>
              <a:gd name="connsiteY1" fmla="*/ 1168 h 196406"/>
              <a:gd name="connsiteX2" fmla="*/ 2497266 w 2600805"/>
              <a:gd name="connsiteY2" fmla="*/ 196406 h 196406"/>
              <a:gd name="connsiteX3" fmla="*/ 0 w 2600805"/>
              <a:gd name="connsiteY3" fmla="*/ 192375 h 196406"/>
              <a:gd name="connsiteX4" fmla="*/ 13798 w 2600805"/>
              <a:gd name="connsiteY4" fmla="*/ 0 h 196406"/>
              <a:gd name="connsiteX0" fmla="*/ 13798 w 2604505"/>
              <a:gd name="connsiteY0" fmla="*/ 0 h 196406"/>
              <a:gd name="connsiteX1" fmla="*/ 2600805 w 2604505"/>
              <a:gd name="connsiteY1" fmla="*/ 1168 h 196406"/>
              <a:gd name="connsiteX2" fmla="*/ 2604505 w 2604505"/>
              <a:gd name="connsiteY2" fmla="*/ 196406 h 196406"/>
              <a:gd name="connsiteX3" fmla="*/ 0 w 2604505"/>
              <a:gd name="connsiteY3" fmla="*/ 192375 h 196406"/>
              <a:gd name="connsiteX4" fmla="*/ 13798 w 2604505"/>
              <a:gd name="connsiteY4" fmla="*/ 0 h 196406"/>
              <a:gd name="connsiteX0" fmla="*/ 1 w 2590708"/>
              <a:gd name="connsiteY0" fmla="*/ 0 h 196406"/>
              <a:gd name="connsiteX1" fmla="*/ 2587008 w 2590708"/>
              <a:gd name="connsiteY1" fmla="*/ 1168 h 196406"/>
              <a:gd name="connsiteX2" fmla="*/ 2590708 w 2590708"/>
              <a:gd name="connsiteY2" fmla="*/ 196406 h 196406"/>
              <a:gd name="connsiteX3" fmla="*/ 2959 w 2590708"/>
              <a:gd name="connsiteY3" fmla="*/ 196272 h 196406"/>
              <a:gd name="connsiteX4" fmla="*/ 1 w 2590708"/>
              <a:gd name="connsiteY4" fmla="*/ 0 h 19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708" h="196406">
                <a:moveTo>
                  <a:pt x="1" y="0"/>
                </a:moveTo>
                <a:lnTo>
                  <a:pt x="2587008" y="1168"/>
                </a:lnTo>
                <a:cubicBezTo>
                  <a:pt x="2588241" y="66247"/>
                  <a:pt x="2589475" y="131327"/>
                  <a:pt x="2590708" y="196406"/>
                </a:cubicBezTo>
                <a:lnTo>
                  <a:pt x="2959" y="196272"/>
                </a:lnTo>
                <a:lnTo>
                  <a:pt x="1" y="0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1912938" y="4440238"/>
            <a:ext cx="3036887" cy="201612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354416"/>
              <a:gd name="connsiteY0" fmla="*/ 0 h 196406"/>
              <a:gd name="connsiteX1" fmla="*/ 2464907 w 3354416"/>
              <a:gd name="connsiteY1" fmla="*/ 6510 h 196406"/>
              <a:gd name="connsiteX2" fmla="*/ 3354415 w 3354416"/>
              <a:gd name="connsiteY2" fmla="*/ 196406 h 196406"/>
              <a:gd name="connsiteX3" fmla="*/ 5556 w 3354416"/>
              <a:gd name="connsiteY3" fmla="*/ 192375 h 196406"/>
              <a:gd name="connsiteX4" fmla="*/ 0 w 3354416"/>
              <a:gd name="connsiteY4" fmla="*/ 0 h 196406"/>
              <a:gd name="connsiteX0" fmla="*/ 0 w 2522178"/>
              <a:gd name="connsiteY0" fmla="*/ 0 h 193735"/>
              <a:gd name="connsiteX1" fmla="*/ 2464907 w 2522178"/>
              <a:gd name="connsiteY1" fmla="*/ 6510 h 193735"/>
              <a:gd name="connsiteX2" fmla="*/ 2522178 w 2522178"/>
              <a:gd name="connsiteY2" fmla="*/ 193735 h 193735"/>
              <a:gd name="connsiteX3" fmla="*/ 5556 w 2522178"/>
              <a:gd name="connsiteY3" fmla="*/ 192375 h 193735"/>
              <a:gd name="connsiteX4" fmla="*/ 0 w 2522178"/>
              <a:gd name="connsiteY4" fmla="*/ 0 h 193735"/>
              <a:gd name="connsiteX0" fmla="*/ 0 w 2522178"/>
              <a:gd name="connsiteY0" fmla="*/ 0 h 200388"/>
              <a:gd name="connsiteX1" fmla="*/ 2464907 w 2522178"/>
              <a:gd name="connsiteY1" fmla="*/ 6510 h 200388"/>
              <a:gd name="connsiteX2" fmla="*/ 2522178 w 2522178"/>
              <a:gd name="connsiteY2" fmla="*/ 193735 h 200388"/>
              <a:gd name="connsiteX3" fmla="*/ 5556 w 2522178"/>
              <a:gd name="connsiteY3" fmla="*/ 200388 h 200388"/>
              <a:gd name="connsiteX4" fmla="*/ 0 w 2522178"/>
              <a:gd name="connsiteY4" fmla="*/ 0 h 200388"/>
              <a:gd name="connsiteX0" fmla="*/ 0 w 2541532"/>
              <a:gd name="connsiteY0" fmla="*/ 0 h 195046"/>
              <a:gd name="connsiteX1" fmla="*/ 2484261 w 2541532"/>
              <a:gd name="connsiteY1" fmla="*/ 1168 h 195046"/>
              <a:gd name="connsiteX2" fmla="*/ 2541532 w 2541532"/>
              <a:gd name="connsiteY2" fmla="*/ 188393 h 195046"/>
              <a:gd name="connsiteX3" fmla="*/ 24910 w 2541532"/>
              <a:gd name="connsiteY3" fmla="*/ 195046 h 195046"/>
              <a:gd name="connsiteX4" fmla="*/ 0 w 2541532"/>
              <a:gd name="connsiteY4" fmla="*/ 0 h 195046"/>
              <a:gd name="connsiteX0" fmla="*/ 0 w 2542324"/>
              <a:gd name="connsiteY0" fmla="*/ 0 h 195046"/>
              <a:gd name="connsiteX1" fmla="*/ 2542324 w 2542324"/>
              <a:gd name="connsiteY1" fmla="*/ 1168 h 195046"/>
              <a:gd name="connsiteX2" fmla="*/ 2541532 w 2542324"/>
              <a:gd name="connsiteY2" fmla="*/ 188393 h 195046"/>
              <a:gd name="connsiteX3" fmla="*/ 24910 w 2542324"/>
              <a:gd name="connsiteY3" fmla="*/ 195046 h 195046"/>
              <a:gd name="connsiteX4" fmla="*/ 0 w 2542324"/>
              <a:gd name="connsiteY4" fmla="*/ 0 h 195046"/>
              <a:gd name="connsiteX0" fmla="*/ 0 w 2542324"/>
              <a:gd name="connsiteY0" fmla="*/ 0 h 198008"/>
              <a:gd name="connsiteX1" fmla="*/ 2542324 w 2542324"/>
              <a:gd name="connsiteY1" fmla="*/ 1168 h 198008"/>
              <a:gd name="connsiteX2" fmla="*/ 2541532 w 2542324"/>
              <a:gd name="connsiteY2" fmla="*/ 198008 h 198008"/>
              <a:gd name="connsiteX3" fmla="*/ 24910 w 2542324"/>
              <a:gd name="connsiteY3" fmla="*/ 195046 h 198008"/>
              <a:gd name="connsiteX4" fmla="*/ 0 w 2542324"/>
              <a:gd name="connsiteY4" fmla="*/ 0 h 198008"/>
              <a:gd name="connsiteX0" fmla="*/ 4261 w 2546585"/>
              <a:gd name="connsiteY0" fmla="*/ 0 h 282353"/>
              <a:gd name="connsiteX1" fmla="*/ 2546585 w 2546585"/>
              <a:gd name="connsiteY1" fmla="*/ 1168 h 282353"/>
              <a:gd name="connsiteX2" fmla="*/ 2545793 w 2546585"/>
              <a:gd name="connsiteY2" fmla="*/ 198008 h 282353"/>
              <a:gd name="connsiteX3" fmla="*/ 0 w 2546585"/>
              <a:gd name="connsiteY3" fmla="*/ 282353 h 282353"/>
              <a:gd name="connsiteX4" fmla="*/ 4261 w 2546585"/>
              <a:gd name="connsiteY4" fmla="*/ 0 h 282353"/>
              <a:gd name="connsiteX0" fmla="*/ 317 w 2547944"/>
              <a:gd name="connsiteY0" fmla="*/ 3196 h 281184"/>
              <a:gd name="connsiteX1" fmla="*/ 2547944 w 2547944"/>
              <a:gd name="connsiteY1" fmla="*/ -1 h 281184"/>
              <a:gd name="connsiteX2" fmla="*/ 2547152 w 2547944"/>
              <a:gd name="connsiteY2" fmla="*/ 196839 h 281184"/>
              <a:gd name="connsiteX3" fmla="*/ 1359 w 2547944"/>
              <a:gd name="connsiteY3" fmla="*/ 281184 h 281184"/>
              <a:gd name="connsiteX4" fmla="*/ 317 w 2547944"/>
              <a:gd name="connsiteY4" fmla="*/ 3196 h 281184"/>
              <a:gd name="connsiteX0" fmla="*/ 317 w 2547944"/>
              <a:gd name="connsiteY0" fmla="*/ 3197 h 281185"/>
              <a:gd name="connsiteX1" fmla="*/ 2547944 w 2547944"/>
              <a:gd name="connsiteY1" fmla="*/ 0 h 281185"/>
              <a:gd name="connsiteX2" fmla="*/ 2536545 w 2547944"/>
              <a:gd name="connsiteY2" fmla="*/ 275416 h 281185"/>
              <a:gd name="connsiteX3" fmla="*/ 1359 w 2547944"/>
              <a:gd name="connsiteY3" fmla="*/ 281185 h 281185"/>
              <a:gd name="connsiteX4" fmla="*/ 317 w 2547944"/>
              <a:gd name="connsiteY4" fmla="*/ 3197 h 281185"/>
              <a:gd name="connsiteX0" fmla="*/ 317 w 2536545"/>
              <a:gd name="connsiteY0" fmla="*/ 0 h 277988"/>
              <a:gd name="connsiteX1" fmla="*/ 2532033 w 2536545"/>
              <a:gd name="connsiteY1" fmla="*/ 1168 h 277988"/>
              <a:gd name="connsiteX2" fmla="*/ 2536545 w 2536545"/>
              <a:gd name="connsiteY2" fmla="*/ 272219 h 277988"/>
              <a:gd name="connsiteX3" fmla="*/ 1359 w 2536545"/>
              <a:gd name="connsiteY3" fmla="*/ 277988 h 277988"/>
              <a:gd name="connsiteX4" fmla="*/ 317 w 2536545"/>
              <a:gd name="connsiteY4" fmla="*/ 0 h 27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545" h="277988">
                <a:moveTo>
                  <a:pt x="317" y="0"/>
                </a:moveTo>
                <a:lnTo>
                  <a:pt x="2532033" y="1168"/>
                </a:lnTo>
                <a:lnTo>
                  <a:pt x="2536545" y="272219"/>
                </a:lnTo>
                <a:lnTo>
                  <a:pt x="1359" y="277988"/>
                </a:lnTo>
                <a:cubicBezTo>
                  <a:pt x="2779" y="183870"/>
                  <a:pt x="-1103" y="94118"/>
                  <a:pt x="317" y="0"/>
                </a:cubicBezTo>
                <a:close/>
              </a:path>
            </a:pathLst>
          </a:custGeom>
          <a:solidFill>
            <a:srgbClr val="FFC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4233863" y="4997450"/>
            <a:ext cx="784225" cy="207963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354416"/>
              <a:gd name="connsiteY0" fmla="*/ 0 h 196406"/>
              <a:gd name="connsiteX1" fmla="*/ 2464907 w 3354416"/>
              <a:gd name="connsiteY1" fmla="*/ 6510 h 196406"/>
              <a:gd name="connsiteX2" fmla="*/ 3354415 w 3354416"/>
              <a:gd name="connsiteY2" fmla="*/ 196406 h 196406"/>
              <a:gd name="connsiteX3" fmla="*/ 5556 w 3354416"/>
              <a:gd name="connsiteY3" fmla="*/ 192375 h 196406"/>
              <a:gd name="connsiteX4" fmla="*/ 0 w 3354416"/>
              <a:gd name="connsiteY4" fmla="*/ 0 h 196406"/>
              <a:gd name="connsiteX0" fmla="*/ 0 w 2522178"/>
              <a:gd name="connsiteY0" fmla="*/ 0 h 193735"/>
              <a:gd name="connsiteX1" fmla="*/ 2464907 w 2522178"/>
              <a:gd name="connsiteY1" fmla="*/ 6510 h 193735"/>
              <a:gd name="connsiteX2" fmla="*/ 2522178 w 2522178"/>
              <a:gd name="connsiteY2" fmla="*/ 193735 h 193735"/>
              <a:gd name="connsiteX3" fmla="*/ 5556 w 2522178"/>
              <a:gd name="connsiteY3" fmla="*/ 192375 h 193735"/>
              <a:gd name="connsiteX4" fmla="*/ 0 w 2522178"/>
              <a:gd name="connsiteY4" fmla="*/ 0 h 193735"/>
              <a:gd name="connsiteX0" fmla="*/ 0 w 2522178"/>
              <a:gd name="connsiteY0" fmla="*/ 0 h 200388"/>
              <a:gd name="connsiteX1" fmla="*/ 2464907 w 2522178"/>
              <a:gd name="connsiteY1" fmla="*/ 6510 h 200388"/>
              <a:gd name="connsiteX2" fmla="*/ 2522178 w 2522178"/>
              <a:gd name="connsiteY2" fmla="*/ 193735 h 200388"/>
              <a:gd name="connsiteX3" fmla="*/ 5556 w 2522178"/>
              <a:gd name="connsiteY3" fmla="*/ 200388 h 200388"/>
              <a:gd name="connsiteX4" fmla="*/ 0 w 2522178"/>
              <a:gd name="connsiteY4" fmla="*/ 0 h 200388"/>
              <a:gd name="connsiteX0" fmla="*/ 0 w 2541532"/>
              <a:gd name="connsiteY0" fmla="*/ 0 h 195046"/>
              <a:gd name="connsiteX1" fmla="*/ 2484261 w 2541532"/>
              <a:gd name="connsiteY1" fmla="*/ 1168 h 195046"/>
              <a:gd name="connsiteX2" fmla="*/ 2541532 w 2541532"/>
              <a:gd name="connsiteY2" fmla="*/ 188393 h 195046"/>
              <a:gd name="connsiteX3" fmla="*/ 24910 w 2541532"/>
              <a:gd name="connsiteY3" fmla="*/ 195046 h 195046"/>
              <a:gd name="connsiteX4" fmla="*/ 0 w 2541532"/>
              <a:gd name="connsiteY4" fmla="*/ 0 h 195046"/>
              <a:gd name="connsiteX0" fmla="*/ 0 w 2542324"/>
              <a:gd name="connsiteY0" fmla="*/ 0 h 195046"/>
              <a:gd name="connsiteX1" fmla="*/ 2542324 w 2542324"/>
              <a:gd name="connsiteY1" fmla="*/ 1168 h 195046"/>
              <a:gd name="connsiteX2" fmla="*/ 2541532 w 2542324"/>
              <a:gd name="connsiteY2" fmla="*/ 188393 h 195046"/>
              <a:gd name="connsiteX3" fmla="*/ 24910 w 2542324"/>
              <a:gd name="connsiteY3" fmla="*/ 195046 h 195046"/>
              <a:gd name="connsiteX4" fmla="*/ 0 w 2542324"/>
              <a:gd name="connsiteY4" fmla="*/ 0 h 195046"/>
              <a:gd name="connsiteX0" fmla="*/ 13798 w 2556122"/>
              <a:gd name="connsiteY0" fmla="*/ 0 h 192375"/>
              <a:gd name="connsiteX1" fmla="*/ 2556122 w 2556122"/>
              <a:gd name="connsiteY1" fmla="*/ 1168 h 192375"/>
              <a:gd name="connsiteX2" fmla="*/ 2555330 w 2556122"/>
              <a:gd name="connsiteY2" fmla="*/ 188393 h 192375"/>
              <a:gd name="connsiteX3" fmla="*/ 0 w 2556122"/>
              <a:gd name="connsiteY3" fmla="*/ 192375 h 192375"/>
              <a:gd name="connsiteX4" fmla="*/ 13798 w 2556122"/>
              <a:gd name="connsiteY4" fmla="*/ 0 h 192375"/>
              <a:gd name="connsiteX0" fmla="*/ 13798 w 2556122"/>
              <a:gd name="connsiteY0" fmla="*/ 0 h 196406"/>
              <a:gd name="connsiteX1" fmla="*/ 2556122 w 2556122"/>
              <a:gd name="connsiteY1" fmla="*/ 1168 h 196406"/>
              <a:gd name="connsiteX2" fmla="*/ 2497266 w 2556122"/>
              <a:gd name="connsiteY2" fmla="*/ 196406 h 196406"/>
              <a:gd name="connsiteX3" fmla="*/ 0 w 2556122"/>
              <a:gd name="connsiteY3" fmla="*/ 192375 h 196406"/>
              <a:gd name="connsiteX4" fmla="*/ 13798 w 2556122"/>
              <a:gd name="connsiteY4" fmla="*/ 0 h 196406"/>
              <a:gd name="connsiteX0" fmla="*/ 33152 w 2575476"/>
              <a:gd name="connsiteY0" fmla="*/ 0 h 197717"/>
              <a:gd name="connsiteX1" fmla="*/ 2575476 w 2575476"/>
              <a:gd name="connsiteY1" fmla="*/ 1168 h 197717"/>
              <a:gd name="connsiteX2" fmla="*/ 2516620 w 2575476"/>
              <a:gd name="connsiteY2" fmla="*/ 196406 h 197717"/>
              <a:gd name="connsiteX3" fmla="*/ 0 w 2575476"/>
              <a:gd name="connsiteY3" fmla="*/ 197717 h 197717"/>
              <a:gd name="connsiteX4" fmla="*/ 33152 w 2575476"/>
              <a:gd name="connsiteY4" fmla="*/ 0 h 197717"/>
              <a:gd name="connsiteX0" fmla="*/ 4121 w 2575476"/>
              <a:gd name="connsiteY0" fmla="*/ 1503 h 196549"/>
              <a:gd name="connsiteX1" fmla="*/ 2575476 w 2575476"/>
              <a:gd name="connsiteY1" fmla="*/ 0 h 196549"/>
              <a:gd name="connsiteX2" fmla="*/ 2516620 w 2575476"/>
              <a:gd name="connsiteY2" fmla="*/ 195238 h 196549"/>
              <a:gd name="connsiteX3" fmla="*/ 0 w 2575476"/>
              <a:gd name="connsiteY3" fmla="*/ 196549 h 196549"/>
              <a:gd name="connsiteX4" fmla="*/ 4121 w 2575476"/>
              <a:gd name="connsiteY4" fmla="*/ 1503 h 196549"/>
              <a:gd name="connsiteX0" fmla="*/ 69441 w 2575476"/>
              <a:gd name="connsiteY0" fmla="*/ 0 h 201056"/>
              <a:gd name="connsiteX1" fmla="*/ 2575476 w 2575476"/>
              <a:gd name="connsiteY1" fmla="*/ 4507 h 201056"/>
              <a:gd name="connsiteX2" fmla="*/ 2516620 w 2575476"/>
              <a:gd name="connsiteY2" fmla="*/ 199745 h 201056"/>
              <a:gd name="connsiteX3" fmla="*/ 0 w 2575476"/>
              <a:gd name="connsiteY3" fmla="*/ 201056 h 201056"/>
              <a:gd name="connsiteX4" fmla="*/ 69441 w 2575476"/>
              <a:gd name="connsiteY4" fmla="*/ 0 h 201056"/>
              <a:gd name="connsiteX0" fmla="*/ 67 w 2506102"/>
              <a:gd name="connsiteY0" fmla="*/ 0 h 199745"/>
              <a:gd name="connsiteX1" fmla="*/ 2506102 w 2506102"/>
              <a:gd name="connsiteY1" fmla="*/ 4507 h 199745"/>
              <a:gd name="connsiteX2" fmla="*/ 2447246 w 2506102"/>
              <a:gd name="connsiteY2" fmla="*/ 199745 h 199745"/>
              <a:gd name="connsiteX3" fmla="*/ 17721 w 2506102"/>
              <a:gd name="connsiteY3" fmla="*/ 82874 h 199745"/>
              <a:gd name="connsiteX4" fmla="*/ 67 w 2506102"/>
              <a:gd name="connsiteY4" fmla="*/ 0 h 199745"/>
              <a:gd name="connsiteX0" fmla="*/ 4121 w 2510156"/>
              <a:gd name="connsiteY0" fmla="*/ 0 h 199745"/>
              <a:gd name="connsiteX1" fmla="*/ 2510156 w 2510156"/>
              <a:gd name="connsiteY1" fmla="*/ 4507 h 199745"/>
              <a:gd name="connsiteX2" fmla="*/ 2451300 w 2510156"/>
              <a:gd name="connsiteY2" fmla="*/ 199745 h 199745"/>
              <a:gd name="connsiteX3" fmla="*/ 0 w 2510156"/>
              <a:gd name="connsiteY3" fmla="*/ 82874 h 199745"/>
              <a:gd name="connsiteX4" fmla="*/ 4121 w 2510156"/>
              <a:gd name="connsiteY4" fmla="*/ 0 h 199745"/>
              <a:gd name="connsiteX0" fmla="*/ 4121 w 2510156"/>
              <a:gd name="connsiteY0" fmla="*/ 0 h 86570"/>
              <a:gd name="connsiteX1" fmla="*/ 2510156 w 2510156"/>
              <a:gd name="connsiteY1" fmla="*/ 4507 h 86570"/>
              <a:gd name="connsiteX2" fmla="*/ 2393237 w 2510156"/>
              <a:gd name="connsiteY2" fmla="*/ 86570 h 86570"/>
              <a:gd name="connsiteX3" fmla="*/ 0 w 2510156"/>
              <a:gd name="connsiteY3" fmla="*/ 82874 h 86570"/>
              <a:gd name="connsiteX4" fmla="*/ 4121 w 2510156"/>
              <a:gd name="connsiteY4" fmla="*/ 0 h 86570"/>
              <a:gd name="connsiteX0" fmla="*/ 4121 w 2394030"/>
              <a:gd name="connsiteY0" fmla="*/ 501 h 87071"/>
              <a:gd name="connsiteX1" fmla="*/ 2394030 w 2394030"/>
              <a:gd name="connsiteY1" fmla="*/ 0 h 87071"/>
              <a:gd name="connsiteX2" fmla="*/ 2393237 w 2394030"/>
              <a:gd name="connsiteY2" fmla="*/ 87071 h 87071"/>
              <a:gd name="connsiteX3" fmla="*/ 0 w 2394030"/>
              <a:gd name="connsiteY3" fmla="*/ 83375 h 87071"/>
              <a:gd name="connsiteX4" fmla="*/ 4121 w 2394030"/>
              <a:gd name="connsiteY4" fmla="*/ 501 h 8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4030" h="87071">
                <a:moveTo>
                  <a:pt x="4121" y="501"/>
                </a:moveTo>
                <a:lnTo>
                  <a:pt x="2394030" y="0"/>
                </a:lnTo>
                <a:cubicBezTo>
                  <a:pt x="2393766" y="29024"/>
                  <a:pt x="2393501" y="58047"/>
                  <a:pt x="2393237" y="87071"/>
                </a:cubicBezTo>
                <a:lnTo>
                  <a:pt x="0" y="83375"/>
                </a:lnTo>
                <a:cubicBezTo>
                  <a:pt x="1374" y="18360"/>
                  <a:pt x="2747" y="65516"/>
                  <a:pt x="4121" y="501"/>
                </a:cubicBezTo>
                <a:close/>
              </a:path>
            </a:pathLst>
          </a:custGeom>
          <a:solidFill>
            <a:srgbClr val="FF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19" name="Rectangle 7"/>
          <p:cNvSpPr/>
          <p:nvPr/>
        </p:nvSpPr>
        <p:spPr>
          <a:xfrm>
            <a:off x="2843213" y="4968875"/>
            <a:ext cx="1273175" cy="461963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354416"/>
              <a:gd name="connsiteY0" fmla="*/ 0 h 196406"/>
              <a:gd name="connsiteX1" fmla="*/ 2464907 w 3354416"/>
              <a:gd name="connsiteY1" fmla="*/ 6510 h 196406"/>
              <a:gd name="connsiteX2" fmla="*/ 3354415 w 3354416"/>
              <a:gd name="connsiteY2" fmla="*/ 196406 h 196406"/>
              <a:gd name="connsiteX3" fmla="*/ 5556 w 3354416"/>
              <a:gd name="connsiteY3" fmla="*/ 192375 h 196406"/>
              <a:gd name="connsiteX4" fmla="*/ 0 w 3354416"/>
              <a:gd name="connsiteY4" fmla="*/ 0 h 196406"/>
              <a:gd name="connsiteX0" fmla="*/ 0 w 2522178"/>
              <a:gd name="connsiteY0" fmla="*/ 0 h 193735"/>
              <a:gd name="connsiteX1" fmla="*/ 2464907 w 2522178"/>
              <a:gd name="connsiteY1" fmla="*/ 6510 h 193735"/>
              <a:gd name="connsiteX2" fmla="*/ 2522178 w 2522178"/>
              <a:gd name="connsiteY2" fmla="*/ 193735 h 193735"/>
              <a:gd name="connsiteX3" fmla="*/ 5556 w 2522178"/>
              <a:gd name="connsiteY3" fmla="*/ 192375 h 193735"/>
              <a:gd name="connsiteX4" fmla="*/ 0 w 2522178"/>
              <a:gd name="connsiteY4" fmla="*/ 0 h 193735"/>
              <a:gd name="connsiteX0" fmla="*/ 0 w 2522178"/>
              <a:gd name="connsiteY0" fmla="*/ 0 h 200388"/>
              <a:gd name="connsiteX1" fmla="*/ 2464907 w 2522178"/>
              <a:gd name="connsiteY1" fmla="*/ 6510 h 200388"/>
              <a:gd name="connsiteX2" fmla="*/ 2522178 w 2522178"/>
              <a:gd name="connsiteY2" fmla="*/ 193735 h 200388"/>
              <a:gd name="connsiteX3" fmla="*/ 5556 w 2522178"/>
              <a:gd name="connsiteY3" fmla="*/ 200388 h 200388"/>
              <a:gd name="connsiteX4" fmla="*/ 0 w 2522178"/>
              <a:gd name="connsiteY4" fmla="*/ 0 h 200388"/>
              <a:gd name="connsiteX0" fmla="*/ 0 w 2541532"/>
              <a:gd name="connsiteY0" fmla="*/ 0 h 195046"/>
              <a:gd name="connsiteX1" fmla="*/ 2484261 w 2541532"/>
              <a:gd name="connsiteY1" fmla="*/ 1168 h 195046"/>
              <a:gd name="connsiteX2" fmla="*/ 2541532 w 2541532"/>
              <a:gd name="connsiteY2" fmla="*/ 188393 h 195046"/>
              <a:gd name="connsiteX3" fmla="*/ 24910 w 2541532"/>
              <a:gd name="connsiteY3" fmla="*/ 195046 h 195046"/>
              <a:gd name="connsiteX4" fmla="*/ 0 w 2541532"/>
              <a:gd name="connsiteY4" fmla="*/ 0 h 195046"/>
              <a:gd name="connsiteX0" fmla="*/ 0 w 2542324"/>
              <a:gd name="connsiteY0" fmla="*/ 0 h 195046"/>
              <a:gd name="connsiteX1" fmla="*/ 2542324 w 2542324"/>
              <a:gd name="connsiteY1" fmla="*/ 1168 h 195046"/>
              <a:gd name="connsiteX2" fmla="*/ 2541532 w 2542324"/>
              <a:gd name="connsiteY2" fmla="*/ 188393 h 195046"/>
              <a:gd name="connsiteX3" fmla="*/ 24910 w 2542324"/>
              <a:gd name="connsiteY3" fmla="*/ 195046 h 195046"/>
              <a:gd name="connsiteX4" fmla="*/ 0 w 2542324"/>
              <a:gd name="connsiteY4" fmla="*/ 0 h 195046"/>
              <a:gd name="connsiteX0" fmla="*/ 0 w 2542324"/>
              <a:gd name="connsiteY0" fmla="*/ 0 h 198008"/>
              <a:gd name="connsiteX1" fmla="*/ 2542324 w 2542324"/>
              <a:gd name="connsiteY1" fmla="*/ 1168 h 198008"/>
              <a:gd name="connsiteX2" fmla="*/ 2541532 w 2542324"/>
              <a:gd name="connsiteY2" fmla="*/ 198008 h 198008"/>
              <a:gd name="connsiteX3" fmla="*/ 24910 w 2542324"/>
              <a:gd name="connsiteY3" fmla="*/ 195046 h 198008"/>
              <a:gd name="connsiteX4" fmla="*/ 0 w 2542324"/>
              <a:gd name="connsiteY4" fmla="*/ 0 h 198008"/>
              <a:gd name="connsiteX0" fmla="*/ 0 w 2542324"/>
              <a:gd name="connsiteY0" fmla="*/ 0 h 203016"/>
              <a:gd name="connsiteX1" fmla="*/ 2542324 w 2542324"/>
              <a:gd name="connsiteY1" fmla="*/ 6176 h 203016"/>
              <a:gd name="connsiteX2" fmla="*/ 2541532 w 2542324"/>
              <a:gd name="connsiteY2" fmla="*/ 203016 h 203016"/>
              <a:gd name="connsiteX3" fmla="*/ 24910 w 2542324"/>
              <a:gd name="connsiteY3" fmla="*/ 200054 h 203016"/>
              <a:gd name="connsiteX4" fmla="*/ 0 w 2542324"/>
              <a:gd name="connsiteY4" fmla="*/ 0 h 203016"/>
              <a:gd name="connsiteX0" fmla="*/ 0 w 3877776"/>
              <a:gd name="connsiteY0" fmla="*/ 834 h 203850"/>
              <a:gd name="connsiteX1" fmla="*/ 3877776 w 3877776"/>
              <a:gd name="connsiteY1" fmla="*/ 0 h 203850"/>
              <a:gd name="connsiteX2" fmla="*/ 2541532 w 3877776"/>
              <a:gd name="connsiteY2" fmla="*/ 203850 h 203850"/>
              <a:gd name="connsiteX3" fmla="*/ 24910 w 3877776"/>
              <a:gd name="connsiteY3" fmla="*/ 200888 h 203850"/>
              <a:gd name="connsiteX4" fmla="*/ 0 w 3877776"/>
              <a:gd name="connsiteY4" fmla="*/ 834 h 203850"/>
              <a:gd name="connsiteX0" fmla="*/ 0 w 3877776"/>
              <a:gd name="connsiteY0" fmla="*/ 834 h 200888"/>
              <a:gd name="connsiteX1" fmla="*/ 3877776 w 3877776"/>
              <a:gd name="connsiteY1" fmla="*/ 0 h 200888"/>
              <a:gd name="connsiteX2" fmla="*/ 3869726 w 3877776"/>
              <a:gd name="connsiteY2" fmla="*/ 194836 h 200888"/>
              <a:gd name="connsiteX3" fmla="*/ 24910 w 3877776"/>
              <a:gd name="connsiteY3" fmla="*/ 200888 h 200888"/>
              <a:gd name="connsiteX4" fmla="*/ 0 w 3877776"/>
              <a:gd name="connsiteY4" fmla="*/ 834 h 200888"/>
              <a:gd name="connsiteX0" fmla="*/ 0 w 3877776"/>
              <a:gd name="connsiteY0" fmla="*/ 834 h 194878"/>
              <a:gd name="connsiteX1" fmla="*/ 3877776 w 3877776"/>
              <a:gd name="connsiteY1" fmla="*/ 0 h 194878"/>
              <a:gd name="connsiteX2" fmla="*/ 3869726 w 3877776"/>
              <a:gd name="connsiteY2" fmla="*/ 194836 h 194878"/>
              <a:gd name="connsiteX3" fmla="*/ 10393 w 3877776"/>
              <a:gd name="connsiteY3" fmla="*/ 194878 h 194878"/>
              <a:gd name="connsiteX4" fmla="*/ 0 w 3877776"/>
              <a:gd name="connsiteY4" fmla="*/ 834 h 19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7776" h="194878">
                <a:moveTo>
                  <a:pt x="0" y="834"/>
                </a:moveTo>
                <a:lnTo>
                  <a:pt x="3877776" y="0"/>
                </a:lnTo>
                <a:lnTo>
                  <a:pt x="3869726" y="194836"/>
                </a:lnTo>
                <a:lnTo>
                  <a:pt x="10393" y="194878"/>
                </a:lnTo>
                <a:lnTo>
                  <a:pt x="0" y="834"/>
                </a:lnTo>
                <a:close/>
              </a:path>
            </a:pathLst>
          </a:custGeom>
          <a:solidFill>
            <a:srgbClr val="FFC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20" name="Rectangle 7"/>
          <p:cNvSpPr/>
          <p:nvPr/>
        </p:nvSpPr>
        <p:spPr>
          <a:xfrm>
            <a:off x="1931988" y="4970463"/>
            <a:ext cx="815975" cy="203200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402802"/>
              <a:gd name="connsiteY0" fmla="*/ 4173 h 197908"/>
              <a:gd name="connsiteX1" fmla="*/ 3393917 w 3402802"/>
              <a:gd name="connsiteY1" fmla="*/ 0 h 197908"/>
              <a:gd name="connsiteX2" fmla="*/ 3402802 w 3402802"/>
              <a:gd name="connsiteY2" fmla="*/ 197908 h 197908"/>
              <a:gd name="connsiteX3" fmla="*/ 5556 w 3402802"/>
              <a:gd name="connsiteY3" fmla="*/ 196548 h 197908"/>
              <a:gd name="connsiteX4" fmla="*/ 0 w 3402802"/>
              <a:gd name="connsiteY4" fmla="*/ 4173 h 197908"/>
              <a:gd name="connsiteX0" fmla="*/ 67021 w 3397246"/>
              <a:gd name="connsiteY0" fmla="*/ 12186 h 197908"/>
              <a:gd name="connsiteX1" fmla="*/ 3388361 w 3397246"/>
              <a:gd name="connsiteY1" fmla="*/ 0 h 197908"/>
              <a:gd name="connsiteX2" fmla="*/ 3397246 w 3397246"/>
              <a:gd name="connsiteY2" fmla="*/ 197908 h 197908"/>
              <a:gd name="connsiteX3" fmla="*/ 0 w 3397246"/>
              <a:gd name="connsiteY3" fmla="*/ 196548 h 197908"/>
              <a:gd name="connsiteX4" fmla="*/ 67021 w 3397246"/>
              <a:gd name="connsiteY4" fmla="*/ 12186 h 197908"/>
              <a:gd name="connsiteX0" fmla="*/ 0 w 3330225"/>
              <a:gd name="connsiteY0" fmla="*/ 12186 h 197908"/>
              <a:gd name="connsiteX1" fmla="*/ 3321340 w 3330225"/>
              <a:gd name="connsiteY1" fmla="*/ 0 h 197908"/>
              <a:gd name="connsiteX2" fmla="*/ 3330225 w 3330225"/>
              <a:gd name="connsiteY2" fmla="*/ 197908 h 197908"/>
              <a:gd name="connsiteX3" fmla="*/ 5559 w 3330225"/>
              <a:gd name="connsiteY3" fmla="*/ 96393 h 197908"/>
              <a:gd name="connsiteX4" fmla="*/ 0 w 3330225"/>
              <a:gd name="connsiteY4" fmla="*/ 12186 h 197908"/>
              <a:gd name="connsiteX0" fmla="*/ 0 w 3321340"/>
              <a:gd name="connsiteY0" fmla="*/ 12186 h 97753"/>
              <a:gd name="connsiteX1" fmla="*/ 3321340 w 3321340"/>
              <a:gd name="connsiteY1" fmla="*/ 0 h 97753"/>
              <a:gd name="connsiteX2" fmla="*/ 2466535 w 3321340"/>
              <a:gd name="connsiteY2" fmla="*/ 97753 h 97753"/>
              <a:gd name="connsiteX3" fmla="*/ 5559 w 3321340"/>
              <a:gd name="connsiteY3" fmla="*/ 96393 h 97753"/>
              <a:gd name="connsiteX4" fmla="*/ 0 w 3321340"/>
              <a:gd name="connsiteY4" fmla="*/ 12186 h 97753"/>
              <a:gd name="connsiteX0" fmla="*/ 0 w 2486682"/>
              <a:gd name="connsiteY0" fmla="*/ 0 h 85567"/>
              <a:gd name="connsiteX1" fmla="*/ 2486682 w 2486682"/>
              <a:gd name="connsiteY1" fmla="*/ 834 h 85567"/>
              <a:gd name="connsiteX2" fmla="*/ 2466535 w 2486682"/>
              <a:gd name="connsiteY2" fmla="*/ 85567 h 85567"/>
              <a:gd name="connsiteX3" fmla="*/ 5559 w 2486682"/>
              <a:gd name="connsiteY3" fmla="*/ 84207 h 85567"/>
              <a:gd name="connsiteX4" fmla="*/ 0 w 2486682"/>
              <a:gd name="connsiteY4" fmla="*/ 0 h 8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682" h="85567">
                <a:moveTo>
                  <a:pt x="0" y="0"/>
                </a:moveTo>
                <a:lnTo>
                  <a:pt x="2486682" y="834"/>
                </a:lnTo>
                <a:lnTo>
                  <a:pt x="2466535" y="85567"/>
                </a:lnTo>
                <a:lnTo>
                  <a:pt x="5559" y="842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21" name="Rectangle 7"/>
          <p:cNvSpPr/>
          <p:nvPr/>
        </p:nvSpPr>
        <p:spPr>
          <a:xfrm>
            <a:off x="962025" y="5976938"/>
            <a:ext cx="1670050" cy="204787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402802"/>
              <a:gd name="connsiteY0" fmla="*/ 4173 h 197908"/>
              <a:gd name="connsiteX1" fmla="*/ 3393917 w 3402802"/>
              <a:gd name="connsiteY1" fmla="*/ 0 h 197908"/>
              <a:gd name="connsiteX2" fmla="*/ 3402802 w 3402802"/>
              <a:gd name="connsiteY2" fmla="*/ 197908 h 197908"/>
              <a:gd name="connsiteX3" fmla="*/ 5556 w 3402802"/>
              <a:gd name="connsiteY3" fmla="*/ 196548 h 197908"/>
              <a:gd name="connsiteX4" fmla="*/ 0 w 3402802"/>
              <a:gd name="connsiteY4" fmla="*/ 4173 h 197908"/>
              <a:gd name="connsiteX0" fmla="*/ 67021 w 3397246"/>
              <a:gd name="connsiteY0" fmla="*/ 12186 h 197908"/>
              <a:gd name="connsiteX1" fmla="*/ 3388361 w 3397246"/>
              <a:gd name="connsiteY1" fmla="*/ 0 h 197908"/>
              <a:gd name="connsiteX2" fmla="*/ 3397246 w 3397246"/>
              <a:gd name="connsiteY2" fmla="*/ 197908 h 197908"/>
              <a:gd name="connsiteX3" fmla="*/ 0 w 3397246"/>
              <a:gd name="connsiteY3" fmla="*/ 196548 h 197908"/>
              <a:gd name="connsiteX4" fmla="*/ 67021 w 3397246"/>
              <a:gd name="connsiteY4" fmla="*/ 12186 h 197908"/>
              <a:gd name="connsiteX0" fmla="*/ 0 w 3330225"/>
              <a:gd name="connsiteY0" fmla="*/ 12186 h 197908"/>
              <a:gd name="connsiteX1" fmla="*/ 3321340 w 3330225"/>
              <a:gd name="connsiteY1" fmla="*/ 0 h 197908"/>
              <a:gd name="connsiteX2" fmla="*/ 3330225 w 3330225"/>
              <a:gd name="connsiteY2" fmla="*/ 197908 h 197908"/>
              <a:gd name="connsiteX3" fmla="*/ 5559 w 3330225"/>
              <a:gd name="connsiteY3" fmla="*/ 96393 h 197908"/>
              <a:gd name="connsiteX4" fmla="*/ 0 w 3330225"/>
              <a:gd name="connsiteY4" fmla="*/ 12186 h 197908"/>
              <a:gd name="connsiteX0" fmla="*/ 0 w 3321340"/>
              <a:gd name="connsiteY0" fmla="*/ 12186 h 97753"/>
              <a:gd name="connsiteX1" fmla="*/ 3321340 w 3321340"/>
              <a:gd name="connsiteY1" fmla="*/ 0 h 97753"/>
              <a:gd name="connsiteX2" fmla="*/ 2466535 w 3321340"/>
              <a:gd name="connsiteY2" fmla="*/ 97753 h 97753"/>
              <a:gd name="connsiteX3" fmla="*/ 5559 w 3321340"/>
              <a:gd name="connsiteY3" fmla="*/ 96393 h 97753"/>
              <a:gd name="connsiteX4" fmla="*/ 0 w 3321340"/>
              <a:gd name="connsiteY4" fmla="*/ 12186 h 97753"/>
              <a:gd name="connsiteX0" fmla="*/ 0 w 2486682"/>
              <a:gd name="connsiteY0" fmla="*/ 0 h 85567"/>
              <a:gd name="connsiteX1" fmla="*/ 2486682 w 2486682"/>
              <a:gd name="connsiteY1" fmla="*/ 834 h 85567"/>
              <a:gd name="connsiteX2" fmla="*/ 2466535 w 2486682"/>
              <a:gd name="connsiteY2" fmla="*/ 85567 h 85567"/>
              <a:gd name="connsiteX3" fmla="*/ 5559 w 2486682"/>
              <a:gd name="connsiteY3" fmla="*/ 84207 h 85567"/>
              <a:gd name="connsiteX4" fmla="*/ 0 w 2486682"/>
              <a:gd name="connsiteY4" fmla="*/ 0 h 85567"/>
              <a:gd name="connsiteX0" fmla="*/ 0 w 2486682"/>
              <a:gd name="connsiteY0" fmla="*/ 0 h 94890"/>
              <a:gd name="connsiteX1" fmla="*/ 2486682 w 2486682"/>
              <a:gd name="connsiteY1" fmla="*/ 834 h 94890"/>
              <a:gd name="connsiteX2" fmla="*/ 2466535 w 2486682"/>
              <a:gd name="connsiteY2" fmla="*/ 85567 h 94890"/>
              <a:gd name="connsiteX3" fmla="*/ 10274 w 2486682"/>
              <a:gd name="connsiteY3" fmla="*/ 94890 h 94890"/>
              <a:gd name="connsiteX4" fmla="*/ 0 w 2486682"/>
              <a:gd name="connsiteY4" fmla="*/ 0 h 94890"/>
              <a:gd name="connsiteX0" fmla="*/ 0 w 2486682"/>
              <a:gd name="connsiteY0" fmla="*/ 0 h 97586"/>
              <a:gd name="connsiteX1" fmla="*/ 2486682 w 2486682"/>
              <a:gd name="connsiteY1" fmla="*/ 834 h 97586"/>
              <a:gd name="connsiteX2" fmla="*/ 2466535 w 2486682"/>
              <a:gd name="connsiteY2" fmla="*/ 97586 h 97586"/>
              <a:gd name="connsiteX3" fmla="*/ 10274 w 2486682"/>
              <a:gd name="connsiteY3" fmla="*/ 94890 h 97586"/>
              <a:gd name="connsiteX4" fmla="*/ 0 w 2486682"/>
              <a:gd name="connsiteY4" fmla="*/ 0 h 97586"/>
              <a:gd name="connsiteX0" fmla="*/ 8584 w 2495266"/>
              <a:gd name="connsiteY0" fmla="*/ 0 h 97586"/>
              <a:gd name="connsiteX1" fmla="*/ 2495266 w 2495266"/>
              <a:gd name="connsiteY1" fmla="*/ 834 h 97586"/>
              <a:gd name="connsiteX2" fmla="*/ 2475119 w 2495266"/>
              <a:gd name="connsiteY2" fmla="*/ 97586 h 97586"/>
              <a:gd name="connsiteX3" fmla="*/ 0 w 2495266"/>
              <a:gd name="connsiteY3" fmla="*/ 94890 h 97586"/>
              <a:gd name="connsiteX4" fmla="*/ 8584 w 2495266"/>
              <a:gd name="connsiteY4" fmla="*/ 0 h 97586"/>
              <a:gd name="connsiteX0" fmla="*/ 8584 w 2495266"/>
              <a:gd name="connsiteY0" fmla="*/ 12520 h 96752"/>
              <a:gd name="connsiteX1" fmla="*/ 2495266 w 2495266"/>
              <a:gd name="connsiteY1" fmla="*/ 0 h 96752"/>
              <a:gd name="connsiteX2" fmla="*/ 2475119 w 2495266"/>
              <a:gd name="connsiteY2" fmla="*/ 96752 h 96752"/>
              <a:gd name="connsiteX3" fmla="*/ 0 w 2495266"/>
              <a:gd name="connsiteY3" fmla="*/ 94056 h 96752"/>
              <a:gd name="connsiteX4" fmla="*/ 8584 w 2495266"/>
              <a:gd name="connsiteY4" fmla="*/ 12520 h 96752"/>
              <a:gd name="connsiteX0" fmla="*/ 8584 w 2481122"/>
              <a:gd name="connsiteY0" fmla="*/ 1837 h 86069"/>
              <a:gd name="connsiteX1" fmla="*/ 2481122 w 2481122"/>
              <a:gd name="connsiteY1" fmla="*/ 0 h 86069"/>
              <a:gd name="connsiteX2" fmla="*/ 2475119 w 2481122"/>
              <a:gd name="connsiteY2" fmla="*/ 86069 h 86069"/>
              <a:gd name="connsiteX3" fmla="*/ 0 w 2481122"/>
              <a:gd name="connsiteY3" fmla="*/ 83373 h 86069"/>
              <a:gd name="connsiteX4" fmla="*/ 8584 w 2481122"/>
              <a:gd name="connsiteY4" fmla="*/ 1837 h 8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122" h="86069">
                <a:moveTo>
                  <a:pt x="8584" y="1837"/>
                </a:moveTo>
                <a:lnTo>
                  <a:pt x="2481122" y="0"/>
                </a:lnTo>
                <a:lnTo>
                  <a:pt x="2475119" y="86069"/>
                </a:lnTo>
                <a:lnTo>
                  <a:pt x="0" y="83373"/>
                </a:lnTo>
                <a:lnTo>
                  <a:pt x="8584" y="1837"/>
                </a:lnTo>
                <a:close/>
              </a:path>
            </a:pathLst>
          </a:cu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22" name="Rectangle 7"/>
          <p:cNvSpPr/>
          <p:nvPr/>
        </p:nvSpPr>
        <p:spPr>
          <a:xfrm>
            <a:off x="2741613" y="5975350"/>
            <a:ext cx="1355725" cy="206375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354416"/>
              <a:gd name="connsiteY0" fmla="*/ 0 h 196406"/>
              <a:gd name="connsiteX1" fmla="*/ 2464907 w 3354416"/>
              <a:gd name="connsiteY1" fmla="*/ 6510 h 196406"/>
              <a:gd name="connsiteX2" fmla="*/ 3354415 w 3354416"/>
              <a:gd name="connsiteY2" fmla="*/ 196406 h 196406"/>
              <a:gd name="connsiteX3" fmla="*/ 5556 w 3354416"/>
              <a:gd name="connsiteY3" fmla="*/ 192375 h 196406"/>
              <a:gd name="connsiteX4" fmla="*/ 0 w 3354416"/>
              <a:gd name="connsiteY4" fmla="*/ 0 h 196406"/>
              <a:gd name="connsiteX0" fmla="*/ 0 w 2522178"/>
              <a:gd name="connsiteY0" fmla="*/ 0 h 193735"/>
              <a:gd name="connsiteX1" fmla="*/ 2464907 w 2522178"/>
              <a:gd name="connsiteY1" fmla="*/ 6510 h 193735"/>
              <a:gd name="connsiteX2" fmla="*/ 2522178 w 2522178"/>
              <a:gd name="connsiteY2" fmla="*/ 193735 h 193735"/>
              <a:gd name="connsiteX3" fmla="*/ 5556 w 2522178"/>
              <a:gd name="connsiteY3" fmla="*/ 192375 h 193735"/>
              <a:gd name="connsiteX4" fmla="*/ 0 w 2522178"/>
              <a:gd name="connsiteY4" fmla="*/ 0 h 193735"/>
              <a:gd name="connsiteX0" fmla="*/ 0 w 2522178"/>
              <a:gd name="connsiteY0" fmla="*/ 0 h 200388"/>
              <a:gd name="connsiteX1" fmla="*/ 2464907 w 2522178"/>
              <a:gd name="connsiteY1" fmla="*/ 6510 h 200388"/>
              <a:gd name="connsiteX2" fmla="*/ 2522178 w 2522178"/>
              <a:gd name="connsiteY2" fmla="*/ 193735 h 200388"/>
              <a:gd name="connsiteX3" fmla="*/ 5556 w 2522178"/>
              <a:gd name="connsiteY3" fmla="*/ 200388 h 200388"/>
              <a:gd name="connsiteX4" fmla="*/ 0 w 2522178"/>
              <a:gd name="connsiteY4" fmla="*/ 0 h 200388"/>
              <a:gd name="connsiteX0" fmla="*/ 0 w 2541532"/>
              <a:gd name="connsiteY0" fmla="*/ 0 h 195046"/>
              <a:gd name="connsiteX1" fmla="*/ 2484261 w 2541532"/>
              <a:gd name="connsiteY1" fmla="*/ 1168 h 195046"/>
              <a:gd name="connsiteX2" fmla="*/ 2541532 w 2541532"/>
              <a:gd name="connsiteY2" fmla="*/ 188393 h 195046"/>
              <a:gd name="connsiteX3" fmla="*/ 24910 w 2541532"/>
              <a:gd name="connsiteY3" fmla="*/ 195046 h 195046"/>
              <a:gd name="connsiteX4" fmla="*/ 0 w 2541532"/>
              <a:gd name="connsiteY4" fmla="*/ 0 h 195046"/>
              <a:gd name="connsiteX0" fmla="*/ 0 w 2542324"/>
              <a:gd name="connsiteY0" fmla="*/ 0 h 195046"/>
              <a:gd name="connsiteX1" fmla="*/ 2542324 w 2542324"/>
              <a:gd name="connsiteY1" fmla="*/ 1168 h 195046"/>
              <a:gd name="connsiteX2" fmla="*/ 2541532 w 2542324"/>
              <a:gd name="connsiteY2" fmla="*/ 188393 h 195046"/>
              <a:gd name="connsiteX3" fmla="*/ 24910 w 2542324"/>
              <a:gd name="connsiteY3" fmla="*/ 195046 h 195046"/>
              <a:gd name="connsiteX4" fmla="*/ 0 w 2542324"/>
              <a:gd name="connsiteY4" fmla="*/ 0 h 195046"/>
              <a:gd name="connsiteX0" fmla="*/ 0 w 2542324"/>
              <a:gd name="connsiteY0" fmla="*/ 0 h 198008"/>
              <a:gd name="connsiteX1" fmla="*/ 2542324 w 2542324"/>
              <a:gd name="connsiteY1" fmla="*/ 1168 h 198008"/>
              <a:gd name="connsiteX2" fmla="*/ 2541532 w 2542324"/>
              <a:gd name="connsiteY2" fmla="*/ 198008 h 198008"/>
              <a:gd name="connsiteX3" fmla="*/ 24910 w 2542324"/>
              <a:gd name="connsiteY3" fmla="*/ 195046 h 198008"/>
              <a:gd name="connsiteX4" fmla="*/ 0 w 2542324"/>
              <a:gd name="connsiteY4" fmla="*/ 0 h 198008"/>
              <a:gd name="connsiteX0" fmla="*/ 0 w 2542324"/>
              <a:gd name="connsiteY0" fmla="*/ 0 h 203016"/>
              <a:gd name="connsiteX1" fmla="*/ 2542324 w 2542324"/>
              <a:gd name="connsiteY1" fmla="*/ 6176 h 203016"/>
              <a:gd name="connsiteX2" fmla="*/ 2541532 w 2542324"/>
              <a:gd name="connsiteY2" fmla="*/ 203016 h 203016"/>
              <a:gd name="connsiteX3" fmla="*/ 24910 w 2542324"/>
              <a:gd name="connsiteY3" fmla="*/ 200054 h 203016"/>
              <a:gd name="connsiteX4" fmla="*/ 0 w 2542324"/>
              <a:gd name="connsiteY4" fmla="*/ 0 h 203016"/>
              <a:gd name="connsiteX0" fmla="*/ 0 w 3877776"/>
              <a:gd name="connsiteY0" fmla="*/ 834 h 203850"/>
              <a:gd name="connsiteX1" fmla="*/ 3877776 w 3877776"/>
              <a:gd name="connsiteY1" fmla="*/ 0 h 203850"/>
              <a:gd name="connsiteX2" fmla="*/ 2541532 w 3877776"/>
              <a:gd name="connsiteY2" fmla="*/ 203850 h 203850"/>
              <a:gd name="connsiteX3" fmla="*/ 24910 w 3877776"/>
              <a:gd name="connsiteY3" fmla="*/ 200888 h 203850"/>
              <a:gd name="connsiteX4" fmla="*/ 0 w 3877776"/>
              <a:gd name="connsiteY4" fmla="*/ 834 h 203850"/>
              <a:gd name="connsiteX0" fmla="*/ 0 w 3877776"/>
              <a:gd name="connsiteY0" fmla="*/ 834 h 200888"/>
              <a:gd name="connsiteX1" fmla="*/ 3877776 w 3877776"/>
              <a:gd name="connsiteY1" fmla="*/ 0 h 200888"/>
              <a:gd name="connsiteX2" fmla="*/ 3869726 w 3877776"/>
              <a:gd name="connsiteY2" fmla="*/ 194836 h 200888"/>
              <a:gd name="connsiteX3" fmla="*/ 24910 w 3877776"/>
              <a:gd name="connsiteY3" fmla="*/ 200888 h 200888"/>
              <a:gd name="connsiteX4" fmla="*/ 0 w 3877776"/>
              <a:gd name="connsiteY4" fmla="*/ 834 h 200888"/>
              <a:gd name="connsiteX0" fmla="*/ 0 w 3877776"/>
              <a:gd name="connsiteY0" fmla="*/ 834 h 194878"/>
              <a:gd name="connsiteX1" fmla="*/ 3877776 w 3877776"/>
              <a:gd name="connsiteY1" fmla="*/ 0 h 194878"/>
              <a:gd name="connsiteX2" fmla="*/ 3869726 w 3877776"/>
              <a:gd name="connsiteY2" fmla="*/ 194836 h 194878"/>
              <a:gd name="connsiteX3" fmla="*/ 10393 w 3877776"/>
              <a:gd name="connsiteY3" fmla="*/ 194878 h 194878"/>
              <a:gd name="connsiteX4" fmla="*/ 0 w 3877776"/>
              <a:gd name="connsiteY4" fmla="*/ 834 h 194878"/>
              <a:gd name="connsiteX0" fmla="*/ 0 w 3869725"/>
              <a:gd name="connsiteY0" fmla="*/ 0 h 194044"/>
              <a:gd name="connsiteX1" fmla="*/ 3815104 w 3869725"/>
              <a:gd name="connsiteY1" fmla="*/ 2159 h 194044"/>
              <a:gd name="connsiteX2" fmla="*/ 3869726 w 3869725"/>
              <a:gd name="connsiteY2" fmla="*/ 194002 h 194044"/>
              <a:gd name="connsiteX3" fmla="*/ 10393 w 3869725"/>
              <a:gd name="connsiteY3" fmla="*/ 194044 h 194044"/>
              <a:gd name="connsiteX4" fmla="*/ 0 w 3869725"/>
              <a:gd name="connsiteY4" fmla="*/ 0 h 194044"/>
              <a:gd name="connsiteX0" fmla="*/ 0 w 3824959"/>
              <a:gd name="connsiteY0" fmla="*/ 0 h 194044"/>
              <a:gd name="connsiteX1" fmla="*/ 3815104 w 3824959"/>
              <a:gd name="connsiteY1" fmla="*/ 2159 h 194044"/>
              <a:gd name="connsiteX2" fmla="*/ 3824959 w 3824959"/>
              <a:gd name="connsiteY2" fmla="*/ 194002 h 194044"/>
              <a:gd name="connsiteX3" fmla="*/ 10393 w 3824959"/>
              <a:gd name="connsiteY3" fmla="*/ 194044 h 194044"/>
              <a:gd name="connsiteX4" fmla="*/ 0 w 3824959"/>
              <a:gd name="connsiteY4" fmla="*/ 0 h 19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4959" h="194044">
                <a:moveTo>
                  <a:pt x="0" y="0"/>
                </a:moveTo>
                <a:lnTo>
                  <a:pt x="3815104" y="2159"/>
                </a:lnTo>
                <a:lnTo>
                  <a:pt x="3824959" y="194002"/>
                </a:lnTo>
                <a:lnTo>
                  <a:pt x="10393" y="194044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23" name="Rectangle 7"/>
          <p:cNvSpPr/>
          <p:nvPr/>
        </p:nvSpPr>
        <p:spPr>
          <a:xfrm>
            <a:off x="4572000" y="2300288"/>
            <a:ext cx="3198813" cy="727075"/>
          </a:xfrm>
          <a:custGeom>
            <a:avLst/>
            <a:gdLst>
              <a:gd name="connsiteX0" fmla="*/ 0 w 3388548"/>
              <a:gd name="connsiteY0" fmla="*/ 0 h 216024"/>
              <a:gd name="connsiteX1" fmla="*/ 3388548 w 3388548"/>
              <a:gd name="connsiteY1" fmla="*/ 0 h 216024"/>
              <a:gd name="connsiteX2" fmla="*/ 3388548 w 3388548"/>
              <a:gd name="connsiteY2" fmla="*/ 216024 h 216024"/>
              <a:gd name="connsiteX3" fmla="*/ 0 w 3388548"/>
              <a:gd name="connsiteY3" fmla="*/ 216024 h 216024"/>
              <a:gd name="connsiteX4" fmla="*/ 0 w 3388548"/>
              <a:gd name="connsiteY4" fmla="*/ 0 h 216024"/>
              <a:gd name="connsiteX0" fmla="*/ 0 w 3388548"/>
              <a:gd name="connsiteY0" fmla="*/ 0 h 220787"/>
              <a:gd name="connsiteX1" fmla="*/ 3388548 w 3388548"/>
              <a:gd name="connsiteY1" fmla="*/ 0 h 220787"/>
              <a:gd name="connsiteX2" fmla="*/ 3343304 w 3388548"/>
              <a:gd name="connsiteY2" fmla="*/ 220787 h 220787"/>
              <a:gd name="connsiteX3" fmla="*/ 0 w 3388548"/>
              <a:gd name="connsiteY3" fmla="*/ 216024 h 220787"/>
              <a:gd name="connsiteX4" fmla="*/ 0 w 3388548"/>
              <a:gd name="connsiteY4" fmla="*/ 0 h 220787"/>
              <a:gd name="connsiteX0" fmla="*/ 0 w 3343304"/>
              <a:gd name="connsiteY0" fmla="*/ 0 h 220787"/>
              <a:gd name="connsiteX1" fmla="*/ 3338541 w 3343304"/>
              <a:gd name="connsiteY1" fmla="*/ 9525 h 220787"/>
              <a:gd name="connsiteX2" fmla="*/ 3343304 w 3343304"/>
              <a:gd name="connsiteY2" fmla="*/ 220787 h 220787"/>
              <a:gd name="connsiteX3" fmla="*/ 0 w 3343304"/>
              <a:gd name="connsiteY3" fmla="*/ 216024 h 220787"/>
              <a:gd name="connsiteX4" fmla="*/ 0 w 3343304"/>
              <a:gd name="connsiteY4" fmla="*/ 0 h 220787"/>
              <a:gd name="connsiteX0" fmla="*/ 0 w 3413272"/>
              <a:gd name="connsiteY0" fmla="*/ 4173 h 224960"/>
              <a:gd name="connsiteX1" fmla="*/ 3413272 w 3413272"/>
              <a:gd name="connsiteY1" fmla="*/ 0 h 224960"/>
              <a:gd name="connsiteX2" fmla="*/ 3343304 w 3413272"/>
              <a:gd name="connsiteY2" fmla="*/ 224960 h 224960"/>
              <a:gd name="connsiteX3" fmla="*/ 0 w 3413272"/>
              <a:gd name="connsiteY3" fmla="*/ 220197 h 224960"/>
              <a:gd name="connsiteX4" fmla="*/ 0 w 3413272"/>
              <a:gd name="connsiteY4" fmla="*/ 4173 h 224960"/>
              <a:gd name="connsiteX0" fmla="*/ 0 w 3413272"/>
              <a:gd name="connsiteY0" fmla="*/ 4173 h 220197"/>
              <a:gd name="connsiteX1" fmla="*/ 3413272 w 3413272"/>
              <a:gd name="connsiteY1" fmla="*/ 0 h 220197"/>
              <a:gd name="connsiteX2" fmla="*/ 3393124 w 3413272"/>
              <a:gd name="connsiteY2" fmla="*/ 211262 h 220197"/>
              <a:gd name="connsiteX3" fmla="*/ 0 w 3413272"/>
              <a:gd name="connsiteY3" fmla="*/ 220197 h 220197"/>
              <a:gd name="connsiteX4" fmla="*/ 0 w 3413272"/>
              <a:gd name="connsiteY4" fmla="*/ 4173 h 220197"/>
              <a:gd name="connsiteX0" fmla="*/ 0 w 3413272"/>
              <a:gd name="connsiteY0" fmla="*/ 4173 h 217914"/>
              <a:gd name="connsiteX1" fmla="*/ 3413272 w 3413272"/>
              <a:gd name="connsiteY1" fmla="*/ 0 h 217914"/>
              <a:gd name="connsiteX2" fmla="*/ 3393124 w 3413272"/>
              <a:gd name="connsiteY2" fmla="*/ 211262 h 217914"/>
              <a:gd name="connsiteX3" fmla="*/ 24910 w 3413272"/>
              <a:gd name="connsiteY3" fmla="*/ 217914 h 217914"/>
              <a:gd name="connsiteX4" fmla="*/ 0 w 3413272"/>
              <a:gd name="connsiteY4" fmla="*/ 4173 h 217914"/>
              <a:gd name="connsiteX0" fmla="*/ 13798 w 3388361"/>
              <a:gd name="connsiteY0" fmla="*/ 14856 h 217914"/>
              <a:gd name="connsiteX1" fmla="*/ 3388361 w 3388361"/>
              <a:gd name="connsiteY1" fmla="*/ 0 h 217914"/>
              <a:gd name="connsiteX2" fmla="*/ 3368213 w 3388361"/>
              <a:gd name="connsiteY2" fmla="*/ 211262 h 217914"/>
              <a:gd name="connsiteX3" fmla="*/ -1 w 3388361"/>
              <a:gd name="connsiteY3" fmla="*/ 217914 h 217914"/>
              <a:gd name="connsiteX4" fmla="*/ 13798 w 3388361"/>
              <a:gd name="connsiteY4" fmla="*/ 14856 h 217914"/>
              <a:gd name="connsiteX0" fmla="*/ 13798 w 3407715"/>
              <a:gd name="connsiteY0" fmla="*/ 4173 h 207231"/>
              <a:gd name="connsiteX1" fmla="*/ 3407715 w 3407715"/>
              <a:gd name="connsiteY1" fmla="*/ 0 h 207231"/>
              <a:gd name="connsiteX2" fmla="*/ 3368213 w 3407715"/>
              <a:gd name="connsiteY2" fmla="*/ 200579 h 207231"/>
              <a:gd name="connsiteX3" fmla="*/ -1 w 3407715"/>
              <a:gd name="connsiteY3" fmla="*/ 207231 h 207231"/>
              <a:gd name="connsiteX4" fmla="*/ 13798 w 3407715"/>
              <a:gd name="connsiteY4" fmla="*/ 4173 h 207231"/>
              <a:gd name="connsiteX0" fmla="*/ 0 w 3393917"/>
              <a:gd name="connsiteY0" fmla="*/ 4173 h 200579"/>
              <a:gd name="connsiteX1" fmla="*/ 3393917 w 3393917"/>
              <a:gd name="connsiteY1" fmla="*/ 0 h 200579"/>
              <a:gd name="connsiteX2" fmla="*/ 3354415 w 3393917"/>
              <a:gd name="connsiteY2" fmla="*/ 200579 h 200579"/>
              <a:gd name="connsiteX3" fmla="*/ 5556 w 3393917"/>
              <a:gd name="connsiteY3" fmla="*/ 196548 h 200579"/>
              <a:gd name="connsiteX4" fmla="*/ 0 w 3393917"/>
              <a:gd name="connsiteY4" fmla="*/ 4173 h 200579"/>
              <a:gd name="connsiteX0" fmla="*/ 0 w 3354416"/>
              <a:gd name="connsiteY0" fmla="*/ 0 h 196406"/>
              <a:gd name="connsiteX1" fmla="*/ 2464907 w 3354416"/>
              <a:gd name="connsiteY1" fmla="*/ 6510 h 196406"/>
              <a:gd name="connsiteX2" fmla="*/ 3354415 w 3354416"/>
              <a:gd name="connsiteY2" fmla="*/ 196406 h 196406"/>
              <a:gd name="connsiteX3" fmla="*/ 5556 w 3354416"/>
              <a:gd name="connsiteY3" fmla="*/ 192375 h 196406"/>
              <a:gd name="connsiteX4" fmla="*/ 0 w 3354416"/>
              <a:gd name="connsiteY4" fmla="*/ 0 h 196406"/>
              <a:gd name="connsiteX0" fmla="*/ 0 w 2522178"/>
              <a:gd name="connsiteY0" fmla="*/ 0 h 193735"/>
              <a:gd name="connsiteX1" fmla="*/ 2464907 w 2522178"/>
              <a:gd name="connsiteY1" fmla="*/ 6510 h 193735"/>
              <a:gd name="connsiteX2" fmla="*/ 2522178 w 2522178"/>
              <a:gd name="connsiteY2" fmla="*/ 193735 h 193735"/>
              <a:gd name="connsiteX3" fmla="*/ 5556 w 2522178"/>
              <a:gd name="connsiteY3" fmla="*/ 192375 h 193735"/>
              <a:gd name="connsiteX4" fmla="*/ 0 w 2522178"/>
              <a:gd name="connsiteY4" fmla="*/ 0 h 193735"/>
              <a:gd name="connsiteX0" fmla="*/ 0 w 2522178"/>
              <a:gd name="connsiteY0" fmla="*/ 0 h 200388"/>
              <a:gd name="connsiteX1" fmla="*/ 2464907 w 2522178"/>
              <a:gd name="connsiteY1" fmla="*/ 6510 h 200388"/>
              <a:gd name="connsiteX2" fmla="*/ 2522178 w 2522178"/>
              <a:gd name="connsiteY2" fmla="*/ 193735 h 200388"/>
              <a:gd name="connsiteX3" fmla="*/ 5556 w 2522178"/>
              <a:gd name="connsiteY3" fmla="*/ 200388 h 200388"/>
              <a:gd name="connsiteX4" fmla="*/ 0 w 2522178"/>
              <a:gd name="connsiteY4" fmla="*/ 0 h 200388"/>
              <a:gd name="connsiteX0" fmla="*/ 0 w 2541532"/>
              <a:gd name="connsiteY0" fmla="*/ 0 h 195046"/>
              <a:gd name="connsiteX1" fmla="*/ 2484261 w 2541532"/>
              <a:gd name="connsiteY1" fmla="*/ 1168 h 195046"/>
              <a:gd name="connsiteX2" fmla="*/ 2541532 w 2541532"/>
              <a:gd name="connsiteY2" fmla="*/ 188393 h 195046"/>
              <a:gd name="connsiteX3" fmla="*/ 24910 w 2541532"/>
              <a:gd name="connsiteY3" fmla="*/ 195046 h 195046"/>
              <a:gd name="connsiteX4" fmla="*/ 0 w 2541532"/>
              <a:gd name="connsiteY4" fmla="*/ 0 h 195046"/>
              <a:gd name="connsiteX0" fmla="*/ 0 w 2542324"/>
              <a:gd name="connsiteY0" fmla="*/ 0 h 195046"/>
              <a:gd name="connsiteX1" fmla="*/ 2542324 w 2542324"/>
              <a:gd name="connsiteY1" fmla="*/ 1168 h 195046"/>
              <a:gd name="connsiteX2" fmla="*/ 2541532 w 2542324"/>
              <a:gd name="connsiteY2" fmla="*/ 188393 h 195046"/>
              <a:gd name="connsiteX3" fmla="*/ 24910 w 2542324"/>
              <a:gd name="connsiteY3" fmla="*/ 195046 h 195046"/>
              <a:gd name="connsiteX4" fmla="*/ 0 w 2542324"/>
              <a:gd name="connsiteY4" fmla="*/ 0 h 195046"/>
              <a:gd name="connsiteX0" fmla="*/ 13798 w 2556122"/>
              <a:gd name="connsiteY0" fmla="*/ 0 h 192375"/>
              <a:gd name="connsiteX1" fmla="*/ 2556122 w 2556122"/>
              <a:gd name="connsiteY1" fmla="*/ 1168 h 192375"/>
              <a:gd name="connsiteX2" fmla="*/ 2555330 w 2556122"/>
              <a:gd name="connsiteY2" fmla="*/ 188393 h 192375"/>
              <a:gd name="connsiteX3" fmla="*/ 0 w 2556122"/>
              <a:gd name="connsiteY3" fmla="*/ 192375 h 192375"/>
              <a:gd name="connsiteX4" fmla="*/ 13798 w 2556122"/>
              <a:gd name="connsiteY4" fmla="*/ 0 h 192375"/>
              <a:gd name="connsiteX0" fmla="*/ 13798 w 2556122"/>
              <a:gd name="connsiteY0" fmla="*/ 0 h 196406"/>
              <a:gd name="connsiteX1" fmla="*/ 2556122 w 2556122"/>
              <a:gd name="connsiteY1" fmla="*/ 1168 h 196406"/>
              <a:gd name="connsiteX2" fmla="*/ 2497266 w 2556122"/>
              <a:gd name="connsiteY2" fmla="*/ 196406 h 196406"/>
              <a:gd name="connsiteX3" fmla="*/ 0 w 2556122"/>
              <a:gd name="connsiteY3" fmla="*/ 192375 h 196406"/>
              <a:gd name="connsiteX4" fmla="*/ 13798 w 2556122"/>
              <a:gd name="connsiteY4" fmla="*/ 0 h 196406"/>
              <a:gd name="connsiteX0" fmla="*/ 13798 w 2600805"/>
              <a:gd name="connsiteY0" fmla="*/ 0 h 196406"/>
              <a:gd name="connsiteX1" fmla="*/ 2600805 w 2600805"/>
              <a:gd name="connsiteY1" fmla="*/ 1168 h 196406"/>
              <a:gd name="connsiteX2" fmla="*/ 2497266 w 2600805"/>
              <a:gd name="connsiteY2" fmla="*/ 196406 h 196406"/>
              <a:gd name="connsiteX3" fmla="*/ 0 w 2600805"/>
              <a:gd name="connsiteY3" fmla="*/ 192375 h 196406"/>
              <a:gd name="connsiteX4" fmla="*/ 13798 w 2600805"/>
              <a:gd name="connsiteY4" fmla="*/ 0 h 196406"/>
              <a:gd name="connsiteX0" fmla="*/ 13798 w 2604505"/>
              <a:gd name="connsiteY0" fmla="*/ 0 h 196406"/>
              <a:gd name="connsiteX1" fmla="*/ 2600805 w 2604505"/>
              <a:gd name="connsiteY1" fmla="*/ 1168 h 196406"/>
              <a:gd name="connsiteX2" fmla="*/ 2604505 w 2604505"/>
              <a:gd name="connsiteY2" fmla="*/ 196406 h 196406"/>
              <a:gd name="connsiteX3" fmla="*/ 0 w 2604505"/>
              <a:gd name="connsiteY3" fmla="*/ 192375 h 196406"/>
              <a:gd name="connsiteX4" fmla="*/ 13798 w 2604505"/>
              <a:gd name="connsiteY4" fmla="*/ 0 h 196406"/>
              <a:gd name="connsiteX0" fmla="*/ 18924 w 2604505"/>
              <a:gd name="connsiteY0" fmla="*/ 5422 h 195238"/>
              <a:gd name="connsiteX1" fmla="*/ 2600805 w 2604505"/>
              <a:gd name="connsiteY1" fmla="*/ 0 h 195238"/>
              <a:gd name="connsiteX2" fmla="*/ 2604505 w 2604505"/>
              <a:gd name="connsiteY2" fmla="*/ 195238 h 195238"/>
              <a:gd name="connsiteX3" fmla="*/ 0 w 2604505"/>
              <a:gd name="connsiteY3" fmla="*/ 191207 h 195238"/>
              <a:gd name="connsiteX4" fmla="*/ 18924 w 2604505"/>
              <a:gd name="connsiteY4" fmla="*/ 5422 h 195238"/>
              <a:gd name="connsiteX0" fmla="*/ 0 w 2585581"/>
              <a:gd name="connsiteY0" fmla="*/ 5422 h 195238"/>
              <a:gd name="connsiteX1" fmla="*/ 2581881 w 2585581"/>
              <a:gd name="connsiteY1" fmla="*/ 0 h 195238"/>
              <a:gd name="connsiteX2" fmla="*/ 2585581 w 2585581"/>
              <a:gd name="connsiteY2" fmla="*/ 195238 h 195238"/>
              <a:gd name="connsiteX3" fmla="*/ 6709 w 2585581"/>
              <a:gd name="connsiteY3" fmla="*/ 191207 h 195238"/>
              <a:gd name="connsiteX4" fmla="*/ 0 w 2585581"/>
              <a:gd name="connsiteY4" fmla="*/ 5422 h 195238"/>
              <a:gd name="connsiteX0" fmla="*/ 0 w 2585581"/>
              <a:gd name="connsiteY0" fmla="*/ 479 h 190295"/>
              <a:gd name="connsiteX1" fmla="*/ 2581881 w 2585581"/>
              <a:gd name="connsiteY1" fmla="*/ 0 h 190295"/>
              <a:gd name="connsiteX2" fmla="*/ 2585581 w 2585581"/>
              <a:gd name="connsiteY2" fmla="*/ 190295 h 190295"/>
              <a:gd name="connsiteX3" fmla="*/ 6709 w 2585581"/>
              <a:gd name="connsiteY3" fmla="*/ 186264 h 190295"/>
              <a:gd name="connsiteX4" fmla="*/ 0 w 2585581"/>
              <a:gd name="connsiteY4" fmla="*/ 479 h 190295"/>
              <a:gd name="connsiteX0" fmla="*/ 0 w 2582125"/>
              <a:gd name="connsiteY0" fmla="*/ 479 h 188647"/>
              <a:gd name="connsiteX1" fmla="*/ 2581881 w 2582125"/>
              <a:gd name="connsiteY1" fmla="*/ 0 h 188647"/>
              <a:gd name="connsiteX2" fmla="*/ 2580454 w 2582125"/>
              <a:gd name="connsiteY2" fmla="*/ 188647 h 188647"/>
              <a:gd name="connsiteX3" fmla="*/ 6709 w 2582125"/>
              <a:gd name="connsiteY3" fmla="*/ 186264 h 188647"/>
              <a:gd name="connsiteX4" fmla="*/ 0 w 2582125"/>
              <a:gd name="connsiteY4" fmla="*/ 479 h 18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125" h="188647">
                <a:moveTo>
                  <a:pt x="0" y="479"/>
                </a:moveTo>
                <a:lnTo>
                  <a:pt x="2581881" y="0"/>
                </a:lnTo>
                <a:cubicBezTo>
                  <a:pt x="2583114" y="65079"/>
                  <a:pt x="2579221" y="123568"/>
                  <a:pt x="2580454" y="188647"/>
                </a:cubicBezTo>
                <a:lnTo>
                  <a:pt x="6709" y="186264"/>
                </a:lnTo>
                <a:lnTo>
                  <a:pt x="0" y="479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13332" name="ZoneTexte 1"/>
          <p:cNvSpPr txBox="1">
            <a:spLocks noChangeArrowheads="1"/>
          </p:cNvSpPr>
          <p:nvPr/>
        </p:nvSpPr>
        <p:spPr bwMode="auto">
          <a:xfrm>
            <a:off x="3276600" y="2852738"/>
            <a:ext cx="273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/>
              <a:t>*</a:t>
            </a:r>
          </a:p>
        </p:txBody>
      </p:sp>
      <p:sp>
        <p:nvSpPr>
          <p:cNvPr id="13333" name="ZoneTexte 23"/>
          <p:cNvSpPr txBox="1">
            <a:spLocks noChangeArrowheads="1"/>
          </p:cNvSpPr>
          <p:nvPr/>
        </p:nvSpPr>
        <p:spPr bwMode="auto">
          <a:xfrm flipH="1">
            <a:off x="107950" y="6165850"/>
            <a:ext cx="878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fr-FR" sz="800"/>
              <a:t>TPT = Test Premier Trimestre</a:t>
            </a:r>
            <a:r>
              <a:rPr lang="fr-FR" sz="800">
                <a:sym typeface="Wingdings" charset="0"/>
              </a:rPr>
              <a:t> Âge maternel + Clarté nucale +PAPP-A(Pregnancy Associ ated  Plasma Protein A) entre 11-13</a:t>
            </a:r>
            <a:r>
              <a:rPr lang="fr-FR" sz="800" baseline="30000">
                <a:sym typeface="Wingdings" charset="0"/>
              </a:rPr>
              <a:t>6</a:t>
            </a:r>
            <a:r>
              <a:rPr lang="fr-FR" sz="800">
                <a:sym typeface="Wingdings" charset="0"/>
              </a:rPr>
              <a:t>/</a:t>
            </a:r>
            <a:r>
              <a:rPr lang="fr-FR" sz="800" baseline="-25000">
                <a:sym typeface="Wingdings" charset="0"/>
              </a:rPr>
              <a:t>7</a:t>
            </a:r>
            <a:r>
              <a:rPr lang="fr-FR" sz="800">
                <a:sym typeface="Wingdings" charset="0"/>
              </a:rPr>
              <a:t> SA qui a remplacé le triple test (AFP, b-HCG et E3 qui ne se fait que si PAPP-A pas fait dans les délai)</a:t>
            </a:r>
          </a:p>
          <a:p>
            <a:pPr>
              <a:buFontTx/>
              <a:buChar char="•"/>
            </a:pPr>
            <a:r>
              <a:rPr lang="fr-FR" sz="800">
                <a:sym typeface="Wingdings" charset="0"/>
              </a:rPr>
              <a:t>TPNI: Test Preénatal Non Invasif: Examen DNA sur sang maternel</a:t>
            </a:r>
          </a:p>
          <a:p>
            <a:pPr>
              <a:buFontTx/>
              <a:buChar char="•"/>
            </a:pPr>
            <a:r>
              <a:rPr lang="fr-FR" sz="800">
                <a:sym typeface="Wingdings" charset="0"/>
              </a:rPr>
              <a:t>PVC: Ponction Villosité Choriale (se fait en début de grossesse vers 12 SA)  quand pas assez de liquide amniotique pour amniocentèse (risque plus grand pour fœtus)</a:t>
            </a:r>
          </a:p>
          <a:p>
            <a:pPr>
              <a:buFontTx/>
              <a:buChar char="•"/>
            </a:pPr>
            <a:r>
              <a:rPr lang="fr-FR" sz="800">
                <a:sym typeface="Wingdings" charset="0"/>
              </a:rPr>
              <a:t>AC: Amniocentèse (en général vers 15-16 SA)  anaylse de fibroblastes fœtaux (QF(Quantitative fluoresecent)-PCR et FISH) à la recherche d’anomalies sur chr. 21,13,18 et XY</a:t>
            </a:r>
            <a:endParaRPr lang="fr-FR" sz="800"/>
          </a:p>
        </p:txBody>
      </p:sp>
      <p:sp>
        <p:nvSpPr>
          <p:cNvPr id="13334" name="ZoneTexte 4"/>
          <p:cNvSpPr txBox="1">
            <a:spLocks noChangeArrowheads="1"/>
          </p:cNvSpPr>
          <p:nvPr/>
        </p:nvSpPr>
        <p:spPr bwMode="auto">
          <a:xfrm>
            <a:off x="6156325" y="5157788"/>
            <a:ext cx="1397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800" i="1"/>
              <a:t>(risque fœtal 1/100-1/400)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568325" y="1958975"/>
            <a:ext cx="79629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fr-FR" sz="6000" b="1" dirty="0" smtClean="0">
                <a:cs typeface="+mn-cs"/>
              </a:rPr>
              <a:t>ESTIMER LE RISQUE</a:t>
            </a:r>
          </a:p>
          <a:p>
            <a:pPr algn="ctr" eaLnBrk="1" hangingPunct="1">
              <a:defRPr/>
            </a:pPr>
            <a:r>
              <a:rPr lang="en-US" altLang="fr-FR" sz="6000" b="1" dirty="0" smtClean="0">
                <a:cs typeface="+mn-cs"/>
              </a:rPr>
              <a:t>CLINIQUE</a:t>
            </a:r>
            <a:endParaRPr lang="fr-CH" altLang="fr-FR" sz="2000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284163" y="188913"/>
            <a:ext cx="83788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000" b="1" dirty="0">
                <a:cs typeface="+mn-cs"/>
              </a:rPr>
              <a:t>ANOMALIE DES YEUX  </a:t>
            </a:r>
            <a:endParaRPr lang="fr-CH" sz="6000" dirty="0">
              <a:cs typeface="+mn-cs"/>
            </a:endParaRPr>
          </a:p>
        </p:txBody>
      </p:sp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250825" y="1812925"/>
            <a:ext cx="85693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400" b="1"/>
              <a:t>Fentes palpébrales </a:t>
            </a:r>
            <a:r>
              <a:rPr lang="en-US" sz="2400"/>
              <a:t>avec inclinaison interne </a:t>
            </a:r>
            <a:r>
              <a:rPr lang="en-US" sz="2400" b="1"/>
              <a:t>et épicanthus</a:t>
            </a:r>
            <a:r>
              <a:rPr lang="en-US" sz="2400"/>
              <a:t> (signe constant) </a:t>
            </a:r>
            <a:r>
              <a:rPr lang="en-US" sz="2400">
                <a:sym typeface="Wingdings" charset="0"/>
              </a:rPr>
              <a:t> </a:t>
            </a:r>
            <a:r>
              <a:rPr lang="fr-FR" sz="2400"/>
              <a:t>aspect «pseudo-asiatique» et d’hypertélorisme</a:t>
            </a:r>
          </a:p>
          <a:p>
            <a:pPr marL="285750" indent="-285750">
              <a:buFontTx/>
              <a:buChar char="•"/>
            </a:pPr>
            <a:r>
              <a:rPr lang="en-US" sz="2400" b="1"/>
              <a:t>Strabisme</a:t>
            </a:r>
            <a:r>
              <a:rPr lang="en-US" sz="2400"/>
              <a:t> (</a:t>
            </a:r>
            <a:r>
              <a:rPr lang="en-US" sz="2400" baseline="30000"/>
              <a:t>1</a:t>
            </a:r>
            <a:r>
              <a:rPr lang="en-US" sz="2400"/>
              <a:t>/</a:t>
            </a:r>
            <a:r>
              <a:rPr lang="en-US" sz="2400" baseline="-25000"/>
              <a:t>3</a:t>
            </a:r>
            <a:r>
              <a:rPr lang="en-US" sz="2400"/>
              <a:t> à ½ des cas)</a:t>
            </a:r>
          </a:p>
          <a:p>
            <a:pPr marL="285750" indent="-285750">
              <a:buFontTx/>
              <a:buChar char="•"/>
            </a:pPr>
            <a:r>
              <a:rPr lang="en-US" sz="2400"/>
              <a:t>Taches iriennes de </a:t>
            </a:r>
            <a:r>
              <a:rPr lang="en-US" sz="2400" b="1"/>
              <a:t>Brushfield</a:t>
            </a:r>
          </a:p>
          <a:p>
            <a:pPr marL="285750" indent="-285750">
              <a:buFontTx/>
              <a:buChar char="•"/>
            </a:pPr>
            <a:r>
              <a:rPr lang="en-US" sz="2400"/>
              <a:t>Nystagmus</a:t>
            </a:r>
          </a:p>
          <a:p>
            <a:pPr marL="285750" indent="-285750">
              <a:buFontTx/>
              <a:buChar char="•"/>
            </a:pPr>
            <a:r>
              <a:rPr lang="en-US" sz="2400"/>
              <a:t>Glaucome congénital</a:t>
            </a:r>
          </a:p>
          <a:p>
            <a:pPr marL="285750" indent="-285750">
              <a:buFontTx/>
              <a:buChar char="•"/>
            </a:pPr>
            <a:r>
              <a:rPr lang="en-US" sz="2400" b="1"/>
              <a:t>Cataractes</a:t>
            </a:r>
            <a:r>
              <a:rPr lang="en-US" sz="2400"/>
              <a:t> (risque x 300 fois), anomalies réfractives, kératocône, anomalies pigmentaires rétiniennes.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5" descr="epicanthus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3255" r="3780" b="28284"/>
          <a:stretch>
            <a:fillRect/>
          </a:stretch>
        </p:blipFill>
        <p:spPr bwMode="auto">
          <a:xfrm>
            <a:off x="2214563" y="979488"/>
            <a:ext cx="49085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2522538" y="466725"/>
            <a:ext cx="4254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fr-CH" sz="2400" b="1" dirty="0">
                <a:cs typeface="+mn-cs"/>
              </a:rPr>
              <a:t>EPICANTHUS / STRABISME</a:t>
            </a:r>
            <a:r>
              <a:rPr lang="fr-CH" sz="2400" dirty="0">
                <a:cs typeface="+mn-cs"/>
              </a:rPr>
              <a:t> </a:t>
            </a:r>
          </a:p>
        </p:txBody>
      </p: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2195513" y="2916238"/>
            <a:ext cx="536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/>
              <a:t>NB: Ce trait peut devenir moins visible avec l’</a:t>
            </a:r>
            <a:r>
              <a:rPr lang="en-US" altLang="ja-JP" sz="1800" i="1"/>
              <a:t>âge</a:t>
            </a:r>
            <a:endParaRPr lang="en-US" sz="1800" i="1"/>
          </a:p>
        </p:txBody>
      </p:sp>
      <p:grpSp>
        <p:nvGrpSpPr>
          <p:cNvPr id="2" name="Group 1"/>
          <p:cNvGrpSpPr/>
          <p:nvPr/>
        </p:nvGrpSpPr>
        <p:grpSpPr>
          <a:xfrm>
            <a:off x="468313" y="3573463"/>
            <a:ext cx="8324850" cy="2663825"/>
            <a:chOff x="468313" y="3573463"/>
            <a:chExt cx="8324850" cy="2663825"/>
          </a:xfrm>
        </p:grpSpPr>
        <p:pic>
          <p:nvPicPr>
            <p:cNvPr id="17410" name="Picture 43" descr="hypotelori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4065588"/>
              <a:ext cx="4076700" cy="2171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3" name="Picture 50" descr="u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4065588"/>
              <a:ext cx="4076700" cy="216217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46"/>
            <p:cNvSpPr>
              <a:spLocks noChangeArrowheads="1"/>
            </p:cNvSpPr>
            <p:nvPr/>
          </p:nvSpPr>
          <p:spPr bwMode="auto">
            <a:xfrm>
              <a:off x="890588" y="3573463"/>
              <a:ext cx="7497762" cy="461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fr-CH" sz="2400" b="1" dirty="0">
                  <a:cs typeface="+mn-cs"/>
                </a:rPr>
                <a:t>FISSURES PALPEBRALES ET HYPERTELORISME</a:t>
              </a:r>
              <a:endParaRPr lang="fr-CH" sz="2400" dirty="0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Tasches de Brush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6"/>
          <a:stretch>
            <a:fillRect/>
          </a:stretch>
        </p:blipFill>
        <p:spPr bwMode="auto">
          <a:xfrm>
            <a:off x="4573588" y="981075"/>
            <a:ext cx="43195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Epicanthus+Brushfi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1" t="17897" r="6303" b="1111"/>
          <a:stretch>
            <a:fillRect/>
          </a:stretch>
        </p:blipFill>
        <p:spPr bwMode="auto">
          <a:xfrm>
            <a:off x="323850" y="981075"/>
            <a:ext cx="39608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1187450" y="301625"/>
            <a:ext cx="6442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b="1" dirty="0">
                <a:cs typeface="+mn-cs"/>
              </a:rPr>
              <a:t>TACHES IRIENNES DE BRUSHFIELD</a:t>
            </a:r>
            <a:endParaRPr lang="fr-CH" sz="2800" b="1" dirty="0">
              <a:cs typeface="+mn-cs"/>
            </a:endParaRPr>
          </a:p>
        </p:txBody>
      </p:sp>
      <p:pic>
        <p:nvPicPr>
          <p:cNvPr id="17413" name="Picture 2" descr="Capture d’écran 2018-08-28 à 18.41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65625"/>
            <a:ext cx="4608513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Capture d’écran 2018-08-28 à 19.08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365625"/>
            <a:ext cx="388937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1255713" y="2024063"/>
            <a:ext cx="65960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000" b="1" dirty="0">
                <a:cs typeface="+mn-cs"/>
              </a:rPr>
              <a:t>ANOMALIES DES</a:t>
            </a:r>
          </a:p>
          <a:p>
            <a:pPr algn="ctr">
              <a:defRPr/>
            </a:pPr>
            <a:r>
              <a:rPr lang="en-US" sz="6000" b="1" dirty="0">
                <a:cs typeface="+mn-cs"/>
              </a:rPr>
              <a:t> OREILLES</a:t>
            </a:r>
            <a:endParaRPr lang="fr-CH" sz="60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1255713" y="2024063"/>
            <a:ext cx="65960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000" b="1" dirty="0">
                <a:cs typeface="+mn-cs"/>
              </a:rPr>
              <a:t>ANOMALIES DES</a:t>
            </a:r>
          </a:p>
          <a:p>
            <a:pPr algn="ctr">
              <a:defRPr/>
            </a:pPr>
            <a:r>
              <a:rPr lang="en-US" sz="6000" b="1" dirty="0">
                <a:cs typeface="+mn-cs"/>
              </a:rPr>
              <a:t> OREILLES</a:t>
            </a:r>
            <a:endParaRPr lang="fr-CH" sz="60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53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apture d’écran 2018-08-28 à 18.15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176712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323528" y="260648"/>
            <a:ext cx="73087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/>
              <a:t>On se dit </a:t>
            </a:r>
            <a:r>
              <a:rPr lang="fr-FR" sz="2400" b="1" i="1" dirty="0">
                <a:solidFill>
                  <a:srgbClr val="9700B7"/>
                </a:solidFill>
              </a:rPr>
              <a:t>« les signes de trisomie, je connais... »</a:t>
            </a:r>
          </a:p>
        </p:txBody>
      </p:sp>
      <p:sp>
        <p:nvSpPr>
          <p:cNvPr id="5" name="ZoneTexte 1"/>
          <p:cNvSpPr txBox="1">
            <a:spLocks noChangeArrowheads="1"/>
          </p:cNvSpPr>
          <p:nvPr/>
        </p:nvSpPr>
        <p:spPr bwMode="auto">
          <a:xfrm>
            <a:off x="5364088" y="5229200"/>
            <a:ext cx="29523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b="1" dirty="0" smtClean="0">
                <a:solidFill>
                  <a:srgbClr val="FF0000"/>
                </a:solidFill>
              </a:rPr>
              <a:t>VRAIMENT ?!</a:t>
            </a:r>
            <a:endParaRPr lang="fr-FR" sz="32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16016" y="2348880"/>
            <a:ext cx="4320480" cy="2304256"/>
            <a:chOff x="4716016" y="1988840"/>
            <a:chExt cx="4320480" cy="2304256"/>
          </a:xfrm>
        </p:grpSpPr>
        <p:sp>
          <p:nvSpPr>
            <p:cNvPr id="4" name="ZoneTexte 1"/>
            <p:cNvSpPr txBox="1">
              <a:spLocks noChangeArrowheads="1"/>
            </p:cNvSpPr>
            <p:nvPr/>
          </p:nvSpPr>
          <p:spPr bwMode="auto">
            <a:xfrm rot="20770742">
              <a:off x="4962123" y="2708920"/>
              <a:ext cx="39604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2400" b="1" i="1" dirty="0" smtClean="0">
                  <a:solidFill>
                    <a:srgbClr val="9700B7"/>
                  </a:solidFill>
                </a:rPr>
                <a:t>Reconnaître la trisomie c’est </a:t>
              </a:r>
              <a:r>
                <a:rPr lang="fr-FR" sz="2400" b="1" i="1" dirty="0" err="1" smtClean="0">
                  <a:solidFill>
                    <a:srgbClr val="9700B7"/>
                  </a:solidFill>
                </a:rPr>
                <a:t>easy</a:t>
              </a:r>
              <a:r>
                <a:rPr lang="fr-FR" sz="2400" b="1" i="1" dirty="0" smtClean="0">
                  <a:solidFill>
                    <a:srgbClr val="9700B7"/>
                  </a:solidFill>
                </a:rPr>
                <a:t> </a:t>
              </a:r>
              <a:r>
                <a:rPr lang="fr-FR" sz="2400" i="1" dirty="0" smtClean="0">
                  <a:solidFill>
                    <a:srgbClr val="9700B7"/>
                  </a:solidFill>
                </a:rPr>
                <a:t> !</a:t>
              </a:r>
              <a:endParaRPr lang="fr-FR" sz="2400" i="1" dirty="0">
                <a:solidFill>
                  <a:srgbClr val="9700B7"/>
                </a:solidFill>
              </a:endParaRPr>
            </a:p>
          </p:txBody>
        </p:sp>
        <p:sp>
          <p:nvSpPr>
            <p:cNvPr id="3" name="Cloud 2"/>
            <p:cNvSpPr/>
            <p:nvPr/>
          </p:nvSpPr>
          <p:spPr>
            <a:xfrm>
              <a:off x="4716016" y="1988840"/>
              <a:ext cx="4320480" cy="2304256"/>
            </a:xfrm>
            <a:prstGeom prst="cloud">
              <a:avLst/>
            </a:prstGeom>
            <a:noFill/>
            <a:ln w="38100" cmpd="sng">
              <a:solidFill>
                <a:srgbClr val="C420D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65" y="188640"/>
            <a:ext cx="3348952" cy="3429455"/>
          </a:xfrm>
          <a:prstGeom prst="rect">
            <a:avLst/>
          </a:prstGeom>
        </p:spPr>
      </p:pic>
      <p:pic>
        <p:nvPicPr>
          <p:cNvPr id="28" name="Picture 27" descr="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3348952" cy="3429455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6156176" y="506388"/>
            <a:ext cx="576064" cy="2070624"/>
            <a:chOff x="5800296" y="362372"/>
            <a:chExt cx="576064" cy="207062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6016320" y="368436"/>
              <a:ext cx="0" cy="1260364"/>
            </a:xfrm>
            <a:prstGeom prst="straightConnector1">
              <a:avLst/>
            </a:prstGeom>
            <a:ln w="9525" cmpd="sng">
              <a:solidFill>
                <a:srgbClr val="008000"/>
              </a:solidFill>
              <a:prstDash val="solid"/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5800296" y="362372"/>
              <a:ext cx="576064" cy="2070624"/>
            </a:xfrm>
            <a:prstGeom prst="straightConnector1">
              <a:avLst/>
            </a:prstGeom>
            <a:ln w="12700" cmpd="sng">
              <a:solidFill>
                <a:srgbClr val="008000"/>
              </a:solidFill>
              <a:prstDash val="sysDash"/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/>
            <p:cNvSpPr/>
            <p:nvPr/>
          </p:nvSpPr>
          <p:spPr>
            <a:xfrm>
              <a:off x="5914021" y="679173"/>
              <a:ext cx="389764" cy="300018"/>
            </a:xfrm>
            <a:prstGeom prst="arc">
              <a:avLst>
                <a:gd name="adj1" fmla="val 13989696"/>
                <a:gd name="adj2" fmla="val 19483062"/>
              </a:avLst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97768" y="374466"/>
              <a:ext cx="37859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8000"/>
                  </a:solidFill>
                </a:rPr>
                <a:t>20°</a:t>
              </a:r>
              <a:endParaRPr lang="en-US" sz="10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22" name="Forme libre 2"/>
          <p:cNvSpPr>
            <a:spLocks/>
          </p:cNvSpPr>
          <p:nvPr/>
        </p:nvSpPr>
        <p:spPr bwMode="auto">
          <a:xfrm>
            <a:off x="2713796" y="1700808"/>
            <a:ext cx="450833" cy="288032"/>
          </a:xfrm>
          <a:custGeom>
            <a:avLst/>
            <a:gdLst>
              <a:gd name="T0" fmla="*/ 0 w 342900"/>
              <a:gd name="T1" fmla="*/ 171450 h 219075"/>
              <a:gd name="T2" fmla="*/ 342900 w 342900"/>
              <a:gd name="T3" fmla="*/ 219075 h 219075"/>
              <a:gd name="T4" fmla="*/ 338138 w 342900"/>
              <a:gd name="T5" fmla="*/ 171450 h 219075"/>
              <a:gd name="T6" fmla="*/ 309563 w 342900"/>
              <a:gd name="T7" fmla="*/ 95250 h 219075"/>
              <a:gd name="T8" fmla="*/ 252413 w 342900"/>
              <a:gd name="T9" fmla="*/ 38100 h 219075"/>
              <a:gd name="T10" fmla="*/ 190500 w 342900"/>
              <a:gd name="T11" fmla="*/ 0 h 219075"/>
              <a:gd name="T12" fmla="*/ 123825 w 342900"/>
              <a:gd name="T13" fmla="*/ 0 h 219075"/>
              <a:gd name="T14" fmla="*/ 57150 w 342900"/>
              <a:gd name="T15" fmla="*/ 42862 h 219075"/>
              <a:gd name="T16" fmla="*/ 19050 w 342900"/>
              <a:gd name="T17" fmla="*/ 104775 h 219075"/>
              <a:gd name="T18" fmla="*/ 0 w 342900"/>
              <a:gd name="T19" fmla="*/ 171450 h 2190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0" h="219075">
                <a:moveTo>
                  <a:pt x="0" y="171450"/>
                </a:moveTo>
                <a:lnTo>
                  <a:pt x="342900" y="219075"/>
                </a:lnTo>
                <a:lnTo>
                  <a:pt x="338138" y="171450"/>
                </a:lnTo>
                <a:lnTo>
                  <a:pt x="309563" y="95250"/>
                </a:lnTo>
                <a:lnTo>
                  <a:pt x="252413" y="38100"/>
                </a:lnTo>
                <a:lnTo>
                  <a:pt x="190500" y="0"/>
                </a:lnTo>
                <a:lnTo>
                  <a:pt x="123825" y="0"/>
                </a:lnTo>
                <a:lnTo>
                  <a:pt x="57150" y="42862"/>
                </a:lnTo>
                <a:lnTo>
                  <a:pt x="19050" y="104775"/>
                </a:lnTo>
                <a:lnTo>
                  <a:pt x="0" y="171450"/>
                </a:lnTo>
                <a:close/>
              </a:path>
            </a:pathLst>
          </a:custGeom>
          <a:solidFill>
            <a:srgbClr val="008000">
              <a:alpha val="16078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858345" y="1844824"/>
            <a:ext cx="2232248" cy="288032"/>
          </a:xfrm>
          <a:prstGeom prst="straightConnector1">
            <a:avLst/>
          </a:prstGeom>
          <a:ln>
            <a:solidFill>
              <a:srgbClr val="008000"/>
            </a:solidFill>
            <a:prstDash val="sysDash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flipH="1" flipV="1">
            <a:off x="1187624" y="260648"/>
            <a:ext cx="6768752" cy="3240360"/>
          </a:xfrm>
          <a:prstGeom prst="rect">
            <a:avLst/>
          </a:prstGeom>
          <a:noFill/>
          <a:ln w="76200" cmpd="sng">
            <a:solidFill>
              <a:srgbClr val="008000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090593" y="1846270"/>
            <a:ext cx="506395" cy="1080120"/>
            <a:chOff x="3874569" y="1702254"/>
            <a:chExt cx="506395" cy="1080120"/>
          </a:xfrm>
        </p:grpSpPr>
        <p:grpSp>
          <p:nvGrpSpPr>
            <p:cNvPr id="23" name="Group 22"/>
            <p:cNvGrpSpPr/>
            <p:nvPr/>
          </p:nvGrpSpPr>
          <p:grpSpPr>
            <a:xfrm>
              <a:off x="3874569" y="1953935"/>
              <a:ext cx="211502" cy="106913"/>
              <a:chOff x="3716396" y="2544969"/>
              <a:chExt cx="211502" cy="106913"/>
            </a:xfrm>
          </p:grpSpPr>
          <p:cxnSp>
            <p:nvCxnSpPr>
              <p:cNvPr id="24" name="Connecteur droit 7"/>
              <p:cNvCxnSpPr>
                <a:cxnSpLocks noChangeShapeType="1"/>
              </p:cNvCxnSpPr>
              <p:nvPr/>
            </p:nvCxnSpPr>
            <p:spPr bwMode="auto">
              <a:xfrm>
                <a:off x="3716396" y="2544969"/>
                <a:ext cx="211502" cy="10691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Connecteur droit 10"/>
              <p:cNvCxnSpPr>
                <a:cxnSpLocks noChangeShapeType="1"/>
              </p:cNvCxnSpPr>
              <p:nvPr/>
            </p:nvCxnSpPr>
            <p:spPr bwMode="auto">
              <a:xfrm flipH="1">
                <a:off x="3716396" y="2544969"/>
                <a:ext cx="211502" cy="10691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5" name="TextBox 54"/>
            <p:cNvSpPr txBox="1"/>
            <p:nvPr/>
          </p:nvSpPr>
          <p:spPr>
            <a:xfrm rot="18832680">
              <a:off x="3625461" y="2026870"/>
              <a:ext cx="10801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 smtClean="0"/>
                <a:t>Protubérance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occipitale</a:t>
              </a:r>
              <a:endParaRPr lang="en-US" sz="1100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536737" y="3140968"/>
            <a:ext cx="28192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Implantation </a:t>
            </a:r>
            <a:r>
              <a:rPr lang="en-US" sz="1400" dirty="0" err="1" smtClean="0"/>
              <a:t>normale</a:t>
            </a:r>
            <a:r>
              <a:rPr lang="en-US" sz="1400" dirty="0" smtClean="0"/>
              <a:t> des </a:t>
            </a:r>
            <a:r>
              <a:rPr lang="en-US" sz="1400" dirty="0" err="1" smtClean="0"/>
              <a:t>oreilles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5076056" y="3140968"/>
            <a:ext cx="27193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Orientation </a:t>
            </a:r>
            <a:r>
              <a:rPr lang="en-US" sz="1400" dirty="0" err="1" smtClean="0"/>
              <a:t>normale</a:t>
            </a:r>
            <a:r>
              <a:rPr lang="en-US" sz="1400" dirty="0" smtClean="0"/>
              <a:t> des </a:t>
            </a:r>
            <a:r>
              <a:rPr lang="en-US" sz="1400" dirty="0" err="1" smtClean="0"/>
              <a:t>oreilles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2841610" y="1350739"/>
            <a:ext cx="43424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1/3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1187624" y="290364"/>
            <a:ext cx="969261" cy="30777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NORMAL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63688" y="3717032"/>
            <a:ext cx="5675643" cy="2952328"/>
            <a:chOff x="1848685" y="3717032"/>
            <a:chExt cx="5387611" cy="2952328"/>
          </a:xfrm>
        </p:grpSpPr>
        <p:pic>
          <p:nvPicPr>
            <p:cNvPr id="3" name="Picture 2" descr="3.psd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4" t="19792" r="44881" b="18750"/>
            <a:stretch/>
          </p:blipFill>
          <p:spPr>
            <a:xfrm>
              <a:off x="1907704" y="3794158"/>
              <a:ext cx="2778596" cy="26808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1848685" y="3717032"/>
              <a:ext cx="13551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Méthode</a:t>
              </a:r>
              <a:r>
                <a:rPr lang="en-US" sz="1000" i="1" dirty="0" smtClean="0"/>
                <a:t> de </a:t>
              </a:r>
              <a:r>
                <a:rPr lang="en-US" sz="1000" i="1" dirty="0" err="1" smtClean="0"/>
                <a:t>mesure</a:t>
              </a:r>
              <a:endParaRPr lang="en-US" sz="1000" i="1" dirty="0"/>
            </a:p>
          </p:txBody>
        </p:sp>
        <p:pic>
          <p:nvPicPr>
            <p:cNvPr id="50" name="Picture 49" descr="3.psd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92" t="19792" r="5157" b="18750"/>
            <a:stretch/>
          </p:blipFill>
          <p:spPr>
            <a:xfrm flipH="1">
              <a:off x="4889500" y="3794158"/>
              <a:ext cx="2259608" cy="26808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4897541" y="6423139"/>
              <a:ext cx="23387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/>
                <a:t>Handbook of Physical Measurements</a:t>
              </a:r>
              <a:endParaRPr lang="en-US" sz="1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946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9" grpId="0" animBg="1"/>
      <p:bldP spid="62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611560" y="1196752"/>
            <a:ext cx="7776864" cy="4392488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6" y="1628800"/>
            <a:ext cx="3348952" cy="3429455"/>
          </a:xfrm>
          <a:prstGeom prst="rect">
            <a:avLst/>
          </a:prstGeom>
        </p:spPr>
      </p:pic>
      <p:pic>
        <p:nvPicPr>
          <p:cNvPr id="45" name="Picture 44" descr="1.ps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81" b="86239" l="13246" r="87877">
                        <a14:foregroundMark x1="59615" y1="62911" x2="59615" y2="62911"/>
                        <a14:foregroundMark x1="62500" y1="64319" x2="62500" y2="64319"/>
                        <a14:foregroundMark x1="62500" y1="65728" x2="62500" y2="65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7" t="2249" r="2794" b="4429"/>
          <a:stretch/>
        </p:blipFill>
        <p:spPr>
          <a:xfrm>
            <a:off x="1223048" y="1849946"/>
            <a:ext cx="3124200" cy="3200400"/>
          </a:xfrm>
          <a:prstGeom prst="rect">
            <a:avLst/>
          </a:prstGeom>
        </p:spPr>
      </p:pic>
      <p:sp>
        <p:nvSpPr>
          <p:cNvPr id="47" name="Freeform 46"/>
          <p:cNvSpPr/>
          <p:nvPr/>
        </p:nvSpPr>
        <p:spPr>
          <a:xfrm>
            <a:off x="2388000" y="3068960"/>
            <a:ext cx="1114962" cy="1152128"/>
          </a:xfrm>
          <a:custGeom>
            <a:avLst/>
            <a:gdLst>
              <a:gd name="connsiteX0" fmla="*/ 355600 w 863600"/>
              <a:gd name="connsiteY0" fmla="*/ 21166 h 986366"/>
              <a:gd name="connsiteX1" fmla="*/ 63500 w 863600"/>
              <a:gd name="connsiteY1" fmla="*/ 516466 h 986366"/>
              <a:gd name="connsiteX2" fmla="*/ 0 w 863600"/>
              <a:gd name="connsiteY2" fmla="*/ 833966 h 986366"/>
              <a:gd name="connsiteX3" fmla="*/ 338667 w 863600"/>
              <a:gd name="connsiteY3" fmla="*/ 986366 h 986366"/>
              <a:gd name="connsiteX4" fmla="*/ 702734 w 863600"/>
              <a:gd name="connsiteY4" fmla="*/ 673100 h 986366"/>
              <a:gd name="connsiteX5" fmla="*/ 749300 w 863600"/>
              <a:gd name="connsiteY5" fmla="*/ 537633 h 986366"/>
              <a:gd name="connsiteX6" fmla="*/ 863600 w 863600"/>
              <a:gd name="connsiteY6" fmla="*/ 173566 h 986366"/>
              <a:gd name="connsiteX7" fmla="*/ 584200 w 863600"/>
              <a:gd name="connsiteY7" fmla="*/ 0 h 986366"/>
              <a:gd name="connsiteX8" fmla="*/ 355600 w 863600"/>
              <a:gd name="connsiteY8" fmla="*/ 21166 h 986366"/>
              <a:gd name="connsiteX0" fmla="*/ 355600 w 863600"/>
              <a:gd name="connsiteY0" fmla="*/ 21166 h 986366"/>
              <a:gd name="connsiteX1" fmla="*/ 73654 w 863600"/>
              <a:gd name="connsiteY1" fmla="*/ 331629 h 986366"/>
              <a:gd name="connsiteX2" fmla="*/ 0 w 863600"/>
              <a:gd name="connsiteY2" fmla="*/ 833966 h 986366"/>
              <a:gd name="connsiteX3" fmla="*/ 338667 w 863600"/>
              <a:gd name="connsiteY3" fmla="*/ 986366 h 986366"/>
              <a:gd name="connsiteX4" fmla="*/ 702734 w 863600"/>
              <a:gd name="connsiteY4" fmla="*/ 673100 h 986366"/>
              <a:gd name="connsiteX5" fmla="*/ 749300 w 863600"/>
              <a:gd name="connsiteY5" fmla="*/ 537633 h 986366"/>
              <a:gd name="connsiteX6" fmla="*/ 863600 w 863600"/>
              <a:gd name="connsiteY6" fmla="*/ 173566 h 986366"/>
              <a:gd name="connsiteX7" fmla="*/ 584200 w 863600"/>
              <a:gd name="connsiteY7" fmla="*/ 0 h 986366"/>
              <a:gd name="connsiteX8" fmla="*/ 355600 w 863600"/>
              <a:gd name="connsiteY8" fmla="*/ 21166 h 986366"/>
              <a:gd name="connsiteX0" fmla="*/ 355600 w 863600"/>
              <a:gd name="connsiteY0" fmla="*/ 21166 h 986366"/>
              <a:gd name="connsiteX1" fmla="*/ 73654 w 863600"/>
              <a:gd name="connsiteY1" fmla="*/ 331629 h 986366"/>
              <a:gd name="connsiteX2" fmla="*/ 0 w 863600"/>
              <a:gd name="connsiteY2" fmla="*/ 833966 h 986366"/>
              <a:gd name="connsiteX3" fmla="*/ 338667 w 863600"/>
              <a:gd name="connsiteY3" fmla="*/ 986366 h 986366"/>
              <a:gd name="connsiteX4" fmla="*/ 783967 w 863600"/>
              <a:gd name="connsiteY4" fmla="*/ 705719 h 986366"/>
              <a:gd name="connsiteX5" fmla="*/ 749300 w 863600"/>
              <a:gd name="connsiteY5" fmla="*/ 537633 h 986366"/>
              <a:gd name="connsiteX6" fmla="*/ 863600 w 863600"/>
              <a:gd name="connsiteY6" fmla="*/ 173566 h 986366"/>
              <a:gd name="connsiteX7" fmla="*/ 584200 w 863600"/>
              <a:gd name="connsiteY7" fmla="*/ 0 h 986366"/>
              <a:gd name="connsiteX8" fmla="*/ 355600 w 863600"/>
              <a:gd name="connsiteY8" fmla="*/ 21166 h 986366"/>
              <a:gd name="connsiteX0" fmla="*/ 355600 w 891458"/>
              <a:gd name="connsiteY0" fmla="*/ 21166 h 986366"/>
              <a:gd name="connsiteX1" fmla="*/ 73654 w 891458"/>
              <a:gd name="connsiteY1" fmla="*/ 331629 h 986366"/>
              <a:gd name="connsiteX2" fmla="*/ 0 w 891458"/>
              <a:gd name="connsiteY2" fmla="*/ 833966 h 986366"/>
              <a:gd name="connsiteX3" fmla="*/ 338667 w 891458"/>
              <a:gd name="connsiteY3" fmla="*/ 986366 h 986366"/>
              <a:gd name="connsiteX4" fmla="*/ 783967 w 891458"/>
              <a:gd name="connsiteY4" fmla="*/ 705719 h 986366"/>
              <a:gd name="connsiteX5" fmla="*/ 891458 w 891458"/>
              <a:gd name="connsiteY5" fmla="*/ 505015 h 986366"/>
              <a:gd name="connsiteX6" fmla="*/ 863600 w 891458"/>
              <a:gd name="connsiteY6" fmla="*/ 173566 h 986366"/>
              <a:gd name="connsiteX7" fmla="*/ 584200 w 891458"/>
              <a:gd name="connsiteY7" fmla="*/ 0 h 986366"/>
              <a:gd name="connsiteX8" fmla="*/ 355600 w 891458"/>
              <a:gd name="connsiteY8" fmla="*/ 21166 h 98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1458" h="986366">
                <a:moveTo>
                  <a:pt x="355600" y="21166"/>
                </a:moveTo>
                <a:lnTo>
                  <a:pt x="73654" y="331629"/>
                </a:lnTo>
                <a:lnTo>
                  <a:pt x="0" y="833966"/>
                </a:lnTo>
                <a:lnTo>
                  <a:pt x="338667" y="986366"/>
                </a:lnTo>
                <a:lnTo>
                  <a:pt x="783967" y="705719"/>
                </a:lnTo>
                <a:lnTo>
                  <a:pt x="891458" y="505015"/>
                </a:lnTo>
                <a:lnTo>
                  <a:pt x="863600" y="173566"/>
                </a:lnTo>
                <a:lnTo>
                  <a:pt x="584200" y="0"/>
                </a:lnTo>
                <a:lnTo>
                  <a:pt x="355600" y="21166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o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373">
            <a:off x="2365821" y="3106492"/>
            <a:ext cx="1224136" cy="1152129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>
          <a:xfrm>
            <a:off x="1811936" y="3284984"/>
            <a:ext cx="2232248" cy="288032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11560" y="1196752"/>
            <a:ext cx="1098916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</a:t>
            </a:r>
            <a:r>
              <a:rPr lang="en-US" sz="1400" b="1" dirty="0" smtClean="0">
                <a:solidFill>
                  <a:schemeClr val="bg1"/>
                </a:solidFill>
              </a:rPr>
              <a:t>NORMAL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8" name="Picture 37" descr="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32" y="1628800"/>
            <a:ext cx="3348952" cy="3429455"/>
          </a:xfrm>
          <a:prstGeom prst="rect">
            <a:avLst/>
          </a:prstGeom>
        </p:spPr>
      </p:pic>
      <p:pic>
        <p:nvPicPr>
          <p:cNvPr id="37" name="Picture 36" descr="1.ps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81" b="86239" l="13246" r="87877">
                        <a14:foregroundMark x1="59615" y1="62911" x2="59615" y2="62911"/>
                        <a14:foregroundMark x1="62500" y1="64319" x2="62500" y2="64319"/>
                        <a14:foregroundMark x1="62500" y1="65728" x2="62500" y2="65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7" t="2249" r="2794" b="4429"/>
          <a:stretch/>
        </p:blipFill>
        <p:spPr>
          <a:xfrm>
            <a:off x="4810624" y="1844824"/>
            <a:ext cx="3124200" cy="32004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843808" y="5085184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Oreilles </a:t>
            </a:r>
            <a:r>
              <a:rPr lang="en-US" sz="1400" dirty="0" err="1" smtClean="0">
                <a:solidFill>
                  <a:srgbClr val="FF0000"/>
                </a:solidFill>
              </a:rPr>
              <a:t>implantées</a:t>
            </a:r>
            <a:r>
              <a:rPr lang="en-US" sz="1400" dirty="0" smtClean="0">
                <a:solidFill>
                  <a:srgbClr val="FF0000"/>
                </a:solidFill>
              </a:rPr>
              <a:t> basses et </a:t>
            </a:r>
            <a:r>
              <a:rPr lang="en-US" sz="1400" dirty="0" err="1" smtClean="0">
                <a:solidFill>
                  <a:srgbClr val="FF0000"/>
                </a:solidFill>
              </a:rPr>
              <a:t>tournées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953397" y="2276872"/>
            <a:ext cx="1224136" cy="2160240"/>
            <a:chOff x="5953397" y="2276872"/>
            <a:chExt cx="1224136" cy="2160240"/>
          </a:xfrm>
        </p:grpSpPr>
        <p:sp>
          <p:nvSpPr>
            <p:cNvPr id="8" name="Freeform 7"/>
            <p:cNvSpPr/>
            <p:nvPr/>
          </p:nvSpPr>
          <p:spPr>
            <a:xfrm>
              <a:off x="5975576" y="3068960"/>
              <a:ext cx="1114962" cy="1152128"/>
            </a:xfrm>
            <a:custGeom>
              <a:avLst/>
              <a:gdLst>
                <a:gd name="connsiteX0" fmla="*/ 355600 w 863600"/>
                <a:gd name="connsiteY0" fmla="*/ 21166 h 986366"/>
                <a:gd name="connsiteX1" fmla="*/ 63500 w 863600"/>
                <a:gd name="connsiteY1" fmla="*/ 516466 h 986366"/>
                <a:gd name="connsiteX2" fmla="*/ 0 w 863600"/>
                <a:gd name="connsiteY2" fmla="*/ 833966 h 986366"/>
                <a:gd name="connsiteX3" fmla="*/ 338667 w 863600"/>
                <a:gd name="connsiteY3" fmla="*/ 986366 h 986366"/>
                <a:gd name="connsiteX4" fmla="*/ 702734 w 863600"/>
                <a:gd name="connsiteY4" fmla="*/ 673100 h 986366"/>
                <a:gd name="connsiteX5" fmla="*/ 749300 w 863600"/>
                <a:gd name="connsiteY5" fmla="*/ 537633 h 986366"/>
                <a:gd name="connsiteX6" fmla="*/ 863600 w 863600"/>
                <a:gd name="connsiteY6" fmla="*/ 173566 h 986366"/>
                <a:gd name="connsiteX7" fmla="*/ 584200 w 863600"/>
                <a:gd name="connsiteY7" fmla="*/ 0 h 986366"/>
                <a:gd name="connsiteX8" fmla="*/ 355600 w 863600"/>
                <a:gd name="connsiteY8" fmla="*/ 21166 h 986366"/>
                <a:gd name="connsiteX0" fmla="*/ 355600 w 863600"/>
                <a:gd name="connsiteY0" fmla="*/ 21166 h 986366"/>
                <a:gd name="connsiteX1" fmla="*/ 73654 w 863600"/>
                <a:gd name="connsiteY1" fmla="*/ 331629 h 986366"/>
                <a:gd name="connsiteX2" fmla="*/ 0 w 863600"/>
                <a:gd name="connsiteY2" fmla="*/ 833966 h 986366"/>
                <a:gd name="connsiteX3" fmla="*/ 338667 w 863600"/>
                <a:gd name="connsiteY3" fmla="*/ 986366 h 986366"/>
                <a:gd name="connsiteX4" fmla="*/ 702734 w 863600"/>
                <a:gd name="connsiteY4" fmla="*/ 673100 h 986366"/>
                <a:gd name="connsiteX5" fmla="*/ 749300 w 863600"/>
                <a:gd name="connsiteY5" fmla="*/ 537633 h 986366"/>
                <a:gd name="connsiteX6" fmla="*/ 863600 w 863600"/>
                <a:gd name="connsiteY6" fmla="*/ 173566 h 986366"/>
                <a:gd name="connsiteX7" fmla="*/ 584200 w 863600"/>
                <a:gd name="connsiteY7" fmla="*/ 0 h 986366"/>
                <a:gd name="connsiteX8" fmla="*/ 355600 w 863600"/>
                <a:gd name="connsiteY8" fmla="*/ 21166 h 986366"/>
                <a:gd name="connsiteX0" fmla="*/ 355600 w 863600"/>
                <a:gd name="connsiteY0" fmla="*/ 21166 h 986366"/>
                <a:gd name="connsiteX1" fmla="*/ 73654 w 863600"/>
                <a:gd name="connsiteY1" fmla="*/ 331629 h 986366"/>
                <a:gd name="connsiteX2" fmla="*/ 0 w 863600"/>
                <a:gd name="connsiteY2" fmla="*/ 833966 h 986366"/>
                <a:gd name="connsiteX3" fmla="*/ 338667 w 863600"/>
                <a:gd name="connsiteY3" fmla="*/ 986366 h 986366"/>
                <a:gd name="connsiteX4" fmla="*/ 783967 w 863600"/>
                <a:gd name="connsiteY4" fmla="*/ 705719 h 986366"/>
                <a:gd name="connsiteX5" fmla="*/ 749300 w 863600"/>
                <a:gd name="connsiteY5" fmla="*/ 537633 h 986366"/>
                <a:gd name="connsiteX6" fmla="*/ 863600 w 863600"/>
                <a:gd name="connsiteY6" fmla="*/ 173566 h 986366"/>
                <a:gd name="connsiteX7" fmla="*/ 584200 w 863600"/>
                <a:gd name="connsiteY7" fmla="*/ 0 h 986366"/>
                <a:gd name="connsiteX8" fmla="*/ 355600 w 863600"/>
                <a:gd name="connsiteY8" fmla="*/ 21166 h 986366"/>
                <a:gd name="connsiteX0" fmla="*/ 355600 w 891458"/>
                <a:gd name="connsiteY0" fmla="*/ 21166 h 986366"/>
                <a:gd name="connsiteX1" fmla="*/ 73654 w 891458"/>
                <a:gd name="connsiteY1" fmla="*/ 331629 h 986366"/>
                <a:gd name="connsiteX2" fmla="*/ 0 w 891458"/>
                <a:gd name="connsiteY2" fmla="*/ 833966 h 986366"/>
                <a:gd name="connsiteX3" fmla="*/ 338667 w 891458"/>
                <a:gd name="connsiteY3" fmla="*/ 986366 h 986366"/>
                <a:gd name="connsiteX4" fmla="*/ 783967 w 891458"/>
                <a:gd name="connsiteY4" fmla="*/ 705719 h 986366"/>
                <a:gd name="connsiteX5" fmla="*/ 891458 w 891458"/>
                <a:gd name="connsiteY5" fmla="*/ 505015 h 986366"/>
                <a:gd name="connsiteX6" fmla="*/ 863600 w 891458"/>
                <a:gd name="connsiteY6" fmla="*/ 173566 h 986366"/>
                <a:gd name="connsiteX7" fmla="*/ 584200 w 891458"/>
                <a:gd name="connsiteY7" fmla="*/ 0 h 986366"/>
                <a:gd name="connsiteX8" fmla="*/ 355600 w 891458"/>
                <a:gd name="connsiteY8" fmla="*/ 21166 h 98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458" h="986366">
                  <a:moveTo>
                    <a:pt x="355600" y="21166"/>
                  </a:moveTo>
                  <a:lnTo>
                    <a:pt x="73654" y="331629"/>
                  </a:lnTo>
                  <a:lnTo>
                    <a:pt x="0" y="833966"/>
                  </a:lnTo>
                  <a:lnTo>
                    <a:pt x="338667" y="986366"/>
                  </a:lnTo>
                  <a:lnTo>
                    <a:pt x="783967" y="705719"/>
                  </a:lnTo>
                  <a:lnTo>
                    <a:pt x="891458" y="505015"/>
                  </a:lnTo>
                  <a:lnTo>
                    <a:pt x="863600" y="173566"/>
                  </a:lnTo>
                  <a:lnTo>
                    <a:pt x="584200" y="0"/>
                  </a:lnTo>
                  <a:lnTo>
                    <a:pt x="355600" y="2116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o.ps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4373">
              <a:off x="5953397" y="3106492"/>
              <a:ext cx="1224136" cy="1152129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6084168" y="2276872"/>
              <a:ext cx="1080120" cy="2160240"/>
              <a:chOff x="6084168" y="2276872"/>
              <a:chExt cx="1080120" cy="2160240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V="1">
                <a:off x="6660232" y="2276872"/>
                <a:ext cx="0" cy="1224137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prstDash val="solid"/>
                <a:headEnd type="none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6084168" y="2636912"/>
                <a:ext cx="1080120" cy="18002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headEnd type="none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Arc 32"/>
              <p:cNvSpPr/>
              <p:nvPr/>
            </p:nvSpPr>
            <p:spPr>
              <a:xfrm rot="19552389">
                <a:off x="6654171" y="2774671"/>
                <a:ext cx="338438" cy="338971"/>
              </a:xfrm>
              <a:prstGeom prst="arc">
                <a:avLst>
                  <a:gd name="adj1" fmla="val 14648962"/>
                  <a:gd name="adj2" fmla="val 1507179"/>
                </a:avLst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6713688" y="2534707"/>
              <a:ext cx="3785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</a:rPr>
                <a:t>3</a:t>
              </a:r>
              <a:r>
                <a:rPr lang="en-US" sz="1000" dirty="0" smtClean="0">
                  <a:solidFill>
                    <a:srgbClr val="FF0000"/>
                  </a:solidFill>
                </a:rPr>
                <a:t>0°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84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apture d’écran 2018-08-28 à 19.13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87" y="57125"/>
            <a:ext cx="5096475" cy="474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2483768" y="4725144"/>
            <a:ext cx="44644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b="1" dirty="0"/>
              <a:t> </a:t>
            </a:r>
            <a:r>
              <a:rPr lang="en-US" dirty="0"/>
              <a:t>Basses </a:t>
            </a:r>
            <a:r>
              <a:rPr lang="en-US" dirty="0" err="1"/>
              <a:t>implantées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 Trop </a:t>
            </a:r>
            <a:r>
              <a:rPr lang="en-US" dirty="0" err="1"/>
              <a:t>angulées</a:t>
            </a:r>
            <a:r>
              <a:rPr lang="en-US" dirty="0"/>
              <a:t> (rotation en en </a:t>
            </a:r>
            <a:r>
              <a:rPr lang="en-US" dirty="0" err="1"/>
              <a:t>arrière</a:t>
            </a:r>
            <a:r>
              <a:rPr lang="en-US" dirty="0"/>
              <a:t>)</a:t>
            </a:r>
          </a:p>
          <a:p>
            <a:endParaRPr lang="en-US" sz="800" b="1" u="sng" dirty="0" smtClean="0"/>
          </a:p>
          <a:p>
            <a:r>
              <a:rPr lang="en-US" b="1" u="sng" dirty="0" err="1" smtClean="0"/>
              <a:t>mais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ce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n’est</a:t>
            </a:r>
            <a:r>
              <a:rPr lang="en-US" b="1" u="sng" dirty="0" smtClean="0"/>
              <a:t> pas tout </a:t>
            </a:r>
            <a:r>
              <a:rPr lang="en-US" dirty="0" smtClean="0"/>
              <a:t>: </a:t>
            </a:r>
            <a:endParaRPr lang="en-US" dirty="0"/>
          </a:p>
          <a:p>
            <a:pPr>
              <a:buFontTx/>
              <a:buChar char="•"/>
            </a:pPr>
            <a:r>
              <a:rPr lang="en-US" dirty="0" smtClean="0"/>
              <a:t> Oreilles petites </a:t>
            </a:r>
            <a:r>
              <a:rPr lang="en-US" dirty="0"/>
              <a:t>et </a:t>
            </a:r>
            <a:r>
              <a:rPr lang="en-US" dirty="0" err="1"/>
              <a:t>rondes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fr-CH" dirty="0"/>
              <a:t>Sommet de l’hélix </a:t>
            </a:r>
            <a:r>
              <a:rPr lang="fr-CH" dirty="0" smtClean="0"/>
              <a:t>aplati et mal ourlé</a:t>
            </a:r>
            <a:r>
              <a:rPr lang="en-US" dirty="0" smtClean="0"/>
              <a:t>. 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 Conduit </a:t>
            </a:r>
            <a:r>
              <a:rPr lang="en-US" dirty="0" err="1"/>
              <a:t>auditif</a:t>
            </a:r>
            <a:r>
              <a:rPr lang="en-US" dirty="0"/>
              <a:t> </a:t>
            </a:r>
            <a:r>
              <a:rPr lang="en-US" dirty="0" err="1"/>
              <a:t>souvent</a:t>
            </a:r>
            <a:r>
              <a:rPr lang="en-US" dirty="0"/>
              <a:t> </a:t>
            </a:r>
            <a:r>
              <a:rPr lang="en-US" dirty="0" smtClean="0"/>
              <a:t>plus </a:t>
            </a:r>
            <a:r>
              <a:rPr lang="en-US" dirty="0" err="1" smtClean="0"/>
              <a:t>étroit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first-birthday-party-smash-cake-down-syndrome-baby-blue-eyes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2"/>
          <a:stretch>
            <a:fillRect/>
          </a:stretch>
        </p:blipFill>
        <p:spPr bwMode="auto">
          <a:xfrm>
            <a:off x="2124075" y="793750"/>
            <a:ext cx="424815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2286000" y="2703513"/>
            <a:ext cx="2690813" cy="93662"/>
          </a:xfrm>
          <a:custGeom>
            <a:avLst/>
            <a:gdLst>
              <a:gd name="T0" fmla="*/ 2691371 w 1985757"/>
              <a:gd name="T1" fmla="*/ 0 h 71421"/>
              <a:gd name="T2" fmla="*/ 0 w 1985757"/>
              <a:gd name="T3" fmla="*/ 93777 h 7142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85757" h="71421">
                <a:moveTo>
                  <a:pt x="1985757" y="0"/>
                </a:moveTo>
                <a:cubicBezTo>
                  <a:pt x="1639600" y="8821"/>
                  <a:pt x="762908" y="20087"/>
                  <a:pt x="0" y="71421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" name="Left Arrow 13"/>
          <p:cNvSpPr>
            <a:spLocks noChangeArrowheads="1"/>
          </p:cNvSpPr>
          <p:nvPr/>
        </p:nvSpPr>
        <p:spPr bwMode="auto">
          <a:xfrm rot="-6842854">
            <a:off x="2606675" y="2298701"/>
            <a:ext cx="376237" cy="195262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FF0000">
              <a:alpha val="29019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051050" y="5130800"/>
            <a:ext cx="43211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/>
              <a:t>Implantation basse?</a:t>
            </a:r>
          </a:p>
          <a:p>
            <a:pPr>
              <a:buFontTx/>
              <a:buChar char="•"/>
            </a:pPr>
            <a:r>
              <a:rPr lang="en-US" sz="1800"/>
              <a:t>Helix anormale ?	</a:t>
            </a:r>
          </a:p>
          <a:p>
            <a:pPr>
              <a:buFontTx/>
              <a:buChar char="•"/>
            </a:pPr>
            <a:r>
              <a:rPr lang="en-US" sz="1800"/>
              <a:t>Petites oreilles et rondes  ?	</a:t>
            </a:r>
          </a:p>
          <a:p>
            <a:pPr>
              <a:buFontTx/>
              <a:buChar char="•"/>
            </a:pPr>
            <a:r>
              <a:rPr lang="en-US" sz="1800"/>
              <a:t>Anomalie d’angulation ?		</a:t>
            </a:r>
          </a:p>
          <a:p>
            <a:pPr>
              <a:buFontTx/>
              <a:buChar char="•"/>
            </a:pPr>
            <a:r>
              <a:rPr lang="en-US" sz="1800"/>
              <a:t>Conduit auditif étroit?</a:t>
            </a:r>
          </a:p>
        </p:txBody>
      </p:sp>
      <p:sp>
        <p:nvSpPr>
          <p:cNvPr id="22534" name="TextBox 26"/>
          <p:cNvSpPr txBox="1">
            <a:spLocks noChangeArrowheads="1"/>
          </p:cNvSpPr>
          <p:nvPr/>
        </p:nvSpPr>
        <p:spPr bwMode="auto">
          <a:xfrm>
            <a:off x="323850" y="115888"/>
            <a:ext cx="201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/>
              <a:t>EXERCICE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084888" y="5130800"/>
            <a:ext cx="2519362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</a:p>
          <a:p>
            <a:r>
              <a:rPr lang="en-US" sz="1800" dirty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</a:p>
          <a:p>
            <a:r>
              <a:rPr lang="en-US" sz="1800" dirty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</a:p>
          <a:p>
            <a:r>
              <a:rPr lang="en-US" sz="1800" i="1" dirty="0" smtClean="0">
                <a:solidFill>
                  <a:srgbClr val="FF0000"/>
                </a:solidFill>
              </a:rPr>
              <a:t>✗</a:t>
            </a:r>
          </a:p>
          <a:p>
            <a:r>
              <a:rPr lang="en-US" sz="1800" i="1" dirty="0" smtClean="0">
                <a:solidFill>
                  <a:schemeClr val="bg2"/>
                </a:solidFill>
              </a:rPr>
              <a:t>Possible</a:t>
            </a:r>
            <a:r>
              <a:rPr lang="mr-IN" sz="1800" dirty="0" smtClean="0">
                <a:solidFill>
                  <a:schemeClr val="bg2"/>
                </a:solidFill>
              </a:rPr>
              <a:t>…</a:t>
            </a:r>
            <a:endParaRPr lang="fr-CH" sz="1800" dirty="0">
              <a:solidFill>
                <a:schemeClr val="bg2"/>
              </a:solidFill>
            </a:endParaRPr>
          </a:p>
          <a:p>
            <a:r>
              <a:rPr lang="en-US" sz="1800" dirty="0"/>
              <a:t>	</a:t>
            </a:r>
          </a:p>
        </p:txBody>
      </p:sp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2555777" y="1166938"/>
            <a:ext cx="860922" cy="2447924"/>
            <a:chOff x="2774490" y="1052737"/>
            <a:chExt cx="860762" cy="2447704"/>
          </a:xfrm>
          <a:effectLst/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918478" y="1370554"/>
              <a:ext cx="359973" cy="72002"/>
            </a:xfrm>
            <a:custGeom>
              <a:avLst/>
              <a:gdLst>
                <a:gd name="T0" fmla="*/ 0 w 229176"/>
                <a:gd name="T1" fmla="*/ 106353 h 200919"/>
                <a:gd name="T2" fmla="*/ 201773 w 229176"/>
                <a:gd name="T3" fmla="*/ 884 h 200919"/>
                <a:gd name="T4" fmla="*/ 421976 w 229176"/>
                <a:gd name="T5" fmla="*/ 32445 h 2009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9176" h="200919">
                  <a:moveTo>
                    <a:pt x="0" y="200919"/>
                  </a:moveTo>
                  <a:cubicBezTo>
                    <a:pt x="14816" y="148002"/>
                    <a:pt x="32683" y="44762"/>
                    <a:pt x="109526" y="1670"/>
                  </a:cubicBezTo>
                  <a:cubicBezTo>
                    <a:pt x="178101" y="-12441"/>
                    <a:pt x="232074" y="67789"/>
                    <a:pt x="229056" y="61294"/>
                  </a:cubicBezTo>
                </a:path>
              </a:pathLst>
            </a:custGeom>
            <a:noFill/>
            <a:ln w="25400" cap="flat" cmpd="sng">
              <a:solidFill>
                <a:srgbClr val="3366FF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5" name="Straight Connector 16"/>
            <p:cNvCxnSpPr>
              <a:cxnSpLocks noChangeShapeType="1"/>
            </p:cNvCxnSpPr>
            <p:nvPr/>
          </p:nvCxnSpPr>
          <p:spPr bwMode="auto">
            <a:xfrm flipH="1" flipV="1">
              <a:off x="2774490" y="1154550"/>
              <a:ext cx="860762" cy="2345891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16"/>
            <p:cNvCxnSpPr>
              <a:cxnSpLocks noChangeShapeType="1"/>
            </p:cNvCxnSpPr>
            <p:nvPr/>
          </p:nvCxnSpPr>
          <p:spPr bwMode="auto">
            <a:xfrm flipV="1">
              <a:off x="3278451" y="1052737"/>
              <a:ext cx="0" cy="1541843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animBg="1"/>
      <p:bldP spid="14" grpId="0" uiExpand="1" animBg="1"/>
      <p:bldP spid="26" grpId="0" uiExpand="1" build="p"/>
      <p:bldP spid="2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1233901" y="333048"/>
            <a:ext cx="656824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000" b="1" dirty="0">
                <a:cs typeface="+mn-cs"/>
              </a:rPr>
              <a:t>ANOMALIES DE </a:t>
            </a:r>
          </a:p>
          <a:p>
            <a:pPr algn="ctr">
              <a:defRPr/>
            </a:pPr>
            <a:r>
              <a:rPr lang="en-US" sz="6000" b="1" dirty="0">
                <a:cs typeface="+mn-cs"/>
              </a:rPr>
              <a:t>LA </a:t>
            </a:r>
            <a:r>
              <a:rPr lang="en-US" sz="6000" b="1" dirty="0" smtClean="0">
                <a:cs typeface="+mn-cs"/>
              </a:rPr>
              <a:t>FACE ET COU</a:t>
            </a:r>
            <a:endParaRPr lang="fr-CH" sz="6000" dirty="0">
              <a:cs typeface="+mn-cs"/>
            </a:endParaRPr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468313" y="2204864"/>
            <a:ext cx="84248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400" dirty="0" err="1"/>
              <a:t>Microcéphalie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err="1"/>
              <a:t>Fontanelle</a:t>
            </a:r>
            <a:r>
              <a:rPr lang="en-US" sz="2400" dirty="0"/>
              <a:t> large</a:t>
            </a:r>
          </a:p>
          <a:p>
            <a:pPr>
              <a:buFontTx/>
              <a:buChar char="•"/>
            </a:pPr>
            <a:r>
              <a:rPr lang="en-US" sz="2400" dirty="0" err="1">
                <a:sym typeface="Wingdings" charset="0"/>
              </a:rPr>
              <a:t>F</a:t>
            </a:r>
            <a:r>
              <a:rPr lang="en-US" sz="2400" dirty="0" err="1"/>
              <a:t>acies</a:t>
            </a:r>
            <a:r>
              <a:rPr lang="en-US" sz="2400" dirty="0"/>
              <a:t> “</a:t>
            </a:r>
            <a:r>
              <a:rPr lang="en-US" sz="2400" dirty="0" err="1"/>
              <a:t>lunaire</a:t>
            </a:r>
            <a:r>
              <a:rPr lang="en-US" sz="2400" dirty="0"/>
              <a:t>” </a:t>
            </a:r>
            <a:r>
              <a:rPr lang="en-US" sz="2400" dirty="0">
                <a:sym typeface="Wingdings" charset="0"/>
              </a:rPr>
              <a:t></a:t>
            </a:r>
            <a:r>
              <a:rPr lang="en-US" sz="2400" dirty="0"/>
              <a:t> </a:t>
            </a:r>
            <a:r>
              <a:rPr lang="en-US" sz="2400" dirty="0" err="1"/>
              <a:t>rond</a:t>
            </a:r>
            <a:r>
              <a:rPr lang="en-US" sz="2400" dirty="0"/>
              <a:t> et plat (</a:t>
            </a:r>
            <a:r>
              <a:rPr lang="en-US" sz="2400" dirty="0" err="1"/>
              <a:t>hypoplasie</a:t>
            </a:r>
            <a:r>
              <a:rPr lang="en-US" sz="2400" dirty="0"/>
              <a:t> de la face</a:t>
            </a:r>
            <a:r>
              <a:rPr lang="en-US" sz="2400" dirty="0" smtClean="0"/>
              <a:t>)</a:t>
            </a:r>
          </a:p>
          <a:p>
            <a:pPr>
              <a:buFontTx/>
              <a:buChar char="•"/>
            </a:pPr>
            <a:r>
              <a:rPr lang="en-US" sz="2400" dirty="0" err="1" smtClean="0"/>
              <a:t>Cils</a:t>
            </a:r>
            <a:r>
              <a:rPr lang="en-US" sz="2400" dirty="0" smtClean="0"/>
              <a:t> et </a:t>
            </a:r>
            <a:r>
              <a:rPr lang="en-US" sz="2400" dirty="0" err="1" smtClean="0"/>
              <a:t>sourcils</a:t>
            </a:r>
            <a:r>
              <a:rPr lang="en-US" sz="2400" dirty="0" smtClean="0"/>
              <a:t> </a:t>
            </a:r>
            <a:r>
              <a:rPr lang="en-US" sz="2400" dirty="0" err="1" smtClean="0"/>
              <a:t>pauvres</a:t>
            </a:r>
            <a:endParaRPr lang="en-US" sz="2400" dirty="0" smtClean="0"/>
          </a:p>
          <a:p>
            <a:pPr>
              <a:buFontTx/>
              <a:buChar char="•"/>
            </a:pPr>
            <a:r>
              <a:rPr lang="fr-CH" sz="2400" dirty="0" smtClean="0"/>
              <a:t>Petit </a:t>
            </a:r>
            <a:r>
              <a:rPr lang="fr-CH" sz="2400" dirty="0"/>
              <a:t>nez, retroussé, racine</a:t>
            </a:r>
            <a:r>
              <a:rPr lang="en-US" sz="2400" dirty="0"/>
              <a:t> du </a:t>
            </a:r>
            <a:r>
              <a:rPr lang="fr-FR" sz="2400" dirty="0"/>
              <a:t>aplatie</a:t>
            </a:r>
            <a:r>
              <a:rPr lang="en-US" sz="2400" dirty="0"/>
              <a:t> et </a:t>
            </a:r>
            <a:r>
              <a:rPr lang="fr-CH" sz="2400" dirty="0"/>
              <a:t>élargie, narines étroites et antéversées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err="1"/>
              <a:t>Lèvre</a:t>
            </a:r>
            <a:r>
              <a:rPr lang="en-US" sz="2400" dirty="0"/>
              <a:t> </a:t>
            </a:r>
            <a:r>
              <a:rPr lang="en-US" sz="2400" dirty="0" err="1"/>
              <a:t>supérieure</a:t>
            </a:r>
            <a:r>
              <a:rPr lang="en-US" sz="2400" dirty="0"/>
              <a:t> fine</a:t>
            </a:r>
          </a:p>
          <a:p>
            <a:pPr>
              <a:buFontTx/>
              <a:buChar char="•"/>
            </a:pPr>
            <a:r>
              <a:rPr lang="en-US" sz="2400" dirty="0"/>
              <a:t>Philtrum </a:t>
            </a:r>
            <a:r>
              <a:rPr lang="en-US" sz="2400" dirty="0" err="1"/>
              <a:t>peu</a:t>
            </a:r>
            <a:r>
              <a:rPr lang="en-US" sz="2400" dirty="0"/>
              <a:t> </a:t>
            </a:r>
            <a:r>
              <a:rPr lang="en-US" sz="2400" dirty="0" err="1"/>
              <a:t>marqué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Petite bouche, </a:t>
            </a:r>
            <a:r>
              <a:rPr lang="en-US" sz="2400" dirty="0" err="1"/>
              <a:t>palais</a:t>
            </a:r>
            <a:r>
              <a:rPr lang="en-US" sz="2400" dirty="0"/>
              <a:t> </a:t>
            </a:r>
            <a:r>
              <a:rPr lang="en-US" sz="2400" dirty="0" err="1"/>
              <a:t>ogival</a:t>
            </a:r>
            <a:r>
              <a:rPr lang="en-US" sz="2400" dirty="0"/>
              <a:t> </a:t>
            </a:r>
            <a:r>
              <a:rPr lang="en-US" sz="2400" dirty="0">
                <a:sym typeface="Wingdings" charset="0"/>
              </a:rPr>
              <a:t> p</a:t>
            </a:r>
            <a:r>
              <a:rPr lang="en-US" sz="2400" dirty="0"/>
              <a:t>rotrusion de la langue et </a:t>
            </a:r>
            <a:r>
              <a:rPr lang="en-US" sz="2400" dirty="0" err="1"/>
              <a:t>bavage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N</a:t>
            </a:r>
            <a:r>
              <a:rPr lang="fr-CH" sz="2400" dirty="0"/>
              <a:t>uque plate</a:t>
            </a:r>
          </a:p>
          <a:p>
            <a:pPr>
              <a:buFontTx/>
              <a:buChar char="•"/>
            </a:pPr>
            <a:r>
              <a:rPr lang="fr-CH" sz="2400" dirty="0"/>
              <a:t>Cou court avec excès de peau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ymptoms-Of-Down-Syndro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6480646" cy="340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47688" y="4221088"/>
            <a:ext cx="475250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 dirty="0"/>
              <a:t>Orientation des </a:t>
            </a:r>
            <a:r>
              <a:rPr lang="en-US" sz="1800" dirty="0" err="1"/>
              <a:t>palpébrales</a:t>
            </a:r>
            <a:r>
              <a:rPr lang="en-US" sz="1800" dirty="0"/>
              <a:t> </a:t>
            </a:r>
            <a:r>
              <a:rPr lang="en-US" sz="1800" dirty="0" smtClean="0"/>
              <a:t>?</a:t>
            </a:r>
          </a:p>
          <a:p>
            <a:pPr>
              <a:buFontTx/>
              <a:buChar char="•"/>
            </a:pPr>
            <a:r>
              <a:rPr lang="en-US" sz="1800" dirty="0" err="1" smtClean="0"/>
              <a:t>Cils</a:t>
            </a:r>
            <a:r>
              <a:rPr lang="en-US" sz="1800" dirty="0"/>
              <a:t> </a:t>
            </a:r>
            <a:r>
              <a:rPr lang="en-US" sz="1800" dirty="0" smtClean="0"/>
              <a:t>et </a:t>
            </a:r>
            <a:r>
              <a:rPr lang="en-US" sz="1800" dirty="0" err="1" smtClean="0"/>
              <a:t>sourcils</a:t>
            </a:r>
            <a:r>
              <a:rPr lang="en-US" sz="1800" dirty="0" smtClean="0"/>
              <a:t> </a:t>
            </a:r>
            <a:r>
              <a:rPr lang="en-US" sz="1800" dirty="0" err="1" smtClean="0"/>
              <a:t>pauvres</a:t>
            </a:r>
            <a:r>
              <a:rPr lang="en-US" sz="1800" dirty="0" smtClean="0"/>
              <a:t> ?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smtClean="0"/>
              <a:t>Impression </a:t>
            </a:r>
            <a:r>
              <a:rPr lang="en-US" sz="1800" dirty="0" err="1" smtClean="0"/>
              <a:t>d’hypertélorisme</a:t>
            </a:r>
            <a:r>
              <a:rPr lang="en-US" sz="1800" dirty="0" smtClean="0"/>
              <a:t> ?</a:t>
            </a:r>
            <a:r>
              <a:rPr lang="en-US" sz="1800" dirty="0"/>
              <a:t>		</a:t>
            </a:r>
          </a:p>
          <a:p>
            <a:pPr>
              <a:buFontTx/>
              <a:buChar char="•"/>
            </a:pPr>
            <a:r>
              <a:rPr lang="en-US" sz="1800" dirty="0"/>
              <a:t>Epicanthus ?			</a:t>
            </a:r>
          </a:p>
          <a:p>
            <a:pPr>
              <a:buFontTx/>
              <a:buChar char="•"/>
            </a:pPr>
            <a:r>
              <a:rPr lang="en-US" sz="1800" dirty="0" err="1"/>
              <a:t>Strabisme</a:t>
            </a:r>
            <a:r>
              <a:rPr lang="en-US" sz="1800" dirty="0"/>
              <a:t> ?			</a:t>
            </a:r>
          </a:p>
          <a:p>
            <a:pPr>
              <a:buFont typeface="Arial"/>
              <a:buChar char="•"/>
            </a:pPr>
            <a:r>
              <a:rPr lang="en-US" sz="1800" dirty="0" err="1" smtClean="0"/>
              <a:t>Anomalie</a:t>
            </a:r>
            <a:r>
              <a:rPr lang="en-US" sz="1800" dirty="0" smtClean="0"/>
              <a:t> du </a:t>
            </a:r>
            <a:r>
              <a:rPr lang="en-US" sz="1800" dirty="0" err="1" smtClean="0"/>
              <a:t>nez</a:t>
            </a:r>
            <a:r>
              <a:rPr lang="en-US" sz="1800" dirty="0" smtClean="0"/>
              <a:t> ?</a:t>
            </a:r>
          </a:p>
          <a:p>
            <a:pPr>
              <a:buFont typeface="Arial"/>
              <a:buChar char="•"/>
            </a:pPr>
            <a:r>
              <a:rPr lang="en-US" sz="1800" dirty="0" err="1" smtClean="0"/>
              <a:t>Facies</a:t>
            </a:r>
            <a:r>
              <a:rPr lang="en-US" sz="1800" dirty="0" smtClean="0"/>
              <a:t> </a:t>
            </a:r>
            <a:r>
              <a:rPr lang="en-US" sz="1800" dirty="0" err="1" smtClean="0"/>
              <a:t>lunaire</a:t>
            </a:r>
            <a:r>
              <a:rPr lang="en-US" sz="1800" dirty="0" smtClean="0"/>
              <a:t>, visage large ?</a:t>
            </a:r>
            <a:r>
              <a:rPr lang="en-US" sz="1800" dirty="0"/>
              <a:t>	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611188" y="115888"/>
            <a:ext cx="2020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/>
              <a:t>EXERCICE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24078" y="4221088"/>
            <a:ext cx="36004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</a:p>
          <a:p>
            <a:r>
              <a:rPr lang="en-US" sz="1800" dirty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  <a:endParaRPr lang="en-US" sz="1800" dirty="0" smtClean="0">
              <a:solidFill>
                <a:srgbClr val="008000"/>
              </a:solidFill>
              <a:latin typeface="Zapf Dingbats" charset="0"/>
              <a:sym typeface="Zapf Dingbats" charset="0"/>
            </a:endParaRPr>
          </a:p>
          <a:p>
            <a:r>
              <a:rPr lang="en-US" sz="1800" dirty="0" smtClean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  <a:endParaRPr lang="en-US" sz="1800" dirty="0">
              <a:solidFill>
                <a:srgbClr val="008000"/>
              </a:solidFill>
              <a:latin typeface="Zapf Dingbats" charset="0"/>
              <a:sym typeface="Zapf Dingbats" charset="0"/>
            </a:endParaRPr>
          </a:p>
          <a:p>
            <a:r>
              <a:rPr lang="en-US" sz="1800" dirty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</a:p>
          <a:p>
            <a:r>
              <a:rPr lang="en-US" sz="1800" i="1" dirty="0">
                <a:solidFill>
                  <a:schemeClr val="bg2"/>
                </a:solidFill>
              </a:rPr>
              <a:t>Possible</a:t>
            </a:r>
            <a:r>
              <a:rPr lang="mr-IN" sz="1800" dirty="0">
                <a:solidFill>
                  <a:schemeClr val="bg2"/>
                </a:solidFill>
              </a:rPr>
              <a:t>…</a:t>
            </a:r>
            <a:endParaRPr lang="fr-CH" sz="1800" dirty="0">
              <a:solidFill>
                <a:schemeClr val="bg2"/>
              </a:solidFill>
            </a:endParaRPr>
          </a:p>
          <a:p>
            <a:r>
              <a:rPr lang="en-US" sz="1800" dirty="0" smtClean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</a:p>
          <a:p>
            <a:r>
              <a:rPr lang="en-US" sz="1800" dirty="0" smtClean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  <a:r>
              <a:rPr lang="en-US" sz="1800" dirty="0"/>
              <a:t>	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Down_syndrome_facies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57"/>
          <a:stretch>
            <a:fillRect/>
          </a:stretch>
        </p:blipFill>
        <p:spPr bwMode="auto">
          <a:xfrm>
            <a:off x="2233204" y="1124744"/>
            <a:ext cx="2231231" cy="250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8" descr="941088-943216-25t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/>
          <a:stretch>
            <a:fillRect/>
          </a:stretch>
        </p:blipFill>
        <p:spPr bwMode="auto">
          <a:xfrm>
            <a:off x="4753484" y="1124744"/>
            <a:ext cx="2050764" cy="251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" descr="p_1022073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6"/>
          <a:stretch>
            <a:fillRect/>
          </a:stretch>
        </p:blipFill>
        <p:spPr bwMode="auto">
          <a:xfrm>
            <a:off x="1907704" y="3851742"/>
            <a:ext cx="2304824" cy="260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 descr="Capture d’écran 2018-08-28 à 20.57.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52" y="3859737"/>
            <a:ext cx="270787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8943" y="262389"/>
            <a:ext cx="506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ET ICI ON VOIT QUOI?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apture d’écran 2018-08-28 à 19.56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3775075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95513" y="4710113"/>
            <a:ext cx="3857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/>
              <a:t>Brachycéphalie ?</a:t>
            </a:r>
          </a:p>
          <a:p>
            <a:pPr>
              <a:buFontTx/>
              <a:buChar char="•"/>
            </a:pPr>
            <a:r>
              <a:rPr lang="en-US" sz="1800"/>
              <a:t>Hypoplasie de la face ?		</a:t>
            </a:r>
          </a:p>
          <a:p>
            <a:pPr>
              <a:buFontTx/>
              <a:buChar char="•"/>
            </a:pPr>
            <a:r>
              <a:rPr lang="en-US" sz="1800"/>
              <a:t>Nez court ?			</a:t>
            </a:r>
          </a:p>
          <a:p>
            <a:pPr>
              <a:buFontTx/>
              <a:buChar char="•"/>
            </a:pPr>
            <a:r>
              <a:rPr lang="en-US" sz="1800"/>
              <a:t>Philtrum peu visible?	</a:t>
            </a:r>
          </a:p>
          <a:p>
            <a:pPr>
              <a:buFontTx/>
              <a:buChar char="•"/>
            </a:pPr>
            <a:r>
              <a:rPr lang="en-US" sz="1800"/>
              <a:t>Lèvre supérieure fine	</a:t>
            </a:r>
          </a:p>
          <a:p>
            <a:pPr>
              <a:buFontTx/>
              <a:buChar char="•"/>
            </a:pPr>
            <a:r>
              <a:rPr lang="en-US" sz="1800"/>
              <a:t>Macroglossie?	</a:t>
            </a:r>
          </a:p>
          <a:p>
            <a:pPr>
              <a:buFontTx/>
              <a:buChar char="•"/>
            </a:pPr>
            <a:r>
              <a:rPr lang="en-US" sz="1800"/>
              <a:t>Cou court?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1863" y="4710113"/>
            <a:ext cx="18002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chemeClr val="bg2"/>
                </a:solidFill>
              </a:rPr>
              <a:t>Possible</a:t>
            </a:r>
            <a:endParaRPr lang="en-US" sz="1800" dirty="0">
              <a:solidFill>
                <a:srgbClr val="008000"/>
              </a:solidFill>
              <a:latin typeface="Zapf Dingbats" charset="0"/>
              <a:sym typeface="Zapf Dingbats" charset="0"/>
            </a:endParaRPr>
          </a:p>
          <a:p>
            <a:r>
              <a:rPr lang="en-US" sz="1800" dirty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</a:p>
          <a:p>
            <a:r>
              <a:rPr lang="en-US" sz="1800" dirty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</a:p>
          <a:p>
            <a:r>
              <a:rPr lang="en-US" sz="1800" dirty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</a:p>
          <a:p>
            <a:r>
              <a:rPr lang="en-US" sz="1800" dirty="0">
                <a:solidFill>
                  <a:srgbClr val="008000"/>
                </a:solidFill>
                <a:latin typeface="Zapf Dingbats" charset="0"/>
                <a:sym typeface="Zapf Dingbats" charset="0"/>
              </a:rPr>
              <a:t>✔</a:t>
            </a:r>
          </a:p>
          <a:p>
            <a:r>
              <a:rPr lang="en-US" sz="1800" i="1" dirty="0">
                <a:solidFill>
                  <a:schemeClr val="bg2"/>
                </a:solidFill>
              </a:rPr>
              <a:t>Possible</a:t>
            </a:r>
            <a:r>
              <a:rPr lang="mr-IN" sz="1800" dirty="0">
                <a:solidFill>
                  <a:schemeClr val="bg2"/>
                </a:solidFill>
              </a:rPr>
              <a:t>…</a:t>
            </a:r>
            <a:endParaRPr lang="fr-CH" sz="1800" dirty="0">
              <a:solidFill>
                <a:schemeClr val="bg2"/>
              </a:solidFill>
            </a:endParaRPr>
          </a:p>
          <a:p>
            <a:r>
              <a:rPr lang="en-US" sz="1800" i="1" dirty="0">
                <a:solidFill>
                  <a:schemeClr val="bg2"/>
                </a:solidFill>
              </a:rPr>
              <a:t>Possible</a:t>
            </a:r>
            <a:r>
              <a:rPr lang="en-US" sz="1800" dirty="0"/>
              <a:t>	</a:t>
            </a: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95288" y="115888"/>
            <a:ext cx="2020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/>
              <a:t>EXERCICE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15947" b="30556"/>
          <a:stretch>
            <a:fillRect/>
          </a:stretch>
        </p:blipFill>
        <p:spPr bwMode="auto">
          <a:xfrm>
            <a:off x="2195513" y="982663"/>
            <a:ext cx="4752975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9500" y="2916238"/>
            <a:ext cx="1404938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Occiput plat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463" y="4799013"/>
            <a:ext cx="24685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Excès de peau du cou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32538" y="2422525"/>
            <a:ext cx="1335087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Visage plat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875463" y="4357688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rétrognatisme	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2268538" y="1270000"/>
            <a:ext cx="647700" cy="3097213"/>
          </a:xfrm>
          <a:prstGeom prst="straightConnector1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5795963" y="1125538"/>
            <a:ext cx="1008062" cy="3168650"/>
          </a:xfrm>
          <a:prstGeom prst="straightConnector1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  <a:stCxn id="4" idx="3"/>
          </p:cNvCxnSpPr>
          <p:nvPr/>
        </p:nvCxnSpPr>
        <p:spPr bwMode="auto">
          <a:xfrm flipV="1">
            <a:off x="2486025" y="4941888"/>
            <a:ext cx="285750" cy="41275"/>
          </a:xfrm>
          <a:prstGeom prst="straightConnector1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flipH="1" flipV="1">
            <a:off x="6300788" y="4367213"/>
            <a:ext cx="503237" cy="142875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3" name="Rectangle 2"/>
          <p:cNvSpPr>
            <a:spLocks noChangeArrowheads="1"/>
          </p:cNvSpPr>
          <p:nvPr/>
        </p:nvSpPr>
        <p:spPr bwMode="auto">
          <a:xfrm>
            <a:off x="2401888" y="188913"/>
            <a:ext cx="4133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/>
              <a:t>OCCIPUT ET COU</a:t>
            </a:r>
            <a:endParaRPr lang="fr-CH" sz="36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apture d’écran 2018-08-28 à 19.4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49275"/>
            <a:ext cx="2879725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1" descr="Symptoms-Of-Down-Syndrome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"/>
          <a:stretch>
            <a:fillRect/>
          </a:stretch>
        </p:blipFill>
        <p:spPr bwMode="auto">
          <a:xfrm>
            <a:off x="3249613" y="554038"/>
            <a:ext cx="2116137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Capture d’écran 2018-08-28 à 19.53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54038"/>
            <a:ext cx="2351087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6"/>
          <a:stretch>
            <a:fillRect/>
          </a:stretch>
        </p:blipFill>
        <p:spPr bwMode="auto">
          <a:xfrm>
            <a:off x="2555875" y="3789363"/>
            <a:ext cx="3748088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395288" y="-26988"/>
            <a:ext cx="2257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/>
              <a:t>EXERCICES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6156592"/>
            <a:ext cx="914399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CH" sz="3200" b="1" dirty="0" smtClean="0">
                <a:cs typeface="+mn-cs"/>
              </a:rPr>
              <a:t>ON INQUIETE TOUS CES PARENTS OU PAS? </a:t>
            </a:r>
            <a:endParaRPr lang="fr-CH" sz="3200" b="1" dirty="0">
              <a:cs typeface="+mn-cs"/>
            </a:endParaRPr>
          </a:p>
        </p:txBody>
      </p:sp>
      <p:pic>
        <p:nvPicPr>
          <p:cNvPr id="3075" name="Picture 2" descr="Résultat de recherche d'images pour &quot;trisomie 21 nouveau né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/>
          <a:stretch>
            <a:fillRect/>
          </a:stretch>
        </p:blipFill>
        <p:spPr bwMode="auto">
          <a:xfrm>
            <a:off x="4663827" y="3693704"/>
            <a:ext cx="3364557" cy="238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/>
          <a:stretch/>
        </p:blipFill>
        <p:spPr bwMode="auto">
          <a:xfrm>
            <a:off x="1187624" y="3713633"/>
            <a:ext cx="3262313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baby-down-syndrome-eating-noahs-d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1"/>
          <a:stretch>
            <a:fillRect/>
          </a:stretch>
        </p:blipFill>
        <p:spPr bwMode="auto">
          <a:xfrm>
            <a:off x="1403648" y="764704"/>
            <a:ext cx="3081958" cy="285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r="30215"/>
          <a:stretch>
            <a:fillRect/>
          </a:stretch>
        </p:blipFill>
        <p:spPr bwMode="auto">
          <a:xfrm>
            <a:off x="4860032" y="764704"/>
            <a:ext cx="30099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" y="135204"/>
            <a:ext cx="914399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CH" sz="3200" b="1" dirty="0" smtClean="0">
                <a:cs typeface="+mn-cs"/>
              </a:rPr>
              <a:t>ON VA VOIR L’ENFANT ET... </a:t>
            </a:r>
            <a:endParaRPr lang="fr-CH" sz="32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2366963" y="2024063"/>
            <a:ext cx="4373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000" b="1" dirty="0">
                <a:cs typeface="+mn-cs"/>
              </a:rPr>
              <a:t>LES MAINS </a:t>
            </a:r>
          </a:p>
          <a:p>
            <a:pPr algn="ctr">
              <a:defRPr/>
            </a:pPr>
            <a:r>
              <a:rPr lang="en-US" sz="6000" b="1" dirty="0">
                <a:cs typeface="+mn-cs"/>
              </a:rPr>
              <a:t>ET PIEDS</a:t>
            </a:r>
            <a:endParaRPr lang="fr-CH" sz="60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10"/>
          <p:cNvSpPr txBox="1">
            <a:spLocks noChangeArrowheads="1"/>
          </p:cNvSpPr>
          <p:nvPr/>
        </p:nvSpPr>
        <p:spPr bwMode="auto">
          <a:xfrm>
            <a:off x="2376984" y="242645"/>
            <a:ext cx="44272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/>
              <a:t>PLIS PALMAIRE </a:t>
            </a:r>
            <a:r>
              <a:rPr lang="en-US" sz="2800" b="1" dirty="0" smtClean="0"/>
              <a:t>UNIQUE</a:t>
            </a:r>
          </a:p>
          <a:p>
            <a:pPr algn="ctr"/>
            <a:r>
              <a:rPr lang="en-US" sz="2800" b="1" dirty="0" smtClean="0"/>
              <a:t>= FUSION DE 2 PLIS</a:t>
            </a:r>
            <a:endParaRPr lang="en-US" sz="2800" b="1" dirty="0"/>
          </a:p>
        </p:txBody>
      </p:sp>
      <p:pic>
        <p:nvPicPr>
          <p:cNvPr id="5" name="Picture 4" descr="m3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30"/>
          <a:stretch/>
        </p:blipFill>
        <p:spPr>
          <a:xfrm>
            <a:off x="899592" y="1484784"/>
            <a:ext cx="3240608" cy="44958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283968" y="4149080"/>
            <a:ext cx="504056" cy="43204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59632" y="4221088"/>
            <a:ext cx="144016" cy="14401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stealth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547664" y="4293096"/>
            <a:ext cx="144016" cy="14401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stealth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m3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4"/>
          <a:stretch/>
        </p:blipFill>
        <p:spPr>
          <a:xfrm>
            <a:off x="5003800" y="1597496"/>
            <a:ext cx="3642792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72816"/>
            <a:ext cx="3479800" cy="3975100"/>
          </a:xfrm>
          <a:prstGeom prst="rect">
            <a:avLst/>
          </a:prstGeom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2841651" y="115888"/>
            <a:ext cx="3170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/>
              <a:t>PLIS </a:t>
            </a:r>
            <a:r>
              <a:rPr lang="en-US" sz="2800" b="1" dirty="0" smtClean="0"/>
              <a:t>PALMAIRES</a:t>
            </a:r>
            <a:endParaRPr lang="en-US" sz="2800" b="1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rot="-983706">
            <a:off x="5214710" y="3122045"/>
            <a:ext cx="1887537" cy="1731963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8104" y="594928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/>
              <a:t>Doigts</a:t>
            </a:r>
            <a:r>
              <a:rPr lang="en-US" dirty="0"/>
              <a:t> courts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Paume</a:t>
            </a:r>
            <a:r>
              <a:rPr lang="en-US" dirty="0" smtClean="0"/>
              <a:t> </a:t>
            </a:r>
            <a:r>
              <a:rPr lang="en-US" dirty="0" err="1" smtClean="0"/>
              <a:t>carrée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39552" y="908720"/>
            <a:ext cx="1440160" cy="5760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085850"/>
            <a:ext cx="3302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9101813">
            <a:off x="3836289" y="1890047"/>
            <a:ext cx="2229068" cy="33855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 err="1"/>
              <a:t>Plis</a:t>
            </a:r>
            <a:r>
              <a:rPr lang="en-US" sz="1600" b="1" i="1" dirty="0"/>
              <a:t> </a:t>
            </a:r>
            <a:r>
              <a:rPr lang="en-US" sz="1600" b="1" i="1" dirty="0" err="1"/>
              <a:t>palmaire</a:t>
            </a:r>
            <a:r>
              <a:rPr lang="en-US" sz="1600" b="1" i="1" dirty="0"/>
              <a:t> unique</a:t>
            </a:r>
          </a:p>
        </p:txBody>
      </p:sp>
      <p:sp>
        <p:nvSpPr>
          <p:cNvPr id="14" name="Rectangle 13"/>
          <p:cNvSpPr/>
          <p:nvPr/>
        </p:nvSpPr>
        <p:spPr>
          <a:xfrm rot="19133418">
            <a:off x="158610" y="1387438"/>
            <a:ext cx="22406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 err="1"/>
              <a:t>Plis</a:t>
            </a:r>
            <a:r>
              <a:rPr lang="en-US" sz="1600" b="1" i="1" dirty="0"/>
              <a:t> </a:t>
            </a:r>
            <a:r>
              <a:rPr lang="en-US" sz="1600" b="1" i="1" dirty="0" err="1"/>
              <a:t>palmaire</a:t>
            </a:r>
            <a:r>
              <a:rPr lang="en-US" sz="1600" b="1" i="1" dirty="0"/>
              <a:t> normal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24128" y="5239943"/>
            <a:ext cx="137036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 err="1" smtClean="0"/>
              <a:t>Trisomie</a:t>
            </a:r>
            <a:r>
              <a:rPr lang="en-US" sz="1600" b="1" i="1" dirty="0" smtClean="0"/>
              <a:t> 21</a:t>
            </a:r>
            <a:endParaRPr lang="en-US" sz="1600" b="1" i="1" dirty="0"/>
          </a:p>
        </p:txBody>
      </p:sp>
      <p:sp>
        <p:nvSpPr>
          <p:cNvPr id="17" name="Rectangle 16"/>
          <p:cNvSpPr/>
          <p:nvPr/>
        </p:nvSpPr>
        <p:spPr>
          <a:xfrm>
            <a:off x="2263293" y="5239943"/>
            <a:ext cx="940555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 smtClean="0"/>
              <a:t>Normal</a:t>
            </a:r>
            <a:endParaRPr lang="en-US" sz="1600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Capture d’écran 2018-08-28 à 17.36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7" r="16187"/>
          <a:stretch>
            <a:fillRect/>
          </a:stretch>
        </p:blipFill>
        <p:spPr bwMode="auto">
          <a:xfrm>
            <a:off x="534988" y="547688"/>
            <a:ext cx="250507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Capture d’écran 2018-08-28 à 17.38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21062" r="6122" b="17023"/>
          <a:stretch>
            <a:fillRect/>
          </a:stretch>
        </p:blipFill>
        <p:spPr bwMode="auto">
          <a:xfrm>
            <a:off x="3084513" y="547688"/>
            <a:ext cx="273843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Capture d’écran 2018-08-28 à 17.37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3" t="7268" r="24004"/>
          <a:stretch>
            <a:fillRect/>
          </a:stretch>
        </p:blipFill>
        <p:spPr bwMode="auto">
          <a:xfrm>
            <a:off x="5867400" y="558800"/>
            <a:ext cx="2630488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Capture d’écran 2018-08-28 à 17.38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6624" r="28641" b="5222"/>
          <a:stretch>
            <a:fillRect/>
          </a:stretch>
        </p:blipFill>
        <p:spPr bwMode="auto">
          <a:xfrm>
            <a:off x="766763" y="3584575"/>
            <a:ext cx="257651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 descr="Capture d’écran 2018-08-28 à 17.36.4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3565525"/>
            <a:ext cx="252571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 descr="Transverse_palmar_crease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0" t="16806" b="15987"/>
          <a:stretch>
            <a:fillRect/>
          </a:stretch>
        </p:blipFill>
        <p:spPr bwMode="auto">
          <a:xfrm>
            <a:off x="6022975" y="3573463"/>
            <a:ext cx="22209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5" descr="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 r="50807" b="5521"/>
          <a:stretch>
            <a:fillRect/>
          </a:stretch>
        </p:blipFill>
        <p:spPr bwMode="auto">
          <a:xfrm>
            <a:off x="3059832" y="1628800"/>
            <a:ext cx="299878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9"/>
          <p:cNvSpPr txBox="1">
            <a:spLocks noChangeArrowheads="1"/>
          </p:cNvSpPr>
          <p:nvPr/>
        </p:nvSpPr>
        <p:spPr bwMode="auto">
          <a:xfrm>
            <a:off x="1936750" y="115888"/>
            <a:ext cx="5372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/>
              <a:t>BRACHY- et CLINO-DACTYLIE</a:t>
            </a:r>
          </a:p>
        </p:txBody>
      </p:sp>
      <p:pic>
        <p:nvPicPr>
          <p:cNvPr id="33796" name="Picture 1" descr="Capture d’écran 2018-08-28 à 17.55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6" y="1628800"/>
            <a:ext cx="2903538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Capture d’écran 2018-08-28 à 17.55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4"/>
          <a:stretch>
            <a:fillRect/>
          </a:stretch>
        </p:blipFill>
        <p:spPr bwMode="auto">
          <a:xfrm>
            <a:off x="6156325" y="1628775"/>
            <a:ext cx="2916238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3"/>
          <p:cNvSpPr>
            <a:spLocks noChangeArrowheads="1"/>
          </p:cNvSpPr>
          <p:nvPr/>
        </p:nvSpPr>
        <p:spPr bwMode="auto">
          <a:xfrm>
            <a:off x="1403350" y="5445125"/>
            <a:ext cx="6804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/>
              <a:t>MAINS CARRÉES (LARGES ET COURTES)</a:t>
            </a:r>
          </a:p>
          <a:p>
            <a:pPr algn="ctr"/>
            <a:r>
              <a:rPr lang="en-US" b="1"/>
              <a:t>AURICULAIRES COURTS ET DEVIÉS EN DEDANS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874" y="3194075"/>
            <a:ext cx="1439862" cy="1314450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plis dans pie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981075"/>
            <a:ext cx="44577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388" y="3644900"/>
            <a:ext cx="2559050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US"/>
              <a:t>Pied court, large et plat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03850" y="1916113"/>
            <a:ext cx="1544638" cy="369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US"/>
              <a:t>Orteils courts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1557338"/>
            <a:ext cx="2327275" cy="646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US" dirty="0" err="1"/>
              <a:t>Gros</a:t>
            </a:r>
            <a:r>
              <a:rPr lang="en-US" dirty="0"/>
              <a:t> </a:t>
            </a:r>
            <a:r>
              <a:rPr lang="en-US" dirty="0" err="1"/>
              <a:t>orteil</a:t>
            </a:r>
            <a:r>
              <a:rPr lang="en-US" dirty="0"/>
              <a:t> </a:t>
            </a:r>
            <a:r>
              <a:rPr lang="en-US" dirty="0" err="1"/>
              <a:t>écarté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signe</a:t>
            </a:r>
            <a:r>
              <a:rPr lang="en-US" dirty="0"/>
              <a:t> de la </a:t>
            </a:r>
            <a:r>
              <a:rPr lang="en-US" dirty="0" err="1"/>
              <a:t>sandale</a:t>
            </a:r>
            <a:r>
              <a:rPr lang="en-US" dirty="0"/>
              <a:t>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95963" y="4005263"/>
            <a:ext cx="2160587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/>
          <a:p>
            <a:r>
              <a:rPr lang="en-US"/>
              <a:t>Plante du pieds avec plis marqués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843213" y="1885950"/>
            <a:ext cx="1152525" cy="606425"/>
          </a:xfrm>
          <a:prstGeom prst="straightConnector1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2771775" y="3644900"/>
            <a:ext cx="647700" cy="144463"/>
          </a:xfrm>
          <a:prstGeom prst="straightConnector1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 flipV="1">
            <a:off x="4067175" y="3357563"/>
            <a:ext cx="1720850" cy="998537"/>
          </a:xfrm>
          <a:prstGeom prst="straightConnector1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H="1">
            <a:off x="4572000" y="2133600"/>
            <a:ext cx="792163" cy="215900"/>
          </a:xfrm>
          <a:prstGeom prst="straightConnector1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how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"/>
          <a:stretch/>
        </p:blipFill>
        <p:spPr bwMode="auto">
          <a:xfrm>
            <a:off x="755724" y="1329085"/>
            <a:ext cx="3859213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2575719" y="404664"/>
            <a:ext cx="4300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/>
              <a:t>SIGNE DE LA SANDALE</a:t>
            </a:r>
          </a:p>
        </p:txBody>
      </p:sp>
      <p:pic>
        <p:nvPicPr>
          <p:cNvPr id="35844" name="Picture 2" descr="Capture d’écran 2018-08-28 à 18.00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12" y="1329085"/>
            <a:ext cx="3478212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5326062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Capture d’écran 2018-08-28 à 21.01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16338"/>
            <a:ext cx="317976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6"/>
          <p:cNvSpPr>
            <a:spLocks noChangeArrowheads="1"/>
          </p:cNvSpPr>
          <p:nvPr/>
        </p:nvSpPr>
        <p:spPr bwMode="auto">
          <a:xfrm>
            <a:off x="5748338" y="50800"/>
            <a:ext cx="32480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6000" b="1"/>
              <a:t>↓TONUS</a:t>
            </a:r>
          </a:p>
          <a:p>
            <a:pPr algn="ctr"/>
            <a:r>
              <a:rPr lang="en-US" b="1"/>
              <a:t>et hyper laxité</a:t>
            </a:r>
            <a:endParaRPr lang="fr-CH"/>
          </a:p>
        </p:txBody>
      </p:sp>
      <p:sp>
        <p:nvSpPr>
          <p:cNvPr id="36869" name="ZoneTexte 1"/>
          <p:cNvSpPr txBox="1">
            <a:spLocks noChangeArrowheads="1"/>
          </p:cNvSpPr>
          <p:nvPr/>
        </p:nvSpPr>
        <p:spPr bwMode="auto">
          <a:xfrm>
            <a:off x="895591" y="5805488"/>
            <a:ext cx="2308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H" sz="1800" dirty="0"/>
              <a:t>+/- absence </a:t>
            </a:r>
            <a:r>
              <a:rPr lang="fr-CH" sz="1800" dirty="0" smtClean="0"/>
              <a:t>du Moro</a:t>
            </a:r>
            <a:endParaRPr lang="fr-FR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Capture d’écran 2018-08-30 à 18.27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46" y="2924944"/>
            <a:ext cx="4368754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1" descr="Capture d’écran 2018-08-28 à 21.06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544396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ZoneTexte 1"/>
          <p:cNvSpPr txBox="1">
            <a:spLocks noChangeArrowheads="1"/>
          </p:cNvSpPr>
          <p:nvPr/>
        </p:nvSpPr>
        <p:spPr bwMode="auto">
          <a:xfrm>
            <a:off x="2339752" y="406623"/>
            <a:ext cx="6323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à"/>
            </a:pPr>
            <a:r>
              <a:rPr lang="fr-CH" sz="1800" dirty="0">
                <a:sym typeface="Wingdings" charset="0"/>
              </a:rPr>
              <a:t>P</a:t>
            </a:r>
            <a:r>
              <a:rPr lang="fr-CH" sz="1800" dirty="0"/>
              <a:t>eau sèche, fragile et sensible aux diverses agressions </a:t>
            </a:r>
          </a:p>
          <a:p>
            <a:r>
              <a:rPr lang="fr-CH" sz="1800" dirty="0"/>
              <a:t>    extérieures</a:t>
            </a:r>
            <a:endParaRPr lang="fr-FR" sz="1800" dirty="0"/>
          </a:p>
        </p:txBody>
      </p:sp>
      <p:sp>
        <p:nvSpPr>
          <p:cNvPr id="7" name="Rectangle 46"/>
          <p:cNvSpPr>
            <a:spLocks noChangeArrowheads="1"/>
          </p:cNvSpPr>
          <p:nvPr/>
        </p:nvSpPr>
        <p:spPr bwMode="auto">
          <a:xfrm>
            <a:off x="17463" y="36513"/>
            <a:ext cx="232251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000" b="1" dirty="0">
                <a:cs typeface="+mn-cs"/>
              </a:rPr>
              <a:t>PEAU</a:t>
            </a:r>
            <a:endParaRPr lang="fr-CH" sz="20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611188" y="2133600"/>
            <a:ext cx="8212137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600" b="1" dirty="0">
                <a:cs typeface="+mn-cs"/>
              </a:rPr>
              <a:t>COMPLICATIONS 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31576" y="116632"/>
            <a:ext cx="91439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CH" sz="2400" b="1" dirty="0" smtClean="0">
                <a:cs typeface="+mn-cs"/>
              </a:rPr>
              <a:t>LES SIGNES CLINIQUES NE SONT PAS TOUJOURS FLAGRANTS </a:t>
            </a:r>
            <a:r>
              <a:rPr lang="mr-IN" sz="2400" b="1" dirty="0" smtClean="0">
                <a:cs typeface="+mn-cs"/>
              </a:rPr>
              <a:t>…</a:t>
            </a:r>
            <a:endParaRPr lang="fr-CH" sz="2400" b="1" dirty="0">
              <a:cs typeface="+mn-cs"/>
            </a:endParaRPr>
          </a:p>
        </p:txBody>
      </p:sp>
      <p:pic>
        <p:nvPicPr>
          <p:cNvPr id="2" name="Picture 1" descr="41hph9DcUzL._SX329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87" y="1054910"/>
            <a:ext cx="3103272" cy="4678346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19870" y="5877272"/>
            <a:ext cx="74411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CH" sz="2400" b="1" dirty="0" smtClean="0">
                <a:cs typeface="+mn-cs"/>
              </a:rPr>
              <a:t>AVOIR DES REPERES ET DES NORMES FIABLES EST TRES UTILE !</a:t>
            </a:r>
            <a:endParaRPr lang="fr-CH" sz="24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90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1684338" y="92075"/>
            <a:ext cx="56467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4800" b="1" dirty="0">
                <a:cs typeface="+mn-cs"/>
              </a:rPr>
              <a:t>COMPLICATIONS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35269" r="14900" b="22635"/>
          <a:stretch>
            <a:fillRect/>
          </a:stretch>
        </p:blipFill>
        <p:spPr bwMode="auto">
          <a:xfrm>
            <a:off x="0" y="1125538"/>
            <a:ext cx="9144000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9940" name="ZoneTexte 5"/>
          <p:cNvSpPr txBox="1">
            <a:spLocks noChangeArrowheads="1"/>
          </p:cNvSpPr>
          <p:nvPr/>
        </p:nvSpPr>
        <p:spPr bwMode="auto">
          <a:xfrm>
            <a:off x="4713288" y="3975100"/>
            <a:ext cx="3176587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H" sz="1000"/>
              <a:t>Malformation cardiaque: 30-40%: </a:t>
            </a:r>
            <a:r>
              <a:rPr lang="fr-CH" sz="1000">
                <a:solidFill>
                  <a:srgbClr val="FF0000"/>
                </a:solidFill>
              </a:rPr>
              <a:t>CAV, CIV, CIA, CA</a:t>
            </a:r>
            <a:endParaRPr lang="fr-FR" sz="1000">
              <a:solidFill>
                <a:srgbClr val="FF0000"/>
              </a:solidFill>
            </a:endParaRPr>
          </a:p>
        </p:txBody>
      </p:sp>
      <p:sp>
        <p:nvSpPr>
          <p:cNvPr id="39941" name="ZoneTexte 9"/>
          <p:cNvSpPr txBox="1">
            <a:spLocks noChangeArrowheads="1"/>
          </p:cNvSpPr>
          <p:nvPr/>
        </p:nvSpPr>
        <p:spPr bwMode="auto">
          <a:xfrm>
            <a:off x="2916238" y="4262438"/>
            <a:ext cx="368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H" sz="1000">
                <a:solidFill>
                  <a:srgbClr val="FF0000"/>
                </a:solidFill>
              </a:rPr>
              <a:t>1%</a:t>
            </a:r>
            <a:endParaRPr lang="fr-FR" sz="1000">
              <a:solidFill>
                <a:srgbClr val="FF0000"/>
              </a:solidFill>
            </a:endParaRPr>
          </a:p>
        </p:txBody>
      </p:sp>
      <p:sp>
        <p:nvSpPr>
          <p:cNvPr id="39942" name="ZoneTexte 10"/>
          <p:cNvSpPr txBox="1">
            <a:spLocks noChangeArrowheads="1"/>
          </p:cNvSpPr>
          <p:nvPr/>
        </p:nvSpPr>
        <p:spPr bwMode="auto">
          <a:xfrm>
            <a:off x="6227763" y="4508500"/>
            <a:ext cx="6238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H" sz="1000">
                <a:solidFill>
                  <a:srgbClr val="FF0000"/>
                </a:solidFill>
              </a:rPr>
              <a:t>30-50%</a:t>
            </a:r>
            <a:endParaRPr lang="fr-FR" sz="1000">
              <a:solidFill>
                <a:srgbClr val="FF0000"/>
              </a:solidFill>
            </a:endParaRPr>
          </a:p>
        </p:txBody>
      </p:sp>
      <p:sp>
        <p:nvSpPr>
          <p:cNvPr id="39943" name="ZoneTexte 11"/>
          <p:cNvSpPr txBox="1">
            <a:spLocks noChangeArrowheads="1"/>
          </p:cNvSpPr>
          <p:nvPr/>
        </p:nvSpPr>
        <p:spPr bwMode="auto">
          <a:xfrm>
            <a:off x="5892800" y="5013325"/>
            <a:ext cx="6238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H" sz="1000">
                <a:solidFill>
                  <a:srgbClr val="FF0000"/>
                </a:solidFill>
              </a:rPr>
              <a:t>30-40%</a:t>
            </a:r>
            <a:endParaRPr lang="fr-FR" sz="1000">
              <a:solidFill>
                <a:srgbClr val="FF0000"/>
              </a:solidFill>
            </a:endParaRPr>
          </a:p>
        </p:txBody>
      </p:sp>
      <p:grpSp>
        <p:nvGrpSpPr>
          <p:cNvPr id="9" name="Groupe 8"/>
          <p:cNvGrpSpPr>
            <a:grpSpLocks/>
          </p:cNvGrpSpPr>
          <p:nvPr/>
        </p:nvGrpSpPr>
        <p:grpSpPr bwMode="auto">
          <a:xfrm>
            <a:off x="4646613" y="1655763"/>
            <a:ext cx="4367212" cy="795337"/>
            <a:chOff x="4646006" y="1655763"/>
            <a:chExt cx="4368328" cy="795337"/>
          </a:xfrm>
        </p:grpSpPr>
        <p:sp>
          <p:nvSpPr>
            <p:cNvPr id="39959" name="ZoneTexte 15"/>
            <p:cNvSpPr txBox="1">
              <a:spLocks noChangeArrowheads="1"/>
            </p:cNvSpPr>
            <p:nvPr/>
          </p:nvSpPr>
          <p:spPr bwMode="auto">
            <a:xfrm>
              <a:off x="7191375" y="2205038"/>
              <a:ext cx="43815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CH" sz="1000">
                  <a:solidFill>
                    <a:srgbClr val="FF0000"/>
                  </a:solidFill>
                </a:rPr>
                <a:t>10%</a:t>
              </a:r>
              <a:endParaRPr lang="fr-FR" sz="1000">
                <a:solidFill>
                  <a:srgbClr val="FF0000"/>
                </a:solidFill>
              </a:endParaRPr>
            </a:p>
          </p:txBody>
        </p:sp>
        <p:sp>
          <p:nvSpPr>
            <p:cNvPr id="39960" name="ZoneTexte 16"/>
            <p:cNvSpPr txBox="1">
              <a:spLocks noChangeArrowheads="1"/>
            </p:cNvSpPr>
            <p:nvPr/>
          </p:nvSpPr>
          <p:spPr bwMode="auto">
            <a:xfrm>
              <a:off x="6253163" y="1655763"/>
              <a:ext cx="4826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CH" sz="1000">
                  <a:solidFill>
                    <a:srgbClr val="FF0000"/>
                  </a:solidFill>
                </a:rPr>
                <a:t>1-3%</a:t>
              </a:r>
              <a:endParaRPr lang="fr-FR" sz="100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46006" y="1655763"/>
              <a:ext cx="4368328" cy="788987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27563" y="3990975"/>
            <a:ext cx="4386262" cy="23018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670425" y="4508500"/>
            <a:ext cx="4343400" cy="230188"/>
          </a:xfrm>
          <a:prstGeom prst="rect">
            <a:avLst/>
          </a:prstGeom>
          <a:solidFill>
            <a:schemeClr val="accent6">
              <a:lumMod val="60000"/>
              <a:lumOff val="40000"/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79388" y="2444750"/>
            <a:ext cx="4448175" cy="177641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69863" y="4487863"/>
            <a:ext cx="4476750" cy="95726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8" name="Groupe 7"/>
          <p:cNvGrpSpPr>
            <a:grpSpLocks/>
          </p:cNvGrpSpPr>
          <p:nvPr/>
        </p:nvGrpSpPr>
        <p:grpSpPr bwMode="auto">
          <a:xfrm>
            <a:off x="179388" y="1412875"/>
            <a:ext cx="8834437" cy="1295400"/>
            <a:chOff x="179512" y="1412875"/>
            <a:chExt cx="8834822" cy="1296046"/>
          </a:xfrm>
        </p:grpSpPr>
        <p:cxnSp>
          <p:nvCxnSpPr>
            <p:cNvPr id="13" name="Connecteur droit 12"/>
            <p:cNvCxnSpPr>
              <a:cxnSpLocks noChangeShapeType="1"/>
            </p:cNvCxnSpPr>
            <p:nvPr/>
          </p:nvCxnSpPr>
          <p:spPr bwMode="auto">
            <a:xfrm>
              <a:off x="2051256" y="1412875"/>
              <a:ext cx="0" cy="103239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56" name="ZoneTexte 14"/>
            <p:cNvSpPr txBox="1">
              <a:spLocks noChangeArrowheads="1"/>
            </p:cNvSpPr>
            <p:nvPr/>
          </p:nvSpPr>
          <p:spPr bwMode="auto">
            <a:xfrm>
              <a:off x="2123728" y="1844824"/>
              <a:ext cx="439737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CH" sz="1000">
                  <a:solidFill>
                    <a:srgbClr val="FF0000"/>
                  </a:solidFill>
                </a:rPr>
                <a:t>10%</a:t>
              </a:r>
              <a:endParaRPr lang="fr-FR" sz="100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79512" y="1412875"/>
              <a:ext cx="1871744" cy="1032390"/>
            </a:xfrm>
            <a:prstGeom prst="rect">
              <a:avLst/>
            </a:prstGeom>
            <a:solidFill>
              <a:srgbClr val="CC3399">
                <a:alpha val="1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67570" y="2451618"/>
              <a:ext cx="4346764" cy="257303"/>
            </a:xfrm>
            <a:prstGeom prst="rect">
              <a:avLst/>
            </a:prstGeom>
            <a:solidFill>
              <a:srgbClr val="CC3399">
                <a:alpha val="1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646613" y="2708275"/>
            <a:ext cx="4367212" cy="782638"/>
          </a:xfrm>
          <a:prstGeom prst="rect">
            <a:avLst/>
          </a:prstGeom>
          <a:solidFill>
            <a:srgbClr val="FFC000">
              <a:alpha val="1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0" name="Groupe 9"/>
          <p:cNvGrpSpPr>
            <a:grpSpLocks/>
          </p:cNvGrpSpPr>
          <p:nvPr/>
        </p:nvGrpSpPr>
        <p:grpSpPr bwMode="auto">
          <a:xfrm>
            <a:off x="4643438" y="4262438"/>
            <a:ext cx="4370387" cy="1470025"/>
            <a:chOff x="4644008" y="4262438"/>
            <a:chExt cx="4370326" cy="1470818"/>
          </a:xfrm>
        </p:grpSpPr>
        <p:sp>
          <p:nvSpPr>
            <p:cNvPr id="17" name="Rectangle 16"/>
            <p:cNvSpPr/>
            <p:nvPr/>
          </p:nvSpPr>
          <p:spPr>
            <a:xfrm>
              <a:off x="4644008" y="4754828"/>
              <a:ext cx="4370326" cy="978428"/>
            </a:xfrm>
            <a:prstGeom prst="rect">
              <a:avLst/>
            </a:prstGeom>
            <a:solidFill>
              <a:schemeClr val="accent3">
                <a:lumMod val="50000"/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58295" y="4262438"/>
              <a:ext cx="4356039" cy="246195"/>
            </a:xfrm>
            <a:prstGeom prst="rect">
              <a:avLst/>
            </a:prstGeom>
            <a:solidFill>
              <a:schemeClr val="accent3">
                <a:lumMod val="50000"/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4673600" y="3490913"/>
            <a:ext cx="4340225" cy="484187"/>
          </a:xfrm>
          <a:prstGeom prst="rect">
            <a:avLst/>
          </a:prstGeom>
          <a:solidFill>
            <a:srgbClr val="00B050">
              <a:alpha val="1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4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3"/>
          <a:stretch>
            <a:fillRect/>
          </a:stretch>
        </p:blipFill>
        <p:spPr bwMode="auto">
          <a:xfrm>
            <a:off x="1585913" y="1377950"/>
            <a:ext cx="59721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4"/>
          <a:stretch>
            <a:fillRect/>
          </a:stretch>
        </p:blipFill>
        <p:spPr bwMode="auto">
          <a:xfrm>
            <a:off x="1527175" y="2649538"/>
            <a:ext cx="597217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1835150" y="3344863"/>
            <a:ext cx="719138" cy="250825"/>
          </a:xfrm>
          <a:custGeom>
            <a:avLst/>
            <a:gdLst>
              <a:gd name="T0" fmla="*/ 0 w 720080"/>
              <a:gd name="T1" fmla="*/ 0 h 249932"/>
              <a:gd name="T2" fmla="*/ 719137 w 720080"/>
              <a:gd name="T3" fmla="*/ 0 h 249932"/>
              <a:gd name="T4" fmla="*/ 719137 w 720080"/>
              <a:gd name="T5" fmla="*/ 250825 h 249932"/>
              <a:gd name="T6" fmla="*/ 0 w 720080"/>
              <a:gd name="T7" fmla="*/ 250825 h 249932"/>
              <a:gd name="T8" fmla="*/ 0 w 720080"/>
              <a:gd name="T9" fmla="*/ 0 h 2499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20080" h="249932">
                <a:moveTo>
                  <a:pt x="0" y="0"/>
                </a:moveTo>
                <a:lnTo>
                  <a:pt x="720080" y="0"/>
                </a:lnTo>
                <a:lnTo>
                  <a:pt x="720080" y="249932"/>
                </a:lnTo>
                <a:lnTo>
                  <a:pt x="0" y="24993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6862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acquisi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59166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ZoneTexte 1"/>
          <p:cNvSpPr txBox="1">
            <a:spLocks noChangeArrowheads="1"/>
          </p:cNvSpPr>
          <p:nvPr/>
        </p:nvSpPr>
        <p:spPr bwMode="auto">
          <a:xfrm>
            <a:off x="2268538" y="107950"/>
            <a:ext cx="4313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3600" b="1"/>
              <a:t>DEVELOPPEMENT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24300" y="1557338"/>
            <a:ext cx="1295400" cy="4248150"/>
          </a:xfrm>
          <a:prstGeom prst="rect">
            <a:avLst/>
          </a:prstGeom>
          <a:solidFill>
            <a:srgbClr val="FF0000">
              <a:alpha val="7059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989" name="ZoneTexte 2"/>
          <p:cNvSpPr txBox="1">
            <a:spLocks noChangeArrowheads="1"/>
          </p:cNvSpPr>
          <p:nvPr/>
        </p:nvSpPr>
        <p:spPr bwMode="auto">
          <a:xfrm>
            <a:off x="5119688" y="1844675"/>
            <a:ext cx="855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+ 1-21 mois</a:t>
            </a:r>
          </a:p>
        </p:txBody>
      </p:sp>
      <p:sp>
        <p:nvSpPr>
          <p:cNvPr id="41990" name="ZoneTexte 5"/>
          <p:cNvSpPr txBox="1">
            <a:spLocks noChangeArrowheads="1"/>
          </p:cNvSpPr>
          <p:nvPr/>
        </p:nvSpPr>
        <p:spPr bwMode="auto">
          <a:xfrm>
            <a:off x="5119688" y="2174875"/>
            <a:ext cx="855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+ 2-10 mois</a:t>
            </a:r>
          </a:p>
        </p:txBody>
      </p:sp>
      <p:sp>
        <p:nvSpPr>
          <p:cNvPr id="41991" name="ZoneTexte 6"/>
          <p:cNvSpPr txBox="1">
            <a:spLocks noChangeArrowheads="1"/>
          </p:cNvSpPr>
          <p:nvPr/>
        </p:nvSpPr>
        <p:spPr bwMode="auto">
          <a:xfrm>
            <a:off x="5119688" y="2462213"/>
            <a:ext cx="8556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+ 4-23 mois</a:t>
            </a:r>
          </a:p>
        </p:txBody>
      </p:sp>
      <p:sp>
        <p:nvSpPr>
          <p:cNvPr id="41992" name="ZoneTexte 7"/>
          <p:cNvSpPr txBox="1">
            <a:spLocks noChangeArrowheads="1"/>
          </p:cNvSpPr>
          <p:nvPr/>
        </p:nvSpPr>
        <p:spPr bwMode="auto">
          <a:xfrm>
            <a:off x="5119688" y="2751138"/>
            <a:ext cx="8556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+ 3-30 mois</a:t>
            </a:r>
          </a:p>
        </p:txBody>
      </p:sp>
      <p:sp>
        <p:nvSpPr>
          <p:cNvPr id="41993" name="ZoneTexte 8"/>
          <p:cNvSpPr txBox="1">
            <a:spLocks noChangeArrowheads="1"/>
          </p:cNvSpPr>
          <p:nvPr/>
        </p:nvSpPr>
        <p:spPr bwMode="auto">
          <a:xfrm>
            <a:off x="5119688" y="3284538"/>
            <a:ext cx="6556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+ 0-1 an</a:t>
            </a:r>
          </a:p>
        </p:txBody>
      </p:sp>
      <p:sp>
        <p:nvSpPr>
          <p:cNvPr id="41994" name="ZoneTexte 9"/>
          <p:cNvSpPr txBox="1">
            <a:spLocks noChangeArrowheads="1"/>
          </p:cNvSpPr>
          <p:nvPr/>
        </p:nvSpPr>
        <p:spPr bwMode="auto">
          <a:xfrm>
            <a:off x="5119688" y="3573463"/>
            <a:ext cx="8969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+ 7 m -5 ans</a:t>
            </a:r>
          </a:p>
        </p:txBody>
      </p:sp>
      <p:sp>
        <p:nvSpPr>
          <p:cNvPr id="41995" name="ZoneTexte 10"/>
          <p:cNvSpPr txBox="1">
            <a:spLocks noChangeArrowheads="1"/>
          </p:cNvSpPr>
          <p:nvPr/>
        </p:nvSpPr>
        <p:spPr bwMode="auto">
          <a:xfrm>
            <a:off x="5119688" y="4149725"/>
            <a:ext cx="890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+ 0.5-2 mois</a:t>
            </a:r>
          </a:p>
        </p:txBody>
      </p:sp>
      <p:sp>
        <p:nvSpPr>
          <p:cNvPr id="41996" name="ZoneTexte 11"/>
          <p:cNvSpPr txBox="1">
            <a:spLocks noChangeArrowheads="1"/>
          </p:cNvSpPr>
          <p:nvPr/>
        </p:nvSpPr>
        <p:spPr bwMode="auto">
          <a:xfrm>
            <a:off x="5119688" y="4406900"/>
            <a:ext cx="855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+ 3-10 mois</a:t>
            </a:r>
          </a:p>
        </p:txBody>
      </p:sp>
      <p:sp>
        <p:nvSpPr>
          <p:cNvPr id="41997" name="ZoneTexte 12"/>
          <p:cNvSpPr txBox="1">
            <a:spLocks noChangeArrowheads="1"/>
          </p:cNvSpPr>
          <p:nvPr/>
        </p:nvSpPr>
        <p:spPr bwMode="auto">
          <a:xfrm>
            <a:off x="5119688" y="4694238"/>
            <a:ext cx="8556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+ 3-15 mois</a:t>
            </a:r>
          </a:p>
        </p:txBody>
      </p:sp>
      <p:sp>
        <p:nvSpPr>
          <p:cNvPr id="41998" name="ZoneTexte 13"/>
          <p:cNvSpPr txBox="1">
            <a:spLocks noChangeArrowheads="1"/>
          </p:cNvSpPr>
          <p:nvPr/>
        </p:nvSpPr>
        <p:spPr bwMode="auto">
          <a:xfrm>
            <a:off x="5119688" y="4983163"/>
            <a:ext cx="8556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+ 1-19 mois</a:t>
            </a:r>
          </a:p>
        </p:txBody>
      </p:sp>
      <p:sp>
        <p:nvSpPr>
          <p:cNvPr id="41999" name="ZoneTexte 14"/>
          <p:cNvSpPr txBox="1">
            <a:spLocks noChangeArrowheads="1"/>
          </p:cNvSpPr>
          <p:nvPr/>
        </p:nvSpPr>
        <p:spPr bwMode="auto">
          <a:xfrm>
            <a:off x="5119688" y="5229225"/>
            <a:ext cx="968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+ 8 m-3.5 ans</a:t>
            </a:r>
          </a:p>
        </p:txBody>
      </p:sp>
      <p:sp>
        <p:nvSpPr>
          <p:cNvPr id="42000" name="ZoneTexte 15"/>
          <p:cNvSpPr txBox="1">
            <a:spLocks noChangeArrowheads="1"/>
          </p:cNvSpPr>
          <p:nvPr/>
        </p:nvSpPr>
        <p:spPr bwMode="auto">
          <a:xfrm>
            <a:off x="5119688" y="5559425"/>
            <a:ext cx="825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/>
              <a:t>+ 0-3.5 ans</a:t>
            </a:r>
          </a:p>
        </p:txBody>
      </p:sp>
      <p:sp>
        <p:nvSpPr>
          <p:cNvPr id="42001" name="ZoneTexte 16"/>
          <p:cNvSpPr txBox="1">
            <a:spLocks noChangeArrowheads="1"/>
          </p:cNvSpPr>
          <p:nvPr/>
        </p:nvSpPr>
        <p:spPr bwMode="auto">
          <a:xfrm>
            <a:off x="5297488" y="1003300"/>
            <a:ext cx="6429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000">
                <a:solidFill>
                  <a:schemeClr val="bg1"/>
                </a:solidFill>
              </a:rPr>
              <a:t>Retard </a:t>
            </a:r>
          </a:p>
          <a:p>
            <a:r>
              <a:rPr lang="fr-FR" sz="1000">
                <a:solidFill>
                  <a:schemeClr val="bg1"/>
                </a:solidFill>
              </a:rPr>
              <a:t>attendu </a:t>
            </a:r>
          </a:p>
          <a:p>
            <a:r>
              <a:rPr lang="fr-FR" sz="1000">
                <a:solidFill>
                  <a:schemeClr val="bg1"/>
                </a:solidFill>
              </a:rPr>
              <a:t>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4"/>
          <a:stretch>
            <a:fillRect/>
          </a:stretch>
        </p:blipFill>
        <p:spPr bwMode="auto">
          <a:xfrm>
            <a:off x="1490663" y="1514475"/>
            <a:ext cx="61626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9" b="2550"/>
          <a:stretch>
            <a:fillRect/>
          </a:stretch>
        </p:blipFill>
        <p:spPr bwMode="auto">
          <a:xfrm>
            <a:off x="1519238" y="2724150"/>
            <a:ext cx="61626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/>
          </p:cNvSpPr>
          <p:nvPr/>
        </p:nvSpPr>
        <p:spPr bwMode="auto">
          <a:xfrm>
            <a:off x="2700338" y="4076700"/>
            <a:ext cx="719137" cy="250825"/>
          </a:xfrm>
          <a:custGeom>
            <a:avLst/>
            <a:gdLst>
              <a:gd name="T0" fmla="*/ 0 w 720080"/>
              <a:gd name="T1" fmla="*/ 0 h 249932"/>
              <a:gd name="T2" fmla="*/ 719137 w 720080"/>
              <a:gd name="T3" fmla="*/ 0 h 249932"/>
              <a:gd name="T4" fmla="*/ 719137 w 720080"/>
              <a:gd name="T5" fmla="*/ 250825 h 249932"/>
              <a:gd name="T6" fmla="*/ 0 w 720080"/>
              <a:gd name="T7" fmla="*/ 250825 h 249932"/>
              <a:gd name="T8" fmla="*/ 0 w 720080"/>
              <a:gd name="T9" fmla="*/ 0 h 2499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20080" h="249932">
                <a:moveTo>
                  <a:pt x="0" y="0"/>
                </a:moveTo>
                <a:lnTo>
                  <a:pt x="720080" y="0"/>
                </a:lnTo>
                <a:lnTo>
                  <a:pt x="720080" y="249932"/>
                </a:lnTo>
                <a:lnTo>
                  <a:pt x="0" y="24993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6862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55663"/>
            <a:ext cx="5443538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ZoneTexte 1"/>
          <p:cNvSpPr txBox="1">
            <a:spLocks noChangeArrowheads="1"/>
          </p:cNvSpPr>
          <p:nvPr/>
        </p:nvSpPr>
        <p:spPr bwMode="auto">
          <a:xfrm>
            <a:off x="1979712" y="116632"/>
            <a:ext cx="4768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4000" b="1" dirty="0"/>
              <a:t>SUIVI SPECIFIQUE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mahi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988"/>
            <a:ext cx="65420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baby-down-syndrome-eating-noahs-d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1"/>
          <a:stretch>
            <a:fillRect/>
          </a:stretch>
        </p:blipFill>
        <p:spPr bwMode="auto">
          <a:xfrm>
            <a:off x="1116013" y="333375"/>
            <a:ext cx="6540500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1619250" y="1196975"/>
            <a:ext cx="55451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3995738" y="3357563"/>
            <a:ext cx="129698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4859338" y="2781300"/>
            <a:ext cx="360362" cy="3603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700338" y="2708275"/>
            <a:ext cx="358775" cy="3603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3851275" y="3644900"/>
            <a:ext cx="360363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  <a:stCxn id="32" idx="3"/>
          </p:cNvCxnSpPr>
          <p:nvPr/>
        </p:nvCxnSpPr>
        <p:spPr bwMode="auto">
          <a:xfrm flipV="1">
            <a:off x="3802063" y="4365625"/>
            <a:ext cx="482600" cy="24130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4787900" y="4797425"/>
            <a:ext cx="7207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>
            <a:off x="1116013" y="3213100"/>
            <a:ext cx="65516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755650" y="3429000"/>
            <a:ext cx="431800" cy="3603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3132138" y="5013325"/>
            <a:ext cx="1152525" cy="71438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2339975" y="2133600"/>
            <a:ext cx="287338" cy="14287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11638" y="1196975"/>
            <a:ext cx="1108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front large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763713" y="1773238"/>
            <a:ext cx="1268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cils pauvres 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27538" y="3429000"/>
            <a:ext cx="1974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faux hypertélorisme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547813" y="2420938"/>
            <a:ext cx="1985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tâches de Brushield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740650" y="3068638"/>
            <a:ext cx="1295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implantation base des oreilles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067175" y="2420938"/>
            <a:ext cx="1063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epicantus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555875" y="3789363"/>
            <a:ext cx="1497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/>
              <a:t>Racine du nez </a:t>
            </a:r>
          </a:p>
          <a:p>
            <a:pPr algn="ctr"/>
            <a:r>
              <a:rPr lang="en-US" sz="1600"/>
              <a:t>plate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339975" y="4437063"/>
            <a:ext cx="1462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/>
              <a:t>Nez retroussé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508625" y="4581525"/>
            <a:ext cx="157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/>
              <a:t>philtrum discret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476375" y="4868863"/>
            <a:ext cx="16557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/>
              <a:t>lèvre supérieure</a:t>
            </a:r>
          </a:p>
          <a:p>
            <a:pPr algn="ctr"/>
            <a:r>
              <a:rPr lang="en-US" sz="1600"/>
              <a:t>fine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4288" y="3573463"/>
            <a:ext cx="12969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hélix supérieure mal ourlée</a:t>
            </a:r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179388" y="2852738"/>
            <a:ext cx="3816350" cy="576262"/>
            <a:chOff x="179512" y="2852936"/>
            <a:chExt cx="3816424" cy="576064"/>
          </a:xfrm>
        </p:grpSpPr>
        <p:cxnSp>
          <p:nvCxnSpPr>
            <p:cNvPr id="47" name="Straight Arrow Connector 46"/>
            <p:cNvCxnSpPr>
              <a:cxnSpLocks noChangeShapeType="1"/>
            </p:cNvCxnSpPr>
            <p:nvPr/>
          </p:nvCxnSpPr>
          <p:spPr bwMode="auto">
            <a:xfrm>
              <a:off x="2195676" y="3068762"/>
              <a:ext cx="1800260" cy="36023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108" name="TextBox 54"/>
            <p:cNvSpPr txBox="1">
              <a:spLocks noChangeArrowheads="1"/>
            </p:cNvSpPr>
            <p:nvPr/>
          </p:nvSpPr>
          <p:spPr bwMode="auto">
            <a:xfrm>
              <a:off x="179512" y="2852936"/>
              <a:ext cx="20324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inclinaison des yeux</a:t>
              </a:r>
            </a:p>
          </p:txBody>
        </p:sp>
      </p:grp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200275" y="0"/>
            <a:ext cx="4387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CH" sz="2000" b="1" dirty="0">
                <a:cs typeface="+mn-cs"/>
              </a:rPr>
              <a:t>ALORS TRISOMIQUE OU PAS?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oneTexte 1"/>
          <p:cNvSpPr txBox="1">
            <a:spLocks noChangeArrowheads="1"/>
          </p:cNvSpPr>
          <p:nvPr/>
        </p:nvSpPr>
        <p:spPr bwMode="auto">
          <a:xfrm>
            <a:off x="1258888" y="5732463"/>
            <a:ext cx="6513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H" sz="4000" b="1"/>
              <a:t>Merci pour votre attention</a:t>
            </a:r>
            <a:endParaRPr lang="fr-FR" sz="4000" b="1"/>
          </a:p>
        </p:txBody>
      </p:sp>
      <p:pic>
        <p:nvPicPr>
          <p:cNvPr id="48131" name="Picture 8" descr="Capture d’écran 2018-08-28 à 19.01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692150"/>
            <a:ext cx="619125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6"/>
          <p:cNvSpPr>
            <a:spLocks noChangeArrowheads="1"/>
          </p:cNvSpPr>
          <p:nvPr/>
        </p:nvSpPr>
        <p:spPr bwMode="auto">
          <a:xfrm>
            <a:off x="2555777" y="189081"/>
            <a:ext cx="39315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cs typeface="+mn-cs"/>
              </a:rPr>
              <a:t>ATTITUDE</a:t>
            </a:r>
            <a:endParaRPr lang="en-US" sz="6000" b="1" dirty="0">
              <a:cs typeface="+mn-cs"/>
            </a:endParaRPr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547665" y="2354972"/>
            <a:ext cx="612067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b="1" dirty="0" smtClean="0">
                <a:cs typeface="+mn-cs"/>
              </a:rPr>
              <a:t>SE RENSEIGNER SUR LE  RISQUE ANTENAL </a:t>
            </a:r>
            <a:r>
              <a:rPr lang="en-US" sz="2800" b="1" dirty="0" smtClean="0">
                <a:cs typeface="+mn-cs"/>
                <a:sym typeface="Wingdings"/>
              </a:rPr>
              <a:t> </a:t>
            </a:r>
            <a:r>
              <a:rPr lang="en-US" sz="2800" b="1" u="sng" dirty="0" smtClean="0">
                <a:cs typeface="+mn-cs"/>
                <a:sym typeface="Wingdings"/>
              </a:rPr>
              <a:t>DOSSIER GYNECO</a:t>
            </a:r>
            <a:endParaRPr lang="en-US" sz="2800" b="1" u="sng" dirty="0">
              <a:cs typeface="+mn-cs"/>
            </a:endParaRPr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1547664" y="3836110"/>
            <a:ext cx="64087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 smtClean="0"/>
              <a:t>REALISER UN EXAMEN CLINIQUE </a:t>
            </a:r>
            <a:r>
              <a:rPr lang="en-US" sz="2800" b="1" u="sng" dirty="0" smtClean="0"/>
              <a:t>DETAILLÉ</a:t>
            </a:r>
            <a:endParaRPr lang="en-US" sz="2800" b="1" u="sng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43608" y="1916832"/>
            <a:ext cx="7056785" cy="337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461963" y="1958975"/>
            <a:ext cx="8175625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fr-FR" sz="6000" b="1" dirty="0" smtClean="0">
                <a:cs typeface="+mn-cs"/>
              </a:rPr>
              <a:t>ESTIMER LE RISQUE </a:t>
            </a:r>
          </a:p>
          <a:p>
            <a:pPr algn="ctr" eaLnBrk="1" hangingPunct="1">
              <a:defRPr/>
            </a:pPr>
            <a:r>
              <a:rPr lang="en-US" altLang="fr-FR" sz="6000" b="1" dirty="0" smtClean="0">
                <a:cs typeface="+mn-cs"/>
              </a:rPr>
              <a:t>ANTENATAL</a:t>
            </a:r>
            <a:endParaRPr lang="fr-CH" altLang="fr-FR" sz="2000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647056" y="5805264"/>
            <a:ext cx="84969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b="1" dirty="0" smtClean="0"/>
              <a:t>Entre 80</a:t>
            </a:r>
            <a:r>
              <a:rPr lang="fr-FR" b="1" dirty="0"/>
              <a:t>-98% des femmes en Suisse ayant le diagnostic anténatal décident </a:t>
            </a:r>
            <a:r>
              <a:rPr lang="fr-FR" b="1" dirty="0" smtClean="0"/>
              <a:t>d’avorter </a:t>
            </a:r>
            <a:r>
              <a:rPr lang="fr-FR" b="1" dirty="0" smtClean="0">
                <a:sym typeface="Wingdings"/>
              </a:rPr>
              <a:t> </a:t>
            </a:r>
            <a:r>
              <a:rPr lang="fr-FR" b="1" dirty="0"/>
              <a:t>Le calcul du risque basé sur l’âge </a:t>
            </a:r>
            <a:r>
              <a:rPr lang="fr-FR" b="1" dirty="0" smtClean="0">
                <a:sym typeface="Wingdings"/>
              </a:rPr>
              <a:t>entraine trop d’amniocentèse inutile !</a:t>
            </a:r>
            <a:endParaRPr lang="fr-FR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5910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30602" y="229900"/>
            <a:ext cx="3777997" cy="58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cs typeface="+mn-cs"/>
                <a:sym typeface="Wingdings" panose="05000000000000000000" pitchFamily="2" charset="2"/>
              </a:rPr>
              <a:t>L’AGE </a:t>
            </a:r>
            <a:r>
              <a:rPr lang="en-US" sz="3200" b="1" dirty="0">
                <a:cs typeface="+mn-cs"/>
                <a:sym typeface="Wingdings" panose="05000000000000000000" pitchFamily="2" charset="2"/>
              </a:rPr>
              <a:t>MATERNEL</a:t>
            </a:r>
            <a:endParaRPr lang="en-US" sz="3200" b="1" dirty="0">
              <a:cs typeface="+mn-cs"/>
            </a:endParaRPr>
          </a:p>
        </p:txBody>
      </p:sp>
      <p:sp>
        <p:nvSpPr>
          <p:cNvPr id="6149" name="Rectangle 1"/>
          <p:cNvSpPr>
            <a:spLocks noChangeArrowheads="1"/>
          </p:cNvSpPr>
          <p:nvPr/>
        </p:nvSpPr>
        <p:spPr bwMode="auto">
          <a:xfrm>
            <a:off x="3419475" y="814388"/>
            <a:ext cx="2181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 i="1"/>
              <a:t>Rev Med Suisse 2015 ; 11 : 2342-5</a:t>
            </a:r>
            <a:endParaRPr lang="fr-FR" sz="1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908050"/>
            <a:ext cx="9144000" cy="59055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VPP</a:t>
            </a:r>
          </a:p>
        </p:txBody>
      </p:sp>
      <p:pic>
        <p:nvPicPr>
          <p:cNvPr id="7171" name="Picture 4" descr="Capture d’écran 2018-08-28 à 20.40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3152" r="1094" b="7085"/>
          <a:stretch>
            <a:fillRect/>
          </a:stretch>
        </p:blipFill>
        <p:spPr bwMode="auto">
          <a:xfrm>
            <a:off x="100013" y="1771650"/>
            <a:ext cx="8948737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211543" y="1023938"/>
            <a:ext cx="2800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CLARTE </a:t>
            </a:r>
            <a:r>
              <a:rPr lang="en-US" sz="2400" b="1" dirty="0" smtClean="0">
                <a:solidFill>
                  <a:schemeClr val="bg1"/>
                </a:solidFill>
              </a:rPr>
              <a:t>NUCALE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1908175" y="6237288"/>
            <a:ext cx="124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6156325" y="6237288"/>
            <a:ext cx="1878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</a:rPr>
              <a:t>Trisomie 21</a:t>
            </a:r>
          </a:p>
        </p:txBody>
      </p:sp>
      <p:sp>
        <p:nvSpPr>
          <p:cNvPr id="7" name="Rectangle 46"/>
          <p:cNvSpPr>
            <a:spLocks noChangeArrowheads="1"/>
          </p:cNvSpPr>
          <p:nvPr/>
        </p:nvSpPr>
        <p:spPr bwMode="auto">
          <a:xfrm>
            <a:off x="1246792" y="188640"/>
            <a:ext cx="6613910" cy="58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3200" b="1" dirty="0" smtClean="0">
                <a:sym typeface="Wingdings" charset="0"/>
              </a:rPr>
              <a:t>US </a:t>
            </a:r>
            <a:r>
              <a:rPr lang="en-US" sz="3200" b="1" dirty="0">
                <a:sym typeface="Wingdings" charset="0"/>
              </a:rPr>
              <a:t>FOETAL </a:t>
            </a:r>
            <a:r>
              <a:rPr lang="en-US" sz="3200" b="1" dirty="0" err="1">
                <a:sym typeface="Wingdings" charset="0"/>
              </a:rPr>
              <a:t>à</a:t>
            </a:r>
            <a:r>
              <a:rPr lang="en-US" sz="3200" b="1" dirty="0">
                <a:sym typeface="Wingdings" charset="0"/>
              </a:rPr>
              <a:t> 14 </a:t>
            </a:r>
            <a:r>
              <a:rPr lang="en-US" sz="3200" b="1" dirty="0" smtClean="0">
                <a:sym typeface="Wingdings" charset="0"/>
              </a:rPr>
              <a:t>SA</a:t>
            </a:r>
            <a:r>
              <a:rPr lang="en-US" sz="3200" b="1" dirty="0" smtClean="0">
                <a:sym typeface="Wingdings"/>
              </a:rPr>
              <a:t> CN et LCC</a:t>
            </a:r>
            <a:endParaRPr lang="en-US" sz="3200" b="1" dirty="0"/>
          </a:p>
        </p:txBody>
      </p:sp>
      <p:pic>
        <p:nvPicPr>
          <p:cNvPr id="7176" name="Picture 8" descr="Résultat de recherche d'images pour &quot;clarté nucale normal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06475"/>
            <a:ext cx="1903413" cy="1474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/>
          </p:cNvSpPr>
          <p:nvPr/>
        </p:nvSpPr>
        <p:spPr bwMode="auto">
          <a:xfrm>
            <a:off x="752475" y="1001713"/>
            <a:ext cx="796925" cy="1003300"/>
          </a:xfrm>
          <a:custGeom>
            <a:avLst/>
            <a:gdLst>
              <a:gd name="T0" fmla="*/ 4764 w 796851"/>
              <a:gd name="T1" fmla="*/ 4758 h 1004294"/>
              <a:gd name="T2" fmla="*/ 794544 w 796851"/>
              <a:gd name="T3" fmla="*/ 0 h 1004294"/>
              <a:gd name="T4" fmla="*/ 796925 w 796851"/>
              <a:gd name="T5" fmla="*/ 1000921 h 1004294"/>
              <a:gd name="T6" fmla="*/ 0 w 796851"/>
              <a:gd name="T7" fmla="*/ 1003300 h 1004294"/>
              <a:gd name="T8" fmla="*/ 4764 w 796851"/>
              <a:gd name="T9" fmla="*/ 4758 h 10042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96851" h="1004294">
                <a:moveTo>
                  <a:pt x="4764" y="4763"/>
                </a:moveTo>
                <a:lnTo>
                  <a:pt x="794470" y="0"/>
                </a:lnTo>
                <a:cubicBezTo>
                  <a:pt x="795264" y="322065"/>
                  <a:pt x="796057" y="679848"/>
                  <a:pt x="796851" y="1001913"/>
                </a:cubicBezTo>
                <a:lnTo>
                  <a:pt x="0" y="1004294"/>
                </a:lnTo>
                <a:lnTo>
                  <a:pt x="4764" y="4763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79375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8313" y="836613"/>
            <a:ext cx="1655762" cy="12239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7950" y="5797550"/>
            <a:ext cx="4567238" cy="8620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000"/>
              <a:t>D</a:t>
            </a:r>
            <a:r>
              <a:rPr lang="ja-JP" altLang="fr-CH" sz="1000"/>
              <a:t>’</a:t>
            </a:r>
            <a:r>
              <a:rPr lang="fr-CH" sz="1000"/>
              <a:t>autres marqueurs échographiques précoces de la trisomie 21 sont connus : </a:t>
            </a:r>
          </a:p>
          <a:p>
            <a:pPr>
              <a:buFont typeface="Arial" charset="0"/>
              <a:buChar char="•"/>
            </a:pPr>
            <a:r>
              <a:rPr lang="fr-CH" sz="1000"/>
              <a:t>Absence ou hypoplasie de l</a:t>
            </a:r>
            <a:r>
              <a:rPr lang="ja-JP" altLang="fr-CH" sz="1000"/>
              <a:t>’</a:t>
            </a:r>
            <a:r>
              <a:rPr lang="fr-CH" sz="1000"/>
              <a:t>os nasal</a:t>
            </a:r>
          </a:p>
          <a:p>
            <a:pPr>
              <a:buFont typeface="Arial" charset="0"/>
              <a:buChar char="•"/>
            </a:pPr>
            <a:r>
              <a:rPr lang="fr-CH" sz="1000"/>
              <a:t>Anomalie du flux dans le </a:t>
            </a:r>
            <a:r>
              <a:rPr lang="fr-CH" sz="1000" i="1"/>
              <a:t>ductus venosus</a:t>
            </a:r>
            <a:r>
              <a:rPr lang="fr-CH" sz="1000"/>
              <a:t>, reflux tricuspidien</a:t>
            </a:r>
          </a:p>
          <a:p>
            <a:pPr>
              <a:buFont typeface="Arial" charset="0"/>
              <a:buChar char="•"/>
            </a:pPr>
            <a:r>
              <a:rPr lang="fr-CH" sz="1000">
                <a:solidFill>
                  <a:srgbClr val="FF0000"/>
                </a:solidFill>
              </a:rPr>
              <a:t>Hygrome kystique</a:t>
            </a:r>
          </a:p>
          <a:p>
            <a:pPr>
              <a:buFont typeface="Arial" charset="0"/>
              <a:buChar char="•"/>
            </a:pPr>
            <a:r>
              <a:rPr lang="fr-CH" sz="1000"/>
              <a:t>Omphalocèle, etc. </a:t>
            </a:r>
            <a:endParaRPr lang="fr-FR" sz="1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1606</Words>
  <Application>Microsoft Macintosh PowerPoint</Application>
  <PresentationFormat>On-screen Show (4:3)</PresentationFormat>
  <Paragraphs>267</Paragraphs>
  <Slides>47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Modèle par défaut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FHVI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martinezm</dc:creator>
  <cp:lastModifiedBy>mz mz</cp:lastModifiedBy>
  <cp:revision>439</cp:revision>
  <dcterms:created xsi:type="dcterms:W3CDTF">2011-06-10T10:04:44Z</dcterms:created>
  <dcterms:modified xsi:type="dcterms:W3CDTF">2018-09-06T17:06:02Z</dcterms:modified>
</cp:coreProperties>
</file>