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301" r:id="rId2"/>
    <p:sldId id="352" r:id="rId3"/>
    <p:sldId id="410" r:id="rId4"/>
    <p:sldId id="379" r:id="rId5"/>
    <p:sldId id="353" r:id="rId6"/>
    <p:sldId id="347" r:id="rId7"/>
    <p:sldId id="399" r:id="rId8"/>
    <p:sldId id="404" r:id="rId9"/>
    <p:sldId id="380" r:id="rId10"/>
    <p:sldId id="400" r:id="rId11"/>
    <p:sldId id="313" r:id="rId12"/>
    <p:sldId id="402" r:id="rId13"/>
    <p:sldId id="406" r:id="rId14"/>
    <p:sldId id="294" r:id="rId15"/>
    <p:sldId id="318" r:id="rId16"/>
    <p:sldId id="322" r:id="rId17"/>
    <p:sldId id="349" r:id="rId18"/>
    <p:sldId id="308" r:id="rId19"/>
    <p:sldId id="330" r:id="rId20"/>
    <p:sldId id="279" r:id="rId21"/>
    <p:sldId id="295" r:id="rId22"/>
    <p:sldId id="375" r:id="rId23"/>
    <p:sldId id="371" r:id="rId24"/>
    <p:sldId id="328" r:id="rId25"/>
    <p:sldId id="280" r:id="rId26"/>
    <p:sldId id="259" r:id="rId27"/>
    <p:sldId id="409" r:id="rId28"/>
    <p:sldId id="374" r:id="rId29"/>
    <p:sldId id="377" r:id="rId30"/>
    <p:sldId id="407" r:id="rId31"/>
    <p:sldId id="296" r:id="rId32"/>
    <p:sldId id="262" r:id="rId33"/>
    <p:sldId id="292" r:id="rId34"/>
    <p:sldId id="261" r:id="rId35"/>
    <p:sldId id="297" r:id="rId36"/>
    <p:sldId id="384" r:id="rId37"/>
    <p:sldId id="392" r:id="rId38"/>
    <p:sldId id="273" r:id="rId39"/>
    <p:sldId id="408" r:id="rId40"/>
    <p:sldId id="382" r:id="rId41"/>
    <p:sldId id="266" r:id="rId42"/>
    <p:sldId id="300" r:id="rId43"/>
    <p:sldId id="381" r:id="rId44"/>
    <p:sldId id="342" r:id="rId45"/>
    <p:sldId id="397" r:id="rId46"/>
    <p:sldId id="394" r:id="rId47"/>
    <p:sldId id="387" r:id="rId48"/>
    <p:sldId id="396" r:id="rId49"/>
    <p:sldId id="258" r:id="rId50"/>
    <p:sldId id="393" r:id="rId51"/>
    <p:sldId id="388" r:id="rId52"/>
    <p:sldId id="386" r:id="rId53"/>
    <p:sldId id="269" r:id="rId54"/>
    <p:sldId id="395" r:id="rId55"/>
    <p:sldId id="390" r:id="rId56"/>
    <p:sldId id="360" r:id="rId57"/>
    <p:sldId id="383" r:id="rId58"/>
    <p:sldId id="361" r:id="rId59"/>
    <p:sldId id="385" r:id="rId60"/>
    <p:sldId id="391" r:id="rId61"/>
    <p:sldId id="281" r:id="rId6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CAC"/>
    <a:srgbClr val="3005BB"/>
    <a:srgbClr val="DCCF24"/>
    <a:srgbClr val="9A9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08" autoAdjust="0"/>
    <p:restoredTop sz="94845" autoAdjust="0"/>
  </p:normalViewPr>
  <p:slideViewPr>
    <p:cSldViewPr>
      <p:cViewPr varScale="1">
        <p:scale>
          <a:sx n="47" d="100"/>
          <a:sy n="47" d="100"/>
        </p:scale>
        <p:origin x="-414" y="-96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95" d="100"/>
        <a:sy n="95" d="100"/>
      </p:scale>
      <p:origin x="0" y="50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97DF5-E52D-461D-AA5A-573516CFB1FF}" type="datetimeFigureOut">
              <a:rPr lang="fr-CH" smtClean="0"/>
              <a:t>17.01.2020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4B99A-FB8D-4034-8CDF-EE28A87B760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53099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23632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84391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err="1"/>
              <a:t>Tous</a:t>
            </a:r>
            <a:r>
              <a:rPr lang="en-US" dirty="0"/>
              <a:t> les</a:t>
            </a:r>
            <a:r>
              <a:rPr lang="en-US" baseline="0" dirty="0"/>
              <a:t> sous types </a:t>
            </a:r>
            <a:r>
              <a:rPr lang="en-US" baseline="0" dirty="0" err="1"/>
              <a:t>infectent</a:t>
            </a:r>
            <a:r>
              <a:rPr lang="en-US" baseline="0" dirty="0"/>
              <a:t> les </a:t>
            </a:r>
            <a:r>
              <a:rPr lang="en-US" baseline="0" dirty="0" err="1"/>
              <a:t>oiseaux</a:t>
            </a:r>
            <a:r>
              <a:rPr lang="en-US" baseline="0" dirty="0"/>
              <a:t> </a:t>
            </a:r>
            <a:r>
              <a:rPr lang="en-US" baseline="0" dirty="0" err="1"/>
              <a:t>sauf</a:t>
            </a:r>
            <a:r>
              <a:rPr lang="en-US" baseline="0" dirty="0"/>
              <a:t> H17N10 et H18 N11 qui ne </a:t>
            </a:r>
            <a:r>
              <a:rPr lang="en-US" baseline="0" dirty="0" err="1"/>
              <a:t>touchent</a:t>
            </a:r>
            <a:r>
              <a:rPr lang="en-US" baseline="0" dirty="0"/>
              <a:t> les </a:t>
            </a:r>
            <a:r>
              <a:rPr lang="en-US" baseline="0" dirty="0" err="1"/>
              <a:t>chauves-souiris</a:t>
            </a:r>
            <a:endParaRPr lang="en-US" baseline="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/>
              <a:t>HPAI: highly Pathogenic Avian Influenza: 90-100% </a:t>
            </a:r>
            <a:r>
              <a:rPr lang="en-US" baseline="0" dirty="0" err="1"/>
              <a:t>décès</a:t>
            </a:r>
            <a:r>
              <a:rPr lang="en-US" baseline="0" dirty="0"/>
              <a:t> en 48h chez </a:t>
            </a:r>
            <a:r>
              <a:rPr lang="en-US" baseline="0" dirty="0" err="1"/>
              <a:t>oiseaux</a:t>
            </a:r>
            <a:endParaRPr lang="en-US" baseline="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/>
              <a:t>LPAI: Low Pathogenic Avian Influenza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err="1"/>
              <a:t>Seuls</a:t>
            </a:r>
            <a:r>
              <a:rPr lang="en-US" baseline="0" dirty="0"/>
              <a:t> les H1N1 et H3N2 </a:t>
            </a:r>
            <a:r>
              <a:rPr lang="en-US" baseline="0" dirty="0" err="1"/>
              <a:t>circulent</a:t>
            </a:r>
            <a:r>
              <a:rPr lang="en-US" baseline="0" dirty="0"/>
              <a:t> chez </a:t>
            </a:r>
            <a:r>
              <a:rPr lang="en-US" baseline="0" dirty="0" err="1"/>
              <a:t>l’humain</a:t>
            </a:r>
            <a:endParaRPr lang="en-US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/>
              <a:t>Des infections </a:t>
            </a:r>
            <a:r>
              <a:rPr lang="en-US" baseline="0" dirty="0" err="1"/>
              <a:t>humaines</a:t>
            </a:r>
            <a:r>
              <a:rPr lang="en-US" baseline="0" dirty="0"/>
              <a:t> </a:t>
            </a:r>
            <a:r>
              <a:rPr lang="en-US" baseline="0" dirty="0" err="1"/>
              <a:t>sporadiques</a:t>
            </a:r>
            <a:r>
              <a:rPr lang="en-US" baseline="0" dirty="0"/>
              <a:t> </a:t>
            </a:r>
            <a:r>
              <a:rPr lang="en-US" baseline="0" dirty="0" err="1"/>
              <a:t>existe</a:t>
            </a:r>
            <a:r>
              <a:rPr lang="en-US" baseline="0" dirty="0"/>
              <a:t> </a:t>
            </a:r>
            <a:r>
              <a:rPr lang="en-US" baseline="0" dirty="0" err="1"/>
              <a:t>essentiellement</a:t>
            </a:r>
            <a:r>
              <a:rPr lang="en-US" baseline="0" dirty="0"/>
              <a:t> avec du </a:t>
            </a:r>
            <a:r>
              <a:rPr lang="en-US" dirty="0"/>
              <a:t>H5N1, H7N7 </a:t>
            </a:r>
            <a:r>
              <a:rPr lang="en-US" dirty="0" err="1"/>
              <a:t>ou</a:t>
            </a:r>
            <a:r>
              <a:rPr lang="en-US" dirty="0"/>
              <a:t> H7N3 et H9N2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13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53109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/>
              <a:t>Des infections </a:t>
            </a:r>
            <a:r>
              <a:rPr lang="en-US" baseline="0" dirty="0" err="1"/>
              <a:t>humaines</a:t>
            </a:r>
            <a:r>
              <a:rPr lang="en-US" baseline="0" dirty="0"/>
              <a:t> </a:t>
            </a:r>
            <a:r>
              <a:rPr lang="en-US" u="sng" baseline="0" dirty="0" err="1"/>
              <a:t>sporadiques</a:t>
            </a:r>
            <a:r>
              <a:rPr lang="en-US" baseline="0" dirty="0"/>
              <a:t> </a:t>
            </a:r>
            <a:r>
              <a:rPr lang="en-US" baseline="0" dirty="0" err="1"/>
              <a:t>existe</a:t>
            </a:r>
            <a:r>
              <a:rPr lang="en-US" baseline="0" dirty="0"/>
              <a:t> </a:t>
            </a:r>
            <a:r>
              <a:rPr lang="en-US" baseline="0" dirty="0" err="1"/>
              <a:t>essentiellement</a:t>
            </a:r>
            <a:r>
              <a:rPr lang="en-US" baseline="0" dirty="0"/>
              <a:t> avec du </a:t>
            </a:r>
            <a:r>
              <a:rPr lang="en-US" dirty="0"/>
              <a:t>H5N1, H7N7 </a:t>
            </a:r>
            <a:r>
              <a:rPr lang="en-US" dirty="0" err="1"/>
              <a:t>ou</a:t>
            </a:r>
            <a:r>
              <a:rPr lang="en-US" dirty="0"/>
              <a:t> H7N3 et H9N2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err="1"/>
              <a:t>Seuls</a:t>
            </a:r>
            <a:r>
              <a:rPr lang="en-US" baseline="0" dirty="0"/>
              <a:t> les H1N1 et H3N2 </a:t>
            </a:r>
            <a:r>
              <a:rPr lang="en-US" baseline="0" dirty="0" err="1"/>
              <a:t>circulent</a:t>
            </a:r>
            <a:r>
              <a:rPr lang="en-US" baseline="0" dirty="0"/>
              <a:t> chez </a:t>
            </a:r>
            <a:r>
              <a:rPr lang="en-US" baseline="0" dirty="0" err="1"/>
              <a:t>l’humain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66024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23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00735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28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10854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29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67142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30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89440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fr-CH" i="1" dirty="0"/>
              <a:t>2017-2018:</a:t>
            </a:r>
          </a:p>
          <a:p>
            <a:r>
              <a:rPr lang="fr-CH" i="1" dirty="0"/>
              <a:t>Vaccins trivalents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/>
              <a:t>A/Michigan/45/2015 (H1N1)pdm09 ou une souche apparentée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/>
              <a:t>A/Hong Kong/4801/2014 (H3N2) ou une souche apparentée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/>
              <a:t>B/Brisbane/60/2008 ou une souche apparentée (appelée « Ligne Victoria B»)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H" i="1" dirty="0"/>
              <a:t>Tétravalents contre l’</a:t>
            </a:r>
            <a:r>
              <a:rPr lang="fr-CH" i="1" dirty="0" err="1"/>
              <a:t>influnenza</a:t>
            </a:r>
            <a:r>
              <a:rPr lang="fr-CH" dirty="0"/>
              <a:t/>
            </a:r>
            <a:br>
              <a:rPr lang="fr-CH" dirty="0"/>
            </a:br>
            <a:r>
              <a:rPr lang="fr-CH" dirty="0"/>
              <a:t>+</a:t>
            </a:r>
            <a:r>
              <a:rPr lang="fr-CH" baseline="0" dirty="0"/>
              <a:t> </a:t>
            </a:r>
            <a:r>
              <a:rPr lang="fr-CH" dirty="0"/>
              <a:t>B/</a:t>
            </a:r>
            <a:r>
              <a:rPr lang="fr-CH" dirty="0" err="1"/>
              <a:t>Pukhet</a:t>
            </a:r>
            <a:r>
              <a:rPr lang="fr-CH" dirty="0"/>
              <a:t>/3073/2013 ou une souche apparentée (appelée “ligne B-Yamagata”).</a:t>
            </a:r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38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141100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fr-CH" i="1" dirty="0"/>
              <a:t>2017-2018:</a:t>
            </a:r>
          </a:p>
          <a:p>
            <a:r>
              <a:rPr lang="fr-CH" i="1" dirty="0"/>
              <a:t>Vaccins trivalents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/>
              <a:t>A/Michigan/45/2015 (H1N1)pdm09 ou une souche apparentée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/>
              <a:t>A/Hong Kong/4801/2014 (H3N2) ou une souche apparentée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/>
              <a:t>B/Brisbane/60/2008 ou une souche apparentée (appelée « Ligne Victoria B»)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H" i="1" dirty="0"/>
              <a:t>Tétravalents contre l’</a:t>
            </a:r>
            <a:r>
              <a:rPr lang="fr-CH" i="1" dirty="0" err="1"/>
              <a:t>influnenza</a:t>
            </a:r>
            <a:r>
              <a:rPr lang="fr-CH" dirty="0"/>
              <a:t/>
            </a:r>
            <a:br>
              <a:rPr lang="fr-CH" dirty="0"/>
            </a:br>
            <a:r>
              <a:rPr lang="fr-CH" dirty="0"/>
              <a:t>+</a:t>
            </a:r>
            <a:r>
              <a:rPr lang="fr-CH" baseline="0" dirty="0"/>
              <a:t> </a:t>
            </a:r>
            <a:r>
              <a:rPr lang="fr-CH" dirty="0"/>
              <a:t>B/</a:t>
            </a:r>
            <a:r>
              <a:rPr lang="fr-CH" dirty="0" err="1"/>
              <a:t>Pukhet</a:t>
            </a:r>
            <a:r>
              <a:rPr lang="fr-CH" dirty="0"/>
              <a:t>/3073/2013 ou une souche apparentée (appelée “ligne B-Yamagata”).</a:t>
            </a:r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39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14110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41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8283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23632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44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33213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46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378025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48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02508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/>
              <a:t>Lécithine: 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lipide phosphoré utilisé comme additif alimentaire et que l’on trouve dans le jaune d’œuf ou le soja,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formaldéhyde est un toxique mais aussi retrouvé naturellement  dans certains aliments et dans notre corps 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 tout est une question de dose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Il est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utlisé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inactiver les composants des vaccins.</a:t>
            </a:r>
            <a:r>
              <a:rPr lang="fr-CH" dirty="0"/>
              <a:t/>
            </a:r>
            <a:br>
              <a:rPr lang="fr-CH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50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553587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51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87768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52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993975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53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14844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54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4605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56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99346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57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94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b="0" u="sng" dirty="0"/>
          </a:p>
          <a:p>
            <a:pPr marL="171450" indent="-171450">
              <a:buFont typeface="Arial"/>
              <a:buChar char="•"/>
            </a:pPr>
            <a:endParaRPr lang="en-US" baseline="0" dirty="0"/>
          </a:p>
          <a:p>
            <a:pPr marL="171450" indent="-171450">
              <a:buFont typeface="Arial"/>
              <a:buChar char="•"/>
            </a:pPr>
            <a:endParaRPr lang="en-US" baseline="0" dirty="0"/>
          </a:p>
          <a:p>
            <a:pPr marL="171450" indent="-171450">
              <a:buFont typeface="Arial"/>
              <a:buChar char="•"/>
            </a:pPr>
            <a:endParaRPr lang="en-US" baseline="0" dirty="0"/>
          </a:p>
          <a:p>
            <a:pPr marL="171450" indent="-171450">
              <a:buFont typeface="Arial"/>
              <a:buChar char="•"/>
            </a:pPr>
            <a:endParaRPr lang="en-US" baseline="0" dirty="0"/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238092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58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917850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59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995435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60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37292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13073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80332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err="1"/>
              <a:t>Tous</a:t>
            </a:r>
            <a:r>
              <a:rPr lang="en-US" dirty="0"/>
              <a:t> les</a:t>
            </a:r>
            <a:r>
              <a:rPr lang="en-US" baseline="0" dirty="0"/>
              <a:t> sous types </a:t>
            </a:r>
            <a:r>
              <a:rPr lang="en-US" baseline="0" dirty="0" err="1"/>
              <a:t>infectent</a:t>
            </a:r>
            <a:r>
              <a:rPr lang="en-US" baseline="0" dirty="0"/>
              <a:t> les </a:t>
            </a:r>
            <a:r>
              <a:rPr lang="en-US" baseline="0" dirty="0" err="1"/>
              <a:t>oiseaux</a:t>
            </a:r>
            <a:r>
              <a:rPr lang="en-US" baseline="0" dirty="0"/>
              <a:t> </a:t>
            </a:r>
            <a:r>
              <a:rPr lang="en-US" baseline="0" dirty="0" err="1"/>
              <a:t>sauf</a:t>
            </a:r>
            <a:r>
              <a:rPr lang="en-US" baseline="0" dirty="0"/>
              <a:t> H17N10 et H18 N11 qui ne </a:t>
            </a:r>
            <a:r>
              <a:rPr lang="en-US" baseline="0" dirty="0" err="1"/>
              <a:t>touchent</a:t>
            </a:r>
            <a:r>
              <a:rPr lang="en-US" baseline="0" dirty="0"/>
              <a:t> les </a:t>
            </a:r>
            <a:r>
              <a:rPr lang="en-US" baseline="0" dirty="0" err="1"/>
              <a:t>chauves-souiris</a:t>
            </a:r>
            <a:endParaRPr lang="en-US" baseline="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/>
              <a:t>HPAI: highly Pathogenic Avian Influenza: 90-100% </a:t>
            </a:r>
            <a:r>
              <a:rPr lang="en-US" baseline="0" dirty="0" err="1"/>
              <a:t>décès</a:t>
            </a:r>
            <a:r>
              <a:rPr lang="en-US" baseline="0" dirty="0"/>
              <a:t> en 48h chez </a:t>
            </a:r>
            <a:r>
              <a:rPr lang="en-US" baseline="0" dirty="0" err="1"/>
              <a:t>oiseaux</a:t>
            </a:r>
            <a:endParaRPr lang="en-US" baseline="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/>
              <a:t>LPAI: Low Pathogenic Avian Influenza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err="1"/>
              <a:t>Seuls</a:t>
            </a:r>
            <a:r>
              <a:rPr lang="en-US" baseline="0" dirty="0"/>
              <a:t> les H1N1 et H3N2 </a:t>
            </a:r>
            <a:r>
              <a:rPr lang="en-US" baseline="0" dirty="0" err="1"/>
              <a:t>circulent</a:t>
            </a:r>
            <a:r>
              <a:rPr lang="en-US" baseline="0" dirty="0"/>
              <a:t> chez </a:t>
            </a:r>
            <a:r>
              <a:rPr lang="en-US" baseline="0" dirty="0" err="1"/>
              <a:t>l’humain</a:t>
            </a:r>
            <a:endParaRPr lang="en-US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/>
              <a:t>Des infections </a:t>
            </a:r>
            <a:r>
              <a:rPr lang="en-US" baseline="0" dirty="0" err="1"/>
              <a:t>humaines</a:t>
            </a:r>
            <a:r>
              <a:rPr lang="en-US" baseline="0" dirty="0"/>
              <a:t> </a:t>
            </a:r>
            <a:r>
              <a:rPr lang="en-US" baseline="0" dirty="0" err="1"/>
              <a:t>sporadiques</a:t>
            </a:r>
            <a:r>
              <a:rPr lang="en-US" baseline="0" dirty="0"/>
              <a:t> </a:t>
            </a:r>
            <a:r>
              <a:rPr lang="en-US" baseline="0" dirty="0" err="1"/>
              <a:t>existe</a:t>
            </a:r>
            <a:r>
              <a:rPr lang="en-US" baseline="0" dirty="0"/>
              <a:t> </a:t>
            </a:r>
            <a:r>
              <a:rPr lang="en-US" baseline="0" dirty="0" err="1"/>
              <a:t>essentiellement</a:t>
            </a:r>
            <a:r>
              <a:rPr lang="en-US" baseline="0" dirty="0"/>
              <a:t> avec du </a:t>
            </a:r>
            <a:r>
              <a:rPr lang="en-US" dirty="0"/>
              <a:t>H5N1, H7N7 </a:t>
            </a:r>
            <a:r>
              <a:rPr lang="en-US" dirty="0" err="1"/>
              <a:t>ou</a:t>
            </a:r>
            <a:r>
              <a:rPr lang="en-US" dirty="0"/>
              <a:t> H7N3 et H9N2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84895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33797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00991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6008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EA67-76A3-487A-990E-865947F5AC6A}" type="datetimeFigureOut">
              <a:rPr lang="fr-CH" smtClean="0"/>
              <a:t>17.01.2020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66063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EA67-76A3-487A-990E-865947F5AC6A}" type="datetimeFigureOut">
              <a:rPr lang="fr-CH" smtClean="0"/>
              <a:t>17.01.2020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29709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EA67-76A3-487A-990E-865947F5AC6A}" type="datetimeFigureOut">
              <a:rPr lang="fr-CH" smtClean="0"/>
              <a:t>17.01.2020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2692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EA67-76A3-487A-990E-865947F5AC6A}" type="datetimeFigureOut">
              <a:rPr lang="fr-CH" smtClean="0"/>
              <a:t>17.01.2020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88082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EA67-76A3-487A-990E-865947F5AC6A}" type="datetimeFigureOut">
              <a:rPr lang="fr-CH" smtClean="0"/>
              <a:t>17.01.2020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37009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EA67-76A3-487A-990E-865947F5AC6A}" type="datetimeFigureOut">
              <a:rPr lang="fr-CH" smtClean="0"/>
              <a:t>17.01.2020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77830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EA67-76A3-487A-990E-865947F5AC6A}" type="datetimeFigureOut">
              <a:rPr lang="fr-CH" smtClean="0"/>
              <a:t>17.01.2020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5898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EA67-76A3-487A-990E-865947F5AC6A}" type="datetimeFigureOut">
              <a:rPr lang="fr-CH" smtClean="0"/>
              <a:t>17.01.2020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69552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EA67-76A3-487A-990E-865947F5AC6A}" type="datetimeFigureOut">
              <a:rPr lang="fr-CH" smtClean="0"/>
              <a:t>17.01.2020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39787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EA67-76A3-487A-990E-865947F5AC6A}" type="datetimeFigureOut">
              <a:rPr lang="fr-CH" smtClean="0"/>
              <a:t>17.01.2020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68446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EA67-76A3-487A-990E-865947F5AC6A}" type="datetimeFigureOut">
              <a:rPr lang="fr-CH" smtClean="0"/>
              <a:t>17.01.2020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17078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DEA67-76A3-487A-990E-865947F5AC6A}" type="datetimeFigureOut">
              <a:rPr lang="fr-CH" smtClean="0"/>
              <a:t>17.01.2020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9606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8.wdp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8.png"/><Relationship Id="rId5" Type="http://schemas.microsoft.com/office/2007/relationships/hdphoto" Target="../media/hdphoto4.wdp"/><Relationship Id="rId15" Type="http://schemas.openxmlformats.org/officeDocument/2006/relationships/image" Target="../media/image20.png"/><Relationship Id="rId10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gif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56.png"/><Relationship Id="rId3" Type="http://schemas.openxmlformats.org/officeDocument/2006/relationships/image" Target="../media/image55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gif"/><Relationship Id="rId5" Type="http://schemas.openxmlformats.org/officeDocument/2006/relationships/image" Target="../media/image24.png"/><Relationship Id="rId15" Type="http://schemas.microsoft.com/office/2007/relationships/hdphoto" Target="../media/hdphoto12.wdp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-CRduDChuv8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s://www.google.com/url?sa=i&amp;rct=j&amp;q=&amp;esrc=s&amp;source=images&amp;cd=&amp;ved=2ahUKEwj2rqOZgornAhVSJ1AKHWtcA2gQjRx6BAgBEAQ&amp;url=https://pngimage.net/logo-ciseaux-png-1/&amp;psig=AOvVaw17LdAv3bdri20MRDEZuPoc&amp;ust=1579329278846896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tiff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tif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ag.admin.ch/rapport-grippe" TargetMode="External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hug-ge.ch/laboratoire-virologie/epidemiologie-virus-respiratoires" TargetMode="External"/><Relationship Id="rId5" Type="http://schemas.openxmlformats.org/officeDocument/2006/relationships/image" Target="../media/image99.png"/><Relationship Id="rId10" Type="http://schemas.openxmlformats.org/officeDocument/2006/relationships/hyperlink" Target="https://www.hug-ge.ch/laboratoire-virologie/surveillance-virus-grippe-humaine-suisse" TargetMode="External"/><Relationship Id="rId4" Type="http://schemas.openxmlformats.org/officeDocument/2006/relationships/hyperlink" Target="http://flunewseurope.org/" TargetMode="External"/><Relationship Id="rId9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hyperlink" Target="https://cybercultures.wordpress.com/2012/11/11/storm-diy/eclair-gauche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>
            <a:extLst>
              <a:ext uri="{FF2B5EF4-FFF2-40B4-BE49-F238E27FC236}">
                <a16:creationId xmlns:a16="http://schemas.microsoft.com/office/drawing/2014/main" xmlns="" id="{3E2E0F65-5067-7C44-A56E-9C180E956743}"/>
              </a:ext>
            </a:extLst>
          </p:cNvPr>
          <p:cNvGrpSpPr/>
          <p:nvPr/>
        </p:nvGrpSpPr>
        <p:grpSpPr>
          <a:xfrm>
            <a:off x="1968338" y="1795717"/>
            <a:ext cx="4680520" cy="4616359"/>
            <a:chOff x="4572000" y="1340768"/>
            <a:chExt cx="4065364" cy="394814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xmlns="" id="{9209F03B-2BA7-0E45-9913-F8DF8009E6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88" t="47460" r="12722" b="11524"/>
            <a:stretch/>
          </p:blipFill>
          <p:spPr bwMode="auto">
            <a:xfrm>
              <a:off x="4716016" y="1340768"/>
              <a:ext cx="3921348" cy="3948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36EA073-9BC3-CF44-9DF2-BD944320EB07}"/>
                </a:ext>
              </a:extLst>
            </p:cNvPr>
            <p:cNvSpPr/>
            <p:nvPr/>
          </p:nvSpPr>
          <p:spPr>
            <a:xfrm>
              <a:off x="4572000" y="1412776"/>
              <a:ext cx="1584176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ZoneTexte 3">
            <a:extLst>
              <a:ext uri="{FF2B5EF4-FFF2-40B4-BE49-F238E27FC236}">
                <a16:creationId xmlns:a16="http://schemas.microsoft.com/office/drawing/2014/main" xmlns="" id="{03F44E26-BDED-D745-9DFA-63A52E7AF15C}"/>
              </a:ext>
            </a:extLst>
          </p:cNvPr>
          <p:cNvSpPr txBox="1"/>
          <p:nvPr/>
        </p:nvSpPr>
        <p:spPr>
          <a:xfrm>
            <a:off x="3198569" y="56257"/>
            <a:ext cx="2813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800" b="1" dirty="0"/>
              <a:t>LA GRIPPE</a:t>
            </a:r>
          </a:p>
        </p:txBody>
      </p:sp>
      <p:sp>
        <p:nvSpPr>
          <p:cNvPr id="3" name="ZoneTexte 3"/>
          <p:cNvSpPr txBox="1"/>
          <p:nvPr/>
        </p:nvSpPr>
        <p:spPr>
          <a:xfrm>
            <a:off x="3797290" y="841486"/>
            <a:ext cx="1946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smtClean="0"/>
              <a:t>«INFLUENZA»</a:t>
            </a:r>
            <a:endParaRPr lang="fr-CH" sz="24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1E526BD-6A97-4149-ACB4-B9AF5B325E15}"/>
              </a:ext>
            </a:extLst>
          </p:cNvPr>
          <p:cNvSpPr/>
          <p:nvPr/>
        </p:nvSpPr>
        <p:spPr>
          <a:xfrm>
            <a:off x="2522614" y="1339505"/>
            <a:ext cx="4582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 smtClean="0"/>
              <a:t>«influenza</a:t>
            </a:r>
            <a:r>
              <a:rPr lang="fr-CH" dirty="0"/>
              <a:t> di </a:t>
            </a:r>
            <a:r>
              <a:rPr lang="fr-CH" dirty="0" err="1" smtClean="0"/>
              <a:t>freddo</a:t>
            </a:r>
            <a:r>
              <a:rPr lang="fr-CH" dirty="0" smtClean="0"/>
              <a:t>»  ou «influence </a:t>
            </a:r>
            <a:r>
              <a:rPr lang="fr-CH" dirty="0"/>
              <a:t>du froid »)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615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584" y="1772816"/>
            <a:ext cx="7200800" cy="295465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 algn="ctr"/>
            <a:r>
              <a:rPr lang="fr-CH" sz="4400" b="1" dirty="0"/>
              <a:t>Les des </a:t>
            </a:r>
            <a:r>
              <a:rPr lang="fr-CH" sz="4400" b="1" dirty="0">
                <a:solidFill>
                  <a:srgbClr val="FF0000"/>
                </a:solidFill>
              </a:rPr>
              <a:t>oiseaux </a:t>
            </a:r>
            <a:r>
              <a:rPr lang="fr-CH" sz="4400" b="1" dirty="0"/>
              <a:t>constituent un </a:t>
            </a:r>
            <a:r>
              <a:rPr lang="fr-CH" sz="4400" b="1" dirty="0">
                <a:solidFill>
                  <a:srgbClr val="FF0000"/>
                </a:solidFill>
              </a:rPr>
              <a:t>réservoir </a:t>
            </a:r>
            <a:r>
              <a:rPr lang="fr-CH" sz="4400" b="1" dirty="0" smtClean="0"/>
              <a:t>de gènes </a:t>
            </a:r>
            <a:r>
              <a:rPr lang="fr-CH" sz="4400" b="1" dirty="0"/>
              <a:t>de la </a:t>
            </a:r>
            <a:r>
              <a:rPr lang="fr-CH" sz="4400" b="1" dirty="0" smtClean="0"/>
              <a:t>grippe A </a:t>
            </a:r>
            <a:r>
              <a:rPr lang="fr-CH" sz="4400" b="1" dirty="0">
                <a:solidFill>
                  <a:srgbClr val="FF0000"/>
                </a:solidFill>
              </a:rPr>
              <a:t>pour les autres espèces</a:t>
            </a:r>
          </a:p>
          <a:p>
            <a:pPr lvl="1" algn="ctr"/>
            <a:endParaRPr lang="fr-CH" sz="1000" dirty="0"/>
          </a:p>
        </p:txBody>
      </p:sp>
    </p:spTree>
    <p:extLst>
      <p:ext uri="{BB962C8B-B14F-4D97-AF65-F5344CB8AC3E}">
        <p14:creationId xmlns:p14="http://schemas.microsoft.com/office/powerpoint/2010/main" val="194497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538" y="44624"/>
            <a:ext cx="96049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ROLE </a:t>
            </a:r>
            <a:r>
              <a:rPr lang="en-US" sz="3200" b="1" dirty="0"/>
              <a:t>DE </a:t>
            </a:r>
            <a:r>
              <a:rPr lang="en-US" sz="3200" b="1" dirty="0">
                <a:solidFill>
                  <a:srgbClr val="FF0000"/>
                </a:solidFill>
              </a:rPr>
              <a:t>L’ELEVAGE </a:t>
            </a:r>
            <a:r>
              <a:rPr lang="en-US" sz="3200" b="1" dirty="0" smtClean="0">
                <a:solidFill>
                  <a:srgbClr val="FF0000"/>
                </a:solidFill>
              </a:rPr>
              <a:t>CONJOINT </a:t>
            </a:r>
            <a:r>
              <a:rPr lang="en-US" sz="3200" b="1" dirty="0" smtClean="0"/>
              <a:t>ET DU </a:t>
            </a:r>
            <a:r>
              <a:rPr lang="en-US" sz="3200" b="1" dirty="0">
                <a:solidFill>
                  <a:srgbClr val="FF0000"/>
                </a:solidFill>
              </a:rPr>
              <a:t>COCHON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8294" y="141277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7" name="Picture 26" descr="3333.psd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52545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6" y="1645072"/>
            <a:ext cx="1114410" cy="1800200"/>
          </a:xfrm>
          <a:prstGeom prst="rect">
            <a:avLst/>
          </a:prstGeom>
        </p:spPr>
      </p:pic>
      <p:pic>
        <p:nvPicPr>
          <p:cNvPr id="48" name="Picture 47" descr="r.psd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94" y="1984152"/>
            <a:ext cx="298692" cy="308992"/>
          </a:xfrm>
          <a:prstGeom prst="rect">
            <a:avLst/>
          </a:prstGeom>
        </p:spPr>
      </p:pic>
      <p:pic>
        <p:nvPicPr>
          <p:cNvPr id="49" name="Picture 48" descr="r.psd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34" y="2941216"/>
            <a:ext cx="298692" cy="30899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1E2A884-A117-2D4C-BD67-6E3B3BDD2242}"/>
              </a:ext>
            </a:extLst>
          </p:cNvPr>
          <p:cNvSpPr txBox="1"/>
          <p:nvPr/>
        </p:nvSpPr>
        <p:spPr>
          <a:xfrm>
            <a:off x="35496" y="3466023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Oiseaux sauvages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2954101" y="1933104"/>
            <a:ext cx="2364512" cy="3944168"/>
            <a:chOff x="3192331" y="1933104"/>
            <a:chExt cx="2364512" cy="3944168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xmlns="" id="{E4A707AD-E673-B249-BCFB-CFDD3C03EE8B}"/>
                </a:ext>
              </a:extLst>
            </p:cNvPr>
            <p:cNvGrpSpPr/>
            <p:nvPr/>
          </p:nvGrpSpPr>
          <p:grpSpPr>
            <a:xfrm>
              <a:off x="4365645" y="1933104"/>
              <a:ext cx="1191198" cy="2016224"/>
              <a:chOff x="4365645" y="1933104"/>
              <a:chExt cx="1191198" cy="2016224"/>
            </a:xfrm>
          </p:grpSpPr>
          <p:pic>
            <p:nvPicPr>
              <p:cNvPr id="16" name="Picture 15" descr="22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65645" y="3589288"/>
                <a:ext cx="352213" cy="360040"/>
              </a:xfrm>
              <a:prstGeom prst="rect">
                <a:avLst/>
              </a:prstGeom>
            </p:spPr>
          </p:pic>
          <p:cxnSp>
            <p:nvCxnSpPr>
              <p:cNvPr id="35" name="Straight Arrow Connector 34"/>
              <p:cNvCxnSpPr/>
              <p:nvPr/>
            </p:nvCxnSpPr>
            <p:spPr>
              <a:xfrm flipH="1">
                <a:off x="4624999" y="3013224"/>
                <a:ext cx="432048" cy="576064"/>
              </a:xfrm>
              <a:prstGeom prst="straightConnector1">
                <a:avLst/>
              </a:prstGeom>
              <a:ln w="57150" cmpd="sng">
                <a:solidFill>
                  <a:srgbClr val="000000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4" name="Picture 33" descr="hh.psd"/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rgbClr val="383838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7047" y="1933104"/>
                <a:ext cx="499796" cy="1070992"/>
              </a:xfrm>
              <a:prstGeom prst="rect">
                <a:avLst/>
              </a:prstGeom>
            </p:spPr>
          </p:pic>
          <p:pic>
            <p:nvPicPr>
              <p:cNvPr id="52" name="Picture 51" descr="22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0839" y="2149128"/>
                <a:ext cx="352213" cy="360040"/>
              </a:xfrm>
              <a:prstGeom prst="rect">
                <a:avLst/>
              </a:prstGeom>
            </p:spPr>
          </p:pic>
        </p:grp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xmlns="" id="{1C398CD6-64F8-5042-A053-C623184495B9}"/>
                </a:ext>
              </a:extLst>
            </p:cNvPr>
            <p:cNvSpPr txBox="1"/>
            <p:nvPr/>
          </p:nvSpPr>
          <p:spPr>
            <a:xfrm>
              <a:off x="3192331" y="5507940"/>
              <a:ext cx="2016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/>
                <a:t>+ par virus </a:t>
              </a:r>
              <a:r>
                <a:rPr lang="fr-FR" i="1" dirty="0" smtClean="0">
                  <a:solidFill>
                    <a:srgbClr val="00B0F0"/>
                  </a:solidFill>
                </a:rPr>
                <a:t>humains</a:t>
              </a:r>
              <a:endParaRPr lang="fr-FR" i="1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1578457" y="1412776"/>
            <a:ext cx="2630354" cy="1580138"/>
            <a:chOff x="1816687" y="1412776"/>
            <a:chExt cx="2630354" cy="1580138"/>
          </a:xfrm>
        </p:grpSpPr>
        <p:pic>
          <p:nvPicPr>
            <p:cNvPr id="26" name="Picture 25" descr="4444.psd"/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rgbClr val="676A7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4799" y="2077120"/>
              <a:ext cx="1152128" cy="915794"/>
            </a:xfrm>
            <a:prstGeom prst="rect">
              <a:avLst/>
            </a:prstGeom>
          </p:spPr>
        </p:pic>
        <p:cxnSp>
          <p:nvCxnSpPr>
            <p:cNvPr id="29" name="Straight Arrow Connector 28"/>
            <p:cNvCxnSpPr/>
            <p:nvPr/>
          </p:nvCxnSpPr>
          <p:spPr>
            <a:xfrm>
              <a:off x="1816687" y="2581176"/>
              <a:ext cx="792088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49" descr="r.psd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203" y="2437160"/>
              <a:ext cx="298692" cy="308992"/>
            </a:xfrm>
            <a:prstGeom prst="rect">
              <a:avLst/>
            </a:prstGeom>
          </p:spPr>
        </p:pic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xmlns="" id="{B25D8BD1-E649-E842-8B50-4AA39CCD918C}"/>
                </a:ext>
              </a:extLst>
            </p:cNvPr>
            <p:cNvSpPr txBox="1"/>
            <p:nvPr/>
          </p:nvSpPr>
          <p:spPr>
            <a:xfrm>
              <a:off x="2616860" y="1412776"/>
              <a:ext cx="18301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i="1" dirty="0"/>
                <a:t>Infection des </a:t>
              </a:r>
              <a:endParaRPr lang="fr-FR" i="1" dirty="0" smtClean="0"/>
            </a:p>
            <a:p>
              <a:pPr algn="ctr"/>
              <a:r>
                <a:rPr lang="fr-FR" i="1" dirty="0"/>
                <a:t>o</a:t>
              </a:r>
              <a:r>
                <a:rPr lang="fr-FR" i="1" dirty="0" smtClean="0"/>
                <a:t>iseaux </a:t>
              </a:r>
              <a:r>
                <a:rPr lang="fr-FR" i="1" dirty="0"/>
                <a:t>d’élevage</a:t>
              </a: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5068715" y="3286725"/>
            <a:ext cx="1967462" cy="2837929"/>
            <a:chOff x="5068715" y="3286725"/>
            <a:chExt cx="1967462" cy="2837929"/>
          </a:xfrm>
        </p:grpSpPr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xmlns="" id="{3E6DFA8A-D11C-4C4F-BD98-C9230C6DE63B}"/>
                </a:ext>
              </a:extLst>
            </p:cNvPr>
            <p:cNvSpPr txBox="1"/>
            <p:nvPr/>
          </p:nvSpPr>
          <p:spPr>
            <a:xfrm>
              <a:off x="5226473" y="3286725"/>
              <a:ext cx="18097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i="1" dirty="0" smtClean="0"/>
                <a:t>Infection</a:t>
              </a:r>
              <a:r>
                <a:rPr lang="fr-FR" i="1" dirty="0" smtClean="0">
                  <a:solidFill>
                    <a:srgbClr val="FF0000"/>
                  </a:solidFill>
                </a:rPr>
                <a:t> </a:t>
              </a:r>
              <a:r>
                <a:rPr lang="fr-FR" i="1" dirty="0" smtClean="0"/>
                <a:t>humaine</a:t>
              </a:r>
              <a:r>
                <a:rPr lang="fr-FR" i="1" dirty="0" smtClean="0">
                  <a:solidFill>
                    <a:srgbClr val="FF0000"/>
                  </a:solidFill>
                </a:rPr>
                <a:t> isolée</a:t>
              </a:r>
              <a:endParaRPr lang="fr-FR" i="1" dirty="0" smtClean="0"/>
            </a:p>
          </p:txBody>
        </p:sp>
        <p:grpSp>
          <p:nvGrpSpPr>
            <p:cNvPr id="14" name="Groupe 13"/>
            <p:cNvGrpSpPr/>
            <p:nvPr/>
          </p:nvGrpSpPr>
          <p:grpSpPr>
            <a:xfrm>
              <a:off x="5068715" y="3949328"/>
              <a:ext cx="1356484" cy="2175326"/>
              <a:chOff x="5068715" y="3949328"/>
              <a:chExt cx="1356484" cy="2175326"/>
            </a:xfrm>
          </p:grpSpPr>
          <p:cxnSp>
            <p:nvCxnSpPr>
              <p:cNvPr id="46" name="Straight Arrow Connector 45"/>
              <p:cNvCxnSpPr>
                <a:cxnSpLocks/>
              </p:cNvCxnSpPr>
              <p:nvPr/>
            </p:nvCxnSpPr>
            <p:spPr>
              <a:xfrm flipV="1">
                <a:off x="5068715" y="5120318"/>
                <a:ext cx="924436" cy="1004336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Group 62"/>
              <p:cNvGrpSpPr/>
              <p:nvPr/>
            </p:nvGrpSpPr>
            <p:grpSpPr>
              <a:xfrm>
                <a:off x="5925403" y="3949328"/>
                <a:ext cx="499796" cy="1070992"/>
                <a:chOff x="6088428" y="4797152"/>
                <a:chExt cx="499796" cy="1070992"/>
              </a:xfrm>
            </p:grpSpPr>
            <p:pic>
              <p:nvPicPr>
                <p:cNvPr id="40" name="Picture 39" descr="hh.psd"/>
                <p:cNvPicPr>
                  <a:picLocks noChangeAspect="1"/>
                </p:cNvPicPr>
                <p:nvPr/>
              </p:nvPicPr>
              <p:blipFill>
                <a:blip r:embed="rId9">
                  <a:duotone>
                    <a:prstClr val="black"/>
                    <a:srgbClr val="383838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88428" y="4797152"/>
                  <a:ext cx="499796" cy="1070992"/>
                </a:xfrm>
                <a:prstGeom prst="rect">
                  <a:avLst/>
                </a:prstGeom>
              </p:spPr>
            </p:pic>
            <p:pic>
              <p:nvPicPr>
                <p:cNvPr id="53" name="Picture 52" descr="v.psd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saturation sat="4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56176" y="5013176"/>
                  <a:ext cx="297633" cy="291163"/>
                </a:xfrm>
                <a:prstGeom prst="rect">
                  <a:avLst/>
                </a:prstGeom>
              </p:spPr>
            </p:pic>
          </p:grpSp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xmlns="" id="{BC719DD8-F940-8A42-B167-A6AF860FB97B}"/>
                  </a:ext>
                </a:extLst>
              </p:cNvPr>
              <p:cNvSpPr txBox="1"/>
              <p:nvPr/>
            </p:nvSpPr>
            <p:spPr>
              <a:xfrm rot="18776294">
                <a:off x="4822136" y="5331434"/>
                <a:ext cx="11932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800" i="1" dirty="0"/>
                  <a:t>Infection </a:t>
                </a:r>
                <a:r>
                  <a:rPr lang="fr-FR" sz="800" i="1" dirty="0" smtClean="0"/>
                  <a:t>de l’homme par  les </a:t>
                </a:r>
                <a:r>
                  <a:rPr lang="fr-FR" sz="800" i="1" dirty="0"/>
                  <a:t>cochons </a:t>
                </a:r>
              </a:p>
            </p:txBody>
          </p:sp>
        </p:grpSp>
      </p:grpSp>
      <p:grpSp>
        <p:nvGrpSpPr>
          <p:cNvPr id="11" name="Groupe 10"/>
          <p:cNvGrpSpPr/>
          <p:nvPr/>
        </p:nvGrpSpPr>
        <p:grpSpPr>
          <a:xfrm>
            <a:off x="2954120" y="3013224"/>
            <a:ext cx="2171738" cy="2430259"/>
            <a:chOff x="3192350" y="3013224"/>
            <a:chExt cx="2171738" cy="2430259"/>
          </a:xfrm>
        </p:grpSpPr>
        <p:pic>
          <p:nvPicPr>
            <p:cNvPr id="24" name="Picture 23" descr="111.psd"/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rgbClr val="676A7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55" y="4021336"/>
              <a:ext cx="1625600" cy="838200"/>
            </a:xfrm>
            <a:prstGeom prst="rect">
              <a:avLst/>
            </a:prstGeom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3400863" y="3013224"/>
              <a:ext cx="360040" cy="576064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 descr="r.psd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895" y="3589288"/>
              <a:ext cx="298692" cy="308992"/>
            </a:xfrm>
            <a:prstGeom prst="rect">
              <a:avLst/>
            </a:prstGeom>
          </p:spPr>
        </p:pic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xmlns="" id="{BC719DD8-F940-8A42-B167-A6AF860FB97B}"/>
                </a:ext>
              </a:extLst>
            </p:cNvPr>
            <p:cNvSpPr txBox="1"/>
            <p:nvPr/>
          </p:nvSpPr>
          <p:spPr>
            <a:xfrm>
              <a:off x="3192350" y="4797152"/>
              <a:ext cx="21717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/>
                <a:t>Infection des cochons </a:t>
              </a:r>
            </a:p>
            <a:p>
              <a:r>
                <a:rPr lang="fr-FR" i="1" dirty="0"/>
                <a:t>par les virus </a:t>
              </a:r>
              <a:r>
                <a:rPr lang="fr-FR" i="1" dirty="0">
                  <a:solidFill>
                    <a:srgbClr val="FF0000"/>
                  </a:solidFill>
                </a:rPr>
                <a:t>aviaires</a:t>
              </a:r>
            </a:p>
          </p:txBody>
        </p:sp>
        <p:pic>
          <p:nvPicPr>
            <p:cNvPr id="88" name="Picture 50" descr="r.psd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183" y="4165352"/>
              <a:ext cx="394944" cy="408563"/>
            </a:xfrm>
            <a:prstGeom prst="rect">
              <a:avLst/>
            </a:prstGeom>
          </p:spPr>
        </p:pic>
      </p:grpSp>
      <p:grpSp>
        <p:nvGrpSpPr>
          <p:cNvPr id="22" name="Groupe 21"/>
          <p:cNvGrpSpPr/>
          <p:nvPr/>
        </p:nvGrpSpPr>
        <p:grpSpPr>
          <a:xfrm>
            <a:off x="2993085" y="4063276"/>
            <a:ext cx="1938929" cy="2246044"/>
            <a:chOff x="2987824" y="4063276"/>
            <a:chExt cx="1938929" cy="2246044"/>
          </a:xfrm>
        </p:grpSpPr>
        <p:sp>
          <p:nvSpPr>
            <p:cNvPr id="20" name="Ellipse 19"/>
            <p:cNvSpPr/>
            <p:nvPr/>
          </p:nvSpPr>
          <p:spPr>
            <a:xfrm>
              <a:off x="3600011" y="4063276"/>
              <a:ext cx="608800" cy="6347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grpSp>
          <p:nvGrpSpPr>
            <p:cNvPr id="13" name="Groupe 12"/>
            <p:cNvGrpSpPr/>
            <p:nvPr/>
          </p:nvGrpSpPr>
          <p:grpSpPr>
            <a:xfrm>
              <a:off x="2987824" y="4161173"/>
              <a:ext cx="1938929" cy="2148147"/>
              <a:chOff x="3226054" y="4161173"/>
              <a:chExt cx="1938929" cy="2148147"/>
            </a:xfrm>
          </p:grpSpPr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xmlns="" id="{1D084FBA-CB94-5A4D-B579-1916E427A0D6}"/>
                  </a:ext>
                </a:extLst>
              </p:cNvPr>
              <p:cNvSpPr txBox="1"/>
              <p:nvPr/>
            </p:nvSpPr>
            <p:spPr>
              <a:xfrm>
                <a:off x="3226054" y="5939988"/>
                <a:ext cx="1938929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i="1" dirty="0" smtClean="0">
                    <a:solidFill>
                      <a:srgbClr val="FF0000"/>
                    </a:solidFill>
                  </a:rPr>
                  <a:t>RECOMBINAISON !</a:t>
                </a:r>
                <a:endParaRPr lang="fr-FR" i="1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xmlns="" id="{34A9054C-00E9-0746-A5D9-5880312F2803}"/>
                  </a:ext>
                </a:extLst>
              </p:cNvPr>
              <p:cNvGrpSpPr/>
              <p:nvPr/>
            </p:nvGrpSpPr>
            <p:grpSpPr>
              <a:xfrm>
                <a:off x="3944183" y="4161173"/>
                <a:ext cx="406950" cy="398591"/>
                <a:chOff x="3958695" y="4165396"/>
                <a:chExt cx="406950" cy="398591"/>
              </a:xfrm>
            </p:grpSpPr>
            <p:pic>
              <p:nvPicPr>
                <p:cNvPr id="55" name="Picture 44" descr="v.psd">
                  <a:extLst>
                    <a:ext uri="{FF2B5EF4-FFF2-40B4-BE49-F238E27FC236}">
                      <a16:creationId xmlns:a16="http://schemas.microsoft.com/office/drawing/2014/main" xmlns="" id="{9B575513-20F7-8F48-A32D-5C25EA17C7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saturation sat="4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" r="54355" b="7744"/>
                <a:stretch/>
              </p:blipFill>
              <p:spPr>
                <a:xfrm>
                  <a:off x="3958695" y="4165396"/>
                  <a:ext cx="201590" cy="398591"/>
                </a:xfrm>
                <a:prstGeom prst="rect">
                  <a:avLst/>
                </a:prstGeom>
              </p:spPr>
            </p:pic>
            <p:pic>
              <p:nvPicPr>
                <p:cNvPr id="56" name="Picture 44" descr="v.psd">
                  <a:extLst>
                    <a:ext uri="{FF2B5EF4-FFF2-40B4-BE49-F238E27FC236}">
                      <a16:creationId xmlns:a16="http://schemas.microsoft.com/office/drawing/2014/main" xmlns="" id="{8F8E09A4-5D7D-3D4C-A249-535F0CB68B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saturation sat="4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501" b="17350"/>
                <a:stretch/>
              </p:blipFill>
              <p:spPr>
                <a:xfrm>
                  <a:off x="4160285" y="4180261"/>
                  <a:ext cx="205360" cy="35709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8" name="Groupe 27"/>
          <p:cNvGrpSpPr/>
          <p:nvPr/>
        </p:nvGrpSpPr>
        <p:grpSpPr>
          <a:xfrm>
            <a:off x="6425199" y="2636912"/>
            <a:ext cx="2539289" cy="2842984"/>
            <a:chOff x="6425199" y="2636912"/>
            <a:chExt cx="2539289" cy="2842984"/>
          </a:xfrm>
        </p:grpSpPr>
        <p:grpSp>
          <p:nvGrpSpPr>
            <p:cNvPr id="19" name="Groupe 18"/>
            <p:cNvGrpSpPr/>
            <p:nvPr/>
          </p:nvGrpSpPr>
          <p:grpSpPr>
            <a:xfrm>
              <a:off x="6425199" y="3577640"/>
              <a:ext cx="2479077" cy="1902256"/>
              <a:chOff x="6425199" y="3577640"/>
              <a:chExt cx="2479077" cy="1902256"/>
            </a:xfrm>
          </p:grpSpPr>
          <p:grpSp>
            <p:nvGrpSpPr>
              <p:cNvPr id="18" name="Groupe 17"/>
              <p:cNvGrpSpPr/>
              <p:nvPr/>
            </p:nvGrpSpPr>
            <p:grpSpPr>
              <a:xfrm>
                <a:off x="6588224" y="4165352"/>
                <a:ext cx="821404" cy="576064"/>
                <a:chOff x="6497203" y="4165352"/>
                <a:chExt cx="432052" cy="576064"/>
              </a:xfrm>
            </p:grpSpPr>
            <p:cxnSp>
              <p:nvCxnSpPr>
                <p:cNvPr id="57" name="Straight Arrow Connector 56"/>
                <p:cNvCxnSpPr/>
                <p:nvPr/>
              </p:nvCxnSpPr>
              <p:spPr>
                <a:xfrm flipV="1">
                  <a:off x="6497207" y="4165352"/>
                  <a:ext cx="432048" cy="144016"/>
                </a:xfrm>
                <a:prstGeom prst="straightConnector1">
                  <a:avLst/>
                </a:prstGeom>
                <a:ln w="57150" cmpd="sng">
                  <a:solidFill>
                    <a:srgbClr val="000000"/>
                  </a:solidFill>
                  <a:tailEnd type="stealt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58"/>
                <p:cNvCxnSpPr/>
                <p:nvPr/>
              </p:nvCxnSpPr>
              <p:spPr>
                <a:xfrm>
                  <a:off x="6497207" y="4597400"/>
                  <a:ext cx="432048" cy="144016"/>
                </a:xfrm>
                <a:prstGeom prst="straightConnector1">
                  <a:avLst/>
                </a:prstGeom>
                <a:ln w="57150" cmpd="sng">
                  <a:solidFill>
                    <a:srgbClr val="000000"/>
                  </a:solidFill>
                  <a:tailEnd type="stealt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59"/>
                <p:cNvCxnSpPr/>
                <p:nvPr/>
              </p:nvCxnSpPr>
              <p:spPr>
                <a:xfrm>
                  <a:off x="6497203" y="4453384"/>
                  <a:ext cx="432048" cy="0"/>
                </a:xfrm>
                <a:prstGeom prst="straightConnector1">
                  <a:avLst/>
                </a:prstGeom>
                <a:ln w="57150" cmpd="sng">
                  <a:solidFill>
                    <a:srgbClr val="000000"/>
                  </a:solidFill>
                  <a:tailEnd type="stealt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e 16"/>
              <p:cNvGrpSpPr/>
              <p:nvPr/>
            </p:nvGrpSpPr>
            <p:grpSpPr>
              <a:xfrm>
                <a:off x="7572460" y="3577640"/>
                <a:ext cx="1331816" cy="1609869"/>
                <a:chOff x="7384572" y="3448415"/>
                <a:chExt cx="1651924" cy="1996809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7384572" y="3592431"/>
                  <a:ext cx="427788" cy="916689"/>
                  <a:chOff x="6088428" y="4797152"/>
                  <a:chExt cx="499796" cy="1070992"/>
                </a:xfrm>
              </p:grpSpPr>
              <p:pic>
                <p:nvPicPr>
                  <p:cNvPr id="65" name="Picture 64" descr="hh.psd"/>
                  <p:cNvPicPr>
                    <a:picLocks noChangeAspect="1"/>
                  </p:cNvPicPr>
                  <p:nvPr/>
                </p:nvPicPr>
                <p:blipFill>
                  <a:blip r:embed="rId9">
                    <a:duotone>
                      <a:prstClr val="black"/>
                      <a:srgbClr val="383838">
                        <a:tint val="45000"/>
                        <a:satMod val="400000"/>
                      </a:srgb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88428" y="4797152"/>
                    <a:ext cx="499796" cy="1070992"/>
                  </a:xfrm>
                  <a:prstGeom prst="rect">
                    <a:avLst/>
                  </a:prstGeom>
                </p:spPr>
              </p:pic>
              <p:pic>
                <p:nvPicPr>
                  <p:cNvPr id="66" name="Picture 65" descr="v.psd"/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56176" y="5013176"/>
                    <a:ext cx="297633" cy="29116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7" name="Group 66"/>
                <p:cNvGrpSpPr/>
                <p:nvPr/>
              </p:nvGrpSpPr>
              <p:grpSpPr>
                <a:xfrm>
                  <a:off x="7384572" y="4528535"/>
                  <a:ext cx="427788" cy="916689"/>
                  <a:chOff x="6088428" y="4797152"/>
                  <a:chExt cx="499796" cy="1070992"/>
                </a:xfrm>
              </p:grpSpPr>
              <p:pic>
                <p:nvPicPr>
                  <p:cNvPr id="68" name="Picture 67" descr="hh.psd"/>
                  <p:cNvPicPr>
                    <a:picLocks noChangeAspect="1"/>
                  </p:cNvPicPr>
                  <p:nvPr/>
                </p:nvPicPr>
                <p:blipFill>
                  <a:blip r:embed="rId9">
                    <a:duotone>
                      <a:prstClr val="black"/>
                      <a:srgbClr val="383838">
                        <a:tint val="45000"/>
                        <a:satMod val="400000"/>
                      </a:srgb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88428" y="4797152"/>
                    <a:ext cx="499796" cy="1070992"/>
                  </a:xfrm>
                  <a:prstGeom prst="rect">
                    <a:avLst/>
                  </a:prstGeom>
                </p:spPr>
              </p:pic>
              <p:pic>
                <p:nvPicPr>
                  <p:cNvPr id="69" name="Picture 68" descr="v.psd"/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56176" y="5013176"/>
                    <a:ext cx="297633" cy="29116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0" name="Group 69"/>
                <p:cNvGrpSpPr/>
                <p:nvPr/>
              </p:nvGrpSpPr>
              <p:grpSpPr>
                <a:xfrm>
                  <a:off x="7816620" y="4024479"/>
                  <a:ext cx="427788" cy="916689"/>
                  <a:chOff x="6088428" y="4797152"/>
                  <a:chExt cx="499796" cy="1070992"/>
                </a:xfrm>
              </p:grpSpPr>
              <p:pic>
                <p:nvPicPr>
                  <p:cNvPr id="71" name="Picture 70" descr="hh.psd"/>
                  <p:cNvPicPr>
                    <a:picLocks noChangeAspect="1"/>
                  </p:cNvPicPr>
                  <p:nvPr/>
                </p:nvPicPr>
                <p:blipFill>
                  <a:blip r:embed="rId9">
                    <a:duotone>
                      <a:prstClr val="black"/>
                      <a:srgbClr val="383838">
                        <a:tint val="45000"/>
                        <a:satMod val="400000"/>
                      </a:srgb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88428" y="4797152"/>
                    <a:ext cx="499796" cy="1070992"/>
                  </a:xfrm>
                  <a:prstGeom prst="rect">
                    <a:avLst/>
                  </a:prstGeom>
                </p:spPr>
              </p:pic>
              <p:pic>
                <p:nvPicPr>
                  <p:cNvPr id="72" name="Picture 71" descr="v.psd"/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56176" y="5013176"/>
                    <a:ext cx="297633" cy="29116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3" name="Group 72"/>
                <p:cNvGrpSpPr/>
                <p:nvPr/>
              </p:nvGrpSpPr>
              <p:grpSpPr>
                <a:xfrm>
                  <a:off x="8176660" y="3448415"/>
                  <a:ext cx="427788" cy="916689"/>
                  <a:chOff x="6088428" y="4797152"/>
                  <a:chExt cx="499796" cy="1070992"/>
                </a:xfrm>
              </p:grpSpPr>
              <p:pic>
                <p:nvPicPr>
                  <p:cNvPr id="74" name="Picture 73" descr="hh.psd"/>
                  <p:cNvPicPr>
                    <a:picLocks noChangeAspect="1"/>
                  </p:cNvPicPr>
                  <p:nvPr/>
                </p:nvPicPr>
                <p:blipFill>
                  <a:blip r:embed="rId9">
                    <a:duotone>
                      <a:prstClr val="black"/>
                      <a:srgbClr val="383838">
                        <a:tint val="45000"/>
                        <a:satMod val="400000"/>
                      </a:srgb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88428" y="4797152"/>
                    <a:ext cx="499796" cy="1070992"/>
                  </a:xfrm>
                  <a:prstGeom prst="rect">
                    <a:avLst/>
                  </a:prstGeom>
                </p:spPr>
              </p:pic>
              <p:pic>
                <p:nvPicPr>
                  <p:cNvPr id="75" name="Picture 74" descr="v.psd"/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56176" y="5013176"/>
                    <a:ext cx="297633" cy="29116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6" name="Group 75"/>
                <p:cNvGrpSpPr/>
                <p:nvPr/>
              </p:nvGrpSpPr>
              <p:grpSpPr>
                <a:xfrm>
                  <a:off x="8176660" y="4528535"/>
                  <a:ext cx="427788" cy="916689"/>
                  <a:chOff x="6088428" y="4797152"/>
                  <a:chExt cx="499796" cy="1070992"/>
                </a:xfrm>
              </p:grpSpPr>
              <p:pic>
                <p:nvPicPr>
                  <p:cNvPr id="77" name="Picture 76" descr="hh.psd"/>
                  <p:cNvPicPr>
                    <a:picLocks noChangeAspect="1"/>
                  </p:cNvPicPr>
                  <p:nvPr/>
                </p:nvPicPr>
                <p:blipFill>
                  <a:blip r:embed="rId9">
                    <a:duotone>
                      <a:prstClr val="black"/>
                      <a:srgbClr val="383838">
                        <a:tint val="45000"/>
                        <a:satMod val="400000"/>
                      </a:srgb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88428" y="4797152"/>
                    <a:ext cx="499796" cy="1070992"/>
                  </a:xfrm>
                  <a:prstGeom prst="rect">
                    <a:avLst/>
                  </a:prstGeom>
                </p:spPr>
              </p:pic>
              <p:pic>
                <p:nvPicPr>
                  <p:cNvPr id="78" name="Picture 77" descr="v.psd"/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56176" y="5013176"/>
                    <a:ext cx="297633" cy="29116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9" name="Group 78"/>
                <p:cNvGrpSpPr/>
                <p:nvPr/>
              </p:nvGrpSpPr>
              <p:grpSpPr>
                <a:xfrm>
                  <a:off x="8608708" y="4096487"/>
                  <a:ext cx="427788" cy="916689"/>
                  <a:chOff x="6088428" y="4797152"/>
                  <a:chExt cx="499796" cy="1070992"/>
                </a:xfrm>
              </p:grpSpPr>
              <p:pic>
                <p:nvPicPr>
                  <p:cNvPr id="80" name="Picture 79" descr="hh.psd"/>
                  <p:cNvPicPr>
                    <a:picLocks noChangeAspect="1"/>
                  </p:cNvPicPr>
                  <p:nvPr/>
                </p:nvPicPr>
                <p:blipFill>
                  <a:blip r:embed="rId9">
                    <a:duotone>
                      <a:prstClr val="black"/>
                      <a:srgbClr val="383838">
                        <a:tint val="45000"/>
                        <a:satMod val="400000"/>
                      </a:srgb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88428" y="4797152"/>
                    <a:ext cx="499796" cy="1070992"/>
                  </a:xfrm>
                  <a:prstGeom prst="rect">
                    <a:avLst/>
                  </a:prstGeom>
                </p:spPr>
              </p:pic>
              <p:pic>
                <p:nvPicPr>
                  <p:cNvPr id="81" name="Picture 80" descr="v.psd"/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56176" y="5013176"/>
                    <a:ext cx="297633" cy="291163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xmlns="" id="{BC719DD8-F940-8A42-B167-A6AF860FB97B}"/>
                  </a:ext>
                </a:extLst>
              </p:cNvPr>
              <p:cNvSpPr txBox="1"/>
              <p:nvPr/>
            </p:nvSpPr>
            <p:spPr>
              <a:xfrm>
                <a:off x="6425199" y="4895121"/>
                <a:ext cx="115655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i="1" dirty="0" smtClean="0"/>
                  <a:t>Si ce nouveau virus est capable de transmettre de personne à personne on aura une</a:t>
                </a:r>
                <a:endParaRPr lang="fr-FR" sz="800" i="1" dirty="0"/>
              </a:p>
            </p:txBody>
          </p:sp>
        </p:grp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xmlns="" id="{3E6DFA8A-D11C-4C4F-BD98-C9230C6DE63B}"/>
                </a:ext>
              </a:extLst>
            </p:cNvPr>
            <p:cNvSpPr txBox="1"/>
            <p:nvPr/>
          </p:nvSpPr>
          <p:spPr>
            <a:xfrm>
              <a:off x="7154784" y="2636912"/>
              <a:ext cx="18097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i="1" dirty="0" smtClean="0"/>
                <a:t>Infection</a:t>
              </a:r>
              <a:r>
                <a:rPr lang="fr-FR" i="1" dirty="0" smtClean="0">
                  <a:solidFill>
                    <a:srgbClr val="FF0000"/>
                  </a:solidFill>
                </a:rPr>
                <a:t> </a:t>
              </a:r>
              <a:r>
                <a:rPr lang="fr-FR" i="1" dirty="0" smtClean="0"/>
                <a:t>humaine</a:t>
              </a:r>
              <a:r>
                <a:rPr lang="fr-FR" i="1" dirty="0" smtClean="0">
                  <a:solidFill>
                    <a:srgbClr val="FF0000"/>
                  </a:solidFill>
                </a:rPr>
                <a:t> généralisée</a:t>
              </a:r>
              <a:endParaRPr lang="fr-FR" i="1" dirty="0" smtClean="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211" y="5815607"/>
            <a:ext cx="13049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83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338" y="1951672"/>
            <a:ext cx="8549323" cy="363176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 algn="ctr"/>
            <a:r>
              <a:rPr lang="fr-CH" sz="4400" b="1" dirty="0"/>
              <a:t>L’élevage </a:t>
            </a:r>
            <a:r>
              <a:rPr lang="fr-CH" sz="4400" b="1" dirty="0">
                <a:solidFill>
                  <a:srgbClr val="FF0000"/>
                </a:solidFill>
              </a:rPr>
              <a:t>conjoint</a:t>
            </a:r>
            <a:r>
              <a:rPr lang="fr-CH" sz="4400" b="1" dirty="0"/>
              <a:t> du </a:t>
            </a:r>
            <a:r>
              <a:rPr lang="fr-CH" sz="4400" b="1" dirty="0">
                <a:solidFill>
                  <a:srgbClr val="FF0000"/>
                </a:solidFill>
              </a:rPr>
              <a:t>porc </a:t>
            </a:r>
            <a:r>
              <a:rPr lang="fr-CH" sz="4400" b="1" dirty="0"/>
              <a:t>et</a:t>
            </a:r>
            <a:r>
              <a:rPr lang="fr-CH" sz="4400" b="1" dirty="0">
                <a:solidFill>
                  <a:srgbClr val="FF0000"/>
                </a:solidFill>
              </a:rPr>
              <a:t> </a:t>
            </a:r>
            <a:r>
              <a:rPr lang="fr-CH" sz="4400" b="1" dirty="0"/>
              <a:t>des</a:t>
            </a:r>
            <a:r>
              <a:rPr lang="fr-CH" sz="4400" b="1" dirty="0">
                <a:solidFill>
                  <a:srgbClr val="FF0000"/>
                </a:solidFill>
              </a:rPr>
              <a:t> oiseaux</a:t>
            </a:r>
            <a:r>
              <a:rPr lang="fr-CH" sz="4400" b="1" dirty="0"/>
              <a:t> </a:t>
            </a:r>
            <a:r>
              <a:rPr lang="fr-CH" sz="4400" b="1" dirty="0" smtClean="0"/>
              <a:t>à proximité de l’homme favorise </a:t>
            </a:r>
            <a:r>
              <a:rPr lang="fr-CH" sz="4400" b="1" dirty="0"/>
              <a:t>la création de </a:t>
            </a:r>
            <a:r>
              <a:rPr lang="fr-CH" sz="4400" b="1" dirty="0">
                <a:solidFill>
                  <a:srgbClr val="FF0000"/>
                </a:solidFill>
              </a:rPr>
              <a:t>nouvelles souches </a:t>
            </a:r>
            <a:r>
              <a:rPr lang="fr-CH" sz="4400" b="1" dirty="0"/>
              <a:t>de virus de la grippe </a:t>
            </a:r>
            <a:r>
              <a:rPr lang="fr-CH" sz="4400" b="1" dirty="0" smtClean="0">
                <a:solidFill>
                  <a:srgbClr val="FF0000"/>
                </a:solidFill>
              </a:rPr>
              <a:t>dangereuses</a:t>
            </a:r>
            <a:r>
              <a:rPr lang="fr-CH" sz="4400" b="1" dirty="0" smtClean="0"/>
              <a:t> </a:t>
            </a:r>
            <a:r>
              <a:rPr lang="fr-CH" sz="4400" b="1" dirty="0"/>
              <a:t>pour l’homme</a:t>
            </a:r>
            <a:r>
              <a:rPr lang="fr-CH" sz="4400" dirty="0"/>
              <a:t>.</a:t>
            </a:r>
          </a:p>
          <a:p>
            <a:pPr lvl="1" algn="ctr"/>
            <a:endParaRPr lang="fr-CH" sz="1000" dirty="0"/>
          </a:p>
        </p:txBody>
      </p:sp>
    </p:spTree>
    <p:extLst>
      <p:ext uri="{BB962C8B-B14F-4D97-AF65-F5344CB8AC3E}">
        <p14:creationId xmlns:p14="http://schemas.microsoft.com/office/powerpoint/2010/main" val="406205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titled-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916303"/>
            <a:ext cx="648072" cy="440689"/>
          </a:xfrm>
          <a:prstGeom prst="rect">
            <a:avLst/>
          </a:prstGeom>
        </p:spPr>
      </p:pic>
      <p:pic>
        <p:nvPicPr>
          <p:cNvPr id="10" name="Picture 9" descr="3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10" y="3140968"/>
            <a:ext cx="948691" cy="526227"/>
          </a:xfrm>
          <a:prstGeom prst="rect">
            <a:avLst/>
          </a:prstGeom>
        </p:spPr>
      </p:pic>
      <p:sp>
        <p:nvSpPr>
          <p:cNvPr id="23" name="Arc 22"/>
          <p:cNvSpPr/>
          <p:nvPr/>
        </p:nvSpPr>
        <p:spPr>
          <a:xfrm rot="20822788">
            <a:off x="2058081" y="1267450"/>
            <a:ext cx="4077134" cy="4691095"/>
          </a:xfrm>
          <a:prstGeom prst="arc">
            <a:avLst>
              <a:gd name="adj1" fmla="val 17364890"/>
              <a:gd name="adj2" fmla="val 19799958"/>
            </a:avLst>
          </a:prstGeom>
          <a:ln w="28575" cmpd="sng">
            <a:solidFill>
              <a:schemeClr val="tx1"/>
            </a:solidFill>
            <a:prstDash val="sysDash"/>
            <a:headEnd type="stealth"/>
            <a:tailEnd type="stealth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 rot="12389766">
            <a:off x="1083834" y="923763"/>
            <a:ext cx="4077134" cy="4691095"/>
          </a:xfrm>
          <a:prstGeom prst="arc">
            <a:avLst>
              <a:gd name="adj1" fmla="val 17364890"/>
              <a:gd name="adj2" fmla="val 19411173"/>
            </a:avLst>
          </a:prstGeom>
          <a:ln w="28575" cmpd="sng">
            <a:solidFill>
              <a:schemeClr val="tx1"/>
            </a:solidFill>
            <a:prstDash val="sysDash"/>
            <a:headEnd type="stealth"/>
            <a:tailEnd type="stealth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/>
          <p:cNvSpPr/>
          <p:nvPr/>
        </p:nvSpPr>
        <p:spPr>
          <a:xfrm rot="16533467">
            <a:off x="1429495" y="966919"/>
            <a:ext cx="4077134" cy="4691095"/>
          </a:xfrm>
          <a:prstGeom prst="arc">
            <a:avLst>
              <a:gd name="adj1" fmla="val 17416432"/>
              <a:gd name="adj2" fmla="val 19799958"/>
            </a:avLst>
          </a:prstGeom>
          <a:ln w="28575" cmpd="sng">
            <a:solidFill>
              <a:schemeClr val="tx1"/>
            </a:solidFill>
            <a:prstDash val="sysDash"/>
            <a:headEnd type="stealth"/>
            <a:tailEnd type="stealth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144086" y="3646577"/>
            <a:ext cx="100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= Reservoir </a:t>
            </a:r>
          </a:p>
          <a:p>
            <a:pPr algn="ctr"/>
            <a:r>
              <a:rPr lang="en-US" sz="1000" dirty="0"/>
              <a:t>H (1-18)</a:t>
            </a:r>
          </a:p>
          <a:p>
            <a:pPr algn="ctr"/>
            <a:r>
              <a:rPr lang="en-US" sz="1000" dirty="0"/>
              <a:t>N (1-11)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25EA2330-71D9-664A-B32D-57B4FD40AEFA}"/>
              </a:ext>
            </a:extLst>
          </p:cNvPr>
          <p:cNvGrpSpPr/>
          <p:nvPr/>
        </p:nvGrpSpPr>
        <p:grpSpPr>
          <a:xfrm>
            <a:off x="504058" y="726156"/>
            <a:ext cx="6444208" cy="5295132"/>
            <a:chOff x="936106" y="870172"/>
            <a:chExt cx="6444208" cy="5295132"/>
          </a:xfrm>
        </p:grpSpPr>
        <p:grpSp>
          <p:nvGrpSpPr>
            <p:cNvPr id="67" name="Group 66"/>
            <p:cNvGrpSpPr/>
            <p:nvPr/>
          </p:nvGrpSpPr>
          <p:grpSpPr>
            <a:xfrm>
              <a:off x="3240362" y="870172"/>
              <a:ext cx="2028056" cy="2034148"/>
              <a:chOff x="3744416" y="476672"/>
              <a:chExt cx="2028056" cy="2034148"/>
            </a:xfrm>
          </p:grpSpPr>
          <p:pic>
            <p:nvPicPr>
              <p:cNvPr id="21" name="Picture 20" descr="b.psd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4416" y="476672"/>
                <a:ext cx="1471621" cy="775370"/>
              </a:xfrm>
              <a:prstGeom prst="rect">
                <a:avLst/>
              </a:prstGeom>
            </p:spPr>
          </p:pic>
          <p:pic>
            <p:nvPicPr>
              <p:cNvPr id="20" name="Picture 19" descr="0_103b35_6e61f999_L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48472" y="764704"/>
                <a:ext cx="1524000" cy="841248"/>
              </a:xfrm>
              <a:prstGeom prst="rect">
                <a:avLst/>
              </a:prstGeom>
            </p:spPr>
          </p:pic>
          <p:cxnSp>
            <p:nvCxnSpPr>
              <p:cNvPr id="28" name="Straight Arrow Connector 27"/>
              <p:cNvCxnSpPr/>
              <p:nvPr/>
            </p:nvCxnSpPr>
            <p:spPr>
              <a:xfrm flipV="1">
                <a:off x="4644008" y="1718732"/>
                <a:ext cx="0" cy="7920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/>
            <p:cNvGrpSpPr/>
            <p:nvPr/>
          </p:nvGrpSpPr>
          <p:grpSpPr>
            <a:xfrm>
              <a:off x="936106" y="2454348"/>
              <a:ext cx="2232248" cy="1032943"/>
              <a:chOff x="1440160" y="2060848"/>
              <a:chExt cx="2232248" cy="1032943"/>
            </a:xfrm>
          </p:grpSpPr>
          <p:pic>
            <p:nvPicPr>
              <p:cNvPr id="12" name="Picture 11" descr="4.psd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0160" y="2060848"/>
                <a:ext cx="1152128" cy="1032943"/>
              </a:xfrm>
              <a:prstGeom prst="rect">
                <a:avLst/>
              </a:prstGeom>
            </p:spPr>
          </p:pic>
          <p:cxnSp>
            <p:nvCxnSpPr>
              <p:cNvPr id="47" name="Straight Arrow Connector 46"/>
              <p:cNvCxnSpPr/>
              <p:nvPr/>
            </p:nvCxnSpPr>
            <p:spPr>
              <a:xfrm flipH="1" flipV="1">
                <a:off x="2808312" y="2852936"/>
                <a:ext cx="864096" cy="2160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/>
            <p:cNvGrpSpPr/>
            <p:nvPr/>
          </p:nvGrpSpPr>
          <p:grpSpPr>
            <a:xfrm>
              <a:off x="3576135" y="2454348"/>
              <a:ext cx="3804179" cy="2054772"/>
              <a:chOff x="4080189" y="2060848"/>
              <a:chExt cx="3804179" cy="2054772"/>
            </a:xfrm>
          </p:grpSpPr>
          <p:pic>
            <p:nvPicPr>
              <p:cNvPr id="17" name="Picture 16" descr="dindon-48.gif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96744" y="2420888"/>
                <a:ext cx="819191" cy="908720"/>
              </a:xfrm>
              <a:prstGeom prst="rect">
                <a:avLst/>
              </a:prstGeom>
            </p:spPr>
          </p:pic>
          <p:pic>
            <p:nvPicPr>
              <p:cNvPr id="19" name="Picture 18" descr="m.psd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4776" y="2132856"/>
                <a:ext cx="899592" cy="362548"/>
              </a:xfrm>
              <a:prstGeom prst="rect">
                <a:avLst/>
              </a:prstGeom>
            </p:spPr>
          </p:pic>
          <p:pic>
            <p:nvPicPr>
              <p:cNvPr id="16" name="Picture 15" descr="p.psd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8712" y="2060848"/>
                <a:ext cx="648072" cy="1189245"/>
              </a:xfrm>
              <a:prstGeom prst="rect">
                <a:avLst/>
              </a:prstGeom>
            </p:spPr>
          </p:pic>
          <p:grpSp>
            <p:nvGrpSpPr>
              <p:cNvPr id="62" name="Group 61"/>
              <p:cNvGrpSpPr/>
              <p:nvPr/>
            </p:nvGrpSpPr>
            <p:grpSpPr>
              <a:xfrm>
                <a:off x="4080189" y="2924944"/>
                <a:ext cx="2112499" cy="1190676"/>
                <a:chOff x="4080189" y="2924944"/>
                <a:chExt cx="2112499" cy="1190676"/>
              </a:xfrm>
            </p:grpSpPr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5256584" y="2924944"/>
                  <a:ext cx="936104" cy="216024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prstDash val="sysDash"/>
                  <a:headEnd type="stealth"/>
                  <a:tailEnd type="stealt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TextBox 58"/>
                <p:cNvSpPr txBox="1"/>
                <p:nvPr/>
              </p:nvSpPr>
              <p:spPr>
                <a:xfrm>
                  <a:off x="4080189" y="3869399"/>
                  <a:ext cx="113584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FF0000"/>
                      </a:solidFill>
                    </a:rPr>
                    <a:t>“Grippe </a:t>
                  </a:r>
                  <a:r>
                    <a:rPr lang="en-US" sz="1000" dirty="0" err="1" smtClean="0">
                      <a:solidFill>
                        <a:srgbClr val="FF0000"/>
                      </a:solidFill>
                    </a:rPr>
                    <a:t>aviaire</a:t>
                  </a:r>
                  <a:r>
                    <a:rPr lang="en-US" sz="1000" dirty="0" smtClean="0">
                      <a:solidFill>
                        <a:srgbClr val="FF0000"/>
                      </a:solidFill>
                    </a:rPr>
                    <a:t>”</a:t>
                  </a:r>
                  <a:endParaRPr lang="en-US" sz="1000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grpSp>
          <p:nvGrpSpPr>
            <p:cNvPr id="65" name="Group 64"/>
            <p:cNvGrpSpPr/>
            <p:nvPr/>
          </p:nvGrpSpPr>
          <p:grpSpPr>
            <a:xfrm>
              <a:off x="1584178" y="4182540"/>
              <a:ext cx="2051720" cy="1752549"/>
              <a:chOff x="2088232" y="3789040"/>
              <a:chExt cx="2051720" cy="1752549"/>
            </a:xfrm>
          </p:grpSpPr>
          <p:pic>
            <p:nvPicPr>
              <p:cNvPr id="13" name="Picture 12" descr="9e4a46bc.gif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8232" y="4379805"/>
                <a:ext cx="1930311" cy="887943"/>
              </a:xfrm>
              <a:prstGeom prst="rect">
                <a:avLst/>
              </a:prstGeom>
            </p:spPr>
          </p:pic>
          <p:grpSp>
            <p:nvGrpSpPr>
              <p:cNvPr id="63" name="Group 62"/>
              <p:cNvGrpSpPr/>
              <p:nvPr/>
            </p:nvGrpSpPr>
            <p:grpSpPr>
              <a:xfrm>
                <a:off x="2520789" y="3789040"/>
                <a:ext cx="1619163" cy="1752549"/>
                <a:chOff x="2520789" y="3789040"/>
                <a:chExt cx="1619163" cy="1752549"/>
              </a:xfrm>
            </p:grpSpPr>
            <p:cxnSp>
              <p:nvCxnSpPr>
                <p:cNvPr id="35" name="Straight Arrow Connector 34"/>
                <p:cNvCxnSpPr/>
                <p:nvPr/>
              </p:nvCxnSpPr>
              <p:spPr>
                <a:xfrm flipH="1">
                  <a:off x="3672408" y="3789040"/>
                  <a:ext cx="467544" cy="504056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prstDash val="sysDash"/>
                  <a:tailEnd type="stealt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/>
                <p:cNvSpPr txBox="1"/>
                <p:nvPr/>
              </p:nvSpPr>
              <p:spPr>
                <a:xfrm>
                  <a:off x="2520789" y="5295368"/>
                  <a:ext cx="115086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solidFill>
                        <a:srgbClr val="FF0000"/>
                      </a:solidFill>
                    </a:rPr>
                    <a:t>“</a:t>
                  </a:r>
                  <a:r>
                    <a:rPr lang="en-US" sz="1000" dirty="0">
                      <a:solidFill>
                        <a:srgbClr val="FF0000"/>
                      </a:solidFill>
                    </a:rPr>
                    <a:t>G</a:t>
                  </a:r>
                  <a:r>
                    <a:rPr lang="en-US" sz="1000" dirty="0" smtClean="0">
                      <a:solidFill>
                        <a:srgbClr val="FF0000"/>
                      </a:solidFill>
                    </a:rPr>
                    <a:t>rippe porcine”</a:t>
                  </a:r>
                  <a:endParaRPr lang="en-US" sz="1000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grpSp>
          <p:nvGrpSpPr>
            <p:cNvPr id="74" name="Group 73"/>
            <p:cNvGrpSpPr/>
            <p:nvPr/>
          </p:nvGrpSpPr>
          <p:grpSpPr>
            <a:xfrm>
              <a:off x="4499994" y="4182540"/>
              <a:ext cx="1764705" cy="1982764"/>
              <a:chOff x="5220072" y="3915132"/>
              <a:chExt cx="1764705" cy="1982764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>
                <a:off x="5220072" y="3915132"/>
                <a:ext cx="396552" cy="57606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" name="Group 72"/>
              <p:cNvGrpSpPr/>
              <p:nvPr/>
            </p:nvGrpSpPr>
            <p:grpSpPr>
              <a:xfrm>
                <a:off x="5472609" y="4563204"/>
                <a:ext cx="1512168" cy="1334692"/>
                <a:chOff x="5472609" y="4563204"/>
                <a:chExt cx="1512168" cy="1334692"/>
              </a:xfrm>
            </p:grpSpPr>
            <p:pic>
              <p:nvPicPr>
                <p:cNvPr id="15" name="Picture 14" descr="5.psd"/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6615"/>
                <a:stretch/>
              </p:blipFill>
              <p:spPr>
                <a:xfrm>
                  <a:off x="5597888" y="4563204"/>
                  <a:ext cx="1314880" cy="1108817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61" name="TextBox 60"/>
                <p:cNvSpPr txBox="1"/>
                <p:nvPr/>
              </p:nvSpPr>
              <p:spPr>
                <a:xfrm>
                  <a:off x="5472609" y="5651675"/>
                  <a:ext cx="1512168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FF0000"/>
                      </a:solidFill>
                    </a:rPr>
                    <a:t>Grippe </a:t>
                  </a:r>
                  <a:r>
                    <a:rPr lang="en-US" sz="1000" dirty="0" err="1" smtClean="0">
                      <a:solidFill>
                        <a:srgbClr val="FF0000"/>
                      </a:solidFill>
                    </a:rPr>
                    <a:t>humaine</a:t>
                  </a:r>
                  <a:endParaRPr lang="en-US" sz="1000" dirty="0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sp>
        <p:nvSpPr>
          <p:cNvPr id="2" name="Rectangle 1"/>
          <p:cNvSpPr/>
          <p:nvPr/>
        </p:nvSpPr>
        <p:spPr>
          <a:xfrm>
            <a:off x="755576" y="3272961"/>
            <a:ext cx="448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/>
              <a:t>H7N7</a:t>
            </a:r>
            <a:endParaRPr lang="fr-CH" sz="900" dirty="0"/>
          </a:p>
          <a:p>
            <a:r>
              <a:rPr lang="fr-CH" sz="900" dirty="0"/>
              <a:t>H3N8</a:t>
            </a:r>
            <a:r>
              <a:rPr lang="ru-RU" sz="900" dirty="0"/>
              <a:t> </a:t>
            </a:r>
            <a:endParaRPr lang="en-US" sz="900" dirty="0"/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xmlns="" id="{893DD425-72EA-0646-B1C5-F5EA59BD213E}"/>
              </a:ext>
            </a:extLst>
          </p:cNvPr>
          <p:cNvSpPr txBox="1"/>
          <p:nvPr/>
        </p:nvSpPr>
        <p:spPr>
          <a:xfrm>
            <a:off x="-28814" y="222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AU FINAL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90A2CC45-F470-0240-8A84-7AFC26A953CB}"/>
              </a:ext>
            </a:extLst>
          </p:cNvPr>
          <p:cNvGrpSpPr/>
          <p:nvPr/>
        </p:nvGrpSpPr>
        <p:grpSpPr>
          <a:xfrm>
            <a:off x="5073519" y="3576675"/>
            <a:ext cx="3652504" cy="3719901"/>
            <a:chOff x="5505567" y="3720691"/>
            <a:chExt cx="3652504" cy="3719901"/>
          </a:xfrm>
        </p:grpSpPr>
        <p:pic>
          <p:nvPicPr>
            <p:cNvPr id="45" name="Picture 77" descr="5.psd">
              <a:extLst>
                <a:ext uri="{FF2B5EF4-FFF2-40B4-BE49-F238E27FC236}">
                  <a16:creationId xmlns:a16="http://schemas.microsoft.com/office/drawing/2014/main" xmlns="" id="{19B2D5A8-BC5B-B54B-BF90-3B2174F84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>
              <a:off x="7688319" y="4316596"/>
              <a:ext cx="1368152" cy="11537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77" descr="5.psd">
              <a:extLst>
                <a:ext uri="{FF2B5EF4-FFF2-40B4-BE49-F238E27FC236}">
                  <a16:creationId xmlns:a16="http://schemas.microsoft.com/office/drawing/2014/main" xmlns="" id="{47126E69-C2C3-1646-BD6D-76AB11F3B7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 flipH="1">
              <a:off x="7236296" y="4509120"/>
              <a:ext cx="1368152" cy="11537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5.psd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>
              <a:off x="7182066" y="4758604"/>
              <a:ext cx="1368152" cy="11537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82" name="Group 81"/>
            <p:cNvGrpSpPr/>
            <p:nvPr/>
          </p:nvGrpSpPr>
          <p:grpSpPr>
            <a:xfrm rot="10521311">
              <a:off x="5505567" y="3720691"/>
              <a:ext cx="2444478" cy="3719901"/>
              <a:chOff x="6667464" y="3292164"/>
              <a:chExt cx="2444478" cy="3719901"/>
            </a:xfrm>
          </p:grpSpPr>
          <p:sp>
            <p:nvSpPr>
              <p:cNvPr id="80" name="Arc 79"/>
              <p:cNvSpPr/>
              <p:nvPr/>
            </p:nvSpPr>
            <p:spPr>
              <a:xfrm rot="7629825">
                <a:off x="6802476" y="3157152"/>
                <a:ext cx="2003533" cy="2273557"/>
              </a:xfrm>
              <a:prstGeom prst="arc">
                <a:avLst>
                  <a:gd name="adj1" fmla="val 18385771"/>
                  <a:gd name="adj2" fmla="val 19694671"/>
                </a:avLst>
              </a:prstGeom>
              <a:ln w="76200" cmpd="sng">
                <a:solidFill>
                  <a:srgbClr val="FF0000"/>
                </a:solidFill>
                <a:headEnd type="stealth"/>
                <a:tailEnd type="none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Arc 80"/>
              <p:cNvSpPr/>
              <p:nvPr/>
            </p:nvSpPr>
            <p:spPr>
              <a:xfrm rot="7629825" flipH="1" flipV="1">
                <a:off x="6973397" y="4873520"/>
                <a:ext cx="2003533" cy="2273557"/>
              </a:xfrm>
              <a:prstGeom prst="arc">
                <a:avLst>
                  <a:gd name="adj1" fmla="val 18385771"/>
                  <a:gd name="adj2" fmla="val 19694671"/>
                </a:avLst>
              </a:prstGeom>
              <a:ln w="76200" cmpd="sng">
                <a:solidFill>
                  <a:srgbClr val="FF0000"/>
                </a:solidFill>
                <a:headEnd type="stealth"/>
                <a:tailEnd type="none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3" name="Picture 77" descr="5.psd">
              <a:extLst>
                <a:ext uri="{FF2B5EF4-FFF2-40B4-BE49-F238E27FC236}">
                  <a16:creationId xmlns:a16="http://schemas.microsoft.com/office/drawing/2014/main" xmlns="" id="{6FF599F9-DF3F-3745-8EF3-62FCC61FB5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>
              <a:off x="7266646" y="5031691"/>
              <a:ext cx="1368152" cy="11537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77" descr="5.psd">
              <a:extLst>
                <a:ext uri="{FF2B5EF4-FFF2-40B4-BE49-F238E27FC236}">
                  <a16:creationId xmlns:a16="http://schemas.microsoft.com/office/drawing/2014/main" xmlns="" id="{3F1C1CA8-363E-C741-AE39-F0A574E13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>
              <a:off x="7789919" y="4989238"/>
              <a:ext cx="1368152" cy="11537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77" descr="5.psd">
              <a:extLst>
                <a:ext uri="{FF2B5EF4-FFF2-40B4-BE49-F238E27FC236}">
                  <a16:creationId xmlns:a16="http://schemas.microsoft.com/office/drawing/2014/main" xmlns="" id="{59116833-492B-D748-A522-D16BE0B6D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 flipH="1">
              <a:off x="7436931" y="5377927"/>
              <a:ext cx="1368152" cy="115374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09FDF22-0643-884E-84EF-D33A85FC1A0D}"/>
              </a:ext>
            </a:extLst>
          </p:cNvPr>
          <p:cNvGrpSpPr/>
          <p:nvPr/>
        </p:nvGrpSpPr>
        <p:grpSpPr>
          <a:xfrm>
            <a:off x="1146130" y="1531906"/>
            <a:ext cx="5690337" cy="4501544"/>
            <a:chOff x="1146130" y="1531906"/>
            <a:chExt cx="5690337" cy="4501544"/>
          </a:xfrm>
        </p:grpSpPr>
        <p:sp>
          <p:nvSpPr>
            <p:cNvPr id="6" name="Arc 5"/>
            <p:cNvSpPr/>
            <p:nvPr/>
          </p:nvSpPr>
          <p:spPr>
            <a:xfrm rot="7629825">
              <a:off x="1416875" y="1319077"/>
              <a:ext cx="4017772" cy="4559262"/>
            </a:xfrm>
            <a:prstGeom prst="arc">
              <a:avLst>
                <a:gd name="adj1" fmla="val 18011155"/>
                <a:gd name="adj2" fmla="val 20485821"/>
              </a:avLst>
            </a:prstGeom>
            <a:ln w="76200" cmpd="sng">
              <a:solidFill>
                <a:srgbClr val="C00000"/>
              </a:solidFill>
              <a:headEnd type="stealth"/>
              <a:tailEnd type="stealth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Arc 4"/>
            <p:cNvSpPr/>
            <p:nvPr/>
          </p:nvSpPr>
          <p:spPr>
            <a:xfrm rot="4071393">
              <a:off x="1717241" y="1224925"/>
              <a:ext cx="4077134" cy="4691095"/>
            </a:xfrm>
            <a:prstGeom prst="arc">
              <a:avLst>
                <a:gd name="adj1" fmla="val 17613842"/>
                <a:gd name="adj2" fmla="val 19323540"/>
              </a:avLst>
            </a:prstGeom>
            <a:ln w="76200" cmpd="sng">
              <a:solidFill>
                <a:srgbClr val="FF0000"/>
              </a:solidFill>
              <a:tailEnd type="stealth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55">
              <a:extLst>
                <a:ext uri="{FF2B5EF4-FFF2-40B4-BE49-F238E27FC236}">
                  <a16:creationId xmlns:a16="http://schemas.microsoft.com/office/drawing/2014/main" xmlns="" id="{1487A794-1C7A-A44B-AC27-DB39CA9A8EFC}"/>
                </a:ext>
              </a:extLst>
            </p:cNvPr>
            <p:cNvSpPr txBox="1"/>
            <p:nvPr/>
          </p:nvSpPr>
          <p:spPr>
            <a:xfrm>
              <a:off x="5828355" y="4047551"/>
              <a:ext cx="100811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FF0000"/>
                  </a:solidFill>
                </a:rPr>
                <a:t>ELEVAGE</a:t>
              </a:r>
            </a:p>
          </p:txBody>
        </p:sp>
        <p:sp>
          <p:nvSpPr>
            <p:cNvPr id="50" name="TextBox 55">
              <a:extLst>
                <a:ext uri="{FF2B5EF4-FFF2-40B4-BE49-F238E27FC236}">
                  <a16:creationId xmlns:a16="http://schemas.microsoft.com/office/drawing/2014/main" xmlns="" id="{DB07A0BB-36CF-BA45-B7C0-EB41B8C951AF}"/>
                </a:ext>
              </a:extLst>
            </p:cNvPr>
            <p:cNvSpPr txBox="1"/>
            <p:nvPr/>
          </p:nvSpPr>
          <p:spPr>
            <a:xfrm>
              <a:off x="3041885" y="5787229"/>
              <a:ext cx="100811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FF0000"/>
                  </a:solidFill>
                </a:rPr>
                <a:t>ELEVAGE</a:t>
              </a:r>
            </a:p>
          </p:txBody>
        </p:sp>
      </p:grpSp>
      <p:sp>
        <p:nvSpPr>
          <p:cNvPr id="53" name="TextBox 60">
            <a:extLst>
              <a:ext uri="{FF2B5EF4-FFF2-40B4-BE49-F238E27FC236}">
                <a16:creationId xmlns:a16="http://schemas.microsoft.com/office/drawing/2014/main" xmlns="" id="{FED92E97-6320-B043-9D9E-CE71D4AA1E0B}"/>
              </a:ext>
            </a:extLst>
          </p:cNvPr>
          <p:cNvSpPr txBox="1"/>
          <p:nvPr/>
        </p:nvSpPr>
        <p:spPr>
          <a:xfrm>
            <a:off x="6932875" y="6381328"/>
            <a:ext cx="151216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FF0000"/>
                </a:solidFill>
              </a:rPr>
              <a:t>EPIDÉMIES</a:t>
            </a:r>
          </a:p>
        </p:txBody>
      </p:sp>
      <p:sp>
        <p:nvSpPr>
          <p:cNvPr id="57" name="TextBox 60">
            <a:extLst>
              <a:ext uri="{FF2B5EF4-FFF2-40B4-BE49-F238E27FC236}">
                <a16:creationId xmlns:a16="http://schemas.microsoft.com/office/drawing/2014/main" xmlns="" id="{4626CC25-438C-9842-9261-3DFA216D8FAB}"/>
              </a:ext>
            </a:extLst>
          </p:cNvPr>
          <p:cNvSpPr txBox="1"/>
          <p:nvPr/>
        </p:nvSpPr>
        <p:spPr>
          <a:xfrm>
            <a:off x="5580112" y="5733256"/>
            <a:ext cx="151216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FF0000"/>
                </a:solidFill>
              </a:rPr>
              <a:t>Transmission </a:t>
            </a:r>
          </a:p>
          <a:p>
            <a:pPr algn="ctr"/>
            <a:r>
              <a:rPr lang="en-US" sz="1000" b="1" dirty="0">
                <a:solidFill>
                  <a:srgbClr val="FF0000"/>
                </a:solidFill>
              </a:rPr>
              <a:t>Inter </a:t>
            </a:r>
            <a:r>
              <a:rPr lang="en-US" sz="1000" b="1" dirty="0" err="1">
                <a:solidFill>
                  <a:srgbClr val="FF0000"/>
                </a:solidFill>
              </a:rPr>
              <a:t>humaine</a:t>
            </a:r>
            <a:endParaRPr lang="en-US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1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41" grpId="0" animBg="1"/>
      <p:bldP spid="2" grpId="0"/>
      <p:bldP spid="53" grpId="0"/>
      <p:bldP spid="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e 48"/>
          <p:cNvGrpSpPr/>
          <p:nvPr/>
        </p:nvGrpSpPr>
        <p:grpSpPr>
          <a:xfrm>
            <a:off x="492794" y="2778109"/>
            <a:ext cx="1706693" cy="1606299"/>
            <a:chOff x="2793299" y="3548074"/>
            <a:chExt cx="1706693" cy="1606299"/>
          </a:xfrm>
        </p:grpSpPr>
        <p:sp>
          <p:nvSpPr>
            <p:cNvPr id="51" name="Ellipse 50"/>
            <p:cNvSpPr/>
            <p:nvPr/>
          </p:nvSpPr>
          <p:spPr>
            <a:xfrm>
              <a:off x="2793299" y="3548074"/>
              <a:ext cx="1706693" cy="16062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2984073" y="3622901"/>
              <a:ext cx="13681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400" b="1" dirty="0" smtClean="0">
                  <a:solidFill>
                    <a:schemeClr val="bg1"/>
                  </a:solidFill>
                </a:rPr>
                <a:t>Pandémie</a:t>
              </a:r>
            </a:p>
            <a:p>
              <a:pPr algn="ctr"/>
              <a:r>
                <a:rPr lang="fr-CH" sz="1400" b="1" dirty="0" smtClean="0">
                  <a:solidFill>
                    <a:schemeClr val="bg1"/>
                  </a:solidFill>
                  <a:sym typeface="Wingdings" panose="05000000000000000000" pitchFamily="2" charset="2"/>
                </a:rPr>
                <a:t></a:t>
              </a:r>
              <a:endParaRPr lang="fr-CH" sz="1400" b="1" dirty="0">
                <a:solidFill>
                  <a:schemeClr val="bg1"/>
                </a:solidFill>
              </a:endParaRPr>
            </a:p>
            <a:p>
              <a:pPr algn="ctr"/>
              <a:r>
                <a:rPr lang="fr-CH" sz="1400" b="1" dirty="0">
                  <a:solidFill>
                    <a:schemeClr val="bg1"/>
                  </a:solidFill>
                </a:rPr>
                <a:t>T</a:t>
              </a:r>
              <a:r>
                <a:rPr lang="fr-CH" sz="1400" b="1" dirty="0" smtClean="0">
                  <a:solidFill>
                    <a:schemeClr val="bg1"/>
                  </a:solidFill>
                </a:rPr>
                <a:t>aux </a:t>
              </a:r>
              <a:r>
                <a:rPr lang="fr-CH" sz="1400" b="1" dirty="0">
                  <a:solidFill>
                    <a:schemeClr val="bg1"/>
                  </a:solidFill>
                </a:rPr>
                <a:t>d’infection entre 20-50% de la population</a:t>
              </a:r>
            </a:p>
          </p:txBody>
        </p:sp>
      </p:grpSp>
      <p:sp>
        <p:nvSpPr>
          <p:cNvPr id="50" name="Flèche vers le bas 49"/>
          <p:cNvSpPr/>
          <p:nvPr/>
        </p:nvSpPr>
        <p:spPr>
          <a:xfrm rot="16200000" flipH="1">
            <a:off x="2376508" y="3343863"/>
            <a:ext cx="576064" cy="505559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53" name="Groupe 52"/>
          <p:cNvGrpSpPr/>
          <p:nvPr/>
        </p:nvGrpSpPr>
        <p:grpSpPr>
          <a:xfrm>
            <a:off x="3059832" y="2791036"/>
            <a:ext cx="2333985" cy="1621942"/>
            <a:chOff x="6783191" y="1318645"/>
            <a:chExt cx="2333985" cy="1621942"/>
          </a:xfrm>
        </p:grpSpPr>
        <p:grpSp>
          <p:nvGrpSpPr>
            <p:cNvPr id="54" name="Groupe 53"/>
            <p:cNvGrpSpPr/>
            <p:nvPr/>
          </p:nvGrpSpPr>
          <p:grpSpPr>
            <a:xfrm>
              <a:off x="6783191" y="1318645"/>
              <a:ext cx="1756146" cy="1621942"/>
              <a:chOff x="4694959" y="3703293"/>
              <a:chExt cx="1756146" cy="1621942"/>
            </a:xfrm>
          </p:grpSpPr>
          <p:sp>
            <p:nvSpPr>
              <p:cNvPr id="56" name="Ellipse 55"/>
              <p:cNvSpPr/>
              <p:nvPr/>
            </p:nvSpPr>
            <p:spPr>
              <a:xfrm>
                <a:off x="4741490" y="3703293"/>
                <a:ext cx="1637606" cy="162194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4694959" y="4010782"/>
                <a:ext cx="175614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1400" b="1" dirty="0" smtClean="0">
                    <a:solidFill>
                      <a:schemeClr val="bg1"/>
                    </a:solidFill>
                  </a:rPr>
                  <a:t>1-100 </a:t>
                </a:r>
                <a:r>
                  <a:rPr lang="fr-CH" sz="1400" b="1" dirty="0">
                    <a:solidFill>
                      <a:schemeClr val="bg1"/>
                    </a:solidFill>
                  </a:rPr>
                  <a:t>millions </a:t>
                </a:r>
              </a:p>
              <a:p>
                <a:pPr algn="ctr"/>
                <a:r>
                  <a:rPr lang="fr-CH" sz="1400" b="1" dirty="0">
                    <a:solidFill>
                      <a:schemeClr val="bg1"/>
                    </a:solidFill>
                  </a:rPr>
                  <a:t>de morts </a:t>
                </a:r>
              </a:p>
            </p:txBody>
          </p:sp>
        </p:grpSp>
        <p:sp>
          <p:nvSpPr>
            <p:cNvPr id="55" name="Flèche vers le bas 54"/>
            <p:cNvSpPr/>
            <p:nvPr/>
          </p:nvSpPr>
          <p:spPr>
            <a:xfrm rot="16200000" flipH="1">
              <a:off x="8576365" y="1881581"/>
              <a:ext cx="576064" cy="505559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pic>
        <p:nvPicPr>
          <p:cNvPr id="45" name="Picture 2" descr="C:\Users\martinezm\Desktop\Influenza%20(HxNx)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7" t="57812" r="4992" b="9131"/>
          <a:stretch/>
        </p:blipFill>
        <p:spPr bwMode="auto">
          <a:xfrm>
            <a:off x="5528079" y="2527714"/>
            <a:ext cx="3643547" cy="217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2783196" y="332656"/>
            <a:ext cx="351936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4000" b="1" dirty="0"/>
              <a:t>UNE PANDEMIE</a:t>
            </a:r>
          </a:p>
          <a:p>
            <a:pPr algn="ctr"/>
            <a:r>
              <a:rPr lang="fr-CH" sz="4000" b="1" dirty="0"/>
              <a:t>C’EST…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26" b="94652" l="10000" r="90000">
                        <a14:foregroundMark x1="36848" y1="15865" x2="36848" y2="15865"/>
                        <a14:foregroundMark x1="56848" y1="15865" x2="56848" y2="15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339" y="3650600"/>
            <a:ext cx="1069132" cy="65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0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e 63">
            <a:extLst>
              <a:ext uri="{FF2B5EF4-FFF2-40B4-BE49-F238E27FC236}">
                <a16:creationId xmlns:a16="http://schemas.microsoft.com/office/drawing/2014/main" xmlns="" id="{1F448B46-6C6C-2D4D-B52E-4FF9F4E52AB2}"/>
              </a:ext>
            </a:extLst>
          </p:cNvPr>
          <p:cNvGrpSpPr/>
          <p:nvPr/>
        </p:nvGrpSpPr>
        <p:grpSpPr>
          <a:xfrm>
            <a:off x="401464" y="1098221"/>
            <a:ext cx="1943100" cy="4130979"/>
            <a:chOff x="401464" y="1098221"/>
            <a:chExt cx="1943100" cy="4130979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xmlns="" id="{7BE40203-61A5-BA4E-A234-421375EE7FCA}"/>
                </a:ext>
              </a:extLst>
            </p:cNvPr>
            <p:cNvGrpSpPr/>
            <p:nvPr/>
          </p:nvGrpSpPr>
          <p:grpSpPr>
            <a:xfrm>
              <a:off x="401464" y="1098221"/>
              <a:ext cx="1943100" cy="4130979"/>
              <a:chOff x="1625600" y="1098221"/>
              <a:chExt cx="1943100" cy="4130979"/>
            </a:xfrm>
          </p:grpSpPr>
          <p:pic>
            <p:nvPicPr>
              <p:cNvPr id="3" name="Picture 2" descr="Capture d’écran 2017-12-12 à 14.02.42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7" t="9388" r="74632" b="17561"/>
              <a:stretch/>
            </p:blipFill>
            <p:spPr>
              <a:xfrm>
                <a:off x="1625600" y="1104900"/>
                <a:ext cx="1943100" cy="4124300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pic>
            <p:nvPicPr>
              <p:cNvPr id="4" name="Picture 3" descr="Capture d’écran 2017-12-14 à 08.28.4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1989" y="4037056"/>
                <a:ext cx="192606" cy="779892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55D92456-36D2-C745-BC5A-551A8A0EF88E}"/>
                  </a:ext>
                </a:extLst>
              </p:cNvPr>
              <p:cNvSpPr/>
              <p:nvPr/>
            </p:nvSpPr>
            <p:spPr>
              <a:xfrm>
                <a:off x="1828109" y="1098221"/>
                <a:ext cx="511642" cy="285709"/>
              </a:xfrm>
              <a:prstGeom prst="ellipse">
                <a:avLst/>
              </a:prstGeom>
              <a:solidFill>
                <a:srgbClr val="00B050">
                  <a:alpha val="3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xmlns="" id="{001C1E59-CE00-C640-B289-D0780CBE8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37" y="2303404"/>
              <a:ext cx="1779001" cy="981580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xmlns="" id="{49109BD7-8420-D044-9168-8644E7DBD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250" y="2218996"/>
              <a:ext cx="1043580" cy="981580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xmlns="" id="{AEBEEB72-6DF4-C44B-9D6D-8C50E86DF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40" y="2173209"/>
              <a:ext cx="686524" cy="67972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77679"/>
          <a:stretch/>
        </p:blipFill>
        <p:spPr>
          <a:xfrm>
            <a:off x="7884368" y="6574312"/>
            <a:ext cx="1259632" cy="283687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34F532D2-3660-304D-BF8B-D766D10C8921}"/>
              </a:ext>
            </a:extLst>
          </p:cNvPr>
          <p:cNvGrpSpPr/>
          <p:nvPr/>
        </p:nvGrpSpPr>
        <p:grpSpPr>
          <a:xfrm>
            <a:off x="6348081" y="1098219"/>
            <a:ext cx="2396424" cy="4551996"/>
            <a:chOff x="6348081" y="1098219"/>
            <a:chExt cx="2396424" cy="4551996"/>
          </a:xfrm>
        </p:grpSpPr>
        <p:pic>
          <p:nvPicPr>
            <p:cNvPr id="40" name="Picture 2" descr="Capture d’écran 2017-12-12 à 14.02.42.png">
              <a:extLst>
                <a:ext uri="{FF2B5EF4-FFF2-40B4-BE49-F238E27FC236}">
                  <a16:creationId xmlns:a16="http://schemas.microsoft.com/office/drawing/2014/main" xmlns="" id="{4719A6C0-7D3C-9549-B5BC-18A80CD88A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12" t="10303" r="1168" b="3503"/>
            <a:stretch/>
          </p:blipFill>
          <p:spPr>
            <a:xfrm>
              <a:off x="7235300" y="1098219"/>
              <a:ext cx="1509205" cy="413098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41" name="TextBox 29">
              <a:extLst>
                <a:ext uri="{FF2B5EF4-FFF2-40B4-BE49-F238E27FC236}">
                  <a16:creationId xmlns:a16="http://schemas.microsoft.com/office/drawing/2014/main" xmlns="" id="{3DA8CB9E-6C74-A84F-A2B4-B9875C960ADC}"/>
                </a:ext>
              </a:extLst>
            </p:cNvPr>
            <p:cNvSpPr txBox="1"/>
            <p:nvPr/>
          </p:nvSpPr>
          <p:spPr>
            <a:xfrm>
              <a:off x="7211120" y="5373216"/>
              <a:ext cx="1533385" cy="27699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err="1" smtClean="0"/>
                <a:t>Prochaine</a:t>
              </a:r>
              <a:r>
                <a:rPr lang="en-US" sz="1200" b="1" dirty="0" smtClean="0"/>
                <a:t> </a:t>
              </a:r>
              <a:r>
                <a:rPr lang="en-US" sz="1200" b="1" dirty="0" err="1" smtClean="0"/>
                <a:t>pandémie</a:t>
              </a:r>
              <a:r>
                <a:rPr lang="en-US" sz="1200" b="1" dirty="0" smtClean="0"/>
                <a:t> </a:t>
              </a:r>
              <a:endParaRPr lang="en-US" sz="1200" b="1" baseline="30000" dirty="0"/>
            </a:p>
          </p:txBody>
        </p:sp>
        <p:sp>
          <p:nvSpPr>
            <p:cNvPr id="9" name="Flèche vers la droite 8">
              <a:extLst>
                <a:ext uri="{FF2B5EF4-FFF2-40B4-BE49-F238E27FC236}">
                  <a16:creationId xmlns:a16="http://schemas.microsoft.com/office/drawing/2014/main" xmlns="" id="{0B0AE707-02D2-E040-A61E-420C8E4C91F6}"/>
                </a:ext>
              </a:extLst>
            </p:cNvPr>
            <p:cNvSpPr/>
            <p:nvPr/>
          </p:nvSpPr>
          <p:spPr>
            <a:xfrm>
              <a:off x="6348081" y="2924944"/>
              <a:ext cx="216024" cy="261950"/>
            </a:xfrm>
            <a:prstGeom prst="rightArrow">
              <a:avLst/>
            </a:prstGeom>
            <a:solidFill>
              <a:srgbClr val="FF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Flèche vers la droite 42">
              <a:extLst>
                <a:ext uri="{FF2B5EF4-FFF2-40B4-BE49-F238E27FC236}">
                  <a16:creationId xmlns:a16="http://schemas.microsoft.com/office/drawing/2014/main" xmlns="" id="{75874545-2FB7-B047-A4EE-7F022DD593AE}"/>
                </a:ext>
              </a:extLst>
            </p:cNvPr>
            <p:cNvSpPr/>
            <p:nvPr/>
          </p:nvSpPr>
          <p:spPr>
            <a:xfrm>
              <a:off x="6588224" y="2924944"/>
              <a:ext cx="216024" cy="261950"/>
            </a:xfrm>
            <a:prstGeom prst="rightArrow">
              <a:avLst/>
            </a:prstGeom>
            <a:solidFill>
              <a:srgbClr val="FF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Flèche vers la droite 44">
              <a:extLst>
                <a:ext uri="{FF2B5EF4-FFF2-40B4-BE49-F238E27FC236}">
                  <a16:creationId xmlns:a16="http://schemas.microsoft.com/office/drawing/2014/main" xmlns="" id="{3FF20EAC-9550-FE40-9BB9-47C5726BD4AC}"/>
                </a:ext>
              </a:extLst>
            </p:cNvPr>
            <p:cNvSpPr/>
            <p:nvPr/>
          </p:nvSpPr>
          <p:spPr>
            <a:xfrm>
              <a:off x="6828367" y="2924944"/>
              <a:ext cx="216024" cy="261950"/>
            </a:xfrm>
            <a:prstGeom prst="rightArrow">
              <a:avLst/>
            </a:prstGeom>
            <a:solidFill>
              <a:srgbClr val="FF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7" name="TextBox 2">
            <a:extLst>
              <a:ext uri="{FF2B5EF4-FFF2-40B4-BE49-F238E27FC236}">
                <a16:creationId xmlns:a16="http://schemas.microsoft.com/office/drawing/2014/main" xmlns="" id="{779F2286-E88B-B046-86A5-6E32EC42B80F}"/>
              </a:ext>
            </a:extLst>
          </p:cNvPr>
          <p:cNvSpPr txBox="1"/>
          <p:nvPr/>
        </p:nvSpPr>
        <p:spPr>
          <a:xfrm>
            <a:off x="323528" y="179929"/>
            <a:ext cx="4983416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PANDEMIES ANTERIEURES…</a:t>
            </a:r>
            <a:endParaRPr lang="en-US" sz="32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45A258C4-27C7-3240-B36D-8424DDAC62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07" y="2022900"/>
            <a:ext cx="400427" cy="172492"/>
          </a:xfrm>
          <a:prstGeom prst="rect">
            <a:avLst/>
          </a:prstGeom>
        </p:spPr>
      </p:pic>
      <p:grpSp>
        <p:nvGrpSpPr>
          <p:cNvPr id="68" name="Groupe 67">
            <a:extLst>
              <a:ext uri="{FF2B5EF4-FFF2-40B4-BE49-F238E27FC236}">
                <a16:creationId xmlns:a16="http://schemas.microsoft.com/office/drawing/2014/main" xmlns="" id="{75343FBF-5CB4-7E40-ADE6-D7906004307C}"/>
              </a:ext>
            </a:extLst>
          </p:cNvPr>
          <p:cNvGrpSpPr/>
          <p:nvPr/>
        </p:nvGrpSpPr>
        <p:grpSpPr>
          <a:xfrm>
            <a:off x="517731" y="5589010"/>
            <a:ext cx="1648143" cy="720310"/>
            <a:chOff x="391103" y="5336982"/>
            <a:chExt cx="1648143" cy="720310"/>
          </a:xfrm>
        </p:grpSpPr>
        <p:sp>
          <p:nvSpPr>
            <p:cNvPr id="66" name="TextBox 7">
              <a:extLst>
                <a:ext uri="{FF2B5EF4-FFF2-40B4-BE49-F238E27FC236}">
                  <a16:creationId xmlns:a16="http://schemas.microsoft.com/office/drawing/2014/main" xmlns="" id="{90C944EF-820D-7141-9B18-553AF6D6D84A}"/>
                </a:ext>
              </a:extLst>
            </p:cNvPr>
            <p:cNvSpPr txBox="1"/>
            <p:nvPr/>
          </p:nvSpPr>
          <p:spPr>
            <a:xfrm>
              <a:off x="484932" y="5780293"/>
              <a:ext cx="14782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B050"/>
                  </a:solidFill>
                </a:rPr>
                <a:t>50 millions</a:t>
              </a:r>
              <a:r>
                <a:rPr lang="en-US" sz="1200" b="1" baseline="30000" dirty="0">
                  <a:solidFill>
                    <a:srgbClr val="00B050"/>
                  </a:solidFill>
                </a:rPr>
                <a:t> </a:t>
              </a:r>
              <a:r>
                <a:rPr lang="en-US" sz="1200" b="1" dirty="0">
                  <a:solidFill>
                    <a:srgbClr val="00B050"/>
                  </a:solidFill>
                </a:rPr>
                <a:t>de </a:t>
              </a:r>
              <a:r>
                <a:rPr lang="en-US" sz="1200" b="1" dirty="0" err="1">
                  <a:solidFill>
                    <a:srgbClr val="00B050"/>
                  </a:solidFill>
                </a:rPr>
                <a:t>morts</a:t>
              </a:r>
              <a:endParaRPr lang="en-US" sz="1200" b="1" dirty="0">
                <a:solidFill>
                  <a:srgbClr val="00B050"/>
                </a:solidFill>
              </a:endParaRPr>
            </a:p>
          </p:txBody>
        </p:sp>
        <p:sp>
          <p:nvSpPr>
            <p:cNvPr id="67" name="TextBox 7">
              <a:extLst>
                <a:ext uri="{FF2B5EF4-FFF2-40B4-BE49-F238E27FC236}">
                  <a16:creationId xmlns:a16="http://schemas.microsoft.com/office/drawing/2014/main" xmlns="" id="{FA9C8CDB-C6E7-1B4A-B68B-69018F1C62EA}"/>
                </a:ext>
              </a:extLst>
            </p:cNvPr>
            <p:cNvSpPr txBox="1"/>
            <p:nvPr/>
          </p:nvSpPr>
          <p:spPr>
            <a:xfrm>
              <a:off x="391103" y="5336982"/>
              <a:ext cx="16481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B050"/>
                  </a:solidFill>
                </a:rPr>
                <a:t>1918</a:t>
              </a:r>
            </a:p>
            <a:p>
              <a:pPr algn="ctr"/>
              <a:r>
                <a:rPr lang="en-US" sz="1400" b="1" dirty="0">
                  <a:solidFill>
                    <a:srgbClr val="00B050"/>
                  </a:solidFill>
                </a:rPr>
                <a:t>GRIPPE ESPAGNOLE</a:t>
              </a:r>
            </a:p>
          </p:txBody>
        </p: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xmlns="" id="{74C78D2D-47FC-764E-910C-07597CF4FCC3}"/>
              </a:ext>
            </a:extLst>
          </p:cNvPr>
          <p:cNvGrpSpPr/>
          <p:nvPr/>
        </p:nvGrpSpPr>
        <p:grpSpPr>
          <a:xfrm>
            <a:off x="2123728" y="1098220"/>
            <a:ext cx="2173958" cy="5211100"/>
            <a:chOff x="2123728" y="1098220"/>
            <a:chExt cx="2173958" cy="5211100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xmlns="" id="{9A1592CC-4DB8-2841-84E1-2E9916FB7BD0}"/>
                </a:ext>
              </a:extLst>
            </p:cNvPr>
            <p:cNvGrpSpPr/>
            <p:nvPr/>
          </p:nvGrpSpPr>
          <p:grpSpPr>
            <a:xfrm>
              <a:off x="2123728" y="1098220"/>
              <a:ext cx="2173958" cy="5211100"/>
              <a:chOff x="3347864" y="1098220"/>
              <a:chExt cx="2173958" cy="52111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563888" y="1104900"/>
                <a:ext cx="1957934" cy="4124300"/>
                <a:chOff x="7433456" y="548680"/>
                <a:chExt cx="1957934" cy="4124300"/>
              </a:xfrm>
            </p:grpSpPr>
            <p:pic>
              <p:nvPicPr>
                <p:cNvPr id="46" name="Picture 45" descr="Capture d’écran 2017-12-14 à 08.28.41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96375" y="3480836"/>
                  <a:ext cx="192606" cy="779892"/>
                </a:xfrm>
                <a:prstGeom prst="rect">
                  <a:avLst/>
                </a:prstGeom>
                <a:solidFill>
                  <a:srgbClr val="FF0000">
                    <a:alpha val="36000"/>
                  </a:srgbClr>
                </a:solidFill>
                <a:ln>
                  <a:noFill/>
                </a:ln>
              </p:spPr>
            </p:pic>
            <p:sp>
              <p:nvSpPr>
                <p:cNvPr id="48" name="Freeform 47"/>
                <p:cNvSpPr/>
                <p:nvPr/>
              </p:nvSpPr>
              <p:spPr>
                <a:xfrm>
                  <a:off x="8703755" y="3587022"/>
                  <a:ext cx="181999" cy="90461"/>
                </a:xfrm>
                <a:custGeom>
                  <a:avLst/>
                  <a:gdLst>
                    <a:gd name="connsiteX0" fmla="*/ 196850 w 200025"/>
                    <a:gd name="connsiteY0" fmla="*/ 0 h 101600"/>
                    <a:gd name="connsiteX1" fmla="*/ 0 w 200025"/>
                    <a:gd name="connsiteY1" fmla="*/ 0 h 101600"/>
                    <a:gd name="connsiteX2" fmla="*/ 0 w 200025"/>
                    <a:gd name="connsiteY2" fmla="*/ 101600 h 101600"/>
                    <a:gd name="connsiteX3" fmla="*/ 200025 w 200025"/>
                    <a:gd name="connsiteY3" fmla="*/ 98425 h 101600"/>
                    <a:gd name="connsiteX4" fmla="*/ 196850 w 200025"/>
                    <a:gd name="connsiteY4" fmla="*/ 0 h 10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025" h="101600">
                      <a:moveTo>
                        <a:pt x="196850" y="0"/>
                      </a:moveTo>
                      <a:lnTo>
                        <a:pt x="0" y="0"/>
                      </a:lnTo>
                      <a:lnTo>
                        <a:pt x="0" y="101600"/>
                      </a:lnTo>
                      <a:lnTo>
                        <a:pt x="200025" y="98425"/>
                      </a:lnTo>
                      <a:lnTo>
                        <a:pt x="196850" y="0"/>
                      </a:lnTo>
                      <a:close/>
                    </a:path>
                  </a:pathLst>
                </a:custGeom>
                <a:solidFill>
                  <a:srgbClr val="FF0000">
                    <a:alpha val="27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Freeform 48"/>
                <p:cNvSpPr/>
                <p:nvPr/>
              </p:nvSpPr>
              <p:spPr>
                <a:xfrm>
                  <a:off x="8706983" y="3758093"/>
                  <a:ext cx="181999" cy="218687"/>
                </a:xfrm>
                <a:custGeom>
                  <a:avLst/>
                  <a:gdLst>
                    <a:gd name="connsiteX0" fmla="*/ 196850 w 200025"/>
                    <a:gd name="connsiteY0" fmla="*/ 0 h 101600"/>
                    <a:gd name="connsiteX1" fmla="*/ 0 w 200025"/>
                    <a:gd name="connsiteY1" fmla="*/ 0 h 101600"/>
                    <a:gd name="connsiteX2" fmla="*/ 0 w 200025"/>
                    <a:gd name="connsiteY2" fmla="*/ 101600 h 101600"/>
                    <a:gd name="connsiteX3" fmla="*/ 200025 w 200025"/>
                    <a:gd name="connsiteY3" fmla="*/ 98425 h 101600"/>
                    <a:gd name="connsiteX4" fmla="*/ 196850 w 200025"/>
                    <a:gd name="connsiteY4" fmla="*/ 0 h 10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025" h="101600">
                      <a:moveTo>
                        <a:pt x="196850" y="0"/>
                      </a:moveTo>
                      <a:lnTo>
                        <a:pt x="0" y="0"/>
                      </a:lnTo>
                      <a:lnTo>
                        <a:pt x="0" y="101600"/>
                      </a:lnTo>
                      <a:lnTo>
                        <a:pt x="200025" y="98425"/>
                      </a:lnTo>
                      <a:lnTo>
                        <a:pt x="196850" y="0"/>
                      </a:lnTo>
                      <a:close/>
                    </a:path>
                  </a:pathLst>
                </a:custGeom>
                <a:solidFill>
                  <a:srgbClr val="FF0000">
                    <a:alpha val="27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4" name="Picture 43" descr="Capture d’écran 2017-12-12 à 14.02.42.pn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68" t="9388" r="49654" b="17561"/>
                <a:stretch/>
              </p:blipFill>
              <p:spPr>
                <a:xfrm>
                  <a:off x="7433456" y="548680"/>
                  <a:ext cx="1957934" cy="4124300"/>
                </a:xfrm>
                <a:prstGeom prst="rect">
                  <a:avLst/>
                </a:prstGeom>
                <a:solidFill>
                  <a:srgbClr val="FF0000">
                    <a:alpha val="36000"/>
                  </a:srgbClr>
                </a:solidFill>
                <a:ln w="19050">
                  <a:solidFill>
                    <a:schemeClr val="tx1"/>
                  </a:solidFill>
                </a:ln>
              </p:spPr>
            </p:pic>
          </p:grpSp>
          <p:sp>
            <p:nvSpPr>
              <p:cNvPr id="30" name="TextBox 29"/>
              <p:cNvSpPr txBox="1"/>
              <p:nvPr/>
            </p:nvSpPr>
            <p:spPr>
              <a:xfrm>
                <a:off x="3779912" y="6032321"/>
                <a:ext cx="15376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</a:rPr>
                  <a:t>1-2 millions de </a:t>
                </a:r>
                <a:r>
                  <a:rPr lang="en-US" sz="1200" b="1" dirty="0" err="1">
                    <a:solidFill>
                      <a:srgbClr val="FF0000"/>
                    </a:solidFill>
                  </a:rPr>
                  <a:t>morts</a:t>
                </a:r>
                <a:endParaRPr lang="en-US" sz="1200" b="1" baseline="30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xmlns="" id="{89744DD2-7F3E-B445-BF7D-A4CEBD185708}"/>
                  </a:ext>
                </a:extLst>
              </p:cNvPr>
              <p:cNvSpPr/>
              <p:nvPr/>
            </p:nvSpPr>
            <p:spPr>
              <a:xfrm>
                <a:off x="3816156" y="1098220"/>
                <a:ext cx="539820" cy="285710"/>
              </a:xfrm>
              <a:prstGeom prst="ellipse">
                <a:avLst/>
              </a:prstGeom>
              <a:solidFill>
                <a:srgbClr val="FF0000">
                  <a:alpha val="3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TextBox 7">
                <a:extLst>
                  <a:ext uri="{FF2B5EF4-FFF2-40B4-BE49-F238E27FC236}">
                    <a16:creationId xmlns:a16="http://schemas.microsoft.com/office/drawing/2014/main" xmlns="" id="{B4E6F631-5C4C-C24A-9372-74F6A5E6B655}"/>
                  </a:ext>
                </a:extLst>
              </p:cNvPr>
              <p:cNvSpPr txBox="1"/>
              <p:nvPr/>
            </p:nvSpPr>
            <p:spPr>
              <a:xfrm>
                <a:off x="3729773" y="5585174"/>
                <a:ext cx="15700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FF0000"/>
                    </a:solidFill>
                  </a:rPr>
                  <a:t>1957</a:t>
                </a:r>
              </a:p>
              <a:p>
                <a:pPr algn="ctr"/>
                <a:r>
                  <a:rPr lang="en-US" sz="1400" b="1" dirty="0">
                    <a:solidFill>
                      <a:srgbClr val="FF0000"/>
                    </a:solidFill>
                  </a:rPr>
                  <a:t>GRIPPE ASIATIQUE</a:t>
                </a:r>
              </a:p>
            </p:txBody>
          </p:sp>
          <p:sp>
            <p:nvSpPr>
              <p:cNvPr id="17" name="Flèche vers la droite 16">
                <a:extLst>
                  <a:ext uri="{FF2B5EF4-FFF2-40B4-BE49-F238E27FC236}">
                    <a16:creationId xmlns:a16="http://schemas.microsoft.com/office/drawing/2014/main" xmlns="" id="{30B14B53-511D-BE42-9239-80F63B048E5B}"/>
                  </a:ext>
                </a:extLst>
              </p:cNvPr>
              <p:cNvSpPr/>
              <p:nvPr/>
            </p:nvSpPr>
            <p:spPr>
              <a:xfrm>
                <a:off x="3347864" y="2852936"/>
                <a:ext cx="503980" cy="360040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xmlns="" id="{F1B7F575-069E-A147-BF9E-F1E562B92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02" b="-2792"/>
            <a:stretch/>
          </p:blipFill>
          <p:spPr>
            <a:xfrm>
              <a:off x="2718671" y="1430474"/>
              <a:ext cx="306851" cy="301766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xmlns="" id="{201FD38E-63CF-FA49-8C21-D3B3319F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6577" y="1392496"/>
              <a:ext cx="186753" cy="364935"/>
            </a:xfrm>
            <a:prstGeom prst="rect">
              <a:avLst/>
            </a:prstGeom>
          </p:spPr>
        </p:pic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xmlns="" id="{788C9DE5-9600-774C-BD20-F660DE1993B5}"/>
              </a:ext>
            </a:extLst>
          </p:cNvPr>
          <p:cNvGrpSpPr/>
          <p:nvPr/>
        </p:nvGrpSpPr>
        <p:grpSpPr>
          <a:xfrm>
            <a:off x="4080343" y="1098219"/>
            <a:ext cx="2178200" cy="5211101"/>
            <a:chOff x="4080343" y="1098219"/>
            <a:chExt cx="2178200" cy="5211101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xmlns="" id="{F10FB639-1A78-6D42-AD19-FE0939EBFFBE}"/>
                </a:ext>
              </a:extLst>
            </p:cNvPr>
            <p:cNvGrpSpPr/>
            <p:nvPr/>
          </p:nvGrpSpPr>
          <p:grpSpPr>
            <a:xfrm>
              <a:off x="4080343" y="1098219"/>
              <a:ext cx="2178200" cy="5211101"/>
              <a:chOff x="5304479" y="1098219"/>
              <a:chExt cx="2178200" cy="5211101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5508104" y="1104900"/>
                <a:ext cx="1968500" cy="4124300"/>
                <a:chOff x="5508104" y="1104900"/>
                <a:chExt cx="1968500" cy="4124300"/>
              </a:xfrm>
            </p:grpSpPr>
            <p:pic>
              <p:nvPicPr>
                <p:cNvPr id="54" name="Picture 53" descr="Capture d’écran 2017-12-12 à 14.02.42.pn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381" t="9388" r="24909" b="17561"/>
                <a:stretch/>
              </p:blipFill>
              <p:spPr>
                <a:xfrm>
                  <a:off x="5508104" y="1104900"/>
                  <a:ext cx="1968500" cy="4124300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</p:pic>
            <p:pic>
              <p:nvPicPr>
                <p:cNvPr id="6" name="Picture 5" descr="Capture d’écran 2017-12-14 à 08.28.41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93114" y="4037056"/>
                  <a:ext cx="192606" cy="779892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  <p:sp>
              <p:nvSpPr>
                <p:cNvPr id="12" name="Freeform 11"/>
                <p:cNvSpPr/>
                <p:nvPr/>
              </p:nvSpPr>
              <p:spPr>
                <a:xfrm>
                  <a:off x="6803721" y="4138935"/>
                  <a:ext cx="181999" cy="90461"/>
                </a:xfrm>
                <a:custGeom>
                  <a:avLst/>
                  <a:gdLst>
                    <a:gd name="connsiteX0" fmla="*/ 196850 w 200025"/>
                    <a:gd name="connsiteY0" fmla="*/ 0 h 101600"/>
                    <a:gd name="connsiteX1" fmla="*/ 0 w 200025"/>
                    <a:gd name="connsiteY1" fmla="*/ 0 h 101600"/>
                    <a:gd name="connsiteX2" fmla="*/ 0 w 200025"/>
                    <a:gd name="connsiteY2" fmla="*/ 101600 h 101600"/>
                    <a:gd name="connsiteX3" fmla="*/ 200025 w 200025"/>
                    <a:gd name="connsiteY3" fmla="*/ 98425 h 101600"/>
                    <a:gd name="connsiteX4" fmla="*/ 196850 w 200025"/>
                    <a:gd name="connsiteY4" fmla="*/ 0 h 10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025" h="101600">
                      <a:moveTo>
                        <a:pt x="196850" y="0"/>
                      </a:moveTo>
                      <a:lnTo>
                        <a:pt x="0" y="0"/>
                      </a:lnTo>
                      <a:lnTo>
                        <a:pt x="0" y="101600"/>
                      </a:lnTo>
                      <a:lnTo>
                        <a:pt x="200025" y="98425"/>
                      </a:lnTo>
                      <a:lnTo>
                        <a:pt x="196850" y="0"/>
                      </a:lnTo>
                      <a:close/>
                    </a:path>
                  </a:pathLst>
                </a:custGeom>
                <a:solidFill>
                  <a:srgbClr val="FFFF00">
                    <a:alpha val="27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>
                  <a:off x="6803721" y="4331274"/>
                  <a:ext cx="181999" cy="90461"/>
                </a:xfrm>
                <a:custGeom>
                  <a:avLst/>
                  <a:gdLst>
                    <a:gd name="connsiteX0" fmla="*/ 196850 w 200025"/>
                    <a:gd name="connsiteY0" fmla="*/ 0 h 101600"/>
                    <a:gd name="connsiteX1" fmla="*/ 0 w 200025"/>
                    <a:gd name="connsiteY1" fmla="*/ 0 h 101600"/>
                    <a:gd name="connsiteX2" fmla="*/ 0 w 200025"/>
                    <a:gd name="connsiteY2" fmla="*/ 101600 h 101600"/>
                    <a:gd name="connsiteX3" fmla="*/ 200025 w 200025"/>
                    <a:gd name="connsiteY3" fmla="*/ 98425 h 101600"/>
                    <a:gd name="connsiteX4" fmla="*/ 196850 w 200025"/>
                    <a:gd name="connsiteY4" fmla="*/ 0 h 10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025" h="101600">
                      <a:moveTo>
                        <a:pt x="196850" y="0"/>
                      </a:moveTo>
                      <a:lnTo>
                        <a:pt x="0" y="0"/>
                      </a:lnTo>
                      <a:lnTo>
                        <a:pt x="0" y="101600"/>
                      </a:lnTo>
                      <a:lnTo>
                        <a:pt x="200025" y="98425"/>
                      </a:lnTo>
                      <a:lnTo>
                        <a:pt x="196850" y="0"/>
                      </a:lnTo>
                      <a:close/>
                    </a:path>
                  </a:pathLst>
                </a:custGeom>
                <a:solidFill>
                  <a:srgbClr val="FFFF00">
                    <a:alpha val="27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 13"/>
                <p:cNvSpPr/>
                <p:nvPr/>
              </p:nvSpPr>
              <p:spPr>
                <a:xfrm>
                  <a:off x="6800719" y="4435870"/>
                  <a:ext cx="181999" cy="90461"/>
                </a:xfrm>
                <a:custGeom>
                  <a:avLst/>
                  <a:gdLst>
                    <a:gd name="connsiteX0" fmla="*/ 196850 w 200025"/>
                    <a:gd name="connsiteY0" fmla="*/ 0 h 101600"/>
                    <a:gd name="connsiteX1" fmla="*/ 0 w 200025"/>
                    <a:gd name="connsiteY1" fmla="*/ 0 h 101600"/>
                    <a:gd name="connsiteX2" fmla="*/ 0 w 200025"/>
                    <a:gd name="connsiteY2" fmla="*/ 101600 h 101600"/>
                    <a:gd name="connsiteX3" fmla="*/ 200025 w 200025"/>
                    <a:gd name="connsiteY3" fmla="*/ 98425 h 101600"/>
                    <a:gd name="connsiteX4" fmla="*/ 196850 w 200025"/>
                    <a:gd name="connsiteY4" fmla="*/ 0 h 10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025" h="101600">
                      <a:moveTo>
                        <a:pt x="196850" y="0"/>
                      </a:moveTo>
                      <a:lnTo>
                        <a:pt x="0" y="0"/>
                      </a:lnTo>
                      <a:lnTo>
                        <a:pt x="0" y="101600"/>
                      </a:lnTo>
                      <a:lnTo>
                        <a:pt x="200025" y="98425"/>
                      </a:lnTo>
                      <a:lnTo>
                        <a:pt x="196850" y="0"/>
                      </a:lnTo>
                      <a:close/>
                    </a:path>
                  </a:pathLst>
                </a:custGeom>
                <a:solidFill>
                  <a:srgbClr val="FF0000">
                    <a:alpha val="27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5841490" y="6032321"/>
                <a:ext cx="13516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9A9600"/>
                    </a:solidFill>
                  </a:rPr>
                  <a:t>1 million de </a:t>
                </a:r>
                <a:r>
                  <a:rPr lang="en-US" sz="1200" b="1" dirty="0" err="1">
                    <a:solidFill>
                      <a:srgbClr val="9A9600"/>
                    </a:solidFill>
                  </a:rPr>
                  <a:t>morts</a:t>
                </a:r>
                <a:endParaRPr lang="en-US" sz="1200" b="1" dirty="0">
                  <a:solidFill>
                    <a:srgbClr val="9A9600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xmlns="" id="{A9E04A11-AA34-3042-B9FF-4E4DB88E9197}"/>
                  </a:ext>
                </a:extLst>
              </p:cNvPr>
              <p:cNvSpPr/>
              <p:nvPr/>
            </p:nvSpPr>
            <p:spPr>
              <a:xfrm>
                <a:off x="5723698" y="1098219"/>
                <a:ext cx="576494" cy="303471"/>
              </a:xfrm>
              <a:prstGeom prst="ellipse">
                <a:avLst/>
              </a:prstGeom>
              <a:solidFill>
                <a:srgbClr val="FFFF00">
                  <a:alpha val="4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8" name="TextBox 7">
                <a:extLst>
                  <a:ext uri="{FF2B5EF4-FFF2-40B4-BE49-F238E27FC236}">
                    <a16:creationId xmlns:a16="http://schemas.microsoft.com/office/drawing/2014/main" xmlns="" id="{932165C6-F028-D94E-9659-92C6A22D4B82}"/>
                  </a:ext>
                </a:extLst>
              </p:cNvPr>
              <p:cNvSpPr txBox="1"/>
              <p:nvPr/>
            </p:nvSpPr>
            <p:spPr>
              <a:xfrm>
                <a:off x="5520155" y="5585174"/>
                <a:ext cx="19625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9A9600"/>
                    </a:solidFill>
                  </a:rPr>
                  <a:t>1968</a:t>
                </a:r>
              </a:p>
              <a:p>
                <a:pPr algn="ctr"/>
                <a:r>
                  <a:rPr lang="en-US" sz="1400" b="1" dirty="0">
                    <a:solidFill>
                      <a:srgbClr val="9A9600"/>
                    </a:solidFill>
                  </a:rPr>
                  <a:t>GRIPPE DE HONG KONG</a:t>
                </a:r>
              </a:p>
            </p:txBody>
          </p:sp>
          <p:sp>
            <p:nvSpPr>
              <p:cNvPr id="39" name="Flèche vers la droite 38">
                <a:extLst>
                  <a:ext uri="{FF2B5EF4-FFF2-40B4-BE49-F238E27FC236}">
                    <a16:creationId xmlns:a16="http://schemas.microsoft.com/office/drawing/2014/main" xmlns="" id="{B7EFD501-26C0-1E46-928A-5853B888512D}"/>
                  </a:ext>
                </a:extLst>
              </p:cNvPr>
              <p:cNvSpPr/>
              <p:nvPr/>
            </p:nvSpPr>
            <p:spPr>
              <a:xfrm>
                <a:off x="5304479" y="2852936"/>
                <a:ext cx="503980" cy="360040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xmlns="" id="{A322ED90-5400-184F-B01F-C45132EE76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13364" b="3560"/>
            <a:stretch/>
          </p:blipFill>
          <p:spPr>
            <a:xfrm>
              <a:off x="4575036" y="1489337"/>
              <a:ext cx="325389" cy="283115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xmlns="" id="{AA126B31-D084-7B4D-8699-DACF6927D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047" y="1379121"/>
              <a:ext cx="186753" cy="364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936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3"/>
          <p:cNvSpPr txBox="1"/>
          <p:nvPr/>
        </p:nvSpPr>
        <p:spPr>
          <a:xfrm>
            <a:off x="223398" y="548680"/>
            <a:ext cx="87129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6000" b="1" dirty="0" smtClean="0"/>
              <a:t>GRIPPE </a:t>
            </a:r>
            <a:r>
              <a:rPr lang="fr-CH" sz="6000" b="1" dirty="0"/>
              <a:t>AVIAIRE </a:t>
            </a:r>
          </a:p>
          <a:p>
            <a:pPr algn="ctr"/>
            <a:r>
              <a:rPr lang="fr-CH" sz="6000" b="1" dirty="0"/>
              <a:t>FAUT-IL EN AVOIR PEUR?</a:t>
            </a:r>
            <a:endParaRPr lang="fr-CH" sz="9600" b="1" dirty="0">
              <a:solidFill>
                <a:srgbClr val="FF0000"/>
              </a:solidFill>
            </a:endParaRPr>
          </a:p>
          <a:p>
            <a:pPr algn="ctr"/>
            <a:r>
              <a:rPr lang="fr-CH" b="1" dirty="0"/>
              <a:t>									</a:t>
            </a:r>
          </a:p>
        </p:txBody>
      </p:sp>
      <p:pic>
        <p:nvPicPr>
          <p:cNvPr id="2" name="Picture 1" descr="Capture d’écran 2017-12-11 à 17.25.3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356992"/>
            <a:ext cx="4283968" cy="318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5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01" t="2457" r="2126" b="13757"/>
          <a:stretch/>
        </p:blipFill>
        <p:spPr>
          <a:xfrm>
            <a:off x="323850" y="2219779"/>
            <a:ext cx="3857626" cy="29622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c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773106"/>
            <a:ext cx="648072" cy="480499"/>
          </a:xfrm>
          <a:prstGeom prst="rect">
            <a:avLst/>
          </a:prstGeom>
        </p:spPr>
      </p:pic>
      <p:pic>
        <p:nvPicPr>
          <p:cNvPr id="5" name="Picture 4" descr="h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557082"/>
            <a:ext cx="369317" cy="85569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4499992" y="989130"/>
            <a:ext cx="288032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xmlns="" id="{9183C823-39A4-EE40-A6E3-6930C0A44BB8}"/>
              </a:ext>
            </a:extLst>
          </p:cNvPr>
          <p:cNvSpPr txBox="1"/>
          <p:nvPr/>
        </p:nvSpPr>
        <p:spPr>
          <a:xfrm>
            <a:off x="-28814" y="222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TRANSMISSION AVIAIRE </a:t>
            </a:r>
            <a:r>
              <a:rPr lang="en-US" sz="3600" b="1" dirty="0" smtClean="0"/>
              <a:t>DIRECTE ?</a:t>
            </a:r>
            <a:endParaRPr lang="en-US" sz="36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0BAD49D-B8A0-DE4E-8865-57AB08FB2A89}"/>
              </a:ext>
            </a:extLst>
          </p:cNvPr>
          <p:cNvSpPr/>
          <p:nvPr/>
        </p:nvSpPr>
        <p:spPr>
          <a:xfrm>
            <a:off x="338733" y="5515197"/>
            <a:ext cx="3857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CH" b="1" dirty="0"/>
              <a:t>C</a:t>
            </a:r>
            <a:r>
              <a:rPr lang="fr-CH" b="1" dirty="0" smtClean="0"/>
              <a:t>ertaines </a:t>
            </a:r>
            <a:r>
              <a:rPr lang="fr-CH" b="1" dirty="0"/>
              <a:t>souches cependant y sont </a:t>
            </a:r>
            <a:r>
              <a:rPr lang="fr-CH" b="1" dirty="0" smtClean="0"/>
              <a:t>parvenues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699992" y="5376697"/>
            <a:ext cx="4192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CH" b="1" dirty="0" smtClean="0"/>
              <a:t>Dans ces cas avec souvent de </a:t>
            </a:r>
            <a:r>
              <a:rPr lang="fr-CH" b="1" dirty="0"/>
              <a:t>fort taux de </a:t>
            </a:r>
            <a:r>
              <a:rPr lang="fr-CH" b="1" dirty="0" smtClean="0">
                <a:solidFill>
                  <a:srgbClr val="FF0000"/>
                </a:solidFill>
              </a:rPr>
              <a:t>mortalité</a:t>
            </a:r>
            <a:r>
              <a:rPr lang="fr-CH" b="1" dirty="0" smtClean="0"/>
              <a:t> et </a:t>
            </a:r>
            <a:r>
              <a:rPr lang="fr-CH" b="1" dirty="0" smtClean="0">
                <a:solidFill>
                  <a:srgbClr val="00B050"/>
                </a:solidFill>
              </a:rPr>
              <a:t>peu ou pas </a:t>
            </a:r>
            <a:r>
              <a:rPr lang="fr-CH" b="1" dirty="0" smtClean="0"/>
              <a:t>de capacité </a:t>
            </a:r>
            <a:r>
              <a:rPr lang="fr-CH" b="1" dirty="0"/>
              <a:t>de transmission inter </a:t>
            </a:r>
            <a:r>
              <a:rPr lang="fr-CH" b="1" dirty="0" smtClean="0"/>
              <a:t>humaine.</a:t>
            </a:r>
            <a:endParaRPr lang="fr-CH" b="1" dirty="0"/>
          </a:p>
        </p:txBody>
      </p:sp>
      <p:pic>
        <p:nvPicPr>
          <p:cNvPr id="9" name="Picture 2" descr="Capture d’écran 2017-12-11 à 17.24.25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3488" r="5567" b="4584"/>
          <a:stretch/>
        </p:blipFill>
        <p:spPr>
          <a:xfrm>
            <a:off x="4411959" y="2219780"/>
            <a:ext cx="4525089" cy="2962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323850" y="1484784"/>
            <a:ext cx="86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CH" b="1" dirty="0"/>
              <a:t>La plupart des souches d’influenza A circulants chez les oiseaux n’infectent </a:t>
            </a:r>
            <a:r>
              <a:rPr lang="fr-CH" b="1" dirty="0" smtClean="0"/>
              <a:t>généralement pas </a:t>
            </a:r>
            <a:r>
              <a:rPr lang="fr-CH" b="1" dirty="0"/>
              <a:t>l’homme. </a:t>
            </a:r>
          </a:p>
        </p:txBody>
      </p:sp>
    </p:spTree>
    <p:extLst>
      <p:ext uri="{BB962C8B-B14F-4D97-AF65-F5344CB8AC3E}">
        <p14:creationId xmlns:p14="http://schemas.microsoft.com/office/powerpoint/2010/main" val="220279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ife-18491-fig4-v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4"/>
          <a:stretch/>
        </p:blipFill>
        <p:spPr>
          <a:xfrm>
            <a:off x="179512" y="980728"/>
            <a:ext cx="3696670" cy="52565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54A003-04E6-DE41-B6AA-44070BB8092C}"/>
              </a:ext>
            </a:extLst>
          </p:cNvPr>
          <p:cNvSpPr txBox="1"/>
          <p:nvPr/>
        </p:nvSpPr>
        <p:spPr>
          <a:xfrm>
            <a:off x="-28814" y="222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CONDITIONS POUR UNE PANDEMIE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354ACC7-3F77-AE4D-891F-E56DEBE5FE26}"/>
              </a:ext>
            </a:extLst>
          </p:cNvPr>
          <p:cNvSpPr/>
          <p:nvPr/>
        </p:nvSpPr>
        <p:spPr>
          <a:xfrm>
            <a:off x="7884368" y="2204864"/>
            <a:ext cx="1259632" cy="3168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405" y="1340768"/>
            <a:ext cx="4678051" cy="101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418731" y="3501008"/>
            <a:ext cx="2859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>
                <a:solidFill>
                  <a:schemeClr val="bg1"/>
                </a:solidFill>
              </a:rPr>
              <a:t>Capable de se répliquer chez l’homme</a:t>
            </a:r>
            <a:endParaRPr lang="fr-CH" b="1" dirty="0">
              <a:solidFill>
                <a:schemeClr val="bg1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016" y="3034888"/>
            <a:ext cx="4798545" cy="104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4402953" y="4760074"/>
            <a:ext cx="2822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</a:rPr>
              <a:t>Transmission inter humaine</a:t>
            </a:r>
            <a:endParaRPr lang="fr-CH" b="1" dirty="0">
              <a:solidFill>
                <a:schemeClr val="bg1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210" y="4815805"/>
            <a:ext cx="50577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66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 d’écran 2017-12-11 à 17.27.1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5" t="17701" r="20474" b="10309"/>
          <a:stretch/>
        </p:blipFill>
        <p:spPr>
          <a:xfrm>
            <a:off x="2120966" y="16790"/>
            <a:ext cx="1832620" cy="21082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C6E82E29-07D9-FC46-9A55-A19BFF163BE1}"/>
              </a:ext>
            </a:extLst>
          </p:cNvPr>
          <p:cNvSpPr txBox="1"/>
          <p:nvPr/>
        </p:nvSpPr>
        <p:spPr>
          <a:xfrm>
            <a:off x="1074538" y="1080934"/>
            <a:ext cx="1375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i="1" dirty="0" err="1">
                <a:solidFill>
                  <a:srgbClr val="FF0000"/>
                </a:solidFill>
                <a:latin typeface="AngsanaUPC" panose="020B0604020202020204" pitchFamily="34" charset="0"/>
                <a:cs typeface="AngsanaUPC" panose="020B0604020202020204" pitchFamily="34" charset="0"/>
              </a:rPr>
              <a:t>Bird</a:t>
            </a:r>
            <a:r>
              <a:rPr lang="fr-FR" sz="3600" i="1" dirty="0">
                <a:solidFill>
                  <a:srgbClr val="FF0000"/>
                </a:solidFill>
                <a:latin typeface="AngsanaUPC" panose="020B0604020202020204" pitchFamily="34" charset="0"/>
                <a:cs typeface="AngsanaUPC" panose="020B0604020202020204" pitchFamily="34" charset="0"/>
              </a:rPr>
              <a:t> </a:t>
            </a:r>
          </a:p>
          <a:p>
            <a:pPr algn="ctr"/>
            <a:r>
              <a:rPr lang="fr-FR" sz="3600" i="1" dirty="0" err="1">
                <a:solidFill>
                  <a:srgbClr val="FF0000"/>
                </a:solidFill>
                <a:latin typeface="AngsanaUPC" panose="020B0604020202020204" pitchFamily="34" charset="0"/>
                <a:cs typeface="AngsanaUPC" panose="020B0604020202020204" pitchFamily="34" charset="0"/>
              </a:rPr>
              <a:t>Flu</a:t>
            </a:r>
            <a:endParaRPr lang="fr-FR" sz="3600" i="1" dirty="0">
              <a:solidFill>
                <a:srgbClr val="FF0000"/>
              </a:solidFill>
              <a:latin typeface="AngsanaUPC" panose="020B0604020202020204" pitchFamily="34" charset="0"/>
              <a:cs typeface="AngsanaUPC" panose="020B0604020202020204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3939372" y="0"/>
            <a:ext cx="3947463" cy="2281264"/>
            <a:chOff x="3939372" y="0"/>
            <a:chExt cx="3947463" cy="228126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8E1887A1-C35B-724A-B497-381911D53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1618" y="0"/>
              <a:ext cx="2919908" cy="227104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3A94F4F2-3B2E-D44C-9F55-D6EB02073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651095">
              <a:off x="4804197" y="556129"/>
              <a:ext cx="1231382" cy="893742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33B6FBB3-880D-7544-A0A4-3105B8138B5C}"/>
                </a:ext>
              </a:extLst>
            </p:cNvPr>
            <p:cNvSpPr txBox="1"/>
            <p:nvPr/>
          </p:nvSpPr>
          <p:spPr>
            <a:xfrm>
              <a:off x="6009398" y="1080935"/>
              <a:ext cx="187743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3600" i="1" dirty="0">
                  <a:solidFill>
                    <a:srgbClr val="FF0000"/>
                  </a:solidFill>
                  <a:latin typeface="AngsanaUPC" panose="020B0604020202020204" pitchFamily="34" charset="0"/>
                  <a:cs typeface="AngsanaUPC" panose="020B0604020202020204" pitchFamily="34" charset="0"/>
                </a:rPr>
                <a:t>Porcine </a:t>
              </a:r>
            </a:p>
            <a:p>
              <a:pPr algn="ctr"/>
              <a:r>
                <a:rPr lang="fr-FR" sz="3600" i="1" dirty="0" err="1">
                  <a:solidFill>
                    <a:srgbClr val="FF0000"/>
                  </a:solidFill>
                  <a:latin typeface="AngsanaUPC" panose="020B0604020202020204" pitchFamily="34" charset="0"/>
                  <a:cs typeface="AngsanaUPC" panose="020B0604020202020204" pitchFamily="34" charset="0"/>
                </a:rPr>
                <a:t>Flu</a:t>
              </a:r>
              <a:endParaRPr lang="fr-FR" sz="3600" i="1" dirty="0">
                <a:solidFill>
                  <a:srgbClr val="FF0000"/>
                </a:solidFill>
                <a:latin typeface="AngsanaUPC" panose="020B0604020202020204" pitchFamily="34" charset="0"/>
                <a:cs typeface="AngsanaUPC" panose="020B0604020202020204" pitchFamily="34" charset="0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xmlns="" id="{E6AC60D8-11F4-E14A-AE6B-B2378E9E30D3}"/>
                </a:ext>
              </a:extLst>
            </p:cNvPr>
            <p:cNvSpPr txBox="1"/>
            <p:nvPr/>
          </p:nvSpPr>
          <p:spPr>
            <a:xfrm>
              <a:off x="3939372" y="812354"/>
              <a:ext cx="4138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>
                  <a:solidFill>
                    <a:srgbClr val="FF0000"/>
                  </a:solidFill>
                </a:rPr>
                <a:t>+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971600" y="2276872"/>
            <a:ext cx="7272808" cy="4248472"/>
            <a:chOff x="971600" y="2276872"/>
            <a:chExt cx="7272808" cy="3942953"/>
          </a:xfrm>
        </p:grpSpPr>
        <p:pic>
          <p:nvPicPr>
            <p:cNvPr id="5" name="Picture 4" descr="Capture d’écran 2017-12-11 à 17.14.39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84"/>
            <a:stretch/>
          </p:blipFill>
          <p:spPr>
            <a:xfrm>
              <a:off x="971600" y="2276872"/>
              <a:ext cx="7272808" cy="3942953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33B6FBB3-880D-7544-A0A4-3105B8138B5C}"/>
                </a:ext>
              </a:extLst>
            </p:cNvPr>
            <p:cNvSpPr txBox="1"/>
            <p:nvPr/>
          </p:nvSpPr>
          <p:spPr>
            <a:xfrm>
              <a:off x="2713887" y="2492895"/>
              <a:ext cx="3315331" cy="59985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3600" b="1" dirty="0" smtClean="0">
                  <a:latin typeface="AngsanaUPC" panose="020B0604020202020204" pitchFamily="34" charset="0"/>
                  <a:cs typeface="AngsanaUPC" panose="020B0604020202020204" pitchFamily="34" charset="0"/>
                </a:rPr>
                <a:t>= Risque de pandémie  !</a:t>
              </a:r>
              <a:endParaRPr lang="fr-FR" sz="3600" b="1" dirty="0">
                <a:latin typeface="AngsanaUPC" panose="020B0604020202020204" pitchFamily="34" charset="0"/>
                <a:cs typeface="AngsanaUPC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595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51153" y="332656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INFLUENZA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C936277-FA13-AA4C-8B1A-97AB494ADBE1}"/>
              </a:ext>
            </a:extLst>
          </p:cNvPr>
          <p:cNvSpPr txBox="1"/>
          <p:nvPr/>
        </p:nvSpPr>
        <p:spPr>
          <a:xfrm>
            <a:off x="6502270" y="2665324"/>
            <a:ext cx="7489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8 RNA </a:t>
            </a:r>
            <a:r>
              <a:rPr lang="fr-FR" sz="1000" dirty="0" err="1"/>
              <a:t>ss</a:t>
            </a:r>
            <a:r>
              <a:rPr lang="fr-FR" sz="1000" dirty="0"/>
              <a:t>(-)</a:t>
            </a:r>
          </a:p>
        </p:txBody>
      </p:sp>
      <p:grpSp>
        <p:nvGrpSpPr>
          <p:cNvPr id="133" name="Groupe 132">
            <a:extLst>
              <a:ext uri="{FF2B5EF4-FFF2-40B4-BE49-F238E27FC236}">
                <a16:creationId xmlns:a16="http://schemas.microsoft.com/office/drawing/2014/main" xmlns="" id="{00957B80-54A4-874C-A9F6-BE779742FCDA}"/>
              </a:ext>
            </a:extLst>
          </p:cNvPr>
          <p:cNvGrpSpPr/>
          <p:nvPr/>
        </p:nvGrpSpPr>
        <p:grpSpPr>
          <a:xfrm>
            <a:off x="6132842" y="2913418"/>
            <a:ext cx="1391486" cy="1909384"/>
            <a:chOff x="4485861" y="1318324"/>
            <a:chExt cx="1517594" cy="2271264"/>
          </a:xfrm>
        </p:grpSpPr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xmlns="" id="{085CF0AE-737D-E84E-AA10-D317E02F1569}"/>
                </a:ext>
              </a:extLst>
            </p:cNvPr>
            <p:cNvCxnSpPr>
              <a:cxnSpLocks/>
            </p:cNvCxnSpPr>
            <p:nvPr/>
          </p:nvCxnSpPr>
          <p:spPr>
            <a:xfrm>
              <a:off x="4485861" y="1318324"/>
              <a:ext cx="336262" cy="2271264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xmlns="" id="{DFF27C19-117E-FE45-969C-C514A20A33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5955" y="1329996"/>
              <a:ext cx="327500" cy="2259592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xmlns="" id="{C2BC6B5D-7DE2-CE40-B3DB-F22999F599FC}"/>
                </a:ext>
              </a:extLst>
            </p:cNvPr>
            <p:cNvSpPr/>
            <p:nvPr/>
          </p:nvSpPr>
          <p:spPr>
            <a:xfrm>
              <a:off x="4572000" y="1346568"/>
              <a:ext cx="1355982" cy="2074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PB2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xmlns="" id="{2C3DCCA6-A244-1442-B190-D8B29B74A1DA}"/>
                </a:ext>
              </a:extLst>
            </p:cNvPr>
            <p:cNvSpPr/>
            <p:nvPr/>
          </p:nvSpPr>
          <p:spPr>
            <a:xfrm>
              <a:off x="4608004" y="1620204"/>
              <a:ext cx="1283974" cy="2243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PB1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xmlns="" id="{235119D3-F032-F948-B7F9-5C008E18C47D}"/>
                </a:ext>
              </a:extLst>
            </p:cNvPr>
            <p:cNvSpPr/>
            <p:nvPr/>
          </p:nvSpPr>
          <p:spPr>
            <a:xfrm>
              <a:off x="4644008" y="1910688"/>
              <a:ext cx="1211966" cy="2243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PA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xmlns="" id="{1B69B3BC-F064-6342-A5ED-243DE6BE9DE4}"/>
                </a:ext>
              </a:extLst>
            </p:cNvPr>
            <p:cNvSpPr/>
            <p:nvPr/>
          </p:nvSpPr>
          <p:spPr>
            <a:xfrm>
              <a:off x="4716016" y="2201172"/>
              <a:ext cx="1067950" cy="224744"/>
            </a:xfrm>
            <a:prstGeom prst="rect">
              <a:avLst/>
            </a:prstGeom>
            <a:solidFill>
              <a:srgbClr val="1C1BA8"/>
            </a:solidFill>
            <a:ln>
              <a:solidFill>
                <a:srgbClr val="1C1B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HA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xmlns="" id="{5AF18219-80AF-A146-A4F8-A899E8939A13}"/>
                </a:ext>
              </a:extLst>
            </p:cNvPr>
            <p:cNvSpPr/>
            <p:nvPr/>
          </p:nvSpPr>
          <p:spPr>
            <a:xfrm>
              <a:off x="4752020" y="2492090"/>
              <a:ext cx="995942" cy="2247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NP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xmlns="" id="{ECCECF83-672A-7547-B373-730A56878B6A}"/>
                </a:ext>
              </a:extLst>
            </p:cNvPr>
            <p:cNvSpPr/>
            <p:nvPr/>
          </p:nvSpPr>
          <p:spPr>
            <a:xfrm>
              <a:off x="4788024" y="2783008"/>
              <a:ext cx="923934" cy="22474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NA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xmlns="" id="{D0383FC4-194A-D74F-AD33-67D95BA994D7}"/>
                </a:ext>
              </a:extLst>
            </p:cNvPr>
            <p:cNvSpPr/>
            <p:nvPr/>
          </p:nvSpPr>
          <p:spPr>
            <a:xfrm>
              <a:off x="4824028" y="3073926"/>
              <a:ext cx="851926" cy="2247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M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xmlns="" id="{50981408-9375-0D4D-A076-5159293C65B6}"/>
                </a:ext>
              </a:extLst>
            </p:cNvPr>
            <p:cNvSpPr/>
            <p:nvPr/>
          </p:nvSpPr>
          <p:spPr>
            <a:xfrm>
              <a:off x="4860032" y="3364844"/>
              <a:ext cx="779918" cy="2247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NS</a:t>
              </a:r>
            </a:p>
          </p:txBody>
        </p:sp>
      </p:grpSp>
      <p:pic>
        <p:nvPicPr>
          <p:cNvPr id="128" name="Image 127">
            <a:extLst>
              <a:ext uri="{FF2B5EF4-FFF2-40B4-BE49-F238E27FC236}">
                <a16:creationId xmlns:a16="http://schemas.microsoft.com/office/drawing/2014/main" xmlns="" id="{F235983D-96C6-6246-98A7-59CEF7166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04776"/>
            <a:ext cx="4419600" cy="4826000"/>
          </a:xfrm>
          <a:prstGeom prst="rect">
            <a:avLst/>
          </a:prstGeom>
        </p:spPr>
      </p:pic>
      <p:sp>
        <p:nvSpPr>
          <p:cNvPr id="141" name="ZoneTexte 140">
            <a:extLst>
              <a:ext uri="{FF2B5EF4-FFF2-40B4-BE49-F238E27FC236}">
                <a16:creationId xmlns:a16="http://schemas.microsoft.com/office/drawing/2014/main" xmlns="" id="{9C78B7B5-18BE-5041-B27E-320E9681B120}"/>
              </a:ext>
            </a:extLst>
          </p:cNvPr>
          <p:cNvSpPr txBox="1"/>
          <p:nvPr/>
        </p:nvSpPr>
        <p:spPr>
          <a:xfrm>
            <a:off x="6066552" y="1757430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1C1BA8"/>
                </a:solidFill>
              </a:rPr>
              <a:t>HA</a:t>
            </a:r>
          </a:p>
        </p:txBody>
      </p:sp>
      <p:sp>
        <p:nvSpPr>
          <p:cNvPr id="142" name="ZoneTexte 141">
            <a:extLst>
              <a:ext uri="{FF2B5EF4-FFF2-40B4-BE49-F238E27FC236}">
                <a16:creationId xmlns:a16="http://schemas.microsoft.com/office/drawing/2014/main" xmlns="" id="{5E6897A4-85C3-934B-94F6-F3F8249F23CC}"/>
              </a:ext>
            </a:extLst>
          </p:cNvPr>
          <p:cNvSpPr txBox="1"/>
          <p:nvPr/>
        </p:nvSpPr>
        <p:spPr>
          <a:xfrm>
            <a:off x="6626391" y="169893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NA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E236C728-AE9B-EF48-AFAD-0D6092AB44BB}"/>
              </a:ext>
            </a:extLst>
          </p:cNvPr>
          <p:cNvGrpSpPr/>
          <p:nvPr/>
        </p:nvGrpSpPr>
        <p:grpSpPr>
          <a:xfrm>
            <a:off x="5202468" y="1441188"/>
            <a:ext cx="818023" cy="1368705"/>
            <a:chOff x="850323" y="1507525"/>
            <a:chExt cx="818023" cy="1368705"/>
          </a:xfrm>
        </p:grpSpPr>
        <p:sp>
          <p:nvSpPr>
            <p:cNvPr id="147" name="ZoneTexte 146">
              <a:extLst>
                <a:ext uri="{FF2B5EF4-FFF2-40B4-BE49-F238E27FC236}">
                  <a16:creationId xmlns:a16="http://schemas.microsoft.com/office/drawing/2014/main" xmlns="" id="{D30E52A8-5114-5E42-B867-8AF9718BA1F0}"/>
                </a:ext>
              </a:extLst>
            </p:cNvPr>
            <p:cNvSpPr txBox="1"/>
            <p:nvPr/>
          </p:nvSpPr>
          <p:spPr>
            <a:xfrm rot="18580209">
              <a:off x="396803" y="1961045"/>
              <a:ext cx="13687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B050"/>
                  </a:solidFill>
                </a:rPr>
                <a:t>M2</a:t>
              </a:r>
            </a:p>
            <a:p>
              <a:pPr algn="ctr"/>
              <a:r>
                <a:rPr lang="fr-FR" sz="1200" dirty="0">
                  <a:solidFill>
                    <a:srgbClr val="00B050"/>
                  </a:solidFill>
                </a:rPr>
                <a:t>(</a:t>
              </a:r>
              <a:r>
                <a:rPr lang="fr-FR" sz="1200" dirty="0" smtClean="0">
                  <a:solidFill>
                    <a:srgbClr val="00B050"/>
                  </a:solidFill>
                </a:rPr>
                <a:t> </a:t>
              </a:r>
              <a:r>
                <a:rPr lang="fr-FR" sz="1200" dirty="0">
                  <a:solidFill>
                    <a:srgbClr val="00B050"/>
                  </a:solidFill>
                </a:rPr>
                <a:t>Influenza </a:t>
              </a:r>
              <a:r>
                <a:rPr lang="fr-FR" sz="1200" dirty="0" smtClean="0">
                  <a:solidFill>
                    <a:srgbClr val="00B050"/>
                  </a:solidFill>
                </a:rPr>
                <a:t>A)</a:t>
              </a:r>
              <a:endParaRPr lang="fr-FR" sz="1200" dirty="0">
                <a:solidFill>
                  <a:srgbClr val="00B050"/>
                </a:solidFill>
              </a:endParaRPr>
            </a:p>
          </p:txBody>
        </p:sp>
        <p:cxnSp>
          <p:nvCxnSpPr>
            <p:cNvPr id="146" name="Connecteur droit 145">
              <a:extLst>
                <a:ext uri="{FF2B5EF4-FFF2-40B4-BE49-F238E27FC236}">
                  <a16:creationId xmlns:a16="http://schemas.microsoft.com/office/drawing/2014/main" xmlns="" id="{338B3AA7-79A2-7B4D-84B9-98912991A3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57481" y="2380962"/>
              <a:ext cx="410865" cy="38417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7"/>
          <p:cNvGrpSpPr/>
          <p:nvPr/>
        </p:nvGrpSpPr>
        <p:grpSpPr>
          <a:xfrm>
            <a:off x="357833" y="1884965"/>
            <a:ext cx="3638103" cy="3586290"/>
            <a:chOff x="357833" y="1884965"/>
            <a:chExt cx="3638103" cy="358629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833" y="1884965"/>
              <a:ext cx="3638103" cy="3586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611560" y="5085184"/>
              <a:ext cx="1152128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827584" y="5651956"/>
            <a:ext cx="81059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err="1" smtClean="0">
                <a:solidFill>
                  <a:srgbClr val="3005BB"/>
                </a:solidFill>
              </a:rPr>
              <a:t>Hémagglutine</a:t>
            </a:r>
            <a:r>
              <a:rPr lang="fr-CH" dirty="0" smtClean="0">
                <a:solidFill>
                  <a:srgbClr val="3005BB"/>
                </a:solidFill>
              </a:rPr>
              <a:t> (HA) </a:t>
            </a:r>
            <a:r>
              <a:rPr lang="fr-CH" dirty="0" smtClean="0">
                <a:solidFill>
                  <a:srgbClr val="3005BB"/>
                </a:solidFill>
                <a:sym typeface="Wingdings" panose="05000000000000000000" pitchFamily="2" charset="2"/>
              </a:rPr>
              <a:t> Attachement du virus aux cellules (via </a:t>
            </a:r>
            <a:r>
              <a:rPr lang="fr-CH" dirty="0" err="1" smtClean="0">
                <a:solidFill>
                  <a:srgbClr val="3005BB"/>
                </a:solidFill>
                <a:sym typeface="Wingdings" panose="05000000000000000000" pitchFamily="2" charset="2"/>
              </a:rPr>
              <a:t>ac.syalique</a:t>
            </a:r>
            <a:r>
              <a:rPr lang="fr-CH" dirty="0" smtClean="0">
                <a:solidFill>
                  <a:srgbClr val="3005BB"/>
                </a:solidFill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>
              <a:solidFill>
                <a:srgbClr val="3005BB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err="1" smtClean="0">
                <a:solidFill>
                  <a:srgbClr val="3005BB"/>
                </a:solidFill>
                <a:sym typeface="Wingdings" panose="05000000000000000000" pitchFamily="2" charset="2"/>
              </a:rPr>
              <a:t>Neuraminidase</a:t>
            </a:r>
            <a:r>
              <a:rPr lang="fr-CH" dirty="0" smtClean="0">
                <a:solidFill>
                  <a:srgbClr val="3005BB"/>
                </a:solidFill>
                <a:sym typeface="Wingdings" panose="05000000000000000000" pitchFamily="2" charset="2"/>
              </a:rPr>
              <a:t> (NA)  Détachement des virus des cellules (coupe l’acide sialique)</a:t>
            </a:r>
            <a:endParaRPr lang="fr-CH" dirty="0">
              <a:solidFill>
                <a:srgbClr val="3005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96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1560" y="2204864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fr-CH" sz="4800" b="1" dirty="0"/>
              <a:t>LA GRIPPE EN SUISSE</a:t>
            </a:r>
          </a:p>
        </p:txBody>
      </p:sp>
    </p:spTree>
    <p:extLst>
      <p:ext uri="{BB962C8B-B14F-4D97-AF65-F5344CB8AC3E}">
        <p14:creationId xmlns:p14="http://schemas.microsoft.com/office/powerpoint/2010/main" val="246672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1331640" y="138074"/>
            <a:ext cx="64137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fr-CH" sz="2000" b="1" dirty="0" smtClean="0"/>
              <a:t>STATISTIQUES «SENTINELLE» POUR LA </a:t>
            </a:r>
            <a:r>
              <a:rPr lang="fr-CH" sz="2000" b="1" dirty="0"/>
              <a:t>GRIPPE </a:t>
            </a:r>
            <a:r>
              <a:rPr lang="fr-CH" sz="2000" b="1" dirty="0">
                <a:solidFill>
                  <a:srgbClr val="FF0000"/>
                </a:solidFill>
              </a:rPr>
              <a:t>EN </a:t>
            </a:r>
            <a:r>
              <a:rPr lang="fr-CH" sz="2000" b="1" dirty="0" smtClean="0">
                <a:solidFill>
                  <a:srgbClr val="FF0000"/>
                </a:solidFill>
              </a:rPr>
              <a:t>SUISSE</a:t>
            </a:r>
            <a:endParaRPr lang="fr-CH" sz="2000" b="1" dirty="0"/>
          </a:p>
        </p:txBody>
      </p:sp>
      <p:grpSp>
        <p:nvGrpSpPr>
          <p:cNvPr id="60" name="Groupe 59"/>
          <p:cNvGrpSpPr/>
          <p:nvPr/>
        </p:nvGrpSpPr>
        <p:grpSpPr>
          <a:xfrm>
            <a:off x="2954647" y="692696"/>
            <a:ext cx="2121788" cy="1656184"/>
            <a:chOff x="6622866" y="398567"/>
            <a:chExt cx="2121788" cy="1656184"/>
          </a:xfrm>
          <a:solidFill>
            <a:schemeClr val="bg2"/>
          </a:solidFill>
        </p:grpSpPr>
        <p:sp>
          <p:nvSpPr>
            <p:cNvPr id="62" name="Ellipse 61"/>
            <p:cNvSpPr/>
            <p:nvPr/>
          </p:nvSpPr>
          <p:spPr>
            <a:xfrm>
              <a:off x="6622866" y="398567"/>
              <a:ext cx="2121788" cy="165618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800059" y="749605"/>
              <a:ext cx="1788161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fr-CH" sz="1200" dirty="0" smtClean="0"/>
                <a:t>1 infection </a:t>
              </a:r>
              <a:r>
                <a:rPr lang="fr-CH" sz="1200" dirty="0"/>
                <a:t>chaque année </a:t>
              </a:r>
              <a:r>
                <a:rPr lang="fr-CH" sz="1200" dirty="0" smtClean="0"/>
                <a:t>pour:</a:t>
              </a:r>
              <a:endParaRPr lang="fr-CH" sz="1200" dirty="0"/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fr-CH" sz="1200" dirty="0"/>
                <a:t>5 à 10 % des adultes  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fr-CH" sz="1200" b="1" dirty="0">
                  <a:solidFill>
                    <a:srgbClr val="FF0000"/>
                  </a:solidFill>
                </a:rPr>
                <a:t>20 -30% </a:t>
              </a:r>
              <a:r>
                <a:rPr lang="fr-CH" sz="1200" dirty="0"/>
                <a:t>des </a:t>
              </a:r>
              <a:r>
                <a:rPr lang="fr-CH" sz="1200" b="1" dirty="0">
                  <a:solidFill>
                    <a:srgbClr val="FF0000"/>
                  </a:solidFill>
                </a:rPr>
                <a:t>enfants</a:t>
              </a:r>
              <a:endParaRPr lang="fr-CH" sz="1200" b="1" dirty="0"/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fr-CH" sz="1200" dirty="0"/>
            </a:p>
          </p:txBody>
        </p:sp>
      </p:grpSp>
      <p:grpSp>
        <p:nvGrpSpPr>
          <p:cNvPr id="74" name="Groupe 73"/>
          <p:cNvGrpSpPr/>
          <p:nvPr/>
        </p:nvGrpSpPr>
        <p:grpSpPr>
          <a:xfrm>
            <a:off x="5322271" y="1120935"/>
            <a:ext cx="2121788" cy="1656184"/>
            <a:chOff x="6735975" y="337011"/>
            <a:chExt cx="2121788" cy="1656184"/>
          </a:xfrm>
        </p:grpSpPr>
        <p:sp>
          <p:nvSpPr>
            <p:cNvPr id="76" name="Ellipse 75"/>
            <p:cNvSpPr/>
            <p:nvPr/>
          </p:nvSpPr>
          <p:spPr>
            <a:xfrm>
              <a:off x="6735975" y="337011"/>
              <a:ext cx="2121788" cy="16561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818978" y="733959"/>
              <a:ext cx="1952936" cy="83099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CH" sz="1200" b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</a:t>
              </a:r>
            </a:p>
            <a:p>
              <a:pPr algn="ctr"/>
              <a:r>
                <a:rPr lang="fr-CH" sz="1200" b="1" dirty="0" smtClean="0">
                  <a:solidFill>
                    <a:srgbClr val="FF0000"/>
                  </a:solidFill>
                </a:rPr>
                <a:t>112’000 </a:t>
              </a:r>
              <a:r>
                <a:rPr lang="fr-CH" sz="1200" b="1" dirty="0">
                  <a:solidFill>
                    <a:srgbClr val="FF0000"/>
                  </a:solidFill>
                </a:rPr>
                <a:t>à 275’000 consultations </a:t>
              </a:r>
            </a:p>
            <a:p>
              <a:pPr algn="ctr"/>
              <a:r>
                <a:rPr lang="fr-CH" sz="1200" dirty="0">
                  <a:solidFill>
                    <a:sysClr val="windowText" lastClr="000000"/>
                  </a:solidFill>
                </a:rPr>
                <a:t>c</a:t>
              </a:r>
              <a:r>
                <a:rPr lang="fr-CH" sz="1200" dirty="0" smtClean="0">
                  <a:solidFill>
                    <a:sysClr val="windowText" lastClr="000000"/>
                  </a:solidFill>
                </a:rPr>
                <a:t>haque année </a:t>
              </a:r>
              <a:endParaRPr lang="fr-CH" sz="12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6407272" y="2895153"/>
            <a:ext cx="2121788" cy="1656184"/>
            <a:chOff x="6622866" y="398567"/>
            <a:chExt cx="2121788" cy="1656184"/>
          </a:xfrm>
        </p:grpSpPr>
        <p:sp>
          <p:nvSpPr>
            <p:cNvPr id="11" name="Ellipse 10"/>
            <p:cNvSpPr/>
            <p:nvPr/>
          </p:nvSpPr>
          <p:spPr>
            <a:xfrm>
              <a:off x="6622866" y="398567"/>
              <a:ext cx="2121788" cy="165618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727271" y="828589"/>
              <a:ext cx="1952936" cy="6463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CH" sz="1200" b="1" dirty="0">
                  <a:solidFill>
                    <a:srgbClr val="FF0000"/>
                  </a:solidFill>
                </a:rPr>
                <a:t>30%</a:t>
              </a:r>
              <a:r>
                <a:rPr lang="fr-CH" sz="1200" b="1" dirty="0"/>
                <a:t> </a:t>
              </a:r>
            </a:p>
            <a:p>
              <a:pPr algn="ctr"/>
              <a:r>
                <a:rPr lang="fr-CH" sz="1200" dirty="0"/>
                <a:t>de porteurs </a:t>
              </a:r>
              <a:r>
                <a:rPr lang="fr-CH" sz="1200" b="1" dirty="0" smtClean="0">
                  <a:solidFill>
                    <a:srgbClr val="FF0000"/>
                  </a:solidFill>
                </a:rPr>
                <a:t>ASYMPTOMATIQUES</a:t>
              </a:r>
              <a:endParaRPr lang="fr-CH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1" name="Groupe 70"/>
          <p:cNvGrpSpPr/>
          <p:nvPr/>
        </p:nvGrpSpPr>
        <p:grpSpPr>
          <a:xfrm>
            <a:off x="5484288" y="4584790"/>
            <a:ext cx="2121788" cy="1656184"/>
            <a:chOff x="6622866" y="398567"/>
            <a:chExt cx="2121788" cy="1656184"/>
          </a:xfrm>
          <a:solidFill>
            <a:schemeClr val="bg2"/>
          </a:solidFill>
        </p:grpSpPr>
        <p:sp>
          <p:nvSpPr>
            <p:cNvPr id="72" name="Ellipse 71"/>
            <p:cNvSpPr/>
            <p:nvPr/>
          </p:nvSpPr>
          <p:spPr>
            <a:xfrm>
              <a:off x="6622866" y="398567"/>
              <a:ext cx="2121788" cy="165618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718690" y="903493"/>
              <a:ext cx="195293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CH" sz="1200" dirty="0"/>
                <a:t>Une Contagiosité </a:t>
              </a:r>
              <a:r>
                <a:rPr lang="fr-CH" sz="1200" dirty="0" smtClean="0"/>
                <a:t>de</a:t>
              </a:r>
              <a:endParaRPr lang="fr-CH" sz="1200" dirty="0"/>
            </a:p>
            <a:p>
              <a:pPr algn="ctr"/>
              <a:r>
                <a:rPr lang="fr-CH" sz="1200" b="1" dirty="0">
                  <a:solidFill>
                    <a:srgbClr val="FF0000"/>
                  </a:solidFill>
                </a:rPr>
                <a:t>J-1 </a:t>
              </a:r>
              <a:r>
                <a:rPr lang="fr-CH" sz="1200" dirty="0"/>
                <a:t>à J5 (J10)  depuis </a:t>
              </a:r>
              <a:r>
                <a:rPr lang="fr-CH" sz="1200" dirty="0" smtClean="0"/>
                <a:t>le début  </a:t>
              </a:r>
              <a:r>
                <a:rPr lang="fr-CH" sz="1200" dirty="0"/>
                <a:t>des symptômes</a:t>
              </a:r>
            </a:p>
          </p:txBody>
        </p:sp>
      </p:grpSp>
      <p:grpSp>
        <p:nvGrpSpPr>
          <p:cNvPr id="67" name="Groupe 66"/>
          <p:cNvGrpSpPr/>
          <p:nvPr/>
        </p:nvGrpSpPr>
        <p:grpSpPr>
          <a:xfrm>
            <a:off x="3080902" y="5112758"/>
            <a:ext cx="2121788" cy="1656184"/>
            <a:chOff x="6622866" y="398567"/>
            <a:chExt cx="2121788" cy="1656184"/>
          </a:xfrm>
          <a:solidFill>
            <a:schemeClr val="bg2"/>
          </a:solidFill>
        </p:grpSpPr>
        <p:sp>
          <p:nvSpPr>
            <p:cNvPr id="68" name="Ellipse 67"/>
            <p:cNvSpPr/>
            <p:nvPr/>
          </p:nvSpPr>
          <p:spPr>
            <a:xfrm>
              <a:off x="6622866" y="398567"/>
              <a:ext cx="2121788" cy="165618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817820" y="811130"/>
              <a:ext cx="163103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CH" sz="1200" dirty="0"/>
                <a:t>Un taux de </a:t>
              </a:r>
              <a:r>
                <a:rPr lang="fr-CH" sz="1200" b="1" dirty="0">
                  <a:solidFill>
                    <a:srgbClr val="FF0000"/>
                  </a:solidFill>
                </a:rPr>
                <a:t>transmission</a:t>
              </a:r>
              <a:r>
                <a:rPr lang="fr-CH" sz="1200" dirty="0"/>
                <a:t> de la grippe dans un service </a:t>
              </a:r>
              <a:r>
                <a:rPr lang="fr-CH" sz="1200" dirty="0" smtClean="0"/>
                <a:t>hospitalier de </a:t>
              </a:r>
              <a:r>
                <a:rPr lang="fr-CH" sz="1200" b="1" dirty="0">
                  <a:solidFill>
                    <a:srgbClr val="FF0000"/>
                  </a:solidFill>
                </a:rPr>
                <a:t>50-60%.</a:t>
              </a:r>
            </a:p>
          </p:txBody>
        </p:sp>
      </p:grpSp>
      <p:grpSp>
        <p:nvGrpSpPr>
          <p:cNvPr id="64" name="Groupe 63"/>
          <p:cNvGrpSpPr/>
          <p:nvPr/>
        </p:nvGrpSpPr>
        <p:grpSpPr>
          <a:xfrm>
            <a:off x="1015561" y="3971506"/>
            <a:ext cx="2121788" cy="1656184"/>
            <a:chOff x="6622866" y="398567"/>
            <a:chExt cx="2121788" cy="165618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65" name="Ellipse 64"/>
            <p:cNvSpPr/>
            <p:nvPr/>
          </p:nvSpPr>
          <p:spPr>
            <a:xfrm>
              <a:off x="6622866" y="398567"/>
              <a:ext cx="2121788" cy="1656184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760480" y="663337"/>
              <a:ext cx="185947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CH" sz="1200" dirty="0"/>
                <a:t>Une infection de </a:t>
              </a:r>
              <a:r>
                <a:rPr lang="fr-CH" sz="1200" dirty="0" smtClean="0"/>
                <a:t>jusqu’à </a:t>
              </a:r>
              <a:r>
                <a:rPr lang="fr-CH" sz="1200" b="1" dirty="0" smtClean="0">
                  <a:solidFill>
                    <a:srgbClr val="FF0000"/>
                  </a:solidFill>
                </a:rPr>
                <a:t>23 </a:t>
              </a:r>
              <a:r>
                <a:rPr lang="fr-CH" sz="1200" b="1" dirty="0">
                  <a:solidFill>
                    <a:srgbClr val="FF0000"/>
                  </a:solidFill>
                </a:rPr>
                <a:t>% </a:t>
              </a:r>
              <a:r>
                <a:rPr lang="fr-CH" sz="1200" dirty="0"/>
                <a:t>du personnel hospitalier </a:t>
              </a:r>
              <a:r>
                <a:rPr lang="fr-CH" sz="1200" b="1" u="sng" dirty="0">
                  <a:solidFill>
                    <a:srgbClr val="FF0000"/>
                  </a:solidFill>
                </a:rPr>
                <a:t>non vacciné</a:t>
              </a:r>
              <a:r>
                <a:rPr lang="fr-CH" sz="1200" b="1" dirty="0">
                  <a:solidFill>
                    <a:srgbClr val="FF0000"/>
                  </a:solidFill>
                </a:rPr>
                <a:t> </a:t>
              </a:r>
              <a:r>
                <a:rPr lang="fr-CH" sz="1200" dirty="0" smtClean="0"/>
                <a:t>contre </a:t>
              </a:r>
              <a:r>
                <a:rPr lang="fr-CH" sz="1200" dirty="0"/>
                <a:t>seulement  </a:t>
              </a:r>
              <a:r>
                <a:rPr lang="fr-CH" sz="1200" b="1" dirty="0">
                  <a:solidFill>
                    <a:srgbClr val="00B050"/>
                  </a:solidFill>
                </a:rPr>
                <a:t>2% si vacciné</a:t>
              </a:r>
              <a:r>
                <a:rPr lang="fr-CH" sz="1200" dirty="0"/>
                <a:t> </a:t>
              </a:r>
              <a:r>
                <a:rPr lang="fr-CH" sz="1200" dirty="0" smtClean="0"/>
                <a:t>(10 </a:t>
              </a:r>
              <a:r>
                <a:rPr lang="fr-CH" sz="1200" dirty="0"/>
                <a:t>x moins)</a:t>
              </a:r>
              <a:r>
                <a:rPr lang="fr-CH" sz="1200" dirty="0">
                  <a:solidFill>
                    <a:schemeClr val="accent3">
                      <a:lumMod val="50000"/>
                    </a:schemeClr>
                  </a:solidFill>
                </a:rPr>
                <a:t>. </a:t>
              </a:r>
            </a:p>
          </p:txBody>
        </p:sp>
      </p:grpSp>
      <p:grpSp>
        <p:nvGrpSpPr>
          <p:cNvPr id="77" name="Groupe 76"/>
          <p:cNvGrpSpPr/>
          <p:nvPr/>
        </p:nvGrpSpPr>
        <p:grpSpPr>
          <a:xfrm>
            <a:off x="832859" y="1927323"/>
            <a:ext cx="2121788" cy="1656184"/>
            <a:chOff x="6640743" y="398567"/>
            <a:chExt cx="2121788" cy="1656184"/>
          </a:xfrm>
          <a:solidFill>
            <a:schemeClr val="bg2"/>
          </a:solidFill>
        </p:grpSpPr>
        <p:sp>
          <p:nvSpPr>
            <p:cNvPr id="78" name="Ellipse 77"/>
            <p:cNvSpPr/>
            <p:nvPr/>
          </p:nvSpPr>
          <p:spPr>
            <a:xfrm>
              <a:off x="6640743" y="398567"/>
              <a:ext cx="2121788" cy="1656184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783400" y="895947"/>
              <a:ext cx="185947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CH" sz="1200" dirty="0" smtClean="0">
                  <a:solidFill>
                    <a:sysClr val="windowText" lastClr="000000"/>
                  </a:solidFill>
                </a:rPr>
                <a:t>Jusqu’à </a:t>
              </a:r>
              <a:r>
                <a:rPr lang="fr-CH" sz="1200" b="1" dirty="0">
                  <a:solidFill>
                    <a:schemeClr val="bg1"/>
                  </a:solidFill>
                </a:rPr>
                <a:t>1’500</a:t>
              </a:r>
              <a:r>
                <a:rPr lang="fr-CH" sz="1200" dirty="0">
                  <a:solidFill>
                    <a:schemeClr val="bg1"/>
                  </a:solidFill>
                </a:rPr>
                <a:t> </a:t>
              </a:r>
              <a:r>
                <a:rPr lang="fr-CH" sz="1200" dirty="0">
                  <a:solidFill>
                    <a:sysClr val="windowText" lastClr="000000"/>
                  </a:solidFill>
                </a:rPr>
                <a:t>décès en </a:t>
              </a:r>
              <a:r>
                <a:rPr lang="fr-CH" sz="1200" dirty="0" smtClean="0">
                  <a:solidFill>
                    <a:sysClr val="windowText" lastClr="000000"/>
                  </a:solidFill>
                </a:rPr>
                <a:t>(</a:t>
              </a:r>
              <a:r>
                <a:rPr lang="fr-CH" sz="1200" dirty="0">
                  <a:solidFill>
                    <a:sysClr val="windowText" lastClr="000000"/>
                  </a:solidFill>
                </a:rPr>
                <a:t>dont 92 % de </a:t>
              </a:r>
            </a:p>
            <a:p>
              <a:pPr algn="ctr"/>
              <a:r>
                <a:rPr lang="fr-CH" sz="1200" dirty="0">
                  <a:solidFill>
                    <a:sysClr val="windowText" lastClr="000000"/>
                  </a:solidFill>
                </a:rPr>
                <a:t>personnes âgées).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945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FAAEA19-93E3-C848-B6E9-600A89603CA0}"/>
              </a:ext>
            </a:extLst>
          </p:cNvPr>
          <p:cNvSpPr txBox="1"/>
          <p:nvPr/>
        </p:nvSpPr>
        <p:spPr>
          <a:xfrm>
            <a:off x="1847280" y="1459067"/>
            <a:ext cx="54494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6000" b="1" dirty="0"/>
              <a:t>COMMENT </a:t>
            </a:r>
          </a:p>
          <a:p>
            <a:pPr algn="ctr"/>
            <a:r>
              <a:rPr lang="fr-CH" sz="6000" b="1" dirty="0" smtClean="0"/>
              <a:t>PREVENIR CELA</a:t>
            </a:r>
            <a:r>
              <a:rPr lang="fr-CH" sz="6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775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titled-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06" y="2713583"/>
            <a:ext cx="773862" cy="526226"/>
          </a:xfrm>
          <a:prstGeom prst="rect">
            <a:avLst/>
          </a:prstGeom>
        </p:spPr>
      </p:pic>
      <p:pic>
        <p:nvPicPr>
          <p:cNvPr id="10" name="Picture 9" descr="3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10" y="2957243"/>
            <a:ext cx="948691" cy="526227"/>
          </a:xfrm>
          <a:prstGeom prst="rect">
            <a:avLst/>
          </a:prstGeom>
        </p:spPr>
      </p:pic>
      <p:sp>
        <p:nvSpPr>
          <p:cNvPr id="23" name="Arc 22"/>
          <p:cNvSpPr/>
          <p:nvPr/>
        </p:nvSpPr>
        <p:spPr>
          <a:xfrm rot="20822788">
            <a:off x="2058081" y="1161982"/>
            <a:ext cx="4077134" cy="4691095"/>
          </a:xfrm>
          <a:prstGeom prst="arc">
            <a:avLst>
              <a:gd name="adj1" fmla="val 17364890"/>
              <a:gd name="adj2" fmla="val 19799958"/>
            </a:avLst>
          </a:prstGeom>
          <a:ln w="28575" cmpd="sng">
            <a:solidFill>
              <a:schemeClr val="tx1"/>
            </a:solidFill>
            <a:prstDash val="sysDash"/>
            <a:headEnd type="stealth"/>
            <a:tailEnd type="stealth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 rot="12389766">
            <a:off x="1083834" y="995771"/>
            <a:ext cx="4077134" cy="4691095"/>
          </a:xfrm>
          <a:prstGeom prst="arc">
            <a:avLst>
              <a:gd name="adj1" fmla="val 17364890"/>
              <a:gd name="adj2" fmla="val 19718436"/>
            </a:avLst>
          </a:prstGeom>
          <a:ln w="28575" cmpd="sng">
            <a:solidFill>
              <a:schemeClr val="tx1"/>
            </a:solidFill>
            <a:prstDash val="sysDash"/>
            <a:headEnd type="stealth"/>
            <a:tailEnd type="stealth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/>
          <p:cNvSpPr/>
          <p:nvPr/>
        </p:nvSpPr>
        <p:spPr>
          <a:xfrm rot="16533467">
            <a:off x="1429495" y="783194"/>
            <a:ext cx="4077134" cy="4691095"/>
          </a:xfrm>
          <a:prstGeom prst="arc">
            <a:avLst>
              <a:gd name="adj1" fmla="val 17416432"/>
              <a:gd name="adj2" fmla="val 19799958"/>
            </a:avLst>
          </a:prstGeom>
          <a:ln w="28575" cmpd="sng">
            <a:solidFill>
              <a:schemeClr val="tx1"/>
            </a:solidFill>
            <a:prstDash val="sysDash"/>
            <a:headEnd type="stealth"/>
            <a:tailEnd type="stealth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144086" y="3462852"/>
            <a:ext cx="100811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Reservoir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25EA2330-71D9-664A-B32D-57B4FD40AEFA}"/>
              </a:ext>
            </a:extLst>
          </p:cNvPr>
          <p:cNvGrpSpPr/>
          <p:nvPr/>
        </p:nvGrpSpPr>
        <p:grpSpPr>
          <a:xfrm>
            <a:off x="504058" y="542431"/>
            <a:ext cx="6407694" cy="5325329"/>
            <a:chOff x="936106" y="870172"/>
            <a:chExt cx="6407694" cy="5325329"/>
          </a:xfrm>
        </p:grpSpPr>
        <p:grpSp>
          <p:nvGrpSpPr>
            <p:cNvPr id="67" name="Group 66"/>
            <p:cNvGrpSpPr/>
            <p:nvPr/>
          </p:nvGrpSpPr>
          <p:grpSpPr>
            <a:xfrm>
              <a:off x="3100379" y="870172"/>
              <a:ext cx="1843493" cy="2034148"/>
              <a:chOff x="3604433" y="476672"/>
              <a:chExt cx="1843493" cy="2034148"/>
            </a:xfrm>
          </p:grpSpPr>
          <p:pic>
            <p:nvPicPr>
              <p:cNvPr id="21" name="Picture 20" descr="b.psd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4433" y="476672"/>
                <a:ext cx="1471621" cy="775370"/>
              </a:xfrm>
              <a:prstGeom prst="rect">
                <a:avLst/>
              </a:prstGeom>
            </p:spPr>
          </p:pic>
          <p:pic>
            <p:nvPicPr>
              <p:cNvPr id="20" name="Picture 19" descr="0_103b35_6e61f999_L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3926" y="865809"/>
                <a:ext cx="1524000" cy="841248"/>
              </a:xfrm>
              <a:prstGeom prst="rect">
                <a:avLst/>
              </a:prstGeom>
            </p:spPr>
          </p:pic>
          <p:cxnSp>
            <p:nvCxnSpPr>
              <p:cNvPr id="28" name="Straight Arrow Connector 27"/>
              <p:cNvCxnSpPr/>
              <p:nvPr/>
            </p:nvCxnSpPr>
            <p:spPr>
              <a:xfrm flipV="1">
                <a:off x="4644008" y="1718732"/>
                <a:ext cx="0" cy="7920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/>
            <p:cNvGrpSpPr/>
            <p:nvPr/>
          </p:nvGrpSpPr>
          <p:grpSpPr>
            <a:xfrm>
              <a:off x="936106" y="2507774"/>
              <a:ext cx="2267742" cy="1032943"/>
              <a:chOff x="1440160" y="2114274"/>
              <a:chExt cx="2267742" cy="1032943"/>
            </a:xfrm>
          </p:grpSpPr>
          <p:pic>
            <p:nvPicPr>
              <p:cNvPr id="12" name="Picture 11" descr="4.psd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0160" y="2114274"/>
                <a:ext cx="1152128" cy="1032943"/>
              </a:xfrm>
              <a:prstGeom prst="rect">
                <a:avLst/>
              </a:prstGeom>
            </p:spPr>
          </p:pic>
          <p:cxnSp>
            <p:nvCxnSpPr>
              <p:cNvPr id="47" name="Straight Arrow Connector 46"/>
              <p:cNvCxnSpPr/>
              <p:nvPr/>
            </p:nvCxnSpPr>
            <p:spPr>
              <a:xfrm flipH="1" flipV="1">
                <a:off x="2843806" y="2859185"/>
                <a:ext cx="864096" cy="2160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/>
            <p:cNvGrpSpPr/>
            <p:nvPr/>
          </p:nvGrpSpPr>
          <p:grpSpPr>
            <a:xfrm>
              <a:off x="4752530" y="2376264"/>
              <a:ext cx="2591270" cy="1453770"/>
              <a:chOff x="5256584" y="1982764"/>
              <a:chExt cx="2591270" cy="1453770"/>
            </a:xfrm>
          </p:grpSpPr>
          <p:pic>
            <p:nvPicPr>
              <p:cNvPr id="17" name="Picture 16" descr="dindon-48.gif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0230" y="2342804"/>
                <a:ext cx="819191" cy="908720"/>
              </a:xfrm>
              <a:prstGeom prst="rect">
                <a:avLst/>
              </a:prstGeom>
            </p:spPr>
          </p:pic>
          <p:pic>
            <p:nvPicPr>
              <p:cNvPr id="19" name="Picture 18" descr="m.psd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48262" y="2054772"/>
                <a:ext cx="899592" cy="362548"/>
              </a:xfrm>
              <a:prstGeom prst="rect">
                <a:avLst/>
              </a:prstGeom>
            </p:spPr>
          </p:pic>
          <p:pic>
            <p:nvPicPr>
              <p:cNvPr id="16" name="Picture 15" descr="p.psd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2198" y="1982764"/>
                <a:ext cx="648072" cy="1189245"/>
              </a:xfrm>
              <a:prstGeom prst="rect">
                <a:avLst/>
              </a:prstGeom>
            </p:spPr>
          </p:pic>
          <p:grpSp>
            <p:nvGrpSpPr>
              <p:cNvPr id="62" name="Group 61"/>
              <p:cNvGrpSpPr/>
              <p:nvPr/>
            </p:nvGrpSpPr>
            <p:grpSpPr>
              <a:xfrm>
                <a:off x="5256584" y="2924944"/>
                <a:ext cx="2123726" cy="511590"/>
                <a:chOff x="5256584" y="2924944"/>
                <a:chExt cx="2123726" cy="511590"/>
              </a:xfrm>
            </p:grpSpPr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5256584" y="2924944"/>
                  <a:ext cx="936104" cy="216024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prstDash val="sysDash"/>
                  <a:headEnd type="stealth"/>
                  <a:tailEnd type="stealt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TextBox 58">
                  <a:extLst>
                    <a:ext uri="{FF2B5EF4-FFF2-40B4-BE49-F238E27FC236}">
                      <a16:creationId xmlns:a16="http://schemas.microsoft.com/office/drawing/2014/main" xmlns="" id="{46D30B26-DDD6-E340-9FAE-9BA647AEE3D8}"/>
                    </a:ext>
                  </a:extLst>
                </p:cNvPr>
                <p:cNvSpPr txBox="1"/>
                <p:nvPr/>
              </p:nvSpPr>
              <p:spPr>
                <a:xfrm>
                  <a:off x="6682094" y="3190313"/>
                  <a:ext cx="69821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Avian flu</a:t>
                  </a:r>
                </a:p>
              </p:txBody>
            </p:sp>
          </p:grpSp>
        </p:grpSp>
        <p:grpSp>
          <p:nvGrpSpPr>
            <p:cNvPr id="65" name="Group 64"/>
            <p:cNvGrpSpPr/>
            <p:nvPr/>
          </p:nvGrpSpPr>
          <p:grpSpPr>
            <a:xfrm>
              <a:off x="1584178" y="4182540"/>
              <a:ext cx="2051720" cy="1749037"/>
              <a:chOff x="2088232" y="3789040"/>
              <a:chExt cx="2051720" cy="1749037"/>
            </a:xfrm>
          </p:grpSpPr>
          <p:pic>
            <p:nvPicPr>
              <p:cNvPr id="13" name="Picture 12" descr="9e4a46bc.gif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8232" y="4379805"/>
                <a:ext cx="1930311" cy="887943"/>
              </a:xfrm>
              <a:prstGeom prst="rect">
                <a:avLst/>
              </a:prstGeom>
            </p:spPr>
          </p:pic>
          <p:grpSp>
            <p:nvGrpSpPr>
              <p:cNvPr id="63" name="Group 62"/>
              <p:cNvGrpSpPr/>
              <p:nvPr/>
            </p:nvGrpSpPr>
            <p:grpSpPr>
              <a:xfrm>
                <a:off x="2621646" y="3789040"/>
                <a:ext cx="1518306" cy="1749037"/>
                <a:chOff x="2621646" y="3789040"/>
                <a:chExt cx="1518306" cy="1749037"/>
              </a:xfrm>
            </p:grpSpPr>
            <p:cxnSp>
              <p:nvCxnSpPr>
                <p:cNvPr id="35" name="Straight Arrow Connector 34"/>
                <p:cNvCxnSpPr/>
                <p:nvPr/>
              </p:nvCxnSpPr>
              <p:spPr>
                <a:xfrm flipH="1">
                  <a:off x="3672408" y="3789040"/>
                  <a:ext cx="467544" cy="504056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prstDash val="sysDash"/>
                  <a:tailEnd type="stealt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/>
                <p:cNvSpPr txBox="1"/>
                <p:nvPr/>
              </p:nvSpPr>
              <p:spPr>
                <a:xfrm rot="154601">
                  <a:off x="2621646" y="5291856"/>
                  <a:ext cx="79309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Porcine flu</a:t>
                  </a:r>
                </a:p>
              </p:txBody>
            </p:sp>
          </p:grpSp>
        </p:grpSp>
        <p:grpSp>
          <p:nvGrpSpPr>
            <p:cNvPr id="74" name="Group 73"/>
            <p:cNvGrpSpPr/>
            <p:nvPr/>
          </p:nvGrpSpPr>
          <p:grpSpPr>
            <a:xfrm>
              <a:off x="4499994" y="4182540"/>
              <a:ext cx="1728190" cy="2012961"/>
              <a:chOff x="5220072" y="3915132"/>
              <a:chExt cx="1728190" cy="2012961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>
                <a:off x="5220072" y="3915132"/>
                <a:ext cx="396552" cy="57606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" name="Group 72"/>
              <p:cNvGrpSpPr/>
              <p:nvPr/>
            </p:nvGrpSpPr>
            <p:grpSpPr>
              <a:xfrm>
                <a:off x="5436094" y="4563204"/>
                <a:ext cx="1512168" cy="1364889"/>
                <a:chOff x="5436094" y="4563204"/>
                <a:chExt cx="1512168" cy="1364889"/>
              </a:xfrm>
            </p:grpSpPr>
            <p:pic>
              <p:nvPicPr>
                <p:cNvPr id="15" name="Picture 14" descr="5.psd"/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6615"/>
                <a:stretch/>
              </p:blipFill>
              <p:spPr>
                <a:xfrm>
                  <a:off x="5597888" y="4563204"/>
                  <a:ext cx="1314880" cy="1108817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61" name="TextBox 60"/>
                <p:cNvSpPr txBox="1"/>
                <p:nvPr/>
              </p:nvSpPr>
              <p:spPr>
                <a:xfrm>
                  <a:off x="5436094" y="5681872"/>
                  <a:ext cx="1512168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Human flu</a:t>
                  </a:r>
                </a:p>
              </p:txBody>
            </p:sp>
          </p:grpSp>
        </p:grpSp>
      </p:grpSp>
      <p:sp>
        <p:nvSpPr>
          <p:cNvPr id="42" name="TextBox 4">
            <a:extLst>
              <a:ext uri="{FF2B5EF4-FFF2-40B4-BE49-F238E27FC236}">
                <a16:creationId xmlns:a16="http://schemas.microsoft.com/office/drawing/2014/main" xmlns="" id="{893DD425-72EA-0646-B1C5-F5EA59BD213E}"/>
              </a:ext>
            </a:extLst>
          </p:cNvPr>
          <p:cNvSpPr txBox="1"/>
          <p:nvPr/>
        </p:nvSpPr>
        <p:spPr>
          <a:xfrm>
            <a:off x="-36512" y="-2738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b="1" dirty="0"/>
              <a:t>POSSIBILITES D’ACTION</a:t>
            </a:r>
          </a:p>
        </p:txBody>
      </p:sp>
      <p:grpSp>
        <p:nvGrpSpPr>
          <p:cNvPr id="82" name="Group 81"/>
          <p:cNvGrpSpPr/>
          <p:nvPr/>
        </p:nvGrpSpPr>
        <p:grpSpPr>
          <a:xfrm rot="10521311">
            <a:off x="5052729" y="3841160"/>
            <a:ext cx="2486056" cy="3208127"/>
            <a:chOff x="6647668" y="3535834"/>
            <a:chExt cx="2486056" cy="3208127"/>
          </a:xfrm>
        </p:grpSpPr>
        <p:sp>
          <p:nvSpPr>
            <p:cNvPr id="80" name="Arc 79"/>
            <p:cNvSpPr/>
            <p:nvPr/>
          </p:nvSpPr>
          <p:spPr>
            <a:xfrm rot="7629825">
              <a:off x="6782680" y="3400822"/>
              <a:ext cx="2003533" cy="2273557"/>
            </a:xfrm>
            <a:prstGeom prst="arc">
              <a:avLst>
                <a:gd name="adj1" fmla="val 17331553"/>
                <a:gd name="adj2" fmla="val 20698086"/>
              </a:avLst>
            </a:prstGeom>
            <a:ln w="76200" cmpd="sng">
              <a:solidFill>
                <a:schemeClr val="tx1"/>
              </a:solidFill>
              <a:headEnd type="stealth"/>
              <a:tailEnd type="non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Arc 80"/>
            <p:cNvSpPr/>
            <p:nvPr/>
          </p:nvSpPr>
          <p:spPr>
            <a:xfrm rot="7629825" flipH="1" flipV="1">
              <a:off x="6995179" y="4605416"/>
              <a:ext cx="2003533" cy="2273557"/>
            </a:xfrm>
            <a:prstGeom prst="arc">
              <a:avLst>
                <a:gd name="adj1" fmla="val 17322402"/>
                <a:gd name="adj2" fmla="val 20943775"/>
              </a:avLst>
            </a:prstGeom>
            <a:ln w="76200" cmpd="sng">
              <a:solidFill>
                <a:schemeClr val="tx1"/>
              </a:solidFill>
              <a:headEnd type="stealth"/>
              <a:tailEnd type="non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4625AA8C-207C-FA4D-9937-C6E7288FDC91}"/>
              </a:ext>
            </a:extLst>
          </p:cNvPr>
          <p:cNvGrpSpPr/>
          <p:nvPr/>
        </p:nvGrpSpPr>
        <p:grpSpPr>
          <a:xfrm>
            <a:off x="6859347" y="4322788"/>
            <a:ext cx="1450950" cy="1626492"/>
            <a:chOff x="6750018" y="4168921"/>
            <a:chExt cx="1976005" cy="2215071"/>
          </a:xfrm>
        </p:grpSpPr>
        <p:pic>
          <p:nvPicPr>
            <p:cNvPr id="45" name="Picture 77" descr="5.psd">
              <a:extLst>
                <a:ext uri="{FF2B5EF4-FFF2-40B4-BE49-F238E27FC236}">
                  <a16:creationId xmlns:a16="http://schemas.microsoft.com/office/drawing/2014/main" xmlns="" id="{19B2D5A8-BC5B-B54B-BF90-3B2174F84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>
              <a:off x="7256271" y="4168921"/>
              <a:ext cx="1368152" cy="11537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77" descr="5.psd">
              <a:extLst>
                <a:ext uri="{FF2B5EF4-FFF2-40B4-BE49-F238E27FC236}">
                  <a16:creationId xmlns:a16="http://schemas.microsoft.com/office/drawing/2014/main" xmlns="" id="{47126E69-C2C3-1646-BD6D-76AB11F3B7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 flipH="1">
              <a:off x="6804248" y="4361445"/>
              <a:ext cx="1368152" cy="11537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5.psd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>
              <a:off x="6750018" y="4610929"/>
              <a:ext cx="1368152" cy="11537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77" descr="5.psd">
              <a:extLst>
                <a:ext uri="{FF2B5EF4-FFF2-40B4-BE49-F238E27FC236}">
                  <a16:creationId xmlns:a16="http://schemas.microsoft.com/office/drawing/2014/main" xmlns="" id="{6FF599F9-DF3F-3745-8EF3-62FCC61FB5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>
              <a:off x="6834598" y="4884016"/>
              <a:ext cx="1368152" cy="11537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77" descr="5.psd">
              <a:extLst>
                <a:ext uri="{FF2B5EF4-FFF2-40B4-BE49-F238E27FC236}">
                  <a16:creationId xmlns:a16="http://schemas.microsoft.com/office/drawing/2014/main" xmlns="" id="{3F1C1CA8-363E-C741-AE39-F0A574E13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>
              <a:off x="7357871" y="4841563"/>
              <a:ext cx="1368152" cy="11537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77" descr="5.psd">
              <a:extLst>
                <a:ext uri="{FF2B5EF4-FFF2-40B4-BE49-F238E27FC236}">
                  <a16:creationId xmlns:a16="http://schemas.microsoft.com/office/drawing/2014/main" xmlns="" id="{59116833-492B-D748-A522-D16BE0B6D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 flipH="1">
              <a:off x="7004883" y="5230252"/>
              <a:ext cx="1368152" cy="115374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09FDF22-0643-884E-84EF-D33A85FC1A0D}"/>
              </a:ext>
            </a:extLst>
          </p:cNvPr>
          <p:cNvGrpSpPr/>
          <p:nvPr/>
        </p:nvGrpSpPr>
        <p:grpSpPr>
          <a:xfrm>
            <a:off x="1146130" y="1348181"/>
            <a:ext cx="4955225" cy="4077134"/>
            <a:chOff x="1146130" y="1531906"/>
            <a:chExt cx="4955225" cy="4077134"/>
          </a:xfrm>
        </p:grpSpPr>
        <p:sp>
          <p:nvSpPr>
            <p:cNvPr id="6" name="Arc 5"/>
            <p:cNvSpPr/>
            <p:nvPr/>
          </p:nvSpPr>
          <p:spPr>
            <a:xfrm rot="7629825">
              <a:off x="1416875" y="1319077"/>
              <a:ext cx="4017772" cy="4559262"/>
            </a:xfrm>
            <a:prstGeom prst="arc">
              <a:avLst>
                <a:gd name="adj1" fmla="val 18011155"/>
                <a:gd name="adj2" fmla="val 20485821"/>
              </a:avLst>
            </a:prstGeom>
            <a:ln w="76200" cmpd="sng">
              <a:solidFill>
                <a:srgbClr val="FF0000"/>
              </a:solidFill>
              <a:headEnd type="stealth"/>
              <a:tailEnd type="stealth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Arc 4"/>
            <p:cNvSpPr/>
            <p:nvPr/>
          </p:nvSpPr>
          <p:spPr>
            <a:xfrm rot="4071393">
              <a:off x="1717241" y="1224925"/>
              <a:ext cx="4077134" cy="4691095"/>
            </a:xfrm>
            <a:prstGeom prst="arc">
              <a:avLst>
                <a:gd name="adj1" fmla="val 17613842"/>
                <a:gd name="adj2" fmla="val 19323540"/>
              </a:avLst>
            </a:prstGeom>
            <a:ln w="76200" cmpd="sng">
              <a:solidFill>
                <a:srgbClr val="FF0000"/>
              </a:solidFill>
              <a:tailEnd type="stealth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5456F0C0-7DA7-374F-B4D7-DD6ADA20FBE2}"/>
              </a:ext>
            </a:extLst>
          </p:cNvPr>
          <p:cNvGrpSpPr/>
          <p:nvPr/>
        </p:nvGrpSpPr>
        <p:grpSpPr>
          <a:xfrm>
            <a:off x="3141466" y="3573016"/>
            <a:ext cx="3091822" cy="2322291"/>
            <a:chOff x="3141466" y="3783211"/>
            <a:chExt cx="3091822" cy="2322291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xmlns="" id="{194B7F56-2E65-984C-81DC-EF0445559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3564" y="3783211"/>
              <a:ext cx="669724" cy="723302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xmlns="" id="{C252CB86-73D0-6843-BF46-95C91618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466" y="5382200"/>
              <a:ext cx="669724" cy="723302"/>
            </a:xfrm>
            <a:prstGeom prst="rect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A5F3EC7C-F5CD-BB4E-9B99-D0645C089043}"/>
              </a:ext>
            </a:extLst>
          </p:cNvPr>
          <p:cNvGrpSpPr/>
          <p:nvPr/>
        </p:nvGrpSpPr>
        <p:grpSpPr>
          <a:xfrm>
            <a:off x="2240339" y="2026780"/>
            <a:ext cx="2719107" cy="2298617"/>
            <a:chOff x="2173371" y="1944932"/>
            <a:chExt cx="3161826" cy="2837236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xmlns="" id="{3B436232-4D66-7842-8EAC-619C2A0DF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4668" y="3056336"/>
              <a:ext cx="450529" cy="486570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xmlns="" id="{19311BEE-54CB-AE43-B4A5-BF6F41AE9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371" y="3012483"/>
              <a:ext cx="450528" cy="486571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xmlns="" id="{E04F32AD-F817-314B-BB9B-43EF1D136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559" y="4295597"/>
              <a:ext cx="450529" cy="486571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xmlns="" id="{B4722426-87B5-764B-B461-4CD0CDFC6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6675" y="4248878"/>
              <a:ext cx="450529" cy="486570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xmlns="" id="{9556CA5C-E6A1-2D45-B265-944288C21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9435" y="1944932"/>
              <a:ext cx="450529" cy="486570"/>
            </a:xfrm>
            <a:prstGeom prst="rect">
              <a:avLst/>
            </a:prstGeom>
          </p:spPr>
        </p:pic>
      </p:grpSp>
      <p:sp>
        <p:nvSpPr>
          <p:cNvPr id="68" name="Arc 67">
            <a:extLst>
              <a:ext uri="{FF2B5EF4-FFF2-40B4-BE49-F238E27FC236}">
                <a16:creationId xmlns:a16="http://schemas.microsoft.com/office/drawing/2014/main" xmlns="" id="{18E94E77-CDEC-4F4D-A3D9-8775DB100427}"/>
              </a:ext>
            </a:extLst>
          </p:cNvPr>
          <p:cNvSpPr/>
          <p:nvPr/>
        </p:nvSpPr>
        <p:spPr>
          <a:xfrm rot="18151136" flipH="1" flipV="1">
            <a:off x="5139317" y="3716730"/>
            <a:ext cx="2003533" cy="2273557"/>
          </a:xfrm>
          <a:prstGeom prst="arc">
            <a:avLst>
              <a:gd name="adj1" fmla="val 17322402"/>
              <a:gd name="adj2" fmla="val 20943775"/>
            </a:avLst>
          </a:prstGeom>
          <a:ln w="76200" cmpd="sng">
            <a:solidFill>
              <a:srgbClr val="FF0000"/>
            </a:solidFill>
            <a:headEnd type="stealth"/>
            <a:tailEnd type="non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c 68">
            <a:extLst>
              <a:ext uri="{FF2B5EF4-FFF2-40B4-BE49-F238E27FC236}">
                <a16:creationId xmlns:a16="http://schemas.microsoft.com/office/drawing/2014/main" xmlns="" id="{C3B74624-E2F3-804D-A1EE-3AFBF6C5EF74}"/>
              </a:ext>
            </a:extLst>
          </p:cNvPr>
          <p:cNvSpPr/>
          <p:nvPr/>
        </p:nvSpPr>
        <p:spPr>
          <a:xfrm rot="18151136">
            <a:off x="5457534" y="4900161"/>
            <a:ext cx="2003533" cy="2273557"/>
          </a:xfrm>
          <a:prstGeom prst="arc">
            <a:avLst>
              <a:gd name="adj1" fmla="val 17331553"/>
              <a:gd name="adj2" fmla="val 20698086"/>
            </a:avLst>
          </a:prstGeom>
          <a:ln w="76200" cmpd="sng">
            <a:solidFill>
              <a:srgbClr val="FF0000"/>
            </a:solidFill>
            <a:headEnd type="stealth"/>
            <a:tailEnd type="non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Image 70">
            <a:extLst>
              <a:ext uri="{FF2B5EF4-FFF2-40B4-BE49-F238E27FC236}">
                <a16:creationId xmlns:a16="http://schemas.microsoft.com/office/drawing/2014/main" xmlns="" id="{4DC83ED1-54AD-084A-8F90-295793C360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153970"/>
            <a:ext cx="669724" cy="72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9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e d’écran 2017-12-14 à 09.47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72" y="3312367"/>
            <a:ext cx="4152966" cy="35010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42DD7B8-1F0E-AD4E-A938-065B330239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2" r="20469"/>
          <a:stretch/>
        </p:blipFill>
        <p:spPr>
          <a:xfrm>
            <a:off x="1259632" y="674084"/>
            <a:ext cx="2520280" cy="25266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83F502D-3AB8-8643-86D4-77FF80FA5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674084"/>
            <a:ext cx="3816424" cy="25388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5CF65EB-CF1A-2B46-95B7-17B3E4BA12F7}"/>
              </a:ext>
            </a:extLst>
          </p:cNvPr>
          <p:cNvSpPr txBox="1"/>
          <p:nvPr/>
        </p:nvSpPr>
        <p:spPr>
          <a:xfrm>
            <a:off x="-36512" y="-2738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b="1" dirty="0"/>
              <a:t>PREVENTION TRANSMISSION INTER ANIMAUX</a:t>
            </a:r>
          </a:p>
        </p:txBody>
      </p:sp>
    </p:spTree>
    <p:extLst>
      <p:ext uri="{BB962C8B-B14F-4D97-AF65-F5344CB8AC3E}">
        <p14:creationId xmlns:p14="http://schemas.microsoft.com/office/powerpoint/2010/main" val="370524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0EAA40C-5A19-F648-A8B5-A3AE0F2CE266}"/>
              </a:ext>
            </a:extLst>
          </p:cNvPr>
          <p:cNvSpPr txBox="1"/>
          <p:nvPr/>
        </p:nvSpPr>
        <p:spPr>
          <a:xfrm>
            <a:off x="20034" y="548680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b="1" dirty="0"/>
              <a:t>PREVENTION TRANSMISSION </a:t>
            </a:r>
          </a:p>
          <a:p>
            <a:pPr algn="ctr"/>
            <a:r>
              <a:rPr lang="fr-CH" sz="3600" b="1" dirty="0"/>
              <a:t>INTER HUMAINE</a:t>
            </a:r>
          </a:p>
          <a:p>
            <a:endParaRPr lang="fr-CH" sz="3600" b="1" dirty="0"/>
          </a:p>
          <a:p>
            <a:pPr marL="403225"/>
            <a:r>
              <a:rPr lang="fr-CH" sz="3600" b="1" dirty="0"/>
              <a:t>1/ SAVOIR RECONNAÎTRE UNE GRIPPE</a:t>
            </a:r>
          </a:p>
          <a:p>
            <a:pPr marL="403225"/>
            <a:endParaRPr lang="fr-CH" sz="3600" b="1" dirty="0"/>
          </a:p>
          <a:p>
            <a:pPr marL="403225"/>
            <a:r>
              <a:rPr lang="fr-CH" sz="3600" b="1" dirty="0"/>
              <a:t>2/ MESURES </a:t>
            </a:r>
            <a:r>
              <a:rPr lang="fr-CH" sz="3600" b="1" dirty="0" smtClean="0"/>
              <a:t>PHYSIQUES DE PREVENTION</a:t>
            </a:r>
            <a:endParaRPr lang="fr-CH" sz="3600" b="1" dirty="0"/>
          </a:p>
          <a:p>
            <a:pPr marL="403225"/>
            <a:endParaRPr lang="fr-CH" sz="3600" b="1" dirty="0"/>
          </a:p>
          <a:p>
            <a:pPr marL="403225"/>
            <a:r>
              <a:rPr lang="fr-CH" sz="3600" b="1" dirty="0"/>
              <a:t>3/ VACCINATION</a:t>
            </a:r>
          </a:p>
          <a:p>
            <a:endParaRPr lang="fr-CH" sz="3600" b="1" dirty="0"/>
          </a:p>
        </p:txBody>
      </p:sp>
    </p:spTree>
    <p:extLst>
      <p:ext uri="{BB962C8B-B14F-4D97-AF65-F5344CB8AC3E}">
        <p14:creationId xmlns:p14="http://schemas.microsoft.com/office/powerpoint/2010/main" val="312146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47265" r="48594" b="13086"/>
          <a:stretch/>
        </p:blipFill>
        <p:spPr bwMode="auto">
          <a:xfrm>
            <a:off x="882212" y="1474463"/>
            <a:ext cx="7290188" cy="505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979712" y="217818"/>
            <a:ext cx="5449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/>
              <a:t>GRIPPE OU PAS GRIPPE ?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3411182" y="951243"/>
            <a:ext cx="2232248" cy="4349965"/>
            <a:chOff x="3203848" y="951243"/>
            <a:chExt cx="2232248" cy="4349965"/>
          </a:xfrm>
        </p:grpSpPr>
        <p:sp>
          <p:nvSpPr>
            <p:cNvPr id="2" name="Rectangle 1"/>
            <p:cNvSpPr/>
            <p:nvPr/>
          </p:nvSpPr>
          <p:spPr>
            <a:xfrm>
              <a:off x="3203848" y="1556792"/>
              <a:ext cx="2232248" cy="3744416"/>
            </a:xfrm>
            <a:prstGeom prst="rect">
              <a:avLst/>
            </a:prstGeom>
            <a:solidFill>
              <a:schemeClr val="accent6">
                <a:lumMod val="75000"/>
                <a:alpha val="21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3411934" y="951243"/>
              <a:ext cx="18451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 smtClean="0">
                  <a:solidFill>
                    <a:srgbClr val="FF0000"/>
                  </a:solidFill>
                </a:rPr>
                <a:t>EN FAVEUR</a:t>
              </a:r>
              <a:endParaRPr lang="fr-FR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5643429" y="951243"/>
            <a:ext cx="2961018" cy="5070045"/>
            <a:chOff x="5569914" y="951243"/>
            <a:chExt cx="2890518" cy="5070045"/>
          </a:xfrm>
        </p:grpSpPr>
        <p:sp>
          <p:nvSpPr>
            <p:cNvPr id="5" name="Rectangle 4"/>
            <p:cNvSpPr/>
            <p:nvPr/>
          </p:nvSpPr>
          <p:spPr>
            <a:xfrm>
              <a:off x="5569914" y="5301208"/>
              <a:ext cx="2242445" cy="720080"/>
            </a:xfrm>
            <a:prstGeom prst="rect">
              <a:avLst/>
            </a:prstGeom>
            <a:solidFill>
              <a:srgbClr val="00B0F0">
                <a:alpha val="34000"/>
              </a:srgbClr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7892648" y="5435932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b="1" dirty="0">
                  <a:solidFill>
                    <a:srgbClr val="00B0F0"/>
                  </a:solidFill>
                </a:rPr>
                <a:t>ORL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956866" y="951243"/>
              <a:ext cx="14067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 smtClean="0">
                  <a:solidFill>
                    <a:srgbClr val="00B0F0"/>
                  </a:solidFill>
                </a:rPr>
                <a:t>CONTRE</a:t>
              </a:r>
              <a:endParaRPr lang="fr-FR" sz="2800" b="1" dirty="0">
                <a:solidFill>
                  <a:srgbClr val="00B0F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648692" y="1556793"/>
              <a:ext cx="2163667" cy="432048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383667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79712" y="217818"/>
            <a:ext cx="5008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LABO POUR LA GRIPPE</a:t>
            </a:r>
            <a:endParaRPr lang="fr-CH" sz="40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742" y="918089"/>
            <a:ext cx="5256584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14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">
            <a:extLst>
              <a:ext uri="{FF2B5EF4-FFF2-40B4-BE49-F238E27FC236}">
                <a16:creationId xmlns:a16="http://schemas.microsoft.com/office/drawing/2014/main" xmlns="" id="{893DD425-72EA-0646-B1C5-F5EA59BD213E}"/>
              </a:ext>
            </a:extLst>
          </p:cNvPr>
          <p:cNvSpPr txBox="1"/>
          <p:nvPr/>
        </p:nvSpPr>
        <p:spPr>
          <a:xfrm>
            <a:off x="391937" y="5234857"/>
            <a:ext cx="8354891" cy="93044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fr-CH" sz="4800" b="1" dirty="0">
                <a:solidFill>
                  <a:schemeClr val="bg1"/>
                </a:solidFill>
              </a:rPr>
              <a:t>MESURES DE PREVENTIONS</a:t>
            </a:r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xmlns="" id="{4F4621B2-1B76-CA41-A255-A137326D8D9D}"/>
              </a:ext>
            </a:extLst>
          </p:cNvPr>
          <p:cNvSpPr txBox="1"/>
          <p:nvPr/>
        </p:nvSpPr>
        <p:spPr>
          <a:xfrm>
            <a:off x="0" y="-2784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b="1" dirty="0"/>
              <a:t>MESURES DE PREVENTION PHYSIQUES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5C14A001-FBD3-5A42-82C6-9289D1AD8F25}"/>
              </a:ext>
            </a:extLst>
          </p:cNvPr>
          <p:cNvGrpSpPr/>
          <p:nvPr/>
        </p:nvGrpSpPr>
        <p:grpSpPr>
          <a:xfrm>
            <a:off x="7812360" y="5080679"/>
            <a:ext cx="1076471" cy="1069550"/>
            <a:chOff x="3888593" y="3212975"/>
            <a:chExt cx="1691520" cy="1537943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xmlns="" id="{5505770C-0F26-0241-BC07-3D0682E1CA1A}"/>
                </a:ext>
              </a:extLst>
            </p:cNvPr>
            <p:cNvGrpSpPr/>
            <p:nvPr/>
          </p:nvGrpSpPr>
          <p:grpSpPr>
            <a:xfrm>
              <a:off x="4135880" y="3212975"/>
              <a:ext cx="1444233" cy="1245971"/>
              <a:chOff x="3472437" y="2702785"/>
              <a:chExt cx="1679703" cy="1532658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xmlns="" id="{5179427F-DBD3-024E-AD29-E5AD4EE923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0432"/>
              <a:stretch/>
            </p:blipFill>
            <p:spPr>
              <a:xfrm>
                <a:off x="3472437" y="2702787"/>
                <a:ext cx="667520" cy="1532656"/>
              </a:xfrm>
              <a:prstGeom prst="rect">
                <a:avLst/>
              </a:prstGeom>
            </p:spPr>
          </p:pic>
          <p:pic>
            <p:nvPicPr>
              <p:cNvPr id="53" name="Image 52">
                <a:extLst>
                  <a:ext uri="{FF2B5EF4-FFF2-40B4-BE49-F238E27FC236}">
                    <a16:creationId xmlns:a16="http://schemas.microsoft.com/office/drawing/2014/main" xmlns="" id="{9E342ED9-32B9-B24F-87FD-2330536160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177"/>
              <a:stretch/>
            </p:blipFill>
            <p:spPr>
              <a:xfrm>
                <a:off x="4142907" y="2702785"/>
                <a:ext cx="1009233" cy="1532655"/>
              </a:xfrm>
              <a:prstGeom prst="rect">
                <a:avLst/>
              </a:prstGeom>
            </p:spPr>
          </p:pic>
        </p:grp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xmlns="" id="{549547F6-0D41-A34F-932F-9B0A2993846B}"/>
                </a:ext>
              </a:extLst>
            </p:cNvPr>
            <p:cNvSpPr txBox="1"/>
            <p:nvPr/>
          </p:nvSpPr>
          <p:spPr>
            <a:xfrm>
              <a:off x="3888593" y="4381586"/>
              <a:ext cx="1361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COHORTAGE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3867304" y="1772816"/>
            <a:ext cx="3441000" cy="1235257"/>
            <a:chOff x="3867304" y="1772816"/>
            <a:chExt cx="3441000" cy="1235257"/>
          </a:xfrm>
        </p:grpSpPr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xmlns="" id="{89CE6192-6AE0-844D-B714-8185608DC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080" y="1772816"/>
              <a:ext cx="2016224" cy="1235257"/>
            </a:xfrm>
            <a:prstGeom prst="rect">
              <a:avLst/>
            </a:prstGeom>
          </p:spPr>
        </p:pic>
        <p:sp>
          <p:nvSpPr>
            <p:cNvPr id="15" name="Flèche vers la droite 14">
              <a:extLst>
                <a:ext uri="{FF2B5EF4-FFF2-40B4-BE49-F238E27FC236}">
                  <a16:creationId xmlns:a16="http://schemas.microsoft.com/office/drawing/2014/main" xmlns="" id="{4667C803-4EA7-374F-8EE6-572C2EA7CE33}"/>
                </a:ext>
              </a:extLst>
            </p:cNvPr>
            <p:cNvSpPr/>
            <p:nvPr/>
          </p:nvSpPr>
          <p:spPr>
            <a:xfrm>
              <a:off x="3867304" y="2099203"/>
              <a:ext cx="468052" cy="791611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7"/>
          <a:stretch/>
        </p:blipFill>
        <p:spPr bwMode="auto">
          <a:xfrm flipH="1">
            <a:off x="165580" y="1500289"/>
            <a:ext cx="3329113" cy="190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1" y="4083831"/>
            <a:ext cx="3329113" cy="18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e 11"/>
          <p:cNvGrpSpPr/>
          <p:nvPr/>
        </p:nvGrpSpPr>
        <p:grpSpPr>
          <a:xfrm>
            <a:off x="3867304" y="3631136"/>
            <a:ext cx="4612169" cy="2822200"/>
            <a:chOff x="3867304" y="3123379"/>
            <a:chExt cx="4612169" cy="28222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BDA3C834-FF14-374D-88CC-A8EEF5F1F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3796" y="3611049"/>
              <a:ext cx="1711370" cy="1736353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D480415A-C983-6B47-8FD0-5166C0876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1683">
              <a:off x="6779098" y="3123379"/>
              <a:ext cx="1700375" cy="2822200"/>
            </a:xfrm>
            <a:prstGeom prst="rect">
              <a:avLst/>
            </a:prstGeom>
          </p:spPr>
        </p:pic>
        <p:sp>
          <p:nvSpPr>
            <p:cNvPr id="45" name="Flèche vers la droite 14">
              <a:extLst>
                <a:ext uri="{FF2B5EF4-FFF2-40B4-BE49-F238E27FC236}">
                  <a16:creationId xmlns:a16="http://schemas.microsoft.com/office/drawing/2014/main" xmlns="" id="{4667C803-4EA7-374F-8EE6-572C2EA7CE33}"/>
                </a:ext>
              </a:extLst>
            </p:cNvPr>
            <p:cNvSpPr/>
            <p:nvPr/>
          </p:nvSpPr>
          <p:spPr>
            <a:xfrm>
              <a:off x="3867304" y="4138673"/>
              <a:ext cx="468052" cy="791611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77077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1941946" y="4201984"/>
            <a:ext cx="5400600" cy="2448272"/>
            <a:chOff x="68479" y="3573016"/>
            <a:chExt cx="4781416" cy="217997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16" r="4800"/>
            <a:stretch/>
          </p:blipFill>
          <p:spPr bwMode="auto">
            <a:xfrm>
              <a:off x="68479" y="3573016"/>
              <a:ext cx="4781416" cy="21799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923928" y="3573016"/>
              <a:ext cx="864096" cy="216024"/>
            </a:xfrm>
            <a:prstGeom prst="rect">
              <a:avLst/>
            </a:prstGeom>
            <a:solidFill>
              <a:srgbClr val="FFFF00">
                <a:alpha val="37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1544" y="3908025"/>
              <a:ext cx="2382264" cy="216024"/>
            </a:xfrm>
            <a:prstGeom prst="rect">
              <a:avLst/>
            </a:prstGeom>
            <a:solidFill>
              <a:srgbClr val="FFFF00">
                <a:alpha val="37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6A3528F-46C4-514B-83AF-D942D4525B4B}"/>
                </a:ext>
              </a:extLst>
            </p:cNvPr>
            <p:cNvSpPr/>
            <p:nvPr/>
          </p:nvSpPr>
          <p:spPr>
            <a:xfrm>
              <a:off x="3093752" y="4373824"/>
              <a:ext cx="1694272" cy="222446"/>
            </a:xfrm>
            <a:prstGeom prst="rect">
              <a:avLst/>
            </a:prstGeom>
            <a:solidFill>
              <a:srgbClr val="FFFF00">
                <a:alpha val="37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4F2E7BB-EE47-794B-8B9C-09A6493EA982}"/>
                </a:ext>
              </a:extLst>
            </p:cNvPr>
            <p:cNvSpPr/>
            <p:nvPr/>
          </p:nvSpPr>
          <p:spPr>
            <a:xfrm>
              <a:off x="469063" y="4551781"/>
              <a:ext cx="2001838" cy="222447"/>
            </a:xfrm>
            <a:prstGeom prst="rect">
              <a:avLst/>
            </a:prstGeom>
            <a:solidFill>
              <a:srgbClr val="FFFF00">
                <a:alpha val="37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DC11A600-F9E2-814E-8B62-05AF669533BD}"/>
              </a:ext>
            </a:extLst>
          </p:cNvPr>
          <p:cNvSpPr txBox="1"/>
          <p:nvPr/>
        </p:nvSpPr>
        <p:spPr>
          <a:xfrm>
            <a:off x="-28814" y="222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b="1" dirty="0"/>
              <a:t>DIRECTIVES INSTITUTIONELLES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504" y="980728"/>
            <a:ext cx="4317281" cy="288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15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51153" y="332656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INFLUENZA </a:t>
            </a:r>
          </a:p>
        </p:txBody>
      </p:sp>
      <p:pic>
        <p:nvPicPr>
          <p:cNvPr id="2052" name="Picture 4" descr="https://upload.wikimedia.org/wikipedia/commons/thumb/3/3a/Virus_Replication.svg/1024px-Virus_Replicati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78987"/>
            <a:ext cx="5439641" cy="502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e 13"/>
          <p:cNvGrpSpPr/>
          <p:nvPr/>
        </p:nvGrpSpPr>
        <p:grpSpPr>
          <a:xfrm>
            <a:off x="4716016" y="5155084"/>
            <a:ext cx="870751" cy="1145227"/>
            <a:chOff x="4716016" y="5155084"/>
            <a:chExt cx="870751" cy="1145227"/>
          </a:xfrm>
        </p:grpSpPr>
        <p:grpSp>
          <p:nvGrpSpPr>
            <p:cNvPr id="11" name="Groupe 10"/>
            <p:cNvGrpSpPr/>
            <p:nvPr/>
          </p:nvGrpSpPr>
          <p:grpSpPr>
            <a:xfrm>
              <a:off x="4872597" y="5155084"/>
              <a:ext cx="528003" cy="938212"/>
              <a:chOff x="4872597" y="5155084"/>
              <a:chExt cx="528003" cy="938212"/>
            </a:xfrm>
          </p:grpSpPr>
          <p:grpSp>
            <p:nvGrpSpPr>
              <p:cNvPr id="30" name="Groupe 29"/>
              <p:cNvGrpSpPr/>
              <p:nvPr/>
            </p:nvGrpSpPr>
            <p:grpSpPr>
              <a:xfrm>
                <a:off x="4872597" y="5661248"/>
                <a:ext cx="466794" cy="432048"/>
                <a:chOff x="7422896" y="1693813"/>
                <a:chExt cx="466794" cy="432048"/>
              </a:xfrm>
            </p:grpSpPr>
            <p:sp>
              <p:nvSpPr>
                <p:cNvPr id="31" name="Ellipse 30"/>
                <p:cNvSpPr/>
                <p:nvPr/>
              </p:nvSpPr>
              <p:spPr>
                <a:xfrm>
                  <a:off x="7424985" y="1693813"/>
                  <a:ext cx="461986" cy="43204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32" name="ZoneTexte 31"/>
                <p:cNvSpPr txBox="1"/>
                <p:nvPr/>
              </p:nvSpPr>
              <p:spPr>
                <a:xfrm>
                  <a:off x="7422896" y="1725171"/>
                  <a:ext cx="466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CH" dirty="0"/>
                    <a:t>N</a:t>
                  </a:r>
                  <a:r>
                    <a:rPr lang="fr-CH" dirty="0" smtClean="0"/>
                    <a:t>A</a:t>
                  </a:r>
                  <a:endParaRPr lang="fr-CH" dirty="0"/>
                </a:p>
              </p:txBody>
            </p:sp>
          </p:grpSp>
          <p:pic>
            <p:nvPicPr>
              <p:cNvPr id="2054" name="Picture 6" descr="Image result for ciseaux logo transparent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662390" flipH="1">
                <a:off x="4951064" y="5155084"/>
                <a:ext cx="449536" cy="4495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ZoneTexte 11"/>
            <p:cNvSpPr txBox="1"/>
            <p:nvPr/>
          </p:nvSpPr>
          <p:spPr>
            <a:xfrm>
              <a:off x="4716016" y="6054090"/>
              <a:ext cx="8707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000" i="1" dirty="0" smtClean="0">
                  <a:solidFill>
                    <a:srgbClr val="FF0000"/>
                  </a:solidFill>
                </a:rPr>
                <a:t>détachement</a:t>
              </a:r>
              <a:endParaRPr lang="fr-CH" sz="1000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4510969" y="1683889"/>
            <a:ext cx="853119" cy="623180"/>
            <a:chOff x="4510969" y="1683889"/>
            <a:chExt cx="853119" cy="623180"/>
          </a:xfrm>
        </p:grpSpPr>
        <p:grpSp>
          <p:nvGrpSpPr>
            <p:cNvPr id="10" name="Groupe 9"/>
            <p:cNvGrpSpPr/>
            <p:nvPr/>
          </p:nvGrpSpPr>
          <p:grpSpPr>
            <a:xfrm>
              <a:off x="4644008" y="1683889"/>
              <a:ext cx="491212" cy="432048"/>
              <a:chOff x="7424985" y="1669450"/>
              <a:chExt cx="491212" cy="432048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7424985" y="1669450"/>
                <a:ext cx="461986" cy="43204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C0C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" name="ZoneTexte 1"/>
              <p:cNvSpPr txBox="1"/>
              <p:nvPr/>
            </p:nvSpPr>
            <p:spPr>
              <a:xfrm>
                <a:off x="7454211" y="1700808"/>
                <a:ext cx="46198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CH" dirty="0" smtClean="0">
                    <a:solidFill>
                      <a:srgbClr val="3005BB"/>
                    </a:solidFill>
                  </a:rPr>
                  <a:t>HA</a:t>
                </a:r>
                <a:endParaRPr lang="fr-CH" dirty="0">
                  <a:solidFill>
                    <a:srgbClr val="3005BB"/>
                  </a:solidFill>
                </a:endParaRPr>
              </a:p>
            </p:txBody>
          </p:sp>
        </p:grpSp>
        <p:sp>
          <p:nvSpPr>
            <p:cNvPr id="39" name="ZoneTexte 38"/>
            <p:cNvSpPr txBox="1"/>
            <p:nvPr/>
          </p:nvSpPr>
          <p:spPr>
            <a:xfrm>
              <a:off x="4510969" y="2060848"/>
              <a:ext cx="8531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000" i="1" dirty="0" smtClean="0">
                  <a:solidFill>
                    <a:srgbClr val="0C0CAC"/>
                  </a:solidFill>
                </a:rPr>
                <a:t>attachement</a:t>
              </a:r>
              <a:endParaRPr lang="fr-CH" sz="1000" i="1" dirty="0">
                <a:solidFill>
                  <a:srgbClr val="0C0CAC"/>
                </a:solidFill>
              </a:endParaRP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5652120" y="3429000"/>
            <a:ext cx="504056" cy="665279"/>
            <a:chOff x="5652120" y="3429000"/>
            <a:chExt cx="504056" cy="665279"/>
          </a:xfrm>
        </p:grpSpPr>
        <p:grpSp>
          <p:nvGrpSpPr>
            <p:cNvPr id="33" name="Groupe 32"/>
            <p:cNvGrpSpPr/>
            <p:nvPr/>
          </p:nvGrpSpPr>
          <p:grpSpPr>
            <a:xfrm>
              <a:off x="5652120" y="3429000"/>
              <a:ext cx="498855" cy="432048"/>
              <a:chOff x="7422896" y="1669450"/>
              <a:chExt cx="498855" cy="432048"/>
            </a:xfrm>
          </p:grpSpPr>
          <p:sp>
            <p:nvSpPr>
              <p:cNvPr id="34" name="Ellipse 33"/>
              <p:cNvSpPr/>
              <p:nvPr/>
            </p:nvSpPr>
            <p:spPr>
              <a:xfrm>
                <a:off x="7424985" y="1669450"/>
                <a:ext cx="461986" cy="43204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35" name="ZoneTexte 34"/>
              <p:cNvSpPr txBox="1"/>
              <p:nvPr/>
            </p:nvSpPr>
            <p:spPr>
              <a:xfrm>
                <a:off x="7422896" y="1700808"/>
                <a:ext cx="4988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dirty="0" smtClean="0">
                    <a:solidFill>
                      <a:srgbClr val="00B050"/>
                    </a:solidFill>
                  </a:rPr>
                  <a:t>M2</a:t>
                </a:r>
                <a:endParaRPr lang="fr-CH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40" name="ZoneTexte 39"/>
            <p:cNvSpPr txBox="1"/>
            <p:nvPr/>
          </p:nvSpPr>
          <p:spPr>
            <a:xfrm>
              <a:off x="5657321" y="3848058"/>
              <a:ext cx="4988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000" i="1" dirty="0" smtClean="0">
                  <a:solidFill>
                    <a:srgbClr val="00B050"/>
                  </a:solidFill>
                </a:rPr>
                <a:t>fusion</a:t>
              </a:r>
              <a:endParaRPr lang="fr-CH" sz="1000" i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5319980" y="1556792"/>
            <a:ext cx="47801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sz="800" dirty="0" err="1" smtClean="0"/>
              <a:t>ss</a:t>
            </a:r>
            <a:r>
              <a:rPr lang="fr-CH" sz="800" dirty="0" smtClean="0"/>
              <a:t>-RNA</a:t>
            </a:r>
            <a:endParaRPr lang="fr-CH" sz="800" dirty="0"/>
          </a:p>
        </p:txBody>
      </p:sp>
      <p:grpSp>
        <p:nvGrpSpPr>
          <p:cNvPr id="22" name="Groupe 21"/>
          <p:cNvGrpSpPr/>
          <p:nvPr/>
        </p:nvGrpSpPr>
        <p:grpSpPr>
          <a:xfrm>
            <a:off x="2352317" y="5486625"/>
            <a:ext cx="2520280" cy="460135"/>
            <a:chOff x="2123728" y="1331476"/>
            <a:chExt cx="2520280" cy="460135"/>
          </a:xfrm>
        </p:grpSpPr>
        <p:cxnSp>
          <p:nvCxnSpPr>
            <p:cNvPr id="18" name="Connecteur droit avec flèche 17"/>
            <p:cNvCxnSpPr/>
            <p:nvPr/>
          </p:nvCxnSpPr>
          <p:spPr>
            <a:xfrm>
              <a:off x="3351153" y="1556792"/>
              <a:ext cx="1292855" cy="23481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2123728" y="1331476"/>
              <a:ext cx="1254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err="1" smtClean="0">
                  <a:solidFill>
                    <a:srgbClr val="FF0000"/>
                  </a:solidFill>
                </a:rPr>
                <a:t>Oseltamivir</a:t>
              </a:r>
              <a:endParaRPr lang="fr-CH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6156176" y="3786502"/>
            <a:ext cx="2265186" cy="369332"/>
            <a:chOff x="6156176" y="3786502"/>
            <a:chExt cx="2265186" cy="369332"/>
          </a:xfrm>
        </p:grpSpPr>
        <p:sp>
          <p:nvSpPr>
            <p:cNvPr id="48" name="ZoneTexte 47"/>
            <p:cNvSpPr txBox="1"/>
            <p:nvPr/>
          </p:nvSpPr>
          <p:spPr>
            <a:xfrm>
              <a:off x="7092280" y="3786502"/>
              <a:ext cx="1329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CH" dirty="0" err="1" smtClean="0">
                  <a:solidFill>
                    <a:srgbClr val="FF0000"/>
                  </a:solidFill>
                </a:rPr>
                <a:t>Amantadine</a:t>
              </a:r>
              <a:endParaRPr lang="fr-CH" dirty="0">
                <a:solidFill>
                  <a:srgbClr val="FF0000"/>
                </a:solidFill>
              </a:endParaRPr>
            </a:p>
          </p:txBody>
        </p:sp>
        <p:cxnSp>
          <p:nvCxnSpPr>
            <p:cNvPr id="49" name="Connecteur droit avec flèche 48"/>
            <p:cNvCxnSpPr>
              <a:stCxn id="48" idx="1"/>
            </p:cNvCxnSpPr>
            <p:nvPr/>
          </p:nvCxnSpPr>
          <p:spPr>
            <a:xfrm flipH="1" flipV="1">
              <a:off x="6156176" y="3786502"/>
              <a:ext cx="936104" cy="18466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53"/>
          <p:cNvSpPr/>
          <p:nvPr/>
        </p:nvSpPr>
        <p:spPr>
          <a:xfrm>
            <a:off x="3458731" y="6312944"/>
            <a:ext cx="2890991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hlinkClick r:id="rId6"/>
              </a:rPr>
              <a:t>https://www.youtube.com/watch?v=-</a:t>
            </a:r>
            <a:r>
              <a:rPr lang="en-US" sz="1000" dirty="0" smtClean="0">
                <a:hlinkClick r:id="rId6"/>
              </a:rPr>
              <a:t>CRduDChuv8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273641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DC11A600-F9E2-814E-8B62-05AF669533BD}"/>
              </a:ext>
            </a:extLst>
          </p:cNvPr>
          <p:cNvSpPr txBox="1"/>
          <p:nvPr/>
        </p:nvSpPr>
        <p:spPr>
          <a:xfrm>
            <a:off x="-28814" y="26238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b="1" dirty="0" smtClean="0"/>
              <a:t>LA VACCINATION</a:t>
            </a:r>
            <a:endParaRPr lang="fr-CH" sz="36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72CEF9C-6D86-8944-9DA4-5D7F4FDB8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880" y="1342509"/>
            <a:ext cx="6732240" cy="448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6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95453" y="2060848"/>
            <a:ext cx="57606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fr-CH" sz="5400" b="1" dirty="0"/>
              <a:t>QUI EST À RISQUE</a:t>
            </a:r>
          </a:p>
          <a:p>
            <a:pPr marL="0" lvl="1" algn="ctr"/>
            <a:r>
              <a:rPr lang="fr-CH" sz="5400" b="1" dirty="0"/>
              <a:t>DE COMPLICATIONS ?</a:t>
            </a:r>
          </a:p>
        </p:txBody>
      </p:sp>
    </p:spTree>
    <p:extLst>
      <p:ext uri="{BB962C8B-B14F-4D97-AF65-F5344CB8AC3E}">
        <p14:creationId xmlns:p14="http://schemas.microsoft.com/office/powerpoint/2010/main" val="232009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8520" y="1268760"/>
            <a:ext cx="90364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fr-CH" b="1" dirty="0">
                <a:solidFill>
                  <a:srgbClr val="FF0000"/>
                </a:solidFill>
              </a:rPr>
              <a:t>Les femmes enceintes</a:t>
            </a:r>
            <a:endParaRPr lang="fr-CH" b="1" u="sng" dirty="0">
              <a:solidFill>
                <a:srgbClr val="008000"/>
              </a:solidFill>
            </a:endParaRPr>
          </a:p>
          <a:p>
            <a:pPr lvl="1"/>
            <a:endParaRPr lang="fr-CH" b="1" dirty="0">
              <a:solidFill>
                <a:srgbClr val="008000"/>
              </a:solidFill>
            </a:endParaRPr>
          </a:p>
          <a:p>
            <a:pPr lvl="1"/>
            <a:endParaRPr lang="fr-CH" b="1" dirty="0">
              <a:solidFill>
                <a:srgbClr val="008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CH" b="1" dirty="0">
                <a:solidFill>
                  <a:srgbClr val="FF0000"/>
                </a:solidFill>
              </a:rPr>
              <a:t>Les prématurés </a:t>
            </a:r>
            <a:r>
              <a:rPr lang="fr-CH" dirty="0"/>
              <a:t>de</a:t>
            </a:r>
            <a:r>
              <a:rPr lang="fr-CH" b="1" dirty="0"/>
              <a:t> </a:t>
            </a:r>
            <a:r>
              <a:rPr lang="fr-CH" b="1" dirty="0">
                <a:solidFill>
                  <a:srgbClr val="FF0000"/>
                </a:solidFill>
              </a:rPr>
              <a:t>&lt; 33 SA</a:t>
            </a:r>
            <a:r>
              <a:rPr lang="fr-CH" b="1" dirty="0"/>
              <a:t> </a:t>
            </a:r>
            <a:r>
              <a:rPr lang="fr-CH" dirty="0"/>
              <a:t>ou</a:t>
            </a:r>
            <a:r>
              <a:rPr lang="fr-CH" b="1" dirty="0"/>
              <a:t> </a:t>
            </a:r>
            <a:r>
              <a:rPr lang="fr-CH" b="1" dirty="0">
                <a:solidFill>
                  <a:srgbClr val="FF0000"/>
                </a:solidFill>
              </a:rPr>
              <a:t>PN &lt; 1500 g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>
                <a:sym typeface="Wingdings" panose="05000000000000000000" pitchFamily="2" charset="2"/>
              </a:rPr>
              <a:t></a:t>
            </a:r>
            <a:r>
              <a:rPr lang="fr-CH" dirty="0"/>
              <a:t> les vacciner </a:t>
            </a:r>
            <a:r>
              <a:rPr lang="fr-CH" u="sng" dirty="0"/>
              <a:t>dès 6 mois</a:t>
            </a:r>
            <a:r>
              <a:rPr lang="fr-CH" dirty="0"/>
              <a:t> d’âge </a:t>
            </a:r>
            <a:r>
              <a:rPr lang="fr-CH" u="sng" dirty="0"/>
              <a:t>chronologique</a:t>
            </a:r>
            <a:r>
              <a:rPr lang="fr-CH" dirty="0"/>
              <a:t> au moins pendant les </a:t>
            </a:r>
            <a:r>
              <a:rPr lang="fr-CH" u="sng" dirty="0"/>
              <a:t>2 premiers hivers</a:t>
            </a:r>
            <a:r>
              <a:rPr lang="fr-CH" dirty="0"/>
              <a:t>.</a:t>
            </a:r>
          </a:p>
          <a:p>
            <a:pPr lvl="1"/>
            <a:endParaRPr lang="fr-CH" dirty="0">
              <a:solidFill>
                <a:srgbClr val="FF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CH" b="1" dirty="0">
                <a:solidFill>
                  <a:srgbClr val="FF0000"/>
                </a:solidFill>
              </a:rPr>
              <a:t>Les malades  chroniques:</a:t>
            </a:r>
            <a:r>
              <a:rPr lang="fr-CH" dirty="0"/>
              <a:t> maladies cardiaques, respiratoires (p. ex., asthme), maladie du système immunitaire (</a:t>
            </a:r>
            <a:r>
              <a:rPr lang="fr-CH" dirty="0" err="1"/>
              <a:t>asplénie</a:t>
            </a:r>
            <a:r>
              <a:rPr lang="fr-CH" dirty="0"/>
              <a:t>, HIV, cancer, immunothérapie, traitement corticoïde systémique) ou d’une pathologie affectant les fonctions rénale , hépatique, métabolique (diabète ou obésité morbide), musculaire ou neurologiques </a:t>
            </a:r>
            <a:r>
              <a:rPr lang="fr-CH" dirty="0">
                <a:sym typeface="Wingdings" panose="05000000000000000000" pitchFamily="2" charset="2"/>
              </a:rPr>
              <a:t></a:t>
            </a:r>
            <a:r>
              <a:rPr lang="fr-CH" dirty="0"/>
              <a:t> </a:t>
            </a:r>
            <a:r>
              <a:rPr lang="fr-CH" u="sng" dirty="0"/>
              <a:t>1</a:t>
            </a:r>
            <a:r>
              <a:rPr lang="fr-CH" u="sng" baseline="30000" dirty="0"/>
              <a:t>er</a:t>
            </a:r>
            <a:r>
              <a:rPr lang="fr-CH" u="sng" dirty="0"/>
              <a:t> vaccin dès  l’âge de 6 mois</a:t>
            </a:r>
            <a:r>
              <a:rPr lang="fr-CH" dirty="0"/>
              <a:t>.</a:t>
            </a:r>
          </a:p>
          <a:p>
            <a:pPr lvl="1"/>
            <a:endParaRPr lang="fr-CH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CH" b="1" dirty="0">
                <a:solidFill>
                  <a:srgbClr val="FF0000"/>
                </a:solidFill>
              </a:rPr>
              <a:t>Les personnes de 65 ans </a:t>
            </a:r>
            <a:r>
              <a:rPr lang="fr-CH" dirty="0"/>
              <a:t>et plus.</a:t>
            </a:r>
          </a:p>
          <a:p>
            <a:pPr lvl="1"/>
            <a:endParaRPr lang="fr-CH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3200" b="1" dirty="0"/>
              <a:t>POPULATION A RISQUE DE COMPLICATIONS</a:t>
            </a:r>
          </a:p>
        </p:txBody>
      </p:sp>
    </p:spTree>
    <p:extLst>
      <p:ext uri="{BB962C8B-B14F-4D97-AF65-F5344CB8AC3E}">
        <p14:creationId xmlns:p14="http://schemas.microsoft.com/office/powerpoint/2010/main" val="263283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76152" y="251937"/>
            <a:ext cx="43204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3200" b="1" dirty="0">
                <a:solidFill>
                  <a:srgbClr val="FF0000"/>
                </a:solidFill>
              </a:rPr>
              <a:t>POPULATION À RISQUE</a:t>
            </a:r>
            <a:endParaRPr lang="fr-CH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47" y="836712"/>
            <a:ext cx="8709441" cy="57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6372200" y="3284984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547664" y="1772816"/>
            <a:ext cx="576064" cy="288032"/>
          </a:xfrm>
          <a:prstGeom prst="rect">
            <a:avLst/>
          </a:prstGeom>
          <a:solidFill>
            <a:schemeClr val="accent6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004789" y="3690329"/>
            <a:ext cx="1096988" cy="288032"/>
          </a:xfrm>
          <a:prstGeom prst="rect">
            <a:avLst/>
          </a:prstGeom>
          <a:solidFill>
            <a:schemeClr val="accent6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583668" y="4439563"/>
            <a:ext cx="548494" cy="288032"/>
          </a:xfrm>
          <a:prstGeom prst="rect">
            <a:avLst/>
          </a:prstGeom>
          <a:solidFill>
            <a:schemeClr val="accent6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484090" y="4892377"/>
            <a:ext cx="648072" cy="288032"/>
          </a:xfrm>
          <a:prstGeom prst="rect">
            <a:avLst/>
          </a:prstGeom>
          <a:solidFill>
            <a:srgbClr val="7030A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89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0600" y="323945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3200" b="1" dirty="0">
                <a:solidFill>
                  <a:srgbClr val="FF0000"/>
                </a:solidFill>
              </a:rPr>
              <a:t>COMPLICATIONS</a:t>
            </a:r>
            <a:r>
              <a:rPr lang="fr-CH" sz="3200" b="1" dirty="0"/>
              <a:t> DE LA </a:t>
            </a:r>
            <a:r>
              <a:rPr lang="fr-CH" sz="3200" b="1" dirty="0" smtClean="0"/>
              <a:t>GRIPPE</a:t>
            </a:r>
            <a:endParaRPr lang="fr-CH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16371" y="1484784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fr-CH" sz="2400" dirty="0"/>
              <a:t>Sinusite, otite, faux croup, bronchite, pneumonie  virale ou par surinfection bactérienne.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fr-CH" sz="2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CH" sz="2400" dirty="0"/>
              <a:t>Pleurésie, une myosite, une myocardite, péricardite, cardiomyopathie dilatée, infarctus du myocarde. 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fr-CH" sz="2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CH" sz="2400" dirty="0"/>
              <a:t>Méningite, encéphalite, myélite, Guillain-Barré.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fr-CH" sz="2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CH" sz="2400" dirty="0"/>
              <a:t>Appendicite, cholécystite (rares).</a:t>
            </a:r>
          </a:p>
          <a:p>
            <a:pPr lvl="1"/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258784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574" y="2276872"/>
            <a:ext cx="7678621" cy="2062103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CH" sz="3200" b="1" dirty="0"/>
              <a:t>POPULATION À RISQUE </a:t>
            </a:r>
          </a:p>
          <a:p>
            <a:pPr algn="ctr"/>
            <a:r>
              <a:rPr lang="fr-CH" sz="3200" b="1" dirty="0">
                <a:sym typeface="Wingdings" panose="05000000000000000000" pitchFamily="2" charset="2"/>
              </a:rPr>
              <a:t></a:t>
            </a:r>
            <a:r>
              <a:rPr lang="fr-CH" sz="3200" b="1" dirty="0"/>
              <a:t> </a:t>
            </a:r>
            <a:r>
              <a:rPr lang="fr-CH" sz="3200" b="1" dirty="0">
                <a:solidFill>
                  <a:srgbClr val="FF0000"/>
                </a:solidFill>
              </a:rPr>
              <a:t>RISQUE COMPLICATIONS X 5 !</a:t>
            </a:r>
          </a:p>
          <a:p>
            <a:pPr algn="ctr"/>
            <a:r>
              <a:rPr lang="fr-CH" sz="32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CH" sz="3200" b="1" dirty="0">
                <a:sym typeface="Wingdings" panose="05000000000000000000" pitchFamily="2" charset="2"/>
              </a:rPr>
              <a:t></a:t>
            </a:r>
            <a:r>
              <a:rPr lang="fr-CH" sz="3200" b="1" dirty="0"/>
              <a:t> POPULATION A VACCINER EN PRIORITÉ !</a:t>
            </a:r>
          </a:p>
        </p:txBody>
      </p:sp>
    </p:spTree>
    <p:extLst>
      <p:ext uri="{BB962C8B-B14F-4D97-AF65-F5344CB8AC3E}">
        <p14:creationId xmlns:p14="http://schemas.microsoft.com/office/powerpoint/2010/main" val="268636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52051299-9FA6-3C43-A04D-E5EFCDC2B1D8}"/>
              </a:ext>
            </a:extLst>
          </p:cNvPr>
          <p:cNvSpPr txBox="1"/>
          <p:nvPr/>
        </p:nvSpPr>
        <p:spPr>
          <a:xfrm>
            <a:off x="41305" y="0"/>
            <a:ext cx="404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6838" lvl="2"/>
            <a:r>
              <a:rPr lang="fr-CH" sz="3200" b="1" dirty="0"/>
              <a:t>GRIPPE ET GROSSESSE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4649D015-CA32-C742-A3BD-6C89659CDFD4}"/>
              </a:ext>
            </a:extLst>
          </p:cNvPr>
          <p:cNvGrpSpPr/>
          <p:nvPr/>
        </p:nvGrpSpPr>
        <p:grpSpPr>
          <a:xfrm>
            <a:off x="618761" y="5023560"/>
            <a:ext cx="3127326" cy="1232710"/>
            <a:chOff x="2195736" y="4653136"/>
            <a:chExt cx="4318000" cy="1656184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xmlns="" id="{051D9E5A-CBB6-0E4E-A59F-571A8F930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5736" y="4869160"/>
              <a:ext cx="4318000" cy="13716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98F1E100-18C6-954E-9242-577FE0BB8272}"/>
                </a:ext>
              </a:extLst>
            </p:cNvPr>
            <p:cNvSpPr/>
            <p:nvPr/>
          </p:nvSpPr>
          <p:spPr>
            <a:xfrm>
              <a:off x="2195736" y="4653136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453A5D1-99C7-C84D-A945-231779A220EA}"/>
                </a:ext>
              </a:extLst>
            </p:cNvPr>
            <p:cNvSpPr/>
            <p:nvPr/>
          </p:nvSpPr>
          <p:spPr>
            <a:xfrm>
              <a:off x="4283968" y="5877272"/>
              <a:ext cx="1512168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985FCDEB-7A12-834F-BDDF-4949411CD358}"/>
              </a:ext>
            </a:extLst>
          </p:cNvPr>
          <p:cNvGrpSpPr/>
          <p:nvPr/>
        </p:nvGrpSpPr>
        <p:grpSpPr>
          <a:xfrm>
            <a:off x="514030" y="2439060"/>
            <a:ext cx="3244854" cy="2374056"/>
            <a:chOff x="2051720" y="1052736"/>
            <a:chExt cx="4462016" cy="324036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3E09CCA7-97D3-E14A-9D96-B2315DD9B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5736" y="1225021"/>
              <a:ext cx="4318000" cy="29845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9B90171F-4F98-B345-8976-91B0C0D13814}"/>
                </a:ext>
              </a:extLst>
            </p:cNvPr>
            <p:cNvSpPr/>
            <p:nvPr/>
          </p:nvSpPr>
          <p:spPr>
            <a:xfrm>
              <a:off x="2051720" y="1052736"/>
              <a:ext cx="504056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7B7A6A6-AAD3-7148-93C2-50CB0B3A1BE7}"/>
                </a:ext>
              </a:extLst>
            </p:cNvPr>
            <p:cNvSpPr/>
            <p:nvPr/>
          </p:nvSpPr>
          <p:spPr>
            <a:xfrm>
              <a:off x="3995936" y="3921489"/>
              <a:ext cx="2304256" cy="371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6BC8AA3-0EAB-FA45-A7D7-3E6F1AF4E3F0}"/>
              </a:ext>
            </a:extLst>
          </p:cNvPr>
          <p:cNvSpPr/>
          <p:nvPr/>
        </p:nvSpPr>
        <p:spPr>
          <a:xfrm>
            <a:off x="6730561" y="4938127"/>
            <a:ext cx="12795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000" i="1" dirty="0" err="1">
                <a:latin typeface="Times" pitchFamily="2" charset="0"/>
              </a:rPr>
              <a:t>Pediatrics</a:t>
            </a:r>
            <a:r>
              <a:rPr lang="fr-CH" sz="1000" i="1" dirty="0">
                <a:latin typeface="Times" pitchFamily="2" charset="0"/>
              </a:rPr>
              <a:t> 2018;142;</a:t>
            </a:r>
            <a:endParaRPr lang="fr-CH" sz="1000" i="1" dirty="0">
              <a:effectLst/>
              <a:latin typeface="Times" pitchFamily="2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4E7996A7-C3E8-A54A-B6AE-0088EE6235E4}"/>
              </a:ext>
            </a:extLst>
          </p:cNvPr>
          <p:cNvGrpSpPr/>
          <p:nvPr/>
        </p:nvGrpSpPr>
        <p:grpSpPr>
          <a:xfrm>
            <a:off x="2339977" y="805907"/>
            <a:ext cx="3670300" cy="1398349"/>
            <a:chOff x="2699792" y="1484784"/>
            <a:chExt cx="3670300" cy="1398349"/>
          </a:xfrm>
        </p:grpSpPr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xmlns="" id="{B27A6AB1-B2F7-B34F-9F0E-DB5A8538B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9792" y="1484784"/>
              <a:ext cx="3670300" cy="1168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11A53CD3-3A97-064F-9AB7-A9FD2052AD04}"/>
                </a:ext>
              </a:extLst>
            </p:cNvPr>
            <p:cNvSpPr/>
            <p:nvPr/>
          </p:nvSpPr>
          <p:spPr>
            <a:xfrm>
              <a:off x="2699792" y="2636912"/>
              <a:ext cx="36703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i="1" dirty="0">
                  <a:latin typeface="Times" pitchFamily="2" charset="0"/>
                </a:rPr>
                <a:t>PEDIATRICS Volume 140, number 4, October </a:t>
              </a:r>
              <a:r>
                <a:rPr lang="en-US" sz="1000" i="1" dirty="0" smtClean="0">
                  <a:solidFill>
                    <a:srgbClr val="FF0000"/>
                  </a:solidFill>
                  <a:latin typeface="Times" pitchFamily="2" charset="0"/>
                </a:rPr>
                <a:t>2017</a:t>
              </a:r>
              <a:r>
                <a:rPr lang="en-US" sz="1000" i="1" dirty="0" smtClean="0">
                  <a:latin typeface="Times" pitchFamily="2" charset="0"/>
                </a:rPr>
                <a:t>:e20172550</a:t>
              </a:r>
              <a:endParaRPr lang="en-US" sz="1000" i="1" dirty="0">
                <a:latin typeface="Times" pitchFamily="2" charset="0"/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4769718" y="3335578"/>
            <a:ext cx="3498379" cy="1613836"/>
            <a:chOff x="4788024" y="2748281"/>
            <a:chExt cx="3498379" cy="1613836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44C6DC0E-8B9A-7F4F-8A0D-205B13AF9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8024" y="2748281"/>
              <a:ext cx="3498379" cy="161383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228184" y="2748281"/>
              <a:ext cx="1800200" cy="331031"/>
            </a:xfrm>
            <a:prstGeom prst="rect">
              <a:avLst/>
            </a:prstGeom>
            <a:solidFill>
              <a:srgbClr val="00B050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4769718" y="3335578"/>
            <a:ext cx="1440160" cy="331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2618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BF46FFC-6C4D-4842-B0FC-1A74B472179C}"/>
              </a:ext>
            </a:extLst>
          </p:cNvPr>
          <p:cNvSpPr txBox="1"/>
          <p:nvPr/>
        </p:nvSpPr>
        <p:spPr>
          <a:xfrm>
            <a:off x="1979712" y="2132856"/>
            <a:ext cx="458138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4400" b="1" dirty="0"/>
              <a:t>SE VACCINER… </a:t>
            </a:r>
            <a:endParaRPr lang="fr-CH" sz="4400" b="1" dirty="0" smtClean="0"/>
          </a:p>
          <a:p>
            <a:pPr algn="ctr"/>
            <a:endParaRPr lang="fr-CH" sz="4400" b="1" dirty="0" smtClean="0"/>
          </a:p>
          <a:p>
            <a:pPr algn="ctr"/>
            <a:r>
              <a:rPr lang="fr-CH" sz="4400" b="1" dirty="0" smtClean="0"/>
              <a:t>MAIS </a:t>
            </a:r>
            <a:r>
              <a:rPr lang="fr-CH" sz="4400" b="1" dirty="0"/>
              <a:t>AVEC QUOI ?</a:t>
            </a:r>
          </a:p>
        </p:txBody>
      </p:sp>
    </p:spTree>
    <p:extLst>
      <p:ext uri="{BB962C8B-B14F-4D97-AF65-F5344CB8AC3E}">
        <p14:creationId xmlns:p14="http://schemas.microsoft.com/office/powerpoint/2010/main" val="306840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èche droite 15"/>
          <p:cNvSpPr/>
          <p:nvPr/>
        </p:nvSpPr>
        <p:spPr>
          <a:xfrm rot="2164813">
            <a:off x="1404404" y="3122592"/>
            <a:ext cx="7973739" cy="20162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9" name="Groupe 8"/>
          <p:cNvGrpSpPr/>
          <p:nvPr/>
        </p:nvGrpSpPr>
        <p:grpSpPr>
          <a:xfrm>
            <a:off x="3658923" y="1156556"/>
            <a:ext cx="2679948" cy="1323439"/>
            <a:chOff x="6384635" y="1143193"/>
            <a:chExt cx="2679948" cy="1323439"/>
          </a:xfrm>
        </p:grpSpPr>
        <p:cxnSp>
          <p:nvCxnSpPr>
            <p:cNvPr id="5" name="Connecteur droit 4"/>
            <p:cNvCxnSpPr/>
            <p:nvPr/>
          </p:nvCxnSpPr>
          <p:spPr>
            <a:xfrm>
              <a:off x="6384635" y="1584248"/>
              <a:ext cx="4800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58"/>
            <p:cNvSpPr txBox="1"/>
            <p:nvPr/>
          </p:nvSpPr>
          <p:spPr>
            <a:xfrm>
              <a:off x="6564224" y="1143193"/>
              <a:ext cx="2500359" cy="1323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Ex. Info </a:t>
              </a:r>
              <a:r>
                <a:rPr lang="en-US" sz="1000" b="1" dirty="0" err="1"/>
                <a:t>en</a:t>
              </a:r>
              <a:r>
                <a:rPr lang="en-US" sz="1000" b="1" dirty="0"/>
                <a:t> 2017</a:t>
              </a:r>
              <a:r>
                <a:rPr lang="en-US" sz="1000" dirty="0"/>
                <a:t>: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000" dirty="0"/>
                <a:t>2/3 </a:t>
              </a:r>
              <a:r>
                <a:rPr lang="en-US" sz="1000" dirty="0" err="1"/>
                <a:t>décès</a:t>
              </a:r>
              <a:r>
                <a:rPr lang="en-US" sz="1000" dirty="0"/>
                <a:t> sur influenza A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000" dirty="0"/>
                <a:t>1/3 </a:t>
              </a:r>
              <a:r>
                <a:rPr lang="en-US" sz="1000" dirty="0" err="1"/>
                <a:t>décès</a:t>
              </a:r>
              <a:r>
                <a:rPr lang="en-US" sz="1000" dirty="0"/>
                <a:t> sur influenza B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000" dirty="0"/>
                <a:t>H3N2 : plus </a:t>
              </a:r>
              <a:r>
                <a:rPr lang="en-US" sz="1000" dirty="0" err="1"/>
                <a:t>sévère</a:t>
              </a:r>
              <a:r>
                <a:rPr lang="en-US" sz="1000" dirty="0"/>
                <a:t> et plus </a:t>
              </a:r>
              <a:r>
                <a:rPr lang="en-US" sz="1000" dirty="0" err="1"/>
                <a:t>mortel</a:t>
              </a:r>
              <a:r>
                <a:rPr lang="en-US" sz="1000" dirty="0"/>
                <a:t> que le H1N1, </a:t>
              </a:r>
              <a:r>
                <a:rPr lang="en-US" sz="1000" dirty="0" err="1"/>
                <a:t>particulièrement</a:t>
              </a:r>
              <a:r>
                <a:rPr lang="en-US" sz="1000" dirty="0"/>
                <a:t> pour les &lt; 6 </a:t>
              </a:r>
              <a:r>
                <a:rPr lang="en-US" sz="1000" dirty="0" err="1"/>
                <a:t>mois</a:t>
              </a:r>
              <a:r>
                <a:rPr lang="en-US" sz="1000" dirty="0"/>
                <a:t> et &gt; 65 </a:t>
              </a:r>
              <a:r>
                <a:rPr lang="en-US" sz="1000" dirty="0" err="1"/>
                <a:t>ans</a:t>
              </a:r>
              <a:endParaRPr lang="en-US" sz="1000" dirty="0"/>
            </a:p>
            <a:p>
              <a:pPr marL="285750" indent="-285750">
                <a:buFont typeface="Arial"/>
                <a:buChar char="•"/>
              </a:pPr>
              <a:r>
                <a:rPr lang="fr-CH" sz="1000" dirty="0"/>
                <a:t>80-85% des décès chez des enfants non vaccinés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09A52AC0-8625-DC41-A60C-E3458841A4CC}"/>
              </a:ext>
            </a:extLst>
          </p:cNvPr>
          <p:cNvGrpSpPr/>
          <p:nvPr/>
        </p:nvGrpSpPr>
        <p:grpSpPr>
          <a:xfrm>
            <a:off x="1021272" y="2314416"/>
            <a:ext cx="2326592" cy="3058800"/>
            <a:chOff x="877256" y="3101961"/>
            <a:chExt cx="2326592" cy="3058800"/>
          </a:xfrm>
        </p:grpSpPr>
        <p:pic>
          <p:nvPicPr>
            <p:cNvPr id="7" name="Picture 2" descr="C:\Users\martinezm\Desktop\Influenza%20(HxNx)[1]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16" t="55877" r="47363" b="10239"/>
            <a:stretch/>
          </p:blipFill>
          <p:spPr bwMode="auto">
            <a:xfrm>
              <a:off x="877256" y="3101961"/>
              <a:ext cx="2326592" cy="1575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martinezm\Desktop\Influenza%20(HxNx)[1]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63" t="20673" r="46642" b="44303"/>
            <a:stretch/>
          </p:blipFill>
          <p:spPr bwMode="auto">
            <a:xfrm>
              <a:off x="1051251" y="4746756"/>
              <a:ext cx="2088232" cy="1414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ZoneTexte 23"/>
          <p:cNvSpPr txBox="1"/>
          <p:nvPr/>
        </p:nvSpPr>
        <p:spPr>
          <a:xfrm>
            <a:off x="19186" y="104464"/>
            <a:ext cx="2882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/>
              <a:t>CHAQUE ANNEE…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t="69256" r="62690" b="13425"/>
          <a:stretch/>
        </p:blipFill>
        <p:spPr bwMode="auto">
          <a:xfrm>
            <a:off x="6469832" y="4128010"/>
            <a:ext cx="2222309" cy="101061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e 21"/>
          <p:cNvGrpSpPr/>
          <p:nvPr/>
        </p:nvGrpSpPr>
        <p:grpSpPr>
          <a:xfrm>
            <a:off x="3851264" y="2487969"/>
            <a:ext cx="2500358" cy="3299511"/>
            <a:chOff x="-706057" y="2363047"/>
            <a:chExt cx="2500358" cy="4299997"/>
          </a:xfrm>
        </p:grpSpPr>
        <p:sp>
          <p:nvSpPr>
            <p:cNvPr id="26" name="Rectangle 25"/>
            <p:cNvSpPr/>
            <p:nvPr/>
          </p:nvSpPr>
          <p:spPr>
            <a:xfrm>
              <a:off x="-706057" y="3534454"/>
              <a:ext cx="2500358" cy="31285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fr-CH" sz="1000" dirty="0"/>
                <a:t>Choix de la composition des vaccins </a:t>
              </a:r>
              <a:r>
                <a:rPr lang="fr-CH" sz="1000" b="1" dirty="0" err="1"/>
                <a:t>tri-valents</a:t>
              </a:r>
              <a:r>
                <a:rPr lang="fr-CH" sz="1000" dirty="0"/>
                <a:t> et </a:t>
              </a:r>
              <a:r>
                <a:rPr lang="fr-CH" sz="1000" b="1" dirty="0" err="1"/>
                <a:t>quadri-valents</a:t>
              </a:r>
              <a:endParaRPr lang="fr-CH" sz="1000" b="1" dirty="0"/>
            </a:p>
            <a:p>
              <a:endParaRPr lang="fr-CH" sz="1000" dirty="0"/>
            </a:p>
            <a:p>
              <a:r>
                <a:rPr lang="fr-CH" sz="1000" dirty="0"/>
                <a:t>Ex:</a:t>
              </a:r>
            </a:p>
            <a:p>
              <a:r>
                <a:rPr lang="fr-CH" sz="1000" b="1" dirty="0">
                  <a:solidFill>
                    <a:srgbClr val="FF0000"/>
                  </a:solidFill>
                </a:rPr>
                <a:t>Trivalents</a:t>
              </a:r>
              <a:r>
                <a:rPr lang="fr-CH" sz="1000" dirty="0"/>
                <a:t>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CH" sz="1000" b="1" dirty="0">
                  <a:solidFill>
                    <a:srgbClr val="FF0000"/>
                  </a:solidFill>
                </a:rPr>
                <a:t>A</a:t>
              </a:r>
              <a:r>
                <a:rPr lang="fr-CH" sz="1000" dirty="0"/>
                <a:t>/Michigan/45/2015 (</a:t>
              </a:r>
              <a:r>
                <a:rPr lang="fr-CH" sz="1000" dirty="0">
                  <a:solidFill>
                    <a:srgbClr val="FF0000"/>
                  </a:solidFill>
                </a:rPr>
                <a:t>H1N1</a:t>
              </a:r>
              <a:r>
                <a:rPr lang="fr-CH" sz="1000" dirty="0"/>
                <a:t>)pdm09*</a:t>
              </a:r>
              <a:br>
                <a:rPr lang="fr-CH" sz="1000" dirty="0"/>
              </a:br>
              <a:endParaRPr lang="fr-CH" sz="10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CH" sz="1000" b="1" dirty="0">
                  <a:solidFill>
                    <a:srgbClr val="FF0000"/>
                  </a:solidFill>
                </a:rPr>
                <a:t>A</a:t>
              </a:r>
              <a:r>
                <a:rPr lang="fr-CH" sz="1000" dirty="0"/>
                <a:t>/Hong Kong/4801/2014 (</a:t>
              </a:r>
              <a:r>
                <a:rPr lang="fr-CH" sz="1000" dirty="0">
                  <a:solidFill>
                    <a:srgbClr val="FF0000"/>
                  </a:solidFill>
                </a:rPr>
                <a:t>H3N2</a:t>
              </a:r>
              <a:r>
                <a:rPr lang="fr-CH" sz="1000" dirty="0"/>
                <a:t>)</a:t>
              </a:r>
              <a:br>
                <a:rPr lang="fr-CH" sz="1000" dirty="0"/>
              </a:br>
              <a:endParaRPr lang="fr-CH" sz="10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CH" sz="1000" b="1" dirty="0">
                  <a:solidFill>
                    <a:srgbClr val="7030A0"/>
                  </a:solidFill>
                </a:rPr>
                <a:t>B</a:t>
              </a:r>
              <a:r>
                <a:rPr lang="fr-CH" sz="1000" dirty="0"/>
                <a:t>/Brisbane/60/2008 (</a:t>
              </a:r>
              <a:r>
                <a:rPr lang="fr-CH" sz="1000" b="1" dirty="0">
                  <a:solidFill>
                    <a:srgbClr val="7030A0"/>
                  </a:solidFill>
                </a:rPr>
                <a:t>lignée Victoria</a:t>
              </a:r>
              <a:r>
                <a:rPr lang="fr-CH" sz="1000" dirty="0"/>
                <a:t>)</a:t>
              </a:r>
            </a:p>
            <a:p>
              <a:endParaRPr lang="fr-CH" sz="1000" dirty="0" smtClean="0"/>
            </a:p>
            <a:p>
              <a:r>
                <a:rPr lang="fr-CH" sz="1000" b="1" dirty="0" err="1">
                  <a:solidFill>
                    <a:srgbClr val="7030A0"/>
                  </a:solidFill>
                </a:rPr>
                <a:t>Quadri-valents</a:t>
              </a:r>
              <a:endParaRPr lang="fr-CH" sz="1000" b="1" dirty="0">
                <a:solidFill>
                  <a:srgbClr val="7030A0"/>
                </a:solidFill>
              </a:endParaRPr>
            </a:p>
            <a:p>
              <a:r>
                <a:rPr lang="fr-CH" sz="1000" dirty="0" smtClean="0"/>
                <a:t>= Trivalent  +</a:t>
              </a:r>
              <a:r>
                <a:rPr lang="fr-CH" sz="1000" b="1" dirty="0" smtClean="0">
                  <a:solidFill>
                    <a:srgbClr val="7030A0"/>
                  </a:solidFill>
                </a:rPr>
                <a:t>  1 souche B: </a:t>
              </a:r>
            </a:p>
            <a:p>
              <a:r>
                <a:rPr lang="fr-CH" sz="1000" dirty="0" smtClean="0"/>
                <a:t>ex</a:t>
              </a:r>
              <a:r>
                <a:rPr lang="fr-CH" sz="1000" dirty="0" smtClean="0">
                  <a:solidFill>
                    <a:srgbClr val="7030A0"/>
                  </a:solidFill>
                </a:rPr>
                <a:t>: </a:t>
              </a:r>
              <a:r>
                <a:rPr lang="fr-CH" sz="1000" b="1" dirty="0" smtClean="0">
                  <a:solidFill>
                    <a:srgbClr val="7030A0"/>
                  </a:solidFill>
                </a:rPr>
                <a:t>B</a:t>
              </a:r>
              <a:r>
                <a:rPr lang="fr-CH" sz="1000" dirty="0" smtClean="0"/>
                <a:t>/Phuket/3073/2013  </a:t>
              </a:r>
              <a:r>
                <a:rPr lang="fr-CH" sz="1000" dirty="0"/>
                <a:t>(</a:t>
              </a:r>
              <a:r>
                <a:rPr lang="fr-CH" sz="1000" b="1" dirty="0">
                  <a:solidFill>
                    <a:srgbClr val="7030A0"/>
                  </a:solidFill>
                </a:rPr>
                <a:t>lignée Yamagata</a:t>
              </a:r>
              <a:r>
                <a:rPr lang="fr-CH" sz="1000" dirty="0" smtClean="0"/>
                <a:t>)</a:t>
              </a:r>
            </a:p>
            <a:p>
              <a:endParaRPr lang="fr-CH" sz="1000" i="1" dirty="0"/>
            </a:p>
          </p:txBody>
        </p:sp>
        <p:cxnSp>
          <p:nvCxnSpPr>
            <p:cNvPr id="13" name="Connecteur droit avec flèche 12"/>
            <p:cNvCxnSpPr>
              <a:cxnSpLocks/>
            </p:cNvCxnSpPr>
            <p:nvPr/>
          </p:nvCxnSpPr>
          <p:spPr>
            <a:xfrm>
              <a:off x="446727" y="2363047"/>
              <a:ext cx="0" cy="10386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 27"/>
          <p:cNvGrpSpPr/>
          <p:nvPr/>
        </p:nvGrpSpPr>
        <p:grpSpPr>
          <a:xfrm>
            <a:off x="655208" y="1148582"/>
            <a:ext cx="3043347" cy="1331413"/>
            <a:chOff x="3548063" y="1660896"/>
            <a:chExt cx="3043347" cy="1331413"/>
          </a:xfrm>
        </p:grpSpPr>
        <p:sp>
          <p:nvSpPr>
            <p:cNvPr id="8" name="Rectangle 7"/>
            <p:cNvSpPr/>
            <p:nvPr/>
          </p:nvSpPr>
          <p:spPr>
            <a:xfrm>
              <a:off x="3548063" y="1660896"/>
              <a:ext cx="2976060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fr-CH" sz="1000" b="1" dirty="0"/>
                <a:t>SITUATION INTERNATIONALE DE L’ANNEE: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CH" sz="1000" dirty="0"/>
                <a:t>Activité en </a:t>
              </a:r>
              <a:r>
                <a:rPr lang="fr-CH" sz="1000" b="1" dirty="0"/>
                <a:t>Asie, Amérique du Nord </a:t>
              </a:r>
              <a:r>
                <a:rPr lang="fr-CH" sz="1000" dirty="0"/>
                <a:t>et en Europe. </a:t>
              </a:r>
              <a:r>
                <a:rPr lang="fr-CH" sz="1000" dirty="0" smtClean="0">
                  <a:sym typeface="Wingdings" panose="05000000000000000000" pitchFamily="2" charset="2"/>
                </a:rPr>
                <a:t> </a:t>
              </a:r>
              <a:r>
                <a:rPr lang="fr-CH" sz="1000" dirty="0" smtClean="0"/>
                <a:t>Importance </a:t>
              </a:r>
              <a:r>
                <a:rPr lang="fr-CH" sz="1000" dirty="0"/>
                <a:t>du pic, contagiosité, population touchée, mortalité</a:t>
              </a:r>
              <a:r>
                <a:rPr lang="fr-CH" sz="1000" dirty="0" smtClean="0"/>
                <a:t>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CH" sz="1000" dirty="0"/>
                <a:t>Type de germes circulants: </a:t>
              </a:r>
              <a:r>
                <a:rPr lang="fr-CH" sz="1000" b="1" dirty="0" smtClean="0">
                  <a:solidFill>
                    <a:srgbClr val="FF0000"/>
                  </a:solidFill>
                </a:rPr>
                <a:t>A</a:t>
              </a:r>
              <a:r>
                <a:rPr lang="fr-CH" sz="1000" b="1" dirty="0" smtClean="0"/>
                <a:t> (</a:t>
              </a:r>
              <a:r>
                <a:rPr lang="fr-CH" sz="1000" b="1" dirty="0">
                  <a:solidFill>
                    <a:srgbClr val="FF0000"/>
                  </a:solidFill>
                </a:rPr>
                <a:t>H3N2, H1N1</a:t>
              </a:r>
              <a:r>
                <a:rPr lang="fr-CH" sz="1000" b="1" dirty="0"/>
                <a:t>)</a:t>
              </a:r>
              <a:r>
                <a:rPr lang="fr-CH" sz="1000" dirty="0"/>
                <a:t> </a:t>
              </a:r>
              <a:r>
                <a:rPr lang="fr-CH" sz="1000" dirty="0" smtClean="0"/>
                <a:t>et </a:t>
              </a:r>
              <a:r>
                <a:rPr lang="fr-CH" sz="1000" b="1" dirty="0" smtClean="0">
                  <a:solidFill>
                    <a:srgbClr val="7030A0"/>
                  </a:solidFill>
                </a:rPr>
                <a:t>B</a:t>
              </a:r>
              <a:r>
                <a:rPr lang="fr-CH" sz="1000" b="1" dirty="0" smtClean="0"/>
                <a:t> </a:t>
              </a:r>
              <a:r>
                <a:rPr lang="fr-CH" sz="1000" b="1" dirty="0"/>
                <a:t>(</a:t>
              </a:r>
              <a:r>
                <a:rPr lang="fr-CH" sz="1000" b="1" dirty="0">
                  <a:solidFill>
                    <a:srgbClr val="7030A0"/>
                  </a:solidFill>
                </a:rPr>
                <a:t>Victoria, Yamagata</a:t>
              </a:r>
              <a:r>
                <a:rPr lang="fr-CH" sz="1000" b="1" dirty="0"/>
                <a:t>)</a:t>
              </a:r>
              <a:r>
                <a:rPr lang="fr-CH" sz="1000" dirty="0"/>
                <a:t>.</a:t>
              </a: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250" b="88603" l="5098" r="9490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1" t="8000" r="10200" b="14562"/>
            <a:stretch/>
          </p:blipFill>
          <p:spPr bwMode="auto">
            <a:xfrm>
              <a:off x="6032338" y="2429146"/>
              <a:ext cx="559072" cy="563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7812360" y="4941168"/>
            <a:ext cx="9364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800" i="1" dirty="0"/>
              <a:t>* </a:t>
            </a:r>
            <a:r>
              <a:rPr lang="fr-CH" sz="800" i="1" dirty="0" err="1"/>
              <a:t>pdm</a:t>
            </a:r>
            <a:r>
              <a:rPr lang="fr-CH" sz="800" i="1" dirty="0"/>
              <a:t>= pandémie</a:t>
            </a:r>
          </a:p>
        </p:txBody>
      </p:sp>
    </p:spTree>
    <p:extLst>
      <p:ext uri="{BB962C8B-B14F-4D97-AF65-F5344CB8AC3E}">
        <p14:creationId xmlns:p14="http://schemas.microsoft.com/office/powerpoint/2010/main" val="34074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/>
          <p:cNvSpPr txBox="1"/>
          <p:nvPr/>
        </p:nvSpPr>
        <p:spPr>
          <a:xfrm>
            <a:off x="179512" y="103498"/>
            <a:ext cx="4065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/>
              <a:t>Epidémiologie 2019-2020:</a:t>
            </a:r>
            <a:endParaRPr lang="fr-CH" sz="28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294571"/>
            <a:ext cx="4608513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6712"/>
            <a:ext cx="5600495" cy="342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1475656" y="4716432"/>
            <a:ext cx="8064896" cy="1169551"/>
            <a:chOff x="323528" y="5085184"/>
            <a:chExt cx="8064896" cy="1169551"/>
          </a:xfrm>
        </p:grpSpPr>
        <p:sp>
          <p:nvSpPr>
            <p:cNvPr id="3" name="Rectangle 2"/>
            <p:cNvSpPr/>
            <p:nvPr/>
          </p:nvSpPr>
          <p:spPr>
            <a:xfrm>
              <a:off x="323528" y="5085184"/>
              <a:ext cx="8064896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1400" u="sng" dirty="0"/>
                <a:t>Le vaccin grippal tétravalent 2019-2020 </a:t>
              </a:r>
              <a:r>
                <a:rPr lang="fr-CH" sz="1400" u="sng" dirty="0" smtClean="0"/>
                <a:t>est composé </a:t>
              </a:r>
              <a:r>
                <a:rPr lang="fr-CH" sz="1400" u="sng" dirty="0"/>
                <a:t>des souches virales suivantes </a:t>
              </a:r>
              <a:r>
                <a:rPr lang="fr-CH" sz="1400" u="sng" dirty="0" smtClean="0"/>
                <a:t>:</a:t>
              </a:r>
              <a:r>
                <a:rPr lang="fr-CH" sz="1400" u="sng" dirty="0"/>
                <a:t>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H" sz="1400" dirty="0"/>
                <a:t>A/Brisbane/02/2018 (H1N1)pdm09, actuellement prédominante à l'échelle mondiale 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H" sz="1400" dirty="0"/>
                <a:t>A/Kansas/14/2017 (H3N2) 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H" sz="1400" dirty="0"/>
                <a:t>B/Colorado/06/2017 (lignée Victoria/2/87) 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H" sz="1400" dirty="0"/>
                <a:t>B/Phuket/3073/2013 (lignée Yamagata/16/88).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675605" y="5301208"/>
              <a:ext cx="6336704" cy="260449"/>
            </a:xfrm>
            <a:prstGeom prst="rect">
              <a:avLst/>
            </a:prstGeom>
            <a:solidFill>
              <a:srgbClr val="DCCF24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75605" y="5760839"/>
              <a:ext cx="3248323" cy="260449"/>
            </a:xfrm>
            <a:prstGeom prst="rect">
              <a:avLst/>
            </a:prstGeom>
            <a:solidFill>
              <a:schemeClr val="accent6">
                <a:lumMod val="75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75605" y="6021288"/>
              <a:ext cx="3569443" cy="233447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75605" y="5561658"/>
              <a:ext cx="2312219" cy="199181"/>
            </a:xfrm>
            <a:prstGeom prst="rect">
              <a:avLst/>
            </a:prstGeom>
            <a:solidFill>
              <a:srgbClr val="7030A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112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70484-article-img-influenza1-5a28469f482c520037628e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668610"/>
            <a:ext cx="9078674" cy="6096000"/>
          </a:xfrm>
          <a:prstGeom prst="rect">
            <a:avLst/>
          </a:prstGeom>
        </p:spPr>
      </p:pic>
      <p:pic>
        <p:nvPicPr>
          <p:cNvPr id="4" name="Picture 3" descr="2.psd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D6A3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07" y="1446907"/>
            <a:ext cx="1361801" cy="1320800"/>
          </a:xfrm>
          <a:prstGeom prst="rect">
            <a:avLst/>
          </a:prstGeom>
        </p:spPr>
      </p:pic>
      <p:pic>
        <p:nvPicPr>
          <p:cNvPr id="5" name="Picture 4" descr="1.psd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C1A2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82452"/>
            <a:ext cx="2042702" cy="1714500"/>
          </a:xfrm>
          <a:prstGeom prst="rect">
            <a:avLst/>
          </a:prstGeom>
        </p:spPr>
      </p:pic>
      <p:pic>
        <p:nvPicPr>
          <p:cNvPr id="6" name="Picture 5" descr="Untitled-2.psd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96" y="803672"/>
            <a:ext cx="1147444" cy="14732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68B506C-509D-5042-A367-8CA67D03C774}"/>
              </a:ext>
            </a:extLst>
          </p:cNvPr>
          <p:cNvSpPr txBox="1"/>
          <p:nvPr/>
        </p:nvSpPr>
        <p:spPr>
          <a:xfrm>
            <a:off x="1043608" y="6834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PANDÉMIES !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852B0F6-8294-F040-805A-097FDBC8B218}"/>
              </a:ext>
            </a:extLst>
          </p:cNvPr>
          <p:cNvSpPr txBox="1"/>
          <p:nvPr/>
        </p:nvSpPr>
        <p:spPr>
          <a:xfrm>
            <a:off x="4299221" y="762000"/>
            <a:ext cx="2117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Epidémies localisées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378AEF3-FBF1-104D-8D46-08169E7BAEF7}"/>
              </a:ext>
            </a:extLst>
          </p:cNvPr>
          <p:cNvSpPr txBox="1"/>
          <p:nvPr/>
        </p:nvSpPr>
        <p:spPr>
          <a:xfrm>
            <a:off x="7242883" y="766652"/>
            <a:ext cx="61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Rare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xmlns="" id="{8C414C1E-D81E-EB4F-A2D7-616B9DC3092A}"/>
              </a:ext>
            </a:extLst>
          </p:cNvPr>
          <p:cNvSpPr txBox="1"/>
          <p:nvPr/>
        </p:nvSpPr>
        <p:spPr>
          <a:xfrm>
            <a:off x="-28814" y="222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INFLUENZA  A, B, C— </a:t>
            </a:r>
            <a:r>
              <a:rPr lang="en-US" sz="3600" b="1" dirty="0" smtClean="0"/>
              <a:t>QUELLES DIFFERENCES </a:t>
            </a:r>
            <a:r>
              <a:rPr lang="en-US" sz="3600" b="1" dirty="0"/>
              <a:t>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49B2CDC1-1E32-B94C-9B46-75265390E018}"/>
              </a:ext>
            </a:extLst>
          </p:cNvPr>
          <p:cNvSpPr txBox="1"/>
          <p:nvPr/>
        </p:nvSpPr>
        <p:spPr>
          <a:xfrm>
            <a:off x="5019300" y="2636912"/>
            <a:ext cx="124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>
                <a:solidFill>
                  <a:srgbClr val="3F1A5C"/>
                </a:solidFill>
              </a:rPr>
              <a:t>Victoria</a:t>
            </a:r>
          </a:p>
          <a:p>
            <a:pPr algn="ctr"/>
            <a:r>
              <a:rPr lang="fr-CH" b="1" i="1" dirty="0">
                <a:solidFill>
                  <a:srgbClr val="3F1A5C"/>
                </a:solidFill>
              </a:rPr>
              <a:t>Yamagata</a:t>
            </a:r>
            <a:endParaRPr lang="fr-FR" b="1" i="1" dirty="0">
              <a:solidFill>
                <a:srgbClr val="3F1A5C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12E5C174-1014-5945-904A-853B58214FA3}"/>
              </a:ext>
            </a:extLst>
          </p:cNvPr>
          <p:cNvSpPr txBox="1"/>
          <p:nvPr/>
        </p:nvSpPr>
        <p:spPr>
          <a:xfrm>
            <a:off x="4531596" y="1495817"/>
            <a:ext cx="1483669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u="sng" dirty="0"/>
              <a:t>Hommes</a:t>
            </a:r>
            <a:r>
              <a:rPr lang="fr-FR" sz="1200" dirty="0"/>
              <a:t>, </a:t>
            </a:r>
            <a:r>
              <a:rPr lang="fr-FR" sz="1200" dirty="0" smtClean="0"/>
              <a:t>(phoques)</a:t>
            </a:r>
            <a:endParaRPr lang="fr-FR" sz="12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002A6EF3-E5DF-4042-9047-8242D6B35D81}"/>
              </a:ext>
            </a:extLst>
          </p:cNvPr>
          <p:cNvSpPr txBox="1"/>
          <p:nvPr/>
        </p:nvSpPr>
        <p:spPr>
          <a:xfrm>
            <a:off x="626812" y="1412776"/>
            <a:ext cx="2359288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Oiseaux</a:t>
            </a:r>
            <a:r>
              <a:rPr lang="fr-FR" sz="1200" dirty="0"/>
              <a:t>, </a:t>
            </a:r>
            <a:r>
              <a:rPr lang="fr-FR" sz="1200" b="1" dirty="0"/>
              <a:t>cochons, hommes</a:t>
            </a:r>
            <a:r>
              <a:rPr lang="fr-FR" sz="1200" dirty="0"/>
              <a:t>, </a:t>
            </a:r>
            <a:r>
              <a:rPr lang="fr-FR" sz="1200" dirty="0" err="1"/>
              <a:t>etc</a:t>
            </a:r>
            <a:r>
              <a:rPr lang="fr-FR" sz="1200" dirty="0"/>
              <a:t> …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2201897D-1894-8048-8DDA-2F3A3C54E691}"/>
              </a:ext>
            </a:extLst>
          </p:cNvPr>
          <p:cNvSpPr txBox="1"/>
          <p:nvPr/>
        </p:nvSpPr>
        <p:spPr>
          <a:xfrm>
            <a:off x="6980890" y="1412776"/>
            <a:ext cx="1555609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Cochons, </a:t>
            </a:r>
            <a:r>
              <a:rPr lang="fr-FR" sz="1200" dirty="0" smtClean="0"/>
              <a:t>hommes</a:t>
            </a:r>
            <a:endParaRPr lang="fr-FR" sz="1200" dirty="0"/>
          </a:p>
        </p:txBody>
      </p:sp>
      <p:sp>
        <p:nvSpPr>
          <p:cNvPr id="15" name="Forme libre 14">
            <a:extLst>
              <a:ext uri="{FF2B5EF4-FFF2-40B4-BE49-F238E27FC236}">
                <a16:creationId xmlns:a16="http://schemas.microsoft.com/office/drawing/2014/main" xmlns="" id="{07900BFD-75EF-8D42-859A-E5C67F081AA3}"/>
              </a:ext>
            </a:extLst>
          </p:cNvPr>
          <p:cNvSpPr/>
          <p:nvPr/>
        </p:nvSpPr>
        <p:spPr>
          <a:xfrm>
            <a:off x="1831966" y="5065542"/>
            <a:ext cx="96120" cy="235666"/>
          </a:xfrm>
          <a:custGeom>
            <a:avLst/>
            <a:gdLst>
              <a:gd name="connsiteX0" fmla="*/ 15914 w 162999"/>
              <a:gd name="connsiteY0" fmla="*/ 1758 h 396784"/>
              <a:gd name="connsiteX1" fmla="*/ 15914 w 162999"/>
              <a:gd name="connsiteY1" fmla="*/ 344658 h 396784"/>
              <a:gd name="connsiteX2" fmla="*/ 130214 w 162999"/>
              <a:gd name="connsiteY2" fmla="*/ 382758 h 396784"/>
              <a:gd name="connsiteX3" fmla="*/ 155614 w 162999"/>
              <a:gd name="connsiteY3" fmla="*/ 217658 h 396784"/>
              <a:gd name="connsiteX4" fmla="*/ 15914 w 162999"/>
              <a:gd name="connsiteY4" fmla="*/ 1758 h 39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99" h="396784">
                <a:moveTo>
                  <a:pt x="15914" y="1758"/>
                </a:moveTo>
                <a:cubicBezTo>
                  <a:pt x="-7369" y="22925"/>
                  <a:pt x="-3136" y="281158"/>
                  <a:pt x="15914" y="344658"/>
                </a:cubicBezTo>
                <a:cubicBezTo>
                  <a:pt x="34964" y="408158"/>
                  <a:pt x="106931" y="403925"/>
                  <a:pt x="130214" y="382758"/>
                </a:cubicBezTo>
                <a:cubicBezTo>
                  <a:pt x="153497" y="361591"/>
                  <a:pt x="174664" y="279041"/>
                  <a:pt x="155614" y="217658"/>
                </a:cubicBezTo>
                <a:cubicBezTo>
                  <a:pt x="136564" y="156275"/>
                  <a:pt x="39197" y="-19409"/>
                  <a:pt x="15914" y="175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555776" y="5373216"/>
            <a:ext cx="3711238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00" b="1" u="sng" dirty="0"/>
              <a:t>Influenza A:</a:t>
            </a:r>
          </a:p>
          <a:p>
            <a:pPr marL="171450" indent="-171450">
              <a:buFont typeface="Arial"/>
              <a:buChar char="•"/>
            </a:pPr>
            <a:r>
              <a:rPr lang="en-US" sz="1000" b="1" dirty="0" smtClean="0">
                <a:solidFill>
                  <a:srgbClr val="FF0000"/>
                </a:solidFill>
              </a:rPr>
              <a:t>&gt; </a:t>
            </a:r>
            <a:r>
              <a:rPr lang="en-US" sz="1000" b="1" dirty="0">
                <a:solidFill>
                  <a:srgbClr val="FF0000"/>
                </a:solidFill>
              </a:rPr>
              <a:t>80% des infections </a:t>
            </a:r>
            <a:r>
              <a:rPr lang="en-US" sz="1000" b="1" dirty="0" smtClean="0">
                <a:solidFill>
                  <a:srgbClr val="FF0000"/>
                </a:solidFill>
              </a:rPr>
              <a:t>humaines</a:t>
            </a:r>
          </a:p>
          <a:p>
            <a:pPr marL="171450" indent="-171450">
              <a:buFont typeface="Arial"/>
              <a:buChar char="•"/>
            </a:pPr>
            <a:r>
              <a:rPr lang="en-US" sz="1000" b="1" dirty="0" smtClean="0">
                <a:solidFill>
                  <a:srgbClr val="FF0000"/>
                </a:solidFill>
              </a:rPr>
              <a:t>Mute </a:t>
            </a:r>
            <a:r>
              <a:rPr lang="en-US" sz="1000" b="1" dirty="0" err="1" smtClean="0">
                <a:solidFill>
                  <a:srgbClr val="FF0000"/>
                </a:solidFill>
              </a:rPr>
              <a:t>vite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1000" b="1" dirty="0" err="1" smtClean="0">
                <a:solidFill>
                  <a:srgbClr val="FF0000"/>
                </a:solidFill>
              </a:rPr>
              <a:t>Pandémies</a:t>
            </a:r>
            <a:endParaRPr lang="en-US" sz="1000" dirty="0"/>
          </a:p>
          <a:p>
            <a:pPr marL="171450" indent="-171450">
              <a:buFont typeface="Arial"/>
              <a:buChar char="•"/>
            </a:pPr>
            <a:r>
              <a:rPr lang="en-US" sz="1000" dirty="0" err="1"/>
              <a:t>Retrouvé</a:t>
            </a:r>
            <a:r>
              <a:rPr lang="en-US" sz="1000" dirty="0"/>
              <a:t> </a:t>
            </a:r>
            <a:r>
              <a:rPr lang="en-US" sz="1000" dirty="0" smtClean="0"/>
              <a:t>dans </a:t>
            </a:r>
            <a:r>
              <a:rPr lang="en-US" sz="1000" dirty="0" err="1" smtClean="0"/>
              <a:t>bcp</a:t>
            </a:r>
            <a:r>
              <a:rPr lang="en-US" sz="1000" dirty="0" smtClean="0"/>
              <a:t> </a:t>
            </a:r>
            <a:r>
              <a:rPr lang="en-US" sz="1000" dirty="0" err="1" smtClean="0"/>
              <a:t>d’espèces</a:t>
            </a:r>
            <a:r>
              <a:rPr lang="en-US" sz="1000" dirty="0" smtClean="0"/>
              <a:t> </a:t>
            </a:r>
            <a:r>
              <a:rPr lang="en-US" sz="1000" dirty="0" err="1" smtClean="0"/>
              <a:t>d’animaux</a:t>
            </a:r>
            <a:endParaRPr lang="en-US" sz="1000" dirty="0"/>
          </a:p>
          <a:p>
            <a:pPr>
              <a:defRPr/>
            </a:pPr>
            <a:r>
              <a:rPr lang="en-US" sz="1000" b="1" u="sng" dirty="0"/>
              <a:t>Influenza B: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000" dirty="0" err="1" smtClean="0"/>
              <a:t>N’existe</a:t>
            </a:r>
            <a:r>
              <a:rPr lang="en-US" sz="1000" dirty="0" smtClean="0"/>
              <a:t> </a:t>
            </a:r>
            <a:r>
              <a:rPr lang="en-US" sz="1000" dirty="0" err="1" smtClean="0"/>
              <a:t>presque</a:t>
            </a:r>
            <a:r>
              <a:rPr lang="en-US" sz="1000" dirty="0" smtClean="0"/>
              <a:t>  </a:t>
            </a:r>
            <a:r>
              <a:rPr lang="en-US" sz="1000" b="1" dirty="0" smtClean="0">
                <a:solidFill>
                  <a:srgbClr val="FF0000"/>
                </a:solidFill>
              </a:rPr>
              <a:t>que </a:t>
            </a:r>
            <a:r>
              <a:rPr lang="en-US" sz="1000" b="1" dirty="0">
                <a:solidFill>
                  <a:srgbClr val="FF0000"/>
                </a:solidFill>
              </a:rPr>
              <a:t>chez </a:t>
            </a:r>
            <a:r>
              <a:rPr lang="en-US" sz="1000" b="1" dirty="0" err="1" smtClean="0">
                <a:solidFill>
                  <a:srgbClr val="FF0000"/>
                </a:solidFill>
              </a:rPr>
              <a:t>l’homme</a:t>
            </a:r>
            <a:endParaRPr lang="en-US" sz="1000" b="1" dirty="0">
              <a:solidFill>
                <a:srgbClr val="FF0000"/>
              </a:solidFill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US" sz="1000" dirty="0" smtClean="0"/>
              <a:t>Mute </a:t>
            </a:r>
            <a:r>
              <a:rPr lang="en-US" sz="1000" dirty="0" err="1" smtClean="0"/>
              <a:t>lentement</a:t>
            </a:r>
            <a:r>
              <a:rPr lang="en-US" sz="1000" dirty="0" smtClean="0"/>
              <a:t>, </a:t>
            </a:r>
            <a:r>
              <a:rPr lang="en-US" sz="1000" dirty="0" err="1" smtClean="0"/>
              <a:t>nréalise</a:t>
            </a:r>
            <a:r>
              <a:rPr lang="en-US" sz="1000" dirty="0" smtClean="0"/>
              <a:t> </a:t>
            </a:r>
            <a:r>
              <a:rPr lang="en-US" sz="1000" b="1" dirty="0">
                <a:solidFill>
                  <a:srgbClr val="FF0000"/>
                </a:solidFill>
              </a:rPr>
              <a:t>pas de “shift”</a:t>
            </a:r>
            <a:r>
              <a:rPr lang="en-US" sz="1000" dirty="0">
                <a:sym typeface="Wingdings"/>
              </a:rPr>
              <a:t> </a:t>
            </a:r>
            <a:r>
              <a:rPr lang="en-US" sz="1000" dirty="0" err="1"/>
              <a:t>Moins</a:t>
            </a:r>
            <a:r>
              <a:rPr lang="en-US" sz="1000" dirty="0"/>
              <a:t> de </a:t>
            </a:r>
            <a:r>
              <a:rPr lang="en-US" sz="1000" dirty="0" err="1" smtClean="0"/>
              <a:t>pandémies</a:t>
            </a:r>
            <a:endParaRPr lang="en-US" sz="1000" u="sng" dirty="0"/>
          </a:p>
          <a:p>
            <a:pPr>
              <a:defRPr/>
            </a:pPr>
            <a:r>
              <a:rPr lang="en-US" sz="1000" b="1" u="sng" dirty="0"/>
              <a:t>Influenza C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000" dirty="0"/>
              <a:t>Rare </a:t>
            </a:r>
            <a:r>
              <a:rPr lang="en-US" sz="1000" dirty="0" smtClean="0"/>
              <a:t>chez </a:t>
            </a:r>
            <a:r>
              <a:rPr lang="en-US" sz="1000" dirty="0" err="1" smtClean="0"/>
              <a:t>l’homme</a:t>
            </a:r>
            <a:r>
              <a:rPr lang="en-US" sz="1000" dirty="0" smtClean="0"/>
              <a:t>  </a:t>
            </a:r>
            <a:r>
              <a:rPr lang="en-US" sz="1000" dirty="0" err="1" smtClean="0"/>
              <a:t>mais</a:t>
            </a:r>
            <a:r>
              <a:rPr lang="en-US" sz="1000" dirty="0" smtClean="0"/>
              <a:t>  infections </a:t>
            </a:r>
            <a:r>
              <a:rPr lang="en-US" sz="1000" dirty="0" err="1" smtClean="0"/>
              <a:t>possiblement</a:t>
            </a:r>
            <a:r>
              <a:rPr lang="en-US" sz="1000" dirty="0" smtClean="0"/>
              <a:t> </a:t>
            </a:r>
            <a:r>
              <a:rPr lang="en-US" sz="1000" dirty="0" err="1" smtClean="0"/>
              <a:t>sèvères</a:t>
            </a:r>
            <a:endParaRPr lang="en-US" sz="10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12E5C174-1014-5945-904A-853B58214FA3}"/>
              </a:ext>
            </a:extLst>
          </p:cNvPr>
          <p:cNvSpPr txBox="1"/>
          <p:nvPr/>
        </p:nvSpPr>
        <p:spPr>
          <a:xfrm>
            <a:off x="4616054" y="2301495"/>
            <a:ext cx="392044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PAS D’ÉPIDÉMIES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34870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A75D51A9-0683-4944-B9A8-1C9FEC6915DE}"/>
              </a:ext>
            </a:extLst>
          </p:cNvPr>
          <p:cNvSpPr txBox="1"/>
          <p:nvPr/>
        </p:nvSpPr>
        <p:spPr>
          <a:xfrm>
            <a:off x="1546041" y="476672"/>
            <a:ext cx="61967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400" b="1" dirty="0"/>
              <a:t>Vaccin 3- ou 4- </a:t>
            </a:r>
            <a:r>
              <a:rPr lang="fr-CH" sz="4400" b="1" dirty="0" err="1"/>
              <a:t>valents</a:t>
            </a:r>
            <a:r>
              <a:rPr lang="fr-CH" sz="4400" b="1" dirty="0"/>
              <a:t> </a:t>
            </a:r>
          </a:p>
          <a:p>
            <a:pPr algn="ctr"/>
            <a:r>
              <a:rPr lang="fr-CH" sz="4400" b="1" dirty="0"/>
              <a:t>sous-unitaire, split, </a:t>
            </a:r>
            <a:r>
              <a:rPr lang="fr-CH" sz="4400" b="1" dirty="0" err="1"/>
              <a:t>virosomal</a:t>
            </a:r>
            <a:r>
              <a:rPr lang="fr-CH" sz="4400" b="1" dirty="0"/>
              <a:t>, </a:t>
            </a:r>
            <a:r>
              <a:rPr lang="fr-CH" sz="4400" b="1" dirty="0" err="1"/>
              <a:t>adjuvanté</a:t>
            </a:r>
            <a:r>
              <a:rPr lang="fr-CH" sz="4400" b="1" dirty="0"/>
              <a:t>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208AEE4-39A9-A241-8B01-59467CAC8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996951"/>
            <a:ext cx="6195086" cy="330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5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5422602" y="908720"/>
            <a:ext cx="2749798" cy="1219423"/>
          </a:xfrm>
          <a:prstGeom prst="rect">
            <a:avLst/>
          </a:prstGeom>
          <a:solidFill>
            <a:srgbClr val="00B0F0">
              <a:alpha val="28000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7460" b="11524"/>
          <a:stretch/>
        </p:blipFill>
        <p:spPr bwMode="auto">
          <a:xfrm>
            <a:off x="1043608" y="913685"/>
            <a:ext cx="3672409" cy="265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e 14"/>
          <p:cNvGrpSpPr/>
          <p:nvPr/>
        </p:nvGrpSpPr>
        <p:grpSpPr>
          <a:xfrm>
            <a:off x="3779913" y="913685"/>
            <a:ext cx="4536503" cy="1289684"/>
            <a:chOff x="5004049" y="947206"/>
            <a:chExt cx="4536503" cy="1289684"/>
          </a:xfrm>
        </p:grpSpPr>
        <p:sp>
          <p:nvSpPr>
            <p:cNvPr id="2" name="Rectangle 1"/>
            <p:cNvSpPr/>
            <p:nvPr/>
          </p:nvSpPr>
          <p:spPr>
            <a:xfrm>
              <a:off x="5004049" y="947206"/>
              <a:ext cx="666534" cy="1289684"/>
            </a:xfrm>
            <a:prstGeom prst="rect">
              <a:avLst/>
            </a:prstGeom>
            <a:solidFill>
              <a:srgbClr val="00B0F0">
                <a:alpha val="26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" name="Parenthèse fermante 2"/>
            <p:cNvSpPr/>
            <p:nvPr/>
          </p:nvSpPr>
          <p:spPr>
            <a:xfrm>
              <a:off x="5786542" y="947206"/>
              <a:ext cx="81602" cy="1257658"/>
            </a:xfrm>
            <a:prstGeom prst="rightBracket">
              <a:avLst>
                <a:gd name="adj" fmla="val 5819"/>
              </a:avLst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7" name="Connecteur droit avec flèche 6"/>
            <p:cNvCxnSpPr/>
            <p:nvPr/>
          </p:nvCxnSpPr>
          <p:spPr>
            <a:xfrm flipV="1">
              <a:off x="5868144" y="1550695"/>
              <a:ext cx="720080" cy="6097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6639632" y="996826"/>
              <a:ext cx="2900920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CH" sz="1000" dirty="0"/>
                <a:t>Vaccins </a:t>
              </a:r>
              <a:r>
                <a:rPr lang="fr-CH" sz="1000" b="1" dirty="0"/>
                <a:t>SOUS UNITAIRES</a:t>
              </a:r>
              <a:r>
                <a:rPr lang="fr-CH" sz="1000" dirty="0"/>
                <a:t>:</a:t>
              </a:r>
            </a:p>
            <a:p>
              <a:pPr marL="171450" indent="-171450">
                <a:buFont typeface="Courier New" pitchFamily="49" charset="0"/>
                <a:buChar char="o"/>
              </a:pPr>
              <a:r>
                <a:rPr lang="fr-CH" sz="1000" dirty="0" err="1"/>
                <a:t>Aggripal</a:t>
              </a:r>
              <a:r>
                <a:rPr lang="fr-CH" sz="1000" dirty="0"/>
                <a:t>®</a:t>
              </a:r>
            </a:p>
            <a:p>
              <a:pPr marL="171450" indent="-171450">
                <a:buFont typeface="Courier New" pitchFamily="49" charset="0"/>
                <a:buChar char="o"/>
              </a:pPr>
              <a:r>
                <a:rPr lang="fr-CH" sz="1000" dirty="0" err="1"/>
                <a:t>Influvax</a:t>
              </a:r>
              <a:r>
                <a:rPr lang="fr-CH" sz="1000" dirty="0"/>
                <a:t>®</a:t>
              </a:r>
            </a:p>
            <a:p>
              <a:pPr marL="171450" indent="-171450">
                <a:buFont typeface="Courier New" pitchFamily="49" charset="0"/>
                <a:buChar char="o"/>
              </a:pPr>
              <a:r>
                <a:rPr lang="fr-CH" sz="1000" dirty="0" err="1"/>
                <a:t>Inflexal</a:t>
              </a:r>
              <a:r>
                <a:rPr lang="fr-CH" sz="1000" dirty="0"/>
                <a:t> V</a:t>
              </a:r>
              <a:r>
                <a:rPr lang="fr-CH" sz="1000" dirty="0">
                  <a:solidFill>
                    <a:srgbClr val="FF0000"/>
                  </a:solidFill>
                </a:rPr>
                <a:t> (</a:t>
              </a:r>
              <a:r>
                <a:rPr lang="fr-CH" sz="1000" dirty="0" err="1">
                  <a:solidFill>
                    <a:srgbClr val="FF0000"/>
                  </a:solidFill>
                </a:rPr>
                <a:t>virosomal</a:t>
              </a:r>
              <a:r>
                <a:rPr lang="fr-CH" sz="1000" dirty="0">
                  <a:solidFill>
                    <a:srgbClr val="FF0000"/>
                  </a:solidFill>
                </a:rPr>
                <a:t>) </a:t>
              </a:r>
              <a:r>
                <a:rPr lang="fr-CH" sz="1000" dirty="0"/>
                <a:t>= HA et NA intégrés à une membrane lipidique </a:t>
              </a:r>
              <a:r>
                <a:rPr lang="fr-CH" sz="1000" dirty="0">
                  <a:sym typeface="Wingdings" pitchFamily="2" charset="2"/>
                </a:rPr>
                <a:t>m</a:t>
              </a:r>
              <a:r>
                <a:rPr lang="fr-CH" sz="1000" dirty="0"/>
                <a:t>ieux reconnu.</a:t>
              </a:r>
            </a:p>
            <a:p>
              <a:pPr marL="171450" indent="-171450">
                <a:buFont typeface="Courier New" pitchFamily="49" charset="0"/>
                <a:buChar char="o"/>
              </a:pPr>
              <a:r>
                <a:rPr lang="fr-CH" sz="1000" dirty="0" err="1"/>
                <a:t>Fluad</a:t>
              </a:r>
              <a:r>
                <a:rPr lang="fr-CH" sz="1000" dirty="0"/>
                <a:t>® </a:t>
              </a:r>
              <a:r>
                <a:rPr lang="fr-CH" sz="1000" dirty="0">
                  <a:solidFill>
                    <a:srgbClr val="FF0000"/>
                  </a:solidFill>
                </a:rPr>
                <a:t>(</a:t>
              </a:r>
              <a:r>
                <a:rPr lang="fr-CH" sz="1000" b="1" dirty="0">
                  <a:solidFill>
                    <a:srgbClr val="FF0000"/>
                  </a:solidFill>
                </a:rPr>
                <a:t>dès 65 ans</a:t>
              </a:r>
              <a:r>
                <a:rPr lang="fr-CH" sz="1000" dirty="0">
                  <a:solidFill>
                    <a:srgbClr val="FF0000"/>
                  </a:solidFill>
                </a:rPr>
                <a:t>) </a:t>
              </a:r>
              <a:r>
                <a:rPr lang="fr-CH" sz="1000" dirty="0"/>
                <a:t>avec </a:t>
              </a:r>
              <a:r>
                <a:rPr lang="fr-CH" sz="1000" dirty="0">
                  <a:solidFill>
                    <a:srgbClr val="FF0000"/>
                  </a:solidFill>
                </a:rPr>
                <a:t>adjuvant </a:t>
              </a:r>
              <a:r>
                <a:rPr lang="fr-CH" sz="1000" dirty="0">
                  <a:sym typeface="Wingdings" panose="05000000000000000000" pitchFamily="2" charset="2"/>
                </a:rPr>
                <a:t></a:t>
              </a:r>
              <a:r>
                <a:rPr lang="fr-CH" sz="1000" dirty="0"/>
                <a:t> mieux reconnu 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4788024" y="913684"/>
            <a:ext cx="2574477" cy="2659331"/>
            <a:chOff x="6434051" y="533581"/>
            <a:chExt cx="2574477" cy="3672408"/>
          </a:xfrm>
        </p:grpSpPr>
        <p:sp>
          <p:nvSpPr>
            <p:cNvPr id="10" name="ZoneTexte 9"/>
            <p:cNvSpPr txBox="1"/>
            <p:nvPr/>
          </p:nvSpPr>
          <p:spPr>
            <a:xfrm>
              <a:off x="7058955" y="2913276"/>
              <a:ext cx="1949573" cy="97755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CH" sz="1000" dirty="0"/>
                <a:t>Vaccin </a:t>
              </a:r>
              <a:r>
                <a:rPr lang="fr-CH" sz="1000" b="1" dirty="0"/>
                <a:t>FRACTIONNÉS</a:t>
              </a:r>
              <a:r>
                <a:rPr lang="fr-CH" sz="1000" dirty="0"/>
                <a:t> </a:t>
              </a:r>
              <a:r>
                <a:rPr lang="fr-CH" sz="1000" dirty="0" smtClean="0"/>
                <a:t>dit «</a:t>
              </a:r>
              <a:r>
                <a:rPr lang="fr-CH" sz="1000" b="1" dirty="0" smtClean="0"/>
                <a:t>SPLIT</a:t>
              </a:r>
              <a:r>
                <a:rPr lang="fr-CH" sz="1000" dirty="0" smtClean="0"/>
                <a:t>»:</a:t>
              </a:r>
              <a:endParaRPr lang="fr-CH" sz="1000" dirty="0"/>
            </a:p>
            <a:p>
              <a:pPr marL="171450" indent="-171450">
                <a:buFont typeface="Courier New" pitchFamily="49" charset="0"/>
                <a:buChar char="o"/>
              </a:pPr>
              <a:r>
                <a:rPr lang="fr-CH" sz="1000" dirty="0" err="1"/>
                <a:t>Mutagrip</a:t>
              </a:r>
              <a:r>
                <a:rPr lang="fr-CH" sz="1000" dirty="0"/>
                <a:t>®</a:t>
              </a:r>
            </a:p>
            <a:p>
              <a:pPr marL="171450" indent="-171450">
                <a:buFont typeface="Courier New" pitchFamily="49" charset="0"/>
                <a:buChar char="o"/>
              </a:pPr>
              <a:r>
                <a:rPr lang="fr-CH" sz="1000" dirty="0" err="1"/>
                <a:t>Fluarix</a:t>
              </a:r>
              <a:r>
                <a:rPr lang="fr-CH" sz="1000" dirty="0"/>
                <a:t> </a:t>
              </a:r>
              <a:r>
                <a:rPr lang="fr-CH" sz="1000" u="sng" dirty="0" err="1"/>
                <a:t>Tetra</a:t>
              </a:r>
              <a:r>
                <a:rPr lang="fr-CH" sz="1000" dirty="0"/>
                <a:t>® </a:t>
              </a:r>
              <a:r>
                <a:rPr lang="fr-CH" sz="1000" b="1" dirty="0"/>
                <a:t>(</a:t>
              </a:r>
              <a:r>
                <a:rPr lang="fr-CH" sz="1000" b="1" dirty="0">
                  <a:solidFill>
                    <a:srgbClr val="FF0000"/>
                  </a:solidFill>
                </a:rPr>
                <a:t>dès 36 mois</a:t>
              </a:r>
              <a:r>
                <a:rPr lang="fr-CH" sz="1000" b="1" dirty="0"/>
                <a:t>)</a:t>
              </a:r>
            </a:p>
            <a:p>
              <a:endParaRPr lang="fr-CH" sz="1000" dirty="0"/>
            </a:p>
          </p:txBody>
        </p:sp>
        <p:sp>
          <p:nvSpPr>
            <p:cNvPr id="11" name="Parenthèse fermante 10"/>
            <p:cNvSpPr/>
            <p:nvPr/>
          </p:nvSpPr>
          <p:spPr>
            <a:xfrm>
              <a:off x="6434051" y="533581"/>
              <a:ext cx="45719" cy="3672408"/>
            </a:xfrm>
            <a:prstGeom prst="rightBracket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>
              <a:off x="6489927" y="2969881"/>
              <a:ext cx="535085" cy="75346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ZoneTexte 20"/>
          <p:cNvSpPr txBox="1"/>
          <p:nvPr/>
        </p:nvSpPr>
        <p:spPr>
          <a:xfrm>
            <a:off x="1805531" y="137488"/>
            <a:ext cx="5281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/>
              <a:t>SE VACCINER… MAIS AVEC QUOI 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90331" y="2636911"/>
            <a:ext cx="2749798" cy="609711"/>
          </a:xfrm>
          <a:prstGeom prst="rect">
            <a:avLst/>
          </a:prstGeom>
          <a:solidFill>
            <a:schemeClr val="tx1">
              <a:lumMod val="50000"/>
              <a:lumOff val="50000"/>
              <a:alpha val="28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0" name="Picture 1"/>
          <p:cNvPicPr>
            <a:picLocks noChangeAspect="1"/>
          </p:cNvPicPr>
          <p:nvPr/>
        </p:nvPicPr>
        <p:blipFill rotWithShape="1">
          <a:blip r:embed="rId4"/>
          <a:srcRect t="3020" r="48553" b="13500"/>
          <a:stretch/>
        </p:blipFill>
        <p:spPr>
          <a:xfrm>
            <a:off x="1452915" y="4005064"/>
            <a:ext cx="6670217" cy="2580641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4030357" y="6175301"/>
            <a:ext cx="1064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800" dirty="0" smtClean="0">
                <a:solidFill>
                  <a:srgbClr val="FF0000"/>
                </a:solidFill>
              </a:rPr>
              <a:t>Changent </a:t>
            </a:r>
            <a:r>
              <a:rPr lang="fr-CH" sz="800" dirty="0">
                <a:solidFill>
                  <a:srgbClr val="FF0000"/>
                </a:solidFill>
              </a:rPr>
              <a:t>chaque année!</a:t>
            </a:r>
          </a:p>
        </p:txBody>
      </p:sp>
      <p:grpSp>
        <p:nvGrpSpPr>
          <p:cNvPr id="26" name="Groupe 25"/>
          <p:cNvGrpSpPr/>
          <p:nvPr/>
        </p:nvGrpSpPr>
        <p:grpSpPr>
          <a:xfrm>
            <a:off x="1522584" y="5426561"/>
            <a:ext cx="2450611" cy="1152129"/>
            <a:chOff x="1401309" y="2269856"/>
            <a:chExt cx="2450611" cy="1152129"/>
          </a:xfrm>
        </p:grpSpPr>
        <p:sp>
          <p:nvSpPr>
            <p:cNvPr id="27" name="Rectangle 26"/>
            <p:cNvSpPr/>
            <p:nvPr/>
          </p:nvSpPr>
          <p:spPr>
            <a:xfrm>
              <a:off x="1401309" y="2269856"/>
              <a:ext cx="2450611" cy="287788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48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401309" y="3134197"/>
              <a:ext cx="2450611" cy="287788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48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6061427" y="565195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6061427" y="508518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</a:rPr>
              <a:t>*</a:t>
            </a:r>
          </a:p>
        </p:txBody>
      </p:sp>
      <p:grpSp>
        <p:nvGrpSpPr>
          <p:cNvPr id="31" name="Groupe 30"/>
          <p:cNvGrpSpPr/>
          <p:nvPr/>
        </p:nvGrpSpPr>
        <p:grpSpPr>
          <a:xfrm>
            <a:off x="1522584" y="4881791"/>
            <a:ext cx="2450611" cy="1409111"/>
            <a:chOff x="1401309" y="1725086"/>
            <a:chExt cx="2450611" cy="1409111"/>
          </a:xfrm>
        </p:grpSpPr>
        <p:sp>
          <p:nvSpPr>
            <p:cNvPr id="32" name="Rectangle 31"/>
            <p:cNvSpPr/>
            <p:nvPr/>
          </p:nvSpPr>
          <p:spPr>
            <a:xfrm>
              <a:off x="1401309" y="1725086"/>
              <a:ext cx="1154467" cy="544770"/>
            </a:xfrm>
            <a:prstGeom prst="rect">
              <a:avLst/>
            </a:prstGeom>
            <a:solidFill>
              <a:srgbClr val="00B0F0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401309" y="2557644"/>
              <a:ext cx="1154467" cy="576309"/>
            </a:xfrm>
            <a:prstGeom prst="rect">
              <a:avLst/>
            </a:prstGeom>
            <a:solidFill>
              <a:srgbClr val="00B0F0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555776" y="1727772"/>
              <a:ext cx="1296144" cy="268356"/>
            </a:xfrm>
            <a:prstGeom prst="rect">
              <a:avLst/>
            </a:prstGeom>
            <a:solidFill>
              <a:srgbClr val="00B0F0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555776" y="2865841"/>
              <a:ext cx="1296144" cy="268356"/>
            </a:xfrm>
            <a:prstGeom prst="rect">
              <a:avLst/>
            </a:prstGeom>
            <a:solidFill>
              <a:srgbClr val="00B0F0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2677051" y="5141358"/>
            <a:ext cx="3603054" cy="879930"/>
            <a:chOff x="2555776" y="1984653"/>
            <a:chExt cx="3603054" cy="879930"/>
          </a:xfrm>
        </p:grpSpPr>
        <p:sp>
          <p:nvSpPr>
            <p:cNvPr id="37" name="Rectangle 36"/>
            <p:cNvSpPr/>
            <p:nvPr/>
          </p:nvSpPr>
          <p:spPr>
            <a:xfrm>
              <a:off x="5004048" y="2010187"/>
              <a:ext cx="1152128" cy="256983"/>
            </a:xfrm>
            <a:prstGeom prst="rect">
              <a:avLst/>
            </a:prstGeom>
            <a:solidFill>
              <a:srgbClr val="FF0000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006702" y="2582241"/>
              <a:ext cx="1152128" cy="256983"/>
            </a:xfrm>
            <a:prstGeom prst="rect">
              <a:avLst/>
            </a:prstGeom>
            <a:solidFill>
              <a:schemeClr val="accent3">
                <a:lumMod val="75000"/>
                <a:alpha val="48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555776" y="1984653"/>
              <a:ext cx="1296144" cy="285203"/>
            </a:xfrm>
            <a:prstGeom prst="rect">
              <a:avLst/>
            </a:prstGeom>
            <a:solidFill>
              <a:srgbClr val="FF0000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555776" y="2554021"/>
              <a:ext cx="1296144" cy="310562"/>
            </a:xfrm>
            <a:prstGeom prst="rect">
              <a:avLst/>
            </a:prstGeom>
            <a:solidFill>
              <a:schemeClr val="accent3">
                <a:lumMod val="75000"/>
                <a:alpha val="48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3779912" y="894531"/>
            <a:ext cx="792087" cy="2697636"/>
          </a:xfrm>
          <a:prstGeom prst="rect">
            <a:avLst/>
          </a:prstGeom>
          <a:solidFill>
            <a:schemeClr val="bg1">
              <a:lumMod val="50000"/>
              <a:alpha val="26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2548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4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44" y="300577"/>
            <a:ext cx="8141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3600" b="1" dirty="0"/>
              <a:t>JE SUIS </a:t>
            </a:r>
            <a:r>
              <a:rPr lang="fr-CH" sz="3600" b="1" dirty="0" smtClean="0"/>
              <a:t>TOUJOURS PERDU</a:t>
            </a:r>
            <a:r>
              <a:rPr lang="fr-CH" sz="3600" b="1" dirty="0"/>
              <a:t>, QUEL VACCINS CHOISIR…?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A50147B-35C0-AA44-B969-43278D851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988840"/>
            <a:ext cx="437191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9512" y="188640"/>
            <a:ext cx="8141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800" b="1" dirty="0"/>
              <a:t>REPONSE: </a:t>
            </a:r>
            <a:endParaRPr lang="fr-CH" sz="2800" b="1" dirty="0" smtClean="0"/>
          </a:p>
          <a:p>
            <a:r>
              <a:rPr lang="fr-CH" sz="2800" b="1" dirty="0"/>
              <a:t>	</a:t>
            </a:r>
            <a:r>
              <a:rPr lang="fr-CH" sz="2800" b="1" dirty="0" smtClean="0"/>
              <a:t>	C’EST </a:t>
            </a:r>
            <a:r>
              <a:rPr lang="fr-CH" sz="2800" b="1" dirty="0"/>
              <a:t>A PEU PRES EGAL…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1187624" y="1484784"/>
            <a:ext cx="6424568" cy="4216539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mr-IN" sz="2000" dirty="0"/>
              <a:t>…</a:t>
            </a:r>
            <a:r>
              <a:rPr lang="en-US" sz="2000" dirty="0"/>
              <a:t>le </a:t>
            </a:r>
            <a:r>
              <a:rPr lang="en-US" sz="2000" dirty="0" err="1"/>
              <a:t>peu</a:t>
            </a:r>
            <a:r>
              <a:rPr lang="en-US" sz="2000" dirty="0"/>
              <a:t> de </a:t>
            </a:r>
            <a:r>
              <a:rPr lang="en-US" sz="2000" dirty="0" err="1"/>
              <a:t>données</a:t>
            </a:r>
            <a:r>
              <a:rPr lang="en-US" sz="2000" dirty="0"/>
              <a:t> </a:t>
            </a:r>
            <a:r>
              <a:rPr lang="en-US" sz="2000" dirty="0" err="1"/>
              <a:t>disponibles</a:t>
            </a:r>
            <a:r>
              <a:rPr lang="en-US" sz="2000" dirty="0"/>
              <a:t> ne </a:t>
            </a:r>
            <a:r>
              <a:rPr lang="en-US" sz="2000" dirty="0" err="1"/>
              <a:t>permettent</a:t>
            </a:r>
            <a:r>
              <a:rPr lang="en-US" sz="2000" dirty="0"/>
              <a:t> pas de </a:t>
            </a:r>
            <a:r>
              <a:rPr lang="en-US" sz="2000" dirty="0" err="1"/>
              <a:t>différencier</a:t>
            </a:r>
            <a:r>
              <a:rPr lang="en-US" sz="2000" dirty="0"/>
              <a:t> les </a:t>
            </a:r>
            <a:r>
              <a:rPr lang="en-US" sz="2000" dirty="0" err="1"/>
              <a:t>vaccins</a:t>
            </a:r>
            <a:r>
              <a:rPr lang="en-US" sz="2000" dirty="0"/>
              <a:t> sous-</a:t>
            </a:r>
            <a:r>
              <a:rPr lang="en-US" sz="2000" dirty="0" err="1"/>
              <a:t>unitaires</a:t>
            </a:r>
            <a:r>
              <a:rPr lang="en-US" sz="2000" dirty="0"/>
              <a:t> (</a:t>
            </a:r>
            <a:r>
              <a:rPr lang="en-US" sz="2000" dirty="0" err="1"/>
              <a:t>Agrippal</a:t>
            </a:r>
            <a:r>
              <a:rPr lang="en-US" sz="2000" dirty="0"/>
              <a:t>®, </a:t>
            </a:r>
            <a:r>
              <a:rPr lang="en-US" sz="2000" dirty="0" err="1"/>
              <a:t>Influvac</a:t>
            </a:r>
            <a:r>
              <a:rPr lang="en-US" sz="2000" dirty="0"/>
              <a:t>®, </a:t>
            </a:r>
            <a:r>
              <a:rPr lang="en-US" sz="2000" dirty="0" err="1"/>
              <a:t>Fluad</a:t>
            </a:r>
            <a:r>
              <a:rPr lang="en-US" sz="2000" dirty="0"/>
              <a:t>® (</a:t>
            </a:r>
            <a:r>
              <a:rPr lang="en-US" sz="2000" dirty="0" err="1"/>
              <a:t>adjuvanté</a:t>
            </a:r>
            <a:r>
              <a:rPr lang="en-US" sz="2000" dirty="0"/>
              <a:t> par </a:t>
            </a:r>
            <a:r>
              <a:rPr lang="en-US" sz="2000" dirty="0" smtClean="0"/>
              <a:t>MF59) </a:t>
            </a:r>
            <a:r>
              <a:rPr lang="en-US" sz="2000" dirty="0"/>
              <a:t>et </a:t>
            </a:r>
            <a:r>
              <a:rPr lang="en-US" sz="2000" dirty="0" err="1"/>
              <a:t>fragmentés</a:t>
            </a:r>
            <a:r>
              <a:rPr lang="en-US" sz="2000" dirty="0"/>
              <a:t> (</a:t>
            </a:r>
            <a:r>
              <a:rPr lang="en-US" sz="2000" dirty="0" err="1"/>
              <a:t>Mutagrip</a:t>
            </a:r>
            <a:r>
              <a:rPr lang="en-US" sz="2000" dirty="0"/>
              <a:t>®, </a:t>
            </a:r>
            <a:r>
              <a:rPr lang="en-US" sz="2000" dirty="0" err="1"/>
              <a:t>Fluarix</a:t>
            </a:r>
            <a:r>
              <a:rPr lang="en-US" sz="2000" dirty="0"/>
              <a:t> Tetra®) – à part </a:t>
            </a:r>
            <a:r>
              <a:rPr lang="en-US" sz="2000" b="1" dirty="0" err="1">
                <a:solidFill>
                  <a:srgbClr val="FF0000"/>
                </a:solidFill>
              </a:rPr>
              <a:t>l’adjuvant</a:t>
            </a:r>
            <a:r>
              <a:rPr lang="en-US" sz="2000" dirty="0"/>
              <a:t> et le </a:t>
            </a:r>
            <a:r>
              <a:rPr lang="en-US" sz="2000" b="1" dirty="0" err="1">
                <a:solidFill>
                  <a:srgbClr val="FF0000"/>
                </a:solidFill>
              </a:rPr>
              <a:t>nombre</a:t>
            </a:r>
            <a:r>
              <a:rPr lang="en-US" sz="2000" b="1" dirty="0">
                <a:solidFill>
                  <a:srgbClr val="FF0000"/>
                </a:solidFill>
              </a:rPr>
              <a:t> de </a:t>
            </a:r>
            <a:r>
              <a:rPr lang="en-US" sz="2000" b="1" dirty="0" err="1">
                <a:solidFill>
                  <a:srgbClr val="FF0000"/>
                </a:solidFill>
              </a:rPr>
              <a:t>souches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 err="1"/>
              <a:t>contenues</a:t>
            </a:r>
            <a:r>
              <a:rPr lang="en-US" sz="2000" dirty="0"/>
              <a:t> (3 ou 4). </a:t>
            </a:r>
            <a:endParaRPr lang="en-US" sz="2000" dirty="0" smtClean="0"/>
          </a:p>
          <a:p>
            <a:endParaRPr lang="en-US" sz="2000" dirty="0"/>
          </a:p>
          <a:p>
            <a:pPr marL="0" lvl="1"/>
            <a:r>
              <a:rPr lang="fr-CH" sz="2000" dirty="0"/>
              <a:t>Les vaccins </a:t>
            </a:r>
            <a:r>
              <a:rPr lang="fr-CH" sz="2000" dirty="0" err="1">
                <a:solidFill>
                  <a:srgbClr val="FF0000"/>
                </a:solidFill>
              </a:rPr>
              <a:t>T</a:t>
            </a:r>
            <a:r>
              <a:rPr lang="fr-CH" sz="2000" dirty="0" err="1" smtClean="0">
                <a:solidFill>
                  <a:srgbClr val="FF0000"/>
                </a:solidFill>
              </a:rPr>
              <a:t>ri-valents</a:t>
            </a:r>
            <a:r>
              <a:rPr lang="fr-CH" sz="2000" dirty="0" smtClean="0"/>
              <a:t> </a:t>
            </a:r>
            <a:r>
              <a:rPr lang="fr-CH" sz="2000" dirty="0"/>
              <a:t>ont montré une bonne efficacité (49 -77 %) contre les virus du </a:t>
            </a:r>
            <a:r>
              <a:rPr lang="fr-CH" sz="2000" dirty="0">
                <a:solidFill>
                  <a:srgbClr val="7030A0"/>
                </a:solidFill>
              </a:rPr>
              <a:t>lignage B-Yamagata </a:t>
            </a:r>
            <a:r>
              <a:rPr lang="fr-CH" sz="2000" dirty="0"/>
              <a:t>ce qui indique une protection croisée entre les lignages</a:t>
            </a:r>
            <a:r>
              <a:rPr lang="fr-CH" sz="2000" dirty="0" smtClean="0"/>
              <a:t>.</a:t>
            </a:r>
            <a:endParaRPr lang="en-US" sz="2000" dirty="0" smtClean="0"/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L’ESSENTIEL RESTE DONC D’ÊTRE VACCINÉ !</a:t>
            </a: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i="1" dirty="0"/>
              <a:t>				Bulletin </a:t>
            </a:r>
            <a:r>
              <a:rPr lang="en-US" sz="1600" i="1" dirty="0" err="1"/>
              <a:t>InfoVac</a:t>
            </a:r>
            <a:r>
              <a:rPr lang="en-US" sz="1600" i="1" dirty="0"/>
              <a:t> n° 9/2016 </a:t>
            </a:r>
          </a:p>
        </p:txBody>
      </p:sp>
    </p:spTree>
    <p:extLst>
      <p:ext uri="{BB962C8B-B14F-4D97-AF65-F5344CB8AC3E}">
        <p14:creationId xmlns:p14="http://schemas.microsoft.com/office/powerpoint/2010/main" val="97280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54F1A09-9191-0942-BC32-E5C17E08E136}"/>
              </a:ext>
            </a:extLst>
          </p:cNvPr>
          <p:cNvSpPr/>
          <p:nvPr/>
        </p:nvSpPr>
        <p:spPr>
          <a:xfrm>
            <a:off x="1565486" y="4756883"/>
            <a:ext cx="6304560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CH" sz="2400" b="1" u="sng" dirty="0">
                <a:solidFill>
                  <a:srgbClr val="00B050"/>
                </a:solidFill>
                <a:latin typeface="Helvetica" pitchFamily="2" charset="0"/>
              </a:rPr>
              <a:t>Dès 9 ans</a:t>
            </a:r>
            <a:r>
              <a:rPr lang="fr-CH" sz="2400" b="1" dirty="0">
                <a:latin typeface="Helvetica" pitchFamily="2" charset="0"/>
              </a:rPr>
              <a:t>, 1 seule dose par année suffit que ce soit un rappel ou non</a:t>
            </a:r>
            <a:endParaRPr lang="fr-CH" sz="2400" b="1" dirty="0">
              <a:effectLst/>
              <a:latin typeface="Helvetica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F101F42D-0990-CE4E-97E1-A476FAE26AF9}"/>
              </a:ext>
            </a:extLst>
          </p:cNvPr>
          <p:cNvGrpSpPr/>
          <p:nvPr/>
        </p:nvGrpSpPr>
        <p:grpSpPr>
          <a:xfrm>
            <a:off x="1565486" y="3867647"/>
            <a:ext cx="6156176" cy="725571"/>
            <a:chOff x="467544" y="4437261"/>
            <a:chExt cx="8100392" cy="906338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0361E81D-83F9-174F-9D71-EB9BDB97C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544" y="4437261"/>
              <a:ext cx="8100392" cy="906338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47EA39AC-B568-324B-A3C3-2A3350A1B499}"/>
                </a:ext>
              </a:extLst>
            </p:cNvPr>
            <p:cNvSpPr/>
            <p:nvPr/>
          </p:nvSpPr>
          <p:spPr>
            <a:xfrm>
              <a:off x="6228184" y="4437261"/>
              <a:ext cx="2088232" cy="234426"/>
            </a:xfrm>
            <a:prstGeom prst="rect">
              <a:avLst/>
            </a:prstGeom>
            <a:solidFill>
              <a:srgbClr val="FFFF00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75B3C9D-1418-BD4E-BA86-15582F1D61A4}"/>
              </a:ext>
            </a:extLst>
          </p:cNvPr>
          <p:cNvSpPr/>
          <p:nvPr/>
        </p:nvSpPr>
        <p:spPr>
          <a:xfrm>
            <a:off x="35496" y="44624"/>
            <a:ext cx="5190588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CH" sz="2400" b="1" dirty="0">
                <a:latin typeface="Helvetica" pitchFamily="2" charset="0"/>
              </a:rPr>
              <a:t>NOMBRE DE DOSES DE VACCINS</a:t>
            </a:r>
            <a:endParaRPr lang="fr-CH" sz="2400" b="1" u="sng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8575E56-CA96-1044-BF12-39F246C86D7A}"/>
              </a:ext>
            </a:extLst>
          </p:cNvPr>
          <p:cNvSpPr/>
          <p:nvPr/>
        </p:nvSpPr>
        <p:spPr>
          <a:xfrm>
            <a:off x="6580984" y="3559870"/>
            <a:ext cx="1715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400" i="1" dirty="0" err="1">
                <a:latin typeface="Times" pitchFamily="2" charset="0"/>
              </a:rPr>
              <a:t>Pediatrics</a:t>
            </a:r>
            <a:r>
              <a:rPr lang="fr-CH" sz="1400" i="1" dirty="0">
                <a:latin typeface="Times" pitchFamily="2" charset="0"/>
              </a:rPr>
              <a:t> 2018;142;</a:t>
            </a:r>
            <a:endParaRPr lang="fr-CH" sz="1400" i="1" dirty="0">
              <a:effectLst/>
              <a:latin typeface="Times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ECCE7834-B675-E84F-B242-477C2373C0BC}"/>
              </a:ext>
            </a:extLst>
          </p:cNvPr>
          <p:cNvGrpSpPr/>
          <p:nvPr/>
        </p:nvGrpSpPr>
        <p:grpSpPr>
          <a:xfrm>
            <a:off x="2052928" y="765517"/>
            <a:ext cx="4869817" cy="3094927"/>
            <a:chOff x="2051720" y="1470257"/>
            <a:chExt cx="4869817" cy="309492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98FF5A4C-56FF-0841-8BE8-B1D63048A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1720" y="1470257"/>
              <a:ext cx="4869817" cy="2817928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xmlns="" id="{387F8149-469E-7A43-ABC0-37C2F75DDA1E}"/>
                </a:ext>
              </a:extLst>
            </p:cNvPr>
            <p:cNvSpPr txBox="1"/>
            <p:nvPr/>
          </p:nvSpPr>
          <p:spPr>
            <a:xfrm>
              <a:off x="2626576" y="4288185"/>
              <a:ext cx="38137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FF0000"/>
                  </a:solidFill>
                </a:rPr>
                <a:t>* Nb: ½ doses entre 6-35 mois et doses complètes ensuite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60E73CB4-9EAF-2044-BD82-8C1B477BC168}"/>
                </a:ext>
              </a:extLst>
            </p:cNvPr>
            <p:cNvSpPr txBox="1"/>
            <p:nvPr/>
          </p:nvSpPr>
          <p:spPr>
            <a:xfrm>
              <a:off x="6096558" y="3625279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xmlns="" id="{E525A82A-88F4-1F49-A3C6-4785BEBC80D1}"/>
                </a:ext>
              </a:extLst>
            </p:cNvPr>
            <p:cNvSpPr txBox="1"/>
            <p:nvPr/>
          </p:nvSpPr>
          <p:spPr>
            <a:xfrm>
              <a:off x="2554568" y="3845708"/>
              <a:ext cx="7858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FF0000"/>
                  </a:solidFill>
                </a:rPr>
                <a:t>(= rappel)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E5B2A064-97CA-E24A-8416-3F2A54EC8089}"/>
                </a:ext>
              </a:extLst>
            </p:cNvPr>
            <p:cNvSpPr txBox="1"/>
            <p:nvPr/>
          </p:nvSpPr>
          <p:spPr>
            <a:xfrm>
              <a:off x="5737257" y="3033722"/>
              <a:ext cx="8691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FF0000"/>
                  </a:solidFill>
                </a:rPr>
                <a:t>(= priming)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45E3F39-E7BA-AA48-A00B-13990B3460AD}"/>
              </a:ext>
            </a:extLst>
          </p:cNvPr>
          <p:cNvSpPr/>
          <p:nvPr/>
        </p:nvSpPr>
        <p:spPr>
          <a:xfrm>
            <a:off x="3145438" y="2924944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01ADDAB-86E0-6A45-B33D-2686D3E1F15F}"/>
              </a:ext>
            </a:extLst>
          </p:cNvPr>
          <p:cNvSpPr/>
          <p:nvPr/>
        </p:nvSpPr>
        <p:spPr>
          <a:xfrm>
            <a:off x="2977324" y="467380"/>
            <a:ext cx="2907719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CH" b="1" dirty="0">
                <a:solidFill>
                  <a:schemeClr val="tx2">
                    <a:lumMod val="75000"/>
                  </a:schemeClr>
                </a:solidFill>
                <a:latin typeface="Helvetica" pitchFamily="2" charset="0"/>
              </a:rPr>
              <a:t>ENTRE 6 MOIS ET 8 ANS</a:t>
            </a:r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28651CC-DC58-E040-A16D-169D718FEF2F}"/>
              </a:ext>
            </a:extLst>
          </p:cNvPr>
          <p:cNvSpPr/>
          <p:nvPr/>
        </p:nvSpPr>
        <p:spPr>
          <a:xfrm>
            <a:off x="145766" y="658254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900" dirty="0">
                <a:latin typeface="Times" pitchFamily="2" charset="0"/>
              </a:rPr>
              <a:t>LAIV: Live </a:t>
            </a:r>
            <a:r>
              <a:rPr lang="fr-CH" sz="900" dirty="0" err="1">
                <a:latin typeface="Times" pitchFamily="2" charset="0"/>
              </a:rPr>
              <a:t>Attenuated</a:t>
            </a:r>
            <a:r>
              <a:rPr lang="fr-CH" sz="900" dirty="0">
                <a:latin typeface="Times" pitchFamily="2" charset="0"/>
              </a:rPr>
              <a:t> Influenza Vaccine</a:t>
            </a:r>
            <a:endParaRPr lang="fr-CH" sz="900" dirty="0"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2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585837"/>
            <a:ext cx="8208912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fr-CH" sz="2000" dirty="0"/>
              <a:t>La période de vaccination idéale va de mi-octobre-mi-novembre </a:t>
            </a:r>
            <a:r>
              <a:rPr lang="fr-CH" sz="2000" dirty="0">
                <a:sym typeface="Wingdings" pitchFamily="2" charset="2"/>
              </a:rPr>
              <a:t> soit </a:t>
            </a:r>
            <a:r>
              <a:rPr lang="fr-CH" sz="2000" u="sng" dirty="0">
                <a:sym typeface="Wingdings" pitchFamily="2" charset="2"/>
              </a:rPr>
              <a:t>au moins </a:t>
            </a:r>
            <a:r>
              <a:rPr lang="fr-CH" sz="2000" u="sng" dirty="0"/>
              <a:t>2 semaines avant </a:t>
            </a:r>
            <a:r>
              <a:rPr lang="fr-CH" sz="2000" dirty="0"/>
              <a:t>le début supposé de l’épidémie de </a:t>
            </a:r>
            <a:r>
              <a:rPr lang="fr-CH" sz="2000" dirty="0" smtClean="0"/>
              <a:t>grippe (AC après 10-14 jours).</a:t>
            </a:r>
            <a:endParaRPr lang="fr-CH" sz="2000" dirty="0"/>
          </a:p>
          <a:p>
            <a:pPr marL="742950" lvl="1" indent="-285750">
              <a:buFont typeface="Arial" pitchFamily="34" charset="0"/>
              <a:buChar char="•"/>
            </a:pPr>
            <a:endParaRPr lang="fr-CH" sz="20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CH" sz="2000" dirty="0"/>
              <a:t>En cas de </a:t>
            </a:r>
            <a:r>
              <a:rPr lang="fr-CH" sz="2000" u="sng" dirty="0">
                <a:solidFill>
                  <a:srgbClr val="FF0000"/>
                </a:solidFill>
              </a:rPr>
              <a:t>primo vaccination</a:t>
            </a:r>
            <a:r>
              <a:rPr lang="fr-CH" sz="2000" dirty="0">
                <a:solidFill>
                  <a:srgbClr val="FF0000"/>
                </a:solidFill>
              </a:rPr>
              <a:t> </a:t>
            </a:r>
            <a:r>
              <a:rPr lang="fr-CH" sz="2000" dirty="0"/>
              <a:t>avec besoin de 2 doses (&lt; 9 ans), administrer la 1</a:t>
            </a:r>
            <a:r>
              <a:rPr lang="fr-CH" sz="2000" baseline="30000" dirty="0"/>
              <a:t>ère</a:t>
            </a:r>
            <a:r>
              <a:rPr lang="fr-CH" sz="2000" dirty="0"/>
              <a:t> dose </a:t>
            </a:r>
            <a:r>
              <a:rPr lang="fr-CH" sz="2000" u="sng" dirty="0"/>
              <a:t>le plus tôt possible</a:t>
            </a:r>
            <a:r>
              <a:rPr lang="fr-CH" sz="2000" dirty="0"/>
              <a:t> pour laisser assez de temps pour permettre à la 2</a:t>
            </a:r>
            <a:r>
              <a:rPr lang="fr-CH" sz="2000" baseline="30000" dirty="0"/>
              <a:t>ème</a:t>
            </a:r>
            <a:r>
              <a:rPr lang="fr-CH" sz="2000" dirty="0"/>
              <a:t> dose (qui aura lieu 1 mois plus tard) d’être efficace avant que le virus ne soit épidémique. </a:t>
            </a:r>
            <a:endParaRPr lang="fr-CH" sz="2000" dirty="0" smtClean="0"/>
          </a:p>
          <a:p>
            <a:pPr lvl="1"/>
            <a:endParaRPr lang="fr-CH" sz="20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CH" sz="2000" dirty="0" smtClean="0"/>
              <a:t>Pour </a:t>
            </a:r>
            <a:r>
              <a:rPr lang="fr-CH" sz="2000" dirty="0"/>
              <a:t>les adultes et particulièrement pour les </a:t>
            </a:r>
            <a:r>
              <a:rPr lang="fr-CH" sz="2000" u="sng" dirty="0"/>
              <a:t>séniors</a:t>
            </a:r>
            <a:r>
              <a:rPr lang="fr-CH" sz="2000" dirty="0"/>
              <a:t>, une vaccination </a:t>
            </a:r>
            <a:r>
              <a:rPr lang="fr-CH" sz="2000" u="sng" dirty="0"/>
              <a:t>trop précoce dans la saison</a:t>
            </a:r>
            <a:r>
              <a:rPr lang="fr-CH" sz="2000" dirty="0"/>
              <a:t> risque de diminuer la protection durant la période épidémique (perte </a:t>
            </a:r>
            <a:r>
              <a:rPr lang="fr-CH" sz="2000" dirty="0" smtClean="0"/>
              <a:t>de protection </a:t>
            </a:r>
            <a:r>
              <a:rPr lang="fr-CH" sz="2000" dirty="0"/>
              <a:t>de 5-10%/mois). Il faudra donc pondérer entre le risque de vacciner trop tôt et celui de vacciner trop tard ou encore d’oublier de vacciner (ce qui est bien pire) </a:t>
            </a:r>
            <a:r>
              <a:rPr lang="mr-IN" sz="2000" dirty="0" smtClean="0"/>
              <a:t>…</a:t>
            </a:r>
            <a:endParaRPr lang="fr-CH" sz="2000" dirty="0" smtClean="0"/>
          </a:p>
          <a:p>
            <a:pPr lvl="1"/>
            <a:endParaRPr lang="fr-CH" sz="20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CH" sz="2000" dirty="0"/>
              <a:t>Les enfants entre </a:t>
            </a:r>
            <a:r>
              <a:rPr lang="fr-CH" sz="2000" u="sng" dirty="0"/>
              <a:t>6 mois et 35 mois </a:t>
            </a:r>
            <a:r>
              <a:rPr lang="fr-CH" sz="2000" dirty="0"/>
              <a:t>recevront des </a:t>
            </a:r>
            <a:r>
              <a:rPr lang="fr-CH" sz="2000" u="sng" dirty="0"/>
              <a:t>½ doses</a:t>
            </a:r>
            <a:r>
              <a:rPr lang="fr-CH" sz="2000" dirty="0"/>
              <a:t>. </a:t>
            </a:r>
          </a:p>
          <a:p>
            <a:pPr marL="758825" lvl="1"/>
            <a:r>
              <a:rPr lang="fr-FR" sz="2000" dirty="0" smtClean="0"/>
              <a:t>NB: Une étude récente montre qu’une dose complète est plus </a:t>
            </a:r>
            <a:r>
              <a:rPr lang="fr-FR" sz="2000" dirty="0" err="1" smtClean="0"/>
              <a:t>immunogénique</a:t>
            </a:r>
            <a:r>
              <a:rPr lang="fr-FR" sz="2000" dirty="0" smtClean="0"/>
              <a:t> et reste bien tolérée chez les nourrissons de &lt; 1 an… </a:t>
            </a:r>
            <a:r>
              <a:rPr lang="fr-FR" sz="1400" i="1" dirty="0" smtClean="0"/>
              <a:t>(</a:t>
            </a:r>
            <a:r>
              <a:rPr lang="fr-FR" sz="1400" i="1" dirty="0" err="1" smtClean="0"/>
              <a:t>Pediatrics</a:t>
            </a:r>
            <a:r>
              <a:rPr lang="fr-FR" sz="1400" i="1" dirty="0" smtClean="0"/>
              <a:t> 2011 Aug;128(2):e276-89).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fr-CH" sz="20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52051299-9FA6-3C43-A04D-E5EFCDC2B1D8}"/>
              </a:ext>
            </a:extLst>
          </p:cNvPr>
          <p:cNvSpPr txBox="1"/>
          <p:nvPr/>
        </p:nvSpPr>
        <p:spPr>
          <a:xfrm>
            <a:off x="0" y="-19392"/>
            <a:ext cx="6050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6838" lvl="2"/>
            <a:r>
              <a:rPr lang="fr-CH" sz="3200" b="1" dirty="0"/>
              <a:t>MEILLEUR MOMENT SE VACCINER</a:t>
            </a:r>
          </a:p>
        </p:txBody>
      </p:sp>
    </p:spTree>
    <p:extLst>
      <p:ext uri="{BB962C8B-B14F-4D97-AF65-F5344CB8AC3E}">
        <p14:creationId xmlns:p14="http://schemas.microsoft.com/office/powerpoint/2010/main" val="377814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7DBE846-E020-B245-BA6F-3C3F1556B425}"/>
              </a:ext>
            </a:extLst>
          </p:cNvPr>
          <p:cNvSpPr/>
          <p:nvPr/>
        </p:nvSpPr>
        <p:spPr>
          <a:xfrm>
            <a:off x="683568" y="692696"/>
            <a:ext cx="7848872" cy="48519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467544" y="1340768"/>
            <a:ext cx="78488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endParaRPr lang="fr-CH" sz="2800" dirty="0">
              <a:solidFill>
                <a:srgbClr val="FF0000"/>
              </a:solidFill>
            </a:endParaRPr>
          </a:p>
          <a:p>
            <a:pPr marL="719138" lvl="2" indent="-292100">
              <a:buFont typeface="Arial" pitchFamily="34" charset="0"/>
              <a:buChar char="•"/>
            </a:pPr>
            <a:r>
              <a:rPr lang="fr-CH" sz="2800" dirty="0">
                <a:solidFill>
                  <a:srgbClr val="FF0000"/>
                </a:solidFill>
              </a:rPr>
              <a:t>Enfants de &lt; 6 mois d’âge chronologique.</a:t>
            </a:r>
          </a:p>
          <a:p>
            <a:pPr marL="427038" lvl="2"/>
            <a:endParaRPr lang="fr-CH" sz="2800" dirty="0">
              <a:solidFill>
                <a:srgbClr val="FF0000"/>
              </a:solidFill>
            </a:endParaRPr>
          </a:p>
          <a:p>
            <a:pPr marL="719138" lvl="2" indent="-292100">
              <a:buFont typeface="Arial" pitchFamily="34" charset="0"/>
              <a:buChar char="•"/>
            </a:pPr>
            <a:r>
              <a:rPr lang="fr-CH" sz="2800" dirty="0">
                <a:solidFill>
                  <a:srgbClr val="FF0000"/>
                </a:solidFill>
              </a:rPr>
              <a:t>ATCD d’anaphylaxie aux composants du vaccin </a:t>
            </a:r>
            <a:r>
              <a:rPr lang="fr-CH" sz="2800" u="sng" dirty="0">
                <a:solidFill>
                  <a:srgbClr val="FF0000"/>
                </a:solidFill>
              </a:rPr>
              <a:t>autre que l’œuf.</a:t>
            </a:r>
            <a:endParaRPr lang="fr-CH" sz="2800" dirty="0">
              <a:solidFill>
                <a:srgbClr val="FF0000"/>
              </a:solidFill>
            </a:endParaRPr>
          </a:p>
          <a:p>
            <a:pPr marL="719138" lvl="2" indent="-292100">
              <a:buFont typeface="Arial" pitchFamily="34" charset="0"/>
              <a:buChar char="•"/>
            </a:pPr>
            <a:endParaRPr lang="fr-CH" sz="2800" dirty="0">
              <a:solidFill>
                <a:srgbClr val="FF0000"/>
              </a:solidFill>
            </a:endParaRPr>
          </a:p>
          <a:p>
            <a:pPr marL="719138" lvl="2" indent="-292100">
              <a:buFont typeface="Arial" pitchFamily="34" charset="0"/>
              <a:buChar char="•"/>
            </a:pPr>
            <a:r>
              <a:rPr lang="fr-CH" sz="2800" dirty="0">
                <a:solidFill>
                  <a:srgbClr val="FF0000"/>
                </a:solidFill>
              </a:rPr>
              <a:t>ATCD de maladie de Guillain-Barré</a:t>
            </a:r>
            <a:r>
              <a:rPr lang="fr-CH" sz="2800" dirty="0"/>
              <a:t>.</a:t>
            </a:r>
          </a:p>
          <a:p>
            <a:pPr marL="719138" lvl="2" indent="-292100">
              <a:buFont typeface="Arial" pitchFamily="34" charset="0"/>
              <a:buChar char="•"/>
            </a:pPr>
            <a:endParaRPr lang="fr-CH" sz="28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endParaRPr lang="fr-CH" sz="2800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6623075-E96A-7D49-A636-3925A77C378D}"/>
              </a:ext>
            </a:extLst>
          </p:cNvPr>
          <p:cNvSpPr/>
          <p:nvPr/>
        </p:nvSpPr>
        <p:spPr>
          <a:xfrm>
            <a:off x="1259632" y="980728"/>
            <a:ext cx="5662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CH" sz="2800" b="1" dirty="0"/>
              <a:t>CONTRE-INDICATIONS AU VACCIN</a:t>
            </a:r>
          </a:p>
        </p:txBody>
      </p:sp>
    </p:spTree>
    <p:extLst>
      <p:ext uri="{BB962C8B-B14F-4D97-AF65-F5344CB8AC3E}">
        <p14:creationId xmlns:p14="http://schemas.microsoft.com/office/powerpoint/2010/main" val="142872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99592" y="1340768"/>
            <a:ext cx="746698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6000" b="1" dirty="0"/>
              <a:t>REPONDRE AUX </a:t>
            </a:r>
          </a:p>
          <a:p>
            <a:pPr algn="ctr"/>
            <a:r>
              <a:rPr lang="fr-CH" sz="6000" b="1" dirty="0"/>
              <a:t>QUESTIONS LEGITIMES</a:t>
            </a:r>
          </a:p>
          <a:p>
            <a:pPr algn="ctr"/>
            <a:r>
              <a:rPr lang="fr-CH" sz="6000" b="1" dirty="0"/>
              <a:t>DES VACCINO-</a:t>
            </a:r>
          </a:p>
          <a:p>
            <a:pPr algn="ctr"/>
            <a:r>
              <a:rPr lang="fr-CH" sz="6000" b="1" dirty="0"/>
              <a:t>SCEPTIQUES</a:t>
            </a:r>
          </a:p>
        </p:txBody>
      </p:sp>
    </p:spTree>
    <p:extLst>
      <p:ext uri="{BB962C8B-B14F-4D97-AF65-F5344CB8AC3E}">
        <p14:creationId xmlns:p14="http://schemas.microsoft.com/office/powerpoint/2010/main" val="355785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516" y="1196752"/>
            <a:ext cx="879143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endParaRPr lang="fr-CH" dirty="0"/>
          </a:p>
          <a:p>
            <a:pPr marL="719138" lvl="2" indent="-292100">
              <a:buFont typeface="Arial" pitchFamily="34" charset="0"/>
              <a:buChar char="•"/>
            </a:pPr>
            <a:r>
              <a:rPr lang="fr-CH" sz="2800" dirty="0"/>
              <a:t>Pour les </a:t>
            </a:r>
            <a:r>
              <a:rPr lang="fr-CH" sz="2800" b="1" dirty="0"/>
              <a:t>enfants</a:t>
            </a:r>
            <a:r>
              <a:rPr lang="fr-CH" sz="2800" dirty="0"/>
              <a:t>, l’efficacité du vaccin est en moyenne de </a:t>
            </a:r>
            <a:r>
              <a:rPr lang="fr-CH" sz="2800" b="1" u="sng" dirty="0"/>
              <a:t>70-90%</a:t>
            </a:r>
            <a:r>
              <a:rPr lang="fr-CH" sz="2800" b="1" dirty="0"/>
              <a:t>.</a:t>
            </a:r>
          </a:p>
          <a:p>
            <a:pPr marL="427038" lvl="2"/>
            <a:endParaRPr lang="fr-CH" sz="2800" dirty="0"/>
          </a:p>
          <a:p>
            <a:pPr marL="719138" lvl="2" indent="-292100">
              <a:buFont typeface="Arial" pitchFamily="34" charset="0"/>
              <a:buChar char="•"/>
            </a:pPr>
            <a:r>
              <a:rPr lang="fr-CH" sz="2800" dirty="0"/>
              <a:t>Pour les </a:t>
            </a:r>
            <a:r>
              <a:rPr lang="fr-CH" sz="2800" b="1" dirty="0"/>
              <a:t>séniors</a:t>
            </a:r>
            <a:r>
              <a:rPr lang="fr-CH" sz="2800" dirty="0"/>
              <a:t>, cette efficacité est d’environ </a:t>
            </a:r>
            <a:r>
              <a:rPr lang="fr-CH" sz="2800" b="1" u="sng" dirty="0"/>
              <a:t>30-50%</a:t>
            </a:r>
            <a:r>
              <a:rPr lang="fr-CH" sz="2800" dirty="0"/>
              <a:t> </a:t>
            </a:r>
            <a:r>
              <a:rPr lang="fr-CH" sz="2800" dirty="0">
                <a:solidFill>
                  <a:srgbClr val="00B050"/>
                </a:solidFill>
              </a:rPr>
              <a:t>mais atténue malgré tout la sévérité de la maladie!</a:t>
            </a:r>
          </a:p>
          <a:p>
            <a:pPr marL="719138" lvl="2" indent="-292100"/>
            <a:endParaRPr lang="fr-CH" sz="2800" dirty="0"/>
          </a:p>
          <a:p>
            <a:pPr marL="719138" lvl="2" indent="-292100">
              <a:buFont typeface="Arial" pitchFamily="34" charset="0"/>
              <a:buChar char="•"/>
            </a:pPr>
            <a:r>
              <a:rPr lang="fr-CH" sz="2800" dirty="0"/>
              <a:t>Protection optimale (présence d’AC protecteurs) apparait </a:t>
            </a:r>
            <a:r>
              <a:rPr lang="fr-CH" sz="2800" b="1" dirty="0"/>
              <a:t>environ </a:t>
            </a:r>
            <a:r>
              <a:rPr lang="fr-CH" sz="2800" b="1" u="sng" dirty="0"/>
              <a:t>10-14 jours</a:t>
            </a:r>
            <a:r>
              <a:rPr lang="fr-CH" sz="2800" dirty="0"/>
              <a:t> après le vaccin et dure environ </a:t>
            </a:r>
            <a:r>
              <a:rPr lang="fr-CH" sz="2800" b="1" u="sng" dirty="0"/>
              <a:t>6 mois</a:t>
            </a:r>
            <a:r>
              <a:rPr lang="fr-CH" sz="2800" b="1" dirty="0"/>
              <a:t> </a:t>
            </a:r>
            <a:r>
              <a:rPr lang="fr-CH" sz="2800" dirty="0"/>
              <a:t>car il y a une perte progressive de protection d’environ </a:t>
            </a:r>
            <a:r>
              <a:rPr lang="fr-CH" sz="2800" b="1" u="sng" dirty="0">
                <a:solidFill>
                  <a:srgbClr val="FF0000"/>
                </a:solidFill>
              </a:rPr>
              <a:t>5-10%/mois</a:t>
            </a:r>
            <a:r>
              <a:rPr lang="fr-CH" sz="2800" dirty="0">
                <a:solidFill>
                  <a:srgbClr val="FF0000"/>
                </a:solidFill>
              </a:rPr>
              <a:t>.</a:t>
            </a:r>
          </a:p>
          <a:p>
            <a:pPr lvl="2"/>
            <a:endParaRPr lang="fr-CH" sz="2000" b="1" dirty="0"/>
          </a:p>
          <a:p>
            <a:pPr lvl="2"/>
            <a:endParaRPr lang="fr-CH" sz="12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32442F9-9136-B545-BCC3-DFFF843458CD}"/>
              </a:ext>
            </a:extLst>
          </p:cNvPr>
          <p:cNvSpPr txBox="1"/>
          <p:nvPr/>
        </p:nvSpPr>
        <p:spPr>
          <a:xfrm>
            <a:off x="0" y="116632"/>
            <a:ext cx="4056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/>
              <a:t>EFFICACITE DU VACCIN</a:t>
            </a:r>
          </a:p>
        </p:txBody>
      </p:sp>
    </p:spTree>
    <p:extLst>
      <p:ext uri="{BB962C8B-B14F-4D97-AF65-F5344CB8AC3E}">
        <p14:creationId xmlns:p14="http://schemas.microsoft.com/office/powerpoint/2010/main" val="58418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117490"/>
            <a:ext cx="86409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Courier New" pitchFamily="49" charset="0"/>
              <a:buChar char="o"/>
            </a:pPr>
            <a:r>
              <a:rPr lang="fr-CH" sz="2800" dirty="0"/>
              <a:t>De l'eau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fr-CH" sz="2800" dirty="0"/>
              <a:t>Des composants de virus inactivés (sous unitaire ou fractionné)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fr-CH" sz="2800" dirty="0"/>
              <a:t>Des additifs pour la conservation et la stabilisation (</a:t>
            </a:r>
            <a:r>
              <a:rPr lang="fr-CH" sz="2800" dirty="0">
                <a:solidFill>
                  <a:schemeClr val="accent6"/>
                </a:solidFill>
              </a:rPr>
              <a:t>lécithine</a:t>
            </a:r>
            <a:r>
              <a:rPr lang="fr-CH" sz="2800" dirty="0"/>
              <a:t>, </a:t>
            </a:r>
            <a:r>
              <a:rPr lang="fr-CH" sz="2800" dirty="0">
                <a:solidFill>
                  <a:schemeClr val="accent6"/>
                </a:solidFill>
              </a:rPr>
              <a:t>formaldéhyde</a:t>
            </a:r>
            <a:r>
              <a:rPr lang="fr-CH" sz="2800" dirty="0"/>
              <a:t>)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fr-CH" sz="2800" dirty="0"/>
              <a:t>De faibles traces de protéines d'œufs de poule ainsi que des traces d'antibiotiques (</a:t>
            </a:r>
            <a:r>
              <a:rPr lang="fr-CH" sz="2800" dirty="0" err="1">
                <a:solidFill>
                  <a:schemeClr val="accent6"/>
                </a:solidFill>
              </a:rPr>
              <a:t>aminoglycosides</a:t>
            </a:r>
            <a:r>
              <a:rPr lang="fr-CH" sz="2800" dirty="0"/>
              <a:t>).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4440" y="116632"/>
            <a:ext cx="679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/>
              <a:t>MAIS CES VACCINS ILS CONTIENNENT QUOI?</a:t>
            </a:r>
          </a:p>
        </p:txBody>
      </p:sp>
      <p:sp>
        <p:nvSpPr>
          <p:cNvPr id="9" name="Rectangle 8"/>
          <p:cNvSpPr/>
          <p:nvPr/>
        </p:nvSpPr>
        <p:spPr>
          <a:xfrm>
            <a:off x="359532" y="4980670"/>
            <a:ext cx="8424936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 algn="ctr"/>
            <a:r>
              <a:rPr lang="fr-CH" sz="2400" dirty="0">
                <a:solidFill>
                  <a:srgbClr val="00B050"/>
                </a:solidFill>
              </a:rPr>
              <a:t>Aucun vaccins pour la grippe n’a de mercure ni d'aluminium.</a:t>
            </a:r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159096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37809" y="1700808"/>
            <a:ext cx="766838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6000" b="1" dirty="0"/>
              <a:t>MUTATIONS, ANIMAUX</a:t>
            </a:r>
          </a:p>
          <a:p>
            <a:pPr algn="ctr"/>
            <a:r>
              <a:rPr lang="fr-CH" sz="6000" b="1" dirty="0"/>
              <a:t>ET</a:t>
            </a:r>
          </a:p>
          <a:p>
            <a:pPr algn="ctr"/>
            <a:r>
              <a:rPr lang="fr-CH" sz="6000" b="1" dirty="0"/>
              <a:t>PANDEMIES</a:t>
            </a:r>
          </a:p>
        </p:txBody>
      </p:sp>
    </p:spTree>
    <p:extLst>
      <p:ext uri="{BB962C8B-B14F-4D97-AF65-F5344CB8AC3E}">
        <p14:creationId xmlns:p14="http://schemas.microsoft.com/office/powerpoint/2010/main" val="398997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A870896-2A2B-8F4C-A0A6-A6265310D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908720"/>
            <a:ext cx="4211960" cy="296167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A22324B-9915-0D45-9CB7-87CF10B54870}"/>
              </a:ext>
            </a:extLst>
          </p:cNvPr>
          <p:cNvSpPr/>
          <p:nvPr/>
        </p:nvSpPr>
        <p:spPr>
          <a:xfrm>
            <a:off x="1855216" y="3954595"/>
            <a:ext cx="1148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>
                <a:solidFill>
                  <a:srgbClr val="00B050"/>
                </a:solidFill>
              </a:rPr>
              <a:t>LÉCITHINE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29C4313-DE6A-D249-8D18-815B625F5B73}"/>
              </a:ext>
            </a:extLst>
          </p:cNvPr>
          <p:cNvSpPr/>
          <p:nvPr/>
        </p:nvSpPr>
        <p:spPr>
          <a:xfrm>
            <a:off x="5861247" y="6237312"/>
            <a:ext cx="1759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>
                <a:solidFill>
                  <a:srgbClr val="00B050"/>
                </a:solidFill>
              </a:rPr>
              <a:t>FORMALDÉHYDE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93656"/>
            <a:ext cx="4016182" cy="369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1000" dirty="0"/>
              <a:t>https://www.cfs.gov.hk/english/whatsnew/whatsnew_fa/files/formaldehyde.pdf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076056" y="5301208"/>
            <a:ext cx="1008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 smtClean="0"/>
              <a:t>(Poire de 100 g)</a:t>
            </a:r>
            <a:endParaRPr lang="fr-CH" sz="1000" dirty="0"/>
          </a:p>
        </p:txBody>
      </p:sp>
    </p:spTree>
    <p:extLst>
      <p:ext uri="{BB962C8B-B14F-4D97-AF65-F5344CB8AC3E}">
        <p14:creationId xmlns:p14="http://schemas.microsoft.com/office/powerpoint/2010/main" val="193010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4440" y="116632"/>
            <a:ext cx="7948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/>
              <a:t>LES VACCINS POUR LA GRIPPE CONTIENNENT QUOI?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4FF8EED-D6F5-FD4B-9ECB-A12963E6B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836712"/>
            <a:ext cx="7704856" cy="25364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D2454ED-8B24-8D41-BFC9-222DAE86C135}"/>
              </a:ext>
            </a:extLst>
          </p:cNvPr>
          <p:cNvSpPr/>
          <p:nvPr/>
        </p:nvSpPr>
        <p:spPr>
          <a:xfrm>
            <a:off x="739521" y="2960582"/>
            <a:ext cx="1069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400" b="1" dirty="0"/>
              <a:t>MF59</a:t>
            </a:r>
            <a:r>
              <a:rPr lang="fr-CH" sz="2800" dirty="0"/>
              <a:t>  </a:t>
            </a:r>
            <a:endParaRPr lang="fr-FR" sz="28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071ABD3-24B1-E646-BBE6-884B5C662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74" y="3422268"/>
            <a:ext cx="2859658" cy="6579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8DE7557-8320-F040-8233-ED87D61404F9}"/>
              </a:ext>
            </a:extLst>
          </p:cNvPr>
          <p:cNvSpPr/>
          <p:nvPr/>
        </p:nvSpPr>
        <p:spPr>
          <a:xfrm>
            <a:off x="251520" y="4080185"/>
            <a:ext cx="8640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Courier New" pitchFamily="49" charset="0"/>
              <a:buChar char="o"/>
            </a:pPr>
            <a:r>
              <a:rPr lang="fr-CH" dirty="0" err="1"/>
              <a:t>Fluad</a:t>
            </a:r>
            <a:r>
              <a:rPr lang="fr-CH" dirty="0"/>
              <a:t>® adjuvant MF-59 (pour les &gt;65 ans) :</a:t>
            </a:r>
          </a:p>
          <a:p>
            <a:pPr marL="1085850" lvl="2" indent="-171450">
              <a:buFont typeface="Courier New" panose="02070309020205020404" pitchFamily="49" charset="0"/>
              <a:buChar char="o"/>
            </a:pPr>
            <a:r>
              <a:rPr lang="fr-CH" sz="1200" dirty="0" err="1">
                <a:solidFill>
                  <a:srgbClr val="00B050"/>
                </a:solidFill>
              </a:rPr>
              <a:t>Squalène</a:t>
            </a:r>
            <a:r>
              <a:rPr lang="fr-CH" sz="1200" dirty="0">
                <a:solidFill>
                  <a:srgbClr val="00B050"/>
                </a:solidFill>
              </a:rPr>
              <a:t> </a:t>
            </a:r>
            <a:r>
              <a:rPr lang="fr-CH" sz="1200" dirty="0"/>
              <a:t>(9.75 mg): lipide produit naturellement par les humains (dans le sébum humain) et intermédiaire essentiel dans la biosynthèse du cholestérol, des hormones stéroïdes et de la vitamine D</a:t>
            </a:r>
          </a:p>
          <a:p>
            <a:pPr marL="1085850" lvl="2" indent="-171450">
              <a:buFont typeface="Courier New" panose="02070309020205020404" pitchFamily="49" charset="0"/>
              <a:buChar char="o"/>
            </a:pPr>
            <a:r>
              <a:rPr lang="fr-CH" sz="1200" dirty="0" err="1">
                <a:solidFill>
                  <a:srgbClr val="00B050"/>
                </a:solidFill>
              </a:rPr>
              <a:t>Trioléate</a:t>
            </a:r>
            <a:r>
              <a:rPr lang="fr-CH" sz="1200" dirty="0">
                <a:solidFill>
                  <a:srgbClr val="00B050"/>
                </a:solidFill>
              </a:rPr>
              <a:t> </a:t>
            </a:r>
            <a:r>
              <a:rPr lang="fr-CH" sz="1200" dirty="0"/>
              <a:t>de </a:t>
            </a:r>
            <a:r>
              <a:rPr lang="fr-CH" sz="1200" dirty="0" err="1"/>
              <a:t>sorbitane</a:t>
            </a:r>
            <a:r>
              <a:rPr lang="fr-CH" sz="1200" dirty="0"/>
              <a:t> (1,175 mg)</a:t>
            </a:r>
            <a:r>
              <a:rPr lang="fr-CH" sz="1200" dirty="0">
                <a:sym typeface="Wingdings" panose="05000000000000000000" pitchFamily="2" charset="2"/>
              </a:rPr>
              <a:t></a:t>
            </a:r>
            <a:r>
              <a:rPr lang="fr-CH" sz="1200" dirty="0"/>
              <a:t> stabilisant/émulsifiant produit depuis le sorbitol (sucre du sorbier) et l'acide oléique (huile d’olive) et digéré comme une graisse normale.</a:t>
            </a:r>
          </a:p>
          <a:p>
            <a:pPr marL="1085850" lvl="2" indent="-171450">
              <a:buFont typeface="Courier New" panose="02070309020205020404" pitchFamily="49" charset="0"/>
              <a:buChar char="o"/>
            </a:pPr>
            <a:r>
              <a:rPr lang="fr-CH" sz="1200" dirty="0">
                <a:solidFill>
                  <a:srgbClr val="00B050"/>
                </a:solidFill>
              </a:rPr>
              <a:t>Acide citrique </a:t>
            </a:r>
            <a:r>
              <a:rPr lang="fr-CH" sz="1200" dirty="0"/>
              <a:t>(0,04 mg): jus de citron</a:t>
            </a:r>
          </a:p>
          <a:p>
            <a:pPr marL="1085850" lvl="2" indent="-171450">
              <a:buFont typeface="Courier New" panose="02070309020205020404" pitchFamily="49" charset="0"/>
              <a:buChar char="o"/>
            </a:pPr>
            <a:r>
              <a:rPr lang="fr-CH" sz="1200" dirty="0">
                <a:solidFill>
                  <a:srgbClr val="00B050"/>
                </a:solidFill>
              </a:rPr>
              <a:t>Citrate de sodium </a:t>
            </a:r>
            <a:r>
              <a:rPr lang="fr-CH" sz="1200" dirty="0"/>
              <a:t>(0,66 mg): sel de l’acide citrique (jus de citron) régulateur de l'acidité, émulsifiant, séquestrant et stabilisant </a:t>
            </a:r>
          </a:p>
          <a:p>
            <a:pPr marL="1085850" lvl="2" indent="-171450">
              <a:buFont typeface="Courier New" panose="02070309020205020404" pitchFamily="49" charset="0"/>
              <a:buChar char="o"/>
            </a:pPr>
            <a:r>
              <a:rPr lang="fr-CH" sz="1200" dirty="0" err="1">
                <a:solidFill>
                  <a:schemeClr val="accent6"/>
                </a:solidFill>
              </a:rPr>
              <a:t>Polysorbate</a:t>
            </a:r>
            <a:r>
              <a:rPr lang="fr-CH" sz="1200" dirty="0">
                <a:solidFill>
                  <a:schemeClr val="accent6"/>
                </a:solidFill>
              </a:rPr>
              <a:t> 80 </a:t>
            </a:r>
            <a:r>
              <a:rPr lang="fr-CH" sz="1200" dirty="0"/>
              <a:t>(1,175 mg): émulsifiant, controversé car connu pour être toxique à haute dose (cancérigène, </a:t>
            </a:r>
            <a:r>
              <a:rPr lang="fr-FR" sz="1200" dirty="0" err="1"/>
              <a:t>repro</a:t>
            </a:r>
            <a:r>
              <a:rPr lang="fr-FR" sz="1200" dirty="0"/>
              <a:t>- toxique, </a:t>
            </a:r>
            <a:r>
              <a:rPr lang="fr-FR" sz="1200" dirty="0" err="1"/>
              <a:t>fœto</a:t>
            </a:r>
            <a:r>
              <a:rPr lang="fr-FR" sz="1200" dirty="0"/>
              <a:t>- toxique , allergisant) </a:t>
            </a:r>
            <a:r>
              <a:rPr lang="fr-CH" sz="1200" b="1" dirty="0">
                <a:solidFill>
                  <a:srgbClr val="00B050"/>
                </a:solidFill>
              </a:rPr>
              <a:t>mais</a:t>
            </a:r>
            <a:r>
              <a:rPr lang="fr-CH" sz="1200" dirty="0">
                <a:solidFill>
                  <a:srgbClr val="00B050"/>
                </a:solidFill>
              </a:rPr>
              <a:t> inoffensifs </a:t>
            </a:r>
            <a:r>
              <a:rPr lang="fr-FR" sz="1200" dirty="0">
                <a:solidFill>
                  <a:srgbClr val="00B050"/>
                </a:solidFill>
              </a:rPr>
              <a:t>dans les proportions utilisées dans les vaccins…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8AF8B32-2A54-A043-A762-8AD73CF53055}"/>
              </a:ext>
            </a:extLst>
          </p:cNvPr>
          <p:cNvSpPr/>
          <p:nvPr/>
        </p:nvSpPr>
        <p:spPr>
          <a:xfrm>
            <a:off x="2051720" y="6093296"/>
            <a:ext cx="4680520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/>
              <a:t>Pour les curieux:</a:t>
            </a:r>
          </a:p>
          <a:p>
            <a:pPr algn="ctr"/>
            <a:r>
              <a:rPr lang="fr-FR" sz="1600" dirty="0">
                <a:solidFill>
                  <a:srgbClr val="0070C0"/>
                </a:solidFill>
              </a:rPr>
              <a:t>http://www.additifs-alimentaires.net</a:t>
            </a:r>
          </a:p>
        </p:txBody>
      </p:sp>
    </p:spTree>
    <p:extLst>
      <p:ext uri="{BB962C8B-B14F-4D97-AF65-F5344CB8AC3E}">
        <p14:creationId xmlns:p14="http://schemas.microsoft.com/office/powerpoint/2010/main" val="418627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4440" y="116632"/>
            <a:ext cx="7684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solidFill>
                  <a:srgbClr val="00B050"/>
                </a:solidFill>
              </a:rPr>
              <a:t>INFORMER</a:t>
            </a:r>
            <a:r>
              <a:rPr lang="fr-CH" sz="2800" b="1" dirty="0"/>
              <a:t> DES EFFETS INDESIRABLES PREVISIBLES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F07EF9C-8417-5447-B3D2-BF04180E4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764704"/>
            <a:ext cx="5428456" cy="563809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145A247-41CF-5045-943E-DCD8D5764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589240"/>
            <a:ext cx="1299716" cy="921227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6FE1201-B96B-DA42-B7CE-1432AE9D9FC4}"/>
              </a:ext>
            </a:extLst>
          </p:cNvPr>
          <p:cNvGrpSpPr/>
          <p:nvPr/>
        </p:nvGrpSpPr>
        <p:grpSpPr>
          <a:xfrm>
            <a:off x="1641554" y="2664904"/>
            <a:ext cx="4802654" cy="1628192"/>
            <a:chOff x="1641554" y="2664904"/>
            <a:chExt cx="4802654" cy="162819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6AAB6B8-F8BC-0646-9515-A66DF7C4D001}"/>
                </a:ext>
              </a:extLst>
            </p:cNvPr>
            <p:cNvSpPr/>
            <p:nvPr/>
          </p:nvSpPr>
          <p:spPr>
            <a:xfrm>
              <a:off x="3203848" y="2924944"/>
              <a:ext cx="1800200" cy="216024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3790570-DE0A-D841-96ED-1EDB141434D8}"/>
                </a:ext>
              </a:extLst>
            </p:cNvPr>
            <p:cNvSpPr/>
            <p:nvPr/>
          </p:nvSpPr>
          <p:spPr>
            <a:xfrm>
              <a:off x="2843808" y="3367724"/>
              <a:ext cx="3600400" cy="277299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24335AB2-04F8-6644-830D-175C500A0084}"/>
                </a:ext>
              </a:extLst>
            </p:cNvPr>
            <p:cNvSpPr/>
            <p:nvPr/>
          </p:nvSpPr>
          <p:spPr>
            <a:xfrm>
              <a:off x="1641554" y="4040993"/>
              <a:ext cx="1202254" cy="252103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E9576CE1-6395-F34E-92E3-E26E19DA835D}"/>
                </a:ext>
              </a:extLst>
            </p:cNvPr>
            <p:cNvSpPr/>
            <p:nvPr/>
          </p:nvSpPr>
          <p:spPr>
            <a:xfrm>
              <a:off x="5004048" y="2664904"/>
              <a:ext cx="720080" cy="260039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5AD41848-A70E-304F-A91E-BD1CE9CAA7B1}"/>
              </a:ext>
            </a:extLst>
          </p:cNvPr>
          <p:cNvGrpSpPr/>
          <p:nvPr/>
        </p:nvGrpSpPr>
        <p:grpSpPr>
          <a:xfrm>
            <a:off x="1756524" y="5213178"/>
            <a:ext cx="5191740" cy="520078"/>
            <a:chOff x="1756524" y="5213178"/>
            <a:chExt cx="5191740" cy="52007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B8CDF077-9626-3344-B413-DD02AA3DA7AA}"/>
                </a:ext>
              </a:extLst>
            </p:cNvPr>
            <p:cNvSpPr/>
            <p:nvPr/>
          </p:nvSpPr>
          <p:spPr>
            <a:xfrm>
              <a:off x="1756524" y="5240499"/>
              <a:ext cx="1591339" cy="204725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E627FCA-6BDD-0243-9D44-B98F7C258E83}"/>
                </a:ext>
              </a:extLst>
            </p:cNvPr>
            <p:cNvSpPr/>
            <p:nvPr/>
          </p:nvSpPr>
          <p:spPr>
            <a:xfrm>
              <a:off x="5825779" y="5213178"/>
              <a:ext cx="1122485" cy="232046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3B825E0-0B00-B94A-BF34-29EE182437C6}"/>
                </a:ext>
              </a:extLst>
            </p:cNvPr>
            <p:cNvSpPr/>
            <p:nvPr/>
          </p:nvSpPr>
          <p:spPr>
            <a:xfrm>
              <a:off x="4572000" y="5434492"/>
              <a:ext cx="1440159" cy="298764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80147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670" y="620688"/>
            <a:ext cx="87849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800" dirty="0">
              <a:solidFill>
                <a:srgbClr val="00B0F0"/>
              </a:solidFill>
            </a:endParaRPr>
          </a:p>
          <a:p>
            <a:r>
              <a:rPr lang="fr-FR" b="1" i="1" dirty="0">
                <a:solidFill>
                  <a:srgbClr val="00B0F0"/>
                </a:solidFill>
              </a:rPr>
              <a:t>Comment expliquer à mes patients </a:t>
            </a:r>
            <a:r>
              <a:rPr lang="fr-FR" b="1" i="1" u="sng" dirty="0">
                <a:solidFill>
                  <a:srgbClr val="00B0F0"/>
                </a:solidFill>
              </a:rPr>
              <a:t>qu’il faut refaire</a:t>
            </a:r>
            <a:r>
              <a:rPr lang="fr-FR" b="1" i="1" dirty="0">
                <a:solidFill>
                  <a:srgbClr val="00B0F0"/>
                </a:solidFill>
              </a:rPr>
              <a:t> le même vaccin contre la grippe que celui qu’ils ont eu l’année dernière ?? </a:t>
            </a:r>
          </a:p>
          <a:p>
            <a:endParaRPr lang="fr-FR" sz="2800" dirty="0"/>
          </a:p>
          <a:p>
            <a:r>
              <a:rPr lang="fr-FR" dirty="0"/>
              <a:t>La raison est simple : la protection contre la grippe ne dure pas plus de quelques mois : </a:t>
            </a:r>
          </a:p>
          <a:p>
            <a:endParaRPr lang="fr-FR" dirty="0"/>
          </a:p>
          <a:p>
            <a:pPr marL="342900" indent="-342900">
              <a:buAutoNum type="arabicParenR"/>
            </a:pPr>
            <a:r>
              <a:rPr lang="fr-FR" dirty="0"/>
              <a:t>Parce que les vaccins ne contiennent </a:t>
            </a:r>
            <a:r>
              <a:rPr lang="fr-FR" b="1" dirty="0"/>
              <a:t>pas d’adjuvant</a:t>
            </a:r>
            <a:r>
              <a:rPr lang="fr-FR" dirty="0"/>
              <a:t> (sauf le </a:t>
            </a:r>
            <a:r>
              <a:rPr lang="fr-FR" dirty="0" err="1"/>
              <a:t>Fluad</a:t>
            </a:r>
            <a:r>
              <a:rPr lang="fr-FR" dirty="0"/>
              <a:t>®) pour augmenter/prolonger suffisamment les réponses vaccinales.</a:t>
            </a:r>
          </a:p>
          <a:p>
            <a:endParaRPr lang="fr-FR" dirty="0"/>
          </a:p>
          <a:p>
            <a:pPr marL="342900" indent="-342900">
              <a:buAutoNum type="arabicParenR" startAt="2"/>
            </a:pPr>
            <a:r>
              <a:rPr lang="fr-FR" dirty="0"/>
              <a:t>Parce que les personnes âgées ou malades répondent moins bien - et donc sont moins longtemps protégées – même par la vaccination même </a:t>
            </a:r>
            <a:r>
              <a:rPr lang="fr-FR" dirty="0" err="1"/>
              <a:t>adjuvantée</a:t>
            </a:r>
            <a:r>
              <a:rPr lang="fr-FR" dirty="0"/>
              <a:t>. Pour rester protégé, il est donc nécessaire de revacciner </a:t>
            </a:r>
            <a:r>
              <a:rPr lang="fr-FR" u="sng" dirty="0"/>
              <a:t>même si les souches circulantes ne changent pas…</a:t>
            </a:r>
          </a:p>
          <a:p>
            <a:pPr marL="342900" indent="-342900">
              <a:buAutoNum type="arabicParenR" startAt="2"/>
            </a:pPr>
            <a:endParaRPr lang="fr-FR" u="sng" dirty="0"/>
          </a:p>
          <a:p>
            <a:pPr lvl="0"/>
            <a:r>
              <a:rPr lang="fr-FR" dirty="0"/>
              <a:t>Penser aussi à vacciner l’entourage familial </a:t>
            </a:r>
            <a:r>
              <a:rPr lang="fr-FR" dirty="0">
                <a:sym typeface="Wingdings" panose="05000000000000000000" pitchFamily="2" charset="2"/>
              </a:rPr>
              <a:t></a:t>
            </a:r>
            <a:r>
              <a:rPr lang="fr-FR" b="1" dirty="0"/>
              <a:t> le proposer en </a:t>
            </a:r>
            <a:r>
              <a:rPr lang="fr-FR" b="1" dirty="0">
                <a:solidFill>
                  <a:srgbClr val="00B050"/>
                </a:solidFill>
              </a:rPr>
              <a:t>per- et post-partum </a:t>
            </a:r>
            <a:r>
              <a:rPr lang="fr-FR" b="1" dirty="0"/>
              <a:t>dans toutes les maternités!</a:t>
            </a:r>
          </a:p>
          <a:p>
            <a:endParaRPr lang="fr-FR" u="sng" dirty="0"/>
          </a:p>
        </p:txBody>
      </p:sp>
      <p:sp>
        <p:nvSpPr>
          <p:cNvPr id="2" name="Rectangle 1"/>
          <p:cNvSpPr/>
          <p:nvPr/>
        </p:nvSpPr>
        <p:spPr>
          <a:xfrm>
            <a:off x="0" y="116632"/>
            <a:ext cx="58331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u="sng" dirty="0"/>
              <a:t>QUESTIONS-RÉPONSES - </a:t>
            </a:r>
            <a:r>
              <a:rPr lang="fr-FR" sz="3200" b="1" u="sng" dirty="0" err="1"/>
              <a:t>Infovac</a:t>
            </a:r>
            <a:r>
              <a:rPr lang="fr-FR" sz="3200" b="1" u="sng" dirty="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88984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0170" y="908720"/>
            <a:ext cx="79819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>
                <a:solidFill>
                  <a:srgbClr val="00B0F0"/>
                </a:solidFill>
              </a:rPr>
              <a:t>Quel risque de vacciner un patient pour la grippe qui est allergique aux œufs ?? </a:t>
            </a:r>
          </a:p>
          <a:p>
            <a:pPr lvl="0"/>
            <a:endParaRPr lang="fr-FR" b="1" dirty="0">
              <a:solidFill>
                <a:srgbClr val="008000"/>
              </a:solidFill>
            </a:endParaRPr>
          </a:p>
          <a:p>
            <a:pPr lvl="0"/>
            <a:r>
              <a:rPr lang="fr-FR" b="1" dirty="0"/>
              <a:t>Les sujets avec une réaction anaphylactique à l’</a:t>
            </a:r>
            <a:r>
              <a:rPr lang="fr-FR" b="1" dirty="0" err="1"/>
              <a:t>oeuf</a:t>
            </a:r>
            <a:r>
              <a:rPr lang="fr-FR" b="1" dirty="0"/>
              <a:t> </a:t>
            </a:r>
            <a:r>
              <a:rPr lang="fr-FR" b="1" dirty="0">
                <a:solidFill>
                  <a:srgbClr val="008000"/>
                </a:solidFill>
              </a:rPr>
              <a:t>peuvent également être vaccinés sans risque </a:t>
            </a:r>
            <a:r>
              <a:rPr lang="fr-FR" dirty="0"/>
              <a:t>– le contexte émotionnel recommandant peut-être une vaccination dans une institution (clinique ou policlinique) offrant une prise en charge optimale en cas de réaction – très improbable…</a:t>
            </a:r>
          </a:p>
          <a:p>
            <a:pPr lvl="0"/>
            <a:r>
              <a:rPr lang="fr-FR" i="1" dirty="0"/>
              <a:t>				Questions-réponses- </a:t>
            </a:r>
            <a:r>
              <a:rPr lang="fr-FR" i="1" dirty="0" err="1"/>
              <a:t>Infovac</a:t>
            </a:r>
            <a:r>
              <a:rPr lang="fr-FR" i="1" dirty="0"/>
              <a:t> (Suisse)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570170" y="3140968"/>
            <a:ext cx="7981950" cy="2819400"/>
            <a:chOff x="570170" y="3933056"/>
            <a:chExt cx="7981950" cy="2819400"/>
          </a:xfrm>
        </p:grpSpPr>
        <p:grpSp>
          <p:nvGrpSpPr>
            <p:cNvPr id="6" name="Groupe 5"/>
            <p:cNvGrpSpPr/>
            <p:nvPr/>
          </p:nvGrpSpPr>
          <p:grpSpPr>
            <a:xfrm>
              <a:off x="570170" y="3933056"/>
              <a:ext cx="7981950" cy="2819400"/>
              <a:chOff x="570170" y="3933056"/>
              <a:chExt cx="7981950" cy="2819400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170" y="3933056"/>
                <a:ext cx="7981950" cy="28194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6795" y="6488463"/>
                <a:ext cx="1365325" cy="2230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5364088" y="5304599"/>
              <a:ext cx="3024336" cy="246484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</p:grpSp>
    </p:spTree>
    <p:extLst>
      <p:ext uri="{BB962C8B-B14F-4D97-AF65-F5344CB8AC3E}">
        <p14:creationId xmlns:p14="http://schemas.microsoft.com/office/powerpoint/2010/main" val="263279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619672" y="2276872"/>
            <a:ext cx="60340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6000" b="1" dirty="0"/>
              <a:t>TRAITEMENT </a:t>
            </a:r>
          </a:p>
          <a:p>
            <a:pPr algn="ctr"/>
            <a:r>
              <a:rPr lang="fr-CH" sz="6000" b="1" dirty="0"/>
              <a:t>MEDICAMENTEUX</a:t>
            </a:r>
          </a:p>
        </p:txBody>
      </p:sp>
    </p:spTree>
    <p:extLst>
      <p:ext uri="{BB962C8B-B14F-4D97-AF65-F5344CB8AC3E}">
        <p14:creationId xmlns:p14="http://schemas.microsoft.com/office/powerpoint/2010/main" val="389748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7744" y="1196752"/>
            <a:ext cx="3816424" cy="3888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ZoneTexte 3"/>
          <p:cNvSpPr txBox="1"/>
          <p:nvPr/>
        </p:nvSpPr>
        <p:spPr>
          <a:xfrm>
            <a:off x="227476" y="116633"/>
            <a:ext cx="636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CH" sz="2800" b="1" dirty="0">
                <a:solidFill>
                  <a:srgbClr val="FF0000"/>
                </a:solidFill>
              </a:rPr>
              <a:t>TRAITEMENT</a:t>
            </a:r>
            <a:r>
              <a:rPr lang="fr-CH" sz="2800" b="1" dirty="0"/>
              <a:t> ANTI VIRAL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11760" y="1484784"/>
            <a:ext cx="3456384" cy="3438456"/>
            <a:chOff x="1187624" y="660400"/>
            <a:chExt cx="6356176" cy="5984280"/>
          </a:xfrm>
        </p:grpSpPr>
        <p:pic>
          <p:nvPicPr>
            <p:cNvPr id="5" name="Picture 4" descr="Capture d’écran 2017-12-14 à 15.06.3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2" r="7999" b="1"/>
            <a:stretch/>
          </p:blipFill>
          <p:spPr>
            <a:xfrm>
              <a:off x="1187624" y="660400"/>
              <a:ext cx="6356176" cy="598428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5220072" y="5589240"/>
              <a:ext cx="2191308" cy="1055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432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136A3D8-9D63-0843-B9EF-5BF89EBAF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76672"/>
            <a:ext cx="8077366" cy="2883984"/>
          </a:xfrm>
          <a:prstGeom prst="rect">
            <a:avLst/>
          </a:prstGeom>
        </p:spPr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xmlns="" id="{2B817FF8-27EA-8A46-8ED1-5D2190F0B2EC}"/>
              </a:ext>
            </a:extLst>
          </p:cNvPr>
          <p:cNvSpPr txBox="1"/>
          <p:nvPr/>
        </p:nvSpPr>
        <p:spPr>
          <a:xfrm>
            <a:off x="2640805" y="0"/>
            <a:ext cx="3908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TRAITEMENT</a:t>
            </a:r>
            <a:r>
              <a:rPr lang="en-US" sz="2800" dirty="0"/>
              <a:t> </a:t>
            </a:r>
            <a:r>
              <a:rPr lang="en-US" sz="2800" b="1" dirty="0"/>
              <a:t>ANTI VIRAL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5B61A29-AEA8-9244-8936-DD06AB98F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4" y="3501008"/>
            <a:ext cx="8941462" cy="30651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E5D6EA8-1D44-E547-89BF-002A33E9B535}"/>
              </a:ext>
            </a:extLst>
          </p:cNvPr>
          <p:cNvSpPr/>
          <p:nvPr/>
        </p:nvSpPr>
        <p:spPr>
          <a:xfrm>
            <a:off x="539552" y="908720"/>
            <a:ext cx="3672408" cy="2016224"/>
          </a:xfrm>
          <a:prstGeom prst="rect">
            <a:avLst/>
          </a:prstGeom>
          <a:solidFill>
            <a:srgbClr val="00B05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3A2A43D-5C53-9A47-A014-3752D527B003}"/>
              </a:ext>
            </a:extLst>
          </p:cNvPr>
          <p:cNvSpPr/>
          <p:nvPr/>
        </p:nvSpPr>
        <p:spPr>
          <a:xfrm>
            <a:off x="755576" y="2708920"/>
            <a:ext cx="720080" cy="216024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231C7E1-1655-704C-AB2A-D9523DEFF8CD}"/>
              </a:ext>
            </a:extLst>
          </p:cNvPr>
          <p:cNvSpPr/>
          <p:nvPr/>
        </p:nvSpPr>
        <p:spPr>
          <a:xfrm>
            <a:off x="4283968" y="933826"/>
            <a:ext cx="4104456" cy="2207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F78AF79-4E37-4644-92B1-13A6BA9D4F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36" t="12858"/>
          <a:stretch/>
        </p:blipFill>
        <p:spPr>
          <a:xfrm>
            <a:off x="4211960" y="847492"/>
            <a:ext cx="4197318" cy="25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7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1268760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OSELTAMIVIR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Diminution des 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 dirty="0"/>
              <a:t>Complications </a:t>
            </a:r>
            <a:r>
              <a:rPr lang="en-US" sz="2400" u="sng" dirty="0" err="1"/>
              <a:t>respiratoires</a:t>
            </a:r>
            <a:r>
              <a:rPr lang="en-US" sz="2400" dirty="0"/>
              <a:t> </a:t>
            </a:r>
            <a:r>
              <a:rPr lang="en-US" sz="2400" dirty="0" err="1"/>
              <a:t>nécessitant</a:t>
            </a:r>
            <a:r>
              <a:rPr lang="en-US" sz="2400" dirty="0"/>
              <a:t> </a:t>
            </a:r>
            <a:r>
              <a:rPr lang="en-US" sz="2400" dirty="0" err="1"/>
              <a:t>une</a:t>
            </a:r>
            <a:r>
              <a:rPr lang="en-US" sz="2400" dirty="0"/>
              <a:t> </a:t>
            </a:r>
            <a:r>
              <a:rPr lang="en-US" sz="2400" dirty="0" err="1"/>
              <a:t>antibiothérapie</a:t>
            </a:r>
            <a:r>
              <a:rPr lang="en-US" sz="2400" dirty="0"/>
              <a:t> (RR 0,56)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 dirty="0"/>
              <a:t>Des </a:t>
            </a:r>
            <a:r>
              <a:rPr lang="en-US" sz="2400" u="sng" dirty="0" err="1"/>
              <a:t>hospitalisations</a:t>
            </a:r>
            <a:r>
              <a:rPr lang="en-US" sz="2400" dirty="0"/>
              <a:t> (RR 0,37). </a:t>
            </a:r>
          </a:p>
          <a:p>
            <a:pPr lvl="1"/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err="1">
                <a:solidFill>
                  <a:srgbClr val="FF0000"/>
                </a:solidFill>
              </a:rPr>
              <a:t>Prévenir</a:t>
            </a:r>
            <a:r>
              <a:rPr lang="en-US" sz="2400" dirty="0">
                <a:solidFill>
                  <a:srgbClr val="FF0000"/>
                </a:solidFill>
              </a:rPr>
              <a:t> le patient de </a:t>
            </a:r>
            <a:r>
              <a:rPr lang="en-US" sz="2400" dirty="0" err="1">
                <a:solidFill>
                  <a:srgbClr val="FF0000"/>
                </a:solidFill>
              </a:rPr>
              <a:t>l’augmentation</a:t>
            </a:r>
            <a:r>
              <a:rPr lang="en-US" sz="2400" dirty="0">
                <a:solidFill>
                  <a:srgbClr val="FF0000"/>
                </a:solidFill>
              </a:rPr>
              <a:t> significative des </a:t>
            </a:r>
            <a:r>
              <a:rPr lang="en-US" sz="2400" dirty="0" err="1">
                <a:solidFill>
                  <a:srgbClr val="FF0000"/>
                </a:solidFill>
              </a:rPr>
              <a:t>effets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secondaires</a:t>
            </a:r>
            <a:r>
              <a:rPr lang="en-US" sz="2400" dirty="0">
                <a:solidFill>
                  <a:srgbClr val="FF0000"/>
                </a:solidFill>
              </a:rPr>
              <a:t> digestifs: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 dirty="0" err="1">
                <a:solidFill>
                  <a:srgbClr val="FF0000"/>
                </a:solidFill>
              </a:rPr>
              <a:t>Nausées</a:t>
            </a:r>
            <a:r>
              <a:rPr lang="en-US" sz="2400" dirty="0">
                <a:solidFill>
                  <a:srgbClr val="FF0000"/>
                </a:solidFill>
              </a:rPr>
              <a:t> (RR 1,6)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 dirty="0" err="1">
                <a:solidFill>
                  <a:srgbClr val="FF0000"/>
                </a:solidFill>
              </a:rPr>
              <a:t>Vomissements</a:t>
            </a:r>
            <a:r>
              <a:rPr lang="en-US" sz="2400" dirty="0">
                <a:solidFill>
                  <a:srgbClr val="FF0000"/>
                </a:solidFill>
              </a:rPr>
              <a:t> (RR 2,43).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7704" y="231034"/>
            <a:ext cx="5008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QU’ATTENDRE DES ANTI VIRAUX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1223" y="4685080"/>
            <a:ext cx="2807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Rev Med Suisse, </a:t>
            </a:r>
            <a:r>
              <a:rPr lang="en-US" i="1" dirty="0" err="1"/>
              <a:t>vol</a:t>
            </a:r>
            <a:r>
              <a:rPr lang="en-US" i="1" dirty="0"/>
              <a:t> 11, 576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8C3D38E-BFA6-3C40-A594-3B40573282AB}"/>
              </a:ext>
            </a:extLst>
          </p:cNvPr>
          <p:cNvSpPr/>
          <p:nvPr/>
        </p:nvSpPr>
        <p:spPr>
          <a:xfrm>
            <a:off x="395536" y="5792946"/>
            <a:ext cx="7920880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La </a:t>
            </a:r>
            <a:r>
              <a:rPr lang="en-US" sz="2400" b="1" dirty="0" err="1" smtClean="0"/>
              <a:t>chimioprophylaxie</a:t>
            </a:r>
            <a:r>
              <a:rPr lang="en-US" sz="2400" b="1" dirty="0" smtClean="0"/>
              <a:t> ne </a:t>
            </a:r>
            <a:r>
              <a:rPr lang="en-US" sz="2400" b="1" dirty="0" err="1"/>
              <a:t>contre-indique</a:t>
            </a:r>
            <a:r>
              <a:rPr lang="en-US" sz="2400" b="1" dirty="0"/>
              <a:t> pas </a:t>
            </a:r>
            <a:r>
              <a:rPr lang="en-US" sz="2400" b="1" dirty="0" err="1"/>
              <a:t>ni</a:t>
            </a:r>
            <a:r>
              <a:rPr lang="en-US" sz="2400" b="1" dirty="0"/>
              <a:t> ne </a:t>
            </a:r>
            <a:r>
              <a:rPr lang="en-US" sz="2400" b="1" dirty="0" err="1"/>
              <a:t>remplace</a:t>
            </a:r>
            <a:r>
              <a:rPr lang="en-US" sz="2400" b="1" dirty="0"/>
              <a:t> la </a:t>
            </a:r>
            <a:r>
              <a:rPr lang="en-US" sz="2400" b="1" dirty="0" smtClean="0"/>
              <a:t>vaccination!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359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5917" y="4521408"/>
            <a:ext cx="8856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Oseltamivir (</a:t>
            </a:r>
            <a:r>
              <a:rPr lang="en-US" b="1" dirty="0"/>
              <a:t>Tamiflu®) </a:t>
            </a:r>
            <a:r>
              <a:rPr lang="en-US" dirty="0" err="1"/>
              <a:t>cp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sirop</a:t>
            </a:r>
            <a:r>
              <a:rPr lang="en-US" dirty="0"/>
              <a:t> </a:t>
            </a:r>
          </a:p>
          <a:p>
            <a:pPr marL="800100" lvl="1" indent="-342900">
              <a:buFont typeface="Courier New"/>
              <a:buChar char="o"/>
            </a:pPr>
            <a:r>
              <a:rPr lang="en-US" dirty="0"/>
              <a:t>= </a:t>
            </a:r>
            <a:r>
              <a:rPr lang="en-US" dirty="0">
                <a:solidFill>
                  <a:srgbClr val="008000"/>
                </a:solidFill>
              </a:rPr>
              <a:t>1</a:t>
            </a:r>
            <a:r>
              <a:rPr lang="en-US" baseline="30000" dirty="0">
                <a:solidFill>
                  <a:srgbClr val="008000"/>
                </a:solidFill>
              </a:rPr>
              <a:t>er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choix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/>
              <a:t>(</a:t>
            </a:r>
            <a:r>
              <a:rPr lang="en-US" dirty="0">
                <a:sym typeface="Wingdings"/>
              </a:rPr>
              <a:t> bloc la neuraminidase)</a:t>
            </a:r>
            <a:endParaRPr lang="en-US" dirty="0"/>
          </a:p>
          <a:p>
            <a:pPr marL="800100" lvl="1" indent="-342900">
              <a:buFont typeface="Courier New"/>
              <a:buChar char="o"/>
            </a:pPr>
            <a:r>
              <a:rPr lang="en-US" dirty="0"/>
              <a:t>Per </a:t>
            </a:r>
            <a:r>
              <a:rPr lang="en-US" dirty="0" err="1"/>
              <a:t>os</a:t>
            </a:r>
            <a:r>
              <a:rPr lang="en-US" dirty="0"/>
              <a:t>  </a:t>
            </a:r>
          </a:p>
          <a:p>
            <a:pPr marL="800100" lvl="1" indent="-342900">
              <a:buFont typeface="Courier New"/>
              <a:buChar char="o"/>
            </a:pPr>
            <a:r>
              <a:rPr lang="en-US" dirty="0"/>
              <a:t>EI: </a:t>
            </a:r>
            <a:r>
              <a:rPr lang="en-US" dirty="0" err="1"/>
              <a:t>nausées</a:t>
            </a:r>
            <a:r>
              <a:rPr lang="en-US" dirty="0"/>
              <a:t>, </a:t>
            </a:r>
            <a:r>
              <a:rPr lang="en-US" dirty="0" err="1"/>
              <a:t>vomissements</a:t>
            </a:r>
            <a:endParaRPr lang="en-US" dirty="0"/>
          </a:p>
          <a:p>
            <a:pPr lvl="1"/>
            <a:endParaRPr lang="en-US" sz="8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C5044A5-178B-F64E-B672-D3F428370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0"/>
            <a:ext cx="7847856" cy="45330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D10AD4E-0262-4B40-A87A-4DEC9B8313E7}"/>
              </a:ext>
            </a:extLst>
          </p:cNvPr>
          <p:cNvSpPr/>
          <p:nvPr/>
        </p:nvSpPr>
        <p:spPr>
          <a:xfrm>
            <a:off x="6982613" y="4367519"/>
            <a:ext cx="1715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400" i="1" dirty="0" err="1">
                <a:latin typeface="Times" pitchFamily="2" charset="0"/>
              </a:rPr>
              <a:t>Pediatrics</a:t>
            </a:r>
            <a:r>
              <a:rPr lang="fr-CH" sz="1400" i="1" dirty="0">
                <a:latin typeface="Times" pitchFamily="2" charset="0"/>
              </a:rPr>
              <a:t> 2018;142;</a:t>
            </a:r>
            <a:endParaRPr lang="fr-CH" sz="1400" i="1" dirty="0">
              <a:effectLst/>
              <a:latin typeface="Time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664" y="5725705"/>
            <a:ext cx="7932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/>
              <a:t>Zanamivir</a:t>
            </a:r>
            <a:r>
              <a:rPr lang="en-US" dirty="0"/>
              <a:t> (</a:t>
            </a:r>
            <a:r>
              <a:rPr lang="en-US" b="1" dirty="0"/>
              <a:t>Relenza®</a:t>
            </a:r>
            <a:r>
              <a:rPr lang="en-US" dirty="0"/>
              <a:t>)   </a:t>
            </a:r>
            <a:r>
              <a:rPr lang="en-US" sz="2400" b="1" dirty="0">
                <a:solidFill>
                  <a:srgbClr val="FF0000"/>
                </a:solidFill>
              </a:rPr>
              <a:t>! </a:t>
            </a:r>
            <a:r>
              <a:rPr lang="en-US" sz="2400" b="1" dirty="0" err="1">
                <a:solidFill>
                  <a:srgbClr val="FF0000"/>
                </a:solidFill>
              </a:rPr>
              <a:t>m</a:t>
            </a:r>
            <a:r>
              <a:rPr lang="en-US" sz="2400" b="1" dirty="0" err="1" smtClean="0">
                <a:solidFill>
                  <a:srgbClr val="FF0000"/>
                </a:solidFill>
              </a:rPr>
              <a:t>édicament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inhalé</a:t>
            </a:r>
            <a:r>
              <a:rPr lang="en-US" sz="2400" b="1" dirty="0">
                <a:solidFill>
                  <a:srgbClr val="FF0000"/>
                </a:solidFill>
              </a:rPr>
              <a:t>!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err="1"/>
              <a:t>Dès</a:t>
            </a:r>
            <a:r>
              <a:rPr lang="en-US" dirty="0"/>
              <a:t> </a:t>
            </a:r>
            <a:r>
              <a:rPr lang="en-US" b="1" u="sng" dirty="0"/>
              <a:t>5-7 </a:t>
            </a:r>
            <a:r>
              <a:rPr lang="en-US" b="1" u="sng" dirty="0" err="1"/>
              <a:t>ans</a:t>
            </a:r>
            <a:endParaRPr lang="en-US" b="1" u="sng" dirty="0"/>
          </a:p>
          <a:p>
            <a:pPr marL="742950" lvl="1" indent="-285750">
              <a:buFont typeface="Courier New"/>
              <a:buChar char="o"/>
            </a:pPr>
            <a:r>
              <a:rPr lang="en-US" u="sng" dirty="0">
                <a:solidFill>
                  <a:srgbClr val="FF0000"/>
                </a:solidFill>
              </a:rPr>
              <a:t>CI </a:t>
            </a:r>
            <a:r>
              <a:rPr lang="en-US" dirty="0">
                <a:solidFill>
                  <a:srgbClr val="FF0000"/>
                </a:solidFill>
              </a:rPr>
              <a:t>:Si  </a:t>
            </a:r>
            <a:r>
              <a:rPr lang="en-US" dirty="0" err="1">
                <a:solidFill>
                  <a:srgbClr val="FF0000"/>
                </a:solidFill>
              </a:rPr>
              <a:t>maladie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chronique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pulmonaire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dirty="0" err="1">
                <a:solidFill>
                  <a:srgbClr val="FF0000"/>
                </a:solidFill>
              </a:rPr>
              <a:t>risque</a:t>
            </a:r>
            <a:r>
              <a:rPr lang="en-US" dirty="0">
                <a:solidFill>
                  <a:srgbClr val="FF0000"/>
                </a:solidFill>
              </a:rPr>
              <a:t> de </a:t>
            </a:r>
            <a:r>
              <a:rPr lang="en-US" dirty="0" err="1">
                <a:solidFill>
                  <a:srgbClr val="FF0000"/>
                </a:solidFill>
              </a:rPr>
              <a:t>bronchospasme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016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">
            <a:extLst>
              <a:ext uri="{FF2B5EF4-FFF2-40B4-BE49-F238E27FC236}">
                <a16:creationId xmlns:a16="http://schemas.microsoft.com/office/drawing/2014/main" xmlns="" id="{CB21CBE7-AF12-2B47-BB43-4495CD1DC127}"/>
              </a:ext>
            </a:extLst>
          </p:cNvPr>
          <p:cNvSpPr txBox="1"/>
          <p:nvPr/>
        </p:nvSpPr>
        <p:spPr>
          <a:xfrm>
            <a:off x="44739" y="44624"/>
            <a:ext cx="200567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Le “DRIFT”</a:t>
            </a:r>
            <a:endParaRPr lang="en-US" sz="3200" dirty="0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xmlns="" id="{78C12234-01FF-8B46-B0BA-5855AE598C3C}"/>
              </a:ext>
            </a:extLst>
          </p:cNvPr>
          <p:cNvCxnSpPr>
            <a:cxnSpLocks/>
          </p:cNvCxnSpPr>
          <p:nvPr/>
        </p:nvCxnSpPr>
        <p:spPr>
          <a:xfrm flipV="1">
            <a:off x="1497300" y="8759333"/>
            <a:ext cx="1" cy="8383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DD967F09-64AA-444A-9734-447CEC423748}"/>
              </a:ext>
            </a:extLst>
          </p:cNvPr>
          <p:cNvSpPr/>
          <p:nvPr/>
        </p:nvSpPr>
        <p:spPr>
          <a:xfrm>
            <a:off x="3407036" y="1484784"/>
            <a:ext cx="6073416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ym typeface="Wingdings"/>
              </a:rPr>
              <a:t>Fait</a:t>
            </a:r>
            <a:r>
              <a:rPr lang="en-US" i="1" dirty="0">
                <a:solidFill>
                  <a:srgbClr val="FF0000"/>
                </a:solidFill>
                <a:sym typeface="Wingdings"/>
              </a:rPr>
              <a:t> 10’000 x plus </a:t>
            </a:r>
            <a:r>
              <a:rPr lang="en-US" i="1" dirty="0" err="1">
                <a:solidFill>
                  <a:srgbClr val="FF0000"/>
                </a:solidFill>
                <a:sym typeface="Wingdings"/>
              </a:rPr>
              <a:t>d’erreurs</a:t>
            </a:r>
            <a:r>
              <a:rPr lang="en-US" i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i="1" dirty="0">
                <a:sym typeface="Wingdings"/>
              </a:rPr>
              <a:t>que </a:t>
            </a:r>
            <a:r>
              <a:rPr lang="en-US" i="1" dirty="0" err="1">
                <a:sym typeface="Wingdings"/>
              </a:rPr>
              <a:t>l’enzyme</a:t>
            </a:r>
            <a:r>
              <a:rPr lang="en-US" i="1" dirty="0">
                <a:sym typeface="Wingdings"/>
              </a:rPr>
              <a:t> </a:t>
            </a:r>
            <a:r>
              <a:rPr lang="en-US" i="1" dirty="0" err="1">
                <a:sym typeface="Wingdings"/>
              </a:rPr>
              <a:t>humaine</a:t>
            </a:r>
            <a:endParaRPr lang="en-US" i="1" dirty="0">
              <a:sym typeface="Wingding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  <a:sym typeface="Wingdings"/>
              </a:rPr>
              <a:t>Pas de </a:t>
            </a:r>
            <a:r>
              <a:rPr lang="en-US" i="1" dirty="0" err="1">
                <a:solidFill>
                  <a:srgbClr val="FF0000"/>
                </a:solidFill>
                <a:sym typeface="Wingdings"/>
              </a:rPr>
              <a:t>système</a:t>
            </a:r>
            <a:r>
              <a:rPr lang="en-US" i="1" dirty="0">
                <a:solidFill>
                  <a:srgbClr val="FF0000"/>
                </a:solidFill>
                <a:sym typeface="Wingdings"/>
              </a:rPr>
              <a:t> de correction </a:t>
            </a:r>
            <a:r>
              <a:rPr lang="en-US" i="1" dirty="0" err="1">
                <a:sym typeface="Wingdings"/>
              </a:rPr>
              <a:t>comme</a:t>
            </a:r>
            <a:r>
              <a:rPr lang="en-US" i="1" dirty="0">
                <a:sym typeface="Wingdings"/>
              </a:rPr>
              <a:t> chez </a:t>
            </a:r>
            <a:r>
              <a:rPr lang="en-US" i="1" dirty="0" err="1" smtClean="0">
                <a:sym typeface="Wingdings"/>
              </a:rPr>
              <a:t>l’homme</a:t>
            </a:r>
            <a:endParaRPr lang="fr-FR" i="1" dirty="0"/>
          </a:p>
          <a:p>
            <a:endParaRPr lang="fr-FR" i="1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8E7E04D5-E600-4F42-9DBC-197C69C71E02}"/>
              </a:ext>
            </a:extLst>
          </p:cNvPr>
          <p:cNvGrpSpPr/>
          <p:nvPr/>
        </p:nvGrpSpPr>
        <p:grpSpPr>
          <a:xfrm>
            <a:off x="3635896" y="3933056"/>
            <a:ext cx="4608512" cy="1477328"/>
            <a:chOff x="2902375" y="2071958"/>
            <a:chExt cx="4608512" cy="147732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327026BE-E893-274A-A3D1-9AF0BE4BF4CA}"/>
                </a:ext>
              </a:extLst>
            </p:cNvPr>
            <p:cNvSpPr/>
            <p:nvPr/>
          </p:nvSpPr>
          <p:spPr>
            <a:xfrm>
              <a:off x="3907830" y="2071958"/>
              <a:ext cx="3603057" cy="147732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>
                  <a:sym typeface="Wingdings"/>
                </a:rPr>
                <a:t>I</a:t>
              </a:r>
              <a:r>
                <a:rPr lang="en-US" dirty="0" err="1" smtClean="0">
                  <a:sym typeface="Wingdings"/>
                </a:rPr>
                <a:t>mmunité</a:t>
              </a:r>
              <a:r>
                <a:rPr lang="en-US" dirty="0" smtClean="0">
                  <a:sym typeface="Wingdings"/>
                </a:rPr>
                <a:t>  </a:t>
              </a:r>
              <a:r>
                <a:rPr lang="en-US" dirty="0" err="1">
                  <a:sym typeface="Wingdings"/>
                </a:rPr>
                <a:t>résiduelle</a:t>
              </a:r>
              <a:r>
                <a:rPr lang="en-US" dirty="0">
                  <a:sym typeface="Wingdings"/>
                </a:rPr>
                <a:t> </a:t>
              </a:r>
              <a:r>
                <a:rPr lang="en-US" dirty="0" err="1">
                  <a:sym typeface="Wingdings"/>
                </a:rPr>
                <a:t>mais</a:t>
              </a:r>
              <a:r>
                <a:rPr lang="en-US" dirty="0">
                  <a:sym typeface="Wingdings"/>
                </a:rPr>
                <a:t> que </a:t>
              </a:r>
              <a:r>
                <a:rPr lang="en-US" dirty="0" err="1">
                  <a:solidFill>
                    <a:srgbClr val="FF0000"/>
                  </a:solidFill>
                  <a:sym typeface="Wingdings"/>
                </a:rPr>
                <a:t>partielle</a:t>
              </a:r>
              <a:r>
                <a:rPr lang="en-US" dirty="0">
                  <a:solidFill>
                    <a:srgbClr val="FF0000"/>
                  </a:solidFill>
                  <a:sym typeface="Wingdings"/>
                </a:rPr>
                <a:t> </a:t>
              </a:r>
              <a:r>
                <a:rPr lang="en-US" dirty="0" err="1">
                  <a:sym typeface="Wingdings"/>
                </a:rPr>
                <a:t>d’une</a:t>
              </a:r>
              <a:r>
                <a:rPr lang="en-US" dirty="0">
                  <a:sym typeface="Wingdings"/>
                </a:rPr>
                <a:t> </a:t>
              </a:r>
              <a:r>
                <a:rPr lang="en-US" dirty="0" err="1" smtClean="0">
                  <a:sym typeface="Wingdings"/>
                </a:rPr>
                <a:t>année</a:t>
              </a:r>
              <a:r>
                <a:rPr lang="en-US" dirty="0" smtClean="0">
                  <a:sym typeface="Wingdings"/>
                </a:rPr>
                <a:t> </a:t>
              </a:r>
              <a:r>
                <a:rPr lang="en-US" dirty="0">
                  <a:sym typeface="Wingdings"/>
                </a:rPr>
                <a:t>a </a:t>
              </a:r>
              <a:r>
                <a:rPr lang="en-US" dirty="0" err="1">
                  <a:sym typeface="Wingdings"/>
                </a:rPr>
                <a:t>l’autre</a:t>
              </a:r>
              <a:endParaRPr lang="en-US" dirty="0">
                <a:sym typeface="Wingdings"/>
              </a:endParaRPr>
            </a:p>
            <a:p>
              <a:pPr algn="ctr"/>
              <a:endParaRPr lang="en-US" dirty="0">
                <a:sym typeface="Wingdings"/>
              </a:endParaRPr>
            </a:p>
            <a:p>
              <a:pPr marL="285750" indent="-285750" algn="ctr">
                <a:buFont typeface="Wingdings"/>
                <a:buChar char="à"/>
              </a:pPr>
              <a:r>
                <a:rPr lang="en-US" dirty="0" err="1" smtClean="0">
                  <a:solidFill>
                    <a:srgbClr val="FF0000"/>
                  </a:solidFill>
                  <a:sym typeface="Wingdings" panose="05000000000000000000" pitchFamily="2" charset="2"/>
                </a:rPr>
                <a:t>Réinfection</a:t>
              </a:r>
              <a:r>
                <a:rPr lang="en-US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dirty="0">
                  <a:solidFill>
                    <a:srgbClr val="FF0000"/>
                  </a:solidFill>
                  <a:sym typeface="Wingdings" panose="05000000000000000000" pitchFamily="2" charset="2"/>
                </a:rPr>
                <a:t>possible </a:t>
              </a:r>
            </a:p>
            <a:p>
              <a:pPr algn="ctr"/>
              <a:r>
                <a:rPr lang="en-US" dirty="0" err="1">
                  <a:sym typeface="Wingdings" panose="05000000000000000000" pitchFamily="2" charset="2"/>
                </a:rPr>
                <a:t>chaque</a:t>
              </a:r>
              <a:r>
                <a:rPr lang="en-US" dirty="0">
                  <a:sym typeface="Wingdings" panose="05000000000000000000" pitchFamily="2" charset="2"/>
                </a:rPr>
                <a:t> </a:t>
              </a:r>
              <a:r>
                <a:rPr lang="en-US" dirty="0" err="1" smtClean="0">
                  <a:sym typeface="Wingdings" panose="05000000000000000000" pitchFamily="2" charset="2"/>
                </a:rPr>
                <a:t>année</a:t>
              </a:r>
              <a:r>
                <a:rPr lang="en-US" dirty="0" smtClean="0">
                  <a:sym typeface="Wingdings" panose="05000000000000000000" pitchFamily="2" charset="2"/>
                </a:rPr>
                <a:t> </a:t>
              </a:r>
              <a:r>
                <a:rPr lang="en-US" dirty="0">
                  <a:sym typeface="Wingdings" panose="05000000000000000000" pitchFamily="2" charset="2"/>
                </a:rPr>
                <a:t>!</a:t>
              </a:r>
              <a:endParaRPr lang="fr-FR" dirty="0"/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xmlns="" id="{8FB65356-FB74-C944-8FF2-69734E39B9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02375" y="2792037"/>
              <a:ext cx="727214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82FA1B7C-E97C-5648-8119-50FBD14C68D8}"/>
              </a:ext>
            </a:extLst>
          </p:cNvPr>
          <p:cNvGrpSpPr/>
          <p:nvPr/>
        </p:nvGrpSpPr>
        <p:grpSpPr>
          <a:xfrm>
            <a:off x="1053378" y="2433600"/>
            <a:ext cx="2353658" cy="3299656"/>
            <a:chOff x="310087" y="1268760"/>
            <a:chExt cx="2353658" cy="3299656"/>
          </a:xfrm>
        </p:grpSpPr>
        <p:sp>
          <p:nvSpPr>
            <p:cNvPr id="7" name="Flèche vers le bas 6">
              <a:extLst>
                <a:ext uri="{FF2B5EF4-FFF2-40B4-BE49-F238E27FC236}">
                  <a16:creationId xmlns:a16="http://schemas.microsoft.com/office/drawing/2014/main" xmlns="" id="{A0324A3A-0519-E34C-8986-4D300BAB22EE}"/>
                </a:ext>
              </a:extLst>
            </p:cNvPr>
            <p:cNvSpPr/>
            <p:nvPr/>
          </p:nvSpPr>
          <p:spPr>
            <a:xfrm>
              <a:off x="1306896" y="1268760"/>
              <a:ext cx="360040" cy="53755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28E8E71D-EF78-EF46-B2F3-7D4A3C39CB77}"/>
                </a:ext>
              </a:extLst>
            </p:cNvPr>
            <p:cNvSpPr/>
            <p:nvPr/>
          </p:nvSpPr>
          <p:spPr>
            <a:xfrm>
              <a:off x="310087" y="2260092"/>
              <a:ext cx="2353658" cy="23083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ym typeface="Wingdings"/>
                </a:rPr>
                <a:t>Mutations </a:t>
              </a:r>
              <a:r>
                <a:rPr lang="en-US" b="1" dirty="0" err="1">
                  <a:solidFill>
                    <a:srgbClr val="00B050"/>
                  </a:solidFill>
                  <a:sym typeface="Wingdings"/>
                </a:rPr>
                <a:t>ponctuelles</a:t>
              </a:r>
              <a:endParaRPr lang="en-US" b="1" dirty="0">
                <a:solidFill>
                  <a:srgbClr val="00B050"/>
                </a:solidFill>
                <a:sym typeface="Wingdings"/>
              </a:endParaRPr>
            </a:p>
            <a:p>
              <a:pPr algn="ctr"/>
              <a:r>
                <a:rPr lang="en-US" dirty="0">
                  <a:sym typeface="Wingdings" pitchFamily="2" charset="2"/>
                </a:rPr>
                <a:t></a:t>
              </a:r>
              <a:endParaRPr lang="en-US" dirty="0">
                <a:sym typeface="Wingdings"/>
              </a:endParaRPr>
            </a:p>
            <a:p>
              <a:pPr algn="ctr"/>
              <a:r>
                <a:rPr lang="en-US" b="1" dirty="0" err="1" smtClean="0">
                  <a:solidFill>
                    <a:srgbClr val="00B050"/>
                  </a:solidFill>
                  <a:sym typeface="Wingdings"/>
                </a:rPr>
                <a:t>Petits</a:t>
              </a:r>
              <a:r>
                <a:rPr lang="en-US" b="1" dirty="0" smtClean="0">
                  <a:solidFill>
                    <a:srgbClr val="00B050"/>
                  </a:solidFill>
                  <a:sym typeface="Wingdings"/>
                </a:rPr>
                <a:t> </a:t>
              </a:r>
              <a:r>
                <a:rPr lang="en-US" b="1" dirty="0" err="1">
                  <a:solidFill>
                    <a:srgbClr val="00B050"/>
                  </a:solidFill>
                  <a:sym typeface="Wingdings"/>
                </a:rPr>
                <a:t>changements</a:t>
              </a:r>
              <a:r>
                <a:rPr lang="en-US" dirty="0" smtClean="0">
                  <a:sym typeface="Wingdings"/>
                </a:rPr>
                <a:t> </a:t>
              </a:r>
              <a:r>
                <a:rPr lang="en-US" dirty="0" err="1" smtClean="0">
                  <a:sym typeface="Wingdings"/>
                </a:rPr>
                <a:t>d’aspects</a:t>
              </a:r>
              <a:r>
                <a:rPr lang="en-US" dirty="0">
                  <a:sym typeface="Wingdings"/>
                </a:rPr>
                <a:t> </a:t>
              </a:r>
              <a:r>
                <a:rPr lang="en-US" dirty="0" smtClean="0">
                  <a:sym typeface="Wingdings"/>
                </a:rPr>
                <a:t>et de</a:t>
              </a:r>
              <a:endParaRPr lang="en-US" dirty="0">
                <a:sym typeface="Wingdings"/>
              </a:endParaRPr>
            </a:p>
            <a:p>
              <a:pPr algn="ctr"/>
              <a:r>
                <a:rPr lang="en-US" dirty="0" err="1">
                  <a:sym typeface="Wingdings"/>
                </a:rPr>
                <a:t>comportements</a:t>
              </a:r>
              <a:r>
                <a:rPr lang="en-US" dirty="0">
                  <a:sym typeface="Wingdings"/>
                </a:rPr>
                <a:t> du </a:t>
              </a:r>
              <a:r>
                <a:rPr lang="en-US" dirty="0" smtClean="0">
                  <a:sym typeface="Wingdings"/>
                </a:rPr>
                <a:t>virus</a:t>
              </a:r>
            </a:p>
            <a:p>
              <a:pPr algn="ctr"/>
              <a:endParaRPr lang="en-US" dirty="0" smtClean="0">
                <a:sym typeface="Wingdings"/>
              </a:endParaRPr>
            </a:p>
            <a:p>
              <a:pPr algn="ctr"/>
              <a:r>
                <a:rPr lang="en-US" dirty="0" err="1">
                  <a:sym typeface="Wingdings"/>
                </a:rPr>
                <a:t>C’est</a:t>
              </a:r>
              <a:r>
                <a:rPr lang="en-US" dirty="0">
                  <a:sym typeface="Wingdings"/>
                </a:rPr>
                <a:t> le “</a:t>
              </a:r>
              <a:r>
                <a:rPr lang="en-US" b="1" dirty="0">
                  <a:solidFill>
                    <a:srgbClr val="00B050"/>
                  </a:solidFill>
                  <a:sym typeface="Wingdings"/>
                </a:rPr>
                <a:t>DRIFT</a:t>
              </a:r>
              <a:r>
                <a:rPr lang="en-US" dirty="0" smtClean="0">
                  <a:sym typeface="Wingdings"/>
                </a:rPr>
                <a:t>”</a:t>
              </a:r>
              <a:endParaRPr lang="fr-FR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F581062-DBB1-1244-992B-A34823576663}"/>
              </a:ext>
            </a:extLst>
          </p:cNvPr>
          <p:cNvSpPr/>
          <p:nvPr/>
        </p:nvSpPr>
        <p:spPr>
          <a:xfrm>
            <a:off x="1043608" y="1599027"/>
            <a:ext cx="2353658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ym typeface="Wingdings"/>
              </a:rPr>
              <a:t>RNA </a:t>
            </a:r>
            <a:r>
              <a:rPr lang="en-US" dirty="0" err="1">
                <a:sym typeface="Wingdings"/>
              </a:rPr>
              <a:t>polymérase</a:t>
            </a:r>
            <a:r>
              <a:rPr lang="en-US" dirty="0">
                <a:sym typeface="Wingdings"/>
              </a:rPr>
              <a:t> </a:t>
            </a:r>
            <a:r>
              <a:rPr lang="en-US" u="sng" dirty="0" err="1">
                <a:sym typeface="Wingdings"/>
              </a:rPr>
              <a:t>virale</a:t>
            </a:r>
            <a:r>
              <a:rPr lang="en-US" dirty="0">
                <a:sym typeface="Wingdings"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476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3664"/>
            <a:ext cx="3600400" cy="289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0800" y="3200320"/>
            <a:ext cx="15760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000" dirty="0">
                <a:solidFill>
                  <a:srgbClr val="00B0F0"/>
                </a:solidFill>
                <a:hlinkClick r:id="rId4"/>
              </a:rPr>
              <a:t>http://flunewseurope.org/</a:t>
            </a:r>
            <a:endParaRPr lang="fr-CH" sz="1000" dirty="0">
              <a:solidFill>
                <a:srgbClr val="00B0F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-62258" y="9022"/>
            <a:ext cx="6933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2388" lvl="1"/>
            <a:r>
              <a:rPr lang="fr-CH" sz="2800" b="1" dirty="0"/>
              <a:t>OUTILS DE SURVEILLANCE POUR LE MEDECIN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57719510-529A-4B4D-BC6E-9B18AF6577D7}"/>
              </a:ext>
            </a:extLst>
          </p:cNvPr>
          <p:cNvGrpSpPr/>
          <p:nvPr/>
        </p:nvGrpSpPr>
        <p:grpSpPr>
          <a:xfrm>
            <a:off x="62056" y="3645024"/>
            <a:ext cx="5004048" cy="3184947"/>
            <a:chOff x="586303" y="3689623"/>
            <a:chExt cx="5004048" cy="318494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CD8EA34E-60D4-B349-92CE-46ED3BD81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303" y="3689623"/>
              <a:ext cx="5004048" cy="264840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94C8159-3EDB-6D48-AA04-16B39CEB2810}"/>
                </a:ext>
              </a:extLst>
            </p:cNvPr>
            <p:cNvSpPr/>
            <p:nvPr/>
          </p:nvSpPr>
          <p:spPr>
            <a:xfrm>
              <a:off x="683568" y="6474460"/>
              <a:ext cx="398063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000" dirty="0">
                  <a:solidFill>
                    <a:srgbClr val="00B0F0"/>
                  </a:solidFill>
                  <a:hlinkClick r:id="rId6"/>
                </a:rPr>
                <a:t>https://</a:t>
              </a:r>
              <a:r>
                <a:rPr lang="fr-FR" sz="1000" dirty="0" err="1">
                  <a:solidFill>
                    <a:srgbClr val="00B0F0"/>
                  </a:solidFill>
                  <a:hlinkClick r:id="rId6"/>
                </a:rPr>
                <a:t>www.hug-ge.ch</a:t>
              </a:r>
              <a:r>
                <a:rPr lang="fr-FR" sz="1000" dirty="0">
                  <a:solidFill>
                    <a:srgbClr val="00B0F0"/>
                  </a:solidFill>
                  <a:hlinkClick r:id="rId6"/>
                </a:rPr>
                <a:t>/laboratoire-virologie/</a:t>
              </a:r>
              <a:r>
                <a:rPr lang="fr-FR" sz="1000" dirty="0" err="1">
                  <a:solidFill>
                    <a:srgbClr val="00B0F0"/>
                  </a:solidFill>
                  <a:hlinkClick r:id="rId6"/>
                </a:rPr>
                <a:t>epidemiologie</a:t>
              </a:r>
              <a:r>
                <a:rPr lang="fr-FR" sz="1000" dirty="0">
                  <a:solidFill>
                    <a:srgbClr val="00B0F0"/>
                  </a:solidFill>
                  <a:hlinkClick r:id="rId6"/>
                </a:rPr>
                <a:t>-virus-respiratoires</a:t>
              </a:r>
              <a:endParaRPr lang="fr-FR" sz="1000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D41175E1-6155-794D-9993-3D52C2A18375}"/>
              </a:ext>
            </a:extLst>
          </p:cNvPr>
          <p:cNvGrpSpPr/>
          <p:nvPr/>
        </p:nvGrpSpPr>
        <p:grpSpPr>
          <a:xfrm>
            <a:off x="4577278" y="503664"/>
            <a:ext cx="4171186" cy="2762156"/>
            <a:chOff x="4577278" y="503664"/>
            <a:chExt cx="4171186" cy="2762156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30F61AB9-0FAA-1C41-88CD-E755FCE56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7278" y="503664"/>
              <a:ext cx="3925172" cy="2456015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4679467" y="2865710"/>
              <a:ext cx="40689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000" dirty="0"/>
                <a:t>GOOGLE: GRIPPE OFSP </a:t>
              </a:r>
              <a:r>
                <a:rPr lang="fr-CH" sz="1000" dirty="0">
                  <a:sym typeface="Wingdings" pitchFamily="2" charset="2"/>
                </a:rPr>
                <a:t> </a:t>
              </a:r>
              <a:r>
                <a:rPr lang="fr-CH" sz="1000" dirty="0">
                  <a:hlinkClick r:id="rId8"/>
                </a:rPr>
                <a:t>Grippe saisonnière – Point de la situation - BAG - Admin.ch</a:t>
              </a: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659" y="3941888"/>
            <a:ext cx="3568789" cy="2184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39917" y="6322486"/>
            <a:ext cx="3528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000" dirty="0">
                <a:hlinkClick r:id="rId10"/>
              </a:rPr>
              <a:t>https://www.hug-ge.ch/laboratoire-virologie/surveillance-virus-grippe-humaine-suisse</a:t>
            </a:r>
            <a:endParaRPr lang="fr-CH" sz="1000" dirty="0"/>
          </a:p>
        </p:txBody>
      </p:sp>
    </p:spTree>
    <p:extLst>
      <p:ext uri="{BB962C8B-B14F-4D97-AF65-F5344CB8AC3E}">
        <p14:creationId xmlns:p14="http://schemas.microsoft.com/office/powerpoint/2010/main" val="426148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41" y="1772816"/>
            <a:ext cx="849244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8A0F4A1-63B1-194E-886A-C99922B30398}"/>
              </a:ext>
            </a:extLst>
          </p:cNvPr>
          <p:cNvSpPr txBox="1"/>
          <p:nvPr/>
        </p:nvSpPr>
        <p:spPr>
          <a:xfrm>
            <a:off x="2861345" y="5949280"/>
            <a:ext cx="31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240558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43FC63F0-98CF-DB49-A3E2-51C71EC60C6C}"/>
              </a:ext>
            </a:extLst>
          </p:cNvPr>
          <p:cNvGrpSpPr/>
          <p:nvPr/>
        </p:nvGrpSpPr>
        <p:grpSpPr>
          <a:xfrm>
            <a:off x="1690845" y="1618553"/>
            <a:ext cx="5012216" cy="2602535"/>
            <a:chOff x="1690845" y="1618553"/>
            <a:chExt cx="5012216" cy="2602535"/>
          </a:xfrm>
        </p:grpSpPr>
        <p:pic>
          <p:nvPicPr>
            <p:cNvPr id="28" name="Picture 27" descr="ww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4816" b="25550"/>
            <a:stretch/>
          </p:blipFill>
          <p:spPr>
            <a:xfrm>
              <a:off x="1690845" y="1618553"/>
              <a:ext cx="5012216" cy="2602535"/>
            </a:xfrm>
            <a:prstGeom prst="rect">
              <a:avLst/>
            </a:prstGeom>
          </p:spPr>
        </p:pic>
        <p:cxnSp>
          <p:nvCxnSpPr>
            <p:cNvPr id="41" name="Straight Arrow Connector 40"/>
            <p:cNvCxnSpPr/>
            <p:nvPr/>
          </p:nvCxnSpPr>
          <p:spPr>
            <a:xfrm>
              <a:off x="2525473" y="4178220"/>
              <a:ext cx="3501855" cy="0"/>
            </a:xfrm>
            <a:prstGeom prst="straightConnector1">
              <a:avLst/>
            </a:prstGeom>
            <a:ln w="9525" cmpd="sng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2">
            <a:extLst>
              <a:ext uri="{FF2B5EF4-FFF2-40B4-BE49-F238E27FC236}">
                <a16:creationId xmlns:a16="http://schemas.microsoft.com/office/drawing/2014/main" xmlns="" id="{CB21CBE7-AF12-2B47-BB43-4495CD1DC127}"/>
              </a:ext>
            </a:extLst>
          </p:cNvPr>
          <p:cNvSpPr txBox="1"/>
          <p:nvPr/>
        </p:nvSpPr>
        <p:spPr>
          <a:xfrm>
            <a:off x="44739" y="44624"/>
            <a:ext cx="5017912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“DRIFT</a:t>
            </a:r>
            <a:r>
              <a:rPr lang="en-US" sz="3200" b="1" dirty="0"/>
              <a:t>, </a:t>
            </a:r>
            <a:r>
              <a:rPr lang="en-US" sz="3200" b="1" dirty="0" smtClean="0"/>
              <a:t>SHIFT” </a:t>
            </a:r>
            <a:r>
              <a:rPr lang="en-US" sz="3200" b="1" dirty="0"/>
              <a:t>et PANDEMIE</a:t>
            </a:r>
            <a:endParaRPr lang="en-US" sz="3200" dirty="0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xmlns="" id="{78C12234-01FF-8B46-B0BA-5855AE598C3C}"/>
              </a:ext>
            </a:extLst>
          </p:cNvPr>
          <p:cNvCxnSpPr>
            <a:cxnSpLocks/>
          </p:cNvCxnSpPr>
          <p:nvPr/>
        </p:nvCxnSpPr>
        <p:spPr>
          <a:xfrm flipV="1">
            <a:off x="1497300" y="8759333"/>
            <a:ext cx="1" cy="8383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BFA355D0-512D-9E49-84C0-09DC7D486602}"/>
              </a:ext>
            </a:extLst>
          </p:cNvPr>
          <p:cNvGrpSpPr/>
          <p:nvPr/>
        </p:nvGrpSpPr>
        <p:grpSpPr>
          <a:xfrm>
            <a:off x="2027811" y="5148051"/>
            <a:ext cx="5716419" cy="1665325"/>
            <a:chOff x="2027811" y="5148051"/>
            <a:chExt cx="5716419" cy="1665325"/>
          </a:xfrm>
        </p:grpSpPr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xmlns="" id="{CE74BC75-BAB7-044D-9C31-3633644061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4590" y="5157192"/>
              <a:ext cx="1" cy="8383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xmlns="" id="{B1B9D9C1-FCCA-CC40-B51C-7C5DF11752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4287" y="5148051"/>
              <a:ext cx="1" cy="8383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D92A07A7-3903-1E44-93EC-F0934655C0DE}"/>
                </a:ext>
              </a:extLst>
            </p:cNvPr>
            <p:cNvSpPr/>
            <p:nvPr/>
          </p:nvSpPr>
          <p:spPr>
            <a:xfrm>
              <a:off x="2027811" y="5613047"/>
              <a:ext cx="5716419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ym typeface="Wingdings"/>
                </a:rPr>
                <a:t>“SHIFT” </a:t>
              </a:r>
            </a:p>
            <a:p>
              <a:pPr algn="ctr"/>
              <a:r>
                <a:rPr lang="en-US" dirty="0" smtClean="0">
                  <a:sym typeface="Wingdings"/>
                </a:rPr>
                <a:t>= </a:t>
              </a:r>
              <a:r>
                <a:rPr lang="en-US" dirty="0" err="1" smtClean="0">
                  <a:sym typeface="Wingdings"/>
                </a:rPr>
                <a:t>Transfert</a:t>
              </a:r>
              <a:r>
                <a:rPr lang="en-US" dirty="0" smtClean="0">
                  <a:sym typeface="Wingdings"/>
                </a:rPr>
                <a:t> </a:t>
              </a:r>
              <a:r>
                <a:rPr lang="en-US" dirty="0">
                  <a:sym typeface="Wingdings"/>
                </a:rPr>
                <a:t>de </a:t>
              </a:r>
              <a:r>
                <a:rPr lang="en-US" b="1" dirty="0">
                  <a:sym typeface="Wingdings"/>
                </a:rPr>
                <a:t>segments </a:t>
              </a:r>
              <a:r>
                <a:rPr lang="en-US" b="1" dirty="0" err="1">
                  <a:sym typeface="Wingdings"/>
                </a:rPr>
                <a:t>entiers</a:t>
              </a:r>
              <a:r>
                <a:rPr lang="en-US" b="1" dirty="0">
                  <a:sym typeface="Wingdings"/>
                </a:rPr>
                <a:t> </a:t>
              </a:r>
              <a:r>
                <a:rPr lang="en-US" dirty="0">
                  <a:sym typeface="Wingdings"/>
                </a:rPr>
                <a:t>de </a:t>
              </a:r>
              <a:r>
                <a:rPr lang="en-US" dirty="0" err="1">
                  <a:sym typeface="Wingdings"/>
                </a:rPr>
                <a:t>génome</a:t>
              </a:r>
              <a:r>
                <a:rPr lang="en-US" dirty="0">
                  <a:sym typeface="Wingdings"/>
                </a:rPr>
                <a:t> </a:t>
              </a:r>
            </a:p>
            <a:p>
              <a:pPr marL="285750" indent="-285750" algn="ctr">
                <a:buFont typeface="Wingdings"/>
                <a:buChar char="à"/>
              </a:pPr>
              <a:r>
                <a:rPr lang="en-US" dirty="0" err="1">
                  <a:sym typeface="Wingdings"/>
                </a:rPr>
                <a:t>c</a:t>
              </a:r>
              <a:r>
                <a:rPr lang="en-US" dirty="0" err="1" smtClean="0">
                  <a:sym typeface="Wingdings"/>
                </a:rPr>
                <a:t>hangements</a:t>
              </a:r>
              <a:r>
                <a:rPr lang="en-US" dirty="0" smtClean="0">
                  <a:sym typeface="Wingdings"/>
                </a:rPr>
                <a:t> </a:t>
              </a:r>
              <a:r>
                <a:rPr lang="en-US" dirty="0">
                  <a:sym typeface="Wingdings"/>
                </a:rPr>
                <a:t>massifs </a:t>
              </a:r>
              <a:r>
                <a:rPr lang="en-US" dirty="0" smtClean="0">
                  <a:sym typeface="Wingdings"/>
                </a:rPr>
                <a:t>du virus </a:t>
              </a:r>
              <a:r>
                <a:rPr lang="en-US" dirty="0" smtClean="0">
                  <a:sym typeface="Wingdings" pitchFamily="2" charset="2"/>
                </a:rPr>
                <a:t> </a:t>
              </a:r>
              <a:r>
                <a:rPr lang="en-US" dirty="0" err="1">
                  <a:sym typeface="Wingdings" pitchFamily="2" charset="2"/>
                </a:rPr>
                <a:t>p</a:t>
              </a:r>
              <a:r>
                <a:rPr lang="en-US" dirty="0" err="1" smtClean="0">
                  <a:sym typeface="Wingdings" pitchFamily="2" charset="2"/>
                </a:rPr>
                <a:t>erte</a:t>
              </a:r>
              <a:r>
                <a:rPr lang="en-US" dirty="0" smtClean="0">
                  <a:sym typeface="Wingdings" pitchFamily="2" charset="2"/>
                </a:rPr>
                <a:t> </a:t>
              </a:r>
              <a:r>
                <a:rPr lang="en-US" dirty="0" err="1" smtClean="0">
                  <a:sym typeface="Wingdings" pitchFamily="2" charset="2"/>
                </a:rPr>
                <a:t>totale</a:t>
              </a:r>
              <a:r>
                <a:rPr lang="en-US" dirty="0" smtClean="0">
                  <a:sym typeface="Wingdings" pitchFamily="2" charset="2"/>
                </a:rPr>
                <a:t> </a:t>
              </a:r>
              <a:r>
                <a:rPr lang="en-US" dirty="0" err="1" smtClean="0">
                  <a:sym typeface="Wingdings" pitchFamily="2" charset="2"/>
                </a:rPr>
                <a:t>d’immunité</a:t>
              </a:r>
              <a:r>
                <a:rPr lang="en-US" dirty="0" smtClean="0">
                  <a:sym typeface="Wingdings" pitchFamily="2" charset="2"/>
                </a:rPr>
                <a:t> </a:t>
              </a:r>
              <a:r>
                <a:rPr lang="en-US" dirty="0" smtClean="0">
                  <a:solidFill>
                    <a:srgbClr val="FF0000"/>
                  </a:solidFill>
                  <a:sym typeface="Wingdings" pitchFamily="2" charset="2"/>
                </a:rPr>
                <a:t> </a:t>
              </a:r>
              <a:r>
                <a:rPr lang="en-US" b="1" dirty="0" smtClean="0">
                  <a:sym typeface="Wingdings" pitchFamily="2" charset="2"/>
                </a:rPr>
                <a:t>PANDÉMIES</a:t>
              </a:r>
              <a:endParaRPr lang="en-US" b="1" dirty="0">
                <a:sym typeface="Wingding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D1F7FA6A-BA82-234D-9051-FFE0442714FE}"/>
              </a:ext>
            </a:extLst>
          </p:cNvPr>
          <p:cNvGrpSpPr/>
          <p:nvPr/>
        </p:nvGrpSpPr>
        <p:grpSpPr>
          <a:xfrm>
            <a:off x="1914170" y="2203679"/>
            <a:ext cx="4719752" cy="1297329"/>
            <a:chOff x="1914170" y="2222809"/>
            <a:chExt cx="4719752" cy="1297329"/>
          </a:xfrm>
        </p:grpSpPr>
        <p:sp>
          <p:nvSpPr>
            <p:cNvPr id="39" name="Freeform 38"/>
            <p:cNvSpPr/>
            <p:nvPr/>
          </p:nvSpPr>
          <p:spPr>
            <a:xfrm>
              <a:off x="1914170" y="2286340"/>
              <a:ext cx="4719752" cy="1233798"/>
            </a:xfrm>
            <a:custGeom>
              <a:avLst/>
              <a:gdLst>
                <a:gd name="connsiteX0" fmla="*/ 0 w 2611967"/>
                <a:gd name="connsiteY0" fmla="*/ 711623 h 711623"/>
                <a:gd name="connsiteX1" fmla="*/ 118534 w 2611967"/>
                <a:gd name="connsiteY1" fmla="*/ 508423 h 711623"/>
                <a:gd name="connsiteX2" fmla="*/ 224367 w 2611967"/>
                <a:gd name="connsiteY2" fmla="*/ 364490 h 711623"/>
                <a:gd name="connsiteX3" fmla="*/ 334434 w 2611967"/>
                <a:gd name="connsiteY3" fmla="*/ 288290 h 711623"/>
                <a:gd name="connsiteX4" fmla="*/ 452967 w 2611967"/>
                <a:gd name="connsiteY4" fmla="*/ 334857 h 711623"/>
                <a:gd name="connsiteX5" fmla="*/ 533400 w 2611967"/>
                <a:gd name="connsiteY5" fmla="*/ 368723 h 711623"/>
                <a:gd name="connsiteX6" fmla="*/ 613834 w 2611967"/>
                <a:gd name="connsiteY6" fmla="*/ 360257 h 711623"/>
                <a:gd name="connsiteX7" fmla="*/ 690034 w 2611967"/>
                <a:gd name="connsiteY7" fmla="*/ 279823 h 711623"/>
                <a:gd name="connsiteX8" fmla="*/ 795867 w 2611967"/>
                <a:gd name="connsiteY8" fmla="*/ 224790 h 711623"/>
                <a:gd name="connsiteX9" fmla="*/ 910167 w 2611967"/>
                <a:gd name="connsiteY9" fmla="*/ 322157 h 711623"/>
                <a:gd name="connsiteX10" fmla="*/ 1003300 w 2611967"/>
                <a:gd name="connsiteY10" fmla="*/ 398357 h 711623"/>
                <a:gd name="connsiteX11" fmla="*/ 1121834 w 2611967"/>
                <a:gd name="connsiteY11" fmla="*/ 377190 h 711623"/>
                <a:gd name="connsiteX12" fmla="*/ 1193800 w 2611967"/>
                <a:gd name="connsiteY12" fmla="*/ 250190 h 711623"/>
                <a:gd name="connsiteX13" fmla="*/ 1257300 w 2611967"/>
                <a:gd name="connsiteY13" fmla="*/ 169757 h 711623"/>
                <a:gd name="connsiteX14" fmla="*/ 1358900 w 2611967"/>
                <a:gd name="connsiteY14" fmla="*/ 169757 h 711623"/>
                <a:gd name="connsiteX15" fmla="*/ 1435100 w 2611967"/>
                <a:gd name="connsiteY15" fmla="*/ 279823 h 711623"/>
                <a:gd name="connsiteX16" fmla="*/ 1524000 w 2611967"/>
                <a:gd name="connsiteY16" fmla="*/ 334857 h 711623"/>
                <a:gd name="connsiteX17" fmla="*/ 1612900 w 2611967"/>
                <a:gd name="connsiteY17" fmla="*/ 267123 h 711623"/>
                <a:gd name="connsiteX18" fmla="*/ 1684867 w 2611967"/>
                <a:gd name="connsiteY18" fmla="*/ 165523 h 711623"/>
                <a:gd name="connsiteX19" fmla="*/ 1782234 w 2611967"/>
                <a:gd name="connsiteY19" fmla="*/ 80857 h 711623"/>
                <a:gd name="connsiteX20" fmla="*/ 1879600 w 2611967"/>
                <a:gd name="connsiteY20" fmla="*/ 85090 h 711623"/>
                <a:gd name="connsiteX21" fmla="*/ 2040467 w 2611967"/>
                <a:gd name="connsiteY21" fmla="*/ 237490 h 711623"/>
                <a:gd name="connsiteX22" fmla="*/ 2074334 w 2611967"/>
                <a:gd name="connsiteY22" fmla="*/ 262890 h 711623"/>
                <a:gd name="connsiteX23" fmla="*/ 2154767 w 2611967"/>
                <a:gd name="connsiteY23" fmla="*/ 233257 h 711623"/>
                <a:gd name="connsiteX24" fmla="*/ 2239434 w 2611967"/>
                <a:gd name="connsiteY24" fmla="*/ 76623 h 711623"/>
                <a:gd name="connsiteX25" fmla="*/ 2307167 w 2611967"/>
                <a:gd name="connsiteY25" fmla="*/ 423 h 711623"/>
                <a:gd name="connsiteX26" fmla="*/ 2459567 w 2611967"/>
                <a:gd name="connsiteY26" fmla="*/ 51223 h 711623"/>
                <a:gd name="connsiteX27" fmla="*/ 2611967 w 2611967"/>
                <a:gd name="connsiteY27" fmla="*/ 161290 h 711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611967" h="711623">
                  <a:moveTo>
                    <a:pt x="0" y="711623"/>
                  </a:moveTo>
                  <a:cubicBezTo>
                    <a:pt x="40570" y="638950"/>
                    <a:pt x="81140" y="566278"/>
                    <a:pt x="118534" y="508423"/>
                  </a:cubicBezTo>
                  <a:cubicBezTo>
                    <a:pt x="155928" y="450568"/>
                    <a:pt x="188384" y="401179"/>
                    <a:pt x="224367" y="364490"/>
                  </a:cubicBezTo>
                  <a:cubicBezTo>
                    <a:pt x="260350" y="327801"/>
                    <a:pt x="296334" y="293229"/>
                    <a:pt x="334434" y="288290"/>
                  </a:cubicBezTo>
                  <a:cubicBezTo>
                    <a:pt x="372534" y="283351"/>
                    <a:pt x="419806" y="321452"/>
                    <a:pt x="452967" y="334857"/>
                  </a:cubicBezTo>
                  <a:cubicBezTo>
                    <a:pt x="486128" y="348262"/>
                    <a:pt x="506589" y="364490"/>
                    <a:pt x="533400" y="368723"/>
                  </a:cubicBezTo>
                  <a:cubicBezTo>
                    <a:pt x="560211" y="372956"/>
                    <a:pt x="587728" y="375074"/>
                    <a:pt x="613834" y="360257"/>
                  </a:cubicBezTo>
                  <a:cubicBezTo>
                    <a:pt x="639940" y="345440"/>
                    <a:pt x="659695" y="302401"/>
                    <a:pt x="690034" y="279823"/>
                  </a:cubicBezTo>
                  <a:cubicBezTo>
                    <a:pt x="720373" y="257245"/>
                    <a:pt x="759178" y="217734"/>
                    <a:pt x="795867" y="224790"/>
                  </a:cubicBezTo>
                  <a:cubicBezTo>
                    <a:pt x="832556" y="231846"/>
                    <a:pt x="875595" y="293229"/>
                    <a:pt x="910167" y="322157"/>
                  </a:cubicBezTo>
                  <a:cubicBezTo>
                    <a:pt x="944739" y="351085"/>
                    <a:pt x="968022" y="389185"/>
                    <a:pt x="1003300" y="398357"/>
                  </a:cubicBezTo>
                  <a:cubicBezTo>
                    <a:pt x="1038578" y="407529"/>
                    <a:pt x="1090084" y="401884"/>
                    <a:pt x="1121834" y="377190"/>
                  </a:cubicBezTo>
                  <a:cubicBezTo>
                    <a:pt x="1153584" y="352496"/>
                    <a:pt x="1171222" y="284762"/>
                    <a:pt x="1193800" y="250190"/>
                  </a:cubicBezTo>
                  <a:cubicBezTo>
                    <a:pt x="1216378" y="215618"/>
                    <a:pt x="1229783" y="183162"/>
                    <a:pt x="1257300" y="169757"/>
                  </a:cubicBezTo>
                  <a:cubicBezTo>
                    <a:pt x="1284817" y="156351"/>
                    <a:pt x="1329267" y="151413"/>
                    <a:pt x="1358900" y="169757"/>
                  </a:cubicBezTo>
                  <a:cubicBezTo>
                    <a:pt x="1388533" y="188101"/>
                    <a:pt x="1407583" y="252306"/>
                    <a:pt x="1435100" y="279823"/>
                  </a:cubicBezTo>
                  <a:cubicBezTo>
                    <a:pt x="1462617" y="307340"/>
                    <a:pt x="1494367" y="336974"/>
                    <a:pt x="1524000" y="334857"/>
                  </a:cubicBezTo>
                  <a:cubicBezTo>
                    <a:pt x="1553633" y="332740"/>
                    <a:pt x="1586089" y="295345"/>
                    <a:pt x="1612900" y="267123"/>
                  </a:cubicBezTo>
                  <a:cubicBezTo>
                    <a:pt x="1639711" y="238901"/>
                    <a:pt x="1656645" y="196567"/>
                    <a:pt x="1684867" y="165523"/>
                  </a:cubicBezTo>
                  <a:cubicBezTo>
                    <a:pt x="1713089" y="134479"/>
                    <a:pt x="1749779" y="94262"/>
                    <a:pt x="1782234" y="80857"/>
                  </a:cubicBezTo>
                  <a:cubicBezTo>
                    <a:pt x="1814689" y="67452"/>
                    <a:pt x="1836561" y="58985"/>
                    <a:pt x="1879600" y="85090"/>
                  </a:cubicBezTo>
                  <a:cubicBezTo>
                    <a:pt x="1922639" y="111195"/>
                    <a:pt x="2008011" y="207857"/>
                    <a:pt x="2040467" y="237490"/>
                  </a:cubicBezTo>
                  <a:cubicBezTo>
                    <a:pt x="2072923" y="267123"/>
                    <a:pt x="2055284" y="263596"/>
                    <a:pt x="2074334" y="262890"/>
                  </a:cubicBezTo>
                  <a:cubicBezTo>
                    <a:pt x="2093384" y="262184"/>
                    <a:pt x="2127250" y="264301"/>
                    <a:pt x="2154767" y="233257"/>
                  </a:cubicBezTo>
                  <a:cubicBezTo>
                    <a:pt x="2182284" y="202213"/>
                    <a:pt x="2214034" y="115429"/>
                    <a:pt x="2239434" y="76623"/>
                  </a:cubicBezTo>
                  <a:cubicBezTo>
                    <a:pt x="2264834" y="37817"/>
                    <a:pt x="2270478" y="4656"/>
                    <a:pt x="2307167" y="423"/>
                  </a:cubicBezTo>
                  <a:cubicBezTo>
                    <a:pt x="2343856" y="-3810"/>
                    <a:pt x="2408767" y="24412"/>
                    <a:pt x="2459567" y="51223"/>
                  </a:cubicBezTo>
                  <a:cubicBezTo>
                    <a:pt x="2510367" y="78034"/>
                    <a:pt x="2611967" y="161290"/>
                    <a:pt x="2611967" y="161290"/>
                  </a:cubicBezTo>
                </a:path>
              </a:pathLst>
            </a:custGeom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7" name="TextBox 36">
              <a:extLst>
                <a:ext uri="{FF2B5EF4-FFF2-40B4-BE49-F238E27FC236}">
                  <a16:creationId xmlns:a16="http://schemas.microsoft.com/office/drawing/2014/main" xmlns="" id="{4363880C-97DB-CA49-8AB2-B101251774AD}"/>
                </a:ext>
              </a:extLst>
            </p:cNvPr>
            <p:cNvSpPr txBox="1"/>
            <p:nvPr/>
          </p:nvSpPr>
          <p:spPr>
            <a:xfrm rot="21188468">
              <a:off x="3860764" y="2222809"/>
              <a:ext cx="21508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00B050"/>
                  </a:solidFill>
                </a:rPr>
                <a:t>c</a:t>
              </a:r>
              <a:r>
                <a:rPr lang="en-US" sz="1000" dirty="0" smtClean="0">
                  <a:solidFill>
                    <a:srgbClr val="00B050"/>
                  </a:solidFill>
                </a:rPr>
                <a:t>ar ↑AC </a:t>
              </a:r>
              <a:r>
                <a:rPr lang="en-US" sz="1000" dirty="0">
                  <a:solidFill>
                    <a:srgbClr val="00B050"/>
                  </a:solidFill>
                </a:rPr>
                <a:t>dans la population 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97DB1453-2ED8-2E40-97BF-A6B658721160}"/>
              </a:ext>
            </a:extLst>
          </p:cNvPr>
          <p:cNvGrpSpPr/>
          <p:nvPr/>
        </p:nvGrpSpPr>
        <p:grpSpPr>
          <a:xfrm>
            <a:off x="6646468" y="1616699"/>
            <a:ext cx="1698454" cy="3495688"/>
            <a:chOff x="5825873" y="1618552"/>
            <a:chExt cx="1698454" cy="3495688"/>
          </a:xfrm>
        </p:grpSpPr>
        <p:grpSp>
          <p:nvGrpSpPr>
            <p:cNvPr id="31" name="Group 30"/>
            <p:cNvGrpSpPr/>
            <p:nvPr/>
          </p:nvGrpSpPr>
          <p:grpSpPr>
            <a:xfrm>
              <a:off x="5825873" y="1618552"/>
              <a:ext cx="1698454" cy="3495688"/>
              <a:chOff x="8305800" y="4581128"/>
              <a:chExt cx="838200" cy="2016224"/>
            </a:xfrm>
          </p:grpSpPr>
          <p:pic>
            <p:nvPicPr>
              <p:cNvPr id="32" name="Picture 31" descr="ww.png"/>
              <p:cNvPicPr>
                <a:picLocks noChangeAspect="1"/>
              </p:cNvPicPr>
              <p:nvPr/>
            </p:nvPicPr>
            <p:blipFill rotWithShape="1">
              <a:blip r:embed="rId3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61" r="-338"/>
              <a:stretch/>
            </p:blipFill>
            <p:spPr>
              <a:xfrm>
                <a:off x="8305800" y="4581128"/>
                <a:ext cx="838200" cy="2016224"/>
              </a:xfrm>
              <a:prstGeom prst="rect">
                <a:avLst/>
              </a:prstGeom>
            </p:spPr>
          </p:pic>
          <p:sp>
            <p:nvSpPr>
              <p:cNvPr id="33" name="Freeform 32"/>
              <p:cNvSpPr/>
              <p:nvPr/>
            </p:nvSpPr>
            <p:spPr>
              <a:xfrm>
                <a:off x="8475133" y="5532356"/>
                <a:ext cx="355600" cy="364677"/>
              </a:xfrm>
              <a:custGeom>
                <a:avLst/>
                <a:gdLst>
                  <a:gd name="connsiteX0" fmla="*/ 0 w 355600"/>
                  <a:gd name="connsiteY0" fmla="*/ 364677 h 364677"/>
                  <a:gd name="connsiteX1" fmla="*/ 114300 w 355600"/>
                  <a:gd name="connsiteY1" fmla="*/ 182644 h 364677"/>
                  <a:gd name="connsiteX2" fmla="*/ 186267 w 355600"/>
                  <a:gd name="connsiteY2" fmla="*/ 64111 h 364677"/>
                  <a:gd name="connsiteX3" fmla="*/ 287867 w 355600"/>
                  <a:gd name="connsiteY3" fmla="*/ 611 h 364677"/>
                  <a:gd name="connsiteX4" fmla="*/ 355600 w 355600"/>
                  <a:gd name="connsiteY4" fmla="*/ 30244 h 364677"/>
                  <a:gd name="connsiteX5" fmla="*/ 355600 w 355600"/>
                  <a:gd name="connsiteY5" fmla="*/ 30244 h 36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5600" h="364677">
                    <a:moveTo>
                      <a:pt x="0" y="364677"/>
                    </a:moveTo>
                    <a:lnTo>
                      <a:pt x="114300" y="182644"/>
                    </a:lnTo>
                    <a:cubicBezTo>
                      <a:pt x="145344" y="132550"/>
                      <a:pt x="157339" y="94450"/>
                      <a:pt x="186267" y="64111"/>
                    </a:cubicBezTo>
                    <a:cubicBezTo>
                      <a:pt x="215195" y="33772"/>
                      <a:pt x="259645" y="6255"/>
                      <a:pt x="287867" y="611"/>
                    </a:cubicBezTo>
                    <a:cubicBezTo>
                      <a:pt x="316089" y="-5034"/>
                      <a:pt x="355600" y="30244"/>
                      <a:pt x="355600" y="30244"/>
                    </a:cubicBezTo>
                    <a:lnTo>
                      <a:pt x="355600" y="30244"/>
                    </a:lnTo>
                  </a:path>
                </a:pathLst>
              </a:custGeom>
              <a:ln>
                <a:solidFill>
                  <a:srgbClr val="0000FF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6748806" y="2977207"/>
              <a:ext cx="6080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FF"/>
                  </a:solidFill>
                </a:rPr>
                <a:t>AC </a:t>
              </a: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2610465" y="2246675"/>
            <a:ext cx="2802193" cy="1307686"/>
            <a:chOff x="2610465" y="2246675"/>
            <a:chExt cx="2802193" cy="1307686"/>
          </a:xfrm>
        </p:grpSpPr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xmlns="" id="{099C8023-3115-9B4C-8878-EA23547227CF}"/>
                </a:ext>
              </a:extLst>
            </p:cNvPr>
            <p:cNvSpPr/>
            <p:nvPr/>
          </p:nvSpPr>
          <p:spPr>
            <a:xfrm>
              <a:off x="2610465" y="2271252"/>
              <a:ext cx="2802193" cy="1283109"/>
            </a:xfrm>
            <a:custGeom>
              <a:avLst/>
              <a:gdLst>
                <a:gd name="connsiteX0" fmla="*/ 0 w 2802193"/>
                <a:gd name="connsiteY0" fmla="*/ 0 h 1283109"/>
                <a:gd name="connsiteX1" fmla="*/ 1224116 w 2802193"/>
                <a:gd name="connsiteY1" fmla="*/ 1032387 h 1283109"/>
                <a:gd name="connsiteX2" fmla="*/ 2802193 w 2802193"/>
                <a:gd name="connsiteY2" fmla="*/ 1283109 h 1283109"/>
                <a:gd name="connsiteX0" fmla="*/ 0 w 2802193"/>
                <a:gd name="connsiteY0" fmla="*/ 0 h 1283109"/>
                <a:gd name="connsiteX1" fmla="*/ 1224116 w 2802193"/>
                <a:gd name="connsiteY1" fmla="*/ 973393 h 1283109"/>
                <a:gd name="connsiteX2" fmla="*/ 2802193 w 2802193"/>
                <a:gd name="connsiteY2" fmla="*/ 1283109 h 1283109"/>
                <a:gd name="connsiteX0" fmla="*/ 0 w 2802193"/>
                <a:gd name="connsiteY0" fmla="*/ 0 h 1283109"/>
                <a:gd name="connsiteX1" fmla="*/ 1076632 w 2802193"/>
                <a:gd name="connsiteY1" fmla="*/ 870155 h 1283109"/>
                <a:gd name="connsiteX2" fmla="*/ 2802193 w 2802193"/>
                <a:gd name="connsiteY2" fmla="*/ 1283109 h 128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2193" h="1283109">
                  <a:moveTo>
                    <a:pt x="0" y="0"/>
                  </a:moveTo>
                  <a:cubicBezTo>
                    <a:pt x="378542" y="409268"/>
                    <a:pt x="609600" y="656304"/>
                    <a:pt x="1076632" y="870155"/>
                  </a:cubicBezTo>
                  <a:cubicBezTo>
                    <a:pt x="1543664" y="1084007"/>
                    <a:pt x="2246670" y="1264674"/>
                    <a:pt x="2802193" y="1283109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6" name="TextBox 28">
              <a:extLst>
                <a:ext uri="{FF2B5EF4-FFF2-40B4-BE49-F238E27FC236}">
                  <a16:creationId xmlns:a16="http://schemas.microsoft.com/office/drawing/2014/main" xmlns="" id="{EDCC99F3-5AA5-D843-9B00-2C5096C3B50A}"/>
                </a:ext>
              </a:extLst>
            </p:cNvPr>
            <p:cNvSpPr txBox="1"/>
            <p:nvPr/>
          </p:nvSpPr>
          <p:spPr>
            <a:xfrm>
              <a:off x="2699792" y="2246675"/>
              <a:ext cx="13660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↓ </a:t>
              </a:r>
              <a:r>
                <a:rPr lang="en-US" sz="1000" dirty="0" err="1" smtClean="0">
                  <a:solidFill>
                    <a:srgbClr val="FF0000"/>
                  </a:solidFill>
                </a:rPr>
                <a:t>nombre</a:t>
              </a:r>
              <a:r>
                <a:rPr lang="en-US" sz="1000" dirty="0" smtClean="0">
                  <a:solidFill>
                    <a:srgbClr val="FF0000"/>
                  </a:solidFill>
                </a:rPr>
                <a:t> </a:t>
              </a:r>
              <a:r>
                <a:rPr lang="en-US" sz="1000" dirty="0">
                  <a:solidFill>
                    <a:srgbClr val="FF0000"/>
                  </a:solidFill>
                </a:rPr>
                <a:t>de </a:t>
              </a:r>
              <a:r>
                <a:rPr lang="en-US" sz="1000" dirty="0" err="1">
                  <a:solidFill>
                    <a:srgbClr val="FF0000"/>
                  </a:solidFill>
                </a:rPr>
                <a:t>malades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20B35C01-B8E3-2748-B861-16E4E8C03C3D}"/>
              </a:ext>
            </a:extLst>
          </p:cNvPr>
          <p:cNvGrpSpPr/>
          <p:nvPr/>
        </p:nvGrpSpPr>
        <p:grpSpPr>
          <a:xfrm>
            <a:off x="1759810" y="1515348"/>
            <a:ext cx="6124558" cy="617508"/>
            <a:chOff x="1619672" y="622365"/>
            <a:chExt cx="6124558" cy="617508"/>
          </a:xfrm>
        </p:grpSpPr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xmlns="" id="{906A53BA-8CB7-304B-9658-1C7D5DB83E6F}"/>
                </a:ext>
              </a:extLst>
            </p:cNvPr>
            <p:cNvSpPr/>
            <p:nvPr/>
          </p:nvSpPr>
          <p:spPr>
            <a:xfrm>
              <a:off x="6231227" y="622365"/>
              <a:ext cx="1513003" cy="61750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xmlns="" id="{2E2DDA08-20E3-3149-A8DE-DF0CADA7D297}"/>
                </a:ext>
              </a:extLst>
            </p:cNvPr>
            <p:cNvSpPr/>
            <p:nvPr/>
          </p:nvSpPr>
          <p:spPr>
            <a:xfrm>
              <a:off x="1619672" y="622365"/>
              <a:ext cx="1513003" cy="61750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C4A53DB2-6CFF-964A-BF38-7AC7A8B87EC2}"/>
                </a:ext>
              </a:extLst>
            </p:cNvPr>
            <p:cNvGrpSpPr/>
            <p:nvPr/>
          </p:nvGrpSpPr>
          <p:grpSpPr>
            <a:xfrm>
              <a:off x="1887673" y="777231"/>
              <a:ext cx="5541553" cy="307777"/>
              <a:chOff x="2045835" y="1683234"/>
              <a:chExt cx="5541553" cy="307777"/>
            </a:xfrm>
          </p:grpSpPr>
          <p:sp>
            <p:nvSpPr>
              <p:cNvPr id="48" name="TextBox 28">
                <a:extLst>
                  <a:ext uri="{FF2B5EF4-FFF2-40B4-BE49-F238E27FC236}">
                    <a16:creationId xmlns:a16="http://schemas.microsoft.com/office/drawing/2014/main" xmlns="" id="{56AE976D-B0A1-EC4D-A489-01CF25ECBD0B}"/>
                  </a:ext>
                </a:extLst>
              </p:cNvPr>
              <p:cNvSpPr txBox="1"/>
              <p:nvPr/>
            </p:nvSpPr>
            <p:spPr>
              <a:xfrm>
                <a:off x="2045835" y="1683234"/>
                <a:ext cx="9534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</a:rPr>
                  <a:t>Pandémie</a:t>
                </a:r>
                <a:r>
                  <a:rPr lang="en-US" sz="14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  <p:sp>
            <p:nvSpPr>
              <p:cNvPr id="49" name="TextBox 34">
                <a:extLst>
                  <a:ext uri="{FF2B5EF4-FFF2-40B4-BE49-F238E27FC236}">
                    <a16:creationId xmlns:a16="http://schemas.microsoft.com/office/drawing/2014/main" xmlns="" id="{8397EFCC-7B27-334B-85BD-4687A65AEEF7}"/>
                  </a:ext>
                </a:extLst>
              </p:cNvPr>
              <p:cNvSpPr txBox="1"/>
              <p:nvPr/>
            </p:nvSpPr>
            <p:spPr>
              <a:xfrm>
                <a:off x="6633922" y="1683234"/>
                <a:ext cx="9534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0000FF"/>
                    </a:solidFill>
                  </a:rPr>
                  <a:t>Pandémie</a:t>
                </a:r>
                <a:r>
                  <a:rPr lang="en-US" sz="1400" dirty="0">
                    <a:solidFill>
                      <a:srgbClr val="0000FF"/>
                    </a:solidFill>
                  </a:rPr>
                  <a:t> </a:t>
                </a:r>
              </a:p>
            </p:txBody>
          </p:sp>
        </p:grpSp>
      </p:grpSp>
      <p:sp>
        <p:nvSpPr>
          <p:cNvPr id="50" name="TextBox 29">
            <a:extLst>
              <a:ext uri="{FF2B5EF4-FFF2-40B4-BE49-F238E27FC236}">
                <a16:creationId xmlns:a16="http://schemas.microsoft.com/office/drawing/2014/main" xmlns="" id="{79428E46-4C02-9C4D-985F-AAA6B4D361AA}"/>
              </a:ext>
            </a:extLst>
          </p:cNvPr>
          <p:cNvSpPr txBox="1"/>
          <p:nvPr/>
        </p:nvSpPr>
        <p:spPr>
          <a:xfrm>
            <a:off x="1683279" y="4418527"/>
            <a:ext cx="1622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/>
              <a:t>Changement</a:t>
            </a:r>
            <a:r>
              <a:rPr lang="en-US" sz="1400" dirty="0"/>
              <a:t> massif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“</a:t>
            </a:r>
            <a:r>
              <a:rPr lang="en-US" sz="1400" b="1" dirty="0" smtClean="0">
                <a:solidFill>
                  <a:srgbClr val="FF0000"/>
                </a:solidFill>
              </a:rPr>
              <a:t>SHIFT</a:t>
            </a:r>
            <a:r>
              <a:rPr lang="en-US" sz="1400" dirty="0" smtClean="0">
                <a:solidFill>
                  <a:srgbClr val="FF0000"/>
                </a:solidFill>
              </a:rPr>
              <a:t>”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5" name="TextBox 39"/>
          <p:cNvSpPr txBox="1"/>
          <p:nvPr/>
        </p:nvSpPr>
        <p:spPr>
          <a:xfrm>
            <a:off x="3291286" y="4407381"/>
            <a:ext cx="23358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“</a:t>
            </a:r>
            <a:r>
              <a:rPr lang="en-US" sz="1400" b="1" dirty="0"/>
              <a:t>DRIFT</a:t>
            </a:r>
            <a:r>
              <a:rPr lang="en-US" sz="1400" dirty="0"/>
              <a:t>”</a:t>
            </a:r>
          </a:p>
          <a:p>
            <a:pPr algn="ctr"/>
            <a:r>
              <a:rPr lang="en-US" sz="1400" dirty="0" smtClean="0"/>
              <a:t>= </a:t>
            </a:r>
            <a:r>
              <a:rPr lang="en-US" sz="1400" dirty="0" err="1" smtClean="0"/>
              <a:t>glissement</a:t>
            </a:r>
            <a:r>
              <a:rPr lang="en-US" sz="1400" dirty="0" smtClean="0"/>
              <a:t> </a:t>
            </a:r>
            <a:r>
              <a:rPr lang="en-US" sz="1400" dirty="0" err="1" smtClean="0"/>
              <a:t>antigénique</a:t>
            </a:r>
            <a:r>
              <a:rPr lang="en-US" sz="1400" dirty="0" smtClean="0"/>
              <a:t> lent</a:t>
            </a:r>
            <a:endParaRPr lang="en-US" sz="1400" dirty="0"/>
          </a:p>
          <a:p>
            <a:pPr algn="ctr"/>
            <a:r>
              <a:rPr lang="en-US" sz="14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en-US" sz="1400" b="1" dirty="0" err="1" smtClean="0">
                <a:solidFill>
                  <a:srgbClr val="00B050"/>
                </a:solidFill>
              </a:rPr>
              <a:t>immunité</a:t>
            </a:r>
            <a:r>
              <a:rPr lang="en-US" sz="1400" b="1" dirty="0" smtClean="0">
                <a:solidFill>
                  <a:srgbClr val="00B050"/>
                </a:solidFill>
              </a:rPr>
              <a:t> </a:t>
            </a:r>
            <a:r>
              <a:rPr lang="en-US" sz="1400" b="1" dirty="0" err="1" smtClean="0">
                <a:solidFill>
                  <a:srgbClr val="00B050"/>
                </a:solidFill>
              </a:rPr>
              <a:t>partielle</a:t>
            </a:r>
            <a:r>
              <a:rPr lang="en-US" sz="1400" b="1" dirty="0">
                <a:solidFill>
                  <a:srgbClr val="00B050"/>
                </a:solidFill>
              </a:rPr>
              <a:t> </a:t>
            </a:r>
            <a:r>
              <a:rPr lang="en-US" sz="1400" b="1" dirty="0" smtClean="0">
                <a:solidFill>
                  <a:srgbClr val="00B050"/>
                </a:solidFill>
              </a:rPr>
              <a:t>qui ↑</a:t>
            </a:r>
            <a:endParaRPr lang="en-US" sz="1400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Image result for éclair logo gif transparen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530" y="3072430"/>
            <a:ext cx="383876" cy="82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3"/>
          <p:cNvSpPr txBox="1"/>
          <p:nvPr/>
        </p:nvSpPr>
        <p:spPr>
          <a:xfrm>
            <a:off x="6404572" y="4410128"/>
            <a:ext cx="1622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/>
              <a:t>Changement</a:t>
            </a:r>
            <a:r>
              <a:rPr lang="en-US" sz="1400" dirty="0" smtClean="0"/>
              <a:t> massif</a:t>
            </a:r>
            <a:endParaRPr lang="en-US" sz="1400" dirty="0"/>
          </a:p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“</a:t>
            </a:r>
            <a:r>
              <a:rPr lang="en-US" sz="1400" b="1" dirty="0" smtClean="0">
                <a:solidFill>
                  <a:srgbClr val="0000FF"/>
                </a:solidFill>
              </a:rPr>
              <a:t>SHIFT</a:t>
            </a:r>
            <a:r>
              <a:rPr lang="en-US" sz="1400" dirty="0" smtClean="0">
                <a:solidFill>
                  <a:srgbClr val="0000FF"/>
                </a:solidFill>
              </a:rPr>
              <a:t>”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3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35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">
            <a:extLst>
              <a:ext uri="{FF2B5EF4-FFF2-40B4-BE49-F238E27FC236}">
                <a16:creationId xmlns:a16="http://schemas.microsoft.com/office/drawing/2014/main" xmlns="" id="{893DD425-72EA-0646-B1C5-F5EA59BD213E}"/>
              </a:ext>
            </a:extLst>
          </p:cNvPr>
          <p:cNvSpPr txBox="1"/>
          <p:nvPr/>
        </p:nvSpPr>
        <p:spPr>
          <a:xfrm>
            <a:off x="2595629" y="4221088"/>
            <a:ext cx="3952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RÔLE DES OISEAUX</a:t>
            </a:r>
          </a:p>
        </p:txBody>
      </p:sp>
      <p:sp>
        <p:nvSpPr>
          <p:cNvPr id="2" name="Rectangle 1"/>
          <p:cNvSpPr/>
          <p:nvPr/>
        </p:nvSpPr>
        <p:spPr>
          <a:xfrm>
            <a:off x="467544" y="764704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ym typeface="Wingdings"/>
              </a:rPr>
              <a:t>TRANSFERT DE SEGMENTS ENTIERS DE GÉNOME,</a:t>
            </a:r>
          </a:p>
          <a:p>
            <a:pPr algn="ctr"/>
            <a:r>
              <a:rPr lang="en-US" sz="3600" b="1" dirty="0">
                <a:sym typeface="Wingdings"/>
              </a:rPr>
              <a:t>COMMENT ÇA MARCHE? </a:t>
            </a:r>
            <a:endParaRPr lang="fr-CH" sz="3600" b="1" dirty="0"/>
          </a:p>
        </p:txBody>
      </p:sp>
      <p:sp>
        <p:nvSpPr>
          <p:cNvPr id="3" name="Flèche vers le bas 2"/>
          <p:cNvSpPr/>
          <p:nvPr/>
        </p:nvSpPr>
        <p:spPr>
          <a:xfrm>
            <a:off x="4067944" y="2852936"/>
            <a:ext cx="720080" cy="1008112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612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apture d’écran 2017-12-11 à 18.36.2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" b="82238"/>
          <a:stretch/>
        </p:blipFill>
        <p:spPr>
          <a:xfrm>
            <a:off x="0" y="0"/>
            <a:ext cx="9055100" cy="10160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66D9E4A2-A60D-3B4B-A3B7-3329A51D9237}"/>
              </a:ext>
            </a:extLst>
          </p:cNvPr>
          <p:cNvGrpSpPr/>
          <p:nvPr/>
        </p:nvGrpSpPr>
        <p:grpSpPr>
          <a:xfrm>
            <a:off x="1691680" y="1664804"/>
            <a:ext cx="6602484" cy="3528392"/>
            <a:chOff x="467544" y="1340768"/>
            <a:chExt cx="8114652" cy="4752528"/>
          </a:xfrm>
        </p:grpSpPr>
        <p:pic>
          <p:nvPicPr>
            <p:cNvPr id="12" name="Picture 11" descr="Capture d’écran 2017-12-11 à 18.36.26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91" t="18284" r="31524" b="1237"/>
            <a:stretch/>
          </p:blipFill>
          <p:spPr>
            <a:xfrm>
              <a:off x="467544" y="1340768"/>
              <a:ext cx="3906856" cy="4752528"/>
            </a:xfrm>
            <a:prstGeom prst="rect">
              <a:avLst/>
            </a:prstGeom>
          </p:spPr>
        </p:pic>
        <p:pic>
          <p:nvPicPr>
            <p:cNvPr id="14" name="Picture 13" descr="Capture d’écran 2017-12-11 à 18.36.08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25377" r="19281" b="2262"/>
            <a:stretch/>
          </p:blipFill>
          <p:spPr>
            <a:xfrm>
              <a:off x="4572000" y="1412775"/>
              <a:ext cx="4010196" cy="309634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179512" y="5500286"/>
            <a:ext cx="8784976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Certains</a:t>
            </a:r>
            <a:r>
              <a:rPr lang="en-US" dirty="0" smtClean="0"/>
              <a:t> sous types </a:t>
            </a:r>
            <a:r>
              <a:rPr lang="en-US" dirty="0" err="1"/>
              <a:t>d’HA</a:t>
            </a:r>
            <a:r>
              <a:rPr lang="en-US" dirty="0"/>
              <a:t> et NA de </a:t>
            </a:r>
            <a:r>
              <a:rPr lang="en-US" dirty="0" err="1"/>
              <a:t>l’influenza</a:t>
            </a:r>
            <a:r>
              <a:rPr lang="en-US" dirty="0"/>
              <a:t> A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b="1" dirty="0" err="1"/>
              <a:t>spécifiques</a:t>
            </a:r>
            <a:r>
              <a:rPr lang="en-US" b="1" dirty="0"/>
              <a:t> à </a:t>
            </a:r>
            <a:r>
              <a:rPr lang="en-US" b="1" dirty="0" err="1" smtClean="0"/>
              <a:t>chaque</a:t>
            </a:r>
            <a:r>
              <a:rPr lang="en-US" b="1" dirty="0" smtClean="0"/>
              <a:t> </a:t>
            </a:r>
            <a:r>
              <a:rPr lang="en-US" b="1" dirty="0" err="1" smtClean="0"/>
              <a:t>espèces</a:t>
            </a:r>
            <a:r>
              <a:rPr lang="en-US" dirty="0"/>
              <a:t>,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SAUF POUR LES OISEAUX </a:t>
            </a:r>
            <a:r>
              <a:rPr lang="en-US" dirty="0" smtClean="0"/>
              <a:t>qui les </a:t>
            </a:r>
            <a:r>
              <a:rPr lang="en-US" dirty="0" err="1" smtClean="0"/>
              <a:t>ont</a:t>
            </a:r>
            <a:r>
              <a:rPr lang="en-US" dirty="0" smtClean="0"/>
              <a:t> </a:t>
            </a:r>
            <a:r>
              <a:rPr lang="en-US" dirty="0" err="1" smtClean="0"/>
              <a:t>tous</a:t>
            </a:r>
            <a:r>
              <a:rPr lang="en-US" dirty="0" smtClean="0"/>
              <a:t>!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xmlns="" id="{507CCC7B-FDDA-2C4A-8C5F-F8316BCE1ECA}"/>
              </a:ext>
            </a:extLst>
          </p:cNvPr>
          <p:cNvSpPr/>
          <p:nvPr/>
        </p:nvSpPr>
        <p:spPr>
          <a:xfrm>
            <a:off x="2555776" y="0"/>
            <a:ext cx="2088232" cy="764704"/>
          </a:xfrm>
          <a:prstGeom prst="ellipse">
            <a:avLst/>
          </a:prstGeom>
          <a:solidFill>
            <a:srgbClr val="FF0000">
              <a:alpha val="39000"/>
            </a:srgbClr>
          </a:solidFill>
          <a:ln>
            <a:solidFill>
              <a:srgbClr val="FF0000">
                <a:alpha val="2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3336240" y="1664804"/>
            <a:ext cx="3923304" cy="3421471"/>
            <a:chOff x="3336240" y="1664804"/>
            <a:chExt cx="3923304" cy="3421471"/>
          </a:xfrm>
        </p:grpSpPr>
        <p:sp>
          <p:nvSpPr>
            <p:cNvPr id="13" name="Rectangle 12"/>
            <p:cNvSpPr/>
            <p:nvPr/>
          </p:nvSpPr>
          <p:spPr>
            <a:xfrm>
              <a:off x="3336240" y="1664804"/>
              <a:ext cx="527304" cy="3421471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732240" y="1718264"/>
              <a:ext cx="527304" cy="2245341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2703210" y="1268760"/>
            <a:ext cx="159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Hémagglutines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6084168" y="1268760"/>
            <a:ext cx="169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Neuraminidases</a:t>
            </a:r>
            <a:endParaRPr lang="fr-FR" dirty="0"/>
          </a:p>
        </p:txBody>
      </p:sp>
      <p:grpSp>
        <p:nvGrpSpPr>
          <p:cNvPr id="10" name="Groupe 9"/>
          <p:cNvGrpSpPr/>
          <p:nvPr/>
        </p:nvGrpSpPr>
        <p:grpSpPr>
          <a:xfrm>
            <a:off x="2267744" y="1453426"/>
            <a:ext cx="3744416" cy="1183486"/>
            <a:chOff x="2267744" y="1453426"/>
            <a:chExt cx="3744416" cy="1183486"/>
          </a:xfrm>
        </p:grpSpPr>
        <p:sp>
          <p:nvSpPr>
            <p:cNvPr id="9" name="Ellipse 8"/>
            <p:cNvSpPr/>
            <p:nvPr/>
          </p:nvSpPr>
          <p:spPr>
            <a:xfrm>
              <a:off x="2267744" y="1638092"/>
              <a:ext cx="504056" cy="998820"/>
            </a:xfrm>
            <a:prstGeom prst="ellipse">
              <a:avLst/>
            </a:prstGeom>
            <a:solidFill>
              <a:srgbClr val="0070C0">
                <a:alpha val="46000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/>
            <p:cNvSpPr/>
            <p:nvPr/>
          </p:nvSpPr>
          <p:spPr>
            <a:xfrm>
              <a:off x="5508104" y="1453426"/>
              <a:ext cx="504056" cy="998820"/>
            </a:xfrm>
            <a:prstGeom prst="ellipse">
              <a:avLst/>
            </a:prstGeom>
            <a:solidFill>
              <a:srgbClr val="0070C0">
                <a:alpha val="46000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5796137" y="2227575"/>
            <a:ext cx="1885752" cy="1720688"/>
            <a:chOff x="5796137" y="2227575"/>
            <a:chExt cx="1885752" cy="1720688"/>
          </a:xfrm>
        </p:grpSpPr>
        <p:sp>
          <p:nvSpPr>
            <p:cNvPr id="23" name="Forme libre 22"/>
            <p:cNvSpPr/>
            <p:nvPr/>
          </p:nvSpPr>
          <p:spPr>
            <a:xfrm flipH="1">
              <a:off x="7259420" y="3723592"/>
              <a:ext cx="422469" cy="224671"/>
            </a:xfrm>
            <a:custGeom>
              <a:avLst/>
              <a:gdLst>
                <a:gd name="connsiteX0" fmla="*/ 790112 w 790112"/>
                <a:gd name="connsiteY0" fmla="*/ 177554 h 224671"/>
                <a:gd name="connsiteX1" fmla="*/ 213064 w 790112"/>
                <a:gd name="connsiteY1" fmla="*/ 213064 h 224671"/>
                <a:gd name="connsiteX2" fmla="*/ 0 w 790112"/>
                <a:gd name="connsiteY2" fmla="*/ 0 h 22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0112" h="224671">
                  <a:moveTo>
                    <a:pt x="790112" y="177554"/>
                  </a:moveTo>
                  <a:cubicBezTo>
                    <a:pt x="567430" y="210105"/>
                    <a:pt x="344749" y="242656"/>
                    <a:pt x="213064" y="213064"/>
                  </a:cubicBezTo>
                  <a:cubicBezTo>
                    <a:pt x="81379" y="183472"/>
                    <a:pt x="40689" y="91736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6311333" y="3492361"/>
              <a:ext cx="422469" cy="224671"/>
            </a:xfrm>
            <a:custGeom>
              <a:avLst/>
              <a:gdLst>
                <a:gd name="connsiteX0" fmla="*/ 790112 w 790112"/>
                <a:gd name="connsiteY0" fmla="*/ 177554 h 224671"/>
                <a:gd name="connsiteX1" fmla="*/ 213064 w 790112"/>
                <a:gd name="connsiteY1" fmla="*/ 213064 h 224671"/>
                <a:gd name="connsiteX2" fmla="*/ 0 w 790112"/>
                <a:gd name="connsiteY2" fmla="*/ 0 h 22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0112" h="224671">
                  <a:moveTo>
                    <a:pt x="790112" y="177554"/>
                  </a:moveTo>
                  <a:cubicBezTo>
                    <a:pt x="567430" y="210105"/>
                    <a:pt x="344749" y="242656"/>
                    <a:pt x="213064" y="213064"/>
                  </a:cubicBezTo>
                  <a:cubicBezTo>
                    <a:pt x="81379" y="183472"/>
                    <a:pt x="40689" y="91736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5796137" y="2227576"/>
              <a:ext cx="936104" cy="592450"/>
            </a:xfrm>
            <a:custGeom>
              <a:avLst/>
              <a:gdLst>
                <a:gd name="connsiteX0" fmla="*/ 790112 w 790112"/>
                <a:gd name="connsiteY0" fmla="*/ 177554 h 224671"/>
                <a:gd name="connsiteX1" fmla="*/ 213064 w 790112"/>
                <a:gd name="connsiteY1" fmla="*/ 213064 h 224671"/>
                <a:gd name="connsiteX2" fmla="*/ 0 w 790112"/>
                <a:gd name="connsiteY2" fmla="*/ 0 h 22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0112" h="224671">
                  <a:moveTo>
                    <a:pt x="790112" y="177554"/>
                  </a:moveTo>
                  <a:cubicBezTo>
                    <a:pt x="567430" y="210105"/>
                    <a:pt x="344749" y="242656"/>
                    <a:pt x="213064" y="213064"/>
                  </a:cubicBezTo>
                  <a:cubicBezTo>
                    <a:pt x="81379" y="183472"/>
                    <a:pt x="40689" y="91736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6311333" y="2227575"/>
              <a:ext cx="422469" cy="224671"/>
            </a:xfrm>
            <a:custGeom>
              <a:avLst/>
              <a:gdLst>
                <a:gd name="connsiteX0" fmla="*/ 790112 w 790112"/>
                <a:gd name="connsiteY0" fmla="*/ 177554 h 224671"/>
                <a:gd name="connsiteX1" fmla="*/ 213064 w 790112"/>
                <a:gd name="connsiteY1" fmla="*/ 213064 h 224671"/>
                <a:gd name="connsiteX2" fmla="*/ 0 w 790112"/>
                <a:gd name="connsiteY2" fmla="*/ 0 h 22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0112" h="224671">
                  <a:moveTo>
                    <a:pt x="790112" y="177554"/>
                  </a:moveTo>
                  <a:cubicBezTo>
                    <a:pt x="567430" y="210105"/>
                    <a:pt x="344749" y="242656"/>
                    <a:pt x="213064" y="213064"/>
                  </a:cubicBezTo>
                  <a:cubicBezTo>
                    <a:pt x="81379" y="183472"/>
                    <a:pt x="40689" y="91736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2555777" y="1952836"/>
            <a:ext cx="1738446" cy="1620180"/>
            <a:chOff x="2555777" y="1952836"/>
            <a:chExt cx="1738446" cy="1620180"/>
          </a:xfrm>
        </p:grpSpPr>
        <p:sp>
          <p:nvSpPr>
            <p:cNvPr id="21" name="Forme libre 20"/>
            <p:cNvSpPr/>
            <p:nvPr/>
          </p:nvSpPr>
          <p:spPr>
            <a:xfrm flipH="1">
              <a:off x="3871754" y="3348345"/>
              <a:ext cx="422469" cy="224671"/>
            </a:xfrm>
            <a:custGeom>
              <a:avLst/>
              <a:gdLst>
                <a:gd name="connsiteX0" fmla="*/ 790112 w 790112"/>
                <a:gd name="connsiteY0" fmla="*/ 177554 h 224671"/>
                <a:gd name="connsiteX1" fmla="*/ 213064 w 790112"/>
                <a:gd name="connsiteY1" fmla="*/ 213064 h 224671"/>
                <a:gd name="connsiteX2" fmla="*/ 0 w 790112"/>
                <a:gd name="connsiteY2" fmla="*/ 0 h 22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0112" h="224671">
                  <a:moveTo>
                    <a:pt x="790112" y="177554"/>
                  </a:moveTo>
                  <a:cubicBezTo>
                    <a:pt x="567430" y="210105"/>
                    <a:pt x="344749" y="242656"/>
                    <a:pt x="213064" y="213064"/>
                  </a:cubicBezTo>
                  <a:cubicBezTo>
                    <a:pt x="81379" y="183472"/>
                    <a:pt x="40689" y="91736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2945627" y="3348344"/>
              <a:ext cx="389849" cy="218017"/>
            </a:xfrm>
            <a:custGeom>
              <a:avLst/>
              <a:gdLst>
                <a:gd name="connsiteX0" fmla="*/ 790112 w 790112"/>
                <a:gd name="connsiteY0" fmla="*/ 177554 h 224671"/>
                <a:gd name="connsiteX1" fmla="*/ 213064 w 790112"/>
                <a:gd name="connsiteY1" fmla="*/ 213064 h 224671"/>
                <a:gd name="connsiteX2" fmla="*/ 0 w 790112"/>
                <a:gd name="connsiteY2" fmla="*/ 0 h 224671"/>
                <a:gd name="connsiteX0" fmla="*/ 754484 w 754484"/>
                <a:gd name="connsiteY0" fmla="*/ 158504 h 220658"/>
                <a:gd name="connsiteX1" fmla="*/ 213064 w 754484"/>
                <a:gd name="connsiteY1" fmla="*/ 213064 h 220658"/>
                <a:gd name="connsiteX2" fmla="*/ 0 w 754484"/>
                <a:gd name="connsiteY2" fmla="*/ 0 h 220658"/>
                <a:gd name="connsiteX0" fmla="*/ 801988 w 801988"/>
                <a:gd name="connsiteY0" fmla="*/ 139454 h 218017"/>
                <a:gd name="connsiteX1" fmla="*/ 213064 w 801988"/>
                <a:gd name="connsiteY1" fmla="*/ 213064 h 218017"/>
                <a:gd name="connsiteX2" fmla="*/ 0 w 801988"/>
                <a:gd name="connsiteY2" fmla="*/ 0 h 218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1988" h="218017">
                  <a:moveTo>
                    <a:pt x="801988" y="139454"/>
                  </a:moveTo>
                  <a:cubicBezTo>
                    <a:pt x="579306" y="172005"/>
                    <a:pt x="346729" y="236306"/>
                    <a:pt x="213064" y="213064"/>
                  </a:cubicBezTo>
                  <a:cubicBezTo>
                    <a:pt x="79399" y="189822"/>
                    <a:pt x="40689" y="91736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3021385" y="1952836"/>
              <a:ext cx="314091" cy="218017"/>
            </a:xfrm>
            <a:custGeom>
              <a:avLst/>
              <a:gdLst>
                <a:gd name="connsiteX0" fmla="*/ 790112 w 790112"/>
                <a:gd name="connsiteY0" fmla="*/ 177554 h 224671"/>
                <a:gd name="connsiteX1" fmla="*/ 213064 w 790112"/>
                <a:gd name="connsiteY1" fmla="*/ 213064 h 224671"/>
                <a:gd name="connsiteX2" fmla="*/ 0 w 790112"/>
                <a:gd name="connsiteY2" fmla="*/ 0 h 224671"/>
                <a:gd name="connsiteX0" fmla="*/ 754484 w 754484"/>
                <a:gd name="connsiteY0" fmla="*/ 158504 h 220658"/>
                <a:gd name="connsiteX1" fmla="*/ 213064 w 754484"/>
                <a:gd name="connsiteY1" fmla="*/ 213064 h 220658"/>
                <a:gd name="connsiteX2" fmla="*/ 0 w 754484"/>
                <a:gd name="connsiteY2" fmla="*/ 0 h 220658"/>
                <a:gd name="connsiteX0" fmla="*/ 801988 w 801988"/>
                <a:gd name="connsiteY0" fmla="*/ 139454 h 218017"/>
                <a:gd name="connsiteX1" fmla="*/ 213064 w 801988"/>
                <a:gd name="connsiteY1" fmla="*/ 213064 h 218017"/>
                <a:gd name="connsiteX2" fmla="*/ 0 w 801988"/>
                <a:gd name="connsiteY2" fmla="*/ 0 h 218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1988" h="218017">
                  <a:moveTo>
                    <a:pt x="801988" y="139454"/>
                  </a:moveTo>
                  <a:cubicBezTo>
                    <a:pt x="579306" y="172005"/>
                    <a:pt x="346729" y="236306"/>
                    <a:pt x="213064" y="213064"/>
                  </a:cubicBezTo>
                  <a:cubicBezTo>
                    <a:pt x="79399" y="189822"/>
                    <a:pt x="40689" y="91736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8" name="Forme libre 27"/>
            <p:cNvSpPr/>
            <p:nvPr/>
          </p:nvSpPr>
          <p:spPr>
            <a:xfrm>
              <a:off x="2555777" y="2452246"/>
              <a:ext cx="779700" cy="501023"/>
            </a:xfrm>
            <a:custGeom>
              <a:avLst/>
              <a:gdLst>
                <a:gd name="connsiteX0" fmla="*/ 790112 w 790112"/>
                <a:gd name="connsiteY0" fmla="*/ 177554 h 224671"/>
                <a:gd name="connsiteX1" fmla="*/ 213064 w 790112"/>
                <a:gd name="connsiteY1" fmla="*/ 213064 h 224671"/>
                <a:gd name="connsiteX2" fmla="*/ 0 w 790112"/>
                <a:gd name="connsiteY2" fmla="*/ 0 h 22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0112" h="224671">
                  <a:moveTo>
                    <a:pt x="790112" y="177554"/>
                  </a:moveTo>
                  <a:cubicBezTo>
                    <a:pt x="567430" y="210105"/>
                    <a:pt x="344749" y="242656"/>
                    <a:pt x="213064" y="213064"/>
                  </a:cubicBezTo>
                  <a:cubicBezTo>
                    <a:pt x="81379" y="183472"/>
                    <a:pt x="40689" y="91736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41643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3601</TotalTime>
  <Words>2408</Words>
  <Application>Microsoft Office PowerPoint</Application>
  <PresentationFormat>Affichage à l'écran (4:3)</PresentationFormat>
  <Paragraphs>442</Paragraphs>
  <Slides>61</Slides>
  <Notes>32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62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FHVi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martinezm</dc:creator>
  <cp:lastModifiedBy>MartinezM</cp:lastModifiedBy>
  <cp:revision>385</cp:revision>
  <dcterms:created xsi:type="dcterms:W3CDTF">2012-10-15T11:58:45Z</dcterms:created>
  <dcterms:modified xsi:type="dcterms:W3CDTF">2020-01-17T08:00:45Z</dcterms:modified>
</cp:coreProperties>
</file>