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71" r:id="rId4"/>
    <p:sldId id="270" r:id="rId5"/>
    <p:sldId id="269" r:id="rId6"/>
    <p:sldId id="263" r:id="rId7"/>
    <p:sldId id="260" r:id="rId8"/>
    <p:sldId id="257" r:id="rId9"/>
    <p:sldId id="258" r:id="rId10"/>
    <p:sldId id="259" r:id="rId11"/>
    <p:sldId id="272" r:id="rId12"/>
    <p:sldId id="268" r:id="rId13"/>
    <p:sldId id="265" r:id="rId14"/>
    <p:sldId id="267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16" autoAdjust="0"/>
  </p:normalViewPr>
  <p:slideViewPr>
    <p:cSldViewPr snapToGrid="0" snapToObjects="1">
      <p:cViewPr>
        <p:scale>
          <a:sx n="100" d="100"/>
          <a:sy n="100" d="100"/>
        </p:scale>
        <p:origin x="-7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64202-0C0F-0C4D-B56E-44DDF7D7136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4D95-7808-AA49-BBCB-9B845BCD73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3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94D95-7808-AA49-BBCB-9B845BCD73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94D95-7808-AA49-BBCB-9B845BCD73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94D95-7808-AA49-BBCB-9B845BCD73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7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8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AFF6-5675-644C-8854-64F88D7797E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EE47-96BC-0140-ACCF-9799582642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100" y="3148951"/>
            <a:ext cx="803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MESURE DE LA TENSION ARTERIELLE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858131" y="1358384"/>
            <a:ext cx="27494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/>
              <a:t>QUIZ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86650" y="6463784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 smtClean="0"/>
              <a:t>MMA-HRC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1421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üksek-Tansiyon-Belirtileri-Hipertansiyon-Kaçtır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r="11514"/>
          <a:stretch/>
        </p:blipFill>
        <p:spPr>
          <a:xfrm>
            <a:off x="55084" y="749300"/>
            <a:ext cx="4493658" cy="3528318"/>
          </a:xfrm>
          <a:prstGeom prst="rect">
            <a:avLst/>
          </a:prstGeom>
        </p:spPr>
      </p:pic>
      <p:pic>
        <p:nvPicPr>
          <p:cNvPr id="6" name="Picture 5" descr="n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8" y="1051096"/>
            <a:ext cx="3271752" cy="32717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084" y="45487"/>
            <a:ext cx="90381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TECHNIQUE D’AUSCULTATION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50341" y="1299467"/>
            <a:ext cx="4442859" cy="5444233"/>
            <a:chOff x="4650341" y="1299467"/>
            <a:chExt cx="4442859" cy="5444233"/>
          </a:xfrm>
        </p:grpSpPr>
        <p:pic>
          <p:nvPicPr>
            <p:cNvPr id="12" name="Picture 11" descr="How-To-Test-Your-Blood-Pressure-at-Home-and-use-Blood-Pressure-Monitor-Effectively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2"/>
            <a:stretch/>
          </p:blipFill>
          <p:spPr>
            <a:xfrm>
              <a:off x="4650341" y="3558562"/>
              <a:ext cx="4442859" cy="318513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660900" y="1299467"/>
              <a:ext cx="4381500" cy="2155825"/>
              <a:chOff x="4660900" y="1299467"/>
              <a:chExt cx="4381500" cy="215582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0900" y="1559817"/>
                <a:ext cx="4381500" cy="1895475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660900" y="1299467"/>
                <a:ext cx="1917700" cy="520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34400" y="3175000"/>
                <a:ext cx="508000" cy="260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" name="Connecteur droit 12"/>
          <p:cNvCxnSpPr/>
          <p:nvPr/>
        </p:nvCxnSpPr>
        <p:spPr>
          <a:xfrm>
            <a:off x="5715000" y="3165476"/>
            <a:ext cx="31718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628900" y="2981325"/>
            <a:ext cx="704850" cy="4540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6" descr="ok-51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5689600"/>
            <a:ext cx="1054100" cy="10541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812094" y="4391025"/>
            <a:ext cx="116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Tout bien?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7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6449" y="2295527"/>
            <a:ext cx="6965950" cy="2295525"/>
            <a:chOff x="2120900" y="5847973"/>
            <a:chExt cx="4724312" cy="10227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72507"/>
            <a:stretch/>
          </p:blipFill>
          <p:spPr>
            <a:xfrm>
              <a:off x="2120900" y="5847973"/>
              <a:ext cx="4724312" cy="81099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551595" y="6624511"/>
              <a:ext cx="22936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000" i="1" dirty="0"/>
                <a:t>Forum Med Suisse 2010;10(17):299–303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95351" y="4591050"/>
            <a:ext cx="66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Pratique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b="1" dirty="0" err="1" smtClean="0"/>
              <a:t>grossier</a:t>
            </a:r>
            <a:r>
              <a:rPr lang="en-US" sz="1600" dirty="0" smtClean="0"/>
              <a:t> car ne </a:t>
            </a:r>
            <a:r>
              <a:rPr lang="en-US" sz="1600" dirty="0" err="1" smtClean="0"/>
              <a:t>tient</a:t>
            </a:r>
            <a:r>
              <a:rPr lang="en-US" sz="1600" dirty="0" smtClean="0"/>
              <a:t> pas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du </a:t>
            </a:r>
            <a:r>
              <a:rPr lang="en-US" sz="1600" b="1" dirty="0" err="1" smtClean="0"/>
              <a:t>sexe</a:t>
            </a:r>
            <a:r>
              <a:rPr lang="en-US" sz="1600" dirty="0" smtClean="0"/>
              <a:t> et de la </a:t>
            </a:r>
            <a:r>
              <a:rPr lang="en-US" sz="1600" b="1" dirty="0" err="1"/>
              <a:t>t</a:t>
            </a:r>
            <a:r>
              <a:rPr lang="en-US" sz="1600" b="1" dirty="0" err="1" smtClean="0"/>
              <a:t>aille</a:t>
            </a:r>
            <a:r>
              <a:rPr lang="is-IS" sz="1600" dirty="0" smtClean="0"/>
              <a:t>…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5084" y="45487"/>
            <a:ext cx="90381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NORMES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1" y="2295528"/>
            <a:ext cx="476250" cy="419098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03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084" y="45487"/>
            <a:ext cx="90381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NORMES SELON AGE, SEXE ET TAILLE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507152"/>
            <a:ext cx="8115300" cy="5906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4500" y="6612236"/>
            <a:ext cx="317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/>
              <a:t>Pediatrics</a:t>
            </a:r>
            <a:r>
              <a:rPr lang="fr-FR" sz="900" dirty="0"/>
              <a:t>, 2004 ; 114, 2 Suppl. 4</a:t>
            </a:r>
            <a:r>
              <a:rPr lang="fr-FR" sz="900" baseline="30000" dirty="0"/>
              <a:t>th</a:t>
            </a:r>
            <a:r>
              <a:rPr lang="fr-FR" sz="900" dirty="0"/>
              <a:t> rapport, 555-576.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1225" y="507152"/>
            <a:ext cx="352425" cy="226273"/>
          </a:xfrm>
          <a:prstGeom prst="rect">
            <a:avLst/>
          </a:prstGeom>
          <a:solidFill>
            <a:schemeClr val="bg1">
              <a:lumMod val="50000"/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628650" y="772688"/>
            <a:ext cx="428625" cy="22627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3076575" y="998961"/>
            <a:ext cx="1171575" cy="226273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3276600" y="733425"/>
            <a:ext cx="304800" cy="22627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448425" y="754801"/>
            <a:ext cx="304800" cy="22627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1" name="Connecteur droit 10"/>
          <p:cNvCxnSpPr/>
          <p:nvPr/>
        </p:nvCxnSpPr>
        <p:spPr>
          <a:xfrm>
            <a:off x="5286375" y="507152"/>
            <a:ext cx="9525" cy="6350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2003"/>
          <a:stretch/>
        </p:blipFill>
        <p:spPr>
          <a:xfrm>
            <a:off x="0" y="2688378"/>
            <a:ext cx="9144000" cy="8644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084" y="45487"/>
            <a:ext cx="90381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CLASSIFICATION DE L’HTA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 rotWithShape="1">
          <a:blip r:embed="rId2"/>
          <a:srcRect t="26413" b="45590"/>
          <a:stretch/>
        </p:blipFill>
        <p:spPr>
          <a:xfrm>
            <a:off x="2142" y="1357205"/>
            <a:ext cx="9144000" cy="864448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2"/>
          <a:srcRect l="-417" t="50000" r="417" b="22003"/>
          <a:stretch/>
        </p:blipFill>
        <p:spPr>
          <a:xfrm>
            <a:off x="-11591" y="4098078"/>
            <a:ext cx="9144000" cy="86444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 rotWithShape="1">
          <a:blip r:embed="rId2"/>
          <a:srcRect t="76414" b="-4411"/>
          <a:stretch/>
        </p:blipFill>
        <p:spPr>
          <a:xfrm>
            <a:off x="-11591" y="5345853"/>
            <a:ext cx="9144000" cy="864448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276225" y="1685925"/>
            <a:ext cx="3429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438400" y="2076450"/>
            <a:ext cx="3429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933450" y="3486150"/>
            <a:ext cx="342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381875" y="4492202"/>
            <a:ext cx="66675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76225" y="3120602"/>
            <a:ext cx="14382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591175" y="6054302"/>
            <a:ext cx="2581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084" y="45487"/>
            <a:ext cx="90381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CLASSIFICATION DE L’HTA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" y="624712"/>
            <a:ext cx="6293025" cy="610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1507" y="1891584"/>
            <a:ext cx="1478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moyenne</a:t>
            </a:r>
            <a:r>
              <a:rPr lang="en-US" sz="1000" dirty="0" smtClean="0"/>
              <a:t> de 2 </a:t>
            </a:r>
            <a:r>
              <a:rPr lang="en-US" sz="1000" dirty="0" err="1" smtClean="0"/>
              <a:t>mesures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6045200" y="3571895"/>
            <a:ext cx="3048000" cy="3170099"/>
            <a:chOff x="6045200" y="3571895"/>
            <a:chExt cx="3048000" cy="3170099"/>
          </a:xfrm>
        </p:grpSpPr>
        <p:sp>
          <p:nvSpPr>
            <p:cNvPr id="8" name="TextBox 7"/>
            <p:cNvSpPr txBox="1"/>
            <p:nvPr/>
          </p:nvSpPr>
          <p:spPr>
            <a:xfrm>
              <a:off x="6221109" y="3571895"/>
              <a:ext cx="2872091" cy="3170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 smtClean="0"/>
                <a:t>INVESTIGATIONS SELON CAUSES POSSIBLES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00" dirty="0" smtClean="0"/>
                <a:t>AP, AF, FR, </a:t>
              </a:r>
              <a:r>
                <a:rPr lang="en-US" sz="1000" dirty="0" err="1" smtClean="0"/>
                <a:t>sommeil</a:t>
              </a:r>
              <a:r>
                <a:rPr lang="en-US" sz="1000" dirty="0" smtClean="0"/>
                <a:t>, alimentation, </a:t>
              </a:r>
              <a:r>
                <a:rPr lang="en-US" sz="1000" dirty="0" err="1" smtClean="0"/>
                <a:t>tabac</a:t>
              </a:r>
              <a:r>
                <a:rPr lang="en-US" sz="1000" dirty="0" smtClean="0"/>
                <a:t>, OH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00" dirty="0" smtClean="0"/>
                <a:t>Status: FC, TA 4 </a:t>
              </a:r>
              <a:r>
                <a:rPr lang="en-US" sz="1000" dirty="0" err="1" smtClean="0"/>
                <a:t>membres</a:t>
              </a:r>
              <a:r>
                <a:rPr lang="en-US" sz="1000" dirty="0" smtClean="0"/>
                <a:t> , </a:t>
              </a:r>
              <a:r>
                <a:rPr lang="en-US" sz="1000" dirty="0" err="1" smtClean="0"/>
                <a:t>poids</a:t>
              </a:r>
              <a:r>
                <a:rPr lang="en-US" sz="1000" dirty="0" smtClean="0"/>
                <a:t>/</a:t>
              </a:r>
              <a:r>
                <a:rPr lang="en-US" sz="1000" dirty="0" err="1" smtClean="0"/>
                <a:t>taille</a:t>
              </a:r>
              <a:r>
                <a:rPr lang="en-US" sz="1000" dirty="0" smtClean="0"/>
                <a:t>, </a:t>
              </a:r>
              <a:r>
                <a:rPr lang="en-US" sz="1000" dirty="0" err="1"/>
                <a:t>f</a:t>
              </a:r>
              <a:r>
                <a:rPr lang="en-US" sz="1000" dirty="0" err="1" smtClean="0"/>
                <a:t>acies</a:t>
              </a:r>
              <a:r>
                <a:rPr lang="en-US" sz="1000" dirty="0" smtClean="0"/>
                <a:t>, </a:t>
              </a:r>
              <a:r>
                <a:rPr lang="en-US" sz="1000" dirty="0" err="1" smtClean="0"/>
                <a:t>peau</a:t>
              </a:r>
              <a:r>
                <a:rPr lang="en-US" sz="1000" dirty="0" smtClean="0"/>
                <a:t>, OGE, </a:t>
              </a:r>
              <a:r>
                <a:rPr lang="en-US" sz="1000" dirty="0" err="1" smtClean="0"/>
                <a:t>etc</a:t>
              </a:r>
              <a:endParaRPr lang="en-US" sz="1000" dirty="0" smtClean="0"/>
            </a:p>
            <a:p>
              <a:pPr marL="171450" indent="-171450">
                <a:buFont typeface="Arial"/>
                <a:buChar char="•"/>
              </a:pPr>
              <a:r>
                <a:rPr lang="en-US" sz="1000" dirty="0">
                  <a:sym typeface="Wingdings"/>
                </a:rPr>
                <a:t>FO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00" dirty="0" err="1" smtClean="0">
                  <a:sym typeface="Wingdings"/>
                </a:rPr>
                <a:t>Remler</a:t>
              </a:r>
              <a:endParaRPr lang="en-US" sz="1000" dirty="0">
                <a:sym typeface="Wingdings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000" dirty="0">
                  <a:sym typeface="Wingdings"/>
                </a:rPr>
                <a:t>ECG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00" dirty="0" smtClean="0"/>
                <a:t>FSC</a:t>
              </a:r>
              <a:r>
                <a:rPr lang="en-US" sz="1000" dirty="0" smtClean="0">
                  <a:sym typeface="Wingdings"/>
                </a:rPr>
                <a:t> </a:t>
              </a:r>
              <a:r>
                <a:rPr lang="en-US" sz="1000" dirty="0" err="1" smtClean="0"/>
                <a:t>anémie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rénale</a:t>
              </a:r>
              <a:r>
                <a:rPr lang="en-US" sz="1000" dirty="0" smtClean="0"/>
                <a:t>, PNA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00" dirty="0" err="1" smtClean="0"/>
                <a:t>Na,K</a:t>
              </a:r>
              <a:r>
                <a:rPr lang="en-US" sz="1000" dirty="0" smtClean="0"/>
                <a:t>, </a:t>
              </a:r>
              <a:r>
                <a:rPr lang="en-US" sz="1000" dirty="0" err="1" smtClean="0"/>
                <a:t>urée</a:t>
              </a:r>
              <a:r>
                <a:rPr lang="en-US" sz="1000" dirty="0" smtClean="0"/>
                <a:t>, </a:t>
              </a:r>
              <a:r>
                <a:rPr lang="en-US" sz="1000" dirty="0" err="1" smtClean="0"/>
                <a:t>créatinine</a:t>
              </a:r>
              <a:r>
                <a:rPr lang="en-US" sz="1000" dirty="0" smtClean="0"/>
                <a:t>, </a:t>
              </a:r>
              <a:r>
                <a:rPr lang="en-US" sz="1000" dirty="0" err="1" smtClean="0"/>
                <a:t>uricult</a:t>
              </a:r>
              <a:r>
                <a:rPr lang="en-US" sz="1000" dirty="0" smtClean="0"/>
                <a:t> </a:t>
              </a:r>
              <a:r>
                <a:rPr lang="en-US" sz="1000" dirty="0" smtClean="0">
                  <a:sym typeface="Wingdings"/>
                </a:rPr>
                <a:t>PNA, IR</a:t>
              </a:r>
              <a:endParaRPr lang="en-US" sz="1000" dirty="0">
                <a:sym typeface="Wingdings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000" dirty="0" smtClean="0">
                  <a:sym typeface="Wingdings"/>
                </a:rPr>
                <a:t>US </a:t>
              </a:r>
              <a:r>
                <a:rPr lang="en-US" sz="1000" dirty="0" err="1" smtClean="0">
                  <a:sym typeface="Wingdings"/>
                </a:rPr>
                <a:t>rénalTaille</a:t>
              </a:r>
              <a:r>
                <a:rPr lang="en-US" sz="1000" dirty="0" smtClean="0">
                  <a:sym typeface="Wingdings"/>
                </a:rPr>
                <a:t> des reins,  </a:t>
              </a:r>
              <a:r>
                <a:rPr lang="en-US" sz="1000" dirty="0" err="1" smtClean="0">
                  <a:sym typeface="Wingdings"/>
                </a:rPr>
                <a:t>aN</a:t>
              </a:r>
              <a:r>
                <a:rPr lang="en-US" sz="1000" dirty="0" smtClean="0">
                  <a:sym typeface="Wingdings"/>
                </a:rPr>
                <a:t> </a:t>
              </a:r>
              <a:r>
                <a:rPr lang="en-US" sz="1000" dirty="0" err="1" smtClean="0">
                  <a:sym typeface="Wingdings"/>
                </a:rPr>
                <a:t>congénitale</a:t>
              </a:r>
              <a:endParaRPr lang="en-US" sz="1000" dirty="0" smtClean="0">
                <a:sym typeface="Wingdings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000" dirty="0" err="1">
                  <a:sym typeface="Wingdings"/>
                </a:rPr>
                <a:t>Scintigraphie</a:t>
              </a:r>
              <a:r>
                <a:rPr lang="en-US" sz="1000" dirty="0">
                  <a:sym typeface="Wingdings"/>
                </a:rPr>
                <a:t>, IRM, US </a:t>
              </a:r>
              <a:r>
                <a:rPr lang="en-US" sz="1000" dirty="0" err="1">
                  <a:sym typeface="Wingdings"/>
                </a:rPr>
                <a:t>doppler</a:t>
              </a:r>
              <a:r>
                <a:rPr lang="en-US" sz="1000" dirty="0">
                  <a:sym typeface="Wingdings"/>
                </a:rPr>
                <a:t>, CT, </a:t>
              </a:r>
              <a:r>
                <a:rPr lang="en-US" sz="1000" dirty="0" err="1">
                  <a:sym typeface="Wingdings"/>
                </a:rPr>
                <a:t>artériographie</a:t>
              </a:r>
              <a:r>
                <a:rPr lang="en-US" sz="1000" dirty="0">
                  <a:sym typeface="Wingdings"/>
                </a:rPr>
                <a:t>  </a:t>
              </a:r>
              <a:r>
                <a:rPr lang="en-US" sz="1000" dirty="0" err="1">
                  <a:sym typeface="Wingdings"/>
                </a:rPr>
                <a:t>rénal</a:t>
              </a:r>
              <a:r>
                <a:rPr lang="en-US" sz="1000" dirty="0">
                  <a:sym typeface="Wingdings"/>
                </a:rPr>
                <a:t> </a:t>
              </a:r>
              <a:r>
                <a:rPr lang="en-US" sz="1000" dirty="0" err="1">
                  <a:sym typeface="Wingdings"/>
                </a:rPr>
                <a:t>maladie</a:t>
              </a:r>
              <a:r>
                <a:rPr lang="en-US" sz="1000" dirty="0">
                  <a:sym typeface="Wingdings"/>
                </a:rPr>
                <a:t> </a:t>
              </a:r>
              <a:r>
                <a:rPr lang="en-US" sz="1000" dirty="0" err="1">
                  <a:sym typeface="Wingdings"/>
                </a:rPr>
                <a:t>réno-vasculaire</a:t>
              </a:r>
              <a:endParaRPr lang="en-US" sz="1000" dirty="0">
                <a:sym typeface="Wingdings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000" dirty="0" err="1" smtClean="0">
                  <a:sym typeface="Wingdings"/>
                </a:rPr>
                <a:t>Rénine</a:t>
              </a:r>
              <a:r>
                <a:rPr lang="en-US" sz="1000" dirty="0" smtClean="0">
                  <a:sym typeface="Wingdings"/>
                </a:rPr>
                <a:t> </a:t>
              </a:r>
              <a:r>
                <a:rPr lang="en-US" sz="1000" dirty="0" err="1">
                  <a:sym typeface="Wingdings"/>
                </a:rPr>
                <a:t>plasmatique</a:t>
              </a:r>
              <a:r>
                <a:rPr lang="en-US" sz="1000" dirty="0">
                  <a:sym typeface="Wingdings"/>
                </a:rPr>
                <a:t> </a:t>
              </a:r>
              <a:r>
                <a:rPr lang="en-US" sz="1000" dirty="0" err="1">
                  <a:sym typeface="Wingdings"/>
                </a:rPr>
                <a:t>atteinte</a:t>
              </a:r>
              <a:r>
                <a:rPr lang="en-US" sz="1000" dirty="0">
                  <a:sym typeface="Wingdings"/>
                </a:rPr>
                <a:t> du SRAA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00" dirty="0" err="1" smtClean="0">
                  <a:sym typeface="Wingdings"/>
                </a:rPr>
                <a:t>Bilan</a:t>
              </a:r>
              <a:r>
                <a:rPr lang="en-US" sz="1000" dirty="0" smtClean="0">
                  <a:sym typeface="Wingdings"/>
                </a:rPr>
                <a:t> </a:t>
              </a:r>
              <a:r>
                <a:rPr lang="en-US" sz="1000" dirty="0" err="1" smtClean="0">
                  <a:sym typeface="Wingdings"/>
                </a:rPr>
                <a:t>lipidique</a:t>
              </a:r>
              <a:r>
                <a:rPr lang="en-US" sz="1000" dirty="0" smtClean="0">
                  <a:sym typeface="Wingdings"/>
                </a:rPr>
                <a:t>, </a:t>
              </a:r>
              <a:r>
                <a:rPr lang="en-US" sz="1000" dirty="0" err="1" smtClean="0">
                  <a:sym typeface="Wingdings"/>
                </a:rPr>
                <a:t>glycémie</a:t>
              </a:r>
              <a:r>
                <a:rPr lang="en-US" sz="1000" dirty="0" smtClean="0">
                  <a:sym typeface="Wingdings"/>
                </a:rPr>
                <a:t> à </a:t>
              </a:r>
              <a:r>
                <a:rPr lang="en-US" sz="1000" dirty="0" err="1" smtClean="0">
                  <a:sym typeface="Wingdings"/>
                </a:rPr>
                <a:t>jeûn</a:t>
              </a:r>
              <a:r>
                <a:rPr lang="en-US" sz="1000" dirty="0" smtClean="0">
                  <a:sym typeface="Wingdings"/>
                </a:rPr>
                <a:t> </a:t>
              </a:r>
              <a:r>
                <a:rPr lang="en-US" sz="1000" dirty="0" err="1" smtClean="0">
                  <a:sym typeface="Wingdings"/>
                </a:rPr>
                <a:t>aN</a:t>
              </a:r>
              <a:r>
                <a:rPr lang="en-US" sz="1000" dirty="0" smtClean="0">
                  <a:sym typeface="Wingdings"/>
                </a:rPr>
                <a:t> </a:t>
              </a:r>
              <a:r>
                <a:rPr lang="en-US" sz="1000" dirty="0" err="1" smtClean="0">
                  <a:sym typeface="Wingdings"/>
                </a:rPr>
                <a:t>métabolique</a:t>
              </a:r>
              <a:endParaRPr lang="en-US" sz="1000" dirty="0" smtClean="0">
                <a:sym typeface="Wingdings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000" dirty="0" err="1">
                  <a:sym typeface="Wingdings"/>
                </a:rPr>
                <a:t>Polysomnographie</a:t>
              </a:r>
              <a:endParaRPr lang="en-US" sz="1000" dirty="0">
                <a:sym typeface="Wingdings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000" dirty="0" err="1" smtClean="0">
                  <a:sym typeface="Wingdings"/>
                </a:rPr>
                <a:t>Dépistage</a:t>
              </a:r>
              <a:r>
                <a:rPr lang="en-US" sz="1000" dirty="0" smtClean="0">
                  <a:sym typeface="Wingdings"/>
                </a:rPr>
                <a:t> de drogues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00" dirty="0" err="1" smtClean="0">
                  <a:sym typeface="Wingdings"/>
                </a:rPr>
                <a:t>Stéroides</a:t>
              </a:r>
              <a:endParaRPr lang="en-US" sz="1000" dirty="0" smtClean="0">
                <a:sym typeface="Wingdings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000" dirty="0" err="1" smtClean="0">
                  <a:sym typeface="Wingdings"/>
                </a:rPr>
                <a:t>Catécholamines</a:t>
              </a:r>
              <a:endParaRPr lang="en-US" sz="1000" dirty="0" smtClean="0">
                <a:sym typeface="Wingdings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is-IS" sz="1000" dirty="0" smtClean="0">
                  <a:sym typeface="Wingdings"/>
                </a:rPr>
                <a:t>…</a:t>
              </a:r>
              <a:endParaRPr lang="en-US" sz="1000" dirty="0" smtClean="0">
                <a:sym typeface="Wingding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045200" y="5156200"/>
              <a:ext cx="175909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619501" y="3348057"/>
            <a:ext cx="869156" cy="366693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443289" y="4017168"/>
            <a:ext cx="1214436" cy="364331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467099" y="4721998"/>
            <a:ext cx="1190625" cy="604858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729160" y="4693445"/>
            <a:ext cx="1316039" cy="89773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783930" y="3990976"/>
            <a:ext cx="1200152" cy="39052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074444" y="3324227"/>
            <a:ext cx="628650" cy="39052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2466976" y="3317110"/>
            <a:ext cx="609599" cy="397640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157413" y="3990976"/>
            <a:ext cx="1191021" cy="397640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82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712" y="817340"/>
            <a:ext cx="74420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smtClean="0"/>
              <a:t>Références</a:t>
            </a:r>
            <a:r>
              <a:rPr lang="fr-FR" smtClean="0"/>
              <a:t>: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Pediatrics</a:t>
            </a:r>
            <a:r>
              <a:rPr lang="fr-FR" dirty="0" smtClean="0"/>
              <a:t>, 2004 ; 114, 2 Suppl. 4</a:t>
            </a:r>
            <a:r>
              <a:rPr lang="fr-FR" baseline="30000" dirty="0" smtClean="0"/>
              <a:t>th</a:t>
            </a:r>
            <a:r>
              <a:rPr lang="fr-FR" dirty="0" smtClean="0"/>
              <a:t> rapport, 555-576.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Réalités</a:t>
            </a:r>
            <a:r>
              <a:rPr lang="en-US" dirty="0" smtClean="0"/>
              <a:t> </a:t>
            </a:r>
            <a:r>
              <a:rPr lang="en-US" dirty="0" err="1" smtClean="0"/>
              <a:t>pédiatriques</a:t>
            </a:r>
            <a:r>
              <a:rPr lang="en-US" dirty="0" smtClean="0"/>
              <a:t>,  152, </a:t>
            </a:r>
            <a:r>
              <a:rPr lang="en-US" dirty="0" err="1" smtClean="0"/>
              <a:t>Septembre</a:t>
            </a:r>
            <a:r>
              <a:rPr lang="en-US" dirty="0" smtClean="0"/>
              <a:t> 2010, Cahier 1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Forum </a:t>
            </a:r>
            <a:r>
              <a:rPr lang="nb-NO" dirty="0"/>
              <a:t>Med Suisse 2010;10(17):299–</a:t>
            </a:r>
            <a:r>
              <a:rPr lang="nb-NO" dirty="0" smtClean="0"/>
              <a:t>303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Fourth Report on the Diagnosis, Evaluation, and Treatment of High Blood Pressure in Children and Adolescents</a:t>
            </a:r>
          </a:p>
        </p:txBody>
      </p:sp>
    </p:spTree>
    <p:extLst>
      <p:ext uri="{BB962C8B-B14F-4D97-AF65-F5344CB8AC3E}">
        <p14:creationId xmlns:p14="http://schemas.microsoft.com/office/powerpoint/2010/main" val="11184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61458" y="2612539"/>
            <a:ext cx="619186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POURQUOI MESURER LA TENSION ARTERIELLE?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887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9408" y="174139"/>
            <a:ext cx="8699500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POURQUOI MESURER LA TENSION ARTERIELLE?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0" y="1079411"/>
            <a:ext cx="650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EXCLURE </a:t>
            </a:r>
            <a:r>
              <a:rPr lang="en-US" b="1" dirty="0" smtClean="0"/>
              <a:t>UNE </a:t>
            </a:r>
            <a:r>
              <a:rPr lang="en-US" b="1" dirty="0" smtClean="0">
                <a:solidFill>
                  <a:srgbClr val="00B0F0"/>
                </a:solidFill>
              </a:rPr>
              <a:t>HYPOTENSION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:</a:t>
            </a:r>
            <a:endParaRPr lang="en-US" b="1" dirty="0" smtClean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Nouveaux-né en </a:t>
            </a:r>
            <a:r>
              <a:rPr lang="en-US" dirty="0" err="1" smtClean="0"/>
              <a:t>réanimation</a:t>
            </a:r>
            <a:r>
              <a:rPr lang="en-US" dirty="0" smtClean="0"/>
              <a:t>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Signes</a:t>
            </a:r>
            <a:r>
              <a:rPr lang="en-US" dirty="0" smtClean="0"/>
              <a:t> </a:t>
            </a:r>
            <a:r>
              <a:rPr lang="en-US" dirty="0" err="1" smtClean="0"/>
              <a:t>cliniques</a:t>
            </a:r>
            <a:r>
              <a:rPr lang="en-US" dirty="0" smtClean="0"/>
              <a:t> </a:t>
            </a:r>
            <a:r>
              <a:rPr lang="en-US" dirty="0" err="1" smtClean="0"/>
              <a:t>d’instabilité</a:t>
            </a:r>
            <a:r>
              <a:rPr lang="en-US" dirty="0" smtClean="0"/>
              <a:t> </a:t>
            </a:r>
            <a:r>
              <a:rPr lang="en-US" dirty="0" err="1" smtClean="0"/>
              <a:t>hémodynamiques</a:t>
            </a:r>
            <a:r>
              <a:rPr lang="en-US" dirty="0" smtClean="0"/>
              <a:t>: </a:t>
            </a:r>
            <a:endParaRPr lang="en-US" dirty="0" smtClean="0"/>
          </a:p>
          <a:p>
            <a:pPr marL="1257300" lvl="2" indent="-361950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 </a:t>
            </a:r>
            <a:r>
              <a:rPr lang="en-US" dirty="0" smtClean="0"/>
              <a:t>FC</a:t>
            </a:r>
            <a:r>
              <a:rPr lang="en-US" dirty="0" smtClean="0"/>
              <a:t>, </a:t>
            </a:r>
            <a:r>
              <a:rPr lang="en-US" dirty="0">
                <a:sym typeface="Symbol"/>
              </a:rPr>
              <a:t> </a:t>
            </a:r>
            <a:r>
              <a:rPr lang="en-US" dirty="0" smtClean="0"/>
              <a:t>FR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↓</a:t>
            </a:r>
            <a:r>
              <a:rPr lang="en-US" dirty="0" smtClean="0"/>
              <a:t>T</a:t>
            </a:r>
            <a:r>
              <a:rPr lang="en-US" dirty="0" smtClean="0"/>
              <a:t>° </a:t>
            </a:r>
            <a:r>
              <a:rPr lang="en-US" dirty="0" err="1" smtClean="0"/>
              <a:t>périph</a:t>
            </a:r>
            <a:r>
              <a:rPr lang="en-US" dirty="0" smtClean="0"/>
              <a:t>. et </a:t>
            </a:r>
            <a:r>
              <a:rPr lang="en-US" dirty="0">
                <a:sym typeface="Symbol"/>
              </a:rPr>
              <a:t></a:t>
            </a:r>
            <a:r>
              <a:rPr lang="en-US" dirty="0" smtClean="0"/>
              <a:t> </a:t>
            </a:r>
            <a:r>
              <a:rPr lang="en-US" dirty="0" smtClean="0"/>
              <a:t>TRC</a:t>
            </a:r>
            <a:r>
              <a:rPr lang="en-US" dirty="0" smtClean="0"/>
              <a:t>, </a:t>
            </a:r>
            <a:r>
              <a:rPr lang="en-US" dirty="0" err="1" smtClean="0"/>
              <a:t>pouls</a:t>
            </a:r>
            <a:r>
              <a:rPr lang="en-US" dirty="0" smtClean="0"/>
              <a:t>, </a:t>
            </a:r>
            <a:r>
              <a:rPr lang="en-US" dirty="0"/>
              <a:t>↓ </a:t>
            </a:r>
            <a:r>
              <a:rPr lang="en-US" dirty="0" err="1" smtClean="0"/>
              <a:t>état</a:t>
            </a:r>
            <a:r>
              <a:rPr lang="en-US" dirty="0" smtClean="0"/>
              <a:t> </a:t>
            </a:r>
            <a:r>
              <a:rPr lang="en-US" dirty="0" smtClean="0"/>
              <a:t>de conscience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↓</a:t>
            </a:r>
            <a:r>
              <a:rPr lang="en-US" dirty="0" smtClean="0"/>
              <a:t> </a:t>
            </a:r>
            <a:r>
              <a:rPr lang="en-US" dirty="0" err="1" smtClean="0"/>
              <a:t>diurèse</a:t>
            </a:r>
            <a:r>
              <a:rPr lang="en-US" dirty="0" smtClean="0"/>
              <a:t>, …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2. EXCLURE </a:t>
            </a:r>
            <a:r>
              <a:rPr lang="en-US" b="1" dirty="0"/>
              <a:t>UNE </a:t>
            </a:r>
            <a:r>
              <a:rPr lang="en-US" b="1" dirty="0" smtClean="0">
                <a:solidFill>
                  <a:srgbClr val="FF0000"/>
                </a:solidFill>
              </a:rPr>
              <a:t>HYPERTENSION </a:t>
            </a:r>
            <a:r>
              <a:rPr lang="en-US" b="1" dirty="0" err="1" smtClean="0"/>
              <a:t>si</a:t>
            </a:r>
            <a:r>
              <a:rPr lang="en-US" dirty="0" smtClean="0"/>
              <a:t>:</a:t>
            </a:r>
            <a:endParaRPr lang="en-US" sz="1600" b="1" u="sng" dirty="0" smtClean="0"/>
          </a:p>
          <a:p>
            <a:pPr marL="1073150" lvl="1" indent="-285750">
              <a:buFont typeface="Courier New"/>
              <a:buChar char="o"/>
            </a:pPr>
            <a:r>
              <a:rPr lang="en-US" dirty="0" smtClean="0"/>
              <a:t>S/p </a:t>
            </a:r>
            <a:r>
              <a:rPr lang="en-US" dirty="0" err="1" smtClean="0"/>
              <a:t>Prématurité</a:t>
            </a:r>
            <a:r>
              <a:rPr lang="en-US" dirty="0" smtClean="0"/>
              <a:t> ou VLBW</a:t>
            </a:r>
          </a:p>
          <a:p>
            <a:pPr marL="1073150" lvl="2" indent="-285750">
              <a:buFont typeface="Courier New"/>
              <a:buChar char="o"/>
            </a:pPr>
            <a:r>
              <a:rPr lang="en-US" dirty="0" smtClean="0"/>
              <a:t>SI </a:t>
            </a:r>
            <a:r>
              <a:rPr lang="en-US" dirty="0"/>
              <a:t>à la naissance</a:t>
            </a:r>
          </a:p>
          <a:p>
            <a:pPr marL="1073150" lvl="2" indent="-285750">
              <a:buFont typeface="Courier New"/>
              <a:buChar char="o"/>
            </a:pPr>
            <a:r>
              <a:rPr lang="en-US" dirty="0" err="1"/>
              <a:t>Enfants</a:t>
            </a:r>
            <a:r>
              <a:rPr lang="en-US" dirty="0"/>
              <a:t> </a:t>
            </a:r>
            <a:r>
              <a:rPr lang="en-US" dirty="0" err="1"/>
              <a:t>obèses</a:t>
            </a:r>
            <a:endParaRPr lang="en-US" dirty="0"/>
          </a:p>
          <a:p>
            <a:pPr marL="1073150" lvl="2" indent="-285750">
              <a:buFont typeface="Courier New"/>
              <a:buChar char="o"/>
            </a:pPr>
            <a:r>
              <a:rPr lang="en-US" dirty="0" err="1" smtClean="0"/>
              <a:t>Médications</a:t>
            </a:r>
            <a:r>
              <a:rPr lang="en-US" dirty="0" smtClean="0"/>
              <a:t> </a:t>
            </a:r>
            <a:r>
              <a:rPr lang="en-US" dirty="0" err="1" smtClean="0"/>
              <a:t>connues</a:t>
            </a:r>
            <a:r>
              <a:rPr lang="en-US" dirty="0" smtClean="0"/>
              <a:t> </a:t>
            </a:r>
            <a:r>
              <a:rPr lang="en-US" dirty="0"/>
              <a:t>pour augmenter la TA</a:t>
            </a:r>
          </a:p>
          <a:p>
            <a:pPr marL="1073150" lvl="2" indent="-285750">
              <a:buFont typeface="Courier New"/>
              <a:buChar char="o"/>
            </a:pPr>
            <a:r>
              <a:rPr lang="en-US" dirty="0" err="1"/>
              <a:t>Ronflements</a:t>
            </a:r>
            <a:r>
              <a:rPr lang="en-US" dirty="0"/>
              <a:t>/</a:t>
            </a:r>
            <a:r>
              <a:rPr lang="en-US" dirty="0" err="1"/>
              <a:t>apnées</a:t>
            </a:r>
            <a:r>
              <a:rPr lang="en-US" dirty="0"/>
              <a:t> du </a:t>
            </a:r>
            <a:r>
              <a:rPr lang="en-US" dirty="0" err="1"/>
              <a:t>sommeil</a:t>
            </a:r>
            <a:endParaRPr lang="en-US" dirty="0"/>
          </a:p>
          <a:p>
            <a:pPr marL="1073150" lvl="2" indent="-285750">
              <a:buFont typeface="Courier New"/>
              <a:buChar char="o"/>
            </a:pPr>
            <a:r>
              <a:rPr lang="en-US" dirty="0" smtClean="0"/>
              <a:t>Hyper </a:t>
            </a:r>
            <a:r>
              <a:rPr lang="en-US" dirty="0" err="1" smtClean="0"/>
              <a:t>cholestérolémie</a:t>
            </a:r>
            <a:endParaRPr lang="en-US" dirty="0"/>
          </a:p>
          <a:p>
            <a:pPr marL="1073150" lvl="2" indent="-285750">
              <a:buFont typeface="Courier New"/>
              <a:buChar char="o"/>
            </a:pPr>
            <a:r>
              <a:rPr lang="en-US" dirty="0" err="1"/>
              <a:t>Maladie</a:t>
            </a:r>
            <a:r>
              <a:rPr lang="en-US" dirty="0"/>
              <a:t> </a:t>
            </a:r>
            <a:r>
              <a:rPr lang="en-US" dirty="0" err="1"/>
              <a:t>rénale</a:t>
            </a:r>
            <a:r>
              <a:rPr lang="en-US" dirty="0"/>
              <a:t>, </a:t>
            </a:r>
            <a:r>
              <a:rPr lang="en-US" dirty="0" err="1"/>
              <a:t>cardiaque</a:t>
            </a:r>
            <a:r>
              <a:rPr lang="en-US" dirty="0"/>
              <a:t>, </a:t>
            </a:r>
            <a:r>
              <a:rPr lang="en-US" dirty="0" err="1"/>
              <a:t>neurologiques</a:t>
            </a:r>
            <a:r>
              <a:rPr lang="en-US" dirty="0"/>
              <a:t>, </a:t>
            </a:r>
            <a:r>
              <a:rPr lang="en-US" dirty="0" err="1"/>
              <a:t>tumeur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pPr marL="1073150" lvl="2" indent="-285750">
              <a:buFont typeface="Courier New"/>
              <a:buChar char="o"/>
            </a:pPr>
            <a:r>
              <a:rPr lang="en-US" dirty="0"/>
              <a:t>AF + pour </a:t>
            </a:r>
            <a:r>
              <a:rPr lang="en-US" dirty="0" err="1"/>
              <a:t>maladie</a:t>
            </a:r>
            <a:r>
              <a:rPr lang="en-US" dirty="0"/>
              <a:t>/malformation </a:t>
            </a:r>
            <a:r>
              <a:rPr lang="en-US" dirty="0" err="1"/>
              <a:t>rénale</a:t>
            </a:r>
            <a:endParaRPr lang="en-US" dirty="0"/>
          </a:p>
          <a:p>
            <a:pPr marL="1073150" lvl="2" indent="-285750">
              <a:buFont typeface="Courier New"/>
              <a:buChar char="o"/>
            </a:pPr>
            <a:r>
              <a:rPr lang="en-US" dirty="0" smtClean="0"/>
              <a:t>…</a:t>
            </a:r>
            <a:endParaRPr lang="en-US" dirty="0"/>
          </a:p>
          <a:p>
            <a:pPr lvl="1"/>
            <a:endParaRPr lang="en-US" b="1" u="sng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6448424" y="1203236"/>
            <a:ext cx="2545734" cy="1909301"/>
            <a:chOff x="6353174" y="1203236"/>
            <a:chExt cx="2545734" cy="1909301"/>
          </a:xfrm>
        </p:grpSpPr>
        <p:pic>
          <p:nvPicPr>
            <p:cNvPr id="1026" name="Picture 2" descr="C:\Users\martinezm\Desktop\slide_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174" y="1203236"/>
              <a:ext cx="2545734" cy="190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necteur droit 2"/>
            <p:cNvCxnSpPr/>
            <p:nvPr/>
          </p:nvCxnSpPr>
          <p:spPr>
            <a:xfrm flipV="1">
              <a:off x="7578416" y="1600200"/>
              <a:ext cx="0" cy="118110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99408" y="2782669"/>
            <a:ext cx="582039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CAVE: la chute de tension </a:t>
            </a:r>
            <a:r>
              <a:rPr lang="en-US" b="1" dirty="0" err="1">
                <a:solidFill>
                  <a:srgbClr val="FF0000"/>
                </a:solidFill>
              </a:rPr>
              <a:t>peut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être</a:t>
            </a:r>
            <a:r>
              <a:rPr lang="en-US" b="1" dirty="0">
                <a:solidFill>
                  <a:srgbClr val="FF0000"/>
                </a:solidFill>
              </a:rPr>
              <a:t> tardive chez </a:t>
            </a:r>
            <a:r>
              <a:rPr lang="en-US" b="1" dirty="0" err="1">
                <a:solidFill>
                  <a:srgbClr val="FF0000"/>
                </a:solidFill>
              </a:rPr>
              <a:t>l’enfant</a:t>
            </a:r>
            <a:r>
              <a:rPr lang="en-US" b="1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4641" y="1780986"/>
            <a:ext cx="10918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 smtClean="0">
                <a:sym typeface="Symbol"/>
              </a:rPr>
              <a:t>Débit ≈</a:t>
            </a:r>
            <a:r>
              <a:rPr lang="fr-FR" sz="900" dirty="0" smtClean="0"/>
              <a:t>FC, C, V</a:t>
            </a:r>
            <a:r>
              <a:rPr lang="fr-FR" sz="900" baseline="-25000" dirty="0" smtClean="0"/>
              <a:t>E, </a:t>
            </a:r>
            <a:r>
              <a:rPr lang="fr-FR" sz="900" dirty="0"/>
              <a:t>pré-</a:t>
            </a:r>
            <a:r>
              <a:rPr lang="fr-FR" sz="900" dirty="0" err="1"/>
              <a:t>ch</a:t>
            </a:r>
            <a:r>
              <a:rPr lang="fr-FR" sz="900" dirty="0"/>
              <a:t>, </a:t>
            </a:r>
            <a:r>
              <a:rPr lang="fr-FR" sz="900" dirty="0" smtClean="0"/>
              <a:t>post-ch.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695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824239"/>
            <a:ext cx="5080049" cy="5824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408" y="174139"/>
            <a:ext cx="8699500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SIGNES D’APPELS D’HYPERTENSION ARTERIELLE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8606" y="1238250"/>
            <a:ext cx="2314575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4338606" y="1514474"/>
            <a:ext cx="2314575" cy="509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4338606" y="2009775"/>
            <a:ext cx="2314575" cy="4638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338606" y="2314575"/>
            <a:ext cx="2314575" cy="4333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338606" y="2628900"/>
            <a:ext cx="2314575" cy="401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338606" y="2781300"/>
            <a:ext cx="2314575" cy="3867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338606" y="2933700"/>
            <a:ext cx="2314575" cy="3714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338606" y="3086100"/>
            <a:ext cx="2314575" cy="3562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338606" y="3238500"/>
            <a:ext cx="2314575" cy="3409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338606" y="3362326"/>
            <a:ext cx="2314575" cy="3286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338606" y="3486152"/>
            <a:ext cx="2314575" cy="316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338606" y="3638553"/>
            <a:ext cx="2314575" cy="3009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338606" y="3914779"/>
            <a:ext cx="2314575" cy="2733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338606" y="4048131"/>
            <a:ext cx="2314575" cy="260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338606" y="4181483"/>
            <a:ext cx="2314575" cy="2466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338606" y="4286260"/>
            <a:ext cx="2314575" cy="2362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338606" y="4391038"/>
            <a:ext cx="2314575" cy="2257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338606" y="4552966"/>
            <a:ext cx="2314575" cy="2095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4338606" y="4714894"/>
            <a:ext cx="2314575" cy="1933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338606" y="4838722"/>
            <a:ext cx="2314575" cy="1809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4338606" y="5210200"/>
            <a:ext cx="2314575" cy="1438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4338606" y="5400703"/>
            <a:ext cx="2314575" cy="1247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4338606" y="5519745"/>
            <a:ext cx="2314575" cy="1128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4338606" y="5662624"/>
            <a:ext cx="2314575" cy="96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4338606" y="5929327"/>
            <a:ext cx="2314575" cy="71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 30"/>
          <p:cNvSpPr/>
          <p:nvPr/>
        </p:nvSpPr>
        <p:spPr>
          <a:xfrm>
            <a:off x="4338606" y="6165062"/>
            <a:ext cx="2314575" cy="445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4348131" y="6403187"/>
            <a:ext cx="2314575" cy="207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64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9408" y="174139"/>
            <a:ext cx="8699500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RECOMMANDATIONS POUR LA MESURE TENSIONNELLE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5239"/>
          <a:stretch/>
        </p:blipFill>
        <p:spPr>
          <a:xfrm>
            <a:off x="0" y="1574800"/>
            <a:ext cx="9144000" cy="276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463800"/>
            <a:ext cx="9144000" cy="393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800" y="2895600"/>
            <a:ext cx="9144000" cy="749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644900"/>
            <a:ext cx="9144000" cy="698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304800" y="2060576"/>
            <a:ext cx="18573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89450" y="1020921"/>
            <a:ext cx="3670300" cy="4234021"/>
            <a:chOff x="4489450" y="1592421"/>
            <a:chExt cx="3670300" cy="4234021"/>
          </a:xfrm>
        </p:grpSpPr>
        <p:pic>
          <p:nvPicPr>
            <p:cNvPr id="5" name="Picture 4" descr="3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450" y="1592421"/>
              <a:ext cx="3670300" cy="3987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60432" y="5580221"/>
              <a:ext cx="157170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 err="1" smtClean="0"/>
                <a:t>Oscillomètre</a:t>
              </a:r>
              <a:r>
                <a:rPr lang="en-US" sz="1000" i="1" dirty="0" smtClean="0"/>
                <a:t> </a:t>
              </a:r>
              <a:r>
                <a:rPr lang="en-US" sz="1000" i="1" dirty="0" err="1" smtClean="0"/>
                <a:t>automatique</a:t>
              </a:r>
              <a:endParaRPr lang="en-US" sz="1000" i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2800" y="1600200"/>
            <a:ext cx="3677046" cy="2730817"/>
            <a:chOff x="812800" y="2171700"/>
            <a:chExt cx="3677046" cy="2730817"/>
          </a:xfrm>
        </p:grpSpPr>
        <p:sp>
          <p:nvSpPr>
            <p:cNvPr id="10" name="Rectangle 9"/>
            <p:cNvSpPr/>
            <p:nvPr/>
          </p:nvSpPr>
          <p:spPr>
            <a:xfrm>
              <a:off x="1364805" y="4656296"/>
              <a:ext cx="28696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 err="1" smtClean="0"/>
                <a:t>Sphygmomanomètre</a:t>
              </a:r>
              <a:r>
                <a:rPr lang="en-US" sz="1000" i="1" dirty="0" smtClean="0"/>
                <a:t> </a:t>
              </a:r>
              <a:r>
                <a:rPr lang="en-US" sz="1000" i="1" dirty="0" smtClean="0"/>
                <a:t>et </a:t>
              </a:r>
              <a:r>
                <a:rPr lang="en-US" sz="1000" i="1" dirty="0" smtClean="0"/>
                <a:t>stethoscope (</a:t>
              </a:r>
              <a:r>
                <a:rPr lang="en-US" sz="1000" i="1" dirty="0" err="1" smtClean="0"/>
                <a:t>ausculatation</a:t>
              </a:r>
              <a:r>
                <a:rPr lang="en-US" sz="1000" i="1" dirty="0" smtClean="0"/>
                <a:t>)</a:t>
              </a:r>
              <a:endParaRPr lang="en-US" sz="1000" i="1" dirty="0"/>
            </a:p>
          </p:txBody>
        </p:sp>
        <p:pic>
          <p:nvPicPr>
            <p:cNvPr id="3" name="Picture 2" descr="aneroid-sphygmomanometer-with-stethoscope-bundle-76f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r="3889" b="18703"/>
            <a:stretch/>
          </p:blipFill>
          <p:spPr>
            <a:xfrm>
              <a:off x="812800" y="2171700"/>
              <a:ext cx="3677046" cy="2387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9408" y="174139"/>
            <a:ext cx="8699500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METHODES DE MESURES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7231"/>
            <a:ext cx="6292850" cy="381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78500"/>
            <a:ext cx="9144000" cy="767894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 rot="15341928">
            <a:off x="2335164" y="4568040"/>
            <a:ext cx="779310" cy="54006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7223205">
            <a:off x="6179811" y="5276628"/>
            <a:ext cx="577391" cy="54006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2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5448" y="2307739"/>
            <a:ext cx="324186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P</a:t>
            </a:r>
            <a:r>
              <a:rPr lang="en-US" sz="1600" dirty="0" err="1" smtClean="0"/>
              <a:t>ériode</a:t>
            </a:r>
            <a:r>
              <a:rPr lang="en-US" sz="1600" dirty="0" smtClean="0"/>
              <a:t> de repos de 3 </a:t>
            </a:r>
            <a:r>
              <a:rPr lang="en-US" sz="1600" dirty="0" err="1" smtClean="0"/>
              <a:t>à</a:t>
            </a:r>
            <a:r>
              <a:rPr lang="en-US" sz="1600" dirty="0" smtClean="0"/>
              <a:t> 5 min.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555448" y="2850819"/>
            <a:ext cx="324186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</a:t>
            </a:r>
            <a:r>
              <a:rPr lang="en-US" sz="1600" dirty="0" smtClean="0"/>
              <a:t>mbiance </a:t>
            </a:r>
            <a:r>
              <a:rPr lang="en-US" sz="1600" dirty="0" err="1" smtClean="0"/>
              <a:t>calme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555448" y="3393899"/>
            <a:ext cx="324186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Position</a:t>
            </a:r>
            <a:r>
              <a:rPr lang="en-US" sz="1600" dirty="0"/>
              <a:t> </a:t>
            </a:r>
            <a:r>
              <a:rPr lang="en-US" sz="1600" dirty="0" err="1" smtClean="0"/>
              <a:t>assise</a:t>
            </a:r>
            <a:r>
              <a:rPr lang="en-US" sz="1600" dirty="0" smtClean="0"/>
              <a:t> confortable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555447" y="4489429"/>
            <a:ext cx="324186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</a:t>
            </a:r>
            <a:r>
              <a:rPr lang="en-US" sz="1600" dirty="0" smtClean="0"/>
              <a:t>ras </a:t>
            </a:r>
            <a:r>
              <a:rPr lang="en-US" sz="1600" dirty="0" err="1" smtClean="0"/>
              <a:t>droit</a:t>
            </a:r>
            <a:r>
              <a:rPr lang="en-US" sz="1600" dirty="0" smtClean="0"/>
              <a:t> </a:t>
            </a:r>
            <a:r>
              <a:rPr lang="en-US" sz="1600" dirty="0" err="1" smtClean="0"/>
              <a:t>déshabillé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555448" y="5032509"/>
            <a:ext cx="324186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Bras </a:t>
            </a:r>
            <a:r>
              <a:rPr lang="en-US" sz="1600" dirty="0" err="1" smtClean="0"/>
              <a:t>reposant</a:t>
            </a:r>
            <a:r>
              <a:rPr lang="en-US" sz="1600" dirty="0"/>
              <a:t> </a:t>
            </a:r>
            <a:r>
              <a:rPr lang="en-US" sz="1600" dirty="0" err="1" smtClean="0"/>
              <a:t>à</a:t>
            </a:r>
            <a:r>
              <a:rPr lang="en-US" sz="1600" dirty="0" smtClean="0"/>
              <a:t> la hauteur du </a:t>
            </a:r>
            <a:r>
              <a:rPr lang="en-US" sz="1600" dirty="0" err="1" smtClean="0"/>
              <a:t>coeur</a:t>
            </a:r>
            <a:endParaRPr lang="en-US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555449" y="3936979"/>
            <a:ext cx="324186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</a:t>
            </a:r>
            <a:r>
              <a:rPr lang="en-US" sz="1600" dirty="0" smtClean="0"/>
              <a:t>es </a:t>
            </a:r>
            <a:r>
              <a:rPr lang="en-US" sz="1600" dirty="0" err="1" smtClean="0"/>
              <a:t>pieds</a:t>
            </a:r>
            <a:r>
              <a:rPr lang="en-US" sz="1600" dirty="0" smtClean="0"/>
              <a:t> </a:t>
            </a:r>
            <a:r>
              <a:rPr lang="en-US" sz="1600" dirty="0" err="1" smtClean="0"/>
              <a:t>posés</a:t>
            </a:r>
            <a:r>
              <a:rPr lang="en-US" sz="1600" dirty="0" smtClean="0"/>
              <a:t> au sol.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99408" y="174139"/>
            <a:ext cx="8699500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LES 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BONNES CONDITIONS </a:t>
            </a:r>
            <a:r>
              <a:rPr lang="en-US" sz="2400" dirty="0" smtClean="0">
                <a:solidFill>
                  <a:srgbClr val="FFFFFF"/>
                </a:solidFill>
              </a:rPr>
              <a:t>POUR </a:t>
            </a:r>
            <a:r>
              <a:rPr lang="en-US" sz="2400" dirty="0" smtClean="0">
                <a:solidFill>
                  <a:srgbClr val="FFFFFF"/>
                </a:solidFill>
              </a:rPr>
              <a:t>LA MESURER LA </a:t>
            </a:r>
            <a:r>
              <a:rPr lang="en-US" sz="2400" dirty="0" smtClean="0">
                <a:solidFill>
                  <a:srgbClr val="FFFFFF"/>
                </a:solidFill>
              </a:rPr>
              <a:t>TENSION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Yüksek-Tansiyon-Belirtileri-Hipertansiyon-Kaçtır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r="11514"/>
          <a:stretch/>
        </p:blipFill>
        <p:spPr>
          <a:xfrm>
            <a:off x="373540" y="1905000"/>
            <a:ext cx="4784802" cy="37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7631"/>
          <a:stretch/>
        </p:blipFill>
        <p:spPr>
          <a:xfrm>
            <a:off x="1094371" y="137785"/>
            <a:ext cx="6955257" cy="4704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46" y="4927738"/>
            <a:ext cx="9144000" cy="726538"/>
          </a:xfrm>
          <a:prstGeom prst="rect">
            <a:avLst/>
          </a:prstGeom>
        </p:spPr>
      </p:pic>
      <p:sp>
        <p:nvSpPr>
          <p:cNvPr id="5" name="TextBox 18"/>
          <p:cNvSpPr txBox="1"/>
          <p:nvPr/>
        </p:nvSpPr>
        <p:spPr>
          <a:xfrm>
            <a:off x="1278095" y="6066770"/>
            <a:ext cx="717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COMMENT CHOISIR LA TAILLE </a:t>
            </a:r>
            <a:r>
              <a:rPr lang="en-US" sz="2800" b="1" dirty="0" smtClean="0"/>
              <a:t>DU </a:t>
            </a:r>
            <a:r>
              <a:rPr lang="en-US" sz="2800" b="1" dirty="0" smtClean="0"/>
              <a:t>BRASSARD 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94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36428" y="0"/>
            <a:ext cx="536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CHOISIR LA TAILLE </a:t>
            </a:r>
            <a:r>
              <a:rPr lang="en-US" sz="2800" b="1" dirty="0" smtClean="0"/>
              <a:t>DU BRASSARD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0" y="654094"/>
            <a:ext cx="4739404" cy="27139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20349" y="396488"/>
            <a:ext cx="3316602" cy="2971532"/>
            <a:chOff x="5640701" y="3263900"/>
            <a:chExt cx="3316602" cy="3111232"/>
          </a:xfrm>
        </p:grpSpPr>
        <p:pic>
          <p:nvPicPr>
            <p:cNvPr id="22" name="Picture 21" descr="fcafca5c6a5841bd7b2a8c56e393b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6" t="3971" r="42361"/>
            <a:stretch/>
          </p:blipFill>
          <p:spPr>
            <a:xfrm>
              <a:off x="6489700" y="3263900"/>
              <a:ext cx="2235200" cy="3111232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 flipH="1">
              <a:off x="7124696" y="3397750"/>
              <a:ext cx="95253" cy="94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78800" y="3365500"/>
              <a:ext cx="778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/>
                <a:t>acromion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40701" y="5989750"/>
              <a:ext cx="7275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err="1" smtClean="0"/>
                <a:t>olécrâne</a:t>
              </a: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6299200" y="6090150"/>
              <a:ext cx="43815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270750" y="3461250"/>
              <a:ext cx="95885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 flipH="1">
              <a:off x="6772273" y="6038582"/>
              <a:ext cx="95253" cy="94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90356" y="3787120"/>
            <a:ext cx="5260042" cy="2842280"/>
            <a:chOff x="304155" y="523220"/>
            <a:chExt cx="6178517" cy="322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5" y="523220"/>
              <a:ext cx="6178517" cy="3225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73300" y="910967"/>
              <a:ext cx="1043810" cy="349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40%</a:t>
              </a:r>
              <a:r>
                <a:rPr lang="en-US" sz="1400" dirty="0" smtClean="0"/>
                <a:t> MAC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4864" y="910967"/>
              <a:ext cx="1043810" cy="349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8</a:t>
              </a:r>
              <a:r>
                <a:rPr lang="en-US" sz="1400" dirty="0" smtClean="0">
                  <a:solidFill>
                    <a:srgbClr val="FF0000"/>
                  </a:solidFill>
                </a:rPr>
                <a:t>0%</a:t>
              </a:r>
              <a:r>
                <a:rPr lang="en-US" sz="1400" dirty="0" smtClean="0"/>
                <a:t> MAC</a:t>
              </a:r>
              <a:endParaRPr lang="en-US" sz="1400" dirty="0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H="1">
            <a:off x="6340476" y="2057400"/>
            <a:ext cx="83185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671306" y="904876"/>
            <a:ext cx="9385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513812" y="1809751"/>
            <a:ext cx="9385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40" idx="0"/>
            <a:endCxn id="32" idx="4"/>
          </p:cNvCxnSpPr>
          <p:nvPr/>
        </p:nvCxnSpPr>
        <p:spPr>
          <a:xfrm flipV="1">
            <a:off x="6499547" y="614824"/>
            <a:ext cx="352423" cy="243175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434649" y="4306176"/>
            <a:ext cx="147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095847" y="4304752"/>
            <a:ext cx="147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232094" y="4500178"/>
            <a:ext cx="147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378</Words>
  <Application>Microsoft Office PowerPoint</Application>
  <PresentationFormat>Affichage à l'écran (4:3)</PresentationFormat>
  <Paragraphs>78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 mz</dc:creator>
  <cp:lastModifiedBy>MartinezM</cp:lastModifiedBy>
  <cp:revision>168</cp:revision>
  <dcterms:created xsi:type="dcterms:W3CDTF">2016-10-02T12:36:02Z</dcterms:created>
  <dcterms:modified xsi:type="dcterms:W3CDTF">2019-09-23T06:31:32Z</dcterms:modified>
</cp:coreProperties>
</file>