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5" r:id="rId4"/>
    <p:sldId id="259" r:id="rId5"/>
    <p:sldId id="257" r:id="rId6"/>
    <p:sldId id="266" r:id="rId7"/>
    <p:sldId id="268" r:id="rId8"/>
    <p:sldId id="263" r:id="rId9"/>
    <p:sldId id="271" r:id="rId10"/>
    <p:sldId id="269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0" autoAdjust="0"/>
    <p:restoredTop sz="94660"/>
  </p:normalViewPr>
  <p:slideViewPr>
    <p:cSldViewPr>
      <p:cViewPr varScale="1">
        <p:scale>
          <a:sx n="97" d="100"/>
          <a:sy n="97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49D9C-077A-44D9-B7B6-37D84B8D390B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A1655-EFCE-4BD6-97C2-B6B9DCF217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139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A1655-EFCE-4BD6-97C2-B6B9DCF21775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330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667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848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619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407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186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719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974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845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5702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52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419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495C-5B61-4F60-9F6B-D0F63BBEA1B2}" type="datetimeFigureOut">
              <a:rPr lang="fr-CH" smtClean="0"/>
              <a:t>10.09.2019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3D12-9626-4FC0-A4BC-D3AC28FF908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899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65875" y="2276872"/>
            <a:ext cx="45720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3600" b="1" dirty="0" smtClean="0"/>
              <a:t>BESOINS EN</a:t>
            </a:r>
          </a:p>
          <a:p>
            <a:pPr algn="ctr"/>
            <a:r>
              <a:rPr lang="fr-CH" sz="3600" b="1" dirty="0" smtClean="0"/>
              <a:t>GLUCOSE ET CALORIES </a:t>
            </a:r>
          </a:p>
          <a:p>
            <a:pPr algn="ctr"/>
            <a:r>
              <a:rPr lang="fr-CH" sz="3600" b="1" dirty="0" smtClean="0"/>
              <a:t>CHEZ LE NOUVEAU-NÉ</a:t>
            </a:r>
            <a:endParaRPr lang="fr-CH" sz="36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8172400" y="6589310"/>
            <a:ext cx="814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smtClean="0"/>
              <a:t>MMA, HRC</a:t>
            </a:r>
            <a:endParaRPr lang="fr-CH" sz="1100" i="1" dirty="0"/>
          </a:p>
        </p:txBody>
      </p:sp>
    </p:spTree>
    <p:extLst>
      <p:ext uri="{BB962C8B-B14F-4D97-AF65-F5344CB8AC3E}">
        <p14:creationId xmlns:p14="http://schemas.microsoft.com/office/powerpoint/2010/main" val="19850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476672"/>
            <a:ext cx="1733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OPTIONS</a:t>
            </a:r>
            <a:endParaRPr lang="fr-FR" sz="3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85645" y="1196752"/>
            <a:ext cx="85788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3200" b="1" dirty="0" smtClean="0"/>
              <a:t>Augmenter les quantités de LM</a:t>
            </a:r>
          </a:p>
          <a:p>
            <a:pPr marL="342900" indent="-342900">
              <a:buFont typeface="+mj-lt"/>
              <a:buAutoNum type="arabicPeriod"/>
            </a:pPr>
            <a:endParaRPr lang="fr-FR" sz="3200" b="1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3200" b="1" dirty="0" smtClean="0"/>
              <a:t>Enrichir le LM</a:t>
            </a:r>
          </a:p>
          <a:p>
            <a:pPr marL="342900" indent="-342900">
              <a:buFont typeface="+mj-lt"/>
              <a:buAutoNum type="arabicPeriod"/>
            </a:pPr>
            <a:endParaRPr lang="fr-FR" sz="3200" b="1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3200" b="1" dirty="0" smtClean="0"/>
              <a:t>Si pas assez de lait ou enfant non allaité, compléter avec un lait pour prématurés</a:t>
            </a:r>
          </a:p>
          <a:p>
            <a:pPr marL="342900" indent="-342900">
              <a:buFont typeface="+mj-lt"/>
              <a:buAutoNum type="arabicPeriod"/>
            </a:pPr>
            <a:endParaRPr lang="fr-FR" sz="3200" b="1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3200" b="1" dirty="0" smtClean="0"/>
              <a:t>Associer les propositions précédentes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23761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14780" y="1340768"/>
            <a:ext cx="84969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3200" b="1" dirty="0" smtClean="0"/>
              <a:t>Augmenter les quantités de LM</a:t>
            </a:r>
          </a:p>
          <a:p>
            <a:endParaRPr lang="fr-CH" sz="20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smtClean="0"/>
              <a:t>Si on a</a:t>
            </a:r>
            <a:r>
              <a:rPr lang="fr-CH" sz="2000" dirty="0" smtClean="0"/>
              <a:t>ugmente le </a:t>
            </a:r>
            <a:r>
              <a:rPr lang="fr-CH" sz="2000" dirty="0" smtClean="0"/>
              <a:t>volume </a:t>
            </a:r>
            <a:r>
              <a:rPr lang="fr-CH" sz="2000" dirty="0" smtClean="0"/>
              <a:t>de LM: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CH" sz="2000" dirty="0" smtClean="0"/>
              <a:t>à 160 ml/kg/j x 0.7 </a:t>
            </a:r>
            <a:r>
              <a:rPr lang="fr-CH" sz="2000" dirty="0" err="1" smtClean="0"/>
              <a:t>kCal</a:t>
            </a:r>
            <a:r>
              <a:rPr lang="fr-CH" sz="2000" dirty="0" smtClean="0"/>
              <a:t>/ml </a:t>
            </a:r>
            <a:r>
              <a:rPr lang="fr-CH" sz="2000" dirty="0" smtClean="0"/>
              <a:t>= 112 </a:t>
            </a:r>
            <a:r>
              <a:rPr lang="fr-CH" sz="2000" dirty="0" smtClean="0"/>
              <a:t>kcal/kg/j </a:t>
            </a:r>
          </a:p>
          <a:p>
            <a:pPr lvl="2"/>
            <a:r>
              <a:rPr lang="fr-CH" sz="2000" dirty="0" smtClean="0">
                <a:sym typeface="Wingdings" panose="05000000000000000000" pitchFamily="2" charset="2"/>
              </a:rPr>
              <a:t>       </a:t>
            </a:r>
            <a:r>
              <a:rPr lang="fr-CH" sz="2000" dirty="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r>
              <a:rPr lang="fr-CH" sz="2000" dirty="0">
                <a:solidFill>
                  <a:srgbClr val="FF0000"/>
                </a:solidFill>
              </a:rPr>
              <a:t>a </a:t>
            </a:r>
            <a:r>
              <a:rPr lang="fr-CH" sz="2000" dirty="0" smtClean="0">
                <a:solidFill>
                  <a:srgbClr val="FF0000"/>
                </a:solidFill>
              </a:rPr>
              <a:t>risque de rester insuffisant</a:t>
            </a:r>
          </a:p>
          <a:p>
            <a:pPr lvl="2"/>
            <a:endParaRPr lang="fr-CH" sz="2000" dirty="0" smtClean="0">
              <a:solidFill>
                <a:srgbClr val="FF0000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CH" sz="2000" dirty="0" smtClean="0"/>
              <a:t>à 180ml/kg/j </a:t>
            </a:r>
            <a:r>
              <a:rPr lang="fr-CH" sz="2000" dirty="0"/>
              <a:t>x 0.7 </a:t>
            </a:r>
            <a:r>
              <a:rPr lang="fr-CH" sz="2000" dirty="0" err="1"/>
              <a:t>kCal</a:t>
            </a:r>
            <a:r>
              <a:rPr lang="fr-CH" sz="2000" dirty="0"/>
              <a:t>/ml = </a:t>
            </a:r>
            <a:r>
              <a:rPr lang="fr-CH" sz="2000" dirty="0" smtClean="0">
                <a:solidFill>
                  <a:schemeClr val="accent6"/>
                </a:solidFill>
              </a:rPr>
              <a:t>126</a:t>
            </a:r>
            <a:r>
              <a:rPr lang="fr-CH" sz="2000" dirty="0" smtClean="0"/>
              <a:t> </a:t>
            </a:r>
            <a:r>
              <a:rPr lang="fr-CH" sz="2000" dirty="0"/>
              <a:t>kcal/kg/j Cible 120-140 </a:t>
            </a:r>
            <a:r>
              <a:rPr lang="fr-CH" sz="2000" dirty="0" err="1"/>
              <a:t>kCal</a:t>
            </a:r>
            <a:r>
              <a:rPr lang="fr-CH" sz="2000" dirty="0"/>
              <a:t>/kg/j</a:t>
            </a:r>
            <a:r>
              <a:rPr lang="fr-CH" sz="2000" dirty="0">
                <a:sym typeface="Wingdings" panose="05000000000000000000" pitchFamily="2" charset="2"/>
              </a:rPr>
              <a:t>  </a:t>
            </a:r>
            <a:r>
              <a:rPr lang="fr-CH" sz="20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Limite ça </a:t>
            </a:r>
            <a:r>
              <a:rPr lang="fr-CH" sz="2000" dirty="0" smtClean="0">
                <a:solidFill>
                  <a:schemeClr val="accent6"/>
                </a:solidFill>
              </a:rPr>
              <a:t>risque </a:t>
            </a:r>
            <a:r>
              <a:rPr lang="fr-CH" sz="2000" dirty="0">
                <a:solidFill>
                  <a:schemeClr val="accent6"/>
                </a:solidFill>
              </a:rPr>
              <a:t>d’être mal supporté au niveau des volumes </a:t>
            </a:r>
            <a:r>
              <a:rPr lang="fr-CH" sz="2000" dirty="0" smtClean="0">
                <a:solidFill>
                  <a:schemeClr val="accent6"/>
                </a:solidFill>
              </a:rPr>
              <a:t>  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fr-CH" sz="2000" dirty="0" smtClean="0">
              <a:solidFill>
                <a:schemeClr val="accent6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CH" sz="2000" dirty="0" smtClean="0"/>
              <a:t>à 200 ml/kg/j </a:t>
            </a:r>
            <a:r>
              <a:rPr lang="fr-CH" sz="2000" dirty="0"/>
              <a:t>x 0.7 </a:t>
            </a:r>
            <a:r>
              <a:rPr lang="fr-CH" sz="2000" dirty="0" err="1"/>
              <a:t>kCal</a:t>
            </a:r>
            <a:r>
              <a:rPr lang="fr-CH" sz="2000" dirty="0"/>
              <a:t>/ml = </a:t>
            </a:r>
            <a:r>
              <a:rPr lang="fr-CH" sz="2000" dirty="0" smtClean="0">
                <a:solidFill>
                  <a:srgbClr val="00B050"/>
                </a:solidFill>
              </a:rPr>
              <a:t>140</a:t>
            </a:r>
            <a:r>
              <a:rPr lang="fr-CH" sz="2000" dirty="0" smtClean="0"/>
              <a:t> </a:t>
            </a:r>
            <a:r>
              <a:rPr lang="fr-CH" sz="2000" dirty="0"/>
              <a:t>kcal/kg/j </a:t>
            </a:r>
            <a:r>
              <a:rPr lang="fr-CH" sz="2000" dirty="0" smtClean="0">
                <a:sym typeface="Wingdings" panose="05000000000000000000" pitchFamily="2" charset="2"/>
              </a:rPr>
              <a:t> OK mais </a:t>
            </a:r>
            <a:r>
              <a:rPr lang="fr-CH" sz="2000" dirty="0">
                <a:solidFill>
                  <a:srgbClr val="FF0000"/>
                </a:solidFill>
                <a:sym typeface="Wingdings" panose="05000000000000000000" pitchFamily="2" charset="2"/>
              </a:rPr>
              <a:t>ç</a:t>
            </a:r>
            <a:r>
              <a:rPr lang="fr-CH" sz="2000" dirty="0" smtClean="0">
                <a:solidFill>
                  <a:srgbClr val="FF0000"/>
                </a:solidFill>
              </a:rPr>
              <a:t>a a de fortes chances d’être mal supporté au niveau des volumes (RGO, inconfort, apnées, NEC)</a:t>
            </a:r>
            <a:endParaRPr lang="fr-CH" sz="2000" dirty="0">
              <a:solidFill>
                <a:srgbClr val="FF0000"/>
              </a:solidFill>
            </a:endParaRPr>
          </a:p>
          <a:p>
            <a:pPr lvl="2"/>
            <a:r>
              <a:rPr lang="fr-CH" sz="2000" dirty="0" smtClean="0"/>
              <a:t> </a:t>
            </a:r>
            <a:endParaRPr lang="fr-CH" sz="2000" dirty="0" smtClean="0">
              <a:sym typeface="Wingdings" panose="05000000000000000000" pitchFamily="2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94175" y="116632"/>
            <a:ext cx="7538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OPTIONS POUR AUGMENTER LES CALORIES</a:t>
            </a:r>
            <a:endParaRPr lang="fr-FR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55776" y="701407"/>
            <a:ext cx="37308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CH" dirty="0"/>
              <a:t>Cible </a:t>
            </a:r>
            <a:r>
              <a:rPr lang="fr-CH" dirty="0" err="1" smtClean="0"/>
              <a:t>préma</a:t>
            </a:r>
            <a:r>
              <a:rPr lang="fr-CH" dirty="0" smtClean="0"/>
              <a:t> 35 SA: </a:t>
            </a:r>
            <a:r>
              <a:rPr lang="fr-CH" dirty="0"/>
              <a:t>120-140  </a:t>
            </a:r>
            <a:r>
              <a:rPr lang="fr-CH" dirty="0" err="1"/>
              <a:t>kCal</a:t>
            </a:r>
            <a:r>
              <a:rPr lang="fr-CH" dirty="0"/>
              <a:t>/kg/j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082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1303238"/>
            <a:ext cx="84969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2. Enrichir le LM </a:t>
            </a:r>
          </a:p>
          <a:p>
            <a:endParaRPr lang="fr-CH" sz="20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smtClean="0"/>
              <a:t>On peut enrichir le LM avec du </a:t>
            </a:r>
            <a:r>
              <a:rPr lang="fr-CH" sz="2000" b="1" dirty="0" smtClean="0"/>
              <a:t>FM</a:t>
            </a:r>
            <a:endParaRPr lang="fr-CH" sz="2000" b="1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CH" sz="2000" dirty="0" smtClean="0"/>
              <a:t>Le FM ou «</a:t>
            </a:r>
            <a:r>
              <a:rPr lang="fr-CH" sz="2000" b="1" dirty="0" err="1" smtClean="0"/>
              <a:t>Frauen</a:t>
            </a:r>
            <a:r>
              <a:rPr lang="fr-CH" sz="2000" b="1" dirty="0" smtClean="0"/>
              <a:t> </a:t>
            </a:r>
            <a:r>
              <a:rPr lang="fr-CH" sz="2000" b="1" dirty="0" err="1" smtClean="0"/>
              <a:t>Milch</a:t>
            </a:r>
            <a:r>
              <a:rPr lang="fr-CH" sz="2000" dirty="0" smtClean="0"/>
              <a:t>»</a:t>
            </a:r>
            <a:r>
              <a:rPr lang="fr-CH" sz="2000" dirty="0" smtClean="0"/>
              <a:t> est une poudre que l’on ajoute au lait maternel et qui contient des glucides, du phosphate, calcium, fer…*.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CH" sz="2000" dirty="0" smtClean="0"/>
              <a:t>Si on donne 140 ml/kg/j de LM enrichi avec du FM </a:t>
            </a:r>
            <a:r>
              <a:rPr lang="fr-CH" sz="2000" dirty="0" smtClean="0">
                <a:solidFill>
                  <a:srgbClr val="FF0000"/>
                </a:solidFill>
              </a:rPr>
              <a:t>5%</a:t>
            </a:r>
            <a:r>
              <a:rPr lang="fr-CH" sz="2000" dirty="0" smtClean="0"/>
              <a:t> </a:t>
            </a:r>
            <a:r>
              <a:rPr lang="fr-CH" sz="2000" dirty="0" smtClean="0">
                <a:sym typeface="Wingdings" panose="05000000000000000000" pitchFamily="2" charset="2"/>
              </a:rPr>
              <a:t> le lait maternel enrichi aura 70 +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15 </a:t>
            </a:r>
            <a:r>
              <a:rPr lang="fr-CH" sz="2000" dirty="0" smtClean="0">
                <a:sym typeface="Wingdings" panose="05000000000000000000" pitchFamily="2" charset="2"/>
              </a:rPr>
              <a:t>=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85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r>
              <a:rPr lang="fr-CH" sz="2000" dirty="0" err="1" smtClean="0">
                <a:sym typeface="Wingdings" panose="05000000000000000000" pitchFamily="2" charset="2"/>
              </a:rPr>
              <a:t>kCal</a:t>
            </a:r>
            <a:r>
              <a:rPr lang="fr-CH" sz="2000" dirty="0" smtClean="0">
                <a:sym typeface="Wingdings" panose="05000000000000000000" pitchFamily="2" charset="2"/>
              </a:rPr>
              <a:t>/100 ml ou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0.85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r>
              <a:rPr lang="fr-CH" sz="2000" dirty="0" err="1" smtClean="0">
                <a:sym typeface="Wingdings" panose="05000000000000000000" pitchFamily="2" charset="2"/>
              </a:rPr>
              <a:t>kCal</a:t>
            </a:r>
            <a:r>
              <a:rPr lang="fr-CH" sz="2000" dirty="0" smtClean="0">
                <a:sym typeface="Wingdings" panose="05000000000000000000" pitchFamily="2" charset="2"/>
              </a:rPr>
              <a:t>/ml</a:t>
            </a:r>
            <a:endParaRPr lang="fr-CH" sz="20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794175" y="116632"/>
            <a:ext cx="7538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OPTIONS POUR AUGMENTER LES CALORIES</a:t>
            </a:r>
            <a:endParaRPr lang="fr-FR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1259632" y="5051229"/>
            <a:ext cx="6841045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CH" sz="2400" dirty="0" smtClean="0"/>
              <a:t>*</a:t>
            </a:r>
            <a:r>
              <a:rPr lang="fr-CH" sz="900" dirty="0" smtClean="0"/>
              <a:t>Le </a:t>
            </a:r>
            <a:r>
              <a:rPr lang="fr-CH" sz="900" dirty="0"/>
              <a:t>FM 85 (Nestlé®) à </a:t>
            </a:r>
            <a:r>
              <a:rPr lang="fr-CH" sz="900" dirty="0" smtClean="0"/>
              <a:t> 5</a:t>
            </a:r>
            <a:r>
              <a:rPr lang="fr-CH" sz="900" dirty="0"/>
              <a:t>% </a:t>
            </a:r>
            <a:r>
              <a:rPr lang="fr-CH" sz="900" dirty="0" smtClean="0"/>
              <a:t>ajoute au LM:</a:t>
            </a:r>
          </a:p>
          <a:p>
            <a:pPr marL="722313" indent="-171450">
              <a:buFont typeface="Arial" panose="020B0604020202020204" pitchFamily="34" charset="0"/>
              <a:buChar char="•"/>
            </a:pPr>
            <a:r>
              <a:rPr lang="fr-CH" sz="900" dirty="0"/>
              <a:t>	</a:t>
            </a:r>
            <a:r>
              <a:rPr lang="fr-CH" sz="900" dirty="0" smtClean="0"/>
              <a:t>15 </a:t>
            </a:r>
            <a:r>
              <a:rPr lang="fr-CH" sz="900" dirty="0"/>
              <a:t>kcal/100 </a:t>
            </a:r>
            <a:r>
              <a:rPr lang="fr-CH" sz="900" dirty="0" smtClean="0"/>
              <a:t>ml</a:t>
            </a:r>
          </a:p>
          <a:p>
            <a:pPr marL="722313" indent="-171450">
              <a:buFont typeface="Arial" panose="020B0604020202020204" pitchFamily="34" charset="0"/>
              <a:buChar char="•"/>
            </a:pPr>
            <a:r>
              <a:rPr lang="fr-CH" sz="900" dirty="0"/>
              <a:t>	</a:t>
            </a:r>
            <a:r>
              <a:rPr lang="fr-CH" sz="900" dirty="0" smtClean="0"/>
              <a:t>P</a:t>
            </a:r>
            <a:r>
              <a:rPr lang="fr-FR" sz="900" dirty="0" err="1" smtClean="0"/>
              <a:t>rotéines</a:t>
            </a:r>
            <a:r>
              <a:rPr lang="fr-FR" sz="900" dirty="0" smtClean="0"/>
              <a:t>  du lait de vache NON </a:t>
            </a:r>
            <a:r>
              <a:rPr lang="fr-FR" sz="900" dirty="0"/>
              <a:t>hydrolysées: 0.9 g/100ml (</a:t>
            </a:r>
            <a:r>
              <a:rPr lang="fr-FR" sz="900" dirty="0">
                <a:solidFill>
                  <a:srgbClr val="FF0000"/>
                </a:solidFill>
              </a:rPr>
              <a:t>CAVE si allergie au protéines du </a:t>
            </a:r>
            <a:r>
              <a:rPr lang="fr-FR" sz="900" dirty="0" smtClean="0">
                <a:solidFill>
                  <a:srgbClr val="FF0000"/>
                </a:solidFill>
              </a:rPr>
              <a:t>lait de vache (APLV)!</a:t>
            </a:r>
            <a:r>
              <a:rPr lang="fr-FR" sz="900" dirty="0" smtClean="0"/>
              <a:t>)</a:t>
            </a:r>
          </a:p>
          <a:p>
            <a:pPr marL="722313" indent="-171450">
              <a:buFont typeface="Arial" panose="020B0604020202020204" pitchFamily="34" charset="0"/>
              <a:buChar char="•"/>
            </a:pPr>
            <a:r>
              <a:rPr lang="fr-FR" sz="900" dirty="0"/>
              <a:t>	</a:t>
            </a:r>
            <a:r>
              <a:rPr lang="fr-FR" sz="900" dirty="0" smtClean="0"/>
              <a:t>Sucres </a:t>
            </a:r>
            <a:r>
              <a:rPr lang="fr-FR" sz="900" dirty="0"/>
              <a:t>: 3,3 g/100 ml; Dextrine maltose :3,2 g/100 ml; </a:t>
            </a:r>
            <a:endParaRPr lang="fr-FR" sz="900" dirty="0" smtClean="0"/>
          </a:p>
          <a:p>
            <a:pPr marL="722313" indent="-171450">
              <a:buFont typeface="Arial" panose="020B0604020202020204" pitchFamily="34" charset="0"/>
              <a:buChar char="•"/>
            </a:pPr>
            <a:r>
              <a:rPr lang="fr-FR" sz="900" dirty="0"/>
              <a:t>	</a:t>
            </a:r>
            <a:r>
              <a:rPr lang="fr-FR" sz="900" dirty="0" smtClean="0"/>
              <a:t>Lipides </a:t>
            </a:r>
            <a:r>
              <a:rPr lang="fr-FR" sz="900" dirty="0"/>
              <a:t>:0,2 g/100 </a:t>
            </a:r>
            <a:r>
              <a:rPr lang="fr-FR" sz="900" dirty="0" smtClean="0"/>
              <a:t>ml</a:t>
            </a:r>
          </a:p>
          <a:p>
            <a:pPr marL="722313" indent="-171450">
              <a:buFont typeface="Arial" panose="020B0604020202020204" pitchFamily="34" charset="0"/>
              <a:buChar char="•"/>
            </a:pPr>
            <a:r>
              <a:rPr lang="fr-FR" sz="900" dirty="0"/>
              <a:t>	</a:t>
            </a:r>
            <a:r>
              <a:rPr lang="fr-FR" sz="900" dirty="0" smtClean="0"/>
              <a:t>Calcium </a:t>
            </a:r>
            <a:r>
              <a:rPr lang="fr-FR" sz="900" dirty="0"/>
              <a:t>: 75 mg/100 </a:t>
            </a:r>
            <a:r>
              <a:rPr lang="fr-FR" sz="900" dirty="0" smtClean="0"/>
              <a:t>ml</a:t>
            </a:r>
          </a:p>
          <a:p>
            <a:pPr marL="722313" indent="-171450">
              <a:buFont typeface="Arial" panose="020B0604020202020204" pitchFamily="34" charset="0"/>
              <a:buChar char="•"/>
            </a:pPr>
            <a:r>
              <a:rPr lang="fr-FR" sz="900" dirty="0"/>
              <a:t>	</a:t>
            </a:r>
            <a:r>
              <a:rPr lang="fr-FR" sz="900" dirty="0" smtClean="0"/>
              <a:t>Phosphate </a:t>
            </a:r>
            <a:r>
              <a:rPr lang="fr-FR" sz="900" dirty="0"/>
              <a:t>: 45 mg/100 </a:t>
            </a:r>
            <a:r>
              <a:rPr lang="fr-FR" sz="900" dirty="0" smtClean="0"/>
              <a:t>ml</a:t>
            </a:r>
          </a:p>
          <a:p>
            <a:pPr marL="722313" indent="-171450">
              <a:buFont typeface="Arial" panose="020B0604020202020204" pitchFamily="34" charset="0"/>
              <a:buChar char="•"/>
            </a:pPr>
            <a:r>
              <a:rPr lang="fr-FR" sz="900" dirty="0"/>
              <a:t>	</a:t>
            </a:r>
            <a:r>
              <a:rPr lang="fr-FR" sz="900" dirty="0" smtClean="0"/>
              <a:t>Fer</a:t>
            </a:r>
            <a:r>
              <a:rPr lang="fr-FR" sz="900" dirty="0"/>
              <a:t>: 1,3 mg /100 ml; Zinc 0,8 </a:t>
            </a:r>
            <a:r>
              <a:rPr lang="fr-FR" sz="900" dirty="0" smtClean="0"/>
              <a:t>mg/100ml;</a:t>
            </a:r>
          </a:p>
          <a:p>
            <a:pPr marL="722313" indent="-171450">
              <a:buFont typeface="Arial" panose="020B0604020202020204" pitchFamily="34" charset="0"/>
              <a:buChar char="•"/>
            </a:pPr>
            <a:r>
              <a:rPr lang="fr-FR" sz="900" dirty="0"/>
              <a:t>	</a:t>
            </a:r>
            <a:r>
              <a:rPr lang="fr-FR" sz="900" dirty="0" smtClean="0"/>
              <a:t>Vit </a:t>
            </a:r>
            <a:r>
              <a:rPr lang="fr-FR" sz="900" dirty="0"/>
              <a:t>D 100 UI/100 ml.</a:t>
            </a:r>
            <a:endParaRPr lang="fr-FR" sz="900" dirty="0"/>
          </a:p>
        </p:txBody>
      </p:sp>
      <p:sp>
        <p:nvSpPr>
          <p:cNvPr id="5" name="Rectangle 4"/>
          <p:cNvSpPr/>
          <p:nvPr/>
        </p:nvSpPr>
        <p:spPr>
          <a:xfrm>
            <a:off x="1725630" y="3925505"/>
            <a:ext cx="5157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fr-CH" sz="2000" dirty="0" smtClean="0"/>
              <a:t>140 </a:t>
            </a:r>
            <a:r>
              <a:rPr lang="fr-CH" sz="2000" dirty="0"/>
              <a:t>ml/kg/j </a:t>
            </a:r>
            <a:r>
              <a:rPr lang="fr-CH" sz="2000" dirty="0" smtClean="0"/>
              <a:t>x 0.</a:t>
            </a:r>
            <a:r>
              <a:rPr lang="fr-CH" sz="2000" dirty="0" smtClean="0">
                <a:solidFill>
                  <a:srgbClr val="FF0000"/>
                </a:solidFill>
              </a:rPr>
              <a:t>85</a:t>
            </a:r>
            <a:r>
              <a:rPr lang="fr-CH" sz="2000" dirty="0" smtClean="0"/>
              <a:t> </a:t>
            </a:r>
            <a:r>
              <a:rPr lang="fr-CH" sz="2000" dirty="0" err="1"/>
              <a:t>kCal</a:t>
            </a:r>
            <a:r>
              <a:rPr lang="fr-CH" sz="2000" dirty="0"/>
              <a:t>/ml = </a:t>
            </a:r>
            <a:r>
              <a:rPr lang="fr-CH" sz="2000" dirty="0" smtClean="0">
                <a:solidFill>
                  <a:schemeClr val="accent6">
                    <a:lumMod val="75000"/>
                  </a:schemeClr>
                </a:solidFill>
              </a:rPr>
              <a:t>119</a:t>
            </a:r>
            <a:r>
              <a:rPr lang="fr-CH" sz="2000" dirty="0" smtClean="0"/>
              <a:t> </a:t>
            </a:r>
            <a:r>
              <a:rPr lang="fr-CH" sz="2000" dirty="0" err="1" smtClean="0"/>
              <a:t>kCal</a:t>
            </a:r>
            <a:r>
              <a:rPr lang="fr-CH" sz="2000" dirty="0" smtClean="0"/>
              <a:t>/kg/j</a:t>
            </a:r>
          </a:p>
          <a:p>
            <a:pPr marL="342900" indent="-342900">
              <a:buFont typeface="Wingdings"/>
              <a:buChar char="à"/>
            </a:pPr>
            <a:endParaRPr lang="fr-CH" sz="2000" dirty="0">
              <a:sym typeface="Wingdings" panose="05000000000000000000" pitchFamily="2" charset="2"/>
            </a:endParaRPr>
          </a:p>
          <a:p>
            <a:r>
              <a:rPr lang="fr-CH" sz="20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Ca 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reste limite… </a:t>
            </a:r>
            <a:r>
              <a:rPr lang="fr-CH" sz="2000" dirty="0">
                <a:sym typeface="Wingdings" panose="05000000000000000000" pitchFamily="2" charset="2"/>
              </a:rPr>
              <a:t> </a:t>
            </a:r>
            <a:r>
              <a:rPr lang="fr-CH" sz="2000" dirty="0" smtClean="0">
                <a:sym typeface="Wingdings" panose="05000000000000000000" pitchFamily="2" charset="2"/>
              </a:rPr>
              <a:t>Suivre </a:t>
            </a:r>
            <a:r>
              <a:rPr lang="fr-CH" sz="2000" dirty="0">
                <a:sym typeface="Wingdings" panose="05000000000000000000" pitchFamily="2" charset="2"/>
              </a:rPr>
              <a:t>la prise de poids.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5776" y="701407"/>
            <a:ext cx="37308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CH" dirty="0"/>
              <a:t>Cible </a:t>
            </a:r>
            <a:r>
              <a:rPr lang="fr-CH" dirty="0" err="1" smtClean="0"/>
              <a:t>préma</a:t>
            </a:r>
            <a:r>
              <a:rPr lang="fr-CH" dirty="0" smtClean="0"/>
              <a:t> 35 SA: </a:t>
            </a:r>
            <a:r>
              <a:rPr lang="fr-CH" dirty="0"/>
              <a:t>120-140  </a:t>
            </a:r>
            <a:r>
              <a:rPr lang="fr-CH" dirty="0" err="1"/>
              <a:t>kCal</a:t>
            </a:r>
            <a:r>
              <a:rPr lang="fr-CH" dirty="0"/>
              <a:t>/kg/j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55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uiExpand="1" build="p" animBg="1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1196752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fr-FR" sz="3200" b="1" dirty="0" smtClean="0"/>
              <a:t>Si </a:t>
            </a:r>
            <a:r>
              <a:rPr lang="fr-FR" sz="3200" b="1" dirty="0"/>
              <a:t>pas assez de lait ou enfant non allaité, compléter avec un lait </a:t>
            </a:r>
            <a:r>
              <a:rPr lang="fr-FR" sz="3200" b="1" dirty="0" smtClean="0"/>
              <a:t>pour prématurés</a:t>
            </a:r>
            <a:endParaRPr lang="fr-FR" sz="3200" b="1" dirty="0"/>
          </a:p>
          <a:p>
            <a:endParaRPr lang="fr-CH" sz="2000" b="1" u="sng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794175" y="116632"/>
            <a:ext cx="7538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OPTIONS POUR AUGMENTER LES CALORIES</a:t>
            </a:r>
            <a:endParaRPr lang="fr-FR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55776" y="701407"/>
            <a:ext cx="37308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CH" dirty="0"/>
              <a:t>Cible </a:t>
            </a:r>
            <a:r>
              <a:rPr lang="fr-CH" dirty="0" err="1" smtClean="0"/>
              <a:t>préma</a:t>
            </a:r>
            <a:r>
              <a:rPr lang="fr-CH" dirty="0" smtClean="0"/>
              <a:t> 35 SA: </a:t>
            </a:r>
            <a:r>
              <a:rPr lang="fr-CH" dirty="0"/>
              <a:t>120-140  </a:t>
            </a:r>
            <a:r>
              <a:rPr lang="fr-CH" dirty="0" err="1"/>
              <a:t>kCal</a:t>
            </a:r>
            <a:r>
              <a:rPr lang="fr-CH" dirty="0"/>
              <a:t>/kg/j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94174" y="4474642"/>
            <a:ext cx="72342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r-CH" sz="2000" dirty="0"/>
              <a:t>Si on donne </a:t>
            </a:r>
            <a:r>
              <a:rPr lang="fr-CH" sz="2000" dirty="0" smtClean="0"/>
              <a:t>du </a:t>
            </a:r>
            <a:r>
              <a:rPr lang="fr-CH" sz="2000" dirty="0" err="1" smtClean="0"/>
              <a:t>Prématil</a:t>
            </a:r>
            <a:r>
              <a:rPr lang="fr-CH" sz="2000" dirty="0" smtClean="0"/>
              <a:t>® 16,9%, on </a:t>
            </a:r>
            <a:r>
              <a:rPr lang="fr-CH" sz="2000" dirty="0" smtClean="0">
                <a:sym typeface="Wingdings" panose="05000000000000000000" pitchFamily="2" charset="2"/>
              </a:rPr>
              <a:t>aura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80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r>
              <a:rPr lang="fr-CH" sz="2000" dirty="0" err="1" smtClean="0">
                <a:sym typeface="Wingdings" panose="05000000000000000000" pitchFamily="2" charset="2"/>
              </a:rPr>
              <a:t>kCal</a:t>
            </a:r>
            <a:r>
              <a:rPr lang="fr-CH" sz="2000" dirty="0" smtClean="0">
                <a:sym typeface="Wingdings" panose="05000000000000000000" pitchFamily="2" charset="2"/>
              </a:rPr>
              <a:t>/100 </a:t>
            </a:r>
            <a:r>
              <a:rPr lang="fr-CH" sz="2000" dirty="0">
                <a:sym typeface="Wingdings" panose="05000000000000000000" pitchFamily="2" charset="2"/>
              </a:rPr>
              <a:t>ml ou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0.80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r>
              <a:rPr lang="fr-CH" sz="2000" dirty="0" err="1" smtClean="0">
                <a:sym typeface="Wingdings" panose="05000000000000000000" pitchFamily="2" charset="2"/>
              </a:rPr>
              <a:t>kCal</a:t>
            </a:r>
            <a:r>
              <a:rPr lang="fr-CH" sz="2000" dirty="0" smtClean="0">
                <a:sym typeface="Wingdings" panose="05000000000000000000" pitchFamily="2" charset="2"/>
              </a:rPr>
              <a:t>/ml  140 ml/kg/j x 0.8 = 112 </a:t>
            </a:r>
            <a:r>
              <a:rPr lang="fr-CH" sz="2000" dirty="0" err="1" smtClean="0">
                <a:sym typeface="Wingdings" panose="05000000000000000000" pitchFamily="2" charset="2"/>
              </a:rPr>
              <a:t>kCal</a:t>
            </a:r>
            <a:r>
              <a:rPr lang="fr-CH" sz="2000" dirty="0" smtClean="0">
                <a:sym typeface="Wingdings" panose="05000000000000000000" pitchFamily="2" charset="2"/>
              </a:rPr>
              <a:t>/kg/j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 Ca reste limite</a:t>
            </a:r>
            <a:r>
              <a:rPr lang="fr-CH" sz="20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…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CH" sz="20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r-CH" sz="2000" dirty="0" smtClean="0">
                <a:sym typeface="Wingdings" panose="05000000000000000000" pitchFamily="2" charset="2"/>
              </a:rPr>
              <a:t>On peut enrichir le </a:t>
            </a:r>
            <a:r>
              <a:rPr lang="fr-CH" sz="2000" dirty="0" err="1" smtClean="0">
                <a:sym typeface="Wingdings" panose="05000000000000000000" pitchFamily="2" charset="2"/>
              </a:rPr>
              <a:t>Prématil</a:t>
            </a:r>
            <a:r>
              <a:rPr lang="fr-CH" sz="2000" dirty="0" smtClean="0">
                <a:sym typeface="Wingdings" panose="05000000000000000000" pitchFamily="2" charset="2"/>
              </a:rPr>
              <a:t>® à 18% (18 de poudre dans 100ml préparation au lieu de 16.9 g)  </a:t>
            </a:r>
            <a:r>
              <a:rPr lang="fr-CH" sz="2000" dirty="0">
                <a:sym typeface="Wingdings" panose="05000000000000000000" pitchFamily="2" charset="2"/>
              </a:rPr>
              <a:t>80 </a:t>
            </a:r>
            <a:r>
              <a:rPr lang="fr-CH" sz="2000" dirty="0" err="1">
                <a:sym typeface="Wingdings" panose="05000000000000000000" pitchFamily="2" charset="2"/>
              </a:rPr>
              <a:t>kCal</a:t>
            </a:r>
            <a:r>
              <a:rPr lang="fr-CH" sz="2000" dirty="0">
                <a:sym typeface="Wingdings" panose="05000000000000000000" pitchFamily="2" charset="2"/>
              </a:rPr>
              <a:t>/100 </a:t>
            </a:r>
            <a:r>
              <a:rPr lang="fr-CH" sz="2000" dirty="0" smtClean="0">
                <a:sym typeface="Wingdings" panose="05000000000000000000" pitchFamily="2" charset="2"/>
              </a:rPr>
              <a:t>ml x 18%/16.9% =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85 </a:t>
            </a:r>
            <a:r>
              <a:rPr lang="fr-CH" sz="2000" dirty="0" err="1" smtClean="0">
                <a:sym typeface="Wingdings" panose="05000000000000000000" pitchFamily="2" charset="2"/>
              </a:rPr>
              <a:t>kCal</a:t>
            </a:r>
            <a:r>
              <a:rPr lang="fr-CH" sz="2000" dirty="0" smtClean="0">
                <a:sym typeface="Wingdings" panose="05000000000000000000" pitchFamily="2" charset="2"/>
              </a:rPr>
              <a:t>/100 ml ou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0.85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r>
              <a:rPr lang="fr-CH" sz="2000" dirty="0" err="1" smtClean="0">
                <a:sym typeface="Wingdings" panose="05000000000000000000" pitchFamily="2" charset="2"/>
              </a:rPr>
              <a:t>kCal</a:t>
            </a:r>
            <a:r>
              <a:rPr lang="fr-CH" sz="2000" dirty="0" smtClean="0">
                <a:sym typeface="Wingdings" panose="05000000000000000000" pitchFamily="2" charset="2"/>
              </a:rPr>
              <a:t>/ml  140 </a:t>
            </a:r>
            <a:r>
              <a:rPr lang="fr-CH" sz="2000" dirty="0">
                <a:sym typeface="Wingdings" panose="05000000000000000000" pitchFamily="2" charset="2"/>
              </a:rPr>
              <a:t>ml/kg/j x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0.85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r>
              <a:rPr lang="fr-CH" sz="2000" dirty="0">
                <a:sym typeface="Wingdings" panose="05000000000000000000" pitchFamily="2" charset="2"/>
              </a:rPr>
              <a:t>= </a:t>
            </a:r>
            <a:r>
              <a:rPr lang="fr-CH" sz="2000" dirty="0" smtClean="0">
                <a:sym typeface="Wingdings" panose="05000000000000000000" pitchFamily="2" charset="2"/>
              </a:rPr>
              <a:t>119 </a:t>
            </a:r>
            <a:r>
              <a:rPr lang="fr-CH" sz="2000" dirty="0" err="1">
                <a:sym typeface="Wingdings" panose="05000000000000000000" pitchFamily="2" charset="2"/>
              </a:rPr>
              <a:t>kCal</a:t>
            </a:r>
            <a:r>
              <a:rPr lang="fr-CH" sz="2000" dirty="0">
                <a:sym typeface="Wingdings" panose="05000000000000000000" pitchFamily="2" charset="2"/>
              </a:rPr>
              <a:t>/kg/j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 Ca </a:t>
            </a:r>
            <a:r>
              <a:rPr lang="fr-CH" sz="20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va tout juste…</a:t>
            </a:r>
            <a:endParaRPr lang="fr-CH" sz="20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CH" sz="2000" dirty="0" smtClean="0">
              <a:sym typeface="Wingdings" panose="05000000000000000000" pitchFamily="2" charset="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2" b="44960"/>
          <a:stretch/>
        </p:blipFill>
        <p:spPr bwMode="auto">
          <a:xfrm>
            <a:off x="394568" y="2314402"/>
            <a:ext cx="8053245" cy="207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e 8"/>
          <p:cNvSpPr/>
          <p:nvPr/>
        </p:nvSpPr>
        <p:spPr>
          <a:xfrm>
            <a:off x="2555776" y="4186610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275856" y="4186611"/>
            <a:ext cx="720080" cy="202399"/>
          </a:xfrm>
          <a:prstGeom prst="rect">
            <a:avLst/>
          </a:prstGeom>
          <a:solidFill>
            <a:srgbClr val="FF00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18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1303238"/>
            <a:ext cx="89289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4. Au besoin associer volume et enrichissement</a:t>
            </a:r>
            <a:endParaRPr lang="fr-FR" sz="3200" b="1" dirty="0"/>
          </a:p>
          <a:p>
            <a:endParaRPr lang="fr-CH" sz="2000" b="1" u="sng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794175" y="116632"/>
            <a:ext cx="7538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OPTIONS POUR AUGMENTER LES CALORIES</a:t>
            </a:r>
            <a:endParaRPr lang="fr-FR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55776" y="701407"/>
            <a:ext cx="37308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CH" dirty="0"/>
              <a:t>Cible </a:t>
            </a:r>
            <a:r>
              <a:rPr lang="fr-CH" dirty="0" err="1" smtClean="0"/>
              <a:t>préma</a:t>
            </a:r>
            <a:r>
              <a:rPr lang="fr-CH" dirty="0" smtClean="0"/>
              <a:t> 35 SA: </a:t>
            </a:r>
            <a:r>
              <a:rPr lang="fr-CH" dirty="0"/>
              <a:t>120-140  </a:t>
            </a:r>
            <a:r>
              <a:rPr lang="fr-CH" dirty="0" err="1"/>
              <a:t>kCal</a:t>
            </a:r>
            <a:r>
              <a:rPr lang="fr-CH" dirty="0"/>
              <a:t>/kg/j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99592" y="1988840"/>
            <a:ext cx="72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sz="2000" dirty="0" smtClean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2000" dirty="0" smtClean="0">
                <a:sym typeface="Wingdings" panose="05000000000000000000" pitchFamily="2" charset="2"/>
              </a:rPr>
              <a:t>A</a:t>
            </a:r>
            <a:r>
              <a:rPr lang="fr-CH" sz="2000" dirty="0" smtClean="0">
                <a:sym typeface="Wingdings" panose="05000000000000000000" pitchFamily="2" charset="2"/>
              </a:rPr>
              <a:t>ugmenter </a:t>
            </a:r>
            <a:r>
              <a:rPr lang="fr-CH" sz="2000" dirty="0" smtClean="0">
                <a:sym typeface="Wingdings" panose="05000000000000000000" pitchFamily="2" charset="2"/>
              </a:rPr>
              <a:t>le volume à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160</a:t>
            </a:r>
            <a:r>
              <a:rPr lang="fr-CH" sz="2000" dirty="0" smtClean="0">
                <a:sym typeface="Wingdings" panose="05000000000000000000" pitchFamily="2" charset="2"/>
              </a:rPr>
              <a:t> </a:t>
            </a:r>
            <a:r>
              <a:rPr lang="fr-CH" sz="2000" dirty="0">
                <a:sym typeface="Wingdings" panose="05000000000000000000" pitchFamily="2" charset="2"/>
              </a:rPr>
              <a:t>ml </a:t>
            </a:r>
            <a:endParaRPr lang="fr-CH" sz="2000" dirty="0" smtClean="0">
              <a:sym typeface="Wingdings" panose="05000000000000000000" pitchFamily="2" charset="2"/>
            </a:endParaRPr>
          </a:p>
          <a:p>
            <a:r>
              <a:rPr lang="fr-CH" sz="20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r-CH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</a:t>
            </a:r>
            <a:r>
              <a:rPr lang="fr-CH" sz="2000" u="sng" dirty="0" smtClean="0">
                <a:sym typeface="Wingdings" panose="05000000000000000000" pitchFamily="2" charset="2"/>
              </a:rPr>
              <a:t>et 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fr-CH" sz="2000" dirty="0">
                <a:sym typeface="Wingdings" panose="05000000000000000000" pitchFamily="2" charset="2"/>
              </a:rPr>
              <a:t>E</a:t>
            </a:r>
            <a:r>
              <a:rPr lang="fr-CH" sz="2000" dirty="0" smtClean="0">
                <a:sym typeface="Wingdings" panose="05000000000000000000" pitchFamily="2" charset="2"/>
              </a:rPr>
              <a:t>nrichir </a:t>
            </a:r>
            <a:r>
              <a:rPr lang="fr-CH" sz="2000" dirty="0" smtClean="0">
                <a:sym typeface="Wingdings" panose="05000000000000000000" pitchFamily="2" charset="2"/>
              </a:rPr>
              <a:t>le lait (</a:t>
            </a:r>
            <a:r>
              <a:rPr lang="fr-CH" sz="2000" dirty="0" smtClean="0">
                <a:sym typeface="Wingdings" panose="05000000000000000000" pitchFamily="2" charset="2"/>
              </a:rPr>
              <a:t>FM5</a:t>
            </a:r>
            <a:r>
              <a:rPr lang="fr-CH" sz="2000" dirty="0" smtClean="0">
                <a:sym typeface="Wingdings" panose="05000000000000000000" pitchFamily="2" charset="2"/>
              </a:rPr>
              <a:t>%) </a:t>
            </a:r>
            <a:r>
              <a:rPr lang="fr-CH" sz="2000" dirty="0" smtClean="0">
                <a:sym typeface="Wingdings" panose="05000000000000000000" pitchFamily="2" charset="2"/>
              </a:rPr>
              <a:t>ou le </a:t>
            </a:r>
            <a:r>
              <a:rPr lang="fr-CH" sz="2000" dirty="0" err="1" smtClean="0">
                <a:sym typeface="Wingdings" panose="05000000000000000000" pitchFamily="2" charset="2"/>
              </a:rPr>
              <a:t>P</a:t>
            </a:r>
            <a:r>
              <a:rPr lang="fr-CH" sz="2000" dirty="0" err="1" smtClean="0">
                <a:sym typeface="Wingdings" panose="05000000000000000000" pitchFamily="2" charset="2"/>
              </a:rPr>
              <a:t>rématil</a:t>
            </a:r>
            <a:r>
              <a:rPr lang="fr-CH" sz="2000" dirty="0" smtClean="0">
                <a:sym typeface="Wingdings" panose="05000000000000000000" pitchFamily="2" charset="2"/>
              </a:rPr>
              <a:t>® à 18%:</a:t>
            </a:r>
          </a:p>
          <a:p>
            <a:endParaRPr lang="fr-CH" sz="2000" dirty="0"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214" y="3177842"/>
            <a:ext cx="6964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smtClean="0">
                <a:sym typeface="Wingdings" panose="05000000000000000000" pitchFamily="2" charset="2"/>
              </a:rPr>
              <a:t>LM </a:t>
            </a:r>
            <a:r>
              <a:rPr lang="fr-CH" dirty="0">
                <a:sym typeface="Wingdings" panose="05000000000000000000" pitchFamily="2" charset="2"/>
              </a:rPr>
              <a:t>+ FM5% </a:t>
            </a:r>
            <a:r>
              <a:rPr lang="fr-CH" dirty="0" smtClean="0">
                <a:sym typeface="Wingdings" panose="05000000000000000000" pitchFamily="2" charset="2"/>
              </a:rPr>
              <a:t>	= </a:t>
            </a:r>
            <a:r>
              <a:rPr lang="fr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0.85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dirty="0" err="1" smtClean="0">
                <a:sym typeface="Wingdings" panose="05000000000000000000" pitchFamily="2" charset="2"/>
              </a:rPr>
              <a:t>kCal</a:t>
            </a:r>
            <a:r>
              <a:rPr lang="fr-CH" dirty="0" smtClean="0">
                <a:sym typeface="Wingdings" panose="05000000000000000000" pitchFamily="2" charset="2"/>
              </a:rPr>
              <a:t>/ml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dirty="0" err="1">
                <a:sym typeface="Wingdings" panose="05000000000000000000" pitchFamily="2" charset="2"/>
              </a:rPr>
              <a:t>Prématil</a:t>
            </a:r>
            <a:r>
              <a:rPr lang="fr-CH" dirty="0">
                <a:sym typeface="Wingdings" panose="05000000000000000000" pitchFamily="2" charset="2"/>
              </a:rPr>
              <a:t>® 18% </a:t>
            </a:r>
            <a:r>
              <a:rPr lang="fr-CH" dirty="0" smtClean="0">
                <a:sym typeface="Wingdings" panose="05000000000000000000" pitchFamily="2" charset="2"/>
              </a:rPr>
              <a:t>	= </a:t>
            </a:r>
            <a:r>
              <a:rPr lang="fr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0.85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dirty="0" err="1" smtClean="0">
                <a:sym typeface="Wingdings" panose="05000000000000000000" pitchFamily="2" charset="2"/>
              </a:rPr>
              <a:t>kCal</a:t>
            </a:r>
            <a:r>
              <a:rPr lang="fr-CH" dirty="0" smtClean="0">
                <a:sym typeface="Wingdings" panose="05000000000000000000" pitchFamily="2" charset="2"/>
              </a:rPr>
              <a:t>/ml</a:t>
            </a:r>
            <a:endParaRPr lang="fr-CH" dirty="0">
              <a:sym typeface="Wingdings" panose="05000000000000000000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214" y="4365104"/>
            <a:ext cx="705678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fr-CH" dirty="0">
                <a:sym typeface="Wingdings" panose="05000000000000000000" pitchFamily="2" charset="2"/>
              </a:rPr>
              <a:t> </a:t>
            </a:r>
            <a:r>
              <a:rPr lang="fr-CH" dirty="0">
                <a:solidFill>
                  <a:srgbClr val="FF0000"/>
                </a:solidFill>
                <a:sym typeface="Wingdings" panose="05000000000000000000" pitchFamily="2" charset="2"/>
              </a:rPr>
              <a:t>160</a:t>
            </a:r>
            <a:r>
              <a:rPr lang="fr-CH" dirty="0">
                <a:sym typeface="Wingdings" panose="05000000000000000000" pitchFamily="2" charset="2"/>
              </a:rPr>
              <a:t> ml/kg/j x 0.85 kcal/ml = 136 kcal/kg/j  </a:t>
            </a:r>
            <a:r>
              <a:rPr lang="fr-CH" dirty="0" smtClean="0">
                <a:solidFill>
                  <a:srgbClr val="00B050"/>
                </a:solidFill>
                <a:sym typeface="Wingdings" panose="05000000000000000000" pitchFamily="2" charset="2"/>
              </a:rPr>
              <a:t>C’est OK ! </a:t>
            </a:r>
            <a:endParaRPr lang="fr-CH" dirty="0">
              <a:sym typeface="Wingdings" panose="05000000000000000000" pitchFamily="2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71214" y="5250927"/>
            <a:ext cx="7056784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algn="ctr"/>
            <a:r>
              <a:rPr lang="fr-CH" dirty="0" smtClean="0">
                <a:sym typeface="Wingdings" panose="05000000000000000000" pitchFamily="2" charset="2"/>
              </a:rPr>
              <a:t>RESTE À SURVEILLER QUE LA THÉRORIE (LES CALCULS) CORRESPOND À LA RÉALITÉ (PRISE DE POIDS) </a:t>
            </a:r>
          </a:p>
          <a:p>
            <a:pPr lvl="1" algn="ctr"/>
            <a:r>
              <a:rPr lang="fr-CH" dirty="0" smtClean="0">
                <a:sym typeface="Wingdings" panose="05000000000000000000" pitchFamily="2" charset="2"/>
              </a:rPr>
              <a:t> </a:t>
            </a:r>
            <a:r>
              <a:rPr lang="fr-CH" b="1" dirty="0" smtClean="0">
                <a:sym typeface="Wingdings" panose="05000000000000000000" pitchFamily="2" charset="2"/>
              </a:rPr>
              <a:t>SUIVRE LA PRISE PONDÉRALE !</a:t>
            </a:r>
            <a:endParaRPr lang="fr-CH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506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2" grpId="0" uiExpand="1" build="p"/>
      <p:bldP spid="5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27784" y="1916832"/>
            <a:ext cx="3482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 VOUS DE JOUER !</a:t>
            </a:r>
            <a:endParaRPr lang="fr-FR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156" y="2996952"/>
            <a:ext cx="30956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3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7308" y="-17545"/>
            <a:ext cx="186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/>
              <a:t>BESOINS DE BASE</a:t>
            </a:r>
            <a:endParaRPr lang="fr-CH" b="1" dirty="0"/>
          </a:p>
        </p:txBody>
      </p:sp>
      <p:grpSp>
        <p:nvGrpSpPr>
          <p:cNvPr id="8" name="Groupe 7"/>
          <p:cNvGrpSpPr/>
          <p:nvPr/>
        </p:nvGrpSpPr>
        <p:grpSpPr>
          <a:xfrm>
            <a:off x="202407" y="348547"/>
            <a:ext cx="4680520" cy="3297824"/>
            <a:chOff x="4427984" y="3513638"/>
            <a:chExt cx="4680520" cy="329782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03" t="47524" r="7427"/>
            <a:stretch/>
          </p:blipFill>
          <p:spPr bwMode="auto">
            <a:xfrm>
              <a:off x="4427984" y="3513638"/>
              <a:ext cx="4434644" cy="3297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Forme libre 5"/>
            <p:cNvSpPr/>
            <p:nvPr/>
          </p:nvSpPr>
          <p:spPr>
            <a:xfrm>
              <a:off x="6089079" y="3718917"/>
              <a:ext cx="3019425" cy="1438275"/>
            </a:xfrm>
            <a:custGeom>
              <a:avLst/>
              <a:gdLst>
                <a:gd name="connsiteX0" fmla="*/ 2714625 w 3019425"/>
                <a:gd name="connsiteY0" fmla="*/ 0 h 1438275"/>
                <a:gd name="connsiteX1" fmla="*/ 0 w 3019425"/>
                <a:gd name="connsiteY1" fmla="*/ 47625 h 1438275"/>
                <a:gd name="connsiteX2" fmla="*/ 295275 w 3019425"/>
                <a:gd name="connsiteY2" fmla="*/ 828675 h 1438275"/>
                <a:gd name="connsiteX3" fmla="*/ 504825 w 3019425"/>
                <a:gd name="connsiteY3" fmla="*/ 828675 h 1438275"/>
                <a:gd name="connsiteX4" fmla="*/ 866775 w 3019425"/>
                <a:gd name="connsiteY4" fmla="*/ 1200150 h 1438275"/>
                <a:gd name="connsiteX5" fmla="*/ 1714500 w 3019425"/>
                <a:gd name="connsiteY5" fmla="*/ 1438275 h 1438275"/>
                <a:gd name="connsiteX6" fmla="*/ 3019425 w 3019425"/>
                <a:gd name="connsiteY6" fmla="*/ 1409700 h 1438275"/>
                <a:gd name="connsiteX7" fmla="*/ 2714625 w 3019425"/>
                <a:gd name="connsiteY7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19425" h="1438275">
                  <a:moveTo>
                    <a:pt x="2714625" y="0"/>
                  </a:moveTo>
                  <a:lnTo>
                    <a:pt x="0" y="47625"/>
                  </a:lnTo>
                  <a:lnTo>
                    <a:pt x="295275" y="828675"/>
                  </a:lnTo>
                  <a:lnTo>
                    <a:pt x="504825" y="828675"/>
                  </a:lnTo>
                  <a:lnTo>
                    <a:pt x="866775" y="1200150"/>
                  </a:lnTo>
                  <a:lnTo>
                    <a:pt x="1714500" y="1438275"/>
                  </a:lnTo>
                  <a:lnTo>
                    <a:pt x="3019425" y="1409700"/>
                  </a:lnTo>
                  <a:lnTo>
                    <a:pt x="271462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2407" y="338906"/>
            <a:ext cx="4176464" cy="3295939"/>
          </a:xfrm>
          <a:prstGeom prst="rect">
            <a:avLst/>
          </a:prstGeom>
          <a:solidFill>
            <a:srgbClr val="00B0F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436831" y="4149080"/>
            <a:ext cx="7776864" cy="24776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 smtClean="0">
                <a:solidFill>
                  <a:srgbClr val="0070C0"/>
                </a:solidFill>
              </a:rPr>
              <a:t>Besoin en </a:t>
            </a:r>
            <a:r>
              <a:rPr lang="fr-CH" sz="1600" b="1" u="sng" dirty="0" smtClean="0">
                <a:solidFill>
                  <a:srgbClr val="0070C0"/>
                </a:solidFill>
              </a:rPr>
              <a:t>liquides</a:t>
            </a:r>
            <a:r>
              <a:rPr lang="fr-CH" sz="1600" dirty="0" smtClean="0">
                <a:solidFill>
                  <a:srgbClr val="0070C0"/>
                </a:solidFill>
              </a:rPr>
              <a:t> </a:t>
            </a:r>
            <a:r>
              <a:rPr lang="fr-CH" sz="1600" dirty="0" smtClean="0"/>
              <a:t>du nné à la naissance: </a:t>
            </a:r>
            <a:r>
              <a:rPr lang="fr-CH" sz="1600" dirty="0" smtClean="0">
                <a:solidFill>
                  <a:srgbClr val="0070C0"/>
                </a:solidFill>
              </a:rPr>
              <a:t>140-160 ml/kg/jour </a:t>
            </a:r>
            <a:r>
              <a:rPr lang="fr-CH" sz="1600" dirty="0" smtClean="0"/>
              <a:t>puis environ 100 ml/kg/j vers 1 an, puis règle «100-50-20» ad 30 </a:t>
            </a:r>
            <a:r>
              <a:rPr lang="fr-CH" sz="1600" dirty="0" smtClean="0"/>
              <a:t>kg</a:t>
            </a:r>
            <a:endParaRPr lang="fr-CH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C00000"/>
                </a:solidFill>
              </a:rPr>
              <a:t>Besoin en </a:t>
            </a:r>
            <a:r>
              <a:rPr lang="fr-CH" sz="1600" b="1" u="sng" dirty="0" smtClean="0">
                <a:solidFill>
                  <a:srgbClr val="C00000"/>
                </a:solidFill>
              </a:rPr>
              <a:t>calories</a:t>
            </a:r>
            <a:r>
              <a:rPr lang="fr-CH" sz="1600" b="1" dirty="0" smtClean="0">
                <a:solidFill>
                  <a:srgbClr val="C00000"/>
                </a:solidFill>
              </a:rPr>
              <a:t>: </a:t>
            </a:r>
            <a:r>
              <a:rPr lang="fr-CH" sz="1600" dirty="0" smtClean="0">
                <a:solidFill>
                  <a:srgbClr val="C00000"/>
                </a:solidFill>
              </a:rPr>
              <a:t>120 kcal/kg/jour </a:t>
            </a:r>
            <a:r>
              <a:rPr lang="fr-CH" sz="1600" dirty="0" smtClean="0"/>
              <a:t>à la </a:t>
            </a:r>
            <a:r>
              <a:rPr lang="fr-CH" sz="1600" dirty="0" smtClean="0"/>
              <a:t>naissance (NNT et 120-140 </a:t>
            </a:r>
            <a:r>
              <a:rPr lang="fr-CH" sz="1600" dirty="0" err="1" smtClean="0"/>
              <a:t>kCal</a:t>
            </a:r>
            <a:r>
              <a:rPr lang="fr-CH" sz="1600" dirty="0" smtClean="0"/>
              <a:t>/kg/j pour prématuré 34-37SA) </a:t>
            </a:r>
            <a:r>
              <a:rPr lang="fr-CH" sz="1600" dirty="0" smtClean="0"/>
              <a:t>puis </a:t>
            </a:r>
            <a:r>
              <a:rPr lang="fr-CH" sz="1600" dirty="0"/>
              <a:t>cela diminue à 100 </a:t>
            </a:r>
            <a:r>
              <a:rPr lang="fr-CH" sz="1600" dirty="0" smtClean="0"/>
              <a:t>kcal/kg/j vers 1 an. </a:t>
            </a:r>
            <a:endParaRPr lang="fr-CH" sz="1600" dirty="0"/>
          </a:p>
          <a:p>
            <a:pPr>
              <a:tabLst>
                <a:tab pos="265113" algn="l"/>
              </a:tabLst>
            </a:pPr>
            <a:r>
              <a:rPr lang="fr-CH" sz="1600" dirty="0"/>
              <a:t> </a:t>
            </a:r>
            <a:r>
              <a:rPr lang="fr-CH" sz="1600" dirty="0" smtClean="0"/>
              <a:t>     </a:t>
            </a:r>
            <a:r>
              <a:rPr lang="fr-CH" sz="1100" dirty="0" smtClean="0"/>
              <a:t>Ensuite </a:t>
            </a:r>
            <a:r>
              <a:rPr lang="fr-CH" sz="1100" dirty="0" smtClean="0"/>
              <a:t>dès 1 an (~10 </a:t>
            </a:r>
            <a:r>
              <a:rPr lang="fr-CH" sz="1100" dirty="0"/>
              <a:t>kg</a:t>
            </a:r>
            <a:r>
              <a:rPr lang="fr-CH" sz="1100" dirty="0" smtClean="0"/>
              <a:t>), </a:t>
            </a:r>
            <a:r>
              <a:rPr lang="fr-CH" sz="1100" dirty="0"/>
              <a:t>les besoins en </a:t>
            </a:r>
            <a:r>
              <a:rPr lang="fr-CH" sz="1100" dirty="0" smtClean="0"/>
              <a:t>liquides correspondent </a:t>
            </a:r>
            <a:r>
              <a:rPr lang="fr-CH" sz="1100" dirty="0"/>
              <a:t>grossièrement </a:t>
            </a:r>
            <a:r>
              <a:rPr lang="fr-CH" sz="1100" dirty="0" smtClean="0"/>
              <a:t>aux </a:t>
            </a:r>
            <a:r>
              <a:rPr lang="fr-CH" sz="1100" dirty="0"/>
              <a:t>besoins </a:t>
            </a:r>
            <a:r>
              <a:rPr lang="fr-CH" sz="1100" dirty="0" smtClean="0"/>
              <a:t>en </a:t>
            </a:r>
            <a:r>
              <a:rPr lang="fr-CH" sz="1100" dirty="0"/>
              <a:t>caloriques. </a:t>
            </a:r>
            <a:r>
              <a:rPr lang="fr-CH" sz="1100" dirty="0"/>
              <a:t>Ex: 20 kg = 1500 ml/j </a:t>
            </a:r>
            <a:r>
              <a:rPr lang="fr-CH" sz="1100" dirty="0" smtClean="0"/>
              <a:t>	=&gt;  environ 1500 </a:t>
            </a:r>
            <a:r>
              <a:rPr lang="fr-CH" sz="1100" dirty="0"/>
              <a:t>kcal/j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/>
              <a:t>Prise de </a:t>
            </a:r>
            <a:r>
              <a:rPr lang="fr-CH" sz="1600" b="1" u="sng" dirty="0" smtClean="0"/>
              <a:t>poids</a:t>
            </a:r>
            <a:r>
              <a:rPr lang="fr-CH" sz="1600" b="1" dirty="0" smtClean="0"/>
              <a:t> </a:t>
            </a:r>
            <a:r>
              <a:rPr lang="fr-CH" sz="1600" dirty="0" smtClean="0"/>
              <a:t>nné</a:t>
            </a:r>
            <a:r>
              <a:rPr lang="fr-CH" sz="1600" dirty="0">
                <a:sym typeface="Wingdings" panose="05000000000000000000" pitchFamily="2" charset="2"/>
              </a:rPr>
              <a:t> 1 mois</a:t>
            </a:r>
            <a:r>
              <a:rPr lang="fr-CH" sz="1600" dirty="0"/>
              <a:t>: environ 10 </a:t>
            </a:r>
            <a:r>
              <a:rPr lang="fr-CH" sz="1600" dirty="0" smtClean="0"/>
              <a:t>g/</a:t>
            </a:r>
            <a:r>
              <a:rPr lang="fr-CH" sz="1600" b="1" dirty="0" smtClean="0"/>
              <a:t>kg</a:t>
            </a:r>
            <a:r>
              <a:rPr lang="fr-CH" sz="1600" dirty="0" smtClean="0"/>
              <a:t>/j </a:t>
            </a:r>
            <a:r>
              <a:rPr lang="fr-CH" sz="1600" dirty="0" smtClean="0">
                <a:sym typeface="Wingdings" panose="05000000000000000000" pitchFamily="2" charset="2"/>
              </a:rPr>
              <a:t> </a:t>
            </a:r>
            <a:r>
              <a:rPr lang="fr-CH" sz="1600" dirty="0"/>
              <a:t>~</a:t>
            </a:r>
            <a:r>
              <a:rPr lang="fr-CH" sz="1600" dirty="0" smtClean="0">
                <a:sym typeface="Wingdings" panose="05000000000000000000" pitchFamily="2" charset="2"/>
              </a:rPr>
              <a:t>30 g/j pour NNT de 3 kg</a:t>
            </a:r>
            <a:r>
              <a:rPr lang="fr-CH" sz="1600" dirty="0" smtClean="0"/>
              <a:t> </a:t>
            </a:r>
            <a:r>
              <a:rPr lang="fr-CH" sz="1600" dirty="0"/>
              <a:t>(c’est très grossier) </a:t>
            </a:r>
            <a:r>
              <a:rPr lang="fr-CH" sz="1600" dirty="0">
                <a:sym typeface="Wingdings" panose="05000000000000000000" pitchFamily="2" charset="2"/>
              </a:rPr>
              <a:t> Se fier surtout à la demande de l’enfant et </a:t>
            </a:r>
            <a:r>
              <a:rPr lang="fr-CH" sz="1600" dirty="0" smtClean="0">
                <a:sym typeface="Wingdings" panose="05000000000000000000" pitchFamily="2" charset="2"/>
              </a:rPr>
              <a:t>à sa </a:t>
            </a:r>
            <a:r>
              <a:rPr lang="fr-CH" sz="1600" dirty="0">
                <a:sym typeface="Wingdings" panose="05000000000000000000" pitchFamily="2" charset="2"/>
              </a:rPr>
              <a:t>prise de </a:t>
            </a:r>
            <a:r>
              <a:rPr lang="fr-CH" sz="1600" dirty="0" smtClean="0">
                <a:sym typeface="Wingdings" panose="05000000000000000000" pitchFamily="2" charset="2"/>
              </a:rPr>
              <a:t>poids/taille </a:t>
            </a:r>
            <a:r>
              <a:rPr lang="fr-CH" sz="1600" b="1" dirty="0">
                <a:sym typeface="Wingdings" panose="05000000000000000000" pitchFamily="2" charset="2"/>
              </a:rPr>
              <a:t>(courbe de croissance</a:t>
            </a:r>
            <a:r>
              <a:rPr lang="fr-CH" sz="1600" b="1" dirty="0" smtClean="0">
                <a:sym typeface="Wingdings" panose="05000000000000000000" pitchFamily="2" charset="2"/>
              </a:rPr>
              <a:t>).</a:t>
            </a:r>
            <a:endParaRPr lang="fr-CH" sz="16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>
                <a:sym typeface="Wingdings" panose="05000000000000000000" pitchFamily="2" charset="2"/>
              </a:rPr>
              <a:t>Poids de </a:t>
            </a:r>
            <a:r>
              <a:rPr lang="fr-CH" sz="1600" dirty="0" smtClean="0">
                <a:sym typeface="Wingdings" panose="05000000000000000000" pitchFamily="2" charset="2"/>
              </a:rPr>
              <a:t>naissance </a:t>
            </a:r>
            <a:r>
              <a:rPr lang="fr-CH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x 2 vers 4 mois </a:t>
            </a:r>
            <a:r>
              <a:rPr lang="fr-CH" sz="1600" dirty="0">
                <a:sym typeface="Wingdings" panose="05000000000000000000" pitchFamily="2" charset="2"/>
              </a:rPr>
              <a:t>et </a:t>
            </a:r>
            <a:r>
              <a:rPr lang="fr-CH" sz="1600" dirty="0" smtClean="0">
                <a:sym typeface="Wingdings" panose="05000000000000000000" pitchFamily="2" charset="2"/>
              </a:rPr>
              <a:t>PN </a:t>
            </a:r>
            <a:r>
              <a:rPr lang="fr-CH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x </a:t>
            </a:r>
            <a:r>
              <a:rPr lang="fr-CH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3 vers 1 </a:t>
            </a:r>
            <a:r>
              <a:rPr lang="fr-CH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an</a:t>
            </a:r>
            <a:endParaRPr lang="fr-CH" sz="16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3635732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REPÈRES:</a:t>
            </a:r>
            <a:endParaRPr lang="fr-FR" b="1" dirty="0"/>
          </a:p>
        </p:txBody>
      </p:sp>
      <p:grpSp>
        <p:nvGrpSpPr>
          <p:cNvPr id="4" name="Groupe 3"/>
          <p:cNvGrpSpPr/>
          <p:nvPr/>
        </p:nvGrpSpPr>
        <p:grpSpPr>
          <a:xfrm>
            <a:off x="4876428" y="269940"/>
            <a:ext cx="3640555" cy="3374546"/>
            <a:chOff x="4876428" y="269940"/>
            <a:chExt cx="3640555" cy="3374546"/>
          </a:xfrm>
        </p:grpSpPr>
        <p:grpSp>
          <p:nvGrpSpPr>
            <p:cNvPr id="14" name="Groupe 13"/>
            <p:cNvGrpSpPr/>
            <p:nvPr/>
          </p:nvGrpSpPr>
          <p:grpSpPr>
            <a:xfrm>
              <a:off x="4876428" y="269940"/>
              <a:ext cx="3421410" cy="3374546"/>
              <a:chOff x="4876428" y="542081"/>
              <a:chExt cx="3421410" cy="3374546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386" t="4127" r="26342" b="50000"/>
              <a:stretch/>
            </p:blipFill>
            <p:spPr bwMode="auto">
              <a:xfrm>
                <a:off x="4972050" y="542081"/>
                <a:ext cx="3325788" cy="3374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4876428" y="542081"/>
                <a:ext cx="3421410" cy="3374546"/>
              </a:xfrm>
              <a:prstGeom prst="rect">
                <a:avLst/>
              </a:prstGeom>
              <a:solidFill>
                <a:srgbClr val="FF0000">
                  <a:alpha val="3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5" name="ZoneTexte 4"/>
            <p:cNvSpPr txBox="1"/>
            <p:nvPr/>
          </p:nvSpPr>
          <p:spPr>
            <a:xfrm>
              <a:off x="8213695" y="3326795"/>
              <a:ext cx="3032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solidFill>
                    <a:schemeClr val="accent2">
                      <a:lumMod val="75000"/>
                    </a:schemeClr>
                  </a:solidFill>
                </a:rPr>
                <a:t>kg</a:t>
              </a:r>
              <a:endParaRPr lang="fr-FR" sz="1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755576" y="620688"/>
            <a:ext cx="1664153" cy="2664296"/>
            <a:chOff x="755576" y="620688"/>
            <a:chExt cx="1664153" cy="2664296"/>
          </a:xfrm>
        </p:grpSpPr>
        <p:grpSp>
          <p:nvGrpSpPr>
            <p:cNvPr id="26" name="Groupe 25"/>
            <p:cNvGrpSpPr/>
            <p:nvPr/>
          </p:nvGrpSpPr>
          <p:grpSpPr>
            <a:xfrm>
              <a:off x="755576" y="620688"/>
              <a:ext cx="1664153" cy="1080120"/>
              <a:chOff x="755576" y="620688"/>
              <a:chExt cx="1664153" cy="1080120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755576" y="620688"/>
                <a:ext cx="288032" cy="216024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2084619" y="1484784"/>
                <a:ext cx="335110" cy="216024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914400" y="832919"/>
                <a:ext cx="1131683" cy="805758"/>
              </a:xfrm>
              <a:custGeom>
                <a:avLst/>
                <a:gdLst>
                  <a:gd name="connsiteX0" fmla="*/ 0 w 1131683"/>
                  <a:gd name="connsiteY0" fmla="*/ 0 h 805758"/>
                  <a:gd name="connsiteX1" fmla="*/ 407406 w 1131683"/>
                  <a:gd name="connsiteY1" fmla="*/ 633742 h 805758"/>
                  <a:gd name="connsiteX2" fmla="*/ 1131683 w 1131683"/>
                  <a:gd name="connsiteY2" fmla="*/ 805758 h 805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31683" h="805758">
                    <a:moveTo>
                      <a:pt x="0" y="0"/>
                    </a:moveTo>
                    <a:cubicBezTo>
                      <a:pt x="109396" y="249724"/>
                      <a:pt x="218792" y="499449"/>
                      <a:pt x="407406" y="633742"/>
                    </a:cubicBezTo>
                    <a:cubicBezTo>
                      <a:pt x="596020" y="768035"/>
                      <a:pt x="863851" y="786896"/>
                      <a:pt x="1131683" y="805758"/>
                    </a:cubicBezTo>
                  </a:path>
                </a:pathLst>
              </a:custGeom>
              <a:noFill/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8" name="Connecteur droit 17"/>
            <p:cNvCxnSpPr/>
            <p:nvPr/>
          </p:nvCxnSpPr>
          <p:spPr>
            <a:xfrm flipH="1">
              <a:off x="2180225" y="1700808"/>
              <a:ext cx="15512" cy="1584176"/>
            </a:xfrm>
            <a:prstGeom prst="line">
              <a:avLst/>
            </a:prstGeom>
            <a:noFill/>
            <a:ln>
              <a:solidFill>
                <a:srgbClr val="00206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7" name="ZoneTexte 26"/>
          <p:cNvSpPr txBox="1"/>
          <p:nvPr/>
        </p:nvSpPr>
        <p:spPr>
          <a:xfrm>
            <a:off x="4077493" y="3254787"/>
            <a:ext cx="3064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solidFill>
                  <a:schemeClr val="tx2"/>
                </a:solidFill>
              </a:rPr>
              <a:t>kg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075781" y="3356990"/>
            <a:ext cx="367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solidFill>
                  <a:schemeClr val="tx2"/>
                </a:solidFill>
              </a:rPr>
              <a:t>ans</a:t>
            </a:r>
            <a:endParaRPr lang="fr-FR" sz="1000" b="1" dirty="0">
              <a:solidFill>
                <a:schemeClr val="tx2"/>
              </a:solidFill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5281152" y="614589"/>
            <a:ext cx="623142" cy="2640198"/>
            <a:chOff x="755576" y="620688"/>
            <a:chExt cx="623142" cy="2640198"/>
          </a:xfrm>
        </p:grpSpPr>
        <p:grpSp>
          <p:nvGrpSpPr>
            <p:cNvPr id="36" name="Groupe 35"/>
            <p:cNvGrpSpPr/>
            <p:nvPr/>
          </p:nvGrpSpPr>
          <p:grpSpPr>
            <a:xfrm>
              <a:off x="755576" y="620688"/>
              <a:ext cx="623142" cy="674207"/>
              <a:chOff x="755576" y="620688"/>
              <a:chExt cx="623142" cy="674207"/>
            </a:xfrm>
          </p:grpSpPr>
          <p:sp>
            <p:nvSpPr>
              <p:cNvPr id="38" name="Ellipse 37"/>
              <p:cNvSpPr/>
              <p:nvPr/>
            </p:nvSpPr>
            <p:spPr>
              <a:xfrm>
                <a:off x="755576" y="620688"/>
                <a:ext cx="288032" cy="21602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1043608" y="1078871"/>
                <a:ext cx="335110" cy="21602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Forme libre 39"/>
              <p:cNvSpPr/>
              <p:nvPr/>
            </p:nvSpPr>
            <p:spPr>
              <a:xfrm>
                <a:off x="878384" y="839269"/>
                <a:ext cx="160869" cy="284114"/>
              </a:xfrm>
              <a:custGeom>
                <a:avLst/>
                <a:gdLst>
                  <a:gd name="connsiteX0" fmla="*/ 0 w 1131683"/>
                  <a:gd name="connsiteY0" fmla="*/ 0 h 805758"/>
                  <a:gd name="connsiteX1" fmla="*/ 407406 w 1131683"/>
                  <a:gd name="connsiteY1" fmla="*/ 633742 h 805758"/>
                  <a:gd name="connsiteX2" fmla="*/ 1131683 w 1131683"/>
                  <a:gd name="connsiteY2" fmla="*/ 805758 h 805758"/>
                  <a:gd name="connsiteX0" fmla="*/ 0 w 1717025"/>
                  <a:gd name="connsiteY0" fmla="*/ 0 h 762393"/>
                  <a:gd name="connsiteX1" fmla="*/ 407406 w 1717025"/>
                  <a:gd name="connsiteY1" fmla="*/ 633742 h 762393"/>
                  <a:gd name="connsiteX2" fmla="*/ 1717025 w 1717025"/>
                  <a:gd name="connsiteY2" fmla="*/ 762393 h 762393"/>
                  <a:gd name="connsiteX0" fmla="*/ 0 w 1717025"/>
                  <a:gd name="connsiteY0" fmla="*/ 0 h 762393"/>
                  <a:gd name="connsiteX1" fmla="*/ 524476 w 1717025"/>
                  <a:gd name="connsiteY1" fmla="*/ 474738 h 762393"/>
                  <a:gd name="connsiteX2" fmla="*/ 1717025 w 1717025"/>
                  <a:gd name="connsiteY2" fmla="*/ 762393 h 762393"/>
                  <a:gd name="connsiteX0" fmla="*/ 27064 w 1275815"/>
                  <a:gd name="connsiteY0" fmla="*/ 0 h 747938"/>
                  <a:gd name="connsiteX1" fmla="*/ 83266 w 1275815"/>
                  <a:gd name="connsiteY1" fmla="*/ 460283 h 747938"/>
                  <a:gd name="connsiteX2" fmla="*/ 1275815 w 1275815"/>
                  <a:gd name="connsiteY2" fmla="*/ 747938 h 747938"/>
                  <a:gd name="connsiteX0" fmla="*/ 0 w 1248751"/>
                  <a:gd name="connsiteY0" fmla="*/ 0 h 747938"/>
                  <a:gd name="connsiteX1" fmla="*/ 348873 w 1248751"/>
                  <a:gd name="connsiteY1" fmla="*/ 373552 h 747938"/>
                  <a:gd name="connsiteX2" fmla="*/ 1248751 w 1248751"/>
                  <a:gd name="connsiteY2" fmla="*/ 747938 h 747938"/>
                  <a:gd name="connsiteX0" fmla="*/ 0 w 1658490"/>
                  <a:gd name="connsiteY0" fmla="*/ 0 h 560022"/>
                  <a:gd name="connsiteX1" fmla="*/ 348873 w 1658490"/>
                  <a:gd name="connsiteY1" fmla="*/ 373552 h 560022"/>
                  <a:gd name="connsiteX2" fmla="*/ 1658490 w 1658490"/>
                  <a:gd name="connsiteY2" fmla="*/ 560022 h 560022"/>
                  <a:gd name="connsiteX0" fmla="*/ 0 w 1482887"/>
                  <a:gd name="connsiteY0" fmla="*/ 0 h 646752"/>
                  <a:gd name="connsiteX1" fmla="*/ 348873 w 1482887"/>
                  <a:gd name="connsiteY1" fmla="*/ 373552 h 646752"/>
                  <a:gd name="connsiteX2" fmla="*/ 1482887 w 1482887"/>
                  <a:gd name="connsiteY2" fmla="*/ 646752 h 646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82887" h="646752">
                    <a:moveTo>
                      <a:pt x="0" y="0"/>
                    </a:moveTo>
                    <a:cubicBezTo>
                      <a:pt x="109396" y="249724"/>
                      <a:pt x="101725" y="265760"/>
                      <a:pt x="348873" y="373552"/>
                    </a:cubicBezTo>
                    <a:cubicBezTo>
                      <a:pt x="596021" y="481344"/>
                      <a:pt x="1215055" y="627890"/>
                      <a:pt x="1482887" y="646752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37" name="Connecteur droit 36"/>
            <p:cNvCxnSpPr/>
            <p:nvPr/>
          </p:nvCxnSpPr>
          <p:spPr>
            <a:xfrm flipH="1">
              <a:off x="1183914" y="1272963"/>
              <a:ext cx="17855" cy="1987923"/>
            </a:xfrm>
            <a:prstGeom prst="lin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049" name="Ellipse 2048"/>
          <p:cNvSpPr/>
          <p:nvPr/>
        </p:nvSpPr>
        <p:spPr>
          <a:xfrm>
            <a:off x="5709490" y="114613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10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18864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u="sng" dirty="0" smtClean="0"/>
              <a:t>APPORTS EN LIQUIDES PER OS A LA NAISSANCE:</a:t>
            </a:r>
          </a:p>
        </p:txBody>
      </p:sp>
      <p:grpSp>
        <p:nvGrpSpPr>
          <p:cNvPr id="22" name="Groupe 21"/>
          <p:cNvGrpSpPr/>
          <p:nvPr/>
        </p:nvGrpSpPr>
        <p:grpSpPr>
          <a:xfrm>
            <a:off x="5913444" y="555318"/>
            <a:ext cx="1852417" cy="782796"/>
            <a:chOff x="5913444" y="555318"/>
            <a:chExt cx="1852417" cy="782796"/>
          </a:xfrm>
        </p:grpSpPr>
        <p:sp>
          <p:nvSpPr>
            <p:cNvPr id="43" name="Rectangle 42"/>
            <p:cNvSpPr/>
            <p:nvPr/>
          </p:nvSpPr>
          <p:spPr>
            <a:xfrm>
              <a:off x="5934029" y="555318"/>
              <a:ext cx="1794804" cy="782796"/>
            </a:xfrm>
            <a:prstGeom prst="rect">
              <a:avLst/>
            </a:prstGeom>
            <a:solidFill>
              <a:srgbClr val="FF0000">
                <a:alpha val="1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grpSp>
          <p:nvGrpSpPr>
            <p:cNvPr id="31" name="Groupe 30"/>
            <p:cNvGrpSpPr/>
            <p:nvPr/>
          </p:nvGrpSpPr>
          <p:grpSpPr>
            <a:xfrm>
              <a:off x="5913444" y="908720"/>
              <a:ext cx="1852417" cy="369332"/>
              <a:chOff x="5913444" y="908720"/>
              <a:chExt cx="1852417" cy="369332"/>
            </a:xfrm>
          </p:grpSpPr>
          <p:sp>
            <p:nvSpPr>
              <p:cNvPr id="11" name="ZoneTexte 10"/>
              <p:cNvSpPr txBox="1"/>
              <p:nvPr/>
            </p:nvSpPr>
            <p:spPr>
              <a:xfrm>
                <a:off x="5913444" y="908720"/>
                <a:ext cx="535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b="1" dirty="0" smtClean="0"/>
                  <a:t>180</a:t>
                </a:r>
                <a:endParaRPr lang="fr-CH" b="1" dirty="0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6484548" y="908720"/>
                <a:ext cx="12813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b="1" dirty="0" smtClean="0"/>
                  <a:t>200</a:t>
                </a:r>
                <a:r>
                  <a:rPr lang="fr-CH" dirty="0" smtClean="0"/>
                  <a:t> ml/kg/j</a:t>
                </a:r>
                <a:endParaRPr lang="fr-CH" dirty="0"/>
              </a:p>
            </p:txBody>
          </p:sp>
        </p:grpSp>
      </p:grpSp>
      <p:grpSp>
        <p:nvGrpSpPr>
          <p:cNvPr id="34" name="Groupe 33"/>
          <p:cNvGrpSpPr/>
          <p:nvPr/>
        </p:nvGrpSpPr>
        <p:grpSpPr>
          <a:xfrm>
            <a:off x="1344612" y="620688"/>
            <a:ext cx="511679" cy="780475"/>
            <a:chOff x="1344612" y="620688"/>
            <a:chExt cx="511679" cy="780475"/>
          </a:xfrm>
        </p:grpSpPr>
        <p:sp>
          <p:nvSpPr>
            <p:cNvPr id="3" name="ZoneTexte 2"/>
            <p:cNvSpPr txBox="1"/>
            <p:nvPr/>
          </p:nvSpPr>
          <p:spPr>
            <a:xfrm>
              <a:off x="1344612" y="908720"/>
              <a:ext cx="51167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 smtClean="0"/>
                <a:t>20 </a:t>
              </a:r>
            </a:p>
            <a:p>
              <a:r>
                <a:rPr lang="fr-CH" sz="800" dirty="0" smtClean="0"/>
                <a:t>ml/kg/j </a:t>
              </a:r>
              <a:endParaRPr lang="fr-CH" sz="8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403648" y="620688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J1</a:t>
              </a:r>
              <a:endParaRPr lang="fr-CH" dirty="0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1915716" y="620688"/>
            <a:ext cx="434460" cy="657364"/>
            <a:chOff x="1915716" y="620688"/>
            <a:chExt cx="434460" cy="657364"/>
          </a:xfrm>
        </p:grpSpPr>
        <p:sp>
          <p:nvSpPr>
            <p:cNvPr id="4" name="ZoneTexte 3"/>
            <p:cNvSpPr txBox="1"/>
            <p:nvPr/>
          </p:nvSpPr>
          <p:spPr>
            <a:xfrm>
              <a:off x="1915716" y="90872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/>
                <a:t>4</a:t>
              </a:r>
              <a:r>
                <a:rPr lang="fr-CH" b="1" dirty="0" smtClean="0"/>
                <a:t>0</a:t>
              </a:r>
              <a:endParaRPr lang="fr-CH" b="1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974752" y="620688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J2</a:t>
              </a:r>
              <a:endParaRPr lang="fr-CH" dirty="0"/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2486820" y="620688"/>
            <a:ext cx="434460" cy="657364"/>
            <a:chOff x="2486820" y="620688"/>
            <a:chExt cx="434460" cy="657364"/>
          </a:xfrm>
        </p:grpSpPr>
        <p:sp>
          <p:nvSpPr>
            <p:cNvPr id="5" name="ZoneTexte 4"/>
            <p:cNvSpPr txBox="1"/>
            <p:nvPr/>
          </p:nvSpPr>
          <p:spPr>
            <a:xfrm>
              <a:off x="2486820" y="90872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/>
                <a:t>6</a:t>
              </a:r>
              <a:r>
                <a:rPr lang="fr-CH" b="1" dirty="0" smtClean="0"/>
                <a:t>0</a:t>
              </a:r>
              <a:endParaRPr lang="fr-CH" b="1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545856" y="620688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J3</a:t>
              </a:r>
              <a:endParaRPr lang="fr-CH" dirty="0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3057924" y="620688"/>
            <a:ext cx="434460" cy="657364"/>
            <a:chOff x="3057924" y="620688"/>
            <a:chExt cx="434460" cy="657364"/>
          </a:xfrm>
        </p:grpSpPr>
        <p:sp>
          <p:nvSpPr>
            <p:cNvPr id="6" name="ZoneTexte 5"/>
            <p:cNvSpPr txBox="1"/>
            <p:nvPr/>
          </p:nvSpPr>
          <p:spPr>
            <a:xfrm>
              <a:off x="3057924" y="90872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/>
                <a:t>8</a:t>
              </a:r>
              <a:r>
                <a:rPr lang="fr-CH" b="1" dirty="0" smtClean="0"/>
                <a:t>0</a:t>
              </a:r>
              <a:endParaRPr lang="fr-CH" b="1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116960" y="620688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J4</a:t>
              </a:r>
              <a:endParaRPr lang="fr-CH" dirty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3629028" y="620688"/>
            <a:ext cx="535724" cy="657364"/>
            <a:chOff x="3629028" y="620688"/>
            <a:chExt cx="535724" cy="657364"/>
          </a:xfrm>
        </p:grpSpPr>
        <p:sp>
          <p:nvSpPr>
            <p:cNvPr id="7" name="ZoneTexte 6"/>
            <p:cNvSpPr txBox="1"/>
            <p:nvPr/>
          </p:nvSpPr>
          <p:spPr>
            <a:xfrm>
              <a:off x="3629028" y="90872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 smtClean="0"/>
                <a:t>100</a:t>
              </a:r>
              <a:endParaRPr lang="fr-CH" b="1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779912" y="620688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J5</a:t>
              </a:r>
              <a:endParaRPr lang="fr-CH" dirty="0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4200132" y="620688"/>
            <a:ext cx="535724" cy="657364"/>
            <a:chOff x="4200132" y="620688"/>
            <a:chExt cx="535724" cy="657364"/>
          </a:xfrm>
        </p:grpSpPr>
        <p:sp>
          <p:nvSpPr>
            <p:cNvPr id="8" name="ZoneTexte 7"/>
            <p:cNvSpPr txBox="1"/>
            <p:nvPr/>
          </p:nvSpPr>
          <p:spPr>
            <a:xfrm>
              <a:off x="4200132" y="90872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 smtClean="0"/>
                <a:t>120</a:t>
              </a:r>
              <a:endParaRPr lang="fr-CH" b="1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259168" y="62068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 J6</a:t>
              </a:r>
              <a:endParaRPr lang="fr-CH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4758264" y="620688"/>
            <a:ext cx="548696" cy="657364"/>
            <a:chOff x="4758264" y="620688"/>
            <a:chExt cx="548696" cy="657364"/>
          </a:xfrm>
        </p:grpSpPr>
        <p:sp>
          <p:nvSpPr>
            <p:cNvPr id="9" name="ZoneTexte 8"/>
            <p:cNvSpPr txBox="1"/>
            <p:nvPr/>
          </p:nvSpPr>
          <p:spPr>
            <a:xfrm>
              <a:off x="4771236" y="90872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 smtClean="0"/>
                <a:t>140</a:t>
              </a:r>
              <a:endParaRPr lang="fr-CH" b="1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758264" y="620688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  J7</a:t>
              </a:r>
              <a:endParaRPr lang="fr-CH" dirty="0"/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5329368" y="620688"/>
            <a:ext cx="548696" cy="657364"/>
            <a:chOff x="5329368" y="620688"/>
            <a:chExt cx="548696" cy="657364"/>
          </a:xfrm>
        </p:grpSpPr>
        <p:sp>
          <p:nvSpPr>
            <p:cNvPr id="10" name="ZoneTexte 9"/>
            <p:cNvSpPr txBox="1"/>
            <p:nvPr/>
          </p:nvSpPr>
          <p:spPr>
            <a:xfrm>
              <a:off x="5342340" y="90872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 smtClean="0"/>
                <a:t>160</a:t>
              </a:r>
              <a:endParaRPr lang="fr-CH" b="1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329368" y="620688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  J8</a:t>
              </a:r>
              <a:endParaRPr lang="fr-CH" dirty="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4715050" y="245259"/>
            <a:ext cx="1106828" cy="1120190"/>
            <a:chOff x="4771236" y="220578"/>
            <a:chExt cx="1106828" cy="1120190"/>
          </a:xfrm>
        </p:grpSpPr>
        <p:sp>
          <p:nvSpPr>
            <p:cNvPr id="24" name="Rectangle 23"/>
            <p:cNvSpPr/>
            <p:nvPr/>
          </p:nvSpPr>
          <p:spPr>
            <a:xfrm>
              <a:off x="4771236" y="557972"/>
              <a:ext cx="1106828" cy="782796"/>
            </a:xfrm>
            <a:prstGeom prst="rect">
              <a:avLst/>
            </a:prstGeom>
            <a:solidFill>
              <a:srgbClr val="92D050">
                <a:alpha val="1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906149" y="220578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00" dirty="0" smtClean="0"/>
                <a:t>Alimentation </a:t>
              </a:r>
            </a:p>
            <a:p>
              <a:pPr algn="ctr"/>
              <a:r>
                <a:rPr lang="fr-CH" sz="1000" dirty="0" smtClean="0"/>
                <a:t>«complète»</a:t>
              </a:r>
              <a:endParaRPr lang="fr-CH" sz="1000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5913443" y="1196753"/>
            <a:ext cx="1815389" cy="551454"/>
            <a:chOff x="5913443" y="1196753"/>
            <a:chExt cx="1815389" cy="551454"/>
          </a:xfrm>
        </p:grpSpPr>
        <p:sp>
          <p:nvSpPr>
            <p:cNvPr id="27" name="Parenthèse fermante 26"/>
            <p:cNvSpPr/>
            <p:nvPr/>
          </p:nvSpPr>
          <p:spPr>
            <a:xfrm rot="5400000">
              <a:off x="6749130" y="361066"/>
              <a:ext cx="144016" cy="1815389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6012160" y="1348097"/>
              <a:ext cx="159691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000" dirty="0" smtClean="0">
                  <a:solidFill>
                    <a:srgbClr val="FF0000"/>
                  </a:solidFill>
                </a:rPr>
                <a:t>Risque d’être mal supporté</a:t>
              </a:r>
            </a:p>
            <a:p>
              <a:pPr algn="ctr"/>
              <a:r>
                <a:rPr lang="fr-CH" sz="1000" dirty="0" smtClean="0">
                  <a:solidFill>
                    <a:srgbClr val="FF0000"/>
                  </a:solidFill>
                </a:rPr>
                <a:t>(RGO, vomissements,…)</a:t>
              </a:r>
              <a:endParaRPr lang="fr-CH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ZoneTexte 31"/>
          <p:cNvSpPr txBox="1"/>
          <p:nvPr/>
        </p:nvSpPr>
        <p:spPr>
          <a:xfrm>
            <a:off x="585313" y="1532752"/>
            <a:ext cx="52947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dirty="0" smtClean="0"/>
              <a:t>Nb: Pour les prématurés &lt; 34 SA , on va plus lentement (cf. </a:t>
            </a:r>
            <a:r>
              <a:rPr lang="fr-CH" sz="1100" dirty="0" err="1" smtClean="0"/>
              <a:t>Vademecum</a:t>
            </a:r>
            <a:r>
              <a:rPr lang="fr-CH" sz="1100" dirty="0" smtClean="0"/>
              <a:t> néo CHUV)</a:t>
            </a:r>
            <a:endParaRPr lang="fr-CH" sz="11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9512" y="191683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u="sng" dirty="0" smtClean="0"/>
              <a:t>APPORTS EN LIQUIDES </a:t>
            </a:r>
            <a:r>
              <a:rPr lang="fr-CH" b="1" u="sng" dirty="0" smtClean="0">
                <a:solidFill>
                  <a:srgbClr val="FF0000"/>
                </a:solidFill>
              </a:rPr>
              <a:t>IV </a:t>
            </a:r>
            <a:r>
              <a:rPr lang="fr-CH" b="1" u="sng" dirty="0" smtClean="0"/>
              <a:t>A LA NAISSANCE (SI PER OS PAS POSSIBLE)</a:t>
            </a:r>
            <a:r>
              <a:rPr lang="fr-CH" b="1" dirty="0" smtClean="0"/>
              <a:t>: </a:t>
            </a:r>
            <a:r>
              <a:rPr lang="fr-CH" dirty="0" smtClean="0"/>
              <a:t>Apport calorique et hydriques premières 24-48h de vie avec du G10%, puis ajouter des </a:t>
            </a:r>
            <a:r>
              <a:rPr lang="fr-CH" dirty="0" smtClean="0"/>
              <a:t>électrolytes</a:t>
            </a:r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NNT: 			G10%: 60 </a:t>
            </a:r>
            <a:r>
              <a:rPr lang="fr-CH" dirty="0" smtClean="0"/>
              <a:t>ml</a:t>
            </a:r>
            <a:r>
              <a:rPr lang="fr-CH" dirty="0" smtClean="0"/>
              <a:t>/kg/j</a:t>
            </a:r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 smtClean="0"/>
              <a:t>Préma</a:t>
            </a:r>
            <a:r>
              <a:rPr lang="fr-CH" dirty="0" smtClean="0"/>
              <a:t> de 34-36 SA: 	G10%: 80 </a:t>
            </a:r>
            <a:r>
              <a:rPr lang="fr-CH" dirty="0" smtClean="0"/>
              <a:t>ml</a:t>
            </a:r>
            <a:r>
              <a:rPr lang="fr-CH" dirty="0" smtClean="0"/>
              <a:t>/kg/j</a:t>
            </a:r>
            <a:endParaRPr lang="fr-CH" dirty="0" smtClean="0"/>
          </a:p>
        </p:txBody>
      </p:sp>
      <p:sp>
        <p:nvSpPr>
          <p:cNvPr id="13" name="Arc 12"/>
          <p:cNvSpPr/>
          <p:nvPr/>
        </p:nvSpPr>
        <p:spPr>
          <a:xfrm rot="1849550">
            <a:off x="1727313" y="602208"/>
            <a:ext cx="345922" cy="234441"/>
          </a:xfrm>
          <a:prstGeom prst="arc">
            <a:avLst>
              <a:gd name="adj1" fmla="val 10054048"/>
              <a:gd name="adj2" fmla="val 1949077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Arc 44"/>
          <p:cNvSpPr/>
          <p:nvPr/>
        </p:nvSpPr>
        <p:spPr>
          <a:xfrm rot="1849550">
            <a:off x="2246229" y="602208"/>
            <a:ext cx="345922" cy="234441"/>
          </a:xfrm>
          <a:prstGeom prst="arc">
            <a:avLst>
              <a:gd name="adj1" fmla="val 10054048"/>
              <a:gd name="adj2" fmla="val 1949077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Arc 45"/>
          <p:cNvSpPr/>
          <p:nvPr/>
        </p:nvSpPr>
        <p:spPr>
          <a:xfrm rot="1849550">
            <a:off x="2807433" y="602208"/>
            <a:ext cx="345922" cy="234441"/>
          </a:xfrm>
          <a:prstGeom prst="arc">
            <a:avLst>
              <a:gd name="adj1" fmla="val 10054048"/>
              <a:gd name="adj2" fmla="val 1949077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Arc 46"/>
          <p:cNvSpPr/>
          <p:nvPr/>
        </p:nvSpPr>
        <p:spPr>
          <a:xfrm rot="1849550">
            <a:off x="3383497" y="602208"/>
            <a:ext cx="345922" cy="234441"/>
          </a:xfrm>
          <a:prstGeom prst="arc">
            <a:avLst>
              <a:gd name="adj1" fmla="val 10054048"/>
              <a:gd name="adj2" fmla="val 1949077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Arc 47"/>
          <p:cNvSpPr/>
          <p:nvPr/>
        </p:nvSpPr>
        <p:spPr>
          <a:xfrm rot="1849550">
            <a:off x="4046429" y="602208"/>
            <a:ext cx="345922" cy="234441"/>
          </a:xfrm>
          <a:prstGeom prst="arc">
            <a:avLst>
              <a:gd name="adj1" fmla="val 10054048"/>
              <a:gd name="adj2" fmla="val 1949077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Arc 48"/>
          <p:cNvSpPr/>
          <p:nvPr/>
        </p:nvSpPr>
        <p:spPr>
          <a:xfrm rot="1849550">
            <a:off x="4622493" y="602208"/>
            <a:ext cx="345922" cy="234441"/>
          </a:xfrm>
          <a:prstGeom prst="arc">
            <a:avLst>
              <a:gd name="adj1" fmla="val 10054048"/>
              <a:gd name="adj2" fmla="val 1949077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703288" y="2420888"/>
            <a:ext cx="2949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>
                <a:solidFill>
                  <a:srgbClr val="FF0000"/>
                </a:solidFill>
              </a:rPr>
              <a:t>(= 4.1 mg/kg/min de glucose)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10292" y="2744198"/>
            <a:ext cx="3030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>
                <a:solidFill>
                  <a:srgbClr val="FF0000"/>
                </a:solidFill>
              </a:rPr>
              <a:t>(= 5.6 mg/kg/min de glucose)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9512" y="5809716"/>
            <a:ext cx="8925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indent="-715963"/>
            <a:r>
              <a:rPr lang="fr-CH" dirty="0" smtClean="0"/>
              <a:t>Grands </a:t>
            </a:r>
            <a:r>
              <a:rPr lang="fr-CH" dirty="0"/>
              <a:t>prématurés:	Possible de monter ad  8-12 mg/kg/min de glucose (SNG, 				NTP) mais </a:t>
            </a:r>
            <a:r>
              <a:rPr lang="fr-CH" dirty="0">
                <a:solidFill>
                  <a:srgbClr val="FF0000"/>
                </a:solidFill>
              </a:rPr>
              <a:t>CAVE:  excès de sucre = risque stéatose hépatique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63856" y="4794053"/>
            <a:ext cx="89412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b="1" u="sng" dirty="0" smtClean="0"/>
              <a:t>BESOINS EN GLUCOSE A </a:t>
            </a:r>
            <a:r>
              <a:rPr lang="fr-CH" b="1" u="sng" dirty="0"/>
              <a:t>LA </a:t>
            </a:r>
            <a:r>
              <a:rPr lang="fr-CH" b="1" u="sng" dirty="0" smtClean="0"/>
              <a:t>NAISSANCE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50312" y="51633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NNT: 	</a:t>
            </a:r>
            <a:r>
              <a:rPr lang="fr-CH" dirty="0" smtClean="0"/>
              <a:t>		4-6 mg/kg/min</a:t>
            </a:r>
            <a:endParaRPr lang="fr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/>
              <a:t>Préma</a:t>
            </a:r>
            <a:r>
              <a:rPr lang="fr-CH" dirty="0"/>
              <a:t> de 34-36 SA: 	6</a:t>
            </a:r>
            <a:r>
              <a:rPr lang="fr-CH" dirty="0" smtClean="0"/>
              <a:t>-8 mg/kg/min</a:t>
            </a:r>
            <a:endParaRPr lang="fr-CH" dirty="0"/>
          </a:p>
        </p:txBody>
      </p:sp>
      <p:sp>
        <p:nvSpPr>
          <p:cNvPr id="51" name="ZoneTexte 50"/>
          <p:cNvSpPr txBox="1"/>
          <p:nvPr/>
        </p:nvSpPr>
        <p:spPr>
          <a:xfrm>
            <a:off x="163856" y="350100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u="sng" dirty="0" smtClean="0"/>
              <a:t>APPORTS EN </a:t>
            </a:r>
            <a:r>
              <a:rPr lang="fr-CH" b="1" u="sng" dirty="0" smtClean="0"/>
              <a:t>CALORIES</a:t>
            </a:r>
            <a:r>
              <a:rPr lang="fr-CH" b="1" u="sng" dirty="0" smtClean="0">
                <a:solidFill>
                  <a:srgbClr val="FF0000"/>
                </a:solidFill>
              </a:rPr>
              <a:t> </a:t>
            </a:r>
            <a:r>
              <a:rPr lang="fr-CH" b="1" u="sng" dirty="0" smtClean="0"/>
              <a:t>A LA NAISSANCE </a:t>
            </a:r>
            <a:endParaRPr lang="fr-CH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NNT</a:t>
            </a:r>
            <a:r>
              <a:rPr lang="fr-CH" dirty="0" smtClean="0"/>
              <a:t>: 	</a:t>
            </a:r>
            <a:r>
              <a:rPr lang="fr-CH" dirty="0" smtClean="0"/>
              <a:t>		120 </a:t>
            </a:r>
            <a:r>
              <a:rPr lang="fr-CH" dirty="0" err="1" smtClean="0"/>
              <a:t>kCal</a:t>
            </a:r>
            <a:r>
              <a:rPr lang="fr-CH" dirty="0" smtClean="0"/>
              <a:t>/kg/j</a:t>
            </a:r>
            <a:r>
              <a:rPr lang="fr-CH" dirty="0" smtClean="0"/>
              <a:t>		</a:t>
            </a:r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 smtClean="0"/>
              <a:t>Préma</a:t>
            </a:r>
            <a:r>
              <a:rPr lang="fr-CH" dirty="0" smtClean="0"/>
              <a:t> </a:t>
            </a:r>
            <a:r>
              <a:rPr lang="fr-CH" dirty="0" smtClean="0"/>
              <a:t>de </a:t>
            </a:r>
            <a:r>
              <a:rPr lang="fr-CH" dirty="0" smtClean="0"/>
              <a:t>34-36 </a:t>
            </a:r>
            <a:r>
              <a:rPr lang="fr-CH" dirty="0" smtClean="0"/>
              <a:t>SA: 	</a:t>
            </a:r>
            <a:r>
              <a:rPr lang="fr-CH" dirty="0"/>
              <a:t>120-140 </a:t>
            </a:r>
            <a:r>
              <a:rPr lang="fr-CH" dirty="0" err="1"/>
              <a:t>kCal</a:t>
            </a:r>
            <a:r>
              <a:rPr lang="fr-CH" dirty="0"/>
              <a:t>/kg/j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4830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75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uiExpand="1" build="p"/>
      <p:bldP spid="1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23" grpId="0"/>
      <p:bldP spid="30" grpId="0"/>
      <p:bldP spid="42" grpId="0"/>
      <p:bldP spid="44" grpId="0"/>
      <p:bldP spid="50" grpId="0" build="p"/>
      <p:bldP spid="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2897" y="188640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fr-CH" b="1" u="sng" dirty="0" smtClean="0"/>
              <a:t>J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Prématuré de </a:t>
            </a:r>
            <a:r>
              <a:rPr lang="fr-CH" b="1" dirty="0" smtClean="0"/>
              <a:t>35</a:t>
            </a:r>
            <a:r>
              <a:rPr lang="fr-CH" dirty="0" smtClean="0"/>
              <a:t> semaines, PN de </a:t>
            </a:r>
            <a:r>
              <a:rPr lang="fr-CH" b="1" dirty="0" smtClean="0"/>
              <a:t>2,0</a:t>
            </a:r>
            <a:r>
              <a:rPr lang="fr-CH" dirty="0" smtClean="0"/>
              <a:t> kg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 smtClean="0"/>
              <a:t>Wet</a:t>
            </a:r>
            <a:r>
              <a:rPr lang="fr-CH" dirty="0" smtClean="0"/>
              <a:t> </a:t>
            </a:r>
            <a:r>
              <a:rPr lang="fr-CH" dirty="0" err="1" smtClean="0"/>
              <a:t>lung</a:t>
            </a:r>
            <a:r>
              <a:rPr lang="fr-CH" dirty="0" smtClean="0"/>
              <a:t> à la naissance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Perfusion initiale à J1 avec G10% à </a:t>
            </a:r>
            <a:r>
              <a:rPr lang="fr-CH" b="1" dirty="0" smtClean="0"/>
              <a:t>80</a:t>
            </a:r>
            <a:r>
              <a:rPr lang="fr-CH" dirty="0" smtClean="0"/>
              <a:t> cc/kg/j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 smtClean="0"/>
          </a:p>
          <a:p>
            <a:endParaRPr lang="fr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 smtClean="0"/>
          </a:p>
          <a:p>
            <a:r>
              <a:rPr lang="fr-CH" b="1" i="1" dirty="0" smtClean="0"/>
              <a:t>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Combien va-t-il recevoir de liquide au total en ml/kg/j?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Combien </a:t>
            </a:r>
            <a:r>
              <a:rPr lang="fr-CH" dirty="0"/>
              <a:t>va-t-il recevoir de </a:t>
            </a:r>
            <a:r>
              <a:rPr lang="fr-CH" dirty="0" smtClean="0"/>
              <a:t>glucose en mg/kg/min au total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Est-ce suffisant ?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4052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3" t="41799" b="29101"/>
          <a:stretch/>
        </p:blipFill>
        <p:spPr bwMode="auto">
          <a:xfrm>
            <a:off x="107504" y="3345011"/>
            <a:ext cx="8357991" cy="109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043802" y="2458343"/>
            <a:ext cx="2310248" cy="630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H" sz="2400" b="1" dirty="0" smtClean="0">
                <a:solidFill>
                  <a:srgbClr val="FF0000"/>
                </a:solidFill>
              </a:rPr>
              <a:t>J1</a:t>
            </a:r>
          </a:p>
          <a:p>
            <a:r>
              <a:rPr lang="fr-CH" sz="1100" dirty="0" smtClean="0"/>
              <a:t>(</a:t>
            </a:r>
            <a:r>
              <a:rPr lang="fr-CH" sz="1100" dirty="0" smtClean="0"/>
              <a:t>35 SA</a:t>
            </a:r>
            <a:r>
              <a:rPr lang="fr-CH" sz="1100" dirty="0" smtClean="0"/>
              <a:t>, </a:t>
            </a:r>
            <a:r>
              <a:rPr lang="fr-CH" sz="1100" dirty="0" smtClean="0"/>
              <a:t>PN: 2 </a:t>
            </a:r>
            <a:r>
              <a:rPr lang="fr-CH" sz="1100" dirty="0" smtClean="0"/>
              <a:t>kg: 80 cc/kg/j de G10%)</a:t>
            </a:r>
            <a:endParaRPr lang="fr-CH" sz="1100" dirty="0"/>
          </a:p>
        </p:txBody>
      </p:sp>
      <p:sp>
        <p:nvSpPr>
          <p:cNvPr id="5" name="ZoneTexte 4"/>
          <p:cNvSpPr txBox="1"/>
          <p:nvPr/>
        </p:nvSpPr>
        <p:spPr>
          <a:xfrm>
            <a:off x="1192686" y="3345011"/>
            <a:ext cx="1635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80 </a:t>
            </a:r>
            <a:r>
              <a:rPr lang="fr-CH" sz="1400" dirty="0" smtClean="0"/>
              <a:t>ml</a:t>
            </a:r>
            <a:r>
              <a:rPr lang="fr-CH" sz="1400" dirty="0" smtClean="0"/>
              <a:t>/kg/j </a:t>
            </a:r>
            <a:r>
              <a:rPr lang="fr-CH" sz="1400" dirty="0" smtClean="0"/>
              <a:t>de G10%</a:t>
            </a:r>
            <a:endParaRPr lang="fr-CH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3030374" y="357032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80</a:t>
            </a:r>
            <a:endParaRPr lang="fr-CH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2920879" y="4007247"/>
            <a:ext cx="601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dirty="0" smtClean="0"/>
              <a:t>80 ml/kg/j x </a:t>
            </a:r>
            <a:r>
              <a:rPr lang="fr-CH" sz="1400" dirty="0" smtClean="0">
                <a:solidFill>
                  <a:srgbClr val="FF0000"/>
                </a:solidFill>
              </a:rPr>
              <a:t>0.1 g/ml </a:t>
            </a:r>
            <a:r>
              <a:rPr lang="fr-CH" sz="1400" dirty="0" smtClean="0"/>
              <a:t>= 8 g/kg/j = 8’000 mg/kg/j = 8’000 mg/kg/1440 min. </a:t>
            </a:r>
            <a:endParaRPr lang="fr-CH" sz="1400" dirty="0" smtClean="0">
              <a:solidFill>
                <a:srgbClr val="00B050"/>
              </a:solidFill>
            </a:endParaRPr>
          </a:p>
          <a:p>
            <a:r>
              <a:rPr lang="fr-CH" sz="1400" dirty="0" smtClean="0">
                <a:solidFill>
                  <a:srgbClr val="00B050"/>
                </a:solidFill>
              </a:rPr>
              <a:t>				= </a:t>
            </a:r>
            <a:r>
              <a:rPr lang="fr-CH" sz="1400" b="1" u="sng" dirty="0" smtClean="0">
                <a:solidFill>
                  <a:srgbClr val="00B050"/>
                </a:solidFill>
              </a:rPr>
              <a:t>5.5 mg/kg/min</a:t>
            </a:r>
            <a:endParaRPr lang="fr-CH" sz="1400" b="1" u="sng" dirty="0">
              <a:solidFill>
                <a:srgbClr val="00B050"/>
              </a:solidFill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035325" y="3838615"/>
            <a:ext cx="6994426" cy="246221"/>
            <a:chOff x="1390302" y="3614827"/>
            <a:chExt cx="6994426" cy="246221"/>
          </a:xfrm>
        </p:grpSpPr>
        <p:sp>
          <p:nvSpPr>
            <p:cNvPr id="8" name="ZoneTexte 7"/>
            <p:cNvSpPr txBox="1"/>
            <p:nvPr/>
          </p:nvSpPr>
          <p:spPr>
            <a:xfrm>
              <a:off x="5131022" y="3614827"/>
              <a:ext cx="325370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CH" sz="1000" dirty="0" smtClean="0"/>
                <a:t>Calcul peu utile tant qu’on est pas à alimentation complète</a:t>
              </a:r>
              <a:endParaRPr lang="fr-CH" sz="1000" dirty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1390302" y="3756169"/>
              <a:ext cx="3744416" cy="0"/>
            </a:xfrm>
            <a:prstGeom prst="line">
              <a:avLst/>
            </a:prstGeom>
            <a:ln w="57150">
              <a:solidFill>
                <a:srgbClr val="FF0000"/>
              </a:solidFill>
              <a:tailEnd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ZoneTexte 15"/>
          <p:cNvSpPr txBox="1"/>
          <p:nvPr/>
        </p:nvSpPr>
        <p:spPr>
          <a:xfrm>
            <a:off x="179512" y="608707"/>
            <a:ext cx="7529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b="1" dirty="0" smtClean="0"/>
              <a:t>Glucose 10%,ça veut dire quoi?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400" dirty="0" smtClean="0"/>
              <a:t>10% c’est par exemple 10 g par 100 g ou, par extension, 10 g/100 ml d’eau (100 ml d’eau ≈ 100g)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400" dirty="0" smtClean="0"/>
              <a:t>Glucose 10%, c’est donc 10 g de glucose par 100 ml ou </a:t>
            </a:r>
            <a:r>
              <a:rPr lang="fr-CH" sz="1400" dirty="0" smtClean="0">
                <a:solidFill>
                  <a:srgbClr val="FF0000"/>
                </a:solidFill>
              </a:rPr>
              <a:t>0.1 g/ml</a:t>
            </a:r>
            <a:endParaRPr lang="fr-CH" sz="14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82445" y="1738263"/>
            <a:ext cx="48750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Comment remplir la feuille d’ordre et les calculs?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658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16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260648"/>
            <a:ext cx="856895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SUITE DU CAS </a:t>
            </a:r>
            <a:r>
              <a:rPr lang="fr-CH" sz="3200" b="1" u="sng" dirty="0" smtClean="0">
                <a:sym typeface="Wingdings" panose="05000000000000000000" pitchFamily="2" charset="2"/>
              </a:rPr>
              <a:t></a:t>
            </a:r>
            <a:r>
              <a:rPr lang="fr-CH" sz="3200" b="1" u="sng" dirty="0" smtClean="0"/>
              <a:t> J2</a:t>
            </a:r>
          </a:p>
          <a:p>
            <a:endParaRPr lang="fr-CH" sz="3200" b="1" u="sng" dirty="0" smtClean="0"/>
          </a:p>
          <a:p>
            <a:endParaRPr lang="fr-CH" b="1" u="sng" dirty="0" smtClean="0"/>
          </a:p>
          <a:p>
            <a:r>
              <a:rPr lang="fr-CH" dirty="0"/>
              <a:t>A</a:t>
            </a:r>
            <a:r>
              <a:rPr lang="fr-CH" dirty="0" smtClean="0"/>
              <a:t> </a:t>
            </a:r>
            <a:r>
              <a:rPr lang="fr-CH" dirty="0" smtClean="0">
                <a:solidFill>
                  <a:srgbClr val="FF0000"/>
                </a:solidFill>
              </a:rPr>
              <a:t>J2</a:t>
            </a:r>
            <a:r>
              <a:rPr lang="fr-CH" dirty="0" smtClean="0"/>
              <a:t>, p</a:t>
            </a:r>
            <a:r>
              <a:rPr lang="fr-CH" dirty="0" smtClean="0"/>
              <a:t>oids </a:t>
            </a:r>
            <a:r>
              <a:rPr lang="fr-CH" dirty="0"/>
              <a:t>du </a:t>
            </a:r>
            <a:r>
              <a:rPr lang="fr-CH" dirty="0" smtClean="0"/>
              <a:t>jour: </a:t>
            </a:r>
            <a:r>
              <a:rPr lang="fr-CH" dirty="0"/>
              <a:t>1.9 </a:t>
            </a:r>
            <a:r>
              <a:rPr lang="fr-CH" dirty="0" smtClean="0"/>
              <a:t>kg, </a:t>
            </a:r>
            <a:r>
              <a:rPr lang="fr-CH" dirty="0" smtClean="0"/>
              <a:t>le </a:t>
            </a:r>
            <a:r>
              <a:rPr lang="fr-CH" dirty="0" smtClean="0">
                <a:sym typeface="Wingdings" panose="05000000000000000000" pitchFamily="2" charset="2"/>
              </a:rPr>
              <a:t>CDC </a:t>
            </a:r>
            <a:r>
              <a:rPr lang="fr-CH" dirty="0">
                <a:sym typeface="Wingdings" panose="05000000000000000000" pitchFamily="2" charset="2"/>
              </a:rPr>
              <a:t>vous </a:t>
            </a:r>
            <a:r>
              <a:rPr lang="fr-CH" dirty="0" smtClean="0">
                <a:sym typeface="Wingdings" panose="05000000000000000000" pitchFamily="2" charset="2"/>
              </a:rPr>
              <a:t>demande de </a:t>
            </a:r>
            <a:r>
              <a:rPr lang="fr-CH" dirty="0" smtClean="0"/>
              <a:t>baisser </a:t>
            </a:r>
            <a:r>
              <a:rPr lang="fr-CH" dirty="0"/>
              <a:t>la perfusion de G10% à </a:t>
            </a:r>
            <a:r>
              <a:rPr lang="fr-CH" dirty="0">
                <a:solidFill>
                  <a:srgbClr val="FF0000"/>
                </a:solidFill>
              </a:rPr>
              <a:t>40 </a:t>
            </a:r>
            <a:r>
              <a:rPr lang="fr-CH" dirty="0"/>
              <a:t>cc/kg/j et de débuter une alimentation orale avec à </a:t>
            </a:r>
            <a:r>
              <a:rPr lang="fr-CH" dirty="0">
                <a:solidFill>
                  <a:srgbClr val="FF0000"/>
                </a:solidFill>
              </a:rPr>
              <a:t>8 x 10 ml</a:t>
            </a:r>
            <a:r>
              <a:rPr lang="fr-CH" dirty="0"/>
              <a:t>/j de </a:t>
            </a:r>
            <a:r>
              <a:rPr lang="fr-CH" dirty="0">
                <a:solidFill>
                  <a:srgbClr val="FF0000"/>
                </a:solidFill>
              </a:rPr>
              <a:t>LM</a:t>
            </a:r>
          </a:p>
          <a:p>
            <a:endParaRPr lang="fr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 smtClean="0"/>
          </a:p>
          <a:p>
            <a:r>
              <a:rPr lang="fr-CH" b="1" u="sng" dirty="0" smtClean="0"/>
              <a:t>QUESTIONS</a:t>
            </a:r>
            <a:r>
              <a:rPr lang="fr-CH" b="1" i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Combien reçoit-il de liquide </a:t>
            </a:r>
            <a:r>
              <a:rPr lang="fr-CH" dirty="0"/>
              <a:t>au total en </a:t>
            </a:r>
            <a:r>
              <a:rPr lang="fr-CH" b="1" dirty="0"/>
              <a:t>ml/kg/j</a:t>
            </a:r>
            <a:r>
              <a:rPr lang="fr-CH" dirty="0"/>
              <a:t>?</a:t>
            </a:r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Combien reçoit-il de </a:t>
            </a:r>
            <a:r>
              <a:rPr lang="fr-CH" b="1" dirty="0" smtClean="0"/>
              <a:t>kcal/kg/j</a:t>
            </a:r>
            <a:r>
              <a:rPr lang="fr-CH" dirty="0" smtClean="0"/>
              <a:t> </a:t>
            </a:r>
            <a:r>
              <a:rPr lang="fr-CH" dirty="0"/>
              <a:t>au total ?</a:t>
            </a:r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Est-ce suffisant?</a:t>
            </a:r>
          </a:p>
        </p:txBody>
      </p:sp>
    </p:spTree>
    <p:extLst>
      <p:ext uri="{BB962C8B-B14F-4D97-AF65-F5344CB8AC3E}">
        <p14:creationId xmlns:p14="http://schemas.microsoft.com/office/powerpoint/2010/main" val="13705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60526"/>
            <a:ext cx="8820472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818261" y="3549635"/>
            <a:ext cx="2024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8</a:t>
            </a:r>
            <a:r>
              <a:rPr lang="fr-CH" sz="1400" dirty="0"/>
              <a:t> </a:t>
            </a:r>
            <a:r>
              <a:rPr lang="fr-CH" sz="1400" dirty="0" smtClean="0"/>
              <a:t>x 10 ml = 80 ml/j de LM</a:t>
            </a:r>
            <a:endParaRPr lang="fr-CH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3309678" y="3759850"/>
            <a:ext cx="3158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80 ml/2 kg </a:t>
            </a:r>
            <a:r>
              <a:rPr lang="fr-CH" sz="1400" dirty="0" smtClean="0">
                <a:solidFill>
                  <a:srgbClr val="FF0000"/>
                </a:solidFill>
              </a:rPr>
              <a:t>(et pas 1.9 kg!) </a:t>
            </a:r>
            <a:r>
              <a:rPr lang="fr-CH" sz="1400" dirty="0" smtClean="0">
                <a:sym typeface="Wingdings" panose="05000000000000000000" pitchFamily="2" charset="2"/>
              </a:rPr>
              <a:t></a:t>
            </a:r>
            <a:r>
              <a:rPr lang="fr-CH" sz="1400" dirty="0" smtClean="0"/>
              <a:t> 40 ml/kg/j</a:t>
            </a:r>
            <a:endParaRPr lang="fr-CH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547663" y="4629174"/>
            <a:ext cx="1635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/>
              <a:t>4</a:t>
            </a:r>
            <a:r>
              <a:rPr lang="fr-CH" sz="1400" dirty="0" smtClean="0"/>
              <a:t>0 ml/kg/j de G10%</a:t>
            </a:r>
            <a:endParaRPr lang="fr-CH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385351" y="4854490"/>
            <a:ext cx="94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40 ml/kg/j</a:t>
            </a:r>
            <a:endParaRPr lang="fr-CH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385351" y="5291410"/>
            <a:ext cx="3301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/>
              <a:t>4</a:t>
            </a:r>
            <a:r>
              <a:rPr lang="fr-CH" sz="1400" dirty="0" smtClean="0"/>
              <a:t>0 </a:t>
            </a:r>
            <a:r>
              <a:rPr lang="fr-CH" sz="1400" dirty="0" smtClean="0"/>
              <a:t>x0.1 (10%)= </a:t>
            </a:r>
            <a:r>
              <a:rPr lang="fr-CH" sz="1400" dirty="0" smtClean="0"/>
              <a:t>4 g/kg/j </a:t>
            </a:r>
            <a:r>
              <a:rPr lang="fr-CH" sz="1400" dirty="0" smtClean="0">
                <a:sym typeface="Wingdings" panose="05000000000000000000" pitchFamily="2" charset="2"/>
              </a:rPr>
              <a:t></a:t>
            </a:r>
            <a:r>
              <a:rPr lang="fr-CH" sz="1400" dirty="0" smtClean="0"/>
              <a:t>  </a:t>
            </a:r>
            <a:r>
              <a:rPr lang="fr-CH" sz="1400" b="1" dirty="0" smtClean="0"/>
              <a:t>2.8 mg/kg/min</a:t>
            </a:r>
            <a:endParaRPr lang="fr-CH" sz="1400" b="1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1390302" y="5264120"/>
            <a:ext cx="3744416" cy="0"/>
          </a:xfrm>
          <a:prstGeom prst="line">
            <a:avLst/>
          </a:prstGeom>
          <a:ln w="57150">
            <a:solidFill>
              <a:schemeClr val="tx1"/>
            </a:solidFill>
            <a:tailEnd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309678" y="4216871"/>
            <a:ext cx="4346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40 ml/kg/j x </a:t>
            </a:r>
            <a:r>
              <a:rPr lang="fr-CH" sz="1400" dirty="0" smtClean="0">
                <a:solidFill>
                  <a:srgbClr val="7030A0"/>
                </a:solidFill>
              </a:rPr>
              <a:t>0.074 g/ml</a:t>
            </a:r>
            <a:r>
              <a:rPr lang="fr-CH" sz="1400" dirty="0" smtClean="0"/>
              <a:t>= 2.96 g/kg/j </a:t>
            </a:r>
            <a:r>
              <a:rPr lang="fr-CH" sz="1400" dirty="0" smtClean="0">
                <a:sym typeface="Wingdings" panose="05000000000000000000" pitchFamily="2" charset="2"/>
              </a:rPr>
              <a:t></a:t>
            </a:r>
            <a:r>
              <a:rPr lang="fr-CH" sz="1400" dirty="0" smtClean="0"/>
              <a:t> </a:t>
            </a:r>
            <a:r>
              <a:rPr lang="fr-CH" sz="1400" b="1" dirty="0" smtClean="0"/>
              <a:t>2.1 mg/kg/min </a:t>
            </a:r>
            <a:endParaRPr lang="fr-CH" sz="1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3267730" y="5893254"/>
            <a:ext cx="975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/>
              <a:t>80 ml/kg/j</a:t>
            </a:r>
            <a:endParaRPr lang="fr-CH" sz="14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343568" y="6354264"/>
            <a:ext cx="2945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/>
              <a:t>2.1 + 2.8 = </a:t>
            </a:r>
            <a:r>
              <a:rPr lang="fr-CH" sz="1400" b="1" dirty="0" smtClean="0"/>
              <a:t>4.9 mg/kg/j </a:t>
            </a:r>
            <a:r>
              <a:rPr lang="fr-CH" sz="1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A priori OK</a:t>
            </a:r>
            <a:endParaRPr lang="fr-CH" sz="1400" b="1" dirty="0">
              <a:solidFill>
                <a:srgbClr val="00B050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395522" y="4216871"/>
            <a:ext cx="3744416" cy="0"/>
          </a:xfrm>
          <a:prstGeom prst="line">
            <a:avLst/>
          </a:prstGeom>
          <a:ln w="57150">
            <a:solidFill>
              <a:schemeClr val="tx1"/>
            </a:solidFill>
            <a:tailEnd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390302" y="6354264"/>
            <a:ext cx="3744416" cy="0"/>
          </a:xfrm>
          <a:prstGeom prst="line">
            <a:avLst/>
          </a:prstGeom>
          <a:ln w="57150">
            <a:solidFill>
              <a:schemeClr val="tx1"/>
            </a:solidFill>
            <a:tailEnd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97"/>
          <a:stretch/>
        </p:blipFill>
        <p:spPr bwMode="auto">
          <a:xfrm>
            <a:off x="611560" y="838454"/>
            <a:ext cx="8053245" cy="168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971600" y="24928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Lait maternel (LM)</a:t>
            </a:r>
            <a:r>
              <a:rPr lang="fr-CH" sz="1200" dirty="0" smtClean="0"/>
              <a:t> </a:t>
            </a:r>
            <a:r>
              <a:rPr lang="fr-CH" sz="1200" dirty="0" smtClean="0"/>
              <a:t>:</a:t>
            </a:r>
          </a:p>
          <a:p>
            <a:pPr marL="442913" indent="-171450">
              <a:buFont typeface="Arial" panose="020B0604020202020204" pitchFamily="34" charset="0"/>
              <a:buChar char="•"/>
            </a:pPr>
            <a:r>
              <a:rPr lang="fr-CH" sz="1200" dirty="0" smtClean="0">
                <a:solidFill>
                  <a:srgbClr val="FF0000"/>
                </a:solidFill>
              </a:rPr>
              <a:t>Calories: 70 </a:t>
            </a:r>
            <a:r>
              <a:rPr lang="fr-CH" sz="1200" dirty="0" smtClean="0">
                <a:solidFill>
                  <a:srgbClr val="FF0000"/>
                </a:solidFill>
              </a:rPr>
              <a:t>kcal/100 ml= 0.7 </a:t>
            </a:r>
            <a:r>
              <a:rPr lang="fr-CH" sz="1200" dirty="0" smtClean="0">
                <a:solidFill>
                  <a:srgbClr val="FF0000"/>
                </a:solidFill>
              </a:rPr>
              <a:t>kcal/ml</a:t>
            </a:r>
          </a:p>
          <a:p>
            <a:pPr marL="442913" indent="-171450">
              <a:buFont typeface="Arial" panose="020B0604020202020204" pitchFamily="34" charset="0"/>
              <a:buChar char="•"/>
            </a:pPr>
            <a:r>
              <a:rPr lang="fr-CH" sz="1200" dirty="0" smtClean="0">
                <a:solidFill>
                  <a:srgbClr val="7030A0"/>
                </a:solidFill>
              </a:rPr>
              <a:t>Glucose: 7.4 g de glucides/100ml ou 0.074 g/ml (</a:t>
            </a:r>
            <a:r>
              <a:rPr lang="fr-CH" sz="1200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</a:t>
            </a:r>
            <a:r>
              <a:rPr lang="fr-CH" sz="1200" dirty="0" smtClean="0">
                <a:solidFill>
                  <a:srgbClr val="7030A0"/>
                </a:solidFill>
              </a:rPr>
              <a:t>c’est comme du G7,4%)</a:t>
            </a:r>
            <a:endParaRPr lang="fr-CH" sz="1200" dirty="0" smtClean="0">
              <a:solidFill>
                <a:srgbClr val="7030A0"/>
              </a:solidFill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899592" y="1414517"/>
            <a:ext cx="5112568" cy="980492"/>
            <a:chOff x="899592" y="620687"/>
            <a:chExt cx="5112568" cy="980492"/>
          </a:xfrm>
        </p:grpSpPr>
        <p:sp>
          <p:nvSpPr>
            <p:cNvPr id="31" name="Rectangle 30"/>
            <p:cNvSpPr/>
            <p:nvPr/>
          </p:nvSpPr>
          <p:spPr>
            <a:xfrm>
              <a:off x="899592" y="1340767"/>
              <a:ext cx="1656184" cy="216024"/>
            </a:xfrm>
            <a:prstGeom prst="rect">
              <a:avLst/>
            </a:prstGeom>
            <a:solidFill>
              <a:srgbClr val="FF000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491880" y="620687"/>
              <a:ext cx="720080" cy="980492"/>
            </a:xfrm>
            <a:prstGeom prst="rect">
              <a:avLst/>
            </a:prstGeom>
            <a:solidFill>
              <a:srgbClr val="FF000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48064" y="692695"/>
              <a:ext cx="864096" cy="864096"/>
            </a:xfrm>
            <a:prstGeom prst="rect">
              <a:avLst/>
            </a:prstGeom>
            <a:solidFill>
              <a:srgbClr val="7030A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2365687" y="116632"/>
            <a:ext cx="3903633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H" sz="2400" b="1" dirty="0" smtClean="0">
                <a:solidFill>
                  <a:srgbClr val="FF0000"/>
                </a:solidFill>
              </a:rPr>
              <a:t>J2</a:t>
            </a:r>
          </a:p>
          <a:p>
            <a:pPr algn="ctr"/>
            <a:r>
              <a:rPr lang="fr-CH" sz="1100" dirty="0" smtClean="0"/>
              <a:t>G10</a:t>
            </a:r>
            <a:r>
              <a:rPr lang="fr-CH" sz="1100" dirty="0"/>
              <a:t>% à 40 cc/kg/j </a:t>
            </a:r>
            <a:r>
              <a:rPr lang="fr-CH" sz="1100" dirty="0" smtClean="0"/>
              <a:t>et  alimentation </a:t>
            </a:r>
            <a:r>
              <a:rPr lang="fr-CH" sz="1100" dirty="0"/>
              <a:t>orale avec à 8 x 10 ml/j de </a:t>
            </a:r>
            <a:r>
              <a:rPr lang="fr-CH" sz="1100" dirty="0" smtClean="0"/>
              <a:t>LM</a:t>
            </a:r>
          </a:p>
          <a:p>
            <a:pPr algn="ctr"/>
            <a:r>
              <a:rPr lang="fr-CH" sz="1100" dirty="0" smtClean="0"/>
              <a:t>PN: 2 kg; Poids actuel  </a:t>
            </a:r>
            <a:r>
              <a:rPr lang="fr-CH" sz="1100" dirty="0" smtClean="0"/>
              <a:t>1.9 kg</a:t>
            </a:r>
            <a:endParaRPr lang="fr-CH" sz="1100" dirty="0"/>
          </a:p>
        </p:txBody>
      </p:sp>
    </p:spTree>
    <p:extLst>
      <p:ext uri="{BB962C8B-B14F-4D97-AF65-F5344CB8AC3E}">
        <p14:creationId xmlns:p14="http://schemas.microsoft.com/office/powerpoint/2010/main" val="130114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6" grpId="0"/>
      <p:bldP spid="17" grpId="0"/>
      <p:bldP spid="21" grpId="0"/>
      <p:bldP spid="22" grpId="0"/>
      <p:bldP spid="23" grpId="0"/>
      <p:bldP spid="2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3729" y="26999"/>
            <a:ext cx="856895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u="sng" dirty="0" smtClean="0"/>
              <a:t>Suite du </a:t>
            </a:r>
            <a:r>
              <a:rPr lang="fr-CH" sz="4000" b="1" u="sng" dirty="0" smtClean="0"/>
              <a:t>cas</a:t>
            </a:r>
          </a:p>
          <a:p>
            <a:endParaRPr lang="fr-CH" sz="4000" b="1" u="sng" dirty="0" smtClean="0"/>
          </a:p>
          <a:p>
            <a:r>
              <a:rPr lang="fr-CH" dirty="0" smtClean="0"/>
              <a:t>Le même prématuré de 35 semaines, PN de 2,0 kg.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E</a:t>
            </a:r>
            <a:r>
              <a:rPr lang="fr-CH" dirty="0" smtClean="0"/>
              <a:t>st maintenant à </a:t>
            </a:r>
            <a:r>
              <a:rPr lang="fr-CH" dirty="0" smtClean="0">
                <a:solidFill>
                  <a:srgbClr val="FF0000"/>
                </a:solidFill>
              </a:rPr>
              <a:t>10 jours de vie</a:t>
            </a:r>
            <a:r>
              <a:rPr lang="fr-CH" dirty="0" smtClean="0"/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L</a:t>
            </a:r>
            <a:r>
              <a:rPr lang="fr-CH" dirty="0" smtClean="0"/>
              <a:t>a </a:t>
            </a:r>
            <a:r>
              <a:rPr lang="fr-CH" dirty="0" smtClean="0">
                <a:solidFill>
                  <a:srgbClr val="FF0000"/>
                </a:solidFill>
              </a:rPr>
              <a:t>perfusion  </a:t>
            </a:r>
            <a:r>
              <a:rPr lang="fr-CH" dirty="0" smtClean="0"/>
              <a:t>de G10% a été </a:t>
            </a:r>
            <a:r>
              <a:rPr lang="fr-CH" dirty="0" smtClean="0">
                <a:solidFill>
                  <a:srgbClr val="FF0000"/>
                </a:solidFill>
              </a:rPr>
              <a:t>sevrée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Il reçoit </a:t>
            </a:r>
            <a:r>
              <a:rPr lang="fr-CH" dirty="0" smtClean="0">
                <a:solidFill>
                  <a:srgbClr val="FF0000"/>
                </a:solidFill>
              </a:rPr>
              <a:t>8 x 35 ml de LM</a:t>
            </a:r>
          </a:p>
          <a:p>
            <a:endParaRPr lang="fr-CH" dirty="0">
              <a:solidFill>
                <a:srgbClr val="FF0000"/>
              </a:solidFill>
            </a:endParaRPr>
          </a:p>
          <a:p>
            <a:r>
              <a:rPr lang="fr-CH" dirty="0" smtClean="0"/>
              <a:t>Problème</a:t>
            </a:r>
            <a:r>
              <a:rPr lang="fr-CH" dirty="0"/>
              <a:t>:</a:t>
            </a:r>
            <a:r>
              <a:rPr lang="fr-CH" dirty="0" smtClean="0"/>
              <a:t> il  prend</a:t>
            </a:r>
            <a:r>
              <a:rPr lang="fr-CH" dirty="0" smtClean="0">
                <a:solidFill>
                  <a:srgbClr val="FF0000"/>
                </a:solidFill>
              </a:rPr>
              <a:t> mal </a:t>
            </a:r>
            <a:r>
              <a:rPr lang="fr-CH" dirty="0" smtClean="0"/>
              <a:t>du poids </a:t>
            </a:r>
            <a:r>
              <a:rPr lang="fr-CH" dirty="0" smtClean="0"/>
              <a:t>et pèse </a:t>
            </a:r>
            <a:r>
              <a:rPr lang="fr-CH" dirty="0" smtClean="0"/>
              <a:t>ce jour 1.85 </a:t>
            </a:r>
            <a:r>
              <a:rPr lang="fr-CH" dirty="0" smtClean="0"/>
              <a:t>kg, donc n’a toujours pas repris son poids de naissance</a:t>
            </a:r>
            <a:endParaRPr lang="fr-CH" dirty="0" smtClean="0"/>
          </a:p>
          <a:p>
            <a:endParaRPr lang="fr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 smtClean="0"/>
          </a:p>
          <a:p>
            <a:r>
              <a:rPr lang="fr-CH" b="1" u="sng" dirty="0" smtClean="0"/>
              <a:t>QUESTIONS</a:t>
            </a:r>
            <a:r>
              <a:rPr lang="fr-CH" b="1" i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Combien reçoit-il de </a:t>
            </a:r>
            <a:r>
              <a:rPr lang="fr-CH" dirty="0" smtClean="0"/>
              <a:t>liquide </a:t>
            </a:r>
            <a:r>
              <a:rPr lang="fr-CH" dirty="0" smtClean="0"/>
              <a:t>en </a:t>
            </a:r>
            <a:r>
              <a:rPr lang="fr-CH" b="1" dirty="0" smtClean="0"/>
              <a:t>ml/kg/j </a:t>
            </a:r>
            <a:r>
              <a:rPr lang="fr-CH" dirty="0" smtClean="0"/>
              <a:t>au total?</a:t>
            </a:r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Combien reçoit-il de </a:t>
            </a:r>
            <a:r>
              <a:rPr lang="fr-CH" b="1" dirty="0" smtClean="0"/>
              <a:t>kcal/kg/j </a:t>
            </a:r>
            <a:r>
              <a:rPr lang="fr-CH" dirty="0"/>
              <a:t>au total ?</a:t>
            </a:r>
            <a:endParaRPr lang="fr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Est-ce suffisant?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Quand est-il censé reprendre son poids de naissance?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Quelles sont les </a:t>
            </a:r>
            <a:r>
              <a:rPr lang="fr-CH" dirty="0" smtClean="0"/>
              <a:t>options possibles ?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9692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212"/>
          <a:stretch/>
        </p:blipFill>
        <p:spPr bwMode="auto">
          <a:xfrm>
            <a:off x="251520" y="2708920"/>
            <a:ext cx="8820472" cy="164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069780" y="3180926"/>
            <a:ext cx="2116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8</a:t>
            </a:r>
            <a:r>
              <a:rPr lang="fr-CH" sz="1400" dirty="0"/>
              <a:t> </a:t>
            </a:r>
            <a:r>
              <a:rPr lang="fr-CH" sz="1400" dirty="0" smtClean="0"/>
              <a:t>x </a:t>
            </a:r>
            <a:r>
              <a:rPr lang="fr-CH" sz="1400" dirty="0" smtClean="0"/>
              <a:t>35 </a:t>
            </a:r>
            <a:r>
              <a:rPr lang="fr-CH" sz="1400" dirty="0" smtClean="0"/>
              <a:t>ml = </a:t>
            </a:r>
            <a:r>
              <a:rPr lang="fr-CH" sz="1400" dirty="0"/>
              <a:t>2</a:t>
            </a:r>
            <a:r>
              <a:rPr lang="fr-CH" sz="1400" dirty="0" smtClean="0"/>
              <a:t>80 </a:t>
            </a:r>
            <a:r>
              <a:rPr lang="fr-CH" sz="1400" dirty="0" smtClean="0"/>
              <a:t>ml/j de LM</a:t>
            </a:r>
            <a:endParaRPr lang="fr-CH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3618431" y="3429000"/>
            <a:ext cx="3373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280 </a:t>
            </a:r>
            <a:r>
              <a:rPr lang="fr-CH" sz="1400" dirty="0" smtClean="0"/>
              <a:t>ml/2 kg </a:t>
            </a:r>
            <a:r>
              <a:rPr lang="fr-CH" sz="1400" dirty="0" smtClean="0">
                <a:solidFill>
                  <a:srgbClr val="FF0000"/>
                </a:solidFill>
              </a:rPr>
              <a:t>(et pas </a:t>
            </a:r>
            <a:r>
              <a:rPr lang="fr-CH" sz="1400" dirty="0" smtClean="0">
                <a:solidFill>
                  <a:srgbClr val="FF0000"/>
                </a:solidFill>
              </a:rPr>
              <a:t>1.85 </a:t>
            </a:r>
            <a:r>
              <a:rPr lang="fr-CH" sz="1400" dirty="0" smtClean="0">
                <a:solidFill>
                  <a:srgbClr val="FF0000"/>
                </a:solidFill>
              </a:rPr>
              <a:t>kg!) </a:t>
            </a:r>
            <a:r>
              <a:rPr lang="fr-CH" sz="1400" dirty="0" smtClean="0">
                <a:sym typeface="Wingdings" panose="05000000000000000000" pitchFamily="2" charset="2"/>
              </a:rPr>
              <a:t></a:t>
            </a:r>
            <a:r>
              <a:rPr lang="fr-CH" sz="1400" dirty="0" smtClean="0"/>
              <a:t> </a:t>
            </a:r>
            <a:r>
              <a:rPr lang="fr-CH" sz="1400" dirty="0" smtClean="0"/>
              <a:t>140 </a:t>
            </a:r>
            <a:r>
              <a:rPr lang="fr-CH" sz="1400" dirty="0" smtClean="0"/>
              <a:t>ml/kg/j</a:t>
            </a:r>
            <a:endParaRPr lang="fr-CH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618431" y="3888883"/>
            <a:ext cx="4405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140 </a:t>
            </a:r>
            <a:r>
              <a:rPr lang="fr-CH" sz="1400" dirty="0" smtClean="0"/>
              <a:t>ml/kg/j x </a:t>
            </a:r>
            <a:r>
              <a:rPr lang="fr-CH" sz="1400" dirty="0" smtClean="0">
                <a:solidFill>
                  <a:srgbClr val="7030A0"/>
                </a:solidFill>
              </a:rPr>
              <a:t>0.074 g/ml</a:t>
            </a:r>
            <a:r>
              <a:rPr lang="fr-CH" sz="1400" dirty="0" smtClean="0"/>
              <a:t>= </a:t>
            </a:r>
            <a:r>
              <a:rPr lang="fr-CH" sz="1400" dirty="0" smtClean="0"/>
              <a:t>10.4</a:t>
            </a:r>
            <a:r>
              <a:rPr lang="fr-CH" sz="1400" dirty="0" smtClean="0"/>
              <a:t> </a:t>
            </a:r>
            <a:r>
              <a:rPr lang="fr-CH" sz="1400" dirty="0" smtClean="0"/>
              <a:t>g/kg/j </a:t>
            </a:r>
            <a:r>
              <a:rPr lang="fr-CH" sz="1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fr-CH" sz="1400" dirty="0" smtClean="0">
                <a:solidFill>
                  <a:srgbClr val="00B050"/>
                </a:solidFill>
              </a:rPr>
              <a:t> </a:t>
            </a:r>
            <a:r>
              <a:rPr lang="fr-CH" sz="1400" dirty="0" smtClean="0">
                <a:solidFill>
                  <a:srgbClr val="00B050"/>
                </a:solidFill>
              </a:rPr>
              <a:t>7.2 </a:t>
            </a:r>
            <a:r>
              <a:rPr lang="fr-CH" sz="1400" dirty="0" smtClean="0">
                <a:solidFill>
                  <a:srgbClr val="00B050"/>
                </a:solidFill>
              </a:rPr>
              <a:t>mg/kg/min </a:t>
            </a:r>
            <a:endParaRPr lang="fr-CH" sz="1400" dirty="0">
              <a:solidFill>
                <a:srgbClr val="00B05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40"/>
          <a:stretch/>
        </p:blipFill>
        <p:spPr bwMode="auto">
          <a:xfrm>
            <a:off x="383613" y="764704"/>
            <a:ext cx="8053245" cy="171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618431" y="3635672"/>
            <a:ext cx="4196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140 </a:t>
            </a:r>
            <a:r>
              <a:rPr lang="fr-CH" sz="1400" dirty="0" smtClean="0"/>
              <a:t>ml/kg/j x </a:t>
            </a:r>
            <a:r>
              <a:rPr lang="fr-CH" sz="1400" dirty="0" smtClean="0">
                <a:solidFill>
                  <a:srgbClr val="FF0000"/>
                </a:solidFill>
              </a:rPr>
              <a:t>0.70 </a:t>
            </a:r>
            <a:r>
              <a:rPr lang="fr-CH" sz="1400" dirty="0" err="1" smtClean="0">
                <a:solidFill>
                  <a:srgbClr val="FF0000"/>
                </a:solidFill>
              </a:rPr>
              <a:t>kCal</a:t>
            </a:r>
            <a:r>
              <a:rPr lang="fr-CH" sz="1400" dirty="0" smtClean="0">
                <a:solidFill>
                  <a:srgbClr val="FF0000"/>
                </a:solidFill>
              </a:rPr>
              <a:t>/ml</a:t>
            </a:r>
            <a:r>
              <a:rPr lang="fr-CH" sz="1400" dirty="0" smtClean="0"/>
              <a:t>= </a:t>
            </a:r>
            <a:r>
              <a:rPr lang="fr-CH" sz="1400" dirty="0" smtClean="0"/>
              <a:t>98 </a:t>
            </a:r>
            <a:r>
              <a:rPr lang="fr-CH" sz="1400" dirty="0" err="1" smtClean="0"/>
              <a:t>kCal</a:t>
            </a:r>
            <a:r>
              <a:rPr lang="fr-CH" sz="1400" dirty="0" smtClean="0"/>
              <a:t>/kg/j </a:t>
            </a:r>
            <a:r>
              <a:rPr lang="fr-CH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C’est peu !</a:t>
            </a:r>
            <a:r>
              <a:rPr lang="fr-CH" sz="1400" dirty="0" smtClean="0">
                <a:solidFill>
                  <a:srgbClr val="FF0000"/>
                </a:solidFill>
              </a:rPr>
              <a:t> </a:t>
            </a:r>
            <a:endParaRPr lang="fr-CH" sz="1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6949" y="5661248"/>
            <a:ext cx="527131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CH" b="1" dirty="0"/>
              <a:t>Quelles sont les </a:t>
            </a:r>
            <a:r>
              <a:rPr lang="fr-CH" b="1" dirty="0" smtClean="0"/>
              <a:t>options pour augmenter les calories?</a:t>
            </a:r>
            <a:endParaRPr lang="fr-CH" b="1" dirty="0"/>
          </a:p>
        </p:txBody>
      </p:sp>
      <p:grpSp>
        <p:nvGrpSpPr>
          <p:cNvPr id="3" name="Groupe 2"/>
          <p:cNvGrpSpPr/>
          <p:nvPr/>
        </p:nvGrpSpPr>
        <p:grpSpPr>
          <a:xfrm>
            <a:off x="1595601" y="2060848"/>
            <a:ext cx="2400335" cy="1941202"/>
            <a:chOff x="1595601" y="2060848"/>
            <a:chExt cx="2400335" cy="1941202"/>
          </a:xfrm>
        </p:grpSpPr>
        <p:sp>
          <p:nvSpPr>
            <p:cNvPr id="19" name="Rectangle 18"/>
            <p:cNvSpPr/>
            <p:nvPr/>
          </p:nvSpPr>
          <p:spPr>
            <a:xfrm>
              <a:off x="1595601" y="3779167"/>
              <a:ext cx="1965596" cy="222883"/>
            </a:xfrm>
            <a:prstGeom prst="rect">
              <a:avLst/>
            </a:prstGeom>
            <a:solidFill>
              <a:srgbClr val="FF000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08523" y="2060848"/>
              <a:ext cx="687413" cy="222883"/>
            </a:xfrm>
            <a:prstGeom prst="rect">
              <a:avLst/>
            </a:prstGeom>
            <a:solidFill>
              <a:srgbClr val="FF000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1595601" y="2060848"/>
            <a:ext cx="4188320" cy="2164085"/>
            <a:chOff x="1595601" y="2060848"/>
            <a:chExt cx="4188320" cy="2164085"/>
          </a:xfrm>
        </p:grpSpPr>
        <p:sp>
          <p:nvSpPr>
            <p:cNvPr id="27" name="Rectangle 26"/>
            <p:cNvSpPr/>
            <p:nvPr/>
          </p:nvSpPr>
          <p:spPr>
            <a:xfrm>
              <a:off x="1595601" y="4002050"/>
              <a:ext cx="1965596" cy="222883"/>
            </a:xfrm>
            <a:prstGeom prst="rect">
              <a:avLst/>
            </a:prstGeom>
            <a:solidFill>
              <a:srgbClr val="7030A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32040" y="2060848"/>
              <a:ext cx="851881" cy="222883"/>
            </a:xfrm>
            <a:prstGeom prst="rect">
              <a:avLst/>
            </a:prstGeom>
            <a:solidFill>
              <a:srgbClr val="7030A0">
                <a:alpha val="1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2982042" y="188640"/>
            <a:ext cx="2670924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H" sz="2400" b="1" dirty="0" smtClean="0">
                <a:solidFill>
                  <a:srgbClr val="FF0000"/>
                </a:solidFill>
              </a:rPr>
              <a:t>J10</a:t>
            </a:r>
            <a:endParaRPr lang="fr-CH" sz="2400" b="1" dirty="0" smtClean="0">
              <a:solidFill>
                <a:srgbClr val="FF0000"/>
              </a:solidFill>
            </a:endParaRPr>
          </a:p>
          <a:p>
            <a:pPr algn="ctr"/>
            <a:r>
              <a:rPr lang="fr-CH" sz="1100" dirty="0" smtClean="0"/>
              <a:t>Alimentation </a:t>
            </a:r>
            <a:r>
              <a:rPr lang="fr-CH" sz="1100" dirty="0"/>
              <a:t>orale avec à 8 x </a:t>
            </a:r>
            <a:r>
              <a:rPr lang="fr-CH" sz="1100" dirty="0" smtClean="0"/>
              <a:t>35 </a:t>
            </a:r>
            <a:r>
              <a:rPr lang="fr-CH" sz="1100" dirty="0"/>
              <a:t>ml/j de </a:t>
            </a:r>
            <a:r>
              <a:rPr lang="fr-CH" sz="1100" dirty="0" smtClean="0"/>
              <a:t>LM</a:t>
            </a:r>
          </a:p>
          <a:p>
            <a:pPr algn="ctr"/>
            <a:r>
              <a:rPr lang="fr-CH" sz="1100" dirty="0" smtClean="0"/>
              <a:t>PN: 2 kg; Poids actuel  1.85 </a:t>
            </a:r>
            <a:r>
              <a:rPr lang="fr-CH" sz="1100" dirty="0" smtClean="0"/>
              <a:t>kg</a:t>
            </a:r>
            <a:endParaRPr lang="fr-CH" sz="1100" dirty="0"/>
          </a:p>
        </p:txBody>
      </p:sp>
      <p:sp>
        <p:nvSpPr>
          <p:cNvPr id="29" name="Rectangle 28"/>
          <p:cNvSpPr/>
          <p:nvPr/>
        </p:nvSpPr>
        <p:spPr>
          <a:xfrm>
            <a:off x="956452" y="4509120"/>
            <a:ext cx="741060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CH" dirty="0" smtClean="0">
                <a:solidFill>
                  <a:srgbClr val="00B050"/>
                </a:solidFill>
              </a:rPr>
              <a:t>Assez de sucre </a:t>
            </a:r>
            <a:r>
              <a:rPr lang="fr-CH" dirty="0" smtClean="0"/>
              <a:t>(</a:t>
            </a:r>
            <a:r>
              <a:rPr lang="fr-CH" dirty="0" smtClean="0">
                <a:sym typeface="Wingdings" panose="05000000000000000000" pitchFamily="2" charset="2"/>
              </a:rPr>
              <a:t></a:t>
            </a:r>
            <a:r>
              <a:rPr lang="fr-CH" dirty="0" smtClean="0"/>
              <a:t> ne fera pas d’hypoglycémie) mais </a:t>
            </a:r>
            <a:r>
              <a:rPr lang="fr-CH" dirty="0" smtClean="0">
                <a:solidFill>
                  <a:srgbClr val="FF0000"/>
                </a:solidFill>
              </a:rPr>
              <a:t>trop peu de calories </a:t>
            </a:r>
            <a:r>
              <a:rPr lang="fr-CH" dirty="0" smtClean="0"/>
              <a:t>ce qui explique pourquoi il ne prend pas bien du poids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926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1" grpId="0"/>
      <p:bldP spid="18" grpId="0"/>
      <p:bldP spid="2" grpId="0" animBg="1"/>
      <p:bldP spid="2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1205</Words>
  <Application>Microsoft Office PowerPoint</Application>
  <PresentationFormat>Affichage à l'écran (4:3)</PresentationFormat>
  <Paragraphs>181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FHVi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martinezm</dc:creator>
  <cp:lastModifiedBy>MartinezM</cp:lastModifiedBy>
  <cp:revision>104</cp:revision>
  <dcterms:created xsi:type="dcterms:W3CDTF">2017-07-12T06:08:02Z</dcterms:created>
  <dcterms:modified xsi:type="dcterms:W3CDTF">2019-09-10T10:27:36Z</dcterms:modified>
</cp:coreProperties>
</file>