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5" r:id="rId3"/>
    <p:sldId id="258" r:id="rId4"/>
    <p:sldId id="279" r:id="rId5"/>
    <p:sldId id="273" r:id="rId6"/>
    <p:sldId id="274" r:id="rId7"/>
    <p:sldId id="286" r:id="rId8"/>
    <p:sldId id="261" r:id="rId9"/>
    <p:sldId id="257" r:id="rId10"/>
    <p:sldId id="276" r:id="rId11"/>
    <p:sldId id="256" r:id="rId12"/>
    <p:sldId id="277" r:id="rId13"/>
    <p:sldId id="278" r:id="rId14"/>
    <p:sldId id="275" r:id="rId15"/>
    <p:sldId id="287" r:id="rId16"/>
    <p:sldId id="283" r:id="rId17"/>
    <p:sldId id="281" r:id="rId18"/>
    <p:sldId id="282" r:id="rId19"/>
    <p:sldId id="284" r:id="rId20"/>
    <p:sldId id="28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>
      <p:cViewPr varScale="1">
        <p:scale>
          <a:sx n="101" d="100"/>
          <a:sy n="101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6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96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93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3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83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51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5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4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C1DEC-F739-468A-9708-6A04AB210A15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04D9-D34A-41EE-8AB6-F1F34603E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0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source=images&amp;cd=&amp;cad=rja&amp;uact=8&amp;ved=2ahUKEwjhidm2v8fgAhUGalAKHQ4KCC4QjRx6BAgBEAU&amp;url=https://www.amavita.ch/fr/algifor-dolo-junior-susp-150-mg-7-5ml-18-sach-7-5-ml.html&amp;psig=AOvVaw37PZq8IPviip_FLrWyQH2H&amp;ust=15506553377152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source=images&amp;cd=&amp;cad=rja&amp;uact=8&amp;ved=2ahUKEwjhidm2v8fgAhUGalAKHQ4KCC4QjRx6BAgBEAU&amp;url=https://www.amavita.ch/fr/algifor-dolo-junior-susp-150-mg-7-5ml-18-sach-7-5-ml.html&amp;psig=AOvVaw37PZq8IPviip_FLrWyQH2H&amp;ust=155065533771528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44824"/>
            <a:ext cx="849694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NOTIONS DE PRESCRIPTION</a:t>
            </a:r>
          </a:p>
          <a:p>
            <a:pPr algn="ctr"/>
            <a:r>
              <a:rPr lang="fr-FR" sz="3200" b="1" dirty="0" smtClean="0"/>
              <a:t>DES MEDICAMENTS EN PEDIATRIE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699792" y="6488668"/>
            <a:ext cx="637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Présentation </a:t>
            </a:r>
            <a:r>
              <a:rPr lang="fr-FR" i="1" dirty="0" smtClean="0"/>
              <a:t>MMA adaptée </a:t>
            </a:r>
            <a:r>
              <a:rPr lang="fr-FR" i="1" dirty="0" smtClean="0"/>
              <a:t>d’un cours du CHUV de </a:t>
            </a:r>
            <a:r>
              <a:rPr lang="fr-FR" i="1" dirty="0" err="1" smtClean="0"/>
              <a:t>E.Di</a:t>
            </a:r>
            <a:r>
              <a:rPr lang="fr-FR" i="1" dirty="0" smtClean="0"/>
              <a:t> Paolo, PhD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629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51" y="3492764"/>
            <a:ext cx="5920445" cy="1778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968" y="5877272"/>
            <a:ext cx="8611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70C0"/>
                </a:solidFill>
              </a:rPr>
              <a:t>https://www.swissmedic.ch/swissmedic/fr/home/medicaments-a-usage-humain/besondere-arzneimittelgruppen--ham-/pediatrie.html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43"/>
            <a:ext cx="8532440" cy="278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8627"/>
            <a:ext cx="91249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7"/>
            <a:ext cx="90392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3789040"/>
            <a:ext cx="2520280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94573" y="4221088"/>
            <a:ext cx="3644652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1520" y="4432337"/>
            <a:ext cx="504056" cy="23085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300192" y="5229200"/>
            <a:ext cx="2843808" cy="23085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4400" y="5460052"/>
            <a:ext cx="9029600" cy="23085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4400" y="5677152"/>
            <a:ext cx="9029600" cy="157959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400" y="5835112"/>
            <a:ext cx="713184" cy="29211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27584" y="5835112"/>
            <a:ext cx="8316416" cy="292113"/>
          </a:xfrm>
          <a:prstGeom prst="rect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0608" y="6127225"/>
            <a:ext cx="1231032" cy="214766"/>
          </a:xfrm>
          <a:prstGeom prst="rect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1" y="5717629"/>
            <a:ext cx="8505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117"/>
            <a:ext cx="8572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53054" y="292006"/>
            <a:ext cx="549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EXEMPLE: Utilisation du </a:t>
            </a:r>
            <a:r>
              <a:rPr lang="fr-FR" b="1" dirty="0" err="1" smtClean="0"/>
              <a:t>Nexium</a:t>
            </a:r>
            <a:r>
              <a:rPr lang="fr-FR" b="1" dirty="0" smtClean="0"/>
              <a:t>® chez les nourrissons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827584" y="5949280"/>
            <a:ext cx="3672408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962607" y="4655468"/>
            <a:ext cx="873089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1403648" y="5717628"/>
            <a:ext cx="4032448" cy="23165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9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09650"/>
            <a:ext cx="90963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688" y="5373216"/>
            <a:ext cx="7200800" cy="222684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7504" y="1009650"/>
            <a:ext cx="859643" cy="222684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49492" y="1556792"/>
            <a:ext cx="1922308" cy="222684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504" y="5584533"/>
            <a:ext cx="741988" cy="222684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597764" y="3140968"/>
            <a:ext cx="3982348" cy="222684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59632" y="1278848"/>
            <a:ext cx="648072" cy="277943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9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980728"/>
            <a:ext cx="911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33783" y="3501008"/>
            <a:ext cx="9074721" cy="1537717"/>
            <a:chOff x="69279" y="3298304"/>
            <a:chExt cx="9074721" cy="153771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9" y="3298304"/>
              <a:ext cx="90392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4293096"/>
              <a:ext cx="901065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876256" y="1484784"/>
            <a:ext cx="2160240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7854" y="1700808"/>
            <a:ext cx="1080120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42938" y="2130016"/>
            <a:ext cx="6521549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8466" y="2333911"/>
            <a:ext cx="4019477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7853" y="2753830"/>
            <a:ext cx="8866633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7854" y="2972411"/>
            <a:ext cx="8866633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855" y="3190992"/>
            <a:ext cx="8866633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853" y="4034408"/>
            <a:ext cx="6706396" cy="21602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19225"/>
            <a:ext cx="6848475" cy="401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4869160"/>
            <a:ext cx="5472608" cy="39604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648084" y="479715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423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98954"/>
            <a:ext cx="89142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maman a entendu qu’il existe une nouvelle formule pour l’</a:t>
            </a:r>
            <a:r>
              <a:rPr lang="fr-FR" dirty="0" err="1" smtClean="0"/>
              <a:t>Algifor</a:t>
            </a:r>
            <a:r>
              <a:rPr lang="fr-FR" dirty="0" smtClean="0"/>
              <a:t>® </a:t>
            </a:r>
            <a:r>
              <a:rPr lang="fr-FR" b="1" u="sng" dirty="0" smtClean="0"/>
              <a:t>en sachet</a:t>
            </a:r>
            <a:r>
              <a:rPr lang="fr-FR" dirty="0" smtClean="0"/>
              <a:t>, pratique pour les voyages et vous demande de la lui prescrire, il s’agit de</a:t>
            </a:r>
            <a:r>
              <a:rPr lang="fr-FR" sz="2800" dirty="0" smtClean="0"/>
              <a:t>: </a:t>
            </a:r>
            <a:endParaRPr lang="fr-FR" sz="2800" dirty="0"/>
          </a:p>
        </p:txBody>
      </p:sp>
      <p:pic>
        <p:nvPicPr>
          <p:cNvPr id="5122" name="Picture 2" descr="Résultat de recherche d'images pour &quot;algifor sachet&quot;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11496" r="9643" b="25585"/>
          <a:stretch/>
        </p:blipFill>
        <p:spPr bwMode="auto">
          <a:xfrm>
            <a:off x="611560" y="1257846"/>
            <a:ext cx="3225831" cy="18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81895"/>
            <a:ext cx="6326535" cy="124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922998" y="6103897"/>
            <a:ext cx="4350068" cy="646331"/>
            <a:chOff x="5148064" y="4623400"/>
            <a:chExt cx="4350068" cy="646331"/>
          </a:xfrm>
        </p:grpSpPr>
        <p:sp>
          <p:nvSpPr>
            <p:cNvPr id="6" name="ZoneTexte 5"/>
            <p:cNvSpPr txBox="1"/>
            <p:nvPr/>
          </p:nvSpPr>
          <p:spPr>
            <a:xfrm>
              <a:off x="6107588" y="4623400"/>
              <a:ext cx="3390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Pas </a:t>
              </a:r>
              <a:r>
                <a:rPr lang="fr-FR" dirty="0" smtClean="0"/>
                <a:t>d’info sur le remboursement…</a:t>
              </a:r>
              <a:endParaRPr lang="fr-FR" dirty="0" smtClean="0"/>
            </a:p>
            <a:p>
              <a:r>
                <a:rPr lang="fr-FR" dirty="0" smtClean="0"/>
                <a:t>On fait comment?</a:t>
              </a:r>
              <a:endParaRPr lang="fr-FR" dirty="0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5148064" y="4762737"/>
              <a:ext cx="792088" cy="4108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29" y="3933056"/>
            <a:ext cx="3436640" cy="20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341222" y="1412776"/>
            <a:ext cx="3616122" cy="1223833"/>
            <a:chOff x="4341222" y="1412776"/>
            <a:chExt cx="3616122" cy="1223833"/>
          </a:xfrm>
        </p:grpSpPr>
        <p:grpSp>
          <p:nvGrpSpPr>
            <p:cNvPr id="5" name="Groupe 4"/>
            <p:cNvGrpSpPr/>
            <p:nvPr/>
          </p:nvGrpSpPr>
          <p:grpSpPr>
            <a:xfrm>
              <a:off x="5674583" y="1412776"/>
              <a:ext cx="2282761" cy="1223833"/>
              <a:chOff x="1255408" y="4026550"/>
              <a:chExt cx="2282761" cy="1223833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408" y="4293096"/>
                <a:ext cx="2282761" cy="957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1763688" y="4026550"/>
                <a:ext cx="12891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 smtClean="0"/>
                  <a:t>Compendium</a:t>
                </a:r>
              </a:p>
            </p:txBody>
          </p:sp>
        </p:grpSp>
        <p:sp>
          <p:nvSpPr>
            <p:cNvPr id="14" name="Flèche droite 13"/>
            <p:cNvSpPr/>
            <p:nvPr/>
          </p:nvSpPr>
          <p:spPr>
            <a:xfrm>
              <a:off x="4341222" y="1916832"/>
              <a:ext cx="792088" cy="4108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709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198954"/>
            <a:ext cx="3485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LISTE DES SPECIALITES</a:t>
            </a:r>
            <a:endParaRPr lang="fr-FR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072733" cy="4365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5"/>
          <a:stretch/>
        </p:blipFill>
        <p:spPr bwMode="auto">
          <a:xfrm>
            <a:off x="611560" y="5165551"/>
            <a:ext cx="8127268" cy="164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971600" y="2492896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275856" y="4149080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5576" y="6237311"/>
            <a:ext cx="2520280" cy="15318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1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198954"/>
            <a:ext cx="3485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LISTE DES SPECIALITES</a:t>
            </a:r>
            <a:endParaRPr lang="fr-F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92080" cy="4560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198954"/>
            <a:ext cx="3485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LISTE DES SPECIALITES</a:t>
            </a:r>
            <a:endParaRPr lang="fr-FR" sz="2800" b="1" dirty="0"/>
          </a:p>
        </p:txBody>
      </p:sp>
      <p:pic>
        <p:nvPicPr>
          <p:cNvPr id="5122" name="Picture 2" descr="Résultat de recherche d'images pour &quot;algifor sachet&quot;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11496" r="9643" b="25585"/>
          <a:stretch/>
        </p:blipFill>
        <p:spPr bwMode="auto">
          <a:xfrm>
            <a:off x="3059832" y="1257846"/>
            <a:ext cx="3225831" cy="18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5280" y="3055104"/>
            <a:ext cx="201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Remboursé?</a:t>
            </a:r>
            <a:endParaRPr lang="fr-F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8" r="61540"/>
          <a:stretch/>
        </p:blipFill>
        <p:spPr bwMode="auto">
          <a:xfrm>
            <a:off x="248420" y="3578324"/>
            <a:ext cx="4345758" cy="30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4932040" y="5098976"/>
            <a:ext cx="4275801" cy="562272"/>
            <a:chOff x="4932040" y="5098976"/>
            <a:chExt cx="4275801" cy="562272"/>
          </a:xfrm>
        </p:grpSpPr>
        <p:sp>
          <p:nvSpPr>
            <p:cNvPr id="2" name="Flèche droite 1"/>
            <p:cNvSpPr/>
            <p:nvPr/>
          </p:nvSpPr>
          <p:spPr>
            <a:xfrm>
              <a:off x="4932040" y="5098976"/>
              <a:ext cx="792088" cy="5622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868144" y="5098976"/>
              <a:ext cx="3339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smtClean="0">
                  <a:solidFill>
                    <a:srgbClr val="FF0000"/>
                  </a:solidFill>
                </a:rPr>
                <a:t>Non, pas remboursé !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95536" y="5098976"/>
            <a:ext cx="4198642" cy="13022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19225"/>
            <a:ext cx="6848475" cy="401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3429000"/>
            <a:ext cx="5472608" cy="144016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8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11760" y="2852936"/>
            <a:ext cx="4166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Merci pour votre attention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651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52602"/>
            <a:ext cx="1638954" cy="33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514071" y="4445099"/>
            <a:ext cx="1152127" cy="1216149"/>
            <a:chOff x="591931" y="2486562"/>
            <a:chExt cx="2611917" cy="27570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14000" r="30053" b="13809"/>
            <a:stretch/>
          </p:blipFill>
          <p:spPr bwMode="auto">
            <a:xfrm>
              <a:off x="765906" y="2486562"/>
              <a:ext cx="2437942" cy="238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591931" y="4874286"/>
              <a:ext cx="1250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Drug Doses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17480" y="980728"/>
            <a:ext cx="2982888" cy="3177934"/>
            <a:chOff x="117480" y="980728"/>
            <a:chExt cx="2982888" cy="3177934"/>
          </a:xfrm>
        </p:grpSpPr>
        <p:grpSp>
          <p:nvGrpSpPr>
            <p:cNvPr id="5" name="Groupe 4"/>
            <p:cNvGrpSpPr/>
            <p:nvPr/>
          </p:nvGrpSpPr>
          <p:grpSpPr>
            <a:xfrm>
              <a:off x="117480" y="980728"/>
              <a:ext cx="2982888" cy="2531603"/>
              <a:chOff x="117480" y="980728"/>
              <a:chExt cx="2982888" cy="253160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480" y="2204864"/>
                <a:ext cx="2982888" cy="1307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980728"/>
                <a:ext cx="2282761" cy="957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ZoneTexte 9"/>
            <p:cNvSpPr txBox="1"/>
            <p:nvPr/>
          </p:nvSpPr>
          <p:spPr>
            <a:xfrm>
              <a:off x="420792" y="3512331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Compendium suisse des médicaments</a:t>
              </a:r>
              <a:endParaRPr lang="fr-FR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66347" y="4184698"/>
            <a:ext cx="1490673" cy="1747445"/>
            <a:chOff x="766347" y="4184698"/>
            <a:chExt cx="1490673" cy="174744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77" t="15500" r="31731" b="10848"/>
            <a:stretch/>
          </p:blipFill>
          <p:spPr bwMode="auto">
            <a:xfrm>
              <a:off x="971600" y="4184698"/>
              <a:ext cx="1080169" cy="114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766347" y="5285812"/>
              <a:ext cx="1490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Documed</a:t>
              </a:r>
              <a:r>
                <a:rPr lang="fr-FR" dirty="0"/>
                <a:t> </a:t>
              </a:r>
              <a:r>
                <a:rPr lang="fr-FR" dirty="0" smtClean="0"/>
                <a:t>Compendium</a:t>
              </a:r>
              <a:endParaRPr lang="fr-FR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68663" y="71046"/>
            <a:ext cx="416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SOURCES D’INFORMATION</a:t>
            </a:r>
            <a:endParaRPr lang="fr-FR" sz="28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69" y="3732428"/>
            <a:ext cx="1448284" cy="221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69" y="1033944"/>
            <a:ext cx="1440160" cy="23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99" y="3732428"/>
            <a:ext cx="1555106" cy="221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962" r="100000">
                        <a14:backgroundMark x1="74330" y1="20690" x2="74330" y2="20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9" y="1294164"/>
            <a:ext cx="2486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29200"/>
            <a:ext cx="24279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8663" y="71046"/>
            <a:ext cx="416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SOURCES D’INFORMATION</a:t>
            </a:r>
            <a:endParaRPr lang="fr-FR" sz="28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09" y="2334131"/>
            <a:ext cx="25622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09" y="3553066"/>
            <a:ext cx="2552700" cy="105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9" y="882298"/>
            <a:ext cx="2613025" cy="832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02672" cy="500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6878819" y="3624759"/>
            <a:ext cx="1801326" cy="2909877"/>
            <a:chOff x="6878819" y="3624759"/>
            <a:chExt cx="1801326" cy="2909877"/>
          </a:xfrm>
        </p:grpSpPr>
        <p:sp>
          <p:nvSpPr>
            <p:cNvPr id="2" name="Rectangle 1"/>
            <p:cNvSpPr/>
            <p:nvPr/>
          </p:nvSpPr>
          <p:spPr>
            <a:xfrm>
              <a:off x="7812360" y="4725144"/>
              <a:ext cx="864096" cy="144016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12360" y="4561516"/>
              <a:ext cx="864096" cy="144016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16049" y="3624759"/>
              <a:ext cx="864096" cy="144016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7143277" y="6165304"/>
              <a:ext cx="1276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fr-FR" dirty="0" smtClean="0">
                  <a:solidFill>
                    <a:srgbClr val="FF0000"/>
                  </a:solidFill>
                </a:rPr>
                <a:t>+ </a:t>
              </a:r>
              <a:r>
                <a:rPr lang="fr-FR" dirty="0" err="1" smtClean="0">
                  <a:solidFill>
                    <a:srgbClr val="FF0000"/>
                  </a:solidFill>
                </a:rPr>
                <a:t>UpToDate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78819" y="4561516"/>
              <a:ext cx="717517" cy="144016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78819" y="4005064"/>
              <a:ext cx="717517" cy="144016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55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41393" cy="309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8" y="3610776"/>
            <a:ext cx="8316416" cy="2790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347864" y="548680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053368" y="2492896"/>
            <a:ext cx="137461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44128" y="3501008"/>
            <a:ext cx="137461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5536" y="5229200"/>
            <a:ext cx="23762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4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19225"/>
            <a:ext cx="6848475" cy="401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2636912"/>
            <a:ext cx="6120680" cy="792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69" y="1124744"/>
            <a:ext cx="6787906" cy="504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4329100"/>
            <a:ext cx="5904656" cy="111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05874" y="3068960"/>
            <a:ext cx="5904656" cy="266429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3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617"/>
            <a:ext cx="8352928" cy="630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4067944" y="2348880"/>
            <a:ext cx="504056" cy="39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2555776" y="3325721"/>
            <a:ext cx="4680519" cy="1471431"/>
            <a:chOff x="2555776" y="3325721"/>
            <a:chExt cx="4680519" cy="1471431"/>
          </a:xfrm>
        </p:grpSpPr>
        <p:sp>
          <p:nvSpPr>
            <p:cNvPr id="2" name="ZoneTexte 1"/>
            <p:cNvSpPr txBox="1"/>
            <p:nvPr/>
          </p:nvSpPr>
          <p:spPr>
            <a:xfrm>
              <a:off x="2555776" y="3325721"/>
              <a:ext cx="4680519" cy="2616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i="1" dirty="0" smtClean="0"/>
                <a:t>50%= sans/hors AMM</a:t>
              </a:r>
              <a:endParaRPr lang="fr-FR" sz="1100" b="1" i="1" dirty="0"/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>
              <a:off x="2555776" y="3588492"/>
              <a:ext cx="1224136" cy="1208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5026920" y="3588492"/>
              <a:ext cx="1273272" cy="1136652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32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116</Words>
  <Application>Microsoft Office PowerPoint</Application>
  <PresentationFormat>Affichage à l'écran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MartinezM</dc:creator>
  <cp:lastModifiedBy>martinezm</cp:lastModifiedBy>
  <cp:revision>51</cp:revision>
  <dcterms:created xsi:type="dcterms:W3CDTF">2018-09-01T09:11:46Z</dcterms:created>
  <dcterms:modified xsi:type="dcterms:W3CDTF">2019-05-08T06:10:51Z</dcterms:modified>
</cp:coreProperties>
</file>