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63" r:id="rId5"/>
    <p:sldId id="258" r:id="rId6"/>
    <p:sldId id="261" r:id="rId7"/>
    <p:sldId id="262" r:id="rId8"/>
  </p:sldIdLst>
  <p:sldSz cx="6858000" cy="9144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1788" y="11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423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898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010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3305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527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433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7635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132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911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8981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526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C041F-4FC3-4DE7-9B30-8FDD81BBE48F}" type="datetimeFigureOut">
              <a:rPr lang="fr-CH" smtClean="0"/>
              <a:t>29.11.2017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17DEC-FB4E-476E-98DA-3EF3213624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073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24744" y="4499992"/>
            <a:ext cx="46805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CALCULS DES PERFUSIONS EN REANIMATION</a:t>
            </a:r>
            <a:endParaRPr lang="fr-CH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021288" y="874846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MMA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9840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2655" y="1331640"/>
            <a:ext cx="6192689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CH" b="1" dirty="0" smtClean="0"/>
              <a:t>Vous avez un choc </a:t>
            </a:r>
            <a:r>
              <a:rPr lang="fr-CH" b="1" dirty="0" smtClean="0"/>
              <a:t>décompensé </a:t>
            </a:r>
            <a:r>
              <a:rPr lang="fr-CH" b="1" dirty="0" smtClean="0"/>
              <a:t>au </a:t>
            </a:r>
            <a:r>
              <a:rPr lang="fr-CH" b="1" dirty="0" smtClean="0"/>
              <a:t>box 7 des urgences qui n’a pas répondu à 2 remplissages de </a:t>
            </a:r>
            <a:r>
              <a:rPr lang="fr-CH" b="1" dirty="0" err="1" smtClean="0"/>
              <a:t>NaCl</a:t>
            </a:r>
            <a:r>
              <a:rPr lang="fr-CH" b="1" dirty="0" smtClean="0"/>
              <a:t> 0.9%.</a:t>
            </a:r>
          </a:p>
          <a:p>
            <a:endParaRPr lang="fr-CH" b="1" dirty="0"/>
          </a:p>
          <a:p>
            <a:pPr marL="285750" indent="-285750">
              <a:buFont typeface="Arial" pitchFamily="34" charset="0"/>
              <a:buChar char="•"/>
            </a:pPr>
            <a:endParaRPr lang="fr-CH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CH" b="1" dirty="0" smtClean="0"/>
              <a:t>Votre chef vous dit </a:t>
            </a:r>
            <a:r>
              <a:rPr lang="fr-CH" b="1" dirty="0" smtClean="0"/>
              <a:t>au </a:t>
            </a:r>
            <a:r>
              <a:rPr lang="fr-CH" b="1" dirty="0" smtClean="0"/>
              <a:t>téléphone de lui passer de la Dopamine à 10 </a:t>
            </a:r>
            <a:r>
              <a:rPr lang="fr-CH" b="1" dirty="0" err="1" smtClean="0"/>
              <a:t>mcg</a:t>
            </a:r>
            <a:r>
              <a:rPr lang="fr-CH" b="1" dirty="0" smtClean="0"/>
              <a:t>/kg/min </a:t>
            </a:r>
            <a:r>
              <a:rPr lang="fr-CH" b="1" dirty="0" smtClean="0"/>
              <a:t>puis ça coupe. Vous le rappelez mais il n’y a pas de </a:t>
            </a:r>
            <a:r>
              <a:rPr lang="fr-CH" b="1" dirty="0" smtClean="0"/>
              <a:t>réseau ….</a:t>
            </a:r>
            <a:endParaRPr lang="fr-CH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404664" y="3923928"/>
            <a:ext cx="5904656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CH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CH" b="1" dirty="0" smtClean="0">
                <a:solidFill>
                  <a:srgbClr val="FF0000"/>
                </a:solidFill>
              </a:rPr>
              <a:t> </a:t>
            </a:r>
            <a:r>
              <a:rPr lang="fr-CH" b="1" dirty="0">
                <a:solidFill>
                  <a:srgbClr val="FF0000"/>
                </a:solidFill>
              </a:rPr>
              <a:t>Quel ordre donnez-vous à l’infirmière?</a:t>
            </a:r>
          </a:p>
          <a:p>
            <a:pPr algn="ctr"/>
            <a:endParaRPr lang="fr-CH" b="1" dirty="0" smtClean="0"/>
          </a:p>
          <a:p>
            <a:pPr algn="ctr"/>
            <a:r>
              <a:rPr lang="fr-CH" b="1" dirty="0" smtClean="0"/>
              <a:t>Le </a:t>
            </a:r>
            <a:r>
              <a:rPr lang="fr-CH" b="1" dirty="0"/>
              <a:t>patient pèse </a:t>
            </a:r>
            <a:r>
              <a:rPr lang="fr-CH" b="1" dirty="0" smtClean="0"/>
              <a:t>5 </a:t>
            </a:r>
            <a:r>
              <a:rPr lang="fr-CH" b="1" dirty="0"/>
              <a:t>kg </a:t>
            </a:r>
            <a:endParaRPr lang="fr-CH" b="1" dirty="0" smtClean="0"/>
          </a:p>
        </p:txBody>
      </p:sp>
      <p:grpSp>
        <p:nvGrpSpPr>
          <p:cNvPr id="5" name="Groupe 4"/>
          <p:cNvGrpSpPr/>
          <p:nvPr/>
        </p:nvGrpSpPr>
        <p:grpSpPr>
          <a:xfrm>
            <a:off x="2042542" y="5364088"/>
            <a:ext cx="2628900" cy="2808312"/>
            <a:chOff x="2042542" y="5364088"/>
            <a:chExt cx="2628900" cy="2808312"/>
          </a:xfrm>
        </p:grpSpPr>
        <p:pic>
          <p:nvPicPr>
            <p:cNvPr id="1026" name="Picture 2" descr="C:\Users\martinezm\Desktop\imgr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2542" y="5364088"/>
              <a:ext cx="2628900" cy="1743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martinezm\Desktop\imgres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9485" y="7154897"/>
              <a:ext cx="1363664" cy="1017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199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5" t="15774" r="3810" b="5506"/>
          <a:stretch/>
        </p:blipFill>
        <p:spPr bwMode="auto">
          <a:xfrm>
            <a:off x="1304763" y="4776432"/>
            <a:ext cx="4464496" cy="404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196752" y="467544"/>
            <a:ext cx="46805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METHODE DE DILUTION POUR PERFUSION DES MEDICAMENTS D’URGENCES</a:t>
            </a:r>
            <a:endParaRPr lang="fr-CH" b="1" dirty="0"/>
          </a:p>
        </p:txBody>
      </p:sp>
      <p:pic>
        <p:nvPicPr>
          <p:cNvPr id="2050" name="Picture 2" descr="C:\Users\martinezm\Desktop\IMG_22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0" t="7199" b="11007"/>
          <a:stretch/>
        </p:blipFill>
        <p:spPr bwMode="auto">
          <a:xfrm rot="5400000">
            <a:off x="2218890" y="1691839"/>
            <a:ext cx="1979682" cy="1403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628800" y="3851920"/>
            <a:ext cx="3287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a</a:t>
            </a:r>
            <a:r>
              <a:rPr lang="fr-CH" dirty="0" smtClean="0"/>
              <a:t>u </a:t>
            </a:r>
            <a:r>
              <a:rPr lang="fr-CH" dirty="0" smtClean="0"/>
              <a:t>milieu on trouve un tableau….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217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5" t="15774" r="3810" b="5506"/>
          <a:stretch/>
        </p:blipFill>
        <p:spPr bwMode="auto">
          <a:xfrm>
            <a:off x="188640" y="1403648"/>
            <a:ext cx="6683873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1171323" y="251520"/>
            <a:ext cx="46805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METHODE DE DILUTION POUR PERFUSION DES MEDICAMENTS D’URGENCES</a:t>
            </a:r>
            <a:endParaRPr lang="fr-CH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780928" y="911149"/>
            <a:ext cx="1441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i="1" dirty="0" smtClean="0"/>
              <a:t>Drug Doses, </a:t>
            </a:r>
            <a:r>
              <a:rPr lang="fr-CH" sz="1200" i="1" dirty="0" err="1" smtClean="0"/>
              <a:t>F.Shann</a:t>
            </a:r>
            <a:endParaRPr lang="fr-CH" sz="1200" i="1" dirty="0"/>
          </a:p>
        </p:txBody>
      </p:sp>
      <p:grpSp>
        <p:nvGrpSpPr>
          <p:cNvPr id="14" name="Groupe 13"/>
          <p:cNvGrpSpPr/>
          <p:nvPr/>
        </p:nvGrpSpPr>
        <p:grpSpPr>
          <a:xfrm>
            <a:off x="2709390" y="2267744"/>
            <a:ext cx="1367682" cy="5846802"/>
            <a:chOff x="2709390" y="2267744"/>
            <a:chExt cx="1367682" cy="5846802"/>
          </a:xfrm>
        </p:grpSpPr>
        <p:sp>
          <p:nvSpPr>
            <p:cNvPr id="5" name="Rectangle 4"/>
            <p:cNvSpPr/>
            <p:nvPr/>
          </p:nvSpPr>
          <p:spPr>
            <a:xfrm>
              <a:off x="3068960" y="2267744"/>
              <a:ext cx="504056" cy="4896544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grpSp>
          <p:nvGrpSpPr>
            <p:cNvPr id="12" name="Groupe 11"/>
            <p:cNvGrpSpPr/>
            <p:nvPr/>
          </p:nvGrpSpPr>
          <p:grpSpPr>
            <a:xfrm>
              <a:off x="2709390" y="7380312"/>
              <a:ext cx="1367682" cy="734234"/>
              <a:chOff x="2637147" y="7380312"/>
              <a:chExt cx="1367682" cy="734234"/>
            </a:xfrm>
          </p:grpSpPr>
          <p:sp>
            <p:nvSpPr>
              <p:cNvPr id="7" name="ZoneTexte 6"/>
              <p:cNvSpPr txBox="1"/>
              <p:nvPr/>
            </p:nvSpPr>
            <p:spPr>
              <a:xfrm>
                <a:off x="2637147" y="7714436"/>
                <a:ext cx="1367682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000" dirty="0" smtClean="0"/>
                  <a:t>Colonne «1 pour 1»</a:t>
                </a:r>
              </a:p>
              <a:p>
                <a:pPr algn="ctr"/>
                <a:r>
                  <a:rPr lang="fr-CH" sz="1000" dirty="0" smtClean="0"/>
                  <a:t>1 ml/h = 1 </a:t>
                </a:r>
                <a:r>
                  <a:rPr lang="fr-CH" sz="1000" dirty="0" err="1" smtClean="0"/>
                  <a:t>mcg</a:t>
                </a:r>
                <a:r>
                  <a:rPr lang="fr-CH" sz="1000" dirty="0" smtClean="0"/>
                  <a:t>/kg(min</a:t>
                </a:r>
                <a:endParaRPr lang="fr-CH" sz="1000" dirty="0"/>
              </a:p>
            </p:txBody>
          </p:sp>
          <p:cxnSp>
            <p:nvCxnSpPr>
              <p:cNvPr id="10" name="Connecteur droit avec flèche 9"/>
              <p:cNvCxnSpPr>
                <a:stCxn id="7" idx="0"/>
              </p:cNvCxnSpPr>
              <p:nvPr/>
            </p:nvCxnSpPr>
            <p:spPr>
              <a:xfrm flipV="1">
                <a:off x="3320988" y="7380312"/>
                <a:ext cx="0" cy="3341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2413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92696" y="6809472"/>
            <a:ext cx="5569194" cy="10464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1600" b="1" u="sng" dirty="0" smtClean="0"/>
              <a:t>Ordre pour l’infirmière ?</a:t>
            </a:r>
            <a:endParaRPr lang="fr-CH" sz="1600" b="1" u="sng" dirty="0" smtClean="0"/>
          </a:p>
          <a:p>
            <a:pPr algn="ctr"/>
            <a:r>
              <a:rPr lang="fr-CH" b="1" u="sng" dirty="0" smtClean="0"/>
              <a:t> </a:t>
            </a:r>
            <a:endParaRPr lang="fr-CH" b="1" u="sng" dirty="0" smtClean="0"/>
          </a:p>
          <a:p>
            <a:pPr algn="ctr"/>
            <a:r>
              <a:rPr lang="fr-CH" sz="1600" b="1" dirty="0" smtClean="0">
                <a:solidFill>
                  <a:srgbClr val="FF0000"/>
                </a:solidFill>
              </a:rPr>
              <a:t>15 </a:t>
            </a:r>
            <a:r>
              <a:rPr lang="fr-CH" sz="1600" b="1" dirty="0" smtClean="0">
                <a:solidFill>
                  <a:srgbClr val="FF0000"/>
                </a:solidFill>
              </a:rPr>
              <a:t>mg dans 50 ml de </a:t>
            </a:r>
            <a:r>
              <a:rPr lang="fr-CH" sz="1600" b="1" dirty="0" err="1" smtClean="0">
                <a:solidFill>
                  <a:srgbClr val="FF0000"/>
                </a:solidFill>
              </a:rPr>
              <a:t>NaCl</a:t>
            </a:r>
            <a:r>
              <a:rPr lang="fr-CH" sz="1600" b="1" dirty="0" smtClean="0">
                <a:solidFill>
                  <a:srgbClr val="FF0000"/>
                </a:solidFill>
              </a:rPr>
              <a:t> 0.9% à passer à </a:t>
            </a:r>
            <a:r>
              <a:rPr lang="fr-CH" sz="1600" b="1" u="sng" dirty="0" smtClean="0">
                <a:solidFill>
                  <a:srgbClr val="FF0000"/>
                </a:solidFill>
              </a:rPr>
              <a:t>10 ml/h</a:t>
            </a:r>
            <a:r>
              <a:rPr lang="fr-CH" sz="1600" b="1" dirty="0" smtClean="0">
                <a:solidFill>
                  <a:srgbClr val="FF0000"/>
                </a:solidFill>
              </a:rPr>
              <a:t>.</a:t>
            </a:r>
            <a:endParaRPr lang="fr-CH" sz="1600" u="sng" dirty="0"/>
          </a:p>
          <a:p>
            <a:endParaRPr lang="fr-CH" sz="1000" b="1" dirty="0" smtClean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5" t="15774" r="3810" b="5506"/>
          <a:stretch/>
        </p:blipFill>
        <p:spPr bwMode="auto">
          <a:xfrm>
            <a:off x="757746" y="1403648"/>
            <a:ext cx="5637001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e 1"/>
          <p:cNvGrpSpPr/>
          <p:nvPr/>
        </p:nvGrpSpPr>
        <p:grpSpPr>
          <a:xfrm>
            <a:off x="800832" y="3634105"/>
            <a:ext cx="4595696" cy="1738945"/>
            <a:chOff x="800832" y="3634105"/>
            <a:chExt cx="4595696" cy="1738945"/>
          </a:xfrm>
        </p:grpSpPr>
        <p:cxnSp>
          <p:nvCxnSpPr>
            <p:cNvPr id="11" name="Connecteur droit 10"/>
            <p:cNvCxnSpPr/>
            <p:nvPr/>
          </p:nvCxnSpPr>
          <p:spPr>
            <a:xfrm>
              <a:off x="800832" y="3634105"/>
              <a:ext cx="4501479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834453" y="5373050"/>
              <a:ext cx="4562075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5157192" y="3634103"/>
            <a:ext cx="239336" cy="17389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8" name="Ellipse 57"/>
          <p:cNvSpPr/>
          <p:nvPr/>
        </p:nvSpPr>
        <p:spPr>
          <a:xfrm>
            <a:off x="908720" y="4788024"/>
            <a:ext cx="360040" cy="183313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242699" y="4788024"/>
            <a:ext cx="2277346" cy="183313"/>
            <a:chOff x="1242699" y="4788024"/>
            <a:chExt cx="2277346" cy="183313"/>
          </a:xfrm>
        </p:grpSpPr>
        <p:cxnSp>
          <p:nvCxnSpPr>
            <p:cNvPr id="54" name="Connecteur droit 53"/>
            <p:cNvCxnSpPr/>
            <p:nvPr/>
          </p:nvCxnSpPr>
          <p:spPr>
            <a:xfrm flipH="1">
              <a:off x="1242699" y="4882369"/>
              <a:ext cx="2023005" cy="2280"/>
            </a:xfrm>
            <a:prstGeom prst="line">
              <a:avLst/>
            </a:prstGeom>
            <a:ln>
              <a:solidFill>
                <a:srgbClr val="FF0000"/>
              </a:solidFill>
              <a:prstDash val="sysDot"/>
              <a:headEnd type="stealth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lipse 56"/>
            <p:cNvSpPr/>
            <p:nvPr/>
          </p:nvSpPr>
          <p:spPr>
            <a:xfrm>
              <a:off x="3292613" y="4793400"/>
              <a:ext cx="227432" cy="177937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3292613" y="4788024"/>
              <a:ext cx="227432" cy="177937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1171323" y="251520"/>
            <a:ext cx="46805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METHODE DE DILUTION POUR PERFUSION DES MEDICAMENTS D’URGENCES</a:t>
            </a:r>
            <a:endParaRPr lang="fr-CH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780928" y="911149"/>
            <a:ext cx="1441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i="1" dirty="0" smtClean="0"/>
              <a:t>Drug Doses, </a:t>
            </a:r>
            <a:r>
              <a:rPr lang="fr-CH" sz="1200" i="1" dirty="0" err="1" smtClean="0"/>
              <a:t>F.Shann</a:t>
            </a:r>
            <a:endParaRPr lang="fr-CH" sz="1200" i="1" dirty="0"/>
          </a:p>
        </p:txBody>
      </p:sp>
      <p:sp>
        <p:nvSpPr>
          <p:cNvPr id="19" name="Rectangle 18"/>
          <p:cNvSpPr/>
          <p:nvPr/>
        </p:nvSpPr>
        <p:spPr>
          <a:xfrm>
            <a:off x="3212976" y="2130074"/>
            <a:ext cx="393229" cy="4098109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969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13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oneTexte 20"/>
          <p:cNvSpPr txBox="1"/>
          <p:nvPr/>
        </p:nvSpPr>
        <p:spPr>
          <a:xfrm>
            <a:off x="1139391" y="2267744"/>
            <a:ext cx="468051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Maintenant 10 ml/h pour un nourrisson, c’est peut-être un peu beaucoup en volume …=&gt;</a:t>
            </a:r>
          </a:p>
          <a:p>
            <a:pPr algn="ctr"/>
            <a:r>
              <a:rPr lang="fr-CH" b="1" dirty="0" smtClean="0">
                <a:solidFill>
                  <a:srgbClr val="FF0000"/>
                </a:solidFill>
              </a:rPr>
              <a:t>On fait quoi?</a:t>
            </a:r>
            <a:endParaRPr lang="fr-CH" b="1" dirty="0"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139390" y="4427984"/>
            <a:ext cx="46805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On concentre la dopamine =&gt; changement de colonne!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314017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5" t="15774" r="3810" b="5506"/>
          <a:stretch/>
        </p:blipFill>
        <p:spPr bwMode="auto">
          <a:xfrm>
            <a:off x="757746" y="1403648"/>
            <a:ext cx="5637001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Connecteur droit 21"/>
          <p:cNvCxnSpPr/>
          <p:nvPr/>
        </p:nvCxnSpPr>
        <p:spPr>
          <a:xfrm>
            <a:off x="908720" y="2587799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908720" y="2587799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e 7"/>
          <p:cNvGrpSpPr/>
          <p:nvPr/>
        </p:nvGrpSpPr>
        <p:grpSpPr>
          <a:xfrm>
            <a:off x="3288845" y="2123728"/>
            <a:ext cx="1513166" cy="3869464"/>
            <a:chOff x="3288845" y="2123728"/>
            <a:chExt cx="1513166" cy="3869464"/>
          </a:xfrm>
        </p:grpSpPr>
        <p:sp>
          <p:nvSpPr>
            <p:cNvPr id="16" name="Arc 15"/>
            <p:cNvSpPr/>
            <p:nvPr/>
          </p:nvSpPr>
          <p:spPr>
            <a:xfrm>
              <a:off x="3288845" y="4521049"/>
              <a:ext cx="1361993" cy="1472143"/>
            </a:xfrm>
            <a:prstGeom prst="arc">
              <a:avLst>
                <a:gd name="adj1" fmla="val 13756437"/>
                <a:gd name="adj2" fmla="val 18991387"/>
              </a:avLst>
            </a:prstGeom>
            <a:ln>
              <a:prstDash val="sysDot"/>
              <a:tailEnd type="stealth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3645024" y="2123728"/>
              <a:ext cx="1156987" cy="2835705"/>
              <a:chOff x="3645025" y="2123728"/>
              <a:chExt cx="1156987" cy="2835705"/>
            </a:xfrm>
          </p:grpSpPr>
          <p:sp>
            <p:nvSpPr>
              <p:cNvPr id="28" name="Ellipse 27"/>
              <p:cNvSpPr/>
              <p:nvPr/>
            </p:nvSpPr>
            <p:spPr>
              <a:xfrm>
                <a:off x="4460559" y="4781496"/>
                <a:ext cx="227432" cy="177937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 sz="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2" name="Connecteur droit 31"/>
              <p:cNvCxnSpPr/>
              <p:nvPr/>
            </p:nvCxnSpPr>
            <p:spPr>
              <a:xfrm>
                <a:off x="4581129" y="2494137"/>
                <a:ext cx="0" cy="2318590"/>
              </a:xfrm>
              <a:prstGeom prst="line">
                <a:avLst/>
              </a:prstGeom>
              <a:ln>
                <a:solidFill>
                  <a:srgbClr val="0070C0"/>
                </a:solidFill>
                <a:prstDash val="sysDot"/>
                <a:headEnd type="stealth" w="sm" len="sm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Ellipse 29"/>
              <p:cNvSpPr/>
              <p:nvPr/>
            </p:nvSpPr>
            <p:spPr>
              <a:xfrm>
                <a:off x="4272478" y="2123728"/>
                <a:ext cx="529534" cy="347789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 sz="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8" name="Connecteur droit 37"/>
              <p:cNvCxnSpPr/>
              <p:nvPr/>
            </p:nvCxnSpPr>
            <p:spPr>
              <a:xfrm>
                <a:off x="3645025" y="3959932"/>
                <a:ext cx="32481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necteur droit 40"/>
              <p:cNvCxnSpPr/>
              <p:nvPr/>
            </p:nvCxnSpPr>
            <p:spPr>
              <a:xfrm>
                <a:off x="3645025" y="3959932"/>
                <a:ext cx="32481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ZoneTexte 20"/>
          <p:cNvSpPr txBox="1"/>
          <p:nvPr/>
        </p:nvSpPr>
        <p:spPr>
          <a:xfrm>
            <a:off x="1171323" y="251520"/>
            <a:ext cx="46805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METHODE DE DILUTION POUR PERFUSION DES MEDICAMENTS D’URGENCES</a:t>
            </a:r>
            <a:endParaRPr lang="fr-CH" b="1" dirty="0"/>
          </a:p>
        </p:txBody>
      </p:sp>
      <p:sp>
        <p:nvSpPr>
          <p:cNvPr id="7" name="Rectangle 6"/>
          <p:cNvSpPr/>
          <p:nvPr/>
        </p:nvSpPr>
        <p:spPr>
          <a:xfrm>
            <a:off x="735448" y="6876256"/>
            <a:ext cx="55691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000" u="sng" dirty="0"/>
              <a:t>Ex 2</a:t>
            </a:r>
            <a:r>
              <a:rPr lang="fr-CH" sz="1000" dirty="0"/>
              <a:t>: </a:t>
            </a:r>
            <a:r>
              <a:rPr lang="fr-CH" sz="1000" i="1" dirty="0"/>
              <a:t>Choix d’un débit plus faible </a:t>
            </a:r>
            <a:r>
              <a:rPr lang="fr-CH" sz="1000" dirty="0"/>
              <a:t>à 1 ml/h =&gt; colonne 30 mg/kg dans 50 ml=&gt; </a:t>
            </a:r>
            <a:r>
              <a:rPr lang="fr-CH" sz="1000" b="1" dirty="0"/>
              <a:t>30 mg/kg x 5 kg = </a:t>
            </a:r>
            <a:endParaRPr lang="fr-CH" sz="1000" b="1" dirty="0" smtClean="0"/>
          </a:p>
          <a:p>
            <a:r>
              <a:rPr lang="fr-CH" sz="2000" b="1" dirty="0" smtClean="0">
                <a:solidFill>
                  <a:srgbClr val="00B0F0"/>
                </a:solidFill>
              </a:rPr>
              <a:t>150 </a:t>
            </a:r>
            <a:r>
              <a:rPr lang="fr-CH" sz="2000" b="1" dirty="0">
                <a:solidFill>
                  <a:srgbClr val="00B0F0"/>
                </a:solidFill>
              </a:rPr>
              <a:t>mg dans 50 ml </a:t>
            </a:r>
            <a:r>
              <a:rPr lang="fr-CH" sz="2000" b="1" dirty="0" err="1">
                <a:solidFill>
                  <a:srgbClr val="00B0F0"/>
                </a:solidFill>
              </a:rPr>
              <a:t>NaCl</a:t>
            </a:r>
            <a:r>
              <a:rPr lang="fr-CH" sz="2000" b="1" dirty="0">
                <a:solidFill>
                  <a:srgbClr val="00B0F0"/>
                </a:solidFill>
              </a:rPr>
              <a:t> 0,9% puis un débit </a:t>
            </a:r>
            <a:r>
              <a:rPr lang="fr-CH" sz="2000" b="1" u="sng" dirty="0">
                <a:solidFill>
                  <a:srgbClr val="00B0F0"/>
                </a:solidFill>
              </a:rPr>
              <a:t>de 1 ml/h </a:t>
            </a:r>
            <a:r>
              <a:rPr lang="fr-CH" sz="2000" b="1" dirty="0">
                <a:solidFill>
                  <a:srgbClr val="00B0F0"/>
                </a:solidFill>
              </a:rPr>
              <a:t>pour avoir 10 </a:t>
            </a:r>
            <a:r>
              <a:rPr lang="fr-CH" sz="2000" b="1" dirty="0" err="1">
                <a:solidFill>
                  <a:srgbClr val="00B0F0"/>
                </a:solidFill>
              </a:rPr>
              <a:t>mcg</a:t>
            </a:r>
            <a:r>
              <a:rPr lang="fr-CH" sz="2000" b="1" dirty="0">
                <a:solidFill>
                  <a:srgbClr val="00B0F0"/>
                </a:solidFill>
              </a:rPr>
              <a:t>/kg/min 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780928" y="911149"/>
            <a:ext cx="1441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i="1" dirty="0" smtClean="0"/>
              <a:t>Drug Doses, </a:t>
            </a:r>
            <a:r>
              <a:rPr lang="fr-CH" sz="1200" i="1" dirty="0" err="1" smtClean="0"/>
              <a:t>F.Shann</a:t>
            </a:r>
            <a:endParaRPr lang="fr-CH" sz="1200" i="1" dirty="0"/>
          </a:p>
        </p:txBody>
      </p:sp>
    </p:spTree>
    <p:extLst>
      <p:ext uri="{BB962C8B-B14F-4D97-AF65-F5344CB8AC3E}">
        <p14:creationId xmlns:p14="http://schemas.microsoft.com/office/powerpoint/2010/main" val="384520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223</Words>
  <Application>Microsoft Office PowerPoint</Application>
  <PresentationFormat>Affichage à l'écran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FHVi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martinezm</dc:creator>
  <cp:lastModifiedBy>martinezm</cp:lastModifiedBy>
  <cp:revision>25</cp:revision>
  <cp:lastPrinted>2014-08-25T13:02:12Z</cp:lastPrinted>
  <dcterms:created xsi:type="dcterms:W3CDTF">2014-08-12T06:19:48Z</dcterms:created>
  <dcterms:modified xsi:type="dcterms:W3CDTF">2017-11-29T07:04:11Z</dcterms:modified>
</cp:coreProperties>
</file>