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75" r:id="rId2"/>
    <p:sldId id="300" r:id="rId3"/>
    <p:sldId id="311" r:id="rId4"/>
    <p:sldId id="301" r:id="rId5"/>
    <p:sldId id="260" r:id="rId6"/>
    <p:sldId id="261" r:id="rId7"/>
    <p:sldId id="306" r:id="rId8"/>
    <p:sldId id="307" r:id="rId9"/>
    <p:sldId id="308" r:id="rId10"/>
    <p:sldId id="257" r:id="rId11"/>
    <p:sldId id="279" r:id="rId12"/>
    <p:sldId id="281" r:id="rId13"/>
    <p:sldId id="282" r:id="rId14"/>
    <p:sldId id="309" r:id="rId15"/>
    <p:sldId id="310" r:id="rId16"/>
    <p:sldId id="286" r:id="rId17"/>
    <p:sldId id="287" r:id="rId18"/>
    <p:sldId id="288" r:id="rId19"/>
    <p:sldId id="283" r:id="rId20"/>
    <p:sldId id="284" r:id="rId21"/>
    <p:sldId id="259" r:id="rId22"/>
    <p:sldId id="285" r:id="rId23"/>
    <p:sldId id="289" r:id="rId24"/>
    <p:sldId id="290" r:id="rId25"/>
    <p:sldId id="291" r:id="rId26"/>
    <p:sldId id="292" r:id="rId27"/>
    <p:sldId id="293" r:id="rId28"/>
    <p:sldId id="294" r:id="rId29"/>
    <p:sldId id="258" r:id="rId30"/>
    <p:sldId id="302" r:id="rId31"/>
    <p:sldId id="272" r:id="rId32"/>
    <p:sldId id="273" r:id="rId33"/>
    <p:sldId id="274" r:id="rId34"/>
    <p:sldId id="298"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5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94C2A6-08DA-408B-98DF-B690B3806E9E}" type="datetimeFigureOut">
              <a:rPr lang="fr-FR" smtClean="0"/>
              <a:pPr/>
              <a:t>21/05/2013</a:t>
            </a:fld>
            <a:endParaRPr lang="fr-CH"/>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3D9B16-01C0-4434-9C3E-431F9B36B414}" type="slidenum">
              <a:rPr lang="fr-CH" smtClean="0"/>
              <a:pPr/>
              <a:t>‹N°›</a:t>
            </a:fld>
            <a:endParaRPr lang="fr-C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H" dirty="0" smtClean="0"/>
              <a:t>Génétique: prise de poids précoce,</a:t>
            </a:r>
            <a:r>
              <a:rPr lang="fr-CH" baseline="0" dirty="0" smtClean="0"/>
              <a:t> avec hyperphagie.</a:t>
            </a:r>
            <a:endParaRPr lang="fr-CH" dirty="0"/>
          </a:p>
        </p:txBody>
      </p:sp>
      <p:sp>
        <p:nvSpPr>
          <p:cNvPr id="4" name="Espace réservé du numéro de diapositive 3"/>
          <p:cNvSpPr>
            <a:spLocks noGrp="1"/>
          </p:cNvSpPr>
          <p:nvPr>
            <p:ph type="sldNum" sz="quarter" idx="10"/>
          </p:nvPr>
        </p:nvSpPr>
        <p:spPr/>
        <p:txBody>
          <a:bodyPr/>
          <a:lstStyle/>
          <a:p>
            <a:fld id="{D03D9B16-01C0-4434-9C3E-431F9B36B414}" type="slidenum">
              <a:rPr lang="fr-CH" smtClean="0"/>
              <a:pPr/>
              <a:t>8</a:t>
            </a:fld>
            <a:endParaRPr lang="fr-C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H" dirty="0" smtClean="0"/>
              <a:t>Cortisol salivaire doit être </a:t>
            </a:r>
            <a:r>
              <a:rPr lang="fr-CH" dirty="0" err="1" smtClean="0"/>
              <a:t>suprimé</a:t>
            </a:r>
            <a:r>
              <a:rPr lang="fr-CH" baseline="0" dirty="0" smtClean="0"/>
              <a:t> à 24h, si non signe de Cushing</a:t>
            </a:r>
          </a:p>
          <a:p>
            <a:pPr marL="0" marR="0" indent="0" algn="l" defTabSz="914400" rtl="0" eaLnBrk="1" fontAlgn="auto" latinLnBrk="0" hangingPunct="1">
              <a:lnSpc>
                <a:spcPct val="100000"/>
              </a:lnSpc>
              <a:spcBef>
                <a:spcPts val="0"/>
              </a:spcBef>
              <a:spcAft>
                <a:spcPts val="0"/>
              </a:spcAft>
              <a:buClrTx/>
              <a:buSzTx/>
              <a:buFontTx/>
              <a:buNone/>
              <a:tabLst/>
              <a:defRPr/>
            </a:pPr>
            <a:r>
              <a:rPr lang="fr-CH" sz="1200" dirty="0" smtClean="0">
                <a:solidFill>
                  <a:srgbClr val="1F497D"/>
                </a:solidFill>
                <a:latin typeface="+mn-lt"/>
                <a:ea typeface="Calibri"/>
                <a:cs typeface="Times New Roman"/>
              </a:rPr>
              <a:t>le dosage urinaire et salivaire mesure le cortisol libre (alors que le sanguin le cortisol total). C’est bien d’avoir le cortisol libre car ne dépend pas des protéines de liaisons. Dans le sang, un cortisol « élevé » peut simplement témoigner de protéines de liaisons élevées mais sans être en lien avec un hypercorticisme.</a:t>
            </a:r>
            <a:endParaRPr lang="fr-CH" dirty="0"/>
          </a:p>
        </p:txBody>
      </p:sp>
      <p:sp>
        <p:nvSpPr>
          <p:cNvPr id="4" name="Espace réservé du numéro de diapositive 3"/>
          <p:cNvSpPr>
            <a:spLocks noGrp="1"/>
          </p:cNvSpPr>
          <p:nvPr>
            <p:ph type="sldNum" sz="quarter" idx="10"/>
          </p:nvPr>
        </p:nvSpPr>
        <p:spPr/>
        <p:txBody>
          <a:bodyPr/>
          <a:lstStyle/>
          <a:p>
            <a:fld id="{D03D9B16-01C0-4434-9C3E-431F9B36B414}" type="slidenum">
              <a:rPr lang="fr-CH" smtClean="0"/>
              <a:pPr/>
              <a:t>9</a:t>
            </a:fld>
            <a:endParaRPr lang="fr-C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D03D9B16-01C0-4434-9C3E-431F9B36B414}" type="slidenum">
              <a:rPr lang="fr-CH" smtClean="0"/>
              <a:pPr/>
              <a:t>10</a:t>
            </a:fld>
            <a:endParaRPr lang="fr-C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D03D9B16-01C0-4434-9C3E-431F9B36B414}" type="slidenum">
              <a:rPr lang="fr-CH" smtClean="0"/>
              <a:pPr/>
              <a:t>34</a:t>
            </a:fld>
            <a:endParaRPr lang="fr-C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H"/>
          </a:p>
        </p:txBody>
      </p:sp>
      <p:sp>
        <p:nvSpPr>
          <p:cNvPr id="4" name="Espace réservé de la date 3"/>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e la date 2"/>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24B552-6D62-4CC5-9C2A-6A76D190DADE}" type="datetimeFigureOut">
              <a:rPr lang="fr-FR" smtClean="0"/>
              <a:pPr/>
              <a:t>21/05/2013</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53F14C84-13A3-4D10-9761-1F76EEEFEFF2}" type="slidenum">
              <a:rPr lang="fr-CH" smtClean="0"/>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4B552-6D62-4CC5-9C2A-6A76D190DADE}" type="datetimeFigureOut">
              <a:rPr lang="fr-FR" smtClean="0"/>
              <a:pPr/>
              <a:t>21/05/2013</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14C84-13A3-4D10-9761-1F76EEEFEFF2}" type="slidenum">
              <a:rPr lang="fr-CH" smtClean="0"/>
              <a:pPr/>
              <a:t>‹N°›</a:t>
            </a:fld>
            <a:endParaRPr lang="fr-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1.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14.jpe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9" name="Sous-titre 8"/>
          <p:cNvSpPr>
            <a:spLocks noGrp="1"/>
          </p:cNvSpPr>
          <p:nvPr>
            <p:ph type="subTitle" idx="1"/>
          </p:nvPr>
        </p:nvSpPr>
        <p:spPr>
          <a:xfrm>
            <a:off x="2606524" y="3882573"/>
            <a:ext cx="5498630" cy="1752465"/>
          </a:xfrm>
        </p:spPr>
        <p:txBody>
          <a:bodyPr/>
          <a:lstStyle/>
          <a:p>
            <a:pPr>
              <a:buFont typeface="Arial" charset="0"/>
              <a:buNone/>
              <a:defRPr/>
            </a:pPr>
            <a:r>
              <a:rPr lang="fr-CH" sz="1800" b="1" dirty="0" smtClean="0"/>
              <a:t/>
            </a:r>
            <a:br>
              <a:rPr lang="fr-CH" sz="1800" b="1" dirty="0" smtClean="0"/>
            </a:br>
            <a:r>
              <a:rPr lang="fr-CH" sz="1400" dirty="0" smtClean="0">
                <a:solidFill>
                  <a:srgbClr val="005A9C"/>
                </a:solidFill>
              </a:rPr>
              <a:t/>
            </a:r>
            <a:br>
              <a:rPr lang="fr-CH" sz="1400" dirty="0" smtClean="0">
                <a:solidFill>
                  <a:srgbClr val="005A9C"/>
                </a:solidFill>
              </a:rPr>
            </a:br>
            <a:endParaRPr lang="fr-CH" sz="1400" dirty="0" smtClean="0">
              <a:solidFill>
                <a:srgbClr val="005A9C"/>
              </a:solidFill>
            </a:endParaRPr>
          </a:p>
          <a:p>
            <a:pPr>
              <a:buFont typeface="Arial" charset="0"/>
              <a:buNone/>
              <a:defRPr/>
            </a:pPr>
            <a:endParaRPr lang="fr-CH" sz="1000" dirty="0"/>
          </a:p>
        </p:txBody>
      </p:sp>
      <p:pic>
        <p:nvPicPr>
          <p:cNvPr id="2053" name="Picture 224" descr="bandeau-bleu"/>
          <p:cNvPicPr>
            <a:picLocks noChangeAspect="1" noChangeArrowheads="1"/>
          </p:cNvPicPr>
          <p:nvPr/>
        </p:nvPicPr>
        <p:blipFill>
          <a:blip r:embed="rId3" cstate="print"/>
          <a:srcRect/>
          <a:stretch>
            <a:fillRect/>
          </a:stretch>
        </p:blipFill>
        <p:spPr bwMode="auto">
          <a:xfrm>
            <a:off x="0" y="5938762"/>
            <a:ext cx="9144000" cy="532191"/>
          </a:xfrm>
          <a:prstGeom prst="rect">
            <a:avLst/>
          </a:prstGeom>
          <a:noFill/>
          <a:ln w="9525">
            <a:noFill/>
            <a:miter lim="800000"/>
            <a:headEnd/>
            <a:tailEnd/>
          </a:ln>
        </p:spPr>
      </p:pic>
      <p:pic>
        <p:nvPicPr>
          <p:cNvPr id="2054"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2055" name="Picture 183" descr="CPLogo"/>
          <p:cNvPicPr>
            <a:picLocks noChangeAspect="1" noChangeArrowheads="1"/>
          </p:cNvPicPr>
          <p:nvPr/>
        </p:nvPicPr>
        <p:blipFill>
          <a:blip r:embed="rId5" cstate="print"/>
          <a:srcRect/>
          <a:stretch>
            <a:fillRect/>
          </a:stretch>
        </p:blipFill>
        <p:spPr bwMode="auto">
          <a:xfrm>
            <a:off x="7643834" y="142852"/>
            <a:ext cx="1328460" cy="638024"/>
          </a:xfrm>
          <a:prstGeom prst="rect">
            <a:avLst/>
          </a:prstGeom>
          <a:noFill/>
          <a:ln w="9525">
            <a:noFill/>
            <a:miter lim="800000"/>
            <a:headEnd/>
            <a:tailEnd/>
          </a:ln>
        </p:spPr>
      </p:pic>
      <p:sp>
        <p:nvSpPr>
          <p:cNvPr id="11" name="Rectangle 2"/>
          <p:cNvSpPr txBox="1">
            <a:spLocks noChangeArrowheads="1"/>
          </p:cNvSpPr>
          <p:nvPr/>
        </p:nvSpPr>
        <p:spPr bwMode="auto">
          <a:xfrm>
            <a:off x="4714876" y="3929066"/>
            <a:ext cx="3857652" cy="714380"/>
          </a:xfrm>
          <a:prstGeom prst="rect">
            <a:avLst/>
          </a:prstGeom>
          <a:noFill/>
          <a:ln w="9525">
            <a:noFill/>
            <a:miter lim="800000"/>
            <a:headEnd/>
            <a:tailEnd/>
          </a:ln>
        </p:spPr>
        <p:txBody>
          <a:bodyPr vert="horz" wrap="square" lIns="81615" tIns="40808" rIns="81615" bIns="40808" numCol="1" anchor="ctr" anchorCtr="0" compatLnSpc="1">
            <a:prstTxWarp prst="textNoShape">
              <a:avLst/>
            </a:prstTxWarp>
          </a:bodyPr>
          <a:lstStyle/>
          <a:p>
            <a:r>
              <a:rPr lang="fr-FR" sz="2000" b="1" dirty="0" smtClean="0">
                <a:solidFill>
                  <a:srgbClr val="0071BB"/>
                </a:solidFill>
                <a:latin typeface="+mj-lt"/>
                <a:ea typeface="ＭＳ Ｐゴシック" pitchFamily="84" charset="-128"/>
                <a:cs typeface="ＭＳ Ｐゴシック" pitchFamily="84" charset="-128"/>
              </a:rPr>
              <a:t>Journée européenne de l’obésité</a:t>
            </a:r>
          </a:p>
        </p:txBody>
      </p:sp>
      <p:sp>
        <p:nvSpPr>
          <p:cNvPr id="12" name="Rectangle 3"/>
          <p:cNvSpPr txBox="1">
            <a:spLocks noChangeArrowheads="1"/>
          </p:cNvSpPr>
          <p:nvPr/>
        </p:nvSpPr>
        <p:spPr bwMode="auto">
          <a:xfrm>
            <a:off x="4786314" y="4857760"/>
            <a:ext cx="4143404" cy="1714512"/>
          </a:xfrm>
          <a:prstGeom prst="rect">
            <a:avLst/>
          </a:prstGeom>
          <a:noFill/>
          <a:ln w="9525">
            <a:noFill/>
            <a:miter lim="800000"/>
            <a:headEnd/>
            <a:tailEnd/>
          </a:ln>
        </p:spPr>
        <p:txBody>
          <a:bodyPr vert="horz" wrap="square" lIns="81615" tIns="40808" rIns="81615" bIns="40808" numCol="1" anchor="t" anchorCtr="0" compatLnSpc="1">
            <a:prstTxWarp prst="textNoShape">
              <a:avLst/>
            </a:prstTxWarp>
          </a:bodyPr>
          <a:lstStyle/>
          <a:p>
            <a:pPr marL="0" marR="0" lvl="0" indent="0" algn="l" defTabSz="815970" rtl="0" eaLnBrk="0" fontAlgn="base" latinLnBrk="0" hangingPunct="0">
              <a:lnSpc>
                <a:spcPct val="80000"/>
              </a:lnSpc>
              <a:spcBef>
                <a:spcPct val="20000"/>
              </a:spcBef>
              <a:spcAft>
                <a:spcPct val="0"/>
              </a:spcAft>
              <a:buClrTx/>
              <a:buSzTx/>
              <a:buFontTx/>
              <a:buNone/>
              <a:tabLst/>
              <a:defRPr/>
            </a:pPr>
            <a:r>
              <a:rPr kumimoji="0" lang="fr-CH" sz="2000" i="0" u="none" strike="noStrike" kern="1200" cap="none" spc="0" normalizeH="0" baseline="0" noProof="0" dirty="0" err="1" smtClean="0">
                <a:ln>
                  <a:noFill/>
                </a:ln>
                <a:solidFill>
                  <a:schemeClr val="tx1"/>
                </a:solidFill>
                <a:uLnTx/>
                <a:uFillTx/>
                <a:latin typeface="+mn-lt"/>
                <a:ea typeface="ＭＳ Ｐゴシック" pitchFamily="84" charset="-128"/>
                <a:cs typeface="ＭＳ Ｐゴシック" pitchFamily="84" charset="-128"/>
              </a:rPr>
              <a:t>Drs</a:t>
            </a:r>
            <a:r>
              <a:rPr kumimoji="0" lang="fr-CH" sz="2000" i="0" u="none" strike="noStrike" kern="1200" cap="none" spc="0" normalizeH="0" baseline="0" noProof="0" dirty="0" smtClean="0">
                <a:ln>
                  <a:noFill/>
                </a:ln>
                <a:solidFill>
                  <a:schemeClr val="tx1"/>
                </a:solidFill>
                <a:uLnTx/>
                <a:uFillTx/>
                <a:latin typeface="+mn-lt"/>
                <a:ea typeface="ＭＳ Ｐゴシック" pitchFamily="84" charset="-128"/>
                <a:cs typeface="ＭＳ Ｐゴシック" pitchFamily="84" charset="-128"/>
              </a:rPr>
              <a:t> Albane Maggio</a:t>
            </a:r>
          </a:p>
          <a:p>
            <a:pPr marL="0" marR="0" lvl="0" indent="0" algn="l" defTabSz="815970" rtl="0" eaLnBrk="0" fontAlgn="base" latinLnBrk="0" hangingPunct="0">
              <a:lnSpc>
                <a:spcPct val="80000"/>
              </a:lnSpc>
              <a:spcBef>
                <a:spcPct val="20000"/>
              </a:spcBef>
              <a:spcAft>
                <a:spcPct val="0"/>
              </a:spcAft>
              <a:buClrTx/>
              <a:buSzTx/>
              <a:buFontTx/>
              <a:buNone/>
              <a:tabLst/>
              <a:defRPr/>
            </a:pPr>
            <a:r>
              <a:rPr kumimoji="0" lang="fr-CH" sz="2000" i="0" u="none" strike="noStrike" kern="1200" cap="none" spc="0" normalizeH="0" baseline="0" noProof="0" dirty="0" smtClean="0">
                <a:ln>
                  <a:noFill/>
                </a:ln>
                <a:solidFill>
                  <a:schemeClr val="tx1"/>
                </a:solidFill>
                <a:uLnTx/>
                <a:uFillTx/>
                <a:latin typeface="+mn-lt"/>
                <a:ea typeface="ＭＳ Ｐゴシック" pitchFamily="84" charset="-128"/>
                <a:cs typeface="ＭＳ Ｐゴシック" pitchFamily="84" charset="-128"/>
              </a:rPr>
              <a:t>Programme de soins « Contrepoids »</a:t>
            </a:r>
          </a:p>
          <a:p>
            <a:pPr marL="0" marR="0" lvl="0" indent="0" algn="l" defTabSz="815970" rtl="0" eaLnBrk="0" fontAlgn="base" latinLnBrk="0" hangingPunct="0">
              <a:lnSpc>
                <a:spcPct val="80000"/>
              </a:lnSpc>
              <a:spcBef>
                <a:spcPct val="20000"/>
              </a:spcBef>
              <a:spcAft>
                <a:spcPct val="0"/>
              </a:spcAft>
              <a:buClrTx/>
              <a:buSzTx/>
              <a:buFontTx/>
              <a:buNone/>
              <a:tabLst/>
              <a:defRPr/>
            </a:pPr>
            <a:r>
              <a:rPr lang="fr-CH" sz="2000" dirty="0" smtClean="0">
                <a:ea typeface="ＭＳ Ｐゴシック" pitchFamily="84" charset="-128"/>
                <a:cs typeface="ＭＳ Ｐゴシック" pitchFamily="84" charset="-128"/>
              </a:rPr>
              <a:t>HUG et Hôpital du Valais</a:t>
            </a:r>
            <a:endParaRPr kumimoji="0" lang="fr-CH" sz="2000" i="0" u="none" strike="noStrike" kern="1200" cap="none" spc="0" normalizeH="0" baseline="0" noProof="0" dirty="0" smtClean="0">
              <a:ln>
                <a:noFill/>
              </a:ln>
              <a:solidFill>
                <a:schemeClr val="tx1"/>
              </a:solidFill>
              <a:uLnTx/>
              <a:uFillTx/>
              <a:latin typeface="+mn-lt"/>
              <a:ea typeface="ＭＳ Ｐゴシック" pitchFamily="84" charset="-128"/>
              <a:cs typeface="ＭＳ Ｐゴシック" pitchFamily="84" charset="-128"/>
            </a:endParaRPr>
          </a:p>
          <a:p>
            <a:pPr marL="0" marR="0" lvl="0" indent="0" algn="l" defTabSz="815970" rtl="0" eaLnBrk="0" fontAlgn="base" latinLnBrk="0" hangingPunct="0">
              <a:lnSpc>
                <a:spcPct val="80000"/>
              </a:lnSpc>
              <a:spcBef>
                <a:spcPct val="20000"/>
              </a:spcBef>
              <a:spcAft>
                <a:spcPct val="0"/>
              </a:spcAft>
              <a:buClrTx/>
              <a:buSzTx/>
              <a:buFontTx/>
              <a:buNone/>
              <a:tabLst/>
              <a:defRPr/>
            </a:pPr>
            <a:r>
              <a:rPr kumimoji="0" lang="fr-CH" sz="2000" i="0" u="none" strike="noStrike" kern="1200" cap="none" spc="0" normalizeH="0" baseline="0" noProof="0" dirty="0" smtClean="0">
                <a:ln>
                  <a:noFill/>
                </a:ln>
                <a:solidFill>
                  <a:schemeClr val="tx1"/>
                </a:solidFill>
                <a:uLnTx/>
                <a:uFillTx/>
                <a:latin typeface="+mn-lt"/>
                <a:ea typeface="ＭＳ Ｐゴシック" pitchFamily="84" charset="-128"/>
                <a:cs typeface="ＭＳ Ｐゴシック" pitchFamily="84" charset="-128"/>
              </a:rPr>
              <a:t>Mai 2013</a:t>
            </a:r>
            <a:endParaRPr kumimoji="0" lang="fr-FR" sz="2000" i="0" u="none" strike="noStrike" kern="1200" cap="none" spc="0" normalizeH="0" baseline="0" noProof="0" dirty="0">
              <a:ln>
                <a:noFill/>
              </a:ln>
              <a:solidFill>
                <a:schemeClr val="tx1"/>
              </a:solidFill>
              <a:uLnTx/>
              <a:uFillTx/>
              <a:latin typeface="+mn-lt"/>
              <a:ea typeface="ＭＳ Ｐゴシック" pitchFamily="84" charset="-128"/>
              <a:cs typeface="ＭＳ Ｐゴシック" pitchFamily="84" charset="-128"/>
            </a:endParaRPr>
          </a:p>
        </p:txBody>
      </p:sp>
      <p:pic>
        <p:nvPicPr>
          <p:cNvPr id="13" name="Picture 4" descr="enfant-plisse_133597"/>
          <p:cNvPicPr>
            <a:picLocks noChangeAspect="1" noChangeArrowheads="1"/>
          </p:cNvPicPr>
          <p:nvPr/>
        </p:nvPicPr>
        <p:blipFill>
          <a:blip r:embed="rId6" cstate="print"/>
          <a:srcRect/>
          <a:stretch>
            <a:fillRect/>
          </a:stretch>
        </p:blipFill>
        <p:spPr bwMode="auto">
          <a:xfrm>
            <a:off x="857224" y="2928934"/>
            <a:ext cx="2936875" cy="2332038"/>
          </a:xfrm>
          <a:prstGeom prst="rect">
            <a:avLst/>
          </a:prstGeom>
          <a:noFill/>
          <a:ln w="9525">
            <a:noFill/>
            <a:miter lim="800000"/>
            <a:headEnd/>
            <a:tailEnd/>
          </a:ln>
        </p:spPr>
      </p:pic>
      <p:sp>
        <p:nvSpPr>
          <p:cNvPr id="10" name="ZoneTexte 9"/>
          <p:cNvSpPr txBox="1"/>
          <p:nvPr/>
        </p:nvSpPr>
        <p:spPr>
          <a:xfrm>
            <a:off x="214282" y="928670"/>
            <a:ext cx="6643734" cy="1569660"/>
          </a:xfrm>
          <a:prstGeom prst="rect">
            <a:avLst/>
          </a:prstGeom>
          <a:noFill/>
        </p:spPr>
        <p:txBody>
          <a:bodyPr wrap="square" rtlCol="0">
            <a:spAutoFit/>
          </a:bodyPr>
          <a:lstStyle/>
          <a:p>
            <a:pPr algn="ctr"/>
            <a:r>
              <a:rPr lang="fr-CH" sz="3200" b="1" u="sng" dirty="0">
                <a:solidFill>
                  <a:srgbClr val="0071BB"/>
                </a:solidFill>
                <a:latin typeface="+mj-lt"/>
                <a:ea typeface="ＭＳ Ｐゴシック" pitchFamily="84" charset="-128"/>
                <a:cs typeface="ＭＳ Ｐゴシック" pitchFamily="84" charset="-128"/>
              </a:rPr>
              <a:t>Atelier: </a:t>
            </a:r>
          </a:p>
          <a:p>
            <a:pPr algn="ctr"/>
            <a:r>
              <a:rPr lang="fr-CH" sz="3200" b="1" dirty="0">
                <a:solidFill>
                  <a:srgbClr val="0071BB"/>
                </a:solidFill>
                <a:latin typeface="+mj-lt"/>
                <a:ea typeface="ＭＳ Ｐゴシック" pitchFamily="84" charset="-128"/>
                <a:cs typeface="ＭＳ Ｐゴシック" pitchFamily="84" charset="-128"/>
              </a:rPr>
              <a:t>Evaluation de l’obésité et des complications au cabinet médical</a:t>
            </a:r>
          </a:p>
        </p:txBody>
      </p:sp>
      <p:pic>
        <p:nvPicPr>
          <p:cNvPr id="14" name="Image 13" descr="logo.jpg"/>
          <p:cNvPicPr>
            <a:picLocks noChangeAspect="1"/>
          </p:cNvPicPr>
          <p:nvPr/>
        </p:nvPicPr>
        <p:blipFill>
          <a:blip r:embed="rId7"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Image"/>
          <p:cNvPicPr>
            <a:picLocks noChangeAspect="1" noChangeArrowheads="1"/>
          </p:cNvPicPr>
          <p:nvPr/>
        </p:nvPicPr>
        <p:blipFill>
          <a:blip r:embed="rId3" cstate="print"/>
          <a:srcRect/>
          <a:stretch>
            <a:fillRect/>
          </a:stretch>
        </p:blipFill>
        <p:spPr bwMode="auto">
          <a:xfrm>
            <a:off x="1428728" y="1785926"/>
            <a:ext cx="5988070" cy="4610272"/>
          </a:xfrm>
          <a:prstGeom prst="rect">
            <a:avLst/>
          </a:prstGeom>
          <a:solidFill>
            <a:srgbClr val="BBE0E3"/>
          </a:solidFill>
          <a:ln w="9525">
            <a:noFill/>
            <a:miter lim="800000"/>
            <a:headEnd/>
            <a:tailEnd/>
          </a:ln>
        </p:spPr>
      </p:pic>
      <p:pic>
        <p:nvPicPr>
          <p:cNvPr id="3074" name="Picture 517" descr="arc copy-2"/>
          <p:cNvPicPr>
            <a:picLocks noChangeAspect="1" noChangeArrowheads="1"/>
          </p:cNvPicPr>
          <p:nvPr/>
        </p:nvPicPr>
        <p:blipFill>
          <a:blip r:embed="rId4"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571472" y="357166"/>
            <a:ext cx="6858048" cy="1406816"/>
          </a:xfrm>
        </p:spPr>
        <p:txBody>
          <a:bodyPr/>
          <a:lstStyle/>
          <a:p>
            <a:pPr algn="l"/>
            <a:r>
              <a:rPr lang="fr-CH" sz="3200" b="1" dirty="0" smtClean="0">
                <a:solidFill>
                  <a:srgbClr val="0071BB"/>
                </a:solidFill>
              </a:rPr>
              <a:t>Dépistage des complications</a:t>
            </a:r>
            <a:endParaRPr lang="fr-CH" sz="3200" b="1" dirty="0" smtClean="0">
              <a:solidFill>
                <a:srgbClr val="0071BB"/>
              </a:solidFill>
            </a:endParaRP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7" name="Picture 224" descr="bandeau-bleu"/>
          <p:cNvPicPr>
            <a:picLocks noChangeAspect="1" noChangeArrowheads="1"/>
          </p:cNvPicPr>
          <p:nvPr/>
        </p:nvPicPr>
        <p:blipFill>
          <a:blip r:embed="rId5" cstate="print"/>
          <a:srcRect/>
          <a:stretch>
            <a:fillRect/>
          </a:stretch>
        </p:blipFill>
        <p:spPr bwMode="auto">
          <a:xfrm>
            <a:off x="0" y="6072206"/>
            <a:ext cx="9144000" cy="532191"/>
          </a:xfrm>
          <a:prstGeom prst="rect">
            <a:avLst/>
          </a:prstGeom>
          <a:noFill/>
          <a:ln w="9525">
            <a:noFill/>
            <a:miter lim="800000"/>
            <a:headEnd/>
            <a:tailEnd/>
          </a:ln>
        </p:spPr>
      </p:pic>
      <p:pic>
        <p:nvPicPr>
          <p:cNvPr id="3078" name="Picture 187" descr="logo-HUG-negatif"/>
          <p:cNvPicPr>
            <a:picLocks noChangeAspect="1" noChangeArrowheads="1"/>
          </p:cNvPicPr>
          <p:nvPr/>
        </p:nvPicPr>
        <p:blipFill>
          <a:blip r:embed="rId6"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7" cstate="print"/>
          <a:srcRect/>
          <a:stretch>
            <a:fillRect/>
          </a:stretch>
        </p:blipFill>
        <p:spPr bwMode="auto">
          <a:xfrm>
            <a:off x="7444619" y="145143"/>
            <a:ext cx="1328460" cy="638024"/>
          </a:xfrm>
          <a:prstGeom prst="rect">
            <a:avLst/>
          </a:prstGeom>
          <a:noFill/>
          <a:ln w="9525">
            <a:noFill/>
            <a:miter lim="800000"/>
            <a:headEnd/>
            <a:tailEnd/>
          </a:ln>
        </p:spPr>
      </p:pic>
      <p:pic>
        <p:nvPicPr>
          <p:cNvPr id="10" name="Image 9" descr="logo.jpg"/>
          <p:cNvPicPr>
            <a:picLocks noChangeAspect="1"/>
          </p:cNvPicPr>
          <p:nvPr/>
        </p:nvPicPr>
        <p:blipFill>
          <a:blip r:embed="rId8"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out)">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357158" y="785794"/>
            <a:ext cx="5643602" cy="857256"/>
          </a:xfrm>
        </p:spPr>
        <p:txBody>
          <a:bodyPr/>
          <a:lstStyle/>
          <a:p>
            <a:r>
              <a:rPr lang="fr-CH" sz="3200" b="1" dirty="0" smtClean="0">
                <a:solidFill>
                  <a:srgbClr val="0070C0"/>
                </a:solidFill>
              </a:rPr>
              <a:t>Intolérance</a:t>
            </a:r>
            <a:r>
              <a:rPr lang="fr-CH" sz="3200" b="1" dirty="0" smtClean="0">
                <a:solidFill>
                  <a:srgbClr val="0070C0"/>
                </a:solidFill>
                <a:ea typeface="ＭＳ Ｐゴシック"/>
                <a:cs typeface="ＭＳ Ｐゴシック"/>
              </a:rPr>
              <a:t> au glucose</a:t>
            </a:r>
          </a:p>
        </p:txBody>
      </p:sp>
      <p:sp>
        <p:nvSpPr>
          <p:cNvPr id="11" name="Espace réservé du contenu 10"/>
          <p:cNvSpPr>
            <a:spLocks noGrp="1"/>
          </p:cNvSpPr>
          <p:nvPr>
            <p:ph idx="1"/>
          </p:nvPr>
        </p:nvSpPr>
        <p:spPr>
          <a:xfrm>
            <a:off x="0" y="1714488"/>
            <a:ext cx="8715404" cy="4286280"/>
          </a:xfrm>
        </p:spPr>
        <p:txBody>
          <a:bodyPr/>
          <a:lstStyle/>
          <a:p>
            <a:pPr marL="742950" lvl="1" indent="-285750">
              <a:buClr>
                <a:srgbClr val="0070C0"/>
              </a:buClr>
              <a:buFontTx/>
              <a:buChar char="•"/>
            </a:pPr>
            <a:r>
              <a:rPr lang="fr-CH" sz="2400" dirty="0" smtClean="0"/>
              <a:t>25% des enfants et 21% des ados obèses ont une intolérance au glucose</a:t>
            </a:r>
          </a:p>
          <a:p>
            <a:pPr marL="742950" lvl="1" indent="-285750">
              <a:buClr>
                <a:srgbClr val="0070C0"/>
              </a:buClr>
              <a:buFontTx/>
              <a:buChar char="•"/>
            </a:pPr>
            <a:r>
              <a:rPr lang="fr-CH" sz="2400" dirty="0" smtClean="0"/>
              <a:t>4% des adolescents obèses sont diagnostiqués avec un diabète (en augmentation)</a:t>
            </a:r>
          </a:p>
          <a:p>
            <a:pPr marL="742950" lvl="1" indent="-285750">
              <a:buClr>
                <a:srgbClr val="0070C0"/>
              </a:buClr>
              <a:buFontTx/>
              <a:buChar char="•"/>
            </a:pPr>
            <a:r>
              <a:rPr lang="fr-CH" sz="2400" dirty="0" smtClean="0"/>
              <a:t>30% des nouveaux cas de diabète chez les 10-20 ans est un T2DM</a:t>
            </a:r>
          </a:p>
          <a:p>
            <a:pPr marL="742950" lvl="1" indent="-285750">
              <a:buClr>
                <a:srgbClr val="0070C0"/>
              </a:buClr>
              <a:buFontTx/>
              <a:buChar char="•"/>
            </a:pPr>
            <a:r>
              <a:rPr lang="fr-CH" sz="2400" u="sng" dirty="0" smtClean="0"/>
              <a:t>Cohorte: </a:t>
            </a:r>
          </a:p>
          <a:p>
            <a:pPr lvl="2" indent="-285750">
              <a:buClr>
                <a:srgbClr val="0070C0"/>
              </a:buClr>
              <a:buFontTx/>
              <a:buChar char="•"/>
            </a:pPr>
            <a:r>
              <a:rPr lang="fr-CH" sz="2000" dirty="0" smtClean="0"/>
              <a:t>4% d’intolérance au glucose</a:t>
            </a:r>
          </a:p>
          <a:p>
            <a:pPr lvl="2" indent="-285750">
              <a:buClr>
                <a:srgbClr val="0070C0"/>
              </a:buClr>
              <a:buFontTx/>
              <a:buChar char="•"/>
            </a:pPr>
            <a:r>
              <a:rPr lang="fr-CH" sz="2000" dirty="0"/>
              <a:t>7</a:t>
            </a:r>
            <a:r>
              <a:rPr lang="fr-CH" sz="2000" dirty="0" smtClean="0"/>
              <a:t>% de diabète</a:t>
            </a:r>
          </a:p>
          <a:p>
            <a:pPr lvl="2" indent="-285750">
              <a:buClr>
                <a:srgbClr val="0070C0"/>
              </a:buClr>
              <a:buFontTx/>
              <a:buChar char="•"/>
            </a:pPr>
            <a:r>
              <a:rPr lang="fr-CH" sz="2000" dirty="0" smtClean="0"/>
              <a:t>33% d’</a:t>
            </a:r>
            <a:r>
              <a:rPr lang="fr-CH" sz="2000" dirty="0" err="1" smtClean="0"/>
              <a:t>hyperinsulinémie</a:t>
            </a:r>
            <a:r>
              <a:rPr lang="fr-CH" sz="2000" dirty="0" smtClean="0"/>
              <a:t> ou de résistance à l’insuline</a:t>
            </a:r>
          </a:p>
          <a:p>
            <a:pPr marL="742950" lvl="1" indent="-285750">
              <a:buClr>
                <a:schemeClr val="accent5"/>
              </a:buClr>
              <a:buFontTx/>
              <a:buChar cha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 calcmode="lin" valueType="num">
                                      <p:cBhvr additive="base">
                                        <p:cTn id="7" dur="500" fill="hold"/>
                                        <p:tgtEl>
                                          <p:spTgt spid="1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xEl>
                                              <p:pRg st="4" end="4"/>
                                            </p:txEl>
                                          </p:spTgt>
                                        </p:tgtEl>
                                        <p:attrNameLst>
                                          <p:attrName>style.visibility</p:attrName>
                                        </p:attrNameLst>
                                      </p:cBhvr>
                                      <p:to>
                                        <p:strVal val="visible"/>
                                      </p:to>
                                    </p:set>
                                    <p:anim calcmode="lin" valueType="num">
                                      <p:cBhvr additive="base">
                                        <p:cTn id="11"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xEl>
                                              <p:pRg st="5" end="5"/>
                                            </p:txEl>
                                          </p:spTgt>
                                        </p:tgtEl>
                                        <p:attrNameLst>
                                          <p:attrName>style.visibility</p:attrName>
                                        </p:attrNameLst>
                                      </p:cBhvr>
                                      <p:to>
                                        <p:strVal val="visible"/>
                                      </p:to>
                                    </p:set>
                                    <p:anim calcmode="lin" valueType="num">
                                      <p:cBhvr additive="base">
                                        <p:cTn id="15" dur="500" fill="hold"/>
                                        <p:tgtEl>
                                          <p:spTgt spid="11">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anim calcmode="lin" valueType="num">
                                      <p:cBhvr additive="base">
                                        <p:cTn id="19" dur="500" fill="hold"/>
                                        <p:tgtEl>
                                          <p:spTgt spid="1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28596" y="285728"/>
            <a:ext cx="5989495" cy="966947"/>
          </a:xfrm>
        </p:spPr>
        <p:txBody>
          <a:bodyPr/>
          <a:lstStyle/>
          <a:p>
            <a:r>
              <a:rPr lang="fr-CH" sz="3200" b="1" dirty="0" err="1" smtClean="0">
                <a:solidFill>
                  <a:srgbClr val="0070C0"/>
                </a:solidFill>
                <a:ea typeface="ＭＳ Ｐゴシック"/>
                <a:cs typeface="ＭＳ Ｐゴシック"/>
              </a:rPr>
              <a:t>Status</a:t>
            </a:r>
            <a:r>
              <a:rPr lang="fr-CH" sz="3200" b="1" dirty="0" smtClean="0">
                <a:solidFill>
                  <a:srgbClr val="0070C0"/>
                </a:solidFill>
                <a:ea typeface="ＭＳ Ｐゴシック"/>
                <a:cs typeface="ＭＳ Ｐゴシック"/>
              </a:rPr>
              <a:t> et Examens </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Picture 6" descr="acanthosis_nigricans"/>
          <p:cNvPicPr>
            <a:picLocks noChangeAspect="1" noChangeArrowheads="1"/>
          </p:cNvPicPr>
          <p:nvPr/>
        </p:nvPicPr>
        <p:blipFill>
          <a:blip r:embed="rId5" cstate="print"/>
          <a:srcRect/>
          <a:stretch>
            <a:fillRect/>
          </a:stretch>
        </p:blipFill>
        <p:spPr bwMode="auto">
          <a:xfrm>
            <a:off x="357158" y="1142984"/>
            <a:ext cx="1781352" cy="1112464"/>
          </a:xfrm>
          <a:prstGeom prst="rect">
            <a:avLst/>
          </a:prstGeom>
          <a:noFill/>
          <a:ln w="19050">
            <a:solidFill>
              <a:schemeClr val="tx1"/>
            </a:solidFill>
            <a:miter lim="800000"/>
            <a:headEnd/>
            <a:tailEnd/>
          </a:ln>
        </p:spPr>
      </p:pic>
      <p:pic>
        <p:nvPicPr>
          <p:cNvPr id="10" name="Picture 5" descr="acanthosis-nigricans"/>
          <p:cNvPicPr>
            <a:picLocks noChangeAspect="1" noChangeArrowheads="1"/>
          </p:cNvPicPr>
          <p:nvPr/>
        </p:nvPicPr>
        <p:blipFill>
          <a:blip r:embed="rId6" cstate="print"/>
          <a:srcRect/>
          <a:stretch>
            <a:fillRect/>
          </a:stretch>
        </p:blipFill>
        <p:spPr bwMode="auto">
          <a:xfrm>
            <a:off x="6072198" y="1357298"/>
            <a:ext cx="1857526" cy="1392470"/>
          </a:xfrm>
          <a:prstGeom prst="rect">
            <a:avLst/>
          </a:prstGeom>
          <a:noFill/>
          <a:ln w="9525">
            <a:solidFill>
              <a:srgbClr val="000000"/>
            </a:solidFill>
            <a:miter lim="800000"/>
            <a:headEnd/>
            <a:tailEnd/>
          </a:ln>
        </p:spPr>
      </p:pic>
      <p:sp>
        <p:nvSpPr>
          <p:cNvPr id="12" name="Rectangle 11"/>
          <p:cNvSpPr/>
          <p:nvPr/>
        </p:nvSpPr>
        <p:spPr>
          <a:xfrm>
            <a:off x="142844" y="2857496"/>
            <a:ext cx="8786874" cy="3688966"/>
          </a:xfrm>
          <a:prstGeom prst="rect">
            <a:avLst/>
          </a:prstGeom>
        </p:spPr>
        <p:txBody>
          <a:bodyPr wrap="square">
            <a:spAutoFit/>
          </a:bodyPr>
          <a:lstStyle/>
          <a:p>
            <a:pPr>
              <a:buClr>
                <a:srgbClr val="990099"/>
              </a:buClr>
              <a:buFontTx/>
              <a:buNone/>
              <a:tabLst>
                <a:tab pos="114300" algn="l"/>
              </a:tabLst>
            </a:pPr>
            <a:r>
              <a:rPr lang="fr-FR" sz="2400" b="1" dirty="0" smtClean="0">
                <a:latin typeface="+mn-lt"/>
              </a:rPr>
              <a:t>Résistance à l’insuline (RI): </a:t>
            </a:r>
          </a:p>
          <a:p>
            <a:pPr>
              <a:buClr>
                <a:srgbClr val="990099"/>
              </a:buClr>
              <a:buFontTx/>
              <a:buNone/>
              <a:tabLst>
                <a:tab pos="114300" algn="l"/>
              </a:tabLst>
            </a:pPr>
            <a:r>
              <a:rPr lang="fr-FR" sz="2000" dirty="0" smtClean="0">
                <a:latin typeface="+mn-lt"/>
              </a:rPr>
              <a:t>Index HOMA = (glycémie </a:t>
            </a:r>
            <a:r>
              <a:rPr lang="fr-FR" sz="2000" dirty="0" err="1" smtClean="0">
                <a:latin typeface="+mn-lt"/>
              </a:rPr>
              <a:t>mmol</a:t>
            </a:r>
            <a:r>
              <a:rPr lang="fr-FR" sz="2000" dirty="0" smtClean="0">
                <a:latin typeface="+mn-lt"/>
              </a:rPr>
              <a:t>) x (insuline </a:t>
            </a:r>
            <a:r>
              <a:rPr lang="fr-FR" sz="2000" dirty="0" err="1" smtClean="0">
                <a:latin typeface="+mn-lt"/>
              </a:rPr>
              <a:t>mU</a:t>
            </a:r>
            <a:r>
              <a:rPr lang="fr-FR" sz="2000" dirty="0" smtClean="0">
                <a:latin typeface="+mn-lt"/>
              </a:rPr>
              <a:t>/ml) / 22.5     </a:t>
            </a:r>
          </a:p>
          <a:p>
            <a:pPr lvl="1">
              <a:buClr>
                <a:srgbClr val="0070C0"/>
              </a:buClr>
              <a:buFontTx/>
              <a:buChar char="•"/>
              <a:tabLst>
                <a:tab pos="114300" algn="l"/>
              </a:tabLst>
            </a:pPr>
            <a:r>
              <a:rPr lang="fr-FR" sz="2000" dirty="0" smtClean="0">
                <a:latin typeface="+mn-lt"/>
              </a:rPr>
              <a:t> La valeur HOMA dépend de l’âge et du stade pubertaire mais une valeur &gt; </a:t>
            </a:r>
            <a:r>
              <a:rPr lang="fr-FR" sz="2000" dirty="0" smtClean="0">
                <a:latin typeface="+mn-lt"/>
              </a:rPr>
              <a:t>à </a:t>
            </a:r>
            <a:r>
              <a:rPr lang="fr-FR" sz="2000" dirty="0" smtClean="0">
                <a:latin typeface="+mn-lt"/>
              </a:rPr>
              <a:t>4.0 est toujours pathologique</a:t>
            </a:r>
          </a:p>
          <a:p>
            <a:pPr lvl="1">
              <a:buClr>
                <a:srgbClr val="0070C0"/>
              </a:buClr>
              <a:buFontTx/>
              <a:buChar char="•"/>
              <a:tabLst>
                <a:tab pos="114300" algn="l"/>
              </a:tabLst>
            </a:pPr>
            <a:r>
              <a:rPr lang="fr-FR" sz="2000" dirty="0" smtClean="0">
                <a:latin typeface="+mn-lt"/>
              </a:rPr>
              <a:t> Une insulinémie à jeun &gt; 15 </a:t>
            </a:r>
            <a:r>
              <a:rPr lang="fr-FR" sz="2000" dirty="0" err="1" smtClean="0">
                <a:latin typeface="+mn-lt"/>
              </a:rPr>
              <a:t>mU</a:t>
            </a:r>
            <a:r>
              <a:rPr lang="fr-FR" sz="2000" dirty="0" smtClean="0">
                <a:latin typeface="+mn-lt"/>
              </a:rPr>
              <a:t>/ml doit aussi nous faire suspecter une RI</a:t>
            </a:r>
          </a:p>
          <a:p>
            <a:pPr lvl="1">
              <a:buClr>
                <a:srgbClr val="0070C0"/>
              </a:buClr>
              <a:buFontTx/>
              <a:buChar char="•"/>
              <a:tabLst>
                <a:tab pos="114300" algn="l"/>
              </a:tabLst>
            </a:pPr>
            <a:endParaRPr lang="fr-FR" sz="1100" dirty="0" smtClean="0">
              <a:latin typeface="+mn-lt"/>
            </a:endParaRPr>
          </a:p>
          <a:p>
            <a:pPr>
              <a:buClr>
                <a:srgbClr val="0070C0"/>
              </a:buClr>
              <a:buFontTx/>
              <a:buNone/>
              <a:tabLst>
                <a:tab pos="114300" algn="l"/>
              </a:tabLst>
            </a:pPr>
            <a:r>
              <a:rPr lang="fr-CH" sz="2400" b="1" dirty="0" smtClean="0">
                <a:latin typeface="+mn-lt"/>
              </a:rPr>
              <a:t>Intolérance au glucose (ou pré-diabète): </a:t>
            </a:r>
          </a:p>
          <a:p>
            <a:pPr lvl="1">
              <a:buClr>
                <a:srgbClr val="0070C0"/>
              </a:buClr>
              <a:buFont typeface="Arial" pitchFamily="34" charset="0"/>
              <a:buChar char="•"/>
              <a:tabLst>
                <a:tab pos="114300" algn="l"/>
              </a:tabLst>
            </a:pPr>
            <a:r>
              <a:rPr lang="fr-CH" sz="2000" dirty="0" smtClean="0">
                <a:latin typeface="+mn-lt"/>
              </a:rPr>
              <a:t> Glycémie à jeun entre 5.6 et 7 </a:t>
            </a:r>
            <a:r>
              <a:rPr lang="fr-FR" sz="2000" dirty="0" err="1" smtClean="0">
                <a:latin typeface="+mn-lt"/>
              </a:rPr>
              <a:t>mmol</a:t>
            </a:r>
            <a:r>
              <a:rPr lang="fr-FR" sz="2000" dirty="0" smtClean="0">
                <a:latin typeface="+mn-lt"/>
              </a:rPr>
              <a:t>/l  </a:t>
            </a:r>
            <a:r>
              <a:rPr lang="fr-CH" sz="2000" dirty="0" smtClean="0">
                <a:latin typeface="+mn-lt"/>
              </a:rPr>
              <a:t>ou entre 7.8 et 11 à </a:t>
            </a:r>
            <a:r>
              <a:rPr lang="fr-FR" sz="2000" dirty="0" smtClean="0">
                <a:latin typeface="+mn-lt"/>
              </a:rPr>
              <a:t>2h de l’OGTT</a:t>
            </a:r>
          </a:p>
          <a:p>
            <a:pPr lvl="1">
              <a:buClr>
                <a:srgbClr val="0070C0"/>
              </a:buClr>
              <a:buFont typeface="Arial" pitchFamily="34" charset="0"/>
              <a:buChar char="•"/>
              <a:tabLst>
                <a:tab pos="114300" algn="l"/>
              </a:tabLst>
            </a:pPr>
            <a:endParaRPr lang="fr-FR" sz="1100" dirty="0" smtClean="0">
              <a:latin typeface="+mn-lt"/>
            </a:endParaRPr>
          </a:p>
          <a:p>
            <a:pPr>
              <a:buClr>
                <a:srgbClr val="0070C0"/>
              </a:buClr>
              <a:buFontTx/>
              <a:buNone/>
              <a:tabLst>
                <a:tab pos="114300" algn="l"/>
              </a:tabLst>
            </a:pPr>
            <a:r>
              <a:rPr lang="fr-FR" sz="2400" b="1" dirty="0" smtClean="0">
                <a:latin typeface="+mn-lt"/>
              </a:rPr>
              <a:t>Diabète de type 2 : </a:t>
            </a:r>
          </a:p>
          <a:p>
            <a:pPr lvl="1">
              <a:buClr>
                <a:srgbClr val="0070C0"/>
              </a:buClr>
              <a:buFont typeface="Arial" pitchFamily="34" charset="0"/>
              <a:buChar char="•"/>
              <a:tabLst>
                <a:tab pos="114300" algn="l"/>
              </a:tabLst>
            </a:pPr>
            <a:r>
              <a:rPr lang="fr-FR" sz="2000" dirty="0" smtClean="0">
                <a:latin typeface="+mn-lt"/>
              </a:rPr>
              <a:t> Glycémie à jeun &gt; 7.0 mmol/l ou une glycémie à n’importe quel moment (ou à 2h de l’OGTT) &gt; 11 mmol/l</a:t>
            </a:r>
            <a:endParaRPr lang="fr-FR" sz="2000" dirty="0">
              <a:latin typeface="+mn-lt"/>
            </a:endParaRPr>
          </a:p>
        </p:txBody>
      </p:sp>
      <p:sp>
        <p:nvSpPr>
          <p:cNvPr id="13" name="ZoneTexte 12"/>
          <p:cNvSpPr txBox="1"/>
          <p:nvPr/>
        </p:nvSpPr>
        <p:spPr>
          <a:xfrm>
            <a:off x="2357422" y="1214422"/>
            <a:ext cx="3857652" cy="923330"/>
          </a:xfrm>
          <a:prstGeom prst="rect">
            <a:avLst/>
          </a:prstGeom>
          <a:noFill/>
        </p:spPr>
        <p:txBody>
          <a:bodyPr wrap="square" rtlCol="0">
            <a:spAutoFit/>
          </a:bodyPr>
          <a:lstStyle/>
          <a:p>
            <a:r>
              <a:rPr lang="fr-CH" u="sng" dirty="0" smtClean="0"/>
              <a:t>Cohorte: </a:t>
            </a:r>
          </a:p>
          <a:p>
            <a:pPr>
              <a:buFont typeface="Arial" pitchFamily="34" charset="0"/>
              <a:buChar char="•"/>
            </a:pPr>
            <a:r>
              <a:rPr lang="fr-CH" dirty="0" smtClean="0"/>
              <a:t> </a:t>
            </a:r>
            <a:r>
              <a:rPr lang="fr-CH" dirty="0" smtClean="0"/>
              <a:t>20% </a:t>
            </a:r>
            <a:r>
              <a:rPr lang="fr-CH" dirty="0" smtClean="0"/>
              <a:t>d’acanthosis nigricans</a:t>
            </a:r>
          </a:p>
          <a:p>
            <a:pPr>
              <a:buFont typeface="Arial" pitchFamily="34" charset="0"/>
              <a:buChar char="•"/>
            </a:pPr>
            <a:r>
              <a:rPr lang="fr-CH" dirty="0" smtClean="0"/>
              <a:t> AN: corrélée à RI dans 44% des cas</a:t>
            </a:r>
            <a:endParaRPr lang="fr-CH" dirty="0"/>
          </a:p>
        </p:txBody>
      </p:sp>
      <p:pic>
        <p:nvPicPr>
          <p:cNvPr id="14" name="Image 13" descr="logo.jpg"/>
          <p:cNvPicPr>
            <a:picLocks noChangeAspect="1"/>
          </p:cNvPicPr>
          <p:nvPr/>
        </p:nvPicPr>
        <p:blipFill>
          <a:blip r:embed="rId7"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par>
                                <p:cTn id="11" presetID="2" presetClass="entr" presetSubtype="4"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 calcmode="lin" valueType="num">
                                      <p:cBhvr additive="base">
                                        <p:cTn id="19"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anim calcmode="lin" valueType="num">
                                      <p:cBhvr additive="base">
                                        <p:cTn id="23" dur="500" fill="hold"/>
                                        <p:tgtEl>
                                          <p:spTgt spid="12">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
                                            <p:txEl>
                                              <p:pRg st="1" end="1"/>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
                                            <p:txEl>
                                              <p:pRg st="2" end="2"/>
                                            </p:txEl>
                                          </p:spTgt>
                                        </p:tgtEl>
                                        <p:attrNameLst>
                                          <p:attrName>style.visibility</p:attrName>
                                        </p:attrNameLst>
                                      </p:cBhvr>
                                      <p:to>
                                        <p:strVal val="visible"/>
                                      </p:to>
                                    </p:set>
                                    <p:anim calcmode="lin" valueType="num">
                                      <p:cBhvr additive="base">
                                        <p:cTn id="27" dur="500" fill="hold"/>
                                        <p:tgtEl>
                                          <p:spTgt spid="12">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
                                            <p:txEl>
                                              <p:pRg st="2" end="2"/>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anim calcmode="lin" valueType="num">
                                      <p:cBhvr additive="base">
                                        <p:cTn id="31" dur="500" fill="hold"/>
                                        <p:tgtEl>
                                          <p:spTgt spid="12">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anim calcmode="lin" valueType="num">
                                      <p:cBhvr additive="base">
                                        <p:cTn id="37"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2">
                                            <p:txEl>
                                              <p:pRg st="6" end="6"/>
                                            </p:txEl>
                                          </p:spTgt>
                                        </p:tgtEl>
                                        <p:attrNameLst>
                                          <p:attrName>style.visibility</p:attrName>
                                        </p:attrNameLst>
                                      </p:cBhvr>
                                      <p:to>
                                        <p:strVal val="visible"/>
                                      </p:to>
                                    </p:set>
                                    <p:anim calcmode="lin" valueType="num">
                                      <p:cBhvr additive="base">
                                        <p:cTn id="41"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 calcmode="lin" valueType="num">
                                      <p:cBhvr additive="base">
                                        <p:cTn id="47" dur="50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2">
                                            <p:txEl>
                                              <p:pRg st="9" end="9"/>
                                            </p:txEl>
                                          </p:spTgt>
                                        </p:tgtEl>
                                        <p:attrNameLst>
                                          <p:attrName>style.visibility</p:attrName>
                                        </p:attrNameLst>
                                      </p:cBhvr>
                                      <p:to>
                                        <p:strVal val="visible"/>
                                      </p:to>
                                    </p:set>
                                    <p:anim calcmode="lin" valueType="num">
                                      <p:cBhvr additive="base">
                                        <p:cTn id="51" dur="500" fill="hold"/>
                                        <p:tgtEl>
                                          <p:spTgt spid="12">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CH" sz="3200" b="1" dirty="0" smtClean="0">
                <a:solidFill>
                  <a:srgbClr val="0070C0"/>
                </a:solidFill>
              </a:rPr>
              <a:t>Indications pour une OGTT</a:t>
            </a:r>
            <a:endParaRPr lang="fr-CH" sz="3200" b="1" dirty="0" smtClean="0">
              <a:solidFill>
                <a:srgbClr val="0070C0"/>
              </a:solidFill>
              <a:ea typeface="ＭＳ Ｐゴシック"/>
              <a:cs typeface="ＭＳ Ｐゴシック"/>
            </a:endParaRP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None/>
            </a:pPr>
            <a:endParaRPr lang="fr-CH" sz="2800" dirty="0" smtClean="0"/>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8" name="Rectangle 3"/>
          <p:cNvSpPr txBox="1">
            <a:spLocks noChangeArrowheads="1"/>
          </p:cNvSpPr>
          <p:nvPr/>
        </p:nvSpPr>
        <p:spPr bwMode="auto">
          <a:xfrm>
            <a:off x="428596" y="1428736"/>
            <a:ext cx="8229600" cy="5111750"/>
          </a:xfrm>
          <a:prstGeom prst="rect">
            <a:avLst/>
          </a:prstGeom>
          <a:noFill/>
          <a:ln w="9525">
            <a:noFill/>
            <a:miter lim="800000"/>
            <a:headEnd/>
            <a:tailEnd/>
          </a:ln>
        </p:spPr>
        <p:txBody>
          <a:bodyPr vert="horz" wrap="square" lIns="81615" tIns="40808" rIns="81615" bIns="40808" numCol="1" anchor="t" anchorCtr="0" compatLnSpc="1">
            <a:prstTxWarp prst="textNoShape">
              <a:avLst/>
            </a:prstTxWarp>
          </a:bodyPr>
          <a:lstStyle/>
          <a:p>
            <a:pPr marL="305876" marR="0" lvl="0" indent="-305876" algn="l" defTabSz="815970" rtl="0" eaLnBrk="0" fontAlgn="base" latinLnBrk="0" hangingPunct="0">
              <a:lnSpc>
                <a:spcPct val="80000"/>
              </a:lnSpc>
              <a:spcBef>
                <a:spcPct val="20000"/>
              </a:spcBef>
              <a:spcAft>
                <a:spcPct val="0"/>
              </a:spcAft>
              <a:buClrTx/>
              <a:buSzTx/>
              <a:buFontTx/>
              <a:buNone/>
              <a:tabLst/>
              <a:defRPr/>
            </a:pPr>
            <a:r>
              <a:rPr lang="fr-FR" sz="2400" u="sng" dirty="0" smtClean="0">
                <a:latin typeface="+mn-lt"/>
                <a:ea typeface="ＭＳ Ｐゴシック" pitchFamily="84" charset="-128"/>
                <a:cs typeface="ＭＳ Ｐゴシック" pitchFamily="84" charset="-128"/>
              </a:rPr>
              <a:t>S</a:t>
            </a:r>
            <a:r>
              <a:rPr kumimoji="0" lang="fr-FR" sz="2400" b="0" i="0" u="sng"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pitchFamily="84" charset="-128"/>
              </a:rPr>
              <a:t>elon</a:t>
            </a:r>
            <a:r>
              <a:rPr kumimoji="0" lang="fr-FR" sz="2400" b="0" i="0" u="sng"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les critères de l’ADA:</a:t>
            </a:r>
          </a:p>
          <a:p>
            <a:pPr marL="305876" marR="0" lvl="0" indent="-305876" algn="l" defTabSz="815970" rtl="0" eaLnBrk="0" fontAlgn="base" latinLnBrk="0" hangingPunct="0">
              <a:lnSpc>
                <a:spcPct val="80000"/>
              </a:lnSpc>
              <a:spcBef>
                <a:spcPct val="20000"/>
              </a:spcBef>
              <a:spcAft>
                <a:spcPct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t>
            </a:r>
          </a:p>
          <a:p>
            <a:pPr marL="305876" marR="0" lvl="0" indent="-305876" algn="l" defTabSz="815970" rtl="0" eaLnBrk="0" fontAlgn="base" latinLnBrk="0" hangingPunct="0">
              <a:lnSpc>
                <a:spcPct val="80000"/>
              </a:lnSpc>
              <a:spcBef>
                <a:spcPct val="20000"/>
              </a:spcBef>
              <a:spcAft>
                <a:spcPct val="0"/>
              </a:spcAft>
              <a:buClrTx/>
              <a:buSzTx/>
              <a:buFontTx/>
              <a:buNone/>
              <a:tabLst/>
              <a:defRPr/>
            </a:pPr>
            <a:r>
              <a:rPr kumimoji="0" lang="fr-FR"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Enfant avec IMC &gt; P 90 et &gt;10 ans (ou ayant </a:t>
            </a:r>
            <a:r>
              <a:rPr kumimoji="0" lang="fr-FR"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débuté </a:t>
            </a:r>
            <a:r>
              <a:rPr kumimoji="0" lang="fr-FR"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sa puberté) si présence d’au moins 2 des facteurs si dessous :</a:t>
            </a:r>
          </a:p>
          <a:p>
            <a:pPr marL="305876" marR="0" lvl="0" indent="-305876" algn="l" defTabSz="815970" rtl="0" eaLnBrk="0" fontAlgn="base" latinLnBrk="0" hangingPunct="0">
              <a:lnSpc>
                <a:spcPct val="80000"/>
              </a:lnSpc>
              <a:spcBef>
                <a:spcPct val="20000"/>
              </a:spcBef>
              <a:spcAft>
                <a:spcPct val="0"/>
              </a:spcAft>
              <a:buClrTx/>
              <a:buSzTx/>
              <a:buFontTx/>
              <a:buNone/>
              <a:tabLst/>
              <a:defRPr/>
            </a:pPr>
            <a:endParaRPr kumimoji="0" lang="fr-FR"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a:p>
            <a:pPr marL="1020188" marR="0" lvl="2" indent="-203918" algn="l" defTabSz="815970" rtl="0" eaLnBrk="0" fontAlgn="base" latinLnBrk="0" hangingPunct="0">
              <a:lnSpc>
                <a:spcPct val="80000"/>
              </a:lnSpc>
              <a:spcBef>
                <a:spcPct val="20000"/>
              </a:spcBef>
              <a:spcAft>
                <a:spcPct val="0"/>
              </a:spcAft>
              <a:buClr>
                <a:srgbClr val="0070C0"/>
              </a:buClr>
              <a:buSzTx/>
              <a:buFont typeface="Arial" pitchFamily="34" charset="0"/>
              <a:buChar char="•"/>
              <a:tabLst/>
              <a:defRPr/>
            </a:pP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AF positive pour T2DM (1er ou 2ème degré)</a:t>
            </a:r>
          </a:p>
          <a:p>
            <a:pPr marL="1020188" marR="0" lvl="2" indent="-203918" algn="l" defTabSz="815970" rtl="0" eaLnBrk="0" fontAlgn="base" latinLnBrk="0" hangingPunct="0">
              <a:lnSpc>
                <a:spcPct val="80000"/>
              </a:lnSpc>
              <a:spcBef>
                <a:spcPct val="20000"/>
              </a:spcBef>
              <a:spcAft>
                <a:spcPct val="0"/>
              </a:spcAft>
              <a:buClr>
                <a:srgbClr val="0070C0"/>
              </a:buClr>
              <a:buSzTx/>
              <a:buFont typeface="Arial" pitchFamily="34" charset="0"/>
              <a:buChar char="•"/>
              <a:tabLst/>
              <a:defRPr/>
            </a:pP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Ethnie à risque (africaine, indienne, asiatique)</a:t>
            </a:r>
          </a:p>
          <a:p>
            <a:pPr marL="1020188" marR="0" lvl="2" indent="-203918" algn="l" defTabSz="815970" rtl="0" eaLnBrk="0" fontAlgn="base" latinLnBrk="0" hangingPunct="0">
              <a:lnSpc>
                <a:spcPct val="80000"/>
              </a:lnSpc>
              <a:spcBef>
                <a:spcPct val="20000"/>
              </a:spcBef>
              <a:spcAft>
                <a:spcPct val="0"/>
              </a:spcAft>
              <a:buClr>
                <a:srgbClr val="0070C0"/>
              </a:buClr>
              <a:buSzTx/>
              <a:buFont typeface="Arial" pitchFamily="34" charset="0"/>
              <a:buChar char="•"/>
              <a:tabLst/>
              <a:defRPr/>
            </a:pP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Présence d’une autre </a:t>
            </a:r>
            <a:r>
              <a:rPr kumimoji="0" lang="fr-FR" sz="22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a:rPr>
              <a:t>co</a:t>
            </a: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-morbidité (NASH, HTA, dyslipidémie, </a:t>
            </a:r>
            <a:r>
              <a:rPr kumimoji="0" lang="fr-FR" sz="22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a:rPr>
              <a:t>acanthosis</a:t>
            </a: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 </a:t>
            </a:r>
            <a:r>
              <a:rPr kumimoji="0" lang="fr-FR" sz="22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a:rPr>
              <a:t>nigricans</a:t>
            </a: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 PCOS, apnée du sommeil)</a:t>
            </a:r>
          </a:p>
          <a:p>
            <a:pPr marL="1020188" marR="0" lvl="2" indent="-203918" algn="l" defTabSz="815970" rtl="0" eaLnBrk="0" fontAlgn="base" latinLnBrk="0" hangingPunct="0">
              <a:lnSpc>
                <a:spcPct val="80000"/>
              </a:lnSpc>
              <a:spcBef>
                <a:spcPct val="20000"/>
              </a:spcBef>
              <a:spcAft>
                <a:spcPct val="0"/>
              </a:spcAft>
              <a:buClr>
                <a:srgbClr val="0070C0"/>
              </a:buClr>
              <a:buSzTx/>
              <a:buFont typeface="Arial" pitchFamily="34" charset="0"/>
              <a:buChar char="•"/>
              <a:tabLst/>
              <a:defRPr/>
            </a:pP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Si glycémie à jeun </a:t>
            </a:r>
            <a:r>
              <a:rPr kumimoji="0" lang="fr-CH"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&gt; 7 </a:t>
            </a:r>
            <a:r>
              <a:rPr kumimoji="0" lang="fr-CH" sz="22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a:rPr>
              <a:t>mmol</a:t>
            </a:r>
            <a:r>
              <a:rPr kumimoji="0" lang="fr-CH"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/l</a:t>
            </a:r>
            <a:endPar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endParaRPr>
          </a:p>
          <a:p>
            <a:pPr marL="1020188" marR="0" lvl="2" indent="-203918" algn="l" defTabSz="815970" rtl="0" eaLnBrk="0" fontAlgn="base" latinLnBrk="0" hangingPunct="0">
              <a:lnSpc>
                <a:spcPct val="80000"/>
              </a:lnSpc>
              <a:spcBef>
                <a:spcPct val="20000"/>
              </a:spcBef>
              <a:spcAft>
                <a:spcPct val="0"/>
              </a:spcAft>
              <a:buClr>
                <a:srgbClr val="0070C0"/>
              </a:buClr>
              <a:buSzTx/>
              <a:buFont typeface="Arial" pitchFamily="34" charset="0"/>
              <a:buChar char="•"/>
              <a:tabLst/>
              <a:defRPr/>
            </a:pPr>
            <a:r>
              <a:rPr kumimoji="0" lang="fr-FR"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Si </a:t>
            </a:r>
            <a:r>
              <a:rPr kumimoji="0" lang="fr-CH"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insulinémie à jeun &gt; 15 µU/</a:t>
            </a:r>
            <a:r>
              <a:rPr kumimoji="0" lang="fr-CH" sz="22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a:rPr>
              <a:t>mL</a:t>
            </a:r>
            <a:r>
              <a:rPr kumimoji="0" lang="fr-CH" sz="22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rPr>
              <a:t> </a:t>
            </a:r>
            <a:endParaRPr kumimoji="0" lang="fr-CH" sz="2200" b="0" i="1"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a:endParaRPr>
          </a:p>
          <a:p>
            <a:pPr marL="305876" marR="0" lvl="0" indent="-305876" algn="l" defTabSz="815970" rtl="0" eaLnBrk="0" fontAlgn="base" latinLnBrk="0" hangingPunct="0">
              <a:lnSpc>
                <a:spcPct val="80000"/>
              </a:lnSpc>
              <a:spcBef>
                <a:spcPct val="20000"/>
              </a:spcBef>
              <a:spcAft>
                <a:spcPct val="0"/>
              </a:spcAft>
              <a:buClr>
                <a:srgbClr val="0070C0"/>
              </a:buClr>
              <a:buSzTx/>
              <a:buFontTx/>
              <a:buNone/>
              <a:tabLst/>
              <a:defRPr/>
            </a:pPr>
            <a:r>
              <a:rPr kumimoji="0" lang="fr-FR"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t>
            </a:r>
            <a:endParaRPr kumimoji="0" lang="fr-CH" sz="2000" b="0" i="0" u="none" strike="noStrike" kern="1200" cap="none" spc="0" normalizeH="0" baseline="0" noProof="0" dirty="0">
              <a:ln>
                <a:noFill/>
              </a:ln>
              <a:solidFill>
                <a:schemeClr val="tx1"/>
              </a:solidFill>
              <a:effectLst/>
              <a:uLnTx/>
              <a:uFillTx/>
              <a:latin typeface="+mn-lt"/>
              <a:ea typeface="ＭＳ Ｐゴシック" pitchFamily="84" charset="-128"/>
              <a:cs typeface="ＭＳ Ｐゴシック" pitchFamily="84" charset="-128"/>
            </a:endParaRPr>
          </a:p>
        </p:txBody>
      </p:sp>
      <p:pic>
        <p:nvPicPr>
          <p:cNvPr id="9" name="Image 8"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ox(in)">
                                      <p:cBhvr>
                                        <p:cTn id="7" dur="500"/>
                                        <p:tgtEl>
                                          <p:spTgt spid="8">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ox(in)">
                                      <p:cBhvr>
                                        <p:cTn id="10" dur="500"/>
                                        <p:tgtEl>
                                          <p:spTgt spid="8">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box(in)">
                                      <p:cBhvr>
                                        <p:cTn id="13" dur="500"/>
                                        <p:tgtEl>
                                          <p:spTgt spid="8">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box(in)">
                                      <p:cBhvr>
                                        <p:cTn id="16" dur="500"/>
                                        <p:tgtEl>
                                          <p:spTgt spid="8">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box(in)">
                                      <p:cBhvr>
                                        <p:cTn id="19" dur="500"/>
                                        <p:tgtEl>
                                          <p:spTgt spid="8">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box(in)">
                                      <p:cBhvr>
                                        <p:cTn id="22" dur="500"/>
                                        <p:tgtEl>
                                          <p:spTgt spid="8">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animEffect transition="in" filter="box(in)">
                                      <p:cBhvr>
                                        <p:cTn id="25" dur="500"/>
                                        <p:tgtEl>
                                          <p:spTgt spid="8">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8">
                                            <p:txEl>
                                              <p:pRg st="8" end="8"/>
                                            </p:txEl>
                                          </p:spTgt>
                                        </p:tgtEl>
                                        <p:attrNameLst>
                                          <p:attrName>style.visibility</p:attrName>
                                        </p:attrNameLst>
                                      </p:cBhvr>
                                      <p:to>
                                        <p:strVal val="visible"/>
                                      </p:to>
                                    </p:set>
                                    <p:animEffect transition="in" filter="box(in)">
                                      <p:cBhvr>
                                        <p:cTn id="28"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CH" sz="3200" b="1" dirty="0" smtClean="0">
                <a:solidFill>
                  <a:srgbClr val="0070C0"/>
                </a:solidFill>
              </a:rPr>
              <a:t>Dyslipidémies</a:t>
            </a:r>
            <a:endParaRPr lang="fr-CH" sz="3200" b="1" dirty="0" smtClean="0">
              <a:solidFill>
                <a:schemeClr val="accent5"/>
              </a:solidFill>
              <a:effectLst>
                <a:outerShdw blurRad="38100" dist="38100" dir="2700000" algn="tl">
                  <a:srgbClr val="000000">
                    <a:alpha val="43137"/>
                  </a:srgbClr>
                </a:outerShdw>
              </a:effectLst>
              <a:ea typeface="ＭＳ Ｐゴシック"/>
              <a:cs typeface="ＭＳ Ｐゴシック"/>
            </a:endParaRPr>
          </a:p>
        </p:txBody>
      </p:sp>
      <p:sp>
        <p:nvSpPr>
          <p:cNvPr id="11" name="Espace réservé du contenu 10"/>
          <p:cNvSpPr>
            <a:spLocks noGrp="1"/>
          </p:cNvSpPr>
          <p:nvPr>
            <p:ph idx="1"/>
          </p:nvPr>
        </p:nvSpPr>
        <p:spPr>
          <a:xfrm>
            <a:off x="142844" y="1357298"/>
            <a:ext cx="8572560" cy="5357850"/>
          </a:xfrm>
        </p:spPr>
        <p:txBody>
          <a:bodyPr>
            <a:normAutofit lnSpcReduction="10000"/>
          </a:bodyPr>
          <a:lstStyle/>
          <a:p>
            <a:pPr>
              <a:buClr>
                <a:srgbClr val="0070C0"/>
              </a:buClr>
              <a:buSzPct val="125000"/>
            </a:pPr>
            <a:r>
              <a:rPr lang="fr-CH" sz="2600" dirty="0" smtClean="0"/>
              <a:t>Prévalence dans la population générale (National </a:t>
            </a:r>
            <a:r>
              <a:rPr lang="fr-CH" sz="2600" dirty="0" err="1" smtClean="0"/>
              <a:t>Healthand</a:t>
            </a:r>
            <a:r>
              <a:rPr lang="fr-CH" sz="2600" dirty="0" smtClean="0"/>
              <a:t> Nutrition </a:t>
            </a:r>
            <a:r>
              <a:rPr lang="fr-CH" sz="2600" dirty="0" err="1" smtClean="0"/>
              <a:t>ExaminationSurvey</a:t>
            </a:r>
            <a:r>
              <a:rPr lang="fr-CH" sz="2600" dirty="0" smtClean="0"/>
              <a:t> 1999-2006)</a:t>
            </a:r>
          </a:p>
          <a:p>
            <a:pPr lvl="1">
              <a:buClr>
                <a:srgbClr val="0070C0"/>
              </a:buClr>
              <a:buSzPct val="125000"/>
            </a:pPr>
            <a:r>
              <a:rPr lang="fr-CH" sz="2200" dirty="0" smtClean="0"/>
              <a:t>12-14% chez des jeunes avec IMC normal</a:t>
            </a:r>
          </a:p>
          <a:p>
            <a:pPr lvl="1">
              <a:buClr>
                <a:srgbClr val="0070C0"/>
              </a:buClr>
              <a:buSzPct val="125000"/>
            </a:pPr>
            <a:r>
              <a:rPr lang="fr-CH" sz="2200" dirty="0" smtClean="0"/>
              <a:t>22.3% si surpoids</a:t>
            </a:r>
          </a:p>
          <a:p>
            <a:pPr lvl="1">
              <a:buClr>
                <a:srgbClr val="0070C0"/>
              </a:buClr>
              <a:buSzPct val="125000"/>
            </a:pPr>
            <a:r>
              <a:rPr lang="fr-CH" sz="2200" dirty="0" smtClean="0"/>
              <a:t>42.9% si obèse</a:t>
            </a:r>
          </a:p>
          <a:p>
            <a:pPr>
              <a:buClr>
                <a:srgbClr val="0070C0"/>
              </a:buClr>
              <a:buSzPct val="125000"/>
            </a:pPr>
            <a:r>
              <a:rPr lang="fr-CH" sz="2600" dirty="0" smtClean="0"/>
              <a:t>Type de </a:t>
            </a:r>
            <a:r>
              <a:rPr lang="fr-CH" sz="2600" dirty="0" smtClean="0"/>
              <a:t>dyslipidémie chez l’enfant obèse </a:t>
            </a:r>
            <a:r>
              <a:rPr lang="fr-CH" sz="2600" dirty="0" smtClean="0"/>
              <a:t>(</a:t>
            </a:r>
            <a:r>
              <a:rPr lang="fr-CH" sz="2600" dirty="0" err="1" smtClean="0"/>
              <a:t>Reinhert</a:t>
            </a:r>
            <a:r>
              <a:rPr lang="fr-CH" sz="2600" dirty="0" smtClean="0"/>
              <a:t>, 2004):</a:t>
            </a:r>
          </a:p>
          <a:p>
            <a:pPr lvl="1">
              <a:buClr>
                <a:srgbClr val="0070C0"/>
              </a:buClr>
              <a:buSzPct val="125000"/>
            </a:pPr>
            <a:r>
              <a:rPr lang="fr-CH" sz="2200" dirty="0" smtClean="0"/>
              <a:t>32% Triglycérides augmentés</a:t>
            </a:r>
          </a:p>
          <a:p>
            <a:pPr lvl="1">
              <a:buClr>
                <a:srgbClr val="0070C0"/>
              </a:buClr>
              <a:buSzPct val="125000"/>
            </a:pPr>
            <a:r>
              <a:rPr lang="fr-CH" sz="2200" dirty="0" smtClean="0"/>
              <a:t>13% LDL augmenté</a:t>
            </a:r>
          </a:p>
          <a:p>
            <a:pPr lvl="1">
              <a:buClr>
                <a:srgbClr val="0070C0"/>
              </a:buClr>
              <a:buSzPct val="125000"/>
            </a:pPr>
            <a:r>
              <a:rPr lang="fr-CH" sz="2200" dirty="0" smtClean="0"/>
              <a:t>5% HDL abaissé</a:t>
            </a:r>
          </a:p>
          <a:p>
            <a:pPr>
              <a:buClr>
                <a:srgbClr val="0070C0"/>
              </a:buClr>
              <a:buSzPct val="125000"/>
            </a:pPr>
            <a:r>
              <a:rPr lang="fr-CH" sz="2600" u="sng" dirty="0" smtClean="0"/>
              <a:t>Cohorte: </a:t>
            </a:r>
            <a:r>
              <a:rPr lang="fr-CH" sz="2400" dirty="0" smtClean="0"/>
              <a:t>total: 40%</a:t>
            </a:r>
          </a:p>
          <a:p>
            <a:pPr lvl="1">
              <a:buClr>
                <a:srgbClr val="0070C0"/>
              </a:buClr>
              <a:buSzPct val="125000"/>
            </a:pPr>
            <a:r>
              <a:rPr lang="fr-CH" sz="1800" dirty="0" smtClean="0"/>
              <a:t>23% HDL </a:t>
            </a:r>
          </a:p>
          <a:p>
            <a:pPr lvl="1">
              <a:buClr>
                <a:srgbClr val="0070C0"/>
              </a:buClr>
              <a:buSzPct val="125000"/>
            </a:pPr>
            <a:r>
              <a:rPr lang="fr-CH" sz="1800" dirty="0" smtClean="0"/>
              <a:t>19% Cholestérol total </a:t>
            </a:r>
          </a:p>
          <a:p>
            <a:pPr lvl="1">
              <a:buClr>
                <a:srgbClr val="0070C0"/>
              </a:buClr>
              <a:buSzPct val="125000"/>
            </a:pPr>
            <a:r>
              <a:rPr lang="fr-CH" sz="1800" dirty="0" smtClean="0"/>
              <a:t>13% LDL </a:t>
            </a:r>
          </a:p>
          <a:p>
            <a:pPr lvl="1">
              <a:buClr>
                <a:srgbClr val="0070C0"/>
              </a:buClr>
              <a:buSzPct val="125000"/>
            </a:pPr>
            <a:r>
              <a:rPr lang="fr-CH" sz="1800" dirty="0" smtClean="0"/>
              <a:t>&lt;1% TG </a:t>
            </a:r>
          </a:p>
          <a:p>
            <a:endParaRPr lang="fr-CH" sz="2600" dirty="0" smtClean="0"/>
          </a:p>
          <a:p>
            <a:endParaRPr lang="fr-CH" dirty="0" smtClean="0"/>
          </a:p>
          <a:p>
            <a:pPr lvl="1">
              <a:lnSpc>
                <a:spcPct val="80000"/>
              </a:lnSpc>
              <a:buClr>
                <a:schemeClr val="accent5"/>
              </a:buClr>
              <a:buFontTx/>
              <a:buChar char="•"/>
            </a:pPr>
            <a:endParaRPr lang="fr-CH" sz="24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7" name="Image 6"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 calcmode="lin" valueType="num">
                                      <p:cBhvr additive="base">
                                        <p:cTn id="15"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additive="base">
                                        <p:cTn id="1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additive="base">
                                        <p:cTn id="2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xEl>
                                              <p:pRg st="5" end="5"/>
                                            </p:txEl>
                                          </p:spTgt>
                                        </p:tgtEl>
                                        <p:attrNameLst>
                                          <p:attrName>style.visibility</p:attrName>
                                        </p:attrNameLst>
                                      </p:cBhvr>
                                      <p:to>
                                        <p:strVal val="visible"/>
                                      </p:to>
                                    </p:set>
                                    <p:anim calcmode="lin" valueType="num">
                                      <p:cBhvr additive="base">
                                        <p:cTn id="29"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1">
                                            <p:txEl>
                                              <p:pRg st="6" end="6"/>
                                            </p:txEl>
                                          </p:spTgt>
                                        </p:tgtEl>
                                        <p:attrNameLst>
                                          <p:attrName>style.visibility</p:attrName>
                                        </p:attrNameLst>
                                      </p:cBhvr>
                                      <p:to>
                                        <p:strVal val="visible"/>
                                      </p:to>
                                    </p:set>
                                    <p:anim calcmode="lin" valueType="num">
                                      <p:cBhvr additive="base">
                                        <p:cTn id="3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1">
                                            <p:txEl>
                                              <p:pRg st="7" end="7"/>
                                            </p:txEl>
                                          </p:spTgt>
                                        </p:tgtEl>
                                        <p:attrNameLst>
                                          <p:attrName>style.visibility</p:attrName>
                                        </p:attrNameLst>
                                      </p:cBhvr>
                                      <p:to>
                                        <p:strVal val="visible"/>
                                      </p:to>
                                    </p:set>
                                    <p:anim calcmode="lin" valueType="num">
                                      <p:cBhvr additive="base">
                                        <p:cTn id="37"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8" end="8"/>
                                            </p:txEl>
                                          </p:spTgt>
                                        </p:tgtEl>
                                        <p:attrNameLst>
                                          <p:attrName>style.visibility</p:attrName>
                                        </p:attrNameLst>
                                      </p:cBhvr>
                                      <p:to>
                                        <p:strVal val="visible"/>
                                      </p:to>
                                    </p:set>
                                    <p:anim calcmode="lin" valueType="num">
                                      <p:cBhvr additive="base">
                                        <p:cTn id="43"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
                                            <p:txEl>
                                              <p:pRg st="9" end="9"/>
                                            </p:txEl>
                                          </p:spTgt>
                                        </p:tgtEl>
                                        <p:attrNameLst>
                                          <p:attrName>style.visibility</p:attrName>
                                        </p:attrNameLst>
                                      </p:cBhvr>
                                      <p:to>
                                        <p:strVal val="visible"/>
                                      </p:to>
                                    </p:set>
                                    <p:anim calcmode="lin" valueType="num">
                                      <p:cBhvr additive="base">
                                        <p:cTn id="47"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1">
                                            <p:txEl>
                                              <p:pRg st="10" end="10"/>
                                            </p:txEl>
                                          </p:spTgt>
                                        </p:tgtEl>
                                        <p:attrNameLst>
                                          <p:attrName>style.visibility</p:attrName>
                                        </p:attrNameLst>
                                      </p:cBhvr>
                                      <p:to>
                                        <p:strVal val="visible"/>
                                      </p:to>
                                    </p:set>
                                    <p:anim calcmode="lin" valueType="num">
                                      <p:cBhvr additive="base">
                                        <p:cTn id="51"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1">
                                            <p:txEl>
                                              <p:pRg st="11" end="11"/>
                                            </p:txEl>
                                          </p:spTgt>
                                        </p:tgtEl>
                                        <p:attrNameLst>
                                          <p:attrName>style.visibility</p:attrName>
                                        </p:attrNameLst>
                                      </p:cBhvr>
                                      <p:to>
                                        <p:strVal val="visible"/>
                                      </p:to>
                                    </p:set>
                                    <p:anim calcmode="lin" valueType="num">
                                      <p:cBhvr additive="base">
                                        <p:cTn id="55" dur="500" fill="hold"/>
                                        <p:tgtEl>
                                          <p:spTgt spid="11">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1">
                                            <p:txEl>
                                              <p:pRg st="12" end="12"/>
                                            </p:txEl>
                                          </p:spTgt>
                                        </p:tgtEl>
                                        <p:attrNameLst>
                                          <p:attrName>style.visibility</p:attrName>
                                        </p:attrNameLst>
                                      </p:cBhvr>
                                      <p:to>
                                        <p:strVal val="visible"/>
                                      </p:to>
                                    </p:set>
                                    <p:anim calcmode="lin" valueType="num">
                                      <p:cBhvr additive="base">
                                        <p:cTn id="59" dur="500" fill="hold"/>
                                        <p:tgtEl>
                                          <p:spTgt spid="11">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CH" sz="3200" b="1" dirty="0" smtClean="0">
                <a:solidFill>
                  <a:srgbClr val="0070C0"/>
                </a:solidFill>
              </a:rPr>
              <a:t>Dyslipidémies</a:t>
            </a:r>
            <a:endParaRPr lang="fr-CH" sz="3200" b="1" dirty="0" smtClean="0">
              <a:solidFill>
                <a:schemeClr val="accent5"/>
              </a:solidFill>
              <a:effectLst>
                <a:outerShdw blurRad="38100" dist="38100" dir="2700000" algn="tl">
                  <a:srgbClr val="000000">
                    <a:alpha val="43137"/>
                  </a:srgbClr>
                </a:outerShdw>
              </a:effectLst>
              <a:ea typeface="ＭＳ Ｐゴシック"/>
              <a:cs typeface="ＭＳ Ｐゴシック"/>
            </a:endParaRPr>
          </a:p>
        </p:txBody>
      </p:sp>
      <p:sp>
        <p:nvSpPr>
          <p:cNvPr id="11" name="Espace réservé du contenu 10"/>
          <p:cNvSpPr>
            <a:spLocks noGrp="1"/>
          </p:cNvSpPr>
          <p:nvPr>
            <p:ph idx="1"/>
          </p:nvPr>
        </p:nvSpPr>
        <p:spPr>
          <a:xfrm>
            <a:off x="142844" y="1357298"/>
            <a:ext cx="8572560" cy="5357850"/>
          </a:xfrm>
        </p:spPr>
        <p:txBody>
          <a:bodyPr>
            <a:normAutofit fontScale="85000" lnSpcReduction="10000"/>
          </a:bodyPr>
          <a:lstStyle/>
          <a:p>
            <a:pPr>
              <a:buClr>
                <a:srgbClr val="0070C0"/>
              </a:buClr>
            </a:pPr>
            <a:r>
              <a:rPr lang="fr-CH" sz="2800" dirty="0" smtClean="0"/>
              <a:t>Si LDL élevé (&gt;4.1 mmol/l): 	Référer à un spécialiste</a:t>
            </a:r>
          </a:p>
          <a:p>
            <a:pPr lvl="1">
              <a:buClr>
                <a:srgbClr val="0070C0"/>
              </a:buClr>
            </a:pPr>
            <a:r>
              <a:rPr lang="fr-CH" sz="2400" dirty="0" smtClean="0"/>
              <a:t>Exclure une hypercholestérolémie secondaire</a:t>
            </a:r>
          </a:p>
          <a:p>
            <a:pPr lvl="1">
              <a:buClr>
                <a:srgbClr val="0070C0"/>
              </a:buClr>
            </a:pPr>
            <a:r>
              <a:rPr lang="fr-CH" sz="2400" dirty="0" smtClean="0"/>
              <a:t>Proposer un régime pauvre en acides gras saturés et riche en Omega 3 durant 6-12 mois</a:t>
            </a:r>
          </a:p>
          <a:p>
            <a:pPr lvl="1">
              <a:buClr>
                <a:srgbClr val="0070C0"/>
              </a:buClr>
            </a:pPr>
            <a:r>
              <a:rPr lang="fr-CH" sz="2400" dirty="0" smtClean="0"/>
              <a:t>Evaluation vasculaire</a:t>
            </a:r>
          </a:p>
          <a:p>
            <a:pPr lvl="1">
              <a:buClr>
                <a:srgbClr val="0070C0"/>
              </a:buClr>
            </a:pPr>
            <a:r>
              <a:rPr lang="fr-CH" sz="2400" dirty="0" smtClean="0"/>
              <a:t>Proposer un dépistage chez les parents</a:t>
            </a:r>
            <a:endParaRPr lang="fr-CH" dirty="0" smtClean="0"/>
          </a:p>
          <a:p>
            <a:pPr>
              <a:buClr>
                <a:srgbClr val="0070C0"/>
              </a:buClr>
            </a:pPr>
            <a:r>
              <a:rPr lang="fr-CH" dirty="0" smtClean="0"/>
              <a:t>Recommandation de l’AHA pour le traitement: </a:t>
            </a:r>
          </a:p>
          <a:p>
            <a:pPr>
              <a:buClr>
                <a:srgbClr val="0070C0"/>
              </a:buClr>
              <a:buNone/>
            </a:pPr>
            <a:r>
              <a:rPr lang="fr-CH" sz="2800" dirty="0" smtClean="0"/>
              <a:t>Considérer un traitement chez enfant &gt; 8-10 ans après une période de 6-12 mois de régime si :</a:t>
            </a:r>
          </a:p>
          <a:p>
            <a:pPr lvl="1">
              <a:buClr>
                <a:srgbClr val="0070C0"/>
              </a:buClr>
              <a:buFont typeface="Calibri" pitchFamily="34" charset="0"/>
              <a:buChar char="–"/>
            </a:pPr>
            <a:r>
              <a:rPr lang="fr-CH" dirty="0" smtClean="0"/>
              <a:t>LDL &gt; 4.90 mmol/l </a:t>
            </a:r>
            <a:r>
              <a:rPr lang="fr-CH" dirty="0" smtClean="0"/>
              <a:t> </a:t>
            </a:r>
            <a:r>
              <a:rPr lang="fr-CH" b="1" dirty="0" smtClean="0"/>
              <a:t>ou</a:t>
            </a:r>
            <a:endParaRPr lang="fr-CH" b="1" dirty="0" smtClean="0"/>
          </a:p>
          <a:p>
            <a:pPr lvl="1">
              <a:buClr>
                <a:srgbClr val="0070C0"/>
              </a:buClr>
              <a:buFont typeface="Calibri" pitchFamily="34" charset="0"/>
              <a:buChar char="–"/>
            </a:pPr>
            <a:r>
              <a:rPr lang="fr-CH" dirty="0" smtClean="0"/>
              <a:t>LDL &gt; 4.10 mmol/l </a:t>
            </a:r>
            <a:r>
              <a:rPr lang="fr-CH" dirty="0" smtClean="0"/>
              <a:t> </a:t>
            </a:r>
            <a:r>
              <a:rPr lang="fr-CH" b="1" dirty="0" smtClean="0"/>
              <a:t>et </a:t>
            </a:r>
            <a:r>
              <a:rPr lang="fr-CH" dirty="0" smtClean="0"/>
              <a:t> </a:t>
            </a:r>
            <a:r>
              <a:rPr lang="fr-CH" dirty="0" smtClean="0"/>
              <a:t>histoire familiale positive pour athérosclérose précoce ou &gt;2 autres facteurs de risque </a:t>
            </a:r>
            <a:r>
              <a:rPr lang="fr-CH" dirty="0" smtClean="0"/>
              <a:t>cardiovasculaires</a:t>
            </a:r>
            <a:endParaRPr lang="fr-CH" dirty="0" smtClean="0"/>
          </a:p>
          <a:p>
            <a:pPr>
              <a:buClr>
                <a:srgbClr val="0070C0"/>
              </a:buClr>
              <a:buNone/>
            </a:pPr>
            <a:r>
              <a:rPr lang="fr-CH" dirty="0" smtClean="0"/>
              <a:t>		Statines en 1</a:t>
            </a:r>
            <a:r>
              <a:rPr lang="fr-CH" baseline="30000" dirty="0" smtClean="0"/>
              <a:t>ère</a:t>
            </a:r>
            <a:r>
              <a:rPr lang="fr-CH" dirty="0" smtClean="0"/>
              <a:t> intention </a:t>
            </a:r>
            <a:r>
              <a:rPr lang="fr-CH" sz="2600" dirty="0" smtClean="0"/>
              <a:t>(</a:t>
            </a:r>
            <a:r>
              <a:rPr lang="fr-CH" sz="2600" dirty="0" err="1" smtClean="0"/>
              <a:t>McCrindleet</a:t>
            </a:r>
            <a:r>
              <a:rPr lang="fr-CH" sz="2600" dirty="0" smtClean="0"/>
              <a:t> al, </a:t>
            </a:r>
            <a:r>
              <a:rPr lang="fr-CH" sz="2600" i="1" dirty="0" smtClean="0"/>
              <a:t>Circulation 2007)</a:t>
            </a:r>
            <a:endParaRPr lang="fr-CH" dirty="0" smtClean="0"/>
          </a:p>
          <a:p>
            <a:pPr lvl="1">
              <a:lnSpc>
                <a:spcPct val="80000"/>
              </a:lnSpc>
              <a:buClr>
                <a:srgbClr val="0070C0"/>
              </a:buClr>
              <a:buFontTx/>
              <a:buChar char="•"/>
            </a:pPr>
            <a:endParaRPr lang="fr-CH" sz="2400" dirty="0" smtClean="0"/>
          </a:p>
          <a:p>
            <a:pPr>
              <a:buClr>
                <a:srgbClr val="0070C0"/>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7" name="Flèche droite 6"/>
          <p:cNvSpPr/>
          <p:nvPr/>
        </p:nvSpPr>
        <p:spPr>
          <a:xfrm>
            <a:off x="4143372" y="1536100"/>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8" name="Flèche droite 7"/>
          <p:cNvSpPr/>
          <p:nvPr/>
        </p:nvSpPr>
        <p:spPr>
          <a:xfrm>
            <a:off x="500034" y="6215082"/>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9" name="Image 8"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5" end="5"/>
                                            </p:txEl>
                                          </p:spTgt>
                                        </p:tgtEl>
                                        <p:attrNameLst>
                                          <p:attrName>style.visibility</p:attrName>
                                        </p:attrNameLst>
                                      </p:cBhvr>
                                      <p:to>
                                        <p:strVal val="visible"/>
                                      </p:to>
                                    </p:set>
                                    <p:anim calcmode="lin" valueType="num">
                                      <p:cBhvr additive="base">
                                        <p:cTn id="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6" end="6"/>
                                            </p:txEl>
                                          </p:spTgt>
                                        </p:tgtEl>
                                        <p:attrNameLst>
                                          <p:attrName>style.visibility</p:attrName>
                                        </p:attrNameLst>
                                      </p:cBhvr>
                                      <p:to>
                                        <p:strVal val="visible"/>
                                      </p:to>
                                    </p:set>
                                    <p:anim calcmode="lin" valueType="num">
                                      <p:cBhvr additive="base">
                                        <p:cTn id="11"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
                                            <p:txEl>
                                              <p:pRg st="7" end="7"/>
                                            </p:txEl>
                                          </p:spTgt>
                                        </p:tgtEl>
                                        <p:attrNameLst>
                                          <p:attrName>style.visibility</p:attrName>
                                        </p:attrNameLst>
                                      </p:cBhvr>
                                      <p:to>
                                        <p:strVal val="visible"/>
                                      </p:to>
                                    </p:set>
                                    <p:anim calcmode="lin" valueType="num">
                                      <p:cBhvr additive="base">
                                        <p:cTn id="17"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xEl>
                                              <p:pRg st="8" end="8"/>
                                            </p:txEl>
                                          </p:spTgt>
                                        </p:tgtEl>
                                        <p:attrNameLst>
                                          <p:attrName>style.visibility</p:attrName>
                                        </p:attrNameLst>
                                      </p:cBhvr>
                                      <p:to>
                                        <p:strVal val="visible"/>
                                      </p:to>
                                    </p:set>
                                    <p:anim calcmode="lin" valueType="num">
                                      <p:cBhvr additive="base">
                                        <p:cTn id="21"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1">
                                            <p:txEl>
                                              <p:pRg st="9" end="9"/>
                                            </p:txEl>
                                          </p:spTgt>
                                        </p:tgtEl>
                                        <p:attrNameLst>
                                          <p:attrName>style.visibility</p:attrName>
                                        </p:attrNameLst>
                                      </p:cBhvr>
                                      <p:to>
                                        <p:strVal val="visible"/>
                                      </p:to>
                                    </p:set>
                                    <p:anim calcmode="lin" valueType="num">
                                      <p:cBhvr additive="base">
                                        <p:cTn id="25"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FR" sz="3600" b="1" dirty="0" smtClean="0">
                <a:solidFill>
                  <a:srgbClr val="0070C0"/>
                </a:solidFill>
              </a:rPr>
              <a:t>Complications digestives</a:t>
            </a:r>
            <a:endParaRPr lang="fr-CH" sz="3600" b="1" dirty="0" smtClean="0">
              <a:solidFill>
                <a:srgbClr val="0070C0"/>
              </a:solidFill>
              <a:ea typeface="ＭＳ Ｐゴシック"/>
              <a:cs typeface="ＭＳ Ｐゴシック"/>
            </a:endParaRP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None/>
            </a:pPr>
            <a:endParaRPr lang="fr-CH" sz="2800" dirty="0" smtClean="0"/>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8" name="Rectangle 3"/>
          <p:cNvSpPr txBox="1">
            <a:spLocks noChangeArrowheads="1"/>
          </p:cNvSpPr>
          <p:nvPr/>
        </p:nvSpPr>
        <p:spPr bwMode="auto">
          <a:xfrm>
            <a:off x="214282" y="1500174"/>
            <a:ext cx="8229600" cy="4500594"/>
          </a:xfrm>
          <a:prstGeom prst="rect">
            <a:avLst/>
          </a:prstGeom>
          <a:noFill/>
          <a:ln w="9525">
            <a:noFill/>
            <a:miter lim="800000"/>
            <a:headEnd/>
            <a:tailEnd/>
          </a:ln>
        </p:spPr>
        <p:txBody>
          <a:bodyPr vert="horz" wrap="square" lIns="81615" tIns="40808" rIns="81615" bIns="40808" numCol="1" anchor="t" anchorCtr="0" compatLnSpc="1">
            <a:prstTxWarp prst="textNoShape">
              <a:avLst/>
            </a:prstTxWarp>
          </a:bodyPr>
          <a:lstStyle/>
          <a:p>
            <a:pPr marL="305876" marR="0" lvl="0" indent="-305876" algn="l" defTabSz="815970" rtl="0" eaLnBrk="0" fontAlgn="base" latinLnBrk="0" hangingPunct="0">
              <a:lnSpc>
                <a:spcPct val="100000"/>
              </a:lnSpc>
              <a:spcBef>
                <a:spcPct val="20000"/>
              </a:spcBef>
              <a:spcAft>
                <a:spcPct val="0"/>
              </a:spcAft>
              <a:buClr>
                <a:srgbClr val="990099"/>
              </a:buClr>
              <a:buSzTx/>
              <a:buFontTx/>
              <a:buNone/>
              <a:tabLst/>
              <a:defRPr/>
            </a:pPr>
            <a:r>
              <a:rPr kumimoji="0" lang="fr-CH" sz="2800" b="1" i="0" u="sng" strike="noStrike" kern="1200" cap="none" spc="0" normalizeH="0" baseline="0" noProof="0" dirty="0" smtClean="0">
                <a:ln>
                  <a:noFill/>
                </a:ln>
                <a:solidFill>
                  <a:srgbClr val="0070C0"/>
                </a:solidFill>
                <a:effectLst/>
                <a:uLnTx/>
                <a:uFillTx/>
                <a:latin typeface="+mn-lt"/>
                <a:ea typeface="ＭＳ Ｐゴシック" pitchFamily="84" charset="-128"/>
                <a:cs typeface="ＭＳ Ｐゴシック" pitchFamily="84" charset="-128"/>
              </a:rPr>
              <a:t>Stéatose hépatique non-alcoolique</a:t>
            </a:r>
            <a:r>
              <a:rPr kumimoji="0" lang="fr-CH" sz="2800" b="0" i="0" u="none" strike="noStrike" kern="1200" cap="none" spc="0" normalizeH="0" baseline="0" noProof="0" dirty="0" smtClean="0">
                <a:ln>
                  <a:noFill/>
                </a:ln>
                <a:solidFill>
                  <a:srgbClr val="0070C0"/>
                </a:solidFill>
                <a:effectLst/>
                <a:uLnTx/>
                <a:uFillTx/>
                <a:latin typeface="+mn-lt"/>
                <a:ea typeface="ＭＳ Ｐゴシック" pitchFamily="84" charset="-128"/>
                <a:cs typeface="ＭＳ Ｐゴシック" pitchFamily="84" charset="-128"/>
              </a:rPr>
              <a:t> (= NASH)</a:t>
            </a:r>
          </a:p>
          <a:p>
            <a:pPr marL="305876" marR="0" lvl="0" indent="-305876" algn="l" defTabSz="815970" rtl="0" eaLnBrk="0" fontAlgn="base" latinLnBrk="0" hangingPunct="0">
              <a:lnSpc>
                <a:spcPct val="100000"/>
              </a:lnSpc>
              <a:spcBef>
                <a:spcPct val="20000"/>
              </a:spcBef>
              <a:spcAft>
                <a:spcPct val="0"/>
              </a:spcAft>
              <a:buClr>
                <a:srgbClr val="0070C0"/>
              </a:buClr>
              <a:buSzTx/>
              <a:buFont typeface="Arial" pitchFamily="34" charset="0"/>
              <a:buChar char="•"/>
              <a:tabLst/>
              <a:defRPr/>
            </a:pP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Accumulation de graisse dans le foie</a:t>
            </a:r>
          </a:p>
          <a:p>
            <a:pPr marL="305876" marR="0" lvl="0" indent="-305876" algn="l" defTabSz="815970" rtl="0" eaLnBrk="0" fontAlgn="base" latinLnBrk="0" hangingPunct="0">
              <a:lnSpc>
                <a:spcPct val="100000"/>
              </a:lnSpc>
              <a:spcBef>
                <a:spcPct val="20000"/>
              </a:spcBef>
              <a:spcAft>
                <a:spcPct val="0"/>
              </a:spcAft>
              <a:buClr>
                <a:srgbClr val="0070C0"/>
              </a:buClr>
              <a:buSzTx/>
              <a:buFont typeface="Arial" pitchFamily="34" charset="0"/>
              <a:buChar char="•"/>
              <a:tabLst/>
              <a:defRPr/>
            </a:pP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Facteurs de risque: obésité, résistance à l’insuline et diabète.</a:t>
            </a:r>
          </a:p>
          <a:p>
            <a:pPr marL="305876" marR="0" lvl="0" indent="-305876" algn="l" defTabSz="815970" rtl="0" eaLnBrk="0" fontAlgn="base" latinLnBrk="0" hangingPunct="0">
              <a:lnSpc>
                <a:spcPct val="100000"/>
              </a:lnSpc>
              <a:spcBef>
                <a:spcPct val="20000"/>
              </a:spcBef>
              <a:spcAft>
                <a:spcPct val="0"/>
              </a:spcAft>
              <a:buClr>
                <a:srgbClr val="0070C0"/>
              </a:buClr>
              <a:buSzTx/>
              <a:buFont typeface="Arial" pitchFamily="34" charset="0"/>
              <a:buChar char="•"/>
              <a:tabLst/>
              <a:defRPr/>
            </a:pP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Associé aux composants du syndrome métabolique (87% des NASH ont un </a:t>
            </a:r>
            <a:r>
              <a:rPr kumimoji="0" lang="fr-CH" sz="24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pitchFamily="84" charset="-128"/>
              </a:rPr>
              <a:t>Synd</a:t>
            </a: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t>
            </a:r>
            <a:r>
              <a:rPr kumimoji="0" lang="fr-CH" sz="24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pitchFamily="84" charset="-128"/>
              </a:rPr>
              <a:t>Métab</a:t>
            </a: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a:t>
            </a:r>
          </a:p>
          <a:p>
            <a:pPr marL="305876" marR="0" lvl="0" indent="-305876" algn="l" defTabSz="815970" rtl="0" eaLnBrk="0" fontAlgn="base" latinLnBrk="0" hangingPunct="0">
              <a:lnSpc>
                <a:spcPct val="100000"/>
              </a:lnSpc>
              <a:spcBef>
                <a:spcPct val="20000"/>
              </a:spcBef>
              <a:spcAft>
                <a:spcPct val="0"/>
              </a:spcAft>
              <a:buClr>
                <a:srgbClr val="0070C0"/>
              </a:buClr>
              <a:buSzTx/>
              <a:buFont typeface="Arial" pitchFamily="34" charset="0"/>
              <a:buChar char="•"/>
              <a:tabLst/>
              <a:defRPr/>
            </a:pPr>
            <a:endPar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a:p>
            <a:pPr marL="305876" marR="0" lvl="0" indent="-305876" algn="l" defTabSz="815970" rtl="0" eaLnBrk="0" fontAlgn="base" latinLnBrk="0" hangingPunct="0">
              <a:lnSpc>
                <a:spcPct val="100000"/>
              </a:lnSpc>
              <a:spcBef>
                <a:spcPct val="20000"/>
              </a:spcBef>
              <a:spcAft>
                <a:spcPct val="0"/>
              </a:spcAft>
              <a:buClr>
                <a:srgbClr val="0070C0"/>
              </a:buClr>
              <a:buSzTx/>
              <a:buFont typeface="Arial" pitchFamily="34" charset="0"/>
              <a:buChar char="•"/>
              <a:tabLst/>
              <a:defRPr/>
            </a:pPr>
            <a:r>
              <a:rPr kumimoji="0" lang="fr-CH" sz="2400" b="0" i="0" u="sng"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Mécanisme:</a:t>
            </a: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t>
            </a:r>
            <a:r>
              <a:rPr kumimoji="0" lang="fr-CH" sz="2400" b="0" i="0" u="none" strike="noStrike" kern="1200" cap="none" spc="0" normalizeH="0" baseline="0" noProof="0" dirty="0" err="1" smtClean="0">
                <a:ln>
                  <a:noFill/>
                </a:ln>
                <a:solidFill>
                  <a:schemeClr val="tx1"/>
                </a:solidFill>
                <a:effectLst/>
                <a:uLnTx/>
                <a:uFillTx/>
                <a:latin typeface="+mn-lt"/>
                <a:ea typeface="ＭＳ Ｐゴシック" pitchFamily="84" charset="-128"/>
                <a:cs typeface="ＭＳ Ｐゴシック" pitchFamily="84" charset="-128"/>
              </a:rPr>
              <a:t>Hyperinsulinémie</a:t>
            </a: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fait augmenter la lipolyse et le dépôt d’acide gras libres dans le foie</a:t>
            </a:r>
            <a:r>
              <a:rPr kumimoji="0" lang="fr-CH" sz="29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t>
            </a:r>
          </a:p>
          <a:p>
            <a:pPr marL="305876" indent="-305876" eaLnBrk="0" hangingPunct="0">
              <a:spcBef>
                <a:spcPct val="20000"/>
              </a:spcBef>
              <a:buClr>
                <a:srgbClr val="0070C0"/>
              </a:buClr>
              <a:buFont typeface="Arial" pitchFamily="34" charset="0"/>
              <a:buChar char="•"/>
              <a:defRPr/>
            </a:pPr>
            <a:r>
              <a:rPr lang="fr-CH" sz="2400" u="sng" dirty="0" smtClean="0">
                <a:latin typeface="+mn-lt"/>
                <a:ea typeface="ＭＳ Ｐゴシック" pitchFamily="84" charset="-128"/>
                <a:cs typeface="ＭＳ Ｐゴシック" pitchFamily="84" charset="-128"/>
              </a:rPr>
              <a:t>Clinique:</a:t>
            </a:r>
            <a:r>
              <a:rPr lang="fr-CH" sz="2400" dirty="0" smtClean="0">
                <a:latin typeface="+mn-lt"/>
                <a:ea typeface="ＭＳ Ｐゴシック" pitchFamily="84" charset="-128"/>
                <a:cs typeface="ＭＳ Ｐゴシック" pitchFamily="84" charset="-128"/>
              </a:rPr>
              <a:t> Hépatomégalie, </a:t>
            </a:r>
            <a:r>
              <a:rPr lang="fr-CH" sz="2400" dirty="0" err="1" smtClean="0">
                <a:latin typeface="+mn-lt"/>
                <a:ea typeface="ＭＳ Ｐゴシック" pitchFamily="84" charset="-128"/>
                <a:cs typeface="ＭＳ Ｐゴシック" pitchFamily="84" charset="-128"/>
              </a:rPr>
              <a:t>acanthosis</a:t>
            </a:r>
            <a:r>
              <a:rPr lang="fr-CH" sz="2400" dirty="0" smtClean="0">
                <a:latin typeface="+mn-lt"/>
                <a:ea typeface="ＭＳ Ｐゴシック" pitchFamily="84" charset="-128"/>
                <a:cs typeface="ＭＳ Ｐゴシック" pitchFamily="84" charset="-128"/>
              </a:rPr>
              <a:t> </a:t>
            </a:r>
            <a:r>
              <a:rPr lang="fr-CH" sz="2400" dirty="0" err="1" smtClean="0">
                <a:latin typeface="+mn-lt"/>
                <a:ea typeface="ＭＳ Ｐゴシック" pitchFamily="84" charset="-128"/>
                <a:cs typeface="ＭＳ Ｐゴシック" pitchFamily="84" charset="-128"/>
              </a:rPr>
              <a:t>nigricans</a:t>
            </a:r>
            <a:endParaRPr lang="fr-CH" sz="2400" dirty="0" smtClean="0">
              <a:latin typeface="+mn-lt"/>
              <a:ea typeface="ＭＳ Ｐゴシック" pitchFamily="84" charset="-128"/>
              <a:cs typeface="ＭＳ Ｐゴシック" pitchFamily="84" charset="-128"/>
            </a:endParaRPr>
          </a:p>
          <a:p>
            <a:pPr marL="305876" indent="-305876" eaLnBrk="0" hangingPunct="0">
              <a:spcBef>
                <a:spcPct val="20000"/>
              </a:spcBef>
              <a:buClr>
                <a:srgbClr val="0070C0"/>
              </a:buClr>
              <a:defRPr/>
            </a:pPr>
            <a:r>
              <a:rPr lang="fr-CH" sz="2400" dirty="0" smtClean="0">
                <a:latin typeface="+mn-lt"/>
                <a:ea typeface="ＭＳ Ｐゴシック" pitchFamily="84" charset="-128"/>
                <a:cs typeface="ＭＳ Ｐゴシック" pitchFamily="84" charset="-128"/>
              </a:rPr>
              <a:t> Asymptomatique ou léger inconfort abdominal et fatigue</a:t>
            </a:r>
            <a:endParaRPr lang="fr-CH" sz="2400" dirty="0">
              <a:latin typeface="+mn-lt"/>
              <a:ea typeface="ＭＳ Ｐゴシック" pitchFamily="84" charset="-128"/>
              <a:cs typeface="ＭＳ Ｐゴシック" pitchFamily="84" charset="-128"/>
            </a:endParaRPr>
          </a:p>
        </p:txBody>
      </p:sp>
      <p:pic>
        <p:nvPicPr>
          <p:cNvPr id="9" name="Image 8"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 calcmode="lin" valueType="num">
                                      <p:cBhvr additive="base">
                                        <p:cTn id="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6" end="6"/>
                                            </p:txEl>
                                          </p:spTgt>
                                        </p:tgtEl>
                                        <p:attrNameLst>
                                          <p:attrName>style.visibility</p:attrName>
                                        </p:attrNameLst>
                                      </p:cBhvr>
                                      <p:to>
                                        <p:strVal val="visible"/>
                                      </p:to>
                                    </p:set>
                                    <p:anim calcmode="lin" valueType="num">
                                      <p:cBhvr additive="base">
                                        <p:cTn id="1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xEl>
                                              <p:pRg st="7" end="7"/>
                                            </p:txEl>
                                          </p:spTgt>
                                        </p:tgtEl>
                                        <p:attrNameLst>
                                          <p:attrName>style.visibility</p:attrName>
                                        </p:attrNameLst>
                                      </p:cBhvr>
                                      <p:to>
                                        <p:strVal val="visible"/>
                                      </p:to>
                                    </p:set>
                                    <p:anim calcmode="lin" valueType="num">
                                      <p:cBhvr additive="base">
                                        <p:cTn id="15"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11" name="Espace réservé du contenu 10"/>
          <p:cNvSpPr>
            <a:spLocks noGrp="1"/>
          </p:cNvSpPr>
          <p:nvPr>
            <p:ph idx="1"/>
          </p:nvPr>
        </p:nvSpPr>
        <p:spPr>
          <a:xfrm>
            <a:off x="457267" y="1785962"/>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9" name="Picture 183" descr="CPLogo"/>
          <p:cNvPicPr>
            <a:picLocks noChangeAspect="1" noChangeArrowheads="1"/>
          </p:cNvPicPr>
          <p:nvPr/>
        </p:nvPicPr>
        <p:blipFill>
          <a:blip r:embed="rId3" cstate="print"/>
          <a:srcRect/>
          <a:stretch>
            <a:fillRect/>
          </a:stretch>
        </p:blipFill>
        <p:spPr bwMode="auto">
          <a:xfrm>
            <a:off x="7500958" y="285728"/>
            <a:ext cx="1328460" cy="638024"/>
          </a:xfrm>
          <a:prstGeom prst="rect">
            <a:avLst/>
          </a:prstGeom>
          <a:noFill/>
          <a:ln w="9525">
            <a:noFill/>
            <a:miter lim="800000"/>
            <a:headEnd/>
            <a:tailEnd/>
          </a:ln>
        </p:spPr>
      </p:pic>
      <p:sp>
        <p:nvSpPr>
          <p:cNvPr id="8" name="Rectangle 4"/>
          <p:cNvSpPr>
            <a:spLocks noChangeArrowheads="1"/>
          </p:cNvSpPr>
          <p:nvPr/>
        </p:nvSpPr>
        <p:spPr bwMode="auto">
          <a:xfrm>
            <a:off x="2555875" y="1439584"/>
            <a:ext cx="4322763" cy="696913"/>
          </a:xfrm>
          <a:prstGeom prst="rect">
            <a:avLst/>
          </a:prstGeom>
          <a:noFill/>
          <a:ln w="25400">
            <a:solidFill>
              <a:schemeClr val="tx1"/>
            </a:solidFill>
            <a:miter lim="800000"/>
            <a:headEnd/>
            <a:tailEnd/>
          </a:ln>
          <a:effectLst/>
        </p:spPr>
        <p:txBody>
          <a:bodyPr>
            <a:spAutoFit/>
          </a:bodyPr>
          <a:lstStyle/>
          <a:p>
            <a:pPr algn="ctr"/>
            <a:r>
              <a:rPr lang="fr-CH" sz="2000" b="1" u="sng" dirty="0"/>
              <a:t>Stéatose</a:t>
            </a:r>
            <a:r>
              <a:rPr lang="fr-CH" dirty="0"/>
              <a:t> </a:t>
            </a:r>
          </a:p>
          <a:p>
            <a:pPr algn="ctr"/>
            <a:r>
              <a:rPr lang="fr-CH" dirty="0"/>
              <a:t>(dépôts de lipides dans les hépatocytes)</a:t>
            </a:r>
            <a:endParaRPr lang="fr-FR" dirty="0"/>
          </a:p>
        </p:txBody>
      </p:sp>
      <p:sp>
        <p:nvSpPr>
          <p:cNvPr id="9" name="Rectangle 6"/>
          <p:cNvSpPr>
            <a:spLocks noChangeArrowheads="1"/>
          </p:cNvSpPr>
          <p:nvPr/>
        </p:nvSpPr>
        <p:spPr bwMode="auto">
          <a:xfrm>
            <a:off x="2843213" y="3023909"/>
            <a:ext cx="3816350" cy="696913"/>
          </a:xfrm>
          <a:prstGeom prst="rect">
            <a:avLst/>
          </a:prstGeom>
          <a:noFill/>
          <a:ln w="25400">
            <a:solidFill>
              <a:schemeClr val="tx1"/>
            </a:solidFill>
            <a:miter lim="800000"/>
            <a:headEnd/>
            <a:tailEnd/>
          </a:ln>
          <a:effectLst/>
        </p:spPr>
        <p:txBody>
          <a:bodyPr>
            <a:spAutoFit/>
          </a:bodyPr>
          <a:lstStyle/>
          <a:p>
            <a:pPr algn="ctr"/>
            <a:r>
              <a:rPr lang="fr-CH" sz="2000" b="1" u="sng"/>
              <a:t>NASH </a:t>
            </a:r>
          </a:p>
          <a:p>
            <a:pPr algn="ctr"/>
            <a:r>
              <a:rPr lang="fr-CH"/>
              <a:t>(inflammation, fibrose et nécrose)</a:t>
            </a:r>
            <a:endParaRPr lang="fr-FR"/>
          </a:p>
        </p:txBody>
      </p:sp>
      <p:sp>
        <p:nvSpPr>
          <p:cNvPr id="10" name="Rectangle 7"/>
          <p:cNvSpPr>
            <a:spLocks noChangeArrowheads="1"/>
          </p:cNvSpPr>
          <p:nvPr/>
        </p:nvSpPr>
        <p:spPr bwMode="auto">
          <a:xfrm>
            <a:off x="3779838" y="4463772"/>
            <a:ext cx="2160587" cy="422275"/>
          </a:xfrm>
          <a:prstGeom prst="rect">
            <a:avLst/>
          </a:prstGeom>
          <a:noFill/>
          <a:ln w="25400">
            <a:solidFill>
              <a:schemeClr val="tx1"/>
            </a:solidFill>
            <a:miter lim="800000"/>
            <a:headEnd/>
            <a:tailEnd/>
          </a:ln>
          <a:effectLst/>
        </p:spPr>
        <p:txBody>
          <a:bodyPr>
            <a:spAutoFit/>
          </a:bodyPr>
          <a:lstStyle/>
          <a:p>
            <a:pPr algn="ctr"/>
            <a:r>
              <a:rPr lang="fr-CH" sz="2000" b="1" u="sng"/>
              <a:t>cirrhose</a:t>
            </a:r>
            <a:r>
              <a:rPr lang="fr-CH"/>
              <a:t> </a:t>
            </a:r>
            <a:endParaRPr lang="fr-FR"/>
          </a:p>
        </p:txBody>
      </p:sp>
      <p:sp>
        <p:nvSpPr>
          <p:cNvPr id="12" name="Rectangle 8"/>
          <p:cNvSpPr>
            <a:spLocks noChangeArrowheads="1"/>
          </p:cNvSpPr>
          <p:nvPr/>
        </p:nvSpPr>
        <p:spPr bwMode="auto">
          <a:xfrm>
            <a:off x="2700338" y="5616297"/>
            <a:ext cx="4157662" cy="422275"/>
          </a:xfrm>
          <a:prstGeom prst="rect">
            <a:avLst/>
          </a:prstGeom>
          <a:noFill/>
          <a:ln w="25400">
            <a:solidFill>
              <a:schemeClr val="tx1"/>
            </a:solidFill>
            <a:miter lim="800000"/>
            <a:headEnd/>
            <a:tailEnd/>
          </a:ln>
          <a:effectLst/>
        </p:spPr>
        <p:txBody>
          <a:bodyPr wrap="none">
            <a:spAutoFit/>
          </a:bodyPr>
          <a:lstStyle/>
          <a:p>
            <a:r>
              <a:rPr lang="fr-CH" sz="2000" b="1" u="sng"/>
              <a:t>Insuffisance hépatique terminale</a:t>
            </a:r>
            <a:endParaRPr lang="fr-FR" sz="2000" b="1" u="sng"/>
          </a:p>
        </p:txBody>
      </p:sp>
      <p:sp>
        <p:nvSpPr>
          <p:cNvPr id="13" name="Rectangle 9"/>
          <p:cNvSpPr>
            <a:spLocks noChangeArrowheads="1"/>
          </p:cNvSpPr>
          <p:nvPr/>
        </p:nvSpPr>
        <p:spPr bwMode="auto">
          <a:xfrm>
            <a:off x="357158" y="642918"/>
            <a:ext cx="8569325" cy="830997"/>
          </a:xfrm>
          <a:prstGeom prst="rect">
            <a:avLst/>
          </a:prstGeom>
          <a:noFill/>
          <a:ln w="9525">
            <a:noFill/>
            <a:miter lim="800000"/>
            <a:headEnd/>
            <a:tailEnd/>
          </a:ln>
          <a:effectLst/>
        </p:spPr>
        <p:txBody>
          <a:bodyPr>
            <a:spAutoFit/>
          </a:bodyPr>
          <a:lstStyle/>
          <a:p>
            <a:r>
              <a:rPr lang="fr-CH" sz="2400" b="1" dirty="0" err="1" smtClean="0">
                <a:solidFill>
                  <a:srgbClr val="0070C0"/>
                </a:solidFill>
                <a:latin typeface="+mj-lt"/>
              </a:rPr>
              <a:t>Nonalcoholic</a:t>
            </a:r>
            <a:r>
              <a:rPr lang="fr-CH" sz="2400" b="1" dirty="0" smtClean="0">
                <a:solidFill>
                  <a:srgbClr val="0070C0"/>
                </a:solidFill>
                <a:latin typeface="+mj-lt"/>
              </a:rPr>
              <a:t> </a:t>
            </a:r>
            <a:r>
              <a:rPr lang="fr-CH" sz="2400" b="1" dirty="0" err="1">
                <a:solidFill>
                  <a:srgbClr val="0070C0"/>
                </a:solidFill>
                <a:latin typeface="+mj-lt"/>
              </a:rPr>
              <a:t>fatty</a:t>
            </a:r>
            <a:r>
              <a:rPr lang="fr-CH" sz="2400" b="1" dirty="0">
                <a:solidFill>
                  <a:srgbClr val="0070C0"/>
                </a:solidFill>
                <a:latin typeface="+mj-lt"/>
              </a:rPr>
              <a:t> </a:t>
            </a:r>
            <a:r>
              <a:rPr lang="fr-CH" sz="2400" b="1" dirty="0" err="1">
                <a:solidFill>
                  <a:srgbClr val="0070C0"/>
                </a:solidFill>
                <a:latin typeface="+mj-lt"/>
              </a:rPr>
              <a:t>liver</a:t>
            </a:r>
            <a:r>
              <a:rPr lang="fr-CH" sz="2400" b="1" dirty="0">
                <a:solidFill>
                  <a:srgbClr val="0070C0"/>
                </a:solidFill>
                <a:latin typeface="+mj-lt"/>
              </a:rPr>
              <a:t> </a:t>
            </a:r>
            <a:r>
              <a:rPr lang="fr-CH" sz="2400" b="1" dirty="0" err="1">
                <a:solidFill>
                  <a:srgbClr val="0070C0"/>
                </a:solidFill>
                <a:latin typeface="+mj-lt"/>
              </a:rPr>
              <a:t>disease</a:t>
            </a:r>
            <a:r>
              <a:rPr lang="fr-CH" sz="2400" b="1" dirty="0">
                <a:solidFill>
                  <a:srgbClr val="0070C0"/>
                </a:solidFill>
                <a:latin typeface="+mj-lt"/>
              </a:rPr>
              <a:t> </a:t>
            </a:r>
            <a:r>
              <a:rPr lang="fr-CH" sz="2400" b="1" dirty="0" smtClean="0">
                <a:solidFill>
                  <a:srgbClr val="0070C0"/>
                </a:solidFill>
                <a:latin typeface="+mj-lt"/>
              </a:rPr>
              <a:t>(= NAFLD</a:t>
            </a:r>
            <a:r>
              <a:rPr lang="fr-CH" sz="2400" b="1" dirty="0">
                <a:solidFill>
                  <a:srgbClr val="0070C0"/>
                </a:solidFill>
                <a:latin typeface="+mj-lt"/>
              </a:rPr>
              <a:t>) </a:t>
            </a:r>
            <a:endParaRPr lang="fr-CH" sz="2400" b="1" dirty="0" smtClean="0">
              <a:solidFill>
                <a:srgbClr val="0070C0"/>
              </a:solidFill>
              <a:latin typeface="+mj-lt"/>
            </a:endParaRPr>
          </a:p>
          <a:p>
            <a:r>
              <a:rPr lang="fr-CH" sz="2400" b="1" dirty="0" smtClean="0">
                <a:solidFill>
                  <a:srgbClr val="0070C0"/>
                </a:solidFill>
                <a:latin typeface="+mj-lt"/>
              </a:rPr>
              <a:t>    est </a:t>
            </a:r>
            <a:r>
              <a:rPr lang="fr-CH" sz="2400" b="1" dirty="0">
                <a:solidFill>
                  <a:srgbClr val="0070C0"/>
                </a:solidFill>
                <a:latin typeface="+mj-lt"/>
              </a:rPr>
              <a:t>un continuum:</a:t>
            </a:r>
            <a:endParaRPr lang="fr-FR" sz="2400" b="1" dirty="0">
              <a:solidFill>
                <a:srgbClr val="0070C0"/>
              </a:solidFill>
              <a:latin typeface="+mj-lt"/>
            </a:endParaRPr>
          </a:p>
        </p:txBody>
      </p:sp>
      <p:sp>
        <p:nvSpPr>
          <p:cNvPr id="14" name="AutoShape 10"/>
          <p:cNvSpPr>
            <a:spLocks noChangeArrowheads="1"/>
          </p:cNvSpPr>
          <p:nvPr/>
        </p:nvSpPr>
        <p:spPr bwMode="auto">
          <a:xfrm>
            <a:off x="4643438" y="2303184"/>
            <a:ext cx="215900" cy="503238"/>
          </a:xfrm>
          <a:prstGeom prst="downArrow">
            <a:avLst>
              <a:gd name="adj1" fmla="val 50000"/>
              <a:gd name="adj2" fmla="val 58272"/>
            </a:avLst>
          </a:prstGeom>
          <a:solidFill>
            <a:schemeClr val="tx2"/>
          </a:solidFill>
          <a:ln w="9525">
            <a:solidFill>
              <a:schemeClr val="tx1"/>
            </a:solidFill>
            <a:miter lim="800000"/>
            <a:headEnd/>
            <a:tailEnd/>
          </a:ln>
          <a:effectLst/>
        </p:spPr>
        <p:txBody>
          <a:bodyPr wrap="none" anchor="ctr"/>
          <a:lstStyle/>
          <a:p>
            <a:endParaRPr lang="fr-CH"/>
          </a:p>
        </p:txBody>
      </p:sp>
      <p:sp>
        <p:nvSpPr>
          <p:cNvPr id="15" name="AutoShape 11"/>
          <p:cNvSpPr>
            <a:spLocks noChangeArrowheads="1"/>
          </p:cNvSpPr>
          <p:nvPr/>
        </p:nvSpPr>
        <p:spPr bwMode="auto">
          <a:xfrm>
            <a:off x="4643438" y="3887509"/>
            <a:ext cx="215900" cy="503238"/>
          </a:xfrm>
          <a:prstGeom prst="downArrow">
            <a:avLst>
              <a:gd name="adj1" fmla="val 50000"/>
              <a:gd name="adj2" fmla="val 58272"/>
            </a:avLst>
          </a:prstGeom>
          <a:solidFill>
            <a:schemeClr val="tx2"/>
          </a:solidFill>
          <a:ln w="9525">
            <a:solidFill>
              <a:schemeClr val="tx1"/>
            </a:solidFill>
            <a:miter lim="800000"/>
            <a:headEnd/>
            <a:tailEnd/>
          </a:ln>
          <a:effectLst/>
        </p:spPr>
        <p:txBody>
          <a:bodyPr wrap="none" anchor="ctr"/>
          <a:lstStyle/>
          <a:p>
            <a:endParaRPr lang="fr-CH"/>
          </a:p>
        </p:txBody>
      </p:sp>
      <p:sp>
        <p:nvSpPr>
          <p:cNvPr id="16" name="AutoShape 12"/>
          <p:cNvSpPr>
            <a:spLocks noChangeArrowheads="1"/>
          </p:cNvSpPr>
          <p:nvPr/>
        </p:nvSpPr>
        <p:spPr bwMode="auto">
          <a:xfrm>
            <a:off x="4643438" y="5040034"/>
            <a:ext cx="215900" cy="503238"/>
          </a:xfrm>
          <a:prstGeom prst="downArrow">
            <a:avLst>
              <a:gd name="adj1" fmla="val 50000"/>
              <a:gd name="adj2" fmla="val 58272"/>
            </a:avLst>
          </a:prstGeom>
          <a:solidFill>
            <a:schemeClr val="tx2"/>
          </a:solidFill>
          <a:ln w="9525">
            <a:solidFill>
              <a:schemeClr val="tx1"/>
            </a:solidFill>
            <a:miter lim="800000"/>
            <a:headEnd/>
            <a:tailEnd/>
          </a:ln>
          <a:effectLst/>
        </p:spPr>
        <p:txBody>
          <a:bodyPr wrap="none" anchor="ctr"/>
          <a:lstStyle/>
          <a:p>
            <a:endParaRPr lang="fr-CH"/>
          </a:p>
        </p:txBody>
      </p:sp>
      <p:sp>
        <p:nvSpPr>
          <p:cNvPr id="17" name="Rectangle 13"/>
          <p:cNvSpPr>
            <a:spLocks noChangeArrowheads="1"/>
          </p:cNvSpPr>
          <p:nvPr/>
        </p:nvSpPr>
        <p:spPr bwMode="auto">
          <a:xfrm>
            <a:off x="6948488" y="1439584"/>
            <a:ext cx="2195512" cy="641350"/>
          </a:xfrm>
          <a:prstGeom prst="rect">
            <a:avLst/>
          </a:prstGeom>
          <a:noFill/>
          <a:ln w="9525">
            <a:noFill/>
            <a:miter lim="800000"/>
            <a:headEnd/>
            <a:tailEnd/>
          </a:ln>
          <a:effectLst/>
        </p:spPr>
        <p:txBody>
          <a:bodyPr>
            <a:spAutoFit/>
          </a:bodyPr>
          <a:lstStyle/>
          <a:p>
            <a:r>
              <a:rPr lang="fr-CH" dirty="0"/>
              <a:t>10-25% de la population générale</a:t>
            </a:r>
            <a:endParaRPr lang="fr-FR" dirty="0"/>
          </a:p>
        </p:txBody>
      </p:sp>
      <p:sp>
        <p:nvSpPr>
          <p:cNvPr id="18" name="AutoShape 14"/>
          <p:cNvSpPr>
            <a:spLocks noChangeArrowheads="1"/>
          </p:cNvSpPr>
          <p:nvPr/>
        </p:nvSpPr>
        <p:spPr bwMode="auto">
          <a:xfrm>
            <a:off x="1908175" y="1439584"/>
            <a:ext cx="433388" cy="4752975"/>
          </a:xfrm>
          <a:prstGeom prst="curvedRightArrow">
            <a:avLst>
              <a:gd name="adj1" fmla="val 219340"/>
              <a:gd name="adj2" fmla="val 438681"/>
              <a:gd name="adj3" fmla="val 33333"/>
            </a:avLst>
          </a:prstGeom>
          <a:solidFill>
            <a:schemeClr val="accent5">
              <a:lumMod val="40000"/>
              <a:lumOff val="60000"/>
              <a:alpha val="66000"/>
            </a:schemeClr>
          </a:solidFill>
          <a:ln w="9525">
            <a:solidFill>
              <a:schemeClr val="tx1"/>
            </a:solidFill>
            <a:miter lim="800000"/>
            <a:headEnd/>
            <a:tailEnd/>
          </a:ln>
          <a:effectLst/>
        </p:spPr>
        <p:txBody>
          <a:bodyPr wrap="none" anchor="ctr"/>
          <a:lstStyle/>
          <a:p>
            <a:endParaRPr lang="fr-CH"/>
          </a:p>
        </p:txBody>
      </p:sp>
      <p:sp>
        <p:nvSpPr>
          <p:cNvPr id="19" name="Text Box 15"/>
          <p:cNvSpPr txBox="1">
            <a:spLocks noChangeArrowheads="1"/>
          </p:cNvSpPr>
          <p:nvPr/>
        </p:nvSpPr>
        <p:spPr bwMode="auto">
          <a:xfrm rot="16200000">
            <a:off x="-128790" y="3555732"/>
            <a:ext cx="2400657" cy="1857389"/>
          </a:xfrm>
          <a:prstGeom prst="rect">
            <a:avLst/>
          </a:prstGeom>
          <a:noFill/>
          <a:ln w="9525">
            <a:noFill/>
            <a:miter lim="800000"/>
            <a:headEnd/>
            <a:tailEnd/>
          </a:ln>
          <a:effectLst/>
        </p:spPr>
        <p:txBody>
          <a:bodyPr vert="eaVert" wrap="square">
            <a:spAutoFit/>
          </a:bodyPr>
          <a:lstStyle/>
          <a:p>
            <a:pPr>
              <a:spcBef>
                <a:spcPct val="50000"/>
              </a:spcBef>
            </a:pPr>
            <a:r>
              <a:rPr lang="fr-CH" b="1" dirty="0"/>
              <a:t>Progression influencée </a:t>
            </a:r>
            <a:r>
              <a:rPr lang="fr-CH" b="1" dirty="0" smtClean="0"/>
              <a:t>par:</a:t>
            </a:r>
          </a:p>
          <a:p>
            <a:pPr>
              <a:spcBef>
                <a:spcPct val="50000"/>
              </a:spcBef>
              <a:buFont typeface="Arial" pitchFamily="34" charset="0"/>
              <a:buChar char="•"/>
            </a:pPr>
            <a:r>
              <a:rPr lang="fr-CH" b="1" dirty="0" smtClean="0"/>
              <a:t> BMI</a:t>
            </a:r>
          </a:p>
          <a:p>
            <a:pPr>
              <a:spcBef>
                <a:spcPct val="50000"/>
              </a:spcBef>
              <a:buFont typeface="Arial" pitchFamily="34" charset="0"/>
              <a:buChar char="•"/>
            </a:pPr>
            <a:r>
              <a:rPr lang="fr-CH" b="1" dirty="0" smtClean="0"/>
              <a:t> durée obésité</a:t>
            </a:r>
          </a:p>
          <a:p>
            <a:pPr>
              <a:spcBef>
                <a:spcPct val="50000"/>
              </a:spcBef>
              <a:buFont typeface="Arial" pitchFamily="34" charset="0"/>
              <a:buChar char="•"/>
            </a:pPr>
            <a:r>
              <a:rPr lang="fr-CH" b="1" dirty="0" smtClean="0"/>
              <a:t> syndrome métabolique</a:t>
            </a:r>
          </a:p>
          <a:p>
            <a:pPr>
              <a:spcBef>
                <a:spcPct val="50000"/>
              </a:spcBef>
              <a:buFont typeface="Arial" pitchFamily="34" charset="0"/>
              <a:buChar char="•"/>
            </a:pPr>
            <a:r>
              <a:rPr lang="fr-CH" b="1" dirty="0" smtClean="0"/>
              <a:t> sexe </a:t>
            </a:r>
            <a:r>
              <a:rPr lang="fr-CH" b="1" dirty="0"/>
              <a:t>féminin</a:t>
            </a:r>
            <a:endParaRPr lang="fr-FR" b="1" dirty="0"/>
          </a:p>
        </p:txBody>
      </p:sp>
      <p:sp>
        <p:nvSpPr>
          <p:cNvPr id="20" name="Text Box 16"/>
          <p:cNvSpPr txBox="1">
            <a:spLocks noChangeArrowheads="1"/>
          </p:cNvSpPr>
          <p:nvPr/>
        </p:nvSpPr>
        <p:spPr bwMode="auto">
          <a:xfrm>
            <a:off x="5003800" y="2231747"/>
            <a:ext cx="3600450" cy="641350"/>
          </a:xfrm>
          <a:prstGeom prst="rect">
            <a:avLst/>
          </a:prstGeom>
          <a:noFill/>
          <a:ln w="9525">
            <a:noFill/>
            <a:miter lim="800000"/>
            <a:headEnd/>
            <a:tailEnd/>
          </a:ln>
          <a:effectLst/>
        </p:spPr>
        <p:txBody>
          <a:bodyPr>
            <a:spAutoFit/>
          </a:bodyPr>
          <a:lstStyle/>
          <a:p>
            <a:pPr>
              <a:spcBef>
                <a:spcPct val="50000"/>
              </a:spcBef>
            </a:pPr>
            <a:r>
              <a:rPr lang="fr-CH" dirty="0"/>
              <a:t>Augmentation du stress oxydatif: causé par virus, alcool, toxine</a:t>
            </a:r>
            <a:endParaRPr lang="fr-FR" dirty="0"/>
          </a:p>
        </p:txBody>
      </p:sp>
      <p:sp>
        <p:nvSpPr>
          <p:cNvPr id="21" name="Text Box 17"/>
          <p:cNvSpPr txBox="1">
            <a:spLocks noChangeArrowheads="1"/>
          </p:cNvSpPr>
          <p:nvPr/>
        </p:nvSpPr>
        <p:spPr bwMode="auto">
          <a:xfrm>
            <a:off x="6011863" y="4247872"/>
            <a:ext cx="2881312" cy="779462"/>
          </a:xfrm>
          <a:prstGeom prst="rect">
            <a:avLst/>
          </a:prstGeom>
          <a:noFill/>
          <a:ln w="9525">
            <a:noFill/>
            <a:miter lim="800000"/>
            <a:headEnd/>
            <a:tailEnd/>
          </a:ln>
          <a:effectLst/>
        </p:spPr>
        <p:txBody>
          <a:bodyPr>
            <a:spAutoFit/>
          </a:bodyPr>
          <a:lstStyle/>
          <a:p>
            <a:pPr>
              <a:spcBef>
                <a:spcPct val="50000"/>
              </a:spcBef>
            </a:pPr>
            <a:r>
              <a:rPr lang="fr-CH" dirty="0"/>
              <a:t>3-4% chez l’enfant obèse</a:t>
            </a:r>
          </a:p>
          <a:p>
            <a:pPr>
              <a:spcBef>
                <a:spcPct val="50000"/>
              </a:spcBef>
            </a:pPr>
            <a:r>
              <a:rPr lang="fr-CH" dirty="0"/>
              <a:t>7-16% chez l’adulte </a:t>
            </a:r>
            <a:endParaRPr lang="fr-FR" dirty="0"/>
          </a:p>
        </p:txBody>
      </p:sp>
      <p:sp>
        <p:nvSpPr>
          <p:cNvPr id="22" name="ZoneTexte 21"/>
          <p:cNvSpPr txBox="1"/>
          <p:nvPr/>
        </p:nvSpPr>
        <p:spPr>
          <a:xfrm>
            <a:off x="6786578" y="2958815"/>
            <a:ext cx="2071702" cy="830997"/>
          </a:xfrm>
          <a:prstGeom prst="rect">
            <a:avLst/>
          </a:prstGeom>
          <a:noFill/>
        </p:spPr>
        <p:txBody>
          <a:bodyPr wrap="square" rtlCol="0">
            <a:spAutoFit/>
          </a:bodyPr>
          <a:lstStyle/>
          <a:p>
            <a:r>
              <a:rPr lang="fr-FR" dirty="0" smtClean="0"/>
              <a:t>32-37% des patients progressent vers une fibrose avancée</a:t>
            </a:r>
            <a:endParaRPr lang="fr-FR" dirty="0"/>
          </a:p>
        </p:txBody>
      </p:sp>
      <p:pic>
        <p:nvPicPr>
          <p:cNvPr id="25"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23" name="Image 22"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214282" y="428604"/>
            <a:ext cx="5989495" cy="966947"/>
          </a:xfrm>
        </p:spPr>
        <p:txBody>
          <a:bodyPr/>
          <a:lstStyle/>
          <a:p>
            <a:r>
              <a:rPr lang="fr-CH" sz="3200" b="1" dirty="0" smtClean="0">
                <a:solidFill>
                  <a:srgbClr val="0070C0"/>
                </a:solidFill>
                <a:ea typeface="ＭＳ Ｐゴシック"/>
                <a:cs typeface="ＭＳ Ｐゴシック"/>
              </a:rPr>
              <a:t>NASH: Dépistage</a:t>
            </a:r>
          </a:p>
        </p:txBody>
      </p:sp>
      <p:sp>
        <p:nvSpPr>
          <p:cNvPr id="11" name="Espace réservé du contenu 10"/>
          <p:cNvSpPr>
            <a:spLocks noGrp="1"/>
          </p:cNvSpPr>
          <p:nvPr>
            <p:ph idx="1"/>
          </p:nvPr>
        </p:nvSpPr>
        <p:spPr>
          <a:xfrm>
            <a:off x="357158" y="1285860"/>
            <a:ext cx="8429684" cy="5429288"/>
          </a:xfrm>
        </p:spPr>
        <p:txBody>
          <a:bodyPr>
            <a:normAutofit fontScale="25000" lnSpcReduction="20000"/>
          </a:bodyPr>
          <a:lstStyle/>
          <a:p>
            <a:pPr>
              <a:lnSpc>
                <a:spcPct val="170000"/>
              </a:lnSpc>
              <a:buClr>
                <a:srgbClr val="0070C0"/>
              </a:buClr>
              <a:buNone/>
            </a:pPr>
            <a:r>
              <a:rPr lang="fr-CH" sz="7400" dirty="0" smtClean="0">
                <a:solidFill>
                  <a:srgbClr val="0070C0"/>
                </a:solidFill>
              </a:rPr>
              <a:t>1) </a:t>
            </a:r>
            <a:r>
              <a:rPr lang="fr-CH" sz="7400" dirty="0" smtClean="0"/>
              <a:t>Dosage des ALAT  </a:t>
            </a:r>
          </a:p>
          <a:p>
            <a:pPr lvl="1">
              <a:lnSpc>
                <a:spcPct val="120000"/>
              </a:lnSpc>
              <a:buClr>
                <a:srgbClr val="0070C0"/>
              </a:buClr>
              <a:buFont typeface="Wingdings" pitchFamily="2" charset="2"/>
              <a:buChar char="ü"/>
            </a:pPr>
            <a:r>
              <a:rPr lang="fr-CH" sz="7400" dirty="0" smtClean="0"/>
              <a:t>Si légèrement augmenté: proposer une stabilisation ou perte de poids</a:t>
            </a:r>
          </a:p>
          <a:p>
            <a:pPr lvl="1">
              <a:lnSpc>
                <a:spcPct val="120000"/>
              </a:lnSpc>
              <a:buClr>
                <a:srgbClr val="0070C0"/>
              </a:buClr>
              <a:buFont typeface="Wingdings" pitchFamily="2" charset="2"/>
              <a:buChar char="ü"/>
            </a:pPr>
            <a:r>
              <a:rPr lang="fr-CH" sz="7400" dirty="0" smtClean="0"/>
              <a:t>Si très augmenté: exclure d’autres causes de dysfonction hépatique</a:t>
            </a:r>
          </a:p>
          <a:p>
            <a:pPr lvl="1">
              <a:lnSpc>
                <a:spcPct val="80000"/>
              </a:lnSpc>
              <a:buClr>
                <a:srgbClr val="0070C0"/>
              </a:buClr>
              <a:buNone/>
            </a:pPr>
            <a:endParaRPr lang="fr-CH" sz="7400" dirty="0" smtClean="0"/>
          </a:p>
          <a:p>
            <a:pPr>
              <a:lnSpc>
                <a:spcPct val="80000"/>
              </a:lnSpc>
              <a:buClr>
                <a:srgbClr val="0070C0"/>
              </a:buClr>
              <a:buNone/>
            </a:pPr>
            <a:r>
              <a:rPr lang="fr-CH" sz="7400" dirty="0" smtClean="0">
                <a:solidFill>
                  <a:srgbClr val="0070C0"/>
                </a:solidFill>
              </a:rPr>
              <a:t>2)</a:t>
            </a:r>
            <a:r>
              <a:rPr lang="fr-CH" sz="7400" dirty="0" smtClean="0"/>
              <a:t> Si reste augmenté malgré amélioration du BMI (6 mois) </a:t>
            </a:r>
          </a:p>
          <a:p>
            <a:pPr>
              <a:lnSpc>
                <a:spcPct val="80000"/>
              </a:lnSpc>
              <a:buClr>
                <a:srgbClr val="0070C0"/>
              </a:buClr>
              <a:buNone/>
            </a:pPr>
            <a:endParaRPr lang="fr-CH" sz="7400" dirty="0" smtClean="0"/>
          </a:p>
          <a:p>
            <a:pPr lvl="1">
              <a:lnSpc>
                <a:spcPct val="80000"/>
              </a:lnSpc>
              <a:buClr>
                <a:srgbClr val="0070C0"/>
              </a:buClr>
              <a:buFont typeface="Wingdings" pitchFamily="2" charset="2"/>
              <a:buChar char="Ø"/>
            </a:pPr>
            <a:r>
              <a:rPr lang="fr-CH" sz="7400" dirty="0" smtClean="0"/>
              <a:t>Ultrason hépatique</a:t>
            </a:r>
          </a:p>
          <a:p>
            <a:pPr>
              <a:lnSpc>
                <a:spcPct val="80000"/>
              </a:lnSpc>
              <a:buClr>
                <a:srgbClr val="0070C0"/>
              </a:buClr>
            </a:pPr>
            <a:endParaRPr lang="fr-CH" sz="7400" dirty="0" smtClean="0"/>
          </a:p>
          <a:p>
            <a:pPr indent="-360000">
              <a:lnSpc>
                <a:spcPct val="170000"/>
              </a:lnSpc>
              <a:buClr>
                <a:schemeClr val="accent5"/>
              </a:buClr>
              <a:buNone/>
            </a:pPr>
            <a:r>
              <a:rPr lang="fr-CH" sz="7400" dirty="0" smtClean="0"/>
              <a:t>		10% des enfants obèses ont des ALAT augmentées (12% cohorte): </a:t>
            </a:r>
          </a:p>
          <a:p>
            <a:pPr indent="-360000">
              <a:lnSpc>
                <a:spcPct val="170000"/>
              </a:lnSpc>
              <a:buClr>
                <a:schemeClr val="accent5"/>
              </a:buClr>
              <a:buNone/>
            </a:pPr>
            <a:r>
              <a:rPr lang="fr-CH" sz="7400" dirty="0" smtClean="0"/>
              <a:t>parmi </a:t>
            </a:r>
            <a:r>
              <a:rPr lang="fr-CH" sz="7400" dirty="0" smtClean="0"/>
              <a:t>ceux-ci, 83% ont stéatose à l’US (contre 18% de stéatose si ALAT N) et 71% ont une </a:t>
            </a:r>
            <a:r>
              <a:rPr lang="fr-CH" sz="7400" dirty="0" smtClean="0"/>
              <a:t>fibrose. </a:t>
            </a:r>
            <a:endParaRPr lang="fr-CH" sz="7400" dirty="0" smtClean="0"/>
          </a:p>
          <a:p>
            <a:pPr>
              <a:lnSpc>
                <a:spcPct val="160000"/>
              </a:lnSpc>
              <a:buClr>
                <a:srgbClr val="990099"/>
              </a:buClr>
              <a:buFontTx/>
              <a:buNone/>
            </a:pPr>
            <a:r>
              <a:rPr lang="fr-CH" sz="7200" b="1" u="sng" dirty="0" smtClean="0"/>
              <a:t>Diagnostic définitif</a:t>
            </a:r>
            <a:r>
              <a:rPr lang="fr-CH" sz="7200" dirty="0" smtClean="0"/>
              <a:t>: </a:t>
            </a:r>
          </a:p>
          <a:p>
            <a:pPr>
              <a:lnSpc>
                <a:spcPct val="160000"/>
              </a:lnSpc>
              <a:buClr>
                <a:srgbClr val="0070C0"/>
              </a:buClr>
              <a:buFont typeface="Wingdings" pitchFamily="2" charset="2"/>
              <a:buChar char="Ø"/>
            </a:pPr>
            <a:r>
              <a:rPr lang="fr-CH" sz="7200" dirty="0" smtClean="0"/>
              <a:t>Biopsie hépatique (permet aussi de quantifier le degré d’inflammation et de fibrose)</a:t>
            </a:r>
          </a:p>
          <a:p>
            <a:pPr>
              <a:lnSpc>
                <a:spcPct val="160000"/>
              </a:lnSpc>
              <a:buClr>
                <a:srgbClr val="990099"/>
              </a:buClr>
              <a:buNone/>
            </a:pPr>
            <a:r>
              <a:rPr lang="fr-CH" sz="7200" dirty="0" smtClean="0"/>
              <a:t>Les critères pour faire une biopsie chez l’enfant ne sont pas définis.</a:t>
            </a:r>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8" name="Flèche droite 7"/>
          <p:cNvSpPr/>
          <p:nvPr/>
        </p:nvSpPr>
        <p:spPr>
          <a:xfrm>
            <a:off x="571472" y="3857628"/>
            <a:ext cx="571504" cy="142876"/>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CH"/>
          </a:p>
        </p:txBody>
      </p:sp>
      <p:pic>
        <p:nvPicPr>
          <p:cNvPr id="9" name="Image 8"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anim calcmode="lin" valueType="num">
                                      <p:cBhvr additive="base">
                                        <p:cTn id="7"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xEl>
                                              <p:pRg st="6" end="6"/>
                                            </p:txEl>
                                          </p:spTgt>
                                        </p:tgtEl>
                                        <p:attrNameLst>
                                          <p:attrName>style.visibility</p:attrName>
                                        </p:attrNameLst>
                                      </p:cBhvr>
                                      <p:to>
                                        <p:strVal val="visible"/>
                                      </p:to>
                                    </p:set>
                                    <p:anim calcmode="lin" valueType="num">
                                      <p:cBhvr additive="base">
                                        <p:cTn id="11" dur="500" fill="hold"/>
                                        <p:tgtEl>
                                          <p:spTgt spid="11">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8" end="8"/>
                                            </p:txEl>
                                          </p:spTgt>
                                        </p:tgtEl>
                                        <p:attrNameLst>
                                          <p:attrName>style.visibility</p:attrName>
                                        </p:attrNameLst>
                                      </p:cBhvr>
                                      <p:to>
                                        <p:strVal val="visible"/>
                                      </p:to>
                                    </p:set>
                                    <p:animEffect transition="in" filter="blinds(horizontal)">
                                      <p:cBhvr>
                                        <p:cTn id="17" dur="500"/>
                                        <p:tgtEl>
                                          <p:spTgt spid="11">
                                            <p:txEl>
                                              <p:pRg st="8" end="8"/>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11">
                                            <p:txEl>
                                              <p:pRg st="9" end="9"/>
                                            </p:txEl>
                                          </p:spTgt>
                                        </p:tgtEl>
                                        <p:attrNameLst>
                                          <p:attrName>style.visibility</p:attrName>
                                        </p:attrNameLst>
                                      </p:cBhvr>
                                      <p:to>
                                        <p:strVal val="visible"/>
                                      </p:to>
                                    </p:set>
                                    <p:animEffect transition="in" filter="blinds(horizontal)">
                                      <p:cBhvr>
                                        <p:cTn id="20" dur="500"/>
                                        <p:tgtEl>
                                          <p:spTgt spid="11">
                                            <p:txEl>
                                              <p:pRg st="9" end="9"/>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1">
                                            <p:txEl>
                                              <p:pRg st="10" end="10"/>
                                            </p:txEl>
                                          </p:spTgt>
                                        </p:tgtEl>
                                        <p:attrNameLst>
                                          <p:attrName>style.visibility</p:attrName>
                                        </p:attrNameLst>
                                      </p:cBhvr>
                                      <p:to>
                                        <p:strVal val="visible"/>
                                      </p:to>
                                    </p:set>
                                    <p:anim calcmode="lin" valueType="num">
                                      <p:cBhvr additive="base">
                                        <p:cTn id="28"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1">
                                            <p:txEl>
                                              <p:pRg st="10" end="10"/>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1">
                                            <p:txEl>
                                              <p:pRg st="11" end="11"/>
                                            </p:txEl>
                                          </p:spTgt>
                                        </p:tgtEl>
                                        <p:attrNameLst>
                                          <p:attrName>style.visibility</p:attrName>
                                        </p:attrNameLst>
                                      </p:cBhvr>
                                      <p:to>
                                        <p:strVal val="visible"/>
                                      </p:to>
                                    </p:set>
                                    <p:anim calcmode="lin" valueType="num">
                                      <p:cBhvr additive="base">
                                        <p:cTn id="32" dur="500" fill="hold"/>
                                        <p:tgtEl>
                                          <p:spTgt spid="11">
                                            <p:txEl>
                                              <p:pRg st="11" end="1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1">
                                            <p:txEl>
                                              <p:pRg st="11" end="11"/>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1">
                                            <p:txEl>
                                              <p:pRg st="12" end="12"/>
                                            </p:txEl>
                                          </p:spTgt>
                                        </p:tgtEl>
                                        <p:attrNameLst>
                                          <p:attrName>style.visibility</p:attrName>
                                        </p:attrNameLst>
                                      </p:cBhvr>
                                      <p:to>
                                        <p:strVal val="visible"/>
                                      </p:to>
                                    </p:set>
                                    <p:anim calcmode="lin" valueType="num">
                                      <p:cBhvr additive="base">
                                        <p:cTn id="36" dur="500" fill="hold"/>
                                        <p:tgtEl>
                                          <p:spTgt spid="11">
                                            <p:txEl>
                                              <p:pRg st="12" end="1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28596" y="357166"/>
            <a:ext cx="5989495" cy="966947"/>
          </a:xfrm>
        </p:spPr>
        <p:txBody>
          <a:bodyPr/>
          <a:lstStyle/>
          <a:p>
            <a:r>
              <a:rPr lang="fr-CH" sz="3200" b="1" dirty="0" smtClean="0">
                <a:solidFill>
                  <a:srgbClr val="0070C0"/>
                </a:solidFill>
                <a:ea typeface="ＭＳ Ｐゴシック"/>
                <a:cs typeface="ＭＳ Ｐゴシック"/>
              </a:rPr>
              <a:t>Hypertension artérielle</a:t>
            </a:r>
          </a:p>
        </p:txBody>
      </p:sp>
      <p:sp>
        <p:nvSpPr>
          <p:cNvPr id="11" name="Espace réservé du contenu 10"/>
          <p:cNvSpPr>
            <a:spLocks noGrp="1"/>
          </p:cNvSpPr>
          <p:nvPr>
            <p:ph idx="1"/>
          </p:nvPr>
        </p:nvSpPr>
        <p:spPr>
          <a:xfrm>
            <a:off x="285720" y="1357274"/>
            <a:ext cx="7900947" cy="5214998"/>
          </a:xfrm>
        </p:spPr>
        <p:txBody>
          <a:bodyPr/>
          <a:lstStyle/>
          <a:p>
            <a:pPr>
              <a:lnSpc>
                <a:spcPct val="90000"/>
              </a:lnSpc>
              <a:spcBef>
                <a:spcPct val="50000"/>
              </a:spcBef>
              <a:buClr>
                <a:srgbClr val="0070C0"/>
              </a:buClr>
            </a:pPr>
            <a:r>
              <a:rPr lang="fr-CH" sz="2400" dirty="0" smtClean="0"/>
              <a:t>10-50% des enfants obèses: HTA modérée (17% cohorte)</a:t>
            </a:r>
          </a:p>
          <a:p>
            <a:pPr>
              <a:lnSpc>
                <a:spcPct val="90000"/>
              </a:lnSpc>
              <a:spcBef>
                <a:spcPct val="50000"/>
              </a:spcBef>
              <a:buClr>
                <a:srgbClr val="0070C0"/>
              </a:buClr>
            </a:pPr>
            <a:r>
              <a:rPr lang="fr-CH" sz="2400" dirty="0" smtClean="0"/>
              <a:t>L’importance est corrélée avec les lésions athéromateuses et provoque une hypertrophie ventriculaire (1/3 des patients si HTA non traitée)</a:t>
            </a:r>
          </a:p>
          <a:p>
            <a:pPr>
              <a:lnSpc>
                <a:spcPct val="90000"/>
              </a:lnSpc>
              <a:spcBef>
                <a:spcPct val="50000"/>
              </a:spcBef>
              <a:buClr>
                <a:srgbClr val="0070C0"/>
              </a:buClr>
            </a:pPr>
            <a:endParaRPr lang="fr-CH" sz="2400" dirty="0" smtClean="0"/>
          </a:p>
          <a:p>
            <a:pPr>
              <a:buClr>
                <a:srgbClr val="0070C0"/>
              </a:buClr>
            </a:pPr>
            <a:r>
              <a:rPr lang="fr-CH" sz="2400" b="1" u="sng" dirty="0" smtClean="0"/>
              <a:t>Mécanisme:  </a:t>
            </a:r>
            <a:r>
              <a:rPr lang="fr-CH" sz="2400" dirty="0" err="1" smtClean="0"/>
              <a:t>Hyperinsulinémie</a:t>
            </a:r>
            <a:r>
              <a:rPr lang="fr-CH" sz="2400" dirty="0" smtClean="0"/>
              <a:t> entraîne:</a:t>
            </a:r>
          </a:p>
          <a:p>
            <a:pPr lvl="1">
              <a:spcBef>
                <a:spcPts val="600"/>
              </a:spcBef>
              <a:buClr>
                <a:srgbClr val="0070C0"/>
              </a:buClr>
            </a:pPr>
            <a:r>
              <a:rPr lang="fr-CH" sz="2200" dirty="0" smtClean="0"/>
              <a:t> </a:t>
            </a:r>
            <a:r>
              <a:rPr lang="fr-CH" sz="2400" dirty="0" smtClean="0"/>
              <a:t>un épaississement des vaisseaux et induit donc une augmentation de leur rigidité</a:t>
            </a:r>
          </a:p>
          <a:p>
            <a:pPr lvl="1">
              <a:spcBef>
                <a:spcPts val="600"/>
              </a:spcBef>
              <a:buClr>
                <a:srgbClr val="0070C0"/>
              </a:buClr>
            </a:pPr>
            <a:r>
              <a:rPr lang="fr-CH" sz="2400" dirty="0" smtClean="0"/>
              <a:t> une augmentation du débit cardiaque, par élévation du  taux  d’adrénaline</a:t>
            </a:r>
          </a:p>
          <a:p>
            <a:pPr lvl="1">
              <a:spcBef>
                <a:spcPts val="600"/>
              </a:spcBef>
              <a:buClr>
                <a:srgbClr val="0070C0"/>
              </a:buClr>
            </a:pPr>
            <a:r>
              <a:rPr lang="fr-CH" sz="2400" dirty="0" smtClean="0"/>
              <a:t> favorise la réabsorption de l’eau et du sel par le rein, qui augmente le volume sanguin</a:t>
            </a:r>
            <a:endParaRPr lang="fr-FR" sz="24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 calcmode="lin" valueType="num">
                                      <p:cBhvr additive="base">
                                        <p:cTn id="7"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4" end="4"/>
                                            </p:txEl>
                                          </p:spTgt>
                                        </p:tgtEl>
                                        <p:attrNameLst>
                                          <p:attrName>style.visibility</p:attrName>
                                        </p:attrNameLst>
                                      </p:cBhvr>
                                      <p:to>
                                        <p:strVal val="visible"/>
                                      </p:to>
                                    </p:set>
                                    <p:anim calcmode="lin" valueType="num">
                                      <p:cBhvr additive="base">
                                        <p:cTn id="1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xEl>
                                              <p:pRg st="5" end="5"/>
                                            </p:txEl>
                                          </p:spTgt>
                                        </p:tgtEl>
                                        <p:attrNameLst>
                                          <p:attrName>style.visibility</p:attrName>
                                        </p:attrNameLst>
                                      </p:cBhvr>
                                      <p:to>
                                        <p:strVal val="visible"/>
                                      </p:to>
                                    </p:set>
                                    <p:anim calcmode="lin" valueType="num">
                                      <p:cBhvr additive="base">
                                        <p:cTn id="15"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anim calcmode="lin" valueType="num">
                                      <p:cBhvr additive="base">
                                        <p:cTn id="19"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1000100" y="714356"/>
            <a:ext cx="3643338" cy="752633"/>
          </a:xfrm>
        </p:spPr>
        <p:txBody>
          <a:bodyPr/>
          <a:lstStyle/>
          <a:p>
            <a:pPr algn="l"/>
            <a:r>
              <a:rPr lang="fr-CH" sz="3200" b="1" dirty="0" smtClean="0">
                <a:solidFill>
                  <a:srgbClr val="0070C0"/>
                </a:solidFill>
              </a:rPr>
              <a:t>Plan</a:t>
            </a:r>
            <a:endParaRPr lang="fr-CH" sz="3200" b="1" dirty="0" smtClean="0">
              <a:solidFill>
                <a:srgbClr val="0070C0"/>
              </a:solidFill>
              <a:effectLst>
                <a:outerShdw blurRad="38100" dist="38100" dir="2700000" algn="tl">
                  <a:srgbClr val="000000">
                    <a:alpha val="43137"/>
                  </a:srgbClr>
                </a:outerShdw>
              </a:effectLst>
              <a:ea typeface="ＭＳ Ｐゴシック"/>
              <a:cs typeface="Arial" pitchFamily="34" charset="0"/>
            </a:endParaRPr>
          </a:p>
        </p:txBody>
      </p:sp>
      <p:pic>
        <p:nvPicPr>
          <p:cNvPr id="3077" name="Picture 224" descr="bandeau-bleu"/>
          <p:cNvPicPr>
            <a:picLocks noChangeAspect="1" noChangeArrowheads="1"/>
          </p:cNvPicPr>
          <p:nvPr/>
        </p:nvPicPr>
        <p:blipFill>
          <a:blip r:embed="rId3" cstate="print"/>
          <a:srcRect/>
          <a:stretch>
            <a:fillRect/>
          </a:stretch>
        </p:blipFill>
        <p:spPr bwMode="auto">
          <a:xfrm>
            <a:off x="0" y="6072206"/>
            <a:ext cx="9144000" cy="532191"/>
          </a:xfrm>
          <a:prstGeom prst="rect">
            <a:avLst/>
          </a:prstGeom>
          <a:noFill/>
          <a:ln w="9525">
            <a:noFill/>
            <a:miter lim="800000"/>
            <a:headEnd/>
            <a:tailEnd/>
          </a:ln>
        </p:spPr>
      </p:pic>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sp>
        <p:nvSpPr>
          <p:cNvPr id="12" name="Espace réservé du contenu 2"/>
          <p:cNvSpPr>
            <a:spLocks noGrp="1"/>
          </p:cNvSpPr>
          <p:nvPr>
            <p:ph idx="1"/>
          </p:nvPr>
        </p:nvSpPr>
        <p:spPr>
          <a:xfrm>
            <a:off x="457200" y="1600200"/>
            <a:ext cx="8229600" cy="3971925"/>
          </a:xfrm>
        </p:spPr>
        <p:txBody>
          <a:bodyPr/>
          <a:lstStyle/>
          <a:p>
            <a:pPr>
              <a:buClr>
                <a:srgbClr val="0070C0"/>
              </a:buClr>
            </a:pPr>
            <a:r>
              <a:rPr lang="fr-CH" dirty="0" smtClean="0"/>
              <a:t>Vos pratiques</a:t>
            </a:r>
          </a:p>
          <a:p>
            <a:pPr>
              <a:buClr>
                <a:srgbClr val="0070C0"/>
              </a:buClr>
            </a:pPr>
            <a:r>
              <a:rPr lang="fr-CH" dirty="0" smtClean="0"/>
              <a:t>But </a:t>
            </a:r>
            <a:r>
              <a:rPr lang="fr-CH" dirty="0" smtClean="0"/>
              <a:t>du dépistage</a:t>
            </a:r>
          </a:p>
          <a:p>
            <a:pPr>
              <a:buClr>
                <a:srgbClr val="0070C0"/>
              </a:buClr>
            </a:pPr>
            <a:r>
              <a:rPr lang="fr-CH" dirty="0" smtClean="0"/>
              <a:t>Préambule: Etude de cohorte</a:t>
            </a:r>
          </a:p>
          <a:p>
            <a:pPr>
              <a:buClr>
                <a:srgbClr val="0070C0"/>
              </a:buClr>
            </a:pPr>
            <a:r>
              <a:rPr lang="fr-CH" dirty="0" smtClean="0"/>
              <a:t>Dépistage des causes potentielles</a:t>
            </a:r>
          </a:p>
          <a:p>
            <a:pPr>
              <a:buClr>
                <a:srgbClr val="0070C0"/>
              </a:buClr>
            </a:pPr>
            <a:r>
              <a:rPr lang="fr-CH" dirty="0" smtClean="0"/>
              <a:t>Dépistage des complications</a:t>
            </a:r>
          </a:p>
          <a:p>
            <a:pPr>
              <a:buClr>
                <a:srgbClr val="0070C0"/>
              </a:buClr>
            </a:pPr>
            <a:r>
              <a:rPr lang="fr-CH" dirty="0" smtClean="0"/>
              <a:t>Résumé des </a:t>
            </a:r>
            <a:r>
              <a:rPr lang="fr-CH" dirty="0" smtClean="0"/>
              <a:t>examens proposés</a:t>
            </a:r>
            <a:endParaRPr lang="fr-CH" dirty="0" smtClean="0"/>
          </a:p>
          <a:p>
            <a:endParaRPr lang="fr-CH" dirty="0"/>
          </a:p>
        </p:txBody>
      </p:sp>
      <p:pic>
        <p:nvPicPr>
          <p:cNvPr id="8" name="Image 7" descr="logo.jpg"/>
          <p:cNvPicPr>
            <a:picLocks noChangeAspect="1"/>
          </p:cNvPicPr>
          <p:nvPr/>
        </p:nvPicPr>
        <p:blipFill>
          <a:blip r:embed="rId6"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CH" sz="3200" b="1" dirty="0" smtClean="0">
                <a:solidFill>
                  <a:srgbClr val="0070C0"/>
                </a:solidFill>
                <a:ea typeface="ＭＳ Ｐゴシック"/>
                <a:cs typeface="ＭＳ Ｐゴシック"/>
              </a:rPr>
              <a:t>Hypertension artérielle</a:t>
            </a:r>
          </a:p>
        </p:txBody>
      </p:sp>
      <p:sp>
        <p:nvSpPr>
          <p:cNvPr id="11" name="Espace réservé du contenu 10"/>
          <p:cNvSpPr>
            <a:spLocks noGrp="1"/>
          </p:cNvSpPr>
          <p:nvPr>
            <p:ph idx="1"/>
          </p:nvPr>
        </p:nvSpPr>
        <p:spPr>
          <a:xfrm>
            <a:off x="357158" y="1357298"/>
            <a:ext cx="8786842" cy="4798785"/>
          </a:xfrm>
        </p:spPr>
        <p:txBody>
          <a:bodyPr/>
          <a:lstStyle/>
          <a:p>
            <a:pPr>
              <a:lnSpc>
                <a:spcPct val="90000"/>
              </a:lnSpc>
              <a:buClr>
                <a:schemeClr val="accent5"/>
              </a:buClr>
              <a:buFontTx/>
              <a:buNone/>
            </a:pPr>
            <a:r>
              <a:rPr lang="fr-FR" sz="2400" u="sng" dirty="0" smtClean="0">
                <a:solidFill>
                  <a:srgbClr val="0070C0"/>
                </a:solidFill>
              </a:rPr>
              <a:t>Examens: </a:t>
            </a:r>
          </a:p>
          <a:p>
            <a:pPr>
              <a:lnSpc>
                <a:spcPct val="90000"/>
              </a:lnSpc>
              <a:buClr>
                <a:schemeClr val="accent5"/>
              </a:buClr>
              <a:buFontTx/>
              <a:buNone/>
            </a:pPr>
            <a:r>
              <a:rPr lang="fr-FR" sz="2400" dirty="0" smtClean="0"/>
              <a:t>TA </a:t>
            </a:r>
            <a:r>
              <a:rPr lang="fr-CH" sz="2400" dirty="0" smtClean="0"/>
              <a:t>au repos : Si 3x &gt; 95ème </a:t>
            </a:r>
            <a:r>
              <a:rPr lang="fr-CH" sz="2400" dirty="0" err="1" smtClean="0"/>
              <a:t>Perc</a:t>
            </a:r>
            <a:r>
              <a:rPr lang="fr-CH" sz="2400" dirty="0" smtClean="0"/>
              <a:t>.: </a:t>
            </a:r>
          </a:p>
          <a:p>
            <a:pPr>
              <a:lnSpc>
                <a:spcPct val="90000"/>
              </a:lnSpc>
              <a:buClr>
                <a:schemeClr val="accent5"/>
              </a:buClr>
              <a:buFontTx/>
              <a:buNone/>
            </a:pPr>
            <a:r>
              <a:rPr lang="fr-CH" sz="2400" dirty="0" smtClean="0"/>
              <a:t>		enregistrement de 24 heures </a:t>
            </a:r>
          </a:p>
          <a:p>
            <a:pPr>
              <a:lnSpc>
                <a:spcPct val="90000"/>
              </a:lnSpc>
              <a:buClr>
                <a:schemeClr val="accent5"/>
              </a:buClr>
              <a:buFontTx/>
              <a:buNone/>
            </a:pPr>
            <a:endParaRPr lang="fr-CH" sz="2400" dirty="0" smtClean="0"/>
          </a:p>
          <a:p>
            <a:pPr>
              <a:lnSpc>
                <a:spcPct val="90000"/>
              </a:lnSpc>
              <a:buClr>
                <a:srgbClr val="0070C0"/>
              </a:buClr>
              <a:buFont typeface="Wingdings" pitchFamily="2" charset="2"/>
              <a:buChar char="Ø"/>
            </a:pPr>
            <a:r>
              <a:rPr lang="fr-CH" sz="2000" dirty="0" smtClean="0"/>
              <a:t>Pré-HTA: 90-95</a:t>
            </a:r>
            <a:r>
              <a:rPr lang="fr-CH" sz="2000" baseline="30000" dirty="0" smtClean="0"/>
              <a:t>e</a:t>
            </a:r>
            <a:r>
              <a:rPr lang="fr-CH" sz="2000" dirty="0" smtClean="0"/>
              <a:t> P</a:t>
            </a:r>
          </a:p>
          <a:p>
            <a:pPr>
              <a:lnSpc>
                <a:spcPct val="90000"/>
              </a:lnSpc>
              <a:buClr>
                <a:srgbClr val="0070C0"/>
              </a:buClr>
              <a:buFont typeface="Wingdings" pitchFamily="2" charset="2"/>
              <a:buChar char="Ø"/>
            </a:pPr>
            <a:r>
              <a:rPr lang="fr-CH" sz="2000" dirty="0" smtClean="0"/>
              <a:t>HTA stade I: 95-99</a:t>
            </a:r>
            <a:r>
              <a:rPr lang="fr-CH" sz="2000" baseline="30000" dirty="0" smtClean="0"/>
              <a:t>e</a:t>
            </a:r>
            <a:r>
              <a:rPr lang="fr-CH" sz="2000" dirty="0" smtClean="0"/>
              <a:t> + 5 mm Hg</a:t>
            </a:r>
          </a:p>
          <a:p>
            <a:pPr>
              <a:lnSpc>
                <a:spcPct val="90000"/>
              </a:lnSpc>
              <a:buClr>
                <a:srgbClr val="0070C0"/>
              </a:buClr>
              <a:buFont typeface="Wingdings" pitchFamily="2" charset="2"/>
              <a:buChar char="Ø"/>
            </a:pPr>
            <a:r>
              <a:rPr lang="fr-CH" sz="2000" dirty="0" smtClean="0"/>
              <a:t>HTA stade II: &gt; 99</a:t>
            </a:r>
            <a:r>
              <a:rPr lang="fr-CH" sz="2000" baseline="30000" dirty="0" smtClean="0"/>
              <a:t>e</a:t>
            </a:r>
            <a:r>
              <a:rPr lang="fr-CH" sz="2000" dirty="0" smtClean="0"/>
              <a:t> + 5 mm Hg</a:t>
            </a:r>
          </a:p>
          <a:p>
            <a:pPr>
              <a:lnSpc>
                <a:spcPct val="90000"/>
              </a:lnSpc>
              <a:buClr>
                <a:schemeClr val="accent5"/>
              </a:buClr>
              <a:buFont typeface="Wingdings" pitchFamily="2" charset="2"/>
              <a:buChar char="Ø"/>
            </a:pPr>
            <a:endParaRPr lang="fr-CH" sz="1800" dirty="0" smtClean="0"/>
          </a:p>
          <a:p>
            <a:pPr>
              <a:lnSpc>
                <a:spcPct val="90000"/>
              </a:lnSpc>
              <a:buClr>
                <a:schemeClr val="accent5"/>
              </a:buClr>
              <a:buFontTx/>
              <a:buNone/>
            </a:pPr>
            <a:endParaRPr lang="fr-CH" sz="2400" dirty="0" smtClean="0"/>
          </a:p>
          <a:p>
            <a:pPr>
              <a:lnSpc>
                <a:spcPct val="90000"/>
              </a:lnSpc>
              <a:buClr>
                <a:schemeClr val="accent5"/>
              </a:buClr>
              <a:buFontTx/>
              <a:buNone/>
            </a:pPr>
            <a:r>
              <a:rPr lang="fr-CH" sz="2400" dirty="0" smtClean="0"/>
              <a:t>Si confirmation: </a:t>
            </a:r>
          </a:p>
          <a:p>
            <a:pPr marL="457200" indent="-457200">
              <a:lnSpc>
                <a:spcPct val="90000"/>
              </a:lnSpc>
              <a:buClr>
                <a:srgbClr val="0070C0"/>
              </a:buClr>
              <a:buFont typeface="+mj-lt"/>
              <a:buAutoNum type="arabicParenR"/>
            </a:pPr>
            <a:r>
              <a:rPr lang="fr-CH" sz="2400" dirty="0" smtClean="0"/>
              <a:t>exclusion d’autres causes: bilan urinaire: </a:t>
            </a:r>
            <a:r>
              <a:rPr lang="fr-CH" sz="2400" dirty="0" err="1" smtClean="0"/>
              <a:t>iono</a:t>
            </a:r>
            <a:r>
              <a:rPr lang="fr-CH" sz="2400" dirty="0" smtClean="0"/>
              <a:t>, sédiment, US rénal</a:t>
            </a:r>
          </a:p>
          <a:p>
            <a:pPr marL="457200" indent="-457200">
              <a:lnSpc>
                <a:spcPct val="90000"/>
              </a:lnSpc>
              <a:buClr>
                <a:srgbClr val="0070C0"/>
              </a:buClr>
              <a:buFont typeface="+mj-lt"/>
              <a:buAutoNum type="arabicParenR" startAt="2"/>
            </a:pPr>
            <a:r>
              <a:rPr lang="fr-CH" sz="2400" dirty="0" smtClean="0"/>
              <a:t>évaluation des complications: </a:t>
            </a:r>
            <a:r>
              <a:rPr lang="fr-CH" sz="2400" dirty="0" err="1" smtClean="0"/>
              <a:t>echo</a:t>
            </a:r>
            <a:r>
              <a:rPr lang="fr-CH" sz="2400" dirty="0" smtClean="0"/>
              <a:t> </a:t>
            </a:r>
            <a:r>
              <a:rPr lang="fr-CH" sz="2400" dirty="0" err="1" smtClean="0"/>
              <a:t>cardio</a:t>
            </a:r>
            <a:r>
              <a:rPr lang="fr-CH" sz="2400" dirty="0" smtClean="0"/>
              <a:t>, ECG, </a:t>
            </a:r>
            <a:r>
              <a:rPr lang="fr-CH" sz="2400" dirty="0" err="1" smtClean="0"/>
              <a:t>exa.ophtalmo</a:t>
            </a:r>
            <a:endParaRPr lang="fr-CH" sz="24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Picture 4" descr="TA"/>
          <p:cNvPicPr>
            <a:picLocks noChangeAspect="1" noChangeArrowheads="1"/>
          </p:cNvPicPr>
          <p:nvPr/>
        </p:nvPicPr>
        <p:blipFill>
          <a:blip r:embed="rId5" cstate="print"/>
          <a:srcRect/>
          <a:stretch>
            <a:fillRect/>
          </a:stretch>
        </p:blipFill>
        <p:spPr bwMode="auto">
          <a:xfrm>
            <a:off x="5715008" y="1428736"/>
            <a:ext cx="1571636" cy="1571636"/>
          </a:xfrm>
          <a:prstGeom prst="rect">
            <a:avLst/>
          </a:prstGeom>
          <a:noFill/>
          <a:ln w="9525">
            <a:solidFill>
              <a:schemeClr val="tx1"/>
            </a:solidFill>
            <a:miter lim="800000"/>
            <a:headEnd/>
            <a:tailEnd/>
          </a:ln>
        </p:spPr>
      </p:pic>
      <p:sp>
        <p:nvSpPr>
          <p:cNvPr id="9" name="Flèche droite 8"/>
          <p:cNvSpPr/>
          <p:nvPr/>
        </p:nvSpPr>
        <p:spPr>
          <a:xfrm>
            <a:off x="571472" y="2285992"/>
            <a:ext cx="571504" cy="142876"/>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CH"/>
          </a:p>
        </p:txBody>
      </p:sp>
      <p:pic>
        <p:nvPicPr>
          <p:cNvPr id="10" name="Image 9" descr="logo.jpg"/>
          <p:cNvPicPr>
            <a:picLocks noChangeAspect="1"/>
          </p:cNvPicPr>
          <p:nvPr/>
        </p:nvPicPr>
        <p:blipFill>
          <a:blip r:embed="rId6"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
                                            <p:txEl>
                                              <p:pRg st="9" end="9"/>
                                            </p:txEl>
                                          </p:spTgt>
                                        </p:tgtEl>
                                        <p:attrNameLst>
                                          <p:attrName>style.visibility</p:attrName>
                                        </p:attrNameLst>
                                      </p:cBhvr>
                                      <p:to>
                                        <p:strVal val="visible"/>
                                      </p:to>
                                    </p:set>
                                    <p:animEffect transition="in" filter="diamond(in)">
                                      <p:cBhvr>
                                        <p:cTn id="7" dur="1000"/>
                                        <p:tgtEl>
                                          <p:spTgt spid="11">
                                            <p:txEl>
                                              <p:pRg st="9" end="9"/>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1">
                                            <p:txEl>
                                              <p:pRg st="10" end="10"/>
                                            </p:txEl>
                                          </p:spTgt>
                                        </p:tgtEl>
                                        <p:attrNameLst>
                                          <p:attrName>style.visibility</p:attrName>
                                        </p:attrNameLst>
                                      </p:cBhvr>
                                      <p:to>
                                        <p:strVal val="visible"/>
                                      </p:to>
                                    </p:set>
                                    <p:animEffect transition="in" filter="diamond(in)">
                                      <p:cBhvr>
                                        <p:cTn id="10" dur="1000"/>
                                        <p:tgtEl>
                                          <p:spTgt spid="11">
                                            <p:txEl>
                                              <p:pRg st="10" end="10"/>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1">
                                            <p:txEl>
                                              <p:pRg st="11" end="11"/>
                                            </p:txEl>
                                          </p:spTgt>
                                        </p:tgtEl>
                                        <p:attrNameLst>
                                          <p:attrName>style.visibility</p:attrName>
                                        </p:attrNameLst>
                                      </p:cBhvr>
                                      <p:to>
                                        <p:strVal val="visible"/>
                                      </p:to>
                                    </p:set>
                                    <p:animEffect transition="in" filter="diamond(in)">
                                      <p:cBhvr>
                                        <p:cTn id="13" dur="1000"/>
                                        <p:tgtEl>
                                          <p:spTgt spid="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3"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928662" y="642918"/>
            <a:ext cx="5989495" cy="966947"/>
          </a:xfrm>
        </p:spPr>
        <p:txBody>
          <a:bodyPr/>
          <a:lstStyle/>
          <a:p>
            <a:r>
              <a:rPr lang="fr-CH" sz="3200" b="1" dirty="0" smtClean="0">
                <a:solidFill>
                  <a:srgbClr val="0071BB"/>
                </a:solidFill>
              </a:rPr>
              <a:t>Hypertension chez l’enfant obèse </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graphicFrame>
        <p:nvGraphicFramePr>
          <p:cNvPr id="101379" name="Object 10"/>
          <p:cNvGraphicFramePr>
            <a:graphicFrameLocks noGrp="1" noChangeAspect="1"/>
          </p:cNvGraphicFramePr>
          <p:nvPr/>
        </p:nvGraphicFramePr>
        <p:xfrm>
          <a:off x="5076825" y="2041525"/>
          <a:ext cx="5257800" cy="3619500"/>
        </p:xfrm>
        <a:graphic>
          <a:graphicData uri="http://schemas.openxmlformats.org/presentationml/2006/ole">
            <p:oleObj spid="_x0000_s1026" name="Graphique" r:id="rId6" imgW="6076760" imgH="4181523" progId="MSGraph.Chart.8">
              <p:embed followColorScheme="full"/>
            </p:oleObj>
          </a:graphicData>
        </a:graphic>
      </p:graphicFrame>
      <p:sp>
        <p:nvSpPr>
          <p:cNvPr id="12" name="Text Box 11"/>
          <p:cNvSpPr txBox="1">
            <a:spLocks noChangeArrowheads="1"/>
          </p:cNvSpPr>
          <p:nvPr/>
        </p:nvSpPr>
        <p:spPr bwMode="auto">
          <a:xfrm>
            <a:off x="1258888" y="5227638"/>
            <a:ext cx="3168650" cy="366712"/>
          </a:xfrm>
          <a:prstGeom prst="rect">
            <a:avLst/>
          </a:prstGeom>
          <a:noFill/>
          <a:ln w="9525">
            <a:noFill/>
            <a:miter lim="800000"/>
            <a:headEnd/>
            <a:tailEnd/>
          </a:ln>
        </p:spPr>
        <p:txBody>
          <a:bodyPr>
            <a:spAutoFit/>
          </a:bodyPr>
          <a:lstStyle/>
          <a:p>
            <a:pPr>
              <a:spcBef>
                <a:spcPct val="50000"/>
              </a:spcBef>
            </a:pPr>
            <a:r>
              <a:rPr lang="fr-CH" b="1" dirty="0"/>
              <a:t>HTA systolique au repos </a:t>
            </a:r>
            <a:endParaRPr lang="fr-FR" b="1" dirty="0"/>
          </a:p>
        </p:txBody>
      </p:sp>
      <p:sp>
        <p:nvSpPr>
          <p:cNvPr id="13" name="Text Box 5"/>
          <p:cNvSpPr txBox="1">
            <a:spLocks noChangeArrowheads="1"/>
          </p:cNvSpPr>
          <p:nvPr/>
        </p:nvSpPr>
        <p:spPr bwMode="auto">
          <a:xfrm>
            <a:off x="5724525" y="5229225"/>
            <a:ext cx="3168650" cy="366713"/>
          </a:xfrm>
          <a:prstGeom prst="rect">
            <a:avLst/>
          </a:prstGeom>
          <a:noFill/>
          <a:ln w="9525">
            <a:noFill/>
            <a:miter lim="800000"/>
            <a:headEnd/>
            <a:tailEnd/>
          </a:ln>
        </p:spPr>
        <p:txBody>
          <a:bodyPr>
            <a:spAutoFit/>
          </a:bodyPr>
          <a:lstStyle/>
          <a:p>
            <a:pPr>
              <a:spcBef>
                <a:spcPct val="50000"/>
              </a:spcBef>
            </a:pPr>
            <a:r>
              <a:rPr lang="fr-CH" b="1" dirty="0"/>
              <a:t>HTA systolique de 24h </a:t>
            </a:r>
            <a:endParaRPr lang="fr-FR" b="1" dirty="0"/>
          </a:p>
        </p:txBody>
      </p:sp>
      <p:sp>
        <p:nvSpPr>
          <p:cNvPr id="14" name="Text Box 15"/>
          <p:cNvSpPr txBox="1">
            <a:spLocks noChangeArrowheads="1"/>
          </p:cNvSpPr>
          <p:nvPr/>
        </p:nvSpPr>
        <p:spPr bwMode="auto">
          <a:xfrm>
            <a:off x="5214942" y="6215082"/>
            <a:ext cx="3600450" cy="336550"/>
          </a:xfrm>
          <a:prstGeom prst="rect">
            <a:avLst/>
          </a:prstGeom>
          <a:noFill/>
          <a:ln w="9525">
            <a:noFill/>
            <a:miter lim="800000"/>
            <a:headEnd/>
            <a:tailEnd/>
          </a:ln>
        </p:spPr>
        <p:txBody>
          <a:bodyPr>
            <a:spAutoFit/>
          </a:bodyPr>
          <a:lstStyle/>
          <a:p>
            <a:pPr>
              <a:spcBef>
                <a:spcPct val="50000"/>
              </a:spcBef>
            </a:pPr>
            <a:r>
              <a:rPr lang="de-DE" sz="1600" dirty="0"/>
              <a:t>Maggio A et al. J Pediatrics 2008</a:t>
            </a:r>
          </a:p>
        </p:txBody>
      </p:sp>
      <p:graphicFrame>
        <p:nvGraphicFramePr>
          <p:cNvPr id="101380" name="Object 3"/>
          <p:cNvGraphicFramePr>
            <a:graphicFrameLocks noChangeAspect="1"/>
          </p:cNvGraphicFramePr>
          <p:nvPr/>
        </p:nvGraphicFramePr>
        <p:xfrm>
          <a:off x="900113" y="2058988"/>
          <a:ext cx="5194300" cy="3573462"/>
        </p:xfrm>
        <a:graphic>
          <a:graphicData uri="http://schemas.openxmlformats.org/presentationml/2006/ole">
            <p:oleObj spid="_x0000_s1027" name="Graphique" r:id="rId7" imgW="6076760" imgH="4181523" progId="MSGraph.Chart.8">
              <p:embed followColorScheme="full"/>
            </p:oleObj>
          </a:graphicData>
        </a:graphic>
      </p:graphicFrame>
      <p:sp>
        <p:nvSpPr>
          <p:cNvPr id="15" name="Text Box 8"/>
          <p:cNvSpPr txBox="1">
            <a:spLocks noChangeArrowheads="1"/>
          </p:cNvSpPr>
          <p:nvPr/>
        </p:nvSpPr>
        <p:spPr bwMode="auto">
          <a:xfrm>
            <a:off x="1042988" y="2060575"/>
            <a:ext cx="1152525" cy="396875"/>
          </a:xfrm>
          <a:prstGeom prst="rect">
            <a:avLst/>
          </a:prstGeom>
          <a:noFill/>
          <a:ln w="9525">
            <a:noFill/>
            <a:miter lim="800000"/>
            <a:headEnd/>
            <a:tailEnd/>
          </a:ln>
        </p:spPr>
        <p:txBody>
          <a:bodyPr>
            <a:spAutoFit/>
          </a:bodyPr>
          <a:lstStyle/>
          <a:p>
            <a:pPr>
              <a:spcBef>
                <a:spcPct val="50000"/>
              </a:spcBef>
            </a:pPr>
            <a:r>
              <a:rPr lang="fr-CH" sz="2000" dirty="0"/>
              <a:t>(n=44)</a:t>
            </a:r>
            <a:endParaRPr lang="fr-FR" sz="2000" dirty="0"/>
          </a:p>
        </p:txBody>
      </p:sp>
      <p:pic>
        <p:nvPicPr>
          <p:cNvPr id="16" name="Image 15" descr="logo.jpg"/>
          <p:cNvPicPr>
            <a:picLocks noChangeAspect="1"/>
          </p:cNvPicPr>
          <p:nvPr/>
        </p:nvPicPr>
        <p:blipFill>
          <a:blip r:embed="rId8"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28596" y="785794"/>
            <a:ext cx="5989495" cy="966947"/>
          </a:xfrm>
        </p:spPr>
        <p:txBody>
          <a:bodyPr>
            <a:normAutofit fontScale="90000"/>
          </a:bodyPr>
          <a:lstStyle/>
          <a:p>
            <a:r>
              <a:rPr lang="fr-CH" sz="3600" b="1" dirty="0" smtClean="0">
                <a:solidFill>
                  <a:srgbClr val="0070C0"/>
                </a:solidFill>
                <a:ea typeface="ＭＳ Ｐゴシック"/>
                <a:cs typeface="ＭＳ Ｐゴシック"/>
              </a:rPr>
              <a:t>Autres complications </a:t>
            </a:r>
            <a:br>
              <a:rPr lang="fr-CH" sz="3600" b="1" dirty="0" smtClean="0">
                <a:solidFill>
                  <a:srgbClr val="0070C0"/>
                </a:solidFill>
                <a:ea typeface="ＭＳ Ｐゴシック"/>
                <a:cs typeface="ＭＳ Ｐゴシック"/>
              </a:rPr>
            </a:br>
            <a:r>
              <a:rPr lang="fr-CH" sz="3600" b="1" dirty="0" smtClean="0">
                <a:solidFill>
                  <a:srgbClr val="0070C0"/>
                </a:solidFill>
                <a:ea typeface="ＭＳ Ｐゴシック"/>
                <a:cs typeface="ＭＳ Ｐゴシック"/>
              </a:rPr>
              <a:t>cardio-vasculaires</a:t>
            </a:r>
          </a:p>
        </p:txBody>
      </p:sp>
      <p:sp>
        <p:nvSpPr>
          <p:cNvPr id="11" name="Espace réservé du contenu 10"/>
          <p:cNvSpPr>
            <a:spLocks noGrp="1"/>
          </p:cNvSpPr>
          <p:nvPr>
            <p:ph idx="1"/>
          </p:nvPr>
        </p:nvSpPr>
        <p:spPr>
          <a:xfrm>
            <a:off x="500034" y="1785927"/>
            <a:ext cx="8229466" cy="4000528"/>
          </a:xfrm>
        </p:spPr>
        <p:txBody>
          <a:bodyPr/>
          <a:lstStyle/>
          <a:p>
            <a:pPr>
              <a:buClr>
                <a:schemeClr val="accent5"/>
              </a:buClr>
              <a:buSzPct val="150000"/>
              <a:defRPr/>
            </a:pPr>
            <a:endParaRPr lang="en-GB" sz="2300" dirty="0" smtClean="0"/>
          </a:p>
          <a:p>
            <a:pPr>
              <a:spcBef>
                <a:spcPct val="50000"/>
              </a:spcBef>
              <a:buClr>
                <a:srgbClr val="0070C0"/>
              </a:buClr>
              <a:buFont typeface="Wingdings 2" pitchFamily="18" charset="2"/>
              <a:buChar char=""/>
            </a:pPr>
            <a:r>
              <a:rPr lang="fr-CH" sz="2400" dirty="0" smtClean="0"/>
              <a:t>Hypertrophie ventriculaire gauche</a:t>
            </a:r>
          </a:p>
          <a:p>
            <a:pPr>
              <a:spcBef>
                <a:spcPct val="50000"/>
              </a:spcBef>
              <a:buClr>
                <a:srgbClr val="0070C0"/>
              </a:buClr>
              <a:buFont typeface="Wingdings 2" pitchFamily="18" charset="2"/>
              <a:buChar char=""/>
            </a:pPr>
            <a:r>
              <a:rPr lang="fr-CH" sz="2400" dirty="0" smtClean="0"/>
              <a:t>Dysfonction endothéliale</a:t>
            </a:r>
          </a:p>
          <a:p>
            <a:pPr>
              <a:spcBef>
                <a:spcPct val="50000"/>
              </a:spcBef>
              <a:buClr>
                <a:schemeClr val="accent5"/>
              </a:buClr>
              <a:buFont typeface="Wingdings 2" pitchFamily="18" charset="2"/>
              <a:buChar char=""/>
            </a:pPr>
            <a:endParaRPr lang="fr-CH" sz="2400" dirty="0" smtClean="0"/>
          </a:p>
          <a:p>
            <a:pPr>
              <a:spcBef>
                <a:spcPct val="50000"/>
              </a:spcBef>
              <a:buClr>
                <a:srgbClr val="990099"/>
              </a:buClr>
              <a:buFont typeface="Wingdings 2" pitchFamily="18" charset="2"/>
              <a:buNone/>
            </a:pPr>
            <a:r>
              <a:rPr lang="fr-CH" sz="2400" dirty="0" smtClean="0"/>
              <a:t>Importance de l’atteinte augmente avec le BMI</a:t>
            </a:r>
          </a:p>
          <a:p>
            <a:pPr>
              <a:spcBef>
                <a:spcPct val="50000"/>
              </a:spcBef>
              <a:buClr>
                <a:srgbClr val="990099"/>
              </a:buClr>
              <a:buFont typeface="Wingdings 2" pitchFamily="18" charset="2"/>
              <a:buNone/>
            </a:pPr>
            <a:r>
              <a:rPr lang="fr-CH" sz="2400" dirty="0" smtClean="0"/>
              <a:t>Maladies cardiovasculaires: 29% des causes de mortalité chez l’adulte	</a:t>
            </a:r>
            <a:endParaRPr lang="fr-FR" sz="2400" dirty="0" smtClean="0"/>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28596" y="500042"/>
            <a:ext cx="5989495" cy="966947"/>
          </a:xfrm>
        </p:spPr>
        <p:txBody>
          <a:bodyPr/>
          <a:lstStyle/>
          <a:p>
            <a:r>
              <a:rPr lang="fr-FR" sz="3600" b="1" dirty="0" smtClean="0">
                <a:solidFill>
                  <a:srgbClr val="0070C0"/>
                </a:solidFill>
              </a:rPr>
              <a:t>Complications orthopédiques </a:t>
            </a:r>
            <a:endParaRPr lang="fr-CH" sz="3600" b="1" dirty="0" smtClean="0">
              <a:solidFill>
                <a:srgbClr val="0070C0"/>
              </a:solidFill>
            </a:endParaRPr>
          </a:p>
        </p:txBody>
      </p:sp>
      <p:sp>
        <p:nvSpPr>
          <p:cNvPr id="11" name="Espace réservé du contenu 10"/>
          <p:cNvSpPr>
            <a:spLocks noGrp="1"/>
          </p:cNvSpPr>
          <p:nvPr>
            <p:ph idx="1"/>
          </p:nvPr>
        </p:nvSpPr>
        <p:spPr>
          <a:xfrm>
            <a:off x="457267" y="1327453"/>
            <a:ext cx="8229466" cy="4798785"/>
          </a:xfrm>
        </p:spPr>
        <p:txBody>
          <a:bodyPr/>
          <a:lstStyle/>
          <a:p>
            <a:pPr>
              <a:buClr>
                <a:srgbClr val="990099"/>
              </a:buClr>
              <a:buFontTx/>
              <a:buNone/>
            </a:pPr>
            <a:r>
              <a:rPr lang="fr-CH" sz="2400" dirty="0" smtClean="0"/>
              <a:t>Atteintes </a:t>
            </a:r>
            <a:r>
              <a:rPr lang="fr-CH" sz="2400" dirty="0" err="1" smtClean="0"/>
              <a:t>ostéo</a:t>
            </a:r>
            <a:r>
              <a:rPr lang="fr-CH" sz="2400" dirty="0" smtClean="0"/>
              <a:t>-articulaires chez 55% des enfants obèses (confirmé par notre cohorte), contre 25% si poids normal</a:t>
            </a:r>
            <a:endParaRPr lang="fr-FR" sz="2400" dirty="0" smtClean="0"/>
          </a:p>
          <a:p>
            <a:pPr>
              <a:buClr>
                <a:srgbClr val="0070C0"/>
              </a:buClr>
            </a:pPr>
            <a:r>
              <a:rPr lang="fr-FR" sz="2800" dirty="0" smtClean="0"/>
              <a:t>Pieds plats</a:t>
            </a:r>
            <a:r>
              <a:rPr lang="fr-FR" sz="3200" dirty="0" smtClean="0"/>
              <a:t> </a:t>
            </a:r>
            <a:r>
              <a:rPr lang="fr-FR" sz="2400" dirty="0" smtClean="0"/>
              <a:t>(62% des enfants obèses, versus 24% si poids normal) (28% cohorte)</a:t>
            </a:r>
          </a:p>
          <a:p>
            <a:pPr>
              <a:buClr>
                <a:srgbClr val="0070C0"/>
              </a:buClr>
            </a:pPr>
            <a:r>
              <a:rPr lang="fr-FR" sz="2800" dirty="0" smtClean="0"/>
              <a:t>Genu valgum </a:t>
            </a:r>
            <a:r>
              <a:rPr lang="fr-FR" sz="2400" dirty="0" smtClean="0"/>
              <a:t>(18-55% des enfants obèses, versus 5% si poids normal) (33% cohorte)</a:t>
            </a:r>
          </a:p>
          <a:p>
            <a:pPr>
              <a:buClr>
                <a:srgbClr val="0070C0"/>
              </a:buClr>
            </a:pPr>
            <a:r>
              <a:rPr lang="fr-CH" sz="2800" dirty="0" smtClean="0"/>
              <a:t>Entorses </a:t>
            </a:r>
            <a:r>
              <a:rPr lang="fr-CH" sz="2400" dirty="0" smtClean="0"/>
              <a:t>(+ fréquente et douleurs prolongées: jusqu’à 6 mois)</a:t>
            </a:r>
          </a:p>
          <a:p>
            <a:pPr>
              <a:buClr>
                <a:srgbClr val="0070C0"/>
              </a:buClr>
            </a:pPr>
            <a:r>
              <a:rPr lang="fr-FR" sz="2800" dirty="0" err="1" smtClean="0"/>
              <a:t>Hyperlordose</a:t>
            </a:r>
            <a:r>
              <a:rPr lang="fr-FR" sz="2800" dirty="0" smtClean="0"/>
              <a:t> </a:t>
            </a:r>
            <a:r>
              <a:rPr lang="fr-FR" sz="2400" dirty="0" smtClean="0"/>
              <a:t>(25%)</a:t>
            </a:r>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9" name="Picture 5" descr="hyperlordose"/>
          <p:cNvPicPr>
            <a:picLocks noChangeAspect="1" noChangeArrowheads="1"/>
          </p:cNvPicPr>
          <p:nvPr/>
        </p:nvPicPr>
        <p:blipFill>
          <a:blip r:embed="rId5" cstate="print"/>
          <a:srcRect/>
          <a:stretch>
            <a:fillRect/>
          </a:stretch>
        </p:blipFill>
        <p:spPr bwMode="auto">
          <a:xfrm>
            <a:off x="3857620" y="4714884"/>
            <a:ext cx="1332592" cy="2000240"/>
          </a:xfrm>
          <a:prstGeom prst="rect">
            <a:avLst/>
          </a:prstGeom>
          <a:noFill/>
          <a:ln w="19050">
            <a:solidFill>
              <a:schemeClr val="tx1"/>
            </a:solidFill>
            <a:miter lim="800000"/>
            <a:headEnd/>
            <a:tailEnd/>
          </a:ln>
        </p:spPr>
      </p:pic>
      <p:pic>
        <p:nvPicPr>
          <p:cNvPr id="10" name="Picture 4" descr="genu_valgum"/>
          <p:cNvPicPr>
            <a:picLocks noChangeAspect="1" noChangeArrowheads="1"/>
          </p:cNvPicPr>
          <p:nvPr/>
        </p:nvPicPr>
        <p:blipFill>
          <a:blip r:embed="rId6" cstate="print"/>
          <a:srcRect/>
          <a:stretch>
            <a:fillRect/>
          </a:stretch>
        </p:blipFill>
        <p:spPr bwMode="auto">
          <a:xfrm>
            <a:off x="5286380" y="4714884"/>
            <a:ext cx="3463929" cy="1997537"/>
          </a:xfrm>
          <a:prstGeom prst="rect">
            <a:avLst/>
          </a:prstGeom>
          <a:noFill/>
          <a:ln w="19050">
            <a:solidFill>
              <a:schemeClr val="tx1"/>
            </a:solidFill>
            <a:miter lim="800000"/>
            <a:headEnd/>
            <a:tailEnd/>
          </a:ln>
        </p:spPr>
      </p:pic>
      <p:pic>
        <p:nvPicPr>
          <p:cNvPr id="12" name="Image 11" descr="logo.jpg"/>
          <p:cNvPicPr>
            <a:picLocks noChangeAspect="1"/>
          </p:cNvPicPr>
          <p:nvPr/>
        </p:nvPicPr>
        <p:blipFill>
          <a:blip r:embed="rId7"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blinds(horizontal)">
                                      <p:cBhvr>
                                        <p:cTn id="7" dur="500"/>
                                        <p:tgtEl>
                                          <p:spTgt spid="11">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blinds(horizontal)">
                                      <p:cBhvr>
                                        <p:cTn id="10" dur="500"/>
                                        <p:tgtEl>
                                          <p:spTgt spid="11">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animEffect transition="in" filter="blinds(horizontal)">
                                      <p:cBhvr>
                                        <p:cTn id="13" dur="500"/>
                                        <p:tgtEl>
                                          <p:spTgt spid="11">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1">
                                            <p:txEl>
                                              <p:pRg st="4" end="4"/>
                                            </p:txEl>
                                          </p:spTgt>
                                        </p:tgtEl>
                                        <p:attrNameLst>
                                          <p:attrName>style.visibility</p:attrName>
                                        </p:attrNameLst>
                                      </p:cBhvr>
                                      <p:to>
                                        <p:strVal val="visible"/>
                                      </p:to>
                                    </p:set>
                                    <p:animEffect transition="in" filter="blinds(horizontal)">
                                      <p:cBhvr>
                                        <p:cTn id="16"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6" descr="Figure 1"/>
          <p:cNvPicPr>
            <a:picLocks noChangeAspect="1" noChangeArrowheads="1"/>
          </p:cNvPicPr>
          <p:nvPr/>
        </p:nvPicPr>
        <p:blipFill>
          <a:blip r:embed="rId2" cstate="print"/>
          <a:srcRect/>
          <a:stretch>
            <a:fillRect/>
          </a:stretch>
        </p:blipFill>
        <p:spPr bwMode="auto">
          <a:xfrm>
            <a:off x="6429388" y="1285860"/>
            <a:ext cx="2485681" cy="1785926"/>
          </a:xfrm>
          <a:prstGeom prst="rect">
            <a:avLst/>
          </a:prstGeom>
          <a:noFill/>
        </p:spPr>
      </p:pic>
      <p:pic>
        <p:nvPicPr>
          <p:cNvPr id="3074" name="Picture 517" descr="arc copy-2"/>
          <p:cNvPicPr>
            <a:picLocks noChangeAspect="1" noChangeArrowheads="1"/>
          </p:cNvPicPr>
          <p:nvPr/>
        </p:nvPicPr>
        <p:blipFill>
          <a:blip r:embed="rId3" cstate="print"/>
          <a:srcRect/>
          <a:stretch>
            <a:fillRect/>
          </a:stretch>
        </p:blipFill>
        <p:spPr bwMode="auto">
          <a:xfrm>
            <a:off x="0" y="0"/>
            <a:ext cx="9144000" cy="1694005"/>
          </a:xfrm>
          <a:prstGeom prst="rect">
            <a:avLst/>
          </a:prstGeom>
          <a:noFill/>
          <a:ln w="9525">
            <a:noFill/>
            <a:miter lim="800000"/>
            <a:headEnd/>
            <a:tailEnd/>
          </a:ln>
        </p:spPr>
      </p:pic>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sp>
        <p:nvSpPr>
          <p:cNvPr id="9" name="Titre 9"/>
          <p:cNvSpPr>
            <a:spLocks noGrp="1"/>
          </p:cNvSpPr>
          <p:nvPr>
            <p:ph type="title"/>
          </p:nvPr>
        </p:nvSpPr>
        <p:spPr>
          <a:xfrm>
            <a:off x="500034" y="428604"/>
            <a:ext cx="5989638" cy="966788"/>
          </a:xfrm>
        </p:spPr>
        <p:txBody>
          <a:bodyPr/>
          <a:lstStyle/>
          <a:p>
            <a:r>
              <a:rPr lang="fr-FR" sz="3600" b="1" dirty="0" smtClean="0">
                <a:solidFill>
                  <a:srgbClr val="0070C0"/>
                </a:solidFill>
              </a:rPr>
              <a:t>Complications orthopédiques </a:t>
            </a:r>
            <a:endParaRPr lang="fr-CH" sz="3600" b="1" dirty="0" smtClean="0">
              <a:solidFill>
                <a:srgbClr val="0070C0"/>
              </a:solidFill>
            </a:endParaRPr>
          </a:p>
        </p:txBody>
      </p:sp>
      <p:sp>
        <p:nvSpPr>
          <p:cNvPr id="10" name="Rectangle 9"/>
          <p:cNvSpPr/>
          <p:nvPr/>
        </p:nvSpPr>
        <p:spPr>
          <a:xfrm>
            <a:off x="285720" y="1285860"/>
            <a:ext cx="8215370" cy="5078313"/>
          </a:xfrm>
          <a:prstGeom prst="rect">
            <a:avLst/>
          </a:prstGeom>
        </p:spPr>
        <p:txBody>
          <a:bodyPr wrap="square">
            <a:spAutoFit/>
          </a:bodyPr>
          <a:lstStyle/>
          <a:p>
            <a:pPr>
              <a:buClr>
                <a:srgbClr val="990099"/>
              </a:buClr>
              <a:buFontTx/>
              <a:buNone/>
            </a:pPr>
            <a:r>
              <a:rPr lang="fr-FR" sz="2200" b="1" u="sng" dirty="0" err="1" smtClean="0">
                <a:latin typeface="+mn-lt"/>
              </a:rPr>
              <a:t>Épiphysiolyse</a:t>
            </a:r>
            <a:r>
              <a:rPr lang="fr-FR" sz="2200" b="1" u="sng" dirty="0" smtClean="0">
                <a:latin typeface="+mn-lt"/>
              </a:rPr>
              <a:t> de la tête fémorale:</a:t>
            </a:r>
          </a:p>
          <a:p>
            <a:pPr>
              <a:buClr>
                <a:srgbClr val="0070C0"/>
              </a:buClr>
              <a:buFont typeface="Arial" pitchFamily="34" charset="0"/>
              <a:buChar char="•"/>
            </a:pPr>
            <a:r>
              <a:rPr lang="fr-CH" sz="2000" dirty="0" smtClean="0">
                <a:latin typeface="+mn-lt"/>
              </a:rPr>
              <a:t> </a:t>
            </a:r>
            <a:r>
              <a:rPr lang="fr-CH" sz="2200" dirty="0" smtClean="0">
                <a:latin typeface="+mn-lt"/>
              </a:rPr>
              <a:t>Glissement postérieur et vers le bas de l’épiphyse </a:t>
            </a:r>
          </a:p>
          <a:p>
            <a:pPr>
              <a:buClr>
                <a:srgbClr val="0070C0"/>
              </a:buClr>
            </a:pPr>
            <a:r>
              <a:rPr lang="fr-CH" sz="2200" dirty="0" smtClean="0">
                <a:latin typeface="+mn-lt"/>
              </a:rPr>
              <a:t>fémorale proximale par rapport à la métaphyse. </a:t>
            </a:r>
          </a:p>
          <a:p>
            <a:pPr>
              <a:buClr>
                <a:srgbClr val="0070C0"/>
              </a:buClr>
              <a:buFont typeface="Arial" pitchFamily="34" charset="0"/>
              <a:buChar char="•"/>
            </a:pPr>
            <a:endParaRPr lang="fr-CH" sz="1200" dirty="0" smtClean="0">
              <a:latin typeface="+mn-lt"/>
            </a:endParaRPr>
          </a:p>
          <a:p>
            <a:pPr>
              <a:buClr>
                <a:srgbClr val="0070C0"/>
              </a:buClr>
              <a:buFont typeface="Arial" pitchFamily="34" charset="0"/>
              <a:buChar char="•"/>
            </a:pPr>
            <a:r>
              <a:rPr lang="fr-CH" sz="2200" dirty="0" smtClean="0">
                <a:latin typeface="+mn-lt"/>
              </a:rPr>
              <a:t> Problème de hanche le + fréquent à l’adolescence</a:t>
            </a:r>
          </a:p>
          <a:p>
            <a:pPr>
              <a:buClr>
                <a:srgbClr val="0070C0"/>
              </a:buClr>
              <a:buFont typeface="Arial" pitchFamily="34" charset="0"/>
              <a:buChar char="•"/>
            </a:pPr>
            <a:endParaRPr lang="fr-CH" sz="1200" dirty="0" smtClean="0">
              <a:latin typeface="+mn-lt"/>
            </a:endParaRPr>
          </a:p>
          <a:p>
            <a:pPr>
              <a:buClr>
                <a:srgbClr val="0070C0"/>
              </a:buClr>
              <a:buFont typeface="Arial" pitchFamily="34" charset="0"/>
              <a:buChar char="•"/>
            </a:pPr>
            <a:r>
              <a:rPr lang="fr-CH" sz="2200" dirty="0" smtClean="0">
                <a:latin typeface="+mn-lt"/>
              </a:rPr>
              <a:t> Plus fréquente durant puberté </a:t>
            </a:r>
          </a:p>
          <a:p>
            <a:pPr>
              <a:buClr>
                <a:srgbClr val="0070C0"/>
              </a:buClr>
            </a:pPr>
            <a:r>
              <a:rPr lang="fr-CH" sz="2200" dirty="0" smtClean="0">
                <a:latin typeface="+mn-lt"/>
              </a:rPr>
              <a:t>(pic d’incidence: 12-15 ans pour garçons, 10-13 ans pour filles)</a:t>
            </a:r>
          </a:p>
          <a:p>
            <a:pPr>
              <a:buClr>
                <a:srgbClr val="0070C0"/>
              </a:buClr>
              <a:buFont typeface="Arial" pitchFamily="34" charset="0"/>
              <a:buChar char="•"/>
            </a:pPr>
            <a:endParaRPr lang="fr-CH" sz="1200" dirty="0" smtClean="0">
              <a:latin typeface="+mn-lt"/>
            </a:endParaRPr>
          </a:p>
          <a:p>
            <a:pPr>
              <a:buClr>
                <a:srgbClr val="0070C0"/>
              </a:buClr>
              <a:buFont typeface="Arial" pitchFamily="34" charset="0"/>
              <a:buChar char="•"/>
            </a:pPr>
            <a:r>
              <a:rPr lang="fr-CH" sz="2200" dirty="0" smtClean="0">
                <a:latin typeface="+mn-lt"/>
              </a:rPr>
              <a:t> 70% de ces enfants ont un surpoids/obésité, atteint 0.2% des enfants obèses </a:t>
            </a:r>
          </a:p>
          <a:p>
            <a:pPr>
              <a:buClr>
                <a:srgbClr val="0070C0"/>
              </a:buClr>
            </a:pPr>
            <a:endParaRPr lang="fr-CH" sz="1200" dirty="0" smtClean="0">
              <a:latin typeface="+mn-lt"/>
            </a:endParaRPr>
          </a:p>
          <a:p>
            <a:pPr>
              <a:buClr>
                <a:srgbClr val="0070C0"/>
              </a:buClr>
              <a:buFont typeface="Arial" pitchFamily="34" charset="0"/>
              <a:buChar char="•"/>
            </a:pPr>
            <a:r>
              <a:rPr lang="fr-CH" sz="2200" dirty="0" smtClean="0">
                <a:latin typeface="+mn-lt"/>
              </a:rPr>
              <a:t> Ethnies à risque: polynésiens, africains</a:t>
            </a:r>
          </a:p>
          <a:p>
            <a:pPr>
              <a:buClr>
                <a:srgbClr val="0070C0"/>
              </a:buClr>
              <a:buFont typeface="Arial" pitchFamily="34" charset="0"/>
              <a:buChar char="•"/>
            </a:pPr>
            <a:endParaRPr lang="fr-CH" sz="1200" dirty="0" smtClean="0">
              <a:latin typeface="+mn-lt"/>
            </a:endParaRPr>
          </a:p>
          <a:p>
            <a:pPr>
              <a:buClr>
                <a:srgbClr val="0070C0"/>
              </a:buClr>
              <a:buFont typeface="Arial" pitchFamily="34" charset="0"/>
              <a:buChar char="•"/>
            </a:pPr>
            <a:r>
              <a:rPr lang="fr-CH" sz="2200" dirty="0" smtClean="0">
                <a:latin typeface="+mn-lt"/>
              </a:rPr>
              <a:t> Souvent lors de: prise de poids progressive, accident ou stress répétés sur l’articulation, troubles endocriniens (hypothyroïdie, déficience hormone croissance)</a:t>
            </a:r>
            <a:endParaRPr lang="fr-FR" sz="2200" dirty="0">
              <a:latin typeface="+mn-lt"/>
            </a:endParaRPr>
          </a:p>
        </p:txBody>
      </p:sp>
      <p:pic>
        <p:nvPicPr>
          <p:cNvPr id="13" name="Image 12" descr="logo.jpg"/>
          <p:cNvPicPr>
            <a:picLocks noChangeAspect="1"/>
          </p:cNvPicPr>
          <p:nvPr/>
        </p:nvPicPr>
        <p:blipFill>
          <a:blip r:embed="rId6"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9" end="9"/>
                                            </p:txEl>
                                          </p:spTgt>
                                        </p:tgtEl>
                                        <p:attrNameLst>
                                          <p:attrName>style.visibility</p:attrName>
                                        </p:attrNameLst>
                                      </p:cBhvr>
                                      <p:to>
                                        <p:strVal val="visible"/>
                                      </p:to>
                                    </p:set>
                                    <p:anim calcmode="lin" valueType="num">
                                      <p:cBhvr additive="base">
                                        <p:cTn id="7"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9" end="9"/>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xEl>
                                              <p:pRg st="11" end="11"/>
                                            </p:txEl>
                                          </p:spTgt>
                                        </p:tgtEl>
                                        <p:attrNameLst>
                                          <p:attrName>style.visibility</p:attrName>
                                        </p:attrNameLst>
                                      </p:cBhvr>
                                      <p:to>
                                        <p:strVal val="visible"/>
                                      </p:to>
                                    </p:set>
                                    <p:anim calcmode="lin" valueType="num">
                                      <p:cBhvr additive="base">
                                        <p:cTn id="11" dur="500" fill="hold"/>
                                        <p:tgtEl>
                                          <p:spTgt spid="10">
                                            <p:txEl>
                                              <p:pRg st="11" end="1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11" end="1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13" end="13"/>
                                            </p:txEl>
                                          </p:spTgt>
                                        </p:tgtEl>
                                        <p:attrNameLst>
                                          <p:attrName>style.visibility</p:attrName>
                                        </p:attrNameLst>
                                      </p:cBhvr>
                                      <p:to>
                                        <p:strVal val="visible"/>
                                      </p:to>
                                    </p:set>
                                    <p:anim calcmode="lin" valueType="num">
                                      <p:cBhvr additive="base">
                                        <p:cTn id="15" dur="500" fill="hold"/>
                                        <p:tgtEl>
                                          <p:spTgt spid="10">
                                            <p:txEl>
                                              <p:pRg st="13" end="1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CH" sz="3600" b="1" dirty="0" smtClean="0">
                <a:solidFill>
                  <a:srgbClr val="0070C0"/>
                </a:solidFill>
                <a:ea typeface="ＭＳ Ｐゴシック"/>
                <a:cs typeface="ＭＳ Ｐゴシック"/>
              </a:rPr>
              <a:t>Complications respiratoires</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rgbClr val="0070C0"/>
              </a:buClr>
            </a:pPr>
            <a:r>
              <a:rPr lang="fr-CH" sz="2400" dirty="0" smtClean="0"/>
              <a:t>Syndrome des apnées du sommeil</a:t>
            </a:r>
          </a:p>
          <a:p>
            <a:pPr>
              <a:buClr>
                <a:srgbClr val="0070C0"/>
              </a:buClr>
            </a:pPr>
            <a:r>
              <a:rPr lang="fr-CH" sz="2400" dirty="0" smtClean="0"/>
              <a:t>Syndrome d’hypoventilation</a:t>
            </a:r>
          </a:p>
          <a:p>
            <a:pPr>
              <a:buClr>
                <a:srgbClr val="0070C0"/>
              </a:buClr>
            </a:pPr>
            <a:r>
              <a:rPr lang="fr-CH" sz="2400" dirty="0" smtClean="0"/>
              <a:t>Asthme</a:t>
            </a:r>
          </a:p>
          <a:p>
            <a:pPr>
              <a:buClr>
                <a:srgbClr val="0070C0"/>
              </a:buClr>
            </a:pPr>
            <a:r>
              <a:rPr lang="fr-CH" sz="2400" dirty="0" smtClean="0"/>
              <a:t>Intolérance à l’exercice</a:t>
            </a:r>
          </a:p>
          <a:p>
            <a:pPr>
              <a:spcBef>
                <a:spcPct val="50000"/>
              </a:spcBef>
              <a:buClr>
                <a:srgbClr val="990099"/>
              </a:buClr>
              <a:buFont typeface="Wingdings 2" pitchFamily="18" charset="2"/>
              <a:buNone/>
            </a:pPr>
            <a:endParaRPr lang="fr-CH" sz="2400" dirty="0" smtClean="0"/>
          </a:p>
          <a:p>
            <a:pPr>
              <a:spcBef>
                <a:spcPct val="50000"/>
              </a:spcBef>
              <a:buClr>
                <a:srgbClr val="990099"/>
              </a:buClr>
              <a:buFont typeface="Wingdings 2" pitchFamily="18" charset="2"/>
              <a:buNone/>
            </a:pPr>
            <a:r>
              <a:rPr lang="fr-CH" sz="2400" dirty="0" smtClean="0"/>
              <a:t>Le risque d’avoir un trouble respiratoire augmente avec l’augmentation du BMI.</a:t>
            </a:r>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0" y="571480"/>
            <a:ext cx="6786610" cy="966947"/>
          </a:xfrm>
        </p:spPr>
        <p:txBody>
          <a:bodyPr/>
          <a:lstStyle/>
          <a:p>
            <a:r>
              <a:rPr lang="fr-CH" sz="3200" b="1" dirty="0" smtClean="0">
                <a:solidFill>
                  <a:srgbClr val="0070C0"/>
                </a:solidFill>
                <a:ea typeface="ＭＳ Ｐゴシック"/>
                <a:cs typeface="ＭＳ Ｐゴシック"/>
              </a:rPr>
              <a:t>Syndrome d’apnée du sommeil</a:t>
            </a:r>
          </a:p>
        </p:txBody>
      </p:sp>
      <p:sp>
        <p:nvSpPr>
          <p:cNvPr id="11" name="Espace réservé du contenu 10"/>
          <p:cNvSpPr>
            <a:spLocks noGrp="1"/>
          </p:cNvSpPr>
          <p:nvPr>
            <p:ph idx="1"/>
          </p:nvPr>
        </p:nvSpPr>
        <p:spPr>
          <a:xfrm>
            <a:off x="285720" y="1500174"/>
            <a:ext cx="8229466" cy="5214974"/>
          </a:xfrm>
        </p:spPr>
        <p:txBody>
          <a:bodyPr>
            <a:normAutofit/>
          </a:bodyPr>
          <a:lstStyle/>
          <a:p>
            <a:pPr>
              <a:lnSpc>
                <a:spcPct val="80000"/>
              </a:lnSpc>
              <a:buClr>
                <a:srgbClr val="0070C0"/>
              </a:buClr>
            </a:pPr>
            <a:r>
              <a:rPr lang="fr-CH" sz="2400" dirty="0" smtClean="0"/>
              <a:t>Incidence maximale: 2-7 ans</a:t>
            </a:r>
          </a:p>
          <a:p>
            <a:pPr>
              <a:lnSpc>
                <a:spcPct val="80000"/>
              </a:lnSpc>
              <a:buClr>
                <a:srgbClr val="0070C0"/>
              </a:buClr>
            </a:pPr>
            <a:r>
              <a:rPr lang="fr-CH" sz="2400" dirty="0" smtClean="0"/>
              <a:t>Souvent associé avec hypertrophie des amygdales et végétations</a:t>
            </a:r>
          </a:p>
          <a:p>
            <a:pPr>
              <a:lnSpc>
                <a:spcPct val="80000"/>
              </a:lnSpc>
              <a:buClr>
                <a:srgbClr val="0070C0"/>
              </a:buClr>
            </a:pPr>
            <a:r>
              <a:rPr lang="fr-CH" sz="2400" dirty="0" smtClean="0"/>
              <a:t>Peut être accompagné d’un mauvais développement staturo-pondéral</a:t>
            </a:r>
          </a:p>
          <a:p>
            <a:pPr>
              <a:lnSpc>
                <a:spcPct val="80000"/>
              </a:lnSpc>
              <a:buClr>
                <a:srgbClr val="0070C0"/>
              </a:buClr>
            </a:pPr>
            <a:r>
              <a:rPr lang="fr-CH" sz="2400" dirty="0" smtClean="0"/>
              <a:t>A long terme: hypertension pulmonaire et systémique, hypertrophie ventriculaire droite et insuffisance cardiaque</a:t>
            </a:r>
          </a:p>
          <a:p>
            <a:pPr>
              <a:lnSpc>
                <a:spcPct val="80000"/>
              </a:lnSpc>
              <a:buClr>
                <a:schemeClr val="accent5"/>
              </a:buClr>
            </a:pPr>
            <a:endParaRPr lang="fr-CH" sz="2400" dirty="0" smtClean="0"/>
          </a:p>
          <a:p>
            <a:pPr>
              <a:lnSpc>
                <a:spcPct val="80000"/>
              </a:lnSpc>
              <a:buClr>
                <a:schemeClr val="accent5"/>
              </a:buClr>
              <a:buNone/>
            </a:pPr>
            <a:r>
              <a:rPr lang="fr-CH" sz="2400" dirty="0" smtClean="0"/>
              <a:t>		</a:t>
            </a:r>
            <a:r>
              <a:rPr lang="fr-CH" sz="2400" dirty="0" smtClean="0"/>
              <a:t>1) </a:t>
            </a:r>
            <a:r>
              <a:rPr lang="fr-CH" sz="2400" dirty="0" err="1" smtClean="0"/>
              <a:t>Polysomnographie</a:t>
            </a:r>
            <a:r>
              <a:rPr lang="fr-CH" sz="2400" dirty="0" smtClean="0"/>
              <a:t> </a:t>
            </a:r>
            <a:r>
              <a:rPr lang="fr-CH" sz="2400" dirty="0" smtClean="0"/>
              <a:t>nocturne (EEG, EMG, capteur </a:t>
            </a:r>
            <a:r>
              <a:rPr lang="fr-CH" sz="2400" dirty="0" smtClean="0"/>
              <a:t>	thoracique </a:t>
            </a:r>
            <a:r>
              <a:rPr lang="fr-CH" sz="2400" dirty="0" smtClean="0"/>
              <a:t>et abdominal, ECG, échanges gazeux, vidéo</a:t>
            </a:r>
            <a:r>
              <a:rPr lang="fr-CH" sz="2400" dirty="0" smtClean="0"/>
              <a:t>) 	2) Polygraphie </a:t>
            </a:r>
            <a:r>
              <a:rPr lang="fr-CH" sz="2400" dirty="0" smtClean="0"/>
              <a:t>nocturne (idem sans </a:t>
            </a:r>
            <a:r>
              <a:rPr lang="fr-CH" sz="2400" dirty="0" smtClean="0"/>
              <a:t>EEG/vidéo)</a:t>
            </a:r>
          </a:p>
          <a:p>
            <a:pPr>
              <a:lnSpc>
                <a:spcPct val="80000"/>
              </a:lnSpc>
              <a:buClr>
                <a:schemeClr val="accent5"/>
              </a:buClr>
              <a:buNone/>
            </a:pPr>
            <a:r>
              <a:rPr lang="fr-CH" sz="2400" dirty="0" smtClean="0"/>
              <a:t>	</a:t>
            </a:r>
            <a:r>
              <a:rPr lang="fr-CH" sz="2400" dirty="0" smtClean="0"/>
              <a:t> 	3) </a:t>
            </a:r>
            <a:r>
              <a:rPr lang="fr-CH" sz="2400" dirty="0" err="1" smtClean="0"/>
              <a:t>Saturométrie</a:t>
            </a:r>
            <a:r>
              <a:rPr lang="fr-CH" sz="2400" dirty="0" smtClean="0"/>
              <a:t> </a:t>
            </a:r>
            <a:r>
              <a:rPr lang="fr-CH" sz="2400" dirty="0" smtClean="0"/>
              <a:t>nocturne</a:t>
            </a:r>
          </a:p>
          <a:p>
            <a:pPr>
              <a:lnSpc>
                <a:spcPct val="80000"/>
              </a:lnSpc>
              <a:buClr>
                <a:schemeClr val="accent5"/>
              </a:buClr>
            </a:pPr>
            <a:endParaRPr lang="fr-CH" sz="1800" dirty="0" smtClean="0"/>
          </a:p>
          <a:p>
            <a:pPr>
              <a:lnSpc>
                <a:spcPct val="80000"/>
              </a:lnSpc>
              <a:buClr>
                <a:schemeClr val="accent5"/>
              </a:buClr>
              <a:buNone/>
            </a:pPr>
            <a:r>
              <a:rPr lang="fr-CH" sz="2400" u="sng" dirty="0" smtClean="0"/>
              <a:t>Traitements:</a:t>
            </a:r>
            <a:r>
              <a:rPr lang="fr-CH" sz="2400" dirty="0" smtClean="0"/>
              <a:t> </a:t>
            </a:r>
            <a:r>
              <a:rPr lang="fr-CH" sz="2400" dirty="0" smtClean="0"/>
              <a:t>perte de poids, CPAP nocturne (efficace à 85-90%), oxygénothérapie nocturne, </a:t>
            </a:r>
            <a:r>
              <a:rPr lang="fr-CH" sz="2400" dirty="0" err="1" smtClean="0"/>
              <a:t>tonsillectomie</a:t>
            </a:r>
            <a:endParaRPr lang="fr-FR" sz="2400" dirty="0" smtClean="0"/>
          </a:p>
          <a:p>
            <a:pPr>
              <a:buClr>
                <a:schemeClr val="accent5"/>
              </a:buClr>
              <a:buSzPct val="150000"/>
              <a:defRPr/>
            </a:pPr>
            <a:endParaRPr lang="en-GB" sz="24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9" name="Flèche droite 8"/>
          <p:cNvSpPr/>
          <p:nvPr/>
        </p:nvSpPr>
        <p:spPr>
          <a:xfrm>
            <a:off x="642910" y="4357694"/>
            <a:ext cx="500066"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10" name="Image 9"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xEl>
                                              <p:pRg st="5" end="5"/>
                                            </p:txEl>
                                          </p:spTgt>
                                        </p:tgtEl>
                                        <p:attrNameLst>
                                          <p:attrName>style.visibility</p:attrName>
                                        </p:attrNameLst>
                                      </p:cBhvr>
                                      <p:to>
                                        <p:strVal val="visible"/>
                                      </p:to>
                                    </p:set>
                                    <p:anim calcmode="lin" valueType="num">
                                      <p:cBhvr additive="base">
                                        <p:cTn id="7" dur="500" fill="hold"/>
                                        <p:tgtEl>
                                          <p:spTgt spid="11">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xEl>
                                              <p:pRg st="6" end="6"/>
                                            </p:txEl>
                                          </p:spTgt>
                                        </p:tgtEl>
                                        <p:attrNameLst>
                                          <p:attrName>style.visibility</p:attrName>
                                        </p:attrNameLst>
                                      </p:cBhvr>
                                      <p:to>
                                        <p:strVal val="visible"/>
                                      </p:to>
                                    </p:set>
                                    <p:anim calcmode="lin" valueType="num">
                                      <p:cBhvr additive="base">
                                        <p:cTn id="11" dur="500" fill="hold"/>
                                        <p:tgtEl>
                                          <p:spTgt spid="11">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
                                            <p:txEl>
                                              <p:pRg st="6" end="6"/>
                                            </p:txEl>
                                          </p:spTgt>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xEl>
                                              <p:pRg st="8" end="8"/>
                                            </p:txEl>
                                          </p:spTgt>
                                        </p:tgtEl>
                                        <p:attrNameLst>
                                          <p:attrName>style.visibility</p:attrName>
                                        </p:attrNameLst>
                                      </p:cBhvr>
                                      <p:to>
                                        <p:strVal val="visible"/>
                                      </p:to>
                                    </p:set>
                                    <p:anim calcmode="lin" valueType="num">
                                      <p:cBhvr additive="base">
                                        <p:cTn id="1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285720" y="500042"/>
            <a:ext cx="6543624" cy="966947"/>
          </a:xfrm>
        </p:spPr>
        <p:txBody>
          <a:bodyPr/>
          <a:lstStyle/>
          <a:p>
            <a:r>
              <a:rPr lang="fr-CH" sz="3600" b="1" dirty="0" smtClean="0">
                <a:solidFill>
                  <a:srgbClr val="0070C0"/>
                </a:solidFill>
                <a:ea typeface="ＭＳ Ｐゴシック"/>
                <a:cs typeface="ＭＳ Ｐゴシック"/>
              </a:rPr>
              <a:t>Complications psychologiques</a:t>
            </a:r>
          </a:p>
        </p:txBody>
      </p:sp>
      <p:sp>
        <p:nvSpPr>
          <p:cNvPr id="11" name="Espace réservé du contenu 10"/>
          <p:cNvSpPr>
            <a:spLocks noGrp="1"/>
          </p:cNvSpPr>
          <p:nvPr>
            <p:ph idx="1"/>
          </p:nvPr>
        </p:nvSpPr>
        <p:spPr>
          <a:xfrm>
            <a:off x="428596" y="1643050"/>
            <a:ext cx="8229466" cy="4798785"/>
          </a:xfrm>
        </p:spPr>
        <p:txBody>
          <a:bodyPr/>
          <a:lstStyle/>
          <a:p>
            <a:pPr>
              <a:lnSpc>
                <a:spcPct val="90000"/>
              </a:lnSpc>
              <a:buClr>
                <a:srgbClr val="0070C0"/>
              </a:buClr>
            </a:pPr>
            <a:r>
              <a:rPr lang="fr-CH" sz="2400" dirty="0" smtClean="0"/>
              <a:t>Dépression</a:t>
            </a:r>
          </a:p>
          <a:p>
            <a:pPr>
              <a:lnSpc>
                <a:spcPct val="90000"/>
              </a:lnSpc>
              <a:buClr>
                <a:srgbClr val="0070C0"/>
              </a:buClr>
            </a:pPr>
            <a:r>
              <a:rPr lang="fr-CH" sz="2400" dirty="0" smtClean="0"/>
              <a:t>Mauvaise estime de soi</a:t>
            </a:r>
          </a:p>
          <a:p>
            <a:pPr>
              <a:lnSpc>
                <a:spcPct val="90000"/>
              </a:lnSpc>
              <a:buClr>
                <a:srgbClr val="0070C0"/>
              </a:buClr>
            </a:pPr>
            <a:r>
              <a:rPr lang="fr-CH" sz="2400" dirty="0" smtClean="0"/>
              <a:t>Troubles anxieux ou de la séparation</a:t>
            </a:r>
          </a:p>
          <a:p>
            <a:pPr>
              <a:lnSpc>
                <a:spcPct val="90000"/>
              </a:lnSpc>
              <a:buClr>
                <a:srgbClr val="0070C0"/>
              </a:buClr>
            </a:pPr>
            <a:r>
              <a:rPr lang="fr-CH" sz="2400" dirty="0" smtClean="0"/>
              <a:t>Troubles du comportement alimentaire</a:t>
            </a:r>
          </a:p>
          <a:p>
            <a:pPr>
              <a:lnSpc>
                <a:spcPct val="90000"/>
              </a:lnSpc>
              <a:buClr>
                <a:srgbClr val="990099"/>
              </a:buClr>
            </a:pPr>
            <a:endParaRPr lang="fr-CH" sz="2400" dirty="0" smtClean="0"/>
          </a:p>
          <a:p>
            <a:pPr>
              <a:lnSpc>
                <a:spcPct val="90000"/>
              </a:lnSpc>
              <a:buClr>
                <a:srgbClr val="990099"/>
              </a:buClr>
              <a:buFontTx/>
              <a:buNone/>
            </a:pPr>
            <a:r>
              <a:rPr lang="fr-CH" sz="2400" dirty="0" smtClean="0"/>
              <a:t>Ces affections peuvent favoriser la survenue d’une </a:t>
            </a:r>
            <a:r>
              <a:rPr lang="fr-CH" sz="2400" dirty="0" smtClean="0"/>
              <a:t>obésité ou en </a:t>
            </a:r>
            <a:r>
              <a:rPr lang="fr-CH" sz="2400" dirty="0" smtClean="0"/>
              <a:t>être la </a:t>
            </a:r>
            <a:r>
              <a:rPr lang="fr-CH" sz="2400" dirty="0" smtClean="0"/>
              <a:t>conséquence. </a:t>
            </a:r>
            <a:endParaRPr lang="fr-CH" sz="2400" dirty="0" smtClean="0"/>
          </a:p>
          <a:p>
            <a:pPr>
              <a:lnSpc>
                <a:spcPct val="90000"/>
              </a:lnSpc>
              <a:buClr>
                <a:srgbClr val="990099"/>
              </a:buClr>
              <a:buFontTx/>
              <a:buNone/>
            </a:pPr>
            <a:r>
              <a:rPr lang="fr-CH" sz="2400" dirty="0" smtClean="0"/>
              <a:t>Elles sont souvent reliées entre elles et affectent la réussite des traitements.</a:t>
            </a:r>
          </a:p>
          <a:p>
            <a:pPr>
              <a:buClr>
                <a:schemeClr val="accent5"/>
              </a:buClr>
              <a:buNone/>
            </a:pPr>
            <a:r>
              <a:rPr lang="fr-FR" sz="2800" dirty="0" smtClean="0"/>
              <a:t>	Nécessite une prise en charge spécialisée de l’enfant et de sa famille</a:t>
            </a: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
        <p:nvSpPr>
          <p:cNvPr id="9" name="Flèche droite 8"/>
          <p:cNvSpPr/>
          <p:nvPr/>
        </p:nvSpPr>
        <p:spPr>
          <a:xfrm>
            <a:off x="214282" y="5357826"/>
            <a:ext cx="500066"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5" end="5"/>
                                            </p:txEl>
                                          </p:spTgt>
                                        </p:tgtEl>
                                        <p:attrNameLst>
                                          <p:attrName>style.visibility</p:attrName>
                                        </p:attrNameLst>
                                      </p:cBhvr>
                                      <p:to>
                                        <p:strVal val="visible"/>
                                      </p:to>
                                    </p:set>
                                    <p:anim calcmode="lin" valueType="num">
                                      <p:cBhvr additive="base">
                                        <p:cTn id="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6" end="6"/>
                                            </p:txEl>
                                          </p:spTgt>
                                        </p:tgtEl>
                                        <p:attrNameLst>
                                          <p:attrName>style.visibility</p:attrName>
                                        </p:attrNameLst>
                                      </p:cBhvr>
                                      <p:to>
                                        <p:strVal val="visible"/>
                                      </p:to>
                                    </p:set>
                                    <p:anim calcmode="lin" valueType="num">
                                      <p:cBhvr additive="base">
                                        <p:cTn id="11"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xEl>
                                              <p:pRg st="7" end="7"/>
                                            </p:txEl>
                                          </p:spTgt>
                                        </p:tgtEl>
                                        <p:attrNameLst>
                                          <p:attrName>style.visibility</p:attrName>
                                        </p:attrNameLst>
                                      </p:cBhvr>
                                      <p:to>
                                        <p:strVal val="visible"/>
                                      </p:to>
                                    </p:set>
                                    <p:anim calcmode="lin" valueType="num">
                                      <p:cBhvr additive="base">
                                        <p:cTn id="15"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57268" y="450548"/>
            <a:ext cx="5989495" cy="966947"/>
          </a:xfrm>
        </p:spPr>
        <p:txBody>
          <a:bodyPr/>
          <a:lstStyle/>
          <a:p>
            <a:r>
              <a:rPr lang="fr-CH" sz="3600" b="1" dirty="0" smtClean="0">
                <a:solidFill>
                  <a:srgbClr val="0070C0"/>
                </a:solidFill>
                <a:ea typeface="ＭＳ Ｐゴシック"/>
                <a:cs typeface="ＭＳ Ｐゴシック"/>
              </a:rPr>
              <a:t>Autres complications</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buNone/>
              <a:defRPr/>
            </a:pPr>
            <a:endParaRPr lang="en-GB" sz="2300" dirty="0" smtClean="0"/>
          </a:p>
          <a:p>
            <a:pPr>
              <a:buClr>
                <a:srgbClr val="0070C0"/>
              </a:buClr>
            </a:pPr>
            <a:r>
              <a:rPr lang="fr-CH" sz="2800" dirty="0" smtClean="0"/>
              <a:t>Insuffisance rénale</a:t>
            </a:r>
          </a:p>
          <a:p>
            <a:pPr>
              <a:buClr>
                <a:srgbClr val="0070C0"/>
              </a:buClr>
            </a:pPr>
            <a:r>
              <a:rPr lang="fr-CH" sz="2800" dirty="0" smtClean="0"/>
              <a:t>Neurologique: </a:t>
            </a:r>
            <a:r>
              <a:rPr lang="fr-CH" sz="2800" dirty="0" err="1" smtClean="0"/>
              <a:t>pseudotumor</a:t>
            </a:r>
            <a:r>
              <a:rPr lang="fr-CH" sz="2800" dirty="0" smtClean="0"/>
              <a:t> </a:t>
            </a:r>
            <a:r>
              <a:rPr lang="fr-CH" sz="2800" dirty="0" err="1" smtClean="0"/>
              <a:t>cerebri</a:t>
            </a:r>
            <a:r>
              <a:rPr lang="fr-CH" sz="2800" dirty="0" smtClean="0"/>
              <a:t> </a:t>
            </a:r>
          </a:p>
          <a:p>
            <a:pPr>
              <a:buClr>
                <a:srgbClr val="0070C0"/>
              </a:buClr>
            </a:pPr>
            <a:r>
              <a:rPr lang="fr-CH" sz="2800" dirty="0" smtClean="0"/>
              <a:t>Cutanées: vergetures, macération, intertrigo</a:t>
            </a:r>
          </a:p>
          <a:p>
            <a:pPr>
              <a:buClr>
                <a:srgbClr val="0070C0"/>
              </a:buClr>
            </a:pPr>
            <a:r>
              <a:rPr lang="fr-CH" sz="2800" dirty="0" smtClean="0"/>
              <a:t>Cancers</a:t>
            </a:r>
          </a:p>
          <a:p>
            <a:pPr>
              <a:buClr>
                <a:srgbClr val="0070C0"/>
              </a:buClr>
            </a:pPr>
            <a:r>
              <a:rPr lang="fr-CH" sz="2800" dirty="0" smtClean="0"/>
              <a:t>Puberté précoce</a:t>
            </a:r>
          </a:p>
          <a:p>
            <a:pPr>
              <a:buClr>
                <a:srgbClr val="0070C0"/>
              </a:buClr>
            </a:pPr>
            <a:r>
              <a:rPr lang="fr-CH" sz="2800" dirty="0" smtClean="0"/>
              <a:t>Déficit en vitamine D</a:t>
            </a:r>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571472" y="357166"/>
            <a:ext cx="6858048" cy="1143008"/>
          </a:xfrm>
        </p:spPr>
        <p:txBody>
          <a:bodyPr/>
          <a:lstStyle/>
          <a:p>
            <a:pPr algn="l"/>
            <a:r>
              <a:rPr lang="fr-CH" sz="3200" b="1" dirty="0" smtClean="0">
                <a:solidFill>
                  <a:srgbClr val="0071BB"/>
                </a:solidFill>
              </a:rPr>
              <a:t>Prévalence des complications</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graphicFrame>
        <p:nvGraphicFramePr>
          <p:cNvPr id="10" name="Tableau 9"/>
          <p:cNvGraphicFramePr>
            <a:graphicFrameLocks noGrp="1"/>
          </p:cNvGraphicFramePr>
          <p:nvPr/>
        </p:nvGraphicFramePr>
        <p:xfrm>
          <a:off x="142844" y="1214422"/>
          <a:ext cx="8286808" cy="5585598"/>
        </p:xfrm>
        <a:graphic>
          <a:graphicData uri="http://schemas.openxmlformats.org/drawingml/2006/table">
            <a:tbl>
              <a:tblPr/>
              <a:tblGrid>
                <a:gridCol w="3008591"/>
                <a:gridCol w="1609962"/>
                <a:gridCol w="1549398"/>
                <a:gridCol w="2118857"/>
              </a:tblGrid>
              <a:tr h="378506">
                <a:tc>
                  <a:txBody>
                    <a:bodyPr/>
                    <a:lstStyle/>
                    <a:p>
                      <a:pPr>
                        <a:lnSpc>
                          <a:spcPct val="200000"/>
                        </a:lnSpc>
                        <a:spcAft>
                          <a:spcPts val="0"/>
                        </a:spcAft>
                      </a:pPr>
                      <a:endParaRPr lang="en-US" sz="800" dirty="0">
                        <a:latin typeface="Times New Roman"/>
                        <a:ea typeface="Calibri"/>
                        <a:cs typeface="Times New Roman"/>
                      </a:endParaRPr>
                    </a:p>
                  </a:txBody>
                  <a:tcPr marL="18286" marR="18286"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400" b="1" dirty="0">
                          <a:latin typeface="Times New Roman"/>
                          <a:ea typeface="Calibri"/>
                          <a:cs typeface="Times New Roman"/>
                        </a:rPr>
                        <a:t>Overweight</a:t>
                      </a:r>
                      <a:endParaRPr lang="fr-CH" sz="14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400" b="1" dirty="0">
                          <a:latin typeface="Times New Roman"/>
                          <a:ea typeface="Calibri"/>
                          <a:cs typeface="Times New Roman"/>
                        </a:rPr>
                        <a:t>Obese</a:t>
                      </a:r>
                      <a:endParaRPr lang="fr-CH" sz="14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900" b="1">
                          <a:latin typeface="Times New Roman"/>
                          <a:ea typeface="Calibri"/>
                          <a:cs typeface="Times New Roman"/>
                        </a:rPr>
                        <a:t>OR (95% CI)</a:t>
                      </a:r>
                      <a:endParaRPr lang="fr-CH" sz="90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78506">
                <a:tc>
                  <a:txBody>
                    <a:bodyPr/>
                    <a:lstStyle/>
                    <a:p>
                      <a:pPr>
                        <a:lnSpc>
                          <a:spcPct val="200000"/>
                        </a:lnSpc>
                        <a:spcAft>
                          <a:spcPts val="0"/>
                        </a:spcAft>
                      </a:pPr>
                      <a:r>
                        <a:rPr lang="en-US" sz="1200" b="1" dirty="0">
                          <a:latin typeface="Times New Roman"/>
                          <a:ea typeface="Calibri"/>
                          <a:cs typeface="Times New Roman"/>
                        </a:rPr>
                        <a:t>N</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a:latin typeface="Times New Roman"/>
                          <a:ea typeface="Calibri"/>
                          <a:cs typeface="Times New Roman"/>
                        </a:rPr>
                        <a:t>119</a:t>
                      </a:r>
                      <a:endParaRPr lang="fr-CH" sz="120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655</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lnL w="12700" cap="flat" cmpd="sng" algn="ctr">
                      <a:solidFill>
                        <a:srgbClr val="000000"/>
                      </a:solidFill>
                      <a:prstDash val="solid"/>
                      <a:round/>
                      <a:headEnd type="none" w="med" len="med"/>
                      <a:tailEnd type="none" w="med" len="med"/>
                    </a:lnL>
                    <a:lnR>
                      <a:noFill/>
                    </a:lnR>
                    <a:lnT>
                      <a:noFill/>
                    </a:lnT>
                    <a:lnB>
                      <a:noFill/>
                    </a:lnB>
                  </a:tcPr>
                </a:tc>
              </a:tr>
              <a:tr h="378506">
                <a:tc>
                  <a:txBody>
                    <a:bodyPr/>
                    <a:lstStyle/>
                    <a:p>
                      <a:pPr>
                        <a:lnSpc>
                          <a:spcPct val="200000"/>
                        </a:lnSpc>
                        <a:spcAft>
                          <a:spcPts val="0"/>
                        </a:spcAft>
                      </a:pPr>
                      <a:r>
                        <a:rPr lang="en-US" sz="1200" b="1" dirty="0">
                          <a:latin typeface="Times New Roman"/>
                          <a:ea typeface="Calibri"/>
                          <a:cs typeface="Times New Roman"/>
                        </a:rPr>
                        <a:t>Age (years)</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12.1±2.6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10.9±3.1***</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lnL w="12700" cap="flat" cmpd="sng" algn="ctr">
                      <a:solidFill>
                        <a:srgbClr val="000000"/>
                      </a:solidFill>
                      <a:prstDash val="solid"/>
                      <a:round/>
                      <a:headEnd type="none" w="med" len="med"/>
                      <a:tailEnd type="none" w="med" len="med"/>
                    </a:lnL>
                    <a:lnR>
                      <a:noFill/>
                    </a:lnR>
                    <a:lnT>
                      <a:noFill/>
                    </a:lnT>
                    <a:lnB>
                      <a:noFill/>
                    </a:lnB>
                  </a:tcPr>
                </a:tc>
              </a:tr>
              <a:tr h="378506">
                <a:tc>
                  <a:txBody>
                    <a:bodyPr/>
                    <a:lstStyle/>
                    <a:p>
                      <a:pPr>
                        <a:lnSpc>
                          <a:spcPct val="200000"/>
                        </a:lnSpc>
                        <a:spcAft>
                          <a:spcPts val="0"/>
                        </a:spcAft>
                      </a:pPr>
                      <a:r>
                        <a:rPr lang="en-US" sz="1200" b="1">
                          <a:latin typeface="Times New Roman"/>
                          <a:ea typeface="Calibri"/>
                          <a:cs typeface="Times New Roman"/>
                        </a:rPr>
                        <a:t>Gender (% girls)</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74</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47.5***</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200000"/>
                        </a:lnSpc>
                        <a:spcAft>
                          <a:spcPts val="0"/>
                        </a:spcAft>
                      </a:pPr>
                      <a:r>
                        <a:rPr lang="en-US" sz="900" b="1" dirty="0" smtClean="0">
                          <a:latin typeface="Times New Roman"/>
                          <a:ea typeface="Calibri"/>
                          <a:cs typeface="Times New Roman"/>
                        </a:rPr>
                        <a:t>% </a:t>
                      </a:r>
                      <a:r>
                        <a:rPr lang="en-US" sz="900" b="1" dirty="0">
                          <a:latin typeface="Times New Roman"/>
                          <a:ea typeface="Calibri"/>
                          <a:cs typeface="Times New Roman"/>
                        </a:rPr>
                        <a:t>within obesity </a:t>
                      </a:r>
                      <a:r>
                        <a:rPr lang="en-US" sz="900" b="1" dirty="0" smtClean="0">
                          <a:latin typeface="Times New Roman"/>
                          <a:ea typeface="Calibri"/>
                          <a:cs typeface="Times New Roman"/>
                        </a:rPr>
                        <a:t>status</a:t>
                      </a:r>
                      <a:endParaRPr lang="fr-CH" sz="9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CH"/>
                    </a:p>
                  </a:txBody>
                  <a:tcPr/>
                </a:tc>
                <a:tc>
                  <a:txBody>
                    <a:bodyPr/>
                    <a:lstStyle/>
                    <a:p>
                      <a:pPr algn="ctr">
                        <a:lnSpc>
                          <a:spcPct val="200000"/>
                        </a:lnSpc>
                        <a:spcAft>
                          <a:spcPts val="0"/>
                        </a:spcAft>
                      </a:pPr>
                      <a:endParaRPr lang="fr-CH" sz="1200" dirty="0">
                        <a:latin typeface="Times New Roman"/>
                        <a:ea typeface="Calibri"/>
                        <a:cs typeface="Times New Roman"/>
                      </a:endParaRPr>
                    </a:p>
                  </a:txBody>
                  <a:tcPr marL="18286" marR="18286" marT="0" marB="0">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u="sng" dirty="0">
                          <a:latin typeface="Times New Roman"/>
                          <a:ea typeface="Calibri"/>
                          <a:cs typeface="Times New Roman"/>
                        </a:rPr>
                        <a:t>Orthopedic complications:</a:t>
                      </a:r>
                      <a:r>
                        <a:rPr lang="en-US" sz="1200" b="1" dirty="0">
                          <a:latin typeface="Times New Roman"/>
                          <a:ea typeface="Calibri"/>
                          <a:cs typeface="Times New Roman"/>
                        </a:rPr>
                        <a:t>   </a:t>
                      </a:r>
                      <a:r>
                        <a:rPr lang="en-US" sz="1200" b="1" dirty="0" smtClean="0">
                          <a:latin typeface="Times New Roman"/>
                          <a:ea typeface="Calibri"/>
                          <a:cs typeface="Times New Roman"/>
                        </a:rPr>
                        <a:t>54%              </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endParaRPr lang="fr-CH" sz="1200" dirty="0">
                        <a:latin typeface="Times New Roman"/>
                        <a:ea typeface="Calibri"/>
                        <a:cs typeface="Times New Roman"/>
                      </a:endParaRPr>
                    </a:p>
                  </a:txBody>
                  <a:tcPr marL="18286" marR="18286" marT="0" marB="0">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dirty="0">
                          <a:latin typeface="Times New Roman"/>
                          <a:ea typeface="Calibri"/>
                          <a:cs typeface="Times New Roman"/>
                        </a:rPr>
                        <a:t>Genu valgum </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12.6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37.2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3.7 (2.07 - 6.62)***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dirty="0">
                          <a:latin typeface="Times New Roman"/>
                          <a:ea typeface="Calibri"/>
                          <a:cs typeface="Times New Roman"/>
                        </a:rPr>
                        <a:t>Pes planus </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17.3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29.4</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1.6 (0.92 – 2.77)</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a:latin typeface="Times New Roman"/>
                          <a:ea typeface="Calibri"/>
                          <a:cs typeface="Times New Roman"/>
                        </a:rPr>
                        <a:t>Hyperlordosis </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13.5</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27.4</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2.0 (1.09 – 3.7)*</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u="sng" dirty="0">
                          <a:latin typeface="Times New Roman"/>
                          <a:ea typeface="Calibri"/>
                          <a:cs typeface="Times New Roman"/>
                        </a:rPr>
                        <a:t>Cardiovascular complications:</a:t>
                      </a:r>
                      <a:r>
                        <a:rPr lang="en-US" sz="1200" b="1" dirty="0">
                          <a:latin typeface="Times New Roman"/>
                          <a:ea typeface="Calibri"/>
                          <a:cs typeface="Times New Roman"/>
                        </a:rPr>
                        <a:t> </a:t>
                      </a:r>
                      <a:r>
                        <a:rPr lang="en-US" sz="1200" b="1" dirty="0" smtClean="0">
                          <a:latin typeface="Times New Roman"/>
                          <a:ea typeface="Calibri"/>
                          <a:cs typeface="Times New Roman"/>
                        </a:rPr>
                        <a:t>  31%</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a:latin typeface="Times New Roman"/>
                          <a:ea typeface="Calibri"/>
                          <a:cs typeface="Times New Roman"/>
                        </a:rPr>
                        <a:t>Systolic HTN </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8.1</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18.8</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2.95 (1.37 – 6.36)**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dirty="0">
                          <a:latin typeface="Times New Roman"/>
                          <a:ea typeface="Calibri"/>
                          <a:cs typeface="Times New Roman"/>
                        </a:rPr>
                        <a:t>Diastolic HTN </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6.8</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3.25 (0.75 – 14.03)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a:latin typeface="Times New Roman"/>
                          <a:ea typeface="Calibri"/>
                          <a:cs typeface="Times New Roman"/>
                        </a:rPr>
                        <a:t>High TC</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35.5</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16.6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0.26 (0.11 – 0.62)**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a:latin typeface="Times New Roman"/>
                          <a:ea typeface="Calibri"/>
                          <a:cs typeface="Times New Roman"/>
                        </a:rPr>
                        <a:t>High LDL-C </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23.3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11.4</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0.31 (0.11 – 0.86)*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36450">
                <a:tc>
                  <a:txBody>
                    <a:bodyPr/>
                    <a:lstStyle/>
                    <a:p>
                      <a:pPr>
                        <a:lnSpc>
                          <a:spcPct val="200000"/>
                        </a:lnSpc>
                        <a:spcAft>
                          <a:spcPts val="0"/>
                        </a:spcAft>
                      </a:pPr>
                      <a:r>
                        <a:rPr lang="en-US" sz="1200" b="1" dirty="0">
                          <a:latin typeface="Times New Roman"/>
                          <a:ea typeface="Calibri"/>
                          <a:cs typeface="Times New Roman"/>
                        </a:rPr>
                        <a:t>Low HDL-C</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10</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24.1</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2.82 (0.81 – 9.86)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8" name="Rectangle à coins arrondis 7"/>
          <p:cNvSpPr/>
          <p:nvPr/>
        </p:nvSpPr>
        <p:spPr>
          <a:xfrm>
            <a:off x="1928794" y="3214686"/>
            <a:ext cx="428628" cy="285752"/>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9" name="Rectangle à coins arrondis 8"/>
          <p:cNvSpPr/>
          <p:nvPr/>
        </p:nvSpPr>
        <p:spPr>
          <a:xfrm>
            <a:off x="2214546" y="4714884"/>
            <a:ext cx="428628" cy="285752"/>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cxnSp>
        <p:nvCxnSpPr>
          <p:cNvPr id="13" name="Connecteur droit 12"/>
          <p:cNvCxnSpPr/>
          <p:nvPr/>
        </p:nvCxnSpPr>
        <p:spPr>
          <a:xfrm>
            <a:off x="6715140" y="3822116"/>
            <a:ext cx="285752"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6858016" y="4572008"/>
            <a:ext cx="285752"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6715140" y="5286388"/>
            <a:ext cx="285752"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6813626" y="6759538"/>
            <a:ext cx="285752"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pic>
        <p:nvPicPr>
          <p:cNvPr id="3077" name="Picture 224" descr="bandeau-bleu"/>
          <p:cNvPicPr>
            <a:picLocks noChangeAspect="1" noChangeArrowheads="1"/>
          </p:cNvPicPr>
          <p:nvPr/>
        </p:nvPicPr>
        <p:blipFill>
          <a:blip r:embed="rId3" cstate="print"/>
          <a:srcRect/>
          <a:stretch>
            <a:fillRect/>
          </a:stretch>
        </p:blipFill>
        <p:spPr bwMode="auto">
          <a:xfrm>
            <a:off x="0" y="6072206"/>
            <a:ext cx="9144000" cy="532191"/>
          </a:xfrm>
          <a:prstGeom prst="rect">
            <a:avLst/>
          </a:prstGeom>
          <a:noFill/>
          <a:ln w="9525">
            <a:noFill/>
            <a:miter lim="800000"/>
            <a:headEnd/>
            <a:tailEnd/>
          </a:ln>
        </p:spPr>
      </p:pic>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sp>
        <p:nvSpPr>
          <p:cNvPr id="12" name="Espace réservé du contenu 2"/>
          <p:cNvSpPr>
            <a:spLocks noGrp="1"/>
          </p:cNvSpPr>
          <p:nvPr>
            <p:ph idx="1"/>
          </p:nvPr>
        </p:nvSpPr>
        <p:spPr>
          <a:xfrm>
            <a:off x="457200" y="1600200"/>
            <a:ext cx="8229600" cy="3971925"/>
          </a:xfrm>
        </p:spPr>
        <p:txBody>
          <a:bodyPr/>
          <a:lstStyle/>
          <a:p>
            <a:pPr algn="ctr">
              <a:buNone/>
            </a:pPr>
            <a:r>
              <a:rPr lang="fr-CH" dirty="0" smtClean="0">
                <a:solidFill>
                  <a:srgbClr val="0070C0"/>
                </a:solidFill>
              </a:rPr>
              <a:t>Quelles sont vos pratiques en cabinet ?</a:t>
            </a:r>
            <a:endParaRPr lang="fr-CH" dirty="0">
              <a:solidFill>
                <a:srgbClr val="0070C0"/>
              </a:solidFill>
            </a:endParaRPr>
          </a:p>
        </p:txBody>
      </p:sp>
      <p:pic>
        <p:nvPicPr>
          <p:cNvPr id="8" name="Image 7" descr="logo.jpg"/>
          <p:cNvPicPr>
            <a:picLocks noChangeAspect="1"/>
          </p:cNvPicPr>
          <p:nvPr/>
        </p:nvPicPr>
        <p:blipFill>
          <a:blip r:embed="rId6" cstate="print"/>
          <a:stretch>
            <a:fillRect/>
          </a:stretch>
        </p:blipFill>
        <p:spPr>
          <a:xfrm>
            <a:off x="6572264" y="142852"/>
            <a:ext cx="785818" cy="592655"/>
          </a:xfrm>
          <a:prstGeom prst="rect">
            <a:avLst/>
          </a:prstGeom>
        </p:spPr>
      </p:pic>
      <p:sp>
        <p:nvSpPr>
          <p:cNvPr id="9" name="Titre 8"/>
          <p:cNvSpPr>
            <a:spLocks noGrp="1"/>
          </p:cNvSpPr>
          <p:nvPr>
            <p:ph type="title"/>
          </p:nvPr>
        </p:nvSpPr>
        <p:spPr/>
        <p:txBody>
          <a:bodyPr/>
          <a:lstStyle/>
          <a:p>
            <a:endParaRPr lang="fr-CH"/>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graphicFrame>
        <p:nvGraphicFramePr>
          <p:cNvPr id="10" name="Tableau 9"/>
          <p:cNvGraphicFramePr>
            <a:graphicFrameLocks noGrp="1"/>
          </p:cNvGraphicFramePr>
          <p:nvPr/>
        </p:nvGraphicFramePr>
        <p:xfrm>
          <a:off x="357158" y="1214422"/>
          <a:ext cx="8001057" cy="5072103"/>
        </p:xfrm>
        <a:graphic>
          <a:graphicData uri="http://schemas.openxmlformats.org/drawingml/2006/table">
            <a:tbl>
              <a:tblPr/>
              <a:tblGrid>
                <a:gridCol w="2904847"/>
                <a:gridCol w="1554446"/>
                <a:gridCol w="1495971"/>
                <a:gridCol w="2045793"/>
              </a:tblGrid>
              <a:tr h="434751">
                <a:tc>
                  <a:txBody>
                    <a:bodyPr/>
                    <a:lstStyle/>
                    <a:p>
                      <a:pPr>
                        <a:lnSpc>
                          <a:spcPct val="200000"/>
                        </a:lnSpc>
                        <a:spcAft>
                          <a:spcPts val="0"/>
                        </a:spcAft>
                      </a:pPr>
                      <a:endParaRPr lang="en-US" sz="800" dirty="0">
                        <a:latin typeface="Times New Roman"/>
                        <a:ea typeface="Calibri"/>
                        <a:cs typeface="Times New Roman"/>
                      </a:endParaRPr>
                    </a:p>
                  </a:txBody>
                  <a:tcPr marL="18286" marR="18286"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400" b="1" dirty="0">
                          <a:latin typeface="Times New Roman"/>
                          <a:ea typeface="Calibri"/>
                          <a:cs typeface="Times New Roman"/>
                        </a:rPr>
                        <a:t>Overweight</a:t>
                      </a:r>
                      <a:endParaRPr lang="fr-CH" sz="14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400" b="1" dirty="0">
                          <a:latin typeface="Times New Roman"/>
                          <a:ea typeface="Calibri"/>
                          <a:cs typeface="Times New Roman"/>
                        </a:rPr>
                        <a:t>Obese</a:t>
                      </a:r>
                      <a:endParaRPr lang="fr-CH" sz="14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900" b="1" dirty="0">
                          <a:latin typeface="Times New Roman"/>
                          <a:ea typeface="Calibri"/>
                          <a:cs typeface="Times New Roman"/>
                        </a:rPr>
                        <a:t>OR (95% CI)</a:t>
                      </a:r>
                      <a:endParaRPr lang="fr-CH" sz="9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endParaRPr lang="fr-CH" sz="8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200000"/>
                        </a:lnSpc>
                        <a:spcAft>
                          <a:spcPts val="0"/>
                        </a:spcAft>
                      </a:pPr>
                      <a:r>
                        <a:rPr lang="en-US" sz="800" b="1" dirty="0" smtClean="0">
                          <a:latin typeface="Times New Roman"/>
                          <a:ea typeface="Calibri"/>
                          <a:cs typeface="Times New Roman"/>
                        </a:rPr>
                        <a:t>% </a:t>
                      </a:r>
                      <a:r>
                        <a:rPr lang="en-US" sz="800" b="1" dirty="0">
                          <a:latin typeface="Times New Roman"/>
                          <a:ea typeface="Calibri"/>
                          <a:cs typeface="Times New Roman"/>
                        </a:rPr>
                        <a:t>within obesity </a:t>
                      </a:r>
                      <a:r>
                        <a:rPr lang="en-US" sz="800" b="1" dirty="0" smtClean="0">
                          <a:latin typeface="Times New Roman"/>
                          <a:ea typeface="Calibri"/>
                          <a:cs typeface="Times New Roman"/>
                        </a:rPr>
                        <a:t>status</a:t>
                      </a:r>
                      <a:endParaRPr lang="fr-CH" sz="8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CH"/>
                    </a:p>
                  </a:txBody>
                  <a:tcPr/>
                </a:tc>
                <a:tc>
                  <a:txBody>
                    <a:bodyPr/>
                    <a:lstStyle/>
                    <a:p>
                      <a:pPr algn="ctr">
                        <a:lnSpc>
                          <a:spcPct val="200000"/>
                        </a:lnSpc>
                        <a:spcAft>
                          <a:spcPts val="0"/>
                        </a:spcAft>
                      </a:pPr>
                      <a:endParaRPr lang="fr-CH" sz="800" dirty="0">
                        <a:latin typeface="Times New Roman"/>
                        <a:ea typeface="Calibri"/>
                        <a:cs typeface="Times New Roman"/>
                      </a:endParaRPr>
                    </a:p>
                  </a:txBody>
                  <a:tcPr marL="18286" marR="18286" marT="0" marB="0">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u="sng" dirty="0">
                          <a:latin typeface="Times New Roman"/>
                          <a:ea typeface="Calibri"/>
                          <a:cs typeface="Times New Roman"/>
                        </a:rPr>
                        <a:t>Metabolic complications:</a:t>
                      </a:r>
                      <a:r>
                        <a:rPr lang="en-US" sz="1200" b="1" dirty="0">
                          <a:latin typeface="Times New Roman"/>
                          <a:ea typeface="Calibri"/>
                          <a:cs typeface="Times New Roman"/>
                        </a:rPr>
                        <a:t> </a:t>
                      </a:r>
                      <a:r>
                        <a:rPr lang="en-US" sz="1200" b="1" dirty="0" smtClean="0">
                          <a:latin typeface="Times New Roman"/>
                          <a:ea typeface="Calibri"/>
                          <a:cs typeface="Times New Roman"/>
                        </a:rPr>
                        <a:t> 45% (</a:t>
                      </a:r>
                      <a:r>
                        <a:rPr lang="en-US" sz="1200" b="1" dirty="0" err="1" smtClean="0">
                          <a:latin typeface="Times New Roman"/>
                          <a:ea typeface="Calibri"/>
                          <a:cs typeface="Times New Roman"/>
                        </a:rPr>
                        <a:t>excl.vitD</a:t>
                      </a:r>
                      <a:r>
                        <a:rPr lang="en-US" sz="1200" b="1" dirty="0" smtClean="0">
                          <a:latin typeface="Times New Roman"/>
                          <a:ea typeface="Calibri"/>
                          <a:cs typeface="Times New Roman"/>
                        </a:rPr>
                        <a:t>)</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dirty="0">
                          <a:latin typeface="Times New Roman"/>
                          <a:ea typeface="Calibri"/>
                          <a:cs typeface="Times New Roman"/>
                        </a:rPr>
                        <a:t>IFG/IGT/T2DM</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16.1</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10.2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0.77 (0.25 – 2.33)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dirty="0">
                          <a:latin typeface="Times New Roman"/>
                          <a:ea typeface="Calibri"/>
                          <a:cs typeface="Times New Roman"/>
                        </a:rPr>
                        <a:t>Hyperinsulinemia or IR</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40.7</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 32.3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1.07 (0.44 – 2.58)</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dirty="0">
                          <a:latin typeface="Times New Roman"/>
                          <a:ea typeface="Calibri"/>
                          <a:cs typeface="Times New Roman"/>
                        </a:rPr>
                        <a:t>High ALAT</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10.5</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 12.4</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0.80 (0.15 – 4.40)</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a:latin typeface="Times New Roman"/>
                          <a:ea typeface="Calibri"/>
                          <a:cs typeface="Times New Roman"/>
                        </a:rPr>
                        <a:t>High TSH</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6.9</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8.1</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1.10 (0.23 – 5.30)</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dirty="0">
                          <a:latin typeface="Times New Roman"/>
                          <a:ea typeface="Calibri"/>
                          <a:cs typeface="Times New Roman"/>
                        </a:rPr>
                        <a:t>Low Vitamin D</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100</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94.1</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_</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u="sng" dirty="0">
                          <a:latin typeface="Times New Roman"/>
                          <a:ea typeface="Calibri"/>
                          <a:cs typeface="Times New Roman"/>
                        </a:rPr>
                        <a:t>Other complications</a:t>
                      </a:r>
                      <a:r>
                        <a:rPr lang="en-US" sz="1200" b="1" u="sng" dirty="0" smtClean="0">
                          <a:latin typeface="Times New Roman"/>
                          <a:ea typeface="Calibri"/>
                          <a:cs typeface="Times New Roman"/>
                        </a:rPr>
                        <a:t>:</a:t>
                      </a:r>
                      <a:r>
                        <a:rPr lang="en-US" sz="1200" b="1" u="none" dirty="0" smtClean="0">
                          <a:latin typeface="Times New Roman"/>
                          <a:ea typeface="Calibri"/>
                          <a:cs typeface="Times New Roman"/>
                        </a:rPr>
                        <a:t>   80%</a:t>
                      </a:r>
                      <a:endParaRPr lang="fr-CH" sz="1200" u="none"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endParaRPr lang="en-US"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dirty="0">
                          <a:latin typeface="Times New Roman"/>
                          <a:ea typeface="Calibri"/>
                          <a:cs typeface="Times New Roman"/>
                        </a:rPr>
                        <a:t>Shortness of breath</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16.3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34.3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2.15 (1.23 – 3.80)**</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a:latin typeface="Times New Roman"/>
                          <a:ea typeface="Calibri"/>
                          <a:cs typeface="Times New Roman"/>
                        </a:rPr>
                        <a:t>Sleep disturbance</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9.6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13.3</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1.20 (0.59 – 2.40)</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a:latin typeface="Times New Roman"/>
                          <a:ea typeface="Calibri"/>
                          <a:cs typeface="Times New Roman"/>
                        </a:rPr>
                        <a:t>Bullying</a:t>
                      </a:r>
                      <a:endParaRPr lang="fr-CH" sz="120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28.8</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37.2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1.52 (0.95 – 2.42)</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r h="386446">
                <a:tc>
                  <a:txBody>
                    <a:bodyPr/>
                    <a:lstStyle/>
                    <a:p>
                      <a:pPr>
                        <a:lnSpc>
                          <a:spcPct val="200000"/>
                        </a:lnSpc>
                        <a:spcAft>
                          <a:spcPts val="0"/>
                        </a:spcAft>
                      </a:pPr>
                      <a:r>
                        <a:rPr lang="en-US" sz="1200" b="1" dirty="0">
                          <a:latin typeface="Times New Roman"/>
                          <a:ea typeface="Calibri"/>
                          <a:cs typeface="Times New Roman"/>
                        </a:rPr>
                        <a:t>Weight issue</a:t>
                      </a:r>
                      <a:endParaRPr lang="fr-CH" sz="1200" dirty="0">
                        <a:latin typeface="Times New Roman"/>
                        <a:ea typeface="Calibri"/>
                        <a:cs typeface="Times New Roman"/>
                      </a:endParaRPr>
                    </a:p>
                  </a:txBody>
                  <a:tcPr marL="18286" marR="1828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63.8</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smtClean="0">
                          <a:latin typeface="Times New Roman"/>
                          <a:ea typeface="Calibri"/>
                          <a:cs typeface="Times New Roman"/>
                        </a:rPr>
                        <a:t>66</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en-US" sz="1200" dirty="0">
                          <a:latin typeface="Times New Roman"/>
                          <a:ea typeface="Calibri"/>
                          <a:cs typeface="Times New Roman"/>
                        </a:rPr>
                        <a:t>1.49 (0.95 – 2.35)</a:t>
                      </a:r>
                      <a:endParaRPr lang="fr-CH" sz="1200" dirty="0">
                        <a:latin typeface="Times New Roman"/>
                        <a:ea typeface="Calibri"/>
                        <a:cs typeface="Times New Roman"/>
                      </a:endParaRPr>
                    </a:p>
                  </a:txBody>
                  <a:tcPr marL="18286" marR="18286"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8" name="ZoneTexte 7"/>
          <p:cNvSpPr txBox="1"/>
          <p:nvPr/>
        </p:nvSpPr>
        <p:spPr>
          <a:xfrm>
            <a:off x="0" y="6550223"/>
            <a:ext cx="8929718" cy="307777"/>
          </a:xfrm>
          <a:prstGeom prst="rect">
            <a:avLst/>
          </a:prstGeom>
          <a:noFill/>
        </p:spPr>
        <p:txBody>
          <a:bodyPr wrap="square" rtlCol="0">
            <a:spAutoFit/>
          </a:bodyPr>
          <a:lstStyle/>
          <a:p>
            <a:r>
              <a:rPr lang="it-IT" sz="1400" i="1" dirty="0" smtClean="0">
                <a:solidFill>
                  <a:srgbClr val="005A9C"/>
                </a:solidFill>
              </a:rPr>
              <a:t> Maggio A,</a:t>
            </a:r>
            <a:r>
              <a:rPr lang="en-US" sz="1400" i="1" dirty="0" smtClean="0">
                <a:solidFill>
                  <a:srgbClr val="005A9C"/>
                </a:solidFill>
              </a:rPr>
              <a:t> Martin X, Saunders Gasser C, Gal-Duding C, Beghetti M, </a:t>
            </a:r>
            <a:r>
              <a:rPr lang="it-IT" sz="1400" i="1" dirty="0" smtClean="0">
                <a:solidFill>
                  <a:srgbClr val="005A9C"/>
                </a:solidFill>
              </a:rPr>
              <a:t>Farpour-Lambert N, Chamay-Weber C</a:t>
            </a:r>
            <a:endParaRPr lang="en-US" sz="1400" i="1" dirty="0"/>
          </a:p>
        </p:txBody>
      </p:sp>
      <p:sp>
        <p:nvSpPr>
          <p:cNvPr id="9" name="Rectangle à coins arrondis 8"/>
          <p:cNvSpPr/>
          <p:nvPr/>
        </p:nvSpPr>
        <p:spPr>
          <a:xfrm>
            <a:off x="2062792" y="2134238"/>
            <a:ext cx="357190" cy="285752"/>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2" name="Rectangle à coins arrondis 11"/>
          <p:cNvSpPr/>
          <p:nvPr/>
        </p:nvSpPr>
        <p:spPr>
          <a:xfrm>
            <a:off x="1785918" y="4482814"/>
            <a:ext cx="428628" cy="285752"/>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cxnSp>
        <p:nvCxnSpPr>
          <p:cNvPr id="13" name="Connecteur droit 12"/>
          <p:cNvCxnSpPr/>
          <p:nvPr/>
        </p:nvCxnSpPr>
        <p:spPr>
          <a:xfrm>
            <a:off x="6715140" y="5099122"/>
            <a:ext cx="285752"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428596" y="785794"/>
            <a:ext cx="5989495" cy="966947"/>
          </a:xfrm>
        </p:spPr>
        <p:txBody>
          <a:bodyPr>
            <a:normAutofit fontScale="90000"/>
          </a:bodyPr>
          <a:lstStyle/>
          <a:p>
            <a:r>
              <a:rPr lang="fr-FR" sz="3200" b="1" dirty="0" smtClean="0">
                <a:solidFill>
                  <a:srgbClr val="0071BB"/>
                </a:solidFill>
              </a:rPr>
              <a:t>Un avis spécialisé doit être demandé si :</a:t>
            </a:r>
            <a:endParaRPr lang="fr-CH" sz="3200" b="1" dirty="0" smtClean="0">
              <a:solidFill>
                <a:srgbClr val="0071BB"/>
              </a:solidFill>
            </a:endParaRPr>
          </a:p>
        </p:txBody>
      </p:sp>
      <p:sp>
        <p:nvSpPr>
          <p:cNvPr id="11" name="Espace réservé du contenu 10"/>
          <p:cNvSpPr>
            <a:spLocks noGrp="1"/>
          </p:cNvSpPr>
          <p:nvPr>
            <p:ph idx="1"/>
          </p:nvPr>
        </p:nvSpPr>
        <p:spPr>
          <a:xfrm>
            <a:off x="428596" y="1785926"/>
            <a:ext cx="8229466" cy="4798785"/>
          </a:xfrm>
        </p:spPr>
        <p:txBody>
          <a:bodyPr>
            <a:normAutofit/>
          </a:bodyPr>
          <a:lstStyle/>
          <a:p>
            <a:pPr marL="0" indent="0">
              <a:lnSpc>
                <a:spcPct val="115000"/>
              </a:lnSpc>
              <a:buClr>
                <a:srgbClr val="0070C0"/>
              </a:buClr>
              <a:buFont typeface="Wingdings" pitchFamily="2" charset="2"/>
              <a:buChar char="ü"/>
            </a:pPr>
            <a:r>
              <a:rPr lang="fr-FR" sz="2400" b="1" dirty="0" smtClean="0">
                <a:solidFill>
                  <a:schemeClr val="accent5"/>
                </a:solidFill>
              </a:rPr>
              <a:t> </a:t>
            </a:r>
            <a:r>
              <a:rPr lang="fr-FR" sz="2400" dirty="0" smtClean="0"/>
              <a:t>Ralentissement de la vitesse de croissance </a:t>
            </a:r>
            <a:r>
              <a:rPr lang="fr-FR" sz="2400" u="sng" dirty="0" smtClean="0"/>
              <a:t>staturale</a:t>
            </a:r>
          </a:p>
          <a:p>
            <a:pPr marL="0" indent="0">
              <a:lnSpc>
                <a:spcPct val="115000"/>
              </a:lnSpc>
              <a:buClr>
                <a:srgbClr val="0070C0"/>
              </a:buClr>
              <a:buFont typeface="Wingdings" pitchFamily="2" charset="2"/>
              <a:buChar char="ü"/>
            </a:pPr>
            <a:r>
              <a:rPr lang="fr-FR" sz="2400" dirty="0" smtClean="0"/>
              <a:t> Petite taille pour l’âge et/ou la Taille Cible Parentale </a:t>
            </a:r>
          </a:p>
          <a:p>
            <a:pPr marL="0" indent="0">
              <a:lnSpc>
                <a:spcPct val="115000"/>
              </a:lnSpc>
              <a:buClr>
                <a:srgbClr val="0070C0"/>
              </a:buClr>
              <a:buFont typeface="Wingdings" pitchFamily="2" charset="2"/>
              <a:buChar char="ü"/>
            </a:pPr>
            <a:r>
              <a:rPr lang="fr-FR" sz="2400" dirty="0" smtClean="0"/>
              <a:t> Retard </a:t>
            </a:r>
            <a:r>
              <a:rPr lang="fr-FR" sz="2400" dirty="0" smtClean="0"/>
              <a:t>mental, dysmorphie</a:t>
            </a:r>
            <a:endParaRPr lang="fr-FR" sz="2400" dirty="0" smtClean="0"/>
          </a:p>
          <a:p>
            <a:pPr marL="0" indent="0">
              <a:lnSpc>
                <a:spcPct val="115000"/>
              </a:lnSpc>
              <a:buClr>
                <a:srgbClr val="0070C0"/>
              </a:buClr>
              <a:buFont typeface="Wingdings" pitchFamily="2" charset="2"/>
              <a:buChar char="ü"/>
            </a:pPr>
            <a:r>
              <a:rPr lang="fr-FR" sz="2400" dirty="0" smtClean="0"/>
              <a:t> Déficit sensoriel (surdité, anosmie…)</a:t>
            </a:r>
          </a:p>
          <a:p>
            <a:pPr marL="0" indent="0">
              <a:lnSpc>
                <a:spcPct val="115000"/>
              </a:lnSpc>
              <a:buClr>
                <a:srgbClr val="0070C0"/>
              </a:buClr>
              <a:buFont typeface="Wingdings" pitchFamily="2" charset="2"/>
              <a:buChar char="ü"/>
            </a:pPr>
            <a:r>
              <a:rPr lang="fr-FR" sz="2400" dirty="0" smtClean="0"/>
              <a:t> </a:t>
            </a:r>
            <a:r>
              <a:rPr lang="fr-FR" sz="2400" dirty="0" smtClean="0"/>
              <a:t>Hypogonadisme ou signe d'appel d'</a:t>
            </a:r>
            <a:r>
              <a:rPr lang="fr-FR" sz="2400" dirty="0" err="1" smtClean="0"/>
              <a:t>endocrinopathie</a:t>
            </a:r>
            <a:endParaRPr lang="fr-FR" sz="2400" dirty="0" smtClean="0"/>
          </a:p>
          <a:p>
            <a:pPr marL="0" indent="0">
              <a:lnSpc>
                <a:spcPct val="115000"/>
              </a:lnSpc>
              <a:buClr>
                <a:srgbClr val="0070C0"/>
              </a:buClr>
              <a:buFont typeface="Wingdings" pitchFamily="2" charset="2"/>
              <a:buChar char="ü"/>
            </a:pPr>
            <a:r>
              <a:rPr lang="fr-FR" sz="2400" dirty="0" smtClean="0"/>
              <a:t> Hérédité familiale majeure</a:t>
            </a:r>
          </a:p>
          <a:p>
            <a:pPr marL="0" indent="0">
              <a:lnSpc>
                <a:spcPct val="115000"/>
              </a:lnSpc>
              <a:buClr>
                <a:srgbClr val="0070C0"/>
              </a:buClr>
              <a:buFont typeface="Wingdings" pitchFamily="2" charset="2"/>
              <a:buChar char="ü"/>
            </a:pPr>
            <a:r>
              <a:rPr lang="fr-FR" sz="2400" dirty="0" smtClean="0"/>
              <a:t> Obésité à début très précoce</a:t>
            </a:r>
          </a:p>
          <a:p>
            <a:pPr marL="0" indent="0">
              <a:lnSpc>
                <a:spcPct val="115000"/>
              </a:lnSpc>
              <a:buClr>
                <a:srgbClr val="0070C0"/>
              </a:buClr>
              <a:buFont typeface="Wingdings" pitchFamily="2" charset="2"/>
              <a:buChar char="ü"/>
            </a:pPr>
            <a:r>
              <a:rPr lang="fr-FR" sz="2400" dirty="0" smtClean="0"/>
              <a:t> Compulsions alimentaires « pathologiques »</a:t>
            </a:r>
          </a:p>
          <a:p>
            <a:pPr marL="0" indent="0">
              <a:lnSpc>
                <a:spcPct val="115000"/>
              </a:lnSpc>
              <a:buClr>
                <a:srgbClr val="0070C0"/>
              </a:buClr>
              <a:buFont typeface="Wingdings" pitchFamily="2" charset="2"/>
              <a:buChar char="ü"/>
            </a:pPr>
            <a:r>
              <a:rPr lang="fr-FR" sz="2400" dirty="0" smtClean="0"/>
              <a:t> LDL &gt; 4.1 </a:t>
            </a:r>
            <a:r>
              <a:rPr lang="fr-CH" sz="2400" dirty="0" smtClean="0"/>
              <a:t>mmol/l</a:t>
            </a:r>
            <a:endParaRPr lang="fr-FR" sz="2400" dirty="0" smtClean="0"/>
          </a:p>
          <a:p>
            <a:pPr marL="0" indent="0">
              <a:lnSpc>
                <a:spcPct val="115000"/>
              </a:lnSpc>
              <a:buClr>
                <a:srgbClr val="0070C0"/>
              </a:buClr>
              <a:buFont typeface="Wingdings" pitchFamily="2" charset="2"/>
              <a:buChar char="ü"/>
            </a:pPr>
            <a:endParaRPr lang="fr-CH" sz="2800" dirty="0" smtClean="0"/>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7" name="Image 6"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500034" y="785794"/>
            <a:ext cx="5989495" cy="966947"/>
          </a:xfrm>
        </p:spPr>
        <p:txBody>
          <a:bodyPr>
            <a:normAutofit fontScale="90000"/>
          </a:bodyPr>
          <a:lstStyle/>
          <a:p>
            <a:r>
              <a:rPr lang="fr-CH" sz="3200" b="1" dirty="0" smtClean="0">
                <a:solidFill>
                  <a:srgbClr val="0071BB"/>
                </a:solidFill>
              </a:rPr>
              <a:t>Examens complémentaires de base proposés</a:t>
            </a:r>
          </a:p>
        </p:txBody>
      </p:sp>
      <p:sp>
        <p:nvSpPr>
          <p:cNvPr id="11" name="Espace réservé du contenu 10"/>
          <p:cNvSpPr>
            <a:spLocks noGrp="1"/>
          </p:cNvSpPr>
          <p:nvPr>
            <p:ph idx="1"/>
          </p:nvPr>
        </p:nvSpPr>
        <p:spPr>
          <a:xfrm>
            <a:off x="428596" y="1928802"/>
            <a:ext cx="8229466" cy="4714908"/>
          </a:xfrm>
        </p:spPr>
        <p:txBody>
          <a:bodyPr/>
          <a:lstStyle/>
          <a:p>
            <a:pPr>
              <a:buClr>
                <a:schemeClr val="accent5"/>
              </a:buClr>
              <a:buSzPct val="150000"/>
              <a:buNone/>
              <a:defRPr/>
            </a:pPr>
            <a:r>
              <a:rPr lang="fr-FR" sz="2800" dirty="0" smtClean="0"/>
              <a:t>A jeun</a:t>
            </a:r>
          </a:p>
          <a:p>
            <a:pPr>
              <a:buClr>
                <a:srgbClr val="0070C0"/>
              </a:buClr>
              <a:buSzPct val="125000"/>
              <a:defRPr/>
            </a:pPr>
            <a:r>
              <a:rPr lang="fr-FR" sz="2800" dirty="0" smtClean="0"/>
              <a:t>TSH (si anormal: T4 libres, AC)</a:t>
            </a:r>
          </a:p>
          <a:p>
            <a:pPr>
              <a:buClr>
                <a:srgbClr val="0070C0"/>
              </a:buClr>
              <a:buSzPct val="125000"/>
              <a:defRPr/>
            </a:pPr>
            <a:r>
              <a:rPr lang="fr-FR" sz="2800" dirty="0" smtClean="0"/>
              <a:t>Glucose, insuline</a:t>
            </a:r>
          </a:p>
          <a:p>
            <a:pPr>
              <a:buClr>
                <a:srgbClr val="0070C0"/>
              </a:buClr>
              <a:buSzPct val="125000"/>
              <a:defRPr/>
            </a:pPr>
            <a:r>
              <a:rPr lang="fr-FR" sz="2800" dirty="0" smtClean="0"/>
              <a:t>ALAT</a:t>
            </a:r>
          </a:p>
          <a:p>
            <a:pPr>
              <a:buClr>
                <a:srgbClr val="0070C0"/>
              </a:buClr>
              <a:buSzPct val="125000"/>
              <a:defRPr/>
            </a:pPr>
            <a:r>
              <a:rPr lang="fr-FR" sz="2800" dirty="0" smtClean="0"/>
              <a:t>Lipides</a:t>
            </a:r>
          </a:p>
          <a:p>
            <a:pPr>
              <a:buClr>
                <a:srgbClr val="0070C0"/>
              </a:buClr>
              <a:buSzPct val="125000"/>
              <a:defRPr/>
            </a:pPr>
            <a:r>
              <a:rPr lang="fr-FR" sz="2800" dirty="0" smtClean="0"/>
              <a:t>Vitamine D</a:t>
            </a:r>
          </a:p>
          <a:p>
            <a:pPr>
              <a:buClr>
                <a:srgbClr val="0070C0"/>
              </a:buClr>
              <a:buSzPct val="125000"/>
              <a:defRPr/>
            </a:pPr>
            <a:endParaRPr lang="fr-FR" sz="2800" dirty="0" smtClean="0"/>
          </a:p>
          <a:p>
            <a:pPr>
              <a:buClr>
                <a:srgbClr val="0070C0"/>
              </a:buClr>
              <a:buSzPct val="125000"/>
              <a:defRPr/>
            </a:pPr>
            <a:r>
              <a:rPr lang="fr-FR" sz="2800" dirty="0" smtClean="0"/>
              <a:t>Hyperglycémie provoquée selon les indications</a:t>
            </a:r>
          </a:p>
          <a:p>
            <a:pPr>
              <a:buClr>
                <a:srgbClr val="0070C0"/>
              </a:buClr>
              <a:buSzPct val="125000"/>
              <a:defRPr/>
            </a:pPr>
            <a:r>
              <a:rPr lang="fr-FR" sz="2800" dirty="0" smtClean="0"/>
              <a:t>Cortisol selon la clinique</a:t>
            </a:r>
          </a:p>
          <a:p>
            <a:pPr>
              <a:buClr>
                <a:schemeClr val="accent5"/>
              </a:buClr>
              <a:buSzPct val="150000"/>
              <a:defRPr/>
            </a:pPr>
            <a:endParaRPr lang="fr-FR" sz="2300" dirty="0" smtClean="0"/>
          </a:p>
          <a:p>
            <a:pPr>
              <a:buClr>
                <a:schemeClr val="accent5"/>
              </a:buClr>
              <a:buSzPct val="150000"/>
              <a:buNone/>
              <a:defRPr/>
            </a:pPr>
            <a:endParaRPr lang="fr-FR" sz="2300" dirty="0" smtClean="0"/>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7" name="Image 6"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Text Box 3"/>
          <p:cNvSpPr txBox="1">
            <a:spLocks noChangeArrowheads="1"/>
          </p:cNvSpPr>
          <p:nvPr/>
        </p:nvSpPr>
        <p:spPr bwMode="auto">
          <a:xfrm>
            <a:off x="3059113" y="449263"/>
            <a:ext cx="2592387" cy="366712"/>
          </a:xfrm>
          <a:prstGeom prst="rect">
            <a:avLst/>
          </a:prstGeom>
          <a:noFill/>
          <a:ln w="9525">
            <a:noFill/>
            <a:miter lim="800000"/>
            <a:headEnd/>
            <a:tailEnd/>
          </a:ln>
          <a:effectLst/>
        </p:spPr>
        <p:txBody>
          <a:bodyPr>
            <a:spAutoFit/>
          </a:bodyPr>
          <a:lstStyle/>
          <a:p>
            <a:pPr>
              <a:spcBef>
                <a:spcPct val="50000"/>
              </a:spcBef>
            </a:pPr>
            <a:r>
              <a:rPr lang="fr-FR" b="1"/>
              <a:t>Prise en charge</a:t>
            </a:r>
          </a:p>
        </p:txBody>
      </p:sp>
      <p:grpSp>
        <p:nvGrpSpPr>
          <p:cNvPr id="2" name="Group 38"/>
          <p:cNvGrpSpPr>
            <a:grpSpLocks/>
          </p:cNvGrpSpPr>
          <p:nvPr/>
        </p:nvGrpSpPr>
        <p:grpSpPr bwMode="auto">
          <a:xfrm>
            <a:off x="2484438" y="2178050"/>
            <a:ext cx="936625" cy="346075"/>
            <a:chOff x="1565" y="1372"/>
            <a:chExt cx="590" cy="218"/>
          </a:xfrm>
        </p:grpSpPr>
        <p:sp>
          <p:nvSpPr>
            <p:cNvPr id="157701" name="Line 5"/>
            <p:cNvSpPr>
              <a:spLocks noChangeShapeType="1"/>
            </p:cNvSpPr>
            <p:nvPr/>
          </p:nvSpPr>
          <p:spPr bwMode="auto">
            <a:xfrm flipH="1">
              <a:off x="1837" y="1372"/>
              <a:ext cx="318" cy="181"/>
            </a:xfrm>
            <a:prstGeom prst="line">
              <a:avLst/>
            </a:prstGeom>
            <a:noFill/>
            <a:ln w="9525">
              <a:solidFill>
                <a:schemeClr val="tx1"/>
              </a:solidFill>
              <a:round/>
              <a:headEnd/>
              <a:tailEnd type="triangle" w="med" len="med"/>
            </a:ln>
            <a:effectLst/>
          </p:spPr>
          <p:txBody>
            <a:bodyPr/>
            <a:lstStyle/>
            <a:p>
              <a:endParaRPr lang="fr-CH"/>
            </a:p>
          </p:txBody>
        </p:sp>
        <p:sp>
          <p:nvSpPr>
            <p:cNvPr id="157703" name="Text Box 7"/>
            <p:cNvSpPr txBox="1">
              <a:spLocks noChangeArrowheads="1"/>
            </p:cNvSpPr>
            <p:nvPr/>
          </p:nvSpPr>
          <p:spPr bwMode="auto">
            <a:xfrm>
              <a:off x="1565" y="1417"/>
              <a:ext cx="318" cy="173"/>
            </a:xfrm>
            <a:prstGeom prst="rect">
              <a:avLst/>
            </a:prstGeom>
            <a:noFill/>
            <a:ln w="9525">
              <a:noFill/>
              <a:miter lim="800000"/>
              <a:headEnd/>
              <a:tailEnd/>
            </a:ln>
            <a:effectLst/>
          </p:spPr>
          <p:txBody>
            <a:bodyPr>
              <a:spAutoFit/>
            </a:bodyPr>
            <a:lstStyle/>
            <a:p>
              <a:pPr>
                <a:spcBef>
                  <a:spcPct val="50000"/>
                </a:spcBef>
              </a:pPr>
              <a:r>
                <a:rPr lang="fr-FR" sz="1200"/>
                <a:t>Oui</a:t>
              </a:r>
            </a:p>
          </p:txBody>
        </p:sp>
      </p:grpSp>
      <p:grpSp>
        <p:nvGrpSpPr>
          <p:cNvPr id="3" name="Group 39"/>
          <p:cNvGrpSpPr>
            <a:grpSpLocks/>
          </p:cNvGrpSpPr>
          <p:nvPr/>
        </p:nvGrpSpPr>
        <p:grpSpPr bwMode="auto">
          <a:xfrm>
            <a:off x="3132138" y="2970213"/>
            <a:ext cx="1655762" cy="561975"/>
            <a:chOff x="1973" y="1871"/>
            <a:chExt cx="1043" cy="354"/>
          </a:xfrm>
        </p:grpSpPr>
        <p:sp>
          <p:nvSpPr>
            <p:cNvPr id="157705" name="Text Box 9"/>
            <p:cNvSpPr txBox="1">
              <a:spLocks noChangeArrowheads="1"/>
            </p:cNvSpPr>
            <p:nvPr/>
          </p:nvSpPr>
          <p:spPr bwMode="auto">
            <a:xfrm>
              <a:off x="2381" y="2052"/>
              <a:ext cx="318" cy="173"/>
            </a:xfrm>
            <a:prstGeom prst="rect">
              <a:avLst/>
            </a:prstGeom>
            <a:noFill/>
            <a:ln w="9525">
              <a:noFill/>
              <a:miter lim="800000"/>
              <a:headEnd/>
              <a:tailEnd/>
            </a:ln>
            <a:effectLst/>
          </p:spPr>
          <p:txBody>
            <a:bodyPr>
              <a:spAutoFit/>
            </a:bodyPr>
            <a:lstStyle/>
            <a:p>
              <a:pPr>
                <a:spcBef>
                  <a:spcPct val="50000"/>
                </a:spcBef>
              </a:pPr>
              <a:r>
                <a:rPr lang="fr-FR" sz="1200"/>
                <a:t>Non</a:t>
              </a:r>
            </a:p>
          </p:txBody>
        </p:sp>
        <p:sp>
          <p:nvSpPr>
            <p:cNvPr id="157708" name="Line 12"/>
            <p:cNvSpPr>
              <a:spLocks noChangeShapeType="1"/>
            </p:cNvSpPr>
            <p:nvPr/>
          </p:nvSpPr>
          <p:spPr bwMode="auto">
            <a:xfrm>
              <a:off x="1973" y="1871"/>
              <a:ext cx="1043" cy="272"/>
            </a:xfrm>
            <a:prstGeom prst="line">
              <a:avLst/>
            </a:prstGeom>
            <a:noFill/>
            <a:ln w="9525">
              <a:solidFill>
                <a:schemeClr val="tx1"/>
              </a:solidFill>
              <a:round/>
              <a:headEnd/>
              <a:tailEnd type="triangle" w="med" len="med"/>
            </a:ln>
            <a:effectLst/>
          </p:spPr>
          <p:txBody>
            <a:bodyPr/>
            <a:lstStyle/>
            <a:p>
              <a:endParaRPr lang="fr-CH"/>
            </a:p>
          </p:txBody>
        </p:sp>
      </p:grpSp>
      <p:grpSp>
        <p:nvGrpSpPr>
          <p:cNvPr id="4" name="Group 44"/>
          <p:cNvGrpSpPr>
            <a:grpSpLocks/>
          </p:cNvGrpSpPr>
          <p:nvPr/>
        </p:nvGrpSpPr>
        <p:grpSpPr bwMode="auto">
          <a:xfrm>
            <a:off x="1258888" y="3500439"/>
            <a:ext cx="647700" cy="1295400"/>
            <a:chOff x="431" y="2778"/>
            <a:chExt cx="408" cy="634"/>
          </a:xfrm>
        </p:grpSpPr>
        <p:sp>
          <p:nvSpPr>
            <p:cNvPr id="157711" name="Line 15"/>
            <p:cNvSpPr>
              <a:spLocks noChangeShapeType="1"/>
            </p:cNvSpPr>
            <p:nvPr/>
          </p:nvSpPr>
          <p:spPr bwMode="auto">
            <a:xfrm flipH="1">
              <a:off x="613" y="2778"/>
              <a:ext cx="226" cy="634"/>
            </a:xfrm>
            <a:prstGeom prst="line">
              <a:avLst/>
            </a:prstGeom>
            <a:noFill/>
            <a:ln w="9525">
              <a:solidFill>
                <a:schemeClr val="tx1"/>
              </a:solidFill>
              <a:round/>
              <a:headEnd/>
              <a:tailEnd type="triangle" w="med" len="med"/>
            </a:ln>
            <a:effectLst/>
          </p:spPr>
          <p:txBody>
            <a:bodyPr/>
            <a:lstStyle/>
            <a:p>
              <a:endParaRPr lang="fr-CH"/>
            </a:p>
          </p:txBody>
        </p:sp>
        <p:sp>
          <p:nvSpPr>
            <p:cNvPr id="157714" name="Text Box 18"/>
            <p:cNvSpPr txBox="1">
              <a:spLocks noChangeArrowheads="1"/>
            </p:cNvSpPr>
            <p:nvPr/>
          </p:nvSpPr>
          <p:spPr bwMode="auto">
            <a:xfrm>
              <a:off x="431" y="3005"/>
              <a:ext cx="318" cy="173"/>
            </a:xfrm>
            <a:prstGeom prst="rect">
              <a:avLst/>
            </a:prstGeom>
            <a:noFill/>
            <a:ln w="9525">
              <a:noFill/>
              <a:miter lim="800000"/>
              <a:headEnd/>
              <a:tailEnd/>
            </a:ln>
            <a:effectLst/>
          </p:spPr>
          <p:txBody>
            <a:bodyPr>
              <a:spAutoFit/>
            </a:bodyPr>
            <a:lstStyle/>
            <a:p>
              <a:pPr>
                <a:spcBef>
                  <a:spcPct val="50000"/>
                </a:spcBef>
              </a:pPr>
              <a:r>
                <a:rPr lang="fr-FR" sz="1200"/>
                <a:t>Oui</a:t>
              </a:r>
            </a:p>
          </p:txBody>
        </p:sp>
      </p:grpSp>
      <p:sp>
        <p:nvSpPr>
          <p:cNvPr id="157717" name="Text Box 21"/>
          <p:cNvSpPr txBox="1">
            <a:spLocks noChangeArrowheads="1"/>
          </p:cNvSpPr>
          <p:nvPr/>
        </p:nvSpPr>
        <p:spPr bwMode="auto">
          <a:xfrm>
            <a:off x="2195513" y="1025525"/>
            <a:ext cx="3962400" cy="366713"/>
          </a:xfrm>
          <a:prstGeom prst="rect">
            <a:avLst/>
          </a:prstGeom>
          <a:noFill/>
          <a:ln w="9525">
            <a:noFill/>
            <a:miter lim="800000"/>
            <a:headEnd/>
            <a:tailEnd/>
          </a:ln>
          <a:effectLst/>
        </p:spPr>
        <p:txBody>
          <a:bodyPr>
            <a:spAutoFit/>
          </a:bodyPr>
          <a:lstStyle/>
          <a:p>
            <a:pPr>
              <a:spcBef>
                <a:spcPct val="50000"/>
              </a:spcBef>
            </a:pPr>
            <a:r>
              <a:rPr lang="fr-FR" b="1"/>
              <a:t>Multidisciplinaire + Bilan de base *</a:t>
            </a:r>
          </a:p>
        </p:txBody>
      </p:sp>
      <p:grpSp>
        <p:nvGrpSpPr>
          <p:cNvPr id="5" name="Group 37"/>
          <p:cNvGrpSpPr>
            <a:grpSpLocks/>
          </p:cNvGrpSpPr>
          <p:nvPr/>
        </p:nvGrpSpPr>
        <p:grpSpPr bwMode="auto">
          <a:xfrm>
            <a:off x="3924300" y="2178050"/>
            <a:ext cx="1655763" cy="1079500"/>
            <a:chOff x="2472" y="1372"/>
            <a:chExt cx="1043" cy="680"/>
          </a:xfrm>
        </p:grpSpPr>
        <p:sp>
          <p:nvSpPr>
            <p:cNvPr id="157702" name="Line 6"/>
            <p:cNvSpPr>
              <a:spLocks noChangeShapeType="1"/>
            </p:cNvSpPr>
            <p:nvPr/>
          </p:nvSpPr>
          <p:spPr bwMode="auto">
            <a:xfrm>
              <a:off x="2472" y="1372"/>
              <a:ext cx="1043" cy="680"/>
            </a:xfrm>
            <a:prstGeom prst="line">
              <a:avLst/>
            </a:prstGeom>
            <a:noFill/>
            <a:ln w="9525">
              <a:solidFill>
                <a:schemeClr val="tx1"/>
              </a:solidFill>
              <a:round/>
              <a:headEnd/>
              <a:tailEnd type="triangle" w="med" len="med"/>
            </a:ln>
            <a:effectLst/>
          </p:spPr>
          <p:txBody>
            <a:bodyPr/>
            <a:lstStyle/>
            <a:p>
              <a:endParaRPr lang="fr-CH"/>
            </a:p>
          </p:txBody>
        </p:sp>
        <p:sp>
          <p:nvSpPr>
            <p:cNvPr id="157718" name="Text Box 22"/>
            <p:cNvSpPr txBox="1">
              <a:spLocks noChangeArrowheads="1"/>
            </p:cNvSpPr>
            <p:nvPr/>
          </p:nvSpPr>
          <p:spPr bwMode="auto">
            <a:xfrm>
              <a:off x="2880" y="1508"/>
              <a:ext cx="318" cy="173"/>
            </a:xfrm>
            <a:prstGeom prst="rect">
              <a:avLst/>
            </a:prstGeom>
            <a:noFill/>
            <a:ln w="9525">
              <a:noFill/>
              <a:miter lim="800000"/>
              <a:headEnd/>
              <a:tailEnd/>
            </a:ln>
            <a:effectLst/>
          </p:spPr>
          <p:txBody>
            <a:bodyPr>
              <a:spAutoFit/>
            </a:bodyPr>
            <a:lstStyle/>
            <a:p>
              <a:pPr>
                <a:spcBef>
                  <a:spcPct val="50000"/>
                </a:spcBef>
              </a:pPr>
              <a:r>
                <a:rPr lang="fr-FR" sz="1200"/>
                <a:t>Non</a:t>
              </a:r>
            </a:p>
          </p:txBody>
        </p:sp>
      </p:grpSp>
      <p:sp>
        <p:nvSpPr>
          <p:cNvPr id="157721" name="Rectangle 25"/>
          <p:cNvSpPr>
            <a:spLocks noChangeArrowheads="1"/>
          </p:cNvSpPr>
          <p:nvPr/>
        </p:nvSpPr>
        <p:spPr bwMode="auto">
          <a:xfrm>
            <a:off x="2989263" y="377825"/>
            <a:ext cx="2014537" cy="431800"/>
          </a:xfrm>
          <a:prstGeom prst="rect">
            <a:avLst/>
          </a:prstGeom>
          <a:noFill/>
          <a:ln w="28575">
            <a:solidFill>
              <a:schemeClr val="tx1"/>
            </a:solidFill>
            <a:miter lim="800000"/>
            <a:headEnd/>
            <a:tailEnd/>
          </a:ln>
          <a:effectLst/>
        </p:spPr>
        <p:txBody>
          <a:bodyPr wrap="none" anchor="ctr"/>
          <a:lstStyle/>
          <a:p>
            <a:endParaRPr lang="fr-CH"/>
          </a:p>
        </p:txBody>
      </p:sp>
      <p:grpSp>
        <p:nvGrpSpPr>
          <p:cNvPr id="6" name="Group 50"/>
          <p:cNvGrpSpPr>
            <a:grpSpLocks/>
          </p:cNvGrpSpPr>
          <p:nvPr/>
        </p:nvGrpSpPr>
        <p:grpSpPr bwMode="auto">
          <a:xfrm>
            <a:off x="1000100" y="2643182"/>
            <a:ext cx="2016125" cy="714380"/>
            <a:chOff x="703" y="1661"/>
            <a:chExt cx="1270" cy="635"/>
          </a:xfrm>
        </p:grpSpPr>
        <p:grpSp>
          <p:nvGrpSpPr>
            <p:cNvPr id="7" name="Group 41"/>
            <p:cNvGrpSpPr>
              <a:grpSpLocks/>
            </p:cNvGrpSpPr>
            <p:nvPr/>
          </p:nvGrpSpPr>
          <p:grpSpPr bwMode="auto">
            <a:xfrm>
              <a:off x="703" y="1661"/>
              <a:ext cx="1270" cy="635"/>
              <a:chOff x="793" y="1644"/>
              <a:chExt cx="1180" cy="272"/>
            </a:xfrm>
          </p:grpSpPr>
          <p:sp>
            <p:nvSpPr>
              <p:cNvPr id="157706" name="Text Box 10"/>
              <p:cNvSpPr txBox="1">
                <a:spLocks noChangeArrowheads="1"/>
              </p:cNvSpPr>
              <p:nvPr/>
            </p:nvSpPr>
            <p:spPr bwMode="auto">
              <a:xfrm>
                <a:off x="839" y="1689"/>
                <a:ext cx="1134" cy="82"/>
              </a:xfrm>
              <a:prstGeom prst="rect">
                <a:avLst/>
              </a:prstGeom>
              <a:noFill/>
              <a:ln w="9525">
                <a:noFill/>
                <a:miter lim="800000"/>
                <a:headEnd/>
                <a:tailEnd/>
              </a:ln>
              <a:effectLst/>
            </p:spPr>
            <p:txBody>
              <a:bodyPr>
                <a:spAutoFit/>
              </a:bodyPr>
              <a:lstStyle/>
              <a:p>
                <a:pPr>
                  <a:spcBef>
                    <a:spcPct val="50000"/>
                  </a:spcBef>
                </a:pPr>
                <a:endParaRPr lang="fr-FR" sz="1400"/>
              </a:p>
            </p:txBody>
          </p:sp>
          <p:sp>
            <p:nvSpPr>
              <p:cNvPr id="157722" name="Rectangle 26"/>
              <p:cNvSpPr>
                <a:spLocks noChangeArrowheads="1"/>
              </p:cNvSpPr>
              <p:nvPr/>
            </p:nvSpPr>
            <p:spPr bwMode="auto">
              <a:xfrm>
                <a:off x="793" y="1644"/>
                <a:ext cx="1089" cy="272"/>
              </a:xfrm>
              <a:prstGeom prst="rect">
                <a:avLst/>
              </a:prstGeom>
              <a:noFill/>
              <a:ln w="9525">
                <a:solidFill>
                  <a:schemeClr val="tx1"/>
                </a:solidFill>
                <a:miter lim="800000"/>
                <a:headEnd/>
                <a:tailEnd/>
              </a:ln>
              <a:effectLst/>
            </p:spPr>
            <p:txBody>
              <a:bodyPr wrap="none" anchor="ctr"/>
              <a:lstStyle/>
              <a:p>
                <a:endParaRPr lang="fr-CH"/>
              </a:p>
            </p:txBody>
          </p:sp>
        </p:grpSp>
        <p:sp>
          <p:nvSpPr>
            <p:cNvPr id="157710" name="Text Box 14"/>
            <p:cNvSpPr txBox="1">
              <a:spLocks noChangeArrowheads="1"/>
            </p:cNvSpPr>
            <p:nvPr/>
          </p:nvSpPr>
          <p:spPr bwMode="auto">
            <a:xfrm>
              <a:off x="703" y="1706"/>
              <a:ext cx="1134" cy="419"/>
            </a:xfrm>
            <a:prstGeom prst="rect">
              <a:avLst/>
            </a:prstGeom>
            <a:noFill/>
            <a:ln w="9525">
              <a:noFill/>
              <a:miter lim="800000"/>
              <a:headEnd/>
              <a:tailEnd/>
            </a:ln>
            <a:effectLst/>
          </p:spPr>
          <p:txBody>
            <a:bodyPr>
              <a:spAutoFit/>
            </a:bodyPr>
            <a:lstStyle/>
            <a:p>
              <a:pPr>
                <a:spcBef>
                  <a:spcPct val="50000"/>
                </a:spcBef>
              </a:pPr>
              <a:r>
                <a:rPr lang="fr-FR" sz="1400" dirty="0"/>
                <a:t>2 facteurs de risques </a:t>
              </a:r>
              <a:r>
                <a:rPr lang="fr-FR" sz="1400" dirty="0" smtClean="0"/>
                <a:t>T2DM associés **?</a:t>
              </a:r>
              <a:endParaRPr lang="fr-FR" sz="1400" dirty="0"/>
            </a:p>
          </p:txBody>
        </p:sp>
      </p:grpSp>
      <p:grpSp>
        <p:nvGrpSpPr>
          <p:cNvPr id="8" name="Group 47"/>
          <p:cNvGrpSpPr>
            <a:grpSpLocks/>
          </p:cNvGrpSpPr>
          <p:nvPr/>
        </p:nvGrpSpPr>
        <p:grpSpPr bwMode="auto">
          <a:xfrm>
            <a:off x="928662" y="4857760"/>
            <a:ext cx="1176315" cy="417525"/>
            <a:chOff x="158" y="3458"/>
            <a:chExt cx="1361" cy="362"/>
          </a:xfrm>
        </p:grpSpPr>
        <p:sp>
          <p:nvSpPr>
            <p:cNvPr id="157715" name="Text Box 19"/>
            <p:cNvSpPr txBox="1">
              <a:spLocks noChangeArrowheads="1"/>
            </p:cNvSpPr>
            <p:nvPr/>
          </p:nvSpPr>
          <p:spPr bwMode="auto">
            <a:xfrm>
              <a:off x="204" y="3458"/>
              <a:ext cx="1225" cy="267"/>
            </a:xfrm>
            <a:prstGeom prst="rect">
              <a:avLst/>
            </a:prstGeom>
            <a:noFill/>
            <a:ln w="9525">
              <a:noFill/>
              <a:miter lim="800000"/>
              <a:headEnd/>
              <a:tailEnd/>
            </a:ln>
            <a:effectLst/>
          </p:spPr>
          <p:txBody>
            <a:bodyPr>
              <a:spAutoFit/>
            </a:bodyPr>
            <a:lstStyle/>
            <a:p>
              <a:pPr algn="ctr">
                <a:spcBef>
                  <a:spcPct val="50000"/>
                </a:spcBef>
              </a:pPr>
              <a:r>
                <a:rPr lang="fr-FR" sz="1400" dirty="0" smtClean="0"/>
                <a:t>OGTT</a:t>
              </a:r>
              <a:endParaRPr lang="fr-FR" sz="1400" dirty="0"/>
            </a:p>
          </p:txBody>
        </p:sp>
        <p:sp>
          <p:nvSpPr>
            <p:cNvPr id="157724" name="Rectangle 28"/>
            <p:cNvSpPr>
              <a:spLocks noChangeArrowheads="1"/>
            </p:cNvSpPr>
            <p:nvPr/>
          </p:nvSpPr>
          <p:spPr bwMode="auto">
            <a:xfrm>
              <a:off x="158" y="3458"/>
              <a:ext cx="1361" cy="362"/>
            </a:xfrm>
            <a:prstGeom prst="rect">
              <a:avLst/>
            </a:prstGeom>
            <a:noFill/>
            <a:ln w="9525">
              <a:solidFill>
                <a:schemeClr val="tx1"/>
              </a:solidFill>
              <a:miter lim="800000"/>
              <a:headEnd/>
              <a:tailEnd/>
            </a:ln>
            <a:effectLst/>
          </p:spPr>
          <p:txBody>
            <a:bodyPr wrap="none" anchor="ctr"/>
            <a:lstStyle/>
            <a:p>
              <a:pPr algn="ctr"/>
              <a:endParaRPr lang="fr-CH"/>
            </a:p>
          </p:txBody>
        </p:sp>
      </p:grpSp>
      <p:grpSp>
        <p:nvGrpSpPr>
          <p:cNvPr id="9" name="Group 40"/>
          <p:cNvGrpSpPr>
            <a:grpSpLocks/>
          </p:cNvGrpSpPr>
          <p:nvPr/>
        </p:nvGrpSpPr>
        <p:grpSpPr bwMode="auto">
          <a:xfrm>
            <a:off x="4859338" y="3402013"/>
            <a:ext cx="3673475" cy="730250"/>
            <a:chOff x="3061" y="2143"/>
            <a:chExt cx="2314" cy="460"/>
          </a:xfrm>
        </p:grpSpPr>
        <p:sp>
          <p:nvSpPr>
            <p:cNvPr id="157719" name="Text Box 23"/>
            <p:cNvSpPr txBox="1">
              <a:spLocks noChangeArrowheads="1"/>
            </p:cNvSpPr>
            <p:nvPr/>
          </p:nvSpPr>
          <p:spPr bwMode="auto">
            <a:xfrm>
              <a:off x="3107" y="2143"/>
              <a:ext cx="2268" cy="460"/>
            </a:xfrm>
            <a:prstGeom prst="rect">
              <a:avLst/>
            </a:prstGeom>
            <a:noFill/>
            <a:ln w="9525">
              <a:noFill/>
              <a:miter lim="800000"/>
              <a:headEnd/>
              <a:tailEnd/>
            </a:ln>
            <a:effectLst/>
          </p:spPr>
          <p:txBody>
            <a:bodyPr>
              <a:spAutoFit/>
            </a:bodyPr>
            <a:lstStyle/>
            <a:p>
              <a:pPr>
                <a:spcBef>
                  <a:spcPct val="50000"/>
                </a:spcBef>
              </a:pPr>
              <a:r>
                <a:rPr lang="fr-FR" sz="1400" dirty="0"/>
                <a:t>Contrôle du bilan de base tous les 2 ans sauf si résultats anormaux ou changements cliniques</a:t>
              </a:r>
            </a:p>
          </p:txBody>
        </p:sp>
        <p:sp>
          <p:nvSpPr>
            <p:cNvPr id="157725" name="Rectangle 29"/>
            <p:cNvSpPr>
              <a:spLocks noChangeArrowheads="1"/>
            </p:cNvSpPr>
            <p:nvPr/>
          </p:nvSpPr>
          <p:spPr bwMode="auto">
            <a:xfrm>
              <a:off x="3061" y="2143"/>
              <a:ext cx="2223" cy="454"/>
            </a:xfrm>
            <a:prstGeom prst="rect">
              <a:avLst/>
            </a:prstGeom>
            <a:noFill/>
            <a:ln w="9525">
              <a:solidFill>
                <a:schemeClr val="tx1"/>
              </a:solidFill>
              <a:miter lim="800000"/>
              <a:headEnd/>
              <a:tailEnd/>
            </a:ln>
            <a:effectLst/>
          </p:spPr>
          <p:txBody>
            <a:bodyPr wrap="none" anchor="ctr"/>
            <a:lstStyle/>
            <a:p>
              <a:endParaRPr lang="fr-CH"/>
            </a:p>
          </p:txBody>
        </p:sp>
      </p:grpSp>
      <p:grpSp>
        <p:nvGrpSpPr>
          <p:cNvPr id="10" name="Group 48"/>
          <p:cNvGrpSpPr>
            <a:grpSpLocks/>
          </p:cNvGrpSpPr>
          <p:nvPr/>
        </p:nvGrpSpPr>
        <p:grpSpPr bwMode="auto">
          <a:xfrm>
            <a:off x="6000760" y="4357694"/>
            <a:ext cx="2882900" cy="2376487"/>
            <a:chOff x="3787" y="2823"/>
            <a:chExt cx="1815" cy="1497"/>
          </a:xfrm>
        </p:grpSpPr>
        <p:sp>
          <p:nvSpPr>
            <p:cNvPr id="157704" name="Text Box 8"/>
            <p:cNvSpPr txBox="1">
              <a:spLocks noChangeArrowheads="1"/>
            </p:cNvSpPr>
            <p:nvPr/>
          </p:nvSpPr>
          <p:spPr bwMode="auto">
            <a:xfrm>
              <a:off x="3878" y="2869"/>
              <a:ext cx="1724" cy="1386"/>
            </a:xfrm>
            <a:prstGeom prst="rect">
              <a:avLst/>
            </a:prstGeom>
            <a:noFill/>
            <a:ln w="9525">
              <a:noFill/>
              <a:miter lim="800000"/>
              <a:headEnd/>
              <a:tailEnd/>
            </a:ln>
            <a:effectLst/>
          </p:spPr>
          <p:txBody>
            <a:bodyPr>
              <a:spAutoFit/>
            </a:bodyPr>
            <a:lstStyle/>
            <a:p>
              <a:pPr>
                <a:spcBef>
                  <a:spcPct val="50000"/>
                </a:spcBef>
              </a:pPr>
              <a:r>
                <a:rPr lang="fr-FR" sz="1600" b="1" dirty="0"/>
                <a:t>** Facteurs de risques pour T2DM:</a:t>
              </a:r>
            </a:p>
            <a:p>
              <a:pPr>
                <a:spcBef>
                  <a:spcPct val="50000"/>
                </a:spcBef>
                <a:buFontTx/>
                <a:buChar char="•"/>
              </a:pPr>
              <a:r>
                <a:rPr lang="fr-FR" sz="1400" dirty="0"/>
                <a:t> AF +</a:t>
              </a:r>
            </a:p>
            <a:p>
              <a:pPr>
                <a:spcBef>
                  <a:spcPct val="50000"/>
                </a:spcBef>
                <a:buFontTx/>
                <a:buChar char="•"/>
              </a:pPr>
              <a:r>
                <a:rPr lang="fr-FR" sz="1400" dirty="0"/>
                <a:t> Acanthosis </a:t>
              </a:r>
              <a:r>
                <a:rPr lang="fr-FR" sz="1400" dirty="0" smtClean="0"/>
                <a:t>nigricans</a:t>
              </a:r>
              <a:endParaRPr lang="fr-FR" sz="1400" dirty="0"/>
            </a:p>
            <a:p>
              <a:pPr>
                <a:spcBef>
                  <a:spcPct val="50000"/>
                </a:spcBef>
                <a:buFontTx/>
                <a:buChar char="•"/>
              </a:pPr>
              <a:r>
                <a:rPr lang="fr-FR" sz="1400" dirty="0"/>
                <a:t> Glucose à jeun &gt; 7 mmol</a:t>
              </a:r>
            </a:p>
            <a:p>
              <a:pPr>
                <a:spcBef>
                  <a:spcPct val="50000"/>
                </a:spcBef>
                <a:buFontTx/>
                <a:buChar char="•"/>
              </a:pPr>
              <a:r>
                <a:rPr lang="fr-FR" sz="1400" dirty="0"/>
                <a:t> Insuline &gt; 15 µU/</a:t>
              </a:r>
              <a:r>
                <a:rPr lang="fr-FR" sz="1400" dirty="0" err="1"/>
                <a:t>mL</a:t>
              </a:r>
              <a:endParaRPr lang="fr-FR" sz="1400" dirty="0"/>
            </a:p>
            <a:p>
              <a:pPr>
                <a:spcBef>
                  <a:spcPct val="50000"/>
                </a:spcBef>
                <a:buFontTx/>
                <a:buChar char="•"/>
              </a:pPr>
              <a:r>
                <a:rPr lang="fr-FR" sz="1400" dirty="0"/>
                <a:t> Ethnie à risque</a:t>
              </a:r>
            </a:p>
          </p:txBody>
        </p:sp>
        <p:sp>
          <p:nvSpPr>
            <p:cNvPr id="157727" name="Rectangle 31"/>
            <p:cNvSpPr>
              <a:spLocks noChangeArrowheads="1"/>
            </p:cNvSpPr>
            <p:nvPr/>
          </p:nvSpPr>
          <p:spPr bwMode="auto">
            <a:xfrm>
              <a:off x="3787" y="2823"/>
              <a:ext cx="1678" cy="1497"/>
            </a:xfrm>
            <a:prstGeom prst="rect">
              <a:avLst/>
            </a:prstGeom>
            <a:noFill/>
            <a:ln w="19050">
              <a:solidFill>
                <a:schemeClr val="tx1"/>
              </a:solidFill>
              <a:miter lim="800000"/>
              <a:headEnd/>
              <a:tailEnd/>
            </a:ln>
            <a:effectLst/>
          </p:spPr>
          <p:txBody>
            <a:bodyPr wrap="none" anchor="ctr"/>
            <a:lstStyle/>
            <a:p>
              <a:pPr algn="ctr"/>
              <a:endParaRPr lang="fr-FR" dirty="0"/>
            </a:p>
          </p:txBody>
        </p:sp>
      </p:grpSp>
      <p:grpSp>
        <p:nvGrpSpPr>
          <p:cNvPr id="11" name="Group 35"/>
          <p:cNvGrpSpPr>
            <a:grpSpLocks/>
          </p:cNvGrpSpPr>
          <p:nvPr/>
        </p:nvGrpSpPr>
        <p:grpSpPr bwMode="auto">
          <a:xfrm>
            <a:off x="6732588" y="449263"/>
            <a:ext cx="2016125" cy="2475701"/>
            <a:chOff x="4241" y="283"/>
            <a:chExt cx="1270" cy="1361"/>
          </a:xfrm>
        </p:grpSpPr>
        <p:sp>
          <p:nvSpPr>
            <p:cNvPr id="157716" name="Text Box 20"/>
            <p:cNvSpPr txBox="1">
              <a:spLocks noChangeArrowheads="1"/>
            </p:cNvSpPr>
            <p:nvPr/>
          </p:nvSpPr>
          <p:spPr bwMode="auto">
            <a:xfrm>
              <a:off x="4332" y="329"/>
              <a:ext cx="1157" cy="1252"/>
            </a:xfrm>
            <a:prstGeom prst="rect">
              <a:avLst/>
            </a:prstGeom>
            <a:noFill/>
            <a:ln w="9525">
              <a:noFill/>
              <a:miter lim="800000"/>
              <a:headEnd/>
              <a:tailEnd/>
            </a:ln>
            <a:effectLst/>
          </p:spPr>
          <p:txBody>
            <a:bodyPr>
              <a:spAutoFit/>
            </a:bodyPr>
            <a:lstStyle/>
            <a:p>
              <a:pPr>
                <a:spcBef>
                  <a:spcPct val="50000"/>
                </a:spcBef>
              </a:pPr>
              <a:r>
                <a:rPr lang="fr-FR" sz="1600" b="1" dirty="0"/>
                <a:t>* Bilan de base:</a:t>
              </a:r>
            </a:p>
            <a:p>
              <a:pPr>
                <a:spcBef>
                  <a:spcPct val="50000"/>
                </a:spcBef>
                <a:buFontTx/>
                <a:buChar char="•"/>
              </a:pPr>
              <a:r>
                <a:rPr lang="fr-FR" sz="1400" dirty="0"/>
                <a:t> Bilan lipidique</a:t>
              </a:r>
            </a:p>
            <a:p>
              <a:pPr>
                <a:spcBef>
                  <a:spcPct val="50000"/>
                </a:spcBef>
                <a:buFontTx/>
                <a:buChar char="•"/>
              </a:pPr>
              <a:r>
                <a:rPr lang="fr-FR" sz="1400" dirty="0"/>
                <a:t> ALAT</a:t>
              </a:r>
            </a:p>
            <a:p>
              <a:pPr>
                <a:spcBef>
                  <a:spcPct val="50000"/>
                </a:spcBef>
                <a:buFontTx/>
                <a:buChar char="•"/>
              </a:pPr>
              <a:r>
                <a:rPr lang="fr-FR" sz="1400" dirty="0"/>
                <a:t> Glucose</a:t>
              </a:r>
            </a:p>
            <a:p>
              <a:pPr>
                <a:spcBef>
                  <a:spcPct val="50000"/>
                </a:spcBef>
                <a:buFontTx/>
                <a:buChar char="•"/>
              </a:pPr>
              <a:r>
                <a:rPr lang="fr-FR" sz="1400" dirty="0"/>
                <a:t> Insuline</a:t>
              </a:r>
            </a:p>
            <a:p>
              <a:pPr>
                <a:spcBef>
                  <a:spcPct val="50000"/>
                </a:spcBef>
                <a:buFontTx/>
                <a:buChar char="•"/>
              </a:pPr>
              <a:r>
                <a:rPr lang="fr-FR" sz="1400" dirty="0"/>
                <a:t> </a:t>
              </a:r>
              <a:r>
                <a:rPr lang="fr-FR" sz="1400" dirty="0" smtClean="0"/>
                <a:t>TSH</a:t>
              </a:r>
            </a:p>
            <a:p>
              <a:pPr>
                <a:spcBef>
                  <a:spcPct val="50000"/>
                </a:spcBef>
                <a:buFontTx/>
                <a:buChar char="•"/>
              </a:pPr>
              <a:r>
                <a:rPr lang="fr-FR" sz="1400" dirty="0" smtClean="0"/>
                <a:t> Vitamine D</a:t>
              </a:r>
              <a:endParaRPr lang="fr-FR" sz="1400" dirty="0"/>
            </a:p>
          </p:txBody>
        </p:sp>
        <p:sp>
          <p:nvSpPr>
            <p:cNvPr id="157728" name="Rectangle 32"/>
            <p:cNvSpPr>
              <a:spLocks noChangeArrowheads="1"/>
            </p:cNvSpPr>
            <p:nvPr/>
          </p:nvSpPr>
          <p:spPr bwMode="auto">
            <a:xfrm>
              <a:off x="4241" y="283"/>
              <a:ext cx="1270" cy="1361"/>
            </a:xfrm>
            <a:prstGeom prst="rect">
              <a:avLst/>
            </a:prstGeom>
            <a:noFill/>
            <a:ln w="19050">
              <a:solidFill>
                <a:schemeClr val="tx1"/>
              </a:solidFill>
              <a:miter lim="800000"/>
              <a:headEnd/>
              <a:tailEnd/>
            </a:ln>
            <a:effectLst/>
          </p:spPr>
          <p:txBody>
            <a:bodyPr wrap="none" anchor="ctr"/>
            <a:lstStyle/>
            <a:p>
              <a:endParaRPr lang="fr-CH"/>
            </a:p>
          </p:txBody>
        </p:sp>
      </p:grpSp>
      <p:grpSp>
        <p:nvGrpSpPr>
          <p:cNvPr id="12" name="Group 49"/>
          <p:cNvGrpSpPr>
            <a:grpSpLocks/>
          </p:cNvGrpSpPr>
          <p:nvPr/>
        </p:nvGrpSpPr>
        <p:grpSpPr bwMode="auto">
          <a:xfrm>
            <a:off x="2989263" y="1700213"/>
            <a:ext cx="2159000" cy="431800"/>
            <a:chOff x="1882" y="1071"/>
            <a:chExt cx="1361" cy="272"/>
          </a:xfrm>
        </p:grpSpPr>
        <p:sp>
          <p:nvSpPr>
            <p:cNvPr id="157700" name="Text Box 4"/>
            <p:cNvSpPr txBox="1">
              <a:spLocks noChangeArrowheads="1"/>
            </p:cNvSpPr>
            <p:nvPr/>
          </p:nvSpPr>
          <p:spPr bwMode="auto">
            <a:xfrm>
              <a:off x="1973" y="1117"/>
              <a:ext cx="1270" cy="212"/>
            </a:xfrm>
            <a:prstGeom prst="rect">
              <a:avLst/>
            </a:prstGeom>
            <a:noFill/>
            <a:ln w="9525">
              <a:noFill/>
              <a:miter lim="800000"/>
              <a:headEnd/>
              <a:tailEnd/>
            </a:ln>
            <a:effectLst/>
          </p:spPr>
          <p:txBody>
            <a:bodyPr>
              <a:spAutoFit/>
            </a:bodyPr>
            <a:lstStyle/>
            <a:p>
              <a:pPr>
                <a:spcBef>
                  <a:spcPct val="50000"/>
                </a:spcBef>
              </a:pPr>
              <a:r>
                <a:rPr lang="fr-FR" sz="1600"/>
                <a:t>Début puberté ?</a:t>
              </a:r>
            </a:p>
          </p:txBody>
        </p:sp>
        <p:sp>
          <p:nvSpPr>
            <p:cNvPr id="157729" name="Rectangle 33"/>
            <p:cNvSpPr>
              <a:spLocks noChangeArrowheads="1"/>
            </p:cNvSpPr>
            <p:nvPr/>
          </p:nvSpPr>
          <p:spPr bwMode="auto">
            <a:xfrm>
              <a:off x="1882" y="1071"/>
              <a:ext cx="1134" cy="272"/>
            </a:xfrm>
            <a:prstGeom prst="rect">
              <a:avLst/>
            </a:prstGeom>
            <a:noFill/>
            <a:ln w="19050">
              <a:solidFill>
                <a:schemeClr val="tx1"/>
              </a:solidFill>
              <a:miter lim="800000"/>
              <a:headEnd/>
              <a:tailEnd/>
            </a:ln>
            <a:effectLst/>
          </p:spPr>
          <p:txBody>
            <a:bodyPr wrap="none" anchor="ctr"/>
            <a:lstStyle/>
            <a:p>
              <a:endParaRPr lang="fr-CH"/>
            </a:p>
          </p:txBody>
        </p:sp>
      </p:grpSp>
      <p:sp>
        <p:nvSpPr>
          <p:cNvPr id="1262628" name="Text Box 36"/>
          <p:cNvSpPr txBox="1">
            <a:spLocks noChangeArrowheads="1"/>
          </p:cNvSpPr>
          <p:nvPr/>
        </p:nvSpPr>
        <p:spPr bwMode="auto">
          <a:xfrm>
            <a:off x="0" y="0"/>
            <a:ext cx="2714612" cy="1015663"/>
          </a:xfrm>
          <a:prstGeom prst="rect">
            <a:avLst/>
          </a:prstGeom>
          <a:noFill/>
          <a:ln w="9525">
            <a:noFill/>
            <a:miter lim="800000"/>
            <a:headEnd/>
            <a:tailEnd/>
          </a:ln>
          <a:effectLst/>
        </p:spPr>
        <p:txBody>
          <a:bodyPr wrap="square">
            <a:spAutoFit/>
          </a:bodyPr>
          <a:lstStyle/>
          <a:p>
            <a:pPr eaLnBrk="0" hangingPunct="0"/>
            <a:r>
              <a:rPr lang="fr-FR" sz="2000" b="1" dirty="0">
                <a:solidFill>
                  <a:srgbClr val="0071BB"/>
                </a:solidFill>
                <a:latin typeface="+mj-lt"/>
                <a:ea typeface="ＭＳ Ｐゴシック" pitchFamily="84" charset="-128"/>
                <a:cs typeface="ＭＳ Ｐゴシック" pitchFamily="84" charset="-128"/>
              </a:rPr>
              <a:t>ARBRE DÉCISIONNEL POUR LES EXAMENS COMPLEMENTAIRES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3"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357158" y="357166"/>
            <a:ext cx="5989495" cy="966947"/>
          </a:xfrm>
        </p:spPr>
        <p:txBody>
          <a:bodyPr/>
          <a:lstStyle/>
          <a:p>
            <a:r>
              <a:rPr lang="fr-CH" sz="3600" b="1" dirty="0" smtClean="0">
                <a:solidFill>
                  <a:srgbClr val="0070C0"/>
                </a:solidFill>
                <a:ea typeface="ＭＳ Ｐゴシック"/>
                <a:cs typeface="ＭＳ Ｐゴシック"/>
              </a:rPr>
              <a:t>Bibliographie</a:t>
            </a:r>
          </a:p>
        </p:txBody>
      </p:sp>
      <p:sp>
        <p:nvSpPr>
          <p:cNvPr id="11" name="Espace réservé du contenu 10"/>
          <p:cNvSpPr>
            <a:spLocks noGrp="1"/>
          </p:cNvSpPr>
          <p:nvPr>
            <p:ph idx="1"/>
          </p:nvPr>
        </p:nvSpPr>
        <p:spPr>
          <a:xfrm>
            <a:off x="428596" y="1500174"/>
            <a:ext cx="8429684" cy="4798785"/>
          </a:xfrm>
        </p:spPr>
        <p:txBody>
          <a:bodyPr>
            <a:normAutofit fontScale="92500" lnSpcReduction="10000"/>
          </a:bodyPr>
          <a:lstStyle/>
          <a:p>
            <a:pPr>
              <a:buClr>
                <a:srgbClr val="0070C0"/>
              </a:buClr>
            </a:pPr>
            <a:r>
              <a:rPr lang="fr-CH" sz="1800" dirty="0" smtClean="0"/>
              <a:t>Sandra Gibson </a:t>
            </a:r>
            <a:r>
              <a:rPr lang="fr-CH" sz="1800" dirty="0" err="1" smtClean="0"/>
              <a:t>Hassink</a:t>
            </a:r>
            <a:r>
              <a:rPr lang="fr-CH" sz="1800" dirty="0" smtClean="0"/>
              <a:t>. A </a:t>
            </a:r>
            <a:r>
              <a:rPr lang="fr-CH" sz="1800" dirty="0" err="1" smtClean="0"/>
              <a:t>Clinical</a:t>
            </a:r>
            <a:r>
              <a:rPr lang="fr-CH" sz="1800" dirty="0" smtClean="0"/>
              <a:t> Guide To </a:t>
            </a:r>
            <a:r>
              <a:rPr lang="fr-CH" sz="1800" dirty="0" err="1" smtClean="0"/>
              <a:t>Pediatric</a:t>
            </a:r>
            <a:r>
              <a:rPr lang="fr-CH" sz="1800" dirty="0" smtClean="0"/>
              <a:t> </a:t>
            </a:r>
            <a:r>
              <a:rPr lang="fr-CH" sz="1800" dirty="0" err="1" smtClean="0"/>
              <a:t>Weight</a:t>
            </a:r>
            <a:r>
              <a:rPr lang="fr-CH" sz="1800" dirty="0" smtClean="0"/>
              <a:t> Management and </a:t>
            </a:r>
            <a:r>
              <a:rPr lang="fr-CH" sz="1800" dirty="0" err="1" smtClean="0"/>
              <a:t>Obesity</a:t>
            </a:r>
            <a:r>
              <a:rPr lang="fr-CH" sz="1800" dirty="0" smtClean="0"/>
              <a:t>. LWW 2007.</a:t>
            </a:r>
          </a:p>
          <a:p>
            <a:pPr>
              <a:buClr>
                <a:srgbClr val="0070C0"/>
              </a:buClr>
            </a:pPr>
            <a:r>
              <a:rPr lang="fr-FR" sz="1800" dirty="0" smtClean="0"/>
              <a:t>NF. Bradford. </a:t>
            </a:r>
            <a:r>
              <a:rPr lang="fr-FR" sz="1800" dirty="0" err="1" smtClean="0"/>
              <a:t>Overweight</a:t>
            </a:r>
            <a:r>
              <a:rPr lang="fr-FR" sz="1800" dirty="0" smtClean="0"/>
              <a:t> and </a:t>
            </a:r>
            <a:r>
              <a:rPr lang="fr-FR" sz="1800" dirty="0" err="1" smtClean="0"/>
              <a:t>obesity</a:t>
            </a:r>
            <a:r>
              <a:rPr lang="fr-FR" sz="1800" dirty="0" smtClean="0"/>
              <a:t> in </a:t>
            </a:r>
            <a:r>
              <a:rPr lang="fr-FR" sz="1800" dirty="0" err="1" smtClean="0"/>
              <a:t>children</a:t>
            </a:r>
            <a:r>
              <a:rPr lang="fr-FR" sz="1800" dirty="0" smtClean="0"/>
              <a:t> and adolescents. </a:t>
            </a:r>
            <a:r>
              <a:rPr lang="fr-FR" sz="1800" i="1" dirty="0" err="1" smtClean="0"/>
              <a:t>Prim</a:t>
            </a:r>
            <a:r>
              <a:rPr lang="fr-FR" sz="1800" i="1" dirty="0" smtClean="0"/>
              <a:t> Care.</a:t>
            </a:r>
            <a:r>
              <a:rPr lang="fr-FR" sz="1800" dirty="0" smtClean="0"/>
              <a:t> 2009 Jun;36(2):319-39.</a:t>
            </a:r>
          </a:p>
          <a:p>
            <a:pPr>
              <a:buClr>
                <a:srgbClr val="0070C0"/>
              </a:buClr>
            </a:pPr>
            <a:r>
              <a:rPr lang="fr-CH" sz="1800" dirty="0" smtClean="0"/>
              <a:t>Yacine </a:t>
            </a:r>
            <a:r>
              <a:rPr lang="fr-CH" sz="1800" dirty="0" err="1" smtClean="0"/>
              <a:t>Aggoun</a:t>
            </a:r>
            <a:r>
              <a:rPr lang="fr-CH" sz="1800" dirty="0" smtClean="0"/>
              <a:t>. </a:t>
            </a:r>
            <a:r>
              <a:rPr lang="fr-CH" sz="1800" dirty="0" err="1" smtClean="0"/>
              <a:t>Obesity</a:t>
            </a:r>
            <a:r>
              <a:rPr lang="fr-CH" sz="1800" dirty="0" smtClean="0"/>
              <a:t>, </a:t>
            </a:r>
            <a:r>
              <a:rPr lang="fr-CH" sz="1800" dirty="0" err="1" smtClean="0"/>
              <a:t>Metabolic</a:t>
            </a:r>
            <a:r>
              <a:rPr lang="fr-CH" sz="1800" dirty="0" smtClean="0"/>
              <a:t> Syndrome, and </a:t>
            </a:r>
            <a:r>
              <a:rPr lang="fr-CH" sz="1800" dirty="0" err="1" smtClean="0"/>
              <a:t>Cardiovascular</a:t>
            </a:r>
            <a:r>
              <a:rPr lang="fr-CH" sz="1800" dirty="0" smtClean="0"/>
              <a:t> </a:t>
            </a:r>
            <a:r>
              <a:rPr lang="fr-CH" sz="1800" dirty="0" err="1" smtClean="0"/>
              <a:t>Disease</a:t>
            </a:r>
            <a:r>
              <a:rPr lang="fr-CH" sz="1800" dirty="0" smtClean="0"/>
              <a:t>. </a:t>
            </a:r>
            <a:r>
              <a:rPr lang="fr-CH" sz="1800" dirty="0" err="1" smtClean="0"/>
              <a:t>Pediatric</a:t>
            </a:r>
            <a:r>
              <a:rPr lang="fr-CH" sz="1800" dirty="0" smtClean="0"/>
              <a:t> </a:t>
            </a:r>
            <a:r>
              <a:rPr lang="fr-CH" sz="1800" dirty="0" err="1" smtClean="0"/>
              <a:t>Research</a:t>
            </a:r>
            <a:r>
              <a:rPr lang="fr-CH" sz="1800" dirty="0" smtClean="0"/>
              <a:t> 2007. vol. 61, n°6; 653-659.</a:t>
            </a:r>
          </a:p>
          <a:p>
            <a:pPr>
              <a:buClr>
                <a:srgbClr val="0070C0"/>
              </a:buClr>
            </a:pPr>
            <a:r>
              <a:rPr lang="fr-CH" sz="1800" dirty="0" smtClean="0"/>
              <a:t>Valérie Burke. </a:t>
            </a:r>
            <a:r>
              <a:rPr lang="fr-CH" sz="1800" dirty="0" err="1" smtClean="0"/>
              <a:t>Obesity</a:t>
            </a:r>
            <a:r>
              <a:rPr lang="fr-CH" sz="1800" dirty="0" smtClean="0"/>
              <a:t> in </a:t>
            </a:r>
            <a:r>
              <a:rPr lang="fr-CH" sz="1800" dirty="0" err="1" smtClean="0"/>
              <a:t>childhood</a:t>
            </a:r>
            <a:r>
              <a:rPr lang="fr-CH" sz="1800" dirty="0" smtClean="0"/>
              <a:t> and </a:t>
            </a:r>
            <a:r>
              <a:rPr lang="fr-CH" sz="1800" dirty="0" err="1" smtClean="0"/>
              <a:t>cardiovascular</a:t>
            </a:r>
            <a:r>
              <a:rPr lang="fr-CH" sz="1800" dirty="0" smtClean="0"/>
              <a:t> </a:t>
            </a:r>
            <a:r>
              <a:rPr lang="fr-CH" sz="1800" dirty="0" err="1" smtClean="0"/>
              <a:t>risk</a:t>
            </a:r>
            <a:r>
              <a:rPr lang="fr-CH" sz="1800" dirty="0" smtClean="0"/>
              <a:t>, </a:t>
            </a:r>
            <a:r>
              <a:rPr lang="fr-CH" sz="1800" i="1" dirty="0" err="1" smtClean="0"/>
              <a:t>Clinical</a:t>
            </a:r>
            <a:r>
              <a:rPr lang="fr-CH" sz="1800" i="1" dirty="0" smtClean="0"/>
              <a:t> and </a:t>
            </a:r>
            <a:r>
              <a:rPr lang="fr-CH" sz="1800" i="1" dirty="0" err="1" smtClean="0"/>
              <a:t>Experimental</a:t>
            </a:r>
            <a:r>
              <a:rPr lang="fr-CH" sz="1800" i="1" dirty="0" smtClean="0"/>
              <a:t> </a:t>
            </a:r>
            <a:r>
              <a:rPr lang="fr-CH" sz="1800" i="1" dirty="0" err="1" smtClean="0"/>
              <a:t>Pharmacology</a:t>
            </a:r>
            <a:r>
              <a:rPr lang="fr-CH" sz="1800" i="1" dirty="0" smtClean="0"/>
              <a:t> and </a:t>
            </a:r>
            <a:r>
              <a:rPr lang="fr-CH" sz="1800" i="1" dirty="0" err="1" smtClean="0"/>
              <a:t>Physiology</a:t>
            </a:r>
            <a:r>
              <a:rPr lang="fr-CH" sz="1800" i="1" dirty="0" smtClean="0"/>
              <a:t>. (2006) 33, 831-837</a:t>
            </a:r>
            <a:endParaRPr lang="fr-FR" sz="1800" i="1" dirty="0" smtClean="0"/>
          </a:p>
          <a:p>
            <a:pPr>
              <a:buClr>
                <a:srgbClr val="0070C0"/>
              </a:buClr>
            </a:pPr>
            <a:r>
              <a:rPr lang="fr-FR" sz="1800" dirty="0" smtClean="0"/>
              <a:t>F. </a:t>
            </a:r>
            <a:r>
              <a:rPr lang="fr-FR" sz="1800" dirty="0" err="1" smtClean="0"/>
              <a:t>Chiarelli</a:t>
            </a:r>
            <a:r>
              <a:rPr lang="fr-FR" sz="1800" dirty="0" smtClean="0"/>
              <a:t>, et al. </a:t>
            </a:r>
            <a:r>
              <a:rPr lang="fr-FR" sz="1800" dirty="0" err="1" smtClean="0"/>
              <a:t>Insulin</a:t>
            </a:r>
            <a:r>
              <a:rPr lang="fr-FR" sz="1800" dirty="0" smtClean="0"/>
              <a:t> </a:t>
            </a:r>
            <a:r>
              <a:rPr lang="fr-FR" sz="1800" dirty="0" err="1" smtClean="0"/>
              <a:t>resistance</a:t>
            </a:r>
            <a:r>
              <a:rPr lang="fr-FR" sz="1800" dirty="0" smtClean="0"/>
              <a:t> and </a:t>
            </a:r>
            <a:r>
              <a:rPr lang="fr-FR" sz="1800" dirty="0" err="1" smtClean="0"/>
              <a:t>obesity</a:t>
            </a:r>
            <a:r>
              <a:rPr lang="fr-FR" sz="1800" dirty="0" smtClean="0"/>
              <a:t> in </a:t>
            </a:r>
            <a:r>
              <a:rPr lang="fr-FR" sz="1800" dirty="0" err="1" smtClean="0"/>
              <a:t>childhood</a:t>
            </a:r>
            <a:r>
              <a:rPr lang="fr-FR" sz="1800" dirty="0" smtClean="0"/>
              <a:t>. </a:t>
            </a:r>
            <a:r>
              <a:rPr lang="fr-FR" sz="1800" i="1" dirty="0" err="1" smtClean="0"/>
              <a:t>Eur</a:t>
            </a:r>
            <a:r>
              <a:rPr lang="fr-FR" sz="1800" i="1" dirty="0" smtClean="0"/>
              <a:t> J </a:t>
            </a:r>
            <a:r>
              <a:rPr lang="fr-FR" sz="1800" i="1" dirty="0" err="1" smtClean="0"/>
              <a:t>Endocrinol</a:t>
            </a:r>
            <a:r>
              <a:rPr lang="fr-FR" sz="1800" dirty="0" smtClean="0"/>
              <a:t>. 2008 </a:t>
            </a:r>
            <a:r>
              <a:rPr lang="fr-FR" sz="1800" dirty="0" err="1" smtClean="0"/>
              <a:t>Dec</a:t>
            </a:r>
            <a:r>
              <a:rPr lang="fr-FR" sz="1800" dirty="0" smtClean="0"/>
              <a:t>;159 </a:t>
            </a:r>
            <a:r>
              <a:rPr lang="fr-FR" sz="1800" dirty="0" err="1" smtClean="0"/>
              <a:t>Suppl</a:t>
            </a:r>
            <a:r>
              <a:rPr lang="fr-FR" sz="1800" dirty="0" smtClean="0"/>
              <a:t> 1:S67-74. </a:t>
            </a:r>
            <a:r>
              <a:rPr lang="fr-FR" sz="1800" dirty="0" err="1" smtClean="0"/>
              <a:t>Epub</a:t>
            </a:r>
            <a:r>
              <a:rPr lang="fr-FR" sz="1800" dirty="0" smtClean="0"/>
              <a:t> 2008 Sep 19.</a:t>
            </a:r>
          </a:p>
          <a:p>
            <a:pPr>
              <a:buClr>
                <a:srgbClr val="0070C0"/>
              </a:buClr>
            </a:pPr>
            <a:r>
              <a:rPr lang="fr-CH" sz="1800" dirty="0" smtClean="0"/>
              <a:t>Tamara Hannon et al. </a:t>
            </a:r>
            <a:r>
              <a:rPr lang="fr-CH" sz="1800" dirty="0" err="1" smtClean="0"/>
              <a:t>Childhood</a:t>
            </a:r>
            <a:r>
              <a:rPr lang="fr-CH" sz="1800" dirty="0" smtClean="0"/>
              <a:t> </a:t>
            </a:r>
            <a:r>
              <a:rPr lang="fr-CH" sz="1800" dirty="0" err="1" smtClean="0"/>
              <a:t>Obesity</a:t>
            </a:r>
            <a:r>
              <a:rPr lang="fr-CH" sz="1800" dirty="0" smtClean="0"/>
              <a:t> </a:t>
            </a:r>
            <a:r>
              <a:rPr lang="fr-CH" sz="1800" dirty="0" err="1" smtClean="0"/>
              <a:t>abd</a:t>
            </a:r>
            <a:r>
              <a:rPr lang="fr-CH" sz="1800" dirty="0" smtClean="0"/>
              <a:t> Type 2 </a:t>
            </a:r>
            <a:r>
              <a:rPr lang="fr-CH" sz="1800" dirty="0" err="1" smtClean="0"/>
              <a:t>Diabetes</a:t>
            </a:r>
            <a:r>
              <a:rPr lang="fr-CH" sz="1800" dirty="0" smtClean="0"/>
              <a:t> </a:t>
            </a:r>
            <a:r>
              <a:rPr lang="fr-CH" sz="1800" dirty="0" err="1" smtClean="0"/>
              <a:t>Mellitus</a:t>
            </a:r>
            <a:r>
              <a:rPr lang="fr-CH" sz="1800" dirty="0" smtClean="0"/>
              <a:t>. </a:t>
            </a:r>
            <a:r>
              <a:rPr lang="fr-CH" sz="1800" i="1" dirty="0" smtClean="0"/>
              <a:t>Pediatrics</a:t>
            </a:r>
            <a:r>
              <a:rPr lang="fr-CH" sz="1800" dirty="0" smtClean="0"/>
              <a:t> 2005; 116; 473-480.</a:t>
            </a:r>
          </a:p>
          <a:p>
            <a:pPr>
              <a:buClr>
                <a:srgbClr val="0070C0"/>
              </a:buClr>
            </a:pPr>
            <a:r>
              <a:rPr lang="fr-CH" sz="1800" dirty="0" err="1" smtClean="0"/>
              <a:t>McCrindleBW</a:t>
            </a:r>
            <a:r>
              <a:rPr lang="fr-CH" sz="1800" dirty="0" smtClean="0"/>
              <a:t>, </a:t>
            </a:r>
            <a:r>
              <a:rPr lang="fr-CH" sz="1800" dirty="0" err="1" smtClean="0"/>
              <a:t>UrbinaEM</a:t>
            </a:r>
            <a:r>
              <a:rPr lang="fr-CH" sz="1800" dirty="0" smtClean="0"/>
              <a:t>, </a:t>
            </a:r>
            <a:r>
              <a:rPr lang="fr-CH" sz="1800" dirty="0" err="1" smtClean="0"/>
              <a:t>DennisonBA</a:t>
            </a:r>
            <a:r>
              <a:rPr lang="fr-CH" sz="1800" dirty="0" smtClean="0"/>
              <a:t> et al. Drug </a:t>
            </a:r>
            <a:r>
              <a:rPr lang="fr-CH" sz="1800" dirty="0" err="1" smtClean="0"/>
              <a:t>therapy</a:t>
            </a:r>
            <a:r>
              <a:rPr lang="fr-CH" sz="1800" dirty="0" smtClean="0"/>
              <a:t> of </a:t>
            </a:r>
            <a:r>
              <a:rPr lang="fr-CH" sz="1800" dirty="0" err="1" smtClean="0"/>
              <a:t>high</a:t>
            </a:r>
            <a:r>
              <a:rPr lang="fr-CH" sz="1800" dirty="0" smtClean="0"/>
              <a:t>-</a:t>
            </a:r>
            <a:r>
              <a:rPr lang="fr-CH" sz="1800" dirty="0" err="1" smtClean="0"/>
              <a:t>risk</a:t>
            </a:r>
            <a:r>
              <a:rPr lang="fr-CH" sz="1800" dirty="0" smtClean="0"/>
              <a:t> </a:t>
            </a:r>
            <a:r>
              <a:rPr lang="fr-CH" sz="1800" dirty="0" err="1" smtClean="0"/>
              <a:t>lipid</a:t>
            </a:r>
            <a:r>
              <a:rPr lang="fr-CH" sz="1800" dirty="0" smtClean="0"/>
              <a:t> </a:t>
            </a:r>
            <a:r>
              <a:rPr lang="fr-CH" sz="1800" dirty="0" err="1" smtClean="0"/>
              <a:t>abnormalities</a:t>
            </a:r>
            <a:r>
              <a:rPr lang="fr-CH" sz="1800" dirty="0" smtClean="0"/>
              <a:t> in </a:t>
            </a:r>
            <a:r>
              <a:rPr lang="fr-CH" sz="1800" dirty="0" err="1" smtClean="0"/>
              <a:t>children</a:t>
            </a:r>
            <a:r>
              <a:rPr lang="fr-CH" sz="1800" dirty="0" smtClean="0"/>
              <a:t> and adolescents. </a:t>
            </a:r>
            <a:r>
              <a:rPr lang="fr-CH" sz="1800" i="1" dirty="0" smtClean="0"/>
              <a:t>Circulation2007;115:1948-1967.</a:t>
            </a:r>
          </a:p>
          <a:p>
            <a:pPr>
              <a:buClr>
                <a:srgbClr val="0070C0"/>
              </a:buClr>
            </a:pPr>
            <a:r>
              <a:rPr lang="fr-CH" sz="1800" dirty="0" err="1" smtClean="0"/>
              <a:t>Dimitrios</a:t>
            </a:r>
            <a:r>
              <a:rPr lang="fr-CH" sz="1800" dirty="0" smtClean="0"/>
              <a:t> Papandreou et al. Update on non-</a:t>
            </a:r>
            <a:r>
              <a:rPr lang="fr-CH" sz="1800" dirty="0" err="1" smtClean="0"/>
              <a:t>alcoholic</a:t>
            </a:r>
            <a:r>
              <a:rPr lang="fr-CH" sz="1800" dirty="0" smtClean="0"/>
              <a:t> </a:t>
            </a:r>
            <a:r>
              <a:rPr lang="fr-CH" sz="1800" dirty="0" err="1" smtClean="0"/>
              <a:t>fatty</a:t>
            </a:r>
            <a:r>
              <a:rPr lang="fr-CH" sz="1800" dirty="0" smtClean="0"/>
              <a:t> </a:t>
            </a:r>
            <a:r>
              <a:rPr lang="fr-CH" sz="1800" dirty="0" err="1" smtClean="0"/>
              <a:t>liver</a:t>
            </a:r>
            <a:r>
              <a:rPr lang="fr-CH" sz="1800" dirty="0" smtClean="0"/>
              <a:t> </a:t>
            </a:r>
            <a:r>
              <a:rPr lang="fr-CH" sz="1800" dirty="0" err="1" smtClean="0"/>
              <a:t>disease</a:t>
            </a:r>
            <a:r>
              <a:rPr lang="fr-CH" sz="1800" dirty="0" smtClean="0"/>
              <a:t> in </a:t>
            </a:r>
            <a:r>
              <a:rPr lang="fr-CH" sz="1800" dirty="0" err="1" smtClean="0"/>
              <a:t>children</a:t>
            </a:r>
            <a:r>
              <a:rPr lang="fr-CH" sz="1800" dirty="0" smtClean="0"/>
              <a:t>. </a:t>
            </a:r>
            <a:r>
              <a:rPr lang="fr-CH" sz="1800" i="1" dirty="0" err="1" smtClean="0"/>
              <a:t>Clinical</a:t>
            </a:r>
            <a:r>
              <a:rPr lang="fr-CH" sz="1800" i="1" dirty="0" smtClean="0"/>
              <a:t> Nutrition</a:t>
            </a:r>
            <a:r>
              <a:rPr lang="fr-CH" sz="1800" dirty="0" smtClean="0"/>
              <a:t>, 2007. 26, 409-415.</a:t>
            </a:r>
          </a:p>
          <a:p>
            <a:pPr>
              <a:buClr>
                <a:srgbClr val="0070C0"/>
              </a:buClr>
            </a:pPr>
            <a:r>
              <a:rPr lang="fr-FR" sz="1800" dirty="0" smtClean="0"/>
              <a:t>EK. </a:t>
            </a:r>
            <a:r>
              <a:rPr lang="fr-FR" sz="1800" dirty="0" err="1" smtClean="0"/>
              <a:t>Fionrino</a:t>
            </a:r>
            <a:r>
              <a:rPr lang="fr-FR" sz="1800" dirty="0" smtClean="0"/>
              <a:t> et al. </a:t>
            </a:r>
            <a:r>
              <a:rPr lang="fr-FR" sz="1800" dirty="0" err="1" smtClean="0"/>
              <a:t>Obesity</a:t>
            </a:r>
            <a:r>
              <a:rPr lang="fr-FR" sz="1800" dirty="0" smtClean="0"/>
              <a:t> and </a:t>
            </a:r>
            <a:r>
              <a:rPr lang="fr-FR" sz="1800" dirty="0" err="1" smtClean="0"/>
              <a:t>respiratory</a:t>
            </a:r>
            <a:r>
              <a:rPr lang="fr-FR" sz="1800" dirty="0" smtClean="0"/>
              <a:t> </a:t>
            </a:r>
            <a:r>
              <a:rPr lang="fr-FR" sz="1800" dirty="0" err="1" smtClean="0"/>
              <a:t>diseases</a:t>
            </a:r>
            <a:r>
              <a:rPr lang="fr-FR" sz="1800" dirty="0" smtClean="0"/>
              <a:t> in </a:t>
            </a:r>
            <a:r>
              <a:rPr lang="fr-FR" sz="1800" dirty="0" err="1" smtClean="0"/>
              <a:t>childhood</a:t>
            </a:r>
            <a:r>
              <a:rPr lang="fr-FR" sz="1800" dirty="0" smtClean="0"/>
              <a:t>. </a:t>
            </a:r>
            <a:r>
              <a:rPr lang="fr-FR" sz="1800" i="1" dirty="0" smtClean="0"/>
              <a:t>Clin </a:t>
            </a:r>
            <a:r>
              <a:rPr lang="fr-FR" sz="1800" i="1" dirty="0" err="1" smtClean="0"/>
              <a:t>Chest</a:t>
            </a:r>
            <a:r>
              <a:rPr lang="fr-FR" sz="1800" i="1" dirty="0" smtClean="0"/>
              <a:t> Med</a:t>
            </a:r>
            <a:r>
              <a:rPr lang="fr-FR" sz="1800" dirty="0" smtClean="0"/>
              <a:t>. 2009 Sep;30(3):601-8.</a:t>
            </a:r>
          </a:p>
          <a:p>
            <a:pPr>
              <a:buClr>
                <a:schemeClr val="accent5"/>
              </a:buClr>
            </a:pPr>
            <a:endParaRPr lang="fr-FR" sz="28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pic>
        <p:nvPicPr>
          <p:cNvPr id="7" name="Image 6" descr="logo.jpg"/>
          <p:cNvPicPr>
            <a:picLocks noChangeAspect="1"/>
          </p:cNvPicPr>
          <p:nvPr/>
        </p:nvPicPr>
        <p:blipFill>
          <a:blip r:embed="rId6"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571472" y="357166"/>
            <a:ext cx="6858048" cy="1406816"/>
          </a:xfrm>
        </p:spPr>
        <p:txBody>
          <a:bodyPr/>
          <a:lstStyle/>
          <a:p>
            <a:pPr algn="l"/>
            <a:r>
              <a:rPr lang="fr-CH" sz="3200" b="1" dirty="0" smtClean="0">
                <a:solidFill>
                  <a:srgbClr val="0071BB"/>
                </a:solidFill>
              </a:rPr>
              <a:t>Le dépistage</a:t>
            </a:r>
          </a:p>
        </p:txBody>
      </p:sp>
      <p:sp>
        <p:nvSpPr>
          <p:cNvPr id="11" name="Espace réservé du contenu 10"/>
          <p:cNvSpPr>
            <a:spLocks noGrp="1"/>
          </p:cNvSpPr>
          <p:nvPr>
            <p:ph idx="1"/>
          </p:nvPr>
        </p:nvSpPr>
        <p:spPr>
          <a:xfrm>
            <a:off x="428596" y="1643050"/>
            <a:ext cx="8229466" cy="4798785"/>
          </a:xfrm>
        </p:spPr>
        <p:txBody>
          <a:bodyPr/>
          <a:lstStyle/>
          <a:p>
            <a:pPr>
              <a:buClr>
                <a:srgbClr val="0070C0"/>
              </a:buClr>
              <a:buSzPct val="150000"/>
              <a:defRPr/>
            </a:pPr>
            <a:r>
              <a:rPr lang="fr-FR" sz="2300" dirty="0" smtClean="0"/>
              <a:t>But: </a:t>
            </a:r>
          </a:p>
          <a:p>
            <a:pPr lvl="1">
              <a:buClr>
                <a:srgbClr val="0070C0"/>
              </a:buClr>
              <a:buSzPct val="150000"/>
              <a:defRPr/>
            </a:pPr>
            <a:r>
              <a:rPr lang="fr-FR" sz="1900" dirty="0" smtClean="0"/>
              <a:t>Rechercher une cause médicale de </a:t>
            </a:r>
            <a:r>
              <a:rPr lang="fr-FR" sz="1900" dirty="0" smtClean="0"/>
              <a:t>la prise de poids</a:t>
            </a:r>
          </a:p>
          <a:p>
            <a:pPr lvl="1">
              <a:buClr>
                <a:srgbClr val="0070C0"/>
              </a:buClr>
              <a:buSzPct val="150000"/>
              <a:defRPr/>
            </a:pPr>
            <a:r>
              <a:rPr lang="fr-FR" sz="1900" dirty="0" smtClean="0"/>
              <a:t>Détection des </a:t>
            </a:r>
            <a:r>
              <a:rPr lang="fr-FR" sz="1900" dirty="0" smtClean="0"/>
              <a:t>complications</a:t>
            </a:r>
          </a:p>
          <a:p>
            <a:pPr>
              <a:buClr>
                <a:srgbClr val="0070C0"/>
              </a:buClr>
              <a:buSzPct val="150000"/>
              <a:defRPr/>
            </a:pPr>
            <a:r>
              <a:rPr lang="fr-FR" sz="2300" dirty="0"/>
              <a:t>D</a:t>
            </a:r>
            <a:r>
              <a:rPr lang="fr-FR" sz="2400" dirty="0" smtClean="0"/>
              <a:t>épendra de: </a:t>
            </a:r>
            <a:endParaRPr lang="fr-FR" sz="2300" dirty="0" smtClean="0"/>
          </a:p>
          <a:p>
            <a:pPr lvl="1">
              <a:buClr>
                <a:srgbClr val="0070C0"/>
              </a:buClr>
              <a:buSzPct val="150000"/>
              <a:defRPr/>
            </a:pPr>
            <a:r>
              <a:rPr lang="fr-FR" sz="1900" dirty="0" smtClean="0"/>
              <a:t>la présence de signes évocateurs ou de facteur de risque chez notre patient</a:t>
            </a:r>
          </a:p>
          <a:p>
            <a:pPr lvl="1">
              <a:buClr>
                <a:srgbClr val="0070C0"/>
              </a:buClr>
              <a:buSzPct val="150000"/>
              <a:defRPr/>
            </a:pPr>
            <a:r>
              <a:rPr lang="fr-FR" sz="1900" dirty="0" smtClean="0"/>
              <a:t>l’existence </a:t>
            </a:r>
            <a:r>
              <a:rPr lang="fr-FR" sz="1900" dirty="0" smtClean="0"/>
              <a:t>d’un test fiable, disponible, économique</a:t>
            </a:r>
          </a:p>
          <a:p>
            <a:pPr lvl="1">
              <a:buClr>
                <a:srgbClr val="0070C0"/>
              </a:buClr>
              <a:buSzPct val="150000"/>
              <a:defRPr/>
            </a:pPr>
            <a:r>
              <a:rPr lang="fr-FR" sz="1900" dirty="0" smtClean="0"/>
              <a:t>la fréquence de la maladie/complication recherchée</a:t>
            </a:r>
          </a:p>
          <a:p>
            <a:pPr lvl="1">
              <a:buClr>
                <a:srgbClr val="0070C0"/>
              </a:buClr>
              <a:buSzPct val="150000"/>
              <a:defRPr/>
            </a:pPr>
            <a:r>
              <a:rPr lang="fr-FR" sz="1900" dirty="0" smtClean="0"/>
              <a:t>la </a:t>
            </a:r>
            <a:r>
              <a:rPr lang="fr-FR" sz="1900" dirty="0" smtClean="0"/>
              <a:t>disponibilité d’un traitement efficace, reconnu chez l’enfant </a:t>
            </a:r>
          </a:p>
          <a:p>
            <a:pPr>
              <a:buClr>
                <a:srgbClr val="0070C0"/>
              </a:buClr>
              <a:buSzPct val="150000"/>
              <a:defRPr/>
            </a:pPr>
            <a:r>
              <a:rPr lang="fr-FR" sz="2300" dirty="0" smtClean="0"/>
              <a:t>Permet l’introduction d’un traitement (médicamenteux ou non)</a:t>
            </a:r>
          </a:p>
          <a:p>
            <a:pPr>
              <a:buClr>
                <a:srgbClr val="0070C0"/>
              </a:buClr>
              <a:buSzPct val="150000"/>
              <a:defRPr/>
            </a:pPr>
            <a:r>
              <a:rPr lang="fr-FR" sz="2300" dirty="0" smtClean="0"/>
              <a:t>Permet d’adresser le patient à un spécialiste si nécessaire</a:t>
            </a:r>
          </a:p>
          <a:p>
            <a:pPr>
              <a:buClr>
                <a:schemeClr val="accent5"/>
              </a:buClr>
              <a:buSzPct val="150000"/>
              <a:defRPr/>
            </a:pPr>
            <a:endParaRPr lang="fr-FR" sz="2300" dirty="0" smtClean="0"/>
          </a:p>
          <a:p>
            <a:pPr lvl="1">
              <a:buClr>
                <a:schemeClr val="accent5"/>
              </a:buClr>
              <a:buSzPct val="150000"/>
              <a:defRPr/>
            </a:pPr>
            <a:endParaRPr lang="fr-FR" sz="1900" dirty="0" smtClean="0"/>
          </a:p>
          <a:p>
            <a:pPr lvl="1">
              <a:buClr>
                <a:schemeClr val="accent5"/>
              </a:buClr>
              <a:buSzPct val="150000"/>
              <a:defRPr/>
            </a:pPr>
            <a:endParaRPr lang="fr-FR" sz="1900" dirty="0" smtClean="0"/>
          </a:p>
          <a:p>
            <a:pPr>
              <a:buClr>
                <a:schemeClr val="accent5"/>
              </a:buClr>
              <a:buSzPct val="150000"/>
              <a:defRPr/>
            </a:pPr>
            <a:endParaRPr lang="fr-FR" sz="2300" dirty="0" smtClean="0"/>
          </a:p>
          <a:p>
            <a:pPr>
              <a:buClr>
                <a:schemeClr val="accent5"/>
              </a:buClr>
              <a:buSzPct val="150000"/>
              <a:defRPr/>
            </a:pPr>
            <a:endParaRPr lang="fr-FR" sz="2300" dirty="0" smtClean="0"/>
          </a:p>
          <a:p>
            <a:pPr>
              <a:buClr>
                <a:schemeClr val="accent5"/>
              </a:buClr>
              <a:buSzPct val="150000"/>
              <a:defRPr/>
            </a:pPr>
            <a:endParaRPr lang="fr-FR" sz="2300" dirty="0" smtClean="0"/>
          </a:p>
          <a:p>
            <a:pPr>
              <a:buClr>
                <a:schemeClr val="accent5"/>
              </a:buClr>
              <a:buSzPct val="150000"/>
              <a:defRPr/>
            </a:pPr>
            <a:endParaRPr lang="fr-FR" sz="2300" dirty="0" smtClean="0"/>
          </a:p>
          <a:p>
            <a:pPr>
              <a:buClr>
                <a:schemeClr val="accent5"/>
              </a:buClr>
              <a:buSzPct val="150000"/>
              <a:defRPr/>
            </a:pPr>
            <a:endParaRPr lang="fr-FR"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pic>
        <p:nvPicPr>
          <p:cNvPr id="8" name="Image 7"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blinds(horizontal)">
                                      <p:cBhvr>
                                        <p:cTn id="7" dur="500"/>
                                        <p:tgtEl>
                                          <p:spTgt spid="11">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
                                            <p:txEl>
                                              <p:pRg st="4" end="4"/>
                                            </p:txEl>
                                          </p:spTgt>
                                        </p:tgtEl>
                                        <p:attrNameLst>
                                          <p:attrName>style.visibility</p:attrName>
                                        </p:attrNameLst>
                                      </p:cBhvr>
                                      <p:to>
                                        <p:strVal val="visible"/>
                                      </p:to>
                                    </p:set>
                                    <p:animEffect transition="in" filter="blinds(horizontal)">
                                      <p:cBhvr>
                                        <p:cTn id="10" dur="500"/>
                                        <p:tgtEl>
                                          <p:spTgt spid="11">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
                                            <p:txEl>
                                              <p:pRg st="5" end="5"/>
                                            </p:txEl>
                                          </p:spTgt>
                                        </p:tgtEl>
                                        <p:attrNameLst>
                                          <p:attrName>style.visibility</p:attrName>
                                        </p:attrNameLst>
                                      </p:cBhvr>
                                      <p:to>
                                        <p:strVal val="visible"/>
                                      </p:to>
                                    </p:set>
                                    <p:animEffect transition="in" filter="blinds(horizontal)">
                                      <p:cBhvr>
                                        <p:cTn id="13" dur="500"/>
                                        <p:tgtEl>
                                          <p:spTgt spid="11">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1">
                                            <p:txEl>
                                              <p:pRg st="6" end="6"/>
                                            </p:txEl>
                                          </p:spTgt>
                                        </p:tgtEl>
                                        <p:attrNameLst>
                                          <p:attrName>style.visibility</p:attrName>
                                        </p:attrNameLst>
                                      </p:cBhvr>
                                      <p:to>
                                        <p:strVal val="visible"/>
                                      </p:to>
                                    </p:set>
                                    <p:animEffect transition="in" filter="blinds(horizontal)">
                                      <p:cBhvr>
                                        <p:cTn id="16" dur="500"/>
                                        <p:tgtEl>
                                          <p:spTgt spid="11">
                                            <p:txEl>
                                              <p:pRg st="6" end="6"/>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1">
                                            <p:txEl>
                                              <p:pRg st="7" end="7"/>
                                            </p:txEl>
                                          </p:spTgt>
                                        </p:tgtEl>
                                        <p:attrNameLst>
                                          <p:attrName>style.visibility</p:attrName>
                                        </p:attrNameLst>
                                      </p:cBhvr>
                                      <p:to>
                                        <p:strVal val="visible"/>
                                      </p:to>
                                    </p:set>
                                    <p:animEffect transition="in" filter="blinds(horizontal)">
                                      <p:cBhvr>
                                        <p:cTn id="19" dur="500"/>
                                        <p:tgtEl>
                                          <p:spTgt spid="11">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1">
                                            <p:txEl>
                                              <p:pRg st="8" end="8"/>
                                            </p:txEl>
                                          </p:spTgt>
                                        </p:tgtEl>
                                        <p:attrNameLst>
                                          <p:attrName>style.visibility</p:attrName>
                                        </p:attrNameLst>
                                      </p:cBhvr>
                                      <p:to>
                                        <p:strVal val="visible"/>
                                      </p:to>
                                    </p:set>
                                    <p:animEffect transition="in" filter="blinds(horizontal)">
                                      <p:cBhvr>
                                        <p:cTn id="24" dur="500"/>
                                        <p:tgtEl>
                                          <p:spTgt spid="11">
                                            <p:txEl>
                                              <p:pRg st="8" end="8"/>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11">
                                            <p:txEl>
                                              <p:pRg st="9" end="9"/>
                                            </p:txEl>
                                          </p:spTgt>
                                        </p:tgtEl>
                                        <p:attrNameLst>
                                          <p:attrName>style.visibility</p:attrName>
                                        </p:attrNameLst>
                                      </p:cBhvr>
                                      <p:to>
                                        <p:strVal val="visible"/>
                                      </p:to>
                                    </p:set>
                                    <p:animEffect transition="in" filter="blinds(horizontal)">
                                      <p:cBhvr>
                                        <p:cTn id="27" dur="500"/>
                                        <p:tgtEl>
                                          <p:spTgt spid="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571472" y="357166"/>
            <a:ext cx="6858048" cy="1143008"/>
          </a:xfrm>
        </p:spPr>
        <p:txBody>
          <a:bodyPr/>
          <a:lstStyle/>
          <a:p>
            <a:pPr algn="l"/>
            <a:r>
              <a:rPr lang="fr-CH" sz="3200" b="1" dirty="0" smtClean="0">
                <a:solidFill>
                  <a:srgbClr val="0071BB"/>
                </a:solidFill>
              </a:rPr>
              <a:t>Etude de cohorte</a:t>
            </a:r>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15" name="ZoneTexte 14"/>
          <p:cNvSpPr txBox="1"/>
          <p:nvPr/>
        </p:nvSpPr>
        <p:spPr>
          <a:xfrm>
            <a:off x="357158" y="1364188"/>
            <a:ext cx="8001056" cy="5493812"/>
          </a:xfrm>
          <a:prstGeom prst="rect">
            <a:avLst/>
          </a:prstGeom>
          <a:noFill/>
        </p:spPr>
        <p:txBody>
          <a:bodyPr wrap="square" rtlCol="0">
            <a:spAutoFit/>
          </a:bodyPr>
          <a:lstStyle/>
          <a:p>
            <a:pPr>
              <a:lnSpc>
                <a:spcPct val="150000"/>
              </a:lnSpc>
              <a:buClr>
                <a:srgbClr val="0070C0"/>
              </a:buClr>
              <a:buSzPct val="125000"/>
              <a:buFont typeface="Arial" pitchFamily="34" charset="0"/>
              <a:buChar char="•"/>
            </a:pPr>
            <a:r>
              <a:rPr lang="fr-FR" sz="2400" dirty="0" smtClean="0"/>
              <a:t> 774 nouveaux patients qui ont consultés entre janvier 2008 et août 2012 </a:t>
            </a:r>
          </a:p>
          <a:p>
            <a:pPr>
              <a:lnSpc>
                <a:spcPct val="150000"/>
              </a:lnSpc>
              <a:buClr>
                <a:srgbClr val="0070C0"/>
              </a:buClr>
              <a:buSzPct val="125000"/>
              <a:buFont typeface="Arial" pitchFamily="34" charset="0"/>
              <a:buChar char="•"/>
            </a:pPr>
            <a:r>
              <a:rPr lang="fr-FR" sz="2400" dirty="0" smtClean="0"/>
              <a:t> Consultation Contrepoids, HUG</a:t>
            </a:r>
          </a:p>
          <a:p>
            <a:pPr>
              <a:lnSpc>
                <a:spcPct val="150000"/>
              </a:lnSpc>
              <a:buClr>
                <a:srgbClr val="0070C0"/>
              </a:buClr>
              <a:buSzPct val="125000"/>
              <a:buFont typeface="Arial" pitchFamily="34" charset="0"/>
              <a:buChar char="•"/>
            </a:pPr>
            <a:r>
              <a:rPr lang="fr-FR" sz="2400" dirty="0" smtClean="0"/>
              <a:t> Exclusion des patients de poids normaux (n=8)</a:t>
            </a:r>
          </a:p>
          <a:p>
            <a:pPr>
              <a:lnSpc>
                <a:spcPct val="150000"/>
              </a:lnSpc>
              <a:buClr>
                <a:srgbClr val="0070C0"/>
              </a:buClr>
              <a:buSzPct val="125000"/>
              <a:buFont typeface="Arial" pitchFamily="34" charset="0"/>
              <a:buChar char="•"/>
            </a:pPr>
            <a:r>
              <a:rPr lang="fr-FR" sz="2400" dirty="0" smtClean="0"/>
              <a:t> Age: 1.7 </a:t>
            </a:r>
            <a:r>
              <a:rPr lang="fr-FR" sz="2400" dirty="0"/>
              <a:t>-</a:t>
            </a:r>
            <a:r>
              <a:rPr lang="fr-FR" sz="2400" dirty="0" smtClean="0"/>
              <a:t> 17.9 ans, moyenne 11.1±3.0</a:t>
            </a:r>
          </a:p>
          <a:p>
            <a:pPr>
              <a:lnSpc>
                <a:spcPct val="150000"/>
              </a:lnSpc>
              <a:buClr>
                <a:srgbClr val="0070C0"/>
              </a:buClr>
              <a:buSzPct val="125000"/>
              <a:buFont typeface="Arial" pitchFamily="34" charset="0"/>
              <a:buChar char="•"/>
            </a:pPr>
            <a:endParaRPr lang="fr-FR" sz="2400" dirty="0" smtClean="0"/>
          </a:p>
          <a:p>
            <a:pPr>
              <a:lnSpc>
                <a:spcPct val="150000"/>
              </a:lnSpc>
              <a:buClr>
                <a:srgbClr val="0070C0"/>
              </a:buClr>
              <a:buSzPct val="125000"/>
              <a:buFont typeface="Arial" pitchFamily="34" charset="0"/>
              <a:buChar char="•"/>
            </a:pPr>
            <a:r>
              <a:rPr lang="fr-FR" sz="2400" dirty="0" smtClean="0"/>
              <a:t> But: Prévalence des complications (anamnèse, </a:t>
            </a:r>
            <a:r>
              <a:rPr lang="fr-FR" sz="2400" dirty="0" err="1" smtClean="0"/>
              <a:t>status</a:t>
            </a:r>
            <a:r>
              <a:rPr lang="fr-FR" sz="2400" dirty="0" smtClean="0"/>
              <a:t> et examens complémentaires)</a:t>
            </a:r>
          </a:p>
          <a:p>
            <a:pPr>
              <a:lnSpc>
                <a:spcPct val="150000"/>
              </a:lnSpc>
              <a:buClr>
                <a:srgbClr val="0070C0"/>
              </a:buClr>
              <a:buSzPct val="150000"/>
            </a:pPr>
            <a:endParaRPr lang="fr-FR" sz="2400" dirty="0" smtClean="0"/>
          </a:p>
          <a:p>
            <a:pPr>
              <a:lnSpc>
                <a:spcPct val="150000"/>
              </a:lnSpc>
            </a:pPr>
            <a:endParaRPr lang="fr-FR" dirty="0"/>
          </a:p>
        </p:txBody>
      </p:sp>
      <p:pic>
        <p:nvPicPr>
          <p:cNvPr id="7" name="Image 6" descr="logo.jpg"/>
          <p:cNvPicPr>
            <a:picLocks noChangeAspect="1"/>
          </p:cNvPicPr>
          <p:nvPr/>
        </p:nvPicPr>
        <p:blipFill>
          <a:blip r:embed="rId5"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642910" y="785794"/>
            <a:ext cx="4489297" cy="966947"/>
          </a:xfrm>
        </p:spPr>
        <p:txBody>
          <a:bodyPr/>
          <a:lstStyle/>
          <a:p>
            <a:r>
              <a:rPr lang="fr-CH" sz="3200" b="1" dirty="0" smtClean="0">
                <a:solidFill>
                  <a:srgbClr val="0071BB"/>
                </a:solidFill>
              </a:rPr>
              <a:t>Dépistage des c</a:t>
            </a:r>
            <a:r>
              <a:rPr lang="fr-CH" sz="3200" b="1" dirty="0" smtClean="0">
                <a:solidFill>
                  <a:srgbClr val="0071BB"/>
                </a:solidFill>
              </a:rPr>
              <a:t>auses </a:t>
            </a:r>
            <a:endParaRPr lang="fr-CH" sz="3200" b="1" dirty="0" smtClean="0">
              <a:solidFill>
                <a:srgbClr val="0071BB"/>
              </a:solidFill>
            </a:endParaRP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7" name="Picture 224" descr="bandeau-bleu"/>
          <p:cNvPicPr>
            <a:picLocks noChangeAspect="1" noChangeArrowheads="1"/>
          </p:cNvPicPr>
          <p:nvPr/>
        </p:nvPicPr>
        <p:blipFill>
          <a:blip r:embed="rId3" cstate="print"/>
          <a:srcRect/>
          <a:stretch>
            <a:fillRect/>
          </a:stretch>
        </p:blipFill>
        <p:spPr bwMode="auto">
          <a:xfrm>
            <a:off x="0" y="5938762"/>
            <a:ext cx="9144000" cy="532191"/>
          </a:xfrm>
          <a:prstGeom prst="rect">
            <a:avLst/>
          </a:prstGeom>
          <a:noFill/>
          <a:ln w="9525">
            <a:noFill/>
            <a:miter lim="800000"/>
            <a:headEnd/>
            <a:tailEnd/>
          </a:ln>
        </p:spPr>
      </p:pic>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pic>
        <p:nvPicPr>
          <p:cNvPr id="8" name="Picture 4" descr="JHook007"/>
          <p:cNvPicPr>
            <a:picLocks noChangeAspect="1" noChangeArrowheads="1"/>
          </p:cNvPicPr>
          <p:nvPr/>
        </p:nvPicPr>
        <p:blipFill>
          <a:blip r:embed="rId6" cstate="print"/>
          <a:srcRect/>
          <a:stretch>
            <a:fillRect/>
          </a:stretch>
        </p:blipFill>
        <p:spPr bwMode="auto">
          <a:xfrm>
            <a:off x="1785918" y="2285992"/>
            <a:ext cx="4478159" cy="3000396"/>
          </a:xfrm>
          <a:prstGeom prst="rect">
            <a:avLst/>
          </a:prstGeom>
          <a:noFill/>
          <a:ln w="9525">
            <a:noFill/>
            <a:miter lim="800000"/>
            <a:headEnd/>
            <a:tailEnd/>
          </a:ln>
        </p:spPr>
      </p:pic>
      <p:pic>
        <p:nvPicPr>
          <p:cNvPr id="9" name="Image 8" descr="logo.jpg"/>
          <p:cNvPicPr>
            <a:picLocks noChangeAspect="1"/>
          </p:cNvPicPr>
          <p:nvPr/>
        </p:nvPicPr>
        <p:blipFill>
          <a:blip r:embed="rId7"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2"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285720" y="428604"/>
            <a:ext cx="3560603" cy="966947"/>
          </a:xfrm>
        </p:spPr>
        <p:txBody>
          <a:bodyPr/>
          <a:lstStyle/>
          <a:p>
            <a:r>
              <a:rPr lang="fr-CH" sz="3200" b="1" dirty="0" smtClean="0">
                <a:solidFill>
                  <a:srgbClr val="0071BB"/>
                </a:solidFill>
              </a:rPr>
              <a:t>Causes </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3"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4" cstate="print"/>
          <a:srcRect/>
          <a:stretch>
            <a:fillRect/>
          </a:stretch>
        </p:blipFill>
        <p:spPr bwMode="auto">
          <a:xfrm>
            <a:off x="7444619" y="145143"/>
            <a:ext cx="1328460" cy="638024"/>
          </a:xfrm>
          <a:prstGeom prst="rect">
            <a:avLst/>
          </a:prstGeom>
          <a:noFill/>
          <a:ln w="9525">
            <a:noFill/>
            <a:miter lim="800000"/>
            <a:headEnd/>
            <a:tailEnd/>
          </a:ln>
        </p:spPr>
      </p:pic>
      <p:sp>
        <p:nvSpPr>
          <p:cNvPr id="9" name="Rectangle 3"/>
          <p:cNvSpPr txBox="1">
            <a:spLocks noChangeArrowheads="1"/>
          </p:cNvSpPr>
          <p:nvPr/>
        </p:nvSpPr>
        <p:spPr bwMode="auto">
          <a:xfrm>
            <a:off x="357158" y="1285860"/>
            <a:ext cx="8572560" cy="5143536"/>
          </a:xfrm>
          <a:prstGeom prst="rect">
            <a:avLst/>
          </a:prstGeom>
          <a:noFill/>
          <a:ln w="9525">
            <a:noFill/>
            <a:miter lim="800000"/>
            <a:headEnd/>
            <a:tailEnd/>
          </a:ln>
        </p:spPr>
        <p:txBody>
          <a:bodyPr vert="horz" wrap="square" lIns="81615" tIns="40808" rIns="81615" bIns="40808" numCol="1" anchor="t" anchorCtr="0" compatLnSpc="1">
            <a:prstTxWarp prst="textNoShape">
              <a:avLst/>
            </a:prstTxWarp>
          </a:bodyPr>
          <a:lstStyle/>
          <a:p>
            <a:pPr marL="305876" marR="0" lvl="0" indent="-305876" algn="l" defTabSz="815970" rtl="0" eaLnBrk="0" fontAlgn="base" latinLnBrk="0" hangingPunct="0">
              <a:lnSpc>
                <a:spcPct val="90000"/>
              </a:lnSpc>
              <a:spcBef>
                <a:spcPct val="20000"/>
              </a:spcBef>
              <a:spcAft>
                <a:spcPct val="0"/>
              </a:spcAft>
              <a:buClr>
                <a:srgbClr val="0070C0"/>
              </a:buClr>
              <a:buSzPct val="125000"/>
              <a:buFont typeface="Arial" pitchFamily="34" charset="0"/>
              <a:buChar char="•"/>
              <a:tabLst/>
              <a:defRPr/>
            </a:pP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Environnementales: </a:t>
            </a:r>
          </a:p>
          <a:p>
            <a:pPr marL="763076" lvl="1" indent="-305876" defTabSz="815970" eaLnBrk="0" fontAlgn="base" hangingPunct="0">
              <a:lnSpc>
                <a:spcPct val="90000"/>
              </a:lnSpc>
              <a:spcBef>
                <a:spcPct val="20000"/>
              </a:spcBef>
              <a:spcAft>
                <a:spcPct val="0"/>
              </a:spcAft>
              <a:buClr>
                <a:srgbClr val="0070C0"/>
              </a:buClr>
              <a:buSzPct val="125000"/>
              <a:buFont typeface="Calibri" pitchFamily="34" charset="0"/>
              <a:buChar char="–"/>
              <a:defRPr/>
            </a:pPr>
            <a:r>
              <a:rPr lang="fr-CH" sz="2400" dirty="0" smtClean="0">
                <a:ea typeface="ＭＳ Ｐゴシック" pitchFamily="84" charset="-128"/>
                <a:cs typeface="ＭＳ Ｐゴシック" pitchFamily="84" charset="-128"/>
              </a:rPr>
              <a:t>Manque d’activité physique</a:t>
            </a:r>
          </a:p>
          <a:p>
            <a:pPr marL="763076" lvl="1" indent="-305876" defTabSz="815970" eaLnBrk="0" fontAlgn="base" hangingPunct="0">
              <a:lnSpc>
                <a:spcPct val="90000"/>
              </a:lnSpc>
              <a:spcBef>
                <a:spcPct val="20000"/>
              </a:spcBef>
              <a:spcAft>
                <a:spcPct val="0"/>
              </a:spcAft>
              <a:buClr>
                <a:srgbClr val="0070C0"/>
              </a:buClr>
              <a:buSzPct val="125000"/>
              <a:buFont typeface="Calibri" pitchFamily="34" charset="0"/>
              <a:buChar char="–"/>
              <a:defRPr/>
            </a:pP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Alimentation excessive et déséquilibrée</a:t>
            </a:r>
            <a:endParaRPr lang="fr-CH" sz="2400" dirty="0" smtClean="0">
              <a:ea typeface="ＭＳ Ｐゴシック" pitchFamily="84" charset="-128"/>
              <a:cs typeface="ＭＳ Ｐゴシック" pitchFamily="84" charset="-128"/>
            </a:endParaRPr>
          </a:p>
          <a:p>
            <a:pPr marL="763076" lvl="1" indent="-305876" defTabSz="815970" eaLnBrk="0" fontAlgn="base" hangingPunct="0">
              <a:lnSpc>
                <a:spcPct val="90000"/>
              </a:lnSpc>
              <a:spcBef>
                <a:spcPct val="20000"/>
              </a:spcBef>
              <a:spcAft>
                <a:spcPct val="0"/>
              </a:spcAft>
              <a:buClr>
                <a:srgbClr val="0070C0"/>
              </a:buClr>
              <a:buSzPct val="125000"/>
              <a:buFont typeface="Calibri" pitchFamily="34" charset="0"/>
              <a:buChar char="–"/>
              <a:defRPr/>
            </a:pPr>
            <a:r>
              <a:rPr kumimoji="0" lang="fr-CH" sz="2400" b="0" i="0" u="none" strike="noStrike" kern="120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Boissons</a:t>
            </a:r>
            <a:r>
              <a:rPr kumimoji="0" lang="fr-CH" sz="24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sucrées</a:t>
            </a:r>
          </a:p>
          <a:p>
            <a:pPr marL="763076" lvl="1" indent="-305876" defTabSz="815970" eaLnBrk="0" fontAlgn="base" hangingPunct="0">
              <a:lnSpc>
                <a:spcPct val="90000"/>
              </a:lnSpc>
              <a:spcBef>
                <a:spcPct val="20000"/>
              </a:spcBef>
              <a:spcAft>
                <a:spcPct val="0"/>
              </a:spcAft>
              <a:buClr>
                <a:srgbClr val="0070C0"/>
              </a:buClr>
              <a:buSzPct val="125000"/>
              <a:defRPr/>
            </a:pPr>
            <a:r>
              <a:rPr kumimoji="0" lang="fr-CH" sz="24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Prise en charge ciblée sur le comportement</a:t>
            </a:r>
          </a:p>
          <a:p>
            <a:pPr marL="763076" lvl="1" indent="-305876" defTabSz="815970" eaLnBrk="0" fontAlgn="base" hangingPunct="0">
              <a:lnSpc>
                <a:spcPct val="90000"/>
              </a:lnSpc>
              <a:spcBef>
                <a:spcPct val="20000"/>
              </a:spcBef>
              <a:spcAft>
                <a:spcPct val="0"/>
              </a:spcAft>
              <a:buClr>
                <a:srgbClr val="0070C0"/>
              </a:buClr>
              <a:buSzPct val="125000"/>
              <a:defRPr/>
            </a:pPr>
            <a:endParaRPr kumimoji="0" lang="fr-CH" sz="8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endParaRPr>
          </a:p>
          <a:p>
            <a:pPr marL="305876" indent="-305876" defTabSz="815970" eaLnBrk="0" fontAlgn="base" hangingPunct="0">
              <a:lnSpc>
                <a:spcPct val="90000"/>
              </a:lnSpc>
              <a:spcBef>
                <a:spcPct val="20000"/>
              </a:spcBef>
              <a:spcAft>
                <a:spcPct val="0"/>
              </a:spcAft>
              <a:buClr>
                <a:srgbClr val="0070C0"/>
              </a:buClr>
              <a:buSzPct val="125000"/>
              <a:buFont typeface="Arial" pitchFamily="34" charset="0"/>
              <a:buChar char="•"/>
              <a:defRPr/>
            </a:pPr>
            <a:r>
              <a:rPr kumimoji="0" lang="fr-CH" sz="24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Médicamenteuses: </a:t>
            </a:r>
            <a:r>
              <a:rPr lang="fr-FR" dirty="0">
                <a:ea typeface="ＭＳ Ｐゴシック" pitchFamily="84" charset="-128"/>
                <a:cs typeface="ＭＳ Ｐゴシック" pitchFamily="84" charset="-128"/>
              </a:rPr>
              <a:t>corticoïdes, antiépileptiques, </a:t>
            </a:r>
            <a:r>
              <a:rPr lang="fr-FR" dirty="0" smtClean="0">
                <a:ea typeface="ＭＳ Ｐゴシック" pitchFamily="84" charset="-128"/>
                <a:cs typeface="ＭＳ Ｐゴシック" pitchFamily="84" charset="-128"/>
              </a:rPr>
              <a:t>neuroleptiques</a:t>
            </a:r>
          </a:p>
          <a:p>
            <a:pPr marL="305876" indent="-305876" defTabSz="815970" eaLnBrk="0" fontAlgn="base" hangingPunct="0">
              <a:lnSpc>
                <a:spcPct val="90000"/>
              </a:lnSpc>
              <a:spcBef>
                <a:spcPct val="20000"/>
              </a:spcBef>
              <a:spcAft>
                <a:spcPct val="0"/>
              </a:spcAft>
              <a:buClr>
                <a:srgbClr val="0070C0"/>
              </a:buClr>
              <a:buSzPct val="125000"/>
              <a:buFont typeface="Arial" pitchFamily="34" charset="0"/>
              <a:buChar char="•"/>
              <a:defRPr/>
            </a:pPr>
            <a:endParaRPr kumimoji="0" lang="fr-CH" sz="8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endParaRPr>
          </a:p>
          <a:p>
            <a:pPr marL="305876" marR="0" lvl="0" indent="-305876" algn="l" defTabSz="815970" rtl="0" eaLnBrk="0" fontAlgn="base" latinLnBrk="0" hangingPunct="0">
              <a:lnSpc>
                <a:spcPct val="90000"/>
              </a:lnSpc>
              <a:spcBef>
                <a:spcPct val="20000"/>
              </a:spcBef>
              <a:spcAft>
                <a:spcPct val="0"/>
              </a:spcAft>
              <a:buClr>
                <a:srgbClr val="0070C0"/>
              </a:buClr>
              <a:buSzPct val="125000"/>
              <a:buFont typeface="Arial" pitchFamily="34" charset="0"/>
              <a:buChar char="•"/>
              <a:tabLst/>
              <a:defRPr/>
            </a:pPr>
            <a:r>
              <a:rPr lang="fr-CH" sz="2400" baseline="0" dirty="0" smtClean="0">
                <a:ea typeface="ＭＳ Ｐゴシック" pitchFamily="84" charset="-128"/>
                <a:cs typeface="ＭＳ Ｐゴシック" pitchFamily="84" charset="-128"/>
              </a:rPr>
              <a:t>Génétiques:</a:t>
            </a:r>
            <a:r>
              <a:rPr lang="fr-CH" sz="2400" dirty="0" smtClean="0">
                <a:ea typeface="ＭＳ Ｐゴシック" pitchFamily="84" charset="-128"/>
                <a:cs typeface="ＭＳ Ｐゴシック" pitchFamily="84" charset="-128"/>
              </a:rPr>
              <a:t> </a:t>
            </a:r>
          </a:p>
          <a:p>
            <a:pPr marL="763076" lvl="1" indent="-305876" defTabSz="815970" eaLnBrk="0" fontAlgn="base" hangingPunct="0">
              <a:lnSpc>
                <a:spcPct val="90000"/>
              </a:lnSpc>
              <a:spcBef>
                <a:spcPct val="20000"/>
              </a:spcBef>
              <a:spcAft>
                <a:spcPct val="0"/>
              </a:spcAft>
              <a:buClr>
                <a:srgbClr val="0070C0"/>
              </a:buClr>
              <a:buSzPct val="125000"/>
              <a:buFont typeface="Calibri" pitchFamily="34" charset="0"/>
              <a:buChar char="–"/>
              <a:defRPr/>
            </a:pPr>
            <a:r>
              <a:rPr lang="fr-CH" sz="2400" dirty="0">
                <a:ea typeface="ＭＳ Ｐゴシック" pitchFamily="84" charset="-128"/>
                <a:cs typeface="ＭＳ Ｐゴシック" pitchFamily="84" charset="-128"/>
              </a:rPr>
              <a:t>2 parents obèses: enfant obèse 80 % des cas </a:t>
            </a:r>
          </a:p>
          <a:p>
            <a:pPr marL="763076" lvl="1" indent="-305876" defTabSz="815970" eaLnBrk="0" fontAlgn="base" hangingPunct="0">
              <a:lnSpc>
                <a:spcPct val="90000"/>
              </a:lnSpc>
              <a:spcBef>
                <a:spcPct val="20000"/>
              </a:spcBef>
              <a:spcAft>
                <a:spcPct val="0"/>
              </a:spcAft>
              <a:buClr>
                <a:srgbClr val="0070C0"/>
              </a:buClr>
              <a:buSzPct val="125000"/>
              <a:buFont typeface="Calibri" pitchFamily="34" charset="0"/>
              <a:buChar char="–"/>
              <a:defRPr/>
            </a:pPr>
            <a:r>
              <a:rPr lang="fr-CH" sz="2400" dirty="0">
                <a:ea typeface="ＭＳ Ｐゴシック" pitchFamily="84" charset="-128"/>
                <a:cs typeface="ＭＳ Ｐゴシック" pitchFamily="84" charset="-128"/>
              </a:rPr>
              <a:t>Quelques rares mutations </a:t>
            </a:r>
            <a:r>
              <a:rPr lang="fr-CH" sz="2400" dirty="0" smtClean="0">
                <a:ea typeface="ＭＳ Ｐゴシック" pitchFamily="84" charset="-128"/>
                <a:cs typeface="ＭＳ Ｐゴシック" pitchFamily="84" charset="-128"/>
              </a:rPr>
              <a:t>identifiées (MC4R; Récepteur à la leptine)</a:t>
            </a:r>
          </a:p>
          <a:p>
            <a:pPr marL="763076" lvl="1" indent="-305876" defTabSz="815970" eaLnBrk="0" fontAlgn="base" hangingPunct="0">
              <a:lnSpc>
                <a:spcPct val="90000"/>
              </a:lnSpc>
              <a:spcBef>
                <a:spcPct val="20000"/>
              </a:spcBef>
              <a:spcAft>
                <a:spcPct val="0"/>
              </a:spcAft>
              <a:buClr>
                <a:srgbClr val="0070C0"/>
              </a:buClr>
              <a:buSzPct val="125000"/>
              <a:buFont typeface="Calibri" pitchFamily="34" charset="0"/>
              <a:buChar char="–"/>
              <a:defRPr/>
            </a:pPr>
            <a:r>
              <a:rPr lang="fr-CH" sz="2400" dirty="0" smtClean="0">
                <a:ea typeface="ＭＳ Ｐゴシック" pitchFamily="84" charset="-128"/>
                <a:cs typeface="ＭＳ Ｐゴシック" pitchFamily="84" charset="-128"/>
              </a:rPr>
              <a:t>Susceptibilité génétique</a:t>
            </a:r>
          </a:p>
          <a:p>
            <a:pPr marL="763076" lvl="1" indent="-305876" defTabSz="815970" eaLnBrk="0" fontAlgn="base" hangingPunct="0">
              <a:lnSpc>
                <a:spcPct val="90000"/>
              </a:lnSpc>
              <a:spcBef>
                <a:spcPct val="20000"/>
              </a:spcBef>
              <a:spcAft>
                <a:spcPct val="0"/>
              </a:spcAft>
              <a:buClr>
                <a:srgbClr val="0070C0"/>
              </a:buClr>
              <a:buSzPct val="125000"/>
              <a:defRPr/>
            </a:pPr>
            <a:r>
              <a:rPr lang="fr-CH" sz="2400" dirty="0" smtClean="0">
                <a:ea typeface="ＭＳ Ｐゴシック" pitchFamily="84" charset="-128"/>
                <a:cs typeface="ＭＳ Ｐゴシック" pitchFamily="84" charset="-128"/>
              </a:rPr>
              <a:t>		Pas de tests de dépistage de routine </a:t>
            </a:r>
          </a:p>
          <a:p>
            <a:pPr marL="763076" lvl="1" indent="-305876" defTabSz="815970" eaLnBrk="0" fontAlgn="base" hangingPunct="0">
              <a:lnSpc>
                <a:spcPct val="90000"/>
              </a:lnSpc>
              <a:spcBef>
                <a:spcPct val="20000"/>
              </a:spcBef>
              <a:spcAft>
                <a:spcPct val="0"/>
              </a:spcAft>
              <a:buClr>
                <a:srgbClr val="0070C0"/>
              </a:buClr>
              <a:buSzPct val="125000"/>
              <a:defRPr/>
            </a:pPr>
            <a:r>
              <a:rPr lang="fr-CH" sz="2400" dirty="0" smtClean="0">
                <a:ea typeface="ＭＳ Ｐゴシック" pitchFamily="84" charset="-128"/>
                <a:cs typeface="ＭＳ Ｐゴシック" pitchFamily="84" charset="-128"/>
              </a:rPr>
              <a:t>		Pas de traitement possible (sauf pour leptine)</a:t>
            </a:r>
            <a:endParaRPr lang="fr-CH" sz="2400" dirty="0">
              <a:ea typeface="ＭＳ Ｐゴシック" pitchFamily="84" charset="-128"/>
              <a:cs typeface="ＭＳ Ｐゴシック" pitchFamily="84" charset="-128"/>
            </a:endParaRPr>
          </a:p>
        </p:txBody>
      </p:sp>
      <p:pic>
        <p:nvPicPr>
          <p:cNvPr id="62466" name="Picture 2" descr="http://tpe-obesite-societe-conso.e-monsite.com/medias/images/famille-obese-c2a9-jamie-lee-fotoliacom-8952664-xs-1.jpg"/>
          <p:cNvPicPr>
            <a:picLocks noChangeAspect="1" noChangeArrowheads="1"/>
          </p:cNvPicPr>
          <p:nvPr/>
        </p:nvPicPr>
        <p:blipFill>
          <a:blip r:embed="rId5" cstate="print"/>
          <a:srcRect/>
          <a:stretch>
            <a:fillRect/>
          </a:stretch>
        </p:blipFill>
        <p:spPr bwMode="auto">
          <a:xfrm>
            <a:off x="7143768" y="5286388"/>
            <a:ext cx="1764027" cy="1349748"/>
          </a:xfrm>
          <a:prstGeom prst="rect">
            <a:avLst/>
          </a:prstGeom>
          <a:noFill/>
        </p:spPr>
      </p:pic>
      <p:pic>
        <p:nvPicPr>
          <p:cNvPr id="12" name="Picture 6" descr="mange tes frites 1"/>
          <p:cNvPicPr>
            <a:picLocks noChangeAspect="1" noChangeArrowheads="1"/>
          </p:cNvPicPr>
          <p:nvPr/>
        </p:nvPicPr>
        <p:blipFill>
          <a:blip r:embed="rId6" cstate="print"/>
          <a:srcRect/>
          <a:stretch>
            <a:fillRect/>
          </a:stretch>
        </p:blipFill>
        <p:spPr bwMode="auto">
          <a:xfrm>
            <a:off x="7572396" y="1785926"/>
            <a:ext cx="696820" cy="930281"/>
          </a:xfrm>
          <a:prstGeom prst="rect">
            <a:avLst/>
          </a:prstGeom>
          <a:noFill/>
        </p:spPr>
      </p:pic>
      <p:sp>
        <p:nvSpPr>
          <p:cNvPr id="13" name="Flèche droite 12"/>
          <p:cNvSpPr/>
          <p:nvPr/>
        </p:nvSpPr>
        <p:spPr>
          <a:xfrm>
            <a:off x="642910" y="6072206"/>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5" name="Flèche droite 14"/>
          <p:cNvSpPr/>
          <p:nvPr/>
        </p:nvSpPr>
        <p:spPr>
          <a:xfrm>
            <a:off x="642910" y="6500834"/>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6" name="Flèche droite 15"/>
          <p:cNvSpPr/>
          <p:nvPr/>
        </p:nvSpPr>
        <p:spPr>
          <a:xfrm>
            <a:off x="571472" y="3071810"/>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14" name="Image 13" descr="logo.jpg"/>
          <p:cNvPicPr>
            <a:picLocks noChangeAspect="1"/>
          </p:cNvPicPr>
          <p:nvPr/>
        </p:nvPicPr>
        <p:blipFill>
          <a:blip r:embed="rId7"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6" end="6"/>
                                            </p:txEl>
                                          </p:spTgt>
                                        </p:tgtEl>
                                        <p:attrNameLst>
                                          <p:attrName>style.visibility</p:attrName>
                                        </p:attrNameLst>
                                      </p:cBhvr>
                                      <p:to>
                                        <p:strVal val="visible"/>
                                      </p:to>
                                    </p:set>
                                    <p:anim calcmode="lin" valueType="num">
                                      <p:cBhvr additive="base">
                                        <p:cTn id="7"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8" end="8"/>
                                            </p:txEl>
                                          </p:spTgt>
                                        </p:tgtEl>
                                        <p:attrNameLst>
                                          <p:attrName>style.visibility</p:attrName>
                                        </p:attrNameLst>
                                      </p:cBhvr>
                                      <p:to>
                                        <p:strVal val="visible"/>
                                      </p:to>
                                    </p:set>
                                    <p:anim calcmode="lin" valueType="num">
                                      <p:cBhvr additive="base">
                                        <p:cTn id="13"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8" end="8"/>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xEl>
                                              <p:pRg st="9" end="9"/>
                                            </p:txEl>
                                          </p:spTgt>
                                        </p:tgtEl>
                                        <p:attrNameLst>
                                          <p:attrName>style.visibility</p:attrName>
                                        </p:attrNameLst>
                                      </p:cBhvr>
                                      <p:to>
                                        <p:strVal val="visible"/>
                                      </p:to>
                                    </p:set>
                                    <p:anim calcmode="lin" valueType="num">
                                      <p:cBhvr additive="base">
                                        <p:cTn id="17"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9" end="9"/>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xEl>
                                              <p:pRg st="10" end="10"/>
                                            </p:txEl>
                                          </p:spTgt>
                                        </p:tgtEl>
                                        <p:attrNameLst>
                                          <p:attrName>style.visibility</p:attrName>
                                        </p:attrNameLst>
                                      </p:cBhvr>
                                      <p:to>
                                        <p:strVal val="visible"/>
                                      </p:to>
                                    </p:set>
                                    <p:anim calcmode="lin" valueType="num">
                                      <p:cBhvr additive="base">
                                        <p:cTn id="21"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10" end="1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
                                            <p:txEl>
                                              <p:pRg st="11" end="11"/>
                                            </p:txEl>
                                          </p:spTgt>
                                        </p:tgtEl>
                                        <p:attrNameLst>
                                          <p:attrName>style.visibility</p:attrName>
                                        </p:attrNameLst>
                                      </p:cBhvr>
                                      <p:to>
                                        <p:strVal val="visible"/>
                                      </p:to>
                                    </p:set>
                                    <p:anim calcmode="lin" valueType="num">
                                      <p:cBhvr additive="base">
                                        <p:cTn id="25"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xEl>
                                              <p:pRg st="12" end="12"/>
                                            </p:txEl>
                                          </p:spTgt>
                                        </p:tgtEl>
                                        <p:attrNameLst>
                                          <p:attrName>style.visibility</p:attrName>
                                        </p:attrNameLst>
                                      </p:cBhvr>
                                      <p:to>
                                        <p:strVal val="visible"/>
                                      </p:to>
                                    </p:set>
                                    <p:anim calcmode="lin" valueType="num">
                                      <p:cBhvr additive="base">
                                        <p:cTn id="29"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12" end="1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
                                            <p:txEl>
                                              <p:pRg st="13" end="13"/>
                                            </p:txEl>
                                          </p:spTgt>
                                        </p:tgtEl>
                                        <p:attrNameLst>
                                          <p:attrName>style.visibility</p:attrName>
                                        </p:attrNameLst>
                                      </p:cBhvr>
                                      <p:to>
                                        <p:strVal val="visible"/>
                                      </p:to>
                                    </p:set>
                                    <p:anim calcmode="lin" valueType="num">
                                      <p:cBhvr additive="base">
                                        <p:cTn id="33" dur="500" fill="hold"/>
                                        <p:tgtEl>
                                          <p:spTgt spid="9">
                                            <p:txEl>
                                              <p:pRg st="13" end="1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13" end="13"/>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3"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285720" y="428604"/>
            <a:ext cx="3560603" cy="966947"/>
          </a:xfrm>
        </p:spPr>
        <p:txBody>
          <a:bodyPr/>
          <a:lstStyle/>
          <a:p>
            <a:r>
              <a:rPr lang="fr-CH" sz="3200" b="1" dirty="0" smtClean="0">
                <a:solidFill>
                  <a:srgbClr val="0071BB"/>
                </a:solidFill>
              </a:rPr>
              <a:t>Causes </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sp>
        <p:nvSpPr>
          <p:cNvPr id="9" name="Rectangle 3"/>
          <p:cNvSpPr txBox="1">
            <a:spLocks noChangeArrowheads="1"/>
          </p:cNvSpPr>
          <p:nvPr/>
        </p:nvSpPr>
        <p:spPr bwMode="auto">
          <a:xfrm>
            <a:off x="357158" y="1357298"/>
            <a:ext cx="8643998" cy="5143536"/>
          </a:xfrm>
          <a:prstGeom prst="rect">
            <a:avLst/>
          </a:prstGeom>
          <a:noFill/>
          <a:ln w="9525">
            <a:noFill/>
            <a:miter lim="800000"/>
            <a:headEnd/>
            <a:tailEnd/>
          </a:ln>
        </p:spPr>
        <p:txBody>
          <a:bodyPr vert="horz" wrap="square" lIns="81615" tIns="40808" rIns="81615" bIns="40808" numCol="1" anchor="t" anchorCtr="0" compatLnSpc="1">
            <a:prstTxWarp prst="textNoShape">
              <a:avLst/>
            </a:prstTxWarp>
          </a:bodyPr>
          <a:lstStyle/>
          <a:p>
            <a:pPr>
              <a:buClr>
                <a:srgbClr val="0070C0"/>
              </a:buClr>
              <a:buSzPct val="125000"/>
              <a:buFont typeface="Arial" pitchFamily="34" charset="0"/>
              <a:buChar char="•"/>
            </a:pPr>
            <a:r>
              <a:rPr lang="fr-FR" sz="2400" dirty="0" smtClean="0"/>
              <a:t> </a:t>
            </a:r>
            <a:r>
              <a:rPr lang="fr-FR" sz="2400" dirty="0" smtClean="0"/>
              <a:t>Anomalies génétiques </a:t>
            </a:r>
            <a:r>
              <a:rPr lang="fr-FR" sz="2400" dirty="0" smtClean="0"/>
              <a:t>ou </a:t>
            </a:r>
            <a:r>
              <a:rPr lang="fr-FR" sz="2400" dirty="0" smtClean="0"/>
              <a:t>moléculaires: </a:t>
            </a:r>
            <a:endParaRPr lang="fr-FR" sz="2400" dirty="0" smtClean="0"/>
          </a:p>
          <a:p>
            <a:pPr lvl="1">
              <a:buClr>
                <a:srgbClr val="0070C0"/>
              </a:buClr>
              <a:buSzPct val="125000"/>
              <a:buFont typeface="Calibri" pitchFamily="34" charset="0"/>
              <a:buChar char="–"/>
            </a:pPr>
            <a:r>
              <a:rPr lang="fr-FR" sz="2400" dirty="0" smtClean="0"/>
              <a:t> syndrome de </a:t>
            </a:r>
            <a:r>
              <a:rPr lang="fr-FR" sz="2400" dirty="0" err="1" smtClean="0"/>
              <a:t>Prader</a:t>
            </a:r>
            <a:r>
              <a:rPr lang="fr-FR" sz="2400" dirty="0" smtClean="0"/>
              <a:t>-</a:t>
            </a:r>
            <a:r>
              <a:rPr lang="fr-FR" sz="2400" dirty="0" err="1" smtClean="0"/>
              <a:t>Willi</a:t>
            </a:r>
            <a:endParaRPr lang="fr-FR" sz="2400" dirty="0" smtClean="0"/>
          </a:p>
          <a:p>
            <a:pPr lvl="1">
              <a:buClr>
                <a:srgbClr val="0070C0"/>
              </a:buClr>
              <a:buSzPct val="125000"/>
              <a:buFont typeface="Calibri" pitchFamily="34" charset="0"/>
              <a:buChar char="–"/>
            </a:pPr>
            <a:r>
              <a:rPr lang="fr-FR" sz="2400" dirty="0" smtClean="0"/>
              <a:t> syndrome de </a:t>
            </a:r>
            <a:r>
              <a:rPr lang="fr-FR" sz="2400" dirty="0" err="1" smtClean="0"/>
              <a:t>Bardet</a:t>
            </a:r>
            <a:r>
              <a:rPr lang="fr-FR" sz="2400" dirty="0" smtClean="0"/>
              <a:t>-</a:t>
            </a:r>
            <a:r>
              <a:rPr lang="fr-FR" sz="2400" dirty="0" err="1" smtClean="0"/>
              <a:t>Biedl</a:t>
            </a:r>
            <a:endParaRPr lang="fr-FR" sz="2400" dirty="0" smtClean="0"/>
          </a:p>
          <a:p>
            <a:pPr lvl="1">
              <a:buClr>
                <a:srgbClr val="0070C0"/>
              </a:buClr>
              <a:buSzPct val="125000"/>
              <a:buFont typeface="Calibri" pitchFamily="34" charset="0"/>
              <a:buChar char="–"/>
            </a:pPr>
            <a:r>
              <a:rPr lang="fr-FR" sz="2400" dirty="0" smtClean="0"/>
              <a:t> </a:t>
            </a:r>
            <a:r>
              <a:rPr lang="fr-FR" sz="2400" dirty="0" smtClean="0"/>
              <a:t>syndrome de Cohen</a:t>
            </a:r>
            <a:r>
              <a:rPr lang="fr-FR" sz="2400" dirty="0" smtClean="0"/>
              <a:t> </a:t>
            </a:r>
            <a:r>
              <a:rPr lang="fr-FR" sz="2400" dirty="0" smtClean="0"/>
              <a:t>…</a:t>
            </a:r>
          </a:p>
          <a:p>
            <a:pPr marL="763076" lvl="1" indent="-305876" defTabSz="815970" eaLnBrk="0" fontAlgn="base" hangingPunct="0">
              <a:lnSpc>
                <a:spcPct val="90000"/>
              </a:lnSpc>
              <a:spcBef>
                <a:spcPct val="20000"/>
              </a:spcBef>
              <a:spcAft>
                <a:spcPct val="0"/>
              </a:spcAft>
              <a:buClr>
                <a:srgbClr val="0070C0"/>
              </a:buClr>
              <a:buSzPct val="125000"/>
              <a:defRPr/>
            </a:pPr>
            <a:r>
              <a:rPr kumimoji="0" lang="fr-CH" sz="24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Analyses </a:t>
            </a:r>
            <a:r>
              <a:rPr lang="fr-CH" sz="2400" dirty="0" smtClean="0">
                <a:ea typeface="ＭＳ Ｐゴシック" pitchFamily="84" charset="-128"/>
                <a:cs typeface="ＭＳ Ｐゴシック" pitchFamily="84" charset="-128"/>
              </a:rPr>
              <a:t>génétiques </a:t>
            </a:r>
            <a:r>
              <a:rPr lang="fr-CH" sz="2400" dirty="0" smtClean="0">
                <a:ea typeface="ＭＳ Ｐゴシック" pitchFamily="84" charset="-128"/>
                <a:cs typeface="ＭＳ Ｐゴシック" pitchFamily="84" charset="-128"/>
              </a:rPr>
              <a:t>si suspicion clinique</a:t>
            </a:r>
          </a:p>
          <a:p>
            <a:pPr marL="763076" lvl="1" indent="-305876" defTabSz="815970" eaLnBrk="0" fontAlgn="base" hangingPunct="0">
              <a:lnSpc>
                <a:spcPct val="90000"/>
              </a:lnSpc>
              <a:spcBef>
                <a:spcPct val="20000"/>
              </a:spcBef>
              <a:spcAft>
                <a:spcPct val="0"/>
              </a:spcAft>
              <a:buClr>
                <a:srgbClr val="0070C0"/>
              </a:buClr>
              <a:buSzPct val="125000"/>
              <a:defRPr/>
            </a:pPr>
            <a:r>
              <a:rPr lang="fr-CH" sz="2400" dirty="0" smtClean="0">
                <a:ea typeface="ＭＳ Ｐゴシック" pitchFamily="84" charset="-128"/>
                <a:cs typeface="ＭＳ Ｐゴシック" pitchFamily="84" charset="-128"/>
              </a:rPr>
              <a:t>Prise en charge</a:t>
            </a:r>
            <a:r>
              <a:rPr kumimoji="0" lang="fr-CH" sz="24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ciblée (restriction calorique, hormone de croissance, école spécialisée,…)</a:t>
            </a:r>
          </a:p>
          <a:p>
            <a:pPr marL="763076" lvl="1" indent="-305876" defTabSz="815970" eaLnBrk="0" fontAlgn="base" hangingPunct="0">
              <a:lnSpc>
                <a:spcPct val="90000"/>
              </a:lnSpc>
              <a:spcBef>
                <a:spcPct val="20000"/>
              </a:spcBef>
              <a:spcAft>
                <a:spcPct val="0"/>
              </a:spcAft>
              <a:buClr>
                <a:srgbClr val="0070C0"/>
              </a:buClr>
              <a:buSzPct val="125000"/>
              <a:buFont typeface="Arial" pitchFamily="34" charset="0"/>
              <a:buChar char="•"/>
              <a:defRPr/>
            </a:pPr>
            <a:endParaRPr kumimoji="0" lang="fr-CH" sz="2400" b="0" i="0" u="none" strike="noStrike" kern="1200" cap="none" spc="0" normalizeH="0" noProof="0" dirty="0" smtClean="0">
              <a:ln>
                <a:noFill/>
              </a:ln>
              <a:solidFill>
                <a:schemeClr val="tx1"/>
              </a:solidFill>
              <a:effectLst/>
              <a:uLnTx/>
              <a:uFillTx/>
              <a:latin typeface="+mn-lt"/>
              <a:ea typeface="ＭＳ Ｐゴシック" pitchFamily="84" charset="-128"/>
              <a:cs typeface="ＭＳ Ｐゴシック" pitchFamily="84" charset="-128"/>
            </a:endParaRPr>
          </a:p>
          <a:p>
            <a:pPr>
              <a:buClr>
                <a:srgbClr val="0070C0"/>
              </a:buClr>
              <a:buSzPct val="125000"/>
              <a:buFont typeface="Arial" pitchFamily="34" charset="0"/>
              <a:buChar char="•"/>
            </a:pPr>
            <a:r>
              <a:rPr lang="fr-FR" sz="2400" dirty="0"/>
              <a:t> </a:t>
            </a:r>
            <a:r>
              <a:rPr lang="fr-FR" sz="2400" dirty="0" smtClean="0"/>
              <a:t>Maladies endocriniennes </a:t>
            </a:r>
            <a:r>
              <a:rPr lang="fr-FR" sz="2400" dirty="0" smtClean="0"/>
              <a:t>: </a:t>
            </a:r>
          </a:p>
          <a:p>
            <a:pPr lvl="1">
              <a:buClr>
                <a:srgbClr val="0070C0"/>
              </a:buClr>
              <a:buSzPct val="125000"/>
              <a:buFont typeface="Calibri" pitchFamily="34" charset="0"/>
              <a:buChar char="–"/>
            </a:pPr>
            <a:r>
              <a:rPr lang="fr-FR" sz="2400" dirty="0" smtClean="0"/>
              <a:t> hypercorticisme </a:t>
            </a:r>
          </a:p>
          <a:p>
            <a:pPr lvl="1">
              <a:buClr>
                <a:srgbClr val="0070C0"/>
              </a:buClr>
              <a:buSzPct val="125000"/>
              <a:buFont typeface="Calibri" pitchFamily="34" charset="0"/>
              <a:buChar char="–"/>
            </a:pPr>
            <a:r>
              <a:rPr lang="fr-FR" sz="2400" dirty="0" smtClean="0"/>
              <a:t> hypothyroïdie</a:t>
            </a:r>
          </a:p>
          <a:p>
            <a:pPr lvl="1">
              <a:buClr>
                <a:srgbClr val="0070C0"/>
              </a:buClr>
              <a:buSzPct val="125000"/>
              <a:buFont typeface="Calibri" pitchFamily="34" charset="0"/>
              <a:buChar char="–"/>
            </a:pPr>
            <a:r>
              <a:rPr lang="fr-FR" sz="2400" dirty="0" smtClean="0"/>
              <a:t> déficit en hormone de croissance </a:t>
            </a:r>
            <a:r>
              <a:rPr lang="fr-CH" sz="2400" dirty="0" smtClean="0">
                <a:ea typeface="ＭＳ Ｐゴシック" pitchFamily="84" charset="-128"/>
                <a:cs typeface="ＭＳ Ｐゴシック" pitchFamily="84" charset="-128"/>
              </a:rPr>
              <a:t>		</a:t>
            </a:r>
          </a:p>
          <a:p>
            <a:pPr>
              <a:buClr>
                <a:srgbClr val="0070C0"/>
              </a:buClr>
              <a:buSzPct val="125000"/>
            </a:pPr>
            <a:r>
              <a:rPr lang="fr-CH" sz="2400" dirty="0">
                <a:ea typeface="ＭＳ Ｐゴシック" pitchFamily="84" charset="-128"/>
                <a:cs typeface="ＭＳ Ｐゴシック" pitchFamily="84" charset="-128"/>
              </a:rPr>
              <a:t> </a:t>
            </a:r>
            <a:r>
              <a:rPr lang="fr-CH" sz="2400" dirty="0" smtClean="0">
                <a:ea typeface="ＭＳ Ｐゴシック" pitchFamily="84" charset="-128"/>
                <a:cs typeface="ＭＳ Ｐゴシック" pitchFamily="84" charset="-128"/>
              </a:rPr>
              <a:t>       Tests diagnostiques disponibles avec prise en charge spécialisée</a:t>
            </a:r>
          </a:p>
          <a:p>
            <a:pPr>
              <a:buClr>
                <a:srgbClr val="0070C0"/>
              </a:buClr>
              <a:buSzPct val="125000"/>
            </a:pPr>
            <a:r>
              <a:rPr lang="fr-CH" sz="2400" dirty="0" smtClean="0">
                <a:ea typeface="ＭＳ Ｐゴシック" pitchFamily="84" charset="-128"/>
                <a:cs typeface="ＭＳ Ｐゴシック" pitchFamily="84" charset="-128"/>
              </a:rPr>
              <a:t>        Traitements disponibles</a:t>
            </a:r>
          </a:p>
        </p:txBody>
      </p:sp>
      <p:sp>
        <p:nvSpPr>
          <p:cNvPr id="13" name="Flèche droite 12"/>
          <p:cNvSpPr/>
          <p:nvPr/>
        </p:nvSpPr>
        <p:spPr>
          <a:xfrm>
            <a:off x="428596" y="6000768"/>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5" name="Flèche droite 14"/>
          <p:cNvSpPr/>
          <p:nvPr/>
        </p:nvSpPr>
        <p:spPr>
          <a:xfrm>
            <a:off x="428596" y="6357958"/>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6" name="Flèche droite 15"/>
          <p:cNvSpPr/>
          <p:nvPr/>
        </p:nvSpPr>
        <p:spPr>
          <a:xfrm>
            <a:off x="285720" y="3071810"/>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7" name="Flèche droite 16"/>
          <p:cNvSpPr/>
          <p:nvPr/>
        </p:nvSpPr>
        <p:spPr>
          <a:xfrm>
            <a:off x="285720" y="3429000"/>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12" name="Image 11" descr="logo.jpg"/>
          <p:cNvPicPr>
            <a:picLocks noChangeAspect="1"/>
          </p:cNvPicPr>
          <p:nvPr/>
        </p:nvPicPr>
        <p:blipFill>
          <a:blip r:embed="rId6"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7" end="7"/>
                                            </p:txEl>
                                          </p:spTgt>
                                        </p:tgtEl>
                                        <p:attrNameLst>
                                          <p:attrName>style.visibility</p:attrName>
                                        </p:attrNameLst>
                                      </p:cBhvr>
                                      <p:to>
                                        <p:strVal val="visible"/>
                                      </p:to>
                                    </p:set>
                                    <p:anim calcmode="lin" valueType="num">
                                      <p:cBhvr additive="base">
                                        <p:cTn id="7"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8" end="8"/>
                                            </p:txEl>
                                          </p:spTgt>
                                        </p:tgtEl>
                                        <p:attrNameLst>
                                          <p:attrName>style.visibility</p:attrName>
                                        </p:attrNameLst>
                                      </p:cBhvr>
                                      <p:to>
                                        <p:strVal val="visible"/>
                                      </p:to>
                                    </p:set>
                                    <p:anim calcmode="lin" valueType="num">
                                      <p:cBhvr additive="base">
                                        <p:cTn id="11"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9" end="9"/>
                                            </p:txEl>
                                          </p:spTgt>
                                        </p:tgtEl>
                                        <p:attrNameLst>
                                          <p:attrName>style.visibility</p:attrName>
                                        </p:attrNameLst>
                                      </p:cBhvr>
                                      <p:to>
                                        <p:strVal val="visible"/>
                                      </p:to>
                                    </p:set>
                                    <p:anim calcmode="lin" valueType="num">
                                      <p:cBhvr additive="base">
                                        <p:cTn id="1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10" end="10"/>
                                            </p:txEl>
                                          </p:spTgt>
                                        </p:tgtEl>
                                        <p:attrNameLst>
                                          <p:attrName>style.visibility</p:attrName>
                                        </p:attrNameLst>
                                      </p:cBhvr>
                                      <p:to>
                                        <p:strVal val="visible"/>
                                      </p:to>
                                    </p:set>
                                    <p:anim calcmode="lin" valueType="num">
                                      <p:cBhvr additive="base">
                                        <p:cTn id="19"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11" end="11"/>
                                            </p:txEl>
                                          </p:spTgt>
                                        </p:tgtEl>
                                        <p:attrNameLst>
                                          <p:attrName>style.visibility</p:attrName>
                                        </p:attrNameLst>
                                      </p:cBhvr>
                                      <p:to>
                                        <p:strVal val="visible"/>
                                      </p:to>
                                    </p:set>
                                    <p:anim calcmode="lin" valueType="num">
                                      <p:cBhvr additive="base">
                                        <p:cTn id="2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12" end="12"/>
                                            </p:txEl>
                                          </p:spTgt>
                                        </p:tgtEl>
                                        <p:attrNameLst>
                                          <p:attrName>style.visibility</p:attrName>
                                        </p:attrNameLst>
                                      </p:cBhvr>
                                      <p:to>
                                        <p:strVal val="visible"/>
                                      </p:to>
                                    </p:set>
                                    <p:anim calcmode="lin" valueType="num">
                                      <p:cBhvr additive="base">
                                        <p:cTn id="27"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17" descr="arc copy-2"/>
          <p:cNvPicPr>
            <a:picLocks noChangeAspect="1" noChangeArrowheads="1"/>
          </p:cNvPicPr>
          <p:nvPr/>
        </p:nvPicPr>
        <p:blipFill>
          <a:blip r:embed="rId3" cstate="print"/>
          <a:srcRect/>
          <a:stretch>
            <a:fillRect/>
          </a:stretch>
        </p:blipFill>
        <p:spPr bwMode="auto">
          <a:xfrm>
            <a:off x="0" y="0"/>
            <a:ext cx="9144000" cy="1694005"/>
          </a:xfrm>
          <a:prstGeom prst="rect">
            <a:avLst/>
          </a:prstGeom>
          <a:noFill/>
          <a:ln w="9525">
            <a:noFill/>
            <a:miter lim="800000"/>
            <a:headEnd/>
            <a:tailEnd/>
          </a:ln>
        </p:spPr>
      </p:pic>
      <p:sp>
        <p:nvSpPr>
          <p:cNvPr id="3075" name="Titre 9"/>
          <p:cNvSpPr>
            <a:spLocks noGrp="1"/>
          </p:cNvSpPr>
          <p:nvPr>
            <p:ph type="title"/>
          </p:nvPr>
        </p:nvSpPr>
        <p:spPr>
          <a:xfrm>
            <a:off x="285720" y="428604"/>
            <a:ext cx="3560603" cy="966947"/>
          </a:xfrm>
        </p:spPr>
        <p:txBody>
          <a:bodyPr/>
          <a:lstStyle/>
          <a:p>
            <a:r>
              <a:rPr lang="fr-CH" sz="3200" b="1" dirty="0" smtClean="0">
                <a:solidFill>
                  <a:srgbClr val="0071BB"/>
                </a:solidFill>
              </a:rPr>
              <a:t>Causes </a:t>
            </a:r>
          </a:p>
        </p:txBody>
      </p:sp>
      <p:sp>
        <p:nvSpPr>
          <p:cNvPr id="11" name="Espace réservé du contenu 10"/>
          <p:cNvSpPr>
            <a:spLocks noGrp="1"/>
          </p:cNvSpPr>
          <p:nvPr>
            <p:ph idx="1"/>
          </p:nvPr>
        </p:nvSpPr>
        <p:spPr>
          <a:xfrm>
            <a:off x="457267" y="1327453"/>
            <a:ext cx="8229466" cy="4798785"/>
          </a:xfrm>
        </p:spPr>
        <p:txBody>
          <a:bodyPr/>
          <a:lstStyle/>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a:p>
            <a:pPr>
              <a:buClr>
                <a:schemeClr val="accent5"/>
              </a:buClr>
              <a:buSzPct val="150000"/>
              <a:defRPr/>
            </a:pPr>
            <a:endParaRPr lang="en-GB" sz="2300" dirty="0" smtClean="0"/>
          </a:p>
        </p:txBody>
      </p:sp>
      <p:pic>
        <p:nvPicPr>
          <p:cNvPr id="3078" name="Picture 187" descr="logo-HUG-negatif"/>
          <p:cNvPicPr>
            <a:picLocks noChangeAspect="1" noChangeArrowheads="1"/>
          </p:cNvPicPr>
          <p:nvPr/>
        </p:nvPicPr>
        <p:blipFill>
          <a:blip r:embed="rId4" cstate="print"/>
          <a:srcRect/>
          <a:stretch>
            <a:fillRect/>
          </a:stretch>
        </p:blipFill>
        <p:spPr bwMode="auto">
          <a:xfrm>
            <a:off x="90380" y="133048"/>
            <a:ext cx="1505185" cy="377976"/>
          </a:xfrm>
          <a:prstGeom prst="rect">
            <a:avLst/>
          </a:prstGeom>
          <a:noFill/>
          <a:ln w="9525">
            <a:noFill/>
            <a:miter lim="800000"/>
            <a:headEnd/>
            <a:tailEnd/>
          </a:ln>
        </p:spPr>
      </p:pic>
      <p:pic>
        <p:nvPicPr>
          <p:cNvPr id="3079" name="Picture 183" descr="CPLogo"/>
          <p:cNvPicPr>
            <a:picLocks noChangeAspect="1" noChangeArrowheads="1"/>
          </p:cNvPicPr>
          <p:nvPr/>
        </p:nvPicPr>
        <p:blipFill>
          <a:blip r:embed="rId5" cstate="print"/>
          <a:srcRect/>
          <a:stretch>
            <a:fillRect/>
          </a:stretch>
        </p:blipFill>
        <p:spPr bwMode="auto">
          <a:xfrm>
            <a:off x="7444619" y="145143"/>
            <a:ext cx="1328460" cy="638024"/>
          </a:xfrm>
          <a:prstGeom prst="rect">
            <a:avLst/>
          </a:prstGeom>
          <a:noFill/>
          <a:ln w="9525">
            <a:noFill/>
            <a:miter lim="800000"/>
            <a:headEnd/>
            <a:tailEnd/>
          </a:ln>
        </p:spPr>
      </p:pic>
      <p:sp>
        <p:nvSpPr>
          <p:cNvPr id="9" name="Rectangle 3"/>
          <p:cNvSpPr txBox="1">
            <a:spLocks noChangeArrowheads="1"/>
          </p:cNvSpPr>
          <p:nvPr/>
        </p:nvSpPr>
        <p:spPr bwMode="auto">
          <a:xfrm>
            <a:off x="285720" y="1285860"/>
            <a:ext cx="8643998" cy="5357850"/>
          </a:xfrm>
          <a:prstGeom prst="rect">
            <a:avLst/>
          </a:prstGeom>
          <a:noFill/>
          <a:ln w="9525">
            <a:noFill/>
            <a:miter lim="800000"/>
            <a:headEnd/>
            <a:tailEnd/>
          </a:ln>
        </p:spPr>
        <p:txBody>
          <a:bodyPr vert="horz" wrap="square" lIns="81615" tIns="40808" rIns="81615" bIns="40808" numCol="1" anchor="t" anchorCtr="0" compatLnSpc="1">
            <a:prstTxWarp prst="textNoShape">
              <a:avLst/>
            </a:prstTxWarp>
          </a:bodyPr>
          <a:lstStyle/>
          <a:p>
            <a:pPr>
              <a:buClr>
                <a:srgbClr val="0070C0"/>
              </a:buClr>
              <a:buSzPct val="125000"/>
              <a:buFont typeface="Arial" pitchFamily="34" charset="0"/>
              <a:buChar char="•"/>
            </a:pPr>
            <a:r>
              <a:rPr lang="fr-FR" sz="2400" dirty="0" smtClean="0"/>
              <a:t> Hypercorticisme:</a:t>
            </a:r>
          </a:p>
          <a:p>
            <a:pPr lvl="1">
              <a:buClr>
                <a:srgbClr val="0070C0"/>
              </a:buClr>
              <a:buSzPct val="70000"/>
              <a:buFont typeface="Wingdings" pitchFamily="2" charset="2"/>
              <a:buChar char="§"/>
            </a:pPr>
            <a:r>
              <a:rPr lang="fr-FR" sz="2400" dirty="0" smtClean="0"/>
              <a:t> Signes cliniques: vergetures pourpres, cassure courbe de croissance, obésité androïde, hirsutisme,… </a:t>
            </a:r>
          </a:p>
          <a:p>
            <a:pPr lvl="1">
              <a:buClr>
                <a:srgbClr val="0070C0"/>
              </a:buClr>
              <a:buSzPct val="70000"/>
              <a:buFont typeface="Wingdings" pitchFamily="2" charset="2"/>
              <a:buChar char="§"/>
            </a:pPr>
            <a:r>
              <a:rPr lang="fr-FR" sz="2400" dirty="0" smtClean="0"/>
              <a:t> Examens complémentaires: </a:t>
            </a:r>
          </a:p>
          <a:p>
            <a:pPr lvl="2">
              <a:buClr>
                <a:srgbClr val="0070C0"/>
              </a:buClr>
              <a:buSzPct val="70000"/>
              <a:buFont typeface="Wingdings" pitchFamily="2" charset="2"/>
              <a:buChar char="Ø"/>
            </a:pPr>
            <a:r>
              <a:rPr lang="fr-FR" sz="2400" dirty="0"/>
              <a:t> </a:t>
            </a:r>
            <a:r>
              <a:rPr lang="fr-FR" sz="2400" dirty="0" smtClean="0"/>
              <a:t>cortisol </a:t>
            </a:r>
            <a:r>
              <a:rPr lang="fr-FR" sz="2400" b="1" dirty="0" smtClean="0"/>
              <a:t>salivaire</a:t>
            </a:r>
            <a:r>
              <a:rPr lang="fr-FR" sz="2400" dirty="0" smtClean="0"/>
              <a:t> à 8h, 16h et 24h ou</a:t>
            </a:r>
          </a:p>
          <a:p>
            <a:pPr lvl="2">
              <a:buClr>
                <a:srgbClr val="0070C0"/>
              </a:buClr>
              <a:buSzPct val="70000"/>
              <a:buFont typeface="Wingdings" pitchFamily="2" charset="2"/>
              <a:buChar char="Ø"/>
            </a:pPr>
            <a:r>
              <a:rPr lang="fr-FR" sz="2400" dirty="0"/>
              <a:t> </a:t>
            </a:r>
            <a:r>
              <a:rPr lang="fr-CH" sz="2400" dirty="0" smtClean="0"/>
              <a:t>cortisol </a:t>
            </a:r>
            <a:r>
              <a:rPr lang="fr-CH" sz="2400" b="1" dirty="0" smtClean="0"/>
              <a:t>urinaire</a:t>
            </a:r>
            <a:r>
              <a:rPr lang="fr-CH" sz="2400" dirty="0" smtClean="0"/>
              <a:t> de 24h</a:t>
            </a:r>
          </a:p>
          <a:p>
            <a:pPr lvl="2">
              <a:buClr>
                <a:srgbClr val="0070C0"/>
              </a:buClr>
              <a:buSzPct val="70000"/>
              <a:buFont typeface="Courier New" pitchFamily="49" charset="0"/>
              <a:buChar char="o"/>
            </a:pPr>
            <a:endParaRPr lang="fr-FR" sz="2400" dirty="0" smtClean="0"/>
          </a:p>
          <a:p>
            <a:pPr>
              <a:buClr>
                <a:srgbClr val="0070C0"/>
              </a:buClr>
              <a:buSzPct val="125000"/>
              <a:buFont typeface="Arial" pitchFamily="34" charset="0"/>
              <a:buChar char="•"/>
            </a:pPr>
            <a:r>
              <a:rPr lang="fr-FR" sz="2400" dirty="0" smtClean="0"/>
              <a:t> Hypothyroïdie:</a:t>
            </a:r>
          </a:p>
          <a:p>
            <a:pPr lvl="1">
              <a:buClr>
                <a:srgbClr val="0070C0"/>
              </a:buClr>
              <a:buSzPct val="70000"/>
              <a:buFont typeface="Wingdings" pitchFamily="2" charset="2"/>
              <a:buChar char="§"/>
            </a:pPr>
            <a:r>
              <a:rPr lang="fr-FR" sz="2400" dirty="0" smtClean="0"/>
              <a:t> Signes cliniques: goitre, cassure courbe de croissance, prise de poids excessive, fatigue, … </a:t>
            </a:r>
          </a:p>
          <a:p>
            <a:pPr lvl="1">
              <a:buClr>
                <a:srgbClr val="0070C0"/>
              </a:buClr>
              <a:buSzPct val="70000"/>
              <a:buFont typeface="Wingdings" pitchFamily="2" charset="2"/>
              <a:buChar char="§"/>
            </a:pPr>
            <a:r>
              <a:rPr lang="fr-FR" sz="2400" dirty="0" smtClean="0"/>
              <a:t> Examens complémentaires: </a:t>
            </a:r>
          </a:p>
          <a:p>
            <a:pPr lvl="2">
              <a:buClr>
                <a:srgbClr val="0070C0"/>
              </a:buClr>
              <a:buSzPct val="70000"/>
              <a:buFont typeface="Wingdings" pitchFamily="2" charset="2"/>
              <a:buChar char="Ø"/>
            </a:pPr>
            <a:r>
              <a:rPr lang="fr-FR" sz="2400" dirty="0" smtClean="0"/>
              <a:t> TSH </a:t>
            </a:r>
          </a:p>
          <a:p>
            <a:pPr lvl="2">
              <a:buClr>
                <a:srgbClr val="0070C0"/>
              </a:buClr>
              <a:buSzPct val="70000"/>
              <a:buFont typeface="Courier New" pitchFamily="49" charset="0"/>
              <a:buChar char="o"/>
            </a:pPr>
            <a:r>
              <a:rPr lang="fr-FR" sz="2400" dirty="0"/>
              <a:t> </a:t>
            </a:r>
            <a:r>
              <a:rPr lang="fr-FR" sz="2400" dirty="0" smtClean="0"/>
              <a:t>Si 4-10 </a:t>
            </a:r>
            <a:r>
              <a:rPr lang="fr-FR" sz="2400" dirty="0" err="1" smtClean="0"/>
              <a:t>mU</a:t>
            </a:r>
            <a:r>
              <a:rPr lang="fr-FR" sz="2400" dirty="0" smtClean="0"/>
              <a:t>/l: TSH, T4 libre après 4-6 mois</a:t>
            </a:r>
          </a:p>
          <a:p>
            <a:pPr lvl="2">
              <a:buClr>
                <a:srgbClr val="0070C0"/>
              </a:buClr>
              <a:buSzPct val="70000"/>
              <a:buFont typeface="Courier New" pitchFamily="49" charset="0"/>
              <a:buChar char="o"/>
            </a:pPr>
            <a:r>
              <a:rPr lang="fr-FR" sz="2400" dirty="0" smtClean="0"/>
              <a:t> Si &gt;10 : AC anti-</a:t>
            </a:r>
            <a:r>
              <a:rPr lang="fr-FR" sz="2400" dirty="0" err="1" smtClean="0"/>
              <a:t>thyroperoxydase</a:t>
            </a:r>
            <a:r>
              <a:rPr lang="fr-FR" sz="2400" dirty="0" smtClean="0"/>
              <a:t>, US de la thyroïde</a:t>
            </a:r>
          </a:p>
          <a:p>
            <a:pPr>
              <a:buClr>
                <a:srgbClr val="0070C0"/>
              </a:buClr>
              <a:buSzPct val="125000"/>
            </a:pPr>
            <a:r>
              <a:rPr lang="fr-CH" sz="2400" dirty="0" smtClean="0">
                <a:ea typeface="ＭＳ Ｐゴシック" pitchFamily="84" charset="-128"/>
                <a:cs typeface="ＭＳ Ｐゴシック" pitchFamily="84" charset="-128"/>
              </a:rPr>
              <a:t>	</a:t>
            </a:r>
          </a:p>
          <a:p>
            <a:pPr>
              <a:buClr>
                <a:srgbClr val="0070C0"/>
              </a:buClr>
              <a:buSzPct val="125000"/>
            </a:pPr>
            <a:r>
              <a:rPr lang="fr-CH" sz="2400" dirty="0">
                <a:ea typeface="ＭＳ Ｐゴシック" pitchFamily="84" charset="-128"/>
                <a:cs typeface="ＭＳ Ｐゴシック" pitchFamily="84" charset="-128"/>
              </a:rPr>
              <a:t> </a:t>
            </a:r>
            <a:r>
              <a:rPr lang="fr-CH" sz="2400" dirty="0" smtClean="0">
                <a:ea typeface="ＭＳ Ｐゴシック" pitchFamily="84" charset="-128"/>
                <a:cs typeface="ＭＳ Ｐゴシック" pitchFamily="84" charset="-128"/>
              </a:rPr>
              <a:t>       </a:t>
            </a:r>
          </a:p>
        </p:txBody>
      </p:sp>
      <p:pic>
        <p:nvPicPr>
          <p:cNvPr id="8" name="Picture 12" descr="hirsutisme"/>
          <p:cNvPicPr>
            <a:picLocks noChangeAspect="1" noChangeArrowheads="1"/>
          </p:cNvPicPr>
          <p:nvPr/>
        </p:nvPicPr>
        <p:blipFill>
          <a:blip r:embed="rId6" cstate="print"/>
          <a:srcRect/>
          <a:stretch>
            <a:fillRect/>
          </a:stretch>
        </p:blipFill>
        <p:spPr bwMode="auto">
          <a:xfrm>
            <a:off x="7358082" y="2481785"/>
            <a:ext cx="1514473" cy="1037694"/>
          </a:xfrm>
          <a:prstGeom prst="rect">
            <a:avLst/>
          </a:prstGeom>
          <a:noFill/>
          <a:ln w="19050">
            <a:solidFill>
              <a:schemeClr val="tx1"/>
            </a:solidFill>
            <a:miter lim="800000"/>
            <a:headEnd/>
            <a:tailEnd/>
          </a:ln>
        </p:spPr>
      </p:pic>
      <p:pic>
        <p:nvPicPr>
          <p:cNvPr id="10" name="Image 9" descr="logo.jpg"/>
          <p:cNvPicPr>
            <a:picLocks noChangeAspect="1"/>
          </p:cNvPicPr>
          <p:nvPr/>
        </p:nvPicPr>
        <p:blipFill>
          <a:blip r:embed="rId7" cstate="print"/>
          <a:stretch>
            <a:fillRect/>
          </a:stretch>
        </p:blipFill>
        <p:spPr>
          <a:xfrm>
            <a:off x="6572264" y="142852"/>
            <a:ext cx="785818" cy="592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6" end="6"/>
                                            </p:txEl>
                                          </p:spTgt>
                                        </p:tgtEl>
                                        <p:attrNameLst>
                                          <p:attrName>style.visibility</p:attrName>
                                        </p:attrNameLst>
                                      </p:cBhvr>
                                      <p:to>
                                        <p:strVal val="visible"/>
                                      </p:to>
                                    </p:set>
                                    <p:anim calcmode="lin" valueType="num">
                                      <p:cBhvr additive="base">
                                        <p:cTn id="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7" end="7"/>
                                            </p:txEl>
                                          </p:spTgt>
                                        </p:tgtEl>
                                        <p:attrNameLst>
                                          <p:attrName>style.visibility</p:attrName>
                                        </p:attrNameLst>
                                      </p:cBhvr>
                                      <p:to>
                                        <p:strVal val="visible"/>
                                      </p:to>
                                    </p:set>
                                    <p:anim calcmode="lin" valueType="num">
                                      <p:cBhvr additive="base">
                                        <p:cTn id="11"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8" end="8"/>
                                            </p:txEl>
                                          </p:spTgt>
                                        </p:tgtEl>
                                        <p:attrNameLst>
                                          <p:attrName>style.visibility</p:attrName>
                                        </p:attrNameLst>
                                      </p:cBhvr>
                                      <p:to>
                                        <p:strVal val="visible"/>
                                      </p:to>
                                    </p:set>
                                    <p:anim calcmode="lin" valueType="num">
                                      <p:cBhvr additive="base">
                                        <p:cTn id="15"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9" end="9"/>
                                            </p:txEl>
                                          </p:spTgt>
                                        </p:tgtEl>
                                        <p:attrNameLst>
                                          <p:attrName>style.visibility</p:attrName>
                                        </p:attrNameLst>
                                      </p:cBhvr>
                                      <p:to>
                                        <p:strVal val="visible"/>
                                      </p:to>
                                    </p:set>
                                    <p:anim calcmode="lin" valueType="num">
                                      <p:cBhvr additive="base">
                                        <p:cTn id="19"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10" end="10"/>
                                            </p:txEl>
                                          </p:spTgt>
                                        </p:tgtEl>
                                        <p:attrNameLst>
                                          <p:attrName>style.visibility</p:attrName>
                                        </p:attrNameLst>
                                      </p:cBhvr>
                                      <p:to>
                                        <p:strVal val="visible"/>
                                      </p:to>
                                    </p:set>
                                    <p:anim calcmode="lin" valueType="num">
                                      <p:cBhvr additive="base">
                                        <p:cTn id="23"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11" end="11"/>
                                            </p:txEl>
                                          </p:spTgt>
                                        </p:tgtEl>
                                        <p:attrNameLst>
                                          <p:attrName>style.visibility</p:attrName>
                                        </p:attrNameLst>
                                      </p:cBhvr>
                                      <p:to>
                                        <p:strVal val="visible"/>
                                      </p:to>
                                    </p:set>
                                    <p:anim calcmode="lin" valueType="num">
                                      <p:cBhvr additive="base">
                                        <p:cTn id="27"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e xmlns="3b8da4ea-cbf3-4064-a110-7c1c3baa57a5">FR</Lang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0BC2A65A618140A032598E0DFF62A8" ma:contentTypeVersion="1" ma:contentTypeDescription="Crée un document." ma:contentTypeScope="" ma:versionID="a9ad7889b762b0bf3d4adda6e8602303">
  <xsd:schema xmlns:xsd="http://www.w3.org/2001/XMLSchema" xmlns:xs="http://www.w3.org/2001/XMLSchema" xmlns:p="http://schemas.microsoft.com/office/2006/metadata/properties" xmlns:ns2="3b8da4ea-cbf3-4064-a110-7c1c3baa57a5" targetNamespace="http://schemas.microsoft.com/office/2006/metadata/properties" ma:root="true" ma:fieldsID="3b04776f1e96083617bd5ba7e45cd66e" ns2:_="">
    <xsd:import namespace="3b8da4ea-cbf3-4064-a110-7c1c3baa57a5"/>
    <xsd:element name="properties">
      <xsd:complexType>
        <xsd:sequence>
          <xsd:element name="documentManagement">
            <xsd:complexType>
              <xsd:all>
                <xsd:element ref="ns2:Langu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8da4ea-cbf3-4064-a110-7c1c3baa57a5" elementFormDefault="qualified">
    <xsd:import namespace="http://schemas.microsoft.com/office/2006/documentManagement/types"/>
    <xsd:import namespace="http://schemas.microsoft.com/office/infopath/2007/PartnerControls"/>
    <xsd:element name="Langue" ma:index="8" nillable="true" ma:displayName="Langue" ma:default="FR" ma:format="Dropdown" ma:internalName="Langue">
      <xsd:simpleType>
        <xsd:restriction base="dms:Choice">
          <xsd:enumeration value="FR"/>
          <xsd:enumeration value="D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493969-B881-48F5-9774-02D60EE40469}"/>
</file>

<file path=customXml/itemProps2.xml><?xml version="1.0" encoding="utf-8"?>
<ds:datastoreItem xmlns:ds="http://schemas.openxmlformats.org/officeDocument/2006/customXml" ds:itemID="{7799C972-EDB9-4AC1-BE1B-32B5AF05F0F9}"/>
</file>

<file path=customXml/itemProps3.xml><?xml version="1.0" encoding="utf-8"?>
<ds:datastoreItem xmlns:ds="http://schemas.openxmlformats.org/officeDocument/2006/customXml" ds:itemID="{F44AEA2A-AFCB-4632-B467-3807BD18AA17}"/>
</file>

<file path=docProps/app.xml><?xml version="1.0" encoding="utf-8"?>
<Properties xmlns="http://schemas.openxmlformats.org/officeDocument/2006/extended-properties" xmlns:vt="http://schemas.openxmlformats.org/officeDocument/2006/docPropsVTypes">
  <TotalTime>867</TotalTime>
  <Words>1955</Words>
  <Application>Microsoft Office PowerPoint</Application>
  <PresentationFormat>Affichage à l'écran (4:3)</PresentationFormat>
  <Paragraphs>468</Paragraphs>
  <Slides>34</Slides>
  <Notes>4</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34</vt:i4>
      </vt:variant>
    </vt:vector>
  </HeadingPairs>
  <TitlesOfParts>
    <vt:vector size="36" baseType="lpstr">
      <vt:lpstr>Thème Office</vt:lpstr>
      <vt:lpstr>Graphique</vt:lpstr>
      <vt:lpstr>Diapositive 1</vt:lpstr>
      <vt:lpstr>Plan</vt:lpstr>
      <vt:lpstr>Diapositive 3</vt:lpstr>
      <vt:lpstr>Le dépistage</vt:lpstr>
      <vt:lpstr>Etude de cohorte</vt:lpstr>
      <vt:lpstr>Dépistage des causes </vt:lpstr>
      <vt:lpstr>Causes </vt:lpstr>
      <vt:lpstr>Causes </vt:lpstr>
      <vt:lpstr>Causes </vt:lpstr>
      <vt:lpstr>Dépistage des complications</vt:lpstr>
      <vt:lpstr>Intolérance au glucose</vt:lpstr>
      <vt:lpstr>Status et Examens </vt:lpstr>
      <vt:lpstr>Indications pour une OGTT</vt:lpstr>
      <vt:lpstr>Dyslipidémies</vt:lpstr>
      <vt:lpstr>Dyslipidémies</vt:lpstr>
      <vt:lpstr>Complications digestives</vt:lpstr>
      <vt:lpstr>Diapositive 17</vt:lpstr>
      <vt:lpstr>NASH: Dépistage</vt:lpstr>
      <vt:lpstr>Hypertension artérielle</vt:lpstr>
      <vt:lpstr>Hypertension artérielle</vt:lpstr>
      <vt:lpstr>Hypertension chez l’enfant obèse </vt:lpstr>
      <vt:lpstr>Autres complications  cardio-vasculaires</vt:lpstr>
      <vt:lpstr>Complications orthopédiques </vt:lpstr>
      <vt:lpstr>Complications orthopédiques </vt:lpstr>
      <vt:lpstr>Complications respiratoires</vt:lpstr>
      <vt:lpstr>Syndrome d’apnée du sommeil</vt:lpstr>
      <vt:lpstr>Complications psychologiques</vt:lpstr>
      <vt:lpstr>Autres complications</vt:lpstr>
      <vt:lpstr>Prévalence des complications</vt:lpstr>
      <vt:lpstr>Diapositive 30</vt:lpstr>
      <vt:lpstr>Un avis spécialisé doit être demandé si :</vt:lpstr>
      <vt:lpstr>Examens complémentaires de base proposés</vt:lpstr>
      <vt:lpstr>Diapositive 33</vt:lpstr>
      <vt:lpstr>Bibliographie</vt:lpstr>
    </vt:vector>
  </TitlesOfParts>
  <Company>Hôpitaux Universitaires de Genève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Obésité infantile, 24.05.2013, A. Maggio</dc:title>
  <dc:creator>aemc</dc:creator>
  <cp:lastModifiedBy>aemc</cp:lastModifiedBy>
  <cp:revision>123</cp:revision>
  <dcterms:created xsi:type="dcterms:W3CDTF">2013-05-17T07:32:45Z</dcterms:created>
  <dcterms:modified xsi:type="dcterms:W3CDTF">2013-05-21T08:54:07Z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0x010100F20BC2A65A618140A032598E0DFF62A8</vt:lpwstr>
  </property>
  <property fmtid="{D5CDD505-2E9C-101B-9397-08002B2CF9AE}" pid="3" name="Order">
    <vt:r8>45600</vt:r8>
  </property>
</Properties>
</file>