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0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DA02-3483-4A44-9BAF-303B9CA7441B}" type="datetimeFigureOut">
              <a:rPr lang="fr-CH" smtClean="0"/>
              <a:t>02.03.2023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143-A1D8-43CE-A6EE-A853A2FDEFD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953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DA02-3483-4A44-9BAF-303B9CA7441B}" type="datetimeFigureOut">
              <a:rPr lang="fr-CH" smtClean="0"/>
              <a:t>02.03.2023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143-A1D8-43CE-A6EE-A853A2FDEFD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3871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DA02-3483-4A44-9BAF-303B9CA7441B}" type="datetimeFigureOut">
              <a:rPr lang="fr-CH" smtClean="0"/>
              <a:t>02.03.2023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143-A1D8-43CE-A6EE-A853A2FDEFD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3031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DA02-3483-4A44-9BAF-303B9CA7441B}" type="datetimeFigureOut">
              <a:rPr lang="fr-CH" smtClean="0"/>
              <a:t>02.03.2023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143-A1D8-43CE-A6EE-A853A2FDEFD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0025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DA02-3483-4A44-9BAF-303B9CA7441B}" type="datetimeFigureOut">
              <a:rPr lang="fr-CH" smtClean="0"/>
              <a:t>02.03.2023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143-A1D8-43CE-A6EE-A853A2FDEFD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72108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DA02-3483-4A44-9BAF-303B9CA7441B}" type="datetimeFigureOut">
              <a:rPr lang="fr-CH" smtClean="0"/>
              <a:t>02.03.2023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143-A1D8-43CE-A6EE-A853A2FDEFD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550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DA02-3483-4A44-9BAF-303B9CA7441B}" type="datetimeFigureOut">
              <a:rPr lang="fr-CH" smtClean="0"/>
              <a:t>02.03.2023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143-A1D8-43CE-A6EE-A853A2FDEFD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369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DA02-3483-4A44-9BAF-303B9CA7441B}" type="datetimeFigureOut">
              <a:rPr lang="fr-CH" smtClean="0"/>
              <a:t>02.03.2023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143-A1D8-43CE-A6EE-A853A2FDEFD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4011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DA02-3483-4A44-9BAF-303B9CA7441B}" type="datetimeFigureOut">
              <a:rPr lang="fr-CH" smtClean="0"/>
              <a:t>02.03.2023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143-A1D8-43CE-A6EE-A853A2FDEFD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48107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DA02-3483-4A44-9BAF-303B9CA7441B}" type="datetimeFigureOut">
              <a:rPr lang="fr-CH" smtClean="0"/>
              <a:t>02.03.2023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143-A1D8-43CE-A6EE-A853A2FDEFD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78653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8DA02-3483-4A44-9BAF-303B9CA7441B}" type="datetimeFigureOut">
              <a:rPr lang="fr-CH" smtClean="0"/>
              <a:t>02.03.2023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1B143-A1D8-43CE-A6EE-A853A2FDEFD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2324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8DA02-3483-4A44-9BAF-303B9CA7441B}" type="datetimeFigureOut">
              <a:rPr lang="fr-CH" smtClean="0"/>
              <a:t>02.03.2023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1B143-A1D8-43CE-A6EE-A853A2FDEFD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413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8756" y="2098016"/>
            <a:ext cx="7632071" cy="3319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H" sz="36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Pityriasis </a:t>
            </a:r>
            <a:r>
              <a:rPr lang="fr-CH" sz="3600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Lichenoides</a:t>
            </a:r>
            <a:r>
              <a:rPr lang="fr-CH" sz="36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3600" b="1" u="sng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Chronica</a:t>
            </a:r>
            <a:r>
              <a:rPr lang="fr-CH" sz="36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(PLC)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CH" sz="36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H" sz="36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CH" sz="36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CH" sz="36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CH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H" sz="16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UpToDate</a:t>
            </a:r>
            <a:r>
              <a:rPr lang="fr-CH" sz="16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  <a:endParaRPr lang="fr-CH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88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16730" y="215443"/>
            <a:ext cx="82823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800" b="1" dirty="0" smtClean="0"/>
              <a:t>LYMPHOMATOID PAPULOSIS</a:t>
            </a:r>
            <a:r>
              <a:rPr lang="fr-CH" sz="2800" dirty="0" smtClean="0"/>
              <a:t> </a:t>
            </a:r>
            <a:endParaRPr kumimoji="0" lang="fr-CH" altLang="fr-FR" sz="2800" b="1" i="0" u="none" strike="noStrike" cap="none" normalizeH="0" baseline="0" dirty="0" smtClean="0">
              <a:ln>
                <a:noFill/>
              </a:ln>
              <a:solidFill>
                <a:srgbClr val="23232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489075" y="1782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3" name="Rectangle 2"/>
          <p:cNvSpPr/>
          <p:nvPr/>
        </p:nvSpPr>
        <p:spPr>
          <a:xfrm>
            <a:off x="5428343" y="738663"/>
            <a:ext cx="6096000" cy="19581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CH" dirty="0" err="1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Lymphomatoid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papulosis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rare variant of the </a:t>
            </a:r>
            <a:r>
              <a:rPr lang="fr-CH" dirty="0" err="1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cutaneous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fr-CH" dirty="0" err="1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lang="fr-CH" dirty="0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lymphomas</a:t>
            </a:r>
            <a:r>
              <a:rPr lang="fr-CH" dirty="0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crops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CH" dirty="0" err="1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</a:t>
            </a:r>
            <a:r>
              <a:rPr lang="fr-CH" dirty="0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papules on the </a:t>
            </a:r>
            <a:r>
              <a:rPr lang="fr-CH" dirty="0" err="1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trunk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CH" dirty="0" err="1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extremities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resolve</a:t>
            </a:r>
            <a:r>
              <a:rPr lang="fr-CH" dirty="0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spontaneously</a:t>
            </a:r>
            <a:r>
              <a:rPr lang="fr-CH" dirty="0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four to six </a:t>
            </a:r>
            <a:r>
              <a:rPr lang="fr-CH" dirty="0" err="1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weeks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papules </a:t>
            </a:r>
            <a:r>
              <a:rPr lang="fr-CH" b="1" dirty="0" err="1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ulcerate</a:t>
            </a:r>
            <a:r>
              <a:rPr lang="fr-CH" dirty="0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fr-CH" dirty="0" err="1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err="1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b="1" dirty="0" err="1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scarring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(</a:t>
            </a:r>
            <a:r>
              <a:rPr lang="fr-CH" dirty="0" err="1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unlike</a:t>
            </a: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PLC).</a:t>
            </a:r>
            <a:endParaRPr lang="fr-CH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5" y="1717745"/>
            <a:ext cx="3280229" cy="4368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10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Лишай у человека: лечение, симптомы, причины и фото лиша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8" y="671915"/>
            <a:ext cx="4525950" cy="31608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165270" y="0"/>
            <a:ext cx="6386620" cy="902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H" sz="32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PITYRIASIS LICHENOIDES CHRONICA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H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(PLC) </a:t>
            </a:r>
          </a:p>
        </p:txBody>
      </p:sp>
      <p:pic>
        <p:nvPicPr>
          <p:cNvPr id="4" name="Image 3" descr="Doctor Vignjevic | Pityriasis Lichenoides Chronica (PLC) | Medical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7" y="4448430"/>
            <a:ext cx="3365277" cy="2139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Диагностика заболеваний кожи | Медицинский портал «health-ua.org»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60" y="4448430"/>
            <a:ext cx="3645249" cy="21391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073445" y="963561"/>
            <a:ext cx="6096000" cy="28079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CH" sz="1000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Surtout chez enfant et ado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CH" sz="1000" dirty="0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Papules érythémateuses à brunes </a:t>
            </a:r>
            <a:r>
              <a:rPr lang="fr-CH" sz="1000" dirty="0" err="1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desquamantes</a:t>
            </a:r>
            <a:r>
              <a:rPr lang="fr-CH" sz="1000" dirty="0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sz="1000" dirty="0" smtClean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centre </a:t>
            </a:r>
            <a:r>
              <a:rPr lang="fr-CH" sz="1000" dirty="0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en périphérie, d’âges différents sur le tronc, les fesses et la racine des membres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CH" sz="1000" b="1" dirty="0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de cicatrices résiduelles </a:t>
            </a:r>
            <a:r>
              <a:rPr lang="fr-CH" sz="1000" dirty="0" smtClean="0"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 hyper- ou hypo-pigmentation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CH" sz="1000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Normalement pas à peu prurigineuses</a:t>
            </a:r>
            <a:endParaRPr lang="fr-CH" sz="1000" dirty="0">
              <a:solidFill>
                <a:srgbClr val="23232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r-CH" sz="1000" b="1" dirty="0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DD: 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CH" sz="1000" dirty="0"/>
              <a:t>Pityriasis </a:t>
            </a:r>
            <a:r>
              <a:rPr lang="fr-CH" sz="1000" dirty="0" smtClean="0"/>
              <a:t>rosé de Gilbert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CH" sz="1000" dirty="0" err="1"/>
              <a:t>Tinea</a:t>
            </a:r>
            <a:r>
              <a:rPr lang="fr-CH" sz="1000" dirty="0"/>
              <a:t> </a:t>
            </a:r>
            <a:r>
              <a:rPr lang="fr-CH" sz="1000" dirty="0" err="1" smtClean="0"/>
              <a:t>corporis</a:t>
            </a:r>
            <a:endParaRPr lang="fr-CH" sz="1000" dirty="0" smtClean="0"/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CH" sz="1000" dirty="0"/>
              <a:t>Pityriasis </a:t>
            </a:r>
            <a:r>
              <a:rPr lang="fr-CH" sz="1000" dirty="0" err="1" smtClean="0"/>
              <a:t>Lichenoides</a:t>
            </a:r>
            <a:r>
              <a:rPr lang="fr-CH" sz="1000" dirty="0" smtClean="0"/>
              <a:t> </a:t>
            </a:r>
            <a:r>
              <a:rPr lang="fr-CH" sz="1000" dirty="0"/>
              <a:t>et </a:t>
            </a:r>
            <a:r>
              <a:rPr lang="fr-CH" sz="1000" dirty="0" err="1" smtClean="0"/>
              <a:t>Varioliformis</a:t>
            </a:r>
            <a:r>
              <a:rPr lang="fr-CH" sz="1000" dirty="0" smtClean="0"/>
              <a:t> </a:t>
            </a:r>
            <a:r>
              <a:rPr lang="fr-CH" sz="1000" dirty="0" err="1" smtClean="0"/>
              <a:t>Acuta</a:t>
            </a:r>
            <a:r>
              <a:rPr lang="fr-CH" sz="1000" dirty="0"/>
              <a:t> </a:t>
            </a:r>
            <a:r>
              <a:rPr lang="fr-CH" sz="1000" dirty="0" smtClean="0"/>
              <a:t>(PLEVA)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CH" sz="1000" dirty="0"/>
              <a:t>Psoriasis  </a:t>
            </a:r>
            <a:r>
              <a:rPr lang="fr-CH" sz="1000" dirty="0" smtClean="0"/>
              <a:t>en goutte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CH" sz="1000" dirty="0"/>
              <a:t>Lichen </a:t>
            </a:r>
            <a:r>
              <a:rPr lang="fr-CH" sz="1000" dirty="0" smtClean="0"/>
              <a:t>plan</a:t>
            </a:r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CH" sz="1000" dirty="0" smtClean="0"/>
              <a:t>Syphilis secondaire</a:t>
            </a:r>
            <a:r>
              <a:rPr lang="fr-CH" sz="1000" dirty="0"/>
              <a:t> </a:t>
            </a:r>
            <a:endParaRPr lang="fr-CH" sz="1000" dirty="0" smtClean="0"/>
          </a:p>
          <a:p>
            <a:pPr marL="800100" lvl="1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fr-CH" sz="1000" dirty="0" err="1" smtClean="0"/>
              <a:t>Papulose</a:t>
            </a:r>
            <a:r>
              <a:rPr lang="fr-CH" sz="1000" dirty="0" smtClean="0"/>
              <a:t> </a:t>
            </a:r>
            <a:r>
              <a:rPr lang="fr-CH" sz="1000" dirty="0" err="1" smtClean="0"/>
              <a:t>lymphomatoïde</a:t>
            </a:r>
            <a:r>
              <a:rPr lang="fr-CH" sz="1000" dirty="0"/>
              <a:t> </a:t>
            </a:r>
            <a:endParaRPr lang="fr-CH" sz="1000" dirty="0" smtClean="0">
              <a:solidFill>
                <a:srgbClr val="23232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CH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Imag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648" y="4352050"/>
            <a:ext cx="2938780" cy="22059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lèche droite 7"/>
          <p:cNvSpPr/>
          <p:nvPr/>
        </p:nvSpPr>
        <p:spPr>
          <a:xfrm>
            <a:off x="7767484" y="5112774"/>
            <a:ext cx="737419" cy="786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4686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8438" y="1061884"/>
            <a:ext cx="54640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1000" b="1" dirty="0" smtClean="0"/>
              <a:t>TRAITEMENT: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H" sz="1000" dirty="0" smtClean="0"/>
              <a:t>Comme l’éruption se guérit seule sans cicatrice et ne gratte pas</a:t>
            </a:r>
            <a:r>
              <a:rPr lang="fr-CH" sz="1000" dirty="0" smtClean="0">
                <a:sym typeface="Wingdings" panose="05000000000000000000" pitchFamily="2" charset="2"/>
              </a:rPr>
              <a:t> pas de traitement indispensable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H" sz="1000" dirty="0" smtClean="0">
                <a:sym typeface="Wingdings" panose="05000000000000000000" pitchFamily="2" charset="2"/>
              </a:rPr>
              <a:t>Si les parents </a:t>
            </a:r>
            <a:r>
              <a:rPr lang="fr-CH" sz="1000" dirty="0" err="1" smtClean="0">
                <a:sym typeface="Wingdings" panose="05000000000000000000" pitchFamily="2" charset="2"/>
              </a:rPr>
              <a:t>désirtent</a:t>
            </a:r>
            <a:r>
              <a:rPr lang="fr-CH" sz="1000" dirty="0" smtClean="0">
                <a:sym typeface="Wingdings" panose="05000000000000000000" pitchFamily="2" charset="2"/>
              </a:rPr>
              <a:t> absolument un traitement:</a:t>
            </a:r>
          </a:p>
        </p:txBody>
      </p:sp>
      <p:pic>
        <p:nvPicPr>
          <p:cNvPr id="9" name="Image 8"/>
          <p:cNvPicPr/>
          <p:nvPr/>
        </p:nvPicPr>
        <p:blipFill>
          <a:blip r:embed="rId2"/>
          <a:stretch>
            <a:fillRect/>
          </a:stretch>
        </p:blipFill>
        <p:spPr>
          <a:xfrm>
            <a:off x="1231270" y="1855960"/>
            <a:ext cx="3367890" cy="44180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22506" y="1082801"/>
            <a:ext cx="546401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CH" sz="1000" b="1" dirty="0" smtClean="0"/>
              <a:t>SUIVI: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H" sz="1000" dirty="0" smtClean="0">
                <a:sym typeface="Wingdings" panose="05000000000000000000" pitchFamily="2" charset="2"/>
              </a:rPr>
              <a:t>L’association avec une pathologie maligne est rare  un simple contrôle annuel des lésions est suffisant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fr-CH" sz="1000" dirty="0" smtClean="0">
                <a:sym typeface="Wingdings" panose="05000000000000000000" pitchFamily="2" charset="2"/>
              </a:rPr>
              <a:t>Par contre en cas de lésions de type </a:t>
            </a:r>
            <a:r>
              <a:rPr lang="fr-CH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inflammatoire, en plaques, ou nodules un avis dermato est nécessaire pour exclure un </a:t>
            </a:r>
            <a:r>
              <a:rPr lang="fr-CH" sz="10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pb</a:t>
            </a:r>
            <a:r>
              <a:rPr lang="fr-CH" sz="1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tumoral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65270" y="0"/>
            <a:ext cx="6386620" cy="9024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H" sz="3200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PITYRIASIS LICHENOIDES CHRONICA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H" b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(PLC) </a:t>
            </a:r>
          </a:p>
        </p:txBody>
      </p:sp>
    </p:spTree>
    <p:extLst>
      <p:ext uri="{BB962C8B-B14F-4D97-AF65-F5344CB8AC3E}">
        <p14:creationId xmlns:p14="http://schemas.microsoft.com/office/powerpoint/2010/main" val="178569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05439" y="37106"/>
            <a:ext cx="560916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07000"/>
              </a:lnSpc>
            </a:pPr>
            <a:r>
              <a:rPr lang="fr-CH" sz="3200" b="1" dirty="0" smtClean="0"/>
              <a:t>PITYRIASIS ROSE DE GILBERT </a:t>
            </a:r>
          </a:p>
        </p:txBody>
      </p:sp>
      <p:pic>
        <p:nvPicPr>
          <p:cNvPr id="1027" name="Image 6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4" y="1520539"/>
            <a:ext cx="3989664" cy="30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age 7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672" y="2127113"/>
            <a:ext cx="3017240" cy="286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 16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82401" y="5106739"/>
            <a:ext cx="1739907" cy="130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13145" y="922386"/>
            <a:ext cx="673598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0488" marR="0" lvl="0" indent="-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CH" altLang="fr-FR" sz="1100" b="0" i="0" u="none" strike="noStrike" cap="none" normalizeH="0" dirty="0" smtClean="0">
                <a:ln>
                  <a:noFill/>
                </a:ln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Lésion </a:t>
            </a:r>
            <a:r>
              <a:rPr lang="fr-CH" altLang="fr-FR" sz="1100" dirty="0" smtClean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départ unique </a:t>
            </a:r>
            <a:r>
              <a:rPr lang="fr-CH" altLang="fr-FR" sz="1100" dirty="0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(Patch d’</a:t>
            </a:r>
            <a:r>
              <a:rPr lang="fr-CH" altLang="fr-FR" sz="1100" dirty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fr-CH" altLang="fr-FR" sz="1100" dirty="0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erald) </a:t>
            </a:r>
            <a:r>
              <a:rPr kumimoji="0" lang="fr-CH" altLang="fr-FR" sz="1100" b="0" i="0" u="none" strike="noStrike" cap="none" normalizeH="0" baseline="0" dirty="0" err="1" smtClean="0">
                <a:ln>
                  <a:noFill/>
                </a:ln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papulo</a:t>
            </a:r>
            <a:r>
              <a:rPr kumimoji="0" lang="fr-CH" altLang="fr-FR" sz="1100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-squameuse suivie de </a:t>
            </a:r>
          </a:p>
          <a:p>
            <a:pPr marL="90488" marR="0" lvl="0" indent="-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CH" altLang="fr-FR" sz="1100" dirty="0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Multiples lésions </a:t>
            </a:r>
            <a:r>
              <a:rPr kumimoji="0" lang="fr-CH" altLang="fr-FR" sz="11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ovoïdes</a:t>
            </a:r>
            <a:r>
              <a:rPr kumimoji="0" lang="fr-CH" altLang="fr-FR" sz="1100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CH" altLang="fr-FR" sz="1100" dirty="0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érythémateuses</a:t>
            </a:r>
            <a:r>
              <a:rPr kumimoji="0" lang="fr-CH" altLang="fr-FR" sz="1100" b="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desquamâmes</a:t>
            </a:r>
            <a:r>
              <a:rPr kumimoji="0" lang="fr-CH" altLang="fr-FR" sz="1100" b="0" i="0" u="none" strike="noStrike" cap="none" normalizeH="0" dirty="0" smtClean="0">
                <a:ln>
                  <a:noFill/>
                </a:ln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fr-CH" altLang="fr-FR" sz="1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périphérie </a:t>
            </a:r>
            <a:r>
              <a:rPr kumimoji="0" lang="fr-CH" altLang="fr-FR" sz="1100" b="0" i="0" u="none" strike="noStrike" cap="none" normalizeH="0" dirty="0" smtClean="0">
                <a:ln>
                  <a:noFill/>
                </a:ln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 tronc et les extrémités proximales</a:t>
            </a:r>
          </a:p>
          <a:p>
            <a:pPr marL="90488" marR="0" lvl="0" indent="-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CH" altLang="fr-FR" sz="1100" b="0" i="0" u="none" strike="noStrike" cap="none" normalizeH="0" dirty="0" smtClean="0">
                <a:ln>
                  <a:noFill/>
                </a:ln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Evolue favorablement spontanément en 4-6 semaines sans traitement (juste traiter le </a:t>
            </a:r>
            <a:r>
              <a:rPr kumimoji="0" lang="fr-CH" altLang="fr-FR" sz="11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prurit</a:t>
            </a:r>
            <a:r>
              <a:rPr kumimoji="0" lang="fr-CH" altLang="fr-FR" sz="1100" b="0" i="0" u="none" strike="noStrike" cap="none" normalizeH="0" dirty="0" smtClean="0">
                <a:ln>
                  <a:noFill/>
                </a:ln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trop intense)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269875" y="461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269875" y="6534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032" name="Picture 8" descr="https://th.bing.com/th?id=OIP.0HRK8MAxejIdrMPcrVcCRwAAAA&amp;w=200&amp;h=150&amp;c=8&amp;rs=1&amp;o=6&amp;pid=5.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4" y="4546710"/>
            <a:ext cx="2022764" cy="151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tyriasis Rosea - Causes, Rash, Herald Patch, Stages, Treatmen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6" t="30635" r="29657" b="23638"/>
          <a:stretch/>
        </p:blipFill>
        <p:spPr bwMode="auto">
          <a:xfrm>
            <a:off x="2306725" y="4546709"/>
            <a:ext cx="1925113" cy="151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ityriasis Rosé de GIBER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r="5343"/>
          <a:stretch/>
        </p:blipFill>
        <p:spPr bwMode="auto">
          <a:xfrm>
            <a:off x="5905955" y="2127112"/>
            <a:ext cx="2946400" cy="2862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4706039" y="3188608"/>
            <a:ext cx="725714" cy="947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/>
          <p:cNvSpPr/>
          <p:nvPr/>
        </p:nvSpPr>
        <p:spPr>
          <a:xfrm>
            <a:off x="1253556" y="6265654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fr-FR" dirty="0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Patch d’Herald</a:t>
            </a:r>
            <a:endParaRPr lang="fr-CH" dirty="0"/>
          </a:p>
        </p:txBody>
      </p:sp>
      <p:sp>
        <p:nvSpPr>
          <p:cNvPr id="17" name="Rectangle 16"/>
          <p:cNvSpPr/>
          <p:nvPr/>
        </p:nvSpPr>
        <p:spPr>
          <a:xfrm>
            <a:off x="7982401" y="6488668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fr-FR" dirty="0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Dissémination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31751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269875" y="461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269875" y="6534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886086" y="186214"/>
            <a:ext cx="6036039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CH" altLang="fr-FR" sz="2800" b="1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TINEA CORPORIS</a:t>
            </a:r>
            <a:r>
              <a:rPr kumimoji="0" lang="fr-CH" altLang="fr-FR" sz="2800" b="1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fr-CH" altLang="fr-FR" sz="2800" b="1" i="0" u="none" strike="noStrike" cap="none" normalizeH="0" baseline="0" dirty="0" smtClean="0">
              <a:ln>
                <a:noFill/>
              </a:ln>
              <a:solidFill>
                <a:srgbClr val="23232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CH" altLang="fr-FR" sz="1100" b="1" dirty="0">
              <a:solidFill>
                <a:srgbClr val="232323"/>
              </a:solidFill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CH" altLang="fr-FR" sz="1100" i="0" u="none" strike="noStrike" cap="none" normalizeH="0" baseline="0" dirty="0" smtClean="0">
                <a:ln>
                  <a:noFill/>
                </a:ln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Peut ressembler à un patch d’Herald</a:t>
            </a:r>
            <a:r>
              <a:rPr kumimoji="0" lang="fr-CH" altLang="fr-FR" sz="1100" i="0" u="none" strike="noStrike" cap="none" normalizeH="0" dirty="0" smtClean="0">
                <a:ln>
                  <a:noFill/>
                </a:ln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sa plaque annulaire et sa desquamation périphérique mais </a:t>
            </a:r>
            <a:r>
              <a:rPr kumimoji="0" lang="fr-CH" altLang="fr-FR" sz="110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inflammatoire </a:t>
            </a:r>
            <a:r>
              <a:rPr kumimoji="0" lang="fr-CH" altLang="fr-FR" sz="1100" i="0" u="none" strike="noStrike" cap="none" normalizeH="0" dirty="0" smtClean="0">
                <a:ln>
                  <a:noFill/>
                </a:ln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centre</a:t>
            </a:r>
            <a:endParaRPr kumimoji="0" lang="fr-CH" altLang="fr-FR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Image 15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9" y="3168361"/>
            <a:ext cx="2216367" cy="22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489075" y="1782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grpSp>
        <p:nvGrpSpPr>
          <p:cNvPr id="9" name="Groupe 8"/>
          <p:cNvGrpSpPr/>
          <p:nvPr/>
        </p:nvGrpSpPr>
        <p:grpSpPr>
          <a:xfrm>
            <a:off x="5659738" y="1318853"/>
            <a:ext cx="6154892" cy="5215297"/>
            <a:chOff x="4873327" y="1782254"/>
            <a:chExt cx="5580572" cy="4573364"/>
          </a:xfrm>
        </p:grpSpPr>
        <p:pic>
          <p:nvPicPr>
            <p:cNvPr id="14" name="Image 13"/>
            <p:cNvPicPr/>
            <p:nvPr/>
          </p:nvPicPr>
          <p:blipFill rotWithShape="1">
            <a:blip r:embed="rId3"/>
            <a:srcRect r="4271"/>
            <a:stretch/>
          </p:blipFill>
          <p:spPr>
            <a:xfrm>
              <a:off x="4873327" y="1782254"/>
              <a:ext cx="5580572" cy="457336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399020" y="2301240"/>
              <a:ext cx="1592580" cy="198120"/>
            </a:xfrm>
            <a:prstGeom prst="rect">
              <a:avLst/>
            </a:prstGeom>
            <a:solidFill>
              <a:schemeClr val="accent4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81700" y="4389515"/>
              <a:ext cx="571500" cy="198120"/>
            </a:xfrm>
            <a:prstGeom prst="rect">
              <a:avLst/>
            </a:prstGeom>
            <a:solidFill>
              <a:srgbClr val="00B050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07294" y="4405510"/>
              <a:ext cx="701204" cy="198120"/>
            </a:xfrm>
            <a:prstGeom prst="rect">
              <a:avLst/>
            </a:prstGeom>
            <a:solidFill>
              <a:srgbClr val="FF0000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27700" y="4836265"/>
              <a:ext cx="374650" cy="142368"/>
            </a:xfrm>
            <a:prstGeom prst="rect">
              <a:avLst/>
            </a:prstGeom>
            <a:solidFill>
              <a:srgbClr val="00B050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37444" y="4753080"/>
              <a:ext cx="217506" cy="95885"/>
            </a:xfrm>
            <a:prstGeom prst="rect">
              <a:avLst/>
            </a:prstGeom>
            <a:solidFill>
              <a:srgbClr val="FF0000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46950" y="4848965"/>
              <a:ext cx="1390650" cy="250085"/>
            </a:xfrm>
            <a:prstGeom prst="rect">
              <a:avLst/>
            </a:prstGeom>
            <a:solidFill>
              <a:srgbClr val="FF0000">
                <a:alpha val="1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pic>
        <p:nvPicPr>
          <p:cNvPr id="2053" name="Picture 5" descr="Tinea Corporis - Pictures, Treatment, Causes, Symptoms | HubP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71" y="352425"/>
            <a:ext cx="2241815" cy="270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inea corporis causes, symptoms, diagnosis &amp; treatmen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433" y="375395"/>
            <a:ext cx="2267882" cy="267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Tinea corporis causes, symptoms, diagnosis &amp; treatme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86" y="3212083"/>
            <a:ext cx="3333617" cy="224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05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269875" y="461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269875" y="6534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16730" y="0"/>
            <a:ext cx="828230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800" b="1" dirty="0" smtClean="0"/>
              <a:t>PITYRIASIS LICHENOIDES ET VARIOLIFORMIS ACUTA (PLEVA)</a:t>
            </a:r>
            <a:endParaRPr kumimoji="0" lang="fr-CH" altLang="fr-FR" sz="2800" b="1" i="0" u="none" strike="noStrike" cap="none" normalizeH="0" baseline="0" dirty="0" smtClean="0">
              <a:ln>
                <a:noFill/>
              </a:ln>
              <a:solidFill>
                <a:srgbClr val="23232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489075" y="1782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18" name="Image 17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56" y="1553778"/>
            <a:ext cx="4902735" cy="35379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5441399" y="1369965"/>
            <a:ext cx="6096000" cy="177933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CH" dirty="0" smtClean="0">
                <a:solidFill>
                  <a:srgbClr val="23232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Début </a:t>
            </a:r>
            <a:r>
              <a:rPr lang="fr-CH" dirty="0" smtClea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aigu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CH" dirty="0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Aspect </a:t>
            </a:r>
            <a:r>
              <a:rPr lang="fr-CH" dirty="0" err="1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papulaire</a:t>
            </a:r>
            <a:r>
              <a:rPr lang="fr-CH" dirty="0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H" dirty="0" smtClean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hémorragique</a:t>
            </a:r>
            <a:r>
              <a:rPr lang="fr-CH" dirty="0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crouteux, avec </a:t>
            </a:r>
            <a:r>
              <a:rPr lang="fr-CH" dirty="0" smtClean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nécrose</a:t>
            </a:r>
            <a:r>
              <a:rPr lang="fr-CH" dirty="0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fr-CH" dirty="0" smtClean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vésicules</a:t>
            </a:r>
            <a:r>
              <a:rPr lang="fr-CH" dirty="0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sur infiltration par lymphocytes --&lt; </a:t>
            </a:r>
            <a:r>
              <a:rPr lang="fr-CH" dirty="0" smtClean="0">
                <a:solidFill>
                  <a:srgbClr val="FF0000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inflammatoire</a:t>
            </a:r>
            <a:r>
              <a:rPr lang="fr-CH" dirty="0" smtClean="0">
                <a:solidFill>
                  <a:srgbClr val="232323"/>
                </a:solidFill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++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CH" dirty="0">
              <a:solidFill>
                <a:srgbClr val="23232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720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269875" y="461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269875" y="6534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16730" y="215443"/>
            <a:ext cx="82823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800" b="1" dirty="0" smtClean="0"/>
              <a:t>PSORIASIS EN GOUTTE</a:t>
            </a:r>
            <a:endParaRPr kumimoji="0" lang="fr-CH" altLang="fr-FR" sz="2800" b="1" i="0" u="none" strike="noStrike" cap="none" normalizeH="0" baseline="0" dirty="0" smtClean="0">
              <a:ln>
                <a:noFill/>
              </a:ln>
              <a:solidFill>
                <a:srgbClr val="23232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489075" y="1782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5441399" y="1369965"/>
            <a:ext cx="6096000" cy="1881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CH" dirty="0" smtClean="0"/>
              <a:t>Développement </a:t>
            </a:r>
            <a:r>
              <a:rPr lang="fr-CH" dirty="0" smtClean="0">
                <a:solidFill>
                  <a:srgbClr val="FF0000"/>
                </a:solidFill>
              </a:rPr>
              <a:t>aigu</a:t>
            </a:r>
            <a:r>
              <a:rPr lang="fr-CH" dirty="0" smtClean="0"/>
              <a:t> chez enfant et jeunes adultes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CH" dirty="0" smtClean="0"/>
              <a:t>Papules multiples avec petites </a:t>
            </a:r>
            <a:r>
              <a:rPr lang="fr-CH" dirty="0" smtClean="0">
                <a:solidFill>
                  <a:srgbClr val="FF0000"/>
                </a:solidFill>
              </a:rPr>
              <a:t>plaques</a:t>
            </a:r>
            <a:r>
              <a:rPr lang="fr-CH" dirty="0" smtClean="0"/>
              <a:t> et desquamation sur le tronc et les </a:t>
            </a:r>
            <a:r>
              <a:rPr lang="fr-CH" dirty="0" err="1" smtClean="0"/>
              <a:t>extrêmités</a:t>
            </a:r>
            <a:endParaRPr lang="fr-CH" dirty="0" smtClean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CH" dirty="0" err="1" smtClean="0"/>
              <a:t>Souvcent</a:t>
            </a:r>
            <a:r>
              <a:rPr lang="fr-CH" dirty="0" smtClean="0"/>
              <a:t> secondaires à une infections à Streptocoque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CH" dirty="0" smtClean="0"/>
              <a:t>Non traitée, persiste des semaines à années</a:t>
            </a:r>
            <a:endParaRPr lang="fr-CH" dirty="0">
              <a:solidFill>
                <a:srgbClr val="23232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 descr="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24" y="3715352"/>
            <a:ext cx="3653357" cy="301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24" y="215443"/>
            <a:ext cx="3653357" cy="2566483"/>
          </a:xfrm>
          <a:prstGeom prst="rect">
            <a:avLst/>
          </a:prstGeom>
        </p:spPr>
      </p:pic>
      <p:sp>
        <p:nvSpPr>
          <p:cNvPr id="9" name="Flèche vers le bas 8"/>
          <p:cNvSpPr/>
          <p:nvPr/>
        </p:nvSpPr>
        <p:spPr>
          <a:xfrm>
            <a:off x="1549668" y="3046644"/>
            <a:ext cx="712269" cy="5293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73552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269875" y="461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269875" y="6534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16730" y="215443"/>
            <a:ext cx="82823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800" b="1" dirty="0" smtClean="0"/>
              <a:t>LICHEN PLAN</a:t>
            </a:r>
            <a:endParaRPr kumimoji="0" lang="fr-CH" altLang="fr-FR" sz="2800" b="1" i="0" u="none" strike="noStrike" cap="none" normalizeH="0" baseline="0" dirty="0" smtClean="0">
              <a:ln>
                <a:noFill/>
              </a:ln>
              <a:solidFill>
                <a:srgbClr val="23232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489075" y="1782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6306724" y="738663"/>
            <a:ext cx="5615401" cy="3466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CH" dirty="0" smtClean="0"/>
              <a:t>Maladie chronique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CH" dirty="0" smtClean="0"/>
              <a:t>Aspect violacé, papules polygonales avec des petites squames blanches; aspect en lacet en surface des lésions (stries de </a:t>
            </a:r>
            <a:r>
              <a:rPr lang="fr-CH" dirty="0" err="1" smtClean="0"/>
              <a:t>Wickham</a:t>
            </a:r>
            <a:r>
              <a:rPr lang="fr-CH" dirty="0" smtClean="0"/>
              <a:t>), Papules multiples avec petites </a:t>
            </a:r>
            <a:r>
              <a:rPr lang="fr-CH" dirty="0" smtClean="0">
                <a:solidFill>
                  <a:srgbClr val="FF0000"/>
                </a:solidFill>
              </a:rPr>
              <a:t>plaques</a:t>
            </a:r>
            <a:r>
              <a:rPr lang="fr-CH" dirty="0" smtClean="0"/>
              <a:t> et desquamation sur le tronc et les </a:t>
            </a:r>
            <a:r>
              <a:rPr lang="fr-CH" dirty="0" err="1" smtClean="0"/>
              <a:t>extrêmités</a:t>
            </a:r>
            <a:r>
              <a:rPr lang="fr-CH" dirty="0" smtClean="0"/>
              <a:t> mais aussi orale, génitale et ongles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CH" dirty="0" smtClean="0"/>
              <a:t>Apparition de lésions additionnelles sur les sites de trauma cutané (phénomène de </a:t>
            </a:r>
            <a:r>
              <a:rPr lang="fr-CH" dirty="0" err="1" smtClean="0"/>
              <a:t>Koebner</a:t>
            </a:r>
            <a:r>
              <a:rPr lang="fr-CH" dirty="0"/>
              <a:t>)</a:t>
            </a:r>
            <a:endParaRPr lang="fr-CH" dirty="0" smtClean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CH" b="1" dirty="0" smtClean="0"/>
              <a:t>Prurit marqué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CH" dirty="0">
              <a:solidFill>
                <a:srgbClr val="23232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 descr="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9" y="650142"/>
            <a:ext cx="2513187" cy="1886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Oral Lichen Planus - Causes, Symptoms, Prognosis, Diagnosis, Treat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54" y="2644714"/>
            <a:ext cx="2447172" cy="183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chen planus (lichen ruber planus) (patientenfolder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9" y="2735614"/>
            <a:ext cx="2513187" cy="188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ichen Planus Picture Image on RxList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49" y="4728787"/>
            <a:ext cx="2513187" cy="170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ichen Planus - Causes, What It Looks Like &amp; How to Get Rid of It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4" t="16110" b="20037"/>
          <a:stretch/>
        </p:blipFill>
        <p:spPr bwMode="auto">
          <a:xfrm>
            <a:off x="3378953" y="919795"/>
            <a:ext cx="2447172" cy="160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ágenes de genital lichen planus - Dermatly.com - El sitio de tu pie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53" y="4602839"/>
            <a:ext cx="2447172" cy="18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204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-269875" y="4619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269875" y="6534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016730" y="215443"/>
            <a:ext cx="82823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sz="2800" b="1" dirty="0" smtClean="0"/>
              <a:t>SYPHILIS SECONDAIRE</a:t>
            </a:r>
            <a:endParaRPr kumimoji="0" lang="fr-CH" altLang="fr-FR" sz="2800" b="1" i="0" u="none" strike="noStrike" cap="none" normalizeH="0" baseline="0" dirty="0" smtClean="0">
              <a:ln>
                <a:noFill/>
              </a:ln>
              <a:solidFill>
                <a:srgbClr val="23232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489075" y="1782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sp>
        <p:nvSpPr>
          <p:cNvPr id="2" name="Rectangle 1"/>
          <p:cNvSpPr/>
          <p:nvPr/>
        </p:nvSpPr>
        <p:spPr>
          <a:xfrm>
            <a:off x="6306724" y="738663"/>
            <a:ext cx="5615401" cy="1676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r-CH" dirty="0" smtClean="0"/>
              <a:t>Macules et papules voir petites plaques légèrement desquamatives érythémateuses à brunes </a:t>
            </a:r>
            <a:r>
              <a:rPr lang="fr-CH" dirty="0" err="1" smtClean="0"/>
              <a:t>surt</a:t>
            </a:r>
            <a:r>
              <a:rPr lang="fr-CH" dirty="0" smtClean="0"/>
              <a:t> out le corps avec </a:t>
            </a:r>
            <a:r>
              <a:rPr lang="fr-CH" dirty="0" smtClean="0">
                <a:solidFill>
                  <a:srgbClr val="FF0000"/>
                </a:solidFill>
              </a:rPr>
              <a:t>atteinte des paumes et plantes des mains et pieds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fr-CH" dirty="0">
              <a:solidFill>
                <a:srgbClr val="232323"/>
              </a:solidFill>
              <a:effectLst/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Cureus | Annular and Psoriasiform Secondary Syphilis in a Nine-Year-Ol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986" y="2554383"/>
            <a:ext cx="6208939" cy="39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econdary syphilis - pictures, 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4" y="1921234"/>
            <a:ext cx="4482623" cy="332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060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403</Words>
  <Application>Microsoft Office PowerPoint</Application>
  <PresentationFormat>Grand écran</PresentationFormat>
  <Paragraphs>55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Helvetica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FHVi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Martinez Manuel</dc:creator>
  <cp:lastModifiedBy>Martinez Manuel</cp:lastModifiedBy>
  <cp:revision>19</cp:revision>
  <dcterms:created xsi:type="dcterms:W3CDTF">2023-03-02T13:45:56Z</dcterms:created>
  <dcterms:modified xsi:type="dcterms:W3CDTF">2023-03-02T14:36:48Z</dcterms:modified>
</cp:coreProperties>
</file>