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6455" autoAdjust="0"/>
    <p:restoredTop sz="91029" autoAdjust="0"/>
  </p:normalViewPr>
  <p:slideViewPr>
    <p:cSldViewPr snapToGrid="0" snapToObjects="1">
      <p:cViewPr>
        <p:scale>
          <a:sx n="150" d="100"/>
          <a:sy n="150" d="100"/>
        </p:scale>
        <p:origin x="-944" y="1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44D50-1D3A-C94F-938C-3361F907241A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C5C71-995F-5D4A-8222-AEB97F01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Installer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système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humidificateur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Déboucher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C5C71-995F-5D4A-8222-AEB97F014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8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5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1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6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7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2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CB5DA-9598-9140-8327-5A205288FCC0}" type="datetimeFigureOut">
              <a:rPr lang="en-US" smtClean="0"/>
              <a:t>19.05.17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6DFD-6E11-3E48-A1A8-CC91953E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3318" y="2136339"/>
            <a:ext cx="61960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/>
              <a:t>FiO2 </a:t>
            </a:r>
          </a:p>
          <a:p>
            <a:pPr algn="ctr"/>
            <a:r>
              <a:rPr lang="fr-FR" sz="5400" b="1" dirty="0"/>
              <a:t>e</a:t>
            </a:r>
            <a:r>
              <a:rPr lang="fr-FR" sz="5400" b="1" dirty="0" smtClean="0"/>
              <a:t>t</a:t>
            </a:r>
          </a:p>
          <a:p>
            <a:pPr algn="ctr"/>
            <a:r>
              <a:rPr lang="fr-FR" sz="5400" b="1" dirty="0" smtClean="0"/>
              <a:t>matériel</a:t>
            </a:r>
            <a:endParaRPr lang="fr-FR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50100" y="6477000"/>
            <a:ext cx="187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MMA, 19.05.2017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0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222" y="279182"/>
            <a:ext cx="663935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FiO2 au </a:t>
            </a:r>
            <a:r>
              <a:rPr lang="fr-FR" sz="3200" dirty="0"/>
              <a:t>« bouche à bouche »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95" y="4301415"/>
            <a:ext cx="2618937" cy="22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20840" r="6829" b="15790"/>
          <a:stretch/>
        </p:blipFill>
        <p:spPr bwMode="auto">
          <a:xfrm>
            <a:off x="5954232" y="1760447"/>
            <a:ext cx="2803401" cy="221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0" y="1760447"/>
            <a:ext cx="2343793" cy="221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3833711" y="2067796"/>
            <a:ext cx="1581406" cy="1602764"/>
          </a:xfrm>
          <a:prstGeom prst="ellipse">
            <a:avLst/>
          </a:prstGeom>
          <a:noFill/>
          <a:ln w="1809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FIO2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16%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4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44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4440">
            <a:off x="333754" y="1102250"/>
            <a:ext cx="2805998" cy="2568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222" y="279182"/>
            <a:ext cx="663935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FiO2 aux lunettes 			</a:t>
            </a:r>
            <a:endParaRPr lang="fr-FR" sz="3200" dirty="0"/>
          </a:p>
        </p:txBody>
      </p:sp>
      <p:pic>
        <p:nvPicPr>
          <p:cNvPr id="2" name="Picture 1" descr="Capture d’écran 2017-05-19 à 20.02.5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40"/>
          <a:stretch/>
        </p:blipFill>
        <p:spPr>
          <a:xfrm>
            <a:off x="321222" y="4048133"/>
            <a:ext cx="4517261" cy="2708267"/>
          </a:xfrm>
          <a:prstGeom prst="rect">
            <a:avLst/>
          </a:prstGeom>
        </p:spPr>
      </p:pic>
      <p:pic>
        <p:nvPicPr>
          <p:cNvPr id="9" name="Picture 8" descr="Capture d’écran 2017-05-19 à 20.06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17" y="1290311"/>
            <a:ext cx="2494234" cy="24323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1222" y="5759184"/>
            <a:ext cx="4517261" cy="997216"/>
            <a:chOff x="2443320" y="5759184"/>
            <a:chExt cx="4517261" cy="997216"/>
          </a:xfrm>
        </p:grpSpPr>
        <p:sp>
          <p:nvSpPr>
            <p:cNvPr id="4" name="Rectangle 3"/>
            <p:cNvSpPr/>
            <p:nvPr/>
          </p:nvSpPr>
          <p:spPr>
            <a:xfrm>
              <a:off x="2443320" y="6047016"/>
              <a:ext cx="4517261" cy="709384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43320" y="5759184"/>
              <a:ext cx="4517261" cy="287832"/>
            </a:xfrm>
            <a:prstGeom prst="rect">
              <a:avLst/>
            </a:prstGeom>
            <a:solidFill>
              <a:schemeClr val="accent6">
                <a:alpha val="3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1223449">
              <a:off x="4162435" y="6116971"/>
              <a:ext cx="14543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Inconfortable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33711" y="1602360"/>
            <a:ext cx="1581406" cy="2216907"/>
            <a:chOff x="3833711" y="1843660"/>
            <a:chExt cx="1581406" cy="2216907"/>
          </a:xfrm>
        </p:grpSpPr>
        <p:sp>
          <p:nvSpPr>
            <p:cNvPr id="12" name="Oval 11"/>
            <p:cNvSpPr/>
            <p:nvPr/>
          </p:nvSpPr>
          <p:spPr>
            <a:xfrm>
              <a:off x="3833711" y="1843660"/>
              <a:ext cx="1581406" cy="1602764"/>
            </a:xfrm>
            <a:prstGeom prst="ellipse">
              <a:avLst/>
            </a:prstGeom>
            <a:noFill/>
            <a:ln w="1809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FIO2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24-40%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33711" y="3598902"/>
              <a:ext cx="14139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0</a:t>
              </a:r>
              <a:r>
                <a:rPr lang="fr-FR" sz="2400" b="1" dirty="0" smtClean="0"/>
                <a:t>-5 L/min</a:t>
              </a:r>
              <a:endParaRPr lang="en-US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29400" y="1955800"/>
            <a:ext cx="1981200" cy="304800"/>
            <a:chOff x="6629400" y="2197100"/>
            <a:chExt cx="1981200" cy="3048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629400" y="2197100"/>
              <a:ext cx="2286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8382000" y="2197100"/>
              <a:ext cx="2286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Capture d’écran 2015-01-04 à 13.43.5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84" y="4048133"/>
            <a:ext cx="3941846" cy="27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222" y="279182"/>
            <a:ext cx="84603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FiO2 au masque à oxygène </a:t>
            </a:r>
            <a:r>
              <a:rPr lang="fr-FR" sz="3200" u="sng" dirty="0" smtClean="0"/>
              <a:t>simple</a:t>
            </a:r>
            <a:r>
              <a:rPr lang="fr-FR" sz="3200" dirty="0" smtClean="0"/>
              <a:t>			 			</a:t>
            </a:r>
            <a:endParaRPr lang="fr-FR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46172"/>
              </p:ext>
            </p:extLst>
          </p:nvPr>
        </p:nvGraphicFramePr>
        <p:xfrm>
          <a:off x="5763745" y="1887727"/>
          <a:ext cx="3239687" cy="3119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7184"/>
                <a:gridCol w="21325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Débit</a:t>
                      </a:r>
                      <a:r>
                        <a:rPr lang="en-US" sz="1400" b="1" dirty="0" smtClean="0"/>
                        <a:t> O2</a:t>
                      </a:r>
                      <a:r>
                        <a:rPr lang="en-US" sz="1400" b="1" baseline="0" dirty="0" smtClean="0"/>
                        <a:t> (L/min)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FiO2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8672827">
            <a:off x="6329810" y="2601390"/>
            <a:ext cx="138425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Rebreathing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(CO2 </a:t>
            </a:r>
            <a:r>
              <a:rPr lang="en-US" dirty="0" err="1" smtClean="0">
                <a:solidFill>
                  <a:schemeClr val="bg1"/>
                </a:solidFill>
              </a:rPr>
              <a:t>exhalé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144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9" y="1767197"/>
            <a:ext cx="2633657" cy="339680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63745" y="5164003"/>
            <a:ext cx="323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La concentration </a:t>
            </a:r>
            <a:r>
              <a:rPr lang="en-US" sz="1200" dirty="0" err="1" smtClean="0"/>
              <a:t>d’oxygène</a:t>
            </a:r>
            <a:r>
              <a:rPr lang="en-US" sz="1200" dirty="0" smtClean="0"/>
              <a:t> </a:t>
            </a:r>
            <a:r>
              <a:rPr lang="en-US" sz="1200" dirty="0" err="1" smtClean="0"/>
              <a:t>fournie</a:t>
            </a:r>
            <a:r>
              <a:rPr lang="en-US" sz="1200" dirty="0" smtClean="0"/>
              <a:t> </a:t>
            </a:r>
            <a:r>
              <a:rPr lang="en-US" sz="1200" dirty="0" err="1" smtClean="0"/>
              <a:t>est</a:t>
            </a:r>
            <a:r>
              <a:rPr lang="en-US" sz="1200" dirty="0" smtClean="0"/>
              <a:t> de 40 – 60 % </a:t>
            </a:r>
            <a:r>
              <a:rPr lang="en-US" sz="1200" dirty="0" err="1" smtClean="0"/>
              <a:t>selon</a:t>
            </a:r>
            <a:r>
              <a:rPr lang="en-US" sz="1200" dirty="0" smtClean="0"/>
              <a:t> le </a:t>
            </a:r>
            <a:r>
              <a:rPr lang="en-US" sz="1200" dirty="0" err="1" smtClean="0"/>
              <a:t>rythme</a:t>
            </a:r>
            <a:r>
              <a:rPr lang="en-US" sz="1200" dirty="0" smtClean="0"/>
              <a:t> </a:t>
            </a:r>
            <a:r>
              <a:rPr lang="en-US" sz="1200" dirty="0" err="1" smtClean="0"/>
              <a:t>respiratoire</a:t>
            </a:r>
            <a:r>
              <a:rPr lang="en-US" sz="1200" dirty="0" smtClean="0"/>
              <a:t> et le volume courant du patient.</a:t>
            </a:r>
            <a:endParaRPr lang="en-US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33039" y="2372216"/>
            <a:ext cx="1581406" cy="2329954"/>
            <a:chOff x="3661639" y="2372216"/>
            <a:chExt cx="1581406" cy="2329954"/>
          </a:xfrm>
        </p:grpSpPr>
        <p:sp>
          <p:nvSpPr>
            <p:cNvPr id="12" name="Oval 11"/>
            <p:cNvSpPr/>
            <p:nvPr/>
          </p:nvSpPr>
          <p:spPr>
            <a:xfrm>
              <a:off x="3661639" y="2372216"/>
              <a:ext cx="1581406" cy="1602764"/>
            </a:xfrm>
            <a:prstGeom prst="ellipse">
              <a:avLst/>
            </a:prstGeom>
            <a:noFill/>
            <a:ln w="1809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FIO2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36-60%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58883" y="4240505"/>
              <a:ext cx="14139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4-8 L/min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30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532" y="136506"/>
            <a:ext cx="8951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FiO2 au masque à oxygène à haute concentration</a:t>
            </a:r>
          </a:p>
          <a:p>
            <a:r>
              <a:rPr lang="fr-FR" sz="3200" dirty="0" smtClean="0"/>
              <a:t>(</a:t>
            </a:r>
            <a:r>
              <a:rPr lang="fr-FR" sz="3200" u="sng" dirty="0" smtClean="0"/>
              <a:t>sans</a:t>
            </a:r>
            <a:r>
              <a:rPr lang="fr-FR" sz="3200" dirty="0" smtClean="0"/>
              <a:t> valves uni </a:t>
            </a:r>
            <a:r>
              <a:rPr lang="fr-FR" sz="3200" dirty="0" err="1" smtClean="0"/>
              <a:t>directionelles</a:t>
            </a:r>
            <a:r>
              <a:rPr lang="fr-FR" sz="3200" dirty="0" smtClean="0"/>
              <a:t>, « partial </a:t>
            </a:r>
            <a:r>
              <a:rPr lang="fr-FR" sz="3200" dirty="0" err="1" smtClean="0"/>
              <a:t>rebreather</a:t>
            </a:r>
            <a:r>
              <a:rPr lang="fr-FR" sz="3200" dirty="0" smtClean="0"/>
              <a:t> »</a:t>
            </a:r>
            <a:r>
              <a:rPr lang="fr-FR" sz="3200" dirty="0" smtClean="0"/>
              <a:t>)</a:t>
            </a:r>
            <a:r>
              <a:rPr lang="fr-FR" sz="3200" dirty="0" smtClean="0"/>
              <a:t>					 			</a:t>
            </a:r>
            <a:endParaRPr lang="fr-FR" sz="3200" dirty="0"/>
          </a:p>
        </p:txBody>
      </p:sp>
      <p:sp>
        <p:nvSpPr>
          <p:cNvPr id="13" name="TextBox 12"/>
          <p:cNvSpPr txBox="1"/>
          <p:nvPr/>
        </p:nvSpPr>
        <p:spPr>
          <a:xfrm rot="18192142">
            <a:off x="850383" y="2616965"/>
            <a:ext cx="13335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Rebreathing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masqu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4" y="1571971"/>
            <a:ext cx="2419350" cy="242887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330565" y="3110259"/>
            <a:ext cx="1806654" cy="2226968"/>
            <a:chOff x="3330565" y="3110259"/>
            <a:chExt cx="1806654" cy="2226968"/>
          </a:xfrm>
        </p:grpSpPr>
        <p:sp>
          <p:nvSpPr>
            <p:cNvPr id="12" name="Oval 11"/>
            <p:cNvSpPr/>
            <p:nvPr/>
          </p:nvSpPr>
          <p:spPr>
            <a:xfrm>
              <a:off x="3528612" y="3110259"/>
              <a:ext cx="1581406" cy="1602764"/>
            </a:xfrm>
            <a:prstGeom prst="ellipse">
              <a:avLst/>
            </a:prstGeom>
            <a:noFill/>
            <a:ln w="1809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FIO2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60-80%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30565" y="4875562"/>
              <a:ext cx="18066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m</a:t>
              </a:r>
              <a:r>
                <a:rPr lang="fr-FR" sz="2400" b="1" dirty="0" smtClean="0"/>
                <a:t>in. 8 L/min</a:t>
              </a: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432" y="3645826"/>
            <a:ext cx="6997787" cy="2992850"/>
            <a:chOff x="1170432" y="3642599"/>
            <a:chExt cx="6997787" cy="2992850"/>
          </a:xfrm>
        </p:grpSpPr>
        <p:pic>
          <p:nvPicPr>
            <p:cNvPr id="6" name="Picture 5" descr="Q7VXtgtR46toMTQeG0XYMA_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81" y="3642599"/>
              <a:ext cx="2391838" cy="246833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1170432" y="3810346"/>
              <a:ext cx="4918305" cy="2825103"/>
              <a:chOff x="1170432" y="3810346"/>
              <a:chExt cx="4918305" cy="2825103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1170432" y="3810346"/>
                <a:ext cx="4918305" cy="2162383"/>
              </a:xfrm>
              <a:custGeom>
                <a:avLst/>
                <a:gdLst>
                  <a:gd name="connsiteX0" fmla="*/ 0 w 4918305"/>
                  <a:gd name="connsiteY0" fmla="*/ 0 h 2162383"/>
                  <a:gd name="connsiteX1" fmla="*/ 1294946 w 4918305"/>
                  <a:gd name="connsiteY1" fmla="*/ 2079502 h 2162383"/>
                  <a:gd name="connsiteX2" fmla="*/ 4918305 w 4918305"/>
                  <a:gd name="connsiteY2" fmla="*/ 1780652 h 21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18305" h="2162383">
                    <a:moveTo>
                      <a:pt x="0" y="0"/>
                    </a:moveTo>
                    <a:cubicBezTo>
                      <a:pt x="237614" y="891363"/>
                      <a:pt x="475229" y="1782727"/>
                      <a:pt x="1294946" y="2079502"/>
                    </a:cubicBezTo>
                    <a:cubicBezTo>
                      <a:pt x="2114663" y="2376277"/>
                      <a:pt x="4918305" y="1780652"/>
                      <a:pt x="4918305" y="1780652"/>
                    </a:cubicBezTo>
                  </a:path>
                </a:pathLst>
              </a:custGeom>
              <a:ln w="73025">
                <a:solidFill>
                  <a:srgbClr val="008000"/>
                </a:solidFill>
                <a:headEnd type="none"/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89764" y="5989118"/>
                <a:ext cx="2007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008000"/>
                    </a:solidFill>
                  </a:rPr>
                  <a:t>gonfler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la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poche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avant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utilisation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472782" y="4155608"/>
            <a:ext cx="567260" cy="422422"/>
            <a:chOff x="6642102" y="4155608"/>
            <a:chExt cx="567260" cy="422422"/>
          </a:xfrm>
        </p:grpSpPr>
        <p:sp>
          <p:nvSpPr>
            <p:cNvPr id="17" name="Freeform 16"/>
            <p:cNvSpPr/>
            <p:nvPr/>
          </p:nvSpPr>
          <p:spPr>
            <a:xfrm>
              <a:off x="6925971" y="4320882"/>
              <a:ext cx="283391" cy="149426"/>
            </a:xfrm>
            <a:custGeom>
              <a:avLst/>
              <a:gdLst>
                <a:gd name="connsiteX0" fmla="*/ 0 w 385993"/>
                <a:gd name="connsiteY0" fmla="*/ 1072 h 175402"/>
                <a:gd name="connsiteX1" fmla="*/ 161868 w 385993"/>
                <a:gd name="connsiteY1" fmla="*/ 25976 h 175402"/>
                <a:gd name="connsiteX2" fmla="*/ 385993 w 385993"/>
                <a:gd name="connsiteY2" fmla="*/ 175402 h 175402"/>
                <a:gd name="connsiteX0" fmla="*/ 0 w 224125"/>
                <a:gd name="connsiteY0" fmla="*/ 0 h 149426"/>
                <a:gd name="connsiteX1" fmla="*/ 224125 w 224125"/>
                <a:gd name="connsiteY1" fmla="*/ 149426 h 149426"/>
                <a:gd name="connsiteX0" fmla="*/ 0 w 253758"/>
                <a:gd name="connsiteY0" fmla="*/ 0 h 149426"/>
                <a:gd name="connsiteX1" fmla="*/ 253758 w 253758"/>
                <a:gd name="connsiteY1" fmla="*/ 149426 h 149426"/>
                <a:gd name="connsiteX0" fmla="*/ 0 w 283391"/>
                <a:gd name="connsiteY0" fmla="*/ 0 h 149426"/>
                <a:gd name="connsiteX1" fmla="*/ 283391 w 283391"/>
                <a:gd name="connsiteY1" fmla="*/ 149426 h 1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3391" h="149426">
                  <a:moveTo>
                    <a:pt x="0" y="0"/>
                  </a:moveTo>
                  <a:cubicBezTo>
                    <a:pt x="64332" y="29055"/>
                    <a:pt x="283391" y="149426"/>
                    <a:pt x="283391" y="149426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10140228">
              <a:off x="6778314" y="4356264"/>
              <a:ext cx="188297" cy="77775"/>
            </a:xfrm>
            <a:custGeom>
              <a:avLst/>
              <a:gdLst>
                <a:gd name="connsiteX0" fmla="*/ 0 w 385993"/>
                <a:gd name="connsiteY0" fmla="*/ 1072 h 175402"/>
                <a:gd name="connsiteX1" fmla="*/ 161868 w 385993"/>
                <a:gd name="connsiteY1" fmla="*/ 25976 h 175402"/>
                <a:gd name="connsiteX2" fmla="*/ 385993 w 385993"/>
                <a:gd name="connsiteY2" fmla="*/ 175402 h 175402"/>
                <a:gd name="connsiteX0" fmla="*/ 0 w 224125"/>
                <a:gd name="connsiteY0" fmla="*/ 0 h 149426"/>
                <a:gd name="connsiteX1" fmla="*/ 224125 w 224125"/>
                <a:gd name="connsiteY1" fmla="*/ 149426 h 149426"/>
                <a:gd name="connsiteX0" fmla="*/ 0 w 253758"/>
                <a:gd name="connsiteY0" fmla="*/ 0 h 149426"/>
                <a:gd name="connsiteX1" fmla="*/ 253758 w 253758"/>
                <a:gd name="connsiteY1" fmla="*/ 149426 h 149426"/>
                <a:gd name="connsiteX0" fmla="*/ 0 w 283391"/>
                <a:gd name="connsiteY0" fmla="*/ 0 h 149426"/>
                <a:gd name="connsiteX1" fmla="*/ 283391 w 283391"/>
                <a:gd name="connsiteY1" fmla="*/ 149426 h 1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3391" h="149426">
                  <a:moveTo>
                    <a:pt x="0" y="0"/>
                  </a:moveTo>
                  <a:cubicBezTo>
                    <a:pt x="64332" y="29055"/>
                    <a:pt x="283391" y="149426"/>
                    <a:pt x="283391" y="149426"/>
                  </a:cubicBezTo>
                </a:path>
              </a:pathLst>
            </a:custGeom>
            <a:ln>
              <a:solidFill>
                <a:srgbClr val="3366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2102" y="4155608"/>
              <a:ext cx="3725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FF0000"/>
                  </a:solidFill>
                </a:rPr>
                <a:t>CO2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6828" y="4362586"/>
              <a:ext cx="3725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FF"/>
                  </a:solidFill>
                </a:rPr>
                <a:t>O2</a:t>
              </a:r>
              <a:endParaRPr lang="en-US" sz="8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H="1">
            <a:off x="6311900" y="5461000"/>
            <a:ext cx="614072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30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222" y="279182"/>
            <a:ext cx="8460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FiO2 au masque à oxygène à très haute concentration (</a:t>
            </a:r>
            <a:r>
              <a:rPr lang="fr-FR" sz="3200" u="sng" dirty="0" smtClean="0"/>
              <a:t>avec</a:t>
            </a:r>
            <a:r>
              <a:rPr lang="fr-FR" sz="3200" dirty="0" smtClean="0"/>
              <a:t> valves uni </a:t>
            </a:r>
            <a:r>
              <a:rPr lang="fr-FR" sz="3200" dirty="0" err="1" smtClean="0"/>
              <a:t>directionelles</a:t>
            </a:r>
            <a:r>
              <a:rPr lang="fr-FR" sz="3200" dirty="0" smtClean="0"/>
              <a:t>)		 			</a:t>
            </a:r>
            <a:endParaRPr lang="fr-FR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5097296" y="2041261"/>
            <a:ext cx="4046704" cy="1982734"/>
            <a:chOff x="5097296" y="2041261"/>
            <a:chExt cx="4046704" cy="1982734"/>
          </a:xfrm>
        </p:grpSpPr>
        <p:pic>
          <p:nvPicPr>
            <p:cNvPr id="7" name="Picture 6" descr="Capture d’écran 2017-05-19 à 20.39.0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296" y="2041261"/>
              <a:ext cx="3984449" cy="153901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59551" y="3562330"/>
              <a:ext cx="39844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La concentration </a:t>
              </a:r>
              <a:r>
                <a:rPr lang="en-US" sz="1200" dirty="0" err="1" smtClean="0"/>
                <a:t>d’oxygène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fournie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est</a:t>
              </a:r>
              <a:r>
                <a:rPr lang="en-US" sz="1200" dirty="0" smtClean="0"/>
                <a:t> de 40 – 60 % </a:t>
              </a:r>
              <a:r>
                <a:rPr lang="en-US" sz="1200" dirty="0" err="1" smtClean="0"/>
                <a:t>selon</a:t>
              </a:r>
              <a:r>
                <a:rPr lang="en-US" sz="1200" dirty="0" smtClean="0"/>
                <a:t> le </a:t>
              </a:r>
              <a:r>
                <a:rPr lang="en-US" sz="1200" dirty="0" err="1" smtClean="0"/>
                <a:t>rythme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respiratoire</a:t>
              </a:r>
              <a:r>
                <a:rPr lang="en-US" sz="1200" dirty="0" smtClean="0"/>
                <a:t> et le volume courant du patient.</a:t>
              </a:r>
              <a:endParaRPr lang="en-US" sz="1200" dirty="0"/>
            </a:p>
          </p:txBody>
        </p:sp>
      </p:grpSp>
      <p:pic>
        <p:nvPicPr>
          <p:cNvPr id="11" name="Picture 10" descr="Capture d’écran 2017-05-19 à 20.4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3" y="1556515"/>
            <a:ext cx="4967168" cy="371072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047067" y="2497667"/>
            <a:ext cx="122766" cy="93133"/>
            <a:chOff x="4047067" y="2497667"/>
            <a:chExt cx="122766" cy="9313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047067" y="2497667"/>
              <a:ext cx="122766" cy="9313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047067" y="2497667"/>
              <a:ext cx="122766" cy="9313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24567" y="2417234"/>
            <a:ext cx="122766" cy="93133"/>
            <a:chOff x="4047067" y="2497667"/>
            <a:chExt cx="122766" cy="9313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047067" y="2497667"/>
              <a:ext cx="122766" cy="9313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047067" y="2497667"/>
              <a:ext cx="122766" cy="9313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73667" y="2383367"/>
            <a:ext cx="122766" cy="93133"/>
            <a:chOff x="4047067" y="2497667"/>
            <a:chExt cx="122766" cy="9313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047067" y="2497667"/>
              <a:ext cx="122766" cy="9313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047067" y="2497667"/>
              <a:ext cx="122766" cy="9313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370011" y="4196799"/>
            <a:ext cx="1798109" cy="2397728"/>
            <a:chOff x="6370011" y="4196799"/>
            <a:chExt cx="1798109" cy="2397728"/>
          </a:xfrm>
        </p:grpSpPr>
        <p:sp>
          <p:nvSpPr>
            <p:cNvPr id="12" name="Oval 11"/>
            <p:cNvSpPr/>
            <p:nvPr/>
          </p:nvSpPr>
          <p:spPr>
            <a:xfrm>
              <a:off x="6370011" y="4196799"/>
              <a:ext cx="1798109" cy="1730399"/>
            </a:xfrm>
            <a:prstGeom prst="ellipse">
              <a:avLst/>
            </a:prstGeom>
            <a:noFill/>
            <a:ln w="1809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FIO2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80-100%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05949" y="6132862"/>
              <a:ext cx="15699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8-</a:t>
              </a:r>
              <a:r>
                <a:rPr lang="fr-FR" sz="2400" b="1" dirty="0" smtClean="0"/>
                <a:t>10 </a:t>
              </a:r>
              <a:r>
                <a:rPr lang="fr-FR" sz="2400" b="1" dirty="0" smtClean="0"/>
                <a:t>L/min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25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222" y="177582"/>
            <a:ext cx="8822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Finalement, FiO2 au masque Venturi (FiO2 définies)		 			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4785002" y="6063241"/>
            <a:ext cx="4181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Peu</a:t>
            </a:r>
            <a:r>
              <a:rPr lang="en-US" sz="2400" dirty="0" smtClean="0"/>
              <a:t> utile en </a:t>
            </a:r>
            <a:r>
              <a:rPr lang="en-US" sz="2400" dirty="0" err="1" smtClean="0"/>
              <a:t>urgence</a:t>
            </a:r>
            <a:r>
              <a:rPr lang="en-US" sz="2400" dirty="0" smtClean="0"/>
              <a:t> et </a:t>
            </a:r>
            <a:r>
              <a:rPr lang="en-US" sz="2400" dirty="0" err="1" smtClean="0"/>
              <a:t>cher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pic>
        <p:nvPicPr>
          <p:cNvPr id="2" name="Picture 1" descr="Capture d’écran 2017-05-19 à 20.48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8" y="896552"/>
            <a:ext cx="2078044" cy="5628354"/>
          </a:xfrm>
          <a:prstGeom prst="rect">
            <a:avLst/>
          </a:prstGeom>
        </p:spPr>
      </p:pic>
      <p:pic>
        <p:nvPicPr>
          <p:cNvPr id="3" name="Picture 2" descr="Capture d’écran 2017-05-19 à 20.49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2" y="4214111"/>
            <a:ext cx="1701800" cy="1447800"/>
          </a:xfrm>
          <a:prstGeom prst="rect">
            <a:avLst/>
          </a:prstGeom>
        </p:spPr>
      </p:pic>
      <p:pic>
        <p:nvPicPr>
          <p:cNvPr id="4" name="Picture 3" descr="Capture d’écran 2017-05-19 à 20.50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7" y="924811"/>
            <a:ext cx="5288588" cy="222478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49340" y="3374966"/>
            <a:ext cx="2056873" cy="2393977"/>
            <a:chOff x="6974940" y="3374966"/>
            <a:chExt cx="2056873" cy="2393977"/>
          </a:xfrm>
        </p:grpSpPr>
        <p:sp>
          <p:nvSpPr>
            <p:cNvPr id="12" name="Oval 11"/>
            <p:cNvSpPr/>
            <p:nvPr/>
          </p:nvSpPr>
          <p:spPr>
            <a:xfrm>
              <a:off x="7104322" y="3374966"/>
              <a:ext cx="1798109" cy="1730399"/>
            </a:xfrm>
            <a:prstGeom prst="ellipse">
              <a:avLst/>
            </a:prstGeom>
            <a:noFill/>
            <a:ln w="1809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FIO2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24-50%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74940" y="5307278"/>
              <a:ext cx="20568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m</a:t>
              </a:r>
              <a:r>
                <a:rPr lang="fr-FR" sz="2400" b="1" dirty="0" smtClean="0"/>
                <a:t>in. 4-8 L/min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91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552" y="2242661"/>
            <a:ext cx="7700855" cy="2297669"/>
            <a:chOff x="444178" y="915470"/>
            <a:chExt cx="7700855" cy="191239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422078" y="928135"/>
              <a:ext cx="0" cy="1899732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82500" y="915470"/>
              <a:ext cx="0" cy="191239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342922" y="915470"/>
              <a:ext cx="0" cy="191239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03344" y="915470"/>
              <a:ext cx="0" cy="191239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263765" y="915470"/>
              <a:ext cx="0" cy="191239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224188" y="915470"/>
              <a:ext cx="0" cy="191239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184610" y="915470"/>
              <a:ext cx="0" cy="191239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8145032" y="915470"/>
              <a:ext cx="1" cy="191239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4178" y="928135"/>
              <a:ext cx="0" cy="1899732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693757" y="4479918"/>
            <a:ext cx="494997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30%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4179" y="4479918"/>
            <a:ext cx="494997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4</a:t>
            </a:r>
            <a:r>
              <a:rPr lang="en-US" sz="1400" dirty="0" smtClean="0">
                <a:solidFill>
                  <a:srgbClr val="000000"/>
                </a:solidFill>
              </a:rPr>
              <a:t>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14601" y="4479918"/>
            <a:ext cx="494997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5</a:t>
            </a:r>
            <a:r>
              <a:rPr lang="en-US" sz="1400" dirty="0" smtClean="0">
                <a:solidFill>
                  <a:srgbClr val="000000"/>
                </a:solidFill>
              </a:rPr>
              <a:t>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5023" y="4479918"/>
            <a:ext cx="494997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6</a:t>
            </a:r>
            <a:r>
              <a:rPr lang="en-US" sz="1400" dirty="0" smtClean="0">
                <a:solidFill>
                  <a:srgbClr val="000000"/>
                </a:solidFill>
              </a:rPr>
              <a:t>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35445" y="4479918"/>
            <a:ext cx="494997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7</a:t>
            </a:r>
            <a:r>
              <a:rPr lang="en-US" sz="1400" dirty="0" smtClean="0">
                <a:solidFill>
                  <a:srgbClr val="000000"/>
                </a:solidFill>
              </a:rPr>
              <a:t>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95867" y="4479918"/>
            <a:ext cx="494997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6289" y="4479918"/>
            <a:ext cx="494997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9</a:t>
            </a:r>
            <a:r>
              <a:rPr lang="en-US" sz="1400" dirty="0" smtClean="0">
                <a:solidFill>
                  <a:srgbClr val="000000"/>
                </a:solidFill>
              </a:rPr>
              <a:t>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16712" y="4479918"/>
            <a:ext cx="585993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100%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349" y="530198"/>
            <a:ext cx="86565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METHODES D’APPORTS POUR </a:t>
            </a:r>
            <a:r>
              <a:rPr lang="en-US" sz="3200" b="1" dirty="0" smtClean="0"/>
              <a:t>L’OXYGENE ET FiO2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1283174" y="2640598"/>
            <a:ext cx="1569700" cy="355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3757" y="2627933"/>
            <a:ext cx="685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Lunettes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1-</a:t>
            </a:r>
            <a:r>
              <a:rPr lang="en-US" sz="1000" dirty="0" smtClean="0">
                <a:solidFill>
                  <a:srgbClr val="000000"/>
                </a:solidFill>
              </a:rPr>
              <a:t>6 L/min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9823" y="3092535"/>
            <a:ext cx="2353895" cy="355587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4197" y="3056038"/>
            <a:ext cx="97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Masque simple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4</a:t>
            </a:r>
            <a:r>
              <a:rPr lang="en-US" sz="1000" dirty="0" smtClean="0">
                <a:solidFill>
                  <a:srgbClr val="000000"/>
                </a:solidFill>
              </a:rPr>
              <a:t>-</a:t>
            </a:r>
            <a:r>
              <a:rPr lang="en-US" sz="1000" dirty="0">
                <a:solidFill>
                  <a:srgbClr val="000000"/>
                </a:solidFill>
              </a:rPr>
              <a:t>8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L/min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91196" y="3536811"/>
            <a:ext cx="1920844" cy="3555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15459" y="3488594"/>
            <a:ext cx="151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Masque + sac </a:t>
            </a:r>
            <a:r>
              <a:rPr lang="en-US" sz="1000" dirty="0" err="1" smtClean="0">
                <a:solidFill>
                  <a:srgbClr val="000000"/>
                </a:solidFill>
              </a:rPr>
              <a:t>à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</a:rPr>
              <a:t>oxygène</a:t>
            </a:r>
            <a:endParaRPr lang="en-US" sz="1000" dirty="0" smtClean="0">
              <a:solidFill>
                <a:srgbClr val="00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sans valves, min. 8 </a:t>
            </a:r>
            <a:r>
              <a:rPr lang="en-US" sz="1000" dirty="0" smtClean="0">
                <a:solidFill>
                  <a:srgbClr val="000000"/>
                </a:solidFill>
              </a:rPr>
              <a:t>L/min.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34139" y="3994874"/>
            <a:ext cx="2881267" cy="355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367116" y="3955124"/>
            <a:ext cx="1691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Masque + </a:t>
            </a:r>
            <a:r>
              <a:rPr lang="en-US" sz="1000" dirty="0" smtClean="0">
                <a:solidFill>
                  <a:srgbClr val="000000"/>
                </a:solidFill>
              </a:rPr>
              <a:t>sac </a:t>
            </a:r>
            <a:r>
              <a:rPr lang="en-US" sz="1000" dirty="0" err="1" smtClean="0">
                <a:solidFill>
                  <a:srgbClr val="000000"/>
                </a:solidFill>
              </a:rPr>
              <a:t>à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oxygène</a:t>
            </a:r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a</a:t>
            </a:r>
            <a:r>
              <a:rPr lang="en-US" sz="1000" dirty="0" smtClean="0">
                <a:solidFill>
                  <a:srgbClr val="000000"/>
                </a:solidFill>
              </a:rPr>
              <a:t>vec valves</a:t>
            </a:r>
            <a:r>
              <a:rPr lang="en-US" sz="1000" dirty="0" smtClean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min. 8-10 </a:t>
            </a:r>
            <a:r>
              <a:rPr lang="en-US" sz="1000" dirty="0" smtClean="0">
                <a:solidFill>
                  <a:srgbClr val="000000"/>
                </a:solidFill>
              </a:rPr>
              <a:t>L/min.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35135" y="4479918"/>
            <a:ext cx="530915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FIO2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5857" y="4479918"/>
            <a:ext cx="494997" cy="307777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0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3767" y="2240488"/>
            <a:ext cx="212090" cy="3555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67048" y="2549444"/>
            <a:ext cx="68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Bouche </a:t>
            </a:r>
            <a:r>
              <a:rPr lang="en-US" sz="1000" dirty="0" err="1" smtClean="0"/>
              <a:t>à</a:t>
            </a:r>
            <a:r>
              <a:rPr lang="en-US" sz="1000" dirty="0" smtClean="0"/>
              <a:t> bouche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309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293</Words>
  <Application>Microsoft Macintosh PowerPoint</Application>
  <PresentationFormat>On-screen Show (4:3)</PresentationFormat>
  <Paragraphs>77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 mz</dc:creator>
  <cp:lastModifiedBy>mz mz</cp:lastModifiedBy>
  <cp:revision>96</cp:revision>
  <dcterms:created xsi:type="dcterms:W3CDTF">2017-05-19T17:53:08Z</dcterms:created>
  <dcterms:modified xsi:type="dcterms:W3CDTF">2017-05-19T19:52:23Z</dcterms:modified>
</cp:coreProperties>
</file>