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732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A6D3-3B53-42B5-9972-1BB0C286485C}" type="datetimeFigureOut">
              <a:rPr lang="fr-FR" smtClean="0"/>
              <a:t>26/03/2021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2EC8-CC76-4BB2-8CBF-91BEC124E16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279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A6D3-3B53-42B5-9972-1BB0C286485C}" type="datetimeFigureOut">
              <a:rPr lang="fr-FR" smtClean="0"/>
              <a:t>26/03/2021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2EC8-CC76-4BB2-8CBF-91BEC124E16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726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A6D3-3B53-42B5-9972-1BB0C286485C}" type="datetimeFigureOut">
              <a:rPr lang="fr-FR" smtClean="0"/>
              <a:t>26/03/2021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2EC8-CC76-4BB2-8CBF-91BEC124E16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9468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A6D3-3B53-42B5-9972-1BB0C286485C}" type="datetimeFigureOut">
              <a:rPr lang="fr-FR" smtClean="0"/>
              <a:t>26/03/2021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2EC8-CC76-4BB2-8CBF-91BEC124E16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893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A6D3-3B53-42B5-9972-1BB0C286485C}" type="datetimeFigureOut">
              <a:rPr lang="fr-FR" smtClean="0"/>
              <a:t>26/03/2021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2EC8-CC76-4BB2-8CBF-91BEC124E16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8276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A6D3-3B53-42B5-9972-1BB0C286485C}" type="datetimeFigureOut">
              <a:rPr lang="fr-FR" smtClean="0"/>
              <a:t>26/03/2021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2EC8-CC76-4BB2-8CBF-91BEC124E16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6184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A6D3-3B53-42B5-9972-1BB0C286485C}" type="datetimeFigureOut">
              <a:rPr lang="fr-FR" smtClean="0"/>
              <a:t>26/03/2021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2EC8-CC76-4BB2-8CBF-91BEC124E16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1543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A6D3-3B53-42B5-9972-1BB0C286485C}" type="datetimeFigureOut">
              <a:rPr lang="fr-FR" smtClean="0"/>
              <a:t>26/03/2021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2EC8-CC76-4BB2-8CBF-91BEC124E16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964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A6D3-3B53-42B5-9972-1BB0C286485C}" type="datetimeFigureOut">
              <a:rPr lang="fr-FR" smtClean="0"/>
              <a:t>26/03/2021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2EC8-CC76-4BB2-8CBF-91BEC124E16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1922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A6D3-3B53-42B5-9972-1BB0C286485C}" type="datetimeFigureOut">
              <a:rPr lang="fr-FR" smtClean="0"/>
              <a:t>26/03/2021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2EC8-CC76-4BB2-8CBF-91BEC124E16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0551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A6D3-3B53-42B5-9972-1BB0C286485C}" type="datetimeFigureOut">
              <a:rPr lang="fr-FR" smtClean="0"/>
              <a:t>26/03/2021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2EC8-CC76-4BB2-8CBF-91BEC124E16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2493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3A6D3-3B53-42B5-9972-1BB0C286485C}" type="datetimeFigureOut">
              <a:rPr lang="fr-FR" smtClean="0"/>
              <a:t>26/03/2021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42EC8-CC76-4BB2-8CBF-91BEC124E16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220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9.png"/><Relationship Id="rId1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8.PNG"/><Relationship Id="rId17" Type="http://schemas.microsoft.com/office/2007/relationships/hdphoto" Target="../media/hdphoto5.wdp"/><Relationship Id="rId2" Type="http://schemas.openxmlformats.org/officeDocument/2006/relationships/image" Target="../media/image1.png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3.wdp"/><Relationship Id="rId5" Type="http://schemas.openxmlformats.org/officeDocument/2006/relationships/image" Target="../media/image4.PNG"/><Relationship Id="rId15" Type="http://schemas.openxmlformats.org/officeDocument/2006/relationships/image" Target="../media/image10.png"/><Relationship Id="rId10" Type="http://schemas.openxmlformats.org/officeDocument/2006/relationships/image" Target="../media/image7.png"/><Relationship Id="rId19" Type="http://schemas.microsoft.com/office/2007/relationships/hdphoto" Target="../media/hdphoto6.wdp"/><Relationship Id="rId4" Type="http://schemas.openxmlformats.org/officeDocument/2006/relationships/image" Target="../media/image3.png"/><Relationship Id="rId9" Type="http://schemas.microsoft.com/office/2007/relationships/hdphoto" Target="../media/hdphoto2.wdp"/><Relationship Id="rId14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7" y="341508"/>
            <a:ext cx="4212652" cy="315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507" y="332656"/>
            <a:ext cx="4860355" cy="633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9" descr="HD:Users:mz:Desktop:Capture d’écran 2017-11-04 à 14.41.28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" t="28740" r="69767" b="2963"/>
          <a:stretch/>
        </p:blipFill>
        <p:spPr bwMode="auto">
          <a:xfrm>
            <a:off x="282915" y="1209601"/>
            <a:ext cx="1797051" cy="180975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9" descr="HD:Users:mz:Desktop:Capture d’écran 2017-11-04 à 14.41.28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6" t="3229" r="51557" b="71881"/>
          <a:stretch/>
        </p:blipFill>
        <p:spPr bwMode="auto">
          <a:xfrm>
            <a:off x="663842" y="374131"/>
            <a:ext cx="2873564" cy="6595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29" descr="HD:Users:mz:Desktop:Capture d’écran 2017-11-04 à 14.41.28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95" t="28396" r="1509" b="3307"/>
          <a:stretch/>
        </p:blipFill>
        <p:spPr bwMode="auto">
          <a:xfrm>
            <a:off x="4979765" y="3453436"/>
            <a:ext cx="1278956" cy="17234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29" descr="HD:Users:mz:Desktop:Capture d’écran 2017-11-04 à 14.41.28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10" t="2875" r="1438" b="71417"/>
          <a:stretch/>
        </p:blipFill>
        <p:spPr bwMode="auto">
          <a:xfrm>
            <a:off x="5231002" y="363291"/>
            <a:ext cx="2894647" cy="681211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ZoneTexte 25"/>
          <p:cNvSpPr txBox="1"/>
          <p:nvPr/>
        </p:nvSpPr>
        <p:spPr>
          <a:xfrm>
            <a:off x="4979764" y="4395445"/>
            <a:ext cx="1231299" cy="761747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algn="ctr"/>
            <a:r>
              <a:rPr lang="fr-CH" sz="1050" b="1" i="1" dirty="0" smtClean="0">
                <a:cs typeface="Arial" panose="020B0604020202020204" pitchFamily="34" charset="0"/>
              </a:rPr>
              <a:t>SEREVENT® 25/50</a:t>
            </a:r>
          </a:p>
          <a:p>
            <a:pPr algn="ctr"/>
            <a:r>
              <a:rPr lang="fr-CH" sz="900" b="1" i="1" dirty="0" smtClean="0">
                <a:solidFill>
                  <a:srgbClr val="0000FF"/>
                </a:solidFill>
                <a:cs typeface="Arial" panose="020B0604020202020204" pitchFamily="34" charset="0"/>
              </a:rPr>
              <a:t>Salmeterol</a:t>
            </a:r>
          </a:p>
          <a:p>
            <a:pPr algn="ctr"/>
            <a:r>
              <a:rPr lang="fr-CH" sz="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Effet en </a:t>
            </a:r>
            <a:r>
              <a:rPr lang="fr-CH" sz="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fr-CH" sz="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</a:t>
            </a:r>
            <a:r>
              <a:rPr lang="fr-CH" sz="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fr-CH" sz="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(Max. 3h)</a:t>
            </a:r>
          </a:p>
          <a:p>
            <a:pPr algn="ctr"/>
            <a:r>
              <a:rPr lang="fr-CH" sz="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Durée </a:t>
            </a:r>
            <a:r>
              <a:rPr lang="fr-CH" sz="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12h</a:t>
            </a:r>
          </a:p>
        </p:txBody>
      </p:sp>
      <p:grpSp>
        <p:nvGrpSpPr>
          <p:cNvPr id="6" name="Groupe 5"/>
          <p:cNvGrpSpPr/>
          <p:nvPr/>
        </p:nvGrpSpPr>
        <p:grpSpPr>
          <a:xfrm>
            <a:off x="6790009" y="1012521"/>
            <a:ext cx="1768433" cy="2221360"/>
            <a:chOff x="6541991" y="3316777"/>
            <a:chExt cx="1768433" cy="2221360"/>
          </a:xfrm>
        </p:grpSpPr>
        <p:sp>
          <p:nvSpPr>
            <p:cNvPr id="25" name="ZoneTexte 24"/>
            <p:cNvSpPr txBox="1"/>
            <p:nvPr/>
          </p:nvSpPr>
          <p:spPr>
            <a:xfrm>
              <a:off x="6541991" y="4283948"/>
              <a:ext cx="1768433" cy="12541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050" b="1" i="1" dirty="0" smtClean="0">
                  <a:cs typeface="Arial" panose="020B0604020202020204" pitchFamily="34" charset="0"/>
                </a:rPr>
                <a:t>SERETIDE® 50/100/125/250 </a:t>
              </a:r>
            </a:p>
            <a:p>
              <a:pPr algn="ctr"/>
              <a:r>
                <a:rPr lang="fr-CH" sz="900" b="1" i="1" dirty="0" smtClean="0">
                  <a:solidFill>
                    <a:srgbClr val="0000FF"/>
                  </a:solidFill>
                  <a:cs typeface="Arial" panose="020B0604020202020204" pitchFamily="34" charset="0"/>
                </a:rPr>
                <a:t>Salmeterol 25/50/25/250</a:t>
              </a:r>
              <a:endParaRPr lang="fr-CH" sz="900" b="1" i="1" dirty="0">
                <a:solidFill>
                  <a:srgbClr val="0000FF"/>
                </a:solidFill>
                <a:cs typeface="Arial" panose="020B0604020202020204" pitchFamily="34" charset="0"/>
              </a:endParaRPr>
            </a:p>
            <a:p>
              <a:pPr algn="ctr"/>
              <a:r>
                <a:rPr lang="fr-CH" sz="8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Effet en </a:t>
              </a:r>
              <a:r>
                <a:rPr lang="fr-CH" sz="800" b="1" i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30-50</a:t>
              </a:r>
              <a:r>
                <a:rPr lang="fr-CH" sz="8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CH" sz="800" b="1" i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min</a:t>
              </a:r>
              <a:r>
                <a:rPr lang="fr-CH" sz="8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algn="ctr"/>
              <a:r>
                <a:rPr lang="fr-CH" sz="8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(Max. 3h)</a:t>
              </a:r>
            </a:p>
            <a:p>
              <a:pPr algn="ctr"/>
              <a:r>
                <a:rPr lang="fr-CH" sz="8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Durée </a:t>
              </a:r>
              <a:r>
                <a:rPr lang="fr-CH" sz="800" b="1" i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12h</a:t>
              </a:r>
              <a:endParaRPr lang="fr-CH" sz="800" b="1" i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fr-CH" sz="800" b="1" i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 </a:t>
              </a:r>
              <a:endParaRPr lang="fr-CH" sz="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fr-CH" sz="800" b="1" i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Fluticasone </a:t>
              </a:r>
              <a:r>
                <a:rPr lang="fr-CH" sz="800" b="1" i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priopionate* </a:t>
              </a:r>
            </a:p>
            <a:p>
              <a:pPr algn="ctr"/>
              <a:r>
                <a:rPr lang="fr-CH" sz="800" b="1" i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50/100/125/250</a:t>
              </a:r>
              <a:endParaRPr lang="fr-CH" sz="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fr-CH" sz="800" b="1" i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(AXOTIDE</a:t>
              </a:r>
              <a:r>
                <a:rPr lang="fr-CH" sz="800" b="1" i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®), </a:t>
              </a:r>
              <a:r>
                <a:rPr lang="fr-CH" sz="800" b="1" i="1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fr-CH" sz="800" b="1" i="1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urée: 8h</a:t>
              </a:r>
              <a:endParaRPr lang="fr-FR" sz="8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9778" b="76000" l="1778" r="89778">
                          <a14:foregroundMark x1="24889" y1="20444" x2="24889" y2="20444"/>
                          <a14:foregroundMark x1="18667" y1="16889" x2="18667" y2="16889"/>
                          <a14:foregroundMark x1="16444" y1="14667" x2="16444" y2="14667"/>
                          <a14:foregroundMark x1="20000" y1="19111" x2="20000" y2="19111"/>
                          <a14:foregroundMark x1="17778" y1="18667" x2="17778" y2="18667"/>
                          <a14:foregroundMark x1="16889" y1="17778" x2="16889" y2="17778"/>
                          <a14:foregroundMark x1="17333" y1="16000" x2="17333" y2="16000"/>
                          <a14:foregroundMark x1="8889" y1="63111" x2="8889" y2="63111"/>
                          <a14:foregroundMark x1="9778" y1="65333" x2="9778" y2="65333"/>
                          <a14:foregroundMark x1="9778" y1="66667" x2="9778" y2="66667"/>
                          <a14:foregroundMark x1="8444" y1="60889" x2="8444" y2="60889"/>
                          <a14:foregroundMark x1="88444" y1="44889" x2="88444" y2="44889"/>
                          <a14:foregroundMark x1="87556" y1="31111" x2="87556" y2="31111"/>
                          <a14:foregroundMark x1="86667" y1="32889" x2="86667" y2="32889"/>
                          <a14:foregroundMark x1="86222" y1="35556" x2="86222" y2="35556"/>
                          <a14:foregroundMark x1="85778" y1="39556" x2="85778" y2="39556"/>
                          <a14:foregroundMark x1="88889" y1="46222" x2="88889" y2="462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9861" y="3316777"/>
              <a:ext cx="1296144" cy="1296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" name="Groupe 1"/>
          <p:cNvGrpSpPr/>
          <p:nvPr/>
        </p:nvGrpSpPr>
        <p:grpSpPr>
          <a:xfrm>
            <a:off x="4583895" y="946235"/>
            <a:ext cx="2148345" cy="2461859"/>
            <a:chOff x="3954153" y="1038967"/>
            <a:chExt cx="2148345" cy="2461859"/>
          </a:xfrm>
        </p:grpSpPr>
        <p:sp>
          <p:nvSpPr>
            <p:cNvPr id="18" name="ZoneTexte 17"/>
            <p:cNvSpPr txBox="1"/>
            <p:nvPr/>
          </p:nvSpPr>
          <p:spPr>
            <a:xfrm>
              <a:off x="3954153" y="2085054"/>
              <a:ext cx="2148345" cy="14157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050" b="1" i="1" dirty="0">
                  <a:cs typeface="Arial" panose="020B0604020202020204" pitchFamily="34" charset="0"/>
                </a:rPr>
                <a:t>VANAIR®</a:t>
              </a:r>
              <a:r>
                <a:rPr lang="fr-CH" sz="1050" b="1" i="1" dirty="0">
                  <a:solidFill>
                    <a:srgbClr val="FF0000"/>
                  </a:solidFill>
                  <a:cs typeface="Arial" panose="020B0604020202020204" pitchFamily="34" charset="0"/>
                </a:rPr>
                <a:t>100/6, 200/6</a:t>
              </a:r>
            </a:p>
            <a:p>
              <a:pPr algn="ctr"/>
              <a:r>
                <a:rPr lang="fr-CH" sz="1050" b="1" i="1" dirty="0" smtClean="0">
                  <a:cs typeface="Arial" panose="020B0604020202020204" pitchFamily="34" charset="0"/>
                </a:rPr>
                <a:t>SYMBICORT® </a:t>
              </a:r>
              <a:r>
                <a:rPr lang="fr-CH" sz="1050" b="1" i="1" dirty="0" smtClean="0">
                  <a:solidFill>
                    <a:srgbClr val="FF0000"/>
                  </a:solidFill>
                  <a:cs typeface="Arial" panose="020B0604020202020204" pitchFamily="34" charset="0"/>
                </a:rPr>
                <a:t>100</a:t>
              </a:r>
              <a:r>
                <a:rPr lang="fr-CH" sz="1050" b="1" i="1" dirty="0" smtClean="0">
                  <a:cs typeface="Arial" panose="020B0604020202020204" pitchFamily="34" charset="0"/>
                </a:rPr>
                <a:t>/</a:t>
              </a:r>
              <a:r>
                <a:rPr lang="fr-CH" sz="1050" b="1" i="1" dirty="0" smtClean="0">
                  <a:solidFill>
                    <a:srgbClr val="0000FF"/>
                  </a:solidFill>
                  <a:cs typeface="Arial" panose="020B0604020202020204" pitchFamily="34" charset="0"/>
                </a:rPr>
                <a:t>6</a:t>
              </a:r>
              <a:r>
                <a:rPr lang="fr-CH" sz="1050" b="1" i="1" dirty="0" smtClean="0">
                  <a:cs typeface="Arial" panose="020B0604020202020204" pitchFamily="34" charset="0"/>
                </a:rPr>
                <a:t>, </a:t>
              </a:r>
              <a:r>
                <a:rPr lang="fr-CH" sz="1050" b="1" i="1" dirty="0" smtClean="0">
                  <a:solidFill>
                    <a:srgbClr val="FF0000"/>
                  </a:solidFill>
                  <a:cs typeface="Arial" panose="020B0604020202020204" pitchFamily="34" charset="0"/>
                </a:rPr>
                <a:t>200</a:t>
              </a:r>
              <a:r>
                <a:rPr lang="fr-CH" sz="1050" b="1" i="1" dirty="0" smtClean="0">
                  <a:cs typeface="Arial" panose="020B0604020202020204" pitchFamily="34" charset="0"/>
                </a:rPr>
                <a:t>/</a:t>
              </a:r>
              <a:r>
                <a:rPr lang="fr-CH" sz="1050" b="1" i="1" dirty="0" smtClean="0">
                  <a:solidFill>
                    <a:srgbClr val="0000FF"/>
                  </a:solidFill>
                  <a:cs typeface="Arial" panose="020B0604020202020204" pitchFamily="34" charset="0"/>
                </a:rPr>
                <a:t>6</a:t>
              </a:r>
              <a:r>
                <a:rPr lang="fr-CH" sz="1050" b="1" i="1" dirty="0" smtClean="0">
                  <a:cs typeface="Arial" panose="020B0604020202020204" pitchFamily="34" charset="0"/>
                </a:rPr>
                <a:t>, </a:t>
              </a:r>
              <a:r>
                <a:rPr lang="fr-CH" sz="1050" b="1" i="1" dirty="0" smtClean="0">
                  <a:solidFill>
                    <a:srgbClr val="FF0000"/>
                  </a:solidFill>
                  <a:cs typeface="Arial" panose="020B0604020202020204" pitchFamily="34" charset="0"/>
                </a:rPr>
                <a:t>400</a:t>
              </a:r>
              <a:r>
                <a:rPr lang="fr-CH" sz="1050" b="1" i="1" dirty="0" smtClean="0">
                  <a:cs typeface="Arial" panose="020B0604020202020204" pitchFamily="34" charset="0"/>
                </a:rPr>
                <a:t>/</a:t>
              </a:r>
              <a:r>
                <a:rPr lang="fr-CH" sz="1050" b="1" i="1" dirty="0" smtClean="0">
                  <a:solidFill>
                    <a:srgbClr val="0000FF"/>
                  </a:solidFill>
                  <a:cs typeface="Arial" panose="020B0604020202020204" pitchFamily="34" charset="0"/>
                </a:rPr>
                <a:t>12</a:t>
              </a:r>
            </a:p>
            <a:p>
              <a:pPr algn="ctr"/>
              <a:r>
                <a:rPr lang="fr-CH" sz="900" b="1" i="1" dirty="0" smtClean="0">
                  <a:solidFill>
                    <a:srgbClr val="0000FF"/>
                  </a:solidFill>
                  <a:cs typeface="Arial" panose="020B0604020202020204" pitchFamily="34" charset="0"/>
                </a:rPr>
                <a:t>Formotérol</a:t>
              </a:r>
            </a:p>
            <a:p>
              <a:pPr algn="ctr"/>
              <a:r>
                <a:rPr lang="fr-CH" sz="800" b="1" i="1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Effet en 3 min</a:t>
              </a:r>
              <a:r>
                <a:rPr lang="fr-CH" sz="8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algn="ctr"/>
              <a:r>
                <a:rPr lang="fr-CH" sz="8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(Max. 15 min)</a:t>
              </a:r>
            </a:p>
            <a:p>
              <a:pPr algn="ctr"/>
              <a:r>
                <a:rPr lang="fr-CH" sz="8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Durée </a:t>
              </a:r>
              <a:r>
                <a:rPr lang="fr-CH" sz="800" b="1" i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12h</a:t>
              </a:r>
            </a:p>
            <a:p>
              <a:pPr algn="ctr"/>
              <a:r>
                <a:rPr lang="fr-CH" sz="800" b="1" i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 </a:t>
              </a:r>
            </a:p>
            <a:p>
              <a:pPr algn="ctr"/>
              <a:r>
                <a:rPr lang="fr-CH" sz="800" b="1" i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Budésonide </a:t>
              </a:r>
            </a:p>
            <a:p>
              <a:pPr algn="ctr"/>
              <a:r>
                <a:rPr lang="fr-CH" sz="800" b="1" i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(PULMICORT</a:t>
              </a:r>
              <a:r>
                <a:rPr lang="fr-CH" sz="800" b="1" i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®)</a:t>
              </a:r>
            </a:p>
            <a:p>
              <a:pPr algn="ctr"/>
              <a:r>
                <a:rPr lang="fr-CH" sz="800" b="1" i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Durée: 2-3h</a:t>
              </a:r>
              <a:endParaRPr lang="fr-FR" sz="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8" name="Picture 7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0338" y="1038967"/>
              <a:ext cx="966136" cy="1207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" name="Groupe 9"/>
          <p:cNvGrpSpPr/>
          <p:nvPr/>
        </p:nvGrpSpPr>
        <p:grpSpPr>
          <a:xfrm>
            <a:off x="6841692" y="3333909"/>
            <a:ext cx="1982241" cy="2162274"/>
            <a:chOff x="4491107" y="1125150"/>
            <a:chExt cx="1982241" cy="2162274"/>
          </a:xfrm>
        </p:grpSpPr>
        <p:sp>
          <p:nvSpPr>
            <p:cNvPr id="27" name="ZoneTexte 26"/>
            <p:cNvSpPr txBox="1"/>
            <p:nvPr/>
          </p:nvSpPr>
          <p:spPr>
            <a:xfrm>
              <a:off x="4540337" y="2156345"/>
              <a:ext cx="1933011" cy="1131079"/>
            </a:xfrm>
            <a:prstGeom prst="rect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pPr algn="ctr"/>
              <a:r>
                <a:rPr lang="fr-CH" sz="1050" b="1" i="1" dirty="0" smtClean="0">
                  <a:cs typeface="Arial" panose="020B0604020202020204" pitchFamily="34" charset="0"/>
                </a:rPr>
                <a:t>RELVAR® </a:t>
              </a:r>
              <a:r>
                <a:rPr lang="fr-CH" sz="1050" b="1" i="1" dirty="0" smtClean="0">
                  <a:solidFill>
                    <a:srgbClr val="FF0000"/>
                  </a:solidFill>
                  <a:cs typeface="Arial" panose="020B0604020202020204" pitchFamily="34" charset="0"/>
                </a:rPr>
                <a:t>92</a:t>
              </a:r>
              <a:r>
                <a:rPr lang="fr-CH" sz="1050" b="1" i="1" dirty="0" smtClean="0">
                  <a:cs typeface="Arial" panose="020B0604020202020204" pitchFamily="34" charset="0"/>
                </a:rPr>
                <a:t>/</a:t>
              </a:r>
              <a:r>
                <a:rPr lang="fr-CH" sz="1050" b="1" i="1" dirty="0" smtClean="0">
                  <a:solidFill>
                    <a:srgbClr val="0000FF"/>
                  </a:solidFill>
                  <a:cs typeface="Arial" panose="020B0604020202020204" pitchFamily="34" charset="0"/>
                </a:rPr>
                <a:t>22,</a:t>
              </a:r>
              <a:r>
                <a:rPr lang="fr-CH" sz="1050" b="1" i="1" dirty="0" smtClean="0">
                  <a:cs typeface="Arial" panose="020B0604020202020204" pitchFamily="34" charset="0"/>
                </a:rPr>
                <a:t> </a:t>
              </a:r>
              <a:r>
                <a:rPr lang="fr-CH" sz="1050" b="1" i="1" dirty="0" smtClean="0">
                  <a:solidFill>
                    <a:srgbClr val="FF0000"/>
                  </a:solidFill>
                  <a:cs typeface="Arial" panose="020B0604020202020204" pitchFamily="34" charset="0"/>
                </a:rPr>
                <a:t>184</a:t>
              </a:r>
              <a:r>
                <a:rPr lang="fr-CH" sz="1050" b="1" i="1" dirty="0" smtClean="0">
                  <a:cs typeface="Arial" panose="020B0604020202020204" pitchFamily="34" charset="0"/>
                </a:rPr>
                <a:t>/</a:t>
              </a:r>
              <a:r>
                <a:rPr lang="fr-CH" sz="1050" b="1" i="1" dirty="0" smtClean="0">
                  <a:solidFill>
                    <a:srgbClr val="0000FF"/>
                  </a:solidFill>
                  <a:cs typeface="Arial" panose="020B0604020202020204" pitchFamily="34" charset="0"/>
                </a:rPr>
                <a:t>22</a:t>
              </a:r>
              <a:endParaRPr lang="fr-CH" sz="900" b="1" i="1" dirty="0" smtClean="0">
                <a:solidFill>
                  <a:srgbClr val="0000FF"/>
                </a:solidFill>
                <a:cs typeface="Arial" panose="020B0604020202020204" pitchFamily="34" charset="0"/>
              </a:endParaRPr>
            </a:p>
            <a:p>
              <a:pPr algn="ctr"/>
              <a:r>
                <a:rPr lang="fr-CH" sz="900" b="1" i="1" dirty="0" smtClean="0">
                  <a:solidFill>
                    <a:srgbClr val="0000FF"/>
                  </a:solidFill>
                  <a:cs typeface="Arial" panose="020B0604020202020204" pitchFamily="34" charset="0"/>
                </a:rPr>
                <a:t>Vilanterol</a:t>
              </a:r>
              <a:endParaRPr lang="fr-CH" sz="900" b="1" i="1" dirty="0">
                <a:solidFill>
                  <a:srgbClr val="0000FF"/>
                </a:solidFill>
                <a:cs typeface="Arial" panose="020B0604020202020204" pitchFamily="34" charset="0"/>
              </a:endParaRPr>
            </a:p>
            <a:p>
              <a:pPr algn="ctr"/>
              <a:r>
                <a:rPr lang="fr-CH" sz="8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Effet en </a:t>
              </a:r>
              <a:r>
                <a:rPr lang="fr-CH" sz="800" b="1" i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r>
                <a:rPr lang="fr-CH" sz="8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 -</a:t>
              </a:r>
              <a:r>
                <a:rPr lang="fr-CH" sz="8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  <a:r>
                <a:rPr lang="fr-CH" sz="8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 min.</a:t>
              </a:r>
            </a:p>
            <a:p>
              <a:pPr algn="ctr"/>
              <a:r>
                <a:rPr lang="fr-CH" sz="8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(Max. 15 min.)</a:t>
              </a:r>
            </a:p>
            <a:p>
              <a:pPr algn="ctr"/>
              <a:r>
                <a:rPr lang="fr-CH" sz="8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Durée </a:t>
              </a:r>
              <a:r>
                <a:rPr lang="fr-CH" sz="800" b="1" i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24h</a:t>
              </a:r>
              <a:endParaRPr lang="fr-CH" sz="900" i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fr-CH" sz="800" b="1" i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</a:p>
            <a:p>
              <a:pPr algn="ctr"/>
              <a:r>
                <a:rPr lang="fr-CH" sz="800" b="1" i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CH" sz="8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Fluticasone </a:t>
              </a:r>
              <a:r>
                <a:rPr lang="fr-CH" sz="8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furoate* </a:t>
              </a:r>
              <a:endParaRPr lang="fr-CH" sz="8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fr-CH" sz="8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fr-FR" sz="8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ARNUITY ELLIPTA ®, AVAMYS®)</a:t>
              </a:r>
              <a:r>
                <a:rPr lang="fr-CH" sz="8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</a:p>
          </p:txBody>
        </p:sp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0" b="100000" l="0" r="100000">
                          <a14:foregroundMark x1="24843" y1="23649" x2="24843" y2="23649"/>
                          <a14:foregroundMark x1="17745" y1="13514" x2="17745" y2="13514"/>
                          <a14:foregroundMark x1="24426" y1="12500" x2="24426" y2="12500"/>
                          <a14:foregroundMark x1="28810" y1="12500" x2="28810" y2="12500"/>
                          <a14:foregroundMark x1="31942" y1="9797" x2="31942" y2="9797"/>
                          <a14:foregroundMark x1="21503" y1="7095" x2="21503" y2="7095"/>
                          <a14:foregroundMark x1="18580" y1="22635" x2="18580" y2="22635"/>
                          <a14:foregroundMark x1="17119" y1="38514" x2="17119" y2="38514"/>
                          <a14:foregroundMark x1="12944" y1="37838" x2="12944" y2="37838"/>
                          <a14:foregroundMark x1="27766" y1="25000" x2="27766" y2="25000"/>
                          <a14:foregroundMark x1="30689" y1="21622" x2="31524" y2="20946"/>
                          <a14:foregroundMark x1="34238" y1="17568" x2="34238" y2="17568"/>
                          <a14:foregroundMark x1="36326" y1="22297" x2="36326" y2="22297"/>
                          <a14:foregroundMark x1="69937" y1="19595" x2="69937" y2="19595"/>
                          <a14:foregroundMark x1="77035" y1="18243" x2="77035" y2="18243"/>
                          <a14:foregroundMark x1="77453" y1="17568" x2="77453" y2="17568"/>
                          <a14:foregroundMark x1="78288" y1="15541" x2="78288" y2="15541"/>
                          <a14:foregroundMark x1="74113" y1="13176" x2="73278" y2="13176"/>
                          <a14:foregroundMark x1="18580" y1="28378" x2="18580" y2="28378"/>
                          <a14:foregroundMark x1="61378" y1="29392" x2="61378" y2="29392"/>
                          <a14:foregroundMark x1="55324" y1="29392" x2="55324" y2="29392"/>
                          <a14:foregroundMark x1="55950" y1="35811" x2="56159" y2="36824"/>
                          <a14:foregroundMark x1="71608" y1="57432" x2="71608" y2="57432"/>
                          <a14:foregroundMark x1="81420" y1="54730" x2="82463" y2="53041"/>
                          <a14:foregroundMark x1="81628" y1="44595" x2="81628" y2="44595"/>
                          <a14:foregroundMark x1="82881" y1="42905" x2="83090" y2="42230"/>
                          <a14:foregroundMark x1="83299" y1="38176" x2="83925" y2="37500"/>
                          <a14:foregroundMark x1="79123" y1="28041" x2="79123" y2="28041"/>
                          <a14:foregroundMark x1="78288" y1="26689" x2="78288" y2="26689"/>
                          <a14:foregroundMark x1="78079" y1="25338" x2="78079" y2="25338"/>
                          <a14:foregroundMark x1="78079" y1="23986" x2="78079" y2="23986"/>
                          <a14:foregroundMark x1="76827" y1="23649" x2="76827" y2="23649"/>
                          <a14:foregroundMark x1="66597" y1="42230" x2="66597" y2="42230"/>
                          <a14:foregroundMark x1="66180" y1="44932" x2="66180" y2="44932"/>
                          <a14:foregroundMark x1="62213" y1="38851" x2="62213" y2="38851"/>
                          <a14:foregroundMark x1="59081" y1="36824" x2="59499" y2="38514"/>
                          <a14:foregroundMark x1="64927" y1="43919" x2="66806" y2="45270"/>
                          <a14:foregroundMark x1="69937" y1="47973" x2="70146" y2="48649"/>
                          <a14:foregroundMark x1="70355" y1="52027" x2="69729" y2="52027"/>
                          <a14:foregroundMark x1="64718" y1="50676" x2="64718" y2="50676"/>
                          <a14:foregroundMark x1="62004" y1="46959" x2="62004" y2="46959"/>
                          <a14:foregroundMark x1="66806" y1="46959" x2="66806" y2="46959"/>
                          <a14:foregroundMark x1="72443" y1="46622" x2="72443" y2="46622"/>
                          <a14:foregroundMark x1="77244" y1="46622" x2="77244" y2="46622"/>
                          <a14:foregroundMark x1="77662" y1="46622" x2="77662" y2="46622"/>
                          <a14:foregroundMark x1="73904" y1="22973" x2="73904" y2="22973"/>
                          <a14:foregroundMark x1="73069" y1="22973" x2="73069" y2="22973"/>
                          <a14:foregroundMark x1="68476" y1="23311" x2="68476" y2="23311"/>
                          <a14:foregroundMark x1="66180" y1="23649" x2="66180" y2="23649"/>
                          <a14:foregroundMark x1="66180" y1="23649" x2="66180" y2="23649"/>
                          <a14:foregroundMark x1="65136" y1="18243" x2="65136" y2="18243"/>
                          <a14:foregroundMark x1="65136" y1="17568" x2="66597" y2="16892"/>
                          <a14:foregroundMark x1="67641" y1="16892" x2="67641" y2="16892"/>
                          <a14:foregroundMark x1="70564" y1="15878" x2="74948" y2="15541"/>
                          <a14:foregroundMark x1="78288" y1="15541" x2="79123" y2="15541"/>
                          <a14:foregroundMark x1="81420" y1="15541" x2="81420" y2="15541"/>
                          <a14:foregroundMark x1="82255" y1="15203" x2="82672" y2="15203"/>
                          <a14:foregroundMark x1="84134" y1="14527" x2="84134" y2="14527"/>
                          <a14:foregroundMark x1="84134" y1="14527" x2="84134" y2="14527"/>
                          <a14:foregroundMark x1="89562" y1="19257" x2="89562" y2="19257"/>
                          <a14:foregroundMark x1="74739" y1="24662" x2="74739" y2="24662"/>
                          <a14:foregroundMark x1="70146" y1="29392" x2="70772" y2="29054"/>
                          <a14:foregroundMark x1="72443" y1="29054" x2="73069" y2="29054"/>
                          <a14:foregroundMark x1="73486" y1="29392" x2="74113" y2="29392"/>
                          <a14:foregroundMark x1="75783" y1="29054" x2="78706" y2="29054"/>
                          <a14:foregroundMark x1="79332" y1="28716" x2="79332" y2="28716"/>
                          <a14:foregroundMark x1="75783" y1="30405" x2="75783" y2="30405"/>
                          <a14:foregroundMark x1="75783" y1="31757" x2="75783" y2="32770"/>
                          <a14:foregroundMark x1="75783" y1="33784" x2="75783" y2="33784"/>
                          <a14:foregroundMark x1="75574" y1="33784" x2="74530" y2="33784"/>
                          <a14:foregroundMark x1="65762" y1="28378" x2="65762" y2="28378"/>
                          <a14:foregroundMark x1="64092" y1="25000" x2="64092" y2="25000"/>
                          <a14:foregroundMark x1="63674" y1="22297" x2="63674" y2="22297"/>
                          <a14:foregroundMark x1="61587" y1="17568" x2="61587" y2="17568"/>
                          <a14:foregroundMark x1="61378" y1="16554" x2="61587" y2="15541"/>
                          <a14:foregroundMark x1="62630" y1="15203" x2="63257" y2="14527"/>
                          <a14:foregroundMark x1="64092" y1="13176" x2="64927" y2="12838"/>
                          <a14:foregroundMark x1="89353" y1="17905" x2="89353" y2="17905"/>
                          <a14:foregroundMark x1="89353" y1="15878" x2="89353" y2="15878"/>
                          <a14:foregroundMark x1="20877" y1="18243" x2="20877" y2="18243"/>
                          <a14:foregroundMark x1="13779" y1="16892" x2="13779" y2="16892"/>
                          <a14:foregroundMark x1="11482" y1="11486" x2="11482" y2="11486"/>
                          <a14:foregroundMark x1="12317" y1="10473" x2="12317" y2="10473"/>
                          <a14:foregroundMark x1="16075" y1="10473" x2="16075" y2="10473"/>
                          <a14:foregroundMark x1="21294" y1="7095" x2="21294" y2="7095"/>
                          <a14:foregroundMark x1="25470" y1="7770" x2="25470" y2="7770"/>
                          <a14:foregroundMark x1="28601" y1="6757" x2="28601" y2="6757"/>
                          <a14:foregroundMark x1="28392" y1="6757" x2="28392" y2="6757"/>
                          <a14:foregroundMark x1="30689" y1="5743" x2="30689" y2="5743"/>
                          <a14:foregroundMark x1="35491" y1="9459" x2="35491" y2="9459"/>
                          <a14:foregroundMark x1="39875" y1="11824" x2="39875" y2="11824"/>
                          <a14:foregroundMark x1="38831" y1="16554" x2="38831" y2="16554"/>
                          <a14:foregroundMark x1="26931" y1="31419" x2="26931" y2="31419"/>
                          <a14:foregroundMark x1="29854" y1="34459" x2="29854" y2="34459"/>
                          <a14:foregroundMark x1="33403" y1="29054" x2="33403" y2="29054"/>
                          <a14:foregroundMark x1="36117" y1="25000" x2="36117" y2="25000"/>
                          <a14:foregroundMark x1="58246" y1="46959" x2="58246" y2="46959"/>
                          <a14:foregroundMark x1="58664" y1="46284" x2="58664" y2="46284"/>
                          <a14:foregroundMark x1="60960" y1="47297" x2="60960" y2="47297"/>
                          <a14:foregroundMark x1="64092" y1="46959" x2="64092" y2="46959"/>
                          <a14:foregroundMark x1="25470" y1="14527" x2="25470" y2="14527"/>
                          <a14:foregroundMark x1="13361" y1="39189" x2="13361" y2="3918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1107" y="1125150"/>
              <a:ext cx="1665069" cy="1028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2" name="Groupe 31"/>
          <p:cNvGrpSpPr/>
          <p:nvPr/>
        </p:nvGrpSpPr>
        <p:grpSpPr>
          <a:xfrm>
            <a:off x="2051769" y="1085681"/>
            <a:ext cx="986167" cy="2149551"/>
            <a:chOff x="3073969" y="1085681"/>
            <a:chExt cx="986167" cy="2149551"/>
          </a:xfrm>
        </p:grpSpPr>
        <p:sp>
          <p:nvSpPr>
            <p:cNvPr id="24" name="ZoneTexte 23"/>
            <p:cNvSpPr txBox="1"/>
            <p:nvPr/>
          </p:nvSpPr>
          <p:spPr>
            <a:xfrm>
              <a:off x="3073969" y="2227264"/>
              <a:ext cx="986167" cy="1007968"/>
            </a:xfrm>
            <a:prstGeom prst="rect">
              <a:avLst/>
            </a:prstGeom>
            <a:blipFill dpi="0" rotWithShape="1"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050" b="1" i="1" dirty="0" smtClean="0">
                  <a:cs typeface="Arial" panose="020B0604020202020204" pitchFamily="34" charset="0"/>
                </a:rPr>
                <a:t>BERODUAL®</a:t>
              </a:r>
            </a:p>
            <a:p>
              <a:pPr algn="ctr"/>
              <a:r>
                <a:rPr lang="fr-CH" sz="900" b="1" i="1" dirty="0">
                  <a:solidFill>
                    <a:srgbClr val="0000FF"/>
                  </a:solidFill>
                  <a:cs typeface="Arial" panose="020B0604020202020204" pitchFamily="34" charset="0"/>
                </a:rPr>
                <a:t>Fenoterol</a:t>
              </a:r>
            </a:p>
            <a:p>
              <a:pPr algn="ctr"/>
              <a:r>
                <a:rPr lang="fr-CH" sz="8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Effet en </a:t>
              </a:r>
              <a:r>
                <a:rPr lang="fr-CH" sz="800" b="1" i="1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 min</a:t>
              </a:r>
              <a:r>
                <a:rPr lang="fr-CH" sz="8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algn="ctr"/>
              <a:r>
                <a:rPr lang="fr-CH" sz="8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(Max. 30-60min.)</a:t>
              </a:r>
            </a:p>
            <a:p>
              <a:pPr algn="ctr"/>
              <a:r>
                <a:rPr lang="fr-CH" sz="8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Durée 6-</a:t>
              </a:r>
              <a:r>
                <a:rPr lang="fr-CH" sz="800" b="1" i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8h</a:t>
              </a:r>
            </a:p>
            <a:p>
              <a:pPr algn="ctr"/>
              <a:endParaRPr lang="fr-CH" sz="800" b="1" i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fr-CH" sz="800" b="1" i="1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r>
                <a:rPr lang="fr-FR" sz="800" b="1" i="1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00" b="1" i="1" dirty="0" smtClean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Ipratropium</a:t>
              </a:r>
              <a:endParaRPr lang="fr-FR" sz="800" b="1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 rotWithShape="1">
            <a:blip r:embed="rId13"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backgroundRemoval t="9664" b="100000" l="5560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171"/>
            <a:stretch/>
          </p:blipFill>
          <p:spPr bwMode="auto">
            <a:xfrm>
              <a:off x="3267574" y="1085681"/>
              <a:ext cx="598960" cy="1244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" name="Rectangle 28"/>
          <p:cNvSpPr/>
          <p:nvPr/>
        </p:nvSpPr>
        <p:spPr>
          <a:xfrm>
            <a:off x="4248148" y="5525070"/>
            <a:ext cx="4839891" cy="112338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273050" indent="-273050"/>
            <a:r>
              <a:rPr lang="fr-CH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fr-CH" sz="8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Le </a:t>
            </a:r>
            <a:r>
              <a:rPr lang="fr-CH" sz="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fluticasone </a:t>
            </a:r>
            <a:r>
              <a:rPr lang="fr-CH" sz="800" i="1" u="sng" dirty="0">
                <a:latin typeface="Arial" panose="020B0604020202020204" pitchFamily="34" charset="0"/>
                <a:cs typeface="Arial" panose="020B0604020202020204" pitchFamily="34" charset="0"/>
              </a:rPr>
              <a:t>furoate</a:t>
            </a:r>
            <a:r>
              <a:rPr lang="fr-CH" sz="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CH" sz="800" b="1" i="1" dirty="0">
                <a:cs typeface="Arial" panose="020B0604020202020204" pitchFamily="34" charset="0"/>
              </a:rPr>
              <a:t>RELVAR</a:t>
            </a:r>
            <a:r>
              <a:rPr lang="fr-CH" sz="800" b="1" i="1" dirty="0" smtClean="0">
                <a:cs typeface="Arial" panose="020B0604020202020204" pitchFamily="34" charset="0"/>
              </a:rPr>
              <a:t>®) </a:t>
            </a:r>
            <a:r>
              <a:rPr lang="fr-CH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est </a:t>
            </a:r>
            <a:r>
              <a:rPr lang="fr-CH" sz="800" i="1" dirty="0">
                <a:latin typeface="Arial" panose="020B0604020202020204" pitchFamily="34" charset="0"/>
                <a:cs typeface="Arial" panose="020B0604020202020204" pitchFamily="34" charset="0"/>
              </a:rPr>
              <a:t>5x plus puissant que </a:t>
            </a:r>
            <a:r>
              <a:rPr lang="fr-CH" sz="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fluticasone </a:t>
            </a:r>
            <a:r>
              <a:rPr lang="fr-CH" sz="8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propionate</a:t>
            </a:r>
            <a:r>
              <a:rPr lang="fr-CH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CH" sz="800" b="1" i="1" dirty="0">
                <a:cs typeface="Arial" panose="020B0604020202020204" pitchFamily="34" charset="0"/>
              </a:rPr>
              <a:t>AXOTIDE®, SERETIDE®) </a:t>
            </a:r>
            <a:r>
              <a:rPr lang="fr-CH" sz="800" b="1" i="1" dirty="0">
                <a:cs typeface="Arial" panose="020B0604020202020204" pitchFamily="34" charset="0"/>
              </a:rPr>
              <a:t> </a:t>
            </a:r>
            <a:r>
              <a:rPr lang="fr-CH" sz="8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fr-CH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Une </a:t>
            </a:r>
            <a:r>
              <a:rPr lang="fr-CH" sz="800" i="1" dirty="0">
                <a:latin typeface="Arial" panose="020B0604020202020204" pitchFamily="34" charset="0"/>
                <a:cs typeface="Arial" panose="020B0604020202020204" pitchFamily="34" charset="0"/>
              </a:rPr>
              <a:t>administration de </a:t>
            </a:r>
            <a:r>
              <a:rPr lang="fr-CH" sz="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fluticasone </a:t>
            </a:r>
            <a:r>
              <a:rPr lang="fr-CH" sz="800" i="1" u="sng" dirty="0">
                <a:latin typeface="Arial" panose="020B0604020202020204" pitchFamily="34" charset="0"/>
                <a:cs typeface="Arial" panose="020B0604020202020204" pitchFamily="34" charset="0"/>
              </a:rPr>
              <a:t>furoate</a:t>
            </a:r>
            <a:r>
              <a:rPr lang="fr-CH" sz="800" i="1" dirty="0">
                <a:latin typeface="Arial" panose="020B0604020202020204" pitchFamily="34" charset="0"/>
                <a:cs typeface="Arial" panose="020B0604020202020204" pitchFamily="34" charset="0"/>
              </a:rPr>
              <a:t> à 92 µg 1x/j est comparable à 250 </a:t>
            </a:r>
            <a:r>
              <a:rPr lang="fr-CH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µg </a:t>
            </a:r>
            <a:r>
              <a:rPr lang="fr-CH" sz="800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CH" sz="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fluticasone </a:t>
            </a:r>
            <a:r>
              <a:rPr lang="fr-CH" sz="800" i="1" u="sng" dirty="0">
                <a:latin typeface="Arial" panose="020B0604020202020204" pitchFamily="34" charset="0"/>
                <a:cs typeface="Arial" panose="020B0604020202020204" pitchFamily="34" charset="0"/>
              </a:rPr>
              <a:t>propionate</a:t>
            </a:r>
            <a:r>
              <a:rPr lang="fr-CH" sz="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2x/j.</a:t>
            </a:r>
          </a:p>
          <a:p>
            <a:pPr marL="273050" indent="-273050"/>
            <a:endParaRPr lang="fr-FR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indent="-273050"/>
            <a:r>
              <a:rPr lang="fr-CH" sz="8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Sont </a:t>
            </a:r>
            <a:r>
              <a:rPr lang="fr-CH" sz="8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considérées </a:t>
            </a:r>
            <a:r>
              <a:rPr lang="fr-CH" sz="800" i="1" u="sng" dirty="0">
                <a:latin typeface="Arial" panose="020B0604020202020204" pitchFamily="34" charset="0"/>
                <a:cs typeface="Arial" panose="020B0604020202020204" pitchFamily="34" charset="0"/>
              </a:rPr>
              <a:t>comme </a:t>
            </a:r>
            <a:r>
              <a:rPr lang="fr-CH" sz="8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 hautes </a:t>
            </a:r>
            <a:r>
              <a:rPr lang="fr-CH" sz="8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doses </a:t>
            </a:r>
            <a:r>
              <a:rPr lang="fr-CH" sz="800" i="1" u="sng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CH" sz="8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corticostéroïdes</a:t>
            </a:r>
            <a:r>
              <a:rPr lang="fr-CH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fr-FR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indent="-273050">
              <a:buFont typeface="Arial" panose="020B0604020202020204" pitchFamily="34" charset="0"/>
              <a:buChar char="•"/>
            </a:pPr>
            <a:r>
              <a:rPr lang="fr-CH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500 mcg de fluticasone propionate (AXOTIDE®, SERETIDE®) si&lt; 6 ans et 1’000 mcg dès 12 ans</a:t>
            </a:r>
          </a:p>
          <a:p>
            <a:pPr marL="273050" indent="-273050">
              <a:buFont typeface="Arial" panose="020B0604020202020204" pitchFamily="34" charset="0"/>
              <a:buChar char="•"/>
            </a:pPr>
            <a:r>
              <a:rPr lang="fr-CH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800 </a:t>
            </a:r>
            <a:r>
              <a:rPr lang="fr-CH" sz="800" i="1" dirty="0">
                <a:latin typeface="Arial" panose="020B0604020202020204" pitchFamily="34" charset="0"/>
                <a:cs typeface="Arial" panose="020B0604020202020204" pitchFamily="34" charset="0"/>
              </a:rPr>
              <a:t>mcg de </a:t>
            </a:r>
            <a:r>
              <a:rPr lang="fr-CH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budésonide (PULMICORT®, SYMBICORT® ) si</a:t>
            </a:r>
            <a:r>
              <a:rPr lang="fr-CH" sz="800" i="1" dirty="0">
                <a:latin typeface="Arial" panose="020B0604020202020204" pitchFamily="34" charset="0"/>
                <a:cs typeface="Arial" panose="020B0604020202020204" pitchFamily="34" charset="0"/>
              </a:rPr>
              <a:t>&lt; 6 ans et </a:t>
            </a:r>
            <a:r>
              <a:rPr lang="fr-CH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1’600 </a:t>
            </a:r>
            <a:r>
              <a:rPr lang="fr-CH" sz="800" i="1" dirty="0">
                <a:latin typeface="Arial" panose="020B0604020202020204" pitchFamily="34" charset="0"/>
                <a:cs typeface="Arial" panose="020B0604020202020204" pitchFamily="34" charset="0"/>
              </a:rPr>
              <a:t>mcg dès 12 </a:t>
            </a:r>
            <a:r>
              <a:rPr lang="fr-CH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ans</a:t>
            </a:r>
            <a:endParaRPr lang="fr-CH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" name="Picture 1"/>
          <p:cNvPicPr/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19" y="3748620"/>
            <a:ext cx="4104005" cy="255016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Rectangle 18"/>
          <p:cNvSpPr/>
          <p:nvPr/>
        </p:nvSpPr>
        <p:spPr>
          <a:xfrm>
            <a:off x="115699" y="3791752"/>
            <a:ext cx="4032881" cy="1081283"/>
          </a:xfrm>
          <a:custGeom>
            <a:avLst/>
            <a:gdLst>
              <a:gd name="connsiteX0" fmla="*/ 0 w 4050133"/>
              <a:gd name="connsiteY0" fmla="*/ 0 h 1115788"/>
              <a:gd name="connsiteX1" fmla="*/ 4050133 w 4050133"/>
              <a:gd name="connsiteY1" fmla="*/ 0 h 1115788"/>
              <a:gd name="connsiteX2" fmla="*/ 4050133 w 4050133"/>
              <a:gd name="connsiteY2" fmla="*/ 1115788 h 1115788"/>
              <a:gd name="connsiteX3" fmla="*/ 0 w 4050133"/>
              <a:gd name="connsiteY3" fmla="*/ 1115788 h 1115788"/>
              <a:gd name="connsiteX4" fmla="*/ 0 w 4050133"/>
              <a:gd name="connsiteY4" fmla="*/ 0 h 1115788"/>
              <a:gd name="connsiteX0" fmla="*/ 0 w 4050133"/>
              <a:gd name="connsiteY0" fmla="*/ 0 h 1124415"/>
              <a:gd name="connsiteX1" fmla="*/ 4050133 w 4050133"/>
              <a:gd name="connsiteY1" fmla="*/ 0 h 1124415"/>
              <a:gd name="connsiteX2" fmla="*/ 4050133 w 4050133"/>
              <a:gd name="connsiteY2" fmla="*/ 1115788 h 1124415"/>
              <a:gd name="connsiteX3" fmla="*/ 34506 w 4050133"/>
              <a:gd name="connsiteY3" fmla="*/ 1124415 h 1124415"/>
              <a:gd name="connsiteX4" fmla="*/ 0 w 4050133"/>
              <a:gd name="connsiteY4" fmla="*/ 0 h 1124415"/>
              <a:gd name="connsiteX0" fmla="*/ 0 w 4024254"/>
              <a:gd name="connsiteY0" fmla="*/ 51758 h 1124415"/>
              <a:gd name="connsiteX1" fmla="*/ 4024254 w 4024254"/>
              <a:gd name="connsiteY1" fmla="*/ 0 h 1124415"/>
              <a:gd name="connsiteX2" fmla="*/ 4024254 w 4024254"/>
              <a:gd name="connsiteY2" fmla="*/ 1115788 h 1124415"/>
              <a:gd name="connsiteX3" fmla="*/ 8627 w 4024254"/>
              <a:gd name="connsiteY3" fmla="*/ 1124415 h 1124415"/>
              <a:gd name="connsiteX4" fmla="*/ 0 w 4024254"/>
              <a:gd name="connsiteY4" fmla="*/ 51758 h 1124415"/>
              <a:gd name="connsiteX0" fmla="*/ 0 w 4032881"/>
              <a:gd name="connsiteY0" fmla="*/ 8626 h 1081283"/>
              <a:gd name="connsiteX1" fmla="*/ 4032881 w 4032881"/>
              <a:gd name="connsiteY1" fmla="*/ 0 h 1081283"/>
              <a:gd name="connsiteX2" fmla="*/ 4024254 w 4032881"/>
              <a:gd name="connsiteY2" fmla="*/ 1072656 h 1081283"/>
              <a:gd name="connsiteX3" fmla="*/ 8627 w 4032881"/>
              <a:gd name="connsiteY3" fmla="*/ 1081283 h 1081283"/>
              <a:gd name="connsiteX4" fmla="*/ 0 w 4032881"/>
              <a:gd name="connsiteY4" fmla="*/ 8626 h 1081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32881" h="1081283">
                <a:moveTo>
                  <a:pt x="0" y="8626"/>
                </a:moveTo>
                <a:lnTo>
                  <a:pt x="4032881" y="0"/>
                </a:lnTo>
                <a:cubicBezTo>
                  <a:pt x="4030005" y="357552"/>
                  <a:pt x="4027130" y="715104"/>
                  <a:pt x="4024254" y="1072656"/>
                </a:cubicBezTo>
                <a:lnTo>
                  <a:pt x="8627" y="1081283"/>
                </a:lnTo>
                <a:cubicBezTo>
                  <a:pt x="5751" y="723731"/>
                  <a:pt x="2876" y="366178"/>
                  <a:pt x="0" y="8626"/>
                </a:cubicBezTo>
                <a:close/>
              </a:path>
            </a:pathLst>
          </a:custGeom>
          <a:solidFill>
            <a:srgbClr val="00B05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3" name="Rectangle 18"/>
          <p:cNvSpPr/>
          <p:nvPr/>
        </p:nvSpPr>
        <p:spPr>
          <a:xfrm>
            <a:off x="123402" y="5652620"/>
            <a:ext cx="4025084" cy="646160"/>
          </a:xfrm>
          <a:custGeom>
            <a:avLst/>
            <a:gdLst>
              <a:gd name="connsiteX0" fmla="*/ 0 w 4050133"/>
              <a:gd name="connsiteY0" fmla="*/ 0 h 1115788"/>
              <a:gd name="connsiteX1" fmla="*/ 4050133 w 4050133"/>
              <a:gd name="connsiteY1" fmla="*/ 0 h 1115788"/>
              <a:gd name="connsiteX2" fmla="*/ 4050133 w 4050133"/>
              <a:gd name="connsiteY2" fmla="*/ 1115788 h 1115788"/>
              <a:gd name="connsiteX3" fmla="*/ 0 w 4050133"/>
              <a:gd name="connsiteY3" fmla="*/ 1115788 h 1115788"/>
              <a:gd name="connsiteX4" fmla="*/ 0 w 4050133"/>
              <a:gd name="connsiteY4" fmla="*/ 0 h 1115788"/>
              <a:gd name="connsiteX0" fmla="*/ 0 w 4050133"/>
              <a:gd name="connsiteY0" fmla="*/ 0 h 1124415"/>
              <a:gd name="connsiteX1" fmla="*/ 4050133 w 4050133"/>
              <a:gd name="connsiteY1" fmla="*/ 0 h 1124415"/>
              <a:gd name="connsiteX2" fmla="*/ 4050133 w 4050133"/>
              <a:gd name="connsiteY2" fmla="*/ 1115788 h 1124415"/>
              <a:gd name="connsiteX3" fmla="*/ 34506 w 4050133"/>
              <a:gd name="connsiteY3" fmla="*/ 1124415 h 1124415"/>
              <a:gd name="connsiteX4" fmla="*/ 0 w 4050133"/>
              <a:gd name="connsiteY4" fmla="*/ 0 h 1124415"/>
              <a:gd name="connsiteX0" fmla="*/ 0 w 4024254"/>
              <a:gd name="connsiteY0" fmla="*/ 51758 h 1124415"/>
              <a:gd name="connsiteX1" fmla="*/ 4024254 w 4024254"/>
              <a:gd name="connsiteY1" fmla="*/ 0 h 1124415"/>
              <a:gd name="connsiteX2" fmla="*/ 4024254 w 4024254"/>
              <a:gd name="connsiteY2" fmla="*/ 1115788 h 1124415"/>
              <a:gd name="connsiteX3" fmla="*/ 8627 w 4024254"/>
              <a:gd name="connsiteY3" fmla="*/ 1124415 h 1124415"/>
              <a:gd name="connsiteX4" fmla="*/ 0 w 4024254"/>
              <a:gd name="connsiteY4" fmla="*/ 51758 h 1124415"/>
              <a:gd name="connsiteX0" fmla="*/ 0 w 4032881"/>
              <a:gd name="connsiteY0" fmla="*/ 8626 h 1081283"/>
              <a:gd name="connsiteX1" fmla="*/ 4032881 w 4032881"/>
              <a:gd name="connsiteY1" fmla="*/ 0 h 1081283"/>
              <a:gd name="connsiteX2" fmla="*/ 4024254 w 4032881"/>
              <a:gd name="connsiteY2" fmla="*/ 1072656 h 1081283"/>
              <a:gd name="connsiteX3" fmla="*/ 8627 w 4032881"/>
              <a:gd name="connsiteY3" fmla="*/ 1081283 h 1081283"/>
              <a:gd name="connsiteX4" fmla="*/ 0 w 4032881"/>
              <a:gd name="connsiteY4" fmla="*/ 8626 h 1081283"/>
              <a:gd name="connsiteX0" fmla="*/ 17501 w 4050382"/>
              <a:gd name="connsiteY0" fmla="*/ 8626 h 1081283"/>
              <a:gd name="connsiteX1" fmla="*/ 4050382 w 4050382"/>
              <a:gd name="connsiteY1" fmla="*/ 0 h 1081283"/>
              <a:gd name="connsiteX2" fmla="*/ 4041755 w 4050382"/>
              <a:gd name="connsiteY2" fmla="*/ 1072656 h 1081283"/>
              <a:gd name="connsiteX3" fmla="*/ 249 w 4050382"/>
              <a:gd name="connsiteY3" fmla="*/ 1081283 h 1081283"/>
              <a:gd name="connsiteX4" fmla="*/ 17501 w 4050382"/>
              <a:gd name="connsiteY4" fmla="*/ 8626 h 1081283"/>
              <a:gd name="connsiteX0" fmla="*/ 829 w 4050963"/>
              <a:gd name="connsiteY0" fmla="*/ 8626 h 1081283"/>
              <a:gd name="connsiteX1" fmla="*/ 4050963 w 4050963"/>
              <a:gd name="connsiteY1" fmla="*/ 0 h 1081283"/>
              <a:gd name="connsiteX2" fmla="*/ 4042336 w 4050963"/>
              <a:gd name="connsiteY2" fmla="*/ 1072656 h 1081283"/>
              <a:gd name="connsiteX3" fmla="*/ 830 w 4050963"/>
              <a:gd name="connsiteY3" fmla="*/ 1081283 h 1081283"/>
              <a:gd name="connsiteX4" fmla="*/ 829 w 4050963"/>
              <a:gd name="connsiteY4" fmla="*/ 8626 h 1081283"/>
              <a:gd name="connsiteX0" fmla="*/ 829 w 4042585"/>
              <a:gd name="connsiteY0" fmla="*/ 23258 h 1095915"/>
              <a:gd name="connsiteX1" fmla="*/ 4025084 w 4042585"/>
              <a:gd name="connsiteY1" fmla="*/ 0 h 1095915"/>
              <a:gd name="connsiteX2" fmla="*/ 4042336 w 4042585"/>
              <a:gd name="connsiteY2" fmla="*/ 1087288 h 1095915"/>
              <a:gd name="connsiteX3" fmla="*/ 830 w 4042585"/>
              <a:gd name="connsiteY3" fmla="*/ 1095915 h 1095915"/>
              <a:gd name="connsiteX4" fmla="*/ 829 w 4042585"/>
              <a:gd name="connsiteY4" fmla="*/ 23258 h 1095915"/>
              <a:gd name="connsiteX0" fmla="*/ 829 w 4025084"/>
              <a:gd name="connsiteY0" fmla="*/ 23258 h 1095915"/>
              <a:gd name="connsiteX1" fmla="*/ 4025084 w 4025084"/>
              <a:gd name="connsiteY1" fmla="*/ 0 h 1095915"/>
              <a:gd name="connsiteX2" fmla="*/ 4016457 w 4025084"/>
              <a:gd name="connsiteY2" fmla="*/ 1087287 h 1095915"/>
              <a:gd name="connsiteX3" fmla="*/ 830 w 4025084"/>
              <a:gd name="connsiteY3" fmla="*/ 1095915 h 1095915"/>
              <a:gd name="connsiteX4" fmla="*/ 829 w 4025084"/>
              <a:gd name="connsiteY4" fmla="*/ 23258 h 1095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5084" h="1095915">
                <a:moveTo>
                  <a:pt x="829" y="23258"/>
                </a:moveTo>
                <a:lnTo>
                  <a:pt x="4025084" y="0"/>
                </a:lnTo>
                <a:cubicBezTo>
                  <a:pt x="4022208" y="357552"/>
                  <a:pt x="4019333" y="729735"/>
                  <a:pt x="4016457" y="1087287"/>
                </a:cubicBezTo>
                <a:lnTo>
                  <a:pt x="830" y="1095915"/>
                </a:lnTo>
                <a:cubicBezTo>
                  <a:pt x="-2046" y="738363"/>
                  <a:pt x="3705" y="380810"/>
                  <a:pt x="829" y="23258"/>
                </a:cubicBezTo>
                <a:close/>
              </a:path>
            </a:pathLst>
          </a:custGeom>
          <a:solidFill>
            <a:srgbClr val="FF00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963841" y="2227264"/>
            <a:ext cx="1177981" cy="761747"/>
          </a:xfrm>
          <a:prstGeom prst="rect">
            <a:avLst/>
          </a:prstGeom>
          <a:blipFill dpi="0"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algn="ctr"/>
            <a:r>
              <a:rPr lang="fr-CH" sz="1050" b="1" i="1" dirty="0" smtClean="0">
                <a:cs typeface="Arial" panose="020B0604020202020204" pitchFamily="34" charset="0"/>
              </a:rPr>
              <a:t>BRICANYL®</a:t>
            </a:r>
          </a:p>
          <a:p>
            <a:pPr algn="ctr"/>
            <a:r>
              <a:rPr lang="fr-CH" sz="900" b="1" i="1" dirty="0" smtClean="0">
                <a:solidFill>
                  <a:srgbClr val="0000FF"/>
                </a:solidFill>
                <a:cs typeface="Arial" panose="020B0604020202020204" pitchFamily="34" charset="0"/>
              </a:rPr>
              <a:t>Terbutaline</a:t>
            </a:r>
          </a:p>
          <a:p>
            <a:pPr algn="ctr"/>
            <a:r>
              <a:rPr lang="fr-CH" sz="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Effet en </a:t>
            </a:r>
            <a:r>
              <a:rPr lang="fr-CH" sz="800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1-5</a:t>
            </a:r>
            <a:r>
              <a:rPr lang="fr-CH" sz="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800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</a:t>
            </a:r>
            <a:r>
              <a:rPr lang="fr-CH" sz="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fr-CH" sz="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(Max. 15-60min.)</a:t>
            </a:r>
          </a:p>
          <a:p>
            <a:pPr algn="ctr"/>
            <a:r>
              <a:rPr lang="fr-CH" sz="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Durée 3-</a:t>
            </a:r>
            <a:r>
              <a:rPr lang="fr-CH" sz="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6h</a:t>
            </a:r>
            <a:endParaRPr lang="fr-FR" sz="800" b="1" i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0" name="Groupe 29"/>
          <p:cNvGrpSpPr/>
          <p:nvPr/>
        </p:nvGrpSpPr>
        <p:grpSpPr>
          <a:xfrm>
            <a:off x="2956643" y="1181749"/>
            <a:ext cx="1067967" cy="1815203"/>
            <a:chOff x="2043962" y="1173808"/>
            <a:chExt cx="1067967" cy="1815203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BEBA8EAE-BF5A-486C-A8C5-ECC9F3942E4B}">
                  <a14:imgProps xmlns:a14="http://schemas.microsoft.com/office/drawing/2010/main">
                    <a14:imgLayer r:embed="rId17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3962" y="1173808"/>
              <a:ext cx="1067967" cy="106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ZoneTexte 4"/>
            <p:cNvSpPr txBox="1"/>
            <p:nvPr/>
          </p:nvSpPr>
          <p:spPr>
            <a:xfrm>
              <a:off x="2155420" y="2227264"/>
              <a:ext cx="888385" cy="7617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050" b="1" i="1" dirty="0" smtClean="0">
                  <a:cs typeface="Arial" panose="020B0604020202020204" pitchFamily="34" charset="0"/>
                </a:rPr>
                <a:t>OXIS®</a:t>
              </a:r>
            </a:p>
            <a:p>
              <a:pPr algn="ctr"/>
              <a:r>
                <a:rPr lang="fr-CH" sz="900" b="1" i="1" dirty="0" smtClean="0">
                  <a:solidFill>
                    <a:srgbClr val="0000FF"/>
                  </a:solidFill>
                  <a:cs typeface="Arial" panose="020B0604020202020204" pitchFamily="34" charset="0"/>
                </a:rPr>
                <a:t>Formotérol</a:t>
              </a:r>
            </a:p>
            <a:p>
              <a:pPr algn="ctr"/>
              <a:r>
                <a:rPr lang="fr-CH" sz="8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Effet en </a:t>
              </a:r>
              <a:r>
                <a:rPr lang="fr-CH" sz="800" b="1" i="1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fr-CH" sz="8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CH" sz="800" b="1" i="1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min</a:t>
              </a:r>
              <a:r>
                <a:rPr lang="fr-CH" sz="8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algn="ctr"/>
              <a:r>
                <a:rPr lang="fr-CH" sz="8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(Max. 15 min.)</a:t>
              </a:r>
            </a:p>
            <a:p>
              <a:pPr algn="ctr"/>
              <a:r>
                <a:rPr lang="fr-CH" sz="8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Durée </a:t>
              </a:r>
              <a:r>
                <a:rPr lang="fr-CH" sz="800" b="1" i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12h</a:t>
              </a:r>
              <a:endParaRPr lang="fr-FR" sz="800" b="1" i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2" name="ZoneTexte 21"/>
          <p:cNvSpPr txBox="1"/>
          <p:nvPr/>
        </p:nvSpPr>
        <p:spPr>
          <a:xfrm>
            <a:off x="35496" y="2227264"/>
            <a:ext cx="1131146" cy="1254189"/>
          </a:xfrm>
          <a:prstGeom prst="rect">
            <a:avLst/>
          </a:prstGeom>
          <a:blipFill dpi="0"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algn="ctr"/>
            <a:r>
              <a:rPr lang="fr-CH" sz="1050" b="1" i="1" dirty="0" smtClean="0">
                <a:cs typeface="Arial" panose="020B0604020202020204" pitchFamily="34" charset="0"/>
              </a:rPr>
              <a:t>VENTOLIN®</a:t>
            </a:r>
          </a:p>
          <a:p>
            <a:pPr algn="ctr"/>
            <a:r>
              <a:rPr lang="fr-CH" sz="900" b="1" i="1" dirty="0" smtClean="0">
                <a:solidFill>
                  <a:srgbClr val="0000FF"/>
                </a:solidFill>
                <a:cs typeface="Arial" panose="020B0604020202020204" pitchFamily="34" charset="0"/>
              </a:rPr>
              <a:t>Salbutamol</a:t>
            </a:r>
          </a:p>
          <a:p>
            <a:pPr algn="ctr"/>
            <a:r>
              <a:rPr lang="fr-CH" sz="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Effet en </a:t>
            </a:r>
            <a:r>
              <a:rPr lang="fr-CH" sz="800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1-5</a:t>
            </a:r>
            <a:r>
              <a:rPr lang="fr-CH" sz="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800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</a:t>
            </a:r>
            <a:r>
              <a:rPr lang="fr-CH" sz="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fr-CH" sz="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(Max. 15-60 min.)</a:t>
            </a:r>
          </a:p>
          <a:p>
            <a:pPr algn="ctr"/>
            <a:r>
              <a:rPr lang="fr-CH" sz="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Durée 3-</a:t>
            </a:r>
            <a:r>
              <a:rPr lang="fr-CH" sz="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6h</a:t>
            </a:r>
          </a:p>
          <a:p>
            <a:pPr algn="ctr"/>
            <a:endParaRPr lang="fr-CH" sz="800" b="1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800" b="1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fr-FR" sz="800" b="1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8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Ipratropium</a:t>
            </a:r>
          </a:p>
          <a:p>
            <a:pPr algn="ctr"/>
            <a:r>
              <a:rPr lang="fr-FR" sz="8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(=DOSPIR®) </a:t>
            </a:r>
            <a:endParaRPr lang="fr-FR" sz="8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800" b="1" i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0" b="100000" l="0" r="100000">
                        <a14:foregroundMark x1="48230" y1="13453" x2="48230" y2="13453"/>
                        <a14:foregroundMark x1="91150" y1="12108" x2="91150" y2="121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181748"/>
            <a:ext cx="805458" cy="794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77504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205</Words>
  <Application>Microsoft Office PowerPoint</Application>
  <PresentationFormat>Affichage à l'écran (4:3)</PresentationFormat>
  <Paragraphs>62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Thème Office</vt:lpstr>
      <vt:lpstr>Présentation PowerPoint</vt:lpstr>
    </vt:vector>
  </TitlesOfParts>
  <Company>FHVi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MartinezM</dc:creator>
  <cp:lastModifiedBy>Martinez Manuel</cp:lastModifiedBy>
  <cp:revision>32</cp:revision>
  <dcterms:created xsi:type="dcterms:W3CDTF">2019-12-17T10:33:03Z</dcterms:created>
  <dcterms:modified xsi:type="dcterms:W3CDTF">2021-03-26T13:23:27Z</dcterms:modified>
</cp:coreProperties>
</file>