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CC00"/>
    <a:srgbClr val="CC00CC"/>
    <a:srgbClr val="66FF33"/>
    <a:srgbClr val="FF99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6197"/>
  </p:normalViewPr>
  <p:slideViewPr>
    <p:cSldViewPr snapToGrid="0" snapToObjects="1">
      <p:cViewPr>
        <p:scale>
          <a:sx n="100" d="100"/>
          <a:sy n="100" d="100"/>
        </p:scale>
        <p:origin x="34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34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86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37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32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44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4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25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16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21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85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04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1FB84-C0A2-884A-AE45-B27F41A4C8E1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CB19-4E50-1B4C-8EFA-3FC7BABFCC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86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Line 99">
            <a:extLst>
              <a:ext uri="{FF2B5EF4-FFF2-40B4-BE49-F238E27FC236}">
                <a16:creationId xmlns:a16="http://schemas.microsoft.com/office/drawing/2014/main" xmlns="" id="{19C54AED-5AAE-F544-BFC6-63B64BE90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2747" y="5959475"/>
            <a:ext cx="0" cy="425186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153" tIns="22577" rIns="45153" bIns="22577"/>
          <a:lstStyle/>
          <a:p>
            <a:endParaRPr lang="fr-FR"/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xmlns="" id="{E33233D7-D1C7-5343-847D-A64EAE18A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160338"/>
            <a:ext cx="5338763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153" tIns="22577" rIns="45153" bIns="22577">
            <a:spAutoFit/>
          </a:bodyPr>
          <a:lstStyle>
            <a:lvl1pPr defTabSz="1851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51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51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Arial" panose="020B0604020202020204" pitchFamily="34" charset="0"/>
              </a:rPr>
              <a:t>CRISE D’ASTHME ET GAZOMETRIE</a:t>
            </a:r>
          </a:p>
        </p:txBody>
      </p:sp>
      <p:sp>
        <p:nvSpPr>
          <p:cNvPr id="2053" name="Text Box 6">
            <a:extLst>
              <a:ext uri="{FF2B5EF4-FFF2-40B4-BE49-F238E27FC236}">
                <a16:creationId xmlns:a16="http://schemas.microsoft.com/office/drawing/2014/main" xmlns="" id="{367122A6-5739-DB47-95B4-21206782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863" y="1208088"/>
            <a:ext cx="815745" cy="35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153" tIns="22577" rIns="45153" bIns="22577">
            <a:spAutoFit/>
          </a:bodyPr>
          <a:lstStyle>
            <a:lvl1pPr defTabSz="1851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51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51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Salbutamol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(ag. </a:t>
            </a:r>
            <a:r>
              <a:rPr lang="fr-FR" altLang="fr-FR" sz="1000" b="1" dirty="0">
                <a:solidFill>
                  <a:schemeClr val="tx2">
                    <a:lumMod val="75000"/>
                  </a:schemeClr>
                </a:solidFill>
                <a:latin typeface="Symbol" pitchFamily="2" charset="2"/>
              </a:rPr>
              <a:t>b</a:t>
            </a:r>
            <a:r>
              <a:rPr lang="fr-FR" altLang="fr-FR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2)</a:t>
            </a:r>
          </a:p>
        </p:txBody>
      </p:sp>
      <p:sp>
        <p:nvSpPr>
          <p:cNvPr id="2054" name="Text Box 9">
            <a:extLst>
              <a:ext uri="{FF2B5EF4-FFF2-40B4-BE49-F238E27FC236}">
                <a16:creationId xmlns:a16="http://schemas.microsoft.com/office/drawing/2014/main" xmlns="" id="{7BD8DD25-7AAC-2444-9935-75C03E242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628" y="1208088"/>
            <a:ext cx="794907" cy="35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153" tIns="22577" rIns="45153" bIns="22577">
            <a:spAutoFit/>
          </a:bodyPr>
          <a:lstStyle>
            <a:lvl1pPr defTabSz="1851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51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51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Corticoïdes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exogènes</a:t>
            </a:r>
          </a:p>
        </p:txBody>
      </p:sp>
      <p:sp>
        <p:nvSpPr>
          <p:cNvPr id="2055" name="Text Box 13">
            <a:extLst>
              <a:ext uri="{FF2B5EF4-FFF2-40B4-BE49-F238E27FC236}">
                <a16:creationId xmlns:a16="http://schemas.microsoft.com/office/drawing/2014/main" xmlns="" id="{A8B62368-16B1-A240-B039-50FB1696E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2262" y="1208088"/>
            <a:ext cx="871851" cy="353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153" tIns="22577" rIns="45153" bIns="22577">
            <a:spAutoFit/>
          </a:bodyPr>
          <a:lstStyle>
            <a:lvl1pPr defTabSz="1851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51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51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Perfusion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Gluco</a:t>
            </a:r>
            <a:r>
              <a:rPr lang="fr-FR" altLang="fr-FR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-Saline</a:t>
            </a:r>
          </a:p>
        </p:txBody>
      </p:sp>
      <p:sp>
        <p:nvSpPr>
          <p:cNvPr id="2059" name="Line 25">
            <a:extLst>
              <a:ext uri="{FF2B5EF4-FFF2-40B4-BE49-F238E27FC236}">
                <a16:creationId xmlns:a16="http://schemas.microsoft.com/office/drawing/2014/main" xmlns="" id="{C9011A87-7708-CE4F-9439-1E6E5708C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4850" y="1646238"/>
            <a:ext cx="0" cy="2332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153" tIns="22577" rIns="45153" bIns="22577"/>
          <a:lstStyle/>
          <a:p>
            <a:endParaRPr lang="fr-FR"/>
          </a:p>
        </p:txBody>
      </p:sp>
      <p:sp>
        <p:nvSpPr>
          <p:cNvPr id="2060" name="Line 26">
            <a:extLst>
              <a:ext uri="{FF2B5EF4-FFF2-40B4-BE49-F238E27FC236}">
                <a16:creationId xmlns:a16="http://schemas.microsoft.com/office/drawing/2014/main" xmlns="" id="{F6394C19-4A5B-C440-875C-9583EA393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9713" y="1646238"/>
            <a:ext cx="0" cy="2332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153" tIns="22577" rIns="45153" bIns="22577"/>
          <a:lstStyle/>
          <a:p>
            <a:endParaRPr lang="fr-FR"/>
          </a:p>
        </p:txBody>
      </p:sp>
      <p:sp>
        <p:nvSpPr>
          <p:cNvPr id="2076" name="Text Box 75">
            <a:extLst>
              <a:ext uri="{FF2B5EF4-FFF2-40B4-BE49-F238E27FC236}">
                <a16:creationId xmlns:a16="http://schemas.microsoft.com/office/drawing/2014/main" xmlns="" id="{87CEFDCA-EACF-C74E-9651-513052BA1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51" y="613056"/>
            <a:ext cx="603250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rgbClr val="99CC00">
                <a:alpha val="60000"/>
              </a:srgb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45153" tIns="22577" rIns="45153" bIns="22577">
            <a:spAutoFit/>
          </a:bodyPr>
          <a:lstStyle>
            <a:lvl1pPr defTabSz="1851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51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51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latin typeface="Arial" panose="020B0604020202020204" pitchFamily="34" charset="0"/>
              </a:rPr>
              <a:t>STRESS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94014946-9237-684C-947B-5145A47DDF77}"/>
              </a:ext>
            </a:extLst>
          </p:cNvPr>
          <p:cNvGrpSpPr>
            <a:grpSpLocks/>
          </p:cNvGrpSpPr>
          <p:nvPr/>
        </p:nvGrpSpPr>
        <p:grpSpPr bwMode="auto">
          <a:xfrm>
            <a:off x="779463" y="4076700"/>
            <a:ext cx="2878137" cy="508000"/>
            <a:chOff x="778934" y="4076851"/>
            <a:chExt cx="2878666" cy="507260"/>
          </a:xfrm>
        </p:grpSpPr>
        <p:sp>
          <p:nvSpPr>
            <p:cNvPr id="15451" name="Line 81">
              <a:extLst>
                <a:ext uri="{FF2B5EF4-FFF2-40B4-BE49-F238E27FC236}">
                  <a16:creationId xmlns:a16="http://schemas.microsoft.com/office/drawing/2014/main" xmlns="" id="{3B28D3F7-2A50-3B41-A352-7889666E08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934" y="4491869"/>
              <a:ext cx="93859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52" name="Text Box 4">
              <a:extLst>
                <a:ext uri="{FF2B5EF4-FFF2-40B4-BE49-F238E27FC236}">
                  <a16:creationId xmlns:a16="http://schemas.microsoft.com/office/drawing/2014/main" xmlns="" id="{DF092B53-7C04-BA43-9A69-3E7F89DE7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2515" y="4076851"/>
              <a:ext cx="1865085" cy="507260"/>
            </a:xfrm>
            <a:prstGeom prst="rect">
              <a:avLst/>
            </a:prstGeom>
            <a:solidFill>
              <a:srgbClr val="FFCC99">
                <a:alpha val="2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fr-FR" altLang="fr-FR" sz="1000" b="1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 dirty="0">
                  <a:latin typeface="Arial" panose="020B0604020202020204" pitchFamily="34" charset="0"/>
                </a:rPr>
                <a:t>HYPERGLYCEMIE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fr-FR" altLang="fr-FR" sz="1000" b="1" dirty="0">
                <a:latin typeface="Arial" panose="020B0604020202020204" pitchFamily="34" charset="0"/>
              </a:endParaRPr>
            </a:p>
          </p:txBody>
        </p:sp>
        <p:sp>
          <p:nvSpPr>
            <p:cNvPr id="15453" name="Line 80">
              <a:extLst>
                <a:ext uri="{FF2B5EF4-FFF2-40B4-BE49-F238E27FC236}">
                  <a16:creationId xmlns:a16="http://schemas.microsoft.com/office/drawing/2014/main" xmlns="" id="{D6004008-01F0-E448-BAB6-B0554926D2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6432" y="4149423"/>
              <a:ext cx="29189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xmlns="" id="{A0A10274-C2FD-274B-874E-B9BD42F79404}"/>
              </a:ext>
            </a:extLst>
          </p:cNvPr>
          <p:cNvGrpSpPr>
            <a:grpSpLocks/>
          </p:cNvGrpSpPr>
          <p:nvPr/>
        </p:nvGrpSpPr>
        <p:grpSpPr bwMode="auto">
          <a:xfrm>
            <a:off x="5042775" y="3703638"/>
            <a:ext cx="1916824" cy="2316162"/>
            <a:chOff x="5043292" y="3703411"/>
            <a:chExt cx="1915871" cy="2316580"/>
          </a:xfrm>
        </p:grpSpPr>
        <p:sp>
          <p:nvSpPr>
            <p:cNvPr id="15444" name="Text Box 21">
              <a:extLst>
                <a:ext uri="{FF2B5EF4-FFF2-40B4-BE49-F238E27FC236}">
                  <a16:creationId xmlns:a16="http://schemas.microsoft.com/office/drawing/2014/main" xmlns="" id="{7879FC44-8945-774F-9BB6-5CA930B102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8650" y="3918102"/>
              <a:ext cx="793303" cy="353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>
                  <a:latin typeface="Arial" panose="020B0604020202020204" pitchFamily="34" charset="0"/>
                </a:rPr>
                <a:t>Dysfonction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>
                  <a:latin typeface="Arial" panose="020B0604020202020204" pitchFamily="34" charset="0"/>
                </a:rPr>
                <a:t>musculaire</a:t>
              </a:r>
            </a:p>
          </p:txBody>
        </p:sp>
        <p:sp>
          <p:nvSpPr>
            <p:cNvPr id="15445" name="Line 66">
              <a:extLst>
                <a:ext uri="{FF2B5EF4-FFF2-40B4-BE49-F238E27FC236}">
                  <a16:creationId xmlns:a16="http://schemas.microsoft.com/office/drawing/2014/main" xmlns="" id="{BD32DAC0-BFF6-E240-A54A-16505E895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3292" y="5829149"/>
              <a:ext cx="1101088" cy="5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46" name="Text Box 71">
              <a:extLst>
                <a:ext uri="{FF2B5EF4-FFF2-40B4-BE49-F238E27FC236}">
                  <a16:creationId xmlns:a16="http://schemas.microsoft.com/office/drawing/2014/main" xmlns="" id="{4CC96631-A2A2-B941-AB1C-1765E21C6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8684" y="5666619"/>
              <a:ext cx="780479" cy="3533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↑ </a:t>
              </a:r>
              <a:r>
                <a:rPr lang="fr-FR" altLang="fr-FR" sz="1000" dirty="0">
                  <a:latin typeface="Arial" panose="020B0604020202020204" pitchFamily="34" charset="0"/>
                </a:rPr>
                <a:t>Glycolyse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 dirty="0">
                  <a:latin typeface="Arial" panose="020B0604020202020204" pitchFamily="34" charset="0"/>
                </a:rPr>
                <a:t>anaérobie</a:t>
              </a:r>
            </a:p>
          </p:txBody>
        </p:sp>
        <p:sp>
          <p:nvSpPr>
            <p:cNvPr id="15447" name="Text Box 73">
              <a:extLst>
                <a:ext uri="{FF2B5EF4-FFF2-40B4-BE49-F238E27FC236}">
                  <a16:creationId xmlns:a16="http://schemas.microsoft.com/office/drawing/2014/main" xmlns="" id="{5CBA689B-3B05-6943-984F-EE7EDAB0B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679" y="4457852"/>
              <a:ext cx="766052" cy="199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>
                  <a:latin typeface="Arial" panose="020B0604020202020204" pitchFamily="34" charset="0"/>
                </a:rPr>
                <a:t> Hypoxémie</a:t>
              </a:r>
            </a:p>
          </p:txBody>
        </p:sp>
        <p:sp>
          <p:nvSpPr>
            <p:cNvPr id="15448" name="Line 84">
              <a:extLst>
                <a:ext uri="{FF2B5EF4-FFF2-40B4-BE49-F238E27FC236}">
                  <a16:creationId xmlns:a16="http://schemas.microsoft.com/office/drawing/2014/main" xmlns="" id="{E46FC089-C1CB-7440-9F0D-41D42755F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5302" y="4697488"/>
              <a:ext cx="0" cy="7892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49" name="Line 85">
              <a:extLst>
                <a:ext uri="{FF2B5EF4-FFF2-40B4-BE49-F238E27FC236}">
                  <a16:creationId xmlns:a16="http://schemas.microsoft.com/office/drawing/2014/main" xmlns="" id="{18DBE82A-454F-484D-AC70-17B5C764E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5302" y="3703411"/>
              <a:ext cx="0" cy="2056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50" name="Line 86">
              <a:extLst>
                <a:ext uri="{FF2B5EF4-FFF2-40B4-BE49-F238E27FC236}">
                  <a16:creationId xmlns:a16="http://schemas.microsoft.com/office/drawing/2014/main" xmlns="" id="{5331412A-597E-704E-A125-5E36ECD0D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5302" y="4252232"/>
              <a:ext cx="0" cy="2056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xmlns="" id="{DEFDEE44-BFFF-9C4C-88CD-4167D1F6C1E2}"/>
              </a:ext>
            </a:extLst>
          </p:cNvPr>
          <p:cNvGrpSpPr>
            <a:grpSpLocks/>
          </p:cNvGrpSpPr>
          <p:nvPr/>
        </p:nvGrpSpPr>
        <p:grpSpPr bwMode="auto">
          <a:xfrm>
            <a:off x="3243474" y="5439622"/>
            <a:ext cx="1751934" cy="526415"/>
            <a:chOff x="3243063" y="5439518"/>
            <a:chExt cx="1752608" cy="526183"/>
          </a:xfrm>
        </p:grpSpPr>
        <p:sp>
          <p:nvSpPr>
            <p:cNvPr id="15443" name="Line 99">
              <a:extLst>
                <a:ext uri="{FF2B5EF4-FFF2-40B4-BE49-F238E27FC236}">
                  <a16:creationId xmlns:a16="http://schemas.microsoft.com/office/drawing/2014/main" xmlns="" id="{8B8DBAE8-37F8-2642-A127-C81F4A1AC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063" y="5439518"/>
              <a:ext cx="454003" cy="27441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42" name="Text Box 42">
              <a:extLst>
                <a:ext uri="{FF2B5EF4-FFF2-40B4-BE49-F238E27FC236}">
                  <a16:creationId xmlns:a16="http://schemas.microsoft.com/office/drawing/2014/main" xmlns="" id="{3CA28212-839B-6C42-89DD-5ED40AAEE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454" y="5704777"/>
              <a:ext cx="1251217" cy="260924"/>
            </a:xfrm>
            <a:prstGeom prst="rect">
              <a:avLst/>
            </a:prstGeom>
            <a:solidFill>
              <a:srgbClr val="FF0000">
                <a:alpha val="4392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400" dirty="0">
                  <a:latin typeface="Arial" panose="020B0604020202020204" pitchFamily="34" charset="0"/>
                  <a:cs typeface="Arial" panose="020B0604020202020204" pitchFamily="34" charset="0"/>
                </a:rPr>
                <a:t>↑↑ </a:t>
              </a:r>
              <a:r>
                <a:rPr lang="fr-FR" altLang="fr-FR" sz="1400" b="1" dirty="0">
                  <a:latin typeface="Arial" panose="020B0604020202020204" pitchFamily="34" charset="0"/>
                </a:rPr>
                <a:t>LACTATES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xmlns="" id="{6205940F-F9A6-F347-BC40-C46764FBBE2E}"/>
              </a:ext>
            </a:extLst>
          </p:cNvPr>
          <p:cNvGrpSpPr>
            <a:grpSpLocks/>
          </p:cNvGrpSpPr>
          <p:nvPr/>
        </p:nvGrpSpPr>
        <p:grpSpPr bwMode="auto">
          <a:xfrm>
            <a:off x="2230438" y="4629150"/>
            <a:ext cx="1017587" cy="782638"/>
            <a:chOff x="2231169" y="4629452"/>
            <a:chExt cx="1016121" cy="782323"/>
          </a:xfrm>
        </p:grpSpPr>
        <p:sp>
          <p:nvSpPr>
            <p:cNvPr id="15440" name="Text Box 98">
              <a:extLst>
                <a:ext uri="{FF2B5EF4-FFF2-40B4-BE49-F238E27FC236}">
                  <a16:creationId xmlns:a16="http://schemas.microsoft.com/office/drawing/2014/main" xmlns="" id="{2CF37253-3DD4-A147-A72F-6DC92EEBD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1169" y="5212292"/>
              <a:ext cx="1016121" cy="1994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↑↑↑ </a:t>
              </a:r>
              <a:r>
                <a:rPr lang="fr-FR" altLang="fr-FR" sz="1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PYRUVATE</a:t>
              </a:r>
            </a:p>
          </p:txBody>
        </p:sp>
        <p:sp>
          <p:nvSpPr>
            <p:cNvPr id="15441" name="Line 100">
              <a:extLst>
                <a:ext uri="{FF2B5EF4-FFF2-40B4-BE49-F238E27FC236}">
                  <a16:creationId xmlns:a16="http://schemas.microsoft.com/office/drawing/2014/main" xmlns="" id="{D9F78168-3EBB-7A4E-80BE-5A6B2D5C0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6915" y="4629452"/>
              <a:ext cx="0" cy="54806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xmlns="" id="{EA2131A3-D7D6-BB47-990A-A989DFF8C858}"/>
              </a:ext>
            </a:extLst>
          </p:cNvPr>
          <p:cNvGrpSpPr>
            <a:grpSpLocks/>
          </p:cNvGrpSpPr>
          <p:nvPr/>
        </p:nvGrpSpPr>
        <p:grpSpPr bwMode="auto">
          <a:xfrm>
            <a:off x="3365500" y="4130675"/>
            <a:ext cx="2200275" cy="1081088"/>
            <a:chOff x="3364895" y="4131411"/>
            <a:chExt cx="2200611" cy="1080881"/>
          </a:xfrm>
        </p:grpSpPr>
        <p:sp>
          <p:nvSpPr>
            <p:cNvPr id="15438" name="Line 93">
              <a:extLst>
                <a:ext uri="{FF2B5EF4-FFF2-40B4-BE49-F238E27FC236}">
                  <a16:creationId xmlns:a16="http://schemas.microsoft.com/office/drawing/2014/main" xmlns="" id="{7F00B826-E4FC-BA43-8A1D-4A35F4F83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4895" y="4389060"/>
              <a:ext cx="1499810" cy="82323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39" name="Text Box 102">
              <a:extLst>
                <a:ext uri="{FF2B5EF4-FFF2-40B4-BE49-F238E27FC236}">
                  <a16:creationId xmlns:a16="http://schemas.microsoft.com/office/drawing/2014/main" xmlns="" id="{CBFBD251-C4EB-584A-AD2A-45C57A017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9946" y="4131411"/>
              <a:ext cx="87556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Acétyl-CoA</a:t>
              </a:r>
              <a:endParaRPr lang="fr-FR" altLang="fr-FR" sz="10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50DC7E02-EC6E-D042-974F-685954EB41EB}"/>
              </a:ext>
            </a:extLst>
          </p:cNvPr>
          <p:cNvGrpSpPr>
            <a:grpSpLocks/>
          </p:cNvGrpSpPr>
          <p:nvPr/>
        </p:nvGrpSpPr>
        <p:grpSpPr bwMode="auto">
          <a:xfrm>
            <a:off x="5157788" y="4414838"/>
            <a:ext cx="1133475" cy="1274762"/>
            <a:chOff x="5158217" y="4414739"/>
            <a:chExt cx="1132920" cy="1274530"/>
          </a:xfrm>
        </p:grpSpPr>
        <p:grpSp>
          <p:nvGrpSpPr>
            <p:cNvPr id="15431" name="Group 103">
              <a:extLst>
                <a:ext uri="{FF2B5EF4-FFF2-40B4-BE49-F238E27FC236}">
                  <a16:creationId xmlns:a16="http://schemas.microsoft.com/office/drawing/2014/main" xmlns="" id="{C4C8CD00-12B7-D041-8B78-30B2D67078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8217" y="4585584"/>
              <a:ext cx="1132920" cy="1103685"/>
              <a:chOff x="454" y="7031"/>
              <a:chExt cx="1405" cy="1460"/>
            </a:xfrm>
          </p:grpSpPr>
          <p:sp>
            <p:nvSpPr>
              <p:cNvPr id="15433" name="Text Box 104">
                <a:extLst>
                  <a:ext uri="{FF2B5EF4-FFF2-40B4-BE49-F238E27FC236}">
                    <a16:creationId xmlns:a16="http://schemas.microsoft.com/office/drawing/2014/main" xmlns="" id="{8682C1AF-4929-7D4D-82AF-A29B87AA88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4" y="8165"/>
                <a:ext cx="555" cy="3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defTabSz="185102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185102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1851025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185102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1851025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8510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8510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8510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85102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000">
                    <a:latin typeface="Arial" panose="020B0604020202020204" pitchFamily="34" charset="0"/>
                  </a:rPr>
                  <a:t>CO2</a:t>
                </a:r>
              </a:p>
            </p:txBody>
          </p:sp>
          <p:sp>
            <p:nvSpPr>
              <p:cNvPr id="15437" name="Oval 107">
                <a:extLst>
                  <a:ext uri="{FF2B5EF4-FFF2-40B4-BE49-F238E27FC236}">
                    <a16:creationId xmlns:a16="http://schemas.microsoft.com/office/drawing/2014/main" xmlns="" id="{E1D8825A-DC25-9E4D-9DF8-79017BED4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" y="7031"/>
                <a:ext cx="1134" cy="1043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CH" altLang="fr-FR" sz="3600">
                  <a:latin typeface="Arial" panose="020B0604020202020204" pitchFamily="34" charset="0"/>
                </a:endParaRPr>
              </a:p>
            </p:txBody>
          </p:sp>
          <p:sp>
            <p:nvSpPr>
              <p:cNvPr id="15435" name="Freeform 108">
                <a:extLst>
                  <a:ext uri="{FF2B5EF4-FFF2-40B4-BE49-F238E27FC236}">
                    <a16:creationId xmlns:a16="http://schemas.microsoft.com/office/drawing/2014/main" xmlns="" id="{628DDEE1-F6F8-B846-928C-02AFFCB4A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" y="7938"/>
                <a:ext cx="424" cy="182"/>
              </a:xfrm>
              <a:custGeom>
                <a:avLst/>
                <a:gdLst>
                  <a:gd name="T0" fmla="*/ 424 w 424"/>
                  <a:gd name="T1" fmla="*/ 91 h 182"/>
                  <a:gd name="T2" fmla="*/ 106 w 424"/>
                  <a:gd name="T3" fmla="*/ 0 h 182"/>
                  <a:gd name="T4" fmla="*/ 15 w 424"/>
                  <a:gd name="T5" fmla="*/ 91 h 182"/>
                  <a:gd name="T6" fmla="*/ 15 w 424"/>
                  <a:gd name="T7" fmla="*/ 182 h 1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24" h="182">
                    <a:moveTo>
                      <a:pt x="424" y="91"/>
                    </a:moveTo>
                    <a:cubicBezTo>
                      <a:pt x="299" y="45"/>
                      <a:pt x="174" y="0"/>
                      <a:pt x="106" y="0"/>
                    </a:cubicBezTo>
                    <a:cubicBezTo>
                      <a:pt x="38" y="0"/>
                      <a:pt x="30" y="61"/>
                      <a:pt x="15" y="91"/>
                    </a:cubicBezTo>
                    <a:cubicBezTo>
                      <a:pt x="0" y="121"/>
                      <a:pt x="7" y="151"/>
                      <a:pt x="15" y="182"/>
                    </a:cubicBez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5432" name="Freeform 109">
              <a:extLst>
                <a:ext uri="{FF2B5EF4-FFF2-40B4-BE49-F238E27FC236}">
                  <a16:creationId xmlns:a16="http://schemas.microsoft.com/office/drawing/2014/main" xmlns="" id="{0B2F1184-36B7-2940-B5B1-2DAFF5C29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0788" y="4414739"/>
              <a:ext cx="585409" cy="199570"/>
            </a:xfrm>
            <a:custGeom>
              <a:avLst/>
              <a:gdLst>
                <a:gd name="T0" fmla="*/ 2147483647 w 726"/>
                <a:gd name="T1" fmla="*/ 2147483647 h 264"/>
                <a:gd name="T2" fmla="*/ 2147483647 w 726"/>
                <a:gd name="T3" fmla="*/ 2147483647 h 264"/>
                <a:gd name="T4" fmla="*/ 0 w 726"/>
                <a:gd name="T5" fmla="*/ 0 h 2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6" h="264">
                  <a:moveTo>
                    <a:pt x="726" y="226"/>
                  </a:moveTo>
                  <a:cubicBezTo>
                    <a:pt x="605" y="245"/>
                    <a:pt x="484" y="264"/>
                    <a:pt x="363" y="226"/>
                  </a:cubicBezTo>
                  <a:cubicBezTo>
                    <a:pt x="242" y="188"/>
                    <a:pt x="121" y="94"/>
                    <a:pt x="0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stealth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xmlns="" id="{AB62DF74-EDE1-4941-ADE2-C2BA3E68DF2F}"/>
              </a:ext>
            </a:extLst>
          </p:cNvPr>
          <p:cNvGrpSpPr>
            <a:grpSpLocks/>
          </p:cNvGrpSpPr>
          <p:nvPr/>
        </p:nvGrpSpPr>
        <p:grpSpPr bwMode="auto">
          <a:xfrm>
            <a:off x="3018514" y="1439864"/>
            <a:ext cx="2834598" cy="2709862"/>
            <a:chOff x="3019417" y="1440090"/>
            <a:chExt cx="2833068" cy="2709332"/>
          </a:xfrm>
        </p:grpSpPr>
        <p:sp>
          <p:nvSpPr>
            <p:cNvPr id="15426" name="Text Box 48">
              <a:extLst>
                <a:ext uri="{FF2B5EF4-FFF2-40B4-BE49-F238E27FC236}">
                  <a16:creationId xmlns:a16="http://schemas.microsoft.com/office/drawing/2014/main" xmlns="" id="{3F2F5D6E-1DAF-E448-94E4-4750764DE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6641" y="3463017"/>
              <a:ext cx="559265" cy="1994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>
                  <a:latin typeface="Arial" panose="020B0604020202020204" pitchFamily="34" charset="0"/>
                </a:rPr>
                <a:t>Lipolyse</a:t>
              </a:r>
            </a:p>
          </p:txBody>
        </p:sp>
        <p:sp>
          <p:nvSpPr>
            <p:cNvPr id="15427" name="Line 57">
              <a:extLst>
                <a:ext uri="{FF2B5EF4-FFF2-40B4-BE49-F238E27FC236}">
                  <a16:creationId xmlns:a16="http://schemas.microsoft.com/office/drawing/2014/main" xmlns="" id="{7A6E5AD1-0E7E-9143-8764-0881887BA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3696" y="2948970"/>
              <a:ext cx="0" cy="48003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28" name="Line 58">
              <a:extLst>
                <a:ext uri="{FF2B5EF4-FFF2-40B4-BE49-F238E27FC236}">
                  <a16:creationId xmlns:a16="http://schemas.microsoft.com/office/drawing/2014/main" xmlns="" id="{6B4D062E-1C9E-7146-A560-1B0E50DDD3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3697" y="2948969"/>
              <a:ext cx="658787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29" name="Line 65">
              <a:extLst>
                <a:ext uri="{FF2B5EF4-FFF2-40B4-BE49-F238E27FC236}">
                  <a16:creationId xmlns:a16="http://schemas.microsoft.com/office/drawing/2014/main" xmlns="" id="{48FD79AD-FAD9-894B-9F5D-499F91BC1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6592" y="1440090"/>
              <a:ext cx="1865893" cy="15088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30" name="Line 110">
              <a:extLst>
                <a:ext uri="{FF2B5EF4-FFF2-40B4-BE49-F238E27FC236}">
                  <a16:creationId xmlns:a16="http://schemas.microsoft.com/office/drawing/2014/main" xmlns="" id="{02EF06A6-5FC5-A647-9644-CF0460D26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3695" y="3669392"/>
              <a:ext cx="0" cy="4800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01" name="Line 65">
              <a:extLst>
                <a:ext uri="{FF2B5EF4-FFF2-40B4-BE49-F238E27FC236}">
                  <a16:creationId xmlns:a16="http://schemas.microsoft.com/office/drawing/2014/main" xmlns="" id="{48FD79AD-FAD9-894B-9F5D-499F91BC1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9417" y="1613738"/>
              <a:ext cx="494350" cy="3469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02" name="Line 65">
              <a:extLst>
                <a:ext uri="{FF2B5EF4-FFF2-40B4-BE49-F238E27FC236}">
                  <a16:creationId xmlns:a16="http://schemas.microsoft.com/office/drawing/2014/main" xmlns="" id="{48FD79AD-FAD9-894B-9F5D-499F91BC1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5531" y="1998757"/>
              <a:ext cx="279152" cy="20979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05" name="Line 65">
              <a:extLst>
                <a:ext uri="{FF2B5EF4-FFF2-40B4-BE49-F238E27FC236}">
                  <a16:creationId xmlns:a16="http://schemas.microsoft.com/office/drawing/2014/main" xmlns="" id="{48FD79AD-FAD9-894B-9F5D-499F91BC1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1238" y="2351164"/>
              <a:ext cx="1094761" cy="8068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CBF2EE83-793D-054E-9785-3B5B8E10CEE6}"/>
              </a:ext>
            </a:extLst>
          </p:cNvPr>
          <p:cNvGrpSpPr>
            <a:grpSpLocks/>
          </p:cNvGrpSpPr>
          <p:nvPr/>
        </p:nvGrpSpPr>
        <p:grpSpPr bwMode="auto">
          <a:xfrm>
            <a:off x="2989846" y="1579001"/>
            <a:ext cx="4259173" cy="2399273"/>
            <a:chOff x="3000693" y="1579382"/>
            <a:chExt cx="4259173" cy="2398736"/>
          </a:xfrm>
        </p:grpSpPr>
        <p:sp>
          <p:nvSpPr>
            <p:cNvPr id="15422" name="Text Box 28">
              <a:extLst>
                <a:ext uri="{FF2B5EF4-FFF2-40B4-BE49-F238E27FC236}">
                  <a16:creationId xmlns:a16="http://schemas.microsoft.com/office/drawing/2014/main" xmlns="" id="{4AAD494C-DF15-4A4D-AB4B-DF5A906E6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2523608" y="2540125"/>
              <a:ext cx="1461429" cy="5072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171450" indent="-171450">
                <a:spcBef>
                  <a:spcPct val="0"/>
                </a:spcBef>
                <a:buFont typeface="Arial" panose="020B0604020202020204" pitchFamily="34" charset="0"/>
                <a:buChar char="−"/>
              </a:pPr>
              <a:r>
                <a:rPr lang="fr-FR" altLang="fr-FR" sz="1000" i="1" dirty="0">
                  <a:solidFill>
                    <a:srgbClr val="FF0000"/>
                  </a:solidFill>
                  <a:latin typeface="Arial" panose="020B0604020202020204" pitchFamily="34" charset="0"/>
                </a:rPr>
                <a:t>↑ Glucagon</a:t>
              </a:r>
            </a:p>
            <a:p>
              <a:pPr marL="171450" indent="-171450" eaLnBrk="1" hangingPunct="1">
                <a:spcBef>
                  <a:spcPct val="0"/>
                </a:spcBef>
                <a:buFont typeface="Arial" panose="020B0604020202020204" pitchFamily="34" charset="0"/>
                <a:buChar char="−"/>
              </a:pPr>
              <a:r>
                <a:rPr lang="fr-FR" altLang="fr-FR" sz="1000" i="1" dirty="0">
                  <a:solidFill>
                    <a:srgbClr val="FF0000"/>
                  </a:solidFill>
                  <a:latin typeface="Arial" panose="020B0604020202020204" pitchFamily="34" charset="0"/>
                </a:rPr>
                <a:t>↑Glycogénolyse</a:t>
              </a:r>
            </a:p>
            <a:p>
              <a:pPr marL="171450" indent="-171450">
                <a:spcBef>
                  <a:spcPct val="0"/>
                </a:spcBef>
                <a:buFont typeface="Arial" panose="020B0604020202020204" pitchFamily="34" charset="0"/>
                <a:buChar char="−"/>
              </a:pPr>
              <a:r>
                <a:rPr lang="fr-FR" altLang="fr-FR" sz="1000" i="1" dirty="0">
                  <a:solidFill>
                    <a:srgbClr val="FF0000"/>
                  </a:solidFill>
                  <a:latin typeface="Arial" panose="020B0604020202020204" pitchFamily="34" charset="0"/>
                </a:rPr>
                <a:t>↓</a:t>
              </a:r>
              <a:r>
                <a:rPr lang="fr-FR" altLang="fr-FR" sz="1000" i="1" dirty="0" err="1">
                  <a:solidFill>
                    <a:srgbClr val="FF0000"/>
                  </a:solidFill>
                  <a:latin typeface="Arial" panose="020B0604020202020204" pitchFamily="34" charset="0"/>
                </a:rPr>
                <a:t>Sensibiité</a:t>
              </a:r>
              <a:r>
                <a:rPr lang="fr-FR" altLang="fr-FR" sz="1000" i="1" dirty="0">
                  <a:solidFill>
                    <a:srgbClr val="FF0000"/>
                  </a:solidFill>
                  <a:latin typeface="Arial" panose="020B0604020202020204" pitchFamily="34" charset="0"/>
                </a:rPr>
                <a:t> à Insuline</a:t>
              </a:r>
            </a:p>
          </p:txBody>
        </p:sp>
        <p:sp>
          <p:nvSpPr>
            <p:cNvPr id="15423" name="Line 27">
              <a:extLst>
                <a:ext uri="{FF2B5EF4-FFF2-40B4-BE49-F238E27FC236}">
                  <a16:creationId xmlns:a16="http://schemas.microsoft.com/office/drawing/2014/main" xmlns="" id="{EA2C7D5A-A833-454E-8B71-ABC5ED1A2F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2497" y="1732187"/>
              <a:ext cx="809" cy="224593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4210" name="Line 114">
              <a:extLst>
                <a:ext uri="{FF2B5EF4-FFF2-40B4-BE49-F238E27FC236}">
                  <a16:creationId xmlns:a16="http://schemas.microsoft.com/office/drawing/2014/main" xmlns="" id="{821D91CB-5BEF-2642-A0EA-0A60538BA3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926" y="1741833"/>
              <a:ext cx="16510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H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95" name="Text Box 28">
              <a:extLst>
                <a:ext uri="{FF2B5EF4-FFF2-40B4-BE49-F238E27FC236}">
                  <a16:creationId xmlns:a16="http://schemas.microsoft.com/office/drawing/2014/main" xmlns="" id="{69DCA8FA-3DF5-984E-A0DB-03E6573C0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9910" y="2402922"/>
              <a:ext cx="1469956" cy="507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fr-FR" altLang="fr-FR" sz="1000" i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↑</a:t>
              </a:r>
              <a:r>
                <a:rPr lang="fr-FR" altLang="fr-FR" sz="1000" i="1" dirty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  <a:r>
                <a:rPr lang="fr-FR" altLang="fr-FR" sz="1000" i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Na/K-ATPase</a:t>
              </a:r>
              <a:endParaRPr lang="fr-FR" altLang="fr-FR" sz="1000" i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None/>
              </a:pPr>
              <a:r>
                <a:rPr lang="fr-FR" altLang="fr-FR" sz="1000" i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(insuline, ag.</a:t>
              </a:r>
              <a:r>
                <a:rPr lang="fr-FR" altLang="fr-FR" sz="1000" i="1" dirty="0" smtClean="0">
                  <a:solidFill>
                    <a:srgbClr val="FF0000"/>
                  </a:solidFill>
                  <a:latin typeface="Symbol" pitchFamily="2" charset="2"/>
                </a:rPr>
                <a:t>b</a:t>
              </a:r>
              <a:r>
                <a:rPr lang="fr-FR" altLang="fr-FR" sz="1000" i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2, adrénaline)</a:t>
              </a:r>
              <a:endParaRPr lang="fr-FR" altLang="fr-FR" sz="1000" i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6" name="Line 114">
              <a:extLst>
                <a:ext uri="{FF2B5EF4-FFF2-40B4-BE49-F238E27FC236}">
                  <a16:creationId xmlns:a16="http://schemas.microsoft.com/office/drawing/2014/main" xmlns="" id="{821D91CB-5BEF-2642-A0EA-0A60538BA3B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625617" y="1661914"/>
              <a:ext cx="16506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H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  <p:sp>
          <p:nvSpPr>
            <p:cNvPr id="107" name="Line 114">
              <a:extLst>
                <a:ext uri="{FF2B5EF4-FFF2-40B4-BE49-F238E27FC236}">
                  <a16:creationId xmlns:a16="http://schemas.microsoft.com/office/drawing/2014/main" xmlns="" id="{821D91CB-5BEF-2642-A0EA-0A60538BA3B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637905" y="1661917"/>
              <a:ext cx="165064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H">
                <a:ln w="28575">
                  <a:solidFill>
                    <a:schemeClr val="tx1"/>
                  </a:solidFill>
                </a:ln>
                <a:latin typeface="+mn-lt"/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19C00C97-C3E0-F644-BD9A-A31BB2E69428}"/>
              </a:ext>
            </a:extLst>
          </p:cNvPr>
          <p:cNvGrpSpPr>
            <a:grpSpLocks/>
          </p:cNvGrpSpPr>
          <p:nvPr/>
        </p:nvGrpSpPr>
        <p:grpSpPr bwMode="auto">
          <a:xfrm>
            <a:off x="161451" y="813080"/>
            <a:ext cx="1324785" cy="3869958"/>
            <a:chOff x="161281" y="813621"/>
            <a:chExt cx="1325049" cy="3869004"/>
          </a:xfrm>
        </p:grpSpPr>
        <p:sp>
          <p:nvSpPr>
            <p:cNvPr id="15412" name="Line 78">
              <a:extLst>
                <a:ext uri="{FF2B5EF4-FFF2-40B4-BE49-F238E27FC236}">
                  <a16:creationId xmlns:a16="http://schemas.microsoft.com/office/drawing/2014/main" xmlns="" id="{69C64F36-20E7-8F42-9118-0984FC357E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769" y="1542899"/>
              <a:ext cx="4838" cy="27093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13" name="Line 79">
              <a:extLst>
                <a:ext uri="{FF2B5EF4-FFF2-40B4-BE49-F238E27FC236}">
                  <a16:creationId xmlns:a16="http://schemas.microsoft.com/office/drawing/2014/main" xmlns="" id="{529CAB45-BB44-564C-BBFF-8A039593E5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8454" y="1542899"/>
              <a:ext cx="0" cy="236613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14" name="Line 82">
              <a:extLst>
                <a:ext uri="{FF2B5EF4-FFF2-40B4-BE49-F238E27FC236}">
                  <a16:creationId xmlns:a16="http://schemas.microsoft.com/office/drawing/2014/main" xmlns="" id="{5B8C548B-15A5-A249-B89F-6AD107E175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5905" y="1542899"/>
              <a:ext cx="56525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15" name="Line 118">
              <a:extLst>
                <a:ext uri="{FF2B5EF4-FFF2-40B4-BE49-F238E27FC236}">
                  <a16:creationId xmlns:a16="http://schemas.microsoft.com/office/drawing/2014/main" xmlns="" id="{6BEA2E0A-C244-154A-AE50-A607392A70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4737" y="813621"/>
              <a:ext cx="0" cy="7292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16" name="Text Box 76">
              <a:extLst>
                <a:ext uri="{FF2B5EF4-FFF2-40B4-BE49-F238E27FC236}">
                  <a16:creationId xmlns:a16="http://schemas.microsoft.com/office/drawing/2014/main" xmlns="" id="{D819D344-EE4D-5F40-8075-A3BBB40408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149" y="3943048"/>
              <a:ext cx="851181" cy="3532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↑ </a:t>
              </a:r>
              <a:r>
                <a:rPr lang="fr-FR" altLang="fr-FR" sz="1000" b="1" dirty="0">
                  <a:latin typeface="Arial" panose="020B0604020202020204" pitchFamily="34" charset="0"/>
                </a:rPr>
                <a:t>Adrénaline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dirty="0">
                  <a:latin typeface="Arial" panose="020B0604020202020204" pitchFamily="34" charset="0"/>
                </a:rPr>
                <a:t>endogène</a:t>
              </a:r>
            </a:p>
          </p:txBody>
        </p:sp>
        <p:sp>
          <p:nvSpPr>
            <p:cNvPr id="15417" name="Text Box 77">
              <a:extLst>
                <a:ext uri="{FF2B5EF4-FFF2-40B4-BE49-F238E27FC236}">
                  <a16:creationId xmlns:a16="http://schemas.microsoft.com/office/drawing/2014/main" xmlns="" id="{F901FE73-EC9F-0849-8F4F-65DAC25B0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281" y="4329340"/>
              <a:ext cx="674815" cy="3532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↑ </a:t>
              </a:r>
              <a:r>
                <a:rPr lang="fr-FR" altLang="fr-FR" sz="1000" b="1" dirty="0">
                  <a:latin typeface="Arial" panose="020B0604020202020204" pitchFamily="34" charset="0"/>
                </a:rPr>
                <a:t>Cortisol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dirty="0">
                  <a:latin typeface="Arial" panose="020B0604020202020204" pitchFamily="34" charset="0"/>
                </a:rPr>
                <a:t>endogène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xmlns="" id="{9F31B5C0-1B3E-1841-A20D-649E53FB1379}"/>
              </a:ext>
            </a:extLst>
          </p:cNvPr>
          <p:cNvGrpSpPr>
            <a:grpSpLocks/>
          </p:cNvGrpSpPr>
          <p:nvPr/>
        </p:nvGrpSpPr>
        <p:grpSpPr bwMode="auto">
          <a:xfrm>
            <a:off x="1609725" y="890588"/>
            <a:ext cx="2339975" cy="431800"/>
            <a:chOff x="1609473" y="891268"/>
            <a:chExt cx="2340832" cy="431649"/>
          </a:xfrm>
          <a:effectLst>
            <a:glow rad="101600">
              <a:srgbClr val="CC00CC">
                <a:alpha val="60000"/>
              </a:srgbClr>
            </a:glow>
          </a:effectLst>
        </p:grpSpPr>
        <p:sp>
          <p:nvSpPr>
            <p:cNvPr id="15405" name="Line 24">
              <a:extLst>
                <a:ext uri="{FF2B5EF4-FFF2-40B4-BE49-F238E27FC236}">
                  <a16:creationId xmlns:a16="http://schemas.microsoft.com/office/drawing/2014/main" xmlns="" id="{67761526-52BC-9142-AF8C-2484EA7456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0305" y="1207257"/>
              <a:ext cx="0" cy="1156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grpSp>
          <p:nvGrpSpPr>
            <p:cNvPr id="15406" name="Groupe 6">
              <a:extLst>
                <a:ext uri="{FF2B5EF4-FFF2-40B4-BE49-F238E27FC236}">
                  <a16:creationId xmlns:a16="http://schemas.microsoft.com/office/drawing/2014/main" xmlns="" id="{07788E00-D4EC-1746-A6F7-464D715D55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9473" y="891268"/>
              <a:ext cx="2340832" cy="431649"/>
              <a:chOff x="1609473" y="891268"/>
              <a:chExt cx="2340832" cy="431649"/>
            </a:xfrm>
          </p:grpSpPr>
          <p:sp>
            <p:nvSpPr>
              <p:cNvPr id="15407" name="Line 24">
                <a:extLst>
                  <a:ext uri="{FF2B5EF4-FFF2-40B4-BE49-F238E27FC236}">
                    <a16:creationId xmlns:a16="http://schemas.microsoft.com/office/drawing/2014/main" xmlns="" id="{A70FFB9B-C8E8-484E-A6AF-540E67AD65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9473" y="1207257"/>
                <a:ext cx="0" cy="1156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153" tIns="22577" rIns="45153" bIns="22577"/>
              <a:lstStyle/>
              <a:p>
                <a:endParaRPr lang="fr-FR"/>
              </a:p>
            </p:txBody>
          </p:sp>
          <p:grpSp>
            <p:nvGrpSpPr>
              <p:cNvPr id="15408" name="Groupe 3">
                <a:extLst>
                  <a:ext uri="{FF2B5EF4-FFF2-40B4-BE49-F238E27FC236}">
                    <a16:creationId xmlns:a16="http://schemas.microsoft.com/office/drawing/2014/main" xmlns="" id="{230B973D-7AA8-E74C-BF49-436781ED4B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09473" y="891268"/>
                <a:ext cx="2340832" cy="317500"/>
                <a:chOff x="1609473" y="891268"/>
                <a:chExt cx="2340832" cy="317500"/>
              </a:xfrm>
            </p:grpSpPr>
            <p:sp>
              <p:nvSpPr>
                <p:cNvPr id="15409" name="Line 24">
                  <a:extLst>
                    <a:ext uri="{FF2B5EF4-FFF2-40B4-BE49-F238E27FC236}">
                      <a16:creationId xmlns:a16="http://schemas.microsoft.com/office/drawing/2014/main" xmlns="" id="{439CFB71-03CC-0443-99E6-437C2F54EA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09473" y="1207256"/>
                  <a:ext cx="2340832" cy="15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45153" tIns="22577" rIns="45153" bIns="22577"/>
                <a:lstStyle/>
                <a:p>
                  <a:endParaRPr lang="fr-FR"/>
                </a:p>
              </p:txBody>
            </p:sp>
            <p:sp>
              <p:nvSpPr>
                <p:cNvPr id="15410" name="Line 24">
                  <a:extLst>
                    <a:ext uri="{FF2B5EF4-FFF2-40B4-BE49-F238E27FC236}">
                      <a16:creationId xmlns:a16="http://schemas.microsoft.com/office/drawing/2014/main" xmlns="" id="{2FF0FBA0-DDA5-8C48-82CF-12E67ECD17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79486" y="1084036"/>
                  <a:ext cx="0" cy="11641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45153" tIns="22577" rIns="45153" bIns="22577"/>
                <a:lstStyle/>
                <a:p>
                  <a:endParaRPr lang="fr-FR"/>
                </a:p>
              </p:txBody>
            </p:sp>
            <p:sp>
              <p:nvSpPr>
                <p:cNvPr id="15411" name="Text Box 23">
                  <a:extLst>
                    <a:ext uri="{FF2B5EF4-FFF2-40B4-BE49-F238E27FC236}">
                      <a16:creationId xmlns:a16="http://schemas.microsoft.com/office/drawing/2014/main" xmlns="" id="{100D337C-E3C3-5445-B521-99C4DE8548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30362" y="891268"/>
                  <a:ext cx="1003297" cy="19948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45153" tIns="22577" rIns="45153" bIns="22577">
                  <a:spAutoFit/>
                </a:bodyPr>
                <a:lstStyle>
                  <a:lvl1pPr defTabSz="1851025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defTabSz="1851025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defTabSz="1851025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defTabSz="1851025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defTabSz="1851025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18510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18510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18510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185102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fr-FR" altLang="fr-FR" sz="1000" b="1">
                      <a:latin typeface="Arial" panose="020B0604020202020204" pitchFamily="34" charset="0"/>
                    </a:rPr>
                    <a:t>TRAITEMENTS</a:t>
                  </a:r>
                </a:p>
              </p:txBody>
            </p:sp>
          </p:grpSp>
        </p:grp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xmlns="" id="{FF5F94F2-E1EF-F949-A3C3-11D556F04F33}"/>
              </a:ext>
            </a:extLst>
          </p:cNvPr>
          <p:cNvGrpSpPr>
            <a:grpSpLocks/>
          </p:cNvGrpSpPr>
          <p:nvPr/>
        </p:nvGrpSpPr>
        <p:grpSpPr bwMode="auto">
          <a:xfrm>
            <a:off x="6986590" y="1165225"/>
            <a:ext cx="1088952" cy="4668838"/>
            <a:chOff x="6986210" y="1165679"/>
            <a:chExt cx="1090101" cy="4668006"/>
          </a:xfrm>
        </p:grpSpPr>
        <p:sp>
          <p:nvSpPr>
            <p:cNvPr id="15402" name="Line 70">
              <a:extLst>
                <a:ext uri="{FF2B5EF4-FFF2-40B4-BE49-F238E27FC236}">
                  <a16:creationId xmlns:a16="http://schemas.microsoft.com/office/drawing/2014/main" xmlns="" id="{AA1DB8BA-7F8E-2C4E-BD65-7DE4A67992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3854" y="1165679"/>
              <a:ext cx="0" cy="466800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03" name="Line 116">
              <a:extLst>
                <a:ext uri="{FF2B5EF4-FFF2-40B4-BE49-F238E27FC236}">
                  <a16:creationId xmlns:a16="http://schemas.microsoft.com/office/drawing/2014/main" xmlns="" id="{E3371B46-3E1C-714B-AA18-C9F7D7AB93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86210" y="5829149"/>
              <a:ext cx="767644" cy="453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04" name="Text Box 61">
              <a:extLst>
                <a:ext uri="{FF2B5EF4-FFF2-40B4-BE49-F238E27FC236}">
                  <a16:creationId xmlns:a16="http://schemas.microsoft.com/office/drawing/2014/main" xmlns="" id="{B86D9D13-4824-0544-B746-BE62800B5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7008334" y="3252293"/>
              <a:ext cx="1474107" cy="6618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dirty="0">
                  <a:latin typeface="Arial" panose="020B0604020202020204" pitchFamily="34" charset="0"/>
                </a:rPr>
                <a:t>↑Travail musculaire respiratoire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dirty="0">
                  <a:latin typeface="Arial" panose="020B0604020202020204" pitchFamily="34" charset="0"/>
                </a:rPr>
                <a:t>+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fr-FR" altLang="fr-FR" sz="1000" dirty="0" err="1">
                  <a:latin typeface="Arial" panose="020B0604020202020204" pitchFamily="34" charset="0"/>
                </a:rPr>
                <a:t>hypoxémie</a:t>
              </a:r>
              <a:r>
                <a:rPr lang="fr-FR" altLang="fr-FR" sz="1000" dirty="0">
                  <a:latin typeface="Arial" panose="020B0604020202020204" pitchFamily="34" charset="0"/>
                </a:rPr>
                <a:t> tissulaire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xmlns="" id="{25D8C295-0550-1F49-862A-0A58BC66FAB2}"/>
              </a:ext>
            </a:extLst>
          </p:cNvPr>
          <p:cNvGrpSpPr>
            <a:grpSpLocks/>
          </p:cNvGrpSpPr>
          <p:nvPr/>
        </p:nvGrpSpPr>
        <p:grpSpPr bwMode="auto">
          <a:xfrm>
            <a:off x="3510187" y="1731963"/>
            <a:ext cx="793303" cy="3188305"/>
            <a:chOff x="3512224" y="1732189"/>
            <a:chExt cx="793109" cy="3188360"/>
          </a:xfrm>
        </p:grpSpPr>
        <p:sp>
          <p:nvSpPr>
            <p:cNvPr id="15397" name="Rectangle 112">
              <a:extLst>
                <a:ext uri="{FF2B5EF4-FFF2-40B4-BE49-F238E27FC236}">
                  <a16:creationId xmlns:a16="http://schemas.microsoft.com/office/drawing/2014/main" xmlns="" id="{AE1B6B56-DEA1-164B-AC48-CDEBD04BE0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60595">
              <a:off x="3512224" y="4721063"/>
              <a:ext cx="793109" cy="199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i="1" dirty="0">
                  <a:solidFill>
                    <a:srgbClr val="00B050"/>
                  </a:solidFill>
                  <a:latin typeface="Arial" panose="020B0604020202020204" pitchFamily="34" charset="0"/>
                </a:rPr>
                <a:t>Pyruvate </a:t>
              </a:r>
              <a:r>
                <a:rPr lang="fr-FR" altLang="fr-FR" sz="1000" i="1" dirty="0" err="1">
                  <a:solidFill>
                    <a:srgbClr val="00B050"/>
                  </a:solidFill>
                  <a:latin typeface="Arial" panose="020B0604020202020204" pitchFamily="34" charset="0"/>
                </a:rPr>
                <a:t>dH</a:t>
              </a:r>
              <a:endParaRPr lang="fr-FR" altLang="fr-FR" sz="1000" i="1" dirty="0">
                <a:solidFill>
                  <a:srgbClr val="00B05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98" name="Line 113">
              <a:extLst>
                <a:ext uri="{FF2B5EF4-FFF2-40B4-BE49-F238E27FC236}">
                  <a16:creationId xmlns:a16="http://schemas.microsoft.com/office/drawing/2014/main" xmlns="" id="{880306FE-A6FE-B84B-871C-8FBC869B6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2798" y="1732189"/>
              <a:ext cx="5513" cy="2956099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69" name="Line 114">
              <a:extLst>
                <a:ext uri="{FF2B5EF4-FFF2-40B4-BE49-F238E27FC236}">
                  <a16:creationId xmlns:a16="http://schemas.microsoft.com/office/drawing/2014/main" xmlns="" id="{26074038-3C6B-2C44-95A3-216C1FC534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2281" y="4686574"/>
              <a:ext cx="128557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H">
                <a:ln>
                  <a:solidFill>
                    <a:srgbClr val="00B050"/>
                  </a:solidFill>
                </a:ln>
                <a:latin typeface="+mn-lt"/>
              </a:endParaRPr>
            </a:p>
          </p:txBody>
        </p:sp>
        <p:sp>
          <p:nvSpPr>
            <p:cNvPr id="79" name="Line 114">
              <a:extLst>
                <a:ext uri="{FF2B5EF4-FFF2-40B4-BE49-F238E27FC236}">
                  <a16:creationId xmlns:a16="http://schemas.microsoft.com/office/drawing/2014/main" xmlns="" id="{AFA9D138-92A3-0741-9380-85AFFA358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2770" y="1741714"/>
              <a:ext cx="16347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CH">
                <a:ln w="28575">
                  <a:solidFill>
                    <a:srgbClr val="00B050"/>
                  </a:solidFill>
                </a:ln>
                <a:latin typeface="+mn-lt"/>
              </a:endParaRPr>
            </a:p>
          </p:txBody>
        </p:sp>
        <p:sp>
          <p:nvSpPr>
            <p:cNvPr id="15401" name="Text Box 28">
              <a:extLst>
                <a:ext uri="{FF2B5EF4-FFF2-40B4-BE49-F238E27FC236}">
                  <a16:creationId xmlns:a16="http://schemas.microsoft.com/office/drawing/2014/main" xmlns="" id="{D22A12CB-8347-EA4D-ACF7-BA80A29AC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284518" y="2718827"/>
              <a:ext cx="1388018" cy="199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i="1">
                  <a:solidFill>
                    <a:srgbClr val="00B0F0"/>
                  </a:solidFill>
                  <a:latin typeface="Arial" panose="020B0604020202020204" pitchFamily="34" charset="0"/>
                </a:rPr>
                <a:t>Bloc de la Pyruvate dH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xmlns="" id="{7E6958E1-184C-D746-95E6-093D5F66F060}"/>
              </a:ext>
            </a:extLst>
          </p:cNvPr>
          <p:cNvGrpSpPr>
            <a:grpSpLocks/>
          </p:cNvGrpSpPr>
          <p:nvPr/>
        </p:nvGrpSpPr>
        <p:grpSpPr bwMode="auto">
          <a:xfrm>
            <a:off x="5230813" y="1165225"/>
            <a:ext cx="3071812" cy="5496251"/>
            <a:chOff x="5230788" y="1165679"/>
            <a:chExt cx="3072190" cy="5495130"/>
          </a:xfrm>
        </p:grpSpPr>
        <p:sp>
          <p:nvSpPr>
            <p:cNvPr id="15394" name="Line 68">
              <a:extLst>
                <a:ext uri="{FF2B5EF4-FFF2-40B4-BE49-F238E27FC236}">
                  <a16:creationId xmlns:a16="http://schemas.microsoft.com/office/drawing/2014/main" xmlns="" id="{E23ACFCD-83A7-2A40-BD9E-8B58719FC1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02978" y="1165679"/>
              <a:ext cx="0" cy="53151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395" name="Line 69">
              <a:extLst>
                <a:ext uri="{FF2B5EF4-FFF2-40B4-BE49-F238E27FC236}">
                  <a16:creationId xmlns:a16="http://schemas.microsoft.com/office/drawing/2014/main" xmlns="" id="{7A344147-465A-9E41-A7C7-B8B463773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788" y="6480780"/>
              <a:ext cx="30721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396" name="Text Box 67">
              <a:extLst>
                <a:ext uri="{FF2B5EF4-FFF2-40B4-BE49-F238E27FC236}">
                  <a16:creationId xmlns:a16="http://schemas.microsoft.com/office/drawing/2014/main" xmlns="" id="{CB8F2746-6567-2642-A352-7F968CAC79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9105" y="6307509"/>
              <a:ext cx="2108963" cy="353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squar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dirty="0">
                  <a:latin typeface="Arial" panose="020B0604020202020204" pitchFamily="34" charset="0"/>
                </a:rPr>
                <a:t>Bloc de la réponse au salbutamol et catécholamines, </a:t>
              </a:r>
              <a:r>
                <a:rPr lang="fr-FR" altLang="fr-FR" sz="1000" dirty="0">
                  <a:latin typeface="Arial" panose="020B0604020202020204" pitchFamily="34" charset="0"/>
                  <a:cs typeface="Arial" panose="020B0604020202020204" pitchFamily="34" charset="0"/>
                </a:rPr>
                <a:t>↓ </a:t>
              </a:r>
              <a:r>
                <a:rPr lang="fr-FR" altLang="fr-FR" sz="1000" dirty="0" err="1">
                  <a:latin typeface="Arial" panose="020B0604020202020204" pitchFamily="34" charset="0"/>
                </a:rPr>
                <a:t>fct</a:t>
              </a:r>
              <a:r>
                <a:rPr lang="fr-FR" altLang="fr-FR" sz="1000" dirty="0">
                  <a:latin typeface="Arial" panose="020B0604020202020204" pitchFamily="34" charset="0"/>
                </a:rPr>
                <a:t> myocardique</a:t>
              </a:r>
            </a:p>
          </p:txBody>
        </p:sp>
      </p:grpSp>
      <p:sp>
        <p:nvSpPr>
          <p:cNvPr id="15392" name="Text Box 42">
            <a:extLst>
              <a:ext uri="{FF2B5EF4-FFF2-40B4-BE49-F238E27FC236}">
                <a16:creationId xmlns:a16="http://schemas.microsoft.com/office/drawing/2014/main" xmlns="" id="{9C2EBD1F-78D9-2144-BC44-A00D8658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1550" y="6393245"/>
            <a:ext cx="1625600" cy="199643"/>
          </a:xfrm>
          <a:prstGeom prst="rect">
            <a:avLst/>
          </a:prstGeom>
          <a:solidFill>
            <a:srgbClr val="FF0000">
              <a:alpha val="4392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153" tIns="22577" rIns="45153" bIns="22577">
            <a:spAutoFit/>
          </a:bodyPr>
          <a:lstStyle>
            <a:lvl1pPr defTabSz="1851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51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51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latin typeface="Arial" panose="020B0604020202020204" pitchFamily="34" charset="0"/>
                <a:cs typeface="Arial" panose="020B0604020202020204" pitchFamily="34" charset="0"/>
              </a:rPr>
              <a:t>ACIDOSE METABOLIQUE</a:t>
            </a:r>
            <a:endParaRPr lang="fr-FR" altLang="fr-FR" sz="1000" b="1" dirty="0">
              <a:latin typeface="Arial" panose="020B060402020202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xmlns="" id="{24F27EB2-EFD0-7240-9AA3-C580159F2D52}"/>
              </a:ext>
            </a:extLst>
          </p:cNvPr>
          <p:cNvGrpSpPr>
            <a:grpSpLocks/>
          </p:cNvGrpSpPr>
          <p:nvPr/>
        </p:nvGrpSpPr>
        <p:grpSpPr bwMode="auto">
          <a:xfrm>
            <a:off x="4345968" y="4124083"/>
            <a:ext cx="1900995" cy="1018713"/>
            <a:chOff x="4346612" y="4124859"/>
            <a:chExt cx="1898460" cy="1017265"/>
          </a:xfrm>
        </p:grpSpPr>
        <p:sp>
          <p:nvSpPr>
            <p:cNvPr id="15390" name="Rectangle 111">
              <a:extLst>
                <a:ext uri="{FF2B5EF4-FFF2-40B4-BE49-F238E27FC236}">
                  <a16:creationId xmlns:a16="http://schemas.microsoft.com/office/drawing/2014/main" xmlns="" id="{6F9C8B16-0DA7-AE4D-AB52-4837E08C4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6029" y="4850723"/>
              <a:ext cx="789043" cy="291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 i="1" dirty="0">
                  <a:solidFill>
                    <a:srgbClr val="FF0000"/>
                  </a:solidFill>
                  <a:latin typeface="Arial" panose="020B0604020202020204" pitchFamily="34" charset="0"/>
                </a:rPr>
                <a:t>Surcharge du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800" i="1" dirty="0">
                  <a:solidFill>
                    <a:srgbClr val="FF0000"/>
                  </a:solidFill>
                  <a:latin typeface="Arial" panose="020B0604020202020204" pitchFamily="34" charset="0"/>
                </a:rPr>
                <a:t>C</a:t>
              </a:r>
              <a:r>
                <a:rPr lang="fr-FR" altLang="fr-FR" sz="800" i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ycle </a:t>
              </a:r>
              <a:r>
                <a:rPr lang="fr-FR" altLang="fr-FR" sz="800" i="1" dirty="0">
                  <a:solidFill>
                    <a:srgbClr val="FF0000"/>
                  </a:solidFill>
                  <a:latin typeface="Arial" panose="020B0604020202020204" pitchFamily="34" charset="0"/>
                </a:rPr>
                <a:t>de Krebs</a:t>
              </a:r>
            </a:p>
          </p:txBody>
        </p:sp>
        <p:sp>
          <p:nvSpPr>
            <p:cNvPr id="15391" name="Rectangle 13">
              <a:extLst>
                <a:ext uri="{FF2B5EF4-FFF2-40B4-BE49-F238E27FC236}">
                  <a16:creationId xmlns:a16="http://schemas.microsoft.com/office/drawing/2014/main" xmlns="" id="{22123007-42AE-614F-A55A-FA4C331B4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612" y="4124859"/>
              <a:ext cx="530207" cy="245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dirty="0">
                  <a:solidFill>
                    <a:srgbClr val="FF0000"/>
                  </a:solidFill>
                </a:rPr>
                <a:t>↑↑↑</a:t>
              </a:r>
              <a:endParaRPr lang="fr-CH" altLang="fr-FR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CE3654A9-7329-0E45-80DC-F44EF2890EE5}"/>
              </a:ext>
            </a:extLst>
          </p:cNvPr>
          <p:cNvGrpSpPr>
            <a:grpSpLocks/>
          </p:cNvGrpSpPr>
          <p:nvPr/>
        </p:nvGrpSpPr>
        <p:grpSpPr bwMode="auto">
          <a:xfrm>
            <a:off x="5851530" y="2949216"/>
            <a:ext cx="1087435" cy="714734"/>
            <a:chOff x="5851406" y="2948969"/>
            <a:chExt cx="1088297" cy="714734"/>
          </a:xfrm>
        </p:grpSpPr>
        <p:sp>
          <p:nvSpPr>
            <p:cNvPr id="15387" name="Text Box 18">
              <a:extLst>
                <a:ext uri="{FF2B5EF4-FFF2-40B4-BE49-F238E27FC236}">
                  <a16:creationId xmlns:a16="http://schemas.microsoft.com/office/drawing/2014/main" xmlns="" id="{EA890636-918D-7840-B024-B4DBC2397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0676" y="3464196"/>
              <a:ext cx="859027" cy="1995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>
                  <a:latin typeface="Arial" panose="020B0604020202020204" pitchFamily="34" charset="0"/>
                </a:rPr>
                <a:t>Hypokaliémie</a:t>
              </a:r>
            </a:p>
          </p:txBody>
        </p:sp>
        <p:sp>
          <p:nvSpPr>
            <p:cNvPr id="15388" name="Line 40">
              <a:extLst>
                <a:ext uri="{FF2B5EF4-FFF2-40B4-BE49-F238E27FC236}">
                  <a16:creationId xmlns:a16="http://schemas.microsoft.com/office/drawing/2014/main" xmlns="" id="{BD2BDFB9-B34C-FD4E-AFCA-A74A05A52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5298" y="2949329"/>
              <a:ext cx="0" cy="4800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389" name="Line 58">
              <a:extLst>
                <a:ext uri="{FF2B5EF4-FFF2-40B4-BE49-F238E27FC236}">
                  <a16:creationId xmlns:a16="http://schemas.microsoft.com/office/drawing/2014/main" xmlns="" id="{B3A5BCFA-C58C-3E42-9F8F-8D00D70C9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51406" y="2948969"/>
              <a:ext cx="658787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</p:grpSp>
      <p:sp>
        <p:nvSpPr>
          <p:cNvPr id="31769" name="Text Box 29">
            <a:extLst>
              <a:ext uri="{FF2B5EF4-FFF2-40B4-BE49-F238E27FC236}">
                <a16:creationId xmlns:a16="http://schemas.microsoft.com/office/drawing/2014/main" xmlns="" id="{ACC0AFF7-355F-5B42-BB50-61619F77B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6142038"/>
            <a:ext cx="3071813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153" tIns="22577" rIns="45153" bIns="22577">
            <a:spAutoFit/>
          </a:bodyPr>
          <a:lstStyle>
            <a:lvl1pPr marL="171450" indent="-171450" defTabSz="18510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510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510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5102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510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Char char="‐"/>
            </a:pPr>
            <a:r>
              <a:rPr lang="fr-FR" altLang="fr-FR" sz="800" i="1">
                <a:latin typeface="Arial" panose="020B0604020202020204" pitchFamily="34" charset="0"/>
              </a:rPr>
              <a:t>Am J of Emerg Med 2008, 26, 514.e1-514e3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Char char="‐"/>
            </a:pPr>
            <a:r>
              <a:rPr lang="fr-FR" altLang="fr-FR" sz="800" i="1">
                <a:latin typeface="Arial" panose="020B0604020202020204" pitchFamily="34" charset="0"/>
              </a:rPr>
              <a:t>Anales Française d’Anesthésie et de Réanimation 2007; 26, 352-355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Char char="‐"/>
            </a:pPr>
            <a:r>
              <a:rPr lang="fr-FR" altLang="fr-FR" sz="800" i="1">
                <a:latin typeface="Arial" panose="020B0604020202020204" pitchFamily="34" charset="0"/>
              </a:rPr>
              <a:t>http://crashingpatient.com/wp-content/images/part5/lactates%20from%20resus.me.jpg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CED20EF-9CE5-8740-870A-BD5CF30294BD}"/>
              </a:ext>
            </a:extLst>
          </p:cNvPr>
          <p:cNvSpPr/>
          <p:nvPr/>
        </p:nvSpPr>
        <p:spPr>
          <a:xfrm>
            <a:off x="5850382" y="3099818"/>
            <a:ext cx="12987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000" i="1" dirty="0">
                <a:solidFill>
                  <a:srgbClr val="FF0000"/>
                </a:solidFill>
                <a:latin typeface="Arial" panose="020B0604020202020204" pitchFamily="34" charset="0"/>
              </a:rPr>
              <a:t>Shift intra  cellulaire</a:t>
            </a:r>
            <a:endParaRPr lang="fr-FR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xmlns="" id="{DA6C530F-E261-C247-9FE9-CB69A3905E90}"/>
              </a:ext>
            </a:extLst>
          </p:cNvPr>
          <p:cNvGrpSpPr>
            <a:grpSpLocks/>
          </p:cNvGrpSpPr>
          <p:nvPr/>
        </p:nvGrpSpPr>
        <p:grpSpPr bwMode="auto">
          <a:xfrm>
            <a:off x="4024313" y="754063"/>
            <a:ext cx="4897437" cy="799029"/>
            <a:chOff x="4023683" y="754441"/>
            <a:chExt cx="4898349" cy="799012"/>
          </a:xfrm>
        </p:grpSpPr>
        <p:sp>
          <p:nvSpPr>
            <p:cNvPr id="15420" name="Line 119">
              <a:extLst>
                <a:ext uri="{FF2B5EF4-FFF2-40B4-BE49-F238E27FC236}">
                  <a16:creationId xmlns:a16="http://schemas.microsoft.com/office/drawing/2014/main" xmlns="" id="{C7DB6108-190F-9740-BD4A-B45A750895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34527" y="1097643"/>
              <a:ext cx="0" cy="2056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18" name="Text Box 59">
              <a:extLst>
                <a:ext uri="{FF2B5EF4-FFF2-40B4-BE49-F238E27FC236}">
                  <a16:creationId xmlns:a16="http://schemas.microsoft.com/office/drawing/2014/main" xmlns="" id="{ACC00D2F-192D-1C42-AD93-8AC56CA43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6089" y="754441"/>
              <a:ext cx="1775943" cy="3533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 dirty="0" smtClean="0">
                  <a:latin typeface="Arial" panose="020B0604020202020204" pitchFamily="34" charset="0"/>
                </a:rPr>
                <a:t>HYPER VENTILATION</a:t>
              </a:r>
              <a:endParaRPr lang="fr-FR" altLang="fr-FR" sz="1000" b="1" dirty="0"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b="1" dirty="0">
                  <a:latin typeface="Arial" panose="020B0604020202020204" pitchFamily="34" charset="0"/>
                </a:rPr>
                <a:t>DETRESSE RESPIRATOIRE</a:t>
              </a:r>
            </a:p>
          </p:txBody>
        </p:sp>
        <p:sp>
          <p:nvSpPr>
            <p:cNvPr id="15419" name="Line 64">
              <a:extLst>
                <a:ext uri="{FF2B5EF4-FFF2-40B4-BE49-F238E27FC236}">
                  <a16:creationId xmlns:a16="http://schemas.microsoft.com/office/drawing/2014/main" xmlns="" id="{81BBE8DA-5BE6-8C41-93F7-7EAEB3A72A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3683" y="1303262"/>
              <a:ext cx="35108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153" tIns="22577" rIns="45153" bIns="22577"/>
            <a:lstStyle/>
            <a:p>
              <a:endParaRPr lang="fr-FR"/>
            </a:p>
          </p:txBody>
        </p:sp>
        <p:sp>
          <p:nvSpPr>
            <p:cNvPr id="15421" name="Rectangle 121">
              <a:extLst>
                <a:ext uri="{FF2B5EF4-FFF2-40B4-BE49-F238E27FC236}">
                  <a16:creationId xmlns:a16="http://schemas.microsoft.com/office/drawing/2014/main" xmlns="" id="{632999C5-242E-E142-8FD2-3D9221140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8419" y="1046203"/>
              <a:ext cx="1680810" cy="5072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45153" tIns="22577" rIns="45153" bIns="22577">
              <a:spAutoFit/>
            </a:bodyPr>
            <a:lstStyle>
              <a:lvl1pPr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1851025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1851025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1851025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51025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i="1" dirty="0">
                  <a:latin typeface="Arial" panose="020B0604020202020204" pitchFamily="34" charset="0"/>
                </a:rPr>
                <a:t>Incite à augmenter le traitement </a:t>
              </a:r>
              <a:r>
                <a:rPr lang="fr-FR" altLang="fr-FR" sz="1000" i="1" dirty="0">
                  <a:latin typeface="Symbol" pitchFamily="2" charset="2"/>
                </a:rPr>
                <a:t>b</a:t>
              </a:r>
              <a:r>
                <a:rPr lang="fr-FR" altLang="fr-FR" sz="1000" i="1" dirty="0">
                  <a:latin typeface="Arial" panose="020B0604020202020204" pitchFamily="34" charset="0"/>
                </a:rPr>
                <a:t>2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000" i="1" dirty="0">
                  <a:latin typeface="Arial" panose="020B0604020202020204" pitchFamily="34" charset="0"/>
                </a:rPr>
                <a:t>(parfois à tort)</a:t>
              </a:r>
            </a:p>
          </p:txBody>
        </p:sp>
      </p:grpSp>
      <p:sp>
        <p:nvSpPr>
          <p:cNvPr id="96" name="Line 81">
            <a:extLst>
              <a:ext uri="{FF2B5EF4-FFF2-40B4-BE49-F238E27FC236}">
                <a16:creationId xmlns:a16="http://schemas.microsoft.com/office/drawing/2014/main" xmlns="" id="{3B28D3F7-2A50-3B41-A352-7889666E0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5874" y="1354343"/>
            <a:ext cx="1554674" cy="124428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153" tIns="22577" rIns="45153" bIns="22577"/>
          <a:lstStyle/>
          <a:p>
            <a:endParaRPr lang="fr-FR"/>
          </a:p>
        </p:txBody>
      </p:sp>
      <p:sp>
        <p:nvSpPr>
          <p:cNvPr id="97" name="Line 82">
            <a:extLst>
              <a:ext uri="{FF2B5EF4-FFF2-40B4-BE49-F238E27FC236}">
                <a16:creationId xmlns:a16="http://schemas.microsoft.com/office/drawing/2014/main" xmlns="" id="{5B8C548B-15A5-A249-B89F-6AD107E17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6856" y="710518"/>
            <a:ext cx="2434016" cy="68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153" tIns="22577" rIns="45153" bIns="22577"/>
          <a:lstStyle/>
          <a:p>
            <a:endParaRPr lang="fr-FR"/>
          </a:p>
        </p:txBody>
      </p:sp>
      <p:sp>
        <p:nvSpPr>
          <p:cNvPr id="98" name="Line 82">
            <a:extLst>
              <a:ext uri="{FF2B5EF4-FFF2-40B4-BE49-F238E27FC236}">
                <a16:creationId xmlns:a16="http://schemas.microsoft.com/office/drawing/2014/main" xmlns="" id="{5B8C548B-15A5-A249-B89F-6AD107E17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9869" y="709054"/>
            <a:ext cx="761198" cy="55408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153" tIns="22577" rIns="45153" bIns="22577"/>
          <a:lstStyle/>
          <a:p>
            <a:endParaRPr lang="fr-FR"/>
          </a:p>
        </p:txBody>
      </p:sp>
      <p:sp>
        <p:nvSpPr>
          <p:cNvPr id="100" name="Line 81">
            <a:extLst>
              <a:ext uri="{FF2B5EF4-FFF2-40B4-BE49-F238E27FC236}">
                <a16:creationId xmlns:a16="http://schemas.microsoft.com/office/drawing/2014/main" xmlns="" id="{3B28D3F7-2A50-3B41-A352-7889666E0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5234" y="3215015"/>
            <a:ext cx="770852" cy="325804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153" tIns="22577" rIns="45153" bIns="22577"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23188" y="5420271"/>
            <a:ext cx="1266693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sz="1000" dirty="0" smtClean="0"/>
              <a:t>Hypophosphatémie?</a:t>
            </a:r>
            <a:endParaRPr lang="fr-CH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2259132" y="4365294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800" dirty="0" smtClean="0">
                <a:solidFill>
                  <a:srgbClr val="FF0000"/>
                </a:solidFill>
              </a:rPr>
              <a:t>CAVE </a:t>
            </a:r>
            <a:r>
              <a:rPr lang="fr-CH" sz="800" dirty="0" smtClean="0">
                <a:solidFill>
                  <a:srgbClr val="FF0000"/>
                </a:solidFill>
              </a:rPr>
              <a:t>si diabète </a:t>
            </a:r>
            <a:r>
              <a:rPr lang="fr-CH" sz="800" dirty="0" smtClean="0">
                <a:solidFill>
                  <a:srgbClr val="FF0000"/>
                </a:solidFill>
              </a:rPr>
              <a:t>!</a:t>
            </a:r>
            <a:endParaRPr lang="fr-CH" sz="800" dirty="0">
              <a:solidFill>
                <a:srgbClr val="FF0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928452" y="4373510"/>
            <a:ext cx="125998" cy="14133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863323" y="424544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solidFill>
                  <a:srgbClr val="00B0F0"/>
                </a:solidFill>
              </a:rPr>
              <a:t>-</a:t>
            </a:r>
            <a:endParaRPr lang="fr-CH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138</Words>
  <Application>Microsoft Office PowerPoint</Application>
  <PresentationFormat>Affichage à l'écran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Martinez</dc:creator>
  <cp:lastModifiedBy>Martinez Manuel</cp:lastModifiedBy>
  <cp:revision>20</cp:revision>
  <dcterms:created xsi:type="dcterms:W3CDTF">2020-12-13T13:49:43Z</dcterms:created>
  <dcterms:modified xsi:type="dcterms:W3CDTF">2023-05-05T08:58:53Z</dcterms:modified>
</cp:coreProperties>
</file>