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jpg" ContentType="image/jpeg"/>
  <Default Extension="rels" ContentType="application/vnd.openxmlformats-package.relationships+xml"/>
  <Default Extension="gif" ContentType="image/gif"/>
  <Default Extension="bin" ContentType="application/vnd.openxmlformats-officedocument.presentationml.printerSettings"/>
  <Default Extension="png" ContentType="image/pn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73"/>
  </p:notesMasterIdLst>
  <p:sldIdLst>
    <p:sldId id="256" r:id="rId2"/>
    <p:sldId id="308" r:id="rId3"/>
    <p:sldId id="283" r:id="rId4"/>
    <p:sldId id="300" r:id="rId5"/>
    <p:sldId id="288" r:id="rId6"/>
    <p:sldId id="324" r:id="rId7"/>
    <p:sldId id="335" r:id="rId8"/>
    <p:sldId id="334" r:id="rId9"/>
    <p:sldId id="306" r:id="rId10"/>
    <p:sldId id="353" r:id="rId11"/>
    <p:sldId id="395" r:id="rId12"/>
    <p:sldId id="396" r:id="rId13"/>
    <p:sldId id="379" r:id="rId14"/>
    <p:sldId id="305" r:id="rId15"/>
    <p:sldId id="325" r:id="rId16"/>
    <p:sldId id="332" r:id="rId17"/>
    <p:sldId id="343" r:id="rId18"/>
    <p:sldId id="344" r:id="rId19"/>
    <p:sldId id="405" r:id="rId20"/>
    <p:sldId id="406" r:id="rId21"/>
    <p:sldId id="345" r:id="rId22"/>
    <p:sldId id="327" r:id="rId23"/>
    <p:sldId id="386" r:id="rId24"/>
    <p:sldId id="354" r:id="rId25"/>
    <p:sldId id="326" r:id="rId26"/>
    <p:sldId id="264" r:id="rId27"/>
    <p:sldId id="356" r:id="rId28"/>
    <p:sldId id="346" r:id="rId29"/>
    <p:sldId id="279" r:id="rId30"/>
    <p:sldId id="375" r:id="rId31"/>
    <p:sldId id="376" r:id="rId32"/>
    <p:sldId id="271" r:id="rId33"/>
    <p:sldId id="348" r:id="rId34"/>
    <p:sldId id="272" r:id="rId35"/>
    <p:sldId id="400" r:id="rId36"/>
    <p:sldId id="349" r:id="rId37"/>
    <p:sldId id="407" r:id="rId38"/>
    <p:sldId id="373" r:id="rId39"/>
    <p:sldId id="408" r:id="rId40"/>
    <p:sldId id="374" r:id="rId41"/>
    <p:sldId id="409" r:id="rId42"/>
    <p:sldId id="350" r:id="rId43"/>
    <p:sldId id="274" r:id="rId44"/>
    <p:sldId id="351" r:id="rId45"/>
    <p:sldId id="298" r:id="rId46"/>
    <p:sldId id="317" r:id="rId47"/>
    <p:sldId id="318" r:id="rId48"/>
    <p:sldId id="398" r:id="rId49"/>
    <p:sldId id="278" r:id="rId50"/>
    <p:sldId id="397" r:id="rId51"/>
    <p:sldId id="257" r:id="rId52"/>
    <p:sldId id="382" r:id="rId53"/>
    <p:sldId id="383" r:id="rId54"/>
    <p:sldId id="394" r:id="rId55"/>
    <p:sldId id="387" r:id="rId56"/>
    <p:sldId id="388" r:id="rId57"/>
    <p:sldId id="389" r:id="rId58"/>
    <p:sldId id="391" r:id="rId59"/>
    <p:sldId id="392" r:id="rId60"/>
    <p:sldId id="367" r:id="rId61"/>
    <p:sldId id="403" r:id="rId62"/>
    <p:sldId id="368" r:id="rId63"/>
    <p:sldId id="369" r:id="rId64"/>
    <p:sldId id="365" r:id="rId65"/>
    <p:sldId id="372" r:id="rId66"/>
    <p:sldId id="393" r:id="rId67"/>
    <p:sldId id="404" r:id="rId68"/>
    <p:sldId id="270" r:id="rId69"/>
    <p:sldId id="357" r:id="rId70"/>
    <p:sldId id="401" r:id="rId71"/>
    <p:sldId id="402" r:id="rId72"/>
  </p:sldIdLst>
  <p:sldSz cx="9144000" cy="6858000" type="screen4x3"/>
  <p:notesSz cx="6858000" cy="9144000"/>
  <p:defaultTextStyle>
    <a:defPPr>
      <a:defRPr lang="fr-FR"/>
    </a:defPPr>
    <a:lvl1pPr algn="l" rtl="0" fontAlgn="base">
      <a:spcBef>
        <a:spcPct val="0"/>
      </a:spcBef>
      <a:spcAft>
        <a:spcPct val="0"/>
      </a:spcAft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1pPr>
    <a:lvl2pPr marL="457200" algn="l" rtl="0" fontAlgn="base">
      <a:spcBef>
        <a:spcPct val="0"/>
      </a:spcBef>
      <a:spcAft>
        <a:spcPct val="0"/>
      </a:spcAft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2pPr>
    <a:lvl3pPr marL="914400" algn="l" rtl="0" fontAlgn="base">
      <a:spcBef>
        <a:spcPct val="0"/>
      </a:spcBef>
      <a:spcAft>
        <a:spcPct val="0"/>
      </a:spcAft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3pPr>
    <a:lvl4pPr marL="1371600" algn="l" rtl="0" fontAlgn="base">
      <a:spcBef>
        <a:spcPct val="0"/>
      </a:spcBef>
      <a:spcAft>
        <a:spcPct val="0"/>
      </a:spcAft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4pPr>
    <a:lvl5pPr marL="1828800" algn="l" rtl="0" fontAlgn="base">
      <a:spcBef>
        <a:spcPct val="0"/>
      </a:spcBef>
      <a:spcAft>
        <a:spcPct val="0"/>
      </a:spcAft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5pPr>
    <a:lvl6pPr marL="2286000" algn="l" defTabSz="914400" rtl="0" eaLnBrk="1" latinLnBrk="0" hangingPunct="1"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6pPr>
    <a:lvl7pPr marL="2743200" algn="l" defTabSz="914400" rtl="0" eaLnBrk="1" latinLnBrk="0" hangingPunct="1"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7pPr>
    <a:lvl8pPr marL="3200400" algn="l" defTabSz="914400" rtl="0" eaLnBrk="1" latinLnBrk="0" hangingPunct="1"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8pPr>
    <a:lvl9pPr marL="3657600" algn="l" defTabSz="914400" rtl="0" eaLnBrk="1" latinLnBrk="0" hangingPunct="1">
      <a:defRPr b="1" kern="1200">
        <a:solidFill>
          <a:srgbClr val="FF0000"/>
        </a:solidFill>
        <a:latin typeface="Arial" charset="0"/>
        <a:ea typeface="ＭＳ Ｐゴシック" pitchFamily="-111" charset="-128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6666"/>
    <a:srgbClr val="CC0000"/>
    <a:srgbClr val="00CA03"/>
    <a:srgbClr val="CFD003"/>
    <a:srgbClr val="46E5F5"/>
    <a:srgbClr val="00A99E"/>
    <a:srgbClr val="009389"/>
    <a:srgbClr val="000000"/>
    <a:srgbClr val="FF0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9979" autoAdjust="0"/>
    <p:restoredTop sz="97533" autoAdjust="0"/>
  </p:normalViewPr>
  <p:slideViewPr>
    <p:cSldViewPr>
      <p:cViewPr>
        <p:scale>
          <a:sx n="100" d="100"/>
          <a:sy n="100" d="100"/>
        </p:scale>
        <p:origin x="-800" y="-112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50" d="100"/>
        <a:sy n="50" d="100"/>
      </p:scale>
      <p:origin x="0" y="1446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63" Type="http://schemas.openxmlformats.org/officeDocument/2006/relationships/slide" Target="slides/slide62.xml"/><Relationship Id="rId64" Type="http://schemas.openxmlformats.org/officeDocument/2006/relationships/slide" Target="slides/slide63.xml"/><Relationship Id="rId65" Type="http://schemas.openxmlformats.org/officeDocument/2006/relationships/slide" Target="slides/slide64.xml"/><Relationship Id="rId66" Type="http://schemas.openxmlformats.org/officeDocument/2006/relationships/slide" Target="slides/slide65.xml"/><Relationship Id="rId67" Type="http://schemas.openxmlformats.org/officeDocument/2006/relationships/slide" Target="slides/slide66.xml"/><Relationship Id="rId68" Type="http://schemas.openxmlformats.org/officeDocument/2006/relationships/slide" Target="slides/slide67.xml"/><Relationship Id="rId69" Type="http://schemas.openxmlformats.org/officeDocument/2006/relationships/slide" Target="slides/slide68.xml"/><Relationship Id="rId50" Type="http://schemas.openxmlformats.org/officeDocument/2006/relationships/slide" Target="slides/slide49.xml"/><Relationship Id="rId51" Type="http://schemas.openxmlformats.org/officeDocument/2006/relationships/slide" Target="slides/slide50.xml"/><Relationship Id="rId52" Type="http://schemas.openxmlformats.org/officeDocument/2006/relationships/slide" Target="slides/slide51.xml"/><Relationship Id="rId53" Type="http://schemas.openxmlformats.org/officeDocument/2006/relationships/slide" Target="slides/slide52.xml"/><Relationship Id="rId54" Type="http://schemas.openxmlformats.org/officeDocument/2006/relationships/slide" Target="slides/slide53.xml"/><Relationship Id="rId55" Type="http://schemas.openxmlformats.org/officeDocument/2006/relationships/slide" Target="slides/slide54.xml"/><Relationship Id="rId56" Type="http://schemas.openxmlformats.org/officeDocument/2006/relationships/slide" Target="slides/slide55.xml"/><Relationship Id="rId57" Type="http://schemas.openxmlformats.org/officeDocument/2006/relationships/slide" Target="slides/slide56.xml"/><Relationship Id="rId58" Type="http://schemas.openxmlformats.org/officeDocument/2006/relationships/slide" Target="slides/slide57.xml"/><Relationship Id="rId59" Type="http://schemas.openxmlformats.org/officeDocument/2006/relationships/slide" Target="slides/slide5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slide" Target="slides/slide42.xml"/><Relationship Id="rId44" Type="http://schemas.openxmlformats.org/officeDocument/2006/relationships/slide" Target="slides/slide43.xml"/><Relationship Id="rId45" Type="http://schemas.openxmlformats.org/officeDocument/2006/relationships/slide" Target="slides/slide44.xml"/><Relationship Id="rId46" Type="http://schemas.openxmlformats.org/officeDocument/2006/relationships/slide" Target="slides/slide45.xml"/><Relationship Id="rId47" Type="http://schemas.openxmlformats.org/officeDocument/2006/relationships/slide" Target="slides/slide46.xml"/><Relationship Id="rId48" Type="http://schemas.openxmlformats.org/officeDocument/2006/relationships/slide" Target="slides/slide47.xml"/><Relationship Id="rId49" Type="http://schemas.openxmlformats.org/officeDocument/2006/relationships/slide" Target="slides/slide4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9" Type="http://schemas.openxmlformats.org/officeDocument/2006/relationships/slide" Target="slides/slide8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70" Type="http://schemas.openxmlformats.org/officeDocument/2006/relationships/slide" Target="slides/slide69.xml"/><Relationship Id="rId71" Type="http://schemas.openxmlformats.org/officeDocument/2006/relationships/slide" Target="slides/slide70.xml"/><Relationship Id="rId72" Type="http://schemas.openxmlformats.org/officeDocument/2006/relationships/slide" Target="slides/slide71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73" Type="http://schemas.openxmlformats.org/officeDocument/2006/relationships/notesMaster" Target="notesMasters/notesMaster1.xml"/><Relationship Id="rId74" Type="http://schemas.openxmlformats.org/officeDocument/2006/relationships/printerSettings" Target="printerSettings/printerSettings1.bin"/><Relationship Id="rId75" Type="http://schemas.openxmlformats.org/officeDocument/2006/relationships/presProps" Target="presProps.xml"/><Relationship Id="rId76" Type="http://schemas.openxmlformats.org/officeDocument/2006/relationships/viewProps" Target="viewProps.xml"/><Relationship Id="rId77" Type="http://schemas.openxmlformats.org/officeDocument/2006/relationships/theme" Target="theme/theme1.xml"/><Relationship Id="rId78" Type="http://schemas.openxmlformats.org/officeDocument/2006/relationships/tableStyles" Target="tableStyles.xml"/><Relationship Id="rId60" Type="http://schemas.openxmlformats.org/officeDocument/2006/relationships/slide" Target="slides/slide59.xml"/><Relationship Id="rId61" Type="http://schemas.openxmlformats.org/officeDocument/2006/relationships/slide" Target="slides/slide60.xml"/><Relationship Id="rId62" Type="http://schemas.openxmlformats.org/officeDocument/2006/relationships/slide" Target="slides/slide61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en-têt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Espace réservé de la date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7DE4FE1-6043-4332-BB00-FDF9804D5277}" type="datetime1">
              <a:rPr lang="fr-FR"/>
              <a:pPr>
                <a:defRPr/>
              </a:pPr>
              <a:t>22.11.14</a:t>
            </a:fld>
            <a:endParaRPr lang="fr-FR"/>
          </a:p>
        </p:txBody>
      </p:sp>
      <p:sp>
        <p:nvSpPr>
          <p:cNvPr id="4" name="Espace réservé de l'image des diapositives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endParaRPr lang="fr-FR" noProof="0" smtClean="0"/>
          </a:p>
        </p:txBody>
      </p:sp>
      <p:sp>
        <p:nvSpPr>
          <p:cNvPr id="5" name="Espace réservé des commentaires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  <a:normAutofit/>
          </a:bodyPr>
          <a:lstStyle/>
          <a:p>
            <a:pPr lvl="0"/>
            <a:r>
              <a:rPr lang="fr-CH" noProof="0" smtClean="0"/>
              <a:t>Cliquez pour modifier les styles du texte du masque</a:t>
            </a:r>
          </a:p>
          <a:p>
            <a:pPr lvl="1"/>
            <a:r>
              <a:rPr lang="fr-CH" noProof="0" smtClean="0"/>
              <a:t>Deuxième niveau</a:t>
            </a:r>
          </a:p>
          <a:p>
            <a:pPr lvl="2"/>
            <a:r>
              <a:rPr lang="fr-CH" noProof="0" smtClean="0"/>
              <a:t>Troisième niveau</a:t>
            </a:r>
          </a:p>
          <a:p>
            <a:pPr lvl="3"/>
            <a:r>
              <a:rPr lang="fr-CH" noProof="0" smtClean="0"/>
              <a:t>Quatrième niveau</a:t>
            </a:r>
          </a:p>
          <a:p>
            <a:pPr lvl="4"/>
            <a:r>
              <a:rPr lang="fr-CH" noProof="0" smtClean="0"/>
              <a:t>Cinquième niveau</a:t>
            </a:r>
            <a:endParaRPr lang="fr-FR" noProof="0" smtClean="0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A870C3EC-A9CB-407C-AC6B-21D543261D1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223840130"/>
      </p:ext>
    </p:extLst>
  </p:cSld>
  <p:clrMap bg1="lt1" tx1="dk1" bg2="lt2" tx2="dk2" accent1="accent1" accent2="accent2" accent3="accent3" accent4="accent4" accent5="accent5" accent6="accent6" hlink="hlink" folHlink="folHlink"/>
  <p:notesStyle>
    <a:lvl1pPr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ＭＳ Ｐゴシック" charset="-128"/>
      </a:defRPr>
    </a:lvl1pPr>
    <a:lvl2pPr marL="4572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2pPr>
    <a:lvl3pPr marL="9144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3pPr>
    <a:lvl4pPr marL="13716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4pPr>
    <a:lvl5pPr marL="1828800" algn="l" defTabSz="457200" rtl="0" eaLnBrk="0" fontAlgn="base" hangingPunct="0">
      <a:spcBef>
        <a:spcPct val="30000"/>
      </a:spcBef>
      <a:spcAft>
        <a:spcPct val="0"/>
      </a:spcAft>
      <a:defRPr sz="1200" kern="1200">
        <a:solidFill>
          <a:schemeClr val="tx1"/>
        </a:solidFill>
        <a:latin typeface="+mn-lt"/>
        <a:ea typeface="ＭＳ Ｐゴシック" charset="-128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3.xml"/></Relationships>
</file>

<file path=ppt/notesSlides/_rels/notesSlide10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1.xml"/></Relationships>
</file>

<file path=ppt/notesSlides/_rels/notesSlide11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2.xml"/></Relationships>
</file>

<file path=ppt/notesSlides/_rels/notesSlide1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6.xml"/></Relationships>
</file>

<file path=ppt/notesSlides/_rels/notesSlide1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67.xml"/></Relationships>
</file>

<file path=ppt/notesSlides/_rels/notesSlide2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9.xml"/></Relationships>
</file>

<file path=ppt/notesSlides/_rels/notesSlide3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3.xml"/></Relationships>
</file>

<file path=ppt/notesSlides/_rels/notesSlide4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8.xml"/></Relationships>
</file>

<file path=ppt/notesSlides/_rels/notesSlide5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19.xml"/></Relationships>
</file>

<file path=ppt/notesSlides/_rels/notesSlide6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0.xml"/></Relationships>
</file>

<file path=ppt/notesSlides/_rels/notesSlide7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4.xml"/></Relationships>
</file>

<file path=ppt/notesSlides/_rels/notesSlide8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25.xml"/></Relationships>
</file>

<file path=ppt/notesSlides/_rels/notesSlide9.xml.rels><?xml version="1.0" encoding="UTF-8" standalone="yes"?>
<Relationships xmlns="http://schemas.openxmlformats.org/package/2006/relationships"><Relationship Id="rId1" Type="http://schemas.openxmlformats.org/officeDocument/2006/relationships/notesMaster" Target="../notesMasters/notesMaster1.xml"/><Relationship Id="rId2" Type="http://schemas.openxmlformats.org/officeDocument/2006/relationships/slide" Target="../slides/slide40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63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6963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228600" indent="-228600">
              <a:lnSpc>
                <a:spcPct val="90000"/>
              </a:lnSpc>
            </a:pPr>
            <a:r>
              <a:rPr lang="fr-FR" b="1" u="sng" smtClean="0">
                <a:ea typeface="ＭＳ Ｐゴシック" pitchFamily="-111" charset="-128"/>
              </a:rPr>
              <a:t>AMPLIFICATION DES SONS (x 20)</a:t>
            </a:r>
            <a:endParaRPr lang="fr-FR" b="1" u="sng" smtClean="0">
              <a:latin typeface="Stencil" pitchFamily="-111" charset="0"/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  <a:buFontTx/>
              <a:buAutoNum type="arabicParenR"/>
            </a:pPr>
            <a:r>
              <a:rPr lang="fr-FR" smtClean="0">
                <a:ea typeface="ＭＳ Ｐゴシック" pitchFamily="-111" charset="-128"/>
              </a:rPr>
              <a:t>En accentuant </a:t>
            </a:r>
            <a:r>
              <a:rPr lang="fr-FR" b="1" smtClean="0">
                <a:ea typeface="ＭＳ Ｐゴシック" pitchFamily="-111" charset="-128"/>
              </a:rPr>
              <a:t>la force </a:t>
            </a:r>
            <a:r>
              <a:rPr lang="fr-FR" b="1" smtClean="0">
                <a:solidFill>
                  <a:srgbClr val="CFD003"/>
                </a:solidFill>
                <a:ea typeface="ＭＳ Ｐゴシック" pitchFamily="-111" charset="-128"/>
              </a:rPr>
              <a:t>(F) </a:t>
            </a:r>
            <a:r>
              <a:rPr lang="fr-FR" smtClean="0">
                <a:ea typeface="ＭＳ Ｐゴシック" pitchFamily="-111" charset="-128"/>
              </a:rPr>
              <a:t>transmise par la vibradtion du tympan (moments de force sur la châines des osselets)</a:t>
            </a:r>
          </a:p>
          <a:p>
            <a:pPr marL="228600" indent="-228600">
              <a:lnSpc>
                <a:spcPct val="90000"/>
              </a:lnSpc>
              <a:buFontTx/>
              <a:buAutoNum type="arabicParenR"/>
            </a:pPr>
            <a:r>
              <a:rPr lang="fr-FR" smtClean="0">
                <a:ea typeface="ＭＳ Ｐゴシック" pitchFamily="-111" charset="-128"/>
              </a:rPr>
              <a:t>En accentuant la pression exercée sur le liquide endolymphatique: </a:t>
            </a:r>
            <a:r>
              <a:rPr lang="fr-FR" sz="2800" smtClean="0">
                <a:solidFill>
                  <a:srgbClr val="FF0000"/>
                </a:solidFill>
                <a:latin typeface="Stencil" pitchFamily="-111" charset="0"/>
                <a:ea typeface="ＭＳ Ｐゴシック" pitchFamily="-111" charset="-128"/>
              </a:rPr>
              <a:t>S</a:t>
            </a:r>
            <a:r>
              <a:rPr lang="fr-FR" smtClean="0">
                <a:solidFill>
                  <a:srgbClr val="FF0000"/>
                </a:solidFill>
                <a:ea typeface="ＭＳ Ｐゴシック" pitchFamily="-111" charset="-128"/>
              </a:rPr>
              <a:t>urface</a:t>
            </a:r>
            <a:r>
              <a:rPr lang="fr-FR" sz="2800" smtClean="0">
                <a:solidFill>
                  <a:srgbClr val="FF0000"/>
                </a:solidFill>
                <a:latin typeface="Stencil" pitchFamily="-111" charset="0"/>
                <a:ea typeface="ＭＳ Ｐゴシック" pitchFamily="-111" charset="-128"/>
              </a:rPr>
              <a:t> </a:t>
            </a:r>
            <a:r>
              <a:rPr lang="fr-FR" smtClean="0">
                <a:ea typeface="ＭＳ Ｐゴシック" pitchFamily="-111" charset="-128"/>
              </a:rPr>
              <a:t>tympan &gt; </a:t>
            </a:r>
            <a:r>
              <a:rPr lang="fr-FR" sz="2800" smtClean="0">
                <a:solidFill>
                  <a:srgbClr val="3366FF"/>
                </a:solidFill>
                <a:latin typeface="Stencil" pitchFamily="-111" charset="0"/>
                <a:ea typeface="ＭＳ Ｐゴシック" pitchFamily="-111" charset="-128"/>
              </a:rPr>
              <a:t>S</a:t>
            </a:r>
            <a:r>
              <a:rPr lang="fr-FR" smtClean="0">
                <a:solidFill>
                  <a:srgbClr val="3366FF"/>
                </a:solidFill>
                <a:ea typeface="ＭＳ Ｐゴシック" pitchFamily="-111" charset="-128"/>
              </a:rPr>
              <a:t>urface </a:t>
            </a:r>
            <a:r>
              <a:rPr lang="fr-FR" smtClean="0">
                <a:ea typeface="ＭＳ Ｐゴシック" pitchFamily="-111" charset="-128"/>
              </a:rPr>
              <a:t>fenêtre ovale</a:t>
            </a:r>
          </a:p>
          <a:p>
            <a:pPr marL="228600" indent="-228600">
              <a:lnSpc>
                <a:spcPct val="90000"/>
              </a:lnSpc>
            </a:pPr>
            <a:endParaRPr lang="fr-FR" b="1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r>
              <a:rPr lang="fr-FR" b="1" u="sng" smtClean="0">
                <a:ea typeface="ＭＳ Ｐゴシック" pitchFamily="-111" charset="-128"/>
              </a:rPr>
              <a:t>ATTENUATION DES SONS ET DU BRUIT DE FOND</a:t>
            </a: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r>
              <a:rPr lang="fr-FR" smtClean="0">
                <a:ea typeface="ＭＳ Ｐゴシック" pitchFamily="-111" charset="-128"/>
              </a:rPr>
              <a:t>- Le muscle tenseur du tympan</a:t>
            </a:r>
          </a:p>
          <a:p>
            <a:pPr marL="228600" indent="-228600">
              <a:lnSpc>
                <a:spcPct val="90000"/>
              </a:lnSpc>
            </a:pPr>
            <a:r>
              <a:rPr lang="fr-FR" smtClean="0">
                <a:ea typeface="ＭＳ Ｐゴシック" pitchFamily="-111" charset="-128"/>
              </a:rPr>
              <a:t>- Le muscle stapédien (étirer)</a:t>
            </a:r>
          </a:p>
          <a:p>
            <a:pPr marL="228600" indent="-228600">
              <a:lnSpc>
                <a:spcPct val="90000"/>
              </a:lnSpc>
            </a:pPr>
            <a:r>
              <a:rPr lang="fr-FR" smtClean="0">
                <a:ea typeface="ＭＳ Ｐゴシック" pitchFamily="-111" charset="-128"/>
              </a:rPr>
              <a:t>Permet de:</a:t>
            </a:r>
          </a:p>
          <a:p>
            <a:pPr marL="228600" indent="-228600">
              <a:lnSpc>
                <a:spcPct val="90000"/>
              </a:lnSpc>
            </a:pPr>
            <a:r>
              <a:rPr lang="fr-FR" smtClean="0">
                <a:ea typeface="ＭＳ Ｐゴシック" pitchFamily="-111" charset="-128"/>
              </a:rPr>
              <a:t>1) Protéger l’oreille interne contre des sons trop puissants mais </a:t>
            </a:r>
            <a:r>
              <a:rPr lang="fr-FR" b="1" smtClean="0">
                <a:solidFill>
                  <a:srgbClr val="FF0000"/>
                </a:solidFill>
                <a:ea typeface="ＭＳ Ｐゴシック" pitchFamily="-111" charset="-128"/>
              </a:rPr>
              <a:t>délai de 50-100 ms </a:t>
            </a:r>
            <a:r>
              <a:rPr lang="fr-FR" smtClean="0">
                <a:ea typeface="ＭＳ Ｐゴシック" pitchFamily="-111" charset="-128"/>
              </a:rPr>
              <a:t>=&gt; pas efficace comme protection si sons brusques et violents (ex: explosion)</a:t>
            </a:r>
          </a:p>
          <a:p>
            <a:pPr marL="228600" indent="-228600">
              <a:lnSpc>
                <a:spcPct val="90000"/>
              </a:lnSpc>
            </a:pPr>
            <a:r>
              <a:rPr lang="fr-FR" smtClean="0">
                <a:ea typeface="ＭＳ Ｐゴシック" pitchFamily="-111" charset="-128"/>
              </a:rPr>
              <a:t>2) Améliorer l’audition de certaine fréquence =&gt; diminuer le bruits de fond (masque surtout les basses fréquences) =&gt; permet d’avoir une discussion dans un restaurant et de ne pas être déranger par les écho internes de notre propre voix.</a:t>
            </a: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smtClean="0">
              <a:ea typeface="ＭＳ Ｐゴシック" pitchFamily="-111" charset="-128"/>
            </a:endParaRPr>
          </a:p>
          <a:p>
            <a:pPr marL="228600" indent="-228600">
              <a:lnSpc>
                <a:spcPct val="90000"/>
              </a:lnSpc>
            </a:pPr>
            <a:endParaRPr lang="fr-FR" b="1" smtClean="0">
              <a:ea typeface="ＭＳ Ｐゴシック" pitchFamily="-111" charset="-128"/>
            </a:endParaRPr>
          </a:p>
        </p:txBody>
      </p:sp>
      <p:sp>
        <p:nvSpPr>
          <p:cNvPr id="6963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823ABF35-CFF1-44DA-A6D6-E145519F0739}" type="slidenum">
              <a:rPr lang="fr-FR"/>
              <a:pPr/>
              <a:t>3</a:t>
            </a:fld>
            <a:endParaRPr lang="fr-FR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A3CF66-9CC4-40C8-8A6B-0926716958FB}" type="slidenum">
              <a:rPr lang="en-US"/>
              <a:pPr/>
              <a:t>41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CH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/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Dépistage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la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maternité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avec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échec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dans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1%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=&gt;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nécessite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un 2ème CTRL chez ORL par PEA qui sera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anormal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cette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fois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dans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10% des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cas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=&gt; on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est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bien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</a:t>
            </a:r>
            <a:r>
              <a:rPr lang="en-US" sz="1200" kern="1200" dirty="0" err="1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à</a:t>
            </a: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ＭＳ Ｐゴシック" charset="-128"/>
                <a:cs typeface="ＭＳ Ｐゴシック" charset="-128"/>
              </a:rPr>
              <a:t> 1/1000</a:t>
            </a:r>
            <a:endParaRPr lang="fr-FR" sz="1200" kern="1200" dirty="0">
              <a:solidFill>
                <a:schemeClr val="tx1"/>
              </a:solidFill>
              <a:effectLst/>
              <a:latin typeface="+mn-lt"/>
              <a:ea typeface="ＭＳ Ｐゴシック" charset="-128"/>
              <a:cs typeface="ＭＳ Ｐゴシック" charset="-128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A870C3EC-A9CB-407C-AC6B-21D543261D1F}" type="slidenum">
              <a:rPr lang="fr-FR" smtClean="0"/>
              <a:pPr>
                <a:defRPr/>
              </a:pPr>
              <a:t>62</a:t>
            </a:fld>
            <a:endParaRPr lang="fr-FR"/>
          </a:p>
        </p:txBody>
      </p:sp>
    </p:spTree>
    <p:extLst>
      <p:ext uri="{BB962C8B-B14F-4D97-AF65-F5344CB8AC3E}">
        <p14:creationId xmlns:p14="http://schemas.microsoft.com/office/powerpoint/2010/main" val="1931257239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CH" dirty="0" smtClean="0">
                <a:ea typeface="ＭＳ Ｐゴシック" pitchFamily="-111" charset="-128"/>
              </a:rPr>
              <a:t>Voix chuchotée (40 dB à 1 m et 20-30 dB à 3 m dans les fréquences vocales (1000-2000Hz)) =&gt; choisir des kots intéressants et de tonalité variables =&gt; « chocolat, 22,, sucettes, souris, sifflet »</a:t>
            </a:r>
          </a:p>
          <a:p>
            <a:r>
              <a:rPr lang="fr-CH" dirty="0" smtClean="0">
                <a:ea typeface="ＭＳ Ｐゴシック" pitchFamily="-111" charset="-128"/>
              </a:rPr>
              <a:t>La surdité légère &lt; 20 dB n’entraine pas d’incidence</a:t>
            </a:r>
            <a:r>
              <a:rPr lang="fr-CH" baseline="0" dirty="0" smtClean="0">
                <a:ea typeface="ＭＳ Ｐゴシック" pitchFamily="-111" charset="-128"/>
              </a:rPr>
              <a:t> sociale.</a:t>
            </a:r>
            <a:endParaRPr lang="fr-CH" dirty="0" smtClean="0">
              <a:ea typeface="ＭＳ Ｐゴシック" pitchFamily="-111" charset="-128"/>
            </a:endParaRPr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DEF8B0-1480-42E2-B641-7A77FB01BBB0}" type="slidenum">
              <a:rPr lang="fr-FR"/>
              <a:pPr/>
              <a:t>66</a:t>
            </a:fld>
            <a:endParaRPr lang="fr-FR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802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6803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CH" smtClean="0">
                <a:ea typeface="ＭＳ Ｐゴシック" pitchFamily="-111" charset="-128"/>
              </a:rPr>
              <a:t>Voix chuchotée (40 dB à 1 m et 20-30 dB à 3 m dans les fréquences vocales (1000-2000Hz)) =&gt; choisir des kots intéressants et de tonalité variables =&gt; « chocolat, 22,, sucettes, souris, sifflet »</a:t>
            </a:r>
          </a:p>
        </p:txBody>
      </p:sp>
      <p:sp>
        <p:nvSpPr>
          <p:cNvPr id="76804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96DEF8B0-1480-42E2-B641-7A77FB01BBB0}" type="slidenum">
              <a:rPr lang="fr-FR"/>
              <a:pPr/>
              <a:t>67</a:t>
            </a:fld>
            <a:endParaRPr lang="fr-FR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065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A80F7060-C5A5-4AF7-9468-D4D377D78B06}" type="slidenum">
              <a:rPr lang="en-US"/>
              <a:pPr/>
              <a:t>9</a:t>
            </a:fld>
            <a:endParaRPr lang="en-US"/>
          </a:p>
        </p:txBody>
      </p:sp>
      <p:sp>
        <p:nvSpPr>
          <p:cNvPr id="7065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066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1682" name="Rectangle 7"/>
          <p:cNvSpPr txBox="1">
            <a:spLocks noGrp="1" noChangeArrowheads="1"/>
          </p:cNvSpPr>
          <p:nvPr/>
        </p:nvSpPr>
        <p:spPr bwMode="auto">
          <a:xfrm>
            <a:off x="3884613" y="8685213"/>
            <a:ext cx="29718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b"/>
          <a:lstStyle/>
          <a:p>
            <a:pPr algn="r"/>
            <a:fld id="{AE056408-B947-49F0-9B27-AAB213C0411B}" type="slidenum">
              <a:rPr lang="en-US" sz="1200" b="0">
                <a:solidFill>
                  <a:schemeClr val="tx1"/>
                </a:solidFill>
              </a:rPr>
              <a:pPr algn="r"/>
              <a:t>13</a:t>
            </a:fld>
            <a:endParaRPr lang="en-US" sz="1200" b="0">
              <a:solidFill>
                <a:schemeClr val="tx1"/>
              </a:solidFill>
            </a:endParaRPr>
          </a:p>
        </p:txBody>
      </p:sp>
      <p:sp>
        <p:nvSpPr>
          <p:cNvPr id="71683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1684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eaLnBrk="1" hangingPunct="1">
              <a:spcBef>
                <a:spcPct val="0"/>
              </a:spcBef>
            </a:pPr>
            <a:endParaRPr lang="fr-CH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r>
              <a:rPr lang="fr-FR" smtClean="0">
                <a:ea typeface="ＭＳ Ｐゴシック" pitchFamily="-111" charset="-128"/>
              </a:rPr>
              <a:t>Surdité de transmission: oreille externe ou moyenne: Aplasies, CE, cerumen, cholestatome, perforation tympanique, OMA ou séreuse, dysjonction chaine ossiculaire, dysfonction de la trompe d’Eustache</a:t>
            </a:r>
          </a:p>
          <a:p>
            <a:r>
              <a:rPr lang="fr-FR" smtClean="0">
                <a:ea typeface="ＭＳ Ｐゴシック" pitchFamily="-111" charset="-128"/>
              </a:rPr>
              <a:t>Surdité de perception=&gt; atteinte organe de corti, nerf auditif, aires auditives centrales</a:t>
            </a: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EDBB3A-E9FE-488C-8F7A-BC47F2ED4C3D}" type="slidenum">
              <a:rPr lang="fr-FR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 marL="171450" indent="-171450">
              <a:buFont typeface="Arial"/>
              <a:buChar char="•"/>
            </a:pPr>
            <a:r>
              <a:rPr lang="fr-FR" dirty="0" smtClean="0">
                <a:ea typeface="ＭＳ Ｐゴシック" pitchFamily="-111" charset="-128"/>
              </a:rPr>
              <a:t>SURDITE LEGERE:</a:t>
            </a:r>
            <a:r>
              <a:rPr lang="fr-FR" baseline="0" dirty="0" smtClean="0">
                <a:ea typeface="ＭＳ Ｐゴシック" pitchFamily="-111" charset="-128"/>
              </a:rPr>
              <a:t> présente chez 5% des enfants en âge scolaire (</a:t>
            </a:r>
            <a:r>
              <a:rPr lang="fr-FR" baseline="0" dirty="0" err="1" smtClean="0">
                <a:ea typeface="ＭＳ Ｐゴシック" pitchFamily="-111" charset="-128"/>
              </a:rPr>
              <a:t>pex</a:t>
            </a:r>
            <a:r>
              <a:rPr lang="fr-FR" baseline="0" dirty="0" smtClean="0">
                <a:ea typeface="ＭＳ Ｐゴシック" pitchFamily="-111" charset="-128"/>
              </a:rPr>
              <a:t>: sur otite sécrétoire récidivante) =&gt; auront 3x plus de </a:t>
            </a:r>
            <a:r>
              <a:rPr lang="fr-FR" baseline="0" dirty="0" err="1" smtClean="0">
                <a:ea typeface="ＭＳ Ｐゴシック" pitchFamily="-111" charset="-128"/>
              </a:rPr>
              <a:t>difficultées</a:t>
            </a:r>
            <a:r>
              <a:rPr lang="fr-FR" baseline="0" dirty="0" smtClean="0">
                <a:ea typeface="ＭＳ Ｐゴシック" pitchFamily="-111" charset="-128"/>
              </a:rPr>
              <a:t> scolaires avec  30% de redoublement dans les 3 premières années scolaires et 50% dans les 9 premières années!</a:t>
            </a:r>
          </a:p>
          <a:p>
            <a:pPr marL="171450" indent="-171450">
              <a:buFont typeface="Arial"/>
              <a:buChar char="•"/>
            </a:pPr>
            <a:r>
              <a:rPr lang="fr-FR" baseline="0" dirty="0" smtClean="0">
                <a:ea typeface="ＭＳ Ｐゴシック" pitchFamily="-111" charset="-128"/>
              </a:rPr>
              <a:t>Le rapport entre le bruit d fond et la voix que l’on veut entendre doit être de 15 dB pour que cela soit très confortable =&gt; voix normale parlée à 50-60 dB =&gt; au dessus d’un bruit de fond de 35-45dB cela devient plus difficile de se comprendre</a:t>
            </a:r>
          </a:p>
          <a:p>
            <a:endParaRPr lang="fr-FR" baseline="0" dirty="0" smtClean="0">
              <a:ea typeface="ＭＳ Ｐゴシック" pitchFamily="-111" charset="-128"/>
            </a:endParaRPr>
          </a:p>
          <a:p>
            <a:endParaRPr lang="fr-FR" dirty="0" smtClean="0">
              <a:ea typeface="ＭＳ Ｐゴシック" pitchFamily="-111" charset="-128"/>
            </a:endParaRP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EDBB3A-E9FE-488C-8F7A-BC47F2ED4C3D}" type="slidenum">
              <a:rPr lang="fr-FR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2706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2707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FR" baseline="0" dirty="0" smtClean="0">
              <a:ea typeface="ＭＳ Ｐゴシック" pitchFamily="-111" charset="-128"/>
            </a:endParaRPr>
          </a:p>
          <a:p>
            <a:endParaRPr lang="fr-FR" dirty="0" smtClean="0">
              <a:ea typeface="ＭＳ Ｐゴシック" pitchFamily="-111" charset="-128"/>
            </a:endParaRPr>
          </a:p>
        </p:txBody>
      </p:sp>
      <p:sp>
        <p:nvSpPr>
          <p:cNvPr id="72708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BCEDBB3A-E9FE-488C-8F7A-BC47F2ED4C3D}" type="slidenum">
              <a:rPr lang="fr-FR"/>
              <a:pPr/>
              <a:t>20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3730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3731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2200" smtClean="0">
                <a:solidFill>
                  <a:schemeClr val="tx2"/>
                </a:solidFill>
                <a:latin typeface="Comic Sans MS" pitchFamily="66" charset="0"/>
                <a:ea typeface="ＭＳ Ｐゴシック" pitchFamily="-111" charset="-128"/>
              </a:rPr>
              <a:t>Facteurs pathogènes postnataux:</a:t>
            </a:r>
            <a:endParaRPr lang="fr-FR" sz="1900" smtClean="0">
              <a:latin typeface="Comic Sans MS" pitchFamily="66" charset="0"/>
              <a:ea typeface="ＭＳ Ｐゴシック" pitchFamily="-111" charset="-128"/>
            </a:endParaRPr>
          </a:p>
          <a:p>
            <a:pPr lvl="1">
              <a:lnSpc>
                <a:spcPct val="80000"/>
              </a:lnSpc>
            </a:pPr>
            <a:r>
              <a:rPr lang="fr-FR" sz="1900" smtClean="0">
                <a:latin typeface="Comic Sans MS" pitchFamily="66" charset="0"/>
                <a:ea typeface="ＭＳ Ｐゴシック" pitchFamily="-111" charset="-128"/>
              </a:rPr>
              <a:t>Infectieux:</a:t>
            </a:r>
          </a:p>
          <a:p>
            <a:pPr lvl="2">
              <a:lnSpc>
                <a:spcPct val="80000"/>
              </a:lnSpc>
            </a:pPr>
            <a:r>
              <a:rPr lang="fr-FR" sz="1600" smtClean="0">
                <a:latin typeface="Comic Sans MS" pitchFamily="66" charset="0"/>
                <a:ea typeface="ＭＳ Ｐゴシック" pitchFamily="-111" charset="-128"/>
              </a:rPr>
              <a:t>Méningite : H. Influenzae type B, N.Meningitidis, S.Pneumoniae</a:t>
            </a:r>
          </a:p>
          <a:p>
            <a:pPr lvl="2">
              <a:lnSpc>
                <a:spcPct val="80000"/>
              </a:lnSpc>
            </a:pPr>
            <a:r>
              <a:rPr lang="fr-FR" sz="1600" smtClean="0">
                <a:latin typeface="Comic Sans MS" pitchFamily="66" charset="0"/>
                <a:ea typeface="ＭＳ Ｐゴシック" pitchFamily="-111" charset="-128"/>
              </a:rPr>
              <a:t>Rougeole avec encéphalite</a:t>
            </a:r>
          </a:p>
          <a:p>
            <a:pPr lvl="2">
              <a:lnSpc>
                <a:spcPct val="80000"/>
              </a:lnSpc>
            </a:pPr>
            <a:r>
              <a:rPr lang="fr-FR" sz="1600" smtClean="0">
                <a:latin typeface="Comic Sans MS" pitchFamily="66" charset="0"/>
                <a:ea typeface="ＭＳ Ｐゴシック" pitchFamily="-111" charset="-128"/>
              </a:rPr>
              <a:t>Oreillons</a:t>
            </a:r>
          </a:p>
          <a:p>
            <a:pPr lvl="2">
              <a:lnSpc>
                <a:spcPct val="80000"/>
              </a:lnSpc>
            </a:pPr>
            <a:r>
              <a:rPr lang="fr-CH" sz="1600" smtClean="0">
                <a:latin typeface="Comic Sans MS" pitchFamily="66" charset="0"/>
                <a:ea typeface="ＭＳ Ｐゴシック" pitchFamily="-111" charset="-128"/>
              </a:rPr>
              <a:t>Parvovirus B19, HIV</a:t>
            </a:r>
            <a:endParaRPr lang="fr-FR" sz="1600" smtClean="0">
              <a:latin typeface="Comic Sans MS" pitchFamily="66" charset="0"/>
              <a:ea typeface="ＭＳ Ｐゴシック" pitchFamily="-111" charset="-128"/>
            </a:endParaRPr>
          </a:p>
          <a:p>
            <a:pPr lvl="1">
              <a:lnSpc>
                <a:spcPct val="80000"/>
              </a:lnSpc>
            </a:pPr>
            <a:r>
              <a:rPr lang="fr-CH" sz="1900" smtClean="0">
                <a:latin typeface="Comic Sans MS" pitchFamily="66" charset="0"/>
                <a:ea typeface="ＭＳ Ｐゴシック" pitchFamily="-111" charset="-128"/>
              </a:rPr>
              <a:t>Autoimmuns: arthrite rhumatoïde juvénile, LED</a:t>
            </a:r>
          </a:p>
          <a:p>
            <a:pPr lvl="1">
              <a:lnSpc>
                <a:spcPct val="80000"/>
              </a:lnSpc>
            </a:pPr>
            <a:r>
              <a:rPr lang="fr-CH" sz="1900" smtClean="0">
                <a:latin typeface="Comic Sans MS" pitchFamily="66" charset="0"/>
                <a:ea typeface="ＭＳ Ｐゴシック" pitchFamily="-111" charset="-128"/>
              </a:rPr>
              <a:t>Médicaments ototoxiques: Aminoglycosides, Vancomycine, Quinine, Cisplatine…</a:t>
            </a:r>
          </a:p>
          <a:p>
            <a:pPr lvl="1">
              <a:lnSpc>
                <a:spcPct val="80000"/>
              </a:lnSpc>
            </a:pPr>
            <a:r>
              <a:rPr lang="fr-CH" sz="1900" smtClean="0">
                <a:latin typeface="Comic Sans MS" pitchFamily="66" charset="0"/>
                <a:ea typeface="ＭＳ Ｐゴシック" pitchFamily="-111" charset="-128"/>
              </a:rPr>
              <a:t>Traumatiques :fracture de l’os temporal</a:t>
            </a:r>
          </a:p>
          <a:p>
            <a:pPr lvl="1">
              <a:lnSpc>
                <a:spcPct val="80000"/>
              </a:lnSpc>
            </a:pPr>
            <a:r>
              <a:rPr lang="fr-CH" sz="1900" smtClean="0">
                <a:latin typeface="Comic Sans MS" pitchFamily="66" charset="0"/>
                <a:ea typeface="ＭＳ Ｐゴシック" pitchFamily="-111" charset="-128"/>
              </a:rPr>
              <a:t>ECMO</a:t>
            </a:r>
            <a:endParaRPr lang="fr-FR" sz="1900" smtClean="0">
              <a:latin typeface="Comic Sans MS" pitchFamily="66" charset="0"/>
              <a:ea typeface="ＭＳ Ｐゴシック" pitchFamily="-111" charset="-128"/>
            </a:endParaRPr>
          </a:p>
        </p:txBody>
      </p:sp>
      <p:sp>
        <p:nvSpPr>
          <p:cNvPr id="73732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1114E17A-8F80-41C3-B6F4-ED58A4CA56DC}" type="slidenum">
              <a:rPr lang="fr-FR"/>
              <a:pPr/>
              <a:t>24</a:t>
            </a:fld>
            <a:endParaRPr lang="fr-FR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4754" name="Espace réservé de l'image des diapositives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4755" name="Espace réservé des commentaires 2"/>
          <p:cNvSpPr>
            <a:spLocks noGrp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CH" smtClean="0">
              <a:ea typeface="ＭＳ Ｐゴシック" pitchFamily="-111" charset="-128"/>
            </a:endParaRPr>
          </a:p>
        </p:txBody>
      </p:sp>
      <p:sp>
        <p:nvSpPr>
          <p:cNvPr id="74756" name="Espace réservé du numéro de diapositive 3"/>
          <p:cNvSpPr>
            <a:spLocks noGrp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0C89F16C-3695-411E-82ED-4E0C5CEF5251}" type="slidenum">
              <a:rPr lang="fr-FR"/>
              <a:pPr/>
              <a:t>25</a:t>
            </a:fld>
            <a:endParaRPr lang="fr-FR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778" name="Rectangle 7"/>
          <p:cNvSpPr>
            <a:spLocks noGrp="1" noChangeArrowheads="1"/>
          </p:cNvSpPr>
          <p:nvPr>
            <p:ph type="sldNum" sz="quarter" idx="5"/>
          </p:nvPr>
        </p:nvSpPr>
        <p:spPr bwMode="auto">
          <a:noFill/>
          <a:ln>
            <a:miter lim="800000"/>
            <a:headEnd/>
            <a:tailEnd/>
          </a:ln>
        </p:spPr>
        <p:txBody>
          <a:bodyPr/>
          <a:lstStyle/>
          <a:p>
            <a:fld id="{30A3CF66-9CC4-40C8-8A6B-0926716958FB}" type="slidenum">
              <a:rPr lang="en-US"/>
              <a:pPr/>
              <a:t>40</a:t>
            </a:fld>
            <a:endParaRPr lang="en-US"/>
          </a:p>
        </p:txBody>
      </p:sp>
      <p:sp>
        <p:nvSpPr>
          <p:cNvPr id="75779" name="Rectangle 2"/>
          <p:cNvSpPr>
            <a:spLocks noGrp="1" noRot="1" noChangeAspect="1" noChangeArrowheads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</p:spPr>
      </p:sp>
      <p:sp>
        <p:nvSpPr>
          <p:cNvPr id="75780" name="Rectangle 3"/>
          <p:cNvSpPr>
            <a:spLocks noGrp="1" noChangeArrowheads="1"/>
          </p:cNvSpPr>
          <p:nvPr>
            <p:ph type="body" idx="1"/>
          </p:nvPr>
        </p:nvSpPr>
        <p:spPr bwMode="auto">
          <a:noFill/>
        </p:spPr>
        <p:txBody>
          <a:bodyPr/>
          <a:lstStyle/>
          <a:p>
            <a:endParaRPr lang="fr-CH" smtClean="0">
              <a:ea typeface="ＭＳ Ｐゴシック" pitchFamily="-111" charset="-128"/>
            </a:endParaRPr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fr-CH"/>
              <a:t>Cliquez pour modifier le style des sous-titres du masque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AA7D97-7FC0-435A-9269-48620BDDCF61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82793642-61C3-4056-A618-7FCEB8931395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F7C9F23-FF0F-4566-B076-F3ED8D5E144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FE1138E5-6BE1-481C-8DF1-7F394782A9BF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-têt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AFF32C4-CF11-4DAB-B4FC-02735C92D3D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6422A58-653C-4E88-A07C-20E7C4F50B6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8977AC6-BD6A-447B-A774-65ECE9523D5E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D0F9839D-E049-4076-9B65-874208C76A12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234042B-3CB2-4ECA-9AB5-081D2F04FD9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CH"/>
              <a:t>Cliquez pour modifier les styles du texte du masque</a:t>
            </a:r>
          </a:p>
          <a:p>
            <a:pPr lvl="1"/>
            <a:r>
              <a:rPr lang="fr-CH"/>
              <a:t>Deuxième niveau</a:t>
            </a:r>
          </a:p>
          <a:p>
            <a:pPr lvl="2"/>
            <a:r>
              <a:rPr lang="fr-CH"/>
              <a:t>Troisième niveau</a:t>
            </a:r>
          </a:p>
          <a:p>
            <a:pPr lvl="3"/>
            <a:r>
              <a:rPr lang="fr-CH"/>
              <a:t>Quatrième niveau</a:t>
            </a:r>
          </a:p>
          <a:p>
            <a:pPr lvl="4"/>
            <a:r>
              <a:rPr lang="fr-CH"/>
              <a:t>Cinquième niveau</a:t>
            </a:r>
            <a:endParaRPr lang="fr-FR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EE8B56D-5493-4D0D-BEC2-5772E7C496B0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fr-CH"/>
              <a:t>Cliquez et modifiez le titre</a:t>
            </a:r>
            <a:endParaRPr lang="fr-FR"/>
          </a:p>
        </p:txBody>
      </p:sp>
      <p:sp>
        <p:nvSpPr>
          <p:cNvPr id="3" name="Espace réservé pour une image 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fr-FR" noProof="0" smtClean="0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fr-CH"/>
              <a:t>Cliquez pour modifier les styles du texte du masque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BB8DF847-AB70-4F37-A083-9244AD1F0BA6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 style du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smtClean="0"/>
              <a:t>Cliquez pour modifier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457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124200" y="6245225"/>
            <a:ext cx="2895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endParaRPr lang="fr-FR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553200" y="6245225"/>
            <a:ext cx="2133600" cy="476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400" b="0" smtClean="0">
                <a:solidFill>
                  <a:schemeClr val="tx1"/>
                </a:solidFill>
              </a:defRPr>
            </a:lvl1pPr>
          </a:lstStyle>
          <a:p>
            <a:pPr>
              <a:defRPr/>
            </a:pPr>
            <a:fld id="{7A99C2D4-DB44-4AEF-9438-B38D36FE6A73}" type="slidenum">
              <a:rPr lang="fr-FR"/>
              <a:pPr>
                <a:defRPr/>
              </a:pPr>
              <a:t>‹#›</a:t>
            </a:fld>
            <a:endParaRPr lang="fr-FR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+mj-lt"/>
          <a:ea typeface="ＭＳ Ｐゴシック" charset="-128"/>
          <a:cs typeface="ＭＳ Ｐゴシック" charset="-128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  <a:ea typeface="ＭＳ Ｐゴシック" charset="-128"/>
          <a:cs typeface="ＭＳ Ｐゴシック" charset="-128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2"/>
          </a:solidFill>
          <a:latin typeface="Arial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har char="•"/>
        <a:defRPr sz="3200">
          <a:solidFill>
            <a:schemeClr val="tx1"/>
          </a:solidFill>
          <a:latin typeface="+mn-lt"/>
          <a:ea typeface="ＭＳ Ｐゴシック" charset="-128"/>
          <a:cs typeface="ＭＳ Ｐゴシック" charset="-128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Char char="–"/>
        <a:defRPr sz="2800">
          <a:solidFill>
            <a:schemeClr val="tx1"/>
          </a:solidFill>
          <a:latin typeface="+mn-lt"/>
          <a:ea typeface="ＭＳ Ｐゴシック" charset="-128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Char char="•"/>
        <a:defRPr sz="2400">
          <a:solidFill>
            <a:schemeClr val="tx1"/>
          </a:solidFill>
          <a:latin typeface="+mn-lt"/>
          <a:ea typeface="ＭＳ Ｐゴシック" charset="-128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Char char="–"/>
        <a:defRPr sz="2000">
          <a:solidFill>
            <a:schemeClr val="tx1"/>
          </a:solidFill>
          <a:latin typeface="+mn-lt"/>
          <a:ea typeface="ＭＳ Ｐゴシック" charset="-128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5pPr>
      <a:lvl6pPr marL="25146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6pPr>
      <a:lvl7pPr marL="29718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7pPr>
      <a:lvl8pPr marL="34290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8pPr>
      <a:lvl9pPr marL="3886200" indent="-228600" algn="l" rtl="0" fontAlgn="base">
        <a:spcBef>
          <a:spcPct val="20000"/>
        </a:spcBef>
        <a:spcAft>
          <a:spcPct val="0"/>
        </a:spcAft>
        <a:buChar char="»"/>
        <a:defRPr sz="2000">
          <a:solidFill>
            <a:schemeClr val="tx1"/>
          </a:solidFill>
          <a:latin typeface="+mn-lt"/>
          <a:ea typeface="ＭＳ Ｐゴシック" charset="-128"/>
        </a:defRPr>
      </a:lvl9pPr>
    </p:bodyStyle>
    <p:otherStyle>
      <a:defPPr>
        <a:defRPr lang="fr-FR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Relationship Id="rId3" Type="http://schemas.openxmlformats.org/officeDocument/2006/relationships/image" Target="../media/image2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jpeg"/><Relationship Id="rId3" Type="http://schemas.openxmlformats.org/officeDocument/2006/relationships/image" Target="../media/image1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gif"/><Relationship Id="rId4" Type="http://schemas.openxmlformats.org/officeDocument/2006/relationships/image" Target="../media/image22.png"/><Relationship Id="rId5" Type="http://schemas.openxmlformats.org/officeDocument/2006/relationships/image" Target="../media/image23.jpeg"/><Relationship Id="rId6" Type="http://schemas.openxmlformats.org/officeDocument/2006/relationships/image" Target="../media/image24.gif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0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4" Type="http://schemas.openxmlformats.org/officeDocument/2006/relationships/image" Target="../media/image26.jpeg"/><Relationship Id="rId5" Type="http://schemas.openxmlformats.org/officeDocument/2006/relationships/image" Target="../media/image27.pn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3.xml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8.png"/><Relationship Id="rId3" Type="http://schemas.openxmlformats.org/officeDocument/2006/relationships/image" Target="../media/image29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4" Type="http://schemas.openxmlformats.org/officeDocument/2006/relationships/image" Target="../media/image31.png"/><Relationship Id="rId5" Type="http://schemas.openxmlformats.org/officeDocument/2006/relationships/image" Target="../media/image8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4.xml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32.jp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6.xml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7.xml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8.xml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4" Type="http://schemas.openxmlformats.org/officeDocument/2006/relationships/image" Target="../media/image4.png"/><Relationship Id="rId5" Type="http://schemas.openxmlformats.org/officeDocument/2006/relationships/image" Target="../media/image5.jpe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2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4" Type="http://schemas.openxmlformats.org/officeDocument/2006/relationships/image" Target="../media/image8.png"/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4" Type="http://schemas.openxmlformats.org/officeDocument/2006/relationships/image" Target="../media/image36.png"/><Relationship Id="rId5" Type="http://schemas.openxmlformats.org/officeDocument/2006/relationships/image" Target="../media/image37.png"/><Relationship Id="rId6" Type="http://schemas.openxmlformats.org/officeDocument/2006/relationships/image" Target="../media/image38.png"/><Relationship Id="rId7" Type="http://schemas.openxmlformats.org/officeDocument/2006/relationships/image" Target="../media/image39.png"/><Relationship Id="rId8" Type="http://schemas.openxmlformats.org/officeDocument/2006/relationships/image" Target="../media/image40.jpeg"/><Relationship Id="rId9" Type="http://schemas.openxmlformats.org/officeDocument/2006/relationships/image" Target="../media/image41.png"/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9.xml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0.xml"/></Relationships>
</file>

<file path=ppt/slides/_rels/slide4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4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2.jpeg"/></Relationships>
</file>

<file path=ppt/slides/_rels/slide4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png"/><Relationship Id="rId4" Type="http://schemas.openxmlformats.org/officeDocument/2006/relationships/image" Target="../media/image5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8.png"/></Relationships>
</file>

<file path=ppt/slides/_rels/slide4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1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4" Type="http://schemas.openxmlformats.org/officeDocument/2006/relationships/image" Target="../media/image11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9.png"/></Relationships>
</file>

<file path=ppt/slides/_rels/slide5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5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3.png"/></Relationships>
</file>

<file path=ppt/slides/_rels/slide5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4.png"/></Relationships>
</file>

<file path=ppt/slides/_rels/slide5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5.png"/></Relationships>
</file>

<file path=ppt/slides/_rels/slide5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Relationship Id="rId3" Type="http://schemas.openxmlformats.org/officeDocument/2006/relationships/image" Target="../media/image57.jpeg"/></Relationships>
</file>

<file path=ppt/slides/_rels/slide5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jpe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gif"/><Relationship Id="rId4" Type="http://schemas.openxmlformats.org/officeDocument/2006/relationships/image" Target="../media/image60.png"/><Relationship Id="rId5" Type="http://schemas.openxmlformats.org/officeDocument/2006/relationships/image" Target="../media/image61.jpeg"/><Relationship Id="rId6" Type="http://schemas.openxmlformats.org/officeDocument/2006/relationships/image" Target="../media/image6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8.jpeg"/></Relationships>
</file>

<file path=ppt/slides/_rels/slide5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5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3.jpeg"/><Relationship Id="rId3" Type="http://schemas.openxmlformats.org/officeDocument/2006/relationships/image" Target="../media/image57.jpe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Relationship Id="rId3" Type="http://schemas.openxmlformats.org/officeDocument/2006/relationships/image" Target="../media/image12.jpeg"/></Relationships>
</file>

<file path=ppt/slides/_rels/slide6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notesSlide" Target="../notesSlides/notesSlide11.xml"/></Relationships>
</file>

<file path=ppt/slides/_rels/slide6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2.xml"/><Relationship Id="rId3" Type="http://schemas.openxmlformats.org/officeDocument/2006/relationships/image" Target="../media/image64.png"/></Relationships>
</file>

<file path=ppt/slides/_rels/slide6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3.xml"/></Relationships>
</file>

<file path=ppt/slides/_rels/slide6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6.jpeg"/><Relationship Id="rId4" Type="http://schemas.openxmlformats.org/officeDocument/2006/relationships/image" Target="../media/image67.jpeg"/><Relationship Id="rId5" Type="http://schemas.openxmlformats.org/officeDocument/2006/relationships/image" Target="../media/image68.jpeg"/><Relationship Id="rId6" Type="http://schemas.openxmlformats.org/officeDocument/2006/relationships/image" Target="../media/image69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6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4" Type="http://schemas.openxmlformats.org/officeDocument/2006/relationships/image" Target="../media/image18.jpeg"/><Relationship Id="rId1" Type="http://schemas.openxmlformats.org/officeDocument/2006/relationships/slideLayout" Target="../slideLayouts/slideLayout7.xml"/><Relationship Id="rId2" Type="http://schemas.openxmlformats.org/officeDocument/2006/relationships/notesSlide" Target="../notesSlides/notesSlide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4"/>
          <p:cNvSpPr txBox="1">
            <a:spLocks noChangeArrowheads="1"/>
          </p:cNvSpPr>
          <p:nvPr/>
        </p:nvSpPr>
        <p:spPr bwMode="auto">
          <a:xfrm>
            <a:off x="2195513" y="1196975"/>
            <a:ext cx="5318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SURDITE EN NEONATOLOGIE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2051" name="Text Box 5"/>
          <p:cNvSpPr txBox="1">
            <a:spLocks noChangeArrowheads="1"/>
          </p:cNvSpPr>
          <p:nvPr/>
        </p:nvSpPr>
        <p:spPr bwMode="auto">
          <a:xfrm>
            <a:off x="7573963" y="6583363"/>
            <a:ext cx="1570037" cy="2746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200" b="0">
                <a:solidFill>
                  <a:schemeClr val="tx1"/>
                </a:solidFill>
              </a:rPr>
              <a:t>M.Martinez 19.03.09</a:t>
            </a:r>
            <a:endParaRPr lang="fr-FR" sz="1200" b="0">
              <a:solidFill>
                <a:schemeClr val="tx1"/>
              </a:solidFill>
            </a:endParaRPr>
          </a:p>
        </p:txBody>
      </p:sp>
      <p:pic>
        <p:nvPicPr>
          <p:cNvPr id="2052" name="Picture 7" descr="8847"/>
          <p:cNvPicPr>
            <a:picLocks noChangeAspect="1" noChangeArrowheads="1"/>
          </p:cNvPicPr>
          <p:nvPr/>
        </p:nvPicPr>
        <p:blipFill>
          <a:blip r:embed="rId2"/>
          <a:srcRect l="29539"/>
          <a:stretch>
            <a:fillRect/>
          </a:stretch>
        </p:blipFill>
        <p:spPr bwMode="auto">
          <a:xfrm>
            <a:off x="2484438" y="2060575"/>
            <a:ext cx="2271712" cy="2141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53" name="Picture 9" descr="art_large_304832"/>
          <p:cNvPicPr>
            <a:picLocks noChangeAspect="1" noChangeArrowheads="1"/>
          </p:cNvPicPr>
          <p:nvPr/>
        </p:nvPicPr>
        <p:blipFill>
          <a:blip r:embed="rId3"/>
          <a:srcRect t="10060"/>
          <a:stretch>
            <a:fillRect/>
          </a:stretch>
        </p:blipFill>
        <p:spPr bwMode="auto">
          <a:xfrm>
            <a:off x="4427538" y="3644900"/>
            <a:ext cx="2371725" cy="2852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66" name="Text Box 2"/>
          <p:cNvSpPr txBox="1">
            <a:spLocks noChangeArrowheads="1"/>
          </p:cNvSpPr>
          <p:nvPr/>
        </p:nvSpPr>
        <p:spPr bwMode="auto">
          <a:xfrm>
            <a:off x="2133600" y="2286000"/>
            <a:ext cx="5486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PHYSIOLOGIE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290" name="Picture 3" descr="2[1]"/>
          <p:cNvPicPr>
            <a:picLocks noChangeAspect="1" noChangeArrowheads="1"/>
          </p:cNvPicPr>
          <p:nvPr/>
        </p:nvPicPr>
        <p:blipFill>
          <a:blip r:embed="rId2"/>
          <a:srcRect l="17465" t="48035" r="3151" b="8722"/>
          <a:stretch>
            <a:fillRect/>
          </a:stretch>
        </p:blipFill>
        <p:spPr bwMode="auto">
          <a:xfrm>
            <a:off x="1922463" y="260350"/>
            <a:ext cx="4900612" cy="3168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1" name="Text Box 4"/>
          <p:cNvSpPr txBox="1">
            <a:spLocks noChangeArrowheads="1"/>
          </p:cNvSpPr>
          <p:nvPr/>
        </p:nvSpPr>
        <p:spPr bwMode="auto">
          <a:xfrm>
            <a:off x="1042988" y="1574800"/>
            <a:ext cx="955675" cy="242888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000" b="0">
                <a:solidFill>
                  <a:schemeClr val="tx1"/>
                </a:solidFill>
              </a:rPr>
              <a:t>Fenêtre ovale</a:t>
            </a:r>
          </a:p>
        </p:txBody>
      </p:sp>
      <p:sp>
        <p:nvSpPr>
          <p:cNvPr id="12292" name="Text Box 5"/>
          <p:cNvSpPr txBox="1">
            <a:spLocks noChangeArrowheads="1"/>
          </p:cNvSpPr>
          <p:nvPr/>
        </p:nvSpPr>
        <p:spPr bwMode="auto">
          <a:xfrm>
            <a:off x="1438275" y="1933575"/>
            <a:ext cx="487363" cy="244475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000" b="0">
                <a:solidFill>
                  <a:schemeClr val="tx1"/>
                </a:solidFill>
              </a:rPr>
              <a:t>Etrier</a:t>
            </a:r>
          </a:p>
        </p:txBody>
      </p:sp>
      <p:cxnSp>
        <p:nvCxnSpPr>
          <p:cNvPr id="13" name="Connecteur droit avec flèche 12"/>
          <p:cNvCxnSpPr>
            <a:cxnSpLocks noChangeShapeType="1"/>
          </p:cNvCxnSpPr>
          <p:nvPr/>
        </p:nvCxnSpPr>
        <p:spPr bwMode="auto">
          <a:xfrm flipV="1">
            <a:off x="3429000" y="1600200"/>
            <a:ext cx="609600" cy="152400"/>
          </a:xfrm>
          <a:prstGeom prst="straightConnector1">
            <a:avLst/>
          </a:prstGeom>
          <a:noFill/>
          <a:ln w="50800">
            <a:solidFill>
              <a:schemeClr val="accent1"/>
            </a:solidFill>
            <a:round/>
            <a:headEnd/>
            <a:tailEnd type="stealth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cxnSp>
        <p:nvCxnSpPr>
          <p:cNvPr id="15" name="Connecteur droit avec flèche 14"/>
          <p:cNvCxnSpPr>
            <a:cxnSpLocks noChangeShapeType="1"/>
          </p:cNvCxnSpPr>
          <p:nvPr/>
        </p:nvCxnSpPr>
        <p:spPr bwMode="auto">
          <a:xfrm rot="10800000" flipV="1">
            <a:off x="3810000" y="2209800"/>
            <a:ext cx="685800" cy="304800"/>
          </a:xfrm>
          <a:prstGeom prst="straightConnector1">
            <a:avLst/>
          </a:prstGeom>
          <a:noFill/>
          <a:ln w="50800">
            <a:solidFill>
              <a:srgbClr val="FF0000"/>
            </a:solidFill>
            <a:round/>
            <a:headEnd/>
            <a:tailEnd type="stealth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</p:cxnSp>
      <p:grpSp>
        <p:nvGrpSpPr>
          <p:cNvPr id="2" name="Grouper 22"/>
          <p:cNvGrpSpPr>
            <a:grpSpLocks/>
          </p:cNvGrpSpPr>
          <p:nvPr/>
        </p:nvGrpSpPr>
        <p:grpSpPr bwMode="auto">
          <a:xfrm>
            <a:off x="4064000" y="1550988"/>
            <a:ext cx="863600" cy="546100"/>
            <a:chOff x="4064000" y="1551314"/>
            <a:chExt cx="863600" cy="546100"/>
          </a:xfrm>
        </p:grpSpPr>
        <p:sp>
          <p:nvSpPr>
            <p:cNvPr id="20" name="Forme libre 19"/>
            <p:cNvSpPr>
              <a:spLocks noChangeArrowheads="1"/>
            </p:cNvSpPr>
            <p:nvPr/>
          </p:nvSpPr>
          <p:spPr bwMode="auto">
            <a:xfrm rot="477279">
              <a:off x="4205288" y="1551314"/>
              <a:ext cx="560387" cy="546100"/>
            </a:xfrm>
            <a:custGeom>
              <a:avLst/>
              <a:gdLst>
                <a:gd name="T0" fmla="*/ 40684 w 903817"/>
                <a:gd name="T1" fmla="*/ 531283 h 546100"/>
                <a:gd name="T2" fmla="*/ 9187 w 903817"/>
                <a:gd name="T3" fmla="*/ 162983 h 546100"/>
                <a:gd name="T4" fmla="*/ 95804 w 903817"/>
                <a:gd name="T5" fmla="*/ 150283 h 546100"/>
                <a:gd name="T6" fmla="*/ 127301 w 903817"/>
                <a:gd name="T7" fmla="*/ 493183 h 546100"/>
                <a:gd name="T8" fmla="*/ 213918 w 903817"/>
                <a:gd name="T9" fmla="*/ 467783 h 546100"/>
                <a:gd name="T10" fmla="*/ 174547 w 903817"/>
                <a:gd name="T11" fmla="*/ 112183 h 546100"/>
                <a:gd name="T12" fmla="*/ 269038 w 903817"/>
                <a:gd name="T13" fmla="*/ 112183 h 546100"/>
                <a:gd name="T14" fmla="*/ 276913 w 903817"/>
                <a:gd name="T15" fmla="*/ 429683 h 546100"/>
                <a:gd name="T16" fmla="*/ 355656 w 903817"/>
                <a:gd name="T17" fmla="*/ 404283 h 546100"/>
                <a:gd name="T18" fmla="*/ 332033 w 903817"/>
                <a:gd name="T19" fmla="*/ 74083 h 546100"/>
                <a:gd name="T20" fmla="*/ 402901 w 903817"/>
                <a:gd name="T21" fmla="*/ 48683 h 546100"/>
                <a:gd name="T22" fmla="*/ 434398 w 903817"/>
                <a:gd name="T23" fmla="*/ 353483 h 546100"/>
                <a:gd name="T24" fmla="*/ 505267 w 903817"/>
                <a:gd name="T25" fmla="*/ 340783 h 546100"/>
                <a:gd name="T26" fmla="*/ 481644 w 903817"/>
                <a:gd name="T27" fmla="*/ 74083 h 546100"/>
                <a:gd name="T28" fmla="*/ 536764 w 903817"/>
                <a:gd name="T29" fmla="*/ 10583 h 546100"/>
                <a:gd name="T30" fmla="*/ 560387 w 903817"/>
                <a:gd name="T31" fmla="*/ 137583 h 546100"/>
                <a:gd name="T32" fmla="*/ 560387 w 903817"/>
                <a:gd name="T33" fmla="*/ 137583 h 546100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60000 65536"/>
                <a:gd name="T40" fmla="*/ 0 60000 65536"/>
                <a:gd name="T41" fmla="*/ 0 60000 65536"/>
                <a:gd name="T42" fmla="*/ 0 60000 65536"/>
                <a:gd name="T43" fmla="*/ 0 60000 65536"/>
                <a:gd name="T44" fmla="*/ 0 60000 65536"/>
                <a:gd name="T45" fmla="*/ 0 60000 65536"/>
                <a:gd name="T46" fmla="*/ 0 60000 65536"/>
                <a:gd name="T47" fmla="*/ 0 60000 65536"/>
                <a:gd name="T48" fmla="*/ 0 60000 65536"/>
                <a:gd name="T49" fmla="*/ 0 60000 65536"/>
                <a:gd name="T50" fmla="*/ 0 60000 65536"/>
                <a:gd name="T51" fmla="*/ 0 w 903817"/>
                <a:gd name="T52" fmla="*/ 0 h 546100"/>
                <a:gd name="T53" fmla="*/ 903817 w 903817"/>
                <a:gd name="T54" fmla="*/ 546100 h 546100"/>
              </a:gdLst>
              <a:ahLst/>
              <a:cxnLst>
                <a:cxn ang="T34">
                  <a:pos x="T0" y="T1"/>
                </a:cxn>
                <a:cxn ang="T35">
                  <a:pos x="T2" y="T3"/>
                </a:cxn>
                <a:cxn ang="T36">
                  <a:pos x="T4" y="T5"/>
                </a:cxn>
                <a:cxn ang="T37">
                  <a:pos x="T6" y="T7"/>
                </a:cxn>
                <a:cxn ang="T38">
                  <a:pos x="T8" y="T9"/>
                </a:cxn>
                <a:cxn ang="T39">
                  <a:pos x="T10" y="T11"/>
                </a:cxn>
                <a:cxn ang="T40">
                  <a:pos x="T12" y="T13"/>
                </a:cxn>
                <a:cxn ang="T41">
                  <a:pos x="T14" y="T15"/>
                </a:cxn>
                <a:cxn ang="T42">
                  <a:pos x="T16" y="T17"/>
                </a:cxn>
                <a:cxn ang="T43">
                  <a:pos x="T18" y="T19"/>
                </a:cxn>
                <a:cxn ang="T44">
                  <a:pos x="T20" y="T21"/>
                </a:cxn>
                <a:cxn ang="T45">
                  <a:pos x="T22" y="T23"/>
                </a:cxn>
                <a:cxn ang="T46">
                  <a:pos x="T24" y="T25"/>
                </a:cxn>
                <a:cxn ang="T47">
                  <a:pos x="T26" y="T27"/>
                </a:cxn>
                <a:cxn ang="T48">
                  <a:pos x="T28" y="T29"/>
                </a:cxn>
                <a:cxn ang="T49">
                  <a:pos x="T30" y="T31"/>
                </a:cxn>
                <a:cxn ang="T50">
                  <a:pos x="T32" y="T33"/>
                </a:cxn>
              </a:cxnLst>
              <a:rect l="T51" t="T52" r="T53" b="T54"/>
              <a:pathLst>
                <a:path w="903817" h="546100">
                  <a:moveTo>
                    <a:pt x="65617" y="531283"/>
                  </a:moveTo>
                  <a:cubicBezTo>
                    <a:pt x="32808" y="378883"/>
                    <a:pt x="0" y="226483"/>
                    <a:pt x="14817" y="162983"/>
                  </a:cubicBezTo>
                  <a:cubicBezTo>
                    <a:pt x="29634" y="99483"/>
                    <a:pt x="122767" y="95250"/>
                    <a:pt x="154517" y="150283"/>
                  </a:cubicBezTo>
                  <a:cubicBezTo>
                    <a:pt x="186267" y="205316"/>
                    <a:pt x="173567" y="440266"/>
                    <a:pt x="205317" y="493183"/>
                  </a:cubicBezTo>
                  <a:cubicBezTo>
                    <a:pt x="237067" y="546100"/>
                    <a:pt x="332317" y="531283"/>
                    <a:pt x="345017" y="467783"/>
                  </a:cubicBezTo>
                  <a:cubicBezTo>
                    <a:pt x="357717" y="404283"/>
                    <a:pt x="266700" y="171450"/>
                    <a:pt x="281517" y="112183"/>
                  </a:cubicBezTo>
                  <a:cubicBezTo>
                    <a:pt x="296334" y="52916"/>
                    <a:pt x="406400" y="59266"/>
                    <a:pt x="433917" y="112183"/>
                  </a:cubicBezTo>
                  <a:cubicBezTo>
                    <a:pt x="461434" y="165100"/>
                    <a:pt x="423334" y="381000"/>
                    <a:pt x="446617" y="429683"/>
                  </a:cubicBezTo>
                  <a:cubicBezTo>
                    <a:pt x="469900" y="478366"/>
                    <a:pt x="558800" y="463550"/>
                    <a:pt x="573617" y="404283"/>
                  </a:cubicBezTo>
                  <a:cubicBezTo>
                    <a:pt x="588434" y="345016"/>
                    <a:pt x="522817" y="133350"/>
                    <a:pt x="535517" y="74083"/>
                  </a:cubicBezTo>
                  <a:cubicBezTo>
                    <a:pt x="548217" y="14816"/>
                    <a:pt x="622300" y="2116"/>
                    <a:pt x="649817" y="48683"/>
                  </a:cubicBezTo>
                  <a:cubicBezTo>
                    <a:pt x="677334" y="95250"/>
                    <a:pt x="673100" y="304800"/>
                    <a:pt x="700617" y="353483"/>
                  </a:cubicBezTo>
                  <a:cubicBezTo>
                    <a:pt x="728134" y="402166"/>
                    <a:pt x="802217" y="387350"/>
                    <a:pt x="814917" y="340783"/>
                  </a:cubicBezTo>
                  <a:cubicBezTo>
                    <a:pt x="827617" y="294216"/>
                    <a:pt x="768350" y="129116"/>
                    <a:pt x="776817" y="74083"/>
                  </a:cubicBezTo>
                  <a:cubicBezTo>
                    <a:pt x="785284" y="19050"/>
                    <a:pt x="844550" y="0"/>
                    <a:pt x="865717" y="10583"/>
                  </a:cubicBezTo>
                  <a:cubicBezTo>
                    <a:pt x="886884" y="21166"/>
                    <a:pt x="903817" y="137583"/>
                    <a:pt x="903817" y="137583"/>
                  </a:cubicBezTo>
                </a:path>
              </a:pathLst>
            </a:custGeom>
            <a:noFill/>
            <a:ln w="25400">
              <a:solidFill>
                <a:schemeClr val="tx1"/>
              </a:solidFill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22" name="Forme libre 21"/>
            <p:cNvSpPr>
              <a:spLocks noChangeArrowheads="1"/>
            </p:cNvSpPr>
            <p:nvPr/>
          </p:nvSpPr>
          <p:spPr bwMode="auto">
            <a:xfrm>
              <a:off x="4064000" y="1664026"/>
              <a:ext cx="863600" cy="342900"/>
            </a:xfrm>
            <a:custGeom>
              <a:avLst/>
              <a:gdLst>
                <a:gd name="T0" fmla="*/ 0 w 863600"/>
                <a:gd name="T1" fmla="*/ 63500 h 342900"/>
                <a:gd name="T2" fmla="*/ 520700 w 863600"/>
                <a:gd name="T3" fmla="*/ 342900 h 342900"/>
                <a:gd name="T4" fmla="*/ 863600 w 863600"/>
                <a:gd name="T5" fmla="*/ 228600 h 342900"/>
                <a:gd name="T6" fmla="*/ 393700 w 863600"/>
                <a:gd name="T7" fmla="*/ 0 h 342900"/>
                <a:gd name="T8" fmla="*/ 50800 w 863600"/>
                <a:gd name="T9" fmla="*/ 63500 h 342900"/>
                <a:gd name="T10" fmla="*/ 0 60000 65536"/>
                <a:gd name="T11" fmla="*/ 0 60000 65536"/>
                <a:gd name="T12" fmla="*/ 0 60000 65536"/>
                <a:gd name="T13" fmla="*/ 0 60000 65536"/>
                <a:gd name="T14" fmla="*/ 0 60000 65536"/>
                <a:gd name="T15" fmla="*/ 0 w 863600"/>
                <a:gd name="T16" fmla="*/ 0 h 342900"/>
                <a:gd name="T17" fmla="*/ 863600 w 863600"/>
                <a:gd name="T18" fmla="*/ 342900 h 342900"/>
              </a:gdLst>
              <a:ahLst/>
              <a:cxnLst>
                <a:cxn ang="T10">
                  <a:pos x="T0" y="T1"/>
                </a:cxn>
                <a:cxn ang="T11">
                  <a:pos x="T2" y="T3"/>
                </a:cxn>
                <a:cxn ang="T12">
                  <a:pos x="T4" y="T5"/>
                </a:cxn>
                <a:cxn ang="T13">
                  <a:pos x="T6" y="T7"/>
                </a:cxn>
                <a:cxn ang="T14">
                  <a:pos x="T8" y="T9"/>
                </a:cxn>
              </a:cxnLst>
              <a:rect l="T15" t="T16" r="T17" b="T18"/>
              <a:pathLst>
                <a:path w="863600" h="342900">
                  <a:moveTo>
                    <a:pt x="0" y="63500"/>
                  </a:moveTo>
                  <a:lnTo>
                    <a:pt x="520700" y="342900"/>
                  </a:lnTo>
                  <a:lnTo>
                    <a:pt x="863600" y="228600"/>
                  </a:lnTo>
                  <a:lnTo>
                    <a:pt x="393700" y="0"/>
                  </a:lnTo>
                  <a:lnTo>
                    <a:pt x="50800" y="63500"/>
                  </a:lnTo>
                </a:path>
              </a:pathLst>
            </a:custGeom>
            <a:solidFill>
              <a:srgbClr val="FF0000">
                <a:alpha val="49019"/>
              </a:srgbClr>
            </a:solidFill>
            <a:ln w="25400">
              <a:noFill/>
              <a:miter lim="800000"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b="0">
                <a:solidFill>
                  <a:schemeClr val="tx1"/>
                </a:solidFill>
              </a:endParaRPr>
            </a:p>
          </p:txBody>
        </p:sp>
      </p:grpSp>
      <p:pic>
        <p:nvPicPr>
          <p:cNvPr id="12296" name="Picture 7" descr="cochlea 3"/>
          <p:cNvPicPr>
            <a:picLocks noChangeAspect="1" noChangeArrowheads="1"/>
          </p:cNvPicPr>
          <p:nvPr/>
        </p:nvPicPr>
        <p:blipFill>
          <a:blip r:embed="rId3"/>
          <a:srcRect l="13889"/>
          <a:stretch>
            <a:fillRect/>
          </a:stretch>
        </p:blipFill>
        <p:spPr bwMode="auto">
          <a:xfrm>
            <a:off x="2514600" y="3465513"/>
            <a:ext cx="4140200" cy="3240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297" name="Freeform 18"/>
          <p:cNvSpPr>
            <a:spLocks/>
          </p:cNvSpPr>
          <p:nvPr/>
        </p:nvSpPr>
        <p:spPr bwMode="auto">
          <a:xfrm>
            <a:off x="3857625" y="3857625"/>
            <a:ext cx="2160588" cy="1597025"/>
          </a:xfrm>
          <a:custGeom>
            <a:avLst/>
            <a:gdLst>
              <a:gd name="T0" fmla="*/ 2147483647 w 1361"/>
              <a:gd name="T1" fmla="*/ 2147483647 h 1006"/>
              <a:gd name="T2" fmla="*/ 2147483647 w 1361"/>
              <a:gd name="T3" fmla="*/ 2147483647 h 1006"/>
              <a:gd name="T4" fmla="*/ 2147483647 w 1361"/>
              <a:gd name="T5" fmla="*/ 2147483647 h 1006"/>
              <a:gd name="T6" fmla="*/ 2147483647 w 1361"/>
              <a:gd name="T7" fmla="*/ 2147483647 h 1006"/>
              <a:gd name="T8" fmla="*/ 2147483647 w 1361"/>
              <a:gd name="T9" fmla="*/ 2147483647 h 1006"/>
              <a:gd name="T10" fmla="*/ 2147483647 w 1361"/>
              <a:gd name="T11" fmla="*/ 2147483647 h 1006"/>
              <a:gd name="T12" fmla="*/ 2147483647 w 1361"/>
              <a:gd name="T13" fmla="*/ 2147483647 h 1006"/>
              <a:gd name="T14" fmla="*/ 2147483647 w 1361"/>
              <a:gd name="T15" fmla="*/ 2147483647 h 1006"/>
              <a:gd name="T16" fmla="*/ 2147483647 w 1361"/>
              <a:gd name="T17" fmla="*/ 2147483647 h 1006"/>
              <a:gd name="T18" fmla="*/ 2147483647 w 1361"/>
              <a:gd name="T19" fmla="*/ 2147483647 h 1006"/>
              <a:gd name="T20" fmla="*/ 2147483647 w 1361"/>
              <a:gd name="T21" fmla="*/ 2147483647 h 1006"/>
              <a:gd name="T22" fmla="*/ 2147483647 w 1361"/>
              <a:gd name="T23" fmla="*/ 2147483647 h 1006"/>
              <a:gd name="T24" fmla="*/ 2147483647 w 1361"/>
              <a:gd name="T25" fmla="*/ 2147483647 h 1006"/>
              <a:gd name="T26" fmla="*/ 2147483647 w 1361"/>
              <a:gd name="T27" fmla="*/ 2147483647 h 1006"/>
              <a:gd name="T28" fmla="*/ 2147483647 w 1361"/>
              <a:gd name="T29" fmla="*/ 2147483647 h 1006"/>
              <a:gd name="T30" fmla="*/ 2147483647 w 1361"/>
              <a:gd name="T31" fmla="*/ 2147483647 h 1006"/>
              <a:gd name="T32" fmla="*/ 2147483647 w 1361"/>
              <a:gd name="T33" fmla="*/ 2147483647 h 1006"/>
              <a:gd name="T34" fmla="*/ 2147483647 w 1361"/>
              <a:gd name="T35" fmla="*/ 2147483647 h 100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60000 65536"/>
              <a:gd name="T52" fmla="*/ 0 60000 65536"/>
              <a:gd name="T53" fmla="*/ 0 60000 65536"/>
              <a:gd name="T54" fmla="*/ 0 w 1361"/>
              <a:gd name="T55" fmla="*/ 0 h 1006"/>
              <a:gd name="T56" fmla="*/ 1361 w 1361"/>
              <a:gd name="T57" fmla="*/ 1006 h 1006"/>
            </a:gdLst>
            <a:ahLst/>
            <a:cxnLst>
              <a:cxn ang="T36">
                <a:pos x="T0" y="T1"/>
              </a:cxn>
              <a:cxn ang="T37">
                <a:pos x="T2" y="T3"/>
              </a:cxn>
              <a:cxn ang="T38">
                <a:pos x="T4" y="T5"/>
              </a:cxn>
              <a:cxn ang="T39">
                <a:pos x="T6" y="T7"/>
              </a:cxn>
              <a:cxn ang="T40">
                <a:pos x="T8" y="T9"/>
              </a:cxn>
              <a:cxn ang="T41">
                <a:pos x="T10" y="T11"/>
              </a:cxn>
              <a:cxn ang="T42">
                <a:pos x="T12" y="T13"/>
              </a:cxn>
              <a:cxn ang="T43">
                <a:pos x="T14" y="T15"/>
              </a:cxn>
              <a:cxn ang="T44">
                <a:pos x="T16" y="T17"/>
              </a:cxn>
              <a:cxn ang="T45">
                <a:pos x="T18" y="T19"/>
              </a:cxn>
              <a:cxn ang="T46">
                <a:pos x="T20" y="T21"/>
              </a:cxn>
              <a:cxn ang="T47">
                <a:pos x="T22" y="T23"/>
              </a:cxn>
              <a:cxn ang="T48">
                <a:pos x="T24" y="T25"/>
              </a:cxn>
              <a:cxn ang="T49">
                <a:pos x="T26" y="T27"/>
              </a:cxn>
              <a:cxn ang="T50">
                <a:pos x="T28" y="T29"/>
              </a:cxn>
              <a:cxn ang="T51">
                <a:pos x="T30" y="T31"/>
              </a:cxn>
              <a:cxn ang="T52">
                <a:pos x="T32" y="T33"/>
              </a:cxn>
              <a:cxn ang="T53">
                <a:pos x="T34" y="T35"/>
              </a:cxn>
            </a:cxnLst>
            <a:rect l="T54" t="T55" r="T56" b="T57"/>
            <a:pathLst>
              <a:path w="1361" h="1006">
                <a:moveTo>
                  <a:pt x="1240" y="416"/>
                </a:moveTo>
                <a:cubicBezTo>
                  <a:pt x="1119" y="507"/>
                  <a:pt x="696" y="824"/>
                  <a:pt x="560" y="915"/>
                </a:cubicBezTo>
                <a:cubicBezTo>
                  <a:pt x="424" y="1006"/>
                  <a:pt x="469" y="953"/>
                  <a:pt x="424" y="960"/>
                </a:cubicBezTo>
                <a:cubicBezTo>
                  <a:pt x="379" y="967"/>
                  <a:pt x="333" y="967"/>
                  <a:pt x="288" y="960"/>
                </a:cubicBezTo>
                <a:cubicBezTo>
                  <a:pt x="243" y="953"/>
                  <a:pt x="189" y="930"/>
                  <a:pt x="151" y="915"/>
                </a:cubicBezTo>
                <a:cubicBezTo>
                  <a:pt x="113" y="900"/>
                  <a:pt x="84" y="893"/>
                  <a:pt x="61" y="870"/>
                </a:cubicBezTo>
                <a:cubicBezTo>
                  <a:pt x="38" y="847"/>
                  <a:pt x="23" y="809"/>
                  <a:pt x="15" y="779"/>
                </a:cubicBezTo>
                <a:cubicBezTo>
                  <a:pt x="7" y="749"/>
                  <a:pt x="15" y="718"/>
                  <a:pt x="15" y="688"/>
                </a:cubicBezTo>
                <a:cubicBezTo>
                  <a:pt x="15" y="658"/>
                  <a:pt x="0" y="643"/>
                  <a:pt x="15" y="598"/>
                </a:cubicBezTo>
                <a:cubicBezTo>
                  <a:pt x="30" y="553"/>
                  <a:pt x="61" y="469"/>
                  <a:pt x="106" y="416"/>
                </a:cubicBezTo>
                <a:cubicBezTo>
                  <a:pt x="151" y="363"/>
                  <a:pt x="220" y="325"/>
                  <a:pt x="288" y="280"/>
                </a:cubicBezTo>
                <a:cubicBezTo>
                  <a:pt x="356" y="235"/>
                  <a:pt x="439" y="182"/>
                  <a:pt x="514" y="144"/>
                </a:cubicBezTo>
                <a:cubicBezTo>
                  <a:pt x="589" y="106"/>
                  <a:pt x="665" y="76"/>
                  <a:pt x="741" y="53"/>
                </a:cubicBezTo>
                <a:cubicBezTo>
                  <a:pt x="817" y="30"/>
                  <a:pt x="900" y="0"/>
                  <a:pt x="968" y="8"/>
                </a:cubicBezTo>
                <a:cubicBezTo>
                  <a:pt x="1036" y="16"/>
                  <a:pt x="1104" y="69"/>
                  <a:pt x="1149" y="99"/>
                </a:cubicBezTo>
                <a:cubicBezTo>
                  <a:pt x="1194" y="129"/>
                  <a:pt x="1217" y="144"/>
                  <a:pt x="1240" y="189"/>
                </a:cubicBezTo>
                <a:cubicBezTo>
                  <a:pt x="1263" y="234"/>
                  <a:pt x="1285" y="333"/>
                  <a:pt x="1285" y="371"/>
                </a:cubicBezTo>
                <a:cubicBezTo>
                  <a:pt x="1285" y="409"/>
                  <a:pt x="1361" y="325"/>
                  <a:pt x="1240" y="416"/>
                </a:cubicBezTo>
                <a:close/>
              </a:path>
            </a:pathLst>
          </a:custGeom>
          <a:solidFill>
            <a:srgbClr val="00FFFF">
              <a:alpha val="18039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12298" name="Freeform 20"/>
          <p:cNvSpPr>
            <a:spLocks/>
          </p:cNvSpPr>
          <p:nvPr/>
        </p:nvSpPr>
        <p:spPr bwMode="auto">
          <a:xfrm>
            <a:off x="4060825" y="5646738"/>
            <a:ext cx="2197100" cy="887412"/>
          </a:xfrm>
          <a:custGeom>
            <a:avLst/>
            <a:gdLst>
              <a:gd name="T0" fmla="*/ 2147483647 w 1384"/>
              <a:gd name="T1" fmla="*/ 2147483647 h 559"/>
              <a:gd name="T2" fmla="*/ 2147483647 w 1384"/>
              <a:gd name="T3" fmla="*/ 2147483647 h 559"/>
              <a:gd name="T4" fmla="*/ 2147483647 w 1384"/>
              <a:gd name="T5" fmla="*/ 2147483647 h 559"/>
              <a:gd name="T6" fmla="*/ 2147483647 w 1384"/>
              <a:gd name="T7" fmla="*/ 2147483647 h 559"/>
              <a:gd name="T8" fmla="*/ 2147483647 w 1384"/>
              <a:gd name="T9" fmla="*/ 2147483647 h 559"/>
              <a:gd name="T10" fmla="*/ 2147483647 w 1384"/>
              <a:gd name="T11" fmla="*/ 2147483647 h 559"/>
              <a:gd name="T12" fmla="*/ 2147483647 w 1384"/>
              <a:gd name="T13" fmla="*/ 2147483647 h 559"/>
              <a:gd name="T14" fmla="*/ 2147483647 w 1384"/>
              <a:gd name="T15" fmla="*/ 2147483647 h 559"/>
              <a:gd name="T16" fmla="*/ 2147483647 w 1384"/>
              <a:gd name="T17" fmla="*/ 2147483647 h 559"/>
              <a:gd name="T18" fmla="*/ 2147483647 w 1384"/>
              <a:gd name="T19" fmla="*/ 2147483647 h 559"/>
              <a:gd name="T20" fmla="*/ 2147483647 w 1384"/>
              <a:gd name="T21" fmla="*/ 2147483647 h 559"/>
              <a:gd name="T22" fmla="*/ 2147483647 w 1384"/>
              <a:gd name="T23" fmla="*/ 2147483647 h 559"/>
              <a:gd name="T24" fmla="*/ 2147483647 w 1384"/>
              <a:gd name="T25" fmla="*/ 2147483647 h 559"/>
              <a:gd name="T26" fmla="*/ 2147483647 w 1384"/>
              <a:gd name="T27" fmla="*/ 2147483647 h 559"/>
              <a:gd name="T28" fmla="*/ 2147483647 w 1384"/>
              <a:gd name="T29" fmla="*/ 2147483647 h 559"/>
              <a:gd name="T30" fmla="*/ 2147483647 w 1384"/>
              <a:gd name="T31" fmla="*/ 2147483647 h 559"/>
              <a:gd name="T32" fmla="*/ 2147483647 w 1384"/>
              <a:gd name="T33" fmla="*/ 2147483647 h 559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  <a:gd name="T48" fmla="*/ 0 60000 65536"/>
              <a:gd name="T49" fmla="*/ 0 60000 65536"/>
              <a:gd name="T50" fmla="*/ 0 60000 65536"/>
              <a:gd name="T51" fmla="*/ 0 w 1384"/>
              <a:gd name="T52" fmla="*/ 0 h 559"/>
              <a:gd name="T53" fmla="*/ 1384 w 1384"/>
              <a:gd name="T54" fmla="*/ 559 h 559"/>
            </a:gdLst>
            <a:ahLst/>
            <a:cxnLst>
              <a:cxn ang="T34">
                <a:pos x="T0" y="T1"/>
              </a:cxn>
              <a:cxn ang="T35">
                <a:pos x="T2" y="T3"/>
              </a:cxn>
              <a:cxn ang="T36">
                <a:pos x="T4" y="T5"/>
              </a:cxn>
              <a:cxn ang="T37">
                <a:pos x="T6" y="T7"/>
              </a:cxn>
              <a:cxn ang="T38">
                <a:pos x="T8" y="T9"/>
              </a:cxn>
              <a:cxn ang="T39">
                <a:pos x="T10" y="T11"/>
              </a:cxn>
              <a:cxn ang="T40">
                <a:pos x="T12" y="T13"/>
              </a:cxn>
              <a:cxn ang="T41">
                <a:pos x="T14" y="T15"/>
              </a:cxn>
              <a:cxn ang="T42">
                <a:pos x="T16" y="T17"/>
              </a:cxn>
              <a:cxn ang="T43">
                <a:pos x="T18" y="T19"/>
              </a:cxn>
              <a:cxn ang="T44">
                <a:pos x="T20" y="T21"/>
              </a:cxn>
              <a:cxn ang="T45">
                <a:pos x="T22" y="T23"/>
              </a:cxn>
              <a:cxn ang="T46">
                <a:pos x="T24" y="T25"/>
              </a:cxn>
              <a:cxn ang="T47">
                <a:pos x="T26" y="T27"/>
              </a:cxn>
              <a:cxn ang="T48">
                <a:pos x="T28" y="T29"/>
              </a:cxn>
              <a:cxn ang="T49">
                <a:pos x="T30" y="T31"/>
              </a:cxn>
              <a:cxn ang="T50">
                <a:pos x="T32" y="T33"/>
              </a:cxn>
            </a:cxnLst>
            <a:rect l="T51" t="T52" r="T53" b="T54"/>
            <a:pathLst>
              <a:path w="1384" h="559">
                <a:moveTo>
                  <a:pt x="1157" y="15"/>
                </a:moveTo>
                <a:cubicBezTo>
                  <a:pt x="983" y="15"/>
                  <a:pt x="371" y="15"/>
                  <a:pt x="205" y="15"/>
                </a:cubicBezTo>
                <a:cubicBezTo>
                  <a:pt x="39" y="15"/>
                  <a:pt x="190" y="0"/>
                  <a:pt x="160" y="15"/>
                </a:cubicBezTo>
                <a:cubicBezTo>
                  <a:pt x="130" y="30"/>
                  <a:pt x="46" y="83"/>
                  <a:pt x="23" y="106"/>
                </a:cubicBezTo>
                <a:cubicBezTo>
                  <a:pt x="0" y="129"/>
                  <a:pt x="23" y="136"/>
                  <a:pt x="23" y="151"/>
                </a:cubicBezTo>
                <a:cubicBezTo>
                  <a:pt x="23" y="166"/>
                  <a:pt x="23" y="173"/>
                  <a:pt x="23" y="196"/>
                </a:cubicBezTo>
                <a:cubicBezTo>
                  <a:pt x="23" y="219"/>
                  <a:pt x="0" y="249"/>
                  <a:pt x="23" y="287"/>
                </a:cubicBezTo>
                <a:cubicBezTo>
                  <a:pt x="46" y="325"/>
                  <a:pt x="100" y="385"/>
                  <a:pt x="160" y="423"/>
                </a:cubicBezTo>
                <a:cubicBezTo>
                  <a:pt x="220" y="461"/>
                  <a:pt x="295" y="491"/>
                  <a:pt x="386" y="514"/>
                </a:cubicBezTo>
                <a:cubicBezTo>
                  <a:pt x="477" y="537"/>
                  <a:pt x="598" y="559"/>
                  <a:pt x="704" y="559"/>
                </a:cubicBezTo>
                <a:cubicBezTo>
                  <a:pt x="810" y="559"/>
                  <a:pt x="930" y="537"/>
                  <a:pt x="1021" y="514"/>
                </a:cubicBezTo>
                <a:cubicBezTo>
                  <a:pt x="1112" y="491"/>
                  <a:pt x="1195" y="461"/>
                  <a:pt x="1248" y="423"/>
                </a:cubicBezTo>
                <a:cubicBezTo>
                  <a:pt x="1301" y="385"/>
                  <a:pt x="1316" y="325"/>
                  <a:pt x="1339" y="287"/>
                </a:cubicBezTo>
                <a:cubicBezTo>
                  <a:pt x="1362" y="249"/>
                  <a:pt x="1384" y="234"/>
                  <a:pt x="1384" y="196"/>
                </a:cubicBezTo>
                <a:cubicBezTo>
                  <a:pt x="1384" y="158"/>
                  <a:pt x="1362" y="90"/>
                  <a:pt x="1339" y="60"/>
                </a:cubicBezTo>
                <a:cubicBezTo>
                  <a:pt x="1316" y="30"/>
                  <a:pt x="1278" y="22"/>
                  <a:pt x="1248" y="15"/>
                </a:cubicBezTo>
                <a:cubicBezTo>
                  <a:pt x="1218" y="8"/>
                  <a:pt x="1331" y="15"/>
                  <a:pt x="1157" y="15"/>
                </a:cubicBezTo>
                <a:close/>
              </a:path>
            </a:pathLst>
          </a:custGeom>
          <a:solidFill>
            <a:srgbClr val="FF0000">
              <a:alpha val="16862"/>
            </a:srgbClr>
          </a:solidFill>
          <a:ln w="9525">
            <a:noFill/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45" name="Freeform 16"/>
          <p:cNvSpPr>
            <a:spLocks/>
          </p:cNvSpPr>
          <p:nvPr/>
        </p:nvSpPr>
        <p:spPr bwMode="auto">
          <a:xfrm rot="3804098">
            <a:off x="5557838" y="5454650"/>
            <a:ext cx="503238" cy="287337"/>
          </a:xfrm>
          <a:custGeom>
            <a:avLst/>
            <a:gdLst>
              <a:gd name="T0" fmla="*/ 0 w 408"/>
              <a:gd name="T1" fmla="*/ 0 h 181"/>
              <a:gd name="T2" fmla="*/ 2147483647 w 408"/>
              <a:gd name="T3" fmla="*/ 2147483647 h 181"/>
              <a:gd name="T4" fmla="*/ 2147483647 w 408"/>
              <a:gd name="T5" fmla="*/ 2147483647 h 181"/>
              <a:gd name="T6" fmla="*/ 0 60000 65536"/>
              <a:gd name="T7" fmla="*/ 0 60000 65536"/>
              <a:gd name="T8" fmla="*/ 0 60000 65536"/>
              <a:gd name="T9" fmla="*/ 0 w 408"/>
              <a:gd name="T10" fmla="*/ 0 h 181"/>
              <a:gd name="T11" fmla="*/ 408 w 408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81">
                <a:moveTo>
                  <a:pt x="0" y="0"/>
                </a:moveTo>
                <a:cubicBezTo>
                  <a:pt x="102" y="7"/>
                  <a:pt x="204" y="15"/>
                  <a:pt x="272" y="45"/>
                </a:cubicBezTo>
                <a:cubicBezTo>
                  <a:pt x="340" y="75"/>
                  <a:pt x="385" y="158"/>
                  <a:pt x="408" y="18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CH"/>
          </a:p>
        </p:txBody>
      </p:sp>
      <p:sp>
        <p:nvSpPr>
          <p:cNvPr id="46" name="Freeform 15"/>
          <p:cNvSpPr>
            <a:spLocks/>
          </p:cNvSpPr>
          <p:nvPr/>
        </p:nvSpPr>
        <p:spPr bwMode="auto">
          <a:xfrm>
            <a:off x="5394325" y="4591050"/>
            <a:ext cx="503238" cy="287338"/>
          </a:xfrm>
          <a:custGeom>
            <a:avLst/>
            <a:gdLst>
              <a:gd name="T0" fmla="*/ 0 w 408"/>
              <a:gd name="T1" fmla="*/ 0 h 181"/>
              <a:gd name="T2" fmla="*/ 2147483647 w 408"/>
              <a:gd name="T3" fmla="*/ 2147483647 h 181"/>
              <a:gd name="T4" fmla="*/ 2147483647 w 408"/>
              <a:gd name="T5" fmla="*/ 2147483647 h 181"/>
              <a:gd name="T6" fmla="*/ 0 60000 65536"/>
              <a:gd name="T7" fmla="*/ 0 60000 65536"/>
              <a:gd name="T8" fmla="*/ 0 60000 65536"/>
              <a:gd name="T9" fmla="*/ 0 w 408"/>
              <a:gd name="T10" fmla="*/ 0 h 181"/>
              <a:gd name="T11" fmla="*/ 408 w 408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81">
                <a:moveTo>
                  <a:pt x="0" y="0"/>
                </a:moveTo>
                <a:cubicBezTo>
                  <a:pt x="102" y="7"/>
                  <a:pt x="204" y="15"/>
                  <a:pt x="272" y="45"/>
                </a:cubicBezTo>
                <a:cubicBezTo>
                  <a:pt x="340" y="75"/>
                  <a:pt x="385" y="158"/>
                  <a:pt x="408" y="181"/>
                </a:cubicBezTo>
              </a:path>
            </a:pathLst>
          </a:custGeom>
          <a:noFill/>
          <a:ln w="50800">
            <a:solidFill>
              <a:srgbClr val="CCFFFF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CH"/>
          </a:p>
        </p:txBody>
      </p:sp>
      <p:sp>
        <p:nvSpPr>
          <p:cNvPr id="47" name="Freeform 16"/>
          <p:cNvSpPr>
            <a:spLocks/>
          </p:cNvSpPr>
          <p:nvPr/>
        </p:nvSpPr>
        <p:spPr bwMode="auto">
          <a:xfrm rot="17795902" flipV="1">
            <a:off x="5405438" y="5403850"/>
            <a:ext cx="503238" cy="287337"/>
          </a:xfrm>
          <a:custGeom>
            <a:avLst/>
            <a:gdLst>
              <a:gd name="T0" fmla="*/ 0 w 408"/>
              <a:gd name="T1" fmla="*/ 0 h 181"/>
              <a:gd name="T2" fmla="*/ 2147483647 w 408"/>
              <a:gd name="T3" fmla="*/ 2147483647 h 181"/>
              <a:gd name="T4" fmla="*/ 2147483647 w 408"/>
              <a:gd name="T5" fmla="*/ 2147483647 h 181"/>
              <a:gd name="T6" fmla="*/ 0 60000 65536"/>
              <a:gd name="T7" fmla="*/ 0 60000 65536"/>
              <a:gd name="T8" fmla="*/ 0 60000 65536"/>
              <a:gd name="T9" fmla="*/ 0 w 408"/>
              <a:gd name="T10" fmla="*/ 0 h 181"/>
              <a:gd name="T11" fmla="*/ 408 w 408"/>
              <a:gd name="T12" fmla="*/ 181 h 181"/>
            </a:gdLst>
            <a:ahLst/>
            <a:cxnLst>
              <a:cxn ang="T6">
                <a:pos x="T0" y="T1"/>
              </a:cxn>
              <a:cxn ang="T7">
                <a:pos x="T2" y="T3"/>
              </a:cxn>
              <a:cxn ang="T8">
                <a:pos x="T4" y="T5"/>
              </a:cxn>
            </a:cxnLst>
            <a:rect l="T9" t="T10" r="T11" b="T12"/>
            <a:pathLst>
              <a:path w="408" h="181">
                <a:moveTo>
                  <a:pt x="0" y="0"/>
                </a:moveTo>
                <a:cubicBezTo>
                  <a:pt x="102" y="7"/>
                  <a:pt x="204" y="15"/>
                  <a:pt x="272" y="45"/>
                </a:cubicBezTo>
                <a:cubicBezTo>
                  <a:pt x="340" y="75"/>
                  <a:pt x="385" y="158"/>
                  <a:pt x="408" y="181"/>
                </a:cubicBezTo>
              </a:path>
            </a:pathLst>
          </a:custGeom>
          <a:noFill/>
          <a:ln w="50800">
            <a:solidFill>
              <a:schemeClr val="tx1"/>
            </a:solidFill>
            <a:round/>
            <a:headEnd/>
            <a:tailEnd type="stealth" w="lg" len="lg"/>
          </a:ln>
        </p:spPr>
        <p:txBody>
          <a:bodyPr/>
          <a:lstStyle/>
          <a:p>
            <a:endParaRPr lang="fr-CH"/>
          </a:p>
        </p:txBody>
      </p:sp>
      <p:sp>
        <p:nvSpPr>
          <p:cNvPr id="50" name="Forme libre 49"/>
          <p:cNvSpPr>
            <a:spLocks noChangeArrowheads="1"/>
          </p:cNvSpPr>
          <p:nvPr/>
        </p:nvSpPr>
        <p:spPr bwMode="auto">
          <a:xfrm>
            <a:off x="3225800" y="5562600"/>
            <a:ext cx="1668463" cy="838200"/>
          </a:xfrm>
          <a:custGeom>
            <a:avLst/>
            <a:gdLst>
              <a:gd name="T0" fmla="*/ 1668463 w 1778000"/>
              <a:gd name="T1" fmla="*/ 29936 h 711200"/>
              <a:gd name="T2" fmla="*/ 1251347 w 1778000"/>
              <a:gd name="T3" fmla="*/ 0 h 711200"/>
              <a:gd name="T4" fmla="*/ 1012995 w 1778000"/>
              <a:gd name="T5" fmla="*/ 14968 h 711200"/>
              <a:gd name="T6" fmla="*/ 869984 w 1778000"/>
              <a:gd name="T7" fmla="*/ 59871 h 711200"/>
              <a:gd name="T8" fmla="*/ 703138 w 1778000"/>
              <a:gd name="T9" fmla="*/ 164646 h 711200"/>
              <a:gd name="T10" fmla="*/ 750808 w 1778000"/>
              <a:gd name="T11" fmla="*/ 434068 h 711200"/>
              <a:gd name="T12" fmla="*/ 429033 w 1778000"/>
              <a:gd name="T13" fmla="*/ 104775 h 711200"/>
              <a:gd name="T14" fmla="*/ 560127 w 1778000"/>
              <a:gd name="T15" fmla="*/ 478971 h 711200"/>
              <a:gd name="T16" fmla="*/ 0 w 1778000"/>
              <a:gd name="T17" fmla="*/ 838200 h 711200"/>
              <a:gd name="T18" fmla="*/ 0 60000 65536"/>
              <a:gd name="T19" fmla="*/ 0 60000 65536"/>
              <a:gd name="T20" fmla="*/ 0 60000 65536"/>
              <a:gd name="T21" fmla="*/ 0 60000 65536"/>
              <a:gd name="T22" fmla="*/ 0 60000 65536"/>
              <a:gd name="T23" fmla="*/ 0 60000 65536"/>
              <a:gd name="T24" fmla="*/ 0 60000 65536"/>
              <a:gd name="T25" fmla="*/ 0 60000 65536"/>
              <a:gd name="T26" fmla="*/ 0 60000 65536"/>
              <a:gd name="T27" fmla="*/ 0 w 1778000"/>
              <a:gd name="T28" fmla="*/ 0 h 711200"/>
              <a:gd name="T29" fmla="*/ 1778000 w 1778000"/>
              <a:gd name="T30" fmla="*/ 711200 h 711200"/>
            </a:gdLst>
            <a:ahLst/>
            <a:cxnLst>
              <a:cxn ang="T18">
                <a:pos x="T0" y="T1"/>
              </a:cxn>
              <a:cxn ang="T19">
                <a:pos x="T2" y="T3"/>
              </a:cxn>
              <a:cxn ang="T20">
                <a:pos x="T4" y="T5"/>
              </a:cxn>
              <a:cxn ang="T21">
                <a:pos x="T6" y="T7"/>
              </a:cxn>
              <a:cxn ang="T22">
                <a:pos x="T8" y="T9"/>
              </a:cxn>
              <a:cxn ang="T23">
                <a:pos x="T10" y="T11"/>
              </a:cxn>
              <a:cxn ang="T24">
                <a:pos x="T12" y="T13"/>
              </a:cxn>
              <a:cxn ang="T25">
                <a:pos x="T14" y="T15"/>
              </a:cxn>
              <a:cxn ang="T26">
                <a:pos x="T16" y="T17"/>
              </a:cxn>
            </a:cxnLst>
            <a:rect l="T27" t="T28" r="T29" b="T30"/>
            <a:pathLst>
              <a:path w="1778000" h="711200">
                <a:moveTo>
                  <a:pt x="1778000" y="25400"/>
                </a:moveTo>
                <a:lnTo>
                  <a:pt x="1333500" y="0"/>
                </a:lnTo>
                <a:lnTo>
                  <a:pt x="1079500" y="12700"/>
                </a:lnTo>
                <a:lnTo>
                  <a:pt x="927100" y="50800"/>
                </a:lnTo>
                <a:lnTo>
                  <a:pt x="749300" y="139700"/>
                </a:lnTo>
                <a:lnTo>
                  <a:pt x="800100" y="368300"/>
                </a:lnTo>
                <a:lnTo>
                  <a:pt x="457200" y="88900"/>
                </a:lnTo>
                <a:lnTo>
                  <a:pt x="596900" y="406400"/>
                </a:lnTo>
                <a:lnTo>
                  <a:pt x="0" y="711200"/>
                </a:lnTo>
              </a:path>
            </a:pathLst>
          </a:custGeom>
          <a:noFill/>
          <a:ln w="50800">
            <a:solidFill>
              <a:srgbClr val="FFFF00"/>
            </a:solidFill>
            <a:miter lim="800000"/>
            <a:headEnd/>
            <a:tailEnd type="stealth" w="lg" len="lg"/>
          </a:ln>
          <a:effectLst>
            <a:outerShdw dist="20000" dir="5400000" rotWithShape="0">
              <a:srgbClr val="808080">
                <a:alpha val="37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FR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7" dur="1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1000"/>
                            </p:stCondLst>
                            <p:childTnLst>
                              <p:par>
                                <p:cTn id="29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36" dur="5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5" grpId="0" animBg="1"/>
      <p:bldP spid="46" grpId="0" animBg="1"/>
      <p:bldP spid="47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650" name="Picture 2"/>
          <p:cNvPicPr>
            <a:picLocks noChangeAspect="1" noChangeArrowheads="1"/>
          </p:cNvPicPr>
          <p:nvPr/>
        </p:nvPicPr>
        <p:blipFill>
          <a:blip r:embed="rId2"/>
          <a:srcRect t="7712" b="14192"/>
          <a:stretch>
            <a:fillRect/>
          </a:stretch>
        </p:blipFill>
        <p:spPr bwMode="auto">
          <a:xfrm>
            <a:off x="1122363" y="3433763"/>
            <a:ext cx="3578225" cy="1281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3048000" y="4648200"/>
            <a:ext cx="1339850" cy="1600200"/>
            <a:chOff x="1920" y="2928"/>
            <a:chExt cx="844" cy="1008"/>
          </a:xfrm>
        </p:grpSpPr>
        <p:sp>
          <p:nvSpPr>
            <p:cNvPr id="13326" name="Rectangle 7"/>
            <p:cNvSpPr>
              <a:spLocks noChangeArrowheads="1"/>
            </p:cNvSpPr>
            <p:nvPr/>
          </p:nvSpPr>
          <p:spPr bwMode="auto">
            <a:xfrm>
              <a:off x="1928" y="3762"/>
              <a:ext cx="836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 anchor="ctr">
              <a:spAutoFit/>
            </a:bodyPr>
            <a:lstStyle/>
            <a:p>
              <a:pPr algn="ctr"/>
              <a:r>
                <a:rPr lang="fr-FR" sz="1200" b="0">
                  <a:solidFill>
                    <a:schemeClr val="tx1"/>
                  </a:solidFill>
                </a:rPr>
                <a:t>Apex: 20’000 Hz</a:t>
              </a:r>
            </a:p>
          </p:txBody>
        </p:sp>
        <p:grpSp>
          <p:nvGrpSpPr>
            <p:cNvPr id="13327" name="Group 12"/>
            <p:cNvGrpSpPr>
              <a:grpSpLocks/>
            </p:cNvGrpSpPr>
            <p:nvPr/>
          </p:nvGrpSpPr>
          <p:grpSpPr bwMode="auto">
            <a:xfrm>
              <a:off x="1920" y="2928"/>
              <a:ext cx="808" cy="864"/>
              <a:chOff x="1920" y="2928"/>
              <a:chExt cx="808" cy="864"/>
            </a:xfrm>
          </p:grpSpPr>
          <p:sp>
            <p:nvSpPr>
              <p:cNvPr id="13328" name="Freeform 12"/>
              <p:cNvSpPr>
                <a:spLocks/>
              </p:cNvSpPr>
              <p:nvPr/>
            </p:nvSpPr>
            <p:spPr bwMode="auto">
              <a:xfrm>
                <a:off x="1920" y="2928"/>
                <a:ext cx="808" cy="280"/>
              </a:xfrm>
              <a:custGeom>
                <a:avLst/>
                <a:gdLst>
                  <a:gd name="T0" fmla="*/ 883773943 w 1179"/>
                  <a:gd name="T1" fmla="*/ 0 h 408"/>
                  <a:gd name="T2" fmla="*/ 0 w 1179"/>
                  <a:gd name="T3" fmla="*/ 332027898 h 408"/>
                  <a:gd name="T4" fmla="*/ 956813888 w 1179"/>
                  <a:gd name="T5" fmla="*/ 332027898 h 408"/>
                  <a:gd name="T6" fmla="*/ 883773943 w 1179"/>
                  <a:gd name="T7" fmla="*/ 0 h 408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1179"/>
                  <a:gd name="T13" fmla="*/ 0 h 408"/>
                  <a:gd name="T14" fmla="*/ 1179 w 1179"/>
                  <a:gd name="T15" fmla="*/ 408 h 408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1179" h="408">
                    <a:moveTo>
                      <a:pt x="1089" y="0"/>
                    </a:moveTo>
                    <a:lnTo>
                      <a:pt x="0" y="408"/>
                    </a:lnTo>
                    <a:lnTo>
                      <a:pt x="1179" y="408"/>
                    </a:lnTo>
                    <a:lnTo>
                      <a:pt x="1089" y="0"/>
                    </a:lnTo>
                    <a:close/>
                  </a:path>
                </a:pathLst>
              </a:custGeom>
              <a:noFill/>
              <a:ln w="9525">
                <a:solidFill>
                  <a:schemeClr val="tx1"/>
                </a:solidFill>
                <a:round/>
                <a:headEnd/>
                <a:tailEnd/>
              </a:ln>
            </p:spPr>
            <p:txBody>
              <a:bodyPr/>
              <a:lstStyle/>
              <a:p>
                <a:endParaRPr lang="fr-CH"/>
              </a:p>
            </p:txBody>
          </p:sp>
          <p:pic>
            <p:nvPicPr>
              <p:cNvPr id="13329" name="Picture 4" descr="animations1[1]"/>
              <p:cNvPicPr>
                <a:picLocks noChangeAspect="1" noChangeArrowheads="1" noCrop="1"/>
              </p:cNvPicPr>
              <p:nvPr/>
            </p:nvPicPr>
            <p:blipFill>
              <a:blip r:embed="rId3"/>
              <a:srcRect/>
              <a:stretch>
                <a:fillRect/>
              </a:stretch>
            </p:blipFill>
            <p:spPr bwMode="auto">
              <a:xfrm>
                <a:off x="1920" y="3223"/>
                <a:ext cx="808" cy="569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  <p:pic>
        <p:nvPicPr>
          <p:cNvPr id="27657" name="Picture 14"/>
          <p:cNvPicPr>
            <a:picLocks noChangeAspect="1" noChangeArrowheads="1"/>
          </p:cNvPicPr>
          <p:nvPr/>
        </p:nvPicPr>
        <p:blipFill>
          <a:blip r:embed="rId4"/>
          <a:srcRect l="-50" t="-38" r="9254" b="38"/>
          <a:stretch>
            <a:fillRect/>
          </a:stretch>
        </p:blipFill>
        <p:spPr bwMode="auto">
          <a:xfrm>
            <a:off x="6172200" y="2743200"/>
            <a:ext cx="2590800" cy="364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Image 4" descr="CochleaDiagram.jpg"/>
          <p:cNvPicPr>
            <a:picLocks noChangeAspect="1"/>
          </p:cNvPicPr>
          <p:nvPr/>
        </p:nvPicPr>
        <p:blipFill>
          <a:blip r:embed="rId5"/>
          <a:srcRect b="8488"/>
          <a:stretch>
            <a:fillRect/>
          </a:stretch>
        </p:blipFill>
        <p:spPr bwMode="auto">
          <a:xfrm>
            <a:off x="2362200" y="76200"/>
            <a:ext cx="4800600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4" name="Group 17"/>
          <p:cNvGrpSpPr>
            <a:grpSpLocks/>
          </p:cNvGrpSpPr>
          <p:nvPr/>
        </p:nvGrpSpPr>
        <p:grpSpPr bwMode="auto">
          <a:xfrm>
            <a:off x="141288" y="4343400"/>
            <a:ext cx="2678112" cy="1876425"/>
            <a:chOff x="89" y="2736"/>
            <a:chExt cx="1687" cy="1182"/>
          </a:xfrm>
        </p:grpSpPr>
        <p:grpSp>
          <p:nvGrpSpPr>
            <p:cNvPr id="13319" name="Group 13"/>
            <p:cNvGrpSpPr>
              <a:grpSpLocks/>
            </p:cNvGrpSpPr>
            <p:nvPr/>
          </p:nvGrpSpPr>
          <p:grpSpPr bwMode="auto">
            <a:xfrm>
              <a:off x="968" y="2736"/>
              <a:ext cx="808" cy="1182"/>
              <a:chOff x="968" y="2736"/>
              <a:chExt cx="808" cy="1182"/>
            </a:xfrm>
          </p:grpSpPr>
          <p:sp>
            <p:nvSpPr>
              <p:cNvPr id="13322" name="Rectangle 6"/>
              <p:cNvSpPr>
                <a:spLocks noChangeArrowheads="1"/>
              </p:cNvSpPr>
              <p:nvPr/>
            </p:nvSpPr>
            <p:spPr bwMode="auto">
              <a:xfrm>
                <a:off x="1039" y="3744"/>
                <a:ext cx="698" cy="17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 anchor="ctr">
                <a:spAutoFit/>
              </a:bodyPr>
              <a:lstStyle/>
              <a:p>
                <a:pPr algn="ctr"/>
                <a:r>
                  <a:rPr lang="fr-FR" sz="1200" b="0">
                    <a:solidFill>
                      <a:schemeClr val="tx1"/>
                    </a:solidFill>
                  </a:rPr>
                  <a:t>Base: 200 Hz</a:t>
                </a:r>
              </a:p>
            </p:txBody>
          </p:sp>
          <p:grpSp>
            <p:nvGrpSpPr>
              <p:cNvPr id="13323" name="Group 11"/>
              <p:cNvGrpSpPr>
                <a:grpSpLocks/>
              </p:cNvGrpSpPr>
              <p:nvPr/>
            </p:nvGrpSpPr>
            <p:grpSpPr bwMode="auto">
              <a:xfrm>
                <a:off x="968" y="2736"/>
                <a:ext cx="808" cy="1035"/>
                <a:chOff x="968" y="2736"/>
                <a:chExt cx="808" cy="1035"/>
              </a:xfrm>
            </p:grpSpPr>
            <p:sp>
              <p:nvSpPr>
                <p:cNvPr id="13324" name="Freeform 11"/>
                <p:cNvSpPr>
                  <a:spLocks/>
                </p:cNvSpPr>
                <p:nvPr/>
              </p:nvSpPr>
              <p:spPr bwMode="auto">
                <a:xfrm>
                  <a:off x="968" y="2736"/>
                  <a:ext cx="808" cy="466"/>
                </a:xfrm>
                <a:custGeom>
                  <a:avLst/>
                  <a:gdLst>
                    <a:gd name="T0" fmla="*/ 41041583 w 1134"/>
                    <a:gd name="T1" fmla="*/ 0 h 680"/>
                    <a:gd name="T2" fmla="*/ 0 w 1134"/>
                    <a:gd name="T3" fmla="*/ 551799766 h 680"/>
                    <a:gd name="T4" fmla="*/ 1034257430 w 1134"/>
                    <a:gd name="T5" fmla="*/ 551799766 h 680"/>
                    <a:gd name="T6" fmla="*/ 41041583 w 1134"/>
                    <a:gd name="T7" fmla="*/ 0 h 680"/>
                    <a:gd name="T8" fmla="*/ 0 60000 65536"/>
                    <a:gd name="T9" fmla="*/ 0 60000 65536"/>
                    <a:gd name="T10" fmla="*/ 0 60000 65536"/>
                    <a:gd name="T11" fmla="*/ 0 60000 65536"/>
                    <a:gd name="T12" fmla="*/ 0 w 1134"/>
                    <a:gd name="T13" fmla="*/ 0 h 680"/>
                    <a:gd name="T14" fmla="*/ 1134 w 1134"/>
                    <a:gd name="T15" fmla="*/ 680 h 680"/>
                  </a:gdLst>
                  <a:ahLst/>
                  <a:cxnLst>
                    <a:cxn ang="T8">
                      <a:pos x="T0" y="T1"/>
                    </a:cxn>
                    <a:cxn ang="T9">
                      <a:pos x="T2" y="T3"/>
                    </a:cxn>
                    <a:cxn ang="T10">
                      <a:pos x="T4" y="T5"/>
                    </a:cxn>
                    <a:cxn ang="T11">
                      <a:pos x="T6" y="T7"/>
                    </a:cxn>
                  </a:cxnLst>
                  <a:rect l="T12" t="T13" r="T14" b="T15"/>
                  <a:pathLst>
                    <a:path w="1134" h="680">
                      <a:moveTo>
                        <a:pt x="45" y="0"/>
                      </a:moveTo>
                      <a:lnTo>
                        <a:pt x="0" y="680"/>
                      </a:lnTo>
                      <a:lnTo>
                        <a:pt x="1134" y="680"/>
                      </a:lnTo>
                      <a:lnTo>
                        <a:pt x="45" y="0"/>
                      </a:lnTo>
                      <a:close/>
                    </a:path>
                  </a:pathLst>
                </a:custGeom>
                <a:noFill/>
                <a:ln w="9525">
                  <a:solidFill>
                    <a:schemeClr val="tx1"/>
                  </a:solidFill>
                  <a:round/>
                  <a:headEnd/>
                  <a:tailEnd/>
                </a:ln>
              </p:spPr>
              <p:txBody>
                <a:bodyPr/>
                <a:lstStyle/>
                <a:p>
                  <a:endParaRPr lang="fr-CH"/>
                </a:p>
              </p:txBody>
            </p:sp>
            <p:pic>
              <p:nvPicPr>
                <p:cNvPr id="13325" name="Picture 5" descr="animations2"/>
                <p:cNvPicPr>
                  <a:picLocks noChangeAspect="1" noChangeArrowheads="1" noCrop="1"/>
                </p:cNvPicPr>
                <p:nvPr/>
              </p:nvPicPr>
              <p:blipFill>
                <a:blip r:embed="rId6"/>
                <a:srcRect/>
                <a:stretch>
                  <a:fillRect/>
                </a:stretch>
              </p:blipFill>
              <p:spPr bwMode="auto">
                <a:xfrm>
                  <a:off x="968" y="3207"/>
                  <a:ext cx="808" cy="564"/>
                </a:xfrm>
                <a:prstGeom prst="rect">
                  <a:avLst/>
                </a:prstGeom>
                <a:noFill/>
                <a:ln w="9525">
                  <a:noFill/>
                  <a:miter lim="800000"/>
                  <a:headEnd/>
                  <a:tailEnd/>
                </a:ln>
              </p:spPr>
            </p:pic>
          </p:grpSp>
        </p:grpSp>
        <p:sp>
          <p:nvSpPr>
            <p:cNvPr id="13320" name="Text Box 15"/>
            <p:cNvSpPr txBox="1">
              <a:spLocks noChangeArrowheads="1"/>
            </p:cNvSpPr>
            <p:nvPr/>
          </p:nvSpPr>
          <p:spPr bwMode="auto">
            <a:xfrm>
              <a:off x="89" y="3439"/>
              <a:ext cx="568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1200" b="0">
                  <a:solidFill>
                    <a:schemeClr val="tx1"/>
                  </a:solidFill>
                </a:rPr>
                <a:t>Mb Basale</a:t>
              </a:r>
              <a:endParaRPr lang="fr-FR" sz="1200" b="0">
                <a:solidFill>
                  <a:schemeClr val="tx1"/>
                </a:solidFill>
              </a:endParaRPr>
            </a:p>
          </p:txBody>
        </p:sp>
        <p:sp>
          <p:nvSpPr>
            <p:cNvPr id="13321" name="Line 16"/>
            <p:cNvSpPr>
              <a:spLocks noChangeShapeType="1"/>
            </p:cNvSpPr>
            <p:nvPr/>
          </p:nvSpPr>
          <p:spPr bwMode="auto">
            <a:xfrm>
              <a:off x="612" y="3521"/>
              <a:ext cx="318" cy="0"/>
            </a:xfrm>
            <a:prstGeom prst="line">
              <a:avLst/>
            </a:prstGeom>
            <a:noFill/>
            <a:ln w="9525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65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8676" name="Picture 8" descr="5[1]"/>
          <p:cNvPicPr>
            <a:picLocks noChangeAspect="1" noChangeArrowheads="1"/>
          </p:cNvPicPr>
          <p:nvPr/>
        </p:nvPicPr>
        <p:blipFill>
          <a:blip r:embed="rId3"/>
          <a:srcRect l="9827" t="36613" r="29727" b="471"/>
          <a:stretch>
            <a:fillRect/>
          </a:stretch>
        </p:blipFill>
        <p:spPr bwMode="auto">
          <a:xfrm rot="194433">
            <a:off x="5935663" y="2724150"/>
            <a:ext cx="2816225" cy="36004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5"/>
          <p:cNvGrpSpPr>
            <a:grpSpLocks/>
          </p:cNvGrpSpPr>
          <p:nvPr/>
        </p:nvGrpSpPr>
        <p:grpSpPr bwMode="auto">
          <a:xfrm>
            <a:off x="539750" y="3500438"/>
            <a:ext cx="4752975" cy="2592387"/>
            <a:chOff x="340" y="2205"/>
            <a:chExt cx="2994" cy="1633"/>
          </a:xfrm>
        </p:grpSpPr>
        <p:sp>
          <p:nvSpPr>
            <p:cNvPr id="14346" name="Freeform 10"/>
            <p:cNvSpPr>
              <a:spLocks/>
            </p:cNvSpPr>
            <p:nvPr/>
          </p:nvSpPr>
          <p:spPr bwMode="auto">
            <a:xfrm>
              <a:off x="703" y="3521"/>
              <a:ext cx="2631" cy="272"/>
            </a:xfrm>
            <a:custGeom>
              <a:avLst/>
              <a:gdLst>
                <a:gd name="T0" fmla="*/ 113406198 w 2631"/>
                <a:gd name="T1" fmla="*/ 0 h 272"/>
                <a:gd name="T2" fmla="*/ 2147482339 w 2631"/>
                <a:gd name="T3" fmla="*/ 0 h 272"/>
                <a:gd name="T4" fmla="*/ 2147482339 w 2631"/>
                <a:gd name="T5" fmla="*/ 685482444 h 272"/>
                <a:gd name="T6" fmla="*/ 0 w 2631"/>
                <a:gd name="T7" fmla="*/ 0 h 272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631"/>
                <a:gd name="T13" fmla="*/ 0 h 272"/>
                <a:gd name="T14" fmla="*/ 2631 w 2631"/>
                <a:gd name="T15" fmla="*/ 272 h 272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631" h="272">
                  <a:moveTo>
                    <a:pt x="45" y="0"/>
                  </a:moveTo>
                  <a:lnTo>
                    <a:pt x="2631" y="0"/>
                  </a:lnTo>
                  <a:lnTo>
                    <a:pt x="2631" y="272"/>
                  </a:lnTo>
                  <a:lnTo>
                    <a:pt x="0" y="0"/>
                  </a:lnTo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grpSp>
          <p:nvGrpSpPr>
            <p:cNvPr id="14347" name="Group 13"/>
            <p:cNvGrpSpPr>
              <a:grpSpLocks/>
            </p:cNvGrpSpPr>
            <p:nvPr/>
          </p:nvGrpSpPr>
          <p:grpSpPr bwMode="auto">
            <a:xfrm>
              <a:off x="385" y="2205"/>
              <a:ext cx="2866" cy="1633"/>
              <a:chOff x="385" y="2205"/>
              <a:chExt cx="2866" cy="1633"/>
            </a:xfrm>
          </p:grpSpPr>
          <p:pic>
            <p:nvPicPr>
              <p:cNvPr id="14350" name="Picture 6" descr="4[1]"/>
              <p:cNvPicPr>
                <a:picLocks noChangeAspect="1" noChangeArrowheads="1"/>
              </p:cNvPicPr>
              <p:nvPr/>
            </p:nvPicPr>
            <p:blipFill>
              <a:blip r:embed="rId4"/>
              <a:srcRect l="50195" t="25807" r="8464" b="7495"/>
              <a:stretch>
                <a:fillRect/>
              </a:stretch>
            </p:blipFill>
            <p:spPr bwMode="auto">
              <a:xfrm>
                <a:off x="385" y="2205"/>
                <a:ext cx="1905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51" name="Picture 12"/>
              <p:cNvPicPr>
                <a:picLocks noChangeAspect="1" noChangeArrowheads="1"/>
              </p:cNvPicPr>
              <p:nvPr/>
            </p:nvPicPr>
            <p:blipFill>
              <a:blip r:embed="rId5"/>
              <a:srcRect l="29329" t="34245" r="47055" b="36220"/>
              <a:stretch>
                <a:fillRect/>
              </a:stretch>
            </p:blipFill>
            <p:spPr bwMode="auto">
              <a:xfrm>
                <a:off x="2381" y="3022"/>
                <a:ext cx="870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14348" name="Text Box 17"/>
            <p:cNvSpPr txBox="1">
              <a:spLocks noChangeArrowheads="1"/>
            </p:cNvSpPr>
            <p:nvPr/>
          </p:nvSpPr>
          <p:spPr bwMode="auto">
            <a:xfrm>
              <a:off x="1066" y="3620"/>
              <a:ext cx="773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1200">
                  <a:solidFill>
                    <a:schemeClr val="tx1"/>
                  </a:solidFill>
                </a:rPr>
                <a:t>STIMULATION</a:t>
              </a:r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4349" name="Rectangle 19"/>
            <p:cNvSpPr>
              <a:spLocks noChangeArrowheads="1"/>
            </p:cNvSpPr>
            <p:nvPr/>
          </p:nvSpPr>
          <p:spPr bwMode="auto">
            <a:xfrm>
              <a:off x="340" y="2205"/>
              <a:ext cx="2041" cy="1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39750" y="260350"/>
            <a:ext cx="4433888" cy="2592388"/>
            <a:chOff x="340" y="164"/>
            <a:chExt cx="2793" cy="1633"/>
          </a:xfrm>
        </p:grpSpPr>
        <p:sp>
          <p:nvSpPr>
            <p:cNvPr id="14341" name="Text Box 16"/>
            <p:cNvSpPr txBox="1">
              <a:spLocks noChangeArrowheads="1"/>
            </p:cNvSpPr>
            <p:nvPr/>
          </p:nvSpPr>
          <p:spPr bwMode="auto">
            <a:xfrm>
              <a:off x="1156" y="1583"/>
              <a:ext cx="452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1200">
                  <a:solidFill>
                    <a:schemeClr val="tx1"/>
                  </a:solidFill>
                </a:rPr>
                <a:t>REPOS</a:t>
              </a:r>
              <a:endParaRPr lang="fr-FR" sz="1200">
                <a:solidFill>
                  <a:schemeClr val="tx1"/>
                </a:solidFill>
              </a:endParaRPr>
            </a:p>
          </p:txBody>
        </p:sp>
        <p:sp>
          <p:nvSpPr>
            <p:cNvPr id="14342" name="Rectangle 18"/>
            <p:cNvSpPr>
              <a:spLocks noChangeArrowheads="1"/>
            </p:cNvSpPr>
            <p:nvPr/>
          </p:nvSpPr>
          <p:spPr bwMode="auto">
            <a:xfrm>
              <a:off x="340" y="164"/>
              <a:ext cx="2041" cy="16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FR" b="0">
                <a:solidFill>
                  <a:schemeClr val="tx1"/>
                </a:solidFill>
              </a:endParaRPr>
            </a:p>
          </p:txBody>
        </p:sp>
        <p:grpSp>
          <p:nvGrpSpPr>
            <p:cNvPr id="14343" name="Group 12"/>
            <p:cNvGrpSpPr>
              <a:grpSpLocks/>
            </p:cNvGrpSpPr>
            <p:nvPr/>
          </p:nvGrpSpPr>
          <p:grpSpPr bwMode="auto">
            <a:xfrm>
              <a:off x="385" y="210"/>
              <a:ext cx="2748" cy="1587"/>
              <a:chOff x="385" y="210"/>
              <a:chExt cx="2748" cy="1587"/>
            </a:xfrm>
          </p:grpSpPr>
          <p:pic>
            <p:nvPicPr>
              <p:cNvPr id="14344" name="Picture 7" descr="4[1]"/>
              <p:cNvPicPr>
                <a:picLocks noChangeAspect="1" noChangeArrowheads="1"/>
              </p:cNvPicPr>
              <p:nvPr/>
            </p:nvPicPr>
            <p:blipFill>
              <a:blip r:embed="rId4"/>
              <a:srcRect l="4926" t="25807" r="52734" b="7495"/>
              <a:stretch>
                <a:fillRect/>
              </a:stretch>
            </p:blipFill>
            <p:spPr bwMode="auto">
              <a:xfrm>
                <a:off x="385" y="210"/>
                <a:ext cx="1951" cy="140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14345" name="Picture 20"/>
              <p:cNvPicPr>
                <a:picLocks noChangeAspect="1" noChangeArrowheads="1"/>
              </p:cNvPicPr>
              <p:nvPr/>
            </p:nvPicPr>
            <p:blipFill>
              <a:blip r:embed="rId5"/>
              <a:srcRect l="52945" t="34245" r="27849" b="36220"/>
              <a:stretch>
                <a:fillRect/>
              </a:stretch>
            </p:blipFill>
            <p:spPr bwMode="auto">
              <a:xfrm>
                <a:off x="2426" y="981"/>
                <a:ext cx="707" cy="816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6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0730" name="Picture 17"/>
          <p:cNvPicPr>
            <a:picLocks noChangeAspect="1" noChangeArrowheads="1"/>
          </p:cNvPicPr>
          <p:nvPr/>
        </p:nvPicPr>
        <p:blipFill>
          <a:blip r:embed="rId2"/>
          <a:srcRect l="28740" t="19763" r="13853" b="29445"/>
          <a:stretch>
            <a:fillRect/>
          </a:stretch>
        </p:blipFill>
        <p:spPr bwMode="auto">
          <a:xfrm>
            <a:off x="2339975" y="4038600"/>
            <a:ext cx="4249738" cy="2819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15363" name="Group 14"/>
          <p:cNvGrpSpPr>
            <a:grpSpLocks/>
          </p:cNvGrpSpPr>
          <p:nvPr/>
        </p:nvGrpSpPr>
        <p:grpSpPr bwMode="auto">
          <a:xfrm>
            <a:off x="995363" y="347663"/>
            <a:ext cx="6745287" cy="3513137"/>
            <a:chOff x="309" y="-28"/>
            <a:chExt cx="5222" cy="2821"/>
          </a:xfrm>
        </p:grpSpPr>
        <p:pic>
          <p:nvPicPr>
            <p:cNvPr id="15365" name="Picture 2" descr="F:\cours psycho\audition\codage et freq.jpg"/>
            <p:cNvPicPr>
              <a:picLocks noChangeAspect="1" noChangeArrowheads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309" y="121"/>
              <a:ext cx="5222" cy="240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5366" name="Text Box 5"/>
            <p:cNvSpPr txBox="1">
              <a:spLocks noChangeArrowheads="1"/>
            </p:cNvSpPr>
            <p:nvPr/>
          </p:nvSpPr>
          <p:spPr bwMode="auto">
            <a:xfrm>
              <a:off x="656" y="2460"/>
              <a:ext cx="456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>
                  <a:solidFill>
                    <a:schemeClr val="tx1"/>
                  </a:solidFill>
                </a:rPr>
                <a:t>Base</a:t>
              </a:r>
            </a:p>
          </p:txBody>
        </p:sp>
        <p:sp>
          <p:nvSpPr>
            <p:cNvPr id="15367" name="Text Box 6"/>
            <p:cNvSpPr txBox="1">
              <a:spLocks noChangeArrowheads="1"/>
            </p:cNvSpPr>
            <p:nvPr/>
          </p:nvSpPr>
          <p:spPr bwMode="auto">
            <a:xfrm>
              <a:off x="2082" y="-28"/>
              <a:ext cx="479" cy="24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>
                  <a:solidFill>
                    <a:schemeClr val="tx1"/>
                  </a:solidFill>
                </a:rPr>
                <a:t>Apex</a:t>
              </a:r>
            </a:p>
          </p:txBody>
        </p:sp>
        <p:sp>
          <p:nvSpPr>
            <p:cNvPr id="15368" name="Text Box 7"/>
            <p:cNvSpPr txBox="1">
              <a:spLocks noChangeArrowheads="1"/>
            </p:cNvSpPr>
            <p:nvPr/>
          </p:nvSpPr>
          <p:spPr bwMode="auto">
            <a:xfrm>
              <a:off x="667" y="201"/>
              <a:ext cx="1090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Cellules ciliées </a:t>
              </a:r>
            </a:p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internes</a:t>
              </a:r>
            </a:p>
          </p:txBody>
        </p:sp>
        <p:sp>
          <p:nvSpPr>
            <p:cNvPr id="15369" name="Text Box 8"/>
            <p:cNvSpPr txBox="1">
              <a:spLocks noChangeArrowheads="1"/>
            </p:cNvSpPr>
            <p:nvPr/>
          </p:nvSpPr>
          <p:spPr bwMode="auto">
            <a:xfrm>
              <a:off x="461" y="700"/>
              <a:ext cx="798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400" b="0">
                  <a:solidFill>
                    <a:schemeClr val="tx1"/>
                  </a:solidFill>
                </a:rPr>
                <a:t>Membrane</a:t>
              </a:r>
            </a:p>
            <a:p>
              <a:r>
                <a:rPr lang="fr-FR" sz="1400" b="0">
                  <a:solidFill>
                    <a:schemeClr val="tx1"/>
                  </a:solidFill>
                </a:rPr>
                <a:t>basilaire</a:t>
              </a:r>
            </a:p>
          </p:txBody>
        </p:sp>
        <p:sp>
          <p:nvSpPr>
            <p:cNvPr id="15370" name="Text Box 10"/>
            <p:cNvSpPr txBox="1">
              <a:spLocks noChangeArrowheads="1"/>
            </p:cNvSpPr>
            <p:nvPr/>
          </p:nvSpPr>
          <p:spPr bwMode="auto">
            <a:xfrm>
              <a:off x="1570" y="2371"/>
              <a:ext cx="692" cy="4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Ganglion</a:t>
              </a:r>
            </a:p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spiral</a:t>
              </a:r>
            </a:p>
          </p:txBody>
        </p:sp>
        <p:sp>
          <p:nvSpPr>
            <p:cNvPr id="15371" name="Text Box 11"/>
            <p:cNvSpPr txBox="1">
              <a:spLocks noChangeArrowheads="1"/>
            </p:cNvSpPr>
            <p:nvPr/>
          </p:nvSpPr>
          <p:spPr bwMode="auto">
            <a:xfrm>
              <a:off x="2374" y="2378"/>
              <a:ext cx="509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Nerf </a:t>
              </a:r>
            </a:p>
            <a:p>
              <a:pPr algn="ctr"/>
              <a:r>
                <a:rPr lang="fr-FR" sz="1400" b="0">
                  <a:solidFill>
                    <a:schemeClr val="tx1"/>
                  </a:solidFill>
                </a:rPr>
                <a:t>auditif</a:t>
              </a:r>
            </a:p>
          </p:txBody>
        </p:sp>
        <p:sp>
          <p:nvSpPr>
            <p:cNvPr id="15372" name="Text Box 12"/>
            <p:cNvSpPr txBox="1">
              <a:spLocks noChangeArrowheads="1"/>
            </p:cNvSpPr>
            <p:nvPr/>
          </p:nvSpPr>
          <p:spPr bwMode="auto">
            <a:xfrm>
              <a:off x="3574" y="1752"/>
              <a:ext cx="821" cy="41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sz="1400">
                  <a:solidFill>
                    <a:schemeClr val="tx1"/>
                  </a:solidFill>
                </a:rPr>
                <a:t>Noyau</a:t>
              </a:r>
            </a:p>
            <a:p>
              <a:pPr algn="ctr"/>
              <a:r>
                <a:rPr lang="fr-FR" sz="1400">
                  <a:solidFill>
                    <a:schemeClr val="tx1"/>
                  </a:solidFill>
                </a:rPr>
                <a:t>cochléaire</a:t>
              </a:r>
            </a:p>
          </p:txBody>
        </p:sp>
        <p:sp>
          <p:nvSpPr>
            <p:cNvPr id="15373" name="Freeform 13"/>
            <p:cNvSpPr>
              <a:spLocks/>
            </p:cNvSpPr>
            <p:nvPr/>
          </p:nvSpPr>
          <p:spPr bwMode="auto">
            <a:xfrm>
              <a:off x="4785" y="1752"/>
              <a:ext cx="681" cy="809"/>
            </a:xfrm>
            <a:custGeom>
              <a:avLst/>
              <a:gdLst>
                <a:gd name="T0" fmla="*/ 45 w 681"/>
                <a:gd name="T1" fmla="*/ 499 h 809"/>
                <a:gd name="T2" fmla="*/ 227 w 681"/>
                <a:gd name="T3" fmla="*/ 363 h 809"/>
                <a:gd name="T4" fmla="*/ 363 w 681"/>
                <a:gd name="T5" fmla="*/ 181 h 809"/>
                <a:gd name="T6" fmla="*/ 454 w 681"/>
                <a:gd name="T7" fmla="*/ 45 h 809"/>
                <a:gd name="T8" fmla="*/ 635 w 681"/>
                <a:gd name="T9" fmla="*/ 453 h 809"/>
                <a:gd name="T10" fmla="*/ 590 w 681"/>
                <a:gd name="T11" fmla="*/ 771 h 809"/>
                <a:gd name="T12" fmla="*/ 91 w 681"/>
                <a:gd name="T13" fmla="*/ 680 h 809"/>
                <a:gd name="T14" fmla="*/ 45 w 681"/>
                <a:gd name="T15" fmla="*/ 499 h 809"/>
                <a:gd name="T16" fmla="*/ 0 60000 65536"/>
                <a:gd name="T17" fmla="*/ 0 60000 65536"/>
                <a:gd name="T18" fmla="*/ 0 60000 65536"/>
                <a:gd name="T19" fmla="*/ 0 60000 65536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w 681"/>
                <a:gd name="T25" fmla="*/ 0 h 809"/>
                <a:gd name="T26" fmla="*/ 681 w 681"/>
                <a:gd name="T27" fmla="*/ 809 h 809"/>
              </a:gdLst>
              <a:ahLst/>
              <a:cxnLst>
                <a:cxn ang="T16">
                  <a:pos x="T0" y="T1"/>
                </a:cxn>
                <a:cxn ang="T17">
                  <a:pos x="T2" y="T3"/>
                </a:cxn>
                <a:cxn ang="T18">
                  <a:pos x="T4" y="T5"/>
                </a:cxn>
                <a:cxn ang="T19">
                  <a:pos x="T6" y="T7"/>
                </a:cxn>
                <a:cxn ang="T20">
                  <a:pos x="T8" y="T9"/>
                </a:cxn>
                <a:cxn ang="T21">
                  <a:pos x="T10" y="T11"/>
                </a:cxn>
                <a:cxn ang="T22">
                  <a:pos x="T12" y="T13"/>
                </a:cxn>
                <a:cxn ang="T23">
                  <a:pos x="T14" y="T15"/>
                </a:cxn>
              </a:cxnLst>
              <a:rect l="T24" t="T25" r="T26" b="T27"/>
              <a:pathLst>
                <a:path w="681" h="809">
                  <a:moveTo>
                    <a:pt x="45" y="499"/>
                  </a:moveTo>
                  <a:cubicBezTo>
                    <a:pt x="68" y="446"/>
                    <a:pt x="174" y="416"/>
                    <a:pt x="227" y="363"/>
                  </a:cubicBezTo>
                  <a:cubicBezTo>
                    <a:pt x="280" y="310"/>
                    <a:pt x="325" y="234"/>
                    <a:pt x="363" y="181"/>
                  </a:cubicBezTo>
                  <a:cubicBezTo>
                    <a:pt x="401" y="128"/>
                    <a:pt x="409" y="0"/>
                    <a:pt x="454" y="45"/>
                  </a:cubicBezTo>
                  <a:cubicBezTo>
                    <a:pt x="499" y="90"/>
                    <a:pt x="612" y="332"/>
                    <a:pt x="635" y="453"/>
                  </a:cubicBezTo>
                  <a:cubicBezTo>
                    <a:pt x="658" y="574"/>
                    <a:pt x="681" y="733"/>
                    <a:pt x="590" y="771"/>
                  </a:cubicBezTo>
                  <a:cubicBezTo>
                    <a:pt x="499" y="809"/>
                    <a:pt x="182" y="725"/>
                    <a:pt x="91" y="680"/>
                  </a:cubicBezTo>
                  <a:cubicBezTo>
                    <a:pt x="0" y="635"/>
                    <a:pt x="22" y="552"/>
                    <a:pt x="45" y="499"/>
                  </a:cubicBezTo>
                  <a:close/>
                </a:path>
              </a:pathLst>
            </a:custGeom>
            <a:solidFill>
              <a:schemeClr val="bg1"/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sp>
        <p:nvSpPr>
          <p:cNvPr id="30735" name="AutoShape 15"/>
          <p:cNvSpPr>
            <a:spLocks noChangeArrowheads="1"/>
          </p:cNvSpPr>
          <p:nvPr/>
        </p:nvSpPr>
        <p:spPr bwMode="auto">
          <a:xfrm rot="1148123">
            <a:off x="6977063" y="2492375"/>
            <a:ext cx="1627187" cy="4094163"/>
          </a:xfrm>
          <a:prstGeom prst="curvedLeftArrow">
            <a:avLst>
              <a:gd name="adj1" fmla="val 50322"/>
              <a:gd name="adj2" fmla="val 100644"/>
              <a:gd name="adj3" fmla="val 33333"/>
            </a:avLst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7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0735" grpId="0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386" name="Text Box 2"/>
          <p:cNvSpPr txBox="1">
            <a:spLocks noChangeArrowheads="1"/>
          </p:cNvSpPr>
          <p:nvPr/>
        </p:nvSpPr>
        <p:spPr bwMode="auto">
          <a:xfrm>
            <a:off x="2492375" y="2362200"/>
            <a:ext cx="4289425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6000">
                <a:solidFill>
                  <a:schemeClr val="tx1"/>
                </a:solidFill>
              </a:rPr>
              <a:t>SURDITE</a:t>
            </a:r>
          </a:p>
          <a:p>
            <a:pPr algn="ctr"/>
            <a:endParaRPr lang="fr-CH" sz="2000">
              <a:solidFill>
                <a:schemeClr val="tx1"/>
              </a:solidFill>
            </a:endParaRPr>
          </a:p>
          <a:p>
            <a:pPr algn="ctr"/>
            <a:r>
              <a:rPr lang="fr-CH" sz="4000">
                <a:solidFill>
                  <a:schemeClr val="tx1"/>
                </a:solidFill>
              </a:rPr>
              <a:t>EPIDEMIOLOGIE</a:t>
            </a:r>
            <a:endParaRPr lang="fr-FR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10" name="Text Box 2"/>
          <p:cNvSpPr txBox="1">
            <a:spLocks noChangeArrowheads="1"/>
          </p:cNvSpPr>
          <p:nvPr/>
        </p:nvSpPr>
        <p:spPr bwMode="auto">
          <a:xfrm>
            <a:off x="0" y="0"/>
            <a:ext cx="30575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EPIDEMIOLOGIE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2771" name="Rectangle 3"/>
          <p:cNvSpPr txBox="1">
            <a:spLocks noChangeArrowheads="1"/>
          </p:cNvSpPr>
          <p:nvPr/>
        </p:nvSpPr>
        <p:spPr bwMode="auto">
          <a:xfrm>
            <a:off x="228600" y="1630363"/>
            <a:ext cx="8382000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1257300" lvl="2" indent="-266700" eaLnBrk="0" hangingPunct="0">
              <a:lnSpc>
                <a:spcPct val="90000"/>
              </a:lnSpc>
              <a:spcBef>
                <a:spcPct val="20000"/>
              </a:spcBef>
            </a:pPr>
            <a:endParaRPr lang="fr-FR" b="0">
              <a:solidFill>
                <a:schemeClr val="tx1"/>
              </a:solidFill>
            </a:endParaRPr>
          </a:p>
          <a:p>
            <a:pPr marL="342900" indent="-342900"/>
            <a:r>
              <a:rPr lang="fr-FR" b="0">
                <a:solidFill>
                  <a:schemeClr val="tx2"/>
                </a:solidFill>
              </a:rPr>
              <a:t>Prévalence </a:t>
            </a:r>
            <a:r>
              <a:rPr lang="fr-FR">
                <a:solidFill>
                  <a:schemeClr val="tx2"/>
                </a:solidFill>
              </a:rPr>
              <a:t>à Genève</a:t>
            </a:r>
            <a:r>
              <a:rPr lang="fr-FR" b="0">
                <a:solidFill>
                  <a:schemeClr val="tx2"/>
                </a:solidFill>
              </a:rPr>
              <a:t>:</a:t>
            </a:r>
          </a:p>
          <a:p>
            <a:pPr marL="1257300" lvl="2" indent="-266700">
              <a:buFontTx/>
              <a:buChar char="•"/>
            </a:pPr>
            <a:r>
              <a:rPr lang="fr-FR" sz="1400" b="0">
                <a:solidFill>
                  <a:schemeClr val="tx2"/>
                </a:solidFill>
              </a:rPr>
              <a:t>2001: 1,43/1000</a:t>
            </a:r>
          </a:p>
          <a:p>
            <a:pPr marL="1257300" lvl="2" indent="-266700">
              <a:buFontTx/>
              <a:buChar char="•"/>
            </a:pPr>
            <a:r>
              <a:rPr lang="fr-CH" sz="1400" b="0">
                <a:solidFill>
                  <a:schemeClr val="tx2"/>
                </a:solidFill>
              </a:rPr>
              <a:t>200</a:t>
            </a:r>
            <a:r>
              <a:rPr lang="fr-FR" sz="1400" b="0">
                <a:solidFill>
                  <a:schemeClr val="tx2"/>
                </a:solidFill>
              </a:rPr>
              <a:t>2</a:t>
            </a:r>
            <a:r>
              <a:rPr lang="fr-CH" sz="1400" b="0">
                <a:solidFill>
                  <a:schemeClr val="tx2"/>
                </a:solidFill>
              </a:rPr>
              <a:t>: 0,82</a:t>
            </a:r>
            <a:r>
              <a:rPr lang="fr-FR" sz="1400" b="0">
                <a:solidFill>
                  <a:schemeClr val="tx2"/>
                </a:solidFill>
              </a:rPr>
              <a:t>/1000</a:t>
            </a:r>
            <a:r>
              <a:rPr lang="fr-CH" sz="1400" b="0">
                <a:solidFill>
                  <a:schemeClr val="tx2"/>
                </a:solidFill>
              </a:rPr>
              <a:t> </a:t>
            </a:r>
            <a:endParaRPr lang="fr-FR" sz="1400" b="0">
              <a:solidFill>
                <a:schemeClr val="tx2"/>
              </a:solidFill>
            </a:endParaRPr>
          </a:p>
          <a:p>
            <a:pPr marL="1257300" lvl="2" indent="-266700">
              <a:buFontTx/>
              <a:buChar char="•"/>
            </a:pPr>
            <a:r>
              <a:rPr lang="fr-CH" sz="1400" b="0">
                <a:solidFill>
                  <a:schemeClr val="tx2"/>
                </a:solidFill>
              </a:rPr>
              <a:t>200</a:t>
            </a:r>
            <a:r>
              <a:rPr lang="fr-FR" sz="1400" b="0">
                <a:solidFill>
                  <a:schemeClr val="tx2"/>
                </a:solidFill>
              </a:rPr>
              <a:t>3: 0,8/1000 </a:t>
            </a:r>
          </a:p>
          <a:p>
            <a:pPr marL="1257300" lvl="2" indent="-266700">
              <a:buFontTx/>
              <a:buChar char="•"/>
            </a:pPr>
            <a:r>
              <a:rPr lang="fr-CH" sz="1400" b="0">
                <a:solidFill>
                  <a:schemeClr val="tx2"/>
                </a:solidFill>
              </a:rPr>
              <a:t>2004: 1,5</a:t>
            </a:r>
            <a:r>
              <a:rPr lang="fr-FR" sz="1400" b="0">
                <a:solidFill>
                  <a:schemeClr val="tx2"/>
                </a:solidFill>
              </a:rPr>
              <a:t>/1000</a:t>
            </a:r>
            <a:endParaRPr lang="fr-CH" sz="1400" b="0">
              <a:solidFill>
                <a:schemeClr val="tx1"/>
              </a:solidFill>
            </a:endParaRP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fr-CH" b="0">
              <a:solidFill>
                <a:schemeClr val="tx1"/>
              </a:solidFill>
            </a:endParaRP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1400" b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fr-FR" sz="1400" b="0">
              <a:solidFill>
                <a:schemeClr val="tx1"/>
              </a:solidFill>
            </a:endParaRPr>
          </a:p>
        </p:txBody>
      </p:sp>
      <p:grpSp>
        <p:nvGrpSpPr>
          <p:cNvPr id="2" name="Grouper 4"/>
          <p:cNvGrpSpPr>
            <a:grpSpLocks/>
          </p:cNvGrpSpPr>
          <p:nvPr/>
        </p:nvGrpSpPr>
        <p:grpSpPr bwMode="auto">
          <a:xfrm>
            <a:off x="228600" y="3429000"/>
            <a:ext cx="8763000" cy="2282825"/>
            <a:chOff x="228600" y="76200"/>
            <a:chExt cx="8763000" cy="2282825"/>
          </a:xfrm>
        </p:grpSpPr>
        <p:sp>
          <p:nvSpPr>
            <p:cNvPr id="17414" name="Rectangle 3"/>
            <p:cNvSpPr txBox="1">
              <a:spLocks noChangeArrowheads="1"/>
            </p:cNvSpPr>
            <p:nvPr/>
          </p:nvSpPr>
          <p:spPr bwMode="auto">
            <a:xfrm>
              <a:off x="228600" y="76200"/>
              <a:ext cx="8382000" cy="17526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</a:pPr>
              <a:r>
                <a:rPr lang="fr-FR" b="0" u="sng">
                  <a:solidFill>
                    <a:schemeClr val="tx1"/>
                  </a:solidFill>
                </a:rPr>
                <a:t>Prévalence </a:t>
              </a:r>
              <a:r>
                <a:rPr lang="fr-FR" u="sng">
                  <a:solidFill>
                    <a:schemeClr val="tx1"/>
                  </a:solidFill>
                </a:rPr>
                <a:t>européenne </a:t>
              </a:r>
              <a:r>
                <a:rPr lang="fr-FR" b="0" u="sng">
                  <a:solidFill>
                    <a:schemeClr val="tx1"/>
                  </a:solidFill>
                </a:rPr>
                <a:t>par 1’000 naissances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b="0"/>
                <a:t>Surdité congénitale bilatérale	1-3,4 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fr-CH" b="0">
                  <a:solidFill>
                    <a:schemeClr val="tx1"/>
                  </a:solidFill>
                </a:rPr>
                <a:t>Trisomie 21			1,4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Fibrose kystique		0,33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Hypothyroïdie			0,25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Phénylcétonurie		0’08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 typeface="Arial" charset="0"/>
                <a:buChar char="•"/>
              </a:pPr>
              <a:r>
                <a:rPr lang="fr-CH" b="0">
                  <a:solidFill>
                    <a:schemeClr val="tx1"/>
                  </a:solidFill>
                </a:rPr>
                <a:t>Galactosémie			0,02</a:t>
              </a:r>
            </a:p>
            <a:p>
              <a:pPr marL="342900" indent="-342900" eaLnBrk="0" hangingPunct="0">
                <a:lnSpc>
                  <a:spcPct val="90000"/>
                </a:lnSpc>
                <a:spcBef>
                  <a:spcPct val="20000"/>
                </a:spcBef>
                <a:buFontTx/>
                <a:buChar char="•"/>
              </a:pPr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17415" name="Rectangle 5"/>
            <p:cNvSpPr>
              <a:spLocks noChangeArrowheads="1"/>
            </p:cNvSpPr>
            <p:nvPr/>
          </p:nvSpPr>
          <p:spPr bwMode="auto">
            <a:xfrm>
              <a:off x="6629400" y="884238"/>
              <a:ext cx="2362200" cy="147478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 algn="ctr"/>
              <a:r>
                <a:rPr lang="fr-CH" b="0">
                  <a:solidFill>
                    <a:schemeClr val="tx1"/>
                  </a:solidFill>
                </a:rPr>
                <a:t>Surdité est plus fréquente que d’autres pathologies dépistées (bilan prénatal, Güthrie) !</a:t>
              </a:r>
            </a:p>
          </p:txBody>
        </p:sp>
        <p:sp>
          <p:nvSpPr>
            <p:cNvPr id="8" name="Flèche vers la droite 7"/>
            <p:cNvSpPr/>
            <p:nvPr/>
          </p:nvSpPr>
          <p:spPr>
            <a:xfrm>
              <a:off x="5943600" y="1371600"/>
              <a:ext cx="457200" cy="381000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  <a:ea typeface="ＭＳ Ｐゴシック" pitchFamily="-111" charset="-128"/>
              </a:endParaRPr>
            </a:p>
          </p:txBody>
        </p:sp>
      </p:grpSp>
      <p:sp>
        <p:nvSpPr>
          <p:cNvPr id="17413" name="Rectangle 3"/>
          <p:cNvSpPr txBox="1">
            <a:spLocks noChangeArrowheads="1"/>
          </p:cNvSpPr>
          <p:nvPr/>
        </p:nvSpPr>
        <p:spPr bwMode="auto">
          <a:xfrm>
            <a:off x="222250" y="765175"/>
            <a:ext cx="8382000" cy="9350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</a:pPr>
            <a:r>
              <a:rPr lang="fr-FR" b="0">
                <a:solidFill>
                  <a:schemeClr val="tx1"/>
                </a:solidFill>
              </a:rPr>
              <a:t>Prévalence </a:t>
            </a:r>
            <a:r>
              <a:rPr lang="fr-FR">
                <a:solidFill>
                  <a:schemeClr val="tx1"/>
                </a:solidFill>
              </a:rPr>
              <a:t>en Europe</a:t>
            </a:r>
            <a:r>
              <a:rPr lang="fr-FR" sz="1400" b="0">
                <a:solidFill>
                  <a:schemeClr val="tx1"/>
                </a:solidFill>
              </a:rPr>
              <a:t>:</a:t>
            </a:r>
          </a:p>
          <a:p>
            <a:pPr marL="1257300" lvl="2" indent="-2667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b="0">
                <a:solidFill>
                  <a:schemeClr val="tx1"/>
                </a:solidFill>
              </a:rPr>
              <a:t>1-3,5/1000 naissance non compliquées</a:t>
            </a:r>
          </a:p>
          <a:p>
            <a:pPr marL="1257300" lvl="2" indent="-2667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r>
              <a:rPr lang="fr-FR" sz="1400" b="0">
                <a:solidFill>
                  <a:schemeClr val="tx1"/>
                </a:solidFill>
              </a:rPr>
              <a:t>20-40/1000 des naissance « à risque » soit</a:t>
            </a:r>
            <a:r>
              <a:rPr lang="fr-FR" sz="1400">
                <a:solidFill>
                  <a:schemeClr val="tx1"/>
                </a:solidFill>
              </a:rPr>
              <a:t> 10-30 x plus </a:t>
            </a:r>
            <a:r>
              <a:rPr lang="fr-FR" sz="1400" b="0">
                <a:solidFill>
                  <a:schemeClr val="tx1"/>
                </a:solidFill>
              </a:rPr>
              <a:t>!</a:t>
            </a: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</a:pPr>
            <a:endParaRPr lang="fr-CH" b="0">
              <a:solidFill>
                <a:schemeClr val="tx1"/>
              </a:solidFill>
            </a:endParaRPr>
          </a:p>
          <a:p>
            <a:pPr marL="342900" lvl="1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 typeface="Arial" charset="0"/>
              <a:buChar char="•"/>
            </a:pPr>
            <a:endParaRPr lang="fr-FR" sz="1400" b="0"/>
          </a:p>
          <a:p>
            <a:pPr marL="342900" indent="-342900" eaLnBrk="0" hangingPunct="0">
              <a:lnSpc>
                <a:spcPct val="90000"/>
              </a:lnSpc>
              <a:spcBef>
                <a:spcPct val="20000"/>
              </a:spcBef>
              <a:buFontTx/>
              <a:buChar char="•"/>
            </a:pPr>
            <a:endParaRPr lang="fr-FR" sz="1400" b="0">
              <a:solidFill>
                <a:schemeClr val="tx1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4355976" y="1916832"/>
            <a:ext cx="45720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lvl="0"/>
            <a:r>
              <a:rPr lang="en-US" dirty="0" err="1">
                <a:solidFill>
                  <a:schemeClr val="tx1"/>
                </a:solidFill>
              </a:rPr>
              <a:t>Répartition</a:t>
            </a:r>
            <a:r>
              <a:rPr lang="en-US" dirty="0">
                <a:solidFill>
                  <a:schemeClr val="tx1"/>
                </a:solidFill>
              </a:rPr>
              <a:t>:</a:t>
            </a:r>
            <a:endParaRPr lang="fr-FR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30% de </a:t>
            </a:r>
            <a:r>
              <a:rPr lang="en-US" b="0" dirty="0" err="1">
                <a:solidFill>
                  <a:schemeClr val="tx1"/>
                </a:solidFill>
              </a:rPr>
              <a:t>sourds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profonds</a:t>
            </a:r>
            <a:endParaRPr lang="fr-FR" b="0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20% de </a:t>
            </a:r>
            <a:r>
              <a:rPr lang="en-US" b="0" dirty="0" err="1">
                <a:solidFill>
                  <a:schemeClr val="tx1"/>
                </a:solidFill>
              </a:rPr>
              <a:t>sourds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moyens</a:t>
            </a:r>
            <a:endParaRPr lang="fr-FR" b="0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50% de </a:t>
            </a:r>
            <a:r>
              <a:rPr lang="en-US" b="0" dirty="0" err="1">
                <a:solidFill>
                  <a:schemeClr val="tx1"/>
                </a:solidFill>
              </a:rPr>
              <a:t>sourds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légers</a:t>
            </a:r>
            <a:endParaRPr lang="fr-FR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7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2771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Text Box 2"/>
          <p:cNvSpPr txBox="1">
            <a:spLocks noChangeArrowheads="1"/>
          </p:cNvSpPr>
          <p:nvPr/>
        </p:nvSpPr>
        <p:spPr bwMode="auto">
          <a:xfrm>
            <a:off x="1447800" y="2362200"/>
            <a:ext cx="658177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CLASSIFICATION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29" name="ZoneTexte 51"/>
          <p:cNvSpPr txBox="1">
            <a:spLocks noChangeArrowheads="1"/>
          </p:cNvSpPr>
          <p:nvPr/>
        </p:nvSpPr>
        <p:spPr bwMode="auto">
          <a:xfrm>
            <a:off x="2514600" y="1258888"/>
            <a:ext cx="3713163" cy="1766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/>
            <a:r>
              <a:rPr lang="fr-FR" b="0">
                <a:solidFill>
                  <a:schemeClr val="tx1"/>
                </a:solidFill>
              </a:rPr>
              <a:t>Souvent peu graves</a:t>
            </a:r>
          </a:p>
          <a:p>
            <a:pPr marL="177800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99% acquise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>
                <a:solidFill>
                  <a:schemeClr val="tx1"/>
                </a:solidFill>
              </a:rPr>
              <a:t>Cérumen, OMA, CE, </a:t>
            </a:r>
          </a:p>
          <a:p>
            <a:pPr marL="635000" lvl="1" indent="-177800">
              <a:buFont typeface="Arial" charset="0"/>
              <a:buNone/>
            </a:pPr>
            <a:r>
              <a:rPr lang="fr-FR" sz="1400" b="0">
                <a:solidFill>
                  <a:schemeClr val="tx1"/>
                </a:solidFill>
              </a:rPr>
              <a:t>    trauma, choléstéatome</a:t>
            </a:r>
          </a:p>
          <a:p>
            <a:pPr marL="177800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1% congénitale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>
                <a:solidFill>
                  <a:schemeClr val="tx1"/>
                </a:solidFill>
              </a:rPr>
              <a:t>Aplasies majeures ou mineures</a:t>
            </a:r>
          </a:p>
          <a:p>
            <a:pPr marL="635000" lvl="1" indent="-177800">
              <a:buFont typeface="Arial" charset="0"/>
              <a:buChar char="•"/>
            </a:pPr>
            <a:endParaRPr lang="fr-FR" sz="1400" b="0">
              <a:solidFill>
                <a:schemeClr val="tx1"/>
              </a:solidFill>
            </a:endParaRPr>
          </a:p>
        </p:txBody>
      </p:sp>
      <p:grpSp>
        <p:nvGrpSpPr>
          <p:cNvPr id="2" name="Group 29"/>
          <p:cNvGrpSpPr>
            <a:grpSpLocks/>
          </p:cNvGrpSpPr>
          <p:nvPr/>
        </p:nvGrpSpPr>
        <p:grpSpPr bwMode="auto">
          <a:xfrm>
            <a:off x="1752600" y="163513"/>
            <a:ext cx="5435600" cy="2314575"/>
            <a:chOff x="1104" y="103"/>
            <a:chExt cx="3424" cy="1458"/>
          </a:xfrm>
        </p:grpSpPr>
        <p:grpSp>
          <p:nvGrpSpPr>
            <p:cNvPr id="19476" name="Group 27"/>
            <p:cNvGrpSpPr>
              <a:grpSpLocks/>
            </p:cNvGrpSpPr>
            <p:nvPr/>
          </p:nvGrpSpPr>
          <p:grpSpPr bwMode="auto">
            <a:xfrm>
              <a:off x="1104" y="168"/>
              <a:ext cx="3424" cy="1393"/>
              <a:chOff x="1104" y="168"/>
              <a:chExt cx="3424" cy="1393"/>
            </a:xfrm>
          </p:grpSpPr>
          <p:sp>
            <p:nvSpPr>
              <p:cNvPr id="6" name="Flèche vers la droite 5"/>
              <p:cNvSpPr/>
              <p:nvPr/>
            </p:nvSpPr>
            <p:spPr>
              <a:xfrm>
                <a:off x="3013" y="521"/>
                <a:ext cx="347" cy="224"/>
              </a:xfrm>
              <a:prstGeom prst="rightArrow">
                <a:avLst/>
              </a:prstGeom>
              <a:noFill/>
              <a:ln>
                <a:solidFill>
                  <a:schemeClr val="tx1"/>
                </a:solidFill>
              </a:ln>
              <a:effectLst/>
            </p:spPr>
            <p:style>
              <a:lnRef idx="1">
                <a:schemeClr val="accent1"/>
              </a:lnRef>
              <a:fillRef idx="3">
                <a:schemeClr val="accent1"/>
              </a:fillRef>
              <a:effectRef idx="2">
                <a:schemeClr val="accent1"/>
              </a:effectRef>
              <a:fontRef idx="minor">
                <a:schemeClr val="lt1"/>
              </a:fontRef>
            </p:style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  <a:ea typeface="ＭＳ Ｐゴシック" pitchFamily="-111" charset="-128"/>
                </a:endParaRPr>
              </a:p>
            </p:txBody>
          </p:sp>
          <p:pic>
            <p:nvPicPr>
              <p:cNvPr id="19481" name="Image 26" descr="Image 4.png"/>
              <p:cNvPicPr>
                <a:picLocks noChangeAspect="1"/>
              </p:cNvPicPr>
              <p:nvPr/>
            </p:nvPicPr>
            <p:blipFill>
              <a:blip r:embed="rId3"/>
              <a:srcRect l="6598" t="10902" r="23582" b="27901"/>
              <a:stretch>
                <a:fillRect/>
              </a:stretch>
            </p:blipFill>
            <p:spPr bwMode="auto">
              <a:xfrm>
                <a:off x="3552" y="168"/>
                <a:ext cx="976" cy="95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grpSp>
            <p:nvGrpSpPr>
              <p:cNvPr id="19482" name="Group 25"/>
              <p:cNvGrpSpPr>
                <a:grpSpLocks/>
              </p:cNvGrpSpPr>
              <p:nvPr/>
            </p:nvGrpSpPr>
            <p:grpSpPr bwMode="auto">
              <a:xfrm>
                <a:off x="1104" y="521"/>
                <a:ext cx="1824" cy="1040"/>
                <a:chOff x="1104" y="521"/>
                <a:chExt cx="1824" cy="1040"/>
              </a:xfrm>
            </p:grpSpPr>
            <p:cxnSp>
              <p:nvCxnSpPr>
                <p:cNvPr id="32" name="Connecteur droit 31"/>
                <p:cNvCxnSpPr>
                  <a:endCxn id="19484" idx="1"/>
                </p:cNvCxnSpPr>
                <p:nvPr/>
              </p:nvCxnSpPr>
              <p:spPr>
                <a:xfrm rot="5400000" flipH="1" flipV="1">
                  <a:off x="762" y="979"/>
                  <a:ext cx="924" cy="240"/>
                </a:xfrm>
                <a:prstGeom prst="line">
                  <a:avLst/>
                </a:prstGeom>
                <a:ln>
                  <a:solidFill>
                    <a:schemeClr val="tx1"/>
                  </a:solidFill>
                </a:ln>
                <a:effectLst/>
              </p:spPr>
              <p:style>
                <a:lnRef idx="2">
                  <a:schemeClr val="accent1"/>
                </a:lnRef>
                <a:fillRef idx="0">
                  <a:schemeClr val="accent1"/>
                </a:fillRef>
                <a:effectRef idx="1">
                  <a:schemeClr val="accent1"/>
                </a:effectRef>
                <a:fontRef idx="minor">
                  <a:schemeClr val="tx1"/>
                </a:fontRef>
              </p:style>
            </p:cxnSp>
            <p:sp>
              <p:nvSpPr>
                <p:cNvPr id="19484" name="ZoneTexte 3"/>
                <p:cNvSpPr txBox="1">
                  <a:spLocks noChangeArrowheads="1"/>
                </p:cNvSpPr>
                <p:nvPr/>
              </p:nvSpPr>
              <p:spPr bwMode="auto">
                <a:xfrm>
                  <a:off x="1344" y="521"/>
                  <a:ext cx="1584" cy="232"/>
                </a:xfrm>
                <a:prstGeom prst="rect">
                  <a:avLst/>
                </a:prstGeom>
                <a:solidFill>
                  <a:schemeClr val="bg1"/>
                </a:solidFill>
                <a:ln w="9525">
                  <a:solidFill>
                    <a:schemeClr val="tx1"/>
                  </a:solidFill>
                  <a:miter lim="800000"/>
                  <a:headEnd/>
                  <a:tailEnd/>
                </a:ln>
              </p:spPr>
              <p:txBody>
                <a:bodyPr>
                  <a:spAutoFit/>
                </a:bodyPr>
                <a:lstStyle/>
                <a:p>
                  <a:pPr algn="ctr"/>
                  <a:r>
                    <a:rPr lang="fr-FR" b="0">
                      <a:solidFill>
                        <a:schemeClr val="tx1"/>
                      </a:solidFill>
                    </a:rPr>
                    <a:t>TRANSMISSION</a:t>
                  </a:r>
                </a:p>
              </p:txBody>
            </p:sp>
          </p:grpSp>
        </p:grpSp>
        <p:grpSp>
          <p:nvGrpSpPr>
            <p:cNvPr id="19477" name="Grouper 62"/>
            <p:cNvGrpSpPr>
              <a:grpSpLocks/>
            </p:cNvGrpSpPr>
            <p:nvPr/>
          </p:nvGrpSpPr>
          <p:grpSpPr bwMode="auto">
            <a:xfrm>
              <a:off x="3456" y="103"/>
              <a:ext cx="1056" cy="1049"/>
              <a:chOff x="5486400" y="533400"/>
              <a:chExt cx="1981200" cy="1905000"/>
            </a:xfrm>
          </p:grpSpPr>
          <p:sp>
            <p:nvSpPr>
              <p:cNvPr id="55" name="Ellipse 54"/>
              <p:cNvSpPr>
                <a:spLocks noChangeArrowheads="1"/>
              </p:cNvSpPr>
              <p:nvPr/>
            </p:nvSpPr>
            <p:spPr bwMode="auto">
              <a:xfrm>
                <a:off x="5486400" y="533400"/>
                <a:ext cx="1981200" cy="1904999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57" name="Connecteur droit 56"/>
              <p:cNvCxnSpPr>
                <a:cxnSpLocks noChangeShapeType="1"/>
                <a:stCxn id="55" idx="7"/>
                <a:endCxn id="55" idx="3"/>
              </p:cNvCxnSpPr>
              <p:nvPr/>
            </p:nvCxnSpPr>
            <p:spPr bwMode="auto">
              <a:xfrm rot="-5400000" flipH="1" flipV="1">
                <a:off x="5804167" y="786101"/>
                <a:ext cx="1345666" cy="1399598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</p:grpSp>
      <p:grpSp>
        <p:nvGrpSpPr>
          <p:cNvPr id="8" name="Group 28"/>
          <p:cNvGrpSpPr>
            <a:grpSpLocks/>
          </p:cNvGrpSpPr>
          <p:nvPr/>
        </p:nvGrpSpPr>
        <p:grpSpPr bwMode="auto">
          <a:xfrm>
            <a:off x="1752600" y="2782888"/>
            <a:ext cx="7391400" cy="2332037"/>
            <a:chOff x="1104" y="1753"/>
            <a:chExt cx="4656" cy="1469"/>
          </a:xfrm>
        </p:grpSpPr>
        <p:pic>
          <p:nvPicPr>
            <p:cNvPr id="19463" name="Image 27" descr="Image 2.pn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3312" y="2089"/>
              <a:ext cx="1688" cy="11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19464" name="Image 22" descr="Image 5.png"/>
            <p:cNvPicPr>
              <a:picLocks noChangeAspect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4880" y="2233"/>
              <a:ext cx="832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19465" name="ZoneTexte 29"/>
            <p:cNvSpPr txBox="1">
              <a:spLocks noChangeArrowheads="1"/>
            </p:cNvSpPr>
            <p:nvPr/>
          </p:nvSpPr>
          <p:spPr bwMode="auto">
            <a:xfrm>
              <a:off x="4483" y="2358"/>
              <a:ext cx="297" cy="48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4400" b="0">
                  <a:solidFill>
                    <a:schemeClr val="tx1"/>
                  </a:solidFill>
                </a:rPr>
                <a:t>+</a:t>
              </a:r>
            </a:p>
          </p:txBody>
        </p:sp>
        <p:grpSp>
          <p:nvGrpSpPr>
            <p:cNvPr id="19466" name="Group 26"/>
            <p:cNvGrpSpPr>
              <a:grpSpLocks/>
            </p:cNvGrpSpPr>
            <p:nvPr/>
          </p:nvGrpSpPr>
          <p:grpSpPr bwMode="auto">
            <a:xfrm>
              <a:off x="1104" y="1753"/>
              <a:ext cx="1824" cy="960"/>
              <a:chOff x="1104" y="1753"/>
              <a:chExt cx="1824" cy="960"/>
            </a:xfrm>
          </p:grpSpPr>
          <p:sp>
            <p:nvSpPr>
              <p:cNvPr id="19474" name="ZoneTexte 4"/>
              <p:cNvSpPr txBox="1">
                <a:spLocks noChangeArrowheads="1"/>
              </p:cNvSpPr>
              <p:nvPr/>
            </p:nvSpPr>
            <p:spPr bwMode="auto">
              <a:xfrm>
                <a:off x="1391" y="2480"/>
                <a:ext cx="1537" cy="233"/>
              </a:xfrm>
              <a:prstGeom prst="rect">
                <a:avLst/>
              </a:prstGeom>
              <a:solidFill>
                <a:schemeClr val="bg1"/>
              </a:solidFill>
              <a:ln w="9525">
                <a:solidFill>
                  <a:schemeClr val="tx1"/>
                </a:solidFill>
                <a:miter lim="800000"/>
                <a:headEnd/>
                <a:tailEnd/>
              </a:ln>
            </p:spPr>
            <p:txBody>
              <a:bodyPr>
                <a:spAutoFit/>
              </a:bodyPr>
              <a:lstStyle/>
              <a:p>
                <a:pPr algn="ctr"/>
                <a:r>
                  <a:rPr lang="fr-FR" b="0">
                    <a:solidFill>
                      <a:schemeClr val="tx1"/>
                    </a:solidFill>
                  </a:rPr>
                  <a:t>PERCEPTION</a:t>
                </a:r>
              </a:p>
            </p:txBody>
          </p:sp>
          <p:cxnSp>
            <p:nvCxnSpPr>
              <p:cNvPr id="33" name="Connecteur droit 32"/>
              <p:cNvCxnSpPr>
                <a:endCxn id="19474" idx="1"/>
              </p:cNvCxnSpPr>
              <p:nvPr/>
            </p:nvCxnSpPr>
            <p:spPr>
              <a:xfrm rot="16200000" flipH="1">
                <a:off x="826" y="2031"/>
                <a:ext cx="844" cy="287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  <a:effectLst/>
            </p:spPr>
            <p:style>
              <a:lnRef idx="2">
                <a:schemeClr val="accent1"/>
              </a:lnRef>
              <a:fillRef idx="0">
                <a:schemeClr val="accent1"/>
              </a:fillRef>
              <a:effectRef idx="1">
                <a:schemeClr val="accent1"/>
              </a:effectRef>
              <a:fontRef idx="minor">
                <a:schemeClr val="tx1"/>
              </a:fontRef>
            </p:style>
          </p:cxnSp>
        </p:grpSp>
        <p:sp>
          <p:nvSpPr>
            <p:cNvPr id="7" name="Flèche vers la droite 6"/>
            <p:cNvSpPr/>
            <p:nvPr/>
          </p:nvSpPr>
          <p:spPr>
            <a:xfrm>
              <a:off x="3024" y="2473"/>
              <a:ext cx="347" cy="223"/>
            </a:xfrm>
            <a:prstGeom prst="rightArrow">
              <a:avLst/>
            </a:prstGeom>
            <a:noFill/>
            <a:ln>
              <a:solidFill>
                <a:schemeClr val="tx1"/>
              </a:solidFill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  <a:ea typeface="ＭＳ Ｐゴシック" pitchFamily="-111" charset="-128"/>
              </a:endParaRPr>
            </a:p>
          </p:txBody>
        </p:sp>
        <p:grpSp>
          <p:nvGrpSpPr>
            <p:cNvPr id="19468" name="Grouper 63"/>
            <p:cNvGrpSpPr>
              <a:grpSpLocks/>
            </p:cNvGrpSpPr>
            <p:nvPr/>
          </p:nvGrpSpPr>
          <p:grpSpPr bwMode="auto">
            <a:xfrm>
              <a:off x="3408" y="2041"/>
              <a:ext cx="960" cy="1008"/>
              <a:chOff x="5486400" y="533400"/>
              <a:chExt cx="1981200" cy="1905000"/>
            </a:xfrm>
          </p:grpSpPr>
          <p:sp>
            <p:nvSpPr>
              <p:cNvPr id="65" name="Ellipse 64"/>
              <p:cNvSpPr>
                <a:spLocks noChangeArrowheads="1"/>
              </p:cNvSpPr>
              <p:nvPr/>
            </p:nvSpPr>
            <p:spPr bwMode="auto">
              <a:xfrm>
                <a:off x="5486400" y="533400"/>
                <a:ext cx="1981200" cy="19050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6" name="Connecteur droit 65"/>
              <p:cNvCxnSpPr>
                <a:cxnSpLocks noChangeShapeType="1"/>
                <a:stCxn id="65" idx="7"/>
                <a:endCxn id="65" idx="3"/>
              </p:cNvCxnSpPr>
              <p:nvPr/>
            </p:nvCxnSpPr>
            <p:spPr bwMode="auto">
              <a:xfrm rot="-5400000" flipH="1" flipV="1">
                <a:off x="5804204" y="786288"/>
                <a:ext cx="1345595" cy="139922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grpSp>
          <p:nvGrpSpPr>
            <p:cNvPr id="19469" name="Grouper 66"/>
            <p:cNvGrpSpPr>
              <a:grpSpLocks/>
            </p:cNvGrpSpPr>
            <p:nvPr/>
          </p:nvGrpSpPr>
          <p:grpSpPr bwMode="auto">
            <a:xfrm>
              <a:off x="4800" y="2041"/>
              <a:ext cx="960" cy="1008"/>
              <a:chOff x="5486400" y="533400"/>
              <a:chExt cx="1981200" cy="1905000"/>
            </a:xfrm>
          </p:grpSpPr>
          <p:sp>
            <p:nvSpPr>
              <p:cNvPr id="68" name="Ellipse 67"/>
              <p:cNvSpPr>
                <a:spLocks noChangeArrowheads="1"/>
              </p:cNvSpPr>
              <p:nvPr/>
            </p:nvSpPr>
            <p:spPr bwMode="auto">
              <a:xfrm>
                <a:off x="5486400" y="533400"/>
                <a:ext cx="1981200" cy="1905000"/>
              </a:xfrm>
              <a:prstGeom prst="ellips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</a:endParaRPr>
              </a:p>
            </p:txBody>
          </p:sp>
          <p:cxnSp>
            <p:nvCxnSpPr>
              <p:cNvPr id="69" name="Connecteur droit 68"/>
              <p:cNvCxnSpPr>
                <a:cxnSpLocks noChangeShapeType="1"/>
                <a:stCxn id="68" idx="7"/>
                <a:endCxn id="68" idx="3"/>
              </p:cNvCxnSpPr>
              <p:nvPr/>
            </p:nvCxnSpPr>
            <p:spPr bwMode="auto">
              <a:xfrm rot="-5400000" flipH="1" flipV="1">
                <a:off x="5804204" y="786288"/>
                <a:ext cx="1345595" cy="1399222"/>
              </a:xfrm>
              <a:prstGeom prst="line">
                <a:avLst/>
              </a:prstGeom>
              <a:noFill/>
              <a:ln w="57150">
                <a:solidFill>
                  <a:srgbClr val="FF0000"/>
                </a:solidFill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</p:grpSp>
      <p:sp>
        <p:nvSpPr>
          <p:cNvPr id="19461" name="ZoneTexte 2"/>
          <p:cNvSpPr txBox="1">
            <a:spLocks noChangeArrowheads="1"/>
          </p:cNvSpPr>
          <p:nvPr/>
        </p:nvSpPr>
        <p:spPr bwMode="auto">
          <a:xfrm>
            <a:off x="76200" y="2427288"/>
            <a:ext cx="1733550" cy="369887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0">
                <a:solidFill>
                  <a:schemeClr val="tx1"/>
                </a:solidFill>
              </a:rPr>
              <a:t>SURDITE</a:t>
            </a:r>
          </a:p>
        </p:txBody>
      </p:sp>
      <p:sp>
        <p:nvSpPr>
          <p:cNvPr id="34830" name="ZoneTexte 52"/>
          <p:cNvSpPr txBox="1">
            <a:spLocks noChangeArrowheads="1"/>
          </p:cNvSpPr>
          <p:nvPr/>
        </p:nvSpPr>
        <p:spPr bwMode="auto">
          <a:xfrm>
            <a:off x="2268538" y="4419600"/>
            <a:ext cx="6875462" cy="22159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fr-FR" b="0" dirty="0">
                <a:solidFill>
                  <a:schemeClr val="tx1"/>
                </a:solidFill>
              </a:rPr>
              <a:t>90% congénitale</a:t>
            </a:r>
          </a:p>
          <a:p>
            <a:pPr marL="177800" indent="-177800">
              <a:buFont typeface="Arial" charset="0"/>
              <a:buChar char="•"/>
            </a:pPr>
            <a:r>
              <a:rPr lang="fr-FR" b="0" dirty="0">
                <a:solidFill>
                  <a:schemeClr val="tx1"/>
                </a:solidFill>
              </a:rPr>
              <a:t>10% acquise en postnatal</a:t>
            </a:r>
          </a:p>
          <a:p>
            <a:pPr marL="177800" indent="-177800"/>
            <a:r>
              <a:rPr lang="fr-FR" sz="1400" b="0" u="sng" dirty="0">
                <a:solidFill>
                  <a:schemeClr val="tx1"/>
                </a:solidFill>
              </a:rPr>
              <a:t>Etiologies</a:t>
            </a:r>
            <a:r>
              <a:rPr lang="fr-FR" b="0" dirty="0">
                <a:solidFill>
                  <a:schemeClr val="tx1"/>
                </a:solidFill>
              </a:rPr>
              <a:t>: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60% génétiques isolées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5%   syndromiques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 smtClean="0">
                <a:solidFill>
                  <a:schemeClr val="tx1"/>
                </a:solidFill>
              </a:rPr>
              <a:t>5-20%   </a:t>
            </a:r>
            <a:r>
              <a:rPr lang="fr-FR" sz="1400" b="0" dirty="0" err="1">
                <a:solidFill>
                  <a:schemeClr val="tx1"/>
                </a:solidFill>
              </a:rPr>
              <a:t>fœto</a:t>
            </a:r>
            <a:r>
              <a:rPr lang="fr-FR" sz="1400" b="0" dirty="0">
                <a:solidFill>
                  <a:schemeClr val="tx1"/>
                </a:solidFill>
              </a:rPr>
              <a:t>-embryopathies (médicaments, TORCH)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5%   atteintes néonatales (asphyxie, </a:t>
            </a:r>
            <a:r>
              <a:rPr lang="fr-FR" sz="1400" b="0" dirty="0" err="1">
                <a:solidFill>
                  <a:schemeClr val="tx1"/>
                </a:solidFill>
              </a:rPr>
              <a:t>ototoxique</a:t>
            </a:r>
            <a:r>
              <a:rPr lang="fr-FR" sz="1400" b="0" dirty="0">
                <a:solidFill>
                  <a:schemeClr val="tx1"/>
                </a:solidFill>
              </a:rPr>
              <a:t>, infections, ictère, bruit, …)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5%   atteintes postnatales (méningite, toxique, tumorale, </a:t>
            </a:r>
            <a:r>
              <a:rPr lang="fr-FR" sz="1400" b="0" dirty="0" err="1">
                <a:solidFill>
                  <a:schemeClr val="tx1"/>
                </a:solidFill>
              </a:rPr>
              <a:t>trrauma</a:t>
            </a:r>
            <a:r>
              <a:rPr lang="fr-FR" sz="1400" b="0" dirty="0">
                <a:solidFill>
                  <a:schemeClr val="tx1"/>
                </a:solidFill>
              </a:rPr>
              <a:t>, …)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20% inconnues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8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4829" grpId="0"/>
      <p:bldP spid="34830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ecibels(1)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16632"/>
            <a:ext cx="3051054" cy="655272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4067944" y="260648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u="sng" dirty="0">
                <a:solidFill>
                  <a:schemeClr val="tx1"/>
                </a:solidFill>
              </a:rPr>
              <a:t>SURDITE SELON PERTE EN DECIBELLE</a:t>
            </a:r>
          </a:p>
        </p:txBody>
      </p:sp>
      <p:sp>
        <p:nvSpPr>
          <p:cNvPr id="9" name="Rectangle 8"/>
          <p:cNvSpPr/>
          <p:nvPr/>
        </p:nvSpPr>
        <p:spPr>
          <a:xfrm>
            <a:off x="3347864" y="5949280"/>
            <a:ext cx="5688632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>
                <a:solidFill>
                  <a:schemeClr val="tx1"/>
                </a:solidFill>
              </a:rPr>
              <a:t>0-20   dB 	= AUDITION NORMALE =&gt; pas d’incidence sociale</a:t>
            </a:r>
          </a:p>
        </p:txBody>
      </p:sp>
      <p:sp>
        <p:nvSpPr>
          <p:cNvPr id="10" name="Rectangle 9"/>
          <p:cNvSpPr/>
          <p:nvPr/>
        </p:nvSpPr>
        <p:spPr>
          <a:xfrm>
            <a:off x="3275856" y="5085184"/>
            <a:ext cx="5652120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>
                <a:solidFill>
                  <a:schemeClr val="tx1"/>
                </a:solidFill>
              </a:rPr>
              <a:t>21-40 dB 	= SURDITE LEGERE (perception voix normale mais </a:t>
            </a:r>
            <a:r>
              <a:rPr lang="fr-CH" sz="1400" dirty="0" smtClean="0">
                <a:solidFill>
                  <a:schemeClr val="tx1"/>
                </a:solidFill>
              </a:rPr>
              <a:t>	   difficle si  basse </a:t>
            </a:r>
            <a:r>
              <a:rPr lang="fr-CH" sz="1400" dirty="0">
                <a:solidFill>
                  <a:schemeClr val="tx1"/>
                </a:solidFill>
              </a:rPr>
              <a:t>ou dans du bruit)</a:t>
            </a:r>
          </a:p>
        </p:txBody>
      </p:sp>
      <p:sp>
        <p:nvSpPr>
          <p:cNvPr id="11" name="Rectangle 10"/>
          <p:cNvSpPr/>
          <p:nvPr/>
        </p:nvSpPr>
        <p:spPr>
          <a:xfrm>
            <a:off x="3347864" y="4427820"/>
            <a:ext cx="3008381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>
                <a:solidFill>
                  <a:schemeClr val="tx1"/>
                </a:solidFill>
              </a:rPr>
              <a:t>41-70 dB	= SURDITE MOYENNE</a:t>
            </a:r>
          </a:p>
        </p:txBody>
      </p:sp>
      <p:sp>
        <p:nvSpPr>
          <p:cNvPr id="12" name="Rectangle 11"/>
          <p:cNvSpPr/>
          <p:nvPr/>
        </p:nvSpPr>
        <p:spPr>
          <a:xfrm>
            <a:off x="3347864" y="3717032"/>
            <a:ext cx="2829020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>
                <a:solidFill>
                  <a:schemeClr val="tx1"/>
                </a:solidFill>
              </a:rPr>
              <a:t>71-90 dB	= SURDITE SEVERE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347864" y="2636912"/>
            <a:ext cx="3118049" cy="30777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H" sz="1400" dirty="0">
                <a:solidFill>
                  <a:schemeClr val="tx1"/>
                </a:solidFill>
              </a:rPr>
              <a:t>91-119db	= SURDITE PROFONDE</a:t>
            </a:r>
          </a:p>
        </p:txBody>
      </p:sp>
      <p:cxnSp>
        <p:nvCxnSpPr>
          <p:cNvPr id="15" name="Straight Connector 14"/>
          <p:cNvCxnSpPr/>
          <p:nvPr/>
        </p:nvCxnSpPr>
        <p:spPr>
          <a:xfrm>
            <a:off x="-7669360" y="908720"/>
            <a:ext cx="4464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39" name="Straight Connector 38"/>
          <p:cNvCxnSpPr/>
          <p:nvPr/>
        </p:nvCxnSpPr>
        <p:spPr>
          <a:xfrm>
            <a:off x="3140224" y="3501008"/>
            <a:ext cx="4464496" cy="0"/>
          </a:xfrm>
          <a:prstGeom prst="line">
            <a:avLst/>
          </a:prstGeom>
          <a:ln w="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0" name="Straight Connector 39"/>
          <p:cNvCxnSpPr/>
          <p:nvPr/>
        </p:nvCxnSpPr>
        <p:spPr>
          <a:xfrm>
            <a:off x="3131840" y="4221088"/>
            <a:ext cx="4464496" cy="0"/>
          </a:xfrm>
          <a:prstGeom prst="line">
            <a:avLst/>
          </a:prstGeom>
          <a:ln w="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1" name="Straight Connector 40"/>
          <p:cNvCxnSpPr/>
          <p:nvPr/>
        </p:nvCxnSpPr>
        <p:spPr>
          <a:xfrm>
            <a:off x="3131840" y="4941168"/>
            <a:ext cx="4464496" cy="0"/>
          </a:xfrm>
          <a:prstGeom prst="line">
            <a:avLst/>
          </a:prstGeom>
          <a:ln w="0" cmpd="sng">
            <a:solidFill>
              <a:srgbClr val="FF0000"/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2" name="Straight Connector 41"/>
          <p:cNvCxnSpPr/>
          <p:nvPr/>
        </p:nvCxnSpPr>
        <p:spPr>
          <a:xfrm>
            <a:off x="3131840" y="5661248"/>
            <a:ext cx="4464496" cy="0"/>
          </a:xfrm>
          <a:prstGeom prst="line">
            <a:avLst/>
          </a:prstGeom>
          <a:ln w="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cxnSp>
        <p:nvCxnSpPr>
          <p:cNvPr id="43" name="Straight Connector 42"/>
          <p:cNvCxnSpPr/>
          <p:nvPr/>
        </p:nvCxnSpPr>
        <p:spPr>
          <a:xfrm>
            <a:off x="3131840" y="2276872"/>
            <a:ext cx="4464496" cy="0"/>
          </a:xfrm>
          <a:prstGeom prst="line">
            <a:avLst/>
          </a:prstGeom>
          <a:ln w="0" cmpd="sng">
            <a:solidFill>
              <a:schemeClr val="bg1">
                <a:lumMod val="50000"/>
              </a:schemeClr>
            </a:solidFill>
            <a:prstDash val="sysDot"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6" name="Up Arrow 15"/>
          <p:cNvSpPr/>
          <p:nvPr/>
        </p:nvSpPr>
        <p:spPr>
          <a:xfrm>
            <a:off x="7452320" y="1988840"/>
            <a:ext cx="720080" cy="2952328"/>
          </a:xfrm>
          <a:prstGeom prst="upArrow">
            <a:avLst/>
          </a:prstGeom>
          <a:gradFill>
            <a:gsLst>
              <a:gs pos="0">
                <a:schemeClr val="bg1"/>
              </a:gs>
              <a:gs pos="100000">
                <a:srgbClr val="FF0000"/>
              </a:gs>
            </a:gsLst>
          </a:gradFill>
          <a:ln>
            <a:noFill/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5" name="Rectangle 44"/>
          <p:cNvSpPr/>
          <p:nvPr/>
        </p:nvSpPr>
        <p:spPr>
          <a:xfrm rot="16200000">
            <a:off x="6612266" y="2756887"/>
            <a:ext cx="3714917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sz="1400" dirty="0" smtClean="0">
                <a:solidFill>
                  <a:schemeClr val="tx1"/>
                </a:solidFill>
              </a:rPr>
              <a:t>DIFFICULTE COMMUNICATION/LANGUAGE/SCOLAIRE/PSCHOSOCIALES</a:t>
            </a:r>
            <a:endParaRPr lang="fr-CH" sz="1400" dirty="0">
              <a:solidFill>
                <a:schemeClr val="tx1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4355976" y="4653136"/>
            <a:ext cx="2472101" cy="27699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200" dirty="0" smtClean="0"/>
              <a:t>(bruit de fond en </a:t>
            </a:r>
            <a:r>
              <a:rPr lang="en-US" sz="1200" dirty="0" err="1" smtClean="0"/>
              <a:t>classe</a:t>
            </a:r>
            <a:r>
              <a:rPr lang="en-US" sz="1200" dirty="0" smtClean="0"/>
              <a:t> =60dB)</a:t>
            </a:r>
            <a:endParaRPr lang="en-US" sz="1200" dirty="0"/>
          </a:p>
        </p:txBody>
      </p:sp>
    </p:spTree>
    <p:extLst>
      <p:ext uri="{BB962C8B-B14F-4D97-AF65-F5344CB8AC3E}">
        <p14:creationId xmlns:p14="http://schemas.microsoft.com/office/powerpoint/2010/main" val="420202653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4" name="Text Box 2"/>
          <p:cNvSpPr txBox="1">
            <a:spLocks noChangeArrowheads="1"/>
          </p:cNvSpPr>
          <p:nvPr/>
        </p:nvSpPr>
        <p:spPr bwMode="auto">
          <a:xfrm>
            <a:off x="2133600" y="2286000"/>
            <a:ext cx="4216400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ANATOMIE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39752" y="260648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CH" u="sng" dirty="0">
                <a:solidFill>
                  <a:schemeClr val="tx1"/>
                </a:solidFill>
              </a:rPr>
              <a:t>SURDITE </a:t>
            </a:r>
            <a:r>
              <a:rPr lang="fr-CH" u="sng" dirty="0" smtClean="0">
                <a:solidFill>
                  <a:schemeClr val="tx1"/>
                </a:solidFill>
              </a:rPr>
              <a:t>UNILATERALE = BANALE?</a:t>
            </a:r>
            <a:endParaRPr lang="fr-CH" u="sng" dirty="0">
              <a:solidFill>
                <a:schemeClr val="tx1"/>
              </a:solidFill>
            </a:endParaRPr>
          </a:p>
        </p:txBody>
      </p:sp>
      <p:cxnSp>
        <p:nvCxnSpPr>
          <p:cNvPr id="15" name="Straight Connector 14"/>
          <p:cNvCxnSpPr/>
          <p:nvPr/>
        </p:nvCxnSpPr>
        <p:spPr>
          <a:xfrm>
            <a:off x="-7669360" y="908720"/>
            <a:ext cx="4464496" cy="0"/>
          </a:xfrm>
          <a:prstGeom prst="line">
            <a:avLst/>
          </a:prstGeom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" name="Rectangle 1"/>
          <p:cNvSpPr/>
          <p:nvPr/>
        </p:nvSpPr>
        <p:spPr>
          <a:xfrm>
            <a:off x="-31328" y="620688"/>
            <a:ext cx="8928992" cy="39703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fr-FR" b="0" u="sng" dirty="0" smtClean="0">
                <a:solidFill>
                  <a:srgbClr val="000000"/>
                </a:solidFill>
              </a:rPr>
              <a:t>AVANTAGES D’UNE AUDITION A 2 OREILLES:</a:t>
            </a:r>
          </a:p>
          <a:p>
            <a:pPr marL="266700" indent="-266700"/>
            <a:endParaRPr lang="fr-FR" b="0" dirty="0" smtClean="0">
              <a:solidFill>
                <a:srgbClr val="000000"/>
              </a:solidFill>
            </a:endParaRPr>
          </a:p>
          <a:p>
            <a:pPr marL="266700" indent="-266700">
              <a:buFont typeface="Arial"/>
              <a:buChar char="•"/>
            </a:pPr>
            <a:r>
              <a:rPr lang="fr-FR" b="0" dirty="0" smtClean="0">
                <a:solidFill>
                  <a:srgbClr val="000000"/>
                </a:solidFill>
              </a:rPr>
              <a:t>La </a:t>
            </a:r>
            <a:r>
              <a:rPr lang="fr-FR" dirty="0" smtClean="0">
                <a:solidFill>
                  <a:srgbClr val="000000"/>
                </a:solidFill>
              </a:rPr>
              <a:t>sommation des sons </a:t>
            </a:r>
            <a:r>
              <a:rPr lang="fr-FR" b="0" dirty="0" smtClean="0">
                <a:solidFill>
                  <a:srgbClr val="000000"/>
                </a:solidFill>
              </a:rPr>
              <a:t>des 2 oreilles apporte une augmentation du son de 3-6 dB (=&gt; signal x 2-4 (10</a:t>
            </a:r>
            <a:r>
              <a:rPr lang="fr-FR" b="0" baseline="30000" dirty="0" smtClean="0">
                <a:solidFill>
                  <a:srgbClr val="000000"/>
                </a:solidFill>
              </a:rPr>
              <a:t>0.3-0.6</a:t>
            </a:r>
            <a:r>
              <a:rPr lang="fr-FR" b="0" dirty="0" smtClean="0">
                <a:solidFill>
                  <a:srgbClr val="000000"/>
                </a:solidFill>
              </a:rPr>
              <a:t>)) ce qui améliore la compréhension des mots de 18% et des phrases de 30%.</a:t>
            </a:r>
          </a:p>
          <a:p>
            <a:pPr marL="266700" indent="-266700">
              <a:buFont typeface="Arial"/>
              <a:buChar char="•"/>
            </a:pPr>
            <a:r>
              <a:rPr lang="fr-FR" b="0" dirty="0" smtClean="0">
                <a:solidFill>
                  <a:srgbClr val="000000"/>
                </a:solidFill>
              </a:rPr>
              <a:t>L</a:t>
            </a:r>
            <a:r>
              <a:rPr lang="en-US" b="0" dirty="0" smtClean="0">
                <a:solidFill>
                  <a:srgbClr val="000000"/>
                </a:solidFill>
              </a:rPr>
              <a:t>a </a:t>
            </a:r>
            <a:r>
              <a:rPr lang="en-US" dirty="0">
                <a:solidFill>
                  <a:srgbClr val="000000"/>
                </a:solidFill>
              </a:rPr>
              <a:t>suppression de </a:t>
            </a:r>
            <a:r>
              <a:rPr lang="en-US" dirty="0" err="1">
                <a:solidFill>
                  <a:srgbClr val="000000"/>
                </a:solidFill>
              </a:rPr>
              <a:t>l’ombre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acoustique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de la tête qui </a:t>
            </a:r>
            <a:r>
              <a:rPr lang="en-US" b="0" dirty="0" err="1" smtClean="0">
                <a:solidFill>
                  <a:srgbClr val="000000"/>
                </a:solidFill>
              </a:rPr>
              <a:t>est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de </a:t>
            </a:r>
            <a:r>
              <a:rPr lang="en-US" b="0" dirty="0">
                <a:solidFill>
                  <a:srgbClr val="000000"/>
                </a:solidFill>
              </a:rPr>
              <a:t>6,4 dB en passant du bon au </a:t>
            </a:r>
            <a:r>
              <a:rPr lang="en-US" b="0" dirty="0" err="1">
                <a:solidFill>
                  <a:srgbClr val="000000"/>
                </a:solidFill>
              </a:rPr>
              <a:t>mauvais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côté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est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perdue</a:t>
            </a:r>
            <a:r>
              <a:rPr lang="en-US" b="0" dirty="0" smtClean="0">
                <a:solidFill>
                  <a:srgbClr val="000000"/>
                </a:solidFill>
              </a:rPr>
              <a:t> en </a:t>
            </a:r>
            <a:r>
              <a:rPr lang="en-US" b="0" dirty="0" err="1" smtClean="0">
                <a:solidFill>
                  <a:srgbClr val="000000"/>
                </a:solidFill>
              </a:rPr>
              <a:t>cas</a:t>
            </a:r>
            <a:r>
              <a:rPr lang="en-US" b="0" dirty="0" smtClean="0">
                <a:solidFill>
                  <a:srgbClr val="000000"/>
                </a:solidFill>
              </a:rPr>
              <a:t> de </a:t>
            </a:r>
            <a:r>
              <a:rPr lang="en-US" b="0" dirty="0" err="1" smtClean="0">
                <a:solidFill>
                  <a:srgbClr val="000000"/>
                </a:solidFill>
              </a:rPr>
              <a:t>surdité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unilatérale</a:t>
            </a:r>
            <a:r>
              <a:rPr lang="en-US" b="0" dirty="0" smtClean="0">
                <a:solidFill>
                  <a:srgbClr val="000000"/>
                </a:solidFill>
              </a:rPr>
              <a:t> (on </a:t>
            </a:r>
            <a:r>
              <a:rPr lang="en-US" b="0" dirty="0" err="1" smtClean="0">
                <a:solidFill>
                  <a:srgbClr val="000000"/>
                </a:solidFill>
              </a:rPr>
              <a:t>entend</a:t>
            </a:r>
            <a:r>
              <a:rPr lang="en-US" b="0" dirty="0" smtClean="0">
                <a:solidFill>
                  <a:srgbClr val="000000"/>
                </a:solidFill>
              </a:rPr>
              <a:t> 4x </a:t>
            </a:r>
            <a:r>
              <a:rPr lang="en-US" b="0" dirty="0" err="1" smtClean="0">
                <a:solidFill>
                  <a:srgbClr val="000000"/>
                </a:solidFill>
              </a:rPr>
              <a:t>mieux</a:t>
            </a:r>
            <a:r>
              <a:rPr lang="en-US" b="0" dirty="0" smtClean="0">
                <a:solidFill>
                  <a:srgbClr val="000000"/>
                </a:solidFill>
              </a:rPr>
              <a:t> du </a:t>
            </a:r>
            <a:r>
              <a:rPr lang="en-US" b="0" dirty="0" err="1" smtClean="0">
                <a:solidFill>
                  <a:srgbClr val="000000"/>
                </a:solidFill>
              </a:rPr>
              <a:t>coté</a:t>
            </a:r>
            <a:r>
              <a:rPr lang="en-US" b="0" dirty="0" smtClean="0">
                <a:solidFill>
                  <a:srgbClr val="000000"/>
                </a:solidFill>
              </a:rPr>
              <a:t> de la tête </a:t>
            </a:r>
            <a:r>
              <a:rPr lang="en-US" b="0" dirty="0" err="1" smtClean="0">
                <a:solidFill>
                  <a:srgbClr val="000000"/>
                </a:solidFill>
              </a:rPr>
              <a:t>où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vient</a:t>
            </a:r>
            <a:r>
              <a:rPr lang="en-US" b="0" dirty="0" smtClean="0">
                <a:solidFill>
                  <a:srgbClr val="000000"/>
                </a:solidFill>
              </a:rPr>
              <a:t> le son)=&gt; en </a:t>
            </a:r>
            <a:r>
              <a:rPr lang="en-US" b="0" dirty="0" err="1" smtClean="0">
                <a:solidFill>
                  <a:srgbClr val="000000"/>
                </a:solidFill>
              </a:rPr>
              <a:t>cas</a:t>
            </a:r>
            <a:r>
              <a:rPr lang="en-US" b="0" dirty="0" smtClean="0">
                <a:solidFill>
                  <a:srgbClr val="000000"/>
                </a:solidFill>
              </a:rPr>
              <a:t>  de bruit </a:t>
            </a:r>
            <a:r>
              <a:rPr lang="en-US" b="0" dirty="0">
                <a:solidFill>
                  <a:srgbClr val="000000"/>
                </a:solidFill>
              </a:rPr>
              <a:t>de fond du </a:t>
            </a:r>
            <a:r>
              <a:rPr lang="en-US" b="0" dirty="0" err="1">
                <a:solidFill>
                  <a:srgbClr val="000000"/>
                </a:solidFill>
              </a:rPr>
              <a:t>côté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opposé</a:t>
            </a:r>
            <a:r>
              <a:rPr lang="en-US" b="0" dirty="0" smtClean="0">
                <a:solidFill>
                  <a:srgbClr val="000000"/>
                </a:solidFill>
              </a:rPr>
              <a:t> au </a:t>
            </a:r>
            <a:r>
              <a:rPr lang="en-US" b="0" dirty="0">
                <a:solidFill>
                  <a:srgbClr val="000000"/>
                </a:solidFill>
              </a:rPr>
              <a:t>signal utile, </a:t>
            </a:r>
            <a:r>
              <a:rPr lang="en-US" b="0" dirty="0" err="1">
                <a:solidFill>
                  <a:srgbClr val="000000"/>
                </a:solidFill>
              </a:rPr>
              <a:t>cette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valeur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double</a:t>
            </a:r>
            <a:r>
              <a:rPr lang="en-US" b="0" dirty="0">
                <a:solidFill>
                  <a:srgbClr val="000000"/>
                </a:solidFill>
              </a:rPr>
              <a:t>. </a:t>
            </a:r>
            <a:r>
              <a:rPr lang="en-US" b="0" dirty="0" err="1">
                <a:solidFill>
                  <a:srgbClr val="000000"/>
                </a:solidFill>
              </a:rPr>
              <a:t>Cet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effet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est</a:t>
            </a:r>
            <a:r>
              <a:rPr lang="en-US" b="0" dirty="0">
                <a:solidFill>
                  <a:srgbClr val="000000"/>
                </a:solidFill>
              </a:rPr>
              <a:t> maximal pour les </a:t>
            </a:r>
            <a:r>
              <a:rPr lang="en-US" dirty="0" err="1">
                <a:solidFill>
                  <a:srgbClr val="000000"/>
                </a:solidFill>
              </a:rPr>
              <a:t>hautes</a:t>
            </a:r>
            <a:r>
              <a:rPr lang="en-US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fréquences</a:t>
            </a:r>
            <a:r>
              <a:rPr lang="en-US" b="0" dirty="0" smtClean="0">
                <a:solidFill>
                  <a:srgbClr val="000000"/>
                </a:solidFill>
              </a:rPr>
              <a:t>, les </a:t>
            </a:r>
            <a:r>
              <a:rPr lang="en-US" b="0" dirty="0">
                <a:solidFill>
                  <a:srgbClr val="000000"/>
                </a:solidFill>
              </a:rPr>
              <a:t>plus </a:t>
            </a:r>
            <a:r>
              <a:rPr lang="en-US" b="0" dirty="0" err="1">
                <a:solidFill>
                  <a:srgbClr val="000000"/>
                </a:solidFill>
              </a:rPr>
              <a:t>importantes</a:t>
            </a:r>
            <a:r>
              <a:rPr lang="en-US" b="0" dirty="0">
                <a:solidFill>
                  <a:srgbClr val="000000"/>
                </a:solidFill>
              </a:rPr>
              <a:t> pour la </a:t>
            </a:r>
            <a:r>
              <a:rPr lang="en-US" b="0" dirty="0" err="1">
                <a:solidFill>
                  <a:srgbClr val="000000"/>
                </a:solidFill>
              </a:rPr>
              <a:t>compréhension</a:t>
            </a:r>
            <a:r>
              <a:rPr lang="en-US" b="0" dirty="0">
                <a:solidFill>
                  <a:srgbClr val="000000"/>
                </a:solidFill>
              </a:rPr>
              <a:t>, en </a:t>
            </a:r>
            <a:r>
              <a:rPr lang="en-US" b="0" dirty="0" err="1" smtClean="0">
                <a:solidFill>
                  <a:srgbClr val="000000"/>
                </a:solidFill>
              </a:rPr>
              <a:t>particulier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des </a:t>
            </a:r>
            <a:r>
              <a:rPr lang="en-US" dirty="0" err="1">
                <a:solidFill>
                  <a:srgbClr val="000000"/>
                </a:solidFill>
              </a:rPr>
              <a:t>consonnes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smtClean="0">
                <a:solidFill>
                  <a:srgbClr val="000000"/>
                </a:solidFill>
              </a:rPr>
              <a:t>;</a:t>
            </a:r>
          </a:p>
          <a:p>
            <a:pPr marL="266700" indent="-266700">
              <a:buFont typeface="Arial"/>
              <a:buChar char="•"/>
            </a:pPr>
            <a:r>
              <a:rPr lang="en-US" b="0" dirty="0" err="1" smtClean="0">
                <a:solidFill>
                  <a:srgbClr val="000000"/>
                </a:solidFill>
              </a:rPr>
              <a:t>Une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meilleure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dirty="0" err="1">
                <a:solidFill>
                  <a:srgbClr val="000000"/>
                </a:solidFill>
              </a:rPr>
              <a:t>localisation</a:t>
            </a:r>
            <a:r>
              <a:rPr lang="en-US" b="0" dirty="0">
                <a:solidFill>
                  <a:srgbClr val="000000"/>
                </a:solidFill>
              </a:rPr>
              <a:t> des sons par la </a:t>
            </a:r>
            <a:r>
              <a:rPr lang="en-US" b="0" dirty="0" err="1">
                <a:solidFill>
                  <a:srgbClr val="000000"/>
                </a:solidFill>
              </a:rPr>
              <a:t>différence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interaurale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d’intensité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et </a:t>
            </a:r>
            <a:r>
              <a:rPr lang="en-US" b="0" dirty="0" smtClean="0">
                <a:solidFill>
                  <a:srgbClr val="000000"/>
                </a:solidFill>
              </a:rPr>
              <a:t>de temps </a:t>
            </a:r>
            <a:r>
              <a:rPr lang="en-US" b="0" dirty="0" err="1">
                <a:solidFill>
                  <a:srgbClr val="000000"/>
                </a:solidFill>
              </a:rPr>
              <a:t>d’arrivée</a:t>
            </a:r>
            <a:r>
              <a:rPr lang="en-US" b="0" dirty="0">
                <a:solidFill>
                  <a:srgbClr val="000000"/>
                </a:solidFill>
              </a:rPr>
              <a:t> du signal </a:t>
            </a:r>
            <a:r>
              <a:rPr lang="en-US" b="0" dirty="0" smtClean="0">
                <a:solidFill>
                  <a:srgbClr val="000000"/>
                </a:solidFill>
              </a:rPr>
              <a:t>;</a:t>
            </a:r>
          </a:p>
          <a:p>
            <a:pPr marL="266700" indent="-266700">
              <a:buFont typeface="Arial"/>
              <a:buChar char="•"/>
            </a:pPr>
            <a:r>
              <a:rPr lang="en-US" b="0" dirty="0" err="1" smtClean="0">
                <a:solidFill>
                  <a:srgbClr val="000000"/>
                </a:solidFill>
              </a:rPr>
              <a:t>Une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meilleure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capacité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à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comprendre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>
                <a:solidFill>
                  <a:srgbClr val="000000"/>
                </a:solidFill>
              </a:rPr>
              <a:t>dans</a:t>
            </a:r>
            <a:r>
              <a:rPr lang="en-US" b="0" dirty="0">
                <a:solidFill>
                  <a:srgbClr val="000000"/>
                </a:solidFill>
              </a:rPr>
              <a:t> le bruit : </a:t>
            </a:r>
            <a:r>
              <a:rPr lang="en-US" b="0" dirty="0" err="1" smtClean="0">
                <a:solidFill>
                  <a:srgbClr val="000000"/>
                </a:solidFill>
              </a:rPr>
              <a:t>meilleure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différenciation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message/bruit de fond par </a:t>
            </a:r>
            <a:r>
              <a:rPr lang="en-US" b="0" dirty="0" err="1" smtClean="0">
                <a:solidFill>
                  <a:srgbClr val="000000"/>
                </a:solidFill>
              </a:rPr>
              <a:t>différence</a:t>
            </a:r>
            <a:r>
              <a:rPr lang="en-US" b="0" dirty="0">
                <a:solidFill>
                  <a:srgbClr val="000000"/>
                </a:solidFill>
              </a:rPr>
              <a:t> </a:t>
            </a:r>
            <a:r>
              <a:rPr lang="en-US" b="0" dirty="0" err="1" smtClean="0">
                <a:solidFill>
                  <a:srgbClr val="000000"/>
                </a:solidFill>
              </a:rPr>
              <a:t>interaurale</a:t>
            </a:r>
            <a:r>
              <a:rPr lang="en-US" b="0" dirty="0" smtClean="0">
                <a:solidFill>
                  <a:srgbClr val="000000"/>
                </a:solidFill>
              </a:rPr>
              <a:t> </a:t>
            </a:r>
            <a:r>
              <a:rPr lang="en-US" b="0" dirty="0">
                <a:solidFill>
                  <a:srgbClr val="000000"/>
                </a:solidFill>
              </a:rPr>
              <a:t>de temps.</a:t>
            </a:r>
            <a:endParaRPr lang="fr-FR" b="0" dirty="0">
              <a:solidFill>
                <a:srgbClr val="000000"/>
              </a:solidFill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3324" y="4649068"/>
            <a:ext cx="9036496" cy="175432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Symbol" charset="0"/>
              <a:buChar char=""/>
            </a:pPr>
            <a:r>
              <a:rPr lang="en-US" b="0" dirty="0"/>
              <a:t>P</a:t>
            </a:r>
            <a:r>
              <a:rPr lang="en-US" b="0" dirty="0" smtClean="0"/>
              <a:t>our </a:t>
            </a:r>
            <a:r>
              <a:rPr lang="en-US" b="0" dirty="0"/>
              <a:t>les </a:t>
            </a:r>
            <a:r>
              <a:rPr lang="en-US" b="0" dirty="0" err="1"/>
              <a:t>enfants</a:t>
            </a:r>
            <a:r>
              <a:rPr lang="en-US" b="0" dirty="0"/>
              <a:t> </a:t>
            </a:r>
            <a:r>
              <a:rPr lang="en-US" b="0" dirty="0" err="1"/>
              <a:t>malentendants</a:t>
            </a:r>
            <a:r>
              <a:rPr lang="en-US" b="0" dirty="0"/>
              <a:t> </a:t>
            </a:r>
            <a:r>
              <a:rPr lang="en-US" b="0" dirty="0" err="1"/>
              <a:t>d’une</a:t>
            </a:r>
            <a:r>
              <a:rPr lang="en-US" b="0" dirty="0"/>
              <a:t> </a:t>
            </a:r>
            <a:r>
              <a:rPr lang="en-US" b="0" dirty="0" err="1" smtClean="0"/>
              <a:t>oreille</a:t>
            </a:r>
            <a:r>
              <a:rPr lang="en-US" b="0" dirty="0"/>
              <a:t> </a:t>
            </a:r>
            <a:r>
              <a:rPr lang="en-US" b="0" dirty="0" smtClean="0"/>
              <a:t>on aura </a:t>
            </a:r>
            <a:r>
              <a:rPr lang="es-ES_tradnl" b="0" dirty="0" smtClean="0"/>
              <a:t>:</a:t>
            </a:r>
            <a:endParaRPr lang="es-ES_tradnl" b="0" dirty="0"/>
          </a:p>
          <a:p>
            <a:endParaRPr lang="es-ES_tradnl" b="0" dirty="0" smtClean="0"/>
          </a:p>
          <a:p>
            <a:pPr marL="285750" indent="-285750">
              <a:buFont typeface="Arial"/>
              <a:buChar char="•"/>
            </a:pPr>
            <a:r>
              <a:rPr lang="es-ES_tradnl" b="0" dirty="0" smtClean="0"/>
              <a:t>27,5</a:t>
            </a:r>
            <a:r>
              <a:rPr lang="es-ES_tradnl" b="0" dirty="0"/>
              <a:t>% </a:t>
            </a:r>
            <a:r>
              <a:rPr lang="es-ES_tradnl" b="0" dirty="0" err="1" smtClean="0"/>
              <a:t>avec</a:t>
            </a:r>
            <a:r>
              <a:rPr lang="es-ES_tradnl" b="0" dirty="0" smtClean="0"/>
              <a:t> un </a:t>
            </a:r>
            <a:r>
              <a:rPr lang="es-ES_tradnl" b="0" dirty="0" err="1"/>
              <a:t>retard</a:t>
            </a:r>
            <a:r>
              <a:rPr lang="es-ES_tradnl" b="0" dirty="0"/>
              <a:t> </a:t>
            </a:r>
            <a:r>
              <a:rPr lang="es-ES_tradnl" b="0" dirty="0" err="1"/>
              <a:t>significatif</a:t>
            </a:r>
            <a:r>
              <a:rPr lang="es-ES_tradnl" b="0" dirty="0"/>
              <a:t> </a:t>
            </a:r>
            <a:r>
              <a:rPr lang="es-ES_tradnl" b="0" dirty="0" smtClean="0"/>
              <a:t>du </a:t>
            </a:r>
            <a:r>
              <a:rPr lang="es-ES_tradnl" b="0" dirty="0" err="1" smtClean="0"/>
              <a:t>langage</a:t>
            </a:r>
            <a:r>
              <a:rPr lang="es-ES_tradnl" b="0" dirty="0" smtClean="0"/>
              <a:t>. </a:t>
            </a:r>
            <a:endParaRPr lang="es-ES_tradnl" b="0" dirty="0" smtClean="0"/>
          </a:p>
          <a:p>
            <a:pPr marL="285750" indent="-285750">
              <a:buFont typeface="Arial"/>
              <a:buChar char="•"/>
            </a:pPr>
            <a:r>
              <a:rPr lang="es-ES_tradnl" b="0" dirty="0" smtClean="0"/>
              <a:t>59</a:t>
            </a:r>
            <a:r>
              <a:rPr lang="es-ES_tradnl" b="0" dirty="0"/>
              <a:t>% </a:t>
            </a:r>
            <a:r>
              <a:rPr lang="es-ES_tradnl" b="0" dirty="0" err="1" smtClean="0"/>
              <a:t>avec</a:t>
            </a:r>
            <a:r>
              <a:rPr lang="es-ES_tradnl" b="0" dirty="0" smtClean="0"/>
              <a:t> </a:t>
            </a:r>
            <a:r>
              <a:rPr lang="es-ES_tradnl" b="0" dirty="0" err="1" smtClean="0"/>
              <a:t>difficultés</a:t>
            </a:r>
            <a:r>
              <a:rPr lang="es-ES_tradnl" b="0" dirty="0" smtClean="0"/>
              <a:t> </a:t>
            </a:r>
            <a:r>
              <a:rPr lang="es-ES_tradnl" b="0" dirty="0" err="1"/>
              <a:t>scolaires</a:t>
            </a:r>
            <a:r>
              <a:rPr lang="es-ES_tradnl" b="0" dirty="0"/>
              <a:t> </a:t>
            </a:r>
            <a:r>
              <a:rPr lang="es-ES_tradnl" b="0" dirty="0" err="1"/>
              <a:t>ou</a:t>
            </a:r>
            <a:r>
              <a:rPr lang="es-ES_tradnl" b="0" dirty="0"/>
              <a:t> </a:t>
            </a:r>
            <a:r>
              <a:rPr lang="es-ES_tradnl" b="0" dirty="0" err="1" smtClean="0"/>
              <a:t>comportementales</a:t>
            </a:r>
            <a:r>
              <a:rPr lang="es-ES_tradnl" b="0" dirty="0"/>
              <a:t>.</a:t>
            </a:r>
            <a:r>
              <a:rPr lang="es-ES_tradnl" b="0" dirty="0" smtClean="0"/>
              <a:t> </a:t>
            </a:r>
            <a:endParaRPr lang="es-ES_tradnl" b="0" dirty="0" smtClean="0"/>
          </a:p>
          <a:p>
            <a:pPr marL="285750" indent="-285750">
              <a:buFont typeface="Arial"/>
              <a:buChar char="•"/>
            </a:pPr>
            <a:r>
              <a:rPr lang="es-ES_tradnl" b="0" dirty="0" smtClean="0"/>
              <a:t>24</a:t>
            </a:r>
            <a:r>
              <a:rPr lang="es-ES_tradnl" b="0" dirty="0"/>
              <a:t>% </a:t>
            </a:r>
            <a:r>
              <a:rPr lang="es-ES_tradnl" b="0" dirty="0" err="1" smtClean="0"/>
              <a:t>redoublement</a:t>
            </a:r>
            <a:r>
              <a:rPr lang="es-ES_tradnl" b="0" dirty="0" smtClean="0"/>
              <a:t> d’1 </a:t>
            </a:r>
            <a:r>
              <a:rPr lang="es-ES_tradnl" b="0" dirty="0" err="1" smtClean="0"/>
              <a:t>année</a:t>
            </a:r>
            <a:r>
              <a:rPr lang="es-ES_tradnl" b="0" dirty="0" smtClean="0"/>
              <a:t> </a:t>
            </a:r>
            <a:r>
              <a:rPr lang="es-ES_tradnl" b="0" dirty="0" err="1"/>
              <a:t>scolaire</a:t>
            </a:r>
            <a:r>
              <a:rPr lang="es-ES_tradnl" b="0" dirty="0"/>
              <a:t> (</a:t>
            </a:r>
            <a:r>
              <a:rPr lang="es-ES_tradnl" b="0" dirty="0" err="1"/>
              <a:t>contre</a:t>
            </a:r>
            <a:r>
              <a:rPr lang="es-ES_tradnl" b="0" dirty="0"/>
              <a:t> 2</a:t>
            </a:r>
            <a:r>
              <a:rPr lang="es-ES_tradnl" b="0" dirty="0" smtClean="0"/>
              <a:t>% </a:t>
            </a:r>
            <a:r>
              <a:rPr lang="en-US" b="0" dirty="0" err="1" smtClean="0"/>
              <a:t>dans</a:t>
            </a:r>
            <a:r>
              <a:rPr lang="en-US" b="0" dirty="0" smtClean="0"/>
              <a:t> </a:t>
            </a:r>
            <a:r>
              <a:rPr lang="en-US" b="0" dirty="0"/>
              <a:t>le </a:t>
            </a:r>
            <a:r>
              <a:rPr lang="en-US" b="0" dirty="0" err="1"/>
              <a:t>groupe</a:t>
            </a:r>
            <a:r>
              <a:rPr lang="en-US" b="0" dirty="0"/>
              <a:t> </a:t>
            </a:r>
            <a:r>
              <a:rPr lang="en-US" b="0" dirty="0" err="1"/>
              <a:t>témoin</a:t>
            </a:r>
            <a:r>
              <a:rPr lang="en-US" b="0" dirty="0" smtClean="0"/>
              <a:t>).</a:t>
            </a:r>
            <a:endParaRPr lang="en-US" b="0" dirty="0" smtClean="0"/>
          </a:p>
          <a:p>
            <a:pPr marL="285750" indent="-285750">
              <a:buFont typeface="Arial"/>
              <a:buChar char="•"/>
            </a:pPr>
            <a:r>
              <a:rPr lang="en-US" b="0" dirty="0" smtClean="0"/>
              <a:t>41</a:t>
            </a:r>
            <a:r>
              <a:rPr lang="en-US" b="0" dirty="0"/>
              <a:t>% </a:t>
            </a:r>
            <a:r>
              <a:rPr lang="en-US" b="0" dirty="0" err="1"/>
              <a:t>ont</a:t>
            </a:r>
            <a:r>
              <a:rPr lang="en-US" b="0" dirty="0"/>
              <a:t> </a:t>
            </a:r>
            <a:r>
              <a:rPr lang="en-US" b="0" dirty="0" err="1"/>
              <a:t>eu</a:t>
            </a:r>
            <a:r>
              <a:rPr lang="en-US" b="0" dirty="0"/>
              <a:t> </a:t>
            </a:r>
            <a:r>
              <a:rPr lang="en-US" b="0" dirty="0" err="1"/>
              <a:t>besoin</a:t>
            </a:r>
            <a:r>
              <a:rPr lang="en-US" b="0" dirty="0"/>
              <a:t> </a:t>
            </a:r>
            <a:r>
              <a:rPr lang="en-US" b="0" dirty="0" err="1"/>
              <a:t>d’une</a:t>
            </a:r>
            <a:r>
              <a:rPr lang="en-US" b="0" dirty="0"/>
              <a:t> </a:t>
            </a:r>
            <a:r>
              <a:rPr lang="en-US" b="0" dirty="0" smtClean="0"/>
              <a:t>aide </a:t>
            </a:r>
            <a:r>
              <a:rPr lang="en-US" b="0" dirty="0" err="1" smtClean="0"/>
              <a:t>pédagogique</a:t>
            </a:r>
            <a:r>
              <a:rPr lang="en-US" b="0" dirty="0" smtClean="0"/>
              <a:t> </a:t>
            </a:r>
            <a:r>
              <a:rPr lang="en-US" b="0" dirty="0"/>
              <a:t>(</a:t>
            </a:r>
            <a:r>
              <a:rPr lang="en-US" b="0" dirty="0" err="1"/>
              <a:t>contre</a:t>
            </a:r>
            <a:r>
              <a:rPr lang="en-US" b="0" dirty="0"/>
              <a:t> 8,6% pour le </a:t>
            </a:r>
            <a:r>
              <a:rPr lang="en-US" b="0" dirty="0" err="1"/>
              <a:t>groupe</a:t>
            </a:r>
            <a:r>
              <a:rPr lang="en-US" b="0" dirty="0"/>
              <a:t> </a:t>
            </a:r>
            <a:r>
              <a:rPr lang="en-US" b="0" dirty="0" err="1"/>
              <a:t>témoin</a:t>
            </a:r>
            <a:r>
              <a:rPr lang="en-US" b="0" dirty="0"/>
              <a:t>).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5332731" y="6444044"/>
            <a:ext cx="385766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nb-NO" b="0" i="1" dirty="0">
                <a:solidFill>
                  <a:srgbClr val="000000"/>
                </a:solidFill>
              </a:rPr>
              <a:t>Rev Med Suisse 2010 ; 6 : 397-400</a:t>
            </a:r>
            <a:endParaRPr lang="en-US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55092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Text Box 2"/>
          <p:cNvSpPr txBox="1">
            <a:spLocks noChangeArrowheads="1"/>
          </p:cNvSpPr>
          <p:nvPr/>
        </p:nvSpPr>
        <p:spPr bwMode="auto">
          <a:xfrm>
            <a:off x="2701925" y="2024063"/>
            <a:ext cx="3851275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4000">
                <a:solidFill>
                  <a:schemeClr val="tx1"/>
                </a:solidFill>
              </a:rPr>
              <a:t>SURDITE </a:t>
            </a:r>
          </a:p>
          <a:p>
            <a:pPr algn="ctr"/>
            <a:r>
              <a:rPr lang="fr-CH" sz="4000">
                <a:solidFill>
                  <a:schemeClr val="tx1"/>
                </a:solidFill>
              </a:rPr>
              <a:t>ET</a:t>
            </a:r>
          </a:p>
          <a:p>
            <a:pPr algn="ctr"/>
            <a:r>
              <a:rPr lang="fr-CH" sz="4000">
                <a:solidFill>
                  <a:schemeClr val="tx1"/>
                </a:solidFill>
              </a:rPr>
              <a:t>PREMATURITE</a:t>
            </a:r>
            <a:endParaRPr lang="fr-FR" sz="4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3"/>
          <p:cNvSpPr>
            <a:spLocks noChangeArrowheads="1"/>
          </p:cNvSpPr>
          <p:nvPr/>
        </p:nvSpPr>
        <p:spPr bwMode="auto">
          <a:xfrm>
            <a:off x="269875" y="3494088"/>
            <a:ext cx="8569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Prévalence de surdité jusqu’à 10x plus grande chez grand préma </a:t>
            </a:r>
            <a:r>
              <a:rPr lang="fr-CH">
                <a:solidFill>
                  <a:schemeClr val="tx1"/>
                </a:solidFill>
              </a:rPr>
              <a:t>MAIS</a:t>
            </a:r>
          </a:p>
          <a:p>
            <a:r>
              <a:rPr lang="fr-CH" b="0">
                <a:solidFill>
                  <a:schemeClr val="tx1"/>
                </a:solidFill>
              </a:rPr>
              <a:t>la </a:t>
            </a:r>
            <a:r>
              <a:rPr lang="fr-CH">
                <a:solidFill>
                  <a:schemeClr val="tx1"/>
                </a:solidFill>
              </a:rPr>
              <a:t>prématurité n’est pas un facteur de risque indépendant.</a:t>
            </a:r>
          </a:p>
          <a:p>
            <a:r>
              <a:rPr lang="fr-CH" b="0">
                <a:solidFill>
                  <a:schemeClr val="tx1"/>
                </a:solidFill>
              </a:rPr>
              <a:t>				</a:t>
            </a:r>
            <a:r>
              <a:rPr lang="fr-CH" sz="1200" b="0">
                <a:solidFill>
                  <a:schemeClr val="tx1"/>
                </a:solidFill>
              </a:rPr>
              <a:t>Journal of perinatology 2003. 23, p.111-116</a:t>
            </a:r>
            <a:endParaRPr lang="fr-CH" b="0">
              <a:solidFill>
                <a:schemeClr val="tx1"/>
              </a:solidFill>
            </a:endParaRPr>
          </a:p>
          <a:p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21507" name="Rectangle 3"/>
          <p:cNvSpPr>
            <a:spLocks noChangeArrowheads="1"/>
          </p:cNvSpPr>
          <p:nvPr/>
        </p:nvSpPr>
        <p:spPr bwMode="auto">
          <a:xfrm>
            <a:off x="228600" y="912813"/>
            <a:ext cx="8569325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H">
                <a:solidFill>
                  <a:schemeClr val="tx1"/>
                </a:solidFill>
              </a:rPr>
              <a:t>54 /1000</a:t>
            </a:r>
            <a:r>
              <a:rPr lang="fr-CH" b="0">
                <a:solidFill>
                  <a:schemeClr val="tx1"/>
                </a:solidFill>
              </a:rPr>
              <a:t>  de surdité </a:t>
            </a:r>
            <a:r>
              <a:rPr lang="fr-CH">
                <a:solidFill>
                  <a:schemeClr val="tx1"/>
                </a:solidFill>
              </a:rPr>
              <a:t>neurosensorielle</a:t>
            </a:r>
            <a:r>
              <a:rPr lang="fr-CH" b="0">
                <a:solidFill>
                  <a:schemeClr val="tx1"/>
                </a:solidFill>
              </a:rPr>
              <a:t>  chez préma de &lt; 1500 g (nés entre 1976 et 1985)</a:t>
            </a:r>
          </a:p>
          <a:p>
            <a:r>
              <a:rPr lang="fr-CH" b="0">
                <a:solidFill>
                  <a:schemeClr val="tx1"/>
                </a:solidFill>
              </a:rPr>
              <a:t>				</a:t>
            </a:r>
            <a:r>
              <a:rPr lang="fr-CH" sz="1200" b="0">
                <a:solidFill>
                  <a:schemeClr val="tx1"/>
                </a:solidFill>
              </a:rPr>
              <a:t>J Pediatr. 1990 Jul;117(1 Pt 1):139-46. </a:t>
            </a:r>
          </a:p>
        </p:txBody>
      </p:sp>
      <p:sp>
        <p:nvSpPr>
          <p:cNvPr id="37892" name="Rectangle 3"/>
          <p:cNvSpPr>
            <a:spLocks noChangeArrowheads="1"/>
          </p:cNvSpPr>
          <p:nvPr/>
        </p:nvSpPr>
        <p:spPr bwMode="auto">
          <a:xfrm>
            <a:off x="228600" y="2208213"/>
            <a:ext cx="8569325" cy="923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Plus grande prévalence de </a:t>
            </a:r>
            <a:r>
              <a:rPr lang="fr-CH">
                <a:solidFill>
                  <a:schemeClr val="tx1"/>
                </a:solidFill>
              </a:rPr>
              <a:t>surdité neurosensorielle </a:t>
            </a:r>
            <a:r>
              <a:rPr lang="fr-CH" b="0">
                <a:solidFill>
                  <a:schemeClr val="tx1"/>
                </a:solidFill>
              </a:rPr>
              <a:t>(OAE normaux et PEA anormaux) chez les grands prématurés </a:t>
            </a:r>
            <a:r>
              <a:rPr lang="fr-CH">
                <a:solidFill>
                  <a:schemeClr val="tx1"/>
                </a:solidFill>
              </a:rPr>
              <a:t>admis aux USI.</a:t>
            </a:r>
          </a:p>
          <a:p>
            <a:r>
              <a:rPr lang="fr-CH" b="0">
                <a:solidFill>
                  <a:schemeClr val="tx1"/>
                </a:solidFill>
              </a:rPr>
              <a:t>				</a:t>
            </a:r>
            <a:r>
              <a:rPr lang="fr-CH" sz="1200" b="0">
                <a:solidFill>
                  <a:schemeClr val="tx1"/>
                </a:solidFill>
              </a:rPr>
              <a:t>J Perinat 2007 Nov. 27, p.718-723</a:t>
            </a:r>
            <a:r>
              <a:rPr lang="fr-CH" b="0">
                <a:solidFill>
                  <a:schemeClr val="tx1"/>
                </a:solidFill>
              </a:rPr>
              <a:t>. </a:t>
            </a:r>
          </a:p>
        </p:txBody>
      </p:sp>
      <p:sp>
        <p:nvSpPr>
          <p:cNvPr id="21509" name="Text Box 2"/>
          <p:cNvSpPr txBox="1">
            <a:spLocks noChangeArrowheads="1"/>
          </p:cNvSpPr>
          <p:nvPr/>
        </p:nvSpPr>
        <p:spPr bwMode="auto">
          <a:xfrm>
            <a:off x="0" y="0"/>
            <a:ext cx="6750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PREVALENCE SURDITE CHEZ PREMA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7894" name="Rectangle 3"/>
          <p:cNvSpPr>
            <a:spLocks noChangeArrowheads="1"/>
          </p:cNvSpPr>
          <p:nvPr/>
        </p:nvSpPr>
        <p:spPr bwMode="auto">
          <a:xfrm>
            <a:off x="269875" y="5038725"/>
            <a:ext cx="8569325" cy="1190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Enfant hospitalisé aux </a:t>
            </a:r>
            <a:r>
              <a:rPr lang="fr-CH">
                <a:solidFill>
                  <a:schemeClr val="tx1"/>
                </a:solidFill>
              </a:rPr>
              <a:t>USI avec risque x 30</a:t>
            </a:r>
            <a:r>
              <a:rPr lang="fr-CH" b="0">
                <a:solidFill>
                  <a:schemeClr val="tx1"/>
                </a:solidFill>
              </a:rPr>
              <a:t> par rapport à la population générale surtout si asphyxie néonatale, ventilaton &gt; 5 j</a:t>
            </a:r>
            <a:r>
              <a:rPr lang="fr-CH">
                <a:solidFill>
                  <a:schemeClr val="tx1"/>
                </a:solidFill>
              </a:rPr>
              <a:t>.</a:t>
            </a:r>
          </a:p>
          <a:p>
            <a:r>
              <a:rPr lang="fr-CH" b="0">
                <a:solidFill>
                  <a:schemeClr val="tx1"/>
                </a:solidFill>
              </a:rPr>
              <a:t>				</a:t>
            </a:r>
            <a:r>
              <a:rPr lang="fr-FR" sz="1200" b="0">
                <a:solidFill>
                  <a:schemeClr val="tx1"/>
                </a:solidFill>
              </a:rPr>
              <a:t>Acta Paediatrica 2007. 96, p.1155</a:t>
            </a:r>
            <a:r>
              <a:rPr lang="fr-CH" sz="1200" b="0">
                <a:solidFill>
                  <a:schemeClr val="tx1"/>
                </a:solidFill>
              </a:rPr>
              <a:t>.111-116</a:t>
            </a:r>
            <a:endParaRPr lang="fr-CH" b="0">
              <a:solidFill>
                <a:schemeClr val="tx1"/>
              </a:solidFill>
            </a:endParaRPr>
          </a:p>
          <a:p>
            <a:endParaRPr lang="fr-CH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8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7890" grpId="0"/>
      <p:bldP spid="37892" grpId="0"/>
      <p:bldP spid="37894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530" name="Rectangle 6"/>
          <p:cNvSpPr>
            <a:spLocks noChangeArrowheads="1"/>
          </p:cNvSpPr>
          <p:nvPr/>
        </p:nvSpPr>
        <p:spPr bwMode="auto">
          <a:xfrm>
            <a:off x="1143000" y="2133600"/>
            <a:ext cx="7391400" cy="1562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sz="2400">
                <a:solidFill>
                  <a:schemeClr val="tx1"/>
                </a:solidFill>
              </a:rPr>
              <a:t>C’EST LA CUMULATION DES FACTEURS DE RISQUE ASSOCIES A LA PREMATURITE QUI EST RESPONSABLE DE LA SURDITE PLUS QUE LA PREMATURITE ELLE-MÊME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Text Box 2"/>
          <p:cNvSpPr txBox="1">
            <a:spLocks noChangeArrowheads="1"/>
          </p:cNvSpPr>
          <p:nvPr/>
        </p:nvSpPr>
        <p:spPr bwMode="auto">
          <a:xfrm>
            <a:off x="0" y="0"/>
            <a:ext cx="91440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SURDITE: FACTEUR DE RISQUES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23555" name="Text Box 2"/>
          <p:cNvSpPr txBox="1">
            <a:spLocks noChangeArrowheads="1"/>
          </p:cNvSpPr>
          <p:nvPr/>
        </p:nvSpPr>
        <p:spPr bwMode="auto">
          <a:xfrm>
            <a:off x="0" y="685800"/>
            <a:ext cx="9144000" cy="4648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indent="-179388"/>
            <a:r>
              <a:rPr lang="fr-FR" sz="1200" b="0" dirty="0">
                <a:solidFill>
                  <a:schemeClr val="tx1"/>
                </a:solidFill>
              </a:rPr>
              <a:t>				</a:t>
            </a:r>
            <a:r>
              <a:rPr lang="fr-FR" sz="1200" b="0" dirty="0" err="1">
                <a:solidFill>
                  <a:schemeClr val="tx1"/>
                </a:solidFill>
              </a:rPr>
              <a:t>Otology</a:t>
            </a:r>
            <a:r>
              <a:rPr lang="fr-FR" sz="1200" b="0" dirty="0">
                <a:solidFill>
                  <a:schemeClr val="tx1"/>
                </a:solidFill>
              </a:rPr>
              <a:t> &amp; </a:t>
            </a:r>
            <a:r>
              <a:rPr lang="fr-FR" sz="1200" b="0" dirty="0" err="1">
                <a:solidFill>
                  <a:schemeClr val="tx1"/>
                </a:solidFill>
              </a:rPr>
              <a:t>Neurology</a:t>
            </a:r>
            <a:r>
              <a:rPr lang="fr-FR" sz="1200" b="0" dirty="0">
                <a:solidFill>
                  <a:schemeClr val="tx1"/>
                </a:solidFill>
              </a:rPr>
              <a:t>, 2005, Vol 26, N°6, p.1186</a:t>
            </a:r>
          </a:p>
          <a:p>
            <a:pPr marL="179388" indent="-179388"/>
            <a:r>
              <a:rPr lang="fr-FR" sz="1200" b="0" dirty="0">
                <a:solidFill>
                  <a:schemeClr val="tx1"/>
                </a:solidFill>
              </a:rPr>
              <a:t>				 Archives de pédiatrie, 2006, 13, p.772-774.</a:t>
            </a:r>
          </a:p>
          <a:p>
            <a:pPr marL="179388" indent="-179388"/>
            <a:r>
              <a:rPr lang="fr-FR" sz="1200" b="0" dirty="0">
                <a:solidFill>
                  <a:schemeClr val="tx1"/>
                </a:solidFill>
              </a:rPr>
              <a:t>				Acta </a:t>
            </a:r>
            <a:r>
              <a:rPr lang="fr-FR" sz="1200" b="0" dirty="0" err="1">
                <a:solidFill>
                  <a:schemeClr val="tx1"/>
                </a:solidFill>
              </a:rPr>
              <a:t>Paediatrica</a:t>
            </a:r>
            <a:r>
              <a:rPr lang="fr-FR" sz="1200" b="0" dirty="0">
                <a:solidFill>
                  <a:schemeClr val="tx1"/>
                </a:solidFill>
              </a:rPr>
              <a:t> 2007. 96, p.1155</a:t>
            </a:r>
          </a:p>
          <a:p>
            <a:pPr marL="179388" indent="-179388"/>
            <a:r>
              <a:rPr lang="fr-FR" sz="1200" dirty="0">
                <a:solidFill>
                  <a:schemeClr val="tx1"/>
                </a:solidFill>
              </a:rPr>
              <a:t>				</a:t>
            </a:r>
            <a:r>
              <a:rPr lang="fr-FR" sz="1200" b="0" dirty="0" err="1">
                <a:solidFill>
                  <a:schemeClr val="tx1"/>
                </a:solidFill>
              </a:rPr>
              <a:t>Arch</a:t>
            </a:r>
            <a:r>
              <a:rPr lang="fr-FR" sz="1200" b="0" dirty="0">
                <a:solidFill>
                  <a:schemeClr val="tx1"/>
                </a:solidFill>
              </a:rPr>
              <a:t> Dis Child </a:t>
            </a:r>
            <a:r>
              <a:rPr lang="fr-FR" sz="1200" b="0" dirty="0" err="1">
                <a:solidFill>
                  <a:schemeClr val="tx1"/>
                </a:solidFill>
              </a:rPr>
              <a:t>Fetal</a:t>
            </a:r>
            <a:r>
              <a:rPr lang="fr-FR" sz="1200" b="0" dirty="0">
                <a:solidFill>
                  <a:schemeClr val="tx1"/>
                </a:solidFill>
              </a:rPr>
              <a:t> </a:t>
            </a:r>
            <a:r>
              <a:rPr lang="fr-FR" sz="1200" b="0" dirty="0" err="1">
                <a:solidFill>
                  <a:schemeClr val="tx1"/>
                </a:solidFill>
              </a:rPr>
              <a:t>Neonatal</a:t>
            </a:r>
            <a:r>
              <a:rPr lang="fr-FR" sz="1200" b="0" dirty="0">
                <a:solidFill>
                  <a:schemeClr val="tx1"/>
                </a:solidFill>
              </a:rPr>
              <a:t> Ed. 2008 </a:t>
            </a:r>
            <a:r>
              <a:rPr lang="fr-FR" sz="1200" b="0" dirty="0" err="1">
                <a:solidFill>
                  <a:schemeClr val="tx1"/>
                </a:solidFill>
              </a:rPr>
              <a:t>Nov</a:t>
            </a:r>
            <a:r>
              <a:rPr lang="fr-FR" sz="1200" b="0" dirty="0">
                <a:solidFill>
                  <a:schemeClr val="tx1"/>
                </a:solidFill>
              </a:rPr>
              <a:t>;93(6):F462-8. (</a:t>
            </a:r>
            <a:r>
              <a:rPr lang="fr-FR" sz="1200" b="0" dirty="0" err="1">
                <a:solidFill>
                  <a:schemeClr val="tx1"/>
                </a:solidFill>
              </a:rPr>
              <a:t>Review</a:t>
            </a:r>
            <a:r>
              <a:rPr lang="fr-FR" sz="1200" b="0" dirty="0">
                <a:solidFill>
                  <a:schemeClr val="tx1"/>
                </a:solidFill>
              </a:rPr>
              <a:t>).</a:t>
            </a:r>
          </a:p>
          <a:p>
            <a:pPr marL="179388" indent="-179388"/>
            <a:endParaRPr lang="fr-CH" sz="1200" b="0" dirty="0">
              <a:solidFill>
                <a:schemeClr val="tx1"/>
              </a:solidFill>
            </a:endParaRP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Anamnèse familiale de surdité permanente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Infection in utéro (TORCH)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PN &lt; </a:t>
            </a:r>
            <a:r>
              <a:rPr lang="fr-FR" sz="1400" b="0" dirty="0" smtClean="0">
                <a:solidFill>
                  <a:schemeClr val="tx1"/>
                </a:solidFill>
              </a:rPr>
              <a:t>1.8-2 </a:t>
            </a:r>
            <a:r>
              <a:rPr lang="fr-FR" sz="1400" b="0" dirty="0">
                <a:solidFill>
                  <a:schemeClr val="tx1"/>
                </a:solidFill>
              </a:rPr>
              <a:t>kg ou &lt; 34SA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APGAR &lt;3 ou &lt;5 à 5 min de vie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Acidose, hypoxémies répétées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Hospitalisation aux USI néonatal &gt; 5 jours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Ventilation assistée (&gt;24h ou </a:t>
            </a:r>
            <a:r>
              <a:rPr lang="fr-FR" sz="1400" b="0" dirty="0" smtClean="0">
                <a:solidFill>
                  <a:schemeClr val="tx1"/>
                </a:solidFill>
              </a:rPr>
              <a:t>&gt;5-10 </a:t>
            </a:r>
            <a:r>
              <a:rPr lang="fr-FR" sz="1400" b="0" dirty="0">
                <a:solidFill>
                  <a:schemeClr val="tx1"/>
                </a:solidFill>
              </a:rPr>
              <a:t>jours)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ECMO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Médicaments </a:t>
            </a:r>
            <a:r>
              <a:rPr lang="fr-FR" sz="1400" b="0" dirty="0" err="1">
                <a:solidFill>
                  <a:schemeClr val="tx1"/>
                </a:solidFill>
              </a:rPr>
              <a:t>ototoxiques</a:t>
            </a:r>
            <a:r>
              <a:rPr lang="fr-FR" sz="1400" b="0" dirty="0">
                <a:solidFill>
                  <a:schemeClr val="tx1"/>
                </a:solidFill>
              </a:rPr>
              <a:t> (</a:t>
            </a:r>
            <a:r>
              <a:rPr lang="fr-FR" sz="1400" b="0" dirty="0" err="1" smtClean="0">
                <a:solidFill>
                  <a:schemeClr val="tx1"/>
                </a:solidFill>
              </a:rPr>
              <a:t>aminoglycosides</a:t>
            </a:r>
            <a:r>
              <a:rPr lang="fr-FR" sz="1400" b="0" dirty="0" smtClean="0">
                <a:solidFill>
                  <a:schemeClr val="tx1"/>
                </a:solidFill>
              </a:rPr>
              <a:t> &gt;5 ours en néonatal, </a:t>
            </a:r>
            <a:r>
              <a:rPr lang="fr-FR" sz="1400" b="0" dirty="0">
                <a:solidFill>
                  <a:schemeClr val="tx1"/>
                </a:solidFill>
              </a:rPr>
              <a:t>furosémide, chimiothérapie)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 err="1" smtClean="0">
                <a:solidFill>
                  <a:schemeClr val="tx1"/>
                </a:solidFill>
              </a:rPr>
              <a:t>Hyperbilirubinémie</a:t>
            </a:r>
            <a:r>
              <a:rPr lang="fr-FR" sz="1400" b="0" dirty="0" smtClean="0">
                <a:solidFill>
                  <a:schemeClr val="tx1"/>
                </a:solidFill>
              </a:rPr>
              <a:t> ayant nécessité une </a:t>
            </a:r>
            <a:r>
              <a:rPr lang="fr-FR" sz="1400" b="0" dirty="0">
                <a:solidFill>
                  <a:schemeClr val="tx1"/>
                </a:solidFill>
              </a:rPr>
              <a:t>exsanguino-transfusion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 smtClean="0">
                <a:solidFill>
                  <a:schemeClr val="tx1"/>
                </a:solidFill>
              </a:rPr>
              <a:t>Malformations </a:t>
            </a:r>
            <a:r>
              <a:rPr lang="fr-FR" sz="1400" b="0" dirty="0" err="1" smtClean="0">
                <a:solidFill>
                  <a:schemeClr val="tx1"/>
                </a:solidFill>
              </a:rPr>
              <a:t>crânio</a:t>
            </a:r>
            <a:r>
              <a:rPr lang="fr-FR" sz="1400" b="0" dirty="0" smtClean="0">
                <a:solidFill>
                  <a:schemeClr val="tx1"/>
                </a:solidFill>
              </a:rPr>
              <a:t>-faciales</a:t>
            </a:r>
            <a:r>
              <a:rPr lang="fr-FR" sz="1400" b="0" dirty="0">
                <a:solidFill>
                  <a:schemeClr val="tx1"/>
                </a:solidFill>
              </a:rPr>
              <a:t>, syndrome connu pour association avec atteinte auditive (Neurofibromatose, </a:t>
            </a:r>
            <a:r>
              <a:rPr lang="fr-FR" sz="1400" b="0" dirty="0" err="1">
                <a:solidFill>
                  <a:schemeClr val="tx1"/>
                </a:solidFill>
              </a:rPr>
              <a:t>Waardenburg</a:t>
            </a:r>
            <a:r>
              <a:rPr lang="fr-FR" sz="1400" b="0" dirty="0">
                <a:solidFill>
                  <a:schemeClr val="tx1"/>
                </a:solidFill>
              </a:rPr>
              <a:t>, </a:t>
            </a:r>
            <a:r>
              <a:rPr lang="fr-FR" sz="1400" b="0" dirty="0" err="1">
                <a:solidFill>
                  <a:schemeClr val="tx1"/>
                </a:solidFill>
              </a:rPr>
              <a:t>Usher</a:t>
            </a:r>
            <a:r>
              <a:rPr lang="fr-FR" sz="1400" b="0" dirty="0">
                <a:solidFill>
                  <a:schemeClr val="tx1"/>
                </a:solidFill>
              </a:rPr>
              <a:t>, </a:t>
            </a:r>
            <a:r>
              <a:rPr lang="fr-FR" sz="1400" b="0" dirty="0" err="1">
                <a:solidFill>
                  <a:schemeClr val="tx1"/>
                </a:solidFill>
              </a:rPr>
              <a:t>Pendred</a:t>
            </a:r>
            <a:r>
              <a:rPr lang="fr-FR" sz="1400" b="0" dirty="0">
                <a:solidFill>
                  <a:schemeClr val="tx1"/>
                </a:solidFill>
              </a:rPr>
              <a:t>, </a:t>
            </a:r>
            <a:r>
              <a:rPr lang="fr-FR" sz="1400" b="0" dirty="0" err="1">
                <a:solidFill>
                  <a:schemeClr val="tx1"/>
                </a:solidFill>
              </a:rPr>
              <a:t>Alport</a:t>
            </a:r>
            <a:r>
              <a:rPr lang="fr-FR" sz="1400" b="0" dirty="0">
                <a:solidFill>
                  <a:schemeClr val="tx1"/>
                </a:solidFill>
              </a:rPr>
              <a:t>, </a:t>
            </a:r>
            <a:r>
              <a:rPr lang="fr-FR" sz="1400" b="0" dirty="0" err="1">
                <a:solidFill>
                  <a:schemeClr val="tx1"/>
                </a:solidFill>
              </a:rPr>
              <a:t>Jervell</a:t>
            </a:r>
            <a:r>
              <a:rPr lang="fr-FR" sz="1400" b="0" dirty="0">
                <a:solidFill>
                  <a:schemeClr val="tx1"/>
                </a:solidFill>
              </a:rPr>
              <a:t>, Lange-Nielson), maladies </a:t>
            </a:r>
            <a:r>
              <a:rPr lang="fr-FR" sz="1400" b="0" dirty="0" err="1" smtClean="0">
                <a:solidFill>
                  <a:schemeClr val="tx1"/>
                </a:solidFill>
              </a:rPr>
              <a:t>neuro</a:t>
            </a:r>
            <a:r>
              <a:rPr lang="fr-FR" sz="1400" b="0" dirty="0" smtClean="0">
                <a:solidFill>
                  <a:schemeClr val="tx1"/>
                </a:solidFill>
              </a:rPr>
              <a:t>-dégénératives </a:t>
            </a:r>
            <a:r>
              <a:rPr lang="fr-FR" sz="1400" b="0" dirty="0">
                <a:solidFill>
                  <a:schemeClr val="tx1"/>
                </a:solidFill>
              </a:rPr>
              <a:t>(Hunter, Friedrich, Charcot-Marie-</a:t>
            </a:r>
            <a:r>
              <a:rPr lang="fr-FR" sz="1400" b="0" dirty="0" err="1">
                <a:solidFill>
                  <a:schemeClr val="tx1"/>
                </a:solidFill>
              </a:rPr>
              <a:t>Tooth</a:t>
            </a:r>
            <a:r>
              <a:rPr lang="fr-FR" sz="1400" b="0" dirty="0">
                <a:solidFill>
                  <a:schemeClr val="tx1"/>
                </a:solidFill>
              </a:rPr>
              <a:t>)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Méningite bactérienne ou virale postnatale (HSV, VZV, </a:t>
            </a:r>
            <a:r>
              <a:rPr lang="fr-FR" sz="1400" b="0" dirty="0" err="1">
                <a:solidFill>
                  <a:schemeClr val="tx1"/>
                </a:solidFill>
              </a:rPr>
              <a:t>H.influenza</a:t>
            </a:r>
            <a:r>
              <a:rPr lang="fr-FR" sz="1400" b="0" dirty="0">
                <a:solidFill>
                  <a:schemeClr val="tx1"/>
                </a:solidFill>
              </a:rPr>
              <a:t>, Pneumocoque,)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Trauma crânien avec fracture de la base du crâne ou os temporal nécessitant une hospitalisation</a:t>
            </a:r>
          </a:p>
          <a:p>
            <a:pPr marL="179388" indent="-179388">
              <a:buFont typeface="Arial" charset="0"/>
              <a:buChar char="•"/>
            </a:pPr>
            <a:r>
              <a:rPr lang="fr-FR" sz="1400" b="0" dirty="0">
                <a:solidFill>
                  <a:schemeClr val="tx1"/>
                </a:solidFill>
              </a:rPr>
              <a:t>Inquiétude des soignants au sujet de l’audition, langage, vision ou développement</a:t>
            </a:r>
            <a:r>
              <a:rPr lang="fr-FR" sz="1200" b="0" dirty="0">
                <a:solidFill>
                  <a:schemeClr val="tx1"/>
                </a:solidFill>
              </a:rPr>
              <a:t>			</a:t>
            </a:r>
            <a:r>
              <a:rPr lang="fr-CH" sz="1200" b="0" dirty="0">
                <a:solidFill>
                  <a:schemeClr val="tx1"/>
                </a:solidFill>
              </a:rPr>
              <a:t>		</a:t>
            </a:r>
            <a:endParaRPr lang="fr-FR" sz="1200" b="0" dirty="0">
              <a:solidFill>
                <a:schemeClr val="tx1"/>
              </a:solidFill>
            </a:endParaRPr>
          </a:p>
        </p:txBody>
      </p:sp>
      <p:sp>
        <p:nvSpPr>
          <p:cNvPr id="7" name="Rectangle 6"/>
          <p:cNvSpPr/>
          <p:nvPr/>
        </p:nvSpPr>
        <p:spPr>
          <a:xfrm>
            <a:off x="0" y="5657695"/>
            <a:ext cx="8686800" cy="1200329"/>
          </a:xfrm>
          <a:prstGeom prst="rect">
            <a:avLst/>
          </a:prstGeom>
        </p:spPr>
        <p:txBody>
          <a:bodyPr>
            <a:spAutoFit/>
          </a:bodyPr>
          <a:lstStyle/>
          <a:p>
            <a:pPr marL="0" lvl="1">
              <a:defRPr/>
            </a:pPr>
            <a:r>
              <a:rPr lang="fr-CH" sz="1400" b="0" u="sng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</a:rPr>
              <a:t>Associations</a:t>
            </a:r>
          </a:p>
          <a:p>
            <a:pPr marL="177800" lvl="3" indent="-177800">
              <a:buFont typeface="Arial"/>
              <a:buChar char="•"/>
              <a:defRPr/>
            </a:pPr>
            <a:r>
              <a:rPr lang="fr-CH" sz="1400" b="0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</a:rPr>
              <a:t>Furosémide + dopamine </a:t>
            </a:r>
          </a:p>
          <a:p>
            <a:pPr marL="177800" lvl="3" indent="-177800">
              <a:buFont typeface="Arial"/>
              <a:buChar char="•"/>
              <a:defRPr/>
            </a:pPr>
            <a:r>
              <a:rPr lang="fr-CH" sz="1400" b="0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  <a:sym typeface="Symbol" pitchFamily="-111" charset="2"/>
              </a:rPr>
              <a:t>Furosémide+ aminoglycosides  </a:t>
            </a:r>
          </a:p>
          <a:p>
            <a:pPr marL="177800" lvl="3" indent="-177800">
              <a:buFont typeface="Arial"/>
              <a:buChar char="•"/>
              <a:defRPr/>
            </a:pPr>
            <a:r>
              <a:rPr lang="fr-CH" sz="1400" b="0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  <a:sym typeface="Symbol" pitchFamily="-111" charset="2"/>
              </a:rPr>
              <a:t>Aminoglycosides +hyperbilirubinémie</a:t>
            </a:r>
            <a:r>
              <a:rPr lang="fr-CH" b="0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  <a:sym typeface="Symbol" pitchFamily="-111" charset="2"/>
              </a:rPr>
              <a:t> </a:t>
            </a:r>
          </a:p>
          <a:p>
            <a:pPr marL="1828800" lvl="5" defTabSz="457200">
              <a:defRPr/>
            </a:pPr>
            <a:r>
              <a:rPr lang="fr-CH" sz="1200" b="0" kern="0" dirty="0">
                <a:solidFill>
                  <a:schemeClr val="tx1"/>
                </a:solidFill>
                <a:latin typeface="Arial" pitchFamily="-111" charset="0"/>
                <a:ea typeface="ＭＳ Ｐゴシック" charset="-128"/>
                <a:cs typeface="ＭＳ Ｐゴシック" pitchFamily="-111" charset="-128"/>
                <a:sym typeface="Symbol" pitchFamily="-111" charset="2"/>
              </a:rPr>
              <a:t>				</a:t>
            </a:r>
            <a:r>
              <a:rPr lang="fr-CH" sz="1200" b="0" dirty="0">
                <a:solidFill>
                  <a:schemeClr val="tx1"/>
                </a:solidFill>
                <a:latin typeface="Arial" pitchFamily="-111" charset="0"/>
                <a:cs typeface="ＭＳ Ｐゴシック" pitchFamily="-111" charset="-128"/>
              </a:rPr>
              <a:t>Marlow ES et al, Arch Dis Child Fetal Neonatal Ed 2000;82:F141</a:t>
            </a:r>
            <a:endParaRPr lang="fr-CH" sz="1200" b="0" kern="0" dirty="0">
              <a:solidFill>
                <a:schemeClr val="tx1"/>
              </a:solidFill>
              <a:latin typeface="Arial" pitchFamily="-111" charset="0"/>
              <a:ea typeface="ＭＳ Ｐゴシック" charset="-128"/>
              <a:cs typeface="ＭＳ Ｐゴシック" pitchFamily="-111" charset="-128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4929188" y="2214563"/>
            <a:ext cx="3082895" cy="369332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>
              <a:defRPr/>
            </a:pPr>
            <a:r>
              <a:rPr lang="fr-CH" dirty="0"/>
              <a:t>50% des surdité </a:t>
            </a:r>
            <a:r>
              <a:rPr lang="fr-CH" dirty="0" smtClean="0"/>
              <a:t>ont un FR</a:t>
            </a:r>
            <a:endParaRPr lang="fr-CH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578" name="Text Box 2"/>
          <p:cNvSpPr txBox="1">
            <a:spLocks noChangeArrowheads="1"/>
          </p:cNvSpPr>
          <p:nvPr/>
        </p:nvSpPr>
        <p:spPr bwMode="auto">
          <a:xfrm>
            <a:off x="-120650" y="1266825"/>
            <a:ext cx="9264650" cy="1323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sz="4000">
                <a:solidFill>
                  <a:schemeClr val="tx1"/>
                </a:solidFill>
              </a:rPr>
              <a:t>LE POINT SUR CERTAINES</a:t>
            </a:r>
          </a:p>
          <a:p>
            <a:pPr algn="ctr"/>
            <a:r>
              <a:rPr lang="fr-CH" sz="4000">
                <a:solidFill>
                  <a:schemeClr val="tx1"/>
                </a:solidFill>
              </a:rPr>
              <a:t>ETIOLOGIES</a:t>
            </a:r>
            <a:endParaRPr lang="fr-FR" sz="4000">
              <a:solidFill>
                <a:schemeClr val="tx1"/>
              </a:solidFill>
            </a:endParaRPr>
          </a:p>
        </p:txBody>
      </p:sp>
      <p:sp>
        <p:nvSpPr>
          <p:cNvPr id="24579" name="Text Box 2"/>
          <p:cNvSpPr txBox="1">
            <a:spLocks noChangeArrowheads="1"/>
          </p:cNvSpPr>
          <p:nvPr/>
        </p:nvSpPr>
        <p:spPr bwMode="auto">
          <a:xfrm>
            <a:off x="2209800" y="2152650"/>
            <a:ext cx="3703638" cy="3508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CH" sz="2800">
              <a:solidFill>
                <a:schemeClr val="tx1"/>
              </a:solidFill>
            </a:endParaRPr>
          </a:p>
          <a:p>
            <a:endParaRPr lang="fr-CH" sz="2800">
              <a:solidFill>
                <a:schemeClr val="tx1"/>
              </a:solidFill>
            </a:endParaRP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Génétique</a:t>
            </a: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Ototoxiques</a:t>
            </a: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Hyperbilirubinémie</a:t>
            </a: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CMV</a:t>
            </a: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Hypoxie</a:t>
            </a:r>
          </a:p>
          <a:p>
            <a:pPr>
              <a:buFont typeface="Arial" charset="0"/>
              <a:buAutoNum type="arabicPeriod"/>
            </a:pPr>
            <a:r>
              <a:rPr lang="fr-CH" sz="2800">
                <a:solidFill>
                  <a:schemeClr val="tx1"/>
                </a:solidFill>
              </a:rPr>
              <a:t>Bruit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5602" name="Text Box 2"/>
          <p:cNvSpPr txBox="1">
            <a:spLocks noChangeArrowheads="1"/>
          </p:cNvSpPr>
          <p:nvPr/>
        </p:nvSpPr>
        <p:spPr bwMode="auto">
          <a:xfrm>
            <a:off x="1447800" y="2413000"/>
            <a:ext cx="55721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1. GENETIQUE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Text Box 2"/>
          <p:cNvSpPr txBox="1">
            <a:spLocks noChangeArrowheads="1"/>
          </p:cNvSpPr>
          <p:nvPr/>
        </p:nvSpPr>
        <p:spPr bwMode="auto">
          <a:xfrm>
            <a:off x="457200" y="304800"/>
            <a:ext cx="8686800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endParaRPr lang="fr-FR" sz="1400" b="0">
              <a:solidFill>
                <a:schemeClr val="tx1"/>
              </a:solidFill>
            </a:endParaRPr>
          </a:p>
          <a:p>
            <a:pPr marL="177800" indent="-177800"/>
            <a:r>
              <a:rPr lang="fr-FR" sz="1400" u="sng">
                <a:solidFill>
                  <a:schemeClr val="tx1"/>
                </a:solidFill>
              </a:rPr>
              <a:t>Anomalies génétique:</a:t>
            </a:r>
          </a:p>
          <a:p>
            <a:pPr marL="177800" indent="-177800"/>
            <a:endParaRPr lang="fr-FR" sz="1400" u="sng">
              <a:solidFill>
                <a:schemeClr val="tx1"/>
              </a:solidFill>
            </a:endParaRPr>
          </a:p>
          <a:p>
            <a:pPr marL="177800" indent="-177800">
              <a:buFont typeface="Arial" charset="0"/>
              <a:buChar char="•"/>
            </a:pPr>
            <a:r>
              <a:rPr lang="fr-FR" sz="1400" b="0">
                <a:solidFill>
                  <a:schemeClr val="tx1"/>
                </a:solidFill>
              </a:rPr>
              <a:t>Représente </a:t>
            </a:r>
            <a:r>
              <a:rPr lang="fr-FR" sz="1400"/>
              <a:t>60-80% des surdités congénitales </a:t>
            </a:r>
            <a:r>
              <a:rPr lang="fr-FR" sz="1400">
                <a:solidFill>
                  <a:schemeClr val="tx1"/>
                </a:solidFill>
              </a:rPr>
              <a:t>et ad</a:t>
            </a:r>
            <a:r>
              <a:rPr lang="fr-FR" sz="1400"/>
              <a:t> 50% des surdités en général</a:t>
            </a:r>
            <a:r>
              <a:rPr lang="fr-FR" sz="1400" b="0">
                <a:solidFill>
                  <a:schemeClr val="tx1"/>
                </a:solidFill>
              </a:rPr>
              <a:t> =&gt; Réaliser un bilan génétique devant toute surdité et surtout si anamnèse familiale positive.</a:t>
            </a:r>
          </a:p>
          <a:p>
            <a:pPr marL="1095375" lvl="3" indent="-177800"/>
            <a:endParaRPr lang="fr-FR" sz="1400">
              <a:solidFill>
                <a:schemeClr val="tx1"/>
              </a:solidFill>
            </a:endParaRPr>
          </a:p>
        </p:txBody>
      </p:sp>
      <p:sp>
        <p:nvSpPr>
          <p:cNvPr id="4" name="Rectangle 3"/>
          <p:cNvSpPr/>
          <p:nvPr/>
        </p:nvSpPr>
        <p:spPr>
          <a:xfrm>
            <a:off x="457200" y="1752600"/>
            <a:ext cx="8305800" cy="427193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lnSpc>
                <a:spcPct val="80000"/>
              </a:lnSpc>
              <a:defRPr/>
            </a:pPr>
            <a:r>
              <a:rPr lang="en-GB" sz="1400" u="sng" dirty="0" err="1">
                <a:solidFill>
                  <a:schemeClr val="tx1"/>
                </a:solidFill>
                <a:latin typeface="+mn-lt"/>
                <a:ea typeface="+mn-ea"/>
              </a:rPr>
              <a:t>Répartition</a:t>
            </a:r>
          </a:p>
          <a:p>
            <a:pPr>
              <a:lnSpc>
                <a:spcPct val="80000"/>
              </a:lnSpc>
              <a:defRPr/>
            </a:pPr>
            <a:endParaRPr lang="en-GB" sz="14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90500" lvl="1" indent="-190500">
              <a:lnSpc>
                <a:spcPct val="80000"/>
              </a:lnSpc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80% sont </a:t>
            </a:r>
            <a:r>
              <a:rPr lang="en-GB" sz="1400" b="0" dirty="0" err="1">
                <a:solidFill>
                  <a:schemeClr val="tx2"/>
                </a:solidFill>
                <a:latin typeface="+mn-lt"/>
                <a:ea typeface="+mn-ea"/>
              </a:rPr>
              <a:t>autosomique</a:t>
            </a: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  <a:r>
              <a:rPr lang="en-GB" sz="1400" dirty="0" err="1">
                <a:solidFill>
                  <a:schemeClr val="tx2"/>
                </a:solidFill>
                <a:latin typeface="+mn-lt"/>
                <a:ea typeface="+mn-ea"/>
              </a:rPr>
              <a:t>récessives</a:t>
            </a:r>
            <a:r>
              <a:rPr lang="en-GB" sz="140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  <a:r>
              <a:rPr lang="en-GB" sz="1400" b="0" u="sng" dirty="0">
                <a:solidFill>
                  <a:schemeClr val="tx2"/>
                </a:solidFill>
                <a:latin typeface="+mn-lt"/>
                <a:ea typeface="+mn-ea"/>
              </a:rPr>
              <a:t>ex</a:t>
            </a: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: </a:t>
            </a: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 DFNB1= mutation du </a:t>
            </a:r>
            <a:r>
              <a:rPr lang="en-GB" sz="1400" b="0" dirty="0" err="1">
                <a:solidFill>
                  <a:schemeClr val="tx1"/>
                </a:solidFill>
                <a:latin typeface="+mn-lt"/>
                <a:ea typeface="+mn-ea"/>
              </a:rPr>
              <a:t>gène</a:t>
            </a: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 de la </a:t>
            </a:r>
            <a:r>
              <a:rPr lang="en-GB" sz="1400" b="0" dirty="0" err="1">
                <a:solidFill>
                  <a:schemeClr val="tx1"/>
                </a:solidFill>
                <a:latin typeface="+mn-lt"/>
                <a:ea typeface="+mn-ea"/>
              </a:rPr>
              <a:t>connexine</a:t>
            </a: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 26 (CX-26)</a:t>
            </a:r>
          </a:p>
          <a:p>
            <a:pPr marL="1092200" lvl="2" indent="-177800">
              <a:buFont typeface="Arial"/>
              <a:buChar char="•"/>
              <a:defRPr/>
            </a:pPr>
            <a:r>
              <a:rPr lang="fr-FR" sz="1400" b="0" dirty="0">
                <a:solidFill>
                  <a:schemeClr val="tx1"/>
                </a:solidFill>
                <a:ea typeface="+mn-ea"/>
              </a:rPr>
              <a:t>2/3 isolées</a:t>
            </a:r>
          </a:p>
          <a:p>
            <a:pPr marL="1092200" lvl="2" indent="-177800">
              <a:buFont typeface="Arial"/>
              <a:buChar char="•"/>
              <a:defRPr/>
            </a:pPr>
            <a:r>
              <a:rPr lang="fr-FR" sz="1400" b="0" dirty="0">
                <a:solidFill>
                  <a:schemeClr val="tx1"/>
                </a:solidFill>
                <a:ea typeface="+mn-ea"/>
              </a:rPr>
              <a:t>1/3 associé à forme syndromique: </a:t>
            </a:r>
          </a:p>
          <a:p>
            <a:pPr marL="2006600" lvl="4" indent="-177800">
              <a:buFont typeface="Arial"/>
              <a:buChar char="•"/>
              <a:defRPr/>
            </a:pPr>
            <a:r>
              <a:rPr lang="en-GB" sz="1400" b="0" dirty="0" err="1">
                <a:solidFill>
                  <a:schemeClr val="tx1"/>
                </a:solidFill>
                <a:latin typeface="+mj-lt"/>
                <a:ea typeface="+mn-ea"/>
              </a:rPr>
              <a:t>Alport (glomérulonéphite</a:t>
            </a: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)</a:t>
            </a:r>
          </a:p>
          <a:p>
            <a:pPr marL="2006600" lvl="4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Usher (</a:t>
            </a:r>
            <a:r>
              <a:rPr lang="en-GB" sz="1400" b="0" dirty="0" err="1">
                <a:solidFill>
                  <a:schemeClr val="tx1"/>
                </a:solidFill>
                <a:latin typeface="+mj-lt"/>
                <a:ea typeface="+mn-ea"/>
              </a:rPr>
              <a:t>rétinite</a:t>
            </a: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 </a:t>
            </a:r>
            <a:r>
              <a:rPr lang="en-GB" sz="1400" b="0" dirty="0" err="1">
                <a:solidFill>
                  <a:schemeClr val="tx1"/>
                </a:solidFill>
                <a:latin typeface="+mj-lt"/>
                <a:ea typeface="+mn-ea"/>
              </a:rPr>
              <a:t>pigmentaire</a:t>
            </a: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)</a:t>
            </a:r>
          </a:p>
          <a:p>
            <a:pPr marL="2006600" lvl="4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Pendred</a:t>
            </a:r>
          </a:p>
          <a:p>
            <a:pPr marL="2006600" lvl="4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Albinism</a:t>
            </a:r>
          </a:p>
          <a:p>
            <a:pPr marL="2006600" lvl="4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Hurler</a:t>
            </a:r>
            <a:endParaRPr lang="fr-FR" sz="1400" b="0" dirty="0">
              <a:solidFill>
                <a:schemeClr val="tx1"/>
              </a:solidFill>
              <a:ea typeface="+mn-ea"/>
            </a:endParaRPr>
          </a:p>
          <a:p>
            <a:pPr marL="180975" lvl="1" indent="-177800">
              <a:buFont typeface="Arial"/>
              <a:buChar char="•"/>
              <a:defRPr/>
            </a:pPr>
            <a:endParaRPr lang="fr-FR" sz="1400" b="0" dirty="0">
              <a:solidFill>
                <a:schemeClr val="tx1"/>
              </a:solidFill>
              <a:ea typeface="+mn-ea"/>
            </a:endParaRPr>
          </a:p>
          <a:p>
            <a:pPr marL="180975" lvl="1" indent="-177800">
              <a:buFont typeface="Arial"/>
              <a:buChar char="•"/>
              <a:defRPr/>
            </a:pPr>
            <a:r>
              <a:rPr lang="fr-FR" sz="1400" b="0" dirty="0">
                <a:solidFill>
                  <a:schemeClr val="tx1"/>
                </a:solidFill>
                <a:ea typeface="+mn-ea"/>
              </a:rPr>
              <a:t>20% sont </a:t>
            </a:r>
            <a:r>
              <a:rPr lang="en-GB" sz="1400" b="0" dirty="0" err="1">
                <a:solidFill>
                  <a:schemeClr val="tx2"/>
                </a:solidFill>
                <a:latin typeface="+mn-lt"/>
                <a:ea typeface="+mn-ea"/>
              </a:rPr>
              <a:t>autosomique</a:t>
            </a: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 </a:t>
            </a:r>
            <a:r>
              <a:rPr lang="fr-FR" sz="1400" b="0" dirty="0">
                <a:solidFill>
                  <a:schemeClr val="tx1"/>
                </a:solidFill>
                <a:ea typeface="+mn-ea"/>
              </a:rPr>
              <a:t> </a:t>
            </a:r>
            <a:r>
              <a:rPr lang="fr-FR" sz="1400" dirty="0">
                <a:solidFill>
                  <a:schemeClr val="tx1"/>
                </a:solidFill>
                <a:ea typeface="+mn-ea"/>
              </a:rPr>
              <a:t>dominantes</a:t>
            </a:r>
          </a:p>
          <a:p>
            <a:pPr marL="2009775" lvl="5" indent="-177800" defTabSz="457200">
              <a:buFont typeface="Arial"/>
              <a:buChar char="•"/>
              <a:defRPr/>
            </a:pPr>
            <a:r>
              <a:rPr lang="fr-FR" sz="1400" b="0" dirty="0">
                <a:solidFill>
                  <a:schemeClr val="tx1"/>
                </a:solidFill>
                <a:ea typeface="+mn-ea"/>
              </a:rPr>
              <a:t>NF I et II</a:t>
            </a:r>
          </a:p>
          <a:p>
            <a:pPr marL="2009775" lvl="5" indent="-177800" defTabSz="457200">
              <a:buFont typeface="Arial"/>
              <a:buChar char="•"/>
              <a:defRPr/>
            </a:pPr>
            <a:r>
              <a:rPr lang="en-GB" sz="1400" b="0" dirty="0" err="1">
                <a:solidFill>
                  <a:schemeClr val="tx1"/>
                </a:solidFill>
                <a:latin typeface="+mj-lt"/>
                <a:ea typeface="+mn-ea"/>
              </a:rPr>
              <a:t>Jervell</a:t>
            </a: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-Lange-Nielsen</a:t>
            </a:r>
          </a:p>
          <a:p>
            <a:pPr marL="2009775" lvl="5" indent="-177800" defTabSz="457200">
              <a:buFont typeface="Arial"/>
              <a:buChar char="•"/>
              <a:defRPr/>
            </a:pPr>
            <a:r>
              <a:rPr lang="fr-FR" sz="1400" b="0" dirty="0" err="1">
                <a:solidFill>
                  <a:schemeClr val="tx1"/>
                </a:solidFill>
                <a:ea typeface="+mn-ea"/>
              </a:rPr>
              <a:t>Sd</a:t>
            </a:r>
            <a:r>
              <a:rPr lang="fr-FR" sz="1400" b="0" dirty="0">
                <a:solidFill>
                  <a:schemeClr val="tx1"/>
                </a:solidFill>
                <a:ea typeface="+mn-ea"/>
              </a:rPr>
              <a:t> </a:t>
            </a:r>
            <a:r>
              <a:rPr lang="en-GB" sz="1400" b="0" dirty="0">
                <a:solidFill>
                  <a:schemeClr val="tx1"/>
                </a:solidFill>
                <a:latin typeface="+mj-lt"/>
                <a:ea typeface="+mn-ea"/>
              </a:rPr>
              <a:t>QT long</a:t>
            </a:r>
          </a:p>
          <a:p>
            <a:pPr marL="2009775" lvl="5" indent="-177800" defTabSz="457200">
              <a:buFont typeface="Arial"/>
              <a:buChar char="•"/>
              <a:defRPr/>
            </a:pP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Sd branchio-oto-rénal</a:t>
            </a:r>
          </a:p>
          <a:p>
            <a:pPr marL="180975" lvl="1" indent="-177800">
              <a:buFont typeface="Arial"/>
              <a:buChar char="•"/>
              <a:defRPr/>
            </a:pPr>
            <a:endParaRPr lang="en-GB" sz="1400" b="0" dirty="0">
              <a:solidFill>
                <a:schemeClr val="tx1"/>
              </a:solidFill>
              <a:latin typeface="+mn-lt"/>
              <a:ea typeface="+mn-ea"/>
            </a:endParaRPr>
          </a:p>
          <a:p>
            <a:pPr marL="180975" lvl="1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1% </a:t>
            </a:r>
            <a:r>
              <a:rPr lang="en-GB" sz="1400" b="0" dirty="0" err="1">
                <a:solidFill>
                  <a:schemeClr val="tx2"/>
                </a:solidFill>
                <a:latin typeface="+mn-lt"/>
                <a:ea typeface="+mn-ea"/>
              </a:rPr>
              <a:t>lié </a:t>
            </a: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à l’X =&gt; </a:t>
            </a:r>
            <a:r>
              <a:rPr lang="fr-FR" sz="1400" b="0" dirty="0">
                <a:solidFill>
                  <a:schemeClr val="tx1"/>
                </a:solidFill>
                <a:ea typeface="+mn-ea"/>
              </a:rPr>
              <a:t>atteinte des garçons =&gt; Hunter, Alport</a:t>
            </a:r>
            <a:endParaRPr lang="en-GB" sz="1400" b="0" dirty="0" err="1">
              <a:solidFill>
                <a:schemeClr val="tx2"/>
              </a:solidFill>
              <a:latin typeface="+mn-lt"/>
              <a:ea typeface="+mn-ea"/>
            </a:endParaRPr>
          </a:p>
          <a:p>
            <a:pPr marL="180975" lvl="1" indent="-177800">
              <a:defRPr/>
            </a:pPr>
            <a:endParaRPr lang="en-GB" sz="1400" b="0" dirty="0" err="1">
              <a:solidFill>
                <a:schemeClr val="tx2"/>
              </a:solidFill>
              <a:latin typeface="+mn-lt"/>
              <a:ea typeface="+mn-ea"/>
            </a:endParaRPr>
          </a:p>
          <a:p>
            <a:pPr marL="180975" lvl="1" indent="-177800">
              <a:buFont typeface="Arial"/>
              <a:buChar char="•"/>
              <a:defRPr/>
            </a:pP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&lt;</a:t>
            </a:r>
            <a:r>
              <a:rPr lang="en-GB" sz="1400" b="0" dirty="0">
                <a:solidFill>
                  <a:schemeClr val="tx1"/>
                </a:solidFill>
                <a:latin typeface="+mn-lt"/>
                <a:ea typeface="+mn-ea"/>
              </a:rPr>
              <a:t> 1% </a:t>
            </a:r>
            <a:r>
              <a:rPr lang="en-GB" sz="1400" b="0" dirty="0" err="1">
                <a:solidFill>
                  <a:schemeClr val="tx2"/>
                </a:solidFill>
                <a:latin typeface="+mn-lt"/>
                <a:ea typeface="+mn-ea"/>
              </a:rPr>
              <a:t>mitochondriale</a:t>
            </a:r>
            <a:r>
              <a:rPr lang="en-GB" sz="1400" b="0" dirty="0">
                <a:solidFill>
                  <a:schemeClr val="tx2"/>
                </a:solidFill>
                <a:latin typeface="+mn-lt"/>
                <a:ea typeface="+mn-ea"/>
              </a:rPr>
              <a:t> =&gt; </a:t>
            </a:r>
            <a:r>
              <a:rPr lang="fr-FR" sz="1400" b="0" dirty="0">
                <a:solidFill>
                  <a:schemeClr val="tx1"/>
                </a:solidFill>
                <a:ea typeface="+mn-ea"/>
              </a:rPr>
              <a:t>tramsmis par les mères (encephalopathie, acidose lactique, convulsions, …) </a:t>
            </a:r>
            <a:r>
              <a:rPr lang="en-GB" sz="1400" b="0" dirty="0" err="1">
                <a:solidFill>
                  <a:schemeClr val="tx2"/>
                </a:solidFill>
                <a:latin typeface="+mn-lt"/>
                <a:ea typeface="+mn-ea"/>
              </a:rPr>
              <a:t> </a:t>
            </a:r>
            <a:endParaRPr lang="fr-FR" sz="1400" b="0" dirty="0">
              <a:solidFill>
                <a:schemeClr val="tx1"/>
              </a:solidFill>
              <a:latin typeface="+mn-lt"/>
              <a:ea typeface="+mn-ea"/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50" name="Text Box 2"/>
          <p:cNvSpPr txBox="1">
            <a:spLocks noChangeArrowheads="1"/>
          </p:cNvSpPr>
          <p:nvPr/>
        </p:nvSpPr>
        <p:spPr bwMode="auto">
          <a:xfrm>
            <a:off x="965200" y="2413000"/>
            <a:ext cx="691673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marL="1143000" indent="-1143000">
              <a:buFontTx/>
              <a:buAutoNum type="arabicPeriod" startAt="2"/>
            </a:pPr>
            <a:r>
              <a:rPr lang="fr-CH" sz="6000">
                <a:solidFill>
                  <a:schemeClr val="tx1"/>
                </a:solidFill>
              </a:rPr>
              <a:t>OTOTOXIQUES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674" name="Text Box 2"/>
          <p:cNvSpPr txBox="1">
            <a:spLocks noChangeArrowheads="1"/>
          </p:cNvSpPr>
          <p:nvPr/>
        </p:nvSpPr>
        <p:spPr bwMode="auto">
          <a:xfrm>
            <a:off x="0" y="0"/>
            <a:ext cx="369887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AMINOGLYCOSIDES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48131" name="Text Box 3"/>
          <p:cNvSpPr txBox="1">
            <a:spLocks noChangeArrowheads="1"/>
          </p:cNvSpPr>
          <p:nvPr/>
        </p:nvSpPr>
        <p:spPr bwMode="auto">
          <a:xfrm>
            <a:off x="0" y="2714625"/>
            <a:ext cx="8985250" cy="383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b="0" u="sng">
                <a:solidFill>
                  <a:schemeClr val="tx1"/>
                </a:solidFill>
              </a:rPr>
              <a:t>Risque de lésion généralement estimée par:</a:t>
            </a:r>
          </a:p>
          <a:p>
            <a:endParaRPr lang="fr-CH" b="0" u="sng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Taux pic et taux résiduel </a:t>
            </a:r>
            <a:r>
              <a:rPr lang="fr-CH" sz="1400">
                <a:solidFill>
                  <a:schemeClr val="tx1"/>
                </a:solidFill>
              </a:rPr>
              <a:t>MAIS </a:t>
            </a:r>
            <a:r>
              <a:rPr lang="fr-CH" sz="1400" b="0">
                <a:solidFill>
                  <a:schemeClr val="tx1"/>
                </a:solidFill>
              </a:rPr>
              <a:t>de nombreuses atteintes auditives ne sont pas corrélées avec un taux d’AG élevé =&gt; Un taux sanguin normal peut donner un faux sentiment de sécurité</a:t>
            </a:r>
          </a:p>
          <a:p>
            <a:pPr lvl="2" indent="-284163">
              <a:buFontTx/>
              <a:buChar char="•"/>
            </a:pPr>
            <a:endParaRPr lang="fr-CH" sz="1400" b="0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Durée traitement </a:t>
            </a:r>
            <a:r>
              <a:rPr lang="fr-CH" sz="1400">
                <a:solidFill>
                  <a:schemeClr val="tx1"/>
                </a:solidFill>
              </a:rPr>
              <a:t>MAIS </a:t>
            </a:r>
            <a:r>
              <a:rPr lang="fr-CH" sz="1400" b="0">
                <a:solidFill>
                  <a:schemeClr val="tx1"/>
                </a:solidFill>
              </a:rPr>
              <a:t>certains n’ont jamais de lésions maldré des mois de traitement et d’autres avec 1</a:t>
            </a:r>
            <a:r>
              <a:rPr lang="fr-CH" sz="1400" b="0" baseline="30000">
                <a:solidFill>
                  <a:schemeClr val="tx1"/>
                </a:solidFill>
              </a:rPr>
              <a:t>ères</a:t>
            </a:r>
            <a:r>
              <a:rPr lang="fr-CH" sz="1400" b="0">
                <a:solidFill>
                  <a:schemeClr val="tx1"/>
                </a:solidFill>
              </a:rPr>
              <a:t> lésions dès 4-24h !=&gt; Susceptibilité individuelle +++.</a:t>
            </a:r>
          </a:p>
          <a:p>
            <a:pPr lvl="2" indent="-284163"/>
            <a:r>
              <a:rPr lang="fr-CH" sz="1400" b="0">
                <a:solidFill>
                  <a:schemeClr val="tx1"/>
                </a:solidFill>
              </a:rPr>
              <a:t> </a:t>
            </a:r>
            <a:endParaRPr lang="fr-CH" sz="1400" b="0" u="sng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Susceptibilité familiale anamnèstique =&gt; recherche mutation mitochondriale (ribosome 12S)</a:t>
            </a:r>
          </a:p>
          <a:p>
            <a:pPr lvl="2" indent="-284163">
              <a:buFontTx/>
              <a:buChar char="•"/>
            </a:pPr>
            <a:endParaRPr lang="fr-CH" sz="1400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Expositions préalables à aminoglycosides</a:t>
            </a:r>
          </a:p>
          <a:p>
            <a:pPr lvl="2" indent="-284163">
              <a:buFontTx/>
              <a:buChar char="•"/>
            </a:pPr>
            <a:endParaRPr lang="fr-CH" sz="1400" b="0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Association avec autres médications (Lasix® ou vancomycine)</a:t>
            </a:r>
          </a:p>
          <a:p>
            <a:pPr lvl="2" indent="-284163">
              <a:buFontTx/>
              <a:buChar char="•"/>
            </a:pPr>
            <a:endParaRPr lang="fr-CH" sz="1400" b="0">
              <a:solidFill>
                <a:schemeClr val="tx1"/>
              </a:solidFill>
            </a:endParaRP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Maladies sous-jacentes: insuffisance rénale </a:t>
            </a:r>
            <a:r>
              <a:rPr lang="fr-CH" sz="1400">
                <a:solidFill>
                  <a:schemeClr val="tx1"/>
                </a:solidFill>
              </a:rPr>
              <a:t>MAIS</a:t>
            </a:r>
            <a:r>
              <a:rPr lang="fr-CH" sz="1400" b="0">
                <a:solidFill>
                  <a:schemeClr val="tx1"/>
                </a:solidFill>
              </a:rPr>
              <a:t> co-occurrence seulement de 3% dans littérature</a:t>
            </a:r>
          </a:p>
          <a:p>
            <a:pPr lvl="2" indent="-284163"/>
            <a:r>
              <a:rPr lang="fr-CH" sz="1400" b="0">
                <a:solidFill>
                  <a:schemeClr val="tx1"/>
                </a:solidFill>
              </a:rPr>
              <a:t> </a:t>
            </a:r>
          </a:p>
          <a:p>
            <a:pPr lvl="2" indent="-284163">
              <a:buFontTx/>
              <a:buChar char="•"/>
            </a:pPr>
            <a:r>
              <a:rPr lang="fr-CH" sz="1400" b="0">
                <a:solidFill>
                  <a:schemeClr val="tx1"/>
                </a:solidFill>
              </a:rPr>
              <a:t>Traitement de fer associé =&gt; génération de RL =&gt; Toxicité augmentée si ttt de fer associé aux AG ! </a:t>
            </a:r>
            <a:endParaRPr lang="fr-CH" b="0">
              <a:solidFill>
                <a:schemeClr val="tx1"/>
              </a:solidFill>
            </a:endParaRPr>
          </a:p>
        </p:txBody>
      </p:sp>
      <p:grpSp>
        <p:nvGrpSpPr>
          <p:cNvPr id="28676" name="Group 6"/>
          <p:cNvGrpSpPr>
            <a:grpSpLocks/>
          </p:cNvGrpSpPr>
          <p:nvPr/>
        </p:nvGrpSpPr>
        <p:grpSpPr bwMode="auto">
          <a:xfrm>
            <a:off x="0" y="692150"/>
            <a:ext cx="9144000" cy="1992313"/>
            <a:chOff x="0" y="436"/>
            <a:chExt cx="5760" cy="1255"/>
          </a:xfrm>
        </p:grpSpPr>
        <p:sp>
          <p:nvSpPr>
            <p:cNvPr id="28677" name="Rectangle 11"/>
            <p:cNvSpPr>
              <a:spLocks noChangeArrowheads="1"/>
            </p:cNvSpPr>
            <p:nvPr/>
          </p:nvSpPr>
          <p:spPr bwMode="auto">
            <a:xfrm>
              <a:off x="0" y="578"/>
              <a:ext cx="5760" cy="111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Atteinte cochléaire (cellules ciliées externe +/- interne) et gg spiralés:</a:t>
              </a:r>
            </a:p>
            <a:p>
              <a:pPr lvl="2">
                <a:buFontTx/>
                <a:buChar char="•"/>
              </a:pPr>
              <a:r>
                <a:rPr lang="fr-CH" sz="1400" b="0">
                  <a:solidFill>
                    <a:schemeClr val="tx1"/>
                  </a:solidFill>
                </a:rPr>
                <a:t> Bloc des canaux ioniques des stéréocils</a:t>
              </a:r>
            </a:p>
            <a:p>
              <a:pPr lvl="2">
                <a:buFontTx/>
                <a:buChar char="•"/>
              </a:pPr>
              <a:r>
                <a:rPr lang="fr-CH" sz="1400" b="0">
                  <a:solidFill>
                    <a:schemeClr val="tx1"/>
                  </a:solidFill>
                </a:rPr>
                <a:t> Encocytose apicales des cils</a:t>
              </a:r>
            </a:p>
            <a:p>
              <a:pPr lvl="2">
                <a:buFontTx/>
                <a:buChar char="•"/>
              </a:pPr>
              <a:r>
                <a:rPr lang="fr-CH" sz="1400" b="0">
                  <a:solidFill>
                    <a:schemeClr val="tx1"/>
                  </a:solidFill>
                </a:rPr>
                <a:t> Production de radicaux libres =&gt; toxicité celullaire</a:t>
              </a:r>
            </a:p>
            <a:p>
              <a:pPr lvl="2">
                <a:buFontTx/>
                <a:buChar char="•"/>
              </a:pPr>
              <a:r>
                <a:rPr lang="fr-CH" sz="1400" b="0">
                  <a:solidFill>
                    <a:schemeClr val="tx1"/>
                  </a:solidFill>
                </a:rPr>
                <a:t> Déclenchement de l’apoptose</a:t>
              </a:r>
            </a:p>
            <a:p>
              <a:pPr lvl="2">
                <a:buFontTx/>
                <a:buChar char="•"/>
              </a:pPr>
              <a:r>
                <a:rPr lang="fr-CH" sz="1400" b="0">
                  <a:solidFill>
                    <a:schemeClr val="tx1"/>
                  </a:solidFill>
                </a:rPr>
                <a:t> Dégénérescence des fibres nerveuse en aval des zones ciliaires lésée</a:t>
              </a:r>
              <a:r>
                <a:rPr lang="fr-CH" b="0">
                  <a:solidFill>
                    <a:schemeClr val="tx1"/>
                  </a:solidFill>
                </a:rPr>
                <a:t>				</a:t>
              </a:r>
              <a:r>
                <a:rPr lang="fr-CH" sz="1000" b="0">
                  <a:solidFill>
                    <a:schemeClr val="tx1"/>
                  </a:solidFill>
                </a:rPr>
                <a:t>Audiol Neurootol 2000;5:3–22</a:t>
              </a:r>
              <a:endParaRPr lang="fr-CH" b="0">
                <a:solidFill>
                  <a:schemeClr val="tx1"/>
                </a:solidFill>
              </a:endParaRPr>
            </a:p>
          </p:txBody>
        </p:sp>
        <p:sp>
          <p:nvSpPr>
            <p:cNvPr id="28678" name="Rectangle 12"/>
            <p:cNvSpPr>
              <a:spLocks noChangeArrowheads="1"/>
            </p:cNvSpPr>
            <p:nvPr/>
          </p:nvSpPr>
          <p:spPr bwMode="auto">
            <a:xfrm>
              <a:off x="0" y="436"/>
              <a:ext cx="2880" cy="23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CH" b="0" u="sng">
                  <a:solidFill>
                    <a:schemeClr val="tx1"/>
                  </a:solidFill>
                </a:rPr>
                <a:t>Mécanisme: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1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8" name="Text Box 2"/>
          <p:cNvSpPr txBox="1">
            <a:spLocks noChangeArrowheads="1"/>
          </p:cNvSpPr>
          <p:nvPr/>
        </p:nvSpPr>
        <p:spPr bwMode="auto">
          <a:xfrm>
            <a:off x="0" y="0"/>
            <a:ext cx="77057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RAPPEL D’ANATOMIE ET DE PHYSIOLOGIE</a:t>
            </a:r>
            <a:endParaRPr lang="fr-FR" sz="2800">
              <a:solidFill>
                <a:schemeClr val="tx1"/>
              </a:solidFill>
            </a:endParaRPr>
          </a:p>
        </p:txBody>
      </p:sp>
      <p:pic>
        <p:nvPicPr>
          <p:cNvPr id="4099" name="Image 2" descr="AQ00008_cochlea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28775" y="533400"/>
            <a:ext cx="6015038" cy="426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12"/>
          <p:cNvGrpSpPr>
            <a:grpSpLocks/>
          </p:cNvGrpSpPr>
          <p:nvPr/>
        </p:nvGrpSpPr>
        <p:grpSpPr bwMode="auto">
          <a:xfrm>
            <a:off x="1068388" y="1119188"/>
            <a:ext cx="3575050" cy="4705350"/>
            <a:chOff x="1447800" y="1805711"/>
            <a:chExt cx="3574351" cy="4703366"/>
          </a:xfrm>
        </p:grpSpPr>
        <p:sp>
          <p:nvSpPr>
            <p:cNvPr id="6" name="Forme libre 5"/>
            <p:cNvSpPr>
              <a:spLocks noChangeArrowheads="1"/>
            </p:cNvSpPr>
            <p:nvPr/>
          </p:nvSpPr>
          <p:spPr bwMode="auto">
            <a:xfrm>
              <a:off x="2066804" y="1805711"/>
              <a:ext cx="2955347" cy="3481506"/>
            </a:xfrm>
            <a:custGeom>
              <a:avLst/>
              <a:gdLst>
                <a:gd name="T0" fmla="*/ 29598 w 2955861"/>
                <a:gd name="T1" fmla="*/ 1551283 h 3481173"/>
                <a:gd name="T2" fmla="*/ 2959 w 2955861"/>
                <a:gd name="T3" fmla="*/ 1071688 h 3481173"/>
                <a:gd name="T4" fmla="*/ 11839 w 2955861"/>
                <a:gd name="T5" fmla="*/ 627618 h 3481173"/>
                <a:gd name="T6" fmla="*/ 56236 w 2955861"/>
                <a:gd name="T7" fmla="*/ 210192 h 3481173"/>
                <a:gd name="T8" fmla="*/ 207185 w 2955861"/>
                <a:gd name="T9" fmla="*/ 32565 h 3481173"/>
                <a:gd name="T10" fmla="*/ 411410 w 2955861"/>
                <a:gd name="T11" fmla="*/ 14801 h 3481173"/>
                <a:gd name="T12" fmla="*/ 526842 w 2955861"/>
                <a:gd name="T13" fmla="*/ 68091 h 3481173"/>
                <a:gd name="T14" fmla="*/ 642273 w 2955861"/>
                <a:gd name="T15" fmla="*/ 148023 h 3481173"/>
                <a:gd name="T16" fmla="*/ 1086242 w 2955861"/>
                <a:gd name="T17" fmla="*/ 663143 h 3481173"/>
                <a:gd name="T18" fmla="*/ 1272709 w 2955861"/>
                <a:gd name="T19" fmla="*/ 1071688 h 3481173"/>
                <a:gd name="T20" fmla="*/ 1272709 w 2955861"/>
                <a:gd name="T21" fmla="*/ 1542402 h 3481173"/>
                <a:gd name="T22" fmla="*/ 1325984 w 2955861"/>
                <a:gd name="T23" fmla="*/ 1604571 h 3481173"/>
                <a:gd name="T24" fmla="*/ 1556848 w 2955861"/>
                <a:gd name="T25" fmla="*/ 1471351 h 3481173"/>
                <a:gd name="T26" fmla="*/ 1983057 w 2955861"/>
                <a:gd name="T27" fmla="*/ 1258197 h 3481173"/>
                <a:gd name="T28" fmla="*/ 2427025 w 2955861"/>
                <a:gd name="T29" fmla="*/ 1196027 h 3481173"/>
                <a:gd name="T30" fmla="*/ 2764440 w 2955861"/>
                <a:gd name="T31" fmla="*/ 1355893 h 3481173"/>
                <a:gd name="T32" fmla="*/ 2826596 w 2955861"/>
                <a:gd name="T33" fmla="*/ 1462469 h 3481173"/>
                <a:gd name="T34" fmla="*/ 2870993 w 2955861"/>
                <a:gd name="T35" fmla="*/ 1577927 h 3481173"/>
                <a:gd name="T36" fmla="*/ 2942027 w 2955861"/>
                <a:gd name="T37" fmla="*/ 1702267 h 3481173"/>
                <a:gd name="T38" fmla="*/ 2924269 w 2955861"/>
                <a:gd name="T39" fmla="*/ 1728910 h 3481173"/>
                <a:gd name="T40" fmla="*/ 2755561 w 2955861"/>
                <a:gd name="T41" fmla="*/ 1720030 h 3481173"/>
                <a:gd name="T42" fmla="*/ 2604612 w 2955861"/>
                <a:gd name="T43" fmla="*/ 1702267 h 3481173"/>
                <a:gd name="T44" fmla="*/ 2418145 w 2955861"/>
                <a:gd name="T45" fmla="*/ 1693385 h 3481173"/>
                <a:gd name="T46" fmla="*/ 2142885 w 2955861"/>
                <a:gd name="T47" fmla="*/ 1791080 h 3481173"/>
                <a:gd name="T48" fmla="*/ 1849866 w 2955861"/>
                <a:gd name="T49" fmla="*/ 1977590 h 3481173"/>
                <a:gd name="T50" fmla="*/ 1530210 w 2955861"/>
                <a:gd name="T51" fmla="*/ 2172981 h 3481173"/>
                <a:gd name="T52" fmla="*/ 1228311 w 2955861"/>
                <a:gd name="T53" fmla="*/ 2297320 h 3481173"/>
                <a:gd name="T54" fmla="*/ 1006328 w 2955861"/>
                <a:gd name="T55" fmla="*/ 2421660 h 3481173"/>
                <a:gd name="T56" fmla="*/ 873137 w 2955861"/>
                <a:gd name="T57" fmla="*/ 2599288 h 3481173"/>
                <a:gd name="T58" fmla="*/ 810982 w 2955861"/>
                <a:gd name="T59" fmla="*/ 2981187 h 3481173"/>
                <a:gd name="T60" fmla="*/ 784344 w 2955861"/>
                <a:gd name="T61" fmla="*/ 3238748 h 3481173"/>
                <a:gd name="T62" fmla="*/ 855378 w 2955861"/>
                <a:gd name="T63" fmla="*/ 3389731 h 3481173"/>
                <a:gd name="T64" fmla="*/ 935292 w 2955861"/>
                <a:gd name="T65" fmla="*/ 3460783 h 3481173"/>
                <a:gd name="T66" fmla="*/ 917533 w 2955861"/>
                <a:gd name="T67" fmla="*/ 3478546 h 3481173"/>
                <a:gd name="T68" fmla="*/ 731068 w 2955861"/>
                <a:gd name="T69" fmla="*/ 3443019 h 3481173"/>
                <a:gd name="T70" fmla="*/ 482445 w 2955861"/>
                <a:gd name="T71" fmla="*/ 3345324 h 3481173"/>
                <a:gd name="T72" fmla="*/ 322617 w 2955861"/>
                <a:gd name="T73" fmla="*/ 3025594 h 3481173"/>
                <a:gd name="T74" fmla="*/ 278220 w 2955861"/>
                <a:gd name="T75" fmla="*/ 2865729 h 3481173"/>
                <a:gd name="T76" fmla="*/ 207185 w 2955861"/>
                <a:gd name="T77" fmla="*/ 2696983 h 3481173"/>
                <a:gd name="T78" fmla="*/ 100632 w 2955861"/>
                <a:gd name="T79" fmla="*/ 2395015 h 3481173"/>
                <a:gd name="T80" fmla="*/ 65116 w 2955861"/>
                <a:gd name="T81" fmla="*/ 2146336 h 3481173"/>
                <a:gd name="T82" fmla="*/ 38477 w 2955861"/>
                <a:gd name="T83" fmla="*/ 2075285 h 3481173"/>
                <a:gd name="T84" fmla="*/ 20718 w 2955861"/>
                <a:gd name="T85" fmla="*/ 1871013 h 3481173"/>
                <a:gd name="T86" fmla="*/ 38477 w 2955861"/>
                <a:gd name="T87" fmla="*/ 1666741 h 3481173"/>
                <a:gd name="T88" fmla="*/ 29598 w 2955861"/>
                <a:gd name="T89" fmla="*/ 1551283 h 3481173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w 2955861"/>
                <a:gd name="T136" fmla="*/ 0 h 3481173"/>
                <a:gd name="T137" fmla="*/ 2955861 w 2955861"/>
                <a:gd name="T138" fmla="*/ 3481173 h 3481173"/>
              </a:gdLst>
              <a:ahLst/>
              <a:cxnLst>
                <a:cxn ang="T90">
                  <a:pos x="T0" y="T1"/>
                </a:cxn>
                <a:cxn ang="T91">
                  <a:pos x="T2" y="T3"/>
                </a:cxn>
                <a:cxn ang="T92">
                  <a:pos x="T4" y="T5"/>
                </a:cxn>
                <a:cxn ang="T93">
                  <a:pos x="T6" y="T7"/>
                </a:cxn>
                <a:cxn ang="T94">
                  <a:pos x="T8" y="T9"/>
                </a:cxn>
                <a:cxn ang="T95">
                  <a:pos x="T10" y="T11"/>
                </a:cxn>
                <a:cxn ang="T96">
                  <a:pos x="T12" y="T13"/>
                </a:cxn>
                <a:cxn ang="T97">
                  <a:pos x="T14" y="T15"/>
                </a:cxn>
                <a:cxn ang="T98">
                  <a:pos x="T16" y="T17"/>
                </a:cxn>
                <a:cxn ang="T99">
                  <a:pos x="T18" y="T19"/>
                </a:cxn>
                <a:cxn ang="T100">
                  <a:pos x="T20" y="T21"/>
                </a:cxn>
                <a:cxn ang="T101">
                  <a:pos x="T22" y="T23"/>
                </a:cxn>
                <a:cxn ang="T102">
                  <a:pos x="T24" y="T25"/>
                </a:cxn>
                <a:cxn ang="T103">
                  <a:pos x="T26" y="T27"/>
                </a:cxn>
                <a:cxn ang="T104">
                  <a:pos x="T28" y="T29"/>
                </a:cxn>
                <a:cxn ang="T105">
                  <a:pos x="T30" y="T31"/>
                </a:cxn>
                <a:cxn ang="T106">
                  <a:pos x="T32" y="T33"/>
                </a:cxn>
                <a:cxn ang="T107">
                  <a:pos x="T34" y="T35"/>
                </a:cxn>
                <a:cxn ang="T108">
                  <a:pos x="T36" y="T37"/>
                </a:cxn>
                <a:cxn ang="T109">
                  <a:pos x="T38" y="T39"/>
                </a:cxn>
                <a:cxn ang="T110">
                  <a:pos x="T40" y="T41"/>
                </a:cxn>
                <a:cxn ang="T111">
                  <a:pos x="T42" y="T43"/>
                </a:cxn>
                <a:cxn ang="T112">
                  <a:pos x="T44" y="T45"/>
                </a:cxn>
                <a:cxn ang="T113">
                  <a:pos x="T46" y="T47"/>
                </a:cxn>
                <a:cxn ang="T114">
                  <a:pos x="T48" y="T49"/>
                </a:cxn>
                <a:cxn ang="T115">
                  <a:pos x="T50" y="T51"/>
                </a:cxn>
                <a:cxn ang="T116">
                  <a:pos x="T52" y="T53"/>
                </a:cxn>
                <a:cxn ang="T117">
                  <a:pos x="T54" y="T55"/>
                </a:cxn>
                <a:cxn ang="T118">
                  <a:pos x="T56" y="T57"/>
                </a:cxn>
                <a:cxn ang="T119">
                  <a:pos x="T58" y="T59"/>
                </a:cxn>
                <a:cxn ang="T120">
                  <a:pos x="T60" y="T61"/>
                </a:cxn>
                <a:cxn ang="T121">
                  <a:pos x="T62" y="T63"/>
                </a:cxn>
                <a:cxn ang="T122">
                  <a:pos x="T64" y="T65"/>
                </a:cxn>
                <a:cxn ang="T123">
                  <a:pos x="T66" y="T67"/>
                </a:cxn>
                <a:cxn ang="T124">
                  <a:pos x="T68" y="T69"/>
                </a:cxn>
                <a:cxn ang="T125">
                  <a:pos x="T70" y="T71"/>
                </a:cxn>
                <a:cxn ang="T126">
                  <a:pos x="T72" y="T73"/>
                </a:cxn>
                <a:cxn ang="T127">
                  <a:pos x="T74" y="T75"/>
                </a:cxn>
                <a:cxn ang="T128">
                  <a:pos x="T76" y="T77"/>
                </a:cxn>
                <a:cxn ang="T129">
                  <a:pos x="T78" y="T79"/>
                </a:cxn>
                <a:cxn ang="T130">
                  <a:pos x="T80" y="T81"/>
                </a:cxn>
                <a:cxn ang="T131">
                  <a:pos x="T82" y="T83"/>
                </a:cxn>
                <a:cxn ang="T132">
                  <a:pos x="T84" y="T85"/>
                </a:cxn>
                <a:cxn ang="T133">
                  <a:pos x="T86" y="T87"/>
                </a:cxn>
                <a:cxn ang="T134">
                  <a:pos x="T88" y="T89"/>
                </a:cxn>
              </a:cxnLst>
              <a:rect l="T135" t="T136" r="T137" b="T138"/>
              <a:pathLst>
                <a:path w="2955861" h="3481173">
                  <a:moveTo>
                    <a:pt x="29603" y="1551135"/>
                  </a:moveTo>
                  <a:cubicBezTo>
                    <a:pt x="23682" y="1451969"/>
                    <a:pt x="5920" y="1225515"/>
                    <a:pt x="2960" y="1071585"/>
                  </a:cubicBezTo>
                  <a:cubicBezTo>
                    <a:pt x="0" y="917656"/>
                    <a:pt x="2960" y="771127"/>
                    <a:pt x="11841" y="627558"/>
                  </a:cubicBezTo>
                  <a:cubicBezTo>
                    <a:pt x="20722" y="483989"/>
                    <a:pt x="23683" y="309338"/>
                    <a:pt x="56246" y="210172"/>
                  </a:cubicBezTo>
                  <a:cubicBezTo>
                    <a:pt x="88809" y="111006"/>
                    <a:pt x="148015" y="65124"/>
                    <a:pt x="207221" y="32562"/>
                  </a:cubicBezTo>
                  <a:cubicBezTo>
                    <a:pt x="266427" y="0"/>
                    <a:pt x="358197" y="8880"/>
                    <a:pt x="411482" y="14800"/>
                  </a:cubicBezTo>
                  <a:cubicBezTo>
                    <a:pt x="464767" y="20720"/>
                    <a:pt x="488450" y="45883"/>
                    <a:pt x="526934" y="68084"/>
                  </a:cubicBezTo>
                  <a:cubicBezTo>
                    <a:pt x="565418" y="90286"/>
                    <a:pt x="549136" y="48843"/>
                    <a:pt x="642385" y="148009"/>
                  </a:cubicBezTo>
                  <a:cubicBezTo>
                    <a:pt x="735634" y="247175"/>
                    <a:pt x="981340" y="509151"/>
                    <a:pt x="1086431" y="663080"/>
                  </a:cubicBezTo>
                  <a:cubicBezTo>
                    <a:pt x="1191522" y="817009"/>
                    <a:pt x="1241847" y="925056"/>
                    <a:pt x="1272930" y="1071585"/>
                  </a:cubicBezTo>
                  <a:cubicBezTo>
                    <a:pt x="1304013" y="1218114"/>
                    <a:pt x="1264049" y="1453449"/>
                    <a:pt x="1272930" y="1542254"/>
                  </a:cubicBezTo>
                  <a:cubicBezTo>
                    <a:pt x="1281811" y="1631059"/>
                    <a:pt x="1278850" y="1616259"/>
                    <a:pt x="1326215" y="1604418"/>
                  </a:cubicBezTo>
                  <a:cubicBezTo>
                    <a:pt x="1373580" y="1592577"/>
                    <a:pt x="1447588" y="1528934"/>
                    <a:pt x="1557119" y="1471210"/>
                  </a:cubicBezTo>
                  <a:cubicBezTo>
                    <a:pt x="1666650" y="1413486"/>
                    <a:pt x="1838347" y="1303960"/>
                    <a:pt x="1983402" y="1258077"/>
                  </a:cubicBezTo>
                  <a:cubicBezTo>
                    <a:pt x="2128457" y="1212194"/>
                    <a:pt x="2297194" y="1179632"/>
                    <a:pt x="2427447" y="1195913"/>
                  </a:cubicBezTo>
                  <a:cubicBezTo>
                    <a:pt x="2557700" y="1212194"/>
                    <a:pt x="2698314" y="1311360"/>
                    <a:pt x="2764921" y="1355763"/>
                  </a:cubicBezTo>
                  <a:cubicBezTo>
                    <a:pt x="2831528" y="1400166"/>
                    <a:pt x="2809326" y="1425327"/>
                    <a:pt x="2827088" y="1462329"/>
                  </a:cubicBezTo>
                  <a:cubicBezTo>
                    <a:pt x="2844850" y="1499331"/>
                    <a:pt x="2852250" y="1537814"/>
                    <a:pt x="2871492" y="1577776"/>
                  </a:cubicBezTo>
                  <a:cubicBezTo>
                    <a:pt x="2890734" y="1617738"/>
                    <a:pt x="2933658" y="1676943"/>
                    <a:pt x="2942539" y="1702104"/>
                  </a:cubicBezTo>
                  <a:cubicBezTo>
                    <a:pt x="2951420" y="1727265"/>
                    <a:pt x="2955861" y="1725785"/>
                    <a:pt x="2924778" y="1728745"/>
                  </a:cubicBezTo>
                  <a:cubicBezTo>
                    <a:pt x="2893695" y="1731705"/>
                    <a:pt x="2809326" y="1724305"/>
                    <a:pt x="2756040" y="1719865"/>
                  </a:cubicBezTo>
                  <a:cubicBezTo>
                    <a:pt x="2702755" y="1715425"/>
                    <a:pt x="2661311" y="1706544"/>
                    <a:pt x="2605065" y="1702104"/>
                  </a:cubicBezTo>
                  <a:cubicBezTo>
                    <a:pt x="2548819" y="1697664"/>
                    <a:pt x="2495534" y="1678422"/>
                    <a:pt x="2418566" y="1693223"/>
                  </a:cubicBezTo>
                  <a:cubicBezTo>
                    <a:pt x="2341598" y="1708024"/>
                    <a:pt x="2237988" y="1743546"/>
                    <a:pt x="2143258" y="1790909"/>
                  </a:cubicBezTo>
                  <a:cubicBezTo>
                    <a:pt x="2048528" y="1838272"/>
                    <a:pt x="1952318" y="1913757"/>
                    <a:pt x="1850188" y="1977401"/>
                  </a:cubicBezTo>
                  <a:cubicBezTo>
                    <a:pt x="1748058" y="2041045"/>
                    <a:pt x="1634087" y="2119490"/>
                    <a:pt x="1530476" y="2172773"/>
                  </a:cubicBezTo>
                  <a:cubicBezTo>
                    <a:pt x="1426866" y="2226056"/>
                    <a:pt x="1315854" y="2255658"/>
                    <a:pt x="1228525" y="2297100"/>
                  </a:cubicBezTo>
                  <a:cubicBezTo>
                    <a:pt x="1141196" y="2338543"/>
                    <a:pt x="1065709" y="2371105"/>
                    <a:pt x="1006503" y="2421428"/>
                  </a:cubicBezTo>
                  <a:cubicBezTo>
                    <a:pt x="947297" y="2471751"/>
                    <a:pt x="905852" y="2505793"/>
                    <a:pt x="873289" y="2599039"/>
                  </a:cubicBezTo>
                  <a:cubicBezTo>
                    <a:pt x="840726" y="2692285"/>
                    <a:pt x="825924" y="2874336"/>
                    <a:pt x="811123" y="2980902"/>
                  </a:cubicBezTo>
                  <a:cubicBezTo>
                    <a:pt x="796322" y="3087468"/>
                    <a:pt x="777079" y="3170354"/>
                    <a:pt x="784480" y="3238438"/>
                  </a:cubicBezTo>
                  <a:cubicBezTo>
                    <a:pt x="791881" y="3306522"/>
                    <a:pt x="830365" y="3352405"/>
                    <a:pt x="855527" y="3389407"/>
                  </a:cubicBezTo>
                  <a:cubicBezTo>
                    <a:pt x="880689" y="3426409"/>
                    <a:pt x="925094" y="3445651"/>
                    <a:pt x="935455" y="3460452"/>
                  </a:cubicBezTo>
                  <a:cubicBezTo>
                    <a:pt x="945816" y="3475253"/>
                    <a:pt x="951736" y="3481173"/>
                    <a:pt x="917693" y="3478213"/>
                  </a:cubicBezTo>
                  <a:cubicBezTo>
                    <a:pt x="883650" y="3475253"/>
                    <a:pt x="803722" y="3464892"/>
                    <a:pt x="731195" y="3442690"/>
                  </a:cubicBezTo>
                  <a:cubicBezTo>
                    <a:pt x="658668" y="3420489"/>
                    <a:pt x="550616" y="3414568"/>
                    <a:pt x="482529" y="3345004"/>
                  </a:cubicBezTo>
                  <a:cubicBezTo>
                    <a:pt x="414442" y="3275440"/>
                    <a:pt x="356717" y="3105230"/>
                    <a:pt x="322673" y="3025305"/>
                  </a:cubicBezTo>
                  <a:cubicBezTo>
                    <a:pt x="288629" y="2945380"/>
                    <a:pt x="297510" y="2920218"/>
                    <a:pt x="278268" y="2865455"/>
                  </a:cubicBezTo>
                  <a:cubicBezTo>
                    <a:pt x="259026" y="2810692"/>
                    <a:pt x="236824" y="2775170"/>
                    <a:pt x="207221" y="2696725"/>
                  </a:cubicBezTo>
                  <a:cubicBezTo>
                    <a:pt x="177618" y="2618280"/>
                    <a:pt x="124332" y="2486552"/>
                    <a:pt x="100650" y="2394786"/>
                  </a:cubicBezTo>
                  <a:cubicBezTo>
                    <a:pt x="76968" y="2303020"/>
                    <a:pt x="75488" y="2199414"/>
                    <a:pt x="65127" y="2146131"/>
                  </a:cubicBezTo>
                  <a:cubicBezTo>
                    <a:pt x="54766" y="2092848"/>
                    <a:pt x="45885" y="2120970"/>
                    <a:pt x="38484" y="2075087"/>
                  </a:cubicBezTo>
                  <a:cubicBezTo>
                    <a:pt x="31083" y="2029204"/>
                    <a:pt x="20722" y="1938918"/>
                    <a:pt x="20722" y="1870834"/>
                  </a:cubicBezTo>
                  <a:cubicBezTo>
                    <a:pt x="20722" y="1802750"/>
                    <a:pt x="39964" y="1721345"/>
                    <a:pt x="38484" y="1666582"/>
                  </a:cubicBezTo>
                  <a:cubicBezTo>
                    <a:pt x="37004" y="1611819"/>
                    <a:pt x="35524" y="1650301"/>
                    <a:pt x="29603" y="1551135"/>
                  </a:cubicBezTo>
                  <a:close/>
                </a:path>
              </a:pathLst>
            </a:custGeom>
            <a:solidFill>
              <a:srgbClr val="FFFF00">
                <a:alpha val="45097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  <p:sp>
          <p:nvSpPr>
            <p:cNvPr id="4116" name="ZoneTexte 8"/>
            <p:cNvSpPr txBox="1">
              <a:spLocks noChangeArrowheads="1"/>
            </p:cNvSpPr>
            <p:nvPr/>
          </p:nvSpPr>
          <p:spPr bwMode="auto">
            <a:xfrm>
              <a:off x="1447800" y="5410990"/>
              <a:ext cx="2788692" cy="109808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B2B34A"/>
                  </a:solidFill>
                </a:rPr>
                <a:t>OREILLE EXTERNE</a:t>
              </a:r>
            </a:p>
            <a:p>
              <a:pPr>
                <a:buFont typeface="Arial" charset="0"/>
                <a:buChar char="•"/>
              </a:pPr>
              <a:r>
                <a:rPr lang="fr-FR" sz="1200">
                  <a:solidFill>
                    <a:srgbClr val="B2B34A"/>
                  </a:solidFill>
                </a:rPr>
                <a:t> DETECTION SPATIALE DES SONS</a:t>
              </a:r>
            </a:p>
            <a:p>
              <a:pPr>
                <a:buFont typeface="Arial" charset="0"/>
                <a:buChar char="•"/>
              </a:pPr>
              <a:r>
                <a:rPr lang="fr-FR" sz="1200">
                  <a:solidFill>
                    <a:srgbClr val="B2B34A"/>
                  </a:solidFill>
                </a:rPr>
                <a:t> TRANSMISSION DES SONS</a:t>
              </a:r>
              <a:r>
                <a:rPr lang="fr-FR">
                  <a:solidFill>
                    <a:srgbClr val="B2B34A"/>
                  </a:solidFill>
                </a:rPr>
                <a:t> </a:t>
              </a:r>
            </a:p>
            <a:p>
              <a:endParaRPr lang="fr-FR">
                <a:solidFill>
                  <a:srgbClr val="B2B34A"/>
                </a:solidFill>
              </a:endParaRPr>
            </a:p>
          </p:txBody>
        </p:sp>
      </p:grpSp>
      <p:grpSp>
        <p:nvGrpSpPr>
          <p:cNvPr id="3" name="Grouper 14"/>
          <p:cNvGrpSpPr>
            <a:grpSpLocks/>
          </p:cNvGrpSpPr>
          <p:nvPr/>
        </p:nvGrpSpPr>
        <p:grpSpPr bwMode="auto">
          <a:xfrm>
            <a:off x="4686300" y="1555750"/>
            <a:ext cx="3979863" cy="2327275"/>
            <a:chOff x="5042873" y="2242338"/>
            <a:chExt cx="3981170" cy="2326379"/>
          </a:xfrm>
        </p:grpSpPr>
        <p:sp>
          <p:nvSpPr>
            <p:cNvPr id="8" name="Forme libre 7"/>
            <p:cNvSpPr>
              <a:spLocks noChangeArrowheads="1"/>
            </p:cNvSpPr>
            <p:nvPr/>
          </p:nvSpPr>
          <p:spPr bwMode="auto">
            <a:xfrm>
              <a:off x="5042873" y="2242338"/>
              <a:ext cx="1437160" cy="1407571"/>
            </a:xfrm>
            <a:custGeom>
              <a:avLst/>
              <a:gdLst>
                <a:gd name="T0" fmla="*/ 347819 w 1437226"/>
                <a:gd name="T1" fmla="*/ 1105632 h 1407565"/>
                <a:gd name="T2" fmla="*/ 312298 w 1437226"/>
                <a:gd name="T3" fmla="*/ 1070110 h 1407565"/>
                <a:gd name="T4" fmla="*/ 259014 w 1437226"/>
                <a:gd name="T5" fmla="*/ 1070110 h 1407565"/>
                <a:gd name="T6" fmla="*/ 196851 w 1437226"/>
                <a:gd name="T7" fmla="*/ 901379 h 1407565"/>
                <a:gd name="T8" fmla="*/ 134688 w 1437226"/>
                <a:gd name="T9" fmla="*/ 821454 h 1407565"/>
                <a:gd name="T10" fmla="*/ 232373 w 1437226"/>
                <a:gd name="T11" fmla="*/ 741528 h 1407565"/>
                <a:gd name="T12" fmla="*/ 232373 w 1437226"/>
                <a:gd name="T13" fmla="*/ 723767 h 1407565"/>
                <a:gd name="T14" fmla="*/ 152448 w 1437226"/>
                <a:gd name="T15" fmla="*/ 706006 h 1407565"/>
                <a:gd name="T16" fmla="*/ 54762 w 1437226"/>
                <a:gd name="T17" fmla="*/ 652722 h 1407565"/>
                <a:gd name="T18" fmla="*/ 1480 w 1437226"/>
                <a:gd name="T19" fmla="*/ 537274 h 1407565"/>
                <a:gd name="T20" fmla="*/ 63643 w 1437226"/>
                <a:gd name="T21" fmla="*/ 404066 h 1407565"/>
                <a:gd name="T22" fmla="*/ 285656 w 1437226"/>
                <a:gd name="T23" fmla="*/ 288618 h 1407565"/>
                <a:gd name="T24" fmla="*/ 294536 w 1437226"/>
                <a:gd name="T25" fmla="*/ 164290 h 1407565"/>
                <a:gd name="T26" fmla="*/ 347819 w 1437226"/>
                <a:gd name="T27" fmla="*/ 48842 h 1407565"/>
                <a:gd name="T28" fmla="*/ 507669 w 1437226"/>
                <a:gd name="T29" fmla="*/ 4440 h 1407565"/>
                <a:gd name="T30" fmla="*/ 614234 w 1437226"/>
                <a:gd name="T31" fmla="*/ 75484 h 1407565"/>
                <a:gd name="T32" fmla="*/ 703039 w 1437226"/>
                <a:gd name="T33" fmla="*/ 208693 h 1407565"/>
                <a:gd name="T34" fmla="*/ 711919 w 1437226"/>
                <a:gd name="T35" fmla="*/ 368544 h 1407565"/>
                <a:gd name="T36" fmla="*/ 862888 w 1437226"/>
                <a:gd name="T37" fmla="*/ 386305 h 1407565"/>
                <a:gd name="T38" fmla="*/ 1022737 w 1437226"/>
                <a:gd name="T39" fmla="*/ 475110 h 1407565"/>
                <a:gd name="T40" fmla="*/ 1120423 w 1437226"/>
                <a:gd name="T41" fmla="*/ 599439 h 1407565"/>
                <a:gd name="T42" fmla="*/ 1209227 w 1437226"/>
                <a:gd name="T43" fmla="*/ 652722 h 1407565"/>
                <a:gd name="T44" fmla="*/ 1333555 w 1437226"/>
                <a:gd name="T45" fmla="*/ 732647 h 1407565"/>
                <a:gd name="T46" fmla="*/ 1422360 w 1437226"/>
                <a:gd name="T47" fmla="*/ 901379 h 1407565"/>
                <a:gd name="T48" fmla="*/ 1422360 w 1437226"/>
                <a:gd name="T49" fmla="*/ 1087871 h 1407565"/>
                <a:gd name="T50" fmla="*/ 1377957 w 1437226"/>
                <a:gd name="T51" fmla="*/ 1238840 h 1407565"/>
                <a:gd name="T52" fmla="*/ 1253629 w 1437226"/>
                <a:gd name="T53" fmla="*/ 1345408 h 1407565"/>
                <a:gd name="T54" fmla="*/ 1093781 w 1437226"/>
                <a:gd name="T55" fmla="*/ 1398691 h 1407565"/>
                <a:gd name="T56" fmla="*/ 942813 w 1437226"/>
                <a:gd name="T57" fmla="*/ 1398691 h 1407565"/>
                <a:gd name="T58" fmla="*/ 765203 w 1437226"/>
                <a:gd name="T59" fmla="*/ 1354288 h 1407565"/>
                <a:gd name="T60" fmla="*/ 614234 w 1437226"/>
                <a:gd name="T61" fmla="*/ 1221079 h 1407565"/>
                <a:gd name="T62" fmla="*/ 498788 w 1437226"/>
                <a:gd name="T63" fmla="*/ 1123393 h 1407565"/>
                <a:gd name="T64" fmla="*/ 427743 w 1437226"/>
                <a:gd name="T65" fmla="*/ 1087871 h 1407565"/>
                <a:gd name="T66" fmla="*/ 347819 w 1437226"/>
                <a:gd name="T67" fmla="*/ 1105632 h 1407565"/>
                <a:gd name="T68" fmla="*/ 0 60000 65536"/>
                <a:gd name="T69" fmla="*/ 0 60000 65536"/>
                <a:gd name="T70" fmla="*/ 0 60000 65536"/>
                <a:gd name="T71" fmla="*/ 0 60000 65536"/>
                <a:gd name="T72" fmla="*/ 0 60000 65536"/>
                <a:gd name="T73" fmla="*/ 0 60000 65536"/>
                <a:gd name="T74" fmla="*/ 0 60000 65536"/>
                <a:gd name="T75" fmla="*/ 0 60000 65536"/>
                <a:gd name="T76" fmla="*/ 0 60000 65536"/>
                <a:gd name="T77" fmla="*/ 0 60000 65536"/>
                <a:gd name="T78" fmla="*/ 0 60000 65536"/>
                <a:gd name="T79" fmla="*/ 0 60000 65536"/>
                <a:gd name="T80" fmla="*/ 0 60000 65536"/>
                <a:gd name="T81" fmla="*/ 0 60000 65536"/>
                <a:gd name="T82" fmla="*/ 0 60000 65536"/>
                <a:gd name="T83" fmla="*/ 0 60000 65536"/>
                <a:gd name="T84" fmla="*/ 0 60000 65536"/>
                <a:gd name="T85" fmla="*/ 0 60000 65536"/>
                <a:gd name="T86" fmla="*/ 0 60000 65536"/>
                <a:gd name="T87" fmla="*/ 0 60000 65536"/>
                <a:gd name="T88" fmla="*/ 0 60000 65536"/>
                <a:gd name="T89" fmla="*/ 0 60000 65536"/>
                <a:gd name="T90" fmla="*/ 0 60000 65536"/>
                <a:gd name="T91" fmla="*/ 0 60000 65536"/>
                <a:gd name="T92" fmla="*/ 0 60000 65536"/>
                <a:gd name="T93" fmla="*/ 0 60000 65536"/>
                <a:gd name="T94" fmla="*/ 0 60000 65536"/>
                <a:gd name="T95" fmla="*/ 0 60000 65536"/>
                <a:gd name="T96" fmla="*/ 0 60000 65536"/>
                <a:gd name="T97" fmla="*/ 0 60000 65536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w 1437226"/>
                <a:gd name="T103" fmla="*/ 0 h 1407565"/>
                <a:gd name="T104" fmla="*/ 1437226 w 1437226"/>
                <a:gd name="T105" fmla="*/ 1407565 h 1407565"/>
              </a:gdLst>
              <a:ahLst/>
              <a:cxnLst>
                <a:cxn ang="T68">
                  <a:pos x="T0" y="T1"/>
                </a:cxn>
                <a:cxn ang="T69">
                  <a:pos x="T2" y="T3"/>
                </a:cxn>
                <a:cxn ang="T70">
                  <a:pos x="T4" y="T5"/>
                </a:cxn>
                <a:cxn ang="T71">
                  <a:pos x="T6" y="T7"/>
                </a:cxn>
                <a:cxn ang="T72">
                  <a:pos x="T8" y="T9"/>
                </a:cxn>
                <a:cxn ang="T73">
                  <a:pos x="T10" y="T11"/>
                </a:cxn>
                <a:cxn ang="T74">
                  <a:pos x="T12" y="T13"/>
                </a:cxn>
                <a:cxn ang="T75">
                  <a:pos x="T14" y="T15"/>
                </a:cxn>
                <a:cxn ang="T76">
                  <a:pos x="T16" y="T17"/>
                </a:cxn>
                <a:cxn ang="T77">
                  <a:pos x="T18" y="T19"/>
                </a:cxn>
                <a:cxn ang="T78">
                  <a:pos x="T20" y="T21"/>
                </a:cxn>
                <a:cxn ang="T79">
                  <a:pos x="T22" y="T23"/>
                </a:cxn>
                <a:cxn ang="T80">
                  <a:pos x="T24" y="T25"/>
                </a:cxn>
                <a:cxn ang="T81">
                  <a:pos x="T26" y="T27"/>
                </a:cxn>
                <a:cxn ang="T82">
                  <a:pos x="T28" y="T29"/>
                </a:cxn>
                <a:cxn ang="T83">
                  <a:pos x="T30" y="T31"/>
                </a:cxn>
                <a:cxn ang="T84">
                  <a:pos x="T32" y="T33"/>
                </a:cxn>
                <a:cxn ang="T85">
                  <a:pos x="T34" y="T35"/>
                </a:cxn>
                <a:cxn ang="T86">
                  <a:pos x="T36" y="T37"/>
                </a:cxn>
                <a:cxn ang="T87">
                  <a:pos x="T38" y="T39"/>
                </a:cxn>
                <a:cxn ang="T88">
                  <a:pos x="T40" y="T41"/>
                </a:cxn>
                <a:cxn ang="T89">
                  <a:pos x="T42" y="T43"/>
                </a:cxn>
                <a:cxn ang="T90">
                  <a:pos x="T44" y="T45"/>
                </a:cxn>
                <a:cxn ang="T91">
                  <a:pos x="T46" y="T47"/>
                </a:cxn>
                <a:cxn ang="T92">
                  <a:pos x="T48" y="T49"/>
                </a:cxn>
                <a:cxn ang="T93">
                  <a:pos x="T50" y="T51"/>
                </a:cxn>
                <a:cxn ang="T94">
                  <a:pos x="T52" y="T53"/>
                </a:cxn>
                <a:cxn ang="T95">
                  <a:pos x="T54" y="T55"/>
                </a:cxn>
                <a:cxn ang="T96">
                  <a:pos x="T56" y="T57"/>
                </a:cxn>
                <a:cxn ang="T97">
                  <a:pos x="T58" y="T59"/>
                </a:cxn>
                <a:cxn ang="T98">
                  <a:pos x="T60" y="T61"/>
                </a:cxn>
                <a:cxn ang="T99">
                  <a:pos x="T62" y="T63"/>
                </a:cxn>
                <a:cxn ang="T100">
                  <a:pos x="T64" y="T65"/>
                </a:cxn>
                <a:cxn ang="T101">
                  <a:pos x="T66" y="T67"/>
                </a:cxn>
              </a:cxnLst>
              <a:rect l="T102" t="T103" r="T104" b="T105"/>
              <a:pathLst>
                <a:path w="1437226" h="1407565">
                  <a:moveTo>
                    <a:pt x="347835" y="1105627"/>
                  </a:moveTo>
                  <a:cubicBezTo>
                    <a:pt x="328593" y="1102667"/>
                    <a:pt x="327114" y="1076025"/>
                    <a:pt x="312312" y="1070105"/>
                  </a:cubicBezTo>
                  <a:cubicBezTo>
                    <a:pt x="297511" y="1064185"/>
                    <a:pt x="278268" y="1098227"/>
                    <a:pt x="259026" y="1070105"/>
                  </a:cubicBezTo>
                  <a:cubicBezTo>
                    <a:pt x="239784" y="1041983"/>
                    <a:pt x="217582" y="942818"/>
                    <a:pt x="196860" y="901375"/>
                  </a:cubicBezTo>
                  <a:cubicBezTo>
                    <a:pt x="176138" y="859933"/>
                    <a:pt x="128773" y="848092"/>
                    <a:pt x="134694" y="821450"/>
                  </a:cubicBezTo>
                  <a:cubicBezTo>
                    <a:pt x="140615" y="794808"/>
                    <a:pt x="216102" y="757806"/>
                    <a:pt x="232384" y="741525"/>
                  </a:cubicBezTo>
                  <a:cubicBezTo>
                    <a:pt x="248666" y="725244"/>
                    <a:pt x="245705" y="729684"/>
                    <a:pt x="232384" y="723764"/>
                  </a:cubicBezTo>
                  <a:cubicBezTo>
                    <a:pt x="219063" y="717844"/>
                    <a:pt x="182058" y="717844"/>
                    <a:pt x="152455" y="706003"/>
                  </a:cubicBezTo>
                  <a:cubicBezTo>
                    <a:pt x="122852" y="694162"/>
                    <a:pt x="79928" y="680841"/>
                    <a:pt x="54765" y="652719"/>
                  </a:cubicBezTo>
                  <a:cubicBezTo>
                    <a:pt x="29603" y="624597"/>
                    <a:pt x="0" y="578714"/>
                    <a:pt x="1480" y="537272"/>
                  </a:cubicBezTo>
                  <a:cubicBezTo>
                    <a:pt x="2960" y="495830"/>
                    <a:pt x="16281" y="445506"/>
                    <a:pt x="63646" y="404064"/>
                  </a:cubicBezTo>
                  <a:cubicBezTo>
                    <a:pt x="111011" y="362622"/>
                    <a:pt x="247185" y="328579"/>
                    <a:pt x="285669" y="288617"/>
                  </a:cubicBezTo>
                  <a:cubicBezTo>
                    <a:pt x="324153" y="248655"/>
                    <a:pt x="284189" y="204252"/>
                    <a:pt x="294550" y="164289"/>
                  </a:cubicBezTo>
                  <a:cubicBezTo>
                    <a:pt x="304911" y="124327"/>
                    <a:pt x="312311" y="75484"/>
                    <a:pt x="347835" y="48842"/>
                  </a:cubicBezTo>
                  <a:cubicBezTo>
                    <a:pt x="383359" y="22200"/>
                    <a:pt x="463288" y="0"/>
                    <a:pt x="507692" y="4440"/>
                  </a:cubicBezTo>
                  <a:cubicBezTo>
                    <a:pt x="552096" y="8880"/>
                    <a:pt x="581699" y="41442"/>
                    <a:pt x="614262" y="75484"/>
                  </a:cubicBezTo>
                  <a:cubicBezTo>
                    <a:pt x="646825" y="109526"/>
                    <a:pt x="686789" y="159849"/>
                    <a:pt x="703071" y="208692"/>
                  </a:cubicBezTo>
                  <a:cubicBezTo>
                    <a:pt x="719353" y="257535"/>
                    <a:pt x="685309" y="338940"/>
                    <a:pt x="711952" y="368542"/>
                  </a:cubicBezTo>
                  <a:cubicBezTo>
                    <a:pt x="738595" y="398144"/>
                    <a:pt x="811123" y="368542"/>
                    <a:pt x="862928" y="386303"/>
                  </a:cubicBezTo>
                  <a:cubicBezTo>
                    <a:pt x="914733" y="404064"/>
                    <a:pt x="979860" y="439586"/>
                    <a:pt x="1022784" y="475108"/>
                  </a:cubicBezTo>
                  <a:cubicBezTo>
                    <a:pt x="1065708" y="510630"/>
                    <a:pt x="1089391" y="569834"/>
                    <a:pt x="1120474" y="599436"/>
                  </a:cubicBezTo>
                  <a:cubicBezTo>
                    <a:pt x="1151557" y="629038"/>
                    <a:pt x="1173759" y="630518"/>
                    <a:pt x="1209283" y="652719"/>
                  </a:cubicBezTo>
                  <a:cubicBezTo>
                    <a:pt x="1244807" y="674920"/>
                    <a:pt x="1298092" y="691201"/>
                    <a:pt x="1333616" y="732644"/>
                  </a:cubicBezTo>
                  <a:cubicBezTo>
                    <a:pt x="1369140" y="774087"/>
                    <a:pt x="1407624" y="842171"/>
                    <a:pt x="1422425" y="901375"/>
                  </a:cubicBezTo>
                  <a:cubicBezTo>
                    <a:pt x="1437226" y="960579"/>
                    <a:pt x="1429826" y="1031623"/>
                    <a:pt x="1422425" y="1087866"/>
                  </a:cubicBezTo>
                  <a:cubicBezTo>
                    <a:pt x="1415024" y="1144109"/>
                    <a:pt x="1406143" y="1195912"/>
                    <a:pt x="1378020" y="1238835"/>
                  </a:cubicBezTo>
                  <a:cubicBezTo>
                    <a:pt x="1349897" y="1281758"/>
                    <a:pt x="1301052" y="1318760"/>
                    <a:pt x="1253687" y="1345402"/>
                  </a:cubicBezTo>
                  <a:cubicBezTo>
                    <a:pt x="1206322" y="1372044"/>
                    <a:pt x="1145636" y="1389805"/>
                    <a:pt x="1093831" y="1398685"/>
                  </a:cubicBezTo>
                  <a:cubicBezTo>
                    <a:pt x="1042026" y="1407565"/>
                    <a:pt x="997621" y="1406085"/>
                    <a:pt x="942856" y="1398685"/>
                  </a:cubicBezTo>
                  <a:cubicBezTo>
                    <a:pt x="888091" y="1391285"/>
                    <a:pt x="820003" y="1383884"/>
                    <a:pt x="765238" y="1354282"/>
                  </a:cubicBezTo>
                  <a:cubicBezTo>
                    <a:pt x="710473" y="1324680"/>
                    <a:pt x="658667" y="1259556"/>
                    <a:pt x="614262" y="1221074"/>
                  </a:cubicBezTo>
                  <a:cubicBezTo>
                    <a:pt x="569857" y="1182592"/>
                    <a:pt x="529894" y="1145589"/>
                    <a:pt x="498811" y="1123388"/>
                  </a:cubicBezTo>
                  <a:cubicBezTo>
                    <a:pt x="467728" y="1101187"/>
                    <a:pt x="452925" y="1089346"/>
                    <a:pt x="427763" y="1087866"/>
                  </a:cubicBezTo>
                  <a:cubicBezTo>
                    <a:pt x="402601" y="1086386"/>
                    <a:pt x="367077" y="1108587"/>
                    <a:pt x="347835" y="1105627"/>
                  </a:cubicBezTo>
                  <a:close/>
                </a:path>
              </a:pathLst>
            </a:custGeom>
            <a:solidFill>
              <a:srgbClr val="008000">
                <a:alpha val="43137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  <p:sp>
          <p:nvSpPr>
            <p:cNvPr id="4114" name="ZoneTexte 10"/>
            <p:cNvSpPr txBox="1">
              <a:spLocks noChangeArrowheads="1"/>
            </p:cNvSpPr>
            <p:nvPr/>
          </p:nvSpPr>
          <p:spPr bwMode="auto">
            <a:xfrm>
              <a:off x="6781756" y="3288098"/>
              <a:ext cx="2242287" cy="128061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rgbClr val="008000"/>
                  </a:solidFill>
                </a:rPr>
                <a:t>OREILLE INTERNE</a:t>
              </a:r>
            </a:p>
            <a:p>
              <a:pPr>
                <a:buFont typeface="Arial" charset="0"/>
                <a:buChar char="•"/>
              </a:pPr>
              <a:r>
                <a:rPr lang="fr-FR" sz="1200">
                  <a:solidFill>
                    <a:srgbClr val="008000"/>
                  </a:solidFill>
                </a:rPr>
                <a:t> COCHLEE </a:t>
              </a:r>
            </a:p>
            <a:p>
              <a:pPr>
                <a:buFont typeface="Arial" charset="0"/>
                <a:buChar char="•"/>
              </a:pPr>
              <a:r>
                <a:rPr lang="fr-FR" sz="1200">
                  <a:solidFill>
                    <a:srgbClr val="008000"/>
                  </a:solidFill>
                </a:rPr>
                <a:t> APPAREIL VESTIBULAIRE</a:t>
              </a:r>
            </a:p>
            <a:p>
              <a:endParaRPr lang="fr-FR">
                <a:solidFill>
                  <a:srgbClr val="008000"/>
                </a:solidFill>
              </a:endParaRPr>
            </a:p>
            <a:p>
              <a:endParaRPr lang="fr-FR">
                <a:solidFill>
                  <a:srgbClr val="008000"/>
                </a:solidFill>
              </a:endParaRPr>
            </a:p>
          </p:txBody>
        </p:sp>
      </p:grpSp>
      <p:sp>
        <p:nvSpPr>
          <p:cNvPr id="4102" name="ZoneTexte 5"/>
          <p:cNvSpPr txBox="1">
            <a:spLocks noChangeArrowheads="1"/>
          </p:cNvSpPr>
          <p:nvPr/>
        </p:nvSpPr>
        <p:spPr bwMode="auto">
          <a:xfrm>
            <a:off x="6500813" y="1839913"/>
            <a:ext cx="1031875" cy="36988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0">
                <a:solidFill>
                  <a:schemeClr val="tx1"/>
                </a:solidFill>
              </a:rPr>
              <a:t>Cochlée</a:t>
            </a:r>
          </a:p>
        </p:txBody>
      </p:sp>
      <p:sp>
        <p:nvSpPr>
          <p:cNvPr id="4103" name="ZoneTexte 6"/>
          <p:cNvSpPr txBox="1">
            <a:spLocks noChangeArrowheads="1"/>
          </p:cNvSpPr>
          <p:nvPr/>
        </p:nvSpPr>
        <p:spPr bwMode="auto">
          <a:xfrm>
            <a:off x="5205413" y="838200"/>
            <a:ext cx="22764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b="0">
                <a:solidFill>
                  <a:schemeClr val="tx1"/>
                </a:solidFill>
              </a:rPr>
              <a:t>Appareil vestibulaire</a:t>
            </a:r>
          </a:p>
        </p:txBody>
      </p:sp>
      <p:cxnSp>
        <p:nvCxnSpPr>
          <p:cNvPr id="16" name="Connecteur droit 15"/>
          <p:cNvCxnSpPr/>
          <p:nvPr/>
        </p:nvCxnSpPr>
        <p:spPr>
          <a:xfrm rot="5400000">
            <a:off x="5167313" y="1257300"/>
            <a:ext cx="685800" cy="457200"/>
          </a:xfrm>
          <a:prstGeom prst="line">
            <a:avLst/>
          </a:prstGeom>
          <a:ln w="19050" cap="flat">
            <a:solidFill>
              <a:schemeClr val="tx1"/>
            </a:solidFill>
            <a:prstDash val="solid"/>
            <a:round/>
          </a:ln>
          <a:effectLst/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grpSp>
        <p:nvGrpSpPr>
          <p:cNvPr id="4" name="Group 20"/>
          <p:cNvGrpSpPr>
            <a:grpSpLocks/>
          </p:cNvGrpSpPr>
          <p:nvPr/>
        </p:nvGrpSpPr>
        <p:grpSpPr bwMode="auto">
          <a:xfrm>
            <a:off x="4181475" y="1909763"/>
            <a:ext cx="3743325" cy="4881562"/>
            <a:chOff x="2634" y="1203"/>
            <a:chExt cx="2358" cy="3075"/>
          </a:xfrm>
        </p:grpSpPr>
        <p:grpSp>
          <p:nvGrpSpPr>
            <p:cNvPr id="4109" name="Grouper 13"/>
            <p:cNvGrpSpPr>
              <a:grpSpLocks/>
            </p:cNvGrpSpPr>
            <p:nvPr/>
          </p:nvGrpSpPr>
          <p:grpSpPr bwMode="auto">
            <a:xfrm>
              <a:off x="2634" y="1203"/>
              <a:ext cx="2358" cy="1620"/>
              <a:chOff x="4538141" y="2596079"/>
              <a:chExt cx="3744106" cy="2570540"/>
            </a:xfrm>
          </p:grpSpPr>
          <p:sp>
            <p:nvSpPr>
              <p:cNvPr id="7" name="Forme libre 6"/>
              <p:cNvSpPr>
                <a:spLocks noChangeArrowheads="1"/>
              </p:cNvSpPr>
              <p:nvPr/>
            </p:nvSpPr>
            <p:spPr bwMode="auto">
              <a:xfrm>
                <a:off x="4538141" y="2596079"/>
                <a:ext cx="1732324" cy="1543910"/>
              </a:xfrm>
              <a:custGeom>
                <a:avLst/>
                <a:gdLst>
                  <a:gd name="T0" fmla="*/ 488604 w 1731777"/>
                  <a:gd name="T1" fmla="*/ 902959 h 1543734"/>
                  <a:gd name="T2" fmla="*/ 399767 w 1731777"/>
                  <a:gd name="T3" fmla="*/ 760854 h 1543734"/>
                  <a:gd name="T4" fmla="*/ 382000 w 1731777"/>
                  <a:gd name="T5" fmla="*/ 680920 h 1543734"/>
                  <a:gd name="T6" fmla="*/ 310930 w 1731777"/>
                  <a:gd name="T7" fmla="*/ 574341 h 1543734"/>
                  <a:gd name="T8" fmla="*/ 186559 w 1731777"/>
                  <a:gd name="T9" fmla="*/ 485526 h 1543734"/>
                  <a:gd name="T10" fmla="*/ 79954 w 1731777"/>
                  <a:gd name="T11" fmla="*/ 414473 h 1543734"/>
                  <a:gd name="T12" fmla="*/ 97721 w 1731777"/>
                  <a:gd name="T13" fmla="*/ 396709 h 1543734"/>
                  <a:gd name="T14" fmla="*/ 106605 w 1731777"/>
                  <a:gd name="T15" fmla="*/ 352302 h 1543734"/>
                  <a:gd name="T16" fmla="*/ 62187 w 1731777"/>
                  <a:gd name="T17" fmla="*/ 281249 h 1543734"/>
                  <a:gd name="T18" fmla="*/ 62187 w 1731777"/>
                  <a:gd name="T19" fmla="*/ 192434 h 1543734"/>
                  <a:gd name="T20" fmla="*/ 62187 w 1731777"/>
                  <a:gd name="T21" fmla="*/ 148026 h 1543734"/>
                  <a:gd name="T22" fmla="*/ 8884 w 1731777"/>
                  <a:gd name="T23" fmla="*/ 148026 h 1543734"/>
                  <a:gd name="T24" fmla="*/ 8884 w 1731777"/>
                  <a:gd name="T25" fmla="*/ 121381 h 1543734"/>
                  <a:gd name="T26" fmla="*/ 44419 w 1731777"/>
                  <a:gd name="T27" fmla="*/ 94737 h 1543734"/>
                  <a:gd name="T28" fmla="*/ 62187 w 1731777"/>
                  <a:gd name="T29" fmla="*/ 68092 h 1543734"/>
                  <a:gd name="T30" fmla="*/ 79954 w 1731777"/>
                  <a:gd name="T31" fmla="*/ 23684 h 1543734"/>
                  <a:gd name="T32" fmla="*/ 115488 w 1731777"/>
                  <a:gd name="T33" fmla="*/ 5921 h 1543734"/>
                  <a:gd name="T34" fmla="*/ 159907 w 1731777"/>
                  <a:gd name="T35" fmla="*/ 5921 h 1543734"/>
                  <a:gd name="T36" fmla="*/ 222093 w 1731777"/>
                  <a:gd name="T37" fmla="*/ 41448 h 1543734"/>
                  <a:gd name="T38" fmla="*/ 275396 w 1731777"/>
                  <a:gd name="T39" fmla="*/ 68092 h 1543734"/>
                  <a:gd name="T40" fmla="*/ 319814 w 1731777"/>
                  <a:gd name="T41" fmla="*/ 50329 h 1543734"/>
                  <a:gd name="T42" fmla="*/ 417535 w 1731777"/>
                  <a:gd name="T43" fmla="*/ 5921 h 1543734"/>
                  <a:gd name="T44" fmla="*/ 524140 w 1731777"/>
                  <a:gd name="T45" fmla="*/ 14803 h 1543734"/>
                  <a:gd name="T46" fmla="*/ 550791 w 1731777"/>
                  <a:gd name="T47" fmla="*/ 50329 h 1543734"/>
                  <a:gd name="T48" fmla="*/ 506372 w 1731777"/>
                  <a:gd name="T49" fmla="*/ 121381 h 1543734"/>
                  <a:gd name="T50" fmla="*/ 515256 w 1731777"/>
                  <a:gd name="T51" fmla="*/ 227960 h 1543734"/>
                  <a:gd name="T52" fmla="*/ 568558 w 1731777"/>
                  <a:gd name="T53" fmla="*/ 325657 h 1543734"/>
                  <a:gd name="T54" fmla="*/ 639628 w 1731777"/>
                  <a:gd name="T55" fmla="*/ 352302 h 1543734"/>
                  <a:gd name="T56" fmla="*/ 737349 w 1731777"/>
                  <a:gd name="T57" fmla="*/ 378946 h 1543734"/>
                  <a:gd name="T58" fmla="*/ 675162 w 1731777"/>
                  <a:gd name="T59" fmla="*/ 423355 h 1543734"/>
                  <a:gd name="T60" fmla="*/ 630744 w 1731777"/>
                  <a:gd name="T61" fmla="*/ 450000 h 1543734"/>
                  <a:gd name="T62" fmla="*/ 684046 w 1731777"/>
                  <a:gd name="T63" fmla="*/ 547697 h 1543734"/>
                  <a:gd name="T64" fmla="*/ 728465 w 1731777"/>
                  <a:gd name="T65" fmla="*/ 627630 h 1543734"/>
                  <a:gd name="T66" fmla="*/ 755115 w 1731777"/>
                  <a:gd name="T67" fmla="*/ 698683 h 1543734"/>
                  <a:gd name="T68" fmla="*/ 808418 w 1731777"/>
                  <a:gd name="T69" fmla="*/ 716446 h 1543734"/>
                  <a:gd name="T70" fmla="*/ 852836 w 1731777"/>
                  <a:gd name="T71" fmla="*/ 751972 h 1543734"/>
                  <a:gd name="T72" fmla="*/ 808418 w 1731777"/>
                  <a:gd name="T73" fmla="*/ 814143 h 1543734"/>
                  <a:gd name="T74" fmla="*/ 870604 w 1731777"/>
                  <a:gd name="T75" fmla="*/ 929604 h 1543734"/>
                  <a:gd name="T76" fmla="*/ 1083813 w 1731777"/>
                  <a:gd name="T77" fmla="*/ 1071709 h 1543734"/>
                  <a:gd name="T78" fmla="*/ 1199301 w 1731777"/>
                  <a:gd name="T79" fmla="*/ 1178287 h 1543734"/>
                  <a:gd name="T80" fmla="*/ 1403626 w 1731777"/>
                  <a:gd name="T81" fmla="*/ 1267103 h 1543734"/>
                  <a:gd name="T82" fmla="*/ 1652371 w 1731777"/>
                  <a:gd name="T83" fmla="*/ 1435853 h 1543734"/>
                  <a:gd name="T84" fmla="*/ 1723440 w 1731777"/>
                  <a:gd name="T85" fmla="*/ 1480261 h 1543734"/>
                  <a:gd name="T86" fmla="*/ 1599068 w 1731777"/>
                  <a:gd name="T87" fmla="*/ 1462498 h 1543734"/>
                  <a:gd name="T88" fmla="*/ 1350324 w 1731777"/>
                  <a:gd name="T89" fmla="*/ 1542431 h 1543734"/>
                  <a:gd name="T90" fmla="*/ 1225952 w 1731777"/>
                  <a:gd name="T91" fmla="*/ 1453616 h 1543734"/>
                  <a:gd name="T92" fmla="*/ 897255 w 1731777"/>
                  <a:gd name="T93" fmla="*/ 1116116 h 1543734"/>
                  <a:gd name="T94" fmla="*/ 852836 w 1731777"/>
                  <a:gd name="T95" fmla="*/ 1045064 h 1543734"/>
                  <a:gd name="T96" fmla="*/ 710697 w 1731777"/>
                  <a:gd name="T97" fmla="*/ 902959 h 1543734"/>
                  <a:gd name="T98" fmla="*/ 488604 w 1731777"/>
                  <a:gd name="T99" fmla="*/ 902959 h 1543734"/>
                  <a:gd name="T100" fmla="*/ 0 60000 65536"/>
                  <a:gd name="T101" fmla="*/ 0 60000 65536"/>
                  <a:gd name="T102" fmla="*/ 0 60000 65536"/>
                  <a:gd name="T103" fmla="*/ 0 60000 65536"/>
                  <a:gd name="T104" fmla="*/ 0 60000 65536"/>
                  <a:gd name="T105" fmla="*/ 0 60000 65536"/>
                  <a:gd name="T106" fmla="*/ 0 60000 65536"/>
                  <a:gd name="T107" fmla="*/ 0 60000 65536"/>
                  <a:gd name="T108" fmla="*/ 0 60000 65536"/>
                  <a:gd name="T109" fmla="*/ 0 60000 65536"/>
                  <a:gd name="T110" fmla="*/ 0 60000 65536"/>
                  <a:gd name="T111" fmla="*/ 0 60000 65536"/>
                  <a:gd name="T112" fmla="*/ 0 60000 65536"/>
                  <a:gd name="T113" fmla="*/ 0 60000 65536"/>
                  <a:gd name="T114" fmla="*/ 0 60000 65536"/>
                  <a:gd name="T115" fmla="*/ 0 60000 65536"/>
                  <a:gd name="T116" fmla="*/ 0 60000 65536"/>
                  <a:gd name="T117" fmla="*/ 0 60000 65536"/>
                  <a:gd name="T118" fmla="*/ 0 60000 65536"/>
                  <a:gd name="T119" fmla="*/ 0 60000 65536"/>
                  <a:gd name="T120" fmla="*/ 0 60000 65536"/>
                  <a:gd name="T121" fmla="*/ 0 60000 65536"/>
                  <a:gd name="T122" fmla="*/ 0 60000 65536"/>
                  <a:gd name="T123" fmla="*/ 0 60000 65536"/>
                  <a:gd name="T124" fmla="*/ 0 60000 65536"/>
                  <a:gd name="T125" fmla="*/ 0 60000 65536"/>
                  <a:gd name="T126" fmla="*/ 0 60000 65536"/>
                  <a:gd name="T127" fmla="*/ 0 60000 65536"/>
                  <a:gd name="T128" fmla="*/ 0 60000 65536"/>
                  <a:gd name="T129" fmla="*/ 0 60000 65536"/>
                  <a:gd name="T130" fmla="*/ 0 60000 65536"/>
                  <a:gd name="T131" fmla="*/ 0 60000 65536"/>
                  <a:gd name="T132" fmla="*/ 0 60000 65536"/>
                  <a:gd name="T133" fmla="*/ 0 60000 65536"/>
                  <a:gd name="T134" fmla="*/ 0 60000 65536"/>
                  <a:gd name="T135" fmla="*/ 0 60000 65536"/>
                  <a:gd name="T136" fmla="*/ 0 60000 65536"/>
                  <a:gd name="T137" fmla="*/ 0 60000 65536"/>
                  <a:gd name="T138" fmla="*/ 0 60000 65536"/>
                  <a:gd name="T139" fmla="*/ 0 60000 65536"/>
                  <a:gd name="T140" fmla="*/ 0 60000 65536"/>
                  <a:gd name="T141" fmla="*/ 0 60000 65536"/>
                  <a:gd name="T142" fmla="*/ 0 60000 65536"/>
                  <a:gd name="T143" fmla="*/ 0 60000 65536"/>
                  <a:gd name="T144" fmla="*/ 0 60000 65536"/>
                  <a:gd name="T145" fmla="*/ 0 60000 65536"/>
                  <a:gd name="T146" fmla="*/ 0 60000 65536"/>
                  <a:gd name="T147" fmla="*/ 0 60000 65536"/>
                  <a:gd name="T148" fmla="*/ 0 60000 65536"/>
                  <a:gd name="T149" fmla="*/ 0 60000 65536"/>
                  <a:gd name="T150" fmla="*/ 0 w 1731777"/>
                  <a:gd name="T151" fmla="*/ 0 h 1543734"/>
                  <a:gd name="T152" fmla="*/ 1731777 w 1731777"/>
                  <a:gd name="T153" fmla="*/ 1543734 h 1543734"/>
                </a:gdLst>
                <a:ahLst/>
                <a:cxnLst>
                  <a:cxn ang="T100">
                    <a:pos x="T0" y="T1"/>
                  </a:cxn>
                  <a:cxn ang="T101">
                    <a:pos x="T2" y="T3"/>
                  </a:cxn>
                  <a:cxn ang="T102">
                    <a:pos x="T4" y="T5"/>
                  </a:cxn>
                  <a:cxn ang="T103">
                    <a:pos x="T6" y="T7"/>
                  </a:cxn>
                  <a:cxn ang="T104">
                    <a:pos x="T8" y="T9"/>
                  </a:cxn>
                  <a:cxn ang="T105">
                    <a:pos x="T10" y="T11"/>
                  </a:cxn>
                  <a:cxn ang="T106">
                    <a:pos x="T12" y="T13"/>
                  </a:cxn>
                  <a:cxn ang="T107">
                    <a:pos x="T14" y="T15"/>
                  </a:cxn>
                  <a:cxn ang="T108">
                    <a:pos x="T16" y="T17"/>
                  </a:cxn>
                  <a:cxn ang="T109">
                    <a:pos x="T18" y="T19"/>
                  </a:cxn>
                  <a:cxn ang="T110">
                    <a:pos x="T20" y="T21"/>
                  </a:cxn>
                  <a:cxn ang="T111">
                    <a:pos x="T22" y="T23"/>
                  </a:cxn>
                  <a:cxn ang="T112">
                    <a:pos x="T24" y="T25"/>
                  </a:cxn>
                  <a:cxn ang="T113">
                    <a:pos x="T26" y="T27"/>
                  </a:cxn>
                  <a:cxn ang="T114">
                    <a:pos x="T28" y="T29"/>
                  </a:cxn>
                  <a:cxn ang="T115">
                    <a:pos x="T30" y="T31"/>
                  </a:cxn>
                  <a:cxn ang="T116">
                    <a:pos x="T32" y="T33"/>
                  </a:cxn>
                  <a:cxn ang="T117">
                    <a:pos x="T34" y="T35"/>
                  </a:cxn>
                  <a:cxn ang="T118">
                    <a:pos x="T36" y="T37"/>
                  </a:cxn>
                  <a:cxn ang="T119">
                    <a:pos x="T38" y="T39"/>
                  </a:cxn>
                  <a:cxn ang="T120">
                    <a:pos x="T40" y="T41"/>
                  </a:cxn>
                  <a:cxn ang="T121">
                    <a:pos x="T42" y="T43"/>
                  </a:cxn>
                  <a:cxn ang="T122">
                    <a:pos x="T44" y="T45"/>
                  </a:cxn>
                  <a:cxn ang="T123">
                    <a:pos x="T46" y="T47"/>
                  </a:cxn>
                  <a:cxn ang="T124">
                    <a:pos x="T48" y="T49"/>
                  </a:cxn>
                  <a:cxn ang="T125">
                    <a:pos x="T50" y="T51"/>
                  </a:cxn>
                  <a:cxn ang="T126">
                    <a:pos x="T52" y="T53"/>
                  </a:cxn>
                  <a:cxn ang="T127">
                    <a:pos x="T54" y="T55"/>
                  </a:cxn>
                  <a:cxn ang="T128">
                    <a:pos x="T56" y="T57"/>
                  </a:cxn>
                  <a:cxn ang="T129">
                    <a:pos x="T58" y="T59"/>
                  </a:cxn>
                  <a:cxn ang="T130">
                    <a:pos x="T60" y="T61"/>
                  </a:cxn>
                  <a:cxn ang="T131">
                    <a:pos x="T62" y="T63"/>
                  </a:cxn>
                  <a:cxn ang="T132">
                    <a:pos x="T64" y="T65"/>
                  </a:cxn>
                  <a:cxn ang="T133">
                    <a:pos x="T66" y="T67"/>
                  </a:cxn>
                  <a:cxn ang="T134">
                    <a:pos x="T68" y="T69"/>
                  </a:cxn>
                  <a:cxn ang="T135">
                    <a:pos x="T70" y="T71"/>
                  </a:cxn>
                  <a:cxn ang="T136">
                    <a:pos x="T72" y="T73"/>
                  </a:cxn>
                  <a:cxn ang="T137">
                    <a:pos x="T74" y="T75"/>
                  </a:cxn>
                  <a:cxn ang="T138">
                    <a:pos x="T76" y="T77"/>
                  </a:cxn>
                  <a:cxn ang="T139">
                    <a:pos x="T78" y="T79"/>
                  </a:cxn>
                  <a:cxn ang="T140">
                    <a:pos x="T80" y="T81"/>
                  </a:cxn>
                  <a:cxn ang="T141">
                    <a:pos x="T82" y="T83"/>
                  </a:cxn>
                  <a:cxn ang="T142">
                    <a:pos x="T84" y="T85"/>
                  </a:cxn>
                  <a:cxn ang="T143">
                    <a:pos x="T86" y="T87"/>
                  </a:cxn>
                  <a:cxn ang="T144">
                    <a:pos x="T88" y="T89"/>
                  </a:cxn>
                  <a:cxn ang="T145">
                    <a:pos x="T90" y="T91"/>
                  </a:cxn>
                  <a:cxn ang="T146">
                    <a:pos x="T92" y="T93"/>
                  </a:cxn>
                  <a:cxn ang="T147">
                    <a:pos x="T94" y="T95"/>
                  </a:cxn>
                  <a:cxn ang="T148">
                    <a:pos x="T96" y="T97"/>
                  </a:cxn>
                  <a:cxn ang="T149">
                    <a:pos x="T98" y="T99"/>
                  </a:cxn>
                </a:cxnLst>
                <a:rect l="T150" t="T151" r="T152" b="T153"/>
                <a:pathLst>
                  <a:path w="1731777" h="1543734">
                    <a:moveTo>
                      <a:pt x="488450" y="902855"/>
                    </a:moveTo>
                    <a:cubicBezTo>
                      <a:pt x="436645" y="879174"/>
                      <a:pt x="417403" y="797769"/>
                      <a:pt x="399641" y="760767"/>
                    </a:cubicBezTo>
                    <a:cubicBezTo>
                      <a:pt x="381879" y="723765"/>
                      <a:pt x="396681" y="711924"/>
                      <a:pt x="381879" y="680842"/>
                    </a:cubicBezTo>
                    <a:cubicBezTo>
                      <a:pt x="367077" y="649760"/>
                      <a:pt x="343395" y="606837"/>
                      <a:pt x="310832" y="574275"/>
                    </a:cubicBezTo>
                    <a:cubicBezTo>
                      <a:pt x="278269" y="541713"/>
                      <a:pt x="224984" y="512112"/>
                      <a:pt x="186500" y="485470"/>
                    </a:cubicBezTo>
                    <a:cubicBezTo>
                      <a:pt x="148016" y="458828"/>
                      <a:pt x="94731" y="429226"/>
                      <a:pt x="79929" y="414425"/>
                    </a:cubicBezTo>
                    <a:cubicBezTo>
                      <a:pt x="65127" y="399624"/>
                      <a:pt x="93250" y="407024"/>
                      <a:pt x="97690" y="396664"/>
                    </a:cubicBezTo>
                    <a:cubicBezTo>
                      <a:pt x="102130" y="386304"/>
                      <a:pt x="112491" y="371503"/>
                      <a:pt x="106571" y="352262"/>
                    </a:cubicBezTo>
                    <a:cubicBezTo>
                      <a:pt x="100651" y="333021"/>
                      <a:pt x="69568" y="307859"/>
                      <a:pt x="62167" y="281217"/>
                    </a:cubicBezTo>
                    <a:cubicBezTo>
                      <a:pt x="54766" y="254575"/>
                      <a:pt x="62167" y="192412"/>
                      <a:pt x="62167" y="192412"/>
                    </a:cubicBezTo>
                    <a:cubicBezTo>
                      <a:pt x="62167" y="170211"/>
                      <a:pt x="71048" y="155410"/>
                      <a:pt x="62167" y="148009"/>
                    </a:cubicBezTo>
                    <a:cubicBezTo>
                      <a:pt x="53286" y="140609"/>
                      <a:pt x="17762" y="152449"/>
                      <a:pt x="8881" y="148009"/>
                    </a:cubicBezTo>
                    <a:cubicBezTo>
                      <a:pt x="0" y="143569"/>
                      <a:pt x="2960" y="130248"/>
                      <a:pt x="8881" y="121367"/>
                    </a:cubicBezTo>
                    <a:cubicBezTo>
                      <a:pt x="14802" y="112487"/>
                      <a:pt x="35524" y="103606"/>
                      <a:pt x="44405" y="94726"/>
                    </a:cubicBezTo>
                    <a:cubicBezTo>
                      <a:pt x="53286" y="85846"/>
                      <a:pt x="56246" y="79925"/>
                      <a:pt x="62167" y="68084"/>
                    </a:cubicBezTo>
                    <a:cubicBezTo>
                      <a:pt x="68088" y="56243"/>
                      <a:pt x="71048" y="34042"/>
                      <a:pt x="79929" y="23681"/>
                    </a:cubicBezTo>
                    <a:cubicBezTo>
                      <a:pt x="88810" y="13320"/>
                      <a:pt x="102131" y="8880"/>
                      <a:pt x="115452" y="5920"/>
                    </a:cubicBezTo>
                    <a:cubicBezTo>
                      <a:pt x="128773" y="2960"/>
                      <a:pt x="142095" y="0"/>
                      <a:pt x="159857" y="5920"/>
                    </a:cubicBezTo>
                    <a:cubicBezTo>
                      <a:pt x="177619" y="11841"/>
                      <a:pt x="202781" y="31082"/>
                      <a:pt x="222023" y="41443"/>
                    </a:cubicBezTo>
                    <a:cubicBezTo>
                      <a:pt x="241265" y="51804"/>
                      <a:pt x="259027" y="66604"/>
                      <a:pt x="275309" y="68084"/>
                    </a:cubicBezTo>
                    <a:cubicBezTo>
                      <a:pt x="291591" y="69564"/>
                      <a:pt x="296031" y="60684"/>
                      <a:pt x="319713" y="50323"/>
                    </a:cubicBezTo>
                    <a:cubicBezTo>
                      <a:pt x="343395" y="39962"/>
                      <a:pt x="383360" y="11840"/>
                      <a:pt x="417403" y="5920"/>
                    </a:cubicBezTo>
                    <a:cubicBezTo>
                      <a:pt x="451447" y="0"/>
                      <a:pt x="501772" y="7401"/>
                      <a:pt x="523974" y="14801"/>
                    </a:cubicBezTo>
                    <a:cubicBezTo>
                      <a:pt x="546176" y="22202"/>
                      <a:pt x="553577" y="32562"/>
                      <a:pt x="550617" y="50323"/>
                    </a:cubicBezTo>
                    <a:cubicBezTo>
                      <a:pt x="547657" y="68084"/>
                      <a:pt x="512133" y="91765"/>
                      <a:pt x="506212" y="121367"/>
                    </a:cubicBezTo>
                    <a:cubicBezTo>
                      <a:pt x="500291" y="150969"/>
                      <a:pt x="504732" y="193892"/>
                      <a:pt x="515093" y="227934"/>
                    </a:cubicBezTo>
                    <a:cubicBezTo>
                      <a:pt x="525454" y="261976"/>
                      <a:pt x="547656" y="304899"/>
                      <a:pt x="568378" y="325620"/>
                    </a:cubicBezTo>
                    <a:cubicBezTo>
                      <a:pt x="589100" y="346341"/>
                      <a:pt x="611303" y="343382"/>
                      <a:pt x="639426" y="352262"/>
                    </a:cubicBezTo>
                    <a:cubicBezTo>
                      <a:pt x="667549" y="361142"/>
                      <a:pt x="731196" y="367062"/>
                      <a:pt x="737116" y="378903"/>
                    </a:cubicBezTo>
                    <a:cubicBezTo>
                      <a:pt x="743036" y="390744"/>
                      <a:pt x="692711" y="411465"/>
                      <a:pt x="674949" y="423306"/>
                    </a:cubicBezTo>
                    <a:cubicBezTo>
                      <a:pt x="657187" y="435147"/>
                      <a:pt x="629065" y="429227"/>
                      <a:pt x="630545" y="449948"/>
                    </a:cubicBezTo>
                    <a:cubicBezTo>
                      <a:pt x="632025" y="470669"/>
                      <a:pt x="667548" y="518032"/>
                      <a:pt x="683830" y="547634"/>
                    </a:cubicBezTo>
                    <a:cubicBezTo>
                      <a:pt x="700112" y="577236"/>
                      <a:pt x="716394" y="602397"/>
                      <a:pt x="728235" y="627558"/>
                    </a:cubicBezTo>
                    <a:cubicBezTo>
                      <a:pt x="740076" y="652719"/>
                      <a:pt x="741556" y="683802"/>
                      <a:pt x="754877" y="698603"/>
                    </a:cubicBezTo>
                    <a:cubicBezTo>
                      <a:pt x="768198" y="713404"/>
                      <a:pt x="791881" y="707484"/>
                      <a:pt x="808163" y="716364"/>
                    </a:cubicBezTo>
                    <a:cubicBezTo>
                      <a:pt x="824445" y="725244"/>
                      <a:pt x="852567" y="735605"/>
                      <a:pt x="852567" y="751886"/>
                    </a:cubicBezTo>
                    <a:cubicBezTo>
                      <a:pt x="852567" y="768167"/>
                      <a:pt x="805203" y="784448"/>
                      <a:pt x="808163" y="814050"/>
                    </a:cubicBezTo>
                    <a:cubicBezTo>
                      <a:pt x="811123" y="843652"/>
                      <a:pt x="824444" y="886574"/>
                      <a:pt x="870329" y="929497"/>
                    </a:cubicBezTo>
                    <a:cubicBezTo>
                      <a:pt x="916214" y="972420"/>
                      <a:pt x="1028706" y="1030144"/>
                      <a:pt x="1083471" y="1071586"/>
                    </a:cubicBezTo>
                    <a:cubicBezTo>
                      <a:pt x="1138236" y="1113028"/>
                      <a:pt x="1145637" y="1145590"/>
                      <a:pt x="1198922" y="1178152"/>
                    </a:cubicBezTo>
                    <a:cubicBezTo>
                      <a:pt x="1252207" y="1210714"/>
                      <a:pt x="1327695" y="1224035"/>
                      <a:pt x="1403183" y="1266958"/>
                    </a:cubicBezTo>
                    <a:cubicBezTo>
                      <a:pt x="1478671" y="1309881"/>
                      <a:pt x="1598564" y="1400166"/>
                      <a:pt x="1651849" y="1435688"/>
                    </a:cubicBezTo>
                    <a:cubicBezTo>
                      <a:pt x="1705135" y="1471210"/>
                      <a:pt x="1731777" y="1475651"/>
                      <a:pt x="1722896" y="1480091"/>
                    </a:cubicBezTo>
                    <a:cubicBezTo>
                      <a:pt x="1714015" y="1484531"/>
                      <a:pt x="1660729" y="1451970"/>
                      <a:pt x="1598563" y="1462330"/>
                    </a:cubicBezTo>
                    <a:cubicBezTo>
                      <a:pt x="1536397" y="1472690"/>
                      <a:pt x="1412064" y="1543734"/>
                      <a:pt x="1349898" y="1542254"/>
                    </a:cubicBezTo>
                    <a:cubicBezTo>
                      <a:pt x="1287732" y="1540774"/>
                      <a:pt x="1301053" y="1524493"/>
                      <a:pt x="1225565" y="1453449"/>
                    </a:cubicBezTo>
                    <a:cubicBezTo>
                      <a:pt x="1150077" y="1382405"/>
                      <a:pt x="959138" y="1184072"/>
                      <a:pt x="896972" y="1115988"/>
                    </a:cubicBezTo>
                    <a:cubicBezTo>
                      <a:pt x="834806" y="1047904"/>
                      <a:pt x="883650" y="1080466"/>
                      <a:pt x="852567" y="1044944"/>
                    </a:cubicBezTo>
                    <a:cubicBezTo>
                      <a:pt x="821484" y="1009422"/>
                      <a:pt x="768199" y="925056"/>
                      <a:pt x="710473" y="902855"/>
                    </a:cubicBezTo>
                    <a:cubicBezTo>
                      <a:pt x="652747" y="880654"/>
                      <a:pt x="540255" y="926536"/>
                      <a:pt x="488450" y="902855"/>
                    </a:cubicBezTo>
                    <a:close/>
                  </a:path>
                </a:pathLst>
              </a:custGeom>
              <a:solidFill>
                <a:srgbClr val="FF6600">
                  <a:alpha val="61176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</a:endParaRPr>
              </a:p>
            </p:txBody>
          </p:sp>
          <p:sp>
            <p:nvSpPr>
              <p:cNvPr id="4112" name="ZoneTexte 9"/>
              <p:cNvSpPr txBox="1">
                <a:spLocks noChangeArrowheads="1"/>
              </p:cNvSpPr>
              <p:nvPr/>
            </p:nvSpPr>
            <p:spPr bwMode="auto">
              <a:xfrm>
                <a:off x="5887798" y="4343094"/>
                <a:ext cx="2394449" cy="823525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  <p:txBody>
              <a:bodyPr wrap="none">
                <a:spAutoFit/>
              </a:bodyPr>
              <a:lstStyle/>
              <a:p>
                <a:r>
                  <a:rPr lang="fr-FR">
                    <a:solidFill>
                      <a:srgbClr val="FF6600"/>
                    </a:solidFill>
                  </a:rPr>
                  <a:t>OREILLE MOYENNE</a:t>
                </a:r>
              </a:p>
              <a:p>
                <a:pPr>
                  <a:buFont typeface="Arial" charset="0"/>
                  <a:buChar char="•"/>
                </a:pPr>
                <a:r>
                  <a:rPr lang="fr-FR" sz="1200">
                    <a:solidFill>
                      <a:srgbClr val="FF6600"/>
                    </a:solidFill>
                  </a:rPr>
                  <a:t> AMPLIFICATION DES SONS</a:t>
                </a:r>
              </a:p>
              <a:p>
                <a:endParaRPr lang="fr-FR">
                  <a:solidFill>
                    <a:srgbClr val="FF6600"/>
                  </a:solidFill>
                </a:endParaRPr>
              </a:p>
            </p:txBody>
          </p:sp>
        </p:grpSp>
        <p:pic>
          <p:nvPicPr>
            <p:cNvPr id="4110" name="Image 16" descr="Image 1.png"/>
            <p:cNvPicPr>
              <a:picLocks noChangeAspect="1"/>
            </p:cNvPicPr>
            <p:nvPr/>
          </p:nvPicPr>
          <p:blipFill>
            <a:blip r:embed="rId4"/>
            <a:srcRect l="2937" t="9375" r="5447"/>
            <a:stretch>
              <a:fillRect/>
            </a:stretch>
          </p:blipFill>
          <p:spPr bwMode="auto">
            <a:xfrm>
              <a:off x="2789" y="2886"/>
              <a:ext cx="1497" cy="139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10" name="Group 21"/>
          <p:cNvGrpSpPr>
            <a:grpSpLocks/>
          </p:cNvGrpSpPr>
          <p:nvPr/>
        </p:nvGrpSpPr>
        <p:grpSpPr bwMode="auto">
          <a:xfrm>
            <a:off x="5545138" y="4149725"/>
            <a:ext cx="4572000" cy="2520950"/>
            <a:chOff x="3493" y="2614"/>
            <a:chExt cx="2880" cy="1588"/>
          </a:xfrm>
        </p:grpSpPr>
        <p:pic>
          <p:nvPicPr>
            <p:cNvPr id="4107" name="Image 13" descr="01a2.jpg"/>
            <p:cNvPicPr>
              <a:picLocks noChangeAspect="1"/>
            </p:cNvPicPr>
            <p:nvPr/>
          </p:nvPicPr>
          <p:blipFill>
            <a:blip r:embed="rId5"/>
            <a:srcRect l="-1218"/>
            <a:stretch>
              <a:fillRect/>
            </a:stretch>
          </p:blipFill>
          <p:spPr bwMode="auto">
            <a:xfrm>
              <a:off x="4286" y="2886"/>
              <a:ext cx="1406" cy="13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108" name="Rectangle 19"/>
            <p:cNvSpPr>
              <a:spLocks noChangeArrowheads="1"/>
            </p:cNvSpPr>
            <p:nvPr/>
          </p:nvSpPr>
          <p:spPr bwMode="auto">
            <a:xfrm>
              <a:off x="3493" y="2614"/>
              <a:ext cx="2880" cy="2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buFontTx/>
                <a:buChar char="•"/>
              </a:pPr>
              <a:r>
                <a:rPr lang="fr-FR" sz="1200">
                  <a:solidFill>
                    <a:srgbClr val="FF6600"/>
                  </a:solidFill>
                </a:rPr>
                <a:t> ATTENUATION DES SONS</a:t>
              </a:r>
            </a:p>
            <a:p>
              <a:pPr>
                <a:buFontTx/>
                <a:buChar char="•"/>
              </a:pPr>
              <a:r>
                <a:rPr lang="fr-FR" sz="1200">
                  <a:solidFill>
                    <a:srgbClr val="FF6600"/>
                  </a:solidFill>
                </a:rPr>
                <a:t> ATTENUATION DU BRUIT DE FOND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9698" name="Text Box 4"/>
          <p:cNvSpPr txBox="1">
            <a:spLocks noChangeArrowheads="1"/>
          </p:cNvSpPr>
          <p:nvPr/>
        </p:nvSpPr>
        <p:spPr bwMode="auto">
          <a:xfrm>
            <a:off x="1160463" y="3214688"/>
            <a:ext cx="8723312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/>
            <a:endParaRPr lang="fr-CH" sz="1000" b="0">
              <a:solidFill>
                <a:schemeClr val="tx1"/>
              </a:solidFill>
            </a:endParaRPr>
          </a:p>
        </p:txBody>
      </p:sp>
      <p:sp>
        <p:nvSpPr>
          <p:cNvPr id="48135" name="Rectangle 17"/>
          <p:cNvSpPr>
            <a:spLocks noChangeArrowheads="1"/>
          </p:cNvSpPr>
          <p:nvPr/>
        </p:nvSpPr>
        <p:spPr bwMode="auto">
          <a:xfrm>
            <a:off x="1447800" y="5983288"/>
            <a:ext cx="61722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0">
                <a:solidFill>
                  <a:schemeClr val="tx1"/>
                </a:solidFill>
              </a:rPr>
              <a:t>L’atteinte est bilatérale et irréversible ! </a:t>
            </a:r>
          </a:p>
          <a:p>
            <a:pPr algn="ctr"/>
            <a:r>
              <a:rPr lang="fr-CH" b="0">
                <a:solidFill>
                  <a:schemeClr val="tx1"/>
                </a:solidFill>
              </a:rPr>
              <a:t>(car cellules cochléaires ne se régénèrent pas!)</a:t>
            </a:r>
          </a:p>
        </p:txBody>
      </p:sp>
      <p:sp>
        <p:nvSpPr>
          <p:cNvPr id="48138" name="Rectangle 22"/>
          <p:cNvSpPr>
            <a:spLocks noChangeArrowheads="1"/>
          </p:cNvSpPr>
          <p:nvPr/>
        </p:nvSpPr>
        <p:spPr bwMode="auto">
          <a:xfrm>
            <a:off x="1979613" y="3505200"/>
            <a:ext cx="2174875" cy="376238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Hautes fréquences </a:t>
            </a:r>
            <a:endParaRPr lang="fr-FR" b="0">
              <a:solidFill>
                <a:schemeClr val="tx1"/>
              </a:solidFill>
            </a:endParaRPr>
          </a:p>
        </p:txBody>
      </p:sp>
      <p:sp>
        <p:nvSpPr>
          <p:cNvPr id="48139" name="Rectangle 23"/>
          <p:cNvSpPr>
            <a:spLocks noChangeArrowheads="1"/>
          </p:cNvSpPr>
          <p:nvPr/>
        </p:nvSpPr>
        <p:spPr bwMode="auto">
          <a:xfrm>
            <a:off x="4787900" y="3516313"/>
            <a:ext cx="2136775" cy="376237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Basses fréquences</a:t>
            </a:r>
            <a:endParaRPr lang="fr-FR" b="0">
              <a:solidFill>
                <a:schemeClr val="tx1"/>
              </a:solidFill>
            </a:endParaRPr>
          </a:p>
        </p:txBody>
      </p:sp>
      <p:sp>
        <p:nvSpPr>
          <p:cNvPr id="48140" name="Rectangle 24"/>
          <p:cNvSpPr>
            <a:spLocks noChangeArrowheads="1"/>
          </p:cNvSpPr>
          <p:nvPr/>
        </p:nvSpPr>
        <p:spPr bwMode="auto">
          <a:xfrm>
            <a:off x="4102100" y="3516313"/>
            <a:ext cx="603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puis</a:t>
            </a:r>
            <a:endParaRPr lang="fr-FR" b="0">
              <a:solidFill>
                <a:schemeClr val="tx1"/>
              </a:solidFill>
            </a:endParaRPr>
          </a:p>
        </p:txBody>
      </p:sp>
      <p:grpSp>
        <p:nvGrpSpPr>
          <p:cNvPr id="29703" name="Group 19"/>
          <p:cNvGrpSpPr>
            <a:grpSpLocks/>
          </p:cNvGrpSpPr>
          <p:nvPr/>
        </p:nvGrpSpPr>
        <p:grpSpPr bwMode="auto">
          <a:xfrm>
            <a:off x="0" y="304800"/>
            <a:ext cx="6934200" cy="1422400"/>
            <a:chOff x="0" y="192"/>
            <a:chExt cx="4368" cy="896"/>
          </a:xfrm>
        </p:grpSpPr>
        <p:sp>
          <p:nvSpPr>
            <p:cNvPr id="29712" name="Rectangle 25"/>
            <p:cNvSpPr>
              <a:spLocks noChangeArrowheads="1"/>
            </p:cNvSpPr>
            <p:nvPr/>
          </p:nvSpPr>
          <p:spPr bwMode="auto">
            <a:xfrm>
              <a:off x="0" y="192"/>
              <a:ext cx="2880" cy="23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CH" b="0" u="sng">
                  <a:solidFill>
                    <a:schemeClr val="tx1"/>
                  </a:solidFill>
                </a:rPr>
                <a:t>Niveau de toxicité cochléaire: </a:t>
              </a:r>
            </a:p>
          </p:txBody>
        </p:sp>
        <p:sp>
          <p:nvSpPr>
            <p:cNvPr id="29713" name="Rectangle 26"/>
            <p:cNvSpPr>
              <a:spLocks noChangeArrowheads="1"/>
            </p:cNvSpPr>
            <p:nvPr/>
          </p:nvSpPr>
          <p:spPr bwMode="auto">
            <a:xfrm>
              <a:off x="960" y="752"/>
              <a:ext cx="1776" cy="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CH" sz="1400" b="0">
                  <a:solidFill>
                    <a:schemeClr val="tx1"/>
                  </a:solidFill>
                </a:rPr>
                <a:t>néomycine, streptomycine, kanamycine, amykacine </a:t>
              </a:r>
              <a:endParaRPr lang="fr-FR" sz="1400" b="0">
                <a:solidFill>
                  <a:schemeClr val="tx1"/>
                </a:solidFill>
              </a:endParaRPr>
            </a:p>
          </p:txBody>
        </p:sp>
        <p:sp>
          <p:nvSpPr>
            <p:cNvPr id="29714" name="Rectangle 27"/>
            <p:cNvSpPr>
              <a:spLocks noChangeArrowheads="1"/>
            </p:cNvSpPr>
            <p:nvPr/>
          </p:nvSpPr>
          <p:spPr bwMode="auto">
            <a:xfrm>
              <a:off x="3168" y="752"/>
              <a:ext cx="1200" cy="33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CH" sz="1400" b="0">
                  <a:solidFill>
                    <a:schemeClr val="tx1"/>
                  </a:solidFill>
                </a:rPr>
                <a:t>gentamycine,</a:t>
              </a:r>
            </a:p>
            <a:p>
              <a:pPr algn="ctr"/>
              <a:r>
                <a:rPr lang="fr-CH" sz="1400" b="0">
                  <a:solidFill>
                    <a:schemeClr val="tx1"/>
                  </a:solidFill>
                </a:rPr>
                <a:t> tobramycine</a:t>
              </a:r>
              <a:endParaRPr lang="fr-FR" sz="1400" b="0">
                <a:solidFill>
                  <a:schemeClr val="tx1"/>
                </a:solidFill>
              </a:endParaRPr>
            </a:p>
          </p:txBody>
        </p:sp>
        <p:sp>
          <p:nvSpPr>
            <p:cNvPr id="29715" name="Rectangle 28"/>
            <p:cNvSpPr>
              <a:spLocks noChangeArrowheads="1"/>
            </p:cNvSpPr>
            <p:nvPr/>
          </p:nvSpPr>
          <p:spPr bwMode="auto">
            <a:xfrm>
              <a:off x="2832" y="720"/>
              <a:ext cx="267" cy="36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3200">
                  <a:solidFill>
                    <a:schemeClr val="tx1"/>
                  </a:solidFill>
                </a:rPr>
                <a:t>&gt;</a:t>
              </a:r>
              <a:endParaRPr lang="fr-FR" sz="3200" b="0">
                <a:solidFill>
                  <a:schemeClr val="tx1"/>
                </a:solidFill>
              </a:endParaRPr>
            </a:p>
          </p:txBody>
        </p:sp>
      </p:grpSp>
      <p:grpSp>
        <p:nvGrpSpPr>
          <p:cNvPr id="3" name="Group 20"/>
          <p:cNvGrpSpPr>
            <a:grpSpLocks/>
          </p:cNvGrpSpPr>
          <p:nvPr/>
        </p:nvGrpSpPr>
        <p:grpSpPr bwMode="auto">
          <a:xfrm>
            <a:off x="0" y="2449513"/>
            <a:ext cx="9144000" cy="898525"/>
            <a:chOff x="0" y="1543"/>
            <a:chExt cx="5760" cy="566"/>
          </a:xfrm>
        </p:grpSpPr>
        <p:sp>
          <p:nvSpPr>
            <p:cNvPr id="29708" name="Rectangle 12"/>
            <p:cNvSpPr>
              <a:spLocks noChangeArrowheads="1"/>
            </p:cNvSpPr>
            <p:nvPr/>
          </p:nvSpPr>
          <p:spPr bwMode="auto">
            <a:xfrm>
              <a:off x="0" y="1543"/>
              <a:ext cx="5760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CH" b="0" u="sng">
                  <a:solidFill>
                    <a:schemeClr val="tx1"/>
                  </a:solidFill>
                </a:rPr>
                <a:t>Gradient de vulnérabilité cellulaire:</a:t>
              </a:r>
            </a:p>
            <a:p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29709" name="Rectangle 14"/>
            <p:cNvSpPr>
              <a:spLocks noChangeArrowheads="1"/>
            </p:cNvSpPr>
            <p:nvPr/>
          </p:nvSpPr>
          <p:spPr bwMode="auto">
            <a:xfrm>
              <a:off x="2784" y="1872"/>
              <a:ext cx="1566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C.externe &gt; C.internes</a:t>
              </a:r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29710" name="Rectangle 15"/>
            <p:cNvSpPr>
              <a:spLocks noChangeArrowheads="1"/>
            </p:cNvSpPr>
            <p:nvPr/>
          </p:nvSpPr>
          <p:spPr bwMode="auto">
            <a:xfrm>
              <a:off x="1296" y="1872"/>
              <a:ext cx="982" cy="23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Base &gt; Apex </a:t>
              </a:r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29711" name="Rectangle 16"/>
            <p:cNvSpPr>
              <a:spLocks noChangeArrowheads="1"/>
            </p:cNvSpPr>
            <p:nvPr/>
          </p:nvSpPr>
          <p:spPr bwMode="auto">
            <a:xfrm>
              <a:off x="2352" y="1872"/>
              <a:ext cx="236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et</a:t>
              </a:r>
              <a:endParaRPr lang="fr-FR" b="0">
                <a:solidFill>
                  <a:schemeClr val="tx1"/>
                </a:solidFill>
              </a:endParaRPr>
            </a:p>
          </p:txBody>
        </p:sp>
      </p:grpSp>
      <p:grpSp>
        <p:nvGrpSpPr>
          <p:cNvPr id="4" name="Group 23"/>
          <p:cNvGrpSpPr>
            <a:grpSpLocks/>
          </p:cNvGrpSpPr>
          <p:nvPr/>
        </p:nvGrpSpPr>
        <p:grpSpPr bwMode="auto">
          <a:xfrm>
            <a:off x="4025900" y="3962400"/>
            <a:ext cx="1295400" cy="1905000"/>
            <a:chOff x="2536" y="2496"/>
            <a:chExt cx="816" cy="1200"/>
          </a:xfrm>
        </p:grpSpPr>
        <p:pic>
          <p:nvPicPr>
            <p:cNvPr id="29706" name="Picture 14"/>
            <p:cNvPicPr>
              <a:picLocks noChangeAspect="1" noChangeArrowheads="1"/>
            </p:cNvPicPr>
            <p:nvPr/>
          </p:nvPicPr>
          <p:blipFill>
            <a:blip r:embed="rId2"/>
            <a:srcRect l="-50" t="-38" r="9254" b="38"/>
            <a:stretch>
              <a:fillRect/>
            </a:stretch>
          </p:blipFill>
          <p:spPr bwMode="auto">
            <a:xfrm>
              <a:off x="2536" y="2496"/>
              <a:ext cx="816" cy="1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22" name="Forme libre 21"/>
            <p:cNvSpPr>
              <a:spLocks noChangeArrowheads="1"/>
            </p:cNvSpPr>
            <p:nvPr/>
          </p:nvSpPr>
          <p:spPr bwMode="auto">
            <a:xfrm>
              <a:off x="2573" y="2513"/>
              <a:ext cx="670" cy="1099"/>
            </a:xfrm>
            <a:custGeom>
              <a:avLst/>
              <a:gdLst>
                <a:gd name="T0" fmla="*/ 610167 w 1063362"/>
                <a:gd name="T1" fmla="*/ 1739664 h 1745127"/>
                <a:gd name="T2" fmla="*/ 420115 w 1063362"/>
                <a:gd name="T3" fmla="*/ 1599691 h 1745127"/>
                <a:gd name="T4" fmla="*/ 200054 w 1063362"/>
                <a:gd name="T5" fmla="*/ 1319745 h 1745127"/>
                <a:gd name="T6" fmla="*/ 70019 w 1063362"/>
                <a:gd name="T7" fmla="*/ 1089789 h 1745127"/>
                <a:gd name="T8" fmla="*/ 10002 w 1063362"/>
                <a:gd name="T9" fmla="*/ 839838 h 1745127"/>
                <a:gd name="T10" fmla="*/ 20005 w 1063362"/>
                <a:gd name="T11" fmla="*/ 569889 h 1745127"/>
                <a:gd name="T12" fmla="*/ 130035 w 1063362"/>
                <a:gd name="T13" fmla="*/ 289944 h 1745127"/>
                <a:gd name="T14" fmla="*/ 350096 w 1063362"/>
                <a:gd name="T15" fmla="*/ 79985 h 1745127"/>
                <a:gd name="T16" fmla="*/ 730201 w 1063362"/>
                <a:gd name="T17" fmla="*/ 29994 h 1745127"/>
                <a:gd name="T18" fmla="*/ 1000274 w 1063362"/>
                <a:gd name="T19" fmla="*/ 259950 h 1745127"/>
                <a:gd name="T20" fmla="*/ 1050288 w 1063362"/>
                <a:gd name="T21" fmla="*/ 599884 h 1745127"/>
                <a:gd name="T22" fmla="*/ 920253 w 1063362"/>
                <a:gd name="T23" fmla="*/ 859834 h 1745127"/>
                <a:gd name="T24" fmla="*/ 710195 w 1063362"/>
                <a:gd name="T25" fmla="*/ 969813 h 1745127"/>
                <a:gd name="T26" fmla="*/ 410112 w 1063362"/>
                <a:gd name="T27" fmla="*/ 909824 h 1745127"/>
                <a:gd name="T28" fmla="*/ 320087 w 1063362"/>
                <a:gd name="T29" fmla="*/ 579888 h 1745127"/>
                <a:gd name="T30" fmla="*/ 490134 w 1063362"/>
                <a:gd name="T31" fmla="*/ 289944 h 1745127"/>
                <a:gd name="T32" fmla="*/ 810222 w 1063362"/>
                <a:gd name="T33" fmla="*/ 389924 h 1745127"/>
                <a:gd name="T34" fmla="*/ 800220 w 1063362"/>
                <a:gd name="T35" fmla="*/ 659873 h 1745127"/>
                <a:gd name="T36" fmla="*/ 740203 w 1063362"/>
                <a:gd name="T37" fmla="*/ 729859 h 1745127"/>
                <a:gd name="T38" fmla="*/ 660181 w 1063362"/>
                <a:gd name="T39" fmla="*/ 759853 h 1745127"/>
                <a:gd name="T40" fmla="*/ 560154 w 1063362"/>
                <a:gd name="T41" fmla="*/ 709863 h 1745127"/>
                <a:gd name="T42" fmla="*/ 510140 w 1063362"/>
                <a:gd name="T43" fmla="*/ 609882 h 1745127"/>
                <a:gd name="T44" fmla="*/ 530145 w 1063362"/>
                <a:gd name="T45" fmla="*/ 519900 h 1745127"/>
                <a:gd name="T46" fmla="*/ 620170 w 1063362"/>
                <a:gd name="T47" fmla="*/ 559892 h 1745127"/>
                <a:gd name="T48" fmla="*/ 610167 w 1063362"/>
                <a:gd name="T49" fmla="*/ 589886 h 1745127"/>
                <a:gd name="T50" fmla="*/ 640175 w 1063362"/>
                <a:gd name="T51" fmla="*/ 639876 h 1745127"/>
                <a:gd name="T52" fmla="*/ 710195 w 1063362"/>
                <a:gd name="T53" fmla="*/ 599884 h 1745127"/>
                <a:gd name="T54" fmla="*/ 680186 w 1063362"/>
                <a:gd name="T55" fmla="*/ 509901 h 1745127"/>
                <a:gd name="T56" fmla="*/ 650178 w 1063362"/>
                <a:gd name="T57" fmla="*/ 459911 h 1745127"/>
                <a:gd name="T58" fmla="*/ 550151 w 1063362"/>
                <a:gd name="T59" fmla="*/ 459911 h 1745127"/>
                <a:gd name="T60" fmla="*/ 460126 w 1063362"/>
                <a:gd name="T61" fmla="*/ 549894 h 1745127"/>
                <a:gd name="T62" fmla="*/ 460126 w 1063362"/>
                <a:gd name="T63" fmla="*/ 689867 h 1745127"/>
                <a:gd name="T64" fmla="*/ 510140 w 1063362"/>
                <a:gd name="T65" fmla="*/ 769851 h 1745127"/>
                <a:gd name="T66" fmla="*/ 610167 w 1063362"/>
                <a:gd name="T67" fmla="*/ 819842 h 1745127"/>
                <a:gd name="T68" fmla="*/ 760208 w 1063362"/>
                <a:gd name="T69" fmla="*/ 799845 h 1745127"/>
                <a:gd name="T70" fmla="*/ 890244 w 1063362"/>
                <a:gd name="T71" fmla="*/ 729859 h 1745127"/>
                <a:gd name="T72" fmla="*/ 940257 w 1063362"/>
                <a:gd name="T73" fmla="*/ 539895 h 1745127"/>
                <a:gd name="T74" fmla="*/ 910250 w 1063362"/>
                <a:gd name="T75" fmla="*/ 329936 h 1745127"/>
                <a:gd name="T76" fmla="*/ 830227 w 1063362"/>
                <a:gd name="T77" fmla="*/ 209959 h 1745127"/>
                <a:gd name="T78" fmla="*/ 700192 w 1063362"/>
                <a:gd name="T79" fmla="*/ 129974 h 1745127"/>
                <a:gd name="T80" fmla="*/ 540148 w 1063362"/>
                <a:gd name="T81" fmla="*/ 99980 h 1745127"/>
                <a:gd name="T82" fmla="*/ 370102 w 1063362"/>
                <a:gd name="T83" fmla="*/ 149971 h 1745127"/>
                <a:gd name="T84" fmla="*/ 150041 w 1063362"/>
                <a:gd name="T85" fmla="*/ 359930 h 1745127"/>
                <a:gd name="T86" fmla="*/ 70019 w 1063362"/>
                <a:gd name="T87" fmla="*/ 619880 h 1745127"/>
                <a:gd name="T88" fmla="*/ 60016 w 1063362"/>
                <a:gd name="T89" fmla="*/ 889828 h 1745127"/>
                <a:gd name="T90" fmla="*/ 170046 w 1063362"/>
                <a:gd name="T91" fmla="*/ 1169774 h 1745127"/>
                <a:gd name="T92" fmla="*/ 310085 w 1063362"/>
                <a:gd name="T93" fmla="*/ 1389731 h 1745127"/>
                <a:gd name="T94" fmla="*/ 440121 w 1063362"/>
                <a:gd name="T95" fmla="*/ 1569697 h 1745127"/>
                <a:gd name="T96" fmla="*/ 610167 w 1063362"/>
                <a:gd name="T97" fmla="*/ 1739664 h 1745127"/>
                <a:gd name="T98" fmla="*/ 0 60000 65536"/>
                <a:gd name="T99" fmla="*/ 0 60000 65536"/>
                <a:gd name="T100" fmla="*/ 0 60000 65536"/>
                <a:gd name="T101" fmla="*/ 0 60000 65536"/>
                <a:gd name="T102" fmla="*/ 0 60000 65536"/>
                <a:gd name="T103" fmla="*/ 0 60000 65536"/>
                <a:gd name="T104" fmla="*/ 0 60000 65536"/>
                <a:gd name="T105" fmla="*/ 0 60000 65536"/>
                <a:gd name="T106" fmla="*/ 0 60000 65536"/>
                <a:gd name="T107" fmla="*/ 0 60000 65536"/>
                <a:gd name="T108" fmla="*/ 0 60000 65536"/>
                <a:gd name="T109" fmla="*/ 0 60000 65536"/>
                <a:gd name="T110" fmla="*/ 0 60000 65536"/>
                <a:gd name="T111" fmla="*/ 0 60000 65536"/>
                <a:gd name="T112" fmla="*/ 0 60000 65536"/>
                <a:gd name="T113" fmla="*/ 0 60000 65536"/>
                <a:gd name="T114" fmla="*/ 0 60000 65536"/>
                <a:gd name="T115" fmla="*/ 0 60000 65536"/>
                <a:gd name="T116" fmla="*/ 0 60000 65536"/>
                <a:gd name="T117" fmla="*/ 0 60000 65536"/>
                <a:gd name="T118" fmla="*/ 0 60000 65536"/>
                <a:gd name="T119" fmla="*/ 0 60000 65536"/>
                <a:gd name="T120" fmla="*/ 0 60000 65536"/>
                <a:gd name="T121" fmla="*/ 0 60000 65536"/>
                <a:gd name="T122" fmla="*/ 0 60000 65536"/>
                <a:gd name="T123" fmla="*/ 0 60000 65536"/>
                <a:gd name="T124" fmla="*/ 0 60000 65536"/>
                <a:gd name="T125" fmla="*/ 0 60000 65536"/>
                <a:gd name="T126" fmla="*/ 0 60000 65536"/>
                <a:gd name="T127" fmla="*/ 0 60000 65536"/>
                <a:gd name="T128" fmla="*/ 0 60000 65536"/>
                <a:gd name="T129" fmla="*/ 0 60000 65536"/>
                <a:gd name="T130" fmla="*/ 0 60000 65536"/>
                <a:gd name="T131" fmla="*/ 0 60000 65536"/>
                <a:gd name="T132" fmla="*/ 0 60000 65536"/>
                <a:gd name="T133" fmla="*/ 0 60000 65536"/>
                <a:gd name="T134" fmla="*/ 0 60000 65536"/>
                <a:gd name="T135" fmla="*/ 0 60000 65536"/>
                <a:gd name="T136" fmla="*/ 0 60000 65536"/>
                <a:gd name="T137" fmla="*/ 0 60000 65536"/>
                <a:gd name="T138" fmla="*/ 0 60000 65536"/>
                <a:gd name="T139" fmla="*/ 0 60000 65536"/>
                <a:gd name="T140" fmla="*/ 0 60000 65536"/>
                <a:gd name="T141" fmla="*/ 0 60000 65536"/>
                <a:gd name="T142" fmla="*/ 0 60000 65536"/>
                <a:gd name="T143" fmla="*/ 0 60000 65536"/>
                <a:gd name="T144" fmla="*/ 0 60000 65536"/>
                <a:gd name="T145" fmla="*/ 0 60000 65536"/>
                <a:gd name="T146" fmla="*/ 0 60000 65536"/>
                <a:gd name="T147" fmla="*/ 0 w 1063362"/>
                <a:gd name="T148" fmla="*/ 0 h 1745127"/>
                <a:gd name="T149" fmla="*/ 1063362 w 1063362"/>
                <a:gd name="T150" fmla="*/ 1745127 h 1745127"/>
              </a:gdLst>
              <a:ahLst/>
              <a:cxnLst>
                <a:cxn ang="T98">
                  <a:pos x="T0" y="T1"/>
                </a:cxn>
                <a:cxn ang="T99">
                  <a:pos x="T2" y="T3"/>
                </a:cxn>
                <a:cxn ang="T100">
                  <a:pos x="T4" y="T5"/>
                </a:cxn>
                <a:cxn ang="T101">
                  <a:pos x="T6" y="T7"/>
                </a:cxn>
                <a:cxn ang="T102">
                  <a:pos x="T8" y="T9"/>
                </a:cxn>
                <a:cxn ang="T103">
                  <a:pos x="T10" y="T11"/>
                </a:cxn>
                <a:cxn ang="T104">
                  <a:pos x="T12" y="T13"/>
                </a:cxn>
                <a:cxn ang="T105">
                  <a:pos x="T14" y="T15"/>
                </a:cxn>
                <a:cxn ang="T106">
                  <a:pos x="T16" y="T17"/>
                </a:cxn>
                <a:cxn ang="T107">
                  <a:pos x="T18" y="T19"/>
                </a:cxn>
                <a:cxn ang="T108">
                  <a:pos x="T20" y="T21"/>
                </a:cxn>
                <a:cxn ang="T109">
                  <a:pos x="T22" y="T23"/>
                </a:cxn>
                <a:cxn ang="T110">
                  <a:pos x="T24" y="T25"/>
                </a:cxn>
                <a:cxn ang="T111">
                  <a:pos x="T26" y="T27"/>
                </a:cxn>
                <a:cxn ang="T112">
                  <a:pos x="T28" y="T29"/>
                </a:cxn>
                <a:cxn ang="T113">
                  <a:pos x="T30" y="T31"/>
                </a:cxn>
                <a:cxn ang="T114">
                  <a:pos x="T32" y="T33"/>
                </a:cxn>
                <a:cxn ang="T115">
                  <a:pos x="T34" y="T35"/>
                </a:cxn>
                <a:cxn ang="T116">
                  <a:pos x="T36" y="T37"/>
                </a:cxn>
                <a:cxn ang="T117">
                  <a:pos x="T38" y="T39"/>
                </a:cxn>
                <a:cxn ang="T118">
                  <a:pos x="T40" y="T41"/>
                </a:cxn>
                <a:cxn ang="T119">
                  <a:pos x="T42" y="T43"/>
                </a:cxn>
                <a:cxn ang="T120">
                  <a:pos x="T44" y="T45"/>
                </a:cxn>
                <a:cxn ang="T121">
                  <a:pos x="T46" y="T47"/>
                </a:cxn>
                <a:cxn ang="T122">
                  <a:pos x="T48" y="T49"/>
                </a:cxn>
                <a:cxn ang="T123">
                  <a:pos x="T50" y="T51"/>
                </a:cxn>
                <a:cxn ang="T124">
                  <a:pos x="T52" y="T53"/>
                </a:cxn>
                <a:cxn ang="T125">
                  <a:pos x="T54" y="T55"/>
                </a:cxn>
                <a:cxn ang="T126">
                  <a:pos x="T56" y="T57"/>
                </a:cxn>
                <a:cxn ang="T127">
                  <a:pos x="T58" y="T59"/>
                </a:cxn>
                <a:cxn ang="T128">
                  <a:pos x="T60" y="T61"/>
                </a:cxn>
                <a:cxn ang="T129">
                  <a:pos x="T62" y="T63"/>
                </a:cxn>
                <a:cxn ang="T130">
                  <a:pos x="T64" y="T65"/>
                </a:cxn>
                <a:cxn ang="T131">
                  <a:pos x="T66" y="T67"/>
                </a:cxn>
                <a:cxn ang="T132">
                  <a:pos x="T68" y="T69"/>
                </a:cxn>
                <a:cxn ang="T133">
                  <a:pos x="T70" y="T71"/>
                </a:cxn>
                <a:cxn ang="T134">
                  <a:pos x="T72" y="T73"/>
                </a:cxn>
                <a:cxn ang="T135">
                  <a:pos x="T74" y="T75"/>
                </a:cxn>
                <a:cxn ang="T136">
                  <a:pos x="T76" y="T77"/>
                </a:cxn>
                <a:cxn ang="T137">
                  <a:pos x="T78" y="T79"/>
                </a:cxn>
                <a:cxn ang="T138">
                  <a:pos x="T80" y="T81"/>
                </a:cxn>
                <a:cxn ang="T139">
                  <a:pos x="T82" y="T83"/>
                </a:cxn>
                <a:cxn ang="T140">
                  <a:pos x="T84" y="T85"/>
                </a:cxn>
                <a:cxn ang="T141">
                  <a:pos x="T86" y="T87"/>
                </a:cxn>
                <a:cxn ang="T142">
                  <a:pos x="T88" y="T89"/>
                </a:cxn>
                <a:cxn ang="T143">
                  <a:pos x="T90" y="T91"/>
                </a:cxn>
                <a:cxn ang="T144">
                  <a:pos x="T92" y="T93"/>
                </a:cxn>
                <a:cxn ang="T145">
                  <a:pos x="T94" y="T95"/>
                </a:cxn>
                <a:cxn ang="T146">
                  <a:pos x="T96" y="T97"/>
                </a:cxn>
              </a:cxnLst>
              <a:rect l="T147" t="T148" r="T149" b="T150"/>
              <a:pathLst>
                <a:path w="1063362" h="1745127">
                  <a:moveTo>
                    <a:pt x="610016" y="1740127"/>
                  </a:moveTo>
                  <a:cubicBezTo>
                    <a:pt x="606683" y="1745127"/>
                    <a:pt x="488346" y="1670121"/>
                    <a:pt x="420011" y="1600116"/>
                  </a:cubicBezTo>
                  <a:cubicBezTo>
                    <a:pt x="351676" y="1530111"/>
                    <a:pt x="258340" y="1405102"/>
                    <a:pt x="200005" y="1320096"/>
                  </a:cubicBezTo>
                  <a:cubicBezTo>
                    <a:pt x="141670" y="1235090"/>
                    <a:pt x="101670" y="1170085"/>
                    <a:pt x="70002" y="1090079"/>
                  </a:cubicBezTo>
                  <a:cubicBezTo>
                    <a:pt x="38335" y="1010073"/>
                    <a:pt x="18334" y="926734"/>
                    <a:pt x="10000" y="840061"/>
                  </a:cubicBezTo>
                  <a:cubicBezTo>
                    <a:pt x="1666" y="753388"/>
                    <a:pt x="0" y="661714"/>
                    <a:pt x="20000" y="570041"/>
                  </a:cubicBezTo>
                  <a:cubicBezTo>
                    <a:pt x="40001" y="478368"/>
                    <a:pt x="75002" y="371694"/>
                    <a:pt x="130003" y="290021"/>
                  </a:cubicBezTo>
                  <a:cubicBezTo>
                    <a:pt x="185005" y="208349"/>
                    <a:pt x="250006" y="123343"/>
                    <a:pt x="350009" y="80006"/>
                  </a:cubicBezTo>
                  <a:cubicBezTo>
                    <a:pt x="450012" y="36670"/>
                    <a:pt x="621684" y="0"/>
                    <a:pt x="730020" y="30002"/>
                  </a:cubicBezTo>
                  <a:cubicBezTo>
                    <a:pt x="838356" y="60004"/>
                    <a:pt x="946692" y="165012"/>
                    <a:pt x="1000027" y="260019"/>
                  </a:cubicBezTo>
                  <a:cubicBezTo>
                    <a:pt x="1053362" y="355026"/>
                    <a:pt x="1063362" y="500037"/>
                    <a:pt x="1050028" y="600044"/>
                  </a:cubicBezTo>
                  <a:cubicBezTo>
                    <a:pt x="1036694" y="700051"/>
                    <a:pt x="976693" y="798392"/>
                    <a:pt x="920025" y="860063"/>
                  </a:cubicBezTo>
                  <a:cubicBezTo>
                    <a:pt x="863357" y="921734"/>
                    <a:pt x="795021" y="961737"/>
                    <a:pt x="710019" y="970071"/>
                  </a:cubicBezTo>
                  <a:cubicBezTo>
                    <a:pt x="625017" y="978405"/>
                    <a:pt x="475013" y="975071"/>
                    <a:pt x="410011" y="910066"/>
                  </a:cubicBezTo>
                  <a:cubicBezTo>
                    <a:pt x="345009" y="845061"/>
                    <a:pt x="306674" y="683383"/>
                    <a:pt x="320008" y="580042"/>
                  </a:cubicBezTo>
                  <a:cubicBezTo>
                    <a:pt x="333342" y="476701"/>
                    <a:pt x="408344" y="321690"/>
                    <a:pt x="490013" y="290021"/>
                  </a:cubicBezTo>
                  <a:cubicBezTo>
                    <a:pt x="571682" y="258352"/>
                    <a:pt x="758354" y="328357"/>
                    <a:pt x="810022" y="390028"/>
                  </a:cubicBezTo>
                  <a:cubicBezTo>
                    <a:pt x="861690" y="451699"/>
                    <a:pt x="811689" y="603377"/>
                    <a:pt x="800022" y="660048"/>
                  </a:cubicBezTo>
                  <a:cubicBezTo>
                    <a:pt x="788355" y="716719"/>
                    <a:pt x="763354" y="713385"/>
                    <a:pt x="740020" y="730053"/>
                  </a:cubicBezTo>
                  <a:cubicBezTo>
                    <a:pt x="716686" y="746721"/>
                    <a:pt x="690019" y="763388"/>
                    <a:pt x="660018" y="760055"/>
                  </a:cubicBezTo>
                  <a:cubicBezTo>
                    <a:pt x="630017" y="756722"/>
                    <a:pt x="585016" y="735054"/>
                    <a:pt x="560015" y="710052"/>
                  </a:cubicBezTo>
                  <a:cubicBezTo>
                    <a:pt x="535014" y="685050"/>
                    <a:pt x="515014" y="641713"/>
                    <a:pt x="510014" y="610044"/>
                  </a:cubicBezTo>
                  <a:cubicBezTo>
                    <a:pt x="505014" y="578375"/>
                    <a:pt x="511680" y="528372"/>
                    <a:pt x="530014" y="520038"/>
                  </a:cubicBezTo>
                  <a:cubicBezTo>
                    <a:pt x="548348" y="511704"/>
                    <a:pt x="606683" y="548374"/>
                    <a:pt x="620017" y="560041"/>
                  </a:cubicBezTo>
                  <a:cubicBezTo>
                    <a:pt x="633351" y="571708"/>
                    <a:pt x="606683" y="576709"/>
                    <a:pt x="610016" y="590043"/>
                  </a:cubicBezTo>
                  <a:cubicBezTo>
                    <a:pt x="613349" y="603377"/>
                    <a:pt x="623350" y="638379"/>
                    <a:pt x="640017" y="640046"/>
                  </a:cubicBezTo>
                  <a:cubicBezTo>
                    <a:pt x="656684" y="641713"/>
                    <a:pt x="703352" y="621712"/>
                    <a:pt x="710019" y="600044"/>
                  </a:cubicBezTo>
                  <a:cubicBezTo>
                    <a:pt x="716686" y="578376"/>
                    <a:pt x="690018" y="533372"/>
                    <a:pt x="680018" y="510037"/>
                  </a:cubicBezTo>
                  <a:cubicBezTo>
                    <a:pt x="670018" y="486702"/>
                    <a:pt x="671684" y="468367"/>
                    <a:pt x="650017" y="460033"/>
                  </a:cubicBezTo>
                  <a:cubicBezTo>
                    <a:pt x="628350" y="451699"/>
                    <a:pt x="581683" y="445032"/>
                    <a:pt x="550015" y="460033"/>
                  </a:cubicBezTo>
                  <a:cubicBezTo>
                    <a:pt x="518348" y="475034"/>
                    <a:pt x="475013" y="511704"/>
                    <a:pt x="460012" y="550040"/>
                  </a:cubicBezTo>
                  <a:cubicBezTo>
                    <a:pt x="445012" y="588376"/>
                    <a:pt x="451678" y="653381"/>
                    <a:pt x="460012" y="690050"/>
                  </a:cubicBezTo>
                  <a:cubicBezTo>
                    <a:pt x="468346" y="726719"/>
                    <a:pt x="485013" y="748388"/>
                    <a:pt x="510014" y="770056"/>
                  </a:cubicBezTo>
                  <a:cubicBezTo>
                    <a:pt x="535015" y="791724"/>
                    <a:pt x="568348" y="815060"/>
                    <a:pt x="610016" y="820060"/>
                  </a:cubicBezTo>
                  <a:cubicBezTo>
                    <a:pt x="651684" y="825060"/>
                    <a:pt x="713352" y="815059"/>
                    <a:pt x="760020" y="800058"/>
                  </a:cubicBezTo>
                  <a:cubicBezTo>
                    <a:pt x="806688" y="785057"/>
                    <a:pt x="860023" y="773390"/>
                    <a:pt x="890024" y="730053"/>
                  </a:cubicBezTo>
                  <a:cubicBezTo>
                    <a:pt x="920025" y="686716"/>
                    <a:pt x="936692" y="606710"/>
                    <a:pt x="940025" y="540039"/>
                  </a:cubicBezTo>
                  <a:cubicBezTo>
                    <a:pt x="943358" y="473368"/>
                    <a:pt x="928359" y="385028"/>
                    <a:pt x="910025" y="330024"/>
                  </a:cubicBezTo>
                  <a:cubicBezTo>
                    <a:pt x="891691" y="275020"/>
                    <a:pt x="865023" y="243351"/>
                    <a:pt x="830022" y="210015"/>
                  </a:cubicBezTo>
                  <a:cubicBezTo>
                    <a:pt x="795021" y="176679"/>
                    <a:pt x="748354" y="148344"/>
                    <a:pt x="700019" y="130009"/>
                  </a:cubicBezTo>
                  <a:cubicBezTo>
                    <a:pt x="651684" y="111674"/>
                    <a:pt x="595015" y="96673"/>
                    <a:pt x="540014" y="100007"/>
                  </a:cubicBezTo>
                  <a:cubicBezTo>
                    <a:pt x="485013" y="103341"/>
                    <a:pt x="435012" y="106675"/>
                    <a:pt x="370010" y="150011"/>
                  </a:cubicBezTo>
                  <a:cubicBezTo>
                    <a:pt x="305008" y="193347"/>
                    <a:pt x="200005" y="281687"/>
                    <a:pt x="150004" y="360026"/>
                  </a:cubicBezTo>
                  <a:cubicBezTo>
                    <a:pt x="100003" y="438365"/>
                    <a:pt x="85003" y="531705"/>
                    <a:pt x="70002" y="620045"/>
                  </a:cubicBezTo>
                  <a:cubicBezTo>
                    <a:pt x="55001" y="708385"/>
                    <a:pt x="43334" y="798392"/>
                    <a:pt x="60001" y="890065"/>
                  </a:cubicBezTo>
                  <a:cubicBezTo>
                    <a:pt x="76668" y="981738"/>
                    <a:pt x="128336" y="1086746"/>
                    <a:pt x="170004" y="1170085"/>
                  </a:cubicBezTo>
                  <a:cubicBezTo>
                    <a:pt x="211672" y="1253424"/>
                    <a:pt x="265007" y="1323430"/>
                    <a:pt x="310008" y="1390101"/>
                  </a:cubicBezTo>
                  <a:cubicBezTo>
                    <a:pt x="355009" y="1456773"/>
                    <a:pt x="393344" y="1511776"/>
                    <a:pt x="440012" y="1570114"/>
                  </a:cubicBezTo>
                  <a:cubicBezTo>
                    <a:pt x="486680" y="1628452"/>
                    <a:pt x="613349" y="1735127"/>
                    <a:pt x="610016" y="1740127"/>
                  </a:cubicBezTo>
                  <a:close/>
                </a:path>
              </a:pathLst>
            </a:custGeom>
            <a:gradFill rotWithShape="1">
              <a:gsLst>
                <a:gs pos="0">
                  <a:srgbClr val="FF0000"/>
                </a:gs>
                <a:gs pos="30000">
                  <a:srgbClr val="FF0000">
                    <a:alpha val="70000"/>
                  </a:srgbClr>
                </a:gs>
                <a:gs pos="49001">
                  <a:srgbClr val="FFFFFF">
                    <a:alpha val="50999"/>
                  </a:srgbClr>
                </a:gs>
                <a:gs pos="100000">
                  <a:srgbClr val="FFFFFF">
                    <a:alpha val="0"/>
                  </a:srgbClr>
                </a:gs>
              </a:gsLst>
              <a:lin ang="18540000"/>
            </a:gra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1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8135" grpId="0" animBg="1"/>
      <p:bldP spid="48138" grpId="0" animBg="1"/>
      <p:bldP spid="48139" grpId="0" animBg="1"/>
      <p:bldP spid="48140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722" name="Text Box 2"/>
          <p:cNvSpPr txBox="1">
            <a:spLocks noChangeArrowheads="1"/>
          </p:cNvSpPr>
          <p:nvPr/>
        </p:nvSpPr>
        <p:spPr bwMode="auto">
          <a:xfrm>
            <a:off x="0" y="0"/>
            <a:ext cx="370205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AMINOGLYCOSIDES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0723" name="Text Box 4"/>
          <p:cNvSpPr txBox="1">
            <a:spLocks noChangeArrowheads="1"/>
          </p:cNvSpPr>
          <p:nvPr/>
        </p:nvSpPr>
        <p:spPr bwMode="auto">
          <a:xfrm>
            <a:off x="169863" y="692150"/>
            <a:ext cx="8723312" cy="3167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/>
            <a:r>
              <a:rPr lang="fr-CH" b="0" u="sng">
                <a:solidFill>
                  <a:schemeClr val="tx1"/>
                </a:solidFill>
              </a:rPr>
              <a:t>Prévention/traitement possible ?</a:t>
            </a:r>
          </a:p>
          <a:p>
            <a:pPr marL="182563" indent="-182563"/>
            <a:r>
              <a:rPr lang="fr-CH" b="0">
                <a:solidFill>
                  <a:schemeClr val="tx1"/>
                </a:solidFill>
              </a:rPr>
              <a:t> </a:t>
            </a:r>
          </a:p>
          <a:p>
            <a:pPr marL="182563" indent="-182563"/>
            <a:r>
              <a:rPr lang="fr-CH" b="0">
                <a:solidFill>
                  <a:schemeClr val="tx1"/>
                </a:solidFill>
              </a:rPr>
              <a:t>=&gt; Pas encore de traitement protecteur validé pour l’homme mais beaucoup de tests probant sur </a:t>
            </a:r>
            <a:r>
              <a:rPr lang="fr-CH">
                <a:solidFill>
                  <a:schemeClr val="tx1"/>
                </a:solidFill>
              </a:rPr>
              <a:t>cochons d’Indes </a:t>
            </a:r>
            <a:r>
              <a:rPr lang="fr-CH" b="0">
                <a:solidFill>
                  <a:schemeClr val="tx1"/>
                </a:solidFill>
              </a:rPr>
              <a:t>: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Déferoxamine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Aspirine, D-méthionine, ac alphalipoide, PBN (anti-oxydants)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Mannitol (évacuation augmentée du médicament?)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Ac.éthacrinique (ouverture barrière hémato-cochéaire =&gt; favorise sortie AG)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Dexaméthasone, cyclosporine A (immunomodulation)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Bloc de l’apoptose par CEP-1347 (bloc de la voie c-jun-kinase)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Stimulation de la croissance neuronale (4-méthyl-catéchol)</a:t>
            </a:r>
          </a:p>
          <a:p>
            <a:pPr marL="1096963" lvl="2" indent="-182563">
              <a:buFont typeface="Arial" charset="0"/>
              <a:buChar char="•"/>
            </a:pPr>
            <a:endParaRPr lang="fr-CH" sz="1400" b="0">
              <a:solidFill>
                <a:schemeClr val="tx1"/>
              </a:solidFill>
            </a:endParaRPr>
          </a:p>
          <a:p>
            <a:pPr marL="182563" indent="-182563"/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30724" name="Text Box 4"/>
          <p:cNvSpPr txBox="1">
            <a:spLocks noChangeArrowheads="1"/>
          </p:cNvSpPr>
          <p:nvPr/>
        </p:nvSpPr>
        <p:spPr bwMode="auto">
          <a:xfrm>
            <a:off x="179388" y="3500438"/>
            <a:ext cx="8723312" cy="1952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096963" lvl="2" indent="-182563">
              <a:buFont typeface="Arial" charset="0"/>
              <a:buChar char="•"/>
            </a:pPr>
            <a:endParaRPr lang="fr-CH" sz="1400" b="0">
              <a:solidFill>
                <a:schemeClr val="tx1"/>
              </a:solidFill>
            </a:endParaRPr>
          </a:p>
          <a:p>
            <a:pPr marL="182563" indent="-182563"/>
            <a:r>
              <a:rPr lang="fr-CH" b="0" u="sng">
                <a:solidFill>
                  <a:schemeClr val="tx1"/>
                </a:solidFill>
              </a:rPr>
              <a:t>Idéalement il faudrait</a:t>
            </a:r>
            <a:r>
              <a:rPr lang="fr-CH" b="0">
                <a:solidFill>
                  <a:schemeClr val="tx1"/>
                </a:solidFill>
              </a:rPr>
              <a:t>: 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Faire une anamnèse familiale avant de traiter par aminoglycosides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Faire CTRL auditif avant de traiter puis 1x/sem. pendant le traitement. Réalisable…?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Faire un dépistage post traitement par des OEA.</a:t>
            </a:r>
          </a:p>
          <a:p>
            <a:pPr marL="182563" indent="-182563"/>
            <a:endParaRPr lang="fr-CH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746" name="Text Box 2"/>
          <p:cNvSpPr txBox="1">
            <a:spLocks noChangeArrowheads="1"/>
          </p:cNvSpPr>
          <p:nvPr/>
        </p:nvSpPr>
        <p:spPr bwMode="auto">
          <a:xfrm>
            <a:off x="0" y="0"/>
            <a:ext cx="46339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DIURETIQUES DE L’ANSE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1747" name="Text Box 4"/>
          <p:cNvSpPr txBox="1">
            <a:spLocks noChangeArrowheads="1"/>
          </p:cNvSpPr>
          <p:nvPr/>
        </p:nvSpPr>
        <p:spPr bwMode="auto">
          <a:xfrm>
            <a:off x="169863" y="692150"/>
            <a:ext cx="8723312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Furosémide (Lasix®) et acide éthacrynique</a:t>
            </a: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Bloc de canaux ioniques avec perte du gradient électrochimique dans endolymphe et bloc de l’amplification par cellules ciliées =&gt; surdité réversible (sauf exception)</a:t>
            </a: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Probablement dose dépend mais dose minimale inconnue</a:t>
            </a: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Potentialise la toxicité des aminoglycosides en augmentant leur pénétration à travers la barrière sang-labyrinthe</a:t>
            </a: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Possible potentialisatieur de l’effet toxique de l’hypoxémie</a:t>
            </a:r>
          </a:p>
        </p:txBody>
      </p:sp>
      <p:pic>
        <p:nvPicPr>
          <p:cNvPr id="31748" name="Picture 5" descr="C:\Mes documents\enseignements\psycho\audition\schemas\cell cil ext 2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58950" y="2743200"/>
            <a:ext cx="4949825" cy="18272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1749" name="Text Box 9"/>
          <p:cNvSpPr txBox="1">
            <a:spLocks noChangeArrowheads="1"/>
          </p:cNvSpPr>
          <p:nvPr/>
        </p:nvSpPr>
        <p:spPr bwMode="auto">
          <a:xfrm>
            <a:off x="5568950" y="4343400"/>
            <a:ext cx="1739900" cy="304800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400" b="0">
                <a:solidFill>
                  <a:schemeClr val="tx1"/>
                </a:solidFill>
              </a:rPr>
              <a:t>Membrane basilaire</a:t>
            </a:r>
          </a:p>
        </p:txBody>
      </p:sp>
      <p:sp>
        <p:nvSpPr>
          <p:cNvPr id="31750" name="Text Box 10"/>
          <p:cNvSpPr txBox="1">
            <a:spLocks noChangeArrowheads="1"/>
          </p:cNvSpPr>
          <p:nvPr/>
        </p:nvSpPr>
        <p:spPr bwMode="auto">
          <a:xfrm>
            <a:off x="3054350" y="4343400"/>
            <a:ext cx="2587625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0">
                <a:solidFill>
                  <a:schemeClr val="tx1"/>
                </a:solidFill>
              </a:rPr>
              <a:t>Réponse normale</a:t>
            </a:r>
          </a:p>
          <a:p>
            <a:pPr algn="ctr"/>
            <a:r>
              <a:rPr lang="fr-FR" sz="1400" b="0">
                <a:solidFill>
                  <a:schemeClr val="tx1"/>
                </a:solidFill>
              </a:rPr>
              <a:t>(avec amplificateur cochléaire)</a:t>
            </a:r>
          </a:p>
        </p:txBody>
      </p:sp>
      <p:sp>
        <p:nvSpPr>
          <p:cNvPr id="31751" name="Text Box 11"/>
          <p:cNvSpPr txBox="1">
            <a:spLocks noChangeArrowheads="1"/>
          </p:cNvSpPr>
          <p:nvPr/>
        </p:nvSpPr>
        <p:spPr bwMode="auto">
          <a:xfrm>
            <a:off x="2184400" y="6096000"/>
            <a:ext cx="3987800" cy="517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sz="1400" b="0">
                <a:solidFill>
                  <a:schemeClr val="tx1"/>
                </a:solidFill>
              </a:rPr>
              <a:t>Réponse après Furosémide</a:t>
            </a:r>
          </a:p>
          <a:p>
            <a:pPr algn="ctr"/>
            <a:r>
              <a:rPr lang="fr-FR" sz="1400" b="0">
                <a:solidFill>
                  <a:schemeClr val="tx1"/>
                </a:solidFill>
              </a:rPr>
              <a:t>(inhibiteur de la transduction des cellules ciliées)</a:t>
            </a:r>
          </a:p>
        </p:txBody>
      </p:sp>
      <p:pic>
        <p:nvPicPr>
          <p:cNvPr id="31752" name="Picture 6" descr="C:\Mes documents\enseignements\psycho\audition\schemas\cell cil ext 3.jpg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00200" y="4953000"/>
            <a:ext cx="5033963" cy="12001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2770" name="Text Box 2"/>
          <p:cNvSpPr txBox="1">
            <a:spLocks noChangeArrowheads="1"/>
          </p:cNvSpPr>
          <p:nvPr/>
        </p:nvSpPr>
        <p:spPr bwMode="auto">
          <a:xfrm>
            <a:off x="385763" y="1676400"/>
            <a:ext cx="8605837" cy="19383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6000">
                <a:solidFill>
                  <a:schemeClr val="tx1"/>
                </a:solidFill>
              </a:rPr>
              <a:t>3. </a:t>
            </a:r>
          </a:p>
          <a:p>
            <a:pPr algn="ctr"/>
            <a:r>
              <a:rPr lang="fr-CH" sz="6000">
                <a:solidFill>
                  <a:schemeClr val="tx1"/>
                </a:solidFill>
              </a:rPr>
              <a:t>HYPERBILIRUBINEMIE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3794" name="Text Box 2"/>
          <p:cNvSpPr txBox="1">
            <a:spLocks noChangeArrowheads="1"/>
          </p:cNvSpPr>
          <p:nvPr/>
        </p:nvSpPr>
        <p:spPr bwMode="auto">
          <a:xfrm>
            <a:off x="0" y="0"/>
            <a:ext cx="4075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HYPERBILIRUBINEMIE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3795" name="Text Box 4"/>
          <p:cNvSpPr txBox="1">
            <a:spLocks noChangeArrowheads="1"/>
          </p:cNvSpPr>
          <p:nvPr/>
        </p:nvSpPr>
        <p:spPr bwMode="auto">
          <a:xfrm>
            <a:off x="34925" y="476250"/>
            <a:ext cx="8723313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Ictère plus marqué chez prématuré car: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Foie immature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Alimentation entérale souvent retardée =&gt;  retard de la colonisation bactérienne intestinale =&gt; augmentation du cycle entéro-hépatique de la bilirubine.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Cellules nerveuses immatures plus sensibles à toxicité de la bilirubine (démontré in vitro).</a:t>
            </a:r>
          </a:p>
        </p:txBody>
      </p:sp>
      <p:sp>
        <p:nvSpPr>
          <p:cNvPr id="52228" name="Text Box 4"/>
          <p:cNvSpPr txBox="1">
            <a:spLocks noChangeArrowheads="1"/>
          </p:cNvSpPr>
          <p:nvPr/>
        </p:nvSpPr>
        <p:spPr bwMode="auto">
          <a:xfrm>
            <a:off x="34925" y="2420938"/>
            <a:ext cx="8723313" cy="2563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None/>
            </a:pPr>
            <a:endParaRPr lang="fr-CH" b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Effet toxique de la bilirubine connu sur </a:t>
            </a:r>
            <a:r>
              <a:rPr lang="fr-CH">
                <a:solidFill>
                  <a:schemeClr val="tx1"/>
                </a:solidFill>
              </a:rPr>
              <a:t>le nerf auditif, le gg spiralé </a:t>
            </a:r>
            <a:r>
              <a:rPr lang="fr-CH" b="0">
                <a:solidFill>
                  <a:schemeClr val="tx1"/>
                </a:solidFill>
              </a:rPr>
              <a:t>mais pas sur la cochée ni sur les voies thalamocorticale</a:t>
            </a:r>
          </a:p>
          <a:p>
            <a:pPr marL="457200" indent="-457200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Toxicité via atteinte membranaire, atteinte enzymatique =&gt; métabolisme énergétique, synthèse protéique/DNA</a:t>
            </a:r>
          </a:p>
          <a:p>
            <a:pPr marL="457200" indent="-457200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fr-CH">
                <a:solidFill>
                  <a:schemeClr val="tx1"/>
                </a:solidFill>
              </a:rPr>
              <a:t>Possible récupération </a:t>
            </a:r>
            <a:r>
              <a:rPr lang="fr-CH" b="0">
                <a:solidFill>
                  <a:schemeClr val="tx1"/>
                </a:solidFill>
              </a:rPr>
              <a:t>de la surdité</a:t>
            </a:r>
            <a:r>
              <a:rPr lang="fr-CH">
                <a:solidFill>
                  <a:schemeClr val="tx1"/>
                </a:solidFill>
              </a:rPr>
              <a:t> après 12 mois.</a:t>
            </a:r>
          </a:p>
          <a:p>
            <a:pPr marL="457200" indent="-457200">
              <a:buFont typeface="Arial" charset="0"/>
              <a:buChar char="•"/>
            </a:pPr>
            <a:endParaRPr lang="fr-CH">
              <a:solidFill>
                <a:schemeClr val="tx1"/>
              </a:solidFill>
            </a:endParaRPr>
          </a:p>
        </p:txBody>
      </p:sp>
      <p:sp>
        <p:nvSpPr>
          <p:cNvPr id="52229" name="Text Box 4"/>
          <p:cNvSpPr txBox="1">
            <a:spLocks noChangeArrowheads="1"/>
          </p:cNvSpPr>
          <p:nvPr/>
        </p:nvSpPr>
        <p:spPr bwMode="auto">
          <a:xfrm>
            <a:off x="34925" y="4654550"/>
            <a:ext cx="9109075" cy="2014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457200" indent="-457200">
              <a:buFont typeface="Arial" charset="0"/>
              <a:buNone/>
            </a:pPr>
            <a:endParaRPr lang="fr-CH" b="0">
              <a:solidFill>
                <a:schemeClr val="tx1"/>
              </a:solidFill>
            </a:endParaRPr>
          </a:p>
          <a:p>
            <a:pPr marL="457200" indent="-457200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Rôle probable de: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La liaison bilirubine-albumine 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La perméabilité de la barrière hémato-encéphalique 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Des médicaments déplaçant la bilirubine de l’albumine (ex: Rocéphine) </a:t>
            </a:r>
          </a:p>
          <a:p>
            <a:pPr marL="1531938" lvl="1" indent="-179388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Bili non conjuguée</a:t>
            </a:r>
          </a:p>
          <a:p>
            <a:pPr marL="457200" indent="-457200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2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2228" grpId="0"/>
      <p:bldP spid="52229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818" name="Text Box 2"/>
          <p:cNvSpPr txBox="1">
            <a:spLocks noChangeArrowheads="1"/>
          </p:cNvSpPr>
          <p:nvPr/>
        </p:nvSpPr>
        <p:spPr bwMode="auto">
          <a:xfrm>
            <a:off x="0" y="0"/>
            <a:ext cx="40751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HYPERBILIRUBINEMIE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4819" name="Rectangle 4"/>
          <p:cNvSpPr>
            <a:spLocks noChangeArrowheads="1"/>
          </p:cNvSpPr>
          <p:nvPr/>
        </p:nvSpPr>
        <p:spPr bwMode="auto">
          <a:xfrm>
            <a:off x="0" y="957263"/>
            <a:ext cx="9144000" cy="2868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Risque auditif (et cérébral) connu pour ictère nécessitant une </a:t>
            </a:r>
            <a:r>
              <a:rPr lang="fr-CH">
                <a:solidFill>
                  <a:schemeClr val="tx1"/>
                </a:solidFill>
              </a:rPr>
              <a:t>exsanguino-transfusion MAIS</a:t>
            </a:r>
            <a:r>
              <a:rPr lang="fr-CH" b="0">
                <a:solidFill>
                  <a:schemeClr val="tx1"/>
                </a:solidFill>
              </a:rPr>
              <a:t>:</a:t>
            </a:r>
          </a:p>
          <a:p>
            <a:endParaRPr lang="fr-CH" b="0">
              <a:solidFill>
                <a:schemeClr val="tx1"/>
              </a:solidFill>
            </a:endParaRPr>
          </a:p>
          <a:p>
            <a:pPr lvl="1" indent="-93663"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Pas de consensus pour les valeurs de photothérapie/exsanguino-transfusion </a:t>
            </a:r>
          </a:p>
          <a:p>
            <a:pPr lvl="1" indent="-93663">
              <a:buFontTx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lvl="1" indent="-93663"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Pas de valeur limite  toxique claire pour la bilirubine </a:t>
            </a:r>
            <a:r>
              <a:rPr lang="fr-CH">
                <a:solidFill>
                  <a:schemeClr val="tx1"/>
                </a:solidFill>
              </a:rPr>
              <a:t>totale</a:t>
            </a:r>
            <a:r>
              <a:rPr lang="fr-CH" b="0">
                <a:solidFill>
                  <a:schemeClr val="tx1"/>
                </a:solidFill>
              </a:rPr>
              <a:t>.</a:t>
            </a:r>
          </a:p>
          <a:p>
            <a:pPr lvl="1" indent="-93663">
              <a:buFontTx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lvl="1" indent="-93663"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Corrélation entre taux bili non conjuguée (mais pas bili totale) et signes d’atteinte auditive aux PEA (</a:t>
            </a:r>
            <a:r>
              <a:rPr lang="fr-FR" b="0">
                <a:solidFill>
                  <a:schemeClr val="tx1"/>
                </a:solidFill>
              </a:rPr>
              <a:t>préma 28-32 SA bili NC &gt;5 ug/L;  NNT bili NC  &gt;10-20 ug/L)</a:t>
            </a:r>
            <a:r>
              <a:rPr lang="fr-CH" b="0">
                <a:solidFill>
                  <a:schemeClr val="tx1"/>
                </a:solidFill>
              </a:rPr>
              <a:t>…</a:t>
            </a:r>
          </a:p>
          <a:p>
            <a:pPr lvl="4"/>
            <a:r>
              <a:rPr lang="fr-CH" sz="1000" b="0">
                <a:solidFill>
                  <a:schemeClr val="tx1"/>
                </a:solidFill>
              </a:rPr>
              <a:t>					Pediatrics 2001. sanjiv B.;107; p664</a:t>
            </a:r>
          </a:p>
          <a:p>
            <a:pPr lvl="1" indent="-93663"/>
            <a:endParaRPr lang="fr-CH" sz="1000" b="0">
              <a:solidFill>
                <a:schemeClr val="tx1"/>
              </a:solidFill>
            </a:endParaRPr>
          </a:p>
        </p:txBody>
      </p:sp>
      <p:sp>
        <p:nvSpPr>
          <p:cNvPr id="86021" name="Rectangle 5"/>
          <p:cNvSpPr>
            <a:spLocks noChangeArrowheads="1"/>
          </p:cNvSpPr>
          <p:nvPr/>
        </p:nvSpPr>
        <p:spPr bwMode="auto">
          <a:xfrm>
            <a:off x="0" y="4202113"/>
            <a:ext cx="9144000" cy="18780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Attitude: si suspicion de risque post ictère sévère =&gt; </a:t>
            </a:r>
            <a:r>
              <a:rPr lang="fr-CH" b="0" u="sng">
                <a:solidFill>
                  <a:schemeClr val="tx1"/>
                </a:solidFill>
              </a:rPr>
              <a:t>réaliser un dépistage par</a:t>
            </a:r>
            <a:r>
              <a:rPr lang="fr-CH" b="0">
                <a:solidFill>
                  <a:schemeClr val="tx1"/>
                </a:solidFill>
              </a:rPr>
              <a:t>:</a:t>
            </a:r>
          </a:p>
          <a:p>
            <a:endParaRPr lang="fr-CH" b="0">
              <a:solidFill>
                <a:schemeClr val="tx1"/>
              </a:solidFill>
            </a:endParaRPr>
          </a:p>
          <a:p>
            <a:pPr marL="1608138" lvl="2" indent="-179388"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PEA et pas par les OEA qui peuvent être faussement normales(atteinte des nerfs et pas de la cochlée)</a:t>
            </a:r>
          </a:p>
          <a:p>
            <a:endParaRPr lang="fr-CH" b="0">
              <a:solidFill>
                <a:schemeClr val="tx1"/>
              </a:solidFill>
            </a:endParaRPr>
          </a:p>
          <a:p>
            <a:pPr marL="1249363" lvl="1">
              <a:spcBef>
                <a:spcPct val="50000"/>
              </a:spcBef>
            </a:pPr>
            <a:endParaRPr lang="fr-CH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0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6021" grpId="0"/>
    </p:bld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2" name="Text Box 2"/>
          <p:cNvSpPr txBox="1">
            <a:spLocks noChangeArrowheads="1"/>
          </p:cNvSpPr>
          <p:nvPr/>
        </p:nvSpPr>
        <p:spPr bwMode="auto">
          <a:xfrm>
            <a:off x="3275856" y="476672"/>
            <a:ext cx="25368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 dirty="0">
                <a:solidFill>
                  <a:schemeClr val="tx1"/>
                </a:solidFill>
              </a:rPr>
              <a:t>4.CMV</a:t>
            </a:r>
            <a:endParaRPr lang="fr-FR" sz="6000" dirty="0">
              <a:solidFill>
                <a:schemeClr val="tx1"/>
              </a:solidFill>
            </a:endParaRPr>
          </a:p>
        </p:txBody>
      </p:sp>
      <p:sp>
        <p:nvSpPr>
          <p:cNvPr id="3" name="TextBox 2"/>
          <p:cNvSpPr txBox="1"/>
          <p:nvPr/>
        </p:nvSpPr>
        <p:spPr>
          <a:xfrm>
            <a:off x="2267744" y="2492896"/>
            <a:ext cx="4796919" cy="369332"/>
          </a:xfrm>
          <a:prstGeom prst="rect">
            <a:avLst/>
          </a:prstGeom>
          <a:noFill/>
          <a:ln>
            <a:solidFill>
              <a:schemeClr val="tx1"/>
            </a:solidFill>
          </a:ln>
        </p:spPr>
        <p:txBody>
          <a:bodyPr wrap="none" rtlCol="0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</a:rPr>
              <a:t>Surdité</a:t>
            </a:r>
            <a:r>
              <a:rPr lang="en-US" dirty="0" smtClean="0">
                <a:solidFill>
                  <a:schemeClr val="tx1"/>
                </a:solidFill>
              </a:rPr>
              <a:t> </a:t>
            </a:r>
            <a:r>
              <a:rPr lang="en-US" dirty="0" err="1" smtClean="0">
                <a:solidFill>
                  <a:schemeClr val="tx1"/>
                </a:solidFill>
              </a:rPr>
              <a:t>à</a:t>
            </a:r>
            <a:r>
              <a:rPr lang="en-US" dirty="0" smtClean="0">
                <a:solidFill>
                  <a:schemeClr val="tx1"/>
                </a:solidFill>
              </a:rPr>
              <a:t> CMV = 0,5 pour 1000 naissances</a:t>
            </a:r>
            <a:endParaRPr lang="en-US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2483570" y="178678"/>
            <a:ext cx="3455987" cy="2457455"/>
            <a:chOff x="1701" y="-161"/>
            <a:chExt cx="2177" cy="1548"/>
          </a:xfrm>
        </p:grpSpPr>
        <p:sp>
          <p:nvSpPr>
            <p:cNvPr id="36877" name="Rectangle 7"/>
            <p:cNvSpPr>
              <a:spLocks noChangeArrowheads="1"/>
            </p:cNvSpPr>
            <p:nvPr/>
          </p:nvSpPr>
          <p:spPr bwMode="auto">
            <a:xfrm>
              <a:off x="2291" y="-161"/>
              <a:ext cx="1587" cy="233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0">
                  <a:solidFill>
                    <a:schemeClr val="tx1"/>
                  </a:solidFill>
                </a:rPr>
                <a:t>90% asymptomatiques</a:t>
              </a:r>
            </a:p>
          </p:txBody>
        </p:sp>
        <p:cxnSp>
          <p:nvCxnSpPr>
            <p:cNvPr id="14" name="Connecteur droit 13"/>
            <p:cNvCxnSpPr>
              <a:endCxn id="36877" idx="1"/>
            </p:cNvCxnSpPr>
            <p:nvPr/>
          </p:nvCxnSpPr>
          <p:spPr>
            <a:xfrm flipV="1">
              <a:off x="1701" y="-45"/>
              <a:ext cx="590" cy="1432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556569" y="2997329"/>
            <a:ext cx="3532185" cy="1971677"/>
            <a:chOff x="1707" y="236"/>
            <a:chExt cx="2225" cy="1242"/>
          </a:xfrm>
        </p:grpSpPr>
        <p:cxnSp>
          <p:nvCxnSpPr>
            <p:cNvPr id="22" name="Connecteur droit 21"/>
            <p:cNvCxnSpPr>
              <a:endCxn id="36875" idx="1"/>
            </p:cNvCxnSpPr>
            <p:nvPr/>
          </p:nvCxnSpPr>
          <p:spPr>
            <a:xfrm>
              <a:off x="1707" y="236"/>
              <a:ext cx="508" cy="1125"/>
            </a:xfrm>
            <a:prstGeom prst="line">
              <a:avLst/>
            </a:prstGeom>
            <a:ln>
              <a:solidFill>
                <a:schemeClr val="tx1"/>
              </a:solidFill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36875" name="Rectangle 10"/>
            <p:cNvSpPr>
              <a:spLocks noChangeArrowheads="1"/>
            </p:cNvSpPr>
            <p:nvPr/>
          </p:nvSpPr>
          <p:spPr bwMode="auto">
            <a:xfrm>
              <a:off x="2215" y="1245"/>
              <a:ext cx="1717" cy="233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pPr algn="ctr"/>
              <a:r>
                <a:rPr lang="fr-FR" b="0" dirty="0" smtClean="0">
                  <a:solidFill>
                    <a:schemeClr val="tx1"/>
                  </a:solidFill>
                </a:rPr>
                <a:t>10-15% </a:t>
              </a:r>
              <a:r>
                <a:rPr lang="fr-FR" b="0" dirty="0">
                  <a:solidFill>
                    <a:schemeClr val="tx1"/>
                  </a:solidFill>
                </a:rPr>
                <a:t>symptomatiques </a:t>
              </a:r>
            </a:p>
          </p:txBody>
        </p:sp>
      </p:grpSp>
      <p:sp>
        <p:nvSpPr>
          <p:cNvPr id="36869" name="Rectangle 6"/>
          <p:cNvSpPr>
            <a:spLocks noChangeArrowheads="1"/>
          </p:cNvSpPr>
          <p:nvPr/>
        </p:nvSpPr>
        <p:spPr bwMode="auto">
          <a:xfrm>
            <a:off x="251520" y="2641046"/>
            <a:ext cx="3127375" cy="369888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FR" b="0">
                <a:solidFill>
                  <a:schemeClr val="tx1"/>
                </a:solidFill>
              </a:rPr>
              <a:t>Infection congénitale à CMV</a:t>
            </a:r>
          </a:p>
        </p:txBody>
      </p:sp>
      <p:sp>
        <p:nvSpPr>
          <p:cNvPr id="36879" name="Rectangle 11"/>
          <p:cNvSpPr>
            <a:spLocks noChangeArrowheads="1"/>
          </p:cNvSpPr>
          <p:nvPr/>
        </p:nvSpPr>
        <p:spPr bwMode="auto">
          <a:xfrm>
            <a:off x="3347864" y="4996333"/>
            <a:ext cx="4248472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33% </a:t>
            </a:r>
            <a:r>
              <a:rPr lang="fr-FR" sz="1400" dirty="0"/>
              <a:t>de </a:t>
            </a:r>
            <a:r>
              <a:rPr lang="fr-FR" sz="1400" dirty="0" smtClean="0"/>
              <a:t>surdité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71</a:t>
            </a:r>
            <a:r>
              <a:rPr lang="fr-FR" sz="1400" dirty="0"/>
              <a:t>% </a:t>
            </a:r>
            <a:r>
              <a:rPr lang="fr-FR" sz="1400" dirty="0" smtClean="0"/>
              <a:t>bilatérale 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76% sévère</a:t>
            </a:r>
            <a:r>
              <a:rPr lang="fr-FR" sz="1400" dirty="0"/>
              <a:t>-</a:t>
            </a:r>
            <a:r>
              <a:rPr lang="fr-FR" sz="1400" dirty="0" smtClean="0"/>
              <a:t>profonde (dont 85% bilatérales)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chemeClr val="tx1"/>
                </a:solidFill>
              </a:rPr>
              <a:t>18% de formes </a:t>
            </a:r>
            <a:r>
              <a:rPr lang="fr-FR" sz="1400" u="sng" dirty="0" smtClean="0"/>
              <a:t>retardées</a:t>
            </a:r>
            <a:r>
              <a:rPr lang="fr-FR" sz="1400" u="sng" dirty="0" smtClean="0"/>
              <a:t> 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chemeClr val="tx1"/>
                </a:solidFill>
              </a:rPr>
              <a:t>18 % de formes </a:t>
            </a:r>
            <a:r>
              <a:rPr lang="fr-FR" sz="1400" u="sng" dirty="0" smtClean="0"/>
              <a:t>progressives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21% </a:t>
            </a:r>
            <a:r>
              <a:rPr lang="fr-FR" sz="1400" dirty="0">
                <a:solidFill>
                  <a:srgbClr val="000000"/>
                </a:solidFill>
              </a:rPr>
              <a:t>de formes </a:t>
            </a:r>
            <a:r>
              <a:rPr lang="fr-FR" sz="1400" u="sng" dirty="0" smtClean="0"/>
              <a:t>fluctuantes</a:t>
            </a:r>
            <a:endParaRPr lang="fr-FR" sz="1400" u="sng" dirty="0" smtClean="0"/>
          </a:p>
        </p:txBody>
      </p:sp>
      <p:sp>
        <p:nvSpPr>
          <p:cNvPr id="8" name="Rectangle 7"/>
          <p:cNvSpPr/>
          <p:nvPr/>
        </p:nvSpPr>
        <p:spPr>
          <a:xfrm>
            <a:off x="6300192" y="6577607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 smtClean="0">
                <a:solidFill>
                  <a:srgbClr val="000000"/>
                </a:solidFill>
              </a:rPr>
              <a:t>Pediatrics 2014;134</a:t>
            </a:r>
            <a:r>
              <a:rPr lang="en-US" sz="1400" b="0" i="1" dirty="0">
                <a:solidFill>
                  <a:srgbClr val="000000"/>
                </a:solidFill>
              </a:rPr>
              <a:t>:972</a:t>
            </a:r>
            <a:r>
              <a:rPr lang="en-US" sz="1400" i="1" dirty="0">
                <a:solidFill>
                  <a:srgbClr val="000000"/>
                </a:solidFill>
              </a:rPr>
              <a:t>–</a:t>
            </a:r>
            <a:r>
              <a:rPr lang="en-US" sz="1400" b="0" i="1" dirty="0">
                <a:solidFill>
                  <a:srgbClr val="000000"/>
                </a:solidFill>
              </a:rPr>
              <a:t>982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323528" y="3084653"/>
            <a:ext cx="2376264" cy="83099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171450" indent="-171450">
              <a:buFont typeface="Arial"/>
              <a:buChar char="•"/>
            </a:pPr>
            <a:r>
              <a:rPr lang="en-US" sz="1200" b="0" dirty="0">
                <a:solidFill>
                  <a:schemeClr val="tx1"/>
                </a:solidFill>
                <a:latin typeface="ＭＳ ゴシック"/>
                <a:ea typeface="ＭＳ ゴシック"/>
                <a:cs typeface="ＭＳ ゴシック"/>
              </a:rPr>
              <a:t>≈</a:t>
            </a:r>
            <a:r>
              <a:rPr lang="en-US" sz="1200" dirty="0" smtClean="0">
                <a:solidFill>
                  <a:srgbClr val="000000"/>
                </a:solidFill>
              </a:rPr>
              <a:t>0,7% des </a:t>
            </a:r>
            <a:r>
              <a:rPr lang="en-US" sz="1200" dirty="0" err="1" smtClean="0">
                <a:solidFill>
                  <a:srgbClr val="000000"/>
                </a:solidFill>
              </a:rPr>
              <a:t>nnés</a:t>
            </a:r>
            <a:r>
              <a:rPr lang="en-US" sz="1200" dirty="0" smtClean="0">
                <a:solidFill>
                  <a:srgbClr val="000000"/>
                </a:solidFill>
              </a:rPr>
              <a:t> </a:t>
            </a:r>
            <a:r>
              <a:rPr lang="en-US" sz="1200" dirty="0" err="1" smtClean="0">
                <a:solidFill>
                  <a:srgbClr val="000000"/>
                </a:solidFill>
              </a:rPr>
              <a:t>dans</a:t>
            </a:r>
            <a:r>
              <a:rPr lang="en-US" sz="1200" dirty="0" smtClean="0">
                <a:solidFill>
                  <a:srgbClr val="000000"/>
                </a:solidFill>
              </a:rPr>
              <a:t> pays </a:t>
            </a:r>
            <a:r>
              <a:rPr lang="en-US" sz="1200" dirty="0" err="1" smtClean="0">
                <a:solidFill>
                  <a:srgbClr val="000000"/>
                </a:solidFill>
              </a:rPr>
              <a:t>développés</a:t>
            </a:r>
            <a:endParaRPr lang="en-US" sz="1200" dirty="0" smtClean="0">
              <a:solidFill>
                <a:srgbClr val="000000"/>
              </a:solidFill>
            </a:endParaRPr>
          </a:p>
          <a:p>
            <a:pPr marL="171450" indent="-171450">
              <a:buFont typeface="Arial"/>
              <a:buChar char="•"/>
            </a:pPr>
            <a:r>
              <a:rPr lang="en-US" sz="1200" b="0" dirty="0" smtClean="0">
                <a:solidFill>
                  <a:srgbClr val="000000"/>
                </a:solidFill>
              </a:rPr>
              <a:t>Ad 6% </a:t>
            </a:r>
            <a:r>
              <a:rPr lang="en-US" sz="1200" b="0" dirty="0" err="1">
                <a:solidFill>
                  <a:srgbClr val="000000"/>
                </a:solidFill>
              </a:rPr>
              <a:t>dans</a:t>
            </a:r>
            <a:r>
              <a:rPr lang="en-US" sz="1200" b="0" dirty="0">
                <a:solidFill>
                  <a:srgbClr val="000000"/>
                </a:solidFill>
              </a:rPr>
              <a:t> </a:t>
            </a:r>
            <a:r>
              <a:rPr lang="en-US" sz="1200" b="0" dirty="0" smtClean="0">
                <a:solidFill>
                  <a:srgbClr val="000000"/>
                </a:solidFill>
              </a:rPr>
              <a:t>pays en </a:t>
            </a:r>
            <a:r>
              <a:rPr lang="en-US" sz="1200" b="0" dirty="0" err="1" smtClean="0">
                <a:solidFill>
                  <a:srgbClr val="000000"/>
                </a:solidFill>
              </a:rPr>
              <a:t>développement</a:t>
            </a:r>
            <a:endParaRPr lang="en-US" sz="1200" b="0" dirty="0">
              <a:solidFill>
                <a:srgbClr val="000000"/>
              </a:solidFill>
            </a:endParaRPr>
          </a:p>
        </p:txBody>
      </p:sp>
      <p:sp>
        <p:nvSpPr>
          <p:cNvPr id="32" name="Rectangle 11"/>
          <p:cNvSpPr>
            <a:spLocks noChangeArrowheads="1"/>
          </p:cNvSpPr>
          <p:nvPr/>
        </p:nvSpPr>
        <p:spPr bwMode="auto">
          <a:xfrm>
            <a:off x="3347864" y="621268"/>
            <a:ext cx="4248472" cy="1384995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10% </a:t>
            </a:r>
            <a:r>
              <a:rPr lang="fr-FR" sz="1400" dirty="0"/>
              <a:t>de </a:t>
            </a:r>
            <a:r>
              <a:rPr lang="fr-FR" sz="1400" dirty="0" smtClean="0"/>
              <a:t>surdité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43% bilatérale</a:t>
            </a:r>
            <a:endParaRPr lang="fr-FR" sz="1400" dirty="0" smtClean="0"/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/>
              <a:t>78% sévère</a:t>
            </a:r>
            <a:r>
              <a:rPr lang="fr-FR" sz="1400" dirty="0"/>
              <a:t>-</a:t>
            </a:r>
            <a:r>
              <a:rPr lang="fr-FR" sz="1400" dirty="0" smtClean="0"/>
              <a:t>profonde </a:t>
            </a:r>
            <a:r>
              <a:rPr lang="fr-FR" sz="1400" dirty="0"/>
              <a:t>(dont </a:t>
            </a:r>
            <a:r>
              <a:rPr lang="fr-FR" sz="1400" dirty="0" smtClean="0"/>
              <a:t>55</a:t>
            </a:r>
            <a:r>
              <a:rPr lang="fr-FR" sz="1400" dirty="0"/>
              <a:t>% bilatérales)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chemeClr val="tx1"/>
                </a:solidFill>
              </a:rPr>
              <a:t>9 % de formes </a:t>
            </a:r>
            <a:r>
              <a:rPr lang="fr-FR" sz="1400" u="sng" dirty="0" smtClean="0"/>
              <a:t>retardées</a:t>
            </a:r>
            <a:r>
              <a:rPr lang="fr-FR" sz="1400" u="sng" dirty="0" smtClean="0"/>
              <a:t> 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chemeClr val="tx1"/>
                </a:solidFill>
              </a:rPr>
              <a:t>20% de formes </a:t>
            </a:r>
            <a:r>
              <a:rPr lang="fr-FR" sz="1400" u="sng" dirty="0" smtClean="0"/>
              <a:t>progressives</a:t>
            </a:r>
          </a:p>
          <a:p>
            <a:pPr marL="285750" indent="-285750">
              <a:buFont typeface="Arial"/>
              <a:buChar char="•"/>
              <a:tabLst>
                <a:tab pos="533400" algn="l"/>
              </a:tabLst>
            </a:pPr>
            <a:r>
              <a:rPr lang="fr-FR" sz="1400" dirty="0" smtClean="0">
                <a:solidFill>
                  <a:srgbClr val="000000"/>
                </a:solidFill>
              </a:rPr>
              <a:t>24% </a:t>
            </a:r>
            <a:r>
              <a:rPr lang="fr-FR" sz="1400" dirty="0">
                <a:solidFill>
                  <a:srgbClr val="000000"/>
                </a:solidFill>
              </a:rPr>
              <a:t>de formes </a:t>
            </a:r>
            <a:r>
              <a:rPr lang="fr-FR" sz="1400" u="sng" dirty="0" smtClean="0"/>
              <a:t>fluctuantes</a:t>
            </a:r>
            <a:endParaRPr lang="fr-FR" sz="1400" u="sng" dirty="0" smtClean="0"/>
          </a:p>
        </p:txBody>
      </p:sp>
      <p:sp>
        <p:nvSpPr>
          <p:cNvPr id="16" name="Rectangle 15"/>
          <p:cNvSpPr/>
          <p:nvPr/>
        </p:nvSpPr>
        <p:spPr>
          <a:xfrm>
            <a:off x="5580112" y="4551511"/>
            <a:ext cx="338437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631825" lvl="1" indent="-174625">
              <a:buFont typeface="Arial" charset="0"/>
              <a:buChar char="•"/>
            </a:pPr>
            <a:r>
              <a:rPr lang="fr-FR" sz="1200" b="0" dirty="0" smtClean="0">
                <a:solidFill>
                  <a:schemeClr val="tx1"/>
                </a:solidFill>
              </a:rPr>
              <a:t>Ictères, HSM, Pétéchies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sz="1200" b="0" dirty="0" smtClean="0">
                <a:solidFill>
                  <a:schemeClr val="tx1"/>
                </a:solidFill>
              </a:rPr>
              <a:t>RCIU, microcéphalie</a:t>
            </a:r>
          </a:p>
        </p:txBody>
      </p:sp>
    </p:spTree>
    <p:extLst>
      <p:ext uri="{BB962C8B-B14F-4D97-AF65-F5344CB8AC3E}">
        <p14:creationId xmlns:p14="http://schemas.microsoft.com/office/powerpoint/2010/main" val="285849239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179388" y="4122945"/>
            <a:ext cx="8964612" cy="17543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/>
            <a:r>
              <a:rPr lang="fr-FR" u="sng" dirty="0" smtClean="0">
                <a:solidFill>
                  <a:schemeClr val="tx1"/>
                </a:solidFill>
              </a:rPr>
              <a:t>A RETENIR:</a:t>
            </a:r>
            <a:endParaRPr lang="fr-FR" b="0" dirty="0">
              <a:solidFill>
                <a:schemeClr val="tx1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fr-FR" b="0" dirty="0" smtClean="0">
                <a:solidFill>
                  <a:schemeClr val="tx1"/>
                </a:solidFill>
              </a:rPr>
              <a:t>La  s</a:t>
            </a:r>
            <a:r>
              <a:rPr lang="fr-FR" b="0" dirty="0" smtClean="0">
                <a:solidFill>
                  <a:schemeClr val="tx1"/>
                </a:solidFill>
              </a:rPr>
              <a:t>urdité possiblement 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dirty="0"/>
              <a:t>Retardée</a:t>
            </a:r>
            <a:r>
              <a:rPr lang="fr-FR" dirty="0">
                <a:solidFill>
                  <a:schemeClr val="tx1"/>
                </a:solidFill>
              </a:rPr>
              <a:t> </a:t>
            </a:r>
            <a:r>
              <a:rPr lang="fr-FR" dirty="0" smtClean="0">
                <a:solidFill>
                  <a:schemeClr val="tx1"/>
                </a:solidFill>
              </a:rPr>
              <a:t>ad </a:t>
            </a:r>
            <a:r>
              <a:rPr lang="fr-FR" dirty="0">
                <a:solidFill>
                  <a:schemeClr val="tx1"/>
                </a:solidFill>
              </a:rPr>
              <a:t>&gt; </a:t>
            </a:r>
            <a:r>
              <a:rPr lang="fr-FR" dirty="0" smtClean="0">
                <a:solidFill>
                  <a:schemeClr val="tx1"/>
                </a:solidFill>
              </a:rPr>
              <a:t>6 ans (mais en général avant 1 an)</a:t>
            </a:r>
            <a:r>
              <a:rPr lang="fr-FR" b="0" dirty="0" smtClean="0">
                <a:solidFill>
                  <a:schemeClr val="tx1"/>
                </a:solidFill>
              </a:rPr>
              <a:t> (10-20% selon si symptomatique/asymptomatique).</a:t>
            </a:r>
          </a:p>
          <a:p>
            <a:pPr marL="631825" lvl="1" indent="-174625">
              <a:buFont typeface="Arial" charset="0"/>
              <a:buChar char="•"/>
            </a:pPr>
            <a:r>
              <a:rPr lang="fr-FR" dirty="0" smtClean="0"/>
              <a:t>F</a:t>
            </a:r>
            <a:r>
              <a:rPr lang="fr-FR" dirty="0" smtClean="0"/>
              <a:t>luctuante</a:t>
            </a:r>
            <a:r>
              <a:rPr lang="fr-FR" b="0" dirty="0" smtClean="0">
                <a:solidFill>
                  <a:schemeClr val="tx1"/>
                </a:solidFill>
              </a:rPr>
              <a:t> (18-20%).</a:t>
            </a:r>
            <a:endParaRPr lang="fr-FR" b="0" dirty="0">
              <a:solidFill>
                <a:schemeClr val="tx1"/>
              </a:solidFill>
            </a:endParaRPr>
          </a:p>
          <a:p>
            <a:pPr marL="631825" lvl="1" indent="-174625">
              <a:buFont typeface="Arial" charset="0"/>
              <a:buChar char="•"/>
            </a:pPr>
            <a:r>
              <a:rPr lang="fr-FR" dirty="0" smtClean="0"/>
              <a:t>P</a:t>
            </a:r>
            <a:r>
              <a:rPr lang="fr-FR" dirty="0" smtClean="0"/>
              <a:t>rogressive</a:t>
            </a:r>
            <a:r>
              <a:rPr lang="fr-FR" b="0" dirty="0" smtClean="0">
                <a:solidFill>
                  <a:schemeClr val="tx1"/>
                </a:solidFill>
              </a:rPr>
              <a:t> (21-24%).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54284" name="Text Box 4"/>
          <p:cNvSpPr txBox="1">
            <a:spLocks noChangeArrowheads="1"/>
          </p:cNvSpPr>
          <p:nvPr/>
        </p:nvSpPr>
        <p:spPr bwMode="auto">
          <a:xfrm>
            <a:off x="172691" y="260648"/>
            <a:ext cx="8974137" cy="39703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fr-CH" dirty="0" smtClean="0">
                <a:solidFill>
                  <a:schemeClr val="tx1"/>
                </a:solidFill>
              </a:rPr>
              <a:t>1</a:t>
            </a:r>
            <a:r>
              <a:rPr lang="fr-CH" baseline="30000" dirty="0" smtClean="0">
                <a:solidFill>
                  <a:schemeClr val="tx1"/>
                </a:solidFill>
              </a:rPr>
              <a:t>ère</a:t>
            </a:r>
            <a:r>
              <a:rPr lang="fr-CH" dirty="0" smtClean="0">
                <a:solidFill>
                  <a:schemeClr val="tx1"/>
                </a:solidFill>
              </a:rPr>
              <a:t> cause non génétique de déficit auditif (10-20% de tous les cas de surdité).</a:t>
            </a:r>
          </a:p>
          <a:p>
            <a:pPr marL="182563" indent="-182563">
              <a:buFont typeface="Arial" charset="0"/>
              <a:buChar char="•"/>
            </a:pPr>
            <a:r>
              <a:rPr lang="fr-CH" b="0" dirty="0" smtClean="0">
                <a:solidFill>
                  <a:schemeClr val="tx1"/>
                </a:solidFill>
              </a:rPr>
              <a:t>Mécanisme supposé = </a:t>
            </a:r>
            <a:r>
              <a:rPr lang="fr-CH" b="0" dirty="0" smtClean="0">
                <a:solidFill>
                  <a:schemeClr val="tx1"/>
                </a:solidFill>
              </a:rPr>
              <a:t>atteinte endolymphatique/strie vascularis avec dégénérescence sur déséquilibre potassique vs effet cytophatique virale et destruction inflammatoire 2°. A </a:t>
            </a:r>
            <a:r>
              <a:rPr lang="fr-CH" b="0" dirty="0">
                <a:solidFill>
                  <a:schemeClr val="tx1"/>
                </a:solidFill>
              </a:rPr>
              <a:t>l’autopsie, atrophie de la membrane basilaire sur toute la </a:t>
            </a:r>
            <a:r>
              <a:rPr lang="fr-CH" b="0" dirty="0" smtClean="0">
                <a:solidFill>
                  <a:schemeClr val="tx1"/>
                </a:solidFill>
              </a:rPr>
              <a:t>cochlée</a:t>
            </a:r>
            <a:endParaRPr lang="fr-CH" b="0" dirty="0" smtClean="0">
              <a:solidFill>
                <a:schemeClr val="tx1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b="0" dirty="0" smtClean="0">
                <a:solidFill>
                  <a:schemeClr val="tx1"/>
                </a:solidFill>
              </a:rPr>
              <a:t>Séroprévalence maternelle de 30-60% dans les pays industrialisé et ad 90% dans les pays en développement mais risque plus grand de réactivation plus grand dans pays en déveléopement…</a:t>
            </a:r>
            <a:endParaRPr lang="fr-CH" b="0" dirty="0" smtClean="0">
              <a:solidFill>
                <a:schemeClr val="tx1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b="0" dirty="0" smtClean="0">
                <a:solidFill>
                  <a:schemeClr val="tx1"/>
                </a:solidFill>
              </a:rPr>
              <a:t>Transmission 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M</a:t>
            </a:r>
            <a:r>
              <a:rPr lang="fr-CH" b="0" dirty="0" smtClean="0">
                <a:solidFill>
                  <a:schemeClr val="tx1"/>
                </a:solidFill>
              </a:rPr>
              <a:t>aterno fœtale de </a:t>
            </a:r>
            <a:r>
              <a:rPr lang="fr-CH" dirty="0" smtClean="0">
                <a:solidFill>
                  <a:schemeClr val="tx1"/>
                </a:solidFill>
              </a:rPr>
              <a:t>32% si primo-infection </a:t>
            </a:r>
            <a:r>
              <a:rPr lang="fr-CH" b="0" dirty="0" smtClean="0">
                <a:solidFill>
                  <a:schemeClr val="tx1"/>
                </a:solidFill>
              </a:rPr>
              <a:t>et 1,4%.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A</a:t>
            </a:r>
            <a:r>
              <a:rPr lang="fr-CH" b="0" dirty="0" smtClean="0">
                <a:solidFill>
                  <a:schemeClr val="tx1"/>
                </a:solidFill>
              </a:rPr>
              <a:t>ugmentée avec </a:t>
            </a:r>
            <a:r>
              <a:rPr lang="fr-CH" dirty="0" smtClean="0">
                <a:solidFill>
                  <a:schemeClr val="tx1"/>
                </a:solidFill>
              </a:rPr>
              <a:t>âge gestationnel </a:t>
            </a:r>
            <a:r>
              <a:rPr lang="fr-CH" b="0" dirty="0" smtClean="0">
                <a:solidFill>
                  <a:schemeClr val="tx1"/>
                </a:solidFill>
              </a:rPr>
              <a:t>mais </a:t>
            </a:r>
            <a:r>
              <a:rPr lang="fr-CH" b="0" dirty="0" smtClean="0"/>
              <a:t>lésions surtout si infection pendant le 1</a:t>
            </a:r>
            <a:r>
              <a:rPr lang="fr-CH" b="0" baseline="30000" dirty="0" smtClean="0"/>
              <a:t>er</a:t>
            </a:r>
            <a:r>
              <a:rPr lang="fr-CH" b="0" dirty="0" smtClean="0"/>
              <a:t> trimestre</a:t>
            </a:r>
            <a:r>
              <a:rPr lang="fr-CH" b="0" dirty="0" smtClean="0">
                <a:solidFill>
                  <a:schemeClr val="tx1"/>
                </a:solidFill>
              </a:rPr>
              <a:t> (idem que pour la toxoplasmose)</a:t>
            </a:r>
          </a:p>
          <a:p>
            <a:pPr marL="639763" lvl="1" indent="-182563">
              <a:buFont typeface="Arial" charset="0"/>
              <a:buChar char="•"/>
            </a:pPr>
            <a:r>
              <a:rPr lang="fr-CH" b="0" dirty="0" smtClean="0">
                <a:solidFill>
                  <a:schemeClr val="tx1"/>
                </a:solidFill>
              </a:rPr>
              <a:t>Les réinfection maternelles font des infections en général asymptomatiques avec donc un risque de 10% du surdité</a:t>
            </a:r>
          </a:p>
        </p:txBody>
      </p:sp>
      <p:sp>
        <p:nvSpPr>
          <p:cNvPr id="8" name="Rectangle 7"/>
          <p:cNvSpPr/>
          <p:nvPr/>
        </p:nvSpPr>
        <p:spPr>
          <a:xfrm>
            <a:off x="6300192" y="6453336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 smtClean="0">
                <a:solidFill>
                  <a:srgbClr val="000000"/>
                </a:solidFill>
              </a:rPr>
              <a:t>Pediatrics 2014;134</a:t>
            </a:r>
            <a:r>
              <a:rPr lang="en-US" sz="1400" b="0" i="1" dirty="0">
                <a:solidFill>
                  <a:srgbClr val="000000"/>
                </a:solidFill>
              </a:rPr>
              <a:t>:972</a:t>
            </a:r>
            <a:r>
              <a:rPr lang="en-US" sz="1400" i="1" dirty="0">
                <a:solidFill>
                  <a:srgbClr val="000000"/>
                </a:solidFill>
              </a:rPr>
              <a:t>–</a:t>
            </a:r>
            <a:r>
              <a:rPr lang="en-US" sz="1400" b="0" i="1" dirty="0">
                <a:solidFill>
                  <a:srgbClr val="000000"/>
                </a:solidFill>
              </a:rPr>
              <a:t>982</a:t>
            </a:r>
            <a:endParaRPr lang="en-US" sz="1400" i="1" dirty="0">
              <a:solidFill>
                <a:srgbClr val="000000"/>
              </a:solidFill>
            </a:endParaRPr>
          </a:p>
        </p:txBody>
      </p:sp>
      <p:sp>
        <p:nvSpPr>
          <p:cNvPr id="29" name="Rectangle 28"/>
          <p:cNvSpPr/>
          <p:nvPr/>
        </p:nvSpPr>
        <p:spPr>
          <a:xfrm>
            <a:off x="395536" y="5879013"/>
            <a:ext cx="8208912" cy="646331"/>
          </a:xfrm>
          <a:prstGeom prst="rect">
            <a:avLst/>
          </a:prstGeom>
          <a:ln>
            <a:solidFill>
              <a:schemeClr val="tx1"/>
            </a:solidFill>
          </a:ln>
        </p:spPr>
        <p:txBody>
          <a:bodyPr wrap="square">
            <a:spAutoFit/>
          </a:bodyPr>
          <a:lstStyle/>
          <a:p>
            <a:pPr algn="ctr"/>
            <a:r>
              <a:rPr lang="fr-FR" dirty="0" smtClean="0"/>
              <a:t>IMPORTANTE </a:t>
            </a:r>
            <a:r>
              <a:rPr lang="fr-FR" dirty="0"/>
              <a:t>DU DÉPISTAGE À CHAQUE VISITE CHEZ LE </a:t>
            </a:r>
            <a:r>
              <a:rPr lang="fr-FR" dirty="0" smtClean="0"/>
              <a:t>PÉDIATRE PUIS DU SUIVI </a:t>
            </a:r>
            <a:r>
              <a:rPr lang="fr-FR" u="sng" dirty="0" smtClean="0"/>
              <a:t>AD 6 ANS </a:t>
            </a:r>
            <a:r>
              <a:rPr lang="fr-FR" dirty="0"/>
              <a:t>! </a:t>
            </a:r>
            <a:endParaRPr lang="fr-FR" dirty="0"/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2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54284" grpId="0"/>
    </p:bld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" name="Rectangle 25"/>
          <p:cNvSpPr>
            <a:spLocks noChangeArrowheads="1"/>
          </p:cNvSpPr>
          <p:nvPr/>
        </p:nvSpPr>
        <p:spPr bwMode="auto">
          <a:xfrm>
            <a:off x="207120" y="764704"/>
            <a:ext cx="8964612" cy="2031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fr-FR" u="sng" dirty="0" smtClean="0">
                <a:solidFill>
                  <a:schemeClr val="tx1"/>
                </a:solidFill>
              </a:rPr>
              <a:t>Pas facile a </a:t>
            </a:r>
            <a:r>
              <a:rPr lang="fr-FR" u="sng" dirty="0">
                <a:solidFill>
                  <a:schemeClr val="tx1"/>
                </a:solidFill>
              </a:rPr>
              <a:t>é</a:t>
            </a:r>
            <a:r>
              <a:rPr lang="fr-FR" u="sng" dirty="0" smtClean="0">
                <a:solidFill>
                  <a:schemeClr val="tx1"/>
                </a:solidFill>
              </a:rPr>
              <a:t>tudier en rétrospectif car:</a:t>
            </a:r>
          </a:p>
          <a:p>
            <a:pPr marL="285750" indent="-285750">
              <a:buFont typeface="Arial"/>
              <a:buChar char="•"/>
            </a:pPr>
            <a:endParaRPr lang="fr-FR" u="sng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FR" b="0" dirty="0" smtClean="0">
                <a:solidFill>
                  <a:schemeClr val="tx1"/>
                </a:solidFill>
              </a:rPr>
              <a:t>Labo avec </a:t>
            </a:r>
            <a:r>
              <a:rPr lang="fr-FR" b="0" dirty="0">
                <a:solidFill>
                  <a:schemeClr val="tx1"/>
                </a:solidFill>
              </a:rPr>
              <a:t>P</a:t>
            </a:r>
            <a:r>
              <a:rPr lang="fr-FR" b="0" dirty="0" smtClean="0">
                <a:solidFill>
                  <a:schemeClr val="tx1"/>
                </a:solidFill>
              </a:rPr>
              <a:t>CR standardisée différentes rendant la comparaison difficile</a:t>
            </a:r>
          </a:p>
          <a:p>
            <a:pPr marL="742950" lvl="1" indent="-285750">
              <a:buFont typeface="Arial"/>
              <a:buChar char="•"/>
            </a:pPr>
            <a:endParaRPr lang="fr-FR" b="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FR" b="0" dirty="0" smtClean="0">
                <a:solidFill>
                  <a:schemeClr val="tx1"/>
                </a:solidFill>
              </a:rPr>
              <a:t>Charge virale variables selon prélèvements: URINE et SALIVE &gt; SANG</a:t>
            </a:r>
          </a:p>
          <a:p>
            <a:pPr marL="742950" lvl="1" indent="-285750">
              <a:buFont typeface="Arial"/>
              <a:buChar char="•"/>
            </a:pPr>
            <a:endParaRPr lang="fr-FR" b="0" dirty="0" smtClean="0">
              <a:solidFill>
                <a:schemeClr val="tx1"/>
              </a:solidFill>
            </a:endParaRPr>
          </a:p>
          <a:p>
            <a:pPr marL="742950" lvl="1" indent="-285750">
              <a:buFont typeface="Arial"/>
              <a:buChar char="•"/>
            </a:pPr>
            <a:r>
              <a:rPr lang="fr-FR" b="0" dirty="0" smtClean="0">
                <a:solidFill>
                  <a:schemeClr val="tx1"/>
                </a:solidFill>
              </a:rPr>
              <a:t>Dégradation des prélèvements avec le temps =&gt; risque de sous estimation.</a:t>
            </a: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6300192" y="6453336"/>
            <a:ext cx="2736304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US" sz="1400" b="0" i="1" dirty="0" smtClean="0">
                <a:solidFill>
                  <a:srgbClr val="000000"/>
                </a:solidFill>
              </a:rPr>
              <a:t>Pediatrics 2014;134</a:t>
            </a:r>
            <a:r>
              <a:rPr lang="en-US" sz="1400" b="0" i="1" dirty="0">
                <a:solidFill>
                  <a:srgbClr val="000000"/>
                </a:solidFill>
              </a:rPr>
              <a:t>:972</a:t>
            </a:r>
            <a:r>
              <a:rPr lang="en-US" sz="1400" i="1" dirty="0">
                <a:solidFill>
                  <a:srgbClr val="000000"/>
                </a:solidFill>
              </a:rPr>
              <a:t>–</a:t>
            </a:r>
            <a:r>
              <a:rPr lang="en-US" sz="1400" b="0" i="1" dirty="0">
                <a:solidFill>
                  <a:srgbClr val="000000"/>
                </a:solidFill>
              </a:rPr>
              <a:t>982</a:t>
            </a:r>
            <a:endParaRPr lang="en-US" sz="1400" i="1" dirty="0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7557820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2" name="Picture 2" descr="C:\Documents and Settings\Christian\Mes documents\cours psycho\audition\schemas\voies audit GlobC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" y="125413"/>
            <a:ext cx="7086600" cy="6732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123" name="Image 15" descr="Image 1.pn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419600" y="4586288"/>
            <a:ext cx="2347913" cy="1993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4" name="Line 5"/>
          <p:cNvSpPr>
            <a:spLocks noChangeShapeType="1"/>
          </p:cNvSpPr>
          <p:nvPr/>
        </p:nvSpPr>
        <p:spPr bwMode="auto">
          <a:xfrm flipH="1" flipV="1">
            <a:off x="5257800" y="2770188"/>
            <a:ext cx="533400" cy="18288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/>
          </a:p>
        </p:txBody>
      </p:sp>
      <p:sp>
        <p:nvSpPr>
          <p:cNvPr id="5125" name="Line 5"/>
          <p:cNvSpPr>
            <a:spLocks noChangeShapeType="1"/>
          </p:cNvSpPr>
          <p:nvPr/>
        </p:nvSpPr>
        <p:spPr bwMode="auto">
          <a:xfrm flipH="1" flipV="1">
            <a:off x="4495800" y="4446588"/>
            <a:ext cx="1219200" cy="1192212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/>
          </a:p>
        </p:txBody>
      </p:sp>
      <p:sp>
        <p:nvSpPr>
          <p:cNvPr id="5126" name="Line 7"/>
          <p:cNvSpPr>
            <a:spLocks noChangeShapeType="1"/>
          </p:cNvSpPr>
          <p:nvPr/>
        </p:nvSpPr>
        <p:spPr bwMode="auto">
          <a:xfrm flipH="1" flipV="1">
            <a:off x="3733800" y="5894388"/>
            <a:ext cx="1676400" cy="381000"/>
          </a:xfrm>
          <a:prstGeom prst="line">
            <a:avLst/>
          </a:prstGeom>
          <a:noFill/>
          <a:ln w="9525">
            <a:solidFill>
              <a:srgbClr val="FF0000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fr-CH"/>
          </a:p>
        </p:txBody>
      </p:sp>
      <p:pic>
        <p:nvPicPr>
          <p:cNvPr id="5127" name="Image 22" descr="Image 5.pn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92925" y="4800600"/>
            <a:ext cx="1995488" cy="172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0179050" y="2008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7772400" cy="685800"/>
          </a:xfrm>
          <a:noFill/>
        </p:spPr>
        <p:txBody>
          <a:bodyPr/>
          <a:lstStyle/>
          <a:p>
            <a:pPr algn="l"/>
            <a:r>
              <a:rPr lang="en-US" sz="1600" b="1" smtClean="0">
                <a:ea typeface="ＭＳ Ｐゴシック" pitchFamily="-111" charset="-128"/>
              </a:rPr>
              <a:t>CMV ET VIREMIE ET PRONOSTIC</a:t>
            </a:r>
          </a:p>
        </p:txBody>
      </p:sp>
      <p:sp>
        <p:nvSpPr>
          <p:cNvPr id="96292" name="Rectangle 36"/>
          <p:cNvSpPr>
            <a:spLocks noChangeArrowheads="1"/>
          </p:cNvSpPr>
          <p:nvPr/>
        </p:nvSpPr>
        <p:spPr bwMode="auto">
          <a:xfrm>
            <a:off x="762000" y="6292850"/>
            <a:ext cx="8131175" cy="3365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>
              <a:defRPr/>
            </a:pPr>
            <a:r>
              <a:rPr lang="en-US" altLang="ja-JP" sz="1600" b="0" dirty="0">
                <a:solidFill>
                  <a:srgbClr val="000000"/>
                </a:solidFill>
              </a:rPr>
              <a:t>=&gt; Le </a:t>
            </a:r>
            <a:r>
              <a:rPr lang="en-US" altLang="ja-JP" sz="1600" b="0" dirty="0" err="1">
                <a:solidFill>
                  <a:srgbClr val="000000"/>
                </a:solidFill>
              </a:rPr>
              <a:t>risque</a:t>
            </a:r>
            <a:r>
              <a:rPr lang="en-US" altLang="ja-JP" sz="1600" b="0" dirty="0">
                <a:solidFill>
                  <a:srgbClr val="000000"/>
                </a:solidFill>
              </a:rPr>
              <a:t> de </a:t>
            </a:r>
            <a:r>
              <a:rPr lang="en-US" altLang="ja-JP" sz="1600" b="0" dirty="0" err="1">
                <a:solidFill>
                  <a:srgbClr val="000000"/>
                </a:solidFill>
              </a:rPr>
              <a:t>séquelles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b="0" dirty="0" err="1">
                <a:solidFill>
                  <a:srgbClr val="000000"/>
                </a:solidFill>
              </a:rPr>
              <a:t>dépend</a:t>
            </a:r>
            <a:r>
              <a:rPr lang="en-US" altLang="ja-JP" sz="1600" b="0" dirty="0">
                <a:solidFill>
                  <a:srgbClr val="000000"/>
                </a:solidFill>
              </a:rPr>
              <a:t> des </a:t>
            </a:r>
            <a:r>
              <a:rPr lang="en-US" altLang="ja-JP" sz="1600" b="0" dirty="0" err="1">
                <a:solidFill>
                  <a:srgbClr val="000000"/>
                </a:solidFill>
              </a:rPr>
              <a:t>symptômes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dirty="0">
                <a:solidFill>
                  <a:srgbClr val="000000"/>
                </a:solidFill>
              </a:rPr>
              <a:t>et de la </a:t>
            </a:r>
            <a:r>
              <a:rPr lang="en-US" altLang="ja-JP" sz="1600" dirty="0" err="1">
                <a:solidFill>
                  <a:srgbClr val="000000"/>
                </a:solidFill>
              </a:rPr>
              <a:t>virémie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b="0" dirty="0" err="1">
                <a:solidFill>
                  <a:srgbClr val="000000"/>
                </a:solidFill>
              </a:rPr>
              <a:t>à</a:t>
            </a:r>
            <a:r>
              <a:rPr lang="en-US" altLang="ja-JP" sz="1600" b="0" dirty="0">
                <a:solidFill>
                  <a:srgbClr val="000000"/>
                </a:solidFill>
              </a:rPr>
              <a:t> la naissance</a:t>
            </a:r>
            <a:endParaRPr lang="en-US" sz="1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  <p:grpSp>
        <p:nvGrpSpPr>
          <p:cNvPr id="2" name="Group 56"/>
          <p:cNvGrpSpPr>
            <a:grpSpLocks/>
          </p:cNvGrpSpPr>
          <p:nvPr/>
        </p:nvGrpSpPr>
        <p:grpSpPr bwMode="auto">
          <a:xfrm>
            <a:off x="1600200" y="685800"/>
            <a:ext cx="6400800" cy="5257800"/>
            <a:chOff x="1104" y="528"/>
            <a:chExt cx="4032" cy="3312"/>
          </a:xfrm>
          <a:solidFill>
            <a:schemeClr val="bg1"/>
          </a:solidFill>
        </p:grpSpPr>
        <p:sp>
          <p:nvSpPr>
            <p:cNvPr id="96305" name="Rectangle 49"/>
            <p:cNvSpPr>
              <a:spLocks noChangeArrowheads="1"/>
            </p:cNvSpPr>
            <p:nvPr/>
          </p:nvSpPr>
          <p:spPr bwMode="auto">
            <a:xfrm>
              <a:off x="1104" y="528"/>
              <a:ext cx="4032" cy="3312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b="0">
                <a:solidFill>
                  <a:schemeClr val="tx1"/>
                </a:solidFill>
                <a:ea typeface="+mn-ea"/>
              </a:endParaRPr>
            </a:p>
          </p:txBody>
        </p:sp>
        <p:pic>
          <p:nvPicPr>
            <p:cNvPr id="96308" name="Picture 52"/>
            <p:cNvPicPr>
              <a:picLocks noChangeAspect="1" noChangeArrowheads="1"/>
            </p:cNvPicPr>
            <p:nvPr/>
          </p:nvPicPr>
          <p:blipFill>
            <a:blip r:embed="rId3"/>
            <a:srcRect l="70001" t="14667" r="16501" b="82666"/>
            <a:stretch>
              <a:fillRect/>
            </a:stretch>
          </p:blipFill>
          <p:spPr bwMode="auto">
            <a:xfrm>
              <a:off x="2496" y="624"/>
              <a:ext cx="1296" cy="192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6309" name="Rectangle 53"/>
            <p:cNvSpPr>
              <a:spLocks noChangeArrowheads="1"/>
            </p:cNvSpPr>
            <p:nvPr/>
          </p:nvSpPr>
          <p:spPr bwMode="auto">
            <a:xfrm>
              <a:off x="3840" y="662"/>
              <a:ext cx="622" cy="15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000" b="0">
                  <a:solidFill>
                    <a:srgbClr val="000000"/>
                  </a:solidFill>
                  <a:ea typeface="+mn-ea"/>
                </a:rPr>
                <a:t>2002; 110:762</a:t>
              </a:r>
              <a:endParaRPr lang="en-US" sz="1000" b="0">
                <a:solidFill>
                  <a:srgbClr val="000000"/>
                </a:solidFill>
                <a:ea typeface="+mn-ea"/>
              </a:endParaRPr>
            </a:p>
          </p:txBody>
        </p:sp>
        <p:pic>
          <p:nvPicPr>
            <p:cNvPr id="96310" name="Picture 54"/>
            <p:cNvPicPr>
              <a:picLocks noChangeAspect="1" noChangeArrowheads="1"/>
            </p:cNvPicPr>
            <p:nvPr/>
          </p:nvPicPr>
          <p:blipFill>
            <a:blip r:embed="rId4"/>
            <a:srcRect t="8304"/>
            <a:stretch>
              <a:fillRect/>
            </a:stretch>
          </p:blipFill>
          <p:spPr bwMode="auto">
            <a:xfrm>
              <a:off x="1752" y="1818"/>
              <a:ext cx="2568" cy="1590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pic>
          <p:nvPicPr>
            <p:cNvPr id="96311" name="Picture 55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296" y="912"/>
              <a:ext cx="3468" cy="690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</p:grpSp>
      <p:grpSp>
        <p:nvGrpSpPr>
          <p:cNvPr id="3" name="Group 69"/>
          <p:cNvGrpSpPr>
            <a:grpSpLocks/>
          </p:cNvGrpSpPr>
          <p:nvPr/>
        </p:nvGrpSpPr>
        <p:grpSpPr bwMode="auto">
          <a:xfrm>
            <a:off x="1752600" y="838200"/>
            <a:ext cx="6400800" cy="5257800"/>
            <a:chOff x="1008" y="528"/>
            <a:chExt cx="4032" cy="3312"/>
          </a:xfrm>
          <a:solidFill>
            <a:schemeClr val="bg1"/>
          </a:solidFill>
        </p:grpSpPr>
        <p:grpSp>
          <p:nvGrpSpPr>
            <p:cNvPr id="4" name="Group 68"/>
            <p:cNvGrpSpPr>
              <a:grpSpLocks/>
            </p:cNvGrpSpPr>
            <p:nvPr/>
          </p:nvGrpSpPr>
          <p:grpSpPr bwMode="auto">
            <a:xfrm>
              <a:off x="1008" y="528"/>
              <a:ext cx="4032" cy="3312"/>
              <a:chOff x="1728" y="672"/>
              <a:chExt cx="4032" cy="3312"/>
            </a:xfrm>
            <a:grpFill/>
          </p:grpSpPr>
          <p:sp>
            <p:nvSpPr>
              <p:cNvPr id="96314" name="Rectangle 58"/>
              <p:cNvSpPr>
                <a:spLocks noChangeArrowheads="1"/>
              </p:cNvSpPr>
              <p:nvPr/>
            </p:nvSpPr>
            <p:spPr bwMode="auto">
              <a:xfrm>
                <a:off x="1728" y="672"/>
                <a:ext cx="4032" cy="3312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 anchor="ctr"/>
              <a:lstStyle/>
              <a:p>
                <a:pPr algn="ctr">
                  <a:defRPr/>
                </a:pPr>
                <a:endParaRPr lang="fr-FR" b="0">
                  <a:solidFill>
                    <a:schemeClr val="tx1"/>
                  </a:solidFill>
                  <a:ea typeface="+mn-ea"/>
                </a:endParaRPr>
              </a:p>
            </p:txBody>
          </p:sp>
          <p:pic>
            <p:nvPicPr>
              <p:cNvPr id="96319" name="Picture 63"/>
              <p:cNvPicPr>
                <a:picLocks noChangeAspect="1" noChangeArrowheads="1"/>
              </p:cNvPicPr>
              <p:nvPr/>
            </p:nvPicPr>
            <p:blipFill>
              <a:blip r:embed="rId6"/>
              <a:srcRect t="9013"/>
              <a:stretch>
                <a:fillRect/>
              </a:stretch>
            </p:blipFill>
            <p:spPr bwMode="auto">
              <a:xfrm>
                <a:off x="2304" y="2105"/>
                <a:ext cx="2832" cy="1801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pic>
            <p:nvPicPr>
              <p:cNvPr id="96320" name="Picture 64"/>
              <p:cNvPicPr>
                <a:picLocks noChangeAspect="1" noChangeArrowheads="1"/>
              </p:cNvPicPr>
              <p:nvPr/>
            </p:nvPicPr>
            <p:blipFill>
              <a:blip r:embed="rId7"/>
              <a:srcRect l="1967" r="6052"/>
              <a:stretch>
                <a:fillRect/>
              </a:stretch>
            </p:blipFill>
            <p:spPr bwMode="auto">
              <a:xfrm>
                <a:off x="1968" y="1104"/>
                <a:ext cx="3648" cy="816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</p:pic>
          <p:sp>
            <p:nvSpPr>
              <p:cNvPr id="96323" name="Text Box 67"/>
              <p:cNvSpPr txBox="1">
                <a:spLocks noChangeArrowheads="1"/>
              </p:cNvSpPr>
              <p:nvPr/>
            </p:nvSpPr>
            <p:spPr bwMode="auto">
              <a:xfrm>
                <a:off x="2743" y="796"/>
                <a:ext cx="1877" cy="212"/>
              </a:xfrm>
              <a:prstGeom prst="rect">
                <a:avLst/>
              </a:prstGeom>
              <a:grpFill/>
              <a:ln w="3175" cmpd="sng">
                <a:solidFill>
                  <a:schemeClr val="tx1"/>
                </a:solidFill>
                <a:miter lim="800000"/>
                <a:headEnd/>
                <a:tailEnd/>
              </a:ln>
              <a:effectLst/>
            </p:spPr>
            <p:txBody>
              <a:bodyPr wrap="none">
                <a:spAutoFit/>
              </a:bodyPr>
              <a:lstStyle/>
              <a:p>
                <a:pPr algn="ctr">
                  <a:defRPr/>
                </a:pPr>
                <a:r>
                  <a:rPr lang="fr-CH" sz="1600" b="0">
                    <a:solidFill>
                      <a:srgbClr val="000000"/>
                    </a:solidFill>
                    <a:latin typeface="Arial Black" charset="0"/>
                    <a:ea typeface="+mn-ea"/>
                  </a:rPr>
                  <a:t>The Journal of Pediatrics</a:t>
                </a:r>
                <a:endParaRPr lang="fr-FR" sz="1600" b="0">
                  <a:solidFill>
                    <a:srgbClr val="000000"/>
                  </a:solidFill>
                  <a:latin typeface="Arial Black" charset="0"/>
                  <a:ea typeface="+mn-ea"/>
                </a:endParaRPr>
              </a:p>
            </p:txBody>
          </p:sp>
        </p:grpSp>
        <p:sp>
          <p:nvSpPr>
            <p:cNvPr id="96318" name="Rectangle 62"/>
            <p:cNvSpPr>
              <a:spLocks noChangeArrowheads="1"/>
            </p:cNvSpPr>
            <p:nvPr/>
          </p:nvSpPr>
          <p:spPr bwMode="auto">
            <a:xfrm>
              <a:off x="4032" y="672"/>
              <a:ext cx="622" cy="15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000" b="0">
                  <a:solidFill>
                    <a:srgbClr val="000000"/>
                  </a:solidFill>
                  <a:ea typeface="+mn-ea"/>
                </a:rPr>
                <a:t>2005; 146:817</a:t>
              </a:r>
              <a:endParaRPr lang="en-US" sz="1000" b="0">
                <a:solidFill>
                  <a:srgbClr val="000000"/>
                </a:solidFill>
                <a:ea typeface="+mn-ea"/>
              </a:endParaRPr>
            </a:p>
          </p:txBody>
        </p:sp>
      </p:grpSp>
      <p:grpSp>
        <p:nvGrpSpPr>
          <p:cNvPr id="5" name="Group 71"/>
          <p:cNvGrpSpPr>
            <a:grpSpLocks/>
          </p:cNvGrpSpPr>
          <p:nvPr/>
        </p:nvGrpSpPr>
        <p:grpSpPr bwMode="auto">
          <a:xfrm>
            <a:off x="1905000" y="990600"/>
            <a:ext cx="6400800" cy="5257800"/>
            <a:chOff x="1200" y="624"/>
            <a:chExt cx="4032" cy="3312"/>
          </a:xfrm>
          <a:solidFill>
            <a:schemeClr val="bg1"/>
          </a:solidFill>
        </p:grpSpPr>
        <p:sp>
          <p:nvSpPr>
            <p:cNvPr id="96300" name="Rectangle 44"/>
            <p:cNvSpPr>
              <a:spLocks noChangeArrowheads="1"/>
            </p:cNvSpPr>
            <p:nvPr/>
          </p:nvSpPr>
          <p:spPr bwMode="auto">
            <a:xfrm>
              <a:off x="1200" y="624"/>
              <a:ext cx="4032" cy="3312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pPr>
                <a:defRPr/>
              </a:pPr>
              <a:endParaRPr lang="fr-FR" b="0">
                <a:solidFill>
                  <a:schemeClr val="tx1"/>
                </a:solidFill>
                <a:ea typeface="+mn-ea"/>
              </a:endParaRPr>
            </a:p>
          </p:txBody>
        </p:sp>
        <p:pic>
          <p:nvPicPr>
            <p:cNvPr id="96297" name="Picture 41" descr="dd"/>
            <p:cNvPicPr>
              <a:picLocks noChangeAspect="1" noChangeArrowheads="1"/>
            </p:cNvPicPr>
            <p:nvPr/>
          </p:nvPicPr>
          <p:blipFill>
            <a:blip r:embed="rId8"/>
            <a:srcRect/>
            <a:stretch>
              <a:fillRect/>
            </a:stretch>
          </p:blipFill>
          <p:spPr bwMode="auto">
            <a:xfrm>
              <a:off x="2016" y="2001"/>
              <a:ext cx="2496" cy="1887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</a:ln>
          </p:spPr>
        </p:pic>
        <p:pic>
          <p:nvPicPr>
            <p:cNvPr id="96298" name="Picture 42"/>
            <p:cNvPicPr>
              <a:picLocks noChangeAspect="1" noChangeArrowheads="1"/>
            </p:cNvPicPr>
            <p:nvPr/>
          </p:nvPicPr>
          <p:blipFill>
            <a:blip r:embed="rId9"/>
            <a:srcRect r="1796" b="12122"/>
            <a:stretch>
              <a:fillRect/>
            </a:stretch>
          </p:blipFill>
          <p:spPr bwMode="auto">
            <a:xfrm>
              <a:off x="1248" y="924"/>
              <a:ext cx="3936" cy="104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</p:pic>
        <p:sp>
          <p:nvSpPr>
            <p:cNvPr id="96295" name="Rectangle 39"/>
            <p:cNvSpPr>
              <a:spLocks noChangeArrowheads="1"/>
            </p:cNvSpPr>
            <p:nvPr/>
          </p:nvSpPr>
          <p:spPr bwMode="auto">
            <a:xfrm>
              <a:off x="3696" y="662"/>
              <a:ext cx="578" cy="154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en-US" altLang="ja-JP" sz="1000" b="0">
                  <a:solidFill>
                    <a:srgbClr val="000000"/>
                  </a:solidFill>
                  <a:ea typeface="+mn-ea"/>
                </a:rPr>
                <a:t>2006; 117:76</a:t>
              </a:r>
              <a:endParaRPr lang="en-US" sz="1000" b="0">
                <a:solidFill>
                  <a:srgbClr val="000000"/>
                </a:solidFill>
                <a:ea typeface="+mn-ea"/>
              </a:endParaRPr>
            </a:p>
          </p:txBody>
        </p:sp>
        <p:sp>
          <p:nvSpPr>
            <p:cNvPr id="96326" name="Text Box 70"/>
            <p:cNvSpPr txBox="1">
              <a:spLocks noChangeArrowheads="1"/>
            </p:cNvSpPr>
            <p:nvPr/>
          </p:nvSpPr>
          <p:spPr bwMode="auto">
            <a:xfrm>
              <a:off x="2706" y="631"/>
              <a:ext cx="945" cy="233"/>
            </a:xfrm>
            <a:prstGeom prst="rect">
              <a:avLst/>
            </a:prstGeom>
            <a:grpFill/>
            <a:ln w="3175" cmpd="sng">
              <a:solidFill>
                <a:schemeClr val="tx1"/>
              </a:solidFill>
              <a:miter lim="800000"/>
              <a:headEnd/>
              <a:tailEnd/>
            </a:ln>
            <a:effectLst/>
          </p:spPr>
          <p:txBody>
            <a:bodyPr wrap="none">
              <a:spAutoFit/>
            </a:bodyPr>
            <a:lstStyle/>
            <a:p>
              <a:pPr algn="ctr">
                <a:defRPr/>
              </a:pPr>
              <a:r>
                <a:rPr lang="fr-CH" b="0">
                  <a:solidFill>
                    <a:srgbClr val="000000"/>
                  </a:solidFill>
                  <a:latin typeface="Garamond" charset="0"/>
                  <a:ea typeface="+mn-ea"/>
                </a:rPr>
                <a:t>PEDIATRICS</a:t>
              </a:r>
              <a:endParaRPr lang="fr-FR" b="0">
                <a:solidFill>
                  <a:srgbClr val="000000"/>
                </a:solidFill>
                <a:latin typeface="Garamond" charset="0"/>
                <a:ea typeface="+mn-ea"/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29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6292" grpId="0" build="p" autoUpdateAnimBg="0"/>
    </p:bld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890" name="Rectangle 2"/>
          <p:cNvSpPr>
            <a:spLocks noChangeArrowheads="1"/>
          </p:cNvSpPr>
          <p:nvPr/>
        </p:nvSpPr>
        <p:spPr bwMode="auto">
          <a:xfrm>
            <a:off x="10179050" y="2008188"/>
            <a:ext cx="18415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37891" name="Rectangle 5"/>
          <p:cNvSpPr>
            <a:spLocks noGrp="1" noChangeArrowheads="1"/>
          </p:cNvSpPr>
          <p:nvPr>
            <p:ph type="subTitle" idx="1"/>
          </p:nvPr>
        </p:nvSpPr>
        <p:spPr>
          <a:xfrm>
            <a:off x="0" y="0"/>
            <a:ext cx="7772400" cy="685800"/>
          </a:xfrm>
          <a:noFill/>
        </p:spPr>
        <p:txBody>
          <a:bodyPr/>
          <a:lstStyle/>
          <a:p>
            <a:pPr algn="l"/>
            <a:r>
              <a:rPr lang="en-US" sz="1600" b="1" smtClean="0">
                <a:ea typeface="ＭＳ Ｐゴシック" pitchFamily="-111" charset="-128"/>
              </a:rPr>
              <a:t>CMV ET VIREMIE ET PRONOSTIC</a:t>
            </a:r>
          </a:p>
        </p:txBody>
      </p:sp>
      <p:sp>
        <p:nvSpPr>
          <p:cNvPr id="24" name="Text Box 4"/>
          <p:cNvSpPr txBox="1">
            <a:spLocks noChangeArrowheads="1"/>
          </p:cNvSpPr>
          <p:nvPr/>
        </p:nvSpPr>
        <p:spPr bwMode="auto">
          <a:xfrm>
            <a:off x="1115616" y="4077072"/>
            <a:ext cx="6850409" cy="646331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/>
            <a:r>
              <a:rPr lang="fr-CH" dirty="0" smtClean="0">
                <a:solidFill>
                  <a:schemeClr val="tx1"/>
                </a:solidFill>
              </a:rPr>
              <a:t>DEPISTAGE SYSTEMATIQUE DU CMV URINAIRE/SALIVAIRE/GUTHRIE PAR PCR UN JOUR CHEZ LES NOUVEAUX-NÉS ?</a:t>
            </a:r>
          </a:p>
        </p:txBody>
      </p:sp>
      <p:sp>
        <p:nvSpPr>
          <p:cNvPr id="25" name="Rectangle 36"/>
          <p:cNvSpPr>
            <a:spLocks noChangeArrowheads="1"/>
          </p:cNvSpPr>
          <p:nvPr/>
        </p:nvSpPr>
        <p:spPr bwMode="auto">
          <a:xfrm>
            <a:off x="539552" y="1844824"/>
            <a:ext cx="8131175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>
            <a:spAutoFit/>
          </a:bodyPr>
          <a:lstStyle/>
          <a:p>
            <a:pPr marL="285750" indent="-285750">
              <a:buFont typeface="Arial"/>
              <a:buChar char="•"/>
              <a:defRPr/>
            </a:pPr>
            <a:r>
              <a:rPr lang="en-US" altLang="ja-JP" sz="1600" b="0" dirty="0" smtClean="0">
                <a:solidFill>
                  <a:srgbClr val="000000"/>
                </a:solidFill>
              </a:rPr>
              <a:t>Le </a:t>
            </a:r>
            <a:r>
              <a:rPr lang="en-US" altLang="ja-JP" sz="1600" b="0" dirty="0" err="1">
                <a:solidFill>
                  <a:srgbClr val="000000"/>
                </a:solidFill>
              </a:rPr>
              <a:t>risque</a:t>
            </a:r>
            <a:r>
              <a:rPr lang="en-US" altLang="ja-JP" sz="1600" b="0" dirty="0">
                <a:solidFill>
                  <a:srgbClr val="000000"/>
                </a:solidFill>
              </a:rPr>
              <a:t> de </a:t>
            </a:r>
            <a:r>
              <a:rPr lang="en-US" altLang="ja-JP" sz="1600" b="0" dirty="0" err="1">
                <a:solidFill>
                  <a:srgbClr val="000000"/>
                </a:solidFill>
              </a:rPr>
              <a:t>séquelles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b="0" dirty="0" err="1">
                <a:solidFill>
                  <a:srgbClr val="000000"/>
                </a:solidFill>
              </a:rPr>
              <a:t>dépend</a:t>
            </a:r>
            <a:r>
              <a:rPr lang="en-US" altLang="ja-JP" sz="1600" b="0" dirty="0">
                <a:solidFill>
                  <a:srgbClr val="000000"/>
                </a:solidFill>
              </a:rPr>
              <a:t> des </a:t>
            </a:r>
            <a:r>
              <a:rPr lang="en-US" altLang="ja-JP" sz="1600" b="0" dirty="0" err="1">
                <a:solidFill>
                  <a:srgbClr val="000000"/>
                </a:solidFill>
              </a:rPr>
              <a:t>symptômes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dirty="0">
                <a:solidFill>
                  <a:srgbClr val="000000"/>
                </a:solidFill>
              </a:rPr>
              <a:t>et de la </a:t>
            </a:r>
            <a:r>
              <a:rPr lang="en-US" altLang="ja-JP" sz="1600" dirty="0" err="1">
                <a:solidFill>
                  <a:srgbClr val="000000"/>
                </a:solidFill>
              </a:rPr>
              <a:t>virémie</a:t>
            </a:r>
            <a:r>
              <a:rPr lang="en-US" altLang="ja-JP" sz="1600" b="0" dirty="0">
                <a:solidFill>
                  <a:srgbClr val="000000"/>
                </a:solidFill>
              </a:rPr>
              <a:t> </a:t>
            </a:r>
            <a:r>
              <a:rPr lang="en-US" altLang="ja-JP" sz="1600" b="0" dirty="0" err="1">
                <a:solidFill>
                  <a:srgbClr val="000000"/>
                </a:solidFill>
              </a:rPr>
              <a:t>à</a:t>
            </a:r>
            <a:r>
              <a:rPr lang="en-US" altLang="ja-JP" sz="1600" b="0" dirty="0">
                <a:solidFill>
                  <a:srgbClr val="000000"/>
                </a:solidFill>
              </a:rPr>
              <a:t> la </a:t>
            </a:r>
            <a:r>
              <a:rPr lang="en-US" altLang="ja-JP" sz="1600" b="0" dirty="0" smtClean="0">
                <a:solidFill>
                  <a:srgbClr val="000000"/>
                </a:solidFill>
              </a:rPr>
              <a:t>naissance</a:t>
            </a:r>
          </a:p>
          <a:p>
            <a:pPr>
              <a:defRPr/>
            </a:pPr>
            <a:endParaRPr lang="en-US" altLang="ja-JP" sz="1600" b="0" dirty="0" smtClean="0">
              <a:solidFill>
                <a:srgbClr val="000000"/>
              </a:solidFill>
            </a:endParaRPr>
          </a:p>
          <a:p>
            <a:pPr marL="285750" indent="-285750">
              <a:buFont typeface="Arial"/>
              <a:buChar char="•"/>
              <a:defRPr/>
            </a:pP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A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ce</a:t>
            </a:r>
            <a:r>
              <a:rPr 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jour, les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recommandation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ne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proposent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de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traiter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que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les nouveaux-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nés</a:t>
            </a:r>
            <a:r>
              <a:rPr lang="en-US" sz="160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symptomatiques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par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gancyclovir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ou</a:t>
            </a:r>
            <a:r>
              <a:rPr lang="en-US" sz="1600" b="0" dirty="0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 </a:t>
            </a:r>
            <a:r>
              <a:rPr lang="en-US" sz="1600" b="0" dirty="0" err="1" smtClean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valgancyclovir</a:t>
            </a:r>
            <a:r>
              <a:rPr lang="en-US" sz="1600" b="0" dirty="0">
                <a:solidFill>
                  <a:srgbClr val="000000"/>
                </a:solidFill>
                <a:effectLst>
                  <a:outerShdw blurRad="38100" dist="38100" dir="2700000" algn="tl">
                    <a:srgbClr val="C0C0C0"/>
                  </a:outerShdw>
                </a:effectLst>
              </a:rPr>
              <a:t>.</a:t>
            </a:r>
            <a:endParaRPr lang="en-US" sz="1400" b="0" dirty="0">
              <a:effectLst>
                <a:outerShdw blurRad="38100" dist="38100" dir="2700000" algn="tl">
                  <a:srgbClr val="C0C0C0"/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2724919326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 animBg="1"/>
      <p:bldP spid="25" grpId="0" build="p" autoUpdateAnimBg="0"/>
    </p:bld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2"/>
          <p:cNvSpPr txBox="1">
            <a:spLocks noChangeArrowheads="1"/>
          </p:cNvSpPr>
          <p:nvPr/>
        </p:nvSpPr>
        <p:spPr bwMode="auto">
          <a:xfrm>
            <a:off x="2743200" y="2413000"/>
            <a:ext cx="424656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5.HYPOXIE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938" name="Text Box 2"/>
          <p:cNvSpPr txBox="1">
            <a:spLocks noChangeArrowheads="1"/>
          </p:cNvSpPr>
          <p:nvPr/>
        </p:nvSpPr>
        <p:spPr bwMode="auto">
          <a:xfrm>
            <a:off x="0" y="0"/>
            <a:ext cx="1762125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HYPOXIE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39939" name="Text Box 4"/>
          <p:cNvSpPr txBox="1">
            <a:spLocks noChangeArrowheads="1"/>
          </p:cNvSpPr>
          <p:nvPr/>
        </p:nvSpPr>
        <p:spPr bwMode="auto">
          <a:xfrm>
            <a:off x="169863" y="692150"/>
            <a:ext cx="8723312" cy="35655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Atteinte du gg spiralé en premier puis de la cochlée</a:t>
            </a:r>
          </a:p>
          <a:p>
            <a:pPr marL="182563" indent="-182563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Facteurs de risque pour une hypoxémie: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APGAR &lt; 3 à 5 min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pH répétés &lt;7,2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Insuffisance respiratoire sévère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Hyperventilation iatrogène (alcalose et hypoperfusion SNC)</a:t>
            </a:r>
          </a:p>
          <a:p>
            <a:pPr marL="1096963" lvl="2" indent="-182563">
              <a:buFont typeface="Arial" charset="0"/>
              <a:buChar char="•"/>
            </a:pPr>
            <a:r>
              <a:rPr lang="fr-CH" sz="1400" b="0">
                <a:solidFill>
                  <a:schemeClr val="tx1"/>
                </a:solidFill>
              </a:rPr>
              <a:t>ECMO (3-35% des patients)</a:t>
            </a:r>
          </a:p>
          <a:p>
            <a:pPr marL="1096963" lvl="2" indent="-182563">
              <a:buFont typeface="Arial" charset="0"/>
              <a:buNone/>
            </a:pPr>
            <a:endParaRPr lang="fr-CH" sz="1400" b="0">
              <a:solidFill>
                <a:schemeClr val="tx1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Pas de seuil clair d’hypoxémie lésionnelle =&gt; sensibilité individuelle</a:t>
            </a:r>
          </a:p>
          <a:p>
            <a:pPr marL="182563" indent="-182563"/>
            <a:endParaRPr lang="fr-CH" b="0">
              <a:solidFill>
                <a:schemeClr val="tx1"/>
              </a:solidFill>
            </a:endParaRPr>
          </a:p>
          <a:p>
            <a:pPr marL="182563" indent="-182563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CAVE: </a:t>
            </a:r>
            <a:r>
              <a:rPr lang="fr-CH">
                <a:solidFill>
                  <a:schemeClr val="tx1"/>
                </a:solidFill>
              </a:rPr>
              <a:t>Lésions différées</a:t>
            </a:r>
            <a:r>
              <a:rPr lang="fr-CH" b="0">
                <a:solidFill>
                  <a:schemeClr val="tx1"/>
                </a:solidFill>
              </a:rPr>
              <a:t> ad 2-4 ans avec 35% qui </a:t>
            </a:r>
            <a:r>
              <a:rPr lang="fr-CH">
                <a:solidFill>
                  <a:schemeClr val="tx1"/>
                </a:solidFill>
              </a:rPr>
              <a:t>se péjorent</a:t>
            </a:r>
            <a:r>
              <a:rPr lang="fr-CH" b="0">
                <a:solidFill>
                  <a:schemeClr val="tx1"/>
                </a:solidFill>
              </a:rPr>
              <a:t> encore  par la suite.</a:t>
            </a:r>
          </a:p>
          <a:p>
            <a:pPr marL="182563" indent="-182563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58372" name="Rectangle 6"/>
          <p:cNvSpPr>
            <a:spLocks noChangeArrowheads="1"/>
          </p:cNvSpPr>
          <p:nvPr/>
        </p:nvSpPr>
        <p:spPr bwMode="auto">
          <a:xfrm>
            <a:off x="685800" y="4916488"/>
            <a:ext cx="8229600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b="0">
                <a:solidFill>
                  <a:schemeClr val="tx1"/>
                </a:solidFill>
              </a:rPr>
              <a:t>Dépister systématiquement l’audition aux CTRL chez pédiatre même si les premiers tests sont normaux ! </a:t>
            </a:r>
            <a:endParaRPr lang="fr-FR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3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8372" grpId="0" animBg="1"/>
    </p:bld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0962" name="Text Box 2"/>
          <p:cNvSpPr txBox="1">
            <a:spLocks noChangeArrowheads="1"/>
          </p:cNvSpPr>
          <p:nvPr/>
        </p:nvSpPr>
        <p:spPr bwMode="auto">
          <a:xfrm>
            <a:off x="2743200" y="2413000"/>
            <a:ext cx="3176588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6.BRUIT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986" name="Picture 3" descr="audiogrammezones0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195513" y="981075"/>
            <a:ext cx="5175250" cy="4746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3010" name="Picture 4" descr="preserver2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81000" y="990600"/>
            <a:ext cx="4152900" cy="3717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3011" name="Rectangle 5"/>
          <p:cNvSpPr>
            <a:spLocks noChangeArrowheads="1"/>
          </p:cNvSpPr>
          <p:nvPr/>
        </p:nvSpPr>
        <p:spPr bwMode="auto">
          <a:xfrm>
            <a:off x="533400" y="4800600"/>
            <a:ext cx="1703388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000" b="0">
                <a:solidFill>
                  <a:schemeClr val="tx1"/>
                </a:solidFill>
              </a:rPr>
              <a:t>http://www.elixir-audition.fr/</a:t>
            </a: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2819400" y="3810000"/>
            <a:ext cx="2133600" cy="649288"/>
            <a:chOff x="1776" y="2400"/>
            <a:chExt cx="1344" cy="409"/>
          </a:xfrm>
        </p:grpSpPr>
        <p:sp>
          <p:nvSpPr>
            <p:cNvPr id="43014" name="Line 6"/>
            <p:cNvSpPr>
              <a:spLocks noChangeShapeType="1"/>
            </p:cNvSpPr>
            <p:nvPr/>
          </p:nvSpPr>
          <p:spPr bwMode="auto">
            <a:xfrm flipH="1">
              <a:off x="1776" y="2655"/>
              <a:ext cx="227" cy="0"/>
            </a:xfrm>
            <a:prstGeom prst="line">
              <a:avLst/>
            </a:prstGeom>
            <a:noFill/>
            <a:ln w="57150">
              <a:solidFill>
                <a:schemeClr val="tx1"/>
              </a:solidFill>
              <a:round/>
              <a:headEnd/>
              <a:tailEnd type="stealth" w="med" len="med"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43015" name="Text Box 7"/>
            <p:cNvSpPr txBox="1">
              <a:spLocks noChangeArrowheads="1"/>
            </p:cNvSpPr>
            <p:nvPr/>
          </p:nvSpPr>
          <p:spPr bwMode="auto">
            <a:xfrm>
              <a:off x="1912" y="2400"/>
              <a:ext cx="1208" cy="409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CH" sz="1200" b="0">
                  <a:solidFill>
                    <a:schemeClr val="tx1"/>
                  </a:solidFill>
                </a:rPr>
                <a:t>45 dB=Limite admise par AAP</a:t>
              </a:r>
            </a:p>
            <a:p>
              <a:pPr algn="ctr"/>
              <a:r>
                <a:rPr lang="fr-CH" sz="1200" b="0">
                  <a:solidFill>
                    <a:schemeClr val="tx1"/>
                  </a:solidFill>
                </a:rPr>
                <a:t>(mais pas d’évidences...)</a:t>
              </a:r>
              <a:endParaRPr lang="fr-FR" sz="1200" b="0">
                <a:solidFill>
                  <a:schemeClr val="tx1"/>
                </a:solidFill>
              </a:endParaRPr>
            </a:p>
          </p:txBody>
        </p:sp>
      </p:grpSp>
      <p:pic>
        <p:nvPicPr>
          <p:cNvPr id="61446" name="Picture 13" descr="niveaux"/>
          <p:cNvPicPr>
            <a:picLocks noChangeAspect="1" noChangeArrowheads="1"/>
          </p:cNvPicPr>
          <p:nvPr/>
        </p:nvPicPr>
        <p:blipFill>
          <a:blip r:embed="rId3"/>
          <a:srcRect t="62656"/>
          <a:stretch>
            <a:fillRect/>
          </a:stretch>
        </p:blipFill>
        <p:spPr bwMode="auto">
          <a:xfrm>
            <a:off x="5143500" y="1676400"/>
            <a:ext cx="3695700" cy="2362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4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034" name="Rectangle 2"/>
          <p:cNvSpPr>
            <a:spLocks noChangeArrowheads="1"/>
          </p:cNvSpPr>
          <p:nvPr/>
        </p:nvSpPr>
        <p:spPr bwMode="auto">
          <a:xfrm>
            <a:off x="3132138" y="44450"/>
            <a:ext cx="3087687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9388" lvl="1">
              <a:tabLst>
                <a:tab pos="88900" algn="l"/>
              </a:tabLst>
            </a:pPr>
            <a:r>
              <a:rPr lang="fr-FR">
                <a:solidFill>
                  <a:schemeClr val="tx1"/>
                </a:solidFill>
              </a:rPr>
              <a:t>dB EN NEONAT/USI</a:t>
            </a:r>
          </a:p>
        </p:txBody>
      </p:sp>
      <p:pic>
        <p:nvPicPr>
          <p:cNvPr id="44035" name="Picture 3"/>
          <p:cNvPicPr>
            <a:picLocks noChangeAspect="1" noChangeArrowheads="1"/>
          </p:cNvPicPr>
          <p:nvPr/>
        </p:nvPicPr>
        <p:blipFill>
          <a:blip r:embed="rId2"/>
          <a:srcRect l="32278" t="27170" r="28737" b="12500"/>
          <a:stretch>
            <a:fillRect/>
          </a:stretch>
        </p:blipFill>
        <p:spPr bwMode="auto">
          <a:xfrm>
            <a:off x="515938" y="2667000"/>
            <a:ext cx="2135187" cy="2478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4036" name="Picture 4"/>
          <p:cNvPicPr>
            <a:picLocks noChangeAspect="1" noChangeArrowheads="1"/>
          </p:cNvPicPr>
          <p:nvPr/>
        </p:nvPicPr>
        <p:blipFill>
          <a:blip r:embed="rId3"/>
          <a:srcRect l="32278" t="31094" r="28737" b="12500"/>
          <a:stretch>
            <a:fillRect/>
          </a:stretch>
        </p:blipFill>
        <p:spPr bwMode="auto">
          <a:xfrm>
            <a:off x="515938" y="249238"/>
            <a:ext cx="2135187" cy="23161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037" name="Rectangle 7"/>
          <p:cNvSpPr>
            <a:spLocks noChangeArrowheads="1"/>
          </p:cNvSpPr>
          <p:nvPr/>
        </p:nvSpPr>
        <p:spPr bwMode="auto">
          <a:xfrm>
            <a:off x="134938" y="5133975"/>
            <a:ext cx="3429000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sz="1200" b="0">
                <a:solidFill>
                  <a:schemeClr val="tx1"/>
                </a:solidFill>
              </a:rPr>
              <a:t>Arch. Dis. Child Fetal Neonatal 2008. 93, F132</a:t>
            </a:r>
          </a:p>
        </p:txBody>
      </p:sp>
      <p:sp>
        <p:nvSpPr>
          <p:cNvPr id="44038" name="Rectangle 11"/>
          <p:cNvSpPr>
            <a:spLocks noChangeArrowheads="1"/>
          </p:cNvSpPr>
          <p:nvPr/>
        </p:nvSpPr>
        <p:spPr bwMode="auto">
          <a:xfrm>
            <a:off x="179388" y="5670550"/>
            <a:ext cx="3594100" cy="10160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2000">
                <a:solidFill>
                  <a:schemeClr val="tx1"/>
                </a:solidFill>
              </a:rPr>
              <a:t>CPAPn &gt; </a:t>
            </a:r>
            <a:r>
              <a:rPr lang="fr-CH" sz="2000"/>
              <a:t>90 </a:t>
            </a:r>
            <a:r>
              <a:rPr lang="fr-CH" sz="2000">
                <a:ea typeface="ＭＳ ゴシック" pitchFamily="-111" charset="-128"/>
              </a:rPr>
              <a:t>dB</a:t>
            </a:r>
            <a:r>
              <a:rPr lang="fr-CH" sz="2000">
                <a:solidFill>
                  <a:schemeClr val="tx1"/>
                </a:solidFill>
                <a:ea typeface="ＭＳ ゴシック" pitchFamily="-111" charset="-128"/>
              </a:rPr>
              <a:t> !</a:t>
            </a:r>
          </a:p>
          <a:p>
            <a:pPr algn="ctr"/>
            <a:r>
              <a:rPr lang="fr-CH" sz="2000">
                <a:solidFill>
                  <a:schemeClr val="tx1"/>
                </a:solidFill>
                <a:ea typeface="ＭＳ ゴシック" pitchFamily="-111" charset="-128"/>
              </a:rPr>
              <a:t>flux dépendant</a:t>
            </a:r>
          </a:p>
          <a:p>
            <a:pPr algn="ctr"/>
            <a:r>
              <a:rPr lang="fr-CH" sz="2000">
                <a:solidFill>
                  <a:schemeClr val="tx1"/>
                </a:solidFill>
                <a:ea typeface="ＭＳ ゴシック" pitchFamily="-111" charset="-128"/>
              </a:rPr>
              <a:t>(mesure dB dans la bouche)</a:t>
            </a:r>
            <a:endParaRPr lang="fr-FR" sz="2000">
              <a:solidFill>
                <a:schemeClr val="tx1"/>
              </a:solidFill>
            </a:endParaRPr>
          </a:p>
        </p:txBody>
      </p:sp>
      <p:sp>
        <p:nvSpPr>
          <p:cNvPr id="44039" name="Line 11"/>
          <p:cNvSpPr>
            <a:spLocks noChangeShapeType="1"/>
          </p:cNvSpPr>
          <p:nvPr/>
        </p:nvSpPr>
        <p:spPr bwMode="auto">
          <a:xfrm>
            <a:off x="855663" y="3500438"/>
            <a:ext cx="17287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sp>
        <p:nvSpPr>
          <p:cNvPr id="44040" name="Line 12"/>
          <p:cNvSpPr>
            <a:spLocks noChangeShapeType="1"/>
          </p:cNvSpPr>
          <p:nvPr/>
        </p:nvSpPr>
        <p:spPr bwMode="auto">
          <a:xfrm>
            <a:off x="855663" y="1125538"/>
            <a:ext cx="1728787" cy="0"/>
          </a:xfrm>
          <a:prstGeom prst="line">
            <a:avLst/>
          </a:prstGeom>
          <a:noFill/>
          <a:ln w="12700">
            <a:solidFill>
              <a:srgbClr val="FF0000"/>
            </a:solidFill>
            <a:round/>
            <a:headEnd/>
            <a:tailEnd/>
          </a:ln>
        </p:spPr>
        <p:txBody>
          <a:bodyPr/>
          <a:lstStyle/>
          <a:p>
            <a:endParaRPr lang="fr-CH"/>
          </a:p>
        </p:txBody>
      </p:sp>
      <p:grpSp>
        <p:nvGrpSpPr>
          <p:cNvPr id="2" name="Group 18"/>
          <p:cNvGrpSpPr>
            <a:grpSpLocks/>
          </p:cNvGrpSpPr>
          <p:nvPr/>
        </p:nvGrpSpPr>
        <p:grpSpPr bwMode="auto">
          <a:xfrm>
            <a:off x="3702050" y="766763"/>
            <a:ext cx="5334000" cy="5614987"/>
            <a:chOff x="2114" y="336"/>
            <a:chExt cx="3360" cy="3537"/>
          </a:xfrm>
        </p:grpSpPr>
        <p:pic>
          <p:nvPicPr>
            <p:cNvPr id="44042" name="Picture 4"/>
            <p:cNvPicPr>
              <a:picLocks noChangeAspect="1" noChangeArrowheads="1"/>
            </p:cNvPicPr>
            <p:nvPr/>
          </p:nvPicPr>
          <p:blipFill>
            <a:blip r:embed="rId4"/>
            <a:srcRect l="11224" t="29913" r="36797" b="13681"/>
            <a:stretch>
              <a:fillRect/>
            </a:stretch>
          </p:blipFill>
          <p:spPr bwMode="auto">
            <a:xfrm>
              <a:off x="2114" y="336"/>
              <a:ext cx="3303" cy="268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4043" name="ZoneTexte 3"/>
            <p:cNvSpPr txBox="1">
              <a:spLocks noChangeArrowheads="1"/>
            </p:cNvSpPr>
            <p:nvPr/>
          </p:nvSpPr>
          <p:spPr bwMode="auto">
            <a:xfrm>
              <a:off x="2834" y="2928"/>
              <a:ext cx="2640" cy="17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 sz="1200" b="0">
                  <a:solidFill>
                    <a:schemeClr val="tx1"/>
                  </a:solidFill>
                </a:rPr>
                <a:t>Arch. Dis. Child Fetal Neonatal 2008. 93, N°5, F396</a:t>
              </a:r>
            </a:p>
          </p:txBody>
        </p:sp>
        <p:sp>
          <p:nvSpPr>
            <p:cNvPr id="44044" name="Rectangle 4"/>
            <p:cNvSpPr>
              <a:spLocks noChangeArrowheads="1"/>
            </p:cNvSpPr>
            <p:nvPr/>
          </p:nvSpPr>
          <p:spPr bwMode="auto">
            <a:xfrm>
              <a:off x="3170" y="2082"/>
              <a:ext cx="577" cy="17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200" b="0">
                  <a:solidFill>
                    <a:schemeClr val="tx1"/>
                  </a:solidFill>
                </a:rPr>
                <a:t>+5 cmH2O</a:t>
              </a:r>
            </a:p>
          </p:txBody>
        </p:sp>
        <p:sp>
          <p:nvSpPr>
            <p:cNvPr id="44045" name="Rectangle 10"/>
            <p:cNvSpPr>
              <a:spLocks noChangeArrowheads="1"/>
            </p:cNvSpPr>
            <p:nvPr/>
          </p:nvSpPr>
          <p:spPr bwMode="auto">
            <a:xfrm>
              <a:off x="3115" y="3617"/>
              <a:ext cx="1353" cy="256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2000">
                  <a:solidFill>
                    <a:schemeClr val="tx1"/>
                  </a:solidFill>
                </a:rPr>
                <a:t>HFO </a:t>
              </a:r>
              <a:r>
                <a:rPr lang="fr-CH" sz="2000">
                  <a:solidFill>
                    <a:schemeClr val="tx1"/>
                  </a:solidFill>
                  <a:ea typeface="ＭＳ ゴシック" pitchFamily="-111" charset="-128"/>
                </a:rPr>
                <a:t>≅ 50- 60 dB</a:t>
              </a:r>
            </a:p>
          </p:txBody>
        </p:sp>
        <p:sp>
          <p:nvSpPr>
            <p:cNvPr id="44046" name="Line 14"/>
            <p:cNvSpPr>
              <a:spLocks noChangeShapeType="1"/>
            </p:cNvSpPr>
            <p:nvPr/>
          </p:nvSpPr>
          <p:spPr bwMode="auto">
            <a:xfrm flipH="1">
              <a:off x="2454" y="2024"/>
              <a:ext cx="1724" cy="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44047" name="Line 15"/>
            <p:cNvSpPr>
              <a:spLocks noChangeShapeType="1"/>
            </p:cNvSpPr>
            <p:nvPr/>
          </p:nvSpPr>
          <p:spPr bwMode="auto">
            <a:xfrm flipH="1">
              <a:off x="2454" y="1842"/>
              <a:ext cx="2222" cy="1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44048" name="Line 17"/>
            <p:cNvSpPr>
              <a:spLocks noChangeShapeType="1"/>
            </p:cNvSpPr>
            <p:nvPr/>
          </p:nvSpPr>
          <p:spPr bwMode="auto">
            <a:xfrm flipH="1">
              <a:off x="2608" y="572"/>
              <a:ext cx="1633" cy="635"/>
            </a:xfrm>
            <a:prstGeom prst="line">
              <a:avLst/>
            </a:prstGeom>
            <a:noFill/>
            <a:ln w="15875">
              <a:solidFill>
                <a:srgbClr val="FF0000"/>
              </a:solidFill>
              <a:prstDash val="sysDot"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5058" name="Text Box 4"/>
          <p:cNvSpPr txBox="1">
            <a:spLocks noChangeArrowheads="1"/>
          </p:cNvSpPr>
          <p:nvPr/>
        </p:nvSpPr>
        <p:spPr bwMode="auto">
          <a:xfrm>
            <a:off x="246063" y="4165600"/>
            <a:ext cx="8593137" cy="11557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sz="1400" b="0">
                <a:solidFill>
                  <a:schemeClr val="tx1"/>
                </a:solidFill>
              </a:rPr>
              <a:t>Suivi exposition au bruit et lumière chez 30 préma de &lt;1000 g de la naissance jusqu’à leur retour à domicile (capteur mis près de l’enfant à 20-30 cm de l’oreille).</a:t>
            </a:r>
          </a:p>
          <a:p>
            <a:pPr marL="271463" indent="-271463">
              <a:buFont typeface="Arial" charset="0"/>
              <a:buNone/>
              <a:tabLst>
                <a:tab pos="266700" algn="l"/>
              </a:tabLst>
            </a:pPr>
            <a:endParaRPr lang="fr-CH" sz="1400" b="0">
              <a:solidFill>
                <a:schemeClr val="tx1"/>
              </a:solidFill>
            </a:endParaRP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sz="1400" b="0">
                <a:solidFill>
                  <a:schemeClr val="tx1"/>
                </a:solidFill>
              </a:rPr>
              <a:t>Contrairement à ce qui était attendu, on observe une augmentation du bruit de 0,22 dB/semaine (passage de 56 DB/24 SA à 60 dB/45SA)</a:t>
            </a:r>
          </a:p>
        </p:txBody>
      </p:sp>
      <p:pic>
        <p:nvPicPr>
          <p:cNvPr id="45059" name="Picture 5"/>
          <p:cNvPicPr>
            <a:picLocks noChangeAspect="1" noChangeArrowheads="1"/>
          </p:cNvPicPr>
          <p:nvPr/>
        </p:nvPicPr>
        <p:blipFill>
          <a:blip r:embed="rId2"/>
          <a:srcRect l="16341" t="22229" r="25195" b="56641"/>
          <a:stretch>
            <a:fillRect/>
          </a:stretch>
        </p:blipFill>
        <p:spPr bwMode="auto">
          <a:xfrm>
            <a:off x="1187450" y="42863"/>
            <a:ext cx="6480175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0" name="Picture 6"/>
          <p:cNvPicPr>
            <a:picLocks noChangeAspect="1" noChangeArrowheads="1"/>
          </p:cNvPicPr>
          <p:nvPr/>
        </p:nvPicPr>
        <p:blipFill>
          <a:blip r:embed="rId3"/>
          <a:srcRect l="15157" t="27849" r="42317" b="38933"/>
          <a:stretch>
            <a:fillRect/>
          </a:stretch>
        </p:blipFill>
        <p:spPr bwMode="auto">
          <a:xfrm>
            <a:off x="1258888" y="1989138"/>
            <a:ext cx="3095625" cy="1933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5061" name="Picture 7"/>
          <p:cNvPicPr>
            <a:picLocks noChangeAspect="1" noChangeArrowheads="1"/>
          </p:cNvPicPr>
          <p:nvPr/>
        </p:nvPicPr>
        <p:blipFill>
          <a:blip r:embed="rId4"/>
          <a:srcRect l="14557" t="37912" r="41145" b="28581"/>
          <a:stretch>
            <a:fillRect/>
          </a:stretch>
        </p:blipFill>
        <p:spPr bwMode="auto">
          <a:xfrm>
            <a:off x="4859338" y="1916113"/>
            <a:ext cx="3094037" cy="18732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5062" name="Rectangle 8"/>
          <p:cNvSpPr>
            <a:spLocks noChangeArrowheads="1"/>
          </p:cNvSpPr>
          <p:nvPr/>
        </p:nvSpPr>
        <p:spPr bwMode="auto">
          <a:xfrm>
            <a:off x="6191250" y="1557338"/>
            <a:ext cx="2341563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000" b="0">
                <a:solidFill>
                  <a:schemeClr val="tx1"/>
                </a:solidFill>
              </a:rPr>
              <a:t>Pediatrics. 2007; Vol 123, Nb2, p.541. </a:t>
            </a:r>
          </a:p>
        </p:txBody>
      </p:sp>
      <p:sp>
        <p:nvSpPr>
          <p:cNvPr id="45063" name="Text Box 4"/>
          <p:cNvSpPr txBox="1">
            <a:spLocks noChangeArrowheads="1"/>
          </p:cNvSpPr>
          <p:nvPr/>
        </p:nvSpPr>
        <p:spPr bwMode="auto">
          <a:xfrm>
            <a:off x="250825" y="5229225"/>
            <a:ext cx="8593138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Font typeface="Arial" charset="0"/>
              <a:buNone/>
              <a:tabLst>
                <a:tab pos="266700" algn="l"/>
              </a:tabLst>
            </a:pPr>
            <a:endParaRPr lang="fr-CH" sz="1400" b="0">
              <a:solidFill>
                <a:schemeClr val="tx1"/>
              </a:solidFill>
            </a:endParaRP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sz="1400" b="0">
                <a:solidFill>
                  <a:schemeClr val="tx1"/>
                </a:solidFill>
              </a:rPr>
              <a:t>Vieux incubateur plus bruyant que récents (Girafe) et que lit ouvert</a:t>
            </a:r>
          </a:p>
          <a:p>
            <a:pPr marL="271463" indent="-271463">
              <a:buFont typeface="Arial" charset="0"/>
              <a:buNone/>
              <a:tabLst>
                <a:tab pos="266700" algn="l"/>
              </a:tabLst>
            </a:pPr>
            <a:endParaRPr lang="fr-CH" sz="1400" b="0">
              <a:solidFill>
                <a:schemeClr val="tx1"/>
              </a:solidFill>
            </a:endParaRP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sz="1400" b="0">
                <a:solidFill>
                  <a:schemeClr val="tx1"/>
                </a:solidFill>
              </a:rPr>
              <a:t>Bruit CPAPn &gt; O2 lunette &gt; ventilation mécanique &gt; AA</a:t>
            </a:r>
          </a:p>
          <a:p>
            <a:pPr marL="271463" indent="-271463">
              <a:buFont typeface="Arial" charset="0"/>
              <a:buNone/>
              <a:tabLst>
                <a:tab pos="266700" algn="l"/>
              </a:tabLst>
            </a:pPr>
            <a:endParaRPr lang="fr-CH" sz="1400" b="0">
              <a:solidFill>
                <a:schemeClr val="tx1"/>
              </a:solidFill>
            </a:endParaRP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sz="1400" b="0">
                <a:solidFill>
                  <a:schemeClr val="tx1"/>
                </a:solidFill>
              </a:rPr>
              <a:t>Bruits de ventilation tous augmenté par le passage de couveuse (Girafe) en lit ouvert (+ 5 dB)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107950" y="2133600"/>
            <a:ext cx="8910638" cy="4464050"/>
            <a:chOff x="68" y="1344"/>
            <a:chExt cx="5613" cy="2812"/>
          </a:xfrm>
        </p:grpSpPr>
        <p:pic>
          <p:nvPicPr>
            <p:cNvPr id="46091" name="Picture 3" descr="Tarn"/>
            <p:cNvPicPr>
              <a:picLocks noChangeAspect="1" noChangeArrowheads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113" y="1612"/>
              <a:ext cx="5568" cy="254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46092" name="Rectangle 10"/>
            <p:cNvSpPr>
              <a:spLocks noChangeArrowheads="1"/>
            </p:cNvSpPr>
            <p:nvPr/>
          </p:nvSpPr>
          <p:spPr bwMode="auto">
            <a:xfrm>
              <a:off x="68" y="1344"/>
              <a:ext cx="1532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 u="sng">
                  <a:solidFill>
                    <a:schemeClr val="tx1"/>
                  </a:solidFill>
                </a:rPr>
                <a:t>Mécanisme lésionnels</a:t>
              </a:r>
            </a:p>
          </p:txBody>
        </p:sp>
      </p:grpSp>
      <p:sp>
        <p:nvSpPr>
          <p:cNvPr id="46083" name="Text Box 4"/>
          <p:cNvSpPr txBox="1">
            <a:spLocks noChangeArrowheads="1"/>
          </p:cNvSpPr>
          <p:nvPr/>
        </p:nvSpPr>
        <p:spPr bwMode="auto">
          <a:xfrm>
            <a:off x="227013" y="188913"/>
            <a:ext cx="8593137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b="0">
                <a:solidFill>
                  <a:schemeClr val="tx1"/>
                </a:solidFill>
              </a:rPr>
              <a:t>Atteinte des cellules auditives </a:t>
            </a:r>
            <a:r>
              <a:rPr lang="fr-CH">
                <a:solidFill>
                  <a:schemeClr val="tx1"/>
                </a:solidFill>
              </a:rPr>
              <a:t>externe </a:t>
            </a:r>
            <a:r>
              <a:rPr lang="fr-CH" b="0">
                <a:solidFill>
                  <a:schemeClr val="tx1"/>
                </a:solidFill>
              </a:rPr>
              <a:t>et du gg spiralé  </a:t>
            </a:r>
            <a:endParaRPr lang="fr-CH">
              <a:solidFill>
                <a:schemeClr val="tx1"/>
              </a:solidFill>
            </a:endParaRP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>
                <a:solidFill>
                  <a:schemeClr val="tx1"/>
                </a:solidFill>
              </a:rPr>
              <a:t>Perte</a:t>
            </a:r>
            <a:r>
              <a:rPr lang="fr-CH" b="0">
                <a:solidFill>
                  <a:schemeClr val="tx1"/>
                </a:solidFill>
              </a:rPr>
              <a:t> d’audition surtout </a:t>
            </a:r>
            <a:r>
              <a:rPr lang="fr-CH">
                <a:solidFill>
                  <a:schemeClr val="tx1"/>
                </a:solidFill>
              </a:rPr>
              <a:t>partielle</a:t>
            </a:r>
            <a:r>
              <a:rPr lang="fr-CH" b="0">
                <a:solidFill>
                  <a:schemeClr val="tx1"/>
                </a:solidFill>
              </a:rPr>
              <a:t> (≈ 60 dB) mais parfois aussi totale</a:t>
            </a:r>
          </a:p>
        </p:txBody>
      </p:sp>
      <p:sp>
        <p:nvSpPr>
          <p:cNvPr id="64516" name="Rectangle 3"/>
          <p:cNvSpPr>
            <a:spLocks noChangeArrowheads="1"/>
          </p:cNvSpPr>
          <p:nvPr/>
        </p:nvSpPr>
        <p:spPr bwMode="auto">
          <a:xfrm>
            <a:off x="827088" y="908050"/>
            <a:ext cx="7696200" cy="120015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tabLst>
                <a:tab pos="266700" algn="l"/>
              </a:tabLst>
            </a:pPr>
            <a:r>
              <a:rPr lang="fr-CH" b="0">
                <a:solidFill>
                  <a:schemeClr val="tx1"/>
                </a:solidFill>
              </a:rPr>
              <a:t>Combien de dB et combien de temps pour avoir des lésions chez le nouveau né vs prématuré sachant que 2/3 sont exposés 24h/24 à des niveau sonores supérieurs à ceux tolérés 8h/j chez les adultes ?</a:t>
            </a:r>
          </a:p>
          <a:p>
            <a:pPr marL="271463" indent="-271463" algn="ctr">
              <a:tabLst>
                <a:tab pos="266700" algn="l"/>
              </a:tabLst>
            </a:pPr>
            <a:r>
              <a:rPr lang="fr-CH" b="0">
                <a:solidFill>
                  <a:schemeClr val="tx1"/>
                </a:solidFill>
              </a:rPr>
              <a:t>45 dB pour 24h/24 ?</a:t>
            </a:r>
          </a:p>
        </p:txBody>
      </p:sp>
      <p:grpSp>
        <p:nvGrpSpPr>
          <p:cNvPr id="3" name="Group 11"/>
          <p:cNvGrpSpPr>
            <a:grpSpLocks/>
          </p:cNvGrpSpPr>
          <p:nvPr/>
        </p:nvGrpSpPr>
        <p:grpSpPr bwMode="auto">
          <a:xfrm>
            <a:off x="1258888" y="3206750"/>
            <a:ext cx="3600450" cy="792163"/>
            <a:chOff x="793" y="2020"/>
            <a:chExt cx="2268" cy="499"/>
          </a:xfrm>
        </p:grpSpPr>
        <p:sp>
          <p:nvSpPr>
            <p:cNvPr id="46089" name="Oval 6"/>
            <p:cNvSpPr>
              <a:spLocks noChangeArrowheads="1"/>
            </p:cNvSpPr>
            <p:nvPr/>
          </p:nvSpPr>
          <p:spPr bwMode="auto">
            <a:xfrm>
              <a:off x="793" y="2066"/>
              <a:ext cx="499" cy="408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6090" name="Oval 7"/>
            <p:cNvSpPr>
              <a:spLocks noChangeArrowheads="1"/>
            </p:cNvSpPr>
            <p:nvPr/>
          </p:nvSpPr>
          <p:spPr bwMode="auto">
            <a:xfrm>
              <a:off x="2472" y="2020"/>
              <a:ext cx="589" cy="499"/>
            </a:xfrm>
            <a:prstGeom prst="ellipse">
              <a:avLst/>
            </a:prstGeom>
            <a:noFill/>
            <a:ln w="28575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</p:grpSp>
      <p:grpSp>
        <p:nvGrpSpPr>
          <p:cNvPr id="4" name="Group 12"/>
          <p:cNvGrpSpPr>
            <a:grpSpLocks/>
          </p:cNvGrpSpPr>
          <p:nvPr/>
        </p:nvGrpSpPr>
        <p:grpSpPr bwMode="auto">
          <a:xfrm>
            <a:off x="1116013" y="4648200"/>
            <a:ext cx="3841750" cy="792163"/>
            <a:chOff x="703" y="2928"/>
            <a:chExt cx="2420" cy="499"/>
          </a:xfrm>
        </p:grpSpPr>
        <p:sp>
          <p:nvSpPr>
            <p:cNvPr id="46087" name="Oval 8"/>
            <p:cNvSpPr>
              <a:spLocks noChangeArrowheads="1"/>
            </p:cNvSpPr>
            <p:nvPr/>
          </p:nvSpPr>
          <p:spPr bwMode="auto">
            <a:xfrm>
              <a:off x="703" y="2974"/>
              <a:ext cx="635" cy="408"/>
            </a:xfrm>
            <a:prstGeom prst="ellipse">
              <a:avLst/>
            </a:prstGeom>
            <a:noFill/>
            <a:ln w="28575">
              <a:solidFill>
                <a:srgbClr val="00CA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  <p:sp>
          <p:nvSpPr>
            <p:cNvPr id="46088" name="Oval 9"/>
            <p:cNvSpPr>
              <a:spLocks noChangeArrowheads="1"/>
            </p:cNvSpPr>
            <p:nvPr/>
          </p:nvSpPr>
          <p:spPr bwMode="auto">
            <a:xfrm>
              <a:off x="2472" y="2928"/>
              <a:ext cx="651" cy="499"/>
            </a:xfrm>
            <a:prstGeom prst="ellipse">
              <a:avLst/>
            </a:prstGeom>
            <a:noFill/>
            <a:ln w="28575">
              <a:solidFill>
                <a:srgbClr val="00CA03"/>
              </a:solidFill>
              <a:round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5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4516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6" name="Picture 1027" descr="Spiral"/>
          <p:cNvPicPr>
            <a:picLocks noChangeAspect="1" noChangeArrowheads="1"/>
          </p:cNvPicPr>
          <p:nvPr/>
        </p:nvPicPr>
        <p:blipFill>
          <a:blip r:embed="rId2"/>
          <a:srcRect b="4762"/>
          <a:stretch>
            <a:fillRect/>
          </a:stretch>
        </p:blipFill>
        <p:spPr bwMode="auto">
          <a:xfrm>
            <a:off x="1295400" y="685800"/>
            <a:ext cx="1905000" cy="2428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147" name="Text Box 2"/>
          <p:cNvSpPr txBox="1">
            <a:spLocks noChangeArrowheads="1"/>
          </p:cNvSpPr>
          <p:nvPr/>
        </p:nvSpPr>
        <p:spPr bwMode="auto">
          <a:xfrm>
            <a:off x="0" y="0"/>
            <a:ext cx="193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COCHLEE</a:t>
            </a:r>
            <a:endParaRPr lang="fr-FR" sz="2800">
              <a:solidFill>
                <a:schemeClr val="tx1"/>
              </a:solidFill>
            </a:endParaRPr>
          </a:p>
        </p:txBody>
      </p:sp>
      <p:grpSp>
        <p:nvGrpSpPr>
          <p:cNvPr id="2" name="Grouper 13"/>
          <p:cNvGrpSpPr>
            <a:grpSpLocks/>
          </p:cNvGrpSpPr>
          <p:nvPr/>
        </p:nvGrpSpPr>
        <p:grpSpPr bwMode="auto">
          <a:xfrm>
            <a:off x="1905000" y="3500438"/>
            <a:ext cx="6369050" cy="2981325"/>
            <a:chOff x="1905000" y="3500438"/>
            <a:chExt cx="6369050" cy="2981325"/>
          </a:xfrm>
        </p:grpSpPr>
        <p:sp>
          <p:nvSpPr>
            <p:cNvPr id="6150" name="Rectangle 11"/>
            <p:cNvSpPr>
              <a:spLocks noChangeArrowheads="1"/>
            </p:cNvSpPr>
            <p:nvPr/>
          </p:nvSpPr>
          <p:spPr bwMode="auto">
            <a:xfrm>
              <a:off x="5316538" y="3500438"/>
              <a:ext cx="1219200" cy="11906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342900" indent="-342900"/>
              <a:r>
                <a:rPr lang="fr-FR" b="0">
                  <a:solidFill>
                    <a:schemeClr val="tx1"/>
                  </a:solidFill>
                </a:rPr>
                <a:t>2,5 tours</a:t>
              </a:r>
            </a:p>
            <a:p>
              <a:pPr marL="342900" indent="-342900"/>
              <a:endParaRPr lang="fr-FR" b="0">
                <a:solidFill>
                  <a:schemeClr val="tx1"/>
                </a:solidFill>
              </a:endParaRPr>
            </a:p>
            <a:p>
              <a:pPr marL="342900" indent="-342900"/>
              <a:endParaRPr lang="fr-FR" b="0">
                <a:solidFill>
                  <a:schemeClr val="tx1"/>
                </a:solidFill>
              </a:endParaRPr>
            </a:p>
            <a:p>
              <a:pPr marL="342900" indent="-342900"/>
              <a:endParaRPr lang="fr-FR" b="0">
                <a:solidFill>
                  <a:schemeClr val="tx1"/>
                </a:solidFill>
              </a:endParaRPr>
            </a:p>
          </p:txBody>
        </p:sp>
        <p:pic>
          <p:nvPicPr>
            <p:cNvPr id="6151" name="Image 7" descr="Image 3.png"/>
            <p:cNvPicPr>
              <a:picLocks noChangeAspect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1905000" y="3509963"/>
              <a:ext cx="4819650" cy="29718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17" name="Connecteur droit 16"/>
            <p:cNvCxnSpPr>
              <a:cxnSpLocks noChangeShapeType="1"/>
            </p:cNvCxnSpPr>
            <p:nvPr/>
          </p:nvCxnSpPr>
          <p:spPr bwMode="auto">
            <a:xfrm flipV="1">
              <a:off x="6019800" y="4271963"/>
              <a:ext cx="533400" cy="609600"/>
            </a:xfrm>
            <a:prstGeom prst="line">
              <a:avLst/>
            </a:prstGeom>
            <a:noFill/>
            <a:ln w="25400">
              <a:solidFill>
                <a:srgbClr val="00A99E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8" name="Connecteur droit 17"/>
            <p:cNvCxnSpPr>
              <a:cxnSpLocks noChangeShapeType="1"/>
            </p:cNvCxnSpPr>
            <p:nvPr/>
          </p:nvCxnSpPr>
          <p:spPr bwMode="auto">
            <a:xfrm>
              <a:off x="6172200" y="5643563"/>
              <a:ext cx="609600" cy="304800"/>
            </a:xfrm>
            <a:prstGeom prst="line">
              <a:avLst/>
            </a:prstGeom>
            <a:noFill/>
            <a:ln w="25400">
              <a:solidFill>
                <a:srgbClr val="46E5F5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cxnSp>
          <p:nvCxnSpPr>
            <p:cNvPr id="19" name="Connecteur droit 18"/>
            <p:cNvCxnSpPr>
              <a:cxnSpLocks noChangeShapeType="1"/>
            </p:cNvCxnSpPr>
            <p:nvPr/>
          </p:nvCxnSpPr>
          <p:spPr bwMode="auto">
            <a:xfrm flipV="1">
              <a:off x="6324600" y="4957763"/>
              <a:ext cx="838200" cy="152400"/>
            </a:xfrm>
            <a:prstGeom prst="line">
              <a:avLst/>
            </a:prstGeom>
            <a:noFill/>
            <a:ln w="25400">
              <a:solidFill>
                <a:srgbClr val="FF0000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</p:cxnSp>
        <p:sp>
          <p:nvSpPr>
            <p:cNvPr id="6155" name="ZoneTexte 12"/>
            <p:cNvSpPr txBox="1">
              <a:spLocks noChangeArrowheads="1"/>
            </p:cNvSpPr>
            <p:nvPr/>
          </p:nvSpPr>
          <p:spPr bwMode="auto">
            <a:xfrm>
              <a:off x="6553200" y="4102100"/>
              <a:ext cx="12668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0">
                  <a:solidFill>
                    <a:schemeClr val="tx1"/>
                  </a:solidFill>
                </a:rPr>
                <a:t>Rampe vestibulaire</a:t>
              </a:r>
            </a:p>
          </p:txBody>
        </p:sp>
        <p:sp>
          <p:nvSpPr>
            <p:cNvPr id="6156" name="ZoneTexte 13"/>
            <p:cNvSpPr txBox="1">
              <a:spLocks noChangeArrowheads="1"/>
            </p:cNvSpPr>
            <p:nvPr/>
          </p:nvSpPr>
          <p:spPr bwMode="auto">
            <a:xfrm>
              <a:off x="6858000" y="5795963"/>
              <a:ext cx="1279525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0">
                  <a:solidFill>
                    <a:schemeClr val="tx1"/>
                  </a:solidFill>
                </a:rPr>
                <a:t>Rampe tympanique</a:t>
              </a:r>
            </a:p>
          </p:txBody>
        </p:sp>
        <p:sp>
          <p:nvSpPr>
            <p:cNvPr id="6157" name="ZoneTexte 14"/>
            <p:cNvSpPr txBox="1">
              <a:spLocks noChangeArrowheads="1"/>
            </p:cNvSpPr>
            <p:nvPr/>
          </p:nvSpPr>
          <p:spPr bwMode="auto">
            <a:xfrm>
              <a:off x="7162800" y="4805363"/>
              <a:ext cx="1111250" cy="24447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 sz="1000" b="0">
                  <a:solidFill>
                    <a:schemeClr val="tx1"/>
                  </a:solidFill>
                </a:rPr>
                <a:t>Rampe médiane</a:t>
              </a:r>
            </a:p>
          </p:txBody>
        </p:sp>
      </p:grpSp>
      <p:pic>
        <p:nvPicPr>
          <p:cNvPr id="13" name="Picture 6" descr="schcoch[1]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4859338" y="620713"/>
            <a:ext cx="2663825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106" name="Text Box 4"/>
          <p:cNvSpPr txBox="1">
            <a:spLocks noChangeArrowheads="1"/>
          </p:cNvSpPr>
          <p:nvPr/>
        </p:nvSpPr>
        <p:spPr bwMode="auto">
          <a:xfrm>
            <a:off x="1019175" y="2590800"/>
            <a:ext cx="708183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>
                <a:solidFill>
                  <a:schemeClr val="tx1"/>
                </a:solidFill>
              </a:rPr>
              <a:t>Tampons auriculaires </a:t>
            </a:r>
            <a:r>
              <a:rPr lang="fr-CH" b="0">
                <a:solidFill>
                  <a:schemeClr val="tx1"/>
                </a:solidFill>
              </a:rPr>
              <a:t>chez 17 préma aux USI (vs 13 CTRL)</a:t>
            </a: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b="0">
                <a:solidFill>
                  <a:schemeClr val="tx1"/>
                </a:solidFill>
              </a:rPr>
              <a:t>Diminution théorique du bruits de 7-12 dB</a:t>
            </a:r>
          </a:p>
          <a:p>
            <a:pPr marL="271463" indent="-271463">
              <a:buFont typeface="Arial" charset="0"/>
              <a:buChar char="•"/>
              <a:tabLst>
                <a:tab pos="266700" algn="l"/>
              </a:tabLst>
            </a:pPr>
            <a:r>
              <a:rPr lang="fr-CH" b="0">
                <a:solidFill>
                  <a:schemeClr val="tx1"/>
                </a:solidFill>
              </a:rPr>
              <a:t>Mesure réactivité, saturométrie pendant 2 jours</a:t>
            </a:r>
          </a:p>
        </p:txBody>
      </p:sp>
      <p:pic>
        <p:nvPicPr>
          <p:cNvPr id="47107" name="Image 5" descr="Imag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965200" y="476250"/>
            <a:ext cx="7135813" cy="19431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5540" name="Rectangle 4"/>
          <p:cNvSpPr>
            <a:spLocks noChangeArrowheads="1"/>
          </p:cNvSpPr>
          <p:nvPr/>
        </p:nvSpPr>
        <p:spPr bwMode="auto">
          <a:xfrm>
            <a:off x="468313" y="4083050"/>
            <a:ext cx="8101012" cy="65087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buFont typeface="Symbol" pitchFamily="18" charset="2"/>
              <a:buNone/>
            </a:pPr>
            <a:r>
              <a:rPr lang="fr-CH" b="0">
                <a:solidFill>
                  <a:schemeClr val="tx1"/>
                </a:solidFill>
              </a:rPr>
              <a:t>Meilleures saturations moyennes et moins de fluctuations des saturations, moins de changements de comportement, plus d’heures de sommeil calmes.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5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540" grpId="0" animBg="1"/>
    </p:bld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8130" name="Text Box 2"/>
          <p:cNvSpPr txBox="1">
            <a:spLocks noChangeArrowheads="1"/>
          </p:cNvSpPr>
          <p:nvPr/>
        </p:nvSpPr>
        <p:spPr bwMode="auto">
          <a:xfrm>
            <a:off x="2184400" y="2328863"/>
            <a:ext cx="4749800" cy="19383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DEPISTAGE</a:t>
            </a:r>
          </a:p>
          <a:p>
            <a:r>
              <a:rPr lang="fr-CH" sz="6000">
                <a:solidFill>
                  <a:schemeClr val="tx1"/>
                </a:solidFill>
              </a:rPr>
              <a:t>Qui tester?</a:t>
            </a:r>
            <a:endParaRPr lang="fr-FR" sz="60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9154" name="Text Box 2"/>
          <p:cNvSpPr txBox="1">
            <a:spLocks noChangeArrowheads="1"/>
          </p:cNvSpPr>
          <p:nvPr/>
        </p:nvSpPr>
        <p:spPr bwMode="auto">
          <a:xfrm>
            <a:off x="569913" y="152400"/>
            <a:ext cx="7659687" cy="1384300"/>
          </a:xfrm>
          <a:prstGeom prst="rect">
            <a:avLst/>
          </a:prstGeom>
          <a:noFill/>
          <a:ln w="9525">
            <a:solidFill>
              <a:schemeClr val="tx2"/>
            </a:solidFill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DEPISTER TOUS LES NOUVEAUX NES ?</a:t>
            </a:r>
          </a:p>
          <a:p>
            <a:r>
              <a:rPr lang="fr-CH" sz="2800">
                <a:solidFill>
                  <a:schemeClr val="tx1"/>
                </a:solidFill>
              </a:rPr>
              <a:t>ou</a:t>
            </a:r>
          </a:p>
          <a:p>
            <a:r>
              <a:rPr lang="fr-CH" sz="2800">
                <a:solidFill>
                  <a:schemeClr val="tx1"/>
                </a:solidFill>
              </a:rPr>
              <a:t>DEPISTER  QUE LES ENFANTS A RISQUE ?</a:t>
            </a:r>
            <a:endParaRPr lang="fr-FR" sz="2800">
              <a:solidFill>
                <a:schemeClr val="tx1"/>
              </a:solidFill>
            </a:endParaRPr>
          </a:p>
        </p:txBody>
      </p:sp>
      <p:pic>
        <p:nvPicPr>
          <p:cNvPr id="49155" name="Image 3" descr="Image 2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1844675"/>
            <a:ext cx="8915400" cy="1127125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67588" name="Text Box 2"/>
          <p:cNvSpPr txBox="1">
            <a:spLocks noChangeArrowheads="1"/>
          </p:cNvSpPr>
          <p:nvPr/>
        </p:nvSpPr>
        <p:spPr bwMode="auto">
          <a:xfrm>
            <a:off x="323850" y="3805238"/>
            <a:ext cx="9144000" cy="20145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endParaRPr lang="fr-FR">
              <a:solidFill>
                <a:schemeClr val="tx1"/>
              </a:solidFill>
            </a:endParaRPr>
          </a:p>
          <a:p>
            <a:r>
              <a:rPr lang="fr-FR" u="sng">
                <a:solidFill>
                  <a:schemeClr val="tx1"/>
                </a:solidFill>
              </a:rPr>
              <a:t>NNés hospitalisées aux USI: </a:t>
            </a:r>
          </a:p>
          <a:p>
            <a:r>
              <a:rPr lang="fr-FR">
                <a:solidFill>
                  <a:schemeClr val="tx1"/>
                </a:solidFill>
              </a:rPr>
              <a:t>  15 tests normaux pour dépister 1 enfants anormal</a:t>
            </a:r>
          </a:p>
          <a:p>
            <a:endParaRPr lang="fr-FR">
              <a:solidFill>
                <a:schemeClr val="tx1"/>
              </a:solidFill>
            </a:endParaRPr>
          </a:p>
          <a:p>
            <a:r>
              <a:rPr lang="fr-FR" u="sng">
                <a:solidFill>
                  <a:schemeClr val="tx1"/>
                </a:solidFill>
              </a:rPr>
              <a:t>NNés hospitalisées aux USI + 1 facteur de risque: </a:t>
            </a:r>
          </a:p>
          <a:p>
            <a:r>
              <a:rPr lang="fr-FR">
                <a:solidFill>
                  <a:schemeClr val="tx1"/>
                </a:solidFill>
              </a:rPr>
              <a:t>  8 tests normaux pour dépister 1 enfants anormal</a:t>
            </a:r>
          </a:p>
          <a:p>
            <a:endParaRPr lang="fr-FR" u="sng">
              <a:solidFill>
                <a:schemeClr val="tx1"/>
              </a:solidFill>
            </a:endParaRP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5886450" y="4284663"/>
            <a:ext cx="2682875" cy="1371600"/>
            <a:chOff x="3708" y="2699"/>
            <a:chExt cx="1690" cy="864"/>
          </a:xfrm>
        </p:grpSpPr>
        <p:sp>
          <p:nvSpPr>
            <p:cNvPr id="49164" name="Rectangle 5"/>
            <p:cNvSpPr>
              <a:spLocks noChangeArrowheads="1"/>
            </p:cNvSpPr>
            <p:nvPr/>
          </p:nvSpPr>
          <p:spPr bwMode="auto">
            <a:xfrm>
              <a:off x="4764" y="2964"/>
              <a:ext cx="634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3600">
                  <a:solidFill>
                    <a:schemeClr val="tx1"/>
                  </a:solidFill>
                </a:rPr>
                <a:t>OUI</a:t>
              </a:r>
              <a:endParaRPr lang="fr-FR" sz="3600" b="0">
                <a:solidFill>
                  <a:schemeClr val="tx1"/>
                </a:solidFill>
              </a:endParaRPr>
            </a:p>
          </p:txBody>
        </p:sp>
        <p:sp>
          <p:nvSpPr>
            <p:cNvPr id="7" name="Parenthèse fermante 6"/>
            <p:cNvSpPr>
              <a:spLocks/>
            </p:cNvSpPr>
            <p:nvPr/>
          </p:nvSpPr>
          <p:spPr bwMode="auto">
            <a:xfrm>
              <a:off x="3708" y="2699"/>
              <a:ext cx="125" cy="864"/>
            </a:xfrm>
            <a:prstGeom prst="rightBracket">
              <a:avLst>
                <a:gd name="adj" fmla="val 8320"/>
              </a:avLst>
            </a:prstGeom>
            <a:noFill/>
            <a:ln w="25400">
              <a:solidFill>
                <a:schemeClr val="tx1"/>
              </a:solidFill>
              <a:round/>
              <a:headEnd/>
              <a:tailEnd/>
            </a:ln>
            <a:effectLst>
              <a:outerShdw dist="20000" dir="5400000" rotWithShape="0">
                <a:srgbClr val="808080">
                  <a:alpha val="37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chemeClr val="tx1"/>
                </a:solidFill>
              </a:endParaRPr>
            </a:p>
          </p:txBody>
        </p:sp>
        <p:sp>
          <p:nvSpPr>
            <p:cNvPr id="8" name="Flèche vers la droite 7"/>
            <p:cNvSpPr>
              <a:spLocks noChangeArrowheads="1"/>
            </p:cNvSpPr>
            <p:nvPr/>
          </p:nvSpPr>
          <p:spPr bwMode="auto">
            <a:xfrm>
              <a:off x="3948" y="3035"/>
              <a:ext cx="672" cy="240"/>
            </a:xfrm>
            <a:prstGeom prst="rightArrow">
              <a:avLst>
                <a:gd name="adj1" fmla="val 50000"/>
                <a:gd name="adj2" fmla="val 4999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2"/>
          <p:cNvGrpSpPr>
            <a:grpSpLocks/>
          </p:cNvGrpSpPr>
          <p:nvPr/>
        </p:nvGrpSpPr>
        <p:grpSpPr bwMode="auto">
          <a:xfrm>
            <a:off x="6267450" y="5848350"/>
            <a:ext cx="2054225" cy="641350"/>
            <a:chOff x="3744" y="3684"/>
            <a:chExt cx="1294" cy="404"/>
          </a:xfrm>
        </p:grpSpPr>
        <p:sp>
          <p:nvSpPr>
            <p:cNvPr id="49162" name="Rectangle 8"/>
            <p:cNvSpPr>
              <a:spLocks noChangeArrowheads="1"/>
            </p:cNvSpPr>
            <p:nvPr/>
          </p:nvSpPr>
          <p:spPr bwMode="auto">
            <a:xfrm>
              <a:off x="4746" y="3684"/>
              <a:ext cx="292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3600">
                  <a:solidFill>
                    <a:schemeClr val="tx1"/>
                  </a:solidFill>
                </a:rPr>
                <a:t>?</a:t>
              </a:r>
              <a:endParaRPr lang="fr-FR" sz="3600" b="0">
                <a:solidFill>
                  <a:schemeClr val="tx1"/>
                </a:solidFill>
              </a:endParaRPr>
            </a:p>
          </p:txBody>
        </p:sp>
        <p:sp>
          <p:nvSpPr>
            <p:cNvPr id="10" name="Flèche vers la droite 9"/>
            <p:cNvSpPr>
              <a:spLocks noChangeArrowheads="1"/>
            </p:cNvSpPr>
            <p:nvPr/>
          </p:nvSpPr>
          <p:spPr bwMode="auto">
            <a:xfrm>
              <a:off x="3744" y="3780"/>
              <a:ext cx="672" cy="240"/>
            </a:xfrm>
            <a:prstGeom prst="rightArrow">
              <a:avLst>
                <a:gd name="adj1" fmla="val 50000"/>
                <a:gd name="adj2" fmla="val 49998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</p:grpSp>
      <p:sp>
        <p:nvSpPr>
          <p:cNvPr id="67594" name="Rectangle 10"/>
          <p:cNvSpPr>
            <a:spLocks noChangeArrowheads="1"/>
          </p:cNvSpPr>
          <p:nvPr/>
        </p:nvSpPr>
        <p:spPr bwMode="auto">
          <a:xfrm>
            <a:off x="323850" y="5907088"/>
            <a:ext cx="58674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u="sng">
                <a:solidFill>
                  <a:schemeClr val="tx1"/>
                </a:solidFill>
              </a:rPr>
              <a:t>Détection de tous les enfants: </a:t>
            </a:r>
          </a:p>
          <a:p>
            <a:r>
              <a:rPr lang="fr-FR">
                <a:solidFill>
                  <a:schemeClr val="tx1"/>
                </a:solidFill>
              </a:rPr>
              <a:t>  50 tests normaux pour dépister 1 enfants anormal</a:t>
            </a:r>
          </a:p>
          <a:p>
            <a:endParaRPr lang="fr-FR">
              <a:solidFill>
                <a:schemeClr val="tx1"/>
              </a:solidFill>
            </a:endParaRPr>
          </a:p>
        </p:txBody>
      </p:sp>
      <p:sp>
        <p:nvSpPr>
          <p:cNvPr id="49160" name="Rectangle 11"/>
          <p:cNvSpPr>
            <a:spLocks noChangeArrowheads="1"/>
          </p:cNvSpPr>
          <p:nvPr/>
        </p:nvSpPr>
        <p:spPr bwMode="auto">
          <a:xfrm>
            <a:off x="152400" y="2997200"/>
            <a:ext cx="899160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b="0">
                <a:solidFill>
                  <a:schemeClr val="tx1"/>
                </a:solidFill>
              </a:rPr>
              <a:t>Screening systématique après 36 SA par OEA sur de 23’574 NNT en bonne santé vs 1’714 NNés après USI</a:t>
            </a:r>
          </a:p>
        </p:txBody>
      </p:sp>
      <p:sp>
        <p:nvSpPr>
          <p:cNvPr id="67597" name="Rectangle 13"/>
          <p:cNvSpPr>
            <a:spLocks noChangeArrowheads="1"/>
          </p:cNvSpPr>
          <p:nvPr/>
        </p:nvSpPr>
        <p:spPr bwMode="auto">
          <a:xfrm>
            <a:off x="6372225" y="4076700"/>
            <a:ext cx="28003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u="sng">
                <a:solidFill>
                  <a:schemeClr val="tx1"/>
                </a:solidFill>
              </a:rPr>
              <a:t>Dépistage systématique</a:t>
            </a:r>
            <a:endParaRPr lang="fr-CH" u="sng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5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7588" grpId="0"/>
      <p:bldP spid="67594" grpId="0"/>
      <p:bldP spid="67597" grpId="0"/>
    </p:bld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178" name="Text Box 2"/>
          <p:cNvSpPr txBox="1">
            <a:spLocks noChangeArrowheads="1"/>
          </p:cNvSpPr>
          <p:nvPr/>
        </p:nvSpPr>
        <p:spPr bwMode="auto">
          <a:xfrm>
            <a:off x="0" y="0"/>
            <a:ext cx="662146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DEPISTAGE AUDITIF SYSTEMATIQUE</a:t>
            </a:r>
            <a:endParaRPr lang="fr-FR" sz="2800">
              <a:solidFill>
                <a:schemeClr val="tx1"/>
              </a:solidFill>
            </a:endParaRPr>
          </a:p>
        </p:txBody>
      </p:sp>
      <p:grpSp>
        <p:nvGrpSpPr>
          <p:cNvPr id="2" name="Grouper 14"/>
          <p:cNvGrpSpPr>
            <a:grpSpLocks/>
          </p:cNvGrpSpPr>
          <p:nvPr/>
        </p:nvGrpSpPr>
        <p:grpSpPr bwMode="auto">
          <a:xfrm>
            <a:off x="228600" y="3429000"/>
            <a:ext cx="8686800" cy="2286000"/>
            <a:chOff x="228600" y="3048000"/>
            <a:chExt cx="8686800" cy="2286000"/>
          </a:xfrm>
        </p:grpSpPr>
        <p:sp>
          <p:nvSpPr>
            <p:cNvPr id="14" name="Rectangle 13"/>
            <p:cNvSpPr>
              <a:spLocks noChangeArrowheads="1"/>
            </p:cNvSpPr>
            <p:nvPr/>
          </p:nvSpPr>
          <p:spPr bwMode="auto">
            <a:xfrm>
              <a:off x="228600" y="3048000"/>
              <a:ext cx="8686800" cy="2286000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  <p:pic>
          <p:nvPicPr>
            <p:cNvPr id="10" name="Image 9" descr="Image 3.png"/>
            <p:cNvPicPr>
              <a:picLocks noChangeAspect="1"/>
            </p:cNvPicPr>
            <p:nvPr/>
          </p:nvPicPr>
          <p:blipFill>
            <a:blip r:embed="rId2"/>
            <a:srcRect/>
            <a:stretch>
              <a:fillRect/>
            </a:stretch>
          </p:blipFill>
          <p:spPr bwMode="auto">
            <a:xfrm>
              <a:off x="381000" y="4114800"/>
              <a:ext cx="8458200" cy="9445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rotWithShape="0">
                <a:srgbClr val="808080">
                  <a:alpha val="42999"/>
                </a:srgbClr>
              </a:outerShdw>
            </a:effectLst>
          </p:spPr>
        </p:pic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914400" y="3094038"/>
              <a:ext cx="7391400" cy="12922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chemeClr val="tx1"/>
                  </a:solidFill>
                </a:rPr>
                <a:t>Universal neonatal hearing screening versus selective screening as part of the management of childhood deafness</a:t>
              </a:r>
            </a:p>
            <a:p>
              <a:pPr>
                <a:defRPr/>
              </a:pPr>
              <a:endParaRPr lang="fr-FR" sz="1200">
                <a:solidFill>
                  <a:schemeClr val="tx1"/>
                </a:solidFill>
              </a:endParaRPr>
            </a:p>
            <a:p>
              <a:pPr>
                <a:defRPr/>
              </a:pPr>
              <a:r>
                <a:rPr lang="fr-FR" sz="1200" b="0">
                  <a:solidFill>
                    <a:schemeClr val="tx1"/>
                  </a:solidFill>
                </a:rPr>
                <a:t>				Cochrane Database of Systematic Review 2005</a:t>
              </a:r>
            </a:p>
            <a:p>
              <a:pPr>
                <a:defRPr/>
              </a:pPr>
              <a:endParaRPr lang="fr-FR">
                <a:solidFill>
                  <a:schemeClr val="tx1"/>
                </a:solidFill>
              </a:endParaRPr>
            </a:p>
            <a:p>
              <a:pPr>
                <a:defRPr/>
              </a:pPr>
              <a:endParaRPr lang="fr-FR" b="0">
                <a:solidFill>
                  <a:schemeClr val="tx1"/>
                </a:solidFill>
              </a:endParaRPr>
            </a:p>
          </p:txBody>
        </p:sp>
      </p:grpSp>
      <p:sp>
        <p:nvSpPr>
          <p:cNvPr id="50180" name="Rectangle 11"/>
          <p:cNvSpPr>
            <a:spLocks noChangeArrowheads="1"/>
          </p:cNvSpPr>
          <p:nvPr/>
        </p:nvSpPr>
        <p:spPr bwMode="auto">
          <a:xfrm>
            <a:off x="381000" y="1066800"/>
            <a:ext cx="8686800" cy="1108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78% des OEA anormaux sont sur des BB sains à la maternité MAIS: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La plupart ont d’autres FR (AF positive, TORCH). 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Pas de suivi dans cette étude de l’évolution aux CTRL ultérieurs.  </a:t>
            </a:r>
          </a:p>
          <a:p>
            <a:pPr marL="177800" indent="-177800"/>
            <a:r>
              <a:rPr lang="fr-FR" sz="1200" b="0">
                <a:solidFill>
                  <a:schemeClr val="tx1"/>
                </a:solidFill>
              </a:rPr>
              <a:t>				Otology &amp; Neurology, 2005, Vol 26, N°6, p.1186</a:t>
            </a:r>
          </a:p>
        </p:txBody>
      </p:sp>
      <p:sp>
        <p:nvSpPr>
          <p:cNvPr id="16" name="Rectangle 15"/>
          <p:cNvSpPr>
            <a:spLocks noChangeArrowheads="1"/>
          </p:cNvSpPr>
          <p:nvPr/>
        </p:nvSpPr>
        <p:spPr bwMode="auto">
          <a:xfrm>
            <a:off x="381000" y="2317750"/>
            <a:ext cx="8686800" cy="8239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7800" indent="-177800">
              <a:buFont typeface="Arial" charset="0"/>
              <a:buChar char="•"/>
            </a:pPr>
            <a:r>
              <a:rPr lang="fr-FR" b="0">
                <a:solidFill>
                  <a:schemeClr val="tx1"/>
                </a:solidFill>
              </a:rPr>
              <a:t>2 x plus d’OEA anormaux chez les grands préma mais seulement 3% d’OEA anormaux persistant aux CTRL ultérieurs</a:t>
            </a:r>
          </a:p>
          <a:p>
            <a:pPr marL="177800" indent="-177800"/>
            <a:r>
              <a:rPr lang="fr-FR" sz="1200" b="0">
                <a:solidFill>
                  <a:schemeClr val="tx1"/>
                </a:solidFill>
              </a:rPr>
              <a:t>				Arch Dis Child Fetal Neonatal Ed. 2008 Nov;93(6):F462-8. Review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</p:bld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202" name="Image 6" descr="Image 1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38200" y="0"/>
            <a:ext cx="7135813" cy="284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1203" name="Rectangle 7"/>
          <p:cNvSpPr>
            <a:spLocks noChangeArrowheads="1"/>
          </p:cNvSpPr>
          <p:nvPr/>
        </p:nvSpPr>
        <p:spPr bwMode="auto">
          <a:xfrm>
            <a:off x="228600" y="2971800"/>
            <a:ext cx="8763000" cy="2374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Dépistage </a:t>
            </a:r>
            <a:r>
              <a:rPr lang="fr-FR" sz="1200">
                <a:solidFill>
                  <a:schemeClr val="tx1"/>
                </a:solidFill>
              </a:rPr>
              <a:t>OEA</a:t>
            </a:r>
            <a:r>
              <a:rPr lang="fr-FR" sz="1200" b="0">
                <a:solidFill>
                  <a:schemeClr val="tx1"/>
                </a:solidFill>
              </a:rPr>
              <a:t> systématique de </a:t>
            </a:r>
            <a:r>
              <a:rPr lang="fr-FR" sz="1200" u="sng">
                <a:solidFill>
                  <a:schemeClr val="tx1"/>
                </a:solidFill>
              </a:rPr>
              <a:t>tous </a:t>
            </a:r>
            <a:r>
              <a:rPr lang="fr-FR" sz="1200" b="0">
                <a:solidFill>
                  <a:schemeClr val="tx1"/>
                </a:solidFill>
              </a:rPr>
              <a:t>les enfants avant 1 mois de vie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Dépistage </a:t>
            </a:r>
            <a:r>
              <a:rPr lang="fr-FR" sz="1200">
                <a:solidFill>
                  <a:schemeClr val="tx1"/>
                </a:solidFill>
              </a:rPr>
              <a:t>à refaire</a:t>
            </a:r>
            <a:r>
              <a:rPr lang="fr-FR" sz="1200" b="0">
                <a:solidFill>
                  <a:schemeClr val="tx1"/>
                </a:solidFill>
              </a:rPr>
              <a:t> avant la sortie </a:t>
            </a:r>
            <a:r>
              <a:rPr lang="fr-FR" sz="1200">
                <a:solidFill>
                  <a:schemeClr val="tx1"/>
                </a:solidFill>
              </a:rPr>
              <a:t>si sepsis ou ictère sévère</a:t>
            </a:r>
            <a:r>
              <a:rPr lang="fr-FR" sz="1200" b="0">
                <a:solidFill>
                  <a:schemeClr val="tx1"/>
                </a:solidFill>
              </a:rPr>
              <a:t> avec exsanguino-transfusion </a:t>
            </a:r>
            <a:r>
              <a:rPr lang="fr-FR" sz="1200">
                <a:solidFill>
                  <a:schemeClr val="tx1"/>
                </a:solidFill>
              </a:rPr>
              <a:t>dans le 1</a:t>
            </a:r>
            <a:r>
              <a:rPr lang="fr-FR" sz="1200" baseline="30000">
                <a:solidFill>
                  <a:schemeClr val="tx1"/>
                </a:solidFill>
              </a:rPr>
              <a:t>er</a:t>
            </a:r>
            <a:r>
              <a:rPr lang="fr-FR" sz="1200">
                <a:solidFill>
                  <a:schemeClr val="tx1"/>
                </a:solidFill>
              </a:rPr>
              <a:t> mois de vie  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Ajouter les </a:t>
            </a:r>
            <a:r>
              <a:rPr lang="fr-FR" sz="1200">
                <a:solidFill>
                  <a:schemeClr val="tx1"/>
                </a:solidFill>
              </a:rPr>
              <a:t>PEA</a:t>
            </a:r>
            <a:r>
              <a:rPr lang="fr-FR" sz="1200" b="0">
                <a:solidFill>
                  <a:schemeClr val="tx1"/>
                </a:solidFill>
              </a:rPr>
              <a:t> pour le dépistage de tous les nouveau-nés ayant séjourné </a:t>
            </a:r>
            <a:r>
              <a:rPr lang="fr-FR" sz="1200">
                <a:solidFill>
                  <a:schemeClr val="tx1"/>
                </a:solidFill>
              </a:rPr>
              <a:t>&gt; 5 jours aux USI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Si OEA pathologique =&gt; refaire test sur les les 2 oreilles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Si OEA 2x pathologique =&gt; bilan par spécialiste </a:t>
            </a:r>
            <a:r>
              <a:rPr lang="fr-FR" sz="1200">
                <a:solidFill>
                  <a:schemeClr val="tx1"/>
                </a:solidFill>
              </a:rPr>
              <a:t>avant 3 mois</a:t>
            </a:r>
            <a:r>
              <a:rPr lang="fr-FR" sz="1200" b="0">
                <a:solidFill>
                  <a:schemeClr val="tx1"/>
                </a:solidFill>
              </a:rPr>
              <a:t> de vie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Si perte auditive confirmée =&gt; intervention </a:t>
            </a:r>
            <a:r>
              <a:rPr lang="fr-FR" sz="1200">
                <a:solidFill>
                  <a:schemeClr val="tx1"/>
                </a:solidFill>
              </a:rPr>
              <a:t>avant 6 mois</a:t>
            </a:r>
            <a:r>
              <a:rPr lang="fr-FR" sz="1200" b="0">
                <a:solidFill>
                  <a:schemeClr val="tx1"/>
                </a:solidFill>
              </a:rPr>
              <a:t> de vie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Si test néonatal normal mais présence de facteurs de risque (cf. liste)=&gt; bilan spécialisé 1x à </a:t>
            </a:r>
            <a:r>
              <a:rPr lang="fr-FR" sz="1200">
                <a:solidFill>
                  <a:schemeClr val="tx1"/>
                </a:solidFill>
              </a:rPr>
              <a:t>24-30 mois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Screening standard de l’audition doit être réalisé au minimum par pédiatre avec outils appropriés à 9,18, 24-30 mois</a:t>
            </a:r>
            <a:r>
              <a:rPr lang="fr-FR"/>
              <a:t> </a:t>
            </a:r>
          </a:p>
          <a:p>
            <a:pPr marL="635000" lvl="1" indent="-177800">
              <a:buFont typeface="Arial" charset="0"/>
              <a:buChar char="•"/>
            </a:pPr>
            <a:r>
              <a:rPr lang="fr-FR" sz="1200">
                <a:solidFill>
                  <a:schemeClr val="tx1"/>
                </a:solidFill>
              </a:rPr>
              <a:t>Si surdité</a:t>
            </a:r>
            <a:r>
              <a:rPr lang="fr-FR" sz="1200" b="0">
                <a:solidFill>
                  <a:schemeClr val="tx1"/>
                </a:solidFill>
              </a:rPr>
              <a:t> confirmée =&gt; Bilan complet:	</a:t>
            </a:r>
          </a:p>
          <a:p>
            <a:pPr marL="1549400" lvl="3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Par ORL</a:t>
            </a:r>
          </a:p>
          <a:p>
            <a:pPr marL="1549400" lvl="3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Par ophtalmo</a:t>
            </a:r>
          </a:p>
          <a:p>
            <a:pPr marL="1549400" lvl="3" indent="-177800">
              <a:buFont typeface="Arial" charset="0"/>
              <a:buChar char="•"/>
            </a:pPr>
            <a:r>
              <a:rPr lang="fr-FR" sz="1200" b="0">
                <a:solidFill>
                  <a:schemeClr val="tx1"/>
                </a:solidFill>
              </a:rPr>
              <a:t>Par généticien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2226" name="Text Box 2"/>
          <p:cNvSpPr txBox="1">
            <a:spLocks noChangeArrowheads="1"/>
          </p:cNvSpPr>
          <p:nvPr/>
        </p:nvSpPr>
        <p:spPr bwMode="auto">
          <a:xfrm>
            <a:off x="85725" y="1447800"/>
            <a:ext cx="9031288" cy="1920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6000">
                <a:solidFill>
                  <a:schemeClr val="tx1"/>
                </a:solidFill>
              </a:rPr>
              <a:t>DEPISTAGE NEONATAL</a:t>
            </a:r>
          </a:p>
          <a:p>
            <a:pPr algn="ctr"/>
            <a:r>
              <a:rPr lang="fr-CH" sz="6000">
                <a:solidFill>
                  <a:schemeClr val="tx1"/>
                </a:solidFill>
              </a:rPr>
              <a:t>les tests</a:t>
            </a:r>
            <a:endParaRPr lang="fr-FR" sz="6000">
              <a:solidFill>
                <a:schemeClr val="tx1"/>
              </a:solidFill>
            </a:endParaRPr>
          </a:p>
        </p:txBody>
      </p:sp>
      <p:pic>
        <p:nvPicPr>
          <p:cNvPr id="52227" name="Picture 3" descr="comm-depistage-surdite-gd"/>
          <p:cNvPicPr>
            <a:picLocks noChangeAspect="1" noChangeArrowheads="1"/>
          </p:cNvPicPr>
          <p:nvPr/>
        </p:nvPicPr>
        <p:blipFill>
          <a:blip r:embed="rId2"/>
          <a:srcRect b="4175"/>
          <a:stretch>
            <a:fillRect/>
          </a:stretch>
        </p:blipFill>
        <p:spPr bwMode="auto">
          <a:xfrm>
            <a:off x="2286000" y="3609975"/>
            <a:ext cx="1943100" cy="12954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2228" name="Image 6" descr="pe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953000" y="3589338"/>
            <a:ext cx="1447800" cy="13636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2229" name="ZoneTexte 7"/>
          <p:cNvSpPr txBox="1">
            <a:spLocks noChangeArrowheads="1"/>
          </p:cNvSpPr>
          <p:nvPr/>
        </p:nvSpPr>
        <p:spPr bwMode="auto">
          <a:xfrm>
            <a:off x="2895600" y="4981575"/>
            <a:ext cx="5048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0">
                <a:solidFill>
                  <a:schemeClr val="tx1"/>
                </a:solidFill>
              </a:rPr>
              <a:t>OEA</a:t>
            </a:r>
          </a:p>
        </p:txBody>
      </p:sp>
      <p:sp>
        <p:nvSpPr>
          <p:cNvPr id="52230" name="ZoneTexte 8"/>
          <p:cNvSpPr txBox="1">
            <a:spLocks noChangeArrowheads="1"/>
          </p:cNvSpPr>
          <p:nvPr/>
        </p:nvSpPr>
        <p:spPr bwMode="auto">
          <a:xfrm>
            <a:off x="5451475" y="4981575"/>
            <a:ext cx="492125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FR" sz="1200" b="0">
                <a:solidFill>
                  <a:schemeClr val="tx1"/>
                </a:solidFill>
              </a:rPr>
              <a:t>PEA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250" name="Text Box 2"/>
          <p:cNvSpPr txBox="1">
            <a:spLocks noChangeArrowheads="1"/>
          </p:cNvSpPr>
          <p:nvPr/>
        </p:nvSpPr>
        <p:spPr bwMode="auto">
          <a:xfrm>
            <a:off x="3584575" y="685800"/>
            <a:ext cx="1825625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OEA</a:t>
            </a:r>
          </a:p>
        </p:txBody>
      </p:sp>
      <p:pic>
        <p:nvPicPr>
          <p:cNvPr id="53251" name="Picture 3" descr="comm-depistage-surdite-gd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52575" y="1905000"/>
            <a:ext cx="5915025" cy="4114800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2528888" y="762000"/>
            <a:ext cx="5643562" cy="3200400"/>
            <a:chOff x="1536" y="480"/>
            <a:chExt cx="3555" cy="2016"/>
          </a:xfrm>
        </p:grpSpPr>
        <p:pic>
          <p:nvPicPr>
            <p:cNvPr id="54287" name="Picture 2"/>
            <p:cNvPicPr>
              <a:picLocks noChangeAspect="1" noChangeArrowheads="1"/>
            </p:cNvPicPr>
            <p:nvPr/>
          </p:nvPicPr>
          <p:blipFill>
            <a:blip r:embed="rId2"/>
            <a:srcRect t="20972"/>
            <a:stretch>
              <a:fillRect/>
            </a:stretch>
          </p:blipFill>
          <p:spPr bwMode="auto">
            <a:xfrm>
              <a:off x="1536" y="480"/>
              <a:ext cx="3555" cy="201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54288" name="Line 12"/>
            <p:cNvSpPr>
              <a:spLocks noChangeShapeType="1"/>
            </p:cNvSpPr>
            <p:nvPr/>
          </p:nvSpPr>
          <p:spPr bwMode="auto">
            <a:xfrm>
              <a:off x="2245" y="1525"/>
              <a:ext cx="544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54289" name="Line 14"/>
            <p:cNvSpPr>
              <a:spLocks noChangeShapeType="1"/>
            </p:cNvSpPr>
            <p:nvPr/>
          </p:nvSpPr>
          <p:spPr bwMode="auto">
            <a:xfrm flipV="1">
              <a:off x="2789" y="2069"/>
              <a:ext cx="545" cy="0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54290" name="Line 15"/>
            <p:cNvSpPr>
              <a:spLocks noChangeShapeType="1"/>
            </p:cNvSpPr>
            <p:nvPr/>
          </p:nvSpPr>
          <p:spPr bwMode="auto">
            <a:xfrm>
              <a:off x="2789" y="1525"/>
              <a:ext cx="0" cy="544"/>
            </a:xfrm>
            <a:prstGeom prst="line">
              <a:avLst/>
            </a:prstGeom>
            <a:noFill/>
            <a:ln w="38100">
              <a:solidFill>
                <a:srgbClr val="FF0000"/>
              </a:solidFill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</p:grpSp>
      <p:grpSp>
        <p:nvGrpSpPr>
          <p:cNvPr id="54275" name="Group 2"/>
          <p:cNvGrpSpPr>
            <a:grpSpLocks/>
          </p:cNvGrpSpPr>
          <p:nvPr/>
        </p:nvGrpSpPr>
        <p:grpSpPr bwMode="auto">
          <a:xfrm>
            <a:off x="304800" y="1752600"/>
            <a:ext cx="2327275" cy="1905000"/>
            <a:chOff x="718" y="1056"/>
            <a:chExt cx="2630" cy="2210"/>
          </a:xfrm>
        </p:grpSpPr>
        <p:pic>
          <p:nvPicPr>
            <p:cNvPr id="54285" name="Picture 3" descr="anim_oto"/>
            <p:cNvPicPr>
              <a:picLocks noChangeAspect="1" noChangeArrowheads="1" noCrop="1"/>
            </p:cNvPicPr>
            <p:nvPr/>
          </p:nvPicPr>
          <p:blipFill>
            <a:blip r:embed="rId3"/>
            <a:srcRect/>
            <a:stretch>
              <a:fillRect/>
            </a:stretch>
          </p:blipFill>
          <p:spPr bwMode="auto">
            <a:xfrm>
              <a:off x="2304" y="1056"/>
              <a:ext cx="1044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54286" name="Picture 4" descr="part_1"/>
            <p:cNvPicPr>
              <a:picLocks noChangeAspect="1" noChangeArrowheads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718" y="1056"/>
              <a:ext cx="1642" cy="22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4276" name="Text Box 2"/>
          <p:cNvSpPr txBox="1">
            <a:spLocks noChangeArrowheads="1"/>
          </p:cNvSpPr>
          <p:nvPr/>
        </p:nvSpPr>
        <p:spPr bwMode="auto">
          <a:xfrm>
            <a:off x="0" y="0"/>
            <a:ext cx="106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3200">
                <a:solidFill>
                  <a:schemeClr val="tx1"/>
                </a:solidFill>
              </a:rPr>
              <a:t>OEA</a:t>
            </a:r>
          </a:p>
        </p:txBody>
      </p:sp>
      <p:grpSp>
        <p:nvGrpSpPr>
          <p:cNvPr id="4" name="Group 19"/>
          <p:cNvGrpSpPr>
            <a:grpSpLocks/>
          </p:cNvGrpSpPr>
          <p:nvPr/>
        </p:nvGrpSpPr>
        <p:grpSpPr bwMode="auto">
          <a:xfrm>
            <a:off x="304800" y="3657600"/>
            <a:ext cx="3557588" cy="1219200"/>
            <a:chOff x="192" y="2304"/>
            <a:chExt cx="2241" cy="768"/>
          </a:xfrm>
        </p:grpSpPr>
        <p:pic>
          <p:nvPicPr>
            <p:cNvPr id="54283" name="Picture 5" descr="otoemis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192" y="2458"/>
              <a:ext cx="2241" cy="61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cxnSp>
          <p:nvCxnSpPr>
            <p:cNvPr id="23" name="Connecteur droit 22"/>
            <p:cNvCxnSpPr/>
            <p:nvPr/>
          </p:nvCxnSpPr>
          <p:spPr>
            <a:xfrm flipV="1">
              <a:off x="1488" y="2304"/>
              <a:ext cx="336" cy="144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72722" name="Rectangle 18"/>
          <p:cNvSpPr>
            <a:spLocks noChangeArrowheads="1"/>
          </p:cNvSpPr>
          <p:nvPr/>
        </p:nvSpPr>
        <p:spPr bwMode="auto">
          <a:xfrm>
            <a:off x="2916238" y="3357563"/>
            <a:ext cx="2449512" cy="431800"/>
          </a:xfrm>
          <a:prstGeom prst="rect">
            <a:avLst/>
          </a:prstGeom>
          <a:solidFill>
            <a:schemeClr val="bg1"/>
          </a:solidFill>
          <a:ln w="41275">
            <a:solidFill>
              <a:schemeClr val="bg1"/>
            </a:solidFill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4038600" y="3505200"/>
            <a:ext cx="4953000" cy="2438400"/>
            <a:chOff x="2544" y="2208"/>
            <a:chExt cx="3120" cy="1536"/>
          </a:xfrm>
        </p:grpSpPr>
        <p:pic>
          <p:nvPicPr>
            <p:cNvPr id="54280" name="Image 16" descr="Image 6.png"/>
            <p:cNvPicPr>
              <a:picLocks noChangeAspect="1"/>
            </p:cNvPicPr>
            <p:nvPr/>
          </p:nvPicPr>
          <p:blipFill>
            <a:blip r:embed="rId6"/>
            <a:srcRect/>
            <a:stretch>
              <a:fillRect/>
            </a:stretch>
          </p:blipFill>
          <p:spPr bwMode="auto">
            <a:xfrm>
              <a:off x="2544" y="2592"/>
              <a:ext cx="3107" cy="1152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</p:pic>
        <p:cxnSp>
          <p:nvCxnSpPr>
            <p:cNvPr id="19" name="Connecteur droit 18"/>
            <p:cNvCxnSpPr/>
            <p:nvPr/>
          </p:nvCxnSpPr>
          <p:spPr>
            <a:xfrm flipV="1">
              <a:off x="2544" y="2208"/>
              <a:ext cx="816" cy="384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20" name="Connecteur droit 19"/>
            <p:cNvCxnSpPr/>
            <p:nvPr/>
          </p:nvCxnSpPr>
          <p:spPr>
            <a:xfrm>
              <a:off x="3840" y="2208"/>
              <a:ext cx="1824" cy="384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1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xit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wipe(right)">
                                      <p:cBhvr>
                                        <p:cTn id="15" dur="500"/>
                                        <p:tgtEl>
                                          <p:spTgt spid="7272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27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2722" grpId="0" animBg="1"/>
    </p:bld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298" name="Rectangle 2"/>
          <p:cNvSpPr>
            <a:spLocks noChangeArrowheads="1"/>
          </p:cNvSpPr>
          <p:nvPr/>
        </p:nvSpPr>
        <p:spPr bwMode="auto">
          <a:xfrm>
            <a:off x="76200" y="500063"/>
            <a:ext cx="9144000" cy="9159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/>
            <a:r>
              <a:rPr lang="fr-FR" b="0">
                <a:solidFill>
                  <a:schemeClr val="tx1"/>
                </a:solidFill>
              </a:rPr>
              <a:t>Pratique car fait en quelques minutes (enfant éveillé mais calme)</a:t>
            </a:r>
          </a:p>
          <a:p>
            <a:pPr marL="92075" indent="-92075"/>
            <a:r>
              <a:rPr lang="fr-CH" b="0">
                <a:solidFill>
                  <a:schemeClr val="tx1"/>
                </a:solidFill>
              </a:rPr>
              <a:t>Comme examen seul, </a:t>
            </a:r>
            <a:r>
              <a:rPr lang="fr-CH"/>
              <a:t>convient pour dépistage des NNT </a:t>
            </a:r>
            <a:r>
              <a:rPr lang="fr-CH" u="sng"/>
              <a:t>sans FR</a:t>
            </a:r>
            <a:r>
              <a:rPr lang="fr-CH" b="0" u="sng"/>
              <a:t> </a:t>
            </a:r>
            <a:r>
              <a:rPr lang="fr-FR" b="0" u="sng"/>
              <a:t> </a:t>
            </a:r>
          </a:p>
          <a:p>
            <a:pPr marL="92075" indent="-92075"/>
            <a:r>
              <a:rPr lang="fr-FR" b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55299" name="Text Box 2"/>
          <p:cNvSpPr txBox="1">
            <a:spLocks noChangeArrowheads="1"/>
          </p:cNvSpPr>
          <p:nvPr/>
        </p:nvSpPr>
        <p:spPr bwMode="auto">
          <a:xfrm>
            <a:off x="0" y="0"/>
            <a:ext cx="1069975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3200">
                <a:solidFill>
                  <a:schemeClr val="tx1"/>
                </a:solidFill>
              </a:rPr>
              <a:t>OEA</a:t>
            </a:r>
          </a:p>
        </p:txBody>
      </p:sp>
      <p:sp>
        <p:nvSpPr>
          <p:cNvPr id="55300" name="Text Box 3"/>
          <p:cNvSpPr txBox="1">
            <a:spLocks noChangeArrowheads="1"/>
          </p:cNvSpPr>
          <p:nvPr/>
        </p:nvSpPr>
        <p:spPr bwMode="auto">
          <a:xfrm>
            <a:off x="0" y="3276600"/>
            <a:ext cx="8985250" cy="646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88900" indent="-88900">
              <a:buFont typeface="Arial" charset="0"/>
              <a:buChar char="•"/>
            </a:pPr>
            <a:endParaRPr lang="fr-CH" b="0">
              <a:solidFill>
                <a:schemeClr val="tx1"/>
              </a:solidFill>
            </a:endParaRPr>
          </a:p>
          <a:p>
            <a:pPr marL="88900" indent="-88900"/>
            <a:endParaRPr lang="fr-CH" b="0">
              <a:solidFill>
                <a:schemeClr val="tx1"/>
              </a:solidFill>
            </a:endParaRPr>
          </a:p>
        </p:txBody>
      </p:sp>
      <p:sp>
        <p:nvSpPr>
          <p:cNvPr id="55301" name="Rectangle 10"/>
          <p:cNvSpPr>
            <a:spLocks noChangeArrowheads="1"/>
          </p:cNvSpPr>
          <p:nvPr/>
        </p:nvSpPr>
        <p:spPr bwMode="auto">
          <a:xfrm>
            <a:off x="6583363" y="6581775"/>
            <a:ext cx="2560637" cy="276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200" b="0">
                <a:solidFill>
                  <a:schemeClr val="tx1"/>
                </a:solidFill>
              </a:rPr>
              <a:t>J Perinat 2007 Nov. 27, p.718-723. </a:t>
            </a:r>
            <a:endParaRPr lang="fr-FR" sz="1200" b="0">
              <a:solidFill>
                <a:schemeClr val="tx1"/>
              </a:solidFill>
            </a:endParaRPr>
          </a:p>
        </p:txBody>
      </p:sp>
      <p:grpSp>
        <p:nvGrpSpPr>
          <p:cNvPr id="5" name="Group 15"/>
          <p:cNvGrpSpPr>
            <a:grpSpLocks/>
          </p:cNvGrpSpPr>
          <p:nvPr/>
        </p:nvGrpSpPr>
        <p:grpSpPr bwMode="auto">
          <a:xfrm>
            <a:off x="5334000" y="5208588"/>
            <a:ext cx="3429000" cy="1068387"/>
            <a:chOff x="3360" y="3071"/>
            <a:chExt cx="2160" cy="673"/>
          </a:xfrm>
        </p:grpSpPr>
        <p:sp>
          <p:nvSpPr>
            <p:cNvPr id="55309" name="Rectangle 13"/>
            <p:cNvSpPr>
              <a:spLocks noChangeArrowheads="1"/>
            </p:cNvSpPr>
            <p:nvPr/>
          </p:nvSpPr>
          <p:spPr bwMode="auto">
            <a:xfrm>
              <a:off x="4320" y="3337"/>
              <a:ext cx="1200" cy="407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7800" lvl="1" indent="-88900"/>
              <a:r>
                <a:rPr lang="fr-CH" b="0">
                  <a:solidFill>
                    <a:schemeClr val="tx1"/>
                  </a:solidFill>
                </a:rPr>
                <a:t>3% d’anomalies persistantes</a:t>
              </a:r>
            </a:p>
          </p:txBody>
        </p:sp>
        <p:cxnSp>
          <p:nvCxnSpPr>
            <p:cNvPr id="15" name="Connecteur droit 14"/>
            <p:cNvCxnSpPr/>
            <p:nvPr/>
          </p:nvCxnSpPr>
          <p:spPr>
            <a:xfrm>
              <a:off x="3360" y="3551"/>
              <a:ext cx="912" cy="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  <a:tailEnd type="stealth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11" name="Rectangle 17"/>
            <p:cNvSpPr>
              <a:spLocks noChangeArrowheads="1"/>
            </p:cNvSpPr>
            <p:nvPr/>
          </p:nvSpPr>
          <p:spPr bwMode="auto">
            <a:xfrm>
              <a:off x="3408" y="3071"/>
              <a:ext cx="816" cy="4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177800" lvl="1" indent="-88900" algn="ctr"/>
              <a:r>
                <a:rPr lang="fr-CH" sz="1400" b="0">
                  <a:solidFill>
                    <a:schemeClr val="tx1"/>
                  </a:solidFill>
                </a:rPr>
                <a:t>2</a:t>
              </a:r>
              <a:r>
                <a:rPr lang="fr-CH" sz="1400" b="0" baseline="30000">
                  <a:solidFill>
                    <a:schemeClr val="tx1"/>
                  </a:solidFill>
                </a:rPr>
                <a:t>ème</a:t>
              </a:r>
              <a:r>
                <a:rPr lang="fr-CH" sz="1400" b="0">
                  <a:solidFill>
                    <a:schemeClr val="tx1"/>
                  </a:solidFill>
                </a:rPr>
                <a:t> test </a:t>
              </a:r>
            </a:p>
            <a:p>
              <a:pPr marL="177800" lvl="1" indent="-88900" algn="ctr"/>
              <a:r>
                <a:rPr lang="fr-CH" sz="1400" b="0">
                  <a:solidFill>
                    <a:schemeClr val="tx1"/>
                  </a:solidFill>
                </a:rPr>
                <a:t>après qq semaines</a:t>
              </a:r>
            </a:p>
          </p:txBody>
        </p:sp>
      </p:grpSp>
      <p:grpSp>
        <p:nvGrpSpPr>
          <p:cNvPr id="6" name="Group 14"/>
          <p:cNvGrpSpPr>
            <a:grpSpLocks/>
          </p:cNvGrpSpPr>
          <p:nvPr/>
        </p:nvGrpSpPr>
        <p:grpSpPr bwMode="auto">
          <a:xfrm>
            <a:off x="179388" y="5505450"/>
            <a:ext cx="5154612" cy="923925"/>
            <a:chOff x="113" y="3258"/>
            <a:chExt cx="3247" cy="582"/>
          </a:xfrm>
        </p:grpSpPr>
        <p:cxnSp>
          <p:nvCxnSpPr>
            <p:cNvPr id="19" name="Connecteur droit 18"/>
            <p:cNvCxnSpPr/>
            <p:nvPr/>
          </p:nvCxnSpPr>
          <p:spPr>
            <a:xfrm>
              <a:off x="1440" y="3551"/>
              <a:ext cx="240" cy="1"/>
            </a:xfrm>
            <a:prstGeom prst="line">
              <a:avLst/>
            </a:prstGeom>
            <a:ln w="3175" cmpd="sng">
              <a:solidFill>
                <a:schemeClr val="tx1"/>
              </a:solidFill>
              <a:prstDash val="sysDot"/>
              <a:tailEnd type="none" w="med" len="lg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55307" name="Rectangle 9"/>
            <p:cNvSpPr>
              <a:spLocks noChangeArrowheads="1"/>
            </p:cNvSpPr>
            <p:nvPr/>
          </p:nvSpPr>
          <p:spPr bwMode="auto">
            <a:xfrm>
              <a:off x="113" y="3420"/>
              <a:ext cx="1406" cy="237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8288" lvl="1" indent="-88900"/>
              <a:r>
                <a:rPr lang="fr-CH" b="0">
                  <a:solidFill>
                    <a:schemeClr val="tx1"/>
                  </a:solidFill>
                </a:rPr>
                <a:t>OEA pathologique</a:t>
              </a:r>
            </a:p>
          </p:txBody>
        </p:sp>
        <p:sp>
          <p:nvSpPr>
            <p:cNvPr id="55308" name="Rectangle 12"/>
            <p:cNvSpPr>
              <a:spLocks noChangeArrowheads="1"/>
            </p:cNvSpPr>
            <p:nvPr/>
          </p:nvSpPr>
          <p:spPr bwMode="auto">
            <a:xfrm>
              <a:off x="1584" y="3258"/>
              <a:ext cx="1776" cy="582"/>
            </a:xfrm>
            <a:prstGeom prst="rect">
              <a:avLst/>
            </a:prstGeom>
            <a:solidFill>
              <a:schemeClr val="bg1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268288" lvl="1" indent="-88900"/>
              <a:r>
                <a:rPr lang="fr-CH" b="0">
                  <a:solidFill>
                    <a:schemeClr val="tx1"/>
                  </a:solidFill>
                </a:rPr>
                <a:t>Prématurés: 78%</a:t>
              </a:r>
            </a:p>
            <a:p>
              <a:pPr marL="268288" lvl="1" indent="-88900"/>
              <a:endParaRPr lang="fr-CH" b="0">
                <a:solidFill>
                  <a:schemeClr val="tx1"/>
                </a:solidFill>
              </a:endParaRPr>
            </a:p>
            <a:p>
              <a:pPr marL="268288" lvl="1" indent="-88900"/>
              <a:r>
                <a:rPr lang="fr-CH" b="0">
                  <a:solidFill>
                    <a:schemeClr val="tx1"/>
                  </a:solidFill>
                </a:rPr>
                <a:t>Nné aux USI: 20%</a:t>
              </a:r>
            </a:p>
          </p:txBody>
        </p:sp>
      </p:grpSp>
      <p:sp>
        <p:nvSpPr>
          <p:cNvPr id="2" name="Rectangle 2"/>
          <p:cNvSpPr>
            <a:spLocks noChangeArrowheads="1"/>
          </p:cNvSpPr>
          <p:nvPr/>
        </p:nvSpPr>
        <p:spPr bwMode="auto">
          <a:xfrm>
            <a:off x="107950" y="1108075"/>
            <a:ext cx="9144000" cy="31400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/>
            <a:r>
              <a:rPr lang="fr-FR" b="0" u="sng" dirty="0">
                <a:solidFill>
                  <a:schemeClr val="tx1"/>
                </a:solidFill>
              </a:rPr>
              <a:t>LIMITATIONS</a:t>
            </a:r>
          </a:p>
          <a:p>
            <a:pPr marL="92075" indent="-92075"/>
            <a:r>
              <a:rPr lang="fr-FR" b="0" dirty="0">
                <a:solidFill>
                  <a:schemeClr val="tx1"/>
                </a:solidFill>
              </a:rPr>
              <a:t> </a:t>
            </a:r>
            <a:r>
              <a:rPr lang="fr-FR" b="0" u="sng" dirty="0">
                <a:solidFill>
                  <a:schemeClr val="tx1"/>
                </a:solidFill>
              </a:rPr>
              <a:t>OEA </a:t>
            </a:r>
            <a:r>
              <a:rPr lang="fr-FR" b="0" u="sng" dirty="0" smtClean="0">
                <a:solidFill>
                  <a:schemeClr val="tx1"/>
                </a:solidFill>
              </a:rPr>
              <a:t>normal:</a:t>
            </a:r>
            <a:endParaRPr lang="fr-FR" b="0" u="sng" dirty="0">
              <a:solidFill>
                <a:schemeClr val="tx1"/>
              </a:solidFill>
            </a:endParaRPr>
          </a:p>
          <a:p>
            <a:pPr marL="92075" indent="-92075">
              <a:buFontTx/>
              <a:buChar char="•"/>
            </a:pPr>
            <a:r>
              <a:rPr lang="fr-CH" b="0" dirty="0">
                <a:solidFill>
                  <a:schemeClr val="tx1"/>
                </a:solidFill>
              </a:rPr>
              <a:t> Ne teste que la cochlée</a:t>
            </a:r>
          </a:p>
          <a:p>
            <a:pPr marL="92075" indent="-92075">
              <a:buFontTx/>
              <a:buChar char="•"/>
            </a:pPr>
            <a:r>
              <a:rPr lang="fr-FR" b="0" dirty="0">
                <a:solidFill>
                  <a:schemeClr val="tx1"/>
                </a:solidFill>
              </a:rPr>
              <a:t> Dépiste pas les surdités &lt; à </a:t>
            </a:r>
            <a:r>
              <a:rPr lang="fr-FR" b="0" dirty="0" smtClean="0">
                <a:solidFill>
                  <a:schemeClr val="tx1"/>
                </a:solidFill>
              </a:rPr>
              <a:t>30-35 </a:t>
            </a:r>
            <a:r>
              <a:rPr lang="fr-FR" b="0" dirty="0">
                <a:solidFill>
                  <a:schemeClr val="tx1"/>
                </a:solidFill>
              </a:rPr>
              <a:t>dB</a:t>
            </a:r>
            <a:endParaRPr lang="fr-CH" b="0" dirty="0">
              <a:solidFill>
                <a:schemeClr val="tx1"/>
              </a:solidFill>
            </a:endParaRPr>
          </a:p>
          <a:p>
            <a:pPr marL="92075" indent="-92075">
              <a:buFontTx/>
              <a:buChar char="•"/>
            </a:pPr>
            <a:r>
              <a:rPr lang="fr-CH" b="0" dirty="0">
                <a:solidFill>
                  <a:schemeClr val="tx1"/>
                </a:solidFill>
              </a:rPr>
              <a:t> Ad </a:t>
            </a:r>
            <a:r>
              <a:rPr lang="fr-CH" b="0" dirty="0" smtClean="0">
                <a:solidFill>
                  <a:schemeClr val="tx1"/>
                </a:solidFill>
              </a:rPr>
              <a:t>5-6% </a:t>
            </a:r>
            <a:r>
              <a:rPr lang="fr-CH" b="0" dirty="0">
                <a:solidFill>
                  <a:schemeClr val="tx1"/>
                </a:solidFill>
              </a:rPr>
              <a:t>de faux positifs=&gt; n</a:t>
            </a:r>
            <a:r>
              <a:rPr lang="fr-FR" b="0" dirty="0">
                <a:solidFill>
                  <a:schemeClr val="tx1"/>
                </a:solidFill>
              </a:rPr>
              <a:t>e permet pas d’exclure une surdité neurosensorielle (cellules ciliées normales mais atteinte du relais </a:t>
            </a:r>
            <a:r>
              <a:rPr lang="fr-FR" b="0" dirty="0" err="1">
                <a:solidFill>
                  <a:schemeClr val="tx1"/>
                </a:solidFill>
              </a:rPr>
              <a:t>gg</a:t>
            </a:r>
            <a:r>
              <a:rPr lang="fr-FR" b="0" dirty="0">
                <a:solidFill>
                  <a:schemeClr val="tx1"/>
                </a:solidFill>
              </a:rPr>
              <a:t>)=&gt; si facteurs de risque</a:t>
            </a:r>
            <a:r>
              <a:rPr lang="fr-CH" sz="1200" b="0" dirty="0">
                <a:solidFill>
                  <a:schemeClr val="tx1"/>
                </a:solidFill>
              </a:rPr>
              <a:t> </a:t>
            </a:r>
            <a:r>
              <a:rPr lang="fr-CH" b="0" dirty="0">
                <a:solidFill>
                  <a:schemeClr val="tx1"/>
                </a:solidFill>
              </a:rPr>
              <a:t>(prématurés, asphyxie néonatale, </a:t>
            </a:r>
            <a:r>
              <a:rPr lang="fr-CH" b="0" dirty="0" err="1">
                <a:solidFill>
                  <a:schemeClr val="tx1"/>
                </a:solidFill>
              </a:rPr>
              <a:t>ttt</a:t>
            </a:r>
            <a:r>
              <a:rPr lang="fr-CH" b="0" dirty="0">
                <a:solidFill>
                  <a:schemeClr val="tx1"/>
                </a:solidFill>
              </a:rPr>
              <a:t> gentamycine, </a:t>
            </a:r>
            <a:r>
              <a:rPr lang="fr-CH" b="0" dirty="0" err="1">
                <a:solidFill>
                  <a:schemeClr val="tx1"/>
                </a:solidFill>
              </a:rPr>
              <a:t>Lasix</a:t>
            </a:r>
            <a:r>
              <a:rPr lang="fr-CH" b="0" dirty="0">
                <a:solidFill>
                  <a:schemeClr val="tx1"/>
                </a:solidFill>
              </a:rPr>
              <a:t>, </a:t>
            </a:r>
            <a:r>
              <a:rPr lang="fr-CH" b="0" dirty="0" err="1">
                <a:solidFill>
                  <a:schemeClr val="tx1"/>
                </a:solidFill>
              </a:rPr>
              <a:t>vancomycine</a:t>
            </a:r>
            <a:r>
              <a:rPr lang="fr-CH" b="0" dirty="0">
                <a:solidFill>
                  <a:schemeClr val="tx1"/>
                </a:solidFill>
              </a:rPr>
              <a:t> de longue durée, etc.)</a:t>
            </a:r>
            <a:r>
              <a:rPr lang="fr-FR" b="0" dirty="0">
                <a:solidFill>
                  <a:schemeClr val="tx1"/>
                </a:solidFill>
              </a:rPr>
              <a:t> =&gt; réaliser des PEA </a:t>
            </a:r>
          </a:p>
          <a:p>
            <a:pPr marL="92075" indent="-92075">
              <a:buFontTx/>
              <a:buChar char="•"/>
            </a:pPr>
            <a:r>
              <a:rPr lang="fr-CH" b="0" dirty="0">
                <a:solidFill>
                  <a:schemeClr val="tx1"/>
                </a:solidFill>
              </a:rPr>
              <a:t>Au dessus de -20 dB c’est normal. En dessous de -40 dB c’est pathologique =&gt; Zone grise dans l’interprétation des OEA entre -20 et -40 DB </a:t>
            </a:r>
          </a:p>
          <a:p>
            <a:pPr marL="92075" indent="-92075">
              <a:buFontTx/>
              <a:buChar char="•"/>
            </a:pPr>
            <a:endParaRPr lang="fr-FR" b="0" dirty="0">
              <a:solidFill>
                <a:schemeClr val="tx1"/>
              </a:solidFill>
            </a:endParaRPr>
          </a:p>
        </p:txBody>
      </p:sp>
      <p:sp>
        <p:nvSpPr>
          <p:cNvPr id="4" name="Rectangle 2"/>
          <p:cNvSpPr>
            <a:spLocks noChangeArrowheads="1"/>
          </p:cNvSpPr>
          <p:nvPr/>
        </p:nvSpPr>
        <p:spPr bwMode="auto">
          <a:xfrm>
            <a:off x="179388" y="3963988"/>
            <a:ext cx="9144000" cy="14652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92075" indent="-92075"/>
            <a:r>
              <a:rPr lang="fr-FR" b="0" u="sng" dirty="0">
                <a:solidFill>
                  <a:schemeClr val="tx1"/>
                </a:solidFill>
              </a:rPr>
              <a:t>OEA </a:t>
            </a:r>
            <a:r>
              <a:rPr lang="fr-FR" b="0" u="sng" dirty="0" smtClean="0">
                <a:solidFill>
                  <a:schemeClr val="tx1"/>
                </a:solidFill>
              </a:rPr>
              <a:t>anormal</a:t>
            </a:r>
            <a:endParaRPr lang="fr-FR" b="0" u="sng" dirty="0">
              <a:solidFill>
                <a:schemeClr val="tx1"/>
              </a:solidFill>
            </a:endParaRPr>
          </a:p>
          <a:p>
            <a:pPr marL="92075" indent="-92075">
              <a:buFont typeface="Arial" charset="0"/>
              <a:buChar char="•"/>
            </a:pPr>
            <a:r>
              <a:rPr lang="fr-FR" b="0" dirty="0">
                <a:solidFill>
                  <a:schemeClr val="tx1"/>
                </a:solidFill>
              </a:rPr>
              <a:t> On ne peut rien conclure car possible présence de:</a:t>
            </a:r>
          </a:p>
          <a:p>
            <a:pPr marL="549275" lvl="1" indent="-92075">
              <a:buFontTx/>
              <a:buChar char="•"/>
            </a:pPr>
            <a:r>
              <a:rPr lang="fr-FR" b="0" dirty="0">
                <a:solidFill>
                  <a:schemeClr val="tx1"/>
                </a:solidFill>
              </a:rPr>
              <a:t> Cérumen ?</a:t>
            </a:r>
          </a:p>
          <a:p>
            <a:pPr marL="549275" lvl="1" indent="-92075">
              <a:buFontTx/>
              <a:buChar char="•"/>
            </a:pPr>
            <a:r>
              <a:rPr lang="fr-FR" b="0" dirty="0">
                <a:solidFill>
                  <a:schemeClr val="tx1"/>
                </a:solidFill>
              </a:rPr>
              <a:t> Otite </a:t>
            </a:r>
            <a:r>
              <a:rPr lang="fr-FR" b="0" dirty="0" err="1" smtClean="0">
                <a:solidFill>
                  <a:schemeClr val="tx1"/>
                </a:solidFill>
              </a:rPr>
              <a:t>séro</a:t>
            </a:r>
            <a:r>
              <a:rPr lang="fr-FR" b="0" dirty="0" smtClean="0">
                <a:solidFill>
                  <a:schemeClr val="tx1"/>
                </a:solidFill>
              </a:rPr>
              <a:t>-muqueuse </a:t>
            </a:r>
            <a:r>
              <a:rPr lang="fr-FR" b="0" dirty="0">
                <a:solidFill>
                  <a:schemeClr val="tx1"/>
                </a:solidFill>
              </a:rPr>
              <a:t>?</a:t>
            </a:r>
          </a:p>
          <a:p>
            <a:pPr marL="549275" lvl="1" indent="-92075">
              <a:buFontTx/>
              <a:buChar char="•"/>
            </a:pPr>
            <a:r>
              <a:rPr lang="fr-CH" b="0" dirty="0">
                <a:solidFill>
                  <a:schemeClr val="tx1"/>
                </a:solidFill>
              </a:rPr>
              <a:t> Déficit de perception ? </a:t>
            </a:r>
            <a:endParaRPr lang="fr-FR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322" name="Text Box 2"/>
          <p:cNvSpPr txBox="1">
            <a:spLocks noChangeArrowheads="1"/>
          </p:cNvSpPr>
          <p:nvPr/>
        </p:nvSpPr>
        <p:spPr bwMode="auto">
          <a:xfrm>
            <a:off x="3584575" y="76200"/>
            <a:ext cx="1738313" cy="101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6000">
                <a:solidFill>
                  <a:schemeClr val="tx1"/>
                </a:solidFill>
              </a:rPr>
              <a:t>PEA</a:t>
            </a:r>
          </a:p>
        </p:txBody>
      </p:sp>
      <p:pic>
        <p:nvPicPr>
          <p:cNvPr id="74755" name="Picture 5" descr="PEA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593975" y="1600200"/>
            <a:ext cx="5111750" cy="34369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2"/>
          <p:cNvGrpSpPr>
            <a:grpSpLocks/>
          </p:cNvGrpSpPr>
          <p:nvPr/>
        </p:nvGrpSpPr>
        <p:grpSpPr bwMode="auto">
          <a:xfrm>
            <a:off x="1143000" y="1752600"/>
            <a:ext cx="3124200" cy="5032375"/>
            <a:chOff x="720" y="1104"/>
            <a:chExt cx="1968" cy="3170"/>
          </a:xfrm>
        </p:grpSpPr>
        <p:sp>
          <p:nvSpPr>
            <p:cNvPr id="56333" name="Rectangle 4"/>
            <p:cNvSpPr>
              <a:spLocks noChangeArrowheads="1"/>
            </p:cNvSpPr>
            <p:nvPr/>
          </p:nvSpPr>
          <p:spPr bwMode="auto">
            <a:xfrm>
              <a:off x="720" y="3072"/>
              <a:ext cx="1584" cy="1202"/>
            </a:xfrm>
            <a:prstGeom prst="rect">
              <a:avLst/>
            </a:prstGeom>
            <a:solidFill>
              <a:srgbClr val="FFFF00">
                <a:alpha val="21960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CH" sz="1000" b="0">
                <a:solidFill>
                  <a:schemeClr val="tx1"/>
                </a:solidFill>
              </a:endParaRPr>
            </a:p>
            <a:p>
              <a:r>
                <a:rPr lang="fr-CH" sz="1200">
                  <a:solidFill>
                    <a:schemeClr val="tx1"/>
                  </a:solidFill>
                </a:rPr>
                <a:t>Composantes à latence brève</a:t>
              </a:r>
              <a:r>
                <a:rPr lang="fr-CH" sz="1200" b="0">
                  <a:solidFill>
                    <a:schemeClr val="tx1"/>
                  </a:solidFill>
                </a:rPr>
                <a:t> = </a:t>
              </a:r>
            </a:p>
            <a:p>
              <a:r>
                <a:rPr lang="fr-CH" sz="1200" b="0">
                  <a:solidFill>
                    <a:schemeClr val="tx1"/>
                  </a:solidFill>
                </a:rPr>
                <a:t>I à VI (origine sous-corticale):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I : nerf auditif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II : noyau cochléaire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III : complexe olivaire supérieur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IV : région pontique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V : colliculus inférieur </a:t>
              </a:r>
            </a:p>
            <a:p>
              <a:pPr lvl="1"/>
              <a:r>
                <a:rPr lang="fr-CH" sz="1200" b="0">
                  <a:solidFill>
                    <a:schemeClr val="tx1"/>
                  </a:solidFill>
                </a:rPr>
                <a:t>VI : corps genouillé médian</a:t>
              </a:r>
            </a:p>
            <a:p>
              <a:endParaRPr lang="fr-CH" sz="1000" b="0">
                <a:solidFill>
                  <a:schemeClr val="tx1"/>
                </a:solidFill>
              </a:endParaRPr>
            </a:p>
          </p:txBody>
        </p:sp>
        <p:sp>
          <p:nvSpPr>
            <p:cNvPr id="8" name="Rectangle 7"/>
            <p:cNvSpPr>
              <a:spLocks noChangeArrowheads="1"/>
            </p:cNvSpPr>
            <p:nvPr/>
          </p:nvSpPr>
          <p:spPr bwMode="auto">
            <a:xfrm>
              <a:off x="1920" y="1104"/>
              <a:ext cx="768" cy="1776"/>
            </a:xfrm>
            <a:prstGeom prst="rect">
              <a:avLst/>
            </a:prstGeom>
            <a:solidFill>
              <a:srgbClr val="FFFF66">
                <a:alpha val="34901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b="0">
                <a:solidFill>
                  <a:srgbClr val="FFFFFF"/>
                </a:solidFill>
              </a:endParaRPr>
            </a:p>
          </p:txBody>
        </p:sp>
      </p:grpSp>
      <p:grpSp>
        <p:nvGrpSpPr>
          <p:cNvPr id="3" name="Group 13"/>
          <p:cNvGrpSpPr>
            <a:grpSpLocks/>
          </p:cNvGrpSpPr>
          <p:nvPr/>
        </p:nvGrpSpPr>
        <p:grpSpPr bwMode="auto">
          <a:xfrm>
            <a:off x="3810000" y="1752600"/>
            <a:ext cx="2514600" cy="3924300"/>
            <a:chOff x="2400" y="1104"/>
            <a:chExt cx="1584" cy="2472"/>
          </a:xfrm>
        </p:grpSpPr>
        <p:sp>
          <p:nvSpPr>
            <p:cNvPr id="56331" name="Rectangle 5"/>
            <p:cNvSpPr>
              <a:spLocks noChangeArrowheads="1"/>
            </p:cNvSpPr>
            <p:nvPr/>
          </p:nvSpPr>
          <p:spPr bwMode="auto">
            <a:xfrm>
              <a:off x="2400" y="3072"/>
              <a:ext cx="1584" cy="504"/>
            </a:xfrm>
            <a:prstGeom prst="rect">
              <a:avLst/>
            </a:prstGeom>
            <a:solidFill>
              <a:srgbClr val="FF6600">
                <a:alpha val="32156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endParaRPr lang="fr-CH" sz="1000" b="0">
                <a:solidFill>
                  <a:schemeClr val="tx1"/>
                </a:solidFill>
              </a:endParaRPr>
            </a:p>
            <a:p>
              <a:r>
                <a:rPr lang="fr-CH" sz="1200">
                  <a:solidFill>
                    <a:schemeClr val="tx1"/>
                  </a:solidFill>
                </a:rPr>
                <a:t>Composantes à latence moyenne</a:t>
              </a:r>
              <a:r>
                <a:rPr lang="fr-CH" sz="1200" b="0">
                  <a:solidFill>
                    <a:schemeClr val="tx1"/>
                  </a:solidFill>
                </a:rPr>
                <a:t> : </a:t>
              </a:r>
            </a:p>
            <a:p>
              <a:r>
                <a:rPr lang="fr-CH" sz="1200" b="0">
                  <a:solidFill>
                    <a:schemeClr val="tx1"/>
                  </a:solidFill>
                </a:rPr>
                <a:t>Origine temporale :No à Nb </a:t>
              </a:r>
            </a:p>
            <a:p>
              <a:endParaRPr lang="fr-CH" sz="1200" b="0">
                <a:solidFill>
                  <a:schemeClr val="tx1"/>
                </a:solidFill>
              </a:endParaRPr>
            </a:p>
          </p:txBody>
        </p:sp>
        <p:sp>
          <p:nvSpPr>
            <p:cNvPr id="10" name="Rectangle 9"/>
            <p:cNvSpPr>
              <a:spLocks noChangeArrowheads="1"/>
            </p:cNvSpPr>
            <p:nvPr/>
          </p:nvSpPr>
          <p:spPr bwMode="auto">
            <a:xfrm>
              <a:off x="2688" y="1104"/>
              <a:ext cx="768" cy="1824"/>
            </a:xfrm>
            <a:prstGeom prst="rect">
              <a:avLst/>
            </a:prstGeom>
            <a:solidFill>
              <a:srgbClr val="FF6600">
                <a:alpha val="34901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b="0">
                <a:solidFill>
                  <a:srgbClr val="FFFFFF"/>
                </a:solidFill>
              </a:endParaRPr>
            </a:p>
          </p:txBody>
        </p: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5486400" y="1752600"/>
            <a:ext cx="3581400" cy="3954463"/>
            <a:chOff x="3456" y="1104"/>
            <a:chExt cx="2256" cy="2491"/>
          </a:xfrm>
        </p:grpSpPr>
        <p:sp>
          <p:nvSpPr>
            <p:cNvPr id="56329" name="Rectangle 6"/>
            <p:cNvSpPr>
              <a:spLocks noChangeArrowheads="1"/>
            </p:cNvSpPr>
            <p:nvPr/>
          </p:nvSpPr>
          <p:spPr bwMode="auto">
            <a:xfrm>
              <a:off x="4080" y="3072"/>
              <a:ext cx="1632" cy="523"/>
            </a:xfrm>
            <a:prstGeom prst="rect">
              <a:avLst/>
            </a:prstGeom>
            <a:solidFill>
              <a:srgbClr val="3366FF">
                <a:alpha val="47842"/>
              </a:srgbClr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endParaRPr lang="fr-CH" sz="1200">
                <a:solidFill>
                  <a:schemeClr val="tx1"/>
                </a:solidFill>
              </a:endParaRPr>
            </a:p>
            <a:p>
              <a:r>
                <a:rPr lang="fr-CH" sz="1200">
                  <a:solidFill>
                    <a:schemeClr val="tx1"/>
                  </a:solidFill>
                </a:rPr>
                <a:t>Composantes à longue latence : </a:t>
              </a:r>
            </a:p>
            <a:p>
              <a:r>
                <a:rPr lang="fr-CH" sz="1200" b="0">
                  <a:solidFill>
                    <a:schemeClr val="tx1"/>
                  </a:solidFill>
                </a:rPr>
                <a:t>Origine fronto-centrale P1 à N2 </a:t>
              </a:r>
            </a:p>
            <a:p>
              <a:endParaRPr lang="fr-CH" sz="1200" b="0">
                <a:solidFill>
                  <a:schemeClr val="tx1"/>
                </a:solidFill>
              </a:endParaRPr>
            </a:p>
            <a:p>
              <a:endParaRPr lang="fr-CH" sz="1200" b="0">
                <a:solidFill>
                  <a:schemeClr val="tx1"/>
                </a:solidFill>
              </a:endParaRPr>
            </a:p>
          </p:txBody>
        </p:sp>
        <p:sp>
          <p:nvSpPr>
            <p:cNvPr id="11" name="Rectangle 10"/>
            <p:cNvSpPr>
              <a:spLocks noChangeArrowheads="1"/>
            </p:cNvSpPr>
            <p:nvPr/>
          </p:nvSpPr>
          <p:spPr bwMode="auto">
            <a:xfrm>
              <a:off x="3456" y="1104"/>
              <a:ext cx="1200" cy="1824"/>
            </a:xfrm>
            <a:prstGeom prst="rect">
              <a:avLst/>
            </a:prstGeom>
            <a:solidFill>
              <a:srgbClr val="3366FF">
                <a:alpha val="34901"/>
              </a:srgbClr>
            </a:solidFill>
            <a:ln w="9525">
              <a:noFill/>
              <a:miter lim="800000"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FR" b="0">
                <a:solidFill>
                  <a:srgbClr val="FFFFFF"/>
                </a:solidFill>
              </a:endParaRPr>
            </a:p>
          </p:txBody>
        </p:sp>
      </p:grpSp>
      <p:sp>
        <p:nvSpPr>
          <p:cNvPr id="56327" name="Rectangle 11"/>
          <p:cNvSpPr>
            <a:spLocks noChangeArrowheads="1"/>
          </p:cNvSpPr>
          <p:nvPr/>
        </p:nvSpPr>
        <p:spPr bwMode="auto">
          <a:xfrm>
            <a:off x="0" y="1030288"/>
            <a:ext cx="9144000" cy="6461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 b="0">
                <a:solidFill>
                  <a:schemeClr val="tx1"/>
                </a:solidFill>
              </a:rPr>
              <a:t>Enregistrement des réponses électriques lors de stimulations acoustiques d'intensités croissantes (électrodes placées sur la tête de l'enfant). </a:t>
            </a:r>
          </a:p>
        </p:txBody>
      </p:sp>
      <p:pic>
        <p:nvPicPr>
          <p:cNvPr id="56328" name="Image 6" descr="pea2.jpg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38113" y="2057400"/>
            <a:ext cx="2452687" cy="23098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75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1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170" name="Image 7" descr="Image 3.pn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52400" y="2438400"/>
            <a:ext cx="2667000" cy="1644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er 59"/>
          <p:cNvGrpSpPr>
            <a:grpSpLocks/>
          </p:cNvGrpSpPr>
          <p:nvPr/>
        </p:nvGrpSpPr>
        <p:grpSpPr bwMode="auto">
          <a:xfrm>
            <a:off x="1817688" y="1066800"/>
            <a:ext cx="7173912" cy="4533900"/>
            <a:chOff x="1818024" y="1066800"/>
            <a:chExt cx="7173576" cy="4533900"/>
          </a:xfrm>
        </p:grpSpPr>
        <p:grpSp>
          <p:nvGrpSpPr>
            <p:cNvPr id="7189" name="Grouper 58"/>
            <p:cNvGrpSpPr>
              <a:grpSpLocks/>
            </p:cNvGrpSpPr>
            <p:nvPr/>
          </p:nvGrpSpPr>
          <p:grpSpPr bwMode="auto">
            <a:xfrm>
              <a:off x="2750631" y="1066800"/>
              <a:ext cx="6240969" cy="4533900"/>
              <a:chOff x="2750631" y="1066800"/>
              <a:chExt cx="6240969" cy="4533900"/>
            </a:xfrm>
          </p:grpSpPr>
          <p:pic>
            <p:nvPicPr>
              <p:cNvPr id="7191" name="Picture 7" descr="cochlea 3"/>
              <p:cNvPicPr>
                <a:picLocks noChangeAspect="1" noChangeArrowheads="1"/>
              </p:cNvPicPr>
              <p:nvPr/>
            </p:nvPicPr>
            <p:blipFill>
              <a:blip r:embed="rId3"/>
              <a:srcRect l="13889"/>
              <a:stretch>
                <a:fillRect/>
              </a:stretch>
            </p:blipFill>
            <p:spPr bwMode="auto">
              <a:xfrm>
                <a:off x="3200400" y="1066800"/>
                <a:ext cx="5791200" cy="4533900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cxnSp>
            <p:nvCxnSpPr>
              <p:cNvPr id="34" name="Connecteur droit 33"/>
              <p:cNvCxnSpPr>
                <a:cxnSpLocks noChangeShapeType="1"/>
                <a:stCxn id="50" idx="6"/>
              </p:cNvCxnSpPr>
              <p:nvPr/>
            </p:nvCxnSpPr>
            <p:spPr bwMode="auto">
              <a:xfrm flipV="1">
                <a:off x="2749842" y="1066800"/>
                <a:ext cx="449242" cy="2144713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  <p:cxnSp>
            <p:nvCxnSpPr>
              <p:cNvPr id="35" name="Connecteur droit 34"/>
              <p:cNvCxnSpPr>
                <a:cxnSpLocks noChangeShapeType="1"/>
                <a:stCxn id="50" idx="6"/>
              </p:cNvCxnSpPr>
              <p:nvPr/>
            </p:nvCxnSpPr>
            <p:spPr bwMode="auto">
              <a:xfrm>
                <a:off x="2749842" y="3211513"/>
                <a:ext cx="449242" cy="2351087"/>
              </a:xfrm>
              <a:prstGeom prst="line">
                <a:avLst/>
              </a:prstGeom>
              <a:noFill/>
              <a:ln w="15875">
                <a:solidFill>
                  <a:srgbClr val="FF0000"/>
                </a:solidFill>
                <a:prstDash val="sysDot"/>
                <a:round/>
                <a:headEnd/>
                <a:tailEnd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</p:cxnSp>
        </p:grpSp>
        <p:sp>
          <p:nvSpPr>
            <p:cNvPr id="50" name="Ellipse 49"/>
            <p:cNvSpPr>
              <a:spLocks noChangeArrowheads="1"/>
            </p:cNvSpPr>
            <p:nvPr/>
          </p:nvSpPr>
          <p:spPr bwMode="auto">
            <a:xfrm rot="-1889617">
              <a:off x="1818024" y="3127375"/>
              <a:ext cx="1006428" cy="693738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  <a:prstDash val="sysDot"/>
              <a:round/>
              <a:headEnd/>
              <a:tailEnd/>
            </a:ln>
            <a:effectLst>
              <a:outerShdw dist="23000" dir="5400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</p:grpSp>
      <p:sp>
        <p:nvSpPr>
          <p:cNvPr id="7172" name="Text Box 2"/>
          <p:cNvSpPr txBox="1">
            <a:spLocks noChangeArrowheads="1"/>
          </p:cNvSpPr>
          <p:nvPr/>
        </p:nvSpPr>
        <p:spPr bwMode="auto">
          <a:xfrm>
            <a:off x="0" y="0"/>
            <a:ext cx="19399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COCHLEE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10" name="ZoneTexte 9"/>
          <p:cNvSpPr txBox="1">
            <a:spLocks noChangeArrowheads="1"/>
          </p:cNvSpPr>
          <p:nvPr/>
        </p:nvSpPr>
        <p:spPr bwMode="auto">
          <a:xfrm>
            <a:off x="5791200" y="4648200"/>
            <a:ext cx="2314575" cy="3698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Rampe tympanique</a:t>
            </a:r>
          </a:p>
        </p:txBody>
      </p:sp>
      <p:grpSp>
        <p:nvGrpSpPr>
          <p:cNvPr id="4" name="Grouper 28"/>
          <p:cNvGrpSpPr>
            <a:grpSpLocks/>
          </p:cNvGrpSpPr>
          <p:nvPr/>
        </p:nvGrpSpPr>
        <p:grpSpPr bwMode="auto">
          <a:xfrm>
            <a:off x="3117850" y="3500438"/>
            <a:ext cx="2667000" cy="1366837"/>
            <a:chOff x="3117495" y="3500264"/>
            <a:chExt cx="2667000" cy="1366274"/>
          </a:xfrm>
        </p:grpSpPr>
        <p:sp>
          <p:nvSpPr>
            <p:cNvPr id="27" name="ZoneTexte 26"/>
            <p:cNvSpPr txBox="1">
              <a:spLocks noChangeArrowheads="1"/>
            </p:cNvSpPr>
            <p:nvPr/>
          </p:nvSpPr>
          <p:spPr bwMode="auto">
            <a:xfrm rot="1767386">
              <a:off x="3117495" y="3500264"/>
              <a:ext cx="2667000" cy="3697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73000"/>
                </a:srgbClr>
              </a:outerShdw>
            </a:effectLst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fr-FR">
                  <a:solidFill>
                    <a:srgbClr val="CFD003"/>
                  </a:solidFill>
                </a:rPr>
                <a:t>Neurones auditives</a:t>
              </a:r>
            </a:p>
          </p:txBody>
        </p:sp>
        <p:sp>
          <p:nvSpPr>
            <p:cNvPr id="28" name="Forme libre 27"/>
            <p:cNvSpPr>
              <a:spLocks noChangeArrowheads="1"/>
            </p:cNvSpPr>
            <p:nvPr/>
          </p:nvSpPr>
          <p:spPr bwMode="auto">
            <a:xfrm>
              <a:off x="3295295" y="3614517"/>
              <a:ext cx="1171575" cy="1252021"/>
            </a:xfrm>
            <a:custGeom>
              <a:avLst/>
              <a:gdLst>
                <a:gd name="T0" fmla="*/ 523658 w 1172279"/>
                <a:gd name="T1" fmla="*/ 0 h 1252157"/>
                <a:gd name="T2" fmla="*/ 337271 w 1172279"/>
                <a:gd name="T3" fmla="*/ 177592 h 1252157"/>
                <a:gd name="T4" fmla="*/ 213014 w 1172279"/>
                <a:gd name="T5" fmla="*/ 337424 h 1252157"/>
                <a:gd name="T6" fmla="*/ 106507 w 1172279"/>
                <a:gd name="T7" fmla="*/ 541655 h 1252157"/>
                <a:gd name="T8" fmla="*/ 0 w 1172279"/>
                <a:gd name="T9" fmla="*/ 488377 h 1252157"/>
                <a:gd name="T10" fmla="*/ 159760 w 1172279"/>
                <a:gd name="T11" fmla="*/ 1252021 h 1252157"/>
                <a:gd name="T12" fmla="*/ 914184 w 1172279"/>
                <a:gd name="T13" fmla="*/ 896838 h 1252157"/>
                <a:gd name="T14" fmla="*/ 789925 w 1172279"/>
                <a:gd name="T15" fmla="*/ 825801 h 1252157"/>
                <a:gd name="T16" fmla="*/ 896432 w 1172279"/>
                <a:gd name="T17" fmla="*/ 621570 h 1252157"/>
                <a:gd name="T18" fmla="*/ 1020691 w 1172279"/>
                <a:gd name="T19" fmla="*/ 479498 h 1252157"/>
                <a:gd name="T20" fmla="*/ 1171575 w 1172279"/>
                <a:gd name="T21" fmla="*/ 328544 h 1252157"/>
                <a:gd name="T22" fmla="*/ 763299 w 1172279"/>
                <a:gd name="T23" fmla="*/ 204231 h 1252157"/>
                <a:gd name="T24" fmla="*/ 523658 w 1172279"/>
                <a:gd name="T25" fmla="*/ 0 h 1252157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60000 65536"/>
                <a:gd name="T31" fmla="*/ 0 60000 65536"/>
                <a:gd name="T32" fmla="*/ 0 60000 65536"/>
                <a:gd name="T33" fmla="*/ 0 60000 65536"/>
                <a:gd name="T34" fmla="*/ 0 60000 65536"/>
                <a:gd name="T35" fmla="*/ 0 60000 65536"/>
                <a:gd name="T36" fmla="*/ 0 60000 65536"/>
                <a:gd name="T37" fmla="*/ 0 60000 65536"/>
                <a:gd name="T38" fmla="*/ 0 60000 65536"/>
                <a:gd name="T39" fmla="*/ 0 w 1172279"/>
                <a:gd name="T40" fmla="*/ 0 h 1252157"/>
                <a:gd name="T41" fmla="*/ 1172279 w 1172279"/>
                <a:gd name="T42" fmla="*/ 1252157 h 1252157"/>
              </a:gdLst>
              <a:ahLst/>
              <a:cxnLst>
                <a:cxn ang="T26">
                  <a:pos x="T0" y="T1"/>
                </a:cxn>
                <a:cxn ang="T27">
                  <a:pos x="T2" y="T3"/>
                </a:cxn>
                <a:cxn ang="T28">
                  <a:pos x="T4" y="T5"/>
                </a:cxn>
                <a:cxn ang="T29">
                  <a:pos x="T6" y="T7"/>
                </a:cxn>
                <a:cxn ang="T30">
                  <a:pos x="T8" y="T9"/>
                </a:cxn>
                <a:cxn ang="T31">
                  <a:pos x="T10" y="T11"/>
                </a:cxn>
                <a:cxn ang="T32">
                  <a:pos x="T12" y="T13"/>
                </a:cxn>
                <a:cxn ang="T33">
                  <a:pos x="T14" y="T15"/>
                </a:cxn>
                <a:cxn ang="T34">
                  <a:pos x="T16" y="T17"/>
                </a:cxn>
                <a:cxn ang="T35">
                  <a:pos x="T18" y="T19"/>
                </a:cxn>
                <a:cxn ang="T36">
                  <a:pos x="T20" y="T21"/>
                </a:cxn>
                <a:cxn ang="T37">
                  <a:pos x="T22" y="T23"/>
                </a:cxn>
                <a:cxn ang="T38">
                  <a:pos x="T24" y="T25"/>
                </a:cxn>
              </a:cxnLst>
              <a:rect l="T39" t="T40" r="T41" b="T42"/>
              <a:pathLst>
                <a:path w="1172279" h="1252157">
                  <a:moveTo>
                    <a:pt x="523973" y="0"/>
                  </a:moveTo>
                  <a:lnTo>
                    <a:pt x="337474" y="177611"/>
                  </a:lnTo>
                  <a:lnTo>
                    <a:pt x="213142" y="337461"/>
                  </a:lnTo>
                  <a:lnTo>
                    <a:pt x="106571" y="541714"/>
                  </a:lnTo>
                  <a:lnTo>
                    <a:pt x="0" y="488430"/>
                  </a:lnTo>
                  <a:lnTo>
                    <a:pt x="159856" y="1252157"/>
                  </a:lnTo>
                  <a:lnTo>
                    <a:pt x="914733" y="896935"/>
                  </a:lnTo>
                  <a:lnTo>
                    <a:pt x="790400" y="825891"/>
                  </a:lnTo>
                  <a:lnTo>
                    <a:pt x="896971" y="621638"/>
                  </a:lnTo>
                  <a:lnTo>
                    <a:pt x="1021304" y="479550"/>
                  </a:lnTo>
                  <a:lnTo>
                    <a:pt x="1172279" y="328580"/>
                  </a:lnTo>
                  <a:lnTo>
                    <a:pt x="763758" y="204253"/>
                  </a:lnTo>
                  <a:lnTo>
                    <a:pt x="523973" y="0"/>
                  </a:lnTo>
                  <a:close/>
                </a:path>
              </a:pathLst>
            </a:custGeom>
            <a:solidFill>
              <a:srgbClr val="CFD003"/>
            </a:solidFill>
            <a:ln w="9525">
              <a:solidFill>
                <a:schemeClr val="tx1"/>
              </a:solidFill>
              <a:miter lim="800000"/>
              <a:headEnd/>
              <a:tailEnd/>
            </a:ln>
            <a:effectLst>
              <a:outerShdw dist="25400" dir="5400000" sx="108000" sy="108000" rotWithShape="0">
                <a:srgbClr val="808080">
                  <a:alpha val="34999"/>
                </a:srgbClr>
              </a:outerShdw>
            </a:effectLst>
          </p:spPr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rgbClr val="FFFFFF"/>
                </a:solidFill>
              </a:endParaRPr>
            </a:p>
          </p:txBody>
        </p:sp>
      </p:grpSp>
      <p:sp>
        <p:nvSpPr>
          <p:cNvPr id="61" name="ZoneTexte 60"/>
          <p:cNvSpPr txBox="1">
            <a:spLocks noChangeArrowheads="1"/>
          </p:cNvSpPr>
          <p:nvPr/>
        </p:nvSpPr>
        <p:spPr bwMode="auto">
          <a:xfrm rot="-2060373">
            <a:off x="5376863" y="2592388"/>
            <a:ext cx="2300287" cy="3698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>
              <a:defRPr/>
            </a:pPr>
            <a:r>
              <a:rPr lang="fr-FR"/>
              <a:t>Rampe vestibulaire</a:t>
            </a:r>
          </a:p>
        </p:txBody>
      </p:sp>
      <p:grpSp>
        <p:nvGrpSpPr>
          <p:cNvPr id="5" name="Group 25"/>
          <p:cNvGrpSpPr>
            <a:grpSpLocks/>
          </p:cNvGrpSpPr>
          <p:nvPr/>
        </p:nvGrpSpPr>
        <p:grpSpPr bwMode="auto">
          <a:xfrm>
            <a:off x="6640513" y="2476500"/>
            <a:ext cx="2252662" cy="3159125"/>
            <a:chOff x="4185" y="1560"/>
            <a:chExt cx="1419" cy="1990"/>
          </a:xfrm>
        </p:grpSpPr>
        <p:grpSp>
          <p:nvGrpSpPr>
            <p:cNvPr id="7182" name="Grouper 24"/>
            <p:cNvGrpSpPr>
              <a:grpSpLocks/>
            </p:cNvGrpSpPr>
            <p:nvPr/>
          </p:nvGrpSpPr>
          <p:grpSpPr bwMode="auto">
            <a:xfrm>
              <a:off x="4185" y="1560"/>
              <a:ext cx="1419" cy="1990"/>
              <a:chOff x="6643062" y="2476191"/>
              <a:chExt cx="2252986" cy="3159434"/>
            </a:xfrm>
          </p:grpSpPr>
          <p:sp>
            <p:nvSpPr>
              <p:cNvPr id="22" name="Forme libre 21"/>
              <p:cNvSpPr>
                <a:spLocks noChangeArrowheads="1"/>
              </p:cNvSpPr>
              <p:nvPr/>
            </p:nvSpPr>
            <p:spPr bwMode="auto">
              <a:xfrm>
                <a:off x="8457835" y="3428784"/>
                <a:ext cx="438213" cy="2057601"/>
              </a:xfrm>
              <a:custGeom>
                <a:avLst/>
                <a:gdLst>
                  <a:gd name="T0" fmla="*/ 177654 w 559405"/>
                  <a:gd name="T1" fmla="*/ 0 h 1759857"/>
                  <a:gd name="T2" fmla="*/ 412157 w 559405"/>
                  <a:gd name="T3" fmla="*/ 1028800 h 1759857"/>
                  <a:gd name="T4" fmla="*/ 333989 w 559405"/>
                  <a:gd name="T5" fmla="*/ 1622747 h 1759857"/>
                  <a:gd name="T6" fmla="*/ 0 w 559405"/>
                  <a:gd name="T7" fmla="*/ 2057601 h 1759857"/>
                  <a:gd name="T8" fmla="*/ 0 60000 65536"/>
                  <a:gd name="T9" fmla="*/ 0 60000 65536"/>
                  <a:gd name="T10" fmla="*/ 0 60000 65536"/>
                  <a:gd name="T11" fmla="*/ 0 60000 65536"/>
                  <a:gd name="T12" fmla="*/ 0 w 559405"/>
                  <a:gd name="T13" fmla="*/ 0 h 1759857"/>
                  <a:gd name="T14" fmla="*/ 559405 w 559405"/>
                  <a:gd name="T15" fmla="*/ 1759857 h 1759857"/>
                </a:gdLst>
                <a:ahLst/>
                <a:cxnLst>
                  <a:cxn ang="T8">
                    <a:pos x="T0" y="T1"/>
                  </a:cxn>
                  <a:cxn ang="T9">
                    <a:pos x="T2" y="T3"/>
                  </a:cxn>
                  <a:cxn ang="T10">
                    <a:pos x="T4" y="T5"/>
                  </a:cxn>
                  <a:cxn ang="T11">
                    <a:pos x="T6" y="T7"/>
                  </a:cxn>
                </a:cxnLst>
                <a:rect l="T12" t="T13" r="T14" b="T15"/>
                <a:pathLst>
                  <a:path w="559405" h="1759857">
                    <a:moveTo>
                      <a:pt x="226786" y="0"/>
                    </a:moveTo>
                    <a:cubicBezTo>
                      <a:pt x="359833" y="324303"/>
                      <a:pt x="492881" y="648607"/>
                      <a:pt x="526143" y="879928"/>
                    </a:cubicBezTo>
                    <a:cubicBezTo>
                      <a:pt x="559405" y="1111249"/>
                      <a:pt x="514047" y="1241273"/>
                      <a:pt x="426357" y="1387928"/>
                    </a:cubicBezTo>
                    <a:cubicBezTo>
                      <a:pt x="338667" y="1534583"/>
                      <a:pt x="169333" y="1647220"/>
                      <a:pt x="0" y="1759857"/>
                    </a:cubicBezTo>
                  </a:path>
                </a:pathLst>
              </a:custGeom>
              <a:noFill/>
              <a:ln w="25400">
                <a:solidFill>
                  <a:srgbClr val="00CA03">
                    <a:alpha val="61960"/>
                  </a:srgbClr>
                </a:solidFill>
                <a:miter lim="800000"/>
                <a:headEnd/>
                <a:tailEnd type="stealth" w="med" len="lg"/>
              </a:ln>
              <a:effectLst>
                <a:outerShdw dist="20000" dir="5400000" rotWithShape="0">
                  <a:srgbClr val="808080">
                    <a:alpha val="37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chemeClr val="tx1"/>
                  </a:solidFill>
                </a:endParaRPr>
              </a:p>
            </p:txBody>
          </p:sp>
          <p:sp>
            <p:nvSpPr>
              <p:cNvPr id="23" name="ZoneTexte 22"/>
              <p:cNvSpPr txBox="1">
                <a:spLocks noChangeArrowheads="1"/>
              </p:cNvSpPr>
              <p:nvPr/>
            </p:nvSpPr>
            <p:spPr bwMode="auto">
              <a:xfrm>
                <a:off x="6643062" y="5268877"/>
                <a:ext cx="1873519" cy="366748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  <a:effectLst>
                <a:outerShdw dist="38100" dir="2700000" algn="tl" rotWithShape="0">
                  <a:srgbClr val="808080">
                    <a:alpha val="42999"/>
                  </a:srgbClr>
                </a:outerShdw>
              </a:effectLst>
            </p:spPr>
            <p:txBody>
              <a:bodyPr wrap="none">
                <a:spAutoFit/>
              </a:bodyPr>
              <a:lstStyle/>
              <a:p>
                <a:pPr>
                  <a:defRPr/>
                </a:pPr>
                <a:r>
                  <a:rPr lang="fr-FR">
                    <a:solidFill>
                      <a:srgbClr val="00CA03"/>
                    </a:solidFill>
                  </a:rPr>
                  <a:t>Stria vascularis</a:t>
                </a:r>
              </a:p>
            </p:txBody>
          </p:sp>
          <p:sp>
            <p:nvSpPr>
              <p:cNvPr id="21" name="Forme libre 20"/>
              <p:cNvSpPr>
                <a:spLocks noChangeArrowheads="1"/>
              </p:cNvSpPr>
              <p:nvPr/>
            </p:nvSpPr>
            <p:spPr bwMode="auto">
              <a:xfrm>
                <a:off x="6903449" y="2476191"/>
                <a:ext cx="1783018" cy="1611471"/>
              </a:xfrm>
              <a:custGeom>
                <a:avLst/>
                <a:gdLst>
                  <a:gd name="T0" fmla="*/ 1346512 w 1783581"/>
                  <a:gd name="T1" fmla="*/ 1546360 h 1611819"/>
                  <a:gd name="T2" fmla="*/ 778313 w 1783581"/>
                  <a:gd name="T3" fmla="*/ 1182337 h 1611819"/>
                  <a:gd name="T4" fmla="*/ 165725 w 1783581"/>
                  <a:gd name="T5" fmla="*/ 827192 h 1611819"/>
                  <a:gd name="T6" fmla="*/ 147968 w 1783581"/>
                  <a:gd name="T7" fmla="*/ 809435 h 1611819"/>
                  <a:gd name="T8" fmla="*/ 139090 w 1783581"/>
                  <a:gd name="T9" fmla="*/ 791678 h 1611819"/>
                  <a:gd name="T10" fmla="*/ 982510 w 1783581"/>
                  <a:gd name="T11" fmla="*/ 125781 h 1611819"/>
                  <a:gd name="T12" fmla="*/ 1097925 w 1783581"/>
                  <a:gd name="T13" fmla="*/ 36995 h 1611819"/>
                  <a:gd name="T14" fmla="*/ 1355390 w 1783581"/>
                  <a:gd name="T15" fmla="*/ 108024 h 1611819"/>
                  <a:gd name="T16" fmla="*/ 1559587 w 1783581"/>
                  <a:gd name="T17" fmla="*/ 258961 h 1611819"/>
                  <a:gd name="T18" fmla="*/ 1648368 w 1783581"/>
                  <a:gd name="T19" fmla="*/ 365504 h 1611819"/>
                  <a:gd name="T20" fmla="*/ 1728270 w 1783581"/>
                  <a:gd name="T21" fmla="*/ 569713 h 1611819"/>
                  <a:gd name="T22" fmla="*/ 1781538 w 1783581"/>
                  <a:gd name="T23" fmla="*/ 791678 h 1611819"/>
                  <a:gd name="T24" fmla="*/ 1737148 w 1783581"/>
                  <a:gd name="T25" fmla="*/ 1013643 h 1611819"/>
                  <a:gd name="T26" fmla="*/ 1648368 w 1783581"/>
                  <a:gd name="T27" fmla="*/ 1164580 h 1611819"/>
                  <a:gd name="T28" fmla="*/ 1568465 w 1783581"/>
                  <a:gd name="T29" fmla="*/ 1200094 h 1611819"/>
                  <a:gd name="T30" fmla="*/ 1524074 w 1783581"/>
                  <a:gd name="T31" fmla="*/ 1226730 h 1611819"/>
                  <a:gd name="T32" fmla="*/ 1470806 w 1783581"/>
                  <a:gd name="T33" fmla="*/ 1262245 h 1611819"/>
                  <a:gd name="T34" fmla="*/ 1470806 w 1783581"/>
                  <a:gd name="T35" fmla="*/ 1315516 h 1611819"/>
                  <a:gd name="T36" fmla="*/ 1470806 w 1783581"/>
                  <a:gd name="T37" fmla="*/ 1404303 h 1611819"/>
                  <a:gd name="T38" fmla="*/ 1497439 w 1783581"/>
                  <a:gd name="T39" fmla="*/ 1484211 h 1611819"/>
                  <a:gd name="T40" fmla="*/ 1470806 w 1783581"/>
                  <a:gd name="T41" fmla="*/ 1564117 h 1611819"/>
                  <a:gd name="T42" fmla="*/ 1399781 w 1783581"/>
                  <a:gd name="T43" fmla="*/ 1572996 h 1611819"/>
                  <a:gd name="T44" fmla="*/ 1346512 w 1783581"/>
                  <a:gd name="T45" fmla="*/ 1546360 h 1611819"/>
                  <a:gd name="T46" fmla="*/ 0 60000 65536"/>
                  <a:gd name="T47" fmla="*/ 0 60000 65536"/>
                  <a:gd name="T48" fmla="*/ 0 60000 65536"/>
                  <a:gd name="T49" fmla="*/ 0 60000 65536"/>
                  <a:gd name="T50" fmla="*/ 0 60000 65536"/>
                  <a:gd name="T51" fmla="*/ 0 60000 65536"/>
                  <a:gd name="T52" fmla="*/ 0 60000 65536"/>
                  <a:gd name="T53" fmla="*/ 0 60000 65536"/>
                  <a:gd name="T54" fmla="*/ 0 60000 65536"/>
                  <a:gd name="T55" fmla="*/ 0 60000 65536"/>
                  <a:gd name="T56" fmla="*/ 0 60000 65536"/>
                  <a:gd name="T57" fmla="*/ 0 60000 65536"/>
                  <a:gd name="T58" fmla="*/ 0 60000 65536"/>
                  <a:gd name="T59" fmla="*/ 0 60000 65536"/>
                  <a:gd name="T60" fmla="*/ 0 60000 65536"/>
                  <a:gd name="T61" fmla="*/ 0 60000 65536"/>
                  <a:gd name="T62" fmla="*/ 0 60000 65536"/>
                  <a:gd name="T63" fmla="*/ 0 60000 65536"/>
                  <a:gd name="T64" fmla="*/ 0 60000 65536"/>
                  <a:gd name="T65" fmla="*/ 0 60000 65536"/>
                  <a:gd name="T66" fmla="*/ 0 60000 65536"/>
                  <a:gd name="T67" fmla="*/ 0 60000 65536"/>
                  <a:gd name="T68" fmla="*/ 0 60000 65536"/>
                  <a:gd name="T69" fmla="*/ 0 w 1783581"/>
                  <a:gd name="T70" fmla="*/ 0 h 1611819"/>
                  <a:gd name="T71" fmla="*/ 1783581 w 1783581"/>
                  <a:gd name="T72" fmla="*/ 1611819 h 1611819"/>
                </a:gdLst>
                <a:ahLst/>
                <a:cxnLst>
                  <a:cxn ang="T46">
                    <a:pos x="T0" y="T1"/>
                  </a:cxn>
                  <a:cxn ang="T47">
                    <a:pos x="T2" y="T3"/>
                  </a:cxn>
                  <a:cxn ang="T48">
                    <a:pos x="T4" y="T5"/>
                  </a:cxn>
                  <a:cxn ang="T49">
                    <a:pos x="T6" y="T7"/>
                  </a:cxn>
                  <a:cxn ang="T50">
                    <a:pos x="T8" y="T9"/>
                  </a:cxn>
                  <a:cxn ang="T51">
                    <a:pos x="T10" y="T11"/>
                  </a:cxn>
                  <a:cxn ang="T52">
                    <a:pos x="T12" y="T13"/>
                  </a:cxn>
                  <a:cxn ang="T53">
                    <a:pos x="T14" y="T15"/>
                  </a:cxn>
                  <a:cxn ang="T54">
                    <a:pos x="T16" y="T17"/>
                  </a:cxn>
                  <a:cxn ang="T55">
                    <a:pos x="T18" y="T19"/>
                  </a:cxn>
                  <a:cxn ang="T56">
                    <a:pos x="T20" y="T21"/>
                  </a:cxn>
                  <a:cxn ang="T57">
                    <a:pos x="T22" y="T23"/>
                  </a:cxn>
                  <a:cxn ang="T58">
                    <a:pos x="T24" y="T25"/>
                  </a:cxn>
                  <a:cxn ang="T59">
                    <a:pos x="T26" y="T27"/>
                  </a:cxn>
                  <a:cxn ang="T60">
                    <a:pos x="T28" y="T29"/>
                  </a:cxn>
                  <a:cxn ang="T61">
                    <a:pos x="T30" y="T31"/>
                  </a:cxn>
                  <a:cxn ang="T62">
                    <a:pos x="T32" y="T33"/>
                  </a:cxn>
                  <a:cxn ang="T63">
                    <a:pos x="T34" y="T35"/>
                  </a:cxn>
                  <a:cxn ang="T64">
                    <a:pos x="T36" y="T37"/>
                  </a:cxn>
                  <a:cxn ang="T65">
                    <a:pos x="T38" y="T39"/>
                  </a:cxn>
                  <a:cxn ang="T66">
                    <a:pos x="T40" y="T41"/>
                  </a:cxn>
                  <a:cxn ang="T67">
                    <a:pos x="T42" y="T43"/>
                  </a:cxn>
                  <a:cxn ang="T68">
                    <a:pos x="T44" y="T45"/>
                  </a:cxn>
                </a:cxnLst>
                <a:rect l="T69" t="T70" r="T71" b="T72"/>
                <a:pathLst>
                  <a:path w="1783581" h="1611819">
                    <a:moveTo>
                      <a:pt x="1346937" y="1546695"/>
                    </a:moveTo>
                    <a:cubicBezTo>
                      <a:pt x="1243326" y="1481571"/>
                      <a:pt x="975419" y="1302480"/>
                      <a:pt x="778559" y="1182593"/>
                    </a:cubicBezTo>
                    <a:cubicBezTo>
                      <a:pt x="581699" y="1062706"/>
                      <a:pt x="270868" y="889535"/>
                      <a:pt x="165777" y="827371"/>
                    </a:cubicBezTo>
                    <a:cubicBezTo>
                      <a:pt x="60686" y="765207"/>
                      <a:pt x="152455" y="815530"/>
                      <a:pt x="148015" y="809610"/>
                    </a:cubicBezTo>
                    <a:cubicBezTo>
                      <a:pt x="143575" y="803690"/>
                      <a:pt x="0" y="905816"/>
                      <a:pt x="139134" y="791849"/>
                    </a:cubicBezTo>
                    <a:cubicBezTo>
                      <a:pt x="278268" y="677882"/>
                      <a:pt x="822964" y="251616"/>
                      <a:pt x="982820" y="125808"/>
                    </a:cubicBezTo>
                    <a:cubicBezTo>
                      <a:pt x="1142676" y="0"/>
                      <a:pt x="1036106" y="39963"/>
                      <a:pt x="1098272" y="37003"/>
                    </a:cubicBezTo>
                    <a:cubicBezTo>
                      <a:pt x="1160438" y="34043"/>
                      <a:pt x="1278850" y="71045"/>
                      <a:pt x="1355818" y="108047"/>
                    </a:cubicBezTo>
                    <a:cubicBezTo>
                      <a:pt x="1432786" y="145049"/>
                      <a:pt x="1511234" y="216094"/>
                      <a:pt x="1560079" y="259017"/>
                    </a:cubicBezTo>
                    <a:cubicBezTo>
                      <a:pt x="1608924" y="301940"/>
                      <a:pt x="1620765" y="313780"/>
                      <a:pt x="1648888" y="365583"/>
                    </a:cubicBezTo>
                    <a:cubicBezTo>
                      <a:pt x="1677011" y="417386"/>
                      <a:pt x="1706614" y="498792"/>
                      <a:pt x="1728816" y="569836"/>
                    </a:cubicBezTo>
                    <a:cubicBezTo>
                      <a:pt x="1751018" y="640880"/>
                      <a:pt x="1780621" y="717845"/>
                      <a:pt x="1782101" y="791849"/>
                    </a:cubicBezTo>
                    <a:cubicBezTo>
                      <a:pt x="1783581" y="865854"/>
                      <a:pt x="1759899" y="951699"/>
                      <a:pt x="1737697" y="1013863"/>
                    </a:cubicBezTo>
                    <a:cubicBezTo>
                      <a:pt x="1715495" y="1076027"/>
                      <a:pt x="1677011" y="1133750"/>
                      <a:pt x="1648888" y="1164832"/>
                    </a:cubicBezTo>
                    <a:cubicBezTo>
                      <a:pt x="1620765" y="1195914"/>
                      <a:pt x="1589682" y="1189993"/>
                      <a:pt x="1568960" y="1200354"/>
                    </a:cubicBezTo>
                    <a:cubicBezTo>
                      <a:pt x="1548238" y="1210715"/>
                      <a:pt x="1540837" y="1216635"/>
                      <a:pt x="1524555" y="1226996"/>
                    </a:cubicBezTo>
                    <a:cubicBezTo>
                      <a:pt x="1508273" y="1237357"/>
                      <a:pt x="1480151" y="1247717"/>
                      <a:pt x="1471270" y="1262518"/>
                    </a:cubicBezTo>
                    <a:cubicBezTo>
                      <a:pt x="1462389" y="1277319"/>
                      <a:pt x="1471270" y="1315801"/>
                      <a:pt x="1471270" y="1315801"/>
                    </a:cubicBezTo>
                    <a:cubicBezTo>
                      <a:pt x="1471270" y="1339482"/>
                      <a:pt x="1466830" y="1376485"/>
                      <a:pt x="1471270" y="1404607"/>
                    </a:cubicBezTo>
                    <a:cubicBezTo>
                      <a:pt x="1475710" y="1432729"/>
                      <a:pt x="1497912" y="1457891"/>
                      <a:pt x="1497912" y="1484532"/>
                    </a:cubicBezTo>
                    <a:cubicBezTo>
                      <a:pt x="1497912" y="1511173"/>
                      <a:pt x="1487552" y="1549655"/>
                      <a:pt x="1471270" y="1564456"/>
                    </a:cubicBezTo>
                    <a:cubicBezTo>
                      <a:pt x="1454989" y="1579257"/>
                      <a:pt x="1422425" y="1577777"/>
                      <a:pt x="1400223" y="1573337"/>
                    </a:cubicBezTo>
                    <a:cubicBezTo>
                      <a:pt x="1378021" y="1568897"/>
                      <a:pt x="1450548" y="1611819"/>
                      <a:pt x="1346937" y="1546695"/>
                    </a:cubicBezTo>
                    <a:close/>
                  </a:path>
                </a:pathLst>
              </a:custGeom>
              <a:solidFill>
                <a:srgbClr val="008000">
                  <a:alpha val="39999"/>
                </a:srgbClr>
              </a:solidFill>
              <a:ln w="9525">
                <a:noFill/>
                <a:miter lim="800000"/>
                <a:headEnd/>
                <a:tailEnd/>
              </a:ln>
              <a:effectLst>
                <a:outerShdw dist="23000" dir="5400000" rotWithShape="0">
                  <a:srgbClr val="808080">
                    <a:alpha val="34999"/>
                  </a:srgbClr>
                </a:outerShdw>
              </a:effectLst>
            </p:spPr>
            <p:txBody>
              <a:bodyPr anchor="ctr"/>
              <a:lstStyle/>
              <a:p>
                <a:pPr algn="ctr">
                  <a:defRPr/>
                </a:pPr>
                <a:endParaRPr lang="fr-CH" b="0">
                  <a:solidFill>
                    <a:srgbClr val="FFFFFF"/>
                  </a:solidFill>
                </a:endParaRPr>
              </a:p>
            </p:txBody>
          </p:sp>
        </p:grpSp>
        <p:sp>
          <p:nvSpPr>
            <p:cNvPr id="7183" name="Rectangle 24"/>
            <p:cNvSpPr>
              <a:spLocks noChangeArrowheads="1"/>
            </p:cNvSpPr>
            <p:nvPr/>
          </p:nvSpPr>
          <p:spPr bwMode="auto">
            <a:xfrm>
              <a:off x="5057" y="2115"/>
              <a:ext cx="400" cy="23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/>
                <a:t>(K+)</a:t>
              </a:r>
              <a:endParaRPr lang="fr-FR"/>
            </a:p>
          </p:txBody>
        </p:sp>
      </p:grpSp>
      <p:grpSp>
        <p:nvGrpSpPr>
          <p:cNvPr id="7" name="Grouper 25"/>
          <p:cNvGrpSpPr>
            <a:grpSpLocks/>
          </p:cNvGrpSpPr>
          <p:nvPr/>
        </p:nvGrpSpPr>
        <p:grpSpPr bwMode="auto">
          <a:xfrm>
            <a:off x="3733800" y="3352800"/>
            <a:ext cx="4343400" cy="2130425"/>
            <a:chOff x="3733800" y="3352800"/>
            <a:chExt cx="4343400" cy="2130425"/>
          </a:xfrm>
        </p:grpSpPr>
        <p:cxnSp>
          <p:nvCxnSpPr>
            <p:cNvPr id="16" name="Connecteur droit 15"/>
            <p:cNvCxnSpPr/>
            <p:nvPr/>
          </p:nvCxnSpPr>
          <p:spPr>
            <a:xfrm rot="5400000">
              <a:off x="5029200" y="4038600"/>
              <a:ext cx="1066800" cy="1066800"/>
            </a:xfrm>
            <a:prstGeom prst="line">
              <a:avLst/>
            </a:prstGeom>
            <a:ln w="50800">
              <a:solidFill>
                <a:srgbClr val="FF0000"/>
              </a:solidFill>
              <a:tailEnd type="stealth"/>
            </a:ln>
            <a:effectLst/>
          </p:spPr>
          <p:style>
            <a:lnRef idx="2">
              <a:schemeClr val="accent1"/>
            </a:lnRef>
            <a:fillRef idx="0">
              <a:schemeClr val="accent1"/>
            </a:fillRef>
            <a:effectRef idx="1">
              <a:schemeClr val="accent1"/>
            </a:effectRef>
            <a:fontRef idx="minor">
              <a:schemeClr val="tx1"/>
            </a:fontRef>
          </p:style>
        </p:cxnSp>
        <p:sp>
          <p:nvSpPr>
            <p:cNvPr id="19" name="ZoneTexte 18"/>
            <p:cNvSpPr txBox="1">
              <a:spLocks noChangeArrowheads="1"/>
            </p:cNvSpPr>
            <p:nvPr/>
          </p:nvSpPr>
          <p:spPr bwMode="auto">
            <a:xfrm>
              <a:off x="3733800" y="5116513"/>
              <a:ext cx="1911350" cy="366712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  <a:effectLst>
              <a:outerShdw dist="38100" dir="2700000" algn="tl" rotWithShape="0">
                <a:srgbClr val="808080">
                  <a:alpha val="42999"/>
                </a:srgbClr>
              </a:outerShdw>
            </a:effectLst>
          </p:spPr>
          <p:txBody>
            <a:bodyPr wrap="none">
              <a:spAutoFit/>
            </a:bodyPr>
            <a:lstStyle/>
            <a:p>
              <a:pPr>
                <a:defRPr/>
              </a:pPr>
              <a:r>
                <a:rPr lang="fr-FR"/>
                <a:t>Organe de Corti</a:t>
              </a:r>
            </a:p>
          </p:txBody>
        </p:sp>
        <p:sp>
          <p:nvSpPr>
            <p:cNvPr id="12" name="Bouée 11"/>
            <p:cNvSpPr/>
            <p:nvPr/>
          </p:nvSpPr>
          <p:spPr>
            <a:xfrm>
              <a:off x="6019800" y="3352800"/>
              <a:ext cx="2057400" cy="990600"/>
            </a:xfrm>
            <a:prstGeom prst="donut">
              <a:avLst>
                <a:gd name="adj" fmla="val 6743"/>
              </a:avLst>
            </a:prstGeom>
            <a:solidFill>
              <a:srgbClr val="FF0000"/>
            </a:solidFill>
            <a:ln>
              <a:noFill/>
            </a:ln>
            <a:effectLst/>
          </p:spPr>
          <p:style>
            <a:lnRef idx="1">
              <a:schemeClr val="accent1"/>
            </a:lnRef>
            <a:fillRef idx="3">
              <a:schemeClr val="accent1"/>
            </a:fillRef>
            <a:effectRef idx="2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>
                <a:defRPr/>
              </a:pPr>
              <a:endParaRPr lang="fr-CH" b="0">
                <a:solidFill>
                  <a:schemeClr val="tx1"/>
                </a:solidFill>
                <a:ea typeface="ＭＳ Ｐゴシック" pitchFamily="-111" charset="-128"/>
              </a:endParaRPr>
            </a:p>
          </p:txBody>
        </p:sp>
      </p:grpSp>
      <p:sp>
        <p:nvSpPr>
          <p:cNvPr id="11" name="ZoneTexte 10"/>
          <p:cNvSpPr txBox="1">
            <a:spLocks noChangeArrowheads="1"/>
          </p:cNvSpPr>
          <p:nvPr/>
        </p:nvSpPr>
        <p:spPr bwMode="auto">
          <a:xfrm>
            <a:off x="7315200" y="2743200"/>
            <a:ext cx="1289050" cy="641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dist="38100" dir="2700000" algn="tl" rotWithShape="0">
              <a:srgbClr val="808080">
                <a:alpha val="42999"/>
              </a:srgbClr>
            </a:outerShdw>
          </a:effectLst>
        </p:spPr>
        <p:txBody>
          <a:bodyPr wrap="none">
            <a:spAutoFit/>
          </a:bodyPr>
          <a:lstStyle/>
          <a:p>
            <a:pPr algn="ctr">
              <a:defRPr/>
            </a:pPr>
            <a:r>
              <a:rPr lang="fr-FR"/>
              <a:t>Canal</a:t>
            </a:r>
          </a:p>
          <a:p>
            <a:pPr algn="ctr">
              <a:defRPr/>
            </a:pPr>
            <a:r>
              <a:rPr lang="fr-FR"/>
              <a:t>Cochéaire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29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4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61" grpId="0"/>
      <p:bldP spid="11" grpId="0"/>
    </p:bld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7346" name="Text Box 2"/>
          <p:cNvSpPr txBox="1">
            <a:spLocks noChangeArrowheads="1"/>
          </p:cNvSpPr>
          <p:nvPr/>
        </p:nvSpPr>
        <p:spPr bwMode="auto">
          <a:xfrm>
            <a:off x="0" y="0"/>
            <a:ext cx="9096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PEA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57347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46069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Test global de la cochlée, nerf auditif et du tronc cérébral</a:t>
            </a: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endParaRPr lang="fr-CH" b="0" dirty="0">
              <a:solidFill>
                <a:schemeClr val="tx1"/>
              </a:solidFill>
            </a:endParaRPr>
          </a:p>
          <a:p>
            <a:pPr marL="268288" lvl="1" indent="-88900">
              <a:lnSpc>
                <a:spcPct val="90000"/>
              </a:lnSpc>
              <a:buFont typeface="Arial" charset="0"/>
              <a:buNone/>
            </a:pPr>
            <a:endParaRPr lang="fr-CH" b="0" dirty="0">
              <a:solidFill>
                <a:schemeClr val="tx1"/>
              </a:solidFill>
            </a:endParaRP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Mesure qualitative et quantitative =&gt; apprécie: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Les seuils auditifs sur les fréquences aigües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La maturation des voies auditives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N’est pas perturbé par la présence de liquide auriculaire, rétrécissement du CAE</a:t>
            </a: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endParaRPr lang="fr-CH" b="0" dirty="0">
              <a:solidFill>
                <a:schemeClr val="tx1"/>
              </a:solidFill>
            </a:endParaRP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endParaRPr lang="fr-CH" b="0" dirty="0">
              <a:solidFill>
                <a:schemeClr val="tx1"/>
              </a:solidFill>
            </a:endParaRP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Test plus complet que OEA, mais: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>
                <a:solidFill>
                  <a:schemeClr val="tx1"/>
                </a:solidFill>
              </a:rPr>
              <a:t> prend du temps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FR" b="0" dirty="0">
                <a:solidFill>
                  <a:schemeClr val="tx1"/>
                </a:solidFill>
              </a:rPr>
              <a:t> doit se faire pendant le </a:t>
            </a:r>
            <a:r>
              <a:rPr lang="fr-FR" dirty="0">
                <a:solidFill>
                  <a:schemeClr val="tx1"/>
                </a:solidFill>
              </a:rPr>
              <a:t>sommeil </a:t>
            </a:r>
            <a:r>
              <a:rPr lang="fr-FR" b="0" dirty="0">
                <a:solidFill>
                  <a:schemeClr val="tx1"/>
                </a:solidFill>
              </a:rPr>
              <a:t>de l'enfant (=&gt; sédation vs anesthésie selon l’âge)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FR" b="0" dirty="0"/>
              <a:t> </a:t>
            </a:r>
            <a:r>
              <a:rPr lang="fr-CH" b="0" dirty="0"/>
              <a:t>Ne teste </a:t>
            </a:r>
            <a:r>
              <a:rPr lang="fr-CH" dirty="0"/>
              <a:t>que les fréquences aiguës</a:t>
            </a:r>
            <a:r>
              <a:rPr lang="fr-CH" b="0" dirty="0"/>
              <a:t> (200-4000Hz) =&gt; ajouter une audiométrie en cas de doute d’atteinte auditive sur les graves !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r>
              <a:rPr lang="fr-CH" b="0" dirty="0"/>
              <a:t> Ne dépiste que les surdités </a:t>
            </a:r>
            <a:r>
              <a:rPr lang="fr-CH" dirty="0"/>
              <a:t>supérieures à</a:t>
            </a:r>
            <a:r>
              <a:rPr lang="fr-CH" b="0" dirty="0"/>
              <a:t> </a:t>
            </a:r>
            <a:r>
              <a:rPr lang="fr-CH" dirty="0"/>
              <a:t>35 dB</a:t>
            </a:r>
          </a:p>
          <a:p>
            <a:pPr marL="546100" lvl="2" indent="-88900">
              <a:lnSpc>
                <a:spcPct val="90000"/>
              </a:lnSpc>
              <a:buFont typeface="Arial" charset="0"/>
              <a:buChar char="•"/>
            </a:pPr>
            <a:endParaRPr lang="fr-FR" b="0" dirty="0">
              <a:solidFill>
                <a:schemeClr val="tx1"/>
              </a:solidFill>
            </a:endParaRPr>
          </a:p>
          <a:p>
            <a:pPr marL="268288" lvl="1" indent="-88900">
              <a:lnSpc>
                <a:spcPct val="90000"/>
              </a:lnSpc>
              <a:buFont typeface="Arial" charset="0"/>
              <a:buChar char="•"/>
            </a:pPr>
            <a:endParaRPr lang="fr-FR" b="0" dirty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370" name="Text Box 2"/>
          <p:cNvSpPr txBox="1">
            <a:spLocks noChangeArrowheads="1"/>
          </p:cNvSpPr>
          <p:nvPr/>
        </p:nvSpPr>
        <p:spPr bwMode="auto">
          <a:xfrm>
            <a:off x="0" y="0"/>
            <a:ext cx="506888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Audiogramme, Weber- Rinné</a:t>
            </a:r>
            <a:endParaRPr lang="fr-FR" sz="2800">
              <a:solidFill>
                <a:schemeClr val="tx1"/>
              </a:solidFill>
            </a:endParaRPr>
          </a:p>
        </p:txBody>
      </p:sp>
      <p:sp>
        <p:nvSpPr>
          <p:cNvPr id="58371" name="Rectangle 4"/>
          <p:cNvSpPr>
            <a:spLocks noChangeArrowheads="1"/>
          </p:cNvSpPr>
          <p:nvPr/>
        </p:nvSpPr>
        <p:spPr bwMode="auto">
          <a:xfrm>
            <a:off x="0" y="990600"/>
            <a:ext cx="9144000" cy="39433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74625" indent="-174625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 Une atteinte légère des fréquences graves (&lt;1000Hz) à l’audiogramme est fréquente chez le petit enfant</a:t>
            </a:r>
          </a:p>
          <a:p>
            <a:pPr marL="174625" indent="-174625"/>
            <a:endParaRPr lang="fr-CH" b="0">
              <a:solidFill>
                <a:schemeClr val="tx1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Penser aux simulateurs chez les adolescents (service militaire)</a:t>
            </a:r>
          </a:p>
          <a:p>
            <a:pPr marL="174625" indent="-174625"/>
            <a:endParaRPr lang="fr-CH" b="0">
              <a:solidFill>
                <a:schemeClr val="tx1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Les lésions auditives 2° aux MP3 touchent surtout les aigües et entraineront des difficultés auditives dès 45 ans lorsque se surajoutera la presbyaccousie.</a:t>
            </a:r>
          </a:p>
          <a:p>
            <a:pPr marL="174625" indent="-174625"/>
            <a:endParaRPr lang="fr-CH" b="0">
              <a:solidFill>
                <a:schemeClr val="tx1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Les atteintes « en U » à l’audiogramme sont le plus souvent congénitales</a:t>
            </a:r>
          </a:p>
          <a:p>
            <a:pPr marL="174625" indent="-174625"/>
            <a:endParaRPr lang="fr-CH" b="0">
              <a:solidFill>
                <a:schemeClr val="tx1"/>
              </a:solidFill>
            </a:endParaRPr>
          </a:p>
          <a:p>
            <a:pPr marL="174625" indent="-174625">
              <a:buFont typeface="Arial" charset="0"/>
              <a:buChar char="•"/>
            </a:pPr>
            <a:r>
              <a:rPr lang="fr-CH" b="0">
                <a:solidFill>
                  <a:schemeClr val="tx1"/>
                </a:solidFill>
              </a:rPr>
              <a:t>Nb : test de Weber et Rinné de sont pas utilisable chez le petit enfant qui vous racontera n’importe quoi…</a:t>
            </a:r>
          </a:p>
          <a:p>
            <a:pPr marL="174625" indent="-174625"/>
            <a:endParaRPr lang="fr-CH" b="0">
              <a:solidFill>
                <a:schemeClr val="tx1"/>
              </a:solidFill>
            </a:endParaRPr>
          </a:p>
          <a:p>
            <a:pPr marL="174625" lvl="1" indent="-174625">
              <a:lnSpc>
                <a:spcPct val="90000"/>
              </a:lnSpc>
              <a:buFont typeface="Arial" charset="0"/>
              <a:buChar char="•"/>
            </a:pPr>
            <a:endParaRPr lang="fr-FR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" name="Rectangle 13"/>
          <p:cNvSpPr>
            <a:spLocks noChangeArrowheads="1"/>
          </p:cNvSpPr>
          <p:nvPr/>
        </p:nvSpPr>
        <p:spPr bwMode="auto">
          <a:xfrm>
            <a:off x="685800" y="685800"/>
            <a:ext cx="7620000" cy="5638800"/>
          </a:xfrm>
          <a:prstGeom prst="rect">
            <a:avLst/>
          </a:prstGeom>
          <a:solidFill>
            <a:schemeClr val="bg1"/>
          </a:solidFill>
          <a:ln w="9525">
            <a:solidFill>
              <a:schemeClr val="tx1"/>
            </a:solidFill>
            <a:miter lim="800000"/>
            <a:headEnd/>
            <a:tailEnd/>
          </a:ln>
          <a:effectLst>
            <a:outerShdw dist="23000" dir="5400000" rotWithShape="0">
              <a:srgbClr val="808080">
                <a:alpha val="34999"/>
              </a:srgbClr>
            </a:outerShdw>
          </a:effectLst>
        </p:spPr>
        <p:txBody>
          <a:bodyPr anchor="ctr"/>
          <a:lstStyle/>
          <a:p>
            <a:pPr algn="ctr">
              <a:defRPr/>
            </a:pPr>
            <a:endParaRPr lang="fr-CH" b="0">
              <a:solidFill>
                <a:srgbClr val="FFFFFF"/>
              </a:solidFill>
            </a:endParaRPr>
          </a:p>
        </p:txBody>
      </p:sp>
      <p:sp>
        <p:nvSpPr>
          <p:cNvPr id="59395" name="Rectangle 2"/>
          <p:cNvSpPr>
            <a:spLocks noGrp="1" noChangeArrowheads="1"/>
          </p:cNvSpPr>
          <p:nvPr>
            <p:ph type="title"/>
          </p:nvPr>
        </p:nvSpPr>
        <p:spPr>
          <a:xfrm>
            <a:off x="457200" y="-228600"/>
            <a:ext cx="8229600" cy="1143000"/>
          </a:xfrm>
        </p:spPr>
        <p:txBody>
          <a:bodyPr/>
          <a:lstStyle/>
          <a:p>
            <a:r>
              <a:rPr lang="fr-CH" sz="3200" smtClean="0">
                <a:ea typeface="ＭＳ Ｐゴシック" pitchFamily="-111" charset="-128"/>
              </a:rPr>
              <a:t>Protocole de dépistage à Genève</a:t>
            </a:r>
            <a:endParaRPr lang="fr-FR" sz="3200" smtClean="0">
              <a:ea typeface="ＭＳ Ｐゴシック" pitchFamily="-111" charset="-128"/>
            </a:endParaRPr>
          </a:p>
        </p:txBody>
      </p:sp>
      <p:sp>
        <p:nvSpPr>
          <p:cNvPr id="59396" name="Rectangle 4"/>
          <p:cNvSpPr>
            <a:spLocks noChangeArrowheads="1"/>
          </p:cNvSpPr>
          <p:nvPr/>
        </p:nvSpPr>
        <p:spPr bwMode="auto">
          <a:xfrm>
            <a:off x="2097088" y="901700"/>
            <a:ext cx="4684712" cy="1127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CH" sz="2000">
                <a:solidFill>
                  <a:schemeClr val="tx1"/>
                </a:solidFill>
              </a:rPr>
              <a:t>OEA à J2-3 jour chez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fr-CH" sz="2000" b="0">
                <a:solidFill>
                  <a:schemeClr val="tx1"/>
                </a:solidFill>
              </a:rPr>
              <a:t> Tous les NNT </a:t>
            </a:r>
          </a:p>
          <a:p>
            <a:pPr lvl="1">
              <a:spcBef>
                <a:spcPct val="20000"/>
              </a:spcBef>
              <a:buFont typeface="Arial" charset="0"/>
              <a:buChar char="•"/>
            </a:pPr>
            <a:r>
              <a:rPr lang="fr-CH" sz="2000" b="0">
                <a:solidFill>
                  <a:schemeClr val="tx1"/>
                </a:solidFill>
              </a:rPr>
              <a:t> Prématurés dès 36-37 sem d’AG</a:t>
            </a:r>
          </a:p>
        </p:txBody>
      </p:sp>
      <p:sp>
        <p:nvSpPr>
          <p:cNvPr id="76805" name="Rectangle 5"/>
          <p:cNvSpPr>
            <a:spLocks noChangeArrowheads="1"/>
          </p:cNvSpPr>
          <p:nvPr/>
        </p:nvSpPr>
        <p:spPr bwMode="auto">
          <a:xfrm>
            <a:off x="2378075" y="2527300"/>
            <a:ext cx="3959225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CH" sz="2000">
                <a:solidFill>
                  <a:schemeClr val="tx1"/>
                </a:solidFill>
              </a:rPr>
              <a:t>Répéter les OEA</a:t>
            </a:r>
            <a:r>
              <a:rPr lang="fr-CH" sz="2000" b="0"/>
              <a:t> </a:t>
            </a:r>
          </a:p>
          <a:p>
            <a:pPr algn="ctr">
              <a:spcBef>
                <a:spcPct val="20000"/>
              </a:spcBef>
            </a:pPr>
            <a:r>
              <a:rPr lang="fr-CH" sz="2000" b="0">
                <a:solidFill>
                  <a:schemeClr val="tx1"/>
                </a:solidFill>
              </a:rPr>
              <a:t>(après 3-4 sem.)</a:t>
            </a:r>
          </a:p>
        </p:txBody>
      </p:sp>
      <p:sp>
        <p:nvSpPr>
          <p:cNvPr id="76806" name="Rectangle 6"/>
          <p:cNvSpPr>
            <a:spLocks noChangeArrowheads="1"/>
          </p:cNvSpPr>
          <p:nvPr/>
        </p:nvSpPr>
        <p:spPr bwMode="auto">
          <a:xfrm>
            <a:off x="609600" y="3733800"/>
            <a:ext cx="7583488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CH" sz="2000">
                <a:solidFill>
                  <a:schemeClr val="tx1"/>
                </a:solidFill>
              </a:rPr>
              <a:t>Consultation en pédo-audiologie</a:t>
            </a:r>
            <a:r>
              <a:rPr lang="fr-CH" sz="2000" b="0"/>
              <a:t>  </a:t>
            </a:r>
          </a:p>
          <a:p>
            <a:pPr algn="ctr">
              <a:spcBef>
                <a:spcPct val="20000"/>
              </a:spcBef>
            </a:pPr>
            <a:r>
              <a:rPr lang="fr-CH" sz="2000" b="0">
                <a:solidFill>
                  <a:schemeClr val="tx1"/>
                </a:solidFill>
              </a:rPr>
              <a:t>status auriculaire et les tests complémentaires (OEA et PEA)</a:t>
            </a:r>
          </a:p>
        </p:txBody>
      </p:sp>
      <p:sp>
        <p:nvSpPr>
          <p:cNvPr id="76807" name="Rectangle 7"/>
          <p:cNvSpPr>
            <a:spLocks noChangeArrowheads="1"/>
          </p:cNvSpPr>
          <p:nvPr/>
        </p:nvSpPr>
        <p:spPr bwMode="auto">
          <a:xfrm>
            <a:off x="1828800" y="5191125"/>
            <a:ext cx="5105400" cy="762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>
              <a:spcBef>
                <a:spcPct val="20000"/>
              </a:spcBef>
            </a:pPr>
            <a:r>
              <a:rPr lang="fr-CH" sz="2000">
                <a:solidFill>
                  <a:schemeClr val="tx1"/>
                </a:solidFill>
              </a:rPr>
              <a:t>Tympanogramme</a:t>
            </a:r>
          </a:p>
          <a:p>
            <a:pPr algn="ctr">
              <a:spcBef>
                <a:spcPct val="20000"/>
              </a:spcBef>
            </a:pPr>
            <a:r>
              <a:rPr lang="fr-CH" sz="2000" b="0">
                <a:solidFill>
                  <a:schemeClr val="tx1"/>
                </a:solidFill>
              </a:rPr>
              <a:t>Tympan mobile?, Présence de liquide?</a:t>
            </a:r>
          </a:p>
        </p:txBody>
      </p:sp>
      <p:grpSp>
        <p:nvGrpSpPr>
          <p:cNvPr id="2" name="Group 14"/>
          <p:cNvGrpSpPr>
            <a:grpSpLocks/>
          </p:cNvGrpSpPr>
          <p:nvPr/>
        </p:nvGrpSpPr>
        <p:grpSpPr bwMode="auto">
          <a:xfrm>
            <a:off x="4394200" y="2014538"/>
            <a:ext cx="1473200" cy="576262"/>
            <a:chOff x="2768" y="1269"/>
            <a:chExt cx="928" cy="363"/>
          </a:xfrm>
        </p:grpSpPr>
        <p:sp>
          <p:nvSpPr>
            <p:cNvPr id="59407" name="Rectangle 9"/>
            <p:cNvSpPr>
              <a:spLocks noChangeArrowheads="1"/>
            </p:cNvSpPr>
            <p:nvPr/>
          </p:nvSpPr>
          <p:spPr bwMode="auto">
            <a:xfrm>
              <a:off x="2784" y="1331"/>
              <a:ext cx="912" cy="192"/>
            </a:xfrm>
            <a:prstGeom prst="rect">
              <a:avLst/>
            </a:prstGeom>
            <a:solidFill>
              <a:srgbClr val="FF0000">
                <a:alpha val="5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CH" sz="1400" b="0">
                  <a:solidFill>
                    <a:schemeClr val="tx2"/>
                  </a:solidFill>
                </a:rPr>
                <a:t>OEA anormales</a:t>
              </a:r>
            </a:p>
          </p:txBody>
        </p:sp>
        <p:sp>
          <p:nvSpPr>
            <p:cNvPr id="88074" name="Line 12"/>
            <p:cNvSpPr>
              <a:spLocks noChangeShapeType="1"/>
            </p:cNvSpPr>
            <p:nvPr/>
          </p:nvSpPr>
          <p:spPr bwMode="auto">
            <a:xfrm>
              <a:off x="2768" y="1269"/>
              <a:ext cx="0" cy="3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 b="0">
                <a:solidFill>
                  <a:schemeClr val="tx1"/>
                </a:solidFill>
                <a:latin typeface="+mj-lt"/>
                <a:cs typeface="ＭＳ Ｐゴシック" pitchFamily="-111" charset="-128"/>
              </a:endParaRP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4394200" y="4543425"/>
            <a:ext cx="1690688" cy="576263"/>
            <a:chOff x="2768" y="2862"/>
            <a:chExt cx="1065" cy="363"/>
          </a:xfrm>
        </p:grpSpPr>
        <p:sp>
          <p:nvSpPr>
            <p:cNvPr id="59405" name="Rectangle 11"/>
            <p:cNvSpPr>
              <a:spLocks noChangeArrowheads="1"/>
            </p:cNvSpPr>
            <p:nvPr/>
          </p:nvSpPr>
          <p:spPr bwMode="auto">
            <a:xfrm>
              <a:off x="2784" y="2931"/>
              <a:ext cx="1049" cy="192"/>
            </a:xfrm>
            <a:prstGeom prst="rect">
              <a:avLst/>
            </a:prstGeom>
            <a:solidFill>
              <a:srgbClr val="FF0000">
                <a:alpha val="5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CH" sz="1400" b="0">
                  <a:solidFill>
                    <a:schemeClr val="tx2"/>
                  </a:solidFill>
                </a:rPr>
                <a:t>Si pas de réponse</a:t>
              </a:r>
            </a:p>
          </p:txBody>
        </p:sp>
        <p:sp>
          <p:nvSpPr>
            <p:cNvPr id="88076" name="Line 14"/>
            <p:cNvSpPr>
              <a:spLocks noChangeShapeType="1"/>
            </p:cNvSpPr>
            <p:nvPr/>
          </p:nvSpPr>
          <p:spPr bwMode="auto">
            <a:xfrm>
              <a:off x="2768" y="2862"/>
              <a:ext cx="0" cy="3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 b="0">
                <a:solidFill>
                  <a:schemeClr val="tx1"/>
                </a:solidFill>
                <a:latin typeface="+mj-lt"/>
                <a:cs typeface="ＭＳ Ｐゴシック" pitchFamily="-111" charset="-128"/>
              </a:endParaRPr>
            </a:p>
          </p:txBody>
        </p:sp>
      </p:grpSp>
      <p:grpSp>
        <p:nvGrpSpPr>
          <p:cNvPr id="4" name="Group 15"/>
          <p:cNvGrpSpPr>
            <a:grpSpLocks/>
          </p:cNvGrpSpPr>
          <p:nvPr/>
        </p:nvGrpSpPr>
        <p:grpSpPr bwMode="auto">
          <a:xfrm>
            <a:off x="4394200" y="3200400"/>
            <a:ext cx="1473200" cy="576263"/>
            <a:chOff x="2768" y="2016"/>
            <a:chExt cx="928" cy="363"/>
          </a:xfrm>
        </p:grpSpPr>
        <p:sp>
          <p:nvSpPr>
            <p:cNvPr id="88075" name="Line 13"/>
            <p:cNvSpPr>
              <a:spLocks noChangeShapeType="1"/>
            </p:cNvSpPr>
            <p:nvPr/>
          </p:nvSpPr>
          <p:spPr bwMode="auto">
            <a:xfrm>
              <a:off x="2768" y="2016"/>
              <a:ext cx="0" cy="363"/>
            </a:xfrm>
            <a:prstGeom prst="line">
              <a:avLst/>
            </a:prstGeom>
            <a:noFill/>
            <a:ln w="28575">
              <a:solidFill>
                <a:schemeClr val="tx2"/>
              </a:solidFill>
              <a:round/>
              <a:headEnd/>
              <a:tailEnd type="triangle" w="med" len="med"/>
            </a:ln>
          </p:spPr>
          <p:txBody>
            <a:bodyPr/>
            <a:lstStyle/>
            <a:p>
              <a:pPr>
                <a:defRPr/>
              </a:pPr>
              <a:endParaRPr lang="fr-FR" b="0">
                <a:solidFill>
                  <a:schemeClr val="tx1"/>
                </a:solidFill>
                <a:latin typeface="+mj-lt"/>
                <a:cs typeface="ＭＳ Ｐゴシック" pitchFamily="-111" charset="-128"/>
              </a:endParaRPr>
            </a:p>
          </p:txBody>
        </p:sp>
        <p:sp>
          <p:nvSpPr>
            <p:cNvPr id="59404" name="Rectangle 9"/>
            <p:cNvSpPr>
              <a:spLocks noChangeArrowheads="1"/>
            </p:cNvSpPr>
            <p:nvPr/>
          </p:nvSpPr>
          <p:spPr bwMode="auto">
            <a:xfrm>
              <a:off x="2784" y="2073"/>
              <a:ext cx="912" cy="192"/>
            </a:xfrm>
            <a:prstGeom prst="rect">
              <a:avLst/>
            </a:prstGeom>
            <a:solidFill>
              <a:srgbClr val="FF0000">
                <a:alpha val="58823"/>
              </a:srgbClr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>
                <a:spcBef>
                  <a:spcPct val="20000"/>
                </a:spcBef>
              </a:pPr>
              <a:r>
                <a:rPr lang="fr-CH" sz="1400" b="0">
                  <a:solidFill>
                    <a:schemeClr val="tx2"/>
                  </a:solidFill>
                </a:rPr>
                <a:t>OEA anormales</a:t>
              </a:r>
            </a:p>
          </p:txBody>
        </p:sp>
      </p:grpSp>
      <p:sp>
        <p:nvSpPr>
          <p:cNvPr id="5" name="Rectangle 4"/>
          <p:cNvSpPr/>
          <p:nvPr/>
        </p:nvSpPr>
        <p:spPr>
          <a:xfrm>
            <a:off x="5796136" y="2060848"/>
            <a:ext cx="203234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dans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1% des </a:t>
            </a:r>
            <a:r>
              <a:rPr lang="en-US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cas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endParaRPr lang="en-US" dirty="0"/>
          </a:p>
        </p:txBody>
      </p:sp>
      <p:sp>
        <p:nvSpPr>
          <p:cNvPr id="6" name="Rectangle 5"/>
          <p:cNvSpPr/>
          <p:nvPr/>
        </p:nvSpPr>
        <p:spPr>
          <a:xfrm>
            <a:off x="6084168" y="4643844"/>
            <a:ext cx="3161142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Anormal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dans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10% des </a:t>
            </a:r>
            <a:r>
              <a:rPr lang="en-US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cas</a:t>
            </a:r>
            <a:endParaRPr lang="en-US" dirty="0"/>
          </a:p>
        </p:txBody>
      </p:sp>
      <p:sp>
        <p:nvSpPr>
          <p:cNvPr id="7" name="Rectangle 6"/>
          <p:cNvSpPr/>
          <p:nvPr/>
        </p:nvSpPr>
        <p:spPr>
          <a:xfrm>
            <a:off x="323528" y="6453336"/>
            <a:ext cx="874226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10% 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de 1% des naissances =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&gt; on </a:t>
            </a:r>
            <a:r>
              <a:rPr lang="en-US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est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bien</a:t>
            </a:r>
            <a:r>
              <a:rPr lang="en-US" dirty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à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surdité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pour 1 naissance </a:t>
            </a:r>
            <a:r>
              <a:rPr lang="en-US" dirty="0" err="1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sur</a:t>
            </a:r>
            <a:r>
              <a:rPr lang="en-US" dirty="0" smtClean="0">
                <a:solidFill>
                  <a:schemeClr val="tx1"/>
                </a:solidFill>
                <a:ea typeface="ＭＳ Ｐゴシック" charset="-128"/>
                <a:cs typeface="ＭＳ Ｐゴシック" charset="-128"/>
              </a:rPr>
              <a:t> 1000</a:t>
            </a:r>
            <a:endParaRPr lang="fr-FR" dirty="0">
              <a:solidFill>
                <a:schemeClr val="tx1"/>
              </a:solidFill>
              <a:ea typeface="ＭＳ Ｐゴシック" charset="-128"/>
              <a:cs typeface="ＭＳ Ｐゴシック" charset="-128"/>
            </a:endParaRPr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6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8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6805" grpId="0"/>
      <p:bldP spid="76806" grpId="0"/>
      <p:bldP spid="76807" grpId="0"/>
    </p:bld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0418" name="Rectangle 2"/>
          <p:cNvSpPr>
            <a:spLocks noGrp="1" noChangeArrowheads="1"/>
          </p:cNvSpPr>
          <p:nvPr>
            <p:ph type="title"/>
          </p:nvPr>
        </p:nvSpPr>
        <p:spPr>
          <a:xfrm>
            <a:off x="-304800" y="-228600"/>
            <a:ext cx="8229600" cy="1143000"/>
          </a:xfrm>
        </p:spPr>
        <p:txBody>
          <a:bodyPr/>
          <a:lstStyle/>
          <a:p>
            <a:r>
              <a:rPr lang="fr-FR" sz="3200" smtClean="0">
                <a:ea typeface="ＭＳ Ｐゴシック" pitchFamily="-111" charset="-128"/>
              </a:rPr>
              <a:t>BILAN SI TESTS AUDITIFS ANORMAUX</a:t>
            </a:r>
          </a:p>
        </p:txBody>
      </p:sp>
      <p:sp>
        <p:nvSpPr>
          <p:cNvPr id="60419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549275"/>
            <a:ext cx="7772400" cy="2743200"/>
          </a:xfrm>
        </p:spPr>
        <p:txBody>
          <a:bodyPr/>
          <a:lstStyle/>
          <a:p>
            <a:pPr>
              <a:lnSpc>
                <a:spcPct val="80000"/>
              </a:lnSpc>
            </a:pPr>
            <a:r>
              <a:rPr lang="fr-FR" sz="1800" b="1" u="sng" smtClean="0">
                <a:ea typeface="ＭＳ Ｐゴシック" pitchFamily="-111" charset="-128"/>
              </a:rPr>
              <a:t>Bilan génétique</a:t>
            </a:r>
            <a:r>
              <a:rPr lang="fr-FR" sz="1800" u="sng" smtClean="0">
                <a:ea typeface="ＭＳ Ｐゴシック" pitchFamily="-111" charset="-128"/>
              </a:rPr>
              <a:t> et recherche de syndromes: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Recherche des gènes les plus connus (Cx 26 et Cx 30)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Examen ophtalmologique (Usher syndrome)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ECG (syndrome du QT long)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Mutations mitochondriales</a:t>
            </a:r>
          </a:p>
          <a:p>
            <a:pPr lvl="1">
              <a:lnSpc>
                <a:spcPct val="80000"/>
              </a:lnSpc>
              <a:buFontTx/>
              <a:buNone/>
            </a:pPr>
            <a:endParaRPr lang="fr-FR" sz="1800" smtClean="0">
              <a:ea typeface="ＭＳ Ｐゴシック" pitchFamily="-111" charset="-128"/>
            </a:endParaRPr>
          </a:p>
          <a:p>
            <a:pPr>
              <a:lnSpc>
                <a:spcPct val="80000"/>
              </a:lnSpc>
            </a:pPr>
            <a:r>
              <a:rPr lang="fr-FR" sz="1800" b="1" u="sng" smtClean="0">
                <a:ea typeface="ＭＳ Ｐゴシック" pitchFamily="-111" charset="-128"/>
              </a:rPr>
              <a:t>Imagerie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CT </a:t>
            </a:r>
          </a:p>
          <a:p>
            <a:pPr lvl="1">
              <a:lnSpc>
                <a:spcPct val="80000"/>
              </a:lnSpc>
              <a:buFont typeface="Arial" charset="0"/>
              <a:buChar char="•"/>
            </a:pPr>
            <a:r>
              <a:rPr lang="fr-FR" sz="1800" smtClean="0">
                <a:ea typeface="ＭＳ Ｐゴシック" pitchFamily="-111" charset="-128"/>
              </a:rPr>
              <a:t>IRM</a:t>
            </a:r>
          </a:p>
        </p:txBody>
      </p:sp>
      <p:grpSp>
        <p:nvGrpSpPr>
          <p:cNvPr id="2" name="Group 6"/>
          <p:cNvGrpSpPr>
            <a:grpSpLocks/>
          </p:cNvGrpSpPr>
          <p:nvPr/>
        </p:nvGrpSpPr>
        <p:grpSpPr bwMode="auto">
          <a:xfrm>
            <a:off x="-36513" y="3078163"/>
            <a:ext cx="9601201" cy="3663950"/>
            <a:chOff x="-23" y="1939"/>
            <a:chExt cx="6048" cy="2308"/>
          </a:xfrm>
        </p:grpSpPr>
        <p:sp>
          <p:nvSpPr>
            <p:cNvPr id="60421" name="Rectangle 3"/>
            <p:cNvSpPr>
              <a:spLocks noChangeArrowheads="1"/>
            </p:cNvSpPr>
            <p:nvPr/>
          </p:nvSpPr>
          <p:spPr bwMode="auto">
            <a:xfrm>
              <a:off x="158" y="2484"/>
              <a:ext cx="5079" cy="17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/>
            <a:lstStyle/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Perte auditive &gt; 50 dB: appareillage par prothèse amplificatrice entre 6-10 mois (parents doivent accepter le diagnostic….). Surdité profonde sans amélioration: implants cochléaires à partir de 2 ans</a:t>
              </a: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fr-FR" b="0">
                <a:solidFill>
                  <a:schemeClr val="tx1"/>
                </a:solidFill>
              </a:endParaRP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Perte auditive de 30-40 dB: répéter PEA après 2 mois et si toujours pathologiques: Appareillage par le Service Santé Jeunesse</a:t>
              </a: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fr-FR" b="0">
                <a:solidFill>
                  <a:schemeClr val="tx1"/>
                </a:solidFill>
              </a:endParaRP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Prise en charge logopédique</a:t>
              </a: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endParaRPr lang="fr-FR" b="0">
                <a:solidFill>
                  <a:schemeClr val="tx1"/>
                </a:solidFill>
              </a:endParaRPr>
            </a:p>
            <a:p>
              <a:pPr marL="342900" indent="-342900" eaLnBrk="0" hangingPunct="0">
                <a:lnSpc>
                  <a:spcPct val="80000"/>
                </a:lnSpc>
                <a:spcBef>
                  <a:spcPct val="20000"/>
                </a:spcBef>
                <a:buFontTx/>
                <a:buChar char="•"/>
              </a:pPr>
              <a:r>
                <a:rPr lang="fr-FR" b="0">
                  <a:solidFill>
                    <a:schemeClr val="tx1"/>
                  </a:solidFill>
                </a:rPr>
                <a:t>Langage des signes (en voie de disparition...)</a:t>
              </a:r>
            </a:p>
          </p:txBody>
        </p:sp>
        <p:sp>
          <p:nvSpPr>
            <p:cNvPr id="60422" name="Rectangle 2"/>
            <p:cNvSpPr>
              <a:spLocks noChangeArrowheads="1"/>
            </p:cNvSpPr>
            <p:nvPr/>
          </p:nvSpPr>
          <p:spPr bwMode="auto">
            <a:xfrm>
              <a:off x="-23" y="1939"/>
              <a:ext cx="6048" cy="72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/>
            <a:lstStyle/>
            <a:p>
              <a:pPr eaLnBrk="0" hangingPunct="0"/>
              <a:r>
                <a:rPr lang="fr-FR" sz="3200" b="0">
                  <a:solidFill>
                    <a:schemeClr val="tx2"/>
                  </a:solidFill>
                </a:rPr>
                <a:t>PRISE EN CHARGE</a:t>
              </a:r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2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667000" y="685800"/>
            <a:ext cx="4495800" cy="636588"/>
          </a:xfrm>
        </p:spPr>
        <p:txBody>
          <a:bodyPr/>
          <a:lstStyle/>
          <a:p>
            <a:pPr>
              <a:buFontTx/>
              <a:buNone/>
            </a:pPr>
            <a:r>
              <a:rPr lang="fr-FR" sz="4000" b="1" smtClean="0">
                <a:ea typeface="ＭＳ Ｐゴシック" pitchFamily="-111" charset="-128"/>
              </a:rPr>
              <a:t>ET ENSUITE...?</a:t>
            </a:r>
          </a:p>
        </p:txBody>
      </p:sp>
      <p:sp>
        <p:nvSpPr>
          <p:cNvPr id="61443" name="Rectangle 3"/>
          <p:cNvSpPr txBox="1">
            <a:spLocks noChangeArrowheads="1"/>
          </p:cNvSpPr>
          <p:nvPr/>
        </p:nvSpPr>
        <p:spPr bwMode="auto">
          <a:xfrm>
            <a:off x="685800" y="2362200"/>
            <a:ext cx="7989888" cy="36591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400" b="0">
                <a:solidFill>
                  <a:schemeClr val="tx1"/>
                </a:solidFill>
              </a:rPr>
              <a:t>Le dépistage auditif systématique néonatal ne permet pas de diagnostiquer tous les troubles auditifs. 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FR" sz="2400" b="0">
              <a:solidFill>
                <a:schemeClr val="tx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r>
              <a:rPr lang="fr-FR" sz="2400" b="0">
                <a:solidFill>
                  <a:schemeClr val="tx1"/>
                </a:solidFill>
              </a:rPr>
              <a:t>Dans un certain nombre de cas la surdité ne se manifestera que plusieurs </a:t>
            </a:r>
            <a:r>
              <a:rPr lang="fr-FR" sz="2400">
                <a:solidFill>
                  <a:schemeClr val="tx1"/>
                </a:solidFill>
              </a:rPr>
              <a:t>mois ou années plus tard</a:t>
            </a:r>
            <a:r>
              <a:rPr lang="fr-FR" sz="2400" b="0">
                <a:solidFill>
                  <a:schemeClr val="tx1"/>
                </a:solidFill>
              </a:rPr>
              <a:t>!</a:t>
            </a: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FR" sz="2400" b="0">
              <a:solidFill>
                <a:schemeClr val="tx1"/>
              </a:solidFill>
            </a:endParaRPr>
          </a:p>
          <a:p>
            <a:pPr marL="342900" indent="-342900" eaLnBrk="0" hangingPunct="0">
              <a:spcBef>
                <a:spcPct val="20000"/>
              </a:spcBef>
              <a:buFontTx/>
              <a:buChar char="•"/>
            </a:pPr>
            <a:endParaRPr lang="fr-FR" sz="2800" b="0">
              <a:solidFill>
                <a:schemeClr val="tx1"/>
              </a:solidFill>
            </a:endParaRPr>
          </a:p>
        </p:txBody>
      </p:sp>
      <p:sp>
        <p:nvSpPr>
          <p:cNvPr id="61444" name="ZoneTexte 3"/>
          <p:cNvSpPr txBox="1">
            <a:spLocks noChangeArrowheads="1"/>
          </p:cNvSpPr>
          <p:nvPr/>
        </p:nvSpPr>
        <p:spPr bwMode="auto">
          <a:xfrm>
            <a:off x="857250" y="4786313"/>
            <a:ext cx="7572375" cy="23083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CH" dirty="0"/>
              <a:t>LA CORRECTION D’UNE ATTEINTE  AUDITIVE AVANT 6  MOIS PERMET D’EVITER DES TROUBLES DU LANGUAGES ULTERIEURS </a:t>
            </a:r>
          </a:p>
          <a:p>
            <a:pPr algn="ctr"/>
            <a:endParaRPr lang="fr-CH" dirty="0"/>
          </a:p>
          <a:p>
            <a:pPr algn="ctr"/>
            <a:r>
              <a:rPr lang="fr-CH" dirty="0">
                <a:solidFill>
                  <a:schemeClr val="tx1"/>
                </a:solidFill>
              </a:rPr>
              <a:t>Entre 7 mois et </a:t>
            </a:r>
            <a:r>
              <a:rPr lang="fr-CH" dirty="0" smtClean="0">
                <a:solidFill>
                  <a:schemeClr val="tx1"/>
                </a:solidFill>
              </a:rPr>
              <a:t>36 </a:t>
            </a:r>
            <a:r>
              <a:rPr lang="fr-CH" dirty="0">
                <a:solidFill>
                  <a:schemeClr val="tx1"/>
                </a:solidFill>
              </a:rPr>
              <a:t>mois, il n’y a malheureusement plus d’urgence =&gt; on a un peu plus de temps pour régler le </a:t>
            </a:r>
            <a:r>
              <a:rPr lang="fr-CH" dirty="0" smtClean="0">
                <a:solidFill>
                  <a:schemeClr val="tx1"/>
                </a:solidFill>
              </a:rPr>
              <a:t>problème</a:t>
            </a:r>
            <a:r>
              <a:rPr lang="fr-CH" dirty="0"/>
              <a:t> </a:t>
            </a:r>
            <a:r>
              <a:rPr lang="fr-CH" dirty="0" smtClean="0"/>
              <a:t>MAIS les correction non faite avant 3 ans engendre aussi des séquelles sur la QUALITE du language!</a:t>
            </a:r>
            <a:endParaRPr lang="fr-CH" dirty="0"/>
          </a:p>
          <a:p>
            <a:pPr algn="ctr"/>
            <a:endParaRPr lang="fr-CH" dirty="0"/>
          </a:p>
        </p:txBody>
      </p: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466" name="Rectangle 2"/>
          <p:cNvSpPr>
            <a:spLocks noGrp="1" noChangeArrowheads="1"/>
          </p:cNvSpPr>
          <p:nvPr>
            <p:ph type="title"/>
          </p:nvPr>
        </p:nvSpPr>
        <p:spPr>
          <a:xfrm>
            <a:off x="381000" y="0"/>
            <a:ext cx="8229600" cy="1143000"/>
          </a:xfrm>
        </p:spPr>
        <p:txBody>
          <a:bodyPr/>
          <a:lstStyle/>
          <a:p>
            <a:r>
              <a:rPr lang="fr-FR" sz="3200" smtClean="0">
                <a:ea typeface="ＭＳ Ｐゴシック" pitchFamily="-111" charset="-128"/>
              </a:rPr>
              <a:t>RECOMMANDATION</a:t>
            </a:r>
          </a:p>
        </p:txBody>
      </p:sp>
      <p:sp>
        <p:nvSpPr>
          <p:cNvPr id="62467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250825" y="1143000"/>
            <a:ext cx="8664575" cy="2141538"/>
          </a:xfrm>
        </p:spPr>
        <p:txBody>
          <a:bodyPr/>
          <a:lstStyle/>
          <a:p>
            <a:pPr indent="20638">
              <a:buFontTx/>
              <a:buNone/>
            </a:pPr>
            <a:r>
              <a:rPr lang="fr-FR" sz="2800" smtClean="0">
                <a:ea typeface="ＭＳ Ｐゴシック" pitchFamily="-111" charset="-128"/>
              </a:rPr>
              <a:t>Contrôler systématiquement l’audition pendant les premières années de vie surtout si: </a:t>
            </a:r>
          </a:p>
          <a:p>
            <a:pPr indent="20638"/>
            <a:r>
              <a:rPr lang="fr-FR" sz="2800" smtClean="0">
                <a:ea typeface="ＭＳ Ｐゴシック" pitchFamily="-111" charset="-128"/>
              </a:rPr>
              <a:t> Prématuré</a:t>
            </a:r>
          </a:p>
          <a:p>
            <a:pPr indent="20638"/>
            <a:r>
              <a:rPr lang="fr-FR" sz="2800" smtClean="0">
                <a:ea typeface="ＭＳ Ｐゴシック" pitchFamily="-111" charset="-128"/>
              </a:rPr>
              <a:t> NNT terme ayant été gravement malade (USI)</a:t>
            </a:r>
          </a:p>
        </p:txBody>
      </p:sp>
      <p:sp>
        <p:nvSpPr>
          <p:cNvPr id="62468" name="Rectangle 5"/>
          <p:cNvSpPr>
            <a:spLocks noChangeArrowheads="1"/>
          </p:cNvSpPr>
          <p:nvPr/>
        </p:nvSpPr>
        <p:spPr bwMode="auto">
          <a:xfrm>
            <a:off x="1692275" y="3357563"/>
            <a:ext cx="5040313" cy="925512"/>
          </a:xfrm>
          <a:prstGeom prst="rect">
            <a:avLst/>
          </a:prstGeom>
          <a:noFill/>
          <a:ln w="9525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algn="ctr"/>
            <a:r>
              <a:rPr lang="fr-FR">
                <a:solidFill>
                  <a:schemeClr val="tx1"/>
                </a:solidFill>
              </a:rPr>
              <a:t>Même si le test de dépistage néonatal était normal</a:t>
            </a:r>
            <a:r>
              <a:rPr lang="fr-FR" b="0">
                <a:solidFill>
                  <a:schemeClr val="tx1"/>
                </a:solidFill>
              </a:rPr>
              <a:t> !</a:t>
            </a:r>
          </a:p>
          <a:p>
            <a:pPr algn="ctr"/>
            <a:r>
              <a:rPr lang="fr-FR" b="0">
                <a:solidFill>
                  <a:schemeClr val="tx1"/>
                </a:solidFill>
              </a:rPr>
              <a:t>(surdités tardives ou progressives)</a:t>
            </a:r>
            <a:endParaRPr lang="fr-CH" b="0">
              <a:solidFill>
                <a:schemeClr val="tx1"/>
              </a:solidFill>
            </a:endParaRPr>
          </a:p>
        </p:txBody>
      </p:sp>
      <p:grpSp>
        <p:nvGrpSpPr>
          <p:cNvPr id="2" name="Group 7"/>
          <p:cNvGrpSpPr>
            <a:grpSpLocks/>
          </p:cNvGrpSpPr>
          <p:nvPr/>
        </p:nvGrpSpPr>
        <p:grpSpPr bwMode="auto">
          <a:xfrm>
            <a:off x="900113" y="4508500"/>
            <a:ext cx="6657975" cy="1155700"/>
            <a:chOff x="567" y="2840"/>
            <a:chExt cx="4194" cy="728"/>
          </a:xfrm>
        </p:grpSpPr>
        <p:sp>
          <p:nvSpPr>
            <p:cNvPr id="62470" name="Rectangle 3"/>
            <p:cNvSpPr>
              <a:spLocks noChangeArrowheads="1"/>
            </p:cNvSpPr>
            <p:nvPr/>
          </p:nvSpPr>
          <p:spPr bwMode="auto">
            <a:xfrm>
              <a:off x="567" y="3158"/>
              <a:ext cx="4194" cy="410"/>
            </a:xfrm>
            <a:prstGeom prst="rect">
              <a:avLst/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FR">
                  <a:solidFill>
                    <a:schemeClr val="tx1"/>
                  </a:solidFill>
                </a:rPr>
                <a:t>IMPORTANCE DES CTRL REGULIERS CHEZ LE PEDIATRE </a:t>
              </a:r>
            </a:p>
            <a:p>
              <a:r>
                <a:rPr lang="fr-FR">
                  <a:solidFill>
                    <a:schemeClr val="tx1"/>
                  </a:solidFill>
                </a:rPr>
                <a:t>DES 2</a:t>
              </a:r>
              <a:r>
                <a:rPr lang="fr-FR" baseline="30000">
                  <a:solidFill>
                    <a:schemeClr val="tx1"/>
                  </a:solidFill>
                </a:rPr>
                <a:t>èME</a:t>
              </a:r>
              <a:r>
                <a:rPr lang="fr-FR">
                  <a:solidFill>
                    <a:schemeClr val="tx1"/>
                  </a:solidFill>
                </a:rPr>
                <a:t> MOIS DE VIE, PUIS MIN À 4, 9, 24 MOIS </a:t>
              </a:r>
              <a:endParaRPr lang="fr-FR" b="0">
                <a:solidFill>
                  <a:schemeClr val="tx1"/>
                </a:solidFill>
              </a:endParaRPr>
            </a:p>
          </p:txBody>
        </p:sp>
        <p:sp>
          <p:nvSpPr>
            <p:cNvPr id="62471" name="AutoShape 6"/>
            <p:cNvSpPr>
              <a:spLocks noChangeArrowheads="1"/>
            </p:cNvSpPr>
            <p:nvPr/>
          </p:nvSpPr>
          <p:spPr bwMode="auto">
            <a:xfrm>
              <a:off x="2472" y="2840"/>
              <a:ext cx="454" cy="181"/>
            </a:xfrm>
            <a:prstGeom prst="rightArrow">
              <a:avLst>
                <a:gd name="adj1" fmla="val 50000"/>
                <a:gd name="adj2" fmla="val 62707"/>
              </a:avLst>
            </a:prstGeom>
            <a:noFill/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/>
            <a:p>
              <a:endParaRPr lang="fr-CH"/>
            </a:p>
          </p:txBody>
        </p:sp>
      </p:grpSp>
    </p:spTree>
  </p:cSld>
  <p:clrMapOvr>
    <a:masterClrMapping/>
  </p:clrMapOvr>
  <p:transition xmlns:p14="http://schemas.microsoft.com/office/powerpoint/2010/main"/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3490" name="Group 11"/>
          <p:cNvGrpSpPr>
            <a:grpSpLocks/>
          </p:cNvGrpSpPr>
          <p:nvPr/>
        </p:nvGrpSpPr>
        <p:grpSpPr bwMode="auto">
          <a:xfrm>
            <a:off x="34925" y="812800"/>
            <a:ext cx="9144000" cy="4200525"/>
            <a:chOff x="0" y="1674"/>
            <a:chExt cx="5760" cy="2646"/>
          </a:xfrm>
        </p:grpSpPr>
        <p:pic>
          <p:nvPicPr>
            <p:cNvPr id="63499" name="Picture 3"/>
            <p:cNvPicPr>
              <a:picLocks noChangeAspect="1" noChangeArrowheads="1"/>
            </p:cNvPicPr>
            <p:nvPr/>
          </p:nvPicPr>
          <p:blipFill>
            <a:blip r:embed="rId3"/>
            <a:srcRect l="7683" t="28596" r="4909" b="21208"/>
            <a:stretch>
              <a:fillRect/>
            </a:stretch>
          </p:blipFill>
          <p:spPr bwMode="auto">
            <a:xfrm>
              <a:off x="0" y="1674"/>
              <a:ext cx="5760" cy="2646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3500" name="Text Box 4"/>
            <p:cNvSpPr txBox="1">
              <a:spLocks noChangeArrowheads="1"/>
            </p:cNvSpPr>
            <p:nvPr/>
          </p:nvSpPr>
          <p:spPr bwMode="auto">
            <a:xfrm>
              <a:off x="68" y="2704"/>
              <a:ext cx="862" cy="15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Réagit aux bruits, à la voix, à la musique: sursaute, arrête son activité….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Se calme à la voix maternelle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Imite des sons et fait des vocalise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Localise un son dans le plan horizontal</a:t>
              </a: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FR" sz="800" b="0">
                <a:solidFill>
                  <a:schemeClr val="tx1"/>
                </a:solidFill>
              </a:endParaRPr>
            </a:p>
          </p:txBody>
        </p:sp>
        <p:sp>
          <p:nvSpPr>
            <p:cNvPr id="63501" name="Text Box 5"/>
            <p:cNvSpPr txBox="1">
              <a:spLocks noChangeArrowheads="1"/>
            </p:cNvSpPr>
            <p:nvPr/>
          </p:nvSpPr>
          <p:spPr bwMode="auto">
            <a:xfrm>
              <a:off x="1020" y="2704"/>
              <a:ext cx="862" cy="1059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 dirty="0">
                  <a:solidFill>
                    <a:schemeClr val="tx1"/>
                  </a:solidFill>
                </a:rPr>
                <a:t>Se retourne au bruit  et localise dans tout l’espace</a:t>
              </a:r>
            </a:p>
            <a:p>
              <a:pPr marL="88900" indent="-88900">
                <a:buFontTx/>
                <a:buChar char="•"/>
              </a:pPr>
              <a:r>
                <a:rPr lang="fr-CH" sz="800" b="0" dirty="0">
                  <a:solidFill>
                    <a:schemeClr val="tx1"/>
                  </a:solidFill>
                </a:rPr>
                <a:t>Aime les jouets musicaux</a:t>
              </a:r>
            </a:p>
            <a:p>
              <a:pPr marL="88900" indent="-88900">
                <a:buFontTx/>
                <a:buChar char="•"/>
              </a:pPr>
              <a:r>
                <a:rPr lang="fr-CH" sz="800" b="0" dirty="0">
                  <a:solidFill>
                    <a:schemeClr val="tx1"/>
                  </a:solidFill>
                </a:rPr>
                <a:t>Fait du bruit avec ses lèvres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 dirty="0">
                  <a:solidFill>
                    <a:schemeClr val="tx1"/>
                  </a:solidFill>
                </a:rPr>
                <a:t>Babille8répète la même syllabe)</a:t>
              </a:r>
            </a:p>
            <a:p>
              <a:pPr marL="88900" indent="-88900">
                <a:buFontTx/>
                <a:buChar char="•"/>
              </a:pPr>
              <a:endParaRPr lang="fr-CH" sz="800" b="0" dirty="0">
                <a:solidFill>
                  <a:schemeClr val="tx1"/>
                </a:solidFill>
              </a:endParaRPr>
            </a:p>
            <a:p>
              <a:pPr marL="88900" indent="-88900">
                <a:buFontTx/>
                <a:buChar char="•"/>
              </a:pPr>
              <a:endParaRPr lang="fr-CH" sz="800" b="0" dirty="0">
                <a:solidFill>
                  <a:schemeClr val="tx1"/>
                </a:solidFill>
              </a:endParaRPr>
            </a:p>
            <a:p>
              <a:pPr marL="88900" indent="-88900">
                <a:buFontTx/>
                <a:buChar char="•"/>
              </a:pPr>
              <a:endParaRPr lang="fr-CH" sz="800" b="0" dirty="0">
                <a:solidFill>
                  <a:schemeClr val="tx1"/>
                </a:solidFill>
              </a:endParaRPr>
            </a:p>
            <a:p>
              <a:pPr marL="88900" indent="-88900"/>
              <a:endParaRPr lang="fr-FR" sz="800" b="0" dirty="0">
                <a:solidFill>
                  <a:schemeClr val="tx1"/>
                </a:solidFill>
              </a:endParaRPr>
            </a:p>
          </p:txBody>
        </p:sp>
        <p:sp>
          <p:nvSpPr>
            <p:cNvPr id="63502" name="Text Box 6"/>
            <p:cNvSpPr txBox="1">
              <a:spLocks noChangeArrowheads="1"/>
            </p:cNvSpPr>
            <p:nvPr/>
          </p:nvSpPr>
          <p:spPr bwMode="auto">
            <a:xfrm>
              <a:off x="1973" y="2720"/>
              <a:ext cx="862" cy="982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Dit des syllabes redoublées et éventuellement ses premiers mots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Cherche l’endroit d’où vient un bruit produit hors de sa vue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Reconnaît une mélodie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Comprend certains mots et des ordres simples.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Réagit à son prénom</a:t>
              </a:r>
              <a:endParaRPr lang="fr-FR" sz="800" b="0">
                <a:solidFill>
                  <a:schemeClr val="tx1"/>
                </a:solidFill>
              </a:endParaRPr>
            </a:p>
          </p:txBody>
        </p:sp>
        <p:sp>
          <p:nvSpPr>
            <p:cNvPr id="63503" name="Text Box 7"/>
            <p:cNvSpPr txBox="1">
              <a:spLocks noChangeArrowheads="1"/>
            </p:cNvSpPr>
            <p:nvPr/>
          </p:nvSpPr>
          <p:spPr bwMode="auto">
            <a:xfrm>
              <a:off x="2925" y="2704"/>
              <a:ext cx="862" cy="828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Dit quelques mots reconnaissables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Reconnaît tous les bruits familiers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Comprend des phrases courtes (sans geste)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Pointe vers des parties du corps à la demande</a:t>
              </a: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FR" sz="800" b="0">
                <a:solidFill>
                  <a:schemeClr val="tx1"/>
                </a:solidFill>
              </a:endParaRPr>
            </a:p>
          </p:txBody>
        </p:sp>
        <p:sp>
          <p:nvSpPr>
            <p:cNvPr id="63504" name="Text Box 8"/>
            <p:cNvSpPr txBox="1">
              <a:spLocks noChangeArrowheads="1"/>
            </p:cNvSpPr>
            <p:nvPr/>
          </p:nvSpPr>
          <p:spPr bwMode="auto">
            <a:xfrm>
              <a:off x="3833" y="2645"/>
              <a:ext cx="952" cy="1521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Peut montrer sur ordre quelques parties du corps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Comprend un mot ou une phrase à voix chuchotée, « petit secret »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Commence à reproduire des mélodies: chansons enfantines…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Comprend un ordre complexe comme: »donne un gâteau à Sophie !»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50-179 mots. Combinaison de 2 mots comme « papa parti ».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Utilise « moi » et « toi »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Test d’audiométrie utilisable</a:t>
              </a:r>
            </a:p>
            <a:p>
              <a:pPr marL="88900" indent="-88900">
                <a:buFontTx/>
                <a:buChar char="•"/>
              </a:pPr>
              <a:endParaRPr lang="fr-CH" sz="800" b="0">
                <a:solidFill>
                  <a:schemeClr val="tx1"/>
                </a:solidFill>
              </a:endParaRPr>
            </a:p>
            <a:p>
              <a:pPr marL="88900" indent="-88900"/>
              <a:endParaRPr lang="fr-FR" sz="800" b="0">
                <a:solidFill>
                  <a:schemeClr val="tx1"/>
                </a:solidFill>
              </a:endParaRPr>
            </a:p>
          </p:txBody>
        </p:sp>
        <p:sp>
          <p:nvSpPr>
            <p:cNvPr id="63505" name="Text Box 10"/>
            <p:cNvSpPr txBox="1">
              <a:spLocks noChangeArrowheads="1"/>
            </p:cNvSpPr>
            <p:nvPr/>
          </p:nvSpPr>
          <p:spPr bwMode="auto">
            <a:xfrm>
              <a:off x="4786" y="2639"/>
              <a:ext cx="952" cy="1367"/>
            </a:xfrm>
            <a:prstGeom prst="rect">
              <a:avLst/>
            </a:prstGeom>
            <a:solidFill>
              <a:schemeClr val="bg1"/>
            </a:solidFill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S’exprime par phrases grammaticales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Ecoute et comprend des petites histoires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Participe aux conversations familiales et pose des questions: où?, quoi? qui?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Répond à des question simples à voix chuchotée aux 2 oreilles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Chante ou récite des comptines</a:t>
              </a:r>
            </a:p>
            <a:p>
              <a:pPr marL="88900" indent="-88900">
                <a:buFontTx/>
                <a:buChar char="•"/>
              </a:pPr>
              <a:r>
                <a:rPr lang="fr-CH" sz="800" b="0">
                  <a:solidFill>
                    <a:schemeClr val="tx1"/>
                  </a:solidFill>
                </a:rPr>
                <a:t>Utilise le « je » et le «tu »: «  j’ai tout fini », « je veux partir ». </a:t>
              </a:r>
            </a:p>
            <a:p>
              <a:pPr marL="88900" indent="-88900"/>
              <a:endParaRPr lang="fr-FR" sz="800" b="0">
                <a:solidFill>
                  <a:schemeClr val="tx1"/>
                </a:solidFill>
              </a:endParaRPr>
            </a:p>
          </p:txBody>
        </p:sp>
      </p:grpSp>
      <p:sp>
        <p:nvSpPr>
          <p:cNvPr id="63491" name="Rectangle 13"/>
          <p:cNvSpPr>
            <a:spLocks noChangeArrowheads="1"/>
          </p:cNvSpPr>
          <p:nvPr/>
        </p:nvSpPr>
        <p:spPr bwMode="auto">
          <a:xfrm>
            <a:off x="0" y="5870575"/>
            <a:ext cx="8497888" cy="915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r>
              <a:rPr lang="fr-FR" u="sng">
                <a:solidFill>
                  <a:schemeClr val="tx1"/>
                </a:solidFill>
              </a:rPr>
              <a:t>Après 6 ans</a:t>
            </a:r>
            <a:r>
              <a:rPr lang="fr-FR" b="0">
                <a:solidFill>
                  <a:schemeClr val="tx1"/>
                </a:solidFill>
              </a:rPr>
              <a:t>: </a:t>
            </a:r>
          </a:p>
          <a:p>
            <a:pPr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Vocabulaire de 14’000 mots, grammaire proche de l’adulte.</a:t>
            </a:r>
          </a:p>
          <a:p>
            <a:pPr>
              <a:buFontTx/>
              <a:buChar char="•"/>
            </a:pPr>
            <a:r>
              <a:rPr lang="fr-CH" b="0">
                <a:solidFill>
                  <a:schemeClr val="tx1"/>
                </a:solidFill>
              </a:rPr>
              <a:t> Troubles du comportement (isolement, tristesse, hyperactivité)</a:t>
            </a:r>
          </a:p>
        </p:txBody>
      </p:sp>
      <p:sp>
        <p:nvSpPr>
          <p:cNvPr id="63492" name="Rectangle 14"/>
          <p:cNvSpPr>
            <a:spLocks noChangeArrowheads="1"/>
          </p:cNvSpPr>
          <p:nvPr/>
        </p:nvSpPr>
        <p:spPr bwMode="auto">
          <a:xfrm>
            <a:off x="0" y="4437063"/>
            <a:ext cx="6156325" cy="792162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3493" name="Rectangle 15"/>
          <p:cNvSpPr>
            <a:spLocks noChangeArrowheads="1"/>
          </p:cNvSpPr>
          <p:nvPr/>
        </p:nvSpPr>
        <p:spPr bwMode="auto">
          <a:xfrm>
            <a:off x="6877050" y="4508500"/>
            <a:ext cx="2266950" cy="360363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</p:spPr>
        <p:txBody>
          <a:bodyPr wrap="none" anchor="ctr"/>
          <a:lstStyle/>
          <a:p>
            <a:endParaRPr lang="fr-CH"/>
          </a:p>
        </p:txBody>
      </p:sp>
      <p:sp>
        <p:nvSpPr>
          <p:cNvPr id="63494" name="Text Box 2"/>
          <p:cNvSpPr txBox="1">
            <a:spLocks noChangeArrowheads="1"/>
          </p:cNvSpPr>
          <p:nvPr/>
        </p:nvSpPr>
        <p:spPr bwMode="auto">
          <a:xfrm>
            <a:off x="0" y="0"/>
            <a:ext cx="6386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CTRL DE ROUTINE CHEZ PEDIATRE</a:t>
            </a:r>
          </a:p>
        </p:txBody>
      </p:sp>
      <p:sp>
        <p:nvSpPr>
          <p:cNvPr id="63495" name="Rectangle 14"/>
          <p:cNvSpPr>
            <a:spLocks noChangeArrowheads="1"/>
          </p:cNvSpPr>
          <p:nvPr/>
        </p:nvSpPr>
        <p:spPr bwMode="auto">
          <a:xfrm>
            <a:off x="0" y="4589463"/>
            <a:ext cx="9144000" cy="10772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just"/>
            <a:r>
              <a:rPr lang="fr-CH" sz="1600" u="sng" dirty="0"/>
              <a:t>Signes d’appel </a:t>
            </a:r>
            <a:r>
              <a:rPr lang="fr-CH" sz="1600" b="0" dirty="0"/>
              <a:t>sur le comportement (chronologique) : enfant trop calme, trop observateur, pas de réaction à la voix, ne sursaute pas au bruit, ne localise pas un bruit, vocalise tardivement avec vocalises pauvre sans duplication des syllabes, pas de réponse au prénom, absence des premier mots</a:t>
            </a:r>
          </a:p>
        </p:txBody>
      </p:sp>
      <p:sp>
        <p:nvSpPr>
          <p:cNvPr id="63496" name="Text Box 12"/>
          <p:cNvSpPr txBox="1">
            <a:spLocks noChangeArrowheads="1"/>
          </p:cNvSpPr>
          <p:nvPr/>
        </p:nvSpPr>
        <p:spPr bwMode="auto">
          <a:xfrm>
            <a:off x="7173913" y="4429125"/>
            <a:ext cx="1970087" cy="244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1000" b="0">
                <a:solidFill>
                  <a:schemeClr val="tx1"/>
                </a:solidFill>
              </a:rPr>
              <a:t>Arch. Pediatr 2000; 7: 991-1000</a:t>
            </a:r>
            <a:endParaRPr lang="fr-FR" sz="1000" b="0">
              <a:solidFill>
                <a:schemeClr val="tx1"/>
              </a:solidFill>
            </a:endParaRPr>
          </a:p>
        </p:txBody>
      </p:sp>
      <p:sp>
        <p:nvSpPr>
          <p:cNvPr id="16" name="Rectangle 15"/>
          <p:cNvSpPr/>
          <p:nvPr/>
        </p:nvSpPr>
        <p:spPr>
          <a:xfrm>
            <a:off x="500034" y="5572140"/>
            <a:ext cx="8501122" cy="369332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>
            <a:spAutoFit/>
          </a:bodyPr>
          <a:lstStyle/>
          <a:p>
            <a:pPr>
              <a:defRPr/>
            </a:pPr>
            <a:r>
              <a:rPr lang="fr-CH" dirty="0">
                <a:ln>
                  <a:solidFill>
                    <a:schemeClr val="bg1"/>
                  </a:solidFill>
                </a:ln>
              </a:rPr>
              <a:t>Dans 70% des cas il y a une inquiétude parentale =&gt; ne pas banaliser !</a:t>
            </a:r>
          </a:p>
        </p:txBody>
      </p:sp>
      <p:sp>
        <p:nvSpPr>
          <p:cNvPr id="63498" name="Rectangle 16"/>
          <p:cNvSpPr>
            <a:spLocks noChangeArrowheads="1"/>
          </p:cNvSpPr>
          <p:nvPr/>
        </p:nvSpPr>
        <p:spPr bwMode="auto">
          <a:xfrm>
            <a:off x="1693863" y="571500"/>
            <a:ext cx="1163637" cy="4000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/>
            <a:r>
              <a:rPr lang="fr-CH" sz="1000"/>
              <a:t>Jouets sonores </a:t>
            </a:r>
          </a:p>
          <a:p>
            <a:pPr algn="ctr"/>
            <a:r>
              <a:rPr lang="fr-CH" sz="1000"/>
              <a:t>(dès 6 mois)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3494" name="Text Box 2"/>
          <p:cNvSpPr txBox="1">
            <a:spLocks noChangeArrowheads="1"/>
          </p:cNvSpPr>
          <p:nvPr/>
        </p:nvSpPr>
        <p:spPr bwMode="auto">
          <a:xfrm>
            <a:off x="0" y="0"/>
            <a:ext cx="6386513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CTRL DE ROUTINE CHEZ PEDIATRE</a:t>
            </a:r>
          </a:p>
        </p:txBody>
      </p:sp>
      <p:sp>
        <p:nvSpPr>
          <p:cNvPr id="2" name="Rectangle 1"/>
          <p:cNvSpPr/>
          <p:nvPr/>
        </p:nvSpPr>
        <p:spPr>
          <a:xfrm>
            <a:off x="30330" y="980728"/>
            <a:ext cx="8790142" cy="230832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538163" lvl="0" indent="-538163">
              <a:buFont typeface="Arial"/>
              <a:buChar char="•"/>
            </a:pPr>
            <a:r>
              <a:rPr lang="en-US" b="0" dirty="0" err="1">
                <a:solidFill>
                  <a:schemeClr val="tx1"/>
                </a:solidFill>
              </a:rPr>
              <a:t>Cliniquement</a:t>
            </a:r>
            <a:r>
              <a:rPr lang="en-US" b="0" dirty="0">
                <a:solidFill>
                  <a:schemeClr val="tx1"/>
                </a:solidFill>
              </a:rPr>
              <a:t> la </a:t>
            </a:r>
            <a:r>
              <a:rPr lang="en-US" b="0" dirty="0" err="1">
                <a:solidFill>
                  <a:schemeClr val="tx1"/>
                </a:solidFill>
              </a:rPr>
              <a:t>surdité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n'est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manifeste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que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tardivement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surtout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si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modérée</a:t>
            </a:r>
            <a:r>
              <a:rPr lang="en-US" b="0" dirty="0" smtClean="0">
                <a:solidFill>
                  <a:schemeClr val="tx1"/>
                </a:solidFill>
              </a:rPr>
              <a:t> =</a:t>
            </a:r>
            <a:r>
              <a:rPr lang="en-US" b="0" dirty="0">
                <a:solidFill>
                  <a:schemeClr val="tx1"/>
                </a:solidFill>
              </a:rPr>
              <a:t>&gt; </a:t>
            </a:r>
            <a:r>
              <a:rPr lang="en-US" b="0" dirty="0" err="1">
                <a:solidFill>
                  <a:schemeClr val="tx1"/>
                </a:solidFill>
              </a:rPr>
              <a:t>Penser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à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/>
              <a:t>cacher</a:t>
            </a:r>
            <a:r>
              <a:rPr lang="en-US" b="0" dirty="0"/>
              <a:t> les </a:t>
            </a:r>
            <a:r>
              <a:rPr lang="en-US" b="0" dirty="0" err="1"/>
              <a:t>lèvres</a:t>
            </a:r>
            <a:r>
              <a:rPr lang="en-US" b="0" dirty="0"/>
              <a:t> </a:t>
            </a:r>
            <a:r>
              <a:rPr lang="en-US" b="0" dirty="0">
                <a:solidFill>
                  <a:schemeClr val="tx1"/>
                </a:solidFill>
              </a:rPr>
              <a:t>car </a:t>
            </a:r>
            <a:r>
              <a:rPr lang="en-US" b="0" dirty="0" smtClean="0">
                <a:solidFill>
                  <a:schemeClr val="tx1"/>
                </a:solidFill>
              </a:rPr>
              <a:t>les </a:t>
            </a:r>
            <a:r>
              <a:rPr lang="en-US" b="0" dirty="0" err="1" smtClean="0">
                <a:solidFill>
                  <a:schemeClr val="tx1"/>
                </a:solidFill>
              </a:rPr>
              <a:t>enfants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lisent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très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vite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smtClean="0">
                <a:solidFill>
                  <a:schemeClr val="tx1"/>
                </a:solidFill>
              </a:rPr>
              <a:t>et </a:t>
            </a:r>
            <a:r>
              <a:rPr lang="en-US" b="0" dirty="0" err="1" smtClean="0">
                <a:solidFill>
                  <a:schemeClr val="tx1"/>
                </a:solidFill>
              </a:rPr>
              <a:t>très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bien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 err="1" smtClean="0">
                <a:solidFill>
                  <a:schemeClr val="tx1"/>
                </a:solidFill>
              </a:rPr>
              <a:t>sur</a:t>
            </a:r>
            <a:r>
              <a:rPr lang="en-US" b="0" dirty="0" smtClean="0">
                <a:solidFill>
                  <a:schemeClr val="tx1"/>
                </a:solidFill>
              </a:rPr>
              <a:t> </a:t>
            </a:r>
            <a:r>
              <a:rPr lang="en-US" b="0" dirty="0">
                <a:solidFill>
                  <a:schemeClr val="tx1"/>
                </a:solidFill>
              </a:rPr>
              <a:t>les </a:t>
            </a:r>
            <a:r>
              <a:rPr lang="en-US" b="0" dirty="0" err="1" smtClean="0">
                <a:solidFill>
                  <a:schemeClr val="tx1"/>
                </a:solidFill>
              </a:rPr>
              <a:t>lèvres</a:t>
            </a:r>
            <a:endParaRPr lang="en-US" b="0" dirty="0" smtClean="0">
              <a:solidFill>
                <a:schemeClr val="tx1"/>
              </a:solidFill>
            </a:endParaRPr>
          </a:p>
          <a:p>
            <a:pPr marL="538163" lvl="0" indent="-538163">
              <a:buFont typeface="Arial"/>
              <a:buChar char="•"/>
            </a:pPr>
            <a:endParaRPr lang="en-US" b="0" dirty="0">
              <a:solidFill>
                <a:schemeClr val="tx1"/>
              </a:solidFill>
            </a:endParaRPr>
          </a:p>
          <a:p>
            <a:pPr marL="538163" indent="-538163">
              <a:buFont typeface="Arial"/>
              <a:buChar char="•"/>
            </a:pPr>
            <a:r>
              <a:rPr lang="en-US" b="0" dirty="0">
                <a:solidFill>
                  <a:schemeClr val="tx1"/>
                </a:solidFill>
              </a:rPr>
              <a:t>Si </a:t>
            </a:r>
            <a:r>
              <a:rPr lang="en-US" b="0" dirty="0" err="1">
                <a:solidFill>
                  <a:schemeClr val="tx1"/>
                </a:solidFill>
              </a:rPr>
              <a:t>surdité</a:t>
            </a:r>
            <a:r>
              <a:rPr lang="en-US" b="0" dirty="0">
                <a:solidFill>
                  <a:schemeClr val="tx1"/>
                </a:solidFill>
              </a:rPr>
              <a:t> =&gt; </a:t>
            </a:r>
            <a:r>
              <a:rPr lang="en-US" b="0" dirty="0" err="1">
                <a:solidFill>
                  <a:schemeClr val="tx1"/>
                </a:solidFill>
              </a:rPr>
              <a:t>Appareillage</a:t>
            </a:r>
            <a:r>
              <a:rPr lang="en-US" b="0" dirty="0">
                <a:solidFill>
                  <a:schemeClr val="tx1"/>
                </a:solidFill>
              </a:rPr>
              <a:t> tout de suite, </a:t>
            </a:r>
            <a:r>
              <a:rPr lang="en-US" b="0" dirty="0" err="1">
                <a:solidFill>
                  <a:schemeClr val="tx1"/>
                </a:solidFill>
              </a:rPr>
              <a:t>cadrer</a:t>
            </a:r>
            <a:r>
              <a:rPr lang="en-US" b="0" dirty="0">
                <a:solidFill>
                  <a:schemeClr val="tx1"/>
                </a:solidFill>
              </a:rPr>
              <a:t> les parents et </a:t>
            </a:r>
            <a:r>
              <a:rPr lang="en-US" b="0" dirty="0" err="1">
                <a:solidFill>
                  <a:schemeClr val="tx1"/>
                </a:solidFill>
              </a:rPr>
              <a:t>leur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apprendre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à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communiquer</a:t>
            </a:r>
            <a:r>
              <a:rPr lang="en-US" b="0" dirty="0">
                <a:solidFill>
                  <a:schemeClr val="tx1"/>
                </a:solidFill>
              </a:rPr>
              <a:t> avec </a:t>
            </a:r>
            <a:r>
              <a:rPr lang="en-US" b="0" dirty="0" err="1">
                <a:solidFill>
                  <a:schemeClr val="tx1"/>
                </a:solidFill>
              </a:rPr>
              <a:t>leur</a:t>
            </a:r>
            <a:r>
              <a:rPr lang="en-US" b="0" dirty="0">
                <a:solidFill>
                  <a:schemeClr val="tx1"/>
                </a:solidFill>
              </a:rPr>
              <a:t> bb ( ne pas le tester en permanence),  informer </a:t>
            </a:r>
            <a:r>
              <a:rPr lang="en-US" b="0" dirty="0" err="1">
                <a:solidFill>
                  <a:schemeClr val="tx1"/>
                </a:solidFill>
              </a:rPr>
              <a:t>sur</a:t>
            </a:r>
            <a:r>
              <a:rPr lang="en-US" b="0" dirty="0">
                <a:solidFill>
                  <a:schemeClr val="tx1"/>
                </a:solidFill>
              </a:rPr>
              <a:t> la langue des </a:t>
            </a:r>
            <a:r>
              <a:rPr lang="en-US" b="0" dirty="0" err="1">
                <a:solidFill>
                  <a:schemeClr val="tx1"/>
                </a:solidFill>
              </a:rPr>
              <a:t>signes</a:t>
            </a:r>
            <a:r>
              <a:rPr lang="en-US" b="0" dirty="0">
                <a:solidFill>
                  <a:schemeClr val="tx1"/>
                </a:solidFill>
              </a:rPr>
              <a:t>, implants </a:t>
            </a:r>
            <a:r>
              <a:rPr lang="en-US" b="0" dirty="0" err="1">
                <a:solidFill>
                  <a:schemeClr val="tx1"/>
                </a:solidFill>
              </a:rPr>
              <a:t>coqueléaire</a:t>
            </a:r>
            <a:r>
              <a:rPr lang="en-US" b="0" dirty="0">
                <a:solidFill>
                  <a:schemeClr val="tx1"/>
                </a:solidFill>
              </a:rPr>
              <a:t> pour les </a:t>
            </a:r>
            <a:r>
              <a:rPr lang="en-US" b="0" dirty="0" err="1">
                <a:solidFill>
                  <a:schemeClr val="tx1"/>
                </a:solidFill>
              </a:rPr>
              <a:t>sourds</a:t>
            </a:r>
            <a:r>
              <a:rPr lang="en-US" b="0" dirty="0">
                <a:solidFill>
                  <a:schemeClr val="tx1"/>
                </a:solidFill>
              </a:rPr>
              <a:t> </a:t>
            </a:r>
            <a:r>
              <a:rPr lang="en-US" b="0" dirty="0" err="1">
                <a:solidFill>
                  <a:schemeClr val="tx1"/>
                </a:solidFill>
              </a:rPr>
              <a:t>profonds</a:t>
            </a:r>
            <a:r>
              <a:rPr lang="en-US" b="0" dirty="0">
                <a:solidFill>
                  <a:schemeClr val="tx1"/>
                </a:solidFill>
              </a:rPr>
              <a:t>.</a:t>
            </a:r>
            <a:endParaRPr lang="fr-FR" b="0" dirty="0">
              <a:solidFill>
                <a:schemeClr val="tx1"/>
              </a:solidFill>
            </a:endParaRPr>
          </a:p>
          <a:p>
            <a:pPr marL="285750" lvl="0" indent="-285750">
              <a:buFont typeface="Arial"/>
              <a:buChar char="•"/>
            </a:pPr>
            <a:endParaRPr lang="fr-FR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7403292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4514" name="Text Box 2"/>
          <p:cNvSpPr txBox="1">
            <a:spLocks noChangeArrowheads="1"/>
          </p:cNvSpPr>
          <p:nvPr/>
        </p:nvSpPr>
        <p:spPr bwMode="auto">
          <a:xfrm>
            <a:off x="963613" y="533400"/>
            <a:ext cx="6777037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BESOIN D’UN EXAMEN SPECIALISE SI</a:t>
            </a:r>
          </a:p>
        </p:txBody>
      </p:sp>
      <p:sp>
        <p:nvSpPr>
          <p:cNvPr id="64515" name="Text Box 4"/>
          <p:cNvSpPr txBox="1">
            <a:spLocks noChangeArrowheads="1"/>
          </p:cNvSpPr>
          <p:nvPr/>
        </p:nvSpPr>
        <p:spPr bwMode="auto">
          <a:xfrm>
            <a:off x="962025" y="3814763"/>
            <a:ext cx="6778625" cy="2206625"/>
          </a:xfrm>
          <a:prstGeom prst="rect">
            <a:avLst/>
          </a:prstGeom>
          <a:solidFill>
            <a:srgbClr val="FF0000">
              <a:alpha val="54901"/>
            </a:srgb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12 MOIS 	Pas de babillage varié, pas d’imitation vocale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18 MOIS	N’utilise pas de mots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24 MOIS	Vocabulaire de &lt;10 mots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30 MOIS	Langage de &lt;100  mots, inintelligible, pas de combinaison de mots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36 MOIS	&lt;200 mots, pas de phrases télégraphiques, &lt;50% intelligible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48 MOIS	&lt;600 mots, pas de phrases simples, &lt;80% intelligible</a:t>
            </a:r>
            <a:endParaRPr lang="fr-FR" sz="1400" b="0">
              <a:solidFill>
                <a:schemeClr val="tx1"/>
              </a:solidFill>
            </a:endParaRPr>
          </a:p>
        </p:txBody>
      </p:sp>
      <p:sp>
        <p:nvSpPr>
          <p:cNvPr id="64516" name="Text Box 4"/>
          <p:cNvSpPr txBox="1">
            <a:spLocks noChangeArrowheads="1"/>
          </p:cNvSpPr>
          <p:nvPr/>
        </p:nvSpPr>
        <p:spPr bwMode="auto">
          <a:xfrm>
            <a:off x="952500" y="1123950"/>
            <a:ext cx="6778625" cy="1476375"/>
          </a:xfrm>
          <a:prstGeom prst="rect">
            <a:avLst/>
          </a:prstGeom>
          <a:solidFill>
            <a:srgbClr val="FF0000">
              <a:alpha val="54901"/>
            </a:srgbClr>
          </a:solidFill>
          <a:ln w="76200">
            <a:solidFill>
              <a:schemeClr val="tx1"/>
            </a:solidFill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Dépistage néonatal pathologique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Dépistage clinique douteux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Inquiétude parentale persistante malgré examen de base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None/>
              <a:tabLst>
                <a:tab pos="542925" algn="l"/>
              </a:tabLst>
            </a:pPr>
            <a:r>
              <a:rPr lang="fr-CH" sz="1400" b="0">
                <a:solidFill>
                  <a:schemeClr val="tx1"/>
                </a:solidFill>
              </a:rPr>
              <a:t>Doute sur développement de l’enfant</a:t>
            </a:r>
            <a:endParaRPr lang="fr-FR" sz="1400" b="0">
              <a:solidFill>
                <a:schemeClr val="tx1"/>
              </a:solidFill>
            </a:endParaRPr>
          </a:p>
        </p:txBody>
      </p:sp>
      <p:sp>
        <p:nvSpPr>
          <p:cNvPr id="64517" name="Text Box 2"/>
          <p:cNvSpPr txBox="1">
            <a:spLocks noChangeArrowheads="1"/>
          </p:cNvSpPr>
          <p:nvPr/>
        </p:nvSpPr>
        <p:spPr bwMode="auto">
          <a:xfrm>
            <a:off x="1331913" y="3140075"/>
            <a:ext cx="6032500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RETARD CLAIR DU LANGUAGE SI</a:t>
            </a: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5538" name="Group 15"/>
          <p:cNvGrpSpPr>
            <a:grpSpLocks/>
          </p:cNvGrpSpPr>
          <p:nvPr/>
        </p:nvGrpSpPr>
        <p:grpSpPr bwMode="auto">
          <a:xfrm>
            <a:off x="0" y="0"/>
            <a:ext cx="2397125" cy="3605213"/>
            <a:chOff x="0" y="0"/>
            <a:chExt cx="1510" cy="2271"/>
          </a:xfrm>
        </p:grpSpPr>
        <p:pic>
          <p:nvPicPr>
            <p:cNvPr id="65553" name="Image 3" descr="0232010000.jpg"/>
            <p:cNvPicPr>
              <a:picLocks noChangeAspect="1"/>
            </p:cNvPicPr>
            <p:nvPr/>
          </p:nvPicPr>
          <p:blipFill>
            <a:blip r:embed="rId2"/>
            <a:srcRect r="6831" b="13043"/>
            <a:stretch>
              <a:fillRect/>
            </a:stretch>
          </p:blipFill>
          <p:spPr bwMode="auto">
            <a:xfrm>
              <a:off x="0" y="0"/>
              <a:ext cx="1510" cy="166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54" name="Rectangle 10"/>
            <p:cNvSpPr>
              <a:spLocks noChangeArrowheads="1"/>
            </p:cNvSpPr>
            <p:nvPr/>
          </p:nvSpPr>
          <p:spPr bwMode="auto">
            <a:xfrm>
              <a:off x="0" y="1661"/>
              <a:ext cx="1474" cy="61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fr-FR">
                  <a:solidFill>
                    <a:schemeClr val="tx1"/>
                  </a:solidFill>
                </a:rPr>
                <a:t>Jouets de Moatti</a:t>
              </a:r>
              <a:r>
                <a:rPr lang="fr-FR" b="0">
                  <a:solidFill>
                    <a:schemeClr val="tx1"/>
                  </a:solidFill>
                </a:rPr>
                <a:t> Boîtes à retournement </a:t>
              </a:r>
            </a:p>
            <a:p>
              <a:pPr algn="ctr">
                <a:lnSpc>
                  <a:spcPct val="80000"/>
                </a:lnSpc>
                <a:buFont typeface="Arial" charset="0"/>
                <a:buNone/>
              </a:pPr>
              <a:r>
                <a:rPr lang="fr-FR" b="0">
                  <a:solidFill>
                    <a:schemeClr val="tx1"/>
                  </a:solidFill>
                </a:rPr>
                <a:t>sonore calibrées.</a:t>
              </a:r>
            </a:p>
          </p:txBody>
        </p:sp>
      </p:grpSp>
      <p:grpSp>
        <p:nvGrpSpPr>
          <p:cNvPr id="3" name="Group 16"/>
          <p:cNvGrpSpPr>
            <a:grpSpLocks/>
          </p:cNvGrpSpPr>
          <p:nvPr/>
        </p:nvGrpSpPr>
        <p:grpSpPr bwMode="auto">
          <a:xfrm>
            <a:off x="2771775" y="188913"/>
            <a:ext cx="2879725" cy="4395787"/>
            <a:chOff x="1746" y="119"/>
            <a:chExt cx="1814" cy="2769"/>
          </a:xfrm>
        </p:grpSpPr>
        <p:grpSp>
          <p:nvGrpSpPr>
            <p:cNvPr id="65549" name="Grouper 13"/>
            <p:cNvGrpSpPr>
              <a:grpSpLocks/>
            </p:cNvGrpSpPr>
            <p:nvPr/>
          </p:nvGrpSpPr>
          <p:grpSpPr bwMode="auto">
            <a:xfrm>
              <a:off x="1791" y="119"/>
              <a:ext cx="1440" cy="1411"/>
              <a:chOff x="7696200" y="5257800"/>
              <a:chExt cx="2286000" cy="2239962"/>
            </a:xfrm>
          </p:grpSpPr>
          <p:pic>
            <p:nvPicPr>
              <p:cNvPr id="65551" name="Picture 11" descr="audition"/>
              <p:cNvPicPr>
                <a:picLocks noChangeAspect="1" noChangeArrowheads="1"/>
              </p:cNvPicPr>
              <p:nvPr/>
            </p:nvPicPr>
            <p:blipFill>
              <a:blip r:embed="rId3"/>
              <a:srcRect l="36810" t="21393" r="20859"/>
              <a:stretch>
                <a:fillRect/>
              </a:stretch>
            </p:blipFill>
            <p:spPr bwMode="auto">
              <a:xfrm>
                <a:off x="8229600" y="5257800"/>
                <a:ext cx="1752600" cy="2239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pic>
            <p:nvPicPr>
              <p:cNvPr id="65552" name="Picture 11" descr="audition"/>
              <p:cNvPicPr>
                <a:picLocks noChangeAspect="1" noChangeArrowheads="1"/>
              </p:cNvPicPr>
              <p:nvPr/>
            </p:nvPicPr>
            <p:blipFill>
              <a:blip r:embed="rId3"/>
              <a:srcRect t="21393" r="85275"/>
              <a:stretch>
                <a:fillRect/>
              </a:stretch>
            </p:blipFill>
            <p:spPr bwMode="auto">
              <a:xfrm>
                <a:off x="7696200" y="5257800"/>
                <a:ext cx="609600" cy="2239962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</p:grpSp>
        <p:sp>
          <p:nvSpPr>
            <p:cNvPr id="65550" name="Rectangle 11"/>
            <p:cNvSpPr>
              <a:spLocks noChangeArrowheads="1"/>
            </p:cNvSpPr>
            <p:nvPr/>
          </p:nvSpPr>
          <p:spPr bwMode="auto">
            <a:xfrm>
              <a:off x="1746" y="1588"/>
              <a:ext cx="1814" cy="13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lvl="1">
                <a:lnSpc>
                  <a:spcPct val="80000"/>
                </a:lnSpc>
                <a:buFont typeface="Arial" charset="0"/>
                <a:buNone/>
              </a:pPr>
              <a:r>
                <a:rPr lang="fr-FR">
                  <a:solidFill>
                    <a:schemeClr val="tx1"/>
                  </a:solidFill>
                </a:rPr>
                <a:t>Audiométrie vocale</a:t>
              </a:r>
              <a:r>
                <a:rPr lang="fr-FR" b="0">
                  <a:solidFill>
                    <a:schemeClr val="tx1"/>
                  </a:solidFill>
                </a:rPr>
                <a:t> Mots (parmi des listes étalonnées) que l'enfant doit répéter. Les altérations phonologiques sont relevées et on obtient un pourcentage d'intelligibilité.</a:t>
              </a:r>
            </a:p>
          </p:txBody>
        </p:sp>
      </p:grpSp>
      <p:grpSp>
        <p:nvGrpSpPr>
          <p:cNvPr id="5" name="Group 17"/>
          <p:cNvGrpSpPr>
            <a:grpSpLocks/>
          </p:cNvGrpSpPr>
          <p:nvPr/>
        </p:nvGrpSpPr>
        <p:grpSpPr bwMode="auto">
          <a:xfrm>
            <a:off x="6372225" y="98425"/>
            <a:ext cx="2274888" cy="3605213"/>
            <a:chOff x="4014" y="62"/>
            <a:chExt cx="1433" cy="2271"/>
          </a:xfrm>
        </p:grpSpPr>
        <p:pic>
          <p:nvPicPr>
            <p:cNvPr id="65547" name="Image 9" descr="6a00d83451620d69e200e54f5236d58833-800wi.jpg"/>
            <p:cNvPicPr>
              <a:picLocks noChangeAspect="1"/>
            </p:cNvPicPr>
            <p:nvPr/>
          </p:nvPicPr>
          <p:blipFill>
            <a:blip r:embed="rId4"/>
            <a:srcRect/>
            <a:stretch>
              <a:fillRect/>
            </a:stretch>
          </p:blipFill>
          <p:spPr bwMode="auto">
            <a:xfrm>
              <a:off x="4059" y="62"/>
              <a:ext cx="1361" cy="1191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8" name="Rectangle 12"/>
            <p:cNvSpPr>
              <a:spLocks noChangeArrowheads="1"/>
            </p:cNvSpPr>
            <p:nvPr/>
          </p:nvSpPr>
          <p:spPr bwMode="auto">
            <a:xfrm>
              <a:off x="4014" y="1583"/>
              <a:ext cx="1433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Test de la voix chuchotée</a:t>
              </a:r>
              <a:r>
                <a:rPr lang="fr-FR" b="0">
                  <a:solidFill>
                    <a:schemeClr val="tx1"/>
                  </a:solidFill>
                </a:rPr>
                <a:t> </a:t>
              </a:r>
            </a:p>
            <a:p>
              <a:pPr algn="ctr"/>
              <a:r>
                <a:rPr lang="fr-FR" b="0">
                  <a:solidFill>
                    <a:schemeClr val="tx1"/>
                  </a:solidFill>
                </a:rPr>
                <a:t>et de la voix haute</a:t>
              </a:r>
            </a:p>
            <a:p>
              <a:pPr algn="ctr"/>
              <a:r>
                <a:rPr lang="fr-CH" b="0">
                  <a:solidFill>
                    <a:schemeClr val="tx1"/>
                  </a:solidFill>
                </a:rPr>
                <a:t>(3-4 ans)</a:t>
              </a:r>
              <a:endParaRPr lang="fr-FR" b="0">
                <a:solidFill>
                  <a:schemeClr val="tx1"/>
                </a:solidFill>
              </a:endParaRPr>
            </a:p>
          </p:txBody>
        </p:sp>
      </p:grpSp>
      <p:grpSp>
        <p:nvGrpSpPr>
          <p:cNvPr id="6" name="Group 18"/>
          <p:cNvGrpSpPr>
            <a:grpSpLocks/>
          </p:cNvGrpSpPr>
          <p:nvPr/>
        </p:nvGrpSpPr>
        <p:grpSpPr bwMode="auto">
          <a:xfrm>
            <a:off x="0" y="4691063"/>
            <a:ext cx="6911975" cy="2166937"/>
            <a:chOff x="0" y="2955"/>
            <a:chExt cx="4354" cy="1365"/>
          </a:xfrm>
        </p:grpSpPr>
        <p:pic>
          <p:nvPicPr>
            <p:cNvPr id="65545" name="Picture 9" descr="audiometre[1]"/>
            <p:cNvPicPr>
              <a:picLocks noChangeAspect="1" noChangeArrowheads="1"/>
            </p:cNvPicPr>
            <p:nvPr/>
          </p:nvPicPr>
          <p:blipFill>
            <a:blip r:embed="rId5"/>
            <a:srcRect/>
            <a:stretch>
              <a:fillRect/>
            </a:stretch>
          </p:blipFill>
          <p:spPr bwMode="auto">
            <a:xfrm>
              <a:off x="0" y="2955"/>
              <a:ext cx="1465" cy="136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6" name="Rectangle 13"/>
            <p:cNvSpPr>
              <a:spLocks noChangeArrowheads="1"/>
            </p:cNvSpPr>
            <p:nvPr/>
          </p:nvSpPr>
          <p:spPr bwMode="auto">
            <a:xfrm>
              <a:off x="1474" y="3051"/>
              <a:ext cx="2880" cy="1269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r>
                <a:rPr lang="fr-FR">
                  <a:solidFill>
                    <a:schemeClr val="tx1"/>
                  </a:solidFill>
                </a:rPr>
                <a:t>Réflexes d'Orientation Conditionnée </a:t>
              </a:r>
            </a:p>
            <a:p>
              <a:pPr lvl="1"/>
              <a:r>
                <a:rPr lang="fr-FR" b="0">
                  <a:solidFill>
                    <a:schemeClr val="tx1"/>
                  </a:solidFill>
                </a:rPr>
                <a:t>Peep-show: l'enfant se tourne vers la source sonore où on lui montre, en guise de récompense une image</a:t>
              </a:r>
            </a:p>
            <a:p>
              <a:pPr lvl="1"/>
              <a:r>
                <a:rPr lang="fr-FR" b="0">
                  <a:solidFill>
                    <a:schemeClr val="tx1"/>
                  </a:solidFill>
                </a:rPr>
                <a:t>Interactif: appuyer sur un bouton dès qu'il perçoit le son, ce qui a pour effet de déclencher une animation). (2-3 ans)</a:t>
              </a:r>
            </a:p>
          </p:txBody>
        </p:sp>
      </p:grpSp>
      <p:grpSp>
        <p:nvGrpSpPr>
          <p:cNvPr id="7" name="Group 19"/>
          <p:cNvGrpSpPr>
            <a:grpSpLocks/>
          </p:cNvGrpSpPr>
          <p:nvPr/>
        </p:nvGrpSpPr>
        <p:grpSpPr bwMode="auto">
          <a:xfrm>
            <a:off x="6877050" y="3724275"/>
            <a:ext cx="2170113" cy="3219450"/>
            <a:chOff x="4393" y="2251"/>
            <a:chExt cx="1367" cy="2028"/>
          </a:xfrm>
        </p:grpSpPr>
        <p:pic>
          <p:nvPicPr>
            <p:cNvPr id="65543" name="Image 10" descr="audiometrie.jpg"/>
            <p:cNvPicPr>
              <a:picLocks noChangeAspect="1"/>
            </p:cNvPicPr>
            <p:nvPr/>
          </p:nvPicPr>
          <p:blipFill>
            <a:blip r:embed="rId6"/>
            <a:srcRect r="46127"/>
            <a:stretch>
              <a:fillRect/>
            </a:stretch>
          </p:blipFill>
          <p:spPr bwMode="auto">
            <a:xfrm>
              <a:off x="4393" y="2251"/>
              <a:ext cx="1367" cy="143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sp>
          <p:nvSpPr>
            <p:cNvPr id="65544" name="Rectangle 14"/>
            <p:cNvSpPr>
              <a:spLocks noChangeArrowheads="1"/>
            </p:cNvSpPr>
            <p:nvPr/>
          </p:nvSpPr>
          <p:spPr bwMode="auto">
            <a:xfrm>
              <a:off x="4422" y="3702"/>
              <a:ext cx="1338" cy="57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>
              <a:spAutoFit/>
            </a:bodyPr>
            <a:lstStyle/>
            <a:p>
              <a:pPr algn="ctr"/>
              <a:r>
                <a:rPr lang="fr-FR">
                  <a:solidFill>
                    <a:schemeClr val="tx1"/>
                  </a:solidFill>
                </a:rPr>
                <a:t>Audiométrie tonale</a:t>
              </a:r>
            </a:p>
            <a:p>
              <a:pPr algn="ctr"/>
              <a:r>
                <a:rPr lang="fr-CH">
                  <a:solidFill>
                    <a:schemeClr val="tx1"/>
                  </a:solidFill>
                </a:rPr>
                <a:t>(3-4 ans)</a:t>
              </a:r>
              <a:endParaRPr lang="fr-FR">
                <a:solidFill>
                  <a:schemeClr val="tx1"/>
                </a:solidFill>
              </a:endParaRP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194" name="Picture 4"/>
          <p:cNvPicPr>
            <a:picLocks noChangeAspect="1" noChangeArrowheads="1"/>
          </p:cNvPicPr>
          <p:nvPr/>
        </p:nvPicPr>
        <p:blipFill>
          <a:blip r:embed="rId2"/>
          <a:srcRect l="25635" t="15929" r="21208" b="22440"/>
          <a:stretch>
            <a:fillRect/>
          </a:stretch>
        </p:blipFill>
        <p:spPr bwMode="auto">
          <a:xfrm>
            <a:off x="34925" y="0"/>
            <a:ext cx="4465638" cy="38830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195" name="Text Box 2"/>
          <p:cNvSpPr txBox="1">
            <a:spLocks noChangeArrowheads="1"/>
          </p:cNvSpPr>
          <p:nvPr/>
        </p:nvSpPr>
        <p:spPr bwMode="auto">
          <a:xfrm>
            <a:off x="4932363" y="101600"/>
            <a:ext cx="3541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ORGANE DE CORTI</a:t>
            </a:r>
            <a:endParaRPr lang="fr-FR" sz="2800">
              <a:solidFill>
                <a:schemeClr val="tx1"/>
              </a:solidFill>
            </a:endParaRPr>
          </a:p>
        </p:txBody>
      </p:sp>
      <p:pic>
        <p:nvPicPr>
          <p:cNvPr id="21512" name="Picture 2" descr="corti01[1]"/>
          <p:cNvPicPr>
            <a:picLocks noChangeAspect="1" noChangeArrowheads="1"/>
          </p:cNvPicPr>
          <p:nvPr/>
        </p:nvPicPr>
        <p:blipFill>
          <a:blip r:embed="rId3"/>
          <a:srcRect r="2309"/>
          <a:stretch>
            <a:fillRect/>
          </a:stretch>
        </p:blipFill>
        <p:spPr bwMode="auto">
          <a:xfrm>
            <a:off x="4468813" y="1412875"/>
            <a:ext cx="4567237" cy="25241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oup 13"/>
          <p:cNvGrpSpPr>
            <a:grpSpLocks/>
          </p:cNvGrpSpPr>
          <p:nvPr/>
        </p:nvGrpSpPr>
        <p:grpSpPr bwMode="auto">
          <a:xfrm>
            <a:off x="0" y="2924175"/>
            <a:ext cx="2078038" cy="3810000"/>
            <a:chOff x="0" y="1842"/>
            <a:chExt cx="1309" cy="2400"/>
          </a:xfrm>
        </p:grpSpPr>
        <p:sp>
          <p:nvSpPr>
            <p:cNvPr id="8211" name="Text Box 11"/>
            <p:cNvSpPr txBox="1">
              <a:spLocks noChangeArrowheads="1"/>
            </p:cNvSpPr>
            <p:nvPr/>
          </p:nvSpPr>
          <p:spPr bwMode="auto">
            <a:xfrm>
              <a:off x="113" y="3838"/>
              <a:ext cx="114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Cellules externe</a:t>
              </a:r>
            </a:p>
            <a:p>
              <a:r>
                <a:rPr lang="fr-CH" b="0">
                  <a:solidFill>
                    <a:schemeClr val="tx1"/>
                  </a:solidFill>
                </a:rPr>
                <a:t>(amplification)</a:t>
              </a:r>
            </a:p>
          </p:txBody>
        </p:sp>
        <p:grpSp>
          <p:nvGrpSpPr>
            <p:cNvPr id="8212" name="Group 11"/>
            <p:cNvGrpSpPr>
              <a:grpSpLocks/>
            </p:cNvGrpSpPr>
            <p:nvPr/>
          </p:nvGrpSpPr>
          <p:grpSpPr bwMode="auto">
            <a:xfrm>
              <a:off x="0" y="1842"/>
              <a:ext cx="1309" cy="1886"/>
              <a:chOff x="0" y="1842"/>
              <a:chExt cx="1309" cy="1886"/>
            </a:xfrm>
          </p:grpSpPr>
          <p:pic>
            <p:nvPicPr>
              <p:cNvPr id="8213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3383" t="7515" r="52312" b="23627"/>
              <a:stretch>
                <a:fillRect/>
              </a:stretch>
            </p:blipFill>
            <p:spPr bwMode="auto">
              <a:xfrm>
                <a:off x="0" y="2614"/>
                <a:ext cx="1309" cy="1114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4" name="Freeform 13"/>
              <p:cNvSpPr>
                <a:spLocks/>
              </p:cNvSpPr>
              <p:nvPr/>
            </p:nvSpPr>
            <p:spPr bwMode="auto">
              <a:xfrm>
                <a:off x="763" y="1842"/>
                <a:ext cx="212" cy="998"/>
              </a:xfrm>
              <a:custGeom>
                <a:avLst/>
                <a:gdLst>
                  <a:gd name="T0" fmla="*/ 534272998 w 212"/>
                  <a:gd name="T1" fmla="*/ 0 h 998"/>
                  <a:gd name="T2" fmla="*/ 75604682 w 212"/>
                  <a:gd name="T3" fmla="*/ 801409596 h 998"/>
                  <a:gd name="T4" fmla="*/ 75604682 w 212"/>
                  <a:gd name="T5" fmla="*/ 2147482611 h 998"/>
                  <a:gd name="T6" fmla="*/ 0 60000 65536"/>
                  <a:gd name="T7" fmla="*/ 0 60000 65536"/>
                  <a:gd name="T8" fmla="*/ 0 60000 65536"/>
                  <a:gd name="T9" fmla="*/ 0 w 212"/>
                  <a:gd name="T10" fmla="*/ 0 h 998"/>
                  <a:gd name="T11" fmla="*/ 212 w 212"/>
                  <a:gd name="T12" fmla="*/ 998 h 998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212" h="998">
                    <a:moveTo>
                      <a:pt x="212" y="0"/>
                    </a:moveTo>
                    <a:cubicBezTo>
                      <a:pt x="136" y="76"/>
                      <a:pt x="60" y="152"/>
                      <a:pt x="30" y="318"/>
                    </a:cubicBezTo>
                    <a:cubicBezTo>
                      <a:pt x="0" y="484"/>
                      <a:pt x="15" y="741"/>
                      <a:pt x="30" y="998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fr-CH"/>
              </a:p>
            </p:txBody>
          </p:sp>
        </p:grpSp>
      </p:grpSp>
      <p:grpSp>
        <p:nvGrpSpPr>
          <p:cNvPr id="4" name="Group 14"/>
          <p:cNvGrpSpPr>
            <a:grpSpLocks/>
          </p:cNvGrpSpPr>
          <p:nvPr/>
        </p:nvGrpSpPr>
        <p:grpSpPr bwMode="auto">
          <a:xfrm>
            <a:off x="2339975" y="3284538"/>
            <a:ext cx="2276475" cy="3449637"/>
            <a:chOff x="1474" y="2069"/>
            <a:chExt cx="1434" cy="2173"/>
          </a:xfrm>
        </p:grpSpPr>
        <p:sp>
          <p:nvSpPr>
            <p:cNvPr id="8207" name="Text Box 12"/>
            <p:cNvSpPr txBox="1">
              <a:spLocks noChangeArrowheads="1"/>
            </p:cNvSpPr>
            <p:nvPr/>
          </p:nvSpPr>
          <p:spPr bwMode="auto">
            <a:xfrm>
              <a:off x="1701" y="3838"/>
              <a:ext cx="1108" cy="40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b="0">
                  <a:solidFill>
                    <a:schemeClr val="tx1"/>
                  </a:solidFill>
                </a:rPr>
                <a:t>Cellules interne</a:t>
              </a:r>
            </a:p>
            <a:p>
              <a:r>
                <a:rPr lang="fr-CH" b="0">
                  <a:solidFill>
                    <a:schemeClr val="tx1"/>
                  </a:solidFill>
                </a:rPr>
                <a:t>(transmission)</a:t>
              </a:r>
            </a:p>
          </p:txBody>
        </p:sp>
        <p:grpSp>
          <p:nvGrpSpPr>
            <p:cNvPr id="8208" name="Group 12"/>
            <p:cNvGrpSpPr>
              <a:grpSpLocks/>
            </p:cNvGrpSpPr>
            <p:nvPr/>
          </p:nvGrpSpPr>
          <p:grpSpPr bwMode="auto">
            <a:xfrm>
              <a:off x="1474" y="2069"/>
              <a:ext cx="1434" cy="1681"/>
              <a:chOff x="1474" y="2069"/>
              <a:chExt cx="1434" cy="1681"/>
            </a:xfrm>
          </p:grpSpPr>
          <p:pic>
            <p:nvPicPr>
              <p:cNvPr id="8209" name="Picture 2"/>
              <p:cNvPicPr>
                <a:picLocks noChangeAspect="1" noChangeArrowheads="1"/>
              </p:cNvPicPr>
              <p:nvPr/>
            </p:nvPicPr>
            <p:blipFill>
              <a:blip r:embed="rId4"/>
              <a:srcRect l="49339" t="9004" r="2130" b="23627"/>
              <a:stretch>
                <a:fillRect/>
              </a:stretch>
            </p:blipFill>
            <p:spPr bwMode="auto">
              <a:xfrm>
                <a:off x="1474" y="2659"/>
                <a:ext cx="1434" cy="1091"/>
              </a:xfrm>
              <a:prstGeom prst="rect">
                <a:avLst/>
              </a:prstGeom>
              <a:noFill/>
              <a:ln w="9525">
                <a:noFill/>
                <a:miter lim="800000"/>
                <a:headEnd/>
                <a:tailEnd/>
              </a:ln>
            </p:spPr>
          </p:pic>
          <p:sp>
            <p:nvSpPr>
              <p:cNvPr id="8210" name="Freeform 14"/>
              <p:cNvSpPr>
                <a:spLocks/>
              </p:cNvSpPr>
              <p:nvPr/>
            </p:nvSpPr>
            <p:spPr bwMode="auto">
              <a:xfrm>
                <a:off x="1565" y="2069"/>
                <a:ext cx="317" cy="726"/>
              </a:xfrm>
              <a:custGeom>
                <a:avLst/>
                <a:gdLst>
                  <a:gd name="T0" fmla="*/ 0 w 317"/>
                  <a:gd name="T1" fmla="*/ 0 h 726"/>
                  <a:gd name="T2" fmla="*/ 685481464 w 317"/>
                  <a:gd name="T3" fmla="*/ 914816972 h 726"/>
                  <a:gd name="T4" fmla="*/ 685481464 w 317"/>
                  <a:gd name="T5" fmla="*/ 1829632921 h 726"/>
                  <a:gd name="T6" fmla="*/ 0 60000 65536"/>
                  <a:gd name="T7" fmla="*/ 0 60000 65536"/>
                  <a:gd name="T8" fmla="*/ 0 60000 65536"/>
                  <a:gd name="T9" fmla="*/ 0 w 317"/>
                  <a:gd name="T10" fmla="*/ 0 h 726"/>
                  <a:gd name="T11" fmla="*/ 317 w 317"/>
                  <a:gd name="T12" fmla="*/ 726 h 726"/>
                </a:gdLst>
                <a:ahLst/>
                <a:cxnLst>
                  <a:cxn ang="T6">
                    <a:pos x="T0" y="T1"/>
                  </a:cxn>
                  <a:cxn ang="T7">
                    <a:pos x="T2" y="T3"/>
                  </a:cxn>
                  <a:cxn ang="T8">
                    <a:pos x="T4" y="T5"/>
                  </a:cxn>
                </a:cxnLst>
                <a:rect l="T9" t="T10" r="T11" b="T12"/>
                <a:pathLst>
                  <a:path w="317" h="726">
                    <a:moveTo>
                      <a:pt x="0" y="0"/>
                    </a:moveTo>
                    <a:cubicBezTo>
                      <a:pt x="113" y="121"/>
                      <a:pt x="227" y="242"/>
                      <a:pt x="272" y="363"/>
                    </a:cubicBezTo>
                    <a:cubicBezTo>
                      <a:pt x="317" y="484"/>
                      <a:pt x="294" y="605"/>
                      <a:pt x="272" y="726"/>
                    </a:cubicBezTo>
                  </a:path>
                </a:pathLst>
              </a:custGeom>
              <a:noFill/>
              <a:ln w="25400">
                <a:solidFill>
                  <a:schemeClr val="tx1"/>
                </a:solidFill>
                <a:round/>
                <a:headEnd/>
                <a:tailEnd type="stealth" w="med" len="lg"/>
              </a:ln>
            </p:spPr>
            <p:txBody>
              <a:bodyPr/>
              <a:lstStyle/>
              <a:p>
                <a:endParaRPr lang="fr-CH"/>
              </a:p>
            </p:txBody>
          </p:sp>
        </p:grpSp>
      </p:grpSp>
      <p:grpSp>
        <p:nvGrpSpPr>
          <p:cNvPr id="6" name="Group 26"/>
          <p:cNvGrpSpPr>
            <a:grpSpLocks/>
          </p:cNvGrpSpPr>
          <p:nvPr/>
        </p:nvGrpSpPr>
        <p:grpSpPr bwMode="auto">
          <a:xfrm>
            <a:off x="5435600" y="2014538"/>
            <a:ext cx="1368425" cy="1011237"/>
            <a:chOff x="3424" y="1269"/>
            <a:chExt cx="862" cy="637"/>
          </a:xfrm>
        </p:grpSpPr>
        <p:sp>
          <p:nvSpPr>
            <p:cNvPr id="8203" name="Freeform 17"/>
            <p:cNvSpPr>
              <a:spLocks/>
            </p:cNvSpPr>
            <p:nvPr/>
          </p:nvSpPr>
          <p:spPr bwMode="auto">
            <a:xfrm>
              <a:off x="4105" y="1344"/>
              <a:ext cx="181" cy="188"/>
            </a:xfrm>
            <a:custGeom>
              <a:avLst/>
              <a:gdLst>
                <a:gd name="T0" fmla="*/ 0 w 211"/>
                <a:gd name="T1" fmla="*/ 204 h 211"/>
                <a:gd name="T2" fmla="*/ 181 w 211"/>
                <a:gd name="T3" fmla="*/ 68 h 211"/>
                <a:gd name="T4" fmla="*/ 181 w 211"/>
                <a:gd name="T5" fmla="*/ 23 h 211"/>
                <a:gd name="T6" fmla="*/ 0 w 211"/>
                <a:gd name="T7" fmla="*/ 204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11"/>
                <a:gd name="T14" fmla="*/ 211 w 211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11">
                  <a:moveTo>
                    <a:pt x="0" y="204"/>
                  </a:moveTo>
                  <a:cubicBezTo>
                    <a:pt x="0" y="211"/>
                    <a:pt x="151" y="98"/>
                    <a:pt x="181" y="68"/>
                  </a:cubicBezTo>
                  <a:cubicBezTo>
                    <a:pt x="211" y="38"/>
                    <a:pt x="211" y="0"/>
                    <a:pt x="181" y="23"/>
                  </a:cubicBezTo>
                  <a:cubicBezTo>
                    <a:pt x="151" y="46"/>
                    <a:pt x="0" y="197"/>
                    <a:pt x="0" y="204"/>
                  </a:cubicBezTo>
                  <a:close/>
                </a:path>
              </a:pathLst>
            </a:custGeom>
            <a:solidFill>
              <a:srgbClr val="FF0000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8204" name="Freeform 18"/>
            <p:cNvSpPr>
              <a:spLocks/>
            </p:cNvSpPr>
            <p:nvPr/>
          </p:nvSpPr>
          <p:spPr bwMode="auto">
            <a:xfrm>
              <a:off x="4030" y="1298"/>
              <a:ext cx="211" cy="211"/>
            </a:xfrm>
            <a:custGeom>
              <a:avLst/>
              <a:gdLst>
                <a:gd name="T0" fmla="*/ 0 w 211"/>
                <a:gd name="T1" fmla="*/ 204 h 211"/>
                <a:gd name="T2" fmla="*/ 181 w 211"/>
                <a:gd name="T3" fmla="*/ 68 h 211"/>
                <a:gd name="T4" fmla="*/ 181 w 211"/>
                <a:gd name="T5" fmla="*/ 23 h 211"/>
                <a:gd name="T6" fmla="*/ 0 w 211"/>
                <a:gd name="T7" fmla="*/ 204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11"/>
                <a:gd name="T14" fmla="*/ 211 w 211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11">
                  <a:moveTo>
                    <a:pt x="0" y="204"/>
                  </a:moveTo>
                  <a:cubicBezTo>
                    <a:pt x="0" y="211"/>
                    <a:pt x="151" y="98"/>
                    <a:pt x="181" y="68"/>
                  </a:cubicBezTo>
                  <a:cubicBezTo>
                    <a:pt x="211" y="38"/>
                    <a:pt x="211" y="0"/>
                    <a:pt x="181" y="23"/>
                  </a:cubicBezTo>
                  <a:cubicBezTo>
                    <a:pt x="151" y="46"/>
                    <a:pt x="0" y="197"/>
                    <a:pt x="0" y="204"/>
                  </a:cubicBezTo>
                  <a:close/>
                </a:path>
              </a:pathLst>
            </a:custGeom>
            <a:solidFill>
              <a:srgbClr val="FF0000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8205" name="Freeform 19"/>
            <p:cNvSpPr>
              <a:spLocks/>
            </p:cNvSpPr>
            <p:nvPr/>
          </p:nvSpPr>
          <p:spPr bwMode="auto">
            <a:xfrm>
              <a:off x="3969" y="1269"/>
              <a:ext cx="211" cy="211"/>
            </a:xfrm>
            <a:custGeom>
              <a:avLst/>
              <a:gdLst>
                <a:gd name="T0" fmla="*/ 0 w 211"/>
                <a:gd name="T1" fmla="*/ 204 h 211"/>
                <a:gd name="T2" fmla="*/ 181 w 211"/>
                <a:gd name="T3" fmla="*/ 68 h 211"/>
                <a:gd name="T4" fmla="*/ 181 w 211"/>
                <a:gd name="T5" fmla="*/ 23 h 211"/>
                <a:gd name="T6" fmla="*/ 0 w 211"/>
                <a:gd name="T7" fmla="*/ 204 h 211"/>
                <a:gd name="T8" fmla="*/ 0 60000 65536"/>
                <a:gd name="T9" fmla="*/ 0 60000 65536"/>
                <a:gd name="T10" fmla="*/ 0 60000 65536"/>
                <a:gd name="T11" fmla="*/ 0 60000 65536"/>
                <a:gd name="T12" fmla="*/ 0 w 211"/>
                <a:gd name="T13" fmla="*/ 0 h 211"/>
                <a:gd name="T14" fmla="*/ 211 w 211"/>
                <a:gd name="T15" fmla="*/ 211 h 211"/>
              </a:gdLst>
              <a:ahLst/>
              <a:cxnLst>
                <a:cxn ang="T8">
                  <a:pos x="T0" y="T1"/>
                </a:cxn>
                <a:cxn ang="T9">
                  <a:pos x="T2" y="T3"/>
                </a:cxn>
                <a:cxn ang="T10">
                  <a:pos x="T4" y="T5"/>
                </a:cxn>
                <a:cxn ang="T11">
                  <a:pos x="T6" y="T7"/>
                </a:cxn>
              </a:cxnLst>
              <a:rect l="T12" t="T13" r="T14" b="T15"/>
              <a:pathLst>
                <a:path w="211" h="211">
                  <a:moveTo>
                    <a:pt x="0" y="204"/>
                  </a:moveTo>
                  <a:cubicBezTo>
                    <a:pt x="0" y="211"/>
                    <a:pt x="151" y="98"/>
                    <a:pt x="181" y="68"/>
                  </a:cubicBezTo>
                  <a:cubicBezTo>
                    <a:pt x="211" y="38"/>
                    <a:pt x="211" y="0"/>
                    <a:pt x="181" y="23"/>
                  </a:cubicBezTo>
                  <a:cubicBezTo>
                    <a:pt x="151" y="46"/>
                    <a:pt x="0" y="197"/>
                    <a:pt x="0" y="204"/>
                  </a:cubicBezTo>
                  <a:close/>
                </a:path>
              </a:pathLst>
            </a:custGeom>
            <a:solidFill>
              <a:srgbClr val="FF0000">
                <a:alpha val="4901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8206" name="Text Box 20"/>
            <p:cNvSpPr txBox="1">
              <a:spLocks noChangeArrowheads="1"/>
            </p:cNvSpPr>
            <p:nvPr/>
          </p:nvSpPr>
          <p:spPr bwMode="auto">
            <a:xfrm>
              <a:off x="3424" y="1752"/>
              <a:ext cx="770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1000"/>
                <a:t>Cellules externes</a:t>
              </a:r>
            </a:p>
          </p:txBody>
        </p:sp>
      </p:grpSp>
      <p:grpSp>
        <p:nvGrpSpPr>
          <p:cNvPr id="7" name="Group 27"/>
          <p:cNvGrpSpPr>
            <a:grpSpLocks/>
          </p:cNvGrpSpPr>
          <p:nvPr/>
        </p:nvGrpSpPr>
        <p:grpSpPr bwMode="auto">
          <a:xfrm>
            <a:off x="6659563" y="2252663"/>
            <a:ext cx="1055687" cy="1060450"/>
            <a:chOff x="4195" y="1419"/>
            <a:chExt cx="665" cy="668"/>
          </a:xfrm>
        </p:grpSpPr>
        <p:sp>
          <p:nvSpPr>
            <p:cNvPr id="8201" name="Freeform 15"/>
            <p:cNvSpPr>
              <a:spLocks/>
            </p:cNvSpPr>
            <p:nvPr/>
          </p:nvSpPr>
          <p:spPr bwMode="auto">
            <a:xfrm>
              <a:off x="4332" y="1419"/>
              <a:ext cx="181" cy="287"/>
            </a:xfrm>
            <a:custGeom>
              <a:avLst/>
              <a:gdLst>
                <a:gd name="T0" fmla="*/ 136 w 196"/>
                <a:gd name="T1" fmla="*/ 242 h 257"/>
                <a:gd name="T2" fmla="*/ 181 w 196"/>
                <a:gd name="T3" fmla="*/ 197 h 257"/>
                <a:gd name="T4" fmla="*/ 181 w 196"/>
                <a:gd name="T5" fmla="*/ 106 h 257"/>
                <a:gd name="T6" fmla="*/ 90 w 196"/>
                <a:gd name="T7" fmla="*/ 15 h 257"/>
                <a:gd name="T8" fmla="*/ 45 w 196"/>
                <a:gd name="T9" fmla="*/ 15 h 257"/>
                <a:gd name="T10" fmla="*/ 0 w 196"/>
                <a:gd name="T11" fmla="*/ 61 h 257"/>
                <a:gd name="T12" fmla="*/ 45 w 196"/>
                <a:gd name="T13" fmla="*/ 151 h 257"/>
                <a:gd name="T14" fmla="*/ 90 w 196"/>
                <a:gd name="T15" fmla="*/ 151 h 257"/>
                <a:gd name="T16" fmla="*/ 90 w 196"/>
                <a:gd name="T17" fmla="*/ 242 h 257"/>
                <a:gd name="T18" fmla="*/ 136 w 196"/>
                <a:gd name="T19" fmla="*/ 242 h 257"/>
                <a:gd name="T20" fmla="*/ 0 60000 65536"/>
                <a:gd name="T21" fmla="*/ 0 60000 65536"/>
                <a:gd name="T22" fmla="*/ 0 60000 65536"/>
                <a:gd name="T23" fmla="*/ 0 60000 65536"/>
                <a:gd name="T24" fmla="*/ 0 60000 65536"/>
                <a:gd name="T25" fmla="*/ 0 60000 65536"/>
                <a:gd name="T26" fmla="*/ 0 60000 65536"/>
                <a:gd name="T27" fmla="*/ 0 60000 65536"/>
                <a:gd name="T28" fmla="*/ 0 60000 65536"/>
                <a:gd name="T29" fmla="*/ 0 60000 65536"/>
                <a:gd name="T30" fmla="*/ 0 w 196"/>
                <a:gd name="T31" fmla="*/ 0 h 257"/>
                <a:gd name="T32" fmla="*/ 196 w 196"/>
                <a:gd name="T33" fmla="*/ 257 h 257"/>
              </a:gdLst>
              <a:ahLst/>
              <a:cxnLst>
                <a:cxn ang="T20">
                  <a:pos x="T0" y="T1"/>
                </a:cxn>
                <a:cxn ang="T21">
                  <a:pos x="T2" y="T3"/>
                </a:cxn>
                <a:cxn ang="T22">
                  <a:pos x="T4" y="T5"/>
                </a:cxn>
                <a:cxn ang="T23">
                  <a:pos x="T6" y="T7"/>
                </a:cxn>
                <a:cxn ang="T24">
                  <a:pos x="T8" y="T9"/>
                </a:cxn>
                <a:cxn ang="T25">
                  <a:pos x="T10" y="T11"/>
                </a:cxn>
                <a:cxn ang="T26">
                  <a:pos x="T12" y="T13"/>
                </a:cxn>
                <a:cxn ang="T27">
                  <a:pos x="T14" y="T15"/>
                </a:cxn>
                <a:cxn ang="T28">
                  <a:pos x="T16" y="T17"/>
                </a:cxn>
                <a:cxn ang="T29">
                  <a:pos x="T18" y="T19"/>
                </a:cxn>
              </a:cxnLst>
              <a:rect l="T30" t="T31" r="T32" b="T33"/>
              <a:pathLst>
                <a:path w="196" h="257">
                  <a:moveTo>
                    <a:pt x="136" y="242"/>
                  </a:moveTo>
                  <a:cubicBezTo>
                    <a:pt x="151" y="235"/>
                    <a:pt x="174" y="220"/>
                    <a:pt x="181" y="197"/>
                  </a:cubicBezTo>
                  <a:cubicBezTo>
                    <a:pt x="188" y="174"/>
                    <a:pt x="196" y="136"/>
                    <a:pt x="181" y="106"/>
                  </a:cubicBezTo>
                  <a:cubicBezTo>
                    <a:pt x="166" y="76"/>
                    <a:pt x="113" y="30"/>
                    <a:pt x="90" y="15"/>
                  </a:cubicBezTo>
                  <a:cubicBezTo>
                    <a:pt x="67" y="0"/>
                    <a:pt x="60" y="7"/>
                    <a:pt x="45" y="15"/>
                  </a:cubicBezTo>
                  <a:cubicBezTo>
                    <a:pt x="30" y="23"/>
                    <a:pt x="0" y="38"/>
                    <a:pt x="0" y="61"/>
                  </a:cubicBezTo>
                  <a:cubicBezTo>
                    <a:pt x="0" y="84"/>
                    <a:pt x="30" y="136"/>
                    <a:pt x="45" y="151"/>
                  </a:cubicBezTo>
                  <a:cubicBezTo>
                    <a:pt x="60" y="166"/>
                    <a:pt x="83" y="136"/>
                    <a:pt x="90" y="151"/>
                  </a:cubicBezTo>
                  <a:cubicBezTo>
                    <a:pt x="97" y="166"/>
                    <a:pt x="82" y="227"/>
                    <a:pt x="90" y="242"/>
                  </a:cubicBezTo>
                  <a:cubicBezTo>
                    <a:pt x="98" y="257"/>
                    <a:pt x="121" y="249"/>
                    <a:pt x="136" y="242"/>
                  </a:cubicBezTo>
                  <a:close/>
                </a:path>
              </a:pathLst>
            </a:custGeom>
            <a:solidFill>
              <a:srgbClr val="46E5F5">
                <a:alpha val="39999"/>
              </a:srgbClr>
            </a:solidFill>
            <a:ln w="9525">
              <a:noFill/>
              <a:round/>
              <a:headEnd/>
              <a:tailEnd/>
            </a:ln>
          </p:spPr>
          <p:txBody>
            <a:bodyPr/>
            <a:lstStyle/>
            <a:p>
              <a:endParaRPr lang="fr-CH"/>
            </a:p>
          </p:txBody>
        </p:sp>
        <p:sp>
          <p:nvSpPr>
            <p:cNvPr id="8202" name="Text Box 21"/>
            <p:cNvSpPr txBox="1">
              <a:spLocks noChangeArrowheads="1"/>
            </p:cNvSpPr>
            <p:nvPr/>
          </p:nvSpPr>
          <p:spPr bwMode="auto">
            <a:xfrm>
              <a:off x="4195" y="1933"/>
              <a:ext cx="665" cy="154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wrap="none">
              <a:spAutoFit/>
            </a:bodyPr>
            <a:lstStyle/>
            <a:p>
              <a:r>
                <a:rPr lang="fr-CH" sz="1000">
                  <a:solidFill>
                    <a:srgbClr val="46E5F5"/>
                  </a:solidFill>
                </a:rPr>
                <a:t>Cellule interne</a:t>
              </a:r>
            </a:p>
          </p:txBody>
        </p:sp>
      </p:grpSp>
    </p:spTree>
  </p:cSld>
  <p:clrMapOvr>
    <a:masterClrMapping/>
  </p:clrMapOvr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6562" name="Text Box 2"/>
          <p:cNvSpPr txBox="1">
            <a:spLocks noChangeArrowheads="1"/>
          </p:cNvSpPr>
          <p:nvPr/>
        </p:nvSpPr>
        <p:spPr bwMode="auto">
          <a:xfrm>
            <a:off x="0" y="0"/>
            <a:ext cx="2638425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REFERENCES</a:t>
            </a:r>
          </a:p>
        </p:txBody>
      </p:sp>
      <p:sp>
        <p:nvSpPr>
          <p:cNvPr id="66563" name="Text Box 4"/>
          <p:cNvSpPr txBox="1">
            <a:spLocks noChangeArrowheads="1"/>
          </p:cNvSpPr>
          <p:nvPr/>
        </p:nvSpPr>
        <p:spPr bwMode="auto">
          <a:xfrm>
            <a:off x="169863" y="692150"/>
            <a:ext cx="8723312" cy="43084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Hearing loss in children with very low birth weight: current review of epidemiology and pathophysiology. </a:t>
            </a:r>
            <a:r>
              <a:rPr lang="fr-FR" sz="1400" b="0">
                <a:solidFill>
                  <a:schemeClr val="tx1"/>
                </a:solidFill>
              </a:rPr>
              <a:t>Cristobal R, Oghalai JS. Arch Dis Child Fetal Neonatal Ed. 2008 Nov;93(6):F462-8. Review.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Aminoglycoside induced ototoxicity. </a:t>
            </a:r>
            <a:r>
              <a:rPr lang="fr-FR" sz="1400" b="0">
                <a:solidFill>
                  <a:schemeClr val="tx1"/>
                </a:solidFill>
              </a:rPr>
              <a:t>Review. O’neil W.Guthrie. Toxicology, 2008,  249, p. 91-96.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Epidémiologie et étiologies des surdités de l’enfant</a:t>
            </a:r>
            <a:r>
              <a:rPr lang="fr-FR" sz="1400" b="0">
                <a:solidFill>
                  <a:schemeClr val="tx1"/>
                </a:solidFill>
              </a:rPr>
              <a:t>. C.Pol. Archives de pédiatries, 2003, 10 suppl. 148s-163s.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Dépistage de la surdité</a:t>
            </a:r>
            <a:r>
              <a:rPr lang="fr-FR" sz="1400" b="0">
                <a:solidFill>
                  <a:schemeClr val="tx1"/>
                </a:solidFill>
              </a:rPr>
              <a:t>. Archives de pédiatrie, 2006, 13, p.772-774.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Etiology of hearing impairement in children</a:t>
            </a:r>
            <a:r>
              <a:rPr lang="fr-FR" sz="1400" b="0">
                <a:solidFill>
                  <a:schemeClr val="tx1"/>
                </a:solidFill>
              </a:rPr>
              <a:t>. Uptodate. Avril 2008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Low prevalence of hearing impairement among very low birthweight infants as detected by universal neonatal hearing screening</a:t>
            </a:r>
            <a:r>
              <a:rPr lang="fr-FR" sz="1400" b="0">
                <a:solidFill>
                  <a:schemeClr val="tx1"/>
                </a:solidFill>
              </a:rPr>
              <a:t>. D Ari-Even Roth.Arch Dis Child Fetal neonatal Ed. 2006, 91, F257-F262</a:t>
            </a:r>
            <a:endParaRPr lang="fr-FR" sz="1400">
              <a:solidFill>
                <a:schemeClr val="tx1"/>
              </a:solidFill>
            </a:endParaRP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r>
              <a:rPr lang="fr-FR" sz="1400">
                <a:solidFill>
                  <a:schemeClr val="tx1"/>
                </a:solidFill>
              </a:rPr>
              <a:t>Two years outcome of very pre-term and very low birthweight infants in Switzerland. </a:t>
            </a:r>
            <a:r>
              <a:rPr lang="fr-FR" sz="1400" b="0">
                <a:solidFill>
                  <a:schemeClr val="tx1"/>
                </a:solidFill>
              </a:rPr>
              <a:t>SWISS MED WKLY 2003;133:93–99 · www.smw. c h</a:t>
            </a:r>
          </a:p>
          <a:p>
            <a:pPr marL="182563" indent="-182563">
              <a:spcBef>
                <a:spcPts val="600"/>
              </a:spcBef>
              <a:spcAft>
                <a:spcPts val="600"/>
              </a:spcAft>
              <a:buFont typeface="Arial" charset="0"/>
              <a:buChar char="•"/>
            </a:pPr>
            <a:endParaRPr lang="fr-FR" sz="1400" b="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89583" name="Group 1519"/>
          <p:cNvGraphicFramePr>
            <a:graphicFrameLocks noGrp="1"/>
          </p:cNvGraphicFramePr>
          <p:nvPr/>
        </p:nvGraphicFramePr>
        <p:xfrm>
          <a:off x="0" y="9525"/>
          <a:ext cx="9144000" cy="6755457"/>
        </p:xfrm>
        <a:graphic>
          <a:graphicData uri="http://schemas.openxmlformats.org/drawingml/2006/table">
            <a:tbl>
              <a:tblPr/>
              <a:tblGrid>
                <a:gridCol w="2722563"/>
                <a:gridCol w="3937000"/>
                <a:gridCol w="865187"/>
                <a:gridCol w="790575"/>
                <a:gridCol w="828675"/>
              </a:tblGrid>
              <a:tr h="336550"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fr-FR" sz="800" b="1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Times New Roman" pitchFamily="18" charset="0"/>
                        <a:cs typeface="Arial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Syndrome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Features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Sensorineural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Conductive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Mixed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anchor="b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EEEEEE"/>
                    </a:solidFill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Waardenburg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White forelock, heterochromic irides, broad mandible,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54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Usher syndrome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Retinitis pigmentosa, ataxia deafness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Pendred syndrome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Familial goiter, dysfunctional iodide organization,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Alport syndrome (XL, AR, 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Nephritis, deafness, lens, defects, retinitis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Craniofacial anomalies (eg, Apert syndrome, Pfeiffer syndrome, Crouzon syndrome)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Craniosynostosis, micrognathia, syndactyly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CHARGE (AD, isolated cases)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Choanal atresia, colobomas, heart defect, MR, genital hypoplasia, ear anomalies,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Hemifacial microsomia (oculo-auriculo-vertebral spectrum, Goldenhar syndrome)(sporadic, AD)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Facial hypoplasia, ear anomalies, hemivertibrae, parotid gland dysfunction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Mucopolysaccharidosis Hurler (AR), Hunter (XL), Maroteaux Lamy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Coarse facies, stiff joints, MR, cloudy corneas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Treacher-Collins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Facial malformation, cleft palate,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Oto-Palato-Digital syndrome (XL)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Deafness, cleft palate, broad digits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Stickler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Cleft palate, micrognathia, myopia, cataracts, spondyloepiphyseal dysplasia,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LEOPARD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Multiple lentigenes, pulmonic stenosis, hypertelorism, deafness, genital anomalies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Kartagener syndrome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Situs inversus, immobile cilia, heart defects, splenic anomalies,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Cockayne syndrome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Retinal degeneration, senile-like changes, growth retardation, photosensitivity,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Achondroplasia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Short limbs, hydrocephalus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Branchio-Oto-Renal syndrome (AD)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Branchial anomalies, ear, malformations, renal anomalies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Klippel Feil syndrome (sporadic, AD, AR)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Fused cervical vertebrae webbed neck, deafness, CHD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Duane syndrome (sporadic, 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Ocular strabismus, ear anomalies, skeletal anomalies, cranial nerve palsies,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Marfan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Lens subluxation, arachnodactyly, aortic aneurysm, hyperextensibility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Mobius syndrome (sporadic, AD, AR)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Cranial nerve palsies, limb anomalies, hypoglossia, micrognathia, deafness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Muckle Wells syndrome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Amyloid nephropathy, urticaria, deafness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Pierre-Robin syndrome (AR, XL)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Micrognathia, cleft palate, glossoptosis, deafness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en-GB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en-GB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Jervell &amp; Lange Nielsen syndrome (AR)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Long QT, deafness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Neurofibromatosis Type I (AD)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Neurofibromas, cafe-au-lait spots, optic glioma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Osteogenesis imperfecta (AD, 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Fragile bones, blue sclera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  <a:tr h="21431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Ehlers-Danlos (AD, AR)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Joint hyperextensibility, Fragile skin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 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fr-FR" sz="800" b="0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Arial" charset="0"/>
                          <a:ea typeface="Times New Roman" pitchFamily="18" charset="0"/>
                          <a:cs typeface="Arial" charset="0"/>
                        </a:rPr>
                        <a:t>X</a:t>
                      </a:r>
                      <a:endParaRPr kumimoji="0" lang="fr-FR" sz="2400" b="0" i="0" u="none" strike="noStrike" cap="none" normalizeH="0" baseline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Arial" charset="0"/>
                        <a:ea typeface="ＭＳ Ｐゴシック" pitchFamily="-111" charset="-128"/>
                        <a:cs typeface="Arial" charset="0"/>
                      </a:endParaRPr>
                    </a:p>
                  </a:txBody>
                  <a:tcPr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9525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DDDDDD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noFill/>
                  </a:tcPr>
                </a:tc>
              </a:tr>
            </a:tbl>
          </a:graphicData>
        </a:graphic>
      </p:graphicFrame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4" descr="ph030221[1]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055688" y="738188"/>
            <a:ext cx="6972300" cy="5715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19" name="Text Box 4"/>
          <p:cNvSpPr txBox="1">
            <a:spLocks noChangeArrowheads="1"/>
          </p:cNvSpPr>
          <p:nvPr/>
        </p:nvSpPr>
        <p:spPr bwMode="auto">
          <a:xfrm rot="-443714">
            <a:off x="3995738" y="947738"/>
            <a:ext cx="26352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Cellules ciliées externes</a:t>
            </a:r>
          </a:p>
        </p:txBody>
      </p:sp>
      <p:sp>
        <p:nvSpPr>
          <p:cNvPr id="9220" name="Text Box 2"/>
          <p:cNvSpPr txBox="1">
            <a:spLocks noChangeArrowheads="1"/>
          </p:cNvSpPr>
          <p:nvPr/>
        </p:nvSpPr>
        <p:spPr bwMode="auto">
          <a:xfrm>
            <a:off x="4932363" y="101600"/>
            <a:ext cx="3541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ORGANE DE CORTI</a:t>
            </a:r>
            <a:endParaRPr lang="fr-FR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42" name="Picture 1026"/>
          <p:cNvPicPr>
            <a:picLocks noChangeAspect="1" noChangeArrowheads="1"/>
          </p:cNvPicPr>
          <p:nvPr/>
        </p:nvPicPr>
        <p:blipFill>
          <a:blip r:embed="rId3"/>
          <a:srcRect t="4324" b="3929"/>
          <a:stretch>
            <a:fillRect/>
          </a:stretch>
        </p:blipFill>
        <p:spPr bwMode="auto">
          <a:xfrm>
            <a:off x="1187450" y="836613"/>
            <a:ext cx="7416800" cy="57610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43" name="Image 6" descr="kps1_phpnBaGIX.JPG"/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795963" y="4175125"/>
            <a:ext cx="2735262" cy="2349500"/>
          </a:xfrm>
          <a:prstGeom prst="rect">
            <a:avLst/>
          </a:prstGeom>
          <a:noFill/>
          <a:ln w="63500">
            <a:solidFill>
              <a:schemeClr val="tx1"/>
            </a:solidFill>
            <a:miter lim="800000"/>
            <a:headEnd/>
            <a:tailEnd/>
          </a:ln>
        </p:spPr>
      </p:pic>
      <p:sp>
        <p:nvSpPr>
          <p:cNvPr id="10244" name="Text Box 8"/>
          <p:cNvSpPr txBox="1">
            <a:spLocks noChangeArrowheads="1"/>
          </p:cNvSpPr>
          <p:nvPr/>
        </p:nvSpPr>
        <p:spPr bwMode="auto">
          <a:xfrm rot="-148087">
            <a:off x="2247900" y="5013325"/>
            <a:ext cx="26352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tx1"/>
                </a:solidFill>
              </a:rPr>
              <a:t>Cellules ciliées externes</a:t>
            </a:r>
          </a:p>
        </p:txBody>
      </p:sp>
      <p:sp>
        <p:nvSpPr>
          <p:cNvPr id="10245" name="Text Box 9"/>
          <p:cNvSpPr txBox="1">
            <a:spLocks noChangeArrowheads="1"/>
          </p:cNvSpPr>
          <p:nvPr/>
        </p:nvSpPr>
        <p:spPr bwMode="auto">
          <a:xfrm rot="-205704">
            <a:off x="1979613" y="1916113"/>
            <a:ext cx="2571750" cy="3667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bg1"/>
                </a:solidFill>
              </a:rPr>
              <a:t>Cellules ciliées internes</a:t>
            </a:r>
          </a:p>
        </p:txBody>
      </p:sp>
      <p:sp>
        <p:nvSpPr>
          <p:cNvPr id="10246" name="Text Box 10"/>
          <p:cNvSpPr txBox="1">
            <a:spLocks noChangeArrowheads="1"/>
          </p:cNvSpPr>
          <p:nvPr/>
        </p:nvSpPr>
        <p:spPr bwMode="auto">
          <a:xfrm>
            <a:off x="6661150" y="4149725"/>
            <a:ext cx="1187450" cy="366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b="0">
                <a:solidFill>
                  <a:schemeClr val="bg1"/>
                </a:solidFill>
              </a:rPr>
              <a:t>Stéréocils</a:t>
            </a:r>
          </a:p>
        </p:txBody>
      </p:sp>
      <p:sp>
        <p:nvSpPr>
          <p:cNvPr id="10247" name="Text Box 2"/>
          <p:cNvSpPr txBox="1">
            <a:spLocks noChangeArrowheads="1"/>
          </p:cNvSpPr>
          <p:nvPr/>
        </p:nvSpPr>
        <p:spPr bwMode="auto">
          <a:xfrm>
            <a:off x="4932363" y="101600"/>
            <a:ext cx="3541712" cy="5191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r>
              <a:rPr lang="fr-CH" sz="2800">
                <a:solidFill>
                  <a:schemeClr val="tx1"/>
                </a:solidFill>
              </a:rPr>
              <a:t>ORGANE DE CORTI</a:t>
            </a:r>
            <a:endParaRPr lang="fr-FR" sz="2800">
              <a:solidFill>
                <a:schemeClr val="tx1"/>
              </a:solidFill>
            </a:endParaRPr>
          </a:p>
        </p:txBody>
      </p:sp>
    </p:spTree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Modèle par défaut">
  <a:themeElements>
    <a:clrScheme name="Modèle par défaut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Modèle par défaut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>
    <a:extraClrScheme>
      <a:clrScheme name="Modèle par défaut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Modèle par défaut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Modèle par défaut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Thème Office">
  <a:themeElements>
    <a:clrScheme name="Bureau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Bureau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Bureau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2407</TotalTime>
  <Words>5237</Words>
  <Application>Microsoft Macintosh PowerPoint</Application>
  <PresentationFormat>On-screen Show (4:3)</PresentationFormat>
  <Paragraphs>834</Paragraphs>
  <Slides>71</Slides>
  <Notes>13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71</vt:i4>
      </vt:variant>
    </vt:vector>
  </HeadingPairs>
  <TitlesOfParts>
    <vt:vector size="72" baseType="lpstr">
      <vt:lpstr>Modèle par défaut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Protocole de dépistage à Genève</vt:lpstr>
      <vt:lpstr>BILAN SI TESTS AUDITIFS ANORMAUX</vt:lpstr>
      <vt:lpstr>PowerPoint Presentation</vt:lpstr>
      <vt:lpstr>RECOMMANDATION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>HUG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Diapositive 1</dc:title>
  <dc:creator>dped</dc:creator>
  <cp:lastModifiedBy>mz mz</cp:lastModifiedBy>
  <cp:revision>491</cp:revision>
  <dcterms:created xsi:type="dcterms:W3CDTF">2009-03-17T19:43:46Z</dcterms:created>
  <dcterms:modified xsi:type="dcterms:W3CDTF">2014-11-22T13:32:07Z</dcterms:modified>
</cp:coreProperties>
</file>