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0" r:id="rId3"/>
    <p:sldId id="258" r:id="rId4"/>
    <p:sldId id="259" r:id="rId5"/>
    <p:sldId id="257" r:id="rId6"/>
    <p:sldId id="261" r:id="rId7"/>
    <p:sldId id="262" r:id="rId8"/>
    <p:sldId id="263" r:id="rId9"/>
    <p:sldId id="264" r:id="rId10"/>
    <p:sldId id="265" r:id="rId11"/>
    <p:sldId id="266" r:id="rId12"/>
    <p:sldId id="267" r:id="rId13"/>
    <p:sldId id="269" r:id="rId14"/>
    <p:sldId id="268" r:id="rId15"/>
    <p:sldId id="270" r:id="rId16"/>
    <p:sldId id="271" r:id="rId17"/>
    <p:sldId id="272" r:id="rId18"/>
    <p:sldId id="310" r:id="rId19"/>
    <p:sldId id="284" r:id="rId20"/>
    <p:sldId id="297" r:id="rId21"/>
    <p:sldId id="301" r:id="rId22"/>
    <p:sldId id="305" r:id="rId23"/>
    <p:sldId id="277" r:id="rId24"/>
    <p:sldId id="291" r:id="rId25"/>
    <p:sldId id="288" r:id="rId26"/>
    <p:sldId id="314" r:id="rId27"/>
    <p:sldId id="306" r:id="rId28"/>
    <p:sldId id="278" r:id="rId29"/>
    <p:sldId id="281" r:id="rId30"/>
    <p:sldId id="308" r:id="rId31"/>
    <p:sldId id="309" r:id="rId32"/>
    <p:sldId id="274" r:id="rId33"/>
    <p:sldId id="311" r:id="rId34"/>
    <p:sldId id="312" r:id="rId35"/>
    <p:sldId id="313"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71" autoAdjust="0"/>
  </p:normalViewPr>
  <p:slideViewPr>
    <p:cSldViewPr>
      <p:cViewPr>
        <p:scale>
          <a:sx n="150" d="100"/>
          <a:sy n="150" d="100"/>
        </p:scale>
        <p:origin x="104" y="1304"/>
      </p:cViewPr>
      <p:guideLst>
        <p:guide orient="horz" pos="4319"/>
        <p:guide pos="2928"/>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2773C-A1BC-8A48-B4C5-3298F2EF9CE4}" type="datetimeFigureOut">
              <a:rPr lang="fr-FR" smtClean="0"/>
              <a:pPr/>
              <a:t>30.10.17</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EE807-F7DF-FD4A-9F91-286D045F278D}" type="slidenum">
              <a:rPr lang="fr-FR" smtClean="0"/>
              <a:pPr/>
              <a:t>‹#›</a:t>
            </a:fld>
            <a:endParaRPr lang="fr-FR" dirty="0"/>
          </a:p>
        </p:txBody>
      </p:sp>
    </p:spTree>
    <p:extLst>
      <p:ext uri="{BB962C8B-B14F-4D97-AF65-F5344CB8AC3E}">
        <p14:creationId xmlns:p14="http://schemas.microsoft.com/office/powerpoint/2010/main" val="25840712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4EE807-F7DF-FD4A-9F91-286D045F278D}" type="slidenum">
              <a:rPr lang="fr-FR" smtClean="0"/>
              <a:pPr/>
              <a:t>13</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4EE807-F7DF-FD4A-9F91-286D045F278D}" type="slidenum">
              <a:rPr lang="fr-FR" smtClean="0"/>
              <a:pPr/>
              <a:t>18</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4EE807-F7DF-FD4A-9F91-286D045F278D}" type="slidenum">
              <a:rPr lang="fr-FR" smtClean="0"/>
              <a:pPr/>
              <a:t>21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sz="1200" b="1" kern="1200" dirty="0" smtClean="0">
                <a:solidFill>
                  <a:schemeClr val="tx1"/>
                </a:solidFill>
                <a:latin typeface="+mn-lt"/>
                <a:ea typeface="+mn-ea"/>
                <a:cs typeface="+mn-cs"/>
              </a:rPr>
              <a:t>M</a:t>
            </a:r>
            <a:r>
              <a:rPr lang="fr-FR" sz="1200" kern="1200" dirty="0" smtClean="0">
                <a:solidFill>
                  <a:schemeClr val="tx1"/>
                </a:solidFill>
                <a:latin typeface="+mn-lt"/>
                <a:ea typeface="+mn-ea"/>
                <a:cs typeface="+mn-cs"/>
              </a:rPr>
              <a:t>axillaire: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constitue à</a:t>
            </a:r>
            <a:r>
              <a:rPr lang="fr-FR" sz="1200" kern="1200" baseline="0" dirty="0" smtClean="0">
                <a:solidFill>
                  <a:schemeClr val="tx1"/>
                </a:solidFill>
                <a:latin typeface="+mn-lt"/>
                <a:ea typeface="+mn-ea"/>
                <a:cs typeface="+mn-cs"/>
              </a:rPr>
              <a:t> la naissance </a:t>
            </a:r>
            <a:r>
              <a:rPr lang="fr-FR" sz="1200" kern="1200" dirty="0" smtClean="0">
                <a:solidFill>
                  <a:schemeClr val="tx1"/>
                </a:solidFill>
                <a:latin typeface="+mn-lt"/>
                <a:ea typeface="+mn-ea"/>
                <a:cs typeface="+mn-cs"/>
              </a:rPr>
              <a:t>essentiellement une cavité qui se draine dans le nez</a:t>
            </a:r>
          </a:p>
          <a:p>
            <a:pPr lvl="0"/>
            <a:r>
              <a:rPr lang="fr-FR" sz="1200" b="1" kern="1200" dirty="0" smtClean="0">
                <a:solidFill>
                  <a:schemeClr val="tx1"/>
                </a:solidFill>
                <a:latin typeface="+mn-lt"/>
                <a:ea typeface="+mn-ea"/>
                <a:cs typeface="+mn-cs"/>
              </a:rPr>
              <a:t>E</a:t>
            </a:r>
            <a:r>
              <a:rPr lang="fr-FR" sz="1200" kern="1200" dirty="0" smtClean="0">
                <a:solidFill>
                  <a:schemeClr val="tx1"/>
                </a:solidFill>
                <a:latin typeface="+mn-lt"/>
                <a:ea typeface="+mn-ea"/>
                <a:cs typeface="+mn-cs"/>
              </a:rPr>
              <a:t>thmoïde= seul sinus pneumatisé à la naissance =&gt; la seule sinusite possible jusqu’à 2 ans !</a:t>
            </a:r>
          </a:p>
        </p:txBody>
      </p:sp>
      <p:sp>
        <p:nvSpPr>
          <p:cNvPr id="4" name="Espace réservé du numéro de diapositive 3"/>
          <p:cNvSpPr>
            <a:spLocks noGrp="1"/>
          </p:cNvSpPr>
          <p:nvPr>
            <p:ph type="sldNum" sz="quarter" idx="10"/>
          </p:nvPr>
        </p:nvSpPr>
        <p:spPr/>
        <p:txBody>
          <a:bodyPr/>
          <a:lstStyle/>
          <a:p>
            <a:fld id="{394EE807-F7DF-FD4A-9F91-286D045F278D}" type="slidenum">
              <a:rPr lang="fr-FR" smtClean="0"/>
              <a:pPr/>
              <a:t>25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0"/>
            <a:r>
              <a:rPr lang="fr-FR" sz="1200" b="1" kern="1200" dirty="0" smtClean="0">
                <a:solidFill>
                  <a:schemeClr val="tx1"/>
                </a:solidFill>
                <a:latin typeface="+mn-lt"/>
                <a:ea typeface="+mn-ea"/>
                <a:cs typeface="+mn-cs"/>
              </a:rPr>
              <a:t>M</a:t>
            </a:r>
            <a:r>
              <a:rPr lang="fr-FR" sz="1200" kern="1200" dirty="0" smtClean="0">
                <a:solidFill>
                  <a:schemeClr val="tx1"/>
                </a:solidFill>
                <a:latin typeface="+mn-lt"/>
                <a:ea typeface="+mn-ea"/>
                <a:cs typeface="+mn-cs"/>
              </a:rPr>
              <a:t>axillaire:</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constitue à</a:t>
            </a:r>
            <a:r>
              <a:rPr lang="fr-FR" sz="1200" kern="1200" baseline="0" dirty="0" smtClean="0">
                <a:solidFill>
                  <a:schemeClr val="tx1"/>
                </a:solidFill>
                <a:latin typeface="+mn-lt"/>
                <a:ea typeface="+mn-ea"/>
                <a:cs typeface="+mn-cs"/>
              </a:rPr>
              <a:t> la naissance </a:t>
            </a:r>
            <a:r>
              <a:rPr lang="fr-FR" sz="1200" kern="1200" dirty="0" smtClean="0">
                <a:solidFill>
                  <a:schemeClr val="tx1"/>
                </a:solidFill>
                <a:latin typeface="+mn-lt"/>
                <a:ea typeface="+mn-ea"/>
                <a:cs typeface="+mn-cs"/>
              </a:rPr>
              <a:t>essentiellement une cavité qui se draine dans le nez</a:t>
            </a:r>
          </a:p>
          <a:p>
            <a:pPr lvl="0"/>
            <a:r>
              <a:rPr lang="fr-FR" sz="1200" b="1" kern="1200" dirty="0" smtClean="0">
                <a:solidFill>
                  <a:schemeClr val="tx1"/>
                </a:solidFill>
                <a:latin typeface="+mn-lt"/>
                <a:ea typeface="+mn-ea"/>
                <a:cs typeface="+mn-cs"/>
              </a:rPr>
              <a:t>E</a:t>
            </a:r>
            <a:r>
              <a:rPr lang="fr-FR" sz="1200" kern="1200" dirty="0" smtClean="0">
                <a:solidFill>
                  <a:schemeClr val="tx1"/>
                </a:solidFill>
                <a:latin typeface="+mn-lt"/>
                <a:ea typeface="+mn-ea"/>
                <a:cs typeface="+mn-cs"/>
              </a:rPr>
              <a:t>thmoïde= seul sinus pneumatisé à la naissance =&gt; la seule sinusite possible jusqu’à 2 ans !</a:t>
            </a:r>
          </a:p>
        </p:txBody>
      </p:sp>
      <p:sp>
        <p:nvSpPr>
          <p:cNvPr id="4" name="Espace réservé du numéro de diapositive 3"/>
          <p:cNvSpPr>
            <a:spLocks noGrp="1"/>
          </p:cNvSpPr>
          <p:nvPr>
            <p:ph type="sldNum" sz="quarter" idx="10"/>
          </p:nvPr>
        </p:nvSpPr>
        <p:spPr/>
        <p:txBody>
          <a:bodyPr/>
          <a:lstStyle/>
          <a:p>
            <a:fld id="{394EE807-F7DF-FD4A-9F91-286D045F278D}" type="slidenum">
              <a:rPr lang="fr-FR" smtClean="0"/>
              <a:pPr/>
              <a:t>26</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4EE807-F7DF-FD4A-9F91-286D045F278D}" type="slidenum">
              <a:rPr lang="fr-FR" smtClean="0"/>
              <a:pPr/>
              <a:t>27</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4EE807-F7DF-FD4A-9F91-286D045F278D}" type="slidenum">
              <a:rPr lang="fr-FR" smtClean="0"/>
              <a:pPr/>
              <a:t>32</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94EE807-F7DF-FD4A-9F91-286D045F278D}" type="slidenum">
              <a:rPr lang="fr-FR" smtClean="0"/>
              <a:pPr/>
              <a:t>33</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vert="horz"/>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CH"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vert="horz"/>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vert="horz"/>
          <a:lstStyle/>
          <a:p>
            <a:r>
              <a:rPr lang="fr-CH" smtClean="0"/>
              <a:t>Cliquez et modifiez le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oleObject" Target="???" TargetMode="External"/><Relationship Id="rId8"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oleObject" Target="???" TargetMode="External"/><Relationship Id="rId7" Type="http://schemas.openxmlformats.org/officeDocument/2006/relationships/image" Target="../media/image24.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79712" y="609600"/>
            <a:ext cx="4852941" cy="2308324"/>
          </a:xfrm>
          <a:prstGeom prst="rect">
            <a:avLst/>
          </a:prstGeom>
          <a:noFill/>
        </p:spPr>
        <p:txBody>
          <a:bodyPr wrap="square" rtlCol="0">
            <a:spAutoFit/>
          </a:bodyPr>
          <a:lstStyle/>
          <a:p>
            <a:pPr algn="ctr"/>
            <a:r>
              <a:rPr lang="fr-CH" sz="4800" b="1" dirty="0" smtClean="0"/>
              <a:t>A PROPOS D’UN CAS</a:t>
            </a:r>
          </a:p>
          <a:p>
            <a:pPr algn="ctr"/>
            <a:endParaRPr lang="fr-CH" sz="4800" b="1" dirty="0"/>
          </a:p>
          <a:p>
            <a:pPr algn="ctr"/>
            <a:endParaRPr lang="fr-CH" sz="4800" b="1" dirty="0" smtClean="0"/>
          </a:p>
        </p:txBody>
      </p:sp>
      <p:sp>
        <p:nvSpPr>
          <p:cNvPr id="5" name="ZoneTexte 4"/>
          <p:cNvSpPr txBox="1"/>
          <p:nvPr/>
        </p:nvSpPr>
        <p:spPr>
          <a:xfrm>
            <a:off x="6324600" y="6444044"/>
            <a:ext cx="2853328" cy="369332"/>
          </a:xfrm>
          <a:prstGeom prst="rect">
            <a:avLst/>
          </a:prstGeom>
          <a:noFill/>
        </p:spPr>
        <p:txBody>
          <a:bodyPr wrap="none" rtlCol="0">
            <a:spAutoFit/>
          </a:bodyPr>
          <a:lstStyle/>
          <a:p>
            <a:r>
              <a:rPr lang="fr-CH" dirty="0" smtClean="0"/>
              <a:t>08.09.2010 Dr M.Martinez</a:t>
            </a:r>
            <a:endParaRPr lang="fr-CH" dirty="0"/>
          </a:p>
        </p:txBody>
      </p:sp>
      <p:sp>
        <p:nvSpPr>
          <p:cNvPr id="6" name="ZoneTexte 5"/>
          <p:cNvSpPr txBox="1"/>
          <p:nvPr/>
        </p:nvSpPr>
        <p:spPr>
          <a:xfrm>
            <a:off x="1979712" y="2209800"/>
            <a:ext cx="4852941" cy="2308324"/>
          </a:xfrm>
          <a:prstGeom prst="rect">
            <a:avLst/>
          </a:prstGeom>
          <a:noFill/>
        </p:spPr>
        <p:txBody>
          <a:bodyPr wrap="square" rtlCol="0">
            <a:spAutoFit/>
          </a:bodyPr>
          <a:lstStyle/>
          <a:p>
            <a:pPr algn="ctr"/>
            <a:r>
              <a:rPr lang="fr-CH" sz="4800" b="1" smtClean="0"/>
              <a:t>Fille</a:t>
            </a:r>
          </a:p>
          <a:p>
            <a:pPr algn="ctr"/>
            <a:r>
              <a:rPr lang="fr-CH" sz="4800" b="1" dirty="0" smtClean="0"/>
              <a:t>11 ans 1/2</a:t>
            </a:r>
          </a:p>
          <a:p>
            <a:pPr algn="ctr"/>
            <a:endParaRPr lang="fr-CH" sz="4800" b="1" dirty="0"/>
          </a:p>
          <a:p>
            <a:pPr algn="ctr"/>
            <a:endParaRPr lang="fr-CH" sz="4800" b="1"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44624"/>
            <a:ext cx="8712968" cy="1477328"/>
          </a:xfrm>
          <a:prstGeom prst="rect">
            <a:avLst/>
          </a:prstGeom>
          <a:noFill/>
        </p:spPr>
        <p:txBody>
          <a:bodyPr wrap="square" rtlCol="0">
            <a:spAutoFit/>
          </a:bodyPr>
          <a:lstStyle/>
          <a:p>
            <a:pPr marL="0" lvl="1"/>
            <a:r>
              <a:rPr lang="fr-CH" b="1" u="sng" dirty="0" smtClean="0">
                <a:latin typeface="Arial" pitchFamily="34" charset="0"/>
                <a:cs typeface="Arial" pitchFamily="34" charset="0"/>
              </a:rPr>
              <a:t>LUNDI matin (05.07.2010) :</a:t>
            </a:r>
            <a:endParaRPr lang="fr-CH" dirty="0" smtClean="0">
              <a:latin typeface="Arial" pitchFamily="34" charset="0"/>
              <a:cs typeface="Arial" pitchFamily="34" charset="0"/>
            </a:endParaRPr>
          </a:p>
          <a:p>
            <a:pPr marL="90488" indent="-80963"/>
            <a:endParaRPr lang="fr-CH" dirty="0" smtClean="0">
              <a:latin typeface="Arial" pitchFamily="34" charset="0"/>
              <a:cs typeface="Arial" pitchFamily="34" charset="0"/>
            </a:endParaRPr>
          </a:p>
          <a:p>
            <a:pPr marL="0" lvl="1" indent="1588"/>
            <a:r>
              <a:rPr lang="fr-CH" dirty="0" smtClean="0">
                <a:latin typeface="Arial" pitchFamily="34" charset="0"/>
                <a:cs typeface="Arial" pitchFamily="34" charset="0"/>
              </a:rPr>
              <a:t>Péjoration de la ptose et rougeur palpébrale avec apparition d’un œdème périorbitaire =&gt; transfert au CHUV pour CT-Cérébral pour suspicion de sinusite extériorisée</a:t>
            </a:r>
          </a:p>
        </p:txBody>
      </p:sp>
      <p:sp>
        <p:nvSpPr>
          <p:cNvPr id="5" name="Rectangle 4"/>
          <p:cNvSpPr/>
          <p:nvPr/>
        </p:nvSpPr>
        <p:spPr>
          <a:xfrm>
            <a:off x="107504" y="2057400"/>
            <a:ext cx="4608512" cy="4247317"/>
          </a:xfrm>
          <a:prstGeom prst="rect">
            <a:avLst/>
          </a:prstGeom>
        </p:spPr>
        <p:txBody>
          <a:bodyPr wrap="square">
            <a:spAutoFit/>
          </a:bodyPr>
          <a:lstStyle/>
          <a:p>
            <a:pPr marL="360363" lvl="2" indent="-180975">
              <a:buFont typeface="Arial"/>
              <a:buChar char="•"/>
            </a:pPr>
            <a:r>
              <a:rPr lang="fr-CH" dirty="0" smtClean="0">
                <a:latin typeface="Arial" pitchFamily="34" charset="0"/>
                <a:cs typeface="Arial" pitchFamily="34" charset="0"/>
              </a:rPr>
              <a:t>Oedème palpébral, orbite sp. Hormis</a:t>
            </a:r>
          </a:p>
          <a:p>
            <a:pPr marL="360363" lvl="2" indent="-180975">
              <a:buFont typeface="Arial"/>
              <a:buChar char="•"/>
            </a:pPr>
            <a:endParaRPr lang="fr-CH" dirty="0" smtClean="0">
              <a:latin typeface="Arial" pitchFamily="34" charset="0"/>
              <a:cs typeface="Arial" pitchFamily="34" charset="0"/>
            </a:endParaRPr>
          </a:p>
          <a:p>
            <a:pPr marL="360363" lvl="2" indent="-180975">
              <a:buFont typeface="Arial" pitchFamily="34" charset="0"/>
              <a:buChar char="•"/>
            </a:pPr>
            <a:r>
              <a:rPr lang="fr-CH" dirty="0" smtClean="0">
                <a:latin typeface="Arial" pitchFamily="34" charset="0"/>
                <a:cs typeface="Arial" pitchFamily="34" charset="0"/>
              </a:rPr>
              <a:t>Pansinusite avec comblement sinus maxillaire G et obstruction drainage frontal ddc.</a:t>
            </a:r>
          </a:p>
          <a:p>
            <a:pPr marL="360363" lvl="2" indent="-180975">
              <a:buFont typeface="Arial" pitchFamily="34" charset="0"/>
              <a:buChar char="•"/>
            </a:pPr>
            <a:endParaRPr lang="fr-CH" dirty="0" smtClean="0">
              <a:latin typeface="Arial" pitchFamily="34" charset="0"/>
              <a:cs typeface="Arial" pitchFamily="34" charset="0"/>
            </a:endParaRPr>
          </a:p>
          <a:p>
            <a:pPr marL="360363" lvl="2" indent="-180975">
              <a:buFont typeface="Arial" pitchFamily="34" charset="0"/>
              <a:buChar char="•"/>
            </a:pPr>
            <a:r>
              <a:rPr lang="fr-CH" dirty="0" smtClean="0">
                <a:latin typeface="Arial" pitchFamily="34" charset="0"/>
                <a:cs typeface="Arial" pitchFamily="34" charset="0"/>
              </a:rPr>
              <a:t>Empyème extra dural frontal D (2.8 x 3.3 x 4 cm). Niveau hydro-aérique et amincissements paroi postérieure du sinus frontal D</a:t>
            </a:r>
          </a:p>
          <a:p>
            <a:pPr marL="360363" lvl="2" indent="-180975">
              <a:buFont typeface="Arial" pitchFamily="34" charset="0"/>
              <a:buChar char="•"/>
            </a:pPr>
            <a:endParaRPr lang="fr-CH" dirty="0" smtClean="0">
              <a:latin typeface="Arial" pitchFamily="34" charset="0"/>
              <a:cs typeface="Arial" pitchFamily="34" charset="0"/>
            </a:endParaRPr>
          </a:p>
          <a:p>
            <a:pPr marL="360363" lvl="2" indent="-180975">
              <a:buFont typeface="Arial" pitchFamily="34" charset="0"/>
              <a:buChar char="•"/>
            </a:pPr>
            <a:r>
              <a:rPr lang="fr-CH" dirty="0" smtClean="0">
                <a:latin typeface="Arial" pitchFamily="34" charset="0"/>
                <a:cs typeface="Arial" pitchFamily="34" charset="0"/>
              </a:rPr>
              <a:t>Déviation ligne médiane</a:t>
            </a:r>
          </a:p>
          <a:p>
            <a:pPr marL="360363" lvl="2" indent="-180975">
              <a:buFont typeface="Arial" pitchFamily="34" charset="0"/>
              <a:buChar char="•"/>
            </a:pPr>
            <a:endParaRPr lang="fr-CH" dirty="0" smtClean="0">
              <a:latin typeface="Arial" pitchFamily="34" charset="0"/>
              <a:cs typeface="Arial" pitchFamily="34" charset="0"/>
            </a:endParaRPr>
          </a:p>
          <a:p>
            <a:pPr marL="360363" lvl="2" indent="-180975">
              <a:buFont typeface="Arial" pitchFamily="34" charset="0"/>
              <a:buChar char="•"/>
            </a:pPr>
            <a:r>
              <a:rPr lang="fr-CH" dirty="0" smtClean="0">
                <a:latin typeface="Arial" pitchFamily="34" charset="0"/>
                <a:cs typeface="Arial" pitchFamily="34" charset="0"/>
              </a:rPr>
              <a:t>Suspicion de thrombose partielle du sinus </a:t>
            </a:r>
            <a:r>
              <a:rPr lang="fr-CH" dirty="0" err="1" smtClean="0">
                <a:latin typeface="Arial" pitchFamily="34" charset="0"/>
                <a:cs typeface="Arial" pitchFamily="34" charset="0"/>
              </a:rPr>
              <a:t>sagital</a:t>
            </a:r>
            <a:r>
              <a:rPr lang="fr-CH" dirty="0" smtClean="0">
                <a:latin typeface="Arial" pitchFamily="34" charset="0"/>
                <a:cs typeface="Arial" pitchFamily="34" charset="0"/>
              </a:rPr>
              <a:t> supérieur</a:t>
            </a:r>
          </a:p>
        </p:txBody>
      </p:sp>
      <p:grpSp>
        <p:nvGrpSpPr>
          <p:cNvPr id="8" name="Grouper 7"/>
          <p:cNvGrpSpPr/>
          <p:nvPr/>
        </p:nvGrpSpPr>
        <p:grpSpPr>
          <a:xfrm>
            <a:off x="2895600" y="1412776"/>
            <a:ext cx="5919101" cy="5229200"/>
            <a:chOff x="2895600" y="1412776"/>
            <a:chExt cx="5919101" cy="5229200"/>
          </a:xfrm>
        </p:grpSpPr>
        <p:pic>
          <p:nvPicPr>
            <p:cNvPr id="3" name="Picture 2"/>
            <p:cNvPicPr>
              <a:picLocks noChangeAspect="1" noChangeArrowheads="1"/>
            </p:cNvPicPr>
            <p:nvPr/>
          </p:nvPicPr>
          <p:blipFill>
            <a:blip r:embed="rId2" cstate="print"/>
            <a:srcRect l="12770" t="15326" r="11886" b="12986"/>
            <a:stretch>
              <a:fillRect/>
            </a:stretch>
          </p:blipFill>
          <p:spPr bwMode="auto">
            <a:xfrm>
              <a:off x="4788024" y="1412776"/>
              <a:ext cx="4026677" cy="5229200"/>
            </a:xfrm>
            <a:prstGeom prst="rect">
              <a:avLst/>
            </a:prstGeom>
            <a:noFill/>
            <a:ln w="9525">
              <a:noFill/>
              <a:miter lim="800000"/>
              <a:headEnd/>
              <a:tailEnd/>
            </a:ln>
          </p:spPr>
        </p:pic>
        <p:sp>
          <p:nvSpPr>
            <p:cNvPr id="7" name="Rectangle 6"/>
            <p:cNvSpPr/>
            <p:nvPr/>
          </p:nvSpPr>
          <p:spPr>
            <a:xfrm>
              <a:off x="2895600" y="1447800"/>
              <a:ext cx="1878038" cy="369332"/>
            </a:xfrm>
            <a:prstGeom prst="rect">
              <a:avLst/>
            </a:prstGeom>
          </p:spPr>
          <p:txBody>
            <a:bodyPr wrap="none">
              <a:spAutoFit/>
            </a:bodyPr>
            <a:lstStyle/>
            <a:p>
              <a:pPr marL="263525" lvl="1" indent="-263525"/>
              <a:r>
                <a:rPr lang="fr-CH" b="1" dirty="0" smtClean="0">
                  <a:latin typeface="Arial" pitchFamily="34" charset="0"/>
                  <a:cs typeface="Arial" pitchFamily="34" charset="0"/>
                </a:rPr>
                <a:t>CT du 05.07.10:  </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2908" y="467380"/>
            <a:ext cx="7997524" cy="369332"/>
          </a:xfrm>
          <a:prstGeom prst="rect">
            <a:avLst/>
          </a:prstGeom>
          <a:noFill/>
        </p:spPr>
        <p:txBody>
          <a:bodyPr wrap="square" rtlCol="0">
            <a:spAutoFit/>
          </a:bodyPr>
          <a:lstStyle/>
          <a:p>
            <a:pPr marL="263525" lvl="1" indent="-263525"/>
            <a:r>
              <a:rPr lang="fr-CH" u="sng" dirty="0" smtClean="0">
                <a:latin typeface="Arial" pitchFamily="34" charset="0"/>
                <a:cs typeface="Arial" pitchFamily="34" charset="0"/>
              </a:rPr>
              <a:t>05.07 (CHUV): </a:t>
            </a:r>
          </a:p>
        </p:txBody>
      </p:sp>
      <p:sp>
        <p:nvSpPr>
          <p:cNvPr id="5" name="Rectangle 4"/>
          <p:cNvSpPr/>
          <p:nvPr/>
        </p:nvSpPr>
        <p:spPr>
          <a:xfrm>
            <a:off x="467544" y="980728"/>
            <a:ext cx="7776864" cy="2308324"/>
          </a:xfrm>
          <a:prstGeom prst="rect">
            <a:avLst/>
          </a:prstGeom>
        </p:spPr>
        <p:txBody>
          <a:bodyPr wrap="square">
            <a:spAutoFit/>
          </a:bodyPr>
          <a:lstStyle/>
          <a:p>
            <a:pPr marL="263525" lvl="1" indent="-263525">
              <a:buFont typeface="Arial" pitchFamily="34" charset="0"/>
              <a:buChar char="•"/>
            </a:pPr>
            <a:r>
              <a:rPr lang="fr-CH" dirty="0" smtClean="0">
                <a:latin typeface="Arial" pitchFamily="34" charset="0"/>
                <a:cs typeface="Arial" pitchFamily="34" charset="0"/>
              </a:rPr>
              <a:t>Transfert aux SIPI </a:t>
            </a:r>
          </a:p>
          <a:p>
            <a:pPr marL="720725" lvl="2" indent="-263525">
              <a:buFont typeface="Arial" pitchFamily="34" charset="0"/>
              <a:buChar char="•"/>
            </a:pPr>
            <a:r>
              <a:rPr lang="fr-CH" dirty="0" smtClean="0">
                <a:latin typeface="Arial" pitchFamily="34" charset="0"/>
                <a:cs typeface="Arial" pitchFamily="34" charset="0"/>
              </a:rPr>
              <a:t>FSC: GB 12.2 G/l, </a:t>
            </a:r>
            <a:r>
              <a:rPr lang="fr-CH" dirty="0" err="1" smtClean="0">
                <a:latin typeface="Arial" pitchFamily="34" charset="0"/>
                <a:cs typeface="Arial" pitchFamily="34" charset="0"/>
              </a:rPr>
              <a:t>neutro</a:t>
            </a:r>
            <a:r>
              <a:rPr lang="fr-CH" dirty="0" smtClean="0">
                <a:latin typeface="Arial" pitchFamily="34" charset="0"/>
                <a:cs typeface="Arial" pitchFamily="34" charset="0"/>
              </a:rPr>
              <a:t> 91%, </a:t>
            </a:r>
            <a:r>
              <a:rPr lang="fr-CH" dirty="0" err="1" smtClean="0">
                <a:latin typeface="Arial" pitchFamily="34" charset="0"/>
                <a:cs typeface="Arial" pitchFamily="34" charset="0"/>
              </a:rPr>
              <a:t>Hb</a:t>
            </a:r>
            <a:r>
              <a:rPr lang="fr-CH" dirty="0" smtClean="0">
                <a:latin typeface="Arial" pitchFamily="34" charset="0"/>
                <a:cs typeface="Arial" pitchFamily="34" charset="0"/>
              </a:rPr>
              <a:t> 125 g/L, </a:t>
            </a:r>
            <a:r>
              <a:rPr lang="fr-CH" dirty="0" err="1" smtClean="0">
                <a:latin typeface="Arial" pitchFamily="34" charset="0"/>
                <a:cs typeface="Arial" pitchFamily="34" charset="0"/>
              </a:rPr>
              <a:t>Thr</a:t>
            </a:r>
            <a:r>
              <a:rPr lang="fr-CH" dirty="0" smtClean="0">
                <a:latin typeface="Arial" pitchFamily="34" charset="0"/>
                <a:cs typeface="Arial" pitchFamily="34" charset="0"/>
              </a:rPr>
              <a:t> 321 G/l, CRP: 122 mg/l</a:t>
            </a:r>
          </a:p>
          <a:p>
            <a:pPr marL="720725" lvl="2" indent="-263525">
              <a:buFont typeface="Arial" pitchFamily="34" charset="0"/>
              <a:buChar char="•"/>
            </a:pPr>
            <a:r>
              <a:rPr lang="fr-CH" dirty="0" smtClean="0">
                <a:latin typeface="Arial" pitchFamily="34" charset="0"/>
                <a:cs typeface="Arial" pitchFamily="34" charset="0"/>
              </a:rPr>
              <a:t>Avis </a:t>
            </a:r>
            <a:r>
              <a:rPr lang="fr-CH" dirty="0" err="1" smtClean="0">
                <a:latin typeface="Arial" pitchFamily="34" charset="0"/>
                <a:cs typeface="Arial" pitchFamily="34" charset="0"/>
              </a:rPr>
              <a:t>infectiologues</a:t>
            </a:r>
            <a:r>
              <a:rPr lang="fr-CH" dirty="0" smtClean="0">
                <a:latin typeface="Arial" pitchFamily="34" charset="0"/>
                <a:cs typeface="Arial" pitchFamily="34" charset="0"/>
              </a:rPr>
              <a:t>: Changement </a:t>
            </a:r>
            <a:r>
              <a:rPr lang="fr-CH" dirty="0" err="1" smtClean="0">
                <a:latin typeface="Arial" pitchFamily="34" charset="0"/>
                <a:cs typeface="Arial" pitchFamily="34" charset="0"/>
              </a:rPr>
              <a:t>ttt</a:t>
            </a:r>
            <a:r>
              <a:rPr lang="fr-CH" dirty="0" smtClean="0">
                <a:latin typeface="Arial" pitchFamily="34" charset="0"/>
                <a:cs typeface="Arial" pitchFamily="34" charset="0"/>
              </a:rPr>
              <a:t> </a:t>
            </a:r>
            <a:r>
              <a:rPr lang="fr-CH" dirty="0" err="1" smtClean="0">
                <a:latin typeface="Arial" pitchFamily="34" charset="0"/>
                <a:cs typeface="Arial" pitchFamily="34" charset="0"/>
              </a:rPr>
              <a:t>Augmentin</a:t>
            </a:r>
            <a:r>
              <a:rPr lang="fr-CH" dirty="0" smtClean="0">
                <a:latin typeface="Arial" pitchFamily="34" charset="0"/>
                <a:cs typeface="Arial" pitchFamily="34" charset="0"/>
              </a:rPr>
              <a:t>® IV pour </a:t>
            </a:r>
            <a:r>
              <a:rPr lang="fr-CH" dirty="0" err="1" smtClean="0">
                <a:solidFill>
                  <a:srgbClr val="FF0000"/>
                </a:solidFill>
                <a:latin typeface="Arial" pitchFamily="34" charset="0"/>
                <a:cs typeface="Arial" pitchFamily="34" charset="0"/>
              </a:rPr>
              <a:t>Rocéphine</a:t>
            </a:r>
            <a:r>
              <a:rPr lang="fr-CH" dirty="0" smtClean="0">
                <a:solidFill>
                  <a:srgbClr val="FF0000"/>
                </a:solidFill>
                <a:latin typeface="Arial" pitchFamily="34" charset="0"/>
                <a:cs typeface="Arial" pitchFamily="34" charset="0"/>
              </a:rPr>
              <a:t>®+ </a:t>
            </a:r>
            <a:r>
              <a:rPr lang="fr-CH" dirty="0" err="1" smtClean="0">
                <a:solidFill>
                  <a:srgbClr val="FF0000"/>
                </a:solidFill>
                <a:latin typeface="Arial" pitchFamily="34" charset="0"/>
                <a:cs typeface="Arial" pitchFamily="34" charset="0"/>
              </a:rPr>
              <a:t>Flagyl</a:t>
            </a:r>
            <a:r>
              <a:rPr lang="fr-CH" dirty="0" smtClean="0">
                <a:solidFill>
                  <a:srgbClr val="FF0000"/>
                </a:solidFill>
                <a:latin typeface="Arial" pitchFamily="34" charset="0"/>
                <a:cs typeface="Arial" pitchFamily="34" charset="0"/>
              </a:rPr>
              <a:t>® IV</a:t>
            </a:r>
          </a:p>
          <a:p>
            <a:pPr marL="720725" lvl="2" indent="-263525">
              <a:buFont typeface="Arial" pitchFamily="34" charset="0"/>
              <a:buChar char="•"/>
            </a:pPr>
            <a:r>
              <a:rPr lang="fr-CH" dirty="0" err="1" smtClean="0">
                <a:latin typeface="Arial" pitchFamily="34" charset="0"/>
                <a:cs typeface="Arial" pitchFamily="34" charset="0"/>
              </a:rPr>
              <a:t>Dafalgan</a:t>
            </a:r>
            <a:r>
              <a:rPr lang="fr-CH" dirty="0" smtClean="0">
                <a:latin typeface="Arial" pitchFamily="34" charset="0"/>
                <a:cs typeface="Arial" pitchFamily="34" charset="0"/>
              </a:rPr>
              <a:t>®, Morphine en réserve</a:t>
            </a:r>
          </a:p>
          <a:p>
            <a:pPr marL="720725" lvl="2" indent="-263525">
              <a:buFont typeface="Arial" pitchFamily="34" charset="0"/>
              <a:buChar char="•"/>
            </a:pPr>
            <a:r>
              <a:rPr lang="fr-CH" dirty="0" smtClean="0">
                <a:latin typeface="Arial" pitchFamily="34" charset="0"/>
                <a:cs typeface="Arial" pitchFamily="34" charset="0"/>
              </a:rPr>
              <a:t>Recherche Ag Pneumocoque urinaire: NEG.</a:t>
            </a:r>
          </a:p>
          <a:p>
            <a:pPr marL="720725" lvl="2" indent="-263525">
              <a:buFont typeface="Arial" pitchFamily="34" charset="0"/>
              <a:buChar char="•"/>
            </a:pPr>
            <a:r>
              <a:rPr lang="fr-CH" dirty="0" smtClean="0">
                <a:latin typeface="Arial" pitchFamily="34" charset="0"/>
                <a:cs typeface="Arial" pitchFamily="34" charset="0"/>
              </a:rPr>
              <a:t>Hémocultures (2x): NEG.</a:t>
            </a:r>
          </a:p>
        </p:txBody>
      </p:sp>
      <p:sp>
        <p:nvSpPr>
          <p:cNvPr id="3" name="Rectangle 2"/>
          <p:cNvSpPr/>
          <p:nvPr/>
        </p:nvSpPr>
        <p:spPr>
          <a:xfrm>
            <a:off x="467544" y="3276600"/>
            <a:ext cx="8208912" cy="1477328"/>
          </a:xfrm>
          <a:prstGeom prst="rect">
            <a:avLst/>
          </a:prstGeom>
        </p:spPr>
        <p:txBody>
          <a:bodyPr wrap="square">
            <a:spAutoFit/>
          </a:bodyPr>
          <a:lstStyle/>
          <a:p>
            <a:pPr marL="263525" lvl="1" indent="-263525">
              <a:buFont typeface="Arial" pitchFamily="34" charset="0"/>
              <a:buChar char="•"/>
            </a:pPr>
            <a:r>
              <a:rPr lang="fr-CH" dirty="0" smtClean="0">
                <a:latin typeface="Arial" pitchFamily="34" charset="0"/>
                <a:cs typeface="Arial" pitchFamily="34" charset="0"/>
              </a:rPr>
              <a:t>Consultation conjointe ORL/neurochirurgicale =&gt;</a:t>
            </a:r>
          </a:p>
          <a:p>
            <a:pPr marL="720725" lvl="2" indent="-263525">
              <a:buFont typeface="Arial" pitchFamily="34" charset="0"/>
              <a:buChar char="•"/>
            </a:pPr>
            <a:r>
              <a:rPr lang="fr-CH" dirty="0" smtClean="0">
                <a:solidFill>
                  <a:srgbClr val="FF0000"/>
                </a:solidFill>
                <a:latin typeface="Arial" pitchFamily="34" charset="0"/>
                <a:cs typeface="Arial" pitchFamily="34" charset="0"/>
              </a:rPr>
              <a:t>Drainages </a:t>
            </a:r>
            <a:r>
              <a:rPr lang="fr-CH" dirty="0" smtClean="0">
                <a:latin typeface="Arial" pitchFamily="34" charset="0"/>
                <a:cs typeface="Arial" pitchFamily="34" charset="0"/>
              </a:rPr>
              <a:t>sur la nuit du 05-06.07 par les ORL par voie </a:t>
            </a:r>
            <a:r>
              <a:rPr lang="fr-CH" dirty="0" err="1" smtClean="0">
                <a:latin typeface="Arial" pitchFamily="34" charset="0"/>
                <a:cs typeface="Arial" pitchFamily="34" charset="0"/>
              </a:rPr>
              <a:t>trans</a:t>
            </a:r>
            <a:r>
              <a:rPr lang="fr-CH" dirty="0" smtClean="0">
                <a:latin typeface="Arial" pitchFamily="34" charset="0"/>
                <a:cs typeface="Arial" pitchFamily="34" charset="0"/>
              </a:rPr>
              <a:t>-nasale avec nettoyage des sinus et drainage de l’empyème par abord postérieur du sinus D </a:t>
            </a:r>
          </a:p>
          <a:p>
            <a:pPr marL="720725" lvl="2" indent="-263525">
              <a:buFont typeface="Arial" pitchFamily="34" charset="0"/>
              <a:buChar char="•"/>
            </a:pPr>
            <a:r>
              <a:rPr lang="fr-CH" dirty="0" smtClean="0">
                <a:latin typeface="Arial" pitchFamily="34" charset="0"/>
                <a:cs typeface="Arial" pitchFamily="34" charset="0"/>
              </a:rPr>
              <a:t>Solu-Médrol® pré et post op</a:t>
            </a:r>
          </a:p>
        </p:txBody>
      </p:sp>
      <p:grpSp>
        <p:nvGrpSpPr>
          <p:cNvPr id="13" name="Grouper 12"/>
          <p:cNvGrpSpPr/>
          <p:nvPr/>
        </p:nvGrpSpPr>
        <p:grpSpPr>
          <a:xfrm>
            <a:off x="76200" y="4778276"/>
            <a:ext cx="8001000" cy="2031325"/>
            <a:chOff x="76200" y="4778276"/>
            <a:chExt cx="8001000" cy="2031325"/>
          </a:xfrm>
        </p:grpSpPr>
        <p:sp>
          <p:nvSpPr>
            <p:cNvPr id="8" name="Flèche droite 7"/>
            <p:cNvSpPr/>
            <p:nvPr/>
          </p:nvSpPr>
          <p:spPr>
            <a:xfrm>
              <a:off x="3861048" y="6235824"/>
              <a:ext cx="432048" cy="21602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7" name="Connecteur droit 6"/>
            <p:cNvCxnSpPr/>
            <p:nvPr/>
          </p:nvCxnSpPr>
          <p:spPr>
            <a:xfrm rot="5400000">
              <a:off x="3465004" y="6343836"/>
              <a:ext cx="64807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429000" y="6189948"/>
              <a:ext cx="3960440" cy="307777"/>
            </a:xfrm>
            <a:prstGeom prst="rect">
              <a:avLst/>
            </a:prstGeom>
          </p:spPr>
          <p:txBody>
            <a:bodyPr wrap="square">
              <a:spAutoFit/>
            </a:bodyPr>
            <a:lstStyle/>
            <a:p>
              <a:pPr marL="1177925" lvl="3" indent="-263525"/>
              <a:r>
                <a:rPr lang="fr-CH" sz="1400" dirty="0" smtClean="0">
                  <a:latin typeface="Arial" pitchFamily="34" charset="0"/>
                  <a:cs typeface="Arial" pitchFamily="34" charset="0"/>
                </a:rPr>
                <a:t>Tous sensibles à la </a:t>
              </a:r>
              <a:r>
                <a:rPr lang="fr-CH" sz="1400" dirty="0" err="1" smtClean="0">
                  <a:latin typeface="Arial" pitchFamily="34" charset="0"/>
                  <a:cs typeface="Arial" pitchFamily="34" charset="0"/>
                </a:rPr>
                <a:t>Rocéphine</a:t>
              </a:r>
              <a:r>
                <a:rPr lang="fr-CH" sz="1400" dirty="0" smtClean="0">
                  <a:latin typeface="Arial" pitchFamily="34" charset="0"/>
                  <a:cs typeface="Arial" pitchFamily="34" charset="0"/>
                </a:rPr>
                <a:t>®</a:t>
              </a:r>
            </a:p>
          </p:txBody>
        </p:sp>
        <p:sp>
          <p:nvSpPr>
            <p:cNvPr id="12" name="Rectangle 11"/>
            <p:cNvSpPr/>
            <p:nvPr/>
          </p:nvSpPr>
          <p:spPr>
            <a:xfrm>
              <a:off x="76200" y="4778276"/>
              <a:ext cx="8001000" cy="2031325"/>
            </a:xfrm>
            <a:prstGeom prst="rect">
              <a:avLst/>
            </a:prstGeom>
          </p:spPr>
          <p:txBody>
            <a:bodyPr wrap="square">
              <a:spAutoFit/>
            </a:bodyPr>
            <a:lstStyle/>
            <a:p>
              <a:pPr marL="720725" lvl="2" indent="-263525">
                <a:buFont typeface="Arial" pitchFamily="34" charset="0"/>
                <a:buChar char="•"/>
              </a:pPr>
              <a:r>
                <a:rPr lang="fr-CH" dirty="0" smtClean="0">
                  <a:latin typeface="Arial" pitchFamily="34" charset="0"/>
                  <a:cs typeface="Arial" pitchFamily="34" charset="0"/>
                </a:rPr>
                <a:t>Bactériologie:</a:t>
              </a:r>
            </a:p>
            <a:p>
              <a:pPr marL="1177925" lvl="3" indent="-263525">
                <a:buFont typeface="Arial" pitchFamily="34" charset="0"/>
                <a:buChar char="•"/>
              </a:pPr>
              <a:r>
                <a:rPr lang="fr-CH" dirty="0" smtClean="0">
                  <a:latin typeface="Arial" pitchFamily="34" charset="0"/>
                  <a:cs typeface="Arial" pitchFamily="34" charset="0"/>
                </a:rPr>
                <a:t>Gram sur prélèvements =&gt; </a:t>
              </a:r>
              <a:r>
                <a:rPr lang="fr-CH" dirty="0" smtClean="0">
                  <a:solidFill>
                    <a:srgbClr val="FF0000"/>
                  </a:solidFill>
                  <a:latin typeface="Arial" pitchFamily="34" charset="0"/>
                  <a:cs typeface="Arial" pitchFamily="34" charset="0"/>
                </a:rPr>
                <a:t>Coccis Gram Pos. +++</a:t>
              </a:r>
            </a:p>
            <a:p>
              <a:pPr marL="1177925" lvl="3" indent="-263525">
                <a:buFont typeface="Arial" pitchFamily="34" charset="0"/>
                <a:buChar char="•"/>
              </a:pPr>
              <a:r>
                <a:rPr lang="fr-CH" dirty="0" smtClean="0">
                  <a:latin typeface="Arial" pitchFamily="34" charset="0"/>
                  <a:cs typeface="Arial" pitchFamily="34" charset="0"/>
                </a:rPr>
                <a:t>Cultures des prélèvements (sinus frontaux D&amp;G et empyème frontal D):</a:t>
              </a:r>
            </a:p>
            <a:p>
              <a:pPr marL="1177925" lvl="3" indent="-263525">
                <a:buFont typeface="Arial" pitchFamily="34" charset="0"/>
                <a:buChar char="•"/>
              </a:pPr>
              <a:r>
                <a:rPr lang="fr-CH" dirty="0" smtClean="0">
                  <a:solidFill>
                    <a:srgbClr val="FF0000"/>
                  </a:solidFill>
                  <a:latin typeface="Arial" pitchFamily="34" charset="0"/>
                  <a:cs typeface="Arial" pitchFamily="34" charset="0"/>
                </a:rPr>
                <a:t>Streptocoques milleri</a:t>
              </a:r>
            </a:p>
            <a:p>
              <a:pPr marL="1177925" lvl="3" indent="-263525">
                <a:buFont typeface="Arial" pitchFamily="34" charset="0"/>
                <a:buChar char="•"/>
              </a:pPr>
              <a:r>
                <a:rPr lang="fr-CH" dirty="0" smtClean="0">
                  <a:solidFill>
                    <a:srgbClr val="FF0000"/>
                  </a:solidFill>
                  <a:latin typeface="Arial" pitchFamily="34" charset="0"/>
                  <a:cs typeface="Arial" pitchFamily="34" charset="0"/>
                </a:rPr>
                <a:t>Staph aureus</a:t>
              </a:r>
            </a:p>
            <a:p>
              <a:pPr marL="1177925" lvl="3" indent="-263525">
                <a:buFont typeface="Arial" pitchFamily="34" charset="0"/>
                <a:buChar char="•"/>
              </a:pPr>
              <a:r>
                <a:rPr lang="fr-CH" dirty="0" smtClean="0">
                  <a:solidFill>
                    <a:srgbClr val="FF0000"/>
                  </a:solidFill>
                  <a:latin typeface="Arial" pitchFamily="34" charset="0"/>
                  <a:cs typeface="Arial" pitchFamily="34" charset="0"/>
                </a:rPr>
                <a:t>Staph épidermidis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7720" y="164103"/>
            <a:ext cx="1012748" cy="369332"/>
          </a:xfrm>
          <a:prstGeom prst="rect">
            <a:avLst/>
          </a:prstGeom>
          <a:noFill/>
        </p:spPr>
        <p:txBody>
          <a:bodyPr wrap="square" rtlCol="0">
            <a:spAutoFit/>
          </a:bodyPr>
          <a:lstStyle/>
          <a:p>
            <a:pPr marL="263525" lvl="1" indent="-263525"/>
            <a:r>
              <a:rPr lang="fr-CH" u="sng" dirty="0" smtClean="0">
                <a:latin typeface="Arial" pitchFamily="34" charset="0"/>
                <a:cs typeface="Arial" pitchFamily="34" charset="0"/>
              </a:rPr>
              <a:t>06.07:</a:t>
            </a:r>
          </a:p>
        </p:txBody>
      </p:sp>
      <p:pic>
        <p:nvPicPr>
          <p:cNvPr id="2050" name="Picture 2"/>
          <p:cNvPicPr>
            <a:picLocks noChangeAspect="1" noChangeArrowheads="1"/>
          </p:cNvPicPr>
          <p:nvPr/>
        </p:nvPicPr>
        <p:blipFill>
          <a:blip r:embed="rId2" cstate="print"/>
          <a:srcRect l="27794" t="9357" r="27736" b="7373"/>
          <a:stretch>
            <a:fillRect/>
          </a:stretch>
        </p:blipFill>
        <p:spPr bwMode="auto">
          <a:xfrm>
            <a:off x="3883224" y="188640"/>
            <a:ext cx="5184576" cy="6408712"/>
          </a:xfrm>
          <a:prstGeom prst="rect">
            <a:avLst/>
          </a:prstGeom>
          <a:noFill/>
          <a:ln w="9525">
            <a:noFill/>
            <a:miter lim="800000"/>
            <a:headEnd/>
            <a:tailEnd/>
          </a:ln>
        </p:spPr>
      </p:pic>
      <p:sp>
        <p:nvSpPr>
          <p:cNvPr id="5" name="Rectangle 4"/>
          <p:cNvSpPr/>
          <p:nvPr/>
        </p:nvSpPr>
        <p:spPr>
          <a:xfrm>
            <a:off x="39688" y="428328"/>
            <a:ext cx="3846512" cy="3416320"/>
          </a:xfrm>
          <a:prstGeom prst="rect">
            <a:avLst/>
          </a:prstGeom>
        </p:spPr>
        <p:txBody>
          <a:bodyPr wrap="square">
            <a:spAutoFit/>
          </a:bodyPr>
          <a:lstStyle/>
          <a:p>
            <a:pPr marL="0" lvl="3"/>
            <a:r>
              <a:rPr lang="fr-CH" b="1" dirty="0" smtClean="0">
                <a:latin typeface="Arial" pitchFamily="34" charset="0"/>
                <a:cs typeface="Arial" pitchFamily="34" charset="0"/>
              </a:rPr>
              <a:t>IRM cérébrale (post drainage):</a:t>
            </a:r>
          </a:p>
          <a:p>
            <a:pPr marL="0" lvl="3"/>
            <a:endParaRPr lang="fr-CH" dirty="0" smtClean="0">
              <a:latin typeface="Arial" pitchFamily="34" charset="0"/>
              <a:cs typeface="Arial" pitchFamily="34" charset="0"/>
            </a:endParaRPr>
          </a:p>
          <a:p>
            <a:pPr marL="180975" lvl="3" indent="-180975">
              <a:buFont typeface="Arial" pitchFamily="34" charset="0"/>
              <a:buChar char="•"/>
            </a:pPr>
            <a:r>
              <a:rPr lang="fr-CH" dirty="0" smtClean="0">
                <a:latin typeface="Arial" pitchFamily="34" charset="0"/>
                <a:cs typeface="Arial" pitchFamily="34" charset="0"/>
              </a:rPr>
              <a:t>Résidus d’empyème (20 x 11 mm)</a:t>
            </a:r>
          </a:p>
          <a:p>
            <a:pPr marL="180975" lvl="3" indent="-180975">
              <a:buFont typeface="Arial" pitchFamily="34" charset="0"/>
              <a:buChar char="•"/>
            </a:pPr>
            <a:endParaRPr lang="fr-CH" dirty="0" smtClean="0">
              <a:latin typeface="Arial" pitchFamily="34" charset="0"/>
              <a:cs typeface="Arial" pitchFamily="34" charset="0"/>
            </a:endParaRPr>
          </a:p>
          <a:p>
            <a:pPr marL="180975" lvl="3" indent="-180975">
              <a:buFont typeface="Arial" pitchFamily="34" charset="0"/>
              <a:buChar char="•"/>
            </a:pPr>
            <a:r>
              <a:rPr lang="fr-CH" dirty="0" smtClean="0">
                <a:latin typeface="Arial" pitchFamily="34" charset="0"/>
                <a:cs typeface="Arial" pitchFamily="34" charset="0"/>
              </a:rPr>
              <a:t>3 collections frontales: abcès intraparenchymateux (4 mm)</a:t>
            </a:r>
          </a:p>
          <a:p>
            <a:pPr marL="180975" lvl="3" indent="-180975">
              <a:buFont typeface="Arial" pitchFamily="34" charset="0"/>
              <a:buChar char="•"/>
            </a:pPr>
            <a:endParaRPr lang="fr-CH" dirty="0" smtClean="0">
              <a:latin typeface="Arial" pitchFamily="34" charset="0"/>
              <a:cs typeface="Arial" pitchFamily="34" charset="0"/>
            </a:endParaRPr>
          </a:p>
          <a:p>
            <a:pPr marL="180975" lvl="3" indent="-180975">
              <a:buFont typeface="Arial" pitchFamily="34" charset="0"/>
              <a:buChar char="•"/>
            </a:pPr>
            <a:r>
              <a:rPr lang="fr-CH" dirty="0" smtClean="0">
                <a:latin typeface="Arial" pitchFamily="34" charset="0"/>
                <a:cs typeface="Arial" pitchFamily="34" charset="0"/>
              </a:rPr>
              <a:t>Œdème du parenchyme frontal D</a:t>
            </a:r>
          </a:p>
          <a:p>
            <a:pPr marL="180975" lvl="3" indent="-180975"/>
            <a:endParaRPr lang="fr-CH" dirty="0" smtClean="0">
              <a:latin typeface="Arial" pitchFamily="34" charset="0"/>
              <a:cs typeface="Arial" pitchFamily="34" charset="0"/>
            </a:endParaRPr>
          </a:p>
          <a:p>
            <a:pPr marL="180975" lvl="3" indent="-180975"/>
            <a:endParaRPr lang="fr-CH" dirty="0" smtClean="0">
              <a:latin typeface="Arial" pitchFamily="34" charset="0"/>
              <a:cs typeface="Arial" pitchFamily="34" charset="0"/>
            </a:endParaRPr>
          </a:p>
          <a:p>
            <a:pPr marL="180975" lvl="3" indent="-180975">
              <a:buFont typeface="Arial" pitchFamily="34" charset="0"/>
              <a:buChar char="•"/>
            </a:pPr>
            <a:r>
              <a:rPr lang="fr-CH" dirty="0" smtClean="0">
                <a:latin typeface="Arial" pitchFamily="34" charset="0"/>
                <a:cs typeface="Arial" pitchFamily="34" charset="0"/>
              </a:rPr>
              <a:t>Pas de thrombose des sinus veineux (angio-IRM)</a:t>
            </a:r>
          </a:p>
        </p:txBody>
      </p:sp>
      <p:sp>
        <p:nvSpPr>
          <p:cNvPr id="6" name="Rectangle 5"/>
          <p:cNvSpPr/>
          <p:nvPr/>
        </p:nvSpPr>
        <p:spPr>
          <a:xfrm>
            <a:off x="39688" y="4057471"/>
            <a:ext cx="3600400" cy="923330"/>
          </a:xfrm>
          <a:prstGeom prst="rect">
            <a:avLst/>
          </a:prstGeom>
        </p:spPr>
        <p:txBody>
          <a:bodyPr wrap="square">
            <a:spAutoFit/>
          </a:bodyPr>
          <a:lstStyle/>
          <a:p>
            <a:pPr marL="0" lvl="3"/>
            <a:r>
              <a:rPr lang="fr-CH" b="1" dirty="0" smtClean="0">
                <a:latin typeface="Arial" pitchFamily="34" charset="0"/>
                <a:cs typeface="Arial" pitchFamily="34" charset="0"/>
              </a:rPr>
              <a:t>Consultation </a:t>
            </a:r>
            <a:r>
              <a:rPr lang="fr-CH" b="1" dirty="0" err="1" smtClean="0">
                <a:latin typeface="Arial" pitchFamily="34" charset="0"/>
                <a:cs typeface="Arial" pitchFamily="34" charset="0"/>
              </a:rPr>
              <a:t>neurochir</a:t>
            </a:r>
            <a:r>
              <a:rPr lang="fr-CH" b="1" dirty="0" smtClean="0">
                <a:latin typeface="Arial" pitchFamily="34" charset="0"/>
                <a:cs typeface="Arial" pitchFamily="34" charset="0"/>
              </a:rPr>
              <a:t>:</a:t>
            </a:r>
            <a:endParaRPr lang="fr-CH" dirty="0" smtClean="0">
              <a:latin typeface="Arial" pitchFamily="34" charset="0"/>
              <a:cs typeface="Arial" pitchFamily="34" charset="0"/>
            </a:endParaRPr>
          </a:p>
          <a:p>
            <a:pPr marL="180975" lvl="3" indent="-180975">
              <a:buFont typeface="Arial" pitchFamily="34" charset="0"/>
              <a:buChar char="•"/>
            </a:pPr>
            <a:r>
              <a:rPr lang="fr-CH" dirty="0" smtClean="0">
                <a:latin typeface="Arial" pitchFamily="34" charset="0"/>
                <a:cs typeface="Arial" pitchFamily="34" charset="0"/>
              </a:rPr>
              <a:t>Status neuro sp. =&gt; CTRL IRM à 1 semaine</a:t>
            </a:r>
          </a:p>
        </p:txBody>
      </p:sp>
      <p:sp>
        <p:nvSpPr>
          <p:cNvPr id="7" name="Rectangle 6"/>
          <p:cNvSpPr/>
          <p:nvPr/>
        </p:nvSpPr>
        <p:spPr>
          <a:xfrm>
            <a:off x="0" y="5276671"/>
            <a:ext cx="3816424" cy="1200329"/>
          </a:xfrm>
          <a:prstGeom prst="rect">
            <a:avLst/>
          </a:prstGeom>
        </p:spPr>
        <p:txBody>
          <a:bodyPr wrap="square">
            <a:spAutoFit/>
          </a:bodyPr>
          <a:lstStyle/>
          <a:p>
            <a:pPr marL="265113" lvl="3"/>
            <a:r>
              <a:rPr lang="fr-CH" u="sng" dirty="0" smtClean="0">
                <a:latin typeface="Arial" pitchFamily="34" charset="0"/>
                <a:cs typeface="Arial" pitchFamily="34" charset="0"/>
              </a:rPr>
              <a:t>07.07: </a:t>
            </a:r>
          </a:p>
          <a:p>
            <a:pPr marL="84138" lvl="3"/>
            <a:r>
              <a:rPr lang="fr-CH" b="1" dirty="0" smtClean="0">
                <a:latin typeface="Arial" pitchFamily="34" charset="0"/>
                <a:cs typeface="Arial" pitchFamily="34" charset="0"/>
              </a:rPr>
              <a:t>Sortie des soins continus</a:t>
            </a:r>
            <a:endParaRPr lang="fr-CH" dirty="0" smtClean="0">
              <a:latin typeface="Arial" pitchFamily="34" charset="0"/>
              <a:cs typeface="Arial" pitchFamily="34" charset="0"/>
            </a:endParaRPr>
          </a:p>
          <a:p>
            <a:pPr marL="266700" lvl="3" indent="-180975">
              <a:buFont typeface="Arial" pitchFamily="34" charset="0"/>
              <a:buChar char="•"/>
            </a:pPr>
            <a:r>
              <a:rPr lang="fr-CH" dirty="0" smtClean="0">
                <a:latin typeface="Arial" pitchFamily="34" charset="0"/>
                <a:cs typeface="Arial" pitchFamily="34" charset="0"/>
              </a:rPr>
              <a:t>BEG, </a:t>
            </a:r>
            <a:r>
              <a:rPr lang="fr-CH" dirty="0" err="1" smtClean="0">
                <a:latin typeface="Arial" pitchFamily="34" charset="0"/>
                <a:cs typeface="Arial" pitchFamily="34" charset="0"/>
              </a:rPr>
              <a:t>status</a:t>
            </a:r>
            <a:r>
              <a:rPr lang="fr-CH" dirty="0" smtClean="0">
                <a:latin typeface="Arial" pitchFamily="34" charset="0"/>
                <a:cs typeface="Arial" pitchFamily="34" charset="0"/>
              </a:rPr>
              <a:t> </a:t>
            </a:r>
            <a:r>
              <a:rPr lang="fr-CH" dirty="0" err="1" smtClean="0">
                <a:latin typeface="Arial" pitchFamily="34" charset="0"/>
                <a:cs typeface="Arial" pitchFamily="34" charset="0"/>
              </a:rPr>
              <a:t>neuro</a:t>
            </a:r>
            <a:r>
              <a:rPr lang="fr-CH" dirty="0" smtClean="0">
                <a:latin typeface="Arial" pitchFamily="34" charset="0"/>
                <a:cs typeface="Arial" pitchFamily="34" charset="0"/>
              </a:rPr>
              <a:t> </a:t>
            </a:r>
            <a:r>
              <a:rPr lang="fr-CH" dirty="0" err="1" smtClean="0">
                <a:latin typeface="Arial" pitchFamily="34" charset="0"/>
                <a:cs typeface="Arial" pitchFamily="34" charset="0"/>
              </a:rPr>
              <a:t>sp</a:t>
            </a:r>
            <a:r>
              <a:rPr lang="fr-CH" dirty="0" smtClean="0">
                <a:latin typeface="Arial" pitchFamily="34" charset="0"/>
                <a:cs typeface="Arial" pitchFamily="34" charset="0"/>
              </a:rPr>
              <a:t>.</a:t>
            </a:r>
          </a:p>
          <a:p>
            <a:pPr marL="266700" lvl="3" indent="-180975">
              <a:buFont typeface="Arial" pitchFamily="34" charset="0"/>
              <a:buChar char="•"/>
            </a:pPr>
            <a:r>
              <a:rPr lang="fr-CH" dirty="0" smtClean="0">
                <a:latin typeface="Arial" pitchFamily="34" charset="0"/>
                <a:cs typeface="Arial" pitchFamily="34" charset="0"/>
              </a:rPr>
              <a:t>Mèches ôtées le 06.07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3528" y="62716"/>
            <a:ext cx="8424936" cy="50851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3075" name="Picture 3"/>
          <p:cNvPicPr>
            <a:picLocks noChangeAspect="1" noChangeArrowheads="1"/>
          </p:cNvPicPr>
          <p:nvPr/>
        </p:nvPicPr>
        <p:blipFill>
          <a:blip r:embed="rId3" cstate="print"/>
          <a:srcRect l="28121" t="7517" r="28044" b="6032"/>
          <a:stretch>
            <a:fillRect/>
          </a:stretch>
        </p:blipFill>
        <p:spPr bwMode="auto">
          <a:xfrm>
            <a:off x="4860032" y="76200"/>
            <a:ext cx="3888432" cy="506229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27794" t="9357" r="27736" b="7373"/>
          <a:stretch>
            <a:fillRect/>
          </a:stretch>
        </p:blipFill>
        <p:spPr bwMode="auto">
          <a:xfrm>
            <a:off x="323528" y="107340"/>
            <a:ext cx="4077756" cy="5040560"/>
          </a:xfrm>
          <a:prstGeom prst="rect">
            <a:avLst/>
          </a:prstGeom>
          <a:noFill/>
          <a:ln w="9525">
            <a:noFill/>
            <a:miter lim="800000"/>
            <a:headEnd/>
            <a:tailEnd/>
          </a:ln>
        </p:spPr>
      </p:pic>
      <p:sp>
        <p:nvSpPr>
          <p:cNvPr id="10" name="ZoneTexte 9"/>
          <p:cNvSpPr txBox="1"/>
          <p:nvPr/>
        </p:nvSpPr>
        <p:spPr>
          <a:xfrm>
            <a:off x="1835696" y="5147900"/>
            <a:ext cx="1228772" cy="307777"/>
          </a:xfrm>
          <a:prstGeom prst="rect">
            <a:avLst/>
          </a:prstGeom>
          <a:noFill/>
        </p:spPr>
        <p:txBody>
          <a:bodyPr wrap="square" rtlCol="0">
            <a:spAutoFit/>
          </a:bodyPr>
          <a:lstStyle/>
          <a:p>
            <a:pPr marL="263525" lvl="1" indent="-263525"/>
            <a:r>
              <a:rPr lang="fr-CH" sz="1400" b="1" dirty="0" smtClean="0">
                <a:latin typeface="Arial" pitchFamily="34" charset="0"/>
                <a:cs typeface="Arial" pitchFamily="34" charset="0"/>
              </a:rPr>
              <a:t>06.07.10</a:t>
            </a:r>
          </a:p>
        </p:txBody>
      </p:sp>
      <p:sp>
        <p:nvSpPr>
          <p:cNvPr id="11" name="ZoneTexte 10"/>
          <p:cNvSpPr txBox="1"/>
          <p:nvPr/>
        </p:nvSpPr>
        <p:spPr>
          <a:xfrm>
            <a:off x="6439572" y="5147900"/>
            <a:ext cx="1300780" cy="307777"/>
          </a:xfrm>
          <a:prstGeom prst="rect">
            <a:avLst/>
          </a:prstGeom>
          <a:noFill/>
        </p:spPr>
        <p:txBody>
          <a:bodyPr wrap="square" rtlCol="0">
            <a:spAutoFit/>
          </a:bodyPr>
          <a:lstStyle/>
          <a:p>
            <a:pPr marL="263525" lvl="1" indent="-263525"/>
            <a:r>
              <a:rPr lang="fr-CH" sz="1400" b="1" dirty="0" smtClean="0">
                <a:latin typeface="Arial" pitchFamily="34" charset="0"/>
                <a:cs typeface="Arial" pitchFamily="34" charset="0"/>
              </a:rPr>
              <a:t>13.07.10</a:t>
            </a:r>
          </a:p>
        </p:txBody>
      </p:sp>
      <p:sp>
        <p:nvSpPr>
          <p:cNvPr id="12" name="Rectangle 11"/>
          <p:cNvSpPr/>
          <p:nvPr/>
        </p:nvSpPr>
        <p:spPr>
          <a:xfrm>
            <a:off x="107504" y="5581471"/>
            <a:ext cx="8856984" cy="923330"/>
          </a:xfrm>
          <a:prstGeom prst="rect">
            <a:avLst/>
          </a:prstGeom>
        </p:spPr>
        <p:txBody>
          <a:bodyPr wrap="square">
            <a:spAutoFit/>
          </a:bodyPr>
          <a:lstStyle/>
          <a:p>
            <a:pPr marL="265113" lvl="3" indent="-85725">
              <a:buFont typeface="Arial"/>
              <a:buChar char="•"/>
            </a:pPr>
            <a:r>
              <a:rPr lang="fr-CH" dirty="0" smtClean="0">
                <a:latin typeface="Arial" pitchFamily="34" charset="0"/>
                <a:cs typeface="Arial" pitchFamily="34" charset="0"/>
              </a:rPr>
              <a:t> Augmentation de l’œdème et de l’effet de masse</a:t>
            </a:r>
          </a:p>
          <a:p>
            <a:pPr marL="265113" lvl="3" indent="-82550">
              <a:buFont typeface="Arial" pitchFamily="34" charset="0"/>
              <a:buChar char="•"/>
            </a:pPr>
            <a:r>
              <a:rPr lang="fr-CH" dirty="0" smtClean="0">
                <a:latin typeface="Arial" pitchFamily="34" charset="0"/>
                <a:cs typeface="Arial" pitchFamily="34" charset="0"/>
              </a:rPr>
              <a:t> Augmentation de la collection épidurale fronto-basale D (20 x 11 =&gt; 24 x 17 mm)</a:t>
            </a:r>
          </a:p>
          <a:p>
            <a:pPr marL="265113" lvl="3" indent="-82550">
              <a:buFont typeface="Arial" pitchFamily="34" charset="0"/>
              <a:buChar char="•"/>
            </a:pPr>
            <a:r>
              <a:rPr lang="fr-CH" dirty="0" smtClean="0">
                <a:latin typeface="Arial" pitchFamily="34" charset="0"/>
                <a:cs typeface="Arial" pitchFamily="34" charset="0"/>
              </a:rPr>
              <a:t> Augmentation des composantes intraparenchymateuses (4 =&gt; 8 mm)</a:t>
            </a:r>
          </a:p>
        </p:txBody>
      </p:sp>
      <p:sp>
        <p:nvSpPr>
          <p:cNvPr id="13" name="Rectangle 12"/>
          <p:cNvSpPr/>
          <p:nvPr/>
        </p:nvSpPr>
        <p:spPr>
          <a:xfrm>
            <a:off x="3048000" y="98048"/>
            <a:ext cx="2980804" cy="369332"/>
          </a:xfrm>
          <a:prstGeom prst="rect">
            <a:avLst/>
          </a:prstGeom>
          <a:solidFill>
            <a:schemeClr val="tx1"/>
          </a:solidFill>
        </p:spPr>
        <p:txBody>
          <a:bodyPr wrap="none">
            <a:spAutoFit/>
          </a:bodyPr>
          <a:lstStyle/>
          <a:p>
            <a:pPr marL="265113" lvl="3"/>
            <a:r>
              <a:rPr lang="fr-CH" b="1" dirty="0" smtClean="0">
                <a:solidFill>
                  <a:schemeClr val="bg1"/>
                </a:solidFill>
                <a:latin typeface="Arial" pitchFamily="34" charset="0"/>
                <a:cs typeface="Arial" pitchFamily="34" charset="0"/>
              </a:rPr>
              <a:t>IRM de contrôle du 13.07</a:t>
            </a:r>
          </a:p>
          <a:p>
            <a:pPr marL="265113" lvl="3"/>
            <a:endParaRPr lang="fr-CH" b="1" dirty="0" smtClean="0">
              <a:solidFill>
                <a:schemeClr val="bg1"/>
              </a:solidFill>
              <a:latin typeface="Arial" pitchFamily="34" charset="0"/>
              <a:cs typeface="Arial" pitchFamily="34" charset="0"/>
            </a:endParaRPr>
          </a:p>
        </p:txBody>
      </p:sp>
      <p:sp>
        <p:nvSpPr>
          <p:cNvPr id="15" name="Flèche droite 14"/>
          <p:cNvSpPr/>
          <p:nvPr/>
        </p:nvSpPr>
        <p:spPr>
          <a:xfrm>
            <a:off x="4283968" y="2564904"/>
            <a:ext cx="576064" cy="36004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r 4"/>
          <p:cNvGrpSpPr/>
          <p:nvPr/>
        </p:nvGrpSpPr>
        <p:grpSpPr>
          <a:xfrm>
            <a:off x="35496" y="2868538"/>
            <a:ext cx="8136904" cy="2472665"/>
            <a:chOff x="35496" y="2868538"/>
            <a:chExt cx="8136904" cy="2472665"/>
          </a:xfrm>
        </p:grpSpPr>
        <p:sp>
          <p:nvSpPr>
            <p:cNvPr id="7" name="ZoneTexte 6"/>
            <p:cNvSpPr txBox="1"/>
            <p:nvPr/>
          </p:nvSpPr>
          <p:spPr>
            <a:xfrm>
              <a:off x="251520" y="2868538"/>
              <a:ext cx="1012748" cy="369332"/>
            </a:xfrm>
            <a:prstGeom prst="rect">
              <a:avLst/>
            </a:prstGeom>
            <a:noFill/>
          </p:spPr>
          <p:txBody>
            <a:bodyPr wrap="square" rtlCol="0">
              <a:spAutoFit/>
            </a:bodyPr>
            <a:lstStyle/>
            <a:p>
              <a:pPr marL="263525" lvl="1" indent="-263525"/>
              <a:r>
                <a:rPr lang="fr-CH" u="sng" dirty="0" smtClean="0">
                  <a:latin typeface="Arial" pitchFamily="34" charset="0"/>
                  <a:cs typeface="Arial" pitchFamily="34" charset="0"/>
                </a:rPr>
                <a:t>14.07:</a:t>
              </a:r>
            </a:p>
          </p:txBody>
        </p:sp>
        <p:sp>
          <p:nvSpPr>
            <p:cNvPr id="8" name="Rectangle 7"/>
            <p:cNvSpPr/>
            <p:nvPr/>
          </p:nvSpPr>
          <p:spPr>
            <a:xfrm>
              <a:off x="35496" y="3309878"/>
              <a:ext cx="8136904" cy="2031325"/>
            </a:xfrm>
            <a:prstGeom prst="rect">
              <a:avLst/>
            </a:prstGeom>
          </p:spPr>
          <p:txBody>
            <a:bodyPr wrap="square">
              <a:spAutoFit/>
            </a:bodyPr>
            <a:lstStyle/>
            <a:p>
              <a:pPr marL="539750" lvl="3" indent="-274638">
                <a:buFont typeface="Arial" pitchFamily="34" charset="0"/>
                <a:buChar char="•"/>
              </a:pPr>
              <a:r>
                <a:rPr lang="fr-CH" dirty="0" smtClean="0">
                  <a:latin typeface="Arial" pitchFamily="34" charset="0"/>
                  <a:cs typeface="Arial" pitchFamily="34" charset="0"/>
                </a:rPr>
                <a:t>Reprise chirurgicale avec craniectomie frontale (durée 5h30)=&gt; drainage de:</a:t>
              </a:r>
            </a:p>
            <a:p>
              <a:pPr marL="722313" lvl="4">
                <a:buFont typeface="Arial" pitchFamily="34" charset="0"/>
                <a:buChar char="•"/>
              </a:pPr>
              <a:r>
                <a:rPr lang="fr-CH" dirty="0" smtClean="0">
                  <a:latin typeface="Arial" pitchFamily="34" charset="0"/>
                  <a:cs typeface="Arial" pitchFamily="34" charset="0"/>
                </a:rPr>
                <a:t> 1 collection épidurale</a:t>
              </a:r>
            </a:p>
            <a:p>
              <a:pPr marL="722313" lvl="4">
                <a:buFont typeface="Arial" pitchFamily="34" charset="0"/>
                <a:buChar char="•"/>
              </a:pPr>
              <a:r>
                <a:rPr lang="fr-CH" dirty="0" smtClean="0">
                  <a:latin typeface="Arial" pitchFamily="34" charset="0"/>
                  <a:cs typeface="Arial" pitchFamily="34" charset="0"/>
                </a:rPr>
                <a:t> 1 collection sous-durale</a:t>
              </a:r>
            </a:p>
            <a:p>
              <a:pPr marL="722313" lvl="4">
                <a:buFont typeface="Arial" pitchFamily="34" charset="0"/>
                <a:buChar char="•"/>
              </a:pPr>
              <a:r>
                <a:rPr lang="fr-CH" dirty="0" smtClean="0">
                  <a:latin typeface="Arial" pitchFamily="34" charset="0"/>
                  <a:cs typeface="Arial" pitchFamily="34" charset="0"/>
                </a:rPr>
                <a:t> 2 collections intra-parenchymateuses</a:t>
              </a:r>
            </a:p>
            <a:p>
              <a:pPr marL="722313" lvl="4"/>
              <a:endParaRPr lang="fr-CH" dirty="0" smtClean="0">
                <a:latin typeface="Arial" pitchFamily="34" charset="0"/>
                <a:cs typeface="Arial" pitchFamily="34" charset="0"/>
              </a:endParaRPr>
            </a:p>
            <a:p>
              <a:pPr marL="447675" lvl="3" indent="-182563">
                <a:buFont typeface="Arial" pitchFamily="34" charset="0"/>
                <a:buChar char="•"/>
              </a:pPr>
              <a:r>
                <a:rPr lang="fr-CH" dirty="0" smtClean="0">
                  <a:latin typeface="Arial" pitchFamily="34" charset="0"/>
                  <a:cs typeface="Arial" pitchFamily="34" charset="0"/>
                </a:rPr>
                <a:t>Traitement de Méphamésone (en schéma dégressif)</a:t>
              </a:r>
            </a:p>
            <a:p>
              <a:pPr marL="447675" lvl="3" indent="-182563"/>
              <a:endParaRPr lang="fr-CH" dirty="0" smtClean="0">
                <a:latin typeface="Arial" pitchFamily="34" charset="0"/>
                <a:cs typeface="Arial" pitchFamily="34" charset="0"/>
              </a:endParaRPr>
            </a:p>
          </p:txBody>
        </p:sp>
      </p:grpSp>
      <p:sp>
        <p:nvSpPr>
          <p:cNvPr id="4" name="Rectangle 3"/>
          <p:cNvSpPr/>
          <p:nvPr/>
        </p:nvSpPr>
        <p:spPr>
          <a:xfrm>
            <a:off x="107504" y="749603"/>
            <a:ext cx="8568952" cy="2031325"/>
          </a:xfrm>
          <a:prstGeom prst="rect">
            <a:avLst/>
          </a:prstGeom>
        </p:spPr>
        <p:txBody>
          <a:bodyPr wrap="square">
            <a:spAutoFit/>
          </a:bodyPr>
          <a:lstStyle/>
          <a:p>
            <a:pPr marL="357188" lvl="3" indent="-174625"/>
            <a:r>
              <a:rPr lang="fr-CH" dirty="0" smtClean="0">
                <a:latin typeface="Arial" pitchFamily="34" charset="0"/>
                <a:cs typeface="Arial" pitchFamily="34" charset="0"/>
              </a:rPr>
              <a:t>Avis infectiologique le 13.07: </a:t>
            </a:r>
          </a:p>
          <a:p>
            <a:pPr marL="357188" lvl="3" indent="-174625">
              <a:buFont typeface="Arial"/>
              <a:buChar char="•"/>
            </a:pPr>
            <a:r>
              <a:rPr lang="fr-CH" dirty="0" smtClean="0">
                <a:latin typeface="Arial" pitchFamily="34" charset="0"/>
                <a:cs typeface="Arial" pitchFamily="34" charset="0"/>
              </a:rPr>
              <a:t>Changement ttt Rocéphine®/Flagyl® pour Meronem® pour une durée minimale de 4 semaines</a:t>
            </a:r>
          </a:p>
          <a:p>
            <a:pPr marL="357188" lvl="3" indent="-174625"/>
            <a:r>
              <a:rPr lang="fr-CH" dirty="0" smtClean="0">
                <a:latin typeface="Arial" pitchFamily="34" charset="0"/>
                <a:cs typeface="Arial" pitchFamily="34" charset="0"/>
              </a:rPr>
              <a:t> </a:t>
            </a:r>
          </a:p>
          <a:p>
            <a:pPr marL="357188" lvl="3" indent="-174625"/>
            <a:r>
              <a:rPr lang="fr-CH" dirty="0" smtClean="0">
                <a:latin typeface="Arial" pitchFamily="34" charset="0"/>
                <a:cs typeface="Arial" pitchFamily="34" charset="0"/>
              </a:rPr>
              <a:t>Avis Neurochirurgie:</a:t>
            </a:r>
          </a:p>
          <a:p>
            <a:pPr marL="357188" lvl="3" indent="-174625">
              <a:buFont typeface="Arial"/>
              <a:buChar char="•"/>
            </a:pPr>
            <a:r>
              <a:rPr lang="fr-CH" dirty="0" smtClean="0">
                <a:latin typeface="Arial" pitchFamily="34" charset="0"/>
                <a:cs typeface="Arial" pitchFamily="34" charset="0"/>
              </a:rPr>
              <a:t>Décision reprise chirurgicale le 14.07</a:t>
            </a:r>
          </a:p>
          <a:p>
            <a:pPr marL="265113" lvl="3" indent="-82550">
              <a:buFont typeface="Arial" pitchFamily="34" charset="0"/>
              <a:buChar char="•"/>
            </a:pPr>
            <a:endParaRPr lang="fr-CH"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27176" t="5614" r="28354" b="9244"/>
          <a:stretch>
            <a:fillRect/>
          </a:stretch>
        </p:blipFill>
        <p:spPr bwMode="auto">
          <a:xfrm>
            <a:off x="2339752" y="85034"/>
            <a:ext cx="4032448" cy="5096566"/>
          </a:xfrm>
          <a:prstGeom prst="rect">
            <a:avLst/>
          </a:prstGeom>
          <a:noFill/>
          <a:ln w="9525">
            <a:noFill/>
            <a:miter lim="800000"/>
            <a:headEnd/>
            <a:tailEnd/>
          </a:ln>
        </p:spPr>
      </p:pic>
      <p:sp>
        <p:nvSpPr>
          <p:cNvPr id="9" name="Rectangle 8"/>
          <p:cNvSpPr/>
          <p:nvPr/>
        </p:nvSpPr>
        <p:spPr>
          <a:xfrm>
            <a:off x="0" y="5193030"/>
            <a:ext cx="9144000" cy="1138773"/>
          </a:xfrm>
          <a:prstGeom prst="rect">
            <a:avLst/>
          </a:prstGeom>
        </p:spPr>
        <p:txBody>
          <a:bodyPr wrap="square">
            <a:spAutoFit/>
          </a:bodyPr>
          <a:lstStyle/>
          <a:p>
            <a:pPr marL="3225800" lvl="1" indent="-263525"/>
            <a:r>
              <a:rPr lang="fr-CH" sz="1400" b="1" dirty="0" smtClean="0">
                <a:latin typeface="Arial" pitchFamily="34" charset="0"/>
                <a:cs typeface="Arial" pitchFamily="34" charset="0"/>
              </a:rPr>
              <a:t>CT 15.07.10</a:t>
            </a:r>
          </a:p>
          <a:p>
            <a:pPr marL="3225800" lvl="1" indent="-263525">
              <a:buFont typeface="Arial" pitchFamily="34" charset="0"/>
              <a:buChar char="•"/>
            </a:pPr>
            <a:r>
              <a:rPr lang="fr-CH" dirty="0" smtClean="0">
                <a:latin typeface="Arial" pitchFamily="34" charset="0"/>
                <a:cs typeface="Arial" pitchFamily="34" charset="0"/>
              </a:rPr>
              <a:t>Disparition de l’empyème</a:t>
            </a:r>
          </a:p>
          <a:p>
            <a:pPr marL="3225800" lvl="1" indent="-263525">
              <a:buFont typeface="Arial" pitchFamily="34" charset="0"/>
              <a:buChar char="•"/>
            </a:pPr>
            <a:r>
              <a:rPr lang="fr-CH" dirty="0" smtClean="0">
                <a:latin typeface="Arial" pitchFamily="34" charset="0"/>
                <a:cs typeface="Arial" pitchFamily="34" charset="0"/>
              </a:rPr>
              <a:t>Hypodensité frontale D (= cérébrite abcédée)</a:t>
            </a:r>
          </a:p>
          <a:p>
            <a:pPr marL="3225800" lvl="1" indent="-263525">
              <a:buFont typeface="Arial" pitchFamily="34" charset="0"/>
              <a:buChar char="•"/>
            </a:pPr>
            <a:r>
              <a:rPr lang="fr-CH" dirty="0" smtClean="0">
                <a:latin typeface="Arial" pitchFamily="34" charset="0"/>
                <a:cs typeface="Arial" pitchFamily="34" charset="0"/>
              </a:rPr>
              <a:t>Diminution de l’effet de masse</a:t>
            </a:r>
          </a:p>
        </p:txBody>
      </p:sp>
      <p:sp>
        <p:nvSpPr>
          <p:cNvPr id="4" name="Rectangle 3"/>
          <p:cNvSpPr/>
          <p:nvPr/>
        </p:nvSpPr>
        <p:spPr>
          <a:xfrm>
            <a:off x="-381000" y="6211669"/>
            <a:ext cx="9144000" cy="646331"/>
          </a:xfrm>
          <a:prstGeom prst="rect">
            <a:avLst/>
          </a:prstGeom>
        </p:spPr>
        <p:txBody>
          <a:bodyPr wrap="square">
            <a:spAutoFit/>
          </a:bodyPr>
          <a:lstStyle/>
          <a:p>
            <a:pPr marL="1258888" lvl="1"/>
            <a:r>
              <a:rPr lang="fr-CH" dirty="0" smtClean="0">
                <a:latin typeface="Arial" pitchFamily="34" charset="0"/>
                <a:cs typeface="Arial" pitchFamily="34" charset="0"/>
              </a:rPr>
              <a:t>Bonne évolution post-op, toujours asymptomatique, n’a plus de T°, arrêt de la morphine et sortie des SIPI le 16.07, CTRL IRM prévu le 21.08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9552" y="5661248"/>
            <a:ext cx="8136904" cy="1138773"/>
          </a:xfrm>
          <a:prstGeom prst="rect">
            <a:avLst/>
          </a:prstGeom>
        </p:spPr>
        <p:txBody>
          <a:bodyPr wrap="square">
            <a:spAutoFit/>
          </a:bodyPr>
          <a:lstStyle/>
          <a:p>
            <a:pPr marL="263525" lvl="1" indent="-263525" algn="ctr"/>
            <a:r>
              <a:rPr lang="fr-CH" sz="1400" b="1" dirty="0" smtClean="0">
                <a:latin typeface="Arial" pitchFamily="34" charset="0"/>
                <a:cs typeface="Arial" pitchFamily="34" charset="0"/>
              </a:rPr>
              <a:t>CTRL IRM du 21.07.10</a:t>
            </a:r>
          </a:p>
          <a:p>
            <a:pPr marL="263525" lvl="1" indent="-263525">
              <a:buFont typeface="Arial" pitchFamily="34" charset="0"/>
              <a:buChar char="•"/>
            </a:pPr>
            <a:r>
              <a:rPr lang="fr-CH" dirty="0" smtClean="0">
                <a:latin typeface="Arial" pitchFamily="34" charset="0"/>
                <a:cs typeface="Arial" pitchFamily="34" charset="0"/>
              </a:rPr>
              <a:t>Œdème frontal D inchangé</a:t>
            </a:r>
          </a:p>
          <a:p>
            <a:pPr marL="263525" lvl="1" indent="-263525">
              <a:buFont typeface="Arial" pitchFamily="34" charset="0"/>
              <a:buChar char="•"/>
            </a:pPr>
            <a:r>
              <a:rPr lang="fr-CH" dirty="0" smtClean="0">
                <a:latin typeface="Arial" pitchFamily="34" charset="0"/>
                <a:cs typeface="Arial" pitchFamily="34" charset="0"/>
              </a:rPr>
              <a:t>Disparition complète des petits abcès frontaux intra parenchymateux D</a:t>
            </a:r>
          </a:p>
          <a:p>
            <a:pPr marL="263525" lvl="1" indent="-263525">
              <a:buFont typeface="Arial" pitchFamily="34" charset="0"/>
              <a:buChar char="•"/>
            </a:pPr>
            <a:r>
              <a:rPr lang="fr-CH" dirty="0" smtClean="0">
                <a:latin typeface="Arial" pitchFamily="34" charset="0"/>
                <a:cs typeface="Arial" pitchFamily="34" charset="0"/>
              </a:rPr>
              <a:t>Persistance d’un abcès mais de taille diminuée (19x12 =&gt;10 x7 mm)</a:t>
            </a:r>
          </a:p>
        </p:txBody>
      </p:sp>
      <p:pic>
        <p:nvPicPr>
          <p:cNvPr id="2050" name="Picture 2"/>
          <p:cNvPicPr>
            <a:picLocks noChangeAspect="1" noChangeArrowheads="1"/>
          </p:cNvPicPr>
          <p:nvPr/>
        </p:nvPicPr>
        <p:blipFill>
          <a:blip r:embed="rId2" cstate="print"/>
          <a:srcRect l="28411" t="10292" r="27737" b="7372"/>
          <a:stretch>
            <a:fillRect/>
          </a:stretch>
        </p:blipFill>
        <p:spPr bwMode="auto">
          <a:xfrm>
            <a:off x="467544" y="476672"/>
            <a:ext cx="4124912" cy="5112568"/>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l="27794" t="9357" r="28971" b="6437"/>
          <a:stretch>
            <a:fillRect/>
          </a:stretch>
        </p:blipFill>
        <p:spPr bwMode="auto">
          <a:xfrm>
            <a:off x="4716016" y="476672"/>
            <a:ext cx="3976443" cy="511256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228600"/>
            <a:ext cx="9144000" cy="28956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3074" name="Picture 2"/>
          <p:cNvPicPr>
            <a:picLocks noChangeAspect="1" noChangeArrowheads="1"/>
          </p:cNvPicPr>
          <p:nvPr/>
        </p:nvPicPr>
        <p:blipFill>
          <a:blip r:embed="rId2" cstate="print"/>
          <a:srcRect l="27176" t="10292" r="27119" b="3630"/>
          <a:stretch>
            <a:fillRect/>
          </a:stretch>
        </p:blipFill>
        <p:spPr bwMode="auto">
          <a:xfrm>
            <a:off x="6876256" y="293732"/>
            <a:ext cx="2232248" cy="277522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8411" t="10292" r="27737" b="7372"/>
          <a:stretch>
            <a:fillRect/>
          </a:stretch>
        </p:blipFill>
        <p:spPr bwMode="auto">
          <a:xfrm>
            <a:off x="4668405" y="260649"/>
            <a:ext cx="2265795" cy="2808311"/>
          </a:xfrm>
          <a:prstGeom prst="rect">
            <a:avLst/>
          </a:prstGeom>
          <a:noFill/>
          <a:ln w="9525">
            <a:noFill/>
            <a:miter lim="800000"/>
            <a:headEnd/>
            <a:tailEnd/>
          </a:ln>
        </p:spPr>
      </p:pic>
      <p:sp>
        <p:nvSpPr>
          <p:cNvPr id="9" name="Rectangle 8"/>
          <p:cNvSpPr/>
          <p:nvPr/>
        </p:nvSpPr>
        <p:spPr>
          <a:xfrm>
            <a:off x="5220072" y="3068960"/>
            <a:ext cx="883525" cy="523220"/>
          </a:xfrm>
          <a:prstGeom prst="rect">
            <a:avLst/>
          </a:prstGeom>
        </p:spPr>
        <p:txBody>
          <a:bodyPr wrap="none">
            <a:spAutoFit/>
          </a:bodyPr>
          <a:lstStyle/>
          <a:p>
            <a:pPr marL="263525" lvl="1" indent="-263525" algn="ctr"/>
            <a:r>
              <a:rPr lang="fr-CH" sz="1400" b="1" dirty="0" smtClean="0">
                <a:latin typeface="Arial" pitchFamily="34" charset="0"/>
                <a:cs typeface="Arial" pitchFamily="34" charset="0"/>
              </a:rPr>
              <a:t>21.07.10</a:t>
            </a:r>
          </a:p>
          <a:p>
            <a:pPr marL="263525" lvl="1" indent="-263525" algn="ctr"/>
            <a:r>
              <a:rPr lang="fr-CH" sz="1400" b="1" dirty="0" smtClean="0">
                <a:latin typeface="Arial" pitchFamily="34" charset="0"/>
                <a:cs typeface="Arial" pitchFamily="34" charset="0"/>
              </a:rPr>
              <a:t>J25</a:t>
            </a:r>
          </a:p>
        </p:txBody>
      </p:sp>
      <p:pic>
        <p:nvPicPr>
          <p:cNvPr id="3075" name="Picture 3"/>
          <p:cNvPicPr>
            <a:picLocks noChangeAspect="1" noChangeArrowheads="1"/>
          </p:cNvPicPr>
          <p:nvPr/>
        </p:nvPicPr>
        <p:blipFill>
          <a:blip r:embed="rId4" cstate="print"/>
          <a:srcRect l="27793" t="10292" r="28354" b="8308"/>
          <a:stretch>
            <a:fillRect/>
          </a:stretch>
        </p:blipFill>
        <p:spPr bwMode="auto">
          <a:xfrm>
            <a:off x="35496" y="228600"/>
            <a:ext cx="2304256" cy="2823525"/>
          </a:xfrm>
          <a:prstGeom prst="rect">
            <a:avLst/>
          </a:prstGeom>
          <a:noFill/>
          <a:ln w="9525">
            <a:noFill/>
            <a:miter lim="800000"/>
            <a:headEnd/>
            <a:tailEnd/>
          </a:ln>
        </p:spPr>
      </p:pic>
      <p:sp>
        <p:nvSpPr>
          <p:cNvPr id="12" name="Rectangle 11"/>
          <p:cNvSpPr/>
          <p:nvPr/>
        </p:nvSpPr>
        <p:spPr>
          <a:xfrm>
            <a:off x="7580062" y="3068960"/>
            <a:ext cx="883525" cy="523220"/>
          </a:xfrm>
          <a:prstGeom prst="rect">
            <a:avLst/>
          </a:prstGeom>
        </p:spPr>
        <p:txBody>
          <a:bodyPr wrap="none">
            <a:spAutoFit/>
          </a:bodyPr>
          <a:lstStyle/>
          <a:p>
            <a:pPr marL="263525" lvl="1" indent="-263525" algn="ctr"/>
            <a:r>
              <a:rPr lang="fr-CH" sz="1400" b="1" dirty="0" smtClean="0">
                <a:latin typeface="Arial" pitchFamily="34" charset="0"/>
                <a:cs typeface="Arial" pitchFamily="34" charset="0"/>
              </a:rPr>
              <a:t>04.08.10</a:t>
            </a:r>
          </a:p>
          <a:p>
            <a:pPr marL="263525" lvl="1" indent="-263525" algn="ctr"/>
            <a:r>
              <a:rPr lang="fr-CH" sz="1400" b="1" dirty="0" smtClean="0">
                <a:latin typeface="Arial" pitchFamily="34" charset="0"/>
                <a:cs typeface="Arial" pitchFamily="34" charset="0"/>
              </a:rPr>
              <a:t>J39</a:t>
            </a:r>
          </a:p>
          <a:p>
            <a:pPr marL="263525" lvl="1" indent="-263525" algn="ctr"/>
            <a:endParaRPr lang="fr-CH" sz="1400" b="1" dirty="0" smtClean="0">
              <a:latin typeface="Arial" pitchFamily="34" charset="0"/>
              <a:cs typeface="Arial" pitchFamily="34" charset="0"/>
            </a:endParaRPr>
          </a:p>
        </p:txBody>
      </p:sp>
      <p:sp>
        <p:nvSpPr>
          <p:cNvPr id="13" name="Rectangle 12"/>
          <p:cNvSpPr/>
          <p:nvPr/>
        </p:nvSpPr>
        <p:spPr>
          <a:xfrm>
            <a:off x="827585" y="3068960"/>
            <a:ext cx="883525" cy="523220"/>
          </a:xfrm>
          <a:prstGeom prst="rect">
            <a:avLst/>
          </a:prstGeom>
        </p:spPr>
        <p:txBody>
          <a:bodyPr wrap="none">
            <a:spAutoFit/>
          </a:bodyPr>
          <a:lstStyle/>
          <a:p>
            <a:pPr marL="263525" lvl="1" indent="-263525" algn="ctr"/>
            <a:r>
              <a:rPr lang="fr-CH" sz="1400" b="1" dirty="0" smtClean="0">
                <a:latin typeface="Arial" pitchFamily="34" charset="0"/>
                <a:cs typeface="Arial" pitchFamily="34" charset="0"/>
              </a:rPr>
              <a:t>06.07.10</a:t>
            </a:r>
          </a:p>
          <a:p>
            <a:pPr marL="263525" lvl="1" indent="-263525" algn="ctr"/>
            <a:r>
              <a:rPr lang="fr-CH" sz="1400" b="1" dirty="0" smtClean="0">
                <a:latin typeface="Arial" pitchFamily="34" charset="0"/>
                <a:cs typeface="Arial" pitchFamily="34" charset="0"/>
              </a:rPr>
              <a:t>J10</a:t>
            </a:r>
          </a:p>
        </p:txBody>
      </p:sp>
      <p:pic>
        <p:nvPicPr>
          <p:cNvPr id="3076" name="Picture 4"/>
          <p:cNvPicPr>
            <a:picLocks noChangeAspect="1" noChangeArrowheads="1"/>
          </p:cNvPicPr>
          <p:nvPr/>
        </p:nvPicPr>
        <p:blipFill>
          <a:blip r:embed="rId5" cstate="print"/>
          <a:srcRect l="28411" t="10292" r="28354" b="9244"/>
          <a:stretch>
            <a:fillRect/>
          </a:stretch>
        </p:blipFill>
        <p:spPr bwMode="auto">
          <a:xfrm>
            <a:off x="2339752" y="260648"/>
            <a:ext cx="2285835" cy="2808311"/>
          </a:xfrm>
          <a:prstGeom prst="rect">
            <a:avLst/>
          </a:prstGeom>
          <a:noFill/>
          <a:ln w="9525">
            <a:noFill/>
            <a:miter lim="800000"/>
            <a:headEnd/>
            <a:tailEnd/>
          </a:ln>
        </p:spPr>
      </p:pic>
      <p:sp>
        <p:nvSpPr>
          <p:cNvPr id="14" name="Rectangle 13"/>
          <p:cNvSpPr/>
          <p:nvPr/>
        </p:nvSpPr>
        <p:spPr>
          <a:xfrm>
            <a:off x="2987824" y="3068960"/>
            <a:ext cx="883525" cy="523220"/>
          </a:xfrm>
          <a:prstGeom prst="rect">
            <a:avLst/>
          </a:prstGeom>
        </p:spPr>
        <p:txBody>
          <a:bodyPr wrap="none">
            <a:spAutoFit/>
          </a:bodyPr>
          <a:lstStyle/>
          <a:p>
            <a:pPr marL="263525" lvl="1" indent="-263525" algn="ctr"/>
            <a:r>
              <a:rPr lang="fr-CH" sz="1400" b="1" dirty="0" smtClean="0">
                <a:latin typeface="Arial" pitchFamily="34" charset="0"/>
                <a:cs typeface="Arial" pitchFamily="34" charset="0"/>
              </a:rPr>
              <a:t>13.07.10</a:t>
            </a:r>
          </a:p>
          <a:p>
            <a:pPr marL="263525" lvl="1" indent="-263525" algn="ctr"/>
            <a:r>
              <a:rPr lang="fr-CH" sz="1400" b="1" dirty="0" smtClean="0">
                <a:latin typeface="Arial" pitchFamily="34" charset="0"/>
                <a:cs typeface="Arial" pitchFamily="34" charset="0"/>
              </a:rPr>
              <a:t>J17</a:t>
            </a:r>
          </a:p>
        </p:txBody>
      </p:sp>
      <p:pic>
        <p:nvPicPr>
          <p:cNvPr id="3077" name="Picture 5"/>
          <p:cNvPicPr>
            <a:picLocks noChangeAspect="1" noChangeArrowheads="1"/>
          </p:cNvPicPr>
          <p:nvPr/>
        </p:nvPicPr>
        <p:blipFill>
          <a:blip r:embed="rId6" cstate="print"/>
          <a:srcRect l="27794" t="10292" r="26501" b="6437"/>
          <a:stretch>
            <a:fillRect/>
          </a:stretch>
        </p:blipFill>
        <p:spPr bwMode="auto">
          <a:xfrm>
            <a:off x="6804248" y="3573016"/>
            <a:ext cx="2339752" cy="2814026"/>
          </a:xfrm>
          <a:prstGeom prst="rect">
            <a:avLst/>
          </a:prstGeom>
          <a:noFill/>
          <a:ln w="9525">
            <a:noFill/>
            <a:miter lim="800000"/>
            <a:headEnd/>
            <a:tailEnd/>
          </a:ln>
        </p:spPr>
      </p:pic>
      <p:sp>
        <p:nvSpPr>
          <p:cNvPr id="11" name="Rectangle 10"/>
          <p:cNvSpPr/>
          <p:nvPr/>
        </p:nvSpPr>
        <p:spPr>
          <a:xfrm>
            <a:off x="7543800" y="6334780"/>
            <a:ext cx="883525" cy="523220"/>
          </a:xfrm>
          <a:prstGeom prst="rect">
            <a:avLst/>
          </a:prstGeom>
        </p:spPr>
        <p:txBody>
          <a:bodyPr wrap="none">
            <a:spAutoFit/>
          </a:bodyPr>
          <a:lstStyle/>
          <a:p>
            <a:pPr marL="263525" lvl="1" indent="-263525" algn="ctr"/>
            <a:r>
              <a:rPr lang="fr-CH" sz="1400" b="1" dirty="0" smtClean="0">
                <a:latin typeface="Arial" pitchFamily="34" charset="0"/>
                <a:cs typeface="Arial" pitchFamily="34" charset="0"/>
              </a:rPr>
              <a:t>18.08.10</a:t>
            </a:r>
          </a:p>
          <a:p>
            <a:pPr marL="263525" lvl="1" indent="-263525" algn="ctr"/>
            <a:r>
              <a:rPr lang="fr-CH" sz="1400" b="1" dirty="0" smtClean="0">
                <a:latin typeface="Arial" pitchFamily="34" charset="0"/>
                <a:cs typeface="Arial" pitchFamily="34" charset="0"/>
              </a:rPr>
              <a:t>J53</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895600" y="533400"/>
            <a:ext cx="4234503" cy="461665"/>
          </a:xfrm>
          <a:prstGeom prst="rect">
            <a:avLst/>
          </a:prstGeom>
        </p:spPr>
        <p:txBody>
          <a:bodyPr wrap="none">
            <a:spAutoFit/>
          </a:bodyPr>
          <a:lstStyle/>
          <a:p>
            <a:r>
              <a:rPr lang="fr-CH" sz="2400" u="sng" dirty="0" smtClean="0">
                <a:latin typeface="Arial" pitchFamily="34" charset="0"/>
                <a:cs typeface="Arial" pitchFamily="34" charset="0"/>
              </a:rPr>
              <a:t>A la sortie du CHUV (fin août)</a:t>
            </a:r>
            <a:endParaRPr lang="fr-FR" sz="2400" u="sng" dirty="0"/>
          </a:p>
        </p:txBody>
      </p:sp>
      <p:sp>
        <p:nvSpPr>
          <p:cNvPr id="30" name="Rectangle 29"/>
          <p:cNvSpPr/>
          <p:nvPr/>
        </p:nvSpPr>
        <p:spPr>
          <a:xfrm>
            <a:off x="705873" y="1642408"/>
            <a:ext cx="7980928" cy="2308324"/>
          </a:xfrm>
          <a:prstGeom prst="rect">
            <a:avLst/>
          </a:prstGeom>
        </p:spPr>
        <p:txBody>
          <a:bodyPr wrap="square">
            <a:spAutoFit/>
          </a:bodyPr>
          <a:lstStyle/>
          <a:p>
            <a:pPr marL="265113" indent="-265113">
              <a:buFont typeface="Arial"/>
              <a:buChar char="•"/>
            </a:pPr>
            <a:r>
              <a:rPr lang="fr-CH" sz="2400" dirty="0" smtClean="0">
                <a:latin typeface="Arial" pitchFamily="34" charset="0"/>
                <a:cs typeface="Arial" pitchFamily="34" charset="0"/>
              </a:rPr>
              <a:t>Pas de déficit neurologique (au status de sortie)</a:t>
            </a:r>
          </a:p>
          <a:p>
            <a:pPr marL="265113" indent="-265113">
              <a:buFont typeface="Arial"/>
              <a:buChar char="•"/>
            </a:pPr>
            <a:endParaRPr lang="fr-CH" sz="2400" dirty="0" smtClean="0">
              <a:latin typeface="Arial" pitchFamily="34" charset="0"/>
              <a:cs typeface="Arial" pitchFamily="34" charset="0"/>
            </a:endParaRPr>
          </a:p>
          <a:p>
            <a:pPr marL="265113" indent="-265113">
              <a:buFont typeface="Arial"/>
              <a:buChar char="•"/>
            </a:pPr>
            <a:r>
              <a:rPr lang="fr-CH" sz="2400" dirty="0" smtClean="0">
                <a:latin typeface="Arial" pitchFamily="34" charset="0"/>
                <a:cs typeface="Arial" pitchFamily="34" charset="0"/>
              </a:rPr>
              <a:t>Antibiothérapie pd 4 semaines ad prochaine IRM</a:t>
            </a:r>
          </a:p>
          <a:p>
            <a:pPr marL="265113" indent="-265113">
              <a:buFont typeface="Arial"/>
              <a:buChar char="•"/>
            </a:pPr>
            <a:endParaRPr lang="fr-CH" sz="2400" dirty="0" smtClean="0">
              <a:latin typeface="Arial" pitchFamily="34" charset="0"/>
              <a:cs typeface="Arial" pitchFamily="34" charset="0"/>
            </a:endParaRPr>
          </a:p>
          <a:p>
            <a:pPr marL="265113" indent="-265113">
              <a:buFont typeface="Arial"/>
              <a:buChar char="•"/>
            </a:pPr>
            <a:r>
              <a:rPr lang="fr-CH" sz="2400" dirty="0" smtClean="0">
                <a:latin typeface="Arial" pitchFamily="34" charset="0"/>
                <a:cs typeface="Arial" pitchFamily="34" charset="0"/>
              </a:rPr>
              <a:t>Ensuite fenêtre AB et discussion remise volet osseux 2 mois après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2514600"/>
            <a:ext cx="8780276" cy="1569660"/>
          </a:xfrm>
          <a:prstGeom prst="rect">
            <a:avLst/>
          </a:prstGeom>
        </p:spPr>
        <p:txBody>
          <a:bodyPr wrap="square">
            <a:spAutoFit/>
          </a:bodyPr>
          <a:lstStyle/>
          <a:p>
            <a:pPr marL="357188" lvl="3" indent="-174625" algn="ctr"/>
            <a:r>
              <a:rPr lang="fr-CH" sz="4800" dirty="0" smtClean="0">
                <a:latin typeface="Arial" pitchFamily="34" charset="0"/>
                <a:cs typeface="Arial" pitchFamily="34" charset="0"/>
              </a:rPr>
              <a:t>(RHINO)-SINUSITES</a:t>
            </a:r>
          </a:p>
          <a:p>
            <a:pPr marL="357188" lvl="3" indent="-174625" algn="ctr"/>
            <a:r>
              <a:rPr lang="fr-CH" sz="4800" dirty="0" smtClean="0">
                <a:latin typeface="Arial" pitchFamily="34" charset="0"/>
                <a:cs typeface="Arial" pitchFamily="34" charset="0"/>
              </a:rPr>
              <a:t>COMPLIQUEES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8600" y="762000"/>
            <a:ext cx="7997524" cy="3416320"/>
          </a:xfrm>
          <a:prstGeom prst="rect">
            <a:avLst/>
          </a:prstGeom>
          <a:noFill/>
        </p:spPr>
        <p:txBody>
          <a:bodyPr wrap="square" rtlCol="0">
            <a:spAutoFit/>
          </a:bodyPr>
          <a:lstStyle/>
          <a:p>
            <a:pPr marL="179388" indent="-179388"/>
            <a:r>
              <a:rPr lang="fr-CH" b="1" u="sng" dirty="0" smtClean="0">
                <a:latin typeface="Arial" pitchFamily="34" charset="0"/>
                <a:cs typeface="Arial" pitchFamily="34" charset="0"/>
              </a:rPr>
              <a:t>LUNDI 28.06.10 = 1</a:t>
            </a:r>
            <a:r>
              <a:rPr lang="fr-CH" b="1" u="sng" baseline="30000" dirty="0" smtClean="0">
                <a:latin typeface="Arial" pitchFamily="34" charset="0"/>
                <a:cs typeface="Arial" pitchFamily="34" charset="0"/>
              </a:rPr>
              <a:t>ère</a:t>
            </a:r>
            <a:r>
              <a:rPr lang="fr-CH" b="1" u="sng" dirty="0" smtClean="0">
                <a:latin typeface="Arial" pitchFamily="34" charset="0"/>
                <a:cs typeface="Arial" pitchFamily="34" charset="0"/>
              </a:rPr>
              <a:t> consultation chez le pédiatre</a:t>
            </a:r>
            <a:r>
              <a:rPr lang="fr-CH" dirty="0" smtClean="0">
                <a:latin typeface="Arial" pitchFamily="34" charset="0"/>
                <a:cs typeface="Arial" pitchFamily="34" charset="0"/>
              </a:rPr>
              <a:t>: </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a:latin typeface="Arial" pitchFamily="34" charset="0"/>
                <a:cs typeface="Arial" pitchFamily="34" charset="0"/>
              </a:rPr>
              <a:t> </a:t>
            </a:r>
            <a:r>
              <a:rPr lang="fr-CH" dirty="0" smtClean="0">
                <a:latin typeface="Arial" pitchFamily="34" charset="0"/>
                <a:cs typeface="Arial" pitchFamily="34" charset="0"/>
              </a:rPr>
              <a:t>BSH, vaccins à jour (pneumocoque?), pas d’allergies connues</a:t>
            </a:r>
          </a:p>
          <a:p>
            <a:pPr marL="179388" indent="-179388">
              <a:buFont typeface="Arial" pitchFamily="34" charset="0"/>
              <a:buChar char="•"/>
            </a:pPr>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Céphalées depuis le 26.06 (2 jours) et EF (max. 38,8°C)</a:t>
            </a:r>
          </a:p>
          <a:p>
            <a:pPr marL="179388" indent="-179388">
              <a:buFont typeface="Arial" pitchFamily="34" charset="0"/>
              <a:buChar char="•"/>
            </a:pPr>
            <a:endParaRPr lang="fr-CH" dirty="0" smtClean="0">
              <a:latin typeface="Arial" pitchFamily="34" charset="0"/>
              <a:cs typeface="Arial" pitchFamily="34" charset="0"/>
            </a:endParaRPr>
          </a:p>
          <a:p>
            <a:pPr marL="179388" indent="-179388">
              <a:buFont typeface="Arial" pitchFamily="34" charset="0"/>
              <a:buChar char="•"/>
            </a:pPr>
            <a:r>
              <a:rPr lang="fr-CH" dirty="0">
                <a:latin typeface="Arial" pitchFamily="34" charset="0"/>
                <a:cs typeface="Arial" pitchFamily="34" charset="0"/>
              </a:rPr>
              <a:t> </a:t>
            </a:r>
            <a:r>
              <a:rPr lang="fr-CH" dirty="0" smtClean="0">
                <a:latin typeface="Arial" pitchFamily="34" charset="0"/>
                <a:cs typeface="Arial" pitchFamily="34" charset="0"/>
              </a:rPr>
              <a:t>Vomissements lors des pics de douleurs</a:t>
            </a:r>
          </a:p>
          <a:p>
            <a:pPr marL="179388" indent="-179388">
              <a:buFont typeface="Arial" pitchFamily="34" charset="0"/>
              <a:buChar char="•"/>
            </a:pPr>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 Status: </a:t>
            </a:r>
            <a:r>
              <a:rPr lang="fr-CH" dirty="0" err="1" smtClean="0">
                <a:latin typeface="Arial" pitchFamily="34" charset="0"/>
                <a:cs typeface="Arial" pitchFamily="34" charset="0"/>
              </a:rPr>
              <a:t>sp</a:t>
            </a:r>
            <a:r>
              <a:rPr lang="fr-CH" dirty="0" smtClean="0">
                <a:latin typeface="Arial" pitchFamily="34" charset="0"/>
                <a:cs typeface="Arial" pitchFamily="34" charset="0"/>
              </a:rPr>
              <a:t>.</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Attitude: Dafalgan® + Algifor® </a:t>
            </a:r>
          </a:p>
          <a:p>
            <a:pPr marL="179388" indent="-179388">
              <a:buFont typeface="Arial" pitchFamily="34" charset="0"/>
              <a:buChar char="•"/>
            </a:pPr>
            <a:endParaRPr lang="fr-CH"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èche en arc 15"/>
          <p:cNvSpPr/>
          <p:nvPr/>
        </p:nvSpPr>
        <p:spPr>
          <a:xfrm rot="11932133">
            <a:off x="2776948" y="1891971"/>
            <a:ext cx="3429000" cy="3397328"/>
          </a:xfrm>
          <a:prstGeom prst="circularArrow">
            <a:avLst>
              <a:gd name="adj1" fmla="val 13390"/>
              <a:gd name="adj2" fmla="val 938087"/>
              <a:gd name="adj3" fmla="val 20474761"/>
              <a:gd name="adj4" fmla="val 3614602"/>
              <a:gd name="adj5" fmla="val 102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15" name="Rectangle 14"/>
          <p:cNvSpPr/>
          <p:nvPr/>
        </p:nvSpPr>
        <p:spPr>
          <a:xfrm>
            <a:off x="3276600" y="3352800"/>
            <a:ext cx="2209800" cy="461665"/>
          </a:xfrm>
          <a:prstGeom prst="rect">
            <a:avLst/>
          </a:prstGeom>
        </p:spPr>
        <p:txBody>
          <a:bodyPr wrap="square">
            <a:spAutoFit/>
          </a:bodyPr>
          <a:lstStyle/>
          <a:p>
            <a:pPr marL="357188" lvl="3" indent="-174625" algn="ctr"/>
            <a:r>
              <a:rPr lang="fr-CH" sz="1200" dirty="0" smtClean="0">
                <a:latin typeface="Arial" pitchFamily="34" charset="0"/>
                <a:cs typeface="Arial" pitchFamily="34" charset="0"/>
              </a:rPr>
              <a:t>3-11% </a:t>
            </a:r>
          </a:p>
          <a:p>
            <a:pPr marL="357188" lvl="3" indent="-174625" algn="ctr"/>
            <a:r>
              <a:rPr lang="fr-CH" sz="1200" dirty="0" smtClean="0">
                <a:latin typeface="Arial" pitchFamily="34" charset="0"/>
                <a:cs typeface="Arial" pitchFamily="34" charset="0"/>
              </a:rPr>
              <a:t>DES SINUSITES</a:t>
            </a:r>
          </a:p>
        </p:txBody>
      </p:sp>
      <p:sp>
        <p:nvSpPr>
          <p:cNvPr id="4" name="Rectangle 3"/>
          <p:cNvSpPr/>
          <p:nvPr/>
        </p:nvSpPr>
        <p:spPr>
          <a:xfrm>
            <a:off x="4876800" y="9601200"/>
            <a:ext cx="4572000" cy="246221"/>
          </a:xfrm>
          <a:prstGeom prst="rect">
            <a:avLst/>
          </a:prstGeom>
        </p:spPr>
        <p:txBody>
          <a:bodyPr>
            <a:spAutoFit/>
          </a:bodyPr>
          <a:lstStyle/>
          <a:p>
            <a:r>
              <a:rPr lang="fr-FR" sz="1000" dirty="0" smtClean="0"/>
              <a:t>Otolaryngology–Head and Neck </a:t>
            </a:r>
            <a:r>
              <a:rPr lang="fr-FR" sz="1000" dirty="0" err="1" smtClean="0"/>
              <a:t>Surgery</a:t>
            </a:r>
            <a:r>
              <a:rPr lang="fr-FR" sz="1000" dirty="0" smtClean="0"/>
              <a:t> (2006) 134, 733-736</a:t>
            </a:r>
            <a:endParaRPr lang="fr-FR" sz="1000" dirty="0"/>
          </a:p>
        </p:txBody>
      </p:sp>
      <p:grpSp>
        <p:nvGrpSpPr>
          <p:cNvPr id="42" name="Grouper 41"/>
          <p:cNvGrpSpPr/>
          <p:nvPr/>
        </p:nvGrpSpPr>
        <p:grpSpPr>
          <a:xfrm>
            <a:off x="5181600" y="228600"/>
            <a:ext cx="3290596" cy="2692400"/>
            <a:chOff x="5181600" y="279400"/>
            <a:chExt cx="3290596" cy="2692400"/>
          </a:xfrm>
        </p:grpSpPr>
        <p:pic>
          <p:nvPicPr>
            <p:cNvPr id="18" name="Image 17" descr="1.jpg"/>
            <p:cNvPicPr>
              <a:picLocks noChangeAspect="1"/>
            </p:cNvPicPr>
            <p:nvPr/>
          </p:nvPicPr>
          <p:blipFill>
            <a:blip r:embed="rId2"/>
            <a:srcRect l="30392"/>
            <a:stretch>
              <a:fillRect/>
            </a:stretch>
          </p:blipFill>
          <p:spPr>
            <a:xfrm>
              <a:off x="5486400" y="279400"/>
              <a:ext cx="1403913" cy="2082800"/>
            </a:xfrm>
            <a:prstGeom prst="rect">
              <a:avLst/>
            </a:prstGeom>
          </p:spPr>
        </p:pic>
        <p:sp>
          <p:nvSpPr>
            <p:cNvPr id="9" name="Rectangle 8"/>
            <p:cNvSpPr/>
            <p:nvPr/>
          </p:nvSpPr>
          <p:spPr>
            <a:xfrm>
              <a:off x="5181600" y="2161401"/>
              <a:ext cx="1905000" cy="461665"/>
            </a:xfrm>
            <a:prstGeom prst="rect">
              <a:avLst/>
            </a:prstGeom>
          </p:spPr>
          <p:txBody>
            <a:bodyPr wrap="square">
              <a:spAutoFit/>
            </a:bodyPr>
            <a:lstStyle/>
            <a:p>
              <a:pPr marL="0" lvl="3" indent="3175" algn="ctr"/>
              <a:r>
                <a:rPr lang="fr-CH" sz="1200" dirty="0" smtClean="0">
                  <a:latin typeface="Arial" pitchFamily="34" charset="0"/>
                  <a:cs typeface="Arial" pitchFamily="34" charset="0"/>
                </a:rPr>
                <a:t>Abcès sous dural</a:t>
              </a:r>
            </a:p>
            <a:p>
              <a:pPr marL="0" lvl="3" indent="3175" algn="ctr"/>
              <a:r>
                <a:rPr lang="fr-CH" sz="1200" dirty="0" smtClean="0">
                  <a:latin typeface="Arial" pitchFamily="34" charset="0"/>
                  <a:cs typeface="Arial" pitchFamily="34" charset="0"/>
                </a:rPr>
                <a:t>et  extra dural</a:t>
              </a:r>
            </a:p>
          </p:txBody>
        </p:sp>
        <p:pic>
          <p:nvPicPr>
            <p:cNvPr id="25" name="Image 24" descr="empyema.jpg"/>
            <p:cNvPicPr>
              <a:picLocks noChangeAspect="1"/>
            </p:cNvPicPr>
            <p:nvPr/>
          </p:nvPicPr>
          <p:blipFill>
            <a:blip r:embed="rId3"/>
            <a:stretch>
              <a:fillRect/>
            </a:stretch>
          </p:blipFill>
          <p:spPr>
            <a:xfrm>
              <a:off x="7086600" y="457200"/>
              <a:ext cx="1385596" cy="1645920"/>
            </a:xfrm>
            <a:prstGeom prst="rect">
              <a:avLst/>
            </a:prstGeom>
          </p:spPr>
        </p:pic>
        <p:sp>
          <p:nvSpPr>
            <p:cNvPr id="31" name="Rectangle 30"/>
            <p:cNvSpPr/>
            <p:nvPr/>
          </p:nvSpPr>
          <p:spPr>
            <a:xfrm>
              <a:off x="5257800" y="2602468"/>
              <a:ext cx="646669" cy="369332"/>
            </a:xfrm>
            <a:prstGeom prst="rect">
              <a:avLst/>
            </a:prstGeom>
          </p:spPr>
          <p:txBody>
            <a:bodyPr wrap="none">
              <a:spAutoFit/>
            </a:bodyPr>
            <a:lstStyle/>
            <a:p>
              <a:r>
                <a:rPr lang="fr-CH" dirty="0" smtClean="0">
                  <a:latin typeface="Arial" pitchFamily="34" charset="0"/>
                  <a:cs typeface="Arial" pitchFamily="34" charset="0"/>
                </a:rPr>
                <a:t>50%</a:t>
              </a:r>
              <a:endParaRPr lang="fr-FR" dirty="0"/>
            </a:p>
          </p:txBody>
        </p:sp>
      </p:grpSp>
      <p:grpSp>
        <p:nvGrpSpPr>
          <p:cNvPr id="43" name="Grouper 42"/>
          <p:cNvGrpSpPr/>
          <p:nvPr/>
        </p:nvGrpSpPr>
        <p:grpSpPr>
          <a:xfrm>
            <a:off x="5410200" y="3429000"/>
            <a:ext cx="2438400" cy="1981200"/>
            <a:chOff x="5410200" y="3429000"/>
            <a:chExt cx="2438400" cy="1981200"/>
          </a:xfrm>
        </p:grpSpPr>
        <p:sp>
          <p:nvSpPr>
            <p:cNvPr id="10" name="Rectangle 9"/>
            <p:cNvSpPr/>
            <p:nvPr/>
          </p:nvSpPr>
          <p:spPr>
            <a:xfrm>
              <a:off x="5943600" y="4948535"/>
              <a:ext cx="1905000" cy="461665"/>
            </a:xfrm>
            <a:prstGeom prst="rect">
              <a:avLst/>
            </a:prstGeom>
          </p:spPr>
          <p:txBody>
            <a:bodyPr wrap="square">
              <a:spAutoFit/>
            </a:bodyPr>
            <a:lstStyle/>
            <a:p>
              <a:pPr marL="0" lvl="3" indent="3175" algn="ctr"/>
              <a:r>
                <a:rPr lang="fr-CH" sz="1200" dirty="0" smtClean="0">
                  <a:latin typeface="Arial" pitchFamily="34" charset="0"/>
                  <a:cs typeface="Arial" pitchFamily="34" charset="0"/>
                </a:rPr>
                <a:t>Abcès cérébraux </a:t>
              </a:r>
            </a:p>
            <a:p>
              <a:pPr marL="0" lvl="3" indent="3175" algn="ctr"/>
              <a:r>
                <a:rPr lang="fr-CH" sz="1200" dirty="0" smtClean="0">
                  <a:latin typeface="Arial" pitchFamily="34" charset="0"/>
                  <a:cs typeface="Arial" pitchFamily="34" charset="0"/>
                </a:rPr>
                <a:t>(surtout frontal)</a:t>
              </a:r>
            </a:p>
          </p:txBody>
        </p:sp>
        <p:pic>
          <p:nvPicPr>
            <p:cNvPr id="19" name="Image 18" descr="336139-336829-5602.jpg"/>
            <p:cNvPicPr>
              <a:picLocks noChangeAspect="1"/>
            </p:cNvPicPr>
            <p:nvPr/>
          </p:nvPicPr>
          <p:blipFill>
            <a:blip r:embed="rId4"/>
            <a:stretch>
              <a:fillRect/>
            </a:stretch>
          </p:blipFill>
          <p:spPr>
            <a:xfrm>
              <a:off x="6324600" y="3429000"/>
              <a:ext cx="1290755" cy="1449583"/>
            </a:xfrm>
            <a:prstGeom prst="rect">
              <a:avLst/>
            </a:prstGeom>
          </p:spPr>
        </p:pic>
        <p:sp>
          <p:nvSpPr>
            <p:cNvPr id="32" name="Rectangle 31"/>
            <p:cNvSpPr/>
            <p:nvPr/>
          </p:nvSpPr>
          <p:spPr>
            <a:xfrm>
              <a:off x="5410200" y="3974068"/>
              <a:ext cx="646669" cy="369332"/>
            </a:xfrm>
            <a:prstGeom prst="rect">
              <a:avLst/>
            </a:prstGeom>
          </p:spPr>
          <p:txBody>
            <a:bodyPr wrap="none">
              <a:spAutoFit/>
            </a:bodyPr>
            <a:lstStyle/>
            <a:p>
              <a:r>
                <a:rPr lang="fr-CH" dirty="0" smtClean="0">
                  <a:latin typeface="Arial" pitchFamily="34" charset="0"/>
                  <a:cs typeface="Arial" pitchFamily="34" charset="0"/>
                </a:rPr>
                <a:t>25%</a:t>
              </a:r>
              <a:endParaRPr lang="fr-FR" dirty="0"/>
            </a:p>
          </p:txBody>
        </p:sp>
      </p:grpSp>
      <p:grpSp>
        <p:nvGrpSpPr>
          <p:cNvPr id="46" name="Grouper 45"/>
          <p:cNvGrpSpPr/>
          <p:nvPr/>
        </p:nvGrpSpPr>
        <p:grpSpPr>
          <a:xfrm>
            <a:off x="1676400" y="4431268"/>
            <a:ext cx="2270891" cy="2426732"/>
            <a:chOff x="1676400" y="4431268"/>
            <a:chExt cx="2270891" cy="2426732"/>
          </a:xfrm>
        </p:grpSpPr>
        <p:grpSp>
          <p:nvGrpSpPr>
            <p:cNvPr id="45" name="Grouper 44"/>
            <p:cNvGrpSpPr/>
            <p:nvPr/>
          </p:nvGrpSpPr>
          <p:grpSpPr>
            <a:xfrm>
              <a:off x="1676400" y="4648200"/>
              <a:ext cx="1905000" cy="2209800"/>
              <a:chOff x="1676400" y="4648200"/>
              <a:chExt cx="1905000" cy="2209800"/>
            </a:xfrm>
          </p:grpSpPr>
          <p:sp>
            <p:nvSpPr>
              <p:cNvPr id="12" name="Rectangle 11"/>
              <p:cNvSpPr/>
              <p:nvPr/>
            </p:nvSpPr>
            <p:spPr>
              <a:xfrm>
                <a:off x="1676400" y="6581001"/>
                <a:ext cx="1905000" cy="276999"/>
              </a:xfrm>
              <a:prstGeom prst="rect">
                <a:avLst/>
              </a:prstGeom>
            </p:spPr>
            <p:txBody>
              <a:bodyPr wrap="square">
                <a:spAutoFit/>
              </a:bodyPr>
              <a:lstStyle/>
              <a:p>
                <a:pPr marL="0" lvl="3" indent="3175" algn="ctr"/>
                <a:r>
                  <a:rPr lang="fr-CH" sz="1200" dirty="0" smtClean="0">
                    <a:latin typeface="Arial" pitchFamily="34" charset="0"/>
                    <a:cs typeface="Arial" pitchFamily="34" charset="0"/>
                  </a:rPr>
                  <a:t>Pott puffy tumor</a:t>
                </a:r>
              </a:p>
            </p:txBody>
          </p:sp>
          <p:pic>
            <p:nvPicPr>
              <p:cNvPr id="20" name="Image 19" descr="Brain-Abscess-and-Potts-Puffy-Tumor.png"/>
              <p:cNvPicPr>
                <a:picLocks noChangeAspect="1"/>
              </p:cNvPicPr>
              <p:nvPr/>
            </p:nvPicPr>
            <p:blipFill>
              <a:blip r:embed="rId5"/>
              <a:srcRect l="16759" r="7827"/>
              <a:stretch>
                <a:fillRect/>
              </a:stretch>
            </p:blipFill>
            <p:spPr>
              <a:xfrm>
                <a:off x="1905000" y="4648200"/>
                <a:ext cx="1371600" cy="914400"/>
              </a:xfrm>
              <a:prstGeom prst="rect">
                <a:avLst/>
              </a:prstGeom>
            </p:spPr>
          </p:pic>
          <p:pic>
            <p:nvPicPr>
              <p:cNvPr id="24" name="Image 23" descr="BHG01ID21F03.jpg"/>
              <p:cNvPicPr>
                <a:picLocks noChangeAspect="1"/>
              </p:cNvPicPr>
              <p:nvPr/>
            </p:nvPicPr>
            <p:blipFill>
              <a:blip r:embed="rId6"/>
              <a:stretch>
                <a:fillRect/>
              </a:stretch>
            </p:blipFill>
            <p:spPr>
              <a:xfrm flipH="1">
                <a:off x="2133600" y="5638800"/>
                <a:ext cx="914400" cy="905255"/>
              </a:xfrm>
              <a:prstGeom prst="rect">
                <a:avLst/>
              </a:prstGeom>
            </p:spPr>
          </p:pic>
        </p:grpSp>
        <p:sp>
          <p:nvSpPr>
            <p:cNvPr id="33" name="Rectangle 32"/>
            <p:cNvSpPr/>
            <p:nvPr/>
          </p:nvSpPr>
          <p:spPr>
            <a:xfrm>
              <a:off x="3429000" y="4431268"/>
              <a:ext cx="518291" cy="369332"/>
            </a:xfrm>
            <a:prstGeom prst="rect">
              <a:avLst/>
            </a:prstGeom>
          </p:spPr>
          <p:txBody>
            <a:bodyPr wrap="none">
              <a:spAutoFit/>
            </a:bodyPr>
            <a:lstStyle/>
            <a:p>
              <a:r>
                <a:rPr lang="fr-CH" dirty="0" smtClean="0">
                  <a:latin typeface="Arial" pitchFamily="34" charset="0"/>
                  <a:cs typeface="Arial" pitchFamily="34" charset="0"/>
                </a:rPr>
                <a:t>6%</a:t>
              </a:r>
              <a:endParaRPr lang="fr-FR" dirty="0"/>
            </a:p>
          </p:txBody>
        </p:sp>
      </p:grpSp>
      <p:grpSp>
        <p:nvGrpSpPr>
          <p:cNvPr id="44" name="Grouper 43"/>
          <p:cNvGrpSpPr/>
          <p:nvPr/>
        </p:nvGrpSpPr>
        <p:grpSpPr>
          <a:xfrm>
            <a:off x="3733800" y="4736068"/>
            <a:ext cx="1905000" cy="1967131"/>
            <a:chOff x="3733800" y="4736068"/>
            <a:chExt cx="1905000" cy="1967131"/>
          </a:xfrm>
        </p:grpSpPr>
        <p:sp>
          <p:nvSpPr>
            <p:cNvPr id="13" name="Rectangle 12"/>
            <p:cNvSpPr/>
            <p:nvPr/>
          </p:nvSpPr>
          <p:spPr>
            <a:xfrm>
              <a:off x="3733800" y="6426200"/>
              <a:ext cx="1905000" cy="276999"/>
            </a:xfrm>
            <a:prstGeom prst="rect">
              <a:avLst/>
            </a:prstGeom>
          </p:spPr>
          <p:txBody>
            <a:bodyPr wrap="square">
              <a:spAutoFit/>
            </a:bodyPr>
            <a:lstStyle/>
            <a:p>
              <a:pPr marL="0" lvl="3" indent="3175" algn="ctr"/>
              <a:r>
                <a:rPr lang="fr-CH" sz="1200" dirty="0" smtClean="0">
                  <a:latin typeface="Arial" pitchFamily="34" charset="0"/>
                  <a:cs typeface="Arial" pitchFamily="34" charset="0"/>
                </a:rPr>
                <a:t>Méningites</a:t>
              </a:r>
            </a:p>
          </p:txBody>
        </p:sp>
        <p:pic>
          <p:nvPicPr>
            <p:cNvPr id="21" name="Image 20" descr="images.jpeg"/>
            <p:cNvPicPr>
              <a:picLocks noChangeAspect="1"/>
            </p:cNvPicPr>
            <p:nvPr/>
          </p:nvPicPr>
          <p:blipFill>
            <a:blip r:embed="rId7"/>
            <a:srcRect l="17500"/>
            <a:stretch>
              <a:fillRect/>
            </a:stretch>
          </p:blipFill>
          <p:spPr>
            <a:xfrm>
              <a:off x="4062622" y="5257800"/>
              <a:ext cx="1180322" cy="1168400"/>
            </a:xfrm>
            <a:prstGeom prst="rect">
              <a:avLst/>
            </a:prstGeom>
          </p:spPr>
        </p:pic>
        <p:sp>
          <p:nvSpPr>
            <p:cNvPr id="34" name="Rectangle 33"/>
            <p:cNvSpPr/>
            <p:nvPr/>
          </p:nvSpPr>
          <p:spPr>
            <a:xfrm>
              <a:off x="4306331" y="4736068"/>
              <a:ext cx="646669" cy="369332"/>
            </a:xfrm>
            <a:prstGeom prst="rect">
              <a:avLst/>
            </a:prstGeom>
          </p:spPr>
          <p:txBody>
            <a:bodyPr wrap="none">
              <a:spAutoFit/>
            </a:bodyPr>
            <a:lstStyle/>
            <a:p>
              <a:r>
                <a:rPr lang="fr-CH" dirty="0" smtClean="0">
                  <a:latin typeface="Arial" pitchFamily="34" charset="0"/>
                  <a:cs typeface="Arial" pitchFamily="34" charset="0"/>
                </a:rPr>
                <a:t>14%</a:t>
              </a:r>
              <a:endParaRPr lang="fr-FR" dirty="0"/>
            </a:p>
          </p:txBody>
        </p:sp>
      </p:grpSp>
      <p:grpSp>
        <p:nvGrpSpPr>
          <p:cNvPr id="47" name="Grouper 46"/>
          <p:cNvGrpSpPr/>
          <p:nvPr/>
        </p:nvGrpSpPr>
        <p:grpSpPr>
          <a:xfrm>
            <a:off x="838200" y="2562999"/>
            <a:ext cx="2590800" cy="1932801"/>
            <a:chOff x="838200" y="2562999"/>
            <a:chExt cx="2590800" cy="1932801"/>
          </a:xfrm>
        </p:grpSpPr>
        <p:sp>
          <p:nvSpPr>
            <p:cNvPr id="14" name="Rectangle 13"/>
            <p:cNvSpPr/>
            <p:nvPr/>
          </p:nvSpPr>
          <p:spPr>
            <a:xfrm>
              <a:off x="838200" y="4034135"/>
              <a:ext cx="1905000" cy="461665"/>
            </a:xfrm>
            <a:prstGeom prst="rect">
              <a:avLst/>
            </a:prstGeom>
          </p:spPr>
          <p:txBody>
            <a:bodyPr wrap="square">
              <a:spAutoFit/>
            </a:bodyPr>
            <a:lstStyle/>
            <a:p>
              <a:pPr marL="0" lvl="3" indent="3175" algn="ctr"/>
              <a:r>
                <a:rPr lang="fr-CH" sz="1200" dirty="0" smtClean="0">
                  <a:latin typeface="Arial" pitchFamily="34" charset="0"/>
                  <a:cs typeface="Arial" pitchFamily="34" charset="0"/>
                </a:rPr>
                <a:t>Thrombose des sinus  veineux</a:t>
              </a:r>
            </a:p>
          </p:txBody>
        </p:sp>
        <p:pic>
          <p:nvPicPr>
            <p:cNvPr id="22" name="Image 21" descr="head-showing-position_~CA204012.jpg"/>
            <p:cNvPicPr>
              <a:picLocks noChangeAspect="1"/>
            </p:cNvPicPr>
            <p:nvPr/>
          </p:nvPicPr>
          <p:blipFill>
            <a:blip r:embed="rId8"/>
            <a:srcRect b="7500"/>
            <a:stretch>
              <a:fillRect/>
            </a:stretch>
          </p:blipFill>
          <p:spPr>
            <a:xfrm>
              <a:off x="1265230" y="2562999"/>
              <a:ext cx="1249369" cy="1547336"/>
            </a:xfrm>
            <a:prstGeom prst="rect">
              <a:avLst/>
            </a:prstGeom>
          </p:spPr>
        </p:pic>
        <p:sp>
          <p:nvSpPr>
            <p:cNvPr id="35" name="Rectangle 34"/>
            <p:cNvSpPr/>
            <p:nvPr/>
          </p:nvSpPr>
          <p:spPr>
            <a:xfrm>
              <a:off x="2910709" y="3657600"/>
              <a:ext cx="518291" cy="369332"/>
            </a:xfrm>
            <a:prstGeom prst="rect">
              <a:avLst/>
            </a:prstGeom>
          </p:spPr>
          <p:txBody>
            <a:bodyPr wrap="none">
              <a:spAutoFit/>
            </a:bodyPr>
            <a:lstStyle/>
            <a:p>
              <a:r>
                <a:rPr lang="fr-CH" dirty="0" smtClean="0">
                  <a:latin typeface="Arial" pitchFamily="34" charset="0"/>
                  <a:cs typeface="Arial" pitchFamily="34" charset="0"/>
                </a:rPr>
                <a:t>4%</a:t>
              </a:r>
              <a:endParaRPr lang="fr-FR" dirty="0"/>
            </a:p>
          </p:txBody>
        </p:sp>
      </p:grpSp>
      <p:grpSp>
        <p:nvGrpSpPr>
          <p:cNvPr id="41" name="Grouper 40"/>
          <p:cNvGrpSpPr/>
          <p:nvPr/>
        </p:nvGrpSpPr>
        <p:grpSpPr>
          <a:xfrm>
            <a:off x="3237265" y="152400"/>
            <a:ext cx="1944335" cy="2274332"/>
            <a:chOff x="3237265" y="152400"/>
            <a:chExt cx="1944335" cy="2274332"/>
          </a:xfrm>
        </p:grpSpPr>
        <p:grpSp>
          <p:nvGrpSpPr>
            <p:cNvPr id="40" name="Grouper 39"/>
            <p:cNvGrpSpPr/>
            <p:nvPr/>
          </p:nvGrpSpPr>
          <p:grpSpPr>
            <a:xfrm>
              <a:off x="3237265" y="152400"/>
              <a:ext cx="1944335" cy="1572399"/>
              <a:chOff x="3237265" y="152400"/>
              <a:chExt cx="1944335" cy="1572399"/>
            </a:xfrm>
          </p:grpSpPr>
          <p:sp>
            <p:nvSpPr>
              <p:cNvPr id="7" name="Rectangle 6"/>
              <p:cNvSpPr/>
              <p:nvPr/>
            </p:nvSpPr>
            <p:spPr>
              <a:xfrm>
                <a:off x="3276600" y="1447800"/>
                <a:ext cx="1905000" cy="276999"/>
              </a:xfrm>
              <a:prstGeom prst="rect">
                <a:avLst/>
              </a:prstGeom>
            </p:spPr>
            <p:txBody>
              <a:bodyPr wrap="square">
                <a:spAutoFit/>
              </a:bodyPr>
              <a:lstStyle/>
              <a:p>
                <a:pPr marL="0" lvl="3" indent="3175" algn="ctr"/>
                <a:r>
                  <a:rPr lang="fr-CH" sz="1200" dirty="0" smtClean="0">
                    <a:latin typeface="Arial" pitchFamily="34" charset="0"/>
                    <a:cs typeface="Arial" pitchFamily="34" charset="0"/>
                  </a:rPr>
                  <a:t>Cellulite péri-orbitaire</a:t>
                </a:r>
              </a:p>
            </p:txBody>
          </p:sp>
          <p:pic>
            <p:nvPicPr>
              <p:cNvPr id="17" name="Image 16" descr="preseptal cellulitis.jpg"/>
              <p:cNvPicPr>
                <a:picLocks noChangeAspect="1"/>
              </p:cNvPicPr>
              <p:nvPr/>
            </p:nvPicPr>
            <p:blipFill>
              <a:blip r:embed="rId9"/>
              <a:stretch>
                <a:fillRect/>
              </a:stretch>
            </p:blipFill>
            <p:spPr>
              <a:xfrm>
                <a:off x="3237265" y="152400"/>
                <a:ext cx="1868135" cy="1249680"/>
              </a:xfrm>
              <a:prstGeom prst="rect">
                <a:avLst/>
              </a:prstGeom>
            </p:spPr>
          </p:pic>
        </p:grpSp>
        <p:sp>
          <p:nvSpPr>
            <p:cNvPr id="36" name="Rectangle 35"/>
            <p:cNvSpPr/>
            <p:nvPr/>
          </p:nvSpPr>
          <p:spPr>
            <a:xfrm>
              <a:off x="4191000" y="2057400"/>
              <a:ext cx="646669" cy="369332"/>
            </a:xfrm>
            <a:prstGeom prst="rect">
              <a:avLst/>
            </a:prstGeom>
          </p:spPr>
          <p:txBody>
            <a:bodyPr wrap="none">
              <a:spAutoFit/>
            </a:bodyPr>
            <a:lstStyle/>
            <a:p>
              <a:r>
                <a:rPr lang="fr-CH" dirty="0" smtClean="0">
                  <a:latin typeface="Arial" pitchFamily="34" charset="0"/>
                  <a:cs typeface="Arial" pitchFamily="34" charset="0"/>
                </a:rPr>
                <a:t>70%</a:t>
              </a:r>
              <a:endParaRPr lang="fr-FR" dirty="0"/>
            </a:p>
          </p:txBody>
        </p:sp>
      </p:grpSp>
      <p:grpSp>
        <p:nvGrpSpPr>
          <p:cNvPr id="48" name="Grouper 47"/>
          <p:cNvGrpSpPr/>
          <p:nvPr/>
        </p:nvGrpSpPr>
        <p:grpSpPr>
          <a:xfrm>
            <a:off x="152400" y="838200"/>
            <a:ext cx="2971800" cy="1526727"/>
            <a:chOff x="152400" y="838200"/>
            <a:chExt cx="2971800" cy="1526727"/>
          </a:xfrm>
        </p:grpSpPr>
        <p:pic>
          <p:nvPicPr>
            <p:cNvPr id="26" name="Image 25" descr="croix_deces.jpg"/>
            <p:cNvPicPr>
              <a:picLocks noChangeAspect="1"/>
            </p:cNvPicPr>
            <p:nvPr/>
          </p:nvPicPr>
          <p:blipFill>
            <a:blip r:embed="rId10"/>
            <a:stretch>
              <a:fillRect/>
            </a:stretch>
          </p:blipFill>
          <p:spPr>
            <a:xfrm>
              <a:off x="266700" y="838200"/>
              <a:ext cx="515112" cy="863600"/>
            </a:xfrm>
            <a:prstGeom prst="rect">
              <a:avLst/>
            </a:prstGeom>
          </p:spPr>
        </p:pic>
        <p:sp>
          <p:nvSpPr>
            <p:cNvPr id="27" name="Rectangle 26"/>
            <p:cNvSpPr/>
            <p:nvPr/>
          </p:nvSpPr>
          <p:spPr>
            <a:xfrm>
              <a:off x="152400" y="1752600"/>
              <a:ext cx="685800" cy="276999"/>
            </a:xfrm>
            <a:prstGeom prst="rect">
              <a:avLst/>
            </a:prstGeom>
          </p:spPr>
          <p:txBody>
            <a:bodyPr wrap="square">
              <a:spAutoFit/>
            </a:bodyPr>
            <a:lstStyle/>
            <a:p>
              <a:pPr marL="0" lvl="3" indent="3175" algn="ctr"/>
              <a:r>
                <a:rPr lang="fr-CH" sz="1200" dirty="0" smtClean="0">
                  <a:latin typeface="Arial" pitchFamily="34" charset="0"/>
                  <a:cs typeface="Arial" pitchFamily="34" charset="0"/>
                </a:rPr>
                <a:t>Décès</a:t>
              </a:r>
            </a:p>
          </p:txBody>
        </p:sp>
        <p:sp>
          <p:nvSpPr>
            <p:cNvPr id="37" name="Rectangle 36"/>
            <p:cNvSpPr/>
            <p:nvPr/>
          </p:nvSpPr>
          <p:spPr>
            <a:xfrm>
              <a:off x="1600200" y="921603"/>
              <a:ext cx="1524000" cy="830997"/>
            </a:xfrm>
            <a:prstGeom prst="rect">
              <a:avLst/>
            </a:prstGeom>
            <a:solidFill>
              <a:schemeClr val="bg1">
                <a:lumMod val="85000"/>
              </a:schemeClr>
            </a:solidFill>
          </p:spPr>
          <p:txBody>
            <a:bodyPr wrap="square">
              <a:spAutoFit/>
            </a:bodyPr>
            <a:lstStyle/>
            <a:p>
              <a:pPr marL="342900" lvl="4" indent="-342900"/>
              <a:r>
                <a:rPr lang="fr-CH" sz="1200" dirty="0" smtClean="0">
                  <a:latin typeface="Arial" pitchFamily="34" charset="0"/>
                  <a:cs typeface="Arial" pitchFamily="34" charset="0"/>
                </a:rPr>
                <a:t>Déficits persistants (14-40%)</a:t>
              </a:r>
            </a:p>
            <a:p>
              <a:pPr marL="342900" lvl="5" indent="-342900">
                <a:buFont typeface="Arial"/>
                <a:buChar char="•"/>
              </a:pPr>
              <a:r>
                <a:rPr lang="fr-CH" sz="1200" dirty="0" smtClean="0">
                  <a:latin typeface="Arial" pitchFamily="34" charset="0"/>
                  <a:cs typeface="Arial" pitchFamily="34" charset="0"/>
                </a:rPr>
                <a:t>Epilepsie</a:t>
              </a:r>
            </a:p>
            <a:p>
              <a:pPr marL="342900" lvl="5" indent="-342900">
                <a:buFont typeface="Arial"/>
                <a:buChar char="•"/>
              </a:pPr>
              <a:r>
                <a:rPr lang="fr-CH" sz="1200" dirty="0" smtClean="0">
                  <a:latin typeface="Arial" pitchFamily="34" charset="0"/>
                  <a:cs typeface="Arial" pitchFamily="34" charset="0"/>
                </a:rPr>
                <a:t>Hémiparésie</a:t>
              </a:r>
              <a:endParaRPr lang="fr-FR" sz="1200" dirty="0"/>
            </a:p>
          </p:txBody>
        </p:sp>
        <p:sp>
          <p:nvSpPr>
            <p:cNvPr id="38" name="Flèche angle droit à deux pointes 37"/>
            <p:cNvSpPr/>
            <p:nvPr/>
          </p:nvSpPr>
          <p:spPr>
            <a:xfrm rot="2333588">
              <a:off x="919045" y="1411738"/>
              <a:ext cx="1457911" cy="953189"/>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9" name="Rectangle 38"/>
          <p:cNvSpPr/>
          <p:nvPr/>
        </p:nvSpPr>
        <p:spPr>
          <a:xfrm>
            <a:off x="0" y="0"/>
            <a:ext cx="2709846" cy="461665"/>
          </a:xfrm>
          <a:prstGeom prst="rect">
            <a:avLst/>
          </a:prstGeom>
        </p:spPr>
        <p:txBody>
          <a:bodyPr wrap="none">
            <a:spAutoFit/>
          </a:bodyPr>
          <a:lstStyle/>
          <a:p>
            <a:r>
              <a:rPr lang="fr-CH" sz="2400" u="sng" dirty="0" smtClean="0">
                <a:latin typeface="Arial" pitchFamily="34" charset="0"/>
                <a:cs typeface="Arial" pitchFamily="34" charset="0"/>
              </a:rPr>
              <a:t>COMPLICATIONS </a:t>
            </a:r>
            <a:endParaRPr lang="fr-FR" sz="2400" u="sng"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up)">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right)">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righ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800" y="9601200"/>
            <a:ext cx="4572000" cy="246221"/>
          </a:xfrm>
          <a:prstGeom prst="rect">
            <a:avLst/>
          </a:prstGeom>
        </p:spPr>
        <p:txBody>
          <a:bodyPr>
            <a:spAutoFit/>
          </a:bodyPr>
          <a:lstStyle/>
          <a:p>
            <a:r>
              <a:rPr lang="fr-FR" sz="1000" dirty="0" smtClean="0"/>
              <a:t>Otolaryngology–Head and Neck </a:t>
            </a:r>
            <a:r>
              <a:rPr lang="fr-FR" sz="1000" dirty="0" err="1" smtClean="0"/>
              <a:t>Surgery</a:t>
            </a:r>
            <a:r>
              <a:rPr lang="fr-FR" sz="1000" dirty="0" smtClean="0"/>
              <a:t> (2006) 134, 733-736</a:t>
            </a:r>
            <a:endParaRPr lang="fr-FR" sz="1000" dirty="0"/>
          </a:p>
        </p:txBody>
      </p:sp>
      <p:sp>
        <p:nvSpPr>
          <p:cNvPr id="5" name="Rectangle 4"/>
          <p:cNvSpPr/>
          <p:nvPr/>
        </p:nvSpPr>
        <p:spPr>
          <a:xfrm>
            <a:off x="0" y="0"/>
            <a:ext cx="8780276" cy="461665"/>
          </a:xfrm>
          <a:prstGeom prst="rect">
            <a:avLst/>
          </a:prstGeom>
        </p:spPr>
        <p:txBody>
          <a:bodyPr wrap="square">
            <a:spAutoFit/>
          </a:bodyPr>
          <a:lstStyle/>
          <a:p>
            <a:pPr marL="0" lvl="3" indent="3175"/>
            <a:r>
              <a:rPr lang="fr-CH" sz="2400" u="sng" dirty="0" smtClean="0">
                <a:latin typeface="Arial" pitchFamily="34" charset="0"/>
                <a:cs typeface="Arial" pitchFamily="34" charset="0"/>
              </a:rPr>
              <a:t>FACTEURS DE RISQUE</a:t>
            </a:r>
          </a:p>
        </p:txBody>
      </p:sp>
      <p:pic>
        <p:nvPicPr>
          <p:cNvPr id="13" name="Image 12" descr="180px-Symbol_mars.png"/>
          <p:cNvPicPr>
            <a:picLocks noChangeAspect="1"/>
          </p:cNvPicPr>
          <p:nvPr/>
        </p:nvPicPr>
        <p:blipFill>
          <a:blip r:embed="rId4"/>
          <a:stretch>
            <a:fillRect/>
          </a:stretch>
        </p:blipFill>
        <p:spPr>
          <a:xfrm>
            <a:off x="609600" y="585857"/>
            <a:ext cx="617481" cy="617481"/>
          </a:xfrm>
          <a:prstGeom prst="rect">
            <a:avLst/>
          </a:prstGeom>
        </p:spPr>
      </p:pic>
      <p:pic>
        <p:nvPicPr>
          <p:cNvPr id="14" name="Image 13" descr="258px-Symbol_venus.svg.png"/>
          <p:cNvPicPr>
            <a:picLocks noChangeAspect="1"/>
          </p:cNvPicPr>
          <p:nvPr/>
        </p:nvPicPr>
        <p:blipFill>
          <a:blip r:embed="rId5"/>
          <a:stretch>
            <a:fillRect/>
          </a:stretch>
        </p:blipFill>
        <p:spPr>
          <a:xfrm>
            <a:off x="1981200" y="754797"/>
            <a:ext cx="449077" cy="685800"/>
          </a:xfrm>
          <a:prstGeom prst="rect">
            <a:avLst/>
          </a:prstGeom>
        </p:spPr>
      </p:pic>
      <p:sp>
        <p:nvSpPr>
          <p:cNvPr id="17" name="Rectangle 16"/>
          <p:cNvSpPr/>
          <p:nvPr/>
        </p:nvSpPr>
        <p:spPr>
          <a:xfrm>
            <a:off x="1360861" y="533400"/>
            <a:ext cx="544139" cy="830997"/>
          </a:xfrm>
          <a:prstGeom prst="rect">
            <a:avLst/>
          </a:prstGeom>
        </p:spPr>
        <p:txBody>
          <a:bodyPr wrap="none">
            <a:spAutoFit/>
          </a:bodyPr>
          <a:lstStyle/>
          <a:p>
            <a:r>
              <a:rPr lang="fr-CH" sz="4800" dirty="0" smtClean="0">
                <a:latin typeface="Arial" pitchFamily="34" charset="0"/>
                <a:cs typeface="Arial" pitchFamily="34" charset="0"/>
              </a:rPr>
              <a:t>&gt;</a:t>
            </a:r>
            <a:endParaRPr lang="fr-FR" sz="4800" dirty="0"/>
          </a:p>
        </p:txBody>
      </p:sp>
      <p:grpSp>
        <p:nvGrpSpPr>
          <p:cNvPr id="37" name="Grouper 36"/>
          <p:cNvGrpSpPr/>
          <p:nvPr/>
        </p:nvGrpSpPr>
        <p:grpSpPr>
          <a:xfrm>
            <a:off x="685800" y="2971800"/>
            <a:ext cx="7010400" cy="3810000"/>
            <a:chOff x="685800" y="2971800"/>
            <a:chExt cx="7010400" cy="3810000"/>
          </a:xfrm>
        </p:grpSpPr>
        <p:pic>
          <p:nvPicPr>
            <p:cNvPr id="18" name="Image 17" descr="Capture d’écran 2010-08-31 à 09.11.17.png"/>
            <p:cNvPicPr>
              <a:picLocks noChangeAspect="1"/>
            </p:cNvPicPr>
            <p:nvPr/>
          </p:nvPicPr>
          <p:blipFill>
            <a:blip r:embed="rId6"/>
            <a:srcRect r="9331" b="22921"/>
            <a:stretch>
              <a:fillRect/>
            </a:stretch>
          </p:blipFill>
          <p:spPr>
            <a:xfrm>
              <a:off x="685800" y="2971800"/>
              <a:ext cx="6019800" cy="3581400"/>
            </a:xfrm>
            <a:prstGeom prst="rect">
              <a:avLst/>
            </a:prstGeom>
          </p:spPr>
        </p:pic>
        <p:sp>
          <p:nvSpPr>
            <p:cNvPr id="19" name="Rectangle 18"/>
            <p:cNvSpPr/>
            <p:nvPr/>
          </p:nvSpPr>
          <p:spPr>
            <a:xfrm>
              <a:off x="3747921" y="6535579"/>
              <a:ext cx="3948279" cy="246221"/>
            </a:xfrm>
            <a:prstGeom prst="rect">
              <a:avLst/>
            </a:prstGeom>
          </p:spPr>
          <p:txBody>
            <a:bodyPr wrap="none">
              <a:spAutoFit/>
            </a:bodyPr>
            <a:lstStyle/>
            <a:p>
              <a:r>
                <a:rPr lang="fr-FR" sz="1000" dirty="0" smtClean="0"/>
                <a:t>American </a:t>
              </a:r>
              <a:r>
                <a:rPr lang="fr-FR" sz="1000" dirty="0" err="1" smtClean="0"/>
                <a:t>Family</a:t>
              </a:r>
              <a:r>
                <a:rPr lang="fr-FR" sz="1000" dirty="0" smtClean="0"/>
                <a:t> </a:t>
              </a:r>
              <a:r>
                <a:rPr lang="fr-FR" sz="1000" dirty="0" err="1" smtClean="0"/>
                <a:t>Physician</a:t>
              </a:r>
              <a:r>
                <a:rPr lang="fr-FR" sz="1000" dirty="0" smtClean="0"/>
                <a:t>, 2004 ◆ Volume 70, </a:t>
              </a:r>
              <a:r>
                <a:rPr lang="fr-FR" sz="1000" dirty="0" err="1" smtClean="0"/>
                <a:t>Number</a:t>
              </a:r>
              <a:r>
                <a:rPr lang="fr-FR" sz="1000" dirty="0" smtClean="0"/>
                <a:t> 9, p.1685</a:t>
              </a:r>
              <a:endParaRPr lang="fr-FR" sz="1000" dirty="0"/>
            </a:p>
          </p:txBody>
        </p:sp>
      </p:grpSp>
      <p:sp>
        <p:nvSpPr>
          <p:cNvPr id="20" name="Rectangle 19"/>
          <p:cNvSpPr/>
          <p:nvPr/>
        </p:nvSpPr>
        <p:spPr>
          <a:xfrm>
            <a:off x="76200" y="1447800"/>
            <a:ext cx="7543800" cy="1200329"/>
          </a:xfrm>
          <a:prstGeom prst="rect">
            <a:avLst/>
          </a:prstGeom>
        </p:spPr>
        <p:txBody>
          <a:bodyPr wrap="square">
            <a:spAutoFit/>
          </a:bodyPr>
          <a:lstStyle/>
          <a:p>
            <a:pPr marL="442913" lvl="4" indent="-342900">
              <a:buFont typeface="Arial"/>
              <a:buChar char="•"/>
            </a:pPr>
            <a:r>
              <a:rPr lang="fr-CH" dirty="0" smtClean="0">
                <a:latin typeface="Arial" pitchFamily="34" charset="0"/>
                <a:cs typeface="Arial" pitchFamily="34" charset="0"/>
              </a:rPr>
              <a:t>Ado (11-15 ans) &gt; enfants &gt; adultes  </a:t>
            </a:r>
          </a:p>
          <a:p>
            <a:pPr marL="900113" lvl="5" indent="-342900">
              <a:buFont typeface="Arial"/>
              <a:buChar char="•"/>
            </a:pPr>
            <a:r>
              <a:rPr lang="fr-CH" dirty="0" smtClean="0">
                <a:latin typeface="Arial" pitchFamily="34" charset="0"/>
                <a:cs typeface="Arial" pitchFamily="34" charset="0"/>
              </a:rPr>
              <a:t>Maturation des sinus (maxillaire-ethmoidal-sphenoidal-frontal)</a:t>
            </a:r>
          </a:p>
          <a:p>
            <a:pPr marL="900113" lvl="5" indent="-342900">
              <a:buFont typeface="Arial"/>
              <a:buChar char="•"/>
            </a:pPr>
            <a:r>
              <a:rPr lang="fr-CH" dirty="0" smtClean="0">
                <a:latin typeface="Arial" pitchFamily="34" charset="0"/>
                <a:cs typeface="Arial" pitchFamily="34" charset="0"/>
              </a:rPr>
              <a:t>Os des sinus plus fins</a:t>
            </a:r>
          </a:p>
          <a:p>
            <a:pPr marL="900113" lvl="5" indent="-342900">
              <a:buFont typeface="Arial"/>
              <a:buChar char="•"/>
            </a:pPr>
            <a:r>
              <a:rPr lang="fr-CH" dirty="0" smtClean="0">
                <a:latin typeface="Arial" pitchFamily="34" charset="0"/>
                <a:cs typeface="Arial" pitchFamily="34" charset="0"/>
              </a:rPr>
              <a:t>Maturation de la perméabilité de la dure-mère/arachnoide</a:t>
            </a:r>
          </a:p>
        </p:txBody>
      </p:sp>
      <p:sp>
        <p:nvSpPr>
          <p:cNvPr id="22" name="Rectangle 21"/>
          <p:cNvSpPr/>
          <p:nvPr/>
        </p:nvSpPr>
        <p:spPr>
          <a:xfrm>
            <a:off x="152400" y="766465"/>
            <a:ext cx="265480" cy="369332"/>
          </a:xfrm>
          <a:prstGeom prst="rect">
            <a:avLst/>
          </a:prstGeom>
        </p:spPr>
        <p:txBody>
          <a:bodyPr wrap="none">
            <a:spAutoFit/>
          </a:bodyPr>
          <a:lstStyle/>
          <a:p>
            <a:pPr>
              <a:buFont typeface="Arial"/>
              <a:buChar char="•"/>
            </a:pPr>
            <a:r>
              <a:rPr lang="fr-CH" dirty="0" smtClean="0">
                <a:latin typeface="Arial" pitchFamily="34" charset="0"/>
                <a:cs typeface="Arial" pitchFamily="34" charset="0"/>
              </a:rPr>
              <a:t> </a:t>
            </a:r>
            <a:endParaRPr lang="fr-FR" dirty="0"/>
          </a:p>
        </p:txBody>
      </p:sp>
      <p:sp>
        <p:nvSpPr>
          <p:cNvPr id="23" name="Rectangle 22"/>
          <p:cNvSpPr/>
          <p:nvPr/>
        </p:nvSpPr>
        <p:spPr>
          <a:xfrm>
            <a:off x="1154982" y="1059597"/>
            <a:ext cx="826218" cy="369332"/>
          </a:xfrm>
          <a:prstGeom prst="rect">
            <a:avLst/>
          </a:prstGeom>
        </p:spPr>
        <p:txBody>
          <a:bodyPr wrap="none">
            <a:spAutoFit/>
          </a:bodyPr>
          <a:lstStyle/>
          <a:p>
            <a:r>
              <a:rPr lang="fr-CH" dirty="0" smtClean="0">
                <a:latin typeface="Arial" pitchFamily="34" charset="0"/>
                <a:cs typeface="Arial" pitchFamily="34" charset="0"/>
              </a:rPr>
              <a:t>1,5-3x</a:t>
            </a:r>
            <a:endParaRPr lang="fr-FR" dirty="0"/>
          </a:p>
        </p:txBody>
      </p:sp>
      <p:grpSp>
        <p:nvGrpSpPr>
          <p:cNvPr id="36" name="Grouper 35"/>
          <p:cNvGrpSpPr/>
          <p:nvPr/>
        </p:nvGrpSpPr>
        <p:grpSpPr>
          <a:xfrm>
            <a:off x="76200" y="2667000"/>
            <a:ext cx="8890000" cy="2514600"/>
            <a:chOff x="76200" y="2667000"/>
            <a:chExt cx="8890000" cy="2514600"/>
          </a:xfrm>
        </p:grpSpPr>
        <p:sp>
          <p:nvSpPr>
            <p:cNvPr id="21" name="Rectangle 20"/>
            <p:cNvSpPr/>
            <p:nvPr/>
          </p:nvSpPr>
          <p:spPr>
            <a:xfrm>
              <a:off x="76200" y="2667000"/>
              <a:ext cx="7924800" cy="369332"/>
            </a:xfrm>
            <a:prstGeom prst="rect">
              <a:avLst/>
            </a:prstGeom>
          </p:spPr>
          <p:txBody>
            <a:bodyPr wrap="square">
              <a:spAutoFit/>
            </a:bodyPr>
            <a:lstStyle/>
            <a:p>
              <a:pPr marL="446088" lvl="5" indent="-360363">
                <a:buFont typeface="Arial"/>
                <a:buChar char="•"/>
              </a:pPr>
              <a:r>
                <a:rPr lang="fr-CH" dirty="0" smtClean="0">
                  <a:latin typeface="Arial" pitchFamily="34" charset="0"/>
                  <a:cs typeface="Arial" pitchFamily="34" charset="0"/>
                </a:rPr>
                <a:t>Facteurs prédisposants (présents dans 80% des cas):</a:t>
              </a:r>
            </a:p>
          </p:txBody>
        </p:sp>
        <p:graphicFrame>
          <p:nvGraphicFramePr>
            <p:cNvPr id="56322" name="Object 2"/>
            <p:cNvGraphicFramePr>
              <a:graphicFrameLocks noChangeAspect="1"/>
            </p:cNvGraphicFramePr>
            <p:nvPr/>
          </p:nvGraphicFramePr>
          <p:xfrm>
            <a:off x="6781800" y="3086100"/>
            <a:ext cx="2184400" cy="2095500"/>
          </p:xfrm>
          <a:graphic>
            <a:graphicData uri="http://schemas.openxmlformats.org/presentationml/2006/ole">
              <mc:AlternateContent xmlns:mc="http://schemas.openxmlformats.org/markup-compatibility/2006">
                <mc:Choice xmlns:v="urn:schemas-microsoft-com:vml" Requires="v">
                  <p:oleObj spid="_x0000_s56332" name="Document" r:id="rId7" imgW="2235200" imgH="2095500" progId="Word.Document.12">
                    <p:link updateAutomatic="1"/>
                  </p:oleObj>
                </mc:Choice>
                <mc:Fallback>
                  <p:oleObj name="Document" r:id="rId7" imgW="2235200" imgH="2095500" progId="Word.Document.12">
                    <p:link updateAutomatic="1"/>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086100"/>
                          <a:ext cx="21844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26" name="Flèche vers la droite 25"/>
          <p:cNvSpPr/>
          <p:nvPr/>
        </p:nvSpPr>
        <p:spPr>
          <a:xfrm rot="16200000">
            <a:off x="7391400" y="3467100"/>
            <a:ext cx="457200" cy="2286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Multiplication 26"/>
          <p:cNvSpPr/>
          <p:nvPr/>
        </p:nvSpPr>
        <p:spPr>
          <a:xfrm>
            <a:off x="7010400" y="4038600"/>
            <a:ext cx="533400" cy="4572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8780276" cy="461665"/>
          </a:xfrm>
          <a:prstGeom prst="rect">
            <a:avLst/>
          </a:prstGeom>
        </p:spPr>
        <p:txBody>
          <a:bodyPr wrap="square">
            <a:spAutoFit/>
          </a:bodyPr>
          <a:lstStyle/>
          <a:p>
            <a:pPr marL="0" lvl="3" indent="3175"/>
            <a:r>
              <a:rPr lang="fr-CH" sz="2400" u="sng" dirty="0" smtClean="0">
                <a:latin typeface="Arial" pitchFamily="34" charset="0"/>
                <a:cs typeface="Arial" pitchFamily="34" charset="0"/>
              </a:rPr>
              <a:t>GERMES RETROUVES</a:t>
            </a:r>
          </a:p>
        </p:txBody>
      </p:sp>
      <p:sp>
        <p:nvSpPr>
          <p:cNvPr id="4" name="Rectangle 3"/>
          <p:cNvSpPr/>
          <p:nvPr/>
        </p:nvSpPr>
        <p:spPr>
          <a:xfrm>
            <a:off x="4876800" y="9601200"/>
            <a:ext cx="4572000" cy="246221"/>
          </a:xfrm>
          <a:prstGeom prst="rect">
            <a:avLst/>
          </a:prstGeom>
        </p:spPr>
        <p:txBody>
          <a:bodyPr>
            <a:spAutoFit/>
          </a:bodyPr>
          <a:lstStyle/>
          <a:p>
            <a:r>
              <a:rPr lang="fr-FR" sz="1000" dirty="0" smtClean="0"/>
              <a:t>Otolaryngology–Head and Neck </a:t>
            </a:r>
            <a:r>
              <a:rPr lang="fr-FR" sz="1000" dirty="0" err="1" smtClean="0"/>
              <a:t>Surgery</a:t>
            </a:r>
            <a:r>
              <a:rPr lang="fr-FR" sz="1000" dirty="0" smtClean="0"/>
              <a:t> (2006) 134, 733-736</a:t>
            </a:r>
            <a:endParaRPr lang="fr-FR" sz="1000" dirty="0"/>
          </a:p>
        </p:txBody>
      </p:sp>
      <p:sp>
        <p:nvSpPr>
          <p:cNvPr id="16" name="ZoneTexte 15"/>
          <p:cNvSpPr txBox="1"/>
          <p:nvPr/>
        </p:nvSpPr>
        <p:spPr>
          <a:xfrm flipH="1">
            <a:off x="228600" y="685800"/>
            <a:ext cx="7772400" cy="1169551"/>
          </a:xfrm>
          <a:prstGeom prst="rect">
            <a:avLst/>
          </a:prstGeom>
          <a:noFill/>
        </p:spPr>
        <p:txBody>
          <a:bodyPr wrap="square" rtlCol="0">
            <a:spAutoFit/>
          </a:bodyPr>
          <a:lstStyle/>
          <a:p>
            <a:r>
              <a:rPr lang="fr-FR" sz="1400" dirty="0" smtClean="0">
                <a:latin typeface="Arial"/>
                <a:cs typeface="Arial"/>
              </a:rPr>
              <a:t> </a:t>
            </a:r>
          </a:p>
          <a:p>
            <a:pPr lvl="1">
              <a:buFont typeface="Arial"/>
              <a:buChar char="•"/>
            </a:pPr>
            <a:r>
              <a:rPr lang="fr-FR" sz="1400" dirty="0" smtClean="0">
                <a:latin typeface="Arial"/>
                <a:cs typeface="Arial"/>
              </a:rPr>
              <a:t> 30-90%: Streptocoques:  </a:t>
            </a:r>
          </a:p>
          <a:p>
            <a:pPr lvl="2">
              <a:buFont typeface="Courier New"/>
              <a:buChar char="o"/>
            </a:pPr>
            <a:r>
              <a:rPr lang="fr-FR" sz="1400" b="1" dirty="0" smtClean="0">
                <a:latin typeface="Arial"/>
                <a:cs typeface="Arial"/>
              </a:rPr>
              <a:t> </a:t>
            </a:r>
            <a:r>
              <a:rPr lang="fr-FR" sz="1400" b="1" dirty="0" err="1" smtClean="0">
                <a:latin typeface="Arial"/>
                <a:cs typeface="Arial"/>
              </a:rPr>
              <a:t>S.milleri</a:t>
            </a:r>
            <a:r>
              <a:rPr lang="fr-FR" sz="1400" dirty="0" smtClean="0">
                <a:latin typeface="Arial"/>
                <a:cs typeface="Arial"/>
              </a:rPr>
              <a:t>, </a:t>
            </a:r>
            <a:r>
              <a:rPr lang="fr-FR" sz="1400" dirty="0" err="1" smtClean="0">
                <a:latin typeface="Arial"/>
                <a:cs typeface="Arial"/>
              </a:rPr>
              <a:t>S,anginosus</a:t>
            </a:r>
            <a:r>
              <a:rPr lang="fr-FR" sz="1400" dirty="0" smtClean="0">
                <a:latin typeface="Arial"/>
                <a:cs typeface="Arial"/>
              </a:rPr>
              <a:t>, </a:t>
            </a:r>
            <a:r>
              <a:rPr lang="fr-FR" sz="1400" dirty="0" err="1" smtClean="0">
                <a:latin typeface="Arial"/>
                <a:cs typeface="Arial"/>
              </a:rPr>
              <a:t>S.intermedius</a:t>
            </a:r>
            <a:r>
              <a:rPr lang="fr-FR" sz="1400" dirty="0" smtClean="0">
                <a:latin typeface="Arial"/>
                <a:cs typeface="Arial"/>
              </a:rPr>
              <a:t>, </a:t>
            </a:r>
            <a:r>
              <a:rPr lang="fr-FR" sz="1400" dirty="0" err="1" smtClean="0">
                <a:latin typeface="Arial"/>
                <a:cs typeface="Arial"/>
              </a:rPr>
              <a:t>S.oralis</a:t>
            </a:r>
            <a:r>
              <a:rPr lang="fr-FR" sz="1400" dirty="0" smtClean="0">
                <a:latin typeface="Arial"/>
                <a:cs typeface="Arial"/>
              </a:rPr>
              <a:t>, </a:t>
            </a:r>
            <a:r>
              <a:rPr lang="fr-FR" sz="1400" dirty="0" err="1" smtClean="0">
                <a:latin typeface="Arial"/>
                <a:cs typeface="Arial"/>
              </a:rPr>
              <a:t>S.constellatus</a:t>
            </a:r>
            <a:endParaRPr lang="fr-FR" sz="1400" dirty="0" smtClean="0">
              <a:latin typeface="Arial"/>
              <a:cs typeface="Arial"/>
            </a:endParaRPr>
          </a:p>
          <a:p>
            <a:pPr lvl="2">
              <a:buFont typeface="Courier New"/>
              <a:buChar char="o"/>
            </a:pPr>
            <a:r>
              <a:rPr lang="fr-FR" sz="1400" dirty="0" smtClean="0">
                <a:latin typeface="Arial"/>
                <a:cs typeface="Arial"/>
              </a:rPr>
              <a:t> </a:t>
            </a:r>
            <a:r>
              <a:rPr lang="fr-FR" sz="1400" dirty="0" err="1" smtClean="0">
                <a:latin typeface="Arial"/>
                <a:cs typeface="Arial"/>
              </a:rPr>
              <a:t>S.pneumoniae</a:t>
            </a:r>
            <a:endParaRPr lang="fr-FR" sz="1400" dirty="0" smtClean="0">
              <a:latin typeface="Arial"/>
              <a:cs typeface="Arial"/>
            </a:endParaRPr>
          </a:p>
          <a:p>
            <a:pPr lvl="2">
              <a:buFont typeface="Courier New"/>
              <a:buChar char="o"/>
            </a:pPr>
            <a:r>
              <a:rPr lang="fr-FR" sz="1400" dirty="0" smtClean="0">
                <a:latin typeface="Arial"/>
                <a:cs typeface="Arial"/>
              </a:rPr>
              <a:t> S. </a:t>
            </a:r>
            <a:r>
              <a:rPr lang="fr-FR" sz="1400" dirty="0" err="1" smtClean="0">
                <a:latin typeface="Arial"/>
                <a:cs typeface="Arial"/>
              </a:rPr>
              <a:t>pyogenes</a:t>
            </a:r>
            <a:endParaRPr lang="fr-FR" sz="1400" dirty="0" smtClean="0">
              <a:latin typeface="Arial"/>
              <a:cs typeface="Arial"/>
            </a:endParaRPr>
          </a:p>
          <a:p>
            <a:pPr lvl="2"/>
            <a:endParaRPr lang="fr-FR" sz="1400" dirty="0" smtClean="0">
              <a:latin typeface="Arial"/>
              <a:cs typeface="Arial"/>
            </a:endParaRPr>
          </a:p>
        </p:txBody>
      </p:sp>
      <p:sp>
        <p:nvSpPr>
          <p:cNvPr id="27" name="Rectangle 26"/>
          <p:cNvSpPr/>
          <p:nvPr/>
        </p:nvSpPr>
        <p:spPr>
          <a:xfrm>
            <a:off x="228600" y="1936552"/>
            <a:ext cx="4572000" cy="1644848"/>
          </a:xfrm>
          <a:prstGeom prst="rect">
            <a:avLst/>
          </a:prstGeom>
        </p:spPr>
        <p:txBody>
          <a:bodyPr wrap="square">
            <a:spAutoFit/>
          </a:bodyPr>
          <a:lstStyle/>
          <a:p>
            <a:pPr lvl="1">
              <a:buFont typeface="Arial"/>
              <a:buChar char="•"/>
            </a:pPr>
            <a:r>
              <a:rPr lang="fr-FR" sz="1400" dirty="0" smtClean="0">
                <a:latin typeface="Arial"/>
                <a:cs typeface="Arial"/>
              </a:rPr>
              <a:t> 20-30%: </a:t>
            </a:r>
            <a:r>
              <a:rPr lang="fr-FR" sz="1400" dirty="0" err="1" smtClean="0">
                <a:latin typeface="Arial"/>
                <a:cs typeface="Arial"/>
              </a:rPr>
              <a:t>Anaérobes</a:t>
            </a:r>
            <a:r>
              <a:rPr lang="fr-FR" sz="1400" dirty="0" smtClean="0">
                <a:latin typeface="Arial"/>
                <a:cs typeface="Arial"/>
              </a:rPr>
              <a:t> (flore de la bouche):</a:t>
            </a:r>
          </a:p>
          <a:p>
            <a:pPr lvl="2">
              <a:buFont typeface="Courier New"/>
              <a:buChar char="o"/>
            </a:pPr>
            <a:r>
              <a:rPr lang="fr-FR" sz="1400" dirty="0" smtClean="0">
                <a:latin typeface="Arial"/>
                <a:cs typeface="Arial"/>
              </a:rPr>
              <a:t> </a:t>
            </a:r>
            <a:r>
              <a:rPr lang="fr-FR" sz="1400" dirty="0" err="1" smtClean="0">
                <a:latin typeface="Arial"/>
                <a:cs typeface="Arial"/>
              </a:rPr>
              <a:t>Bacteroides</a:t>
            </a:r>
            <a:endParaRPr lang="fr-FR" sz="1400" dirty="0" smtClean="0">
              <a:latin typeface="Arial"/>
              <a:cs typeface="Arial"/>
            </a:endParaRPr>
          </a:p>
          <a:p>
            <a:pPr lvl="2">
              <a:buFont typeface="Courier New"/>
              <a:buChar char="o"/>
            </a:pPr>
            <a:r>
              <a:rPr lang="fr-FR" sz="1400" dirty="0" smtClean="0">
                <a:latin typeface="Arial"/>
                <a:cs typeface="Arial"/>
              </a:rPr>
              <a:t> </a:t>
            </a:r>
            <a:r>
              <a:rPr lang="fr-FR" sz="1400" dirty="0" err="1" smtClean="0">
                <a:latin typeface="Arial"/>
                <a:cs typeface="Arial"/>
              </a:rPr>
              <a:t>Peptodtreptocoques</a:t>
            </a:r>
            <a:endParaRPr lang="fr-FR" sz="1400" dirty="0" smtClean="0">
              <a:latin typeface="Arial"/>
              <a:cs typeface="Arial"/>
            </a:endParaRPr>
          </a:p>
          <a:p>
            <a:pPr lvl="2">
              <a:buFont typeface="Courier New"/>
              <a:buChar char="o"/>
            </a:pPr>
            <a:r>
              <a:rPr lang="fr-FR" sz="1400" dirty="0" smtClean="0">
                <a:latin typeface="Arial"/>
                <a:cs typeface="Arial"/>
              </a:rPr>
              <a:t> </a:t>
            </a:r>
            <a:r>
              <a:rPr lang="fr-FR" sz="1400" dirty="0" err="1" smtClean="0">
                <a:latin typeface="Arial"/>
                <a:cs typeface="Arial"/>
              </a:rPr>
              <a:t>Fusobacterium</a:t>
            </a:r>
            <a:endParaRPr lang="fr-FR" sz="1400" dirty="0" smtClean="0">
              <a:latin typeface="Arial"/>
              <a:cs typeface="Arial"/>
            </a:endParaRPr>
          </a:p>
          <a:p>
            <a:pPr lvl="2">
              <a:buFont typeface="Courier New"/>
              <a:buChar char="o"/>
            </a:pPr>
            <a:r>
              <a:rPr lang="en-GB" sz="1400" dirty="0" smtClean="0"/>
              <a:t> </a:t>
            </a:r>
            <a:r>
              <a:rPr lang="en-GB" sz="1400" dirty="0" err="1" smtClean="0"/>
              <a:t>Eikenella</a:t>
            </a:r>
            <a:endParaRPr lang="fr-FR" sz="1400" dirty="0" smtClean="0"/>
          </a:p>
          <a:p>
            <a:pPr lvl="2">
              <a:buFont typeface="Courier New"/>
              <a:buChar char="o"/>
            </a:pPr>
            <a:r>
              <a:rPr lang="fr-FR" sz="1400" dirty="0" smtClean="0">
                <a:latin typeface="Arial"/>
                <a:cs typeface="Arial"/>
              </a:rPr>
              <a:t>…</a:t>
            </a:r>
          </a:p>
          <a:p>
            <a:pPr lvl="1">
              <a:buFont typeface="Arial"/>
              <a:buChar char="•"/>
            </a:pPr>
            <a:endParaRPr lang="fr-FR" sz="1400" dirty="0">
              <a:latin typeface="Arial"/>
              <a:cs typeface="Arial"/>
            </a:endParaRPr>
          </a:p>
        </p:txBody>
      </p:sp>
      <p:sp>
        <p:nvSpPr>
          <p:cNvPr id="28" name="Rectangle 27"/>
          <p:cNvSpPr/>
          <p:nvPr/>
        </p:nvSpPr>
        <p:spPr>
          <a:xfrm>
            <a:off x="228600" y="3365718"/>
            <a:ext cx="4572000" cy="954107"/>
          </a:xfrm>
          <a:prstGeom prst="rect">
            <a:avLst/>
          </a:prstGeom>
        </p:spPr>
        <p:txBody>
          <a:bodyPr>
            <a:spAutoFit/>
          </a:bodyPr>
          <a:lstStyle/>
          <a:p>
            <a:pPr lvl="1">
              <a:buFont typeface="Arial"/>
              <a:buChar char="•"/>
            </a:pPr>
            <a:r>
              <a:rPr lang="fr-FR" sz="1400" dirty="0" smtClean="0">
                <a:latin typeface="Arial"/>
                <a:cs typeface="Arial"/>
              </a:rPr>
              <a:t> 10% Staphylocoques:</a:t>
            </a:r>
          </a:p>
          <a:p>
            <a:pPr lvl="2">
              <a:buFont typeface="Courier New"/>
              <a:buChar char="o"/>
            </a:pPr>
            <a:r>
              <a:rPr lang="fr-FR" sz="1400" dirty="0" smtClean="0">
                <a:latin typeface="Arial"/>
                <a:cs typeface="Arial"/>
              </a:rPr>
              <a:t> </a:t>
            </a:r>
            <a:r>
              <a:rPr lang="fr-FR" sz="1400" dirty="0" err="1" smtClean="0">
                <a:latin typeface="Arial"/>
                <a:cs typeface="Arial"/>
              </a:rPr>
              <a:t>S.aureus</a:t>
            </a:r>
            <a:endParaRPr lang="fr-FR" sz="1400" dirty="0" smtClean="0">
              <a:latin typeface="Arial"/>
              <a:cs typeface="Arial"/>
            </a:endParaRPr>
          </a:p>
          <a:p>
            <a:pPr lvl="2">
              <a:buFont typeface="Courier New"/>
              <a:buChar char="o"/>
            </a:pPr>
            <a:r>
              <a:rPr lang="fr-FR" sz="1400" dirty="0" smtClean="0">
                <a:latin typeface="Arial"/>
                <a:cs typeface="Arial"/>
              </a:rPr>
              <a:t> </a:t>
            </a:r>
            <a:r>
              <a:rPr lang="fr-FR" sz="1400" dirty="0" err="1" smtClean="0">
                <a:latin typeface="Arial"/>
                <a:cs typeface="Arial"/>
              </a:rPr>
              <a:t>S.épidermidis</a:t>
            </a:r>
            <a:endParaRPr lang="fr-FR" sz="1400" dirty="0" smtClean="0">
              <a:latin typeface="Arial"/>
              <a:cs typeface="Arial"/>
            </a:endParaRPr>
          </a:p>
          <a:p>
            <a:pPr lvl="1"/>
            <a:endParaRPr lang="fr-FR" sz="1400" dirty="0" smtClean="0">
              <a:latin typeface="Arial"/>
              <a:cs typeface="Arial"/>
            </a:endParaRPr>
          </a:p>
          <a:p>
            <a:pPr lvl="1"/>
            <a:endParaRPr lang="fr-FR" sz="1400" dirty="0" smtClean="0">
              <a:latin typeface="Arial"/>
              <a:cs typeface="Arial"/>
            </a:endParaRPr>
          </a:p>
        </p:txBody>
      </p:sp>
      <p:sp>
        <p:nvSpPr>
          <p:cNvPr id="29" name="Rectangle 28"/>
          <p:cNvSpPr/>
          <p:nvPr/>
        </p:nvSpPr>
        <p:spPr>
          <a:xfrm>
            <a:off x="228600" y="4379893"/>
            <a:ext cx="4572000" cy="954107"/>
          </a:xfrm>
          <a:prstGeom prst="rect">
            <a:avLst/>
          </a:prstGeom>
        </p:spPr>
        <p:txBody>
          <a:bodyPr>
            <a:spAutoFit/>
          </a:bodyPr>
          <a:lstStyle/>
          <a:p>
            <a:pPr lvl="1">
              <a:buFont typeface="Arial"/>
              <a:buChar char="•"/>
            </a:pPr>
            <a:r>
              <a:rPr lang="fr-FR" sz="1400" dirty="0" smtClean="0">
                <a:latin typeface="Arial"/>
                <a:cs typeface="Arial"/>
              </a:rPr>
              <a:t> 35-45% </a:t>
            </a:r>
            <a:r>
              <a:rPr lang="fr-FR" sz="1400" dirty="0" err="1" smtClean="0">
                <a:latin typeface="Arial"/>
                <a:cs typeface="Arial"/>
              </a:rPr>
              <a:t>polybactériens</a:t>
            </a:r>
            <a:endParaRPr lang="fr-FR" sz="1400" dirty="0" smtClean="0">
              <a:latin typeface="Arial"/>
              <a:cs typeface="Arial"/>
            </a:endParaRPr>
          </a:p>
          <a:p>
            <a:pPr lvl="1">
              <a:buFont typeface="Arial"/>
              <a:buChar char="•"/>
            </a:pPr>
            <a:endParaRPr lang="fr-FR" sz="1400" dirty="0" smtClean="0">
              <a:latin typeface="Arial"/>
              <a:cs typeface="Arial"/>
            </a:endParaRPr>
          </a:p>
          <a:p>
            <a:pPr lvl="1">
              <a:buFont typeface="Arial"/>
              <a:buChar char="•"/>
            </a:pPr>
            <a:endParaRPr lang="fr-FR" sz="1400" dirty="0" smtClean="0">
              <a:latin typeface="Arial"/>
              <a:cs typeface="Arial"/>
            </a:endParaRPr>
          </a:p>
          <a:p>
            <a:pPr lvl="1">
              <a:buFont typeface="Arial"/>
              <a:buChar char="•"/>
            </a:pPr>
            <a:r>
              <a:rPr lang="fr-FR" sz="1400" dirty="0" smtClean="0">
                <a:latin typeface="Arial"/>
                <a:cs typeface="Arial"/>
              </a:rPr>
              <a:t> 20-30% des cas sans germes retrouvés (ttt AB)</a:t>
            </a:r>
            <a:endParaRPr lang="fr-FR" dirty="0"/>
          </a:p>
        </p:txBody>
      </p:sp>
      <p:grpSp>
        <p:nvGrpSpPr>
          <p:cNvPr id="31" name="Grouper 30"/>
          <p:cNvGrpSpPr/>
          <p:nvPr/>
        </p:nvGrpSpPr>
        <p:grpSpPr>
          <a:xfrm>
            <a:off x="5105400" y="1981200"/>
            <a:ext cx="3886200" cy="2286000"/>
            <a:chOff x="5029200" y="4419600"/>
            <a:chExt cx="3886200" cy="2286000"/>
          </a:xfrm>
        </p:grpSpPr>
        <p:sp>
          <p:nvSpPr>
            <p:cNvPr id="14" name="Rectangle 13"/>
            <p:cNvSpPr/>
            <p:nvPr/>
          </p:nvSpPr>
          <p:spPr>
            <a:xfrm>
              <a:off x="5334000" y="6322368"/>
              <a:ext cx="2286000" cy="230832"/>
            </a:xfrm>
            <a:prstGeom prst="rect">
              <a:avLst/>
            </a:prstGeom>
          </p:spPr>
          <p:txBody>
            <a:bodyPr wrap="square">
              <a:spAutoFit/>
            </a:bodyPr>
            <a:lstStyle/>
            <a:p>
              <a:r>
                <a:rPr lang="fr-FR" sz="900" dirty="0" smtClean="0"/>
                <a:t>Acta </a:t>
              </a:r>
              <a:r>
                <a:rPr lang="fr-FR" sz="900" dirty="0" err="1" smtClean="0"/>
                <a:t>paediatrica</a:t>
              </a:r>
              <a:r>
                <a:rPr lang="fr-FR" sz="900" dirty="0" smtClean="0"/>
                <a:t> 2010, 99, pp.1163-67</a:t>
              </a:r>
              <a:endParaRPr lang="fr-FR" sz="900" dirty="0"/>
            </a:p>
          </p:txBody>
        </p:sp>
        <p:sp>
          <p:nvSpPr>
            <p:cNvPr id="18" name="Rectangle 17"/>
            <p:cNvSpPr/>
            <p:nvPr/>
          </p:nvSpPr>
          <p:spPr>
            <a:xfrm>
              <a:off x="5334000" y="5791200"/>
              <a:ext cx="3429000" cy="230832"/>
            </a:xfrm>
            <a:prstGeom prst="rect">
              <a:avLst/>
            </a:prstGeom>
          </p:spPr>
          <p:txBody>
            <a:bodyPr wrap="square">
              <a:spAutoFit/>
            </a:bodyPr>
            <a:lstStyle/>
            <a:p>
              <a:r>
                <a:rPr lang="fr-FR" sz="900" dirty="0" smtClean="0"/>
                <a:t>Bristish J of Neurosurgery, 2007, 21, pp 603-609</a:t>
              </a:r>
              <a:endParaRPr lang="fr-FR" sz="900" dirty="0"/>
            </a:p>
          </p:txBody>
        </p:sp>
        <p:sp>
          <p:nvSpPr>
            <p:cNvPr id="21" name="Rectangle 20"/>
            <p:cNvSpPr/>
            <p:nvPr/>
          </p:nvSpPr>
          <p:spPr>
            <a:xfrm>
              <a:off x="5334000" y="5560368"/>
              <a:ext cx="3581400" cy="230832"/>
            </a:xfrm>
            <a:prstGeom prst="rect">
              <a:avLst/>
            </a:prstGeom>
          </p:spPr>
          <p:txBody>
            <a:bodyPr wrap="square">
              <a:spAutoFit/>
            </a:bodyPr>
            <a:lstStyle/>
            <a:p>
              <a:r>
                <a:rPr lang="fr-FR" sz="900" dirty="0" smtClean="0"/>
                <a:t>Otolaryngology–Head and Neck </a:t>
              </a:r>
              <a:r>
                <a:rPr lang="fr-FR" sz="900" dirty="0" err="1" smtClean="0"/>
                <a:t>Surgery</a:t>
              </a:r>
              <a:r>
                <a:rPr lang="fr-FR" sz="900" dirty="0" smtClean="0"/>
                <a:t> (2006) 134, 733-736</a:t>
              </a:r>
              <a:endParaRPr lang="fr-FR" sz="900" dirty="0"/>
            </a:p>
          </p:txBody>
        </p:sp>
        <p:sp>
          <p:nvSpPr>
            <p:cNvPr id="12" name="Rectangle 11"/>
            <p:cNvSpPr/>
            <p:nvPr/>
          </p:nvSpPr>
          <p:spPr>
            <a:xfrm>
              <a:off x="5334000" y="5052368"/>
              <a:ext cx="2286000" cy="230832"/>
            </a:xfrm>
            <a:prstGeom prst="rect">
              <a:avLst/>
            </a:prstGeom>
          </p:spPr>
          <p:txBody>
            <a:bodyPr wrap="square">
              <a:spAutoFit/>
            </a:bodyPr>
            <a:lstStyle/>
            <a:p>
              <a:r>
                <a:rPr lang="fr-FR" sz="900" dirty="0" smtClean="0"/>
                <a:t>Laryngoscope 2002, 112, p59</a:t>
              </a:r>
              <a:endParaRPr lang="fr-FR" sz="900" dirty="0"/>
            </a:p>
          </p:txBody>
        </p:sp>
        <p:sp>
          <p:nvSpPr>
            <p:cNvPr id="17" name="Rectangle 16"/>
            <p:cNvSpPr/>
            <p:nvPr/>
          </p:nvSpPr>
          <p:spPr>
            <a:xfrm>
              <a:off x="5334000" y="4798368"/>
              <a:ext cx="3124200" cy="230832"/>
            </a:xfrm>
            <a:prstGeom prst="rect">
              <a:avLst/>
            </a:prstGeom>
          </p:spPr>
          <p:txBody>
            <a:bodyPr wrap="square">
              <a:spAutoFit/>
            </a:bodyPr>
            <a:lstStyle/>
            <a:p>
              <a:r>
                <a:rPr lang="fr-FR" sz="900" dirty="0" err="1" smtClean="0"/>
                <a:t>Arch</a:t>
              </a:r>
              <a:r>
                <a:rPr lang="fr-FR" sz="900" dirty="0" smtClean="0"/>
                <a:t> of Dis in </a:t>
              </a:r>
              <a:r>
                <a:rPr lang="fr-FR" sz="900" dirty="0" err="1" smtClean="0"/>
                <a:t>Childhood</a:t>
              </a:r>
              <a:r>
                <a:rPr lang="fr-FR" sz="900" dirty="0" smtClean="0"/>
                <a:t> 1992, 67, p.1478</a:t>
              </a:r>
              <a:endParaRPr lang="fr-FR" sz="900" dirty="0"/>
            </a:p>
          </p:txBody>
        </p:sp>
        <p:sp>
          <p:nvSpPr>
            <p:cNvPr id="23" name="Rectangle 22"/>
            <p:cNvSpPr/>
            <p:nvPr/>
          </p:nvSpPr>
          <p:spPr>
            <a:xfrm>
              <a:off x="5334000" y="5306368"/>
              <a:ext cx="3124200" cy="230832"/>
            </a:xfrm>
            <a:prstGeom prst="rect">
              <a:avLst/>
            </a:prstGeom>
          </p:spPr>
          <p:txBody>
            <a:bodyPr wrap="square">
              <a:spAutoFit/>
            </a:bodyPr>
            <a:lstStyle/>
            <a:p>
              <a:r>
                <a:rPr lang="fr-FR" sz="900" dirty="0" smtClean="0"/>
                <a:t>The </a:t>
              </a:r>
              <a:r>
                <a:rPr lang="fr-FR" sz="900" dirty="0" err="1" smtClean="0"/>
                <a:t>Ped</a:t>
              </a:r>
              <a:r>
                <a:rPr lang="fr-FR" sz="900" dirty="0" smtClean="0"/>
                <a:t> Infect. Dis. J, 2005, 24, p.384</a:t>
              </a:r>
              <a:endParaRPr lang="fr-FR" sz="900" dirty="0"/>
            </a:p>
          </p:txBody>
        </p:sp>
        <p:sp>
          <p:nvSpPr>
            <p:cNvPr id="25" name="Rectangle 24"/>
            <p:cNvSpPr/>
            <p:nvPr/>
          </p:nvSpPr>
          <p:spPr>
            <a:xfrm>
              <a:off x="5334000" y="6068368"/>
              <a:ext cx="3581400" cy="230832"/>
            </a:xfrm>
            <a:prstGeom prst="rect">
              <a:avLst/>
            </a:prstGeom>
          </p:spPr>
          <p:txBody>
            <a:bodyPr wrap="square">
              <a:spAutoFit/>
            </a:bodyPr>
            <a:lstStyle/>
            <a:p>
              <a:r>
                <a:rPr lang="fr-FR" sz="900" dirty="0" err="1" smtClean="0"/>
                <a:t>Int.J</a:t>
              </a:r>
              <a:r>
                <a:rPr lang="fr-FR" sz="900" dirty="0" smtClean="0"/>
                <a:t> of </a:t>
              </a:r>
              <a:r>
                <a:rPr lang="fr-FR" sz="900" dirty="0" err="1" smtClean="0"/>
                <a:t>Ped</a:t>
              </a:r>
              <a:r>
                <a:rPr lang="fr-FR" sz="900" dirty="0" smtClean="0"/>
                <a:t> </a:t>
              </a:r>
              <a:r>
                <a:rPr lang="fr-FR" sz="900" dirty="0" err="1" smtClean="0"/>
                <a:t>otorhinolaryngology</a:t>
              </a:r>
              <a:r>
                <a:rPr lang="fr-FR" sz="900" dirty="0" smtClean="0"/>
                <a:t>, 2007, 71, pp 1573-77</a:t>
              </a:r>
              <a:endParaRPr lang="fr-FR" sz="900" dirty="0"/>
            </a:p>
          </p:txBody>
        </p:sp>
        <p:sp>
          <p:nvSpPr>
            <p:cNvPr id="30" name="Rectangle 29"/>
            <p:cNvSpPr/>
            <p:nvPr/>
          </p:nvSpPr>
          <p:spPr>
            <a:xfrm>
              <a:off x="5029200" y="4419600"/>
              <a:ext cx="3886200" cy="2286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5124" y="609600"/>
            <a:ext cx="8780276" cy="1477328"/>
          </a:xfrm>
          <a:prstGeom prst="rect">
            <a:avLst/>
          </a:prstGeom>
        </p:spPr>
        <p:txBody>
          <a:bodyPr wrap="square">
            <a:spAutoFit/>
          </a:bodyPr>
          <a:lstStyle/>
          <a:p>
            <a:pPr marL="525463" lvl="3" indent="-342900"/>
            <a:r>
              <a:rPr lang="fr-CH" dirty="0" smtClean="0">
                <a:latin typeface="Arial" pitchFamily="34" charset="0"/>
                <a:cs typeface="Arial" pitchFamily="34" charset="0"/>
              </a:rPr>
              <a:t>DRAINAGE CHIRURGICAL EN URGENCE</a:t>
            </a:r>
          </a:p>
          <a:p>
            <a:pPr marL="360363" lvl="4" indent="-174625">
              <a:buFont typeface="Arial"/>
              <a:buChar char="•"/>
            </a:pPr>
            <a:r>
              <a:rPr lang="fr-CH" dirty="0" smtClean="0">
                <a:latin typeface="Arial" pitchFamily="34" charset="0"/>
                <a:cs typeface="Arial" pitchFamily="34" charset="0"/>
              </a:rPr>
              <a:t>Chirurgie trans-sinusienne avec cranialisation du sinus frontal</a:t>
            </a:r>
          </a:p>
          <a:p>
            <a:pPr marL="360363" lvl="4" indent="-174625">
              <a:buFont typeface="Arial"/>
              <a:buChar char="•"/>
            </a:pPr>
            <a:r>
              <a:rPr lang="fr-CH" dirty="0" smtClean="0">
                <a:latin typeface="Arial" pitchFamily="34" charset="0"/>
                <a:cs typeface="Arial" pitchFamily="34" charset="0"/>
              </a:rPr>
              <a:t>Crâniotomie</a:t>
            </a:r>
          </a:p>
          <a:p>
            <a:pPr marL="357188" lvl="3" indent="-174625">
              <a:buFont typeface="Arial"/>
              <a:buChar char="•"/>
            </a:pPr>
            <a:r>
              <a:rPr lang="fr-CH" dirty="0" smtClean="0">
                <a:latin typeface="Arial" pitchFamily="34" charset="0"/>
                <a:cs typeface="Arial" pitchFamily="34" charset="0"/>
              </a:rPr>
              <a:t>Nécessaire de réopérer dans 35% des cas</a:t>
            </a:r>
          </a:p>
          <a:p>
            <a:pPr marL="265113" lvl="3" indent="-82550">
              <a:buFont typeface="Arial" pitchFamily="34" charset="0"/>
              <a:buChar char="•"/>
            </a:pPr>
            <a:endParaRPr lang="fr-CH" dirty="0" smtClean="0">
              <a:latin typeface="Arial" pitchFamily="34" charset="0"/>
              <a:cs typeface="Arial" pitchFamily="34" charset="0"/>
            </a:endParaRPr>
          </a:p>
        </p:txBody>
      </p:sp>
      <p:sp>
        <p:nvSpPr>
          <p:cNvPr id="3" name="Rectangle 2"/>
          <p:cNvSpPr/>
          <p:nvPr/>
        </p:nvSpPr>
        <p:spPr>
          <a:xfrm>
            <a:off x="0" y="0"/>
            <a:ext cx="3023634" cy="461665"/>
          </a:xfrm>
          <a:prstGeom prst="rect">
            <a:avLst/>
          </a:prstGeom>
        </p:spPr>
        <p:txBody>
          <a:bodyPr wrap="none">
            <a:spAutoFit/>
          </a:bodyPr>
          <a:lstStyle/>
          <a:p>
            <a:pPr marL="525463" lvl="3" indent="-342900"/>
            <a:r>
              <a:rPr lang="fr-CH" sz="2400" u="sng" dirty="0" smtClean="0">
                <a:latin typeface="Arial" pitchFamily="34" charset="0"/>
                <a:cs typeface="Arial" pitchFamily="34" charset="0"/>
              </a:rPr>
              <a:t>PRISE EN CHARGE</a:t>
            </a:r>
          </a:p>
        </p:txBody>
      </p:sp>
      <p:sp>
        <p:nvSpPr>
          <p:cNvPr id="4" name="Rectangle 3"/>
          <p:cNvSpPr/>
          <p:nvPr/>
        </p:nvSpPr>
        <p:spPr>
          <a:xfrm>
            <a:off x="152400" y="2111276"/>
            <a:ext cx="8305800" cy="3693319"/>
          </a:xfrm>
          <a:prstGeom prst="rect">
            <a:avLst/>
          </a:prstGeom>
        </p:spPr>
        <p:txBody>
          <a:bodyPr wrap="square">
            <a:spAutoFit/>
          </a:bodyPr>
          <a:lstStyle/>
          <a:p>
            <a:pPr marL="525463" lvl="3" indent="-342900"/>
            <a:r>
              <a:rPr lang="fr-CH" dirty="0" smtClean="0">
                <a:latin typeface="Arial" pitchFamily="34" charset="0"/>
                <a:cs typeface="Arial" pitchFamily="34" charset="0"/>
              </a:rPr>
              <a:t>ANTIBIOTHERAPIE IV:</a:t>
            </a:r>
          </a:p>
          <a:p>
            <a:pPr marL="525463" lvl="3" indent="-342900">
              <a:buFont typeface="Arial"/>
              <a:buChar char="•"/>
            </a:pPr>
            <a:r>
              <a:rPr lang="fr-CH" dirty="0" smtClean="0">
                <a:latin typeface="Arial" pitchFamily="34" charset="0"/>
                <a:cs typeface="Arial" pitchFamily="34" charset="0"/>
              </a:rPr>
              <a:t>Doit bien pénétrer dans le SNC et atteindre une bonne concentration tissulaire</a:t>
            </a:r>
          </a:p>
          <a:p>
            <a:pPr marL="525463" lvl="3" indent="-342900">
              <a:buFont typeface="Arial"/>
              <a:buChar char="•"/>
            </a:pPr>
            <a:r>
              <a:rPr lang="fr-CH" dirty="0" smtClean="0">
                <a:latin typeface="Arial" pitchFamily="34" charset="0"/>
                <a:cs typeface="Arial" pitchFamily="34" charset="0"/>
              </a:rPr>
              <a:t>Doit couvrir les Streptocoque, les Gram neg et le staphylocoque</a:t>
            </a:r>
          </a:p>
          <a:p>
            <a:pPr marL="525463" lvl="3" indent="-342900">
              <a:buFont typeface="Arial"/>
              <a:buChar char="•"/>
            </a:pPr>
            <a:r>
              <a:rPr lang="fr-CH" dirty="0" smtClean="0">
                <a:latin typeface="Arial" pitchFamily="34" charset="0"/>
                <a:cs typeface="Arial" pitchFamily="34" charset="0"/>
              </a:rPr>
              <a:t>Doit couvrir les les anaérobes</a:t>
            </a:r>
          </a:p>
          <a:p>
            <a:pPr marL="525463" lvl="3" indent="-342900">
              <a:buFont typeface="Arial"/>
              <a:buChar char="•"/>
            </a:pPr>
            <a:r>
              <a:rPr lang="fr-CH" dirty="0" smtClean="0">
                <a:latin typeface="Arial" pitchFamily="34" charset="0"/>
                <a:cs typeface="Arial" pitchFamily="34" charset="0"/>
              </a:rPr>
              <a:t>Doit couvrir dans les zones à risque le Pneumocoque résistant et le MRSA </a:t>
            </a:r>
          </a:p>
          <a:p>
            <a:pPr marL="525463" lvl="3" indent="-342900"/>
            <a:endParaRPr lang="fr-CH" dirty="0" smtClean="0">
              <a:latin typeface="Arial" pitchFamily="34" charset="0"/>
              <a:cs typeface="Arial" pitchFamily="34" charset="0"/>
            </a:endParaRPr>
          </a:p>
          <a:p>
            <a:pPr marL="525463" lvl="3" indent="-342900">
              <a:buFont typeface="Symbol" charset="2"/>
              <a:buChar char=""/>
            </a:pPr>
            <a:r>
              <a:rPr lang="fr-CH" dirty="0" smtClean="0">
                <a:latin typeface="Arial" pitchFamily="34" charset="0"/>
                <a:cs typeface="Arial" pitchFamily="34" charset="0"/>
              </a:rPr>
              <a:t>Céphalosporine de 3</a:t>
            </a:r>
            <a:r>
              <a:rPr lang="fr-CH" baseline="30000" dirty="0" smtClean="0">
                <a:latin typeface="Arial" pitchFamily="34" charset="0"/>
                <a:cs typeface="Arial" pitchFamily="34" charset="0"/>
              </a:rPr>
              <a:t>ème</a:t>
            </a:r>
            <a:r>
              <a:rPr lang="fr-CH" dirty="0" smtClean="0">
                <a:latin typeface="Arial" pitchFamily="34" charset="0"/>
                <a:cs typeface="Arial" pitchFamily="34" charset="0"/>
              </a:rPr>
              <a:t> génération (Rocéphine®)  </a:t>
            </a:r>
          </a:p>
          <a:p>
            <a:pPr marL="525463" lvl="3" indent="-342900"/>
            <a:r>
              <a:rPr lang="fr-CH" dirty="0" smtClean="0">
                <a:latin typeface="Arial" pitchFamily="34" charset="0"/>
                <a:cs typeface="Arial" pitchFamily="34" charset="0"/>
              </a:rPr>
              <a:t>	+ métronidazole (Flagyl®) </a:t>
            </a:r>
          </a:p>
          <a:p>
            <a:pPr marL="525463" lvl="3" indent="-342900"/>
            <a:r>
              <a:rPr lang="fr-CH" dirty="0" smtClean="0">
                <a:latin typeface="Arial" pitchFamily="34" charset="0"/>
                <a:cs typeface="Arial" pitchFamily="34" charset="0"/>
              </a:rPr>
              <a:t>	+/- vancomycine </a:t>
            </a:r>
          </a:p>
          <a:p>
            <a:pPr marL="525463" lvl="3" indent="-342900"/>
            <a:endParaRPr lang="fr-CH" dirty="0" smtClean="0">
              <a:latin typeface="Arial" pitchFamily="34" charset="0"/>
              <a:cs typeface="Arial" pitchFamily="34" charset="0"/>
            </a:endParaRPr>
          </a:p>
          <a:p>
            <a:pPr marL="441325" lvl="3" indent="-80963"/>
            <a:r>
              <a:rPr lang="fr-CH" dirty="0" smtClean="0">
                <a:latin typeface="Arial" pitchFamily="34" charset="0"/>
                <a:cs typeface="Arial" pitchFamily="34" charset="0"/>
              </a:rPr>
              <a:t>Ad résolution clinique et radiologique =&gt; En moyenne 1-2 mois de traitement AB pos opératoire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1371600"/>
            <a:ext cx="8534400" cy="3046988"/>
          </a:xfrm>
          <a:prstGeom prst="rect">
            <a:avLst/>
          </a:prstGeom>
        </p:spPr>
        <p:txBody>
          <a:bodyPr wrap="square">
            <a:spAutoFit/>
          </a:bodyPr>
          <a:lstStyle/>
          <a:p>
            <a:pPr marL="357188" lvl="3" indent="-174625" algn="ctr"/>
            <a:r>
              <a:rPr lang="fr-CH" sz="4800" dirty="0" smtClean="0">
                <a:latin typeface="Arial" pitchFamily="34" charset="0"/>
                <a:cs typeface="Arial" pitchFamily="34" charset="0"/>
              </a:rPr>
              <a:t>SINUSITE </a:t>
            </a:r>
          </a:p>
          <a:p>
            <a:pPr marL="357188" lvl="3" indent="-174625" algn="ctr"/>
            <a:r>
              <a:rPr lang="fr-CH" sz="4800" dirty="0" smtClean="0">
                <a:latin typeface="Arial" pitchFamily="34" charset="0"/>
                <a:cs typeface="Arial" pitchFamily="34" charset="0"/>
              </a:rPr>
              <a:t>BACTERIENNE…</a:t>
            </a:r>
          </a:p>
          <a:p>
            <a:pPr marL="357188" lvl="3" indent="-174625" algn="ctr"/>
            <a:r>
              <a:rPr lang="fr-CH" sz="4800" dirty="0" smtClean="0">
                <a:latin typeface="Arial" pitchFamily="34" charset="0"/>
                <a:cs typeface="Arial" pitchFamily="34" charset="0"/>
              </a:rPr>
              <a:t> </a:t>
            </a:r>
          </a:p>
          <a:p>
            <a:pPr marL="357188" lvl="3" indent="-174625" algn="ctr"/>
            <a:r>
              <a:rPr lang="fr-CH" sz="4800" dirty="0" smtClean="0">
                <a:latin typeface="Arial" pitchFamily="34" charset="0"/>
                <a:cs typeface="Arial" pitchFamily="34" charset="0"/>
              </a:rPr>
              <a:t>UN DIAGNOSTIC FACILE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descr="2.jpg"/>
          <p:cNvPicPr>
            <a:picLocks noChangeAspect="1"/>
          </p:cNvPicPr>
          <p:nvPr/>
        </p:nvPicPr>
        <p:blipFill>
          <a:blip r:embed="rId4"/>
          <a:stretch>
            <a:fillRect/>
          </a:stretch>
        </p:blipFill>
        <p:spPr>
          <a:xfrm flipH="1">
            <a:off x="2438400" y="460161"/>
            <a:ext cx="1931123" cy="3426039"/>
          </a:xfrm>
          <a:prstGeom prst="rect">
            <a:avLst/>
          </a:prstGeom>
        </p:spPr>
      </p:pic>
      <p:pic>
        <p:nvPicPr>
          <p:cNvPr id="10" name="Image 9" descr="Capture d’écran 2010-08-30 à 15.50.22.png"/>
          <p:cNvPicPr>
            <a:picLocks noChangeAspect="1"/>
          </p:cNvPicPr>
          <p:nvPr/>
        </p:nvPicPr>
        <p:blipFill>
          <a:blip r:embed="rId5"/>
          <a:srcRect l="52491" b="10000"/>
          <a:stretch>
            <a:fillRect/>
          </a:stretch>
        </p:blipFill>
        <p:spPr>
          <a:xfrm>
            <a:off x="4290095" y="457200"/>
            <a:ext cx="1931123" cy="3429000"/>
          </a:xfrm>
          <a:prstGeom prst="rect">
            <a:avLst/>
          </a:prstGeom>
        </p:spPr>
      </p:pic>
      <p:grpSp>
        <p:nvGrpSpPr>
          <p:cNvPr id="22" name="Grouper 21"/>
          <p:cNvGrpSpPr/>
          <p:nvPr/>
        </p:nvGrpSpPr>
        <p:grpSpPr>
          <a:xfrm>
            <a:off x="6156176" y="164068"/>
            <a:ext cx="2911624" cy="3672483"/>
            <a:chOff x="6156176" y="164068"/>
            <a:chExt cx="2911624" cy="3672483"/>
          </a:xfrm>
        </p:grpSpPr>
        <p:graphicFrame>
          <p:nvGraphicFramePr>
            <p:cNvPr id="44034" name="Object 2"/>
            <p:cNvGraphicFramePr>
              <a:graphicFrameLocks noChangeAspect="1"/>
            </p:cNvGraphicFramePr>
            <p:nvPr/>
          </p:nvGraphicFramePr>
          <p:xfrm>
            <a:off x="6314831" y="647581"/>
            <a:ext cx="2752969" cy="1952105"/>
          </p:xfrm>
          <a:graphic>
            <a:graphicData uri="http://schemas.openxmlformats.org/presentationml/2006/ole">
              <mc:AlternateContent xmlns:mc="http://schemas.openxmlformats.org/markup-compatibility/2006">
                <mc:Choice xmlns:v="urn:schemas-microsoft-com:vml" Requires="v">
                  <p:oleObj spid="_x0000_s44047" name="Document" r:id="rId6" imgW="4191000" imgH="2971800" progId="Word.Document.12">
                    <p:link updateAutomatic="1"/>
                  </p:oleObj>
                </mc:Choice>
                <mc:Fallback>
                  <p:oleObj name="Document" r:id="rId6" imgW="4191000" imgH="2971800" progId="Word.Document.12">
                    <p:link updateAutomatic="1"/>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4831" y="647581"/>
                          <a:ext cx="2752969" cy="195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ZoneTexte 8"/>
            <p:cNvSpPr txBox="1"/>
            <p:nvPr/>
          </p:nvSpPr>
          <p:spPr>
            <a:xfrm>
              <a:off x="6156176" y="2667000"/>
              <a:ext cx="2911624" cy="1169551"/>
            </a:xfrm>
            <a:prstGeom prst="rect">
              <a:avLst/>
            </a:prstGeom>
            <a:noFill/>
          </p:spPr>
          <p:txBody>
            <a:bodyPr wrap="square" rtlCol="0">
              <a:spAutoFit/>
            </a:bodyPr>
            <a:lstStyle/>
            <a:p>
              <a:r>
                <a:rPr lang="fr-FR" sz="1400" b="1" dirty="0" smtClean="0">
                  <a:latin typeface="Arial"/>
                  <a:cs typeface="Arial"/>
                </a:rPr>
                <a:t>Développement des sinus:</a:t>
              </a:r>
              <a:endParaRPr lang="fr-FR" sz="1400" dirty="0" smtClean="0">
                <a:latin typeface="Arial"/>
                <a:cs typeface="Arial"/>
              </a:endParaRPr>
            </a:p>
            <a:p>
              <a:pPr marL="87313" lvl="0" indent="-87313">
                <a:buFont typeface="Arial"/>
                <a:buChar char="•"/>
              </a:pPr>
              <a:r>
                <a:rPr lang="fr-FR" sz="1400" b="1" dirty="0" smtClean="0">
                  <a:latin typeface="Arial"/>
                  <a:cs typeface="Arial"/>
                </a:rPr>
                <a:t>M</a:t>
              </a:r>
              <a:r>
                <a:rPr lang="fr-FR" sz="1400" dirty="0" smtClean="0">
                  <a:latin typeface="Arial"/>
                  <a:cs typeface="Arial"/>
                </a:rPr>
                <a:t>axillaire (dès naissance-2 ans)</a:t>
              </a:r>
            </a:p>
            <a:p>
              <a:pPr marL="87313" lvl="0" indent="-87313">
                <a:buFont typeface="Arial"/>
                <a:buChar char="•"/>
              </a:pPr>
              <a:r>
                <a:rPr lang="fr-FR" sz="1400" b="1" dirty="0" smtClean="0">
                  <a:latin typeface="Arial"/>
                  <a:cs typeface="Arial"/>
                </a:rPr>
                <a:t>E</a:t>
              </a:r>
              <a:r>
                <a:rPr lang="fr-FR" sz="1400" dirty="0" smtClean="0">
                  <a:latin typeface="Arial"/>
                  <a:cs typeface="Arial"/>
                </a:rPr>
                <a:t>thmoïde (naissance-6 mois)</a:t>
              </a:r>
            </a:p>
            <a:p>
              <a:pPr marL="87313" lvl="0" indent="-87313">
                <a:buFont typeface="Arial"/>
                <a:buChar char="•"/>
              </a:pPr>
              <a:r>
                <a:rPr lang="fr-FR" sz="1400" b="1" dirty="0" smtClean="0">
                  <a:latin typeface="Arial"/>
                  <a:cs typeface="Arial"/>
                </a:rPr>
                <a:t>S</a:t>
              </a:r>
              <a:r>
                <a:rPr lang="fr-FR" sz="1400" dirty="0" smtClean="0">
                  <a:latin typeface="Arial"/>
                  <a:cs typeface="Arial"/>
                </a:rPr>
                <a:t>phénoïde (5 ans)</a:t>
              </a:r>
            </a:p>
            <a:p>
              <a:pPr marL="87313" indent="-87313">
                <a:buFont typeface="Arial"/>
                <a:buChar char="•"/>
              </a:pPr>
              <a:r>
                <a:rPr lang="fr-FR" sz="1400" b="1" dirty="0" smtClean="0">
                  <a:latin typeface="Arial"/>
                  <a:cs typeface="Arial"/>
                </a:rPr>
                <a:t>F</a:t>
              </a:r>
              <a:r>
                <a:rPr lang="fr-FR" sz="1400" dirty="0" smtClean="0">
                  <a:latin typeface="Arial"/>
                  <a:cs typeface="Arial"/>
                </a:rPr>
                <a:t>rontal (8-12 ans) </a:t>
              </a:r>
              <a:endParaRPr lang="fr-FR" sz="1400" dirty="0">
                <a:latin typeface="Arial"/>
                <a:cs typeface="Arial"/>
              </a:endParaRPr>
            </a:p>
          </p:txBody>
        </p:sp>
        <p:sp>
          <p:nvSpPr>
            <p:cNvPr id="11" name="Rectangle 10"/>
            <p:cNvSpPr/>
            <p:nvPr/>
          </p:nvSpPr>
          <p:spPr>
            <a:xfrm>
              <a:off x="6858000" y="164068"/>
              <a:ext cx="1471264" cy="369332"/>
            </a:xfrm>
            <a:prstGeom prst="rect">
              <a:avLst/>
            </a:prstGeom>
          </p:spPr>
          <p:txBody>
            <a:bodyPr wrap="none">
              <a:spAutoFit/>
            </a:bodyPr>
            <a:lstStyle/>
            <a:p>
              <a:r>
                <a:rPr lang="fr-FR" b="1" dirty="0" smtClean="0">
                  <a:latin typeface="Arial"/>
                  <a:cs typeface="Arial"/>
                </a:rPr>
                <a:t>ANATOMIE:</a:t>
              </a:r>
              <a:endParaRPr lang="fr-FR" dirty="0" smtClean="0">
                <a:latin typeface="Arial"/>
                <a:cs typeface="Arial"/>
              </a:endParaRPr>
            </a:p>
          </p:txBody>
        </p:sp>
      </p:grpSp>
      <p:grpSp>
        <p:nvGrpSpPr>
          <p:cNvPr id="23" name="Grouper 22"/>
          <p:cNvGrpSpPr/>
          <p:nvPr/>
        </p:nvGrpSpPr>
        <p:grpSpPr>
          <a:xfrm>
            <a:off x="0" y="457200"/>
            <a:ext cx="5966495" cy="6324600"/>
            <a:chOff x="0" y="457200"/>
            <a:chExt cx="5966495" cy="6324600"/>
          </a:xfrm>
        </p:grpSpPr>
        <p:grpSp>
          <p:nvGrpSpPr>
            <p:cNvPr id="21" name="Grouper 20"/>
            <p:cNvGrpSpPr/>
            <p:nvPr/>
          </p:nvGrpSpPr>
          <p:grpSpPr>
            <a:xfrm>
              <a:off x="76200" y="457200"/>
              <a:ext cx="5890295" cy="6324600"/>
              <a:chOff x="76200" y="457200"/>
              <a:chExt cx="5890295" cy="6324600"/>
            </a:xfrm>
          </p:grpSpPr>
          <p:sp>
            <p:nvSpPr>
              <p:cNvPr id="12" name="Rectangle 11"/>
              <p:cNvSpPr/>
              <p:nvPr/>
            </p:nvSpPr>
            <p:spPr>
              <a:xfrm>
                <a:off x="3657600" y="3886200"/>
                <a:ext cx="2308895" cy="246221"/>
              </a:xfrm>
              <a:prstGeom prst="rect">
                <a:avLst/>
              </a:prstGeom>
            </p:spPr>
            <p:txBody>
              <a:bodyPr wrap="none">
                <a:spAutoFit/>
              </a:bodyPr>
              <a:lstStyle/>
              <a:p>
                <a:r>
                  <a:rPr lang="fr-FR" sz="1000" dirty="0" smtClean="0"/>
                  <a:t>JAMA, May 6, 2009—Vol 301, No. 17</a:t>
                </a:r>
                <a:endParaRPr lang="fr-FR" sz="1000" dirty="0"/>
              </a:p>
            </p:txBody>
          </p:sp>
          <p:pic>
            <p:nvPicPr>
              <p:cNvPr id="6" name="Image 5" descr="Capture d’écran 2010-08-30 à 15.50.22.png"/>
              <p:cNvPicPr>
                <a:picLocks noChangeAspect="1"/>
              </p:cNvPicPr>
              <p:nvPr/>
            </p:nvPicPr>
            <p:blipFill>
              <a:blip r:embed="rId5"/>
              <a:srcRect r="45635" b="10000"/>
              <a:stretch>
                <a:fillRect/>
              </a:stretch>
            </p:blipFill>
            <p:spPr>
              <a:xfrm>
                <a:off x="2133600" y="457200"/>
                <a:ext cx="2209800" cy="3429000"/>
              </a:xfrm>
              <a:prstGeom prst="rect">
                <a:avLst/>
              </a:prstGeom>
            </p:spPr>
          </p:pic>
          <p:sp>
            <p:nvSpPr>
              <p:cNvPr id="16" name="ZoneTexte 15"/>
              <p:cNvSpPr txBox="1"/>
              <p:nvPr/>
            </p:nvSpPr>
            <p:spPr>
              <a:xfrm>
                <a:off x="76200" y="3888700"/>
                <a:ext cx="4038600" cy="2893100"/>
              </a:xfrm>
              <a:prstGeom prst="rect">
                <a:avLst/>
              </a:prstGeom>
              <a:noFill/>
            </p:spPr>
            <p:txBody>
              <a:bodyPr wrap="square" rtlCol="0">
                <a:spAutoFit/>
              </a:bodyPr>
              <a:lstStyle/>
              <a:p>
                <a:pPr marL="87313" lvl="0" indent="-87313">
                  <a:buFont typeface="Arial"/>
                  <a:buChar char="•"/>
                </a:pPr>
                <a:r>
                  <a:rPr lang="fr-FR" sz="1400" dirty="0" smtClean="0">
                    <a:latin typeface="Arial"/>
                    <a:cs typeface="Arial"/>
                  </a:rPr>
                  <a:t>Congestion nasale</a:t>
                </a:r>
              </a:p>
              <a:p>
                <a:pPr marL="87313" indent="-87313">
                  <a:buFont typeface="Arial"/>
                  <a:buChar char="•"/>
                </a:pPr>
                <a:r>
                  <a:rPr lang="fr-CH" sz="1400" dirty="0" smtClean="0">
                    <a:latin typeface="Arial" pitchFamily="34" charset="0"/>
                    <a:cs typeface="Arial" pitchFamily="34" charset="0"/>
                  </a:rPr>
                  <a:t>Hypo-anosmie</a:t>
                </a:r>
              </a:p>
              <a:p>
                <a:pPr marL="87313" lvl="0" indent="-87313">
                  <a:buFont typeface="Arial"/>
                  <a:buChar char="•"/>
                </a:pPr>
                <a:r>
                  <a:rPr lang="fr-CH" sz="1400" dirty="0" smtClean="0">
                    <a:latin typeface="Arial" pitchFamily="34" charset="0"/>
                    <a:cs typeface="Arial" pitchFamily="34" charset="0"/>
                  </a:rPr>
                  <a:t>Toux</a:t>
                </a:r>
              </a:p>
              <a:p>
                <a:pPr marL="87313" lvl="0" indent="-87313">
                  <a:buFont typeface="Arial"/>
                  <a:buChar char="•"/>
                </a:pPr>
                <a:r>
                  <a:rPr lang="fr-FR" sz="1400" dirty="0" smtClean="0">
                    <a:latin typeface="Arial"/>
                    <a:cs typeface="Arial"/>
                  </a:rPr>
                  <a:t>Céphalées, sensation de tension</a:t>
                </a:r>
              </a:p>
              <a:p>
                <a:pPr marL="87313" lvl="0" indent="-87313">
                  <a:buFont typeface="Arial"/>
                  <a:buChar char="•"/>
                </a:pPr>
                <a:r>
                  <a:rPr lang="fr-FR" sz="1400" dirty="0" smtClean="0">
                    <a:latin typeface="Arial"/>
                    <a:cs typeface="Arial"/>
                  </a:rPr>
                  <a:t>Douleur frontale ou </a:t>
                </a:r>
                <a:r>
                  <a:rPr lang="fr-FR" sz="1400" dirty="0" err="1" smtClean="0">
                    <a:latin typeface="Arial"/>
                    <a:cs typeface="Arial"/>
                  </a:rPr>
                  <a:t>rétro-orbitaire</a:t>
                </a:r>
                <a:endParaRPr lang="fr-FR" sz="1400" dirty="0" smtClean="0">
                  <a:latin typeface="Arial"/>
                  <a:cs typeface="Arial"/>
                </a:endParaRPr>
              </a:p>
              <a:p>
                <a:pPr marL="87313" indent="-87313">
                  <a:buFont typeface="Arial"/>
                  <a:buChar char="•"/>
                </a:pPr>
                <a:r>
                  <a:rPr lang="fr-FR" sz="1400" dirty="0" smtClean="0">
                    <a:latin typeface="Arial"/>
                    <a:cs typeface="Arial"/>
                  </a:rPr>
                  <a:t>T°, malaise</a:t>
                </a:r>
              </a:p>
              <a:p>
                <a:pPr marL="87313" lvl="0" indent="-87313">
                  <a:buFont typeface="Arial"/>
                  <a:buChar char="•"/>
                </a:pPr>
                <a:r>
                  <a:rPr lang="fr-FR" sz="1400" dirty="0" smtClean="0">
                    <a:latin typeface="Arial"/>
                    <a:cs typeface="Arial"/>
                  </a:rPr>
                  <a:t>Ecoulement nasal ou postérieur</a:t>
                </a:r>
              </a:p>
              <a:p>
                <a:pPr marL="87313" indent="-87313">
                  <a:buFont typeface="Arial"/>
                  <a:buChar char="•"/>
                </a:pPr>
                <a:r>
                  <a:rPr lang="fr-CH" sz="1400" dirty="0" smtClean="0">
                    <a:latin typeface="Arial" pitchFamily="34" charset="0"/>
                    <a:cs typeface="Arial" pitchFamily="34" charset="0"/>
                  </a:rPr>
                  <a:t>Œdème/inflammation de la muqueuse nasale, croûtes</a:t>
                </a:r>
                <a:endParaRPr lang="fr-FR" sz="1400" dirty="0" smtClean="0">
                  <a:latin typeface="Arial"/>
                  <a:cs typeface="Arial"/>
                </a:endParaRPr>
              </a:p>
              <a:p>
                <a:pPr marL="87313" lvl="0" indent="-87313">
                  <a:buFont typeface="Arial"/>
                  <a:buChar char="•"/>
                </a:pPr>
                <a:r>
                  <a:rPr lang="fr-FR" sz="1400" dirty="0" smtClean="0">
                    <a:latin typeface="Arial"/>
                    <a:cs typeface="Arial"/>
                  </a:rPr>
                  <a:t>Douleur à la pression des sinus</a:t>
                </a:r>
              </a:p>
              <a:p>
                <a:pPr marL="87313" lvl="0" indent="-87313">
                  <a:buFont typeface="Arial"/>
                  <a:buChar char="•"/>
                </a:pPr>
                <a:r>
                  <a:rPr lang="fr-FR" sz="1400" dirty="0" smtClean="0">
                    <a:latin typeface="Arial"/>
                    <a:cs typeface="Arial"/>
                  </a:rPr>
                  <a:t>Douleur péjorée en se penchant en avant</a:t>
                </a:r>
              </a:p>
              <a:p>
                <a:pPr marL="87313" lvl="0" indent="-87313">
                  <a:buFont typeface="Arial"/>
                  <a:buChar char="•"/>
                </a:pPr>
                <a:r>
                  <a:rPr lang="fr-FR" sz="1400" dirty="0" smtClean="0">
                    <a:latin typeface="Arial"/>
                    <a:cs typeface="Arial"/>
                  </a:rPr>
                  <a:t>Douleur à la percussion dentaire</a:t>
                </a:r>
              </a:p>
              <a:p>
                <a:pPr marL="87313" lvl="0" indent="-87313">
                  <a:buFont typeface="Arial"/>
                  <a:buChar char="•"/>
                </a:pPr>
                <a:r>
                  <a:rPr lang="fr-FR" sz="1400" dirty="0" err="1" smtClean="0">
                    <a:latin typeface="Arial"/>
                    <a:cs typeface="Arial"/>
                  </a:rPr>
                  <a:t>Transillumination</a:t>
                </a:r>
                <a:r>
                  <a:rPr lang="fr-FR" sz="1400" dirty="0" smtClean="0">
                    <a:latin typeface="Arial"/>
                    <a:cs typeface="Arial"/>
                  </a:rPr>
                  <a:t> maxillaire négative</a:t>
                </a:r>
              </a:p>
            </p:txBody>
          </p:sp>
        </p:grpSp>
        <p:sp>
          <p:nvSpPr>
            <p:cNvPr id="13" name="Rectangle 12"/>
            <p:cNvSpPr/>
            <p:nvPr/>
          </p:nvSpPr>
          <p:spPr>
            <a:xfrm>
              <a:off x="0" y="3581400"/>
              <a:ext cx="3107404" cy="369332"/>
            </a:xfrm>
            <a:prstGeom prst="rect">
              <a:avLst/>
            </a:prstGeom>
          </p:spPr>
          <p:txBody>
            <a:bodyPr wrap="square">
              <a:spAutoFit/>
            </a:bodyPr>
            <a:lstStyle/>
            <a:p>
              <a:pPr algn="ctr"/>
              <a:r>
                <a:rPr lang="fr-FR" b="1" dirty="0" smtClean="0">
                  <a:latin typeface="Arial"/>
                  <a:cs typeface="Arial"/>
                </a:rPr>
                <a:t>SIGNES ET SYMPTÔMES</a:t>
              </a:r>
              <a:endParaRPr lang="fr-FR" dirty="0" smtClean="0">
                <a:latin typeface="Arial"/>
                <a:cs typeface="Aria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10440144" y="3284984"/>
            <a:ext cx="288032" cy="7200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2.png"/>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411760" y="692696"/>
            <a:ext cx="3568201" cy="5013176"/>
          </a:xfrm>
          <a:prstGeom prst="rect">
            <a:avLst/>
          </a:prstGeom>
        </p:spPr>
      </p:pic>
      <p:sp>
        <p:nvSpPr>
          <p:cNvPr id="26" name="Rectangle 25"/>
          <p:cNvSpPr/>
          <p:nvPr/>
        </p:nvSpPr>
        <p:spPr>
          <a:xfrm>
            <a:off x="1691680" y="188640"/>
            <a:ext cx="4981652" cy="369332"/>
          </a:xfrm>
          <a:prstGeom prst="rect">
            <a:avLst/>
          </a:prstGeom>
        </p:spPr>
        <p:txBody>
          <a:bodyPr wrap="none">
            <a:spAutoFit/>
          </a:bodyPr>
          <a:lstStyle/>
          <a:p>
            <a:r>
              <a:rPr lang="fr-FR" b="1" dirty="0" smtClean="0">
                <a:latin typeface="Arial"/>
                <a:cs typeface="Arial"/>
              </a:rPr>
              <a:t>DEVLOPPEMENT DES </a:t>
            </a:r>
            <a:r>
              <a:rPr lang="fr-FR" b="1" dirty="0" smtClean="0">
                <a:latin typeface="Arial"/>
                <a:cs typeface="Arial"/>
              </a:rPr>
              <a:t>SINUSET SINUSITES</a:t>
            </a:r>
            <a:endParaRPr lang="fr-FR" dirty="0" smtClean="0">
              <a:latin typeface="Arial"/>
              <a:cs typeface="Arial"/>
            </a:endParaRPr>
          </a:p>
        </p:txBody>
      </p:sp>
      <p:sp>
        <p:nvSpPr>
          <p:cNvPr id="14" name="TextBox 13"/>
          <p:cNvSpPr txBox="1"/>
          <p:nvPr/>
        </p:nvSpPr>
        <p:spPr>
          <a:xfrm>
            <a:off x="2555776" y="2853516"/>
            <a:ext cx="816850" cy="215444"/>
          </a:xfrm>
          <a:prstGeom prst="rect">
            <a:avLst/>
          </a:prstGeom>
          <a:solidFill>
            <a:srgbClr val="FFFFFF"/>
          </a:solidFill>
          <a:ln>
            <a:solidFill>
              <a:srgbClr val="FFFFFF"/>
            </a:solidFill>
          </a:ln>
        </p:spPr>
        <p:txBody>
          <a:bodyPr wrap="none" rtlCol="0">
            <a:spAutoFit/>
          </a:bodyPr>
          <a:lstStyle/>
          <a:p>
            <a:r>
              <a:rPr lang="en-US" sz="800" dirty="0" smtClean="0">
                <a:solidFill>
                  <a:srgbClr val="FF0000"/>
                </a:solidFill>
              </a:rPr>
              <a:t>CAVE dès </a:t>
            </a:r>
            <a:r>
              <a:rPr lang="en-US" sz="800" dirty="0" smtClean="0">
                <a:solidFill>
                  <a:srgbClr val="FF0000"/>
                </a:solidFill>
              </a:rPr>
              <a:t>2 </a:t>
            </a:r>
            <a:r>
              <a:rPr lang="en-US" sz="800" dirty="0" smtClean="0">
                <a:solidFill>
                  <a:srgbClr val="FF0000"/>
                </a:solidFill>
              </a:rPr>
              <a:t>ans</a:t>
            </a:r>
            <a:endParaRPr lang="en-US" sz="800" dirty="0">
              <a:solidFill>
                <a:srgbClr val="FF0000"/>
              </a:solidFill>
            </a:endParaRPr>
          </a:p>
        </p:txBody>
      </p:sp>
      <p:sp>
        <p:nvSpPr>
          <p:cNvPr id="28" name="TextBox 27"/>
          <p:cNvSpPr txBox="1"/>
          <p:nvPr/>
        </p:nvSpPr>
        <p:spPr>
          <a:xfrm>
            <a:off x="2839056" y="2205444"/>
            <a:ext cx="868848" cy="215444"/>
          </a:xfrm>
          <a:prstGeom prst="rect">
            <a:avLst/>
          </a:prstGeom>
          <a:solidFill>
            <a:srgbClr val="FFFFFF"/>
          </a:solidFill>
          <a:ln>
            <a:noFill/>
          </a:ln>
        </p:spPr>
        <p:txBody>
          <a:bodyPr wrap="none" rtlCol="0">
            <a:spAutoFit/>
          </a:bodyPr>
          <a:lstStyle/>
          <a:p>
            <a:r>
              <a:rPr lang="en-US" sz="800" dirty="0" smtClean="0">
                <a:solidFill>
                  <a:srgbClr val="FF0000"/>
                </a:solidFill>
              </a:rPr>
              <a:t>CAVE dès </a:t>
            </a:r>
            <a:r>
              <a:rPr lang="en-US" sz="800" dirty="0" smtClean="0">
                <a:solidFill>
                  <a:srgbClr val="FF0000"/>
                </a:solidFill>
              </a:rPr>
              <a:t>10 </a:t>
            </a:r>
            <a:r>
              <a:rPr lang="en-US" sz="800" dirty="0" smtClean="0">
                <a:solidFill>
                  <a:srgbClr val="FF0000"/>
                </a:solidFill>
              </a:rPr>
              <a:t>ans</a:t>
            </a:r>
            <a:endParaRPr lang="en-US" sz="800" dirty="0">
              <a:solidFill>
                <a:srgbClr val="FF0000"/>
              </a:solidFill>
            </a:endParaRPr>
          </a:p>
        </p:txBody>
      </p:sp>
      <p:sp>
        <p:nvSpPr>
          <p:cNvPr id="29" name="TextBox 28"/>
          <p:cNvSpPr txBox="1"/>
          <p:nvPr/>
        </p:nvSpPr>
        <p:spPr>
          <a:xfrm>
            <a:off x="2699792" y="4005644"/>
            <a:ext cx="816850" cy="215444"/>
          </a:xfrm>
          <a:prstGeom prst="rect">
            <a:avLst/>
          </a:prstGeom>
          <a:solidFill>
            <a:srgbClr val="FFFFFF"/>
          </a:solidFill>
          <a:ln>
            <a:noFill/>
          </a:ln>
        </p:spPr>
        <p:txBody>
          <a:bodyPr wrap="none" rtlCol="0">
            <a:spAutoFit/>
          </a:bodyPr>
          <a:lstStyle/>
          <a:p>
            <a:r>
              <a:rPr lang="en-US" sz="800" dirty="0" smtClean="0">
                <a:solidFill>
                  <a:srgbClr val="FF0000"/>
                </a:solidFill>
              </a:rPr>
              <a:t>CAVE dès </a:t>
            </a:r>
            <a:r>
              <a:rPr lang="en-US" sz="800" dirty="0">
                <a:solidFill>
                  <a:srgbClr val="FF0000"/>
                </a:solidFill>
              </a:rPr>
              <a:t>3 </a:t>
            </a:r>
            <a:r>
              <a:rPr lang="en-US" sz="800" dirty="0" smtClean="0">
                <a:solidFill>
                  <a:srgbClr val="FF0000"/>
                </a:solidFill>
              </a:rPr>
              <a:t>ans</a:t>
            </a:r>
            <a:endParaRPr lang="en-US" sz="800" dirty="0">
              <a:solidFill>
                <a:srgbClr val="FF0000"/>
              </a:solidFill>
            </a:endParaRPr>
          </a:p>
        </p:txBody>
      </p:sp>
      <p:sp>
        <p:nvSpPr>
          <p:cNvPr id="17" name="Oval 16"/>
          <p:cNvSpPr/>
          <p:nvPr/>
        </p:nvSpPr>
        <p:spPr>
          <a:xfrm>
            <a:off x="3851920" y="2996952"/>
            <a:ext cx="288032" cy="216024"/>
          </a:xfrm>
          <a:prstGeom prst="ellipse">
            <a:avLst/>
          </a:prstGeom>
          <a:gradFill flip="none" rotWithShape="1">
            <a:gsLst>
              <a:gs pos="0">
                <a:schemeClr val="accent4">
                  <a:tint val="100000"/>
                  <a:shade val="100000"/>
                  <a:satMod val="130000"/>
                  <a:alpha val="42000"/>
                </a:schemeClr>
              </a:gs>
              <a:gs pos="100000">
                <a:schemeClr val="accent4">
                  <a:tint val="50000"/>
                  <a:shade val="100000"/>
                  <a:satMod val="350000"/>
                  <a:alpha val="42000"/>
                </a:schemeClr>
              </a:gs>
            </a:gsLst>
            <a:lin ang="16200000" scaled="0"/>
            <a:tileRect/>
          </a:gra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3" name="TextBox 2"/>
          <p:cNvSpPr txBox="1"/>
          <p:nvPr/>
        </p:nvSpPr>
        <p:spPr>
          <a:xfrm>
            <a:off x="2339752" y="3140968"/>
            <a:ext cx="1107996" cy="230832"/>
          </a:xfrm>
          <a:prstGeom prst="rect">
            <a:avLst/>
          </a:prstGeom>
          <a:noFill/>
        </p:spPr>
        <p:txBody>
          <a:bodyPr wrap="none" rtlCol="0">
            <a:spAutoFit/>
          </a:bodyPr>
          <a:lstStyle/>
          <a:p>
            <a:r>
              <a:rPr lang="en-US" sz="900" b="1" dirty="0" smtClean="0">
                <a:latin typeface="Avenir Black"/>
                <a:cs typeface="Avenir Black"/>
              </a:rPr>
              <a:t>Sphenoidal Sinus</a:t>
            </a:r>
            <a:endParaRPr lang="en-US" sz="900" b="1" dirty="0">
              <a:latin typeface="Avenir Black"/>
              <a:cs typeface="Avenir Black"/>
            </a:endParaRPr>
          </a:p>
        </p:txBody>
      </p:sp>
      <p:cxnSp>
        <p:nvCxnSpPr>
          <p:cNvPr id="5" name="Straight Arrow Connector 4"/>
          <p:cNvCxnSpPr/>
          <p:nvPr/>
        </p:nvCxnSpPr>
        <p:spPr>
          <a:xfrm flipV="1">
            <a:off x="3419872" y="3140968"/>
            <a:ext cx="432048" cy="14401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83768" y="3357572"/>
            <a:ext cx="868848" cy="215444"/>
          </a:xfrm>
          <a:prstGeom prst="rect">
            <a:avLst/>
          </a:prstGeom>
          <a:solidFill>
            <a:srgbClr val="FFFFFF"/>
          </a:solidFill>
          <a:ln>
            <a:noFill/>
          </a:ln>
        </p:spPr>
        <p:txBody>
          <a:bodyPr wrap="none" rtlCol="0">
            <a:spAutoFit/>
          </a:bodyPr>
          <a:lstStyle/>
          <a:p>
            <a:r>
              <a:rPr lang="en-US" sz="800" dirty="0" smtClean="0">
                <a:solidFill>
                  <a:srgbClr val="FF0000"/>
                </a:solidFill>
              </a:rPr>
              <a:t>CAVE dès 10</a:t>
            </a:r>
            <a:r>
              <a:rPr lang="en-US" sz="800" dirty="0" smtClean="0">
                <a:solidFill>
                  <a:srgbClr val="FF0000"/>
                </a:solidFill>
              </a:rPr>
              <a:t> </a:t>
            </a:r>
            <a:r>
              <a:rPr lang="en-US" sz="800" dirty="0" smtClean="0">
                <a:solidFill>
                  <a:srgbClr val="FF0000"/>
                </a:solidFill>
              </a:rPr>
              <a:t>ans</a:t>
            </a:r>
            <a:endParaRPr lang="en-US" sz="800" dirty="0">
              <a:solidFill>
                <a:srgbClr val="FF0000"/>
              </a:solidFill>
            </a:endParaRPr>
          </a:p>
        </p:txBody>
      </p:sp>
      <p:sp>
        <p:nvSpPr>
          <p:cNvPr id="7" name="TextBox 6"/>
          <p:cNvSpPr txBox="1"/>
          <p:nvPr/>
        </p:nvSpPr>
        <p:spPr>
          <a:xfrm>
            <a:off x="3347864" y="5445224"/>
            <a:ext cx="1915909" cy="215444"/>
          </a:xfrm>
          <a:prstGeom prst="rect">
            <a:avLst/>
          </a:prstGeom>
          <a:noFill/>
        </p:spPr>
        <p:txBody>
          <a:bodyPr wrap="none" rtlCol="0">
            <a:spAutoFit/>
          </a:bodyPr>
          <a:lstStyle/>
          <a:p>
            <a:r>
              <a:rPr lang="en-US" sz="800" dirty="0" smtClean="0"/>
              <a:t>Image </a:t>
            </a:r>
            <a:r>
              <a:rPr lang="en-US" sz="800" dirty="0" err="1" smtClean="0"/>
              <a:t>originale</a:t>
            </a:r>
            <a:r>
              <a:rPr lang="en-US" sz="800" dirty="0" smtClean="0"/>
              <a:t> de </a:t>
            </a:r>
            <a:r>
              <a:rPr lang="en-US" sz="800" dirty="0" err="1" smtClean="0"/>
              <a:t>Russel</a:t>
            </a:r>
            <a:r>
              <a:rPr lang="en-US" sz="800" dirty="0" smtClean="0"/>
              <a:t> Faust, MD, PhD</a:t>
            </a:r>
            <a:endParaRPr lang="en-US" sz="800" dirty="0"/>
          </a:p>
        </p:txBody>
      </p:sp>
    </p:spTree>
    <p:extLst>
      <p:ext uri="{BB962C8B-B14F-4D97-AF65-F5344CB8AC3E}">
        <p14:creationId xmlns:p14="http://schemas.microsoft.com/office/powerpoint/2010/main" val="277561237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8780276" cy="369332"/>
          </a:xfrm>
          <a:prstGeom prst="rect">
            <a:avLst/>
          </a:prstGeom>
        </p:spPr>
        <p:txBody>
          <a:bodyPr wrap="square">
            <a:spAutoFit/>
          </a:bodyPr>
          <a:lstStyle/>
          <a:p>
            <a:pPr marL="525463" lvl="3" indent="-342900"/>
            <a:r>
              <a:rPr lang="fr-CH" dirty="0" smtClean="0">
                <a:latin typeface="Arial" pitchFamily="34" charset="0"/>
                <a:cs typeface="Arial" pitchFamily="34" charset="0"/>
              </a:rPr>
              <a:t>SINUSITE VIRALE VS BACTERIENNE ?</a:t>
            </a:r>
          </a:p>
          <a:p>
            <a:pPr marL="265113" lvl="3" indent="-82550">
              <a:buFont typeface="Arial" pitchFamily="34" charset="0"/>
              <a:buChar char="•"/>
            </a:pPr>
            <a:endParaRPr lang="fr-CH" dirty="0" smtClean="0">
              <a:latin typeface="Arial" pitchFamily="34" charset="0"/>
              <a:cs typeface="Arial" pitchFamily="34" charset="0"/>
            </a:endParaRPr>
          </a:p>
        </p:txBody>
      </p:sp>
      <p:sp>
        <p:nvSpPr>
          <p:cNvPr id="6" name="Rectangle à coins arrondis 5"/>
          <p:cNvSpPr/>
          <p:nvPr/>
        </p:nvSpPr>
        <p:spPr>
          <a:xfrm>
            <a:off x="2133600" y="1459468"/>
            <a:ext cx="2133600" cy="1371600"/>
          </a:xfrm>
          <a:prstGeom prst="roundRect">
            <a:avLst/>
          </a:prstGeom>
          <a:gradFill>
            <a:gsLst>
              <a:gs pos="0">
                <a:srgbClr val="008000"/>
              </a:gs>
              <a:gs pos="100000">
                <a:srgbClr val="CCFFCC"/>
              </a:gs>
            </a:gsLst>
            <a:lin ang="8340000" scaled="0"/>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SINUSITES </a:t>
            </a:r>
          </a:p>
          <a:p>
            <a:pPr algn="ctr"/>
            <a:r>
              <a:rPr lang="fr-FR" dirty="0" smtClean="0"/>
              <a:t>= 90% VIRALES</a:t>
            </a:r>
          </a:p>
        </p:txBody>
      </p:sp>
      <p:grpSp>
        <p:nvGrpSpPr>
          <p:cNvPr id="24" name="Grouper 23"/>
          <p:cNvGrpSpPr/>
          <p:nvPr/>
        </p:nvGrpSpPr>
        <p:grpSpPr>
          <a:xfrm>
            <a:off x="2209800" y="3276600"/>
            <a:ext cx="4876800" cy="1828800"/>
            <a:chOff x="2209800" y="3276600"/>
            <a:chExt cx="4876800" cy="1828800"/>
          </a:xfrm>
        </p:grpSpPr>
        <p:sp>
          <p:nvSpPr>
            <p:cNvPr id="9" name="Rectangle à coins arrondis 8"/>
            <p:cNvSpPr/>
            <p:nvPr/>
          </p:nvSpPr>
          <p:spPr>
            <a:xfrm>
              <a:off x="2209800" y="3733800"/>
              <a:ext cx="4876800" cy="1371600"/>
            </a:xfrm>
            <a:prstGeom prst="roundRect">
              <a:avLst/>
            </a:prstGeom>
            <a:gradFill>
              <a:gsLst>
                <a:gs pos="1000">
                  <a:schemeClr val="bg1">
                    <a:lumMod val="50000"/>
                  </a:schemeClr>
                </a:gs>
                <a:gs pos="100000">
                  <a:schemeClr val="bg1">
                    <a:lumMod val="85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LA PLUPART DES SIGNES/SYMPTÔMES SONT PEU DISTINCTIFS !!!</a:t>
              </a:r>
            </a:p>
            <a:p>
              <a:pPr algn="ctr"/>
              <a:endParaRPr lang="fr-FR" dirty="0"/>
            </a:p>
          </p:txBody>
        </p:sp>
        <p:sp>
          <p:nvSpPr>
            <p:cNvPr id="20" name="ZoneTexte 19"/>
            <p:cNvSpPr txBox="1"/>
            <p:nvPr/>
          </p:nvSpPr>
          <p:spPr>
            <a:xfrm>
              <a:off x="4495800" y="3276600"/>
              <a:ext cx="749011" cy="369332"/>
            </a:xfrm>
            <a:prstGeom prst="rect">
              <a:avLst/>
            </a:prstGeom>
            <a:noFill/>
          </p:spPr>
          <p:txBody>
            <a:bodyPr wrap="none" rtlCol="0">
              <a:spAutoFit/>
            </a:bodyPr>
            <a:lstStyle/>
            <a:p>
              <a:r>
                <a:rPr lang="fr-FR" dirty="0" smtClean="0"/>
                <a:t>MAIS</a:t>
              </a:r>
              <a:endParaRPr lang="fr-FR" dirty="0"/>
            </a:p>
          </p:txBody>
        </p:sp>
      </p:grpSp>
      <p:grpSp>
        <p:nvGrpSpPr>
          <p:cNvPr id="23" name="Grouper 22"/>
          <p:cNvGrpSpPr/>
          <p:nvPr/>
        </p:nvGrpSpPr>
        <p:grpSpPr>
          <a:xfrm>
            <a:off x="4419600" y="1459468"/>
            <a:ext cx="2667000" cy="1371600"/>
            <a:chOff x="4419600" y="1459468"/>
            <a:chExt cx="2667000" cy="1371600"/>
          </a:xfrm>
        </p:grpSpPr>
        <p:sp>
          <p:nvSpPr>
            <p:cNvPr id="7" name="Rectangle à coins arrondis 6"/>
            <p:cNvSpPr/>
            <p:nvPr/>
          </p:nvSpPr>
          <p:spPr>
            <a:xfrm>
              <a:off x="4953000" y="1459468"/>
              <a:ext cx="2133600" cy="1371600"/>
            </a:xfrm>
            <a:prstGeom prst="roundRect">
              <a:avLst/>
            </a:prstGeom>
            <a:gradFill>
              <a:gsLst>
                <a:gs pos="0">
                  <a:schemeClr val="accent6">
                    <a:lumMod val="20000"/>
                    <a:lumOff val="80000"/>
                  </a:schemeClr>
                </a:gs>
                <a:gs pos="100000">
                  <a:schemeClr val="accent6">
                    <a:lumMod val="75000"/>
                  </a:schemeClr>
                </a:gs>
              </a:gsLst>
              <a:lin ang="16200000" scaled="0"/>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SINUSITES BACTERIENNES</a:t>
              </a:r>
            </a:p>
            <a:p>
              <a:pPr algn="ctr"/>
              <a:r>
                <a:rPr lang="fr-FR" dirty="0" smtClean="0"/>
                <a:t>10%</a:t>
              </a:r>
              <a:endParaRPr lang="fr-FR" dirty="0"/>
            </a:p>
          </p:txBody>
        </p:sp>
        <p:sp>
          <p:nvSpPr>
            <p:cNvPr id="21" name="Flèche vers la droite 20"/>
            <p:cNvSpPr/>
            <p:nvPr/>
          </p:nvSpPr>
          <p:spPr>
            <a:xfrm>
              <a:off x="4419600" y="2057400"/>
              <a:ext cx="381000" cy="228600"/>
            </a:xfrm>
            <a:prstGeom prst="rightArrow">
              <a:avLst/>
            </a:prstGeom>
            <a:gradFill flip="none" rotWithShape="1">
              <a:gsLst>
                <a:gs pos="0">
                  <a:srgbClr val="008000"/>
                </a:gs>
                <a:gs pos="53000">
                  <a:schemeClr val="accent6"/>
                </a:gs>
              </a:gsLst>
              <a:lin ang="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22" name="ZoneTexte 21"/>
          <p:cNvSpPr txBox="1"/>
          <p:nvPr/>
        </p:nvSpPr>
        <p:spPr>
          <a:xfrm>
            <a:off x="228600" y="5410200"/>
            <a:ext cx="8686800" cy="369332"/>
          </a:xfrm>
          <a:prstGeom prst="rect">
            <a:avLst/>
          </a:prstGeom>
          <a:noFill/>
        </p:spPr>
        <p:txBody>
          <a:bodyPr wrap="square" rtlCol="0">
            <a:spAutoFit/>
          </a:bodyPr>
          <a:lstStyle/>
          <a:p>
            <a:pPr algn="ctr"/>
            <a:r>
              <a:rPr lang="fr-FR" dirty="0" smtClean="0"/>
              <a:t>A QUELS SYMPTÔMES SE FIER POUR NE PAS TRAITER TOUT LE MONDE?</a:t>
            </a:r>
            <a:endParaRPr lang="fr-F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8780276" cy="369332"/>
          </a:xfrm>
          <a:prstGeom prst="rect">
            <a:avLst/>
          </a:prstGeom>
        </p:spPr>
        <p:txBody>
          <a:bodyPr wrap="square">
            <a:spAutoFit/>
          </a:bodyPr>
          <a:lstStyle/>
          <a:p>
            <a:pPr marL="525463" lvl="3" indent="-342900"/>
            <a:r>
              <a:rPr lang="fr-CH" dirty="0" smtClean="0">
                <a:latin typeface="Arial" pitchFamily="34" charset="0"/>
                <a:cs typeface="Arial" pitchFamily="34" charset="0"/>
              </a:rPr>
              <a:t>SINUSITE: SYMPTÔMES ET SIGNES UTILES</a:t>
            </a:r>
          </a:p>
          <a:p>
            <a:pPr marL="265113" lvl="3" indent="-82550">
              <a:buFont typeface="Arial" pitchFamily="34" charset="0"/>
              <a:buChar char="•"/>
            </a:pPr>
            <a:endParaRPr lang="fr-CH" dirty="0" smtClean="0">
              <a:latin typeface="Arial" pitchFamily="34" charset="0"/>
              <a:cs typeface="Arial" pitchFamily="34" charset="0"/>
            </a:endParaRPr>
          </a:p>
        </p:txBody>
      </p:sp>
      <p:pic>
        <p:nvPicPr>
          <p:cNvPr id="5" name="Image 4" descr="Capture d’écran 2010-08-29 à 13.20.45.png"/>
          <p:cNvPicPr>
            <a:picLocks noChangeAspect="1"/>
          </p:cNvPicPr>
          <p:nvPr/>
        </p:nvPicPr>
        <p:blipFill>
          <a:blip r:embed="rId2"/>
          <a:srcRect r="11340" b="38160"/>
          <a:stretch>
            <a:fillRect/>
          </a:stretch>
        </p:blipFill>
        <p:spPr>
          <a:xfrm>
            <a:off x="228600" y="1352490"/>
            <a:ext cx="6553200" cy="2590800"/>
          </a:xfrm>
          <a:prstGeom prst="rect">
            <a:avLst/>
          </a:prstGeom>
        </p:spPr>
      </p:pic>
      <p:grpSp>
        <p:nvGrpSpPr>
          <p:cNvPr id="50" name="Grouper 49"/>
          <p:cNvGrpSpPr/>
          <p:nvPr/>
        </p:nvGrpSpPr>
        <p:grpSpPr>
          <a:xfrm>
            <a:off x="402990" y="3943290"/>
            <a:ext cx="6142833" cy="1223665"/>
            <a:chOff x="402990" y="3943290"/>
            <a:chExt cx="6142833" cy="1223665"/>
          </a:xfrm>
        </p:grpSpPr>
        <p:sp>
          <p:nvSpPr>
            <p:cNvPr id="6" name="ZoneTexte 5"/>
            <p:cNvSpPr txBox="1"/>
            <p:nvPr/>
          </p:nvSpPr>
          <p:spPr>
            <a:xfrm>
              <a:off x="685800" y="3943290"/>
              <a:ext cx="853481" cy="246221"/>
            </a:xfrm>
            <a:prstGeom prst="rect">
              <a:avLst/>
            </a:prstGeom>
            <a:noFill/>
          </p:spPr>
          <p:txBody>
            <a:bodyPr wrap="none" rtlCol="0">
              <a:spAutoFit/>
            </a:bodyPr>
            <a:lstStyle/>
            <a:p>
              <a:r>
                <a:rPr lang="fr-FR" sz="1000" dirty="0" smtClean="0">
                  <a:solidFill>
                    <a:srgbClr val="FF0000"/>
                  </a:solidFill>
                </a:rPr>
                <a:t>RVP (LR+)*</a:t>
              </a:r>
              <a:endParaRPr lang="fr-FR" sz="1000" dirty="0">
                <a:solidFill>
                  <a:srgbClr val="FF0000"/>
                </a:solidFill>
              </a:endParaRPr>
            </a:p>
          </p:txBody>
        </p:sp>
        <p:sp>
          <p:nvSpPr>
            <p:cNvPr id="7" name="ZoneTexte 6"/>
            <p:cNvSpPr txBox="1"/>
            <p:nvPr/>
          </p:nvSpPr>
          <p:spPr>
            <a:xfrm>
              <a:off x="685800" y="4171890"/>
              <a:ext cx="916224" cy="246221"/>
            </a:xfrm>
            <a:prstGeom prst="rect">
              <a:avLst/>
            </a:prstGeom>
            <a:noFill/>
          </p:spPr>
          <p:txBody>
            <a:bodyPr wrap="none" rtlCol="0">
              <a:spAutoFit/>
            </a:bodyPr>
            <a:lstStyle/>
            <a:p>
              <a:r>
                <a:rPr lang="fr-FR" sz="1000" dirty="0" smtClean="0">
                  <a:solidFill>
                    <a:srgbClr val="0000FF"/>
                  </a:solidFill>
                </a:rPr>
                <a:t>RVN (LR-) **</a:t>
              </a:r>
              <a:endParaRPr lang="fr-FR" sz="1000" dirty="0">
                <a:solidFill>
                  <a:srgbClr val="0000FF"/>
                </a:solidFill>
              </a:endParaRPr>
            </a:p>
          </p:txBody>
        </p:sp>
        <p:sp>
          <p:nvSpPr>
            <p:cNvPr id="8" name="ZoneTexte 7"/>
            <p:cNvSpPr txBox="1"/>
            <p:nvPr/>
          </p:nvSpPr>
          <p:spPr>
            <a:xfrm>
              <a:off x="402990" y="4705290"/>
              <a:ext cx="5250155" cy="461665"/>
            </a:xfrm>
            <a:prstGeom prst="rect">
              <a:avLst/>
            </a:prstGeom>
            <a:noFill/>
          </p:spPr>
          <p:txBody>
            <a:bodyPr wrap="none" rtlCol="0">
              <a:spAutoFit/>
            </a:bodyPr>
            <a:lstStyle/>
            <a:p>
              <a:r>
                <a:rPr lang="fr-FR" sz="1200" dirty="0" smtClean="0">
                  <a:latin typeface="Arial"/>
                  <a:cs typeface="Arial"/>
                </a:rPr>
                <a:t>*RVP (LR+) = taux des vrais positifs/taux des faux positifs= Se /(1-Sp)</a:t>
              </a:r>
            </a:p>
            <a:p>
              <a:r>
                <a:rPr lang="fr-FR" sz="1200" dirty="0" smtClean="0">
                  <a:latin typeface="Arial"/>
                  <a:cs typeface="Arial"/>
                </a:rPr>
                <a:t>** RVN (LR-) = taux des faux négatifs/taux des vrais négatifs=(1-Se)/Sp&lt;A</a:t>
              </a:r>
              <a:endParaRPr lang="fr-FR" sz="1200" dirty="0">
                <a:latin typeface="Arial"/>
                <a:cs typeface="Arial"/>
              </a:endParaRPr>
            </a:p>
          </p:txBody>
        </p:sp>
        <p:sp>
          <p:nvSpPr>
            <p:cNvPr id="10" name="ZoneTexte 9"/>
            <p:cNvSpPr txBox="1"/>
            <p:nvPr/>
          </p:nvSpPr>
          <p:spPr>
            <a:xfrm>
              <a:off x="2971800" y="3943290"/>
              <a:ext cx="434259" cy="246221"/>
            </a:xfrm>
            <a:prstGeom prst="rect">
              <a:avLst/>
            </a:prstGeom>
            <a:noFill/>
          </p:spPr>
          <p:txBody>
            <a:bodyPr wrap="none" rtlCol="0">
              <a:spAutoFit/>
            </a:bodyPr>
            <a:lstStyle/>
            <a:p>
              <a:r>
                <a:rPr lang="fr-FR" sz="1000" dirty="0" smtClean="0">
                  <a:solidFill>
                    <a:srgbClr val="FF0000"/>
                  </a:solidFill>
                </a:rPr>
                <a:t>1,59</a:t>
              </a:r>
              <a:endParaRPr lang="fr-FR" sz="1000" dirty="0">
                <a:solidFill>
                  <a:srgbClr val="FF0000"/>
                </a:solidFill>
              </a:endParaRPr>
            </a:p>
          </p:txBody>
        </p:sp>
        <p:sp>
          <p:nvSpPr>
            <p:cNvPr id="11" name="ZoneTexte 10"/>
            <p:cNvSpPr txBox="1"/>
            <p:nvPr/>
          </p:nvSpPr>
          <p:spPr>
            <a:xfrm>
              <a:off x="3756741" y="3943290"/>
              <a:ext cx="434259" cy="246221"/>
            </a:xfrm>
            <a:prstGeom prst="rect">
              <a:avLst/>
            </a:prstGeom>
            <a:noFill/>
          </p:spPr>
          <p:txBody>
            <a:bodyPr wrap="none" rtlCol="0">
              <a:spAutoFit/>
            </a:bodyPr>
            <a:lstStyle/>
            <a:p>
              <a:r>
                <a:rPr lang="fr-FR" sz="1000" dirty="0" smtClean="0">
                  <a:solidFill>
                    <a:srgbClr val="FF0000"/>
                  </a:solidFill>
                </a:rPr>
                <a:t>3,26</a:t>
              </a:r>
              <a:endParaRPr lang="fr-FR" sz="1000" dirty="0">
                <a:solidFill>
                  <a:srgbClr val="FF0000"/>
                </a:solidFill>
              </a:endParaRPr>
            </a:p>
          </p:txBody>
        </p:sp>
        <p:sp>
          <p:nvSpPr>
            <p:cNvPr id="12" name="ZoneTexte 11"/>
            <p:cNvSpPr txBox="1"/>
            <p:nvPr/>
          </p:nvSpPr>
          <p:spPr>
            <a:xfrm>
              <a:off x="4541682" y="3943290"/>
              <a:ext cx="434259" cy="246221"/>
            </a:xfrm>
            <a:prstGeom prst="rect">
              <a:avLst/>
            </a:prstGeom>
            <a:noFill/>
          </p:spPr>
          <p:txBody>
            <a:bodyPr wrap="none" rtlCol="0">
              <a:spAutoFit/>
            </a:bodyPr>
            <a:lstStyle/>
            <a:p>
              <a:r>
                <a:rPr lang="fr-FR" sz="1000" dirty="0" smtClean="0">
                  <a:solidFill>
                    <a:srgbClr val="FF0000"/>
                  </a:solidFill>
                </a:rPr>
                <a:t>1,29</a:t>
              </a:r>
              <a:endParaRPr lang="fr-FR" sz="1000" dirty="0">
                <a:solidFill>
                  <a:srgbClr val="FF0000"/>
                </a:solidFill>
              </a:endParaRPr>
            </a:p>
          </p:txBody>
        </p:sp>
        <p:sp>
          <p:nvSpPr>
            <p:cNvPr id="13" name="ZoneTexte 12"/>
            <p:cNvSpPr txBox="1"/>
            <p:nvPr/>
          </p:nvSpPr>
          <p:spPr>
            <a:xfrm>
              <a:off x="5326623" y="3943290"/>
              <a:ext cx="434259" cy="246221"/>
            </a:xfrm>
            <a:prstGeom prst="rect">
              <a:avLst/>
            </a:prstGeom>
            <a:noFill/>
          </p:spPr>
          <p:txBody>
            <a:bodyPr wrap="none" rtlCol="0">
              <a:spAutoFit/>
            </a:bodyPr>
            <a:lstStyle/>
            <a:p>
              <a:r>
                <a:rPr lang="fr-FR" sz="1000" dirty="0" smtClean="0">
                  <a:solidFill>
                    <a:srgbClr val="FF0000"/>
                  </a:solidFill>
                </a:rPr>
                <a:t>4,23</a:t>
              </a:r>
              <a:endParaRPr lang="fr-FR" sz="1000" dirty="0">
                <a:solidFill>
                  <a:srgbClr val="FF0000"/>
                </a:solidFill>
              </a:endParaRPr>
            </a:p>
          </p:txBody>
        </p:sp>
        <p:sp>
          <p:nvSpPr>
            <p:cNvPr id="14" name="ZoneTexte 13"/>
            <p:cNvSpPr txBox="1"/>
            <p:nvPr/>
          </p:nvSpPr>
          <p:spPr>
            <a:xfrm>
              <a:off x="6111564" y="3943290"/>
              <a:ext cx="434259" cy="246221"/>
            </a:xfrm>
            <a:prstGeom prst="rect">
              <a:avLst/>
            </a:prstGeom>
            <a:noFill/>
          </p:spPr>
          <p:txBody>
            <a:bodyPr wrap="none" rtlCol="0">
              <a:spAutoFit/>
            </a:bodyPr>
            <a:lstStyle/>
            <a:p>
              <a:r>
                <a:rPr lang="fr-FR" sz="1000" dirty="0" smtClean="0">
                  <a:solidFill>
                    <a:srgbClr val="FF0000"/>
                  </a:solidFill>
                </a:rPr>
                <a:t>2,72</a:t>
              </a:r>
              <a:endParaRPr lang="fr-FR" sz="1000" dirty="0">
                <a:solidFill>
                  <a:srgbClr val="FF0000"/>
                </a:solidFill>
              </a:endParaRPr>
            </a:p>
          </p:txBody>
        </p:sp>
        <p:sp>
          <p:nvSpPr>
            <p:cNvPr id="16" name="ZoneTexte 15"/>
            <p:cNvSpPr txBox="1"/>
            <p:nvPr/>
          </p:nvSpPr>
          <p:spPr>
            <a:xfrm>
              <a:off x="2971800" y="4154269"/>
              <a:ext cx="434259" cy="246221"/>
            </a:xfrm>
            <a:prstGeom prst="rect">
              <a:avLst/>
            </a:prstGeom>
            <a:noFill/>
          </p:spPr>
          <p:txBody>
            <a:bodyPr wrap="none" rtlCol="0">
              <a:spAutoFit/>
            </a:bodyPr>
            <a:lstStyle/>
            <a:p>
              <a:r>
                <a:rPr lang="fr-FR" sz="1000" dirty="0" smtClean="0">
                  <a:solidFill>
                    <a:srgbClr val="0000FF"/>
                  </a:solidFill>
                </a:rPr>
                <a:t>0.83</a:t>
              </a:r>
              <a:endParaRPr lang="fr-FR" sz="1000" dirty="0">
                <a:solidFill>
                  <a:srgbClr val="0000FF"/>
                </a:solidFill>
              </a:endParaRPr>
            </a:p>
          </p:txBody>
        </p:sp>
        <p:sp>
          <p:nvSpPr>
            <p:cNvPr id="17" name="ZoneTexte 16"/>
            <p:cNvSpPr txBox="1"/>
            <p:nvPr/>
          </p:nvSpPr>
          <p:spPr>
            <a:xfrm>
              <a:off x="3756741" y="4154269"/>
              <a:ext cx="434259" cy="246221"/>
            </a:xfrm>
            <a:prstGeom prst="rect">
              <a:avLst/>
            </a:prstGeom>
            <a:noFill/>
          </p:spPr>
          <p:txBody>
            <a:bodyPr wrap="none" rtlCol="0">
              <a:spAutoFit/>
            </a:bodyPr>
            <a:lstStyle/>
            <a:p>
              <a:r>
                <a:rPr lang="fr-FR" sz="1000" dirty="0" smtClean="0">
                  <a:solidFill>
                    <a:srgbClr val="0000FF"/>
                  </a:solidFill>
                </a:rPr>
                <a:t>0,33</a:t>
              </a:r>
              <a:endParaRPr lang="fr-FR" sz="1000" dirty="0">
                <a:solidFill>
                  <a:srgbClr val="0000FF"/>
                </a:solidFill>
              </a:endParaRPr>
            </a:p>
          </p:txBody>
        </p:sp>
        <p:sp>
          <p:nvSpPr>
            <p:cNvPr id="18" name="ZoneTexte 17"/>
            <p:cNvSpPr txBox="1"/>
            <p:nvPr/>
          </p:nvSpPr>
          <p:spPr>
            <a:xfrm>
              <a:off x="4541682" y="4154269"/>
              <a:ext cx="434259" cy="246221"/>
            </a:xfrm>
            <a:prstGeom prst="rect">
              <a:avLst/>
            </a:prstGeom>
            <a:noFill/>
          </p:spPr>
          <p:txBody>
            <a:bodyPr wrap="none" rtlCol="0">
              <a:spAutoFit/>
            </a:bodyPr>
            <a:lstStyle/>
            <a:p>
              <a:r>
                <a:rPr lang="fr-FR" sz="1000" dirty="0" smtClean="0">
                  <a:solidFill>
                    <a:srgbClr val="0000FF"/>
                  </a:solidFill>
                </a:rPr>
                <a:t>0,69</a:t>
              </a:r>
              <a:endParaRPr lang="fr-FR" sz="1000" dirty="0">
                <a:solidFill>
                  <a:srgbClr val="0000FF"/>
                </a:solidFill>
              </a:endParaRPr>
            </a:p>
          </p:txBody>
        </p:sp>
        <p:sp>
          <p:nvSpPr>
            <p:cNvPr id="19" name="ZoneTexte 18"/>
            <p:cNvSpPr txBox="1"/>
            <p:nvPr/>
          </p:nvSpPr>
          <p:spPr>
            <a:xfrm>
              <a:off x="5326623" y="4154269"/>
              <a:ext cx="441146" cy="246221"/>
            </a:xfrm>
            <a:prstGeom prst="rect">
              <a:avLst/>
            </a:prstGeom>
            <a:noFill/>
          </p:spPr>
          <p:txBody>
            <a:bodyPr wrap="none" rtlCol="0">
              <a:spAutoFit/>
            </a:bodyPr>
            <a:lstStyle/>
            <a:p>
              <a:r>
                <a:rPr lang="fr-FR" sz="1000" dirty="0" smtClean="0">
                  <a:solidFill>
                    <a:srgbClr val="0000FF"/>
                  </a:solidFill>
                </a:rPr>
                <a:t>0,14</a:t>
              </a:r>
              <a:endParaRPr lang="fr-FR" sz="1000" dirty="0">
                <a:solidFill>
                  <a:srgbClr val="0000FF"/>
                </a:solidFill>
              </a:endParaRPr>
            </a:p>
          </p:txBody>
        </p:sp>
        <p:sp>
          <p:nvSpPr>
            <p:cNvPr id="20" name="ZoneTexte 19"/>
            <p:cNvSpPr txBox="1"/>
            <p:nvPr/>
          </p:nvSpPr>
          <p:spPr>
            <a:xfrm>
              <a:off x="6111564" y="4154269"/>
              <a:ext cx="434259" cy="246221"/>
            </a:xfrm>
            <a:prstGeom prst="rect">
              <a:avLst/>
            </a:prstGeom>
            <a:noFill/>
          </p:spPr>
          <p:txBody>
            <a:bodyPr wrap="none" rtlCol="0">
              <a:spAutoFit/>
            </a:bodyPr>
            <a:lstStyle/>
            <a:p>
              <a:r>
                <a:rPr lang="fr-FR" sz="1000" dirty="0" smtClean="0">
                  <a:solidFill>
                    <a:srgbClr val="0000FF"/>
                  </a:solidFill>
                </a:rPr>
                <a:t>1,81</a:t>
              </a:r>
              <a:endParaRPr lang="fr-FR" sz="1000" dirty="0">
                <a:solidFill>
                  <a:srgbClr val="0000FF"/>
                </a:solidFill>
              </a:endParaRPr>
            </a:p>
          </p:txBody>
        </p:sp>
      </p:grpSp>
      <p:sp>
        <p:nvSpPr>
          <p:cNvPr id="23" name="Rectangle 22"/>
          <p:cNvSpPr/>
          <p:nvPr/>
        </p:nvSpPr>
        <p:spPr>
          <a:xfrm>
            <a:off x="5029200" y="1447800"/>
            <a:ext cx="1676400" cy="400110"/>
          </a:xfrm>
          <a:prstGeom prst="rect">
            <a:avLst/>
          </a:prstGeom>
        </p:spPr>
        <p:txBody>
          <a:bodyPr wrap="square">
            <a:spAutoFit/>
          </a:bodyPr>
          <a:lstStyle/>
          <a:p>
            <a:r>
              <a:rPr lang="fr-FR" sz="1000" dirty="0" smtClean="0"/>
              <a:t>Acute Bacterial Sinusitis. </a:t>
            </a:r>
          </a:p>
          <a:p>
            <a:r>
              <a:rPr lang="fr-CH" sz="1000" dirty="0" smtClean="0">
                <a:latin typeface="Arial" pitchFamily="34" charset="0"/>
                <a:cs typeface="Arial" pitchFamily="34" charset="0"/>
              </a:rPr>
              <a:t>NEJM 2004; 26; </a:t>
            </a:r>
            <a:r>
              <a:rPr lang="fr-FR" sz="1000" dirty="0" smtClean="0"/>
              <a:t>351</a:t>
            </a:r>
            <a:endParaRPr lang="fr-FR" sz="1000" dirty="0"/>
          </a:p>
        </p:txBody>
      </p:sp>
      <p:grpSp>
        <p:nvGrpSpPr>
          <p:cNvPr id="52" name="Grouper 51"/>
          <p:cNvGrpSpPr/>
          <p:nvPr/>
        </p:nvGrpSpPr>
        <p:grpSpPr>
          <a:xfrm>
            <a:off x="6553200" y="1427896"/>
            <a:ext cx="2286000" cy="2991704"/>
            <a:chOff x="6553200" y="1428690"/>
            <a:chExt cx="2286000" cy="2991704"/>
          </a:xfrm>
        </p:grpSpPr>
        <p:sp>
          <p:nvSpPr>
            <p:cNvPr id="28" name="Rectangle 27"/>
            <p:cNvSpPr/>
            <p:nvPr/>
          </p:nvSpPr>
          <p:spPr>
            <a:xfrm>
              <a:off x="6553200" y="1981200"/>
              <a:ext cx="1295400" cy="553998"/>
            </a:xfrm>
            <a:prstGeom prst="rect">
              <a:avLst/>
            </a:prstGeom>
          </p:spPr>
          <p:txBody>
            <a:bodyPr wrap="square">
              <a:spAutoFit/>
            </a:bodyPr>
            <a:lstStyle/>
            <a:p>
              <a:pPr marL="525463" lvl="3" indent="-342900"/>
              <a:r>
                <a:rPr lang="fr-CH" sz="1000" dirty="0" smtClean="0">
                  <a:latin typeface="Arial" pitchFamily="34" charset="0"/>
                  <a:cs typeface="Arial" pitchFamily="34" charset="0"/>
                </a:rPr>
                <a:t>Péjoration des</a:t>
              </a:r>
            </a:p>
            <a:p>
              <a:pPr marL="525463" lvl="3" indent="-342900"/>
              <a:r>
                <a:rPr lang="fr-CH" sz="1000" dirty="0" smtClean="0">
                  <a:latin typeface="Arial" pitchFamily="34" charset="0"/>
                  <a:cs typeface="Arial" pitchFamily="34" charset="0"/>
                </a:rPr>
                <a:t>symptômes</a:t>
              </a:r>
            </a:p>
            <a:p>
              <a:pPr marL="525463" lvl="3" indent="-342900"/>
              <a:r>
                <a:rPr lang="fr-CH" sz="1000" dirty="0" smtClean="0">
                  <a:latin typeface="Arial" pitchFamily="34" charset="0"/>
                  <a:cs typeface="Arial" pitchFamily="34" charset="0"/>
                </a:rPr>
                <a:t>après accalmie</a:t>
              </a:r>
            </a:p>
          </p:txBody>
        </p:sp>
        <p:sp>
          <p:nvSpPr>
            <p:cNvPr id="29" name="Rectangle 28"/>
            <p:cNvSpPr/>
            <p:nvPr/>
          </p:nvSpPr>
          <p:spPr>
            <a:xfrm>
              <a:off x="6858000" y="1428690"/>
              <a:ext cx="1676400" cy="400110"/>
            </a:xfrm>
            <a:prstGeom prst="rect">
              <a:avLst/>
            </a:prstGeom>
          </p:spPr>
          <p:txBody>
            <a:bodyPr wrap="square">
              <a:spAutoFit/>
            </a:bodyPr>
            <a:lstStyle/>
            <a:p>
              <a:pPr algn="ctr"/>
              <a:r>
                <a:rPr lang="fr-CH" sz="1000" dirty="0" smtClean="0"/>
                <a:t>Am. Fam. Phys., 2004, 70, pp1685-1704</a:t>
              </a:r>
              <a:endParaRPr lang="fr-FR" sz="1000" dirty="0"/>
            </a:p>
          </p:txBody>
        </p:sp>
        <p:cxnSp>
          <p:nvCxnSpPr>
            <p:cNvPr id="31" name="Connecteur droit 30"/>
            <p:cNvCxnSpPr/>
            <p:nvPr/>
          </p:nvCxnSpPr>
          <p:spPr>
            <a:xfrm rot="5400000">
              <a:off x="5295900" y="2933700"/>
              <a:ext cx="2971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flipV="1">
              <a:off x="6781800" y="1828006"/>
              <a:ext cx="1828006" cy="794"/>
            </a:xfrm>
            <a:prstGeom prst="line">
              <a:avLst/>
            </a:prstGeom>
          </p:spPr>
          <p:style>
            <a:lnRef idx="2">
              <a:schemeClr val="accent1"/>
            </a:lnRef>
            <a:fillRef idx="0">
              <a:schemeClr val="accent1"/>
            </a:fillRef>
            <a:effectRef idx="1">
              <a:schemeClr val="accent1"/>
            </a:effectRef>
            <a:fontRef idx="minor">
              <a:schemeClr val="tx1"/>
            </a:fontRef>
          </p:style>
        </p:cxnSp>
        <p:sp>
          <p:nvSpPr>
            <p:cNvPr id="35" name="ZoneTexte 34"/>
            <p:cNvSpPr txBox="1"/>
            <p:nvPr/>
          </p:nvSpPr>
          <p:spPr>
            <a:xfrm>
              <a:off x="7033341" y="2971800"/>
              <a:ext cx="327308" cy="246221"/>
            </a:xfrm>
            <a:prstGeom prst="rect">
              <a:avLst/>
            </a:prstGeom>
            <a:noFill/>
          </p:spPr>
          <p:txBody>
            <a:bodyPr wrap="none" rtlCol="0">
              <a:spAutoFit/>
            </a:bodyPr>
            <a:lstStyle/>
            <a:p>
              <a:r>
                <a:rPr lang="fr-FR" sz="1000" dirty="0" smtClean="0"/>
                <a:t>72</a:t>
              </a:r>
              <a:endParaRPr lang="fr-FR" sz="1000" dirty="0"/>
            </a:p>
          </p:txBody>
        </p:sp>
        <p:sp>
          <p:nvSpPr>
            <p:cNvPr id="36" name="ZoneTexte 35"/>
            <p:cNvSpPr txBox="1"/>
            <p:nvPr/>
          </p:nvSpPr>
          <p:spPr>
            <a:xfrm>
              <a:off x="7033341" y="3200400"/>
              <a:ext cx="327308" cy="246221"/>
            </a:xfrm>
            <a:prstGeom prst="rect">
              <a:avLst/>
            </a:prstGeom>
            <a:noFill/>
          </p:spPr>
          <p:txBody>
            <a:bodyPr wrap="none" rtlCol="0">
              <a:spAutoFit/>
            </a:bodyPr>
            <a:lstStyle/>
            <a:p>
              <a:r>
                <a:rPr lang="fr-FR" sz="1000" dirty="0" smtClean="0"/>
                <a:t>65</a:t>
              </a:r>
              <a:endParaRPr lang="fr-FR" sz="1000" dirty="0"/>
            </a:p>
          </p:txBody>
        </p:sp>
        <p:sp>
          <p:nvSpPr>
            <p:cNvPr id="39" name="ZoneTexte 38"/>
            <p:cNvSpPr txBox="1"/>
            <p:nvPr/>
          </p:nvSpPr>
          <p:spPr>
            <a:xfrm>
              <a:off x="7003023" y="3962400"/>
              <a:ext cx="362937" cy="246221"/>
            </a:xfrm>
            <a:prstGeom prst="rect">
              <a:avLst/>
            </a:prstGeom>
            <a:noFill/>
          </p:spPr>
          <p:txBody>
            <a:bodyPr wrap="none" rtlCol="0">
              <a:spAutoFit/>
            </a:bodyPr>
            <a:lstStyle/>
            <a:p>
              <a:r>
                <a:rPr lang="fr-FR" sz="1000" dirty="0" smtClean="0">
                  <a:solidFill>
                    <a:srgbClr val="FF0000"/>
                  </a:solidFill>
                </a:rPr>
                <a:t>2,1</a:t>
              </a:r>
              <a:endParaRPr lang="fr-FR" sz="1000" dirty="0">
                <a:solidFill>
                  <a:srgbClr val="FF0000"/>
                </a:solidFill>
              </a:endParaRPr>
            </a:p>
          </p:txBody>
        </p:sp>
        <p:sp>
          <p:nvSpPr>
            <p:cNvPr id="40" name="ZoneTexte 39"/>
            <p:cNvSpPr txBox="1"/>
            <p:nvPr/>
          </p:nvSpPr>
          <p:spPr>
            <a:xfrm>
              <a:off x="7003023" y="4173379"/>
              <a:ext cx="364202" cy="246221"/>
            </a:xfrm>
            <a:prstGeom prst="rect">
              <a:avLst/>
            </a:prstGeom>
            <a:noFill/>
          </p:spPr>
          <p:txBody>
            <a:bodyPr wrap="none" rtlCol="0">
              <a:spAutoFit/>
            </a:bodyPr>
            <a:lstStyle/>
            <a:p>
              <a:r>
                <a:rPr lang="fr-FR" sz="1000" dirty="0" smtClean="0">
                  <a:solidFill>
                    <a:srgbClr val="0000FF"/>
                  </a:solidFill>
                </a:rPr>
                <a:t>0,4</a:t>
              </a:r>
              <a:endParaRPr lang="fr-FR" sz="1000" dirty="0">
                <a:solidFill>
                  <a:srgbClr val="0000FF"/>
                </a:solidFill>
              </a:endParaRPr>
            </a:p>
          </p:txBody>
        </p:sp>
        <p:sp>
          <p:nvSpPr>
            <p:cNvPr id="42" name="Rectangle 41"/>
            <p:cNvSpPr/>
            <p:nvPr/>
          </p:nvSpPr>
          <p:spPr>
            <a:xfrm>
              <a:off x="7543800" y="1981200"/>
              <a:ext cx="1295400" cy="553998"/>
            </a:xfrm>
            <a:prstGeom prst="rect">
              <a:avLst/>
            </a:prstGeom>
          </p:spPr>
          <p:txBody>
            <a:bodyPr wrap="square">
              <a:spAutoFit/>
            </a:bodyPr>
            <a:lstStyle/>
            <a:p>
              <a:pPr marL="80963" lvl="3" indent="-80963" algn="ctr"/>
              <a:r>
                <a:rPr lang="fr-CH" sz="1000" dirty="0" smtClean="0">
                  <a:latin typeface="Arial" pitchFamily="34" charset="0"/>
                  <a:cs typeface="Arial" pitchFamily="34" charset="0"/>
                </a:rPr>
                <a:t>Impression </a:t>
              </a:r>
            </a:p>
            <a:p>
              <a:pPr marL="80963" lvl="3" indent="-80963" algn="ctr"/>
              <a:r>
                <a:rPr lang="fr-CH" sz="1000" dirty="0" smtClean="0">
                  <a:latin typeface="Arial" pitchFamily="34" charset="0"/>
                  <a:cs typeface="Arial" pitchFamily="34" charset="0"/>
                </a:rPr>
                <a:t>clinique </a:t>
              </a:r>
            </a:p>
            <a:p>
              <a:pPr marL="80963" lvl="3" indent="-80963" algn="ctr"/>
              <a:r>
                <a:rPr lang="fr-CH" sz="1000" dirty="0" smtClean="0">
                  <a:latin typeface="Arial" pitchFamily="34" charset="0"/>
                  <a:cs typeface="Arial" pitchFamily="34" charset="0"/>
                </a:rPr>
                <a:t>générale</a:t>
              </a:r>
            </a:p>
          </p:txBody>
        </p:sp>
        <p:sp>
          <p:nvSpPr>
            <p:cNvPr id="43" name="ZoneTexte 42"/>
            <p:cNvSpPr txBox="1"/>
            <p:nvPr/>
          </p:nvSpPr>
          <p:spPr>
            <a:xfrm>
              <a:off x="8023941" y="2971800"/>
              <a:ext cx="327308" cy="246221"/>
            </a:xfrm>
            <a:prstGeom prst="rect">
              <a:avLst/>
            </a:prstGeom>
            <a:noFill/>
          </p:spPr>
          <p:txBody>
            <a:bodyPr wrap="none" rtlCol="0">
              <a:spAutoFit/>
            </a:bodyPr>
            <a:lstStyle/>
            <a:p>
              <a:r>
                <a:rPr lang="fr-FR" sz="1000" dirty="0" smtClean="0"/>
                <a:t>69</a:t>
              </a:r>
              <a:endParaRPr lang="fr-FR" sz="1000" dirty="0"/>
            </a:p>
          </p:txBody>
        </p:sp>
        <p:sp>
          <p:nvSpPr>
            <p:cNvPr id="44" name="ZoneTexte 43"/>
            <p:cNvSpPr txBox="1"/>
            <p:nvPr/>
          </p:nvSpPr>
          <p:spPr>
            <a:xfrm>
              <a:off x="8023941" y="3200400"/>
              <a:ext cx="327308" cy="246221"/>
            </a:xfrm>
            <a:prstGeom prst="rect">
              <a:avLst/>
            </a:prstGeom>
            <a:noFill/>
          </p:spPr>
          <p:txBody>
            <a:bodyPr wrap="none" rtlCol="0">
              <a:spAutoFit/>
            </a:bodyPr>
            <a:lstStyle/>
            <a:p>
              <a:r>
                <a:rPr lang="fr-FR" sz="1000" dirty="0" smtClean="0"/>
                <a:t>79</a:t>
              </a:r>
              <a:endParaRPr lang="fr-FR" sz="1000" dirty="0"/>
            </a:p>
          </p:txBody>
        </p:sp>
        <p:sp>
          <p:nvSpPr>
            <p:cNvPr id="45" name="ZoneTexte 44"/>
            <p:cNvSpPr txBox="1"/>
            <p:nvPr/>
          </p:nvSpPr>
          <p:spPr>
            <a:xfrm>
              <a:off x="7993623" y="3962400"/>
              <a:ext cx="362937" cy="246221"/>
            </a:xfrm>
            <a:prstGeom prst="rect">
              <a:avLst/>
            </a:prstGeom>
            <a:noFill/>
          </p:spPr>
          <p:txBody>
            <a:bodyPr wrap="none" rtlCol="0">
              <a:spAutoFit/>
            </a:bodyPr>
            <a:lstStyle/>
            <a:p>
              <a:r>
                <a:rPr lang="fr-FR" sz="1000" dirty="0" smtClean="0">
                  <a:solidFill>
                    <a:srgbClr val="FF0000"/>
                  </a:solidFill>
                </a:rPr>
                <a:t>3,2</a:t>
              </a:r>
              <a:endParaRPr lang="fr-FR" sz="1000" dirty="0">
                <a:solidFill>
                  <a:srgbClr val="FF0000"/>
                </a:solidFill>
              </a:endParaRPr>
            </a:p>
          </p:txBody>
        </p:sp>
        <p:sp>
          <p:nvSpPr>
            <p:cNvPr id="46" name="ZoneTexte 45"/>
            <p:cNvSpPr txBox="1"/>
            <p:nvPr/>
          </p:nvSpPr>
          <p:spPr>
            <a:xfrm>
              <a:off x="7993623" y="4173379"/>
              <a:ext cx="362937" cy="246221"/>
            </a:xfrm>
            <a:prstGeom prst="rect">
              <a:avLst/>
            </a:prstGeom>
            <a:noFill/>
          </p:spPr>
          <p:txBody>
            <a:bodyPr wrap="none" rtlCol="0">
              <a:spAutoFit/>
            </a:bodyPr>
            <a:lstStyle/>
            <a:p>
              <a:r>
                <a:rPr lang="fr-FR" sz="1000" dirty="0" smtClean="0">
                  <a:solidFill>
                    <a:srgbClr val="0000FF"/>
                  </a:solidFill>
                </a:rPr>
                <a:t>0,3</a:t>
              </a:r>
              <a:endParaRPr lang="fr-FR" sz="1000" dirty="0">
                <a:solidFill>
                  <a:srgbClr val="0000FF"/>
                </a:solidFill>
              </a:endParaRPr>
            </a:p>
          </p:txBody>
        </p:sp>
        <p:cxnSp>
          <p:nvCxnSpPr>
            <p:cNvPr id="53" name="Connecteur droit 52"/>
            <p:cNvCxnSpPr/>
            <p:nvPr/>
          </p:nvCxnSpPr>
          <p:spPr>
            <a:xfrm flipV="1">
              <a:off x="6781800" y="1447800"/>
              <a:ext cx="18280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Connecteur droit 53"/>
            <p:cNvCxnSpPr/>
            <p:nvPr/>
          </p:nvCxnSpPr>
          <p:spPr>
            <a:xfrm rot="5400000">
              <a:off x="7123906" y="2933700"/>
              <a:ext cx="29718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51" name="Grouper 50"/>
          <p:cNvGrpSpPr/>
          <p:nvPr/>
        </p:nvGrpSpPr>
        <p:grpSpPr>
          <a:xfrm>
            <a:off x="2971800" y="3962400"/>
            <a:ext cx="5486400" cy="457200"/>
            <a:chOff x="2971800" y="3962400"/>
            <a:chExt cx="5486400" cy="457200"/>
          </a:xfrm>
        </p:grpSpPr>
        <p:grpSp>
          <p:nvGrpSpPr>
            <p:cNvPr id="49" name="Grouper 48"/>
            <p:cNvGrpSpPr/>
            <p:nvPr/>
          </p:nvGrpSpPr>
          <p:grpSpPr>
            <a:xfrm>
              <a:off x="2971800" y="3962400"/>
              <a:ext cx="3657600" cy="457200"/>
              <a:chOff x="2971800" y="3952100"/>
              <a:chExt cx="3657600" cy="457200"/>
            </a:xfrm>
          </p:grpSpPr>
          <p:sp>
            <p:nvSpPr>
              <p:cNvPr id="21" name="Rectangle 20"/>
              <p:cNvSpPr/>
              <p:nvPr/>
            </p:nvSpPr>
            <p:spPr>
              <a:xfrm>
                <a:off x="3733800" y="3952100"/>
                <a:ext cx="533400" cy="457200"/>
              </a:xfrm>
              <a:prstGeom prst="rect">
                <a:avLst/>
              </a:prstGeom>
              <a:solidFill>
                <a:schemeClr val="accent3">
                  <a:lumMod val="7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Rectangle 23"/>
              <p:cNvSpPr/>
              <p:nvPr/>
            </p:nvSpPr>
            <p:spPr>
              <a:xfrm>
                <a:off x="5257800" y="3952100"/>
                <a:ext cx="533400" cy="457200"/>
              </a:xfrm>
              <a:prstGeom prst="rect">
                <a:avLst/>
              </a:prstGeom>
              <a:solidFill>
                <a:schemeClr val="accent3">
                  <a:lumMod val="7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5" name="Rectangle 24"/>
              <p:cNvSpPr/>
              <p:nvPr/>
            </p:nvSpPr>
            <p:spPr>
              <a:xfrm>
                <a:off x="6096000" y="3952100"/>
                <a:ext cx="533400" cy="457200"/>
              </a:xfrm>
              <a:prstGeom prst="rect">
                <a:avLst/>
              </a:prstGeom>
              <a:solidFill>
                <a:schemeClr val="accent2">
                  <a:lumMod val="7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6" name="Rectangle 25"/>
              <p:cNvSpPr/>
              <p:nvPr/>
            </p:nvSpPr>
            <p:spPr>
              <a:xfrm>
                <a:off x="4495800" y="3952100"/>
                <a:ext cx="533400" cy="457200"/>
              </a:xfrm>
              <a:prstGeom prst="rect">
                <a:avLst/>
              </a:prstGeom>
              <a:solidFill>
                <a:schemeClr val="accent2">
                  <a:lumMod val="7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Rectangle 26"/>
              <p:cNvSpPr/>
              <p:nvPr/>
            </p:nvSpPr>
            <p:spPr>
              <a:xfrm>
                <a:off x="2971800" y="3952100"/>
                <a:ext cx="533400" cy="457200"/>
              </a:xfrm>
              <a:prstGeom prst="rect">
                <a:avLst/>
              </a:prstGeom>
              <a:solidFill>
                <a:schemeClr val="accent2">
                  <a:lumMod val="7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41" name="Rectangle 40"/>
            <p:cNvSpPr/>
            <p:nvPr/>
          </p:nvSpPr>
          <p:spPr>
            <a:xfrm>
              <a:off x="6934200" y="3962400"/>
              <a:ext cx="533400" cy="457200"/>
            </a:xfrm>
            <a:prstGeom prst="rect">
              <a:avLst/>
            </a:prstGeom>
            <a:solidFill>
              <a:schemeClr val="accent3">
                <a:lumMod val="7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7" name="Rectangle 46"/>
            <p:cNvSpPr/>
            <p:nvPr/>
          </p:nvSpPr>
          <p:spPr>
            <a:xfrm>
              <a:off x="7924800" y="3962400"/>
              <a:ext cx="533400" cy="457200"/>
            </a:xfrm>
            <a:prstGeom prst="rect">
              <a:avLst/>
            </a:prstGeom>
            <a:solidFill>
              <a:schemeClr val="accent3">
                <a:lumMod val="7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up)">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écran 2010-08-30 à 15.13.23.png"/>
          <p:cNvPicPr>
            <a:picLocks noChangeAspect="1"/>
          </p:cNvPicPr>
          <p:nvPr/>
        </p:nvPicPr>
        <p:blipFill>
          <a:blip r:embed="rId2"/>
          <a:stretch>
            <a:fillRect/>
          </a:stretch>
        </p:blipFill>
        <p:spPr>
          <a:xfrm>
            <a:off x="685800" y="609600"/>
            <a:ext cx="7279277" cy="2458622"/>
          </a:xfrm>
          <a:prstGeom prst="rect">
            <a:avLst/>
          </a:prstGeom>
        </p:spPr>
      </p:pic>
      <p:pic>
        <p:nvPicPr>
          <p:cNvPr id="8" name="Image 7" descr="Capture d’écran 2010-08-30 à 15.14.36.png"/>
          <p:cNvPicPr>
            <a:picLocks noChangeAspect="1"/>
          </p:cNvPicPr>
          <p:nvPr/>
        </p:nvPicPr>
        <p:blipFill>
          <a:blip r:embed="rId3"/>
          <a:stretch>
            <a:fillRect/>
          </a:stretch>
        </p:blipFill>
        <p:spPr>
          <a:xfrm>
            <a:off x="2819400" y="3276600"/>
            <a:ext cx="3700462" cy="3200400"/>
          </a:xfrm>
          <a:prstGeom prst="rect">
            <a:avLst/>
          </a:prstGeom>
        </p:spPr>
      </p:pic>
      <p:sp>
        <p:nvSpPr>
          <p:cNvPr id="9" name="ZoneTexte 8"/>
          <p:cNvSpPr txBox="1"/>
          <p:nvPr/>
        </p:nvSpPr>
        <p:spPr>
          <a:xfrm>
            <a:off x="5791200" y="668179"/>
            <a:ext cx="2210774" cy="246221"/>
          </a:xfrm>
          <a:prstGeom prst="rect">
            <a:avLst/>
          </a:prstGeom>
          <a:noFill/>
        </p:spPr>
        <p:txBody>
          <a:bodyPr wrap="none" rtlCol="0">
            <a:spAutoFit/>
          </a:bodyPr>
          <a:lstStyle/>
          <a:p>
            <a:r>
              <a:rPr lang="fr-FR" sz="1000" dirty="0" smtClean="0"/>
              <a:t>JAMA, 1993, 270, N°10, 1242-1246</a:t>
            </a:r>
            <a:endParaRPr lang="fr-FR" sz="1000" dirty="0"/>
          </a:p>
        </p:txBody>
      </p:sp>
      <p:sp>
        <p:nvSpPr>
          <p:cNvPr id="7" name="Rectangle 6"/>
          <p:cNvSpPr/>
          <p:nvPr/>
        </p:nvSpPr>
        <p:spPr>
          <a:xfrm>
            <a:off x="0" y="11668"/>
            <a:ext cx="8780276" cy="369332"/>
          </a:xfrm>
          <a:prstGeom prst="rect">
            <a:avLst/>
          </a:prstGeom>
        </p:spPr>
        <p:txBody>
          <a:bodyPr wrap="square">
            <a:spAutoFit/>
          </a:bodyPr>
          <a:lstStyle/>
          <a:p>
            <a:pPr marL="525463" lvl="3" indent="-342900"/>
            <a:r>
              <a:rPr lang="fr-CH" dirty="0" smtClean="0">
                <a:latin typeface="Arial" pitchFamily="34" charset="0"/>
                <a:cs typeface="Arial" pitchFamily="34" charset="0"/>
              </a:rPr>
              <a:t>SINUSITE: SYMPTÔMES ET SIGNES UTILES</a:t>
            </a:r>
          </a:p>
          <a:p>
            <a:pPr marL="265113" lvl="3" indent="-82550">
              <a:buFont typeface="Arial" pitchFamily="34" charset="0"/>
              <a:buChar char="•"/>
            </a:pPr>
            <a:endParaRPr lang="fr-CH"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6884" y="692696"/>
            <a:ext cx="7997524" cy="2862322"/>
          </a:xfrm>
          <a:prstGeom prst="rect">
            <a:avLst/>
          </a:prstGeom>
          <a:noFill/>
        </p:spPr>
        <p:txBody>
          <a:bodyPr wrap="square" rtlCol="0">
            <a:spAutoFit/>
          </a:bodyPr>
          <a:lstStyle/>
          <a:p>
            <a:pPr marL="179388" indent="-179388"/>
            <a:r>
              <a:rPr lang="fr-CH" b="1" u="sng" dirty="0" smtClean="0">
                <a:latin typeface="Arial" pitchFamily="34" charset="0"/>
                <a:cs typeface="Arial" pitchFamily="34" charset="0"/>
              </a:rPr>
              <a:t>MERCREDI = 2</a:t>
            </a:r>
            <a:r>
              <a:rPr lang="fr-CH" b="1" u="sng" baseline="30000" dirty="0" smtClean="0">
                <a:latin typeface="Arial" pitchFamily="34" charset="0"/>
                <a:cs typeface="Arial" pitchFamily="34" charset="0"/>
              </a:rPr>
              <a:t>ère</a:t>
            </a:r>
            <a:r>
              <a:rPr lang="fr-CH" b="1" u="sng" dirty="0" smtClean="0">
                <a:latin typeface="Arial" pitchFamily="34" charset="0"/>
                <a:cs typeface="Arial" pitchFamily="34" charset="0"/>
              </a:rPr>
              <a:t> consultation chez le pédiatre</a:t>
            </a:r>
            <a:r>
              <a:rPr lang="fr-CH" dirty="0" smtClean="0">
                <a:latin typeface="Arial" pitchFamily="34" charset="0"/>
                <a:cs typeface="Arial" pitchFamily="34" charset="0"/>
              </a:rPr>
              <a:t>: </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Persistance des céphalées et de l’EF (4 jours)</a:t>
            </a:r>
          </a:p>
          <a:p>
            <a:pPr marL="179388" indent="-179388">
              <a:buFont typeface="Arial" pitchFamily="34" charset="0"/>
              <a:buChar char="•"/>
            </a:pPr>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 Status: </a:t>
            </a:r>
            <a:r>
              <a:rPr lang="fr-CH" dirty="0" err="1" smtClean="0">
                <a:latin typeface="Arial" pitchFamily="34" charset="0"/>
                <a:cs typeface="Arial" pitchFamily="34" charset="0"/>
              </a:rPr>
              <a:t>sp</a:t>
            </a:r>
            <a:r>
              <a:rPr lang="fr-CH" dirty="0" smtClean="0">
                <a:latin typeface="Arial" pitchFamily="34" charset="0"/>
                <a:cs typeface="Arial" pitchFamily="34" charset="0"/>
              </a:rPr>
              <a:t>. </a:t>
            </a:r>
          </a:p>
          <a:p>
            <a:pPr marL="179388" indent="-179388">
              <a:buFont typeface="Arial" pitchFamily="34" charset="0"/>
              <a:buChar char="•"/>
            </a:pPr>
            <a:endParaRPr lang="fr-CH" dirty="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Labo: CRP (117 mg/l) + </a:t>
            </a:r>
            <a:r>
              <a:rPr lang="fr-CH" dirty="0" err="1" smtClean="0">
                <a:latin typeface="Arial" pitchFamily="34" charset="0"/>
                <a:cs typeface="Arial" pitchFamily="34" charset="0"/>
              </a:rPr>
              <a:t>stix</a:t>
            </a:r>
            <a:r>
              <a:rPr lang="fr-CH" dirty="0" smtClean="0">
                <a:latin typeface="Arial" pitchFamily="34" charset="0"/>
                <a:cs typeface="Arial" pitchFamily="34" charset="0"/>
              </a:rPr>
              <a:t> urinaire (leuco++, sang+, pas de nitrites)</a:t>
            </a:r>
          </a:p>
          <a:p>
            <a:pPr marL="179388" indent="-179388">
              <a:buFont typeface="Arial" pitchFamily="34" charset="0"/>
              <a:buChar char="•"/>
            </a:pPr>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Attitude: traitement avec </a:t>
            </a:r>
            <a:r>
              <a:rPr lang="fr-CH" dirty="0" err="1" smtClean="0">
                <a:latin typeface="Arial" pitchFamily="34" charset="0"/>
                <a:cs typeface="Arial" pitchFamily="34" charset="0"/>
              </a:rPr>
              <a:t>Podomexef</a:t>
            </a:r>
            <a:r>
              <a:rPr lang="fr-CH" dirty="0" smtClean="0">
                <a:latin typeface="Arial" pitchFamily="34" charset="0"/>
                <a:cs typeface="Arial" pitchFamily="34" charset="0"/>
              </a:rPr>
              <a:t>® pour suspicion de PNA</a:t>
            </a:r>
          </a:p>
          <a:p>
            <a:pPr marL="179388" indent="-179388">
              <a:buFont typeface="Arial" pitchFamily="34" charset="0"/>
              <a:buChar char="•"/>
            </a:pPr>
            <a:endParaRPr lang="fr-CH"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1371600"/>
            <a:ext cx="8534400" cy="1569660"/>
          </a:xfrm>
          <a:prstGeom prst="rect">
            <a:avLst/>
          </a:prstGeom>
        </p:spPr>
        <p:txBody>
          <a:bodyPr wrap="square">
            <a:spAutoFit/>
          </a:bodyPr>
          <a:lstStyle/>
          <a:p>
            <a:pPr marL="357188" lvl="3" indent="-174625" algn="ctr"/>
            <a:r>
              <a:rPr lang="fr-CH" sz="4800" dirty="0" smtClean="0">
                <a:latin typeface="Arial" pitchFamily="34" charset="0"/>
                <a:cs typeface="Arial" pitchFamily="34" charset="0"/>
              </a:rPr>
              <a:t>QUAND RECHERCHER  UNE COMPLICATION ?</a:t>
            </a:r>
          </a:p>
          <a:p>
            <a:pPr marL="357188" lvl="3" indent="-174625" algn="ctr"/>
            <a:endParaRPr lang="fr-CH" sz="4800"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8780276" cy="461665"/>
          </a:xfrm>
          <a:prstGeom prst="rect">
            <a:avLst/>
          </a:prstGeom>
        </p:spPr>
        <p:txBody>
          <a:bodyPr wrap="square">
            <a:spAutoFit/>
          </a:bodyPr>
          <a:lstStyle/>
          <a:p>
            <a:pPr marL="357188" lvl="3" indent="-174625"/>
            <a:r>
              <a:rPr lang="fr-CH" sz="2400" dirty="0" smtClean="0">
                <a:latin typeface="Arial" pitchFamily="34" charset="0"/>
                <a:cs typeface="Arial" pitchFamily="34" charset="0"/>
              </a:rPr>
              <a:t>CRITERES DE GRAVITES</a:t>
            </a:r>
          </a:p>
          <a:p>
            <a:pPr marL="357188" lvl="3" indent="-174625"/>
            <a:endParaRPr lang="fr-CH" sz="2400" dirty="0" smtClean="0">
              <a:latin typeface="Arial" pitchFamily="34" charset="0"/>
              <a:cs typeface="Arial" pitchFamily="34" charset="0"/>
            </a:endParaRPr>
          </a:p>
        </p:txBody>
      </p:sp>
      <p:grpSp>
        <p:nvGrpSpPr>
          <p:cNvPr id="22" name="Grouper 21"/>
          <p:cNvGrpSpPr/>
          <p:nvPr/>
        </p:nvGrpSpPr>
        <p:grpSpPr>
          <a:xfrm>
            <a:off x="457200" y="381000"/>
            <a:ext cx="8229600" cy="2971800"/>
            <a:chOff x="304800" y="457200"/>
            <a:chExt cx="8229600" cy="2971800"/>
          </a:xfrm>
        </p:grpSpPr>
        <p:sp>
          <p:nvSpPr>
            <p:cNvPr id="21" name="Rectangle 20"/>
            <p:cNvSpPr/>
            <p:nvPr/>
          </p:nvSpPr>
          <p:spPr>
            <a:xfrm>
              <a:off x="304800" y="457200"/>
              <a:ext cx="8229600" cy="297180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19" name="Grouper 18"/>
            <p:cNvGrpSpPr/>
            <p:nvPr/>
          </p:nvGrpSpPr>
          <p:grpSpPr>
            <a:xfrm>
              <a:off x="381000" y="533400"/>
              <a:ext cx="8077200" cy="2856369"/>
              <a:chOff x="533400" y="457200"/>
              <a:chExt cx="8077200" cy="2856369"/>
            </a:xfrm>
          </p:grpSpPr>
          <p:sp>
            <p:nvSpPr>
              <p:cNvPr id="11" name="ZoneTexte 10"/>
              <p:cNvSpPr txBox="1"/>
              <p:nvPr/>
            </p:nvSpPr>
            <p:spPr>
              <a:xfrm>
                <a:off x="533400" y="457200"/>
                <a:ext cx="8077200" cy="523220"/>
              </a:xfrm>
              <a:prstGeom prst="rect">
                <a:avLst/>
              </a:prstGeom>
              <a:noFill/>
            </p:spPr>
            <p:txBody>
              <a:bodyPr wrap="square" rtlCol="0">
                <a:spAutoFit/>
              </a:bodyPr>
              <a:lstStyle/>
              <a:p>
                <a:r>
                  <a:rPr lang="fr-FR" sz="1400" dirty="0" smtClean="0">
                    <a:latin typeface="Arial"/>
                    <a:cs typeface="Arial"/>
                  </a:rPr>
                  <a:t>Etude prospective anglaise entre 1978-2006 sur 11 cas de sinusites avec complications cérébrales chez enfants entre 13-17 ans</a:t>
                </a:r>
                <a:endParaRPr lang="fr-FR" sz="1400" dirty="0">
                  <a:latin typeface="Arial"/>
                  <a:cs typeface="Arial"/>
                </a:endParaRPr>
              </a:p>
            </p:txBody>
          </p:sp>
          <p:sp>
            <p:nvSpPr>
              <p:cNvPr id="12" name="Rectangle 11"/>
              <p:cNvSpPr/>
              <p:nvPr/>
            </p:nvSpPr>
            <p:spPr>
              <a:xfrm>
                <a:off x="685800" y="1066800"/>
                <a:ext cx="6096000" cy="2246769"/>
              </a:xfrm>
              <a:prstGeom prst="rect">
                <a:avLst/>
              </a:prstGeom>
            </p:spPr>
            <p:txBody>
              <a:bodyPr wrap="square">
                <a:spAutoFit/>
              </a:bodyPr>
              <a:lstStyle/>
              <a:p>
                <a:pPr marL="357188" lvl="3" indent="-174625">
                  <a:buFont typeface="Arial"/>
                  <a:buChar char="•"/>
                </a:pPr>
                <a:r>
                  <a:rPr lang="fr-CH" sz="1400" dirty="0" smtClean="0">
                    <a:latin typeface="Arial"/>
                    <a:cs typeface="Arial"/>
                  </a:rPr>
                  <a:t>74%: Céphalées prolongés &gt; 7-10 jours </a:t>
                </a:r>
              </a:p>
              <a:p>
                <a:pPr marL="357188" lvl="3" indent="-174625">
                  <a:buFont typeface="Arial"/>
                  <a:buChar char="•"/>
                </a:pPr>
                <a:r>
                  <a:rPr lang="fr-CH" sz="1400" dirty="0" smtClean="0">
                    <a:latin typeface="Arial"/>
                    <a:cs typeface="Arial"/>
                  </a:rPr>
                  <a:t>51%: Gonflement periorbitaire ou frontal </a:t>
                </a:r>
              </a:p>
              <a:p>
                <a:pPr marL="357188" lvl="3" indent="-174625">
                  <a:buFont typeface="Arial"/>
                  <a:buChar char="•"/>
                </a:pPr>
                <a:r>
                  <a:rPr lang="fr-CH" sz="1400" dirty="0" smtClean="0">
                    <a:latin typeface="Arial"/>
                    <a:cs typeface="Arial"/>
                  </a:rPr>
                  <a:t>48%: Convulsions </a:t>
                </a:r>
              </a:p>
              <a:p>
                <a:pPr marL="357188" lvl="3" indent="-174625">
                  <a:buFont typeface="Arial"/>
                  <a:buChar char="•"/>
                </a:pPr>
                <a:r>
                  <a:rPr lang="fr-CH" sz="1400" dirty="0" smtClean="0">
                    <a:latin typeface="Arial"/>
                    <a:cs typeface="Arial"/>
                  </a:rPr>
                  <a:t>40%: Changement de caractère, diminution de l’état de conscience </a:t>
                </a:r>
              </a:p>
              <a:p>
                <a:pPr marL="357188" lvl="3" indent="-174625">
                  <a:buFont typeface="Arial"/>
                  <a:buChar char="•"/>
                </a:pPr>
                <a:r>
                  <a:rPr lang="fr-CH" sz="1400" dirty="0" smtClean="0">
                    <a:latin typeface="Arial"/>
                    <a:cs typeface="Arial"/>
                  </a:rPr>
                  <a:t>32%: Vomissements</a:t>
                </a:r>
              </a:p>
              <a:p>
                <a:pPr marL="357188" lvl="3" indent="-174625">
                  <a:buFont typeface="Arial"/>
                  <a:buChar char="•"/>
                </a:pPr>
                <a:r>
                  <a:rPr lang="fr-CH" sz="1400" dirty="0" smtClean="0">
                    <a:latin typeface="Arial"/>
                    <a:cs typeface="Arial"/>
                  </a:rPr>
                  <a:t>19%: Hémiparésie</a:t>
                </a:r>
              </a:p>
              <a:p>
                <a:pPr marL="357188" lvl="3" indent="-174625">
                  <a:buFont typeface="Arial"/>
                  <a:buChar char="•"/>
                </a:pPr>
                <a:r>
                  <a:rPr lang="fr-CH" sz="1400" dirty="0" smtClean="0">
                    <a:latin typeface="Arial"/>
                    <a:cs typeface="Arial"/>
                  </a:rPr>
                  <a:t>8%: Troubles visuels</a:t>
                </a:r>
              </a:p>
              <a:p>
                <a:pPr marL="357188" lvl="3" indent="-174625">
                  <a:buFont typeface="Arial"/>
                  <a:buChar char="•"/>
                </a:pPr>
                <a:r>
                  <a:rPr lang="fr-CH" sz="1400" dirty="0" smtClean="0">
                    <a:latin typeface="Arial"/>
                    <a:cs typeface="Arial"/>
                  </a:rPr>
                  <a:t>8%: Douleurs nuquale, méningisme</a:t>
                </a:r>
              </a:p>
              <a:p>
                <a:pPr marL="357188" lvl="3" indent="-174625">
                  <a:buFont typeface="Arial"/>
                  <a:buChar char="•"/>
                </a:pPr>
                <a:r>
                  <a:rPr lang="fr-CH" sz="1400" dirty="0" smtClean="0">
                    <a:latin typeface="Arial"/>
                    <a:cs typeface="Arial"/>
                  </a:rPr>
                  <a:t>4%: Aphasie</a:t>
                </a:r>
              </a:p>
              <a:p>
                <a:pPr marL="357188" lvl="3" indent="-174625"/>
                <a:r>
                  <a:rPr lang="fr-CH" sz="1400" dirty="0" smtClean="0">
                    <a:latin typeface="Arial"/>
                    <a:cs typeface="Arial"/>
                  </a:rPr>
                  <a:t> </a:t>
                </a:r>
                <a:endParaRPr lang="fr-FR" sz="1400" dirty="0">
                  <a:latin typeface="Arial"/>
                  <a:cs typeface="Arial"/>
                </a:endParaRPr>
              </a:p>
            </p:txBody>
          </p:sp>
          <p:sp>
            <p:nvSpPr>
              <p:cNvPr id="13" name="Rectangle 12"/>
              <p:cNvSpPr/>
              <p:nvPr/>
            </p:nvSpPr>
            <p:spPr>
              <a:xfrm>
                <a:off x="5638800" y="3048000"/>
                <a:ext cx="2286000" cy="230832"/>
              </a:xfrm>
              <a:prstGeom prst="rect">
                <a:avLst/>
              </a:prstGeom>
            </p:spPr>
            <p:txBody>
              <a:bodyPr wrap="square">
                <a:spAutoFit/>
              </a:bodyPr>
              <a:lstStyle/>
              <a:p>
                <a:r>
                  <a:rPr lang="fr-FR" sz="900" dirty="0" smtClean="0"/>
                  <a:t>Laryngoscope 2002, 112, p59</a:t>
                </a:r>
                <a:endParaRPr lang="fr-FR" sz="900" dirty="0"/>
              </a:p>
            </p:txBody>
          </p:sp>
        </p:grpSp>
      </p:grpSp>
      <p:grpSp>
        <p:nvGrpSpPr>
          <p:cNvPr id="25" name="Grouper 24"/>
          <p:cNvGrpSpPr/>
          <p:nvPr/>
        </p:nvGrpSpPr>
        <p:grpSpPr>
          <a:xfrm>
            <a:off x="457200" y="3428999"/>
            <a:ext cx="8763000" cy="3351213"/>
            <a:chOff x="304800" y="3505199"/>
            <a:chExt cx="8763000" cy="3351213"/>
          </a:xfrm>
        </p:grpSpPr>
        <p:sp>
          <p:nvSpPr>
            <p:cNvPr id="24" name="Rectangle 23"/>
            <p:cNvSpPr/>
            <p:nvPr/>
          </p:nvSpPr>
          <p:spPr>
            <a:xfrm>
              <a:off x="304800" y="3505199"/>
              <a:ext cx="8229600" cy="335121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nvGrpSpPr>
            <p:cNvPr id="20" name="Grouper 19"/>
            <p:cNvGrpSpPr/>
            <p:nvPr/>
          </p:nvGrpSpPr>
          <p:grpSpPr>
            <a:xfrm>
              <a:off x="381000" y="3543300"/>
              <a:ext cx="8686800" cy="3238500"/>
              <a:chOff x="609600" y="3467100"/>
              <a:chExt cx="8686800" cy="3238500"/>
            </a:xfrm>
          </p:grpSpPr>
          <p:pic>
            <p:nvPicPr>
              <p:cNvPr id="16" name="Image 15" descr="Capture d’écran 2010-08-31 à 13.16.35.png"/>
              <p:cNvPicPr>
                <a:picLocks noChangeAspect="1"/>
              </p:cNvPicPr>
              <p:nvPr/>
            </p:nvPicPr>
            <p:blipFill>
              <a:blip r:embed="rId2"/>
              <a:srcRect t="11193" b="8221"/>
              <a:stretch>
                <a:fillRect/>
              </a:stretch>
            </p:blipFill>
            <p:spPr>
              <a:xfrm>
                <a:off x="838200" y="3962400"/>
                <a:ext cx="4953000" cy="2743200"/>
              </a:xfrm>
              <a:prstGeom prst="rect">
                <a:avLst/>
              </a:prstGeom>
            </p:spPr>
          </p:pic>
          <p:sp>
            <p:nvSpPr>
              <p:cNvPr id="17" name="ZoneTexte 16"/>
              <p:cNvSpPr txBox="1"/>
              <p:nvPr/>
            </p:nvSpPr>
            <p:spPr>
              <a:xfrm>
                <a:off x="609600" y="3467100"/>
                <a:ext cx="7620000" cy="523220"/>
              </a:xfrm>
              <a:prstGeom prst="rect">
                <a:avLst/>
              </a:prstGeom>
              <a:noFill/>
            </p:spPr>
            <p:txBody>
              <a:bodyPr wrap="square" rtlCol="0">
                <a:spAutoFit/>
              </a:bodyPr>
              <a:lstStyle/>
              <a:p>
                <a:r>
                  <a:rPr lang="fr-FR" sz="1400" dirty="0" smtClean="0">
                    <a:latin typeface="Arial"/>
                    <a:cs typeface="Arial"/>
                  </a:rPr>
                  <a:t>Etude rétrospectives entre 1992-99 sur 47 cas de sinusites avec complications cérébrales chez enfants entre 13-17 ans</a:t>
                </a:r>
                <a:endParaRPr lang="fr-FR" sz="1400" dirty="0">
                  <a:latin typeface="Arial"/>
                  <a:cs typeface="Arial"/>
                </a:endParaRPr>
              </a:p>
            </p:txBody>
          </p:sp>
          <p:sp>
            <p:nvSpPr>
              <p:cNvPr id="18" name="Rectangle 17"/>
              <p:cNvSpPr/>
              <p:nvPr/>
            </p:nvSpPr>
            <p:spPr>
              <a:xfrm>
                <a:off x="5867400" y="6474768"/>
                <a:ext cx="3429000" cy="230832"/>
              </a:xfrm>
              <a:prstGeom prst="rect">
                <a:avLst/>
              </a:prstGeom>
            </p:spPr>
            <p:txBody>
              <a:bodyPr wrap="square">
                <a:spAutoFit/>
              </a:bodyPr>
              <a:lstStyle/>
              <a:p>
                <a:r>
                  <a:rPr lang="fr-FR" sz="900" dirty="0" smtClean="0"/>
                  <a:t>Bristish J of Neurosurgery, 2007, 21, pp 603-609</a:t>
                </a:r>
                <a:endParaRPr lang="fr-FR" sz="900" dirty="0"/>
              </a:p>
            </p:txBody>
          </p:sp>
        </p:gr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8780276" cy="923330"/>
          </a:xfrm>
          <a:prstGeom prst="rect">
            <a:avLst/>
          </a:prstGeom>
        </p:spPr>
        <p:txBody>
          <a:bodyPr wrap="square">
            <a:spAutoFit/>
          </a:bodyPr>
          <a:lstStyle/>
          <a:p>
            <a:pPr marL="525463" lvl="3" indent="-342900"/>
            <a:r>
              <a:rPr lang="fr-CH" dirty="0" smtClean="0">
                <a:latin typeface="Arial" pitchFamily="34" charset="0"/>
                <a:cs typeface="Arial" pitchFamily="34" charset="0"/>
              </a:rPr>
              <a:t>QUAND FAIRE UNE IMAGERIE ?</a:t>
            </a:r>
          </a:p>
          <a:p>
            <a:pPr marL="357188" lvl="3" indent="-174625"/>
            <a:endParaRPr lang="fr-CH" dirty="0" smtClean="0">
              <a:latin typeface="Arial" pitchFamily="34" charset="0"/>
              <a:cs typeface="Arial" pitchFamily="34" charset="0"/>
            </a:endParaRPr>
          </a:p>
          <a:p>
            <a:pPr marL="265113" lvl="3" indent="-82550">
              <a:buFont typeface="Arial" pitchFamily="34" charset="0"/>
              <a:buChar char="•"/>
            </a:pPr>
            <a:endParaRPr lang="fr-CH" dirty="0" smtClean="0">
              <a:latin typeface="Arial" pitchFamily="34" charset="0"/>
              <a:cs typeface="Arial" pitchFamily="34" charset="0"/>
            </a:endParaRPr>
          </a:p>
        </p:txBody>
      </p:sp>
      <p:sp>
        <p:nvSpPr>
          <p:cNvPr id="6" name="Rectangle à coins arrondis 5"/>
          <p:cNvSpPr/>
          <p:nvPr/>
        </p:nvSpPr>
        <p:spPr>
          <a:xfrm>
            <a:off x="381000" y="1459468"/>
            <a:ext cx="2133600" cy="1371600"/>
          </a:xfrm>
          <a:prstGeom prst="roundRect">
            <a:avLst/>
          </a:prstGeom>
          <a:gradFill>
            <a:gsLst>
              <a:gs pos="0">
                <a:srgbClr val="008000"/>
              </a:gs>
              <a:gs pos="100000">
                <a:srgbClr val="CCFFCC"/>
              </a:gs>
            </a:gsLst>
            <a:lin ang="8340000" scaled="0"/>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SINUSITE VIRALE</a:t>
            </a:r>
          </a:p>
          <a:p>
            <a:pPr algn="ctr"/>
            <a:r>
              <a:rPr lang="fr-FR" dirty="0" smtClean="0"/>
              <a:t>90%</a:t>
            </a:r>
            <a:endParaRPr lang="fr-FR" dirty="0"/>
          </a:p>
        </p:txBody>
      </p:sp>
      <p:sp>
        <p:nvSpPr>
          <p:cNvPr id="9" name="Rectangle à coins arrondis 8"/>
          <p:cNvSpPr/>
          <p:nvPr/>
        </p:nvSpPr>
        <p:spPr>
          <a:xfrm>
            <a:off x="381000" y="2907268"/>
            <a:ext cx="4648200" cy="1371600"/>
          </a:xfrm>
          <a:prstGeom prst="roundRect">
            <a:avLst/>
          </a:prstGeom>
          <a:gradFill>
            <a:gsLst>
              <a:gs pos="1000">
                <a:schemeClr val="bg1">
                  <a:lumMod val="50000"/>
                </a:schemeClr>
              </a:gs>
              <a:gs pos="100000">
                <a:schemeClr val="bg1">
                  <a:lumMod val="85000"/>
                </a:schemeClr>
              </a:gs>
            </a:gsLs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SPT DE SINUSITE BACTÉRIENNE SONT NON SPÉCIFIQUES</a:t>
            </a:r>
          </a:p>
          <a:p>
            <a:pPr algn="ctr"/>
            <a:endParaRPr lang="fr-FR" dirty="0"/>
          </a:p>
        </p:txBody>
      </p:sp>
      <p:grpSp>
        <p:nvGrpSpPr>
          <p:cNvPr id="28" name="Grouper 27"/>
          <p:cNvGrpSpPr/>
          <p:nvPr/>
        </p:nvGrpSpPr>
        <p:grpSpPr>
          <a:xfrm>
            <a:off x="533400" y="838200"/>
            <a:ext cx="6781800" cy="533400"/>
            <a:chOff x="533400" y="838200"/>
            <a:chExt cx="6781800" cy="533400"/>
          </a:xfrm>
        </p:grpSpPr>
        <p:sp>
          <p:nvSpPr>
            <p:cNvPr id="11" name="Flèche vers la droite 10"/>
            <p:cNvSpPr/>
            <p:nvPr/>
          </p:nvSpPr>
          <p:spPr>
            <a:xfrm>
              <a:off x="685800" y="1154668"/>
              <a:ext cx="6629400" cy="216932"/>
            </a:xfrm>
            <a:prstGeom prst="rightArrow">
              <a:avLst/>
            </a:prstGeom>
            <a:gradFill>
              <a:gsLst>
                <a:gs pos="30000">
                  <a:srgbClr val="CCFFCC"/>
                </a:gs>
                <a:gs pos="100000">
                  <a:srgbClr val="FF0000"/>
                </a:gs>
                <a:gs pos="45000">
                  <a:schemeClr val="accent6"/>
                </a:gs>
              </a:gsLst>
              <a:lin ang="540000" scaled="0"/>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ZoneTexte 12"/>
            <p:cNvSpPr txBox="1"/>
            <p:nvPr/>
          </p:nvSpPr>
          <p:spPr>
            <a:xfrm>
              <a:off x="533400" y="861536"/>
              <a:ext cx="428460" cy="369332"/>
            </a:xfrm>
            <a:prstGeom prst="rect">
              <a:avLst/>
            </a:prstGeom>
            <a:noFill/>
            <a:ln>
              <a:noFill/>
            </a:ln>
          </p:spPr>
          <p:txBody>
            <a:bodyPr wrap="none" rtlCol="0">
              <a:spAutoFit/>
            </a:bodyPr>
            <a:lstStyle/>
            <a:p>
              <a:r>
                <a:rPr lang="fr-FR" dirty="0" smtClean="0"/>
                <a:t>J0</a:t>
              </a:r>
              <a:endParaRPr lang="fr-FR" dirty="0"/>
            </a:p>
          </p:txBody>
        </p:sp>
        <p:sp>
          <p:nvSpPr>
            <p:cNvPr id="14" name="ZoneTexte 13"/>
            <p:cNvSpPr txBox="1"/>
            <p:nvPr/>
          </p:nvSpPr>
          <p:spPr>
            <a:xfrm>
              <a:off x="2819315" y="849868"/>
              <a:ext cx="762085" cy="369332"/>
            </a:xfrm>
            <a:prstGeom prst="rect">
              <a:avLst/>
            </a:prstGeom>
            <a:noFill/>
            <a:ln>
              <a:noFill/>
            </a:ln>
          </p:spPr>
          <p:txBody>
            <a:bodyPr wrap="none" rtlCol="0">
              <a:spAutoFit/>
            </a:bodyPr>
            <a:lstStyle/>
            <a:p>
              <a:r>
                <a:rPr lang="fr-FR" dirty="0" smtClean="0"/>
                <a:t>J7-10</a:t>
              </a:r>
              <a:endParaRPr lang="fr-FR" dirty="0"/>
            </a:p>
          </p:txBody>
        </p:sp>
        <p:sp>
          <p:nvSpPr>
            <p:cNvPr id="16" name="ZoneTexte 15"/>
            <p:cNvSpPr txBox="1"/>
            <p:nvPr/>
          </p:nvSpPr>
          <p:spPr>
            <a:xfrm>
              <a:off x="5141182" y="838200"/>
              <a:ext cx="2174018" cy="369332"/>
            </a:xfrm>
            <a:prstGeom prst="rect">
              <a:avLst/>
            </a:prstGeom>
            <a:noFill/>
            <a:ln>
              <a:noFill/>
            </a:ln>
          </p:spPr>
          <p:txBody>
            <a:bodyPr wrap="none" rtlCol="0">
              <a:spAutoFit/>
            </a:bodyPr>
            <a:lstStyle/>
            <a:p>
              <a:r>
                <a:rPr lang="fr-FR" dirty="0" smtClean="0"/>
                <a:t>&gt;J14 ou &gt;72h de ttt</a:t>
              </a:r>
              <a:endParaRPr lang="fr-FR" dirty="0"/>
            </a:p>
          </p:txBody>
        </p:sp>
      </p:grpSp>
      <p:grpSp>
        <p:nvGrpSpPr>
          <p:cNvPr id="25" name="Grouper 24"/>
          <p:cNvGrpSpPr/>
          <p:nvPr/>
        </p:nvGrpSpPr>
        <p:grpSpPr>
          <a:xfrm>
            <a:off x="2514600" y="1459468"/>
            <a:ext cx="2514600" cy="1371600"/>
            <a:chOff x="2514600" y="1459468"/>
            <a:chExt cx="2514600" cy="1371600"/>
          </a:xfrm>
        </p:grpSpPr>
        <p:sp>
          <p:nvSpPr>
            <p:cNvPr id="7" name="Rectangle à coins arrondis 6"/>
            <p:cNvSpPr/>
            <p:nvPr/>
          </p:nvSpPr>
          <p:spPr>
            <a:xfrm>
              <a:off x="2895600" y="1459468"/>
              <a:ext cx="2133600" cy="1371600"/>
            </a:xfrm>
            <a:prstGeom prst="roundRect">
              <a:avLst/>
            </a:prstGeom>
            <a:gradFill>
              <a:gsLst>
                <a:gs pos="0">
                  <a:schemeClr val="accent6">
                    <a:lumMod val="20000"/>
                    <a:lumOff val="80000"/>
                  </a:schemeClr>
                </a:gs>
                <a:gs pos="100000">
                  <a:schemeClr val="accent6">
                    <a:lumMod val="75000"/>
                  </a:schemeClr>
                </a:gs>
              </a:gsLst>
              <a:lin ang="16200000" scaled="0"/>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SINUSITE BACTERIENNE</a:t>
              </a:r>
            </a:p>
            <a:p>
              <a:pPr algn="ctr"/>
              <a:r>
                <a:rPr lang="fr-FR" dirty="0" smtClean="0"/>
                <a:t>10%</a:t>
              </a:r>
              <a:endParaRPr lang="fr-FR" dirty="0"/>
            </a:p>
          </p:txBody>
        </p:sp>
        <p:sp>
          <p:nvSpPr>
            <p:cNvPr id="20" name="Flèche vers la droite 19"/>
            <p:cNvSpPr/>
            <p:nvPr/>
          </p:nvSpPr>
          <p:spPr>
            <a:xfrm>
              <a:off x="2514600" y="2057400"/>
              <a:ext cx="381000" cy="228600"/>
            </a:xfrm>
            <a:prstGeom prst="rightArrow">
              <a:avLst/>
            </a:prstGeom>
            <a:gradFill flip="none" rotWithShape="1">
              <a:gsLst>
                <a:gs pos="0">
                  <a:srgbClr val="008000"/>
                </a:gs>
                <a:gs pos="60000">
                  <a:schemeClr val="accent6"/>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26" name="Grouper 25"/>
          <p:cNvGrpSpPr/>
          <p:nvPr/>
        </p:nvGrpSpPr>
        <p:grpSpPr>
          <a:xfrm>
            <a:off x="5029200" y="1459468"/>
            <a:ext cx="2514600" cy="1371600"/>
            <a:chOff x="5029200" y="1459468"/>
            <a:chExt cx="2514600" cy="1371600"/>
          </a:xfrm>
        </p:grpSpPr>
        <p:sp>
          <p:nvSpPr>
            <p:cNvPr id="8" name="Rectangle à coins arrondis 7"/>
            <p:cNvSpPr/>
            <p:nvPr/>
          </p:nvSpPr>
          <p:spPr>
            <a:xfrm>
              <a:off x="5410200" y="1459468"/>
              <a:ext cx="2133600" cy="1371600"/>
            </a:xfrm>
            <a:prstGeom prst="roundRect">
              <a:avLst/>
            </a:prstGeom>
            <a:gradFill flip="none" rotWithShape="1">
              <a:gsLst>
                <a:gs pos="0">
                  <a:srgbClr val="FF0000"/>
                </a:gs>
                <a:gs pos="100000">
                  <a:srgbClr val="FF9E93"/>
                </a:gs>
              </a:gsLst>
              <a:lin ang="11220000" scaled="0"/>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SINUSITE COMPLIQUEE</a:t>
              </a:r>
            </a:p>
            <a:p>
              <a:pPr algn="ctr"/>
              <a:r>
                <a:rPr lang="fr-FR" dirty="0" smtClean="0"/>
                <a:t>3-10%</a:t>
              </a:r>
              <a:endParaRPr lang="fr-FR" dirty="0"/>
            </a:p>
          </p:txBody>
        </p:sp>
        <p:sp>
          <p:nvSpPr>
            <p:cNvPr id="21" name="Flèche vers la droite 20"/>
            <p:cNvSpPr/>
            <p:nvPr/>
          </p:nvSpPr>
          <p:spPr>
            <a:xfrm>
              <a:off x="5029200" y="2057400"/>
              <a:ext cx="381000" cy="228600"/>
            </a:xfrm>
            <a:prstGeom prst="rightArrow">
              <a:avLst/>
            </a:prstGeom>
            <a:gradFill flip="none" rotWithShape="1">
              <a:gsLst>
                <a:gs pos="26000">
                  <a:schemeClr val="accent6"/>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27" name="Grouper 26"/>
          <p:cNvGrpSpPr/>
          <p:nvPr/>
        </p:nvGrpSpPr>
        <p:grpSpPr>
          <a:xfrm>
            <a:off x="381000" y="4343400"/>
            <a:ext cx="3200400" cy="1828800"/>
            <a:chOff x="381000" y="4343400"/>
            <a:chExt cx="3200400" cy="1828800"/>
          </a:xfrm>
        </p:grpSpPr>
        <p:sp>
          <p:nvSpPr>
            <p:cNvPr id="22" name="Rectangle à coins arrondis 21"/>
            <p:cNvSpPr/>
            <p:nvPr/>
          </p:nvSpPr>
          <p:spPr>
            <a:xfrm>
              <a:off x="381000" y="4800600"/>
              <a:ext cx="3200400" cy="1371600"/>
            </a:xfrm>
            <a:prstGeom prst="roundRect">
              <a:avLst/>
            </a:prstGeom>
            <a:gradFill>
              <a:gsLst>
                <a:gs pos="0">
                  <a:schemeClr val="accent6">
                    <a:lumMod val="20000"/>
                    <a:lumOff val="80000"/>
                  </a:schemeClr>
                </a:gs>
                <a:gs pos="100000">
                  <a:schemeClr val="accent6">
                    <a:lumMod val="75000"/>
                  </a:schemeClr>
                </a:gs>
              </a:gsLst>
              <a:lin ang="16200000" scaled="0"/>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S’AIDER DES SPT AVEC</a:t>
              </a:r>
            </a:p>
            <a:p>
              <a:pPr algn="ctr"/>
              <a:r>
                <a:rPr lang="fr-FR" dirty="0" smtClean="0"/>
                <a:t>RV FAVORABLES</a:t>
              </a:r>
              <a:endParaRPr lang="fr-FR" dirty="0"/>
            </a:p>
          </p:txBody>
        </p:sp>
        <p:sp>
          <p:nvSpPr>
            <p:cNvPr id="23" name="Flèche vers la droite 22"/>
            <p:cNvSpPr/>
            <p:nvPr/>
          </p:nvSpPr>
          <p:spPr>
            <a:xfrm rot="5400000">
              <a:off x="1752600" y="4419600"/>
              <a:ext cx="381000" cy="228600"/>
            </a:xfrm>
            <a:prstGeom prst="rightArrow">
              <a:avLst/>
            </a:prstGeom>
            <a:gradFill flip="none" rotWithShape="1">
              <a:gsLst>
                <a:gs pos="7000">
                  <a:schemeClr val="bg1">
                    <a:lumMod val="65000"/>
                  </a:schemeClr>
                </a:gs>
                <a:gs pos="77000">
                  <a:schemeClr val="accent6"/>
                </a:gs>
              </a:gsLst>
              <a:lin ang="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31" name="Grouper 30"/>
          <p:cNvGrpSpPr/>
          <p:nvPr/>
        </p:nvGrpSpPr>
        <p:grpSpPr>
          <a:xfrm>
            <a:off x="7621816" y="1535668"/>
            <a:ext cx="1217384" cy="4636532"/>
            <a:chOff x="7621816" y="1535668"/>
            <a:chExt cx="1217384" cy="4636532"/>
          </a:xfrm>
        </p:grpSpPr>
        <p:sp>
          <p:nvSpPr>
            <p:cNvPr id="17" name="Parenthèse fermante 16"/>
            <p:cNvSpPr/>
            <p:nvPr/>
          </p:nvSpPr>
          <p:spPr>
            <a:xfrm>
              <a:off x="7621816" y="1535668"/>
              <a:ext cx="150584" cy="4636532"/>
            </a:xfrm>
            <a:prstGeom prst="righ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18" name="Flèche vers la droite 17"/>
            <p:cNvSpPr/>
            <p:nvPr/>
          </p:nvSpPr>
          <p:spPr>
            <a:xfrm>
              <a:off x="7774216" y="3364468"/>
              <a:ext cx="381000" cy="304800"/>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ZoneTexte 18"/>
            <p:cNvSpPr txBox="1"/>
            <p:nvPr/>
          </p:nvSpPr>
          <p:spPr>
            <a:xfrm>
              <a:off x="8231416" y="3135868"/>
              <a:ext cx="607784" cy="646331"/>
            </a:xfrm>
            <a:prstGeom prst="rect">
              <a:avLst/>
            </a:prstGeom>
            <a:noFill/>
            <a:ln>
              <a:noFill/>
            </a:ln>
          </p:spPr>
          <p:txBody>
            <a:bodyPr wrap="none" rtlCol="0">
              <a:spAutoFit/>
            </a:bodyPr>
            <a:lstStyle/>
            <a:p>
              <a:r>
                <a:rPr lang="fr-FR" dirty="0" smtClean="0"/>
                <a:t>CT</a:t>
              </a:r>
            </a:p>
            <a:p>
              <a:r>
                <a:rPr lang="fr-FR" dirty="0" smtClean="0"/>
                <a:t>IRM</a:t>
              </a:r>
              <a:endParaRPr lang="fr-FR" dirty="0"/>
            </a:p>
          </p:txBody>
        </p:sp>
      </p:grpSp>
      <p:grpSp>
        <p:nvGrpSpPr>
          <p:cNvPr id="29" name="Grouper 28"/>
          <p:cNvGrpSpPr/>
          <p:nvPr/>
        </p:nvGrpSpPr>
        <p:grpSpPr>
          <a:xfrm>
            <a:off x="3811816" y="2895600"/>
            <a:ext cx="3810000" cy="3276600"/>
            <a:chOff x="3811816" y="2895600"/>
            <a:chExt cx="3810000" cy="3276600"/>
          </a:xfrm>
        </p:grpSpPr>
        <p:sp>
          <p:nvSpPr>
            <p:cNvPr id="10" name="Rectangle à coins arrondis 9"/>
            <p:cNvSpPr/>
            <p:nvPr/>
          </p:nvSpPr>
          <p:spPr>
            <a:xfrm>
              <a:off x="3811816" y="4800600"/>
              <a:ext cx="3810000" cy="1371600"/>
            </a:xfrm>
            <a:prstGeom prst="roundRect">
              <a:avLst/>
            </a:prstGeom>
            <a:gradFill>
              <a:gsLst>
                <a:gs pos="0">
                  <a:schemeClr val="accent6">
                    <a:lumMod val="40000"/>
                    <a:lumOff val="60000"/>
                  </a:schemeClr>
                </a:gs>
                <a:gs pos="99000">
                  <a:srgbClr val="FF0000"/>
                </a:gs>
              </a:gsLst>
              <a:lin ang="0" scaled="0"/>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SYMPTÔMES DE GRAVITE:</a:t>
              </a:r>
            </a:p>
            <a:p>
              <a:pPr>
                <a:buFont typeface="Arial"/>
                <a:buChar char="•"/>
              </a:pPr>
              <a:r>
                <a:rPr lang="fr-FR" sz="1200" dirty="0" smtClean="0">
                  <a:latin typeface="Arial"/>
                  <a:cs typeface="Arial"/>
                </a:rPr>
                <a:t> DUREE ANORMALE</a:t>
              </a:r>
            </a:p>
            <a:p>
              <a:pPr>
                <a:buFont typeface="Arial"/>
                <a:buChar char="•"/>
              </a:pPr>
              <a:r>
                <a:rPr lang="fr-FR" sz="1200" dirty="0" smtClean="0">
                  <a:latin typeface="Arial"/>
                  <a:cs typeface="Arial"/>
                </a:rPr>
                <a:t> FACTEURS DE RISQUE</a:t>
              </a:r>
            </a:p>
            <a:p>
              <a:pPr>
                <a:buFont typeface="Arial"/>
                <a:buChar char="•"/>
              </a:pPr>
              <a:r>
                <a:rPr lang="fr-FR" sz="1200" dirty="0" smtClean="0">
                  <a:latin typeface="Arial"/>
                  <a:cs typeface="Arial"/>
                </a:rPr>
                <a:t> SIGNES D’EXTENTION LOCAUX</a:t>
              </a:r>
            </a:p>
            <a:p>
              <a:pPr>
                <a:buFont typeface="Arial"/>
                <a:buChar char="•"/>
              </a:pPr>
              <a:r>
                <a:rPr lang="fr-FR" sz="1200" dirty="0" smtClean="0">
                  <a:latin typeface="Arial"/>
                  <a:cs typeface="Arial"/>
                </a:rPr>
                <a:t> SPT D’HTIC OU D’ATTEINTE NEUROLOGIQUE </a:t>
              </a:r>
              <a:endParaRPr lang="fr-FR" sz="1200" dirty="0">
                <a:latin typeface="Arial"/>
                <a:cs typeface="Arial"/>
              </a:endParaRPr>
            </a:p>
          </p:txBody>
        </p:sp>
        <p:sp>
          <p:nvSpPr>
            <p:cNvPr id="24" name="Flèche vers la droite 23"/>
            <p:cNvSpPr/>
            <p:nvPr/>
          </p:nvSpPr>
          <p:spPr>
            <a:xfrm rot="5400000">
              <a:off x="5486400" y="3657600"/>
              <a:ext cx="1752600" cy="228600"/>
            </a:xfrm>
            <a:prstGeom prst="rightArrow">
              <a:avLst/>
            </a:prstGeom>
            <a:gradFill flip="none" rotWithShape="1">
              <a:gsLst>
                <a:gs pos="0">
                  <a:srgbClr val="FF0000"/>
                </a:gs>
                <a:gs pos="100000">
                  <a:srgbClr val="FF9E93"/>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581400" y="2514600"/>
            <a:ext cx="1877437" cy="769441"/>
          </a:xfrm>
          <a:prstGeom prst="rect">
            <a:avLst/>
          </a:prstGeom>
          <a:noFill/>
        </p:spPr>
        <p:txBody>
          <a:bodyPr wrap="none" rtlCol="0">
            <a:spAutoFit/>
          </a:bodyPr>
          <a:lstStyle/>
          <a:p>
            <a:r>
              <a:rPr lang="fr-FR" sz="4400" dirty="0" smtClean="0"/>
              <a:t>Merci !</a:t>
            </a:r>
            <a:endParaRPr lang="fr-FR" sz="44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3665" t="43558" r="19676" b="7716"/>
          <a:stretch>
            <a:fillRect/>
          </a:stretch>
        </p:blipFill>
        <p:spPr bwMode="auto">
          <a:xfrm>
            <a:off x="1331640" y="548680"/>
            <a:ext cx="5688632" cy="4752528"/>
          </a:xfrm>
          <a:prstGeom prst="rect">
            <a:avLst/>
          </a:prstGeom>
          <a:noFill/>
          <a:ln w="9525">
            <a:noFill/>
            <a:miter lim="800000"/>
            <a:headEnd/>
            <a:tailEnd/>
          </a:ln>
        </p:spPr>
      </p:pic>
      <p:sp>
        <p:nvSpPr>
          <p:cNvPr id="7" name="Flèche vers le haut 6"/>
          <p:cNvSpPr/>
          <p:nvPr/>
        </p:nvSpPr>
        <p:spPr>
          <a:xfrm>
            <a:off x="2267744" y="5445224"/>
            <a:ext cx="144016"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Flèche vers le haut 7"/>
          <p:cNvSpPr/>
          <p:nvPr/>
        </p:nvSpPr>
        <p:spPr>
          <a:xfrm>
            <a:off x="3563888" y="5445224"/>
            <a:ext cx="144016"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ZoneTexte 8"/>
          <p:cNvSpPr txBox="1"/>
          <p:nvPr/>
        </p:nvSpPr>
        <p:spPr>
          <a:xfrm>
            <a:off x="1835696" y="5733256"/>
            <a:ext cx="907621" cy="246221"/>
          </a:xfrm>
          <a:prstGeom prst="rect">
            <a:avLst/>
          </a:prstGeom>
          <a:noFill/>
        </p:spPr>
        <p:txBody>
          <a:bodyPr wrap="none" rtlCol="0">
            <a:spAutoFit/>
          </a:bodyPr>
          <a:lstStyle/>
          <a:p>
            <a:r>
              <a:rPr lang="fr-CH" sz="1000" dirty="0" smtClean="0"/>
              <a:t>1</a:t>
            </a:r>
            <a:r>
              <a:rPr lang="fr-CH" sz="1000" baseline="30000" dirty="0" smtClean="0"/>
              <a:t>ère</a:t>
            </a:r>
            <a:r>
              <a:rPr lang="fr-CH" sz="1000" dirty="0" smtClean="0"/>
              <a:t> opération</a:t>
            </a:r>
            <a:endParaRPr lang="fr-CH" sz="1000" dirty="0"/>
          </a:p>
        </p:txBody>
      </p:sp>
      <p:sp>
        <p:nvSpPr>
          <p:cNvPr id="10" name="ZoneTexte 9"/>
          <p:cNvSpPr txBox="1"/>
          <p:nvPr/>
        </p:nvSpPr>
        <p:spPr>
          <a:xfrm>
            <a:off x="3131840" y="5733256"/>
            <a:ext cx="907621" cy="246221"/>
          </a:xfrm>
          <a:prstGeom prst="rect">
            <a:avLst/>
          </a:prstGeom>
          <a:noFill/>
        </p:spPr>
        <p:txBody>
          <a:bodyPr wrap="none" rtlCol="0">
            <a:spAutoFit/>
          </a:bodyPr>
          <a:lstStyle/>
          <a:p>
            <a:r>
              <a:rPr lang="fr-CH" sz="1000" dirty="0" smtClean="0"/>
              <a:t>2</a:t>
            </a:r>
            <a:r>
              <a:rPr lang="fr-CH" sz="1000" baseline="30000" dirty="0" smtClean="0"/>
              <a:t>ère</a:t>
            </a:r>
            <a:r>
              <a:rPr lang="fr-CH" sz="1000" dirty="0" smtClean="0"/>
              <a:t> opération</a:t>
            </a:r>
            <a:endParaRPr lang="fr-CH" sz="10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3075" t="15582" r="18495" b="34954"/>
          <a:stretch>
            <a:fillRect/>
          </a:stretch>
        </p:blipFill>
        <p:spPr bwMode="auto">
          <a:xfrm>
            <a:off x="1475656" y="548680"/>
            <a:ext cx="5904656" cy="482453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6884" y="692696"/>
            <a:ext cx="7997524" cy="2862323"/>
          </a:xfrm>
          <a:prstGeom prst="rect">
            <a:avLst/>
          </a:prstGeom>
          <a:noFill/>
        </p:spPr>
        <p:txBody>
          <a:bodyPr wrap="square" rtlCol="0">
            <a:spAutoFit/>
          </a:bodyPr>
          <a:lstStyle/>
          <a:p>
            <a:pPr marL="179388" indent="-179388"/>
            <a:r>
              <a:rPr lang="fr-CH" b="1" u="sng" dirty="0" smtClean="0">
                <a:latin typeface="Arial" pitchFamily="34" charset="0"/>
                <a:cs typeface="Arial" pitchFamily="34" charset="0"/>
              </a:rPr>
              <a:t>MERCREDI soir 30.06.10 = 1</a:t>
            </a:r>
            <a:r>
              <a:rPr lang="fr-CH" b="1" u="sng" baseline="30000" dirty="0" smtClean="0">
                <a:latin typeface="Arial" pitchFamily="34" charset="0"/>
                <a:cs typeface="Arial" pitchFamily="34" charset="0"/>
              </a:rPr>
              <a:t>ère</a:t>
            </a:r>
            <a:r>
              <a:rPr lang="fr-CH" b="1" u="sng" dirty="0" smtClean="0">
                <a:latin typeface="Arial" pitchFamily="34" charset="0"/>
                <a:cs typeface="Arial" pitchFamily="34" charset="0"/>
              </a:rPr>
              <a:t> consultation à la HEL</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Persistances des céphalées mais Dafalgan et Algifor (sous –dosés)</a:t>
            </a:r>
          </a:p>
          <a:p>
            <a:pPr marL="179388" indent="-179388">
              <a:buFont typeface="Arial" pitchFamily="34" charset="0"/>
              <a:buChar char="•"/>
            </a:pPr>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AF + pour migraine. </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Status: BEG, fond de gorge légèrement érythémateux. Status neurologique </a:t>
            </a:r>
            <a:r>
              <a:rPr lang="fr-CH" dirty="0" err="1" smtClean="0">
                <a:latin typeface="Arial" pitchFamily="34" charset="0"/>
                <a:cs typeface="Arial" pitchFamily="34" charset="0"/>
              </a:rPr>
              <a:t>sp</a:t>
            </a:r>
            <a:r>
              <a:rPr lang="fr-CH" dirty="0" smtClean="0">
                <a:latin typeface="Arial" pitchFamily="34" charset="0"/>
                <a:cs typeface="Arial" pitchFamily="34" charset="0"/>
              </a:rPr>
              <a:t>.</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Bonne réponse aux antalgiques de 1</a:t>
            </a:r>
            <a:r>
              <a:rPr lang="fr-CH" baseline="30000" dirty="0" smtClean="0">
                <a:latin typeface="Arial" pitchFamily="34" charset="0"/>
                <a:cs typeface="Arial" pitchFamily="34" charset="0"/>
              </a:rPr>
              <a:t>er</a:t>
            </a:r>
            <a:r>
              <a:rPr lang="fr-CH" dirty="0" smtClean="0">
                <a:latin typeface="Arial" pitchFamily="34" charset="0"/>
                <a:cs typeface="Arial" pitchFamily="34" charset="0"/>
              </a:rPr>
              <a:t> niveau à la HEL</a:t>
            </a:r>
          </a:p>
          <a:p>
            <a:pPr marL="179388" indent="-179388"/>
            <a:endParaRPr lang="fr-CH" dirty="0" smtClean="0">
              <a:latin typeface="Arial" pitchFamily="34" charset="0"/>
              <a:cs typeface="Arial" pitchFamily="34" charset="0"/>
            </a:endParaRPr>
          </a:p>
        </p:txBody>
      </p:sp>
      <p:sp>
        <p:nvSpPr>
          <p:cNvPr id="3" name="Rectangle 2"/>
          <p:cNvSpPr/>
          <p:nvPr/>
        </p:nvSpPr>
        <p:spPr>
          <a:xfrm>
            <a:off x="228600" y="3843277"/>
            <a:ext cx="8686800" cy="2308324"/>
          </a:xfrm>
          <a:prstGeom prst="rect">
            <a:avLst/>
          </a:prstGeom>
        </p:spPr>
        <p:txBody>
          <a:bodyPr wrap="square">
            <a:spAutoFit/>
          </a:bodyPr>
          <a:lstStyle/>
          <a:p>
            <a:pPr marL="179388" indent="-179388">
              <a:buFont typeface="Arial" pitchFamily="34" charset="0"/>
              <a:buChar char="•"/>
            </a:pPr>
            <a:r>
              <a:rPr lang="fr-CH" dirty="0" smtClean="0">
                <a:latin typeface="Arial" pitchFamily="34" charset="0"/>
                <a:cs typeface="Arial" pitchFamily="34" charset="0"/>
              </a:rPr>
              <a:t>Diagnostics: </a:t>
            </a:r>
          </a:p>
          <a:p>
            <a:pPr marL="636588" lvl="1" indent="-179388">
              <a:buFont typeface="Arial" pitchFamily="34" charset="0"/>
              <a:buChar char="•"/>
            </a:pPr>
            <a:r>
              <a:rPr lang="fr-CH" dirty="0" smtClean="0">
                <a:latin typeface="Arial" pitchFamily="34" charset="0"/>
                <a:cs typeface="Arial" pitchFamily="34" charset="0"/>
              </a:rPr>
              <a:t>Céphalées sur virose vs migraines</a:t>
            </a:r>
          </a:p>
          <a:p>
            <a:pPr marL="636588" lvl="1" indent="-179388">
              <a:buFont typeface="Arial" pitchFamily="34" charset="0"/>
              <a:buChar char="•"/>
            </a:pPr>
            <a:r>
              <a:rPr lang="fr-CH" dirty="0" smtClean="0">
                <a:latin typeface="Arial" pitchFamily="34" charset="0"/>
                <a:cs typeface="Arial" pitchFamily="34" charset="0"/>
              </a:rPr>
              <a:t>Suspicion PNA traitée (culture en cours)</a:t>
            </a:r>
          </a:p>
          <a:p>
            <a:pPr marL="179388" indent="-179388">
              <a:buFont typeface="Arial" pitchFamily="34" charset="0"/>
              <a:buChar char="•"/>
            </a:pPr>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Attitude: RàD + TTT :</a:t>
            </a:r>
          </a:p>
          <a:p>
            <a:pPr marL="636588" lvl="1" indent="-179388">
              <a:buFont typeface="Arial" pitchFamily="34" charset="0"/>
              <a:buChar char="•"/>
            </a:pPr>
            <a:r>
              <a:rPr lang="fr-CH" dirty="0" smtClean="0">
                <a:latin typeface="Arial" pitchFamily="34" charset="0"/>
                <a:cs typeface="Arial" pitchFamily="34" charset="0"/>
              </a:rPr>
              <a:t> Dafalgan®+ Algifor® à doses adaptées </a:t>
            </a:r>
          </a:p>
          <a:p>
            <a:pPr marL="636588" lvl="1" indent="-179388">
              <a:buFont typeface="Arial" pitchFamily="34" charset="0"/>
              <a:buChar char="•"/>
            </a:pPr>
            <a:r>
              <a:rPr lang="fr-CH" dirty="0" smtClean="0">
                <a:latin typeface="Arial" pitchFamily="34" charset="0"/>
                <a:cs typeface="Arial" pitchFamily="34" charset="0"/>
              </a:rPr>
              <a:t> Poursuite du Podomexef®</a:t>
            </a:r>
          </a:p>
          <a:p>
            <a:pPr marL="636588" lvl="1" indent="-179388">
              <a:buFont typeface="Arial" pitchFamily="34" charset="0"/>
              <a:buChar char="•"/>
            </a:pPr>
            <a:r>
              <a:rPr lang="fr-CH" dirty="0" smtClean="0">
                <a:latin typeface="Arial" pitchFamily="34" charset="0"/>
                <a:cs typeface="Arial" pitchFamily="34" charset="0"/>
              </a:rPr>
              <a:t> CTRL chez pédiatre dans 48h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4624"/>
            <a:ext cx="9144000" cy="1477328"/>
          </a:xfrm>
          <a:prstGeom prst="rect">
            <a:avLst/>
          </a:prstGeom>
          <a:noFill/>
        </p:spPr>
        <p:txBody>
          <a:bodyPr wrap="square" rtlCol="0">
            <a:spAutoFit/>
          </a:bodyPr>
          <a:lstStyle/>
          <a:p>
            <a:pPr marL="179388" indent="-179388"/>
            <a:r>
              <a:rPr lang="fr-CH" b="1" u="sng" dirty="0" smtClean="0">
                <a:latin typeface="Arial" pitchFamily="34" charset="0"/>
                <a:cs typeface="Arial" pitchFamily="34" charset="0"/>
              </a:rPr>
              <a:t>VENDREDI matin 6h45 = 2</a:t>
            </a:r>
            <a:r>
              <a:rPr lang="fr-CH" b="1" u="sng" baseline="30000" dirty="0" smtClean="0">
                <a:latin typeface="Arial" pitchFamily="34" charset="0"/>
                <a:cs typeface="Arial" pitchFamily="34" charset="0"/>
              </a:rPr>
              <a:t>ème</a:t>
            </a:r>
            <a:r>
              <a:rPr lang="fr-CH" b="1" u="sng" dirty="0" smtClean="0">
                <a:latin typeface="Arial" pitchFamily="34" charset="0"/>
                <a:cs typeface="Arial" pitchFamily="34" charset="0"/>
              </a:rPr>
              <a:t> consultation HEL</a:t>
            </a:r>
            <a:r>
              <a:rPr lang="fr-CH" dirty="0" smtClean="0">
                <a:latin typeface="Arial" pitchFamily="34" charset="0"/>
                <a:cs typeface="Arial" pitchFamily="34" charset="0"/>
              </a:rPr>
              <a:t>: </a:t>
            </a:r>
          </a:p>
          <a:p>
            <a:pPr marL="263525" indent="-263525">
              <a:buFont typeface="Arial" pitchFamily="34" charset="0"/>
              <a:buChar char="•"/>
            </a:pPr>
            <a:r>
              <a:rPr lang="fr-CH" dirty="0" smtClean="0">
                <a:latin typeface="Arial" pitchFamily="34" charset="0"/>
                <a:cs typeface="Arial" pitchFamily="34" charset="0"/>
              </a:rPr>
              <a:t>Nez bouché. Céphalées pulsatiles fluctuantes prédominants à D + vomissements 3-4x/j lors des pics de T° persistant sous Dafalgan® et Algifor®. </a:t>
            </a:r>
          </a:p>
          <a:p>
            <a:pPr marL="263525" indent="-263525">
              <a:buFont typeface="Arial" pitchFamily="34" charset="0"/>
              <a:buChar char="•"/>
            </a:pPr>
            <a:endParaRPr lang="fr-CH" dirty="0" smtClean="0">
              <a:latin typeface="Arial" pitchFamily="34" charset="0"/>
              <a:cs typeface="Arial" pitchFamily="34" charset="0"/>
            </a:endParaRPr>
          </a:p>
          <a:p>
            <a:pPr marL="263525" indent="-263525">
              <a:buFont typeface="Arial" pitchFamily="34" charset="0"/>
              <a:buChar char="•"/>
            </a:pPr>
            <a:r>
              <a:rPr lang="fr-CH" dirty="0" smtClean="0">
                <a:latin typeface="Arial" pitchFamily="34" charset="0"/>
                <a:cs typeface="Arial" pitchFamily="34" charset="0"/>
              </a:rPr>
              <a:t>Douleurs abdominales diffuses depuis 2 jours sans constipation ni diarrhées.. </a:t>
            </a:r>
          </a:p>
          <a:p>
            <a:pPr marL="263525" indent="-263525"/>
            <a:endParaRPr lang="fr-CH" dirty="0" smtClean="0">
              <a:latin typeface="Arial" pitchFamily="34" charset="0"/>
              <a:cs typeface="Arial" pitchFamily="34" charset="0"/>
            </a:endParaRPr>
          </a:p>
        </p:txBody>
      </p:sp>
      <p:sp>
        <p:nvSpPr>
          <p:cNvPr id="3" name="Rectangle 2"/>
          <p:cNvSpPr/>
          <p:nvPr/>
        </p:nvSpPr>
        <p:spPr>
          <a:xfrm>
            <a:off x="0" y="1578887"/>
            <a:ext cx="7010400" cy="1477328"/>
          </a:xfrm>
          <a:prstGeom prst="rect">
            <a:avLst/>
          </a:prstGeom>
        </p:spPr>
        <p:txBody>
          <a:bodyPr wrap="square">
            <a:spAutoFit/>
          </a:bodyPr>
          <a:lstStyle/>
          <a:p>
            <a:pPr marL="263525" indent="-263525">
              <a:buFont typeface="Arial" pitchFamily="34" charset="0"/>
              <a:buChar char="•"/>
            </a:pPr>
            <a:r>
              <a:rPr lang="fr-CH" dirty="0" smtClean="0">
                <a:latin typeface="Arial" pitchFamily="34" charset="0"/>
                <a:cs typeface="Arial" pitchFamily="34" charset="0"/>
              </a:rPr>
              <a:t>Contexte familial: parents divorcés depuis 1 an, suivi par « thérapeute naturel » car a mal toléré la séparation. Mère se demande si les céphalée ne sont pas influencées par les gardes le WE chez le père qui vit avec une amie…Pas de frère et sœurs, pas de problèmes scolaires.</a:t>
            </a:r>
          </a:p>
          <a:p>
            <a:pPr marL="263525" indent="-263525"/>
            <a:endParaRPr lang="fr-CH" dirty="0" smtClean="0">
              <a:latin typeface="Arial" pitchFamily="34" charset="0"/>
              <a:cs typeface="Arial" pitchFamily="34" charset="0"/>
            </a:endParaRPr>
          </a:p>
        </p:txBody>
      </p:sp>
      <p:sp>
        <p:nvSpPr>
          <p:cNvPr id="5" name="Rectangle 4"/>
          <p:cNvSpPr/>
          <p:nvPr/>
        </p:nvSpPr>
        <p:spPr>
          <a:xfrm>
            <a:off x="0" y="3164681"/>
            <a:ext cx="8839200" cy="1754327"/>
          </a:xfrm>
          <a:prstGeom prst="rect">
            <a:avLst/>
          </a:prstGeom>
        </p:spPr>
        <p:txBody>
          <a:bodyPr wrap="square">
            <a:spAutoFit/>
          </a:bodyPr>
          <a:lstStyle/>
          <a:p>
            <a:pPr marL="263525" indent="-263525">
              <a:buFont typeface="Arial" pitchFamily="34" charset="0"/>
              <a:buChar char="•"/>
            </a:pPr>
            <a:r>
              <a:rPr lang="fr-CH" dirty="0" smtClean="0">
                <a:latin typeface="Arial" pitchFamily="34" charset="0"/>
                <a:cs typeface="Arial" pitchFamily="34" charset="0"/>
              </a:rPr>
              <a:t>Status (par CDC + médecin chef): </a:t>
            </a:r>
          </a:p>
          <a:p>
            <a:pPr marL="720725" lvl="1" indent="-263525">
              <a:buFont typeface="Arial" pitchFamily="34" charset="0"/>
              <a:buChar char="•"/>
            </a:pPr>
            <a:r>
              <a:rPr lang="fr-CH" dirty="0" smtClean="0">
                <a:latin typeface="Arial" pitchFamily="34" charset="0"/>
                <a:cs typeface="Arial" pitchFamily="34" charset="0"/>
              </a:rPr>
              <a:t>BEG, algique</a:t>
            </a:r>
          </a:p>
          <a:p>
            <a:pPr marL="720725" lvl="1" indent="-263525">
              <a:buFont typeface="Arial" pitchFamily="34" charset="0"/>
              <a:buChar char="•"/>
            </a:pPr>
            <a:r>
              <a:rPr lang="fr-CH" dirty="0" smtClean="0">
                <a:latin typeface="Arial" pitchFamily="34" charset="0"/>
                <a:cs typeface="Arial" pitchFamily="34" charset="0"/>
              </a:rPr>
              <a:t>ORL: douleur à la percussion du sinus frontal, obstruction nasale et tuméfaction des cornets nasaux, rhinite</a:t>
            </a:r>
          </a:p>
          <a:p>
            <a:pPr marL="720725" lvl="1" indent="-263525">
              <a:buFont typeface="Arial" pitchFamily="34" charset="0"/>
              <a:buChar char="•"/>
            </a:pPr>
            <a:r>
              <a:rPr lang="fr-CH" dirty="0" smtClean="0">
                <a:latin typeface="Arial" pitchFamily="34" charset="0"/>
                <a:cs typeface="Arial" pitchFamily="34" charset="0"/>
              </a:rPr>
              <a:t>GI: abdomen diffusément sensible sans détente di défense</a:t>
            </a:r>
          </a:p>
          <a:p>
            <a:pPr marL="720725" lvl="1" indent="-263525">
              <a:buFont typeface="Arial" pitchFamily="34" charset="0"/>
              <a:buChar char="•"/>
            </a:pPr>
            <a:r>
              <a:rPr lang="fr-CH" dirty="0" smtClean="0">
                <a:latin typeface="Arial" pitchFamily="34" charset="0"/>
                <a:cs typeface="Arial" pitchFamily="34" charset="0"/>
              </a:rPr>
              <a:t>NEURO (status complet): sp</a:t>
            </a:r>
          </a:p>
          <a:p>
            <a:pPr marL="263525" indent="-263525"/>
            <a:endParaRPr lang="fr-CH" dirty="0" smtClean="0">
              <a:latin typeface="Arial" pitchFamily="34" charset="0"/>
              <a:cs typeface="Arial" pitchFamily="34" charset="0"/>
            </a:endParaRPr>
          </a:p>
        </p:txBody>
      </p:sp>
      <p:sp>
        <p:nvSpPr>
          <p:cNvPr id="6" name="Rectangle 5"/>
          <p:cNvSpPr/>
          <p:nvPr/>
        </p:nvSpPr>
        <p:spPr>
          <a:xfrm>
            <a:off x="0" y="5103673"/>
            <a:ext cx="8153400" cy="1754327"/>
          </a:xfrm>
          <a:prstGeom prst="rect">
            <a:avLst/>
          </a:prstGeom>
        </p:spPr>
        <p:txBody>
          <a:bodyPr wrap="square">
            <a:spAutoFit/>
          </a:bodyPr>
          <a:lstStyle/>
          <a:p>
            <a:pPr marL="263525" indent="-263525">
              <a:buFont typeface="Arial" pitchFamily="34" charset="0"/>
              <a:buChar char="•"/>
            </a:pPr>
            <a:r>
              <a:rPr lang="fr-CH" dirty="0" smtClean="0">
                <a:latin typeface="Arial" pitchFamily="34" charset="0"/>
                <a:cs typeface="Arial" pitchFamily="34" charset="0"/>
              </a:rPr>
              <a:t>DD: céphalées sur virose, migraine vs sinusite frontale</a:t>
            </a:r>
          </a:p>
          <a:p>
            <a:pPr marL="263525" indent="-263525">
              <a:buFont typeface="Arial" pitchFamily="34" charset="0"/>
              <a:buChar char="•"/>
            </a:pPr>
            <a:endParaRPr lang="fr-CH" dirty="0" smtClean="0">
              <a:latin typeface="Arial" pitchFamily="34" charset="0"/>
              <a:cs typeface="Arial" pitchFamily="34" charset="0"/>
            </a:endParaRPr>
          </a:p>
          <a:p>
            <a:pPr marL="263525" indent="-263525">
              <a:buFont typeface="Arial" pitchFamily="34" charset="0"/>
              <a:buChar char="•"/>
            </a:pPr>
            <a:r>
              <a:rPr lang="fr-CH" dirty="0" smtClean="0">
                <a:latin typeface="Arial" pitchFamily="34" charset="0"/>
                <a:cs typeface="Arial" pitchFamily="34" charset="0"/>
              </a:rPr>
              <a:t>Attitude :</a:t>
            </a:r>
            <a:endParaRPr lang="fr-CH" dirty="0" smtClean="0">
              <a:solidFill>
                <a:srgbClr val="FF0000"/>
              </a:solidFill>
              <a:latin typeface="Arial" pitchFamily="34" charset="0"/>
              <a:cs typeface="Arial" pitchFamily="34" charset="0"/>
            </a:endParaRPr>
          </a:p>
          <a:p>
            <a:pPr marL="720725" lvl="1" indent="-263525">
              <a:buFont typeface="Arial" pitchFamily="34" charset="0"/>
              <a:buChar char="•"/>
            </a:pPr>
            <a:r>
              <a:rPr lang="fr-CH" dirty="0" smtClean="0">
                <a:solidFill>
                  <a:srgbClr val="FF0000"/>
                </a:solidFill>
                <a:latin typeface="Arial" pitchFamily="34" charset="0"/>
                <a:cs typeface="Arial" pitchFamily="34" charset="0"/>
              </a:rPr>
              <a:t>STOP Podomexef® </a:t>
            </a:r>
            <a:r>
              <a:rPr lang="fr-CH" dirty="0" smtClean="0">
                <a:latin typeface="Arial" pitchFamily="34" charset="0"/>
                <a:cs typeface="Arial" pitchFamily="34" charset="0"/>
              </a:rPr>
              <a:t>(culture négatives)</a:t>
            </a:r>
          </a:p>
          <a:p>
            <a:pPr marL="720725" lvl="1" indent="-263525">
              <a:buFont typeface="Arial" pitchFamily="34" charset="0"/>
              <a:buChar char="•"/>
            </a:pPr>
            <a:r>
              <a:rPr lang="fr-CH" dirty="0" smtClean="0">
                <a:solidFill>
                  <a:srgbClr val="FF0000"/>
                </a:solidFill>
                <a:latin typeface="Arial" pitchFamily="34" charset="0"/>
                <a:cs typeface="Arial" pitchFamily="34" charset="0"/>
              </a:rPr>
              <a:t>HOSPITALISATION</a:t>
            </a:r>
            <a:r>
              <a:rPr lang="fr-CH" dirty="0" smtClean="0">
                <a:latin typeface="Arial" pitchFamily="34" charset="0"/>
                <a:cs typeface="Arial" pitchFamily="34" charset="0"/>
              </a:rPr>
              <a:t> pour surveillance sous traitement de Algifor® 3x/j etCo-Dafalgan® en réserve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2908" y="212447"/>
            <a:ext cx="7997524" cy="5078314"/>
          </a:xfrm>
          <a:prstGeom prst="rect">
            <a:avLst/>
          </a:prstGeom>
          <a:noFill/>
        </p:spPr>
        <p:txBody>
          <a:bodyPr wrap="square" rtlCol="0">
            <a:spAutoFit/>
          </a:bodyPr>
          <a:lstStyle/>
          <a:p>
            <a:pPr marL="179388" indent="-179388"/>
            <a:r>
              <a:rPr lang="fr-CH" b="1" u="sng" dirty="0" smtClean="0">
                <a:latin typeface="Arial" pitchFamily="34" charset="0"/>
                <a:cs typeface="Arial" pitchFamily="34" charset="0"/>
              </a:rPr>
              <a:t>HOSPITALISATION DE JOUR LE VENDREDI </a:t>
            </a:r>
            <a:r>
              <a:rPr lang="fr-CH" dirty="0" smtClean="0">
                <a:latin typeface="Arial" pitchFamily="34" charset="0"/>
                <a:cs typeface="Arial" pitchFamily="34" charset="0"/>
              </a:rPr>
              <a:t>:</a:t>
            </a:r>
          </a:p>
          <a:p>
            <a:pPr marL="179388" indent="-179388">
              <a:buFont typeface="Arial" pitchFamily="34" charset="0"/>
              <a:buChar char="•"/>
            </a:pPr>
            <a:endParaRPr lang="fr-CH" dirty="0" smtClean="0">
              <a:latin typeface="Arial" pitchFamily="34" charset="0"/>
              <a:cs typeface="Arial" pitchFamily="34" charset="0"/>
            </a:endParaRPr>
          </a:p>
          <a:p>
            <a:pPr marL="179388" indent="-179388">
              <a:buFont typeface="Arial" pitchFamily="34" charset="0"/>
              <a:buChar char="•"/>
            </a:pPr>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Evolution favorable sans EF et céphalées soulagées après 1 seule dose de Co-Dafalgan®. Pas de vomissements. Status neurologique toujours normal</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Diagnostics: </a:t>
            </a:r>
          </a:p>
          <a:p>
            <a:pPr marL="636588" lvl="1" indent="-179388">
              <a:buFont typeface="Arial" pitchFamily="34" charset="0"/>
              <a:buChar char="•"/>
            </a:pPr>
            <a:r>
              <a:rPr lang="fr-CH" dirty="0" smtClean="0">
                <a:latin typeface="Arial" pitchFamily="34" charset="0"/>
                <a:cs typeface="Arial" pitchFamily="34" charset="0"/>
              </a:rPr>
              <a:t>Probable sinusite virale vs migraine</a:t>
            </a:r>
          </a:p>
          <a:p>
            <a:pPr marL="636588" lvl="1" indent="-179388">
              <a:buFont typeface="Arial" pitchFamily="34" charset="0"/>
              <a:buChar char="•"/>
            </a:pPr>
            <a:r>
              <a:rPr lang="fr-CH" dirty="0" smtClean="0">
                <a:latin typeface="Arial" pitchFamily="34" charset="0"/>
                <a:cs typeface="Arial" pitchFamily="34" charset="0"/>
              </a:rPr>
              <a:t>Contexte psychologique difficile pouvant participer au tableau clinique.</a:t>
            </a:r>
          </a:p>
          <a:p>
            <a:pPr marL="636588" lvl="1"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Attitude: </a:t>
            </a:r>
          </a:p>
          <a:p>
            <a:pPr marL="636588" lvl="1" indent="-179388">
              <a:buFont typeface="Arial" pitchFamily="34" charset="0"/>
              <a:buChar char="•"/>
            </a:pPr>
            <a:r>
              <a:rPr lang="fr-CH" dirty="0" smtClean="0">
                <a:latin typeface="Arial" pitchFamily="34" charset="0"/>
                <a:cs typeface="Arial" pitchFamily="34" charset="0"/>
              </a:rPr>
              <a:t>RàD Vendredi soir avec Algifor®, Otrivin®</a:t>
            </a:r>
          </a:p>
          <a:p>
            <a:pPr marL="636588" lvl="1" indent="-179388">
              <a:buFont typeface="Arial" pitchFamily="34" charset="0"/>
              <a:buChar char="•"/>
            </a:pPr>
            <a:r>
              <a:rPr lang="fr-CH" dirty="0" smtClean="0">
                <a:latin typeface="Arial" pitchFamily="34" charset="0"/>
                <a:cs typeface="Arial" pitchFamily="34" charset="0"/>
              </a:rPr>
              <a:t>CTRL selon évolution</a:t>
            </a:r>
          </a:p>
          <a:p>
            <a:pPr marL="636588" lvl="1" indent="-179388">
              <a:buFont typeface="Arial" pitchFamily="34" charset="0"/>
              <a:buChar char="•"/>
            </a:pPr>
            <a:endParaRPr lang="fr-CH" dirty="0" smtClean="0">
              <a:latin typeface="Arial" pitchFamily="34" charset="0"/>
              <a:cs typeface="Arial" pitchFamily="34" charset="0"/>
            </a:endParaRPr>
          </a:p>
          <a:p>
            <a:pPr marL="636588" lvl="1" indent="-179388"/>
            <a:endParaRPr lang="fr-CH" dirty="0" smtClean="0">
              <a:latin typeface="Arial" pitchFamily="34" charset="0"/>
              <a:cs typeface="Arial" pitchFamily="34" charset="0"/>
            </a:endParaRPr>
          </a:p>
          <a:p>
            <a:pPr marL="179388" indent="-179388"/>
            <a:endParaRPr lang="fr-CH" dirty="0" smtClean="0">
              <a:latin typeface="Arial" pitchFamily="34" charset="0"/>
              <a:cs typeface="Arial" pitchFamily="34" charset="0"/>
            </a:endParaRPr>
          </a:p>
          <a:p>
            <a:pPr marL="179388" indent="-179388"/>
            <a:r>
              <a:rPr lang="fr-CH" dirty="0" smtClean="0">
                <a:latin typeface="Arial" pitchFamily="34" charset="0"/>
                <a:cs typeface="Arial" pitchFamily="34" charset="0"/>
              </a:rPr>
              <a:t> </a:t>
            </a:r>
          </a:p>
          <a:p>
            <a:pPr marL="263525" indent="-263525">
              <a:buFont typeface="Arial" pitchFamily="34" charset="0"/>
              <a:buChar char="•"/>
            </a:pPr>
            <a:endParaRPr lang="fr-CH"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2908" y="212447"/>
            <a:ext cx="7997524" cy="1477328"/>
          </a:xfrm>
          <a:prstGeom prst="rect">
            <a:avLst/>
          </a:prstGeom>
          <a:noFill/>
        </p:spPr>
        <p:txBody>
          <a:bodyPr wrap="square" rtlCol="0">
            <a:spAutoFit/>
          </a:bodyPr>
          <a:lstStyle/>
          <a:p>
            <a:pPr marL="179388" indent="-179388"/>
            <a:r>
              <a:rPr lang="fr-CH" b="1" u="sng" dirty="0" smtClean="0">
                <a:latin typeface="Arial" pitchFamily="34" charset="0"/>
                <a:cs typeface="Arial" pitchFamily="34" charset="0"/>
              </a:rPr>
              <a:t>SAMEDI matin = 3</a:t>
            </a:r>
            <a:r>
              <a:rPr lang="fr-CH" b="1" u="sng" baseline="30000" dirty="0" smtClean="0">
                <a:latin typeface="Arial" pitchFamily="34" charset="0"/>
                <a:cs typeface="Arial" pitchFamily="34" charset="0"/>
              </a:rPr>
              <a:t>ème</a:t>
            </a:r>
            <a:r>
              <a:rPr lang="fr-CH" b="1" u="sng" dirty="0" smtClean="0">
                <a:latin typeface="Arial" pitchFamily="34" charset="0"/>
                <a:cs typeface="Arial" pitchFamily="34" charset="0"/>
              </a:rPr>
              <a:t> consultation HEL </a:t>
            </a:r>
            <a:r>
              <a:rPr lang="fr-CH" dirty="0" smtClean="0">
                <a:latin typeface="Arial" pitchFamily="34" charset="0"/>
                <a:cs typeface="Arial" pitchFamily="34" charset="0"/>
              </a:rPr>
              <a:t>:</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Céphalées frontales D pulsatiles ne répondant presque plus aux antalgiques.</a:t>
            </a:r>
          </a:p>
          <a:p>
            <a:pPr marL="179388" indent="-179388">
              <a:buFont typeface="Arial" pitchFamily="34" charset="0"/>
              <a:buChar char="•"/>
            </a:pPr>
            <a:r>
              <a:rPr lang="fr-CH" dirty="0" smtClean="0">
                <a:latin typeface="Arial" pitchFamily="34" charset="0"/>
                <a:cs typeface="Arial" pitchFamily="34" charset="0"/>
              </a:rPr>
              <a:t>N’a plus fait de T° depuis 24h, n’a plus vomi, n’a plus mal au ventre.</a:t>
            </a:r>
          </a:p>
          <a:p>
            <a:pPr marL="179388" indent="-179388"/>
            <a:endParaRPr lang="fr-CH" dirty="0" smtClean="0">
              <a:latin typeface="Arial" pitchFamily="34" charset="0"/>
              <a:cs typeface="Arial" pitchFamily="34" charset="0"/>
            </a:endParaRPr>
          </a:p>
        </p:txBody>
      </p:sp>
      <p:sp>
        <p:nvSpPr>
          <p:cNvPr id="3" name="Rectangle 2"/>
          <p:cNvSpPr/>
          <p:nvPr/>
        </p:nvSpPr>
        <p:spPr>
          <a:xfrm>
            <a:off x="457200" y="1772483"/>
            <a:ext cx="6858000" cy="1477328"/>
          </a:xfrm>
          <a:prstGeom prst="rect">
            <a:avLst/>
          </a:prstGeom>
        </p:spPr>
        <p:txBody>
          <a:bodyPr wrap="square">
            <a:spAutoFit/>
          </a:bodyPr>
          <a:lstStyle/>
          <a:p>
            <a:pPr marL="179388" indent="-179388">
              <a:buFont typeface="Arial" pitchFamily="34" charset="0"/>
              <a:buChar char="•"/>
            </a:pPr>
            <a:r>
              <a:rPr lang="fr-CH" dirty="0" smtClean="0">
                <a:latin typeface="Arial" pitchFamily="34" charset="0"/>
                <a:cs typeface="Arial" pitchFamily="34" charset="0"/>
              </a:rPr>
              <a:t>Status:</a:t>
            </a:r>
          </a:p>
          <a:p>
            <a:pPr marL="636588" lvl="1" indent="-179388">
              <a:buFont typeface="Arial" pitchFamily="34" charset="0"/>
              <a:buChar char="•"/>
            </a:pPr>
            <a:r>
              <a:rPr lang="fr-CH" dirty="0" smtClean="0">
                <a:latin typeface="Arial" pitchFamily="34" charset="0"/>
                <a:cs typeface="Arial" pitchFamily="34" charset="0"/>
              </a:rPr>
              <a:t>ORL: Douleur à la percussion du sinus frontal D, accentuée en se penchant en avant, pas de rhinite, pas d’écoulement nasal ni pharyngé postérieur.</a:t>
            </a:r>
          </a:p>
          <a:p>
            <a:pPr marL="636588" lvl="1" indent="-179388">
              <a:buFont typeface="Arial" pitchFamily="34" charset="0"/>
              <a:buChar char="•"/>
            </a:pPr>
            <a:r>
              <a:rPr lang="fr-CH" dirty="0" smtClean="0">
                <a:latin typeface="Arial" pitchFamily="34" charset="0"/>
                <a:cs typeface="Arial" pitchFamily="34" charset="0"/>
              </a:rPr>
              <a:t>NEURO: status complet sp</a:t>
            </a:r>
          </a:p>
          <a:p>
            <a:pPr marL="179388" indent="-179388"/>
            <a:endParaRPr lang="fr-CH" dirty="0" smtClean="0">
              <a:latin typeface="Arial" pitchFamily="34" charset="0"/>
              <a:cs typeface="Arial" pitchFamily="34" charset="0"/>
            </a:endParaRPr>
          </a:p>
        </p:txBody>
      </p:sp>
      <p:sp>
        <p:nvSpPr>
          <p:cNvPr id="5" name="Rectangle 4"/>
          <p:cNvSpPr/>
          <p:nvPr/>
        </p:nvSpPr>
        <p:spPr>
          <a:xfrm>
            <a:off x="457200" y="3510677"/>
            <a:ext cx="6553200" cy="2585323"/>
          </a:xfrm>
          <a:prstGeom prst="rect">
            <a:avLst/>
          </a:prstGeom>
        </p:spPr>
        <p:txBody>
          <a:bodyPr wrap="square">
            <a:spAutoFit/>
          </a:bodyPr>
          <a:lstStyle/>
          <a:p>
            <a:pPr marL="179388" indent="-179388">
              <a:buFont typeface="Arial" pitchFamily="34" charset="0"/>
              <a:buChar char="•"/>
            </a:pPr>
            <a:r>
              <a:rPr lang="fr-CH" dirty="0" smtClean="0">
                <a:latin typeface="Arial" pitchFamily="34" charset="0"/>
                <a:cs typeface="Arial" pitchFamily="34" charset="0"/>
              </a:rPr>
              <a:t>Disparation des douleurs après 1 dose de Co-Dafalgan®</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Diagnostics: </a:t>
            </a:r>
            <a:r>
              <a:rPr lang="fr-CH" dirty="0" smtClean="0">
                <a:solidFill>
                  <a:srgbClr val="FF0000"/>
                </a:solidFill>
                <a:latin typeface="Arial" pitchFamily="34" charset="0"/>
                <a:cs typeface="Arial" pitchFamily="34" charset="0"/>
              </a:rPr>
              <a:t>Sinusite frontale D</a:t>
            </a:r>
          </a:p>
          <a:p>
            <a:pPr marL="636588" lvl="1"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Attitude: </a:t>
            </a:r>
          </a:p>
          <a:p>
            <a:pPr marL="636588" lvl="1" indent="-179388">
              <a:buFont typeface="Arial" pitchFamily="34" charset="0"/>
              <a:buChar char="•"/>
            </a:pPr>
            <a:r>
              <a:rPr lang="fr-CH" dirty="0" smtClean="0">
                <a:solidFill>
                  <a:srgbClr val="FF0000"/>
                </a:solidFill>
                <a:latin typeface="Arial" pitchFamily="34" charset="0"/>
                <a:cs typeface="Arial" pitchFamily="34" charset="0"/>
              </a:rPr>
              <a:t>Co-Amoxi-Mépha® per os </a:t>
            </a:r>
            <a:r>
              <a:rPr lang="fr-CH" dirty="0" smtClean="0">
                <a:latin typeface="Arial" pitchFamily="34" charset="0"/>
                <a:cs typeface="Arial" pitchFamily="34" charset="0"/>
              </a:rPr>
              <a:t>1 g 3x/j pd 10j</a:t>
            </a:r>
          </a:p>
          <a:p>
            <a:pPr marL="636588" lvl="1" indent="-179388">
              <a:buFont typeface="Arial" pitchFamily="34" charset="0"/>
              <a:buChar char="•"/>
            </a:pPr>
            <a:r>
              <a:rPr lang="fr-CH" dirty="0" smtClean="0">
                <a:latin typeface="Arial" pitchFamily="34" charset="0"/>
                <a:cs typeface="Arial" pitchFamily="34" charset="0"/>
              </a:rPr>
              <a:t>Algifor® et Co-Dafalgan® 500 mg en réserve pd max 48h</a:t>
            </a:r>
          </a:p>
          <a:p>
            <a:pPr marL="636588" lvl="1" indent="-179388">
              <a:buFont typeface="Arial" pitchFamily="34" charset="0"/>
              <a:buChar char="•"/>
            </a:pPr>
            <a:r>
              <a:rPr lang="fr-CH" dirty="0" smtClean="0">
                <a:latin typeface="Arial" pitchFamily="34" charset="0"/>
                <a:cs typeface="Arial" pitchFamily="34" charset="0"/>
              </a:rPr>
              <a:t>CTRL chez pédiatre dans 48h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2908" y="212447"/>
            <a:ext cx="7997524" cy="2862323"/>
          </a:xfrm>
          <a:prstGeom prst="rect">
            <a:avLst/>
          </a:prstGeom>
          <a:noFill/>
        </p:spPr>
        <p:txBody>
          <a:bodyPr wrap="square" rtlCol="0">
            <a:spAutoFit/>
          </a:bodyPr>
          <a:lstStyle/>
          <a:p>
            <a:pPr marL="179388" indent="-179388"/>
            <a:r>
              <a:rPr lang="fr-CH" b="1" u="sng" dirty="0" smtClean="0">
                <a:latin typeface="Arial" pitchFamily="34" charset="0"/>
                <a:cs typeface="Arial" pitchFamily="34" charset="0"/>
              </a:rPr>
              <a:t>SAMEDI soir = 4</a:t>
            </a:r>
            <a:r>
              <a:rPr lang="fr-CH" b="1" u="sng" baseline="30000" dirty="0" smtClean="0">
                <a:latin typeface="Arial" pitchFamily="34" charset="0"/>
                <a:cs typeface="Arial" pitchFamily="34" charset="0"/>
              </a:rPr>
              <a:t>ème</a:t>
            </a:r>
            <a:r>
              <a:rPr lang="fr-CH" b="1" u="sng" dirty="0" smtClean="0">
                <a:latin typeface="Arial" pitchFamily="34" charset="0"/>
                <a:cs typeface="Arial" pitchFamily="34" charset="0"/>
              </a:rPr>
              <a:t> consultation à la HEL </a:t>
            </a:r>
            <a:r>
              <a:rPr lang="fr-CH" dirty="0" smtClean="0">
                <a:latin typeface="Arial" pitchFamily="34" charset="0"/>
                <a:cs typeface="Arial" pitchFamily="34" charset="0"/>
              </a:rPr>
              <a:t>:</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Revient le soir même pour réapparition des céphalées et des  nausées.</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Status superposable</a:t>
            </a:r>
          </a:p>
          <a:p>
            <a:pPr marL="179388" indent="-179388"/>
            <a:endParaRPr lang="fr-CH" dirty="0" smtClean="0">
              <a:latin typeface="Arial" pitchFamily="34" charset="0"/>
              <a:cs typeface="Arial" pitchFamily="34" charset="0"/>
            </a:endParaRPr>
          </a:p>
          <a:p>
            <a:pPr marL="179388" indent="-179388">
              <a:buFont typeface="Arial" pitchFamily="34" charset="0"/>
              <a:buChar char="•"/>
            </a:pPr>
            <a:r>
              <a:rPr lang="fr-CH" dirty="0" smtClean="0">
                <a:latin typeface="Arial" pitchFamily="34" charset="0"/>
                <a:cs typeface="Arial" pitchFamily="34" charset="0"/>
              </a:rPr>
              <a:t>Attitude: </a:t>
            </a:r>
          </a:p>
          <a:p>
            <a:pPr marL="636588" lvl="1" indent="-179388">
              <a:buFont typeface="Arial" pitchFamily="34" charset="0"/>
              <a:buChar char="•"/>
            </a:pPr>
            <a:r>
              <a:rPr lang="fr-CH" dirty="0" smtClean="0">
                <a:solidFill>
                  <a:srgbClr val="FF0000"/>
                </a:solidFill>
                <a:latin typeface="Arial" pitchFamily="34" charset="0"/>
                <a:cs typeface="Arial" pitchFamily="34" charset="0"/>
              </a:rPr>
              <a:t>2</a:t>
            </a:r>
            <a:r>
              <a:rPr lang="fr-CH" baseline="30000" dirty="0" smtClean="0">
                <a:solidFill>
                  <a:srgbClr val="FF0000"/>
                </a:solidFill>
                <a:latin typeface="Arial" pitchFamily="34" charset="0"/>
                <a:cs typeface="Arial" pitchFamily="34" charset="0"/>
              </a:rPr>
              <a:t>ème</a:t>
            </a:r>
            <a:r>
              <a:rPr lang="fr-CH" dirty="0" smtClean="0">
                <a:solidFill>
                  <a:srgbClr val="FF0000"/>
                </a:solidFill>
                <a:latin typeface="Arial" pitchFamily="34" charset="0"/>
                <a:cs typeface="Arial" pitchFamily="34" charset="0"/>
              </a:rPr>
              <a:t> HOSPITALISATION </a:t>
            </a:r>
          </a:p>
          <a:p>
            <a:pPr marL="636588" lvl="1" indent="-179388">
              <a:buFont typeface="Arial" pitchFamily="34" charset="0"/>
              <a:buChar char="•"/>
            </a:pPr>
            <a:r>
              <a:rPr lang="fr-CH" dirty="0" smtClean="0">
                <a:latin typeface="Arial" pitchFamily="34" charset="0"/>
                <a:cs typeface="Arial" pitchFamily="34" charset="0"/>
              </a:rPr>
              <a:t>Co-</a:t>
            </a:r>
            <a:r>
              <a:rPr lang="fr-CH" dirty="0" err="1" smtClean="0">
                <a:latin typeface="Arial" pitchFamily="34" charset="0"/>
                <a:cs typeface="Arial" pitchFamily="34" charset="0"/>
              </a:rPr>
              <a:t>Amoxi</a:t>
            </a:r>
            <a:r>
              <a:rPr lang="fr-CH" dirty="0" smtClean="0">
                <a:latin typeface="Arial" pitchFamily="34" charset="0"/>
                <a:cs typeface="Arial" pitchFamily="34" charset="0"/>
              </a:rPr>
              <a:t>-</a:t>
            </a:r>
            <a:r>
              <a:rPr lang="fr-CH" dirty="0" err="1" smtClean="0">
                <a:latin typeface="Arial" pitchFamily="34" charset="0"/>
                <a:cs typeface="Arial" pitchFamily="34" charset="0"/>
              </a:rPr>
              <a:t>Mépha</a:t>
            </a:r>
            <a:r>
              <a:rPr lang="fr-CH" dirty="0" smtClean="0">
                <a:latin typeface="Arial" pitchFamily="34" charset="0"/>
                <a:cs typeface="Arial" pitchFamily="34" charset="0"/>
              </a:rPr>
              <a:t>® </a:t>
            </a:r>
            <a:r>
              <a:rPr lang="fr-CH" dirty="0" smtClean="0">
                <a:solidFill>
                  <a:srgbClr val="FF0000"/>
                </a:solidFill>
                <a:latin typeface="Arial" pitchFamily="34" charset="0"/>
                <a:cs typeface="Arial" pitchFamily="34" charset="0"/>
              </a:rPr>
              <a:t>IV</a:t>
            </a:r>
            <a:r>
              <a:rPr lang="fr-CH" dirty="0" smtClean="0">
                <a:latin typeface="Arial" pitchFamily="34" charset="0"/>
                <a:cs typeface="Arial" pitchFamily="34" charset="0"/>
              </a:rPr>
              <a:t> 150 mg/kg/j en 3 doses</a:t>
            </a:r>
          </a:p>
          <a:p>
            <a:pPr marL="636588" lvl="1" indent="-179388">
              <a:buFont typeface="Arial" pitchFamily="34" charset="0"/>
              <a:buChar char="•"/>
            </a:pPr>
            <a:r>
              <a:rPr lang="fr-CH" dirty="0" smtClean="0">
                <a:latin typeface="Arial" pitchFamily="34" charset="0"/>
                <a:cs typeface="Arial" pitchFamily="34" charset="0"/>
              </a:rPr>
              <a:t>Algifor® et Co-Dafalgan® 500 mg en réserve</a:t>
            </a:r>
          </a:p>
          <a:p>
            <a:pPr marL="0" lvl="1"/>
            <a:endParaRPr lang="fr-CH" b="1" u="sng" dirty="0" smtClean="0">
              <a:latin typeface="Arial" pitchFamily="34" charset="0"/>
              <a:cs typeface="Arial" pitchFamily="34" charset="0"/>
            </a:endParaRPr>
          </a:p>
        </p:txBody>
      </p:sp>
      <p:sp>
        <p:nvSpPr>
          <p:cNvPr id="3" name="Rectangle 2"/>
          <p:cNvSpPr/>
          <p:nvPr/>
        </p:nvSpPr>
        <p:spPr>
          <a:xfrm>
            <a:off x="533400" y="3635276"/>
            <a:ext cx="8610600" cy="2031325"/>
          </a:xfrm>
          <a:prstGeom prst="rect">
            <a:avLst/>
          </a:prstGeom>
        </p:spPr>
        <p:txBody>
          <a:bodyPr wrap="square">
            <a:spAutoFit/>
          </a:bodyPr>
          <a:lstStyle/>
          <a:p>
            <a:pPr marL="0" lvl="1"/>
            <a:r>
              <a:rPr lang="fr-CH" b="1" u="sng" dirty="0" smtClean="0">
                <a:latin typeface="Arial" pitchFamily="34" charset="0"/>
                <a:cs typeface="Arial" pitchFamily="34" charset="0"/>
              </a:rPr>
              <a:t>DIMANCHE matin</a:t>
            </a:r>
            <a:r>
              <a:rPr lang="fr-CH" dirty="0" smtClean="0">
                <a:latin typeface="Arial" pitchFamily="34" charset="0"/>
                <a:cs typeface="Arial" pitchFamily="34" charset="0"/>
              </a:rPr>
              <a:t>:</a:t>
            </a:r>
          </a:p>
          <a:p>
            <a:pPr marL="263525" indent="-263525">
              <a:buFont typeface="Arial" pitchFamily="34" charset="0"/>
              <a:buChar char="•"/>
            </a:pPr>
            <a:r>
              <a:rPr lang="fr-CH" dirty="0" smtClean="0">
                <a:latin typeface="Arial" pitchFamily="34" charset="0"/>
                <a:cs typeface="Arial" pitchFamily="34" charset="0"/>
              </a:rPr>
              <a:t>A passé une bonne nuit sans T°, reprise de l’alimentation le lendemain matin. Status sp.</a:t>
            </a:r>
          </a:p>
          <a:p>
            <a:pPr marL="263525" indent="-263525">
              <a:buFont typeface="Arial" pitchFamily="34" charset="0"/>
              <a:buChar char="•"/>
            </a:pPr>
            <a:endParaRPr lang="fr-CH" dirty="0" smtClean="0">
              <a:latin typeface="Arial" pitchFamily="34" charset="0"/>
              <a:cs typeface="Arial" pitchFamily="34" charset="0"/>
            </a:endParaRPr>
          </a:p>
          <a:p>
            <a:pPr marL="263525" lvl="1" indent="-263525">
              <a:buFont typeface="Arial" pitchFamily="34" charset="0"/>
              <a:buChar char="•"/>
            </a:pPr>
            <a:r>
              <a:rPr lang="fr-CH" dirty="0" smtClean="0">
                <a:latin typeface="Arial" pitchFamily="34" charset="0"/>
                <a:cs typeface="Arial" pitchFamily="34" charset="0"/>
              </a:rPr>
              <a:t>Diagnostics: Céphalées sur </a:t>
            </a:r>
            <a:r>
              <a:rPr lang="fr-CH" dirty="0" smtClean="0">
                <a:solidFill>
                  <a:srgbClr val="FF0000"/>
                </a:solidFill>
                <a:latin typeface="Arial" pitchFamily="34" charset="0"/>
                <a:cs typeface="Arial" pitchFamily="34" charset="0"/>
              </a:rPr>
              <a:t>sinusite frontale D traité depuis &lt; 24h</a:t>
            </a:r>
          </a:p>
          <a:p>
            <a:pPr marL="263525" lvl="1" indent="-263525">
              <a:buFont typeface="Arial" pitchFamily="34" charset="0"/>
              <a:buChar char="•"/>
            </a:pPr>
            <a:endParaRPr lang="fr-CH" dirty="0" smtClean="0">
              <a:latin typeface="Arial" pitchFamily="34" charset="0"/>
              <a:cs typeface="Arial" pitchFamily="34" charset="0"/>
            </a:endParaRPr>
          </a:p>
          <a:p>
            <a:pPr marL="263525" lvl="1" indent="-263525">
              <a:buFont typeface="Arial" pitchFamily="34" charset="0"/>
              <a:buChar char="•"/>
            </a:pPr>
            <a:r>
              <a:rPr lang="fr-CH" dirty="0" smtClean="0">
                <a:latin typeface="Arial" pitchFamily="34" charset="0"/>
                <a:cs typeface="Arial" pitchFamily="34" charset="0"/>
              </a:rPr>
              <a:t>RàD sous Co-Amoxi-Mépha® per os 1 g 3x/j pd 10j </a:t>
            </a:r>
          </a:p>
          <a:p>
            <a:pPr marL="263525" indent="-263525"/>
            <a:endParaRPr lang="fr-CH" dirty="0" smtClean="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2908" y="212447"/>
            <a:ext cx="7997524" cy="923330"/>
          </a:xfrm>
          <a:prstGeom prst="rect">
            <a:avLst/>
          </a:prstGeom>
          <a:noFill/>
        </p:spPr>
        <p:txBody>
          <a:bodyPr wrap="square" rtlCol="0">
            <a:spAutoFit/>
          </a:bodyPr>
          <a:lstStyle/>
          <a:p>
            <a:pPr marL="0" lvl="1"/>
            <a:r>
              <a:rPr lang="fr-CH" b="1" u="sng" dirty="0" smtClean="0">
                <a:latin typeface="Arial" pitchFamily="34" charset="0"/>
                <a:cs typeface="Arial" pitchFamily="34" charset="0"/>
              </a:rPr>
              <a:t>DIMANCHE soir (20h55)</a:t>
            </a:r>
            <a:r>
              <a:rPr lang="fr-CH" dirty="0" smtClean="0">
                <a:latin typeface="Arial" pitchFamily="34" charset="0"/>
                <a:cs typeface="Arial" pitchFamily="34" charset="0"/>
              </a:rPr>
              <a:t>:</a:t>
            </a:r>
            <a:r>
              <a:rPr lang="fr-CH" b="1" u="sng" dirty="0" smtClean="0">
                <a:latin typeface="Arial" pitchFamily="34" charset="0"/>
                <a:cs typeface="Arial" pitchFamily="34" charset="0"/>
              </a:rPr>
              <a:t> = 5</a:t>
            </a:r>
            <a:r>
              <a:rPr lang="fr-CH" b="1" u="sng" baseline="30000" dirty="0" smtClean="0">
                <a:latin typeface="Arial" pitchFamily="34" charset="0"/>
                <a:cs typeface="Arial" pitchFamily="34" charset="0"/>
              </a:rPr>
              <a:t>ème</a:t>
            </a:r>
            <a:r>
              <a:rPr lang="fr-CH" b="1" u="sng" dirty="0" smtClean="0">
                <a:latin typeface="Arial" pitchFamily="34" charset="0"/>
                <a:cs typeface="Arial" pitchFamily="34" charset="0"/>
              </a:rPr>
              <a:t> consultation à la HEL </a:t>
            </a:r>
            <a:endParaRPr lang="fr-CH" dirty="0" smtClean="0">
              <a:latin typeface="Arial" pitchFamily="34" charset="0"/>
              <a:cs typeface="Arial" pitchFamily="34" charset="0"/>
            </a:endParaRPr>
          </a:p>
          <a:p>
            <a:pPr marL="263525" indent="-263525"/>
            <a:endParaRPr lang="fr-CH" dirty="0" smtClean="0">
              <a:latin typeface="Arial" pitchFamily="34" charset="0"/>
              <a:cs typeface="Arial" pitchFamily="34" charset="0"/>
            </a:endParaRPr>
          </a:p>
          <a:p>
            <a:pPr marL="263525" lvl="1" indent="-263525">
              <a:buFont typeface="Arial" pitchFamily="34" charset="0"/>
              <a:buChar char="•"/>
            </a:pPr>
            <a:r>
              <a:rPr lang="fr-CH" dirty="0" smtClean="0">
                <a:latin typeface="Arial" pitchFamily="34" charset="0"/>
                <a:cs typeface="Arial" pitchFamily="34" charset="0"/>
              </a:rPr>
              <a:t>Revient pour persistance des douleurs et reprise EF (39.2)</a:t>
            </a:r>
          </a:p>
          <a:p>
            <a:pPr marL="263525" lvl="1" indent="-263525"/>
            <a:endParaRPr lang="fr-CH" dirty="0" smtClean="0">
              <a:latin typeface="Arial" pitchFamily="34" charset="0"/>
              <a:cs typeface="Arial" pitchFamily="34" charset="0"/>
            </a:endParaRPr>
          </a:p>
        </p:txBody>
      </p:sp>
      <p:sp>
        <p:nvSpPr>
          <p:cNvPr id="3" name="Rectangle 2"/>
          <p:cNvSpPr/>
          <p:nvPr/>
        </p:nvSpPr>
        <p:spPr>
          <a:xfrm>
            <a:off x="457200" y="1114484"/>
            <a:ext cx="7924800" cy="2031325"/>
          </a:xfrm>
          <a:prstGeom prst="rect">
            <a:avLst/>
          </a:prstGeom>
        </p:spPr>
        <p:txBody>
          <a:bodyPr wrap="square">
            <a:spAutoFit/>
          </a:bodyPr>
          <a:lstStyle/>
          <a:p>
            <a:pPr marL="263525" lvl="1" indent="-263525">
              <a:buFont typeface="Arial" pitchFamily="34" charset="0"/>
              <a:buChar char="•"/>
            </a:pPr>
            <a:r>
              <a:rPr lang="fr-CH" dirty="0" smtClean="0">
                <a:latin typeface="Arial" pitchFamily="34" charset="0"/>
                <a:cs typeface="Arial" pitchFamily="34" charset="0"/>
              </a:rPr>
              <a:t>Status:</a:t>
            </a:r>
          </a:p>
          <a:p>
            <a:pPr marL="720725" lvl="2" indent="-263525">
              <a:buFont typeface="Arial" pitchFamily="34" charset="0"/>
              <a:buChar char="•"/>
            </a:pPr>
            <a:r>
              <a:rPr lang="fr-CH" dirty="0" smtClean="0">
                <a:latin typeface="Arial" pitchFamily="34" charset="0"/>
                <a:cs typeface="Arial" pitchFamily="34" charset="0"/>
              </a:rPr>
              <a:t>Erythème palpébral léger rose de l’œil D avec léger larmoiement, très légère ptose palpébrale. Pas de douleurs oculaire ni limitation des mouvements oculaires, pas de diplopie ni vision floue, bonne acuité visuelle, pupille iso-iso.</a:t>
            </a:r>
          </a:p>
          <a:p>
            <a:pPr marL="720725" lvl="2" indent="-263525">
              <a:buFont typeface="Arial" pitchFamily="34" charset="0"/>
              <a:buChar char="•"/>
            </a:pPr>
            <a:r>
              <a:rPr lang="fr-CH" dirty="0" smtClean="0">
                <a:latin typeface="Arial" pitchFamily="34" charset="0"/>
                <a:cs typeface="Arial" pitchFamily="34" charset="0"/>
              </a:rPr>
              <a:t>Douleur persistante importante à la percussion du sinus frontal</a:t>
            </a:r>
          </a:p>
          <a:p>
            <a:pPr marL="720725" lvl="2" indent="-263525">
              <a:buFont typeface="Arial" pitchFamily="34" charset="0"/>
              <a:buChar char="•"/>
            </a:pPr>
            <a:r>
              <a:rPr lang="fr-CH" dirty="0" smtClean="0">
                <a:latin typeface="Arial" pitchFamily="34" charset="0"/>
                <a:cs typeface="Arial" pitchFamily="34" charset="0"/>
              </a:rPr>
              <a:t>Status neuro: sp</a:t>
            </a:r>
          </a:p>
          <a:p>
            <a:pPr marL="263525" lvl="1" indent="-263525"/>
            <a:endParaRPr lang="fr-CH" dirty="0" smtClean="0">
              <a:latin typeface="Arial" pitchFamily="34" charset="0"/>
              <a:cs typeface="Arial" pitchFamily="34" charset="0"/>
            </a:endParaRPr>
          </a:p>
        </p:txBody>
      </p:sp>
      <p:sp>
        <p:nvSpPr>
          <p:cNvPr id="5" name="Rectangle 4"/>
          <p:cNvSpPr/>
          <p:nvPr/>
        </p:nvSpPr>
        <p:spPr>
          <a:xfrm>
            <a:off x="457200" y="3276600"/>
            <a:ext cx="8458200" cy="1754327"/>
          </a:xfrm>
          <a:prstGeom prst="rect">
            <a:avLst/>
          </a:prstGeom>
        </p:spPr>
        <p:txBody>
          <a:bodyPr wrap="square">
            <a:spAutoFit/>
          </a:bodyPr>
          <a:lstStyle/>
          <a:p>
            <a:pPr marL="263525" lvl="1" indent="-263525">
              <a:buFont typeface="Arial" pitchFamily="34" charset="0"/>
              <a:buChar char="•"/>
            </a:pPr>
            <a:r>
              <a:rPr lang="fr-CH" dirty="0" smtClean="0">
                <a:latin typeface="Arial" pitchFamily="34" charset="0"/>
                <a:cs typeface="Arial" pitchFamily="34" charset="0"/>
              </a:rPr>
              <a:t>Avis médecin-chef =&gt; </a:t>
            </a:r>
          </a:p>
          <a:p>
            <a:pPr marL="720725" lvl="2" indent="-263525">
              <a:buFont typeface="Arial" pitchFamily="34" charset="0"/>
              <a:buChar char="•"/>
            </a:pPr>
            <a:r>
              <a:rPr lang="fr-CH" dirty="0" smtClean="0">
                <a:solidFill>
                  <a:srgbClr val="FF0000"/>
                </a:solidFill>
                <a:latin typeface="Arial" pitchFamily="34" charset="0"/>
                <a:cs typeface="Arial" pitchFamily="34" charset="0"/>
              </a:rPr>
              <a:t>3</a:t>
            </a:r>
            <a:r>
              <a:rPr lang="fr-CH" baseline="30000" dirty="0" smtClean="0">
                <a:solidFill>
                  <a:srgbClr val="FF0000"/>
                </a:solidFill>
                <a:latin typeface="Arial" pitchFamily="34" charset="0"/>
                <a:cs typeface="Arial" pitchFamily="34" charset="0"/>
              </a:rPr>
              <a:t>ème</a:t>
            </a:r>
            <a:r>
              <a:rPr lang="fr-CH" dirty="0" smtClean="0">
                <a:solidFill>
                  <a:srgbClr val="FF0000"/>
                </a:solidFill>
                <a:latin typeface="Arial" pitchFamily="34" charset="0"/>
                <a:cs typeface="Arial" pitchFamily="34" charset="0"/>
              </a:rPr>
              <a:t> HOSPITALISATION</a:t>
            </a:r>
          </a:p>
          <a:p>
            <a:pPr marL="720725" lvl="2" indent="-263525">
              <a:buFont typeface="Arial" pitchFamily="34" charset="0"/>
              <a:buChar char="•"/>
            </a:pPr>
            <a:r>
              <a:rPr lang="fr-CH" dirty="0" smtClean="0">
                <a:latin typeface="Arial" pitchFamily="34" charset="0"/>
                <a:cs typeface="Arial" pitchFamily="34" charset="0"/>
              </a:rPr>
              <a:t>Reprise Co-Amoxi-Mépha® IV 150 mg/kg/j en 3 doses</a:t>
            </a:r>
          </a:p>
          <a:p>
            <a:pPr marL="720725" lvl="2" indent="-263525">
              <a:buFont typeface="Arial" pitchFamily="34" charset="0"/>
              <a:buChar char="•"/>
            </a:pPr>
            <a:r>
              <a:rPr lang="fr-CH" dirty="0" smtClean="0">
                <a:latin typeface="Arial" pitchFamily="34" charset="0"/>
                <a:cs typeface="Arial" pitchFamily="34" charset="0"/>
              </a:rPr>
              <a:t>CTRL neurologiques rapprochés + AVIS ORL le lendemain pour discuter CT-Scan cérébral</a:t>
            </a:r>
          </a:p>
          <a:p>
            <a:pPr marL="720725" lvl="2" indent="-263525">
              <a:buFont typeface="Arial" pitchFamily="34" charset="0"/>
              <a:buChar char="•"/>
            </a:pPr>
            <a:r>
              <a:rPr lang="fr-CH" dirty="0" smtClean="0">
                <a:latin typeface="Arial" pitchFamily="34" charset="0"/>
                <a:cs typeface="Arial" pitchFamily="34" charset="0"/>
              </a:rPr>
              <a:t>Dafalgan®, Algifor® + Morphine en réserve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1165</TotalTime>
  <Words>2367</Words>
  <Application>Microsoft Macintosh PowerPoint</Application>
  <PresentationFormat>On-screen Show (4:3)</PresentationFormat>
  <Paragraphs>407</Paragraphs>
  <Slides>35</Slides>
  <Notes>8</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35</vt:i4>
      </vt:variant>
    </vt:vector>
  </HeadingPairs>
  <TitlesOfParts>
    <vt:vector size="38" baseType="lpstr">
      <vt:lpstr>Thème Office</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CHUV | Centre hospitalier universitaire vaudois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chefcli</dc:creator>
  <cp:lastModifiedBy>mz mz</cp:lastModifiedBy>
  <cp:revision>262</cp:revision>
  <dcterms:created xsi:type="dcterms:W3CDTF">2010-08-31T14:29:41Z</dcterms:created>
  <dcterms:modified xsi:type="dcterms:W3CDTF">2017-10-30T19:47:51Z</dcterms:modified>
</cp:coreProperties>
</file>