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xlsm" ContentType="application/vnd.ms-excel.sheet.macroEnabled.12"/>
  <Default Extension="gif" ContentType="image/gi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62" r:id="rId2"/>
    <p:sldId id="273" r:id="rId3"/>
    <p:sldId id="294" r:id="rId4"/>
    <p:sldId id="286" r:id="rId5"/>
    <p:sldId id="287" r:id="rId6"/>
    <p:sldId id="268" r:id="rId7"/>
    <p:sldId id="270" r:id="rId8"/>
    <p:sldId id="281" r:id="rId9"/>
    <p:sldId id="279" r:id="rId10"/>
    <p:sldId id="280" r:id="rId11"/>
    <p:sldId id="264" r:id="rId12"/>
    <p:sldId id="265" r:id="rId13"/>
    <p:sldId id="284" r:id="rId14"/>
    <p:sldId id="259" r:id="rId15"/>
    <p:sldId id="288" r:id="rId16"/>
    <p:sldId id="333" r:id="rId17"/>
    <p:sldId id="261" r:id="rId18"/>
    <p:sldId id="290" r:id="rId19"/>
    <p:sldId id="258" r:id="rId20"/>
    <p:sldId id="291" r:id="rId21"/>
    <p:sldId id="293" r:id="rId22"/>
    <p:sldId id="332" r:id="rId23"/>
    <p:sldId id="263" r:id="rId24"/>
    <p:sldId id="299" r:id="rId25"/>
    <p:sldId id="298" r:id="rId26"/>
    <p:sldId id="297" r:id="rId27"/>
    <p:sldId id="295" r:id="rId28"/>
    <p:sldId id="296" r:id="rId29"/>
    <p:sldId id="307" r:id="rId30"/>
    <p:sldId id="305" r:id="rId31"/>
    <p:sldId id="306" r:id="rId32"/>
    <p:sldId id="289" r:id="rId33"/>
    <p:sldId id="308" r:id="rId34"/>
    <p:sldId id="313" r:id="rId35"/>
    <p:sldId id="327" r:id="rId36"/>
    <p:sldId id="310" r:id="rId37"/>
    <p:sldId id="314" r:id="rId38"/>
    <p:sldId id="315" r:id="rId39"/>
    <p:sldId id="329" r:id="rId40"/>
    <p:sldId id="330" r:id="rId41"/>
    <p:sldId id="331" r:id="rId42"/>
    <p:sldId id="324" r:id="rId43"/>
    <p:sldId id="318" r:id="rId44"/>
    <p:sldId id="311" r:id="rId45"/>
    <p:sldId id="319" r:id="rId46"/>
    <p:sldId id="322" r:id="rId47"/>
    <p:sldId id="312" r:id="rId48"/>
    <p:sldId id="328" r:id="rId49"/>
    <p:sldId id="323" r:id="rId50"/>
    <p:sldId id="26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C0F"/>
    <a:srgbClr val="80FF00"/>
    <a:srgbClr val="FF6FCF"/>
    <a:srgbClr val="E5E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9" autoAdjust="0"/>
    <p:restoredTop sz="86232" autoAdjust="0"/>
  </p:normalViewPr>
  <p:slideViewPr>
    <p:cSldViewPr snapToGrid="0" snapToObjects="1">
      <p:cViewPr>
        <p:scale>
          <a:sx n="100" d="100"/>
          <a:sy n="100" d="100"/>
        </p:scale>
        <p:origin x="-9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sng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/>
              <a:t>RESISTANCES DES PNEUMOCOQUES</a:t>
            </a:r>
          </a:p>
        </c:rich>
      </c:tx>
      <c:layout>
        <c:manualLayout>
          <c:xMode val="edge"/>
          <c:yMode val="edge"/>
          <c:x val="0.259895531675562"/>
          <c:y val="0.0521177011468419"/>
        </c:manualLayout>
      </c:layout>
      <c:overlay val="0"/>
      <c:spPr>
        <a:noFill/>
        <a:ln w="2261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539325842696629"/>
          <c:y val="0.143518518518519"/>
          <c:w val="0.932584269662921"/>
          <c:h val="0.717592592592592"/>
        </c:manualLayout>
      </c:layout>
      <c:barChart>
        <c:barDir val="col"/>
        <c:grouping val="clustered"/>
        <c:varyColors val="0"/>
        <c:ser>
          <c:idx val="0"/>
          <c:order val="0"/>
          <c:tx>
            <c:v>CO-AMOXYCLAV</c:v>
          </c:tx>
          <c:spPr>
            <a:solidFill>
              <a:srgbClr val="63AAFE"/>
            </a:solidFill>
            <a:ln w="11308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2616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Feuil1!$A$1:$A$4</c:f>
              <c:numCache>
                <c:formatCode>0%</c:formatCode>
                <c:ptCount val="4"/>
                <c:pt idx="0">
                  <c:v>0.001</c:v>
                </c:pt>
                <c:pt idx="1">
                  <c:v>0.001</c:v>
                </c:pt>
                <c:pt idx="2">
                  <c:v>0.001</c:v>
                </c:pt>
                <c:pt idx="3" formatCode="0.00%">
                  <c:v>0.008</c:v>
                </c:pt>
              </c:numCache>
            </c:numRef>
          </c:val>
        </c:ser>
        <c:ser>
          <c:idx val="1"/>
          <c:order val="1"/>
          <c:tx>
            <c:v>PENICILLINE</c:v>
          </c:tx>
          <c:spPr>
            <a:solidFill>
              <a:srgbClr val="DD2D32"/>
            </a:solidFill>
            <a:ln w="11308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2616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Feuil1!$B$1:$B$4</c:f>
              <c:numCache>
                <c:formatCode>0%</c:formatCode>
                <c:ptCount val="4"/>
                <c:pt idx="0">
                  <c:v>0.03</c:v>
                </c:pt>
                <c:pt idx="1">
                  <c:v>0.04</c:v>
                </c:pt>
                <c:pt idx="2">
                  <c:v>0.06</c:v>
                </c:pt>
                <c:pt idx="3">
                  <c:v>0.11</c:v>
                </c:pt>
              </c:numCache>
            </c:numRef>
          </c:val>
        </c:ser>
        <c:ser>
          <c:idx val="2"/>
          <c:order val="2"/>
          <c:tx>
            <c:v>MACROLIDES</c:v>
          </c:tx>
          <c:spPr>
            <a:solidFill>
              <a:srgbClr val="FFF58C"/>
            </a:solidFill>
            <a:ln w="11308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2616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Feuil1!$C$1:$C$4</c:f>
              <c:numCache>
                <c:formatCode>0%</c:formatCode>
                <c:ptCount val="4"/>
                <c:pt idx="0">
                  <c:v>0.06</c:v>
                </c:pt>
                <c:pt idx="1">
                  <c:v>0.16</c:v>
                </c:pt>
                <c:pt idx="2">
                  <c:v>0.19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4495160"/>
        <c:axId val="2072691752"/>
      </c:barChart>
      <c:dateAx>
        <c:axId val="2124495160"/>
        <c:scaling>
          <c:orientation val="minMax"/>
        </c:scaling>
        <c:delete val="1"/>
        <c:axPos val="b"/>
        <c:majorTickMark val="out"/>
        <c:minorTickMark val="none"/>
        <c:tickLblPos val="nextTo"/>
        <c:crossAx val="2072691752"/>
        <c:crosses val="autoZero"/>
        <c:auto val="0"/>
        <c:lblOffset val="100"/>
        <c:baseTimeUnit val="days"/>
      </c:dateAx>
      <c:valAx>
        <c:axId val="2072691752"/>
        <c:scaling>
          <c:orientation val="minMax"/>
        </c:scaling>
        <c:delete val="0"/>
        <c:axPos val="l"/>
        <c:majorGridlines>
          <c:spPr>
            <a:ln w="2827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282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42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4495160"/>
        <c:crosses val="autoZero"/>
        <c:crossBetween val="between"/>
      </c:valAx>
      <c:spPr>
        <a:solidFill>
          <a:srgbClr val="C0C0C0"/>
        </a:solidFill>
        <a:ln w="11308">
          <a:solidFill>
            <a:srgbClr val="808080"/>
          </a:solidFill>
          <a:prstDash val="solid"/>
        </a:ln>
      </c:spPr>
    </c:plotArea>
    <c:legend>
      <c:legendPos val="b"/>
      <c:legendEntry>
        <c:idx val="0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279846947323074"/>
          <c:y val="0.90090771664503"/>
          <c:w val="0.535531555895939"/>
          <c:h val="0.0648148148148148"/>
        </c:manualLayout>
      </c:layout>
      <c:overlay val="0"/>
      <c:spPr>
        <a:solidFill>
          <a:srgbClr val="FFFFFF"/>
        </a:solidFill>
        <a:ln w="2827">
          <a:solidFill>
            <a:srgbClr val="000000"/>
          </a:solidFill>
          <a:prstDash val="solid"/>
        </a:ln>
      </c:spPr>
      <c:txPr>
        <a:bodyPr/>
        <a:lstStyle/>
        <a:p>
          <a:pPr>
            <a:defRPr sz="614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42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3DFEF-2FB7-154A-8D9E-F720028C382E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E6ED-62A0-EA40-9C07-42A9A4B5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4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smtClean="0"/>
              <a:t>Mastoïdite et ses complications :</a:t>
            </a:r>
            <a:endParaRPr lang="fr-CH" sz="2400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fr-FR" sz="1600" dirty="0" smtClean="0"/>
              <a:t>Abcès de </a:t>
            </a:r>
            <a:r>
              <a:rPr lang="fr-FR" sz="1600" dirty="0" err="1" smtClean="0"/>
              <a:t>Bezold</a:t>
            </a:r>
            <a:r>
              <a:rPr lang="fr-FR" sz="1600" dirty="0" smtClean="0"/>
              <a:t> (extension mastoïdite au muscle sterno-cléido-mastoïdien)</a:t>
            </a:r>
            <a:endParaRPr lang="fr-CH" sz="1600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fr-FR" sz="1600" dirty="0" err="1" smtClean="0"/>
              <a:t>Sd</a:t>
            </a:r>
            <a:r>
              <a:rPr lang="fr-FR" sz="1600" dirty="0" smtClean="0"/>
              <a:t> de </a:t>
            </a:r>
            <a:r>
              <a:rPr lang="fr-FR" sz="1600" dirty="0" err="1" smtClean="0"/>
              <a:t>Gradenigo</a:t>
            </a:r>
            <a:r>
              <a:rPr lang="fr-FR" sz="1600" dirty="0" smtClean="0"/>
              <a:t> (otorrhée purulente + ostéomyélite + paralysie du n.VI)</a:t>
            </a:r>
            <a:endParaRPr lang="fr-CH" sz="1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9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 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Portage : 50-60% des enfants vaccinés le portent dans les voies ORL contre 10% des adultes (suite à maturation du système immunitaire)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lvl="0"/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Portage : 50% des enfants le portent dans les voies ORL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30-35% des causes d’otites et semble en augmentation…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17-40%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(BL+) de type TEM-1 ou ROB-1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7.7% (France) de résistance complète aux pénicillines par mutation du récepteur (BLNAR+ =Beta-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Ampicillin-Resistant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et 0-33% en Europe contre 4-10% aux USA.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 la plus fréquente d’échec au traitement ou d’OMA récurrente =&gt; Y penser si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fr-FR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otite-conjonctivite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Co-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amoxicillinne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céphalosporine</a:t>
            </a: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(ancien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)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Surtout pour les OMA de la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première année de vie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Rare=&gt; responsable au maximum de 10-15%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 aux pénicillines en diminution (17%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France en 2010). Sensible sinon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Streptocoque pyogènes (GAS)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Encore assez fréquent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Rarement résistant aux pénicillines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 de résistance aux macrolides mais sensible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surtout dans les OMA récurrentes chez patient vacciné par PCV7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 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OMA après 5 ans. Environ 3%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oublier les BGN 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Klebsielles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Pseudomonas,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Enterobacters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E.Coli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Proteus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sont essentiellement retrouvés dans les otites purulentes sécrétoires persistantes (&gt;6 sem. malgré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bien mené)</a:t>
            </a:r>
            <a:endParaRPr lang="fr-FR" sz="11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9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 catarrhalis: 100% de R</a:t>
            </a:r>
            <a:r>
              <a:rPr lang="fr-CH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pénicillines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H.influenzae:</a:t>
            </a:r>
            <a:r>
              <a:rPr lang="fr-CH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10-40% de R </a:t>
            </a: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pénicillines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</a:t>
            </a:r>
            <a:r>
              <a:rPr lang="fr-CH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Suisse, 10%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de résistance </a:t>
            </a:r>
            <a:r>
              <a:rPr lang="fr-FR" sz="9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intermédiaire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aux pénicillines 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(MIC 0.1-1 mcg/ml)mais</a:t>
            </a:r>
            <a:r>
              <a:rPr lang="fr-FR" sz="90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ad 40% selon les pays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30-70 % de résistance des pneumocoques aux macrolides (USA:30%, Corée, japon: 80%). </a:t>
            </a:r>
            <a:endParaRPr lang="fr-CH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</a:t>
            </a:r>
            <a:r>
              <a:rPr lang="fr-CH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MEF (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avec environ 20-50% des valeurs plasmatiques =&gt; hormis la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Rocéphine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/>
              </a:rPr>
              <a:t>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toutes les céphalosporines n’atteignent pas des taux suffisant dans l’oreille moyenne =&gt; </a:t>
            </a:r>
            <a:r>
              <a:rPr lang="fr-CH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 ne s’applique pas pour une OMA à </a:t>
            </a:r>
            <a:r>
              <a:rPr lang="fr-CH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CH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sera bien traité par céphalosporines!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Résistances :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Suisse, 10%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des</a:t>
            </a:r>
            <a:r>
              <a:rPr lang="fr-FR" sz="900" b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pneumocoques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ont une résistance </a:t>
            </a:r>
            <a:r>
              <a:rPr lang="fr-FR" sz="9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intermédiaire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aux pénicillines 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(MIC 0.1-1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/ml) France: 40%, Allemagne: 5%, USA: 12%, japon: 29%, Corée: 54%)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France 4% sont résistant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(MIC &gt; 1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/ml) et parmi ceux-ci 50% ont une MIC&gt;4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/l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FR de résistance (partielle ou complète) en France 2006-2010 :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543050" lvl="3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Crèches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543050" lvl="3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&gt; 2 cures AB dans les antécédents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30-70 % de résistance des pneumocoques aux macrolides (USA:30%, Corée, japon: 80%). 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CH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CH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souches ayant des: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0.06 pour le 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Cephoral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cefixime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1-2)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0.015-0.5 pour le 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cefpodoxime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de 0.2-1)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0.06 pour le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amoxiciline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(MESF 0.25-8)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  <a:endParaRPr lang="fr-CH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0.12-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le </a:t>
            </a:r>
            <a:r>
              <a:rPr lang="fr-CH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CH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cefuroxime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1-2) =&gt;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+/- OK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1-64 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le 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Ceclor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cefaclor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0.5-4)=&gt;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UTILISER DANS LES OTITES!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risque d’utiliser des céphalosporines après une réaction anaphylactique sur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pénicilines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quasi nul (</a:t>
            </a:r>
            <a:r>
              <a:rPr lang="en-US" sz="1200" i="1" dirty="0" smtClean="0"/>
              <a:t>PEDIATRICS </a:t>
            </a:r>
            <a:r>
              <a:rPr lang="en-US" sz="1200" dirty="0" smtClean="0"/>
              <a:t>2013; 132; e262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=&gt; N’est pas contre indiqué (on peut par précaution donner la 1èere dose à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l^hôpital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surveiller 1h le patient). </a:t>
            </a:r>
          </a:p>
          <a:p>
            <a:endParaRPr lang="fr-FR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linezolide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très bonne activité contre le pneumocoque même résistant mais mauvais contre l’H.influenzae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associer à une céphalosporine. 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quinolones couvre bien le pneumocoque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co-trimoxazole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l’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azithromycinene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couvre pas bien les Pneumocoques I ou R mais couvre assez bien l’H.influenzae</a:t>
            </a:r>
            <a:endParaRPr lang="fr-FR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Définitions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 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 qui dure &gt; 3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= Otite + inflammation : tympan bombant et opaque, aspect jaune foncé ou rouge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Echec de traitement si pas d’amélioration après 48-72h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récurrente si &gt;3 en 6 mois ou &gt; 4/12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chronique si dure depuis &gt;3 mois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itchFamily="34" charset="0"/>
              <a:buNone/>
            </a:pPr>
            <a:r>
              <a:rPr lang="fr-FR" dirty="0" smtClean="0"/>
              <a:t>La vaccination est utile car ad 50% des OMA récidivantes ont lieu chez des enfant de &lt; 2 ans qui répondent naturellement assez mal aux Ag polysaccharidiques et donc bénéficient d’un vaccin conjugué jusqu’à 2 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Physiopathologie</a:t>
            </a:r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ression dans oreille moyenne toujours légèrement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négative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s’équilibre via la trompe d’Eustache 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 d’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irritation/obstruction de la sphère ORL (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RGO, allergie, malformation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crânio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-faciale (fente palatine)) apparaît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dysfonction de la trompe d’Eustache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(IVRS = dysfonction trompe d’Eustache dans 75% des cas!)=&gt; Pression dan l’oreille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moyenne devient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très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négative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rétraction tympanique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fuite capillaire avec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 liquidienne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oreille moyenne +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aspiration de liquide de la sphère nasale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oreille =&gt; 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 purulente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T° avec tympan douloureux, mat, rouge et bombé. Cette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évolution vers l’infection est favorisée chez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petits enfant car la trompe d’Eustache est plus courte et moins inclinée.</a:t>
            </a:r>
          </a:p>
          <a:p>
            <a:pPr lvl="0"/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infections virales des voies aériennes supérieures (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RSV, 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adéno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-, corona-</a:t>
            </a:r>
            <a:r>
              <a:rPr lang="fr-F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influenza, para-influenza, para écho-, MPV) peuvent diminuer l’efficacité de la réponse leucocytaire et donc favoriser une infection de l’oreille moyenne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50% de 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co-infection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virus+bactéries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2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axillaire: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constitue à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naissance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essentiellement une cavité qui se draine dans le nez</a:t>
            </a:r>
          </a:p>
          <a:p>
            <a:pPr lvl="0"/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thmoïde= seul sinus pneumatisé à la naissance =&gt; la seule sinusite possible jusqu’à 2 ans 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EE807-F7DF-FD4A-9F91-286D045F278D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EE807-F7DF-FD4A-9F91-286D045F278D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axillaire: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constitue à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naissance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essentiellement une cavité qui se draine dans le nez</a:t>
            </a:r>
          </a:p>
          <a:p>
            <a:pPr lvl="0"/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thmoïde= seul sinus pneumatisé à la naissance =&gt; la seule sinusite possible jusqu’à 2 ans 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EE807-F7DF-FD4A-9F91-286D045F278D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EE807-F7DF-FD4A-9F91-286D045F278D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EE807-F7DF-FD4A-9F91-286D045F278D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57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EE807-F7DF-FD4A-9F91-286D045F278D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tumeur de Pott est une ostéomyélite frontale responsable de l’érosion de la paroi antérieure du sinus frontal avec développement d’un abcès sous-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périosté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bombant. Elle est une complication sévère de la sinusite frontale ou d’un traumatisme de la région.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258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EE807-F7DF-FD4A-9F91-286D045F278D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Augmentation de la prévalence de H.Influenza suite à l’introduction du PCV-13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1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itchFamily="34" charset="0"/>
              <a:buNone/>
            </a:pPr>
            <a:r>
              <a:rPr lang="fr-FR" sz="1200" dirty="0" smtClean="0"/>
              <a:t>Q: Perforation tympanique sévère persistante = problème à craindre devant toute OMA</a:t>
            </a:r>
            <a:r>
              <a:rPr lang="fr-FR" sz="1200" baseline="0" dirty="0" smtClean="0"/>
              <a:t> </a:t>
            </a:r>
            <a:r>
              <a:rPr lang="fr-FR" sz="1200" dirty="0" smtClean="0"/>
              <a:t>perforée? =&gt;</a:t>
            </a:r>
            <a:r>
              <a:rPr lang="fr-FR" sz="1200" baseline="0" dirty="0" smtClean="0"/>
              <a:t> NON</a:t>
            </a:r>
            <a:r>
              <a:rPr lang="fr-FR" sz="1200" dirty="0" smtClean="0"/>
              <a:t>, le trou se ferme habituellement</a:t>
            </a:r>
            <a:r>
              <a:rPr lang="fr-FR" sz="1200" baseline="0" dirty="0" smtClean="0"/>
              <a:t> </a:t>
            </a:r>
            <a:r>
              <a:rPr lang="fr-FR" sz="1200" b="1" baseline="0" dirty="0" smtClean="0"/>
              <a:t>rapidement</a:t>
            </a:r>
            <a:r>
              <a:rPr lang="fr-FR" sz="1200" baseline="0" dirty="0" smtClean="0"/>
              <a:t> </a:t>
            </a:r>
            <a:r>
              <a:rPr lang="fr-FR" sz="1200" dirty="0" smtClean="0"/>
              <a:t>spontanément en </a:t>
            </a:r>
            <a:r>
              <a:rPr lang="fr-FR" sz="1200" b="1" dirty="0" smtClean="0"/>
              <a:t>1-3 jours</a:t>
            </a:r>
            <a:r>
              <a:rPr lang="fr-FR" sz="1200" b="1" baseline="0" dirty="0" smtClean="0"/>
              <a:t> </a:t>
            </a:r>
            <a:r>
              <a:rPr lang="fr-FR" sz="1200" dirty="0" smtClean="0"/>
              <a:t>!!!</a:t>
            </a:r>
            <a:endParaRPr lang="fr-CH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1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6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3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3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0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4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4FC6-9B03-354F-A857-A66EEA099C7B}" type="datetimeFigureOut">
              <a:rPr lang="en-US" smtClean="0"/>
              <a:t>23.01.16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21F7-89CD-1F46-9D32-65124A11D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gif"/><Relationship Id="rId8" Type="http://schemas.openxmlformats.org/officeDocument/2006/relationships/image" Target="../media/image29.png"/><Relationship Id="rId9" Type="http://schemas.openxmlformats.org/officeDocument/2006/relationships/image" Target="../media/image30.g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11.jp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???" TargetMode="External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0" Type="http://schemas.openxmlformats.org/officeDocument/2006/relationships/image" Target="../media/image81.jpeg"/><Relationship Id="rId11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5.gif"/><Relationship Id="rId6" Type="http://schemas.openxmlformats.org/officeDocument/2006/relationships/image" Target="../media/image6.gif"/><Relationship Id="rId7" Type="http://schemas.openxmlformats.org/officeDocument/2006/relationships/image" Target="../media/image7.gif"/><Relationship Id="rId8" Type="http://schemas.openxmlformats.org/officeDocument/2006/relationships/image" Target="../media/image8.gif"/><Relationship Id="rId9" Type="http://schemas.openxmlformats.org/officeDocument/2006/relationships/image" Target="../media/image9.gif"/><Relationship Id="rId10" Type="http://schemas.openxmlformats.org/officeDocument/2006/relationships/image" Target="../media/image10.jpeg"/><Relationship Id="rId11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3054" y="2518571"/>
            <a:ext cx="3122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OTITES</a:t>
            </a:r>
            <a:endParaRPr lang="en-US" sz="8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82880" y="6451354"/>
            <a:ext cx="222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/>
              <a:t>Aigle</a:t>
            </a:r>
          </a:p>
          <a:p>
            <a:endParaRPr lang="fr-CH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5839968" y="6419088"/>
            <a:ext cx="31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/>
              <a:t>Dr </a:t>
            </a:r>
            <a:r>
              <a:rPr lang="fr-CH" i="1" dirty="0" err="1" smtClean="0"/>
              <a:t>Cheseaux</a:t>
            </a:r>
            <a:r>
              <a:rPr lang="fr-CH" i="1" dirty="0" smtClean="0"/>
              <a:t> et Dr Martinez</a:t>
            </a: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92026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113" y="3964612"/>
            <a:ext cx="3687506" cy="2762070"/>
          </a:xfrm>
          <a:prstGeom prst="rect">
            <a:avLst/>
          </a:prstGeom>
        </p:spPr>
      </p:pic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98" y="618738"/>
            <a:ext cx="4232517" cy="3269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7" y="618738"/>
            <a:ext cx="3665081" cy="32698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56" y="-140316"/>
            <a:ext cx="2695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TECHNIQUE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7389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927c2e39e2751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/>
          <a:stretch/>
        </p:blipFill>
        <p:spPr>
          <a:xfrm>
            <a:off x="1582126" y="641316"/>
            <a:ext cx="2794695" cy="2490414"/>
          </a:xfrm>
          <a:prstGeom prst="rect">
            <a:avLst/>
          </a:prstGeom>
        </p:spPr>
      </p:pic>
      <p:pic>
        <p:nvPicPr>
          <p:cNvPr id="7" name="Picture 6" descr="4ef80a21-cerumen-hum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47" y="3235099"/>
            <a:ext cx="2441347" cy="2751162"/>
          </a:xfrm>
          <a:prstGeom prst="rect">
            <a:avLst/>
          </a:prstGeom>
        </p:spPr>
      </p:pic>
      <p:pic>
        <p:nvPicPr>
          <p:cNvPr id="8" name="Picture 7" descr="tampao_cerume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15827"/>
          <a:stretch/>
        </p:blipFill>
        <p:spPr>
          <a:xfrm>
            <a:off x="5330407" y="599370"/>
            <a:ext cx="2829725" cy="251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6" y="-124636"/>
            <a:ext cx="5421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BOUCHON DE CERUMEN</a:t>
            </a:r>
            <a:endParaRPr lang="en-US" sz="4000" b="1" dirty="0"/>
          </a:p>
        </p:txBody>
      </p:sp>
      <p:sp>
        <p:nvSpPr>
          <p:cNvPr id="6" name="TextBox 4"/>
          <p:cNvSpPr txBox="1"/>
          <p:nvPr/>
        </p:nvSpPr>
        <p:spPr>
          <a:xfrm>
            <a:off x="3168256" y="6011828"/>
            <a:ext cx="3129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CH" sz="4000" b="1" dirty="0" smtClean="0"/>
              <a:t>QUE FAIRE?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581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783" y="542704"/>
            <a:ext cx="3492500" cy="232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6" y="-124636"/>
            <a:ext cx="5264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NETTOYER UNE OREILLE</a:t>
            </a:r>
            <a:endParaRPr lang="en-US" sz="40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940659" y="2547217"/>
            <a:ext cx="7996984" cy="3872779"/>
            <a:chOff x="940659" y="2547217"/>
            <a:chExt cx="7996984" cy="38727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7876" b="14147"/>
            <a:stretch/>
          </p:blipFill>
          <p:spPr>
            <a:xfrm>
              <a:off x="4974943" y="3143363"/>
              <a:ext cx="3483577" cy="32766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659" y="2923875"/>
              <a:ext cx="3496121" cy="3496121"/>
            </a:xfrm>
            <a:prstGeom prst="rect">
              <a:avLst/>
            </a:prstGeom>
          </p:spPr>
        </p:pic>
        <p:pic>
          <p:nvPicPr>
            <p:cNvPr id="1026" name="Picture 2" descr="http://www.distrimed.com/images/imagesmulti/400707_3_b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36"/>
            <a:stretch/>
          </p:blipFill>
          <p:spPr bwMode="auto">
            <a:xfrm>
              <a:off x="6756418" y="2547217"/>
              <a:ext cx="2181225" cy="1547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426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2" y="408385"/>
            <a:ext cx="2277753" cy="2277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529" y="736956"/>
            <a:ext cx="3251427" cy="206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74951" y="-177800"/>
            <a:ext cx="2324100" cy="2806700"/>
          </a:xfrm>
          <a:prstGeom prst="rect">
            <a:avLst/>
          </a:prstGeom>
        </p:spPr>
      </p:pic>
      <p:pic>
        <p:nvPicPr>
          <p:cNvPr id="13" name="Picture 12" descr="2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" r="8768"/>
          <a:stretch/>
        </p:blipFill>
        <p:spPr>
          <a:xfrm>
            <a:off x="250842" y="3418221"/>
            <a:ext cx="3378441" cy="2665584"/>
          </a:xfrm>
          <a:prstGeom prst="rect">
            <a:avLst/>
          </a:prstGeom>
        </p:spPr>
      </p:pic>
      <p:pic>
        <p:nvPicPr>
          <p:cNvPr id="8" name="Ear Wax Irrigation &amp; Extra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6646" y="2801798"/>
            <a:ext cx="5291310" cy="3968483"/>
          </a:xfrm>
          <a:prstGeom prst="rect">
            <a:avLst/>
          </a:prstGeom>
        </p:spPr>
      </p:pic>
      <p:pic>
        <p:nvPicPr>
          <p:cNvPr id="1028" name="Picture 4" descr="http://idata.over-blog.com/0/28/90/04/ciseau-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01" y="1843175"/>
            <a:ext cx="952500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10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0363" y="1060820"/>
            <a:ext cx="3503165" cy="3233691"/>
          </a:xfrm>
          <a:prstGeom prst="rect">
            <a:avLst/>
          </a:prstGeom>
        </p:spPr>
      </p:pic>
      <p:pic>
        <p:nvPicPr>
          <p:cNvPr id="10" name="Picture 9" descr="Figur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8" y="774700"/>
            <a:ext cx="4124487" cy="3733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85522"/>
            <a:ext cx="650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ANNULUS</a:t>
            </a:r>
            <a:endParaRPr lang="en-US" sz="9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9777" y="3526130"/>
            <a:ext cx="415756" cy="318182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0308" y="1374624"/>
            <a:ext cx="5080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ETRIER</a:t>
            </a:r>
            <a:endParaRPr lang="en-US" sz="9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28342" y="1605456"/>
            <a:ext cx="782724" cy="509227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/>
        </p:nvGrpSpPr>
        <p:grpSpPr>
          <a:xfrm>
            <a:off x="1590213" y="5113428"/>
            <a:ext cx="6158890" cy="1506294"/>
            <a:chOff x="1590213" y="5113428"/>
            <a:chExt cx="6158890" cy="1506294"/>
          </a:xfrm>
        </p:grpSpPr>
        <p:pic>
          <p:nvPicPr>
            <p:cNvPr id="2" name="Picture 1" descr="images-1.jpe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37" t="5334" r="4940" b="18106"/>
            <a:stretch/>
          </p:blipFill>
          <p:spPr>
            <a:xfrm>
              <a:off x="3186657" y="5113429"/>
              <a:ext cx="1446344" cy="1506293"/>
            </a:xfrm>
            <a:prstGeom prst="rect">
              <a:avLst/>
            </a:prstGeom>
          </p:spPr>
        </p:pic>
        <p:pic>
          <p:nvPicPr>
            <p:cNvPr id="4" name="Picture 3" descr="images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784078" y="5087500"/>
              <a:ext cx="1481605" cy="1533461"/>
            </a:xfrm>
            <a:prstGeom prst="rect">
              <a:avLst/>
            </a:prstGeom>
          </p:spPr>
        </p:pic>
        <p:pic>
          <p:nvPicPr>
            <p:cNvPr id="16" name="Picture 15" descr="Capture d’écran 2013-11-23 à 08.35.33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6" t="13962" r="22317" b="14932"/>
            <a:stretch/>
          </p:blipFill>
          <p:spPr>
            <a:xfrm flipH="1">
              <a:off x="1590213" y="5113429"/>
              <a:ext cx="1408964" cy="148160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/>
            <a:srcRect l="13127" t="3568" r="3438" b="11225"/>
            <a:stretch/>
          </p:blipFill>
          <p:spPr>
            <a:xfrm>
              <a:off x="6428832" y="5113429"/>
              <a:ext cx="1320271" cy="1481604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1356" y="-124636"/>
            <a:ext cx="414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TYMPAN NORMAL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8629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08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SIGNES ATTENDUS A L’OTOSOPIE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93374" y="1012581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fr-CH" dirty="0" smtClean="0"/>
          </a:p>
          <a:p>
            <a:pPr lvl="0"/>
            <a:r>
              <a:rPr lang="fr-CH" b="1" u="sng" dirty="0" smtClean="0"/>
              <a:t>Otite séreuse</a:t>
            </a:r>
            <a:r>
              <a:rPr lang="fr-CH" b="1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fr-CH" dirty="0"/>
              <a:t>C</a:t>
            </a:r>
            <a:r>
              <a:rPr lang="fr-CH" dirty="0" smtClean="0"/>
              <a:t>ouleur du tympan grise-jaune </a:t>
            </a:r>
            <a:r>
              <a:rPr lang="fr-CH" dirty="0"/>
              <a:t>(normalement gris-bleu)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Opacité tympanique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Niveaux </a:t>
            </a:r>
            <a:r>
              <a:rPr lang="fr-CH" dirty="0"/>
              <a:t>de liquides </a:t>
            </a:r>
            <a:r>
              <a:rPr lang="fr-CH" dirty="0" err="1" smtClean="0"/>
              <a:t>hydro-arériques</a:t>
            </a:r>
            <a:r>
              <a:rPr lang="fr-CH" dirty="0" smtClean="0"/>
              <a:t> </a:t>
            </a:r>
            <a:r>
              <a:rPr lang="fr-CH" dirty="0" err="1" smtClean="0"/>
              <a:t>rétrotympaniques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fr-CH" dirty="0"/>
              <a:t>Diminution de l’acuité auditive (</a:t>
            </a:r>
            <a:r>
              <a:rPr lang="fr-CH" dirty="0" err="1" smtClean="0"/>
              <a:t>audiomètrie</a:t>
            </a:r>
            <a:r>
              <a:rPr lang="fr-CH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Diminution </a:t>
            </a:r>
            <a:r>
              <a:rPr lang="fr-CH" dirty="0"/>
              <a:t>de la mobilité de tympan sur </a:t>
            </a:r>
            <a:r>
              <a:rPr lang="fr-CH" dirty="0" err="1"/>
              <a:t>Valsava</a:t>
            </a:r>
            <a:r>
              <a:rPr lang="fr-CH" dirty="0"/>
              <a:t> ou sur pression mécanique via </a:t>
            </a:r>
            <a:r>
              <a:rPr lang="fr-CH" dirty="0" smtClean="0"/>
              <a:t>otoscope ou </a:t>
            </a:r>
            <a:r>
              <a:rPr lang="fr-CH" dirty="0" err="1" smtClean="0"/>
              <a:t>tympanogramme</a:t>
            </a:r>
            <a:r>
              <a:rPr lang="fr-CH" dirty="0" smtClean="0"/>
              <a:t>.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endParaRPr lang="en-GB" dirty="0" smtClean="0"/>
          </a:p>
          <a:p>
            <a:pPr marL="742950" lvl="1" indent="-285750">
              <a:buFont typeface="Arial"/>
              <a:buChar char="•"/>
            </a:pPr>
            <a:endParaRPr lang="en-GB" dirty="0"/>
          </a:p>
          <a:p>
            <a:pPr marL="742950" lvl="1" indent="-285750">
              <a:buFont typeface="Arial"/>
              <a:buChar char="•"/>
            </a:pPr>
            <a:endParaRPr lang="en-GB" dirty="0"/>
          </a:p>
          <a:p>
            <a:pPr lvl="0"/>
            <a:r>
              <a:rPr lang="fr-CH" b="1" u="sng" dirty="0" smtClean="0"/>
              <a:t>Otite moyenne aigue </a:t>
            </a:r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Tympan rouge </a:t>
            </a:r>
            <a:r>
              <a:rPr lang="fr-CH" b="1" dirty="0" smtClean="0"/>
              <a:t>(LR+ 8,4) </a:t>
            </a:r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Tympan </a:t>
            </a:r>
            <a:r>
              <a:rPr lang="fr-CH" dirty="0"/>
              <a:t>bombé </a:t>
            </a:r>
            <a:r>
              <a:rPr lang="fr-CH" b="1" dirty="0"/>
              <a:t>(LR+ 51</a:t>
            </a:r>
            <a:r>
              <a:rPr lang="fr-CH" b="1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Ecoulement purulent par CAE (DD: otite externe)</a:t>
            </a:r>
          </a:p>
          <a:p>
            <a:pPr marL="285750" lvl="0" indent="-285750" algn="ctr">
              <a:buFont typeface="Arial"/>
              <a:buChar char="•"/>
            </a:pPr>
            <a:endParaRPr lang="fr-CH" b="1" dirty="0" smtClean="0"/>
          </a:p>
          <a:p>
            <a:pPr lvl="0"/>
            <a:endParaRPr lang="fr-CH" b="1" dirty="0" smtClean="0"/>
          </a:p>
          <a:p>
            <a:pPr marL="285750" lvl="0" indent="-285750">
              <a:buFont typeface="Arial"/>
              <a:buChar char="•"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74424" y="5558702"/>
            <a:ext cx="75819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CH" b="1" dirty="0" smtClean="0"/>
              <a:t>L’otoscopie </a:t>
            </a:r>
            <a:r>
              <a:rPr lang="fr-CH" b="1" dirty="0"/>
              <a:t>a 40% de faux positif</a:t>
            </a:r>
            <a:r>
              <a:rPr lang="fr-CH" dirty="0"/>
              <a:t> =&gt; </a:t>
            </a:r>
            <a:r>
              <a:rPr lang="fr-CH" b="1" dirty="0">
                <a:solidFill>
                  <a:srgbClr val="FF0000"/>
                </a:solidFill>
              </a:rPr>
              <a:t>On traite trop souvent des otites </a:t>
            </a:r>
            <a:r>
              <a:rPr lang="fr-CH" b="1" dirty="0" smtClean="0">
                <a:solidFill>
                  <a:srgbClr val="FF0000"/>
                </a:solidFill>
              </a:rPr>
              <a:t>virales !</a:t>
            </a:r>
            <a:r>
              <a:rPr lang="fr-CH" b="1" dirty="0">
                <a:solidFill>
                  <a:srgbClr val="FF0000"/>
                </a:solidFill>
              </a:rPr>
              <a:t> 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4087547" y="2950305"/>
            <a:ext cx="4794558" cy="1323628"/>
            <a:chOff x="4087547" y="2950305"/>
            <a:chExt cx="4794558" cy="1323628"/>
          </a:xfrm>
        </p:grpSpPr>
        <p:pic>
          <p:nvPicPr>
            <p:cNvPr id="7" name="Picture 7" descr="Unknown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0" b="50737"/>
            <a:stretch/>
          </p:blipFill>
          <p:spPr>
            <a:xfrm>
              <a:off x="4207865" y="2998663"/>
              <a:ext cx="4471113" cy="126621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223834" y="3991678"/>
              <a:ext cx="4658271" cy="282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5"/>
            <p:cNvSpPr txBox="1"/>
            <p:nvPr/>
          </p:nvSpPr>
          <p:spPr>
            <a:xfrm rot="16200000">
              <a:off x="3700418" y="3337434"/>
              <a:ext cx="105125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Compliance</a:t>
              </a: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5081308" y="3986427"/>
              <a:ext cx="132941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0</a:t>
              </a:r>
              <a:endParaRPr lang="en-US" sz="900" dirty="0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4617666" y="3982624"/>
              <a:ext cx="215173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-200</a:t>
              </a:r>
              <a:endParaRPr lang="en-US" sz="900" dirty="0"/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5388695" y="3979707"/>
              <a:ext cx="228878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+200</a:t>
              </a:r>
              <a:endParaRPr lang="en-US" sz="900" dirty="0"/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6607267" y="3992751"/>
              <a:ext cx="132941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0</a:t>
              </a:r>
              <a:endParaRPr lang="en-US" sz="900" dirty="0"/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6143625" y="3988948"/>
              <a:ext cx="215173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-200</a:t>
              </a:r>
              <a:endParaRPr lang="en-US" sz="900" dirty="0"/>
            </a:p>
          </p:txBody>
        </p:sp>
        <p:sp>
          <p:nvSpPr>
            <p:cNvPr id="17" name="TextBox 14"/>
            <p:cNvSpPr txBox="1"/>
            <p:nvPr/>
          </p:nvSpPr>
          <p:spPr>
            <a:xfrm>
              <a:off x="6914654" y="3986031"/>
              <a:ext cx="228878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+200</a:t>
              </a:r>
              <a:endParaRPr lang="en-US" sz="900" dirty="0"/>
            </a:p>
          </p:txBody>
        </p:sp>
        <p:sp>
          <p:nvSpPr>
            <p:cNvPr id="18" name="TextBox 15"/>
            <p:cNvSpPr txBox="1"/>
            <p:nvPr/>
          </p:nvSpPr>
          <p:spPr>
            <a:xfrm>
              <a:off x="8117209" y="3998866"/>
              <a:ext cx="132941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0</a:t>
              </a:r>
              <a:endParaRPr lang="en-US" sz="900" dirty="0"/>
            </a:p>
          </p:txBody>
        </p:sp>
        <p:sp>
          <p:nvSpPr>
            <p:cNvPr id="19" name="TextBox 16"/>
            <p:cNvSpPr txBox="1"/>
            <p:nvPr/>
          </p:nvSpPr>
          <p:spPr>
            <a:xfrm>
              <a:off x="7653567" y="3995064"/>
              <a:ext cx="215173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-200</a:t>
              </a:r>
              <a:endParaRPr lang="en-US" sz="900" dirty="0"/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8424596" y="3992147"/>
              <a:ext cx="228878" cy="12334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+200</a:t>
              </a:r>
              <a:endParaRPr lang="en-US" sz="900" dirty="0"/>
            </a:p>
          </p:txBody>
        </p:sp>
        <p:cxnSp>
          <p:nvCxnSpPr>
            <p:cNvPr id="21" name="Straight Connector 19"/>
            <p:cNvCxnSpPr/>
            <p:nvPr/>
          </p:nvCxnSpPr>
          <p:spPr>
            <a:xfrm>
              <a:off x="5147064" y="3045701"/>
              <a:ext cx="0" cy="93400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2"/>
            <p:cNvCxnSpPr/>
            <p:nvPr/>
          </p:nvCxnSpPr>
          <p:spPr>
            <a:xfrm>
              <a:off x="6666304" y="3052420"/>
              <a:ext cx="0" cy="93400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3"/>
            <p:cNvCxnSpPr/>
            <p:nvPr/>
          </p:nvCxnSpPr>
          <p:spPr>
            <a:xfrm>
              <a:off x="8185544" y="3059140"/>
              <a:ext cx="0" cy="93400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5"/>
            <p:cNvCxnSpPr/>
            <p:nvPr/>
          </p:nvCxnSpPr>
          <p:spPr>
            <a:xfrm>
              <a:off x="4371852" y="3469027"/>
              <a:ext cx="4187755" cy="0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7702727" y="3045701"/>
              <a:ext cx="0" cy="934006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285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184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UTILITÉS DU LABORATOIRE?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93374" y="101258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H" b="1" u="sng" dirty="0" smtClean="0"/>
              <a:t>CRP &gt; 20 mg/L</a:t>
            </a:r>
            <a:r>
              <a:rPr lang="fr-CH" b="1" dirty="0" smtClean="0"/>
              <a:t>: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295459" y="6228834"/>
            <a:ext cx="4159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 smtClean="0"/>
              <a:t>PEDIATRICS </a:t>
            </a:r>
            <a:r>
              <a:rPr lang="en-US" i="1" dirty="0"/>
              <a:t>Vol. 95 No. 5 May 1995, p.</a:t>
            </a:r>
            <a:r>
              <a:rPr lang="en-US" i="1" dirty="0" smtClean="0"/>
              <a:t>664</a:t>
            </a: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07313"/>
            <a:ext cx="6858000" cy="2362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3100" y="3848978"/>
            <a:ext cx="767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fr-CH" b="1" dirty="0"/>
              <a:t>GB &gt; 15 G/L </a:t>
            </a:r>
            <a:r>
              <a:rPr lang="fr-CH" dirty="0"/>
              <a:t>dans 50% des vas des OMA bactérienne et dans 20% des OMA </a:t>
            </a:r>
            <a:r>
              <a:rPr lang="fr-CH" dirty="0" smtClean="0"/>
              <a:t>virales.</a:t>
            </a:r>
            <a:endParaRPr lang="fr-FR" dirty="0"/>
          </a:p>
          <a:p>
            <a:pPr marL="285750" lvl="0" indent="-285750">
              <a:buFont typeface="Arial"/>
              <a:buChar char="•"/>
            </a:pPr>
            <a:r>
              <a:rPr lang="fr-CH" b="1" dirty="0"/>
              <a:t>Pas de corrélation pour les neutrophiles sanguins</a:t>
            </a:r>
            <a:endParaRPr lang="fr-FR" dirty="0"/>
          </a:p>
        </p:txBody>
      </p:sp>
      <p:sp>
        <p:nvSpPr>
          <p:cNvPr id="26" name="TextBox 25"/>
          <p:cNvSpPr txBox="1"/>
          <p:nvPr/>
        </p:nvSpPr>
        <p:spPr>
          <a:xfrm>
            <a:off x="876300" y="4773845"/>
            <a:ext cx="746760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Plus la CRP </a:t>
            </a:r>
            <a:r>
              <a:rPr lang="en-US" dirty="0" err="1" smtClean="0"/>
              <a:t>est</a:t>
            </a:r>
            <a:r>
              <a:rPr lang="en-US" dirty="0" smtClean="0"/>
              <a:t> haute, plus </a:t>
            </a:r>
            <a:r>
              <a:rPr lang="en-US" dirty="0" err="1" smtClean="0"/>
              <a:t>une</a:t>
            </a:r>
            <a:r>
              <a:rPr lang="en-US" dirty="0" smtClean="0"/>
              <a:t> OMA </a:t>
            </a:r>
            <a:r>
              <a:rPr lang="en-US" dirty="0" err="1" smtClean="0"/>
              <a:t>bactériennes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probable MAIS se baser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CRP haute pour </a:t>
            </a:r>
            <a:r>
              <a:rPr lang="en-US" dirty="0" err="1" smtClean="0"/>
              <a:t>décider</a:t>
            </a:r>
            <a:r>
              <a:rPr lang="en-US" dirty="0" smtClean="0"/>
              <a:t> de </a:t>
            </a:r>
            <a:r>
              <a:rPr lang="en-US" dirty="0" err="1" smtClean="0"/>
              <a:t>débuter</a:t>
            </a:r>
            <a:r>
              <a:rPr lang="en-US" dirty="0" smtClean="0"/>
              <a:t> un </a:t>
            </a:r>
            <a:r>
              <a:rPr lang="en-US" dirty="0" err="1" smtClean="0"/>
              <a:t>traitement</a:t>
            </a:r>
            <a:r>
              <a:rPr lang="en-US" dirty="0" smtClean="0"/>
              <a:t> AB </a:t>
            </a:r>
            <a:r>
              <a:rPr lang="en-US" dirty="0" err="1" smtClean="0"/>
              <a:t>fera</a:t>
            </a:r>
            <a:r>
              <a:rPr lang="en-US" dirty="0" smtClean="0"/>
              <a:t> </a:t>
            </a:r>
            <a:r>
              <a:rPr lang="en-US" dirty="0" err="1" smtClean="0"/>
              <a:t>manquer</a:t>
            </a:r>
            <a:r>
              <a:rPr lang="en-US" dirty="0" smtClean="0"/>
              <a:t> 80% des </a:t>
            </a:r>
            <a:r>
              <a:rPr lang="en-US" dirty="0" err="1" smtClean="0"/>
              <a:t>otites</a:t>
            </a:r>
            <a:r>
              <a:rPr lang="en-US" dirty="0" smtClean="0"/>
              <a:t> </a:t>
            </a:r>
            <a:r>
              <a:rPr lang="en-US" dirty="0" err="1" smtClean="0"/>
              <a:t>bactériennes</a:t>
            </a:r>
            <a:r>
              <a:rPr lang="en-US" dirty="0" smtClean="0"/>
              <a:t> ! </a:t>
            </a:r>
          </a:p>
          <a:p>
            <a:endParaRPr lang="en-US" dirty="0"/>
          </a:p>
          <a:p>
            <a:pPr algn="ctr"/>
            <a:r>
              <a:rPr lang="en-US" dirty="0" smtClean="0"/>
              <a:t>Au final la CRP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peu</a:t>
            </a:r>
            <a:r>
              <a:rPr lang="en-US" dirty="0" smtClean="0"/>
              <a:t> utile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traitement</a:t>
            </a:r>
            <a:r>
              <a:rPr lang="en-US" dirty="0" smtClean="0"/>
              <a:t> des 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9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ef80a23-oma-i-291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38" y="779483"/>
            <a:ext cx="2066213" cy="2130117"/>
          </a:xfrm>
          <a:prstGeom prst="rect">
            <a:avLst/>
          </a:prstGeom>
        </p:spPr>
      </p:pic>
      <p:pic>
        <p:nvPicPr>
          <p:cNvPr id="9" name="Picture 8" descr="5ef80a24-oma-ii-279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75" y="779483"/>
            <a:ext cx="1981009" cy="2130117"/>
          </a:xfrm>
          <a:prstGeom prst="rect">
            <a:avLst/>
          </a:prstGeom>
        </p:spPr>
      </p:pic>
      <p:pic>
        <p:nvPicPr>
          <p:cNvPr id="12" name="Picture 11" descr="5ef80a25-oma-iii-300x272-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1431"/>
          <a:stretch/>
        </p:blipFill>
        <p:spPr>
          <a:xfrm>
            <a:off x="5646209" y="779484"/>
            <a:ext cx="1978695" cy="213011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1187238" y="2909600"/>
            <a:ext cx="6690981" cy="254368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54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62703" y="3222022"/>
            <a:ext cx="7745463" cy="3561090"/>
            <a:chOff x="762703" y="3222022"/>
            <a:chExt cx="7745463" cy="3561090"/>
          </a:xfrm>
        </p:grpSpPr>
        <p:pic>
          <p:nvPicPr>
            <p:cNvPr id="2" name="Picture 1" descr="Capture d’écran 2013-11-23 à 08.19.35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0" t="30169" r="28808" b="3839"/>
            <a:stretch/>
          </p:blipFill>
          <p:spPr>
            <a:xfrm>
              <a:off x="2808978" y="3227897"/>
              <a:ext cx="1879597" cy="181874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4689" t="5989"/>
            <a:stretch/>
          </p:blipFill>
          <p:spPr>
            <a:xfrm>
              <a:off x="764825" y="3243800"/>
              <a:ext cx="1837763" cy="181874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54664" t="16966" r="12559" b="15600"/>
            <a:stretch/>
          </p:blipFill>
          <p:spPr>
            <a:xfrm>
              <a:off x="4816197" y="3222022"/>
              <a:ext cx="1740194" cy="18187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4457" y="3222022"/>
              <a:ext cx="1765955" cy="17784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703" y="5109453"/>
              <a:ext cx="1869837" cy="167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20203" y="5109872"/>
              <a:ext cx="1680709" cy="16732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88575" y="5109872"/>
              <a:ext cx="1452585" cy="16732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28824" y="5109871"/>
              <a:ext cx="2179342" cy="167323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53" y="-14728"/>
            <a:ext cx="6778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OTITE MOYENNE AIGUE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9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4e5c645be47911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/>
          <a:stretch/>
        </p:blipFill>
        <p:spPr>
          <a:xfrm>
            <a:off x="4561829" y="157816"/>
            <a:ext cx="3213765" cy="2684714"/>
          </a:xfrm>
          <a:prstGeom prst="rect">
            <a:avLst/>
          </a:prstGeom>
        </p:spPr>
      </p:pic>
      <p:pic>
        <p:nvPicPr>
          <p:cNvPr id="6" name="Picture 5" descr="tympanosclerose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14073" r="6466" b="13097"/>
          <a:stretch/>
        </p:blipFill>
        <p:spPr>
          <a:xfrm>
            <a:off x="1136251" y="157816"/>
            <a:ext cx="3317433" cy="2682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2791379"/>
            <a:ext cx="209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TYMPANOSCLEROSE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2825825"/>
            <a:ext cx="186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HEMATOTYMPAN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37943" y="6357425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MYRINGITE BULLEUSE</a:t>
            </a:r>
            <a:endParaRPr lang="en-US" dirty="0"/>
          </a:p>
        </p:txBody>
      </p:sp>
      <p:pic>
        <p:nvPicPr>
          <p:cNvPr id="2052" name="Picture 4" descr="http://www.gompfsidpearls.net/wp-content/uploads/2013/07/727px-Otitis_media_bull%C3%B6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4397"/>
          <a:stretch/>
        </p:blipFill>
        <p:spPr bwMode="auto">
          <a:xfrm>
            <a:off x="2877543" y="3236911"/>
            <a:ext cx="3505200" cy="31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1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ttic_cholesteatoma_Crust_Removed_0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 r="5550" b="4800"/>
          <a:stretch/>
        </p:blipFill>
        <p:spPr>
          <a:xfrm>
            <a:off x="4688829" y="3108970"/>
            <a:ext cx="3213765" cy="30087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5100" y="6243125"/>
            <a:ext cx="288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PERFORATION TYMPANIQUE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2636" y="6243125"/>
            <a:ext cx="192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CHOLESTEATOMES</a:t>
            </a:r>
            <a:endParaRPr lang="en-US" dirty="0"/>
          </a:p>
        </p:txBody>
      </p:sp>
      <p:pic>
        <p:nvPicPr>
          <p:cNvPr id="2050" name="Picture 2" descr="http://www.nejm.org/na101/home/literatum/publisher/mms/journals/content/nejm/2010/nejm_2010.363.issue-4/nejmicm0911270/production/images/large/nejmicm0911270_f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7700"/>
          <a:stretch/>
        </p:blipFill>
        <p:spPr bwMode="auto">
          <a:xfrm>
            <a:off x="4673599" y="281094"/>
            <a:ext cx="3213101" cy="273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urf-prevention.com/images/fiches/redim_20b2c9cb39bfb08f96695d464f94b171_12349090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99" y="308093"/>
            <a:ext cx="3343254" cy="27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rapport-ts-jezraoui.e-monsite.com/medias/album/image4.jpg?fx=r_550_5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99" y="3108970"/>
            <a:ext cx="3343254" cy="30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8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3" y="-14728"/>
            <a:ext cx="4701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EPIDEMIOLOGIE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4433" y="162438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fr-FR" sz="2400" dirty="0" smtClean="0"/>
              <a:t>Facteurs de risque 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dirty="0" smtClean="0"/>
              <a:t>Absence d’allaitement maternel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dirty="0" smtClean="0"/>
              <a:t>Alimentation </a:t>
            </a:r>
            <a:r>
              <a:rPr lang="fr-FR" sz="2400" dirty="0"/>
              <a:t>en position couchée des </a:t>
            </a:r>
            <a:r>
              <a:rPr lang="fr-FR" sz="2400" dirty="0" smtClean="0"/>
              <a:t>nourrissons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dirty="0"/>
              <a:t>E</a:t>
            </a:r>
            <a:r>
              <a:rPr lang="fr-FR" sz="2400" dirty="0" smtClean="0"/>
              <a:t>xposition </a:t>
            </a:r>
            <a:r>
              <a:rPr lang="fr-FR" sz="2400" dirty="0"/>
              <a:t>au tabac augmente le risque </a:t>
            </a:r>
            <a:r>
              <a:rPr lang="fr-FR" sz="2400" dirty="0" smtClean="0"/>
              <a:t>d’OMA</a:t>
            </a:r>
            <a:endParaRPr lang="fr-FR" sz="2400" dirty="0"/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dirty="0" smtClean="0"/>
              <a:t>IVRS car &gt; 40</a:t>
            </a:r>
            <a:r>
              <a:rPr lang="fr-FR" sz="2400" dirty="0"/>
              <a:t>% des IVRS prolongées entre </a:t>
            </a:r>
            <a:r>
              <a:rPr lang="fr-FR" sz="2400" b="1" dirty="0" smtClean="0">
                <a:solidFill>
                  <a:srgbClr val="FF0000"/>
                </a:solidFill>
              </a:rPr>
              <a:t>6 mois et 3 ans </a:t>
            </a:r>
            <a:r>
              <a:rPr lang="fr-FR" sz="2400" dirty="0" smtClean="0"/>
              <a:t>sont </a:t>
            </a:r>
            <a:r>
              <a:rPr lang="fr-FR" sz="2400" dirty="0"/>
              <a:t>suivie d’une OMA</a:t>
            </a:r>
            <a:r>
              <a:rPr lang="fr-FR" sz="2400" dirty="0" smtClean="0"/>
              <a:t>!!!</a:t>
            </a:r>
          </a:p>
          <a:p>
            <a:pPr lvl="0">
              <a:defRPr/>
            </a:pPr>
            <a:endParaRPr lang="en-GB" sz="2400" dirty="0"/>
          </a:p>
        </p:txBody>
      </p:sp>
      <p:sp>
        <p:nvSpPr>
          <p:cNvPr id="8" name="TextBox 6"/>
          <p:cNvSpPr txBox="1"/>
          <p:nvPr/>
        </p:nvSpPr>
        <p:spPr>
          <a:xfrm>
            <a:off x="1360876" y="5364463"/>
            <a:ext cx="6684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COMMENT CA SE FAIT?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38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1400" y="2247900"/>
            <a:ext cx="695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b="1" dirty="0" smtClean="0"/>
              <a:t>TRAITEMENTS DE </a:t>
            </a:r>
          </a:p>
          <a:p>
            <a:pPr algn="ctr"/>
            <a:r>
              <a:rPr lang="fr-CH" sz="4000" b="1" dirty="0" smtClean="0"/>
              <a:t>L’OTITE MOYENNE AIGUE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2271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4725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POURQUOI TRAITER?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39700" y="889844"/>
            <a:ext cx="88773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u="sng" dirty="0" smtClean="0"/>
              <a:t>COMPLICATIONS: </a:t>
            </a:r>
          </a:p>
          <a:p>
            <a:endParaRPr lang="fr-CH" sz="2400" u="sng" dirty="0"/>
          </a:p>
          <a:p>
            <a:r>
              <a:rPr lang="fr-FR" sz="2400" dirty="0" smtClean="0"/>
              <a:t>OMA avec 80</a:t>
            </a:r>
            <a:r>
              <a:rPr lang="fr-FR" sz="2400" dirty="0"/>
              <a:t>% de guérison spontanée sans traitement =&gt; </a:t>
            </a:r>
            <a:r>
              <a:rPr lang="fr-FR" sz="2400" dirty="0" smtClean="0">
                <a:solidFill>
                  <a:srgbClr val="FF0000"/>
                </a:solidFill>
              </a:rPr>
              <a:t>20</a:t>
            </a:r>
            <a:r>
              <a:rPr lang="fr-FR" sz="2400" dirty="0">
                <a:solidFill>
                  <a:srgbClr val="FF0000"/>
                </a:solidFill>
              </a:rPr>
              <a:t>% de complications: </a:t>
            </a:r>
          </a:p>
          <a:p>
            <a:endParaRPr lang="fr-CH" sz="2400" dirty="0">
              <a:solidFill>
                <a:srgbClr val="FF0000"/>
              </a:solidFill>
            </a:endParaRPr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/>
              <a:t>Mastoïdite  </a:t>
            </a:r>
            <a:endParaRPr lang="fr-CH" sz="2400" dirty="0" smtClean="0"/>
          </a:p>
          <a:p>
            <a:pPr marL="800100" lvl="1" indent="-342900">
              <a:buFont typeface="Courier New" pitchFamily="49" charset="0"/>
              <a:buChar char="o"/>
            </a:pPr>
            <a:endParaRPr lang="fr-FR" sz="2400" dirty="0" smtClean="0"/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smtClean="0"/>
              <a:t>Thrombose </a:t>
            </a:r>
            <a:r>
              <a:rPr lang="fr-FR" sz="2400" dirty="0"/>
              <a:t>sinus caverneux, abcès cérébral, méningite, </a:t>
            </a:r>
            <a:r>
              <a:rPr lang="fr-FR" sz="2400" dirty="0" err="1"/>
              <a:t>sepsis</a:t>
            </a:r>
            <a:endParaRPr lang="fr-CH" sz="2400" dirty="0"/>
          </a:p>
          <a:p>
            <a:pPr marL="800100" lvl="1" indent="-342900">
              <a:buFont typeface="Arial" pitchFamily="34" charset="0"/>
              <a:buChar char="•"/>
            </a:pPr>
            <a:endParaRPr lang="fr-FR" sz="2400" dirty="0" smtClean="0"/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err="1" smtClean="0"/>
              <a:t>Cholestéatome</a:t>
            </a:r>
            <a:r>
              <a:rPr lang="fr-FR" sz="2400" dirty="0" smtClean="0"/>
              <a:t> (post perforation)</a:t>
            </a:r>
            <a:endParaRPr lang="fr-CH" sz="2400" dirty="0"/>
          </a:p>
          <a:p>
            <a:pPr marL="800100" lvl="1" indent="-342900">
              <a:buFont typeface="Arial" pitchFamily="34" charset="0"/>
              <a:buChar char="•"/>
            </a:pPr>
            <a:endParaRPr lang="fr-FR" sz="2400" dirty="0" smtClean="0"/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smtClean="0"/>
              <a:t>Otite maligne: nécrose </a:t>
            </a:r>
            <a:r>
              <a:rPr lang="fr-FR" sz="2400" dirty="0"/>
              <a:t>et destruction de toutes les couches histologiques de </a:t>
            </a:r>
            <a:r>
              <a:rPr lang="fr-FR" sz="2400" dirty="0" smtClean="0"/>
              <a:t>l'os</a:t>
            </a:r>
            <a:r>
              <a:rPr lang="fr-CH" sz="2400" dirty="0" smtClean="0"/>
              <a:t> =&gt; </a:t>
            </a:r>
            <a:r>
              <a:rPr lang="fr-FR" sz="2400" dirty="0" smtClean="0"/>
              <a:t>Lésion </a:t>
            </a:r>
            <a:r>
              <a:rPr lang="fr-FR" sz="2400" dirty="0"/>
              <a:t>de la chaîne </a:t>
            </a:r>
            <a:r>
              <a:rPr lang="fr-FR" sz="2400" dirty="0" smtClean="0"/>
              <a:t>ossiculaire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85492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31508" y="138642"/>
            <a:ext cx="4254500" cy="637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0" y="48768"/>
            <a:ext cx="7729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QUELS GERMES VEUT-ON TRAITER?</a:t>
            </a:r>
            <a:endParaRPr lang="en-US" sz="4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952" t="23420" r="37314" b="7923"/>
          <a:stretch/>
        </p:blipFill>
        <p:spPr>
          <a:xfrm>
            <a:off x="1528492" y="1879600"/>
            <a:ext cx="3881708" cy="3403600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860799" y="1879599"/>
            <a:ext cx="1549401" cy="436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29100" y="2042635"/>
            <a:ext cx="1066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Fréquence</a:t>
            </a:r>
            <a:endParaRPr lang="en-US" sz="1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8192" y="1879599"/>
            <a:ext cx="1646508" cy="3403600"/>
            <a:chOff x="5478192" y="1879599"/>
            <a:chExt cx="1646508" cy="3403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7767" t="23427" r="7286" b="7916"/>
            <a:stretch/>
          </p:blipFill>
          <p:spPr>
            <a:xfrm>
              <a:off x="5478192" y="1879599"/>
              <a:ext cx="1621108" cy="3403600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478192" y="1944767"/>
              <a:ext cx="1219200" cy="519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5192" y="1932979"/>
              <a:ext cx="13335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Guérison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spontanée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81392" y="2675523"/>
              <a:ext cx="504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20-</a:t>
              </a:r>
              <a:endParaRPr lang="en-US" sz="1600" i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03592" y="1879599"/>
              <a:ext cx="1621108" cy="3403264"/>
            </a:xfrm>
            <a:prstGeom prst="rect">
              <a:avLst/>
            </a:prstGeom>
            <a:solidFill>
              <a:srgbClr val="008000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8492" y="2633077"/>
            <a:ext cx="5570808" cy="393700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9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531903"/>
            <a:ext cx="8953030" cy="445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081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b="1" dirty="0" smtClean="0"/>
              <a:t>QUEL ANTIBIOTIQUE POUR </a:t>
            </a:r>
          </a:p>
          <a:p>
            <a:r>
              <a:rPr lang="fr-CH" sz="4000" b="1" dirty="0" smtClean="0"/>
              <a:t>LE </a:t>
            </a:r>
            <a:r>
              <a:rPr lang="fr-CH" sz="4000" b="1" dirty="0" smtClean="0">
                <a:solidFill>
                  <a:srgbClr val="FF0000"/>
                </a:solidFill>
              </a:rPr>
              <a:t>PNEUMOCOQUE </a:t>
            </a:r>
            <a:r>
              <a:rPr lang="fr-CH" sz="4000" b="1" dirty="0" smtClean="0"/>
              <a:t>?</a:t>
            </a:r>
            <a:endParaRPr lang="en-US" sz="4000" b="1" dirty="0"/>
          </a:p>
        </p:txBody>
      </p:sp>
      <p:sp>
        <p:nvSpPr>
          <p:cNvPr id="17" name="Rectangle 16"/>
          <p:cNvSpPr/>
          <p:nvPr/>
        </p:nvSpPr>
        <p:spPr>
          <a:xfrm>
            <a:off x="3227170" y="5869977"/>
            <a:ext cx="3201430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CH" sz="2800" dirty="0" smtClean="0"/>
              <a:t>Co-amoxicilline 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sz="2800" dirty="0" smtClean="0"/>
              <a:t>Macrolides ?</a:t>
            </a:r>
            <a:endParaRPr lang="fr-CH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60715" y="1356742"/>
            <a:ext cx="1947954" cy="1729358"/>
            <a:chOff x="4060715" y="1356742"/>
            <a:chExt cx="1947954" cy="1729358"/>
          </a:xfrm>
        </p:grpSpPr>
        <p:sp>
          <p:nvSpPr>
            <p:cNvPr id="2" name="Rectangle 1"/>
            <p:cNvSpPr/>
            <p:nvPr/>
          </p:nvSpPr>
          <p:spPr>
            <a:xfrm>
              <a:off x="4060715" y="2755900"/>
              <a:ext cx="1494831" cy="330200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5" name="Connecteur droit 4"/>
            <p:cNvCxnSpPr>
              <a:stCxn id="2" idx="0"/>
              <a:endCxn id="10" idx="2"/>
            </p:cNvCxnSpPr>
            <p:nvPr/>
          </p:nvCxnSpPr>
          <p:spPr>
            <a:xfrm flipV="1">
              <a:off x="4808131" y="1706508"/>
              <a:ext cx="756346" cy="104939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2" name="Groupe 11"/>
            <p:cNvGrpSpPr/>
            <p:nvPr/>
          </p:nvGrpSpPr>
          <p:grpSpPr>
            <a:xfrm>
              <a:off x="5120284" y="1356742"/>
              <a:ext cx="888385" cy="369332"/>
              <a:chOff x="5120284" y="1356742"/>
              <a:chExt cx="888385" cy="369332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5120284" y="1356742"/>
                <a:ext cx="888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10-30%</a:t>
                </a:r>
                <a:endParaRPr lang="fr-CH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20284" y="1376308"/>
                <a:ext cx="888385" cy="330200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658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331363"/>
              </p:ext>
            </p:extLst>
          </p:nvPr>
        </p:nvGraphicFramePr>
        <p:xfrm>
          <a:off x="355600" y="302795"/>
          <a:ext cx="8356600" cy="498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345171" y="6348968"/>
            <a:ext cx="621061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CH" dirty="0" smtClean="0"/>
              <a:t>Si on a une otite </a:t>
            </a:r>
            <a:r>
              <a:rPr lang="fr-CH" dirty="0"/>
              <a:t>+ </a:t>
            </a:r>
            <a:r>
              <a:rPr lang="fr-CH" dirty="0" smtClean="0"/>
              <a:t>une conjonctivite =&gt; Quel germe probable </a:t>
            </a:r>
            <a:r>
              <a:rPr lang="fr-CH" dirty="0"/>
              <a:t>???</a:t>
            </a:r>
          </a:p>
        </p:txBody>
      </p:sp>
      <p:sp>
        <p:nvSpPr>
          <p:cNvPr id="4" name="Rectangle 3"/>
          <p:cNvSpPr/>
          <p:nvPr/>
        </p:nvSpPr>
        <p:spPr>
          <a:xfrm>
            <a:off x="672070" y="5335726"/>
            <a:ext cx="5373129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CH" dirty="0" smtClean="0"/>
              <a:t>Pour les OMA à Pneumocoque: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dirty="0" smtClean="0"/>
              <a:t>Co-</a:t>
            </a:r>
            <a:r>
              <a:rPr lang="fr-CH" dirty="0" err="1" smtClean="0"/>
              <a:t>amoxiclline</a:t>
            </a:r>
            <a:r>
              <a:rPr lang="fr-CH" dirty="0" smtClean="0"/>
              <a:t> ? =&gt; </a:t>
            </a:r>
            <a:r>
              <a:rPr lang="fr-CH" b="1" dirty="0" smtClean="0">
                <a:solidFill>
                  <a:srgbClr val="00B050"/>
                </a:solidFill>
              </a:rPr>
              <a:t>OUI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dirty="0" smtClean="0"/>
              <a:t>Macrolides ? </a:t>
            </a:r>
            <a:r>
              <a:rPr lang="fr-CH" b="1" dirty="0" smtClean="0">
                <a:solidFill>
                  <a:srgbClr val="FF0000"/>
                </a:solidFill>
              </a:rPr>
              <a:t>= NON</a:t>
            </a:r>
            <a:endParaRPr lang="fr-C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6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88900" y="820901"/>
            <a:ext cx="89535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CH" sz="2000" b="1" dirty="0" smtClean="0"/>
              <a:t>Rappel: </a:t>
            </a:r>
            <a:endParaRPr lang="fr-CH" sz="2000" b="1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2000" dirty="0" smtClean="0"/>
              <a:t>Environ 10%-20% d’H.Influenzae sont résistants à l’amoxicilline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2000" dirty="0" smtClean="0"/>
              <a:t>50-90% avec une guérison spontanée </a:t>
            </a:r>
          </a:p>
          <a:p>
            <a:pPr marL="800100" lvl="1" indent="-342900">
              <a:buFont typeface="Symbol" charset="0"/>
              <a:buChar char=""/>
            </a:pPr>
            <a:r>
              <a:rPr lang="fr-CH" sz="2000" dirty="0" smtClean="0"/>
              <a:t>Ad 10 % d’échec pour une OMA à H.influenzae traitée avec l’amoxicilline.</a:t>
            </a:r>
          </a:p>
          <a:p>
            <a:pPr lvl="1"/>
            <a:endParaRPr lang="fr-CH" sz="20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fr-CH" sz="2000" b="1" dirty="0" smtClean="0"/>
              <a:t>HAEMOPHILUS</a:t>
            </a:r>
            <a:r>
              <a:rPr lang="fr-CH" sz="2000" dirty="0" smtClean="0"/>
              <a:t> et CMI: </a:t>
            </a:r>
            <a:endParaRPr lang="fr-CH" sz="2000" dirty="0"/>
          </a:p>
          <a:p>
            <a:pPr marL="628650" lvl="2" indent="-171450">
              <a:buFont typeface="Arial" pitchFamily="34" charset="0"/>
              <a:buChar char="•"/>
              <a:defRPr/>
            </a:pPr>
            <a:r>
              <a:rPr lang="fr-CH" dirty="0" smtClean="0"/>
              <a:t>CMI</a:t>
            </a:r>
            <a:r>
              <a:rPr lang="fr-CH" baseline="-25000" dirty="0" smtClean="0"/>
              <a:t>90</a:t>
            </a:r>
            <a:r>
              <a:rPr lang="fr-CH" dirty="0" smtClean="0"/>
              <a:t> </a:t>
            </a:r>
            <a:r>
              <a:rPr lang="fr-CH" dirty="0"/>
              <a:t>de 0.06 pour le </a:t>
            </a:r>
            <a:r>
              <a:rPr lang="fr-CH" b="1" dirty="0" err="1">
                <a:solidFill>
                  <a:srgbClr val="008000"/>
                </a:solidFill>
              </a:rPr>
              <a:t>Cephoral</a:t>
            </a:r>
            <a:r>
              <a:rPr lang="fr-CH" dirty="0"/>
              <a:t>® (</a:t>
            </a:r>
            <a:r>
              <a:rPr lang="fr-CH" dirty="0" err="1"/>
              <a:t>cefixime</a:t>
            </a:r>
            <a:r>
              <a:rPr lang="fr-CH" dirty="0"/>
              <a:t>) (MESF 1-2) </a:t>
            </a:r>
            <a:r>
              <a:rPr lang="fr-CH" b="1" dirty="0">
                <a:solidFill>
                  <a:srgbClr val="008000"/>
                </a:solidFill>
              </a:rPr>
              <a:t>=&gt; OK</a:t>
            </a:r>
          </a:p>
          <a:p>
            <a:pPr marL="628650" lvl="2" indent="-171450">
              <a:buFont typeface="Arial" pitchFamily="34" charset="0"/>
              <a:buChar char="•"/>
              <a:defRPr/>
            </a:pPr>
            <a:r>
              <a:rPr lang="fr-CH" dirty="0"/>
              <a:t>CMI</a:t>
            </a:r>
            <a:r>
              <a:rPr lang="fr-CH" baseline="-25000" dirty="0"/>
              <a:t>90 </a:t>
            </a:r>
            <a:r>
              <a:rPr lang="fr-CH" dirty="0" smtClean="0"/>
              <a:t>de </a:t>
            </a:r>
            <a:r>
              <a:rPr lang="fr-CH" dirty="0"/>
              <a:t>0.015-0.5 pour le </a:t>
            </a:r>
            <a:r>
              <a:rPr lang="fr-CH" b="1" dirty="0" err="1">
                <a:solidFill>
                  <a:srgbClr val="008000"/>
                </a:solidFill>
              </a:rPr>
              <a:t>Podomexef</a:t>
            </a:r>
            <a:r>
              <a:rPr lang="fr-CH" dirty="0"/>
              <a:t>® (</a:t>
            </a:r>
            <a:r>
              <a:rPr lang="fr-CH" dirty="0" err="1"/>
              <a:t>cefpodoxime</a:t>
            </a:r>
            <a:r>
              <a:rPr lang="fr-CH" dirty="0"/>
              <a:t>) (MESF de 0.2-1) </a:t>
            </a:r>
            <a:r>
              <a:rPr lang="fr-CH" b="1" dirty="0" smtClean="0">
                <a:solidFill>
                  <a:srgbClr val="008000"/>
                </a:solidFill>
              </a:rPr>
              <a:t>=&gt; OK</a:t>
            </a:r>
            <a:endParaRPr lang="fr-CH" b="1" dirty="0">
              <a:solidFill>
                <a:srgbClr val="008000"/>
              </a:solidFill>
            </a:endParaRPr>
          </a:p>
          <a:p>
            <a:pPr marL="628650" lvl="2" indent="-171450">
              <a:buFont typeface="Arial" pitchFamily="34" charset="0"/>
              <a:buChar char="•"/>
              <a:defRPr/>
            </a:pPr>
            <a:r>
              <a:rPr lang="fr-CH" dirty="0"/>
              <a:t>CMI</a:t>
            </a:r>
            <a:r>
              <a:rPr lang="fr-CH" baseline="-25000" dirty="0"/>
              <a:t>90 </a:t>
            </a:r>
            <a:r>
              <a:rPr lang="fr-CH" dirty="0" smtClean="0"/>
              <a:t>de </a:t>
            </a:r>
            <a:r>
              <a:rPr lang="fr-CH" dirty="0"/>
              <a:t>0.25-8 pour le </a:t>
            </a:r>
            <a:r>
              <a:rPr lang="fr-CH" b="1" dirty="0">
                <a:solidFill>
                  <a:srgbClr val="008000"/>
                </a:solidFill>
              </a:rPr>
              <a:t>Co-amoxiciline</a:t>
            </a:r>
            <a:r>
              <a:rPr lang="fr-CH" dirty="0">
                <a:solidFill>
                  <a:srgbClr val="008000"/>
                </a:solidFill>
              </a:rPr>
              <a:t> </a:t>
            </a:r>
            <a:r>
              <a:rPr lang="fr-CH" dirty="0"/>
              <a:t>(MESF 3-8) </a:t>
            </a:r>
            <a:r>
              <a:rPr lang="fr-CH" b="1" dirty="0">
                <a:solidFill>
                  <a:srgbClr val="008000"/>
                </a:solidFill>
              </a:rPr>
              <a:t>=&gt; </a:t>
            </a:r>
            <a:r>
              <a:rPr lang="fr-CH" b="1" dirty="0" smtClean="0">
                <a:solidFill>
                  <a:srgbClr val="008000"/>
                </a:solidFill>
              </a:rPr>
              <a:t>OK</a:t>
            </a:r>
            <a:endParaRPr lang="fr-CH" dirty="0">
              <a:solidFill>
                <a:srgbClr val="008000"/>
              </a:solidFill>
            </a:endParaRPr>
          </a:p>
          <a:p>
            <a:pPr marL="628650" lvl="2" indent="-171450">
              <a:buFont typeface="Arial" pitchFamily="34" charset="0"/>
              <a:buChar char="•"/>
            </a:pPr>
            <a:r>
              <a:rPr lang="fr-CH" dirty="0"/>
              <a:t>CMI</a:t>
            </a:r>
            <a:r>
              <a:rPr lang="fr-CH" baseline="-25000" dirty="0"/>
              <a:t>90 </a:t>
            </a:r>
            <a:r>
              <a:rPr lang="fr-CH" dirty="0" smtClean="0"/>
              <a:t>de </a:t>
            </a:r>
            <a:r>
              <a:rPr lang="fr-CH" dirty="0"/>
              <a:t>0.12-</a:t>
            </a:r>
            <a:r>
              <a:rPr lang="fr-CH" b="1" dirty="0"/>
              <a:t>4</a:t>
            </a:r>
            <a:r>
              <a:rPr lang="fr-CH" dirty="0"/>
              <a:t> pour le </a:t>
            </a:r>
            <a:r>
              <a:rPr lang="fr-CH" b="1" dirty="0">
                <a:solidFill>
                  <a:schemeClr val="accent6">
                    <a:lumMod val="75000"/>
                  </a:schemeClr>
                </a:solidFill>
              </a:rPr>
              <a:t>Zinat®</a:t>
            </a:r>
            <a:r>
              <a:rPr lang="fr-CH" dirty="0"/>
              <a:t> (cefuroxime) (MESF 1-2) =&gt; 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+/- OK</a:t>
            </a:r>
            <a:endParaRPr lang="fr-CH" b="1" dirty="0">
              <a:solidFill>
                <a:schemeClr val="accent6">
                  <a:lumMod val="75000"/>
                </a:schemeClr>
              </a:solidFill>
            </a:endParaRPr>
          </a:p>
          <a:p>
            <a:pPr marL="628650" lvl="2" indent="-171450">
              <a:buFont typeface="Arial" pitchFamily="34" charset="0"/>
              <a:buChar char="•"/>
            </a:pPr>
            <a:r>
              <a:rPr lang="fr-CH" dirty="0"/>
              <a:t>CMI</a:t>
            </a:r>
            <a:r>
              <a:rPr lang="fr-CH" baseline="-25000" dirty="0"/>
              <a:t>90 </a:t>
            </a:r>
            <a:r>
              <a:rPr lang="fr-CH" dirty="0" smtClean="0"/>
              <a:t>de </a:t>
            </a:r>
            <a:r>
              <a:rPr lang="fr-CH" b="1" dirty="0"/>
              <a:t>1-64 </a:t>
            </a:r>
            <a:r>
              <a:rPr lang="fr-CH" dirty="0"/>
              <a:t>pour le </a:t>
            </a:r>
            <a:r>
              <a:rPr lang="fr-CH" b="1" dirty="0">
                <a:solidFill>
                  <a:srgbClr val="FF0000"/>
                </a:solidFill>
              </a:rPr>
              <a:t>Ceclor®</a:t>
            </a:r>
            <a:r>
              <a:rPr lang="fr-CH" dirty="0"/>
              <a:t> (cefaclor) (MESF 0.5-4) </a:t>
            </a:r>
            <a:r>
              <a:rPr lang="fr-CH" dirty="0">
                <a:solidFill>
                  <a:srgbClr val="FF0000"/>
                </a:solidFill>
              </a:rPr>
              <a:t>=&gt; </a:t>
            </a:r>
            <a:r>
              <a:rPr lang="fr-CH" b="1" dirty="0">
                <a:solidFill>
                  <a:srgbClr val="FF0000"/>
                </a:solidFill>
              </a:rPr>
              <a:t>NE PAS UTILISER DANS LES OTITES</a:t>
            </a:r>
            <a:r>
              <a:rPr lang="fr-CH" b="1" dirty="0" smtClean="0">
                <a:solidFill>
                  <a:srgbClr val="FF0000"/>
                </a:solidFill>
              </a:rPr>
              <a:t>!</a:t>
            </a:r>
          </a:p>
          <a:p>
            <a:pPr marL="457200" lvl="2"/>
            <a:endParaRPr lang="fr-CH" b="1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CH" sz="2000" dirty="0" smtClean="0"/>
              <a:t>Les macrolides?</a:t>
            </a:r>
          </a:p>
          <a:p>
            <a:pPr marL="171450" indent="-171450">
              <a:buFont typeface="Arial" pitchFamily="34" charset="0"/>
              <a:buChar char="•"/>
            </a:pPr>
            <a:endParaRPr lang="fr-CH" sz="2000" b="1" dirty="0" smtClean="0"/>
          </a:p>
          <a:p>
            <a:pPr marL="628650" lvl="1" indent="-171450">
              <a:buFont typeface="Arial" pitchFamily="34" charset="0"/>
              <a:buChar char="•"/>
            </a:pPr>
            <a:endParaRPr lang="fr-CH" sz="2000" b="1" dirty="0">
              <a:solidFill>
                <a:srgbClr val="FF0000"/>
              </a:solidFill>
            </a:endParaRPr>
          </a:p>
          <a:p>
            <a:pPr marL="628650" lvl="1" indent="-171450">
              <a:buFont typeface="Arial" pitchFamily="34" charset="0"/>
              <a:buChar char="•"/>
            </a:pPr>
            <a:endParaRPr lang="fr-CH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CH" sz="2000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73787"/>
              </p:ext>
            </p:extLst>
          </p:nvPr>
        </p:nvGraphicFramePr>
        <p:xfrm>
          <a:off x="984249" y="5095876"/>
          <a:ext cx="6978651" cy="1205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5651"/>
                <a:gridCol w="1028700"/>
                <a:gridCol w="952500"/>
                <a:gridCol w="838200"/>
                <a:gridCol w="1197183"/>
                <a:gridCol w="936417"/>
              </a:tblGrid>
              <a:tr h="262559">
                <a:tc gridSpan="6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u="none" strike="noStrike" dirty="0" smtClean="0">
                          <a:effectLst/>
                        </a:rPr>
                        <a:t>CMI </a:t>
                      </a:r>
                      <a:r>
                        <a:rPr lang="fr-CH" sz="1600" u="none" strike="noStrike" baseline="-25000" dirty="0" smtClean="0">
                          <a:effectLst/>
                        </a:rPr>
                        <a:t>90</a:t>
                      </a:r>
                      <a:r>
                        <a:rPr lang="fr-CH" sz="1600" u="none" strike="noStrike" dirty="0" smtClean="0">
                          <a:effectLst/>
                        </a:rPr>
                        <a:t> (mg/ml)</a:t>
                      </a:r>
                      <a:endParaRPr lang="fr-CH" sz="1600" b="1" i="0" u="none" strike="noStrike" dirty="0" smtClean="0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400" b="1" i="0" u="none" strike="noStrike" dirty="0" smtClean="0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62559">
                <a:tc>
                  <a:txBody>
                    <a:bodyPr/>
                    <a:lstStyle/>
                    <a:p>
                      <a:pPr algn="l" fontAlgn="b"/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dirty="0" smtClean="0">
                          <a:effectLst/>
                          <a:latin typeface="Arial"/>
                        </a:rPr>
                        <a:t>Pneumocoque </a:t>
                      </a:r>
                      <a:endParaRPr lang="fr-CH" sz="1400" b="1" i="0" u="none" strike="noStrike" dirty="0" smtClean="0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dirty="0" err="1" smtClean="0">
                          <a:effectLst/>
                          <a:latin typeface="Arial"/>
                        </a:rPr>
                        <a:t>H.influenza</a:t>
                      </a:r>
                      <a:endParaRPr lang="fr-CH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dirty="0" smtClean="0">
                          <a:effectLst/>
                          <a:latin typeface="Arial"/>
                        </a:rPr>
                        <a:t>MEF</a:t>
                      </a:r>
                      <a:endParaRPr lang="fr-CH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6653">
                <a:tc>
                  <a:txBody>
                    <a:bodyPr/>
                    <a:lstStyle/>
                    <a:p>
                      <a:pPr algn="l" fontAlgn="b"/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>
                          <a:effectLst/>
                          <a:latin typeface="Arial"/>
                        </a:rPr>
                        <a:t>Pen-S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>
                          <a:effectLst/>
                          <a:latin typeface="Arial"/>
                        </a:rPr>
                        <a:t>Pen-I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>
                          <a:effectLst/>
                          <a:latin typeface="Arial"/>
                        </a:rPr>
                        <a:t>Pen-R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i="0" u="none" strike="noStrike" dirty="0" smtClean="0">
                          <a:effectLst/>
                          <a:latin typeface="Arial"/>
                        </a:rPr>
                        <a:t>BL-/BL+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i="0" u="none" strike="noStrike" smtClean="0">
                          <a:effectLst/>
                          <a:latin typeface="Arial"/>
                        </a:rPr>
                        <a:t>(</a:t>
                      </a:r>
                      <a:r>
                        <a:rPr lang="fr-CH" sz="1200" b="0" i="0" u="none" strike="noStrike" smtClean="0">
                          <a:effectLst/>
                          <a:latin typeface="Symbol"/>
                        </a:rPr>
                        <a:t>m</a:t>
                      </a:r>
                      <a:r>
                        <a:rPr lang="fr-CH" sz="1200" b="0" i="0" u="none" strike="noStrike" smtClean="0">
                          <a:effectLst/>
                          <a:latin typeface="Arial"/>
                        </a:rPr>
                        <a:t>g/ml)</a:t>
                      </a:r>
                    </a:p>
                  </a:txBody>
                  <a:tcPr marL="9525" marR="9525" marT="9525" marB="0" anchor="b"/>
                </a:tc>
              </a:tr>
              <a:tr h="226653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u="none" strike="noStrike" dirty="0" err="1">
                          <a:effectLst/>
                        </a:rPr>
                        <a:t>Clarithromycine</a:t>
                      </a:r>
                      <a:r>
                        <a:rPr lang="fr-CH" sz="1200" u="none" strike="noStrike" dirty="0">
                          <a:effectLst/>
                        </a:rPr>
                        <a:t> (</a:t>
                      </a:r>
                      <a:r>
                        <a:rPr lang="fr-CH" sz="1200" u="none" strike="noStrike" dirty="0" err="1">
                          <a:effectLst/>
                        </a:rPr>
                        <a:t>Klaciped</a:t>
                      </a:r>
                      <a:r>
                        <a:rPr lang="fr-CH" sz="1200" u="none" strike="noStrike" dirty="0">
                          <a:effectLst/>
                        </a:rPr>
                        <a:t>®)</a:t>
                      </a:r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0,25</a:t>
                      </a:r>
                      <a:endParaRPr lang="fr-CH" sz="1200" b="0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&gt;32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&gt;64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16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1" i="0" u="none" strike="noStrike" dirty="0">
                          <a:effectLst/>
                          <a:latin typeface="Arial"/>
                        </a:rPr>
                        <a:t>3-8</a:t>
                      </a:r>
                    </a:p>
                  </a:txBody>
                  <a:tcPr marL="9525" marR="9525" marT="9525" marB="0" anchor="b"/>
                </a:tc>
              </a:tr>
              <a:tr h="226653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u="none" strike="noStrike" dirty="0" err="1">
                          <a:effectLst/>
                        </a:rPr>
                        <a:t>Azithromycine</a:t>
                      </a:r>
                      <a:r>
                        <a:rPr lang="fr-CH" sz="1200" u="none" strike="noStrike" dirty="0">
                          <a:effectLst/>
                        </a:rPr>
                        <a:t> (</a:t>
                      </a:r>
                      <a:r>
                        <a:rPr lang="fr-CH" sz="1200" u="none" strike="noStrike" dirty="0" err="1">
                          <a:effectLst/>
                        </a:rPr>
                        <a:t>Zithromax</a:t>
                      </a:r>
                      <a:r>
                        <a:rPr lang="fr-CH" sz="1200" u="none" strike="noStrike" dirty="0">
                          <a:effectLst/>
                        </a:rPr>
                        <a:t>®)</a:t>
                      </a:r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0,125</a:t>
                      </a:r>
                      <a:endParaRPr lang="fr-CH" sz="1200" b="0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&gt;16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&gt;16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fr-CH" sz="1200" b="0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1" i="0" u="none" strike="noStrike" dirty="0" smtClean="0">
                          <a:effectLst/>
                          <a:latin typeface="Arial"/>
                        </a:rPr>
                        <a:t>4-8</a:t>
                      </a:r>
                      <a:endParaRPr lang="fr-CH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6"/>
          <p:cNvSpPr txBox="1"/>
          <p:nvPr/>
        </p:nvSpPr>
        <p:spPr>
          <a:xfrm>
            <a:off x="0" y="0"/>
            <a:ext cx="965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b="1" dirty="0" smtClean="0"/>
              <a:t>H.INFLUENZAE ! =&gt; TRAITEMENT =…   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6384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47192" y="93802"/>
            <a:ext cx="7961376" cy="6309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u="sng" dirty="0" smtClean="0"/>
              <a:t>RECOMMANDATIONS </a:t>
            </a:r>
            <a:r>
              <a:rPr lang="fr-CH" b="1" u="sng" dirty="0"/>
              <a:t>POUR LE TRAITEMENT DES OMA</a:t>
            </a:r>
            <a:endParaRPr lang="en-US" b="1" u="sng" dirty="0"/>
          </a:p>
          <a:p>
            <a:endParaRPr lang="fr-CH" sz="1400" dirty="0" smtClean="0"/>
          </a:p>
          <a:p>
            <a:pPr marL="342900" indent="-342900">
              <a:buAutoNum type="arabicParenR"/>
            </a:pPr>
            <a:r>
              <a:rPr lang="fr-CH" sz="1200" dirty="0"/>
              <a:t>Traitement antibiotique d’emblée si: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Enfant &lt; 2 ans 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Atteinte de l’état général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OMA perforée ou bilatérale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1 seule oreille fonctionnelle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Déficit </a:t>
            </a:r>
            <a:r>
              <a:rPr lang="fr-CH" sz="1200" dirty="0" smtClean="0">
                <a:solidFill>
                  <a:srgbClr val="FF0000"/>
                </a:solidFill>
              </a:rPr>
              <a:t>immunitaire</a:t>
            </a:r>
          </a:p>
          <a:p>
            <a:pPr lvl="1"/>
            <a:endParaRPr lang="fr-CH" sz="1200" dirty="0"/>
          </a:p>
          <a:p>
            <a:pPr marL="342900" indent="-342900">
              <a:buAutoNum type="arabicParenR"/>
            </a:pPr>
            <a:r>
              <a:rPr lang="fr-CH" sz="1200" dirty="0" smtClean="0"/>
              <a:t>Analgésie + réévaluation après 48h (si &gt; 2 ans) ou 24h (si &lt; 2 ans):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Paracétamol: </a:t>
            </a:r>
            <a:r>
              <a:rPr lang="fr-FR" sz="1200" dirty="0" smtClean="0">
                <a:cs typeface="Times New Roman" pitchFamily="18" charset="0"/>
              </a:rPr>
              <a:t>15-20 mg/kg/j, 3-4x/j</a:t>
            </a:r>
            <a:endParaRPr lang="fr-CH" sz="1200" dirty="0"/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Ibuprofène: </a:t>
            </a:r>
            <a:r>
              <a:rPr lang="fr-FR" sz="1200" dirty="0" smtClean="0">
                <a:cs typeface="Times New Roman" pitchFamily="18" charset="0"/>
              </a:rPr>
              <a:t>10 mg/kg/j, </a:t>
            </a:r>
            <a:r>
              <a:rPr lang="fr-FR" sz="1200" i="1" u="sng" dirty="0" smtClean="0">
                <a:cs typeface="Times New Roman" pitchFamily="18" charset="0"/>
              </a:rPr>
              <a:t>3</a:t>
            </a:r>
            <a:r>
              <a:rPr lang="fr-FR" sz="1200" dirty="0" smtClean="0">
                <a:cs typeface="Times New Roman" pitchFamily="18" charset="0"/>
              </a:rPr>
              <a:t>-4x/j    vs    </a:t>
            </a:r>
            <a:r>
              <a:rPr lang="fr-FR" sz="1200" dirty="0" err="1" smtClean="0">
                <a:cs typeface="Times New Roman" pitchFamily="18" charset="0"/>
              </a:rPr>
              <a:t>Diclofénac</a:t>
            </a:r>
            <a:r>
              <a:rPr lang="fr-FR" sz="1200" dirty="0" smtClean="0">
                <a:cs typeface="Times New Roman" pitchFamily="18" charset="0"/>
              </a:rPr>
              <a:t>: 1 mg/kg/j, 3x/j</a:t>
            </a:r>
            <a:endParaRPr lang="fr-CH" sz="1200" dirty="0" smtClean="0"/>
          </a:p>
          <a:p>
            <a:pPr lvl="1"/>
            <a:endParaRPr lang="fr-CH" sz="1200" dirty="0"/>
          </a:p>
          <a:p>
            <a:pPr marL="342900" indent="-342900">
              <a:buAutoNum type="arabicParenR"/>
            </a:pPr>
            <a:r>
              <a:rPr lang="fr-CH" sz="1200" dirty="0" smtClean="0"/>
              <a:t>Si persistance des symptômes après 48h de traitement symptomatique:</a:t>
            </a:r>
          </a:p>
          <a:p>
            <a:pPr marL="742950" lvl="1" indent="-285750">
              <a:buFontTx/>
              <a:buChar char="-"/>
            </a:pPr>
            <a:r>
              <a:rPr lang="fr-CH" sz="1200" b="1" dirty="0" smtClean="0"/>
              <a:t>Amoxiclline 50 mg/kg/j en 2-3 doses pendant </a:t>
            </a:r>
            <a:r>
              <a:rPr lang="fr-CH" sz="1200" b="1" u="sng" dirty="0" smtClean="0"/>
              <a:t>5</a:t>
            </a:r>
            <a:r>
              <a:rPr lang="fr-CH" sz="1200" dirty="0" smtClean="0"/>
              <a:t> (-7)</a:t>
            </a:r>
            <a:r>
              <a:rPr lang="fr-CH" sz="1200" b="1" dirty="0" smtClean="0"/>
              <a:t> jours </a:t>
            </a:r>
            <a:r>
              <a:rPr lang="fr-CH" sz="1200" dirty="0" smtClean="0"/>
              <a:t>(10 jours si &lt; 2 ans ou OMA perforée ou récidivante)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Si allergie aux pénicillines: Céphalosporines (ex: cefuroxime).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Si allergies grave aux pénicillines:  Clindamycine (ou linezolide) + cefixime, lévofloxacine</a:t>
            </a:r>
          </a:p>
          <a:p>
            <a:pPr lvl="1"/>
            <a:endParaRPr lang="fr-CH" sz="1200" dirty="0" smtClean="0"/>
          </a:p>
          <a:p>
            <a:pPr marL="342900" indent="-342900">
              <a:buAutoNum type="arabicParenR"/>
            </a:pPr>
            <a:r>
              <a:rPr lang="fr-CH" sz="1200" dirty="0" smtClean="0"/>
              <a:t>Considérer </a:t>
            </a:r>
            <a:r>
              <a:rPr lang="fr-CH" sz="1200" b="1" dirty="0" smtClean="0"/>
              <a:t>Amoxicilline à </a:t>
            </a:r>
            <a:r>
              <a:rPr lang="fr-CH" sz="1200" b="1" dirty="0" smtClean="0">
                <a:solidFill>
                  <a:srgbClr val="FF0000"/>
                </a:solidFill>
              </a:rPr>
              <a:t>80-90 mg/kg/j </a:t>
            </a:r>
            <a:r>
              <a:rPr lang="fr-CH" sz="1200" dirty="0" smtClean="0"/>
              <a:t>en 2-3 doses (max. 2g/dose) si probabilité plus élevée de Pneumocoque  avec sensibilité diminuée aux pénicillines: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OMA </a:t>
            </a:r>
            <a:r>
              <a:rPr lang="fr-CH" sz="1200" dirty="0" smtClean="0">
                <a:solidFill>
                  <a:srgbClr val="FF0000"/>
                </a:solidFill>
              </a:rPr>
              <a:t>récurrentes</a:t>
            </a:r>
            <a:r>
              <a:rPr lang="fr-CH" sz="1200" dirty="0" smtClean="0"/>
              <a:t> (</a:t>
            </a:r>
            <a:r>
              <a:rPr lang="fr-FR" sz="1200" dirty="0" smtClean="0"/>
              <a:t>&gt; 3 en 6 </a:t>
            </a:r>
            <a:r>
              <a:rPr lang="fr-FR" sz="1200" dirty="0"/>
              <a:t>mois </a:t>
            </a:r>
            <a:r>
              <a:rPr lang="fr-FR" sz="1200" dirty="0" smtClean="0"/>
              <a:t>vs &gt; 4 en 12 mois)</a:t>
            </a:r>
            <a:r>
              <a:rPr lang="fr-CH" sz="1200" dirty="0" smtClean="0"/>
              <a:t> 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Traitement </a:t>
            </a:r>
            <a:r>
              <a:rPr lang="fr-CH" sz="1200" dirty="0" smtClean="0">
                <a:solidFill>
                  <a:srgbClr val="FF0000"/>
                </a:solidFill>
              </a:rPr>
              <a:t>AB dans les 30 jours précédents 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Enfants en </a:t>
            </a:r>
            <a:r>
              <a:rPr lang="fr-CH" sz="1200" dirty="0" smtClean="0">
                <a:solidFill>
                  <a:srgbClr val="FF0000"/>
                </a:solidFill>
              </a:rPr>
              <a:t>crèche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Enfant de </a:t>
            </a:r>
            <a:r>
              <a:rPr lang="fr-CH" sz="1200" dirty="0" smtClean="0">
                <a:solidFill>
                  <a:srgbClr val="FF0000"/>
                </a:solidFill>
              </a:rPr>
              <a:t>&lt; 1 an</a:t>
            </a:r>
          </a:p>
          <a:p>
            <a:pPr marL="742950" lvl="1" indent="-285750">
              <a:buFontTx/>
              <a:buChar char="-"/>
            </a:pPr>
            <a:endParaRPr lang="fr-CH" sz="1200" dirty="0" smtClean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r>
              <a:rPr lang="fr-CH" sz="1200" dirty="0" smtClean="0"/>
              <a:t>En cas d’échec clinique </a:t>
            </a:r>
            <a:r>
              <a:rPr lang="fr-CH" sz="1200" dirty="0" smtClean="0">
                <a:solidFill>
                  <a:srgbClr val="FF0000"/>
                </a:solidFill>
              </a:rPr>
              <a:t>après 48h </a:t>
            </a:r>
            <a:r>
              <a:rPr lang="fr-CH" sz="1200" dirty="0" smtClean="0"/>
              <a:t>d’AB ou si </a:t>
            </a:r>
            <a:r>
              <a:rPr lang="fr-CH" sz="1200" dirty="0" smtClean="0">
                <a:solidFill>
                  <a:srgbClr val="FF0000"/>
                </a:solidFill>
              </a:rPr>
              <a:t>récidive en fin de traitement</a:t>
            </a:r>
            <a:r>
              <a:rPr lang="fr-CH" sz="1200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fr-CH" sz="1200" b="1" dirty="0" smtClean="0"/>
              <a:t>Amoxiclline + clavulanate (Augmentin®) 80-90 mg/kg/j</a:t>
            </a:r>
          </a:p>
          <a:p>
            <a:pPr marL="742950" lvl="1" indent="-285750">
              <a:buFontTx/>
              <a:buChar char="-"/>
            </a:pPr>
            <a:endParaRPr lang="fr-CH" sz="1200" dirty="0" smtClean="0"/>
          </a:p>
          <a:p>
            <a:pPr marL="342900" indent="-342900">
              <a:buAutoNum type="arabicParenR"/>
            </a:pPr>
            <a:r>
              <a:rPr lang="fr-CH" sz="1200" dirty="0" smtClean="0"/>
              <a:t>Si persistance des symptômes sous ce traitement: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Rocéphine® (ceftriaxone) 50 mg/kg/j </a:t>
            </a:r>
            <a:r>
              <a:rPr lang="fr-CH" sz="1200" dirty="0" smtClean="0">
                <a:solidFill>
                  <a:srgbClr val="FF0000"/>
                </a:solidFill>
              </a:rPr>
              <a:t>IM /IV </a:t>
            </a:r>
            <a:r>
              <a:rPr lang="fr-CH" sz="1200" dirty="0" smtClean="0"/>
              <a:t>pendant 1-3 jours (selon réponse clinique).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Paracentèse +/-</a:t>
            </a:r>
            <a:r>
              <a:rPr lang="fr-FR" sz="1200" dirty="0">
                <a:cs typeface="Times New Roman" pitchFamily="18" charset="0"/>
              </a:rPr>
              <a:t>adénoïdectomie et </a:t>
            </a:r>
            <a:r>
              <a:rPr lang="fr-FR" sz="1200" dirty="0" smtClean="0">
                <a:cs typeface="Times New Roman" pitchFamily="18" charset="0"/>
              </a:rPr>
              <a:t>paracentèse</a:t>
            </a:r>
            <a:r>
              <a:rPr lang="fr-CH" sz="1200" dirty="0" smtClean="0"/>
              <a:t> si </a:t>
            </a:r>
            <a:r>
              <a:rPr lang="fr-FR" sz="1200" dirty="0" smtClean="0">
                <a:cs typeface="Times New Roman" pitchFamily="18" charset="0"/>
              </a:rPr>
              <a:t>complication, altération </a:t>
            </a:r>
            <a:r>
              <a:rPr lang="fr-FR" sz="1200" dirty="0">
                <a:cs typeface="Times New Roman" pitchFamily="18" charset="0"/>
              </a:rPr>
              <a:t>sévère de l’état </a:t>
            </a:r>
            <a:r>
              <a:rPr lang="fr-FR" sz="1200" dirty="0" smtClean="0">
                <a:cs typeface="Times New Roman" pitchFamily="18" charset="0"/>
              </a:rPr>
              <a:t>général, OMA </a:t>
            </a:r>
            <a:r>
              <a:rPr lang="fr-FR" sz="1200" dirty="0">
                <a:cs typeface="Times New Roman" pitchFamily="18" charset="0"/>
              </a:rPr>
              <a:t>récidivantes ou OS persistante </a:t>
            </a:r>
            <a:r>
              <a:rPr lang="fr-FR" sz="1200" dirty="0" smtClean="0">
                <a:cs typeface="Times New Roman" pitchFamily="18" charset="0"/>
              </a:rPr>
              <a:t>&gt; 3 mois</a:t>
            </a:r>
            <a:endParaRPr lang="fr-CH" sz="1400" dirty="0"/>
          </a:p>
        </p:txBody>
      </p:sp>
      <p:sp>
        <p:nvSpPr>
          <p:cNvPr id="4" name="Rectangle 3"/>
          <p:cNvSpPr/>
          <p:nvPr/>
        </p:nvSpPr>
        <p:spPr>
          <a:xfrm>
            <a:off x="280416" y="50800"/>
            <a:ext cx="8607552" cy="6754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434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467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PREVENTION DES OTITES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65100" y="1028343"/>
            <a:ext cx="87757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fr-FR" sz="3200" b="1" dirty="0" smtClean="0"/>
              <a:t>Allaitement</a:t>
            </a:r>
            <a:r>
              <a:rPr lang="fr-FR" sz="3200" dirty="0"/>
              <a:t> </a:t>
            </a:r>
            <a:r>
              <a:rPr lang="fr-FR" sz="3200" dirty="0" smtClean="0"/>
              <a:t>=&gt; diminue </a:t>
            </a:r>
            <a:r>
              <a:rPr lang="fr-FR" sz="3200" dirty="0"/>
              <a:t>le risque d’OMA de:</a:t>
            </a:r>
            <a:endParaRPr lang="fr-CH" sz="32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3200" dirty="0"/>
              <a:t>13% après 3 mois</a:t>
            </a:r>
            <a:endParaRPr lang="fr-CH" sz="32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3200" dirty="0"/>
              <a:t>50% après 6 </a:t>
            </a:r>
            <a:r>
              <a:rPr lang="fr-FR" sz="3200" dirty="0" smtClean="0"/>
              <a:t>mois</a:t>
            </a:r>
          </a:p>
          <a:p>
            <a:pPr lvl="1"/>
            <a:endParaRPr lang="fr-CH" sz="32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fr-FR" sz="3200" dirty="0"/>
              <a:t>Eviter le tabagisme passif, les allergènes, la tétine, </a:t>
            </a:r>
            <a:endParaRPr lang="fr-FR" sz="3200" dirty="0" smtClean="0"/>
          </a:p>
          <a:p>
            <a:pPr lvl="0"/>
            <a:r>
              <a:rPr lang="fr-FR" sz="3200" dirty="0"/>
              <a:t> </a:t>
            </a:r>
            <a:r>
              <a:rPr lang="fr-FR" sz="3200" dirty="0" smtClean="0"/>
              <a:t>     la </a:t>
            </a:r>
            <a:r>
              <a:rPr lang="fr-FR" sz="3200" dirty="0"/>
              <a:t>crèche (viroses</a:t>
            </a:r>
            <a:r>
              <a:rPr lang="fr-FR" sz="3200" dirty="0" smtClean="0"/>
              <a:t>)</a:t>
            </a:r>
          </a:p>
          <a:p>
            <a:pPr lvl="0"/>
            <a:endParaRPr lang="fr-FR" sz="32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fr-FR" sz="3200" dirty="0" smtClean="0"/>
              <a:t>Vaccination…</a:t>
            </a:r>
            <a:endParaRPr lang="fr-CH" sz="3200" dirty="0"/>
          </a:p>
          <a:p>
            <a:pPr marL="285750" indent="-285750">
              <a:buFont typeface="Arial" pitchFamily="34" charset="0"/>
              <a:buChar char="•"/>
            </a:pPr>
            <a:endParaRPr lang="fr-FR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b="1" dirty="0"/>
          </a:p>
          <a:p>
            <a:pPr lvl="1"/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endParaRPr lang="fr-FR" b="1" dirty="0" smtClean="0"/>
          </a:p>
        </p:txBody>
      </p:sp>
    </p:spTree>
    <p:extLst>
      <p:ext uri="{BB962C8B-B14F-4D97-AF65-F5344CB8AC3E}">
        <p14:creationId xmlns:p14="http://schemas.microsoft.com/office/powerpoint/2010/main" val="142508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761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PREVENTION DES OMA (SUITE)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628372"/>
            <a:ext cx="87757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b="1" dirty="0" smtClean="0"/>
              <a:t>Vaccination</a:t>
            </a:r>
            <a:r>
              <a:rPr lang="fr-FR" dirty="0"/>
              <a:t> : </a:t>
            </a:r>
            <a:r>
              <a:rPr lang="fr-FR" dirty="0" err="1"/>
              <a:t>Prevenar</a:t>
            </a:r>
            <a:r>
              <a:rPr lang="fr-FR" dirty="0" smtClean="0"/>
              <a:t>®-7 </a:t>
            </a:r>
            <a:r>
              <a:rPr lang="fr-FR" dirty="0"/>
              <a:t>(</a:t>
            </a:r>
            <a:r>
              <a:rPr lang="fr-FR" dirty="0" smtClean="0"/>
              <a:t>PCV13 actuellement) =&gt; Effet sur OMA:</a:t>
            </a: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smtClean="0"/>
              <a:t>Diminution de 30</a:t>
            </a:r>
            <a:r>
              <a:rPr lang="fr-FR" dirty="0"/>
              <a:t>% </a:t>
            </a:r>
            <a:r>
              <a:rPr lang="fr-FR" dirty="0" smtClean="0"/>
              <a:t>des OMA tous germes confondus</a:t>
            </a: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Diminution de 33</a:t>
            </a:r>
            <a:r>
              <a:rPr lang="fr-FR" dirty="0" smtClean="0"/>
              <a:t>% </a:t>
            </a:r>
            <a:r>
              <a:rPr lang="fr-FR" dirty="0"/>
              <a:t>d’OMA à </a:t>
            </a:r>
            <a:r>
              <a:rPr lang="fr-FR" dirty="0" smtClean="0"/>
              <a:t>Pneumocoque</a:t>
            </a: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Diminution de 25% </a:t>
            </a:r>
            <a:r>
              <a:rPr lang="fr-FR" dirty="0" smtClean="0"/>
              <a:t>des </a:t>
            </a:r>
            <a:r>
              <a:rPr lang="fr-FR" dirty="0" err="1" smtClean="0"/>
              <a:t>tympanostomies</a:t>
            </a: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96% </a:t>
            </a:r>
            <a:r>
              <a:rPr lang="fr-FR" dirty="0" smtClean="0"/>
              <a:t>de protection contre les méningites </a:t>
            </a:r>
            <a:r>
              <a:rPr lang="fr-FR" dirty="0"/>
              <a:t>à Pneumocoque</a:t>
            </a:r>
            <a:r>
              <a:rPr lang="fr-FR" dirty="0" smtClean="0"/>
              <a:t>.</a:t>
            </a: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u="sng" dirty="0" smtClean="0"/>
              <a:t>Effet 2° du vaccin</a:t>
            </a:r>
            <a:r>
              <a:rPr lang="fr-FR" dirty="0" smtClean="0"/>
              <a:t>: sélection d’autres souches de Pneumocoque comme 19A </a:t>
            </a:r>
            <a:r>
              <a:rPr lang="fr-FR" dirty="0"/>
              <a:t>qui est </a:t>
            </a:r>
            <a:r>
              <a:rPr lang="fr-FR" b="1" dirty="0"/>
              <a:t>résistant aux pénicillines et macrolides </a:t>
            </a:r>
            <a:r>
              <a:rPr lang="fr-FR" dirty="0"/>
              <a:t>=&gt; le Prevenar-13 répondra </a:t>
            </a:r>
            <a:r>
              <a:rPr lang="fr-FR" dirty="0" smtClean="0"/>
              <a:t>possiblement à </a:t>
            </a:r>
            <a:r>
              <a:rPr lang="fr-FR" dirty="0"/>
              <a:t>ce </a:t>
            </a:r>
            <a:r>
              <a:rPr lang="fr-FR" dirty="0" smtClean="0"/>
              <a:t>problème (mais augmentation </a:t>
            </a:r>
            <a:r>
              <a:rPr lang="fr-FR" dirty="0" err="1" smtClean="0"/>
              <a:t>H.influenza</a:t>
            </a:r>
            <a:r>
              <a:rPr lang="fr-FR" dirty="0" smtClean="0"/>
              <a:t> et autre souches Pneumocoques 2°?)…</a:t>
            </a:r>
            <a:endParaRPr lang="fr-FR" dirty="0"/>
          </a:p>
          <a:p>
            <a:pPr lvl="1"/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endParaRPr lang="fr-FR" b="1" dirty="0" smtClean="0"/>
          </a:p>
        </p:txBody>
      </p:sp>
      <p:grpSp>
        <p:nvGrpSpPr>
          <p:cNvPr id="5" name="Groupe 4"/>
          <p:cNvGrpSpPr/>
          <p:nvPr/>
        </p:nvGrpSpPr>
        <p:grpSpPr>
          <a:xfrm>
            <a:off x="1359396" y="4254498"/>
            <a:ext cx="6235204" cy="2487414"/>
            <a:chOff x="4387850" y="4411517"/>
            <a:chExt cx="4356100" cy="233218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81" r="10275"/>
            <a:stretch/>
          </p:blipFill>
          <p:spPr bwMode="auto">
            <a:xfrm>
              <a:off x="4387850" y="4411517"/>
              <a:ext cx="4356100" cy="23321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e 3"/>
            <p:cNvGrpSpPr/>
            <p:nvPr/>
          </p:nvGrpSpPr>
          <p:grpSpPr>
            <a:xfrm>
              <a:off x="4802997" y="4710858"/>
              <a:ext cx="3540903" cy="1766142"/>
              <a:chOff x="4802997" y="4710858"/>
              <a:chExt cx="3540902" cy="1766142"/>
            </a:xfrm>
          </p:grpSpPr>
          <p:sp>
            <p:nvSpPr>
              <p:cNvPr id="2" name="Ellipse 1"/>
              <p:cNvSpPr/>
              <p:nvPr/>
            </p:nvSpPr>
            <p:spPr>
              <a:xfrm>
                <a:off x="5045399" y="6210300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8182298" y="4710858"/>
                <a:ext cx="161601" cy="70944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5146998" y="6210300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80FF00"/>
                  </a:solidFill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5286698" y="6210300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80FF00"/>
                  </a:solidFill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5413698" y="6210300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80FF00"/>
                  </a:solidFill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5540698" y="6210300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80FF00"/>
                  </a:solidFill>
                </a:endParaRPr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6915937" y="6186478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80FF00"/>
                  </a:solidFill>
                </a:endParaRPr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4883798" y="6191975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80FF00"/>
                  </a:solidFill>
                </a:endParaRPr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4802997" y="6210300"/>
                <a:ext cx="161601" cy="2667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rgbClr val="80FF00"/>
                  </a:solidFill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4802997" y="4947353"/>
                <a:ext cx="1172702" cy="126294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476229" y="2924766"/>
            <a:ext cx="800153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70C0"/>
                </a:solidFill>
              </a:rPr>
              <a:t>Prevenar</a:t>
            </a:r>
            <a:r>
              <a:rPr lang="en-US" sz="1400" b="1" dirty="0">
                <a:solidFill>
                  <a:srgbClr val="0070C0"/>
                </a:solidFill>
              </a:rPr>
              <a:t> 7</a:t>
            </a:r>
            <a:r>
              <a:rPr lang="en-US" sz="1400" dirty="0"/>
              <a:t>:                </a:t>
            </a:r>
            <a:r>
              <a:rPr lang="fr-FR" sz="1400" dirty="0"/>
              <a:t>4,     6B,              </a:t>
            </a:r>
            <a:r>
              <a:rPr lang="fr-FR" sz="1400" dirty="0" smtClean="0"/>
              <a:t>        </a:t>
            </a:r>
            <a:r>
              <a:rPr lang="fr-FR" sz="1400" b="1" dirty="0" smtClean="0">
                <a:solidFill>
                  <a:srgbClr val="00B0F0"/>
                </a:solidFill>
              </a:rPr>
              <a:t>9V</a:t>
            </a:r>
            <a:r>
              <a:rPr lang="fr-FR" sz="1400" b="1" dirty="0" smtClean="0"/>
              <a:t>                             </a:t>
            </a:r>
            <a:r>
              <a:rPr lang="fr-FR" sz="1400" b="1" dirty="0" smtClean="0">
                <a:solidFill>
                  <a:srgbClr val="00B0F0"/>
                </a:solidFill>
              </a:rPr>
              <a:t>14                   </a:t>
            </a:r>
            <a:r>
              <a:rPr lang="fr-FR" sz="1400" dirty="0" smtClean="0"/>
              <a:t>18C            </a:t>
            </a:r>
            <a:r>
              <a:rPr lang="fr-FR" sz="1400" b="1" dirty="0" smtClean="0">
                <a:solidFill>
                  <a:srgbClr val="00B0F0"/>
                </a:solidFill>
              </a:rPr>
              <a:t>19F</a:t>
            </a:r>
            <a:r>
              <a:rPr lang="fr-FR" sz="1400" dirty="0" smtClean="0">
                <a:solidFill>
                  <a:srgbClr val="00B0F0"/>
                </a:solidFill>
              </a:rPr>
              <a:t>                 </a:t>
            </a:r>
            <a:r>
              <a:rPr lang="fr-FR" sz="1400" b="1" dirty="0" smtClean="0">
                <a:solidFill>
                  <a:srgbClr val="00B0F0"/>
                </a:solidFill>
              </a:rPr>
              <a:t>23F</a:t>
            </a:r>
            <a:r>
              <a:rPr lang="en-US" sz="1400" b="1" dirty="0" smtClean="0">
                <a:solidFill>
                  <a:srgbClr val="00B0F0"/>
                </a:solidFill>
              </a:rPr>
              <a:t>    </a:t>
            </a:r>
            <a:endParaRPr lang="en-US" sz="1400" b="1" dirty="0">
              <a:solidFill>
                <a:srgbClr val="00B0F0"/>
              </a:solidFill>
            </a:endParaRPr>
          </a:p>
          <a:p>
            <a:pPr lvl="0"/>
            <a:r>
              <a:rPr lang="en-US" sz="1400" b="1" dirty="0" err="1">
                <a:solidFill>
                  <a:srgbClr val="FF0000"/>
                </a:solidFill>
              </a:rPr>
              <a:t>Prevenar</a:t>
            </a:r>
            <a:r>
              <a:rPr lang="en-US" sz="1400" b="1" dirty="0">
                <a:solidFill>
                  <a:srgbClr val="FF0000"/>
                </a:solidFill>
              </a:rPr>
              <a:t> 13</a:t>
            </a:r>
            <a:r>
              <a:rPr lang="en-US" sz="1400" dirty="0"/>
              <a:t>:   </a:t>
            </a:r>
            <a:r>
              <a:rPr lang="fr-FR" sz="1400" dirty="0"/>
              <a:t>1, 2, 3, 4, 5, 6B, 7F, 8, 9N, </a:t>
            </a:r>
            <a:r>
              <a:rPr lang="fr-FR" sz="1400" b="1" dirty="0">
                <a:solidFill>
                  <a:srgbClr val="00B0F0"/>
                </a:solidFill>
              </a:rPr>
              <a:t>9V</a:t>
            </a:r>
            <a:r>
              <a:rPr lang="fr-FR" sz="1400" dirty="0"/>
              <a:t>, 10A, 11A, 12F, </a:t>
            </a:r>
            <a:r>
              <a:rPr lang="fr-FR" sz="1400" b="1" dirty="0">
                <a:solidFill>
                  <a:srgbClr val="00B0F0"/>
                </a:solidFill>
              </a:rPr>
              <a:t>14</a:t>
            </a:r>
            <a:r>
              <a:rPr lang="fr-FR" sz="1400" dirty="0"/>
              <a:t>, 15B, 17F, 18C, </a:t>
            </a:r>
            <a:r>
              <a:rPr lang="fr-FR" sz="1400" b="1" dirty="0">
                <a:solidFill>
                  <a:srgbClr val="FF0000"/>
                </a:solidFill>
              </a:rPr>
              <a:t>19A</a:t>
            </a:r>
            <a:r>
              <a:rPr lang="fr-FR" sz="1400" dirty="0"/>
              <a:t>, </a:t>
            </a:r>
            <a:r>
              <a:rPr lang="fr-FR" sz="1400" b="1" dirty="0">
                <a:solidFill>
                  <a:srgbClr val="00B0F0"/>
                </a:solidFill>
              </a:rPr>
              <a:t>19F</a:t>
            </a:r>
            <a:r>
              <a:rPr lang="fr-FR" sz="1400" dirty="0"/>
              <a:t>, 20, 22F, </a:t>
            </a:r>
            <a:r>
              <a:rPr lang="fr-FR" sz="1400" b="1" dirty="0">
                <a:solidFill>
                  <a:srgbClr val="00B0F0"/>
                </a:solidFill>
              </a:rPr>
              <a:t>23F</a:t>
            </a:r>
            <a:r>
              <a:rPr lang="fr-FR" sz="1400" dirty="0"/>
              <a:t>, 33F </a:t>
            </a:r>
            <a:endParaRPr lang="en-US" sz="1400" dirty="0"/>
          </a:p>
        </p:txBody>
      </p:sp>
      <p:sp>
        <p:nvSpPr>
          <p:cNvPr id="13" name="Flèche droite 12"/>
          <p:cNvSpPr/>
          <p:nvPr/>
        </p:nvSpPr>
        <p:spPr>
          <a:xfrm rot="18415774">
            <a:off x="2112272" y="6496872"/>
            <a:ext cx="290207" cy="23134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0919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2121408" y="1889760"/>
            <a:ext cx="467217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sz="4000" b="1" dirty="0" smtClean="0"/>
              <a:t>OTITES SECRETOIRES </a:t>
            </a:r>
          </a:p>
          <a:p>
            <a:pPr algn="ctr"/>
            <a:r>
              <a:rPr lang="fr-CH" sz="4000" b="1" dirty="0" smtClean="0"/>
              <a:t>ET </a:t>
            </a:r>
          </a:p>
          <a:p>
            <a:pPr algn="ctr"/>
            <a:r>
              <a:rPr lang="fr-CH" sz="4000" b="1" dirty="0" smtClean="0"/>
              <a:t>OTITES EXTERNES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0449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’écran 2013-11-23 à 09.05.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"/>
          <a:stretch/>
        </p:blipFill>
        <p:spPr>
          <a:xfrm>
            <a:off x="18812" y="754713"/>
            <a:ext cx="9144000" cy="6090587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3484033" y="1452033"/>
            <a:ext cx="3869267" cy="4969934"/>
            <a:chOff x="3484033" y="1452033"/>
            <a:chExt cx="3869267" cy="4969934"/>
          </a:xfrm>
        </p:grpSpPr>
        <p:sp>
          <p:nvSpPr>
            <p:cNvPr id="5" name="Freeform 4"/>
            <p:cNvSpPr/>
            <p:nvPr/>
          </p:nvSpPr>
          <p:spPr>
            <a:xfrm>
              <a:off x="3484033" y="1756833"/>
              <a:ext cx="1409354" cy="4665134"/>
            </a:xfrm>
            <a:custGeom>
              <a:avLst/>
              <a:gdLst>
                <a:gd name="connsiteX0" fmla="*/ 0 w 1409354"/>
                <a:gd name="connsiteY0" fmla="*/ 0 h 4665134"/>
                <a:gd name="connsiteX1" fmla="*/ 237067 w 1409354"/>
                <a:gd name="connsiteY1" fmla="*/ 1058334 h 4665134"/>
                <a:gd name="connsiteX2" fmla="*/ 1253067 w 1409354"/>
                <a:gd name="connsiteY2" fmla="*/ 2218267 h 4665134"/>
                <a:gd name="connsiteX3" fmla="*/ 1405467 w 1409354"/>
                <a:gd name="connsiteY3" fmla="*/ 4665134 h 466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354" h="4665134">
                  <a:moveTo>
                    <a:pt x="0" y="0"/>
                  </a:moveTo>
                  <a:cubicBezTo>
                    <a:pt x="14111" y="344311"/>
                    <a:pt x="28223" y="688623"/>
                    <a:pt x="237067" y="1058334"/>
                  </a:cubicBezTo>
                  <a:cubicBezTo>
                    <a:pt x="445911" y="1428045"/>
                    <a:pt x="1058334" y="1617134"/>
                    <a:pt x="1253067" y="2218267"/>
                  </a:cubicBezTo>
                  <a:cubicBezTo>
                    <a:pt x="1447800" y="2819400"/>
                    <a:pt x="1405467" y="4665134"/>
                    <a:pt x="1405467" y="4665134"/>
                  </a:cubicBezTo>
                </a:path>
              </a:pathLst>
            </a:custGeom>
            <a:ln w="76200" cmpd="sng">
              <a:solidFill>
                <a:srgbClr val="80FF00">
                  <a:alpha val="66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918474" y="1452033"/>
              <a:ext cx="2434826" cy="4368800"/>
            </a:xfrm>
            <a:custGeom>
              <a:avLst/>
              <a:gdLst>
                <a:gd name="connsiteX0" fmla="*/ 2434826 w 2434826"/>
                <a:gd name="connsiteY0" fmla="*/ 4368800 h 4368800"/>
                <a:gd name="connsiteX1" fmla="*/ 961626 w 2434826"/>
                <a:gd name="connsiteY1" fmla="*/ 2997200 h 4368800"/>
                <a:gd name="connsiteX2" fmla="*/ 512893 w 2434826"/>
                <a:gd name="connsiteY2" fmla="*/ 2184400 h 4368800"/>
                <a:gd name="connsiteX3" fmla="*/ 4893 w 2434826"/>
                <a:gd name="connsiteY3" fmla="*/ 1930400 h 4368800"/>
                <a:gd name="connsiteX4" fmla="*/ 241959 w 2434826"/>
                <a:gd name="connsiteY4" fmla="*/ 0 h 43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4826" h="4368800">
                  <a:moveTo>
                    <a:pt x="2434826" y="4368800"/>
                  </a:moveTo>
                  <a:cubicBezTo>
                    <a:pt x="1858387" y="3865033"/>
                    <a:pt x="1281948" y="3361267"/>
                    <a:pt x="961626" y="2997200"/>
                  </a:cubicBezTo>
                  <a:cubicBezTo>
                    <a:pt x="641304" y="2633133"/>
                    <a:pt x="672348" y="2362200"/>
                    <a:pt x="512893" y="2184400"/>
                  </a:cubicBezTo>
                  <a:cubicBezTo>
                    <a:pt x="353438" y="2006600"/>
                    <a:pt x="50049" y="2294467"/>
                    <a:pt x="4893" y="1930400"/>
                  </a:cubicBezTo>
                  <a:cubicBezTo>
                    <a:pt x="-40263" y="1566333"/>
                    <a:pt x="241959" y="0"/>
                    <a:pt x="241959" y="0"/>
                  </a:cubicBezTo>
                </a:path>
              </a:pathLst>
            </a:custGeom>
            <a:ln w="76200" cmpd="sng">
              <a:solidFill>
                <a:srgbClr val="80FF00">
                  <a:alpha val="5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3" y="-14728"/>
            <a:ext cx="3141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ANATOMIE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56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744" y="651764"/>
            <a:ext cx="8703056" cy="452596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fr-FR" sz="1800" b="1" u="sng" dirty="0" smtClean="0">
                <a:cs typeface="Times New Roman" pitchFamily="18" charset="0"/>
              </a:rPr>
              <a:t>RECOMMANDATIONS</a:t>
            </a:r>
            <a:endParaRPr lang="fr-FR" sz="1800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 smtClean="0">
                <a:cs typeface="Times New Roman" pitchFamily="18" charset="0"/>
              </a:rPr>
              <a:t>Pas d'antibiotiques !</a:t>
            </a:r>
          </a:p>
          <a:p>
            <a:pPr marL="696912" lvl="2" indent="-342900">
              <a:lnSpc>
                <a:spcPct val="90000"/>
              </a:lnSpc>
            </a:pPr>
            <a:endParaRPr lang="fr-FR" sz="1000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>
                <a:cs typeface="Times New Roman" pitchFamily="18" charset="0"/>
              </a:rPr>
              <a:t>E</a:t>
            </a:r>
            <a:r>
              <a:rPr lang="fr-FR" sz="2000" dirty="0" smtClean="0">
                <a:cs typeface="Times New Roman" pitchFamily="18" charset="0"/>
              </a:rPr>
              <a:t>xpectative car l'otite sécrétoire est présente ad 80% des OMA à J10, puis disparaîtra dans 90% des cas à 3 mois. </a:t>
            </a:r>
          </a:p>
          <a:p>
            <a:pPr marL="696912" lvl="2" indent="-342900">
              <a:lnSpc>
                <a:spcPct val="90000"/>
              </a:lnSpc>
            </a:pPr>
            <a:endParaRPr lang="fr-FR" sz="2000" b="1" dirty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endParaRPr lang="fr-FR" sz="2000" b="1" dirty="0" smtClean="0">
              <a:cs typeface="Times New Roman" pitchFamily="18" charset="0"/>
            </a:endParaRPr>
          </a:p>
          <a:p>
            <a:pPr marL="354012" lvl="2" indent="0">
              <a:lnSpc>
                <a:spcPct val="90000"/>
              </a:lnSpc>
              <a:buNone/>
            </a:pPr>
            <a:endParaRPr lang="fr-FR" sz="2000" b="1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endParaRPr lang="fr-FR" sz="2000" b="1" dirty="0" smtClean="0">
              <a:cs typeface="Times New Roman" pitchFamily="18" charset="0"/>
            </a:endParaRPr>
          </a:p>
          <a:p>
            <a:pPr marL="354012" lvl="2" indent="0">
              <a:lnSpc>
                <a:spcPct val="90000"/>
              </a:lnSpc>
              <a:buNone/>
            </a:pPr>
            <a:endParaRPr lang="fr-FR" sz="2000" b="1" dirty="0" smtClean="0">
              <a:cs typeface="Times New Roman" pitchFamily="18" charset="0"/>
            </a:endParaRPr>
          </a:p>
          <a:p>
            <a:pPr marL="354012" lvl="2" indent="0">
              <a:lnSpc>
                <a:spcPct val="90000"/>
              </a:lnSpc>
              <a:buNone/>
            </a:pPr>
            <a:endParaRPr lang="fr-FR" sz="2000" b="1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endParaRPr lang="fr-FR" sz="2000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endParaRPr lang="fr-FR" sz="2000" dirty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 smtClean="0">
                <a:cs typeface="Times New Roman" pitchFamily="18" charset="0"/>
              </a:rPr>
              <a:t>Aucun traitement médicamenteux n'est efficace. Insufflation nasale par ballons (</a:t>
            </a:r>
            <a:r>
              <a:rPr lang="fr-FR" sz="2000" dirty="0" err="1" smtClean="0">
                <a:cs typeface="Times New Roman" pitchFamily="18" charset="0"/>
              </a:rPr>
              <a:t>Otovent</a:t>
            </a:r>
            <a:r>
              <a:rPr lang="fr-FR" sz="2000" dirty="0" smtClean="0">
                <a:cs typeface="Times New Roman" pitchFamily="18" charset="0"/>
              </a:rPr>
              <a:t>®) efficace à moyen terme mais mauvaise compliance.</a:t>
            </a:r>
          </a:p>
          <a:p>
            <a:pPr marL="696912" lvl="2" indent="-342900">
              <a:lnSpc>
                <a:spcPct val="90000"/>
              </a:lnSpc>
            </a:pPr>
            <a:endParaRPr lang="fr-FR" sz="1000" b="1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b="1" dirty="0" smtClean="0">
                <a:cs typeface="Times New Roman" pitchFamily="18" charset="0"/>
              </a:rPr>
              <a:t>Contrôle avec tympanométrie à 3 mois.</a:t>
            </a:r>
          </a:p>
          <a:p>
            <a:pPr marL="696912" lvl="2" indent="-342900">
              <a:lnSpc>
                <a:spcPct val="90000"/>
              </a:lnSpc>
            </a:pPr>
            <a:endParaRPr lang="fr-FR" sz="1000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 smtClean="0">
                <a:cs typeface="Times New Roman" pitchFamily="18" charset="0"/>
              </a:rPr>
              <a:t>Consultation ORL spécialisée si persistance d’une OS après 3 mois pour indication opératoire : adénoïdectomie/paracentèses/pose de drains.</a:t>
            </a:r>
          </a:p>
          <a:p>
            <a:pPr eaLnBrk="1" hangingPunct="1">
              <a:lnSpc>
                <a:spcPct val="90000"/>
              </a:lnSpc>
              <a:buFont typeface="+mj-lt"/>
              <a:buAutoNum type="arabicPeriod"/>
            </a:pPr>
            <a:endParaRPr lang="fr-FR" sz="1800" b="1" dirty="0" smtClean="0"/>
          </a:p>
        </p:txBody>
      </p:sp>
      <p:sp>
        <p:nvSpPr>
          <p:cNvPr id="4" name="TextBox 6"/>
          <p:cNvSpPr txBox="1"/>
          <p:nvPr/>
        </p:nvSpPr>
        <p:spPr>
          <a:xfrm>
            <a:off x="0" y="0"/>
            <a:ext cx="455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OTITES SECRETOIRES</a:t>
            </a:r>
            <a:endParaRPr lang="en-US" sz="4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8" t="42887" r="24273" b="32600"/>
          <a:stretch/>
        </p:blipFill>
        <p:spPr bwMode="auto">
          <a:xfrm>
            <a:off x="2747499" y="2286140"/>
            <a:ext cx="3162552" cy="180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4103865"/>
            <a:ext cx="88265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2" lvl="2" indent="0">
              <a:lnSpc>
                <a:spcPct val="90000"/>
              </a:lnSpc>
              <a:buNone/>
            </a:pPr>
            <a:r>
              <a:rPr lang="fr-FR" b="1" dirty="0">
                <a:cs typeface="Times New Roman" pitchFamily="18" charset="0"/>
              </a:rPr>
              <a:t>CAVE : évolution moins favorable en cas d’OS survenant indépendamment d'une OMA</a:t>
            </a:r>
            <a:r>
              <a:rPr lang="fr-FR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54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735" y="2682990"/>
            <a:ext cx="8829587" cy="4019261"/>
          </a:xfrm>
        </p:spPr>
        <p:txBody>
          <a:bodyPr>
            <a:noAutofit/>
          </a:bodyPr>
          <a:lstStyle/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Incidence</a:t>
            </a:r>
            <a:r>
              <a:rPr lang="fr-FR" sz="2000" dirty="0" smtClean="0">
                <a:cs typeface="Times New Roman" pitchFamily="18" charset="0"/>
              </a:rPr>
              <a:t> : </a:t>
            </a:r>
            <a:r>
              <a:rPr lang="fr-FR" sz="2000" dirty="0">
                <a:cs typeface="Times New Roman" pitchFamily="18" charset="0"/>
              </a:rPr>
              <a:t>S</a:t>
            </a:r>
            <a:r>
              <a:rPr lang="fr-FR" sz="2000" dirty="0" smtClean="0">
                <a:cs typeface="Times New Roman" pitchFamily="18" charset="0"/>
              </a:rPr>
              <a:t>urtout en été (baignade).</a:t>
            </a:r>
          </a:p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Etiologie</a:t>
            </a:r>
            <a:r>
              <a:rPr lang="fr-FR" sz="2000" dirty="0" smtClean="0">
                <a:cs typeface="Times New Roman" pitchFamily="18" charset="0"/>
              </a:rPr>
              <a:t> :  </a:t>
            </a:r>
            <a:r>
              <a:rPr lang="fr-FR" sz="2000" dirty="0" err="1" smtClean="0">
                <a:cs typeface="Times New Roman" pitchFamily="18" charset="0"/>
              </a:rPr>
              <a:t>P.aeruginosa</a:t>
            </a:r>
            <a:r>
              <a:rPr lang="fr-FR" sz="2000" dirty="0" smtClean="0">
                <a:cs typeface="Times New Roman" pitchFamily="18" charset="0"/>
              </a:rPr>
              <a:t>, </a:t>
            </a:r>
            <a:r>
              <a:rPr lang="fr-FR" sz="2000" dirty="0" err="1" smtClean="0">
                <a:cs typeface="Times New Roman" pitchFamily="18" charset="0"/>
              </a:rPr>
              <a:t>S.Aureus</a:t>
            </a:r>
            <a:r>
              <a:rPr lang="fr-FR" sz="2000" dirty="0" smtClean="0">
                <a:cs typeface="Times New Roman" pitchFamily="18" charset="0"/>
              </a:rPr>
              <a:t>, </a:t>
            </a:r>
            <a:r>
              <a:rPr lang="fr-FR" sz="2000" dirty="0" err="1" smtClean="0">
                <a:cs typeface="Times New Roman" pitchFamily="18" charset="0"/>
              </a:rPr>
              <a:t>Proteus</a:t>
            </a:r>
            <a:endParaRPr lang="fr-FR" sz="2000" dirty="0" smtClean="0">
              <a:cs typeface="Times New Roman" pitchFamily="18" charset="0"/>
            </a:endParaRPr>
          </a:p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Symptomatologie </a:t>
            </a:r>
            <a:r>
              <a:rPr lang="fr-FR" sz="2000" dirty="0" smtClean="0">
                <a:cs typeface="Times New Roman" pitchFamily="18" charset="0"/>
              </a:rPr>
              <a:t>: Otalgie intense, pas ou peu d’hypoacousie.</a:t>
            </a:r>
          </a:p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Clinique</a:t>
            </a:r>
            <a:r>
              <a:rPr lang="fr-FR" sz="2000" dirty="0" smtClean="0">
                <a:cs typeface="Times New Roman" pitchFamily="18" charset="0"/>
              </a:rPr>
              <a:t> : Otorrhée, otalgies exacerbées à la pression du tragus ou traction du pavillon ou examen du CAE. Souvent ganglions pré et rétro-auriculaires et jugulaires hauts sensibles. </a:t>
            </a:r>
          </a:p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Traitement </a:t>
            </a:r>
            <a:r>
              <a:rPr lang="fr-FR" sz="2000" dirty="0" smtClean="0">
                <a:cs typeface="Times New Roman" pitchFamily="18" charset="0"/>
              </a:rPr>
              <a:t> (local nettement plus efficace que général!)</a:t>
            </a:r>
          </a:p>
          <a:p>
            <a:pPr marL="715963" lvl="2" eaLnBrk="1" hangingPunct="1">
              <a:buFont typeface="Courier New" pitchFamily="49" charset="0"/>
              <a:buChar char="o"/>
            </a:pPr>
            <a:r>
              <a:rPr lang="fr-FR" sz="1800" dirty="0">
                <a:cs typeface="Times New Roman" pitchFamily="18" charset="0"/>
              </a:rPr>
              <a:t>G</a:t>
            </a:r>
            <a:r>
              <a:rPr lang="fr-FR" sz="1800" dirty="0" smtClean="0">
                <a:cs typeface="Times New Roman" pitchFamily="18" charset="0"/>
              </a:rPr>
              <a:t>outtes auriculaires désinfectantes avec corticoïde (p.ex. </a:t>
            </a:r>
            <a:r>
              <a:rPr lang="fr-FR" sz="1800" dirty="0" err="1" smtClean="0">
                <a:cs typeface="Times New Roman" pitchFamily="18" charset="0"/>
              </a:rPr>
              <a:t>Otosporin</a:t>
            </a:r>
            <a:r>
              <a:rPr lang="fr-FR" sz="1800" dirty="0" smtClean="0">
                <a:cs typeface="Times New Roman" pitchFamily="18" charset="0"/>
              </a:rPr>
              <a:t>®).</a:t>
            </a:r>
          </a:p>
          <a:p>
            <a:pPr marL="715963" lvl="2" eaLnBrk="1" hangingPunct="1">
              <a:buFont typeface="Courier New" pitchFamily="49" charset="0"/>
              <a:buChar char="o"/>
            </a:pPr>
            <a:r>
              <a:rPr lang="fr-FR" sz="1800" dirty="0">
                <a:cs typeface="Times New Roman" pitchFamily="18" charset="0"/>
              </a:rPr>
              <a:t>C</a:t>
            </a:r>
            <a:r>
              <a:rPr lang="fr-FR" sz="1800" dirty="0" smtClean="0">
                <a:cs typeface="Times New Roman" pitchFamily="18" charset="0"/>
              </a:rPr>
              <a:t>ave : en cas de doute quant à une perforation tympanique (otite externe sur macération après OMA perforée) ou en cas de drain, </a:t>
            </a:r>
            <a:r>
              <a:rPr lang="fr-FR" sz="1800" b="1" dirty="0" smtClean="0">
                <a:cs typeface="Times New Roman" pitchFamily="18" charset="0"/>
              </a:rPr>
              <a:t>pas de substances </a:t>
            </a:r>
            <a:r>
              <a:rPr lang="fr-FR" sz="1800" b="1" dirty="0" err="1" smtClean="0">
                <a:cs typeface="Times New Roman" pitchFamily="18" charset="0"/>
              </a:rPr>
              <a:t>ototoxiques</a:t>
            </a:r>
            <a:r>
              <a:rPr lang="fr-FR" sz="1800" dirty="0" smtClean="0">
                <a:cs typeface="Times New Roman" pitchFamily="18" charset="0"/>
              </a:rPr>
              <a:t> (cf. aminosides) =&gt; Utiliser alors les gouttes de quinolones ( p. ex. </a:t>
            </a:r>
            <a:r>
              <a:rPr lang="fr-FR" sz="1800" dirty="0" err="1" smtClean="0">
                <a:cs typeface="Times New Roman" pitchFamily="18" charset="0"/>
              </a:rPr>
              <a:t>Ciproxin</a:t>
            </a:r>
            <a:r>
              <a:rPr lang="fr-FR" sz="1800" dirty="0" smtClean="0">
                <a:cs typeface="Times New Roman" pitchFamily="18" charset="0"/>
              </a:rPr>
              <a:t>-HC ® ou </a:t>
            </a:r>
            <a:r>
              <a:rPr lang="fr-FR" sz="1800" dirty="0" err="1" smtClean="0">
                <a:cs typeface="Times New Roman" pitchFamily="18" charset="0"/>
              </a:rPr>
              <a:t>Floxal</a:t>
            </a:r>
            <a:r>
              <a:rPr lang="fr-FR" sz="1800" dirty="0" smtClean="0">
                <a:cs typeface="Times New Roman" pitchFamily="18" charset="0"/>
              </a:rPr>
              <a:t> ®)</a:t>
            </a:r>
            <a:r>
              <a:rPr lang="fr-FR" sz="1800" dirty="0" smtClean="0"/>
              <a:t>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0" y="0"/>
            <a:ext cx="3677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OTITES EXTERNE</a:t>
            </a:r>
            <a:endParaRPr lang="en-US" sz="4000" b="1" dirty="0"/>
          </a:p>
        </p:txBody>
      </p:sp>
      <p:pic>
        <p:nvPicPr>
          <p:cNvPr id="6148" name="Picture 4" descr="http://www.scubalibre.ch/images/Divers/Articles/Sante/tympanot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28" y="694804"/>
            <a:ext cx="2257771" cy="198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otoscopy.hawkelibrary.com/albums/album04/Fig7_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53" y="694804"/>
            <a:ext cx="1988186" cy="198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0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12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TAKE HOME MESSAGES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4474" y="1266315"/>
            <a:ext cx="9144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Symbol" charset="0"/>
              <a:buChar char=""/>
            </a:pPr>
            <a:r>
              <a:rPr lang="en-US" sz="2000" b="1" dirty="0"/>
              <a:t> </a:t>
            </a:r>
            <a:r>
              <a:rPr lang="fr-CH" sz="2000" b="1" dirty="0"/>
              <a:t>L’otoscopie a 40% de faux positif</a:t>
            </a:r>
            <a:r>
              <a:rPr lang="fr-CH" sz="2000" dirty="0"/>
              <a:t> =&gt; </a:t>
            </a:r>
            <a:r>
              <a:rPr lang="fr-CH" sz="2000" b="1" dirty="0"/>
              <a:t>On traite trop souvent des otites </a:t>
            </a:r>
            <a:r>
              <a:rPr lang="fr-CH" sz="2000" b="1" dirty="0" smtClean="0"/>
              <a:t>virales.</a:t>
            </a:r>
            <a:r>
              <a:rPr lang="fr-CH" sz="2000" b="1" dirty="0"/>
              <a:t> </a:t>
            </a:r>
            <a:endParaRPr lang="fr-CH" sz="2000" b="1" dirty="0" smtClean="0"/>
          </a:p>
          <a:p>
            <a:pPr marL="355600" indent="-355600">
              <a:buFont typeface="Symbol" charset="0"/>
              <a:buChar char=""/>
            </a:pPr>
            <a:endParaRPr lang="en-GB" sz="2000" dirty="0"/>
          </a:p>
          <a:p>
            <a:pPr marL="355600" lvl="0" indent="-355600">
              <a:buFont typeface="Symbol" charset="0"/>
              <a:buChar char=""/>
            </a:pPr>
            <a:r>
              <a:rPr lang="en-US" sz="2000" b="1" dirty="0"/>
              <a:t> S</a:t>
            </a:r>
            <a:r>
              <a:rPr lang="fr-CH" sz="2000" b="1" dirty="0"/>
              <a:t>i le tympan est rouge </a:t>
            </a:r>
            <a:r>
              <a:rPr lang="fr-CH" sz="2000" b="1" dirty="0">
                <a:solidFill>
                  <a:srgbClr val="FF0000"/>
                </a:solidFill>
              </a:rPr>
              <a:t>mais non bombé </a:t>
            </a:r>
            <a:r>
              <a:rPr lang="fr-CH" sz="2000" b="1" dirty="0"/>
              <a:t>=&gt; C’est probablement une OMA </a:t>
            </a:r>
            <a:r>
              <a:rPr lang="fr-CH" sz="2000" b="1" dirty="0" smtClean="0"/>
              <a:t>VIRALE.</a:t>
            </a:r>
          </a:p>
          <a:p>
            <a:pPr marL="355600" lvl="0" indent="-355600">
              <a:buFont typeface="Symbol" charset="0"/>
              <a:buChar char=""/>
            </a:pPr>
            <a:endParaRPr lang="fr-CH" sz="2000" b="1" dirty="0" smtClean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/>
              <a:t>OMA </a:t>
            </a:r>
            <a:r>
              <a:rPr lang="fr-CH" sz="2000" b="1" dirty="0" smtClean="0"/>
              <a:t>très probable si tympan </a:t>
            </a:r>
            <a:r>
              <a:rPr lang="fr-CH" sz="2000" b="1" dirty="0">
                <a:solidFill>
                  <a:srgbClr val="00B050"/>
                </a:solidFill>
              </a:rPr>
              <a:t>rouge</a:t>
            </a:r>
            <a:r>
              <a:rPr lang="fr-CH" sz="2000" b="1" dirty="0"/>
              <a:t> (LR+ 8,4) </a:t>
            </a:r>
            <a:r>
              <a:rPr lang="fr-CH" sz="2000" b="1" dirty="0" smtClean="0"/>
              <a:t>et </a:t>
            </a:r>
            <a:r>
              <a:rPr lang="fr-CH" sz="2000" b="1" dirty="0" smtClean="0">
                <a:solidFill>
                  <a:srgbClr val="00B050"/>
                </a:solidFill>
              </a:rPr>
              <a:t>bombé</a:t>
            </a:r>
            <a:r>
              <a:rPr lang="fr-CH" sz="2000" b="1" dirty="0" smtClean="0"/>
              <a:t> </a:t>
            </a:r>
            <a:r>
              <a:rPr lang="fr-CH" sz="2000" b="1" dirty="0"/>
              <a:t>(LR+ 51</a:t>
            </a:r>
            <a:r>
              <a:rPr lang="fr-CH" sz="2000" b="1" dirty="0" smtClean="0"/>
              <a:t>).</a:t>
            </a:r>
          </a:p>
          <a:p>
            <a:pPr marL="355600" lvl="0" indent="-355600">
              <a:buFont typeface="Arial"/>
              <a:buChar char="•"/>
            </a:pPr>
            <a:endParaRPr lang="fr-CH" sz="2000" b="1" dirty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 smtClean="0"/>
              <a:t> Traiter empiriquement le Pneumocoque avec de l’amoxicilline.</a:t>
            </a:r>
          </a:p>
          <a:p>
            <a:pPr lvl="0"/>
            <a:endParaRPr lang="fr-CH" sz="2000" b="1" dirty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 smtClean="0"/>
              <a:t>En cas d’échec au traitement après 48h, on visera un Pneumocoque-I ou -R ou un autre germe et on adaptera le traitement.</a:t>
            </a:r>
          </a:p>
          <a:p>
            <a:pPr marL="355600" lvl="0" indent="-355600">
              <a:buFont typeface="Symbol" charset="0"/>
              <a:buChar char=""/>
            </a:pPr>
            <a:endParaRPr lang="fr-CH" sz="2000" b="1" dirty="0" smtClean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/>
              <a:t>P</a:t>
            </a:r>
            <a:r>
              <a:rPr lang="fr-CH" sz="2000" b="1" dirty="0" smtClean="0"/>
              <a:t>enser à dépister les otites séreuse 3 mois après une OMA par </a:t>
            </a:r>
            <a:r>
              <a:rPr lang="fr-CH" sz="2000" b="1" dirty="0" err="1" smtClean="0"/>
              <a:t>tympanométrie</a:t>
            </a:r>
            <a:r>
              <a:rPr lang="fr-CH" sz="2000" b="1" dirty="0" smtClean="0"/>
              <a:t>.</a:t>
            </a:r>
          </a:p>
          <a:p>
            <a:pPr marL="355600" lvl="0" indent="-355600">
              <a:buFont typeface="Symbol" charset="0"/>
              <a:buChar char=""/>
            </a:pPr>
            <a:endParaRPr lang="fr-CH" sz="2000" b="1" dirty="0" smtClean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 smtClean="0"/>
              <a:t>Traitement des otites externes = traitement topique</a:t>
            </a:r>
            <a:r>
              <a:rPr lang="fr-CH" sz="2400" b="1" dirty="0"/>
              <a:t>.</a:t>
            </a:r>
            <a:endParaRPr lang="fr-CH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95520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5207" y="2518570"/>
            <a:ext cx="4534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SINUSITES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56603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" y="1371600"/>
            <a:ext cx="853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3" indent="-174625" algn="ctr"/>
            <a:r>
              <a:rPr lang="fr-CH" sz="4800" b="1" dirty="0" smtClean="0">
                <a:latin typeface="Arial" pitchFamily="34" charset="0"/>
                <a:cs typeface="Arial" pitchFamily="34" charset="0"/>
              </a:rPr>
              <a:t>SINUSITES </a:t>
            </a:r>
          </a:p>
          <a:p>
            <a:pPr marL="357188" lvl="3" indent="-174625" algn="ctr"/>
            <a:r>
              <a:rPr lang="fr-CH" sz="4800" b="1" dirty="0" smtClean="0">
                <a:latin typeface="Arial" pitchFamily="34" charset="0"/>
                <a:cs typeface="Arial" pitchFamily="34" charset="0"/>
              </a:rPr>
              <a:t>BACTERIENNES…</a:t>
            </a:r>
          </a:p>
          <a:p>
            <a:pPr marL="357188" lvl="3" indent="-174625" algn="ctr"/>
            <a:r>
              <a:rPr lang="fr-CH" sz="4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57188" lvl="3" indent="-174625" algn="ctr"/>
            <a:r>
              <a:rPr lang="fr-CH" sz="4800" dirty="0" smtClean="0">
                <a:latin typeface="Arial" pitchFamily="34" charset="0"/>
                <a:cs typeface="Arial" pitchFamily="34" charset="0"/>
              </a:rPr>
              <a:t>UN DIAGNOSTIC FACILE ?</a:t>
            </a:r>
          </a:p>
        </p:txBody>
      </p:sp>
    </p:spTree>
    <p:extLst>
      <p:ext uri="{BB962C8B-B14F-4D97-AF65-F5344CB8AC3E}">
        <p14:creationId xmlns:p14="http://schemas.microsoft.com/office/powerpoint/2010/main" val="402351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538489"/>
              </p:ext>
            </p:extLst>
          </p:nvPr>
        </p:nvGraphicFramePr>
        <p:xfrm>
          <a:off x="1231767" y="533400"/>
          <a:ext cx="2752969" cy="1952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Document" r:id="rId4" imgW="4191000" imgH="2971800" progId="Word.Document.12">
                  <p:link updateAutomatic="1"/>
                </p:oleObj>
              </mc:Choice>
              <mc:Fallback>
                <p:oleObj name="Document" r:id="rId4" imgW="4191000" imgH="2971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767" y="533400"/>
                        <a:ext cx="2752969" cy="19521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774936" y="49887"/>
            <a:ext cx="14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ANATOMIE:</a:t>
            </a:r>
            <a:endParaRPr lang="fr-FR" dirty="0" smtClean="0">
              <a:latin typeface="Arial"/>
              <a:cs typeface="Arial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892532" y="3923126"/>
            <a:ext cx="5139275" cy="2535729"/>
            <a:chOff x="1892532" y="3923126"/>
            <a:chExt cx="5139275" cy="2535729"/>
          </a:xfrm>
        </p:grpSpPr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1892532" y="4742344"/>
              <a:ext cx="5139275" cy="17165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fr-FR" sz="1800" b="1" u="sng" dirty="0" smtClean="0">
                  <a:solidFill>
                    <a:schemeClr val="tx1"/>
                  </a:solidFill>
                </a:rPr>
                <a:t>3 entités différentes</a:t>
              </a:r>
            </a:p>
            <a:p>
              <a:pPr marL="460375" lvl="2" indent="-285750" algn="l">
                <a:buFont typeface="Arial" pitchFamily="34" charset="0"/>
                <a:buChar char="•"/>
              </a:pPr>
              <a:r>
                <a:rPr lang="fr-FR" sz="1600" b="1" dirty="0">
                  <a:solidFill>
                    <a:schemeClr val="tx1"/>
                  </a:solidFill>
                  <a:cs typeface="Times New Roman" pitchFamily="18" charset="0"/>
                </a:rPr>
                <a:t>L</a:t>
              </a:r>
              <a:r>
                <a:rPr lang="fr-FR" sz="1600" b="1" dirty="0" smtClean="0">
                  <a:solidFill>
                    <a:schemeClr val="tx1"/>
                  </a:solidFill>
                  <a:cs typeface="Times New Roman" pitchFamily="18" charset="0"/>
                </a:rPr>
                <a:t>’</a:t>
              </a:r>
              <a:r>
                <a:rPr lang="fr-FR" sz="1600" b="1" dirty="0" err="1" smtClean="0">
                  <a:solidFill>
                    <a:schemeClr val="tx1"/>
                  </a:solidFill>
                  <a:cs typeface="Times New Roman" pitchFamily="18" charset="0"/>
                </a:rPr>
                <a:t>ethmoïdite</a:t>
              </a:r>
              <a:r>
                <a:rPr lang="fr-FR" sz="1600" b="1" dirty="0" smtClean="0">
                  <a:solidFill>
                    <a:schemeClr val="tx1"/>
                  </a:solidFill>
                  <a:cs typeface="Times New Roman" pitchFamily="18" charset="0"/>
                </a:rPr>
                <a:t> du petit enfant (gonflement de l’œil)</a:t>
              </a:r>
            </a:p>
            <a:p>
              <a:pPr marL="346075" lvl="2" indent="-171450" algn="l">
                <a:buFont typeface="Arial" pitchFamily="34" charset="0"/>
                <a:buChar char="•"/>
              </a:pPr>
              <a:endParaRPr lang="fr-FR" sz="800" b="1" dirty="0" smtClean="0">
                <a:solidFill>
                  <a:schemeClr val="tx1"/>
                </a:solidFill>
                <a:cs typeface="Times New Roman" pitchFamily="18" charset="0"/>
              </a:endParaRPr>
            </a:p>
            <a:p>
              <a:pPr marL="460375" lvl="2" indent="-285750" algn="l">
                <a:buFont typeface="Arial" pitchFamily="34" charset="0"/>
                <a:buChar char="•"/>
              </a:pPr>
              <a:r>
                <a:rPr lang="fr-FR" sz="1600" b="1" dirty="0" smtClean="0">
                  <a:solidFill>
                    <a:schemeClr val="tx1"/>
                  </a:solidFill>
                  <a:cs typeface="Times New Roman" pitchFamily="18" charset="0"/>
                </a:rPr>
                <a:t>La sinusite bâtarde de l’enfant de 3 à 10 ans </a:t>
              </a:r>
            </a:p>
            <a:p>
              <a:pPr marL="346075" lvl="2" indent="-171450" algn="l">
                <a:buFont typeface="Arial" pitchFamily="34" charset="0"/>
                <a:buChar char="•"/>
              </a:pPr>
              <a:endParaRPr lang="fr-FR" sz="800" b="1" dirty="0" smtClean="0">
                <a:solidFill>
                  <a:schemeClr val="tx1"/>
                </a:solidFill>
                <a:cs typeface="Times New Roman" pitchFamily="18" charset="0"/>
              </a:endParaRPr>
            </a:p>
            <a:p>
              <a:pPr marL="460375" lvl="2" indent="-285750" algn="l">
                <a:buFont typeface="Arial" pitchFamily="34" charset="0"/>
                <a:buChar char="•"/>
              </a:pPr>
              <a:r>
                <a:rPr lang="fr-FR" sz="1600" b="1" dirty="0">
                  <a:solidFill>
                    <a:schemeClr val="tx1"/>
                  </a:solidFill>
                  <a:cs typeface="Times New Roman" pitchFamily="18" charset="0"/>
                </a:rPr>
                <a:t>L</a:t>
              </a:r>
              <a:r>
                <a:rPr lang="fr-FR" sz="1600" b="1" dirty="0" smtClean="0">
                  <a:solidFill>
                    <a:schemeClr val="tx1"/>
                  </a:solidFill>
                  <a:cs typeface="Times New Roman" pitchFamily="18" charset="0"/>
                </a:rPr>
                <a:t>a  sinusite typique du grand.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" name="Flèche vers le bas 1"/>
            <p:cNvSpPr/>
            <p:nvPr/>
          </p:nvSpPr>
          <p:spPr>
            <a:xfrm>
              <a:off x="4248775" y="3923126"/>
              <a:ext cx="409061" cy="577725"/>
            </a:xfrm>
            <a:prstGeom prst="downArrow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21366" y="2552819"/>
            <a:ext cx="2663370" cy="1169551"/>
            <a:chOff x="3289866" y="2667000"/>
            <a:chExt cx="2663370" cy="1169551"/>
          </a:xfrm>
        </p:grpSpPr>
        <p:sp>
          <p:nvSpPr>
            <p:cNvPr id="9" name="ZoneTexte 8"/>
            <p:cNvSpPr txBox="1"/>
            <p:nvPr/>
          </p:nvSpPr>
          <p:spPr>
            <a:xfrm>
              <a:off x="3362436" y="2667000"/>
              <a:ext cx="25908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Arial"/>
                  <a:cs typeface="Arial"/>
                </a:rPr>
                <a:t>Développement des sinus:</a:t>
              </a:r>
              <a:endParaRPr lang="fr-FR" sz="1400" dirty="0" smtClean="0">
                <a:latin typeface="Arial"/>
                <a:cs typeface="Arial"/>
              </a:endParaRPr>
            </a:p>
            <a:p>
              <a:pPr lvl="0"/>
              <a:r>
                <a:rPr lang="fr-FR" sz="1400" b="1" dirty="0" smtClean="0">
                  <a:latin typeface="Arial"/>
                  <a:cs typeface="Arial"/>
                </a:rPr>
                <a:t>M</a:t>
              </a:r>
              <a:r>
                <a:rPr lang="fr-FR" sz="1400" dirty="0" smtClean="0">
                  <a:latin typeface="Arial"/>
                  <a:cs typeface="Arial"/>
                </a:rPr>
                <a:t>axillaire (naissance)</a:t>
              </a:r>
            </a:p>
            <a:p>
              <a:pPr lvl="0"/>
              <a:r>
                <a:rPr lang="fr-FR" sz="1400" b="1" dirty="0" smtClean="0">
                  <a:latin typeface="Arial"/>
                  <a:cs typeface="Arial"/>
                </a:rPr>
                <a:t>E</a:t>
              </a:r>
              <a:r>
                <a:rPr lang="fr-FR" sz="1400" dirty="0" smtClean="0">
                  <a:latin typeface="Arial"/>
                  <a:cs typeface="Arial"/>
                </a:rPr>
                <a:t>thmoïde (naissance)</a:t>
              </a:r>
            </a:p>
            <a:p>
              <a:pPr lvl="0"/>
              <a:r>
                <a:rPr lang="fr-FR" sz="1400" b="1" dirty="0" smtClean="0">
                  <a:latin typeface="Arial"/>
                  <a:cs typeface="Arial"/>
                </a:rPr>
                <a:t>S</a:t>
              </a:r>
              <a:r>
                <a:rPr lang="fr-FR" sz="1400" dirty="0" smtClean="0">
                  <a:latin typeface="Arial"/>
                  <a:cs typeface="Arial"/>
                </a:rPr>
                <a:t>phénoïde (5 ans)</a:t>
              </a:r>
            </a:p>
            <a:p>
              <a:r>
                <a:rPr lang="fr-FR" sz="1400" b="1" dirty="0" smtClean="0">
                  <a:latin typeface="Arial"/>
                  <a:cs typeface="Arial"/>
                </a:rPr>
                <a:t>F</a:t>
              </a:r>
              <a:r>
                <a:rPr lang="fr-FR" sz="1400" dirty="0" smtClean="0">
                  <a:latin typeface="Arial"/>
                  <a:cs typeface="Arial"/>
                </a:rPr>
                <a:t>rontal (8-12 ans) </a:t>
              </a:r>
              <a:endParaRPr lang="fr-FR" sz="1400" dirty="0">
                <a:latin typeface="Arial"/>
                <a:cs typeface="Arial"/>
              </a:endParaRPr>
            </a:p>
          </p:txBody>
        </p:sp>
        <p:cxnSp>
          <p:nvCxnSpPr>
            <p:cNvPr id="4" name="Connecteur droit avec flèche 3"/>
            <p:cNvCxnSpPr/>
            <p:nvPr/>
          </p:nvCxnSpPr>
          <p:spPr>
            <a:xfrm>
              <a:off x="3289866" y="2786743"/>
              <a:ext cx="0" cy="9434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836" y="488161"/>
            <a:ext cx="4144650" cy="31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78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3175"/>
            <a:r>
              <a:rPr lang="fr-CH" sz="2400" u="sng" dirty="0" smtClean="0">
                <a:latin typeface="Arial" pitchFamily="34" charset="0"/>
                <a:cs typeface="Arial" pitchFamily="34" charset="0"/>
              </a:rPr>
              <a:t>FACTEURS DE RISQUE</a:t>
            </a:r>
          </a:p>
        </p:txBody>
      </p:sp>
      <p:pic>
        <p:nvPicPr>
          <p:cNvPr id="13" name="Image 12" descr="180px-Symbol_ma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85857"/>
            <a:ext cx="617481" cy="617481"/>
          </a:xfrm>
          <a:prstGeom prst="rect">
            <a:avLst/>
          </a:prstGeom>
        </p:spPr>
      </p:pic>
      <p:pic>
        <p:nvPicPr>
          <p:cNvPr id="14" name="Image 13" descr="258px-Symbol_venus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754797"/>
            <a:ext cx="449077" cy="685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60861" y="533400"/>
            <a:ext cx="544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800" dirty="0" smtClean="0">
                <a:latin typeface="Arial" pitchFamily="34" charset="0"/>
                <a:cs typeface="Arial" pitchFamily="34" charset="0"/>
              </a:rPr>
              <a:t>&gt;</a:t>
            </a:r>
            <a:endParaRPr lang="fr-FR" sz="4800" dirty="0"/>
          </a:p>
        </p:txBody>
      </p:sp>
      <p:sp>
        <p:nvSpPr>
          <p:cNvPr id="20" name="Rectangle 19"/>
          <p:cNvSpPr/>
          <p:nvPr/>
        </p:nvSpPr>
        <p:spPr>
          <a:xfrm>
            <a:off x="76200" y="14478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4" indent="-342900">
              <a:buFont typeface="Arial"/>
              <a:buChar char="•"/>
            </a:pPr>
            <a:r>
              <a:rPr lang="fr-CH" dirty="0" smtClean="0">
                <a:latin typeface="Arial" pitchFamily="34" charset="0"/>
                <a:cs typeface="Arial" pitchFamily="34" charset="0"/>
              </a:rPr>
              <a:t>Ado (11-15 ans) &gt; Enfants &gt; Adultes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2400" y="766465"/>
            <a:ext cx="265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fr-CH" dirty="0" smtClean="0"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154982" y="1059597"/>
            <a:ext cx="826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smtClean="0">
                <a:latin typeface="Arial" pitchFamily="34" charset="0"/>
                <a:cs typeface="Arial" pitchFamily="34" charset="0"/>
              </a:rPr>
              <a:t>1,5-3x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6200" y="1999356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lvl="5" indent="-360363">
              <a:buFont typeface="Arial"/>
              <a:buChar char="•"/>
            </a:pPr>
            <a:r>
              <a:rPr lang="fr-CH" dirty="0" smtClean="0">
                <a:latin typeface="Arial" pitchFamily="34" charset="0"/>
                <a:cs typeface="Arial" pitchFamily="34" charset="0"/>
              </a:rPr>
              <a:t>Facteurs prédisposants (présents dans 80% des cas):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52400" y="2304156"/>
            <a:ext cx="8627876" cy="4553844"/>
            <a:chOff x="685800" y="2971800"/>
            <a:chExt cx="6019800" cy="3581400"/>
          </a:xfrm>
        </p:grpSpPr>
        <p:grpSp>
          <p:nvGrpSpPr>
            <p:cNvPr id="37" name="Grouper 36"/>
            <p:cNvGrpSpPr/>
            <p:nvPr/>
          </p:nvGrpSpPr>
          <p:grpSpPr>
            <a:xfrm>
              <a:off x="685800" y="2971800"/>
              <a:ext cx="6019800" cy="3581400"/>
              <a:chOff x="685800" y="2971800"/>
              <a:chExt cx="6019800" cy="3581400"/>
            </a:xfrm>
          </p:grpSpPr>
          <p:pic>
            <p:nvPicPr>
              <p:cNvPr id="18" name="Image 17" descr="Capture d’écran 2010-08-31 à 09.11.17.png"/>
              <p:cNvPicPr>
                <a:picLocks noChangeAspect="1"/>
              </p:cNvPicPr>
              <p:nvPr/>
            </p:nvPicPr>
            <p:blipFill>
              <a:blip r:embed="rId5"/>
              <a:srcRect r="9331" b="22921"/>
              <a:stretch>
                <a:fillRect/>
              </a:stretch>
            </p:blipFill>
            <p:spPr>
              <a:xfrm>
                <a:off x="685800" y="2971800"/>
                <a:ext cx="6019800" cy="35814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737975" y="3108728"/>
                <a:ext cx="2936038" cy="217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/>
                  <a:t>American </a:t>
                </a:r>
                <a:r>
                  <a:rPr lang="fr-FR" sz="1200" dirty="0" err="1" smtClean="0"/>
                  <a:t>Family</a:t>
                </a:r>
                <a:r>
                  <a:rPr lang="fr-FR" sz="1200" dirty="0" smtClean="0"/>
                  <a:t> </a:t>
                </a:r>
                <a:r>
                  <a:rPr lang="fr-FR" sz="1200" dirty="0" err="1" smtClean="0"/>
                  <a:t>Physician</a:t>
                </a:r>
                <a:r>
                  <a:rPr lang="fr-FR" sz="1200" dirty="0" smtClean="0"/>
                  <a:t>, 2004 ; Volume 70, </a:t>
                </a:r>
                <a:r>
                  <a:rPr lang="fr-FR" sz="1200" dirty="0" err="1" smtClean="0"/>
                  <a:t>Number</a:t>
                </a:r>
                <a:r>
                  <a:rPr lang="fr-FR" sz="1200" dirty="0" smtClean="0"/>
                  <a:t> 9, p.1685</a:t>
                </a:r>
                <a:endParaRPr lang="fr-FR" sz="1200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722725" y="3808752"/>
              <a:ext cx="21627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(IVRS précède 80% des sinusites!)</a:t>
              </a:r>
              <a:endParaRPr lang="fr-CH" sz="1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39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04790" y="150460"/>
            <a:ext cx="1931123" cy="3426039"/>
          </a:xfrm>
          <a:prstGeom prst="rect">
            <a:avLst/>
          </a:prstGeom>
        </p:spPr>
      </p:pic>
      <p:pic>
        <p:nvPicPr>
          <p:cNvPr id="10" name="Image 9" descr="Capture d’écran 2010-08-30 à 15.50.22.png"/>
          <p:cNvPicPr>
            <a:picLocks noChangeAspect="1"/>
          </p:cNvPicPr>
          <p:nvPr/>
        </p:nvPicPr>
        <p:blipFill>
          <a:blip r:embed="rId4"/>
          <a:srcRect l="52491" b="10000"/>
          <a:stretch>
            <a:fillRect/>
          </a:stretch>
        </p:blipFill>
        <p:spPr>
          <a:xfrm>
            <a:off x="4463343" y="135946"/>
            <a:ext cx="1931123" cy="3429000"/>
          </a:xfrm>
          <a:prstGeom prst="rect">
            <a:avLst/>
          </a:prstGeom>
        </p:spPr>
      </p:pic>
      <p:grpSp>
        <p:nvGrpSpPr>
          <p:cNvPr id="23" name="Grouper 22"/>
          <p:cNvGrpSpPr/>
          <p:nvPr/>
        </p:nvGrpSpPr>
        <p:grpSpPr>
          <a:xfrm>
            <a:off x="580573" y="121432"/>
            <a:ext cx="7907872" cy="4095418"/>
            <a:chOff x="4981586" y="661477"/>
            <a:chExt cx="7907872" cy="4095418"/>
          </a:xfrm>
        </p:grpSpPr>
        <p:grpSp>
          <p:nvGrpSpPr>
            <p:cNvPr id="21" name="Grouper 20"/>
            <p:cNvGrpSpPr/>
            <p:nvPr/>
          </p:nvGrpSpPr>
          <p:grpSpPr>
            <a:xfrm>
              <a:off x="6933233" y="661477"/>
              <a:ext cx="3227881" cy="3691954"/>
              <a:chOff x="6933233" y="661477"/>
              <a:chExt cx="3227881" cy="369195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852219" y="4107210"/>
                <a:ext cx="230889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dirty="0" smtClean="0"/>
                  <a:t>JAMA, May 6, 2009—Vol 301, No. 17</a:t>
                </a:r>
                <a:endParaRPr lang="fr-FR" sz="1000" dirty="0"/>
              </a:p>
            </p:txBody>
          </p:sp>
          <p:pic>
            <p:nvPicPr>
              <p:cNvPr id="6" name="Image 5" descr="Capture d’écran 2010-08-30 à 15.50.22.png"/>
              <p:cNvPicPr>
                <a:picLocks noChangeAspect="1"/>
              </p:cNvPicPr>
              <p:nvPr/>
            </p:nvPicPr>
            <p:blipFill rotWithShape="1">
              <a:blip r:embed="rId4"/>
              <a:srcRect l="4671" r="45635" b="10000"/>
              <a:stretch/>
            </p:blipFill>
            <p:spPr>
              <a:xfrm>
                <a:off x="6933233" y="661477"/>
                <a:ext cx="2019908" cy="3429000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4981586" y="4384137"/>
              <a:ext cx="77799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smtClean="0">
                  <a:latin typeface="Arial"/>
                  <a:cs typeface="Arial"/>
                </a:rPr>
                <a:t>SIGNES ET SYMPTÔMES DE SINUSITE</a:t>
              </a:r>
              <a:endParaRPr lang="fr-FR" dirty="0" smtClean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099782" y="4387563"/>
              <a:ext cx="37896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000000"/>
                  </a:solidFill>
                  <a:latin typeface="Arial"/>
                  <a:cs typeface="Arial"/>
                </a:rPr>
                <a:t>(VIRALES </a:t>
              </a:r>
              <a:r>
                <a:rPr lang="fr-FR" b="1" u="sng" dirty="0">
                  <a:solidFill>
                    <a:srgbClr val="FF0000"/>
                  </a:solidFill>
                  <a:latin typeface="Arial"/>
                  <a:cs typeface="Arial"/>
                </a:rPr>
                <a:t>ET</a:t>
              </a:r>
              <a:r>
                <a:rPr lang="fr-FR" b="1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fr-FR" b="1" dirty="0">
                  <a:latin typeface="Arial"/>
                  <a:cs typeface="Arial"/>
                </a:rPr>
                <a:t>BACTERIENNE)</a:t>
              </a:r>
              <a:endParaRPr lang="fr-FR" dirty="0">
                <a:latin typeface="Arial"/>
                <a:cs typeface="Arial"/>
              </a:endParaRPr>
            </a:p>
          </p:txBody>
        </p:sp>
      </p:grpSp>
      <p:sp>
        <p:nvSpPr>
          <p:cNvPr id="14" name="ZoneTexte 15"/>
          <p:cNvSpPr txBox="1"/>
          <p:nvPr/>
        </p:nvSpPr>
        <p:spPr>
          <a:xfrm>
            <a:off x="580572" y="4169882"/>
            <a:ext cx="825862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/>
              <a:buChar char="•"/>
            </a:pPr>
            <a:r>
              <a:rPr lang="fr-FR" sz="1400" dirty="0" smtClean="0">
                <a:latin typeface="Arial"/>
                <a:cs typeface="Arial"/>
              </a:rPr>
              <a:t>Congestion nasale</a:t>
            </a:r>
            <a:r>
              <a:rPr lang="fr-FR" sz="1400" dirty="0">
                <a:latin typeface="Arial"/>
                <a:cs typeface="Arial"/>
              </a:rPr>
              <a:t>, œdème 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/inflammation </a:t>
            </a:r>
            <a:r>
              <a:rPr lang="fr-CH" sz="1400" dirty="0">
                <a:latin typeface="Arial" pitchFamily="34" charset="0"/>
                <a:cs typeface="Arial" pitchFamily="34" charset="0"/>
              </a:rPr>
              <a:t>de la muqueuse nasale, 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croûtes</a:t>
            </a:r>
            <a:r>
              <a:rPr lang="fr-FR" sz="1400" dirty="0" smtClean="0">
                <a:latin typeface="Arial"/>
                <a:cs typeface="Arial"/>
              </a:rPr>
              <a:t>, h</a:t>
            </a:r>
            <a:r>
              <a:rPr lang="fr-CH" sz="1400" dirty="0" err="1" smtClean="0">
                <a:latin typeface="Arial" pitchFamily="34" charset="0"/>
                <a:cs typeface="Arial" pitchFamily="34" charset="0"/>
              </a:rPr>
              <a:t>ypo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-anosmie</a:t>
            </a:r>
          </a:p>
          <a:p>
            <a:pPr marL="87313" indent="-87313">
              <a:buFont typeface="Arial"/>
              <a:buChar char="•"/>
            </a:pPr>
            <a:r>
              <a:rPr lang="fr-FR" sz="1400" dirty="0" smtClean="0">
                <a:latin typeface="Arial"/>
                <a:cs typeface="Arial"/>
              </a:rPr>
              <a:t>Ecoulement nasal ou postérieur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, toux </a:t>
            </a:r>
            <a:r>
              <a:rPr lang="fr-CH" sz="1400" dirty="0">
                <a:latin typeface="Arial" pitchFamily="34" charset="0"/>
                <a:cs typeface="Arial" pitchFamily="34" charset="0"/>
              </a:rPr>
              <a:t>nuit &gt; jour (écoulement postérieur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fr-FR" sz="1400" dirty="0" smtClean="0">
              <a:latin typeface="Arial"/>
              <a:cs typeface="Arial"/>
            </a:endParaRPr>
          </a:p>
          <a:p>
            <a:pPr marL="87313" lvl="0" indent="-87313">
              <a:buFont typeface="Arial"/>
              <a:buChar char="•"/>
            </a:pPr>
            <a:r>
              <a:rPr lang="fr-CH" sz="1400" dirty="0">
                <a:latin typeface="Arial" pitchFamily="34" charset="0"/>
                <a:cs typeface="Arial" pitchFamily="34" charset="0"/>
              </a:rPr>
              <a:t>Voix enrouée, mauvaise haleine</a:t>
            </a:r>
          </a:p>
          <a:p>
            <a:pPr marL="87313" lvl="0" indent="-87313">
              <a:buFont typeface="Arial"/>
              <a:buChar char="•"/>
            </a:pPr>
            <a:r>
              <a:rPr lang="fr-FR" sz="1400" dirty="0">
                <a:latin typeface="Arial"/>
                <a:cs typeface="Arial"/>
              </a:rPr>
              <a:t>Douleur frontale ou rétro-orbitaire +/- </a:t>
            </a:r>
            <a:r>
              <a:rPr lang="fr-FR" sz="1400" dirty="0" smtClean="0">
                <a:latin typeface="Arial"/>
                <a:cs typeface="Arial"/>
              </a:rPr>
              <a:t>œdème</a:t>
            </a:r>
            <a:endParaRPr lang="fr-FR" sz="1400" dirty="0">
              <a:latin typeface="Arial"/>
              <a:cs typeface="Arial"/>
            </a:endParaRPr>
          </a:p>
          <a:p>
            <a:pPr marL="87313" indent="-87313">
              <a:buFont typeface="Arial"/>
              <a:buChar char="•"/>
            </a:pPr>
            <a:r>
              <a:rPr lang="fr-FR" sz="1400" dirty="0" err="1" smtClean="0">
                <a:latin typeface="Arial"/>
                <a:cs typeface="Arial"/>
              </a:rPr>
              <a:t>T</a:t>
            </a:r>
            <a:r>
              <a:rPr lang="fr-FR" sz="1400" dirty="0" smtClean="0">
                <a:latin typeface="Arial"/>
                <a:cs typeface="Arial"/>
              </a:rPr>
              <a:t>°</a:t>
            </a:r>
          </a:p>
          <a:p>
            <a:pPr marL="87313" indent="-87313">
              <a:buFont typeface="Arial"/>
              <a:buChar char="•"/>
            </a:pPr>
            <a:r>
              <a:rPr lang="fr-FR" sz="1400" dirty="0" smtClean="0">
                <a:latin typeface="Arial"/>
                <a:cs typeface="Arial"/>
              </a:rPr>
              <a:t>Céphalées</a:t>
            </a:r>
            <a:r>
              <a:rPr lang="fr-FR" sz="1400" dirty="0">
                <a:latin typeface="Arial"/>
                <a:cs typeface="Arial"/>
              </a:rPr>
              <a:t>, sensation de tension</a:t>
            </a:r>
          </a:p>
          <a:p>
            <a:pPr marL="87313" lvl="0" indent="-87313">
              <a:buFont typeface="Arial"/>
              <a:buChar char="•"/>
            </a:pPr>
            <a:r>
              <a:rPr lang="fr-FR" sz="1400" dirty="0" smtClean="0">
                <a:latin typeface="Arial"/>
                <a:cs typeface="Arial"/>
              </a:rPr>
              <a:t>Douleur à la pression des sinus </a:t>
            </a:r>
          </a:p>
          <a:p>
            <a:pPr marL="87313" lvl="0" indent="-87313">
              <a:buFont typeface="Arial"/>
              <a:buChar char="•"/>
            </a:pPr>
            <a:r>
              <a:rPr lang="fr-FR" sz="1400" dirty="0" smtClean="0">
                <a:latin typeface="Arial"/>
                <a:cs typeface="Arial"/>
              </a:rPr>
              <a:t>Douleur péjorée en se penchant en avant</a:t>
            </a:r>
          </a:p>
          <a:p>
            <a:pPr marL="87313" lvl="0" indent="-87313">
              <a:buFont typeface="Arial"/>
              <a:buChar char="•"/>
            </a:pPr>
            <a:r>
              <a:rPr lang="fr-FR" sz="1400" dirty="0" smtClean="0">
                <a:latin typeface="Arial"/>
                <a:cs typeface="Arial"/>
              </a:rPr>
              <a:t>Douleur à la percussion dentaire</a:t>
            </a:r>
          </a:p>
          <a:p>
            <a:pPr marL="87313" lvl="0" indent="-87313">
              <a:buFont typeface="Arial"/>
              <a:buChar char="•"/>
            </a:pPr>
            <a:r>
              <a:rPr lang="fr-FR" sz="1400" dirty="0" err="1" smtClean="0">
                <a:latin typeface="Arial"/>
                <a:cs typeface="Arial"/>
              </a:rPr>
              <a:t>Transillumination</a:t>
            </a:r>
            <a:r>
              <a:rPr lang="fr-FR" sz="1400" dirty="0" smtClean="0">
                <a:latin typeface="Arial"/>
                <a:cs typeface="Arial"/>
              </a:rPr>
              <a:t> maxillaire négative (difficile à faire et peu fiable)</a:t>
            </a:r>
          </a:p>
          <a:p>
            <a:pPr marL="87313" lvl="0" indent="-87313">
              <a:buFont typeface="Arial"/>
              <a:buChar char="•"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A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uscultation 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des sinus : la transmission d'un son (diapason au vertex) =&gt; asymétrie avec meilleure auscultation du côté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malade </a:t>
            </a:r>
            <a:r>
              <a:rPr lang="fr-FR" sz="1400" dirty="0">
                <a:latin typeface="Arial"/>
                <a:cs typeface="Arial"/>
              </a:rPr>
              <a:t>(difficile à faire et peu fiable)</a:t>
            </a:r>
          </a:p>
          <a:p>
            <a:pPr marL="87313" indent="-87313">
              <a:buFont typeface="Arial"/>
              <a:buChar char="•"/>
            </a:pPr>
            <a:endParaRPr lang="fr-CH" sz="1400" dirty="0">
              <a:latin typeface="Arial" pitchFamily="34" charset="0"/>
              <a:cs typeface="Arial" pitchFamily="34" charset="0"/>
            </a:endParaRPr>
          </a:p>
          <a:p>
            <a:pPr marL="87313" lvl="0" indent="-87313">
              <a:buFont typeface="Arial"/>
              <a:buChar char="•"/>
            </a:pPr>
            <a:endParaRPr lang="fr-FR" sz="1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88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878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463" lvl="3" indent="-342900"/>
            <a:r>
              <a:rPr lang="fr-CH" dirty="0" smtClean="0">
                <a:latin typeface="Arial" pitchFamily="34" charset="0"/>
                <a:cs typeface="Arial" pitchFamily="34" charset="0"/>
              </a:rPr>
              <a:t>COMMENT DISTINGUER UNE SINUSITE VIRALE DE BACTERIENNE ?</a:t>
            </a:r>
          </a:p>
          <a:p>
            <a:pPr marL="265113" lvl="3" indent="-82550">
              <a:buFont typeface="Arial" pitchFamily="34" charset="0"/>
              <a:buChar char="•"/>
            </a:pPr>
            <a:endParaRPr lang="fr-CH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2133600" y="1459468"/>
            <a:ext cx="2133600" cy="1371600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CCFFCC"/>
              </a:gs>
            </a:gsLst>
            <a:lin ang="834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SINUSITES </a:t>
            </a:r>
          </a:p>
          <a:p>
            <a:pPr algn="ctr"/>
            <a:r>
              <a:rPr lang="fr-FR" dirty="0" smtClean="0"/>
              <a:t>= 90% VIRALES</a:t>
            </a:r>
          </a:p>
        </p:txBody>
      </p:sp>
      <p:grpSp>
        <p:nvGrpSpPr>
          <p:cNvPr id="24" name="Grouper 23"/>
          <p:cNvGrpSpPr/>
          <p:nvPr/>
        </p:nvGrpSpPr>
        <p:grpSpPr>
          <a:xfrm>
            <a:off x="2209800" y="3276600"/>
            <a:ext cx="4876800" cy="1828800"/>
            <a:chOff x="2209800" y="3276600"/>
            <a:chExt cx="4876800" cy="1828800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2209800" y="3733800"/>
              <a:ext cx="4876800" cy="1371600"/>
            </a:xfrm>
            <a:prstGeom prst="roundRect">
              <a:avLst/>
            </a:prstGeom>
            <a:gradFill>
              <a:gsLst>
                <a:gs pos="100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LA PLUPART DES SIGNES/SYMPTÔMES SONT PEU DISTINCTIFS !!!</a:t>
              </a:r>
            </a:p>
            <a:p>
              <a:pPr algn="ctr"/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495800" y="3276600"/>
              <a:ext cx="749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MAIS</a:t>
              </a:r>
              <a:endParaRPr lang="fr-FR" dirty="0"/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419600" y="1459468"/>
            <a:ext cx="2667000" cy="1371600"/>
            <a:chOff x="4419600" y="1459468"/>
            <a:chExt cx="2667000" cy="1371600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4953000" y="1459468"/>
              <a:ext cx="2133600" cy="1371600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6200000" scaled="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SINUSITES BACTERIENNES</a:t>
              </a:r>
            </a:p>
            <a:p>
              <a:pPr algn="ctr"/>
              <a:r>
                <a:rPr lang="fr-FR" dirty="0" smtClean="0"/>
                <a:t>10%</a:t>
              </a:r>
              <a:endParaRPr lang="fr-FR" dirty="0"/>
            </a:p>
          </p:txBody>
        </p:sp>
        <p:sp>
          <p:nvSpPr>
            <p:cNvPr id="21" name="Flèche vers la droite 20"/>
            <p:cNvSpPr/>
            <p:nvPr/>
          </p:nvSpPr>
          <p:spPr>
            <a:xfrm>
              <a:off x="4419600" y="2057400"/>
              <a:ext cx="381000" cy="228600"/>
            </a:xfrm>
            <a:prstGeom prst="rightArrow">
              <a:avLst/>
            </a:prstGeom>
            <a:gradFill flip="none" rotWithShape="1">
              <a:gsLst>
                <a:gs pos="0">
                  <a:srgbClr val="008000"/>
                </a:gs>
                <a:gs pos="53000">
                  <a:schemeClr val="accent6"/>
                </a:gs>
              </a:gsLst>
              <a:lin ang="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1676401" y="5672528"/>
            <a:ext cx="6311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 QUOI SE FIER POUR NE PAS TRAITER TOUT LE MONDE?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147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9182" b="9881"/>
          <a:stretch/>
        </p:blipFill>
        <p:spPr>
          <a:xfrm>
            <a:off x="1906492" y="495301"/>
            <a:ext cx="4456197" cy="3467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3100" y="4246705"/>
            <a:ext cx="779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Rhume</a:t>
            </a:r>
            <a:r>
              <a:rPr lang="en-US" sz="2400" dirty="0" smtClean="0"/>
              <a:t> </a:t>
            </a:r>
            <a:r>
              <a:rPr lang="en-US" sz="2400" b="1" dirty="0" err="1" smtClean="0"/>
              <a:t>clair</a:t>
            </a:r>
            <a:r>
              <a:rPr lang="en-US" sz="2400" dirty="0" smtClean="0"/>
              <a:t> </a:t>
            </a:r>
            <a:r>
              <a:rPr lang="en-US" sz="2400" dirty="0" err="1" smtClean="0"/>
              <a:t>puis</a:t>
            </a:r>
            <a:r>
              <a:rPr lang="en-US" sz="2400" dirty="0" smtClean="0"/>
              <a:t> </a:t>
            </a:r>
            <a:r>
              <a:rPr lang="en-US" sz="2400" b="1" dirty="0" err="1" smtClean="0"/>
              <a:t>épais</a:t>
            </a:r>
            <a:r>
              <a:rPr lang="en-US" sz="2400" dirty="0" smtClean="0"/>
              <a:t> </a:t>
            </a:r>
            <a:r>
              <a:rPr lang="en-US" sz="2400" dirty="0" err="1" smtClean="0"/>
              <a:t>puis</a:t>
            </a:r>
            <a:r>
              <a:rPr lang="en-US" sz="2400" dirty="0" smtClean="0"/>
              <a:t> </a:t>
            </a:r>
            <a:r>
              <a:rPr lang="en-US" sz="2400" b="1" dirty="0" smtClean="0"/>
              <a:t>purulent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Température</a:t>
            </a:r>
            <a:r>
              <a:rPr lang="en-US" sz="2400" dirty="0" smtClean="0"/>
              <a:t> au </a:t>
            </a:r>
            <a:r>
              <a:rPr lang="en-US" sz="2400" b="1" dirty="0" smtClean="0"/>
              <a:t>début</a:t>
            </a:r>
            <a:r>
              <a:rPr lang="en-US" sz="2400" dirty="0" smtClean="0"/>
              <a:t> des </a:t>
            </a:r>
            <a:r>
              <a:rPr lang="en-US" sz="2400" dirty="0" err="1" smtClean="0"/>
              <a:t>symptômes</a:t>
            </a:r>
            <a:r>
              <a:rPr lang="en-US" sz="2400" dirty="0" smtClean="0"/>
              <a:t> qui </a:t>
            </a:r>
            <a:r>
              <a:rPr lang="en-US" sz="2400" dirty="0" err="1" smtClean="0"/>
              <a:t>dure</a:t>
            </a:r>
            <a:r>
              <a:rPr lang="en-US" sz="2400" dirty="0" smtClean="0"/>
              <a:t> </a:t>
            </a:r>
            <a:r>
              <a:rPr lang="en-US" sz="2400" b="1" dirty="0" smtClean="0"/>
              <a:t>24</a:t>
            </a:r>
            <a:r>
              <a:rPr lang="en-US" sz="2400" b="1" dirty="0"/>
              <a:t> </a:t>
            </a:r>
            <a:r>
              <a:rPr lang="en-US" sz="2400" b="1" dirty="0" err="1" smtClean="0"/>
              <a:t>à</a:t>
            </a:r>
            <a:r>
              <a:rPr lang="en-US" sz="2400" b="1" dirty="0" smtClean="0"/>
              <a:t> 48h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Pic des </a:t>
            </a:r>
            <a:r>
              <a:rPr lang="en-US" sz="2400" dirty="0" err="1" smtClean="0"/>
              <a:t>symptômes</a:t>
            </a:r>
            <a:r>
              <a:rPr lang="en-US" sz="2400" dirty="0" smtClean="0"/>
              <a:t> </a:t>
            </a:r>
            <a:r>
              <a:rPr lang="en-US" sz="2400" b="1" dirty="0" err="1" smtClean="0"/>
              <a:t>respiratoires</a:t>
            </a:r>
            <a:r>
              <a:rPr lang="en-US" sz="2400" dirty="0" smtClean="0"/>
              <a:t> entre J3 et J6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Guérison</a:t>
            </a:r>
            <a:r>
              <a:rPr lang="en-US" sz="2400" dirty="0" smtClean="0"/>
              <a:t> </a:t>
            </a:r>
            <a:r>
              <a:rPr lang="en-US" sz="2400" dirty="0" err="1" smtClean="0"/>
              <a:t>complète</a:t>
            </a:r>
            <a:r>
              <a:rPr lang="en-US" sz="2400" dirty="0" smtClean="0"/>
              <a:t> après </a:t>
            </a:r>
            <a:r>
              <a:rPr lang="en-US" sz="2400" b="1" dirty="0" smtClean="0"/>
              <a:t>10 </a:t>
            </a:r>
            <a:r>
              <a:rPr lang="en-US" sz="2400" b="1" dirty="0" err="1" smtClean="0"/>
              <a:t>jours</a:t>
            </a:r>
            <a:r>
              <a:rPr lang="en-US" sz="2400" dirty="0" smtClean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93493" y="6493474"/>
            <a:ext cx="2290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PEDIATRICS </a:t>
            </a:r>
            <a:r>
              <a:rPr lang="en-US" sz="1400" dirty="0" smtClean="0"/>
              <a:t>2013; 132; e262</a:t>
            </a:r>
            <a:endParaRPr lang="en-US" sz="1400" i="1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878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463" lvl="3" indent="-342900"/>
            <a:r>
              <a:rPr lang="fr-CH" dirty="0" smtClean="0">
                <a:latin typeface="Arial" pitchFamily="34" charset="0"/>
                <a:cs typeface="Arial" pitchFamily="34" charset="0"/>
              </a:rPr>
              <a:t>HISTOIRE NATURELLE D’UNE IVRS SIMPLE </a:t>
            </a:r>
          </a:p>
          <a:p>
            <a:pPr marL="265113" lvl="3" indent="-82550">
              <a:buFont typeface="Arial" pitchFamily="34" charset="0"/>
              <a:buChar char="•"/>
            </a:pPr>
            <a:endParaRPr lang="fr-CH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9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8360" y="676329"/>
            <a:ext cx="7024731" cy="4185223"/>
            <a:chOff x="455908" y="299641"/>
            <a:chExt cx="8143866" cy="47149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7300" r="50000" b="15757"/>
            <a:stretch/>
          </p:blipFill>
          <p:spPr>
            <a:xfrm>
              <a:off x="4748687" y="668972"/>
              <a:ext cx="3851087" cy="38584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06425" y="4645261"/>
              <a:ext cx="2482228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TROMPE D’EUSTACHE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33116" y="299641"/>
              <a:ext cx="24822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Enfant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90306" y="299641"/>
              <a:ext cx="24822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Adulte</a:t>
              </a:r>
              <a:endParaRPr lang="en-US" dirty="0"/>
            </a:p>
          </p:txBody>
        </p:sp>
        <p:pic>
          <p:nvPicPr>
            <p:cNvPr id="16" name="Picture 7"/>
            <p:cNvPicPr>
              <a:picLocks noChangeAspect="1"/>
            </p:cNvPicPr>
            <p:nvPr/>
          </p:nvPicPr>
          <p:blipFill rotWithShape="1">
            <a:blip r:embed="rId2"/>
            <a:srcRect l="50002" t="7300" r="-5" b="15757"/>
            <a:stretch/>
          </p:blipFill>
          <p:spPr>
            <a:xfrm>
              <a:off x="455908" y="668973"/>
              <a:ext cx="3851088" cy="385847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641223" y="5573256"/>
            <a:ext cx="39257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Chez </a:t>
            </a:r>
            <a:r>
              <a:rPr lang="en-US" dirty="0" err="1" smtClean="0"/>
              <a:t>l’enfant</a:t>
            </a:r>
            <a:r>
              <a:rPr lang="en-US" dirty="0" smtClean="0"/>
              <a:t> la trompe </a:t>
            </a:r>
            <a:r>
              <a:rPr lang="en-US" dirty="0" err="1" smtClean="0"/>
              <a:t>d’Eustache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Plus </a:t>
            </a:r>
            <a:r>
              <a:rPr lang="en-US" dirty="0" err="1" smtClean="0"/>
              <a:t>courte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Plus </a:t>
            </a:r>
            <a:r>
              <a:rPr lang="en-US" dirty="0" err="1" smtClean="0"/>
              <a:t>horizontale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53" y="-14728"/>
            <a:ext cx="3141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ANATOMIE</a:t>
            </a:r>
            <a:endParaRPr lang="en-US" sz="4400" b="1" dirty="0">
              <a:latin typeface="Arial"/>
              <a:cs typeface="Arial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2476500" y="4533716"/>
            <a:ext cx="3524250" cy="0"/>
          </a:xfrm>
          <a:prstGeom prst="line">
            <a:avLst/>
          </a:prstGeom>
          <a:ln w="222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5991225" y="4429134"/>
            <a:ext cx="0" cy="104582"/>
          </a:xfrm>
          <a:prstGeom prst="line">
            <a:avLst/>
          </a:prstGeom>
          <a:ln w="222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476500" y="4429134"/>
            <a:ext cx="0" cy="104582"/>
          </a:xfrm>
          <a:prstGeom prst="line">
            <a:avLst/>
          </a:prstGeom>
          <a:ln w="222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2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8780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463" lvl="3" indent="-342900"/>
            <a:r>
              <a:rPr lang="fr-CH" dirty="0" smtClean="0">
                <a:latin typeface="Arial" pitchFamily="34" charset="0"/>
                <a:cs typeface="Arial" pitchFamily="34" charset="0"/>
              </a:rPr>
              <a:t>SINUSITE: SYMPTÔMES ET SIGNES UTILES</a:t>
            </a:r>
          </a:p>
          <a:p>
            <a:pPr marL="265113" lvl="3" indent="-82550">
              <a:buFont typeface="Arial" pitchFamily="34" charset="0"/>
              <a:buChar char="•"/>
            </a:pPr>
            <a:endParaRPr lang="fr-CH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 descr="Capture d’écran 2010-08-29 à 13.20.45.png"/>
          <p:cNvPicPr>
            <a:picLocks noChangeAspect="1"/>
          </p:cNvPicPr>
          <p:nvPr/>
        </p:nvPicPr>
        <p:blipFill rotWithShape="1">
          <a:blip r:embed="rId3"/>
          <a:srcRect t="3640" r="11340" b="38161"/>
          <a:stretch/>
        </p:blipFill>
        <p:spPr>
          <a:xfrm>
            <a:off x="228600" y="1650152"/>
            <a:ext cx="6553200" cy="2438278"/>
          </a:xfrm>
          <a:prstGeom prst="rect">
            <a:avLst/>
          </a:prstGeom>
        </p:spPr>
      </p:pic>
      <p:grpSp>
        <p:nvGrpSpPr>
          <p:cNvPr id="50" name="Grouper 49"/>
          <p:cNvGrpSpPr/>
          <p:nvPr/>
        </p:nvGrpSpPr>
        <p:grpSpPr>
          <a:xfrm>
            <a:off x="685800" y="4088430"/>
            <a:ext cx="5860023" cy="474821"/>
            <a:chOff x="685800" y="3943290"/>
            <a:chExt cx="5860023" cy="474821"/>
          </a:xfrm>
        </p:grpSpPr>
        <p:sp>
          <p:nvSpPr>
            <p:cNvPr id="6" name="ZoneTexte 5"/>
            <p:cNvSpPr txBox="1"/>
            <p:nvPr/>
          </p:nvSpPr>
          <p:spPr>
            <a:xfrm>
              <a:off x="685800" y="3943290"/>
              <a:ext cx="8534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RVP (LR+)*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85800" y="4171890"/>
              <a:ext cx="9162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RVN (LR-) **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971800" y="3943290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1,59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756741" y="3943290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3,26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541682" y="3943290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1,29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326623" y="3943290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4,23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111564" y="3943290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2,72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971800" y="4154269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0.83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756741" y="4154269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0,33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541682" y="4154269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0,69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26623" y="4154269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0,14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111564" y="4154269"/>
              <a:ext cx="4342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1,81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029200" y="1592940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Acute </a:t>
            </a:r>
            <a:r>
              <a:rPr lang="fr-FR" sz="1000" dirty="0" err="1" smtClean="0"/>
              <a:t>Bacterial</a:t>
            </a:r>
            <a:r>
              <a:rPr lang="fr-FR" sz="1000" dirty="0" smtClean="0"/>
              <a:t> </a:t>
            </a:r>
            <a:r>
              <a:rPr lang="fr-FR" sz="1000" dirty="0" err="1" smtClean="0"/>
              <a:t>Sinusitis</a:t>
            </a:r>
            <a:r>
              <a:rPr lang="fr-FR" sz="1000" dirty="0" smtClean="0"/>
              <a:t>. </a:t>
            </a:r>
          </a:p>
          <a:p>
            <a:r>
              <a:rPr lang="fr-CH" sz="1000" dirty="0" smtClean="0">
                <a:latin typeface="Arial" pitchFamily="34" charset="0"/>
                <a:cs typeface="Arial" pitchFamily="34" charset="0"/>
              </a:rPr>
              <a:t>NEJM 2004; 26; </a:t>
            </a:r>
            <a:r>
              <a:rPr lang="fr-FR" sz="1000" dirty="0" smtClean="0"/>
              <a:t>351</a:t>
            </a:r>
            <a:endParaRPr lang="fr-FR" sz="1000" dirty="0"/>
          </a:p>
        </p:txBody>
      </p:sp>
      <p:grpSp>
        <p:nvGrpSpPr>
          <p:cNvPr id="52" name="Grouper 51"/>
          <p:cNvGrpSpPr/>
          <p:nvPr/>
        </p:nvGrpSpPr>
        <p:grpSpPr>
          <a:xfrm>
            <a:off x="6553200" y="1604786"/>
            <a:ext cx="2286000" cy="2959160"/>
            <a:chOff x="6553200" y="1460440"/>
            <a:chExt cx="2286000" cy="2959160"/>
          </a:xfrm>
        </p:grpSpPr>
        <p:sp>
          <p:nvSpPr>
            <p:cNvPr id="28" name="Rectangle 27"/>
            <p:cNvSpPr/>
            <p:nvPr/>
          </p:nvSpPr>
          <p:spPr>
            <a:xfrm>
              <a:off x="6553200" y="1981200"/>
              <a:ext cx="12954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25463" lvl="3" indent="-342900"/>
              <a:r>
                <a:rPr lang="fr-CH" sz="1000" dirty="0" smtClean="0">
                  <a:latin typeface="Arial" pitchFamily="34" charset="0"/>
                  <a:cs typeface="Arial" pitchFamily="34" charset="0"/>
                </a:rPr>
                <a:t>Péjoration des</a:t>
              </a:r>
            </a:p>
            <a:p>
              <a:pPr marL="525463" lvl="3" indent="-342900"/>
              <a:r>
                <a:rPr lang="fr-CH" sz="1000" dirty="0" smtClean="0">
                  <a:latin typeface="Arial" pitchFamily="34" charset="0"/>
                  <a:cs typeface="Arial" pitchFamily="34" charset="0"/>
                </a:rPr>
                <a:t>symptômes</a:t>
              </a:r>
            </a:p>
            <a:p>
              <a:pPr marL="525463" lvl="3" indent="-342900"/>
              <a:r>
                <a:rPr lang="fr-CH" sz="1000" dirty="0" smtClean="0">
                  <a:latin typeface="Arial" pitchFamily="34" charset="0"/>
                  <a:cs typeface="Arial" pitchFamily="34" charset="0"/>
                </a:rPr>
                <a:t>après accalmie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858000" y="1460440"/>
              <a:ext cx="1676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900" i="1" dirty="0" smtClean="0"/>
                <a:t>Am. Fam. Phys., 2004, 70, p.1685-1704</a:t>
              </a:r>
              <a:endParaRPr lang="fr-FR" sz="900" i="1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7033341" y="2971800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72</a:t>
              </a:r>
              <a:endParaRPr lang="fr-FR" sz="1000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033341" y="3200400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65</a:t>
              </a:r>
              <a:endParaRPr lang="fr-FR" sz="1000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003023" y="3962400"/>
              <a:ext cx="3629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2,1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7003023" y="4173379"/>
              <a:ext cx="3642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0,4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43800" y="1981200"/>
              <a:ext cx="12954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3" lvl="3" indent="-80963" algn="ctr"/>
              <a:r>
                <a:rPr lang="fr-CH" sz="1000" dirty="0" smtClean="0">
                  <a:latin typeface="Arial" pitchFamily="34" charset="0"/>
                  <a:cs typeface="Arial" pitchFamily="34" charset="0"/>
                </a:rPr>
                <a:t>Impression </a:t>
              </a:r>
            </a:p>
            <a:p>
              <a:pPr marL="80963" lvl="3" indent="-80963" algn="ctr"/>
              <a:r>
                <a:rPr lang="fr-CH" sz="1000" dirty="0" smtClean="0">
                  <a:latin typeface="Arial" pitchFamily="34" charset="0"/>
                  <a:cs typeface="Arial" pitchFamily="34" charset="0"/>
                </a:rPr>
                <a:t>clinique </a:t>
              </a:r>
            </a:p>
            <a:p>
              <a:pPr marL="80963" lvl="3" indent="-80963" algn="ctr"/>
              <a:r>
                <a:rPr lang="fr-CH" sz="1000" dirty="0" smtClean="0">
                  <a:latin typeface="Arial" pitchFamily="34" charset="0"/>
                  <a:cs typeface="Arial" pitchFamily="34" charset="0"/>
                </a:rPr>
                <a:t>générale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023941" y="2971800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69</a:t>
              </a:r>
              <a:endParaRPr lang="fr-FR" sz="10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8023941" y="3200400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79</a:t>
              </a:r>
              <a:endParaRPr lang="fr-FR" sz="10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993623" y="3962400"/>
              <a:ext cx="3629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</a:rPr>
                <a:t>3,2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7993623" y="4173379"/>
              <a:ext cx="3629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00FF"/>
                  </a:solidFill>
                </a:rPr>
                <a:t>0,3</a:t>
              </a:r>
              <a:endParaRPr lang="fr-FR" sz="1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971800" y="4093026"/>
            <a:ext cx="2057400" cy="457200"/>
            <a:chOff x="2971800" y="5616996"/>
            <a:chExt cx="2057400" cy="457200"/>
          </a:xfrm>
        </p:grpSpPr>
        <p:sp>
          <p:nvSpPr>
            <p:cNvPr id="26" name="Rectangle 25"/>
            <p:cNvSpPr/>
            <p:nvPr/>
          </p:nvSpPr>
          <p:spPr>
            <a:xfrm>
              <a:off x="4495800" y="5616996"/>
              <a:ext cx="533400" cy="457200"/>
            </a:xfrm>
            <a:prstGeom prst="rect">
              <a:avLst/>
            </a:prstGeom>
            <a:solidFill>
              <a:schemeClr val="accent2">
                <a:lumMod val="75000"/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71800" y="5616996"/>
              <a:ext cx="533400" cy="457200"/>
            </a:xfrm>
            <a:prstGeom prst="rect">
              <a:avLst/>
            </a:prstGeom>
            <a:solidFill>
              <a:schemeClr val="accent2">
                <a:lumMod val="75000"/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3749364" y="4077198"/>
            <a:ext cx="4724400" cy="464454"/>
            <a:chOff x="3733800" y="4898556"/>
            <a:chExt cx="4724400" cy="464454"/>
          </a:xfrm>
        </p:grpSpPr>
        <p:sp>
          <p:nvSpPr>
            <p:cNvPr id="21" name="Rectangle 20"/>
            <p:cNvSpPr/>
            <p:nvPr/>
          </p:nvSpPr>
          <p:spPr>
            <a:xfrm>
              <a:off x="3733800" y="4905810"/>
              <a:ext cx="533400" cy="457200"/>
            </a:xfrm>
            <a:prstGeom prst="rect">
              <a:avLst/>
            </a:prstGeom>
            <a:solidFill>
              <a:schemeClr val="accent3">
                <a:lumMod val="75000"/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905810"/>
              <a:ext cx="533400" cy="457200"/>
            </a:xfrm>
            <a:prstGeom prst="rect">
              <a:avLst/>
            </a:prstGeom>
            <a:solidFill>
              <a:schemeClr val="accent3">
                <a:lumMod val="75000"/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934200" y="4905810"/>
              <a:ext cx="533400" cy="457200"/>
            </a:xfrm>
            <a:prstGeom prst="rect">
              <a:avLst/>
            </a:prstGeom>
            <a:solidFill>
              <a:schemeClr val="accent3">
                <a:lumMod val="75000"/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24800" y="4905810"/>
              <a:ext cx="533400" cy="457200"/>
            </a:xfrm>
            <a:prstGeom prst="rect">
              <a:avLst/>
            </a:prstGeom>
            <a:solidFill>
              <a:schemeClr val="accent3">
                <a:lumMod val="75000"/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85134" y="4898556"/>
              <a:ext cx="533400" cy="457200"/>
            </a:xfrm>
            <a:prstGeom prst="rect">
              <a:avLst/>
            </a:prstGeom>
            <a:solidFill>
              <a:schemeClr val="accent3">
                <a:lumMod val="75000"/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1486202" y="5537191"/>
            <a:ext cx="6597141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LIKEHOOD RATIO (RAPPORT DE VRAISSEMEBLANCE)  SIGNIFICATIF SI: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                              LR+&gt;2</a:t>
            </a:r>
            <a:r>
              <a:rPr lang="en-US" dirty="0"/>
              <a:t>		</a:t>
            </a:r>
            <a:r>
              <a:rPr lang="en-US" dirty="0">
                <a:solidFill>
                  <a:srgbClr val="0000FF"/>
                </a:solidFill>
              </a:rPr>
              <a:t>LR</a:t>
            </a:r>
            <a:r>
              <a:rPr lang="en-US" dirty="0" smtClean="0">
                <a:solidFill>
                  <a:srgbClr val="0000FF"/>
                </a:solidFill>
              </a:rPr>
              <a:t>-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&lt; 0,5</a:t>
            </a:r>
            <a:endParaRPr lang="en-US" sz="800" dirty="0">
              <a:solidFill>
                <a:srgbClr val="0000FF"/>
              </a:solidFill>
            </a:endParaRPr>
          </a:p>
        </p:txBody>
      </p:sp>
      <p:cxnSp>
        <p:nvCxnSpPr>
          <p:cNvPr id="49" name="Connecteur droit 30"/>
          <p:cNvCxnSpPr/>
          <p:nvPr/>
        </p:nvCxnSpPr>
        <p:spPr>
          <a:xfrm>
            <a:off x="362585" y="4051291"/>
            <a:ext cx="0" cy="656650"/>
          </a:xfrm>
          <a:prstGeom prst="line">
            <a:avLst/>
          </a:prstGeom>
          <a:ln w="222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30"/>
          <p:cNvCxnSpPr/>
          <p:nvPr/>
        </p:nvCxnSpPr>
        <p:spPr>
          <a:xfrm flipV="1">
            <a:off x="362585" y="4707939"/>
            <a:ext cx="8248015" cy="2"/>
          </a:xfrm>
          <a:prstGeom prst="line">
            <a:avLst/>
          </a:prstGeom>
          <a:ln w="222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30"/>
          <p:cNvCxnSpPr/>
          <p:nvPr/>
        </p:nvCxnSpPr>
        <p:spPr>
          <a:xfrm flipH="1">
            <a:off x="6781801" y="1650152"/>
            <a:ext cx="12699" cy="3057787"/>
          </a:xfrm>
          <a:prstGeom prst="line">
            <a:avLst/>
          </a:prstGeom>
          <a:ln w="222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30"/>
          <p:cNvCxnSpPr/>
          <p:nvPr/>
        </p:nvCxnSpPr>
        <p:spPr>
          <a:xfrm>
            <a:off x="6781800" y="1929552"/>
            <a:ext cx="1827212" cy="0"/>
          </a:xfrm>
          <a:prstGeom prst="line">
            <a:avLst/>
          </a:prstGeom>
          <a:ln w="222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30"/>
          <p:cNvCxnSpPr/>
          <p:nvPr/>
        </p:nvCxnSpPr>
        <p:spPr>
          <a:xfrm>
            <a:off x="6794500" y="1656502"/>
            <a:ext cx="1827212" cy="0"/>
          </a:xfrm>
          <a:prstGeom prst="line">
            <a:avLst/>
          </a:prstGeom>
          <a:ln w="222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30"/>
          <p:cNvCxnSpPr/>
          <p:nvPr/>
        </p:nvCxnSpPr>
        <p:spPr>
          <a:xfrm flipH="1">
            <a:off x="8609236" y="1659093"/>
            <a:ext cx="1364" cy="3046789"/>
          </a:xfrm>
          <a:prstGeom prst="line">
            <a:avLst/>
          </a:prstGeom>
          <a:ln w="222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30"/>
          <p:cNvCxnSpPr/>
          <p:nvPr/>
        </p:nvCxnSpPr>
        <p:spPr>
          <a:xfrm flipV="1">
            <a:off x="360997" y="1659091"/>
            <a:ext cx="6433503" cy="2"/>
          </a:xfrm>
          <a:prstGeom prst="line">
            <a:avLst/>
          </a:prstGeom>
          <a:ln w="222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92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793493" y="6493474"/>
            <a:ext cx="2290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PEDIATRICS </a:t>
            </a:r>
            <a:r>
              <a:rPr lang="en-US" sz="1400" dirty="0" smtClean="0"/>
              <a:t>2013; 132; e262</a:t>
            </a:r>
            <a:endParaRPr lang="en-US" sz="1400" i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622454" y="850900"/>
            <a:ext cx="7633986" cy="4882063"/>
            <a:chOff x="507432" y="3204125"/>
            <a:chExt cx="6027905" cy="35833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432" y="4491652"/>
              <a:ext cx="2824751" cy="96512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3393" y="3204125"/>
              <a:ext cx="2701944" cy="3583327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788797" y="3274673"/>
              <a:ext cx="0" cy="33922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304711" y="4855700"/>
              <a:ext cx="4840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320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78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3175"/>
            <a:r>
              <a:rPr lang="fr-CH" sz="2400" u="sng" dirty="0" smtClean="0">
                <a:latin typeface="Arial" pitchFamily="34" charset="0"/>
                <a:cs typeface="Arial" pitchFamily="34" charset="0"/>
              </a:rPr>
              <a:t>PLACE DE L’IMAGERIE</a:t>
            </a:r>
          </a:p>
        </p:txBody>
      </p:sp>
      <p:sp>
        <p:nvSpPr>
          <p:cNvPr id="6" name="Rectangle 5"/>
          <p:cNvSpPr/>
          <p:nvPr/>
        </p:nvSpPr>
        <p:spPr>
          <a:xfrm>
            <a:off x="-14514" y="426775"/>
            <a:ext cx="9144000" cy="6401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285750" algn="just">
              <a:buFont typeface="Arial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Le </a:t>
            </a:r>
            <a:r>
              <a:rPr lang="fr-FR" b="1" dirty="0" smtClean="0">
                <a:solidFill>
                  <a:srgbClr val="FF0000"/>
                </a:solidFill>
              </a:rPr>
              <a:t>DIAGNOSTIC </a:t>
            </a:r>
            <a:r>
              <a:rPr lang="fr-FR" b="1" dirty="0">
                <a:solidFill>
                  <a:srgbClr val="FF0000"/>
                </a:solidFill>
              </a:rPr>
              <a:t>de sinusite est avant tout </a:t>
            </a:r>
            <a:r>
              <a:rPr lang="fr-FR" b="1" dirty="0" smtClean="0">
                <a:solidFill>
                  <a:srgbClr val="FF0000"/>
                </a:solidFill>
              </a:rPr>
              <a:t>CLINIQUE et ANAMNESTIQUE.</a:t>
            </a:r>
          </a:p>
          <a:p>
            <a:pPr marL="74613" algn="just"/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marL="360363" indent="-285750" algn="just">
              <a:buFont typeface="Arial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Les examens d’imageries </a:t>
            </a:r>
            <a:r>
              <a:rPr lang="fr-FR" b="1" dirty="0">
                <a:solidFill>
                  <a:srgbClr val="FF0000"/>
                </a:solidFill>
              </a:rPr>
              <a:t>ont </a:t>
            </a:r>
            <a:r>
              <a:rPr lang="fr-FR" b="1" dirty="0" smtClean="0">
                <a:solidFill>
                  <a:srgbClr val="FF0000"/>
                </a:solidFill>
              </a:rPr>
              <a:t>:</a:t>
            </a:r>
          </a:p>
          <a:p>
            <a:pPr marL="817563" lvl="1" indent="-285750" algn="just">
              <a:buFont typeface="Arial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U</a:t>
            </a:r>
            <a:r>
              <a:rPr lang="fr-FR" b="1" dirty="0" smtClean="0">
                <a:solidFill>
                  <a:srgbClr val="FF0000"/>
                </a:solidFill>
              </a:rPr>
              <a:t>ne </a:t>
            </a:r>
            <a:r>
              <a:rPr lang="fr-FR" b="1" dirty="0">
                <a:solidFill>
                  <a:srgbClr val="FF0000"/>
                </a:solidFill>
              </a:rPr>
              <a:t>faible </a:t>
            </a:r>
            <a:r>
              <a:rPr lang="fr-FR" b="1" dirty="0" smtClean="0">
                <a:solidFill>
                  <a:srgbClr val="FF0000"/>
                </a:solidFill>
              </a:rPr>
              <a:t>sensibilité (Rx </a:t>
            </a:r>
            <a:r>
              <a:rPr lang="fr-FR" b="1" dirty="0">
                <a:solidFill>
                  <a:srgbClr val="FF0000"/>
                </a:solidFill>
              </a:rPr>
              <a:t>des </a:t>
            </a:r>
            <a:r>
              <a:rPr lang="fr-FR" b="1" dirty="0" smtClean="0">
                <a:solidFill>
                  <a:srgbClr val="FF0000"/>
                </a:solidFill>
              </a:rPr>
              <a:t>sinus).</a:t>
            </a:r>
          </a:p>
          <a:p>
            <a:pPr marL="817563" lvl="1" indent="-285750" algn="just">
              <a:buFont typeface="Arial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U</a:t>
            </a:r>
            <a:r>
              <a:rPr lang="fr-FR" b="1" dirty="0" smtClean="0">
                <a:solidFill>
                  <a:srgbClr val="FF0000"/>
                </a:solidFill>
              </a:rPr>
              <a:t>ne </a:t>
            </a:r>
            <a:r>
              <a:rPr lang="fr-FR" b="1" dirty="0">
                <a:solidFill>
                  <a:srgbClr val="FF0000"/>
                </a:solidFill>
              </a:rPr>
              <a:t>faible spécificité </a:t>
            </a:r>
            <a:r>
              <a:rPr lang="fr-FR" b="1" dirty="0" smtClean="0">
                <a:solidFill>
                  <a:srgbClr val="FF0000"/>
                </a:solidFill>
              </a:rPr>
              <a:t>(Rx, CT-scan, IRM-</a:t>
            </a:r>
            <a:r>
              <a:rPr lang="fr-FR" b="1" dirty="0">
                <a:solidFill>
                  <a:srgbClr val="FF0000"/>
                </a:solidFill>
              </a:rPr>
              <a:t>cérébral</a:t>
            </a:r>
            <a:r>
              <a:rPr lang="fr-FR" b="1" dirty="0" smtClean="0">
                <a:solidFill>
                  <a:srgbClr val="FF0000"/>
                </a:solidFill>
              </a:rPr>
              <a:t>): Ad 70% de sinus anormaux chez l’enfant en cas d’IVRS.</a:t>
            </a:r>
            <a:endParaRPr lang="fr-CH" sz="2800" dirty="0">
              <a:solidFill>
                <a:srgbClr val="FF0000"/>
              </a:solidFill>
            </a:endParaRPr>
          </a:p>
          <a:p>
            <a:r>
              <a:rPr lang="fr-FR" b="1" dirty="0"/>
              <a:t> </a:t>
            </a:r>
            <a:endParaRPr lang="fr-CH" sz="2800" dirty="0"/>
          </a:p>
          <a:p>
            <a:pPr marL="0" lvl="1"/>
            <a:r>
              <a:rPr lang="fr-FR" b="1" dirty="0" smtClean="0"/>
              <a:t>La </a:t>
            </a:r>
            <a:r>
              <a:rPr lang="fr-FR" b="1" dirty="0"/>
              <a:t>Rx des </a:t>
            </a:r>
            <a:r>
              <a:rPr lang="fr-FR" b="1" dirty="0" smtClean="0"/>
              <a:t>sinus: </a:t>
            </a:r>
            <a:r>
              <a:rPr lang="fr-FR" b="1" dirty="0" smtClean="0">
                <a:solidFill>
                  <a:srgbClr val="FF0000"/>
                </a:solidFill>
              </a:rPr>
              <a:t>NE SE FAIT PLUS D’EMBLEE </a:t>
            </a:r>
            <a:r>
              <a:rPr lang="fr-FR" dirty="0" smtClean="0"/>
              <a:t>pour </a:t>
            </a:r>
            <a:r>
              <a:rPr lang="fr-FR" dirty="0"/>
              <a:t>le </a:t>
            </a:r>
            <a:r>
              <a:rPr lang="fr-FR" dirty="0" smtClean="0"/>
              <a:t>poser le diagnostic de sinusite </a:t>
            </a:r>
            <a:r>
              <a:rPr lang="fr-FR" b="1" dirty="0" smtClean="0"/>
              <a:t>bactérienne</a:t>
            </a:r>
            <a:r>
              <a:rPr lang="fr-FR" dirty="0" smtClean="0"/>
              <a:t>. </a:t>
            </a:r>
            <a:endParaRPr lang="fr-CH" sz="1400" dirty="0"/>
          </a:p>
          <a:p>
            <a:pPr lvl="0"/>
            <a:endParaRPr lang="fr-FR" b="1" dirty="0" smtClean="0"/>
          </a:p>
          <a:p>
            <a:pPr lvl="0"/>
            <a:endParaRPr lang="fr-FR" b="1" dirty="0"/>
          </a:p>
          <a:p>
            <a:pPr lvl="0"/>
            <a:endParaRPr lang="fr-FR" b="1" dirty="0" smtClean="0"/>
          </a:p>
          <a:p>
            <a:pPr lvl="0"/>
            <a:endParaRPr lang="fr-FR" b="1" dirty="0"/>
          </a:p>
          <a:p>
            <a:pPr lvl="0"/>
            <a:endParaRPr lang="fr-FR" b="1" dirty="0" smtClean="0"/>
          </a:p>
          <a:p>
            <a:pPr lvl="0"/>
            <a:endParaRPr lang="fr-FR" b="1" dirty="0"/>
          </a:p>
          <a:p>
            <a:pPr lvl="0"/>
            <a:endParaRPr lang="fr-FR" b="1" dirty="0"/>
          </a:p>
          <a:p>
            <a:pPr lvl="0"/>
            <a:endParaRPr lang="fr-FR" b="1" dirty="0" smtClean="0"/>
          </a:p>
          <a:p>
            <a:pPr lvl="0"/>
            <a:r>
              <a:rPr lang="fr-FR" b="1" dirty="0" smtClean="0"/>
              <a:t>Le </a:t>
            </a:r>
            <a:r>
              <a:rPr lang="fr-FR" b="1" dirty="0"/>
              <a:t>CT-</a:t>
            </a:r>
            <a:r>
              <a:rPr lang="fr-FR" b="1" dirty="0" smtClean="0"/>
              <a:t>scan </a:t>
            </a:r>
            <a:r>
              <a:rPr lang="fr-FR" b="1" u="sng" dirty="0" smtClean="0"/>
              <a:t>injecté</a:t>
            </a:r>
            <a:r>
              <a:rPr lang="fr-FR" b="1" dirty="0" smtClean="0"/>
              <a:t> </a:t>
            </a:r>
            <a:r>
              <a:rPr lang="fr-FR" b="1" dirty="0"/>
              <a:t>(</a:t>
            </a:r>
            <a:r>
              <a:rPr lang="fr-FR" b="1" dirty="0" smtClean="0"/>
              <a:t>ou IRM-injectée selon délai) seront les examen de choix et se feront en cas de : </a:t>
            </a:r>
            <a:endParaRPr lang="fr-CH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Doute clinique de </a:t>
            </a:r>
            <a:r>
              <a:rPr lang="fr-FR" dirty="0" smtClean="0"/>
              <a:t>sinusite bactérienne </a:t>
            </a:r>
            <a:r>
              <a:rPr lang="fr-FR" b="1" dirty="0" smtClean="0"/>
              <a:t>sévère</a:t>
            </a:r>
            <a:r>
              <a:rPr lang="fr-FR" dirty="0" smtClean="0"/>
              <a:t>.</a:t>
            </a:r>
            <a:endParaRPr lang="fr-CH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b="1" dirty="0"/>
              <a:t>Sinusite résistante</a:t>
            </a:r>
            <a:r>
              <a:rPr lang="fr-FR" dirty="0"/>
              <a:t> aux </a:t>
            </a:r>
            <a:r>
              <a:rPr lang="fr-FR" dirty="0" smtClean="0"/>
              <a:t>traitement antibiotique.</a:t>
            </a:r>
            <a:endParaRPr lang="fr-CH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b="1" dirty="0"/>
              <a:t>Sinusite </a:t>
            </a:r>
            <a:r>
              <a:rPr lang="fr-FR" b="1" dirty="0" smtClean="0"/>
              <a:t>compliquée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abcès intra crânien, </a:t>
            </a:r>
            <a:r>
              <a:rPr lang="fr-FR" dirty="0"/>
              <a:t>extension orbitaire, thrombose </a:t>
            </a:r>
            <a:r>
              <a:rPr lang="fr-FR" dirty="0" smtClean="0"/>
              <a:t>veineuse, …).</a:t>
            </a:r>
            <a:endParaRPr lang="fr-CH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b="1" dirty="0"/>
              <a:t>Si suspicion d’infection fongique</a:t>
            </a:r>
            <a:r>
              <a:rPr lang="fr-FR" dirty="0"/>
              <a:t> +/- IRM et </a:t>
            </a:r>
            <a:r>
              <a:rPr lang="fr-FR" dirty="0" smtClean="0"/>
              <a:t>biopsies</a:t>
            </a:r>
            <a:endParaRPr lang="fr-CH" dirty="0"/>
          </a:p>
          <a:p>
            <a:pPr marL="742950" lvl="1" indent="-285750">
              <a:buFont typeface="Arial" pitchFamily="34" charset="0"/>
              <a:buChar char="•"/>
            </a:pPr>
            <a:endParaRPr lang="fr-CH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08121" y="2932784"/>
            <a:ext cx="7619755" cy="3925034"/>
            <a:chOff x="690621" y="2932784"/>
            <a:chExt cx="7619755" cy="3925034"/>
          </a:xfrm>
        </p:grpSpPr>
        <p:sp>
          <p:nvSpPr>
            <p:cNvPr id="2" name="Rectangle 1"/>
            <p:cNvSpPr/>
            <p:nvPr/>
          </p:nvSpPr>
          <p:spPr>
            <a:xfrm>
              <a:off x="690621" y="6550041"/>
              <a:ext cx="761975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i="1" dirty="0" smtClean="0"/>
                <a:t>PEDIATRICS </a:t>
              </a:r>
              <a:r>
                <a:rPr lang="en-US" sz="1400" i="1" dirty="0"/>
                <a:t>2013; 132; </a:t>
              </a:r>
              <a:r>
                <a:rPr lang="en-US" sz="1400" i="1" dirty="0" smtClean="0"/>
                <a:t>e262  /</a:t>
              </a:r>
              <a:r>
                <a:rPr lang="fr-CH" sz="1400" i="1" dirty="0" smtClean="0"/>
                <a:t> N </a:t>
              </a:r>
              <a:r>
                <a:rPr lang="fr-CH" sz="1400" i="1" dirty="0"/>
                <a:t>Engl J Med 2004;351:902-</a:t>
              </a:r>
              <a:r>
                <a:rPr lang="fr-CH" sz="1400" i="1" dirty="0" smtClean="0"/>
                <a:t>10  /  N </a:t>
              </a:r>
              <a:r>
                <a:rPr lang="fr-CH" sz="1400" i="1" dirty="0"/>
                <a:t>Engl J Med 2012;367:1128-34</a:t>
              </a:r>
              <a:r>
                <a:rPr lang="fr-CH" sz="1400" i="1" dirty="0" smtClean="0"/>
                <a:t>.</a:t>
              </a:r>
              <a:endParaRPr lang="fr-FR" sz="1400" i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7872" y="2932784"/>
              <a:ext cx="3401015" cy="1946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41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" y="1371600"/>
            <a:ext cx="8806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3" indent="-174625"/>
            <a:r>
              <a:rPr lang="fr-CH" sz="4800" dirty="0" smtClean="0">
                <a:latin typeface="Arial" pitchFamily="34" charset="0"/>
                <a:cs typeface="Arial" pitchFamily="34" charset="0"/>
              </a:rPr>
              <a:t>				COMPLICATIONS</a:t>
            </a:r>
          </a:p>
          <a:p>
            <a:pPr marL="357188" lvl="3" indent="-174625" algn="ctr"/>
            <a:endParaRPr lang="fr-CH" sz="4800" dirty="0" smtClean="0">
              <a:latin typeface="Arial" pitchFamily="34" charset="0"/>
              <a:cs typeface="Arial" pitchFamily="34" charset="0"/>
            </a:endParaRPr>
          </a:p>
          <a:p>
            <a:pPr marL="2241550" lvl="3" indent="-571500">
              <a:buFont typeface="Arial" pitchFamily="34" charset="0"/>
              <a:buChar char="•"/>
            </a:pPr>
            <a:r>
              <a:rPr lang="fr-CH" sz="3600" dirty="0" smtClean="0">
                <a:latin typeface="Arial" pitchFamily="34" charset="0"/>
                <a:cs typeface="Arial" pitchFamily="34" charset="0"/>
              </a:rPr>
              <a:t>LESQUELLES ?</a:t>
            </a:r>
          </a:p>
          <a:p>
            <a:pPr marL="2241550" lvl="3" indent="-571500">
              <a:buFont typeface="Arial" pitchFamily="34" charset="0"/>
              <a:buChar char="•"/>
            </a:pPr>
            <a:r>
              <a:rPr lang="fr-CH" sz="3600" dirty="0" smtClean="0">
                <a:latin typeface="Arial" pitchFamily="34" charset="0"/>
                <a:cs typeface="Arial" pitchFamily="34" charset="0"/>
              </a:rPr>
              <a:t>QUAND LES RECHERCHER ?</a:t>
            </a:r>
          </a:p>
          <a:p>
            <a:pPr marL="357188" lvl="3" indent="-174625" algn="ctr"/>
            <a:endParaRPr lang="fr-CH" sz="4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4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 en arc 15"/>
          <p:cNvSpPr/>
          <p:nvPr/>
        </p:nvSpPr>
        <p:spPr>
          <a:xfrm rot="11932133">
            <a:off x="2776948" y="1891971"/>
            <a:ext cx="3429000" cy="3397328"/>
          </a:xfrm>
          <a:prstGeom prst="circularArrow">
            <a:avLst>
              <a:gd name="adj1" fmla="val 13390"/>
              <a:gd name="adj2" fmla="val 938087"/>
              <a:gd name="adj3" fmla="val 20474761"/>
              <a:gd name="adj4" fmla="val 3614602"/>
              <a:gd name="adj5" fmla="val 102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33528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3" indent="-174625" algn="ctr"/>
            <a:r>
              <a:rPr lang="fr-CH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COMPLICATION DANS </a:t>
            </a:r>
          </a:p>
          <a:p>
            <a:pPr marL="357188" lvl="3" indent="-174625" algn="ctr"/>
            <a:r>
              <a:rPr lang="fr-CH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3-11% </a:t>
            </a:r>
          </a:p>
          <a:p>
            <a:pPr marL="357188" lvl="3" indent="-174625" algn="ctr"/>
            <a:r>
              <a:rPr lang="fr-CH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 SINUSITES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6800" y="96012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 err="1" smtClean="0"/>
              <a:t>Otolaryngology</a:t>
            </a:r>
            <a:r>
              <a:rPr lang="fr-FR" sz="1000" dirty="0" smtClean="0"/>
              <a:t>–Head and Neck </a:t>
            </a:r>
            <a:r>
              <a:rPr lang="fr-FR" sz="1000" dirty="0" err="1" smtClean="0"/>
              <a:t>Surgery</a:t>
            </a:r>
            <a:r>
              <a:rPr lang="fr-FR" sz="1000" dirty="0" smtClean="0"/>
              <a:t> (2006) 134, 733-736</a:t>
            </a:r>
            <a:endParaRPr lang="fr-FR" sz="1000" dirty="0"/>
          </a:p>
        </p:txBody>
      </p:sp>
      <p:grpSp>
        <p:nvGrpSpPr>
          <p:cNvPr id="42" name="Grouper 41"/>
          <p:cNvGrpSpPr/>
          <p:nvPr/>
        </p:nvGrpSpPr>
        <p:grpSpPr>
          <a:xfrm>
            <a:off x="5181600" y="228600"/>
            <a:ext cx="3290596" cy="2692400"/>
            <a:chOff x="5181600" y="279400"/>
            <a:chExt cx="3290596" cy="2692400"/>
          </a:xfrm>
        </p:grpSpPr>
        <p:pic>
          <p:nvPicPr>
            <p:cNvPr id="18" name="Image 17" descr="1.jpg"/>
            <p:cNvPicPr>
              <a:picLocks noChangeAspect="1"/>
            </p:cNvPicPr>
            <p:nvPr/>
          </p:nvPicPr>
          <p:blipFill>
            <a:blip r:embed="rId3"/>
            <a:srcRect l="30392"/>
            <a:stretch>
              <a:fillRect/>
            </a:stretch>
          </p:blipFill>
          <p:spPr>
            <a:xfrm>
              <a:off x="5486400" y="279400"/>
              <a:ext cx="1403913" cy="2082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81600" y="2161401"/>
              <a:ext cx="1905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indent="3175" algn="ctr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Abcès sous dural</a:t>
              </a:r>
            </a:p>
            <a:p>
              <a:pPr marL="0" lvl="3" indent="3175" algn="ctr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et  extra dural</a:t>
              </a:r>
            </a:p>
          </p:txBody>
        </p:sp>
        <p:pic>
          <p:nvPicPr>
            <p:cNvPr id="25" name="Image 24" descr="empyem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600" y="457200"/>
              <a:ext cx="1385596" cy="164592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257800" y="2602468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 smtClean="0">
                  <a:latin typeface="Arial" pitchFamily="34" charset="0"/>
                  <a:cs typeface="Arial" pitchFamily="34" charset="0"/>
                </a:rPr>
                <a:t>50%</a:t>
              </a:r>
              <a:endParaRPr lang="fr-FR" dirty="0"/>
            </a:p>
          </p:txBody>
        </p:sp>
      </p:grpSp>
      <p:grpSp>
        <p:nvGrpSpPr>
          <p:cNvPr id="43" name="Grouper 42"/>
          <p:cNvGrpSpPr/>
          <p:nvPr/>
        </p:nvGrpSpPr>
        <p:grpSpPr>
          <a:xfrm>
            <a:off x="5410200" y="3429000"/>
            <a:ext cx="2438400" cy="1981200"/>
            <a:chOff x="5410200" y="3429000"/>
            <a:chExt cx="2438400" cy="1981200"/>
          </a:xfrm>
        </p:grpSpPr>
        <p:sp>
          <p:nvSpPr>
            <p:cNvPr id="10" name="Rectangle 9"/>
            <p:cNvSpPr/>
            <p:nvPr/>
          </p:nvSpPr>
          <p:spPr>
            <a:xfrm>
              <a:off x="5943600" y="4948535"/>
              <a:ext cx="1905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indent="3175" algn="ctr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Abcès cérébraux </a:t>
              </a:r>
            </a:p>
            <a:p>
              <a:pPr marL="0" lvl="3" indent="3175" algn="ctr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(surtout frontal)</a:t>
              </a:r>
            </a:p>
          </p:txBody>
        </p:sp>
        <p:pic>
          <p:nvPicPr>
            <p:cNvPr id="19" name="Image 18" descr="336139-336829-560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4600" y="3429000"/>
              <a:ext cx="1290755" cy="144958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5410200" y="3974068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 smtClean="0">
                  <a:latin typeface="Arial" pitchFamily="34" charset="0"/>
                  <a:cs typeface="Arial" pitchFamily="34" charset="0"/>
                </a:rPr>
                <a:t>25%</a:t>
              </a:r>
              <a:endParaRPr lang="fr-FR" dirty="0"/>
            </a:p>
          </p:txBody>
        </p:sp>
      </p:grpSp>
      <p:grpSp>
        <p:nvGrpSpPr>
          <p:cNvPr id="46" name="Grouper 45"/>
          <p:cNvGrpSpPr/>
          <p:nvPr/>
        </p:nvGrpSpPr>
        <p:grpSpPr>
          <a:xfrm>
            <a:off x="1676400" y="4431268"/>
            <a:ext cx="2270891" cy="2426732"/>
            <a:chOff x="1676400" y="4431268"/>
            <a:chExt cx="2270891" cy="2426732"/>
          </a:xfrm>
        </p:grpSpPr>
        <p:grpSp>
          <p:nvGrpSpPr>
            <p:cNvPr id="45" name="Grouper 44"/>
            <p:cNvGrpSpPr/>
            <p:nvPr/>
          </p:nvGrpSpPr>
          <p:grpSpPr>
            <a:xfrm>
              <a:off x="1676400" y="4648200"/>
              <a:ext cx="1905000" cy="2209800"/>
              <a:chOff x="1676400" y="4648200"/>
              <a:chExt cx="1905000" cy="22098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676400" y="6581001"/>
                <a:ext cx="19050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3" indent="3175" algn="ctr"/>
                <a:r>
                  <a:rPr lang="fr-CH" sz="1200" dirty="0" smtClean="0">
                    <a:latin typeface="Arial" pitchFamily="34" charset="0"/>
                    <a:cs typeface="Arial" pitchFamily="34" charset="0"/>
                  </a:rPr>
                  <a:t>Tumeur de Pott</a:t>
                </a:r>
              </a:p>
            </p:txBody>
          </p:sp>
          <p:pic>
            <p:nvPicPr>
              <p:cNvPr id="20" name="Image 19" descr="Brain-Abscess-and-Potts-Puffy-Tumor.png"/>
              <p:cNvPicPr>
                <a:picLocks noChangeAspect="1"/>
              </p:cNvPicPr>
              <p:nvPr/>
            </p:nvPicPr>
            <p:blipFill>
              <a:blip r:embed="rId6"/>
              <a:srcRect l="16759" r="7827"/>
              <a:stretch>
                <a:fillRect/>
              </a:stretch>
            </p:blipFill>
            <p:spPr>
              <a:xfrm>
                <a:off x="1905000" y="4648200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24" name="Image 23" descr="BHG01ID21F03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2133600" y="5638800"/>
                <a:ext cx="914400" cy="905255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3429000" y="4431268"/>
              <a:ext cx="518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 smtClean="0">
                  <a:latin typeface="Arial" pitchFamily="34" charset="0"/>
                  <a:cs typeface="Arial" pitchFamily="34" charset="0"/>
                </a:rPr>
                <a:t>6%</a:t>
              </a:r>
              <a:endParaRPr lang="fr-FR" dirty="0"/>
            </a:p>
          </p:txBody>
        </p:sp>
      </p:grpSp>
      <p:grpSp>
        <p:nvGrpSpPr>
          <p:cNvPr id="44" name="Grouper 43"/>
          <p:cNvGrpSpPr/>
          <p:nvPr/>
        </p:nvGrpSpPr>
        <p:grpSpPr>
          <a:xfrm>
            <a:off x="3733800" y="4736068"/>
            <a:ext cx="1905000" cy="1967131"/>
            <a:chOff x="3733800" y="4736068"/>
            <a:chExt cx="1905000" cy="1967131"/>
          </a:xfrm>
        </p:grpSpPr>
        <p:sp>
          <p:nvSpPr>
            <p:cNvPr id="13" name="Rectangle 12"/>
            <p:cNvSpPr/>
            <p:nvPr/>
          </p:nvSpPr>
          <p:spPr>
            <a:xfrm>
              <a:off x="3733800" y="6426200"/>
              <a:ext cx="1905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indent="3175" algn="ctr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Méningites</a:t>
              </a:r>
            </a:p>
          </p:txBody>
        </p:sp>
        <p:pic>
          <p:nvPicPr>
            <p:cNvPr id="21" name="Image 20" descr="images.jpeg"/>
            <p:cNvPicPr>
              <a:picLocks noChangeAspect="1"/>
            </p:cNvPicPr>
            <p:nvPr/>
          </p:nvPicPr>
          <p:blipFill>
            <a:blip r:embed="rId8"/>
            <a:srcRect l="17500"/>
            <a:stretch>
              <a:fillRect/>
            </a:stretch>
          </p:blipFill>
          <p:spPr>
            <a:xfrm>
              <a:off x="4062622" y="5257800"/>
              <a:ext cx="1180322" cy="11684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4306331" y="4736068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 smtClean="0">
                  <a:latin typeface="Arial" pitchFamily="34" charset="0"/>
                  <a:cs typeface="Arial" pitchFamily="34" charset="0"/>
                </a:rPr>
                <a:t>14%</a:t>
              </a:r>
              <a:endParaRPr lang="fr-FR" dirty="0"/>
            </a:p>
          </p:txBody>
        </p:sp>
      </p:grpSp>
      <p:grpSp>
        <p:nvGrpSpPr>
          <p:cNvPr id="47" name="Grouper 46"/>
          <p:cNvGrpSpPr/>
          <p:nvPr/>
        </p:nvGrpSpPr>
        <p:grpSpPr>
          <a:xfrm>
            <a:off x="838200" y="2562999"/>
            <a:ext cx="2590800" cy="1932801"/>
            <a:chOff x="838200" y="2562999"/>
            <a:chExt cx="2590800" cy="1932801"/>
          </a:xfrm>
        </p:grpSpPr>
        <p:sp>
          <p:nvSpPr>
            <p:cNvPr id="14" name="Rectangle 13"/>
            <p:cNvSpPr/>
            <p:nvPr/>
          </p:nvSpPr>
          <p:spPr>
            <a:xfrm>
              <a:off x="838200" y="4034135"/>
              <a:ext cx="1905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indent="3175" algn="ctr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Thrombose des sinus  veineux</a:t>
              </a:r>
            </a:p>
          </p:txBody>
        </p:sp>
        <p:pic>
          <p:nvPicPr>
            <p:cNvPr id="22" name="Image 21" descr="head-showing-position_~CA204012.jpg"/>
            <p:cNvPicPr>
              <a:picLocks noChangeAspect="1"/>
            </p:cNvPicPr>
            <p:nvPr/>
          </p:nvPicPr>
          <p:blipFill>
            <a:blip r:embed="rId9"/>
            <a:srcRect b="7500"/>
            <a:stretch>
              <a:fillRect/>
            </a:stretch>
          </p:blipFill>
          <p:spPr>
            <a:xfrm>
              <a:off x="1265230" y="2562999"/>
              <a:ext cx="1249369" cy="154733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910709" y="3657600"/>
              <a:ext cx="518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 smtClean="0">
                  <a:latin typeface="Arial" pitchFamily="34" charset="0"/>
                  <a:cs typeface="Arial" pitchFamily="34" charset="0"/>
                </a:rPr>
                <a:t>4%</a:t>
              </a:r>
              <a:endParaRPr lang="fr-FR" dirty="0"/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3237265" y="152400"/>
            <a:ext cx="1944335" cy="2274332"/>
            <a:chOff x="3237265" y="152400"/>
            <a:chExt cx="1944335" cy="2274332"/>
          </a:xfrm>
        </p:grpSpPr>
        <p:grpSp>
          <p:nvGrpSpPr>
            <p:cNvPr id="40" name="Grouper 39"/>
            <p:cNvGrpSpPr/>
            <p:nvPr/>
          </p:nvGrpSpPr>
          <p:grpSpPr>
            <a:xfrm>
              <a:off x="3237265" y="152400"/>
              <a:ext cx="1944335" cy="1572399"/>
              <a:chOff x="3237265" y="152400"/>
              <a:chExt cx="1944335" cy="157239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276600" y="1447800"/>
                <a:ext cx="19050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3" indent="3175" algn="ctr"/>
                <a:r>
                  <a:rPr lang="fr-CH" sz="1200" dirty="0" smtClean="0">
                    <a:latin typeface="Arial" pitchFamily="34" charset="0"/>
                    <a:cs typeface="Arial" pitchFamily="34" charset="0"/>
                  </a:rPr>
                  <a:t>Cellulite péri-orbitaire</a:t>
                </a:r>
              </a:p>
            </p:txBody>
          </p:sp>
          <p:pic>
            <p:nvPicPr>
              <p:cNvPr id="17" name="Image 16" descr="preseptal cellulitis.jp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37265" y="152400"/>
                <a:ext cx="1868135" cy="1249680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4191000" y="2057400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 smtClean="0">
                  <a:latin typeface="Arial" pitchFamily="34" charset="0"/>
                  <a:cs typeface="Arial" pitchFamily="34" charset="0"/>
                </a:rPr>
                <a:t>70%</a:t>
              </a:r>
              <a:endParaRPr lang="fr-FR" dirty="0"/>
            </a:p>
          </p:txBody>
        </p:sp>
      </p:grpSp>
      <p:grpSp>
        <p:nvGrpSpPr>
          <p:cNvPr id="48" name="Grouper 47"/>
          <p:cNvGrpSpPr/>
          <p:nvPr/>
        </p:nvGrpSpPr>
        <p:grpSpPr>
          <a:xfrm>
            <a:off x="152400" y="838200"/>
            <a:ext cx="2971800" cy="1526727"/>
            <a:chOff x="152400" y="838200"/>
            <a:chExt cx="2971800" cy="1526727"/>
          </a:xfrm>
        </p:grpSpPr>
        <p:pic>
          <p:nvPicPr>
            <p:cNvPr id="26" name="Image 25" descr="croix_deces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6700" y="838200"/>
              <a:ext cx="515112" cy="8636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52400" y="1752600"/>
              <a:ext cx="6858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indent="3175" algn="ctr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Décès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00200" y="921603"/>
              <a:ext cx="1524000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342900" lvl="4" indent="-342900"/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Déficits persistants (14-40%)</a:t>
              </a:r>
            </a:p>
            <a:p>
              <a:pPr marL="342900" lvl="5" indent="-342900">
                <a:buFont typeface="Arial"/>
                <a:buChar char="•"/>
              </a:pPr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Epilepsie</a:t>
              </a:r>
            </a:p>
            <a:p>
              <a:pPr marL="342900" lvl="5" indent="-342900">
                <a:buFont typeface="Arial"/>
                <a:buChar char="•"/>
              </a:pPr>
              <a:r>
                <a:rPr lang="fr-CH" sz="1200" dirty="0" smtClean="0">
                  <a:latin typeface="Arial" pitchFamily="34" charset="0"/>
                  <a:cs typeface="Arial" pitchFamily="34" charset="0"/>
                </a:rPr>
                <a:t>Hémiparésie</a:t>
              </a:r>
              <a:endParaRPr lang="fr-FR" sz="1200" dirty="0"/>
            </a:p>
          </p:txBody>
        </p:sp>
        <p:sp>
          <p:nvSpPr>
            <p:cNvPr id="38" name="Flèche angle droit à deux pointes 37"/>
            <p:cNvSpPr/>
            <p:nvPr/>
          </p:nvSpPr>
          <p:spPr>
            <a:xfrm rot="2333588">
              <a:off x="919045" y="1411738"/>
              <a:ext cx="1457911" cy="953189"/>
            </a:xfrm>
            <a:prstGeom prst="lef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0704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8780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3" indent="-174625"/>
            <a:r>
              <a:rPr lang="fr-CH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CRITERES DE GRAVITES</a:t>
            </a:r>
          </a:p>
          <a:p>
            <a:pPr marL="357188" lvl="3" indent="-174625"/>
            <a:endParaRPr lang="fr-CH" sz="24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275337" y="1562099"/>
            <a:ext cx="8375177" cy="5012872"/>
            <a:chOff x="122938" y="1638299"/>
            <a:chExt cx="8229600" cy="4461329"/>
          </a:xfrm>
        </p:grpSpPr>
        <p:sp>
          <p:nvSpPr>
            <p:cNvPr id="21" name="Rectangle 20"/>
            <p:cNvSpPr/>
            <p:nvPr/>
          </p:nvSpPr>
          <p:spPr>
            <a:xfrm>
              <a:off x="122938" y="1638299"/>
              <a:ext cx="8229600" cy="44613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r 18"/>
            <p:cNvGrpSpPr/>
            <p:nvPr/>
          </p:nvGrpSpPr>
          <p:grpSpPr>
            <a:xfrm>
              <a:off x="228600" y="1660776"/>
              <a:ext cx="8123938" cy="4369434"/>
              <a:chOff x="381000" y="1584576"/>
              <a:chExt cx="8123938" cy="4369434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427738" y="1584576"/>
                <a:ext cx="807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>
                    <a:latin typeface="Arial"/>
                    <a:cs typeface="Arial"/>
                  </a:rPr>
                  <a:t>Etudes prospectives sur des cas de sinusites </a:t>
                </a:r>
                <a:r>
                  <a:rPr lang="fr-FR" sz="2000" dirty="0">
                    <a:latin typeface="Arial"/>
                    <a:cs typeface="Arial"/>
                  </a:rPr>
                  <a:t>chez enfants entre 13-17 </a:t>
                </a:r>
                <a:r>
                  <a:rPr lang="fr-FR" sz="2000" dirty="0" smtClean="0">
                    <a:latin typeface="Arial"/>
                    <a:cs typeface="Arial"/>
                  </a:rPr>
                  <a:t>ans avec </a:t>
                </a:r>
                <a:r>
                  <a:rPr lang="fr-FR" sz="2000" b="1" dirty="0" smtClean="0">
                    <a:latin typeface="Arial"/>
                    <a:cs typeface="Arial"/>
                  </a:rPr>
                  <a:t>complications cérébrales</a:t>
                </a:r>
                <a:endParaRPr lang="fr-FR" sz="2000" dirty="0">
                  <a:latin typeface="Arial"/>
                  <a:cs typeface="Arial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1000" y="2388729"/>
                <a:ext cx="8123938" cy="2821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74%: Céphalées prolongés </a:t>
                </a:r>
                <a:r>
                  <a:rPr lang="fr-CH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&gt; 7-10 jours 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51%: Gonflement periorbitaire ou frontal 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48%: Convulsions 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40%: Changement de caractère, diminution de l’état de conscience 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32%: Vomissements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19%: Hémiparésie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  8%: Troubles visuels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  8%: Douleurs nuquale, méningisme</a:t>
                </a:r>
              </a:p>
              <a:p>
                <a:pPr marL="357188" lvl="3" indent="-174625">
                  <a:buFont typeface="Arial"/>
                  <a:buChar char="•"/>
                </a:pPr>
                <a:r>
                  <a:rPr lang="fr-CH" sz="2000" dirty="0" smtClean="0">
                    <a:latin typeface="Arial"/>
                    <a:cs typeface="Arial"/>
                  </a:rPr>
                  <a:t>  4%: Aphasie</a:t>
                </a:r>
              </a:p>
              <a:p>
                <a:pPr marL="357188" lvl="3" indent="-174625"/>
                <a:r>
                  <a:rPr lang="fr-CH" sz="2000" dirty="0" smtClean="0">
                    <a:latin typeface="Arial"/>
                    <a:cs typeface="Arial"/>
                  </a:rPr>
                  <a:t> </a:t>
                </a:r>
                <a:endParaRPr lang="fr-FR" sz="2000" dirty="0">
                  <a:latin typeface="Arial"/>
                  <a:cs typeface="Arial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379254" y="5680096"/>
                <a:ext cx="3414919" cy="273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/>
                  <a:t>Laryngoscope 2002, 112, p59</a:t>
                </a:r>
                <a:endParaRPr lang="fr-FR" sz="1400" dirty="0"/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4390138" y="5952599"/>
            <a:ext cx="4057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Bristish</a:t>
            </a:r>
            <a:r>
              <a:rPr lang="fr-FR" sz="1400" dirty="0" smtClean="0"/>
              <a:t> J of </a:t>
            </a:r>
            <a:r>
              <a:rPr lang="fr-FR" sz="1400" dirty="0" err="1" smtClean="0"/>
              <a:t>Neurosurgery</a:t>
            </a:r>
            <a:r>
              <a:rPr lang="fr-FR" sz="1400" dirty="0" smtClean="0"/>
              <a:t>, 2007, 21, pp 603-609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4154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8780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463" lvl="3" indent="-342900"/>
            <a:r>
              <a:rPr lang="fr-CH" dirty="0" smtClean="0">
                <a:latin typeface="Arial" pitchFamily="34" charset="0"/>
                <a:cs typeface="Arial" pitchFamily="34" charset="0"/>
              </a:rPr>
              <a:t>QUAND FAIRE UNE IMAGERIE ?</a:t>
            </a:r>
          </a:p>
          <a:p>
            <a:pPr marL="357188" lvl="3" indent="-174625"/>
            <a:endParaRPr lang="fr-CH" dirty="0" smtClean="0">
              <a:latin typeface="Arial" pitchFamily="34" charset="0"/>
              <a:cs typeface="Arial" pitchFamily="34" charset="0"/>
            </a:endParaRPr>
          </a:p>
          <a:p>
            <a:pPr marL="265113" lvl="3" indent="-82550">
              <a:buFont typeface="Arial" pitchFamily="34" charset="0"/>
              <a:buChar char="•"/>
            </a:pPr>
            <a:endParaRPr lang="fr-CH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81000" y="1459468"/>
            <a:ext cx="2133600" cy="1371600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CCFFCC"/>
              </a:gs>
            </a:gsLst>
            <a:lin ang="834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SINUSITE VIRALE</a:t>
            </a:r>
          </a:p>
          <a:p>
            <a:pPr algn="ctr"/>
            <a:r>
              <a:rPr lang="fr-FR" dirty="0" smtClean="0"/>
              <a:t>90%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381000" y="2907268"/>
            <a:ext cx="4648200" cy="1371600"/>
          </a:xfrm>
          <a:prstGeom prst="roundRect">
            <a:avLst/>
          </a:prstGeom>
          <a:gradFill>
            <a:gsLst>
              <a:gs pos="1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SPT DE SINUSITE BACTÉRIENNE SONT NON SPÉCIFIQUES</a:t>
            </a:r>
          </a:p>
          <a:p>
            <a:pPr algn="ctr"/>
            <a:endParaRPr lang="fr-FR" dirty="0"/>
          </a:p>
        </p:txBody>
      </p:sp>
      <p:grpSp>
        <p:nvGrpSpPr>
          <p:cNvPr id="28" name="Grouper 27"/>
          <p:cNvGrpSpPr/>
          <p:nvPr/>
        </p:nvGrpSpPr>
        <p:grpSpPr>
          <a:xfrm>
            <a:off x="533400" y="838200"/>
            <a:ext cx="6781800" cy="533400"/>
            <a:chOff x="533400" y="838200"/>
            <a:chExt cx="6781800" cy="533400"/>
          </a:xfrm>
        </p:grpSpPr>
        <p:sp>
          <p:nvSpPr>
            <p:cNvPr id="11" name="Flèche vers la droite 10"/>
            <p:cNvSpPr/>
            <p:nvPr/>
          </p:nvSpPr>
          <p:spPr>
            <a:xfrm>
              <a:off x="685800" y="1154668"/>
              <a:ext cx="6629400" cy="216932"/>
            </a:xfrm>
            <a:prstGeom prst="rightArrow">
              <a:avLst/>
            </a:prstGeom>
            <a:gradFill>
              <a:gsLst>
                <a:gs pos="30000">
                  <a:srgbClr val="CCFFCC"/>
                </a:gs>
                <a:gs pos="100000">
                  <a:srgbClr val="FF0000"/>
                </a:gs>
                <a:gs pos="45000">
                  <a:schemeClr val="accent6"/>
                </a:gs>
              </a:gsLst>
              <a:lin ang="540000" scaled="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33400" y="861536"/>
              <a:ext cx="4284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J0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819315" y="849868"/>
              <a:ext cx="7620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J7-10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141182" y="838200"/>
              <a:ext cx="21740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&gt;J14 ou &gt;72h de </a:t>
              </a:r>
              <a:r>
                <a:rPr lang="fr-FR" dirty="0" err="1" smtClean="0"/>
                <a:t>ttt</a:t>
              </a:r>
              <a:endParaRPr lang="fr-FR" dirty="0"/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2514600" y="1459468"/>
            <a:ext cx="2514600" cy="1371600"/>
            <a:chOff x="2514600" y="1459468"/>
            <a:chExt cx="2514600" cy="1371600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2895600" y="1459468"/>
              <a:ext cx="2133600" cy="1371600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6200000" scaled="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SINUSITE BACTERIENNE</a:t>
              </a:r>
            </a:p>
            <a:p>
              <a:pPr algn="ctr"/>
              <a:r>
                <a:rPr lang="fr-FR" dirty="0" smtClean="0"/>
                <a:t>10%</a:t>
              </a:r>
              <a:endParaRPr lang="fr-FR" dirty="0"/>
            </a:p>
          </p:txBody>
        </p:sp>
        <p:sp>
          <p:nvSpPr>
            <p:cNvPr id="20" name="Flèche vers la droite 19"/>
            <p:cNvSpPr/>
            <p:nvPr/>
          </p:nvSpPr>
          <p:spPr>
            <a:xfrm>
              <a:off x="2514600" y="2057400"/>
              <a:ext cx="381000" cy="228600"/>
            </a:xfrm>
            <a:prstGeom prst="rightArrow">
              <a:avLst/>
            </a:prstGeom>
            <a:gradFill flip="none" rotWithShape="1">
              <a:gsLst>
                <a:gs pos="0">
                  <a:srgbClr val="008000"/>
                </a:gs>
                <a:gs pos="6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5029200" y="1459468"/>
            <a:ext cx="2514600" cy="1371600"/>
            <a:chOff x="5029200" y="1459468"/>
            <a:chExt cx="2514600" cy="1371600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5410200" y="1459468"/>
              <a:ext cx="2133600" cy="13716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9E93"/>
                </a:gs>
              </a:gsLst>
              <a:lin ang="11220000" scaled="0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SINUSITE COMPLIQUEE</a:t>
              </a:r>
            </a:p>
            <a:p>
              <a:pPr algn="ctr"/>
              <a:r>
                <a:rPr lang="fr-FR" dirty="0" smtClean="0"/>
                <a:t>3-10%</a:t>
              </a:r>
              <a:endParaRPr lang="fr-FR" dirty="0"/>
            </a:p>
          </p:txBody>
        </p:sp>
        <p:sp>
          <p:nvSpPr>
            <p:cNvPr id="21" name="Flèche vers la droite 20"/>
            <p:cNvSpPr/>
            <p:nvPr/>
          </p:nvSpPr>
          <p:spPr>
            <a:xfrm>
              <a:off x="5029200" y="2057400"/>
              <a:ext cx="381000" cy="228600"/>
            </a:xfrm>
            <a:prstGeom prst="rightArrow">
              <a:avLst/>
            </a:prstGeom>
            <a:gradFill flip="none" rotWithShape="1">
              <a:gsLst>
                <a:gs pos="26000">
                  <a:schemeClr val="accent6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381000" y="4343400"/>
            <a:ext cx="3200400" cy="1828800"/>
            <a:chOff x="381000" y="4343400"/>
            <a:chExt cx="3200400" cy="1828800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381000" y="4800600"/>
              <a:ext cx="3200400" cy="1371600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6200000" scaled="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S’AIDER DES SPT AVEC</a:t>
              </a:r>
            </a:p>
            <a:p>
              <a:pPr algn="ctr"/>
              <a:r>
                <a:rPr lang="fr-FR" dirty="0" smtClean="0"/>
                <a:t>RV FAVORABLES</a:t>
              </a:r>
              <a:endParaRPr lang="fr-FR" dirty="0"/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1752600" y="4419600"/>
              <a:ext cx="381000" cy="228600"/>
            </a:xfrm>
            <a:prstGeom prst="rightArrow">
              <a:avLst/>
            </a:prstGeom>
            <a:gradFill flip="none" rotWithShape="1">
              <a:gsLst>
                <a:gs pos="7000">
                  <a:schemeClr val="bg1">
                    <a:lumMod val="65000"/>
                  </a:schemeClr>
                </a:gs>
                <a:gs pos="77000">
                  <a:schemeClr val="accent6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7621816" y="1535668"/>
            <a:ext cx="1574111" cy="4636532"/>
            <a:chOff x="7621816" y="1535668"/>
            <a:chExt cx="1574111" cy="4636532"/>
          </a:xfrm>
        </p:grpSpPr>
        <p:sp>
          <p:nvSpPr>
            <p:cNvPr id="17" name="Parenthèse fermante 16"/>
            <p:cNvSpPr/>
            <p:nvPr/>
          </p:nvSpPr>
          <p:spPr>
            <a:xfrm>
              <a:off x="7621816" y="1535668"/>
              <a:ext cx="150584" cy="4636532"/>
            </a:xfrm>
            <a:prstGeom prst="rightBracke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lèche vers la droite 17"/>
            <p:cNvSpPr/>
            <p:nvPr/>
          </p:nvSpPr>
          <p:spPr>
            <a:xfrm>
              <a:off x="7774216" y="3364468"/>
              <a:ext cx="381000" cy="3048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8193316" y="3135868"/>
              <a:ext cx="100261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CT-SCAN</a:t>
              </a:r>
            </a:p>
            <a:p>
              <a:r>
                <a:rPr lang="fr-FR" dirty="0" smtClean="0"/>
                <a:t>IRM</a:t>
              </a:r>
            </a:p>
            <a:p>
              <a:r>
                <a:rPr lang="fr-FR" dirty="0" smtClean="0"/>
                <a:t>injectés</a:t>
              </a:r>
              <a:endParaRPr lang="fr-FR" dirty="0"/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3811816" y="2895600"/>
            <a:ext cx="3810000" cy="3276600"/>
            <a:chOff x="3811816" y="2895600"/>
            <a:chExt cx="3810000" cy="3276600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3811816" y="4800600"/>
              <a:ext cx="3810000" cy="1371600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99000">
                  <a:srgbClr val="FF0000"/>
                </a:gs>
              </a:gsLst>
              <a:lin ang="0" scaled="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SYMPTÔMES DE GRAVITE SI:</a:t>
              </a:r>
            </a:p>
            <a:p>
              <a:pPr>
                <a:buFont typeface="Arial"/>
                <a:buChar char="•"/>
              </a:pPr>
              <a:r>
                <a:rPr lang="fr-FR" sz="1200" dirty="0" smtClean="0">
                  <a:latin typeface="Arial"/>
                  <a:cs typeface="Arial"/>
                </a:rPr>
                <a:t> DUREE ANORMALE</a:t>
              </a:r>
            </a:p>
            <a:p>
              <a:pPr>
                <a:buFont typeface="Arial"/>
                <a:buChar char="•"/>
              </a:pPr>
              <a:r>
                <a:rPr lang="fr-FR" sz="1200" dirty="0" smtClean="0">
                  <a:latin typeface="Arial"/>
                  <a:cs typeface="Arial"/>
                </a:rPr>
                <a:t> FACTEURS DE RISQUE</a:t>
              </a:r>
            </a:p>
            <a:p>
              <a:pPr>
                <a:buFont typeface="Arial"/>
                <a:buChar char="•"/>
              </a:pPr>
              <a:r>
                <a:rPr lang="fr-FR" sz="1200" dirty="0" smtClean="0">
                  <a:latin typeface="Arial"/>
                  <a:cs typeface="Arial"/>
                </a:rPr>
                <a:t> SIGNES D’EXTENTION LOCAUX</a:t>
              </a:r>
            </a:p>
            <a:p>
              <a:pPr>
                <a:buFont typeface="Arial"/>
                <a:buChar char="•"/>
              </a:pPr>
              <a:r>
                <a:rPr lang="fr-FR" sz="1200" dirty="0" smtClean="0">
                  <a:latin typeface="Arial"/>
                  <a:cs typeface="Arial"/>
                </a:rPr>
                <a:t> SPT D’HTIC OU D’ATTEINTE NEUROLOGIQUE </a:t>
              </a:r>
              <a:endParaRPr lang="fr-FR" sz="1200" dirty="0">
                <a:latin typeface="Arial"/>
                <a:cs typeface="Arial"/>
              </a:endParaRPr>
            </a:p>
          </p:txBody>
        </p:sp>
        <p:sp>
          <p:nvSpPr>
            <p:cNvPr id="24" name="Flèche vers la droite 23"/>
            <p:cNvSpPr/>
            <p:nvPr/>
          </p:nvSpPr>
          <p:spPr>
            <a:xfrm rot="5400000">
              <a:off x="5486400" y="3657600"/>
              <a:ext cx="1752600" cy="228600"/>
            </a:xfrm>
            <a:prstGeom prst="righ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9E93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0142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878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3175"/>
            <a:r>
              <a:rPr lang="fr-CH" sz="2400" u="sng" dirty="0" smtClean="0">
                <a:latin typeface="Arial" pitchFamily="34" charset="0"/>
                <a:cs typeface="Arial" pitchFamily="34" charset="0"/>
              </a:rPr>
              <a:t>GERMES EN CAUSE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82879" y="1532563"/>
            <a:ext cx="9493135" cy="39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fr-FR" dirty="0" smtClean="0">
                <a:solidFill>
                  <a:schemeClr val="tx1"/>
                </a:solidFill>
              </a:rPr>
              <a:t>≈ SIMILAIRES AUX OTITES MOYENNES  AIGUES:</a:t>
            </a:r>
          </a:p>
          <a:p>
            <a:pPr marL="358775" lvl="2" indent="-285750" algn="l">
              <a:buFont typeface="Arial" pitchFamily="34" charset="0"/>
              <a:buChar char="•"/>
            </a:pPr>
            <a:r>
              <a:rPr lang="fr-FR" sz="3200" b="1" dirty="0">
                <a:solidFill>
                  <a:schemeClr val="tx1"/>
                </a:solidFill>
              </a:rPr>
              <a:t>3</a:t>
            </a:r>
            <a:r>
              <a:rPr lang="fr-FR" sz="3200" b="1" dirty="0" smtClean="0">
                <a:solidFill>
                  <a:schemeClr val="tx1"/>
                </a:solidFill>
              </a:rPr>
              <a:t>0% Pneumocoques</a:t>
            </a:r>
          </a:p>
          <a:p>
            <a:pPr marL="358775" lvl="2" indent="-285750" algn="l">
              <a:buFont typeface="Arial" pitchFamily="34" charset="0"/>
              <a:buChar char="•"/>
            </a:pPr>
            <a:r>
              <a:rPr lang="fr-FR" sz="3200" b="1" dirty="0">
                <a:solidFill>
                  <a:schemeClr val="tx1"/>
                </a:solidFill>
              </a:rPr>
              <a:t>3</a:t>
            </a:r>
            <a:r>
              <a:rPr lang="fr-FR" sz="3200" b="1" dirty="0" smtClean="0">
                <a:solidFill>
                  <a:schemeClr val="tx1"/>
                </a:solidFill>
              </a:rPr>
              <a:t>0% </a:t>
            </a:r>
            <a:r>
              <a:rPr lang="fr-FR" sz="3200" b="1" dirty="0" err="1" smtClean="0">
                <a:solidFill>
                  <a:schemeClr val="tx1"/>
                </a:solidFill>
              </a:rPr>
              <a:t>Haemophilus</a:t>
            </a:r>
            <a:endParaRPr lang="fr-FR" sz="3200" b="1" dirty="0" smtClean="0">
              <a:solidFill>
                <a:schemeClr val="tx1"/>
              </a:solidFill>
            </a:endParaRPr>
          </a:p>
          <a:p>
            <a:pPr marL="358775" lvl="2" indent="-285750" algn="l">
              <a:buFont typeface="Arial" pitchFamily="34" charset="0"/>
              <a:buChar char="•"/>
            </a:pPr>
            <a:r>
              <a:rPr lang="fr-FR" sz="3200" b="1" dirty="0">
                <a:solidFill>
                  <a:schemeClr val="tx1"/>
                </a:solidFill>
              </a:rPr>
              <a:t>1</a:t>
            </a:r>
            <a:r>
              <a:rPr lang="fr-FR" sz="3200" b="1" dirty="0" smtClean="0">
                <a:solidFill>
                  <a:schemeClr val="tx1"/>
                </a:solidFill>
              </a:rPr>
              <a:t>0% </a:t>
            </a:r>
            <a:r>
              <a:rPr lang="fr-FR" sz="3200" b="1" dirty="0" err="1" smtClean="0">
                <a:solidFill>
                  <a:schemeClr val="tx1"/>
                </a:solidFill>
              </a:rPr>
              <a:t>Moraxella</a:t>
            </a:r>
            <a:r>
              <a:rPr lang="fr-FR" sz="3200" b="1" dirty="0" smtClean="0">
                <a:solidFill>
                  <a:schemeClr val="tx1"/>
                </a:solidFill>
              </a:rPr>
              <a:t> </a:t>
            </a:r>
            <a:r>
              <a:rPr lang="fr-FR" sz="3200" b="1" dirty="0" err="1" smtClean="0">
                <a:solidFill>
                  <a:schemeClr val="tx1"/>
                </a:solidFill>
              </a:rPr>
              <a:t>catharalis</a:t>
            </a:r>
            <a:endParaRPr lang="fr-FR" sz="3200" b="1" dirty="0" smtClean="0">
              <a:solidFill>
                <a:schemeClr val="tx1"/>
              </a:solidFill>
            </a:endParaRPr>
          </a:p>
          <a:p>
            <a:pPr marL="358775" lvl="2" indent="-285750" algn="l">
              <a:buFont typeface="Arial" pitchFamily="34" charset="0"/>
              <a:buChar char="•"/>
            </a:pPr>
            <a:endParaRPr lang="fr-FR" sz="3200" b="1" dirty="0" smtClean="0">
              <a:solidFill>
                <a:schemeClr val="tx1"/>
              </a:solidFill>
            </a:endParaRPr>
          </a:p>
          <a:p>
            <a:pPr marL="358775" lvl="2" indent="-285750" algn="l">
              <a:buFont typeface="Arial" pitchFamily="34" charset="0"/>
              <a:buChar char="•"/>
            </a:pPr>
            <a:r>
              <a:rPr lang="fr-FR" sz="3200" b="1" dirty="0" smtClean="0">
                <a:solidFill>
                  <a:schemeClr val="tx1"/>
                </a:solidFill>
              </a:rPr>
              <a:t>Et nombreux virus</a:t>
            </a:r>
          </a:p>
          <a:p>
            <a:pPr marL="358775" lvl="2" indent="-285750" algn="l">
              <a:buFont typeface="Arial" pitchFamily="34" charset="0"/>
              <a:buChar char="•"/>
            </a:pPr>
            <a:endParaRPr lang="fr-FR" sz="3200" b="1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79" y="719314"/>
            <a:ext cx="8998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NB: les sinus sont </a:t>
            </a:r>
            <a:r>
              <a:rPr lang="fr-FR" b="1" dirty="0"/>
              <a:t>stériles</a:t>
            </a:r>
            <a:r>
              <a:rPr lang="fr-FR" dirty="0"/>
              <a:t> en temps normal et se colonisent </a:t>
            </a:r>
            <a:r>
              <a:rPr lang="fr-FR" dirty="0" smtClean="0"/>
              <a:t>à partir de la </a:t>
            </a:r>
            <a:r>
              <a:rPr lang="fr-FR" b="1" dirty="0" smtClean="0"/>
              <a:t>flore ORL </a:t>
            </a:r>
            <a:r>
              <a:rPr lang="fr-FR" dirty="0" smtClean="0"/>
              <a:t>lors </a:t>
            </a:r>
            <a:r>
              <a:rPr lang="fr-FR" dirty="0"/>
              <a:t>d'une obstruction</a:t>
            </a:r>
            <a:br>
              <a:rPr lang="fr-FR" dirty="0"/>
            </a:br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6251324" y="6488668"/>
            <a:ext cx="2892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PEDIATRICS </a:t>
            </a:r>
            <a:r>
              <a:rPr lang="en-US" dirty="0"/>
              <a:t>2013; 132; e262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1855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878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3175"/>
            <a:r>
              <a:rPr lang="fr-CH" sz="2400" u="sng" dirty="0" smtClean="0">
                <a:latin typeface="Arial" pitchFamily="34" charset="0"/>
                <a:cs typeface="Arial" pitchFamily="34" charset="0"/>
              </a:rPr>
              <a:t>GERMES EN CAUSE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6800" y="96012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 err="1" smtClean="0"/>
              <a:t>Otolaryngology</a:t>
            </a:r>
            <a:r>
              <a:rPr lang="fr-FR" sz="1000" dirty="0" smtClean="0"/>
              <a:t>–Head and Neck </a:t>
            </a:r>
            <a:r>
              <a:rPr lang="fr-FR" sz="1000" dirty="0" err="1" smtClean="0"/>
              <a:t>Surgery</a:t>
            </a:r>
            <a:r>
              <a:rPr lang="fr-FR" sz="1000" dirty="0" smtClean="0"/>
              <a:t> (2006) 134, 733-736</a:t>
            </a:r>
            <a:endParaRPr lang="fr-FR" sz="1000" dirty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59223" y="645888"/>
            <a:ext cx="8461829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025" lvl="2" algn="l"/>
            <a:r>
              <a:rPr lang="fr-FR" sz="2800" b="1" u="sng" dirty="0" smtClean="0">
                <a:solidFill>
                  <a:schemeClr val="tx1"/>
                </a:solidFill>
              </a:rPr>
              <a:t>Cas particuliers:</a:t>
            </a:r>
          </a:p>
          <a:p>
            <a:pPr marL="815975" lvl="3" indent="-285750" algn="l">
              <a:buFont typeface="Arial" pitchFamily="34" charset="0"/>
              <a:buChar char="•"/>
            </a:pPr>
            <a:r>
              <a:rPr lang="fr-FR" sz="2800" dirty="0" smtClean="0">
                <a:solidFill>
                  <a:schemeClr val="tx1"/>
                </a:solidFill>
              </a:rPr>
              <a:t>Sinusite </a:t>
            </a:r>
            <a:r>
              <a:rPr lang="fr-FR" sz="2800" dirty="0">
                <a:solidFill>
                  <a:schemeClr val="tx1"/>
                </a:solidFill>
              </a:rPr>
              <a:t>chronique </a:t>
            </a:r>
            <a:r>
              <a:rPr lang="fr-FR" sz="2800" dirty="0" smtClean="0">
                <a:solidFill>
                  <a:schemeClr val="tx1"/>
                </a:solidFill>
              </a:rPr>
              <a:t>:</a:t>
            </a:r>
          </a:p>
          <a:p>
            <a:pPr marL="1444625" lvl="4" indent="-457200" algn="l">
              <a:buFont typeface="Courier New" pitchFamily="49" charset="0"/>
              <a:buChar char="o"/>
            </a:pPr>
            <a:r>
              <a:rPr lang="fr-FR" sz="2800" b="1" dirty="0" err="1" smtClean="0">
                <a:solidFill>
                  <a:schemeClr val="tx1"/>
                </a:solidFill>
              </a:rPr>
              <a:t>Staph</a:t>
            </a:r>
            <a:r>
              <a:rPr lang="fr-FR" sz="2800" b="1" dirty="0">
                <a:solidFill>
                  <a:schemeClr val="tx1"/>
                </a:solidFill>
              </a:rPr>
              <a:t>. </a:t>
            </a:r>
            <a:r>
              <a:rPr lang="fr-FR" sz="2800" b="1" dirty="0" smtClean="0">
                <a:solidFill>
                  <a:schemeClr val="tx1"/>
                </a:solidFill>
              </a:rPr>
              <a:t>Aureus</a:t>
            </a:r>
            <a:endParaRPr lang="fr-FR" sz="2800" dirty="0">
              <a:solidFill>
                <a:schemeClr val="tx1"/>
              </a:solidFill>
            </a:endParaRPr>
          </a:p>
          <a:p>
            <a:pPr marL="1444625" lvl="4" indent="-457200" algn="l">
              <a:buFont typeface="Courier New" pitchFamily="49" charset="0"/>
              <a:buChar char="o"/>
            </a:pPr>
            <a:r>
              <a:rPr lang="fr-FR" sz="2800" b="1" dirty="0" err="1" smtClean="0">
                <a:solidFill>
                  <a:schemeClr val="tx1"/>
                </a:solidFill>
              </a:rPr>
              <a:t>Anaérobes</a:t>
            </a:r>
            <a:r>
              <a:rPr lang="fr-FR" sz="2800" dirty="0" smtClean="0">
                <a:solidFill>
                  <a:schemeClr val="tx1"/>
                </a:solidFill>
              </a:rPr>
              <a:t> : </a:t>
            </a:r>
            <a:r>
              <a:rPr lang="fr-FR" sz="2800" dirty="0" err="1" smtClean="0">
                <a:solidFill>
                  <a:schemeClr val="tx1"/>
                </a:solidFill>
              </a:rPr>
              <a:t>Pepto</a:t>
            </a:r>
            <a:r>
              <a:rPr lang="fr-FR" sz="2800" dirty="0" smtClean="0">
                <a:solidFill>
                  <a:schemeClr val="tx1"/>
                </a:solidFill>
              </a:rPr>
              <a:t>-streptocoque</a:t>
            </a:r>
            <a:r>
              <a:rPr lang="fr-FR" sz="2800" dirty="0">
                <a:solidFill>
                  <a:schemeClr val="tx1"/>
                </a:solidFill>
              </a:rPr>
              <a:t>, </a:t>
            </a:r>
            <a:r>
              <a:rPr lang="fr-FR" sz="2800" dirty="0" err="1" smtClean="0">
                <a:solidFill>
                  <a:schemeClr val="tx1"/>
                </a:solidFill>
              </a:rPr>
              <a:t>Bacteroïdes</a:t>
            </a:r>
            <a:r>
              <a:rPr lang="fr-FR" sz="2800" dirty="0">
                <a:solidFill>
                  <a:schemeClr val="tx1"/>
                </a:solidFill>
              </a:rPr>
              <a:t>.</a:t>
            </a:r>
            <a:endParaRPr lang="fr-CH" sz="2800" dirty="0">
              <a:solidFill>
                <a:schemeClr val="tx1"/>
              </a:solidFill>
            </a:endParaRPr>
          </a:p>
          <a:p>
            <a:pPr marL="815975" lvl="3" indent="-285750" algn="l">
              <a:buFont typeface="Arial" pitchFamily="34" charset="0"/>
              <a:buChar char="•"/>
            </a:pPr>
            <a:endParaRPr lang="fr-CH" sz="2800" dirty="0" smtClean="0">
              <a:solidFill>
                <a:schemeClr val="tx1"/>
              </a:solidFill>
            </a:endParaRPr>
          </a:p>
          <a:p>
            <a:pPr marL="815975" lvl="3" indent="-285750" algn="l">
              <a:buFont typeface="Arial" pitchFamily="34" charset="0"/>
              <a:buChar char="•"/>
            </a:pPr>
            <a:r>
              <a:rPr lang="fr-CH" sz="2800" dirty="0" smtClean="0">
                <a:solidFill>
                  <a:schemeClr val="tx1"/>
                </a:solidFill>
              </a:rPr>
              <a:t>P</a:t>
            </a:r>
            <a:r>
              <a:rPr lang="fr-FR" sz="2800" dirty="0" err="1" smtClean="0">
                <a:solidFill>
                  <a:schemeClr val="tx1"/>
                </a:solidFill>
              </a:rPr>
              <a:t>atients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</a:rPr>
              <a:t>immuno</a:t>
            </a:r>
            <a:r>
              <a:rPr lang="fr-FR" sz="2800" dirty="0" smtClean="0">
                <a:solidFill>
                  <a:schemeClr val="tx1"/>
                </a:solidFill>
              </a:rPr>
              <a:t>-supprimés (HIV </a:t>
            </a:r>
            <a:r>
              <a:rPr lang="fr-FR" sz="2800" dirty="0">
                <a:solidFill>
                  <a:schemeClr val="tx1"/>
                </a:solidFill>
              </a:rPr>
              <a:t>avec CD4 &lt;</a:t>
            </a:r>
            <a:r>
              <a:rPr lang="fr-FR" sz="2800" dirty="0" smtClean="0">
                <a:solidFill>
                  <a:schemeClr val="tx1"/>
                </a:solidFill>
              </a:rPr>
              <a:t>50-100/mm3) ou mucoviscidose:</a:t>
            </a:r>
          </a:p>
          <a:p>
            <a:pPr marL="1444625" lvl="4" indent="-457200" algn="l">
              <a:buFont typeface="Courier New" pitchFamily="49" charset="0"/>
              <a:buChar char="o"/>
            </a:pPr>
            <a:r>
              <a:rPr lang="fr-FR" sz="2800" b="1" dirty="0" smtClean="0">
                <a:solidFill>
                  <a:schemeClr val="tx1"/>
                </a:solidFill>
              </a:rPr>
              <a:t>Pseudomonas</a:t>
            </a:r>
            <a:endParaRPr lang="fr-CH" sz="2800" dirty="0">
              <a:solidFill>
                <a:schemeClr val="tx1"/>
              </a:solidFill>
            </a:endParaRPr>
          </a:p>
          <a:p>
            <a:pPr marL="1444625" lvl="4" indent="-457200" algn="l">
              <a:buFont typeface="Courier New" pitchFamily="49" charset="0"/>
              <a:buChar char="o"/>
            </a:pPr>
            <a:r>
              <a:rPr lang="fr-FR" sz="2800" b="1" dirty="0" smtClean="0">
                <a:solidFill>
                  <a:schemeClr val="tx1"/>
                </a:solidFill>
              </a:rPr>
              <a:t>Aspergillus </a:t>
            </a:r>
            <a:r>
              <a:rPr lang="fr-FR" sz="2800" b="1" dirty="0">
                <a:solidFill>
                  <a:schemeClr val="tx1"/>
                </a:solidFill>
              </a:rPr>
              <a:t>(CAVE très destructeur) </a:t>
            </a:r>
            <a:endParaRPr lang="fr-FR" sz="2800" b="1" dirty="0" smtClean="0">
              <a:solidFill>
                <a:schemeClr val="tx1"/>
              </a:solidFill>
            </a:endParaRPr>
          </a:p>
          <a:p>
            <a:pPr marL="987425" lvl="4" algn="l"/>
            <a:endParaRPr lang="fr-FR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7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91832" y="365027"/>
            <a:ext cx="8953500" cy="60016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fr-FR" sz="1600" b="1" u="sng" dirty="0" smtClean="0">
                <a:latin typeface="Arial" pitchFamily="34" charset="0"/>
                <a:cs typeface="Arial" pitchFamily="34" charset="0"/>
              </a:rPr>
              <a:t>TRAITEMENT EMPIRIQUES DES SINUSITES BACTERIENNES</a:t>
            </a:r>
          </a:p>
          <a:p>
            <a:pPr lvl="0"/>
            <a:endParaRPr lang="fr-FR" sz="16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l’absence de 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facteurs de risque de résistance aux antibiotiques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(zone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de résistance &gt; 10%, enfant &lt; 2 ans ou en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crèche, ttt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AB dans le dernier mois)</a:t>
            </a:r>
            <a:r>
              <a:rPr lang="fr-CH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on peut débuter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avec de l’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amoxicilline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à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45-90 mg/kg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/j pendant 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10-14 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jours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(ou + 7 jours après disparition des symptômes)</a:t>
            </a:r>
          </a:p>
          <a:p>
            <a:pPr lvl="0"/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En présence de FR de résistance, le 1</a:t>
            </a:r>
            <a:r>
              <a:rPr lang="fr-FR" sz="1600" b="1" baseline="30000" dirty="0" smtClean="0">
                <a:latin typeface="Arial" pitchFamily="34" charset="0"/>
                <a:cs typeface="Arial" pitchFamily="34" charset="0"/>
              </a:rPr>
              <a:t>er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choix 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fr-CH" sz="1600" b="1" dirty="0" smtClean="0">
                <a:latin typeface="Arial" pitchFamily="34" charset="0"/>
                <a:cs typeface="Arial" pitchFamily="34" charset="0"/>
              </a:rPr>
              <a:t>Co-amoxicilline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704850" lvl="0" indent="-255588">
              <a:buFont typeface="Arial" pitchFamily="34" charset="0"/>
              <a:buChar char="•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45-90 mg/kg/j pendant 10-14 jours</a:t>
            </a:r>
          </a:p>
          <a:p>
            <a:pPr marL="449262" lvl="0"/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Si 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allergie simple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aux pénicillines =&gt;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Zinat</a:t>
            </a:r>
            <a:r>
              <a:rPr lang="fr-FR" sz="1600" dirty="0" smtClean="0">
                <a:latin typeface="Arial" pitchFamily="34" charset="0"/>
                <a:cs typeface="Arial" pitchFamily="34" charset="0"/>
                <a:sym typeface="Symbol"/>
              </a:rPr>
              <a:t> (</a:t>
            </a:r>
            <a:r>
              <a:rPr lang="fr-FR" sz="1600" dirty="0" err="1" smtClean="0">
                <a:latin typeface="Arial" pitchFamily="34" charset="0"/>
                <a:cs typeface="Arial" pitchFamily="34" charset="0"/>
                <a:sym typeface="Symbol"/>
              </a:rPr>
              <a:t>cefuroxime</a:t>
            </a:r>
            <a:r>
              <a:rPr lang="fr-FR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Podomexef</a:t>
            </a:r>
            <a:r>
              <a:rPr lang="fr-FR" sz="1600" dirty="0" smtClean="0">
                <a:latin typeface="Arial" pitchFamily="34" charset="0"/>
                <a:cs typeface="Arial" pitchFamily="34" charset="0"/>
                <a:sym typeface="Symbol"/>
              </a:rPr>
              <a:t> (</a:t>
            </a:r>
            <a:r>
              <a:rPr lang="fr-FR" sz="1600" dirty="0" err="1" smtClean="0">
                <a:latin typeface="Arial" pitchFamily="34" charset="0"/>
                <a:cs typeface="Arial" pitchFamily="34" charset="0"/>
                <a:sym typeface="Symbol"/>
              </a:rPr>
              <a:t>cefpodoxime</a:t>
            </a:r>
            <a:r>
              <a:rPr lang="fr-FR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Rocéphine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® (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ceftriaxome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0"/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600" b="1" dirty="0">
                <a:latin typeface="Arial" pitchFamily="34" charset="0"/>
                <a:cs typeface="Arial" pitchFamily="34" charset="0"/>
              </a:rPr>
              <a:t>Si choc anaphylactique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sur pénicillines =&gt; exclure les céphalosporines =&gt;</a:t>
            </a:r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>
                <a:latin typeface="Arial" pitchFamily="34" charset="0"/>
                <a:cs typeface="Arial" pitchFamily="34" charset="0"/>
              </a:rPr>
              <a:t>Cefixime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Cephoral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®) + Clindamycine  (Dalacin C®)  ou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Linezolide</a:t>
            </a:r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Lévofloxacine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(couvre Pneumocoque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et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Haemophilus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mais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 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toxicité…)</a:t>
            </a:r>
          </a:p>
          <a:p>
            <a:pPr lvl="1"/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600" b="1" dirty="0">
                <a:latin typeface="Arial" pitchFamily="34" charset="0"/>
                <a:cs typeface="Arial" pitchFamily="34" charset="0"/>
              </a:rPr>
              <a:t>Si résistance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au traitement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=&gt; Combiner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 (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avec avis infectiologue):</a:t>
            </a:r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>
                <a:latin typeface="Arial" pitchFamily="34" charset="0"/>
                <a:cs typeface="Arial" pitchFamily="34" charset="0"/>
              </a:rPr>
              <a:t>Cefixime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Cephoral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®) + Clindamycine  (Dalacin C®)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ou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Linezolide</a:t>
            </a:r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Lévofloxacine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 : couvre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Pneumocoque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et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H.Influenzae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(mais CAVE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 aux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atteintes articulaires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chez les &lt; 8 ans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endParaRPr lang="fr-CH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Si 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patient immun-supprimé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=&gt; Couvrir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(avec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infectiologue) le</a:t>
            </a:r>
            <a:r>
              <a:rPr lang="fr-CH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Pseudomonas et l’Aspergillus </a:t>
            </a:r>
          </a:p>
          <a:p>
            <a:pPr marL="711200" lvl="0" indent="-261938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Traiter 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ces patients avec des AB à large 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spectre +/- couverture anti fongique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fr-CH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6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8717" y="332197"/>
            <a:ext cx="5526065" cy="6276619"/>
            <a:chOff x="1269930" y="543281"/>
            <a:chExt cx="5526065" cy="62766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0035" t="4184" r="25183" b="10261"/>
            <a:stretch/>
          </p:blipFill>
          <p:spPr>
            <a:xfrm>
              <a:off x="1269930" y="543281"/>
              <a:ext cx="5526065" cy="6276619"/>
            </a:xfrm>
            <a:prstGeom prst="rect">
              <a:avLst/>
            </a:prstGeom>
          </p:spPr>
        </p:pic>
        <p:sp>
          <p:nvSpPr>
            <p:cNvPr id="51" name="Freeform 50"/>
            <p:cNvSpPr/>
            <p:nvPr/>
          </p:nvSpPr>
          <p:spPr>
            <a:xfrm>
              <a:off x="3237599" y="3817012"/>
              <a:ext cx="1397901" cy="526388"/>
            </a:xfrm>
            <a:custGeom>
              <a:avLst/>
              <a:gdLst>
                <a:gd name="connsiteX0" fmla="*/ 1397901 w 1397901"/>
                <a:gd name="connsiteY0" fmla="*/ 437488 h 526388"/>
                <a:gd name="connsiteX1" fmla="*/ 648601 w 1397901"/>
                <a:gd name="connsiteY1" fmla="*/ 335888 h 526388"/>
                <a:gd name="connsiteX2" fmla="*/ 51701 w 1397901"/>
                <a:gd name="connsiteY2" fmla="*/ 5688 h 526388"/>
                <a:gd name="connsiteX3" fmla="*/ 89801 w 1397901"/>
                <a:gd name="connsiteY3" fmla="*/ 132688 h 526388"/>
                <a:gd name="connsiteX4" fmla="*/ 51701 w 1397901"/>
                <a:gd name="connsiteY4" fmla="*/ 208888 h 526388"/>
                <a:gd name="connsiteX5" fmla="*/ 902601 w 1397901"/>
                <a:gd name="connsiteY5" fmla="*/ 450188 h 526388"/>
                <a:gd name="connsiteX6" fmla="*/ 1397901 w 1397901"/>
                <a:gd name="connsiteY6" fmla="*/ 526388 h 526388"/>
                <a:gd name="connsiteX7" fmla="*/ 1397901 w 1397901"/>
                <a:gd name="connsiteY7" fmla="*/ 526388 h 526388"/>
                <a:gd name="connsiteX8" fmla="*/ 1397901 w 1397901"/>
                <a:gd name="connsiteY8" fmla="*/ 437488 h 52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7901" h="526388">
                  <a:moveTo>
                    <a:pt x="1397901" y="437488"/>
                  </a:moveTo>
                  <a:cubicBezTo>
                    <a:pt x="1135434" y="422671"/>
                    <a:pt x="872968" y="407855"/>
                    <a:pt x="648601" y="335888"/>
                  </a:cubicBezTo>
                  <a:cubicBezTo>
                    <a:pt x="424234" y="263921"/>
                    <a:pt x="144834" y="39555"/>
                    <a:pt x="51701" y="5688"/>
                  </a:cubicBezTo>
                  <a:cubicBezTo>
                    <a:pt x="-41432" y="-28179"/>
                    <a:pt x="89801" y="98821"/>
                    <a:pt x="89801" y="132688"/>
                  </a:cubicBezTo>
                  <a:cubicBezTo>
                    <a:pt x="89801" y="166555"/>
                    <a:pt x="-83766" y="155971"/>
                    <a:pt x="51701" y="208888"/>
                  </a:cubicBezTo>
                  <a:cubicBezTo>
                    <a:pt x="187168" y="261805"/>
                    <a:pt x="678234" y="397271"/>
                    <a:pt x="902601" y="450188"/>
                  </a:cubicBezTo>
                  <a:cubicBezTo>
                    <a:pt x="1126968" y="503105"/>
                    <a:pt x="1397901" y="526388"/>
                    <a:pt x="1397901" y="526388"/>
                  </a:cubicBezTo>
                  <a:lnTo>
                    <a:pt x="1397901" y="526388"/>
                  </a:lnTo>
                  <a:lnTo>
                    <a:pt x="1397901" y="4374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18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1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3287" y="2701681"/>
            <a:ext cx="3067541" cy="2085777"/>
            <a:chOff x="444570" y="2591660"/>
            <a:chExt cx="3067541" cy="2085777"/>
          </a:xfrm>
        </p:grpSpPr>
        <p:sp>
          <p:nvSpPr>
            <p:cNvPr id="11" name="TextBox 10"/>
            <p:cNvSpPr txBox="1"/>
            <p:nvPr/>
          </p:nvSpPr>
          <p:spPr>
            <a:xfrm>
              <a:off x="444570" y="4369660"/>
              <a:ext cx="24823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Orifice de la trompe </a:t>
              </a:r>
              <a:r>
                <a:rPr lang="en-US" sz="1400" dirty="0" err="1" smtClean="0"/>
                <a:t>d’Eustache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1955" y="4067837"/>
              <a:ext cx="1595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Trompe </a:t>
              </a:r>
              <a:r>
                <a:rPr lang="en-US" sz="1400" dirty="0" err="1" smtClean="0"/>
                <a:t>d’Eustache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57027" y="2591660"/>
              <a:ext cx="105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Végétations</a:t>
              </a:r>
              <a:r>
                <a:rPr lang="en-US" sz="1400" dirty="0" smtClean="0"/>
                <a:t> </a:t>
              </a:r>
            </a:p>
            <a:p>
              <a:endParaRPr lang="en-US" sz="14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048070" y="2899437"/>
              <a:ext cx="320949" cy="57107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230087" y="3864989"/>
              <a:ext cx="273160" cy="30716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887595" y="4012572"/>
              <a:ext cx="320949" cy="454223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250371" y="3438605"/>
            <a:ext cx="970261" cy="438867"/>
            <a:chOff x="2074354" y="3404784"/>
            <a:chExt cx="970261" cy="438867"/>
          </a:xfrm>
        </p:grpSpPr>
        <p:grpSp>
          <p:nvGrpSpPr>
            <p:cNvPr id="3" name="Group 2"/>
            <p:cNvGrpSpPr/>
            <p:nvPr/>
          </p:nvGrpSpPr>
          <p:grpSpPr>
            <a:xfrm rot="846811">
              <a:off x="2113313" y="3404784"/>
              <a:ext cx="931302" cy="438867"/>
              <a:chOff x="6477046" y="3546630"/>
              <a:chExt cx="931302" cy="438867"/>
            </a:xfrm>
          </p:grpSpPr>
          <p:sp>
            <p:nvSpPr>
              <p:cNvPr id="25" name="Freeform 24"/>
              <p:cNvSpPr/>
              <p:nvPr/>
            </p:nvSpPr>
            <p:spPr>
              <a:xfrm rot="20753189">
                <a:off x="6655674" y="3820397"/>
                <a:ext cx="431800" cy="165100"/>
              </a:xfrm>
              <a:custGeom>
                <a:avLst/>
                <a:gdLst>
                  <a:gd name="connsiteX0" fmla="*/ 0 w 431800"/>
                  <a:gd name="connsiteY0" fmla="*/ 0 h 165100"/>
                  <a:gd name="connsiteX1" fmla="*/ 215900 w 431800"/>
                  <a:gd name="connsiteY1" fmla="*/ 101600 h 165100"/>
                  <a:gd name="connsiteX2" fmla="*/ 431800 w 431800"/>
                  <a:gd name="connsiteY2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00" h="165100">
                    <a:moveTo>
                      <a:pt x="0" y="0"/>
                    </a:moveTo>
                    <a:cubicBezTo>
                      <a:pt x="71966" y="37041"/>
                      <a:pt x="143933" y="74083"/>
                      <a:pt x="215900" y="101600"/>
                    </a:cubicBezTo>
                    <a:cubicBezTo>
                      <a:pt x="287867" y="129117"/>
                      <a:pt x="431800" y="165100"/>
                      <a:pt x="431800" y="16510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9793">
                <a:off x="6477046" y="3546630"/>
                <a:ext cx="9313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</a:rPr>
                  <a:t>sécrétions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" name="Picture 6" descr="3.gif"/>
            <p:cNvPicPr>
              <a:picLocks noChangeAspect="1"/>
            </p:cNvPicPr>
            <p:nvPr/>
          </p:nvPicPr>
          <p:blipFill>
            <a:blip r:embed="rId4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354" y="3452364"/>
              <a:ext cx="195462" cy="27758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989863" y="3694021"/>
            <a:ext cx="871069" cy="618542"/>
            <a:chOff x="1801146" y="3622100"/>
            <a:chExt cx="871069" cy="618542"/>
          </a:xfrm>
        </p:grpSpPr>
        <p:grpSp>
          <p:nvGrpSpPr>
            <p:cNvPr id="4" name="Group 3"/>
            <p:cNvGrpSpPr/>
            <p:nvPr/>
          </p:nvGrpSpPr>
          <p:grpSpPr>
            <a:xfrm rot="371819">
              <a:off x="2220246" y="3892352"/>
              <a:ext cx="451969" cy="348290"/>
              <a:chOff x="7754051" y="4498471"/>
              <a:chExt cx="451969" cy="348290"/>
            </a:xfrm>
          </p:grpSpPr>
          <p:sp>
            <p:nvSpPr>
              <p:cNvPr id="53" name="Freeform 52"/>
              <p:cNvSpPr/>
              <p:nvPr/>
            </p:nvSpPr>
            <p:spPr>
              <a:xfrm rot="1813339" flipH="1">
                <a:off x="7774220" y="4498471"/>
                <a:ext cx="431800" cy="165100"/>
              </a:xfrm>
              <a:custGeom>
                <a:avLst/>
                <a:gdLst>
                  <a:gd name="connsiteX0" fmla="*/ 0 w 431800"/>
                  <a:gd name="connsiteY0" fmla="*/ 0 h 165100"/>
                  <a:gd name="connsiteX1" fmla="*/ 215900 w 431800"/>
                  <a:gd name="connsiteY1" fmla="*/ 101600 h 165100"/>
                  <a:gd name="connsiteX2" fmla="*/ 431800 w 431800"/>
                  <a:gd name="connsiteY2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00" h="165100">
                    <a:moveTo>
                      <a:pt x="0" y="0"/>
                    </a:moveTo>
                    <a:cubicBezTo>
                      <a:pt x="71966" y="37041"/>
                      <a:pt x="143933" y="74083"/>
                      <a:pt x="215900" y="101600"/>
                    </a:cubicBezTo>
                    <a:cubicBezTo>
                      <a:pt x="287867" y="129117"/>
                      <a:pt x="431800" y="165100"/>
                      <a:pt x="431800" y="165100"/>
                    </a:cubicBezTo>
                  </a:path>
                </a:pathLst>
              </a:custGeom>
              <a:ln w="19050">
                <a:solidFill>
                  <a:srgbClr val="0000FF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819425">
                <a:off x="7754051" y="4538984"/>
                <a:ext cx="377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</a:rPr>
                  <a:t>air</a:t>
                </a:r>
                <a:endParaRPr lang="en-US" sz="1400" dirty="0">
                  <a:solidFill>
                    <a:srgbClr val="3366FF"/>
                  </a:solidFill>
                </a:endParaRPr>
              </a:p>
            </p:txBody>
          </p:sp>
        </p:grpSp>
        <p:pic>
          <p:nvPicPr>
            <p:cNvPr id="60" name="Picture 59" descr="5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46" y="3622100"/>
              <a:ext cx="530279" cy="472832"/>
            </a:xfrm>
            <a:prstGeom prst="rect">
              <a:avLst/>
            </a:prstGeom>
          </p:spPr>
        </p:pic>
      </p:grpSp>
      <p:pic>
        <p:nvPicPr>
          <p:cNvPr id="79" name="Picture 78" descr="6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86" y="3371456"/>
            <a:ext cx="916114" cy="994563"/>
          </a:xfrm>
          <a:prstGeom prst="rect">
            <a:avLst/>
          </a:prstGeom>
        </p:spPr>
      </p:pic>
      <p:pic>
        <p:nvPicPr>
          <p:cNvPr id="5" name="Picture 4" descr="9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53" y="1057607"/>
            <a:ext cx="3024947" cy="3170979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6624552" y="1183666"/>
            <a:ext cx="2118889" cy="3037092"/>
          </a:xfrm>
          <a:custGeom>
            <a:avLst/>
            <a:gdLst>
              <a:gd name="connsiteX0" fmla="*/ 1835765 w 2118889"/>
              <a:gd name="connsiteY0" fmla="*/ 3016334 h 3037092"/>
              <a:gd name="connsiteX1" fmla="*/ 1696065 w 2118889"/>
              <a:gd name="connsiteY1" fmla="*/ 2825834 h 3037092"/>
              <a:gd name="connsiteX2" fmla="*/ 1594465 w 2118889"/>
              <a:gd name="connsiteY2" fmla="*/ 2736934 h 3037092"/>
              <a:gd name="connsiteX3" fmla="*/ 1511915 w 2118889"/>
              <a:gd name="connsiteY3" fmla="*/ 2635334 h 3037092"/>
              <a:gd name="connsiteX4" fmla="*/ 1257915 w 2118889"/>
              <a:gd name="connsiteY4" fmla="*/ 2540084 h 3037092"/>
              <a:gd name="connsiteX5" fmla="*/ 1137265 w 2118889"/>
              <a:gd name="connsiteY5" fmla="*/ 2489284 h 3037092"/>
              <a:gd name="connsiteX6" fmla="*/ 959465 w 2118889"/>
              <a:gd name="connsiteY6" fmla="*/ 2413084 h 3037092"/>
              <a:gd name="connsiteX7" fmla="*/ 895965 w 2118889"/>
              <a:gd name="connsiteY7" fmla="*/ 2336884 h 3037092"/>
              <a:gd name="connsiteX8" fmla="*/ 857865 w 2118889"/>
              <a:gd name="connsiteY8" fmla="*/ 2082884 h 3037092"/>
              <a:gd name="connsiteX9" fmla="*/ 813415 w 2118889"/>
              <a:gd name="connsiteY9" fmla="*/ 1797134 h 3037092"/>
              <a:gd name="connsiteX10" fmla="*/ 730865 w 2118889"/>
              <a:gd name="connsiteY10" fmla="*/ 1632034 h 3037092"/>
              <a:gd name="connsiteX11" fmla="*/ 559415 w 2118889"/>
              <a:gd name="connsiteY11" fmla="*/ 1498684 h 3037092"/>
              <a:gd name="connsiteX12" fmla="*/ 356215 w 2118889"/>
              <a:gd name="connsiteY12" fmla="*/ 1346284 h 3037092"/>
              <a:gd name="connsiteX13" fmla="*/ 114915 w 2118889"/>
              <a:gd name="connsiteY13" fmla="*/ 1073234 h 3037092"/>
              <a:gd name="connsiteX14" fmla="*/ 32365 w 2118889"/>
              <a:gd name="connsiteY14" fmla="*/ 889084 h 3037092"/>
              <a:gd name="connsiteX15" fmla="*/ 76815 w 2118889"/>
              <a:gd name="connsiteY15" fmla="*/ 793834 h 3037092"/>
              <a:gd name="connsiteX16" fmla="*/ 19665 w 2118889"/>
              <a:gd name="connsiteY16" fmla="*/ 584284 h 3037092"/>
              <a:gd name="connsiteX17" fmla="*/ 615 w 2118889"/>
              <a:gd name="connsiteY17" fmla="*/ 482684 h 3037092"/>
              <a:gd name="connsiteX18" fmla="*/ 38715 w 2118889"/>
              <a:gd name="connsiteY18" fmla="*/ 419184 h 3037092"/>
              <a:gd name="connsiteX19" fmla="*/ 51415 w 2118889"/>
              <a:gd name="connsiteY19" fmla="*/ 317584 h 3037092"/>
              <a:gd name="connsiteX20" fmla="*/ 57765 w 2118889"/>
              <a:gd name="connsiteY20" fmla="*/ 241384 h 3037092"/>
              <a:gd name="connsiteX21" fmla="*/ 165715 w 2118889"/>
              <a:gd name="connsiteY21" fmla="*/ 171534 h 3037092"/>
              <a:gd name="connsiteX22" fmla="*/ 235565 w 2118889"/>
              <a:gd name="connsiteY22" fmla="*/ 158834 h 3037092"/>
              <a:gd name="connsiteX23" fmla="*/ 324465 w 2118889"/>
              <a:gd name="connsiteY23" fmla="*/ 63584 h 3037092"/>
              <a:gd name="connsiteX24" fmla="*/ 432415 w 2118889"/>
              <a:gd name="connsiteY24" fmla="*/ 84 h 3037092"/>
              <a:gd name="connsiteX25" fmla="*/ 584815 w 2118889"/>
              <a:gd name="connsiteY25" fmla="*/ 50884 h 3037092"/>
              <a:gd name="connsiteX26" fmla="*/ 686415 w 2118889"/>
              <a:gd name="connsiteY26" fmla="*/ 88984 h 3037092"/>
              <a:gd name="connsiteX27" fmla="*/ 768965 w 2118889"/>
              <a:gd name="connsiteY27" fmla="*/ 82634 h 3037092"/>
              <a:gd name="connsiteX28" fmla="*/ 864215 w 2118889"/>
              <a:gd name="connsiteY28" fmla="*/ 152484 h 3037092"/>
              <a:gd name="connsiteX29" fmla="*/ 876915 w 2118889"/>
              <a:gd name="connsiteY29" fmla="*/ 228684 h 3037092"/>
              <a:gd name="connsiteX30" fmla="*/ 946765 w 2118889"/>
              <a:gd name="connsiteY30" fmla="*/ 292184 h 3037092"/>
              <a:gd name="connsiteX31" fmla="*/ 1016615 w 2118889"/>
              <a:gd name="connsiteY31" fmla="*/ 400134 h 3037092"/>
              <a:gd name="connsiteX32" fmla="*/ 1035665 w 2118889"/>
              <a:gd name="connsiteY32" fmla="*/ 508084 h 3037092"/>
              <a:gd name="connsiteX33" fmla="*/ 1073765 w 2118889"/>
              <a:gd name="connsiteY33" fmla="*/ 577934 h 3037092"/>
              <a:gd name="connsiteX34" fmla="*/ 1162665 w 2118889"/>
              <a:gd name="connsiteY34" fmla="*/ 616034 h 3037092"/>
              <a:gd name="connsiteX35" fmla="*/ 1257915 w 2118889"/>
              <a:gd name="connsiteY35" fmla="*/ 755734 h 3037092"/>
              <a:gd name="connsiteX36" fmla="*/ 1289665 w 2118889"/>
              <a:gd name="connsiteY36" fmla="*/ 806534 h 3037092"/>
              <a:gd name="connsiteX37" fmla="*/ 1384915 w 2118889"/>
              <a:gd name="connsiteY37" fmla="*/ 825584 h 3037092"/>
              <a:gd name="connsiteX38" fmla="*/ 1454765 w 2118889"/>
              <a:gd name="connsiteY38" fmla="*/ 908134 h 3037092"/>
              <a:gd name="connsiteX39" fmla="*/ 1543665 w 2118889"/>
              <a:gd name="connsiteY39" fmla="*/ 946234 h 3037092"/>
              <a:gd name="connsiteX40" fmla="*/ 1594465 w 2118889"/>
              <a:gd name="connsiteY40" fmla="*/ 952584 h 3037092"/>
              <a:gd name="connsiteX41" fmla="*/ 1696065 w 2118889"/>
              <a:gd name="connsiteY41" fmla="*/ 1041484 h 3037092"/>
              <a:gd name="connsiteX42" fmla="*/ 1816715 w 2118889"/>
              <a:gd name="connsiteY42" fmla="*/ 1073234 h 3037092"/>
              <a:gd name="connsiteX43" fmla="*/ 1950065 w 2118889"/>
              <a:gd name="connsiteY43" fmla="*/ 1149434 h 3037092"/>
              <a:gd name="connsiteX44" fmla="*/ 2077065 w 2118889"/>
              <a:gd name="connsiteY44" fmla="*/ 1257384 h 3037092"/>
              <a:gd name="connsiteX45" fmla="*/ 2102465 w 2118889"/>
              <a:gd name="connsiteY45" fmla="*/ 1371684 h 3037092"/>
              <a:gd name="connsiteX46" fmla="*/ 2032615 w 2118889"/>
              <a:gd name="connsiteY46" fmla="*/ 1530434 h 3037092"/>
              <a:gd name="connsiteX47" fmla="*/ 1924665 w 2118889"/>
              <a:gd name="connsiteY47" fmla="*/ 1651084 h 3037092"/>
              <a:gd name="connsiteX48" fmla="*/ 1892915 w 2118889"/>
              <a:gd name="connsiteY48" fmla="*/ 1784434 h 3037092"/>
              <a:gd name="connsiteX49" fmla="*/ 1911965 w 2118889"/>
              <a:gd name="connsiteY49" fmla="*/ 1924134 h 3037092"/>
              <a:gd name="connsiteX50" fmla="*/ 1892915 w 2118889"/>
              <a:gd name="connsiteY50" fmla="*/ 2089234 h 3037092"/>
              <a:gd name="connsiteX51" fmla="*/ 1810365 w 2118889"/>
              <a:gd name="connsiteY51" fmla="*/ 2216234 h 3037092"/>
              <a:gd name="connsiteX52" fmla="*/ 1765915 w 2118889"/>
              <a:gd name="connsiteY52" fmla="*/ 2400384 h 3037092"/>
              <a:gd name="connsiteX53" fmla="*/ 1829415 w 2118889"/>
              <a:gd name="connsiteY53" fmla="*/ 2635334 h 3037092"/>
              <a:gd name="connsiteX54" fmla="*/ 1981815 w 2118889"/>
              <a:gd name="connsiteY54" fmla="*/ 2876634 h 3037092"/>
              <a:gd name="connsiteX55" fmla="*/ 2115165 w 2118889"/>
              <a:gd name="connsiteY55" fmla="*/ 3016334 h 3037092"/>
              <a:gd name="connsiteX56" fmla="*/ 1835765 w 2118889"/>
              <a:gd name="connsiteY56" fmla="*/ 3016334 h 303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118889" h="3037092">
                <a:moveTo>
                  <a:pt x="1835765" y="3016334"/>
                </a:moveTo>
                <a:cubicBezTo>
                  <a:pt x="1765915" y="2984584"/>
                  <a:pt x="1736282" y="2872401"/>
                  <a:pt x="1696065" y="2825834"/>
                </a:cubicBezTo>
                <a:cubicBezTo>
                  <a:pt x="1655848" y="2779267"/>
                  <a:pt x="1625157" y="2768684"/>
                  <a:pt x="1594465" y="2736934"/>
                </a:cubicBezTo>
                <a:cubicBezTo>
                  <a:pt x="1563773" y="2705184"/>
                  <a:pt x="1568007" y="2668142"/>
                  <a:pt x="1511915" y="2635334"/>
                </a:cubicBezTo>
                <a:cubicBezTo>
                  <a:pt x="1455823" y="2602526"/>
                  <a:pt x="1320357" y="2564426"/>
                  <a:pt x="1257915" y="2540084"/>
                </a:cubicBezTo>
                <a:cubicBezTo>
                  <a:pt x="1195473" y="2515742"/>
                  <a:pt x="1137265" y="2489284"/>
                  <a:pt x="1137265" y="2489284"/>
                </a:cubicBezTo>
                <a:cubicBezTo>
                  <a:pt x="1087523" y="2468117"/>
                  <a:pt x="999682" y="2438484"/>
                  <a:pt x="959465" y="2413084"/>
                </a:cubicBezTo>
                <a:cubicBezTo>
                  <a:pt x="919248" y="2387684"/>
                  <a:pt x="912898" y="2391917"/>
                  <a:pt x="895965" y="2336884"/>
                </a:cubicBezTo>
                <a:cubicBezTo>
                  <a:pt x="879032" y="2281851"/>
                  <a:pt x="871623" y="2172842"/>
                  <a:pt x="857865" y="2082884"/>
                </a:cubicBezTo>
                <a:cubicBezTo>
                  <a:pt x="844107" y="1992926"/>
                  <a:pt x="834582" y="1872276"/>
                  <a:pt x="813415" y="1797134"/>
                </a:cubicBezTo>
                <a:cubicBezTo>
                  <a:pt x="792248" y="1721992"/>
                  <a:pt x="773198" y="1681775"/>
                  <a:pt x="730865" y="1632034"/>
                </a:cubicBezTo>
                <a:cubicBezTo>
                  <a:pt x="688532" y="1582293"/>
                  <a:pt x="621857" y="1546309"/>
                  <a:pt x="559415" y="1498684"/>
                </a:cubicBezTo>
                <a:cubicBezTo>
                  <a:pt x="496973" y="1451059"/>
                  <a:pt x="430298" y="1417192"/>
                  <a:pt x="356215" y="1346284"/>
                </a:cubicBezTo>
                <a:cubicBezTo>
                  <a:pt x="282132" y="1275376"/>
                  <a:pt x="168890" y="1149434"/>
                  <a:pt x="114915" y="1073234"/>
                </a:cubicBezTo>
                <a:cubicBezTo>
                  <a:pt x="60940" y="997034"/>
                  <a:pt x="38715" y="935651"/>
                  <a:pt x="32365" y="889084"/>
                </a:cubicBezTo>
                <a:cubicBezTo>
                  <a:pt x="26015" y="842517"/>
                  <a:pt x="78932" y="844634"/>
                  <a:pt x="76815" y="793834"/>
                </a:cubicBezTo>
                <a:cubicBezTo>
                  <a:pt x="74698" y="743034"/>
                  <a:pt x="32365" y="636142"/>
                  <a:pt x="19665" y="584284"/>
                </a:cubicBezTo>
                <a:cubicBezTo>
                  <a:pt x="6965" y="532426"/>
                  <a:pt x="-2560" y="510201"/>
                  <a:pt x="615" y="482684"/>
                </a:cubicBezTo>
                <a:cubicBezTo>
                  <a:pt x="3790" y="455167"/>
                  <a:pt x="30248" y="446701"/>
                  <a:pt x="38715" y="419184"/>
                </a:cubicBezTo>
                <a:cubicBezTo>
                  <a:pt x="47182" y="391667"/>
                  <a:pt x="48240" y="347217"/>
                  <a:pt x="51415" y="317584"/>
                </a:cubicBezTo>
                <a:cubicBezTo>
                  <a:pt x="54590" y="287951"/>
                  <a:pt x="38715" y="265726"/>
                  <a:pt x="57765" y="241384"/>
                </a:cubicBezTo>
                <a:cubicBezTo>
                  <a:pt x="76815" y="217042"/>
                  <a:pt x="136082" y="185292"/>
                  <a:pt x="165715" y="171534"/>
                </a:cubicBezTo>
                <a:cubicBezTo>
                  <a:pt x="195348" y="157776"/>
                  <a:pt x="209107" y="176826"/>
                  <a:pt x="235565" y="158834"/>
                </a:cubicBezTo>
                <a:cubicBezTo>
                  <a:pt x="262023" y="140842"/>
                  <a:pt x="291657" y="90042"/>
                  <a:pt x="324465" y="63584"/>
                </a:cubicBezTo>
                <a:cubicBezTo>
                  <a:pt x="357273" y="37126"/>
                  <a:pt x="389023" y="2201"/>
                  <a:pt x="432415" y="84"/>
                </a:cubicBezTo>
                <a:cubicBezTo>
                  <a:pt x="475807" y="-2033"/>
                  <a:pt x="542482" y="36067"/>
                  <a:pt x="584815" y="50884"/>
                </a:cubicBezTo>
                <a:cubicBezTo>
                  <a:pt x="627148" y="65701"/>
                  <a:pt x="655723" y="83692"/>
                  <a:pt x="686415" y="88984"/>
                </a:cubicBezTo>
                <a:cubicBezTo>
                  <a:pt x="717107" y="94276"/>
                  <a:pt x="739332" y="72051"/>
                  <a:pt x="768965" y="82634"/>
                </a:cubicBezTo>
                <a:cubicBezTo>
                  <a:pt x="798598" y="93217"/>
                  <a:pt x="846223" y="128142"/>
                  <a:pt x="864215" y="152484"/>
                </a:cubicBezTo>
                <a:cubicBezTo>
                  <a:pt x="882207" y="176826"/>
                  <a:pt x="863157" y="205401"/>
                  <a:pt x="876915" y="228684"/>
                </a:cubicBezTo>
                <a:cubicBezTo>
                  <a:pt x="890673" y="251967"/>
                  <a:pt x="923482" y="263609"/>
                  <a:pt x="946765" y="292184"/>
                </a:cubicBezTo>
                <a:cubicBezTo>
                  <a:pt x="970048" y="320759"/>
                  <a:pt x="1001798" y="364151"/>
                  <a:pt x="1016615" y="400134"/>
                </a:cubicBezTo>
                <a:cubicBezTo>
                  <a:pt x="1031432" y="436117"/>
                  <a:pt x="1026140" y="478451"/>
                  <a:pt x="1035665" y="508084"/>
                </a:cubicBezTo>
                <a:cubicBezTo>
                  <a:pt x="1045190" y="537717"/>
                  <a:pt x="1052598" y="559942"/>
                  <a:pt x="1073765" y="577934"/>
                </a:cubicBezTo>
                <a:cubicBezTo>
                  <a:pt x="1094932" y="595926"/>
                  <a:pt x="1131973" y="586401"/>
                  <a:pt x="1162665" y="616034"/>
                </a:cubicBezTo>
                <a:cubicBezTo>
                  <a:pt x="1193357" y="645667"/>
                  <a:pt x="1236748" y="723984"/>
                  <a:pt x="1257915" y="755734"/>
                </a:cubicBezTo>
                <a:cubicBezTo>
                  <a:pt x="1279082" y="787484"/>
                  <a:pt x="1268498" y="794892"/>
                  <a:pt x="1289665" y="806534"/>
                </a:cubicBezTo>
                <a:cubicBezTo>
                  <a:pt x="1310832" y="818176"/>
                  <a:pt x="1357398" y="808651"/>
                  <a:pt x="1384915" y="825584"/>
                </a:cubicBezTo>
                <a:cubicBezTo>
                  <a:pt x="1412432" y="842517"/>
                  <a:pt x="1428307" y="888026"/>
                  <a:pt x="1454765" y="908134"/>
                </a:cubicBezTo>
                <a:cubicBezTo>
                  <a:pt x="1481223" y="928242"/>
                  <a:pt x="1520382" y="938826"/>
                  <a:pt x="1543665" y="946234"/>
                </a:cubicBezTo>
                <a:cubicBezTo>
                  <a:pt x="1566948" y="953642"/>
                  <a:pt x="1569065" y="936709"/>
                  <a:pt x="1594465" y="952584"/>
                </a:cubicBezTo>
                <a:cubicBezTo>
                  <a:pt x="1619865" y="968459"/>
                  <a:pt x="1659023" y="1021376"/>
                  <a:pt x="1696065" y="1041484"/>
                </a:cubicBezTo>
                <a:cubicBezTo>
                  <a:pt x="1733107" y="1061592"/>
                  <a:pt x="1774382" y="1055242"/>
                  <a:pt x="1816715" y="1073234"/>
                </a:cubicBezTo>
                <a:cubicBezTo>
                  <a:pt x="1859048" y="1091226"/>
                  <a:pt x="1906673" y="1118742"/>
                  <a:pt x="1950065" y="1149434"/>
                </a:cubicBezTo>
                <a:cubicBezTo>
                  <a:pt x="1993457" y="1180126"/>
                  <a:pt x="2051665" y="1220342"/>
                  <a:pt x="2077065" y="1257384"/>
                </a:cubicBezTo>
                <a:cubicBezTo>
                  <a:pt x="2102465" y="1294426"/>
                  <a:pt x="2109873" y="1326176"/>
                  <a:pt x="2102465" y="1371684"/>
                </a:cubicBezTo>
                <a:cubicBezTo>
                  <a:pt x="2095057" y="1417192"/>
                  <a:pt x="2062248" y="1483867"/>
                  <a:pt x="2032615" y="1530434"/>
                </a:cubicBezTo>
                <a:cubicBezTo>
                  <a:pt x="2002982" y="1577001"/>
                  <a:pt x="1947948" y="1608751"/>
                  <a:pt x="1924665" y="1651084"/>
                </a:cubicBezTo>
                <a:cubicBezTo>
                  <a:pt x="1901382" y="1693417"/>
                  <a:pt x="1895032" y="1738926"/>
                  <a:pt x="1892915" y="1784434"/>
                </a:cubicBezTo>
                <a:cubicBezTo>
                  <a:pt x="1890798" y="1829942"/>
                  <a:pt x="1911965" y="1873334"/>
                  <a:pt x="1911965" y="1924134"/>
                </a:cubicBezTo>
                <a:cubicBezTo>
                  <a:pt x="1911965" y="1974934"/>
                  <a:pt x="1909848" y="2040551"/>
                  <a:pt x="1892915" y="2089234"/>
                </a:cubicBezTo>
                <a:cubicBezTo>
                  <a:pt x="1875982" y="2137917"/>
                  <a:pt x="1831532" y="2164376"/>
                  <a:pt x="1810365" y="2216234"/>
                </a:cubicBezTo>
                <a:cubicBezTo>
                  <a:pt x="1789198" y="2268092"/>
                  <a:pt x="1762740" y="2330534"/>
                  <a:pt x="1765915" y="2400384"/>
                </a:cubicBezTo>
                <a:cubicBezTo>
                  <a:pt x="1769090" y="2470234"/>
                  <a:pt x="1793432" y="2555959"/>
                  <a:pt x="1829415" y="2635334"/>
                </a:cubicBezTo>
                <a:cubicBezTo>
                  <a:pt x="1865398" y="2714709"/>
                  <a:pt x="1934190" y="2813134"/>
                  <a:pt x="1981815" y="2876634"/>
                </a:cubicBezTo>
                <a:cubicBezTo>
                  <a:pt x="2029440" y="2940134"/>
                  <a:pt x="2140565" y="2993051"/>
                  <a:pt x="2115165" y="3016334"/>
                </a:cubicBezTo>
                <a:cubicBezTo>
                  <a:pt x="2089765" y="3039617"/>
                  <a:pt x="1905615" y="3048084"/>
                  <a:pt x="1835765" y="3016334"/>
                </a:cubicBezTo>
                <a:close/>
              </a:path>
            </a:pathLst>
          </a:custGeom>
          <a:solidFill>
            <a:srgbClr val="0000FF">
              <a:alpha val="42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6624552" y="1187843"/>
            <a:ext cx="2118889" cy="3037092"/>
          </a:xfrm>
          <a:custGeom>
            <a:avLst/>
            <a:gdLst>
              <a:gd name="connsiteX0" fmla="*/ 1835765 w 2118889"/>
              <a:gd name="connsiteY0" fmla="*/ 3016334 h 3037092"/>
              <a:gd name="connsiteX1" fmla="*/ 1696065 w 2118889"/>
              <a:gd name="connsiteY1" fmla="*/ 2825834 h 3037092"/>
              <a:gd name="connsiteX2" fmla="*/ 1594465 w 2118889"/>
              <a:gd name="connsiteY2" fmla="*/ 2736934 h 3037092"/>
              <a:gd name="connsiteX3" fmla="*/ 1511915 w 2118889"/>
              <a:gd name="connsiteY3" fmla="*/ 2635334 h 3037092"/>
              <a:gd name="connsiteX4" fmla="*/ 1257915 w 2118889"/>
              <a:gd name="connsiteY4" fmla="*/ 2540084 h 3037092"/>
              <a:gd name="connsiteX5" fmla="*/ 1137265 w 2118889"/>
              <a:gd name="connsiteY5" fmla="*/ 2489284 h 3037092"/>
              <a:gd name="connsiteX6" fmla="*/ 959465 w 2118889"/>
              <a:gd name="connsiteY6" fmla="*/ 2413084 h 3037092"/>
              <a:gd name="connsiteX7" fmla="*/ 895965 w 2118889"/>
              <a:gd name="connsiteY7" fmla="*/ 2336884 h 3037092"/>
              <a:gd name="connsiteX8" fmla="*/ 857865 w 2118889"/>
              <a:gd name="connsiteY8" fmla="*/ 2082884 h 3037092"/>
              <a:gd name="connsiteX9" fmla="*/ 813415 w 2118889"/>
              <a:gd name="connsiteY9" fmla="*/ 1797134 h 3037092"/>
              <a:gd name="connsiteX10" fmla="*/ 730865 w 2118889"/>
              <a:gd name="connsiteY10" fmla="*/ 1632034 h 3037092"/>
              <a:gd name="connsiteX11" fmla="*/ 559415 w 2118889"/>
              <a:gd name="connsiteY11" fmla="*/ 1498684 h 3037092"/>
              <a:gd name="connsiteX12" fmla="*/ 356215 w 2118889"/>
              <a:gd name="connsiteY12" fmla="*/ 1346284 h 3037092"/>
              <a:gd name="connsiteX13" fmla="*/ 114915 w 2118889"/>
              <a:gd name="connsiteY13" fmla="*/ 1073234 h 3037092"/>
              <a:gd name="connsiteX14" fmla="*/ 32365 w 2118889"/>
              <a:gd name="connsiteY14" fmla="*/ 889084 h 3037092"/>
              <a:gd name="connsiteX15" fmla="*/ 76815 w 2118889"/>
              <a:gd name="connsiteY15" fmla="*/ 793834 h 3037092"/>
              <a:gd name="connsiteX16" fmla="*/ 19665 w 2118889"/>
              <a:gd name="connsiteY16" fmla="*/ 584284 h 3037092"/>
              <a:gd name="connsiteX17" fmla="*/ 615 w 2118889"/>
              <a:gd name="connsiteY17" fmla="*/ 482684 h 3037092"/>
              <a:gd name="connsiteX18" fmla="*/ 38715 w 2118889"/>
              <a:gd name="connsiteY18" fmla="*/ 419184 h 3037092"/>
              <a:gd name="connsiteX19" fmla="*/ 51415 w 2118889"/>
              <a:gd name="connsiteY19" fmla="*/ 317584 h 3037092"/>
              <a:gd name="connsiteX20" fmla="*/ 57765 w 2118889"/>
              <a:gd name="connsiteY20" fmla="*/ 241384 h 3037092"/>
              <a:gd name="connsiteX21" fmla="*/ 165715 w 2118889"/>
              <a:gd name="connsiteY21" fmla="*/ 171534 h 3037092"/>
              <a:gd name="connsiteX22" fmla="*/ 235565 w 2118889"/>
              <a:gd name="connsiteY22" fmla="*/ 158834 h 3037092"/>
              <a:gd name="connsiteX23" fmla="*/ 324465 w 2118889"/>
              <a:gd name="connsiteY23" fmla="*/ 63584 h 3037092"/>
              <a:gd name="connsiteX24" fmla="*/ 432415 w 2118889"/>
              <a:gd name="connsiteY24" fmla="*/ 84 h 3037092"/>
              <a:gd name="connsiteX25" fmla="*/ 584815 w 2118889"/>
              <a:gd name="connsiteY25" fmla="*/ 50884 h 3037092"/>
              <a:gd name="connsiteX26" fmla="*/ 686415 w 2118889"/>
              <a:gd name="connsiteY26" fmla="*/ 88984 h 3037092"/>
              <a:gd name="connsiteX27" fmla="*/ 768965 w 2118889"/>
              <a:gd name="connsiteY27" fmla="*/ 82634 h 3037092"/>
              <a:gd name="connsiteX28" fmla="*/ 864215 w 2118889"/>
              <a:gd name="connsiteY28" fmla="*/ 152484 h 3037092"/>
              <a:gd name="connsiteX29" fmla="*/ 876915 w 2118889"/>
              <a:gd name="connsiteY29" fmla="*/ 228684 h 3037092"/>
              <a:gd name="connsiteX30" fmla="*/ 946765 w 2118889"/>
              <a:gd name="connsiteY30" fmla="*/ 292184 h 3037092"/>
              <a:gd name="connsiteX31" fmla="*/ 1016615 w 2118889"/>
              <a:gd name="connsiteY31" fmla="*/ 400134 h 3037092"/>
              <a:gd name="connsiteX32" fmla="*/ 1035665 w 2118889"/>
              <a:gd name="connsiteY32" fmla="*/ 508084 h 3037092"/>
              <a:gd name="connsiteX33" fmla="*/ 1073765 w 2118889"/>
              <a:gd name="connsiteY33" fmla="*/ 577934 h 3037092"/>
              <a:gd name="connsiteX34" fmla="*/ 1162665 w 2118889"/>
              <a:gd name="connsiteY34" fmla="*/ 616034 h 3037092"/>
              <a:gd name="connsiteX35" fmla="*/ 1257915 w 2118889"/>
              <a:gd name="connsiteY35" fmla="*/ 755734 h 3037092"/>
              <a:gd name="connsiteX36" fmla="*/ 1289665 w 2118889"/>
              <a:gd name="connsiteY36" fmla="*/ 806534 h 3037092"/>
              <a:gd name="connsiteX37" fmla="*/ 1384915 w 2118889"/>
              <a:gd name="connsiteY37" fmla="*/ 825584 h 3037092"/>
              <a:gd name="connsiteX38" fmla="*/ 1454765 w 2118889"/>
              <a:gd name="connsiteY38" fmla="*/ 908134 h 3037092"/>
              <a:gd name="connsiteX39" fmla="*/ 1543665 w 2118889"/>
              <a:gd name="connsiteY39" fmla="*/ 946234 h 3037092"/>
              <a:gd name="connsiteX40" fmla="*/ 1594465 w 2118889"/>
              <a:gd name="connsiteY40" fmla="*/ 952584 h 3037092"/>
              <a:gd name="connsiteX41" fmla="*/ 1696065 w 2118889"/>
              <a:gd name="connsiteY41" fmla="*/ 1041484 h 3037092"/>
              <a:gd name="connsiteX42" fmla="*/ 1816715 w 2118889"/>
              <a:gd name="connsiteY42" fmla="*/ 1073234 h 3037092"/>
              <a:gd name="connsiteX43" fmla="*/ 1950065 w 2118889"/>
              <a:gd name="connsiteY43" fmla="*/ 1149434 h 3037092"/>
              <a:gd name="connsiteX44" fmla="*/ 2077065 w 2118889"/>
              <a:gd name="connsiteY44" fmla="*/ 1257384 h 3037092"/>
              <a:gd name="connsiteX45" fmla="*/ 2102465 w 2118889"/>
              <a:gd name="connsiteY45" fmla="*/ 1371684 h 3037092"/>
              <a:gd name="connsiteX46" fmla="*/ 2032615 w 2118889"/>
              <a:gd name="connsiteY46" fmla="*/ 1530434 h 3037092"/>
              <a:gd name="connsiteX47" fmla="*/ 1924665 w 2118889"/>
              <a:gd name="connsiteY47" fmla="*/ 1651084 h 3037092"/>
              <a:gd name="connsiteX48" fmla="*/ 1892915 w 2118889"/>
              <a:gd name="connsiteY48" fmla="*/ 1784434 h 3037092"/>
              <a:gd name="connsiteX49" fmla="*/ 1911965 w 2118889"/>
              <a:gd name="connsiteY49" fmla="*/ 1924134 h 3037092"/>
              <a:gd name="connsiteX50" fmla="*/ 1892915 w 2118889"/>
              <a:gd name="connsiteY50" fmla="*/ 2089234 h 3037092"/>
              <a:gd name="connsiteX51" fmla="*/ 1810365 w 2118889"/>
              <a:gd name="connsiteY51" fmla="*/ 2216234 h 3037092"/>
              <a:gd name="connsiteX52" fmla="*/ 1765915 w 2118889"/>
              <a:gd name="connsiteY52" fmla="*/ 2400384 h 3037092"/>
              <a:gd name="connsiteX53" fmla="*/ 1829415 w 2118889"/>
              <a:gd name="connsiteY53" fmla="*/ 2635334 h 3037092"/>
              <a:gd name="connsiteX54" fmla="*/ 1981815 w 2118889"/>
              <a:gd name="connsiteY54" fmla="*/ 2876634 h 3037092"/>
              <a:gd name="connsiteX55" fmla="*/ 2115165 w 2118889"/>
              <a:gd name="connsiteY55" fmla="*/ 3016334 h 3037092"/>
              <a:gd name="connsiteX56" fmla="*/ 1835765 w 2118889"/>
              <a:gd name="connsiteY56" fmla="*/ 3016334 h 303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118889" h="3037092">
                <a:moveTo>
                  <a:pt x="1835765" y="3016334"/>
                </a:moveTo>
                <a:cubicBezTo>
                  <a:pt x="1765915" y="2984584"/>
                  <a:pt x="1736282" y="2872401"/>
                  <a:pt x="1696065" y="2825834"/>
                </a:cubicBezTo>
                <a:cubicBezTo>
                  <a:pt x="1655848" y="2779267"/>
                  <a:pt x="1625157" y="2768684"/>
                  <a:pt x="1594465" y="2736934"/>
                </a:cubicBezTo>
                <a:cubicBezTo>
                  <a:pt x="1563773" y="2705184"/>
                  <a:pt x="1568007" y="2668142"/>
                  <a:pt x="1511915" y="2635334"/>
                </a:cubicBezTo>
                <a:cubicBezTo>
                  <a:pt x="1455823" y="2602526"/>
                  <a:pt x="1320357" y="2564426"/>
                  <a:pt x="1257915" y="2540084"/>
                </a:cubicBezTo>
                <a:cubicBezTo>
                  <a:pt x="1195473" y="2515742"/>
                  <a:pt x="1137265" y="2489284"/>
                  <a:pt x="1137265" y="2489284"/>
                </a:cubicBezTo>
                <a:cubicBezTo>
                  <a:pt x="1087523" y="2468117"/>
                  <a:pt x="999682" y="2438484"/>
                  <a:pt x="959465" y="2413084"/>
                </a:cubicBezTo>
                <a:cubicBezTo>
                  <a:pt x="919248" y="2387684"/>
                  <a:pt x="912898" y="2391917"/>
                  <a:pt x="895965" y="2336884"/>
                </a:cubicBezTo>
                <a:cubicBezTo>
                  <a:pt x="879032" y="2281851"/>
                  <a:pt x="871623" y="2172842"/>
                  <a:pt x="857865" y="2082884"/>
                </a:cubicBezTo>
                <a:cubicBezTo>
                  <a:pt x="844107" y="1992926"/>
                  <a:pt x="834582" y="1872276"/>
                  <a:pt x="813415" y="1797134"/>
                </a:cubicBezTo>
                <a:cubicBezTo>
                  <a:pt x="792248" y="1721992"/>
                  <a:pt x="773198" y="1681775"/>
                  <a:pt x="730865" y="1632034"/>
                </a:cubicBezTo>
                <a:cubicBezTo>
                  <a:pt x="688532" y="1582293"/>
                  <a:pt x="621857" y="1546309"/>
                  <a:pt x="559415" y="1498684"/>
                </a:cubicBezTo>
                <a:cubicBezTo>
                  <a:pt x="496973" y="1451059"/>
                  <a:pt x="430298" y="1417192"/>
                  <a:pt x="356215" y="1346284"/>
                </a:cubicBezTo>
                <a:cubicBezTo>
                  <a:pt x="282132" y="1275376"/>
                  <a:pt x="168890" y="1149434"/>
                  <a:pt x="114915" y="1073234"/>
                </a:cubicBezTo>
                <a:cubicBezTo>
                  <a:pt x="60940" y="997034"/>
                  <a:pt x="38715" y="935651"/>
                  <a:pt x="32365" y="889084"/>
                </a:cubicBezTo>
                <a:cubicBezTo>
                  <a:pt x="26015" y="842517"/>
                  <a:pt x="78932" y="844634"/>
                  <a:pt x="76815" y="793834"/>
                </a:cubicBezTo>
                <a:cubicBezTo>
                  <a:pt x="74698" y="743034"/>
                  <a:pt x="32365" y="636142"/>
                  <a:pt x="19665" y="584284"/>
                </a:cubicBezTo>
                <a:cubicBezTo>
                  <a:pt x="6965" y="532426"/>
                  <a:pt x="-2560" y="510201"/>
                  <a:pt x="615" y="482684"/>
                </a:cubicBezTo>
                <a:cubicBezTo>
                  <a:pt x="3790" y="455167"/>
                  <a:pt x="30248" y="446701"/>
                  <a:pt x="38715" y="419184"/>
                </a:cubicBezTo>
                <a:cubicBezTo>
                  <a:pt x="47182" y="391667"/>
                  <a:pt x="48240" y="347217"/>
                  <a:pt x="51415" y="317584"/>
                </a:cubicBezTo>
                <a:cubicBezTo>
                  <a:pt x="54590" y="287951"/>
                  <a:pt x="38715" y="265726"/>
                  <a:pt x="57765" y="241384"/>
                </a:cubicBezTo>
                <a:cubicBezTo>
                  <a:pt x="76815" y="217042"/>
                  <a:pt x="136082" y="185292"/>
                  <a:pt x="165715" y="171534"/>
                </a:cubicBezTo>
                <a:cubicBezTo>
                  <a:pt x="195348" y="157776"/>
                  <a:pt x="209107" y="176826"/>
                  <a:pt x="235565" y="158834"/>
                </a:cubicBezTo>
                <a:cubicBezTo>
                  <a:pt x="262023" y="140842"/>
                  <a:pt x="291657" y="90042"/>
                  <a:pt x="324465" y="63584"/>
                </a:cubicBezTo>
                <a:cubicBezTo>
                  <a:pt x="357273" y="37126"/>
                  <a:pt x="389023" y="2201"/>
                  <a:pt x="432415" y="84"/>
                </a:cubicBezTo>
                <a:cubicBezTo>
                  <a:pt x="475807" y="-2033"/>
                  <a:pt x="542482" y="36067"/>
                  <a:pt x="584815" y="50884"/>
                </a:cubicBezTo>
                <a:cubicBezTo>
                  <a:pt x="627148" y="65701"/>
                  <a:pt x="655723" y="83692"/>
                  <a:pt x="686415" y="88984"/>
                </a:cubicBezTo>
                <a:cubicBezTo>
                  <a:pt x="717107" y="94276"/>
                  <a:pt x="739332" y="72051"/>
                  <a:pt x="768965" y="82634"/>
                </a:cubicBezTo>
                <a:cubicBezTo>
                  <a:pt x="798598" y="93217"/>
                  <a:pt x="846223" y="128142"/>
                  <a:pt x="864215" y="152484"/>
                </a:cubicBezTo>
                <a:cubicBezTo>
                  <a:pt x="882207" y="176826"/>
                  <a:pt x="863157" y="205401"/>
                  <a:pt x="876915" y="228684"/>
                </a:cubicBezTo>
                <a:cubicBezTo>
                  <a:pt x="890673" y="251967"/>
                  <a:pt x="923482" y="263609"/>
                  <a:pt x="946765" y="292184"/>
                </a:cubicBezTo>
                <a:cubicBezTo>
                  <a:pt x="970048" y="320759"/>
                  <a:pt x="1001798" y="364151"/>
                  <a:pt x="1016615" y="400134"/>
                </a:cubicBezTo>
                <a:cubicBezTo>
                  <a:pt x="1031432" y="436117"/>
                  <a:pt x="1026140" y="478451"/>
                  <a:pt x="1035665" y="508084"/>
                </a:cubicBezTo>
                <a:cubicBezTo>
                  <a:pt x="1045190" y="537717"/>
                  <a:pt x="1052598" y="559942"/>
                  <a:pt x="1073765" y="577934"/>
                </a:cubicBezTo>
                <a:cubicBezTo>
                  <a:pt x="1094932" y="595926"/>
                  <a:pt x="1131973" y="586401"/>
                  <a:pt x="1162665" y="616034"/>
                </a:cubicBezTo>
                <a:cubicBezTo>
                  <a:pt x="1193357" y="645667"/>
                  <a:pt x="1236748" y="723984"/>
                  <a:pt x="1257915" y="755734"/>
                </a:cubicBezTo>
                <a:cubicBezTo>
                  <a:pt x="1279082" y="787484"/>
                  <a:pt x="1268498" y="794892"/>
                  <a:pt x="1289665" y="806534"/>
                </a:cubicBezTo>
                <a:cubicBezTo>
                  <a:pt x="1310832" y="818176"/>
                  <a:pt x="1357398" y="808651"/>
                  <a:pt x="1384915" y="825584"/>
                </a:cubicBezTo>
                <a:cubicBezTo>
                  <a:pt x="1412432" y="842517"/>
                  <a:pt x="1428307" y="888026"/>
                  <a:pt x="1454765" y="908134"/>
                </a:cubicBezTo>
                <a:cubicBezTo>
                  <a:pt x="1481223" y="928242"/>
                  <a:pt x="1520382" y="938826"/>
                  <a:pt x="1543665" y="946234"/>
                </a:cubicBezTo>
                <a:cubicBezTo>
                  <a:pt x="1566948" y="953642"/>
                  <a:pt x="1569065" y="936709"/>
                  <a:pt x="1594465" y="952584"/>
                </a:cubicBezTo>
                <a:cubicBezTo>
                  <a:pt x="1619865" y="968459"/>
                  <a:pt x="1659023" y="1021376"/>
                  <a:pt x="1696065" y="1041484"/>
                </a:cubicBezTo>
                <a:cubicBezTo>
                  <a:pt x="1733107" y="1061592"/>
                  <a:pt x="1774382" y="1055242"/>
                  <a:pt x="1816715" y="1073234"/>
                </a:cubicBezTo>
                <a:cubicBezTo>
                  <a:pt x="1859048" y="1091226"/>
                  <a:pt x="1906673" y="1118742"/>
                  <a:pt x="1950065" y="1149434"/>
                </a:cubicBezTo>
                <a:cubicBezTo>
                  <a:pt x="1993457" y="1180126"/>
                  <a:pt x="2051665" y="1220342"/>
                  <a:pt x="2077065" y="1257384"/>
                </a:cubicBezTo>
                <a:cubicBezTo>
                  <a:pt x="2102465" y="1294426"/>
                  <a:pt x="2109873" y="1326176"/>
                  <a:pt x="2102465" y="1371684"/>
                </a:cubicBezTo>
                <a:cubicBezTo>
                  <a:pt x="2095057" y="1417192"/>
                  <a:pt x="2062248" y="1483867"/>
                  <a:pt x="2032615" y="1530434"/>
                </a:cubicBezTo>
                <a:cubicBezTo>
                  <a:pt x="2002982" y="1577001"/>
                  <a:pt x="1947948" y="1608751"/>
                  <a:pt x="1924665" y="1651084"/>
                </a:cubicBezTo>
                <a:cubicBezTo>
                  <a:pt x="1901382" y="1693417"/>
                  <a:pt x="1895032" y="1738926"/>
                  <a:pt x="1892915" y="1784434"/>
                </a:cubicBezTo>
                <a:cubicBezTo>
                  <a:pt x="1890798" y="1829942"/>
                  <a:pt x="1911965" y="1873334"/>
                  <a:pt x="1911965" y="1924134"/>
                </a:cubicBezTo>
                <a:cubicBezTo>
                  <a:pt x="1911965" y="1974934"/>
                  <a:pt x="1909848" y="2040551"/>
                  <a:pt x="1892915" y="2089234"/>
                </a:cubicBezTo>
                <a:cubicBezTo>
                  <a:pt x="1875982" y="2137917"/>
                  <a:pt x="1831532" y="2164376"/>
                  <a:pt x="1810365" y="2216234"/>
                </a:cubicBezTo>
                <a:cubicBezTo>
                  <a:pt x="1789198" y="2268092"/>
                  <a:pt x="1762740" y="2330534"/>
                  <a:pt x="1765915" y="2400384"/>
                </a:cubicBezTo>
                <a:cubicBezTo>
                  <a:pt x="1769090" y="2470234"/>
                  <a:pt x="1793432" y="2555959"/>
                  <a:pt x="1829415" y="2635334"/>
                </a:cubicBezTo>
                <a:cubicBezTo>
                  <a:pt x="1865398" y="2714709"/>
                  <a:pt x="1934190" y="2813134"/>
                  <a:pt x="1981815" y="2876634"/>
                </a:cubicBezTo>
                <a:cubicBezTo>
                  <a:pt x="2029440" y="2940134"/>
                  <a:pt x="2140565" y="2993051"/>
                  <a:pt x="2115165" y="3016334"/>
                </a:cubicBezTo>
                <a:cubicBezTo>
                  <a:pt x="2089765" y="3039617"/>
                  <a:pt x="1905615" y="3048084"/>
                  <a:pt x="1835765" y="3016334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328676" y="3809247"/>
            <a:ext cx="760080" cy="867612"/>
            <a:chOff x="8121308" y="4404768"/>
            <a:chExt cx="760080" cy="867612"/>
          </a:xfrm>
        </p:grpSpPr>
        <p:sp>
          <p:nvSpPr>
            <p:cNvPr id="96" name="Freeform 95"/>
            <p:cNvSpPr/>
            <p:nvPr/>
          </p:nvSpPr>
          <p:spPr>
            <a:xfrm rot="5400000" flipH="1">
              <a:off x="8059175" y="4492542"/>
              <a:ext cx="628713" cy="453165"/>
            </a:xfrm>
            <a:custGeom>
              <a:avLst/>
              <a:gdLst>
                <a:gd name="connsiteX0" fmla="*/ 0 w 431800"/>
                <a:gd name="connsiteY0" fmla="*/ 0 h 165100"/>
                <a:gd name="connsiteX1" fmla="*/ 215900 w 431800"/>
                <a:gd name="connsiteY1" fmla="*/ 101600 h 165100"/>
                <a:gd name="connsiteX2" fmla="*/ 431800 w 431800"/>
                <a:gd name="connsiteY2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165100">
                  <a:moveTo>
                    <a:pt x="0" y="0"/>
                  </a:moveTo>
                  <a:cubicBezTo>
                    <a:pt x="71966" y="37041"/>
                    <a:pt x="143933" y="74083"/>
                    <a:pt x="215900" y="101600"/>
                  </a:cubicBezTo>
                  <a:cubicBezTo>
                    <a:pt x="287867" y="129117"/>
                    <a:pt x="431800" y="165100"/>
                    <a:pt x="431800" y="165100"/>
                  </a:cubicBezTo>
                </a:path>
              </a:pathLst>
            </a:custGeom>
            <a:noFill/>
            <a:ln w="57150" cmpd="sng">
              <a:solidFill>
                <a:schemeClr val="bg2">
                  <a:lumMod val="75000"/>
                </a:schemeClr>
              </a:solidFill>
              <a:prstDash val="solid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21308" y="4995381"/>
              <a:ext cx="760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Bactéries</a:t>
              </a:r>
              <a:endParaRPr lang="en-US" sz="120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387381" y="2411330"/>
            <a:ext cx="1149774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OTITE SEREUSE</a:t>
            </a:r>
            <a:endParaRPr 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336727" y="2240838"/>
            <a:ext cx="1263387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OTITE MOYENNE</a:t>
            </a:r>
          </a:p>
          <a:p>
            <a:pPr algn="ctr"/>
            <a:r>
              <a:rPr lang="en-US" sz="1200" b="1" dirty="0" smtClean="0"/>
              <a:t>AIGUE</a:t>
            </a:r>
            <a:endParaRPr lang="en-US" sz="1200" b="1" dirty="0"/>
          </a:p>
        </p:txBody>
      </p:sp>
      <p:pic>
        <p:nvPicPr>
          <p:cNvPr id="29" name="Picture 28" descr="99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15" y="1070631"/>
            <a:ext cx="2985331" cy="3129450"/>
          </a:xfrm>
          <a:prstGeom prst="rect">
            <a:avLst/>
          </a:prstGeom>
        </p:spPr>
      </p:pic>
      <p:pic>
        <p:nvPicPr>
          <p:cNvPr id="24" name="Picture 23" descr="45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15" y="1070631"/>
            <a:ext cx="3024946" cy="3170978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2250371" y="3763770"/>
            <a:ext cx="1000612" cy="303428"/>
          </a:xfrm>
          <a:custGeom>
            <a:avLst/>
            <a:gdLst>
              <a:gd name="connsiteX0" fmla="*/ 115714 w 645009"/>
              <a:gd name="connsiteY0" fmla="*/ 33447 h 230320"/>
              <a:gd name="connsiteX1" fmla="*/ 36339 w 645009"/>
              <a:gd name="connsiteY1" fmla="*/ 1697 h 230320"/>
              <a:gd name="connsiteX2" fmla="*/ 23639 w 645009"/>
              <a:gd name="connsiteY2" fmla="*/ 77897 h 230320"/>
              <a:gd name="connsiteX3" fmla="*/ 353839 w 645009"/>
              <a:gd name="connsiteY3" fmla="*/ 173147 h 230320"/>
              <a:gd name="connsiteX4" fmla="*/ 591964 w 645009"/>
              <a:gd name="connsiteY4" fmla="*/ 230297 h 230320"/>
              <a:gd name="connsiteX5" fmla="*/ 623714 w 645009"/>
              <a:gd name="connsiteY5" fmla="*/ 179497 h 230320"/>
              <a:gd name="connsiteX6" fmla="*/ 328439 w 645009"/>
              <a:gd name="connsiteY6" fmla="*/ 128697 h 230320"/>
              <a:gd name="connsiteX7" fmla="*/ 115714 w 645009"/>
              <a:gd name="connsiteY7" fmla="*/ 33447 h 23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09" h="230320">
                <a:moveTo>
                  <a:pt x="115714" y="33447"/>
                </a:moveTo>
                <a:cubicBezTo>
                  <a:pt x="67031" y="12280"/>
                  <a:pt x="51685" y="-5711"/>
                  <a:pt x="36339" y="1697"/>
                </a:cubicBezTo>
                <a:cubicBezTo>
                  <a:pt x="20993" y="9105"/>
                  <a:pt x="-29278" y="49322"/>
                  <a:pt x="23639" y="77897"/>
                </a:cubicBezTo>
                <a:cubicBezTo>
                  <a:pt x="76556" y="106472"/>
                  <a:pt x="259118" y="147747"/>
                  <a:pt x="353839" y="173147"/>
                </a:cubicBezTo>
                <a:cubicBezTo>
                  <a:pt x="448560" y="198547"/>
                  <a:pt x="546985" y="229239"/>
                  <a:pt x="591964" y="230297"/>
                </a:cubicBezTo>
                <a:cubicBezTo>
                  <a:pt x="636943" y="231355"/>
                  <a:pt x="667635" y="196430"/>
                  <a:pt x="623714" y="179497"/>
                </a:cubicBezTo>
                <a:cubicBezTo>
                  <a:pt x="579793" y="162564"/>
                  <a:pt x="417339" y="155685"/>
                  <a:pt x="328439" y="128697"/>
                </a:cubicBezTo>
                <a:cubicBezTo>
                  <a:pt x="239539" y="101710"/>
                  <a:pt x="164397" y="54614"/>
                  <a:pt x="115714" y="33447"/>
                </a:cubicBez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-38100"/>
            <a:ext cx="4559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PHYSIOPATHOLOGIE</a:t>
            </a:r>
            <a:endParaRPr lang="en-US" sz="4000" b="1" dirty="0"/>
          </a:p>
        </p:txBody>
      </p:sp>
      <p:pic>
        <p:nvPicPr>
          <p:cNvPr id="1026" name="Picture 2" descr="C:\Users\martinezm\Desktop\098_5_image3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77" y="4771132"/>
            <a:ext cx="1879640" cy="180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20977" y="4771132"/>
            <a:ext cx="1879640" cy="1804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7" name="Picture 11" descr="5ef80a25-oma-iii-300x272-1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1431"/>
          <a:stretch/>
        </p:blipFill>
        <p:spPr>
          <a:xfrm>
            <a:off x="6506754" y="4740933"/>
            <a:ext cx="1741544" cy="187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0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4" grpId="1" animBg="1"/>
      <p:bldP spid="52" grpId="0" animBg="1"/>
      <p:bldP spid="50" grpId="0" animBg="1"/>
      <p:bldP spid="58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572" y="768124"/>
            <a:ext cx="605806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/>
              <a:t>PEDIATRICS </a:t>
            </a:r>
            <a:r>
              <a:rPr lang="en-US" dirty="0"/>
              <a:t>2013; 132; e262</a:t>
            </a:r>
            <a:endParaRPr lang="en-US" i="1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i="1" dirty="0" smtClean="0"/>
              <a:t>N </a:t>
            </a:r>
            <a:r>
              <a:rPr lang="fr-CH" i="1" dirty="0"/>
              <a:t>Engl J Med 2011; 364:105-15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i="1" dirty="0"/>
              <a:t>N Engl J Med 2011; 364:116-26.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i="1" dirty="0" smtClean="0"/>
              <a:t>Archives </a:t>
            </a:r>
            <a:r>
              <a:rPr lang="fr-FR" i="1" dirty="0"/>
              <a:t>de pédiatrie 2011; 18: 926–931 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Int</a:t>
            </a:r>
            <a:r>
              <a:rPr lang="en-US" i="1" dirty="0"/>
              <a:t>. </a:t>
            </a:r>
            <a:r>
              <a:rPr lang="en-US" i="1" dirty="0" err="1"/>
              <a:t>J.of</a:t>
            </a:r>
            <a:r>
              <a:rPr lang="en-US" i="1" dirty="0"/>
              <a:t> Pediatric Otorhinolaryngology 2010; 74</a:t>
            </a:r>
            <a:r>
              <a:rPr lang="en-US" i="1" dirty="0" smtClean="0"/>
              <a:t>: 1209–1216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i="1" dirty="0"/>
              <a:t>Réalités pédiatriques 2010</a:t>
            </a:r>
            <a:r>
              <a:rPr lang="fr-CH" i="1" dirty="0" smtClean="0"/>
              <a:t>; 154</a:t>
            </a:r>
            <a:r>
              <a:rPr lang="fr-CH" i="1" dirty="0"/>
              <a:t> novembre</a:t>
            </a:r>
            <a:r>
              <a:rPr lang="fr-CH" i="1" dirty="0" smtClean="0"/>
              <a:t>: 10-11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/>
              <a:t>JAMA, November 17, 2010—</a:t>
            </a:r>
            <a:r>
              <a:rPr lang="en-US" i="1" dirty="0" err="1"/>
              <a:t>Vol</a:t>
            </a:r>
            <a:r>
              <a:rPr lang="en-US" i="1" dirty="0"/>
              <a:t> 304, No. 19, p. 2161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Presentation </a:t>
            </a:r>
            <a:r>
              <a:rPr lang="en-US" i="1" dirty="0"/>
              <a:t>OMA; </a:t>
            </a:r>
            <a:r>
              <a:rPr lang="en-US" i="1" dirty="0" err="1"/>
              <a:t>A.Gervaix</a:t>
            </a:r>
            <a:r>
              <a:rPr lang="en-US" i="1" dirty="0"/>
              <a:t> HUG </a:t>
            </a:r>
            <a:r>
              <a:rPr lang="en-US" i="1" dirty="0" smtClean="0"/>
              <a:t>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PIGS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TextBox 6"/>
          <p:cNvSpPr txBox="1"/>
          <p:nvPr/>
        </p:nvSpPr>
        <p:spPr>
          <a:xfrm>
            <a:off x="0" y="0"/>
            <a:ext cx="2843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REFERENCES</a:t>
            </a:r>
            <a:endParaRPr lang="en-US" sz="4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842657" y="3609871"/>
            <a:ext cx="18774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400" dirty="0" smtClean="0"/>
              <a:t>Merci !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5780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599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SYMPTOMES D’OTITE MOYENNE AIGUE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118774" y="758581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H" sz="3200" b="1" u="sng" dirty="0" smtClean="0"/>
              <a:t>Apparition rapide dans un contexte d’IVRS de</a:t>
            </a:r>
            <a:r>
              <a:rPr lang="fr-CH" sz="3200" b="1" dirty="0" smtClean="0"/>
              <a:t>:</a:t>
            </a:r>
          </a:p>
          <a:p>
            <a:pPr lvl="0"/>
            <a:endParaRPr lang="fr-CH" sz="3200" b="1" dirty="0" smtClean="0"/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Douleurs des oreilles =&gt; se touche/se plaint des oreilles (ou du ventre)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Irritabilité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Diminution appétit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Pleurs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Peine </a:t>
            </a:r>
            <a:r>
              <a:rPr lang="fr-CH" sz="3200" dirty="0"/>
              <a:t>à </a:t>
            </a:r>
            <a:r>
              <a:rPr lang="fr-CH" sz="3200" dirty="0" smtClean="0"/>
              <a:t>dormir</a:t>
            </a:r>
          </a:p>
          <a:p>
            <a:pPr marL="285750" indent="-285750">
              <a:buFont typeface="Arial"/>
              <a:buChar char="•"/>
            </a:pPr>
            <a:r>
              <a:rPr lang="fr-CH" sz="3200" dirty="0"/>
              <a:t>Diminution de l’acuité auditive</a:t>
            </a:r>
          </a:p>
          <a:p>
            <a:pPr marL="285750" indent="-285750">
              <a:buFont typeface="Arial"/>
              <a:buChar char="•"/>
            </a:pPr>
            <a:r>
              <a:rPr lang="fr-CH" sz="3200" dirty="0"/>
              <a:t>T</a:t>
            </a:r>
            <a:r>
              <a:rPr lang="fr-CH" sz="3200" dirty="0" smtClean="0"/>
              <a:t>°</a:t>
            </a:r>
          </a:p>
          <a:p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356579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0207" y="0"/>
            <a:ext cx="5381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EXAMEN D’UNE OREILLE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8966" y="870192"/>
            <a:ext cx="89643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u="sng" dirty="0" smtClean="0"/>
              <a:t>Buts</a:t>
            </a:r>
            <a:r>
              <a:rPr lang="en-US" sz="3200" b="1" dirty="0" smtClean="0"/>
              <a:t>: </a:t>
            </a:r>
            <a:r>
              <a:rPr lang="en-US" sz="3200" dirty="0" err="1"/>
              <a:t>V</a:t>
            </a:r>
            <a:r>
              <a:rPr lang="en-US" sz="3200" dirty="0" err="1" smtClean="0"/>
              <a:t>oir</a:t>
            </a:r>
            <a:r>
              <a:rPr lang="en-US" sz="3200" dirty="0" smtClean="0"/>
              <a:t> </a:t>
            </a:r>
            <a:r>
              <a:rPr lang="en-US" sz="3200" dirty="0"/>
              <a:t>le CAE, </a:t>
            </a:r>
            <a:r>
              <a:rPr lang="en-US" sz="3200" dirty="0" smtClean="0"/>
              <a:t>les </a:t>
            </a:r>
            <a:r>
              <a:rPr lang="en-US" sz="3200" dirty="0" err="1" smtClean="0"/>
              <a:t>tympans</a:t>
            </a:r>
            <a:r>
              <a:rPr lang="en-US" sz="3200" dirty="0" smtClean="0"/>
              <a:t> +/- des </a:t>
            </a:r>
            <a:r>
              <a:rPr lang="en-US" sz="3200" dirty="0" err="1" smtClean="0"/>
              <a:t>éléments</a:t>
            </a:r>
            <a:r>
              <a:rPr lang="en-US" sz="3200" dirty="0" smtClean="0"/>
              <a:t> de </a:t>
            </a:r>
            <a:r>
              <a:rPr lang="en-US" sz="3200" dirty="0" err="1" smtClean="0"/>
              <a:t>l’oreille</a:t>
            </a:r>
            <a:r>
              <a:rPr lang="en-US" sz="3200" dirty="0" smtClean="0"/>
              <a:t> </a:t>
            </a:r>
            <a:r>
              <a:rPr lang="en-US" sz="3200" dirty="0" err="1"/>
              <a:t>moyenne</a:t>
            </a:r>
            <a:r>
              <a:rPr lang="en-US" sz="3200" dirty="0"/>
              <a:t> </a:t>
            </a:r>
            <a:r>
              <a:rPr lang="en-US" sz="3200" dirty="0" smtClean="0"/>
              <a:t>(en transparence).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b="1" u="sng" dirty="0" err="1"/>
              <a:t>Difficultés</a:t>
            </a:r>
            <a:r>
              <a:rPr lang="en-US" sz="3200" b="1" dirty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err="1"/>
              <a:t>Qualité</a:t>
            </a:r>
            <a:r>
              <a:rPr lang="en-US" sz="3200" dirty="0"/>
              <a:t> de la lumière/de </a:t>
            </a:r>
            <a:r>
              <a:rPr lang="en-US" sz="3200" dirty="0" err="1"/>
              <a:t>l’otoscope</a:t>
            </a:r>
            <a:r>
              <a:rPr lang="en-US" sz="3200" dirty="0"/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Collaboration </a:t>
            </a:r>
            <a:r>
              <a:rPr lang="en-US" sz="3200" dirty="0"/>
              <a:t>de </a:t>
            </a:r>
            <a:r>
              <a:rPr lang="en-US" sz="3200" dirty="0" err="1"/>
              <a:t>l’enfant</a:t>
            </a:r>
            <a:r>
              <a:rPr lang="en-US" sz="3200" dirty="0" smtClean="0"/>
              <a:t>/technique </a:t>
            </a:r>
            <a:r>
              <a:rPr lang="en-US" sz="3200" dirty="0"/>
              <a:t>du </a:t>
            </a:r>
            <a:r>
              <a:rPr lang="en-US" sz="3200" dirty="0" err="1" smtClean="0"/>
              <a:t>médecin</a:t>
            </a:r>
            <a:r>
              <a:rPr lang="en-US" sz="3200" dirty="0" smtClean="0"/>
              <a:t>.</a:t>
            </a:r>
            <a:endParaRPr lang="en-US" sz="3200" dirty="0"/>
          </a:p>
          <a:p>
            <a:pPr marL="742950" lvl="1" indent="-285750">
              <a:buFont typeface="Arial"/>
              <a:buChar char="•"/>
            </a:pPr>
            <a:r>
              <a:rPr lang="en-US" sz="3200" dirty="0" err="1" smtClean="0"/>
              <a:t>Bouchon</a:t>
            </a:r>
            <a:r>
              <a:rPr lang="en-US" sz="3200" dirty="0" smtClean="0"/>
              <a:t> </a:t>
            </a:r>
            <a:r>
              <a:rPr lang="en-US" sz="3200" dirty="0"/>
              <a:t>de </a:t>
            </a:r>
            <a:r>
              <a:rPr lang="en-US" sz="3200" dirty="0" err="1" smtClean="0"/>
              <a:t>cérumen</a:t>
            </a:r>
            <a:r>
              <a:rPr lang="en-US" sz="3200" dirty="0" smtClean="0"/>
              <a:t>.</a:t>
            </a:r>
            <a:endParaRPr lang="en-US" sz="3200" dirty="0"/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Savoir </a:t>
            </a:r>
            <a:r>
              <a:rPr lang="en-US" sz="3200" dirty="0" err="1" smtClean="0"/>
              <a:t>interpréter</a:t>
            </a:r>
            <a:r>
              <a:rPr lang="en-US" sz="3200" dirty="0" smtClean="0"/>
              <a:t> de </a:t>
            </a:r>
            <a:r>
              <a:rPr lang="en-US" sz="3200" dirty="0" err="1"/>
              <a:t>ce</a:t>
            </a:r>
            <a:r>
              <a:rPr lang="en-US" sz="3200" dirty="0"/>
              <a:t> </a:t>
            </a:r>
            <a:r>
              <a:rPr lang="en-US" sz="3200" dirty="0" err="1"/>
              <a:t>que</a:t>
            </a:r>
            <a:r>
              <a:rPr lang="en-US" sz="3200" dirty="0"/>
              <a:t> </a:t>
            </a:r>
            <a:r>
              <a:rPr lang="en-US" sz="3200" dirty="0" err="1"/>
              <a:t>l’on</a:t>
            </a:r>
            <a:r>
              <a:rPr lang="en-US" sz="3200" dirty="0"/>
              <a:t> </a:t>
            </a:r>
            <a:r>
              <a:rPr lang="en-US" sz="3200" dirty="0" err="1" smtClean="0"/>
              <a:t>voit</a:t>
            </a:r>
            <a:r>
              <a:rPr lang="en-US" sz="3200" dirty="0" smtClean="0"/>
              <a:t>.</a:t>
            </a:r>
            <a:endParaRPr lang="en-US" sz="3200" dirty="0"/>
          </a:p>
          <a:p>
            <a:endParaRPr lang="en-US" dirty="0" smtClean="0"/>
          </a:p>
          <a:p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966" y="5384801"/>
            <a:ext cx="8964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“On </a:t>
            </a:r>
            <a:r>
              <a:rPr lang="en-US" sz="2400" b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estime</a:t>
            </a:r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400" b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qu’il</a:t>
            </a:r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400" b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faut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400" b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avoir</a:t>
            </a:r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vu 2000  </a:t>
            </a:r>
            <a:r>
              <a:rPr lang="en-US" sz="2400" b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paires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400" b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d’oreilles</a:t>
            </a:r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endParaRPr lang="en-US" sz="2400" b="1" dirty="0" smtClean="0">
              <a:solidFill>
                <a:srgbClr val="FF6FCF"/>
              </a:solidFill>
              <a:latin typeface="Britannic Bold" pitchFamily="34" charset="0"/>
              <a:cs typeface="Lucida Handwriting"/>
            </a:endParaRPr>
          </a:p>
          <a:p>
            <a:pPr algn="ctr"/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(500  </a:t>
            </a:r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en 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4 </a:t>
            </a:r>
            <a:r>
              <a:rPr lang="en-US" sz="2400" b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ans</a:t>
            </a:r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) 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pour  </a:t>
            </a:r>
            <a:r>
              <a:rPr lang="en-US" sz="2400" b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acquérir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400" b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une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400" b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expérience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400" b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adéquate</a:t>
            </a:r>
            <a:r>
              <a:rPr lang="en-US" sz="2400" b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400" b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“</a:t>
            </a:r>
            <a:endParaRPr lang="en-US" sz="2400" b="1" dirty="0">
              <a:solidFill>
                <a:srgbClr val="FF6FCF"/>
              </a:solidFill>
              <a:latin typeface="Britannic Bold" pitchFamily="34" charset="0"/>
              <a:cs typeface="Lucida Handwriting"/>
            </a:endParaRPr>
          </a:p>
          <a:p>
            <a:r>
              <a:rPr lang="en-US" sz="2000" b="1" i="1" baseline="-25000" dirty="0">
                <a:latin typeface="Britannic Bold" pitchFamily="34" charset="0"/>
                <a:cs typeface="Arial"/>
              </a:rPr>
              <a:t>				</a:t>
            </a:r>
            <a:r>
              <a:rPr lang="en-US" sz="2000" b="1" i="1" baseline="-25000" dirty="0" smtClean="0">
                <a:latin typeface="Britannic Bold" pitchFamily="34" charset="0"/>
                <a:cs typeface="Arial"/>
              </a:rPr>
              <a:t>									                 								</a:t>
            </a:r>
            <a:r>
              <a:rPr lang="en-US" sz="2400" b="1" i="1" baseline="-25000" dirty="0" err="1" smtClean="0">
                <a:latin typeface="Arial" pitchFamily="34" charset="0"/>
                <a:cs typeface="Arial" pitchFamily="34" charset="0"/>
              </a:rPr>
              <a:t>Hôpital</a:t>
            </a:r>
            <a:r>
              <a:rPr lang="en-US" sz="2400" b="1" i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baseline="-25000" dirty="0">
                <a:latin typeface="Arial" pitchFamily="34" charset="0"/>
                <a:cs typeface="Arial" pitchFamily="34" charset="0"/>
              </a:rPr>
              <a:t>de </a:t>
            </a:r>
            <a:r>
              <a:rPr lang="en-US" sz="2400" b="1" i="1" baseline="-25000" dirty="0" smtClean="0">
                <a:latin typeface="Arial" pitchFamily="34" charset="0"/>
                <a:cs typeface="Arial" pitchFamily="34" charset="0"/>
              </a:rPr>
              <a:t>St-Justine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7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65" y="1392418"/>
            <a:ext cx="5259133" cy="34997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9965" y="1392418"/>
            <a:ext cx="5259133" cy="3499714"/>
            <a:chOff x="1849965" y="1392418"/>
            <a:chExt cx="5259133" cy="349971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849965" y="1392418"/>
              <a:ext cx="5259133" cy="349971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849965" y="1392418"/>
              <a:ext cx="5259133" cy="349971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1356" y="-124636"/>
            <a:ext cx="2695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TECHNIQUE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1256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apture d’écran 2013-11-23 à 09.14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48114" r="40849" b="2511"/>
          <a:stretch/>
        </p:blipFill>
        <p:spPr>
          <a:xfrm>
            <a:off x="1954484" y="862398"/>
            <a:ext cx="2116486" cy="2775344"/>
          </a:xfrm>
          <a:prstGeom prst="rect">
            <a:avLst/>
          </a:prstGeom>
        </p:spPr>
      </p:pic>
      <p:pic>
        <p:nvPicPr>
          <p:cNvPr id="19" name="Picture 18" descr="Capture d’écran 2013-11-23 à 09.14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5" t="48114" r="16625" b="17174"/>
          <a:stretch/>
        </p:blipFill>
        <p:spPr>
          <a:xfrm>
            <a:off x="4070970" y="862398"/>
            <a:ext cx="2356874" cy="2775344"/>
          </a:xfrm>
          <a:prstGeom prst="rect">
            <a:avLst/>
          </a:prstGeom>
        </p:spPr>
      </p:pic>
      <p:pic>
        <p:nvPicPr>
          <p:cNvPr id="20" name="Picture 19" descr="Capture d’écran 2013-11-23 à 09.19.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3073" r="55543" b="-3073"/>
          <a:stretch/>
        </p:blipFill>
        <p:spPr>
          <a:xfrm>
            <a:off x="2884691" y="3970142"/>
            <a:ext cx="2900369" cy="25256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356" y="-124636"/>
            <a:ext cx="2695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TECHNIQUE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3295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2850</Words>
  <Application>Microsoft Macintosh PowerPoint</Application>
  <PresentationFormat>On-screen Show (4:3)</PresentationFormat>
  <Paragraphs>584</Paragraphs>
  <Slides>50</Slides>
  <Notes>30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 d</dc:creator>
  <cp:lastModifiedBy>mz mz</cp:lastModifiedBy>
  <cp:revision>314</cp:revision>
  <dcterms:created xsi:type="dcterms:W3CDTF">2013-11-15T21:10:33Z</dcterms:created>
  <dcterms:modified xsi:type="dcterms:W3CDTF">2016-01-23T17:52:30Z</dcterms:modified>
</cp:coreProperties>
</file>