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21" r:id="rId2"/>
    <p:sldId id="346" r:id="rId3"/>
    <p:sldId id="263" r:id="rId4"/>
    <p:sldId id="262" r:id="rId5"/>
    <p:sldId id="336" r:id="rId6"/>
    <p:sldId id="265" r:id="rId7"/>
    <p:sldId id="360" r:id="rId8"/>
    <p:sldId id="338" r:id="rId9"/>
    <p:sldId id="361" r:id="rId10"/>
    <p:sldId id="351" r:id="rId11"/>
    <p:sldId id="352" r:id="rId12"/>
    <p:sldId id="353" r:id="rId13"/>
    <p:sldId id="368" r:id="rId14"/>
    <p:sldId id="369" r:id="rId15"/>
    <p:sldId id="344" r:id="rId16"/>
    <p:sldId id="350" r:id="rId17"/>
    <p:sldId id="349" r:id="rId18"/>
    <p:sldId id="375" r:id="rId19"/>
    <p:sldId id="373" r:id="rId20"/>
    <p:sldId id="374" r:id="rId21"/>
    <p:sldId id="335" r:id="rId22"/>
    <p:sldId id="322" r:id="rId23"/>
    <p:sldId id="362" r:id="rId24"/>
    <p:sldId id="363" r:id="rId25"/>
    <p:sldId id="357" r:id="rId26"/>
    <p:sldId id="364" r:id="rId27"/>
    <p:sldId id="372" r:id="rId28"/>
    <p:sldId id="359" r:id="rId29"/>
    <p:sldId id="366" r:id="rId30"/>
    <p:sldId id="367" r:id="rId31"/>
    <p:sldId id="327" r:id="rId32"/>
    <p:sldId id="365" r:id="rId33"/>
    <p:sldId id="301" r:id="rId34"/>
    <p:sldId id="358" r:id="rId35"/>
    <p:sldId id="329" r:id="rId36"/>
    <p:sldId id="330" r:id="rId37"/>
    <p:sldId id="331" r:id="rId38"/>
    <p:sldId id="332" r:id="rId39"/>
    <p:sldId id="333" r:id="rId40"/>
    <p:sldId id="334" r:id="rId41"/>
    <p:sldId id="302" r:id="rId42"/>
    <p:sldId id="311" r:id="rId43"/>
    <p:sldId id="347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312" r:id="rId5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3" autoAdjust="0"/>
    <p:restoredTop sz="72327" autoAdjust="0"/>
  </p:normalViewPr>
  <p:slideViewPr>
    <p:cSldViewPr>
      <p:cViewPr varScale="1">
        <p:scale>
          <a:sx n="84" d="100"/>
          <a:sy n="84" d="100"/>
        </p:scale>
        <p:origin x="202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C5EDD-B642-534A-812D-A5AB8AA02AE3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2A413-6235-1A4F-8A6B-6D683FA00B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9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sym typeface="Wingdings"/>
              </a:rPr>
              <a:t>Vision des couleurs : 		  	2</a:t>
            </a:r>
            <a:r>
              <a:rPr lang="fr-FR" baseline="30000" dirty="0" smtClean="0">
                <a:sym typeface="Wingdings"/>
              </a:rPr>
              <a:t>+</a:t>
            </a:r>
            <a:r>
              <a:rPr lang="fr-FR" dirty="0" smtClean="0">
                <a:sym typeface="Wingdings"/>
              </a:rPr>
              <a:t> mois  12 ans</a:t>
            </a:r>
          </a:p>
          <a:p>
            <a:pPr>
              <a:buNone/>
            </a:pPr>
            <a:r>
              <a:rPr lang="fr-FR" dirty="0" smtClean="0">
                <a:sym typeface="Wingdings"/>
              </a:rPr>
              <a:t>Perception des mouvements : 	3 mois</a:t>
            </a:r>
          </a:p>
          <a:p>
            <a:pPr>
              <a:buNone/>
            </a:pPr>
            <a:r>
              <a:rPr lang="fr-FR" dirty="0" smtClean="0">
                <a:sym typeface="Wingdings"/>
              </a:rPr>
              <a:t>Champs visuel :			6 sem.  </a:t>
            </a:r>
            <a:r>
              <a:rPr lang="fr-FR" u="sng" dirty="0" smtClean="0">
                <a:sym typeface="Wingdings"/>
              </a:rPr>
              <a:t>1an</a:t>
            </a:r>
            <a:r>
              <a:rPr lang="fr-FR" dirty="0" smtClean="0">
                <a:sym typeface="Wingdings"/>
              </a:rPr>
              <a:t> ( 7ans) </a:t>
            </a:r>
          </a:p>
          <a:p>
            <a:pPr>
              <a:buNone/>
            </a:pPr>
            <a:r>
              <a:rPr lang="fr-FR" dirty="0" smtClean="0">
                <a:sym typeface="Wingdings"/>
              </a:rPr>
              <a:t>					140° à 5 ans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2A413-6235-1A4F-8A6B-6D683FA00B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45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>
                <a:ea typeface="ＭＳ Ｐゴシック" charset="-128"/>
                <a:cs typeface="ＭＳ Ｐゴシック" charset="-128"/>
              </a:rPr>
              <a:t>If we consider these children, can we tell which of them should operate and which should not ? And if surgery is required, is it urgent or cab we wait ? And more importantly : is anw of these children at risk for his vision, for his binocular vision or for his life ?</a:t>
            </a:r>
          </a:p>
          <a:p>
            <a:pPr eaLnBrk="1" hangingPunct="1">
              <a:spcBef>
                <a:spcPct val="0"/>
              </a:spcBef>
            </a:pPr>
            <a:endParaRPr lang="fr-FR">
              <a:ea typeface="ＭＳ Ｐゴシック" charset="-128"/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>
                <a:ea typeface="ＭＳ Ｐゴシック" charset="-128"/>
                <a:cs typeface="ＭＳ Ｐゴシック" charset="-128"/>
              </a:rPr>
              <a:t>He we consider strabismus as a symptom, then we will have the adequate attitude that requires a systematic diagnostic workup for each case.  </a:t>
            </a:r>
          </a:p>
          <a:p>
            <a:pPr eaLnBrk="1" hangingPunct="1">
              <a:spcBef>
                <a:spcPct val="0"/>
              </a:spcBef>
            </a:pPr>
            <a:endParaRPr lang="fr-FR">
              <a:ea typeface="ＭＳ Ｐゴシック" charset="-128"/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>
                <a:ea typeface="ＭＳ Ｐゴシック" charset="-128"/>
                <a:cs typeface="ＭＳ Ｐゴシック" charset="-128"/>
              </a:rPr>
              <a:t>- le développement et le maintien d</a:t>
            </a:r>
            <a:r>
              <a:rPr lang="ja-JP" altLang="fr-FR">
                <a:ea typeface="ＭＳ Ｐゴシック" charset="-128"/>
                <a:cs typeface="ＭＳ Ｐゴシック" charset="-128"/>
              </a:rPr>
              <a:t>’</a:t>
            </a:r>
            <a:r>
              <a:rPr lang="fr-FR" altLang="ja-JP">
                <a:ea typeface="ＭＳ Ｐゴシック" charset="-128"/>
                <a:cs typeface="ＭＳ Ｐゴシック" charset="-128"/>
              </a:rPr>
              <a:t>une vision normale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ea typeface="ＭＳ Ｐゴシック" charset="-128"/>
                <a:cs typeface="ＭＳ Ｐゴシック" charset="-128"/>
              </a:rPr>
              <a:t> L</a:t>
            </a:r>
            <a:r>
              <a:rPr lang="fr-FR">
                <a:ea typeface="ＭＳ Ｐゴシック" charset="-128"/>
                <a:cs typeface="ＭＳ Ｐゴシック" charset="-128"/>
              </a:rPr>
              <a:t>e développement et le maintien de la vision binoculaire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ea typeface="ＭＳ Ｐゴシック" charset="-128"/>
                <a:cs typeface="ＭＳ Ｐゴシック" charset="-128"/>
              </a:rPr>
              <a:t> </a:t>
            </a:r>
            <a:r>
              <a:rPr lang="fr-FR">
                <a:ea typeface="ＭＳ Ｐゴシック" charset="-128"/>
                <a:cs typeface="ＭＳ Ｐゴシック" charset="-128"/>
              </a:rPr>
              <a:t>la prise en compte de l</a:t>
            </a:r>
            <a:r>
              <a:rPr lang="ja-JP" altLang="fr-FR">
                <a:ea typeface="ＭＳ Ｐゴシック" charset="-128"/>
                <a:cs typeface="ＭＳ Ｐゴシック" charset="-128"/>
              </a:rPr>
              <a:t>’</a:t>
            </a:r>
            <a:r>
              <a:rPr lang="fr-FR" altLang="ja-JP">
                <a:ea typeface="ＭＳ Ｐゴシック" charset="-128"/>
                <a:cs typeface="ＭＳ Ｐゴシック" charset="-128"/>
              </a:rPr>
              <a:t>aspect psychosocial du strabisme et l’autonomie professionnelle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ja-JP" b="1">
                <a:ea typeface="ＭＳ Ｐゴシック" charset="-128"/>
                <a:cs typeface="ＭＳ Ｐゴシック" charset="-128"/>
              </a:rPr>
              <a:t> la qualité de vie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ja-JP">
                <a:ea typeface="ＭＳ Ｐゴシック" charset="-128"/>
                <a:cs typeface="ＭＳ Ｐゴシック" charset="-128"/>
              </a:rPr>
              <a:t> le diagnostic neurologique le cas échéant </a:t>
            </a:r>
          </a:p>
          <a:p>
            <a:pPr eaLnBrk="1" hangingPunct="1">
              <a:spcBef>
                <a:spcPct val="0"/>
              </a:spcBef>
            </a:pPr>
            <a:endParaRPr lang="fr-FR">
              <a:ea typeface="ＭＳ Ｐゴシック" charset="-128"/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>
                <a:ea typeface="ＭＳ Ｐゴシック" charset="-128"/>
                <a:cs typeface="ＭＳ Ｐゴシック" charset="-128"/>
              </a:rPr>
              <a:t>Si l</a:t>
            </a:r>
            <a:r>
              <a:rPr lang="ja-JP" altLang="fr-FR">
                <a:ea typeface="ＭＳ Ｐゴシック" charset="-128"/>
                <a:cs typeface="ＭＳ Ｐゴシック" charset="-128"/>
              </a:rPr>
              <a:t>’</a:t>
            </a:r>
            <a:r>
              <a:rPr lang="fr-FR" altLang="ja-JP">
                <a:ea typeface="ＭＳ Ｐゴシック" charset="-128"/>
                <a:cs typeface="ＭＳ Ｐゴシック" charset="-128"/>
              </a:rPr>
              <a:t>acuité visuelle et l</a:t>
            </a:r>
            <a:r>
              <a:rPr lang="ja-JP" altLang="fr-FR">
                <a:ea typeface="ＭＳ Ｐゴシック" charset="-128"/>
                <a:cs typeface="ＭＳ Ｐゴシック" charset="-128"/>
              </a:rPr>
              <a:t>’</a:t>
            </a:r>
            <a:r>
              <a:rPr lang="fr-FR" altLang="ja-JP">
                <a:ea typeface="ＭＳ Ｐゴシック" charset="-128"/>
                <a:cs typeface="ＭＳ Ｐゴシック" charset="-128"/>
              </a:rPr>
              <a:t>impact emotionnel du strabisme sont des notions relativement simples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charset="-128"/>
                <a:cs typeface="ＭＳ Ｐゴシック" charset="-128"/>
              </a:rPr>
              <a:t>L</a:t>
            </a:r>
            <a:r>
              <a:rPr lang="fr-FR">
                <a:ea typeface="ＭＳ Ｐゴシック" charset="-128"/>
                <a:cs typeface="ＭＳ Ｐゴシック" charset="-128"/>
              </a:rPr>
              <a:t>a VISION BINOCULAIRE elle et beaucoup plus complexe et mérite quelques rapides précisions</a:t>
            </a:r>
          </a:p>
          <a:p>
            <a:pPr eaLnBrk="1" hangingPunct="1">
              <a:spcBef>
                <a:spcPct val="0"/>
              </a:spcBef>
            </a:pPr>
            <a:endParaRPr lang="fr-FR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39D668-3206-7E44-876D-B8ADBD86EF04}" type="slidenum">
              <a:rPr lang="fr-FR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9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2A413-6235-1A4F-8A6B-6D683FA00B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3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6060-259C-8D4D-A89F-833F1744221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22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6060-259C-8D4D-A89F-833F1744221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720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rapidité,</a:t>
            </a:r>
            <a:r>
              <a:rPr lang="fr-FR" baseline="0" dirty="0" smtClean="0"/>
              <a:t> alternance de tests ludiques et de tests moins agréables :  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6060-259C-8D4D-A89F-833F1744221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86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rapidité,</a:t>
            </a:r>
            <a:r>
              <a:rPr lang="fr-FR" baseline="0" dirty="0" smtClean="0"/>
              <a:t> alternance de tests ludiques et de tests moins agréables :  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6060-259C-8D4D-A89F-833F1744221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71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rapidité,</a:t>
            </a:r>
            <a:r>
              <a:rPr lang="fr-FR" baseline="0" dirty="0" smtClean="0"/>
              <a:t> alternance de tests ludiques et de tests moins agréables :  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6060-259C-8D4D-A89F-833F1744221C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3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rapidité,</a:t>
            </a:r>
            <a:r>
              <a:rPr lang="fr-FR" baseline="0" dirty="0" smtClean="0"/>
              <a:t> alternance de tests ludiques et de tests moins agréables :  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6060-259C-8D4D-A89F-833F1744221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62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rapidité,</a:t>
            </a:r>
            <a:r>
              <a:rPr lang="fr-FR" baseline="0" dirty="0" smtClean="0"/>
              <a:t> alternance de tests ludiques et de tests moins agréables :  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6060-259C-8D4D-A89F-833F1744221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41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12E31-C346-4E53-A385-C852812F1074}" type="datetimeFigureOut">
              <a:rPr lang="fr-FR" smtClean="0"/>
              <a:pPr/>
              <a:t>13/09/2016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C3BC2-B0BE-434E-B6C1-3E9F6FB5E41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ved=0ahUKEwjzuN6s5YvPAhWFNxQKHcsoBsEQjRwIBw&amp;url=http://www.slideshare.net/AlvinaPaulineSantiag/2015-basic-motility-examination&amp;psig=AFQjCNFmOj3xHNh2INF6ppPfGshKqWB7dg&amp;ust=147383713443987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h/url?sa=i&amp;rct=j&amp;q=&amp;esrc=s&amp;source=images&amp;cd=&amp;ved=0ahUKEwim0-f47IrPAhWFExQKHS7tAhEQjRwIBw&amp;url=http://sante.unige.ch/index.php/comite-directeur&amp;psig=AFQjCNFAlv-W1MadV4edKNpkqSWjjNB-qw&amp;ust=147380482181901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h/url?sa=i&amp;rct=j&amp;q=&amp;esrc=s&amp;source=images&amp;cd=&amp;ved=0ahUKEwim0-f47IrPAhWFExQKHS7tAhEQjRwIBw&amp;url=http://sante.unige.ch/index.php/comite-directeur&amp;psig=AFQjCNFAlv-W1MadV4edKNpkqSWjjNB-qw&amp;ust=1473804821819010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h/url?sa=i&amp;rct=j&amp;q=&amp;esrc=s&amp;source=images&amp;cd=&amp;ved=0ahUKEwim0-f47IrPAhWFExQKHS7tAhEQjRwIBw&amp;url=http://sante.unige.ch/index.php/comite-directeur&amp;psig=AFQjCNFAlv-W1MadV4edKNpkqSWjjNB-qw&amp;ust=147380482181901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CH" dirty="0" smtClean="0"/>
          </a:p>
          <a:p>
            <a:pPr marL="0" indent="0" algn="ctr">
              <a:buNone/>
            </a:pPr>
            <a:r>
              <a:rPr lang="fr-CH" sz="4400" dirty="0" smtClean="0"/>
              <a:t>Ophtalmologie pédiatrique</a:t>
            </a:r>
          </a:p>
          <a:p>
            <a:pPr marL="0" indent="0" algn="ctr">
              <a:buNone/>
            </a:pPr>
            <a:endParaRPr lang="fr-CH" sz="4400" dirty="0"/>
          </a:p>
          <a:p>
            <a:pPr marL="0" indent="0" algn="ctr">
              <a:buNone/>
            </a:pPr>
            <a:r>
              <a:rPr lang="fr-CH" dirty="0" smtClean="0"/>
              <a:t>RSV Aigle </a:t>
            </a:r>
          </a:p>
          <a:p>
            <a:pPr marL="0" indent="0" algn="ctr">
              <a:buNone/>
            </a:pPr>
            <a:r>
              <a:rPr lang="fr-CH" dirty="0" smtClean="0"/>
              <a:t>13 septembre 2016</a:t>
            </a:r>
          </a:p>
          <a:p>
            <a:pPr marL="0" indent="0" algn="ctr">
              <a:buNone/>
            </a:pPr>
            <a:endParaRPr lang="fr-CH" dirty="0" smtClean="0"/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sz="2400" dirty="0" smtClean="0"/>
              <a:t>Dr Raoul de Haller</a:t>
            </a:r>
          </a:p>
          <a:p>
            <a:pPr marL="0" indent="0" algn="ctr">
              <a:buNone/>
            </a:pPr>
            <a:r>
              <a:rPr lang="fr-CH" sz="1800" dirty="0" smtClean="0"/>
              <a:t>Consultant aux HUG / Hôpital de La Tour</a:t>
            </a:r>
          </a:p>
          <a:p>
            <a:pPr marL="0" indent="0" algn="ctr">
              <a:buNone/>
            </a:pPr>
            <a:r>
              <a:rPr lang="fr-CH" sz="1800" dirty="0" smtClean="0"/>
              <a:t>Martigny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38672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09800" y="1371600"/>
            <a:ext cx="296333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Test de </a:t>
            </a:r>
            <a:r>
              <a:rPr lang="fr-FR" sz="1200" dirty="0" err="1" smtClean="0"/>
              <a:t>Brückner</a:t>
            </a:r>
            <a:r>
              <a:rPr lang="fr-FR" sz="1200" dirty="0" smtClean="0"/>
              <a:t> / </a:t>
            </a:r>
            <a:r>
              <a:rPr lang="fr-FR" sz="1200" dirty="0" err="1" smtClean="0"/>
              <a:t>transillumination</a:t>
            </a:r>
            <a:endParaRPr lang="fr-FR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209801" y="1600201"/>
            <a:ext cx="1354088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Reflets cornéens</a:t>
            </a:r>
            <a:endParaRPr lang="fr-FR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209800" y="2390001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209800" y="18288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Réflexes pupillaires</a:t>
            </a:r>
            <a:endParaRPr lang="fr-FR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2209800" y="20852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Tolérance à l’occlusion monoculaire</a:t>
            </a:r>
            <a:endParaRPr lang="fr-FR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2209800" y="26948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209800" y="2798802"/>
            <a:ext cx="296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Fix</a:t>
            </a:r>
            <a:r>
              <a:rPr lang="fr-FR" sz="1200" dirty="0" smtClean="0"/>
              <a:t>. / poursuite sur objet lumière 1 </a:t>
            </a:r>
            <a:r>
              <a:rPr lang="fr-FR" sz="1200" dirty="0" err="1" smtClean="0"/>
              <a:t>oeil</a:t>
            </a:r>
            <a:endParaRPr lang="fr-FR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2209800" y="3075801"/>
            <a:ext cx="338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Acuité visuelle sur contrastes / objet  2 yeux</a:t>
            </a:r>
            <a:endParaRPr lang="fr-FR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209800" y="38100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Champ visuel sur objets / lumière</a:t>
            </a:r>
            <a:endParaRPr lang="fr-FR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209800" y="40386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Motilité oculaire : 9 directions / élévation / convergence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4747736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Biomicroscopie</a:t>
            </a:r>
            <a:endParaRPr lang="fr-FR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209800" y="51771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FO en </a:t>
            </a:r>
            <a:r>
              <a:rPr lang="fr-FR" sz="1200" dirty="0" err="1" smtClean="0"/>
              <a:t>miosis</a:t>
            </a:r>
            <a:endParaRPr lang="fr-FR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209800" y="54057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Réfraction en </a:t>
            </a:r>
            <a:r>
              <a:rPr lang="fr-FR" sz="1200" dirty="0" err="1" smtClean="0"/>
              <a:t>miosis</a:t>
            </a:r>
            <a:endParaRPr lang="fr-FR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209800" y="56343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Dilatation / </a:t>
            </a:r>
            <a:r>
              <a:rPr lang="fr-FR" sz="1200" dirty="0" err="1" smtClean="0"/>
              <a:t>cycloplégie</a:t>
            </a:r>
            <a:endParaRPr lang="fr-FR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209800" y="4752201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209800" y="60915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Réfraction objective en </a:t>
            </a:r>
            <a:r>
              <a:rPr lang="fr-FR" sz="1200" dirty="0" err="1" smtClean="0"/>
              <a:t>cycloplégie</a:t>
            </a:r>
            <a:endParaRPr lang="fr-FR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2209800" y="6320135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Ophtalmoscopie : pp  ± périphérie ± indentation sclérale</a:t>
            </a:r>
            <a:endParaRPr lang="fr-FR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2209800" y="2570202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Fix</a:t>
            </a:r>
            <a:r>
              <a:rPr lang="fr-FR" sz="1200" dirty="0" smtClean="0"/>
              <a:t>. / poursuite sur objet / lumière 2 yeux</a:t>
            </a:r>
            <a:endParaRPr lang="fr-FR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2209800" y="58629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Biomicroscopie en mydriase</a:t>
            </a:r>
            <a:endParaRPr lang="fr-FR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2209800" y="3332202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Acuité visuelle sur contrastes / objet  1 </a:t>
            </a:r>
            <a:r>
              <a:rPr lang="fr-FR" sz="1200" dirty="0" err="1" smtClean="0"/>
              <a:t>oeil</a:t>
            </a:r>
            <a:endParaRPr lang="fr-FR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2209800" y="4976336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Tension oculaire (</a:t>
            </a:r>
            <a:r>
              <a:rPr lang="fr-FR" sz="1200" dirty="0" err="1" smtClean="0"/>
              <a:t>iCare</a:t>
            </a:r>
            <a:r>
              <a:rPr lang="fr-FR" sz="1200" dirty="0" smtClean="0"/>
              <a:t> / </a:t>
            </a:r>
            <a:r>
              <a:rPr lang="fr-FR" sz="1200" dirty="0" err="1" smtClean="0"/>
              <a:t>Perkins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209800" y="35814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Stéréo-acuité</a:t>
            </a:r>
            <a:endParaRPr lang="fr-FR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2209800" y="11430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Exploration visuelle spontanée</a:t>
            </a:r>
            <a:endParaRPr lang="fr-FR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218267" y="914400"/>
            <a:ext cx="5096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Fentes palpébrales, aspect externe, visage, mains</a:t>
            </a:r>
            <a:endParaRPr lang="fr-FR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2209800" y="42672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Nystagmus </a:t>
            </a:r>
            <a:r>
              <a:rPr lang="fr-FR" sz="1200" dirty="0" err="1" smtClean="0"/>
              <a:t>vestibulo-oculaire</a:t>
            </a:r>
            <a:endParaRPr lang="fr-FR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2209800" y="44958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Nystagmus </a:t>
            </a:r>
            <a:r>
              <a:rPr lang="fr-FR" sz="1200" dirty="0" err="1" smtClean="0"/>
              <a:t>opto-cinétique</a:t>
            </a:r>
            <a:endParaRPr lang="fr-FR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2209800" y="685800"/>
            <a:ext cx="5096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Anamnèse</a:t>
            </a:r>
            <a:endParaRPr lang="fr-FR" sz="1200" dirty="0"/>
          </a:p>
        </p:txBody>
      </p:sp>
      <p:sp>
        <p:nvSpPr>
          <p:cNvPr id="58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Tests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réalisables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chez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l’enfant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éveillé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attentif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09800" y="23138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Test d’occlusion alternée</a:t>
            </a:r>
            <a:endParaRPr lang="fr-FR" sz="1200" dirty="0"/>
          </a:p>
        </p:txBody>
      </p:sp>
      <p:pic>
        <p:nvPicPr>
          <p:cNvPr id="5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1145" t="60450" r="59633" b="16480"/>
          <a:stretch/>
        </p:blipFill>
        <p:spPr bwMode="auto">
          <a:xfrm>
            <a:off x="6019800" y="1347609"/>
            <a:ext cx="27363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9019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1" t="11326" r="25883" b="11326"/>
          <a:stretch/>
        </p:blipFill>
        <p:spPr>
          <a:xfrm>
            <a:off x="437443" y="1700808"/>
            <a:ext cx="2334357" cy="33347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16482" r="31051" b="16482"/>
          <a:stretch/>
        </p:blipFill>
        <p:spPr>
          <a:xfrm>
            <a:off x="3059832" y="1715007"/>
            <a:ext cx="3192883" cy="33205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4978" y="5035603"/>
            <a:ext cx="239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Reflets symétriques</a:t>
            </a:r>
          </a:p>
          <a:p>
            <a:r>
              <a:rPr lang="fr-CH" dirty="0" smtClean="0"/>
              <a:t>pas de strabisme</a:t>
            </a:r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3059831" y="5013176"/>
            <a:ext cx="3192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En l’absence de stimulation, strabisme divergent : </a:t>
            </a:r>
            <a:r>
              <a:rPr lang="fr-CH" dirty="0" err="1" smtClean="0"/>
              <a:t>exotropie</a:t>
            </a:r>
            <a:r>
              <a:rPr lang="fr-CH" dirty="0" smtClean="0"/>
              <a:t> intermittente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549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26400" r="37629" b="36640"/>
          <a:stretch/>
        </p:blipFill>
        <p:spPr>
          <a:xfrm>
            <a:off x="457200" y="1628800"/>
            <a:ext cx="2763737" cy="22322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23065" r="30761" b="32379"/>
          <a:stretch/>
        </p:blipFill>
        <p:spPr>
          <a:xfrm>
            <a:off x="450831" y="4135296"/>
            <a:ext cx="2770106" cy="2246032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3491879" y="1628800"/>
            <a:ext cx="5293173" cy="4258502"/>
            <a:chOff x="3491879" y="1628800"/>
            <a:chExt cx="5293173" cy="425850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4" t="31081" r="35723" b="35261"/>
            <a:stretch/>
          </p:blipFill>
          <p:spPr>
            <a:xfrm>
              <a:off x="3491879" y="1628800"/>
              <a:ext cx="2870033" cy="223224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05" t="39051" r="35027" b="39521"/>
            <a:stretch/>
          </p:blipFill>
          <p:spPr>
            <a:xfrm>
              <a:off x="3491879" y="4159110"/>
              <a:ext cx="3110747" cy="172819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6388230" y="1628800"/>
              <a:ext cx="23968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err="1" smtClean="0"/>
                <a:t>Pseudoexotropie</a:t>
              </a:r>
              <a:r>
                <a:rPr lang="fr-CH" dirty="0" smtClean="0"/>
                <a:t> de l’hypermétrope fort</a:t>
              </a:r>
              <a:endParaRPr lang="fr-CH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602626" y="4127264"/>
              <a:ext cx="1857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err="1" smtClean="0"/>
                <a:t>Pseudostrabisme</a:t>
              </a:r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7919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09800" y="13716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Test de </a:t>
            </a:r>
            <a:r>
              <a:rPr lang="fr-FR" sz="1200" dirty="0" err="1" smtClean="0"/>
              <a:t>Brückner</a:t>
            </a:r>
            <a:r>
              <a:rPr lang="fr-FR" sz="1200" dirty="0" smtClean="0"/>
              <a:t> / </a:t>
            </a:r>
            <a:r>
              <a:rPr lang="fr-FR" sz="1200" dirty="0" err="1" smtClean="0"/>
              <a:t>transillumination</a:t>
            </a:r>
            <a:endParaRPr lang="fr-FR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209800" y="16002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Reflets cornéens</a:t>
            </a:r>
            <a:endParaRPr lang="fr-FR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209800" y="2390001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209800" y="18288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Réflexes pupillaires</a:t>
            </a:r>
            <a:endParaRPr lang="fr-FR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2209801" y="2085201"/>
            <a:ext cx="2743200" cy="276999"/>
          </a:xfrm>
          <a:prstGeom prst="rect">
            <a:avLst/>
          </a:prstGeom>
          <a:solidFill>
            <a:srgbClr val="B9CDE5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Tolérance à l’occlusion monoculaire </a:t>
            </a:r>
            <a:endParaRPr lang="fr-FR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2209800" y="26948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209800" y="2798802"/>
            <a:ext cx="296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Fix</a:t>
            </a:r>
            <a:r>
              <a:rPr lang="fr-FR" sz="1200" dirty="0" smtClean="0"/>
              <a:t>. / poursuite sur objet lumière 1 </a:t>
            </a:r>
            <a:r>
              <a:rPr lang="fr-FR" sz="1200" dirty="0" err="1" smtClean="0"/>
              <a:t>oeil</a:t>
            </a:r>
            <a:endParaRPr lang="fr-FR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2209800" y="3075801"/>
            <a:ext cx="338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Acuité visuelle sur contrastes / objet  2 yeux</a:t>
            </a:r>
            <a:endParaRPr lang="fr-FR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209800" y="38100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Champ visuel sur objets / lumière</a:t>
            </a:r>
            <a:endParaRPr lang="fr-FR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209800" y="40386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Motilité oculaire : 9 directions / élévation / convergence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4747736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Biomicroscopie</a:t>
            </a:r>
            <a:endParaRPr lang="fr-FR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209800" y="51771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FO en </a:t>
            </a:r>
            <a:r>
              <a:rPr lang="fr-FR" sz="1200" dirty="0" err="1" smtClean="0"/>
              <a:t>miosis</a:t>
            </a:r>
            <a:endParaRPr lang="fr-FR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209800" y="54057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Réfraction en </a:t>
            </a:r>
            <a:r>
              <a:rPr lang="fr-FR" sz="1200" dirty="0" err="1" smtClean="0"/>
              <a:t>miosis</a:t>
            </a:r>
            <a:endParaRPr lang="fr-FR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209800" y="56343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Dilatation / </a:t>
            </a:r>
            <a:r>
              <a:rPr lang="fr-FR" sz="1200" dirty="0" err="1" smtClean="0"/>
              <a:t>cycloplégie</a:t>
            </a:r>
            <a:endParaRPr lang="fr-FR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209800" y="4752201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209800" y="60915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Réfraction objective en </a:t>
            </a:r>
            <a:r>
              <a:rPr lang="fr-FR" sz="1200" dirty="0" err="1" smtClean="0"/>
              <a:t>cycloplégie</a:t>
            </a:r>
            <a:endParaRPr lang="fr-FR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2209800" y="6320135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Ophtalmoscopie : pp  ± périphérie ± indentation sclérale</a:t>
            </a:r>
            <a:endParaRPr lang="fr-FR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2209800" y="2570202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Fix</a:t>
            </a:r>
            <a:r>
              <a:rPr lang="fr-FR" sz="1200" dirty="0" smtClean="0"/>
              <a:t>. / poursuite sur objet / lumière 2 yeux</a:t>
            </a:r>
            <a:endParaRPr lang="fr-FR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2209800" y="58629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Biomicroscopie en mydriase</a:t>
            </a:r>
            <a:endParaRPr lang="fr-FR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2209800" y="3332202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Acuité visuelle sur contrastes / objet  1 </a:t>
            </a:r>
            <a:r>
              <a:rPr lang="fr-FR" sz="1200" dirty="0" err="1" smtClean="0"/>
              <a:t>oeil</a:t>
            </a:r>
            <a:endParaRPr lang="fr-FR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2209800" y="4976336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Tension oculaire (</a:t>
            </a:r>
            <a:r>
              <a:rPr lang="fr-FR" sz="1200" dirty="0" err="1" smtClean="0"/>
              <a:t>iCare</a:t>
            </a:r>
            <a:r>
              <a:rPr lang="fr-FR" sz="1200" dirty="0" smtClean="0"/>
              <a:t> / </a:t>
            </a:r>
            <a:r>
              <a:rPr lang="fr-FR" sz="1200" dirty="0" err="1" smtClean="0"/>
              <a:t>Perkins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209800" y="35814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Stéréo-acuité</a:t>
            </a:r>
            <a:endParaRPr lang="fr-FR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2209800" y="11430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Exploration visuelle spontanée</a:t>
            </a:r>
            <a:endParaRPr lang="fr-FR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218267" y="914400"/>
            <a:ext cx="5096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Fentes palpébrales, aspect externe, visage, mains</a:t>
            </a:r>
            <a:endParaRPr lang="fr-FR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2209800" y="42672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Nystagmus </a:t>
            </a:r>
            <a:r>
              <a:rPr lang="fr-FR" sz="1200" dirty="0" err="1" smtClean="0"/>
              <a:t>vestibulo-oculaire</a:t>
            </a:r>
            <a:endParaRPr lang="fr-FR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2209800" y="44958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Nystagmus </a:t>
            </a:r>
            <a:r>
              <a:rPr lang="fr-FR" sz="1200" dirty="0" err="1" smtClean="0"/>
              <a:t>opto-cinétique</a:t>
            </a:r>
            <a:endParaRPr lang="fr-FR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2209800" y="685800"/>
            <a:ext cx="5096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Anamnèse</a:t>
            </a:r>
            <a:endParaRPr lang="fr-FR" sz="1200" dirty="0"/>
          </a:p>
        </p:txBody>
      </p:sp>
      <p:grpSp>
        <p:nvGrpSpPr>
          <p:cNvPr id="2" name="Group 62"/>
          <p:cNvGrpSpPr/>
          <p:nvPr/>
        </p:nvGrpSpPr>
        <p:grpSpPr>
          <a:xfrm>
            <a:off x="6172203" y="909697"/>
            <a:ext cx="2666997" cy="2776448"/>
            <a:chOff x="6172203" y="909697"/>
            <a:chExt cx="2666997" cy="2776448"/>
          </a:xfrm>
        </p:grpSpPr>
        <p:sp>
          <p:nvSpPr>
            <p:cNvPr id="59" name="TextBox 58"/>
            <p:cNvSpPr txBox="1"/>
            <p:nvPr/>
          </p:nvSpPr>
          <p:spPr>
            <a:xfrm>
              <a:off x="6172203" y="909697"/>
              <a:ext cx="2666997" cy="206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Sensibilité / spécificité pour détection d’une amblyopie </a:t>
              </a:r>
              <a:r>
                <a:rPr lang="fr-FR" dirty="0" err="1" smtClean="0"/>
                <a:t>anisométropique</a:t>
              </a:r>
              <a:r>
                <a:rPr lang="fr-FR" dirty="0" smtClean="0"/>
                <a:t> :</a:t>
              </a:r>
            </a:p>
            <a:p>
              <a:r>
                <a:rPr lang="fr-FR" sz="1400" dirty="0" smtClean="0"/>
                <a:t>  </a:t>
              </a:r>
            </a:p>
            <a:p>
              <a:pPr algn="ctr"/>
              <a:r>
                <a:rPr lang="fr-FR" sz="2800" b="1" dirty="0" smtClean="0">
                  <a:solidFill>
                    <a:srgbClr val="FF0000"/>
                  </a:solidFill>
                </a:rPr>
                <a:t>20% </a:t>
              </a:r>
              <a:r>
                <a:rPr lang="fr-FR" sz="2800" b="1" dirty="0" smtClean="0"/>
                <a:t>/ 94%</a:t>
              </a:r>
            </a:p>
            <a:p>
              <a:r>
                <a:rPr lang="fr-FR" sz="1400" dirty="0" smtClean="0"/>
                <a:t> 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172203" y="2978259"/>
              <a:ext cx="266699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Friedman &amp; al. The Baltimore </a:t>
              </a:r>
              <a:r>
                <a:rPr lang="fr-FR" sz="1000" dirty="0" err="1" smtClean="0"/>
                <a:t>pediatric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eye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disease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study</a:t>
              </a:r>
              <a:r>
                <a:rPr lang="fr-FR" sz="1000" dirty="0" smtClean="0"/>
                <a:t>. </a:t>
              </a:r>
              <a:r>
                <a:rPr lang="fr-FR" sz="1000" dirty="0" err="1" smtClean="0"/>
                <a:t>Ophthalmology</a:t>
              </a:r>
              <a:r>
                <a:rPr lang="fr-FR" sz="1000" dirty="0" smtClean="0"/>
                <a:t> 2008</a:t>
              </a:r>
            </a:p>
            <a:p>
              <a:pPr marL="228600" indent="-228600"/>
              <a:r>
                <a:rPr lang="fr-FR" sz="1000" dirty="0" smtClean="0"/>
                <a:t>Cotter &amp; al. </a:t>
              </a:r>
              <a:r>
                <a:rPr lang="fr-FR" sz="1000" dirty="0" err="1" smtClean="0"/>
                <a:t>ophthalmology</a:t>
              </a:r>
              <a:r>
                <a:rPr lang="fr-FR" sz="1000" dirty="0" smtClean="0"/>
                <a:t> 2009</a:t>
              </a:r>
            </a:p>
            <a:p>
              <a:pPr marL="228600" indent="-228600"/>
              <a:r>
                <a:rPr lang="fr-FR" sz="1000" dirty="0" err="1" smtClean="0"/>
                <a:t>Procyanoy</a:t>
              </a:r>
              <a:r>
                <a:rPr lang="fr-FR" sz="1000" dirty="0" smtClean="0"/>
                <a:t> &amp; al. JAAPOS 2010</a:t>
              </a:r>
            </a:p>
          </p:txBody>
        </p:sp>
      </p:grpSp>
      <p:sp>
        <p:nvSpPr>
          <p:cNvPr id="57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Dépistage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d’un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strabisme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d’une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amblyopie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09800" y="23138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Test d’occlusion alternée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92939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09800" y="13716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Test de </a:t>
            </a:r>
            <a:r>
              <a:rPr lang="fr-FR" sz="1200" dirty="0" err="1" smtClean="0"/>
              <a:t>Brückner</a:t>
            </a:r>
            <a:r>
              <a:rPr lang="fr-FR" sz="1200" dirty="0" smtClean="0"/>
              <a:t> / </a:t>
            </a:r>
            <a:r>
              <a:rPr lang="fr-FR" sz="1200" dirty="0" err="1" smtClean="0"/>
              <a:t>transillumination</a:t>
            </a:r>
            <a:endParaRPr lang="fr-FR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209800" y="16002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Reflets cornéens</a:t>
            </a:r>
            <a:endParaRPr lang="fr-FR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209800" y="2390001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209800" y="18288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Réflexes pupillaires</a:t>
            </a:r>
            <a:endParaRPr lang="fr-FR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2209801" y="2085201"/>
            <a:ext cx="274320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Tolérance à l’occlusion monoculaire </a:t>
            </a:r>
            <a:endParaRPr lang="fr-FR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2209800" y="26948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209800" y="2798802"/>
            <a:ext cx="296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Fix</a:t>
            </a:r>
            <a:r>
              <a:rPr lang="fr-FR" sz="1200" dirty="0" smtClean="0"/>
              <a:t>. / poursuite sur objet lumière 1 </a:t>
            </a:r>
            <a:r>
              <a:rPr lang="fr-FR" sz="1200" dirty="0" err="1" smtClean="0"/>
              <a:t>oeil</a:t>
            </a:r>
            <a:endParaRPr lang="fr-FR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2209800" y="3075801"/>
            <a:ext cx="338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Acuité visuelle sur contrastes / objet  2 yeux</a:t>
            </a:r>
            <a:endParaRPr lang="fr-FR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209800" y="38100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Champ visuel sur objets / lumière</a:t>
            </a:r>
            <a:endParaRPr lang="fr-FR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209800" y="40386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Motilité oculaire : 9 directions / élévation / convergence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4747736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Biomicroscopie</a:t>
            </a:r>
            <a:endParaRPr lang="fr-FR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209800" y="51771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FO en </a:t>
            </a:r>
            <a:r>
              <a:rPr lang="fr-FR" sz="1200" dirty="0" err="1" smtClean="0"/>
              <a:t>miosis</a:t>
            </a:r>
            <a:endParaRPr lang="fr-FR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209800" y="54057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Réfraction en </a:t>
            </a:r>
            <a:r>
              <a:rPr lang="fr-FR" sz="1200" dirty="0" err="1" smtClean="0"/>
              <a:t>miosis</a:t>
            </a:r>
            <a:endParaRPr lang="fr-FR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209800" y="56343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Dilatation / </a:t>
            </a:r>
            <a:r>
              <a:rPr lang="fr-FR" sz="1200" dirty="0" err="1" smtClean="0"/>
              <a:t>cycloplégie</a:t>
            </a:r>
            <a:endParaRPr lang="fr-FR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209800" y="4752201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209800" y="60915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Réfraction objective en </a:t>
            </a:r>
            <a:r>
              <a:rPr lang="fr-FR" sz="1200" dirty="0" err="1" smtClean="0"/>
              <a:t>cycloplégie</a:t>
            </a:r>
            <a:endParaRPr lang="fr-FR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2209800" y="6320135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Ophtalmoscopie : pp  ± périphérie ± indentation sclérale</a:t>
            </a:r>
            <a:endParaRPr lang="fr-FR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2209800" y="2570202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Fix</a:t>
            </a:r>
            <a:r>
              <a:rPr lang="fr-FR" sz="1200" dirty="0" smtClean="0"/>
              <a:t>. / poursuite sur objet / lumière 2 yeux</a:t>
            </a:r>
            <a:endParaRPr lang="fr-FR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2209800" y="58629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Biomicroscopie en mydriase</a:t>
            </a:r>
            <a:endParaRPr lang="fr-FR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2209800" y="3332202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Acuité visuelle sur contrastes / objet  1 </a:t>
            </a:r>
            <a:r>
              <a:rPr lang="fr-FR" sz="1200" dirty="0" err="1" smtClean="0"/>
              <a:t>oeil</a:t>
            </a:r>
            <a:endParaRPr lang="fr-FR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2209800" y="4976336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Tension oculaire (</a:t>
            </a:r>
            <a:r>
              <a:rPr lang="fr-FR" sz="1200" dirty="0" err="1" smtClean="0"/>
              <a:t>iCare</a:t>
            </a:r>
            <a:r>
              <a:rPr lang="fr-FR" sz="1200" dirty="0" smtClean="0"/>
              <a:t> / </a:t>
            </a:r>
            <a:r>
              <a:rPr lang="fr-FR" sz="1200" dirty="0" err="1" smtClean="0"/>
              <a:t>Perkins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209800" y="3581400"/>
            <a:ext cx="296333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Stéréo-acuité</a:t>
            </a:r>
            <a:r>
              <a:rPr lang="fr-FR" sz="1200" dirty="0" smtClean="0"/>
              <a:t> </a:t>
            </a:r>
            <a:endParaRPr lang="fr-FR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2209800" y="11430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Exploration visuelle spontanée</a:t>
            </a:r>
            <a:endParaRPr lang="fr-FR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218267" y="914400"/>
            <a:ext cx="5096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Fentes palpébrales, aspect externe, visage, mains</a:t>
            </a:r>
            <a:endParaRPr lang="fr-FR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2209800" y="42672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Nystagmus </a:t>
            </a:r>
            <a:r>
              <a:rPr lang="fr-FR" sz="1200" dirty="0" err="1" smtClean="0"/>
              <a:t>vestibulo-oculaire</a:t>
            </a:r>
            <a:endParaRPr lang="fr-FR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2209800" y="44958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Nystagmus </a:t>
            </a:r>
            <a:r>
              <a:rPr lang="fr-FR" sz="1200" dirty="0" err="1" smtClean="0"/>
              <a:t>opto-cinétique</a:t>
            </a:r>
            <a:endParaRPr lang="fr-FR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2209800" y="685800"/>
            <a:ext cx="5096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Anamnèse</a:t>
            </a:r>
            <a:endParaRPr lang="fr-FR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6172203" y="1600200"/>
            <a:ext cx="2666997" cy="1785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 smtClean="0"/>
              <a:t>Sensibilité / spécificité pour détection d’un strabisme / amblyopie :</a:t>
            </a:r>
          </a:p>
          <a:p>
            <a:r>
              <a:rPr lang="fr-FR" sz="1400" dirty="0" smtClean="0"/>
              <a:t>  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30% </a:t>
            </a:r>
            <a:r>
              <a:rPr lang="fr-FR" sz="2800" b="1" dirty="0" smtClean="0"/>
              <a:t>/ 98%</a:t>
            </a:r>
          </a:p>
          <a:p>
            <a:r>
              <a:rPr lang="fr-FR" sz="1400" dirty="0" smtClean="0"/>
              <a:t>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172203" y="3429000"/>
            <a:ext cx="266699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Huyn</a:t>
            </a:r>
            <a:r>
              <a:rPr lang="fr-FR" sz="1000" dirty="0" smtClean="0"/>
              <a:t> &amp; Al. AJO 2005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Dépistage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d’un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strabisme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d’une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amblyopie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09800" y="23138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Test d’occlusion alternée</a:t>
            </a:r>
            <a:endParaRPr lang="fr-FR" sz="1200" dirty="0"/>
          </a:p>
        </p:txBody>
      </p:sp>
      <p:pic>
        <p:nvPicPr>
          <p:cNvPr id="1026" name="Picture 2" descr="Résultat de recherche d'images pour &quot;lang stereogram&quot;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25614" r="52100" b="15324"/>
          <a:stretch/>
        </p:blipFill>
        <p:spPr bwMode="auto">
          <a:xfrm>
            <a:off x="189383" y="915561"/>
            <a:ext cx="194421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7577709" y="2598911"/>
            <a:ext cx="810715" cy="614065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09800" y="13716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Test de </a:t>
            </a:r>
            <a:r>
              <a:rPr lang="fr-FR" sz="1200" dirty="0" err="1" smtClean="0"/>
              <a:t>Brückner</a:t>
            </a:r>
            <a:r>
              <a:rPr lang="fr-FR" sz="1200" dirty="0" smtClean="0"/>
              <a:t> / </a:t>
            </a:r>
            <a:r>
              <a:rPr lang="fr-FR" sz="1200" dirty="0" err="1" smtClean="0"/>
              <a:t>transillumination</a:t>
            </a:r>
            <a:endParaRPr lang="fr-FR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209800" y="16002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Reflets cornéens</a:t>
            </a:r>
            <a:endParaRPr lang="fr-FR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209800" y="2390001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209800" y="18288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Réflexes pupillaires</a:t>
            </a:r>
            <a:endParaRPr lang="fr-FR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2209801" y="2085201"/>
            <a:ext cx="274320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Tolérance à l’occlusion monoculaire </a:t>
            </a:r>
            <a:endParaRPr lang="fr-FR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2209800" y="26948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209800" y="2798802"/>
            <a:ext cx="296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Fix</a:t>
            </a:r>
            <a:r>
              <a:rPr lang="fr-FR" sz="1200" dirty="0" smtClean="0"/>
              <a:t>. / poursuite sur objet lumière 1 </a:t>
            </a:r>
            <a:r>
              <a:rPr lang="fr-FR" sz="1200" dirty="0" err="1" smtClean="0"/>
              <a:t>oeil</a:t>
            </a:r>
            <a:endParaRPr lang="fr-FR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2209800" y="3075801"/>
            <a:ext cx="338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Acuité visuelle sur contrastes / objet  2 yeux</a:t>
            </a:r>
            <a:endParaRPr lang="fr-FR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209800" y="38100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Champ visuel sur objets / lumière</a:t>
            </a:r>
            <a:endParaRPr lang="fr-FR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209800" y="40386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Motilité oculaire : 9 directions / élévation / convergence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4747736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Biomicroscopie</a:t>
            </a:r>
            <a:endParaRPr lang="fr-FR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209800" y="51771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FO en </a:t>
            </a:r>
            <a:r>
              <a:rPr lang="fr-FR" sz="1200" dirty="0" err="1" smtClean="0"/>
              <a:t>miosis</a:t>
            </a:r>
            <a:endParaRPr lang="fr-FR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209801" y="5405735"/>
            <a:ext cx="157011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Réfraction en </a:t>
            </a:r>
            <a:r>
              <a:rPr lang="fr-FR" sz="1200" dirty="0" err="1" smtClean="0"/>
              <a:t>miosis</a:t>
            </a:r>
            <a:endParaRPr lang="fr-FR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209800" y="56343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Dilatation / </a:t>
            </a:r>
            <a:r>
              <a:rPr lang="fr-FR" sz="1200" dirty="0" err="1" smtClean="0"/>
              <a:t>cycloplégie</a:t>
            </a:r>
            <a:endParaRPr lang="fr-FR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209800" y="4752201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fr-FR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209800" y="60915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Réfraction objective en </a:t>
            </a:r>
            <a:r>
              <a:rPr lang="fr-FR" sz="1200" dirty="0" err="1" smtClean="0"/>
              <a:t>cycloplégie</a:t>
            </a:r>
            <a:endParaRPr lang="fr-FR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2209800" y="6320135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Ophtalmoscopie : pp  ± périphérie ± indentation sclérale</a:t>
            </a:r>
            <a:endParaRPr lang="fr-FR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2209800" y="2570202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Fix</a:t>
            </a:r>
            <a:r>
              <a:rPr lang="fr-FR" sz="1200" dirty="0" smtClean="0"/>
              <a:t>. / poursuite sur objet / lumière 2 yeux</a:t>
            </a:r>
            <a:endParaRPr lang="fr-FR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2209800" y="5862935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Biomicroscopie en mydriase</a:t>
            </a:r>
            <a:endParaRPr lang="fr-FR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2209800" y="3332202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Acuité visuelle sur contrastes / objet  1 </a:t>
            </a:r>
            <a:r>
              <a:rPr lang="fr-FR" sz="1200" dirty="0" err="1" smtClean="0"/>
              <a:t>oeil</a:t>
            </a:r>
            <a:endParaRPr lang="fr-FR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2209800" y="4976336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Tension oculaire (</a:t>
            </a:r>
            <a:r>
              <a:rPr lang="fr-FR" sz="1200" dirty="0" err="1" smtClean="0"/>
              <a:t>iCare</a:t>
            </a:r>
            <a:r>
              <a:rPr lang="fr-FR" sz="1200" dirty="0" smtClean="0"/>
              <a:t> / </a:t>
            </a:r>
            <a:r>
              <a:rPr lang="fr-FR" sz="1200" dirty="0" err="1" smtClean="0"/>
              <a:t>Perkins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209800" y="3581400"/>
            <a:ext cx="296333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err="1" smtClean="0"/>
              <a:t>Stéréo-acuité</a:t>
            </a:r>
            <a:r>
              <a:rPr lang="fr-FR" sz="1200" dirty="0" smtClean="0"/>
              <a:t> </a:t>
            </a:r>
            <a:endParaRPr lang="fr-FR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2209800" y="1143000"/>
            <a:ext cx="296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Exploration visuelle spontanée</a:t>
            </a:r>
            <a:endParaRPr lang="fr-FR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218267" y="914400"/>
            <a:ext cx="5096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Fentes palpébrales, aspect externe, visage, mains</a:t>
            </a:r>
            <a:endParaRPr lang="fr-FR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2209800" y="42672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Nystagmus </a:t>
            </a:r>
            <a:r>
              <a:rPr lang="fr-FR" sz="1200" dirty="0" err="1" smtClean="0"/>
              <a:t>vestibulo-oculaire</a:t>
            </a:r>
            <a:endParaRPr lang="fr-FR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2209800" y="44958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Nystagmus </a:t>
            </a:r>
            <a:r>
              <a:rPr lang="fr-FR" sz="1200" dirty="0" err="1" smtClean="0"/>
              <a:t>opto-cinétique</a:t>
            </a:r>
            <a:endParaRPr lang="fr-FR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2209800" y="685800"/>
            <a:ext cx="5096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Anamnèse</a:t>
            </a:r>
            <a:endParaRPr lang="fr-FR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6172203" y="1600200"/>
            <a:ext cx="2666997" cy="1508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 err="1" smtClean="0"/>
              <a:t>Plusoptix</a:t>
            </a:r>
            <a:r>
              <a:rPr lang="fr-FR" dirty="0" smtClean="0"/>
              <a:t> pour détecter un strabisme &lt; 20 DP :</a:t>
            </a:r>
          </a:p>
          <a:p>
            <a:endParaRPr lang="fr-FR" sz="1000" dirty="0"/>
          </a:p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40% </a:t>
            </a:r>
            <a:r>
              <a:rPr lang="fr-FR" sz="2800" b="1" dirty="0" smtClean="0"/>
              <a:t>/ 98%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153475" y="3140968"/>
            <a:ext cx="209093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Yan &amp; al. </a:t>
            </a:r>
            <a:r>
              <a:rPr lang="fr-FR" sz="1000" dirty="0" err="1" smtClean="0"/>
              <a:t>PLoS</a:t>
            </a:r>
            <a:r>
              <a:rPr lang="fr-FR" sz="1000" dirty="0" smtClean="0"/>
              <a:t> One, 2015</a:t>
            </a:r>
          </a:p>
          <a:p>
            <a:r>
              <a:rPr lang="fr-FR" sz="1000" dirty="0" smtClean="0"/>
              <a:t>Bloomberg &amp; al., JAAPOS 2013 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Dépistage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d’un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strabisme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d’une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amblyopie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09800" y="2313801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200" dirty="0" smtClean="0"/>
              <a:t>Test d’occlusion alternée</a:t>
            </a:r>
            <a:endParaRPr lang="fr-FR" sz="1200" dirty="0"/>
          </a:p>
        </p:txBody>
      </p:sp>
      <p:sp>
        <p:nvSpPr>
          <p:cNvPr id="55" name="TextBox 58"/>
          <p:cNvSpPr txBox="1"/>
          <p:nvPr/>
        </p:nvSpPr>
        <p:spPr>
          <a:xfrm>
            <a:off x="6172203" y="4739079"/>
            <a:ext cx="2648269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 err="1" smtClean="0"/>
              <a:t>Plusoptix</a:t>
            </a:r>
            <a:r>
              <a:rPr lang="fr-FR" dirty="0" smtClean="0"/>
              <a:t> : relativement fiable pour détecter un vice de réfraction </a:t>
            </a:r>
            <a:r>
              <a:rPr lang="fr-FR" dirty="0" err="1" smtClean="0"/>
              <a:t>amblyogène</a:t>
            </a:r>
            <a:endParaRPr lang="fr-FR" sz="2800" b="1" dirty="0" smtClean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0" y="5162457"/>
            <a:ext cx="1806285" cy="129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4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3" r="2017" b="4349"/>
          <a:stretch>
            <a:fillRect/>
          </a:stretch>
        </p:blipFill>
        <p:spPr bwMode="auto">
          <a:xfrm>
            <a:off x="-1" y="0"/>
            <a:ext cx="91751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4427984" y="980728"/>
            <a:ext cx="3528392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dirty="0" smtClean="0"/>
              <a:t>La combinaison de tests augmente la sensibilité de l’ensemble de l’examen de dépistage</a:t>
            </a:r>
            <a:endParaRPr lang="fr-CH" sz="2400" dirty="0"/>
          </a:p>
        </p:txBody>
      </p:sp>
      <p:sp>
        <p:nvSpPr>
          <p:cNvPr id="8" name="Rectangle 7"/>
          <p:cNvSpPr/>
          <p:nvPr/>
        </p:nvSpPr>
        <p:spPr>
          <a:xfrm>
            <a:off x="4411777" y="2685029"/>
            <a:ext cx="3744416" cy="2966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859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Dépistage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d’un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strabisme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d’une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amblyopie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1628800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 smtClean="0"/>
              <a:t>Pourquoi faut-il dépister </a:t>
            </a:r>
            <a:r>
              <a:rPr lang="fr-CH" sz="3600" dirty="0"/>
              <a:t>u</a:t>
            </a:r>
            <a:r>
              <a:rPr lang="fr-CH" sz="3600" dirty="0" smtClean="0"/>
              <a:t>n strabisme le plus tôt possible, puisqu’on l’opère de toute façon à cinq ans ?</a:t>
            </a:r>
            <a:endParaRPr lang="fr-CH" sz="3600" dirty="0"/>
          </a:p>
        </p:txBody>
      </p:sp>
      <p:pic>
        <p:nvPicPr>
          <p:cNvPr id="5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789040"/>
            <a:ext cx="3429977" cy="2250321"/>
          </a:xfrm>
          <a:prstGeom prst="rect">
            <a:avLst/>
          </a:prstGeom>
        </p:spPr>
      </p:pic>
      <p:pic>
        <p:nvPicPr>
          <p:cNvPr id="5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6228" t="56606" r="69640" b="8790"/>
          <a:stretch/>
        </p:blipFill>
        <p:spPr bwMode="auto">
          <a:xfrm>
            <a:off x="5436096" y="3766150"/>
            <a:ext cx="22322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6243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51920" y="5301208"/>
            <a:ext cx="4392488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44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764704"/>
            <a:ext cx="7931224" cy="48245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 smtClean="0"/>
              <a:t>Comprendre le dépistage visuel </a:t>
            </a:r>
            <a:r>
              <a:rPr lang="fr-CH" dirty="0" smtClean="0"/>
              <a:t>chez le petit enfant</a:t>
            </a:r>
          </a:p>
          <a:p>
            <a:pPr marL="0" indent="0">
              <a:buNone/>
            </a:pPr>
            <a:endParaRPr lang="fr-CH" dirty="0" smtClean="0"/>
          </a:p>
          <a:p>
            <a:pPr marL="514350" indent="-514350">
              <a:buFont typeface="+mj-lt"/>
              <a:buAutoNum type="arabicPeriod"/>
            </a:pPr>
            <a:r>
              <a:rPr lang="fr-CH" dirty="0" smtClean="0"/>
              <a:t>Eléments du développement visuel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 smtClean="0"/>
              <a:t>Tests de dépistage des facteurs de risque </a:t>
            </a:r>
            <a:r>
              <a:rPr lang="fr-CH" dirty="0" err="1" smtClean="0"/>
              <a:t>amblyogènes</a:t>
            </a:r>
            <a:endParaRPr lang="fr-CH" dirty="0" smtClean="0"/>
          </a:p>
          <a:p>
            <a:pPr marL="514350" indent="-514350">
              <a:buFont typeface="+mj-lt"/>
              <a:buAutoNum type="arabicPeriod"/>
            </a:pPr>
            <a:r>
              <a:rPr lang="fr-CH" dirty="0" smtClean="0"/>
              <a:t>Strabisme</a:t>
            </a:r>
          </a:p>
        </p:txBody>
      </p:sp>
    </p:spTree>
    <p:extLst>
      <p:ext uri="{BB962C8B-B14F-4D97-AF65-F5344CB8AC3E}">
        <p14:creationId xmlns:p14="http://schemas.microsoft.com/office/powerpoint/2010/main" val="292650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3568" y="6021288"/>
            <a:ext cx="2160240" cy="36004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673224" y="5642198"/>
            <a:ext cx="2170584" cy="36004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Ellipse 3"/>
          <p:cNvSpPr/>
          <p:nvPr/>
        </p:nvSpPr>
        <p:spPr>
          <a:xfrm>
            <a:off x="909936" y="6309320"/>
            <a:ext cx="421704" cy="28803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Ellipse 5"/>
          <p:cNvSpPr/>
          <p:nvPr/>
        </p:nvSpPr>
        <p:spPr>
          <a:xfrm>
            <a:off x="1907704" y="6309320"/>
            <a:ext cx="360040" cy="28803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llipse 8"/>
          <p:cNvSpPr/>
          <p:nvPr/>
        </p:nvSpPr>
        <p:spPr>
          <a:xfrm>
            <a:off x="3059832" y="6309320"/>
            <a:ext cx="360040" cy="288032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839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otropie précoce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2500" t="7432" r="26182" b="9910"/>
          <a:stretch>
            <a:fillRect/>
          </a:stretch>
        </p:blipFill>
        <p:spPr>
          <a:xfrm>
            <a:off x="1304269" y="1676400"/>
            <a:ext cx="1981200" cy="2003031"/>
          </a:xfrm>
          <a:prstGeom prst="rect">
            <a:avLst/>
          </a:prstGeom>
        </p:spPr>
      </p:pic>
      <p:pic>
        <p:nvPicPr>
          <p:cNvPr id="5" name="Picture 4" descr="VI acquis après otite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443" t="8197" r="1639"/>
          <a:stretch>
            <a:fillRect/>
          </a:stretch>
        </p:blipFill>
        <p:spPr>
          <a:xfrm>
            <a:off x="3437870" y="1676400"/>
            <a:ext cx="2286000" cy="1969477"/>
          </a:xfrm>
          <a:prstGeom prst="rect">
            <a:avLst/>
          </a:prstGeom>
        </p:spPr>
      </p:pic>
      <p:pic>
        <p:nvPicPr>
          <p:cNvPr id="9" name="Picture 8" descr="accommodatif sc.jp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1757" t="20574" r="28409" b="26391"/>
          <a:stretch>
            <a:fillRect/>
          </a:stretch>
        </p:blipFill>
        <p:spPr>
          <a:xfrm>
            <a:off x="5876269" y="1676400"/>
            <a:ext cx="1972331" cy="1969477"/>
          </a:xfrm>
          <a:prstGeom prst="rect">
            <a:avLst/>
          </a:prstGeom>
        </p:spPr>
      </p:pic>
      <p:pic>
        <p:nvPicPr>
          <p:cNvPr id="8" name="Content Placeholder 3" descr="DSCF1536.JPG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8333" t="29393" r="30533" b="37321"/>
          <a:stretch>
            <a:fillRect/>
          </a:stretch>
        </p:blipFill>
        <p:spPr bwMode="auto">
          <a:xfrm>
            <a:off x="3437870" y="3810000"/>
            <a:ext cx="2277130" cy="138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elevation en adduction.jpg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4138" t="31314" r="34047" b="28426"/>
          <a:stretch>
            <a:fillRect/>
          </a:stretch>
        </p:blipFill>
        <p:spPr bwMode="auto">
          <a:xfrm flipH="1">
            <a:off x="5876268" y="3810000"/>
            <a:ext cx="1972331" cy="142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trabisme organique.jpg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8869" t="38429" r="28909" b="31345"/>
          <a:stretch>
            <a:fillRect/>
          </a:stretch>
        </p:blipFill>
        <p:spPr bwMode="auto">
          <a:xfrm>
            <a:off x="1295400" y="3810000"/>
            <a:ext cx="2023660" cy="142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596900">
              <a:lnSpc>
                <a:spcPct val="90000"/>
              </a:lnSpc>
              <a:defRPr/>
            </a:pPr>
            <a:r>
              <a:rPr lang="fr-FR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What  to  do ?</a:t>
            </a:r>
            <a:endParaRPr lang="fr-FR" i="1" u="sng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i="1" dirty="0" smtClean="0"/>
              <a:t>Causes de strabisme chez le petit enfant</a:t>
            </a:r>
            <a:endParaRPr lang="fr-CH" sz="3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 I</a:t>
            </a:r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1560" y="2204864"/>
            <a:ext cx="7848872" cy="331236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 smtClean="0"/>
              <a:t>La combinaison des tests de dépistage est essentielle pour un rendement diagnostique </a:t>
            </a:r>
            <a:r>
              <a:rPr lang="fr-CH" dirty="0" smtClean="0"/>
              <a:t>suffisant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 smtClean="0"/>
              <a:t>Les réaliser </a:t>
            </a:r>
            <a:r>
              <a:rPr lang="fr-CH" dirty="0" err="1" smtClean="0"/>
              <a:t>précocément</a:t>
            </a:r>
            <a:r>
              <a:rPr lang="fr-CH" dirty="0" smtClean="0"/>
              <a:t> est déterminant</a:t>
            </a:r>
            <a:endParaRPr lang="fr-CH" dirty="0"/>
          </a:p>
          <a:p>
            <a:pPr marL="0" indent="0">
              <a:buNone/>
            </a:pPr>
            <a:r>
              <a:rPr lang="fr-CH" i="1" dirty="0" smtClean="0"/>
              <a:t> </a:t>
            </a:r>
          </a:p>
        </p:txBody>
      </p:sp>
      <p:pic>
        <p:nvPicPr>
          <p:cNvPr id="7" name="Picture 2" descr="Résultat de recherche d'images pour &quot;hug logo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160240" cy="5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 II</a:t>
            </a:r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1560" y="2420888"/>
            <a:ext cx="7848872" cy="24482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 smtClean="0"/>
              <a:t>Un strabisme constant ou non-alternant </a:t>
            </a:r>
            <a:endParaRPr lang="fr-CH" i="1" dirty="0" smtClean="0"/>
          </a:p>
          <a:p>
            <a:pPr marL="0" indent="0">
              <a:buNone/>
            </a:pPr>
            <a:r>
              <a:rPr lang="fr-CH" dirty="0" smtClean="0"/>
              <a:t>n’est jamais «normal», à aucun âge</a:t>
            </a:r>
            <a:endParaRPr lang="fr-CH" dirty="0"/>
          </a:p>
          <a:p>
            <a:pPr marL="0" indent="0">
              <a:buNone/>
            </a:pPr>
            <a:r>
              <a:rPr lang="fr-CH" i="1" dirty="0" smtClean="0"/>
              <a:t> </a:t>
            </a:r>
          </a:p>
        </p:txBody>
      </p:sp>
      <p:pic>
        <p:nvPicPr>
          <p:cNvPr id="1026" name="Picture 2" descr="Résultat de recherche d'images pour &quot;hug logo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160240" cy="5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3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23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 III</a:t>
            </a:r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1560" y="2420888"/>
            <a:ext cx="7848872" cy="230425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 smtClean="0"/>
              <a:t>Un strabisme nouveau est une urgence jusqu’à exclusion </a:t>
            </a:r>
            <a:r>
              <a:rPr lang="fr-CH" dirty="0" smtClean="0"/>
              <a:t>d’une </a:t>
            </a:r>
            <a:r>
              <a:rPr lang="fr-CH" dirty="0" smtClean="0"/>
              <a:t>cause organique</a:t>
            </a:r>
            <a:endParaRPr lang="fr-CH" dirty="0"/>
          </a:p>
          <a:p>
            <a:pPr marL="0" indent="0">
              <a:buNone/>
            </a:pPr>
            <a:r>
              <a:rPr lang="fr-CH" i="1" dirty="0" smtClean="0"/>
              <a:t> </a:t>
            </a:r>
          </a:p>
        </p:txBody>
      </p:sp>
      <p:pic>
        <p:nvPicPr>
          <p:cNvPr id="1026" name="Picture 2" descr="Résultat de recherche d'images pour &quot;hug logo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160240" cy="5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7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1560" y="2852936"/>
            <a:ext cx="7992888" cy="338437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b="1" dirty="0" smtClean="0"/>
              <a:t>Tout strabisme constant</a:t>
            </a:r>
            <a:r>
              <a:rPr lang="fr-CH" dirty="0" smtClean="0"/>
              <a:t>, quel que soit l’âge</a:t>
            </a:r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dirty="0" smtClean="0"/>
              <a:t>Tout strabisme quel qu’il soit, ou suspect de strabisme, </a:t>
            </a:r>
            <a:r>
              <a:rPr lang="fr-CH" b="1" dirty="0" smtClean="0"/>
              <a:t>qui ne s’améliore pas à la fin de M3</a:t>
            </a:r>
            <a:endParaRPr lang="fr-CH" b="1" u="sng" dirty="0" smtClean="0"/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68" y="116632"/>
            <a:ext cx="3161928" cy="189715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1560" y="21328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 smtClean="0"/>
              <a:t>On adresse à l’ophtalmologue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19159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67544" y="3501008"/>
            <a:ext cx="4536504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ZoneTexte 3"/>
          <p:cNvSpPr txBox="1"/>
          <p:nvPr/>
        </p:nvSpPr>
        <p:spPr>
          <a:xfrm>
            <a:off x="467544" y="44624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400" dirty="0" smtClean="0"/>
              <a:t>Repères</a:t>
            </a:r>
            <a:endParaRPr lang="fr-CH" sz="4400" dirty="0"/>
          </a:p>
        </p:txBody>
      </p:sp>
    </p:spTree>
    <p:extLst>
      <p:ext uri="{BB962C8B-B14F-4D97-AF65-F5344CB8AC3E}">
        <p14:creationId xmlns:p14="http://schemas.microsoft.com/office/powerpoint/2010/main" val="38562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38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104" r="2017" b="43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75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3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95400" y="1981200"/>
          <a:ext cx="5930900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609600"/>
                <a:gridCol w="1600200"/>
                <a:gridCol w="1574800"/>
                <a:gridCol w="1308100"/>
              </a:tblGrid>
              <a:tr h="51816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Population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Condition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réelle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Prévalence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endParaRPr lang="en-US" sz="1200" b="0" u="sng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0" u="sng" dirty="0" smtClean="0">
                          <a:solidFill>
                            <a:schemeClr val="tx1"/>
                          </a:solidFill>
                        </a:rPr>
                        <a:t>Condition </a:t>
                      </a:r>
                      <a:r>
                        <a:rPr lang="en-US" sz="1200" b="0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u="sng" baseline="0" dirty="0" err="1" smtClean="0">
                          <a:solidFill>
                            <a:schemeClr val="tx1"/>
                          </a:solidFill>
                        </a:rPr>
                        <a:t>oui</a:t>
                      </a:r>
                      <a:r>
                        <a:rPr lang="en-US" sz="1200" b="0" u="sng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Population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440"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</a:rPr>
                        <a:t>oui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non</a:t>
                      </a:r>
                      <a:endParaRPr lang="en-US" sz="18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53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Test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VP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FP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VPP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53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_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FN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VN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VPN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5360">
                <a:tc gridSpan="2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 err="1" smtClean="0">
                          <a:solidFill>
                            <a:schemeClr val="tx1"/>
                          </a:solidFill>
                        </a:rPr>
                        <a:t>Sensibilité</a:t>
                      </a:r>
                      <a:endParaRPr lang="en-US" sz="18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 err="1" smtClean="0">
                          <a:solidFill>
                            <a:schemeClr val="tx1"/>
                          </a:solidFill>
                        </a:rPr>
                        <a:t>Spécificité</a:t>
                      </a:r>
                      <a:endParaRPr lang="en-US" sz="18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94%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0090"/>
          </a:solidFill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Bases </a:t>
            </a:r>
            <a:r>
              <a:rPr lang="en-US" sz="2800" dirty="0" err="1" smtClean="0">
                <a:solidFill>
                  <a:schemeClr val="bg1"/>
                </a:solidFill>
              </a:rPr>
              <a:t>rationnelles</a:t>
            </a:r>
            <a:r>
              <a:rPr lang="en-US" sz="2800" dirty="0" smtClean="0">
                <a:solidFill>
                  <a:schemeClr val="bg1"/>
                </a:solidFill>
              </a:rPr>
              <a:t> du </a:t>
            </a:r>
            <a:r>
              <a:rPr lang="en-US" sz="2800" dirty="0" err="1" smtClean="0">
                <a:solidFill>
                  <a:schemeClr val="bg1"/>
                </a:solidFill>
              </a:rPr>
              <a:t>rendement</a:t>
            </a:r>
            <a:r>
              <a:rPr lang="en-US" sz="2800" dirty="0" smtClean="0">
                <a:solidFill>
                  <a:schemeClr val="bg1"/>
                </a:solidFill>
              </a:rPr>
              <a:t> diagnostic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02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3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03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2017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682" r="754" b="43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3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3" cstate="print"/>
          <a:srcRect t="4104" r="754" b="43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-509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2" y="2490569"/>
            <a:ext cx="800099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sz="2000" b="1" dirty="0" smtClean="0"/>
              <a:t>Basse vision </a:t>
            </a:r>
          </a:p>
          <a:p>
            <a:r>
              <a:rPr lang="fr-FR" dirty="0" smtClean="0"/>
              <a:t>(LCA, achromatopsie, hypoplasie des NO, amétropie extrême, trouble des milieux, hypoplasie maculaire, retard de maturation des voies visuelles, cécité corticale)</a:t>
            </a:r>
          </a:p>
          <a:p>
            <a:pPr>
              <a:buFont typeface="Arial"/>
              <a:buChar char="•"/>
            </a:pPr>
            <a:endParaRPr lang="fr-FR" dirty="0" smtClean="0"/>
          </a:p>
          <a:p>
            <a:r>
              <a:rPr lang="fr-FR" sz="2000" b="1" dirty="0" smtClean="0"/>
              <a:t>Trouble de l’attention </a:t>
            </a:r>
          </a:p>
          <a:p>
            <a:r>
              <a:rPr lang="fr-FR" dirty="0" smtClean="0"/>
              <a:t>(lésion cérébrale diffuse, autisme, dépression du nourrisson)</a:t>
            </a:r>
          </a:p>
          <a:p>
            <a:pPr>
              <a:buFont typeface="Arial"/>
              <a:buChar char="•"/>
            </a:pPr>
            <a:endParaRPr lang="fr-FR" dirty="0" smtClean="0"/>
          </a:p>
          <a:p>
            <a:r>
              <a:rPr lang="fr-FR" sz="2000" b="1" dirty="0" smtClean="0"/>
              <a:t>Trouble de la motilité oculaire </a:t>
            </a:r>
          </a:p>
          <a:p>
            <a:r>
              <a:rPr lang="fr-FR" dirty="0" smtClean="0"/>
              <a:t>(apraxie oculomotrice, fibrose congénitale des muscles </a:t>
            </a:r>
            <a:r>
              <a:rPr lang="fr-FR" dirty="0" err="1" smtClean="0"/>
              <a:t>extraoculaires</a:t>
            </a:r>
            <a:r>
              <a:rPr lang="fr-FR" dirty="0" smtClean="0"/>
              <a:t>)   </a:t>
            </a:r>
            <a:endParaRPr lang="fr-FR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0090"/>
          </a:solidFill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Absence de fixation à un </a:t>
            </a:r>
            <a:r>
              <a:rPr lang="en-US" sz="2800" dirty="0" err="1" smtClean="0">
                <a:solidFill>
                  <a:schemeClr val="bg1"/>
                </a:solidFill>
              </a:rPr>
              <a:t>mois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54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3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343400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/>
              <a:t>Réaction pupillaire :			31 SG</a:t>
            </a:r>
          </a:p>
          <a:p>
            <a:pPr>
              <a:buNone/>
            </a:pPr>
            <a:r>
              <a:rPr lang="fr-FR" sz="2000" dirty="0" smtClean="0"/>
              <a:t>Réagit à la lumière : 			naissance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r>
              <a:rPr lang="fr-FR" sz="2000" dirty="0" smtClean="0"/>
              <a:t>Attention visuelle :	</a:t>
            </a:r>
            <a:r>
              <a:rPr lang="fr-FR" sz="2000" dirty="0"/>
              <a:t>	</a:t>
            </a:r>
            <a:r>
              <a:rPr lang="fr-FR" sz="2000" dirty="0" smtClean="0"/>
              <a:t>	30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SG</a:t>
            </a:r>
          </a:p>
          <a:p>
            <a:pPr>
              <a:buNone/>
            </a:pPr>
            <a:r>
              <a:rPr lang="fr-FR" sz="2000" dirty="0" smtClean="0"/>
              <a:t>Fixation sporadique, contrastes grossiers : 	33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SG</a:t>
            </a:r>
          </a:p>
          <a:p>
            <a:pPr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Fixation stable, centrée :			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2 mois</a:t>
            </a:r>
          </a:p>
          <a:p>
            <a:pPr>
              <a:buNone/>
            </a:pPr>
            <a:endParaRPr lang="fr-FR" sz="2000" dirty="0" smtClean="0">
              <a:sym typeface="Wingdings"/>
            </a:endParaRPr>
          </a:p>
          <a:p>
            <a:pPr>
              <a:buNone/>
            </a:pPr>
            <a:r>
              <a:rPr lang="fr-FR" sz="2000" dirty="0" smtClean="0">
                <a:sym typeface="Wingdings"/>
              </a:rPr>
              <a:t>Poursuite saccadée :			&lt;1 mois</a:t>
            </a:r>
          </a:p>
          <a:p>
            <a:pPr>
              <a:buNone/>
            </a:pPr>
            <a:r>
              <a:rPr lang="fr-FR" sz="2000" dirty="0" smtClean="0">
                <a:sym typeface="Wingdings"/>
              </a:rPr>
              <a:t>Poursuite ‘lisse’, sans retard : 		2</a:t>
            </a:r>
            <a:r>
              <a:rPr lang="fr-FR" sz="2000" baseline="30000" dirty="0" smtClean="0">
                <a:sym typeface="Wingdings"/>
              </a:rPr>
              <a:t>+</a:t>
            </a:r>
            <a:r>
              <a:rPr lang="fr-FR" sz="2000" dirty="0" smtClean="0">
                <a:sym typeface="Wingdings"/>
              </a:rPr>
              <a:t> mois</a:t>
            </a:r>
          </a:p>
          <a:p>
            <a:pPr>
              <a:buNone/>
            </a:pPr>
            <a:r>
              <a:rPr lang="fr-FR" sz="2000" b="1" dirty="0" smtClean="0">
                <a:solidFill>
                  <a:srgbClr val="FF0000"/>
                </a:solidFill>
                <a:sym typeface="Wingdings"/>
              </a:rPr>
              <a:t>Saccades précises :			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6 mois</a:t>
            </a:r>
          </a:p>
          <a:p>
            <a:pPr>
              <a:buNone/>
            </a:pPr>
            <a:endParaRPr lang="fr-FR" sz="2000" dirty="0" smtClean="0">
              <a:sym typeface="Wingdings"/>
            </a:endParaRPr>
          </a:p>
          <a:p>
            <a:pPr>
              <a:buNone/>
            </a:pPr>
            <a:endParaRPr lang="fr-FR" sz="2000" dirty="0" smtClean="0">
              <a:sym typeface="Wingding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0090"/>
          </a:solidFill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Système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visuel</a:t>
            </a:r>
            <a:r>
              <a:rPr lang="en-US" sz="2800" dirty="0" smtClean="0">
                <a:solidFill>
                  <a:schemeClr val="bg1"/>
                </a:solidFill>
              </a:rPr>
              <a:t> en </a:t>
            </a:r>
            <a:r>
              <a:rPr lang="en-US" sz="2800" dirty="0" err="1" smtClean="0">
                <a:solidFill>
                  <a:schemeClr val="bg1"/>
                </a:solidFill>
              </a:rPr>
              <a:t>développement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754" b="434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4104" r="754" b="42433"/>
          <a:stretch/>
        </p:blipFill>
        <p:spPr bwMode="auto">
          <a:xfrm>
            <a:off x="0" y="1"/>
            <a:ext cx="9144000" cy="40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457200" y="4861609"/>
            <a:ext cx="843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Corrigeable si traitée </a:t>
            </a:r>
            <a:r>
              <a:rPr lang="fr-CH" sz="2000" dirty="0" err="1" smtClean="0"/>
              <a:t>précocément</a:t>
            </a:r>
            <a:r>
              <a:rPr lang="fr-CH" sz="2000" dirty="0" smtClean="0"/>
              <a:t> et si peu profonde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Cause de malvoyance définitive si non reconnue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9109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3" r="754" b="43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3" r="754" b="43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eform 46"/>
          <p:cNvSpPr/>
          <p:nvPr/>
        </p:nvSpPr>
        <p:spPr>
          <a:xfrm>
            <a:off x="5398616" y="548680"/>
            <a:ext cx="1117600" cy="1625600"/>
          </a:xfrm>
          <a:custGeom>
            <a:avLst/>
            <a:gdLst>
              <a:gd name="connsiteX0" fmla="*/ 0 w 1117600"/>
              <a:gd name="connsiteY0" fmla="*/ 1625600 h 1625600"/>
              <a:gd name="connsiteX1" fmla="*/ 139700 w 1117600"/>
              <a:gd name="connsiteY1" fmla="*/ 1409700 h 1625600"/>
              <a:gd name="connsiteX2" fmla="*/ 215900 w 1117600"/>
              <a:gd name="connsiteY2" fmla="*/ 495300 h 1625600"/>
              <a:gd name="connsiteX3" fmla="*/ 393700 w 1117600"/>
              <a:gd name="connsiteY3" fmla="*/ 101600 h 1625600"/>
              <a:gd name="connsiteX4" fmla="*/ 1117600 w 1117600"/>
              <a:gd name="connsiteY4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00" h="1625600">
                <a:moveTo>
                  <a:pt x="0" y="1625600"/>
                </a:moveTo>
                <a:cubicBezTo>
                  <a:pt x="51858" y="1611841"/>
                  <a:pt x="103717" y="1598083"/>
                  <a:pt x="139700" y="1409700"/>
                </a:cubicBezTo>
                <a:cubicBezTo>
                  <a:pt x="175683" y="1221317"/>
                  <a:pt x="173567" y="713317"/>
                  <a:pt x="215900" y="495300"/>
                </a:cubicBezTo>
                <a:cubicBezTo>
                  <a:pt x="258233" y="277283"/>
                  <a:pt x="243417" y="184150"/>
                  <a:pt x="393700" y="101600"/>
                </a:cubicBezTo>
                <a:cubicBezTo>
                  <a:pt x="543983" y="19050"/>
                  <a:pt x="830791" y="9525"/>
                  <a:pt x="111760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539552" y="3542782"/>
            <a:ext cx="8101940" cy="1326378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ym typeface="Wingdings"/>
              </a:rPr>
              <a:t>Convergence : 			2 mois</a:t>
            </a:r>
          </a:p>
          <a:p>
            <a:pPr>
              <a:buNone/>
            </a:pPr>
            <a:r>
              <a:rPr lang="fr-FR" sz="2000" dirty="0" smtClean="0">
                <a:sym typeface="Wingdings"/>
              </a:rPr>
              <a:t>Accommodation :			4 mois</a:t>
            </a:r>
          </a:p>
          <a:p>
            <a:pPr>
              <a:buNone/>
            </a:pPr>
            <a:r>
              <a:rPr lang="fr-FR" sz="2000" dirty="0" smtClean="0">
                <a:sym typeface="Wingdings"/>
              </a:rPr>
              <a:t>Vision stéréoscopique :		4-6 mois</a:t>
            </a:r>
          </a:p>
          <a:p>
            <a:pPr>
              <a:buNone/>
            </a:pPr>
            <a:endParaRPr lang="fr-FR" sz="2000" dirty="0" smtClean="0">
              <a:sym typeface="Wingdings"/>
            </a:endParaRPr>
          </a:p>
          <a:p>
            <a:pPr>
              <a:buNone/>
            </a:pPr>
            <a:endParaRPr lang="fr-FR" sz="2000" dirty="0" smtClean="0">
              <a:sym typeface="Wingdings"/>
            </a:endParaRPr>
          </a:p>
          <a:p>
            <a:pPr>
              <a:buNone/>
            </a:pPr>
            <a:endParaRPr lang="fr-FR" sz="2000" dirty="0" smtClean="0">
              <a:sym typeface="Wingdings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539552" y="5085184"/>
            <a:ext cx="8101940" cy="152474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fr-FR" sz="2000" b="1" dirty="0" smtClean="0">
                <a:sym typeface="Wingdings"/>
              </a:rPr>
              <a:t>Alignement oculaire :	</a:t>
            </a:r>
            <a:r>
              <a:rPr lang="fr-FR" sz="2000" dirty="0">
                <a:sym typeface="Wingdings"/>
              </a:rPr>
              <a:t>	</a:t>
            </a:r>
            <a:r>
              <a:rPr lang="fr-FR" sz="2000" b="1" dirty="0" smtClean="0">
                <a:sym typeface="Wingdings"/>
              </a:rPr>
              <a:t>5± semaines (46 SG)</a:t>
            </a:r>
            <a:r>
              <a:rPr lang="fr-FR" sz="2000" b="1" dirty="0" smtClean="0">
                <a:solidFill>
                  <a:srgbClr val="FF0000"/>
                </a:solidFill>
                <a:sym typeface="Wingdings"/>
              </a:rPr>
              <a:t> </a:t>
            </a:r>
            <a:endParaRPr lang="fr-FR" b="1" dirty="0" smtClean="0">
              <a:solidFill>
                <a:srgbClr val="FF0000"/>
              </a:solidFill>
              <a:sym typeface="Wingdings"/>
            </a:endParaRPr>
          </a:p>
          <a:p>
            <a:pPr>
              <a:buFont typeface="Arial" pitchFamily="34" charset="0"/>
              <a:buNone/>
            </a:pPr>
            <a:r>
              <a:rPr lang="fr-FR" b="1" dirty="0" smtClean="0">
                <a:solidFill>
                  <a:srgbClr val="FF0000"/>
                </a:solidFill>
                <a:sym typeface="Wingdings"/>
              </a:rPr>
              <a:t>Stable à la fin du 3</a:t>
            </a:r>
            <a:r>
              <a:rPr lang="fr-FR" b="1" baseline="30000" dirty="0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 mois</a:t>
            </a:r>
          </a:p>
          <a:p>
            <a:pPr>
              <a:buFont typeface="Arial" pitchFamily="34" charset="0"/>
              <a:buNone/>
            </a:pPr>
            <a:endParaRPr lang="fr-FR" sz="2000" dirty="0" smtClean="0">
              <a:sym typeface="Wingdings"/>
            </a:endParaRPr>
          </a:p>
          <a:p>
            <a:pPr>
              <a:buFont typeface="Arial" pitchFamily="34" charset="0"/>
              <a:buNone/>
            </a:pPr>
            <a:endParaRPr lang="fr-FR" sz="2000" dirty="0" smtClean="0">
              <a:sym typeface="Wingdings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4103" r="754" b="53968"/>
          <a:stretch/>
        </p:blipFill>
        <p:spPr bwMode="auto">
          <a:xfrm>
            <a:off x="0" y="0"/>
            <a:ext cx="914400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Freeform 46"/>
          <p:cNvSpPr/>
          <p:nvPr/>
        </p:nvSpPr>
        <p:spPr>
          <a:xfrm>
            <a:off x="5398616" y="548680"/>
            <a:ext cx="1117600" cy="1625600"/>
          </a:xfrm>
          <a:custGeom>
            <a:avLst/>
            <a:gdLst>
              <a:gd name="connsiteX0" fmla="*/ 0 w 1117600"/>
              <a:gd name="connsiteY0" fmla="*/ 1625600 h 1625600"/>
              <a:gd name="connsiteX1" fmla="*/ 139700 w 1117600"/>
              <a:gd name="connsiteY1" fmla="*/ 1409700 h 1625600"/>
              <a:gd name="connsiteX2" fmla="*/ 215900 w 1117600"/>
              <a:gd name="connsiteY2" fmla="*/ 495300 h 1625600"/>
              <a:gd name="connsiteX3" fmla="*/ 393700 w 1117600"/>
              <a:gd name="connsiteY3" fmla="*/ 101600 h 1625600"/>
              <a:gd name="connsiteX4" fmla="*/ 1117600 w 1117600"/>
              <a:gd name="connsiteY4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00" h="1625600">
                <a:moveTo>
                  <a:pt x="0" y="1625600"/>
                </a:moveTo>
                <a:cubicBezTo>
                  <a:pt x="51858" y="1611841"/>
                  <a:pt x="103717" y="1598083"/>
                  <a:pt x="139700" y="1409700"/>
                </a:cubicBezTo>
                <a:cubicBezTo>
                  <a:pt x="175683" y="1221317"/>
                  <a:pt x="173567" y="713317"/>
                  <a:pt x="215900" y="495300"/>
                </a:cubicBezTo>
                <a:cubicBezTo>
                  <a:pt x="258233" y="277283"/>
                  <a:pt x="243417" y="184150"/>
                  <a:pt x="393700" y="101600"/>
                </a:cubicBezTo>
                <a:cubicBezTo>
                  <a:pt x="543983" y="19050"/>
                  <a:pt x="830791" y="9525"/>
                  <a:pt x="111760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2017" b="4349"/>
          <a:stretch>
            <a:fillRect/>
          </a:stretch>
        </p:blipFill>
        <p:spPr bwMode="auto">
          <a:xfrm>
            <a:off x="-31169" y="-27384"/>
            <a:ext cx="91751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57200" y="4077072"/>
            <a:ext cx="2170584" cy="27809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6" name="Groupe 5"/>
          <p:cNvGrpSpPr/>
          <p:nvPr/>
        </p:nvGrpSpPr>
        <p:grpSpPr>
          <a:xfrm>
            <a:off x="1433075" y="2599012"/>
            <a:ext cx="4148442" cy="1499441"/>
            <a:chOff x="1433075" y="2599012"/>
            <a:chExt cx="4148442" cy="1499441"/>
          </a:xfrm>
        </p:grpSpPr>
        <p:sp>
          <p:nvSpPr>
            <p:cNvPr id="4" name="Flèche vers le bas 3"/>
            <p:cNvSpPr/>
            <p:nvPr/>
          </p:nvSpPr>
          <p:spPr>
            <a:xfrm rot="1137219">
              <a:off x="1433075" y="2946325"/>
              <a:ext cx="504056" cy="1152128"/>
            </a:xfrm>
            <a:prstGeom prst="downArrow">
              <a:avLst>
                <a:gd name="adj1" fmla="val 27324"/>
                <a:gd name="adj2" fmla="val 122563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542492" y="2599012"/>
              <a:ext cx="4039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i="1" dirty="0" smtClean="0"/>
                <a:t>Presque tout se joue avant trois ans</a:t>
              </a:r>
              <a:endParaRPr lang="fr-CH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94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1152</Words>
  <Application>Microsoft Office PowerPoint</Application>
  <PresentationFormat>Affichage à l'écran (4:3)</PresentationFormat>
  <Paragraphs>253</Paragraphs>
  <Slides>51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6" baseType="lpstr">
      <vt:lpstr>ＭＳ Ｐゴシック</vt:lpstr>
      <vt:lpstr>Arial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Système visuel en développement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I</vt:lpstr>
      <vt:lpstr>Conclusion II</vt:lpstr>
      <vt:lpstr>Présentation PowerPoint</vt:lpstr>
      <vt:lpstr>Conclusion III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Bases rationnelles du rendement diagnostic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Absence de fixation à un mois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Hôpitaux Universitaires de Genève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jull</dc:creator>
  <cp:lastModifiedBy>User01</cp:lastModifiedBy>
  <cp:revision>178</cp:revision>
  <dcterms:created xsi:type="dcterms:W3CDTF">2016-09-12T17:55:43Z</dcterms:created>
  <dcterms:modified xsi:type="dcterms:W3CDTF">2016-09-13T14:40:58Z</dcterms:modified>
</cp:coreProperties>
</file>