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61" r:id="rId4"/>
    <p:sldId id="266" r:id="rId5"/>
    <p:sldId id="272" r:id="rId6"/>
    <p:sldId id="273" r:id="rId7"/>
    <p:sldId id="281" r:id="rId8"/>
    <p:sldId id="279" r:id="rId9"/>
    <p:sldId id="276" r:id="rId10"/>
    <p:sldId id="270" r:id="rId11"/>
    <p:sldId id="278" r:id="rId12"/>
    <p:sldId id="274" r:id="rId13"/>
    <p:sldId id="275" r:id="rId14"/>
    <p:sldId id="265" r:id="rId15"/>
    <p:sldId id="259" r:id="rId16"/>
    <p:sldId id="256" r:id="rId17"/>
    <p:sldId id="267" r:id="rId18"/>
    <p:sldId id="269" r:id="rId19"/>
    <p:sldId id="263" r:id="rId20"/>
    <p:sldId id="28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33CCFF"/>
    <a:srgbClr val="FF7D80"/>
    <a:srgbClr val="A3E7FF"/>
    <a:srgbClr val="6DD9FF"/>
    <a:srgbClr val="E65D42"/>
    <a:srgbClr val="E97159"/>
    <a:srgbClr val="EC8570"/>
    <a:srgbClr val="FFC1C2"/>
    <a:srgbClr val="FFA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9" autoAdjust="0"/>
    <p:restoredTop sz="94660"/>
  </p:normalViewPr>
  <p:slideViewPr>
    <p:cSldViewPr snapToGrid="0">
      <p:cViewPr varScale="1">
        <p:scale>
          <a:sx n="83" d="100"/>
          <a:sy n="83" d="100"/>
        </p:scale>
        <p:origin x="51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fld id="{13DF0F39-AE5E-41AD-88D7-4D042280590A}" type="datetimeFigureOut">
              <a:rPr lang="fr-CH" smtClean="0"/>
              <a:t>24.05.2024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2520101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13DF0F39-AE5E-41AD-88D7-4D042280590A}" type="datetimeFigureOut">
              <a:rPr lang="fr-CH" smtClean="0"/>
              <a:t>24.05.2024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116572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13DF0F39-AE5E-41AD-88D7-4D042280590A}" type="datetimeFigureOut">
              <a:rPr lang="fr-CH" smtClean="0"/>
              <a:t>24.05.2024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2628688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13DF0F39-AE5E-41AD-88D7-4D042280590A}" type="datetimeFigureOut">
              <a:rPr lang="fr-CH" smtClean="0"/>
              <a:t>24.05.2024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56365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3DF0F39-AE5E-41AD-88D7-4D042280590A}" type="datetimeFigureOut">
              <a:rPr lang="fr-CH" smtClean="0"/>
              <a:t>24.05.2024</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12983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13DF0F39-AE5E-41AD-88D7-4D042280590A}" type="datetimeFigureOut">
              <a:rPr lang="fr-CH" smtClean="0"/>
              <a:t>24.05.2024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173887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13DF0F39-AE5E-41AD-88D7-4D042280590A}" type="datetimeFigureOut">
              <a:rPr lang="fr-CH" smtClean="0"/>
              <a:t>24.05.2024</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3748478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13DF0F39-AE5E-41AD-88D7-4D042280590A}" type="datetimeFigureOut">
              <a:rPr lang="fr-CH" smtClean="0"/>
              <a:t>24.05.2024</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3533144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DF0F39-AE5E-41AD-88D7-4D042280590A}" type="datetimeFigureOut">
              <a:rPr lang="fr-CH" smtClean="0"/>
              <a:t>24.05.2024</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2011668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3DF0F39-AE5E-41AD-88D7-4D042280590A}" type="datetimeFigureOut">
              <a:rPr lang="fr-CH" smtClean="0"/>
              <a:t>24.05.2024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213762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3DF0F39-AE5E-41AD-88D7-4D042280590A}" type="datetimeFigureOut">
              <a:rPr lang="fr-CH" smtClean="0"/>
              <a:t>24.05.2024</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744F50D0-18CA-4D76-8A29-CC3CB359B6D3}" type="slidenum">
              <a:rPr lang="fr-CH" smtClean="0"/>
              <a:t>‹N°›</a:t>
            </a:fld>
            <a:endParaRPr lang="fr-CH"/>
          </a:p>
        </p:txBody>
      </p:sp>
    </p:spTree>
    <p:extLst>
      <p:ext uri="{BB962C8B-B14F-4D97-AF65-F5344CB8AC3E}">
        <p14:creationId xmlns:p14="http://schemas.microsoft.com/office/powerpoint/2010/main" val="224500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F0F39-AE5E-41AD-88D7-4D042280590A}" type="datetimeFigureOut">
              <a:rPr lang="fr-CH" smtClean="0"/>
              <a:t>24.05.2024</a:t>
            </a:fld>
            <a:endParaRPr lang="fr-CH"/>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F50D0-18CA-4D76-8A29-CC3CB359B6D3}" type="slidenum">
              <a:rPr lang="fr-CH" smtClean="0"/>
              <a:t>‹N°›</a:t>
            </a:fld>
            <a:endParaRPr lang="fr-CH"/>
          </a:p>
        </p:txBody>
      </p:sp>
    </p:spTree>
    <p:extLst>
      <p:ext uri="{BB962C8B-B14F-4D97-AF65-F5344CB8AC3E}">
        <p14:creationId xmlns:p14="http://schemas.microsoft.com/office/powerpoint/2010/main" val="321834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1.png"/><Relationship Id="rId5" Type="http://schemas.microsoft.com/office/2007/relationships/hdphoto" Target="../media/hdphoto1.wdp"/><Relationship Id="rId10" Type="http://schemas.openxmlformats.org/officeDocument/2006/relationships/image" Target="../media/image24.png"/><Relationship Id="rId4" Type="http://schemas.openxmlformats.org/officeDocument/2006/relationships/image" Target="../media/image20.png"/><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68329" y="2310064"/>
            <a:ext cx="6546536" cy="830997"/>
          </a:xfrm>
          <a:prstGeom prst="rect">
            <a:avLst/>
          </a:prstGeom>
          <a:noFill/>
        </p:spPr>
        <p:txBody>
          <a:bodyPr wrap="none" rtlCol="0">
            <a:spAutoFit/>
          </a:bodyPr>
          <a:lstStyle/>
          <a:p>
            <a:r>
              <a:rPr lang="fr-CH" sz="4800" b="1" dirty="0"/>
              <a:t>NEUROTRANSMETTEURS</a:t>
            </a:r>
          </a:p>
        </p:txBody>
      </p:sp>
    </p:spTree>
    <p:extLst>
      <p:ext uri="{BB962C8B-B14F-4D97-AF65-F5344CB8AC3E}">
        <p14:creationId xmlns:p14="http://schemas.microsoft.com/office/powerpoint/2010/main" val="1538239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1021" y="568228"/>
            <a:ext cx="5198505" cy="3679371"/>
          </a:xfrm>
          <a:prstGeom prst="rect">
            <a:avLst/>
          </a:prstGeom>
          <a:ln w="57150">
            <a:solidFill>
              <a:srgbClr val="FF0000"/>
            </a:solidFill>
          </a:ln>
        </p:spPr>
      </p:pic>
      <p:pic>
        <p:nvPicPr>
          <p:cNvPr id="3" name="Image 2"/>
          <p:cNvPicPr>
            <a:picLocks noChangeAspect="1"/>
          </p:cNvPicPr>
          <p:nvPr/>
        </p:nvPicPr>
        <p:blipFill>
          <a:blip r:embed="rId3"/>
          <a:stretch>
            <a:fillRect/>
          </a:stretch>
        </p:blipFill>
        <p:spPr>
          <a:xfrm>
            <a:off x="5773782" y="568227"/>
            <a:ext cx="5879350" cy="3679371"/>
          </a:xfrm>
          <a:prstGeom prst="rect">
            <a:avLst/>
          </a:prstGeom>
          <a:ln w="57150">
            <a:solidFill>
              <a:schemeClr val="accent1"/>
            </a:solidFill>
          </a:ln>
        </p:spPr>
      </p:pic>
      <p:sp>
        <p:nvSpPr>
          <p:cNvPr id="4" name="Rectangle 3"/>
          <p:cNvSpPr/>
          <p:nvPr/>
        </p:nvSpPr>
        <p:spPr>
          <a:xfrm>
            <a:off x="2037806" y="1252455"/>
            <a:ext cx="513805" cy="452846"/>
          </a:xfrm>
          <a:prstGeom prst="rect">
            <a:avLst/>
          </a:prstGeom>
          <a:solidFill>
            <a:srgbClr val="FF0000">
              <a:alpha val="12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0000"/>
              </a:solidFill>
            </a:endParaRPr>
          </a:p>
        </p:txBody>
      </p:sp>
      <p:sp>
        <p:nvSpPr>
          <p:cNvPr id="40" name="Rectangle 39"/>
          <p:cNvSpPr/>
          <p:nvPr/>
        </p:nvSpPr>
        <p:spPr>
          <a:xfrm>
            <a:off x="3260453" y="1252455"/>
            <a:ext cx="513805" cy="569958"/>
          </a:xfrm>
          <a:prstGeom prst="rect">
            <a:avLst/>
          </a:prstGeom>
          <a:solidFill>
            <a:srgbClr val="002060">
              <a:alpha val="43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1" name="Rectangle 40"/>
          <p:cNvSpPr/>
          <p:nvPr/>
        </p:nvSpPr>
        <p:spPr>
          <a:xfrm>
            <a:off x="1431653" y="2919058"/>
            <a:ext cx="3749947" cy="112775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2" name="Rectangle 41"/>
          <p:cNvSpPr/>
          <p:nvPr/>
        </p:nvSpPr>
        <p:spPr>
          <a:xfrm>
            <a:off x="392538" y="909554"/>
            <a:ext cx="1645268" cy="1011283"/>
          </a:xfrm>
          <a:prstGeom prst="rect">
            <a:avLst/>
          </a:prstGeom>
          <a:solidFill>
            <a:srgbClr val="FF0000">
              <a:alpha val="12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rgbClr val="FF0000"/>
              </a:solidFill>
            </a:endParaRPr>
          </a:p>
        </p:txBody>
      </p:sp>
      <p:sp>
        <p:nvSpPr>
          <p:cNvPr id="50" name="Rectangle 49"/>
          <p:cNvSpPr/>
          <p:nvPr/>
        </p:nvSpPr>
        <p:spPr>
          <a:xfrm>
            <a:off x="3774258" y="909554"/>
            <a:ext cx="1645268" cy="1095104"/>
          </a:xfrm>
          <a:prstGeom prst="rect">
            <a:avLst/>
          </a:prstGeom>
          <a:solidFill>
            <a:srgbClr val="002060">
              <a:alpha val="12000"/>
            </a:srgb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7" name="Rectangle 56"/>
          <p:cNvSpPr/>
          <p:nvPr/>
        </p:nvSpPr>
        <p:spPr>
          <a:xfrm>
            <a:off x="4067882" y="2408518"/>
            <a:ext cx="1298503" cy="480059"/>
          </a:xfrm>
          <a:prstGeom prst="rect">
            <a:avLst/>
          </a:prstGeom>
          <a:solidFill>
            <a:schemeClr val="accent4">
              <a:alpha val="12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0" name="Connecteur droit 9"/>
          <p:cNvCxnSpPr/>
          <p:nvPr/>
        </p:nvCxnSpPr>
        <p:spPr>
          <a:xfrm>
            <a:off x="7917180" y="2713318"/>
            <a:ext cx="5257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V="1">
            <a:off x="10066020" y="2713318"/>
            <a:ext cx="662940" cy="762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97893" y="4392811"/>
            <a:ext cx="5221634" cy="707886"/>
          </a:xfrm>
          <a:prstGeom prst="rect">
            <a:avLst/>
          </a:prstGeom>
          <a:noFill/>
        </p:spPr>
        <p:txBody>
          <a:bodyPr wrap="square" rtlCol="0">
            <a:spAutoFit/>
          </a:bodyPr>
          <a:lstStyle/>
          <a:p>
            <a:r>
              <a:rPr lang="fr-CH" sz="1000" dirty="0">
                <a:solidFill>
                  <a:srgbClr val="FF0000"/>
                </a:solidFill>
              </a:rPr>
              <a:t>Ici, le blocage de canaux </a:t>
            </a:r>
            <a:r>
              <a:rPr lang="fr-CH" sz="1000" u="sng" dirty="0">
                <a:solidFill>
                  <a:srgbClr val="FF0000"/>
                </a:solidFill>
              </a:rPr>
              <a:t>sodium ou calcium voltage dépendant </a:t>
            </a:r>
            <a:r>
              <a:rPr lang="fr-CH" sz="1000" dirty="0">
                <a:solidFill>
                  <a:srgbClr val="FF0000"/>
                </a:solidFill>
              </a:rPr>
              <a:t>présynaptique, bloque la libération de glutamate dans la fente synaptique et prévient l’excitation neuronale post- synaptique </a:t>
            </a:r>
            <a:r>
              <a:rPr lang="fr-CH" sz="1000" dirty="0" err="1">
                <a:solidFill>
                  <a:srgbClr val="FF0000"/>
                </a:solidFill>
              </a:rPr>
              <a:t>glutamaterique</a:t>
            </a:r>
            <a:r>
              <a:rPr lang="fr-CH" sz="1000" dirty="0">
                <a:solidFill>
                  <a:srgbClr val="FF0000"/>
                </a:solidFill>
              </a:rPr>
              <a:t> ou diminuent l’effet excitateur du glutamate en bloquant les canaux NMDA, AMPA et </a:t>
            </a:r>
            <a:r>
              <a:rPr lang="fr-CH" sz="1000" dirty="0" err="1">
                <a:solidFill>
                  <a:srgbClr val="FF0000"/>
                </a:solidFill>
              </a:rPr>
              <a:t>kainate</a:t>
            </a:r>
            <a:r>
              <a:rPr lang="fr-CH" sz="1000" dirty="0">
                <a:solidFill>
                  <a:srgbClr val="FF0000"/>
                </a:solidFill>
              </a:rPr>
              <a:t>.</a:t>
            </a:r>
          </a:p>
        </p:txBody>
      </p:sp>
      <p:sp>
        <p:nvSpPr>
          <p:cNvPr id="61" name="ZoneTexte 60"/>
          <p:cNvSpPr txBox="1"/>
          <p:nvPr/>
        </p:nvSpPr>
        <p:spPr>
          <a:xfrm>
            <a:off x="5773782" y="4392811"/>
            <a:ext cx="5879350" cy="553998"/>
          </a:xfrm>
          <a:prstGeom prst="rect">
            <a:avLst/>
          </a:prstGeom>
          <a:noFill/>
        </p:spPr>
        <p:txBody>
          <a:bodyPr wrap="square" rtlCol="0">
            <a:spAutoFit/>
          </a:bodyPr>
          <a:lstStyle/>
          <a:p>
            <a:r>
              <a:rPr lang="fr-CH" sz="1000" dirty="0">
                <a:solidFill>
                  <a:srgbClr val="0070C0"/>
                </a:solidFill>
              </a:rPr>
              <a:t>Ici, l’activation directe des </a:t>
            </a:r>
            <a:r>
              <a:rPr lang="fr-CH" sz="1000" u="sng" dirty="0">
                <a:solidFill>
                  <a:srgbClr val="0070C0"/>
                </a:solidFill>
              </a:rPr>
              <a:t>récepteur GABA </a:t>
            </a:r>
            <a:r>
              <a:rPr lang="fr-CH" sz="1000" dirty="0">
                <a:solidFill>
                  <a:srgbClr val="0070C0"/>
                </a:solidFill>
              </a:rPr>
              <a:t>post synaptique par le médicament ou le blocage du </a:t>
            </a:r>
            <a:r>
              <a:rPr lang="fr-CH" sz="1000" dirty="0" err="1">
                <a:solidFill>
                  <a:srgbClr val="0070C0"/>
                </a:solidFill>
              </a:rPr>
              <a:t>recaptage</a:t>
            </a:r>
            <a:r>
              <a:rPr lang="fr-CH" sz="1000" dirty="0">
                <a:solidFill>
                  <a:srgbClr val="0070C0"/>
                </a:solidFill>
              </a:rPr>
              <a:t> du GABA ou de sa dégradation enzymatique augmente sa concentration dans la fente synaptique et  augmente l’hyper polarisation postsynaptique inhibitrice.</a:t>
            </a:r>
          </a:p>
        </p:txBody>
      </p:sp>
      <p:sp>
        <p:nvSpPr>
          <p:cNvPr id="14" name="ZoneTexte 13"/>
          <p:cNvSpPr txBox="1"/>
          <p:nvPr/>
        </p:nvSpPr>
        <p:spPr>
          <a:xfrm>
            <a:off x="2927944" y="-12292"/>
            <a:ext cx="6219460" cy="461665"/>
          </a:xfrm>
          <a:prstGeom prst="rect">
            <a:avLst/>
          </a:prstGeom>
          <a:noFill/>
        </p:spPr>
        <p:txBody>
          <a:bodyPr wrap="none" rtlCol="0">
            <a:spAutoFit/>
          </a:bodyPr>
          <a:lstStyle/>
          <a:p>
            <a:r>
              <a:rPr lang="fr-CH" sz="2400" b="1" dirty="0"/>
              <a:t>MECANISME D’ACTION DES ANTI-EPILEPTIQUES</a:t>
            </a:r>
          </a:p>
        </p:txBody>
      </p:sp>
      <p:sp>
        <p:nvSpPr>
          <p:cNvPr id="62" name="Rectangle 61"/>
          <p:cNvSpPr/>
          <p:nvPr/>
        </p:nvSpPr>
        <p:spPr>
          <a:xfrm>
            <a:off x="7890822" y="2787613"/>
            <a:ext cx="3762309" cy="648515"/>
          </a:xfrm>
          <a:prstGeom prst="rect">
            <a:avLst/>
          </a:prstGeom>
          <a:solidFill>
            <a:srgbClr val="00B050">
              <a:alpha val="12000"/>
            </a:srgb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221021" y="5426341"/>
            <a:ext cx="12041579" cy="1384995"/>
          </a:xfrm>
          <a:prstGeom prst="rect">
            <a:avLst/>
          </a:prstGeom>
        </p:spPr>
        <p:txBody>
          <a:bodyPr wrap="square">
            <a:spAutoFit/>
          </a:bodyPr>
          <a:lstStyle/>
          <a:p>
            <a:r>
              <a:rPr lang="fr-CH" sz="1400" dirty="0"/>
              <a:t>47% de réponse au 1</a:t>
            </a:r>
            <a:r>
              <a:rPr lang="fr-CH" sz="1400" baseline="30000" dirty="0"/>
              <a:t>er</a:t>
            </a:r>
            <a:r>
              <a:rPr lang="fr-CH" sz="1400" dirty="0"/>
              <a:t> anti épileptique </a:t>
            </a:r>
          </a:p>
          <a:p>
            <a:r>
              <a:rPr lang="fr-CH" sz="1400" dirty="0">
                <a:sym typeface="Wingdings" panose="05000000000000000000" pitchFamily="2" charset="2"/>
              </a:rPr>
              <a:t>	</a:t>
            </a:r>
            <a:r>
              <a:rPr lang="fr-CH" sz="1400" dirty="0"/>
              <a:t> 14% au 2</a:t>
            </a:r>
            <a:r>
              <a:rPr lang="fr-CH" sz="1400" baseline="30000" dirty="0"/>
              <a:t>ème</a:t>
            </a:r>
            <a:r>
              <a:rPr lang="fr-CH" sz="1400" dirty="0"/>
              <a:t>-3</a:t>
            </a:r>
            <a:r>
              <a:rPr lang="fr-CH" sz="1400" baseline="30000" dirty="0"/>
              <a:t>ème</a:t>
            </a:r>
            <a:r>
              <a:rPr lang="fr-CH" sz="1400" dirty="0"/>
              <a:t> anti épileptique </a:t>
            </a:r>
          </a:p>
          <a:p>
            <a:r>
              <a:rPr lang="fr-CH" sz="1400" dirty="0">
                <a:sym typeface="Wingdings" panose="05000000000000000000" pitchFamily="2" charset="2"/>
              </a:rPr>
              <a:t>		</a:t>
            </a:r>
            <a:r>
              <a:rPr lang="fr-CH" sz="1400" dirty="0"/>
              <a:t> 3% à la combinaison de ttt anti épileptiques</a:t>
            </a:r>
          </a:p>
          <a:p>
            <a:r>
              <a:rPr lang="fr-CH" sz="1400" dirty="0"/>
              <a:t>			</a:t>
            </a:r>
            <a:r>
              <a:rPr lang="fr-CH" sz="1400" dirty="0">
                <a:sym typeface="Wingdings" panose="05000000000000000000" pitchFamily="2" charset="2"/>
              </a:rPr>
              <a:t> 64% de réponse au traitement</a:t>
            </a:r>
            <a:endParaRPr lang="fr-CH" sz="1400" dirty="0"/>
          </a:p>
          <a:p>
            <a:r>
              <a:rPr lang="fr-CH" sz="1400" dirty="0"/>
              <a:t>			</a:t>
            </a:r>
            <a:r>
              <a:rPr lang="fr-CH" sz="1400">
                <a:sym typeface="Wingdings" panose="05000000000000000000" pitchFamily="2" charset="2"/>
              </a:rPr>
              <a:t> </a:t>
            </a:r>
            <a:r>
              <a:rPr lang="fr-CH" sz="1400"/>
              <a:t> </a:t>
            </a:r>
            <a:r>
              <a:rPr lang="fr-CH" sz="1400" b="1" u="sng">
                <a:solidFill>
                  <a:srgbClr val="FF0000"/>
                </a:solidFill>
              </a:rPr>
              <a:t>15-20 % </a:t>
            </a:r>
            <a:r>
              <a:rPr lang="fr-CH" sz="1400" b="1" u="sng" dirty="0">
                <a:solidFill>
                  <a:srgbClr val="FF0000"/>
                </a:solidFill>
              </a:rPr>
              <a:t>ne répondent pas </a:t>
            </a:r>
            <a:r>
              <a:rPr lang="fr-CH" sz="1400" dirty="0"/>
              <a:t>(valeur stable même avec nouveaux ttt mais ces dernières générations 			</a:t>
            </a:r>
            <a:r>
              <a:rPr lang="fr-CH" sz="1400"/>
              <a:t>   	      </a:t>
            </a:r>
            <a:r>
              <a:rPr lang="fr-CH" sz="1400" dirty="0"/>
              <a:t>font moins d’EI et moins d’interactions…)</a:t>
            </a:r>
          </a:p>
        </p:txBody>
      </p:sp>
      <p:sp>
        <p:nvSpPr>
          <p:cNvPr id="25" name="ZoneTexte 24"/>
          <p:cNvSpPr txBox="1"/>
          <p:nvPr/>
        </p:nvSpPr>
        <p:spPr>
          <a:xfrm>
            <a:off x="197893" y="2521242"/>
            <a:ext cx="2068195" cy="400110"/>
          </a:xfrm>
          <a:prstGeom prst="rect">
            <a:avLst/>
          </a:prstGeom>
          <a:noFill/>
        </p:spPr>
        <p:txBody>
          <a:bodyPr wrap="none" rtlCol="0">
            <a:spAutoFit/>
          </a:bodyPr>
          <a:lstStyle/>
          <a:p>
            <a:r>
              <a:rPr lang="fr-CH" sz="1000" b="1" dirty="0"/>
              <a:t>F</a:t>
            </a:r>
            <a:r>
              <a:rPr lang="fr-CH" sz="1000" dirty="0"/>
              <a:t> = 1</a:t>
            </a:r>
            <a:r>
              <a:rPr lang="fr-CH" sz="1000" baseline="30000" dirty="0"/>
              <a:t>er</a:t>
            </a:r>
            <a:r>
              <a:rPr lang="fr-CH" sz="1000" dirty="0"/>
              <a:t> choix épilepsies </a:t>
            </a:r>
            <a:r>
              <a:rPr lang="fr-CH" sz="1000" b="1" dirty="0"/>
              <a:t>Focales</a:t>
            </a:r>
          </a:p>
          <a:p>
            <a:r>
              <a:rPr lang="fr-CH" sz="1000" b="1" dirty="0"/>
              <a:t>G</a:t>
            </a:r>
            <a:r>
              <a:rPr lang="fr-CH" sz="1000" dirty="0"/>
              <a:t> = 1</a:t>
            </a:r>
            <a:r>
              <a:rPr lang="fr-CH" sz="1000" baseline="30000" dirty="0"/>
              <a:t>er</a:t>
            </a:r>
            <a:r>
              <a:rPr lang="fr-CH" sz="1000" dirty="0"/>
              <a:t> choix épilepsies </a:t>
            </a:r>
            <a:r>
              <a:rPr lang="fr-CH" sz="1000" b="1" dirty="0"/>
              <a:t>Généralisées</a:t>
            </a:r>
          </a:p>
        </p:txBody>
      </p:sp>
      <p:sp>
        <p:nvSpPr>
          <p:cNvPr id="32" name="ZoneTexte 31"/>
          <p:cNvSpPr txBox="1"/>
          <p:nvPr/>
        </p:nvSpPr>
        <p:spPr>
          <a:xfrm flipH="1">
            <a:off x="10176065" y="3071138"/>
            <a:ext cx="442849" cy="246221"/>
          </a:xfrm>
          <a:prstGeom prst="rect">
            <a:avLst/>
          </a:prstGeom>
          <a:noFill/>
        </p:spPr>
        <p:txBody>
          <a:bodyPr wrap="square" rtlCol="0">
            <a:spAutoFit/>
          </a:bodyPr>
          <a:lstStyle/>
          <a:p>
            <a:r>
              <a:rPr lang="fr-CH" sz="1000" b="1" dirty="0"/>
              <a:t>(F)</a:t>
            </a:r>
          </a:p>
        </p:txBody>
      </p:sp>
      <p:sp>
        <p:nvSpPr>
          <p:cNvPr id="34" name="ZoneTexte 33"/>
          <p:cNvSpPr txBox="1"/>
          <p:nvPr/>
        </p:nvSpPr>
        <p:spPr>
          <a:xfrm flipH="1">
            <a:off x="4223755" y="2591305"/>
            <a:ext cx="587754" cy="246221"/>
          </a:xfrm>
          <a:prstGeom prst="rect">
            <a:avLst/>
          </a:prstGeom>
          <a:noFill/>
        </p:spPr>
        <p:txBody>
          <a:bodyPr wrap="square" rtlCol="0">
            <a:spAutoFit/>
          </a:bodyPr>
          <a:lstStyle/>
          <a:p>
            <a:r>
              <a:rPr lang="fr-CH" sz="1000" b="1" dirty="0"/>
              <a:t>(F, G)</a:t>
            </a:r>
          </a:p>
        </p:txBody>
      </p:sp>
      <p:sp>
        <p:nvSpPr>
          <p:cNvPr id="35" name="ZoneTexte 34"/>
          <p:cNvSpPr txBox="1"/>
          <p:nvPr/>
        </p:nvSpPr>
        <p:spPr>
          <a:xfrm flipH="1">
            <a:off x="3892959" y="1324470"/>
            <a:ext cx="330796" cy="246221"/>
          </a:xfrm>
          <a:prstGeom prst="rect">
            <a:avLst/>
          </a:prstGeom>
          <a:noFill/>
        </p:spPr>
        <p:txBody>
          <a:bodyPr wrap="square" rtlCol="0">
            <a:spAutoFit/>
          </a:bodyPr>
          <a:lstStyle/>
          <a:p>
            <a:r>
              <a:rPr lang="fr-CH" sz="1000" b="1" dirty="0"/>
              <a:t>(F)</a:t>
            </a:r>
          </a:p>
        </p:txBody>
      </p:sp>
      <p:sp>
        <p:nvSpPr>
          <p:cNvPr id="37" name="ZoneTexte 36"/>
          <p:cNvSpPr txBox="1"/>
          <p:nvPr/>
        </p:nvSpPr>
        <p:spPr>
          <a:xfrm>
            <a:off x="257519" y="1694126"/>
            <a:ext cx="346570" cy="246221"/>
          </a:xfrm>
          <a:prstGeom prst="rect">
            <a:avLst/>
          </a:prstGeom>
          <a:noFill/>
        </p:spPr>
        <p:txBody>
          <a:bodyPr wrap="none" rtlCol="0">
            <a:spAutoFit/>
          </a:bodyPr>
          <a:lstStyle/>
          <a:p>
            <a:r>
              <a:rPr lang="fr-CH" sz="1000" b="1" dirty="0"/>
              <a:t>(G)</a:t>
            </a:r>
          </a:p>
        </p:txBody>
      </p:sp>
      <p:sp>
        <p:nvSpPr>
          <p:cNvPr id="38" name="ZoneTexte 37"/>
          <p:cNvSpPr txBox="1"/>
          <p:nvPr/>
        </p:nvSpPr>
        <p:spPr>
          <a:xfrm flipH="1">
            <a:off x="277572" y="868660"/>
            <a:ext cx="440124" cy="246221"/>
          </a:xfrm>
          <a:prstGeom prst="rect">
            <a:avLst/>
          </a:prstGeom>
          <a:noFill/>
        </p:spPr>
        <p:txBody>
          <a:bodyPr wrap="square" rtlCol="0">
            <a:spAutoFit/>
          </a:bodyPr>
          <a:lstStyle/>
          <a:p>
            <a:r>
              <a:rPr lang="fr-CH" sz="1000" b="1" dirty="0"/>
              <a:t>(F)</a:t>
            </a:r>
          </a:p>
        </p:txBody>
      </p:sp>
      <p:sp>
        <p:nvSpPr>
          <p:cNvPr id="39" name="ZoneTexte 38"/>
          <p:cNvSpPr txBox="1"/>
          <p:nvPr/>
        </p:nvSpPr>
        <p:spPr>
          <a:xfrm flipH="1">
            <a:off x="131371" y="1110625"/>
            <a:ext cx="567275" cy="246221"/>
          </a:xfrm>
          <a:prstGeom prst="rect">
            <a:avLst/>
          </a:prstGeom>
          <a:noFill/>
        </p:spPr>
        <p:txBody>
          <a:bodyPr wrap="square" rtlCol="0">
            <a:spAutoFit/>
          </a:bodyPr>
          <a:lstStyle/>
          <a:p>
            <a:r>
              <a:rPr lang="fr-CH" sz="1000" b="1" dirty="0"/>
              <a:t>(F, G)</a:t>
            </a:r>
          </a:p>
        </p:txBody>
      </p:sp>
      <p:sp>
        <p:nvSpPr>
          <p:cNvPr id="43" name="ZoneTexte 42"/>
          <p:cNvSpPr txBox="1"/>
          <p:nvPr/>
        </p:nvSpPr>
        <p:spPr>
          <a:xfrm flipH="1">
            <a:off x="3904783" y="1086845"/>
            <a:ext cx="383089" cy="246221"/>
          </a:xfrm>
          <a:prstGeom prst="rect">
            <a:avLst/>
          </a:prstGeom>
          <a:noFill/>
        </p:spPr>
        <p:txBody>
          <a:bodyPr wrap="square" rtlCol="0">
            <a:spAutoFit/>
          </a:bodyPr>
          <a:lstStyle/>
          <a:p>
            <a:r>
              <a:rPr lang="fr-CH" sz="1000" b="1" dirty="0"/>
              <a:t>(F)</a:t>
            </a:r>
          </a:p>
        </p:txBody>
      </p:sp>
      <p:sp>
        <p:nvSpPr>
          <p:cNvPr id="44" name="ZoneTexte 43"/>
          <p:cNvSpPr txBox="1"/>
          <p:nvPr/>
        </p:nvSpPr>
        <p:spPr>
          <a:xfrm flipH="1">
            <a:off x="3892644" y="1798186"/>
            <a:ext cx="385703" cy="246221"/>
          </a:xfrm>
          <a:prstGeom prst="rect">
            <a:avLst/>
          </a:prstGeom>
          <a:noFill/>
        </p:spPr>
        <p:txBody>
          <a:bodyPr wrap="square" rtlCol="0">
            <a:spAutoFit/>
          </a:bodyPr>
          <a:lstStyle/>
          <a:p>
            <a:r>
              <a:rPr lang="fr-CH" sz="1000" b="1" dirty="0"/>
              <a:t>(F)</a:t>
            </a:r>
          </a:p>
        </p:txBody>
      </p:sp>
      <p:sp>
        <p:nvSpPr>
          <p:cNvPr id="45" name="ZoneTexte 44"/>
          <p:cNvSpPr txBox="1"/>
          <p:nvPr/>
        </p:nvSpPr>
        <p:spPr>
          <a:xfrm>
            <a:off x="257519" y="1333066"/>
            <a:ext cx="346570" cy="246221"/>
          </a:xfrm>
          <a:prstGeom prst="rect">
            <a:avLst/>
          </a:prstGeom>
          <a:noFill/>
        </p:spPr>
        <p:txBody>
          <a:bodyPr wrap="none" rtlCol="0">
            <a:spAutoFit/>
          </a:bodyPr>
          <a:lstStyle/>
          <a:p>
            <a:r>
              <a:rPr lang="fr-CH" sz="1000" b="1" dirty="0"/>
              <a:t>(G)</a:t>
            </a:r>
          </a:p>
        </p:txBody>
      </p:sp>
      <p:sp>
        <p:nvSpPr>
          <p:cNvPr id="46" name="ZoneTexte 45"/>
          <p:cNvSpPr txBox="1"/>
          <p:nvPr/>
        </p:nvSpPr>
        <p:spPr>
          <a:xfrm flipH="1">
            <a:off x="10238484" y="2747816"/>
            <a:ext cx="1267715" cy="246221"/>
          </a:xfrm>
          <a:prstGeom prst="rect">
            <a:avLst/>
          </a:prstGeom>
          <a:noFill/>
        </p:spPr>
        <p:txBody>
          <a:bodyPr wrap="square" rtlCol="0">
            <a:spAutoFit/>
          </a:bodyPr>
          <a:lstStyle/>
          <a:p>
            <a:r>
              <a:rPr lang="fr-CH" sz="1000" dirty="0"/>
              <a:t>(</a:t>
            </a:r>
            <a:r>
              <a:rPr lang="fr-CH" sz="1000" dirty="0">
                <a:solidFill>
                  <a:srgbClr val="FF0000"/>
                </a:solidFill>
              </a:rPr>
              <a:t>spasmes infantiles</a:t>
            </a:r>
            <a:r>
              <a:rPr lang="fr-CH" sz="1000" dirty="0"/>
              <a:t>)</a:t>
            </a:r>
          </a:p>
        </p:txBody>
      </p:sp>
      <p:sp>
        <p:nvSpPr>
          <p:cNvPr id="47" name="ZoneTexte 46"/>
          <p:cNvSpPr txBox="1"/>
          <p:nvPr/>
        </p:nvSpPr>
        <p:spPr>
          <a:xfrm>
            <a:off x="5804681" y="2994193"/>
            <a:ext cx="2068195" cy="400110"/>
          </a:xfrm>
          <a:prstGeom prst="rect">
            <a:avLst/>
          </a:prstGeom>
          <a:noFill/>
        </p:spPr>
        <p:txBody>
          <a:bodyPr wrap="none" rtlCol="0">
            <a:spAutoFit/>
          </a:bodyPr>
          <a:lstStyle/>
          <a:p>
            <a:r>
              <a:rPr lang="fr-CH" sz="1000" b="1" dirty="0"/>
              <a:t>F</a:t>
            </a:r>
            <a:r>
              <a:rPr lang="fr-CH" sz="1000" dirty="0"/>
              <a:t> = 1</a:t>
            </a:r>
            <a:r>
              <a:rPr lang="fr-CH" sz="1000" baseline="30000" dirty="0"/>
              <a:t>er</a:t>
            </a:r>
            <a:r>
              <a:rPr lang="fr-CH" sz="1000" dirty="0"/>
              <a:t> choix épilepsies </a:t>
            </a:r>
            <a:r>
              <a:rPr lang="fr-CH" sz="1000" b="1" dirty="0"/>
              <a:t>Focales</a:t>
            </a:r>
          </a:p>
          <a:p>
            <a:r>
              <a:rPr lang="fr-CH" sz="1000" b="1" dirty="0"/>
              <a:t>G</a:t>
            </a:r>
            <a:r>
              <a:rPr lang="fr-CH" sz="1000" dirty="0"/>
              <a:t> = 1</a:t>
            </a:r>
            <a:r>
              <a:rPr lang="fr-CH" sz="1000" baseline="30000" dirty="0"/>
              <a:t>er</a:t>
            </a:r>
            <a:r>
              <a:rPr lang="fr-CH" sz="1000" dirty="0"/>
              <a:t> choix épilepsies </a:t>
            </a:r>
            <a:r>
              <a:rPr lang="fr-CH" sz="1000" b="1" dirty="0"/>
              <a:t>Généralisées</a:t>
            </a:r>
          </a:p>
        </p:txBody>
      </p:sp>
      <p:sp>
        <p:nvSpPr>
          <p:cNvPr id="48" name="ZoneTexte 47"/>
          <p:cNvSpPr txBox="1"/>
          <p:nvPr/>
        </p:nvSpPr>
        <p:spPr>
          <a:xfrm>
            <a:off x="9473017" y="2909533"/>
            <a:ext cx="346570" cy="246221"/>
          </a:xfrm>
          <a:prstGeom prst="rect">
            <a:avLst/>
          </a:prstGeom>
          <a:noFill/>
        </p:spPr>
        <p:txBody>
          <a:bodyPr wrap="none" rtlCol="0">
            <a:spAutoFit/>
          </a:bodyPr>
          <a:lstStyle/>
          <a:p>
            <a:r>
              <a:rPr lang="fr-CH" sz="1000" b="1" dirty="0"/>
              <a:t>(G)</a:t>
            </a:r>
          </a:p>
        </p:txBody>
      </p:sp>
      <p:sp>
        <p:nvSpPr>
          <p:cNvPr id="8" name="ZoneTexte 7"/>
          <p:cNvSpPr txBox="1"/>
          <p:nvPr/>
        </p:nvSpPr>
        <p:spPr>
          <a:xfrm>
            <a:off x="4096327" y="5078853"/>
            <a:ext cx="6988374" cy="523220"/>
          </a:xfrm>
          <a:prstGeom prst="rect">
            <a:avLst/>
          </a:prstGeom>
          <a:noFill/>
          <a:ln>
            <a:solidFill>
              <a:schemeClr val="tx1"/>
            </a:solidFill>
          </a:ln>
        </p:spPr>
        <p:txBody>
          <a:bodyPr wrap="square" rtlCol="0">
            <a:spAutoFit/>
          </a:bodyPr>
          <a:lstStyle/>
          <a:p>
            <a:r>
              <a:rPr lang="fr-CH" sz="1400" dirty="0"/>
              <a:t>Les anti-</a:t>
            </a:r>
            <a:r>
              <a:rPr lang="fr-CH" sz="1400" dirty="0">
                <a:solidFill>
                  <a:srgbClr val="FF0000"/>
                </a:solidFill>
              </a:rPr>
              <a:t>Glutamate</a:t>
            </a:r>
            <a:r>
              <a:rPr lang="fr-CH" sz="1400" dirty="0"/>
              <a:t> ou pro-</a:t>
            </a:r>
            <a:r>
              <a:rPr lang="fr-CH" sz="1400" dirty="0">
                <a:solidFill>
                  <a:srgbClr val="0070C0"/>
                </a:solidFill>
              </a:rPr>
              <a:t>GABA</a:t>
            </a:r>
            <a:r>
              <a:rPr lang="fr-CH" sz="1400" dirty="0"/>
              <a:t> sont à risque de faire des apoptose SNC chez le nourrisson et les pro-GABA ont parfois un effet positifs </a:t>
            </a:r>
            <a:r>
              <a:rPr lang="fr-CH" sz="1400" dirty="0">
                <a:sym typeface="Wingdings" panose="05000000000000000000" pitchFamily="2" charset="2"/>
              </a:rPr>
              <a:t> médicaments durs à utiliser chez le petit enfant</a:t>
            </a:r>
            <a:endParaRPr lang="fr-CH" sz="1400" dirty="0"/>
          </a:p>
        </p:txBody>
      </p:sp>
    </p:spTree>
    <p:extLst>
      <p:ext uri="{BB962C8B-B14F-4D97-AF65-F5344CB8AC3E}">
        <p14:creationId xmlns:p14="http://schemas.microsoft.com/office/powerpoint/2010/main" val="296624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2927944" y="-12292"/>
            <a:ext cx="6219460" cy="461665"/>
          </a:xfrm>
          <a:prstGeom prst="rect">
            <a:avLst/>
          </a:prstGeom>
          <a:noFill/>
        </p:spPr>
        <p:txBody>
          <a:bodyPr wrap="none" rtlCol="0">
            <a:spAutoFit/>
          </a:bodyPr>
          <a:lstStyle/>
          <a:p>
            <a:r>
              <a:rPr lang="fr-CH" sz="2400" b="1" dirty="0"/>
              <a:t>MECANISME D’ACTION DES ANTI-EPILEPTIQUES</a:t>
            </a:r>
          </a:p>
        </p:txBody>
      </p:sp>
      <p:sp>
        <p:nvSpPr>
          <p:cNvPr id="31" name="ZoneTexte 30"/>
          <p:cNvSpPr txBox="1"/>
          <p:nvPr/>
        </p:nvSpPr>
        <p:spPr>
          <a:xfrm>
            <a:off x="857826" y="1129153"/>
            <a:ext cx="10559473" cy="1200329"/>
          </a:xfrm>
          <a:prstGeom prst="rect">
            <a:avLst/>
          </a:prstGeom>
          <a:noFill/>
          <a:ln>
            <a:solidFill>
              <a:schemeClr val="tx1"/>
            </a:solidFill>
          </a:ln>
        </p:spPr>
        <p:txBody>
          <a:bodyPr wrap="square" rtlCol="0">
            <a:spAutoFit/>
          </a:bodyPr>
          <a:lstStyle/>
          <a:p>
            <a:r>
              <a:rPr lang="fr-CH" sz="2400" dirty="0"/>
              <a:t>Les anti-</a:t>
            </a:r>
            <a:r>
              <a:rPr lang="fr-CH" sz="2400" dirty="0">
                <a:solidFill>
                  <a:srgbClr val="FF0000"/>
                </a:solidFill>
              </a:rPr>
              <a:t>Glutamate</a:t>
            </a:r>
            <a:r>
              <a:rPr lang="fr-CH" sz="2400" dirty="0"/>
              <a:t> ou pro-</a:t>
            </a:r>
            <a:r>
              <a:rPr lang="fr-CH" sz="2400" dirty="0">
                <a:solidFill>
                  <a:srgbClr val="0070C0"/>
                </a:solidFill>
              </a:rPr>
              <a:t>GABA</a:t>
            </a:r>
            <a:r>
              <a:rPr lang="fr-CH" sz="2400" dirty="0"/>
              <a:t> sont à risque de faire des </a:t>
            </a:r>
            <a:r>
              <a:rPr lang="fr-CH" sz="2400" u="sng" dirty="0"/>
              <a:t>apoptose</a:t>
            </a:r>
            <a:r>
              <a:rPr lang="fr-CH" sz="2400" dirty="0"/>
              <a:t> SNC chez le nourrisson et les pro-GABA ont parfois un </a:t>
            </a:r>
            <a:r>
              <a:rPr lang="fr-CH" sz="2400" u="sng" dirty="0"/>
              <a:t>effet paradoxal positif </a:t>
            </a:r>
            <a:r>
              <a:rPr lang="fr-CH" sz="2400" dirty="0">
                <a:sym typeface="Wingdings" panose="05000000000000000000" pitchFamily="2" charset="2"/>
              </a:rPr>
              <a:t> médicaments durs à utiliser chez le petit enfant</a:t>
            </a:r>
            <a:endParaRPr lang="fr-CH" sz="2400" dirty="0"/>
          </a:p>
        </p:txBody>
      </p:sp>
      <p:pic>
        <p:nvPicPr>
          <p:cNvPr id="5" name="Image 4"/>
          <p:cNvPicPr>
            <a:picLocks noChangeAspect="1"/>
          </p:cNvPicPr>
          <p:nvPr/>
        </p:nvPicPr>
        <p:blipFill>
          <a:blip r:embed="rId2"/>
          <a:stretch>
            <a:fillRect/>
          </a:stretch>
        </p:blipFill>
        <p:spPr>
          <a:xfrm>
            <a:off x="3946171" y="3508219"/>
            <a:ext cx="3999457" cy="3260881"/>
          </a:xfrm>
          <a:prstGeom prst="rect">
            <a:avLst/>
          </a:prstGeom>
          <a:ln>
            <a:solidFill>
              <a:schemeClr val="tx1"/>
            </a:solidFill>
          </a:ln>
        </p:spPr>
      </p:pic>
      <p:sp>
        <p:nvSpPr>
          <p:cNvPr id="7" name="Flèche vers le bas 6"/>
          <p:cNvSpPr/>
          <p:nvPr/>
        </p:nvSpPr>
        <p:spPr>
          <a:xfrm>
            <a:off x="5448300" y="2476500"/>
            <a:ext cx="889000" cy="7874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ZoneTexte 8"/>
          <p:cNvSpPr txBox="1"/>
          <p:nvPr/>
        </p:nvSpPr>
        <p:spPr>
          <a:xfrm>
            <a:off x="7945628" y="5138659"/>
            <a:ext cx="1103892" cy="369332"/>
          </a:xfrm>
          <a:prstGeom prst="rect">
            <a:avLst/>
          </a:prstGeom>
          <a:noFill/>
        </p:spPr>
        <p:txBody>
          <a:bodyPr wrap="none" rtlCol="0">
            <a:spAutoFit/>
          </a:bodyPr>
          <a:lstStyle/>
          <a:p>
            <a:r>
              <a:rPr lang="fr-CH" dirty="0"/>
              <a:t>(</a:t>
            </a:r>
            <a:r>
              <a:rPr lang="fr-CH" dirty="0" err="1"/>
              <a:t>Keppra</a:t>
            </a:r>
            <a:r>
              <a:rPr lang="fr-CH" dirty="0"/>
              <a:t>®)</a:t>
            </a:r>
          </a:p>
        </p:txBody>
      </p:sp>
      <p:sp>
        <p:nvSpPr>
          <p:cNvPr id="36" name="ZoneTexte 35"/>
          <p:cNvSpPr txBox="1"/>
          <p:nvPr/>
        </p:nvSpPr>
        <p:spPr>
          <a:xfrm>
            <a:off x="7945628" y="6078459"/>
            <a:ext cx="1280928" cy="369332"/>
          </a:xfrm>
          <a:prstGeom prst="rect">
            <a:avLst/>
          </a:prstGeom>
          <a:noFill/>
        </p:spPr>
        <p:txBody>
          <a:bodyPr wrap="none" rtlCol="0">
            <a:spAutoFit/>
          </a:bodyPr>
          <a:lstStyle/>
          <a:p>
            <a:r>
              <a:rPr lang="fr-CH" dirty="0"/>
              <a:t>(</a:t>
            </a:r>
            <a:r>
              <a:rPr lang="fr-CH" dirty="0" err="1"/>
              <a:t>Topamax</a:t>
            </a:r>
            <a:r>
              <a:rPr lang="fr-CH" dirty="0"/>
              <a:t>®)</a:t>
            </a:r>
          </a:p>
        </p:txBody>
      </p:sp>
    </p:spTree>
    <p:extLst>
      <p:ext uri="{BB962C8B-B14F-4D97-AF65-F5344CB8AC3E}">
        <p14:creationId xmlns:p14="http://schemas.microsoft.com/office/powerpoint/2010/main" val="101775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2"/>
          <a:stretch>
            <a:fillRect/>
          </a:stretch>
        </p:blipFill>
        <p:spPr>
          <a:xfrm>
            <a:off x="220170" y="4012030"/>
            <a:ext cx="7357943" cy="2183030"/>
          </a:xfrm>
          <a:prstGeom prst="rect">
            <a:avLst/>
          </a:prstGeom>
        </p:spPr>
      </p:pic>
      <p:pic>
        <p:nvPicPr>
          <p:cNvPr id="7" name="Image 6"/>
          <p:cNvPicPr>
            <a:picLocks noChangeAspect="1"/>
          </p:cNvPicPr>
          <p:nvPr/>
        </p:nvPicPr>
        <p:blipFill>
          <a:blip r:embed="rId3"/>
          <a:stretch>
            <a:fillRect/>
          </a:stretch>
        </p:blipFill>
        <p:spPr>
          <a:xfrm>
            <a:off x="220171" y="1392805"/>
            <a:ext cx="7382905" cy="914528"/>
          </a:xfrm>
          <a:prstGeom prst="rect">
            <a:avLst/>
          </a:prstGeom>
        </p:spPr>
      </p:pic>
      <p:cxnSp>
        <p:nvCxnSpPr>
          <p:cNvPr id="9" name="Connecteur droit avec flèche 8"/>
          <p:cNvCxnSpPr>
            <a:stCxn id="15" idx="0"/>
          </p:cNvCxnSpPr>
          <p:nvPr/>
        </p:nvCxnSpPr>
        <p:spPr>
          <a:xfrm flipH="1" flipV="1">
            <a:off x="433464" y="1759412"/>
            <a:ext cx="495367" cy="21095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3896" y="3868996"/>
            <a:ext cx="1885453" cy="577081"/>
          </a:xfrm>
          <a:prstGeom prst="rect">
            <a:avLst/>
          </a:prstGeom>
          <a:noFill/>
        </p:spPr>
        <p:txBody>
          <a:bodyPr wrap="none" rtlCol="0">
            <a:spAutoFit/>
          </a:bodyPr>
          <a:lstStyle/>
          <a:p>
            <a:pPr algn="ctr"/>
            <a:r>
              <a:rPr lang="fr-CH" sz="1050" dirty="0"/>
              <a:t>Enzyme Anhydrase Carbonique</a:t>
            </a:r>
          </a:p>
          <a:p>
            <a:pPr algn="ctr"/>
            <a:r>
              <a:rPr lang="fr-CH" sz="1050" dirty="0"/>
              <a:t>(partie protéique)</a:t>
            </a:r>
          </a:p>
          <a:p>
            <a:pPr algn="ctr"/>
            <a:r>
              <a:rPr lang="fr-CH" sz="1050" dirty="0"/>
              <a:t>16 iso-formes</a:t>
            </a:r>
          </a:p>
        </p:txBody>
      </p:sp>
      <p:cxnSp>
        <p:nvCxnSpPr>
          <p:cNvPr id="26" name="Connecteur droit avec flèche 25"/>
          <p:cNvCxnSpPr/>
          <p:nvPr/>
        </p:nvCxnSpPr>
        <p:spPr>
          <a:xfrm flipH="1" flipV="1">
            <a:off x="749550" y="1787463"/>
            <a:ext cx="391159" cy="16964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847077" y="3461000"/>
            <a:ext cx="870752" cy="253916"/>
          </a:xfrm>
          <a:prstGeom prst="rect">
            <a:avLst/>
          </a:prstGeom>
          <a:noFill/>
        </p:spPr>
        <p:txBody>
          <a:bodyPr wrap="none" rtlCol="0">
            <a:spAutoFit/>
          </a:bodyPr>
          <a:lstStyle/>
          <a:p>
            <a:pPr algn="ctr"/>
            <a:r>
              <a:rPr lang="fr-CH" sz="1050" dirty="0"/>
              <a:t>Ion métal 2+</a:t>
            </a:r>
          </a:p>
        </p:txBody>
      </p:sp>
      <p:sp>
        <p:nvSpPr>
          <p:cNvPr id="19" name="ZoneTexte 18"/>
          <p:cNvSpPr txBox="1"/>
          <p:nvPr/>
        </p:nvSpPr>
        <p:spPr>
          <a:xfrm>
            <a:off x="1972771" y="2820173"/>
            <a:ext cx="4444743" cy="369332"/>
          </a:xfrm>
          <a:prstGeom prst="rect">
            <a:avLst/>
          </a:prstGeom>
          <a:noFill/>
        </p:spPr>
        <p:txBody>
          <a:bodyPr wrap="none" rtlCol="0">
            <a:spAutoFit/>
          </a:bodyPr>
          <a:lstStyle/>
          <a:p>
            <a:r>
              <a:rPr lang="fr-CH" dirty="0"/>
              <a:t>Qui se résume en:  CO</a:t>
            </a:r>
            <a:r>
              <a:rPr lang="fr-CH" baseline="-25000" dirty="0"/>
              <a:t>2</a:t>
            </a:r>
            <a:r>
              <a:rPr lang="fr-CH" dirty="0"/>
              <a:t> + H</a:t>
            </a:r>
            <a:r>
              <a:rPr lang="fr-CH" baseline="-25000" dirty="0"/>
              <a:t>2</a:t>
            </a:r>
            <a:r>
              <a:rPr lang="fr-CH" dirty="0"/>
              <a:t>0 </a:t>
            </a:r>
            <a:r>
              <a:rPr lang="fr-CH" dirty="0">
                <a:sym typeface="Wingdings" panose="05000000000000000000" pitchFamily="2" charset="2"/>
              </a:rPr>
              <a:t> </a:t>
            </a:r>
            <a:r>
              <a:rPr lang="fr-CH" dirty="0">
                <a:solidFill>
                  <a:srgbClr val="FF0000"/>
                </a:solidFill>
                <a:sym typeface="Wingdings" panose="05000000000000000000" pitchFamily="2" charset="2"/>
              </a:rPr>
              <a:t>H</a:t>
            </a:r>
            <a:r>
              <a:rPr lang="fr-CH" baseline="30000" dirty="0">
                <a:solidFill>
                  <a:srgbClr val="FF0000"/>
                </a:solidFill>
                <a:sym typeface="Wingdings" panose="05000000000000000000" pitchFamily="2" charset="2"/>
              </a:rPr>
              <a:t>+</a:t>
            </a:r>
            <a:r>
              <a:rPr lang="fr-CH" dirty="0">
                <a:sym typeface="Wingdings" panose="05000000000000000000" pitchFamily="2" charset="2"/>
              </a:rPr>
              <a:t> + </a:t>
            </a:r>
            <a:r>
              <a:rPr lang="fr-CH" dirty="0">
                <a:solidFill>
                  <a:srgbClr val="FF0000"/>
                </a:solidFill>
                <a:sym typeface="Wingdings" panose="05000000000000000000" pitchFamily="2" charset="2"/>
              </a:rPr>
              <a:t>HCO3</a:t>
            </a:r>
            <a:r>
              <a:rPr lang="fr-CH" baseline="30000" dirty="0">
                <a:solidFill>
                  <a:srgbClr val="FF0000"/>
                </a:solidFill>
                <a:sym typeface="Wingdings" panose="05000000000000000000" pitchFamily="2" charset="2"/>
              </a:rPr>
              <a:t>-</a:t>
            </a:r>
            <a:endParaRPr lang="fr-CH" baseline="30000" dirty="0">
              <a:solidFill>
                <a:srgbClr val="FF0000"/>
              </a:solidFill>
            </a:endParaRPr>
          </a:p>
        </p:txBody>
      </p:sp>
      <p:sp>
        <p:nvSpPr>
          <p:cNvPr id="32" name="ZoneTexte 31"/>
          <p:cNvSpPr txBox="1"/>
          <p:nvPr/>
        </p:nvSpPr>
        <p:spPr>
          <a:xfrm>
            <a:off x="7603076" y="614274"/>
            <a:ext cx="3808970" cy="4893647"/>
          </a:xfrm>
          <a:prstGeom prst="rect">
            <a:avLst/>
          </a:prstGeom>
          <a:noFill/>
        </p:spPr>
        <p:txBody>
          <a:bodyPr wrap="square" rtlCol="0">
            <a:spAutoFit/>
          </a:bodyPr>
          <a:lstStyle/>
          <a:p>
            <a:pPr marL="285750" indent="-285750">
              <a:buFont typeface="Arial" panose="020B0604020202020204" pitchFamily="34" charset="0"/>
              <a:buChar char="•"/>
            </a:pPr>
            <a:r>
              <a:rPr lang="fr-CH" sz="1200" dirty="0"/>
              <a:t>Dans le cerveau, l’AC a pour fonction de réguler le pH cellulaire</a:t>
            </a:r>
          </a:p>
          <a:p>
            <a:pPr marL="285750" indent="-285750">
              <a:buFont typeface="Arial" panose="020B0604020202020204" pitchFamily="34" charset="0"/>
              <a:buChar char="•"/>
            </a:pPr>
            <a:r>
              <a:rPr lang="fr-CH" sz="1200" dirty="0"/>
              <a:t>L’épilepsie augmente l’expression d certaines iso formes d’AC dans le cerveau (ex: CA-II, IV, IX et XII)</a:t>
            </a:r>
          </a:p>
          <a:p>
            <a:pPr marL="285750" indent="-285750">
              <a:buFont typeface="Arial" panose="020B0604020202020204" pitchFamily="34" charset="0"/>
              <a:buChar char="•"/>
            </a:pPr>
            <a:r>
              <a:rPr lang="fr-CH" sz="1200" dirty="0"/>
              <a:t>Dans l’épilepsie, la concentration en CO</a:t>
            </a:r>
            <a:r>
              <a:rPr lang="fr-CH" sz="1200" baseline="-25000" dirty="0"/>
              <a:t>2</a:t>
            </a:r>
            <a:r>
              <a:rPr lang="fr-CH" sz="1200" dirty="0"/>
              <a:t> intracellulaire et en ions intracellulaires changent ainsi que le pH en lien avec l’expression des AC. </a:t>
            </a:r>
          </a:p>
          <a:p>
            <a:pPr marL="285750" indent="-285750">
              <a:buFont typeface="Arial" panose="020B0604020202020204" pitchFamily="34" charset="0"/>
              <a:buChar char="•"/>
            </a:pPr>
            <a:r>
              <a:rPr lang="fr-CH" sz="1200" dirty="0"/>
              <a:t>L’alcalose augment le risque épileptique alors que l’acidose le diminue.</a:t>
            </a:r>
          </a:p>
          <a:p>
            <a:pPr marL="285750" indent="-285750">
              <a:buFont typeface="Arial" panose="020B0604020202020204" pitchFamily="34" charset="0"/>
              <a:buChar char="•"/>
            </a:pPr>
            <a:r>
              <a:rPr lang="fr-CH" sz="1200" dirty="0"/>
              <a:t>Rôle aussi dans l’aide au métabolisme mitochondrial (qui est souvent perturbé dans les crise épileptique et génère un cercle vicieux)  ce qui entretien la crise et dans le transport intra </a:t>
            </a:r>
            <a:r>
              <a:rPr lang="fr-CH" sz="1200" dirty="0" err="1"/>
              <a:t>astrocytaire</a:t>
            </a:r>
            <a:r>
              <a:rPr lang="fr-CH" sz="1200" dirty="0"/>
              <a:t> de lactate qui est utilisé comme métabolite et permet de faire stopper les crises.</a:t>
            </a:r>
          </a:p>
          <a:p>
            <a:pPr marL="285750" indent="-285750">
              <a:buFont typeface="Arial" panose="020B0604020202020204" pitchFamily="34" charset="0"/>
              <a:buChar char="•"/>
            </a:pPr>
            <a:r>
              <a:rPr lang="fr-CH" sz="1200" dirty="0"/>
              <a:t>Le GABA est normalement inhibiteur mais lors de forte stimulation un efflux de Chlore et de HCo3- peut intervenir et entrainer une dépolarisation</a:t>
            </a:r>
          </a:p>
          <a:p>
            <a:pPr marL="285750" indent="-285750">
              <a:buFont typeface="Arial" panose="020B0604020202020204" pitchFamily="34" charset="0"/>
              <a:buChar char="•"/>
            </a:pPr>
            <a:r>
              <a:rPr lang="fr-CH" sz="1200" dirty="0">
                <a:solidFill>
                  <a:srgbClr val="FF0000"/>
                </a:solidFill>
              </a:rPr>
              <a:t>U</a:t>
            </a:r>
            <a:r>
              <a:rPr lang="fr-CH" sz="1200" dirty="0">
                <a:solidFill>
                  <a:srgbClr val="FF0000"/>
                </a:solidFill>
                <a:sym typeface="Wingdings" panose="05000000000000000000" pitchFamily="2" charset="2"/>
              </a:rPr>
              <a:t>n blocage de l’AC augmente le </a:t>
            </a:r>
            <a:r>
              <a:rPr lang="fr-CH" sz="1200" dirty="0">
                <a:solidFill>
                  <a:srgbClr val="FF0000"/>
                </a:solidFill>
              </a:rPr>
              <a:t>CO</a:t>
            </a:r>
            <a:r>
              <a:rPr lang="fr-CH" sz="1200" baseline="-25000" dirty="0">
                <a:solidFill>
                  <a:srgbClr val="FF0000"/>
                </a:solidFill>
              </a:rPr>
              <a:t>2</a:t>
            </a:r>
            <a:r>
              <a:rPr lang="fr-CH" sz="1200" dirty="0">
                <a:solidFill>
                  <a:srgbClr val="FF0000"/>
                </a:solidFill>
              </a:rPr>
              <a:t> intracellulaire (et baisse le pH) ce qui diminue le risque épileptique.</a:t>
            </a:r>
          </a:p>
          <a:p>
            <a:pPr marL="285750" indent="-285750">
              <a:buFont typeface="Arial" panose="020B0604020202020204" pitchFamily="34" charset="0"/>
              <a:buChar char="•"/>
            </a:pPr>
            <a:r>
              <a:rPr lang="fr-CH" sz="1200" dirty="0"/>
              <a:t>Médicaments utilisés: </a:t>
            </a:r>
            <a:r>
              <a:rPr lang="fr-CH" sz="1200" dirty="0" err="1">
                <a:sym typeface="Wingdings" panose="05000000000000000000" pitchFamily="2" charset="2"/>
              </a:rPr>
              <a:t>acétazolamide</a:t>
            </a:r>
            <a:r>
              <a:rPr lang="fr-CH" sz="1200" dirty="0">
                <a:sym typeface="Wingdings" panose="05000000000000000000" pitchFamily="2" charset="2"/>
              </a:rPr>
              <a:t>, </a:t>
            </a:r>
            <a:r>
              <a:rPr lang="fr-CH" sz="1200" dirty="0" err="1">
                <a:sym typeface="Wingdings" panose="05000000000000000000" pitchFamily="2" charset="2"/>
              </a:rPr>
              <a:t>methazolamide</a:t>
            </a:r>
            <a:r>
              <a:rPr lang="fr-CH" sz="1200" dirty="0">
                <a:sym typeface="Wingdings" panose="05000000000000000000" pitchFamily="2" charset="2"/>
              </a:rPr>
              <a:t>, </a:t>
            </a:r>
            <a:r>
              <a:rPr lang="fr-CH" sz="1200" dirty="0" err="1">
                <a:sym typeface="Wingdings" panose="05000000000000000000" pitchFamily="2" charset="2"/>
              </a:rPr>
              <a:t>zonisamide</a:t>
            </a:r>
            <a:r>
              <a:rPr lang="fr-CH" sz="1200" dirty="0">
                <a:sym typeface="Wingdings" panose="05000000000000000000" pitchFamily="2" charset="2"/>
              </a:rPr>
              <a:t>, </a:t>
            </a:r>
            <a:r>
              <a:rPr lang="fr-CH" sz="1200" b="1" dirty="0" err="1">
                <a:sym typeface="Wingdings" panose="05000000000000000000" pitchFamily="2" charset="2"/>
              </a:rPr>
              <a:t>topiramate</a:t>
            </a:r>
            <a:r>
              <a:rPr lang="fr-CH" sz="1200" dirty="0">
                <a:sym typeface="Wingdings" panose="05000000000000000000" pitchFamily="2" charset="2"/>
              </a:rPr>
              <a:t> mais </a:t>
            </a:r>
            <a:r>
              <a:rPr lang="fr-CH" sz="1200" dirty="0">
                <a:solidFill>
                  <a:srgbClr val="FF0000"/>
                </a:solidFill>
              </a:rPr>
              <a:t>EI= </a:t>
            </a:r>
            <a:r>
              <a:rPr lang="fr-CH" sz="1200" dirty="0" err="1">
                <a:solidFill>
                  <a:srgbClr val="FF0000"/>
                </a:solidFill>
              </a:rPr>
              <a:t>tinnitus</a:t>
            </a:r>
            <a:r>
              <a:rPr lang="fr-CH" sz="1200" dirty="0">
                <a:solidFill>
                  <a:srgbClr val="FF0000"/>
                </a:solidFill>
              </a:rPr>
              <a:t>, perte du goût, paresthésies, calculs rénaux, tolérance</a:t>
            </a:r>
          </a:p>
          <a:p>
            <a:endParaRPr lang="fr-CH" sz="1200" dirty="0">
              <a:solidFill>
                <a:srgbClr val="FF0000"/>
              </a:solidFill>
            </a:endParaRPr>
          </a:p>
          <a:p>
            <a:pPr marL="285750" indent="-285750">
              <a:buFont typeface="Arial" panose="020B0604020202020204" pitchFamily="34" charset="0"/>
              <a:buChar char="•"/>
            </a:pPr>
            <a:endParaRPr lang="fr-CH" sz="1200" dirty="0"/>
          </a:p>
        </p:txBody>
      </p:sp>
      <p:pic>
        <p:nvPicPr>
          <p:cNvPr id="23" name="Image 22"/>
          <p:cNvPicPr>
            <a:picLocks noChangeAspect="1"/>
          </p:cNvPicPr>
          <p:nvPr/>
        </p:nvPicPr>
        <p:blipFill>
          <a:blip r:embed="rId4"/>
          <a:stretch>
            <a:fillRect/>
          </a:stretch>
        </p:blipFill>
        <p:spPr>
          <a:xfrm>
            <a:off x="7509075" y="5103545"/>
            <a:ext cx="4568625" cy="1292478"/>
          </a:xfrm>
          <a:prstGeom prst="rect">
            <a:avLst/>
          </a:prstGeom>
        </p:spPr>
      </p:pic>
      <p:sp>
        <p:nvSpPr>
          <p:cNvPr id="24" name="Rectangle 23"/>
          <p:cNvSpPr/>
          <p:nvPr/>
        </p:nvSpPr>
        <p:spPr>
          <a:xfrm>
            <a:off x="7753350" y="6496735"/>
            <a:ext cx="4324350" cy="246221"/>
          </a:xfrm>
          <a:prstGeom prst="rect">
            <a:avLst/>
          </a:prstGeom>
        </p:spPr>
        <p:txBody>
          <a:bodyPr wrap="square">
            <a:spAutoFit/>
          </a:bodyPr>
          <a:lstStyle/>
          <a:p>
            <a:r>
              <a:rPr lang="fr-CH" sz="1000" dirty="0" err="1"/>
              <a:t>Molecules</a:t>
            </a:r>
            <a:r>
              <a:rPr lang="fr-CH" sz="1000" dirty="0"/>
              <a:t> 2021, 26, 6380. https://doi.org/10.3390/molecules26216380</a:t>
            </a:r>
          </a:p>
        </p:txBody>
      </p:sp>
      <p:sp>
        <p:nvSpPr>
          <p:cNvPr id="2" name="ZoneTexte 1"/>
          <p:cNvSpPr txBox="1"/>
          <p:nvPr/>
        </p:nvSpPr>
        <p:spPr>
          <a:xfrm>
            <a:off x="346356" y="261974"/>
            <a:ext cx="4442626" cy="369332"/>
          </a:xfrm>
          <a:prstGeom prst="rect">
            <a:avLst/>
          </a:prstGeom>
          <a:noFill/>
        </p:spPr>
        <p:txBody>
          <a:bodyPr wrap="none" rtlCol="0">
            <a:spAutoFit/>
          </a:bodyPr>
          <a:lstStyle/>
          <a:p>
            <a:r>
              <a:rPr lang="fr-CH" b="1" dirty="0"/>
              <a:t>ANHYDRASE CARBONIQUE DANS L’EPILEPSIE</a:t>
            </a:r>
          </a:p>
        </p:txBody>
      </p:sp>
    </p:spTree>
    <p:extLst>
      <p:ext uri="{BB962C8B-B14F-4D97-AF65-F5344CB8AC3E}">
        <p14:creationId xmlns:p14="http://schemas.microsoft.com/office/powerpoint/2010/main" val="349495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008360" y="2310064"/>
            <a:ext cx="5193217" cy="1569660"/>
          </a:xfrm>
          <a:prstGeom prst="rect">
            <a:avLst/>
          </a:prstGeom>
          <a:noFill/>
        </p:spPr>
        <p:txBody>
          <a:bodyPr wrap="none" rtlCol="0">
            <a:spAutoFit/>
          </a:bodyPr>
          <a:lstStyle/>
          <a:p>
            <a:pPr algn="ctr"/>
            <a:r>
              <a:rPr lang="fr-CH" sz="4800" b="1" dirty="0"/>
              <a:t>ANTI-DEPRESSEURS</a:t>
            </a:r>
          </a:p>
          <a:p>
            <a:pPr algn="ctr"/>
            <a:r>
              <a:rPr lang="fr-CH" sz="4800" b="1" dirty="0"/>
              <a:t>PSYCHOTROPES</a:t>
            </a:r>
          </a:p>
        </p:txBody>
      </p:sp>
    </p:spTree>
    <p:extLst>
      <p:ext uri="{BB962C8B-B14F-4D97-AF65-F5344CB8AC3E}">
        <p14:creationId xmlns:p14="http://schemas.microsoft.com/office/powerpoint/2010/main" val="42241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 y="445824"/>
            <a:ext cx="4876800" cy="4989058"/>
          </a:xfrm>
          <a:prstGeom prst="rect">
            <a:avLst/>
          </a:prstGeom>
        </p:spPr>
        <p:txBody>
          <a:bodyPr wrap="square">
            <a:spAutoFit/>
          </a:bodyPr>
          <a:lstStyle/>
          <a:p>
            <a:pPr>
              <a:lnSpc>
                <a:spcPct val="107000"/>
              </a:lnSpc>
              <a:spcAft>
                <a:spcPts val="800"/>
              </a:spcAft>
            </a:pPr>
            <a:r>
              <a:rPr lang="fr-CH" sz="1000" b="1" u="sng" dirty="0">
                <a:effectLst/>
                <a:latin typeface="Lato light"/>
                <a:ea typeface="Calibri" panose="020F0502020204030204" pitchFamily="34" charset="0"/>
                <a:cs typeface="Times New Roman" panose="02020603050405020304" pitchFamily="18" charset="0"/>
              </a:rPr>
              <a:t>Les récepteurs </a:t>
            </a:r>
            <a:r>
              <a:rPr lang="fr-CH" sz="1000" b="1" u="sng" dirty="0">
                <a:solidFill>
                  <a:srgbClr val="FF0000"/>
                </a:solidFill>
                <a:effectLst/>
                <a:latin typeface="Lato light"/>
                <a:ea typeface="Calibri" panose="020F0502020204030204" pitchFamily="34" charset="0"/>
                <a:cs typeface="Times New Roman" panose="02020603050405020304" pitchFamily="18" charset="0"/>
              </a:rPr>
              <a:t>dopaminergiques</a:t>
            </a:r>
            <a:r>
              <a:rPr lang="fr-CH" sz="1000" dirty="0">
                <a:solidFill>
                  <a:srgbClr val="FF0000"/>
                </a:solidFill>
                <a:effectLst/>
                <a:latin typeface="Lato light"/>
                <a:ea typeface="Calibri" panose="020F0502020204030204" pitchFamily="34" charset="0"/>
                <a:cs typeface="Times New Roman" panose="02020603050405020304" pitchFamily="18" charset="0"/>
              </a:rPr>
              <a:t> </a:t>
            </a:r>
            <a:endParaRPr lang="fr-CH" sz="1000" dirty="0">
              <a:latin typeface="Lato ligh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fr-CH" sz="1000" dirty="0">
                <a:effectLst/>
                <a:latin typeface="Lato light"/>
                <a:ea typeface="Calibri" panose="020F0502020204030204" pitchFamily="34" charset="0"/>
                <a:cs typeface="Times New Roman" panose="02020603050405020304" pitchFamily="18" charset="0"/>
              </a:rPr>
              <a:t>«D1-like» : D1 et D5</a:t>
            </a:r>
            <a:endParaRPr lang="fr-CH" sz="1000" dirty="0">
              <a:latin typeface="Lato light"/>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fr-CH" sz="1000" dirty="0">
                <a:effectLst/>
                <a:latin typeface="Lato light"/>
                <a:ea typeface="Calibri" panose="020F0502020204030204" pitchFamily="34" charset="0"/>
                <a:cs typeface="Times New Roman" panose="02020603050405020304" pitchFamily="18" charset="0"/>
              </a:rPr>
              <a:t>«D2-like» : D2, D3, D4) </a:t>
            </a:r>
          </a:p>
          <a:p>
            <a:pPr marL="171450" indent="-171450">
              <a:lnSpc>
                <a:spcPct val="107000"/>
              </a:lnSpc>
              <a:spcAft>
                <a:spcPts val="800"/>
              </a:spcAft>
              <a:buFont typeface="Arial" panose="020B0604020202020204" pitchFamily="34" charset="0"/>
              <a:buChar char="•"/>
            </a:pPr>
            <a:r>
              <a:rPr lang="fr-CH" sz="1000" dirty="0">
                <a:latin typeface="Lato light"/>
                <a:ea typeface="Calibri" panose="020F0502020204030204" pitchFamily="34" charset="0"/>
                <a:cs typeface="Times New Roman" panose="02020603050405020304" pitchFamily="18" charset="0"/>
              </a:rPr>
              <a:t>S</a:t>
            </a:r>
            <a:r>
              <a:rPr lang="fr-CH" sz="1000" dirty="0">
                <a:effectLst/>
                <a:latin typeface="Lato light"/>
                <a:ea typeface="Calibri" panose="020F0502020204030204" pitchFamily="34" charset="0"/>
                <a:cs typeface="Times New Roman" panose="02020603050405020304" pitchFamily="18" charset="0"/>
              </a:rPr>
              <a:t>ont </a:t>
            </a:r>
            <a:r>
              <a:rPr lang="fr-CH" sz="1000" dirty="0" err="1">
                <a:effectLst/>
                <a:latin typeface="Lato light"/>
                <a:ea typeface="Calibri" panose="020F0502020204030204" pitchFamily="34" charset="0"/>
                <a:cs typeface="Times New Roman" panose="02020603050405020304" pitchFamily="18" charset="0"/>
              </a:rPr>
              <a:t>métabotropes</a:t>
            </a:r>
            <a:r>
              <a:rPr lang="fr-CH" sz="1000" dirty="0">
                <a:effectLst/>
                <a:latin typeface="Lato light"/>
                <a:ea typeface="Calibri" panose="020F0502020204030204" pitchFamily="34" charset="0"/>
                <a:cs typeface="Times New Roman" panose="02020603050405020304" pitchFamily="18" charset="0"/>
              </a:rPr>
              <a:t> (activation via une protéine G avant ouverture d canaux ioniques donc plus lent) +  recyclage de la dopamine par recapture dans la synapse (récepteur DAT).</a:t>
            </a:r>
          </a:p>
          <a:p>
            <a:pPr>
              <a:lnSpc>
                <a:spcPct val="107000"/>
              </a:lnSpc>
              <a:spcAft>
                <a:spcPts val="800"/>
              </a:spcAft>
            </a:pPr>
            <a:endParaRPr lang="fr-CH" sz="1000" dirty="0">
              <a:effectLst/>
              <a:latin typeface="Lato light"/>
              <a:ea typeface="Calibri" panose="020F0502020204030204" pitchFamily="34" charset="0"/>
              <a:cs typeface="Times New Roman" panose="02020603050405020304" pitchFamily="18" charset="0"/>
            </a:endParaRPr>
          </a:p>
          <a:p>
            <a:pPr>
              <a:lnSpc>
                <a:spcPct val="107000"/>
              </a:lnSpc>
              <a:spcAft>
                <a:spcPts val="800"/>
              </a:spcAft>
            </a:pPr>
            <a:r>
              <a:rPr lang="fr-CH" sz="1000" dirty="0">
                <a:effectLst/>
                <a:latin typeface="Lato light"/>
                <a:ea typeface="Calibri" panose="020F0502020204030204" pitchFamily="34" charset="0"/>
                <a:cs typeface="Times New Roman" panose="02020603050405020304" pitchFamily="18" charset="0"/>
              </a:rPr>
              <a:t>L’activation des récepteurs dopaminergiques donne des </a:t>
            </a:r>
            <a:r>
              <a:rPr lang="fr-CH" sz="1000" i="1" dirty="0">
                <a:effectLst/>
                <a:latin typeface="Lato light"/>
                <a:ea typeface="Calibri" panose="020F0502020204030204" pitchFamily="34" charset="0"/>
                <a:cs typeface="Times New Roman" panose="02020603050405020304" pitchFamily="18" charset="0"/>
              </a:rPr>
              <a:t>« </a:t>
            </a:r>
            <a:r>
              <a:rPr lang="fr-CH" sz="1000" b="1" i="1" dirty="0">
                <a:effectLst/>
                <a:latin typeface="Lato light"/>
                <a:ea typeface="Calibri" panose="020F0502020204030204" pitchFamily="34" charset="0"/>
                <a:cs typeface="Times New Roman" panose="02020603050405020304" pitchFamily="18" charset="0"/>
              </a:rPr>
              <a:t>effets positifs »</a:t>
            </a:r>
            <a:r>
              <a:rPr lang="fr-CH" sz="1000" i="1" dirty="0">
                <a:effectLst/>
                <a:latin typeface="Lato light"/>
                <a:ea typeface="Calibri" panose="020F0502020204030204" pitchFamily="34" charset="0"/>
                <a:cs typeface="Times New Roman" panose="02020603050405020304" pitchFamily="18" charset="0"/>
              </a:rPr>
              <a:t>:</a:t>
            </a:r>
            <a:r>
              <a:rPr lang="fr-CH" sz="1000" dirty="0">
                <a:effectLst/>
                <a:latin typeface="Lato light"/>
                <a:ea typeface="Calibri" panose="020F0502020204030204" pitchFamily="34" charset="0"/>
                <a:cs typeface="Times New Roman" panose="02020603050405020304" pitchFamily="18" charset="0"/>
              </a:rPr>
              <a:t> </a:t>
            </a:r>
          </a:p>
          <a:p>
            <a:pPr marL="171450" indent="-171450">
              <a:lnSpc>
                <a:spcPct val="107000"/>
              </a:lnSpc>
              <a:buFont typeface="Courier New" panose="02070309020205020404" pitchFamily="49" charset="0"/>
              <a:buChar char="o"/>
            </a:pPr>
            <a:r>
              <a:rPr lang="fr-CH" sz="1000" dirty="0">
                <a:latin typeface="Lato light"/>
                <a:ea typeface="Calibri" panose="020F0502020204030204" pitchFamily="34" charset="0"/>
                <a:cs typeface="Times New Roman" panose="02020603050405020304" pitchFamily="18" charset="0"/>
              </a:rPr>
              <a:t>E</a:t>
            </a:r>
            <a:r>
              <a:rPr lang="fr-CH" sz="1000" dirty="0">
                <a:effectLst/>
                <a:latin typeface="Lato light"/>
                <a:ea typeface="Calibri" panose="020F0502020204030204" pitchFamily="34" charset="0"/>
                <a:cs typeface="Times New Roman" panose="02020603050405020304" pitchFamily="18" charset="0"/>
              </a:rPr>
              <a:t>uphorisant, stimulant psychique, motivation réduction de la fatigue et du besoin de sommeil, désinhibition et impulsivité, agressivité ou irritabilité, </a:t>
            </a:r>
            <a:r>
              <a:rPr lang="fr-CH" sz="1000" dirty="0">
                <a:latin typeface="Lato light"/>
                <a:ea typeface="Calibri" panose="020F0502020204030204" pitchFamily="34" charset="0"/>
                <a:cs typeface="Times New Roman" panose="02020603050405020304" pitchFamily="18" charset="0"/>
              </a:rPr>
              <a:t>états maniaques, bipolaires, psychotiques avec délires, hallucinations, coupe faim </a:t>
            </a:r>
            <a:endParaRPr lang="fr-CH" sz="1000" dirty="0">
              <a:latin typeface="Lato light"/>
              <a:ea typeface="Calibri" panose="020F0502020204030204" pitchFamily="34" charset="0"/>
              <a:cs typeface="Times New Roman" panose="02020603050405020304" pitchFamily="18" charset="0"/>
              <a:sym typeface="Wingdings" panose="05000000000000000000" pitchFamily="2" charset="2"/>
            </a:endParaRPr>
          </a:p>
          <a:p>
            <a:pPr marL="171450" indent="-171450">
              <a:lnSpc>
                <a:spcPct val="107000"/>
              </a:lnSpc>
              <a:buFont typeface="Courier New" panose="02070309020205020404" pitchFamily="49" charset="0"/>
              <a:buChar char="o"/>
            </a:pPr>
            <a:r>
              <a:rPr lang="fr-CH" sz="1000" dirty="0">
                <a:latin typeface="Lato light"/>
                <a:ea typeface="Calibri" panose="020F0502020204030204" pitchFamily="34" charset="0"/>
                <a:cs typeface="Times New Roman" panose="02020603050405020304" pitchFamily="18" charset="0"/>
              </a:rPr>
              <a:t>Système de </a:t>
            </a:r>
            <a:r>
              <a:rPr lang="fr-CH" sz="1000" b="1" dirty="0">
                <a:latin typeface="Lato light"/>
                <a:ea typeface="Calibri" panose="020F0502020204030204" pitchFamily="34" charset="0"/>
                <a:cs typeface="Times New Roman" panose="02020603050405020304" pitchFamily="18" charset="0"/>
              </a:rPr>
              <a:t>récompense</a:t>
            </a:r>
            <a:r>
              <a:rPr lang="fr-CH" sz="1000" dirty="0">
                <a:latin typeface="Lato light"/>
                <a:ea typeface="Calibri" panose="020F0502020204030204" pitchFamily="34" charset="0"/>
                <a:cs typeface="Times New Roman" panose="02020603050405020304" pitchFamily="18" charset="0"/>
              </a:rPr>
              <a:t>: motivation/ </a:t>
            </a:r>
            <a:r>
              <a:rPr lang="fr-CH" sz="1000" b="1" dirty="0">
                <a:latin typeface="Lato light"/>
                <a:ea typeface="Calibri" panose="020F0502020204030204" pitchFamily="34" charset="0"/>
                <a:cs typeface="Times New Roman" panose="02020603050405020304" pitchFamily="18" charset="0"/>
              </a:rPr>
              <a:t>addiction</a:t>
            </a:r>
            <a:r>
              <a:rPr lang="fr-CH" sz="1000" i="1" dirty="0">
                <a:latin typeface="Lato light"/>
                <a:ea typeface="Calibri" panose="020F0502020204030204" pitchFamily="34" charset="0"/>
                <a:cs typeface="Times New Roman" panose="02020603050405020304" pitchFamily="18" charset="0"/>
              </a:rPr>
              <a:t> (cocaïne </a:t>
            </a:r>
            <a:r>
              <a:rPr lang="fr-CH" sz="1000" dirty="0">
                <a:latin typeface="Lato light"/>
                <a:ea typeface="Calibri" panose="020F0502020204030204" pitchFamily="34" charset="0"/>
                <a:cs typeface="Times New Roman" panose="02020603050405020304" pitchFamily="18" charset="0"/>
              </a:rPr>
              <a:t>ou l’héroïne). </a:t>
            </a:r>
            <a:endParaRPr lang="fr-CH" sz="1000" b="1" dirty="0">
              <a:latin typeface="Lato light"/>
              <a:ea typeface="Calibri" panose="020F0502020204030204" pitchFamily="34" charset="0"/>
              <a:cs typeface="Times New Roman" panose="02020603050405020304" pitchFamily="18" charset="0"/>
            </a:endParaRPr>
          </a:p>
          <a:p>
            <a:pPr marL="171450" indent="-171450">
              <a:lnSpc>
                <a:spcPct val="107000"/>
              </a:lnSpc>
              <a:buFont typeface="Courier New" panose="02070309020205020404" pitchFamily="49" charset="0"/>
              <a:buChar char="o"/>
            </a:pPr>
            <a:r>
              <a:rPr lang="fr-CH" sz="1000" dirty="0">
                <a:latin typeface="Lato light"/>
                <a:ea typeface="Calibri" panose="020F0502020204030204" pitchFamily="34" charset="0"/>
                <a:cs typeface="Times New Roman" panose="02020603050405020304" pitchFamily="18" charset="0"/>
              </a:rPr>
              <a:t>Système moteurs fin (Parkinson)</a:t>
            </a:r>
          </a:p>
          <a:p>
            <a:pPr>
              <a:lnSpc>
                <a:spcPct val="107000"/>
              </a:lnSpc>
            </a:pPr>
            <a:endParaRPr lang="fr-CH"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CH" sz="1000" b="1" dirty="0">
                <a:solidFill>
                  <a:srgbClr val="00B050"/>
                </a:solidFill>
                <a:effectLst/>
                <a:latin typeface="Lato light"/>
                <a:ea typeface="Calibri" panose="020F0502020204030204" pitchFamily="34" charset="0"/>
                <a:cs typeface="Times New Roman" panose="02020603050405020304" pitchFamily="18" charset="0"/>
              </a:rPr>
              <a:t>L’effet positif </a:t>
            </a:r>
            <a:r>
              <a:rPr lang="fr-CH" sz="1000" dirty="0">
                <a:effectLst/>
                <a:latin typeface="Lato light"/>
                <a:ea typeface="Calibri" panose="020F0502020204030204" pitchFamily="34" charset="0"/>
                <a:cs typeface="Times New Roman" panose="02020603050405020304" pitchFamily="18" charset="0"/>
              </a:rPr>
              <a:t>dopaminergique</a:t>
            </a:r>
            <a:r>
              <a:rPr lang="fr-CH" sz="1000" b="1" dirty="0">
                <a:solidFill>
                  <a:srgbClr val="00B050"/>
                </a:solidFill>
                <a:effectLst/>
                <a:latin typeface="Lato light"/>
                <a:ea typeface="Calibri" panose="020F0502020204030204" pitchFamily="34" charset="0"/>
                <a:cs typeface="Times New Roman" panose="02020603050405020304" pitchFamily="18" charset="0"/>
              </a:rPr>
              <a:t> </a:t>
            </a:r>
            <a:r>
              <a:rPr lang="fr-CH" sz="1000" dirty="0">
                <a:effectLst/>
                <a:latin typeface="Lato light"/>
                <a:ea typeface="Calibri" panose="020F0502020204030204" pitchFamily="34" charset="0"/>
                <a:cs typeface="Times New Roman" panose="02020603050405020304" pitchFamily="18" charset="0"/>
              </a:rPr>
              <a:t>est utilisé pour traiter :</a:t>
            </a:r>
          </a:p>
          <a:p>
            <a:pPr marL="171450" indent="-171450">
              <a:lnSpc>
                <a:spcPct val="107000"/>
              </a:lnSpc>
              <a:buFont typeface="Arial" panose="020B0604020202020204" pitchFamily="34" charset="0"/>
              <a:buChar char="•"/>
            </a:pPr>
            <a:r>
              <a:rPr lang="fr-CH" sz="1000" dirty="0">
                <a:effectLst/>
                <a:latin typeface="Lato light"/>
                <a:ea typeface="Calibri" panose="020F0502020204030204" pitchFamily="34" charset="0"/>
                <a:cs typeface="Times New Roman" panose="02020603050405020304" pitchFamily="18" charset="0"/>
              </a:rPr>
              <a:t>Narcolepsie</a:t>
            </a:r>
          </a:p>
          <a:p>
            <a:pPr marL="171450" indent="-171450">
              <a:lnSpc>
                <a:spcPct val="107000"/>
              </a:lnSpc>
              <a:buFont typeface="Arial" panose="020B0604020202020204" pitchFamily="34" charset="0"/>
              <a:buChar char="•"/>
            </a:pPr>
            <a:r>
              <a:rPr lang="fr-CH" sz="1000" dirty="0">
                <a:latin typeface="Lato light"/>
                <a:ea typeface="Calibri" panose="020F0502020204030204" pitchFamily="34" charset="0"/>
                <a:cs typeface="Times New Roman" panose="02020603050405020304" pitchFamily="18" charset="0"/>
              </a:rPr>
              <a:t>T</a:t>
            </a:r>
            <a:r>
              <a:rPr lang="fr-CH" sz="1000" dirty="0">
                <a:effectLst/>
                <a:latin typeface="Lato light"/>
                <a:ea typeface="Calibri" panose="020F0502020204030204" pitchFamily="34" charset="0"/>
                <a:cs typeface="Times New Roman" panose="02020603050405020304" pitchFamily="18" charset="0"/>
              </a:rPr>
              <a:t>DAH</a:t>
            </a:r>
          </a:p>
          <a:p>
            <a:pPr marL="171450" indent="-171450">
              <a:lnSpc>
                <a:spcPct val="107000"/>
              </a:lnSpc>
              <a:buFont typeface="Arial" panose="020B0604020202020204" pitchFamily="34" charset="0"/>
              <a:buChar char="•"/>
            </a:pPr>
            <a:r>
              <a:rPr lang="fr-CH" sz="1000" dirty="0">
                <a:latin typeface="Lato light"/>
                <a:ea typeface="Calibri" panose="020F0502020204030204" pitchFamily="34" charset="0"/>
                <a:cs typeface="Times New Roman" panose="02020603050405020304" pitchFamily="18" charset="0"/>
              </a:rPr>
              <a:t>D</a:t>
            </a:r>
            <a:r>
              <a:rPr lang="fr-CH" sz="1000" dirty="0">
                <a:effectLst/>
                <a:latin typeface="Lato light"/>
                <a:ea typeface="Calibri" panose="020F0502020204030204" pitchFamily="34" charset="0"/>
                <a:cs typeface="Times New Roman" panose="02020603050405020304" pitchFamily="18" charset="0"/>
              </a:rPr>
              <a:t>épression </a:t>
            </a:r>
          </a:p>
          <a:p>
            <a:pPr marL="171450" indent="-171450">
              <a:lnSpc>
                <a:spcPct val="107000"/>
              </a:lnSpc>
              <a:buFont typeface="Arial" panose="020B0604020202020204" pitchFamily="34" charset="0"/>
              <a:buChar char="•"/>
            </a:pPr>
            <a:r>
              <a:rPr lang="fr-CH" sz="1000" dirty="0">
                <a:latin typeface="Lato light"/>
                <a:ea typeface="Calibri" panose="020F0502020204030204" pitchFamily="34" charset="0"/>
                <a:cs typeface="Times New Roman" panose="02020603050405020304" pitchFamily="18" charset="0"/>
              </a:rPr>
              <a:t>Maladie de Parkinson</a:t>
            </a:r>
            <a:endParaRPr lang="fr-CH" sz="1000" dirty="0">
              <a:effectLst/>
              <a:latin typeface="Lato light"/>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endParaRPr lang="fr-CH" sz="1000" dirty="0">
              <a:latin typeface="Lato light"/>
              <a:ea typeface="Calibri" panose="020F0502020204030204" pitchFamily="34" charset="0"/>
              <a:cs typeface="Times New Roman" panose="02020603050405020304" pitchFamily="18" charset="0"/>
            </a:endParaRPr>
          </a:p>
          <a:p>
            <a:pPr>
              <a:lnSpc>
                <a:spcPct val="107000"/>
              </a:lnSpc>
            </a:pPr>
            <a:r>
              <a:rPr lang="fr-CH" sz="1000" b="1" dirty="0">
                <a:solidFill>
                  <a:srgbClr val="0070C0"/>
                </a:solidFill>
                <a:effectLst/>
                <a:latin typeface="Lato light"/>
                <a:ea typeface="Calibri" panose="020F0502020204030204" pitchFamily="34" charset="0"/>
                <a:cs typeface="Times New Roman" panose="02020603050405020304" pitchFamily="18" charset="0"/>
              </a:rPr>
              <a:t>Le blocage de la </a:t>
            </a:r>
            <a:r>
              <a:rPr lang="fr-CH" sz="1000" b="1" dirty="0">
                <a:solidFill>
                  <a:srgbClr val="0070C0"/>
                </a:solidFill>
                <a:latin typeface="Lato light"/>
                <a:ea typeface="Calibri" panose="020F0502020204030204" pitchFamily="34" charset="0"/>
                <a:cs typeface="Times New Roman" panose="02020603050405020304" pitchFamily="18" charset="0"/>
              </a:rPr>
              <a:t>dopamine </a:t>
            </a:r>
            <a:r>
              <a:rPr lang="fr-CH" sz="1000" dirty="0">
                <a:latin typeface="Lato light"/>
                <a:ea typeface="Calibri" panose="020F0502020204030204" pitchFamily="34" charset="0"/>
                <a:cs typeface="Times New Roman" panose="02020603050405020304" pitchFamily="18" charset="0"/>
              </a:rPr>
              <a:t>(p.ex. blocage D2) st réalisé par les </a:t>
            </a:r>
            <a:r>
              <a:rPr lang="fr-CH" sz="1000" dirty="0">
                <a:effectLst/>
                <a:latin typeface="Lato light"/>
                <a:ea typeface="Calibri" panose="020F0502020204030204" pitchFamily="34" charset="0"/>
                <a:cs typeface="Times New Roman" panose="02020603050405020304" pitchFamily="18" charset="0"/>
              </a:rPr>
              <a:t>neuroleptiques pour traiter</a:t>
            </a:r>
          </a:p>
          <a:p>
            <a:pPr marL="171450" indent="-171450">
              <a:lnSpc>
                <a:spcPct val="107000"/>
              </a:lnSpc>
              <a:buFont typeface="Arial" panose="020B0604020202020204" pitchFamily="34" charset="0"/>
              <a:buChar char="•"/>
            </a:pPr>
            <a:r>
              <a:rPr lang="fr-CH" sz="1000" dirty="0">
                <a:effectLst/>
                <a:latin typeface="Lato light"/>
                <a:ea typeface="Calibri" panose="020F0502020204030204" pitchFamily="34" charset="0"/>
                <a:cs typeface="Times New Roman" panose="02020603050405020304" pitchFamily="18" charset="0"/>
              </a:rPr>
              <a:t>Psychose</a:t>
            </a:r>
          </a:p>
          <a:p>
            <a:pPr marL="171450" indent="-171450">
              <a:lnSpc>
                <a:spcPct val="107000"/>
              </a:lnSpc>
              <a:buFont typeface="Arial" panose="020B0604020202020204" pitchFamily="34" charset="0"/>
              <a:buChar char="•"/>
            </a:pPr>
            <a:r>
              <a:rPr lang="fr-CH" sz="1000" dirty="0">
                <a:effectLst/>
                <a:latin typeface="Lato light"/>
                <a:ea typeface="Calibri" panose="020F0502020204030204" pitchFamily="34" charset="0"/>
                <a:cs typeface="Times New Roman" panose="02020603050405020304" pitchFamily="18" charset="0"/>
              </a:rPr>
              <a:t>Délires</a:t>
            </a:r>
          </a:p>
          <a:p>
            <a:pPr marL="171450" indent="-171450">
              <a:lnSpc>
                <a:spcPct val="107000"/>
              </a:lnSpc>
              <a:buFont typeface="Arial" panose="020B0604020202020204" pitchFamily="34" charset="0"/>
              <a:buChar char="•"/>
            </a:pPr>
            <a:r>
              <a:rPr lang="fr-CH" sz="1000" dirty="0">
                <a:effectLst/>
                <a:latin typeface="Lato light"/>
                <a:ea typeface="Calibri" panose="020F0502020204030204" pitchFamily="34" charset="0"/>
                <a:cs typeface="Times New Roman" panose="02020603050405020304" pitchFamily="18" charset="0"/>
              </a:rPr>
              <a:t>Schizophrénie</a:t>
            </a:r>
          </a:p>
          <a:p>
            <a:pPr marL="171450" indent="-171450">
              <a:lnSpc>
                <a:spcPct val="107000"/>
              </a:lnSpc>
              <a:buFont typeface="Arial" panose="020B0604020202020204" pitchFamily="34" charset="0"/>
              <a:buChar char="•"/>
            </a:pPr>
            <a:r>
              <a:rPr lang="fr-CH" sz="1000" dirty="0">
                <a:effectLst/>
                <a:latin typeface="Lato light"/>
                <a:ea typeface="Calibri" panose="020F0502020204030204" pitchFamily="34" charset="0"/>
                <a:cs typeface="Times New Roman" panose="02020603050405020304" pitchFamily="18" charset="0"/>
              </a:rPr>
              <a:t>comme antiémétique (</a:t>
            </a:r>
            <a:r>
              <a:rPr lang="fr-CH" sz="1000" dirty="0" err="1">
                <a:effectLst/>
                <a:latin typeface="Lato light"/>
                <a:ea typeface="Calibri" panose="020F0502020204030204" pitchFamily="34" charset="0"/>
                <a:cs typeface="Times New Roman" panose="02020603050405020304" pitchFamily="18" charset="0"/>
              </a:rPr>
              <a:t>Motillium</a:t>
            </a:r>
            <a:r>
              <a:rPr lang="fr-CH" sz="1000" dirty="0">
                <a:effectLst/>
                <a:latin typeface="Lato light"/>
                <a:ea typeface="Calibri" panose="020F0502020204030204" pitchFamily="34" charset="0"/>
                <a:cs typeface="Times New Roman" panose="02020603050405020304" pitchFamily="18" charset="0"/>
              </a:rPr>
              <a:t>®, </a:t>
            </a:r>
            <a:r>
              <a:rPr lang="fr-CH" sz="1000" dirty="0" err="1">
                <a:latin typeface="Lato light"/>
                <a:ea typeface="Calibri" panose="020F0502020204030204" pitchFamily="34" charset="0"/>
                <a:cs typeface="Times New Roman" panose="02020603050405020304" pitchFamily="18" charset="0"/>
              </a:rPr>
              <a:t>P</a:t>
            </a:r>
            <a:r>
              <a:rPr lang="fr-CH" sz="1000" dirty="0" err="1">
                <a:effectLst/>
                <a:latin typeface="Lato light"/>
                <a:ea typeface="Calibri" panose="020F0502020204030204" pitchFamily="34" charset="0"/>
                <a:cs typeface="Times New Roman" panose="02020603050405020304" pitchFamily="18" charset="0"/>
              </a:rPr>
              <a:t>rimperan</a:t>
            </a:r>
            <a:r>
              <a:rPr lang="fr-CH" sz="1000" dirty="0">
                <a:effectLst/>
                <a:latin typeface="Lato light"/>
                <a:ea typeface="Calibri" panose="020F0502020204030204" pitchFamily="34" charset="0"/>
                <a:cs typeface="Times New Roman" panose="02020603050405020304" pitchFamily="18" charset="0"/>
              </a:rPr>
              <a:t>®). </a:t>
            </a:r>
          </a:p>
        </p:txBody>
      </p:sp>
      <p:sp>
        <p:nvSpPr>
          <p:cNvPr id="6" name="Rectangle 5"/>
          <p:cNvSpPr/>
          <p:nvPr/>
        </p:nvSpPr>
        <p:spPr>
          <a:xfrm>
            <a:off x="74267" y="117132"/>
            <a:ext cx="4630307" cy="369332"/>
          </a:xfrm>
          <a:prstGeom prst="rect">
            <a:avLst/>
          </a:prstGeom>
        </p:spPr>
        <p:txBody>
          <a:bodyPr wrap="none">
            <a:spAutoFit/>
          </a:bodyPr>
          <a:lstStyle/>
          <a:p>
            <a:r>
              <a:rPr lang="fr-CH" b="1" u="sng" dirty="0">
                <a:effectLst/>
                <a:latin typeface="Lato light"/>
                <a:ea typeface="Calibri" panose="020F0502020204030204" pitchFamily="34" charset="0"/>
                <a:cs typeface="Times New Roman" panose="02020603050405020304" pitchFamily="18" charset="0"/>
              </a:rPr>
              <a:t>LES RÉCEPTEURS </a:t>
            </a:r>
            <a:r>
              <a:rPr lang="fr-CH" b="1" u="sng" dirty="0">
                <a:solidFill>
                  <a:srgbClr val="FF0000"/>
                </a:solidFill>
                <a:effectLst/>
                <a:latin typeface="Lato light"/>
                <a:ea typeface="Calibri" panose="020F0502020204030204" pitchFamily="34" charset="0"/>
                <a:cs typeface="Times New Roman" panose="02020603050405020304" pitchFamily="18" charset="0"/>
              </a:rPr>
              <a:t>DOPAMINERGIQUES</a:t>
            </a:r>
            <a:endParaRPr lang="fr-CH" dirty="0"/>
          </a:p>
        </p:txBody>
      </p:sp>
      <p:sp>
        <p:nvSpPr>
          <p:cNvPr id="2" name="AutoShape 2" descr="The possible major pathways involved in the dopamine-related actions causing neurodegeneration. Considering that the impaired signaling of reactive oxygen species (ROS) provoked by metal pollutants and xenobiotics induces a dopamine activity disorder, this may involve thalamic response to dopamine, with the onset of psychotic and cognitive impairments, and the hypothalamus, with circadian regulation. Toxic metals can also modulate or exacerbate the relationship dopamine/prolactin, while melatonin can modulate the impairment of dopamine in circadian and seasonal rhythms acting on the dopamine circuitry in the hippocampus. Many of these activities are included in several signs of neurodegenerative and aging-related neurological disorders. This should give suggestions about the widest role of the dopamine signaling in neurodegenerative diseas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4" name="Image 3"/>
          <p:cNvPicPr>
            <a:picLocks noChangeAspect="1"/>
          </p:cNvPicPr>
          <p:nvPr/>
        </p:nvPicPr>
        <p:blipFill rotWithShape="1">
          <a:blip r:embed="rId2"/>
          <a:srcRect l="32235"/>
          <a:stretch/>
        </p:blipFill>
        <p:spPr>
          <a:xfrm>
            <a:off x="5582194" y="2940353"/>
            <a:ext cx="6609806" cy="3756052"/>
          </a:xfrm>
          <a:prstGeom prst="rect">
            <a:avLst/>
          </a:prstGeom>
        </p:spPr>
      </p:pic>
      <p:pic>
        <p:nvPicPr>
          <p:cNvPr id="10" name="Image 9"/>
          <p:cNvPicPr>
            <a:picLocks noChangeAspect="1"/>
          </p:cNvPicPr>
          <p:nvPr/>
        </p:nvPicPr>
        <p:blipFill rotWithShape="1">
          <a:blip r:embed="rId2"/>
          <a:srcRect r="70042"/>
          <a:stretch/>
        </p:blipFill>
        <p:spPr>
          <a:xfrm>
            <a:off x="7101464" y="117132"/>
            <a:ext cx="2417005" cy="3106803"/>
          </a:xfrm>
          <a:prstGeom prst="rect">
            <a:avLst/>
          </a:prstGeom>
        </p:spPr>
      </p:pic>
    </p:spTree>
    <p:extLst>
      <p:ext uri="{BB962C8B-B14F-4D97-AF65-F5344CB8AC3E}">
        <p14:creationId xmlns:p14="http://schemas.microsoft.com/office/powerpoint/2010/main" val="82507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39463" y="-93818"/>
            <a:ext cx="6810375" cy="523220"/>
          </a:xfrm>
          <a:prstGeom prst="rect">
            <a:avLst/>
          </a:prstGeom>
        </p:spPr>
        <p:txBody>
          <a:bodyPr wrap="square">
            <a:spAutoFit/>
          </a:bodyPr>
          <a:lstStyle/>
          <a:p>
            <a:r>
              <a:rPr lang="fr-CH" b="1" u="sng" dirty="0">
                <a:effectLst/>
                <a:latin typeface="Lato light"/>
                <a:ea typeface="Calibri" panose="020F0502020204030204" pitchFamily="34" charset="0"/>
                <a:cs typeface="Times New Roman" panose="02020603050405020304" pitchFamily="18" charset="0"/>
              </a:rPr>
              <a:t>Syndrome </a:t>
            </a:r>
            <a:r>
              <a:rPr lang="fr-CH" b="1" u="sng" dirty="0">
                <a:solidFill>
                  <a:srgbClr val="FF0000"/>
                </a:solidFill>
                <a:effectLst/>
                <a:latin typeface="Lato light"/>
                <a:ea typeface="Calibri" panose="020F0502020204030204" pitchFamily="34" charset="0"/>
                <a:cs typeface="Times New Roman" panose="02020603050405020304" pitchFamily="18" charset="0"/>
              </a:rPr>
              <a:t>sérotoninergiques</a:t>
            </a:r>
            <a:r>
              <a:rPr lang="fr-CH" dirty="0">
                <a:solidFill>
                  <a:srgbClr val="FF0000"/>
                </a:solidFill>
                <a:effectLst/>
                <a:latin typeface="Lato light"/>
                <a:ea typeface="Calibri" panose="020F0502020204030204" pitchFamily="34" charset="0"/>
                <a:cs typeface="Times New Roman" panose="02020603050405020304" pitchFamily="18" charset="0"/>
              </a:rPr>
              <a:t> </a:t>
            </a:r>
          </a:p>
          <a:p>
            <a:r>
              <a:rPr lang="fr-CH" sz="1000" dirty="0">
                <a:effectLst/>
                <a:latin typeface="Lato light"/>
                <a:ea typeface="Calibri" panose="020F0502020204030204" pitchFamily="34" charset="0"/>
                <a:cs typeface="Times New Roman" panose="02020603050405020304" pitchFamily="18" charset="0"/>
              </a:rPr>
              <a:t>(sérotonine = 5-hydroxytryptamine ou 5-HT) </a:t>
            </a:r>
            <a:endParaRPr lang="fr-CH" sz="1000" dirty="0"/>
          </a:p>
        </p:txBody>
      </p:sp>
      <p:grpSp>
        <p:nvGrpSpPr>
          <p:cNvPr id="13" name="Groupe 12"/>
          <p:cNvGrpSpPr/>
          <p:nvPr/>
        </p:nvGrpSpPr>
        <p:grpSpPr>
          <a:xfrm>
            <a:off x="6023423" y="245161"/>
            <a:ext cx="6010275" cy="6447740"/>
            <a:chOff x="308265" y="-3708400"/>
            <a:chExt cx="6010275" cy="6447740"/>
          </a:xfrm>
        </p:grpSpPr>
        <p:pic>
          <p:nvPicPr>
            <p:cNvPr id="1030" name="Picture 6" descr="Citizen Science @ Bern - (Art)ScienceBLR"/>
            <p:cNvPicPr>
              <a:picLocks noChangeAspect="1" noChangeArrowheads="1"/>
            </p:cNvPicPr>
            <p:nvPr/>
          </p:nvPicPr>
          <p:blipFill rotWithShape="1">
            <a:blip r:embed="rId2">
              <a:extLst>
                <a:ext uri="{28A0092B-C50C-407E-A947-70E740481C1C}">
                  <a14:useLocalDpi xmlns:a14="http://schemas.microsoft.com/office/drawing/2010/main" val="0"/>
                </a:ext>
              </a:extLst>
            </a:blip>
            <a:srcRect t="7369" b="4489"/>
            <a:stretch/>
          </p:blipFill>
          <p:spPr bwMode="auto">
            <a:xfrm>
              <a:off x="308265" y="-3708400"/>
              <a:ext cx="6010275" cy="644774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275465" y="1434426"/>
              <a:ext cx="801823" cy="246221"/>
            </a:xfrm>
            <a:prstGeom prst="rect">
              <a:avLst/>
            </a:prstGeom>
          </p:spPr>
          <p:txBody>
            <a:bodyPr wrap="none">
              <a:spAutoFit/>
            </a:bodyPr>
            <a:lstStyle/>
            <a:p>
              <a:r>
                <a:rPr lang="fr-CH" sz="1000" b="0" i="0" dirty="0">
                  <a:solidFill>
                    <a:srgbClr val="FF0000"/>
                  </a:solidFill>
                  <a:effectLst/>
                  <a:latin typeface="Arial" panose="020B0604020202020204" pitchFamily="34" charset="0"/>
                </a:rPr>
                <a:t>excitateurs</a:t>
              </a:r>
              <a:endParaRPr lang="fr-CH" sz="1000" dirty="0">
                <a:solidFill>
                  <a:srgbClr val="FF0000"/>
                </a:solidFill>
              </a:endParaRPr>
            </a:p>
          </p:txBody>
        </p:sp>
        <p:sp>
          <p:nvSpPr>
            <p:cNvPr id="17" name="Rectangle 16"/>
            <p:cNvSpPr/>
            <p:nvPr/>
          </p:nvSpPr>
          <p:spPr>
            <a:xfrm>
              <a:off x="5275465" y="1557536"/>
              <a:ext cx="878767" cy="246221"/>
            </a:xfrm>
            <a:prstGeom prst="rect">
              <a:avLst/>
            </a:prstGeom>
          </p:spPr>
          <p:txBody>
            <a:bodyPr wrap="none">
              <a:spAutoFit/>
            </a:bodyPr>
            <a:lstStyle/>
            <a:p>
              <a:r>
                <a:rPr lang="fr-CH" sz="1000" dirty="0">
                  <a:latin typeface="Arial" panose="020B0604020202020204" pitchFamily="34" charset="0"/>
                </a:rPr>
                <a:t>o</a:t>
              </a:r>
              <a:r>
                <a:rPr lang="fr-CH" sz="1000" b="0" i="0" dirty="0">
                  <a:effectLst/>
                  <a:latin typeface="Arial" panose="020B0604020202020204" pitchFamily="34" charset="0"/>
                </a:rPr>
                <a:t>u </a:t>
              </a:r>
              <a:r>
                <a:rPr lang="fr-CH" sz="1000" b="0" i="0" dirty="0">
                  <a:solidFill>
                    <a:srgbClr val="0070C0"/>
                  </a:solidFill>
                  <a:effectLst/>
                  <a:latin typeface="Arial" panose="020B0604020202020204" pitchFamily="34" charset="0"/>
                </a:rPr>
                <a:t>inhibiteur</a:t>
              </a:r>
              <a:endParaRPr lang="fr-CH" sz="1000" dirty="0">
                <a:solidFill>
                  <a:srgbClr val="0070C0"/>
                </a:solidFill>
              </a:endParaRPr>
            </a:p>
          </p:txBody>
        </p:sp>
      </p:grpSp>
      <p:sp>
        <p:nvSpPr>
          <p:cNvPr id="5" name="Rectangle 4"/>
          <p:cNvSpPr/>
          <p:nvPr/>
        </p:nvSpPr>
        <p:spPr>
          <a:xfrm>
            <a:off x="10871262" y="5005156"/>
            <a:ext cx="1207382" cy="400110"/>
          </a:xfrm>
          <a:prstGeom prst="rect">
            <a:avLst/>
          </a:prstGeom>
        </p:spPr>
        <p:txBody>
          <a:bodyPr wrap="none">
            <a:spAutoFit/>
          </a:bodyPr>
          <a:lstStyle/>
          <a:p>
            <a:r>
              <a:rPr lang="fr-CH" sz="1000" b="1" u="sng" dirty="0" err="1">
                <a:solidFill>
                  <a:srgbClr val="202122"/>
                </a:solidFill>
                <a:latin typeface="Arial" panose="020B0604020202020204" pitchFamily="34" charset="0"/>
              </a:rPr>
              <a:t>R</a:t>
            </a:r>
            <a:r>
              <a:rPr lang="fr-CH" sz="1000" b="1" i="0" u="sng" dirty="0" err="1">
                <a:solidFill>
                  <a:srgbClr val="202122"/>
                </a:solidFill>
                <a:effectLst/>
                <a:latin typeface="Arial" panose="020B0604020202020204" pitchFamily="34" charset="0"/>
              </a:rPr>
              <a:t>éc</a:t>
            </a:r>
            <a:r>
              <a:rPr lang="fr-CH" sz="1000" b="1" i="0" u="sng" dirty="0">
                <a:solidFill>
                  <a:srgbClr val="202122"/>
                </a:solidFill>
                <a:effectLst/>
                <a:latin typeface="Arial" panose="020B0604020202020204" pitchFamily="34" charset="0"/>
              </a:rPr>
              <a:t>. 5-HT</a:t>
            </a:r>
            <a:r>
              <a:rPr lang="fr-CH" sz="1000" b="1" i="0" u="sng" baseline="-25000" dirty="0">
                <a:solidFill>
                  <a:srgbClr val="202122"/>
                </a:solidFill>
                <a:effectLst/>
                <a:latin typeface="Arial" panose="020B0604020202020204" pitchFamily="34" charset="0"/>
              </a:rPr>
              <a:t>1, 2, 4, 5, 6</a:t>
            </a:r>
          </a:p>
          <a:p>
            <a:pPr algn="ctr"/>
            <a:r>
              <a:rPr lang="fr-CH" sz="1000" b="1" dirty="0" err="1">
                <a:solidFill>
                  <a:srgbClr val="202122"/>
                </a:solidFill>
                <a:latin typeface="Arial" panose="020B0604020202020204" pitchFamily="34" charset="0"/>
              </a:rPr>
              <a:t>Activ.via</a:t>
            </a:r>
            <a:r>
              <a:rPr lang="fr-CH" sz="1000" b="1" dirty="0">
                <a:solidFill>
                  <a:srgbClr val="202122"/>
                </a:solidFill>
                <a:latin typeface="Arial" panose="020B0604020202020204" pitchFamily="34" charset="0"/>
              </a:rPr>
              <a:t> </a:t>
            </a:r>
            <a:r>
              <a:rPr lang="fr-CH" sz="1000" b="1" dirty="0" err="1">
                <a:solidFill>
                  <a:srgbClr val="202122"/>
                </a:solidFill>
                <a:latin typeface="Arial" panose="020B0604020202020204" pitchFamily="34" charset="0"/>
              </a:rPr>
              <a:t>pto</a:t>
            </a:r>
            <a:r>
              <a:rPr lang="fr-CH" sz="1000" b="1" dirty="0">
                <a:solidFill>
                  <a:srgbClr val="202122"/>
                </a:solidFill>
                <a:latin typeface="Arial" panose="020B0604020202020204" pitchFamily="34" charset="0"/>
              </a:rPr>
              <a:t> G</a:t>
            </a:r>
          </a:p>
        </p:txBody>
      </p:sp>
      <p:sp>
        <p:nvSpPr>
          <p:cNvPr id="8" name="ZoneTexte 7"/>
          <p:cNvSpPr txBox="1"/>
          <p:nvPr/>
        </p:nvSpPr>
        <p:spPr>
          <a:xfrm>
            <a:off x="6078569" y="5029807"/>
            <a:ext cx="1284510" cy="246221"/>
          </a:xfrm>
          <a:prstGeom prst="rect">
            <a:avLst/>
          </a:prstGeom>
          <a:noFill/>
        </p:spPr>
        <p:txBody>
          <a:bodyPr wrap="square" rtlCol="0">
            <a:spAutoFit/>
          </a:bodyPr>
          <a:lstStyle/>
          <a:p>
            <a:pPr algn="ctr"/>
            <a:r>
              <a:rPr lang="fr-CH" sz="1000" dirty="0">
                <a:sym typeface="Wingdings" panose="05000000000000000000" pitchFamily="2" charset="2"/>
              </a:rPr>
              <a:t>(vomissements) </a:t>
            </a:r>
          </a:p>
        </p:txBody>
      </p:sp>
      <p:sp>
        <p:nvSpPr>
          <p:cNvPr id="20" name="ZoneTexte 19"/>
          <p:cNvSpPr txBox="1"/>
          <p:nvPr/>
        </p:nvSpPr>
        <p:spPr>
          <a:xfrm>
            <a:off x="6056681" y="4387131"/>
            <a:ext cx="1513650" cy="523220"/>
          </a:xfrm>
          <a:prstGeom prst="rect">
            <a:avLst/>
          </a:prstGeom>
          <a:noFill/>
        </p:spPr>
        <p:txBody>
          <a:bodyPr wrap="square" rtlCol="0">
            <a:spAutoFit/>
          </a:bodyPr>
          <a:lstStyle/>
          <a:p>
            <a:pPr algn="ctr"/>
            <a:r>
              <a:rPr lang="fr-CH" sz="1400" dirty="0" err="1">
                <a:solidFill>
                  <a:srgbClr val="FF0000"/>
                </a:solidFill>
                <a:sym typeface="Wingdings" panose="05000000000000000000" pitchFamily="2" charset="2"/>
              </a:rPr>
              <a:t>Ondasétron</a:t>
            </a:r>
            <a:r>
              <a:rPr lang="fr-CH" sz="1400" dirty="0">
                <a:solidFill>
                  <a:srgbClr val="FF0000"/>
                </a:solidFill>
                <a:sym typeface="Wingdings" panose="05000000000000000000" pitchFamily="2" charset="2"/>
              </a:rPr>
              <a:t> (</a:t>
            </a:r>
            <a:r>
              <a:rPr lang="fr-CH" sz="1400" dirty="0" err="1">
                <a:solidFill>
                  <a:srgbClr val="FF0000"/>
                </a:solidFill>
                <a:sym typeface="Wingdings" panose="05000000000000000000" pitchFamily="2" charset="2"/>
              </a:rPr>
              <a:t>Zofran</a:t>
            </a:r>
            <a:r>
              <a:rPr lang="fr-CH" sz="1400" dirty="0">
                <a:solidFill>
                  <a:srgbClr val="FF0000"/>
                </a:solidFill>
                <a:sym typeface="Wingdings" panose="05000000000000000000" pitchFamily="2" charset="2"/>
              </a:rPr>
              <a:t>®)</a:t>
            </a:r>
          </a:p>
        </p:txBody>
      </p:sp>
      <p:sp>
        <p:nvSpPr>
          <p:cNvPr id="23" name="ZoneTexte 22"/>
          <p:cNvSpPr txBox="1"/>
          <p:nvPr/>
        </p:nvSpPr>
        <p:spPr>
          <a:xfrm>
            <a:off x="9877884" y="4099424"/>
            <a:ext cx="1513650" cy="400110"/>
          </a:xfrm>
          <a:prstGeom prst="rect">
            <a:avLst/>
          </a:prstGeom>
          <a:noFill/>
        </p:spPr>
        <p:txBody>
          <a:bodyPr wrap="square" rtlCol="0">
            <a:spAutoFit/>
          </a:bodyPr>
          <a:lstStyle/>
          <a:p>
            <a:pPr algn="ctr"/>
            <a:r>
              <a:rPr lang="fr-CH" sz="2000" dirty="0">
                <a:solidFill>
                  <a:srgbClr val="00B050"/>
                </a:solidFill>
                <a:sym typeface="Wingdings" panose="05000000000000000000" pitchFamily="2" charset="2"/>
              </a:rPr>
              <a:t>SSRI</a:t>
            </a:r>
          </a:p>
        </p:txBody>
      </p:sp>
      <p:pic>
        <p:nvPicPr>
          <p:cNvPr id="1032" name="Picture 8" descr="Sérotonine - Yumfit - Plaisir et Sant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25" y="581394"/>
            <a:ext cx="5521608" cy="21472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Sérotonine - Yumfit - Plaisir et Santé"/>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7143" b="58571" l="84111" r="98556">
                        <a14:foregroundMark x1="90444" y1="37143" x2="93222" y2="48857"/>
                        <a14:foregroundMark x1="92000" y1="45714" x2="89333" y2="58000"/>
                        <a14:foregroundMark x1="88889" y1="44857" x2="87889" y2="54857"/>
                        <a14:foregroundMark x1="87778" y1="52000" x2="86333" y2="56000"/>
                        <a14:foregroundMark x1="93444" y1="46857" x2="94333" y2="54857"/>
                        <a14:foregroundMark x1="95444" y1="48286" x2="95111" y2="57714"/>
                        <a14:foregroundMark x1="92000" y1="49143" x2="91667" y2="58571"/>
                        <a14:foregroundMark x1="87000" y1="51143" x2="87444" y2="52571"/>
                        <a14:foregroundMark x1="88556" y1="44571" x2="89111" y2="46857"/>
                        <a14:foregroundMark x1="94778" y1="45143" x2="95000" y2="47714"/>
                        <a14:foregroundMark x1="93667" y1="44571" x2="96111" y2="44571"/>
                        <a14:foregroundMark x1="95444" y1="44286" x2="95000" y2="48571"/>
                        <a14:backgroundMark x1="86000" y1="50571" x2="86333" y2="57143"/>
                        <a14:backgroundMark x1="87333" y1="44286" x2="87667" y2="48000"/>
                        <a14:backgroundMark x1="86667" y1="53714" x2="86889" y2="57143"/>
                        <a14:backgroundMark x1="86444" y1="55429" x2="86444" y2="57143"/>
                      </a14:backgroundRemoval>
                    </a14:imgEffect>
                  </a14:imgLayer>
                </a14:imgProps>
              </a:ext>
              <a:ext uri="{28A0092B-C50C-407E-A947-70E740481C1C}">
                <a14:useLocalDpi xmlns:a14="http://schemas.microsoft.com/office/drawing/2010/main" val="0"/>
              </a:ext>
            </a:extLst>
          </a:blip>
          <a:srcRect l="86346" t="43078" b="43682"/>
          <a:stretch/>
        </p:blipFill>
        <p:spPr bwMode="auto">
          <a:xfrm>
            <a:off x="990600" y="1112519"/>
            <a:ext cx="838200" cy="284311"/>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a:blip r:embed="rId6">
            <a:duotone>
              <a:schemeClr val="accent2">
                <a:shade val="45000"/>
                <a:satMod val="135000"/>
              </a:schemeClr>
              <a:prstClr val="white"/>
            </a:duotone>
          </a:blip>
          <a:stretch>
            <a:fillRect/>
          </a:stretch>
        </p:blipFill>
        <p:spPr>
          <a:xfrm>
            <a:off x="4090079" y="1230092"/>
            <a:ext cx="1429491" cy="227581"/>
          </a:xfrm>
          <a:prstGeom prst="rect">
            <a:avLst/>
          </a:prstGeom>
        </p:spPr>
      </p:pic>
      <p:pic>
        <p:nvPicPr>
          <p:cNvPr id="25" name="Image 24"/>
          <p:cNvPicPr>
            <a:picLocks noChangeAspect="1"/>
          </p:cNvPicPr>
          <p:nvPr/>
        </p:nvPicPr>
        <p:blipFill>
          <a:blip r:embed="rId7"/>
          <a:stretch>
            <a:fillRect/>
          </a:stretch>
        </p:blipFill>
        <p:spPr>
          <a:xfrm>
            <a:off x="233183" y="2121929"/>
            <a:ext cx="1803035" cy="502921"/>
          </a:xfrm>
          <a:prstGeom prst="rect">
            <a:avLst/>
          </a:prstGeom>
        </p:spPr>
      </p:pic>
      <p:sp>
        <p:nvSpPr>
          <p:cNvPr id="26" name="ZoneTexte 25"/>
          <p:cNvSpPr txBox="1"/>
          <p:nvPr/>
        </p:nvSpPr>
        <p:spPr>
          <a:xfrm>
            <a:off x="2226654" y="3278524"/>
            <a:ext cx="1192955" cy="253916"/>
          </a:xfrm>
          <a:prstGeom prst="rect">
            <a:avLst/>
          </a:prstGeom>
          <a:noFill/>
        </p:spPr>
        <p:txBody>
          <a:bodyPr wrap="none" rtlCol="0">
            <a:spAutoFit/>
          </a:bodyPr>
          <a:lstStyle/>
          <a:p>
            <a:r>
              <a:rPr lang="fr-CH" sz="1050" b="1" dirty="0">
                <a:solidFill>
                  <a:schemeClr val="accent1">
                    <a:lumMod val="50000"/>
                  </a:schemeClr>
                </a:solidFill>
              </a:rPr>
              <a:t>/ VOMISSEMENTS</a:t>
            </a:r>
          </a:p>
        </p:txBody>
      </p:sp>
      <p:sp>
        <p:nvSpPr>
          <p:cNvPr id="34" name="ZoneTexte 33"/>
          <p:cNvSpPr txBox="1"/>
          <p:nvPr/>
        </p:nvSpPr>
        <p:spPr>
          <a:xfrm>
            <a:off x="892607" y="2165641"/>
            <a:ext cx="1221809" cy="415498"/>
          </a:xfrm>
          <a:prstGeom prst="rect">
            <a:avLst/>
          </a:prstGeom>
          <a:noFill/>
        </p:spPr>
        <p:txBody>
          <a:bodyPr wrap="none" rtlCol="0">
            <a:spAutoFit/>
          </a:bodyPr>
          <a:lstStyle/>
          <a:p>
            <a:pPr algn="ctr"/>
            <a:r>
              <a:rPr lang="fr-CH" sz="1050" b="1" dirty="0">
                <a:solidFill>
                  <a:schemeClr val="accent1">
                    <a:lumMod val="50000"/>
                  </a:schemeClr>
                </a:solidFill>
              </a:rPr>
              <a:t>CRASE </a:t>
            </a:r>
          </a:p>
          <a:p>
            <a:pPr algn="ctr"/>
            <a:r>
              <a:rPr lang="fr-CH" sz="1050" b="1" dirty="0">
                <a:solidFill>
                  <a:schemeClr val="accent1">
                    <a:lumMod val="50000"/>
                  </a:schemeClr>
                </a:solidFill>
              </a:rPr>
              <a:t>(vasoconstriction)</a:t>
            </a:r>
          </a:p>
        </p:txBody>
      </p:sp>
      <p:sp>
        <p:nvSpPr>
          <p:cNvPr id="30" name="Forme libre 29"/>
          <p:cNvSpPr/>
          <p:nvPr/>
        </p:nvSpPr>
        <p:spPr>
          <a:xfrm>
            <a:off x="515673" y="1790700"/>
            <a:ext cx="3980127" cy="1743075"/>
          </a:xfrm>
          <a:custGeom>
            <a:avLst/>
            <a:gdLst>
              <a:gd name="connsiteX0" fmla="*/ 4246005 w 4246005"/>
              <a:gd name="connsiteY0" fmla="*/ 0 h 1743075"/>
              <a:gd name="connsiteX1" fmla="*/ 3331605 w 4246005"/>
              <a:gd name="connsiteY1" fmla="*/ 962025 h 1743075"/>
              <a:gd name="connsiteX2" fmla="*/ 521730 w 4246005"/>
              <a:gd name="connsiteY2" fmla="*/ 1266825 h 1743075"/>
              <a:gd name="connsiteX3" fmla="*/ 7380 w 4246005"/>
              <a:gd name="connsiteY3" fmla="*/ 1743075 h 1743075"/>
            </a:gdLst>
            <a:ahLst/>
            <a:cxnLst>
              <a:cxn ang="0">
                <a:pos x="connsiteX0" y="connsiteY0"/>
              </a:cxn>
              <a:cxn ang="0">
                <a:pos x="connsiteX1" y="connsiteY1"/>
              </a:cxn>
              <a:cxn ang="0">
                <a:pos x="connsiteX2" y="connsiteY2"/>
              </a:cxn>
              <a:cxn ang="0">
                <a:pos x="connsiteX3" y="connsiteY3"/>
              </a:cxn>
            </a:cxnLst>
            <a:rect l="l" t="t" r="r" b="b"/>
            <a:pathLst>
              <a:path w="4246005" h="1743075">
                <a:moveTo>
                  <a:pt x="4246005" y="0"/>
                </a:moveTo>
                <a:cubicBezTo>
                  <a:pt x="4099161" y="375444"/>
                  <a:pt x="3952317" y="750888"/>
                  <a:pt x="3331605" y="962025"/>
                </a:cubicBezTo>
                <a:cubicBezTo>
                  <a:pt x="2710893" y="1173162"/>
                  <a:pt x="1075767" y="1136650"/>
                  <a:pt x="521730" y="1266825"/>
                </a:cubicBezTo>
                <a:cubicBezTo>
                  <a:pt x="-32308" y="1397000"/>
                  <a:pt x="-12464" y="1570037"/>
                  <a:pt x="7380" y="1743075"/>
                </a:cubicBezTo>
              </a:path>
            </a:pathLst>
          </a:custGeom>
          <a:noFill/>
          <a:ln w="28575">
            <a:solidFill>
              <a:schemeClr val="accent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Rectangle 30"/>
          <p:cNvSpPr/>
          <p:nvPr/>
        </p:nvSpPr>
        <p:spPr>
          <a:xfrm>
            <a:off x="219325" y="3555645"/>
            <a:ext cx="5207615" cy="1865511"/>
          </a:xfrm>
          <a:prstGeom prst="rect">
            <a:avLst/>
          </a:prstGeom>
        </p:spPr>
        <p:txBody>
          <a:bodyPr wrap="square">
            <a:spAutoFit/>
          </a:bodyPr>
          <a:lstStyle/>
          <a:p>
            <a:pPr>
              <a:lnSpc>
                <a:spcPct val="107000"/>
              </a:lnSpc>
              <a:spcAft>
                <a:spcPts val="800"/>
              </a:spcAft>
            </a:pPr>
            <a:r>
              <a:rPr lang="fr-CH" sz="1200" b="1" i="1" dirty="0">
                <a:latin typeface="Lato light"/>
                <a:ea typeface="Calibri" panose="020F0502020204030204" pitchFamily="34" charset="0"/>
                <a:cs typeface="Times New Roman" panose="02020603050405020304" pitchFamily="18" charset="0"/>
              </a:rPr>
              <a:t>Stabilisation de l’humeur, </a:t>
            </a:r>
            <a:r>
              <a:rPr lang="fr-CH" sz="1200" i="1" dirty="0">
                <a:latin typeface="Lato light"/>
                <a:ea typeface="Calibri" panose="020F0502020204030204" pitchFamily="34" charset="0"/>
                <a:cs typeface="Times New Roman" panose="02020603050405020304" pitchFamily="18" charset="0"/>
              </a:rPr>
              <a:t>du </a:t>
            </a:r>
            <a:r>
              <a:rPr lang="fr-CH" sz="1200" dirty="0">
                <a:solidFill>
                  <a:srgbClr val="202122"/>
                </a:solidFill>
                <a:latin typeface="Arial" panose="020B0604020202020204" pitchFamily="34" charset="0"/>
              </a:rPr>
              <a:t>stress, de l’ anxiété, de la dépression, de l’agressivité et de l'émotivité</a:t>
            </a:r>
            <a:r>
              <a:rPr lang="fr-CH" sz="1200" b="1" i="1" dirty="0">
                <a:latin typeface="Lato light"/>
                <a:ea typeface="Calibri" panose="020F0502020204030204" pitchFamily="34" charset="0"/>
                <a:cs typeface="Times New Roman" panose="02020603050405020304" pitchFamily="18" charset="0"/>
              </a:rPr>
              <a:t> </a:t>
            </a:r>
            <a:r>
              <a:rPr lang="fr-CH" sz="1200" dirty="0">
                <a:latin typeface="Lato light"/>
                <a:ea typeface="Calibri" panose="020F0502020204030204" pitchFamily="34" charset="0"/>
                <a:cs typeface="Times New Roman" panose="02020603050405020304" pitchFamily="18" charset="0"/>
                <a:sym typeface="Wingdings" panose="05000000000000000000" pitchFamily="2" charset="2"/>
              </a:rPr>
              <a:t> </a:t>
            </a:r>
            <a:r>
              <a:rPr lang="fr-CH" sz="1200" dirty="0">
                <a:latin typeface="Lato light"/>
                <a:ea typeface="Calibri" panose="020F0502020204030204" pitchFamily="34" charset="0"/>
                <a:cs typeface="Times New Roman" panose="02020603050405020304" pitchFamily="18" charset="0"/>
              </a:rPr>
              <a:t>un effet </a:t>
            </a:r>
            <a:r>
              <a:rPr lang="fr-CH" sz="1200" b="1" i="1" dirty="0">
                <a:latin typeface="Lato light"/>
                <a:ea typeface="Calibri" panose="020F0502020204030204" pitchFamily="34" charset="0"/>
                <a:cs typeface="Times New Roman" panose="02020603050405020304" pitchFamily="18" charset="0"/>
              </a:rPr>
              <a:t>opposé à celui de la dopamine</a:t>
            </a:r>
            <a:r>
              <a:rPr lang="fr-CH" sz="1200" dirty="0">
                <a:latin typeface="Lato light"/>
                <a:ea typeface="Calibri" panose="020F0502020204030204" pitchFamily="34" charset="0"/>
                <a:cs typeface="Times New Roman" panose="02020603050405020304" pitchFamily="18" charset="0"/>
              </a:rPr>
              <a:t> </a:t>
            </a:r>
          </a:p>
          <a:p>
            <a:r>
              <a:rPr lang="fr-CH" sz="1200" u="sng" dirty="0">
                <a:latin typeface="Lato light"/>
                <a:ea typeface="Calibri" panose="020F0502020204030204" pitchFamily="34" charset="0"/>
                <a:cs typeface="Times New Roman" panose="02020603050405020304" pitchFamily="18" charset="0"/>
              </a:rPr>
              <a:t>En pratique:</a:t>
            </a:r>
            <a:endParaRPr lang="fr-CH" sz="1200" u="sng"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fr-CH" sz="1200" dirty="0">
                <a:effectLst/>
                <a:latin typeface="Lato light"/>
                <a:ea typeface="Calibri" panose="020F0502020204030204" pitchFamily="34" charset="0"/>
                <a:cs typeface="Times New Roman" panose="02020603050405020304" pitchFamily="18" charset="0"/>
              </a:rPr>
              <a:t>Les </a:t>
            </a:r>
            <a:r>
              <a:rPr lang="fr-CH" sz="1200" i="1" dirty="0">
                <a:effectLst/>
                <a:latin typeface="Lato light"/>
                <a:ea typeface="Calibri" panose="020F0502020204030204" pitchFamily="34" charset="0"/>
                <a:cs typeface="Times New Roman" panose="02020603050405020304" pitchFamily="18" charset="0"/>
              </a:rPr>
              <a:t>agonistes</a:t>
            </a:r>
            <a:r>
              <a:rPr lang="fr-CH" sz="1200" dirty="0">
                <a:effectLst/>
                <a:latin typeface="Lato light"/>
                <a:ea typeface="Calibri" panose="020F0502020204030204" pitchFamily="34" charset="0"/>
                <a:cs typeface="Times New Roman" panose="02020603050405020304" pitchFamily="18" charset="0"/>
              </a:rPr>
              <a:t> (inhibiteurs sélectifs de la recapture de la sérotonine) sont utilisés comme </a:t>
            </a:r>
            <a:r>
              <a:rPr lang="fr-CH" sz="1200" b="1" i="1" dirty="0" err="1">
                <a:effectLst/>
                <a:latin typeface="Lato light"/>
                <a:ea typeface="Calibri" panose="020F0502020204030204" pitchFamily="34" charset="0"/>
                <a:cs typeface="Times New Roman" panose="02020603050405020304" pitchFamily="18" charset="0"/>
              </a:rPr>
              <a:t>anti-dépresseurs</a:t>
            </a:r>
            <a:r>
              <a:rPr lang="fr-CH" sz="1200" b="1" i="1" dirty="0">
                <a:effectLst/>
                <a:latin typeface="Lato light"/>
                <a:ea typeface="Calibri" panose="020F0502020204030204" pitchFamily="34" charset="0"/>
                <a:cs typeface="Times New Roman" panose="02020603050405020304" pitchFamily="18" charset="0"/>
              </a:rPr>
              <a:t>, anxiolytiques, et contre les TOC.</a:t>
            </a:r>
          </a:p>
          <a:p>
            <a:pPr marL="171450" indent="-171450">
              <a:lnSpc>
                <a:spcPct val="107000"/>
              </a:lnSpc>
              <a:spcAft>
                <a:spcPts val="800"/>
              </a:spcAft>
              <a:buFont typeface="Arial" panose="020B0604020202020204" pitchFamily="34" charset="0"/>
              <a:buChar char="•"/>
            </a:pPr>
            <a:r>
              <a:rPr lang="fr-CH" sz="1200" dirty="0">
                <a:effectLst/>
                <a:latin typeface="Lato light"/>
                <a:ea typeface="Calibri" panose="020F0502020204030204" pitchFamily="34" charset="0"/>
                <a:cs typeface="Times New Roman" panose="02020603050405020304" pitchFamily="18" charset="0"/>
              </a:rPr>
              <a:t>Les </a:t>
            </a:r>
            <a:r>
              <a:rPr lang="fr-CH" sz="1200" i="1" dirty="0">
                <a:effectLst/>
                <a:latin typeface="Lato light"/>
                <a:ea typeface="Calibri" panose="020F0502020204030204" pitchFamily="34" charset="0"/>
                <a:cs typeface="Times New Roman" panose="02020603050405020304" pitchFamily="18" charset="0"/>
              </a:rPr>
              <a:t>antagonistes</a:t>
            </a:r>
            <a:r>
              <a:rPr lang="fr-CH" sz="1200" dirty="0">
                <a:effectLst/>
                <a:latin typeface="Lato light"/>
                <a:ea typeface="Calibri" panose="020F0502020204030204" pitchFamily="34" charset="0"/>
                <a:cs typeface="Times New Roman" panose="02020603050405020304" pitchFamily="18" charset="0"/>
              </a:rPr>
              <a:t> du récepteur 5HT3 vont agir sur les aires cérébrales du.</a:t>
            </a:r>
            <a:r>
              <a:rPr lang="fr-CH" sz="1200" b="1" i="1" dirty="0">
                <a:effectLst/>
                <a:latin typeface="Lato light"/>
                <a:ea typeface="Calibri" panose="020F0502020204030204" pitchFamily="34" charset="0"/>
                <a:cs typeface="Times New Roman" panose="02020603050405020304" pitchFamily="18" charset="0"/>
              </a:rPr>
              <a:t> vomissement</a:t>
            </a:r>
            <a:r>
              <a:rPr lang="fr-CH" sz="1200" dirty="0">
                <a:effectLst/>
                <a:latin typeface="Lato light"/>
                <a:ea typeface="Calibri" panose="020F0502020204030204" pitchFamily="34" charset="0"/>
                <a:cs typeface="Times New Roman" panose="02020603050405020304" pitchFamily="18" charset="0"/>
              </a:rPr>
              <a:t>  </a:t>
            </a:r>
          </a:p>
        </p:txBody>
      </p:sp>
      <p:pic>
        <p:nvPicPr>
          <p:cNvPr id="39" name="Image 38"/>
          <p:cNvPicPr>
            <a:picLocks noChangeAspect="1"/>
          </p:cNvPicPr>
          <p:nvPr/>
        </p:nvPicPr>
        <p:blipFill>
          <a:blip r:embed="rId7"/>
          <a:stretch>
            <a:fillRect/>
          </a:stretch>
        </p:blipFill>
        <p:spPr>
          <a:xfrm rot="10800000" flipV="1">
            <a:off x="4696092" y="1940683"/>
            <a:ext cx="969656" cy="171449"/>
          </a:xfrm>
          <a:prstGeom prst="rect">
            <a:avLst/>
          </a:prstGeom>
        </p:spPr>
      </p:pic>
      <p:sp>
        <p:nvSpPr>
          <p:cNvPr id="38" name="ZoneTexte 37"/>
          <p:cNvSpPr txBox="1"/>
          <p:nvPr/>
        </p:nvSpPr>
        <p:spPr>
          <a:xfrm>
            <a:off x="4695134" y="1943899"/>
            <a:ext cx="845104" cy="253916"/>
          </a:xfrm>
          <a:prstGeom prst="rect">
            <a:avLst/>
          </a:prstGeom>
          <a:noFill/>
        </p:spPr>
        <p:txBody>
          <a:bodyPr wrap="none" rtlCol="0">
            <a:spAutoFit/>
          </a:bodyPr>
          <a:lstStyle/>
          <a:p>
            <a:pPr algn="r"/>
            <a:r>
              <a:rPr lang="fr-CH" sz="1050" b="1" dirty="0">
                <a:solidFill>
                  <a:schemeClr val="accent1">
                    <a:lumMod val="50000"/>
                  </a:schemeClr>
                </a:solidFill>
              </a:rPr>
              <a:t>AUGMENTE</a:t>
            </a:r>
          </a:p>
        </p:txBody>
      </p:sp>
      <p:sp>
        <p:nvSpPr>
          <p:cNvPr id="33" name="Rectangle 32"/>
          <p:cNvSpPr/>
          <p:nvPr/>
        </p:nvSpPr>
        <p:spPr>
          <a:xfrm>
            <a:off x="250864" y="5346427"/>
            <a:ext cx="2594159" cy="1308050"/>
          </a:xfrm>
          <a:prstGeom prst="rect">
            <a:avLst/>
          </a:prstGeom>
        </p:spPr>
        <p:txBody>
          <a:bodyPr wrap="square">
            <a:spAutoFit/>
          </a:bodyPr>
          <a:lstStyle/>
          <a:p>
            <a:r>
              <a:rPr lang="fr-CH" sz="1600" u="sng" dirty="0">
                <a:solidFill>
                  <a:srgbClr val="00B050"/>
                </a:solidFill>
                <a:latin typeface="Arial" panose="020B0604020202020204" pitchFamily="34" charset="0"/>
              </a:rPr>
              <a:t>SSRI</a:t>
            </a:r>
            <a:r>
              <a:rPr lang="fr-CH" sz="900" dirty="0">
                <a:solidFill>
                  <a:srgbClr val="00B050"/>
                </a:solidFill>
                <a:latin typeface="Arial" panose="020B0604020202020204" pitchFamily="34" charset="0"/>
              </a:rPr>
              <a:t>: </a:t>
            </a:r>
          </a:p>
          <a:p>
            <a:pPr marL="285750" indent="-285750">
              <a:buFont typeface="Arial" panose="020B0604020202020204" pitchFamily="34" charset="0"/>
              <a:buChar char="•"/>
            </a:pPr>
            <a:r>
              <a:rPr lang="fr-CH" sz="900" dirty="0" err="1">
                <a:solidFill>
                  <a:srgbClr val="00B050"/>
                </a:solidFill>
                <a:latin typeface="Arial" panose="020B0604020202020204" pitchFamily="34" charset="0"/>
              </a:rPr>
              <a:t>Fluoxétine</a:t>
            </a:r>
            <a:r>
              <a:rPr lang="fr-CH" sz="900" dirty="0">
                <a:solidFill>
                  <a:srgbClr val="00B050"/>
                </a:solidFill>
                <a:latin typeface="Arial" panose="020B0604020202020204" pitchFamily="34" charset="0"/>
              </a:rPr>
              <a:t> (Prozac®)</a:t>
            </a:r>
          </a:p>
          <a:p>
            <a:pPr marL="285750" indent="-285750">
              <a:buFont typeface="Arial" panose="020B0604020202020204" pitchFamily="34" charset="0"/>
              <a:buChar char="•"/>
            </a:pPr>
            <a:r>
              <a:rPr lang="fr-CH" sz="900" dirty="0" err="1">
                <a:solidFill>
                  <a:srgbClr val="00B050"/>
                </a:solidFill>
                <a:latin typeface="Arial" panose="020B0604020202020204" pitchFamily="34" charset="0"/>
              </a:rPr>
              <a:t>Paroxétine</a:t>
            </a:r>
            <a:r>
              <a:rPr lang="fr-CH" sz="900" dirty="0">
                <a:solidFill>
                  <a:srgbClr val="00B050"/>
                </a:solidFill>
                <a:latin typeface="Arial" panose="020B0604020202020204" pitchFamily="34" charset="0"/>
              </a:rPr>
              <a:t> (</a:t>
            </a:r>
            <a:r>
              <a:rPr lang="fr-CH" sz="900" dirty="0" err="1">
                <a:solidFill>
                  <a:srgbClr val="00B050"/>
                </a:solidFill>
                <a:latin typeface="Arial" panose="020B0604020202020204" pitchFamily="34" charset="0"/>
              </a:rPr>
              <a:t>Deroxat</a:t>
            </a:r>
            <a:r>
              <a:rPr lang="fr-CH" sz="900" dirty="0">
                <a:solidFill>
                  <a:srgbClr val="00B050"/>
                </a:solidFill>
                <a:latin typeface="Arial" panose="020B0604020202020204" pitchFamily="34" charset="0"/>
              </a:rPr>
              <a:t>®, </a:t>
            </a:r>
            <a:r>
              <a:rPr lang="fr-CH" sz="900" dirty="0" err="1">
                <a:solidFill>
                  <a:srgbClr val="00B050"/>
                </a:solidFill>
                <a:latin typeface="Arial" panose="020B0604020202020204" pitchFamily="34" charset="0"/>
              </a:rPr>
              <a:t>Divarius</a:t>
            </a:r>
            <a:r>
              <a:rPr lang="fr-CH" sz="900" dirty="0">
                <a:solidFill>
                  <a:srgbClr val="00B050"/>
                </a:solidFill>
                <a:latin typeface="Arial" panose="020B0604020202020204" pitchFamily="34" charset="0"/>
              </a:rPr>
              <a:t>®, </a:t>
            </a:r>
            <a:r>
              <a:rPr lang="fr-CH" sz="900" dirty="0" err="1">
                <a:solidFill>
                  <a:srgbClr val="00B050"/>
                </a:solidFill>
                <a:latin typeface="Arial" panose="020B0604020202020204" pitchFamily="34" charset="0"/>
              </a:rPr>
              <a:t>Paxil</a:t>
            </a:r>
            <a:r>
              <a:rPr lang="fr-CH" sz="900" dirty="0">
                <a:solidFill>
                  <a:srgbClr val="00B050"/>
                </a:solidFill>
                <a:latin typeface="Arial" panose="020B0604020202020204" pitchFamily="34" charset="0"/>
              </a:rPr>
              <a:t>®)</a:t>
            </a:r>
          </a:p>
          <a:p>
            <a:pPr marL="285750" indent="-285750">
              <a:buFont typeface="Arial" panose="020B0604020202020204" pitchFamily="34" charset="0"/>
              <a:buChar char="•"/>
            </a:pPr>
            <a:r>
              <a:rPr lang="fr-CH" sz="900" dirty="0" err="1">
                <a:solidFill>
                  <a:srgbClr val="00B050"/>
                </a:solidFill>
                <a:latin typeface="Arial" panose="020B0604020202020204" pitchFamily="34" charset="0"/>
              </a:rPr>
              <a:t>Sertraline</a:t>
            </a:r>
            <a:r>
              <a:rPr lang="fr-CH" sz="900" dirty="0">
                <a:solidFill>
                  <a:srgbClr val="00B050"/>
                </a:solidFill>
                <a:latin typeface="Arial" panose="020B0604020202020204" pitchFamily="34" charset="0"/>
              </a:rPr>
              <a:t> (</a:t>
            </a:r>
            <a:r>
              <a:rPr lang="fr-CH" sz="900" dirty="0" err="1">
                <a:solidFill>
                  <a:srgbClr val="00B050"/>
                </a:solidFill>
                <a:latin typeface="Arial" panose="020B0604020202020204" pitchFamily="34" charset="0"/>
              </a:rPr>
              <a:t>Zoloft</a:t>
            </a:r>
            <a:r>
              <a:rPr lang="fr-CH" sz="900" dirty="0">
                <a:solidFill>
                  <a:srgbClr val="00B050"/>
                </a:solidFill>
                <a:latin typeface="Arial" panose="020B0604020202020204" pitchFamily="34" charset="0"/>
              </a:rPr>
              <a:t>®)</a:t>
            </a:r>
          </a:p>
          <a:p>
            <a:pPr marL="285750" indent="-285750">
              <a:buFont typeface="Arial" panose="020B0604020202020204" pitchFamily="34" charset="0"/>
              <a:buChar char="•"/>
            </a:pPr>
            <a:r>
              <a:rPr lang="fr-CH" sz="900" dirty="0" err="1">
                <a:solidFill>
                  <a:srgbClr val="00B050"/>
                </a:solidFill>
                <a:latin typeface="Arial" panose="020B0604020202020204" pitchFamily="34" charset="0"/>
              </a:rPr>
              <a:t>Citalopram</a:t>
            </a:r>
            <a:r>
              <a:rPr lang="fr-CH" sz="900" dirty="0">
                <a:solidFill>
                  <a:srgbClr val="00B050"/>
                </a:solidFill>
                <a:latin typeface="Arial" panose="020B0604020202020204" pitchFamily="34" charset="0"/>
              </a:rPr>
              <a:t> (</a:t>
            </a:r>
            <a:r>
              <a:rPr lang="fr-CH" sz="900" dirty="0" err="1">
                <a:solidFill>
                  <a:srgbClr val="00B050"/>
                </a:solidFill>
                <a:latin typeface="Arial" panose="020B0604020202020204" pitchFamily="34" charset="0"/>
              </a:rPr>
              <a:t>Seropram</a:t>
            </a:r>
            <a:r>
              <a:rPr lang="fr-CH" sz="900" dirty="0">
                <a:solidFill>
                  <a:srgbClr val="00B050"/>
                </a:solidFill>
                <a:latin typeface="Arial" panose="020B0604020202020204" pitchFamily="34" charset="0"/>
              </a:rPr>
              <a:t>®, </a:t>
            </a:r>
            <a:r>
              <a:rPr lang="fr-CH" sz="900" dirty="0" err="1">
                <a:solidFill>
                  <a:srgbClr val="00B050"/>
                </a:solidFill>
                <a:latin typeface="Arial" panose="020B0604020202020204" pitchFamily="34" charset="0"/>
              </a:rPr>
              <a:t>Celexa</a:t>
            </a:r>
            <a:r>
              <a:rPr lang="fr-CH" sz="900" dirty="0">
                <a:solidFill>
                  <a:srgbClr val="00B050"/>
                </a:solidFill>
                <a:latin typeface="Arial" panose="020B0604020202020204" pitchFamily="34" charset="0"/>
              </a:rPr>
              <a:t>®) </a:t>
            </a:r>
          </a:p>
          <a:p>
            <a:pPr marL="285750" indent="-285750">
              <a:buFont typeface="Arial" panose="020B0604020202020204" pitchFamily="34" charset="0"/>
              <a:buChar char="•"/>
            </a:pPr>
            <a:r>
              <a:rPr lang="fr-CH" sz="900" dirty="0" err="1">
                <a:solidFill>
                  <a:srgbClr val="00B050"/>
                </a:solidFill>
                <a:latin typeface="Arial" panose="020B0604020202020204" pitchFamily="34" charset="0"/>
              </a:rPr>
              <a:t>Escitalopram</a:t>
            </a:r>
            <a:r>
              <a:rPr lang="fr-CH" sz="900" dirty="0">
                <a:solidFill>
                  <a:srgbClr val="00B050"/>
                </a:solidFill>
                <a:latin typeface="Arial" panose="020B0604020202020204" pitchFamily="34" charset="0"/>
              </a:rPr>
              <a:t> (</a:t>
            </a:r>
            <a:r>
              <a:rPr lang="fr-CH" sz="900" dirty="0" err="1">
                <a:solidFill>
                  <a:srgbClr val="00B050"/>
                </a:solidFill>
                <a:latin typeface="Arial" panose="020B0604020202020204" pitchFamily="34" charset="0"/>
              </a:rPr>
              <a:t>Seroplex</a:t>
            </a:r>
            <a:r>
              <a:rPr lang="fr-CH" sz="900" dirty="0">
                <a:solidFill>
                  <a:srgbClr val="00B050"/>
                </a:solidFill>
                <a:latin typeface="Arial" panose="020B0604020202020204" pitchFamily="34" charset="0"/>
              </a:rPr>
              <a:t>®, </a:t>
            </a:r>
            <a:r>
              <a:rPr lang="fr-CH" sz="900" dirty="0" err="1">
                <a:solidFill>
                  <a:srgbClr val="00B050"/>
                </a:solidFill>
                <a:latin typeface="Arial" panose="020B0604020202020204" pitchFamily="34" charset="0"/>
              </a:rPr>
              <a:t>Cipralex</a:t>
            </a:r>
            <a:r>
              <a:rPr lang="fr-CH" sz="900" dirty="0">
                <a:solidFill>
                  <a:srgbClr val="00B050"/>
                </a:solidFill>
                <a:latin typeface="Arial" panose="020B0604020202020204" pitchFamily="34" charset="0"/>
              </a:rPr>
              <a:t>®) </a:t>
            </a:r>
          </a:p>
          <a:p>
            <a:pPr marL="285750" indent="-285750">
              <a:buFont typeface="Arial" panose="020B0604020202020204" pitchFamily="34" charset="0"/>
              <a:buChar char="•"/>
            </a:pPr>
            <a:r>
              <a:rPr lang="fr-CH" sz="900" dirty="0" err="1">
                <a:solidFill>
                  <a:srgbClr val="00B050"/>
                </a:solidFill>
                <a:latin typeface="Arial" panose="020B0604020202020204" pitchFamily="34" charset="0"/>
              </a:rPr>
              <a:t>Dapoxétine</a:t>
            </a:r>
            <a:r>
              <a:rPr lang="fr-CH" sz="900" dirty="0">
                <a:solidFill>
                  <a:srgbClr val="00B050"/>
                </a:solidFill>
                <a:latin typeface="Arial" panose="020B0604020202020204" pitchFamily="34" charset="0"/>
              </a:rPr>
              <a:t> (</a:t>
            </a:r>
            <a:r>
              <a:rPr lang="fr-CH" sz="900" dirty="0" err="1">
                <a:solidFill>
                  <a:srgbClr val="00B050"/>
                </a:solidFill>
                <a:latin typeface="Arial" panose="020B0604020202020204" pitchFamily="34" charset="0"/>
              </a:rPr>
              <a:t>Priligy</a:t>
            </a:r>
            <a:r>
              <a:rPr lang="fr-CH" sz="900" dirty="0">
                <a:solidFill>
                  <a:srgbClr val="00B050"/>
                </a:solidFill>
                <a:latin typeface="Arial" panose="020B0604020202020204" pitchFamily="34" charset="0"/>
              </a:rPr>
              <a:t>®) </a:t>
            </a:r>
          </a:p>
          <a:p>
            <a:pPr marL="285750" indent="-285750">
              <a:buFont typeface="Arial" panose="020B0604020202020204" pitchFamily="34" charset="0"/>
              <a:buChar char="•"/>
            </a:pPr>
            <a:r>
              <a:rPr lang="fr-CH" sz="900" dirty="0" err="1">
                <a:solidFill>
                  <a:srgbClr val="00B050"/>
                </a:solidFill>
                <a:latin typeface="Arial" panose="020B0604020202020204" pitchFamily="34" charset="0"/>
              </a:rPr>
              <a:t>Fluvoxamine</a:t>
            </a:r>
            <a:r>
              <a:rPr lang="fr-CH" sz="900" dirty="0">
                <a:solidFill>
                  <a:srgbClr val="00B050"/>
                </a:solidFill>
                <a:latin typeface="Arial" panose="020B0604020202020204" pitchFamily="34" charset="0"/>
              </a:rPr>
              <a:t> (</a:t>
            </a:r>
            <a:r>
              <a:rPr lang="fr-CH" sz="900" dirty="0" err="1">
                <a:solidFill>
                  <a:srgbClr val="00B050"/>
                </a:solidFill>
                <a:latin typeface="Arial" panose="020B0604020202020204" pitchFamily="34" charset="0"/>
              </a:rPr>
              <a:t>Floxyfral</a:t>
            </a:r>
            <a:r>
              <a:rPr lang="fr-CH" sz="900" dirty="0">
                <a:solidFill>
                  <a:srgbClr val="00B050"/>
                </a:solidFill>
                <a:latin typeface="Arial" panose="020B0604020202020204" pitchFamily="34" charset="0"/>
              </a:rPr>
              <a:t>®) </a:t>
            </a:r>
          </a:p>
        </p:txBody>
      </p:sp>
      <p:cxnSp>
        <p:nvCxnSpPr>
          <p:cNvPr id="6" name="Connecteur droit avec flèche 5"/>
          <p:cNvCxnSpPr/>
          <p:nvPr/>
        </p:nvCxnSpPr>
        <p:spPr>
          <a:xfrm flipV="1">
            <a:off x="8975296" y="4074677"/>
            <a:ext cx="0" cy="16230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6" descr="흐름끊기 - YouTube"/>
          <p:cNvPicPr>
            <a:picLocks noChangeAspect="1" noChangeArrowheads="1"/>
          </p:cNvPicPr>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10000" b="90000" l="10000" r="97556"/>
                    </a14:imgEffect>
                  </a14:imgLayer>
                </a14:imgProps>
              </a:ext>
              <a:ext uri="{28A0092B-C50C-407E-A947-70E740481C1C}">
                <a14:useLocalDpi xmlns:a14="http://schemas.microsoft.com/office/drawing/2010/main" val="0"/>
              </a:ext>
            </a:extLst>
          </a:blip>
          <a:srcRect/>
          <a:stretch>
            <a:fillRect/>
          </a:stretch>
        </p:blipFill>
        <p:spPr bwMode="auto">
          <a:xfrm>
            <a:off x="9883383" y="3886213"/>
            <a:ext cx="539232" cy="53923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흐름끊기 - YouTube"/>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315265">
            <a:off x="7002290" y="4659561"/>
            <a:ext cx="473409" cy="473409"/>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 43"/>
          <p:cNvPicPr>
            <a:picLocks noChangeAspect="1"/>
          </p:cNvPicPr>
          <p:nvPr/>
        </p:nvPicPr>
        <p:blipFill>
          <a:blip r:embed="rId7"/>
          <a:stretch>
            <a:fillRect/>
          </a:stretch>
        </p:blipFill>
        <p:spPr>
          <a:xfrm rot="10800000">
            <a:off x="4086839" y="1175640"/>
            <a:ext cx="1654094" cy="615060"/>
          </a:xfrm>
          <a:prstGeom prst="rect">
            <a:avLst/>
          </a:prstGeom>
        </p:spPr>
      </p:pic>
      <p:sp>
        <p:nvSpPr>
          <p:cNvPr id="28" name="ZoneTexte 27"/>
          <p:cNvSpPr txBox="1"/>
          <p:nvPr/>
        </p:nvSpPr>
        <p:spPr>
          <a:xfrm>
            <a:off x="4267020" y="1182784"/>
            <a:ext cx="1412566" cy="246221"/>
          </a:xfrm>
          <a:prstGeom prst="rect">
            <a:avLst/>
          </a:prstGeom>
          <a:noFill/>
        </p:spPr>
        <p:txBody>
          <a:bodyPr wrap="none" rtlCol="0">
            <a:spAutoFit/>
          </a:bodyPr>
          <a:lstStyle/>
          <a:p>
            <a:r>
              <a:rPr lang="fr-CH" sz="1000" b="1" dirty="0">
                <a:solidFill>
                  <a:srgbClr val="7030A0"/>
                </a:solidFill>
              </a:rPr>
              <a:t>REGULATION MOTRICE</a:t>
            </a:r>
          </a:p>
        </p:txBody>
      </p:sp>
      <p:sp>
        <p:nvSpPr>
          <p:cNvPr id="46" name="ZoneTexte 45"/>
          <p:cNvSpPr txBox="1"/>
          <p:nvPr/>
        </p:nvSpPr>
        <p:spPr>
          <a:xfrm>
            <a:off x="4248232" y="1390590"/>
            <a:ext cx="1503938" cy="400110"/>
          </a:xfrm>
          <a:prstGeom prst="rect">
            <a:avLst/>
          </a:prstGeom>
          <a:noFill/>
        </p:spPr>
        <p:txBody>
          <a:bodyPr wrap="none" rtlCol="0">
            <a:spAutoFit/>
          </a:bodyPr>
          <a:lstStyle/>
          <a:p>
            <a:r>
              <a:rPr lang="fr-CH" sz="1000" b="1" dirty="0">
                <a:solidFill>
                  <a:schemeClr val="accent2">
                    <a:lumMod val="75000"/>
                  </a:schemeClr>
                </a:solidFill>
              </a:rPr>
              <a:t>REGULATION COGNITIVE</a:t>
            </a:r>
          </a:p>
          <a:p>
            <a:r>
              <a:rPr lang="fr-CH" sz="1000" b="1" dirty="0">
                <a:solidFill>
                  <a:schemeClr val="accent2">
                    <a:lumMod val="75000"/>
                  </a:schemeClr>
                </a:solidFill>
              </a:rPr>
              <a:t>EMOTIONNELLE</a:t>
            </a:r>
          </a:p>
        </p:txBody>
      </p:sp>
      <p:pic>
        <p:nvPicPr>
          <p:cNvPr id="49" name="Image 48"/>
          <p:cNvPicPr>
            <a:picLocks noChangeAspect="1"/>
          </p:cNvPicPr>
          <p:nvPr/>
        </p:nvPicPr>
        <p:blipFill>
          <a:blip r:embed="rId7"/>
          <a:stretch>
            <a:fillRect/>
          </a:stretch>
        </p:blipFill>
        <p:spPr>
          <a:xfrm>
            <a:off x="233183" y="1360552"/>
            <a:ext cx="1684020" cy="594863"/>
          </a:xfrm>
          <a:prstGeom prst="rect">
            <a:avLst/>
          </a:prstGeom>
        </p:spPr>
      </p:pic>
      <p:sp>
        <p:nvSpPr>
          <p:cNvPr id="50" name="ZoneTexte 49"/>
          <p:cNvSpPr txBox="1"/>
          <p:nvPr/>
        </p:nvSpPr>
        <p:spPr>
          <a:xfrm>
            <a:off x="498394" y="1522623"/>
            <a:ext cx="1353256" cy="246221"/>
          </a:xfrm>
          <a:prstGeom prst="rect">
            <a:avLst/>
          </a:prstGeom>
          <a:noFill/>
        </p:spPr>
        <p:txBody>
          <a:bodyPr wrap="none" rtlCol="0">
            <a:spAutoFit/>
          </a:bodyPr>
          <a:lstStyle/>
          <a:p>
            <a:r>
              <a:rPr lang="fr-CH" sz="1000" b="1" dirty="0">
                <a:solidFill>
                  <a:srgbClr val="00B050"/>
                </a:solidFill>
              </a:rPr>
              <a:t>REGULATION APPETIT</a:t>
            </a:r>
          </a:p>
        </p:txBody>
      </p:sp>
    </p:spTree>
    <p:extLst>
      <p:ext uri="{BB962C8B-B14F-4D97-AF65-F5344CB8AC3E}">
        <p14:creationId xmlns:p14="http://schemas.microsoft.com/office/powerpoint/2010/main" val="3965993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199" y="16560"/>
            <a:ext cx="6810375" cy="369332"/>
          </a:xfrm>
          <a:prstGeom prst="rect">
            <a:avLst/>
          </a:prstGeom>
        </p:spPr>
        <p:txBody>
          <a:bodyPr wrap="square">
            <a:spAutoFit/>
          </a:bodyPr>
          <a:lstStyle/>
          <a:p>
            <a:r>
              <a:rPr lang="fr-CH" b="1" u="sng" dirty="0">
                <a:effectLst/>
                <a:latin typeface="Lato light"/>
                <a:ea typeface="Calibri" panose="020F0502020204030204" pitchFamily="34" charset="0"/>
                <a:cs typeface="Times New Roman" panose="02020603050405020304" pitchFamily="18" charset="0"/>
              </a:rPr>
              <a:t>Syndrome </a:t>
            </a:r>
            <a:r>
              <a:rPr lang="fr-CH" b="1" u="sng" dirty="0">
                <a:solidFill>
                  <a:srgbClr val="FF0000"/>
                </a:solidFill>
                <a:effectLst/>
                <a:latin typeface="Lato light"/>
                <a:ea typeface="Calibri" panose="020F0502020204030204" pitchFamily="34" charset="0"/>
                <a:cs typeface="Times New Roman" panose="02020603050405020304" pitchFamily="18" charset="0"/>
              </a:rPr>
              <a:t>sérotoninergique</a:t>
            </a:r>
            <a:r>
              <a:rPr lang="fr-CH" dirty="0">
                <a:solidFill>
                  <a:srgbClr val="FF0000"/>
                </a:solidFill>
                <a:effectLst/>
                <a:latin typeface="Lato light"/>
                <a:ea typeface="Calibri" panose="020F0502020204030204" pitchFamily="34" charset="0"/>
                <a:cs typeface="Times New Roman" panose="02020603050405020304" pitchFamily="18" charset="0"/>
              </a:rPr>
              <a:t> </a:t>
            </a:r>
          </a:p>
        </p:txBody>
      </p:sp>
      <p:pic>
        <p:nvPicPr>
          <p:cNvPr id="1034" name="Picture 10" descr="https://www.revmed.ch/var/site/storage/images/2/7/6/2/4052672-1-fre-CH/RMS_idPAS_D_ISBN_pu2012-38s_sa08_art08_img002_i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373128"/>
            <a:ext cx="4762500" cy="643890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à coins arrondis 35"/>
          <p:cNvSpPr/>
          <p:nvPr/>
        </p:nvSpPr>
        <p:spPr>
          <a:xfrm>
            <a:off x="2105025" y="585374"/>
            <a:ext cx="438150" cy="150257"/>
          </a:xfrm>
          <a:prstGeom prst="round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4" name="Rectangle à coins arrondis 43"/>
          <p:cNvSpPr/>
          <p:nvPr/>
        </p:nvSpPr>
        <p:spPr>
          <a:xfrm>
            <a:off x="3481385" y="587864"/>
            <a:ext cx="547689" cy="166817"/>
          </a:xfrm>
          <a:prstGeom prst="round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5" name="Rectangle à coins arrondis 44"/>
          <p:cNvSpPr/>
          <p:nvPr/>
        </p:nvSpPr>
        <p:spPr>
          <a:xfrm>
            <a:off x="433387" y="735631"/>
            <a:ext cx="347663" cy="230743"/>
          </a:xfrm>
          <a:prstGeom prst="roundRect">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6" name="Rectangle à coins arrondis 45"/>
          <p:cNvSpPr/>
          <p:nvPr/>
        </p:nvSpPr>
        <p:spPr>
          <a:xfrm>
            <a:off x="1462088" y="735631"/>
            <a:ext cx="1576387" cy="230743"/>
          </a:xfrm>
          <a:prstGeom prst="roundRect">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7" name="Rectangle à coins arrondis 46"/>
          <p:cNvSpPr/>
          <p:nvPr/>
        </p:nvSpPr>
        <p:spPr>
          <a:xfrm>
            <a:off x="159542" y="1378439"/>
            <a:ext cx="2602708" cy="254685"/>
          </a:xfrm>
          <a:prstGeom prst="round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8" name="Rectangle à coins arrondis 47"/>
          <p:cNvSpPr/>
          <p:nvPr/>
        </p:nvSpPr>
        <p:spPr>
          <a:xfrm>
            <a:off x="2762250" y="1378439"/>
            <a:ext cx="1981200" cy="254685"/>
          </a:xfrm>
          <a:prstGeom prst="roundRect">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9" name="Rectangle à coins arrondis 48"/>
          <p:cNvSpPr/>
          <p:nvPr/>
        </p:nvSpPr>
        <p:spPr>
          <a:xfrm>
            <a:off x="2762250" y="1917846"/>
            <a:ext cx="1981200" cy="636801"/>
          </a:xfrm>
          <a:prstGeom prst="roundRect">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0" name="Rectangle à coins arrondis 49"/>
          <p:cNvSpPr/>
          <p:nvPr/>
        </p:nvSpPr>
        <p:spPr>
          <a:xfrm>
            <a:off x="2762250" y="2915610"/>
            <a:ext cx="1981200" cy="965414"/>
          </a:xfrm>
          <a:prstGeom prst="roundRect">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1" name="Rectangle à coins arrondis 50"/>
          <p:cNvSpPr/>
          <p:nvPr/>
        </p:nvSpPr>
        <p:spPr>
          <a:xfrm>
            <a:off x="2762250" y="4159738"/>
            <a:ext cx="1981200" cy="814299"/>
          </a:xfrm>
          <a:prstGeom prst="roundRect">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2" name="Rectangle à coins arrondis 51"/>
          <p:cNvSpPr/>
          <p:nvPr/>
        </p:nvSpPr>
        <p:spPr>
          <a:xfrm>
            <a:off x="159542" y="1931279"/>
            <a:ext cx="2602708" cy="623368"/>
          </a:xfrm>
          <a:prstGeom prst="round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3" name="Rectangle à coins arrondis 52"/>
          <p:cNvSpPr/>
          <p:nvPr/>
        </p:nvSpPr>
        <p:spPr>
          <a:xfrm>
            <a:off x="159542" y="2877988"/>
            <a:ext cx="2602708" cy="1003036"/>
          </a:xfrm>
          <a:prstGeom prst="round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4" name="Rectangle à coins arrondis 53"/>
          <p:cNvSpPr/>
          <p:nvPr/>
        </p:nvSpPr>
        <p:spPr>
          <a:xfrm>
            <a:off x="159542" y="4159737"/>
            <a:ext cx="2602708" cy="814299"/>
          </a:xfrm>
          <a:prstGeom prst="round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37" name="Image 36"/>
          <p:cNvPicPr>
            <a:picLocks noChangeAspect="1"/>
          </p:cNvPicPr>
          <p:nvPr/>
        </p:nvPicPr>
        <p:blipFill>
          <a:blip r:embed="rId3"/>
          <a:stretch>
            <a:fillRect/>
          </a:stretch>
        </p:blipFill>
        <p:spPr>
          <a:xfrm>
            <a:off x="4967284" y="417518"/>
            <a:ext cx="3164102" cy="3805643"/>
          </a:xfrm>
          <a:prstGeom prst="rect">
            <a:avLst/>
          </a:prstGeom>
        </p:spPr>
      </p:pic>
      <p:sp>
        <p:nvSpPr>
          <p:cNvPr id="40" name="Rectangle 39"/>
          <p:cNvSpPr/>
          <p:nvPr/>
        </p:nvSpPr>
        <p:spPr>
          <a:xfrm>
            <a:off x="5083386" y="4566886"/>
            <a:ext cx="6096000" cy="1892826"/>
          </a:xfrm>
          <a:prstGeom prst="rect">
            <a:avLst/>
          </a:prstGeom>
        </p:spPr>
        <p:txBody>
          <a:bodyPr>
            <a:spAutoFit/>
          </a:bodyPr>
          <a:lstStyle/>
          <a:p>
            <a:r>
              <a:rPr lang="fr-CH" sz="900" b="0" i="0" u="sng" dirty="0">
                <a:solidFill>
                  <a:srgbClr val="000000"/>
                </a:solidFill>
                <a:effectLst/>
                <a:latin typeface="freight-sans-pro"/>
              </a:rPr>
              <a:t>Traitement:</a:t>
            </a:r>
          </a:p>
          <a:p>
            <a:pPr marL="171450" indent="-171450">
              <a:buFont typeface="Arial" panose="020B0604020202020204" pitchFamily="34" charset="0"/>
              <a:buChar char="•"/>
            </a:pPr>
            <a:r>
              <a:rPr lang="fr-CH" sz="900" dirty="0">
                <a:solidFill>
                  <a:srgbClr val="000000"/>
                </a:solidFill>
                <a:latin typeface="freight-sans-pro"/>
              </a:rPr>
              <a:t>Arrêt du médicament</a:t>
            </a:r>
          </a:p>
          <a:p>
            <a:pPr marL="171450" indent="-171450">
              <a:buFont typeface="Arial" panose="020B0604020202020204" pitchFamily="34" charset="0"/>
              <a:buChar char="•"/>
            </a:pPr>
            <a:r>
              <a:rPr lang="fr-CH" sz="900" b="0" i="0" dirty="0">
                <a:solidFill>
                  <a:srgbClr val="000000"/>
                </a:solidFill>
                <a:effectLst/>
                <a:latin typeface="freight-sans-pro"/>
              </a:rPr>
              <a:t>Hydratation, oxygénothérapie</a:t>
            </a:r>
          </a:p>
          <a:p>
            <a:pPr marL="171450" indent="-171450">
              <a:buFont typeface="Arial" panose="020B0604020202020204" pitchFamily="34" charset="0"/>
              <a:buChar char="•"/>
            </a:pPr>
            <a:r>
              <a:rPr lang="fr-CH" sz="900" dirty="0">
                <a:solidFill>
                  <a:srgbClr val="000000"/>
                </a:solidFill>
                <a:latin typeface="freight-sans-pro"/>
              </a:rPr>
              <a:t>B</a:t>
            </a:r>
            <a:r>
              <a:rPr lang="fr-CH" sz="900" b="0" i="0" dirty="0">
                <a:solidFill>
                  <a:srgbClr val="000000"/>
                </a:solidFill>
                <a:effectLst/>
                <a:latin typeface="freight-sans-pro"/>
              </a:rPr>
              <a:t>enzodiazépines pour </a:t>
            </a:r>
            <a:r>
              <a:rPr lang="fr-CH" sz="900" dirty="0">
                <a:solidFill>
                  <a:srgbClr val="000000"/>
                </a:solidFill>
                <a:latin typeface="freight-sans-pro"/>
              </a:rPr>
              <a:t>traiter l’</a:t>
            </a:r>
            <a:r>
              <a:rPr lang="fr-CH" sz="900" b="0" i="0" dirty="0">
                <a:solidFill>
                  <a:srgbClr val="000000"/>
                </a:solidFill>
                <a:effectLst/>
                <a:latin typeface="freight-sans-pro"/>
              </a:rPr>
              <a:t>agitation, les </a:t>
            </a:r>
            <a:r>
              <a:rPr lang="fr-CH" sz="900" b="0" i="0" dirty="0" err="1">
                <a:solidFill>
                  <a:srgbClr val="000000"/>
                </a:solidFill>
                <a:effectLst/>
                <a:latin typeface="freight-sans-pro"/>
              </a:rPr>
              <a:t>myoclonies</a:t>
            </a:r>
            <a:r>
              <a:rPr lang="fr-CH" sz="900" b="0" i="0" dirty="0">
                <a:solidFill>
                  <a:srgbClr val="000000"/>
                </a:solidFill>
                <a:effectLst/>
                <a:latin typeface="freight-sans-pro"/>
              </a:rPr>
              <a:t> et la rigidité musculaire et l’</a:t>
            </a:r>
            <a:r>
              <a:rPr lang="fr-CH" sz="900" b="0" i="0" dirty="0" err="1">
                <a:solidFill>
                  <a:srgbClr val="000000"/>
                </a:solidFill>
                <a:effectLst/>
                <a:latin typeface="freight-sans-pro"/>
              </a:rPr>
              <a:t>hypert</a:t>
            </a:r>
            <a:r>
              <a:rPr lang="fr-CH" sz="900" b="0" i="0" dirty="0">
                <a:solidFill>
                  <a:srgbClr val="000000"/>
                </a:solidFill>
                <a:effectLst/>
                <a:latin typeface="freight-sans-pro"/>
              </a:rPr>
              <a:t>° secondaire.</a:t>
            </a:r>
          </a:p>
          <a:p>
            <a:pPr marL="171450" indent="-171450">
              <a:buFont typeface="Arial" panose="020B0604020202020204" pitchFamily="34" charset="0"/>
              <a:buChar char="•"/>
            </a:pPr>
            <a:r>
              <a:rPr lang="fr-CH" sz="900" b="0" i="0" dirty="0">
                <a:solidFill>
                  <a:srgbClr val="FF0000"/>
                </a:solidFill>
                <a:effectLst/>
                <a:latin typeface="freight-sans-pro"/>
              </a:rPr>
              <a:t>NB: Les antipyrétiques sont inefficaces</a:t>
            </a:r>
            <a:r>
              <a:rPr lang="fr-CH" sz="900" dirty="0">
                <a:solidFill>
                  <a:srgbClr val="000000"/>
                </a:solidFill>
                <a:latin typeface="freight-sans-pro"/>
              </a:rPr>
              <a:t> puisque </a:t>
            </a:r>
            <a:r>
              <a:rPr lang="fr-CH" sz="900" b="0" i="0" dirty="0">
                <a:solidFill>
                  <a:srgbClr val="000000"/>
                </a:solidFill>
                <a:effectLst/>
                <a:latin typeface="freight-sans-pro"/>
              </a:rPr>
              <a:t>l’hyperthermie résultant de l’hyperactivité musculaire et non d’une action centrale </a:t>
            </a:r>
            <a:r>
              <a:rPr lang="fr-CH" sz="900" b="0" i="0" dirty="0">
                <a:solidFill>
                  <a:srgbClr val="000000"/>
                </a:solidFill>
                <a:effectLst/>
                <a:latin typeface="freight-sans-pro"/>
                <a:sym typeface="Wingdings" panose="05000000000000000000" pitchFamily="2" charset="2"/>
              </a:rPr>
              <a:t> </a:t>
            </a:r>
            <a:r>
              <a:rPr lang="fr-CH" sz="900" b="0" i="0" dirty="0">
                <a:solidFill>
                  <a:srgbClr val="000000"/>
                </a:solidFill>
                <a:effectLst/>
                <a:latin typeface="freight-sans-pro"/>
              </a:rPr>
              <a:t>si rigidité et hyperthermie réfractaires sévères (T &gt; 41°C) </a:t>
            </a:r>
            <a:r>
              <a:rPr lang="fr-CH" sz="900" b="0" i="0" dirty="0">
                <a:solidFill>
                  <a:srgbClr val="000000"/>
                </a:solidFill>
                <a:effectLst/>
                <a:latin typeface="freight-sans-pro"/>
                <a:sym typeface="Wingdings" panose="05000000000000000000" pitchFamily="2" charset="2"/>
              </a:rPr>
              <a:t> </a:t>
            </a:r>
            <a:r>
              <a:rPr lang="fr-CH" sz="900" b="0" i="0" dirty="0">
                <a:solidFill>
                  <a:srgbClr val="000000"/>
                </a:solidFill>
                <a:effectLst/>
                <a:latin typeface="freight-sans-pro"/>
              </a:rPr>
              <a:t>sédation/intubation et curarisation </a:t>
            </a:r>
          </a:p>
          <a:p>
            <a:endParaRPr lang="fr-CH" sz="900" u="sng" dirty="0">
              <a:solidFill>
                <a:srgbClr val="000000"/>
              </a:solidFill>
              <a:latin typeface="freight-sans-pro"/>
            </a:endParaRPr>
          </a:p>
          <a:p>
            <a:r>
              <a:rPr lang="fr-CH" sz="900" u="sng" dirty="0">
                <a:solidFill>
                  <a:srgbClr val="000000"/>
                </a:solidFill>
                <a:latin typeface="freight-sans-pro"/>
              </a:rPr>
              <a:t>Surveiller:</a:t>
            </a:r>
            <a:endParaRPr lang="fr-CH" sz="900" b="0" i="0" dirty="0">
              <a:solidFill>
                <a:srgbClr val="000000"/>
              </a:solidFill>
              <a:effectLst/>
              <a:latin typeface="freight-sans-pro"/>
            </a:endParaRPr>
          </a:p>
          <a:p>
            <a:pPr marL="171450" indent="-171450">
              <a:buFont typeface="Arial" panose="020B0604020202020204" pitchFamily="34" charset="0"/>
              <a:buChar char="•"/>
            </a:pPr>
            <a:r>
              <a:rPr lang="fr-CH" sz="900" b="0" i="0" dirty="0">
                <a:solidFill>
                  <a:srgbClr val="000000"/>
                </a:solidFill>
                <a:effectLst/>
                <a:latin typeface="freight-sans-pro"/>
              </a:rPr>
              <a:t>insuffisance respiratoire</a:t>
            </a:r>
          </a:p>
          <a:p>
            <a:pPr marL="171450" indent="-171450">
              <a:buFont typeface="Arial" panose="020B0604020202020204" pitchFamily="34" charset="0"/>
              <a:buChar char="•"/>
            </a:pPr>
            <a:r>
              <a:rPr lang="fr-CH" sz="900" dirty="0">
                <a:solidFill>
                  <a:srgbClr val="000000"/>
                </a:solidFill>
                <a:latin typeface="freight-sans-pro"/>
              </a:rPr>
              <a:t>E</a:t>
            </a:r>
            <a:r>
              <a:rPr lang="fr-CH" sz="900" b="0" i="0" dirty="0">
                <a:solidFill>
                  <a:srgbClr val="000000"/>
                </a:solidFill>
                <a:effectLst/>
                <a:latin typeface="freight-sans-pro"/>
              </a:rPr>
              <a:t>pilepsie</a:t>
            </a:r>
          </a:p>
          <a:p>
            <a:pPr marL="171450" indent="-171450">
              <a:buFont typeface="Arial" panose="020B0604020202020204" pitchFamily="34" charset="0"/>
              <a:buChar char="•"/>
            </a:pPr>
            <a:r>
              <a:rPr lang="fr-CH" sz="900" dirty="0">
                <a:solidFill>
                  <a:srgbClr val="000000"/>
                </a:solidFill>
                <a:latin typeface="freight-sans-pro"/>
              </a:rPr>
              <a:t>R</a:t>
            </a:r>
            <a:r>
              <a:rPr lang="fr-CH" sz="900" b="0" i="0" dirty="0">
                <a:solidFill>
                  <a:srgbClr val="000000"/>
                </a:solidFill>
                <a:effectLst/>
                <a:latin typeface="freight-sans-pro"/>
              </a:rPr>
              <a:t>habdomyolyse</a:t>
            </a:r>
          </a:p>
          <a:p>
            <a:pPr marL="171450" indent="-171450">
              <a:buFont typeface="Arial" panose="020B0604020202020204" pitchFamily="34" charset="0"/>
              <a:buChar char="•"/>
            </a:pPr>
            <a:r>
              <a:rPr lang="fr-CH" sz="900" dirty="0">
                <a:solidFill>
                  <a:srgbClr val="000000"/>
                </a:solidFill>
                <a:latin typeface="freight-sans-pro"/>
              </a:rPr>
              <a:t>CIVD</a:t>
            </a:r>
          </a:p>
        </p:txBody>
      </p:sp>
    </p:spTree>
    <p:extLst>
      <p:ext uri="{BB962C8B-B14F-4D97-AF65-F5344CB8AC3E}">
        <p14:creationId xmlns:p14="http://schemas.microsoft.com/office/powerpoint/2010/main" val="3742992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199" y="16560"/>
            <a:ext cx="6810375" cy="369332"/>
          </a:xfrm>
          <a:prstGeom prst="rect">
            <a:avLst/>
          </a:prstGeom>
        </p:spPr>
        <p:txBody>
          <a:bodyPr wrap="square">
            <a:spAutoFit/>
          </a:bodyPr>
          <a:lstStyle/>
          <a:p>
            <a:r>
              <a:rPr lang="fr-CH" b="1" u="sng" dirty="0">
                <a:effectLst/>
                <a:latin typeface="Lato light"/>
                <a:ea typeface="Calibri" panose="020F0502020204030204" pitchFamily="34" charset="0"/>
                <a:cs typeface="Times New Roman" panose="02020603050405020304" pitchFamily="18" charset="0"/>
              </a:rPr>
              <a:t>NORADRÉNALINE</a:t>
            </a:r>
            <a:endParaRPr lang="fr-CH" dirty="0">
              <a:solidFill>
                <a:srgbClr val="FF0000"/>
              </a:solidFill>
              <a:effectLst/>
              <a:latin typeface="Lato light"/>
              <a:ea typeface="Calibri" panose="020F0502020204030204" pitchFamily="34" charset="0"/>
              <a:cs typeface="Times New Roman" panose="02020603050405020304" pitchFamily="18" charset="0"/>
            </a:endParaRPr>
          </a:p>
        </p:txBody>
      </p:sp>
      <p:sp>
        <p:nvSpPr>
          <p:cNvPr id="2" name="Rectangle 1"/>
          <p:cNvSpPr/>
          <p:nvPr/>
        </p:nvSpPr>
        <p:spPr>
          <a:xfrm>
            <a:off x="280986" y="781735"/>
            <a:ext cx="6243639" cy="4401205"/>
          </a:xfrm>
          <a:prstGeom prst="rect">
            <a:avLst/>
          </a:prstGeom>
        </p:spPr>
        <p:txBody>
          <a:bodyPr wrap="square">
            <a:spAutoFit/>
          </a:bodyPr>
          <a:lstStyle/>
          <a:p>
            <a:r>
              <a:rPr lang="fr-CH" sz="1400" u="sng" dirty="0">
                <a:solidFill>
                  <a:srgbClr val="212223"/>
                </a:solidFill>
                <a:latin typeface="worksans-regular"/>
              </a:rPr>
              <a:t>Rôle sur:</a:t>
            </a:r>
          </a:p>
          <a:p>
            <a:pPr marL="285750" indent="-285750">
              <a:buFont typeface="Arial" panose="020B0604020202020204" pitchFamily="34" charset="0"/>
              <a:buChar char="•"/>
            </a:pPr>
            <a:r>
              <a:rPr lang="fr-CH" sz="1400" dirty="0">
                <a:solidFill>
                  <a:srgbClr val="212223"/>
                </a:solidFill>
                <a:latin typeface="worksans-regular"/>
              </a:rPr>
              <a:t>Humeur, émotions (</a:t>
            </a:r>
            <a:r>
              <a:rPr lang="fr-CH" sz="1400" dirty="0" err="1">
                <a:solidFill>
                  <a:srgbClr val="212223"/>
                </a:solidFill>
                <a:latin typeface="worksans-regular"/>
              </a:rPr>
              <a:t>maniaco</a:t>
            </a:r>
            <a:r>
              <a:rPr lang="fr-CH" sz="1400" dirty="0">
                <a:solidFill>
                  <a:srgbClr val="212223"/>
                </a:solidFill>
                <a:latin typeface="worksans-regular"/>
              </a:rPr>
              <a:t>-dépression)</a:t>
            </a:r>
          </a:p>
          <a:p>
            <a:pPr marL="285750" indent="-285750">
              <a:buFont typeface="Arial" panose="020B0604020202020204" pitchFamily="34" charset="0"/>
              <a:buChar char="•"/>
            </a:pPr>
            <a:r>
              <a:rPr lang="fr-CH" sz="1400" dirty="0">
                <a:solidFill>
                  <a:srgbClr val="53565A"/>
                </a:solidFill>
                <a:latin typeface="nexussans"/>
              </a:rPr>
              <a:t>Vigilance/éveil</a:t>
            </a:r>
            <a:r>
              <a:rPr lang="fr-CH" sz="1400" dirty="0">
                <a:solidFill>
                  <a:srgbClr val="212223"/>
                </a:solidFill>
                <a:latin typeface="worksans-regular"/>
              </a:rPr>
              <a:t>/concentration/énergie </a:t>
            </a:r>
            <a:r>
              <a:rPr lang="fr-CH" sz="1400" dirty="0">
                <a:solidFill>
                  <a:srgbClr val="53565A"/>
                </a:solidFill>
                <a:latin typeface="nexussans"/>
              </a:rPr>
              <a:t>( R α -1 et β –adrénergiques)</a:t>
            </a:r>
            <a:r>
              <a:rPr lang="fr-CH" sz="1400" dirty="0">
                <a:solidFill>
                  <a:srgbClr val="212223"/>
                </a:solidFill>
                <a:latin typeface="worksans-regular"/>
                <a:sym typeface="Wingdings" panose="05000000000000000000" pitchFamily="2" charset="2"/>
              </a:rPr>
              <a:t>  C</a:t>
            </a:r>
            <a:r>
              <a:rPr lang="fr-CH" sz="1400" dirty="0">
                <a:solidFill>
                  <a:srgbClr val="212223"/>
                </a:solidFill>
                <a:latin typeface="worksans-regular"/>
              </a:rPr>
              <a:t>apacité à rester concentré et motivé </a:t>
            </a:r>
            <a:r>
              <a:rPr lang="fr-CH" sz="1400" dirty="0">
                <a:solidFill>
                  <a:srgbClr val="212223"/>
                </a:solidFill>
                <a:latin typeface="worksans-regular"/>
                <a:sym typeface="Wingdings" panose="05000000000000000000" pitchFamily="2" charset="2"/>
              </a:rPr>
              <a:t> </a:t>
            </a:r>
            <a:r>
              <a:rPr lang="fr-CH" sz="1400" dirty="0">
                <a:solidFill>
                  <a:srgbClr val="212223"/>
                </a:solidFill>
                <a:latin typeface="worksans-regular"/>
              </a:rPr>
              <a:t>mémoire et apprentissage (si déficit : procrastination, perte d’intérêt et difficulté à se concentrer)</a:t>
            </a:r>
          </a:p>
          <a:p>
            <a:pPr marL="285750" indent="-285750">
              <a:buFont typeface="Arial" panose="020B0604020202020204" pitchFamily="34" charset="0"/>
              <a:buChar char="•"/>
            </a:pPr>
            <a:r>
              <a:rPr lang="fr-CH" sz="1400" dirty="0">
                <a:solidFill>
                  <a:srgbClr val="212223"/>
                </a:solidFill>
                <a:latin typeface="worksans-regular"/>
              </a:rPr>
              <a:t>Réaction face au stress, </a:t>
            </a:r>
            <a:r>
              <a:rPr lang="fr-CH" sz="1400" dirty="0">
                <a:solidFill>
                  <a:srgbClr val="53565A"/>
                </a:solidFill>
                <a:latin typeface="nexussans"/>
              </a:rPr>
              <a:t>flexibilité comportementale et système de récompense. </a:t>
            </a:r>
          </a:p>
          <a:p>
            <a:pPr marL="285750" indent="-285750">
              <a:buFont typeface="Arial" panose="020B0604020202020204" pitchFamily="34" charset="0"/>
              <a:buChar char="•"/>
            </a:pPr>
            <a:r>
              <a:rPr lang="fr-CH" sz="1400" dirty="0">
                <a:solidFill>
                  <a:srgbClr val="53565A"/>
                </a:solidFill>
                <a:latin typeface="nexussans"/>
              </a:rPr>
              <a:t>Contrôle nociceptif (avec la sérotonine), en bloquant la transmission de l’information nociceptive niveau de la corne dorsale de la moelle épinière.</a:t>
            </a:r>
          </a:p>
          <a:p>
            <a:endParaRPr lang="fr-CH" sz="1400" dirty="0">
              <a:solidFill>
                <a:srgbClr val="212223"/>
              </a:solidFill>
              <a:latin typeface="worksans-regular"/>
              <a:sym typeface="Wingdings" panose="05000000000000000000" pitchFamily="2" charset="2"/>
            </a:endParaRPr>
          </a:p>
          <a:p>
            <a:r>
              <a:rPr lang="fr-CH" sz="1400" dirty="0">
                <a:solidFill>
                  <a:srgbClr val="FF0000"/>
                </a:solidFill>
                <a:latin typeface="worksans-regular"/>
                <a:sym typeface="Wingdings" panose="05000000000000000000" pitchFamily="2" charset="2"/>
              </a:rPr>
              <a:t>E</a:t>
            </a:r>
            <a:r>
              <a:rPr lang="fr-CH" sz="1400" dirty="0">
                <a:solidFill>
                  <a:srgbClr val="FF0000"/>
                </a:solidFill>
                <a:latin typeface="worksans-regular"/>
              </a:rPr>
              <a:t>xcès de noradrénaline :  anxiété, insomnie, palpitations</a:t>
            </a:r>
          </a:p>
          <a:p>
            <a:endParaRPr lang="fr-CH" sz="1400" dirty="0">
              <a:solidFill>
                <a:srgbClr val="FF0000"/>
              </a:solidFill>
              <a:latin typeface="worksans-regular"/>
            </a:endParaRPr>
          </a:p>
          <a:p>
            <a:r>
              <a:rPr lang="fr-CH" sz="1400" dirty="0">
                <a:solidFill>
                  <a:srgbClr val="00B0F0"/>
                </a:solidFill>
                <a:latin typeface="worksans-regular"/>
              </a:rPr>
              <a:t>Manque en noradrénaline : dépression, manque de motivation, fatigue, troubles de la concentration</a:t>
            </a:r>
            <a:r>
              <a:rPr lang="fr-CH" sz="1400" dirty="0">
                <a:solidFill>
                  <a:srgbClr val="212223"/>
                </a:solidFill>
                <a:latin typeface="worksans-regular"/>
              </a:rPr>
              <a:t>.</a:t>
            </a:r>
          </a:p>
          <a:p>
            <a:endParaRPr lang="fr-CH" sz="1400" dirty="0">
              <a:solidFill>
                <a:srgbClr val="212223"/>
              </a:solidFill>
              <a:latin typeface="worksans-regular"/>
            </a:endParaRPr>
          </a:p>
          <a:p>
            <a:endParaRPr lang="fr-CH" sz="1400" dirty="0">
              <a:solidFill>
                <a:srgbClr val="212223"/>
              </a:solidFill>
              <a:latin typeface="worksans-regular"/>
            </a:endParaRPr>
          </a:p>
          <a:p>
            <a:r>
              <a:rPr lang="fr-CH" sz="1400" dirty="0">
                <a:solidFill>
                  <a:srgbClr val="212223"/>
                </a:solidFill>
                <a:latin typeface="worksans-regular"/>
              </a:rPr>
              <a:t>Médicaments utilisés pour:</a:t>
            </a:r>
          </a:p>
          <a:p>
            <a:pPr marL="285750" indent="-285750">
              <a:buFont typeface="Arial" panose="020B0604020202020204" pitchFamily="34" charset="0"/>
              <a:buChar char="•"/>
            </a:pPr>
            <a:r>
              <a:rPr lang="fr-CH" sz="1400" b="1" dirty="0">
                <a:solidFill>
                  <a:srgbClr val="FF0000"/>
                </a:solidFill>
                <a:latin typeface="worksans-regular"/>
              </a:rPr>
              <a:t>TDAH</a:t>
            </a:r>
          </a:p>
          <a:p>
            <a:pPr marL="285750" indent="-285750">
              <a:buFont typeface="Arial" panose="020B0604020202020204" pitchFamily="34" charset="0"/>
              <a:buChar char="•"/>
            </a:pPr>
            <a:r>
              <a:rPr lang="fr-CH" sz="1400" b="1" dirty="0">
                <a:solidFill>
                  <a:srgbClr val="FF0000"/>
                </a:solidFill>
                <a:latin typeface="worksans-regular"/>
              </a:rPr>
              <a:t>Dépression majeure</a:t>
            </a:r>
          </a:p>
          <a:p>
            <a:pPr marL="285750" indent="-285750">
              <a:buFont typeface="Arial" panose="020B0604020202020204" pitchFamily="34" charset="0"/>
              <a:buChar char="•"/>
            </a:pPr>
            <a:r>
              <a:rPr lang="fr-CH" sz="1400" b="1" dirty="0">
                <a:solidFill>
                  <a:srgbClr val="33CCFF"/>
                </a:solidFill>
                <a:latin typeface="worksans-regular"/>
              </a:rPr>
              <a:t>Fibromyalgie</a:t>
            </a:r>
          </a:p>
        </p:txBody>
      </p:sp>
      <p:pic>
        <p:nvPicPr>
          <p:cNvPr id="10242" name="Picture 2" descr="Pharmacologie du système noradrénergiq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074" y="268389"/>
            <a:ext cx="2800349" cy="25579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28220" y="29815"/>
            <a:ext cx="3411511" cy="369332"/>
          </a:xfrm>
          <a:prstGeom prst="rect">
            <a:avLst/>
          </a:prstGeom>
        </p:spPr>
        <p:txBody>
          <a:bodyPr wrap="none">
            <a:spAutoFit/>
          </a:bodyPr>
          <a:lstStyle/>
          <a:p>
            <a:r>
              <a:rPr lang="fr-CH" dirty="0">
                <a:solidFill>
                  <a:srgbClr val="53565A"/>
                </a:solidFill>
                <a:latin typeface="nexussans"/>
                <a:sym typeface="Wingdings" panose="05000000000000000000" pitchFamily="2" charset="2"/>
              </a:rPr>
              <a:t> Eveil, attention, R. au </a:t>
            </a:r>
            <a:r>
              <a:rPr lang="fr-CH" dirty="0">
                <a:solidFill>
                  <a:srgbClr val="53565A"/>
                </a:solidFill>
                <a:latin typeface="nexussans"/>
              </a:rPr>
              <a:t>stress</a:t>
            </a:r>
            <a:endParaRPr lang="fr-CH" dirty="0"/>
          </a:p>
        </p:txBody>
      </p:sp>
      <p:pic>
        <p:nvPicPr>
          <p:cNvPr id="10246" name="Picture 6" descr="What is the Mechanism of Action of Methylphenidate (Ritalin | Concerta)"/>
          <p:cNvPicPr>
            <a:picLocks noChangeAspect="1" noChangeArrowheads="1"/>
          </p:cNvPicPr>
          <p:nvPr/>
        </p:nvPicPr>
        <p:blipFill rotWithShape="1">
          <a:blip r:embed="rId3">
            <a:extLst>
              <a:ext uri="{28A0092B-C50C-407E-A947-70E740481C1C}">
                <a14:useLocalDpi xmlns:a14="http://schemas.microsoft.com/office/drawing/2010/main" val="0"/>
              </a:ext>
            </a:extLst>
          </a:blip>
          <a:srcRect l="3212" t="28380" r="10590"/>
          <a:stretch/>
        </p:blipFill>
        <p:spPr bwMode="auto">
          <a:xfrm>
            <a:off x="6524625" y="3259389"/>
            <a:ext cx="5234894" cy="323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2690" y="571547"/>
            <a:ext cx="7615990" cy="1785104"/>
          </a:xfrm>
          <a:prstGeom prst="rect">
            <a:avLst/>
          </a:prstGeom>
        </p:spPr>
        <p:txBody>
          <a:bodyPr wrap="square">
            <a:spAutoFit/>
          </a:bodyPr>
          <a:lstStyle/>
          <a:p>
            <a:r>
              <a:rPr lang="fr-CH" sz="1000" dirty="0">
                <a:solidFill>
                  <a:srgbClr val="202122"/>
                </a:solidFill>
                <a:latin typeface="Arial" panose="020B0604020202020204" pitchFamily="34" charset="0"/>
              </a:rPr>
              <a:t>Rôle dans:</a:t>
            </a:r>
          </a:p>
          <a:p>
            <a:pPr marL="171450" indent="-171450">
              <a:buFont typeface="Arial" panose="020B0604020202020204" pitchFamily="34" charset="0"/>
              <a:buChar char="•"/>
            </a:pPr>
            <a:r>
              <a:rPr lang="fr-CH" sz="1000" b="1" dirty="0">
                <a:solidFill>
                  <a:srgbClr val="202122"/>
                </a:solidFill>
                <a:latin typeface="Arial" panose="020B0604020202020204" pitchFamily="34" charset="0"/>
              </a:rPr>
              <a:t>Principal centre d'éveil du cerveau.</a:t>
            </a:r>
            <a:r>
              <a:rPr lang="fr-CH" sz="1000" dirty="0">
                <a:solidFill>
                  <a:srgbClr val="202122"/>
                </a:solidFill>
                <a:latin typeface="Arial" panose="020B0604020202020204" pitchFamily="34" charset="0"/>
              </a:rPr>
              <a:t> </a:t>
            </a:r>
            <a:r>
              <a:rPr lang="fr-CH" sz="1000" dirty="0">
                <a:solidFill>
                  <a:srgbClr val="202122"/>
                </a:solidFill>
                <a:latin typeface="Arial" panose="020B0604020202020204" pitchFamily="34" charset="0"/>
                <a:sym typeface="Wingdings" panose="05000000000000000000" pitchFamily="2" charset="2"/>
              </a:rPr>
              <a:t> u</a:t>
            </a:r>
            <a:r>
              <a:rPr lang="fr-CH" sz="1000" dirty="0">
                <a:solidFill>
                  <a:srgbClr val="202122"/>
                </a:solidFill>
                <a:latin typeface="Arial" panose="020B0604020202020204" pitchFamily="34" charset="0"/>
              </a:rPr>
              <a:t>n déficit en histamine pour effet secondaire la somnolence </a:t>
            </a:r>
            <a:r>
              <a:rPr lang="fr-CH" sz="1000" dirty="0">
                <a:solidFill>
                  <a:srgbClr val="202122"/>
                </a:solidFill>
                <a:latin typeface="Arial" panose="020B0604020202020204" pitchFamily="34" charset="0"/>
                <a:sym typeface="Wingdings" panose="05000000000000000000" pitchFamily="2" charset="2"/>
              </a:rPr>
              <a:t></a:t>
            </a:r>
            <a:r>
              <a:rPr lang="fr-CH" sz="1000" dirty="0">
                <a:solidFill>
                  <a:srgbClr val="202122"/>
                </a:solidFill>
                <a:latin typeface="Arial" panose="020B0604020202020204" pitchFamily="34" charset="0"/>
              </a:rPr>
              <a:t> Les anti-H1 ont</a:t>
            </a:r>
          </a:p>
          <a:p>
            <a:pPr marL="171450" indent="-171450">
              <a:buFont typeface="Arial" panose="020B0604020202020204" pitchFamily="34" charset="0"/>
              <a:buChar char="•"/>
            </a:pPr>
            <a:r>
              <a:rPr lang="fr-CH" sz="1000" dirty="0">
                <a:solidFill>
                  <a:srgbClr val="202122"/>
                </a:solidFill>
                <a:latin typeface="Arial" panose="020B0604020202020204" pitchFamily="34" charset="0"/>
              </a:rPr>
              <a:t>La prise alimentaire et/ou la prise de poids, ainsi que l'attention et la vigilance, sous le contrôle de l'hormone mélatonine</a:t>
            </a:r>
          </a:p>
          <a:p>
            <a:pPr marL="171450" indent="-171450">
              <a:buFont typeface="Arial" panose="020B0604020202020204" pitchFamily="34" charset="0"/>
              <a:buChar char="•"/>
            </a:pPr>
            <a:r>
              <a:rPr lang="fr-CH" sz="1000" dirty="0"/>
              <a:t>rôle très important dans</a:t>
            </a:r>
          </a:p>
          <a:p>
            <a:pPr marL="628650" lvl="1" indent="-171450">
              <a:buFont typeface="Arial" panose="020B0604020202020204" pitchFamily="34" charset="0"/>
              <a:buChar char="•"/>
            </a:pPr>
            <a:r>
              <a:rPr lang="fr-CH" sz="1000" dirty="0"/>
              <a:t>Régulation de la synthèse d'autres neurotransmetteurs.</a:t>
            </a:r>
            <a:r>
              <a:rPr lang="fr-CH" sz="1000" dirty="0">
                <a:solidFill>
                  <a:srgbClr val="202122"/>
                </a:solidFill>
                <a:latin typeface="Arial" panose="020B0604020202020204" pitchFamily="34" charset="0"/>
              </a:rPr>
              <a:t>.</a:t>
            </a:r>
          </a:p>
          <a:p>
            <a:pPr marL="628650" lvl="1" indent="-171450">
              <a:buFont typeface="Arial" panose="020B0604020202020204" pitchFamily="34" charset="0"/>
              <a:buChar char="•"/>
            </a:pPr>
            <a:r>
              <a:rPr lang="fr-CH" sz="1000" dirty="0"/>
              <a:t>Réponse inflammatoire </a:t>
            </a:r>
          </a:p>
          <a:p>
            <a:pPr marL="628650" lvl="1" indent="-171450">
              <a:buFont typeface="Arial" panose="020B0604020202020204" pitchFamily="34" charset="0"/>
              <a:buChar char="•"/>
            </a:pPr>
            <a:r>
              <a:rPr lang="fr-CH" sz="1000" dirty="0"/>
              <a:t>Régulation des cycles du sommeil (rythmes circadiens) </a:t>
            </a:r>
          </a:p>
          <a:p>
            <a:pPr marL="628650" lvl="1" indent="-171450">
              <a:buFont typeface="Arial" panose="020B0604020202020204" pitchFamily="34" charset="0"/>
              <a:buChar char="•"/>
            </a:pPr>
            <a:r>
              <a:rPr lang="fr-CH" sz="1000" dirty="0"/>
              <a:t>Consolidation de la mémoire: en fonction sa concentrations un événement est stocké dans la mémoire à long terme ou tombe rapidement dans l'oubli.</a:t>
            </a:r>
          </a:p>
          <a:p>
            <a:pPr marL="628650" lvl="1" indent="-171450">
              <a:buFont typeface="Arial" panose="020B0604020202020204" pitchFamily="34" charset="0"/>
              <a:buChar char="•"/>
            </a:pPr>
            <a:r>
              <a:rPr lang="fr-CH" sz="1000" dirty="0"/>
              <a:t>Diminution des niveaux d’anxiété et de stress</a:t>
            </a:r>
          </a:p>
          <a:p>
            <a:pPr marL="628650" lvl="1" indent="-171450">
              <a:buFont typeface="Arial" panose="020B0604020202020204" pitchFamily="34" charset="0"/>
              <a:buChar char="•"/>
            </a:pPr>
            <a:r>
              <a:rPr lang="fr-CH" sz="1000" dirty="0"/>
              <a:t>Coordination des fonctions sexuelles </a:t>
            </a:r>
            <a:r>
              <a:rPr lang="fr-CH" sz="1000" i="1" dirty="0"/>
              <a:t>(anorgasmie si déficit) </a:t>
            </a:r>
            <a:r>
              <a:rPr lang="fr-CH" sz="1000" dirty="0"/>
              <a:t>mais moins que la 5HT et dopamine)</a:t>
            </a:r>
          </a:p>
        </p:txBody>
      </p:sp>
      <p:sp>
        <p:nvSpPr>
          <p:cNvPr id="4" name="Rectangle 3"/>
          <p:cNvSpPr/>
          <p:nvPr/>
        </p:nvSpPr>
        <p:spPr>
          <a:xfrm>
            <a:off x="120661" y="0"/>
            <a:ext cx="1632691" cy="369332"/>
          </a:xfrm>
          <a:prstGeom prst="rect">
            <a:avLst/>
          </a:prstGeom>
        </p:spPr>
        <p:txBody>
          <a:bodyPr wrap="none">
            <a:spAutoFit/>
          </a:bodyPr>
          <a:lstStyle/>
          <a:p>
            <a:r>
              <a:rPr lang="fr-CH" b="1" dirty="0">
                <a:solidFill>
                  <a:srgbClr val="202122"/>
                </a:solidFill>
                <a:latin typeface="Arial" panose="020B0604020202020204" pitchFamily="34" charset="0"/>
              </a:rPr>
              <a:t>L'HISTAMINE</a:t>
            </a:r>
            <a:endParaRPr lang="fr-CH" b="1" dirty="0"/>
          </a:p>
        </p:txBody>
      </p:sp>
      <p:pic>
        <p:nvPicPr>
          <p:cNvPr id="2" name="Image 1"/>
          <p:cNvPicPr>
            <a:picLocks noChangeAspect="1"/>
          </p:cNvPicPr>
          <p:nvPr/>
        </p:nvPicPr>
        <p:blipFill>
          <a:blip r:embed="rId2"/>
          <a:stretch>
            <a:fillRect/>
          </a:stretch>
        </p:blipFill>
        <p:spPr>
          <a:xfrm>
            <a:off x="6532738" y="2849732"/>
            <a:ext cx="4351422" cy="3484485"/>
          </a:xfrm>
          <a:prstGeom prst="rect">
            <a:avLst/>
          </a:prstGeom>
        </p:spPr>
      </p:pic>
    </p:spTree>
    <p:extLst>
      <p:ext uri="{BB962C8B-B14F-4D97-AF65-F5344CB8AC3E}">
        <p14:creationId xmlns:p14="http://schemas.microsoft.com/office/powerpoint/2010/main" val="294350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112413" y="90354"/>
            <a:ext cx="3810000" cy="3771900"/>
          </a:xfrm>
          <a:prstGeom prst="ellipse">
            <a:avLst/>
          </a:prstGeom>
          <a:solidFill>
            <a:srgbClr val="FFFF00">
              <a:alpha val="12000"/>
            </a:srgb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Ellipse 18"/>
          <p:cNvSpPr/>
          <p:nvPr/>
        </p:nvSpPr>
        <p:spPr>
          <a:xfrm>
            <a:off x="2253478" y="90354"/>
            <a:ext cx="3934783" cy="3771900"/>
          </a:xfrm>
          <a:prstGeom prst="ellipse">
            <a:avLst/>
          </a:prstGeom>
          <a:solidFill>
            <a:srgbClr val="FF0000">
              <a:alpha val="1200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20" name="Ellipse 19"/>
          <p:cNvSpPr/>
          <p:nvPr/>
        </p:nvSpPr>
        <p:spPr>
          <a:xfrm>
            <a:off x="1144340" y="2380135"/>
            <a:ext cx="3810000" cy="3771900"/>
          </a:xfrm>
          <a:prstGeom prst="ellipse">
            <a:avLst/>
          </a:prstGeom>
          <a:solidFill>
            <a:srgbClr val="92D050">
              <a:alpha val="12000"/>
            </a:srgb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800" b="1" dirty="0">
              <a:solidFill>
                <a:schemeClr val="tx1"/>
              </a:solidFill>
            </a:endParaRPr>
          </a:p>
        </p:txBody>
      </p:sp>
      <p:sp>
        <p:nvSpPr>
          <p:cNvPr id="7" name="ZoneTexte 6"/>
          <p:cNvSpPr txBox="1"/>
          <p:nvPr/>
        </p:nvSpPr>
        <p:spPr>
          <a:xfrm>
            <a:off x="833392" y="528168"/>
            <a:ext cx="1337226" cy="430887"/>
          </a:xfrm>
          <a:prstGeom prst="rect">
            <a:avLst/>
          </a:prstGeom>
          <a:solidFill>
            <a:schemeClr val="accent4">
              <a:lumMod val="40000"/>
              <a:lumOff val="60000"/>
            </a:schemeClr>
          </a:solidFill>
        </p:spPr>
        <p:txBody>
          <a:bodyPr wrap="none" rtlCol="0">
            <a:spAutoFit/>
          </a:bodyPr>
          <a:lstStyle/>
          <a:p>
            <a:pPr algn="ctr"/>
            <a:r>
              <a:rPr lang="fr-CH" sz="1100" b="1" dirty="0"/>
              <a:t>NORADRENALINE</a:t>
            </a:r>
          </a:p>
          <a:p>
            <a:pPr algn="ctr"/>
            <a:r>
              <a:rPr lang="fr-CH" sz="1100" b="1" dirty="0"/>
              <a:t>(Attention/énergie)</a:t>
            </a:r>
          </a:p>
        </p:txBody>
      </p:sp>
      <p:sp>
        <p:nvSpPr>
          <p:cNvPr id="23" name="ZoneTexte 22"/>
          <p:cNvSpPr txBox="1"/>
          <p:nvPr/>
        </p:nvSpPr>
        <p:spPr>
          <a:xfrm>
            <a:off x="3572447" y="436531"/>
            <a:ext cx="1809071" cy="430887"/>
          </a:xfrm>
          <a:prstGeom prst="rect">
            <a:avLst/>
          </a:prstGeom>
          <a:solidFill>
            <a:srgbClr val="FF7D80"/>
          </a:solidFill>
        </p:spPr>
        <p:txBody>
          <a:bodyPr wrap="square" rtlCol="0">
            <a:spAutoFit/>
          </a:bodyPr>
          <a:lstStyle/>
          <a:p>
            <a:pPr algn="ctr"/>
            <a:r>
              <a:rPr lang="fr-CH" sz="1100" b="1" dirty="0"/>
              <a:t>DOPAMINE</a:t>
            </a:r>
          </a:p>
          <a:p>
            <a:pPr algn="ctr"/>
            <a:r>
              <a:rPr lang="fr-CH" sz="1100" b="1" dirty="0"/>
              <a:t>(Stimulation incontrôlée)</a:t>
            </a:r>
          </a:p>
        </p:txBody>
      </p:sp>
      <p:sp>
        <p:nvSpPr>
          <p:cNvPr id="24" name="ZoneTexte 23"/>
          <p:cNvSpPr txBox="1"/>
          <p:nvPr/>
        </p:nvSpPr>
        <p:spPr>
          <a:xfrm>
            <a:off x="2324622" y="4075132"/>
            <a:ext cx="1449436" cy="430887"/>
          </a:xfrm>
          <a:prstGeom prst="rect">
            <a:avLst/>
          </a:prstGeom>
          <a:solidFill>
            <a:schemeClr val="accent6">
              <a:lumMod val="40000"/>
              <a:lumOff val="60000"/>
            </a:schemeClr>
          </a:solidFill>
        </p:spPr>
        <p:txBody>
          <a:bodyPr wrap="none" rtlCol="0">
            <a:spAutoFit/>
          </a:bodyPr>
          <a:lstStyle/>
          <a:p>
            <a:pPr algn="ctr"/>
            <a:r>
              <a:rPr lang="fr-CH" sz="1100" b="1" dirty="0"/>
              <a:t>SEROTONINE (5-HT)</a:t>
            </a:r>
          </a:p>
          <a:p>
            <a:pPr algn="ctr"/>
            <a:r>
              <a:rPr lang="fr-CH" sz="1100" b="1" dirty="0"/>
              <a:t>(Contrôle, régulation)</a:t>
            </a:r>
          </a:p>
        </p:txBody>
      </p:sp>
      <p:sp>
        <p:nvSpPr>
          <p:cNvPr id="8" name="ZoneTexte 7"/>
          <p:cNvSpPr txBox="1"/>
          <p:nvPr/>
        </p:nvSpPr>
        <p:spPr>
          <a:xfrm>
            <a:off x="191753" y="1191474"/>
            <a:ext cx="2072208" cy="1677382"/>
          </a:xfrm>
          <a:prstGeom prst="rect">
            <a:avLst/>
          </a:prstGeom>
          <a:noFill/>
        </p:spPr>
        <p:txBody>
          <a:bodyPr wrap="square" rtlCol="0">
            <a:spAutoFit/>
          </a:bodyPr>
          <a:lstStyle/>
          <a:p>
            <a:pPr marL="285750" indent="-103188">
              <a:buFont typeface="Arial" panose="020B0604020202020204" pitchFamily="34" charset="0"/>
              <a:buChar char="•"/>
            </a:pPr>
            <a:r>
              <a:rPr lang="fr-CH" sz="800" b="1" dirty="0"/>
              <a:t>Attention, éveil, concentration, persévérance</a:t>
            </a:r>
            <a:r>
              <a:rPr lang="fr-CH" sz="800" b="1" dirty="0">
                <a:sym typeface="Wingdings" panose="05000000000000000000" pitchFamily="2" charset="2"/>
              </a:rPr>
              <a:t>, mémoire; </a:t>
            </a:r>
            <a:r>
              <a:rPr lang="fr-CH" sz="800" i="1" dirty="0">
                <a:sym typeface="Wingdings" panose="05000000000000000000" pitchFamily="2" charset="2"/>
              </a:rPr>
              <a:t>(TDAH)</a:t>
            </a:r>
          </a:p>
          <a:p>
            <a:pPr marL="285750" indent="-103188">
              <a:buFont typeface="Arial" panose="020B0604020202020204" pitchFamily="34" charset="0"/>
              <a:buChar char="•"/>
            </a:pPr>
            <a:r>
              <a:rPr lang="fr-CH" sz="800" b="1" dirty="0">
                <a:sym typeface="Wingdings" panose="05000000000000000000" pitchFamily="2" charset="2"/>
              </a:rPr>
              <a:t>Humeur; </a:t>
            </a:r>
            <a:r>
              <a:rPr lang="fr-CH" sz="800" i="1" dirty="0">
                <a:sym typeface="Wingdings" panose="05000000000000000000" pitchFamily="2" charset="2"/>
              </a:rPr>
              <a:t>(dépression)</a:t>
            </a:r>
          </a:p>
          <a:p>
            <a:pPr marL="285750" indent="-103188">
              <a:buFont typeface="Arial" panose="020B0604020202020204" pitchFamily="34" charset="0"/>
              <a:buChar char="•"/>
            </a:pPr>
            <a:r>
              <a:rPr lang="fr-CH" sz="800" b="1" dirty="0">
                <a:sym typeface="Wingdings" panose="05000000000000000000" pitchFamily="2" charset="2"/>
              </a:rPr>
              <a:t>Gestion du stress; </a:t>
            </a:r>
            <a:r>
              <a:rPr lang="fr-CH" sz="800" i="1" dirty="0">
                <a:sym typeface="Wingdings" panose="05000000000000000000" pitchFamily="2" charset="2"/>
              </a:rPr>
              <a:t>(angoisses)</a:t>
            </a:r>
          </a:p>
          <a:p>
            <a:pPr marL="266700"/>
            <a:endParaRPr lang="fr-CH" sz="900" b="1" dirty="0">
              <a:solidFill>
                <a:srgbClr val="FF0000"/>
              </a:solidFill>
              <a:latin typeface="worksans-regular"/>
            </a:endParaRPr>
          </a:p>
          <a:p>
            <a:pPr marL="266700"/>
            <a:r>
              <a:rPr lang="fr-CH" sz="900" b="1" dirty="0">
                <a:solidFill>
                  <a:srgbClr val="FF0000"/>
                </a:solidFill>
              </a:rPr>
              <a:t>Excès </a:t>
            </a:r>
            <a:r>
              <a:rPr lang="fr-CH" sz="900" b="1" dirty="0">
                <a:solidFill>
                  <a:srgbClr val="FF0000"/>
                </a:solidFill>
                <a:sym typeface="Wingdings" panose="05000000000000000000" pitchFamily="2" charset="2"/>
              </a:rPr>
              <a:t></a:t>
            </a:r>
            <a:r>
              <a:rPr lang="fr-CH" sz="900" b="1" dirty="0">
                <a:solidFill>
                  <a:srgbClr val="FF0000"/>
                </a:solidFill>
              </a:rPr>
              <a:t>anxiété, insomnie, palpitations</a:t>
            </a:r>
          </a:p>
          <a:p>
            <a:pPr marL="266700"/>
            <a:r>
              <a:rPr lang="fr-CH" sz="900" b="1" dirty="0">
                <a:solidFill>
                  <a:srgbClr val="00B0F0"/>
                </a:solidFill>
              </a:rPr>
              <a:t>Manque </a:t>
            </a:r>
            <a:r>
              <a:rPr lang="fr-CH" sz="900" b="1" dirty="0">
                <a:solidFill>
                  <a:srgbClr val="00B0F0"/>
                </a:solidFill>
                <a:sym typeface="Wingdings" panose="05000000000000000000" pitchFamily="2" charset="2"/>
              </a:rPr>
              <a:t> </a:t>
            </a:r>
            <a:r>
              <a:rPr lang="fr-CH" sz="900" b="1" dirty="0">
                <a:solidFill>
                  <a:srgbClr val="00B0F0"/>
                </a:solidFill>
              </a:rPr>
              <a:t>dépression, démotivation, fatigue, </a:t>
            </a:r>
            <a:r>
              <a:rPr lang="fr-CH" sz="900" b="1" dirty="0" err="1">
                <a:solidFill>
                  <a:srgbClr val="00B0F0"/>
                </a:solidFill>
              </a:rPr>
              <a:t>pb</a:t>
            </a:r>
            <a:r>
              <a:rPr lang="fr-CH" sz="900" b="1" dirty="0">
                <a:solidFill>
                  <a:srgbClr val="00B0F0"/>
                </a:solidFill>
              </a:rPr>
              <a:t> de concentration</a:t>
            </a:r>
            <a:endParaRPr lang="fr-CH" sz="900" b="1" dirty="0">
              <a:solidFill>
                <a:srgbClr val="212223"/>
              </a:solidFill>
            </a:endParaRPr>
          </a:p>
          <a:p>
            <a:endParaRPr lang="fr-CH" sz="900" b="1" dirty="0">
              <a:solidFill>
                <a:srgbClr val="212223"/>
              </a:solidFill>
              <a:latin typeface="worksans-regular"/>
            </a:endParaRPr>
          </a:p>
          <a:p>
            <a:pPr marL="285750" indent="-285750">
              <a:buFont typeface="Arial" panose="020B0604020202020204" pitchFamily="34" charset="0"/>
              <a:buChar char="•"/>
            </a:pPr>
            <a:endParaRPr lang="fr-CH" sz="800" dirty="0"/>
          </a:p>
        </p:txBody>
      </p:sp>
      <p:sp>
        <p:nvSpPr>
          <p:cNvPr id="26" name="ZoneTexte 25"/>
          <p:cNvSpPr txBox="1"/>
          <p:nvPr/>
        </p:nvSpPr>
        <p:spPr>
          <a:xfrm>
            <a:off x="3955100" y="871092"/>
            <a:ext cx="2139023" cy="2216376"/>
          </a:xfrm>
          <a:prstGeom prst="rect">
            <a:avLst/>
          </a:prstGeom>
          <a:noFill/>
        </p:spPr>
        <p:txBody>
          <a:bodyPr wrap="square" rtlCol="0">
            <a:spAutoFit/>
          </a:bodyPr>
          <a:lstStyle/>
          <a:p>
            <a:pPr marL="171450" indent="-171450">
              <a:lnSpc>
                <a:spcPct val="107000"/>
              </a:lnSpc>
              <a:buFont typeface="Courier New" panose="02070309020205020404" pitchFamily="49" charset="0"/>
              <a:buChar char="o"/>
            </a:pPr>
            <a:r>
              <a:rPr lang="fr-CH" sz="800" b="1" dirty="0">
                <a:ea typeface="Calibri" panose="020F0502020204030204" pitchFamily="34" charset="0"/>
                <a:cs typeface="Times New Roman" panose="02020603050405020304" pitchFamily="18" charset="0"/>
              </a:rPr>
              <a:t>Euphorisant, stimulant psychique, motivation réduction de la fatigue et du besoin de sommeil, désinhibition et </a:t>
            </a:r>
            <a:r>
              <a:rPr lang="fr-CH" sz="800" b="1" u="sng" dirty="0">
                <a:ea typeface="Calibri" panose="020F0502020204030204" pitchFamily="34" charset="0"/>
                <a:cs typeface="Times New Roman" panose="02020603050405020304" pitchFamily="18" charset="0"/>
              </a:rPr>
              <a:t>impulsivité</a:t>
            </a:r>
            <a:r>
              <a:rPr lang="fr-CH" sz="800" b="1" dirty="0">
                <a:ea typeface="Calibri" panose="020F0502020204030204" pitchFamily="34" charset="0"/>
                <a:cs typeface="Times New Roman" panose="02020603050405020304" pitchFamily="18" charset="0"/>
              </a:rPr>
              <a:t>, </a:t>
            </a:r>
            <a:r>
              <a:rPr lang="fr-CH" sz="800" b="1" u="sng" dirty="0">
                <a:ea typeface="Calibri" panose="020F0502020204030204" pitchFamily="34" charset="0"/>
                <a:cs typeface="Times New Roman" panose="02020603050405020304" pitchFamily="18" charset="0"/>
              </a:rPr>
              <a:t>agressivité</a:t>
            </a:r>
            <a:r>
              <a:rPr lang="fr-CH" sz="800" b="1" dirty="0">
                <a:ea typeface="Calibri" panose="020F0502020204030204" pitchFamily="34" charset="0"/>
                <a:cs typeface="Times New Roman" panose="02020603050405020304" pitchFamily="18" charset="0"/>
              </a:rPr>
              <a:t> ou irritabilité, </a:t>
            </a:r>
            <a:r>
              <a:rPr lang="fr-CH" sz="800" i="1" dirty="0">
                <a:ea typeface="Calibri" panose="020F0502020204030204" pitchFamily="34" charset="0"/>
                <a:cs typeface="Times New Roman" panose="02020603050405020304" pitchFamily="18" charset="0"/>
              </a:rPr>
              <a:t>(états maniaques, bipolaires, psychotiques avec délires, hallucinations)</a:t>
            </a:r>
            <a:endParaRPr lang="fr-CH" sz="800" i="1" dirty="0">
              <a:ea typeface="Calibri" panose="020F0502020204030204" pitchFamily="34" charset="0"/>
              <a:cs typeface="Times New Roman" panose="02020603050405020304" pitchFamily="18" charset="0"/>
              <a:sym typeface="Wingdings" panose="05000000000000000000" pitchFamily="2" charset="2"/>
            </a:endParaRPr>
          </a:p>
          <a:p>
            <a:pPr marL="171450" indent="-171450">
              <a:lnSpc>
                <a:spcPct val="107000"/>
              </a:lnSpc>
              <a:buFont typeface="Courier New" panose="02070309020205020404" pitchFamily="49" charset="0"/>
              <a:buChar char="o"/>
            </a:pPr>
            <a:r>
              <a:rPr lang="fr-CH" sz="800" b="1" dirty="0">
                <a:ea typeface="Calibri" panose="020F0502020204030204" pitchFamily="34" charset="0"/>
                <a:cs typeface="Times New Roman" panose="02020603050405020304" pitchFamily="18" charset="0"/>
              </a:rPr>
              <a:t>Système de récompense: motivation;  </a:t>
            </a:r>
            <a:r>
              <a:rPr lang="fr-CH" sz="800" i="1" dirty="0">
                <a:ea typeface="Calibri" panose="020F0502020204030204" pitchFamily="34" charset="0"/>
                <a:cs typeface="Times New Roman" panose="02020603050405020304" pitchFamily="18" charset="0"/>
              </a:rPr>
              <a:t>(addiction (cocaïne ou l’héroïne) </a:t>
            </a:r>
          </a:p>
          <a:p>
            <a:pPr marL="171450" indent="-171450">
              <a:lnSpc>
                <a:spcPct val="107000"/>
              </a:lnSpc>
              <a:buFont typeface="Courier New" panose="02070309020205020404" pitchFamily="49" charset="0"/>
              <a:buChar char="o"/>
            </a:pPr>
            <a:r>
              <a:rPr lang="fr-CH" sz="800" b="1" dirty="0">
                <a:ea typeface="Calibri" panose="020F0502020204030204" pitchFamily="34" charset="0"/>
                <a:cs typeface="Times New Roman" panose="02020603050405020304" pitchFamily="18" charset="0"/>
              </a:rPr>
              <a:t>Système moteurs fin </a:t>
            </a:r>
            <a:r>
              <a:rPr lang="fr-CH" sz="800" i="1" dirty="0">
                <a:ea typeface="Calibri" panose="020F0502020204030204" pitchFamily="34" charset="0"/>
                <a:cs typeface="Times New Roman" panose="02020603050405020304" pitchFamily="18" charset="0"/>
              </a:rPr>
              <a:t>(Parkinson)</a:t>
            </a:r>
          </a:p>
          <a:p>
            <a:pPr marL="171450" indent="-171450">
              <a:buFont typeface="Wingdings" panose="05000000000000000000" pitchFamily="2" charset="2"/>
              <a:buChar char="Ø"/>
            </a:pPr>
            <a:r>
              <a:rPr lang="fr-CH" sz="900" b="1" dirty="0">
                <a:solidFill>
                  <a:srgbClr val="FF0000"/>
                </a:solidFill>
              </a:rPr>
              <a:t>Excès </a:t>
            </a:r>
            <a:r>
              <a:rPr lang="fr-CH" sz="900" b="1" dirty="0">
                <a:solidFill>
                  <a:srgbClr val="FF0000"/>
                </a:solidFill>
                <a:sym typeface="Wingdings" panose="05000000000000000000" pitchFamily="2" charset="2"/>
              </a:rPr>
              <a:t> </a:t>
            </a:r>
            <a:r>
              <a:rPr lang="fr-CH" sz="900" b="1" dirty="0">
                <a:solidFill>
                  <a:srgbClr val="FF0000"/>
                </a:solidFill>
              </a:rPr>
              <a:t>anxiété, insomnie, palpitations</a:t>
            </a:r>
          </a:p>
          <a:p>
            <a:pPr marL="171450" indent="-171450">
              <a:buFont typeface="Wingdings" panose="05000000000000000000" pitchFamily="2" charset="2"/>
              <a:buChar char="Ø"/>
            </a:pPr>
            <a:r>
              <a:rPr lang="fr-CH" sz="900" b="1" dirty="0">
                <a:solidFill>
                  <a:srgbClr val="00B0F0"/>
                </a:solidFill>
              </a:rPr>
              <a:t>Manque </a:t>
            </a:r>
            <a:r>
              <a:rPr lang="fr-CH" sz="900" b="1" dirty="0">
                <a:solidFill>
                  <a:srgbClr val="00B0F0"/>
                </a:solidFill>
                <a:sym typeface="Wingdings" panose="05000000000000000000" pitchFamily="2" charset="2"/>
              </a:rPr>
              <a:t> </a:t>
            </a:r>
            <a:r>
              <a:rPr lang="fr-CH" sz="900" b="1" dirty="0">
                <a:solidFill>
                  <a:srgbClr val="00B0F0"/>
                </a:solidFill>
              </a:rPr>
              <a:t>dépression, démotivation, fatigue, </a:t>
            </a:r>
            <a:r>
              <a:rPr lang="fr-CH" sz="900" b="1" dirty="0" err="1">
                <a:solidFill>
                  <a:srgbClr val="00B0F0"/>
                </a:solidFill>
              </a:rPr>
              <a:t>pb</a:t>
            </a:r>
            <a:r>
              <a:rPr lang="fr-CH" sz="900" b="1" dirty="0">
                <a:solidFill>
                  <a:srgbClr val="00B0F0"/>
                </a:solidFill>
              </a:rPr>
              <a:t> de concentration.</a:t>
            </a:r>
          </a:p>
          <a:p>
            <a:endParaRPr lang="fr-CH" sz="800" dirty="0">
              <a:solidFill>
                <a:srgbClr val="212223"/>
              </a:solidFill>
              <a:latin typeface="worksans-regular"/>
            </a:endParaRPr>
          </a:p>
          <a:p>
            <a:pPr marL="285750" indent="-285750">
              <a:buFont typeface="Arial" panose="020B0604020202020204" pitchFamily="34" charset="0"/>
              <a:buChar char="•"/>
            </a:pPr>
            <a:endParaRPr lang="fr-CH" sz="800" dirty="0"/>
          </a:p>
        </p:txBody>
      </p:sp>
      <p:sp>
        <p:nvSpPr>
          <p:cNvPr id="9" name="ZoneTexte 8"/>
          <p:cNvSpPr txBox="1"/>
          <p:nvPr/>
        </p:nvSpPr>
        <p:spPr>
          <a:xfrm>
            <a:off x="2571484" y="1433287"/>
            <a:ext cx="903686" cy="246221"/>
          </a:xfrm>
          <a:prstGeom prst="rect">
            <a:avLst/>
          </a:prstGeom>
          <a:noFill/>
        </p:spPr>
        <p:txBody>
          <a:bodyPr wrap="square" rtlCol="0">
            <a:spAutoFit/>
          </a:bodyPr>
          <a:lstStyle/>
          <a:p>
            <a:r>
              <a:rPr lang="fr-CH" sz="1000" b="1" dirty="0"/>
              <a:t>MOTIVATION</a:t>
            </a:r>
          </a:p>
        </p:txBody>
      </p:sp>
      <p:sp>
        <p:nvSpPr>
          <p:cNvPr id="28" name="ZoneTexte 27"/>
          <p:cNvSpPr txBox="1"/>
          <p:nvPr/>
        </p:nvSpPr>
        <p:spPr>
          <a:xfrm>
            <a:off x="1636806" y="3227055"/>
            <a:ext cx="857928" cy="400110"/>
          </a:xfrm>
          <a:prstGeom prst="rect">
            <a:avLst/>
          </a:prstGeom>
          <a:noFill/>
        </p:spPr>
        <p:txBody>
          <a:bodyPr wrap="none" rtlCol="0">
            <a:spAutoFit/>
          </a:bodyPr>
          <a:lstStyle/>
          <a:p>
            <a:pPr algn="ctr"/>
            <a:r>
              <a:rPr lang="fr-CH" sz="1000" b="1" dirty="0"/>
              <a:t>AXIETE</a:t>
            </a:r>
          </a:p>
          <a:p>
            <a:pPr algn="ctr"/>
            <a:r>
              <a:rPr lang="fr-CH" sz="1000" b="1" dirty="0"/>
              <a:t>IRRITABILITE</a:t>
            </a:r>
          </a:p>
        </p:txBody>
      </p:sp>
      <p:sp>
        <p:nvSpPr>
          <p:cNvPr id="30" name="ZoneTexte 29"/>
          <p:cNvSpPr txBox="1"/>
          <p:nvPr/>
        </p:nvSpPr>
        <p:spPr>
          <a:xfrm>
            <a:off x="3439661" y="3241923"/>
            <a:ext cx="1234225" cy="553998"/>
          </a:xfrm>
          <a:prstGeom prst="rect">
            <a:avLst/>
          </a:prstGeom>
          <a:noFill/>
        </p:spPr>
        <p:txBody>
          <a:bodyPr wrap="square" rtlCol="0">
            <a:spAutoFit/>
          </a:bodyPr>
          <a:lstStyle/>
          <a:p>
            <a:pPr algn="ctr"/>
            <a:r>
              <a:rPr lang="fr-CH" sz="1000" b="1" dirty="0"/>
              <a:t>APPETIT +/- SEXUEL</a:t>
            </a:r>
          </a:p>
          <a:p>
            <a:pPr algn="ctr"/>
            <a:r>
              <a:rPr lang="fr-CH" sz="1000" b="1" dirty="0"/>
              <a:t>AGGRESSIVITE</a:t>
            </a:r>
          </a:p>
          <a:p>
            <a:pPr algn="ctr"/>
            <a:endParaRPr lang="fr-CH" sz="1000" b="1" dirty="0"/>
          </a:p>
        </p:txBody>
      </p:sp>
      <p:sp>
        <p:nvSpPr>
          <p:cNvPr id="31" name="ZoneTexte 30"/>
          <p:cNvSpPr txBox="1"/>
          <p:nvPr/>
        </p:nvSpPr>
        <p:spPr>
          <a:xfrm>
            <a:off x="2544038" y="2525616"/>
            <a:ext cx="1150467" cy="584775"/>
          </a:xfrm>
          <a:prstGeom prst="rect">
            <a:avLst/>
          </a:prstGeom>
          <a:noFill/>
        </p:spPr>
        <p:txBody>
          <a:bodyPr wrap="square" rtlCol="0">
            <a:spAutoFit/>
          </a:bodyPr>
          <a:lstStyle/>
          <a:p>
            <a:pPr algn="ctr"/>
            <a:r>
              <a:rPr lang="fr-CH" sz="1600" b="1" dirty="0"/>
              <a:t>HUMEUR</a:t>
            </a:r>
          </a:p>
          <a:p>
            <a:pPr algn="ctr"/>
            <a:r>
              <a:rPr lang="fr-CH" sz="1600" b="1" dirty="0"/>
              <a:t>MEMOIRE</a:t>
            </a:r>
          </a:p>
        </p:txBody>
      </p:sp>
      <p:sp>
        <p:nvSpPr>
          <p:cNvPr id="17" name="Rectangle 16"/>
          <p:cNvSpPr/>
          <p:nvPr/>
        </p:nvSpPr>
        <p:spPr>
          <a:xfrm>
            <a:off x="2263961" y="4758527"/>
            <a:ext cx="1824872" cy="830997"/>
          </a:xfrm>
          <a:prstGeom prst="rect">
            <a:avLst/>
          </a:prstGeom>
        </p:spPr>
        <p:txBody>
          <a:bodyPr wrap="square">
            <a:spAutoFit/>
          </a:bodyPr>
          <a:lstStyle/>
          <a:p>
            <a:pPr marL="171450" indent="-171450">
              <a:buFont typeface="Arial" panose="020B0604020202020204" pitchFamily="34" charset="0"/>
              <a:buChar char="•"/>
            </a:pPr>
            <a:r>
              <a:rPr lang="fr-CH" sz="800" b="1" dirty="0"/>
              <a:t>Plaisir/douleur </a:t>
            </a:r>
            <a:r>
              <a:rPr lang="fr-CH" sz="800" i="1" dirty="0"/>
              <a:t>(vs insensibilité)</a:t>
            </a:r>
          </a:p>
          <a:p>
            <a:pPr marL="171450" indent="-171450">
              <a:buFont typeface="Arial" panose="020B0604020202020204" pitchFamily="34" charset="0"/>
              <a:buChar char="•"/>
            </a:pPr>
            <a:r>
              <a:rPr lang="fr-CH" sz="800" b="1" dirty="0"/>
              <a:t>Sommeil</a:t>
            </a:r>
          </a:p>
          <a:p>
            <a:pPr marL="171450" indent="-171450">
              <a:buFont typeface="Arial" panose="020B0604020202020204" pitchFamily="34" charset="0"/>
              <a:buChar char="•"/>
            </a:pPr>
            <a:r>
              <a:rPr lang="fr-CH" sz="800" b="1" dirty="0"/>
              <a:t>Cognition, mémoire</a:t>
            </a:r>
          </a:p>
          <a:p>
            <a:pPr marL="171450" indent="-171450">
              <a:buFont typeface="Arial" panose="020B0604020202020204" pitchFamily="34" charset="0"/>
              <a:buChar char="•"/>
            </a:pPr>
            <a:r>
              <a:rPr lang="fr-CH" sz="800" b="1" dirty="0"/>
              <a:t>Relaxation </a:t>
            </a:r>
            <a:r>
              <a:rPr lang="fr-CH" sz="800" i="1" dirty="0"/>
              <a:t>(vs anxiété)</a:t>
            </a:r>
          </a:p>
          <a:p>
            <a:pPr marL="171450" indent="-171450">
              <a:buFont typeface="Arial" panose="020B0604020202020204" pitchFamily="34" charset="0"/>
              <a:buChar char="•"/>
            </a:pPr>
            <a:r>
              <a:rPr lang="fr-CH" sz="800" b="1" dirty="0"/>
              <a:t>Sexualité</a:t>
            </a:r>
          </a:p>
          <a:p>
            <a:pPr marL="171450" indent="-171450">
              <a:buFont typeface="Arial" panose="020B0604020202020204" pitchFamily="34" charset="0"/>
              <a:buChar char="•"/>
            </a:pPr>
            <a:r>
              <a:rPr lang="fr-CH" sz="800" b="1" dirty="0"/>
              <a:t>Mémoire</a:t>
            </a:r>
          </a:p>
        </p:txBody>
      </p:sp>
      <p:pic>
        <p:nvPicPr>
          <p:cNvPr id="27" name="Image 26"/>
          <p:cNvPicPr>
            <a:picLocks noChangeAspect="1"/>
          </p:cNvPicPr>
          <p:nvPr/>
        </p:nvPicPr>
        <p:blipFill>
          <a:blip r:embed="rId2"/>
          <a:stretch>
            <a:fillRect/>
          </a:stretch>
        </p:blipFill>
        <p:spPr>
          <a:xfrm>
            <a:off x="6495784" y="90354"/>
            <a:ext cx="4715655" cy="2476378"/>
          </a:xfrm>
          <a:prstGeom prst="rect">
            <a:avLst/>
          </a:prstGeom>
        </p:spPr>
      </p:pic>
      <p:pic>
        <p:nvPicPr>
          <p:cNvPr id="39" name="Picture 2" descr="Unit 3- Biological Bases of Behavior - Ms. Kinser's 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478" y="2903328"/>
            <a:ext cx="5561960" cy="32487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50" y="205002"/>
            <a:ext cx="1815950" cy="584775"/>
          </a:xfrm>
          <a:prstGeom prst="rect">
            <a:avLst/>
          </a:prstGeom>
        </p:spPr>
        <p:txBody>
          <a:bodyPr wrap="square">
            <a:spAutoFit/>
          </a:bodyPr>
          <a:lstStyle/>
          <a:p>
            <a:pPr marL="171450" indent="-171450">
              <a:buFont typeface="Arial" panose="020B0604020202020204" pitchFamily="34" charset="0"/>
              <a:buChar char="•"/>
            </a:pPr>
            <a:r>
              <a:rPr lang="fr-CH" sz="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Mémoire, </a:t>
            </a:r>
          </a:p>
          <a:p>
            <a:pPr marL="171450" indent="-171450">
              <a:buFont typeface="Arial" panose="020B0604020202020204" pitchFamily="34" charset="0"/>
              <a:buChar char="•"/>
            </a:pPr>
            <a:r>
              <a:rPr lang="fr-CH" sz="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Apprentissage</a:t>
            </a:r>
          </a:p>
          <a:p>
            <a:pPr marL="171450" indent="-171450">
              <a:buFont typeface="Arial" panose="020B0604020202020204" pitchFamily="34" charset="0"/>
              <a:buChar char="•"/>
            </a:pPr>
            <a:r>
              <a:rPr lang="fr-CH" sz="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Raisonnement </a:t>
            </a:r>
            <a:endParaRPr lang="fr-CH" sz="800" dirty="0">
              <a:solidFill>
                <a:srgbClr val="202122"/>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endParaRPr>
          </a:p>
          <a:p>
            <a:pPr marL="171450" indent="-171450">
              <a:buFont typeface="Arial" panose="020B0604020202020204" pitchFamily="34" charset="0"/>
              <a:buChar char="•"/>
            </a:pPr>
            <a:r>
              <a:rPr lang="fr-CH" sz="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Développement cérébral</a:t>
            </a:r>
            <a:endParaRPr lang="fr-CH" sz="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0" name="Rectangle 39"/>
          <p:cNvSpPr/>
          <p:nvPr/>
        </p:nvSpPr>
        <p:spPr>
          <a:xfrm>
            <a:off x="10807850" y="1433287"/>
            <a:ext cx="1384150" cy="338554"/>
          </a:xfrm>
          <a:prstGeom prst="rect">
            <a:avLst/>
          </a:prstGeom>
        </p:spPr>
        <p:txBody>
          <a:bodyPr wrap="square">
            <a:spAutoFit/>
          </a:bodyPr>
          <a:lstStyle/>
          <a:p>
            <a:pPr marL="171450" indent="-171450">
              <a:buFont typeface="Arial" panose="020B0604020202020204" pitchFamily="34" charset="0"/>
              <a:buChar char="•"/>
            </a:pPr>
            <a:r>
              <a:rPr lang="fr-CH" sz="8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Anxiolytique</a:t>
            </a:r>
          </a:p>
          <a:p>
            <a:pPr marL="171450" indent="-171450">
              <a:buFont typeface="Arial" panose="020B0604020202020204" pitchFamily="34" charset="0"/>
              <a:buChar char="•"/>
            </a:pPr>
            <a:r>
              <a:rPr lang="fr-CH" sz="800" b="1"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Anti épileptique</a:t>
            </a:r>
          </a:p>
        </p:txBody>
      </p:sp>
      <p:sp>
        <p:nvSpPr>
          <p:cNvPr id="3" name="ZoneTexte 2"/>
          <p:cNvSpPr txBox="1"/>
          <p:nvPr/>
        </p:nvSpPr>
        <p:spPr>
          <a:xfrm>
            <a:off x="2263961" y="4480058"/>
            <a:ext cx="1588897" cy="253916"/>
          </a:xfrm>
          <a:prstGeom prst="rect">
            <a:avLst/>
          </a:prstGeom>
          <a:noFill/>
        </p:spPr>
        <p:txBody>
          <a:bodyPr wrap="none" rtlCol="0">
            <a:spAutoFit/>
          </a:bodyPr>
          <a:lstStyle/>
          <a:p>
            <a:r>
              <a:rPr lang="fr-CH" sz="1050" dirty="0"/>
              <a:t>(+/- idem pour histamine)</a:t>
            </a:r>
          </a:p>
        </p:txBody>
      </p:sp>
      <p:sp>
        <p:nvSpPr>
          <p:cNvPr id="41" name="ZoneTexte 40"/>
          <p:cNvSpPr txBox="1"/>
          <p:nvPr/>
        </p:nvSpPr>
        <p:spPr>
          <a:xfrm>
            <a:off x="608170" y="946075"/>
            <a:ext cx="1787669" cy="253916"/>
          </a:xfrm>
          <a:prstGeom prst="rect">
            <a:avLst/>
          </a:prstGeom>
          <a:noFill/>
        </p:spPr>
        <p:txBody>
          <a:bodyPr wrap="none" rtlCol="0">
            <a:spAutoFit/>
          </a:bodyPr>
          <a:lstStyle/>
          <a:p>
            <a:r>
              <a:rPr lang="fr-CH" sz="1050" dirty="0"/>
              <a:t>(+/- idem pour Acétylcholine)</a:t>
            </a:r>
          </a:p>
        </p:txBody>
      </p:sp>
    </p:spTree>
    <p:extLst>
      <p:ext uri="{BB962C8B-B14F-4D97-AF65-F5344CB8AC3E}">
        <p14:creationId xmlns:p14="http://schemas.microsoft.com/office/powerpoint/2010/main" val="61609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srcRect t="51222" b="33287"/>
          <a:stretch/>
        </p:blipFill>
        <p:spPr>
          <a:xfrm>
            <a:off x="142875" y="1671731"/>
            <a:ext cx="8463457" cy="762001"/>
          </a:xfrm>
          <a:prstGeom prst="rect">
            <a:avLst/>
          </a:prstGeom>
        </p:spPr>
      </p:pic>
      <p:pic>
        <p:nvPicPr>
          <p:cNvPr id="3" name="Image 2"/>
          <p:cNvPicPr>
            <a:picLocks noChangeAspect="1"/>
          </p:cNvPicPr>
          <p:nvPr/>
        </p:nvPicPr>
        <p:blipFill rotWithShape="1">
          <a:blip r:embed="rId2"/>
          <a:srcRect b="69405"/>
          <a:stretch/>
        </p:blipFill>
        <p:spPr>
          <a:xfrm>
            <a:off x="142872" y="56240"/>
            <a:ext cx="8463457" cy="1504950"/>
          </a:xfrm>
          <a:prstGeom prst="rect">
            <a:avLst/>
          </a:prstGeom>
        </p:spPr>
      </p:pic>
      <p:pic>
        <p:nvPicPr>
          <p:cNvPr id="4" name="Image 3"/>
          <p:cNvPicPr>
            <a:picLocks noChangeAspect="1"/>
          </p:cNvPicPr>
          <p:nvPr/>
        </p:nvPicPr>
        <p:blipFill rotWithShape="1">
          <a:blip r:embed="rId2"/>
          <a:srcRect t="75803" b="18763"/>
          <a:stretch/>
        </p:blipFill>
        <p:spPr>
          <a:xfrm>
            <a:off x="142871" y="4841418"/>
            <a:ext cx="8463457" cy="267275"/>
          </a:xfrm>
          <a:prstGeom prst="rect">
            <a:avLst/>
          </a:prstGeom>
        </p:spPr>
      </p:pic>
      <p:pic>
        <p:nvPicPr>
          <p:cNvPr id="5" name="Image 4"/>
          <p:cNvPicPr>
            <a:picLocks noChangeAspect="1"/>
          </p:cNvPicPr>
          <p:nvPr/>
        </p:nvPicPr>
        <p:blipFill rotWithShape="1">
          <a:blip r:embed="rId2"/>
          <a:srcRect t="30401" b="48390"/>
          <a:stretch/>
        </p:blipFill>
        <p:spPr>
          <a:xfrm>
            <a:off x="142874" y="3788712"/>
            <a:ext cx="8463457" cy="1043276"/>
          </a:xfrm>
          <a:prstGeom prst="rect">
            <a:avLst/>
          </a:prstGeom>
        </p:spPr>
      </p:pic>
      <p:sp>
        <p:nvSpPr>
          <p:cNvPr id="2" name="Rectangle 1"/>
          <p:cNvSpPr/>
          <p:nvPr/>
        </p:nvSpPr>
        <p:spPr>
          <a:xfrm>
            <a:off x="542925" y="1671731"/>
            <a:ext cx="7762875" cy="485776"/>
          </a:xfrm>
          <a:prstGeom prst="rect">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542925" y="2157507"/>
            <a:ext cx="7762875" cy="276225"/>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542925" y="3790951"/>
            <a:ext cx="7762875" cy="276225"/>
          </a:xfrm>
          <a:prstGeom prst="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542925" y="4067177"/>
            <a:ext cx="7762875" cy="485776"/>
          </a:xfrm>
          <a:prstGeom prst="rect">
            <a:avLst/>
          </a:prstGeom>
          <a:solidFill>
            <a:srgbClr val="FFFF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542925" y="4552953"/>
            <a:ext cx="7762875" cy="279035"/>
          </a:xfrm>
          <a:prstGeom prst="rect">
            <a:avLst/>
          </a:prstGeom>
          <a:solidFill>
            <a:srgbClr val="A4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ZoneTexte 5"/>
          <p:cNvSpPr txBox="1"/>
          <p:nvPr/>
        </p:nvSpPr>
        <p:spPr>
          <a:xfrm>
            <a:off x="8305800" y="1707165"/>
            <a:ext cx="2577885" cy="369332"/>
          </a:xfrm>
          <a:prstGeom prst="rect">
            <a:avLst/>
          </a:prstGeom>
          <a:noFill/>
        </p:spPr>
        <p:txBody>
          <a:bodyPr wrap="none" rtlCol="0">
            <a:spAutoFit/>
          </a:bodyPr>
          <a:lstStyle/>
          <a:p>
            <a:r>
              <a:rPr lang="fr-CH" dirty="0">
                <a:solidFill>
                  <a:srgbClr val="FF0000"/>
                </a:solidFill>
                <a:sym typeface="Wingdings" panose="05000000000000000000" pitchFamily="2" charset="2"/>
              </a:rPr>
              <a:t> Excitateur général SNC</a:t>
            </a:r>
            <a:endParaRPr lang="fr-CH" dirty="0">
              <a:solidFill>
                <a:srgbClr val="FF0000"/>
              </a:solidFill>
            </a:endParaRPr>
          </a:p>
        </p:txBody>
      </p:sp>
      <p:sp>
        <p:nvSpPr>
          <p:cNvPr id="12" name="ZoneTexte 11"/>
          <p:cNvSpPr txBox="1"/>
          <p:nvPr/>
        </p:nvSpPr>
        <p:spPr>
          <a:xfrm>
            <a:off x="8305799" y="2097499"/>
            <a:ext cx="2567178" cy="369332"/>
          </a:xfrm>
          <a:prstGeom prst="rect">
            <a:avLst/>
          </a:prstGeom>
          <a:noFill/>
        </p:spPr>
        <p:txBody>
          <a:bodyPr wrap="none" rtlCol="0">
            <a:spAutoFit/>
          </a:bodyPr>
          <a:lstStyle/>
          <a:p>
            <a:r>
              <a:rPr lang="fr-CH" dirty="0">
                <a:solidFill>
                  <a:srgbClr val="00B0F0"/>
                </a:solidFill>
                <a:sym typeface="Wingdings" panose="05000000000000000000" pitchFamily="2" charset="2"/>
              </a:rPr>
              <a:t> Inhibiteur général SNC</a:t>
            </a:r>
            <a:endParaRPr lang="fr-CH" dirty="0">
              <a:solidFill>
                <a:srgbClr val="00B0F0"/>
              </a:solidFill>
            </a:endParaRPr>
          </a:p>
        </p:txBody>
      </p:sp>
      <p:sp>
        <p:nvSpPr>
          <p:cNvPr id="13" name="ZoneTexte 12"/>
          <p:cNvSpPr txBox="1"/>
          <p:nvPr/>
        </p:nvSpPr>
        <p:spPr>
          <a:xfrm>
            <a:off x="8316507" y="3751899"/>
            <a:ext cx="3476465" cy="369332"/>
          </a:xfrm>
          <a:prstGeom prst="rect">
            <a:avLst/>
          </a:prstGeom>
          <a:noFill/>
        </p:spPr>
        <p:txBody>
          <a:bodyPr wrap="none" rtlCol="0">
            <a:spAutoFit/>
          </a:bodyPr>
          <a:lstStyle/>
          <a:p>
            <a:r>
              <a:rPr lang="fr-CH" dirty="0">
                <a:solidFill>
                  <a:srgbClr val="00B050"/>
                </a:solidFill>
                <a:sym typeface="Wingdings" panose="05000000000000000000" pitchFamily="2" charset="2"/>
              </a:rPr>
              <a:t> Modulateur des choix/émotions</a:t>
            </a:r>
            <a:endParaRPr lang="fr-CH" dirty="0">
              <a:solidFill>
                <a:srgbClr val="00B050"/>
              </a:solidFill>
            </a:endParaRPr>
          </a:p>
        </p:txBody>
      </p:sp>
      <p:sp>
        <p:nvSpPr>
          <p:cNvPr id="14" name="ZoneTexte 13"/>
          <p:cNvSpPr txBox="1"/>
          <p:nvPr/>
        </p:nvSpPr>
        <p:spPr>
          <a:xfrm>
            <a:off x="8316507" y="4158044"/>
            <a:ext cx="3796680" cy="369332"/>
          </a:xfrm>
          <a:prstGeom prst="rect">
            <a:avLst/>
          </a:prstGeom>
          <a:noFill/>
        </p:spPr>
        <p:txBody>
          <a:bodyPr wrap="none" rtlCol="0">
            <a:spAutoFit/>
          </a:bodyPr>
          <a:lstStyle/>
          <a:p>
            <a:r>
              <a:rPr lang="fr-CH" dirty="0">
                <a:solidFill>
                  <a:schemeClr val="accent4">
                    <a:lumMod val="75000"/>
                  </a:schemeClr>
                </a:solidFill>
                <a:sym typeface="Wingdings" panose="05000000000000000000" pitchFamily="2" charset="2"/>
              </a:rPr>
              <a:t> Eveil, attention, résistance au stress</a:t>
            </a:r>
            <a:endParaRPr lang="fr-CH" dirty="0">
              <a:solidFill>
                <a:schemeClr val="accent4">
                  <a:lumMod val="75000"/>
                </a:schemeClr>
              </a:solidFill>
            </a:endParaRPr>
          </a:p>
        </p:txBody>
      </p:sp>
      <p:sp>
        <p:nvSpPr>
          <p:cNvPr id="15" name="ZoneTexte 14"/>
          <p:cNvSpPr txBox="1"/>
          <p:nvPr/>
        </p:nvSpPr>
        <p:spPr>
          <a:xfrm>
            <a:off x="8316507" y="4516564"/>
            <a:ext cx="3241657" cy="369332"/>
          </a:xfrm>
          <a:prstGeom prst="rect">
            <a:avLst/>
          </a:prstGeom>
          <a:noFill/>
        </p:spPr>
        <p:txBody>
          <a:bodyPr wrap="none" rtlCol="0">
            <a:spAutoFit/>
          </a:bodyPr>
          <a:lstStyle/>
          <a:p>
            <a:r>
              <a:rPr lang="fr-CH" dirty="0">
                <a:solidFill>
                  <a:srgbClr val="A40000"/>
                </a:solidFill>
                <a:sym typeface="Wingdings" panose="05000000000000000000" pitchFamily="2" charset="2"/>
              </a:rPr>
              <a:t> «Ferrari sans freins» type ado</a:t>
            </a:r>
            <a:endParaRPr lang="fr-CH" dirty="0">
              <a:solidFill>
                <a:srgbClr val="A40000"/>
              </a:solidFill>
            </a:endParaRPr>
          </a:p>
        </p:txBody>
      </p:sp>
      <p:pic>
        <p:nvPicPr>
          <p:cNvPr id="16" name="Image 15"/>
          <p:cNvPicPr>
            <a:picLocks noChangeAspect="1"/>
          </p:cNvPicPr>
          <p:nvPr/>
        </p:nvPicPr>
        <p:blipFill rotWithShape="1">
          <a:blip r:embed="rId2"/>
          <a:srcRect t="66714" b="24260"/>
          <a:stretch/>
        </p:blipFill>
        <p:spPr>
          <a:xfrm>
            <a:off x="192633" y="2587136"/>
            <a:ext cx="8463457" cy="443990"/>
          </a:xfrm>
          <a:prstGeom prst="rect">
            <a:avLst/>
          </a:prstGeom>
        </p:spPr>
      </p:pic>
      <p:sp>
        <p:nvSpPr>
          <p:cNvPr id="17" name="Rectangle 16"/>
          <p:cNvSpPr/>
          <p:nvPr/>
        </p:nvSpPr>
        <p:spPr>
          <a:xfrm>
            <a:off x="542923" y="2557153"/>
            <a:ext cx="7762875" cy="485776"/>
          </a:xfrm>
          <a:prstGeom prst="rect">
            <a:avLst/>
          </a:prstGeom>
          <a:solidFill>
            <a:schemeClr val="accent2">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ZoneTexte 17"/>
          <p:cNvSpPr txBox="1"/>
          <p:nvPr/>
        </p:nvSpPr>
        <p:spPr>
          <a:xfrm>
            <a:off x="8316507" y="2502265"/>
            <a:ext cx="3818095" cy="646331"/>
          </a:xfrm>
          <a:prstGeom prst="rect">
            <a:avLst/>
          </a:prstGeom>
          <a:noFill/>
        </p:spPr>
        <p:txBody>
          <a:bodyPr wrap="square" rtlCol="0">
            <a:spAutoFit/>
          </a:bodyPr>
          <a:lstStyle/>
          <a:p>
            <a:pPr marL="266700" indent="-266700"/>
            <a:r>
              <a:rPr lang="fr-CH" dirty="0">
                <a:sym typeface="Wingdings" panose="05000000000000000000" pitchFamily="2" charset="2"/>
              </a:rPr>
              <a:t> Facilitateur de la communication  inter neurones</a:t>
            </a:r>
            <a:endParaRPr lang="fr-CH" dirty="0"/>
          </a:p>
        </p:txBody>
      </p:sp>
      <p:sp>
        <p:nvSpPr>
          <p:cNvPr id="19" name="Accolade ouvrante 18"/>
          <p:cNvSpPr/>
          <p:nvPr/>
        </p:nvSpPr>
        <p:spPr>
          <a:xfrm>
            <a:off x="333375" y="1671731"/>
            <a:ext cx="104775" cy="1359395"/>
          </a:xfrm>
          <a:prstGeom prst="leftBrace">
            <a:avLst>
              <a:gd name="adj1" fmla="val 13257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H"/>
          </a:p>
        </p:txBody>
      </p:sp>
      <p:sp>
        <p:nvSpPr>
          <p:cNvPr id="20" name="ZoneTexte 19"/>
          <p:cNvSpPr txBox="1"/>
          <p:nvPr/>
        </p:nvSpPr>
        <p:spPr>
          <a:xfrm rot="16200000">
            <a:off x="-593034" y="2256172"/>
            <a:ext cx="1515158" cy="230832"/>
          </a:xfrm>
          <a:prstGeom prst="rect">
            <a:avLst/>
          </a:prstGeom>
          <a:noFill/>
        </p:spPr>
        <p:txBody>
          <a:bodyPr wrap="none" rtlCol="0">
            <a:spAutoFit/>
          </a:bodyPr>
          <a:lstStyle/>
          <a:p>
            <a:r>
              <a:rPr lang="fr-CH" sz="900" dirty="0"/>
              <a:t>Neurones diffuses générales</a:t>
            </a:r>
          </a:p>
        </p:txBody>
      </p:sp>
    </p:spTree>
    <p:extLst>
      <p:ext uri="{BB962C8B-B14F-4D97-AF65-F5344CB8AC3E}">
        <p14:creationId xmlns:p14="http://schemas.microsoft.com/office/powerpoint/2010/main" val="275885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6" descr="Pin on Brain and gut health, indigestion, malnorished, inflamm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739" y="387978"/>
            <a:ext cx="4817124" cy="5422654"/>
          </a:xfrm>
          <a:prstGeom prst="rect">
            <a:avLst/>
          </a:prstGeom>
          <a:noFill/>
          <a:extLst>
            <a:ext uri="{909E8E84-426E-40DD-AFC4-6F175D3DCCD1}">
              <a14:hiddenFill xmlns:a14="http://schemas.microsoft.com/office/drawing/2010/main">
                <a:solidFill>
                  <a:srgbClr val="FFFFFF"/>
                </a:solidFill>
              </a14:hiddenFill>
            </a:ext>
          </a:extLst>
        </p:spPr>
      </p:pic>
      <p:sp>
        <p:nvSpPr>
          <p:cNvPr id="44" name="ZoneTexte 43"/>
          <p:cNvSpPr txBox="1"/>
          <p:nvPr/>
        </p:nvSpPr>
        <p:spPr>
          <a:xfrm>
            <a:off x="6973259" y="1690266"/>
            <a:ext cx="240772" cy="215444"/>
          </a:xfrm>
          <a:prstGeom prst="rect">
            <a:avLst/>
          </a:prstGeom>
          <a:noFill/>
        </p:spPr>
        <p:txBody>
          <a:bodyPr wrap="none" rtlCol="0">
            <a:spAutoFit/>
          </a:bodyPr>
          <a:lstStyle/>
          <a:p>
            <a:r>
              <a:rPr lang="fr-CH" sz="800" baseline="30000" dirty="0"/>
              <a:t>1)</a:t>
            </a:r>
            <a:endParaRPr lang="fr-CH" sz="800" dirty="0"/>
          </a:p>
        </p:txBody>
      </p:sp>
      <p:sp>
        <p:nvSpPr>
          <p:cNvPr id="45" name="ZoneTexte 44"/>
          <p:cNvSpPr txBox="1"/>
          <p:nvPr/>
        </p:nvSpPr>
        <p:spPr>
          <a:xfrm>
            <a:off x="6843639" y="5757693"/>
            <a:ext cx="1132041" cy="707886"/>
          </a:xfrm>
          <a:prstGeom prst="rect">
            <a:avLst/>
          </a:prstGeom>
          <a:noFill/>
        </p:spPr>
        <p:txBody>
          <a:bodyPr wrap="none" rtlCol="0">
            <a:spAutoFit/>
          </a:bodyPr>
          <a:lstStyle/>
          <a:p>
            <a:r>
              <a:rPr lang="fr-CH" sz="800" baseline="30000" dirty="0"/>
              <a:t>1)</a:t>
            </a:r>
            <a:r>
              <a:rPr lang="fr-CH" sz="800" dirty="0"/>
              <a:t> stimulation GABA</a:t>
            </a:r>
          </a:p>
          <a:p>
            <a:r>
              <a:rPr lang="fr-CH" sz="800" baseline="30000" dirty="0"/>
              <a:t>2) </a:t>
            </a:r>
            <a:r>
              <a:rPr lang="fr-CH" sz="800" dirty="0"/>
              <a:t>inhibiteur Glutamate</a:t>
            </a:r>
          </a:p>
          <a:p>
            <a:r>
              <a:rPr lang="fr-CH" sz="800" baseline="30000" dirty="0"/>
              <a:t>3)</a:t>
            </a:r>
            <a:r>
              <a:rPr lang="fr-CH" sz="800" dirty="0"/>
              <a:t> Dopaminergique</a:t>
            </a:r>
          </a:p>
          <a:p>
            <a:r>
              <a:rPr lang="fr-CH" sz="800" baseline="30000" dirty="0"/>
              <a:t>4) </a:t>
            </a:r>
            <a:r>
              <a:rPr lang="fr-CH" sz="800" dirty="0"/>
              <a:t>Activateur NA</a:t>
            </a:r>
          </a:p>
          <a:p>
            <a:r>
              <a:rPr lang="fr-CH" sz="800" baseline="30000" dirty="0"/>
              <a:t>5) </a:t>
            </a:r>
            <a:r>
              <a:rPr lang="fr-CH" sz="800" dirty="0"/>
              <a:t>inhibiteur GABA</a:t>
            </a:r>
          </a:p>
        </p:txBody>
      </p:sp>
      <p:sp>
        <p:nvSpPr>
          <p:cNvPr id="46" name="ZoneTexte 45"/>
          <p:cNvSpPr txBox="1"/>
          <p:nvPr/>
        </p:nvSpPr>
        <p:spPr>
          <a:xfrm>
            <a:off x="6985146" y="1799831"/>
            <a:ext cx="240772" cy="215444"/>
          </a:xfrm>
          <a:prstGeom prst="rect">
            <a:avLst/>
          </a:prstGeom>
          <a:noFill/>
        </p:spPr>
        <p:txBody>
          <a:bodyPr wrap="none" rtlCol="0">
            <a:spAutoFit/>
          </a:bodyPr>
          <a:lstStyle/>
          <a:p>
            <a:r>
              <a:rPr lang="fr-CH" sz="800" baseline="30000" dirty="0"/>
              <a:t>1)</a:t>
            </a:r>
            <a:endParaRPr lang="fr-CH" sz="800" dirty="0"/>
          </a:p>
        </p:txBody>
      </p:sp>
      <p:sp>
        <p:nvSpPr>
          <p:cNvPr id="47" name="ZoneTexte 46"/>
          <p:cNvSpPr txBox="1"/>
          <p:nvPr/>
        </p:nvSpPr>
        <p:spPr>
          <a:xfrm>
            <a:off x="7045158" y="1909396"/>
            <a:ext cx="240772" cy="215444"/>
          </a:xfrm>
          <a:prstGeom prst="rect">
            <a:avLst/>
          </a:prstGeom>
          <a:noFill/>
        </p:spPr>
        <p:txBody>
          <a:bodyPr wrap="none" rtlCol="0">
            <a:spAutoFit/>
          </a:bodyPr>
          <a:lstStyle/>
          <a:p>
            <a:r>
              <a:rPr lang="fr-CH" sz="800" baseline="30000" dirty="0"/>
              <a:t>1)</a:t>
            </a:r>
            <a:endParaRPr lang="fr-CH" sz="800" dirty="0"/>
          </a:p>
        </p:txBody>
      </p:sp>
      <p:sp>
        <p:nvSpPr>
          <p:cNvPr id="48" name="ZoneTexte 47"/>
          <p:cNvSpPr txBox="1"/>
          <p:nvPr/>
        </p:nvSpPr>
        <p:spPr>
          <a:xfrm>
            <a:off x="6941539" y="2018961"/>
            <a:ext cx="240772" cy="215444"/>
          </a:xfrm>
          <a:prstGeom prst="rect">
            <a:avLst/>
          </a:prstGeom>
          <a:noFill/>
        </p:spPr>
        <p:txBody>
          <a:bodyPr wrap="none" rtlCol="0">
            <a:spAutoFit/>
          </a:bodyPr>
          <a:lstStyle/>
          <a:p>
            <a:r>
              <a:rPr lang="fr-CH" sz="800" baseline="30000" dirty="0"/>
              <a:t>1)</a:t>
            </a:r>
            <a:endParaRPr lang="fr-CH" sz="800" dirty="0"/>
          </a:p>
        </p:txBody>
      </p:sp>
      <p:sp>
        <p:nvSpPr>
          <p:cNvPr id="49" name="ZoneTexte 48"/>
          <p:cNvSpPr txBox="1"/>
          <p:nvPr/>
        </p:nvSpPr>
        <p:spPr>
          <a:xfrm>
            <a:off x="7165179" y="2272901"/>
            <a:ext cx="240772" cy="215444"/>
          </a:xfrm>
          <a:prstGeom prst="rect">
            <a:avLst/>
          </a:prstGeom>
          <a:noFill/>
        </p:spPr>
        <p:txBody>
          <a:bodyPr wrap="none" rtlCol="0">
            <a:spAutoFit/>
          </a:bodyPr>
          <a:lstStyle/>
          <a:p>
            <a:r>
              <a:rPr lang="fr-CH" sz="800" baseline="30000" dirty="0"/>
              <a:t>1)</a:t>
            </a:r>
            <a:endParaRPr lang="fr-CH" sz="800" dirty="0"/>
          </a:p>
        </p:txBody>
      </p:sp>
      <p:sp>
        <p:nvSpPr>
          <p:cNvPr id="51" name="ZoneTexte 50"/>
          <p:cNvSpPr txBox="1"/>
          <p:nvPr/>
        </p:nvSpPr>
        <p:spPr>
          <a:xfrm>
            <a:off x="7685141" y="1829966"/>
            <a:ext cx="240772" cy="215444"/>
          </a:xfrm>
          <a:prstGeom prst="rect">
            <a:avLst/>
          </a:prstGeom>
          <a:noFill/>
        </p:spPr>
        <p:txBody>
          <a:bodyPr wrap="none" rtlCol="0">
            <a:spAutoFit/>
          </a:bodyPr>
          <a:lstStyle/>
          <a:p>
            <a:r>
              <a:rPr lang="fr-CH" sz="800" baseline="30000" dirty="0"/>
              <a:t>1)</a:t>
            </a:r>
            <a:endParaRPr lang="fr-CH" sz="800" dirty="0"/>
          </a:p>
        </p:txBody>
      </p:sp>
      <p:sp>
        <p:nvSpPr>
          <p:cNvPr id="52" name="ZoneTexte 51"/>
          <p:cNvSpPr txBox="1"/>
          <p:nvPr/>
        </p:nvSpPr>
        <p:spPr>
          <a:xfrm>
            <a:off x="7646599" y="1937688"/>
            <a:ext cx="240772" cy="215444"/>
          </a:xfrm>
          <a:prstGeom prst="rect">
            <a:avLst/>
          </a:prstGeom>
          <a:noFill/>
        </p:spPr>
        <p:txBody>
          <a:bodyPr wrap="none" rtlCol="0">
            <a:spAutoFit/>
          </a:bodyPr>
          <a:lstStyle/>
          <a:p>
            <a:r>
              <a:rPr lang="fr-CH" sz="800" baseline="30000" dirty="0"/>
              <a:t>1)</a:t>
            </a:r>
            <a:endParaRPr lang="fr-CH" sz="800" dirty="0"/>
          </a:p>
        </p:txBody>
      </p:sp>
      <p:sp>
        <p:nvSpPr>
          <p:cNvPr id="53" name="ZoneTexte 52"/>
          <p:cNvSpPr txBox="1"/>
          <p:nvPr/>
        </p:nvSpPr>
        <p:spPr>
          <a:xfrm>
            <a:off x="7475499" y="2212118"/>
            <a:ext cx="240772" cy="215444"/>
          </a:xfrm>
          <a:prstGeom prst="rect">
            <a:avLst/>
          </a:prstGeom>
          <a:noFill/>
        </p:spPr>
        <p:txBody>
          <a:bodyPr wrap="none" rtlCol="0">
            <a:spAutoFit/>
          </a:bodyPr>
          <a:lstStyle/>
          <a:p>
            <a:r>
              <a:rPr lang="fr-CH" sz="800" baseline="30000" dirty="0"/>
              <a:t>1)</a:t>
            </a:r>
            <a:endParaRPr lang="fr-CH" sz="800" dirty="0"/>
          </a:p>
        </p:txBody>
      </p:sp>
      <p:sp>
        <p:nvSpPr>
          <p:cNvPr id="54" name="ZoneTexte 53"/>
          <p:cNvSpPr txBox="1"/>
          <p:nvPr/>
        </p:nvSpPr>
        <p:spPr>
          <a:xfrm>
            <a:off x="7869779" y="2975682"/>
            <a:ext cx="1159473" cy="830997"/>
          </a:xfrm>
          <a:prstGeom prst="rect">
            <a:avLst/>
          </a:prstGeom>
          <a:noFill/>
        </p:spPr>
        <p:txBody>
          <a:bodyPr wrap="square" rtlCol="0">
            <a:spAutoFit/>
          </a:bodyPr>
          <a:lstStyle/>
          <a:p>
            <a:pPr marL="171450" indent="-171450">
              <a:buFont typeface="Arial" panose="020B0604020202020204" pitchFamily="34" charset="0"/>
              <a:buChar char="•"/>
            </a:pPr>
            <a:r>
              <a:rPr lang="fr-CH" sz="800" dirty="0"/>
              <a:t>R. </a:t>
            </a:r>
            <a:r>
              <a:rPr lang="fr-CH" sz="800" dirty="0">
                <a:latin typeface="Symbol" panose="05050102010706020507" pitchFamily="18" charset="2"/>
              </a:rPr>
              <a:t>k </a:t>
            </a:r>
            <a:r>
              <a:rPr lang="fr-CH" sz="800" dirty="0">
                <a:latin typeface="Symbol" panose="05050102010706020507" pitchFamily="18" charset="2"/>
                <a:sym typeface="Wingdings" panose="05000000000000000000" pitchFamily="2" charset="2"/>
              </a:rPr>
              <a:t> </a:t>
            </a:r>
            <a:r>
              <a:rPr lang="fr-CH" sz="800" dirty="0">
                <a:sym typeface="Wingdings" panose="05000000000000000000" pitchFamily="2" charset="2"/>
              </a:rPr>
              <a:t>sédation</a:t>
            </a:r>
            <a:endParaRPr lang="fr-CH" sz="800" dirty="0">
              <a:cs typeface="Calibri" panose="020F0502020204030204" pitchFamily="34" charset="0"/>
            </a:endParaRPr>
          </a:p>
          <a:p>
            <a:pPr marL="171450" indent="-171450">
              <a:buFont typeface="Arial" panose="020B0604020202020204" pitchFamily="34" charset="0"/>
              <a:buChar char="•"/>
            </a:pPr>
            <a:r>
              <a:rPr lang="fr-CH" sz="800" dirty="0" err="1"/>
              <a:t>R.</a:t>
            </a:r>
            <a:r>
              <a:rPr lang="fr-CH" sz="800" dirty="0" err="1">
                <a:latin typeface="Symbol" panose="05050102010706020507" pitchFamily="18" charset="2"/>
              </a:rPr>
              <a:t>m</a:t>
            </a:r>
            <a:r>
              <a:rPr lang="fr-CH" sz="800" dirty="0">
                <a:latin typeface="Symbol" panose="05050102010706020507" pitchFamily="18" charset="2"/>
              </a:rPr>
              <a:t>,</a:t>
            </a:r>
            <a:r>
              <a:rPr lang="fr-CH" sz="800" dirty="0">
                <a:sym typeface="Wingdings" panose="05000000000000000000" pitchFamily="2" charset="2"/>
              </a:rPr>
              <a:t> dépression </a:t>
            </a:r>
            <a:r>
              <a:rPr lang="fr-CH" sz="800" dirty="0" err="1">
                <a:sym typeface="Wingdings" panose="05000000000000000000" pitchFamily="2" charset="2"/>
              </a:rPr>
              <a:t>resp</a:t>
            </a:r>
            <a:r>
              <a:rPr lang="fr-CH" sz="800" dirty="0">
                <a:sym typeface="Wingdings" panose="05000000000000000000" pitchFamily="2" charset="2"/>
              </a:rPr>
              <a:t>. + </a:t>
            </a:r>
            <a:r>
              <a:rPr lang="fr-CH" sz="800" dirty="0">
                <a:cs typeface="Calibri" panose="020F0502020204030204" pitchFamily="34" charset="0"/>
              </a:rPr>
              <a:t>euphorie (Dopa)</a:t>
            </a:r>
            <a:endParaRPr lang="fr-CH" sz="800" dirty="0">
              <a:latin typeface="Symbol" panose="05050102010706020507" pitchFamily="18" charset="2"/>
            </a:endParaRPr>
          </a:p>
          <a:p>
            <a:pPr marL="171450" indent="-171450">
              <a:buFont typeface="Arial" panose="020B0604020202020204" pitchFamily="34" charset="0"/>
              <a:buChar char="•"/>
            </a:pPr>
            <a:r>
              <a:rPr lang="fr-CH" sz="800" dirty="0"/>
              <a:t>R. </a:t>
            </a:r>
            <a:r>
              <a:rPr lang="fr-CH" sz="800" dirty="0">
                <a:latin typeface="Symbol" panose="05050102010706020507" pitchFamily="18" charset="2"/>
              </a:rPr>
              <a:t>d </a:t>
            </a:r>
            <a:r>
              <a:rPr lang="fr-CH" sz="800" dirty="0">
                <a:latin typeface="Symbol" panose="05050102010706020507" pitchFamily="18" charset="2"/>
                <a:sym typeface="Wingdings" panose="05000000000000000000" pitchFamily="2" charset="2"/>
              </a:rPr>
              <a:t> </a:t>
            </a:r>
            <a:r>
              <a:rPr lang="fr-CH" sz="800" dirty="0">
                <a:cs typeface="Calibri" panose="020F0502020204030204" pitchFamily="34" charset="0"/>
              </a:rPr>
              <a:t>↓ douleur et dépression</a:t>
            </a:r>
            <a:endParaRPr lang="fr-CH" sz="800" dirty="0">
              <a:latin typeface="Symbol" panose="05050102010706020507" pitchFamily="18" charset="2"/>
            </a:endParaRPr>
          </a:p>
        </p:txBody>
      </p:sp>
      <p:sp>
        <p:nvSpPr>
          <p:cNvPr id="55" name="ZoneTexte 54"/>
          <p:cNvSpPr txBox="1"/>
          <p:nvPr/>
        </p:nvSpPr>
        <p:spPr>
          <a:xfrm>
            <a:off x="6843639" y="3632247"/>
            <a:ext cx="287258" cy="215444"/>
          </a:xfrm>
          <a:prstGeom prst="rect">
            <a:avLst/>
          </a:prstGeom>
          <a:noFill/>
        </p:spPr>
        <p:txBody>
          <a:bodyPr wrap="none" rtlCol="0">
            <a:spAutoFit/>
          </a:bodyPr>
          <a:lstStyle/>
          <a:p>
            <a:r>
              <a:rPr lang="fr-CH" sz="800" dirty="0"/>
              <a:t>**</a:t>
            </a:r>
          </a:p>
        </p:txBody>
      </p:sp>
      <p:sp>
        <p:nvSpPr>
          <p:cNvPr id="56" name="ZoneTexte 55"/>
          <p:cNvSpPr txBox="1"/>
          <p:nvPr/>
        </p:nvSpPr>
        <p:spPr>
          <a:xfrm>
            <a:off x="6601144" y="3775054"/>
            <a:ext cx="240772" cy="215444"/>
          </a:xfrm>
          <a:prstGeom prst="rect">
            <a:avLst/>
          </a:prstGeom>
          <a:noFill/>
        </p:spPr>
        <p:txBody>
          <a:bodyPr wrap="none" rtlCol="0">
            <a:spAutoFit/>
          </a:bodyPr>
          <a:lstStyle/>
          <a:p>
            <a:r>
              <a:rPr lang="fr-CH" sz="800" baseline="30000" dirty="0"/>
              <a:t>2)</a:t>
            </a:r>
            <a:endParaRPr lang="fr-CH" sz="800" dirty="0"/>
          </a:p>
        </p:txBody>
      </p:sp>
      <p:sp>
        <p:nvSpPr>
          <p:cNvPr id="58" name="ZoneTexte 57"/>
          <p:cNvSpPr txBox="1"/>
          <p:nvPr/>
        </p:nvSpPr>
        <p:spPr>
          <a:xfrm>
            <a:off x="6118824" y="2923611"/>
            <a:ext cx="240772" cy="215444"/>
          </a:xfrm>
          <a:prstGeom prst="rect">
            <a:avLst/>
          </a:prstGeom>
          <a:noFill/>
        </p:spPr>
        <p:txBody>
          <a:bodyPr wrap="none" rtlCol="0">
            <a:spAutoFit/>
          </a:bodyPr>
          <a:lstStyle/>
          <a:p>
            <a:r>
              <a:rPr lang="fr-CH" sz="800" baseline="30000" dirty="0"/>
              <a:t>3)</a:t>
            </a:r>
            <a:endParaRPr lang="fr-CH" sz="800" dirty="0"/>
          </a:p>
        </p:txBody>
      </p:sp>
      <p:sp>
        <p:nvSpPr>
          <p:cNvPr id="59" name="ZoneTexte 58"/>
          <p:cNvSpPr txBox="1"/>
          <p:nvPr/>
        </p:nvSpPr>
        <p:spPr>
          <a:xfrm>
            <a:off x="5220240" y="3739969"/>
            <a:ext cx="240772" cy="215444"/>
          </a:xfrm>
          <a:prstGeom prst="rect">
            <a:avLst/>
          </a:prstGeom>
          <a:noFill/>
        </p:spPr>
        <p:txBody>
          <a:bodyPr wrap="none" rtlCol="0">
            <a:spAutoFit/>
          </a:bodyPr>
          <a:lstStyle/>
          <a:p>
            <a:r>
              <a:rPr lang="fr-CH" sz="800" baseline="30000" dirty="0"/>
              <a:t>3)</a:t>
            </a:r>
            <a:endParaRPr lang="fr-CH" sz="800" dirty="0"/>
          </a:p>
        </p:txBody>
      </p:sp>
      <p:sp>
        <p:nvSpPr>
          <p:cNvPr id="36" name="Rectangle 35"/>
          <p:cNvSpPr/>
          <p:nvPr/>
        </p:nvSpPr>
        <p:spPr>
          <a:xfrm>
            <a:off x="4639252" y="2272901"/>
            <a:ext cx="264816" cy="184666"/>
          </a:xfrm>
          <a:prstGeom prst="rect">
            <a:avLst/>
          </a:prstGeom>
        </p:spPr>
        <p:txBody>
          <a:bodyPr wrap="none">
            <a:spAutoFit/>
          </a:bodyPr>
          <a:lstStyle/>
          <a:p>
            <a:r>
              <a:rPr lang="fr-CH" sz="900" baseline="30000" dirty="0"/>
              <a:t>4) </a:t>
            </a:r>
          </a:p>
        </p:txBody>
      </p:sp>
      <p:sp>
        <p:nvSpPr>
          <p:cNvPr id="63" name="Rectangle 62"/>
          <p:cNvSpPr/>
          <p:nvPr/>
        </p:nvSpPr>
        <p:spPr>
          <a:xfrm>
            <a:off x="4654136" y="2498889"/>
            <a:ext cx="264816" cy="184666"/>
          </a:xfrm>
          <a:prstGeom prst="rect">
            <a:avLst/>
          </a:prstGeom>
        </p:spPr>
        <p:txBody>
          <a:bodyPr wrap="none">
            <a:spAutoFit/>
          </a:bodyPr>
          <a:lstStyle/>
          <a:p>
            <a:r>
              <a:rPr lang="fr-CH" sz="900" baseline="30000" dirty="0"/>
              <a:t>4) </a:t>
            </a:r>
          </a:p>
        </p:txBody>
      </p:sp>
      <p:sp>
        <p:nvSpPr>
          <p:cNvPr id="64" name="Rectangle 63"/>
          <p:cNvSpPr/>
          <p:nvPr/>
        </p:nvSpPr>
        <p:spPr>
          <a:xfrm>
            <a:off x="4458203" y="2632544"/>
            <a:ext cx="264816" cy="184666"/>
          </a:xfrm>
          <a:prstGeom prst="rect">
            <a:avLst/>
          </a:prstGeom>
        </p:spPr>
        <p:txBody>
          <a:bodyPr wrap="none">
            <a:spAutoFit/>
          </a:bodyPr>
          <a:lstStyle/>
          <a:p>
            <a:r>
              <a:rPr lang="fr-CH" sz="900" baseline="30000" dirty="0"/>
              <a:t>4) </a:t>
            </a:r>
          </a:p>
        </p:txBody>
      </p:sp>
      <p:sp>
        <p:nvSpPr>
          <p:cNvPr id="65" name="ZoneTexte 64"/>
          <p:cNvSpPr txBox="1"/>
          <p:nvPr/>
        </p:nvSpPr>
        <p:spPr>
          <a:xfrm>
            <a:off x="3868392" y="3218763"/>
            <a:ext cx="532518" cy="215444"/>
          </a:xfrm>
          <a:prstGeom prst="rect">
            <a:avLst/>
          </a:prstGeom>
          <a:noFill/>
        </p:spPr>
        <p:txBody>
          <a:bodyPr wrap="none" rtlCol="0">
            <a:spAutoFit/>
          </a:bodyPr>
          <a:lstStyle/>
          <a:p>
            <a:r>
              <a:rPr lang="fr-CH" sz="800" baseline="30000" dirty="0" err="1"/>
              <a:t>R.Adénosine</a:t>
            </a:r>
            <a:endParaRPr lang="fr-CH" sz="800" dirty="0"/>
          </a:p>
        </p:txBody>
      </p:sp>
      <p:sp>
        <p:nvSpPr>
          <p:cNvPr id="37" name="Rectangle 36"/>
          <p:cNvSpPr/>
          <p:nvPr/>
        </p:nvSpPr>
        <p:spPr>
          <a:xfrm>
            <a:off x="6464728" y="339567"/>
            <a:ext cx="256802" cy="215444"/>
          </a:xfrm>
          <a:prstGeom prst="rect">
            <a:avLst/>
          </a:prstGeom>
        </p:spPr>
        <p:txBody>
          <a:bodyPr wrap="none">
            <a:spAutoFit/>
          </a:bodyPr>
          <a:lstStyle/>
          <a:p>
            <a:r>
              <a:rPr lang="fr-CH" sz="800" baseline="30000" dirty="0"/>
              <a:t>5) </a:t>
            </a:r>
            <a:endParaRPr lang="fr-CH" sz="800" dirty="0"/>
          </a:p>
        </p:txBody>
      </p:sp>
    </p:spTree>
    <p:extLst>
      <p:ext uri="{BB962C8B-B14F-4D97-AF65-F5344CB8AC3E}">
        <p14:creationId xmlns:p14="http://schemas.microsoft.com/office/powerpoint/2010/main" val="320446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092" y="104775"/>
            <a:ext cx="4186152" cy="369332"/>
          </a:xfrm>
          <a:prstGeom prst="rect">
            <a:avLst/>
          </a:prstGeom>
        </p:spPr>
        <p:txBody>
          <a:bodyPr wrap="square">
            <a:spAutoFit/>
          </a:bodyPr>
          <a:lstStyle/>
          <a:p>
            <a:r>
              <a:rPr lang="fr-CH" b="1" u="sng" dirty="0">
                <a:effectLst/>
                <a:latin typeface="Lato light"/>
                <a:ea typeface="Calibri" panose="020F0502020204030204" pitchFamily="34" charset="0"/>
                <a:cs typeface="Times New Roman" panose="02020603050405020304" pitchFamily="18" charset="0"/>
              </a:rPr>
              <a:t>LES RÉCEPTEURS AU  </a:t>
            </a:r>
            <a:r>
              <a:rPr lang="fr-CH" b="1" u="sng" dirty="0">
                <a:solidFill>
                  <a:srgbClr val="FF0000"/>
                </a:solidFill>
                <a:latin typeface="Lato light"/>
                <a:ea typeface="Calibri" panose="020F0502020204030204" pitchFamily="34" charset="0"/>
                <a:cs typeface="Times New Roman" panose="02020603050405020304" pitchFamily="18" charset="0"/>
              </a:rPr>
              <a:t>G</a:t>
            </a:r>
            <a:r>
              <a:rPr lang="fr-CH" b="1" u="sng" dirty="0">
                <a:solidFill>
                  <a:srgbClr val="FF0000"/>
                </a:solidFill>
                <a:effectLst/>
                <a:latin typeface="Lato light"/>
                <a:ea typeface="Calibri" panose="020F0502020204030204" pitchFamily="34" charset="0"/>
                <a:cs typeface="Times New Roman" panose="02020603050405020304" pitchFamily="18" charset="0"/>
              </a:rPr>
              <a:t>LUTAMATE</a:t>
            </a:r>
            <a:endParaRPr lang="fr-CH" dirty="0"/>
          </a:p>
        </p:txBody>
      </p:sp>
      <p:sp>
        <p:nvSpPr>
          <p:cNvPr id="2" name="Rectangle 1"/>
          <p:cNvSpPr/>
          <p:nvPr/>
        </p:nvSpPr>
        <p:spPr>
          <a:xfrm>
            <a:off x="172092" y="867364"/>
            <a:ext cx="4535833" cy="4248855"/>
          </a:xfrm>
          <a:prstGeom prst="rect">
            <a:avLst/>
          </a:prstGeom>
        </p:spPr>
        <p:txBody>
          <a:bodyPr wrap="square">
            <a:spAutoFit/>
          </a:bodyPr>
          <a:lstStyle/>
          <a:p>
            <a:pPr marL="171450" indent="-171450" fontAlgn="base">
              <a:buFont typeface="Arial" panose="020B0604020202020204" pitchFamily="34" charset="0"/>
              <a:buChar char="•"/>
            </a:pPr>
            <a:r>
              <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Médiateur principal des signaux </a:t>
            </a:r>
            <a:r>
              <a:rPr lang="fr-CH" sz="12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excitateurs</a:t>
            </a:r>
            <a:r>
              <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et serait le médiateur de près de </a:t>
            </a:r>
            <a:r>
              <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50 % des neurones centraux</a:t>
            </a:r>
          </a:p>
          <a:p>
            <a:pPr marL="171450" indent="-171450" fontAlgn="base">
              <a:buFont typeface="Arial" panose="020B0604020202020204" pitchFamily="34" charset="0"/>
              <a:buChar char="•"/>
            </a:pPr>
            <a:r>
              <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Précurseur du GABA</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spcBef>
                <a:spcPts val="600"/>
              </a:spcBef>
              <a:spcAft>
                <a:spcPts val="600"/>
              </a:spcAft>
            </a:pP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Excité aussi par </a:t>
            </a:r>
            <a:r>
              <a:rPr lang="fr-CH" sz="12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LSD, </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et inhibé par </a:t>
            </a:r>
            <a:r>
              <a:rPr lang="fr-CH" sz="1200" b="1" dirty="0">
                <a:solidFill>
                  <a:srgbClr val="33CCFF"/>
                </a:solidFill>
                <a:latin typeface="Arial" panose="020B0604020202020204" pitchFamily="34" charset="0"/>
                <a:ea typeface="Times New Roman" panose="02020603050405020304" pitchFamily="18" charset="0"/>
                <a:cs typeface="Times New Roman" panose="02020603050405020304" pitchFamily="18" charset="0"/>
              </a:rPr>
              <a:t>kétamine, PCP</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(poudre d’ange)</a:t>
            </a:r>
          </a:p>
          <a:p>
            <a:pPr marL="171450" indent="-171450">
              <a:lnSpc>
                <a:spcPct val="107000"/>
              </a:lnSpc>
              <a:spcBef>
                <a:spcPts val="600"/>
              </a:spcBef>
              <a:spcAft>
                <a:spcPts val="600"/>
              </a:spcAft>
              <a:buFont typeface="Arial" panose="020B0604020202020204" pitchFamily="34" charset="0"/>
              <a:buChar char="•"/>
            </a:pPr>
            <a:r>
              <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NMDA</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(Ca</a:t>
            </a:r>
            <a:r>
              <a:rPr lang="fr-CH" sz="1200" baseline="300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 </a:t>
            </a:r>
            <a:r>
              <a:rPr lang="fr-CH" sz="1200" dirty="0" err="1">
                <a:solidFill>
                  <a:srgbClr val="FF0000"/>
                </a:solidFill>
                <a:latin typeface="Arial" panose="020B0604020202020204" pitchFamily="34" charset="0"/>
                <a:ea typeface="Times New Roman" panose="02020603050405020304" pitchFamily="18" charset="0"/>
                <a:cs typeface="Times New Roman" panose="02020603050405020304" pitchFamily="18" charset="0"/>
              </a:rPr>
              <a:t>R.excitateur</a:t>
            </a:r>
            <a:r>
              <a:rPr lang="fr-CH" sz="12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principal </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du SNC, bloqué par Mg+ qui prend la place dans le récepteur mais libéré par activation des récepteur AMPA qui dépolarise la cellule et dégage le Mg+. Dans certains cas, l’entrée excessive de calcium dans la cellule (post AVC ou dans Parkinson et Alzheimer, SLA, ) est responsable d’apoptose.</a:t>
            </a:r>
          </a:p>
          <a:p>
            <a:pPr marL="171450" indent="-171450">
              <a:lnSpc>
                <a:spcPct val="107000"/>
              </a:lnSpc>
              <a:buFont typeface="Arial" panose="020B0604020202020204" pitchFamily="34" charset="0"/>
              <a:buChar char="•"/>
            </a:pPr>
            <a:r>
              <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AMPA</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(K</a:t>
            </a:r>
            <a:r>
              <a:rPr lang="fr-CH" sz="1200" baseline="300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et Na</a:t>
            </a:r>
            <a:r>
              <a:rPr lang="fr-CH" sz="1200" baseline="300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libère le ion Mg et permet l’activation NMDA</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p>
          <a:p>
            <a:pPr marL="171450" indent="-171450">
              <a:lnSpc>
                <a:spcPct val="107000"/>
              </a:lnSpc>
              <a:buFont typeface="Arial" panose="020B0604020202020204" pitchFamily="34" charset="0"/>
              <a:buChar char="•"/>
            </a:pPr>
            <a:r>
              <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KAR </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Kaïnate</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R. en général présynaptiques </a:t>
            </a:r>
          </a:p>
          <a:p>
            <a:pPr>
              <a:lnSpc>
                <a:spcPct val="107000"/>
              </a:lnSpc>
            </a:pPr>
            <a:endPar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endParaRPr>
          </a:p>
          <a:p>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Le glutamate envoie des signaux à la fois au cerveau et dans tout le corps.</a:t>
            </a:r>
          </a:p>
          <a:p>
            <a:endPar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endParaRPr>
          </a:p>
          <a:p>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Fonction sur la </a:t>
            </a:r>
            <a:r>
              <a:rPr lang="fr-CH" sz="12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mémoire, apprentissage, raisonnement </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primordial sur le </a:t>
            </a:r>
            <a:r>
              <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développement cérébral</a:t>
            </a:r>
            <a:endPar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5" name="Groupe 14"/>
          <p:cNvGrpSpPr/>
          <p:nvPr/>
        </p:nvGrpSpPr>
        <p:grpSpPr>
          <a:xfrm>
            <a:off x="5629275" y="160338"/>
            <a:ext cx="5943600" cy="2904964"/>
            <a:chOff x="4894867" y="781739"/>
            <a:chExt cx="6986082" cy="3390211"/>
          </a:xfrm>
        </p:grpSpPr>
        <p:grpSp>
          <p:nvGrpSpPr>
            <p:cNvPr id="8" name="Groupe 7"/>
            <p:cNvGrpSpPr/>
            <p:nvPr/>
          </p:nvGrpSpPr>
          <p:grpSpPr>
            <a:xfrm>
              <a:off x="4900002" y="781739"/>
              <a:ext cx="6980947" cy="3390211"/>
              <a:chOff x="4900002" y="807324"/>
              <a:chExt cx="6980947" cy="3390211"/>
            </a:xfrm>
          </p:grpSpPr>
          <p:pic>
            <p:nvPicPr>
              <p:cNvPr id="4" name="Image 3"/>
              <p:cNvPicPr>
                <a:picLocks noChangeAspect="1"/>
              </p:cNvPicPr>
              <p:nvPr/>
            </p:nvPicPr>
            <p:blipFill rotWithShape="1">
              <a:blip r:embed="rId2"/>
              <a:srcRect t="2222" b="40998"/>
              <a:stretch/>
            </p:blipFill>
            <p:spPr>
              <a:xfrm>
                <a:off x="4900002" y="807324"/>
                <a:ext cx="6980947" cy="3390211"/>
              </a:xfrm>
              <a:prstGeom prst="rect">
                <a:avLst/>
              </a:prstGeom>
            </p:spPr>
          </p:pic>
          <p:sp>
            <p:nvSpPr>
              <p:cNvPr id="5" name="ZoneTexte 4"/>
              <p:cNvSpPr txBox="1"/>
              <p:nvPr/>
            </p:nvSpPr>
            <p:spPr>
              <a:xfrm>
                <a:off x="8287146" y="2785544"/>
                <a:ext cx="397866" cy="246221"/>
              </a:xfrm>
              <a:prstGeom prst="rect">
                <a:avLst/>
              </a:prstGeom>
              <a:noFill/>
            </p:spPr>
            <p:txBody>
              <a:bodyPr wrap="none" rtlCol="0">
                <a:spAutoFit/>
              </a:bodyPr>
              <a:lstStyle/>
              <a:p>
                <a:r>
                  <a:rPr lang="fr-CH" sz="1000" dirty="0"/>
                  <a:t>Mg</a:t>
                </a:r>
                <a:r>
                  <a:rPr lang="fr-CH" sz="1000" baseline="30000" dirty="0"/>
                  <a:t>+</a:t>
                </a:r>
              </a:p>
            </p:txBody>
          </p:sp>
        </p:grpSp>
        <p:sp>
          <p:nvSpPr>
            <p:cNvPr id="9" name="ZoneTexte 8"/>
            <p:cNvSpPr txBox="1"/>
            <p:nvPr/>
          </p:nvSpPr>
          <p:spPr>
            <a:xfrm>
              <a:off x="5114925" y="1466850"/>
              <a:ext cx="580608" cy="369332"/>
            </a:xfrm>
            <a:prstGeom prst="rect">
              <a:avLst/>
            </a:prstGeom>
            <a:noFill/>
          </p:spPr>
          <p:txBody>
            <a:bodyPr wrap="none" rtlCol="0">
              <a:spAutoFit/>
            </a:bodyPr>
            <a:lstStyle/>
            <a:p>
              <a:r>
                <a:rPr lang="fr-CH" b="1" dirty="0"/>
                <a:t>KAR</a:t>
              </a:r>
            </a:p>
          </p:txBody>
        </p:sp>
        <p:sp>
          <p:nvSpPr>
            <p:cNvPr id="10" name="ZoneTexte 9"/>
            <p:cNvSpPr txBox="1"/>
            <p:nvPr/>
          </p:nvSpPr>
          <p:spPr>
            <a:xfrm>
              <a:off x="6967746" y="3457575"/>
              <a:ext cx="404278" cy="246221"/>
            </a:xfrm>
            <a:prstGeom prst="rect">
              <a:avLst/>
            </a:prstGeom>
            <a:noFill/>
          </p:spPr>
          <p:txBody>
            <a:bodyPr wrap="none" rtlCol="0">
              <a:spAutoFit/>
            </a:bodyPr>
            <a:lstStyle/>
            <a:p>
              <a:r>
                <a:rPr lang="fr-CH" sz="1000" b="1" dirty="0"/>
                <a:t>KAR</a:t>
              </a:r>
            </a:p>
          </p:txBody>
        </p:sp>
        <p:sp>
          <p:nvSpPr>
            <p:cNvPr id="11" name="ZoneTexte 10"/>
            <p:cNvSpPr txBox="1"/>
            <p:nvPr/>
          </p:nvSpPr>
          <p:spPr>
            <a:xfrm>
              <a:off x="7793932" y="3471759"/>
              <a:ext cx="519694" cy="246221"/>
            </a:xfrm>
            <a:prstGeom prst="rect">
              <a:avLst/>
            </a:prstGeom>
            <a:noFill/>
          </p:spPr>
          <p:txBody>
            <a:bodyPr wrap="none" rtlCol="0">
              <a:spAutoFit/>
            </a:bodyPr>
            <a:lstStyle/>
            <a:p>
              <a:r>
                <a:rPr lang="fr-CH" sz="1000" b="1" dirty="0"/>
                <a:t>AMPA</a:t>
              </a:r>
            </a:p>
          </p:txBody>
        </p:sp>
        <p:sp>
          <p:nvSpPr>
            <p:cNvPr id="13" name="Forme libre 12"/>
            <p:cNvSpPr/>
            <p:nvPr/>
          </p:nvSpPr>
          <p:spPr>
            <a:xfrm>
              <a:off x="7696200" y="2944300"/>
              <a:ext cx="695325" cy="1010998"/>
            </a:xfrm>
            <a:custGeom>
              <a:avLst/>
              <a:gdLst>
                <a:gd name="connsiteX0" fmla="*/ 0 w 695325"/>
                <a:gd name="connsiteY0" fmla="*/ 984183 h 1187924"/>
                <a:gd name="connsiteX1" fmla="*/ 161925 w 695325"/>
                <a:gd name="connsiteY1" fmla="*/ 1127058 h 1187924"/>
                <a:gd name="connsiteX2" fmla="*/ 457200 w 695325"/>
                <a:gd name="connsiteY2" fmla="*/ 107883 h 1187924"/>
                <a:gd name="connsiteX3" fmla="*/ 695325 w 695325"/>
                <a:gd name="connsiteY3" fmla="*/ 79308 h 1187924"/>
                <a:gd name="connsiteX0" fmla="*/ 0 w 695325"/>
                <a:gd name="connsiteY0" fmla="*/ 924982 h 1113399"/>
                <a:gd name="connsiteX1" fmla="*/ 161925 w 695325"/>
                <a:gd name="connsiteY1" fmla="*/ 1067857 h 1113399"/>
                <a:gd name="connsiteX2" fmla="*/ 390525 w 695325"/>
                <a:gd name="connsiteY2" fmla="*/ 258232 h 1113399"/>
                <a:gd name="connsiteX3" fmla="*/ 695325 w 695325"/>
                <a:gd name="connsiteY3" fmla="*/ 20107 h 1113399"/>
                <a:gd name="connsiteX0" fmla="*/ 0 w 695325"/>
                <a:gd name="connsiteY0" fmla="*/ 922851 h 1010998"/>
                <a:gd name="connsiteX1" fmla="*/ 295275 w 695325"/>
                <a:gd name="connsiteY1" fmla="*/ 903801 h 1010998"/>
                <a:gd name="connsiteX2" fmla="*/ 390525 w 695325"/>
                <a:gd name="connsiteY2" fmla="*/ 256101 h 1010998"/>
                <a:gd name="connsiteX3" fmla="*/ 695325 w 695325"/>
                <a:gd name="connsiteY3" fmla="*/ 17976 h 1010998"/>
              </a:gdLst>
              <a:ahLst/>
              <a:cxnLst>
                <a:cxn ang="0">
                  <a:pos x="connsiteX0" y="connsiteY0"/>
                </a:cxn>
                <a:cxn ang="0">
                  <a:pos x="connsiteX1" y="connsiteY1"/>
                </a:cxn>
                <a:cxn ang="0">
                  <a:pos x="connsiteX2" y="connsiteY2"/>
                </a:cxn>
                <a:cxn ang="0">
                  <a:pos x="connsiteX3" y="connsiteY3"/>
                </a:cxn>
              </a:cxnLst>
              <a:rect l="l" t="t" r="r" b="b"/>
              <a:pathLst>
                <a:path w="695325" h="1010998">
                  <a:moveTo>
                    <a:pt x="0" y="922851"/>
                  </a:moveTo>
                  <a:cubicBezTo>
                    <a:pt x="42862" y="1067313"/>
                    <a:pt x="230188" y="1014926"/>
                    <a:pt x="295275" y="903801"/>
                  </a:cubicBezTo>
                  <a:cubicBezTo>
                    <a:pt x="360363" y="792676"/>
                    <a:pt x="323850" y="403738"/>
                    <a:pt x="390525" y="256101"/>
                  </a:cubicBezTo>
                  <a:cubicBezTo>
                    <a:pt x="457200" y="108464"/>
                    <a:pt x="620712" y="-55049"/>
                    <a:pt x="695325" y="17976"/>
                  </a:cubicBezTo>
                </a:path>
              </a:pathLst>
            </a:custGeom>
            <a:noFill/>
            <a:ln>
              <a:solidFill>
                <a:srgbClr val="FF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4" name="Image 13"/>
            <p:cNvPicPr>
              <a:picLocks noChangeAspect="1"/>
            </p:cNvPicPr>
            <p:nvPr/>
          </p:nvPicPr>
          <p:blipFill>
            <a:blip r:embed="rId3"/>
            <a:stretch>
              <a:fillRect/>
            </a:stretch>
          </p:blipFill>
          <p:spPr>
            <a:xfrm>
              <a:off x="4894867" y="3914739"/>
              <a:ext cx="933580" cy="257211"/>
            </a:xfrm>
            <a:prstGeom prst="rect">
              <a:avLst/>
            </a:prstGeom>
          </p:spPr>
        </p:pic>
        <p:sp>
          <p:nvSpPr>
            <p:cNvPr id="16" name="ZoneTexte 15"/>
            <p:cNvSpPr txBox="1"/>
            <p:nvPr/>
          </p:nvSpPr>
          <p:spPr>
            <a:xfrm>
              <a:off x="8853825" y="3580685"/>
              <a:ext cx="538930" cy="246221"/>
            </a:xfrm>
            <a:prstGeom prst="rect">
              <a:avLst/>
            </a:prstGeom>
            <a:noFill/>
          </p:spPr>
          <p:txBody>
            <a:bodyPr wrap="none" rtlCol="0">
              <a:spAutoFit/>
            </a:bodyPr>
            <a:lstStyle/>
            <a:p>
              <a:r>
                <a:rPr lang="fr-CH" sz="1000" b="1" dirty="0"/>
                <a:t>NMDA</a:t>
              </a:r>
            </a:p>
          </p:txBody>
        </p:sp>
      </p:grpSp>
      <p:sp>
        <p:nvSpPr>
          <p:cNvPr id="3" name="AutoShape 2" descr="Model synapse illustrating interaction of Na+ channel blocking anticonvulsants with voltage-activated Na+ channels and putative sites of action of newer anticonvulsants (gabapentin, pregabalin, and levetiracetam) that may more directly interact with release machinery. Gabapentin and pregabalin bind to α2-δ, which may inhibit voltage-activated Ca2+ entry through high voltage-activated Ca2+ channels or affect the way in which Ca2+ channels interact with vesicular release. Levetiracetam may also affect release by binding to synaptic vesicles protein SV2A. In contrast, action potentials are mediated by voltage-activated Na+ and K+ channels; Na+ channel blocking anticonvulsants suppress epileptiform action potential firing, which leads to inhibited release. Smaller yellow circles represent glutamate within synaptic vesicles (larger blue circles) and free in the synaptic cleft. Glutamate acts on ionotropic receptors of the NMDA, AMPA and kainate types to generate an excitatory postsynaptic potential (EPSP) in the postsynaptic neuron. Nefopam (NFP) shows an activity of the inhibition of long-term potentiation mediated by NMDA from the inhibition of calcium influx like gabapentinoid anticonvulsants or blockade of voltage-sensitive sodium channels like carbamazepine (Modified by Löscher W, Schmidt D. New Horizons in the development of antiepileptic drugs: Innovative strategies. Epilepsy Res 2006; 69: 183-27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21" name="Image 20"/>
          <p:cNvPicPr>
            <a:picLocks noChangeAspect="1"/>
          </p:cNvPicPr>
          <p:nvPr/>
        </p:nvPicPr>
        <p:blipFill>
          <a:blip r:embed="rId4"/>
          <a:stretch>
            <a:fillRect/>
          </a:stretch>
        </p:blipFill>
        <p:spPr>
          <a:xfrm>
            <a:off x="6460052" y="3331623"/>
            <a:ext cx="4449088" cy="3262141"/>
          </a:xfrm>
          <a:prstGeom prst="rect">
            <a:avLst/>
          </a:prstGeom>
        </p:spPr>
      </p:pic>
      <p:sp>
        <p:nvSpPr>
          <p:cNvPr id="17" name="Rectangle 16"/>
          <p:cNvSpPr/>
          <p:nvPr/>
        </p:nvSpPr>
        <p:spPr>
          <a:xfrm>
            <a:off x="1246290" y="498032"/>
            <a:ext cx="1902509" cy="369332"/>
          </a:xfrm>
          <a:prstGeom prst="rect">
            <a:avLst/>
          </a:prstGeom>
        </p:spPr>
        <p:txBody>
          <a:bodyPr wrap="none">
            <a:spAutoFit/>
          </a:bodyPr>
          <a:lstStyle/>
          <a:p>
            <a:r>
              <a:rPr lang="fr-CH" dirty="0">
                <a:solidFill>
                  <a:srgbClr val="FF0000"/>
                </a:solidFill>
                <a:latin typeface="nexussans"/>
                <a:sym typeface="Wingdings" panose="05000000000000000000" pitchFamily="2" charset="2"/>
              </a:rPr>
              <a:t> </a:t>
            </a:r>
            <a:r>
              <a:rPr lang="fr-CH" dirty="0">
                <a:solidFill>
                  <a:srgbClr val="FF0000"/>
                </a:solidFill>
                <a:latin typeface="nexussans"/>
              </a:rPr>
              <a:t>EXCITATEUR</a:t>
            </a:r>
            <a:endParaRPr lang="fr-CH" dirty="0">
              <a:solidFill>
                <a:srgbClr val="FF0000"/>
              </a:solidFill>
            </a:endParaRPr>
          </a:p>
        </p:txBody>
      </p:sp>
    </p:spTree>
    <p:extLst>
      <p:ext uri="{BB962C8B-B14F-4D97-AF65-F5344CB8AC3E}">
        <p14:creationId xmlns:p14="http://schemas.microsoft.com/office/powerpoint/2010/main" val="17762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723735" y="3598295"/>
            <a:ext cx="4574875" cy="3051442"/>
            <a:chOff x="3723735" y="3598295"/>
            <a:chExt cx="4574875" cy="3051442"/>
          </a:xfrm>
        </p:grpSpPr>
        <p:pic>
          <p:nvPicPr>
            <p:cNvPr id="8194" name="Picture 2" descr="What is Alcohol Tolerance? How Does the Body Build Alcohol Tolera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3735" y="3598295"/>
              <a:ext cx="4574875" cy="3051442"/>
            </a:xfrm>
            <a:prstGeom prst="rect">
              <a:avLst/>
            </a:prstGeom>
            <a:noFill/>
            <a:extLst>
              <a:ext uri="{909E8E84-426E-40DD-AFC4-6F175D3DCCD1}">
                <a14:hiddenFill xmlns:a14="http://schemas.microsoft.com/office/drawing/2010/main">
                  <a:solidFill>
                    <a:srgbClr val="FFFFFF"/>
                  </a:solidFill>
                </a14:hiddenFill>
              </a:ext>
            </a:extLst>
          </p:spPr>
        </p:pic>
        <p:sp>
          <p:nvSpPr>
            <p:cNvPr id="3" name="Forme libre 2"/>
            <p:cNvSpPr/>
            <p:nvPr/>
          </p:nvSpPr>
          <p:spPr>
            <a:xfrm>
              <a:off x="3927475" y="4419600"/>
              <a:ext cx="663575" cy="561975"/>
            </a:xfrm>
            <a:custGeom>
              <a:avLst/>
              <a:gdLst>
                <a:gd name="connsiteX0" fmla="*/ 180975 w 657225"/>
                <a:gd name="connsiteY0" fmla="*/ 0 h 561975"/>
                <a:gd name="connsiteX1" fmla="*/ 104775 w 657225"/>
                <a:gd name="connsiteY1" fmla="*/ 57150 h 561975"/>
                <a:gd name="connsiteX2" fmla="*/ 0 w 657225"/>
                <a:gd name="connsiteY2" fmla="*/ 495300 h 561975"/>
                <a:gd name="connsiteX3" fmla="*/ 457200 w 657225"/>
                <a:gd name="connsiteY3" fmla="*/ 561975 h 561975"/>
                <a:gd name="connsiteX4" fmla="*/ 571500 w 657225"/>
                <a:gd name="connsiteY4" fmla="*/ 447675 h 561975"/>
                <a:gd name="connsiteX5" fmla="*/ 657225 w 657225"/>
                <a:gd name="connsiteY5" fmla="*/ 104775 h 561975"/>
                <a:gd name="connsiteX6" fmla="*/ 180975 w 657225"/>
                <a:gd name="connsiteY6" fmla="*/ 0 h 561975"/>
                <a:gd name="connsiteX0" fmla="*/ 187325 w 663575"/>
                <a:gd name="connsiteY0" fmla="*/ 0 h 561975"/>
                <a:gd name="connsiteX1" fmla="*/ 111125 w 663575"/>
                <a:gd name="connsiteY1" fmla="*/ 57150 h 561975"/>
                <a:gd name="connsiteX2" fmla="*/ 0 w 663575"/>
                <a:gd name="connsiteY2" fmla="*/ 495300 h 561975"/>
                <a:gd name="connsiteX3" fmla="*/ 463550 w 663575"/>
                <a:gd name="connsiteY3" fmla="*/ 561975 h 561975"/>
                <a:gd name="connsiteX4" fmla="*/ 577850 w 663575"/>
                <a:gd name="connsiteY4" fmla="*/ 447675 h 561975"/>
                <a:gd name="connsiteX5" fmla="*/ 663575 w 663575"/>
                <a:gd name="connsiteY5" fmla="*/ 104775 h 561975"/>
                <a:gd name="connsiteX6" fmla="*/ 187325 w 663575"/>
                <a:gd name="connsiteY6"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575" h="561975">
                  <a:moveTo>
                    <a:pt x="187325" y="0"/>
                  </a:moveTo>
                  <a:lnTo>
                    <a:pt x="111125" y="57150"/>
                  </a:lnTo>
                  <a:lnTo>
                    <a:pt x="0" y="495300"/>
                  </a:lnTo>
                  <a:lnTo>
                    <a:pt x="463550" y="561975"/>
                  </a:lnTo>
                  <a:lnTo>
                    <a:pt x="577850" y="447675"/>
                  </a:lnTo>
                  <a:lnTo>
                    <a:pt x="663575" y="104775"/>
                  </a:lnTo>
                  <a:lnTo>
                    <a:pt x="187325" y="0"/>
                  </a:lnTo>
                  <a:close/>
                </a:path>
              </a:pathLst>
            </a:cu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 name="Forme libre 3"/>
            <p:cNvSpPr/>
            <p:nvPr/>
          </p:nvSpPr>
          <p:spPr>
            <a:xfrm>
              <a:off x="7496175" y="5086350"/>
              <a:ext cx="647700" cy="571500"/>
            </a:xfrm>
            <a:custGeom>
              <a:avLst/>
              <a:gdLst>
                <a:gd name="connsiteX0" fmla="*/ 161925 w 628650"/>
                <a:gd name="connsiteY0" fmla="*/ 0 h 571500"/>
                <a:gd name="connsiteX1" fmla="*/ 95250 w 628650"/>
                <a:gd name="connsiteY1" fmla="*/ 76200 h 571500"/>
                <a:gd name="connsiteX2" fmla="*/ 0 w 628650"/>
                <a:gd name="connsiteY2" fmla="*/ 485775 h 571500"/>
                <a:gd name="connsiteX3" fmla="*/ 457200 w 628650"/>
                <a:gd name="connsiteY3" fmla="*/ 571500 h 571500"/>
                <a:gd name="connsiteX4" fmla="*/ 552450 w 628650"/>
                <a:gd name="connsiteY4" fmla="*/ 466725 h 571500"/>
                <a:gd name="connsiteX5" fmla="*/ 628650 w 628650"/>
                <a:gd name="connsiteY5" fmla="*/ 104775 h 571500"/>
                <a:gd name="connsiteX6" fmla="*/ 161925 w 628650"/>
                <a:gd name="connsiteY6" fmla="*/ 0 h 571500"/>
                <a:gd name="connsiteX0" fmla="*/ 180975 w 647700"/>
                <a:gd name="connsiteY0" fmla="*/ 0 h 571500"/>
                <a:gd name="connsiteX1" fmla="*/ 114300 w 647700"/>
                <a:gd name="connsiteY1" fmla="*/ 76200 h 571500"/>
                <a:gd name="connsiteX2" fmla="*/ 0 w 647700"/>
                <a:gd name="connsiteY2" fmla="*/ 476250 h 571500"/>
                <a:gd name="connsiteX3" fmla="*/ 476250 w 647700"/>
                <a:gd name="connsiteY3" fmla="*/ 571500 h 571500"/>
                <a:gd name="connsiteX4" fmla="*/ 571500 w 647700"/>
                <a:gd name="connsiteY4" fmla="*/ 466725 h 571500"/>
                <a:gd name="connsiteX5" fmla="*/ 647700 w 647700"/>
                <a:gd name="connsiteY5" fmla="*/ 104775 h 571500"/>
                <a:gd name="connsiteX6" fmla="*/ 180975 w 647700"/>
                <a:gd name="connsiteY6" fmla="*/ 0 h 571500"/>
                <a:gd name="connsiteX0" fmla="*/ 180975 w 647700"/>
                <a:gd name="connsiteY0" fmla="*/ 0 h 571500"/>
                <a:gd name="connsiteX1" fmla="*/ 85725 w 647700"/>
                <a:gd name="connsiteY1" fmla="*/ 76200 h 571500"/>
                <a:gd name="connsiteX2" fmla="*/ 0 w 647700"/>
                <a:gd name="connsiteY2" fmla="*/ 476250 h 571500"/>
                <a:gd name="connsiteX3" fmla="*/ 476250 w 647700"/>
                <a:gd name="connsiteY3" fmla="*/ 571500 h 571500"/>
                <a:gd name="connsiteX4" fmla="*/ 571500 w 647700"/>
                <a:gd name="connsiteY4" fmla="*/ 466725 h 571500"/>
                <a:gd name="connsiteX5" fmla="*/ 647700 w 647700"/>
                <a:gd name="connsiteY5" fmla="*/ 104775 h 571500"/>
                <a:gd name="connsiteX6" fmla="*/ 180975 w 647700"/>
                <a:gd name="connsiteY6" fmla="*/ 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700" h="571500">
                  <a:moveTo>
                    <a:pt x="180975" y="0"/>
                  </a:moveTo>
                  <a:lnTo>
                    <a:pt x="85725" y="76200"/>
                  </a:lnTo>
                  <a:lnTo>
                    <a:pt x="0" y="476250"/>
                  </a:lnTo>
                  <a:lnTo>
                    <a:pt x="476250" y="571500"/>
                  </a:lnTo>
                  <a:lnTo>
                    <a:pt x="571500" y="466725"/>
                  </a:lnTo>
                  <a:lnTo>
                    <a:pt x="647700" y="104775"/>
                  </a:lnTo>
                  <a:lnTo>
                    <a:pt x="180975" y="0"/>
                  </a:lnTo>
                  <a:close/>
                </a:path>
              </a:pathLst>
            </a:cu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6" name="Rectangle 5"/>
          <p:cNvSpPr/>
          <p:nvPr/>
        </p:nvSpPr>
        <p:spPr>
          <a:xfrm>
            <a:off x="74267" y="117132"/>
            <a:ext cx="3018775" cy="369332"/>
          </a:xfrm>
          <a:prstGeom prst="rect">
            <a:avLst/>
          </a:prstGeom>
        </p:spPr>
        <p:txBody>
          <a:bodyPr wrap="none">
            <a:spAutoFit/>
          </a:bodyPr>
          <a:lstStyle/>
          <a:p>
            <a:r>
              <a:rPr lang="fr-CH" b="1" u="sng" dirty="0">
                <a:effectLst/>
                <a:latin typeface="Lato light"/>
                <a:ea typeface="Calibri" panose="020F0502020204030204" pitchFamily="34" charset="0"/>
                <a:cs typeface="Times New Roman" panose="02020603050405020304" pitchFamily="18" charset="0"/>
              </a:rPr>
              <a:t>LES RÉCEPTEURS </a:t>
            </a:r>
            <a:r>
              <a:rPr lang="fr-CH" b="1" u="sng" dirty="0">
                <a:solidFill>
                  <a:srgbClr val="00B0F0"/>
                </a:solidFill>
                <a:effectLst/>
                <a:latin typeface="Lato light"/>
                <a:ea typeface="Calibri" panose="020F0502020204030204" pitchFamily="34" charset="0"/>
                <a:cs typeface="Times New Roman" panose="02020603050405020304" pitchFamily="18" charset="0"/>
              </a:rPr>
              <a:t>GABA</a:t>
            </a:r>
            <a:endParaRPr lang="fr-CH" dirty="0">
              <a:solidFill>
                <a:srgbClr val="00B0F0"/>
              </a:solidFill>
            </a:endParaRPr>
          </a:p>
        </p:txBody>
      </p:sp>
      <p:sp>
        <p:nvSpPr>
          <p:cNvPr id="2" name="Rectangle 1"/>
          <p:cNvSpPr/>
          <p:nvPr/>
        </p:nvSpPr>
        <p:spPr>
          <a:xfrm>
            <a:off x="288087" y="924286"/>
            <a:ext cx="10942725" cy="3056606"/>
          </a:xfrm>
          <a:prstGeom prst="rect">
            <a:avLst/>
          </a:prstGeom>
        </p:spPr>
        <p:txBody>
          <a:bodyPr wrap="square">
            <a:spAutoFit/>
          </a:bodyPr>
          <a:lstStyle/>
          <a:p>
            <a:pPr marL="171450" indent="-171450">
              <a:lnSpc>
                <a:spcPct val="107000"/>
              </a:lnSpc>
              <a:buFont typeface="Arial" panose="020B0604020202020204" pitchFamily="34" charset="0"/>
              <a:buChar char="•"/>
            </a:pP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Principal neurotransmetteur </a:t>
            </a:r>
            <a:r>
              <a:rPr lang="fr-CH" sz="1200" b="1" dirty="0">
                <a:solidFill>
                  <a:srgbClr val="00B0F0"/>
                </a:solidFill>
                <a:latin typeface="Arial" panose="020B0604020202020204" pitchFamily="34" charset="0"/>
                <a:cs typeface="Times New Roman" panose="02020603050405020304" pitchFamily="18" charset="0"/>
              </a:rPr>
              <a:t>inhibiteur </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du système nerveux central qui </a:t>
            </a:r>
            <a:r>
              <a:rPr lang="fr-CH" sz="1200" b="1" dirty="0">
                <a:latin typeface="Arial" panose="020B0604020202020204" pitchFamily="34" charset="0"/>
                <a:ea typeface="Times New Roman" panose="02020603050405020304" pitchFamily="18" charset="0"/>
                <a:cs typeface="Times New Roman" panose="02020603050405020304" pitchFamily="18" charset="0"/>
              </a:rPr>
              <a:t>contrebalancent les effets excitateurs du glutamate</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Représente 30% des synapse du cerveau (contre 50% pour le glutamate).</a:t>
            </a:r>
          </a:p>
          <a:p>
            <a:pPr marL="171450" indent="-171450">
              <a:lnSpc>
                <a:spcPct val="107000"/>
              </a:lnSpc>
              <a:buFont typeface="Arial" panose="020B0604020202020204" pitchFamily="34" charset="0"/>
              <a:buChar char="•"/>
            </a:pP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(peut aussi être excitateur dans certaines conditions comme le neuro-développement précoce de l’enfant </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cible pour un traitement par certains inhibiteurs de l’anhydrase carbonique (mécanisme peu clair): acétazolamide,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methazolamide</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zonisamide</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topiramate </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p>
          <a:p>
            <a:pPr marL="171450" indent="-171450">
              <a:lnSpc>
                <a:spcPct val="107000"/>
              </a:lnSpc>
              <a:buFont typeface="Arial" panose="020B0604020202020204" pitchFamily="34" charset="0"/>
              <a:buChar char="•"/>
            </a:pPr>
            <a:endPar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endParaRPr>
          </a:p>
          <a:p>
            <a:pPr marL="171450" indent="-171450">
              <a:lnSpc>
                <a:spcPct val="107000"/>
              </a:lnSpc>
              <a:buFont typeface="Arial" panose="020B0604020202020204" pitchFamily="34" charset="0"/>
              <a:buChar char="•"/>
            </a:pP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GABA: ouvre un </a:t>
            </a:r>
            <a:r>
              <a:rPr lang="fr-CH" sz="1200" b="1" dirty="0">
                <a:solidFill>
                  <a:srgbClr val="00B0F0"/>
                </a:solidFill>
                <a:latin typeface="Arial" panose="020B0604020202020204" pitchFamily="34" charset="0"/>
                <a:cs typeface="Times New Roman" panose="02020603050405020304" pitchFamily="18" charset="0"/>
              </a:rPr>
              <a:t>canal Chlore</a:t>
            </a:r>
          </a:p>
          <a:p>
            <a:pPr>
              <a:lnSpc>
                <a:spcPct val="107000"/>
              </a:lnSpc>
            </a:pPr>
            <a:endPar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endParaRPr>
          </a:p>
          <a:p>
            <a:pPr marL="171450" indent="-171450">
              <a:lnSpc>
                <a:spcPct val="107000"/>
              </a:lnSpc>
              <a:buFont typeface="Arial" panose="020B0604020202020204" pitchFamily="34" charset="0"/>
              <a:buChar char="•"/>
            </a:pP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Cible des </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anxiolytiques </a:t>
            </a:r>
            <a:r>
              <a:rPr lang="fr-CH" sz="1200" dirty="0">
                <a:latin typeface="Arial" panose="020B0604020202020204" pitchFamily="34" charset="0"/>
                <a:ea typeface="Times New Roman" panose="02020603050405020304" pitchFamily="18" charset="0"/>
                <a:cs typeface="Times New Roman" panose="02020603050405020304" pitchFamily="18" charset="0"/>
              </a:rPr>
              <a:t>et </a:t>
            </a:r>
            <a:r>
              <a:rPr lang="fr-CH" sz="1200" b="1" dirty="0" err="1">
                <a:latin typeface="Arial" panose="020B0604020202020204" pitchFamily="34" charset="0"/>
                <a:ea typeface="Times New Roman" panose="02020603050405020304" pitchFamily="18" charset="0"/>
                <a:cs typeface="Times New Roman" panose="02020603050405020304" pitchFamily="18" charset="0"/>
              </a:rPr>
              <a:t>anti-épileptiques</a:t>
            </a:r>
            <a:endParaRPr lang="fr-CH" sz="1200" b="1" dirty="0">
              <a:latin typeface="Arial" panose="020B0604020202020204" pitchFamily="34" charset="0"/>
              <a:ea typeface="Times New Roman" panose="02020603050405020304" pitchFamily="18" charset="0"/>
              <a:cs typeface="Times New Roman" panose="02020603050405020304" pitchFamily="18" charset="0"/>
            </a:endParaRPr>
          </a:p>
          <a:p>
            <a:pPr marL="628650" lvl="1" indent="-171450">
              <a:lnSpc>
                <a:spcPct val="107000"/>
              </a:lnSpc>
              <a:buFont typeface="Courier New" panose="02070309020205020404" pitchFamily="49" charset="0"/>
              <a:buChar char="o"/>
            </a:pP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Benzodiazépines</a:t>
            </a:r>
          </a:p>
          <a:p>
            <a:pPr marL="628650" lvl="1" indent="-171450">
              <a:lnSpc>
                <a:spcPct val="107000"/>
              </a:lnSpc>
              <a:buFont typeface="Courier New" panose="02070309020205020404" pitchFamily="49" charset="0"/>
              <a:buChar char="o"/>
            </a:pP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Phenobarbital</a:t>
            </a:r>
            <a:endPar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endParaRPr>
          </a:p>
          <a:p>
            <a:pPr marL="628650" lvl="1" indent="-171450">
              <a:lnSpc>
                <a:spcPct val="107000"/>
              </a:lnSpc>
              <a:buFont typeface="Courier New" panose="02070309020205020404" pitchFamily="49" charset="0"/>
              <a:buChar char="o"/>
            </a:pP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Valproate</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Dépakine</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t>
            </a:r>
          </a:p>
          <a:p>
            <a:pPr marL="628650" lvl="1" indent="-171450">
              <a:lnSpc>
                <a:spcPct val="107000"/>
              </a:lnSpc>
              <a:buFont typeface="Courier New" panose="02070309020205020404" pitchFamily="49" charset="0"/>
              <a:buChar char="o"/>
            </a:pP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Keppra</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t>
            </a:r>
          </a:p>
          <a:p>
            <a:pPr marL="628650" lvl="1" indent="-171450">
              <a:lnSpc>
                <a:spcPct val="107000"/>
              </a:lnSpc>
              <a:buFont typeface="Courier New" panose="02070309020205020404" pitchFamily="49" charset="0"/>
              <a:buChar char="o"/>
            </a:pP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Topiramate</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Topamax</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t>
            </a:r>
          </a:p>
          <a:p>
            <a:pPr marL="628650" lvl="1" indent="-171450">
              <a:lnSpc>
                <a:spcPct val="107000"/>
              </a:lnSpc>
              <a:buFont typeface="Courier New" panose="02070309020205020404" pitchFamily="49" charset="0"/>
              <a:buChar char="o"/>
            </a:pP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Viagbratine</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Sabril</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agoniste R. GABAA </a:t>
            </a:r>
          </a:p>
          <a:p>
            <a:pPr marL="628650" lvl="1" indent="-171450">
              <a:lnSpc>
                <a:spcPct val="107000"/>
              </a:lnSpc>
              <a:buFont typeface="Courier New" panose="02070309020205020404" pitchFamily="49" charset="0"/>
              <a:buChar char="o"/>
            </a:pP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Gabapentine</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Neurontin</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Prégabaline</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fr-CH" sz="1200" b="1" dirty="0" err="1">
                <a:solidFill>
                  <a:srgbClr val="00B0F0"/>
                </a:solidFill>
                <a:latin typeface="Arial" panose="020B0604020202020204" pitchFamily="34" charset="0"/>
                <a:ea typeface="Times New Roman" panose="02020603050405020304" pitchFamily="18" charset="0"/>
                <a:cs typeface="Times New Roman" panose="02020603050405020304" pitchFamily="18" charset="0"/>
              </a:rPr>
              <a:t>Lyrica</a:t>
            </a:r>
            <a:r>
              <a:rPr lang="fr-CH" sz="1200" b="1"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a:t>
            </a:r>
            <a:endPar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172092" y="378056"/>
            <a:ext cx="1859805" cy="369332"/>
          </a:xfrm>
          <a:prstGeom prst="rect">
            <a:avLst/>
          </a:prstGeom>
        </p:spPr>
        <p:txBody>
          <a:bodyPr wrap="none">
            <a:spAutoFit/>
          </a:bodyPr>
          <a:lstStyle/>
          <a:p>
            <a:r>
              <a:rPr lang="fr-CH" b="1" dirty="0">
                <a:solidFill>
                  <a:srgbClr val="33CCFF"/>
                </a:solidFill>
                <a:latin typeface="nexussans"/>
                <a:sym typeface="Wingdings" panose="05000000000000000000" pitchFamily="2" charset="2"/>
              </a:rPr>
              <a:t> </a:t>
            </a:r>
            <a:r>
              <a:rPr lang="fr-CH" b="1" dirty="0">
                <a:solidFill>
                  <a:srgbClr val="33CCFF"/>
                </a:solidFill>
                <a:latin typeface="nexussans"/>
              </a:rPr>
              <a:t>INHIBITEUR</a:t>
            </a:r>
            <a:endParaRPr lang="fr-CH" b="1" dirty="0">
              <a:solidFill>
                <a:srgbClr val="33CCFF"/>
              </a:solidFill>
            </a:endParaRPr>
          </a:p>
        </p:txBody>
      </p:sp>
      <p:sp>
        <p:nvSpPr>
          <p:cNvPr id="8" name="Rectangle 7"/>
          <p:cNvSpPr/>
          <p:nvPr/>
        </p:nvSpPr>
        <p:spPr>
          <a:xfrm>
            <a:off x="5508704" y="2286321"/>
            <a:ext cx="5236531" cy="1475660"/>
          </a:xfrm>
          <a:prstGeom prst="rect">
            <a:avLst/>
          </a:prstGeom>
          <a:solidFill>
            <a:srgbClr val="FF7D80"/>
          </a:solidFill>
        </p:spPr>
        <p:txBody>
          <a:bodyPr wrap="square">
            <a:spAutoFit/>
          </a:bodyPr>
          <a:lstStyle/>
          <a:p>
            <a:pPr indent="-171450">
              <a:lnSpc>
                <a:spcPct val="107000"/>
              </a:lnSpc>
            </a:pP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Alors que les autres antiépileptiques bloquent les </a:t>
            </a:r>
            <a:r>
              <a:rPr lang="fr-CH" sz="1200" b="1"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canaux sodiques voltages dépendant</a:t>
            </a:r>
          </a:p>
          <a:p>
            <a:pPr marL="171450" indent="-171450">
              <a:lnSpc>
                <a:spcPct val="107000"/>
              </a:lnSpc>
              <a:buFont typeface="Arial" panose="020B0604020202020204" pitchFamily="34" charset="0"/>
              <a:buChar char="•"/>
            </a:pP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Carbamazépine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Tégretol</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Oxcarbazépine</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Trileptal</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p>
          <a:p>
            <a:pPr marL="171450" indent="-171450">
              <a:lnSpc>
                <a:spcPct val="107000"/>
              </a:lnSpc>
              <a:buFont typeface="Arial" panose="020B0604020202020204" pitchFamily="34" charset="0"/>
              <a:buChar char="•"/>
            </a:pP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Lamotrigine</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Lamictal</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p>
          <a:p>
            <a:pPr marL="171450" indent="-171450">
              <a:lnSpc>
                <a:spcPct val="107000"/>
              </a:lnSpc>
              <a:buFont typeface="Arial" panose="020B0604020202020204" pitchFamily="34" charset="0"/>
              <a:buChar char="•"/>
            </a:pP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Phénytoïne</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(Di-</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Hydan</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Dilantin</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Fosphénytoïne</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Prodilantin</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p>
          <a:p>
            <a:pPr marL="171450" indent="-171450">
              <a:lnSpc>
                <a:spcPct val="107000"/>
              </a:lnSpc>
              <a:buFont typeface="Arial" panose="020B0604020202020204" pitchFamily="34" charset="0"/>
              <a:buChar char="•"/>
            </a:pP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Lacosamide</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Vimpat</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p>
          <a:p>
            <a:pPr marL="171450" indent="-171450">
              <a:lnSpc>
                <a:spcPct val="107000"/>
              </a:lnSpc>
              <a:buFont typeface="Arial" panose="020B0604020202020204" pitchFamily="34" charset="0"/>
              <a:buChar char="•"/>
            </a:pP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Zonisamide</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 (</a:t>
            </a:r>
            <a:r>
              <a:rPr lang="fr-CH" sz="1200" dirty="0" err="1">
                <a:solidFill>
                  <a:srgbClr val="202122"/>
                </a:solidFill>
                <a:latin typeface="Arial" panose="020B0604020202020204" pitchFamily="34" charset="0"/>
                <a:ea typeface="Times New Roman" panose="02020603050405020304" pitchFamily="18" charset="0"/>
                <a:cs typeface="Times New Roman" panose="02020603050405020304" pitchFamily="18" charset="0"/>
              </a:rPr>
              <a:t>Zonegran</a:t>
            </a:r>
            <a:r>
              <a:rPr lang="fr-CH" sz="1200" dirty="0">
                <a:solidFill>
                  <a:srgbClr val="202122"/>
                </a:solidFill>
                <a:latin typeface="Arial" panose="020B0604020202020204" pitchFamily="34"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0208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919" y="82034"/>
            <a:ext cx="2223686" cy="369332"/>
          </a:xfrm>
          <a:prstGeom prst="rect">
            <a:avLst/>
          </a:prstGeom>
        </p:spPr>
        <p:txBody>
          <a:bodyPr wrap="none">
            <a:spAutoFit/>
          </a:bodyPr>
          <a:lstStyle/>
          <a:p>
            <a:r>
              <a:rPr lang="fr-CH" b="1" u="sng" dirty="0">
                <a:solidFill>
                  <a:schemeClr val="accent4">
                    <a:lumMod val="75000"/>
                  </a:schemeClr>
                </a:solidFill>
                <a:latin typeface="Lato light"/>
                <a:ea typeface="Calibri" panose="020F0502020204030204" pitchFamily="34" charset="0"/>
                <a:cs typeface="Times New Roman" panose="02020603050405020304" pitchFamily="18" charset="0"/>
              </a:rPr>
              <a:t>ACETYLCHOLINE</a:t>
            </a:r>
            <a:endParaRPr lang="fr-CH" dirty="0">
              <a:solidFill>
                <a:schemeClr val="accent4">
                  <a:lumMod val="75000"/>
                </a:schemeClr>
              </a:solidFill>
              <a:latin typeface="Lato light"/>
              <a:ea typeface="Calibri" panose="020F0502020204030204" pitchFamily="34" charset="0"/>
              <a:cs typeface="Times New Roman" panose="02020603050405020304" pitchFamily="18" charset="0"/>
            </a:endParaRPr>
          </a:p>
        </p:txBody>
      </p:sp>
      <p:sp>
        <p:nvSpPr>
          <p:cNvPr id="4" name="Rectangle 3"/>
          <p:cNvSpPr/>
          <p:nvPr/>
        </p:nvSpPr>
        <p:spPr>
          <a:xfrm>
            <a:off x="99897" y="539234"/>
            <a:ext cx="5789421" cy="1938992"/>
          </a:xfrm>
          <a:prstGeom prst="rect">
            <a:avLst/>
          </a:prstGeom>
        </p:spPr>
        <p:txBody>
          <a:bodyPr wrap="square">
            <a:spAutoFit/>
          </a:bodyPr>
          <a:lstStyle/>
          <a:p>
            <a:pPr marL="285750" indent="-285750">
              <a:buFont typeface="Arial" panose="020B0604020202020204" pitchFamily="34" charset="0"/>
              <a:buChar char="•"/>
            </a:pPr>
            <a:r>
              <a:rPr lang="fr-CH" sz="1200" dirty="0">
                <a:solidFill>
                  <a:srgbClr val="202122"/>
                </a:solidFill>
                <a:latin typeface="Arial" panose="020B0604020202020204" pitchFamily="34" charset="0"/>
              </a:rPr>
              <a:t>Le plus important des neurotransmetteurs du SNC, mélangée aux autres fibres et qui </a:t>
            </a:r>
            <a:r>
              <a:rPr lang="fr-CH" sz="1200" b="1" dirty="0">
                <a:solidFill>
                  <a:srgbClr val="202122"/>
                </a:solidFill>
                <a:latin typeface="Arial" panose="020B0604020202020204" pitchFamily="34" charset="0"/>
              </a:rPr>
              <a:t>facilite la communication entres les neurones </a:t>
            </a:r>
            <a:r>
              <a:rPr lang="fr-CH" sz="1200" dirty="0">
                <a:solidFill>
                  <a:srgbClr val="202122"/>
                </a:solidFill>
                <a:latin typeface="Arial" panose="020B0604020202020204" pitchFamily="34" charset="0"/>
              </a:rPr>
              <a:t>avec des fonctions aussi bien </a:t>
            </a:r>
            <a:r>
              <a:rPr lang="fr-CH" sz="1200" dirty="0">
                <a:solidFill>
                  <a:srgbClr val="FF0000"/>
                </a:solidFill>
                <a:latin typeface="Arial" panose="020B0604020202020204" pitchFamily="34" charset="0"/>
              </a:rPr>
              <a:t>excitante (dans le cerveau) </a:t>
            </a:r>
            <a:r>
              <a:rPr lang="fr-CH" sz="1200" dirty="0">
                <a:latin typeface="Arial" panose="020B0604020202020204" pitchFamily="34" charset="0"/>
              </a:rPr>
              <a:t>et </a:t>
            </a:r>
            <a:r>
              <a:rPr lang="fr-CH" sz="1200" dirty="0">
                <a:solidFill>
                  <a:srgbClr val="FF0000"/>
                </a:solidFill>
                <a:latin typeface="Arial" panose="020B0604020202020204" pitchFamily="34" charset="0"/>
              </a:rPr>
              <a:t>excitante </a:t>
            </a:r>
            <a:r>
              <a:rPr lang="fr-CH" sz="1200" dirty="0">
                <a:solidFill>
                  <a:srgbClr val="202122"/>
                </a:solidFill>
                <a:latin typeface="Arial" panose="020B0604020202020204" pitchFamily="34" charset="0"/>
              </a:rPr>
              <a:t>et </a:t>
            </a:r>
            <a:r>
              <a:rPr lang="fr-CH" sz="1200" dirty="0">
                <a:solidFill>
                  <a:srgbClr val="00B0F0"/>
                </a:solidFill>
                <a:latin typeface="Arial" panose="020B0604020202020204" pitchFamily="34" charset="0"/>
              </a:rPr>
              <a:t>inhibitrices </a:t>
            </a:r>
            <a:r>
              <a:rPr lang="fr-CH" sz="1200" dirty="0">
                <a:latin typeface="Arial" panose="020B0604020202020204" pitchFamily="34" charset="0"/>
              </a:rPr>
              <a:t>(dans le SNP)</a:t>
            </a:r>
            <a:r>
              <a:rPr lang="fr-CH" sz="1200" dirty="0">
                <a:solidFill>
                  <a:srgbClr val="202122"/>
                </a:solidFill>
                <a:latin typeface="Arial" panose="020B0604020202020204" pitchFamily="34" charset="0"/>
                <a:sym typeface="Wingdings" panose="05000000000000000000" pitchFamily="2" charset="2"/>
              </a:rPr>
              <a:t> sorte de  c</a:t>
            </a:r>
            <a:r>
              <a:rPr lang="fr-CH" sz="1200" dirty="0">
                <a:solidFill>
                  <a:srgbClr val="202122"/>
                </a:solidFill>
                <a:latin typeface="Arial" panose="020B0604020202020204" pitchFamily="34" charset="0"/>
              </a:rPr>
              <a:t>hef d’orchestre périphérique de la régulation de la fonction motrice, des organes (SNS et SNPS), du système endocrine et autonome.</a:t>
            </a:r>
          </a:p>
          <a:p>
            <a:pPr marL="285750" indent="-285750">
              <a:buFont typeface="Arial" panose="020B0604020202020204" pitchFamily="34" charset="0"/>
              <a:buChar char="•"/>
            </a:pPr>
            <a:r>
              <a:rPr lang="fr-CH" sz="1200" dirty="0">
                <a:solidFill>
                  <a:srgbClr val="202122"/>
                </a:solidFill>
                <a:latin typeface="Arial" panose="020B0604020202020204" pitchFamily="34" charset="0"/>
              </a:rPr>
              <a:t>Impliquée dans:</a:t>
            </a:r>
          </a:p>
          <a:p>
            <a:pPr marL="742950" lvl="1" indent="-285750">
              <a:buFont typeface="Courier New" panose="02070309020205020404" pitchFamily="49" charset="0"/>
              <a:buChar char="o"/>
            </a:pPr>
            <a:r>
              <a:rPr lang="fr-CH" sz="1200" dirty="0">
                <a:solidFill>
                  <a:srgbClr val="202122"/>
                </a:solidFill>
                <a:latin typeface="Arial" panose="020B0604020202020204" pitchFamily="34" charset="0"/>
              </a:rPr>
              <a:t>Un peu similaire à la </a:t>
            </a:r>
            <a:r>
              <a:rPr lang="fr-CH" sz="1200" dirty="0" err="1">
                <a:solidFill>
                  <a:srgbClr val="202122"/>
                </a:solidFill>
                <a:latin typeface="Arial" panose="020B0604020202020204" pitchFamily="34" charset="0"/>
              </a:rPr>
              <a:t>Noradré</a:t>
            </a:r>
            <a:r>
              <a:rPr lang="fr-CH" sz="1200" dirty="0">
                <a:solidFill>
                  <a:srgbClr val="202122"/>
                </a:solidFill>
                <a:latin typeface="Arial" panose="020B0604020202020204" pitchFamily="34" charset="0"/>
              </a:rPr>
              <a:t>:  </a:t>
            </a:r>
            <a:r>
              <a:rPr lang="fr-CH" sz="1200" b="1" dirty="0">
                <a:solidFill>
                  <a:srgbClr val="202122"/>
                </a:solidFill>
                <a:latin typeface="Arial" panose="020B0604020202020204" pitchFamily="34" charset="0"/>
              </a:rPr>
              <a:t>mémoire</a:t>
            </a:r>
            <a:r>
              <a:rPr lang="fr-CH" sz="1200" dirty="0">
                <a:solidFill>
                  <a:srgbClr val="202122"/>
                </a:solidFill>
                <a:latin typeface="Arial" panose="020B0604020202020204" pitchFamily="34" charset="0"/>
              </a:rPr>
              <a:t> (sommeil REM), attention, concentration, motivation, apprentissage, résolution de </a:t>
            </a:r>
            <a:r>
              <a:rPr lang="fr-CH" sz="1200" dirty="0" err="1">
                <a:solidFill>
                  <a:srgbClr val="202122"/>
                </a:solidFill>
                <a:latin typeface="Arial" panose="020B0604020202020204" pitchFamily="34" charset="0"/>
              </a:rPr>
              <a:t>pb</a:t>
            </a:r>
            <a:r>
              <a:rPr lang="fr-CH" sz="1200" dirty="0">
                <a:solidFill>
                  <a:srgbClr val="202122"/>
                </a:solidFill>
                <a:latin typeface="Arial" panose="020B0604020202020204" pitchFamily="34" charset="0"/>
              </a:rPr>
              <a:t> </a:t>
            </a:r>
            <a:r>
              <a:rPr lang="fr-CH" sz="1200" i="1" dirty="0">
                <a:solidFill>
                  <a:srgbClr val="202122"/>
                </a:solidFill>
                <a:latin typeface="Arial" panose="020B0604020202020204" pitchFamily="34" charset="0"/>
              </a:rPr>
              <a:t>(</a:t>
            </a:r>
            <a:r>
              <a:rPr lang="fr-CH" sz="1200" i="1" dirty="0"/>
              <a:t>Alzheimer)</a:t>
            </a:r>
            <a:endParaRPr lang="fr-CH" sz="1200" i="1" dirty="0">
              <a:solidFill>
                <a:srgbClr val="202122"/>
              </a:solidFill>
              <a:latin typeface="Arial" panose="020B0604020202020204" pitchFamily="34" charset="0"/>
            </a:endParaRPr>
          </a:p>
          <a:p>
            <a:pPr marL="742950" lvl="1" indent="-285750">
              <a:buFont typeface="Courier New" panose="02070309020205020404" pitchFamily="49" charset="0"/>
              <a:buChar char="o"/>
            </a:pPr>
            <a:r>
              <a:rPr lang="fr-CH" sz="1200" dirty="0">
                <a:solidFill>
                  <a:srgbClr val="202122"/>
                </a:solidFill>
                <a:latin typeface="Arial" panose="020B0604020202020204" pitchFamily="34" charset="0"/>
              </a:rPr>
              <a:t>Le contrôle de l'humeur</a:t>
            </a:r>
          </a:p>
          <a:p>
            <a:pPr marL="742950" lvl="1" indent="-285750">
              <a:buFont typeface="Courier New" panose="02070309020205020404" pitchFamily="49" charset="0"/>
              <a:buChar char="o"/>
            </a:pPr>
            <a:r>
              <a:rPr lang="fr-CH" sz="1200" dirty="0">
                <a:solidFill>
                  <a:srgbClr val="202122"/>
                </a:solidFill>
                <a:latin typeface="Arial" panose="020B0604020202020204" pitchFamily="34" charset="0"/>
              </a:rPr>
              <a:t>Régulation de la motricité fine (</a:t>
            </a:r>
            <a:r>
              <a:rPr lang="fr-CH" sz="1200" i="1" dirty="0"/>
              <a:t>Parkinson</a:t>
            </a:r>
            <a:r>
              <a:rPr lang="fr-CH" sz="1200" dirty="0">
                <a:solidFill>
                  <a:srgbClr val="202122"/>
                </a:solidFill>
                <a:latin typeface="Arial" panose="020B0604020202020204" pitchFamily="34" charset="0"/>
              </a:rPr>
              <a:t>)</a:t>
            </a:r>
          </a:p>
        </p:txBody>
      </p:sp>
      <p:sp>
        <p:nvSpPr>
          <p:cNvPr id="5" name="Rectangle 4"/>
          <p:cNvSpPr/>
          <p:nvPr/>
        </p:nvSpPr>
        <p:spPr>
          <a:xfrm>
            <a:off x="2263402" y="125968"/>
            <a:ext cx="5538696" cy="369332"/>
          </a:xfrm>
          <a:prstGeom prst="rect">
            <a:avLst/>
          </a:prstGeom>
        </p:spPr>
        <p:txBody>
          <a:bodyPr wrap="none">
            <a:spAutoFit/>
          </a:bodyPr>
          <a:lstStyle/>
          <a:p>
            <a:r>
              <a:rPr lang="fr-CH" b="1" dirty="0">
                <a:solidFill>
                  <a:srgbClr val="202122"/>
                </a:solidFill>
                <a:latin typeface="Arial" panose="020B0604020202020204" pitchFamily="34" charset="0"/>
                <a:sym typeface="Wingdings" panose="05000000000000000000" pitchFamily="2" charset="2"/>
              </a:rPr>
              <a:t> </a:t>
            </a:r>
            <a:r>
              <a:rPr lang="fr-CH" b="1" dirty="0">
                <a:solidFill>
                  <a:srgbClr val="202122"/>
                </a:solidFill>
                <a:latin typeface="Arial" panose="020B0604020202020204" pitchFamily="34" charset="0"/>
              </a:rPr>
              <a:t>facilite la </a:t>
            </a:r>
            <a:r>
              <a:rPr lang="fr-CH" b="1" dirty="0">
                <a:solidFill>
                  <a:schemeClr val="accent4">
                    <a:lumMod val="75000"/>
                  </a:schemeClr>
                </a:solidFill>
                <a:latin typeface="Arial" panose="020B0604020202020204" pitchFamily="34" charset="0"/>
              </a:rPr>
              <a:t>communication</a:t>
            </a:r>
            <a:r>
              <a:rPr lang="fr-CH" b="1" dirty="0">
                <a:solidFill>
                  <a:srgbClr val="202122"/>
                </a:solidFill>
                <a:latin typeface="Arial" panose="020B0604020202020204" pitchFamily="34" charset="0"/>
              </a:rPr>
              <a:t> entres les neurones </a:t>
            </a:r>
            <a:endParaRPr lang="fr-CH" dirty="0"/>
          </a:p>
        </p:txBody>
      </p:sp>
      <p:pic>
        <p:nvPicPr>
          <p:cNvPr id="7" name="Image 6"/>
          <p:cNvPicPr>
            <a:picLocks noChangeAspect="1"/>
          </p:cNvPicPr>
          <p:nvPr/>
        </p:nvPicPr>
        <p:blipFill>
          <a:blip r:embed="rId2"/>
          <a:stretch>
            <a:fillRect/>
          </a:stretch>
        </p:blipFill>
        <p:spPr>
          <a:xfrm>
            <a:off x="295181" y="2574130"/>
            <a:ext cx="5398559" cy="4048919"/>
          </a:xfrm>
          <a:prstGeom prst="rect">
            <a:avLst/>
          </a:prstGeom>
        </p:spPr>
      </p:pic>
      <p:pic>
        <p:nvPicPr>
          <p:cNvPr id="1026" name="Picture 2" descr="What is the role of acetylcholine in the brain? - Qu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043" y="793749"/>
            <a:ext cx="34004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135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olecules | Free Full-Text | Cholinergic Signaling, Neural Excitability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350" y="0"/>
            <a:ext cx="10775950" cy="68485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rot="21006749">
            <a:off x="2533650" y="838200"/>
            <a:ext cx="1276350" cy="238125"/>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rot="428484">
            <a:off x="9972575" y="1088264"/>
            <a:ext cx="1081112" cy="330411"/>
          </a:xfrm>
          <a:prstGeom prst="roundRect">
            <a:avLst/>
          </a:pr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6394676" y="353265"/>
            <a:ext cx="1081112" cy="330411"/>
          </a:xfrm>
          <a:prstGeom prst="roundRect">
            <a:avLst/>
          </a:prstGeom>
          <a:solidFill>
            <a:schemeClr val="accent4">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ZoneTexte 2"/>
          <p:cNvSpPr txBox="1"/>
          <p:nvPr/>
        </p:nvSpPr>
        <p:spPr>
          <a:xfrm>
            <a:off x="7910477" y="5228493"/>
            <a:ext cx="2045753" cy="230832"/>
          </a:xfrm>
          <a:prstGeom prst="rect">
            <a:avLst/>
          </a:prstGeom>
          <a:noFill/>
        </p:spPr>
        <p:txBody>
          <a:bodyPr wrap="none" rtlCol="0">
            <a:spAutoFit/>
          </a:bodyPr>
          <a:lstStyle/>
          <a:p>
            <a:r>
              <a:rPr lang="fr-CH" sz="900" dirty="0"/>
              <a:t>(parfois dépolarisation chez nourrisson)</a:t>
            </a:r>
          </a:p>
        </p:txBody>
      </p:sp>
      <p:sp>
        <p:nvSpPr>
          <p:cNvPr id="7" name="ZoneTexte 6"/>
          <p:cNvSpPr txBox="1"/>
          <p:nvPr/>
        </p:nvSpPr>
        <p:spPr>
          <a:xfrm>
            <a:off x="2775563" y="3464885"/>
            <a:ext cx="396262" cy="230832"/>
          </a:xfrm>
          <a:prstGeom prst="rect">
            <a:avLst/>
          </a:prstGeom>
          <a:noFill/>
        </p:spPr>
        <p:txBody>
          <a:bodyPr wrap="none" rtlCol="0">
            <a:spAutoFit/>
          </a:bodyPr>
          <a:lstStyle/>
          <a:p>
            <a:r>
              <a:rPr lang="fr-CH" sz="900" dirty="0"/>
              <a:t>Mg+</a:t>
            </a:r>
          </a:p>
        </p:txBody>
      </p:sp>
      <p:sp>
        <p:nvSpPr>
          <p:cNvPr id="6" name="Ellipse 5"/>
          <p:cNvSpPr/>
          <p:nvPr/>
        </p:nvSpPr>
        <p:spPr>
          <a:xfrm>
            <a:off x="3012391" y="3632340"/>
            <a:ext cx="62279" cy="6337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Forme libre 7"/>
          <p:cNvSpPr/>
          <p:nvPr/>
        </p:nvSpPr>
        <p:spPr>
          <a:xfrm>
            <a:off x="2124075" y="3674745"/>
            <a:ext cx="781050" cy="710183"/>
          </a:xfrm>
          <a:custGeom>
            <a:avLst/>
            <a:gdLst>
              <a:gd name="connsiteX0" fmla="*/ 0 w 781050"/>
              <a:gd name="connsiteY0" fmla="*/ 535305 h 710183"/>
              <a:gd name="connsiteX1" fmla="*/ 285750 w 781050"/>
              <a:gd name="connsiteY1" fmla="*/ 687705 h 710183"/>
              <a:gd name="connsiteX2" fmla="*/ 352425 w 781050"/>
              <a:gd name="connsiteY2" fmla="*/ 106680 h 710183"/>
              <a:gd name="connsiteX3" fmla="*/ 781050 w 781050"/>
              <a:gd name="connsiteY3" fmla="*/ 1905 h 710183"/>
            </a:gdLst>
            <a:ahLst/>
            <a:cxnLst>
              <a:cxn ang="0">
                <a:pos x="connsiteX0" y="connsiteY0"/>
              </a:cxn>
              <a:cxn ang="0">
                <a:pos x="connsiteX1" y="connsiteY1"/>
              </a:cxn>
              <a:cxn ang="0">
                <a:pos x="connsiteX2" y="connsiteY2"/>
              </a:cxn>
              <a:cxn ang="0">
                <a:pos x="connsiteX3" y="connsiteY3"/>
              </a:cxn>
            </a:cxnLst>
            <a:rect l="l" t="t" r="r" b="b"/>
            <a:pathLst>
              <a:path w="781050" h="710183">
                <a:moveTo>
                  <a:pt x="0" y="535305"/>
                </a:moveTo>
                <a:cubicBezTo>
                  <a:pt x="113506" y="647223"/>
                  <a:pt x="227013" y="759142"/>
                  <a:pt x="285750" y="687705"/>
                </a:cubicBezTo>
                <a:cubicBezTo>
                  <a:pt x="344487" y="616268"/>
                  <a:pt x="269875" y="220980"/>
                  <a:pt x="352425" y="106680"/>
                </a:cubicBezTo>
                <a:cubicBezTo>
                  <a:pt x="434975" y="-7620"/>
                  <a:pt x="608012" y="-2858"/>
                  <a:pt x="781050" y="1905"/>
                </a:cubicBezTo>
              </a:path>
            </a:pathLst>
          </a:custGeom>
          <a:noFill/>
          <a:ln>
            <a:solidFill>
              <a:schemeClr val="tx1"/>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orme libre 8"/>
          <p:cNvSpPr/>
          <p:nvPr/>
        </p:nvSpPr>
        <p:spPr>
          <a:xfrm>
            <a:off x="3095625" y="3505200"/>
            <a:ext cx="142875" cy="161925"/>
          </a:xfrm>
          <a:custGeom>
            <a:avLst/>
            <a:gdLst>
              <a:gd name="connsiteX0" fmla="*/ 0 w 142875"/>
              <a:gd name="connsiteY0" fmla="*/ 161925 h 161925"/>
              <a:gd name="connsiteX1" fmla="*/ 85725 w 142875"/>
              <a:gd name="connsiteY1" fmla="*/ 123825 h 161925"/>
              <a:gd name="connsiteX2" fmla="*/ 142875 w 142875"/>
              <a:gd name="connsiteY2" fmla="*/ 0 h 161925"/>
            </a:gdLst>
            <a:ahLst/>
            <a:cxnLst>
              <a:cxn ang="0">
                <a:pos x="connsiteX0" y="connsiteY0"/>
              </a:cxn>
              <a:cxn ang="0">
                <a:pos x="connsiteX1" y="connsiteY1"/>
              </a:cxn>
              <a:cxn ang="0">
                <a:pos x="connsiteX2" y="connsiteY2"/>
              </a:cxn>
            </a:cxnLst>
            <a:rect l="l" t="t" r="r" b="b"/>
            <a:pathLst>
              <a:path w="142875" h="161925">
                <a:moveTo>
                  <a:pt x="0" y="161925"/>
                </a:moveTo>
                <a:cubicBezTo>
                  <a:pt x="30956" y="156368"/>
                  <a:pt x="61913" y="150812"/>
                  <a:pt x="85725" y="123825"/>
                </a:cubicBezTo>
                <a:cubicBezTo>
                  <a:pt x="109537" y="96838"/>
                  <a:pt x="126206" y="48419"/>
                  <a:pt x="142875" y="0"/>
                </a:cubicBezTo>
              </a:path>
            </a:pathLst>
          </a:custGeom>
          <a:noFill/>
          <a:ln w="6350">
            <a:solidFill>
              <a:schemeClr val="tx1"/>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2047696" y="5105784"/>
            <a:ext cx="1276350" cy="238125"/>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6394676" y="5188351"/>
            <a:ext cx="1276350" cy="238125"/>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8202266" y="5018757"/>
            <a:ext cx="1427669" cy="280915"/>
          </a:xfrm>
          <a:prstGeom prst="roundRect">
            <a:avLst/>
          </a:pr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4663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2 from Therapeutic potential of GABAB receptor ligands in dru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336" y="673100"/>
            <a:ext cx="8075564" cy="553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76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36 1"/>
          <p:cNvPicPr>
            <a:picLocks noChangeAspect="1" noChangeArrowheads="1"/>
          </p:cNvPicPr>
          <p:nvPr/>
        </p:nvPicPr>
        <p:blipFill rotWithShape="1">
          <a:blip r:embed="rId2">
            <a:extLst>
              <a:ext uri="{28A0092B-C50C-407E-A947-70E740481C1C}">
                <a14:useLocalDpi xmlns:a14="http://schemas.microsoft.com/office/drawing/2010/main" val="0"/>
              </a:ext>
            </a:extLst>
          </a:blip>
          <a:srcRect l="10957" t="7373" r="6545" b="12931"/>
          <a:stretch/>
        </p:blipFill>
        <p:spPr bwMode="auto">
          <a:xfrm>
            <a:off x="2686049" y="1295400"/>
            <a:ext cx="6762751" cy="4324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48225" y="95071"/>
            <a:ext cx="3638550" cy="1200329"/>
          </a:xfrm>
          <a:prstGeom prst="rect">
            <a:avLst/>
          </a:prstGeom>
        </p:spPr>
        <p:txBody>
          <a:bodyPr wrap="square">
            <a:spAutoFit/>
          </a:bodyPr>
          <a:lstStyle/>
          <a:p>
            <a:r>
              <a:rPr lang="fr-CH" dirty="0" err="1">
                <a:solidFill>
                  <a:srgbClr val="515456"/>
                </a:solidFill>
                <a:latin typeface="Roboto Condensed"/>
              </a:rPr>
              <a:t>Inhiteurs</a:t>
            </a:r>
            <a:r>
              <a:rPr lang="fr-CH" dirty="0">
                <a:solidFill>
                  <a:srgbClr val="515456"/>
                </a:solidFill>
                <a:latin typeface="Roboto Condensed"/>
              </a:rPr>
              <a:t> de l’acétylcholinestérase </a:t>
            </a:r>
          </a:p>
          <a:p>
            <a:pPr marL="285750" indent="-285750">
              <a:buFont typeface="Arial" panose="020B0604020202020204" pitchFamily="34" charset="0"/>
              <a:buChar char="•"/>
            </a:pPr>
            <a:r>
              <a:rPr lang="fr-CH" dirty="0" err="1">
                <a:solidFill>
                  <a:srgbClr val="515456"/>
                </a:solidFill>
                <a:latin typeface="Roboto Condensed"/>
              </a:rPr>
              <a:t>donépézil</a:t>
            </a:r>
            <a:endParaRPr lang="fr-CH" dirty="0">
              <a:solidFill>
                <a:srgbClr val="515456"/>
              </a:solidFill>
              <a:latin typeface="Roboto Condensed"/>
            </a:endParaRPr>
          </a:p>
          <a:p>
            <a:pPr marL="285750" indent="-285750">
              <a:buFont typeface="Arial" panose="020B0604020202020204" pitchFamily="34" charset="0"/>
              <a:buChar char="•"/>
            </a:pPr>
            <a:r>
              <a:rPr lang="fr-CH" dirty="0" err="1">
                <a:solidFill>
                  <a:srgbClr val="515456"/>
                </a:solidFill>
                <a:latin typeface="Roboto Condensed"/>
              </a:rPr>
              <a:t>rivastigmine</a:t>
            </a:r>
            <a:endParaRPr lang="fr-CH" dirty="0">
              <a:solidFill>
                <a:srgbClr val="515456"/>
              </a:solidFill>
              <a:latin typeface="Roboto Condensed"/>
            </a:endParaRPr>
          </a:p>
          <a:p>
            <a:pPr marL="285750" indent="-285750">
              <a:buFont typeface="Arial" panose="020B0604020202020204" pitchFamily="34" charset="0"/>
              <a:buChar char="•"/>
            </a:pPr>
            <a:r>
              <a:rPr lang="fr-CH" dirty="0" err="1">
                <a:solidFill>
                  <a:srgbClr val="515456"/>
                </a:solidFill>
                <a:latin typeface="Roboto Condensed"/>
              </a:rPr>
              <a:t>galantamine</a:t>
            </a:r>
            <a:endParaRPr lang="fr-CH" dirty="0">
              <a:solidFill>
                <a:srgbClr val="515456"/>
              </a:solidFill>
              <a:latin typeface="Roboto Condensed"/>
            </a:endParaRPr>
          </a:p>
        </p:txBody>
      </p:sp>
      <p:sp>
        <p:nvSpPr>
          <p:cNvPr id="7" name="Rectangle 6"/>
          <p:cNvSpPr/>
          <p:nvPr/>
        </p:nvSpPr>
        <p:spPr>
          <a:xfrm>
            <a:off x="4114800" y="5619750"/>
            <a:ext cx="5657850" cy="646331"/>
          </a:xfrm>
          <a:prstGeom prst="rect">
            <a:avLst/>
          </a:prstGeom>
        </p:spPr>
        <p:txBody>
          <a:bodyPr wrap="square">
            <a:spAutoFit/>
          </a:bodyPr>
          <a:lstStyle/>
          <a:p>
            <a:r>
              <a:rPr lang="fr-CH" dirty="0">
                <a:solidFill>
                  <a:srgbClr val="515456"/>
                </a:solidFill>
                <a:latin typeface="Roboto Condensed"/>
              </a:rPr>
              <a:t>Antagonistes du récepteur </a:t>
            </a:r>
            <a:r>
              <a:rPr lang="fr-CH" dirty="0" err="1">
                <a:solidFill>
                  <a:srgbClr val="515456"/>
                </a:solidFill>
                <a:latin typeface="Roboto Condensed"/>
              </a:rPr>
              <a:t>glutamatergique</a:t>
            </a:r>
            <a:r>
              <a:rPr lang="fr-CH" dirty="0">
                <a:solidFill>
                  <a:srgbClr val="515456"/>
                </a:solidFill>
                <a:latin typeface="Roboto Condensed"/>
              </a:rPr>
              <a:t> NMDA : </a:t>
            </a:r>
          </a:p>
          <a:p>
            <a:pPr marL="285750" indent="-285750">
              <a:buFont typeface="Arial" panose="020B0604020202020204" pitchFamily="34" charset="0"/>
              <a:buChar char="•"/>
            </a:pPr>
            <a:r>
              <a:rPr lang="fr-CH" dirty="0" err="1">
                <a:solidFill>
                  <a:srgbClr val="515456"/>
                </a:solidFill>
                <a:latin typeface="Roboto Condensed"/>
              </a:rPr>
              <a:t>mémantine</a:t>
            </a:r>
            <a:r>
              <a:rPr lang="fr-CH" dirty="0">
                <a:solidFill>
                  <a:srgbClr val="515456"/>
                </a:solidFill>
                <a:latin typeface="Roboto Condensed"/>
              </a:rPr>
              <a:t> </a:t>
            </a:r>
            <a:endParaRPr lang="fr-CH" b="0" i="0" dirty="0">
              <a:solidFill>
                <a:srgbClr val="515456"/>
              </a:solidFill>
              <a:effectLst/>
              <a:latin typeface="Roboto Condensed"/>
            </a:endParaRPr>
          </a:p>
        </p:txBody>
      </p:sp>
    </p:spTree>
    <p:extLst>
      <p:ext uri="{BB962C8B-B14F-4D97-AF65-F5344CB8AC3E}">
        <p14:creationId xmlns:p14="http://schemas.microsoft.com/office/powerpoint/2010/main" val="343984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008360" y="2310064"/>
            <a:ext cx="5173404" cy="830997"/>
          </a:xfrm>
          <a:prstGeom prst="rect">
            <a:avLst/>
          </a:prstGeom>
          <a:noFill/>
        </p:spPr>
        <p:txBody>
          <a:bodyPr wrap="none" rtlCol="0">
            <a:spAutoFit/>
          </a:bodyPr>
          <a:lstStyle/>
          <a:p>
            <a:r>
              <a:rPr lang="fr-CH" sz="4800" b="1" dirty="0"/>
              <a:t>ANTI-EPILEPTIQUES</a:t>
            </a:r>
          </a:p>
        </p:txBody>
      </p:sp>
    </p:spTree>
    <p:extLst>
      <p:ext uri="{BB962C8B-B14F-4D97-AF65-F5344CB8AC3E}">
        <p14:creationId xmlns:p14="http://schemas.microsoft.com/office/powerpoint/2010/main" val="23211040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6687</TotalTime>
  <Words>1975</Words>
  <Application>Microsoft Office PowerPoint</Application>
  <PresentationFormat>Grand écran</PresentationFormat>
  <Paragraphs>261</Paragraphs>
  <Slides>20</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Arial</vt:lpstr>
      <vt:lpstr>Calibri</vt:lpstr>
      <vt:lpstr>Calibri Light</vt:lpstr>
      <vt:lpstr>Courier New</vt:lpstr>
      <vt:lpstr>freight-sans-pro</vt:lpstr>
      <vt:lpstr>Lato light</vt:lpstr>
      <vt:lpstr>nexussans</vt:lpstr>
      <vt:lpstr>Roboto Condensed</vt:lpstr>
      <vt:lpstr>Symbol</vt:lpstr>
      <vt:lpstr>Times New Roman</vt:lpstr>
      <vt:lpstr>Wingdings</vt:lpstr>
      <vt:lpstr>worksans-regular</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FHVi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Martinez Manuel</dc:creator>
  <cp:lastModifiedBy>Martinez Manuel</cp:lastModifiedBy>
  <cp:revision>147</cp:revision>
  <dcterms:created xsi:type="dcterms:W3CDTF">2023-04-27T07:54:38Z</dcterms:created>
  <dcterms:modified xsi:type="dcterms:W3CDTF">2024-05-24T12:47:55Z</dcterms:modified>
</cp:coreProperties>
</file>