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705" autoAdjust="0"/>
  </p:normalViewPr>
  <p:slideViewPr>
    <p:cSldViewPr snapToGrid="0" snapToObjects="1">
      <p:cViewPr>
        <p:scale>
          <a:sx n="100" d="100"/>
          <a:sy n="100" d="100"/>
        </p:scale>
        <p:origin x="1512" y="-263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7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5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0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4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8864-FF47-7D44-A086-8844A71A898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53EE-4979-AD49-BB8C-74D380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23"/>
          <p:cNvSpPr>
            <a:spLocks noChangeArrowheads="1"/>
          </p:cNvSpPr>
          <p:nvPr/>
        </p:nvSpPr>
        <p:spPr bwMode="auto">
          <a:xfrm>
            <a:off x="2532379" y="3635048"/>
            <a:ext cx="4260204" cy="75683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EAEAEA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111" name="Rectangle 23"/>
          <p:cNvSpPr>
            <a:spLocks noChangeArrowheads="1"/>
          </p:cNvSpPr>
          <p:nvPr/>
        </p:nvSpPr>
        <p:spPr bwMode="auto">
          <a:xfrm>
            <a:off x="5130384" y="6862894"/>
            <a:ext cx="4415178" cy="945284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EAEAEA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112" name="Rectangle 23"/>
          <p:cNvSpPr>
            <a:spLocks noChangeArrowheads="1"/>
          </p:cNvSpPr>
          <p:nvPr/>
        </p:nvSpPr>
        <p:spPr bwMode="auto">
          <a:xfrm>
            <a:off x="127000" y="6862894"/>
            <a:ext cx="4275641" cy="945284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EAEAEA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grpSp>
        <p:nvGrpSpPr>
          <p:cNvPr id="40" name="Group 39"/>
          <p:cNvGrpSpPr/>
          <p:nvPr/>
        </p:nvGrpSpPr>
        <p:grpSpPr>
          <a:xfrm>
            <a:off x="4784776" y="3286231"/>
            <a:ext cx="353929" cy="279558"/>
            <a:chOff x="4932363" y="2471738"/>
            <a:chExt cx="353929" cy="279558"/>
          </a:xfrm>
          <a:effectLst>
            <a:outerShdw blurRad="50800" dist="38100" dir="2700000" sx="113000" sy="113000" algn="tl" rotWithShape="0">
              <a:srgbClr val="FF0000">
                <a:alpha val="43000"/>
              </a:srgbClr>
            </a:outerShdw>
          </a:effectLst>
        </p:grpSpPr>
        <p:sp>
          <p:nvSpPr>
            <p:cNvPr id="9" name="Oval 8"/>
            <p:cNvSpPr/>
            <p:nvPr/>
          </p:nvSpPr>
          <p:spPr>
            <a:xfrm>
              <a:off x="4935539" y="2471738"/>
              <a:ext cx="298449" cy="2795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4932363" y="2479675"/>
              <a:ext cx="35392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CH" sz="1000" b="1" i="1" dirty="0">
                  <a:solidFill>
                    <a:srgbClr val="FF0000"/>
                  </a:solidFill>
                  <a:latin typeface="Verdana" charset="0"/>
                </a:rPr>
                <a:t>5’</a:t>
              </a:r>
              <a:endParaRPr lang="fr-FR" sz="1000" b="1" i="1" dirty="0">
                <a:solidFill>
                  <a:srgbClr val="FF0000"/>
                </a:solidFill>
                <a:latin typeface="Verdana" charset="0"/>
              </a:endParaRPr>
            </a:p>
          </p:txBody>
        </p:sp>
      </p:grp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5360655" y="4948221"/>
            <a:ext cx="0" cy="3127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2515061" y="4119132"/>
            <a:ext cx="4432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Pas plus de 2-3 doses de benzodiazépines !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2532379" y="3553089"/>
            <a:ext cx="4245188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fr-CH" sz="1200" b="1" dirty="0">
                <a:latin typeface="Verdana" charset="0"/>
              </a:rPr>
              <a:t>2</a:t>
            </a:r>
            <a:r>
              <a:rPr lang="fr-CH" sz="1200" b="1" baseline="30000" dirty="0">
                <a:latin typeface="Verdana" charset="0"/>
              </a:rPr>
              <a:t>ème</a:t>
            </a:r>
            <a:r>
              <a:rPr lang="fr-CH" sz="1200" b="1" dirty="0">
                <a:latin typeface="Verdana" charset="0"/>
              </a:rPr>
              <a:t> dose de benzodiazépine </a:t>
            </a:r>
          </a:p>
          <a:p>
            <a:pPr algn="ctr" eaLnBrk="1" hangingPunct="1">
              <a:lnSpc>
                <a:spcPct val="130000"/>
              </a:lnSpc>
            </a:pPr>
            <a:r>
              <a:rPr lang="fr-CH" sz="1200" b="1" dirty="0">
                <a:latin typeface="Verdana" charset="0"/>
              </a:rPr>
              <a:t>(midazolam</a:t>
            </a:r>
            <a:r>
              <a:rPr lang="fr-CH" sz="1200" b="1" dirty="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fr-CH" sz="1200" b="1" dirty="0">
                <a:latin typeface="Verdana" charset="0"/>
              </a:rPr>
              <a:t>Lorazepam ou </a:t>
            </a:r>
            <a:r>
              <a:rPr lang="fr-CH" sz="1200" b="1" dirty="0">
                <a:solidFill>
                  <a:srgbClr val="000000"/>
                </a:solidFill>
                <a:latin typeface="Verdana" charset="0"/>
              </a:rPr>
              <a:t>d</a:t>
            </a:r>
            <a:r>
              <a:rPr lang="fr-CH" sz="1200" b="1" dirty="0">
                <a:latin typeface="Verdana" charset="0"/>
              </a:rPr>
              <a:t>iazepam)</a:t>
            </a:r>
          </a:p>
          <a:p>
            <a:pPr algn="ctr" eaLnBrk="1" hangingPunct="1">
              <a:lnSpc>
                <a:spcPct val="130000"/>
              </a:lnSpc>
            </a:pPr>
            <a:endParaRPr lang="fr-CH" sz="1200" b="1" dirty="0">
              <a:latin typeface="Verdana" charset="0"/>
            </a:endParaRP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717719" y="3290358"/>
            <a:ext cx="0" cy="2960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4717719" y="4492815"/>
            <a:ext cx="0" cy="2960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739190" y="4457072"/>
            <a:ext cx="445100" cy="279558"/>
            <a:chOff x="4881563" y="2471738"/>
            <a:chExt cx="445100" cy="279558"/>
          </a:xfrm>
        </p:grpSpPr>
        <p:sp>
          <p:nvSpPr>
            <p:cNvPr id="52" name="Oval 51"/>
            <p:cNvSpPr/>
            <p:nvPr/>
          </p:nvSpPr>
          <p:spPr>
            <a:xfrm>
              <a:off x="4935539" y="2471738"/>
              <a:ext cx="298449" cy="2795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0005" dist="22987" dir="5100000" sx="124000" sy="124000" algn="tl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4881563" y="2479675"/>
              <a:ext cx="4451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CH" sz="1000" b="1" i="1" dirty="0">
                  <a:solidFill>
                    <a:srgbClr val="FF0000"/>
                  </a:solidFill>
                  <a:latin typeface="Verdana" charset="0"/>
                </a:rPr>
                <a:t>10’</a:t>
              </a:r>
              <a:endParaRPr lang="fr-FR" sz="1000" b="1" i="1" dirty="0">
                <a:solidFill>
                  <a:srgbClr val="FF0000"/>
                </a:solidFill>
                <a:latin typeface="Verdana" charset="0"/>
              </a:endParaRPr>
            </a:p>
          </p:txBody>
        </p:sp>
      </p:grp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2757155" y="6056918"/>
            <a:ext cx="15621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latin typeface="Verdana"/>
                <a:ea typeface="ヒラギノ角ゴ Pro W3" charset="0"/>
                <a:cs typeface="Verdana"/>
              </a:rPr>
              <a:t>&lt; 1 an</a:t>
            </a:r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2484569" y="8587727"/>
            <a:ext cx="464982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APPEL ANESTHESISTE </a:t>
            </a:r>
            <a:r>
              <a:rPr lang="fr-CH" sz="1200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(séquence rapide d’intubation)</a:t>
            </a:r>
            <a:endParaRPr lang="fr-FR" sz="1200" dirty="0">
              <a:solidFill>
                <a:srgbClr val="FF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83" name="Groupe 32"/>
          <p:cNvGrpSpPr>
            <a:grpSpLocks/>
          </p:cNvGrpSpPr>
          <p:nvPr/>
        </p:nvGrpSpPr>
        <p:grpSpPr bwMode="auto">
          <a:xfrm>
            <a:off x="292100" y="9376528"/>
            <a:ext cx="8992187" cy="1874621"/>
            <a:chOff x="2476919" y="3709994"/>
            <a:chExt cx="6334388" cy="1231223"/>
          </a:xfrm>
        </p:grpSpPr>
        <p:sp>
          <p:nvSpPr>
            <p:cNvPr id="84" name="Rectangle 20"/>
            <p:cNvSpPr>
              <a:spLocks noChangeArrowheads="1"/>
            </p:cNvSpPr>
            <p:nvPr/>
          </p:nvSpPr>
          <p:spPr bwMode="auto">
            <a:xfrm>
              <a:off x="2476919" y="3709994"/>
              <a:ext cx="6271351" cy="1231223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EAEAEA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85" name="Text Box 19"/>
            <p:cNvSpPr txBox="1">
              <a:spLocks noChangeArrowheads="1"/>
            </p:cNvSpPr>
            <p:nvPr/>
          </p:nvSpPr>
          <p:spPr bwMode="auto">
            <a:xfrm>
              <a:off x="2504638" y="3744170"/>
              <a:ext cx="6306669" cy="111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indent="0" eaLnBrk="1" hangingPunct="1"/>
              <a:r>
                <a:rPr lang="fr-CH" sz="1200" b="1" u="sng" dirty="0">
                  <a:latin typeface="Verdana" charset="0"/>
                  <a:ea typeface="ヒラギノ角ゴ Pro W3" charset="0"/>
                  <a:cs typeface="ヒラギノ角ゴ Pro W3" charset="0"/>
                </a:rPr>
                <a:t>POUR LES PATIENTS REFRACTAIRES: </a:t>
              </a:r>
              <a:endParaRPr lang="fr-CH" sz="1200" b="1" u="sng" dirty="0">
                <a:latin typeface="Verdana" charset="0"/>
                <a:ea typeface="ヒラギノ角ゴ Pro W3" charset="0"/>
                <a:cs typeface="ヒラギノ角ゴ Pro W3" charset="0"/>
                <a:sym typeface="Wingdings" pitchFamily="2" charset="2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Acide valproique (</a:t>
              </a:r>
              <a:r>
                <a:rPr lang="fr-CH" sz="1200" b="1" dirty="0" err="1">
                  <a:latin typeface="Verdana" charset="0"/>
                  <a:ea typeface="ヒラギノ角ゴ Pro W3" charset="0"/>
                  <a:cs typeface="ヒラギノ角ゴ Pro W3" charset="0"/>
                </a:rPr>
                <a:t>Dépakine</a:t>
              </a: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®)* IV: 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20-40 mg/kg en </a:t>
              </a:r>
              <a:r>
                <a:rPr lang="fr-CH" sz="1000" dirty="0" smtClean="0">
                  <a:latin typeface="Verdana" charset="0"/>
                  <a:ea typeface="ヒラギノ角ゴ Pro W3" charset="0"/>
                  <a:cs typeface="ヒラギノ角ゴ Pro W3" charset="0"/>
                </a:rPr>
                <a:t>5-10 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min. (peu de risque d’arrêt respiratoire et </a:t>
              </a:r>
              <a:r>
                <a:rPr lang="fr-CH" sz="1000" dirty="0" err="1" smtClean="0">
                  <a:latin typeface="Verdana" charset="0"/>
                  <a:ea typeface="ヒラギノ角ゴ Pro W3" charset="0"/>
                  <a:cs typeface="ヒラギノ角ゴ Pro W3" charset="0"/>
                </a:rPr>
                <a:t>hypoTA</a:t>
              </a:r>
              <a:r>
                <a:rPr lang="fr-CH" sz="1000" dirty="0" smtClean="0">
                  <a:latin typeface="Verdana" charset="0"/>
                  <a:ea typeface="ヒラギノ角ゴ Pro W3" charset="0"/>
                  <a:cs typeface="ヒラギノ角ゴ Pro W3" charset="0"/>
                </a:rPr>
                <a:t> et peu sédatif).</a:t>
              </a:r>
              <a:endParaRPr lang="fr-CH" sz="1000" dirty="0">
                <a:latin typeface="Verdana" charset="0"/>
                <a:ea typeface="ヒラギノ角ゴ Pro W3" charset="0"/>
                <a:cs typeface="ヒラギノ角ゴ Pro W3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fr-FR" sz="1200" b="1" dirty="0" err="1" smtClean="0">
                  <a:latin typeface="Verdana" charset="0"/>
                  <a:ea typeface="ヒラギノ角ゴ Pro W3" charset="0"/>
                  <a:cs typeface="ヒラギノ角ゴ Pro W3" charset="0"/>
                </a:rPr>
                <a:t>Topiramate</a:t>
              </a:r>
              <a:r>
                <a:rPr lang="fr-FR" sz="1200" b="1" dirty="0" smtClean="0">
                  <a:latin typeface="Verdana" charset="0"/>
                  <a:ea typeface="ヒラギノ角ゴ Pro W3" charset="0"/>
                  <a:cs typeface="ヒラギノ角ゴ Pro W3" charset="0"/>
                </a:rPr>
                <a:t> </a:t>
              </a:r>
              <a:r>
                <a:rPr lang="fr-FR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(</a:t>
              </a:r>
              <a:r>
                <a:rPr lang="fr-FR" sz="1200" b="1" dirty="0" err="1">
                  <a:latin typeface="Verdana" charset="0"/>
                  <a:ea typeface="ヒラギノ角ゴ Pro W3" charset="0"/>
                  <a:cs typeface="ヒラギノ角ゴ Pro W3" charset="0"/>
                </a:rPr>
                <a:t>Topamax</a:t>
              </a:r>
              <a:r>
                <a:rPr lang="fr-FR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®) </a:t>
              </a:r>
              <a:r>
                <a:rPr lang="fr-FR" sz="1000" b="1" dirty="0">
                  <a:latin typeface="Verdana" charset="0"/>
                  <a:ea typeface="ヒラギノ角ゴ Pro W3" charset="0"/>
                  <a:cs typeface="ヒラギノ角ゴ Pro W3" charset="0"/>
                </a:rPr>
                <a:t>IV</a:t>
              </a:r>
              <a:r>
                <a:rPr lang="fr-FR" sz="1000" dirty="0">
                  <a:latin typeface="Verdana" charset="0"/>
                  <a:ea typeface="ヒラギノ角ゴ Pro W3" charset="0"/>
                  <a:cs typeface="ヒラギノ角ゴ Pro W3" charset="0"/>
                </a:rPr>
                <a:t>:5-10 mg/kg (EI: acidose métabolique, hyperthermie, </a:t>
              </a:r>
              <a:r>
                <a:rPr lang="fr-FR" sz="1000" dirty="0"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  <a:sym typeface="Wingdings"/>
                </a:rPr>
                <a:t>pression </a:t>
              </a:r>
              <a:r>
                <a:rPr lang="fr-CH" sz="1000" dirty="0" err="1">
                  <a:latin typeface="Verdana" charset="0"/>
                  <a:ea typeface="ヒラギノ角ゴ Pro W3" charset="0"/>
                  <a:cs typeface="ヒラギノ角ゴ Pro W3" charset="0"/>
                  <a:sym typeface="Wingdings"/>
                </a:rPr>
                <a:t>occulaire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  <a:sym typeface="Wingdings"/>
                </a:rPr>
                <a:t>).</a:t>
              </a:r>
              <a:endParaRPr lang="fr-CH" sz="1000" dirty="0">
                <a:latin typeface="Verdana" charset="0"/>
                <a:ea typeface="ヒラギノ角ゴ Pro W3" charset="0"/>
                <a:cs typeface="ヒラギノ角ゴ Pro W3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fr-CH" sz="1200" b="1" dirty="0" err="1">
                  <a:latin typeface="Verdana" charset="0"/>
                  <a:ea typeface="ヒラギノ角ゴ Pro W3" charset="0"/>
                  <a:cs typeface="ヒラギノ角ゴ Pro W3" charset="0"/>
                </a:rPr>
                <a:t>Ketamine</a:t>
              </a: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 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si instabilité hémodynamique/hypotension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200" b="1" dirty="0" err="1">
                  <a:latin typeface="Verdana" charset="0"/>
                  <a:ea typeface="ヒラギノ角ゴ Pro W3" charset="0"/>
                  <a:cs typeface="ヒラギノ角ゴ Pro W3" charset="0"/>
                </a:rPr>
                <a:t>Midazolam</a:t>
              </a: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 en continu IV: </a:t>
              </a:r>
              <a:r>
                <a:rPr lang="mr-IN" sz="1000" dirty="0" smtClean="0">
                  <a:latin typeface="Verdana"/>
                  <a:ea typeface="ヒラギノ角ゴ Pro W3" charset="0"/>
                  <a:cs typeface="Verdana"/>
                </a:rPr>
                <a:t>0.05–</a:t>
              </a:r>
              <a:r>
                <a:rPr lang="fr-CH" sz="1000" dirty="0" smtClean="0">
                  <a:latin typeface="Verdana"/>
                  <a:ea typeface="ヒラギノ角ゴ Pro W3" charset="0"/>
                  <a:cs typeface="Verdana"/>
                </a:rPr>
                <a:t>0.</a:t>
              </a:r>
              <a:r>
                <a:rPr lang="mr-IN" sz="1000" dirty="0" smtClean="0">
                  <a:latin typeface="Verdana"/>
                  <a:ea typeface="ヒラギノ角ゴ Pro W3" charset="0"/>
                  <a:cs typeface="Verdana"/>
                </a:rPr>
                <a:t>2 </a:t>
              </a:r>
              <a:r>
                <a:rPr lang="mr-IN" sz="1000" dirty="0">
                  <a:latin typeface="Verdana"/>
                  <a:ea typeface="ヒラギノ角ゴ Pro W3" charset="0"/>
                  <a:cs typeface="Verdana"/>
                </a:rPr>
                <a:t>mg/kg/h</a:t>
              </a:r>
              <a:r>
                <a:rPr lang="fr-CH" sz="1000" dirty="0">
                  <a:latin typeface="Verdana"/>
                  <a:ea typeface="ヒラギノ角ゴ Pro W3" charset="0"/>
                  <a:cs typeface="Verdana"/>
                </a:rPr>
                <a:t>eure (EI: dépression resp et hypoTA).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200" b="1" dirty="0" err="1">
                  <a:latin typeface="Verdana" charset="0"/>
                  <a:ea typeface="ヒラギノ角ゴ Pro W3" charset="0"/>
                  <a:cs typeface="ヒラギノ角ゴ Pro W3" charset="0"/>
                </a:rPr>
                <a:t>Propofol</a:t>
              </a: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 IV en continu: </a:t>
              </a:r>
              <a:r>
                <a:rPr lang="en-US" sz="1000" dirty="0">
                  <a:latin typeface="Verdana" charset="0"/>
                  <a:ea typeface="ヒラギノ角ゴ Pro W3" charset="0"/>
                  <a:cs typeface="ヒラギノ角ゴ Pro W3" charset="0"/>
                </a:rPr>
                <a:t>dose charge de 1–2 mg/kg </a:t>
              </a:r>
              <a:r>
                <a:rPr lang="en-US" sz="1000" dirty="0" err="1">
                  <a:latin typeface="Verdana" charset="0"/>
                  <a:ea typeface="ヒラギノ角ゴ Pro W3" charset="0"/>
                  <a:cs typeface="ヒラギノ角ゴ Pro W3" charset="0"/>
                </a:rPr>
                <a:t>puis</a:t>
              </a:r>
              <a:r>
                <a:rPr lang="en-US" sz="1000" dirty="0">
                  <a:latin typeface="Verdana" charset="0"/>
                  <a:ea typeface="ヒラギノ角ゴ Pro W3" charset="0"/>
                  <a:cs typeface="ヒラギノ角ゴ Pro W3" charset="0"/>
                </a:rPr>
                <a:t> 20 mcg/kg/minute </a:t>
              </a:r>
              <a:r>
                <a:rPr lang="en-US" sz="1000" dirty="0" err="1">
                  <a:latin typeface="Verdana" charset="0"/>
                  <a:ea typeface="ヒラギノ角ゴ Pro W3" charset="0"/>
                  <a:cs typeface="ヒラギノ角ゴ Pro W3" charset="0"/>
                </a:rPr>
                <a:t>titré</a:t>
              </a:r>
              <a:r>
                <a:rPr lang="en-US" sz="1000" dirty="0">
                  <a:latin typeface="Verdana" charset="0"/>
                  <a:ea typeface="ヒラギノ角ゴ Pro W3" charset="0"/>
                  <a:cs typeface="ヒラギノ角ゴ Pro W3" charset="0"/>
                </a:rPr>
                <a:t> par </a:t>
              </a:r>
              <a:r>
                <a:rPr lang="en-US" sz="1000" dirty="0" err="1">
                  <a:latin typeface="Verdana" charset="0"/>
                  <a:ea typeface="ヒラギノ角ゴ Pro W3" charset="0"/>
                  <a:cs typeface="ヒラギノ角ゴ Pro W3" charset="0"/>
                </a:rPr>
                <a:t>palier</a:t>
              </a:r>
              <a:r>
                <a:rPr lang="en-US" sz="1000" dirty="0">
                  <a:latin typeface="Verdana" charset="0"/>
                  <a:ea typeface="ヒラギノ角ゴ Pro W3" charset="0"/>
                  <a:cs typeface="ヒラギノ角ゴ Pro W3" charset="0"/>
                </a:rPr>
                <a:t> de 5–10 mcg/kg/minute. (EI: </a:t>
              </a:r>
              <a:r>
                <a:rPr lang="en-US" sz="1000" dirty="0" err="1">
                  <a:latin typeface="Verdana" charset="0"/>
                  <a:ea typeface="ヒラギノ角ゴ Pro W3" charset="0"/>
                  <a:cs typeface="ヒラギノ角ゴ Pro W3" charset="0"/>
                </a:rPr>
                <a:t>hypoTA</a:t>
              </a:r>
              <a:r>
                <a:rPr lang="en-US" sz="1000" dirty="0">
                  <a:latin typeface="Verdana" charset="0"/>
                  <a:ea typeface="ヒラギノ角ゴ Pro W3" charset="0"/>
                  <a:cs typeface="ヒラギノ角ゴ Pro W3" charset="0"/>
                </a:rPr>
                <a:t>)</a:t>
              </a:r>
              <a:endParaRPr lang="fr-CH" sz="1000" dirty="0">
                <a:latin typeface="Verdana" charset="0"/>
                <a:ea typeface="ヒラギノ角ゴ Pro W3" charset="0"/>
                <a:cs typeface="ヒラギノ角ゴ Pro W3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Thiopental sodique (Pentothal®) IV.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308563" y="6375383"/>
            <a:ext cx="4895180" cy="448868"/>
            <a:chOff x="2144715" y="4765882"/>
            <a:chExt cx="3884610" cy="306772"/>
          </a:xfrm>
        </p:grpSpPr>
        <p:sp>
          <p:nvSpPr>
            <p:cNvPr id="86" name="Line 45"/>
            <p:cNvSpPr>
              <a:spLocks noChangeShapeType="1"/>
            </p:cNvSpPr>
            <p:nvPr/>
          </p:nvSpPr>
          <p:spPr bwMode="auto">
            <a:xfrm>
              <a:off x="2157415" y="4765882"/>
              <a:ext cx="0" cy="296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45"/>
            <p:cNvSpPr>
              <a:spLocks noChangeShapeType="1"/>
            </p:cNvSpPr>
            <p:nvPr/>
          </p:nvSpPr>
          <p:spPr bwMode="auto">
            <a:xfrm>
              <a:off x="6016625" y="4776609"/>
              <a:ext cx="0" cy="296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45"/>
            <p:cNvSpPr>
              <a:spLocks noChangeShapeType="1"/>
            </p:cNvSpPr>
            <p:nvPr/>
          </p:nvSpPr>
          <p:spPr bwMode="auto">
            <a:xfrm flipV="1">
              <a:off x="2144715" y="4772232"/>
              <a:ext cx="3884610" cy="4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Text Box 13"/>
          <p:cNvSpPr txBox="1">
            <a:spLocks noChangeArrowheads="1"/>
          </p:cNvSpPr>
          <p:nvPr/>
        </p:nvSpPr>
        <p:spPr bwMode="auto">
          <a:xfrm>
            <a:off x="5230483" y="6046614"/>
            <a:ext cx="15621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latin typeface="Verdana"/>
                <a:ea typeface="ヒラギノ角ゴ Pro W3" charset="0"/>
                <a:cs typeface="Verdana"/>
              </a:rPr>
              <a:t>&gt; 1 an</a:t>
            </a:r>
          </a:p>
        </p:txBody>
      </p:sp>
      <p:sp>
        <p:nvSpPr>
          <p:cNvPr id="95" name="Text Box 13"/>
          <p:cNvSpPr txBox="1">
            <a:spLocks noChangeArrowheads="1"/>
          </p:cNvSpPr>
          <p:nvPr/>
        </p:nvSpPr>
        <p:spPr bwMode="auto">
          <a:xfrm>
            <a:off x="127000" y="6862894"/>
            <a:ext cx="42279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Phenobarbital  (Gardenal</a:t>
            </a:r>
            <a:r>
              <a:rPr lang="fr-CH" sz="1200" b="1" dirty="0">
                <a:solidFill>
                  <a:srgbClr val="000000"/>
                </a:solidFill>
                <a:latin typeface="Verdana" charset="0"/>
              </a:rPr>
              <a:t>®</a:t>
            </a:r>
            <a:r>
              <a:rPr lang="fr-CH" sz="1200" b="1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) IVL en </a:t>
            </a:r>
            <a:r>
              <a:rPr lang="fr-CH" sz="1200" b="1" dirty="0" smtClean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10 </a:t>
            </a:r>
            <a:r>
              <a:rPr lang="fr-CH" sz="1200" b="1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min.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000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20mg/kg (max. 600 mg et </a:t>
            </a:r>
            <a:r>
              <a:rPr lang="fr-CH" sz="1000" dirty="0" smtClean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débit </a:t>
            </a:r>
            <a:r>
              <a:rPr lang="fr-CH" sz="1000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max: </a:t>
            </a:r>
            <a:r>
              <a:rPr lang="fr-CH" sz="1000" dirty="0" smtClean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2mg/kg/min) mais 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T</a:t>
            </a:r>
            <a:r>
              <a:rPr lang="fr-CH" sz="1000" baseline="-25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1/2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 très longue (ad 120h 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</a:t>
            </a:r>
            <a:r>
              <a:rPr lang="fr-CH" sz="1000" dirty="0" err="1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status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 neuro ensuite difficile) et même effet que BDZ (GABA) 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risque arrêt resp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iratoire</a:t>
            </a:r>
            <a:endParaRPr lang="fr-CH" sz="800" dirty="0">
              <a:solidFill>
                <a:srgbClr val="00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fr-CH" sz="800" dirty="0">
              <a:solidFill>
                <a:srgbClr val="00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latin typeface="Verdana" charset="0"/>
                <a:ea typeface="ヒラギノ角ゴ Pro W3" charset="0"/>
                <a:cs typeface="ヒラギノ角ゴ Pro W3" charset="0"/>
              </a:rPr>
              <a:t>SURVEILLER RISQUE D’ARRET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RESPIRATOIRE et HYPOTENSION</a:t>
            </a:r>
            <a:endParaRPr lang="fr-FR" sz="1200" b="1" dirty="0">
              <a:solidFill>
                <a:srgbClr val="FF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4739190" y="6050568"/>
            <a:ext cx="0" cy="3436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5130384" y="6870070"/>
            <a:ext cx="441517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CH" sz="1200" b="1" dirty="0">
                <a:latin typeface="Verdana" charset="0"/>
                <a:ea typeface="ヒラギノ角ゴ Pro W3" charset="0"/>
                <a:cs typeface="ヒラギノ角ゴ Pro W3" charset="0"/>
              </a:rPr>
              <a:t>Phenytoine IV (Phenhydan®) </a:t>
            </a: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IVL</a:t>
            </a:r>
            <a:r>
              <a:rPr lang="fr-CH" sz="1200" b="1" dirty="0">
                <a:latin typeface="Verdana" charset="0"/>
                <a:ea typeface="ヒラギノ角ゴ Pro W3" charset="0"/>
                <a:cs typeface="ヒラギノ角ゴ Pro W3" charset="0"/>
              </a:rPr>
              <a:t> en 20 min.</a:t>
            </a:r>
          </a:p>
          <a:p>
            <a:pPr algn="ctr" eaLnBrk="1" hangingPunct="1"/>
            <a:r>
              <a:rPr lang="fr-CH" sz="1000" dirty="0">
                <a:latin typeface="Verdana" charset="0"/>
                <a:ea typeface="ヒラギノ角ゴ Pro W3" charset="0"/>
                <a:cs typeface="ヒラギノ角ゴ Pro W3" charset="0"/>
              </a:rPr>
              <a:t>20mg/kg </a:t>
            </a:r>
            <a:r>
              <a:rPr lang="fr-CH" sz="1000" u="sng" dirty="0">
                <a:latin typeface="Verdana" charset="0"/>
                <a:ea typeface="ヒラギノ角ゴ Pro W3" charset="0"/>
                <a:cs typeface="ヒラギノ角ゴ Pro W3" charset="0"/>
              </a:rPr>
              <a:t>dans NaCl 0,9% </a:t>
            </a:r>
            <a:r>
              <a:rPr lang="fr-CH" sz="1000" dirty="0">
                <a:latin typeface="Verdana" charset="0"/>
                <a:ea typeface="ヒラギノ角ゴ Pro W3" charset="0"/>
                <a:cs typeface="ヒラギノ角ゴ Pro W3" charset="0"/>
              </a:rPr>
              <a:t>(</a:t>
            </a:r>
            <a:r>
              <a:rPr lang="fr-CH" sz="1000" dirty="0" smtClean="0">
                <a:latin typeface="Verdana" charset="0"/>
                <a:ea typeface="ヒラギノ角ゴ Pro W3" charset="0"/>
                <a:cs typeface="ヒラギノ角ゴ Pro W3" charset="0"/>
              </a:rPr>
              <a:t>max. </a:t>
            </a:r>
            <a:r>
              <a:rPr lang="fr-CH" sz="1000" dirty="0">
                <a:latin typeface="Verdana" charset="0"/>
                <a:ea typeface="ヒラギノ角ゴ Pro W3" charset="0"/>
                <a:cs typeface="ヒラギノ角ゴ Pro W3" charset="0"/>
              </a:rPr>
              <a:t>1,5 g et </a:t>
            </a:r>
          </a:p>
          <a:p>
            <a:pPr algn="ctr" eaLnBrk="1" hangingPunct="1"/>
            <a:r>
              <a:rPr lang="fr-CH" sz="1000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débit max: 1 </a:t>
            </a:r>
            <a:r>
              <a:rPr lang="fr-CH" sz="1000" dirty="0" smtClean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mg/kg/min (effet cardiaque)</a:t>
            </a:r>
            <a:r>
              <a:rPr lang="fr-CH" sz="1000" dirty="0" smtClean="0">
                <a:latin typeface="Verdana" charset="0"/>
                <a:ea typeface="ヒラギノ角ゴ Pro W3" charset="0"/>
                <a:cs typeface="ヒラギノ角ゴ Pro W3" charset="0"/>
              </a:rPr>
              <a:t>;</a:t>
            </a:r>
            <a:r>
              <a:rPr lang="fr-CH" sz="1000" dirty="0" smtClean="0">
                <a:latin typeface="Verdana" charset="0"/>
                <a:ea typeface="ヒラギノ角ゴ Pro W3" charset="0"/>
                <a:cs typeface="ヒラギノ角ゴ Pro W3" charset="0"/>
              </a:rPr>
              <a:t> pic SNC en 20-30 min.)</a:t>
            </a:r>
            <a:endParaRPr lang="fr-CH" sz="1000" dirty="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algn="ctr" eaLnBrk="1" hangingPunct="1"/>
            <a:r>
              <a:rPr lang="fr-CH" sz="1200" dirty="0">
                <a:latin typeface="Verdana" charset="0"/>
                <a:ea typeface="ヒラギノ角ゴ Pro W3" charset="0"/>
                <a:cs typeface="ヒラギノ角ゴ Pro W3" charset="0"/>
              </a:rPr>
              <a:t>ou </a:t>
            </a:r>
            <a:r>
              <a:rPr lang="fr-CH" sz="1200" b="1" dirty="0">
                <a:latin typeface="Verdana" charset="0"/>
                <a:ea typeface="ヒラギノ角ゴ Pro W3" charset="0"/>
                <a:cs typeface="ヒラギノ角ゴ Pro W3" charset="0"/>
              </a:rPr>
              <a:t>Levetiracetam (Keppra®) </a:t>
            </a:r>
            <a:r>
              <a:rPr lang="fr-CH" sz="1000" dirty="0">
                <a:latin typeface="Verdana" charset="0"/>
                <a:ea typeface="ヒラギノ角ゴ Pro W3" charset="0"/>
                <a:cs typeface="ヒラギノ角ゴ Pro W3" charset="0"/>
              </a:rPr>
              <a:t>40 mg/kg IV, IM, PO</a:t>
            </a:r>
          </a:p>
          <a:p>
            <a:pPr eaLnBrk="1" hangingPunct="1">
              <a:lnSpc>
                <a:spcPct val="150000"/>
              </a:lnSpc>
              <a:defRPr/>
            </a:pPr>
            <a:endParaRPr lang="fr-CH" sz="1600" dirty="0">
              <a:solidFill>
                <a:srgbClr val="00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solidFill>
                  <a:srgbClr val="00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SURVEILLER RISQUE D’ARRET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CARDIAQUE et HYPOTENSION</a:t>
            </a:r>
            <a:endParaRPr lang="fr-FR" sz="1200" b="1" dirty="0">
              <a:solidFill>
                <a:srgbClr val="FF000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 flipV="1">
            <a:off x="2379665" y="8661383"/>
            <a:ext cx="4895180" cy="269630"/>
            <a:chOff x="2144715" y="4765882"/>
            <a:chExt cx="3884610" cy="306772"/>
          </a:xfrm>
        </p:grpSpPr>
        <p:sp>
          <p:nvSpPr>
            <p:cNvPr id="102" name="Line 45"/>
            <p:cNvSpPr>
              <a:spLocks noChangeShapeType="1"/>
            </p:cNvSpPr>
            <p:nvPr/>
          </p:nvSpPr>
          <p:spPr bwMode="auto">
            <a:xfrm>
              <a:off x="2157415" y="4765882"/>
              <a:ext cx="0" cy="296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45"/>
            <p:cNvSpPr>
              <a:spLocks noChangeShapeType="1"/>
            </p:cNvSpPr>
            <p:nvPr/>
          </p:nvSpPr>
          <p:spPr bwMode="auto">
            <a:xfrm>
              <a:off x="6016625" y="4776609"/>
              <a:ext cx="0" cy="296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/>
          </p:nvSpPr>
          <p:spPr bwMode="auto">
            <a:xfrm flipV="1">
              <a:off x="2144715" y="4772232"/>
              <a:ext cx="3884610" cy="4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" name="Line 45"/>
          <p:cNvSpPr>
            <a:spLocks noChangeShapeType="1"/>
          </p:cNvSpPr>
          <p:nvPr/>
        </p:nvSpPr>
        <p:spPr bwMode="auto">
          <a:xfrm>
            <a:off x="4719949" y="8921585"/>
            <a:ext cx="6352" cy="4099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4837577" y="9026160"/>
            <a:ext cx="688994" cy="279558"/>
            <a:chOff x="4919663" y="2471738"/>
            <a:chExt cx="688994" cy="279558"/>
          </a:xfrm>
        </p:grpSpPr>
        <p:sp>
          <p:nvSpPr>
            <p:cNvPr id="107" name="Oval 106"/>
            <p:cNvSpPr/>
            <p:nvPr/>
          </p:nvSpPr>
          <p:spPr>
            <a:xfrm>
              <a:off x="4935539" y="2471738"/>
              <a:ext cx="635018" cy="2795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101600" dir="4260000" sx="115000" sy="115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8" name="Text Box 40"/>
            <p:cNvSpPr txBox="1">
              <a:spLocks noChangeArrowheads="1"/>
            </p:cNvSpPr>
            <p:nvPr/>
          </p:nvSpPr>
          <p:spPr bwMode="auto">
            <a:xfrm>
              <a:off x="4919663" y="2479675"/>
              <a:ext cx="6889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CH" sz="1000" b="1" i="1" dirty="0">
                  <a:solidFill>
                    <a:srgbClr val="FF0000"/>
                  </a:solidFill>
                  <a:latin typeface="Verdana" charset="0"/>
                </a:rPr>
                <a:t>20-25’</a:t>
              </a:r>
              <a:endParaRPr lang="fr-FR" sz="1000" b="1" i="1" dirty="0">
                <a:solidFill>
                  <a:srgbClr val="FF0000"/>
                </a:solidFill>
                <a:latin typeface="Verdana" charset="0"/>
              </a:endParaRPr>
            </a:p>
          </p:txBody>
        </p:sp>
      </p:grp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1457391" y="4839660"/>
            <a:ext cx="6541697" cy="120032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CH" sz="1200" dirty="0">
                <a:latin typeface="Verdana" charset="0"/>
                <a:ea typeface="ヒラギノ角ゴ Pro W3" charset="0"/>
                <a:cs typeface="ヒラギノ角ゴ Pro W3" charset="0"/>
              </a:rPr>
              <a:t>Pose </a:t>
            </a: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VVP</a:t>
            </a:r>
          </a:p>
          <a:p>
            <a:pPr marL="285750" indent="-285750">
              <a:buFont typeface="Arial" charset="0"/>
              <a:buChar char="•"/>
            </a:pPr>
            <a:r>
              <a:rPr lang="fr-CH" sz="1200" dirty="0">
                <a:latin typeface="Verdana" charset="0"/>
                <a:ea typeface="ヒラギノ角ゴ Pro W3" charset="0"/>
                <a:cs typeface="ヒラギノ角ゴ Pro W3" charset="0"/>
              </a:rPr>
              <a:t>Perfusion NaCl 0,9% (maintien de la TA)</a:t>
            </a:r>
          </a:p>
          <a:p>
            <a:pPr marL="285750" indent="-285750">
              <a:buFont typeface="Arial" charset="0"/>
              <a:buChar char="•"/>
            </a:pP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Bilan</a:t>
            </a:r>
            <a:r>
              <a:rPr lang="fr-CH" sz="1200" dirty="0">
                <a:latin typeface="Verdana" charset="0"/>
                <a:ea typeface="ヒラギノ角ゴ Pro W3" charset="0"/>
                <a:cs typeface="ヒラギノ角ゴ Pro W3" charset="0"/>
              </a:rPr>
              <a:t>: 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gazométrie, glycémie, Na</a:t>
            </a:r>
            <a:r>
              <a:rPr lang="fr-FR" sz="1200" baseline="30000" dirty="0">
                <a:latin typeface="Verdana" charset="0"/>
                <a:ea typeface="ヒラギノ角ゴ Pro W3" charset="0"/>
                <a:cs typeface="ヒラギノ角ゴ Pro W3" charset="0"/>
              </a:rPr>
              <a:t>+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, K</a:t>
            </a:r>
            <a:r>
              <a:rPr lang="fr-FR" sz="1200" baseline="30000" dirty="0">
                <a:latin typeface="Verdana" charset="0"/>
                <a:ea typeface="ヒラギノ角ゴ Pro W3" charset="0"/>
                <a:cs typeface="ヒラギノ角ゴ Pro W3" charset="0"/>
              </a:rPr>
              <a:t>+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, Ca</a:t>
            </a:r>
            <a:r>
              <a:rPr lang="fr-FR" sz="1200" baseline="30000" dirty="0">
                <a:latin typeface="Verdana" charset="0"/>
                <a:ea typeface="ヒラギノ角ゴ Pro W3" charset="0"/>
                <a:cs typeface="ヒラギノ角ゴ Pro W3" charset="0"/>
              </a:rPr>
              <a:t>++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, Mg</a:t>
            </a:r>
            <a:r>
              <a:rPr lang="fr-FR" sz="1200" baseline="30000" dirty="0">
                <a:latin typeface="Verdana" charset="0"/>
                <a:ea typeface="ヒラギノ角ゴ Pro W3" charset="0"/>
                <a:cs typeface="ヒラギノ角ゴ Pro W3" charset="0"/>
              </a:rPr>
              <a:t>+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, FSC, CRP, ASAT, ALAT, urée, créatinine, toxiques urinaires.</a:t>
            </a:r>
          </a:p>
          <a:p>
            <a:pPr marL="285750" indent="-285750">
              <a:buFont typeface="Arial" charset="0"/>
              <a:buChar char="•"/>
            </a:pPr>
            <a:r>
              <a:rPr lang="fr-CH" sz="1200" b="1" dirty="0">
                <a:solidFill>
                  <a:srgbClr val="FF000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Faire baisser la fièvre 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CT scan </a:t>
            </a:r>
            <a:r>
              <a:rPr lang="fr-FR" sz="1200" u="sng" dirty="0">
                <a:latin typeface="Verdana" charset="0"/>
                <a:ea typeface="ヒラギノ角ゴ Pro W3" charset="0"/>
                <a:cs typeface="ヒラギノ角ゴ Pro W3" charset="0"/>
              </a:rPr>
              <a:t>si</a:t>
            </a:r>
            <a:r>
              <a:rPr lang="fr-FR" sz="1200" dirty="0">
                <a:latin typeface="Verdana" charset="0"/>
                <a:ea typeface="ヒラギノ角ゴ Pro W3" charset="0"/>
                <a:cs typeface="ヒラギノ角ゴ Pro W3" charset="0"/>
              </a:rPr>
              <a:t> signes de localisation, TCC, néoplasie, immunosuppression</a:t>
            </a:r>
          </a:p>
        </p:txBody>
      </p:sp>
      <p:sp>
        <p:nvSpPr>
          <p:cNvPr id="116" name="Line 45"/>
          <p:cNvSpPr>
            <a:spLocks noChangeShapeType="1"/>
          </p:cNvSpPr>
          <p:nvPr/>
        </p:nvSpPr>
        <p:spPr bwMode="auto">
          <a:xfrm>
            <a:off x="4483099" y="7103253"/>
            <a:ext cx="55250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 flipH="1">
            <a:off x="4469291" y="7598554"/>
            <a:ext cx="55250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Text Box 13"/>
          <p:cNvSpPr txBox="1">
            <a:spLocks noChangeArrowheads="1"/>
          </p:cNvSpPr>
          <p:nvPr/>
        </p:nvSpPr>
        <p:spPr bwMode="auto">
          <a:xfrm>
            <a:off x="3977743" y="7129046"/>
            <a:ext cx="15621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fr-CH" sz="1200" dirty="0">
                <a:solidFill>
                  <a:srgbClr val="FF0000"/>
                </a:solidFill>
                <a:latin typeface="Verdana"/>
                <a:ea typeface="ヒラギノ角ゴ Pro W3" charset="0"/>
                <a:cs typeface="Verdana"/>
              </a:rPr>
              <a:t>si échec</a:t>
            </a:r>
          </a:p>
        </p:txBody>
      </p:sp>
      <p:sp>
        <p:nvSpPr>
          <p:cNvPr id="2" name="Rectangle 1"/>
          <p:cNvSpPr/>
          <p:nvPr/>
        </p:nvSpPr>
        <p:spPr>
          <a:xfrm>
            <a:off x="736600" y="8031581"/>
            <a:ext cx="3090533" cy="61444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51674" y="8056981"/>
            <a:ext cx="3090533" cy="61444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23"/>
          <p:cNvSpPr>
            <a:spLocks noChangeArrowheads="1"/>
          </p:cNvSpPr>
          <p:nvPr/>
        </p:nvSpPr>
        <p:spPr bwMode="auto">
          <a:xfrm>
            <a:off x="1308101" y="2398756"/>
            <a:ext cx="6781800" cy="819212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EAEAEA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20" name="Text Box 170"/>
          <p:cNvSpPr txBox="1">
            <a:spLocks noChangeArrowheads="1"/>
          </p:cNvSpPr>
          <p:nvPr/>
        </p:nvSpPr>
        <p:spPr bwMode="auto">
          <a:xfrm>
            <a:off x="3050050" y="1533323"/>
            <a:ext cx="3345656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fr-CH" sz="1200" dirty="0">
                <a:latin typeface="Verdana" charset="0"/>
                <a:ea typeface="ヒラギノ角ゴ Pro W3" charset="0"/>
                <a:cs typeface="ヒラギノ角ゴ Pro W3" charset="0"/>
              </a:rPr>
              <a:t>PLS, O2, monitoring, saturométrie, ABC, canule de guedel, aspiration.</a:t>
            </a:r>
            <a:endParaRPr lang="fr-FR" sz="1200" dirty="0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1434016" y="2360656"/>
            <a:ext cx="7099300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71450" indent="-171450" eaLnBrk="1" hangingPunct="1">
              <a:lnSpc>
                <a:spcPct val="130000"/>
              </a:lnSpc>
              <a:buFont typeface="Lucida Grande"/>
              <a:buChar char="-"/>
            </a:pPr>
            <a:r>
              <a:rPr lang="fr-CH" sz="1200" b="1" dirty="0">
                <a:latin typeface="Verdana" charset="0"/>
              </a:rPr>
              <a:t>Midazolam</a:t>
            </a:r>
            <a:r>
              <a:rPr lang="fr-CH" sz="1200" dirty="0">
                <a:latin typeface="Verdana" charset="0"/>
              </a:rPr>
              <a:t> (Dormicum®) IN/PO/IM/IV: 0.2mg/kg </a:t>
            </a:r>
            <a:r>
              <a:rPr lang="fr-CH" sz="1200" dirty="0">
                <a:solidFill>
                  <a:srgbClr val="000000"/>
                </a:solidFill>
                <a:latin typeface="Verdana" charset="0"/>
              </a:rPr>
              <a:t>(max. 5mg)</a:t>
            </a:r>
          </a:p>
          <a:p>
            <a:pPr marL="171450" indent="-171450" eaLnBrk="1" hangingPunct="1">
              <a:lnSpc>
                <a:spcPct val="130000"/>
              </a:lnSpc>
              <a:buFont typeface="Lucida Grande"/>
              <a:buChar char="-"/>
            </a:pPr>
            <a:r>
              <a:rPr lang="fr-CH" sz="1200" b="1" dirty="0">
                <a:latin typeface="Verdana" charset="0"/>
              </a:rPr>
              <a:t>Lorazepam</a:t>
            </a:r>
            <a:r>
              <a:rPr lang="fr-CH" sz="1200" dirty="0">
                <a:latin typeface="Verdana" charset="0"/>
              </a:rPr>
              <a:t> (Temesta®) IV: 0.1 mg/kg à débit max de 2 mg/min. </a:t>
            </a:r>
            <a:r>
              <a:rPr lang="fr-FR" sz="1200" dirty="0">
                <a:solidFill>
                  <a:srgbClr val="000000"/>
                </a:solidFill>
                <a:latin typeface="Verdana" charset="0"/>
              </a:rPr>
              <a:t>(max. 3 mg)</a:t>
            </a:r>
          </a:p>
          <a:p>
            <a:pPr marL="171450" indent="-171450" eaLnBrk="1" hangingPunct="1">
              <a:lnSpc>
                <a:spcPct val="130000"/>
              </a:lnSpc>
              <a:buFont typeface="Lucida Grande"/>
              <a:buChar char="-"/>
            </a:pPr>
            <a:r>
              <a:rPr lang="fr-CH" sz="1200" b="1" dirty="0">
                <a:latin typeface="Verdana" charset="0"/>
              </a:rPr>
              <a:t>Diazepam</a:t>
            </a:r>
            <a:r>
              <a:rPr lang="fr-CH" sz="1200" dirty="0">
                <a:latin typeface="Verdana" charset="0"/>
              </a:rPr>
              <a:t> (Stesolid®,Valium®) IR: &lt; 10 kg: 5mg et si &gt; 10 kg: 10mg</a:t>
            </a:r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4717719" y="2064610"/>
            <a:ext cx="0" cy="2960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" name="Groupe 33"/>
          <p:cNvGrpSpPr>
            <a:grpSpLocks/>
          </p:cNvGrpSpPr>
          <p:nvPr/>
        </p:nvGrpSpPr>
        <p:grpSpPr bwMode="auto">
          <a:xfrm>
            <a:off x="2009775" y="11570509"/>
            <a:ext cx="4252695" cy="1384995"/>
            <a:chOff x="4356100" y="5556527"/>
            <a:chExt cx="2674398" cy="1432356"/>
          </a:xfrm>
        </p:grpSpPr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4356100" y="5603893"/>
              <a:ext cx="2578089" cy="1080112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EAEAEA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4" name="Text Box 22"/>
            <p:cNvSpPr txBox="1">
              <a:spLocks noChangeArrowheads="1"/>
            </p:cNvSpPr>
            <p:nvPr/>
          </p:nvSpPr>
          <p:spPr bwMode="auto">
            <a:xfrm>
              <a:off x="4425146" y="5556527"/>
              <a:ext cx="2605352" cy="14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40000"/>
                </a:lnSpc>
              </a:pPr>
              <a:r>
                <a:rPr lang="fr-CH" sz="1200" b="1" dirty="0">
                  <a:latin typeface="Verdana" charset="0"/>
                  <a:ea typeface="ヒラギノ角ゴ Pro W3" charset="0"/>
                  <a:cs typeface="ヒラギノ角ゴ Pro W3" charset="0"/>
                </a:rPr>
                <a:t>Autres alternatives:</a:t>
              </a:r>
            </a:p>
            <a:p>
              <a:pPr marL="171450" indent="-171450" eaLnBrk="1" hangingPunct="1">
                <a:lnSpc>
                  <a:spcPct val="140000"/>
                </a:lnSpc>
                <a:buFont typeface="Arial"/>
                <a:buChar char="•"/>
              </a:pPr>
              <a:r>
                <a:rPr lang="fr-CH" sz="1200" dirty="0">
                  <a:latin typeface="Verdana" charset="0"/>
                  <a:ea typeface="ヒラギノ角ゴ Pro W3" charset="0"/>
                  <a:cs typeface="ヒラギノ角ゴ Pro W3" charset="0"/>
                </a:rPr>
                <a:t>Régime cétogène.</a:t>
              </a:r>
            </a:p>
            <a:p>
              <a:pPr marL="171450" indent="-171450" eaLnBrk="1" hangingPunct="1">
                <a:lnSpc>
                  <a:spcPct val="140000"/>
                </a:lnSpc>
                <a:buFont typeface="Arial"/>
                <a:buChar char="•"/>
              </a:pPr>
              <a:r>
                <a:rPr lang="fr-CH" sz="1200" dirty="0">
                  <a:latin typeface="Verdana" charset="0"/>
                  <a:ea typeface="ヒラギノ角ゴ Pro W3" charset="0"/>
                  <a:cs typeface="ヒラギノ角ゴ Pro W3" charset="0"/>
                </a:rPr>
                <a:t>Vitamine </a:t>
              </a:r>
              <a:r>
                <a:rPr lang="fr-CH" sz="1200" dirty="0" smtClean="0">
                  <a:latin typeface="Verdana" charset="0"/>
                  <a:ea typeface="ヒラギノ角ゴ Pro W3" charset="0"/>
                  <a:cs typeface="ヒラギノ角ゴ Pro W3" charset="0"/>
                </a:rPr>
                <a:t>B6 (Pyridoxine) ad 18 mois: 100 mg</a:t>
              </a:r>
              <a:endParaRPr lang="fr-CH" sz="1200" dirty="0">
                <a:latin typeface="Verdana" charset="0"/>
                <a:ea typeface="ヒラギノ角ゴ Pro W3" charset="0"/>
                <a:cs typeface="ヒラギノ角ゴ Pro W3" charset="0"/>
              </a:endParaRPr>
            </a:p>
            <a:p>
              <a:pPr marL="171450" indent="-171450" eaLnBrk="1" hangingPunct="1">
                <a:lnSpc>
                  <a:spcPct val="140000"/>
                </a:lnSpc>
                <a:buFont typeface="Arial"/>
                <a:buChar char="•"/>
              </a:pPr>
              <a:r>
                <a:rPr lang="fr-FR" sz="1200" dirty="0" smtClean="0">
                  <a:latin typeface="Verdana" charset="0"/>
                  <a:ea typeface="ヒラギノ角ゴ Pro W3" charset="0"/>
                  <a:cs typeface="ヒラギノ角ゴ Pro W3" charset="0"/>
                </a:rPr>
                <a:t>IGIV</a:t>
              </a:r>
              <a:r>
                <a:rPr lang="fr-FR" sz="1200" dirty="0">
                  <a:latin typeface="Verdana" charset="0"/>
                  <a:ea typeface="ヒラギノ角ゴ Pro W3" charset="0"/>
                  <a:cs typeface="ヒラギノ角ゴ Pro W3" charset="0"/>
                </a:rPr>
                <a:t>.</a:t>
              </a:r>
            </a:p>
          </p:txBody>
        </p:sp>
      </p:grpSp>
      <p:sp>
        <p:nvSpPr>
          <p:cNvPr id="109" name="Line 45"/>
          <p:cNvSpPr>
            <a:spLocks noChangeShapeType="1"/>
          </p:cNvSpPr>
          <p:nvPr/>
        </p:nvSpPr>
        <p:spPr bwMode="auto">
          <a:xfrm>
            <a:off x="4706606" y="11261151"/>
            <a:ext cx="0" cy="2960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13"/>
          <p:cNvSpPr txBox="1">
            <a:spLocks noChangeArrowheads="1"/>
          </p:cNvSpPr>
          <p:nvPr/>
        </p:nvSpPr>
        <p:spPr bwMode="auto">
          <a:xfrm>
            <a:off x="2705099" y="151208"/>
            <a:ext cx="4025901" cy="8104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fr-CH" sz="1600" b="1" dirty="0">
                <a:latin typeface="Verdana"/>
                <a:ea typeface="ヒラギノ角ゴ Pro W3" charset="0"/>
                <a:cs typeface="Verdana"/>
              </a:rPr>
              <a:t>SEQUENCE DE PRISE EN CHARGE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fr-CH" sz="1600" b="1" dirty="0">
                <a:latin typeface="Verdana"/>
                <a:ea typeface="ヒラギノ角ゴ Pro W3" charset="0"/>
                <a:cs typeface="Verdana"/>
              </a:rPr>
              <a:t>DES CRISES CONVULSIVES</a:t>
            </a:r>
          </a:p>
        </p:txBody>
      </p:sp>
      <p:grpSp>
        <p:nvGrpSpPr>
          <p:cNvPr id="121" name="Groupe 32"/>
          <p:cNvGrpSpPr>
            <a:grpSpLocks/>
          </p:cNvGrpSpPr>
          <p:nvPr/>
        </p:nvGrpSpPr>
        <p:grpSpPr bwMode="auto">
          <a:xfrm>
            <a:off x="6792583" y="162505"/>
            <a:ext cx="2812820" cy="2056827"/>
            <a:chOff x="4427538" y="3322812"/>
            <a:chExt cx="2384188" cy="1846606"/>
          </a:xfrm>
        </p:grpSpPr>
        <p:sp>
          <p:nvSpPr>
            <p:cNvPr id="122" name="Rectangle 20"/>
            <p:cNvSpPr>
              <a:spLocks noChangeArrowheads="1"/>
            </p:cNvSpPr>
            <p:nvPr/>
          </p:nvSpPr>
          <p:spPr bwMode="auto">
            <a:xfrm>
              <a:off x="4427538" y="3322812"/>
              <a:ext cx="2333466" cy="18466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H" sz="1000"/>
            </a:p>
          </p:txBody>
        </p:sp>
        <p:sp>
          <p:nvSpPr>
            <p:cNvPr id="123" name="Text Box 19"/>
            <p:cNvSpPr txBox="1">
              <a:spLocks noChangeArrowheads="1"/>
            </p:cNvSpPr>
            <p:nvPr/>
          </p:nvSpPr>
          <p:spPr bwMode="auto">
            <a:xfrm>
              <a:off x="4427539" y="3374415"/>
              <a:ext cx="2384187" cy="1740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0" indent="0" eaLnBrk="1" hangingPunct="1"/>
              <a:r>
                <a:rPr lang="fr-CH" sz="1000" b="1" dirty="0">
                  <a:latin typeface="Verdana" charset="0"/>
                  <a:ea typeface="ヒラギノ角ゴ Pro W3" charset="0"/>
                  <a:cs typeface="ヒラギノ角ゴ Pro W3" charset="0"/>
                </a:rPr>
                <a:t>Etiologies fréquentes:</a:t>
              </a:r>
            </a:p>
            <a:p>
              <a:pPr marL="0" indent="0" eaLnBrk="1" hangingPunct="1"/>
              <a:endParaRPr lang="fr-CH" sz="1000" b="1" dirty="0">
                <a:latin typeface="Verdana" charset="0"/>
                <a:ea typeface="ヒラギノ角ゴ Pro W3" charset="0"/>
                <a:cs typeface="ヒラギノ角ゴ Pro W3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Infections SNC (</a:t>
              </a:r>
              <a:r>
                <a:rPr lang="fr-CH" sz="1000" dirty="0">
                  <a:solidFill>
                    <a:srgbClr val="FF0000"/>
                  </a:solidFill>
                  <a:latin typeface="Verdana" charset="0"/>
                  <a:ea typeface="ヒラギノ角ゴ Pro W3" charset="0"/>
                  <a:cs typeface="ヒラギノ角ゴ Pro W3" charset="0"/>
                </a:rPr>
                <a:t>herpes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)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Sevrage ou surdosage d’un antiépileptique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TCC, AVC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Problème métabolique (</a:t>
              </a:r>
              <a:r>
                <a:rPr lang="fr-CH" sz="1000" dirty="0">
                  <a:solidFill>
                    <a:srgbClr val="FF0000"/>
                  </a:solidFill>
                  <a:latin typeface="Verdana" charset="0"/>
                  <a:ea typeface="ヒラギノ角ゴ Pro W3" charset="0"/>
                  <a:cs typeface="ヒラギノ角ゴ Pro W3" charset="0"/>
                </a:rPr>
                <a:t>hypoglycémie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) ou électrolytique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Convulsion </a:t>
              </a:r>
              <a:r>
                <a:rPr lang="fr-CH" sz="1000" dirty="0">
                  <a:solidFill>
                    <a:srgbClr val="FF0000"/>
                  </a:solidFill>
                  <a:latin typeface="Verdana" charset="0"/>
                  <a:ea typeface="ヒラギノ角ゴ Pro W3" charset="0"/>
                  <a:cs typeface="ヒラギノ角ゴ Pro W3" charset="0"/>
                </a:rPr>
                <a:t>fébrile</a:t>
              </a: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 prolongées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Malformation SNC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Lésions hypoxiques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fr-CH" sz="1000" dirty="0">
                  <a:latin typeface="Verdana" charset="0"/>
                  <a:ea typeface="ヒラギノ角ゴ Pro W3" charset="0"/>
                  <a:cs typeface="ヒラギノ角ゴ Pro W3" charset="0"/>
                </a:rPr>
                <a:t>Idiopathiques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21167" y="11772046"/>
            <a:ext cx="2829621" cy="101566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000" i="1" dirty="0"/>
              <a:t>Réanimation (2009) 18, 4—12</a:t>
            </a:r>
          </a:p>
          <a:p>
            <a:r>
              <a:rPr lang="fr-CH" sz="1000" i="1" dirty="0"/>
              <a:t>CHUV, S. Lebon, C.Poloni, 2010</a:t>
            </a:r>
          </a:p>
          <a:p>
            <a:r>
              <a:rPr lang="en-US" sz="1000" dirty="0" err="1"/>
              <a:t>Paediatr</a:t>
            </a:r>
            <a:r>
              <a:rPr lang="en-US" sz="1000" dirty="0"/>
              <a:t> Child Health </a:t>
            </a:r>
            <a:r>
              <a:rPr lang="en-US" sz="1000" dirty="0" err="1"/>
              <a:t>Vol</a:t>
            </a:r>
            <a:r>
              <a:rPr lang="en-US" sz="1000" dirty="0"/>
              <a:t> 16 No 2 February 2011</a:t>
            </a:r>
          </a:p>
          <a:p>
            <a:r>
              <a:rPr lang="en-US" sz="1000" dirty="0"/>
              <a:t> </a:t>
            </a:r>
            <a:r>
              <a:rPr lang="en-US" sz="1000" dirty="0" err="1"/>
              <a:t>Curr</a:t>
            </a:r>
            <a:r>
              <a:rPr lang="en-US" sz="1000" dirty="0"/>
              <a:t> Treat Options Neurol. 2014 July ; 16(7): 301</a:t>
            </a:r>
          </a:p>
          <a:p>
            <a:r>
              <a:rPr lang="en-US" sz="1000" i="1" dirty="0"/>
              <a:t>Current opinion pediatrics, 2018, </a:t>
            </a:r>
            <a:r>
              <a:rPr lang="en-US" sz="1000" i="1" dirty="0" err="1"/>
              <a:t>vol</a:t>
            </a:r>
            <a:r>
              <a:rPr lang="en-US" sz="1000" i="1" dirty="0"/>
              <a:t> 30, N°3, p.359</a:t>
            </a:r>
          </a:p>
          <a:p>
            <a:r>
              <a:rPr lang="fr-CH" sz="1000" i="1" dirty="0"/>
              <a:t>N </a:t>
            </a:r>
            <a:r>
              <a:rPr lang="fr-CH" sz="1000" i="1" dirty="0" err="1"/>
              <a:t>Engl</a:t>
            </a:r>
            <a:r>
              <a:rPr lang="fr-CH" sz="1000" i="1" dirty="0"/>
              <a:t> J Med 2019;381:2103-13</a:t>
            </a:r>
            <a:endParaRPr lang="en-US" sz="1000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D90C8AE-1A2F-E845-BAF3-10C239F48E25}"/>
              </a:ext>
            </a:extLst>
          </p:cNvPr>
          <p:cNvSpPr/>
          <p:nvPr/>
        </p:nvSpPr>
        <p:spPr>
          <a:xfrm>
            <a:off x="292100" y="11274841"/>
            <a:ext cx="34167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77788"/>
            <a:r>
              <a:rPr lang="fr-CH" sz="1000" b="1" dirty="0">
                <a:latin typeface="OTNEJMScalaSansLF"/>
                <a:sym typeface="Wingdings" pitchFamily="2" charset="2"/>
              </a:rPr>
              <a:t>* Arrêtent la crise dans 30-50% des cas dans les 10 minutes</a:t>
            </a:r>
            <a:endParaRPr lang="fr-CH" sz="1000" b="1" dirty="0">
              <a:latin typeface="OTNEJMScalaSansLF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241" y="6375383"/>
            <a:ext cx="48006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H" sz="1000" b="1" dirty="0" err="1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Levetiracetam</a:t>
            </a:r>
            <a:r>
              <a:rPr lang="fr-CH" sz="1000" b="1" dirty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 (</a:t>
            </a:r>
            <a:r>
              <a:rPr lang="fr-CH" sz="1000" b="1" dirty="0" err="1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Keppra</a:t>
            </a:r>
            <a:r>
              <a:rPr lang="fr-CH" sz="1000" b="1" dirty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®)</a:t>
            </a:r>
            <a:r>
              <a:rPr lang="fr-CH" sz="1000" b="1" dirty="0" smtClean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IV</a:t>
            </a:r>
          </a:p>
          <a:p>
            <a:pPr algn="ctr"/>
            <a:r>
              <a:rPr lang="fr-CH" sz="1000" dirty="0" smtClean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50 </a:t>
            </a:r>
            <a:r>
              <a:rPr lang="fr-CH" sz="1000" dirty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mg/kg </a:t>
            </a:r>
            <a:r>
              <a:rPr lang="fr-CH" sz="100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(</a:t>
            </a:r>
            <a:r>
              <a:rPr lang="fr-CH" sz="1000" smtClean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max. </a:t>
            </a:r>
            <a:r>
              <a:rPr lang="fr-CH" sz="1000" dirty="0">
                <a:solidFill>
                  <a:srgbClr val="00B050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2,5 g) sur 10 min. (EI: sédatif).</a:t>
            </a:r>
            <a:endParaRPr lang="fr-CH" sz="1000" dirty="0">
              <a:solidFill>
                <a:srgbClr val="00B050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0"/>
      <p:bldP spid="43" grpId="0"/>
      <p:bldP spid="46" grpId="0" animBg="1"/>
      <p:bldP spid="50" grpId="0" animBg="1"/>
      <p:bldP spid="105" grpId="0" animBg="1"/>
      <p:bldP spid="36" grpId="0" animBg="1"/>
      <p:bldP spid="116" grpId="0" animBg="1"/>
      <p:bldP spid="117" grpId="0" animBg="1"/>
      <p:bldP spid="20" grpId="0" animBg="1"/>
      <p:bldP spid="34" grpId="0"/>
      <p:bldP spid="44" grpId="0" animBg="1"/>
      <p:bldP spid="10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521</Words>
  <Application>Microsoft Office PowerPoint</Application>
  <PresentationFormat>A3 (297 x 420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Lucida Grande</vt:lpstr>
      <vt:lpstr>OTNEJMScalaSansLF</vt:lpstr>
      <vt:lpstr>Verdana</vt:lpstr>
      <vt:lpstr>Wingdings</vt:lpstr>
      <vt:lpstr>ヒラギノ角ゴ Pro W3</vt:lpstr>
      <vt:lpstr>Office Theme</vt:lpstr>
      <vt:lpstr>Présentation PowerPoint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Martinez Manuel</cp:lastModifiedBy>
  <cp:revision>143</cp:revision>
  <dcterms:created xsi:type="dcterms:W3CDTF">2015-10-07T17:52:15Z</dcterms:created>
  <dcterms:modified xsi:type="dcterms:W3CDTF">2023-03-21T09:48:21Z</dcterms:modified>
</cp:coreProperties>
</file>