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2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403" autoAdjust="0"/>
  </p:normalViewPr>
  <p:slideViewPr>
    <p:cSldViewPr snapToGrid="0" snapToObjects="1">
      <p:cViewPr varScale="1">
        <p:scale>
          <a:sx n="109" d="100"/>
          <a:sy n="109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F1BF9B-5081-6C44-8287-BF65477BAEE8}" type="datetimeFigureOut">
              <a:rPr lang="en-US" smtClean="0"/>
              <a:t>24.07.16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1B819E-7ED7-F246-A0F8-9EACCA874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31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B819E-7ED7-F246-A0F8-9EACCA874A3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574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B819E-7ED7-F246-A0F8-9EACCA874A3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5749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B819E-7ED7-F246-A0F8-9EACCA874A3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5749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B819E-7ED7-F246-A0F8-9EACCA874A3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5749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B819E-7ED7-F246-A0F8-9EACCA874A3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574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4772A-06EA-9641-9A42-A22F4034FE6D}" type="datetimeFigureOut">
              <a:rPr lang="en-US" smtClean="0"/>
              <a:t>24.07.16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7698-96BF-7048-AA66-49F0149DE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259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4772A-06EA-9641-9A42-A22F4034FE6D}" type="datetimeFigureOut">
              <a:rPr lang="en-US" smtClean="0"/>
              <a:t>24.07.16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7698-96BF-7048-AA66-49F0149DE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792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4772A-06EA-9641-9A42-A22F4034FE6D}" type="datetimeFigureOut">
              <a:rPr lang="en-US" smtClean="0"/>
              <a:t>24.07.16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7698-96BF-7048-AA66-49F0149DE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590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4772A-06EA-9641-9A42-A22F4034FE6D}" type="datetimeFigureOut">
              <a:rPr lang="en-US" smtClean="0"/>
              <a:t>24.07.16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7698-96BF-7048-AA66-49F0149DE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409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H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4772A-06EA-9641-9A42-A22F4034FE6D}" type="datetimeFigureOut">
              <a:rPr lang="en-US" smtClean="0"/>
              <a:t>24.07.16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7698-96BF-7048-AA66-49F0149DE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505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4772A-06EA-9641-9A42-A22F4034FE6D}" type="datetimeFigureOut">
              <a:rPr lang="en-US" smtClean="0"/>
              <a:t>24.07.16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7698-96BF-7048-AA66-49F0149DE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899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4772A-06EA-9641-9A42-A22F4034FE6D}" type="datetimeFigureOut">
              <a:rPr lang="en-US" smtClean="0"/>
              <a:t>24.07.16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7698-96BF-7048-AA66-49F0149DE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574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4772A-06EA-9641-9A42-A22F4034FE6D}" type="datetimeFigureOut">
              <a:rPr lang="en-US" smtClean="0"/>
              <a:t>24.07.16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7698-96BF-7048-AA66-49F0149DE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065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4772A-06EA-9641-9A42-A22F4034FE6D}" type="datetimeFigureOut">
              <a:rPr lang="en-US" smtClean="0"/>
              <a:t>24.07.16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7698-96BF-7048-AA66-49F0149DE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936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4772A-06EA-9641-9A42-A22F4034FE6D}" type="datetimeFigureOut">
              <a:rPr lang="en-US" smtClean="0"/>
              <a:t>24.07.16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7698-96BF-7048-AA66-49F0149DE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801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4772A-06EA-9641-9A42-A22F4034FE6D}" type="datetimeFigureOut">
              <a:rPr lang="en-US" smtClean="0"/>
              <a:t>24.07.16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7698-96BF-7048-AA66-49F0149DE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620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4772A-06EA-9641-9A42-A22F4034FE6D}" type="datetimeFigureOut">
              <a:rPr lang="en-US" smtClean="0"/>
              <a:t>24.07.16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97698-96BF-7048-AA66-49F0149DE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60960" y="2367171"/>
            <a:ext cx="58450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b="1" dirty="0"/>
              <a:t>FACTEURS DECLENCHANTS DES CRISES EPILEPTIQUES</a:t>
            </a:r>
            <a:endParaRPr lang="fr-FR" sz="3600" dirty="0"/>
          </a:p>
        </p:txBody>
      </p:sp>
      <p:sp>
        <p:nvSpPr>
          <p:cNvPr id="5" name="Rectangle 4"/>
          <p:cNvSpPr/>
          <p:nvPr/>
        </p:nvSpPr>
        <p:spPr>
          <a:xfrm>
            <a:off x="1811028" y="3567500"/>
            <a:ext cx="574493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/>
              <a:t>Epilepsy Society, Vancouver</a:t>
            </a:r>
            <a:endParaRPr lang="fr-FR" sz="1400" i="1" dirty="0"/>
          </a:p>
          <a:p>
            <a:pPr algn="ctr"/>
            <a:r>
              <a:rPr lang="en-US" sz="1400" i="1" dirty="0"/>
              <a:t>Journal of Child Neurology;2015, Vol. 30(12) 1569-1573</a:t>
            </a:r>
            <a:endParaRPr lang="fr-FR" sz="1400" i="1" dirty="0"/>
          </a:p>
          <a:p>
            <a:pPr algn="ctr"/>
            <a:r>
              <a:rPr lang="en-US" sz="1400" i="1" dirty="0"/>
              <a:t>Epilepsy &amp; Behavior 6 (2005) 85–89</a:t>
            </a:r>
            <a:endParaRPr lang="fr-FR" sz="14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8109874" y="6419636"/>
            <a:ext cx="712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36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7084" y="2050339"/>
            <a:ext cx="787438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/>
              <a:t>Y-A-T-IL DES FACTEURS DÉCLENCHANTS ET EST-CE FRÉQUENT?</a:t>
            </a:r>
          </a:p>
          <a:p>
            <a:pPr algn="ctr"/>
            <a:endParaRPr lang="fr-FR" b="1" dirty="0" smtClean="0"/>
          </a:p>
          <a:p>
            <a:pPr algn="ctr"/>
            <a:endParaRPr lang="fr-FR" b="1" dirty="0"/>
          </a:p>
          <a:p>
            <a:pPr algn="ctr"/>
            <a:endParaRPr lang="fr-FR" b="1" dirty="0" smtClean="0"/>
          </a:p>
          <a:p>
            <a:pPr algn="ctr"/>
            <a:r>
              <a:rPr lang="fr-FR" dirty="0" smtClean="0"/>
              <a:t>Oui </a:t>
            </a:r>
            <a:r>
              <a:rPr lang="fr-FR" dirty="0" smtClean="0"/>
              <a:t>on retrouve, un </a:t>
            </a:r>
            <a:r>
              <a:rPr lang="fr-FR" dirty="0"/>
              <a:t>facteur déclenchant est retrouvé </a:t>
            </a:r>
            <a:r>
              <a:rPr lang="fr-FR" dirty="0" smtClean="0"/>
              <a:t>dans 25</a:t>
            </a:r>
            <a:r>
              <a:rPr lang="fr-FR" dirty="0"/>
              <a:t>-50% des </a:t>
            </a:r>
            <a:r>
              <a:rPr lang="fr-FR" dirty="0" smtClean="0"/>
              <a:t>cas</a:t>
            </a:r>
            <a:r>
              <a:rPr lang="fr-FR" dirty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6917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32000" y="607529"/>
            <a:ext cx="62091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QUELLES RECOMMANDATIONS DONNEZ-VOUS AUX PARENTS?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94393"/>
            <a:ext cx="9144000" cy="369022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465022" y="4799956"/>
            <a:ext cx="59744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 smtClean="0"/>
              <a:t>Journal of Child Neurology;2015, Vol. 30(12) 1569-1573</a:t>
            </a:r>
            <a:endParaRPr lang="fr-FR" i="1" dirty="0"/>
          </a:p>
        </p:txBody>
      </p:sp>
      <p:sp>
        <p:nvSpPr>
          <p:cNvPr id="4" name="TextBox 3"/>
          <p:cNvSpPr txBox="1"/>
          <p:nvPr/>
        </p:nvSpPr>
        <p:spPr>
          <a:xfrm>
            <a:off x="3810144" y="5674158"/>
            <a:ext cx="190858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EST-CE CORRECT 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860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34777" y="422863"/>
            <a:ext cx="62091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QUELLES FACTEURS </a:t>
            </a:r>
            <a:r>
              <a:rPr lang="fr-FR" b="1" dirty="0" smtClean="0"/>
              <a:t>DECLENCHANTS </a:t>
            </a:r>
            <a:r>
              <a:rPr lang="fr-FR" b="1" dirty="0" smtClean="0"/>
              <a:t>CONNAISSEZ-VOUS?</a:t>
            </a:r>
          </a:p>
        </p:txBody>
      </p:sp>
      <p:sp>
        <p:nvSpPr>
          <p:cNvPr id="2" name="TextBox 1"/>
          <p:cNvSpPr txBox="1"/>
          <p:nvPr/>
        </p:nvSpPr>
        <p:spPr>
          <a:xfrm rot="20086324">
            <a:off x="5627016" y="4286838"/>
            <a:ext cx="9085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LE STRESS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 rot="744393">
            <a:off x="2142511" y="2019516"/>
            <a:ext cx="11464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LE MANQUE </a:t>
            </a:r>
          </a:p>
          <a:p>
            <a:r>
              <a:rPr lang="en-US" sz="1400" dirty="0" smtClean="0"/>
              <a:t>DE SOMMEIL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 rot="20078818">
            <a:off x="1861635" y="3114340"/>
            <a:ext cx="10398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LA FATIGUE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3144452" y="1407301"/>
            <a:ext cx="8932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L’ALCOOL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 rot="20021685">
            <a:off x="3718724" y="3114340"/>
            <a:ext cx="9070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LA FIEVRE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 rot="21043864">
            <a:off x="5478499" y="3280111"/>
            <a:ext cx="18517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LES FLASHS LUMINEUX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 rot="1269754">
            <a:off x="3836400" y="2253642"/>
            <a:ext cx="20432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LA COMPLIANCE MEDICAMENTEUSE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3144452" y="-1597883"/>
            <a:ext cx="2327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LES FLASHS LUMINEUX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954960" y="3803720"/>
            <a:ext cx="20432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LES REGLES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 rot="930141">
            <a:off x="3946698" y="3848254"/>
            <a:ext cx="14963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LE SPORT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 rot="1724640">
            <a:off x="4969535" y="1870996"/>
            <a:ext cx="20432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L’HYGIENE DE VIE</a:t>
            </a:r>
            <a:endParaRPr lang="en-US" sz="1400" dirty="0"/>
          </a:p>
        </p:txBody>
      </p:sp>
      <p:sp>
        <p:nvSpPr>
          <p:cNvPr id="18" name="Rectangle 17"/>
          <p:cNvSpPr/>
          <p:nvPr/>
        </p:nvSpPr>
        <p:spPr>
          <a:xfrm>
            <a:off x="2886559" y="5911586"/>
            <a:ext cx="36712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LESQUELS SONT FREQUENTS?</a:t>
            </a:r>
          </a:p>
        </p:txBody>
      </p:sp>
      <p:sp>
        <p:nvSpPr>
          <p:cNvPr id="19" name="TextBox 18"/>
          <p:cNvSpPr txBox="1"/>
          <p:nvPr/>
        </p:nvSpPr>
        <p:spPr>
          <a:xfrm rot="1269754">
            <a:off x="2893345" y="4650270"/>
            <a:ext cx="22096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LES INTERACTIONS MEDICAMENTEUSES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22912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0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1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0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2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0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3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0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4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0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5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0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6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0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7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0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8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0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9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0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144452" y="-1597883"/>
            <a:ext cx="2327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LES FLASHS LUMINEUX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13660" y="703444"/>
            <a:ext cx="8676637" cy="5632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b="1" dirty="0" smtClean="0"/>
              <a:t>FIÈVRE </a:t>
            </a:r>
          </a:p>
          <a:p>
            <a:pPr marL="285750" lvl="0" indent="-285750">
              <a:buFont typeface="Arial"/>
              <a:buChar char="•"/>
            </a:pPr>
            <a:r>
              <a:rPr lang="fr-FR" dirty="0" smtClean="0"/>
              <a:t>OUI, mais ne pas confondre avec les </a:t>
            </a:r>
            <a:r>
              <a:rPr lang="fr-FR" dirty="0"/>
              <a:t>convulsions fébriles de l’enfance </a:t>
            </a:r>
            <a:r>
              <a:rPr lang="fr-FR" dirty="0" smtClean="0"/>
              <a:t>qui ne sont généralement pas de </a:t>
            </a:r>
            <a:r>
              <a:rPr lang="fr-FR" dirty="0"/>
              <a:t>l’épilepsie</a:t>
            </a:r>
            <a:r>
              <a:rPr lang="fr-FR" dirty="0" smtClean="0"/>
              <a:t>…</a:t>
            </a:r>
          </a:p>
          <a:p>
            <a:pPr marL="285750" lvl="0" indent="-285750">
              <a:buFont typeface="Arial"/>
              <a:buChar char="•"/>
            </a:pPr>
            <a:endParaRPr lang="fr-FR" dirty="0" smtClean="0"/>
          </a:p>
          <a:p>
            <a:pPr marL="285750" lvl="0" indent="-285750">
              <a:buFont typeface="Arial"/>
              <a:buChar char="•"/>
            </a:pPr>
            <a:endParaRPr lang="fr-FR" dirty="0"/>
          </a:p>
          <a:p>
            <a:pPr lvl="0"/>
            <a:r>
              <a:rPr lang="fr-FR" b="1" dirty="0" smtClean="0"/>
              <a:t>LE SOMMEIL/STRESS/FATIGUE </a:t>
            </a:r>
            <a:endParaRPr lang="fr-FR" dirty="0"/>
          </a:p>
          <a:p>
            <a:pPr marL="285750" lvl="0" indent="-285750">
              <a:buFont typeface="Arial"/>
              <a:buChar char="•"/>
            </a:pPr>
            <a:r>
              <a:rPr lang="fr-FR" dirty="0" smtClean="0"/>
              <a:t>Le </a:t>
            </a:r>
            <a:r>
              <a:rPr lang="fr-FR" dirty="0"/>
              <a:t>manque de sommeil </a:t>
            </a:r>
            <a:r>
              <a:rPr lang="fr-FR" dirty="0" smtClean="0"/>
              <a:t>et </a:t>
            </a:r>
            <a:r>
              <a:rPr lang="fr-FR" dirty="0"/>
              <a:t>par extension le stress et la fatigue </a:t>
            </a:r>
            <a:r>
              <a:rPr lang="fr-FR" dirty="0" smtClean="0"/>
              <a:t>(qualité </a:t>
            </a:r>
            <a:r>
              <a:rPr lang="fr-FR" dirty="0"/>
              <a:t>du </a:t>
            </a:r>
            <a:r>
              <a:rPr lang="fr-FR" dirty="0" smtClean="0"/>
              <a:t>sommeil).</a:t>
            </a:r>
          </a:p>
          <a:p>
            <a:pPr marL="285750" lvl="0" indent="-285750">
              <a:buFont typeface="Arial"/>
              <a:buChar char="•"/>
            </a:pPr>
            <a:r>
              <a:rPr lang="fr-FR" dirty="0" smtClean="0"/>
              <a:t>Certaines </a:t>
            </a:r>
            <a:r>
              <a:rPr lang="fr-FR" dirty="0"/>
              <a:t>crises d’épilepsies sont  déclenchées par les phases d’endormissement ou de </a:t>
            </a:r>
            <a:r>
              <a:rPr lang="fr-FR" dirty="0" smtClean="0"/>
              <a:t>réveil.</a:t>
            </a:r>
          </a:p>
          <a:p>
            <a:pPr lvl="0"/>
            <a:endParaRPr lang="fr-FR" b="1" dirty="0" smtClean="0"/>
          </a:p>
          <a:p>
            <a:pPr lvl="0"/>
            <a:endParaRPr lang="fr-FR" b="1" dirty="0"/>
          </a:p>
          <a:p>
            <a:pPr lvl="0"/>
            <a:r>
              <a:rPr lang="fr-FR" b="1" dirty="0" smtClean="0"/>
              <a:t>MÉDICAMENTS/DROGUES </a:t>
            </a:r>
            <a:endParaRPr lang="fr-FR" dirty="0" smtClean="0"/>
          </a:p>
          <a:p>
            <a:pPr marL="742950" lvl="1" indent="-285750">
              <a:buFont typeface="Arial"/>
              <a:buChar char="•"/>
            </a:pPr>
            <a:r>
              <a:rPr lang="fr-FR" dirty="0" err="1"/>
              <a:t>C</a:t>
            </a:r>
            <a:r>
              <a:rPr lang="fr-FR" dirty="0" err="1" smtClean="0"/>
              <a:t>ocaine</a:t>
            </a:r>
            <a:r>
              <a:rPr lang="fr-FR" dirty="0" smtClean="0"/>
              <a:t>, les </a:t>
            </a:r>
            <a:r>
              <a:rPr lang="fr-FR" dirty="0" err="1" smtClean="0"/>
              <a:t>ectasy</a:t>
            </a:r>
            <a:endParaRPr lang="fr-FR" dirty="0" smtClean="0"/>
          </a:p>
          <a:p>
            <a:pPr marL="742950" lvl="1" indent="-285750">
              <a:buFont typeface="Arial"/>
              <a:buChar char="•"/>
            </a:pPr>
            <a:r>
              <a:rPr lang="fr-FR" dirty="0" smtClean="0"/>
              <a:t>Alcool ?  Pas prouvé =&gt; effet probablement par diminution de la quantité/qualité du sommeil (nuit blanche).</a:t>
            </a:r>
          </a:p>
          <a:p>
            <a:pPr marL="742950" lvl="1" indent="-285750">
              <a:buFont typeface="Arial"/>
              <a:buChar char="•"/>
            </a:pPr>
            <a:r>
              <a:rPr lang="fr-FR" dirty="0" err="1" smtClean="0"/>
              <a:t>Intercation</a:t>
            </a:r>
            <a:r>
              <a:rPr lang="fr-FR" dirty="0" smtClean="0"/>
              <a:t> médicamenteuse: ex: </a:t>
            </a:r>
            <a:r>
              <a:rPr lang="fr-FR" dirty="0" err="1" smtClean="0"/>
              <a:t>Ac.valproïque</a:t>
            </a:r>
            <a:r>
              <a:rPr lang="fr-FR" dirty="0" smtClean="0"/>
              <a:t> (</a:t>
            </a:r>
            <a:r>
              <a:rPr lang="fr-FR" dirty="0" err="1" smtClean="0"/>
              <a:t>Depakine</a:t>
            </a:r>
            <a:r>
              <a:rPr lang="fr-FR" dirty="0" smtClean="0"/>
              <a:t>®) + </a:t>
            </a:r>
            <a:r>
              <a:rPr lang="fr-FR" dirty="0" err="1" smtClean="0"/>
              <a:t>carbapénemes</a:t>
            </a:r>
            <a:r>
              <a:rPr lang="fr-FR" dirty="0" smtClean="0"/>
              <a:t> ou </a:t>
            </a:r>
            <a:r>
              <a:rPr lang="fr-FR" dirty="0" err="1" smtClean="0"/>
              <a:t>méfloquine</a:t>
            </a:r>
            <a:r>
              <a:rPr lang="fr-FR" dirty="0" smtClean="0"/>
              <a:t> = </a:t>
            </a:r>
            <a:r>
              <a:rPr lang="fr-FR" dirty="0" err="1" smtClean="0">
                <a:latin typeface="Wingdings"/>
              </a:rPr>
              <a:t>ê</a:t>
            </a:r>
            <a:r>
              <a:rPr lang="fr-FR" dirty="0" err="1" smtClean="0"/>
              <a:t>taux</a:t>
            </a:r>
            <a:r>
              <a:rPr lang="fr-FR" dirty="0"/>
              <a:t> </a:t>
            </a:r>
            <a:r>
              <a:rPr lang="fr-FR" dirty="0" smtClean="0"/>
              <a:t>ou </a:t>
            </a:r>
            <a:r>
              <a:rPr lang="fr-FR" dirty="0" err="1" smtClean="0"/>
              <a:t>Clobazam</a:t>
            </a:r>
            <a:r>
              <a:rPr lang="fr-FR" dirty="0" smtClean="0"/>
              <a:t> (</a:t>
            </a:r>
            <a:r>
              <a:rPr lang="fr-FR" dirty="0" err="1" smtClean="0"/>
              <a:t>Urbanyl</a:t>
            </a:r>
            <a:r>
              <a:rPr lang="fr-FR" dirty="0" smtClean="0"/>
              <a:t>®) + macrolides= </a:t>
            </a:r>
            <a:r>
              <a:rPr lang="fr-FR" dirty="0" err="1" smtClean="0">
                <a:latin typeface="Wingdings"/>
              </a:rPr>
              <a:t>ê</a:t>
            </a:r>
            <a:r>
              <a:rPr lang="fr-FR" dirty="0" err="1" smtClean="0"/>
              <a:t>taux</a:t>
            </a:r>
            <a:r>
              <a:rPr lang="fr-FR" dirty="0" smtClean="0"/>
              <a:t> et inducteurs enzymatiques (</a:t>
            </a:r>
            <a:r>
              <a:rPr lang="fr-FR" dirty="0" err="1" smtClean="0"/>
              <a:t>phénytoine</a:t>
            </a:r>
            <a:r>
              <a:rPr lang="fr-FR" dirty="0" smtClean="0"/>
              <a:t>, rifampicine, </a:t>
            </a:r>
            <a:r>
              <a:rPr lang="fr-FR" dirty="0" err="1" smtClean="0"/>
              <a:t>carbamazépine</a:t>
            </a:r>
            <a:r>
              <a:rPr lang="fr-FR" dirty="0" smtClean="0"/>
              <a:t>, </a:t>
            </a:r>
            <a:r>
              <a:rPr lang="fr-FR" dirty="0" err="1" smtClean="0"/>
              <a:t>etc</a:t>
            </a:r>
            <a:r>
              <a:rPr lang="is-IS" dirty="0" smtClean="0"/>
              <a:t>…</a:t>
            </a:r>
            <a:r>
              <a:rPr lang="fr-FR" dirty="0" smtClean="0"/>
              <a:t>).</a:t>
            </a:r>
          </a:p>
          <a:p>
            <a:pPr marL="742950" lvl="1" indent="-285750">
              <a:buFont typeface="Arial"/>
              <a:buChar char="•"/>
            </a:pPr>
            <a:r>
              <a:rPr lang="fr-FR" dirty="0" smtClean="0"/>
              <a:t>Caféine, thé ? Non au contraire, cela diminue le seuil épileptique.</a:t>
            </a:r>
          </a:p>
          <a:p>
            <a:pPr lvl="0"/>
            <a:endParaRPr lang="fr-FR" b="1" dirty="0" smtClean="0"/>
          </a:p>
        </p:txBody>
      </p:sp>
    </p:spTree>
    <p:extLst>
      <p:ext uri="{BB962C8B-B14F-4D97-AF65-F5344CB8AC3E}">
        <p14:creationId xmlns:p14="http://schemas.microsoft.com/office/powerpoint/2010/main" val="3585697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144452" y="-1597883"/>
            <a:ext cx="2327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LES FLASHS LUMINEUX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49270" y="323599"/>
            <a:ext cx="849859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fr-FR" b="1" dirty="0" smtClean="0"/>
          </a:p>
          <a:p>
            <a:pPr lvl="0"/>
            <a:r>
              <a:rPr lang="fr-FR" b="1" dirty="0" smtClean="0"/>
              <a:t>LES RÉGLES CHEZ LA FEMME</a:t>
            </a:r>
            <a:endParaRPr lang="fr-FR" dirty="0" smtClean="0"/>
          </a:p>
          <a:p>
            <a:pPr marL="285750" lvl="0" indent="-285750">
              <a:buFont typeface="Arial"/>
              <a:buChar char="•"/>
            </a:pPr>
            <a:r>
              <a:rPr lang="fr-FR" dirty="0" smtClean="0"/>
              <a:t>Par rétention d’eau ? </a:t>
            </a:r>
          </a:p>
          <a:p>
            <a:pPr marL="285750" lvl="0" indent="-285750">
              <a:buFont typeface="Arial"/>
              <a:buChar char="•"/>
            </a:pPr>
            <a:r>
              <a:rPr lang="fr-FR" dirty="0" smtClean="0"/>
              <a:t>Plus fréquent pour les crises partielles.</a:t>
            </a:r>
          </a:p>
          <a:p>
            <a:pPr marL="285750" lvl="0" indent="-285750">
              <a:buFont typeface="Arial"/>
              <a:buChar char="•"/>
            </a:pPr>
            <a:endParaRPr lang="fr-FR" dirty="0" smtClean="0"/>
          </a:p>
          <a:p>
            <a:pPr lvl="0"/>
            <a:endParaRPr lang="fr-FR" b="1" dirty="0" smtClean="0"/>
          </a:p>
          <a:p>
            <a:pPr lvl="0"/>
            <a:r>
              <a:rPr lang="fr-FR" b="1" dirty="0" smtClean="0"/>
              <a:t>L’OUBLI DE LA PRISE D’ANTIÉPILEPTIQUE</a:t>
            </a:r>
            <a:r>
              <a:rPr lang="fr-FR" dirty="0" smtClean="0"/>
              <a:t> </a:t>
            </a:r>
          </a:p>
          <a:p>
            <a:pPr marL="285750" lvl="0" indent="-285750">
              <a:buFont typeface="Arial"/>
              <a:buChar char="•"/>
            </a:pPr>
            <a:r>
              <a:rPr lang="fr-FR" dirty="0" smtClean="0"/>
              <a:t>Compliance (adolescence)</a:t>
            </a:r>
          </a:p>
          <a:p>
            <a:pPr marL="285750" lvl="0" indent="-285750">
              <a:buFont typeface="Arial"/>
              <a:buChar char="•"/>
            </a:pPr>
            <a:r>
              <a:rPr lang="fr-FR" dirty="0" smtClean="0"/>
              <a:t>Diminution d’absorption (vomissements, diarrhées).</a:t>
            </a:r>
          </a:p>
          <a:p>
            <a:pPr marL="285750" lvl="0" indent="-285750">
              <a:buFont typeface="Arial"/>
              <a:buChar char="•"/>
            </a:pPr>
            <a:endParaRPr lang="fr-FR" dirty="0" smtClean="0"/>
          </a:p>
          <a:p>
            <a:pPr lvl="0"/>
            <a:endParaRPr lang="fr-FR" dirty="0" smtClean="0"/>
          </a:p>
          <a:p>
            <a:r>
              <a:rPr lang="fr-FR" b="1" dirty="0" smtClean="0"/>
              <a:t>ÉCLAIRS DE LUMIÈRE ET CLIGNOTEMENTS LUMINEUX </a:t>
            </a:r>
            <a:endParaRPr lang="fr-FR" dirty="0" smtClean="0"/>
          </a:p>
          <a:p>
            <a:pPr marL="285750" indent="-285750">
              <a:buFont typeface="Arial"/>
              <a:buChar char="•"/>
            </a:pPr>
            <a:r>
              <a:rPr lang="fr-FR" dirty="0" smtClean="0"/>
              <a:t>Rare, épilepsie héréditaires et surtout dans l’enfance</a:t>
            </a:r>
          </a:p>
          <a:p>
            <a:pPr marL="285750" indent="-285750">
              <a:buFont typeface="Arial"/>
              <a:buChar char="•"/>
            </a:pPr>
            <a:r>
              <a:rPr lang="fr-FR" dirty="0" smtClean="0"/>
              <a:t>L’EEG montre chez ces patients un aspect typique lors de la stimulation lumineuse.</a:t>
            </a:r>
          </a:p>
        </p:txBody>
      </p:sp>
    </p:spTree>
    <p:extLst>
      <p:ext uri="{BB962C8B-B14F-4D97-AF65-F5344CB8AC3E}">
        <p14:creationId xmlns:p14="http://schemas.microsoft.com/office/powerpoint/2010/main" val="2477543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144452" y="-1597883"/>
            <a:ext cx="2327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LES FLASHS LUMINEUX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750" y="1148080"/>
            <a:ext cx="5270500" cy="45618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2605392" y="5738790"/>
            <a:ext cx="35533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i="1" dirty="0" smtClean="0"/>
              <a:t>Epilepsy &amp; Behavior 6 (2005) 85–89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3992721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apture d’écran 2016-07-24 à 18.44.5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1437" y="618843"/>
            <a:ext cx="3517900" cy="521970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5182562" y="760990"/>
            <a:ext cx="1842037" cy="5255606"/>
            <a:chOff x="5182562" y="760990"/>
            <a:chExt cx="1842037" cy="5255606"/>
          </a:xfrm>
        </p:grpSpPr>
        <p:sp>
          <p:nvSpPr>
            <p:cNvPr id="6" name="Down Arrow 5"/>
            <p:cNvSpPr/>
            <p:nvPr/>
          </p:nvSpPr>
          <p:spPr>
            <a:xfrm>
              <a:off x="5182562" y="819043"/>
              <a:ext cx="1842037" cy="5197553"/>
            </a:xfrm>
            <a:prstGeom prst="downArrow">
              <a:avLst>
                <a:gd name="adj1" fmla="val 50000"/>
                <a:gd name="adj2" fmla="val 45566"/>
              </a:avLst>
            </a:prstGeom>
            <a:gradFill flip="none" rotWithShape="1">
              <a:gsLst>
                <a:gs pos="0">
                  <a:srgbClr val="FF0000"/>
                </a:gs>
                <a:gs pos="100000">
                  <a:srgbClr val="FFFFFF"/>
                </a:gs>
              </a:gsLst>
              <a:lin ang="564000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659489" y="760990"/>
              <a:ext cx="8899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18-24%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717197" y="1255298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5-18%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717197" y="1749606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9-12%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774905" y="2256125"/>
              <a:ext cx="6591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4-9%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74905" y="2787066"/>
              <a:ext cx="6591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3-7%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774905" y="3305796"/>
              <a:ext cx="6591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2-9%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774905" y="3812315"/>
              <a:ext cx="6591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2-7%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774905" y="4376626"/>
              <a:ext cx="6591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1-5%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774905" y="4870934"/>
              <a:ext cx="6591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0-6%</a:t>
              </a:r>
              <a:endParaRPr lang="en-US" dirty="0"/>
            </a:p>
          </p:txBody>
        </p:sp>
      </p:grpSp>
      <p:sp>
        <p:nvSpPr>
          <p:cNvPr id="8" name="Rectangle 7"/>
          <p:cNvSpPr/>
          <p:nvPr/>
        </p:nvSpPr>
        <p:spPr>
          <a:xfrm>
            <a:off x="2191437" y="6175339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000" i="1" dirty="0" smtClean="0"/>
              <a:t>Journal of Child Neurology;2015, Vol. 30(12) 1569-1573</a:t>
            </a:r>
            <a:endParaRPr lang="fr-FR" sz="1000" i="1" dirty="0"/>
          </a:p>
        </p:txBody>
      </p:sp>
      <p:grpSp>
        <p:nvGrpSpPr>
          <p:cNvPr id="2" name="Group 1"/>
          <p:cNvGrpSpPr/>
          <p:nvPr/>
        </p:nvGrpSpPr>
        <p:grpSpPr>
          <a:xfrm>
            <a:off x="1268886" y="618844"/>
            <a:ext cx="968270" cy="2006614"/>
            <a:chOff x="1268886" y="618844"/>
            <a:chExt cx="968270" cy="2006614"/>
          </a:xfrm>
        </p:grpSpPr>
        <p:sp>
          <p:nvSpPr>
            <p:cNvPr id="18" name="Left Bracket 17"/>
            <p:cNvSpPr/>
            <p:nvPr/>
          </p:nvSpPr>
          <p:spPr>
            <a:xfrm>
              <a:off x="2191437" y="618844"/>
              <a:ext cx="45719" cy="2006614"/>
            </a:xfrm>
            <a:prstGeom prst="leftBracke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268886" y="1377840"/>
              <a:ext cx="8899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36-63%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24458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254</Words>
  <Application>Microsoft Macintosh PowerPoint</Application>
  <PresentationFormat>On-screen Show (4:3)</PresentationFormat>
  <Paragraphs>76</Paragraphs>
  <Slides>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-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mz mz</dc:creator>
  <cp:lastModifiedBy>mz mz</cp:lastModifiedBy>
  <cp:revision>58</cp:revision>
  <cp:lastPrinted>2016-07-24T17:55:12Z</cp:lastPrinted>
  <dcterms:created xsi:type="dcterms:W3CDTF">2016-07-24T16:03:23Z</dcterms:created>
  <dcterms:modified xsi:type="dcterms:W3CDTF">2016-07-24T17:59:59Z</dcterms:modified>
</cp:coreProperties>
</file>