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125" d="100"/>
          <a:sy n="125" d="100"/>
        </p:scale>
        <p:origin x="90" y="-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CDB2A9-CAA4-486E-9518-BAFC2D39F2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3DDCB35-E808-42C3-AC5B-93B87B89AD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6401D8-4087-4B50-ABFD-CA5B93C43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357B9-C15B-47F1-812C-59DC5534C8E2}" type="datetimeFigureOut">
              <a:rPr lang="fr-CH" smtClean="0"/>
              <a:t>06.01.2025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152AFC-69BE-4424-8E01-2CEA6819D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E6074A-F670-4DBD-BE05-116C551A4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2A00-200A-4A56-8ED0-B74A8314A25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89056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5EF4AB-D135-436D-B5DF-0E2CE8AC9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398F72-2DC8-4465-85EB-82AD15070C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2A8151-6298-493E-A9F7-C8BD79F5E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357B9-C15B-47F1-812C-59DC5534C8E2}" type="datetimeFigureOut">
              <a:rPr lang="fr-CH" smtClean="0"/>
              <a:t>06.01.2025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FBE856-CD28-446A-9EF7-19C4F7FA7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29C635-B2AE-421F-9D04-E09CC4E6C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2A00-200A-4A56-8ED0-B74A8314A25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80012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AB405C4-D602-4220-948A-F1B776728A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E714DD6-3A26-40E8-BBCC-A77F1DB191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632036-26E6-4659-99A8-66807C8DF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357B9-C15B-47F1-812C-59DC5534C8E2}" type="datetimeFigureOut">
              <a:rPr lang="fr-CH" smtClean="0"/>
              <a:t>06.01.2025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F38003-6AFD-4187-9BD6-FB8421348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A5EABF-5081-4B6E-8467-2D8B3E685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2A00-200A-4A56-8ED0-B74A8314A25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5162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86A5FB-3CB7-4EE6-B7F3-30D02FCCA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BCD410-CED1-4946-B0DA-C32421FAB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5F8F00-AC04-42CA-8D74-3A9209671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357B9-C15B-47F1-812C-59DC5534C8E2}" type="datetimeFigureOut">
              <a:rPr lang="fr-CH" smtClean="0"/>
              <a:t>06.01.2025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36DA6B-F02D-422C-BA71-5EF3173B7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472B2A-905B-4A64-8BE4-6D35A7C47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2A00-200A-4A56-8ED0-B74A8314A25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50105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3D73CA-D350-40FD-A8BE-042A3B7BF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FF4CBA-6D07-4AA9-9CBD-3F56CE3B2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913188-82C5-442E-B03A-02795223D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357B9-C15B-47F1-812C-59DC5534C8E2}" type="datetimeFigureOut">
              <a:rPr lang="fr-CH" smtClean="0"/>
              <a:t>06.01.2025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4FB346-5855-4CC7-92DB-03FAC829F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CB0957-6C5A-4D4E-85E4-7C0DBA7F3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2A00-200A-4A56-8ED0-B74A8314A25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2760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72665D-9EEA-4736-BA24-19E865044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3A1019-FCFC-4B77-915C-5E2C30E6A0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9976E41-B8D4-4747-9046-302B420B1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28B550D-3914-4A7C-9A18-1533D2471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357B9-C15B-47F1-812C-59DC5534C8E2}" type="datetimeFigureOut">
              <a:rPr lang="fr-CH" smtClean="0"/>
              <a:t>06.01.2025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421689-C40A-4F90-BC32-D6FC7BEBD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22B30D-FB4F-454F-8AF2-4B36AF7F8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2A00-200A-4A56-8ED0-B74A8314A25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48216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A1DF95-851D-42AF-B049-FFD24BDB5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E5CF6FC-0833-4BD7-A0D5-168F08A9F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3D0BE1-1F65-4EF5-BC4B-3BF474AEC4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0FC1741-EB10-427D-A85B-FCF7B71725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314E342-DC9D-4D00-BE05-5AE367F48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50809E1-A1F7-483F-9296-64DBA9A9C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357B9-C15B-47F1-812C-59DC5534C8E2}" type="datetimeFigureOut">
              <a:rPr lang="fr-CH" smtClean="0"/>
              <a:t>06.01.2025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B3D024-AADE-4F02-8F2C-381ADD001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E5B4F11-FA3C-4199-AA5C-6D9206294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2A00-200A-4A56-8ED0-B74A8314A25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3807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DD9605-94F3-4CD9-B039-8AF7345AE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B98792C-FCE6-45E8-81AC-CE5334093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357B9-C15B-47F1-812C-59DC5534C8E2}" type="datetimeFigureOut">
              <a:rPr lang="fr-CH" smtClean="0"/>
              <a:t>06.01.2025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5FC380-CFA8-4E73-B3CB-D4854E0DA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5471E54-8CCC-4625-AD17-35C49C9E1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2A00-200A-4A56-8ED0-B74A8314A25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895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7B8FADA-0B0D-44B5-BF0C-F24FDF7A1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357B9-C15B-47F1-812C-59DC5534C8E2}" type="datetimeFigureOut">
              <a:rPr lang="fr-CH" smtClean="0"/>
              <a:t>06.01.2025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16DFBF1-4338-4E5D-B801-2007E2558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579DDCA-57A0-47F9-A182-9D34E6EF7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2A00-200A-4A56-8ED0-B74A8314A25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3252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D35B6E-FD79-47E1-B5EB-D6F90BE38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13D1C5-7C2A-4E49-A254-4E03169BF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2E614D5-0690-464E-A254-50554A6C4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2C6720-55D1-4D65-8F78-5E201382F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357B9-C15B-47F1-812C-59DC5534C8E2}" type="datetimeFigureOut">
              <a:rPr lang="fr-CH" smtClean="0"/>
              <a:t>06.01.2025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999A21-CAF4-48FB-84E0-82767452E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F5496DB-7D45-456C-BFFC-A51B4777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2A00-200A-4A56-8ED0-B74A8314A25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1581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F52BDC-D3A3-4DCC-B539-A1A6EBF87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9EAEC9D-44A1-4C8D-BBA7-0E39671B4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E053B2-B22A-4449-A306-AF28C29221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E4274C8-E9DA-4070-854B-098F7CC77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357B9-C15B-47F1-812C-59DC5534C8E2}" type="datetimeFigureOut">
              <a:rPr lang="fr-CH" smtClean="0"/>
              <a:t>06.01.2025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BE3548-D1BC-4485-827B-91DF8F545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1CC1391-8D24-45A6-86D2-9B1F86542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2A00-200A-4A56-8ED0-B74A8314A25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9405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EA55B14-6FA6-43FD-8ACB-E9ECE1363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6F8056-DD95-4C34-9A68-D6B87001F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D7B25F-3565-4AD0-B5F6-5AD9FB6A13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357B9-C15B-47F1-812C-59DC5534C8E2}" type="datetimeFigureOut">
              <a:rPr lang="fr-CH" smtClean="0"/>
              <a:t>06.01.2025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445519-FB63-4DE4-B035-A0C90429FA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1A16F6-4444-4C0D-8B23-10A2489ECA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82A00-200A-4A56-8ED0-B74A8314A25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99091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edworld.ch/ENTREE/NEUROLOGIE/Ataxies-arbre%20decisionnel.jpg">
            <a:extLst>
              <a:ext uri="{FF2B5EF4-FFF2-40B4-BE49-F238E27FC236}">
                <a16:creationId xmlns:a16="http://schemas.microsoft.com/office/drawing/2014/main" id="{104F5C38-80E0-412C-B927-0F349B9533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8" b="9305"/>
          <a:stretch/>
        </p:blipFill>
        <p:spPr bwMode="auto">
          <a:xfrm>
            <a:off x="5953125" y="38312"/>
            <a:ext cx="6076950" cy="6819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48E3888-614D-4837-A315-65DBF00B6678}"/>
              </a:ext>
            </a:extLst>
          </p:cNvPr>
          <p:cNvSpPr/>
          <p:nvPr/>
        </p:nvSpPr>
        <p:spPr>
          <a:xfrm>
            <a:off x="161925" y="570637"/>
            <a:ext cx="5953125" cy="532453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fr-CH" sz="1000" b="1" u="sng" dirty="0"/>
              <a:t>Causes aigües: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000" dirty="0"/>
              <a:t>Infectieuse (méningite, FSME) ou </a:t>
            </a:r>
            <a:r>
              <a:rPr lang="fr-CH" sz="1000" b="1" dirty="0" err="1"/>
              <a:t>postinfectious</a:t>
            </a:r>
            <a:r>
              <a:rPr lang="fr-CH" sz="1000" dirty="0"/>
              <a:t> (1-8 </a:t>
            </a:r>
            <a:r>
              <a:rPr lang="fr-CH" sz="1000" dirty="0" err="1"/>
              <a:t>sem</a:t>
            </a:r>
            <a:r>
              <a:rPr lang="fr-CH" sz="10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000" dirty="0"/>
              <a:t>Labyrinthite, vertige paroxystique bénin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000" dirty="0"/>
              <a:t>Thromboses /AIT/ hémorragies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000" dirty="0"/>
              <a:t>Epilepsie/migraine avec aura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000" dirty="0" err="1"/>
              <a:t>Sd</a:t>
            </a:r>
            <a:r>
              <a:rPr lang="fr-CH" sz="1000" dirty="0"/>
              <a:t> de conversion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000" b="1" dirty="0"/>
              <a:t>Drogues</a:t>
            </a:r>
            <a:r>
              <a:rPr lang="fr-CH" sz="1000" dirty="0"/>
              <a:t> (BDZ, BT, cannabis, opiacés, kétamine, antiépileptiques, AD TC, Lithium)/intoxications (</a:t>
            </a:r>
            <a:r>
              <a:rPr lang="fr-CH" sz="1000"/>
              <a:t>OH,EtOH </a:t>
            </a:r>
            <a:r>
              <a:rPr lang="fr-CH" sz="1000" dirty="0"/>
              <a:t>solvants, colles)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000" dirty="0" err="1"/>
              <a:t>Vasculite</a:t>
            </a:r>
            <a:endParaRPr lang="fr-CH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000" dirty="0"/>
              <a:t>ADEM, </a:t>
            </a:r>
            <a:r>
              <a:rPr lang="fr-CH" sz="1000" b="1" dirty="0"/>
              <a:t>Guillain-Barré</a:t>
            </a:r>
            <a:r>
              <a:rPr lang="fr-CH" sz="1000" dirty="0"/>
              <a:t>, SOMA (</a:t>
            </a:r>
            <a:r>
              <a:rPr lang="fr-CH" sz="1000" dirty="0" err="1"/>
              <a:t>Sd</a:t>
            </a:r>
            <a:r>
              <a:rPr lang="fr-CH" sz="1000" dirty="0"/>
              <a:t> </a:t>
            </a:r>
            <a:r>
              <a:rPr lang="fr-CH" sz="1000" dirty="0" err="1"/>
              <a:t>Opsoclonus</a:t>
            </a:r>
            <a:r>
              <a:rPr lang="fr-CH" sz="1000" dirty="0"/>
              <a:t>-</a:t>
            </a:r>
            <a:r>
              <a:rPr lang="fr-CH" sz="1000" dirty="0" err="1"/>
              <a:t>Myoclonus</a:t>
            </a:r>
            <a:r>
              <a:rPr lang="fr-CH" sz="1000" dirty="0"/>
              <a:t>-Ataxie) </a:t>
            </a:r>
            <a:r>
              <a:rPr lang="fr-CH" sz="1000" dirty="0">
                <a:sym typeface="Wingdings" panose="05000000000000000000" pitchFamily="2" charset="2"/>
              </a:rPr>
              <a:t> </a:t>
            </a:r>
            <a:r>
              <a:rPr lang="fr-CH" sz="1000" dirty="0" err="1">
                <a:sym typeface="Wingdings" panose="05000000000000000000" pitchFamily="2" charset="2"/>
              </a:rPr>
              <a:t>Sd</a:t>
            </a:r>
            <a:r>
              <a:rPr lang="fr-CH" sz="1000" dirty="0">
                <a:sym typeface="Wingdings" panose="05000000000000000000" pitchFamily="2" charset="2"/>
              </a:rPr>
              <a:t> para néoplasique lors de neuroblastome avec auto-AC contre cervelet</a:t>
            </a:r>
            <a:endParaRPr lang="fr-CH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000" dirty="0"/>
              <a:t>Maladie métabolique: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CH" sz="1000" dirty="0" err="1"/>
              <a:t>Hartnup</a:t>
            </a:r>
            <a:r>
              <a:rPr lang="fr-CH" sz="1000" dirty="0"/>
              <a:t>: récessif (rare)</a:t>
            </a:r>
            <a:r>
              <a:rPr lang="fr-CH" sz="1000" dirty="0">
                <a:sym typeface="Wingdings" panose="05000000000000000000" pitchFamily="2" charset="2"/>
              </a:rPr>
              <a:t> </a:t>
            </a:r>
            <a:r>
              <a:rPr lang="fr-CH" sz="1000" dirty="0" err="1">
                <a:sym typeface="Wingdings" panose="05000000000000000000" pitchFamily="2" charset="2"/>
              </a:rPr>
              <a:t>T</a:t>
            </a:r>
            <a:r>
              <a:rPr lang="fr-CH" sz="1000" dirty="0" err="1"/>
              <a:t>bl</a:t>
            </a:r>
            <a:r>
              <a:rPr lang="fr-CH" sz="1000" dirty="0"/>
              <a:t> abs/réabsorption du Tryptophane au niveau GI et rein</a:t>
            </a:r>
            <a:r>
              <a:rPr lang="fr-CH" sz="1000" dirty="0">
                <a:sym typeface="Wingdings" panose="05000000000000000000" pitchFamily="2" charset="2"/>
              </a:rPr>
              <a:t> photosensibilité, ataxie, diarrhées</a:t>
            </a:r>
            <a:endParaRPr lang="fr-CH" sz="10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CH" sz="1000" dirty="0"/>
              <a:t>Wilson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CH" sz="1000" dirty="0"/>
              <a:t>Sirop d’érable (non car urines avec odeur sucrée): récessive, rare</a:t>
            </a:r>
            <a:r>
              <a:rPr lang="fr-CH" sz="1000" dirty="0">
                <a:sym typeface="Wingdings" panose="05000000000000000000" pitchFamily="2" charset="2"/>
              </a:rPr>
              <a:t> </a:t>
            </a:r>
            <a:r>
              <a:rPr lang="fr-CH" sz="1000" dirty="0"/>
              <a:t>accumulation de certain </a:t>
            </a:r>
            <a:r>
              <a:rPr lang="fr-CH" sz="1000" dirty="0" err="1"/>
              <a:t>aa</a:t>
            </a:r>
            <a:r>
              <a:rPr lang="fr-CH" sz="1000" dirty="0"/>
              <a:t> (Leu, </a:t>
            </a:r>
            <a:r>
              <a:rPr lang="fr-CH" sz="1000" dirty="0" err="1"/>
              <a:t>IsoLeu</a:t>
            </a:r>
            <a:r>
              <a:rPr lang="fr-CH" sz="1000" dirty="0"/>
              <a:t>, Val)</a:t>
            </a:r>
            <a:r>
              <a:rPr lang="fr-CH" sz="1000" dirty="0">
                <a:sym typeface="Wingdings" panose="05000000000000000000" pitchFamily="2" charset="2"/>
              </a:rPr>
              <a:t> toxicité SNC hypotonie, apnées, coma ou si moins sévère: retard dev, ataxie, léthargie, crise lors d’infections/stress)</a:t>
            </a:r>
            <a:endParaRPr lang="fr-CH" sz="10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CH" sz="1000" dirty="0"/>
              <a:t>Déficience en Pyruvate décarboxylase (liés à l’X)</a:t>
            </a:r>
            <a:r>
              <a:rPr lang="fr-CH" sz="1000" dirty="0">
                <a:sym typeface="Wingdings" panose="05000000000000000000" pitchFamily="2" charset="2"/>
              </a:rPr>
              <a:t> défaut conversion pyruvate en </a:t>
            </a:r>
            <a:r>
              <a:rPr lang="fr-CH" sz="1000" dirty="0" err="1">
                <a:sym typeface="Wingdings" panose="05000000000000000000" pitchFamily="2" charset="2"/>
              </a:rPr>
              <a:t>Acétyl-co-A</a:t>
            </a:r>
            <a:r>
              <a:rPr lang="fr-CH" sz="1000" dirty="0">
                <a:sym typeface="Wingdings" panose="05000000000000000000" pitchFamily="2" charset="2"/>
              </a:rPr>
              <a:t> acc. d’acide lactique et déficit énergétique pour SNC hypotonie, apnées, acidose lactique, convulsions, coma et si moins sévère microcéphalie, ataxie, spasticité empiré par le jeune</a:t>
            </a:r>
            <a:endParaRPr lang="fr-CH" sz="1000" dirty="0"/>
          </a:p>
          <a:p>
            <a:endParaRPr lang="fr-CH" sz="1000" dirty="0"/>
          </a:p>
          <a:p>
            <a:r>
              <a:rPr lang="fr-CH" sz="1000" b="1" u="sng" dirty="0"/>
              <a:t>Causes chronique/progressive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000" dirty="0"/>
              <a:t>HTIC/Tumeur fosse postérieure/hémangiome (= von </a:t>
            </a:r>
            <a:r>
              <a:rPr lang="fr-CH" sz="1000" dirty="0" err="1"/>
              <a:t>Hippel</a:t>
            </a:r>
            <a:r>
              <a:rPr lang="fr-CH" sz="1000" dirty="0"/>
              <a:t>-Lindau </a:t>
            </a:r>
            <a:r>
              <a:rPr lang="fr-CH" sz="1000" dirty="0" err="1"/>
              <a:t>disease</a:t>
            </a:r>
            <a:r>
              <a:rPr lang="fr-CH" sz="10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000" dirty="0"/>
              <a:t>Malformation: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fr-CH" sz="1000" dirty="0"/>
              <a:t>Chiari I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fr-CH" sz="1000" dirty="0"/>
              <a:t>Aplasie du Vermis (Dandy-Walker/Joubert)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fr-CH" sz="1000" dirty="0"/>
              <a:t>agénésie-hypoplasie des hémisphères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000" dirty="0"/>
              <a:t>Dégénérescence spinocérébelleuse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000" dirty="0"/>
              <a:t>Impression basilaire (</a:t>
            </a:r>
            <a:r>
              <a:rPr lang="fr-CH" sz="1000" dirty="0" err="1"/>
              <a:t>malf</a:t>
            </a:r>
            <a:r>
              <a:rPr lang="fr-CH" sz="1000" dirty="0"/>
              <a:t>. de la base du crâne avec compression du TC)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000" dirty="0"/>
              <a:t>Déficit en Vit 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000" dirty="0" err="1"/>
              <a:t>Friedreich</a:t>
            </a:r>
            <a:r>
              <a:rPr lang="fr-CH" sz="1000" dirty="0"/>
              <a:t> </a:t>
            </a:r>
            <a:r>
              <a:rPr lang="fr-CH" sz="1000" dirty="0" err="1"/>
              <a:t>ataxia</a:t>
            </a:r>
            <a:r>
              <a:rPr lang="fr-CH" sz="1000" dirty="0"/>
              <a:t> (m. neuro-dégénératives des vx cérébelleuses)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H" sz="1000" dirty="0" err="1"/>
              <a:t>Metabolique</a:t>
            </a:r>
            <a:r>
              <a:rPr lang="fr-CH" sz="1000" dirty="0"/>
              <a:t>:  </a:t>
            </a:r>
            <a:r>
              <a:rPr lang="fr-CH" sz="1000" dirty="0" err="1"/>
              <a:t>sulfatide</a:t>
            </a:r>
            <a:r>
              <a:rPr lang="fr-CH" sz="1000" dirty="0"/>
              <a:t>, GM2 gangliosidosis,  </a:t>
            </a:r>
            <a:r>
              <a:rPr lang="fr-CH" sz="1000" dirty="0" err="1"/>
              <a:t>Refsum</a:t>
            </a:r>
            <a:r>
              <a:rPr lang="fr-CH" sz="1000" dirty="0"/>
              <a:t> (</a:t>
            </a:r>
            <a:r>
              <a:rPr lang="fr-CH" sz="1000" dirty="0" err="1"/>
              <a:t>aN</a:t>
            </a:r>
            <a:r>
              <a:rPr lang="fr-CH" sz="1000" dirty="0"/>
              <a:t> récessive </a:t>
            </a:r>
            <a:r>
              <a:rPr lang="fr-CH" sz="1000" dirty="0" err="1"/>
              <a:t>métab</a:t>
            </a:r>
            <a:r>
              <a:rPr lang="fr-CH" sz="1000" dirty="0"/>
              <a:t>. </a:t>
            </a:r>
            <a:r>
              <a:rPr lang="fr-CH" sz="1000" dirty="0" err="1"/>
              <a:t>ac</a:t>
            </a:r>
            <a:r>
              <a:rPr lang="fr-CH" sz="1000" dirty="0"/>
              <a:t>. gras avec acc. cc. phytanique dans tissus (SNC, yeux, cœur)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239484-EAD8-47FD-A290-1279EBFA785D}"/>
              </a:ext>
            </a:extLst>
          </p:cNvPr>
          <p:cNvSpPr/>
          <p:nvPr/>
        </p:nvSpPr>
        <p:spPr>
          <a:xfrm>
            <a:off x="7651750" y="538887"/>
            <a:ext cx="361950" cy="185013"/>
          </a:xfrm>
          <a:prstGeom prst="rect">
            <a:avLst/>
          </a:prstGeom>
          <a:solidFill>
            <a:srgbClr val="FF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10AC19-2525-4210-8F36-635567FD3341}"/>
              </a:ext>
            </a:extLst>
          </p:cNvPr>
          <p:cNvSpPr/>
          <p:nvPr/>
        </p:nvSpPr>
        <p:spPr>
          <a:xfrm>
            <a:off x="9659936" y="538886"/>
            <a:ext cx="423863" cy="185013"/>
          </a:xfrm>
          <a:prstGeom prst="rect">
            <a:avLst/>
          </a:prstGeom>
          <a:solidFill>
            <a:schemeClr val="accent4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>
              <a:solidFill>
                <a:schemeClr val="accent4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ADE354-A9AB-48A8-9BE0-D11C071C375D}"/>
              </a:ext>
            </a:extLst>
          </p:cNvPr>
          <p:cNvSpPr/>
          <p:nvPr/>
        </p:nvSpPr>
        <p:spPr>
          <a:xfrm>
            <a:off x="7994650" y="901700"/>
            <a:ext cx="361950" cy="133350"/>
          </a:xfrm>
          <a:prstGeom prst="rect">
            <a:avLst/>
          </a:prstGeom>
          <a:solidFill>
            <a:srgbClr val="FF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4DC5B8B-C5DF-417F-9DF7-DF7460E8E96E}"/>
              </a:ext>
            </a:extLst>
          </p:cNvPr>
          <p:cNvSpPr/>
          <p:nvPr/>
        </p:nvSpPr>
        <p:spPr>
          <a:xfrm>
            <a:off x="9340850" y="1474063"/>
            <a:ext cx="215899" cy="126137"/>
          </a:xfrm>
          <a:prstGeom prst="rect">
            <a:avLst/>
          </a:prstGeom>
          <a:solidFill>
            <a:srgbClr val="FF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5B4285-6A52-4923-9F41-296FB7C682AA}"/>
              </a:ext>
            </a:extLst>
          </p:cNvPr>
          <p:cNvSpPr/>
          <p:nvPr/>
        </p:nvSpPr>
        <p:spPr>
          <a:xfrm>
            <a:off x="7924801" y="1600200"/>
            <a:ext cx="311150" cy="126137"/>
          </a:xfrm>
          <a:prstGeom prst="rect">
            <a:avLst/>
          </a:prstGeom>
          <a:solidFill>
            <a:srgbClr val="FF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0CE242-2DE2-410A-9F07-D77C820B87EF}"/>
              </a:ext>
            </a:extLst>
          </p:cNvPr>
          <p:cNvSpPr/>
          <p:nvPr/>
        </p:nvSpPr>
        <p:spPr>
          <a:xfrm>
            <a:off x="8470902" y="1705992"/>
            <a:ext cx="679448" cy="126137"/>
          </a:xfrm>
          <a:prstGeom prst="rect">
            <a:avLst/>
          </a:prstGeom>
          <a:solidFill>
            <a:srgbClr val="FF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76CB0D6-49CD-4F61-B88E-452E6008CC91}"/>
              </a:ext>
            </a:extLst>
          </p:cNvPr>
          <p:cNvSpPr/>
          <p:nvPr/>
        </p:nvSpPr>
        <p:spPr>
          <a:xfrm>
            <a:off x="10267950" y="2712313"/>
            <a:ext cx="520700" cy="113437"/>
          </a:xfrm>
          <a:prstGeom prst="rect">
            <a:avLst/>
          </a:prstGeom>
          <a:solidFill>
            <a:srgbClr val="FF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1F7F10-C9B3-4215-A2AE-00622F541DB8}"/>
              </a:ext>
            </a:extLst>
          </p:cNvPr>
          <p:cNvSpPr/>
          <p:nvPr/>
        </p:nvSpPr>
        <p:spPr>
          <a:xfrm>
            <a:off x="10648948" y="3249537"/>
            <a:ext cx="596901" cy="287413"/>
          </a:xfrm>
          <a:prstGeom prst="rect">
            <a:avLst/>
          </a:prstGeom>
          <a:solidFill>
            <a:srgbClr val="FF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6BDE052-2100-4AC3-B4A1-EAB1A83B08AD}"/>
              </a:ext>
            </a:extLst>
          </p:cNvPr>
          <p:cNvSpPr/>
          <p:nvPr/>
        </p:nvSpPr>
        <p:spPr>
          <a:xfrm>
            <a:off x="10413998" y="4602087"/>
            <a:ext cx="1123952" cy="113437"/>
          </a:xfrm>
          <a:prstGeom prst="rect">
            <a:avLst/>
          </a:prstGeom>
          <a:solidFill>
            <a:srgbClr val="FF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16C5AF-989A-4A26-A7F6-7C688A660127}"/>
              </a:ext>
            </a:extLst>
          </p:cNvPr>
          <p:cNvSpPr/>
          <p:nvPr/>
        </p:nvSpPr>
        <p:spPr>
          <a:xfrm>
            <a:off x="10166348" y="5191625"/>
            <a:ext cx="914402" cy="256675"/>
          </a:xfrm>
          <a:prstGeom prst="rect">
            <a:avLst/>
          </a:prstGeom>
          <a:solidFill>
            <a:srgbClr val="FF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8CCC68-FA7E-464B-8068-74C74B5E569E}"/>
              </a:ext>
            </a:extLst>
          </p:cNvPr>
          <p:cNvSpPr/>
          <p:nvPr/>
        </p:nvSpPr>
        <p:spPr>
          <a:xfrm>
            <a:off x="9918698" y="5877212"/>
            <a:ext cx="1574802" cy="160626"/>
          </a:xfrm>
          <a:prstGeom prst="rect">
            <a:avLst/>
          </a:prstGeom>
          <a:solidFill>
            <a:srgbClr val="FF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55D043D-22C9-45E2-BA88-DCC4A9ED5D8B}"/>
              </a:ext>
            </a:extLst>
          </p:cNvPr>
          <p:cNvSpPr/>
          <p:nvPr/>
        </p:nvSpPr>
        <p:spPr>
          <a:xfrm>
            <a:off x="10267950" y="6449362"/>
            <a:ext cx="1104900" cy="160626"/>
          </a:xfrm>
          <a:prstGeom prst="rect">
            <a:avLst/>
          </a:prstGeom>
          <a:solidFill>
            <a:srgbClr val="FF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113C491-B1E9-40E3-9293-BBCAD01784D8}"/>
              </a:ext>
            </a:extLst>
          </p:cNvPr>
          <p:cNvSpPr/>
          <p:nvPr/>
        </p:nvSpPr>
        <p:spPr>
          <a:xfrm>
            <a:off x="7035799" y="4025829"/>
            <a:ext cx="361951" cy="160626"/>
          </a:xfrm>
          <a:prstGeom prst="rect">
            <a:avLst/>
          </a:prstGeom>
          <a:solidFill>
            <a:srgbClr val="FF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08758EE-E3D6-4B32-86E8-8EEAD2B5086C}"/>
              </a:ext>
            </a:extLst>
          </p:cNvPr>
          <p:cNvSpPr/>
          <p:nvPr/>
        </p:nvSpPr>
        <p:spPr>
          <a:xfrm>
            <a:off x="6657975" y="3152591"/>
            <a:ext cx="219076" cy="96946"/>
          </a:xfrm>
          <a:prstGeom prst="rect">
            <a:avLst/>
          </a:prstGeom>
          <a:solidFill>
            <a:srgbClr val="FF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CD1D464-3E52-4869-9021-65B0B2861CFE}"/>
              </a:ext>
            </a:extLst>
          </p:cNvPr>
          <p:cNvSpPr/>
          <p:nvPr/>
        </p:nvSpPr>
        <p:spPr>
          <a:xfrm>
            <a:off x="7924801" y="3152591"/>
            <a:ext cx="219076" cy="96946"/>
          </a:xfrm>
          <a:prstGeom prst="rect">
            <a:avLst/>
          </a:prstGeom>
          <a:solidFill>
            <a:srgbClr val="FF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EC5A31-CBBE-48EF-A756-050420AC69E4}"/>
              </a:ext>
            </a:extLst>
          </p:cNvPr>
          <p:cNvSpPr/>
          <p:nvPr/>
        </p:nvSpPr>
        <p:spPr>
          <a:xfrm>
            <a:off x="7508874" y="3600266"/>
            <a:ext cx="1058864" cy="700272"/>
          </a:xfrm>
          <a:prstGeom prst="rect">
            <a:avLst/>
          </a:prstGeom>
          <a:solidFill>
            <a:srgbClr val="FF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8310026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304</Words>
  <Application>Microsoft Office PowerPoint</Application>
  <PresentationFormat>Grand écran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Martinez Manuel</dc:creator>
  <cp:lastModifiedBy>Martinez Manuel</cp:lastModifiedBy>
  <cp:revision>7</cp:revision>
  <dcterms:created xsi:type="dcterms:W3CDTF">2025-01-06T08:26:47Z</dcterms:created>
  <dcterms:modified xsi:type="dcterms:W3CDTF">2025-01-06T09:03:03Z</dcterms:modified>
</cp:coreProperties>
</file>