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46" autoAdjust="0"/>
    <p:restoredTop sz="94660"/>
  </p:normalViewPr>
  <p:slideViewPr>
    <p:cSldViewPr snapToGrid="0">
      <p:cViewPr>
        <p:scale>
          <a:sx n="75" d="100"/>
          <a:sy n="75" d="100"/>
        </p:scale>
        <p:origin x="2946" y="-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88C2-A6A5-46FD-95C5-87CC5ACB5F55}" type="datetimeFigureOut">
              <a:rPr lang="fr-CH" smtClean="0"/>
              <a:t>02.12.2020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E2C-34B0-4C01-B7CE-0B51A3FA3C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0884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88C2-A6A5-46FD-95C5-87CC5ACB5F55}" type="datetimeFigureOut">
              <a:rPr lang="fr-CH" smtClean="0"/>
              <a:t>02.12.2020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E2C-34B0-4C01-B7CE-0B51A3FA3C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3356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88C2-A6A5-46FD-95C5-87CC5ACB5F55}" type="datetimeFigureOut">
              <a:rPr lang="fr-CH" smtClean="0"/>
              <a:t>02.12.2020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E2C-34B0-4C01-B7CE-0B51A3FA3C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0538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88C2-A6A5-46FD-95C5-87CC5ACB5F55}" type="datetimeFigureOut">
              <a:rPr lang="fr-CH" smtClean="0"/>
              <a:t>02.12.2020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E2C-34B0-4C01-B7CE-0B51A3FA3C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2260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88C2-A6A5-46FD-95C5-87CC5ACB5F55}" type="datetimeFigureOut">
              <a:rPr lang="fr-CH" smtClean="0"/>
              <a:t>02.12.2020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E2C-34B0-4C01-B7CE-0B51A3FA3C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49299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88C2-A6A5-46FD-95C5-87CC5ACB5F55}" type="datetimeFigureOut">
              <a:rPr lang="fr-CH" smtClean="0"/>
              <a:t>02.12.2020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E2C-34B0-4C01-B7CE-0B51A3FA3C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1294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88C2-A6A5-46FD-95C5-87CC5ACB5F55}" type="datetimeFigureOut">
              <a:rPr lang="fr-CH" smtClean="0"/>
              <a:t>02.12.2020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E2C-34B0-4C01-B7CE-0B51A3FA3C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851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88C2-A6A5-46FD-95C5-87CC5ACB5F55}" type="datetimeFigureOut">
              <a:rPr lang="fr-CH" smtClean="0"/>
              <a:t>02.12.2020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E2C-34B0-4C01-B7CE-0B51A3FA3C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88C2-A6A5-46FD-95C5-87CC5ACB5F55}" type="datetimeFigureOut">
              <a:rPr lang="fr-CH" smtClean="0"/>
              <a:t>02.12.2020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E2C-34B0-4C01-B7CE-0B51A3FA3C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12029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88C2-A6A5-46FD-95C5-87CC5ACB5F55}" type="datetimeFigureOut">
              <a:rPr lang="fr-CH" smtClean="0"/>
              <a:t>02.12.2020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E2C-34B0-4C01-B7CE-0B51A3FA3C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6098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88C2-A6A5-46FD-95C5-87CC5ACB5F55}" type="datetimeFigureOut">
              <a:rPr lang="fr-CH" smtClean="0"/>
              <a:t>02.12.2020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E2C-34B0-4C01-B7CE-0B51A3FA3C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062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088C2-A6A5-46FD-95C5-87CC5ACB5F55}" type="datetimeFigureOut">
              <a:rPr lang="fr-CH" smtClean="0"/>
              <a:t>02.12.2020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11E2C-34B0-4C01-B7CE-0B51A3FA3C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1492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65685" y="516930"/>
            <a:ext cx="299021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900" b="1" dirty="0" smtClean="0"/>
              <a:t>Facteurs de risque anamnestiques d’UTI</a:t>
            </a:r>
          </a:p>
          <a:p>
            <a:endParaRPr lang="fr-CH" sz="9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900" dirty="0" smtClean="0"/>
              <a:t>Anomalies congénitale des reins ou des voies urinaires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900" dirty="0" smtClean="0"/>
              <a:t>AF de RVU ou de maladie rénale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900" dirty="0" smtClean="0"/>
              <a:t>Garçons non circoncis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900" dirty="0" smtClean="0"/>
              <a:t>Anomalie du jet urinaire ou problème de vidange vésicale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900" dirty="0" smtClean="0"/>
              <a:t>Constipation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900" dirty="0" smtClean="0"/>
              <a:t>ATCD de PNA</a:t>
            </a:r>
            <a:endParaRPr lang="fr-CH" sz="900" dirty="0"/>
          </a:p>
        </p:txBody>
      </p:sp>
      <p:sp>
        <p:nvSpPr>
          <p:cNvPr id="6" name="ZoneTexte 5"/>
          <p:cNvSpPr txBox="1"/>
          <p:nvPr/>
        </p:nvSpPr>
        <p:spPr>
          <a:xfrm>
            <a:off x="3555643" y="516930"/>
            <a:ext cx="298457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900" b="1" dirty="0" smtClean="0"/>
              <a:t>Signes/symptômes d’appels d’UTI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900" dirty="0" smtClean="0"/>
              <a:t>Dysurie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900" dirty="0" smtClean="0"/>
              <a:t>Pollakiurie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900" dirty="0" smtClean="0"/>
              <a:t>Douleurs dans les loges rénales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900" dirty="0" smtClean="0"/>
              <a:t>Chez les enfant de &lt; 2 ans: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CH" sz="900" dirty="0" smtClean="0"/>
              <a:t>EF sans foyer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CH" sz="900" dirty="0" smtClean="0"/>
              <a:t>Irritabilité, léthargie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CH" sz="900" dirty="0" smtClean="0"/>
              <a:t>Baisse alimentation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CH" sz="900" dirty="0" smtClean="0"/>
              <a:t>Mauvaise croissance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fr-CH" sz="900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2560426" y="43291"/>
            <a:ext cx="15909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b="1" dirty="0" smtClean="0"/>
              <a:t>UTI chez l’enfant</a:t>
            </a:r>
            <a:endParaRPr lang="fr-CH" sz="1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365685" y="2124154"/>
            <a:ext cx="29902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900" b="1" dirty="0">
                <a:solidFill>
                  <a:srgbClr val="00B0F0"/>
                </a:solidFill>
              </a:rPr>
              <a:t>Faible</a:t>
            </a:r>
            <a:r>
              <a:rPr lang="fr-CH" sz="900" dirty="0" smtClean="0"/>
              <a:t> probabilité selon la clinique/anamnèse/labo </a:t>
            </a:r>
          </a:p>
          <a:p>
            <a:pPr algn="ctr"/>
            <a:r>
              <a:rPr lang="fr-CH" sz="900" dirty="0" smtClean="0"/>
              <a:t>(FSC, CRP, PCT +/- PL et hémocultures)</a:t>
            </a:r>
          </a:p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CH" sz="900" dirty="0" smtClean="0">
                <a:sym typeface="Wingdings" panose="05000000000000000000" pitchFamily="2" charset="2"/>
              </a:rPr>
              <a:t>V</a:t>
            </a:r>
            <a:r>
              <a:rPr lang="fr-CH" sz="900" dirty="0" smtClean="0"/>
              <a:t>aleur pré test </a:t>
            </a:r>
            <a:r>
              <a:rPr lang="fr-CH" sz="900" u="sng" dirty="0" smtClean="0"/>
              <a:t>faible</a:t>
            </a:r>
            <a:r>
              <a:rPr lang="fr-CH" sz="900" dirty="0" smtClean="0"/>
              <a:t> </a:t>
            </a:r>
            <a:r>
              <a:rPr lang="fr-CH" sz="900" dirty="0" smtClean="0">
                <a:sym typeface="Wingdings" panose="05000000000000000000" pitchFamily="2" charset="2"/>
              </a:rPr>
              <a:t> Test négatif fiable mais</a:t>
            </a:r>
          </a:p>
          <a:p>
            <a:pPr algn="ctr"/>
            <a:r>
              <a:rPr lang="fr-CH" sz="900" b="1" dirty="0">
                <a:solidFill>
                  <a:srgbClr val="00B0F0"/>
                </a:solidFill>
                <a:sym typeface="Wingdings" panose="05000000000000000000" pitchFamily="2" charset="2"/>
              </a:rPr>
              <a:t>R</a:t>
            </a:r>
            <a:r>
              <a:rPr lang="fr-CH" sz="900" b="1" dirty="0" smtClean="0">
                <a:solidFill>
                  <a:srgbClr val="00B0F0"/>
                </a:solidFill>
              </a:rPr>
              <a:t>isque </a:t>
            </a:r>
            <a:r>
              <a:rPr lang="fr-CH" sz="900" b="1" dirty="0">
                <a:solidFill>
                  <a:srgbClr val="00B0F0"/>
                </a:solidFill>
              </a:rPr>
              <a:t>de </a:t>
            </a:r>
            <a:r>
              <a:rPr lang="fr-CH" sz="900" b="1" dirty="0" smtClean="0">
                <a:solidFill>
                  <a:srgbClr val="00B0F0"/>
                </a:solidFill>
              </a:rPr>
              <a:t>FAUX POSITIF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65685" y="2901653"/>
            <a:ext cx="2990215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900" dirty="0" smtClean="0"/>
              <a:t>Stix urinaire au sachet (max. 15-30 min/sachet</a:t>
            </a:r>
            <a:r>
              <a:rPr lang="fr-CH" sz="900" dirty="0"/>
              <a:t>). NB: examen </a:t>
            </a:r>
            <a:r>
              <a:rPr lang="fr-CH" sz="900" dirty="0" smtClean="0"/>
              <a:t>discutable dans ce contexte </a:t>
            </a:r>
            <a:r>
              <a:rPr lang="fr-CH" sz="900" dirty="0" smtClean="0">
                <a:sym typeface="Wingdings" panose="05000000000000000000" pitchFamily="2" charset="2"/>
              </a:rPr>
              <a:t> </a:t>
            </a:r>
            <a:r>
              <a:rPr lang="fr-CH" sz="900" dirty="0" smtClean="0"/>
              <a:t>à réaliser avec </a:t>
            </a:r>
            <a:r>
              <a:rPr lang="fr-CH" sz="900" dirty="0" smtClean="0"/>
              <a:t>parcimonie</a:t>
            </a:r>
            <a:r>
              <a:rPr lang="fr-CH" sz="900" b="1" dirty="0" smtClean="0">
                <a:solidFill>
                  <a:srgbClr val="00B0F0"/>
                </a:solidFill>
              </a:rPr>
              <a:t> </a:t>
            </a:r>
            <a:endParaRPr lang="fr-CH" sz="900" b="1" dirty="0" smtClean="0">
              <a:solidFill>
                <a:srgbClr val="00B0F0"/>
              </a:solidFill>
            </a:endParaRPr>
          </a:p>
          <a:p>
            <a:pPr algn="ctr"/>
            <a:r>
              <a:rPr lang="fr-CH" sz="900" b="1" dirty="0" smtClean="0">
                <a:solidFill>
                  <a:srgbClr val="00B0F0"/>
                </a:solidFill>
              </a:rPr>
              <a:t>BUT D’EXCLUSION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65685" y="3529705"/>
            <a:ext cx="1457400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900" dirty="0" smtClean="0"/>
              <a:t>Stix sachet normal 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fr-CH" sz="900" dirty="0" smtClean="0">
                <a:sym typeface="Wingdings" panose="05000000000000000000" pitchFamily="2" charset="2"/>
              </a:rPr>
              <a:t>UTI peu probable 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fr-CH" sz="900" dirty="0">
                <a:sym typeface="Wingdings" panose="05000000000000000000" pitchFamily="2" charset="2"/>
              </a:rPr>
              <a:t>C</a:t>
            </a:r>
            <a:r>
              <a:rPr lang="fr-CH" sz="900" dirty="0" smtClean="0">
                <a:sym typeface="Wingdings" panose="05000000000000000000" pitchFamily="2" charset="2"/>
              </a:rPr>
              <a:t>hercher une autre cause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endParaRPr lang="fr-CH" sz="900" dirty="0" smtClean="0">
              <a:sym typeface="Wingdings" panose="05000000000000000000" pitchFamily="2" charset="2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891665" y="3529705"/>
            <a:ext cx="1464235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900" dirty="0">
                <a:solidFill>
                  <a:srgbClr val="FF0000"/>
                </a:solidFill>
              </a:rPr>
              <a:t>Stix </a:t>
            </a:r>
            <a:r>
              <a:rPr lang="fr-CH" sz="900" dirty="0" smtClean="0">
                <a:solidFill>
                  <a:srgbClr val="FF0000"/>
                </a:solidFill>
              </a:rPr>
              <a:t>sachet anormal </a:t>
            </a:r>
            <a:r>
              <a:rPr lang="fr-CH" sz="9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fr-CH" sz="9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fr-CH" sz="900" dirty="0" smtClean="0">
                <a:sym typeface="Wingdings" panose="05000000000000000000" pitchFamily="2" charset="2"/>
              </a:rPr>
              <a:t>Réaliser un «catch clean»/ sondage/ ponction sus pubienne et une culture d’urine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555643" y="2124154"/>
            <a:ext cx="298457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900" b="1" dirty="0" smtClean="0">
                <a:solidFill>
                  <a:srgbClr val="FF0000"/>
                </a:solidFill>
              </a:rPr>
              <a:t>Forte</a:t>
            </a:r>
            <a:r>
              <a:rPr lang="fr-CH" sz="900" dirty="0" smtClean="0">
                <a:solidFill>
                  <a:srgbClr val="FF0000"/>
                </a:solidFill>
              </a:rPr>
              <a:t> </a:t>
            </a:r>
            <a:r>
              <a:rPr lang="fr-CH" sz="900" dirty="0" smtClean="0"/>
              <a:t>probabilité selon la clinique/anamnèse/labo  </a:t>
            </a:r>
          </a:p>
          <a:p>
            <a:pPr algn="ctr"/>
            <a:r>
              <a:rPr lang="fr-CH" sz="900" dirty="0" smtClean="0"/>
              <a:t>(FSC, CRP, PCT+/-PL et hémocultures)</a:t>
            </a:r>
          </a:p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CH" sz="900" dirty="0" smtClean="0">
                <a:sym typeface="Wingdings" panose="05000000000000000000" pitchFamily="2" charset="2"/>
              </a:rPr>
              <a:t>V</a:t>
            </a:r>
            <a:r>
              <a:rPr lang="fr-CH" sz="900" dirty="0" smtClean="0"/>
              <a:t>aleur pré </a:t>
            </a:r>
            <a:r>
              <a:rPr lang="fr-CH" sz="900" dirty="0"/>
              <a:t>test</a:t>
            </a:r>
            <a:r>
              <a:rPr lang="fr-CH" sz="900" dirty="0" smtClean="0"/>
              <a:t> </a:t>
            </a:r>
            <a:r>
              <a:rPr lang="fr-CH" sz="900" u="sng" dirty="0" smtClean="0"/>
              <a:t>forte</a:t>
            </a:r>
            <a:r>
              <a:rPr lang="fr-CH" sz="900" dirty="0" smtClean="0">
                <a:sym typeface="Wingdings" panose="05000000000000000000" pitchFamily="2" charset="2"/>
              </a:rPr>
              <a:t> Test positifs fiable mais </a:t>
            </a:r>
          </a:p>
          <a:p>
            <a:pPr algn="ctr"/>
            <a:r>
              <a:rPr lang="fr-CH" sz="900" b="1" dirty="0">
                <a:solidFill>
                  <a:srgbClr val="FF0000"/>
                </a:solidFill>
                <a:sym typeface="Wingdings" panose="05000000000000000000" pitchFamily="2" charset="2"/>
              </a:rPr>
              <a:t>R</a:t>
            </a:r>
            <a:r>
              <a:rPr lang="fr-CH" sz="900" b="1" dirty="0" smtClean="0">
                <a:solidFill>
                  <a:srgbClr val="FF0000"/>
                </a:solidFill>
              </a:rPr>
              <a:t>isque de FAUX NÉGATIFS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555643" y="2901653"/>
            <a:ext cx="2984575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900" dirty="0" smtClean="0"/>
              <a:t>Stix/microscopie et culture sur urines «clean catch»/</a:t>
            </a:r>
            <a:r>
              <a:rPr lang="fr-CH" sz="900" dirty="0" smtClean="0">
                <a:sym typeface="Wingdings" panose="05000000000000000000" pitchFamily="2" charset="2"/>
              </a:rPr>
              <a:t>sondées/ponction sus pubienne (pas de sachet!) </a:t>
            </a:r>
            <a:endParaRPr lang="fr-CH" sz="900" b="1" dirty="0" smtClean="0">
              <a:solidFill>
                <a:srgbClr val="FF0000"/>
              </a:solidFill>
            </a:endParaRPr>
          </a:p>
          <a:p>
            <a:pPr algn="ctr"/>
            <a:r>
              <a:rPr lang="fr-CH" sz="900" b="1" dirty="0" smtClean="0">
                <a:solidFill>
                  <a:srgbClr val="FF0000"/>
                </a:solidFill>
              </a:rPr>
              <a:t>BUT </a:t>
            </a:r>
            <a:r>
              <a:rPr lang="fr-CH" sz="900" b="1" dirty="0">
                <a:solidFill>
                  <a:srgbClr val="FF0000"/>
                </a:solidFill>
              </a:rPr>
              <a:t>DE CONFIRMATION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65685" y="4445455"/>
            <a:ext cx="2990215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H" sz="900" dirty="0" smtClean="0">
                <a:sym typeface="Wingdings" panose="05000000000000000000" pitchFamily="2" charset="2"/>
              </a:rPr>
              <a:t>A priori, ne </a:t>
            </a:r>
            <a:r>
              <a:rPr lang="fr-CH" sz="900" u="sng" dirty="0" smtClean="0">
                <a:sym typeface="Wingdings" panose="05000000000000000000" pitchFamily="2" charset="2"/>
              </a:rPr>
              <a:t>pas</a:t>
            </a:r>
            <a:r>
              <a:rPr lang="fr-CH" sz="900" dirty="0" smtClean="0">
                <a:sym typeface="Wingdings" panose="05000000000000000000" pitchFamily="2" charset="2"/>
              </a:rPr>
              <a:t> débuter de traitement AB d’emblée avant le résultat de la culture d’urine (sauf si infection sévère ou EFSF chez enfant de &lt; 3 mois avec McCarthy ≥10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555644" y="4445455"/>
            <a:ext cx="2984575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H" sz="900" dirty="0" smtClean="0">
                <a:sym typeface="Wingdings" panose="05000000000000000000" pitchFamily="2" charset="2"/>
              </a:rPr>
              <a:t>Débuter traitement AB d’emblée </a:t>
            </a:r>
            <a:r>
              <a:rPr lang="fr-CH" sz="900" u="sng" dirty="0" smtClean="0">
                <a:sym typeface="Wingdings" panose="05000000000000000000" pitchFamily="2" charset="2"/>
              </a:rPr>
              <a:t>avant</a:t>
            </a:r>
            <a:r>
              <a:rPr lang="fr-CH" sz="900" dirty="0" smtClean="0">
                <a:sym typeface="Wingdings" panose="05000000000000000000" pitchFamily="2" charset="2"/>
              </a:rPr>
              <a:t> résultat de la culture si </a:t>
            </a:r>
            <a:r>
              <a:rPr lang="fr-CH" sz="900" dirty="0" err="1" smtClean="0">
                <a:sym typeface="Wingdings" panose="05000000000000000000" pitchFamily="2" charset="2"/>
              </a:rPr>
              <a:t>stix</a:t>
            </a:r>
            <a:r>
              <a:rPr lang="fr-CH" sz="900" dirty="0" smtClean="0">
                <a:sym typeface="Wingdings" panose="05000000000000000000" pitchFamily="2" charset="2"/>
              </a:rPr>
              <a:t> urinaire </a:t>
            </a:r>
            <a:r>
              <a:rPr lang="fr-CH" sz="900" u="sng" dirty="0" smtClean="0">
                <a:sym typeface="Wingdings" panose="05000000000000000000" pitchFamily="2" charset="2"/>
              </a:rPr>
              <a:t>positif</a:t>
            </a:r>
            <a:r>
              <a:rPr lang="fr-CH" sz="900" dirty="0" smtClean="0">
                <a:sym typeface="Wingdings" panose="05000000000000000000" pitchFamily="2" charset="2"/>
              </a:rPr>
              <a:t> ou en cas d’infection sévère ou si EFSF chez de enfants de &lt; 3 mois avec McCarthy ≥10</a:t>
            </a:r>
          </a:p>
        </p:txBody>
      </p:sp>
      <p:sp>
        <p:nvSpPr>
          <p:cNvPr id="21" name="Flèche vers le bas 20"/>
          <p:cNvSpPr/>
          <p:nvPr/>
        </p:nvSpPr>
        <p:spPr>
          <a:xfrm>
            <a:off x="4897464" y="3578468"/>
            <a:ext cx="185356" cy="66300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900"/>
          </a:p>
        </p:txBody>
      </p:sp>
      <p:sp>
        <p:nvSpPr>
          <p:cNvPr id="23" name="ZoneTexte 22"/>
          <p:cNvSpPr txBox="1"/>
          <p:nvPr/>
        </p:nvSpPr>
        <p:spPr>
          <a:xfrm>
            <a:off x="365685" y="5101210"/>
            <a:ext cx="6174535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H" sz="900" b="1" dirty="0" smtClean="0">
                <a:sym typeface="Wingdings" panose="05000000000000000000" pitchFamily="2" charset="2"/>
              </a:rPr>
              <a:t>Culture d’urines considérées positives si: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>
                <a:sym typeface="Wingdings" panose="05000000000000000000" pitchFamily="2" charset="2"/>
              </a:rPr>
              <a:t>≥ 10</a:t>
            </a:r>
            <a:r>
              <a:rPr lang="fr-CH" sz="900" baseline="30000" dirty="0" smtClean="0">
                <a:sym typeface="Wingdings" panose="05000000000000000000" pitchFamily="2" charset="2"/>
              </a:rPr>
              <a:t>1</a:t>
            </a:r>
            <a:r>
              <a:rPr lang="fr-CH" sz="900" dirty="0" smtClean="0">
                <a:sym typeface="Wingdings" panose="05000000000000000000" pitchFamily="2" charset="2"/>
              </a:rPr>
              <a:t> germes mono flore sur urines obtenue par ponction sus pubienne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>
                <a:sym typeface="Wingdings" panose="05000000000000000000" pitchFamily="2" charset="2"/>
              </a:rPr>
              <a:t>≥ 10</a:t>
            </a:r>
            <a:r>
              <a:rPr lang="fr-CH" sz="900" baseline="30000" dirty="0" smtClean="0">
                <a:sym typeface="Wingdings" panose="05000000000000000000" pitchFamily="2" charset="2"/>
              </a:rPr>
              <a:t>4</a:t>
            </a:r>
            <a:r>
              <a:rPr lang="fr-CH" sz="900" dirty="0" smtClean="0">
                <a:sym typeface="Wingdings" panose="05000000000000000000" pitchFamily="2" charset="2"/>
              </a:rPr>
              <a:t> germes mono flore sur urines sondées (seuil &gt;10</a:t>
            </a:r>
            <a:r>
              <a:rPr lang="fr-CH" sz="900" baseline="30000" dirty="0">
                <a:sym typeface="Wingdings" panose="05000000000000000000" pitchFamily="2" charset="2"/>
              </a:rPr>
              <a:t>3</a:t>
            </a:r>
            <a:r>
              <a:rPr lang="fr-CH" sz="900" dirty="0" smtClean="0">
                <a:sym typeface="Wingdings" panose="05000000000000000000" pitchFamily="2" charset="2"/>
              </a:rPr>
              <a:t> pour enfants de&lt; 3 mois)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>
                <a:sym typeface="Wingdings" panose="05000000000000000000" pitchFamily="2" charset="2"/>
              </a:rPr>
              <a:t>≥ 10</a:t>
            </a:r>
            <a:r>
              <a:rPr lang="fr-CH" sz="900" baseline="30000" dirty="0" smtClean="0">
                <a:sym typeface="Wingdings" panose="05000000000000000000" pitchFamily="2" charset="2"/>
              </a:rPr>
              <a:t>5</a:t>
            </a:r>
            <a:r>
              <a:rPr lang="fr-CH" sz="900" dirty="0" smtClean="0">
                <a:sym typeface="Wingdings" panose="05000000000000000000" pitchFamily="2" charset="2"/>
              </a:rPr>
              <a:t> germes mono flore sur urines à mi jet/catch clean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CH" sz="900" dirty="0">
              <a:sym typeface="Wingdings" panose="05000000000000000000" pitchFamily="2" charset="2"/>
            </a:endParaRPr>
          </a:p>
          <a:p>
            <a:pPr algn="ctr"/>
            <a:r>
              <a:rPr lang="fr-CH" sz="900" b="1" dirty="0" smtClean="0">
                <a:sym typeface="Wingdings" panose="05000000000000000000" pitchFamily="2" charset="2"/>
              </a:rPr>
              <a:t>La culture d’urine est non interprétable si les urines ont été prélevées au sachet</a:t>
            </a:r>
          </a:p>
          <a:p>
            <a:pPr algn="ctr"/>
            <a:r>
              <a:rPr lang="fr-CH" sz="900" b="1" dirty="0" smtClean="0">
                <a:sym typeface="Wingdings" panose="05000000000000000000" pitchFamily="2" charset="2"/>
              </a:rPr>
              <a:t>2 flores différentes = probable contamination (sauf peut-être si </a:t>
            </a:r>
            <a:r>
              <a:rPr lang="fr-CH" sz="900" b="1" dirty="0" err="1" smtClean="0">
                <a:sym typeface="Wingdings" panose="05000000000000000000" pitchFamily="2" charset="2"/>
              </a:rPr>
              <a:t>E.Coli</a:t>
            </a:r>
            <a:r>
              <a:rPr lang="fr-CH" sz="900" b="1" dirty="0" smtClean="0">
                <a:sym typeface="Wingdings" panose="05000000000000000000" pitchFamily="2" charset="2"/>
              </a:rPr>
              <a:t> + </a:t>
            </a:r>
            <a:r>
              <a:rPr lang="fr-CH" sz="900" b="1" dirty="0" smtClean="0">
                <a:sym typeface="Wingdings" panose="05000000000000000000" pitchFamily="2" charset="2"/>
              </a:rPr>
              <a:t>Entérocoques </a:t>
            </a:r>
            <a:r>
              <a:rPr lang="fr-CH" sz="900" b="1" dirty="0" smtClean="0">
                <a:sym typeface="Wingdings" panose="05000000000000000000" pitchFamily="2" charset="2"/>
              </a:rPr>
              <a:t>chez &lt; 3 mois)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65683" y="6305149"/>
            <a:ext cx="199996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900" b="1" dirty="0" smtClean="0">
                <a:sym typeface="Wingdings" panose="05000000000000000000" pitchFamily="2" charset="2"/>
              </a:rPr>
              <a:t>Enfant de &lt; 30 jours</a:t>
            </a:r>
          </a:p>
          <a:p>
            <a:pPr marL="6350"/>
            <a:r>
              <a:rPr lang="fr-CH" sz="900" b="1" dirty="0" smtClean="0">
                <a:sym typeface="Wingdings" panose="05000000000000000000" pitchFamily="2" charset="2"/>
              </a:rPr>
              <a:t>Amoxicilline IV</a:t>
            </a:r>
            <a:r>
              <a:rPr lang="fr-CH" sz="900" dirty="0" smtClean="0">
                <a:sym typeface="Wingdings" panose="05000000000000000000" pitchFamily="2" charset="2"/>
              </a:rPr>
              <a:t> : 25-50 mg/kg 3-4x/j </a:t>
            </a:r>
          </a:p>
          <a:p>
            <a:pPr marL="6350"/>
            <a:r>
              <a:rPr lang="fr-CH" sz="900" b="1" dirty="0" smtClean="0">
                <a:sym typeface="Wingdings" panose="05000000000000000000" pitchFamily="2" charset="2"/>
              </a:rPr>
              <a:t>+ </a:t>
            </a:r>
          </a:p>
          <a:p>
            <a:pPr marL="6350"/>
            <a:r>
              <a:rPr lang="fr-CH" sz="900" b="1" dirty="0" smtClean="0">
                <a:sym typeface="Wingdings" panose="05000000000000000000" pitchFamily="2" charset="2"/>
              </a:rPr>
              <a:t>Gentamycine IV: </a:t>
            </a:r>
            <a:r>
              <a:rPr lang="fr-CH" sz="900" dirty="0" smtClean="0">
                <a:sym typeface="Wingdings" panose="05000000000000000000" pitchFamily="2" charset="2"/>
              </a:rPr>
              <a:t>7.5 mg/kg/j</a:t>
            </a:r>
          </a:p>
          <a:p>
            <a:pPr marL="6350"/>
            <a:endParaRPr lang="fr-CH" sz="900" dirty="0" smtClean="0">
              <a:sym typeface="Wingdings" panose="05000000000000000000" pitchFamily="2" charset="2"/>
            </a:endParaRPr>
          </a:p>
          <a:p>
            <a:pPr marL="6350"/>
            <a:endParaRPr lang="fr-CH" sz="900" dirty="0" smtClean="0">
              <a:sym typeface="Wingdings" panose="05000000000000000000" pitchFamily="2" charset="2"/>
            </a:endParaRPr>
          </a:p>
          <a:p>
            <a:pPr marL="6350"/>
            <a:r>
              <a:rPr lang="fr-CH" sz="900" dirty="0" smtClean="0">
                <a:sym typeface="Wingdings" panose="05000000000000000000" pitchFamily="2" charset="2"/>
              </a:rPr>
              <a:t>Durée </a:t>
            </a:r>
            <a:r>
              <a:rPr lang="fr-CH" sz="900" dirty="0" err="1" smtClean="0">
                <a:sym typeface="Wingdings" panose="05000000000000000000" pitchFamily="2" charset="2"/>
              </a:rPr>
              <a:t>ttt</a:t>
            </a:r>
            <a:r>
              <a:rPr lang="fr-CH" sz="900" dirty="0" smtClean="0">
                <a:sym typeface="Wingdings" panose="05000000000000000000" pitchFamily="2" charset="2"/>
              </a:rPr>
              <a:t>: 3 jours IV puis possible PO ad total 7-10 jours </a:t>
            </a:r>
            <a:r>
              <a:rPr lang="fr-CH" sz="900" u="sng" dirty="0" smtClean="0">
                <a:sym typeface="Wingdings" panose="05000000000000000000" pitchFamily="2" charset="2"/>
              </a:rPr>
              <a:t>si</a:t>
            </a:r>
            <a:r>
              <a:rPr lang="fr-CH" sz="900" dirty="0" smtClean="0">
                <a:sym typeface="Wingdings" panose="05000000000000000000" pitchFamily="2" charset="2"/>
              </a:rPr>
              <a:t> bonne réponse, pas de méningite, pas de sepsis initial, arrive à prendre le </a:t>
            </a:r>
            <a:r>
              <a:rPr lang="fr-CH" sz="900" dirty="0" err="1" smtClean="0">
                <a:sym typeface="Wingdings" panose="05000000000000000000" pitchFamily="2" charset="2"/>
              </a:rPr>
              <a:t>ttt</a:t>
            </a:r>
            <a:r>
              <a:rPr lang="fr-CH" sz="900" dirty="0" smtClean="0">
                <a:sym typeface="Wingdings" panose="05000000000000000000" pitchFamily="2" charset="2"/>
              </a:rPr>
              <a:t> PO</a:t>
            </a:r>
            <a:endParaRPr lang="fr-CH" sz="900" dirty="0">
              <a:sym typeface="Wingdings" panose="05000000000000000000" pitchFamily="2" charset="2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452966" y="6305149"/>
            <a:ext cx="199996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900" b="1" dirty="0" smtClean="0">
                <a:sym typeface="Wingdings" panose="05000000000000000000" pitchFamily="2" charset="2"/>
              </a:rPr>
              <a:t>Enfant de &lt; 31-60 jours</a:t>
            </a:r>
          </a:p>
          <a:p>
            <a:pPr marL="6350">
              <a:tabLst>
                <a:tab pos="266700" algn="l"/>
              </a:tabLst>
            </a:pPr>
            <a:r>
              <a:rPr lang="fr-CH" sz="900" b="1" dirty="0" smtClean="0">
                <a:sym typeface="Wingdings" panose="05000000000000000000" pitchFamily="2" charset="2"/>
              </a:rPr>
              <a:t>Amoxicilline IV: </a:t>
            </a:r>
            <a:r>
              <a:rPr lang="fr-CH" sz="900" dirty="0" smtClean="0">
                <a:sym typeface="Wingdings" panose="05000000000000000000" pitchFamily="2" charset="2"/>
              </a:rPr>
              <a:t>25-50 mg/kg 3-4x/j IV ou 40 mg/kg/j PO </a:t>
            </a:r>
          </a:p>
          <a:p>
            <a:pPr marL="88900" indent="-82550">
              <a:tabLst>
                <a:tab pos="266700" algn="l"/>
              </a:tabLst>
            </a:pPr>
            <a:r>
              <a:rPr lang="fr-CH" sz="900" b="1" dirty="0" smtClean="0">
                <a:sym typeface="Wingdings" panose="05000000000000000000" pitchFamily="2" charset="2"/>
              </a:rPr>
              <a:t>+</a:t>
            </a:r>
            <a:r>
              <a:rPr lang="fr-CH" sz="900" dirty="0" smtClean="0">
                <a:sym typeface="Wingdings" panose="05000000000000000000" pitchFamily="2" charset="2"/>
              </a:rPr>
              <a:t> </a:t>
            </a:r>
          </a:p>
          <a:p>
            <a:pPr marL="88900" indent="-82550">
              <a:tabLst>
                <a:tab pos="266700" algn="l"/>
              </a:tabLst>
            </a:pPr>
            <a:r>
              <a:rPr lang="fr-CH" sz="900" b="1" dirty="0" err="1" smtClean="0">
                <a:sym typeface="Wingdings" panose="05000000000000000000" pitchFamily="2" charset="2"/>
              </a:rPr>
              <a:t>Rocéphine</a:t>
            </a:r>
            <a:r>
              <a:rPr lang="fr-CH" sz="900" b="1" dirty="0" smtClean="0">
                <a:sym typeface="Wingdings" panose="05000000000000000000" pitchFamily="2" charset="2"/>
              </a:rPr>
              <a:t> IV</a:t>
            </a:r>
            <a:r>
              <a:rPr lang="fr-CH" sz="900" dirty="0" smtClean="0">
                <a:sym typeface="Wingdings" panose="05000000000000000000" pitchFamily="2" charset="2"/>
              </a:rPr>
              <a:t>: 50 mg/kg/j</a:t>
            </a:r>
          </a:p>
          <a:p>
            <a:pPr marL="88900" indent="-82550">
              <a:tabLst>
                <a:tab pos="266700" algn="l"/>
              </a:tabLst>
            </a:pPr>
            <a:endParaRPr lang="fr-CH" sz="900" dirty="0" smtClean="0">
              <a:sym typeface="Wingdings" panose="05000000000000000000" pitchFamily="2" charset="2"/>
            </a:endParaRPr>
          </a:p>
          <a:p>
            <a:pPr marL="6350">
              <a:tabLst>
                <a:tab pos="266700" algn="l"/>
              </a:tabLst>
            </a:pPr>
            <a:r>
              <a:rPr lang="fr-CH" sz="900" dirty="0" smtClean="0">
                <a:sym typeface="Wingdings" panose="05000000000000000000" pitchFamily="2" charset="2"/>
              </a:rPr>
              <a:t>Durée </a:t>
            </a:r>
            <a:r>
              <a:rPr lang="fr-CH" sz="900" dirty="0" err="1" smtClean="0">
                <a:sym typeface="Wingdings" panose="05000000000000000000" pitchFamily="2" charset="2"/>
              </a:rPr>
              <a:t>ttt</a:t>
            </a:r>
            <a:r>
              <a:rPr lang="fr-CH" sz="900" dirty="0" smtClean="0">
                <a:sym typeface="Wingdings" panose="05000000000000000000" pitchFamily="2" charset="2"/>
              </a:rPr>
              <a:t>: 3 jours IV puis possible PO ad total 7-10 jours </a:t>
            </a:r>
            <a:r>
              <a:rPr lang="fr-CH" sz="900" u="sng" dirty="0" smtClean="0">
                <a:sym typeface="Wingdings" panose="05000000000000000000" pitchFamily="2" charset="2"/>
              </a:rPr>
              <a:t>si</a:t>
            </a:r>
            <a:r>
              <a:rPr lang="fr-CH" sz="900" dirty="0" smtClean="0">
                <a:sym typeface="Wingdings" panose="05000000000000000000" pitchFamily="2" charset="2"/>
              </a:rPr>
              <a:t> bonne réponse, pas de méningite, pas de sepsis initial, arrive à prendre le </a:t>
            </a:r>
            <a:r>
              <a:rPr lang="fr-CH" sz="900" dirty="0" err="1" smtClean="0">
                <a:sym typeface="Wingdings" panose="05000000000000000000" pitchFamily="2" charset="2"/>
              </a:rPr>
              <a:t>ttt</a:t>
            </a:r>
            <a:r>
              <a:rPr lang="fr-CH" sz="900" dirty="0" smtClean="0">
                <a:sym typeface="Wingdings" panose="05000000000000000000" pitchFamily="2" charset="2"/>
              </a:rPr>
              <a:t> PO</a:t>
            </a:r>
            <a:endParaRPr lang="fr-CH" sz="900" dirty="0">
              <a:sym typeface="Wingdings" panose="05000000000000000000" pitchFamily="2" charset="2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540250" y="6305149"/>
            <a:ext cx="199996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900" b="1" dirty="0" smtClean="0">
                <a:sym typeface="Wingdings" panose="05000000000000000000" pitchFamily="2" charset="2"/>
              </a:rPr>
              <a:t>Enfant de &gt; 2 mois </a:t>
            </a:r>
          </a:p>
          <a:p>
            <a:r>
              <a:rPr lang="fr-CH" sz="900" b="1" dirty="0" smtClean="0">
                <a:sym typeface="Wingdings" panose="05000000000000000000" pitchFamily="2" charset="2"/>
              </a:rPr>
              <a:t>Co-Amoxicilline</a:t>
            </a:r>
            <a:r>
              <a:rPr lang="fr-CH" sz="900" dirty="0" smtClean="0">
                <a:sym typeface="Wingdings" panose="05000000000000000000" pitchFamily="2" charset="2"/>
              </a:rPr>
              <a:t>: 40mg/kg 2x/j (max. </a:t>
            </a:r>
          </a:p>
          <a:p>
            <a:r>
              <a:rPr lang="fr-CH" sz="900" dirty="0" smtClean="0">
                <a:sym typeface="Wingdings" panose="05000000000000000000" pitchFamily="2" charset="2"/>
              </a:rPr>
              <a:t>3 g) </a:t>
            </a:r>
            <a:r>
              <a:rPr lang="fr-CH" sz="900" u="sng" dirty="0" smtClean="0">
                <a:sym typeface="Wingdings" panose="05000000000000000000" pitchFamily="2" charset="2"/>
              </a:rPr>
              <a:t>ou</a:t>
            </a:r>
            <a:r>
              <a:rPr lang="fr-CH" sz="900" dirty="0">
                <a:sym typeface="Wingdings" panose="05000000000000000000" pitchFamily="2" charset="2"/>
              </a:rPr>
              <a:t> </a:t>
            </a:r>
            <a:r>
              <a:rPr lang="fr-CH" sz="900" b="1" dirty="0" err="1" smtClean="0">
                <a:sym typeface="Wingdings" panose="05000000000000000000" pitchFamily="2" charset="2"/>
              </a:rPr>
              <a:t>cefpodoxime</a:t>
            </a:r>
            <a:r>
              <a:rPr lang="fr-CH" sz="900" dirty="0" smtClean="0">
                <a:sym typeface="Wingdings" panose="05000000000000000000" pitchFamily="2" charset="2"/>
              </a:rPr>
              <a:t>: 4 mg/kg 2x/j (max 400 mg) </a:t>
            </a:r>
            <a:r>
              <a:rPr lang="fr-CH" sz="900" u="sng" dirty="0" smtClean="0">
                <a:sym typeface="Wingdings" panose="05000000000000000000" pitchFamily="2" charset="2"/>
              </a:rPr>
              <a:t>ou</a:t>
            </a:r>
            <a:r>
              <a:rPr lang="fr-CH" sz="900" dirty="0" smtClean="0">
                <a:sym typeface="Wingdings" panose="05000000000000000000" pitchFamily="2" charset="2"/>
              </a:rPr>
              <a:t> </a:t>
            </a:r>
            <a:r>
              <a:rPr lang="fr-CH" sz="900" b="1" dirty="0" err="1" smtClean="0">
                <a:sym typeface="Wingdings" panose="05000000000000000000" pitchFamily="2" charset="2"/>
              </a:rPr>
              <a:t>cefuroxime</a:t>
            </a:r>
            <a:r>
              <a:rPr lang="fr-CH" sz="900" dirty="0" smtClean="0">
                <a:sym typeface="Wingdings" panose="05000000000000000000" pitchFamily="2" charset="2"/>
              </a:rPr>
              <a:t>: 15 mg/kg 2x/j (max. 1 g)</a:t>
            </a:r>
          </a:p>
          <a:p>
            <a:endParaRPr lang="fr-CH" sz="900" dirty="0" smtClean="0">
              <a:sym typeface="Wingdings" panose="05000000000000000000" pitchFamily="2" charset="2"/>
            </a:endParaRPr>
          </a:p>
          <a:p>
            <a:pPr marL="6350"/>
            <a:r>
              <a:rPr lang="fr-CH" sz="900" dirty="0" smtClean="0">
                <a:sym typeface="Wingdings" panose="05000000000000000000" pitchFamily="2" charset="2"/>
              </a:rPr>
              <a:t>Durée </a:t>
            </a:r>
            <a:r>
              <a:rPr lang="fr-CH" sz="900" dirty="0" err="1" smtClean="0">
                <a:sym typeface="Wingdings" panose="05000000000000000000" pitchFamily="2" charset="2"/>
              </a:rPr>
              <a:t>ttt</a:t>
            </a:r>
            <a:r>
              <a:rPr lang="fr-CH" sz="900" dirty="0" smtClean="0">
                <a:sym typeface="Wingdings" panose="05000000000000000000" pitchFamily="2" charset="2"/>
              </a:rPr>
              <a:t> PO 7-10 jours ou IV 3 jours puis suite PO si infection sévère ou FR de complications</a:t>
            </a:r>
          </a:p>
          <a:p>
            <a:pPr marL="6350"/>
            <a:endParaRPr lang="fr-CH" sz="900" dirty="0">
              <a:sym typeface="Wingdings" panose="05000000000000000000" pitchFamily="2" charset="2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65685" y="7850008"/>
            <a:ext cx="6174535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900" b="1" dirty="0" smtClean="0">
                <a:sym typeface="Wingdings" panose="05000000000000000000" pitchFamily="2" charset="2"/>
              </a:rPr>
              <a:t>RESTREINDRE LE SPECTRE ANTIBIOTIOQUE DES RECEPTION DES CULTURES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65685" y="8208585"/>
            <a:ext cx="617453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900" b="1" dirty="0" smtClean="0">
                <a:sym typeface="Wingdings" panose="05000000000000000000" pitchFamily="2" charset="2"/>
              </a:rPr>
              <a:t>BILAN COMPLEMENTAIRES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>
                <a:sym typeface="Wingdings" panose="05000000000000000000" pitchFamily="2" charset="2"/>
              </a:rPr>
              <a:t>Refaire culture d’urine après 48-72h si évolution non favorable sous </a:t>
            </a:r>
            <a:r>
              <a:rPr lang="fr-CH" sz="900" dirty="0" err="1" smtClean="0">
                <a:sym typeface="Wingdings" panose="05000000000000000000" pitchFamily="2" charset="2"/>
              </a:rPr>
              <a:t>ttt</a:t>
            </a:r>
            <a:r>
              <a:rPr lang="fr-CH" sz="900" dirty="0" smtClean="0">
                <a:sym typeface="Wingdings" panose="05000000000000000000" pitchFamily="2" charset="2"/>
              </a:rPr>
              <a:t> AB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>
                <a:sym typeface="Wingdings" panose="05000000000000000000" pitchFamily="2" charset="2"/>
              </a:rPr>
              <a:t>Un US sera à faire (entre J0 et 6 semaines) </a:t>
            </a:r>
            <a:r>
              <a:rPr lang="fr-CH" sz="900" u="sng" dirty="0" smtClean="0">
                <a:sym typeface="Wingdings" panose="05000000000000000000" pitchFamily="2" charset="2"/>
              </a:rPr>
              <a:t>pour toutes les 1</a:t>
            </a:r>
            <a:r>
              <a:rPr lang="fr-CH" sz="900" u="sng" baseline="30000" dirty="0" smtClean="0">
                <a:sym typeface="Wingdings" panose="05000000000000000000" pitchFamily="2" charset="2"/>
              </a:rPr>
              <a:t>ère</a:t>
            </a:r>
            <a:r>
              <a:rPr lang="fr-CH" sz="900" u="sng" dirty="0" smtClean="0">
                <a:sym typeface="Wingdings" panose="05000000000000000000" pitchFamily="2" charset="2"/>
              </a:rPr>
              <a:t> infections urinaires </a:t>
            </a:r>
            <a:r>
              <a:rPr lang="fr-CH" sz="900" u="dotted" dirty="0" smtClean="0">
                <a:sym typeface="Wingdings" panose="05000000000000000000" pitchFamily="2" charset="2"/>
              </a:rPr>
              <a:t>hautes (pyélonéphrite) </a:t>
            </a:r>
            <a:r>
              <a:rPr lang="fr-CH" sz="900" dirty="0" smtClean="0">
                <a:sym typeface="Wingdings" panose="05000000000000000000" pitchFamily="2" charset="2"/>
              </a:rPr>
              <a:t>pour exclure des malformations. NB: l’US en phase aigue ne permet pas de prouver ni d’exclure ni une </a:t>
            </a:r>
            <a:r>
              <a:rPr lang="fr-CH" sz="900" dirty="0">
                <a:sym typeface="Wingdings" panose="05000000000000000000" pitchFamily="2" charset="2"/>
              </a:rPr>
              <a:t>P</a:t>
            </a:r>
            <a:r>
              <a:rPr lang="fr-CH" sz="900" dirty="0" smtClean="0">
                <a:sym typeface="Wingdings" panose="05000000000000000000" pitchFamily="2" charset="2"/>
              </a:rPr>
              <a:t>NA ni un reflux et ne change pas la prise en charge aigüe  US en urgence (pour exclure ou une </a:t>
            </a:r>
            <a:r>
              <a:rPr lang="fr-CH" sz="900" dirty="0" err="1" smtClean="0">
                <a:sym typeface="Wingdings" panose="05000000000000000000" pitchFamily="2" charset="2"/>
              </a:rPr>
              <a:t>pyonéphrose</a:t>
            </a:r>
            <a:r>
              <a:rPr lang="fr-CH" sz="900" dirty="0" smtClean="0">
                <a:sym typeface="Wingdings" panose="05000000000000000000" pitchFamily="2" charset="2"/>
              </a:rPr>
              <a:t> +/- obstruction) </a:t>
            </a:r>
            <a:r>
              <a:rPr lang="fr-CH" sz="900" u="sng" dirty="0" smtClean="0">
                <a:sym typeface="Wingdings" panose="05000000000000000000" pitchFamily="2" charset="2"/>
              </a:rPr>
              <a:t>que</a:t>
            </a:r>
            <a:r>
              <a:rPr lang="fr-CH" sz="900" dirty="0" smtClean="0">
                <a:sym typeface="Wingdings" panose="05000000000000000000" pitchFamily="2" charset="2"/>
              </a:rPr>
              <a:t> si sepsis, pas d’amélioration en 48h, masse rénale, anomalie du flux de miction, élévation créatinine, UTI récidivantes.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>
                <a:sym typeface="Wingdings" panose="05000000000000000000" pitchFamily="2" charset="2"/>
              </a:rPr>
              <a:t>CUM </a:t>
            </a:r>
            <a:r>
              <a:rPr lang="fr-CH" sz="900" u="sng" dirty="0" smtClean="0">
                <a:sym typeface="Wingdings" panose="05000000000000000000" pitchFamily="2" charset="2"/>
              </a:rPr>
              <a:t>que</a:t>
            </a:r>
            <a:r>
              <a:rPr lang="fr-CH" sz="900" dirty="0" smtClean="0">
                <a:sym typeface="Wingdings" panose="05000000000000000000" pitchFamily="2" charset="2"/>
              </a:rPr>
              <a:t> en cas de facteurs de risque (malformation à US, </a:t>
            </a:r>
            <a:r>
              <a:rPr lang="fr-CH" sz="900" dirty="0" err="1" smtClean="0">
                <a:sym typeface="Wingdings" panose="05000000000000000000" pitchFamily="2" charset="2"/>
              </a:rPr>
              <a:t>pb</a:t>
            </a:r>
            <a:r>
              <a:rPr lang="fr-CH" sz="900" dirty="0" smtClean="0">
                <a:sym typeface="Wingdings" panose="05000000000000000000" pitchFamily="2" charset="2"/>
              </a:rPr>
              <a:t> de flux à la miction, infection à germes autres que </a:t>
            </a:r>
            <a:r>
              <a:rPr lang="fr-CH" sz="900" dirty="0" err="1" smtClean="0">
                <a:sym typeface="Wingdings" panose="05000000000000000000" pitchFamily="2" charset="2"/>
              </a:rPr>
              <a:t>E.Coli</a:t>
            </a:r>
            <a:r>
              <a:rPr lang="fr-CH" sz="900" dirty="0" smtClean="0">
                <a:sym typeface="Wingdings" panose="05000000000000000000" pitchFamily="2" charset="2"/>
              </a:rPr>
              <a:t> , sepsis, infection répondant mal au traitement AB après 48h, infections urinaires récidivantes, maladie rénale chronique (anomalie créatinine, Na, K, HTA </a:t>
            </a:r>
            <a:r>
              <a:rPr lang="en-US" sz="900" dirty="0" smtClean="0"/>
              <a:t>) </a:t>
            </a:r>
            <a:r>
              <a:rPr lang="en-US" sz="900" dirty="0" err="1" smtClean="0"/>
              <a:t>ou</a:t>
            </a:r>
            <a:r>
              <a:rPr lang="en-US" sz="900" dirty="0" smtClean="0"/>
              <a:t> AF de RVU. But: </a:t>
            </a:r>
            <a:r>
              <a:rPr lang="en-US" sz="900" dirty="0" err="1" smtClean="0"/>
              <a:t>voir</a:t>
            </a:r>
            <a:r>
              <a:rPr lang="en-US" sz="900" dirty="0" smtClean="0"/>
              <a:t> RVU </a:t>
            </a:r>
            <a:r>
              <a:rPr lang="en-US" sz="900" dirty="0" err="1" smtClean="0"/>
              <a:t>stade</a:t>
            </a:r>
            <a:r>
              <a:rPr lang="en-US" sz="900" dirty="0" smtClean="0"/>
              <a:t> IV-V, valves </a:t>
            </a:r>
            <a:r>
              <a:rPr lang="en-US" sz="900" dirty="0" err="1" smtClean="0"/>
              <a:t>postérieures</a:t>
            </a:r>
            <a:r>
              <a:rPr lang="en-US" sz="900" dirty="0" smtClean="0"/>
              <a:t>, </a:t>
            </a:r>
            <a:r>
              <a:rPr lang="en-US" sz="900" dirty="0" err="1" smtClean="0"/>
              <a:t>anomalie</a:t>
            </a:r>
            <a:r>
              <a:rPr lang="en-US" sz="900" dirty="0" smtClean="0"/>
              <a:t> de la </a:t>
            </a:r>
            <a:r>
              <a:rPr lang="en-US" sz="900" dirty="0" err="1" smtClean="0"/>
              <a:t>vessie</a:t>
            </a:r>
            <a:r>
              <a:rPr lang="en-US" sz="900" dirty="0"/>
              <a:t>/</a:t>
            </a:r>
            <a:r>
              <a:rPr lang="en-US" sz="900" dirty="0" err="1" smtClean="0"/>
              <a:t>uretères</a:t>
            </a:r>
            <a:r>
              <a:rPr lang="fr-CH" sz="900" dirty="0" smtClean="0">
                <a:sym typeface="Wingdings" panose="05000000000000000000" pitchFamily="2" charset="2"/>
              </a:rPr>
              <a:t>  Si CUM (pas de délai nécessaire post PNA) = prophylaxie Ab ad 24 post CUM. 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65683" y="9813662"/>
            <a:ext cx="617453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900" b="1" dirty="0" smtClean="0">
                <a:sym typeface="Wingdings" panose="05000000000000000000" pitchFamily="2" charset="2"/>
              </a:rPr>
              <a:t>PROPHYLAYXIE</a:t>
            </a:r>
          </a:p>
          <a:p>
            <a:pPr algn="ctr"/>
            <a:r>
              <a:rPr lang="fr-CH" sz="900" b="1" dirty="0" smtClean="0">
                <a:sym typeface="Wingdings" panose="05000000000000000000" pitchFamily="2" charset="2"/>
              </a:rPr>
              <a:t>NB : L’AB ici ne se choisi pas en fonction </a:t>
            </a:r>
            <a:r>
              <a:rPr lang="fr-CH" sz="900" b="1" smtClean="0">
                <a:sym typeface="Wingdings" panose="05000000000000000000" pitchFamily="2" charset="2"/>
              </a:rPr>
              <a:t>de l’antibiogramme </a:t>
            </a:r>
            <a:r>
              <a:rPr lang="fr-CH" sz="900" b="1" dirty="0" smtClean="0">
                <a:sym typeface="Wingdings" panose="05000000000000000000" pitchFamily="2" charset="2"/>
              </a:rPr>
              <a:t> a changer que si 2 UTI sous prophylaxie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 smtClean="0"/>
              <a:t>Amoxicilline</a:t>
            </a:r>
            <a:r>
              <a:rPr lang="en-US" sz="900" dirty="0" smtClean="0"/>
              <a:t> (</a:t>
            </a:r>
            <a:r>
              <a:rPr lang="en-US" sz="900" u="sng" dirty="0" smtClean="0"/>
              <a:t>que</a:t>
            </a:r>
            <a:r>
              <a:rPr lang="en-US" sz="900" dirty="0" smtClean="0"/>
              <a:t> pour &lt; 30 </a:t>
            </a:r>
            <a:r>
              <a:rPr lang="en-US" sz="900" dirty="0" err="1" smtClean="0"/>
              <a:t>jours</a:t>
            </a:r>
            <a:r>
              <a:rPr lang="en-US" sz="900" dirty="0" smtClean="0"/>
              <a:t> de vie): 10 mg/kg/dose 2×/j</a:t>
            </a:r>
            <a:endParaRPr lang="fr-CH" sz="900" b="1" dirty="0" smtClean="0"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Co-</a:t>
            </a:r>
            <a:r>
              <a:rPr lang="en-US" sz="900" dirty="0" err="1" smtClean="0"/>
              <a:t>trimoxazole</a:t>
            </a:r>
            <a:r>
              <a:rPr lang="en-US" sz="900" dirty="0" smtClean="0"/>
              <a:t> (</a:t>
            </a:r>
            <a:r>
              <a:rPr lang="en-US" sz="900" dirty="0" err="1" smtClean="0"/>
              <a:t>dès</a:t>
            </a:r>
            <a:r>
              <a:rPr lang="en-US" sz="900" dirty="0" smtClean="0"/>
              <a:t> 30 </a:t>
            </a:r>
            <a:r>
              <a:rPr lang="en-US" sz="900" dirty="0" err="1" smtClean="0"/>
              <a:t>jours</a:t>
            </a:r>
            <a:r>
              <a:rPr lang="en-US" sz="900" dirty="0" smtClean="0"/>
              <a:t> de vie): </a:t>
            </a:r>
            <a:r>
              <a:rPr lang="en-US" sz="900" dirty="0"/>
              <a:t>1 </a:t>
            </a:r>
            <a:r>
              <a:rPr lang="en-US" sz="900" dirty="0" smtClean="0"/>
              <a:t>mg/kg 2×/j de TMP </a:t>
            </a:r>
            <a:r>
              <a:rPr lang="en-US" sz="900" dirty="0" err="1" smtClean="0"/>
              <a:t>ou</a:t>
            </a:r>
            <a:r>
              <a:rPr lang="en-US" sz="900" dirty="0" smtClean="0"/>
              <a:t> 2 mg/kg</a:t>
            </a:r>
            <a:r>
              <a:rPr lang="en-US" sz="900" dirty="0"/>
              <a:t> </a:t>
            </a:r>
            <a:r>
              <a:rPr lang="en-US" sz="900" dirty="0" smtClean="0"/>
              <a:t> </a:t>
            </a:r>
            <a:r>
              <a:rPr lang="en-US" sz="900" dirty="0"/>
              <a:t>1</a:t>
            </a:r>
            <a:r>
              <a:rPr lang="en-US" sz="900" dirty="0" smtClean="0"/>
              <a:t>×/j de TMP max. 320 mg/j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 smtClean="0"/>
              <a:t>Nitrofurantoïne</a:t>
            </a:r>
            <a:r>
              <a:rPr lang="en-US" sz="900" dirty="0" smtClean="0"/>
              <a:t> (</a:t>
            </a:r>
            <a:r>
              <a:rPr lang="en-US" sz="900" dirty="0" err="1" smtClean="0"/>
              <a:t>dès</a:t>
            </a:r>
            <a:r>
              <a:rPr lang="en-US" sz="900" dirty="0" smtClean="0"/>
              <a:t> 30 </a:t>
            </a:r>
            <a:r>
              <a:rPr lang="en-US" sz="900" dirty="0" err="1" smtClean="0"/>
              <a:t>jours</a:t>
            </a:r>
            <a:r>
              <a:rPr lang="en-US" sz="900" dirty="0" smtClean="0"/>
              <a:t> de vie): </a:t>
            </a:r>
            <a:r>
              <a:rPr lang="en-US" sz="900" dirty="0"/>
              <a:t>1 </a:t>
            </a:r>
            <a:r>
              <a:rPr lang="en-US" sz="900" dirty="0" smtClean="0"/>
              <a:t>mg/kg </a:t>
            </a:r>
            <a:r>
              <a:rPr lang="en-US" sz="900" dirty="0"/>
              <a:t>2</a:t>
            </a:r>
            <a:r>
              <a:rPr lang="en-US" sz="900" dirty="0" smtClean="0"/>
              <a:t>×/j </a:t>
            </a:r>
            <a:r>
              <a:rPr lang="en-US" sz="900" dirty="0"/>
              <a:t>daily </a:t>
            </a:r>
            <a:r>
              <a:rPr lang="en-US" sz="900" dirty="0" err="1" smtClean="0"/>
              <a:t>ou</a:t>
            </a:r>
            <a:r>
              <a:rPr lang="en-US" sz="900" dirty="0" smtClean="0"/>
              <a:t> 2 mg/kg 1×/j  max.: 100 mg</a:t>
            </a:r>
          </a:p>
          <a:p>
            <a:pPr algn="ctr"/>
            <a:r>
              <a:rPr lang="en-US" sz="900" b="1" dirty="0" smtClean="0"/>
              <a:t>REVOIR L’INDICATION A LA POURSUITE DE LA PROPHYLAXIE TOUS LES 6-12 MOIS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233049" y="10941327"/>
            <a:ext cx="228211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900" dirty="0"/>
              <a:t>Adapté de </a:t>
            </a:r>
            <a:r>
              <a:rPr lang="fr-CH" sz="900" dirty="0" smtClean="0"/>
              <a:t>«</a:t>
            </a:r>
            <a:r>
              <a:rPr lang="en-US" sz="900" dirty="0" smtClean="0"/>
              <a:t>Swiss </a:t>
            </a:r>
            <a:r>
              <a:rPr lang="en-US" sz="900" dirty="0"/>
              <a:t>consensus recommendations on urinary </a:t>
            </a:r>
            <a:r>
              <a:rPr lang="en-US" sz="900" dirty="0" smtClean="0"/>
              <a:t>tract </a:t>
            </a:r>
            <a:r>
              <a:rPr lang="fr-CH" sz="900" dirty="0" smtClean="0"/>
              <a:t>infections </a:t>
            </a:r>
            <a:r>
              <a:rPr lang="fr-CH" sz="900" dirty="0"/>
              <a:t>in </a:t>
            </a:r>
            <a:r>
              <a:rPr lang="fr-CH" sz="900" dirty="0" err="1" smtClean="0"/>
              <a:t>children</a:t>
            </a:r>
            <a:r>
              <a:rPr lang="fr-CH" sz="900" dirty="0" smtClean="0"/>
              <a:t>», </a:t>
            </a:r>
            <a:r>
              <a:rPr lang="fr-CH" sz="900" dirty="0" err="1" smtClean="0"/>
              <a:t>European</a:t>
            </a:r>
            <a:r>
              <a:rPr lang="fr-CH" sz="900" dirty="0" smtClean="0"/>
              <a:t> </a:t>
            </a:r>
            <a:r>
              <a:rPr lang="fr-CH" sz="900" dirty="0"/>
              <a:t>Journal of </a:t>
            </a:r>
            <a:r>
              <a:rPr lang="fr-CH" sz="900" dirty="0" err="1" smtClean="0"/>
              <a:t>Pediatrics</a:t>
            </a:r>
            <a:r>
              <a:rPr lang="fr-CH" sz="900" dirty="0" smtClean="0"/>
              <a:t>, 2020; </a:t>
            </a:r>
            <a:r>
              <a:rPr lang="fr-CH" sz="900" dirty="0"/>
              <a:t>https://doi.org/10.1007/s00431-020-03714-4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439945" y="10872077"/>
            <a:ext cx="21204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900" dirty="0" smtClean="0"/>
              <a:t>CUM: </a:t>
            </a:r>
            <a:r>
              <a:rPr lang="fr-CH" sz="900" dirty="0" smtClean="0"/>
              <a:t>Cystographie </a:t>
            </a:r>
            <a:r>
              <a:rPr lang="fr-CH" sz="900" dirty="0" err="1" smtClean="0"/>
              <a:t>Uro</a:t>
            </a:r>
            <a:r>
              <a:rPr lang="fr-CH" sz="900" dirty="0" smtClean="0"/>
              <a:t> </a:t>
            </a:r>
            <a:r>
              <a:rPr lang="fr-CH" sz="900" dirty="0" err="1" smtClean="0"/>
              <a:t>Mictionelle</a:t>
            </a:r>
            <a:endParaRPr lang="fr-CH" sz="900" dirty="0" smtClean="0"/>
          </a:p>
          <a:p>
            <a:r>
              <a:rPr lang="fr-CH" sz="900" dirty="0" smtClean="0"/>
              <a:t>ESF</a:t>
            </a:r>
            <a:r>
              <a:rPr lang="fr-CH" sz="900" dirty="0" smtClean="0"/>
              <a:t>: Etat </a:t>
            </a:r>
            <a:r>
              <a:rPr lang="fr-CH" sz="900" dirty="0" err="1" smtClean="0"/>
              <a:t>Febrile</a:t>
            </a:r>
            <a:r>
              <a:rPr lang="fr-CH" sz="900" dirty="0" smtClean="0"/>
              <a:t> Sans </a:t>
            </a:r>
            <a:r>
              <a:rPr lang="fr-CH" sz="900" dirty="0" smtClean="0"/>
              <a:t>Foyer</a:t>
            </a:r>
          </a:p>
          <a:p>
            <a:r>
              <a:rPr lang="fr-CH" sz="900" dirty="0" smtClean="0"/>
              <a:t>PNA</a:t>
            </a:r>
            <a:r>
              <a:rPr lang="fr-CH" sz="900" dirty="0" smtClean="0"/>
              <a:t>: </a:t>
            </a:r>
            <a:r>
              <a:rPr lang="fr-CH" sz="900" dirty="0" err="1" smtClean="0"/>
              <a:t>PyéloNéphrite</a:t>
            </a:r>
            <a:r>
              <a:rPr lang="fr-CH" sz="900" dirty="0" smtClean="0"/>
              <a:t> Aiguë</a:t>
            </a:r>
          </a:p>
          <a:p>
            <a:r>
              <a:rPr lang="fr-CH" sz="900" dirty="0" smtClean="0"/>
              <a:t>RVU: Reflux </a:t>
            </a:r>
            <a:r>
              <a:rPr lang="fr-CH" sz="900" dirty="0" smtClean="0"/>
              <a:t>Vésico-</a:t>
            </a:r>
            <a:r>
              <a:rPr lang="fr-CH" sz="900" dirty="0" err="1" smtClean="0"/>
              <a:t>Uréthéral</a:t>
            </a:r>
            <a:endParaRPr lang="fr-CH" sz="900" dirty="0" smtClean="0"/>
          </a:p>
          <a:p>
            <a:r>
              <a:rPr lang="fr-CH" sz="900" dirty="0" smtClean="0"/>
              <a:t>US</a:t>
            </a:r>
            <a:r>
              <a:rPr lang="fr-CH" sz="900" dirty="0" smtClean="0"/>
              <a:t>: </a:t>
            </a:r>
            <a:r>
              <a:rPr lang="fr-CH" sz="900" dirty="0" err="1" smtClean="0"/>
              <a:t>UltraSon</a:t>
            </a:r>
            <a:endParaRPr lang="fr-CH" sz="900" dirty="0" smtClean="0"/>
          </a:p>
          <a:p>
            <a:r>
              <a:rPr lang="fr-CH" sz="900" dirty="0" smtClean="0"/>
              <a:t>UTI</a:t>
            </a:r>
            <a:r>
              <a:rPr lang="fr-CH" sz="900" dirty="0" smtClean="0"/>
              <a:t>: </a:t>
            </a:r>
            <a:r>
              <a:rPr lang="fr-CH" sz="900" dirty="0" err="1" smtClean="0"/>
              <a:t>Urinary</a:t>
            </a:r>
            <a:r>
              <a:rPr lang="fr-CH" sz="900" dirty="0" smtClean="0"/>
              <a:t> Tract Infection </a:t>
            </a:r>
          </a:p>
        </p:txBody>
      </p:sp>
    </p:spTree>
    <p:extLst>
      <p:ext uri="{BB962C8B-B14F-4D97-AF65-F5344CB8AC3E}">
        <p14:creationId xmlns:p14="http://schemas.microsoft.com/office/powerpoint/2010/main" val="110314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</TotalTime>
  <Words>861</Words>
  <Application>Microsoft Office PowerPoint</Application>
  <PresentationFormat>Grand écran</PresentationFormat>
  <Paragraphs>80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Wingdings</vt:lpstr>
      <vt:lpstr>Thème Office</vt:lpstr>
      <vt:lpstr>Présentation PowerPoint</vt:lpstr>
    </vt:vector>
  </TitlesOfParts>
  <Company>FHVi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Martinez Manuel</dc:creator>
  <cp:lastModifiedBy>Martinez Manuel</cp:lastModifiedBy>
  <cp:revision>47</cp:revision>
  <cp:lastPrinted>2020-12-02T16:57:12Z</cp:lastPrinted>
  <dcterms:created xsi:type="dcterms:W3CDTF">2020-12-02T08:11:47Z</dcterms:created>
  <dcterms:modified xsi:type="dcterms:W3CDTF">2020-12-02T16:57:15Z</dcterms:modified>
</cp:coreProperties>
</file>