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37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320B0-864B-4841-88C3-6CFC05CBC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D42D8C-FB04-400D-A01C-4D339F809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8DC2B0-C722-4986-B0D0-9CC5E7DC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A8711E-4592-48A4-B930-5D66E7A9D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65B932-E6B9-462C-A49D-95DA408B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789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37405D-FD0B-45D1-83DB-25A21F4C8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7533F7-A633-4F05-9882-53EE2C36D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AF592B-EDDB-46E8-B610-ED6141F3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D00F07-B39F-459A-B0D6-DB75FB5E4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ADD45E-2305-40E2-8238-992DBA84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2519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5DAB4B-BC4D-4C46-82B3-0182E3B8E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299C4E-4EB3-48E7-9F34-8130B31BE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517F6E-F458-4DE9-8832-8D8CDE2EF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E05C4D-CF5E-48C2-A9CB-5ADA9E0E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1051DF-63A4-4C5C-8CF9-98C5E001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893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88D53C-E0C5-48CC-9237-2568E560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BDF27B-F9B1-4843-9FD6-9DE9D1C8C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9B5EAD-76A5-44BB-88E5-2A4F0254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14FAE1-E7AE-4394-83D3-40254C0BD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B97F4A-CFF1-439C-BF2C-4B86BB66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2564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11B46-C5D6-4CBD-AF8A-D769EDF40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90A562-7E67-4346-80E0-F14AF85D9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2DCAF4-4A02-4CF0-837F-4556C971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C91EC9-B809-42EF-8467-E442B9A5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E7DFD2-C9CE-42AA-8EBB-284778B3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5992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2CB755-5D4A-4A5F-B9FD-CEB1E2C0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55CDE5-AA8D-4FE4-914E-015FD2DDC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E6C824-5ABA-4FAE-ABFC-639E91557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393AB2-852F-4ABE-97D6-F551AB25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C90809-DBA5-43A2-BBCD-B4A169225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F4D1A7-1507-4943-9697-B1F7AF82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596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3F5CA8-A07A-40EE-99C5-382F8128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873988-62BD-4818-94D8-B6D41A6D2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79DF6C-FDD0-438C-8CD4-E2A0280DB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D5FAE8-76DE-4870-B291-564906A36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2F8DF8-3973-487A-8D8A-0DF816C6A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2EB7BBF-7F1B-4042-8DAA-F76031D8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8830A7F-194D-4909-BEC6-3978C697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C340854-6A42-4FA4-81E7-3CBE18E9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421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FD80B-49F0-4E04-A5BD-ACA94862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BA5BAA1-BB53-4708-BE69-A0B4F484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4B4453-25C4-4109-8337-27E1803E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639DB4-D469-4815-9BE4-0D02139D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2169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538906-7D79-483B-8412-C9B4BC9D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593055-241E-4BCA-B6F0-ED17033B6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43D83A4-C221-4866-AE66-4F30FEBD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740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A0D6E4-F717-45E5-A907-DD35404AB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1D1F71-346A-4E3C-BDF2-7C3F0F748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26131D-36BD-4094-9D0A-629E9F2F7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46B65E-C525-4609-BEA9-30B0375E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C3C62E-AD78-4FF0-A5B1-C7F4AB5D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751157-9C78-476F-9103-9CA968646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6135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CCC027-0D51-4527-B174-CAA830F4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C43F805-C5B2-4C5D-AFA1-7FEE1FE15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E35175-60E0-4EAE-A67B-B487D1A00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4787FA-E26F-47D6-883B-FD1AB002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D91D5A-8465-4A8A-BEDA-C0783FD5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FA4A09-01AA-41EA-BF24-C834F70C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8949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5BC1A66-98B9-4F6F-895F-091180506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DB469A-E15D-4DEB-BAB5-0D56CB239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3AB290-F087-4AE8-956C-D6393B25E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B375-5FE5-48FA-B91B-A9FD1CD31588}" type="datetimeFigureOut">
              <a:rPr lang="fr-CH" smtClean="0"/>
              <a:t>16.05.2023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B2C627-4F6B-45B2-A279-011FA558AB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A521FD-EA03-41DE-A5B7-6A8577048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D9414-CB20-49C0-B885-44DE203DBA0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217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CD2C87C-217D-41C5-9DF3-7AF7B489DDDD}"/>
              </a:ext>
            </a:extLst>
          </p:cNvPr>
          <p:cNvSpPr txBox="1"/>
          <p:nvPr/>
        </p:nvSpPr>
        <p:spPr>
          <a:xfrm>
            <a:off x="5077598" y="72713"/>
            <a:ext cx="10770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sz="1000" dirty="0"/>
              <a:t>Protéinurie</a:t>
            </a:r>
          </a:p>
          <a:p>
            <a:r>
              <a:rPr lang="fr-CH" sz="1000" dirty="0"/>
              <a:t>+/- Hématurie</a:t>
            </a:r>
          </a:p>
          <a:p>
            <a:r>
              <a:rPr lang="fr-CH" sz="1000" dirty="0"/>
              <a:t>+/- Œdèmes</a:t>
            </a:r>
          </a:p>
          <a:p>
            <a:r>
              <a:rPr lang="fr-CH" sz="1000" dirty="0"/>
              <a:t>+/-  HTA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DB823A-FF01-4740-A5FD-599C043188CD}"/>
              </a:ext>
            </a:extLst>
          </p:cNvPr>
          <p:cNvSpPr txBox="1"/>
          <p:nvPr/>
        </p:nvSpPr>
        <p:spPr>
          <a:xfrm>
            <a:off x="4700612" y="1075064"/>
            <a:ext cx="19641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000" dirty="0"/>
              <a:t>Rapport</a:t>
            </a:r>
          </a:p>
          <a:p>
            <a:pPr algn="ctr"/>
            <a:r>
              <a:rPr lang="fr-CH" sz="1000" dirty="0" err="1"/>
              <a:t>U</a:t>
            </a:r>
            <a:r>
              <a:rPr lang="fr-CH" sz="1000" baseline="-25000" dirty="0" err="1"/>
              <a:t>Protéine</a:t>
            </a:r>
            <a:r>
              <a:rPr lang="fr-CH" sz="1000" dirty="0"/>
              <a:t>/ </a:t>
            </a:r>
            <a:r>
              <a:rPr lang="fr-CH" sz="1000" dirty="0" err="1"/>
              <a:t>U</a:t>
            </a:r>
            <a:r>
              <a:rPr lang="fr-CH" sz="1000" baseline="-25000" dirty="0" err="1"/>
              <a:t>créatinine</a:t>
            </a:r>
            <a:endParaRPr lang="fr-CH" sz="1000" baseline="-25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2EB28EF-7942-4B4A-B043-D86C6705D394}"/>
              </a:ext>
            </a:extLst>
          </p:cNvPr>
          <p:cNvSpPr txBox="1"/>
          <p:nvPr/>
        </p:nvSpPr>
        <p:spPr>
          <a:xfrm>
            <a:off x="7106022" y="1084589"/>
            <a:ext cx="1415149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000" dirty="0"/>
              <a:t>&gt;300 mg/</a:t>
            </a:r>
            <a:r>
              <a:rPr lang="fr-CH" sz="1000" dirty="0" err="1"/>
              <a:t>mmol</a:t>
            </a:r>
            <a:endParaRPr lang="fr-CH" sz="1000" dirty="0"/>
          </a:p>
          <a:p>
            <a:pPr algn="ctr"/>
            <a:r>
              <a:rPr lang="fr-CH" sz="1000" dirty="0"/>
              <a:t> (3mg/mg)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4C50F86C-BA0D-4B6B-BBB2-4ECAE0BFF2B6}"/>
              </a:ext>
            </a:extLst>
          </p:cNvPr>
          <p:cNvSpPr/>
          <p:nvPr/>
        </p:nvSpPr>
        <p:spPr>
          <a:xfrm>
            <a:off x="6790298" y="1180787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EFB6E49-C34D-4342-8BA0-7B0EF2F6E40D}"/>
              </a:ext>
            </a:extLst>
          </p:cNvPr>
          <p:cNvSpPr txBox="1"/>
          <p:nvPr/>
        </p:nvSpPr>
        <p:spPr>
          <a:xfrm>
            <a:off x="8808507" y="1161534"/>
            <a:ext cx="141514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sz="1000" dirty="0"/>
              <a:t>Syndrome néphrotique</a:t>
            </a: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755D15E1-2B49-4CB1-A3E0-00CC8EAD42CE}"/>
              </a:ext>
            </a:extLst>
          </p:cNvPr>
          <p:cNvSpPr/>
          <p:nvPr/>
        </p:nvSpPr>
        <p:spPr>
          <a:xfrm flipH="1">
            <a:off x="4468532" y="1180787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14027E6-8D6D-452A-99A6-B96702448798}"/>
              </a:ext>
            </a:extLst>
          </p:cNvPr>
          <p:cNvSpPr txBox="1"/>
          <p:nvPr/>
        </p:nvSpPr>
        <p:spPr>
          <a:xfrm>
            <a:off x="999700" y="1169635"/>
            <a:ext cx="141514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000" dirty="0"/>
              <a:t>Glomérulo</a:t>
            </a:r>
            <a:r>
              <a:rPr lang="fr-CH" sz="1000" u="sng" dirty="0"/>
              <a:t>néphrite</a:t>
            </a:r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FAF6CB47-F0DC-4FFF-8478-4155B8B1B466}"/>
              </a:ext>
            </a:extLst>
          </p:cNvPr>
          <p:cNvSpPr/>
          <p:nvPr/>
        </p:nvSpPr>
        <p:spPr>
          <a:xfrm rot="5400000">
            <a:off x="9487465" y="1419520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DE908B-C1E5-40E7-BFD5-0AEB5400B6D0}"/>
              </a:ext>
            </a:extLst>
          </p:cNvPr>
          <p:cNvSpPr txBox="1"/>
          <p:nvPr/>
        </p:nvSpPr>
        <p:spPr>
          <a:xfrm>
            <a:off x="8130921" y="1671444"/>
            <a:ext cx="307512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sz="800" dirty="0"/>
              <a:t>Pb: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b="1" dirty="0"/>
              <a:t>Réabsorption Na au niveau rénal </a:t>
            </a:r>
            <a:r>
              <a:rPr lang="fr-CH" sz="800" dirty="0"/>
              <a:t>(natriurèse basse) </a:t>
            </a:r>
            <a:r>
              <a:rPr lang="fr-CH" sz="800" dirty="0">
                <a:sym typeface="Wingdings" panose="05000000000000000000" pitchFamily="2" charset="2"/>
              </a:rPr>
              <a:t> </a:t>
            </a:r>
            <a:r>
              <a:rPr lang="fr-FR" sz="800" dirty="0">
                <a:solidFill>
                  <a:srgbClr val="FF0000"/>
                </a:solidFill>
              </a:rPr>
              <a:t>Surcharge en sodium</a:t>
            </a:r>
            <a:endParaRPr lang="fr-CH" sz="8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/>
              <a:t>Atteinte </a:t>
            </a:r>
            <a:r>
              <a:rPr lang="fr-CH" sz="800" dirty="0">
                <a:solidFill>
                  <a:srgbClr val="FF0000"/>
                </a:solidFill>
              </a:rPr>
              <a:t>perméabilité vasculaire </a:t>
            </a:r>
            <a:r>
              <a:rPr lang="fr-CH" sz="800" dirty="0"/>
              <a:t>générale (</a:t>
            </a:r>
            <a:r>
              <a:rPr lang="fr-FR" sz="800" dirty="0"/>
              <a:t>lésions des « </a:t>
            </a:r>
            <a:r>
              <a:rPr lang="fr-FR" sz="800" dirty="0" err="1"/>
              <a:t>tight</a:t>
            </a:r>
            <a:r>
              <a:rPr lang="fr-FR" sz="800" dirty="0"/>
              <a:t> jonction » endothéliales) </a:t>
            </a:r>
            <a:r>
              <a:rPr lang="fr-FR" sz="800" dirty="0">
                <a:sym typeface="Wingdings" panose="05000000000000000000" pitchFamily="2" charset="2"/>
              </a:rPr>
              <a:t> </a:t>
            </a:r>
            <a:r>
              <a:rPr lang="fr-FR" sz="800" dirty="0">
                <a:solidFill>
                  <a:srgbClr val="FF0000"/>
                </a:solidFill>
                <a:sym typeface="Wingdings" panose="05000000000000000000" pitchFamily="2" charset="2"/>
              </a:rPr>
              <a:t>œdèmes</a:t>
            </a:r>
            <a:endParaRPr lang="fr-FR" sz="8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b="1" dirty="0"/>
              <a:t>Perte protéines</a:t>
            </a:r>
            <a:r>
              <a:rPr lang="fr-CH" sz="800" dirty="0"/>
              <a:t>:</a:t>
            </a:r>
          </a:p>
          <a:p>
            <a:pPr marL="361950" lvl="1" indent="-171450">
              <a:buFont typeface="Courier New" panose="02070309020205020404" pitchFamily="49" charset="0"/>
              <a:buChar char="o"/>
            </a:pPr>
            <a:r>
              <a:rPr lang="fr-CH" sz="800" dirty="0"/>
              <a:t>↓ </a:t>
            </a:r>
            <a:r>
              <a:rPr lang="fr-CH" sz="800" dirty="0" err="1"/>
              <a:t>Ig</a:t>
            </a:r>
            <a:r>
              <a:rPr lang="fr-CH" sz="800" dirty="0"/>
              <a:t> et complément </a:t>
            </a:r>
            <a:r>
              <a:rPr lang="fr-CH" sz="800" dirty="0">
                <a:sym typeface="Wingdings" panose="05000000000000000000" pitchFamily="2" charset="2"/>
              </a:rPr>
              <a:t> risque d’infections à germes encapsulés</a:t>
            </a:r>
          </a:p>
          <a:p>
            <a:pPr marL="361950" lvl="1" indent="-171450">
              <a:buFont typeface="Courier New" panose="02070309020205020404" pitchFamily="49" charset="0"/>
              <a:buChar char="o"/>
            </a:pPr>
            <a:r>
              <a:rPr lang="fr-CH" sz="800" dirty="0"/>
              <a:t>↓ Protéines transporteurs: </a:t>
            </a:r>
          </a:p>
          <a:p>
            <a:pPr marL="450850" lvl="2" indent="168275">
              <a:buFont typeface="Calibri" panose="020F0502020204030204" pitchFamily="34" charset="0"/>
              <a:buChar char="₋"/>
            </a:pPr>
            <a:r>
              <a:rPr lang="fr-CH" sz="800" dirty="0"/>
              <a:t>↓Transferrine </a:t>
            </a:r>
            <a:r>
              <a:rPr lang="fr-CH" sz="800" dirty="0">
                <a:sym typeface="Wingdings" panose="05000000000000000000" pitchFamily="2" charset="2"/>
              </a:rPr>
              <a:t> anémie</a:t>
            </a:r>
          </a:p>
          <a:p>
            <a:pPr marL="450850" lvl="2" indent="168275">
              <a:buFont typeface="Calibri" panose="020F0502020204030204" pitchFamily="34" charset="0"/>
              <a:buChar char="₋"/>
            </a:pPr>
            <a:r>
              <a:rPr lang="fr-CH" sz="800" dirty="0"/>
              <a:t>↓ </a:t>
            </a:r>
            <a:r>
              <a:rPr lang="fr-FR" sz="800" dirty="0"/>
              <a:t>Zn et Cu </a:t>
            </a:r>
          </a:p>
          <a:p>
            <a:pPr marL="625475" lvl="2" indent="-184150">
              <a:buFont typeface="Calibri" panose="020F0502020204030204" pitchFamily="34" charset="0"/>
              <a:buChar char="₋"/>
            </a:pPr>
            <a:r>
              <a:rPr lang="fr-CH" sz="800" dirty="0"/>
              <a:t>↓ Vit D3 Binding Protéine et </a:t>
            </a:r>
            <a:r>
              <a:rPr lang="fr-FR" sz="800" dirty="0"/>
              <a:t>↑Calcium libre </a:t>
            </a:r>
            <a:r>
              <a:rPr lang="fr-FR" sz="800" dirty="0">
                <a:sym typeface="Wingdings" panose="05000000000000000000" pitchFamily="2" charset="2"/>
              </a:rPr>
              <a:t></a:t>
            </a:r>
            <a:r>
              <a:rPr lang="fr-FR" sz="800" dirty="0"/>
              <a:t> hypocalcémie et ↑</a:t>
            </a:r>
            <a:r>
              <a:rPr lang="fr-CH" sz="800" dirty="0"/>
              <a:t>PTH</a:t>
            </a:r>
            <a:endParaRPr lang="fr-FR" sz="800" dirty="0"/>
          </a:p>
          <a:p>
            <a:pPr marL="450850" lvl="2" indent="168275">
              <a:buFont typeface="Calibri" panose="020F0502020204030204" pitchFamily="34" charset="0"/>
              <a:buChar char="₋"/>
            </a:pPr>
            <a:r>
              <a:rPr lang="fr-CH" sz="800" dirty="0"/>
              <a:t>↓TBG </a:t>
            </a:r>
            <a:r>
              <a:rPr lang="fr-CH" sz="800" dirty="0">
                <a:sym typeface="Wingdings" panose="05000000000000000000" pitchFamily="2" charset="2"/>
              </a:rPr>
              <a:t> </a:t>
            </a:r>
            <a:r>
              <a:rPr lang="fr-CH" sz="800" dirty="0"/>
              <a:t>↓</a:t>
            </a:r>
            <a:r>
              <a:rPr lang="fr-CH" sz="800" dirty="0">
                <a:sym typeface="Wingdings" panose="05000000000000000000" pitchFamily="2" charset="2"/>
              </a:rPr>
              <a:t>T4</a:t>
            </a:r>
          </a:p>
          <a:p>
            <a:pPr marL="450850" lvl="2" indent="168275">
              <a:buFont typeface="Calibri" panose="020F0502020204030204" pitchFamily="34" charset="0"/>
              <a:buChar char="₋"/>
            </a:pPr>
            <a:r>
              <a:rPr lang="fr-FR" sz="800" dirty="0"/>
              <a:t>↑</a:t>
            </a:r>
            <a:r>
              <a:rPr lang="fr-CH" sz="800" dirty="0"/>
              <a:t>CHL, TG</a:t>
            </a:r>
            <a:endParaRPr lang="fr-CH" sz="800" dirty="0">
              <a:sym typeface="Wingdings" panose="05000000000000000000" pitchFamily="2" charset="2"/>
            </a:endParaRPr>
          </a:p>
          <a:p>
            <a:pPr marL="450850" lvl="2" indent="168275">
              <a:buFont typeface="Calibri" panose="020F0502020204030204" pitchFamily="34" charset="0"/>
              <a:buChar char="₋"/>
            </a:pPr>
            <a:r>
              <a:rPr lang="fr-FR" sz="800" dirty="0"/>
              <a:t>↑Médicaments libres (toxicité)</a:t>
            </a:r>
          </a:p>
          <a:p>
            <a:pPr marL="625475" lvl="2" indent="-176213">
              <a:buFont typeface="Calibri" panose="020F0502020204030204" pitchFamily="34" charset="0"/>
              <a:buChar char="₋"/>
            </a:pPr>
            <a:r>
              <a:rPr lang="fr-FR" sz="800" dirty="0"/>
              <a:t>↑Acide arachidonique libre </a:t>
            </a:r>
            <a:r>
              <a:rPr lang="fr-FR" sz="800" dirty="0">
                <a:sym typeface="Wingdings" panose="05000000000000000000" pitchFamily="2" charset="2"/>
              </a:rPr>
              <a:t></a:t>
            </a:r>
            <a:r>
              <a:rPr lang="fr-FR" sz="800" dirty="0"/>
              <a:t> ↑ TXA2 et</a:t>
            </a:r>
            <a:r>
              <a:rPr lang="fr-CH" sz="800" dirty="0">
                <a:sym typeface="Wingdings" panose="05000000000000000000" pitchFamily="2" charset="2"/>
              </a:rPr>
              <a:t> </a:t>
            </a:r>
            <a:r>
              <a:rPr lang="fr-CH" sz="800" dirty="0"/>
              <a:t>↓ </a:t>
            </a:r>
            <a:r>
              <a:rPr lang="fr-FR" sz="800" dirty="0"/>
              <a:t>protéines anti coagulantes (ATIII, protéines C et S); facteurs XI et XII </a:t>
            </a:r>
            <a:r>
              <a:rPr lang="fr-FR" sz="800" dirty="0">
                <a:sym typeface="Wingdings" panose="05000000000000000000" pitchFamily="2" charset="2"/>
              </a:rPr>
              <a:t></a:t>
            </a:r>
            <a:r>
              <a:rPr lang="fr-FR" sz="800" dirty="0"/>
              <a:t> risque de thromboses (rénale, jambes, pulmonaire)</a:t>
            </a:r>
            <a:endParaRPr lang="fr-CH" sz="800" dirty="0"/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E5A29086-B639-4DC7-8BA6-4F58BC96870B}"/>
              </a:ext>
            </a:extLst>
          </p:cNvPr>
          <p:cNvSpPr/>
          <p:nvPr/>
        </p:nvSpPr>
        <p:spPr>
          <a:xfrm rot="5400000">
            <a:off x="5491150" y="5430482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" name="Flèche : droite 29">
            <a:extLst>
              <a:ext uri="{FF2B5EF4-FFF2-40B4-BE49-F238E27FC236}">
                <a16:creationId xmlns:a16="http://schemas.microsoft.com/office/drawing/2014/main" id="{E36A17A7-487B-4D16-A001-B25DAB6940BE}"/>
              </a:ext>
            </a:extLst>
          </p:cNvPr>
          <p:cNvSpPr/>
          <p:nvPr/>
        </p:nvSpPr>
        <p:spPr>
          <a:xfrm>
            <a:off x="8621571" y="1190312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46E4DAE-39E4-4A48-98A2-A40D76824E97}"/>
              </a:ext>
            </a:extLst>
          </p:cNvPr>
          <p:cNvSpPr txBox="1"/>
          <p:nvPr/>
        </p:nvSpPr>
        <p:spPr>
          <a:xfrm>
            <a:off x="439203" y="1669506"/>
            <a:ext cx="2576371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sz="800" dirty="0"/>
              <a:t>Pb: </a:t>
            </a:r>
          </a:p>
          <a:p>
            <a:r>
              <a:rPr lang="fr-CH" sz="800" dirty="0">
                <a:sym typeface="Wingdings" panose="05000000000000000000" pitchFamily="2" charset="2"/>
              </a:rPr>
              <a:t>Signes d’insuffisance rénale par diminution filtration glomérulaire :</a:t>
            </a:r>
            <a:endParaRPr lang="fr-CH" sz="800" dirty="0"/>
          </a:p>
          <a:p>
            <a:pPr marL="92075" lvl="2" indent="-92075">
              <a:buFont typeface="Calibri" panose="020F0502020204030204" pitchFamily="34" charset="0"/>
              <a:buChar char="₋"/>
            </a:pPr>
            <a:r>
              <a:rPr lang="fr-CH" sz="800" dirty="0">
                <a:solidFill>
                  <a:srgbClr val="FF0000"/>
                </a:solidFill>
              </a:rPr>
              <a:t>Hyperkaliémie (acidose métabolique et IRA)</a:t>
            </a:r>
          </a:p>
          <a:p>
            <a:pPr marL="92075" lvl="2" indent="-92075">
              <a:buFont typeface="Calibri" panose="020F0502020204030204" pitchFamily="34" charset="0"/>
              <a:buChar char="₋"/>
            </a:pPr>
            <a:r>
              <a:rPr lang="fr-CH" sz="800" dirty="0">
                <a:solidFill>
                  <a:srgbClr val="FF0000"/>
                </a:solidFill>
              </a:rPr>
              <a:t>Acidose métabolique</a:t>
            </a:r>
          </a:p>
          <a:p>
            <a:pPr marL="92075" lvl="2" indent="-92075">
              <a:buFont typeface="Calibri" panose="020F0502020204030204" pitchFamily="34" charset="0"/>
              <a:buChar char="₋"/>
            </a:pPr>
            <a:r>
              <a:rPr lang="fr-CH" sz="800" dirty="0">
                <a:solidFill>
                  <a:srgbClr val="FF0000"/>
                </a:solidFill>
              </a:rPr>
              <a:t>HTA (rétention d’eau et de sodium)</a:t>
            </a:r>
          </a:p>
          <a:p>
            <a:pPr marL="92075" lvl="2" indent="-92075">
              <a:buFont typeface="Calibri" panose="020F0502020204030204" pitchFamily="34" charset="0"/>
              <a:buChar char="₋"/>
            </a:pPr>
            <a:r>
              <a:rPr lang="fr-CH" sz="800" dirty="0"/>
              <a:t>Œdèmes (surtout visage), 3ème secteur, OAP</a:t>
            </a:r>
          </a:p>
          <a:p>
            <a:pPr marL="92075" lvl="2" indent="-92075">
              <a:buFont typeface="Calibri" panose="020F0502020204030204" pitchFamily="34" charset="0"/>
              <a:buChar char="₋"/>
            </a:pPr>
            <a:r>
              <a:rPr lang="fr-CH" sz="800" dirty="0"/>
              <a:t>Perte de protéines ((idem SN mais en moins fort)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28B7F06-7BA9-4A85-AD9B-B834D52C0B73}"/>
              </a:ext>
            </a:extLst>
          </p:cNvPr>
          <p:cNvSpPr txBox="1"/>
          <p:nvPr/>
        </p:nvSpPr>
        <p:spPr>
          <a:xfrm>
            <a:off x="3724352" y="3808506"/>
            <a:ext cx="378355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fr-CH" sz="800" b="1" dirty="0"/>
              <a:t>GN primaires :	</a:t>
            </a:r>
            <a:endParaRPr lang="fr-CH" sz="800" dirty="0"/>
          </a:p>
          <a:p>
            <a:pPr marL="171450" indent="-171450">
              <a:buFont typeface="Calibri" panose="020F0502020204030204" pitchFamily="34" charset="0"/>
              <a:buChar char="–"/>
            </a:pPr>
            <a:r>
              <a:rPr lang="fr-CH" sz="800" dirty="0"/>
              <a:t>GN membraneuse </a:t>
            </a:r>
          </a:p>
          <a:p>
            <a:pPr marL="171450" indent="-171450">
              <a:buFont typeface="Calibri" panose="020F0502020204030204" pitchFamily="34" charset="0"/>
              <a:buChar char="–"/>
            </a:pPr>
            <a:r>
              <a:rPr lang="fr-CH" sz="800" dirty="0"/>
              <a:t>GNFS </a:t>
            </a:r>
          </a:p>
          <a:p>
            <a:pPr marL="171450" indent="-171450">
              <a:buFont typeface="Calibri" panose="020F0502020204030204" pitchFamily="34" charset="0"/>
              <a:buChar char="–"/>
            </a:pPr>
            <a:r>
              <a:rPr lang="fr-CH" sz="800" dirty="0"/>
              <a:t>GN Extra-Membraneuse </a:t>
            </a:r>
          </a:p>
          <a:p>
            <a:pPr marL="171450" indent="-171450">
              <a:buFont typeface="Calibri" panose="020F0502020204030204" pitchFamily="34" charset="0"/>
              <a:buChar char="–"/>
            </a:pPr>
            <a:r>
              <a:rPr lang="fr-CH" sz="800" dirty="0"/>
              <a:t>GNMP type I ou type II </a:t>
            </a:r>
          </a:p>
          <a:p>
            <a:pPr marL="171450" lvl="0" indent="-171450">
              <a:buFont typeface="Calibri" panose="020F0502020204030204" pitchFamily="34" charset="0"/>
              <a:buChar char="–"/>
            </a:pPr>
            <a:r>
              <a:rPr lang="fr-CH" sz="800" dirty="0"/>
              <a:t>GN </a:t>
            </a:r>
            <a:r>
              <a:rPr lang="fr-CH" sz="800" dirty="0" err="1"/>
              <a:t>crescentriques</a:t>
            </a:r>
            <a:r>
              <a:rPr lang="fr-CH" sz="800" dirty="0"/>
              <a:t> (rapidement progressive)</a:t>
            </a:r>
          </a:p>
          <a:p>
            <a:pPr marL="171450" indent="-171450">
              <a:buFont typeface="Calibri" panose="020F0502020204030204" pitchFamily="34" charset="0"/>
              <a:buChar char="–"/>
            </a:pPr>
            <a:r>
              <a:rPr lang="fr-CH" sz="800" dirty="0"/>
              <a:t>M. de </a:t>
            </a:r>
            <a:r>
              <a:rPr lang="fr-CH" sz="800" dirty="0" err="1"/>
              <a:t>Goodpasture</a:t>
            </a:r>
            <a:r>
              <a:rPr lang="fr-CH" sz="800" dirty="0"/>
              <a:t> (anti- collagène IV de la membrane basale glomérulaire) </a:t>
            </a:r>
          </a:p>
          <a:p>
            <a:pPr marL="0" lvl="1"/>
            <a:endParaRPr lang="fr-CH" sz="800" b="1" dirty="0"/>
          </a:p>
          <a:p>
            <a:pPr marL="0" lvl="1"/>
            <a:r>
              <a:rPr lang="fr-CH" sz="800" b="1" dirty="0"/>
              <a:t>GN secondaires :</a:t>
            </a:r>
            <a:endParaRPr lang="fr-CH" sz="800" dirty="0"/>
          </a:p>
          <a:p>
            <a:pPr marL="171450" indent="-171450">
              <a:buFont typeface="Calibri" panose="020F0502020204030204" pitchFamily="34" charset="0"/>
              <a:buChar char="–"/>
            </a:pPr>
            <a:r>
              <a:rPr lang="fr-CH" sz="800" dirty="0"/>
              <a:t>Immunes: Purpura rhumatoïde HS (</a:t>
            </a:r>
            <a:r>
              <a:rPr lang="fr-CH" sz="800" dirty="0" err="1"/>
              <a:t>IgA</a:t>
            </a:r>
            <a:r>
              <a:rPr lang="fr-CH" sz="800" dirty="0"/>
              <a:t>), Lupus, </a:t>
            </a:r>
            <a:r>
              <a:rPr lang="fr-CH" sz="800" dirty="0" err="1"/>
              <a:t>vasculites</a:t>
            </a:r>
            <a:endParaRPr lang="fr-CH" sz="800" dirty="0"/>
          </a:p>
          <a:p>
            <a:pPr marL="171450" indent="-171450">
              <a:buFont typeface="Calibri" panose="020F0502020204030204" pitchFamily="34" charset="0"/>
              <a:buChar char="–"/>
            </a:pPr>
            <a:r>
              <a:rPr lang="fr-FR" sz="800" dirty="0"/>
              <a:t>Causes diverses: Alport (</a:t>
            </a:r>
            <a:r>
              <a:rPr lang="fr-CH" sz="800" dirty="0"/>
              <a:t>surdité + atteinte de l’œil, </a:t>
            </a:r>
            <a:r>
              <a:rPr lang="fr-FR" sz="800" dirty="0"/>
              <a:t>SHU</a:t>
            </a:r>
            <a:r>
              <a:rPr lang="fr-CH" sz="800" dirty="0"/>
              <a:t>, a</a:t>
            </a:r>
            <a:r>
              <a:rPr lang="fr-FR" sz="800" dirty="0" err="1"/>
              <a:t>myloïdose</a:t>
            </a:r>
            <a:r>
              <a:rPr lang="fr-CH" sz="800" dirty="0"/>
              <a:t>, </a:t>
            </a:r>
            <a:r>
              <a:rPr lang="fr-FR" sz="800" dirty="0"/>
              <a:t>drépanocytose</a:t>
            </a:r>
            <a:endParaRPr lang="fr-CH" sz="8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5C9959D-C3F3-4669-8119-D15CF024E7BD}"/>
              </a:ext>
            </a:extLst>
          </p:cNvPr>
          <p:cNvSpPr txBox="1"/>
          <p:nvPr/>
        </p:nvSpPr>
        <p:spPr>
          <a:xfrm>
            <a:off x="2723177" y="1007645"/>
            <a:ext cx="1659982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000" dirty="0"/>
              <a:t>&lt; 300 mg/</a:t>
            </a:r>
            <a:r>
              <a:rPr lang="fr-CH" sz="1000" dirty="0" err="1"/>
              <a:t>mmol</a:t>
            </a:r>
            <a:endParaRPr lang="fr-CH" sz="1000" dirty="0"/>
          </a:p>
          <a:p>
            <a:pPr algn="ctr"/>
            <a:r>
              <a:rPr lang="fr-FR" sz="1000" dirty="0"/>
              <a:t>↑</a:t>
            </a:r>
            <a:r>
              <a:rPr lang="fr-FR" sz="1000" dirty="0" err="1"/>
              <a:t>créat</a:t>
            </a:r>
            <a:r>
              <a:rPr lang="fr-FR" sz="1000" dirty="0"/>
              <a:t>, urée, </a:t>
            </a:r>
            <a:r>
              <a:rPr lang="fr-FR" sz="1000" dirty="0" err="1"/>
              <a:t>K+,acidose</a:t>
            </a:r>
            <a:r>
              <a:rPr lang="fr-FR" sz="1000" dirty="0"/>
              <a:t>, hématurie, cylindres… </a:t>
            </a:r>
            <a:endParaRPr lang="fr-CH" sz="1000" dirty="0"/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A715B0FB-9EF9-4E16-B8A7-12072B1BF61F}"/>
              </a:ext>
            </a:extLst>
          </p:cNvPr>
          <p:cNvSpPr/>
          <p:nvPr/>
        </p:nvSpPr>
        <p:spPr>
          <a:xfrm flipH="1">
            <a:off x="2499163" y="1206176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3" name="Flèche : droite 32">
            <a:extLst>
              <a:ext uri="{FF2B5EF4-FFF2-40B4-BE49-F238E27FC236}">
                <a16:creationId xmlns:a16="http://schemas.microsoft.com/office/drawing/2014/main" id="{1CF88E59-BA51-4382-83F1-E642374AD240}"/>
              </a:ext>
            </a:extLst>
          </p:cNvPr>
          <p:cNvSpPr/>
          <p:nvPr/>
        </p:nvSpPr>
        <p:spPr>
          <a:xfrm rot="5400000">
            <a:off x="1563206" y="1436858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B4AD09-EA1C-4495-ADED-6517E1EFF5F0}"/>
              </a:ext>
            </a:extLst>
          </p:cNvPr>
          <p:cNvSpPr/>
          <p:nvPr/>
        </p:nvSpPr>
        <p:spPr>
          <a:xfrm>
            <a:off x="8992252" y="5914028"/>
            <a:ext cx="1410816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CH" sz="1000" dirty="0" err="1"/>
              <a:t>M.Berger</a:t>
            </a:r>
            <a:r>
              <a:rPr lang="fr-CH" sz="1000" dirty="0"/>
              <a:t> (=Néphropathie à </a:t>
            </a:r>
            <a:r>
              <a:rPr lang="fr-CH" sz="1000" dirty="0" err="1"/>
              <a:t>IgA</a:t>
            </a:r>
            <a:r>
              <a:rPr lang="fr-CH" sz="1000" dirty="0"/>
              <a:t> </a:t>
            </a:r>
          </a:p>
          <a:p>
            <a:pPr algn="ctr"/>
            <a:r>
              <a:rPr lang="fr-CH" sz="1000" dirty="0"/>
              <a:t>= Minimal Change GN)</a:t>
            </a:r>
          </a:p>
          <a:p>
            <a:pPr algn="ctr"/>
            <a:r>
              <a:rPr lang="fr-CH" sz="1000" dirty="0"/>
              <a:t>C3 normal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9D14FFA-1F82-4963-B285-31380472E211}"/>
              </a:ext>
            </a:extLst>
          </p:cNvPr>
          <p:cNvSpPr txBox="1"/>
          <p:nvPr/>
        </p:nvSpPr>
        <p:spPr>
          <a:xfrm>
            <a:off x="9211793" y="4470334"/>
            <a:ext cx="9717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000" dirty="0"/>
              <a:t>Réponse au traitement corticoïde?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060522-A30F-4980-BB0F-C9F880652C5D}"/>
              </a:ext>
            </a:extLst>
          </p:cNvPr>
          <p:cNvSpPr/>
          <p:nvPr/>
        </p:nvSpPr>
        <p:spPr>
          <a:xfrm>
            <a:off x="3724352" y="5671496"/>
            <a:ext cx="3783558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CH" sz="800" b="1" dirty="0"/>
              <a:t>UNE BIOPSIE RÉNALE EST NÉCESSAIRE EN CAS DE PERSISTANCE 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CH" sz="800" dirty="0"/>
              <a:t>Evolution rapide vers IRA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CH" sz="800" dirty="0"/>
              <a:t>Après </a:t>
            </a:r>
            <a:r>
              <a:rPr lang="fr-CH" sz="800" b="1" dirty="0"/>
              <a:t>4 mois </a:t>
            </a:r>
            <a:r>
              <a:rPr lang="fr-CH" sz="800" dirty="0"/>
              <a:t>d’une élévation de l’urée +/- créatinine +/- protéinurie +/- œdème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CH" sz="800" dirty="0"/>
              <a:t>Après </a:t>
            </a:r>
            <a:r>
              <a:rPr lang="fr-CH" sz="800" b="1" dirty="0"/>
              <a:t>6 mois </a:t>
            </a:r>
            <a:r>
              <a:rPr lang="fr-CH" sz="800" dirty="0"/>
              <a:t>d’un C3 abaissé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CH" sz="800" dirty="0"/>
              <a:t>Après </a:t>
            </a:r>
            <a:r>
              <a:rPr lang="fr-CH" sz="800" b="1" dirty="0"/>
              <a:t>1 an </a:t>
            </a:r>
            <a:r>
              <a:rPr lang="fr-CH" sz="800" dirty="0"/>
              <a:t>d’une hématurie, protéinurie persistante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C2070B-432F-411D-908E-D9800E962518}"/>
              </a:ext>
            </a:extLst>
          </p:cNvPr>
          <p:cNvSpPr/>
          <p:nvPr/>
        </p:nvSpPr>
        <p:spPr>
          <a:xfrm>
            <a:off x="8427561" y="4624223"/>
            <a:ext cx="447158" cy="2462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CH" sz="1000" dirty="0"/>
              <a:t>NON</a:t>
            </a:r>
          </a:p>
        </p:txBody>
      </p:sp>
      <p:sp>
        <p:nvSpPr>
          <p:cNvPr id="39" name="Flèche : droite 38">
            <a:extLst>
              <a:ext uri="{FF2B5EF4-FFF2-40B4-BE49-F238E27FC236}">
                <a16:creationId xmlns:a16="http://schemas.microsoft.com/office/drawing/2014/main" id="{72FB8526-CA3D-42E8-AC95-894AD943CE43}"/>
              </a:ext>
            </a:extLst>
          </p:cNvPr>
          <p:cNvSpPr/>
          <p:nvPr/>
        </p:nvSpPr>
        <p:spPr>
          <a:xfrm flipH="1">
            <a:off x="8951553" y="4653001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8FA4D93-814A-45C4-88CD-712E93955330}"/>
              </a:ext>
            </a:extLst>
          </p:cNvPr>
          <p:cNvSpPr txBox="1"/>
          <p:nvPr/>
        </p:nvSpPr>
        <p:spPr>
          <a:xfrm>
            <a:off x="1140435" y="4443261"/>
            <a:ext cx="103104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000" dirty="0"/>
              <a:t>Evolution spontanément favorable 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F6FC078-8689-4970-9F65-409EF1D4B714}"/>
              </a:ext>
            </a:extLst>
          </p:cNvPr>
          <p:cNvSpPr/>
          <p:nvPr/>
        </p:nvSpPr>
        <p:spPr>
          <a:xfrm>
            <a:off x="2611095" y="4597150"/>
            <a:ext cx="502584" cy="2462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CH" sz="1000" dirty="0"/>
              <a:t>NON</a:t>
            </a:r>
          </a:p>
        </p:txBody>
      </p:sp>
      <p:sp>
        <p:nvSpPr>
          <p:cNvPr id="46" name="Flèche : droite 45">
            <a:extLst>
              <a:ext uri="{FF2B5EF4-FFF2-40B4-BE49-F238E27FC236}">
                <a16:creationId xmlns:a16="http://schemas.microsoft.com/office/drawing/2014/main" id="{92F82BE4-F276-40D8-8728-1998196EFA98}"/>
              </a:ext>
            </a:extLst>
          </p:cNvPr>
          <p:cNvSpPr/>
          <p:nvPr/>
        </p:nvSpPr>
        <p:spPr>
          <a:xfrm>
            <a:off x="3275004" y="4625928"/>
            <a:ext cx="299963" cy="18117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7" name="Flèche : droite 46">
            <a:extLst>
              <a:ext uri="{FF2B5EF4-FFF2-40B4-BE49-F238E27FC236}">
                <a16:creationId xmlns:a16="http://schemas.microsoft.com/office/drawing/2014/main" id="{05B0DA71-239D-4E3F-BF8A-10F65D6ABADC}"/>
              </a:ext>
            </a:extLst>
          </p:cNvPr>
          <p:cNvSpPr/>
          <p:nvPr/>
        </p:nvSpPr>
        <p:spPr>
          <a:xfrm>
            <a:off x="2327135" y="4625928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8" name="Flèche : droite 47">
            <a:extLst>
              <a:ext uri="{FF2B5EF4-FFF2-40B4-BE49-F238E27FC236}">
                <a16:creationId xmlns:a16="http://schemas.microsoft.com/office/drawing/2014/main" id="{6D8D1DA0-3A20-48D9-B46F-7A667A97F786}"/>
              </a:ext>
            </a:extLst>
          </p:cNvPr>
          <p:cNvSpPr/>
          <p:nvPr/>
        </p:nvSpPr>
        <p:spPr>
          <a:xfrm rot="5400000">
            <a:off x="9598630" y="4247648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9" name="Flèche : droite 48">
            <a:extLst>
              <a:ext uri="{FF2B5EF4-FFF2-40B4-BE49-F238E27FC236}">
                <a16:creationId xmlns:a16="http://schemas.microsoft.com/office/drawing/2014/main" id="{434DC049-2096-4D3C-A70D-1851F9BF933F}"/>
              </a:ext>
            </a:extLst>
          </p:cNvPr>
          <p:cNvSpPr/>
          <p:nvPr/>
        </p:nvSpPr>
        <p:spPr>
          <a:xfrm rot="5400000">
            <a:off x="902866" y="3416971"/>
            <a:ext cx="1524068" cy="22096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0" name="Flèche : droite 49">
            <a:extLst>
              <a:ext uri="{FF2B5EF4-FFF2-40B4-BE49-F238E27FC236}">
                <a16:creationId xmlns:a16="http://schemas.microsoft.com/office/drawing/2014/main" id="{40DD26C2-A7C8-4ACD-802D-041C6F0A2338}"/>
              </a:ext>
            </a:extLst>
          </p:cNvPr>
          <p:cNvSpPr/>
          <p:nvPr/>
        </p:nvSpPr>
        <p:spPr>
          <a:xfrm flipH="1">
            <a:off x="7830958" y="4660490"/>
            <a:ext cx="299963" cy="18117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1" name="Flèche : droite 50">
            <a:extLst>
              <a:ext uri="{FF2B5EF4-FFF2-40B4-BE49-F238E27FC236}">
                <a16:creationId xmlns:a16="http://schemas.microsoft.com/office/drawing/2014/main" id="{98DB99D7-B3BD-45FE-9181-0C714A6B6D8A}"/>
              </a:ext>
            </a:extLst>
          </p:cNvPr>
          <p:cNvSpPr/>
          <p:nvPr/>
        </p:nvSpPr>
        <p:spPr>
          <a:xfrm rot="5400000">
            <a:off x="5546280" y="772052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0C217B2-A577-40AF-BCF4-12C707DB58AD}"/>
              </a:ext>
            </a:extLst>
          </p:cNvPr>
          <p:cNvSpPr/>
          <p:nvPr/>
        </p:nvSpPr>
        <p:spPr>
          <a:xfrm>
            <a:off x="959492" y="5914028"/>
            <a:ext cx="1410816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CH" sz="1000" dirty="0"/>
              <a:t>Probable GN post infectieuse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/>
              <a:t>GAS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/>
              <a:t>Virus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/>
              <a:t>Parasites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5E49F0E4-EAB4-4AC8-BB83-ADCDC5BF03B2}"/>
              </a:ext>
            </a:extLst>
          </p:cNvPr>
          <p:cNvSpPr txBox="1"/>
          <p:nvPr/>
        </p:nvSpPr>
        <p:spPr>
          <a:xfrm>
            <a:off x="3724351" y="1669506"/>
            <a:ext cx="3783558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sz="800" b="1" u="sng" dirty="0"/>
              <a:t>Labo 1</a:t>
            </a:r>
            <a:r>
              <a:rPr lang="fr-CH" sz="800" b="1" u="sng" baseline="30000" dirty="0"/>
              <a:t>ère</a:t>
            </a:r>
            <a:r>
              <a:rPr lang="fr-CH" sz="800" b="1" u="sng" dirty="0"/>
              <a:t> intention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 err="1"/>
              <a:t>Stix</a:t>
            </a:r>
            <a:r>
              <a:rPr lang="fr-CH" sz="800" dirty="0"/>
              <a:t> urinaire (protéinurie, hématurie, cétones)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/>
              <a:t>Gazométrie (acidose, BE, HCO3, lactates, Ca++)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/>
              <a:t>FSC/CRP (cause infectieuse)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/>
              <a:t>ASLO +/- frottis rapide si </a:t>
            </a:r>
            <a:r>
              <a:rPr lang="fr-CH" sz="800" dirty="0" err="1"/>
              <a:t>spt</a:t>
            </a:r>
            <a:r>
              <a:rPr lang="fr-CH" sz="800" dirty="0"/>
              <a:t> (angine à streptocoque)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/>
              <a:t>C3 (infectieux ou perte rénale),C4 (immun), CH50 (global)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/>
              <a:t>AC anti membrane basale (</a:t>
            </a:r>
            <a:r>
              <a:rPr lang="fr-CH" sz="800" dirty="0" err="1"/>
              <a:t>anti-GBM</a:t>
            </a:r>
            <a:r>
              <a:rPr lang="fr-CH" sz="800" dirty="0"/>
              <a:t>) et ANCA </a:t>
            </a:r>
            <a:r>
              <a:rPr lang="fr-CH" sz="800" u="sng" dirty="0"/>
              <a:t>si suspicion GN autre que infectieuse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/>
              <a:t>Protéine, albumine, crase, PTT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dirty="0"/>
              <a:t>Bilan rénal: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H" sz="800" dirty="0"/>
              <a:t>Na, K, Ph, Ca, Mg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H" sz="800" dirty="0"/>
              <a:t>Urée, créatinine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H" sz="800" dirty="0"/>
              <a:t>Sédiment urinaire: hématurie, cylindre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CH" sz="8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CH" sz="8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CH" sz="800" dirty="0"/>
          </a:p>
        </p:txBody>
      </p:sp>
      <p:sp>
        <p:nvSpPr>
          <p:cNvPr id="56" name="Flèche : droite 55">
            <a:extLst>
              <a:ext uri="{FF2B5EF4-FFF2-40B4-BE49-F238E27FC236}">
                <a16:creationId xmlns:a16="http://schemas.microsoft.com/office/drawing/2014/main" id="{6F575FAB-1D6D-47CE-9CCC-C5D48ED813AD}"/>
              </a:ext>
            </a:extLst>
          </p:cNvPr>
          <p:cNvSpPr/>
          <p:nvPr/>
        </p:nvSpPr>
        <p:spPr>
          <a:xfrm rot="5400000">
            <a:off x="1621388" y="5628770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E71EDC9-0783-43CD-A7BE-44C2C9A905DF}"/>
              </a:ext>
            </a:extLst>
          </p:cNvPr>
          <p:cNvSpPr/>
          <p:nvPr/>
        </p:nvSpPr>
        <p:spPr>
          <a:xfrm>
            <a:off x="1478604" y="5314544"/>
            <a:ext cx="393171" cy="2462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CH" sz="1000" dirty="0"/>
              <a:t>OUI</a:t>
            </a:r>
          </a:p>
        </p:txBody>
      </p:sp>
      <p:sp>
        <p:nvSpPr>
          <p:cNvPr id="58" name="Flèche : droite 57">
            <a:extLst>
              <a:ext uri="{FF2B5EF4-FFF2-40B4-BE49-F238E27FC236}">
                <a16:creationId xmlns:a16="http://schemas.microsoft.com/office/drawing/2014/main" id="{6F1F6455-3F77-4CE2-9A0B-D2A7101D597A}"/>
              </a:ext>
            </a:extLst>
          </p:cNvPr>
          <p:cNvSpPr/>
          <p:nvPr/>
        </p:nvSpPr>
        <p:spPr>
          <a:xfrm rot="5400000">
            <a:off x="1611199" y="5079215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9" name="Flèche : droite 58">
            <a:extLst>
              <a:ext uri="{FF2B5EF4-FFF2-40B4-BE49-F238E27FC236}">
                <a16:creationId xmlns:a16="http://schemas.microsoft.com/office/drawing/2014/main" id="{7FDA91F2-6A4F-4D62-B55D-96A66DB0CD6F}"/>
              </a:ext>
            </a:extLst>
          </p:cNvPr>
          <p:cNvSpPr/>
          <p:nvPr/>
        </p:nvSpPr>
        <p:spPr>
          <a:xfrm rot="5400000">
            <a:off x="9599664" y="5664426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F7B7B81-D2C5-4835-A412-F7C37786D371}"/>
              </a:ext>
            </a:extLst>
          </p:cNvPr>
          <p:cNvSpPr/>
          <p:nvPr/>
        </p:nvSpPr>
        <p:spPr>
          <a:xfrm>
            <a:off x="9456880" y="5350200"/>
            <a:ext cx="393171" cy="2462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CH" sz="1000" dirty="0"/>
              <a:t>OUI</a:t>
            </a:r>
          </a:p>
        </p:txBody>
      </p:sp>
      <p:sp>
        <p:nvSpPr>
          <p:cNvPr id="61" name="Flèche : droite 60">
            <a:extLst>
              <a:ext uri="{FF2B5EF4-FFF2-40B4-BE49-F238E27FC236}">
                <a16:creationId xmlns:a16="http://schemas.microsoft.com/office/drawing/2014/main" id="{E9A7411A-CD4C-4FF3-93D5-E2F092A52CBD}"/>
              </a:ext>
            </a:extLst>
          </p:cNvPr>
          <p:cNvSpPr/>
          <p:nvPr/>
        </p:nvSpPr>
        <p:spPr>
          <a:xfrm rot="5400000">
            <a:off x="9589475" y="5114871"/>
            <a:ext cx="139700" cy="1886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16807D-E56B-468A-A045-ACEA6CFA950E}"/>
              </a:ext>
            </a:extLst>
          </p:cNvPr>
          <p:cNvSpPr txBox="1"/>
          <p:nvPr/>
        </p:nvSpPr>
        <p:spPr>
          <a:xfrm>
            <a:off x="6840775" y="72713"/>
            <a:ext cx="453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Exclure: </a:t>
            </a:r>
            <a:r>
              <a:rPr lang="fr-CH" dirty="0" err="1"/>
              <a:t>grosesse</a:t>
            </a:r>
            <a:r>
              <a:rPr lang="fr-CH" dirty="0"/>
              <a:t>, tumeur, HIV, hépatites, AINS</a:t>
            </a:r>
          </a:p>
        </p:txBody>
      </p:sp>
    </p:spTree>
    <p:extLst>
      <p:ext uri="{BB962C8B-B14F-4D97-AF65-F5344CB8AC3E}">
        <p14:creationId xmlns:p14="http://schemas.microsoft.com/office/powerpoint/2010/main" val="409104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F7CFA7E-7EC1-4E27-A21F-0E1071F97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40" y="1304628"/>
            <a:ext cx="9812119" cy="42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93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1808BC0-1A93-405D-A389-59ECF3365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283" y="90021"/>
            <a:ext cx="8659433" cy="6677957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A9A0465-1890-4981-BB7A-446F3BE98FFC}"/>
              </a:ext>
            </a:extLst>
          </p:cNvPr>
          <p:cNvSpPr/>
          <p:nvPr/>
        </p:nvSpPr>
        <p:spPr>
          <a:xfrm>
            <a:off x="2026763" y="3563332"/>
            <a:ext cx="989814" cy="160256"/>
          </a:xfrm>
          <a:prstGeom prst="round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9F13137-C91C-4070-9B4A-3AA3A8C66971}"/>
              </a:ext>
            </a:extLst>
          </p:cNvPr>
          <p:cNvSpPr/>
          <p:nvPr/>
        </p:nvSpPr>
        <p:spPr>
          <a:xfrm>
            <a:off x="3949597" y="3268742"/>
            <a:ext cx="1099058" cy="160257"/>
          </a:xfrm>
          <a:prstGeom prst="round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CFA1AFB-8AC9-46AD-AC75-9E5E43FB70A5}"/>
              </a:ext>
            </a:extLst>
          </p:cNvPr>
          <p:cNvSpPr/>
          <p:nvPr/>
        </p:nvSpPr>
        <p:spPr>
          <a:xfrm>
            <a:off x="3949597" y="3108485"/>
            <a:ext cx="1099058" cy="160257"/>
          </a:xfrm>
          <a:prstGeom prst="roundRect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DE0471F-0FD7-427F-9BC8-9280AEBDF4B3}"/>
              </a:ext>
            </a:extLst>
          </p:cNvPr>
          <p:cNvSpPr/>
          <p:nvPr/>
        </p:nvSpPr>
        <p:spPr>
          <a:xfrm>
            <a:off x="3823137" y="3435267"/>
            <a:ext cx="1342250" cy="153989"/>
          </a:xfrm>
          <a:prstGeom prst="round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0209B8A9-22C9-4492-87B0-F8E3938FC392}"/>
              </a:ext>
            </a:extLst>
          </p:cNvPr>
          <p:cNvSpPr/>
          <p:nvPr/>
        </p:nvSpPr>
        <p:spPr>
          <a:xfrm>
            <a:off x="7944423" y="3108486"/>
            <a:ext cx="1342250" cy="261898"/>
          </a:xfrm>
          <a:prstGeom prst="round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B52B2999-BC01-40BF-A3C7-868F1E9187CD}"/>
              </a:ext>
            </a:extLst>
          </p:cNvPr>
          <p:cNvSpPr/>
          <p:nvPr/>
        </p:nvSpPr>
        <p:spPr>
          <a:xfrm>
            <a:off x="8900974" y="4260481"/>
            <a:ext cx="1264429" cy="155876"/>
          </a:xfrm>
          <a:prstGeom prst="round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3B9572C7-44B0-43FE-9072-A0B206CDA1E4}"/>
              </a:ext>
            </a:extLst>
          </p:cNvPr>
          <p:cNvSpPr/>
          <p:nvPr/>
        </p:nvSpPr>
        <p:spPr>
          <a:xfrm>
            <a:off x="2808218" y="4985366"/>
            <a:ext cx="1491408" cy="153989"/>
          </a:xfrm>
          <a:prstGeom prst="round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AEFBB2FB-F871-4C4C-96C4-1EA65526F4E3}"/>
              </a:ext>
            </a:extLst>
          </p:cNvPr>
          <p:cNvSpPr/>
          <p:nvPr/>
        </p:nvSpPr>
        <p:spPr>
          <a:xfrm>
            <a:off x="1880346" y="3290256"/>
            <a:ext cx="1342250" cy="273076"/>
          </a:xfrm>
          <a:prstGeom prst="round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FA2AE6E-6A06-4401-9999-0160EC8208CD}"/>
              </a:ext>
            </a:extLst>
          </p:cNvPr>
          <p:cNvSpPr/>
          <p:nvPr/>
        </p:nvSpPr>
        <p:spPr>
          <a:xfrm>
            <a:off x="8862063" y="3965642"/>
            <a:ext cx="1342250" cy="273076"/>
          </a:xfrm>
          <a:prstGeom prst="round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0897424A-46FF-4E4A-957C-B32C83A58C2C}"/>
              </a:ext>
            </a:extLst>
          </p:cNvPr>
          <p:cNvSpPr/>
          <p:nvPr/>
        </p:nvSpPr>
        <p:spPr>
          <a:xfrm>
            <a:off x="6251808" y="6092757"/>
            <a:ext cx="1452498" cy="327498"/>
          </a:xfrm>
          <a:prstGeom prst="round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B7B23A46-C338-4B4F-9DC3-59AF0CC4EAAE}"/>
              </a:ext>
            </a:extLst>
          </p:cNvPr>
          <p:cNvSpPr/>
          <p:nvPr/>
        </p:nvSpPr>
        <p:spPr>
          <a:xfrm>
            <a:off x="4941651" y="6256506"/>
            <a:ext cx="1154348" cy="327498"/>
          </a:xfrm>
          <a:prstGeom prst="round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233057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467</Words>
  <Application>Microsoft Office PowerPoint</Application>
  <PresentationFormat>Grand écran</PresentationFormat>
  <Paragraphs>75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 Manuel</dc:creator>
  <cp:lastModifiedBy>Martinez Manuel</cp:lastModifiedBy>
  <cp:revision>41</cp:revision>
  <dcterms:created xsi:type="dcterms:W3CDTF">2023-05-15T12:28:08Z</dcterms:created>
  <dcterms:modified xsi:type="dcterms:W3CDTF">2023-05-16T12:59:53Z</dcterms:modified>
</cp:coreProperties>
</file>