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63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75" autoAdjust="0"/>
  </p:normalViewPr>
  <p:slideViewPr>
    <p:cSldViewPr snapToGrid="0" snapToObjects="1">
      <p:cViewPr>
        <p:scale>
          <a:sx n="100" d="100"/>
          <a:sy n="100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D3138-3EF4-4A4C-B062-9DC032027F18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CF92-7932-224D-94FE-EA15AF50807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3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CAVE</a:t>
            </a:r>
            <a:r>
              <a:rPr lang="en-US" dirty="0" smtClean="0"/>
              <a:t>: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5HT</a:t>
            </a:r>
            <a:r>
              <a:rPr lang="en-US" baseline="-25000" dirty="0" smtClean="0"/>
              <a:t>3</a:t>
            </a:r>
            <a:r>
              <a:rPr lang="en-US" dirty="0" smtClean="0"/>
              <a:t> avec </a:t>
            </a:r>
            <a:r>
              <a:rPr lang="en-US" dirty="0" err="1" smtClean="0"/>
              <a:t>effet</a:t>
            </a:r>
            <a:r>
              <a:rPr lang="en-US" dirty="0" smtClean="0"/>
              <a:t> </a:t>
            </a:r>
            <a:r>
              <a:rPr lang="en-US" dirty="0" err="1" smtClean="0"/>
              <a:t>constipant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donner</a:t>
            </a:r>
            <a:r>
              <a:rPr lang="en-US" dirty="0" smtClean="0">
                <a:sym typeface="Wingdings"/>
              </a:rPr>
              <a:t> un </a:t>
            </a:r>
            <a:r>
              <a:rPr lang="en-US" dirty="0" err="1" smtClean="0">
                <a:sym typeface="Wingdings"/>
              </a:rPr>
              <a:t>laxatif</a:t>
            </a:r>
            <a:endParaRPr lang="en-US" dirty="0" smtClean="0">
              <a:sym typeface="Wingdings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ym typeface="Wingdings"/>
              </a:rPr>
              <a:t>Anti </a:t>
            </a:r>
            <a:r>
              <a:rPr lang="en-US" dirty="0" err="1" smtClean="0">
                <a:sym typeface="Wingdings"/>
              </a:rPr>
              <a:t>histaminique</a:t>
            </a:r>
            <a:r>
              <a:rPr lang="en-US" dirty="0" smtClean="0">
                <a:sym typeface="Wingdings"/>
              </a:rPr>
              <a:t> avec </a:t>
            </a:r>
            <a:r>
              <a:rPr lang="en-US" dirty="0" err="1" smtClean="0">
                <a:sym typeface="Wingdings"/>
              </a:rPr>
              <a:t>effet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sédatif</a:t>
            </a:r>
            <a:endParaRPr lang="en-US" dirty="0" smtClean="0">
              <a:sym typeface="Wingdings"/>
            </a:endParaRPr>
          </a:p>
          <a:p>
            <a:pPr marL="171450" indent="-171450"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CF92-7932-224D-94FE-EA15AF5080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cétose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apparaît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dès</a:t>
            </a:r>
            <a:r>
              <a:rPr lang="en-US" baseline="0" dirty="0" smtClean="0"/>
              <a:t> 4h de </a:t>
            </a:r>
            <a:r>
              <a:rPr lang="en-US" baseline="0" dirty="0" err="1" smtClean="0"/>
              <a:t>jeûn</a:t>
            </a:r>
            <a:r>
              <a:rPr lang="en-US" baseline="0" dirty="0" smtClean="0"/>
              <a:t> chez le </a:t>
            </a:r>
            <a:r>
              <a:rPr lang="en-US" baseline="0" dirty="0" err="1" smtClean="0"/>
              <a:t>nourrisson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dès</a:t>
            </a:r>
            <a:r>
              <a:rPr lang="en-US" baseline="0" dirty="0" smtClean="0"/>
              <a:t> 8-12 chez </a:t>
            </a:r>
            <a:r>
              <a:rPr lang="en-US" baseline="0" dirty="0" err="1" smtClean="0"/>
              <a:t>l’enfant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Les </a:t>
            </a:r>
            <a:r>
              <a:rPr lang="en-US" baseline="0" dirty="0" err="1" smtClean="0"/>
              <a:t>nausées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vomissements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opiacés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transitoires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CF92-7932-224D-94FE-EA15AF5080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2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1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8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5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7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04FF-2CE4-3142-828C-651B84860DA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DF80-E0D5-A34E-9BBB-62DD39A1CA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3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78000" y="1731468"/>
            <a:ext cx="59651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VOMISSEMENTS</a:t>
            </a:r>
            <a:endParaRPr lang="en-US" sz="6600" b="1" dirty="0"/>
          </a:p>
        </p:txBody>
      </p:sp>
      <p:pic>
        <p:nvPicPr>
          <p:cNvPr id="4" name="Picture 4" descr="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982" y="3089208"/>
            <a:ext cx="5101167" cy="280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4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e d’écran 2018-02-11 à 17.21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39" y="0"/>
            <a:ext cx="67212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5900" y="6083300"/>
            <a:ext cx="3378200" cy="431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85899" y="2095500"/>
            <a:ext cx="2691613" cy="431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18099" y="6083300"/>
            <a:ext cx="3592499" cy="7747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2700" y="2087721"/>
            <a:ext cx="14978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s</a:t>
            </a:r>
            <a:r>
              <a:rPr lang="en-US" sz="1000" dirty="0" smtClean="0"/>
              <a:t>copolamine, cyclizine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552700" y="2278221"/>
            <a:ext cx="1669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</a:t>
            </a:r>
            <a:r>
              <a:rPr lang="en-US" sz="1000" dirty="0" smtClean="0"/>
              <a:t> cyclizine, dimenhydrinate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375293" y="6067742"/>
            <a:ext cx="2633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dompéridone, métoclopramide, halopéridol, 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5193" y="6270942"/>
            <a:ext cx="1932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ondansétron, métoclopramide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993" y="6067742"/>
            <a:ext cx="2633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dompéridone, métoclopramide, halopéridol 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6593" y="6258242"/>
            <a:ext cx="1932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ondansetron, metoclopramide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9893" y="6448742"/>
            <a:ext cx="1377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a</a:t>
            </a:r>
            <a:r>
              <a:rPr lang="en-US" sz="1000" dirty="0" smtClean="0"/>
              <a:t>prepitant (adultes)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5393" y="5218905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, corps </a:t>
            </a:r>
            <a:r>
              <a:rPr lang="en-US" sz="1200" dirty="0" err="1" smtClean="0"/>
              <a:t>cétoniques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008796" y="2087721"/>
            <a:ext cx="2691613" cy="431800"/>
          </a:xfrm>
          <a:prstGeom prst="rect">
            <a:avLst/>
          </a:prstGeom>
          <a:solidFill>
            <a:srgbClr val="FFFF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6200000">
            <a:off x="-707886" y="3095950"/>
            <a:ext cx="2724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1000" i="1" dirty="0"/>
              <a:t>Eur J Pediatr (2018) 177:1</a:t>
            </a:r>
            <a:r>
              <a:rPr lang="is-IS" sz="1000" b="1" i="1" dirty="0"/>
              <a:t>–</a:t>
            </a:r>
            <a:r>
              <a:rPr lang="is-IS" sz="1000" i="1" dirty="0" smtClean="0"/>
              <a:t>5</a:t>
            </a:r>
          </a:p>
          <a:p>
            <a:pPr algn="ctr"/>
            <a:r>
              <a:rPr lang="en-US" sz="1000" dirty="0"/>
              <a:t>Guide des </a:t>
            </a:r>
            <a:r>
              <a:rPr lang="en-US" sz="1000" dirty="0" err="1"/>
              <a:t>soins</a:t>
            </a:r>
            <a:r>
              <a:rPr lang="en-US" sz="1000" dirty="0"/>
              <a:t> </a:t>
            </a:r>
            <a:r>
              <a:rPr lang="en-US" sz="1000" dirty="0" err="1"/>
              <a:t>palliatifs</a:t>
            </a:r>
            <a:r>
              <a:rPr lang="en-US" sz="1000" dirty="0"/>
              <a:t> n°8-2009 </a:t>
            </a:r>
            <a:r>
              <a:rPr lang="en-US" sz="1000" dirty="0" err="1"/>
              <a:t>Prise</a:t>
            </a:r>
            <a:r>
              <a:rPr lang="en-US" sz="1000" dirty="0"/>
              <a:t> en charge des </a:t>
            </a:r>
            <a:r>
              <a:rPr lang="en-US" sz="1000" dirty="0" err="1"/>
              <a:t>principaux</a:t>
            </a:r>
            <a:r>
              <a:rPr lang="en-US" sz="1000" dirty="0"/>
              <a:t> </a:t>
            </a:r>
            <a:r>
              <a:rPr lang="en-US" sz="1000" dirty="0" err="1"/>
              <a:t>symptômes</a:t>
            </a:r>
            <a:r>
              <a:rPr lang="en-US" sz="1000" dirty="0"/>
              <a:t> </a:t>
            </a:r>
            <a:r>
              <a:rPr lang="en-US" sz="1000" dirty="0" err="1"/>
              <a:t>digestifs</a:t>
            </a:r>
            <a:r>
              <a:rPr lang="en-US" sz="1000" dirty="0"/>
              <a:t> 4 en </a:t>
            </a:r>
            <a:r>
              <a:rPr lang="en-US" sz="1000" dirty="0" err="1"/>
              <a:t>soins</a:t>
            </a:r>
            <a:r>
              <a:rPr lang="en-US" sz="1000" dirty="0"/>
              <a:t> </a:t>
            </a:r>
            <a:r>
              <a:rPr lang="en-US" sz="1000" dirty="0" err="1"/>
              <a:t>palliatifs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06119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24" y="1447801"/>
            <a:ext cx="6822576" cy="374967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291138"/>
            <a:ext cx="34004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012" y="5200650"/>
            <a:ext cx="3362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174" y="3538538"/>
            <a:ext cx="2686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638550" y="1008222"/>
            <a:ext cx="1624812" cy="431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4"/>
          <p:cNvSpPr txBox="1"/>
          <p:nvPr/>
        </p:nvSpPr>
        <p:spPr>
          <a:xfrm>
            <a:off x="3638550" y="1025844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</a:t>
            </a:r>
            <a:r>
              <a:rPr lang="en-US" sz="1000" dirty="0" smtClean="0">
                <a:sym typeface="Wingdings"/>
              </a:rPr>
              <a:t>l</a:t>
            </a:r>
            <a:r>
              <a:rPr lang="en-US" sz="1000" dirty="0" smtClean="0">
                <a:sym typeface="Wingdings"/>
              </a:rPr>
              <a:t>orazepam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2942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 d’écran 2018-02-11 à 17.33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4800"/>
            <a:ext cx="8280400" cy="261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3700" y="2120900"/>
            <a:ext cx="1282700" cy="9017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0" y="3022600"/>
            <a:ext cx="647700" cy="546100"/>
          </a:xfrm>
          <a:prstGeom prst="rect">
            <a:avLst/>
          </a:prstGeom>
          <a:solidFill>
            <a:schemeClr val="accent6">
              <a:lumMod val="75000"/>
              <a:alpha val="18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2120900"/>
            <a:ext cx="444500" cy="1905000"/>
          </a:xfrm>
          <a:prstGeom prst="rect">
            <a:avLst/>
          </a:prstGeom>
          <a:solidFill>
            <a:srgbClr val="660066">
              <a:alpha val="1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3100" y="2120900"/>
            <a:ext cx="1485900" cy="9017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3100" y="3054350"/>
            <a:ext cx="2260600" cy="546100"/>
          </a:xfrm>
          <a:prstGeom prst="rect">
            <a:avLst/>
          </a:prstGeom>
          <a:solidFill>
            <a:schemeClr val="accent6">
              <a:lumMod val="75000"/>
              <a:alpha val="18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3100" y="2120900"/>
            <a:ext cx="1485900" cy="279400"/>
          </a:xfrm>
          <a:prstGeom prst="rect">
            <a:avLst/>
          </a:prstGeom>
          <a:solidFill>
            <a:srgbClr val="660066">
              <a:alpha val="1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100" y="3600450"/>
            <a:ext cx="2108200" cy="425450"/>
          </a:xfrm>
          <a:prstGeom prst="rect">
            <a:avLst/>
          </a:prstGeom>
          <a:solidFill>
            <a:srgbClr val="660066">
              <a:alpha val="1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23224" y="4648200"/>
            <a:ext cx="5955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EVITER D’ASSOCIER DES MEDICAMENTS AVEC LE MÊME EFFET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59860" y="296888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, dimenhydrinate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670800" y="2120900"/>
            <a:ext cx="787400" cy="5842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54300" y="266700"/>
            <a:ext cx="4174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MEDICAMENTS ANTI VOMITIFS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409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0880" y="19361"/>
            <a:ext cx="3974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TRAITEMENTS DES VOMISSEMENTS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172" y="1048547"/>
            <a:ext cx="2273351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/>
              <a:t>ORIGINE LABYRINTHIQUE</a:t>
            </a:r>
          </a:p>
          <a:p>
            <a:pPr algn="ctr"/>
            <a:r>
              <a:rPr lang="en-US" sz="1200" dirty="0" smtClean="0"/>
              <a:t>(Mal des voyages)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Rec. .</a:t>
            </a:r>
            <a:r>
              <a:rPr lang="en-US" sz="1200" dirty="0" err="1" smtClean="0">
                <a:solidFill>
                  <a:srgbClr val="0000FF"/>
                </a:solidFill>
              </a:rPr>
              <a:t>acétylcholine</a:t>
            </a:r>
            <a:r>
              <a:rPr lang="en-US" sz="1200" dirty="0" smtClean="0">
                <a:solidFill>
                  <a:srgbClr val="0000FF"/>
                </a:solidFill>
              </a:rPr>
              <a:t>, histamine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4807" y="1026580"/>
            <a:ext cx="2273351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TRIGGER ZONE</a:t>
            </a:r>
          </a:p>
          <a:p>
            <a:pPr algn="ctr"/>
            <a:r>
              <a:rPr lang="en-US" sz="1200" dirty="0" smtClean="0"/>
              <a:t>(post </a:t>
            </a:r>
            <a:r>
              <a:rPr lang="en-US" sz="1200" dirty="0" err="1" smtClean="0"/>
              <a:t>chirurgie</a:t>
            </a:r>
            <a:r>
              <a:rPr lang="en-US" sz="1200" dirty="0" smtClean="0"/>
              <a:t>, </a:t>
            </a:r>
            <a:r>
              <a:rPr lang="en-US" sz="1200" dirty="0" err="1" smtClean="0"/>
              <a:t>chimiothérapie</a:t>
            </a:r>
            <a:r>
              <a:rPr lang="en-US" sz="1200" dirty="0" smtClean="0"/>
              <a:t>, </a:t>
            </a:r>
            <a:r>
              <a:rPr lang="en-US" sz="1200" dirty="0" err="1" smtClean="0"/>
              <a:t>tbl</a:t>
            </a:r>
            <a:r>
              <a:rPr lang="en-US" sz="1200" dirty="0" smtClean="0"/>
              <a:t> </a:t>
            </a:r>
            <a:r>
              <a:rPr lang="en-US" sz="1200" dirty="0" err="1"/>
              <a:t>électrolytiques</a:t>
            </a:r>
            <a:r>
              <a:rPr lang="en-US" sz="1200" dirty="0"/>
              <a:t>, </a:t>
            </a:r>
            <a:r>
              <a:rPr lang="en-US" sz="1200" dirty="0" err="1" smtClean="0"/>
              <a:t>toxines</a:t>
            </a:r>
            <a:r>
              <a:rPr lang="en-US" sz="1200" dirty="0" smtClean="0"/>
              <a:t>, infection, HTIC)</a:t>
            </a:r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Rec. .5HT</a:t>
            </a:r>
            <a:r>
              <a:rPr lang="en-US" sz="1200" baseline="-25000" dirty="0" smtClean="0">
                <a:solidFill>
                  <a:srgbClr val="0000FF"/>
                </a:solidFill>
              </a:rPr>
              <a:t>3, </a:t>
            </a:r>
            <a:r>
              <a:rPr lang="en-US" sz="1200" dirty="0" smtClean="0">
                <a:solidFill>
                  <a:srgbClr val="0000FF"/>
                </a:solidFill>
              </a:rPr>
              <a:t>dopamine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7378" y="1026580"/>
            <a:ext cx="2362554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ORIGINE DIGESTIVE </a:t>
            </a:r>
          </a:p>
          <a:p>
            <a:pPr algn="ctr"/>
            <a:r>
              <a:rPr lang="en-US" sz="1200" dirty="0" smtClean="0"/>
              <a:t>(GEA, </a:t>
            </a:r>
            <a:r>
              <a:rPr lang="en-US" sz="1200" dirty="0" err="1" smtClean="0"/>
              <a:t>cétose</a:t>
            </a:r>
            <a:r>
              <a:rPr lang="en-US" sz="1200" dirty="0" smtClean="0"/>
              <a:t> de </a:t>
            </a:r>
            <a:r>
              <a:rPr lang="en-US" sz="1200" dirty="0" err="1" smtClean="0"/>
              <a:t>jeun</a:t>
            </a:r>
            <a:r>
              <a:rPr lang="en-US" sz="1200" dirty="0" smtClean="0"/>
              <a:t>, </a:t>
            </a:r>
            <a:r>
              <a:rPr lang="en-US" sz="1200" dirty="0" err="1" smtClean="0"/>
              <a:t>gastroparésie</a:t>
            </a:r>
            <a:r>
              <a:rPr lang="en-US" sz="1200" dirty="0" smtClean="0"/>
              <a:t>, </a:t>
            </a:r>
            <a:r>
              <a:rPr lang="en-US" sz="1200" dirty="0" err="1" smtClean="0"/>
              <a:t>iléus</a:t>
            </a:r>
            <a:r>
              <a:rPr lang="en-US" sz="1200" dirty="0" smtClean="0"/>
              <a:t> </a:t>
            </a:r>
            <a:r>
              <a:rPr lang="en-US" sz="1200" dirty="0" err="1" smtClean="0"/>
              <a:t>paralytique</a:t>
            </a:r>
            <a:r>
              <a:rPr lang="en-US" sz="1200" dirty="0" smtClean="0"/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incomplet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Rec. .5HT</a:t>
            </a:r>
            <a:r>
              <a:rPr lang="en-US" sz="1200" baseline="-25000" dirty="0" smtClean="0">
                <a:solidFill>
                  <a:srgbClr val="0000FF"/>
                </a:solidFill>
              </a:rPr>
              <a:t>3, </a:t>
            </a:r>
            <a:r>
              <a:rPr lang="en-US" sz="1200" dirty="0" smtClean="0">
                <a:solidFill>
                  <a:srgbClr val="0000FF"/>
                </a:solidFill>
              </a:rPr>
              <a:t>dopamine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489" y="2370268"/>
            <a:ext cx="231871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Trawell</a:t>
            </a:r>
            <a:r>
              <a:rPr lang="en-US" sz="1200" dirty="0" smtClean="0"/>
              <a:t>® (dimenhydrinate) </a:t>
            </a:r>
          </a:p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S</a:t>
            </a:r>
            <a:r>
              <a:rPr lang="en-US" sz="1200" dirty="0" err="1" smtClean="0"/>
              <a:t>copoderm</a:t>
            </a:r>
            <a:r>
              <a:rPr lang="en-US" sz="1200" dirty="0" smtClean="0"/>
              <a:t>® (scopolamine </a:t>
            </a:r>
            <a:r>
              <a:rPr lang="en-US" sz="1200" dirty="0" err="1" smtClean="0"/>
              <a:t>transdermique</a:t>
            </a:r>
            <a:r>
              <a:rPr lang="en-US" sz="1200" dirty="0" smtClean="0"/>
              <a:t>) </a:t>
            </a:r>
            <a:r>
              <a:rPr lang="en-US" sz="1200" dirty="0" smtClean="0">
                <a:solidFill>
                  <a:srgbClr val="FF0000"/>
                </a:solidFill>
              </a:rPr>
              <a:t>CAVE: </a:t>
            </a:r>
            <a:r>
              <a:rPr lang="en-US" sz="1200" dirty="0" err="1" smtClean="0">
                <a:solidFill>
                  <a:srgbClr val="FF0000"/>
                </a:solidFill>
              </a:rPr>
              <a:t>antagonise</a:t>
            </a:r>
            <a:r>
              <a:rPr lang="en-US" sz="1200" dirty="0" smtClean="0">
                <a:solidFill>
                  <a:srgbClr val="FF0000"/>
                </a:solidFill>
              </a:rPr>
              <a:t> le </a:t>
            </a:r>
            <a:r>
              <a:rPr lang="en-US" sz="1200" dirty="0" err="1" smtClean="0">
                <a:solidFill>
                  <a:srgbClr val="FF0000"/>
                </a:solidFill>
              </a:rPr>
              <a:t>Primperan</a:t>
            </a:r>
            <a:r>
              <a:rPr lang="en-US" sz="1200" dirty="0" smtClean="0">
                <a:solidFill>
                  <a:srgbClr val="FF0000"/>
                </a:solidFill>
              </a:rPr>
              <a:t>® et le </a:t>
            </a:r>
            <a:r>
              <a:rPr lang="en-US" sz="1200" dirty="0" err="1" smtClean="0">
                <a:solidFill>
                  <a:srgbClr val="FF0000"/>
                </a:solidFill>
              </a:rPr>
              <a:t>Motilium</a:t>
            </a:r>
            <a:r>
              <a:rPr lang="en-US" sz="1200" dirty="0" smtClean="0">
                <a:solidFill>
                  <a:srgbClr val="FF0000"/>
                </a:solidFill>
              </a:rPr>
              <a:t>®</a:t>
            </a:r>
          </a:p>
          <a:p>
            <a:pPr marL="285750" indent="-285750">
              <a:buFont typeface="Arial"/>
              <a:buChar char="•"/>
            </a:pP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Marzine</a:t>
            </a:r>
            <a:r>
              <a:rPr lang="en-US" sz="1200" dirty="0" smtClean="0"/>
              <a:t>® (cyclizine)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Itinerol</a:t>
            </a:r>
            <a:r>
              <a:rPr lang="en-US" sz="1200" dirty="0" smtClean="0"/>
              <a:t> B6 (</a:t>
            </a:r>
            <a:r>
              <a:rPr lang="en-US" sz="1200" dirty="0" err="1" smtClean="0"/>
              <a:t>meclozine</a:t>
            </a:r>
            <a:r>
              <a:rPr lang="en-US" sz="12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924" y="2330758"/>
            <a:ext cx="2217119" cy="304698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Zofran®</a:t>
            </a:r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 (</a:t>
            </a:r>
            <a:r>
              <a:rPr lang="en-US" sz="1200" dirty="0" err="1" smtClean="0"/>
              <a:t>ondazéron</a:t>
            </a:r>
            <a:r>
              <a:rPr lang="en-US" sz="1200" dirty="0" smtClean="0"/>
              <a:t>)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Kytril</a:t>
            </a:r>
            <a:r>
              <a:rPr lang="en-US" sz="1200" dirty="0" smtClean="0"/>
              <a:t>® (</a:t>
            </a:r>
            <a:r>
              <a:rPr lang="en-US" sz="1200" dirty="0" err="1" smtClean="0"/>
              <a:t>granisétron</a:t>
            </a:r>
            <a:r>
              <a:rPr lang="en-US" sz="1200" dirty="0" smtClean="0"/>
              <a:t>)</a:t>
            </a:r>
            <a:endParaRPr lang="en-US" sz="800" dirty="0" smtClean="0"/>
          </a:p>
          <a:p>
            <a:pPr algn="ctr"/>
            <a:r>
              <a:rPr lang="en-US" sz="1000" dirty="0" err="1">
                <a:solidFill>
                  <a:srgbClr val="FF0000"/>
                </a:solidFill>
              </a:rPr>
              <a:t>si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échec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en-US" sz="1000" dirty="0">
              <a:solidFill>
                <a:srgbClr val="FF0000"/>
              </a:solidFill>
            </a:endParaRPr>
          </a:p>
          <a:p>
            <a:pPr marL="0" lvl="1" algn="ctr"/>
            <a:r>
              <a:rPr lang="en-US" sz="1200" dirty="0" err="1" smtClean="0"/>
              <a:t>Primperan</a:t>
            </a:r>
            <a:r>
              <a:rPr lang="en-US" sz="1200" dirty="0" smtClean="0"/>
              <a:t>®</a:t>
            </a:r>
            <a:r>
              <a:rPr lang="en-US" sz="1200" dirty="0" smtClean="0">
                <a:solidFill>
                  <a:srgbClr val="FF0000"/>
                </a:solidFill>
              </a:rPr>
              <a:t>**</a:t>
            </a:r>
            <a:r>
              <a:rPr lang="en-US" sz="1200" dirty="0" smtClean="0"/>
              <a:t>/</a:t>
            </a:r>
            <a:r>
              <a:rPr lang="en-US" sz="1200" dirty="0" err="1" smtClean="0"/>
              <a:t>Paspertin</a:t>
            </a:r>
            <a:r>
              <a:rPr lang="en-US" sz="1200" dirty="0" smtClean="0"/>
              <a:t>® (metoclopramide) + </a:t>
            </a:r>
            <a:r>
              <a:rPr lang="fr-CH" sz="1200" dirty="0" smtClean="0"/>
              <a:t>Akineton® (biperidene)</a:t>
            </a:r>
            <a:endParaRPr lang="fr-CH" sz="800" dirty="0" smtClean="0"/>
          </a:p>
          <a:p>
            <a:pPr marL="0" lvl="1" algn="ctr"/>
            <a:r>
              <a:rPr lang="en-US" sz="1000" dirty="0" err="1" smtClean="0">
                <a:solidFill>
                  <a:srgbClr val="FF0000"/>
                </a:solidFill>
              </a:rPr>
              <a:t>si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échec</a:t>
            </a:r>
            <a:endParaRPr lang="fr-CH" sz="1000" dirty="0" smtClean="0">
              <a:solidFill>
                <a:srgbClr val="FF0000"/>
              </a:solidFill>
            </a:endParaRPr>
          </a:p>
          <a:p>
            <a:pPr marL="0" lvl="1"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fr-CH" sz="1000" dirty="0">
              <a:solidFill>
                <a:srgbClr val="FF0000"/>
              </a:solidFill>
            </a:endParaRPr>
          </a:p>
          <a:p>
            <a:pPr marL="0" lvl="1" algn="ctr"/>
            <a:r>
              <a:rPr lang="fr-FR" sz="1200" dirty="0" smtClean="0"/>
              <a:t>Halopéridol® </a:t>
            </a:r>
            <a:r>
              <a:rPr lang="fr-FR" sz="1200" dirty="0" smtClean="0"/>
              <a:t>(ne pas associer au </a:t>
            </a:r>
            <a:r>
              <a:rPr lang="fr-FR" sz="1200" dirty="0" err="1" smtClean="0"/>
              <a:t>métoclopramide</a:t>
            </a:r>
            <a:r>
              <a:rPr lang="fr-FR" sz="1200" dirty="0" smtClean="0"/>
              <a:t> qui est aussi un anti dopaminergique)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0" lvl="1" algn="ctr"/>
            <a:r>
              <a:rPr lang="en-US" sz="1000" dirty="0" err="1">
                <a:solidFill>
                  <a:srgbClr val="FF0000"/>
                </a:solidFill>
              </a:rPr>
              <a:t>si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échec</a:t>
            </a:r>
            <a:endParaRPr lang="fr-CH" sz="1000" dirty="0">
              <a:solidFill>
                <a:srgbClr val="FF0000"/>
              </a:solidFill>
            </a:endParaRPr>
          </a:p>
          <a:p>
            <a:pPr marL="0" lvl="1"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fr-CH" sz="1000" dirty="0">
              <a:solidFill>
                <a:srgbClr val="FF0000"/>
              </a:solidFill>
            </a:endParaRPr>
          </a:p>
          <a:p>
            <a:pPr marL="0" lvl="1" algn="ctr"/>
            <a:r>
              <a:rPr lang="fr-CH" sz="1200" dirty="0" smtClean="0"/>
              <a:t>Méphaméson</a:t>
            </a:r>
            <a:r>
              <a:rPr lang="fr-CH" sz="1200" b="1" dirty="0"/>
              <a:t>® </a:t>
            </a:r>
            <a:r>
              <a:rPr lang="fr-CH" sz="1200" dirty="0"/>
              <a:t>(dexaméthasone)</a:t>
            </a:r>
            <a:r>
              <a:rPr lang="fr-FR" sz="1200" dirty="0" smtClean="0">
                <a:effectLst/>
              </a:rPr>
              <a:t> </a:t>
            </a:r>
          </a:p>
          <a:p>
            <a:pPr marL="0" lvl="1" algn="ctr"/>
            <a:endParaRPr lang="fr-FR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878154" y="2231409"/>
            <a:ext cx="2581000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 smtClean="0"/>
              <a:t>Motilium</a:t>
            </a:r>
            <a:r>
              <a:rPr lang="en-US" sz="1200" dirty="0" smtClean="0"/>
              <a:t>® (</a:t>
            </a:r>
            <a:r>
              <a:rPr lang="en-US" sz="1200" dirty="0" err="1" smtClean="0"/>
              <a:t>domperidone</a:t>
            </a:r>
            <a:r>
              <a:rPr lang="en-US" sz="1200" dirty="0" smtClean="0"/>
              <a:t>)</a:t>
            </a:r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Zofran®</a:t>
            </a:r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 (</a:t>
            </a:r>
            <a:r>
              <a:rPr lang="en-US" sz="1200" dirty="0" err="1" smtClean="0"/>
              <a:t>ondazéron</a:t>
            </a:r>
            <a:r>
              <a:rPr lang="en-US" sz="1200" dirty="0" smtClean="0"/>
              <a:t>)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Kytril</a:t>
            </a:r>
            <a:r>
              <a:rPr lang="en-US" sz="1200" dirty="0" smtClean="0"/>
              <a:t>® (</a:t>
            </a:r>
            <a:r>
              <a:rPr lang="en-US" sz="1200" dirty="0" err="1" smtClean="0"/>
              <a:t>granisétron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7-15 kg: 	2mg</a:t>
            </a:r>
          </a:p>
          <a:p>
            <a:pPr algn="ctr"/>
            <a:r>
              <a:rPr lang="en-US" sz="1200" dirty="0" smtClean="0"/>
              <a:t>16-30 kg:  	4mg</a:t>
            </a:r>
          </a:p>
          <a:p>
            <a:pPr algn="ctr"/>
            <a:r>
              <a:rPr lang="en-US" sz="1200" dirty="0" smtClean="0"/>
              <a:t>&gt;30 kg:		8mg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Débuter</a:t>
            </a:r>
            <a:r>
              <a:rPr lang="en-US" sz="1200" dirty="0" smtClean="0"/>
              <a:t> </a:t>
            </a:r>
            <a:r>
              <a:rPr lang="en-US" sz="1200" dirty="0" err="1" smtClean="0"/>
              <a:t>réhydratation</a:t>
            </a:r>
            <a:r>
              <a:rPr lang="en-US" sz="1200" dirty="0" smtClean="0"/>
              <a:t> per </a:t>
            </a:r>
            <a:r>
              <a:rPr lang="en-US" sz="1200" dirty="0" err="1" smtClean="0"/>
              <a:t>os</a:t>
            </a:r>
            <a:r>
              <a:rPr lang="en-US" sz="1200" dirty="0" smtClean="0"/>
              <a:t> 15 min. après.</a:t>
            </a:r>
          </a:p>
          <a:p>
            <a:pPr lvl="1" algn="ctr"/>
            <a:endParaRPr lang="en-US" sz="1200" dirty="0" smtClean="0"/>
          </a:p>
          <a:p>
            <a:pPr algn="ctr"/>
            <a:r>
              <a:rPr lang="en-US" sz="1000" dirty="0" err="1">
                <a:solidFill>
                  <a:srgbClr val="FF0000"/>
                </a:solidFill>
              </a:rPr>
              <a:t>si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échec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réhydratation</a:t>
            </a:r>
            <a:r>
              <a:rPr lang="en-US" sz="1000" dirty="0" smtClean="0">
                <a:solidFill>
                  <a:srgbClr val="FF0000"/>
                </a:solidFill>
              </a:rPr>
              <a:t> per </a:t>
            </a:r>
            <a:r>
              <a:rPr lang="en-US" sz="1000" dirty="0" err="1" smtClean="0">
                <a:solidFill>
                  <a:srgbClr val="FF0000"/>
                </a:solidFill>
              </a:rPr>
              <a:t>os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Perfusion avec  Iso</a:t>
            </a:r>
            <a:r>
              <a:rPr lang="en-US" sz="1200" dirty="0"/>
              <a:t>-</a:t>
            </a:r>
            <a:r>
              <a:rPr lang="en-US" sz="1200" dirty="0" smtClean="0"/>
              <a:t>G5%</a:t>
            </a:r>
          </a:p>
          <a:p>
            <a:pPr algn="ctr"/>
            <a:endParaRPr lang="en-US" sz="1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9700" y="5983943"/>
            <a:ext cx="900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/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/>
              <a:t> </a:t>
            </a:r>
            <a:r>
              <a:rPr lang="en-US" sz="1200" dirty="0" err="1" smtClean="0"/>
              <a:t>L’ondansétronest</a:t>
            </a:r>
            <a:r>
              <a:rPr lang="en-US" sz="1200" dirty="0" smtClean="0"/>
              <a:t> </a:t>
            </a:r>
            <a:r>
              <a:rPr lang="en-US" sz="1200" dirty="0" err="1" smtClean="0"/>
              <a:t>indiqué</a:t>
            </a:r>
            <a:r>
              <a:rPr lang="en-US" sz="1200" dirty="0" smtClean="0"/>
              <a:t> </a:t>
            </a:r>
            <a:r>
              <a:rPr lang="en-US" sz="1200" b="1" dirty="0" smtClean="0"/>
              <a:t>pour </a:t>
            </a:r>
            <a:r>
              <a:rPr lang="en-US" sz="1200" b="1" dirty="0" err="1" smtClean="0"/>
              <a:t>éviter</a:t>
            </a:r>
            <a:r>
              <a:rPr lang="en-US" sz="1200" b="1" dirty="0" smtClean="0"/>
              <a:t> la </a:t>
            </a:r>
            <a:r>
              <a:rPr lang="en-US" sz="1200" b="1" dirty="0" err="1" smtClean="0"/>
              <a:t>réhydratation</a:t>
            </a:r>
            <a:r>
              <a:rPr lang="en-US" sz="1200" b="1" dirty="0" smtClean="0"/>
              <a:t> IV et </a:t>
            </a:r>
            <a:r>
              <a:rPr lang="en-US" sz="1200" b="1" dirty="0" err="1" smtClean="0"/>
              <a:t>l’hospitalisation</a:t>
            </a:r>
            <a:r>
              <a:rPr lang="en-US" sz="1200" b="1" dirty="0" smtClean="0"/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dès</a:t>
            </a:r>
            <a:r>
              <a:rPr lang="en-US" sz="1200" b="1" dirty="0" smtClean="0">
                <a:solidFill>
                  <a:srgbClr val="FF0000"/>
                </a:solidFill>
              </a:rPr>
              <a:t> 6 </a:t>
            </a:r>
            <a:r>
              <a:rPr lang="en-US" sz="1200" b="1" dirty="0" err="1" smtClean="0">
                <a:solidFill>
                  <a:srgbClr val="FF0000"/>
                </a:solidFill>
              </a:rPr>
              <a:t>mois</a:t>
            </a:r>
            <a:r>
              <a:rPr lang="en-US" sz="1200" dirty="0"/>
              <a:t> </a:t>
            </a:r>
            <a:r>
              <a:rPr lang="en-US" sz="1200" dirty="0" smtClean="0"/>
              <a:t>et </a:t>
            </a:r>
            <a:r>
              <a:rPr lang="en-US" sz="1200" dirty="0" err="1" smtClean="0"/>
              <a:t>s’il</a:t>
            </a:r>
            <a:r>
              <a:rPr lang="en-US" sz="1200" dirty="0" smtClean="0"/>
              <a:t> </a:t>
            </a:r>
            <a:r>
              <a:rPr lang="en-US" sz="1200" dirty="0" err="1" smtClean="0"/>
              <a:t>est</a:t>
            </a:r>
            <a:r>
              <a:rPr lang="en-US" sz="1200" dirty="0" smtClean="0"/>
              <a:t> </a:t>
            </a:r>
            <a:r>
              <a:rPr lang="en-US" sz="1200" dirty="0" err="1" smtClean="0"/>
              <a:t>utilisé</a:t>
            </a:r>
            <a:r>
              <a:rPr lang="en-US" sz="1200" dirty="0" smtClean="0"/>
              <a:t> </a:t>
            </a:r>
            <a:r>
              <a:rPr lang="en-US" sz="1200" dirty="0" err="1" smtClean="0"/>
              <a:t>e</a:t>
            </a:r>
            <a:r>
              <a:rPr lang="en-US" sz="1200" b="1" dirty="0" err="1" smtClean="0"/>
              <a:t>n</a:t>
            </a:r>
            <a:r>
              <a:rPr lang="en-US" sz="1200" b="1" dirty="0" smtClean="0"/>
              <a:t> </a:t>
            </a:r>
            <a:r>
              <a:rPr lang="en-US" sz="1200" b="1" dirty="0" smtClean="0"/>
              <a:t>dose unique</a:t>
            </a:r>
            <a:r>
              <a:rPr lang="en-US" sz="1200" dirty="0" smtClean="0"/>
              <a:t>,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n’est</a:t>
            </a:r>
            <a:r>
              <a:rPr lang="en-US" sz="1200" dirty="0" smtClean="0"/>
              <a:t> pas </a:t>
            </a:r>
            <a:r>
              <a:rPr lang="en-US" sz="1200" dirty="0" err="1" smtClean="0"/>
              <a:t>nécessaire</a:t>
            </a:r>
            <a:r>
              <a:rPr lang="en-US" sz="1200" dirty="0" smtClean="0"/>
              <a:t>, </a:t>
            </a:r>
            <a:r>
              <a:rPr lang="en-US" sz="1200" dirty="0" smtClean="0"/>
              <a:t>chez un enfant </a:t>
            </a:r>
            <a:r>
              <a:rPr lang="en-US" sz="1200" dirty="0" err="1" smtClean="0"/>
              <a:t>sain</a:t>
            </a:r>
            <a:r>
              <a:rPr lang="en-US" sz="1200" dirty="0" smtClean="0"/>
              <a:t>, </a:t>
            </a:r>
            <a:r>
              <a:rPr lang="en-US" sz="1200" dirty="0" smtClean="0"/>
              <a:t>de </a:t>
            </a:r>
            <a:r>
              <a:rPr lang="en-US" sz="1200" dirty="0" err="1" smtClean="0"/>
              <a:t>réaliser</a:t>
            </a:r>
            <a:r>
              <a:rPr lang="en-US" sz="1200" dirty="0" smtClean="0"/>
              <a:t> un ECG </a:t>
            </a:r>
            <a:r>
              <a:rPr lang="en-US" sz="1200" dirty="0" smtClean="0"/>
              <a:t>(pour </a:t>
            </a:r>
            <a:r>
              <a:rPr lang="en-US" sz="1200" dirty="0" err="1" smtClean="0"/>
              <a:t>exclure</a:t>
            </a:r>
            <a:r>
              <a:rPr lang="en-US" sz="1200" dirty="0" smtClean="0"/>
              <a:t> un </a:t>
            </a:r>
            <a:r>
              <a:rPr lang="en-US" sz="1200" dirty="0" smtClean="0"/>
              <a:t>QTL).</a:t>
            </a:r>
            <a:endParaRPr lang="en-US" sz="1200" dirty="0" smtClean="0"/>
          </a:p>
          <a:p>
            <a:pPr marL="263525" indent="-263525"/>
            <a:r>
              <a:rPr lang="en-US" sz="1200" dirty="0" smtClean="0">
                <a:solidFill>
                  <a:srgbClr val="FF0000"/>
                </a:solidFill>
              </a:rPr>
              <a:t>** </a:t>
            </a:r>
            <a:r>
              <a:rPr lang="en-US" sz="1200" dirty="0" smtClean="0"/>
              <a:t>Le </a:t>
            </a:r>
            <a:r>
              <a:rPr lang="en-US" sz="1200" dirty="0" err="1" smtClean="0"/>
              <a:t>métochlopramide</a:t>
            </a:r>
            <a:r>
              <a:rPr lang="en-US" sz="1200" dirty="0" smtClean="0"/>
              <a:t> fait </a:t>
            </a:r>
            <a:r>
              <a:rPr lang="en-US" sz="1200" dirty="0" err="1" smtClean="0"/>
              <a:t>également</a:t>
            </a:r>
            <a:r>
              <a:rPr lang="en-US" sz="1200" dirty="0" smtClean="0"/>
              <a:t> des QTL et </a:t>
            </a:r>
            <a:r>
              <a:rPr lang="en-US" sz="1200" dirty="0" err="1" smtClean="0"/>
              <a:t>est</a:t>
            </a:r>
            <a:r>
              <a:rPr lang="en-US" sz="1200" dirty="0" smtClean="0"/>
              <a:t> hors </a:t>
            </a:r>
            <a:r>
              <a:rPr lang="en-US" sz="1200" dirty="0" err="1" smtClean="0"/>
              <a:t>recommandation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r>
              <a:rPr lang="en-US" sz="1200" dirty="0" smtClean="0"/>
              <a:t>pédiatrie </a:t>
            </a:r>
            <a:r>
              <a:rPr lang="en-US" sz="1200" dirty="0" err="1" smtClean="0"/>
              <a:t>en</a:t>
            </a:r>
            <a:r>
              <a:rPr lang="en-US" sz="1200" dirty="0" smtClean="0"/>
              <a:t> Suisse</a:t>
            </a:r>
            <a:r>
              <a:rPr lang="en-US" sz="1200" dirty="0" smtClean="0">
                <a:sym typeface="Wingdings" panose="05000000000000000000" pitchFamily="2" charset="2"/>
              </a:rPr>
              <a:t> N</a:t>
            </a:r>
            <a:r>
              <a:rPr lang="en-US" sz="1200" dirty="0" smtClean="0"/>
              <a:t>e </a:t>
            </a:r>
            <a:r>
              <a:rPr lang="en-US" sz="1200" dirty="0" err="1" smtClean="0"/>
              <a:t>doit</a:t>
            </a:r>
            <a:r>
              <a:rPr lang="en-US" sz="1200" dirty="0" smtClean="0"/>
              <a:t> </a:t>
            </a:r>
            <a:r>
              <a:rPr lang="en-US" sz="1200" dirty="0" err="1" smtClean="0"/>
              <a:t>s’utiliser</a:t>
            </a:r>
            <a:r>
              <a:rPr lang="en-US" sz="1200" dirty="0" smtClean="0"/>
              <a:t> </a:t>
            </a:r>
            <a:r>
              <a:rPr lang="en-US" sz="1200" dirty="0" err="1" smtClean="0"/>
              <a:t>qu’avec</a:t>
            </a:r>
            <a:r>
              <a:rPr lang="en-US" sz="1200" dirty="0" smtClean="0"/>
              <a:t> </a:t>
            </a:r>
            <a:r>
              <a:rPr lang="en-US" sz="1200" dirty="0" err="1" smtClean="0"/>
              <a:t>avis</a:t>
            </a:r>
            <a:r>
              <a:rPr lang="en-US" sz="1200" dirty="0" smtClean="0"/>
              <a:t> </a:t>
            </a:r>
            <a:r>
              <a:rPr lang="en-US" sz="1200" dirty="0" err="1" smtClean="0"/>
              <a:t>spécialisé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73172" y="2163564"/>
            <a:ext cx="2273352" cy="311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24807" y="2170280"/>
            <a:ext cx="2273352" cy="311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87377" y="2176996"/>
            <a:ext cx="2362555" cy="311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0489" y="5308600"/>
            <a:ext cx="7472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CO-ANTI EMETIQUES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Composante</a:t>
            </a:r>
            <a:r>
              <a:rPr lang="en-US" sz="1200" dirty="0" smtClean="0"/>
              <a:t> </a:t>
            </a:r>
            <a:r>
              <a:rPr lang="en-US" sz="1200" dirty="0" err="1" smtClean="0"/>
              <a:t>anxieuse</a:t>
            </a:r>
            <a:r>
              <a:rPr lang="en-US" sz="1200" dirty="0" err="1" smtClean="0">
                <a:sym typeface="Wingdings"/>
              </a:rPr>
              <a:t>Temesta</a:t>
            </a:r>
            <a:r>
              <a:rPr lang="en-US" sz="1200" dirty="0" smtClean="0">
                <a:sym typeface="Wingdings"/>
              </a:rPr>
              <a:t>®(</a:t>
            </a:r>
            <a:r>
              <a:rPr lang="en-US" sz="1200" dirty="0" err="1" smtClean="0">
                <a:sym typeface="Wingdings"/>
              </a:rPr>
              <a:t>Lorazepam</a:t>
            </a:r>
            <a:r>
              <a:rPr lang="en-US" sz="1200" dirty="0" smtClean="0">
                <a:sym typeface="Wingding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I</a:t>
            </a:r>
            <a:r>
              <a:rPr lang="en-US" sz="1200" dirty="0" err="1" smtClean="0"/>
              <a:t>léus</a:t>
            </a:r>
            <a:r>
              <a:rPr lang="en-US" sz="1200" dirty="0" smtClean="0"/>
              <a:t> </a:t>
            </a:r>
            <a:r>
              <a:rPr lang="en-US" sz="1200" dirty="0" err="1" smtClean="0"/>
              <a:t>complet</a:t>
            </a:r>
            <a:r>
              <a:rPr lang="en-US" sz="1200" dirty="0" smtClean="0"/>
              <a:t> </a:t>
            </a:r>
            <a:r>
              <a:rPr lang="en-US" sz="1200" dirty="0" smtClean="0">
                <a:sym typeface="Wingdings"/>
              </a:rPr>
              <a:t> </a:t>
            </a:r>
            <a:r>
              <a:rPr lang="en-US" sz="1200" dirty="0" err="1" smtClean="0"/>
              <a:t>Sandostatine</a:t>
            </a:r>
            <a:r>
              <a:rPr lang="en-US" sz="1200" dirty="0" smtClean="0"/>
              <a:t>® (</a:t>
            </a:r>
            <a:r>
              <a:rPr lang="en-US" sz="1200" dirty="0" err="1" smtClean="0"/>
              <a:t>octréotide</a:t>
            </a:r>
            <a:r>
              <a:rPr lang="en-US" sz="1200" dirty="0" smtClean="0"/>
              <a:t>) ou </a:t>
            </a:r>
            <a:r>
              <a:rPr lang="en-US" sz="1200" dirty="0" err="1" smtClean="0"/>
              <a:t>Buscopan</a:t>
            </a:r>
            <a:r>
              <a:rPr lang="en-US" sz="1200" dirty="0" smtClean="0"/>
              <a:t>® (</a:t>
            </a:r>
            <a:r>
              <a:rPr lang="en-US" sz="1200" dirty="0"/>
              <a:t>hyoscine </a:t>
            </a:r>
            <a:r>
              <a:rPr lang="en-US" sz="1200" dirty="0" err="1" smtClean="0"/>
              <a:t>butylbromide</a:t>
            </a:r>
            <a:r>
              <a:rPr lang="en-US" sz="1200" dirty="0" smtClean="0"/>
              <a:t>) ou </a:t>
            </a:r>
            <a:r>
              <a:rPr lang="en-US" sz="1200" dirty="0" err="1" smtClean="0"/>
              <a:t>Robinul</a:t>
            </a:r>
            <a:r>
              <a:rPr lang="en-US" sz="1200" dirty="0" smtClean="0"/>
              <a:t>® (</a:t>
            </a:r>
            <a:r>
              <a:rPr lang="en-US" sz="1200" dirty="0" err="1" smtClean="0"/>
              <a:t>glycopyrrolate</a:t>
            </a:r>
            <a:r>
              <a:rPr lang="en-US" sz="1200" dirty="0" smtClean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6888" y="423607"/>
            <a:ext cx="4353311" cy="27699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/>
              <a:t>TOUJOURS RECHERCHER EN PREMIER UNE CAUSE TRAITABLE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355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377</Words>
  <Application>Microsoft Office PowerPoint</Application>
  <PresentationFormat>Affichage à l'écran (4:3)</PresentationFormat>
  <Paragraphs>71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MartinezM</cp:lastModifiedBy>
  <cp:revision>123</cp:revision>
  <dcterms:created xsi:type="dcterms:W3CDTF">2018-02-11T14:56:55Z</dcterms:created>
  <dcterms:modified xsi:type="dcterms:W3CDTF">2018-02-13T14:51:34Z</dcterms:modified>
</cp:coreProperties>
</file>