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7"/>
  </p:notesMasterIdLst>
  <p:sldIdLst>
    <p:sldId id="256" r:id="rId2"/>
    <p:sldId id="329" r:id="rId3"/>
    <p:sldId id="351" r:id="rId4"/>
    <p:sldId id="349" r:id="rId5"/>
    <p:sldId id="381" r:id="rId6"/>
    <p:sldId id="382" r:id="rId7"/>
    <p:sldId id="384" r:id="rId8"/>
    <p:sldId id="385" r:id="rId9"/>
    <p:sldId id="267" r:id="rId10"/>
    <p:sldId id="345" r:id="rId11"/>
    <p:sldId id="300" r:id="rId12"/>
    <p:sldId id="264" r:id="rId13"/>
    <p:sldId id="260" r:id="rId14"/>
    <p:sldId id="277" r:id="rId15"/>
    <p:sldId id="265" r:id="rId16"/>
    <p:sldId id="325" r:id="rId17"/>
    <p:sldId id="332" r:id="rId18"/>
    <p:sldId id="309" r:id="rId19"/>
    <p:sldId id="266" r:id="rId20"/>
    <p:sldId id="394" r:id="rId21"/>
    <p:sldId id="390" r:id="rId22"/>
    <p:sldId id="386" r:id="rId23"/>
    <p:sldId id="268" r:id="rId24"/>
    <p:sldId id="352" r:id="rId25"/>
    <p:sldId id="270" r:id="rId26"/>
    <p:sldId id="379" r:id="rId27"/>
    <p:sldId id="305" r:id="rId28"/>
    <p:sldId id="321" r:id="rId29"/>
    <p:sldId id="322" r:id="rId30"/>
    <p:sldId id="308" r:id="rId31"/>
    <p:sldId id="296" r:id="rId32"/>
    <p:sldId id="323" r:id="rId33"/>
    <p:sldId id="331" r:id="rId34"/>
    <p:sldId id="360" r:id="rId35"/>
    <p:sldId id="324" r:id="rId36"/>
    <p:sldId id="353" r:id="rId37"/>
    <p:sldId id="354" r:id="rId38"/>
    <p:sldId id="292" r:id="rId39"/>
    <p:sldId id="371" r:id="rId40"/>
    <p:sldId id="299" r:id="rId41"/>
    <p:sldId id="373" r:id="rId42"/>
    <p:sldId id="361" r:id="rId43"/>
    <p:sldId id="357" r:id="rId44"/>
    <p:sldId id="320" r:id="rId45"/>
    <p:sldId id="350" r:id="rId46"/>
    <p:sldId id="307" r:id="rId47"/>
    <p:sldId id="368" r:id="rId48"/>
    <p:sldId id="362" r:id="rId49"/>
    <p:sldId id="380" r:id="rId50"/>
    <p:sldId id="372" r:id="rId51"/>
    <p:sldId id="375" r:id="rId52"/>
    <p:sldId id="279" r:id="rId53"/>
    <p:sldId id="337" r:id="rId54"/>
    <p:sldId id="391" r:id="rId55"/>
    <p:sldId id="392" r:id="rId56"/>
    <p:sldId id="387" r:id="rId57"/>
    <p:sldId id="339" r:id="rId58"/>
    <p:sldId id="388" r:id="rId59"/>
    <p:sldId id="280" r:id="rId60"/>
    <p:sldId id="263" r:id="rId61"/>
    <p:sldId id="393" r:id="rId62"/>
    <p:sldId id="276" r:id="rId63"/>
    <p:sldId id="303" r:id="rId64"/>
    <p:sldId id="302" r:id="rId65"/>
    <p:sldId id="383" r:id="rId6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9DE799"/>
    <a:srgbClr val="BBBB08"/>
    <a:srgbClr val="41BDE5"/>
    <a:srgbClr val="3FB4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215" autoAdjust="0"/>
    <p:restoredTop sz="52949" autoAdjust="0"/>
  </p:normalViewPr>
  <p:slideViewPr>
    <p:cSldViewPr>
      <p:cViewPr>
        <p:scale>
          <a:sx n="93" d="100"/>
          <a:sy n="93" d="100"/>
        </p:scale>
        <p:origin x="168" y="2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439770-3983-0042-BFD1-96D58BCB6231}" type="datetimeFigureOut">
              <a:rPr lang="en-US" smtClean="0"/>
              <a:t>5/6/19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CH"/>
              <a:t>Click to edit Master text styles</a:t>
            </a:r>
          </a:p>
          <a:p>
            <a:pPr lvl="1"/>
            <a:r>
              <a:rPr lang="fr-CH"/>
              <a:t>Second level</a:t>
            </a:r>
          </a:p>
          <a:p>
            <a:pPr lvl="2"/>
            <a:r>
              <a:rPr lang="fr-CH"/>
              <a:t>Third level</a:t>
            </a:r>
          </a:p>
          <a:p>
            <a:pPr lvl="3"/>
            <a:r>
              <a:rPr lang="fr-CH"/>
              <a:t>Fourth level</a:t>
            </a:r>
          </a:p>
          <a:p>
            <a:pPr lvl="4"/>
            <a:r>
              <a:rPr lang="fr-CH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03AD2B-7F11-CA42-8640-5B896D1EDDF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178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fr-CA" altLang="fr-FR" dirty="0"/>
              <a:t>Avantages PO:</a:t>
            </a:r>
          </a:p>
          <a:p>
            <a:pPr marL="628650" lvl="1" indent="-171450" eaLnBrk="1" hangingPunct="1">
              <a:buFont typeface="Arial" panose="020B0604020202020204" pitchFamily="34" charset="0"/>
              <a:buChar char="•"/>
            </a:pPr>
            <a:r>
              <a:rPr lang="fr-CA" altLang="fr-FR" dirty="0"/>
              <a:t>Simple </a:t>
            </a:r>
          </a:p>
          <a:p>
            <a:pPr marL="628650" lvl="1" indent="-171450" eaLnBrk="1" hangingPunct="1">
              <a:buFont typeface="Arial" panose="020B0604020202020204" pitchFamily="34" charset="0"/>
              <a:buChar char="•"/>
            </a:pPr>
            <a:r>
              <a:rPr lang="fr-CA" altLang="fr-FR" dirty="0"/>
              <a:t>Évite l’hospitalisation</a:t>
            </a:r>
          </a:p>
          <a:p>
            <a:pPr marL="628650" lvl="1" indent="-171450" eaLnBrk="1" hangingPunct="1">
              <a:buFont typeface="Arial" panose="020B0604020202020204" pitchFamily="34" charset="0"/>
              <a:buChar char="•"/>
            </a:pPr>
            <a:r>
              <a:rPr lang="fr-CA" altLang="fr-FR" dirty="0"/>
              <a:t>Économique  </a:t>
            </a:r>
          </a:p>
          <a:p>
            <a:pPr marL="628650" lvl="1" indent="-171450" eaLnBrk="1" hangingPunct="1">
              <a:buFont typeface="Arial" panose="020B0604020202020204" pitchFamily="34" charset="0"/>
              <a:buChar char="•"/>
            </a:pPr>
            <a:r>
              <a:rPr lang="fr-CA" altLang="fr-FR" dirty="0"/>
              <a:t>Personnel spécialisé non nécessaire</a:t>
            </a:r>
          </a:p>
          <a:p>
            <a:pPr marL="628650" lvl="1" indent="-171450" eaLnBrk="1" hangingPunct="1">
              <a:buFont typeface="Arial" panose="020B0604020202020204" pitchFamily="34" charset="0"/>
              <a:buChar char="•"/>
            </a:pPr>
            <a:r>
              <a:rPr lang="fr-CA" altLang="fr-FR" dirty="0"/>
              <a:t>Incidence de complications faible</a:t>
            </a:r>
          </a:p>
          <a:p>
            <a:pPr marL="628650" lvl="1" indent="-171450" eaLnBrk="1" hangingPunct="1">
              <a:buFont typeface="Arial" panose="020B0604020202020204" pitchFamily="34" charset="0"/>
              <a:buChar char="•"/>
            </a:pPr>
            <a:r>
              <a:rPr lang="fr-CA" altLang="fr-FR" dirty="0"/>
              <a:t>Plus confortable pour le patient</a:t>
            </a:r>
          </a:p>
          <a:p>
            <a:pPr marL="628650" lvl="1" indent="-171450" eaLnBrk="1" hangingPunct="1">
              <a:buFont typeface="Arial" panose="020B0604020202020204" pitchFamily="34" charset="0"/>
              <a:buChar char="•"/>
            </a:pPr>
            <a:r>
              <a:rPr lang="fr-CA" altLang="fr-FR" dirty="0"/>
              <a:t>Moins risque complication iatrogénique</a:t>
            </a:r>
          </a:p>
          <a:p>
            <a:pPr marL="628650" lvl="1" indent="-171450" eaLnBrk="1" hangingPunct="1">
              <a:buFont typeface="Arial" panose="020B0604020202020204" pitchFamily="34" charset="0"/>
              <a:buChar char="•"/>
            </a:pPr>
            <a:r>
              <a:rPr lang="fr-CA" altLang="fr-FR" dirty="0"/>
              <a:t>Implique la famille et rassure les parents sur leurs capacités de jouer un rôle dans les soins de leur enfant.</a:t>
            </a:r>
          </a:p>
          <a:p>
            <a:pPr marL="628650" lvl="1" indent="-171450" eaLnBrk="1" hangingPunct="1">
              <a:buFont typeface="Arial" panose="020B0604020202020204" pitchFamily="34" charset="0"/>
              <a:buChar char="•"/>
            </a:pPr>
            <a:r>
              <a:rPr lang="fr-CA" altLang="fr-FR" dirty="0"/>
              <a:t>Rapide: aucun retard dans la réhydratation</a:t>
            </a:r>
          </a:p>
          <a:p>
            <a:pPr marL="628650" lvl="1" indent="-171450" eaLnBrk="1" hangingPunct="1">
              <a:buFont typeface="Arial" panose="020B0604020202020204" pitchFamily="34" charset="0"/>
              <a:buChar char="•"/>
            </a:pPr>
            <a:r>
              <a:rPr lang="fr-CA" altLang="fr-FR" dirty="0"/>
              <a:t>Peut être utilisée dans tous les types de déshydratation</a:t>
            </a:r>
          </a:p>
          <a:p>
            <a:pPr eaLnBrk="1" hangingPunct="1"/>
            <a:endParaRPr lang="fr-CA" altLang="fr-FR" dirty="0"/>
          </a:p>
          <a:p>
            <a:pPr eaLnBrk="1" hangingPunct="1"/>
            <a:r>
              <a:rPr lang="fr-CA" altLang="fr-FR" dirty="0"/>
              <a:t>Contre-indications à la réhydratation orale: </a:t>
            </a:r>
          </a:p>
          <a:p>
            <a:pPr marL="628650" lvl="1" indent="-171450" eaLnBrk="1" hangingPunct="1">
              <a:buFont typeface="Arial" panose="020B0604020202020204" pitchFamily="34" charset="0"/>
              <a:buChar char="•"/>
            </a:pPr>
            <a:r>
              <a:rPr lang="fr-CA" altLang="fr-FR" dirty="0"/>
              <a:t>Choc, déshydratation sévère</a:t>
            </a:r>
          </a:p>
          <a:p>
            <a:pPr marL="628650" lvl="1" indent="-171450" eaLnBrk="1" hangingPunct="1">
              <a:buFont typeface="Arial" panose="020B0604020202020204" pitchFamily="34" charset="0"/>
              <a:buChar char="•"/>
            </a:pPr>
            <a:r>
              <a:rPr lang="fr-CA" altLang="fr-FR" dirty="0"/>
              <a:t>État de conscience altéré</a:t>
            </a:r>
          </a:p>
          <a:p>
            <a:pPr marL="628650" lvl="1" indent="-171450" eaLnBrk="1" hangingPunct="1">
              <a:buFont typeface="Arial" panose="020B0604020202020204" pitchFamily="34" charset="0"/>
              <a:buChar char="•"/>
            </a:pPr>
            <a:r>
              <a:rPr lang="fr-CA" altLang="fr-FR" dirty="0" err="1"/>
              <a:t>Hypernatrémie</a:t>
            </a:r>
            <a:r>
              <a:rPr lang="fr-CA" altLang="fr-FR" dirty="0"/>
              <a:t> sévère</a:t>
            </a:r>
          </a:p>
          <a:p>
            <a:pPr marL="628650" lvl="1" indent="-171450" eaLnBrk="1" hangingPunct="1">
              <a:buFont typeface="Arial" panose="020B0604020202020204" pitchFamily="34" charset="0"/>
              <a:buChar char="•"/>
            </a:pPr>
            <a:r>
              <a:rPr lang="fr-CA" altLang="fr-FR" dirty="0"/>
              <a:t>Suspicion d’abdomen chirurgical</a:t>
            </a:r>
          </a:p>
          <a:p>
            <a:pPr marL="628650" lvl="1" indent="-171450" eaLnBrk="1" hangingPunct="1">
              <a:buFont typeface="Arial" panose="020B0604020202020204" pitchFamily="34" charset="0"/>
              <a:buChar char="•"/>
            </a:pPr>
            <a:r>
              <a:rPr lang="fr-CA" altLang="fr-FR" dirty="0"/>
              <a:t>Incapacité de compenser les pertes liquidiennes</a:t>
            </a:r>
            <a:r>
              <a:rPr lang="fr-CA" altLang="fr-FR" baseline="0" dirty="0"/>
              <a:t> </a:t>
            </a:r>
            <a:endParaRPr lang="fr-CA" altLang="fr-FR" dirty="0"/>
          </a:p>
          <a:p>
            <a:pPr eaLnBrk="1" hangingPunct="1"/>
            <a:endParaRPr lang="fr-CA" altLang="fr-FR" dirty="0"/>
          </a:p>
          <a:p>
            <a:pPr eaLnBrk="1" hangingPunct="1"/>
            <a:r>
              <a:rPr lang="fr-CA" altLang="fr-FR" dirty="0"/>
              <a:t>Réticences:</a:t>
            </a:r>
          </a:p>
          <a:p>
            <a:pPr marL="628650" lvl="1" indent="-171450" eaLnBrk="1" hangingPunct="1">
              <a:buFont typeface="Arial" panose="020B0604020202020204" pitchFamily="34" charset="0"/>
              <a:buChar char="•"/>
            </a:pPr>
            <a:r>
              <a:rPr lang="fr-CA" altLang="fr-FR" dirty="0"/>
              <a:t>Manque d’informations?</a:t>
            </a:r>
          </a:p>
          <a:p>
            <a:pPr marL="628650" lvl="1" indent="-171450" eaLnBrk="1" hangingPunct="1">
              <a:buFont typeface="Arial" panose="020B0604020202020204" pitchFamily="34" charset="0"/>
              <a:buChar char="•"/>
            </a:pPr>
            <a:r>
              <a:rPr lang="fr-CA" altLang="fr-FR" dirty="0"/>
              <a:t>Résistance au changement?</a:t>
            </a:r>
          </a:p>
          <a:p>
            <a:pPr marL="628650" lvl="1" indent="-171450" eaLnBrk="1" hangingPunct="1">
              <a:buFont typeface="Arial" panose="020B0604020202020204" pitchFamily="34" charset="0"/>
              <a:buChar char="•"/>
            </a:pPr>
            <a:r>
              <a:rPr lang="fr-CA" altLang="fr-FR" dirty="0"/>
              <a:t>Dépendance face à la réhydratation intraveineuse?</a:t>
            </a:r>
          </a:p>
          <a:p>
            <a:pPr marL="628650" lvl="1" indent="-171450" eaLnBrk="1" hangingPunct="1">
              <a:buFont typeface="Arial" panose="020B0604020202020204" pitchFamily="34" charset="0"/>
              <a:buChar char="•"/>
            </a:pPr>
            <a:r>
              <a:rPr lang="fr-CA" altLang="fr-FR" dirty="0"/>
              <a:t>Disponibilité des parents essentielle</a:t>
            </a:r>
          </a:p>
          <a:p>
            <a:pPr marL="628650" lvl="1" indent="-171450" eaLnBrk="1" hangingPunct="1">
              <a:buFont typeface="Arial" panose="020B0604020202020204" pitchFamily="34" charset="0"/>
              <a:buChar char="•"/>
            </a:pPr>
            <a:r>
              <a:rPr lang="fr-CA" altLang="fr-FR" dirty="0"/>
              <a:t>Contexte hospitalier…</a:t>
            </a:r>
          </a:p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03AD2B-7F11-CA42-8640-5B896D1EDDF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9216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03AD2B-7F11-CA42-8640-5B896D1EDDF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9149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914400" marR="0" lvl="2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Pediatrics in Review 2015;36;274</a:t>
            </a:r>
            <a:endParaRPr lang="en-US" dirty="0"/>
          </a:p>
          <a:p>
            <a:pPr marL="914400" lvl="2" indent="0">
              <a:buFont typeface="Arial"/>
              <a:buNone/>
            </a:pPr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085850" lvl="2" indent="-171450">
              <a:buFont typeface="Arial"/>
              <a:buChar char="•"/>
            </a:pP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Gazométrie (souvent </a:t>
            </a:r>
            <a:r>
              <a:rPr lang="fr-F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normale ad déshydratation modérée-sévère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/>
              </a:rPr>
              <a:t> Mesurer:</a:t>
            </a:r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543050" lvl="3" indent="-171450">
              <a:buFont typeface="Arial"/>
              <a:buChar char="•"/>
            </a:pP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 sodium </a:t>
            </a:r>
            <a:r>
              <a:rPr lang="fr-F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 DH sévère 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car</a:t>
            </a:r>
            <a:r>
              <a:rPr lang="fr-FR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c’est dans ce cas </a:t>
            </a:r>
            <a:r>
              <a:rPr lang="fr-F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/>
              </a:rPr>
              <a:t>l’anomalie la</a:t>
            </a:r>
            <a:r>
              <a:rPr lang="fr-FR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/>
              </a:rPr>
              <a:t> plus fréquente </a:t>
            </a:r>
            <a:r>
              <a:rPr lang="fr-FR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/>
              </a:rPr>
              <a:t>et permet d’orienter le type de solution de réhydratation</a:t>
            </a:r>
          </a:p>
          <a:p>
            <a:pPr marL="1543050" lvl="3" indent="-171450">
              <a:buFont typeface="Arial"/>
              <a:buChar char="•"/>
            </a:pPr>
            <a:r>
              <a:rPr lang="fr-FR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/>
              </a:rPr>
              <a:t>Le </a:t>
            </a:r>
            <a:r>
              <a:rPr lang="fr-FR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/>
              </a:rPr>
              <a:t>potassium surtout si diarrhées </a:t>
            </a:r>
            <a:r>
              <a:rPr lang="fr-FR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/>
              </a:rPr>
              <a:t>+++ (risque de </a:t>
            </a:r>
            <a:r>
              <a:rPr lang="fr-FR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/>
              </a:rPr>
              <a:t>troubles du rythme et iléus paralytique</a:t>
            </a:r>
            <a:r>
              <a:rPr lang="fr-FR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/>
              </a:rPr>
              <a:t>)</a:t>
            </a:r>
            <a:endParaRPr lang="fr-FR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543050" marR="0" lvl="3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</a:t>
            </a:r>
            <a:r>
              <a:rPr lang="fr-F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bicarbonates 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sont </a:t>
            </a:r>
            <a:r>
              <a:rPr lang="fr-F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bien corrélés à la déshydratation sévère si &lt; 17 </a:t>
            </a:r>
            <a:r>
              <a:rPr lang="fr-FR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mmol</a:t>
            </a:r>
            <a:r>
              <a:rPr lang="fr-F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/L</a:t>
            </a:r>
            <a:r>
              <a:rPr lang="fr-F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fr-FR" sz="18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085850" lvl="2" indent="-171450">
              <a:buFont typeface="Arial"/>
              <a:buChar char="•"/>
            </a:pP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Cultures/recherche virales de selles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/>
              </a:rPr>
              <a:t> 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germe utile à traiter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Shigellose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Campylobacter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ou Salmonella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typhii</a:t>
            </a:r>
            <a:endParaRPr lang="fr-FR" sz="18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914400" lvl="2" indent="0">
              <a:buFont typeface="Arial"/>
              <a:buNone/>
            </a:pP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/>
              </a:rPr>
              <a:t>	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Tests rapides dans selles pour infection bactérienne:</a:t>
            </a:r>
            <a:endParaRPr lang="fr-FR" sz="18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000250" lvl="4" indent="-171450">
              <a:buFont typeface="Arial"/>
              <a:buChar char="•"/>
            </a:pP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Leuco dans selles (LR+ 4,5, LR-0,32)</a:t>
            </a:r>
            <a:endParaRPr lang="fr-FR" sz="18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000250" lvl="4" indent="-171450">
              <a:buFont typeface="Arial"/>
              <a:buChar char="•"/>
            </a:pP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Sang occulte dans selles (LR+ 3,4, LR-0,37)</a:t>
            </a:r>
            <a:endParaRPr lang="fr-FR" sz="18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000250" lvl="4" indent="-171450">
              <a:buFont typeface="Arial"/>
              <a:buChar char="•"/>
            </a:pP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Lactoferrine dans selles (LR+ 4,3, LR-0,1)</a:t>
            </a:r>
            <a:endParaRPr lang="fr-FR" sz="18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085850" lvl="2" indent="-171450">
              <a:buFont typeface="Arial"/>
              <a:buChar char="•"/>
            </a:pP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Urée est aussi bon marqueur de la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dH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fr-FR" sz="18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03AD2B-7F11-CA42-8640-5B896D1EDDF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9322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03AD2B-7F11-CA42-8640-5B896D1EDDFD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6476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purpose of this study was to evaluate the response of urine specific gravity (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Usg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and urine osmolality (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Uosm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when compared with plasma osmolality (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Posm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 </a:t>
            </a:r>
            <a:r>
              <a:rPr lang="en-US" sz="1200" b="1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euhydration</a:t>
            </a:r>
            <a:r>
              <a:rPr lang="en-US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to 3% dehydration and then a 2-hour rehydration period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</a:t>
            </a:r>
            <a:r>
              <a:rPr lang="en-US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Fifty-six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male and female </a:t>
            </a:r>
            <a:r>
              <a:rPr lang="en-US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collegiate athletes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fr-CH" b="1" dirty="0"/>
          </a:p>
          <a:p>
            <a:endParaRPr lang="fr-CH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03AD2B-7F11-CA42-8640-5B896D1EDDFD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4778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1" indent="0">
              <a:buFont typeface="Courier New" panose="02070309020205020404" pitchFamily="49" charset="0"/>
              <a:buNone/>
            </a:pPr>
            <a:endParaRPr lang="fr-CH" dirty="0"/>
          </a:p>
          <a:p>
            <a:pPr lvl="1">
              <a:lnSpc>
                <a:spcPct val="80000"/>
              </a:lnSpc>
              <a:buFont typeface="Arial"/>
              <a:buChar char="•"/>
            </a:pPr>
            <a:endParaRPr lang="fr-CA" altLang="fr-FR" sz="2400" b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03AD2B-7F11-CA42-8640-5B896D1EDDFD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947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La </a:t>
            </a:r>
            <a:r>
              <a:rPr lang="en-US" dirty="0" err="1"/>
              <a:t>diarrhées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la cause la plus </a:t>
            </a:r>
            <a:r>
              <a:rPr lang="en-US" dirty="0" err="1"/>
              <a:t>fréquente</a:t>
            </a:r>
            <a:r>
              <a:rPr lang="en-US" dirty="0"/>
              <a:t> de </a:t>
            </a:r>
            <a:r>
              <a:rPr lang="en-US" dirty="0" err="1"/>
              <a:t>perte</a:t>
            </a:r>
            <a:r>
              <a:rPr lang="en-US" dirty="0"/>
              <a:t> de bicarbonates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03AD2B-7F11-CA42-8640-5B896D1EDDFD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509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La </a:t>
            </a:r>
            <a:r>
              <a:rPr lang="en-US" dirty="0" err="1"/>
              <a:t>diarrhées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la cause la plus </a:t>
            </a:r>
            <a:r>
              <a:rPr lang="en-US" dirty="0" err="1"/>
              <a:t>fréquente</a:t>
            </a:r>
            <a:r>
              <a:rPr lang="en-US" dirty="0"/>
              <a:t> de </a:t>
            </a:r>
            <a:r>
              <a:rPr lang="en-US" dirty="0" err="1"/>
              <a:t>perte</a:t>
            </a:r>
            <a:r>
              <a:rPr lang="en-US" dirty="0"/>
              <a:t> de bicarbonates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03AD2B-7F11-CA42-8640-5B896D1EDDFD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5092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La </a:t>
            </a:r>
            <a:r>
              <a:rPr lang="en-US" dirty="0" err="1"/>
              <a:t>diarrhées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la cause la plus </a:t>
            </a:r>
            <a:r>
              <a:rPr lang="en-US" dirty="0" err="1"/>
              <a:t>fréquente</a:t>
            </a:r>
            <a:r>
              <a:rPr lang="en-US" dirty="0"/>
              <a:t> de </a:t>
            </a:r>
            <a:r>
              <a:rPr lang="en-US" dirty="0" err="1"/>
              <a:t>perte</a:t>
            </a:r>
            <a:r>
              <a:rPr lang="en-US" dirty="0"/>
              <a:t> de bicarbonates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03AD2B-7F11-CA42-8640-5B896D1EDDFD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5092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La </a:t>
            </a:r>
            <a:r>
              <a:rPr lang="en-US" dirty="0" err="1"/>
              <a:t>diarrhées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la cause la plus </a:t>
            </a:r>
            <a:r>
              <a:rPr lang="en-US" dirty="0" err="1"/>
              <a:t>fréquente</a:t>
            </a:r>
            <a:r>
              <a:rPr lang="en-US" dirty="0"/>
              <a:t> de </a:t>
            </a:r>
            <a:r>
              <a:rPr lang="en-US" dirty="0" err="1"/>
              <a:t>perte</a:t>
            </a:r>
            <a:r>
              <a:rPr lang="en-US" dirty="0"/>
              <a:t> de bicarbonates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03AD2B-7F11-CA42-8640-5B896D1EDDFD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5092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La </a:t>
            </a:r>
            <a:r>
              <a:rPr lang="en-US" dirty="0" err="1"/>
              <a:t>diarrhées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la cause la plus </a:t>
            </a:r>
            <a:r>
              <a:rPr lang="en-US" dirty="0" err="1"/>
              <a:t>fréquente</a:t>
            </a:r>
            <a:r>
              <a:rPr lang="en-US" dirty="0"/>
              <a:t> de </a:t>
            </a:r>
            <a:r>
              <a:rPr lang="en-US" dirty="0" err="1"/>
              <a:t>perte</a:t>
            </a:r>
            <a:r>
              <a:rPr lang="en-US" dirty="0"/>
              <a:t> de bicarbonates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03AD2B-7F11-CA42-8640-5B896D1EDDFD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509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fr-CA" altLang="fr-FR" dirty="0"/>
              <a:t>Avantages PO:</a:t>
            </a:r>
          </a:p>
          <a:p>
            <a:pPr marL="628650" lvl="1" indent="-171450" eaLnBrk="1" hangingPunct="1">
              <a:buFont typeface="Arial" panose="020B0604020202020204" pitchFamily="34" charset="0"/>
              <a:buChar char="•"/>
            </a:pPr>
            <a:r>
              <a:rPr lang="fr-CA" altLang="fr-FR" dirty="0"/>
              <a:t>Simple </a:t>
            </a:r>
          </a:p>
          <a:p>
            <a:pPr marL="628650" lvl="1" indent="-171450" eaLnBrk="1" hangingPunct="1">
              <a:buFont typeface="Arial" panose="020B0604020202020204" pitchFamily="34" charset="0"/>
              <a:buChar char="•"/>
            </a:pPr>
            <a:r>
              <a:rPr lang="fr-CA" altLang="fr-FR" dirty="0"/>
              <a:t>Évite l’hospitalisation</a:t>
            </a:r>
          </a:p>
          <a:p>
            <a:pPr marL="628650" lvl="1" indent="-171450" eaLnBrk="1" hangingPunct="1">
              <a:buFont typeface="Arial" panose="020B0604020202020204" pitchFamily="34" charset="0"/>
              <a:buChar char="•"/>
            </a:pPr>
            <a:r>
              <a:rPr lang="fr-CA" altLang="fr-FR" dirty="0"/>
              <a:t>Économique  </a:t>
            </a:r>
          </a:p>
          <a:p>
            <a:pPr marL="628650" lvl="1" indent="-171450" eaLnBrk="1" hangingPunct="1">
              <a:buFont typeface="Arial" panose="020B0604020202020204" pitchFamily="34" charset="0"/>
              <a:buChar char="•"/>
            </a:pPr>
            <a:r>
              <a:rPr lang="fr-CA" altLang="fr-FR" dirty="0"/>
              <a:t>Personnel spécialisé non nécessaire</a:t>
            </a:r>
          </a:p>
          <a:p>
            <a:pPr marL="628650" lvl="1" indent="-171450" eaLnBrk="1" hangingPunct="1">
              <a:buFont typeface="Arial" panose="020B0604020202020204" pitchFamily="34" charset="0"/>
              <a:buChar char="•"/>
            </a:pPr>
            <a:r>
              <a:rPr lang="fr-CA" altLang="fr-FR" dirty="0"/>
              <a:t>Incidence de complications faible</a:t>
            </a:r>
          </a:p>
          <a:p>
            <a:pPr marL="628650" lvl="1" indent="-171450" eaLnBrk="1" hangingPunct="1">
              <a:buFont typeface="Arial" panose="020B0604020202020204" pitchFamily="34" charset="0"/>
              <a:buChar char="•"/>
            </a:pPr>
            <a:r>
              <a:rPr lang="fr-CA" altLang="fr-FR" dirty="0"/>
              <a:t>Plus confortable pour le patient</a:t>
            </a:r>
          </a:p>
          <a:p>
            <a:pPr marL="628650" lvl="1" indent="-171450" eaLnBrk="1" hangingPunct="1">
              <a:buFont typeface="Arial" panose="020B0604020202020204" pitchFamily="34" charset="0"/>
              <a:buChar char="•"/>
            </a:pPr>
            <a:r>
              <a:rPr lang="fr-CA" altLang="fr-FR" dirty="0"/>
              <a:t>Moins risque complication iatrogénique</a:t>
            </a:r>
          </a:p>
          <a:p>
            <a:pPr marL="628650" lvl="1" indent="-171450" eaLnBrk="1" hangingPunct="1">
              <a:buFont typeface="Arial" panose="020B0604020202020204" pitchFamily="34" charset="0"/>
              <a:buChar char="•"/>
            </a:pPr>
            <a:r>
              <a:rPr lang="fr-CA" altLang="fr-FR" dirty="0"/>
              <a:t>Implique la famille et rassure les parents sur leurs capacités de jouer un rôle dans les soins de leur enfant.</a:t>
            </a:r>
          </a:p>
          <a:p>
            <a:pPr marL="628650" lvl="1" indent="-171450" eaLnBrk="1" hangingPunct="1">
              <a:buFont typeface="Arial" panose="020B0604020202020204" pitchFamily="34" charset="0"/>
              <a:buChar char="•"/>
            </a:pPr>
            <a:r>
              <a:rPr lang="fr-CA" altLang="fr-FR" dirty="0"/>
              <a:t>Rapide: aucun retard dans la réhydratation</a:t>
            </a:r>
          </a:p>
          <a:p>
            <a:pPr marL="628650" lvl="1" indent="-171450" eaLnBrk="1" hangingPunct="1">
              <a:buFont typeface="Arial" panose="020B0604020202020204" pitchFamily="34" charset="0"/>
              <a:buChar char="•"/>
            </a:pPr>
            <a:r>
              <a:rPr lang="fr-CA" altLang="fr-FR" dirty="0"/>
              <a:t>Peut être utilisée dans tous les types de déshydratation</a:t>
            </a:r>
          </a:p>
          <a:p>
            <a:pPr eaLnBrk="1" hangingPunct="1"/>
            <a:endParaRPr lang="fr-CA" altLang="fr-FR" dirty="0"/>
          </a:p>
          <a:p>
            <a:pPr eaLnBrk="1" hangingPunct="1"/>
            <a:r>
              <a:rPr lang="fr-CA" altLang="fr-FR" dirty="0"/>
              <a:t>Contre-indications à la réhydratation orale: </a:t>
            </a:r>
          </a:p>
          <a:p>
            <a:pPr marL="628650" lvl="1" indent="-171450" eaLnBrk="1" hangingPunct="1">
              <a:buFont typeface="Arial" panose="020B0604020202020204" pitchFamily="34" charset="0"/>
              <a:buChar char="•"/>
            </a:pPr>
            <a:r>
              <a:rPr lang="fr-CA" altLang="fr-FR" dirty="0"/>
              <a:t>Choc, déshydratation sévère</a:t>
            </a:r>
          </a:p>
          <a:p>
            <a:pPr marL="628650" lvl="1" indent="-171450" eaLnBrk="1" hangingPunct="1">
              <a:buFont typeface="Arial" panose="020B0604020202020204" pitchFamily="34" charset="0"/>
              <a:buChar char="•"/>
            </a:pPr>
            <a:r>
              <a:rPr lang="fr-CA" altLang="fr-FR" dirty="0"/>
              <a:t>État de conscience altéré</a:t>
            </a:r>
          </a:p>
          <a:p>
            <a:pPr marL="628650" lvl="1" indent="-171450" eaLnBrk="1" hangingPunct="1">
              <a:buFont typeface="Arial" panose="020B0604020202020204" pitchFamily="34" charset="0"/>
              <a:buChar char="•"/>
            </a:pPr>
            <a:r>
              <a:rPr lang="fr-CA" altLang="fr-FR" dirty="0" err="1"/>
              <a:t>Hypernatrémie</a:t>
            </a:r>
            <a:r>
              <a:rPr lang="fr-CA" altLang="fr-FR" dirty="0"/>
              <a:t> sévère</a:t>
            </a:r>
          </a:p>
          <a:p>
            <a:pPr marL="628650" lvl="1" indent="-171450" eaLnBrk="1" hangingPunct="1">
              <a:buFont typeface="Arial" panose="020B0604020202020204" pitchFamily="34" charset="0"/>
              <a:buChar char="•"/>
            </a:pPr>
            <a:r>
              <a:rPr lang="fr-CA" altLang="fr-FR" dirty="0"/>
              <a:t>Suspicion d’abdomen chirurgical</a:t>
            </a:r>
          </a:p>
          <a:p>
            <a:pPr marL="628650" lvl="1" indent="-171450" eaLnBrk="1" hangingPunct="1">
              <a:buFont typeface="Arial" panose="020B0604020202020204" pitchFamily="34" charset="0"/>
              <a:buChar char="•"/>
            </a:pPr>
            <a:r>
              <a:rPr lang="fr-CA" altLang="fr-FR" dirty="0"/>
              <a:t>Incapacité de compenser les pertes liquidiennes</a:t>
            </a:r>
            <a:r>
              <a:rPr lang="fr-CA" altLang="fr-FR" baseline="0" dirty="0"/>
              <a:t> </a:t>
            </a:r>
            <a:endParaRPr lang="fr-CA" altLang="fr-FR" dirty="0"/>
          </a:p>
          <a:p>
            <a:pPr eaLnBrk="1" hangingPunct="1"/>
            <a:endParaRPr lang="fr-CA" altLang="fr-FR" dirty="0"/>
          </a:p>
          <a:p>
            <a:pPr eaLnBrk="1" hangingPunct="1"/>
            <a:r>
              <a:rPr lang="fr-CA" altLang="fr-FR" dirty="0"/>
              <a:t>Réticences:</a:t>
            </a:r>
          </a:p>
          <a:p>
            <a:pPr marL="628650" lvl="1" indent="-171450" eaLnBrk="1" hangingPunct="1">
              <a:buFont typeface="Arial" panose="020B0604020202020204" pitchFamily="34" charset="0"/>
              <a:buChar char="•"/>
            </a:pPr>
            <a:r>
              <a:rPr lang="fr-CA" altLang="fr-FR" dirty="0"/>
              <a:t>Manque d’informations?</a:t>
            </a:r>
          </a:p>
          <a:p>
            <a:pPr marL="628650" lvl="1" indent="-171450" eaLnBrk="1" hangingPunct="1">
              <a:buFont typeface="Arial" panose="020B0604020202020204" pitchFamily="34" charset="0"/>
              <a:buChar char="•"/>
            </a:pPr>
            <a:r>
              <a:rPr lang="fr-CA" altLang="fr-FR" dirty="0"/>
              <a:t>Résistance au changement?</a:t>
            </a:r>
          </a:p>
          <a:p>
            <a:pPr marL="628650" lvl="1" indent="-171450" eaLnBrk="1" hangingPunct="1">
              <a:buFont typeface="Arial" panose="020B0604020202020204" pitchFamily="34" charset="0"/>
              <a:buChar char="•"/>
            </a:pPr>
            <a:r>
              <a:rPr lang="fr-CA" altLang="fr-FR" dirty="0"/>
              <a:t>Dépendance face à la réhydratation intraveineuse?</a:t>
            </a:r>
          </a:p>
          <a:p>
            <a:pPr marL="628650" lvl="1" indent="-171450" eaLnBrk="1" hangingPunct="1">
              <a:buFont typeface="Arial" panose="020B0604020202020204" pitchFamily="34" charset="0"/>
              <a:buChar char="•"/>
            </a:pPr>
            <a:r>
              <a:rPr lang="fr-CA" altLang="fr-FR" dirty="0"/>
              <a:t>Disponibilité des parents essentielle</a:t>
            </a:r>
          </a:p>
          <a:p>
            <a:pPr marL="628650" lvl="1" indent="-171450" eaLnBrk="1" hangingPunct="1">
              <a:buFont typeface="Arial" panose="020B0604020202020204" pitchFamily="34" charset="0"/>
              <a:buChar char="•"/>
            </a:pPr>
            <a:r>
              <a:rPr lang="fr-CA" altLang="fr-FR" dirty="0"/>
              <a:t>Contexte hospitalier…</a:t>
            </a:r>
          </a:p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03AD2B-7F11-CA42-8640-5B896D1EDDF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92167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/>
              <a:t>Stimulation</a:t>
            </a:r>
            <a:r>
              <a:rPr lang="en-US" sz="1200" baseline="0" dirty="0"/>
              <a:t> de la </a:t>
            </a:r>
            <a:r>
              <a:rPr lang="en-US" sz="1200" baseline="0" dirty="0" err="1"/>
              <a:t>sécrétion</a:t>
            </a:r>
            <a:r>
              <a:rPr lang="en-US" sz="1200" baseline="0" dirty="0"/>
              <a:t> </a:t>
            </a:r>
            <a:r>
              <a:rPr lang="en-US" sz="1200" baseline="0" dirty="0" err="1"/>
              <a:t>d’ADH</a:t>
            </a:r>
            <a:r>
              <a:rPr lang="en-US" sz="1200" baseline="0" dirty="0"/>
              <a:t>:</a:t>
            </a:r>
          </a:p>
          <a:p>
            <a:pPr marL="171450" indent="-171450">
              <a:buFont typeface="Arial"/>
              <a:buChar char="•"/>
            </a:pPr>
            <a:r>
              <a:rPr lang="en-US" sz="1200" dirty="0" err="1"/>
              <a:t>Osmotique</a:t>
            </a:r>
            <a:r>
              <a:rPr lang="en-US" sz="1200" dirty="0"/>
              <a:t> </a:t>
            </a:r>
            <a:r>
              <a:rPr lang="en-US" sz="1200" dirty="0" err="1"/>
              <a:t>dès</a:t>
            </a:r>
            <a:r>
              <a:rPr lang="en-US" sz="1200" dirty="0"/>
              <a:t> </a:t>
            </a:r>
            <a:r>
              <a:rPr lang="en-US" sz="1200" dirty="0" err="1"/>
              <a:t>que</a:t>
            </a:r>
            <a:r>
              <a:rPr lang="en-US" sz="1200" dirty="0"/>
              <a:t> 1% de augmentation de </a:t>
            </a:r>
            <a:r>
              <a:rPr lang="en-US" sz="1200" dirty="0" err="1"/>
              <a:t>l’osmolarité</a:t>
            </a:r>
            <a:r>
              <a:rPr lang="en-US" sz="1200" dirty="0"/>
              <a:t> et de </a:t>
            </a:r>
            <a:r>
              <a:rPr lang="en-US" sz="1200" dirty="0" err="1"/>
              <a:t>façon</a:t>
            </a:r>
            <a:r>
              <a:rPr lang="en-US" sz="1200" dirty="0"/>
              <a:t> </a:t>
            </a:r>
            <a:r>
              <a:rPr lang="en-US" sz="1200" dirty="0" err="1"/>
              <a:t>proportionnelle</a:t>
            </a:r>
            <a:r>
              <a:rPr lang="en-US" sz="1200" dirty="0"/>
              <a:t>. steady state = 283 </a:t>
            </a:r>
            <a:r>
              <a:rPr lang="en-US" sz="1200" dirty="0" err="1"/>
              <a:t>mosm</a:t>
            </a:r>
            <a:r>
              <a:rPr lang="en-US" sz="1200" dirty="0"/>
              <a:t>/L.</a:t>
            </a:r>
            <a:r>
              <a:rPr lang="en-US" sz="1200" dirty="0">
                <a:sym typeface="Wingdings"/>
              </a:rPr>
              <a:t> NB. La </a:t>
            </a:r>
            <a:r>
              <a:rPr lang="en-US" sz="1200" dirty="0" err="1">
                <a:sym typeface="Wingdings"/>
              </a:rPr>
              <a:t>soif</a:t>
            </a:r>
            <a:r>
              <a:rPr lang="en-US" sz="1200" dirty="0">
                <a:sym typeface="Wingdings"/>
              </a:rPr>
              <a:t> (</a:t>
            </a:r>
            <a:r>
              <a:rPr lang="en-US" sz="1200" dirty="0" err="1">
                <a:sym typeface="Wingdings"/>
              </a:rPr>
              <a:t>déclenchée</a:t>
            </a:r>
            <a:r>
              <a:rPr lang="en-US" sz="1200" dirty="0">
                <a:sym typeface="Wingdings"/>
              </a:rPr>
              <a:t> par stimulation des </a:t>
            </a:r>
            <a:r>
              <a:rPr lang="en-US" sz="1200" dirty="0" err="1">
                <a:sym typeface="Wingdings"/>
              </a:rPr>
              <a:t>noyaux</a:t>
            </a:r>
            <a:r>
              <a:rPr lang="en-US" sz="1200" dirty="0">
                <a:sym typeface="Wingdings"/>
              </a:rPr>
              <a:t> </a:t>
            </a:r>
            <a:r>
              <a:rPr lang="en-US" sz="1200" dirty="0" err="1">
                <a:sym typeface="Wingdings"/>
              </a:rPr>
              <a:t>ventro-médian</a:t>
            </a:r>
            <a:r>
              <a:rPr lang="en-US" sz="1200" dirty="0">
                <a:sym typeface="Wingdings"/>
              </a:rPr>
              <a:t>) </a:t>
            </a:r>
            <a:r>
              <a:rPr lang="en-US" sz="1200" dirty="0" err="1">
                <a:sym typeface="Wingdings"/>
              </a:rPr>
              <a:t>survient</a:t>
            </a:r>
            <a:r>
              <a:rPr lang="en-US" sz="1200" dirty="0">
                <a:sym typeface="Wingdings"/>
              </a:rPr>
              <a:t> après la stimulation de </a:t>
            </a:r>
            <a:r>
              <a:rPr lang="en-US" sz="1200" dirty="0" err="1">
                <a:sym typeface="Wingdings"/>
              </a:rPr>
              <a:t>l’ADH</a:t>
            </a:r>
            <a:r>
              <a:rPr lang="en-US" sz="1200" dirty="0">
                <a:sym typeface="Wingdings"/>
              </a:rPr>
              <a:t> </a:t>
            </a:r>
            <a:r>
              <a:rPr lang="en-US" sz="1200" dirty="0" err="1">
                <a:sym typeface="Wingdings"/>
              </a:rPr>
              <a:t>à</a:t>
            </a:r>
            <a:r>
              <a:rPr lang="en-US" sz="1200" dirty="0">
                <a:sym typeface="Wingdings"/>
              </a:rPr>
              <a:t> des </a:t>
            </a:r>
            <a:r>
              <a:rPr lang="en-US" sz="1200" dirty="0" err="1">
                <a:sym typeface="Wingdings"/>
              </a:rPr>
              <a:t>valeurs</a:t>
            </a:r>
            <a:r>
              <a:rPr lang="en-US" sz="1200" dirty="0">
                <a:sym typeface="Wingdings"/>
              </a:rPr>
              <a:t> plus haute </a:t>
            </a:r>
            <a:r>
              <a:rPr lang="en-US" sz="1200" dirty="0" err="1">
                <a:sym typeface="Wingdings"/>
              </a:rPr>
              <a:t>d’osmolarité</a:t>
            </a:r>
            <a:r>
              <a:rPr lang="en-US" sz="1200" dirty="0">
                <a:sym typeface="Wingdings"/>
              </a:rPr>
              <a:t>.</a:t>
            </a:r>
          </a:p>
          <a:p>
            <a:pPr marL="171450" marR="0" lvl="1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2400" dirty="0">
                <a:sym typeface="Wingdings"/>
              </a:rPr>
              <a:t>Non </a:t>
            </a:r>
            <a:r>
              <a:rPr lang="en-US" sz="2400" dirty="0" err="1">
                <a:sym typeface="Wingdings"/>
              </a:rPr>
              <a:t>osmotique</a:t>
            </a:r>
            <a:r>
              <a:rPr lang="en-US" sz="2400" dirty="0">
                <a:sym typeface="Wingdings"/>
              </a:rPr>
              <a:t> par stimulation de </a:t>
            </a:r>
            <a:r>
              <a:rPr lang="en-US" sz="2400" dirty="0" err="1">
                <a:sym typeface="Wingdings"/>
              </a:rPr>
              <a:t>baro-récepteur</a:t>
            </a:r>
            <a:r>
              <a:rPr lang="en-US" sz="2400" dirty="0">
                <a:sym typeface="Wingdings"/>
              </a:rPr>
              <a:t> (</a:t>
            </a:r>
            <a:r>
              <a:rPr lang="en-US" sz="2400" dirty="0" err="1">
                <a:sym typeface="Wingdings"/>
              </a:rPr>
              <a:t>atriaux</a:t>
            </a:r>
            <a:r>
              <a:rPr lang="en-US" sz="2400" dirty="0">
                <a:sym typeface="Wingdings"/>
              </a:rPr>
              <a:t>, arc </a:t>
            </a:r>
            <a:r>
              <a:rPr lang="en-US" sz="2400" dirty="0" err="1">
                <a:sym typeface="Wingdings"/>
              </a:rPr>
              <a:t>aortique</a:t>
            </a:r>
            <a:r>
              <a:rPr lang="en-US" sz="2400" dirty="0">
                <a:sym typeface="Wingdings"/>
              </a:rPr>
              <a:t>, </a:t>
            </a:r>
            <a:r>
              <a:rPr lang="en-US" sz="2400" dirty="0" err="1">
                <a:sym typeface="Wingdings"/>
              </a:rPr>
              <a:t>carotidien</a:t>
            </a:r>
            <a:r>
              <a:rPr lang="en-US" sz="2400" dirty="0">
                <a:sym typeface="Wingdings"/>
              </a:rPr>
              <a:t> et </a:t>
            </a:r>
            <a:r>
              <a:rPr lang="en-US" sz="2400" dirty="0" err="1">
                <a:sym typeface="Wingdings"/>
              </a:rPr>
              <a:t>dans</a:t>
            </a:r>
            <a:r>
              <a:rPr lang="en-US" sz="2400" dirty="0">
                <a:sym typeface="Wingdings"/>
              </a:rPr>
              <a:t> le </a:t>
            </a:r>
            <a:r>
              <a:rPr lang="en-US" sz="2400" dirty="0" err="1">
                <a:sym typeface="Wingdings"/>
              </a:rPr>
              <a:t>système</a:t>
            </a:r>
            <a:r>
              <a:rPr lang="en-US" sz="2400" dirty="0">
                <a:sym typeface="Wingdings"/>
              </a:rPr>
              <a:t> </a:t>
            </a:r>
            <a:r>
              <a:rPr lang="en-US" sz="2400" dirty="0" err="1">
                <a:sym typeface="Wingdings"/>
              </a:rPr>
              <a:t>veineux</a:t>
            </a:r>
            <a:r>
              <a:rPr lang="en-US" sz="2400" dirty="0">
                <a:sym typeface="Wingdings"/>
              </a:rPr>
              <a:t> </a:t>
            </a:r>
            <a:r>
              <a:rPr lang="en-US" sz="2400" dirty="0" err="1">
                <a:sym typeface="Wingdings"/>
              </a:rPr>
              <a:t>pulmonaire</a:t>
            </a:r>
            <a:r>
              <a:rPr lang="en-US" sz="2400" dirty="0">
                <a:sym typeface="Wingdings"/>
              </a:rPr>
              <a:t>) </a:t>
            </a:r>
            <a:r>
              <a:rPr lang="en-US" sz="2400" dirty="0" err="1">
                <a:sym typeface="Wingdings"/>
              </a:rPr>
              <a:t>dès</a:t>
            </a:r>
            <a:r>
              <a:rPr lang="en-US" sz="2400" dirty="0">
                <a:sym typeface="Wingdings"/>
              </a:rPr>
              <a:t> </a:t>
            </a:r>
            <a:r>
              <a:rPr lang="en-US" sz="2400" dirty="0" err="1">
                <a:sym typeface="Wingdings"/>
              </a:rPr>
              <a:t>une</a:t>
            </a:r>
            <a:r>
              <a:rPr lang="en-US" sz="2400" dirty="0">
                <a:sym typeface="Wingdings"/>
              </a:rPr>
              <a:t> </a:t>
            </a:r>
            <a:r>
              <a:rPr lang="en-US" sz="2400" dirty="0" err="1">
                <a:sym typeface="Wingdings"/>
              </a:rPr>
              <a:t>perte</a:t>
            </a:r>
            <a:r>
              <a:rPr lang="en-US" sz="2400" dirty="0">
                <a:sym typeface="Wingdings"/>
              </a:rPr>
              <a:t> de volume </a:t>
            </a:r>
            <a:r>
              <a:rPr lang="en-US" sz="2400" dirty="0" err="1">
                <a:sym typeface="Wingdings"/>
              </a:rPr>
              <a:t>plasmatique</a:t>
            </a:r>
            <a:r>
              <a:rPr lang="en-US" sz="2400" dirty="0">
                <a:sym typeface="Wingdings"/>
              </a:rPr>
              <a:t>  de </a:t>
            </a:r>
            <a:r>
              <a:rPr lang="en-US" sz="2400" b="1" dirty="0">
                <a:sym typeface="Wingdings"/>
              </a:rPr>
              <a:t>5-10%</a:t>
            </a:r>
          </a:p>
          <a:p>
            <a:pPr marL="171450" marR="0" lvl="1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lang="en-US" sz="2400" b="1" dirty="0">
              <a:sym typeface="Wingdings"/>
            </a:endParaRPr>
          </a:p>
          <a:p>
            <a:pPr marL="171450" marR="0" lvl="1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lang="en-US" sz="2400" b="1" dirty="0">
              <a:sym typeface="Wingdings"/>
            </a:endParaRPr>
          </a:p>
          <a:p>
            <a:r>
              <a:rPr lang="en-US" dirty="0" err="1"/>
              <a:t>Traitement</a:t>
            </a:r>
            <a:r>
              <a:rPr lang="en-US" dirty="0"/>
              <a:t> (</a:t>
            </a:r>
            <a:r>
              <a:rPr lang="en-US" sz="1000" i="1" dirty="0"/>
              <a:t>Pediatrics in Review 2018;39;27</a:t>
            </a:r>
            <a:r>
              <a:rPr lang="en-US" dirty="0"/>
              <a:t>):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Restriction </a:t>
            </a:r>
            <a:r>
              <a:rPr lang="en-US" dirty="0" err="1"/>
              <a:t>hydrique</a:t>
            </a:r>
            <a:r>
              <a:rPr lang="en-US" dirty="0"/>
              <a:t> (</a:t>
            </a:r>
            <a:r>
              <a:rPr lang="en-US" dirty="0" err="1"/>
              <a:t>mais</a:t>
            </a:r>
            <a:r>
              <a:rPr lang="en-US" dirty="0"/>
              <a:t> pas de consensus </a:t>
            </a:r>
            <a:r>
              <a:rPr lang="en-US" dirty="0" err="1"/>
              <a:t>sur</a:t>
            </a:r>
            <a:r>
              <a:rPr lang="en-US" dirty="0"/>
              <a:t> </a:t>
            </a:r>
            <a:r>
              <a:rPr lang="en-US" dirty="0" err="1"/>
              <a:t>combien</a:t>
            </a:r>
            <a:r>
              <a:rPr lang="en-US" dirty="0"/>
              <a:t>)</a:t>
            </a:r>
          </a:p>
          <a:p>
            <a:pPr marL="285750" indent="-285750">
              <a:buFont typeface="Arial"/>
              <a:buChar char="•"/>
            </a:pPr>
            <a:r>
              <a:rPr lang="en-US" dirty="0" err="1"/>
              <a:t>Furosémide</a:t>
            </a:r>
            <a:r>
              <a:rPr lang="en-US" dirty="0"/>
              <a:t> (car </a:t>
            </a:r>
            <a:r>
              <a:rPr lang="en-US" dirty="0" err="1"/>
              <a:t>perte</a:t>
            </a:r>
            <a:r>
              <a:rPr lang="en-US" dirty="0"/>
              <a:t> H</a:t>
            </a:r>
            <a:r>
              <a:rPr lang="en-US" baseline="-25000" dirty="0"/>
              <a:t>2</a:t>
            </a:r>
            <a:r>
              <a:rPr lang="en-US" dirty="0"/>
              <a:t>O &gt; </a:t>
            </a:r>
            <a:r>
              <a:rPr lang="en-US" dirty="0" err="1"/>
              <a:t>perte</a:t>
            </a:r>
            <a:r>
              <a:rPr lang="en-US" dirty="0"/>
              <a:t> Na</a:t>
            </a:r>
            <a:r>
              <a:rPr lang="en-US" baseline="30000" dirty="0"/>
              <a:t>+</a:t>
            </a:r>
            <a:r>
              <a:rPr lang="en-US" dirty="0"/>
              <a:t> et K</a:t>
            </a:r>
            <a:r>
              <a:rPr lang="en-US" baseline="30000" dirty="0"/>
              <a:t>+</a:t>
            </a:r>
            <a:r>
              <a:rPr lang="en-US" dirty="0"/>
              <a:t>) </a:t>
            </a:r>
            <a:r>
              <a:rPr lang="en-US" dirty="0">
                <a:sym typeface="Wingdings"/>
              </a:rPr>
              <a:t> compensation </a:t>
            </a:r>
            <a:r>
              <a:rPr lang="en-US" dirty="0" err="1">
                <a:sym typeface="Wingdings"/>
              </a:rPr>
              <a:t>perte</a:t>
            </a:r>
            <a:r>
              <a:rPr lang="en-US" dirty="0">
                <a:sym typeface="Wingdings"/>
              </a:rPr>
              <a:t> par </a:t>
            </a:r>
            <a:r>
              <a:rPr lang="en-US" dirty="0"/>
              <a:t> </a:t>
            </a:r>
            <a:r>
              <a:rPr lang="en-US" dirty="0" err="1"/>
              <a:t>apports</a:t>
            </a:r>
            <a:r>
              <a:rPr lang="en-US" dirty="0"/>
              <a:t> </a:t>
            </a:r>
            <a:r>
              <a:rPr lang="en-US" dirty="0" err="1"/>
              <a:t>supplémentaires</a:t>
            </a:r>
            <a:r>
              <a:rPr lang="en-US" dirty="0"/>
              <a:t> Na et K</a:t>
            </a:r>
          </a:p>
          <a:p>
            <a:pPr marL="285750" indent="-285750">
              <a:buFont typeface="Arial"/>
              <a:buChar char="•"/>
            </a:pPr>
            <a:r>
              <a:rPr lang="en-US" dirty="0" err="1"/>
              <a:t>Supplémenter</a:t>
            </a:r>
            <a:r>
              <a:rPr lang="en-US" dirty="0"/>
              <a:t> en </a:t>
            </a:r>
            <a:r>
              <a:rPr lang="en-US" dirty="0" err="1"/>
              <a:t>urée</a:t>
            </a:r>
            <a:r>
              <a:rPr lang="en-US" dirty="0"/>
              <a:t> car </a:t>
            </a:r>
            <a:r>
              <a:rPr lang="en-US" dirty="0" err="1"/>
              <a:t>entrâine</a:t>
            </a:r>
            <a:r>
              <a:rPr lang="en-US" dirty="0"/>
              <a:t> de </a:t>
            </a:r>
            <a:r>
              <a:rPr lang="en-US" dirty="0" err="1"/>
              <a:t>l’eau</a:t>
            </a:r>
            <a:r>
              <a:rPr lang="en-US" dirty="0"/>
              <a:t> avec.</a:t>
            </a:r>
          </a:p>
          <a:p>
            <a:endParaRPr lang="en-US" dirty="0"/>
          </a:p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sz="2400" b="1" dirty="0"/>
          </a:p>
          <a:p>
            <a:pPr marL="0" indent="0">
              <a:buFont typeface="Arial"/>
              <a:buNone/>
            </a:pPr>
            <a:endParaRPr lang="en-US" sz="1200" dirty="0">
              <a:sym typeface="Wingdings"/>
            </a:endParaRPr>
          </a:p>
          <a:p>
            <a:pPr marL="171450" indent="-171450">
              <a:buFont typeface="Arial"/>
              <a:buChar char="•"/>
            </a:pPr>
            <a:endParaRPr lang="en-US" sz="1200" dirty="0"/>
          </a:p>
          <a:p>
            <a:pPr marL="171450" indent="-171450">
              <a:buFont typeface="Arial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03AD2B-7F11-CA42-8640-5B896D1EDDFD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08799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03AD2B-7F11-CA42-8640-5B896D1EDDFD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5092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fr-F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Salmonella </a:t>
            </a:r>
            <a:r>
              <a:rPr lang="fr-FR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typhii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itchFamily="2" charset="2"/>
              </a:rPr>
              <a:t>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traiter si facteurs de risque :</a:t>
            </a:r>
          </a:p>
          <a:p>
            <a:pPr lvl="1"/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fr-CH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085850" lvl="2" indent="-171450">
              <a:buFontTx/>
              <a:buChar char="-"/>
            </a:pP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Achloridie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ttt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anti acide)</a:t>
            </a:r>
            <a:endParaRPr lang="fr-CH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085850" lvl="2" indent="-171450">
              <a:buFontTx/>
              <a:buChar char="-"/>
            </a:pP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Fonction immune altérée (âge &lt; 3 mois corticoïdes,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asplénie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endParaRPr lang="fr-CH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085850" lvl="2" indent="-171450">
              <a:buFontTx/>
              <a:buChar char="-"/>
            </a:pP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IBD</a:t>
            </a:r>
            <a:endParaRPr lang="fr-CH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085850" lvl="2" indent="-171450">
              <a:buFontTx/>
              <a:buChar char="-"/>
            </a:pP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Baisse EG suggérant une bactériémie (hémoculture avant traitement). </a:t>
            </a:r>
          </a:p>
          <a:p>
            <a:pPr marL="1085850" lvl="2" indent="-171450">
              <a:buFontTx/>
              <a:buChar char="-"/>
            </a:pPr>
            <a:endParaRPr lang="fr-CH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	 CAVE : le traitement AB prolonge la durée de l’excrétion.</a:t>
            </a:r>
            <a:endParaRPr lang="fr-CH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fr-CH" sz="18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fr-FR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Campylobacter</a:t>
            </a:r>
            <a:r>
              <a:rPr lang="fr-F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itchFamily="2" charset="2"/>
              </a:rPr>
              <a:t>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traiter si :</a:t>
            </a:r>
          </a:p>
          <a:p>
            <a:pPr lvl="1"/>
            <a:endParaRPr lang="fr-CH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085850" lvl="2" indent="-171450">
              <a:buFontTx/>
              <a:buChar char="-"/>
            </a:pP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Dysenterie et dans les 3 premiers jours car plus efficace</a:t>
            </a:r>
            <a:endParaRPr lang="fr-CH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085850" lvl="2" indent="-171450">
              <a:buFontTx/>
              <a:buChar char="-"/>
            </a:pP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Risque de transmission en institution</a:t>
            </a:r>
            <a:endParaRPr lang="fr-CH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03AD2B-7F11-CA42-8640-5B896D1EDDFD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18513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03AD2B-7F11-CA42-8640-5B896D1EDDFD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52921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03AD2B-7F11-CA42-8640-5B896D1EDDFD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4537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fr-FR" sz="1200" dirty="0"/>
              <a:t>Les </a:t>
            </a:r>
            <a:r>
              <a:rPr lang="fr-FR" sz="1200" b="1" dirty="0"/>
              <a:t>parasites acquis en Europe </a:t>
            </a:r>
            <a:r>
              <a:rPr lang="fr-FR" sz="1200" dirty="0"/>
              <a:t>(</a:t>
            </a:r>
            <a:r>
              <a:rPr lang="fr-FR" sz="1200" dirty="0" err="1"/>
              <a:t>Cryptosporidium</a:t>
            </a:r>
            <a:r>
              <a:rPr lang="fr-FR" sz="1200" dirty="0"/>
              <a:t> et Giardia) ne font habituellement </a:t>
            </a:r>
            <a:r>
              <a:rPr lang="fr-FR" sz="1200" b="1" dirty="0"/>
              <a:t>pas de diarrhées</a:t>
            </a:r>
            <a:r>
              <a:rPr lang="fr-FR" sz="1200" dirty="0"/>
              <a:t> chez l’enfant sain ou alors elles sont </a:t>
            </a:r>
            <a:r>
              <a:rPr lang="fr-FR" sz="1200" b="1" dirty="0"/>
              <a:t>chroniques</a:t>
            </a:r>
            <a:r>
              <a:rPr lang="fr-FR" sz="1200" dirty="0"/>
              <a:t>. </a:t>
            </a:r>
          </a:p>
          <a:p>
            <a:pPr lvl="0"/>
            <a:r>
              <a:rPr lang="fr-FR" sz="1200" dirty="0"/>
              <a:t>Par contre les parasites issus des </a:t>
            </a:r>
            <a:r>
              <a:rPr lang="fr-FR" sz="1200" b="1" dirty="0"/>
              <a:t>pays en développement </a:t>
            </a:r>
            <a:r>
              <a:rPr lang="fr-FR" sz="1200" dirty="0"/>
              <a:t>(</a:t>
            </a:r>
            <a:r>
              <a:rPr lang="fr-FR" sz="1200" dirty="0" err="1"/>
              <a:t>Isoospora</a:t>
            </a:r>
            <a:r>
              <a:rPr lang="fr-FR" sz="1200" dirty="0"/>
              <a:t> belli, </a:t>
            </a:r>
            <a:r>
              <a:rPr lang="fr-FR" sz="1200" dirty="0" err="1"/>
              <a:t>Strongyloides</a:t>
            </a:r>
            <a:r>
              <a:rPr lang="fr-FR" sz="1200" dirty="0"/>
              <a:t> </a:t>
            </a:r>
            <a:r>
              <a:rPr lang="fr-FR" sz="1200" dirty="0" err="1"/>
              <a:t>stercoralis</a:t>
            </a:r>
            <a:r>
              <a:rPr lang="fr-FR" sz="1200" dirty="0"/>
              <a:t>, </a:t>
            </a:r>
            <a:r>
              <a:rPr lang="fr-FR" sz="1200" dirty="0" err="1"/>
              <a:t>Trichuris</a:t>
            </a:r>
            <a:r>
              <a:rPr lang="fr-FR" sz="1200" dirty="0"/>
              <a:t> </a:t>
            </a:r>
            <a:r>
              <a:rPr lang="fr-FR" sz="1200" dirty="0" err="1"/>
              <a:t>trichiuria</a:t>
            </a:r>
            <a:r>
              <a:rPr lang="fr-FR" sz="1200" dirty="0"/>
              <a:t>, </a:t>
            </a:r>
            <a:r>
              <a:rPr lang="fr-FR" sz="1200" dirty="0" err="1"/>
              <a:t>Entamoeba</a:t>
            </a:r>
            <a:r>
              <a:rPr lang="fr-FR" sz="1200" dirty="0"/>
              <a:t> </a:t>
            </a:r>
            <a:r>
              <a:rPr lang="fr-FR" sz="1200" dirty="0" err="1"/>
              <a:t>histolytica</a:t>
            </a:r>
            <a:r>
              <a:rPr lang="fr-FR" sz="1200" dirty="0"/>
              <a:t>) font des diarrhées.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03AD2B-7F11-CA42-8640-5B896D1EDDF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0098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fr-FR" sz="1200" dirty="0"/>
              <a:t>Les </a:t>
            </a:r>
            <a:r>
              <a:rPr lang="fr-FR" sz="1200" b="1" dirty="0"/>
              <a:t>parasites acquis en Europe </a:t>
            </a:r>
            <a:r>
              <a:rPr lang="fr-FR" sz="1200" dirty="0"/>
              <a:t>(</a:t>
            </a:r>
            <a:r>
              <a:rPr lang="fr-FR" sz="1200" dirty="0" err="1"/>
              <a:t>Cryptosporidium</a:t>
            </a:r>
            <a:r>
              <a:rPr lang="fr-FR" sz="1200" dirty="0"/>
              <a:t> et Giardia) ne font habituellement </a:t>
            </a:r>
            <a:r>
              <a:rPr lang="fr-FR" sz="1200" b="1" dirty="0"/>
              <a:t>pas de diarrhées</a:t>
            </a:r>
            <a:r>
              <a:rPr lang="fr-FR" sz="1200" dirty="0"/>
              <a:t> chez l’enfant sain ou alors elles sont </a:t>
            </a:r>
            <a:r>
              <a:rPr lang="fr-FR" sz="1200" b="1" dirty="0"/>
              <a:t>chroniques</a:t>
            </a:r>
            <a:r>
              <a:rPr lang="fr-FR" sz="1200" dirty="0"/>
              <a:t>. </a:t>
            </a:r>
          </a:p>
          <a:p>
            <a:pPr lvl="0"/>
            <a:r>
              <a:rPr lang="fr-FR" sz="1200" dirty="0"/>
              <a:t>Par contre les parasites issus des </a:t>
            </a:r>
            <a:r>
              <a:rPr lang="fr-FR" sz="1200" b="1" dirty="0"/>
              <a:t>pays en développement </a:t>
            </a:r>
            <a:r>
              <a:rPr lang="fr-FR" sz="1200" dirty="0"/>
              <a:t>(</a:t>
            </a:r>
            <a:r>
              <a:rPr lang="fr-FR" sz="1200" dirty="0" err="1"/>
              <a:t>Isoospora</a:t>
            </a:r>
            <a:r>
              <a:rPr lang="fr-FR" sz="1200" dirty="0"/>
              <a:t> belli, </a:t>
            </a:r>
            <a:r>
              <a:rPr lang="fr-FR" sz="1200" dirty="0" err="1"/>
              <a:t>Strongyloides</a:t>
            </a:r>
            <a:r>
              <a:rPr lang="fr-FR" sz="1200" dirty="0"/>
              <a:t> </a:t>
            </a:r>
            <a:r>
              <a:rPr lang="fr-FR" sz="1200" dirty="0" err="1"/>
              <a:t>stercoralis</a:t>
            </a:r>
            <a:r>
              <a:rPr lang="fr-FR" sz="1200" dirty="0"/>
              <a:t>, </a:t>
            </a:r>
            <a:r>
              <a:rPr lang="fr-FR" sz="1200" dirty="0" err="1"/>
              <a:t>Trichuris</a:t>
            </a:r>
            <a:r>
              <a:rPr lang="fr-FR" sz="1200" dirty="0"/>
              <a:t> </a:t>
            </a:r>
            <a:r>
              <a:rPr lang="fr-FR" sz="1200" dirty="0" err="1"/>
              <a:t>trichiuria</a:t>
            </a:r>
            <a:r>
              <a:rPr lang="fr-FR" sz="1200" dirty="0"/>
              <a:t>, </a:t>
            </a:r>
            <a:r>
              <a:rPr lang="fr-FR" sz="1200" dirty="0" err="1"/>
              <a:t>Entamoeba</a:t>
            </a:r>
            <a:r>
              <a:rPr lang="fr-FR" sz="1200" dirty="0"/>
              <a:t> </a:t>
            </a:r>
            <a:r>
              <a:rPr lang="fr-FR" sz="1200" dirty="0" err="1"/>
              <a:t>histolytica</a:t>
            </a:r>
            <a:r>
              <a:rPr lang="fr-FR" sz="1200" dirty="0"/>
              <a:t>) font des diarrhées.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03AD2B-7F11-CA42-8640-5B896D1EDDF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05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fr-FR" sz="1200" dirty="0"/>
              <a:t>Les </a:t>
            </a:r>
            <a:r>
              <a:rPr lang="fr-FR" sz="1200" b="1" dirty="0"/>
              <a:t>parasites acquis en Europe </a:t>
            </a:r>
            <a:r>
              <a:rPr lang="fr-FR" sz="1200" dirty="0"/>
              <a:t>(</a:t>
            </a:r>
            <a:r>
              <a:rPr lang="fr-FR" sz="1200" dirty="0" err="1"/>
              <a:t>Cryptosporidium</a:t>
            </a:r>
            <a:r>
              <a:rPr lang="fr-FR" sz="1200" dirty="0"/>
              <a:t> et Giardia) ne font habituellement </a:t>
            </a:r>
            <a:r>
              <a:rPr lang="fr-FR" sz="1200" b="1" dirty="0"/>
              <a:t>pas de diarrhées</a:t>
            </a:r>
            <a:r>
              <a:rPr lang="fr-FR" sz="1200" dirty="0"/>
              <a:t> chez l’enfant sain ou alors elles sont </a:t>
            </a:r>
            <a:r>
              <a:rPr lang="fr-FR" sz="1200" b="1" dirty="0"/>
              <a:t>chroniques</a:t>
            </a:r>
            <a:r>
              <a:rPr lang="fr-FR" sz="1200" dirty="0"/>
              <a:t>. </a:t>
            </a:r>
          </a:p>
          <a:p>
            <a:pPr lvl="0"/>
            <a:r>
              <a:rPr lang="fr-FR" sz="1200" dirty="0"/>
              <a:t>Par contre les parasites issus des </a:t>
            </a:r>
            <a:r>
              <a:rPr lang="fr-FR" sz="1200" b="1" dirty="0"/>
              <a:t>pays en développement </a:t>
            </a:r>
            <a:r>
              <a:rPr lang="fr-FR" sz="1200" dirty="0"/>
              <a:t>(</a:t>
            </a:r>
            <a:r>
              <a:rPr lang="fr-FR" sz="1200" dirty="0" err="1"/>
              <a:t>Isoospora</a:t>
            </a:r>
            <a:r>
              <a:rPr lang="fr-FR" sz="1200" dirty="0"/>
              <a:t> belli, </a:t>
            </a:r>
            <a:r>
              <a:rPr lang="fr-FR" sz="1200" dirty="0" err="1"/>
              <a:t>Strongyloides</a:t>
            </a:r>
            <a:r>
              <a:rPr lang="fr-FR" sz="1200" dirty="0"/>
              <a:t> </a:t>
            </a:r>
            <a:r>
              <a:rPr lang="fr-FR" sz="1200" dirty="0" err="1"/>
              <a:t>stercoralis</a:t>
            </a:r>
            <a:r>
              <a:rPr lang="fr-FR" sz="1200" dirty="0"/>
              <a:t>, </a:t>
            </a:r>
            <a:r>
              <a:rPr lang="fr-FR" sz="1200" dirty="0" err="1"/>
              <a:t>Trichuris</a:t>
            </a:r>
            <a:r>
              <a:rPr lang="fr-FR" sz="1200" dirty="0"/>
              <a:t> </a:t>
            </a:r>
            <a:r>
              <a:rPr lang="fr-FR" sz="1200" dirty="0" err="1"/>
              <a:t>trichiuria</a:t>
            </a:r>
            <a:r>
              <a:rPr lang="fr-FR" sz="1200" dirty="0"/>
              <a:t>, </a:t>
            </a:r>
            <a:r>
              <a:rPr lang="fr-FR" sz="1200" dirty="0" err="1"/>
              <a:t>Entamoeba</a:t>
            </a:r>
            <a:r>
              <a:rPr lang="fr-FR" sz="1200" dirty="0"/>
              <a:t> </a:t>
            </a:r>
            <a:r>
              <a:rPr lang="fr-FR" sz="1200" dirty="0" err="1"/>
              <a:t>histolytica</a:t>
            </a:r>
            <a:r>
              <a:rPr lang="fr-FR" sz="1200" dirty="0"/>
              <a:t>) font des diarrhées.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03AD2B-7F11-CA42-8640-5B896D1EDDF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0155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fr-FR" sz="1200" dirty="0"/>
              <a:t>Les </a:t>
            </a:r>
            <a:r>
              <a:rPr lang="fr-FR" sz="1200" b="1" dirty="0"/>
              <a:t>parasites acquis en Europe </a:t>
            </a:r>
            <a:r>
              <a:rPr lang="fr-FR" sz="1200" dirty="0"/>
              <a:t>(</a:t>
            </a:r>
            <a:r>
              <a:rPr lang="fr-FR" sz="1200" dirty="0" err="1"/>
              <a:t>Cryptosporidium</a:t>
            </a:r>
            <a:r>
              <a:rPr lang="fr-FR" sz="1200" dirty="0"/>
              <a:t> et Giardia) ne font habituellement </a:t>
            </a:r>
            <a:r>
              <a:rPr lang="fr-FR" sz="1200" b="1" dirty="0"/>
              <a:t>pas de diarrhées</a:t>
            </a:r>
            <a:r>
              <a:rPr lang="fr-FR" sz="1200" dirty="0"/>
              <a:t> chez l’enfant sain ou alors elles sont </a:t>
            </a:r>
            <a:r>
              <a:rPr lang="fr-FR" sz="1200" b="1" dirty="0"/>
              <a:t>chroniques</a:t>
            </a:r>
            <a:r>
              <a:rPr lang="fr-FR" sz="1200" dirty="0"/>
              <a:t>. </a:t>
            </a:r>
          </a:p>
          <a:p>
            <a:pPr lvl="0"/>
            <a:r>
              <a:rPr lang="fr-FR" sz="1200" dirty="0"/>
              <a:t>Par contre les parasites issus des </a:t>
            </a:r>
            <a:r>
              <a:rPr lang="fr-FR" sz="1200" b="1" dirty="0"/>
              <a:t>pays en développement </a:t>
            </a:r>
            <a:r>
              <a:rPr lang="fr-FR" sz="1200" dirty="0"/>
              <a:t>(</a:t>
            </a:r>
            <a:r>
              <a:rPr lang="fr-FR" sz="1200" dirty="0" err="1"/>
              <a:t>Isoospora</a:t>
            </a:r>
            <a:r>
              <a:rPr lang="fr-FR" sz="1200" dirty="0"/>
              <a:t> belli, </a:t>
            </a:r>
            <a:r>
              <a:rPr lang="fr-FR" sz="1200" dirty="0" err="1"/>
              <a:t>Strongyloides</a:t>
            </a:r>
            <a:r>
              <a:rPr lang="fr-FR" sz="1200" dirty="0"/>
              <a:t> </a:t>
            </a:r>
            <a:r>
              <a:rPr lang="fr-FR" sz="1200" dirty="0" err="1"/>
              <a:t>stercoralis</a:t>
            </a:r>
            <a:r>
              <a:rPr lang="fr-FR" sz="1200" dirty="0"/>
              <a:t>, </a:t>
            </a:r>
            <a:r>
              <a:rPr lang="fr-FR" sz="1200" dirty="0" err="1"/>
              <a:t>Trichuris</a:t>
            </a:r>
            <a:r>
              <a:rPr lang="fr-FR" sz="1200" dirty="0"/>
              <a:t> </a:t>
            </a:r>
            <a:r>
              <a:rPr lang="fr-FR" sz="1200" dirty="0" err="1"/>
              <a:t>trichiuria</a:t>
            </a:r>
            <a:r>
              <a:rPr lang="fr-FR" sz="1200" dirty="0"/>
              <a:t>, </a:t>
            </a:r>
            <a:r>
              <a:rPr lang="fr-FR" sz="1200" dirty="0" err="1"/>
              <a:t>Entamoeba</a:t>
            </a:r>
            <a:r>
              <a:rPr lang="fr-FR" sz="1200" dirty="0"/>
              <a:t> </a:t>
            </a:r>
            <a:r>
              <a:rPr lang="fr-FR" sz="1200" dirty="0" err="1"/>
              <a:t>histolytica</a:t>
            </a:r>
            <a:r>
              <a:rPr lang="fr-FR" sz="1200" dirty="0"/>
              <a:t>) font des diarrhées.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03AD2B-7F11-CA42-8640-5B896D1EDDF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5164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fr-FR" sz="1200" dirty="0"/>
              <a:t>Les </a:t>
            </a:r>
            <a:r>
              <a:rPr lang="fr-FR" sz="1200" b="1" dirty="0"/>
              <a:t>parasites acquis en Europe </a:t>
            </a:r>
            <a:r>
              <a:rPr lang="fr-FR" sz="1200" dirty="0"/>
              <a:t>(</a:t>
            </a:r>
            <a:r>
              <a:rPr lang="fr-FR" sz="1200" dirty="0" err="1"/>
              <a:t>Cryptosporidium</a:t>
            </a:r>
            <a:r>
              <a:rPr lang="fr-FR" sz="1200" dirty="0"/>
              <a:t> et Giardia) ne font habituellement </a:t>
            </a:r>
            <a:r>
              <a:rPr lang="fr-FR" sz="1200" b="1" dirty="0"/>
              <a:t>pas de diarrhées</a:t>
            </a:r>
            <a:r>
              <a:rPr lang="fr-FR" sz="1200" dirty="0"/>
              <a:t> chez l’enfant sain ou alors elles sont </a:t>
            </a:r>
            <a:r>
              <a:rPr lang="fr-FR" sz="1200" b="1" dirty="0"/>
              <a:t>chroniques</a:t>
            </a:r>
            <a:r>
              <a:rPr lang="fr-FR" sz="1200" dirty="0"/>
              <a:t>. </a:t>
            </a:r>
          </a:p>
          <a:p>
            <a:pPr lvl="0"/>
            <a:r>
              <a:rPr lang="fr-FR" sz="1200" dirty="0"/>
              <a:t>Par contre les parasites issus des </a:t>
            </a:r>
            <a:r>
              <a:rPr lang="fr-FR" sz="1200" b="1" dirty="0"/>
              <a:t>pays en développement </a:t>
            </a:r>
            <a:r>
              <a:rPr lang="fr-FR" sz="1200" dirty="0"/>
              <a:t>(</a:t>
            </a:r>
            <a:r>
              <a:rPr lang="fr-FR" sz="1200" dirty="0" err="1"/>
              <a:t>Isoospora</a:t>
            </a:r>
            <a:r>
              <a:rPr lang="fr-FR" sz="1200" dirty="0"/>
              <a:t> belli, </a:t>
            </a:r>
            <a:r>
              <a:rPr lang="fr-FR" sz="1200" dirty="0" err="1"/>
              <a:t>Strongyloides</a:t>
            </a:r>
            <a:r>
              <a:rPr lang="fr-FR" sz="1200" dirty="0"/>
              <a:t> </a:t>
            </a:r>
            <a:r>
              <a:rPr lang="fr-FR" sz="1200" dirty="0" err="1"/>
              <a:t>stercoralis</a:t>
            </a:r>
            <a:r>
              <a:rPr lang="fr-FR" sz="1200" dirty="0"/>
              <a:t>, </a:t>
            </a:r>
            <a:r>
              <a:rPr lang="fr-FR" sz="1200" dirty="0" err="1"/>
              <a:t>Trichuris</a:t>
            </a:r>
            <a:r>
              <a:rPr lang="fr-FR" sz="1200" dirty="0"/>
              <a:t> </a:t>
            </a:r>
            <a:r>
              <a:rPr lang="fr-FR" sz="1200" dirty="0" err="1"/>
              <a:t>trichiuria</a:t>
            </a:r>
            <a:r>
              <a:rPr lang="fr-FR" sz="1200" dirty="0"/>
              <a:t>, </a:t>
            </a:r>
            <a:r>
              <a:rPr lang="fr-FR" sz="1200" dirty="0" err="1"/>
              <a:t>Entamoeba</a:t>
            </a:r>
            <a:r>
              <a:rPr lang="fr-FR" sz="1200" dirty="0"/>
              <a:t> </a:t>
            </a:r>
            <a:r>
              <a:rPr lang="fr-FR" sz="1200" dirty="0" err="1"/>
              <a:t>histolytica</a:t>
            </a:r>
            <a:r>
              <a:rPr lang="fr-FR" sz="1200" dirty="0"/>
              <a:t>) font des diarrhées.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03AD2B-7F11-CA42-8640-5B896D1EDDF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718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Abnormal </a:t>
            </a:r>
            <a:r>
              <a:rPr lang="en-US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skin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turgor, and abnormal </a:t>
            </a:r>
            <a:r>
              <a:rPr lang="en-US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respiratory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pattern to be the best predictors. (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Pediatrics in Review 2015;36;274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03AD2B-7F11-CA42-8640-5B896D1EDDF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1379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03AD2B-7F11-CA42-8640-5B896D1EDDF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5432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9733C-5E7E-4B34-A42E-41014DD8A05E}" type="datetimeFigureOut">
              <a:rPr lang="fr-CH" smtClean="0"/>
              <a:t>06.05.19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8AE76-06D2-441A-B128-7CE999D6AB75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5333240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9733C-5E7E-4B34-A42E-41014DD8A05E}" type="datetimeFigureOut">
              <a:rPr lang="fr-CH" smtClean="0"/>
              <a:t>06.05.19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8AE76-06D2-441A-B128-7CE999D6AB75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977453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9733C-5E7E-4B34-A42E-41014DD8A05E}" type="datetimeFigureOut">
              <a:rPr lang="fr-CH" smtClean="0"/>
              <a:t>06.05.19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8AE76-06D2-441A-B128-7CE999D6AB75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9252695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9733C-5E7E-4B34-A42E-41014DD8A05E}" type="datetimeFigureOut">
              <a:rPr lang="fr-CH" smtClean="0"/>
              <a:t>06.05.19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8AE76-06D2-441A-B128-7CE999D6AB75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541468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9733C-5E7E-4B34-A42E-41014DD8A05E}" type="datetimeFigureOut">
              <a:rPr lang="fr-CH" smtClean="0"/>
              <a:t>06.05.19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8AE76-06D2-441A-B128-7CE999D6AB75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761144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9733C-5E7E-4B34-A42E-41014DD8A05E}" type="datetimeFigureOut">
              <a:rPr lang="fr-CH" smtClean="0"/>
              <a:t>06.05.19</a:t>
            </a:fld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8AE76-06D2-441A-B128-7CE999D6AB75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0464536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9733C-5E7E-4B34-A42E-41014DD8A05E}" type="datetimeFigureOut">
              <a:rPr lang="fr-CH" smtClean="0"/>
              <a:t>06.05.19</a:t>
            </a:fld>
            <a:endParaRPr lang="fr-CH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8AE76-06D2-441A-B128-7CE999D6AB75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4032710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9733C-5E7E-4B34-A42E-41014DD8A05E}" type="datetimeFigureOut">
              <a:rPr lang="fr-CH" smtClean="0"/>
              <a:t>06.05.19</a:t>
            </a:fld>
            <a:endParaRPr lang="fr-CH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8AE76-06D2-441A-B128-7CE999D6AB75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962114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9733C-5E7E-4B34-A42E-41014DD8A05E}" type="datetimeFigureOut">
              <a:rPr lang="fr-CH" smtClean="0"/>
              <a:t>06.05.19</a:t>
            </a:fld>
            <a:endParaRPr lang="fr-CH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8AE76-06D2-441A-B128-7CE999D6AB75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1875503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9733C-5E7E-4B34-A42E-41014DD8A05E}" type="datetimeFigureOut">
              <a:rPr lang="fr-CH" smtClean="0"/>
              <a:t>06.05.19</a:t>
            </a:fld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8AE76-06D2-441A-B128-7CE999D6AB75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09168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H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9733C-5E7E-4B34-A42E-41014DD8A05E}" type="datetimeFigureOut">
              <a:rPr lang="fr-CH" smtClean="0"/>
              <a:t>06.05.19</a:t>
            </a:fld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8AE76-06D2-441A-B128-7CE999D6AB75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019085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D9733C-5E7E-4B34-A42E-41014DD8A05E}" type="datetimeFigureOut">
              <a:rPr lang="fr-CH" smtClean="0"/>
              <a:t>06.05.19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68AE76-06D2-441A-B128-7CE999D6AB75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446598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microsoft.com/office/2007/relationships/hdphoto" Target="../media/hdphoto2.wdp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tif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2.pn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tiff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CH" b="1" dirty="0"/>
              <a:t>GASTRO-ENTERITE AIGUË - </a:t>
            </a:r>
            <a:br>
              <a:rPr lang="fr-CH" b="1" dirty="0"/>
            </a:br>
            <a:r>
              <a:rPr lang="fr-CH" b="1" dirty="0"/>
              <a:t>BOUSCULER LES IDÉES REÇUES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6444208" y="6473471"/>
            <a:ext cx="2594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i="1" dirty="0"/>
              <a:t>Dr </a:t>
            </a:r>
            <a:r>
              <a:rPr lang="fr-CH" i="1" dirty="0" err="1"/>
              <a:t>M.Martinez</a:t>
            </a:r>
            <a:r>
              <a:rPr lang="fr-CH" i="1" dirty="0"/>
              <a:t>, HRC-Aigle</a:t>
            </a:r>
          </a:p>
        </p:txBody>
      </p:sp>
    </p:spTree>
    <p:extLst>
      <p:ext uri="{BB962C8B-B14F-4D97-AF65-F5344CB8AC3E}">
        <p14:creationId xmlns:p14="http://schemas.microsoft.com/office/powerpoint/2010/main" val="29131467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31540" y="3284984"/>
            <a:ext cx="8280920" cy="267765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fr-FR" sz="2800" dirty="0"/>
              <a:t>Le </a:t>
            </a:r>
            <a:r>
              <a:rPr lang="fr-FR" sz="2800" dirty="0">
                <a:solidFill>
                  <a:srgbClr val="FF0000"/>
                </a:solidFill>
              </a:rPr>
              <a:t>Rotavirus </a:t>
            </a:r>
            <a:r>
              <a:rPr lang="fr-FR" sz="2800" dirty="0"/>
              <a:t>est le germe qui fait les gastro </a:t>
            </a:r>
            <a:r>
              <a:rPr lang="fr-FR" sz="2800" dirty="0">
                <a:solidFill>
                  <a:srgbClr val="FF0000"/>
                </a:solidFill>
              </a:rPr>
              <a:t>les plus sévères </a:t>
            </a:r>
            <a:r>
              <a:rPr lang="fr-FR" sz="2800" dirty="0"/>
              <a:t>car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fr-FR" sz="2800" dirty="0">
                <a:solidFill>
                  <a:srgbClr val="FF0000"/>
                </a:solidFill>
              </a:rPr>
              <a:t>Dure plus longtemps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fr-FR" sz="2800" dirty="0">
                <a:solidFill>
                  <a:srgbClr val="FF0000"/>
                </a:solidFill>
              </a:rPr>
              <a:t>Fait plus de diarrhées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fr-FR" sz="2800" dirty="0">
                <a:solidFill>
                  <a:srgbClr val="FF0000"/>
                </a:solidFill>
              </a:rPr>
              <a:t>Fait plus de </a:t>
            </a:r>
            <a:r>
              <a:rPr lang="fr-FR" sz="2800" dirty="0" err="1">
                <a:solidFill>
                  <a:srgbClr val="FF0000"/>
                </a:solidFill>
              </a:rPr>
              <a:t>dH</a:t>
            </a:r>
            <a:endParaRPr lang="fr-FR" sz="2800" dirty="0">
              <a:solidFill>
                <a:srgbClr val="FF0000"/>
              </a:solidFill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fr-FR" sz="2800" dirty="0"/>
              <a:t>Est responsable d’</a:t>
            </a:r>
            <a:r>
              <a:rPr lang="fr-FR" sz="2800" baseline="30000" dirty="0"/>
              <a:t>1</a:t>
            </a:r>
            <a:r>
              <a:rPr lang="fr-FR" sz="2800" dirty="0"/>
              <a:t>/</a:t>
            </a:r>
            <a:r>
              <a:rPr lang="fr-FR" sz="2800" baseline="-25000" dirty="0"/>
              <a:t>3</a:t>
            </a:r>
            <a:r>
              <a:rPr lang="fr-FR" sz="2800" dirty="0"/>
              <a:t> des hospitalisations pour GEA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563970D-91DB-C243-A01F-C0FBD3B5FE68}"/>
              </a:ext>
            </a:extLst>
          </p:cNvPr>
          <p:cNvSpPr/>
          <p:nvPr/>
        </p:nvSpPr>
        <p:spPr>
          <a:xfrm>
            <a:off x="2195736" y="470774"/>
            <a:ext cx="500455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fr-FR" sz="2800" b="1" u="sng" dirty="0"/>
              <a:t>DUREE DES DIARRHES</a:t>
            </a:r>
            <a:endParaRPr lang="fr-CH" sz="2800" b="1" u="sng" dirty="0"/>
          </a:p>
          <a:p>
            <a:pPr marL="342900" lvl="0" indent="-342900">
              <a:spcAft>
                <a:spcPts val="0"/>
              </a:spcAft>
              <a:buFont typeface="Symbol" pitchFamily="2" charset="2"/>
              <a:buChar char=""/>
            </a:pPr>
            <a:r>
              <a:rPr lang="fr-FR" sz="2800" dirty="0"/>
              <a:t>Durée moyenne de 2-3 jours</a:t>
            </a:r>
            <a:endParaRPr lang="fr-CH" sz="2800" dirty="0"/>
          </a:p>
          <a:p>
            <a:pPr marL="342900" lvl="0" indent="-342900">
              <a:spcAft>
                <a:spcPts val="0"/>
              </a:spcAft>
              <a:buFont typeface="Symbol" pitchFamily="2" charset="2"/>
              <a:buChar char=""/>
            </a:pPr>
            <a:r>
              <a:rPr lang="fr-FR" sz="2800" dirty="0"/>
              <a:t>10% durent &gt; 7 jours</a:t>
            </a:r>
            <a:endParaRPr lang="fr-CH" sz="2800" dirty="0"/>
          </a:p>
          <a:p>
            <a:pPr marL="342900" lvl="0" indent="-342900">
              <a:spcAft>
                <a:spcPts val="0"/>
              </a:spcAft>
              <a:buFont typeface="Symbol" pitchFamily="2" charset="2"/>
              <a:buChar char=""/>
            </a:pPr>
            <a:r>
              <a:rPr lang="fr-FR" sz="2800" dirty="0"/>
              <a:t>2% durent &gt; 1 mois</a:t>
            </a:r>
            <a:endParaRPr lang="fr-CH" sz="2800" dirty="0"/>
          </a:p>
          <a:p>
            <a:pPr marL="342900" lvl="0" indent="-342900">
              <a:spcAft>
                <a:spcPts val="0"/>
              </a:spcAft>
              <a:buFont typeface="Symbol" pitchFamily="2" charset="2"/>
              <a:buChar char=""/>
            </a:pPr>
            <a:r>
              <a:rPr lang="fr-FR" sz="2800" dirty="0"/>
              <a:t>1% durent &gt; 3 mois</a:t>
            </a:r>
            <a:endParaRPr lang="fr-CH" sz="2800" dirty="0"/>
          </a:p>
        </p:txBody>
      </p:sp>
    </p:spTree>
    <p:extLst>
      <p:ext uri="{BB962C8B-B14F-4D97-AF65-F5344CB8AC3E}">
        <p14:creationId xmlns:p14="http://schemas.microsoft.com/office/powerpoint/2010/main" val="2213269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74" t="21057" r="7319" b="7257"/>
          <a:stretch/>
        </p:blipFill>
        <p:spPr bwMode="auto">
          <a:xfrm>
            <a:off x="6783169" y="4853694"/>
            <a:ext cx="1533247" cy="1887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2555776" y="1008444"/>
            <a:ext cx="4104455" cy="4454203"/>
            <a:chOff x="2555776" y="392224"/>
            <a:chExt cx="4104455" cy="4454203"/>
          </a:xfrm>
        </p:grpSpPr>
        <p:pic>
          <p:nvPicPr>
            <p:cNvPr id="4102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5776" y="392224"/>
              <a:ext cx="4009628" cy="3769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2764299" y="3803469"/>
              <a:ext cx="199965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CH" sz="1000" dirty="0"/>
                <a:t>-Soif</a:t>
              </a:r>
            </a:p>
            <a:p>
              <a:r>
                <a:rPr lang="fr-CH" sz="1000" dirty="0"/>
                <a:t>-Muqueuses sèches</a:t>
              </a:r>
            </a:p>
            <a:p>
              <a:r>
                <a:rPr lang="fr-CH" sz="1000" dirty="0"/>
                <a:t>-Hypotonie des globes oculaires</a:t>
              </a:r>
            </a:p>
            <a:p>
              <a:r>
                <a:rPr lang="fr-CH" sz="1000" dirty="0"/>
                <a:t>-Trouble de la conscience </a:t>
              </a:r>
            </a:p>
          </p:txBody>
        </p:sp>
        <p:sp>
          <p:nvSpPr>
            <p:cNvPr id="3" name="Rectangle 2"/>
            <p:cNvSpPr/>
            <p:nvPr/>
          </p:nvSpPr>
          <p:spPr>
            <a:xfrm>
              <a:off x="4860032" y="3676876"/>
              <a:ext cx="1800199" cy="11695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fr-CH" sz="1000" dirty="0"/>
            </a:p>
            <a:p>
              <a:r>
                <a:rPr lang="fr-CH" sz="1000" dirty="0"/>
                <a:t>-Yeux creux</a:t>
              </a:r>
            </a:p>
            <a:p>
              <a:r>
                <a:rPr lang="fr-CH" sz="1000" dirty="0"/>
                <a:t>-Fontanelle déprimée</a:t>
              </a:r>
            </a:p>
            <a:p>
              <a:pPr marL="85725" indent="-85725"/>
              <a:r>
                <a:rPr lang="fr-CH" sz="1000" dirty="0"/>
                <a:t>-Turgescence/persistance  pli cutané</a:t>
              </a:r>
            </a:p>
            <a:p>
              <a:r>
                <a:rPr lang="fr-CH" sz="1000" dirty="0"/>
                <a:t>- Tachycardie/tachypnée</a:t>
              </a:r>
            </a:p>
            <a:p>
              <a:endParaRPr lang="fr-CH" sz="1000" dirty="0"/>
            </a:p>
          </p:txBody>
        </p:sp>
      </p:grpSp>
      <p:pic>
        <p:nvPicPr>
          <p:cNvPr id="4104" name="Picture 8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52" r="17491" b="12667"/>
          <a:stretch/>
        </p:blipFill>
        <p:spPr bwMode="auto">
          <a:xfrm>
            <a:off x="270418" y="1257711"/>
            <a:ext cx="2202187" cy="2224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116" r="52786" b="14289"/>
          <a:stretch/>
        </p:blipFill>
        <p:spPr bwMode="auto">
          <a:xfrm>
            <a:off x="6751841" y="3013978"/>
            <a:ext cx="2212647" cy="1763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6915" y="1269290"/>
            <a:ext cx="2160249" cy="1467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8" t="61283" r="64629" b="2001"/>
          <a:stretch/>
        </p:blipFill>
        <p:spPr bwMode="auto">
          <a:xfrm>
            <a:off x="270418" y="3580727"/>
            <a:ext cx="2213350" cy="1740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e 4"/>
          <p:cNvGrpSpPr/>
          <p:nvPr/>
        </p:nvGrpSpPr>
        <p:grpSpPr>
          <a:xfrm>
            <a:off x="249457" y="5485380"/>
            <a:ext cx="6410775" cy="1254376"/>
            <a:chOff x="249457" y="5485380"/>
            <a:chExt cx="6410775" cy="1254376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80338" y="5485380"/>
              <a:ext cx="2001029" cy="12543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7816" y="5485380"/>
              <a:ext cx="1932416" cy="12543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462" t="33942" r="2062" b="11521"/>
            <a:stretch/>
          </p:blipFill>
          <p:spPr bwMode="auto">
            <a:xfrm>
              <a:off x="249457" y="5485380"/>
              <a:ext cx="2223147" cy="12543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5" name="Rectangle 14"/>
          <p:cNvSpPr/>
          <p:nvPr/>
        </p:nvSpPr>
        <p:spPr>
          <a:xfrm>
            <a:off x="0" y="0"/>
            <a:ext cx="9144000" cy="681603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6" name="Rectangle 15"/>
          <p:cNvSpPr/>
          <p:nvPr/>
        </p:nvSpPr>
        <p:spPr>
          <a:xfrm>
            <a:off x="-21956" y="-26283"/>
            <a:ext cx="555594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4000" b="1" dirty="0">
                <a:solidFill>
                  <a:srgbClr val="FF0000"/>
                </a:solidFill>
              </a:rPr>
              <a:t>SIGNES</a:t>
            </a:r>
            <a:r>
              <a:rPr lang="fr-FR" sz="4000" b="1" dirty="0"/>
              <a:t> CLINIQUES DE DH</a:t>
            </a:r>
            <a:endParaRPr lang="fr-CH" sz="4000" dirty="0"/>
          </a:p>
        </p:txBody>
      </p:sp>
    </p:spTree>
    <p:extLst>
      <p:ext uri="{BB962C8B-B14F-4D97-AF65-F5344CB8AC3E}">
        <p14:creationId xmlns:p14="http://schemas.microsoft.com/office/powerpoint/2010/main" val="2747542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1603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Rectangle 9"/>
          <p:cNvSpPr/>
          <p:nvPr/>
        </p:nvSpPr>
        <p:spPr>
          <a:xfrm>
            <a:off x="-21956" y="-26283"/>
            <a:ext cx="555594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4000" b="1" dirty="0">
                <a:solidFill>
                  <a:srgbClr val="FF0000"/>
                </a:solidFill>
              </a:rPr>
              <a:t>SIGNES</a:t>
            </a:r>
            <a:r>
              <a:rPr lang="fr-FR" sz="4000" b="1" dirty="0"/>
              <a:t> CLINIQUES DE DH</a:t>
            </a:r>
            <a:endParaRPr lang="fr-CH" sz="4000" dirty="0"/>
          </a:p>
        </p:txBody>
      </p:sp>
      <p:pic>
        <p:nvPicPr>
          <p:cNvPr id="6" name="Picture 8" descr="HD:Users:mz:Desktop:Capture d’écran 2018-03-07 à 18.53.05.pn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77"/>
          <a:stretch/>
        </p:blipFill>
        <p:spPr bwMode="auto">
          <a:xfrm>
            <a:off x="2017044" y="1104590"/>
            <a:ext cx="5109911" cy="46592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5244" y="692696"/>
            <a:ext cx="3273510" cy="23312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0" name="Groupe 29"/>
          <p:cNvGrpSpPr/>
          <p:nvPr/>
        </p:nvGrpSpPr>
        <p:grpSpPr>
          <a:xfrm>
            <a:off x="2123727" y="2373176"/>
            <a:ext cx="3960441" cy="3816481"/>
            <a:chOff x="2123727" y="2897386"/>
            <a:chExt cx="3960441" cy="3816481"/>
          </a:xfrm>
        </p:grpSpPr>
        <p:grpSp>
          <p:nvGrpSpPr>
            <p:cNvPr id="3" name="Groupe 2"/>
            <p:cNvGrpSpPr/>
            <p:nvPr/>
          </p:nvGrpSpPr>
          <p:grpSpPr>
            <a:xfrm>
              <a:off x="2123727" y="2897386"/>
              <a:ext cx="3960441" cy="2331814"/>
              <a:chOff x="2123727" y="2897386"/>
              <a:chExt cx="3960441" cy="2331814"/>
            </a:xfrm>
          </p:grpSpPr>
          <p:sp>
            <p:nvSpPr>
              <p:cNvPr id="2" name="Rectangle 1"/>
              <p:cNvSpPr/>
              <p:nvPr/>
            </p:nvSpPr>
            <p:spPr>
              <a:xfrm>
                <a:off x="5796136" y="2897386"/>
                <a:ext cx="288032" cy="171574"/>
              </a:xfrm>
              <a:custGeom>
                <a:avLst/>
                <a:gdLst>
                  <a:gd name="connsiteX0" fmla="*/ 0 w 288032"/>
                  <a:gd name="connsiteY0" fmla="*/ 0 h 216024"/>
                  <a:gd name="connsiteX1" fmla="*/ 288032 w 288032"/>
                  <a:gd name="connsiteY1" fmla="*/ 0 h 216024"/>
                  <a:gd name="connsiteX2" fmla="*/ 288032 w 288032"/>
                  <a:gd name="connsiteY2" fmla="*/ 216024 h 216024"/>
                  <a:gd name="connsiteX3" fmla="*/ 0 w 288032"/>
                  <a:gd name="connsiteY3" fmla="*/ 216024 h 216024"/>
                  <a:gd name="connsiteX4" fmla="*/ 0 w 288032"/>
                  <a:gd name="connsiteY4" fmla="*/ 0 h 216024"/>
                  <a:gd name="connsiteX0" fmla="*/ 6350 w 288032"/>
                  <a:gd name="connsiteY0" fmla="*/ 44450 h 216024"/>
                  <a:gd name="connsiteX1" fmla="*/ 288032 w 288032"/>
                  <a:gd name="connsiteY1" fmla="*/ 0 h 216024"/>
                  <a:gd name="connsiteX2" fmla="*/ 288032 w 288032"/>
                  <a:gd name="connsiteY2" fmla="*/ 216024 h 216024"/>
                  <a:gd name="connsiteX3" fmla="*/ 0 w 288032"/>
                  <a:gd name="connsiteY3" fmla="*/ 216024 h 216024"/>
                  <a:gd name="connsiteX4" fmla="*/ 6350 w 288032"/>
                  <a:gd name="connsiteY4" fmla="*/ 44450 h 216024"/>
                  <a:gd name="connsiteX0" fmla="*/ 6350 w 288032"/>
                  <a:gd name="connsiteY0" fmla="*/ 0 h 171574"/>
                  <a:gd name="connsiteX1" fmla="*/ 281682 w 288032"/>
                  <a:gd name="connsiteY1" fmla="*/ 0 h 171574"/>
                  <a:gd name="connsiteX2" fmla="*/ 288032 w 288032"/>
                  <a:gd name="connsiteY2" fmla="*/ 171574 h 171574"/>
                  <a:gd name="connsiteX3" fmla="*/ 0 w 288032"/>
                  <a:gd name="connsiteY3" fmla="*/ 171574 h 171574"/>
                  <a:gd name="connsiteX4" fmla="*/ 6350 w 288032"/>
                  <a:gd name="connsiteY4" fmla="*/ 0 h 1715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8032" h="171574">
                    <a:moveTo>
                      <a:pt x="6350" y="0"/>
                    </a:moveTo>
                    <a:lnTo>
                      <a:pt x="281682" y="0"/>
                    </a:lnTo>
                    <a:lnTo>
                      <a:pt x="288032" y="171574"/>
                    </a:lnTo>
                    <a:lnTo>
                      <a:pt x="0" y="171574"/>
                    </a:lnTo>
                    <a:lnTo>
                      <a:pt x="6350" y="0"/>
                    </a:lnTo>
                    <a:close/>
                  </a:path>
                </a:pathLst>
              </a:custGeom>
              <a:solidFill>
                <a:srgbClr val="00B050">
                  <a:alpha val="33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5760416" y="4412728"/>
                <a:ext cx="323751" cy="168399"/>
              </a:xfrm>
              <a:custGeom>
                <a:avLst/>
                <a:gdLst>
                  <a:gd name="connsiteX0" fmla="*/ 0 w 288032"/>
                  <a:gd name="connsiteY0" fmla="*/ 0 h 216024"/>
                  <a:gd name="connsiteX1" fmla="*/ 288032 w 288032"/>
                  <a:gd name="connsiteY1" fmla="*/ 0 h 216024"/>
                  <a:gd name="connsiteX2" fmla="*/ 288032 w 288032"/>
                  <a:gd name="connsiteY2" fmla="*/ 216024 h 216024"/>
                  <a:gd name="connsiteX3" fmla="*/ 0 w 288032"/>
                  <a:gd name="connsiteY3" fmla="*/ 216024 h 216024"/>
                  <a:gd name="connsiteX4" fmla="*/ 0 w 288032"/>
                  <a:gd name="connsiteY4" fmla="*/ 0 h 216024"/>
                  <a:gd name="connsiteX0" fmla="*/ 0 w 316607"/>
                  <a:gd name="connsiteY0" fmla="*/ 80963 h 216024"/>
                  <a:gd name="connsiteX1" fmla="*/ 316607 w 316607"/>
                  <a:gd name="connsiteY1" fmla="*/ 0 h 216024"/>
                  <a:gd name="connsiteX2" fmla="*/ 316607 w 316607"/>
                  <a:gd name="connsiteY2" fmla="*/ 216024 h 216024"/>
                  <a:gd name="connsiteX3" fmla="*/ 28575 w 316607"/>
                  <a:gd name="connsiteY3" fmla="*/ 216024 h 216024"/>
                  <a:gd name="connsiteX4" fmla="*/ 0 w 316607"/>
                  <a:gd name="connsiteY4" fmla="*/ 80963 h 216024"/>
                  <a:gd name="connsiteX0" fmla="*/ 0 w 316607"/>
                  <a:gd name="connsiteY0" fmla="*/ 30957 h 166018"/>
                  <a:gd name="connsiteX1" fmla="*/ 311844 w 316607"/>
                  <a:gd name="connsiteY1" fmla="*/ 0 h 166018"/>
                  <a:gd name="connsiteX2" fmla="*/ 316607 w 316607"/>
                  <a:gd name="connsiteY2" fmla="*/ 166018 h 166018"/>
                  <a:gd name="connsiteX3" fmla="*/ 28575 w 316607"/>
                  <a:gd name="connsiteY3" fmla="*/ 166018 h 166018"/>
                  <a:gd name="connsiteX4" fmla="*/ 0 w 316607"/>
                  <a:gd name="connsiteY4" fmla="*/ 30957 h 166018"/>
                  <a:gd name="connsiteX0" fmla="*/ 0 w 316607"/>
                  <a:gd name="connsiteY0" fmla="*/ 7144 h 166018"/>
                  <a:gd name="connsiteX1" fmla="*/ 311844 w 316607"/>
                  <a:gd name="connsiteY1" fmla="*/ 0 h 166018"/>
                  <a:gd name="connsiteX2" fmla="*/ 316607 w 316607"/>
                  <a:gd name="connsiteY2" fmla="*/ 166018 h 166018"/>
                  <a:gd name="connsiteX3" fmla="*/ 28575 w 316607"/>
                  <a:gd name="connsiteY3" fmla="*/ 166018 h 166018"/>
                  <a:gd name="connsiteX4" fmla="*/ 0 w 316607"/>
                  <a:gd name="connsiteY4" fmla="*/ 7144 h 166018"/>
                  <a:gd name="connsiteX0" fmla="*/ 7144 w 323751"/>
                  <a:gd name="connsiteY0" fmla="*/ 7144 h 166018"/>
                  <a:gd name="connsiteX1" fmla="*/ 318988 w 323751"/>
                  <a:gd name="connsiteY1" fmla="*/ 0 h 166018"/>
                  <a:gd name="connsiteX2" fmla="*/ 323751 w 323751"/>
                  <a:gd name="connsiteY2" fmla="*/ 166018 h 166018"/>
                  <a:gd name="connsiteX3" fmla="*/ 0 w 323751"/>
                  <a:gd name="connsiteY3" fmla="*/ 166018 h 166018"/>
                  <a:gd name="connsiteX4" fmla="*/ 7144 w 323751"/>
                  <a:gd name="connsiteY4" fmla="*/ 7144 h 166018"/>
                  <a:gd name="connsiteX0" fmla="*/ 4762 w 323751"/>
                  <a:gd name="connsiteY0" fmla="*/ 0 h 168399"/>
                  <a:gd name="connsiteX1" fmla="*/ 318988 w 323751"/>
                  <a:gd name="connsiteY1" fmla="*/ 2381 h 168399"/>
                  <a:gd name="connsiteX2" fmla="*/ 323751 w 323751"/>
                  <a:gd name="connsiteY2" fmla="*/ 168399 h 168399"/>
                  <a:gd name="connsiteX3" fmla="*/ 0 w 323751"/>
                  <a:gd name="connsiteY3" fmla="*/ 168399 h 168399"/>
                  <a:gd name="connsiteX4" fmla="*/ 4762 w 323751"/>
                  <a:gd name="connsiteY4" fmla="*/ 0 h 1683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3751" h="168399">
                    <a:moveTo>
                      <a:pt x="4762" y="0"/>
                    </a:moveTo>
                    <a:lnTo>
                      <a:pt x="318988" y="2381"/>
                    </a:lnTo>
                    <a:lnTo>
                      <a:pt x="323751" y="168399"/>
                    </a:lnTo>
                    <a:lnTo>
                      <a:pt x="0" y="168399"/>
                    </a:lnTo>
                    <a:lnTo>
                      <a:pt x="4762" y="0"/>
                    </a:lnTo>
                    <a:close/>
                  </a:path>
                </a:pathLst>
              </a:custGeom>
              <a:solidFill>
                <a:srgbClr val="00B050">
                  <a:alpha val="33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5750892" y="5077470"/>
                <a:ext cx="297556" cy="151730"/>
              </a:xfrm>
              <a:custGeom>
                <a:avLst/>
                <a:gdLst>
                  <a:gd name="connsiteX0" fmla="*/ 0 w 288032"/>
                  <a:gd name="connsiteY0" fmla="*/ 0 h 216024"/>
                  <a:gd name="connsiteX1" fmla="*/ 288032 w 288032"/>
                  <a:gd name="connsiteY1" fmla="*/ 0 h 216024"/>
                  <a:gd name="connsiteX2" fmla="*/ 288032 w 288032"/>
                  <a:gd name="connsiteY2" fmla="*/ 216024 h 216024"/>
                  <a:gd name="connsiteX3" fmla="*/ 0 w 288032"/>
                  <a:gd name="connsiteY3" fmla="*/ 216024 h 216024"/>
                  <a:gd name="connsiteX4" fmla="*/ 0 w 288032"/>
                  <a:gd name="connsiteY4" fmla="*/ 0 h 216024"/>
                  <a:gd name="connsiteX0" fmla="*/ 0 w 290414"/>
                  <a:gd name="connsiteY0" fmla="*/ 71437 h 216024"/>
                  <a:gd name="connsiteX1" fmla="*/ 290414 w 290414"/>
                  <a:gd name="connsiteY1" fmla="*/ 0 h 216024"/>
                  <a:gd name="connsiteX2" fmla="*/ 290414 w 290414"/>
                  <a:gd name="connsiteY2" fmla="*/ 216024 h 216024"/>
                  <a:gd name="connsiteX3" fmla="*/ 2382 w 290414"/>
                  <a:gd name="connsiteY3" fmla="*/ 216024 h 216024"/>
                  <a:gd name="connsiteX4" fmla="*/ 0 w 290414"/>
                  <a:gd name="connsiteY4" fmla="*/ 71437 h 216024"/>
                  <a:gd name="connsiteX0" fmla="*/ 0 w 290414"/>
                  <a:gd name="connsiteY0" fmla="*/ 0 h 144587"/>
                  <a:gd name="connsiteX1" fmla="*/ 247551 w 290414"/>
                  <a:gd name="connsiteY1" fmla="*/ 4763 h 144587"/>
                  <a:gd name="connsiteX2" fmla="*/ 290414 w 290414"/>
                  <a:gd name="connsiteY2" fmla="*/ 144587 h 144587"/>
                  <a:gd name="connsiteX3" fmla="*/ 2382 w 290414"/>
                  <a:gd name="connsiteY3" fmla="*/ 144587 h 144587"/>
                  <a:gd name="connsiteX4" fmla="*/ 0 w 290414"/>
                  <a:gd name="connsiteY4" fmla="*/ 0 h 144587"/>
                  <a:gd name="connsiteX0" fmla="*/ 0 w 254695"/>
                  <a:gd name="connsiteY0" fmla="*/ 0 h 144587"/>
                  <a:gd name="connsiteX1" fmla="*/ 247551 w 254695"/>
                  <a:gd name="connsiteY1" fmla="*/ 4763 h 144587"/>
                  <a:gd name="connsiteX2" fmla="*/ 254695 w 254695"/>
                  <a:gd name="connsiteY2" fmla="*/ 139825 h 144587"/>
                  <a:gd name="connsiteX3" fmla="*/ 2382 w 254695"/>
                  <a:gd name="connsiteY3" fmla="*/ 144587 h 144587"/>
                  <a:gd name="connsiteX4" fmla="*/ 0 w 254695"/>
                  <a:gd name="connsiteY4" fmla="*/ 0 h 144587"/>
                  <a:gd name="connsiteX0" fmla="*/ 42861 w 297556"/>
                  <a:gd name="connsiteY0" fmla="*/ 0 h 144587"/>
                  <a:gd name="connsiteX1" fmla="*/ 290412 w 297556"/>
                  <a:gd name="connsiteY1" fmla="*/ 4763 h 144587"/>
                  <a:gd name="connsiteX2" fmla="*/ 297556 w 297556"/>
                  <a:gd name="connsiteY2" fmla="*/ 139825 h 144587"/>
                  <a:gd name="connsiteX3" fmla="*/ 0 w 297556"/>
                  <a:gd name="connsiteY3" fmla="*/ 144587 h 144587"/>
                  <a:gd name="connsiteX4" fmla="*/ 42861 w 297556"/>
                  <a:gd name="connsiteY4" fmla="*/ 0 h 144587"/>
                  <a:gd name="connsiteX0" fmla="*/ 2379 w 297556"/>
                  <a:gd name="connsiteY0" fmla="*/ 0 h 146968"/>
                  <a:gd name="connsiteX1" fmla="*/ 290412 w 297556"/>
                  <a:gd name="connsiteY1" fmla="*/ 7144 h 146968"/>
                  <a:gd name="connsiteX2" fmla="*/ 297556 w 297556"/>
                  <a:gd name="connsiteY2" fmla="*/ 142206 h 146968"/>
                  <a:gd name="connsiteX3" fmla="*/ 0 w 297556"/>
                  <a:gd name="connsiteY3" fmla="*/ 146968 h 146968"/>
                  <a:gd name="connsiteX4" fmla="*/ 2379 w 297556"/>
                  <a:gd name="connsiteY4" fmla="*/ 0 h 146968"/>
                  <a:gd name="connsiteX0" fmla="*/ 2379 w 297556"/>
                  <a:gd name="connsiteY0" fmla="*/ 4762 h 151730"/>
                  <a:gd name="connsiteX1" fmla="*/ 292793 w 297556"/>
                  <a:gd name="connsiteY1" fmla="*/ 0 h 151730"/>
                  <a:gd name="connsiteX2" fmla="*/ 297556 w 297556"/>
                  <a:gd name="connsiteY2" fmla="*/ 146968 h 151730"/>
                  <a:gd name="connsiteX3" fmla="*/ 0 w 297556"/>
                  <a:gd name="connsiteY3" fmla="*/ 151730 h 151730"/>
                  <a:gd name="connsiteX4" fmla="*/ 2379 w 297556"/>
                  <a:gd name="connsiteY4" fmla="*/ 4762 h 1517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7556" h="151730">
                    <a:moveTo>
                      <a:pt x="2379" y="4762"/>
                    </a:moveTo>
                    <a:lnTo>
                      <a:pt x="292793" y="0"/>
                    </a:lnTo>
                    <a:lnTo>
                      <a:pt x="297556" y="146968"/>
                    </a:lnTo>
                    <a:lnTo>
                      <a:pt x="0" y="151730"/>
                    </a:lnTo>
                    <a:lnTo>
                      <a:pt x="2379" y="4762"/>
                    </a:lnTo>
                    <a:close/>
                  </a:path>
                </a:pathLst>
              </a:custGeom>
              <a:solidFill>
                <a:srgbClr val="00B050">
                  <a:alpha val="33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2" name="Rectangle 7"/>
              <p:cNvSpPr/>
              <p:nvPr/>
            </p:nvSpPr>
            <p:spPr>
              <a:xfrm>
                <a:off x="5750892" y="4077072"/>
                <a:ext cx="323751" cy="168399"/>
              </a:xfrm>
              <a:custGeom>
                <a:avLst/>
                <a:gdLst>
                  <a:gd name="connsiteX0" fmla="*/ 0 w 288032"/>
                  <a:gd name="connsiteY0" fmla="*/ 0 h 216024"/>
                  <a:gd name="connsiteX1" fmla="*/ 288032 w 288032"/>
                  <a:gd name="connsiteY1" fmla="*/ 0 h 216024"/>
                  <a:gd name="connsiteX2" fmla="*/ 288032 w 288032"/>
                  <a:gd name="connsiteY2" fmla="*/ 216024 h 216024"/>
                  <a:gd name="connsiteX3" fmla="*/ 0 w 288032"/>
                  <a:gd name="connsiteY3" fmla="*/ 216024 h 216024"/>
                  <a:gd name="connsiteX4" fmla="*/ 0 w 288032"/>
                  <a:gd name="connsiteY4" fmla="*/ 0 h 216024"/>
                  <a:gd name="connsiteX0" fmla="*/ 0 w 316607"/>
                  <a:gd name="connsiteY0" fmla="*/ 80963 h 216024"/>
                  <a:gd name="connsiteX1" fmla="*/ 316607 w 316607"/>
                  <a:gd name="connsiteY1" fmla="*/ 0 h 216024"/>
                  <a:gd name="connsiteX2" fmla="*/ 316607 w 316607"/>
                  <a:gd name="connsiteY2" fmla="*/ 216024 h 216024"/>
                  <a:gd name="connsiteX3" fmla="*/ 28575 w 316607"/>
                  <a:gd name="connsiteY3" fmla="*/ 216024 h 216024"/>
                  <a:gd name="connsiteX4" fmla="*/ 0 w 316607"/>
                  <a:gd name="connsiteY4" fmla="*/ 80963 h 216024"/>
                  <a:gd name="connsiteX0" fmla="*/ 0 w 316607"/>
                  <a:gd name="connsiteY0" fmla="*/ 30957 h 166018"/>
                  <a:gd name="connsiteX1" fmla="*/ 311844 w 316607"/>
                  <a:gd name="connsiteY1" fmla="*/ 0 h 166018"/>
                  <a:gd name="connsiteX2" fmla="*/ 316607 w 316607"/>
                  <a:gd name="connsiteY2" fmla="*/ 166018 h 166018"/>
                  <a:gd name="connsiteX3" fmla="*/ 28575 w 316607"/>
                  <a:gd name="connsiteY3" fmla="*/ 166018 h 166018"/>
                  <a:gd name="connsiteX4" fmla="*/ 0 w 316607"/>
                  <a:gd name="connsiteY4" fmla="*/ 30957 h 166018"/>
                  <a:gd name="connsiteX0" fmla="*/ 0 w 316607"/>
                  <a:gd name="connsiteY0" fmla="*/ 7144 h 166018"/>
                  <a:gd name="connsiteX1" fmla="*/ 311844 w 316607"/>
                  <a:gd name="connsiteY1" fmla="*/ 0 h 166018"/>
                  <a:gd name="connsiteX2" fmla="*/ 316607 w 316607"/>
                  <a:gd name="connsiteY2" fmla="*/ 166018 h 166018"/>
                  <a:gd name="connsiteX3" fmla="*/ 28575 w 316607"/>
                  <a:gd name="connsiteY3" fmla="*/ 166018 h 166018"/>
                  <a:gd name="connsiteX4" fmla="*/ 0 w 316607"/>
                  <a:gd name="connsiteY4" fmla="*/ 7144 h 166018"/>
                  <a:gd name="connsiteX0" fmla="*/ 7144 w 323751"/>
                  <a:gd name="connsiteY0" fmla="*/ 7144 h 166018"/>
                  <a:gd name="connsiteX1" fmla="*/ 318988 w 323751"/>
                  <a:gd name="connsiteY1" fmla="*/ 0 h 166018"/>
                  <a:gd name="connsiteX2" fmla="*/ 323751 w 323751"/>
                  <a:gd name="connsiteY2" fmla="*/ 166018 h 166018"/>
                  <a:gd name="connsiteX3" fmla="*/ 0 w 323751"/>
                  <a:gd name="connsiteY3" fmla="*/ 166018 h 166018"/>
                  <a:gd name="connsiteX4" fmla="*/ 7144 w 323751"/>
                  <a:gd name="connsiteY4" fmla="*/ 7144 h 166018"/>
                  <a:gd name="connsiteX0" fmla="*/ 4762 w 323751"/>
                  <a:gd name="connsiteY0" fmla="*/ 0 h 168399"/>
                  <a:gd name="connsiteX1" fmla="*/ 318988 w 323751"/>
                  <a:gd name="connsiteY1" fmla="*/ 2381 h 168399"/>
                  <a:gd name="connsiteX2" fmla="*/ 323751 w 323751"/>
                  <a:gd name="connsiteY2" fmla="*/ 168399 h 168399"/>
                  <a:gd name="connsiteX3" fmla="*/ 0 w 323751"/>
                  <a:gd name="connsiteY3" fmla="*/ 168399 h 168399"/>
                  <a:gd name="connsiteX4" fmla="*/ 4762 w 323751"/>
                  <a:gd name="connsiteY4" fmla="*/ 0 h 1683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3751" h="168399">
                    <a:moveTo>
                      <a:pt x="4762" y="0"/>
                    </a:moveTo>
                    <a:lnTo>
                      <a:pt x="318988" y="2381"/>
                    </a:lnTo>
                    <a:lnTo>
                      <a:pt x="323751" y="168399"/>
                    </a:lnTo>
                    <a:lnTo>
                      <a:pt x="0" y="168399"/>
                    </a:lnTo>
                    <a:lnTo>
                      <a:pt x="4762" y="0"/>
                    </a:lnTo>
                    <a:close/>
                  </a:path>
                </a:pathLst>
              </a:custGeom>
              <a:solidFill>
                <a:srgbClr val="00B050">
                  <a:alpha val="33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3" name="Rectangle 1"/>
              <p:cNvSpPr/>
              <p:nvPr/>
            </p:nvSpPr>
            <p:spPr>
              <a:xfrm>
                <a:off x="2133253" y="2897386"/>
                <a:ext cx="1316988" cy="171574"/>
              </a:xfrm>
              <a:custGeom>
                <a:avLst/>
                <a:gdLst>
                  <a:gd name="connsiteX0" fmla="*/ 0 w 288032"/>
                  <a:gd name="connsiteY0" fmla="*/ 0 h 216024"/>
                  <a:gd name="connsiteX1" fmla="*/ 288032 w 288032"/>
                  <a:gd name="connsiteY1" fmla="*/ 0 h 216024"/>
                  <a:gd name="connsiteX2" fmla="*/ 288032 w 288032"/>
                  <a:gd name="connsiteY2" fmla="*/ 216024 h 216024"/>
                  <a:gd name="connsiteX3" fmla="*/ 0 w 288032"/>
                  <a:gd name="connsiteY3" fmla="*/ 216024 h 216024"/>
                  <a:gd name="connsiteX4" fmla="*/ 0 w 288032"/>
                  <a:gd name="connsiteY4" fmla="*/ 0 h 216024"/>
                  <a:gd name="connsiteX0" fmla="*/ 6350 w 288032"/>
                  <a:gd name="connsiteY0" fmla="*/ 44450 h 216024"/>
                  <a:gd name="connsiteX1" fmla="*/ 288032 w 288032"/>
                  <a:gd name="connsiteY1" fmla="*/ 0 h 216024"/>
                  <a:gd name="connsiteX2" fmla="*/ 288032 w 288032"/>
                  <a:gd name="connsiteY2" fmla="*/ 216024 h 216024"/>
                  <a:gd name="connsiteX3" fmla="*/ 0 w 288032"/>
                  <a:gd name="connsiteY3" fmla="*/ 216024 h 216024"/>
                  <a:gd name="connsiteX4" fmla="*/ 6350 w 288032"/>
                  <a:gd name="connsiteY4" fmla="*/ 44450 h 216024"/>
                  <a:gd name="connsiteX0" fmla="*/ 6350 w 288032"/>
                  <a:gd name="connsiteY0" fmla="*/ 0 h 171574"/>
                  <a:gd name="connsiteX1" fmla="*/ 281682 w 288032"/>
                  <a:gd name="connsiteY1" fmla="*/ 0 h 171574"/>
                  <a:gd name="connsiteX2" fmla="*/ 288032 w 288032"/>
                  <a:gd name="connsiteY2" fmla="*/ 171574 h 171574"/>
                  <a:gd name="connsiteX3" fmla="*/ 0 w 288032"/>
                  <a:gd name="connsiteY3" fmla="*/ 171574 h 171574"/>
                  <a:gd name="connsiteX4" fmla="*/ 6350 w 288032"/>
                  <a:gd name="connsiteY4" fmla="*/ 0 h 1715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8032" h="171574">
                    <a:moveTo>
                      <a:pt x="6350" y="0"/>
                    </a:moveTo>
                    <a:lnTo>
                      <a:pt x="281682" y="0"/>
                    </a:lnTo>
                    <a:lnTo>
                      <a:pt x="288032" y="171574"/>
                    </a:lnTo>
                    <a:lnTo>
                      <a:pt x="0" y="171574"/>
                    </a:lnTo>
                    <a:lnTo>
                      <a:pt x="6350" y="0"/>
                    </a:lnTo>
                    <a:close/>
                  </a:path>
                </a:pathLst>
              </a:custGeom>
              <a:solidFill>
                <a:srgbClr val="00B050">
                  <a:alpha val="33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4" name="Rectangle 7"/>
              <p:cNvSpPr/>
              <p:nvPr/>
            </p:nvSpPr>
            <p:spPr>
              <a:xfrm>
                <a:off x="2133252" y="4408759"/>
                <a:ext cx="1444373" cy="172368"/>
              </a:xfrm>
              <a:custGeom>
                <a:avLst/>
                <a:gdLst>
                  <a:gd name="connsiteX0" fmla="*/ 0 w 288032"/>
                  <a:gd name="connsiteY0" fmla="*/ 0 h 216024"/>
                  <a:gd name="connsiteX1" fmla="*/ 288032 w 288032"/>
                  <a:gd name="connsiteY1" fmla="*/ 0 h 216024"/>
                  <a:gd name="connsiteX2" fmla="*/ 288032 w 288032"/>
                  <a:gd name="connsiteY2" fmla="*/ 216024 h 216024"/>
                  <a:gd name="connsiteX3" fmla="*/ 0 w 288032"/>
                  <a:gd name="connsiteY3" fmla="*/ 216024 h 216024"/>
                  <a:gd name="connsiteX4" fmla="*/ 0 w 288032"/>
                  <a:gd name="connsiteY4" fmla="*/ 0 h 216024"/>
                  <a:gd name="connsiteX0" fmla="*/ 0 w 316607"/>
                  <a:gd name="connsiteY0" fmla="*/ 80963 h 216024"/>
                  <a:gd name="connsiteX1" fmla="*/ 316607 w 316607"/>
                  <a:gd name="connsiteY1" fmla="*/ 0 h 216024"/>
                  <a:gd name="connsiteX2" fmla="*/ 316607 w 316607"/>
                  <a:gd name="connsiteY2" fmla="*/ 216024 h 216024"/>
                  <a:gd name="connsiteX3" fmla="*/ 28575 w 316607"/>
                  <a:gd name="connsiteY3" fmla="*/ 216024 h 216024"/>
                  <a:gd name="connsiteX4" fmla="*/ 0 w 316607"/>
                  <a:gd name="connsiteY4" fmla="*/ 80963 h 216024"/>
                  <a:gd name="connsiteX0" fmla="*/ 0 w 316607"/>
                  <a:gd name="connsiteY0" fmla="*/ 30957 h 166018"/>
                  <a:gd name="connsiteX1" fmla="*/ 311844 w 316607"/>
                  <a:gd name="connsiteY1" fmla="*/ 0 h 166018"/>
                  <a:gd name="connsiteX2" fmla="*/ 316607 w 316607"/>
                  <a:gd name="connsiteY2" fmla="*/ 166018 h 166018"/>
                  <a:gd name="connsiteX3" fmla="*/ 28575 w 316607"/>
                  <a:gd name="connsiteY3" fmla="*/ 166018 h 166018"/>
                  <a:gd name="connsiteX4" fmla="*/ 0 w 316607"/>
                  <a:gd name="connsiteY4" fmla="*/ 30957 h 166018"/>
                  <a:gd name="connsiteX0" fmla="*/ 0 w 316607"/>
                  <a:gd name="connsiteY0" fmla="*/ 7144 h 166018"/>
                  <a:gd name="connsiteX1" fmla="*/ 311844 w 316607"/>
                  <a:gd name="connsiteY1" fmla="*/ 0 h 166018"/>
                  <a:gd name="connsiteX2" fmla="*/ 316607 w 316607"/>
                  <a:gd name="connsiteY2" fmla="*/ 166018 h 166018"/>
                  <a:gd name="connsiteX3" fmla="*/ 28575 w 316607"/>
                  <a:gd name="connsiteY3" fmla="*/ 166018 h 166018"/>
                  <a:gd name="connsiteX4" fmla="*/ 0 w 316607"/>
                  <a:gd name="connsiteY4" fmla="*/ 7144 h 166018"/>
                  <a:gd name="connsiteX0" fmla="*/ 7144 w 323751"/>
                  <a:gd name="connsiteY0" fmla="*/ 7144 h 166018"/>
                  <a:gd name="connsiteX1" fmla="*/ 318988 w 323751"/>
                  <a:gd name="connsiteY1" fmla="*/ 0 h 166018"/>
                  <a:gd name="connsiteX2" fmla="*/ 323751 w 323751"/>
                  <a:gd name="connsiteY2" fmla="*/ 166018 h 166018"/>
                  <a:gd name="connsiteX3" fmla="*/ 0 w 323751"/>
                  <a:gd name="connsiteY3" fmla="*/ 166018 h 166018"/>
                  <a:gd name="connsiteX4" fmla="*/ 7144 w 323751"/>
                  <a:gd name="connsiteY4" fmla="*/ 7144 h 166018"/>
                  <a:gd name="connsiteX0" fmla="*/ 4762 w 323751"/>
                  <a:gd name="connsiteY0" fmla="*/ 0 h 168399"/>
                  <a:gd name="connsiteX1" fmla="*/ 318988 w 323751"/>
                  <a:gd name="connsiteY1" fmla="*/ 2381 h 168399"/>
                  <a:gd name="connsiteX2" fmla="*/ 323751 w 323751"/>
                  <a:gd name="connsiteY2" fmla="*/ 168399 h 168399"/>
                  <a:gd name="connsiteX3" fmla="*/ 0 w 323751"/>
                  <a:gd name="connsiteY3" fmla="*/ 168399 h 168399"/>
                  <a:gd name="connsiteX4" fmla="*/ 4762 w 323751"/>
                  <a:gd name="connsiteY4" fmla="*/ 0 h 168399"/>
                  <a:gd name="connsiteX0" fmla="*/ 4762 w 324698"/>
                  <a:gd name="connsiteY0" fmla="*/ 3969 h 172368"/>
                  <a:gd name="connsiteX1" fmla="*/ 324698 w 324698"/>
                  <a:gd name="connsiteY1" fmla="*/ 0 h 172368"/>
                  <a:gd name="connsiteX2" fmla="*/ 323751 w 324698"/>
                  <a:gd name="connsiteY2" fmla="*/ 172368 h 172368"/>
                  <a:gd name="connsiteX3" fmla="*/ 0 w 324698"/>
                  <a:gd name="connsiteY3" fmla="*/ 172368 h 172368"/>
                  <a:gd name="connsiteX4" fmla="*/ 4762 w 324698"/>
                  <a:gd name="connsiteY4" fmla="*/ 3969 h 1723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4698" h="172368">
                    <a:moveTo>
                      <a:pt x="4762" y="3969"/>
                    </a:moveTo>
                    <a:lnTo>
                      <a:pt x="324698" y="0"/>
                    </a:lnTo>
                    <a:cubicBezTo>
                      <a:pt x="324382" y="57456"/>
                      <a:pt x="324067" y="114912"/>
                      <a:pt x="323751" y="172368"/>
                    </a:cubicBezTo>
                    <a:lnTo>
                      <a:pt x="0" y="172368"/>
                    </a:lnTo>
                    <a:lnTo>
                      <a:pt x="4762" y="3969"/>
                    </a:lnTo>
                    <a:close/>
                  </a:path>
                </a:pathLst>
              </a:custGeom>
              <a:solidFill>
                <a:srgbClr val="00B050">
                  <a:alpha val="33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5" name="Rectangle 8"/>
              <p:cNvSpPr/>
              <p:nvPr/>
            </p:nvSpPr>
            <p:spPr>
              <a:xfrm>
                <a:off x="2123727" y="5077470"/>
                <a:ext cx="1457074" cy="140357"/>
              </a:xfrm>
              <a:custGeom>
                <a:avLst/>
                <a:gdLst>
                  <a:gd name="connsiteX0" fmla="*/ 0 w 288032"/>
                  <a:gd name="connsiteY0" fmla="*/ 0 h 216024"/>
                  <a:gd name="connsiteX1" fmla="*/ 288032 w 288032"/>
                  <a:gd name="connsiteY1" fmla="*/ 0 h 216024"/>
                  <a:gd name="connsiteX2" fmla="*/ 288032 w 288032"/>
                  <a:gd name="connsiteY2" fmla="*/ 216024 h 216024"/>
                  <a:gd name="connsiteX3" fmla="*/ 0 w 288032"/>
                  <a:gd name="connsiteY3" fmla="*/ 216024 h 216024"/>
                  <a:gd name="connsiteX4" fmla="*/ 0 w 288032"/>
                  <a:gd name="connsiteY4" fmla="*/ 0 h 216024"/>
                  <a:gd name="connsiteX0" fmla="*/ 0 w 290414"/>
                  <a:gd name="connsiteY0" fmla="*/ 71437 h 216024"/>
                  <a:gd name="connsiteX1" fmla="*/ 290414 w 290414"/>
                  <a:gd name="connsiteY1" fmla="*/ 0 h 216024"/>
                  <a:gd name="connsiteX2" fmla="*/ 290414 w 290414"/>
                  <a:gd name="connsiteY2" fmla="*/ 216024 h 216024"/>
                  <a:gd name="connsiteX3" fmla="*/ 2382 w 290414"/>
                  <a:gd name="connsiteY3" fmla="*/ 216024 h 216024"/>
                  <a:gd name="connsiteX4" fmla="*/ 0 w 290414"/>
                  <a:gd name="connsiteY4" fmla="*/ 71437 h 216024"/>
                  <a:gd name="connsiteX0" fmla="*/ 0 w 290414"/>
                  <a:gd name="connsiteY0" fmla="*/ 0 h 144587"/>
                  <a:gd name="connsiteX1" fmla="*/ 247551 w 290414"/>
                  <a:gd name="connsiteY1" fmla="*/ 4763 h 144587"/>
                  <a:gd name="connsiteX2" fmla="*/ 290414 w 290414"/>
                  <a:gd name="connsiteY2" fmla="*/ 144587 h 144587"/>
                  <a:gd name="connsiteX3" fmla="*/ 2382 w 290414"/>
                  <a:gd name="connsiteY3" fmla="*/ 144587 h 144587"/>
                  <a:gd name="connsiteX4" fmla="*/ 0 w 290414"/>
                  <a:gd name="connsiteY4" fmla="*/ 0 h 144587"/>
                  <a:gd name="connsiteX0" fmla="*/ 0 w 254695"/>
                  <a:gd name="connsiteY0" fmla="*/ 0 h 144587"/>
                  <a:gd name="connsiteX1" fmla="*/ 247551 w 254695"/>
                  <a:gd name="connsiteY1" fmla="*/ 4763 h 144587"/>
                  <a:gd name="connsiteX2" fmla="*/ 254695 w 254695"/>
                  <a:gd name="connsiteY2" fmla="*/ 139825 h 144587"/>
                  <a:gd name="connsiteX3" fmla="*/ 2382 w 254695"/>
                  <a:gd name="connsiteY3" fmla="*/ 144587 h 144587"/>
                  <a:gd name="connsiteX4" fmla="*/ 0 w 254695"/>
                  <a:gd name="connsiteY4" fmla="*/ 0 h 144587"/>
                  <a:gd name="connsiteX0" fmla="*/ 42861 w 297556"/>
                  <a:gd name="connsiteY0" fmla="*/ 0 h 144587"/>
                  <a:gd name="connsiteX1" fmla="*/ 290412 w 297556"/>
                  <a:gd name="connsiteY1" fmla="*/ 4763 h 144587"/>
                  <a:gd name="connsiteX2" fmla="*/ 297556 w 297556"/>
                  <a:gd name="connsiteY2" fmla="*/ 139825 h 144587"/>
                  <a:gd name="connsiteX3" fmla="*/ 0 w 297556"/>
                  <a:gd name="connsiteY3" fmla="*/ 144587 h 144587"/>
                  <a:gd name="connsiteX4" fmla="*/ 42861 w 297556"/>
                  <a:gd name="connsiteY4" fmla="*/ 0 h 144587"/>
                  <a:gd name="connsiteX0" fmla="*/ 2379 w 297556"/>
                  <a:gd name="connsiteY0" fmla="*/ 0 h 146968"/>
                  <a:gd name="connsiteX1" fmla="*/ 290412 w 297556"/>
                  <a:gd name="connsiteY1" fmla="*/ 7144 h 146968"/>
                  <a:gd name="connsiteX2" fmla="*/ 297556 w 297556"/>
                  <a:gd name="connsiteY2" fmla="*/ 142206 h 146968"/>
                  <a:gd name="connsiteX3" fmla="*/ 0 w 297556"/>
                  <a:gd name="connsiteY3" fmla="*/ 146968 h 146968"/>
                  <a:gd name="connsiteX4" fmla="*/ 2379 w 297556"/>
                  <a:gd name="connsiteY4" fmla="*/ 0 h 146968"/>
                  <a:gd name="connsiteX0" fmla="*/ 2379 w 297556"/>
                  <a:gd name="connsiteY0" fmla="*/ 4762 h 151730"/>
                  <a:gd name="connsiteX1" fmla="*/ 292793 w 297556"/>
                  <a:gd name="connsiteY1" fmla="*/ 0 h 151730"/>
                  <a:gd name="connsiteX2" fmla="*/ 297556 w 297556"/>
                  <a:gd name="connsiteY2" fmla="*/ 146968 h 151730"/>
                  <a:gd name="connsiteX3" fmla="*/ 0 w 297556"/>
                  <a:gd name="connsiteY3" fmla="*/ 151730 h 151730"/>
                  <a:gd name="connsiteX4" fmla="*/ 2379 w 297556"/>
                  <a:gd name="connsiteY4" fmla="*/ 4762 h 1517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7556" h="151730">
                    <a:moveTo>
                      <a:pt x="2379" y="4762"/>
                    </a:moveTo>
                    <a:lnTo>
                      <a:pt x="292793" y="0"/>
                    </a:lnTo>
                    <a:lnTo>
                      <a:pt x="297556" y="146968"/>
                    </a:lnTo>
                    <a:lnTo>
                      <a:pt x="0" y="151730"/>
                    </a:lnTo>
                    <a:lnTo>
                      <a:pt x="2379" y="4762"/>
                    </a:lnTo>
                    <a:close/>
                  </a:path>
                </a:pathLst>
              </a:custGeom>
              <a:solidFill>
                <a:srgbClr val="00B050">
                  <a:alpha val="33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6" name="Rectangle 7"/>
              <p:cNvSpPr/>
              <p:nvPr/>
            </p:nvSpPr>
            <p:spPr>
              <a:xfrm>
                <a:off x="2123728" y="4073103"/>
                <a:ext cx="1457073" cy="172368"/>
              </a:xfrm>
              <a:custGeom>
                <a:avLst/>
                <a:gdLst>
                  <a:gd name="connsiteX0" fmla="*/ 0 w 288032"/>
                  <a:gd name="connsiteY0" fmla="*/ 0 h 216024"/>
                  <a:gd name="connsiteX1" fmla="*/ 288032 w 288032"/>
                  <a:gd name="connsiteY1" fmla="*/ 0 h 216024"/>
                  <a:gd name="connsiteX2" fmla="*/ 288032 w 288032"/>
                  <a:gd name="connsiteY2" fmla="*/ 216024 h 216024"/>
                  <a:gd name="connsiteX3" fmla="*/ 0 w 288032"/>
                  <a:gd name="connsiteY3" fmla="*/ 216024 h 216024"/>
                  <a:gd name="connsiteX4" fmla="*/ 0 w 288032"/>
                  <a:gd name="connsiteY4" fmla="*/ 0 h 216024"/>
                  <a:gd name="connsiteX0" fmla="*/ 0 w 316607"/>
                  <a:gd name="connsiteY0" fmla="*/ 80963 h 216024"/>
                  <a:gd name="connsiteX1" fmla="*/ 316607 w 316607"/>
                  <a:gd name="connsiteY1" fmla="*/ 0 h 216024"/>
                  <a:gd name="connsiteX2" fmla="*/ 316607 w 316607"/>
                  <a:gd name="connsiteY2" fmla="*/ 216024 h 216024"/>
                  <a:gd name="connsiteX3" fmla="*/ 28575 w 316607"/>
                  <a:gd name="connsiteY3" fmla="*/ 216024 h 216024"/>
                  <a:gd name="connsiteX4" fmla="*/ 0 w 316607"/>
                  <a:gd name="connsiteY4" fmla="*/ 80963 h 216024"/>
                  <a:gd name="connsiteX0" fmla="*/ 0 w 316607"/>
                  <a:gd name="connsiteY0" fmla="*/ 30957 h 166018"/>
                  <a:gd name="connsiteX1" fmla="*/ 311844 w 316607"/>
                  <a:gd name="connsiteY1" fmla="*/ 0 h 166018"/>
                  <a:gd name="connsiteX2" fmla="*/ 316607 w 316607"/>
                  <a:gd name="connsiteY2" fmla="*/ 166018 h 166018"/>
                  <a:gd name="connsiteX3" fmla="*/ 28575 w 316607"/>
                  <a:gd name="connsiteY3" fmla="*/ 166018 h 166018"/>
                  <a:gd name="connsiteX4" fmla="*/ 0 w 316607"/>
                  <a:gd name="connsiteY4" fmla="*/ 30957 h 166018"/>
                  <a:gd name="connsiteX0" fmla="*/ 0 w 316607"/>
                  <a:gd name="connsiteY0" fmla="*/ 7144 h 166018"/>
                  <a:gd name="connsiteX1" fmla="*/ 311844 w 316607"/>
                  <a:gd name="connsiteY1" fmla="*/ 0 h 166018"/>
                  <a:gd name="connsiteX2" fmla="*/ 316607 w 316607"/>
                  <a:gd name="connsiteY2" fmla="*/ 166018 h 166018"/>
                  <a:gd name="connsiteX3" fmla="*/ 28575 w 316607"/>
                  <a:gd name="connsiteY3" fmla="*/ 166018 h 166018"/>
                  <a:gd name="connsiteX4" fmla="*/ 0 w 316607"/>
                  <a:gd name="connsiteY4" fmla="*/ 7144 h 166018"/>
                  <a:gd name="connsiteX0" fmla="*/ 7144 w 323751"/>
                  <a:gd name="connsiteY0" fmla="*/ 7144 h 166018"/>
                  <a:gd name="connsiteX1" fmla="*/ 318988 w 323751"/>
                  <a:gd name="connsiteY1" fmla="*/ 0 h 166018"/>
                  <a:gd name="connsiteX2" fmla="*/ 323751 w 323751"/>
                  <a:gd name="connsiteY2" fmla="*/ 166018 h 166018"/>
                  <a:gd name="connsiteX3" fmla="*/ 0 w 323751"/>
                  <a:gd name="connsiteY3" fmla="*/ 166018 h 166018"/>
                  <a:gd name="connsiteX4" fmla="*/ 7144 w 323751"/>
                  <a:gd name="connsiteY4" fmla="*/ 7144 h 166018"/>
                  <a:gd name="connsiteX0" fmla="*/ 4762 w 323751"/>
                  <a:gd name="connsiteY0" fmla="*/ 0 h 168399"/>
                  <a:gd name="connsiteX1" fmla="*/ 318988 w 323751"/>
                  <a:gd name="connsiteY1" fmla="*/ 2381 h 168399"/>
                  <a:gd name="connsiteX2" fmla="*/ 323751 w 323751"/>
                  <a:gd name="connsiteY2" fmla="*/ 168399 h 168399"/>
                  <a:gd name="connsiteX3" fmla="*/ 0 w 323751"/>
                  <a:gd name="connsiteY3" fmla="*/ 168399 h 168399"/>
                  <a:gd name="connsiteX4" fmla="*/ 4762 w 323751"/>
                  <a:gd name="connsiteY4" fmla="*/ 0 h 168399"/>
                  <a:gd name="connsiteX0" fmla="*/ 4762 w 327553"/>
                  <a:gd name="connsiteY0" fmla="*/ 3969 h 172368"/>
                  <a:gd name="connsiteX1" fmla="*/ 327553 w 327553"/>
                  <a:gd name="connsiteY1" fmla="*/ 0 h 172368"/>
                  <a:gd name="connsiteX2" fmla="*/ 323751 w 327553"/>
                  <a:gd name="connsiteY2" fmla="*/ 172368 h 172368"/>
                  <a:gd name="connsiteX3" fmla="*/ 0 w 327553"/>
                  <a:gd name="connsiteY3" fmla="*/ 172368 h 172368"/>
                  <a:gd name="connsiteX4" fmla="*/ 4762 w 327553"/>
                  <a:gd name="connsiteY4" fmla="*/ 3969 h 1723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7553" h="172368">
                    <a:moveTo>
                      <a:pt x="4762" y="3969"/>
                    </a:moveTo>
                    <a:lnTo>
                      <a:pt x="327553" y="0"/>
                    </a:lnTo>
                    <a:cubicBezTo>
                      <a:pt x="326286" y="57456"/>
                      <a:pt x="325018" y="114912"/>
                      <a:pt x="323751" y="172368"/>
                    </a:cubicBezTo>
                    <a:lnTo>
                      <a:pt x="0" y="172368"/>
                    </a:lnTo>
                    <a:lnTo>
                      <a:pt x="4762" y="3969"/>
                    </a:lnTo>
                    <a:close/>
                  </a:path>
                </a:pathLst>
              </a:custGeom>
              <a:solidFill>
                <a:srgbClr val="00B050">
                  <a:alpha val="33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29" name="Groupe 28"/>
            <p:cNvGrpSpPr/>
            <p:nvPr/>
          </p:nvGrpSpPr>
          <p:grpSpPr>
            <a:xfrm>
              <a:off x="2587199" y="6344535"/>
              <a:ext cx="1527818" cy="369332"/>
              <a:chOff x="2587199" y="6344535"/>
              <a:chExt cx="1527818" cy="369332"/>
            </a:xfrm>
          </p:grpSpPr>
          <p:sp>
            <p:nvSpPr>
              <p:cNvPr id="26" name="Rectangle 8"/>
              <p:cNvSpPr/>
              <p:nvPr/>
            </p:nvSpPr>
            <p:spPr>
              <a:xfrm>
                <a:off x="2587199" y="6453336"/>
                <a:ext cx="297556" cy="151730"/>
              </a:xfrm>
              <a:custGeom>
                <a:avLst/>
                <a:gdLst>
                  <a:gd name="connsiteX0" fmla="*/ 0 w 288032"/>
                  <a:gd name="connsiteY0" fmla="*/ 0 h 216024"/>
                  <a:gd name="connsiteX1" fmla="*/ 288032 w 288032"/>
                  <a:gd name="connsiteY1" fmla="*/ 0 h 216024"/>
                  <a:gd name="connsiteX2" fmla="*/ 288032 w 288032"/>
                  <a:gd name="connsiteY2" fmla="*/ 216024 h 216024"/>
                  <a:gd name="connsiteX3" fmla="*/ 0 w 288032"/>
                  <a:gd name="connsiteY3" fmla="*/ 216024 h 216024"/>
                  <a:gd name="connsiteX4" fmla="*/ 0 w 288032"/>
                  <a:gd name="connsiteY4" fmla="*/ 0 h 216024"/>
                  <a:gd name="connsiteX0" fmla="*/ 0 w 290414"/>
                  <a:gd name="connsiteY0" fmla="*/ 71437 h 216024"/>
                  <a:gd name="connsiteX1" fmla="*/ 290414 w 290414"/>
                  <a:gd name="connsiteY1" fmla="*/ 0 h 216024"/>
                  <a:gd name="connsiteX2" fmla="*/ 290414 w 290414"/>
                  <a:gd name="connsiteY2" fmla="*/ 216024 h 216024"/>
                  <a:gd name="connsiteX3" fmla="*/ 2382 w 290414"/>
                  <a:gd name="connsiteY3" fmla="*/ 216024 h 216024"/>
                  <a:gd name="connsiteX4" fmla="*/ 0 w 290414"/>
                  <a:gd name="connsiteY4" fmla="*/ 71437 h 216024"/>
                  <a:gd name="connsiteX0" fmla="*/ 0 w 290414"/>
                  <a:gd name="connsiteY0" fmla="*/ 0 h 144587"/>
                  <a:gd name="connsiteX1" fmla="*/ 247551 w 290414"/>
                  <a:gd name="connsiteY1" fmla="*/ 4763 h 144587"/>
                  <a:gd name="connsiteX2" fmla="*/ 290414 w 290414"/>
                  <a:gd name="connsiteY2" fmla="*/ 144587 h 144587"/>
                  <a:gd name="connsiteX3" fmla="*/ 2382 w 290414"/>
                  <a:gd name="connsiteY3" fmla="*/ 144587 h 144587"/>
                  <a:gd name="connsiteX4" fmla="*/ 0 w 290414"/>
                  <a:gd name="connsiteY4" fmla="*/ 0 h 144587"/>
                  <a:gd name="connsiteX0" fmla="*/ 0 w 254695"/>
                  <a:gd name="connsiteY0" fmla="*/ 0 h 144587"/>
                  <a:gd name="connsiteX1" fmla="*/ 247551 w 254695"/>
                  <a:gd name="connsiteY1" fmla="*/ 4763 h 144587"/>
                  <a:gd name="connsiteX2" fmla="*/ 254695 w 254695"/>
                  <a:gd name="connsiteY2" fmla="*/ 139825 h 144587"/>
                  <a:gd name="connsiteX3" fmla="*/ 2382 w 254695"/>
                  <a:gd name="connsiteY3" fmla="*/ 144587 h 144587"/>
                  <a:gd name="connsiteX4" fmla="*/ 0 w 254695"/>
                  <a:gd name="connsiteY4" fmla="*/ 0 h 144587"/>
                  <a:gd name="connsiteX0" fmla="*/ 42861 w 297556"/>
                  <a:gd name="connsiteY0" fmla="*/ 0 h 144587"/>
                  <a:gd name="connsiteX1" fmla="*/ 290412 w 297556"/>
                  <a:gd name="connsiteY1" fmla="*/ 4763 h 144587"/>
                  <a:gd name="connsiteX2" fmla="*/ 297556 w 297556"/>
                  <a:gd name="connsiteY2" fmla="*/ 139825 h 144587"/>
                  <a:gd name="connsiteX3" fmla="*/ 0 w 297556"/>
                  <a:gd name="connsiteY3" fmla="*/ 144587 h 144587"/>
                  <a:gd name="connsiteX4" fmla="*/ 42861 w 297556"/>
                  <a:gd name="connsiteY4" fmla="*/ 0 h 144587"/>
                  <a:gd name="connsiteX0" fmla="*/ 2379 w 297556"/>
                  <a:gd name="connsiteY0" fmla="*/ 0 h 146968"/>
                  <a:gd name="connsiteX1" fmla="*/ 290412 w 297556"/>
                  <a:gd name="connsiteY1" fmla="*/ 7144 h 146968"/>
                  <a:gd name="connsiteX2" fmla="*/ 297556 w 297556"/>
                  <a:gd name="connsiteY2" fmla="*/ 142206 h 146968"/>
                  <a:gd name="connsiteX3" fmla="*/ 0 w 297556"/>
                  <a:gd name="connsiteY3" fmla="*/ 146968 h 146968"/>
                  <a:gd name="connsiteX4" fmla="*/ 2379 w 297556"/>
                  <a:gd name="connsiteY4" fmla="*/ 0 h 146968"/>
                  <a:gd name="connsiteX0" fmla="*/ 2379 w 297556"/>
                  <a:gd name="connsiteY0" fmla="*/ 4762 h 151730"/>
                  <a:gd name="connsiteX1" fmla="*/ 292793 w 297556"/>
                  <a:gd name="connsiteY1" fmla="*/ 0 h 151730"/>
                  <a:gd name="connsiteX2" fmla="*/ 297556 w 297556"/>
                  <a:gd name="connsiteY2" fmla="*/ 146968 h 151730"/>
                  <a:gd name="connsiteX3" fmla="*/ 0 w 297556"/>
                  <a:gd name="connsiteY3" fmla="*/ 151730 h 151730"/>
                  <a:gd name="connsiteX4" fmla="*/ 2379 w 297556"/>
                  <a:gd name="connsiteY4" fmla="*/ 4762 h 1517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7556" h="151730">
                    <a:moveTo>
                      <a:pt x="2379" y="4762"/>
                    </a:moveTo>
                    <a:lnTo>
                      <a:pt x="292793" y="0"/>
                    </a:lnTo>
                    <a:lnTo>
                      <a:pt x="297556" y="146968"/>
                    </a:lnTo>
                    <a:lnTo>
                      <a:pt x="0" y="151730"/>
                    </a:lnTo>
                    <a:lnTo>
                      <a:pt x="2379" y="4762"/>
                    </a:lnTo>
                    <a:close/>
                  </a:path>
                </a:pathLst>
              </a:custGeom>
              <a:solidFill>
                <a:srgbClr val="00B050">
                  <a:alpha val="33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" name="ZoneTexte 3"/>
              <p:cNvSpPr txBox="1"/>
              <p:nvPr/>
            </p:nvSpPr>
            <p:spPr>
              <a:xfrm>
                <a:off x="2912444" y="6344535"/>
                <a:ext cx="120257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CH" dirty="0"/>
                  <a:t>= sensibles</a:t>
                </a:r>
                <a:endParaRPr lang="fr-FR" dirty="0"/>
              </a:p>
            </p:txBody>
          </p:sp>
        </p:grpSp>
      </p:grpSp>
      <p:grpSp>
        <p:nvGrpSpPr>
          <p:cNvPr id="31" name="Groupe 30"/>
          <p:cNvGrpSpPr/>
          <p:nvPr/>
        </p:nvGrpSpPr>
        <p:grpSpPr>
          <a:xfrm>
            <a:off x="2123728" y="3552862"/>
            <a:ext cx="4410248" cy="2636795"/>
            <a:chOff x="2123728" y="4077072"/>
            <a:chExt cx="4410248" cy="2636795"/>
          </a:xfrm>
        </p:grpSpPr>
        <p:sp>
          <p:nvSpPr>
            <p:cNvPr id="17" name="Rectangle 1"/>
            <p:cNvSpPr/>
            <p:nvPr/>
          </p:nvSpPr>
          <p:spPr>
            <a:xfrm>
              <a:off x="4716016" y="4088445"/>
              <a:ext cx="288032" cy="171574"/>
            </a:xfrm>
            <a:custGeom>
              <a:avLst/>
              <a:gdLst>
                <a:gd name="connsiteX0" fmla="*/ 0 w 288032"/>
                <a:gd name="connsiteY0" fmla="*/ 0 h 216024"/>
                <a:gd name="connsiteX1" fmla="*/ 288032 w 288032"/>
                <a:gd name="connsiteY1" fmla="*/ 0 h 216024"/>
                <a:gd name="connsiteX2" fmla="*/ 288032 w 288032"/>
                <a:gd name="connsiteY2" fmla="*/ 216024 h 216024"/>
                <a:gd name="connsiteX3" fmla="*/ 0 w 288032"/>
                <a:gd name="connsiteY3" fmla="*/ 216024 h 216024"/>
                <a:gd name="connsiteX4" fmla="*/ 0 w 288032"/>
                <a:gd name="connsiteY4" fmla="*/ 0 h 216024"/>
                <a:gd name="connsiteX0" fmla="*/ 6350 w 288032"/>
                <a:gd name="connsiteY0" fmla="*/ 44450 h 216024"/>
                <a:gd name="connsiteX1" fmla="*/ 288032 w 288032"/>
                <a:gd name="connsiteY1" fmla="*/ 0 h 216024"/>
                <a:gd name="connsiteX2" fmla="*/ 288032 w 288032"/>
                <a:gd name="connsiteY2" fmla="*/ 216024 h 216024"/>
                <a:gd name="connsiteX3" fmla="*/ 0 w 288032"/>
                <a:gd name="connsiteY3" fmla="*/ 216024 h 216024"/>
                <a:gd name="connsiteX4" fmla="*/ 6350 w 288032"/>
                <a:gd name="connsiteY4" fmla="*/ 44450 h 216024"/>
                <a:gd name="connsiteX0" fmla="*/ 6350 w 288032"/>
                <a:gd name="connsiteY0" fmla="*/ 0 h 171574"/>
                <a:gd name="connsiteX1" fmla="*/ 281682 w 288032"/>
                <a:gd name="connsiteY1" fmla="*/ 0 h 171574"/>
                <a:gd name="connsiteX2" fmla="*/ 288032 w 288032"/>
                <a:gd name="connsiteY2" fmla="*/ 171574 h 171574"/>
                <a:gd name="connsiteX3" fmla="*/ 0 w 288032"/>
                <a:gd name="connsiteY3" fmla="*/ 171574 h 171574"/>
                <a:gd name="connsiteX4" fmla="*/ 6350 w 288032"/>
                <a:gd name="connsiteY4" fmla="*/ 0 h 17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8032" h="171574">
                  <a:moveTo>
                    <a:pt x="6350" y="0"/>
                  </a:moveTo>
                  <a:lnTo>
                    <a:pt x="281682" y="0"/>
                  </a:lnTo>
                  <a:lnTo>
                    <a:pt x="288032" y="171574"/>
                  </a:lnTo>
                  <a:lnTo>
                    <a:pt x="0" y="171574"/>
                  </a:lnTo>
                  <a:lnTo>
                    <a:pt x="6350" y="0"/>
                  </a:lnTo>
                  <a:close/>
                </a:path>
              </a:pathLst>
            </a:custGeom>
            <a:solidFill>
              <a:srgbClr val="FF0000">
                <a:alpha val="3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" name="Rectangle 1"/>
            <p:cNvSpPr/>
            <p:nvPr/>
          </p:nvSpPr>
          <p:spPr>
            <a:xfrm>
              <a:off x="4716016" y="4409554"/>
              <a:ext cx="288032" cy="171574"/>
            </a:xfrm>
            <a:custGeom>
              <a:avLst/>
              <a:gdLst>
                <a:gd name="connsiteX0" fmla="*/ 0 w 288032"/>
                <a:gd name="connsiteY0" fmla="*/ 0 h 216024"/>
                <a:gd name="connsiteX1" fmla="*/ 288032 w 288032"/>
                <a:gd name="connsiteY1" fmla="*/ 0 h 216024"/>
                <a:gd name="connsiteX2" fmla="*/ 288032 w 288032"/>
                <a:gd name="connsiteY2" fmla="*/ 216024 h 216024"/>
                <a:gd name="connsiteX3" fmla="*/ 0 w 288032"/>
                <a:gd name="connsiteY3" fmla="*/ 216024 h 216024"/>
                <a:gd name="connsiteX4" fmla="*/ 0 w 288032"/>
                <a:gd name="connsiteY4" fmla="*/ 0 h 216024"/>
                <a:gd name="connsiteX0" fmla="*/ 6350 w 288032"/>
                <a:gd name="connsiteY0" fmla="*/ 44450 h 216024"/>
                <a:gd name="connsiteX1" fmla="*/ 288032 w 288032"/>
                <a:gd name="connsiteY1" fmla="*/ 0 h 216024"/>
                <a:gd name="connsiteX2" fmla="*/ 288032 w 288032"/>
                <a:gd name="connsiteY2" fmla="*/ 216024 h 216024"/>
                <a:gd name="connsiteX3" fmla="*/ 0 w 288032"/>
                <a:gd name="connsiteY3" fmla="*/ 216024 h 216024"/>
                <a:gd name="connsiteX4" fmla="*/ 6350 w 288032"/>
                <a:gd name="connsiteY4" fmla="*/ 44450 h 216024"/>
                <a:gd name="connsiteX0" fmla="*/ 6350 w 288032"/>
                <a:gd name="connsiteY0" fmla="*/ 0 h 171574"/>
                <a:gd name="connsiteX1" fmla="*/ 281682 w 288032"/>
                <a:gd name="connsiteY1" fmla="*/ 0 h 171574"/>
                <a:gd name="connsiteX2" fmla="*/ 288032 w 288032"/>
                <a:gd name="connsiteY2" fmla="*/ 171574 h 171574"/>
                <a:gd name="connsiteX3" fmla="*/ 0 w 288032"/>
                <a:gd name="connsiteY3" fmla="*/ 171574 h 171574"/>
                <a:gd name="connsiteX4" fmla="*/ 6350 w 288032"/>
                <a:gd name="connsiteY4" fmla="*/ 0 h 17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8032" h="171574">
                  <a:moveTo>
                    <a:pt x="6350" y="0"/>
                  </a:moveTo>
                  <a:lnTo>
                    <a:pt x="281682" y="0"/>
                  </a:lnTo>
                  <a:lnTo>
                    <a:pt x="288032" y="171574"/>
                  </a:lnTo>
                  <a:lnTo>
                    <a:pt x="0" y="171574"/>
                  </a:lnTo>
                  <a:lnTo>
                    <a:pt x="6350" y="0"/>
                  </a:lnTo>
                  <a:close/>
                </a:path>
              </a:pathLst>
            </a:custGeom>
            <a:solidFill>
              <a:srgbClr val="FF0000">
                <a:alpha val="3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" name="Rectangle 1"/>
            <p:cNvSpPr/>
            <p:nvPr/>
          </p:nvSpPr>
          <p:spPr>
            <a:xfrm>
              <a:off x="4716016" y="5057626"/>
              <a:ext cx="288032" cy="171574"/>
            </a:xfrm>
            <a:custGeom>
              <a:avLst/>
              <a:gdLst>
                <a:gd name="connsiteX0" fmla="*/ 0 w 288032"/>
                <a:gd name="connsiteY0" fmla="*/ 0 h 216024"/>
                <a:gd name="connsiteX1" fmla="*/ 288032 w 288032"/>
                <a:gd name="connsiteY1" fmla="*/ 0 h 216024"/>
                <a:gd name="connsiteX2" fmla="*/ 288032 w 288032"/>
                <a:gd name="connsiteY2" fmla="*/ 216024 h 216024"/>
                <a:gd name="connsiteX3" fmla="*/ 0 w 288032"/>
                <a:gd name="connsiteY3" fmla="*/ 216024 h 216024"/>
                <a:gd name="connsiteX4" fmla="*/ 0 w 288032"/>
                <a:gd name="connsiteY4" fmla="*/ 0 h 216024"/>
                <a:gd name="connsiteX0" fmla="*/ 6350 w 288032"/>
                <a:gd name="connsiteY0" fmla="*/ 44450 h 216024"/>
                <a:gd name="connsiteX1" fmla="*/ 288032 w 288032"/>
                <a:gd name="connsiteY1" fmla="*/ 0 h 216024"/>
                <a:gd name="connsiteX2" fmla="*/ 288032 w 288032"/>
                <a:gd name="connsiteY2" fmla="*/ 216024 h 216024"/>
                <a:gd name="connsiteX3" fmla="*/ 0 w 288032"/>
                <a:gd name="connsiteY3" fmla="*/ 216024 h 216024"/>
                <a:gd name="connsiteX4" fmla="*/ 6350 w 288032"/>
                <a:gd name="connsiteY4" fmla="*/ 44450 h 216024"/>
                <a:gd name="connsiteX0" fmla="*/ 6350 w 288032"/>
                <a:gd name="connsiteY0" fmla="*/ 0 h 171574"/>
                <a:gd name="connsiteX1" fmla="*/ 281682 w 288032"/>
                <a:gd name="connsiteY1" fmla="*/ 0 h 171574"/>
                <a:gd name="connsiteX2" fmla="*/ 288032 w 288032"/>
                <a:gd name="connsiteY2" fmla="*/ 171574 h 171574"/>
                <a:gd name="connsiteX3" fmla="*/ 0 w 288032"/>
                <a:gd name="connsiteY3" fmla="*/ 171574 h 171574"/>
                <a:gd name="connsiteX4" fmla="*/ 6350 w 288032"/>
                <a:gd name="connsiteY4" fmla="*/ 0 h 17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8032" h="171574">
                  <a:moveTo>
                    <a:pt x="6350" y="0"/>
                  </a:moveTo>
                  <a:lnTo>
                    <a:pt x="281682" y="0"/>
                  </a:lnTo>
                  <a:lnTo>
                    <a:pt x="288032" y="171574"/>
                  </a:lnTo>
                  <a:lnTo>
                    <a:pt x="0" y="171574"/>
                  </a:lnTo>
                  <a:lnTo>
                    <a:pt x="6350" y="0"/>
                  </a:lnTo>
                  <a:close/>
                </a:path>
              </a:pathLst>
            </a:custGeom>
            <a:solidFill>
              <a:srgbClr val="FF0000">
                <a:alpha val="3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" name="Rectangle 1"/>
            <p:cNvSpPr/>
            <p:nvPr/>
          </p:nvSpPr>
          <p:spPr>
            <a:xfrm>
              <a:off x="4716016" y="5229200"/>
              <a:ext cx="288032" cy="171574"/>
            </a:xfrm>
            <a:custGeom>
              <a:avLst/>
              <a:gdLst>
                <a:gd name="connsiteX0" fmla="*/ 0 w 288032"/>
                <a:gd name="connsiteY0" fmla="*/ 0 h 216024"/>
                <a:gd name="connsiteX1" fmla="*/ 288032 w 288032"/>
                <a:gd name="connsiteY1" fmla="*/ 0 h 216024"/>
                <a:gd name="connsiteX2" fmla="*/ 288032 w 288032"/>
                <a:gd name="connsiteY2" fmla="*/ 216024 h 216024"/>
                <a:gd name="connsiteX3" fmla="*/ 0 w 288032"/>
                <a:gd name="connsiteY3" fmla="*/ 216024 h 216024"/>
                <a:gd name="connsiteX4" fmla="*/ 0 w 288032"/>
                <a:gd name="connsiteY4" fmla="*/ 0 h 216024"/>
                <a:gd name="connsiteX0" fmla="*/ 6350 w 288032"/>
                <a:gd name="connsiteY0" fmla="*/ 44450 h 216024"/>
                <a:gd name="connsiteX1" fmla="*/ 288032 w 288032"/>
                <a:gd name="connsiteY1" fmla="*/ 0 h 216024"/>
                <a:gd name="connsiteX2" fmla="*/ 288032 w 288032"/>
                <a:gd name="connsiteY2" fmla="*/ 216024 h 216024"/>
                <a:gd name="connsiteX3" fmla="*/ 0 w 288032"/>
                <a:gd name="connsiteY3" fmla="*/ 216024 h 216024"/>
                <a:gd name="connsiteX4" fmla="*/ 6350 w 288032"/>
                <a:gd name="connsiteY4" fmla="*/ 44450 h 216024"/>
                <a:gd name="connsiteX0" fmla="*/ 6350 w 288032"/>
                <a:gd name="connsiteY0" fmla="*/ 0 h 171574"/>
                <a:gd name="connsiteX1" fmla="*/ 281682 w 288032"/>
                <a:gd name="connsiteY1" fmla="*/ 0 h 171574"/>
                <a:gd name="connsiteX2" fmla="*/ 288032 w 288032"/>
                <a:gd name="connsiteY2" fmla="*/ 171574 h 171574"/>
                <a:gd name="connsiteX3" fmla="*/ 0 w 288032"/>
                <a:gd name="connsiteY3" fmla="*/ 171574 h 171574"/>
                <a:gd name="connsiteX4" fmla="*/ 6350 w 288032"/>
                <a:gd name="connsiteY4" fmla="*/ 0 h 17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8032" h="171574">
                  <a:moveTo>
                    <a:pt x="6350" y="0"/>
                  </a:moveTo>
                  <a:lnTo>
                    <a:pt x="281682" y="0"/>
                  </a:lnTo>
                  <a:lnTo>
                    <a:pt x="288032" y="171574"/>
                  </a:lnTo>
                  <a:lnTo>
                    <a:pt x="0" y="171574"/>
                  </a:lnTo>
                  <a:lnTo>
                    <a:pt x="6350" y="0"/>
                  </a:lnTo>
                  <a:close/>
                </a:path>
              </a:pathLst>
            </a:custGeom>
            <a:solidFill>
              <a:srgbClr val="FF0000">
                <a:alpha val="3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1" name="Rectangle 1"/>
            <p:cNvSpPr/>
            <p:nvPr/>
          </p:nvSpPr>
          <p:spPr>
            <a:xfrm>
              <a:off x="3563888" y="4077072"/>
              <a:ext cx="288032" cy="171574"/>
            </a:xfrm>
            <a:custGeom>
              <a:avLst/>
              <a:gdLst>
                <a:gd name="connsiteX0" fmla="*/ 0 w 288032"/>
                <a:gd name="connsiteY0" fmla="*/ 0 h 216024"/>
                <a:gd name="connsiteX1" fmla="*/ 288032 w 288032"/>
                <a:gd name="connsiteY1" fmla="*/ 0 h 216024"/>
                <a:gd name="connsiteX2" fmla="*/ 288032 w 288032"/>
                <a:gd name="connsiteY2" fmla="*/ 216024 h 216024"/>
                <a:gd name="connsiteX3" fmla="*/ 0 w 288032"/>
                <a:gd name="connsiteY3" fmla="*/ 216024 h 216024"/>
                <a:gd name="connsiteX4" fmla="*/ 0 w 288032"/>
                <a:gd name="connsiteY4" fmla="*/ 0 h 216024"/>
                <a:gd name="connsiteX0" fmla="*/ 6350 w 288032"/>
                <a:gd name="connsiteY0" fmla="*/ 44450 h 216024"/>
                <a:gd name="connsiteX1" fmla="*/ 288032 w 288032"/>
                <a:gd name="connsiteY1" fmla="*/ 0 h 216024"/>
                <a:gd name="connsiteX2" fmla="*/ 288032 w 288032"/>
                <a:gd name="connsiteY2" fmla="*/ 216024 h 216024"/>
                <a:gd name="connsiteX3" fmla="*/ 0 w 288032"/>
                <a:gd name="connsiteY3" fmla="*/ 216024 h 216024"/>
                <a:gd name="connsiteX4" fmla="*/ 6350 w 288032"/>
                <a:gd name="connsiteY4" fmla="*/ 44450 h 216024"/>
                <a:gd name="connsiteX0" fmla="*/ 6350 w 288032"/>
                <a:gd name="connsiteY0" fmla="*/ 0 h 171574"/>
                <a:gd name="connsiteX1" fmla="*/ 281682 w 288032"/>
                <a:gd name="connsiteY1" fmla="*/ 0 h 171574"/>
                <a:gd name="connsiteX2" fmla="*/ 288032 w 288032"/>
                <a:gd name="connsiteY2" fmla="*/ 171574 h 171574"/>
                <a:gd name="connsiteX3" fmla="*/ 0 w 288032"/>
                <a:gd name="connsiteY3" fmla="*/ 171574 h 171574"/>
                <a:gd name="connsiteX4" fmla="*/ 6350 w 288032"/>
                <a:gd name="connsiteY4" fmla="*/ 0 h 17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8032" h="171574">
                  <a:moveTo>
                    <a:pt x="6350" y="0"/>
                  </a:moveTo>
                  <a:lnTo>
                    <a:pt x="281682" y="0"/>
                  </a:lnTo>
                  <a:lnTo>
                    <a:pt x="288032" y="171574"/>
                  </a:lnTo>
                  <a:lnTo>
                    <a:pt x="0" y="171574"/>
                  </a:lnTo>
                  <a:lnTo>
                    <a:pt x="6350" y="0"/>
                  </a:lnTo>
                  <a:close/>
                </a:path>
              </a:pathLst>
            </a:custGeom>
            <a:solidFill>
              <a:srgbClr val="FF0000">
                <a:alpha val="3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" name="Rectangle 1"/>
            <p:cNvSpPr/>
            <p:nvPr/>
          </p:nvSpPr>
          <p:spPr>
            <a:xfrm>
              <a:off x="3563888" y="4398181"/>
              <a:ext cx="288032" cy="171574"/>
            </a:xfrm>
            <a:custGeom>
              <a:avLst/>
              <a:gdLst>
                <a:gd name="connsiteX0" fmla="*/ 0 w 288032"/>
                <a:gd name="connsiteY0" fmla="*/ 0 h 216024"/>
                <a:gd name="connsiteX1" fmla="*/ 288032 w 288032"/>
                <a:gd name="connsiteY1" fmla="*/ 0 h 216024"/>
                <a:gd name="connsiteX2" fmla="*/ 288032 w 288032"/>
                <a:gd name="connsiteY2" fmla="*/ 216024 h 216024"/>
                <a:gd name="connsiteX3" fmla="*/ 0 w 288032"/>
                <a:gd name="connsiteY3" fmla="*/ 216024 h 216024"/>
                <a:gd name="connsiteX4" fmla="*/ 0 w 288032"/>
                <a:gd name="connsiteY4" fmla="*/ 0 h 216024"/>
                <a:gd name="connsiteX0" fmla="*/ 6350 w 288032"/>
                <a:gd name="connsiteY0" fmla="*/ 44450 h 216024"/>
                <a:gd name="connsiteX1" fmla="*/ 288032 w 288032"/>
                <a:gd name="connsiteY1" fmla="*/ 0 h 216024"/>
                <a:gd name="connsiteX2" fmla="*/ 288032 w 288032"/>
                <a:gd name="connsiteY2" fmla="*/ 216024 h 216024"/>
                <a:gd name="connsiteX3" fmla="*/ 0 w 288032"/>
                <a:gd name="connsiteY3" fmla="*/ 216024 h 216024"/>
                <a:gd name="connsiteX4" fmla="*/ 6350 w 288032"/>
                <a:gd name="connsiteY4" fmla="*/ 44450 h 216024"/>
                <a:gd name="connsiteX0" fmla="*/ 6350 w 288032"/>
                <a:gd name="connsiteY0" fmla="*/ 0 h 171574"/>
                <a:gd name="connsiteX1" fmla="*/ 281682 w 288032"/>
                <a:gd name="connsiteY1" fmla="*/ 0 h 171574"/>
                <a:gd name="connsiteX2" fmla="*/ 288032 w 288032"/>
                <a:gd name="connsiteY2" fmla="*/ 171574 h 171574"/>
                <a:gd name="connsiteX3" fmla="*/ 0 w 288032"/>
                <a:gd name="connsiteY3" fmla="*/ 171574 h 171574"/>
                <a:gd name="connsiteX4" fmla="*/ 6350 w 288032"/>
                <a:gd name="connsiteY4" fmla="*/ 0 h 17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8032" h="171574">
                  <a:moveTo>
                    <a:pt x="6350" y="0"/>
                  </a:moveTo>
                  <a:lnTo>
                    <a:pt x="281682" y="0"/>
                  </a:lnTo>
                  <a:lnTo>
                    <a:pt x="288032" y="171574"/>
                  </a:lnTo>
                  <a:lnTo>
                    <a:pt x="0" y="171574"/>
                  </a:lnTo>
                  <a:lnTo>
                    <a:pt x="6350" y="0"/>
                  </a:lnTo>
                  <a:close/>
                </a:path>
              </a:pathLst>
            </a:custGeom>
            <a:solidFill>
              <a:srgbClr val="FF0000">
                <a:alpha val="3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3" name="Rectangle 1"/>
            <p:cNvSpPr/>
            <p:nvPr/>
          </p:nvSpPr>
          <p:spPr>
            <a:xfrm>
              <a:off x="3563888" y="5046253"/>
              <a:ext cx="288032" cy="171574"/>
            </a:xfrm>
            <a:custGeom>
              <a:avLst/>
              <a:gdLst>
                <a:gd name="connsiteX0" fmla="*/ 0 w 288032"/>
                <a:gd name="connsiteY0" fmla="*/ 0 h 216024"/>
                <a:gd name="connsiteX1" fmla="*/ 288032 w 288032"/>
                <a:gd name="connsiteY1" fmla="*/ 0 h 216024"/>
                <a:gd name="connsiteX2" fmla="*/ 288032 w 288032"/>
                <a:gd name="connsiteY2" fmla="*/ 216024 h 216024"/>
                <a:gd name="connsiteX3" fmla="*/ 0 w 288032"/>
                <a:gd name="connsiteY3" fmla="*/ 216024 h 216024"/>
                <a:gd name="connsiteX4" fmla="*/ 0 w 288032"/>
                <a:gd name="connsiteY4" fmla="*/ 0 h 216024"/>
                <a:gd name="connsiteX0" fmla="*/ 6350 w 288032"/>
                <a:gd name="connsiteY0" fmla="*/ 44450 h 216024"/>
                <a:gd name="connsiteX1" fmla="*/ 288032 w 288032"/>
                <a:gd name="connsiteY1" fmla="*/ 0 h 216024"/>
                <a:gd name="connsiteX2" fmla="*/ 288032 w 288032"/>
                <a:gd name="connsiteY2" fmla="*/ 216024 h 216024"/>
                <a:gd name="connsiteX3" fmla="*/ 0 w 288032"/>
                <a:gd name="connsiteY3" fmla="*/ 216024 h 216024"/>
                <a:gd name="connsiteX4" fmla="*/ 6350 w 288032"/>
                <a:gd name="connsiteY4" fmla="*/ 44450 h 216024"/>
                <a:gd name="connsiteX0" fmla="*/ 6350 w 288032"/>
                <a:gd name="connsiteY0" fmla="*/ 0 h 171574"/>
                <a:gd name="connsiteX1" fmla="*/ 281682 w 288032"/>
                <a:gd name="connsiteY1" fmla="*/ 0 h 171574"/>
                <a:gd name="connsiteX2" fmla="*/ 288032 w 288032"/>
                <a:gd name="connsiteY2" fmla="*/ 171574 h 171574"/>
                <a:gd name="connsiteX3" fmla="*/ 0 w 288032"/>
                <a:gd name="connsiteY3" fmla="*/ 171574 h 171574"/>
                <a:gd name="connsiteX4" fmla="*/ 6350 w 288032"/>
                <a:gd name="connsiteY4" fmla="*/ 0 h 17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8032" h="171574">
                  <a:moveTo>
                    <a:pt x="6350" y="0"/>
                  </a:moveTo>
                  <a:lnTo>
                    <a:pt x="281682" y="0"/>
                  </a:lnTo>
                  <a:lnTo>
                    <a:pt x="288032" y="171574"/>
                  </a:lnTo>
                  <a:lnTo>
                    <a:pt x="0" y="171574"/>
                  </a:lnTo>
                  <a:lnTo>
                    <a:pt x="6350" y="0"/>
                  </a:lnTo>
                  <a:close/>
                </a:path>
              </a:pathLst>
            </a:custGeom>
            <a:solidFill>
              <a:srgbClr val="FF0000">
                <a:alpha val="3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4" name="Rectangle 1"/>
            <p:cNvSpPr/>
            <p:nvPr/>
          </p:nvSpPr>
          <p:spPr>
            <a:xfrm>
              <a:off x="2123728" y="5217827"/>
              <a:ext cx="1323634" cy="171574"/>
            </a:xfrm>
            <a:custGeom>
              <a:avLst/>
              <a:gdLst>
                <a:gd name="connsiteX0" fmla="*/ 0 w 288032"/>
                <a:gd name="connsiteY0" fmla="*/ 0 h 216024"/>
                <a:gd name="connsiteX1" fmla="*/ 288032 w 288032"/>
                <a:gd name="connsiteY1" fmla="*/ 0 h 216024"/>
                <a:gd name="connsiteX2" fmla="*/ 288032 w 288032"/>
                <a:gd name="connsiteY2" fmla="*/ 216024 h 216024"/>
                <a:gd name="connsiteX3" fmla="*/ 0 w 288032"/>
                <a:gd name="connsiteY3" fmla="*/ 216024 h 216024"/>
                <a:gd name="connsiteX4" fmla="*/ 0 w 288032"/>
                <a:gd name="connsiteY4" fmla="*/ 0 h 216024"/>
                <a:gd name="connsiteX0" fmla="*/ 6350 w 288032"/>
                <a:gd name="connsiteY0" fmla="*/ 44450 h 216024"/>
                <a:gd name="connsiteX1" fmla="*/ 288032 w 288032"/>
                <a:gd name="connsiteY1" fmla="*/ 0 h 216024"/>
                <a:gd name="connsiteX2" fmla="*/ 288032 w 288032"/>
                <a:gd name="connsiteY2" fmla="*/ 216024 h 216024"/>
                <a:gd name="connsiteX3" fmla="*/ 0 w 288032"/>
                <a:gd name="connsiteY3" fmla="*/ 216024 h 216024"/>
                <a:gd name="connsiteX4" fmla="*/ 6350 w 288032"/>
                <a:gd name="connsiteY4" fmla="*/ 44450 h 216024"/>
                <a:gd name="connsiteX0" fmla="*/ 6350 w 288032"/>
                <a:gd name="connsiteY0" fmla="*/ 0 h 171574"/>
                <a:gd name="connsiteX1" fmla="*/ 281682 w 288032"/>
                <a:gd name="connsiteY1" fmla="*/ 0 h 171574"/>
                <a:gd name="connsiteX2" fmla="*/ 288032 w 288032"/>
                <a:gd name="connsiteY2" fmla="*/ 171574 h 171574"/>
                <a:gd name="connsiteX3" fmla="*/ 0 w 288032"/>
                <a:gd name="connsiteY3" fmla="*/ 171574 h 171574"/>
                <a:gd name="connsiteX4" fmla="*/ 6350 w 288032"/>
                <a:gd name="connsiteY4" fmla="*/ 0 h 17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8032" h="171574">
                  <a:moveTo>
                    <a:pt x="6350" y="0"/>
                  </a:moveTo>
                  <a:lnTo>
                    <a:pt x="281682" y="0"/>
                  </a:lnTo>
                  <a:lnTo>
                    <a:pt x="288032" y="171574"/>
                  </a:lnTo>
                  <a:lnTo>
                    <a:pt x="0" y="171574"/>
                  </a:lnTo>
                  <a:lnTo>
                    <a:pt x="6350" y="0"/>
                  </a:lnTo>
                  <a:close/>
                </a:path>
              </a:pathLst>
            </a:custGeom>
            <a:solidFill>
              <a:srgbClr val="FF0000">
                <a:alpha val="3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7" name="Rectangle 8"/>
            <p:cNvSpPr/>
            <p:nvPr/>
          </p:nvSpPr>
          <p:spPr>
            <a:xfrm>
              <a:off x="4387399" y="6453336"/>
              <a:ext cx="297556" cy="151730"/>
            </a:xfrm>
            <a:custGeom>
              <a:avLst/>
              <a:gdLst>
                <a:gd name="connsiteX0" fmla="*/ 0 w 288032"/>
                <a:gd name="connsiteY0" fmla="*/ 0 h 216024"/>
                <a:gd name="connsiteX1" fmla="*/ 288032 w 288032"/>
                <a:gd name="connsiteY1" fmla="*/ 0 h 216024"/>
                <a:gd name="connsiteX2" fmla="*/ 288032 w 288032"/>
                <a:gd name="connsiteY2" fmla="*/ 216024 h 216024"/>
                <a:gd name="connsiteX3" fmla="*/ 0 w 288032"/>
                <a:gd name="connsiteY3" fmla="*/ 216024 h 216024"/>
                <a:gd name="connsiteX4" fmla="*/ 0 w 288032"/>
                <a:gd name="connsiteY4" fmla="*/ 0 h 216024"/>
                <a:gd name="connsiteX0" fmla="*/ 0 w 290414"/>
                <a:gd name="connsiteY0" fmla="*/ 71437 h 216024"/>
                <a:gd name="connsiteX1" fmla="*/ 290414 w 290414"/>
                <a:gd name="connsiteY1" fmla="*/ 0 h 216024"/>
                <a:gd name="connsiteX2" fmla="*/ 290414 w 290414"/>
                <a:gd name="connsiteY2" fmla="*/ 216024 h 216024"/>
                <a:gd name="connsiteX3" fmla="*/ 2382 w 290414"/>
                <a:gd name="connsiteY3" fmla="*/ 216024 h 216024"/>
                <a:gd name="connsiteX4" fmla="*/ 0 w 290414"/>
                <a:gd name="connsiteY4" fmla="*/ 71437 h 216024"/>
                <a:gd name="connsiteX0" fmla="*/ 0 w 290414"/>
                <a:gd name="connsiteY0" fmla="*/ 0 h 144587"/>
                <a:gd name="connsiteX1" fmla="*/ 247551 w 290414"/>
                <a:gd name="connsiteY1" fmla="*/ 4763 h 144587"/>
                <a:gd name="connsiteX2" fmla="*/ 290414 w 290414"/>
                <a:gd name="connsiteY2" fmla="*/ 144587 h 144587"/>
                <a:gd name="connsiteX3" fmla="*/ 2382 w 290414"/>
                <a:gd name="connsiteY3" fmla="*/ 144587 h 144587"/>
                <a:gd name="connsiteX4" fmla="*/ 0 w 290414"/>
                <a:gd name="connsiteY4" fmla="*/ 0 h 144587"/>
                <a:gd name="connsiteX0" fmla="*/ 0 w 254695"/>
                <a:gd name="connsiteY0" fmla="*/ 0 h 144587"/>
                <a:gd name="connsiteX1" fmla="*/ 247551 w 254695"/>
                <a:gd name="connsiteY1" fmla="*/ 4763 h 144587"/>
                <a:gd name="connsiteX2" fmla="*/ 254695 w 254695"/>
                <a:gd name="connsiteY2" fmla="*/ 139825 h 144587"/>
                <a:gd name="connsiteX3" fmla="*/ 2382 w 254695"/>
                <a:gd name="connsiteY3" fmla="*/ 144587 h 144587"/>
                <a:gd name="connsiteX4" fmla="*/ 0 w 254695"/>
                <a:gd name="connsiteY4" fmla="*/ 0 h 144587"/>
                <a:gd name="connsiteX0" fmla="*/ 42861 w 297556"/>
                <a:gd name="connsiteY0" fmla="*/ 0 h 144587"/>
                <a:gd name="connsiteX1" fmla="*/ 290412 w 297556"/>
                <a:gd name="connsiteY1" fmla="*/ 4763 h 144587"/>
                <a:gd name="connsiteX2" fmla="*/ 297556 w 297556"/>
                <a:gd name="connsiteY2" fmla="*/ 139825 h 144587"/>
                <a:gd name="connsiteX3" fmla="*/ 0 w 297556"/>
                <a:gd name="connsiteY3" fmla="*/ 144587 h 144587"/>
                <a:gd name="connsiteX4" fmla="*/ 42861 w 297556"/>
                <a:gd name="connsiteY4" fmla="*/ 0 h 144587"/>
                <a:gd name="connsiteX0" fmla="*/ 2379 w 297556"/>
                <a:gd name="connsiteY0" fmla="*/ 0 h 146968"/>
                <a:gd name="connsiteX1" fmla="*/ 290412 w 297556"/>
                <a:gd name="connsiteY1" fmla="*/ 7144 h 146968"/>
                <a:gd name="connsiteX2" fmla="*/ 297556 w 297556"/>
                <a:gd name="connsiteY2" fmla="*/ 142206 h 146968"/>
                <a:gd name="connsiteX3" fmla="*/ 0 w 297556"/>
                <a:gd name="connsiteY3" fmla="*/ 146968 h 146968"/>
                <a:gd name="connsiteX4" fmla="*/ 2379 w 297556"/>
                <a:gd name="connsiteY4" fmla="*/ 0 h 146968"/>
                <a:gd name="connsiteX0" fmla="*/ 2379 w 297556"/>
                <a:gd name="connsiteY0" fmla="*/ 4762 h 151730"/>
                <a:gd name="connsiteX1" fmla="*/ 292793 w 297556"/>
                <a:gd name="connsiteY1" fmla="*/ 0 h 151730"/>
                <a:gd name="connsiteX2" fmla="*/ 297556 w 297556"/>
                <a:gd name="connsiteY2" fmla="*/ 146968 h 151730"/>
                <a:gd name="connsiteX3" fmla="*/ 0 w 297556"/>
                <a:gd name="connsiteY3" fmla="*/ 151730 h 151730"/>
                <a:gd name="connsiteX4" fmla="*/ 2379 w 297556"/>
                <a:gd name="connsiteY4" fmla="*/ 4762 h 151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7556" h="151730">
                  <a:moveTo>
                    <a:pt x="2379" y="4762"/>
                  </a:moveTo>
                  <a:lnTo>
                    <a:pt x="292793" y="0"/>
                  </a:lnTo>
                  <a:lnTo>
                    <a:pt x="297556" y="146968"/>
                  </a:lnTo>
                  <a:lnTo>
                    <a:pt x="0" y="151730"/>
                  </a:lnTo>
                  <a:lnTo>
                    <a:pt x="2379" y="4762"/>
                  </a:lnTo>
                  <a:close/>
                </a:path>
              </a:pathLst>
            </a:custGeom>
            <a:solidFill>
              <a:srgbClr val="FF0000">
                <a:alpha val="3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8" name="ZoneTexte 27"/>
            <p:cNvSpPr txBox="1"/>
            <p:nvPr/>
          </p:nvSpPr>
          <p:spPr>
            <a:xfrm>
              <a:off x="4712644" y="6344535"/>
              <a:ext cx="18213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dirty="0"/>
                <a:t>= non spécifiques</a:t>
              </a:r>
              <a:endParaRPr lang="fr-FR" dirty="0"/>
            </a:p>
          </p:txBody>
        </p:sp>
      </p:grpSp>
      <p:sp>
        <p:nvSpPr>
          <p:cNvPr id="32" name="ZoneTexte 31"/>
          <p:cNvSpPr txBox="1"/>
          <p:nvPr/>
        </p:nvSpPr>
        <p:spPr>
          <a:xfrm>
            <a:off x="593955" y="6237312"/>
            <a:ext cx="8122801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CH" sz="2000" b="1" dirty="0"/>
              <a:t>Individuellement les signes cliniques sont peu sensibles ou peu spécifiques</a:t>
            </a:r>
            <a:endParaRPr lang="fr-FR" sz="2000" b="1" dirty="0"/>
          </a:p>
        </p:txBody>
      </p:sp>
    </p:spTree>
    <p:extLst>
      <p:ext uri="{BB962C8B-B14F-4D97-AF65-F5344CB8AC3E}">
        <p14:creationId xmlns:p14="http://schemas.microsoft.com/office/powerpoint/2010/main" val="2707363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1603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7" name="Rectangle 6"/>
          <p:cNvSpPr/>
          <p:nvPr/>
        </p:nvSpPr>
        <p:spPr>
          <a:xfrm>
            <a:off x="-36512" y="-30480"/>
            <a:ext cx="799417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600" b="1" dirty="0">
                <a:solidFill>
                  <a:srgbClr val="FF0000"/>
                </a:solidFill>
              </a:rPr>
              <a:t>SCORES</a:t>
            </a:r>
            <a:r>
              <a:rPr lang="fr-FR" sz="3600" b="1" dirty="0"/>
              <a:t> CLINIQUES DE DÉSHYDRATATION</a:t>
            </a:r>
            <a:endParaRPr lang="fr-CH" sz="3600" dirty="0"/>
          </a:p>
        </p:txBody>
      </p:sp>
      <p:grpSp>
        <p:nvGrpSpPr>
          <p:cNvPr id="2" name="Groupe 1"/>
          <p:cNvGrpSpPr/>
          <p:nvPr/>
        </p:nvGrpSpPr>
        <p:grpSpPr>
          <a:xfrm>
            <a:off x="4391200" y="722416"/>
            <a:ext cx="4575970" cy="1800201"/>
            <a:chOff x="35496" y="836712"/>
            <a:chExt cx="4575970" cy="1800201"/>
          </a:xfrm>
        </p:grpSpPr>
        <p:pic>
          <p:nvPicPr>
            <p:cNvPr id="4" name="Picture 1"/>
            <p:cNvPicPr/>
            <p:nvPr/>
          </p:nvPicPr>
          <p:blipFill rotWithShape="1">
            <a:blip r:embed="rId2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5077"/>
            <a:stretch/>
          </p:blipFill>
          <p:spPr bwMode="auto">
            <a:xfrm>
              <a:off x="1331640" y="836712"/>
              <a:ext cx="3279826" cy="1800201"/>
            </a:xfrm>
            <a:prstGeom prst="rect">
              <a:avLst/>
            </a:prstGeom>
            <a:noFill/>
            <a:ln w="19050" cmpd="sng">
              <a:solidFill>
                <a:srgbClr val="000000"/>
              </a:solidFill>
            </a:ln>
          </p:spPr>
        </p:pic>
        <p:sp>
          <p:nvSpPr>
            <p:cNvPr id="8" name="Rectangle 7"/>
            <p:cNvSpPr/>
            <p:nvPr/>
          </p:nvSpPr>
          <p:spPr>
            <a:xfrm>
              <a:off x="35496" y="1382869"/>
              <a:ext cx="1319592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4000" b="1" dirty="0"/>
                <a:t>WHO</a:t>
              </a:r>
              <a:endParaRPr lang="fr-CH" sz="4000" dirty="0"/>
            </a:p>
          </p:txBody>
        </p:sp>
      </p:grpSp>
      <p:sp>
        <p:nvSpPr>
          <p:cNvPr id="9" name="Rectangle 8"/>
          <p:cNvSpPr/>
          <p:nvPr/>
        </p:nvSpPr>
        <p:spPr>
          <a:xfrm>
            <a:off x="107504" y="1370489"/>
            <a:ext cx="102143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000" b="1" dirty="0"/>
              <a:t>CDS</a:t>
            </a:r>
            <a:endParaRPr lang="fr-CH" sz="4000" dirty="0"/>
          </a:p>
        </p:txBody>
      </p:sp>
      <p:pic>
        <p:nvPicPr>
          <p:cNvPr id="10" name="Picture 2"/>
          <p:cNvPicPr/>
          <p:nvPr/>
        </p:nvPicPr>
        <p:blipFill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420" y="794425"/>
            <a:ext cx="3279826" cy="1728192"/>
          </a:xfrm>
          <a:prstGeom prst="rect">
            <a:avLst/>
          </a:prstGeom>
          <a:noFill/>
          <a:ln w="12700" cmpd="sng">
            <a:solidFill>
              <a:schemeClr val="tx1"/>
            </a:solidFill>
          </a:ln>
        </p:spPr>
      </p:pic>
      <p:grpSp>
        <p:nvGrpSpPr>
          <p:cNvPr id="3" name="Groupe 2"/>
          <p:cNvGrpSpPr/>
          <p:nvPr/>
        </p:nvGrpSpPr>
        <p:grpSpPr>
          <a:xfrm>
            <a:off x="903218" y="2924943"/>
            <a:ext cx="5973038" cy="3850361"/>
            <a:chOff x="903218" y="2924943"/>
            <a:chExt cx="5973038" cy="3850361"/>
          </a:xfrm>
        </p:grpSpPr>
        <p:pic>
          <p:nvPicPr>
            <p:cNvPr id="11" name="Picture 3"/>
            <p:cNvPicPr/>
            <p:nvPr/>
          </p:nvPicPr>
          <p:blipFill>
            <a:blip r:embed="rId6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5856" y="2924943"/>
              <a:ext cx="3600400" cy="3850361"/>
            </a:xfrm>
            <a:prstGeom prst="rect">
              <a:avLst/>
            </a:prstGeom>
            <a:noFill/>
            <a:ln w="12700" cmpd="sng">
              <a:solidFill>
                <a:schemeClr val="tx1"/>
              </a:solidFill>
            </a:ln>
          </p:spPr>
        </p:pic>
        <p:sp>
          <p:nvSpPr>
            <p:cNvPr id="12" name="Rectangle 11"/>
            <p:cNvSpPr/>
            <p:nvPr/>
          </p:nvSpPr>
          <p:spPr>
            <a:xfrm>
              <a:off x="903218" y="4305290"/>
              <a:ext cx="2300630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4000" b="1" dirty="0"/>
                <a:t>GORELICK</a:t>
              </a:r>
              <a:endParaRPr lang="fr-CH" sz="4000" dirty="0"/>
            </a:p>
          </p:txBody>
        </p:sp>
      </p:grpSp>
    </p:spTree>
    <p:extLst>
      <p:ext uri="{BB962C8B-B14F-4D97-AF65-F5344CB8AC3E}">
        <p14:creationId xmlns:p14="http://schemas.microsoft.com/office/powerpoint/2010/main" val="865318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93" y="1412776"/>
            <a:ext cx="8971681" cy="3204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0" y="0"/>
            <a:ext cx="9144000" cy="681603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9" name="Rectangle 18"/>
          <p:cNvSpPr/>
          <p:nvPr/>
        </p:nvSpPr>
        <p:spPr>
          <a:xfrm>
            <a:off x="9570" y="-30480"/>
            <a:ext cx="693869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4000" b="1" dirty="0"/>
              <a:t>PUISSANCES DES SCORES DE DH</a:t>
            </a:r>
            <a:endParaRPr lang="fr-CH" sz="4000" dirty="0"/>
          </a:p>
        </p:txBody>
      </p:sp>
      <p:sp>
        <p:nvSpPr>
          <p:cNvPr id="2" name="Rectangle 1"/>
          <p:cNvSpPr/>
          <p:nvPr/>
        </p:nvSpPr>
        <p:spPr>
          <a:xfrm>
            <a:off x="6372200" y="4520153"/>
            <a:ext cx="241957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200" i="1" dirty="0"/>
              <a:t>Eur J Pediatr (2017) 176:1021–1026</a:t>
            </a:r>
            <a:endParaRPr lang="fr-FR" sz="1200" i="1" dirty="0"/>
          </a:p>
        </p:txBody>
      </p:sp>
      <p:sp>
        <p:nvSpPr>
          <p:cNvPr id="5" name="ZoneTexte 4"/>
          <p:cNvSpPr txBox="1"/>
          <p:nvPr/>
        </p:nvSpPr>
        <p:spPr>
          <a:xfrm>
            <a:off x="323528" y="5013176"/>
            <a:ext cx="8058942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CH" sz="2800" dirty="0"/>
              <a:t>Ces scores cliniques ont une </a:t>
            </a:r>
            <a:r>
              <a:rPr lang="fr-CH" sz="2800" u="sng" dirty="0">
                <a:solidFill>
                  <a:srgbClr val="FF0000"/>
                </a:solidFill>
              </a:rPr>
              <a:t>faible sensibilité ou/et spécificité</a:t>
            </a:r>
            <a:endParaRPr lang="fr-FR" sz="2800" dirty="0"/>
          </a:p>
        </p:txBody>
      </p:sp>
      <p:sp>
        <p:nvSpPr>
          <p:cNvPr id="3" name="Rectangle 2"/>
          <p:cNvSpPr/>
          <p:nvPr/>
        </p:nvSpPr>
        <p:spPr>
          <a:xfrm>
            <a:off x="1838673" y="1772816"/>
            <a:ext cx="2445295" cy="2736304"/>
          </a:xfrm>
          <a:prstGeom prst="rect">
            <a:avLst/>
          </a:prstGeom>
          <a:solidFill>
            <a:srgbClr val="FF0000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4482245" y="1772816"/>
            <a:ext cx="2538027" cy="2736304"/>
          </a:xfrm>
          <a:prstGeom prst="rect">
            <a:avLst/>
          </a:prstGeom>
          <a:solidFill>
            <a:srgbClr val="0070C0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7103418" y="1772816"/>
            <a:ext cx="1688356" cy="2736304"/>
          </a:xfrm>
          <a:prstGeom prst="rect">
            <a:avLst/>
          </a:prstGeom>
          <a:solidFill>
            <a:srgbClr val="9DE799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4866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animBg="1"/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12"/>
          <a:stretch/>
        </p:blipFill>
        <p:spPr bwMode="auto">
          <a:xfrm>
            <a:off x="1187624" y="1385646"/>
            <a:ext cx="4607078" cy="349823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3597427" y="4803976"/>
            <a:ext cx="241809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i="1" dirty="0" err="1"/>
              <a:t>Eur</a:t>
            </a:r>
            <a:r>
              <a:rPr lang="en-US" sz="1200" i="1" dirty="0"/>
              <a:t> J </a:t>
            </a:r>
            <a:r>
              <a:rPr lang="en-US" sz="1200" i="1" dirty="0" err="1"/>
              <a:t>Pediatr</a:t>
            </a:r>
            <a:r>
              <a:rPr lang="en-US" sz="1200" i="1" dirty="0"/>
              <a:t> (2017) 176:1021</a:t>
            </a:r>
            <a:r>
              <a:rPr lang="en-US" sz="1200" b="1" i="1" dirty="0"/>
              <a:t>–</a:t>
            </a:r>
            <a:r>
              <a:rPr lang="en-US" sz="1200" i="1" dirty="0"/>
              <a:t>1026</a:t>
            </a:r>
            <a:endParaRPr lang="fr-CH" sz="1200" dirty="0"/>
          </a:p>
        </p:txBody>
      </p:sp>
      <p:sp>
        <p:nvSpPr>
          <p:cNvPr id="3" name="Rectangle 2"/>
          <p:cNvSpPr/>
          <p:nvPr/>
        </p:nvSpPr>
        <p:spPr>
          <a:xfrm>
            <a:off x="5973690" y="2332941"/>
            <a:ext cx="216024" cy="28803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" name="ZoneTexte 3"/>
          <p:cNvSpPr txBox="1"/>
          <p:nvPr/>
        </p:nvSpPr>
        <p:spPr>
          <a:xfrm>
            <a:off x="6189714" y="2292291"/>
            <a:ext cx="2875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err="1"/>
              <a:t>dH</a:t>
            </a:r>
            <a:r>
              <a:rPr lang="fr-CH" dirty="0"/>
              <a:t> mesurée (perte de poids)</a:t>
            </a:r>
          </a:p>
        </p:txBody>
      </p:sp>
      <p:sp>
        <p:nvSpPr>
          <p:cNvPr id="10" name="Rectangle 9"/>
          <p:cNvSpPr/>
          <p:nvPr/>
        </p:nvSpPr>
        <p:spPr>
          <a:xfrm>
            <a:off x="5973690" y="2796347"/>
            <a:ext cx="216024" cy="288032"/>
          </a:xfrm>
          <a:prstGeom prst="rect">
            <a:avLst/>
          </a:prstGeom>
          <a:pattFill prst="ltUpDiag">
            <a:fgClr>
              <a:schemeClr val="tx1"/>
            </a:fgClr>
            <a:bgClr>
              <a:schemeClr val="bg1"/>
            </a:bgClr>
          </a:patt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ZoneTexte 10"/>
          <p:cNvSpPr txBox="1"/>
          <p:nvPr/>
        </p:nvSpPr>
        <p:spPr>
          <a:xfrm>
            <a:off x="6189714" y="2755697"/>
            <a:ext cx="2915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err="1"/>
              <a:t>dH</a:t>
            </a:r>
            <a:r>
              <a:rPr lang="fr-CH" dirty="0"/>
              <a:t> estimée (scores cliniques)</a:t>
            </a:r>
          </a:p>
        </p:txBody>
      </p:sp>
      <p:sp>
        <p:nvSpPr>
          <p:cNvPr id="13" name="Flèche vers le bas 12"/>
          <p:cNvSpPr/>
          <p:nvPr/>
        </p:nvSpPr>
        <p:spPr>
          <a:xfrm>
            <a:off x="2373291" y="3556412"/>
            <a:ext cx="144016" cy="360040"/>
          </a:xfrm>
          <a:prstGeom prst="downArrow">
            <a:avLst/>
          </a:prstGeom>
          <a:solidFill>
            <a:schemeClr val="accent1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7" name="ZoneTexte 16"/>
          <p:cNvSpPr txBox="1"/>
          <p:nvPr/>
        </p:nvSpPr>
        <p:spPr>
          <a:xfrm>
            <a:off x="997446" y="5166338"/>
            <a:ext cx="8255074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CH" b="1" i="1" dirty="0"/>
              <a:t>AVEC LES SCORES CLINIQUES, LES MÉDECINS ASSISTANTS: </a:t>
            </a:r>
          </a:p>
        </p:txBody>
      </p:sp>
      <p:grpSp>
        <p:nvGrpSpPr>
          <p:cNvPr id="23" name="Groupe 22"/>
          <p:cNvGrpSpPr/>
          <p:nvPr/>
        </p:nvGrpSpPr>
        <p:grpSpPr>
          <a:xfrm>
            <a:off x="3093371" y="1923656"/>
            <a:ext cx="1008112" cy="1656184"/>
            <a:chOff x="3851920" y="2348880"/>
            <a:chExt cx="1008112" cy="1656184"/>
          </a:xfrm>
        </p:grpSpPr>
        <p:cxnSp>
          <p:nvCxnSpPr>
            <p:cNvPr id="22" name="Straight Arrow Connector 21"/>
            <p:cNvCxnSpPr/>
            <p:nvPr/>
          </p:nvCxnSpPr>
          <p:spPr>
            <a:xfrm>
              <a:off x="3851920" y="2348880"/>
              <a:ext cx="0" cy="1440160"/>
            </a:xfrm>
            <a:prstGeom prst="straightConnector1">
              <a:avLst/>
            </a:prstGeom>
            <a:ln>
              <a:solidFill>
                <a:srgbClr val="FF0000"/>
              </a:solidFill>
              <a:prstDash val="sysDash"/>
              <a:headEnd type="stealth" w="med" len="lg"/>
              <a:tailEnd type="stealth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>
              <a:off x="4860032" y="3212976"/>
              <a:ext cx="0" cy="792088"/>
            </a:xfrm>
            <a:prstGeom prst="straightConnector1">
              <a:avLst/>
            </a:prstGeom>
            <a:ln>
              <a:solidFill>
                <a:srgbClr val="FF0000"/>
              </a:solidFill>
              <a:prstDash val="sysDash"/>
              <a:headEnd type="stealth" w="med" len="lg"/>
              <a:tailEnd type="stealth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e 14"/>
          <p:cNvGrpSpPr/>
          <p:nvPr/>
        </p:nvGrpSpPr>
        <p:grpSpPr>
          <a:xfrm>
            <a:off x="3222901" y="1895701"/>
            <a:ext cx="2967607" cy="2076450"/>
            <a:chOff x="3981450" y="2320925"/>
            <a:chExt cx="2967607" cy="2076450"/>
          </a:xfrm>
        </p:grpSpPr>
        <p:sp>
          <p:nvSpPr>
            <p:cNvPr id="7" name="Forme libre 6"/>
            <p:cNvSpPr/>
            <p:nvPr/>
          </p:nvSpPr>
          <p:spPr>
            <a:xfrm>
              <a:off x="3981450" y="2320925"/>
              <a:ext cx="403225" cy="2060575"/>
            </a:xfrm>
            <a:custGeom>
              <a:avLst/>
              <a:gdLst>
                <a:gd name="connsiteX0" fmla="*/ 0 w 403225"/>
                <a:gd name="connsiteY0" fmla="*/ 2060575 h 2060575"/>
                <a:gd name="connsiteX1" fmla="*/ 0 w 403225"/>
                <a:gd name="connsiteY1" fmla="*/ 73025 h 2060575"/>
                <a:gd name="connsiteX2" fmla="*/ 82550 w 403225"/>
                <a:gd name="connsiteY2" fmla="*/ 0 h 2060575"/>
                <a:gd name="connsiteX3" fmla="*/ 396875 w 403225"/>
                <a:gd name="connsiteY3" fmla="*/ 6350 h 2060575"/>
                <a:gd name="connsiteX4" fmla="*/ 403225 w 403225"/>
                <a:gd name="connsiteY4" fmla="*/ 1978025 h 2060575"/>
                <a:gd name="connsiteX5" fmla="*/ 327025 w 403225"/>
                <a:gd name="connsiteY5" fmla="*/ 2054225 h 2060575"/>
                <a:gd name="connsiteX6" fmla="*/ 0 w 403225"/>
                <a:gd name="connsiteY6" fmla="*/ 2060575 h 2060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03225" h="2060575">
                  <a:moveTo>
                    <a:pt x="0" y="2060575"/>
                  </a:moveTo>
                  <a:lnTo>
                    <a:pt x="0" y="73025"/>
                  </a:lnTo>
                  <a:lnTo>
                    <a:pt x="82550" y="0"/>
                  </a:lnTo>
                  <a:lnTo>
                    <a:pt x="396875" y="6350"/>
                  </a:lnTo>
                  <a:cubicBezTo>
                    <a:pt x="398992" y="663575"/>
                    <a:pt x="401108" y="1320800"/>
                    <a:pt x="403225" y="1978025"/>
                  </a:cubicBezTo>
                  <a:lnTo>
                    <a:pt x="327025" y="2054225"/>
                  </a:lnTo>
                  <a:lnTo>
                    <a:pt x="0" y="2060575"/>
                  </a:lnTo>
                  <a:close/>
                </a:path>
              </a:pathLst>
            </a:custGeom>
            <a:solidFill>
              <a:srgbClr val="FF0000">
                <a:alpha val="1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12" name="Forme libre 11"/>
            <p:cNvSpPr/>
            <p:nvPr/>
          </p:nvSpPr>
          <p:spPr>
            <a:xfrm>
              <a:off x="4962525" y="3200400"/>
              <a:ext cx="403225" cy="1184275"/>
            </a:xfrm>
            <a:custGeom>
              <a:avLst/>
              <a:gdLst>
                <a:gd name="connsiteX0" fmla="*/ 0 w 403225"/>
                <a:gd name="connsiteY0" fmla="*/ 1184275 h 1184275"/>
                <a:gd name="connsiteX1" fmla="*/ 6350 w 403225"/>
                <a:gd name="connsiteY1" fmla="*/ 88900 h 1184275"/>
                <a:gd name="connsiteX2" fmla="*/ 82550 w 403225"/>
                <a:gd name="connsiteY2" fmla="*/ 0 h 1184275"/>
                <a:gd name="connsiteX3" fmla="*/ 400050 w 403225"/>
                <a:gd name="connsiteY3" fmla="*/ 0 h 1184275"/>
                <a:gd name="connsiteX4" fmla="*/ 403225 w 403225"/>
                <a:gd name="connsiteY4" fmla="*/ 1104900 h 1184275"/>
                <a:gd name="connsiteX5" fmla="*/ 330200 w 403225"/>
                <a:gd name="connsiteY5" fmla="*/ 1174750 h 1184275"/>
                <a:gd name="connsiteX6" fmla="*/ 0 w 403225"/>
                <a:gd name="connsiteY6" fmla="*/ 1184275 h 1184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03225" h="1184275">
                  <a:moveTo>
                    <a:pt x="0" y="1184275"/>
                  </a:moveTo>
                  <a:cubicBezTo>
                    <a:pt x="2117" y="819150"/>
                    <a:pt x="4233" y="454025"/>
                    <a:pt x="6350" y="88900"/>
                  </a:cubicBezTo>
                  <a:lnTo>
                    <a:pt x="82550" y="0"/>
                  </a:lnTo>
                  <a:lnTo>
                    <a:pt x="400050" y="0"/>
                  </a:lnTo>
                  <a:cubicBezTo>
                    <a:pt x="401108" y="368300"/>
                    <a:pt x="402167" y="736600"/>
                    <a:pt x="403225" y="1104900"/>
                  </a:cubicBezTo>
                  <a:lnTo>
                    <a:pt x="330200" y="1174750"/>
                  </a:lnTo>
                  <a:lnTo>
                    <a:pt x="0" y="1184275"/>
                  </a:lnTo>
                  <a:close/>
                </a:path>
              </a:pathLst>
            </a:custGeom>
            <a:solidFill>
              <a:srgbClr val="FF0000">
                <a:alpha val="1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25" name="Forme libre 11"/>
            <p:cNvSpPr/>
            <p:nvPr/>
          </p:nvSpPr>
          <p:spPr>
            <a:xfrm>
              <a:off x="6732241" y="3217739"/>
              <a:ext cx="216816" cy="293414"/>
            </a:xfrm>
            <a:custGeom>
              <a:avLst/>
              <a:gdLst>
                <a:gd name="connsiteX0" fmla="*/ 0 w 403225"/>
                <a:gd name="connsiteY0" fmla="*/ 1184275 h 1184275"/>
                <a:gd name="connsiteX1" fmla="*/ 6350 w 403225"/>
                <a:gd name="connsiteY1" fmla="*/ 88900 h 1184275"/>
                <a:gd name="connsiteX2" fmla="*/ 82550 w 403225"/>
                <a:gd name="connsiteY2" fmla="*/ 0 h 1184275"/>
                <a:gd name="connsiteX3" fmla="*/ 400050 w 403225"/>
                <a:gd name="connsiteY3" fmla="*/ 0 h 1184275"/>
                <a:gd name="connsiteX4" fmla="*/ 403225 w 403225"/>
                <a:gd name="connsiteY4" fmla="*/ 1104900 h 1184275"/>
                <a:gd name="connsiteX5" fmla="*/ 330200 w 403225"/>
                <a:gd name="connsiteY5" fmla="*/ 1174750 h 1184275"/>
                <a:gd name="connsiteX6" fmla="*/ 0 w 403225"/>
                <a:gd name="connsiteY6" fmla="*/ 1184275 h 1184275"/>
                <a:gd name="connsiteX0" fmla="*/ 0 w 403225"/>
                <a:gd name="connsiteY0" fmla="*/ 1184275 h 1184275"/>
                <a:gd name="connsiteX1" fmla="*/ 6350 w 403225"/>
                <a:gd name="connsiteY1" fmla="*/ 88900 h 1184275"/>
                <a:gd name="connsiteX2" fmla="*/ 2544 w 403225"/>
                <a:gd name="connsiteY2" fmla="*/ 19012 h 1184275"/>
                <a:gd name="connsiteX3" fmla="*/ 400050 w 403225"/>
                <a:gd name="connsiteY3" fmla="*/ 0 h 1184275"/>
                <a:gd name="connsiteX4" fmla="*/ 403225 w 403225"/>
                <a:gd name="connsiteY4" fmla="*/ 1104900 h 1184275"/>
                <a:gd name="connsiteX5" fmla="*/ 330200 w 403225"/>
                <a:gd name="connsiteY5" fmla="*/ 1174750 h 1184275"/>
                <a:gd name="connsiteX6" fmla="*/ 0 w 403225"/>
                <a:gd name="connsiteY6" fmla="*/ 1184275 h 1184275"/>
                <a:gd name="connsiteX0" fmla="*/ 0 w 403225"/>
                <a:gd name="connsiteY0" fmla="*/ 1165263 h 1165263"/>
                <a:gd name="connsiteX1" fmla="*/ 6350 w 403225"/>
                <a:gd name="connsiteY1" fmla="*/ 69888 h 1165263"/>
                <a:gd name="connsiteX2" fmla="*/ 2544 w 403225"/>
                <a:gd name="connsiteY2" fmla="*/ 0 h 1165263"/>
                <a:gd name="connsiteX3" fmla="*/ 395606 w 403225"/>
                <a:gd name="connsiteY3" fmla="*/ 19016 h 1165263"/>
                <a:gd name="connsiteX4" fmla="*/ 403225 w 403225"/>
                <a:gd name="connsiteY4" fmla="*/ 1085888 h 1165263"/>
                <a:gd name="connsiteX5" fmla="*/ 330200 w 403225"/>
                <a:gd name="connsiteY5" fmla="*/ 1155738 h 1165263"/>
                <a:gd name="connsiteX6" fmla="*/ 0 w 403225"/>
                <a:gd name="connsiteY6" fmla="*/ 1165263 h 1165263"/>
                <a:gd name="connsiteX0" fmla="*/ 0 w 398781"/>
                <a:gd name="connsiteY0" fmla="*/ 1165263 h 1190468"/>
                <a:gd name="connsiteX1" fmla="*/ 6350 w 398781"/>
                <a:gd name="connsiteY1" fmla="*/ 69888 h 1190468"/>
                <a:gd name="connsiteX2" fmla="*/ 2544 w 398781"/>
                <a:gd name="connsiteY2" fmla="*/ 0 h 1190468"/>
                <a:gd name="connsiteX3" fmla="*/ 395606 w 398781"/>
                <a:gd name="connsiteY3" fmla="*/ 19016 h 1190468"/>
                <a:gd name="connsiteX4" fmla="*/ 398781 w 398781"/>
                <a:gd name="connsiteY4" fmla="*/ 1190468 h 1190468"/>
                <a:gd name="connsiteX5" fmla="*/ 330200 w 398781"/>
                <a:gd name="connsiteY5" fmla="*/ 1155738 h 1190468"/>
                <a:gd name="connsiteX6" fmla="*/ 0 w 398781"/>
                <a:gd name="connsiteY6" fmla="*/ 1165263 h 1190468"/>
                <a:gd name="connsiteX0" fmla="*/ 0 w 403227"/>
                <a:gd name="connsiteY0" fmla="*/ 1165263 h 1171452"/>
                <a:gd name="connsiteX1" fmla="*/ 6350 w 403227"/>
                <a:gd name="connsiteY1" fmla="*/ 69888 h 1171452"/>
                <a:gd name="connsiteX2" fmla="*/ 2544 w 403227"/>
                <a:gd name="connsiteY2" fmla="*/ 0 h 1171452"/>
                <a:gd name="connsiteX3" fmla="*/ 395606 w 403227"/>
                <a:gd name="connsiteY3" fmla="*/ 19016 h 1171452"/>
                <a:gd name="connsiteX4" fmla="*/ 403227 w 403227"/>
                <a:gd name="connsiteY4" fmla="*/ 1171452 h 1171452"/>
                <a:gd name="connsiteX5" fmla="*/ 330200 w 403227"/>
                <a:gd name="connsiteY5" fmla="*/ 1155738 h 1171452"/>
                <a:gd name="connsiteX6" fmla="*/ 0 w 403227"/>
                <a:gd name="connsiteY6" fmla="*/ 1165263 h 1171452"/>
                <a:gd name="connsiteX0" fmla="*/ 0 w 404703"/>
                <a:gd name="connsiteY0" fmla="*/ 1165263 h 1171452"/>
                <a:gd name="connsiteX1" fmla="*/ 6350 w 404703"/>
                <a:gd name="connsiteY1" fmla="*/ 69888 h 1171452"/>
                <a:gd name="connsiteX2" fmla="*/ 2544 w 404703"/>
                <a:gd name="connsiteY2" fmla="*/ 0 h 1171452"/>
                <a:gd name="connsiteX3" fmla="*/ 404496 w 404703"/>
                <a:gd name="connsiteY3" fmla="*/ 19016 h 1171452"/>
                <a:gd name="connsiteX4" fmla="*/ 403227 w 404703"/>
                <a:gd name="connsiteY4" fmla="*/ 1171452 h 1171452"/>
                <a:gd name="connsiteX5" fmla="*/ 330200 w 404703"/>
                <a:gd name="connsiteY5" fmla="*/ 1155738 h 1171452"/>
                <a:gd name="connsiteX6" fmla="*/ 0 w 404703"/>
                <a:gd name="connsiteY6" fmla="*/ 1165263 h 1171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04703" h="1171452">
                  <a:moveTo>
                    <a:pt x="0" y="1165263"/>
                  </a:moveTo>
                  <a:cubicBezTo>
                    <a:pt x="2117" y="800138"/>
                    <a:pt x="4233" y="435013"/>
                    <a:pt x="6350" y="69888"/>
                  </a:cubicBezTo>
                  <a:lnTo>
                    <a:pt x="2544" y="0"/>
                  </a:lnTo>
                  <a:cubicBezTo>
                    <a:pt x="108377" y="0"/>
                    <a:pt x="298663" y="19016"/>
                    <a:pt x="404496" y="19016"/>
                  </a:cubicBezTo>
                  <a:cubicBezTo>
                    <a:pt x="405554" y="387316"/>
                    <a:pt x="402169" y="803152"/>
                    <a:pt x="403227" y="1171452"/>
                  </a:cubicBezTo>
                  <a:lnTo>
                    <a:pt x="330200" y="1155738"/>
                  </a:lnTo>
                  <a:lnTo>
                    <a:pt x="0" y="1165263"/>
                  </a:lnTo>
                  <a:close/>
                </a:path>
              </a:pathLst>
            </a:custGeom>
            <a:solidFill>
              <a:srgbClr val="FF0000">
                <a:alpha val="1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5934869" y="4279106"/>
              <a:ext cx="415926" cy="118269"/>
            </a:xfrm>
            <a:custGeom>
              <a:avLst/>
              <a:gdLst>
                <a:gd name="connsiteX0" fmla="*/ 82550 w 412750"/>
                <a:gd name="connsiteY0" fmla="*/ 0 h 120650"/>
                <a:gd name="connsiteX1" fmla="*/ 0 w 412750"/>
                <a:gd name="connsiteY1" fmla="*/ 120650 h 120650"/>
                <a:gd name="connsiteX2" fmla="*/ 317500 w 412750"/>
                <a:gd name="connsiteY2" fmla="*/ 114300 h 120650"/>
                <a:gd name="connsiteX3" fmla="*/ 412750 w 412750"/>
                <a:gd name="connsiteY3" fmla="*/ 12700 h 120650"/>
                <a:gd name="connsiteX4" fmla="*/ 82550 w 412750"/>
                <a:gd name="connsiteY4" fmla="*/ 0 h 120650"/>
                <a:gd name="connsiteX0" fmla="*/ 84931 w 415131"/>
                <a:gd name="connsiteY0" fmla="*/ 0 h 130175"/>
                <a:gd name="connsiteX1" fmla="*/ 0 w 415131"/>
                <a:gd name="connsiteY1" fmla="*/ 130175 h 130175"/>
                <a:gd name="connsiteX2" fmla="*/ 319881 w 415131"/>
                <a:gd name="connsiteY2" fmla="*/ 114300 h 130175"/>
                <a:gd name="connsiteX3" fmla="*/ 415131 w 415131"/>
                <a:gd name="connsiteY3" fmla="*/ 12700 h 130175"/>
                <a:gd name="connsiteX4" fmla="*/ 84931 w 415131"/>
                <a:gd name="connsiteY4" fmla="*/ 0 h 130175"/>
                <a:gd name="connsiteX0" fmla="*/ 84931 w 415131"/>
                <a:gd name="connsiteY0" fmla="*/ 0 h 130175"/>
                <a:gd name="connsiteX1" fmla="*/ 0 w 415131"/>
                <a:gd name="connsiteY1" fmla="*/ 130175 h 130175"/>
                <a:gd name="connsiteX2" fmla="*/ 334168 w 415131"/>
                <a:gd name="connsiteY2" fmla="*/ 126206 h 130175"/>
                <a:gd name="connsiteX3" fmla="*/ 415131 w 415131"/>
                <a:gd name="connsiteY3" fmla="*/ 12700 h 130175"/>
                <a:gd name="connsiteX4" fmla="*/ 84931 w 415131"/>
                <a:gd name="connsiteY4" fmla="*/ 0 h 130175"/>
                <a:gd name="connsiteX0" fmla="*/ 84931 w 415926"/>
                <a:gd name="connsiteY0" fmla="*/ 0 h 130175"/>
                <a:gd name="connsiteX1" fmla="*/ 0 w 415926"/>
                <a:gd name="connsiteY1" fmla="*/ 130175 h 130175"/>
                <a:gd name="connsiteX2" fmla="*/ 334168 w 415926"/>
                <a:gd name="connsiteY2" fmla="*/ 126206 h 130175"/>
                <a:gd name="connsiteX3" fmla="*/ 415926 w 415926"/>
                <a:gd name="connsiteY3" fmla="*/ 47625 h 130175"/>
                <a:gd name="connsiteX4" fmla="*/ 415131 w 415926"/>
                <a:gd name="connsiteY4" fmla="*/ 12700 h 130175"/>
                <a:gd name="connsiteX5" fmla="*/ 84931 w 415926"/>
                <a:gd name="connsiteY5" fmla="*/ 0 h 130175"/>
                <a:gd name="connsiteX0" fmla="*/ 94456 w 415926"/>
                <a:gd name="connsiteY0" fmla="*/ 0 h 118269"/>
                <a:gd name="connsiteX1" fmla="*/ 0 w 415926"/>
                <a:gd name="connsiteY1" fmla="*/ 118269 h 118269"/>
                <a:gd name="connsiteX2" fmla="*/ 334168 w 415926"/>
                <a:gd name="connsiteY2" fmla="*/ 114300 h 118269"/>
                <a:gd name="connsiteX3" fmla="*/ 415926 w 415926"/>
                <a:gd name="connsiteY3" fmla="*/ 35719 h 118269"/>
                <a:gd name="connsiteX4" fmla="*/ 415131 w 415926"/>
                <a:gd name="connsiteY4" fmla="*/ 794 h 118269"/>
                <a:gd name="connsiteX5" fmla="*/ 94456 w 415926"/>
                <a:gd name="connsiteY5" fmla="*/ 0 h 118269"/>
                <a:gd name="connsiteX0" fmla="*/ 94456 w 415926"/>
                <a:gd name="connsiteY0" fmla="*/ 0 h 118269"/>
                <a:gd name="connsiteX1" fmla="*/ 3969 w 415926"/>
                <a:gd name="connsiteY1" fmla="*/ 95250 h 118269"/>
                <a:gd name="connsiteX2" fmla="*/ 0 w 415926"/>
                <a:gd name="connsiteY2" fmla="*/ 118269 h 118269"/>
                <a:gd name="connsiteX3" fmla="*/ 334168 w 415926"/>
                <a:gd name="connsiteY3" fmla="*/ 114300 h 118269"/>
                <a:gd name="connsiteX4" fmla="*/ 415926 w 415926"/>
                <a:gd name="connsiteY4" fmla="*/ 35719 h 118269"/>
                <a:gd name="connsiteX5" fmla="*/ 415131 w 415926"/>
                <a:gd name="connsiteY5" fmla="*/ 794 h 118269"/>
                <a:gd name="connsiteX6" fmla="*/ 94456 w 415926"/>
                <a:gd name="connsiteY6" fmla="*/ 0 h 118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15926" h="118269">
                  <a:moveTo>
                    <a:pt x="94456" y="0"/>
                  </a:moveTo>
                  <a:cubicBezTo>
                    <a:pt x="67469" y="31750"/>
                    <a:pt x="30956" y="63500"/>
                    <a:pt x="3969" y="95250"/>
                  </a:cubicBezTo>
                  <a:lnTo>
                    <a:pt x="0" y="118269"/>
                  </a:lnTo>
                  <a:lnTo>
                    <a:pt x="334168" y="114300"/>
                  </a:lnTo>
                  <a:cubicBezTo>
                    <a:pt x="351896" y="90488"/>
                    <a:pt x="398198" y="59531"/>
                    <a:pt x="415926" y="35719"/>
                  </a:cubicBezTo>
                  <a:lnTo>
                    <a:pt x="415131" y="794"/>
                  </a:lnTo>
                  <a:lnTo>
                    <a:pt x="94456" y="0"/>
                  </a:lnTo>
                  <a:close/>
                </a:path>
              </a:pathLst>
            </a:custGeom>
            <a:solidFill>
              <a:srgbClr val="FF0000">
                <a:alpha val="1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Rectangle 25"/>
          <p:cNvSpPr/>
          <p:nvPr/>
        </p:nvSpPr>
        <p:spPr>
          <a:xfrm>
            <a:off x="0" y="0"/>
            <a:ext cx="9144000" cy="681603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7" name="Rectangle 26"/>
          <p:cNvSpPr/>
          <p:nvPr/>
        </p:nvSpPr>
        <p:spPr>
          <a:xfrm>
            <a:off x="-4237" y="-26283"/>
            <a:ext cx="565635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000" b="1" dirty="0">
                <a:solidFill>
                  <a:srgbClr val="FF0000"/>
                </a:solidFill>
              </a:rPr>
              <a:t>SCORES</a:t>
            </a:r>
            <a:r>
              <a:rPr lang="fr-FR" sz="4000" b="1" dirty="0"/>
              <a:t> CLINIQUES DE DH</a:t>
            </a:r>
            <a:endParaRPr lang="fr-CH" sz="4000" dirty="0"/>
          </a:p>
        </p:txBody>
      </p:sp>
      <p:grpSp>
        <p:nvGrpSpPr>
          <p:cNvPr id="34" name="Groupe 33"/>
          <p:cNvGrpSpPr/>
          <p:nvPr/>
        </p:nvGrpSpPr>
        <p:grpSpPr>
          <a:xfrm>
            <a:off x="4749555" y="836712"/>
            <a:ext cx="813043" cy="602633"/>
            <a:chOff x="5631165" y="1261936"/>
            <a:chExt cx="813043" cy="602633"/>
          </a:xfrm>
        </p:grpSpPr>
        <p:sp>
          <p:nvSpPr>
            <p:cNvPr id="20" name="TextBox 19"/>
            <p:cNvSpPr txBox="1"/>
            <p:nvPr/>
          </p:nvSpPr>
          <p:spPr>
            <a:xfrm>
              <a:off x="5724128" y="1556792"/>
              <a:ext cx="49404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rgbClr val="FF0000"/>
                  </a:solidFill>
                  <a:latin typeface="ＭＳ ゴシック"/>
                  <a:ea typeface="ＭＳ ゴシック"/>
                  <a:cs typeface="ＭＳ ゴシック"/>
                </a:rPr>
                <a:t>≅</a:t>
              </a:r>
              <a:r>
                <a:rPr lang="en-US" sz="1400" b="1" dirty="0">
                  <a:solidFill>
                    <a:srgbClr val="FF0000"/>
                  </a:solidFill>
                </a:rPr>
                <a:t>2%</a:t>
              </a:r>
            </a:p>
          </p:txBody>
        </p:sp>
        <p:sp>
          <p:nvSpPr>
            <p:cNvPr id="29" name="TextBox 17"/>
            <p:cNvSpPr txBox="1"/>
            <p:nvPr/>
          </p:nvSpPr>
          <p:spPr>
            <a:xfrm>
              <a:off x="5631165" y="1261936"/>
              <a:ext cx="81304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err="1">
                  <a:solidFill>
                    <a:srgbClr val="FF0000"/>
                  </a:solidFill>
                  <a:latin typeface="ＭＳ ゴシック"/>
                  <a:ea typeface="ＭＳ ゴシック"/>
                </a:rPr>
                <a:t>Sévères</a:t>
              </a:r>
              <a:endParaRPr lang="en-US" sz="14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2" name="Groupe 31"/>
          <p:cNvGrpSpPr/>
          <p:nvPr/>
        </p:nvGrpSpPr>
        <p:grpSpPr>
          <a:xfrm>
            <a:off x="1776272" y="836712"/>
            <a:ext cx="813043" cy="582888"/>
            <a:chOff x="2534821" y="1261936"/>
            <a:chExt cx="813043" cy="582888"/>
          </a:xfrm>
        </p:grpSpPr>
        <p:sp>
          <p:nvSpPr>
            <p:cNvPr id="6" name="TextBox 5"/>
            <p:cNvSpPr txBox="1"/>
            <p:nvPr/>
          </p:nvSpPr>
          <p:spPr>
            <a:xfrm>
              <a:off x="2586614" y="1537047"/>
              <a:ext cx="58862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rgbClr val="00B050"/>
                  </a:solidFill>
                  <a:latin typeface="ＭＳ ゴシック"/>
                  <a:ea typeface="ＭＳ ゴシック"/>
                  <a:cs typeface="ＭＳ ゴシック"/>
                </a:rPr>
                <a:t>≅</a:t>
              </a:r>
              <a:r>
                <a:rPr lang="en-US" sz="1400" b="1" dirty="0">
                  <a:solidFill>
                    <a:srgbClr val="00B050"/>
                  </a:solidFill>
                </a:rPr>
                <a:t>70%</a:t>
              </a:r>
            </a:p>
          </p:txBody>
        </p:sp>
        <p:sp>
          <p:nvSpPr>
            <p:cNvPr id="30" name="TextBox 17"/>
            <p:cNvSpPr txBox="1"/>
            <p:nvPr/>
          </p:nvSpPr>
          <p:spPr>
            <a:xfrm>
              <a:off x="2534821" y="1261936"/>
              <a:ext cx="81304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err="1">
                  <a:solidFill>
                    <a:srgbClr val="00B050"/>
                  </a:solidFill>
                  <a:latin typeface="ＭＳ ゴシック"/>
                  <a:ea typeface="ＭＳ ゴシック"/>
                </a:rPr>
                <a:t>Légères</a:t>
              </a:r>
              <a:endParaRPr lang="en-US" sz="1400" b="1" dirty="0">
                <a:solidFill>
                  <a:srgbClr val="00B050"/>
                </a:solidFill>
              </a:endParaRPr>
            </a:p>
          </p:txBody>
        </p:sp>
      </p:grpSp>
      <p:grpSp>
        <p:nvGrpSpPr>
          <p:cNvPr id="33" name="Groupe 32"/>
          <p:cNvGrpSpPr/>
          <p:nvPr/>
        </p:nvGrpSpPr>
        <p:grpSpPr>
          <a:xfrm>
            <a:off x="3126976" y="836712"/>
            <a:ext cx="1415908" cy="602633"/>
            <a:chOff x="3885525" y="1261936"/>
            <a:chExt cx="1415908" cy="602633"/>
          </a:xfrm>
        </p:grpSpPr>
        <p:sp>
          <p:nvSpPr>
            <p:cNvPr id="18" name="TextBox 17"/>
            <p:cNvSpPr txBox="1"/>
            <p:nvPr/>
          </p:nvSpPr>
          <p:spPr>
            <a:xfrm>
              <a:off x="3885525" y="1556792"/>
              <a:ext cx="58862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chemeClr val="accent6">
                      <a:lumMod val="75000"/>
                    </a:schemeClr>
                  </a:solidFill>
                  <a:latin typeface="ＭＳ ゴシック"/>
                  <a:ea typeface="ＭＳ ゴシック"/>
                  <a:cs typeface="ＭＳ ゴシック"/>
                </a:rPr>
                <a:t>≅</a:t>
              </a:r>
              <a:r>
                <a:rPr lang="en-US" sz="1400" b="1" dirty="0">
                  <a:solidFill>
                    <a:schemeClr val="accent6">
                      <a:lumMod val="75000"/>
                    </a:schemeClr>
                  </a:solidFill>
                </a:rPr>
                <a:t>15%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716016" y="1556792"/>
              <a:ext cx="58541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ＭＳ ゴシック"/>
                  <a:ea typeface="ＭＳ ゴシック"/>
                  <a:cs typeface="ＭＳ ゴシック"/>
                </a:rPr>
                <a:t>≅</a:t>
              </a:r>
              <a:r>
                <a:rPr lang="en-US" sz="1400" b="1" dirty="0">
                  <a:solidFill>
                    <a:schemeClr val="accent2">
                      <a:lumMod val="60000"/>
                      <a:lumOff val="40000"/>
                    </a:schemeClr>
                  </a:solidFill>
                </a:rPr>
                <a:t>13%</a:t>
              </a:r>
            </a:p>
          </p:txBody>
        </p:sp>
        <p:sp>
          <p:nvSpPr>
            <p:cNvPr id="28" name="TextBox 17"/>
            <p:cNvSpPr txBox="1"/>
            <p:nvPr/>
          </p:nvSpPr>
          <p:spPr>
            <a:xfrm>
              <a:off x="4139952" y="1261936"/>
              <a:ext cx="90281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err="1">
                  <a:solidFill>
                    <a:schemeClr val="accent6">
                      <a:lumMod val="75000"/>
                    </a:schemeClr>
                  </a:solidFill>
                  <a:latin typeface="ＭＳ ゴシック"/>
                  <a:ea typeface="ＭＳ ゴシック"/>
                </a:rPr>
                <a:t>Modérées</a:t>
              </a:r>
              <a:endParaRPr lang="en-US" sz="1400" b="1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cxnSp>
          <p:nvCxnSpPr>
            <p:cNvPr id="31" name="Connecteur droit 30"/>
            <p:cNvCxnSpPr>
              <a:stCxn id="18" idx="0"/>
              <a:endCxn id="19" idx="0"/>
            </p:cNvCxnSpPr>
            <p:nvPr/>
          </p:nvCxnSpPr>
          <p:spPr>
            <a:xfrm>
              <a:off x="4179837" y="1556792"/>
              <a:ext cx="828888" cy="0"/>
            </a:xfrm>
            <a:prstGeom prst="line">
              <a:avLst/>
            </a:prstGeom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ZoneTexte 35"/>
          <p:cNvSpPr txBox="1"/>
          <p:nvPr/>
        </p:nvSpPr>
        <p:spPr>
          <a:xfrm>
            <a:off x="1141462" y="5401526"/>
            <a:ext cx="8255074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sz="1600" b="1" i="1" dirty="0">
                <a:solidFill>
                  <a:srgbClr val="0070C0"/>
                </a:solidFill>
              </a:rPr>
              <a:t>SOUS ESTIMENT </a:t>
            </a:r>
            <a:r>
              <a:rPr lang="fr-CH" sz="1600" b="1" i="1" dirty="0"/>
              <a:t>SYSTÉMATIQUEMENT</a:t>
            </a:r>
            <a:r>
              <a:rPr lang="fr-CH" sz="1600" b="1" i="1" dirty="0">
                <a:solidFill>
                  <a:srgbClr val="0070C0"/>
                </a:solidFill>
              </a:rPr>
              <a:t> </a:t>
            </a:r>
            <a:r>
              <a:rPr lang="fr-CH" sz="1600" b="1" i="1" dirty="0"/>
              <a:t>LES DÉSHYDRATATION </a:t>
            </a:r>
            <a:r>
              <a:rPr lang="fr-CH" sz="1600" b="1" i="1" dirty="0">
                <a:solidFill>
                  <a:srgbClr val="0070C0"/>
                </a:solidFill>
              </a:rPr>
              <a:t>LÉGÈRES</a:t>
            </a:r>
          </a:p>
        </p:txBody>
      </p:sp>
      <p:sp>
        <p:nvSpPr>
          <p:cNvPr id="37" name="ZoneTexte 36"/>
          <p:cNvSpPr txBox="1"/>
          <p:nvPr/>
        </p:nvSpPr>
        <p:spPr>
          <a:xfrm>
            <a:off x="1141462" y="5639399"/>
            <a:ext cx="8255074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sz="1600" b="1" i="1" dirty="0">
                <a:solidFill>
                  <a:srgbClr val="FF0000"/>
                </a:solidFill>
              </a:rPr>
              <a:t>SUR ESTIMENT </a:t>
            </a:r>
            <a:r>
              <a:rPr lang="fr-CH" sz="1600" b="1" i="1" dirty="0"/>
              <a:t>LES DÉSHYDRATATIONS </a:t>
            </a:r>
            <a:r>
              <a:rPr lang="fr-CH" sz="1600" b="1" i="1" dirty="0">
                <a:solidFill>
                  <a:srgbClr val="FF0000"/>
                </a:solidFill>
              </a:rPr>
              <a:t>MODÉRÉES</a:t>
            </a:r>
            <a:r>
              <a:rPr lang="fr-CH" sz="1600" b="1" i="1" dirty="0"/>
              <a:t> (EN MOYENNE </a:t>
            </a:r>
            <a:r>
              <a:rPr lang="fr-CH" sz="1600" b="1" i="1" dirty="0">
                <a:solidFill>
                  <a:srgbClr val="FF0000"/>
                </a:solidFill>
              </a:rPr>
              <a:t>DE 3% </a:t>
            </a:r>
            <a:r>
              <a:rPr lang="fr-CH" sz="1600" b="1" i="1" dirty="0"/>
              <a:t>)</a:t>
            </a:r>
          </a:p>
        </p:txBody>
      </p:sp>
      <p:sp>
        <p:nvSpPr>
          <p:cNvPr id="38" name="ZoneTexte 37"/>
          <p:cNvSpPr txBox="1"/>
          <p:nvPr/>
        </p:nvSpPr>
        <p:spPr>
          <a:xfrm>
            <a:off x="1141462" y="5877272"/>
            <a:ext cx="8255074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sz="1600" b="1" i="1" dirty="0"/>
              <a:t>ESTIMENT CORRECTEMENT LES DÉSHYDRATATIONS SEVERES</a:t>
            </a:r>
          </a:p>
        </p:txBody>
      </p:sp>
      <p:grpSp>
        <p:nvGrpSpPr>
          <p:cNvPr id="41" name="Groupe 40"/>
          <p:cNvGrpSpPr/>
          <p:nvPr/>
        </p:nvGrpSpPr>
        <p:grpSpPr>
          <a:xfrm>
            <a:off x="4749555" y="3501008"/>
            <a:ext cx="3926901" cy="923330"/>
            <a:chOff x="4749555" y="3501008"/>
            <a:chExt cx="3926901" cy="923330"/>
          </a:xfrm>
        </p:grpSpPr>
        <p:grpSp>
          <p:nvGrpSpPr>
            <p:cNvPr id="9" name="Group 8"/>
            <p:cNvGrpSpPr/>
            <p:nvPr/>
          </p:nvGrpSpPr>
          <p:grpSpPr>
            <a:xfrm>
              <a:off x="4749555" y="3501008"/>
              <a:ext cx="3926901" cy="923330"/>
              <a:chOff x="5508104" y="3926232"/>
              <a:chExt cx="3926901" cy="923330"/>
            </a:xfrm>
          </p:grpSpPr>
          <p:sp>
            <p:nvSpPr>
              <p:cNvPr id="14" name="Ellipse 13"/>
              <p:cNvSpPr/>
              <p:nvPr/>
            </p:nvSpPr>
            <p:spPr>
              <a:xfrm>
                <a:off x="5508104" y="3981636"/>
                <a:ext cx="1045147" cy="743508"/>
              </a:xfrm>
              <a:prstGeom prst="ellipse">
                <a:avLst/>
              </a:prstGeom>
              <a:noFill/>
              <a:ln>
                <a:solidFill>
                  <a:schemeClr val="bg1">
                    <a:lumMod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H"/>
              </a:p>
            </p:txBody>
          </p:sp>
          <p:sp>
            <p:nvSpPr>
              <p:cNvPr id="16" name="ZoneTexte 15"/>
              <p:cNvSpPr txBox="1"/>
              <p:nvPr/>
            </p:nvSpPr>
            <p:spPr>
              <a:xfrm>
                <a:off x="6903671" y="3926232"/>
                <a:ext cx="2531334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CH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Correct mais ne concerne que 2% des patients…</a:t>
                </a:r>
              </a:p>
            </p:txBody>
          </p:sp>
        </p:grpSp>
        <p:cxnSp>
          <p:nvCxnSpPr>
            <p:cNvPr id="40" name="Connecteur droit avec flèche 39"/>
            <p:cNvCxnSpPr>
              <a:endCxn id="16" idx="1"/>
            </p:cNvCxnSpPr>
            <p:nvPr/>
          </p:nvCxnSpPr>
          <p:spPr>
            <a:xfrm>
              <a:off x="5794702" y="3956276"/>
              <a:ext cx="350420" cy="6397"/>
            </a:xfrm>
            <a:prstGeom prst="straightConnector1">
              <a:avLst/>
            </a:prstGeom>
            <a:ln w="28575">
              <a:solidFill>
                <a:schemeClr val="tx1">
                  <a:lumMod val="50000"/>
                  <a:lumOff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61866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7" grpId="0"/>
      <p:bldP spid="36" grpId="0"/>
      <p:bldP spid="37" grpId="0"/>
      <p:bldP spid="3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2479599" y="116632"/>
            <a:ext cx="410862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4000" b="1" dirty="0"/>
              <a:t>POURQUOI CELA ?</a:t>
            </a:r>
            <a:endParaRPr lang="fr-CH" sz="4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1931" y="1018094"/>
            <a:ext cx="6008457" cy="3519732"/>
          </a:xfrm>
          <a:prstGeom prst="rect">
            <a:avLst/>
          </a:prstGeom>
          <a:solidFill>
            <a:schemeClr val="bg1">
              <a:lumMod val="50000"/>
              <a:alpha val="30000"/>
            </a:schemeClr>
          </a:solidFill>
          <a:ln>
            <a:noFill/>
          </a:ln>
        </p:spPr>
      </p:pic>
      <p:grpSp>
        <p:nvGrpSpPr>
          <p:cNvPr id="21" name="Groupe 20"/>
          <p:cNvGrpSpPr/>
          <p:nvPr/>
        </p:nvGrpSpPr>
        <p:grpSpPr>
          <a:xfrm>
            <a:off x="899592" y="1734773"/>
            <a:ext cx="7225995" cy="3638443"/>
            <a:chOff x="899592" y="1734773"/>
            <a:chExt cx="7225995" cy="3638443"/>
          </a:xfrm>
        </p:grpSpPr>
        <p:sp>
          <p:nvSpPr>
            <p:cNvPr id="23" name="TextBox 22"/>
            <p:cNvSpPr txBox="1"/>
            <p:nvPr/>
          </p:nvSpPr>
          <p:spPr>
            <a:xfrm>
              <a:off x="899592" y="5096217"/>
              <a:ext cx="7225995" cy="276999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err="1">
                  <a:sym typeface="Wingdings"/>
                </a:rPr>
                <a:t>Signes</a:t>
              </a:r>
              <a:r>
                <a:rPr lang="en-US" sz="1200" dirty="0">
                  <a:sym typeface="Wingdings"/>
                </a:rPr>
                <a:t> </a:t>
              </a:r>
              <a:r>
                <a:rPr lang="en-US" sz="1200" b="1" dirty="0">
                  <a:sym typeface="Wingdings"/>
                </a:rPr>
                <a:t>NON SPÉCIFIQUES </a:t>
              </a:r>
              <a:r>
                <a:rPr lang="en-US" sz="1200" dirty="0" err="1">
                  <a:sym typeface="Wingdings"/>
                </a:rPr>
                <a:t>présent</a:t>
              </a:r>
              <a:r>
                <a:rPr lang="en-US" sz="1200" dirty="0">
                  <a:sym typeface="Wingdings"/>
                </a:rPr>
                <a:t> </a:t>
              </a:r>
              <a:r>
                <a:rPr lang="en-US" sz="1200" dirty="0" err="1">
                  <a:sym typeface="Wingdings"/>
                </a:rPr>
                <a:t>aussi</a:t>
              </a:r>
              <a:r>
                <a:rPr lang="en-US" sz="1200" dirty="0">
                  <a:sym typeface="Wingdings"/>
                </a:rPr>
                <a:t> </a:t>
              </a:r>
              <a:r>
                <a:rPr lang="en-US" sz="1200" dirty="0" err="1">
                  <a:sym typeface="Wingdings"/>
                </a:rPr>
                <a:t>lors</a:t>
              </a:r>
              <a:r>
                <a:rPr lang="en-US" sz="1200" dirty="0">
                  <a:sym typeface="Wingdings"/>
                </a:rPr>
                <a:t> de </a:t>
              </a:r>
              <a:r>
                <a:rPr lang="en-US" sz="1200" dirty="0" err="1">
                  <a:sym typeface="Wingdings"/>
                </a:rPr>
                <a:t>stress,pleurs</a:t>
              </a:r>
              <a:r>
                <a:rPr lang="en-US" sz="1200" dirty="0">
                  <a:sym typeface="Wingdings"/>
                </a:rPr>
                <a:t>, etc.  </a:t>
              </a:r>
              <a:r>
                <a:rPr lang="en-US" sz="1200" b="1" dirty="0">
                  <a:sym typeface="Wingdings"/>
                </a:rPr>
                <a:t>SUR ESTIMATION</a:t>
              </a:r>
            </a:p>
          </p:txBody>
        </p:sp>
        <p:grpSp>
          <p:nvGrpSpPr>
            <p:cNvPr id="18" name="Groupe 17"/>
            <p:cNvGrpSpPr/>
            <p:nvPr/>
          </p:nvGrpSpPr>
          <p:grpSpPr>
            <a:xfrm>
              <a:off x="4501528" y="1734773"/>
              <a:ext cx="1277530" cy="2721356"/>
              <a:chOff x="4501528" y="1734773"/>
              <a:chExt cx="1277530" cy="2721356"/>
            </a:xfrm>
          </p:grpSpPr>
          <p:sp>
            <p:nvSpPr>
              <p:cNvPr id="10" name="Rectangle 9"/>
              <p:cNvSpPr/>
              <p:nvPr/>
            </p:nvSpPr>
            <p:spPr>
              <a:xfrm>
                <a:off x="4501528" y="1734773"/>
                <a:ext cx="1277530" cy="329380"/>
              </a:xfrm>
              <a:prstGeom prst="rect">
                <a:avLst/>
              </a:prstGeom>
              <a:solidFill>
                <a:srgbClr val="C0504D">
                  <a:alpha val="30000"/>
                </a:srgb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4501528" y="2284377"/>
                <a:ext cx="1277530" cy="317491"/>
              </a:xfrm>
              <a:prstGeom prst="rect">
                <a:avLst/>
              </a:prstGeom>
              <a:solidFill>
                <a:srgbClr val="C0504D">
                  <a:alpha val="30000"/>
                </a:srgb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4501528" y="4093282"/>
                <a:ext cx="1277530" cy="362847"/>
              </a:xfrm>
              <a:prstGeom prst="rect">
                <a:avLst/>
              </a:prstGeom>
              <a:solidFill>
                <a:srgbClr val="C0504D">
                  <a:alpha val="30000"/>
                </a:srgb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4501528" y="3412943"/>
                <a:ext cx="1277530" cy="357941"/>
              </a:xfrm>
              <a:prstGeom prst="rect">
                <a:avLst/>
              </a:prstGeom>
              <a:solidFill>
                <a:srgbClr val="C0504D">
                  <a:alpha val="30000"/>
                </a:srgb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0000"/>
                  </a:solidFill>
                </a:endParaRPr>
              </a:p>
            </p:txBody>
          </p:sp>
        </p:grpSp>
      </p:grpSp>
      <p:grpSp>
        <p:nvGrpSpPr>
          <p:cNvPr id="37" name="Groupe 36"/>
          <p:cNvGrpSpPr/>
          <p:nvPr/>
        </p:nvGrpSpPr>
        <p:grpSpPr>
          <a:xfrm>
            <a:off x="899592" y="2064154"/>
            <a:ext cx="7225994" cy="3676779"/>
            <a:chOff x="899592" y="2064154"/>
            <a:chExt cx="7225994" cy="3676779"/>
          </a:xfrm>
        </p:grpSpPr>
        <p:sp>
          <p:nvSpPr>
            <p:cNvPr id="14" name="Rectangle 13"/>
            <p:cNvSpPr/>
            <p:nvPr/>
          </p:nvSpPr>
          <p:spPr>
            <a:xfrm>
              <a:off x="4501528" y="2614712"/>
              <a:ext cx="1277530" cy="798232"/>
            </a:xfrm>
            <a:prstGeom prst="rect">
              <a:avLst/>
            </a:prstGeom>
            <a:solidFill>
              <a:srgbClr val="FFFF00">
                <a:alpha val="30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501528" y="3775790"/>
              <a:ext cx="1277530" cy="317491"/>
            </a:xfrm>
            <a:prstGeom prst="rect">
              <a:avLst/>
            </a:prstGeom>
            <a:solidFill>
              <a:srgbClr val="FFFF00">
                <a:alpha val="30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4500321" y="2064154"/>
              <a:ext cx="1277530" cy="220223"/>
            </a:xfrm>
            <a:prstGeom prst="rect">
              <a:avLst/>
            </a:prstGeom>
            <a:solidFill>
              <a:srgbClr val="FFFF00">
                <a:alpha val="30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31" name="TextBox 22"/>
            <p:cNvSpPr txBox="1"/>
            <p:nvPr/>
          </p:nvSpPr>
          <p:spPr>
            <a:xfrm>
              <a:off x="899592" y="5463934"/>
              <a:ext cx="7225994" cy="276999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bg1">
                  <a:lumMod val="8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err="1">
                  <a:sym typeface="Wingdings"/>
                </a:rPr>
                <a:t>Signes</a:t>
              </a:r>
              <a:r>
                <a:rPr lang="en-US" sz="1200" dirty="0">
                  <a:sym typeface="Wingdings"/>
                </a:rPr>
                <a:t> avec </a:t>
              </a:r>
              <a:r>
                <a:rPr lang="en-US" sz="1200" dirty="0" err="1">
                  <a:sym typeface="Wingdings"/>
                </a:rPr>
                <a:t>définition</a:t>
              </a:r>
              <a:r>
                <a:rPr lang="en-US" sz="1200" dirty="0">
                  <a:sym typeface="Wingdings"/>
                </a:rPr>
                <a:t> </a:t>
              </a:r>
              <a:r>
                <a:rPr lang="en-US" sz="1200" b="1" dirty="0">
                  <a:sym typeface="Wingdings"/>
                </a:rPr>
                <a:t>FLOUE</a:t>
              </a:r>
              <a:r>
                <a:rPr lang="en-US" sz="1200" dirty="0">
                  <a:sym typeface="Wingdings"/>
                </a:rPr>
                <a:t> OU DURS A INTERPRTER pour des </a:t>
              </a:r>
              <a:r>
                <a:rPr lang="en-US" sz="1200" dirty="0" err="1">
                  <a:sym typeface="Wingdings"/>
                </a:rPr>
                <a:t>jeunes</a:t>
              </a:r>
              <a:r>
                <a:rPr lang="en-US" sz="1200" dirty="0">
                  <a:sym typeface="Wingdings"/>
                </a:rPr>
                <a:t> </a:t>
              </a:r>
              <a:r>
                <a:rPr lang="en-US" sz="1200" dirty="0" err="1">
                  <a:sym typeface="Wingdings"/>
                </a:rPr>
                <a:t>médecins</a:t>
              </a:r>
              <a:r>
                <a:rPr lang="en-US" sz="1200" dirty="0">
                  <a:sym typeface="Wingdings" panose="05000000000000000000" pitchFamily="2" charset="2"/>
                </a:rPr>
                <a:t> </a:t>
              </a:r>
              <a:r>
                <a:rPr lang="en-US" sz="1200" b="1" dirty="0">
                  <a:sym typeface="Wingdings" panose="05000000000000000000" pitchFamily="2" charset="2"/>
                </a:rPr>
                <a:t>SUR- et SOUS ESTIMATION</a:t>
              </a:r>
              <a:r>
                <a:rPr lang="en-US" sz="1200" b="1" dirty="0">
                  <a:sym typeface="Wingdings"/>
                </a:rPr>
                <a:t> </a:t>
              </a:r>
              <a:endParaRPr lang="en-US" sz="1200" b="1" dirty="0"/>
            </a:p>
          </p:txBody>
        </p:sp>
      </p:grpSp>
      <p:grpSp>
        <p:nvGrpSpPr>
          <p:cNvPr id="9" name="Groupe 8"/>
          <p:cNvGrpSpPr/>
          <p:nvPr/>
        </p:nvGrpSpPr>
        <p:grpSpPr>
          <a:xfrm>
            <a:off x="899592" y="1733819"/>
            <a:ext cx="7225994" cy="3285852"/>
            <a:chOff x="899592" y="1733819"/>
            <a:chExt cx="7225994" cy="3285852"/>
          </a:xfrm>
        </p:grpSpPr>
        <p:sp>
          <p:nvSpPr>
            <p:cNvPr id="7" name="Rectangle 6"/>
            <p:cNvSpPr/>
            <p:nvPr/>
          </p:nvSpPr>
          <p:spPr>
            <a:xfrm>
              <a:off x="3203848" y="1733819"/>
              <a:ext cx="1297679" cy="2722309"/>
            </a:xfrm>
            <a:prstGeom prst="rect">
              <a:avLst/>
            </a:prstGeom>
            <a:solidFill>
              <a:srgbClr val="7F7F7F">
                <a:alpha val="30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36" name="TextBox 21"/>
            <p:cNvSpPr txBox="1"/>
            <p:nvPr/>
          </p:nvSpPr>
          <p:spPr>
            <a:xfrm>
              <a:off x="899592" y="4742672"/>
              <a:ext cx="7225994" cy="27699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err="1"/>
                <a:t>Déshydratation</a:t>
              </a:r>
              <a:r>
                <a:rPr lang="en-US" sz="1200" dirty="0"/>
                <a:t>  </a:t>
              </a:r>
              <a:r>
                <a:rPr lang="en-US" sz="1200" dirty="0" err="1"/>
                <a:t>légère</a:t>
              </a:r>
              <a:r>
                <a:rPr lang="en-US" sz="1200" dirty="0"/>
                <a:t> </a:t>
              </a:r>
              <a:r>
                <a:rPr lang="en-US" sz="1200" dirty="0">
                  <a:sym typeface="Wingdings"/>
                </a:rPr>
                <a:t> </a:t>
              </a:r>
              <a:r>
                <a:rPr lang="en-US" sz="1200" dirty="0" err="1">
                  <a:sym typeface="Wingdings"/>
                </a:rPr>
                <a:t>mais</a:t>
              </a:r>
              <a:r>
                <a:rPr lang="en-US" sz="1200" dirty="0">
                  <a:sym typeface="Wingdings"/>
                </a:rPr>
                <a:t> </a:t>
              </a:r>
              <a:r>
                <a:rPr lang="en-US" sz="1200" dirty="0" err="1">
                  <a:sym typeface="Wingdings"/>
                </a:rPr>
                <a:t>il</a:t>
              </a:r>
              <a:r>
                <a:rPr lang="en-US" sz="1200" dirty="0">
                  <a:sym typeface="Wingdings"/>
                </a:rPr>
                <a:t> </a:t>
              </a:r>
              <a:r>
                <a:rPr lang="en-US" sz="1200" dirty="0" err="1">
                  <a:sym typeface="Wingdings"/>
                </a:rPr>
                <a:t>n’y</a:t>
              </a:r>
              <a:r>
                <a:rPr lang="en-US" sz="1200" dirty="0">
                  <a:sym typeface="Wingdings"/>
                </a:rPr>
                <a:t> a </a:t>
              </a:r>
              <a:r>
                <a:rPr lang="en-US" sz="1200" dirty="0" err="1">
                  <a:sym typeface="Wingdings"/>
                </a:rPr>
                <a:t>rien</a:t>
              </a:r>
              <a:r>
                <a:rPr lang="en-US" sz="1200" dirty="0">
                  <a:sym typeface="Wingdings"/>
                </a:rPr>
                <a:t> à </a:t>
              </a:r>
              <a:r>
                <a:rPr lang="en-US" sz="1200" dirty="0" err="1">
                  <a:sym typeface="Wingdings"/>
                </a:rPr>
                <a:t>voir</a:t>
              </a:r>
              <a:r>
                <a:rPr lang="en-US" sz="1200" dirty="0">
                  <a:sym typeface="Wingdings"/>
                </a:rPr>
                <a:t> !  </a:t>
              </a:r>
              <a:r>
                <a:rPr lang="en-US" sz="1200" b="1" dirty="0">
                  <a:sym typeface="Wingdings"/>
                </a:rPr>
                <a:t>SOUS ESTIMATION</a:t>
              </a:r>
              <a:endParaRPr lang="en-US" sz="1200" b="1" dirty="0"/>
            </a:p>
          </p:txBody>
        </p:sp>
      </p:grpSp>
      <p:grpSp>
        <p:nvGrpSpPr>
          <p:cNvPr id="3" name="Groupe 2"/>
          <p:cNvGrpSpPr/>
          <p:nvPr/>
        </p:nvGrpSpPr>
        <p:grpSpPr>
          <a:xfrm>
            <a:off x="899592" y="1739624"/>
            <a:ext cx="7225994" cy="4353672"/>
            <a:chOff x="899592" y="1739624"/>
            <a:chExt cx="7225994" cy="4353672"/>
          </a:xfrm>
        </p:grpSpPr>
        <p:grpSp>
          <p:nvGrpSpPr>
            <p:cNvPr id="39" name="Groupe 38"/>
            <p:cNvGrpSpPr/>
            <p:nvPr/>
          </p:nvGrpSpPr>
          <p:grpSpPr>
            <a:xfrm>
              <a:off x="899592" y="2064153"/>
              <a:ext cx="7225994" cy="4029143"/>
              <a:chOff x="899592" y="2064153"/>
              <a:chExt cx="7225994" cy="4029143"/>
            </a:xfrm>
          </p:grpSpPr>
          <p:grpSp>
            <p:nvGrpSpPr>
              <p:cNvPr id="38" name="Groupe 37"/>
              <p:cNvGrpSpPr/>
              <p:nvPr/>
            </p:nvGrpSpPr>
            <p:grpSpPr>
              <a:xfrm>
                <a:off x="5772313" y="2064153"/>
                <a:ext cx="1307147" cy="2391974"/>
                <a:chOff x="5772313" y="2064153"/>
                <a:chExt cx="1307147" cy="2391974"/>
              </a:xfrm>
            </p:grpSpPr>
            <p:sp>
              <p:nvSpPr>
                <p:cNvPr id="5" name="Rectangle 4"/>
                <p:cNvSpPr/>
                <p:nvPr/>
              </p:nvSpPr>
              <p:spPr>
                <a:xfrm>
                  <a:off x="5779058" y="2064153"/>
                  <a:ext cx="1300402" cy="220224"/>
                </a:xfrm>
                <a:prstGeom prst="rect">
                  <a:avLst/>
                </a:prstGeom>
                <a:solidFill>
                  <a:srgbClr val="00B050">
                    <a:alpha val="31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CH"/>
                </a:p>
              </p:txBody>
            </p:sp>
            <p:sp>
              <p:nvSpPr>
                <p:cNvPr id="26" name="Rectangle 25"/>
                <p:cNvSpPr/>
                <p:nvPr/>
              </p:nvSpPr>
              <p:spPr>
                <a:xfrm>
                  <a:off x="5779058" y="2817875"/>
                  <a:ext cx="1300402" cy="595069"/>
                </a:xfrm>
                <a:prstGeom prst="rect">
                  <a:avLst/>
                </a:prstGeom>
                <a:solidFill>
                  <a:srgbClr val="00B050">
                    <a:alpha val="31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CH"/>
                </a:p>
              </p:txBody>
            </p:sp>
            <p:sp>
              <p:nvSpPr>
                <p:cNvPr id="27" name="Rectangle 26"/>
                <p:cNvSpPr/>
                <p:nvPr/>
              </p:nvSpPr>
              <p:spPr>
                <a:xfrm>
                  <a:off x="5779058" y="3770882"/>
                  <a:ext cx="1300402" cy="685245"/>
                </a:xfrm>
                <a:prstGeom prst="rect">
                  <a:avLst/>
                </a:prstGeom>
                <a:solidFill>
                  <a:srgbClr val="00B050">
                    <a:alpha val="31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CH"/>
                </a:p>
              </p:txBody>
            </p:sp>
            <p:sp>
              <p:nvSpPr>
                <p:cNvPr id="28" name="Rectangle 27"/>
                <p:cNvSpPr/>
                <p:nvPr/>
              </p:nvSpPr>
              <p:spPr>
                <a:xfrm>
                  <a:off x="5772313" y="2597651"/>
                  <a:ext cx="1300402" cy="220224"/>
                </a:xfrm>
                <a:prstGeom prst="rect">
                  <a:avLst/>
                </a:prstGeom>
                <a:solidFill>
                  <a:srgbClr val="00B050">
                    <a:alpha val="31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CH"/>
                </a:p>
              </p:txBody>
            </p:sp>
          </p:grpSp>
          <p:sp>
            <p:nvSpPr>
              <p:cNvPr id="33" name="TextBox 22"/>
              <p:cNvSpPr txBox="1"/>
              <p:nvPr/>
            </p:nvSpPr>
            <p:spPr>
              <a:xfrm>
                <a:off x="899592" y="5816297"/>
                <a:ext cx="7225994" cy="276999"/>
              </a:xfrm>
              <a:prstGeom prst="rect">
                <a:avLst/>
              </a:prstGeom>
              <a:solidFill>
                <a:srgbClr val="9DE799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 err="1">
                    <a:sym typeface="Wingdings"/>
                  </a:rPr>
                  <a:t>Signes</a:t>
                </a:r>
                <a:r>
                  <a:rPr lang="en-US" sz="1200" dirty="0">
                    <a:sym typeface="Wingdings"/>
                  </a:rPr>
                  <a:t> </a:t>
                </a:r>
                <a:r>
                  <a:rPr lang="en-US" sz="1200" dirty="0" err="1">
                    <a:sym typeface="Wingdings"/>
                  </a:rPr>
                  <a:t>objectifs</a:t>
                </a:r>
                <a:r>
                  <a:rPr lang="en-US" sz="1200" dirty="0">
                    <a:sym typeface="Wingdings"/>
                  </a:rPr>
                  <a:t> </a:t>
                </a:r>
                <a:r>
                  <a:rPr lang="en-US" sz="1200" dirty="0" err="1">
                    <a:sym typeface="Wingdings"/>
                  </a:rPr>
                  <a:t>facilement</a:t>
                </a:r>
                <a:r>
                  <a:rPr lang="en-US" sz="1200" dirty="0">
                    <a:sym typeface="Wingdings"/>
                  </a:rPr>
                  <a:t> visible/</a:t>
                </a:r>
                <a:r>
                  <a:rPr lang="en-US" sz="1200" dirty="0" err="1">
                    <a:sym typeface="Wingdings"/>
                  </a:rPr>
                  <a:t>mesurables</a:t>
                </a:r>
                <a:r>
                  <a:rPr lang="en-US" sz="1200" b="1" dirty="0">
                    <a:sym typeface="Wingdings" panose="05000000000000000000" pitchFamily="2" charset="2"/>
                  </a:rPr>
                  <a:t> CORRECT MAIS TARDIF</a:t>
                </a:r>
                <a:r>
                  <a:rPr lang="en-US" sz="1200" b="1" dirty="0">
                    <a:sym typeface="Wingdings"/>
                  </a:rPr>
                  <a:t> </a:t>
                </a:r>
                <a:endParaRPr lang="en-US" sz="1200" b="1" dirty="0"/>
              </a:p>
            </p:txBody>
          </p:sp>
        </p:grpSp>
        <p:sp>
          <p:nvSpPr>
            <p:cNvPr id="34" name="Rectangle 33"/>
            <p:cNvSpPr/>
            <p:nvPr/>
          </p:nvSpPr>
          <p:spPr>
            <a:xfrm>
              <a:off x="5790493" y="1739624"/>
              <a:ext cx="1277530" cy="324529"/>
            </a:xfrm>
            <a:prstGeom prst="rect">
              <a:avLst/>
            </a:prstGeom>
            <a:solidFill>
              <a:srgbClr val="FFFF00">
                <a:alpha val="30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5757576" y="2289591"/>
              <a:ext cx="1321884" cy="324529"/>
            </a:xfrm>
            <a:prstGeom prst="rect">
              <a:avLst/>
            </a:prstGeom>
            <a:solidFill>
              <a:srgbClr val="FFFF00">
                <a:alpha val="30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5757576" y="3399600"/>
              <a:ext cx="1321884" cy="362848"/>
            </a:xfrm>
            <a:prstGeom prst="rect">
              <a:avLst/>
            </a:prstGeom>
            <a:solidFill>
              <a:srgbClr val="FFFF00">
                <a:alpha val="30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26990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7524" y="1247983"/>
            <a:ext cx="85689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" indent="-85725" algn="ctr"/>
            <a:r>
              <a:rPr lang="fr-FR" sz="3600" b="1" dirty="0"/>
              <a:t>Quel est le meilleur signe clinique qui permet d’estimer une déshydratation?</a:t>
            </a:r>
          </a:p>
        </p:txBody>
      </p:sp>
      <p:sp>
        <p:nvSpPr>
          <p:cNvPr id="29" name="Rectangle 28"/>
          <p:cNvSpPr/>
          <p:nvPr/>
        </p:nvSpPr>
        <p:spPr>
          <a:xfrm>
            <a:off x="2987824" y="3284984"/>
            <a:ext cx="2808312" cy="156966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4800" b="1" dirty="0">
                <a:latin typeface="Calisto MT" panose="02040603050505030304" pitchFamily="18" charset="0"/>
              </a:rPr>
              <a:t>LE POIDS !</a:t>
            </a:r>
          </a:p>
        </p:txBody>
      </p:sp>
    </p:spTree>
    <p:extLst>
      <p:ext uri="{BB962C8B-B14F-4D97-AF65-F5344CB8AC3E}">
        <p14:creationId xmlns:p14="http://schemas.microsoft.com/office/powerpoint/2010/main" val="330320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836712"/>
            <a:ext cx="8712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Patient de 4 </a:t>
            </a:r>
            <a:r>
              <a:rPr lang="en-US" dirty="0" err="1"/>
              <a:t>ans</a:t>
            </a:r>
            <a:r>
              <a:rPr lang="en-US" dirty="0"/>
              <a:t> et demi, pas de </a:t>
            </a:r>
            <a:r>
              <a:rPr lang="en-US" dirty="0" err="1"/>
              <a:t>poids</a:t>
            </a:r>
            <a:r>
              <a:rPr lang="en-US" dirty="0"/>
              <a:t> </a:t>
            </a:r>
            <a:r>
              <a:rPr lang="en-US" dirty="0" err="1"/>
              <a:t>depuis</a:t>
            </a:r>
            <a:r>
              <a:rPr lang="en-US" dirty="0"/>
              <a:t> dernier RDV pédiatre </a:t>
            </a:r>
            <a:r>
              <a:rPr lang="en-US" dirty="0" err="1"/>
              <a:t>il</a:t>
            </a:r>
            <a:r>
              <a:rPr lang="en-US" dirty="0"/>
              <a:t> y a 6 </a:t>
            </a:r>
            <a:r>
              <a:rPr lang="en-US" dirty="0" err="1"/>
              <a:t>mois</a:t>
            </a:r>
            <a:r>
              <a:rPr lang="en-US" dirty="0"/>
              <a:t> </a:t>
            </a:r>
            <a:r>
              <a:rPr lang="en-US" dirty="0">
                <a:sym typeface="Wingdings"/>
              </a:rPr>
              <a:t></a:t>
            </a:r>
            <a:r>
              <a:rPr lang="fr-CH" dirty="0">
                <a:sym typeface="Wingdings"/>
              </a:rPr>
              <a:t>On fait comment ?...</a:t>
            </a:r>
            <a:endParaRPr lang="en-US" dirty="0"/>
          </a:p>
        </p:txBody>
      </p:sp>
      <p:grpSp>
        <p:nvGrpSpPr>
          <p:cNvPr id="5" name="Groupe 4"/>
          <p:cNvGrpSpPr/>
          <p:nvPr/>
        </p:nvGrpSpPr>
        <p:grpSpPr>
          <a:xfrm>
            <a:off x="899592" y="1700808"/>
            <a:ext cx="7237610" cy="3971017"/>
            <a:chOff x="899592" y="855876"/>
            <a:chExt cx="7237610" cy="3971017"/>
          </a:xfrm>
        </p:grpSpPr>
        <p:grpSp>
          <p:nvGrpSpPr>
            <p:cNvPr id="3" name="Group 2"/>
            <p:cNvGrpSpPr/>
            <p:nvPr/>
          </p:nvGrpSpPr>
          <p:grpSpPr>
            <a:xfrm>
              <a:off x="899592" y="1556792"/>
              <a:ext cx="7237610" cy="3270101"/>
              <a:chOff x="899592" y="1556792"/>
              <a:chExt cx="7237610" cy="3270101"/>
            </a:xfrm>
          </p:grpSpPr>
          <p:pic>
            <p:nvPicPr>
              <p:cNvPr id="2050" name="Picture 2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 b="1112"/>
              <a:stretch/>
            </p:blipFill>
            <p:spPr bwMode="auto">
              <a:xfrm>
                <a:off x="905748" y="1788633"/>
                <a:ext cx="7231454" cy="30382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6" name="Forme libre 25"/>
              <p:cNvSpPr/>
              <p:nvPr/>
            </p:nvSpPr>
            <p:spPr>
              <a:xfrm>
                <a:off x="899592" y="1556792"/>
                <a:ext cx="1499669" cy="940470"/>
              </a:xfrm>
              <a:custGeom>
                <a:avLst/>
                <a:gdLst>
                  <a:gd name="connsiteX0" fmla="*/ 1123950 w 1123950"/>
                  <a:gd name="connsiteY0" fmla="*/ 0 h 704850"/>
                  <a:gd name="connsiteX1" fmla="*/ 180975 w 1123950"/>
                  <a:gd name="connsiteY1" fmla="*/ 704850 h 704850"/>
                  <a:gd name="connsiteX2" fmla="*/ 0 w 1123950"/>
                  <a:gd name="connsiteY2" fmla="*/ 695325 h 704850"/>
                  <a:gd name="connsiteX3" fmla="*/ 9525 w 1123950"/>
                  <a:gd name="connsiteY3" fmla="*/ 47625 h 704850"/>
                  <a:gd name="connsiteX4" fmla="*/ 1123950 w 1123950"/>
                  <a:gd name="connsiteY4" fmla="*/ 0 h 704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23950" h="704850">
                    <a:moveTo>
                      <a:pt x="1123950" y="0"/>
                    </a:moveTo>
                    <a:lnTo>
                      <a:pt x="180975" y="704850"/>
                    </a:lnTo>
                    <a:lnTo>
                      <a:pt x="0" y="695325"/>
                    </a:lnTo>
                    <a:lnTo>
                      <a:pt x="9525" y="47625"/>
                    </a:lnTo>
                    <a:lnTo>
                      <a:pt x="112395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H"/>
              </a:p>
            </p:txBody>
          </p:sp>
        </p:grpSp>
        <p:sp>
          <p:nvSpPr>
            <p:cNvPr id="21" name="Organigramme : Connecteur 20"/>
            <p:cNvSpPr/>
            <p:nvPr/>
          </p:nvSpPr>
          <p:spPr>
            <a:xfrm>
              <a:off x="2468533" y="3294275"/>
              <a:ext cx="96079" cy="96079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cxnSp>
          <p:nvCxnSpPr>
            <p:cNvPr id="19" name="Connecteur droit avec flèche 18"/>
            <p:cNvCxnSpPr/>
            <p:nvPr/>
          </p:nvCxnSpPr>
          <p:spPr>
            <a:xfrm flipV="1">
              <a:off x="2516572" y="3454811"/>
              <a:ext cx="0" cy="864712"/>
            </a:xfrm>
            <a:prstGeom prst="straightConnector1">
              <a:avLst/>
            </a:prstGeom>
            <a:ln w="19050">
              <a:solidFill>
                <a:srgbClr val="FF0000"/>
              </a:solidFill>
              <a:prstDash val="dashDot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Organigramme : Connecteur 3"/>
            <p:cNvSpPr/>
            <p:nvPr/>
          </p:nvSpPr>
          <p:spPr>
            <a:xfrm>
              <a:off x="1219504" y="3743049"/>
              <a:ext cx="96079" cy="96079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6" name="Organigramme : Connecteur 5"/>
            <p:cNvSpPr/>
            <p:nvPr/>
          </p:nvSpPr>
          <p:spPr>
            <a:xfrm>
              <a:off x="1434036" y="3646969"/>
              <a:ext cx="96079" cy="96079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7" name="Organigramme : Connecteur 6"/>
            <p:cNvSpPr/>
            <p:nvPr/>
          </p:nvSpPr>
          <p:spPr>
            <a:xfrm>
              <a:off x="1603821" y="3550890"/>
              <a:ext cx="96079" cy="96079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8" name="Organigramme : Connecteur 7"/>
            <p:cNvSpPr/>
            <p:nvPr/>
          </p:nvSpPr>
          <p:spPr>
            <a:xfrm>
              <a:off x="2267744" y="3356992"/>
              <a:ext cx="96079" cy="96079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cxnSp>
          <p:nvCxnSpPr>
            <p:cNvPr id="23" name="Connecteur droit avec flèche 22"/>
            <p:cNvCxnSpPr/>
            <p:nvPr/>
          </p:nvCxnSpPr>
          <p:spPr>
            <a:xfrm flipH="1">
              <a:off x="1219504" y="3342315"/>
              <a:ext cx="1152950" cy="0"/>
            </a:xfrm>
            <a:prstGeom prst="straightConnector1">
              <a:avLst/>
            </a:prstGeom>
            <a:ln w="19050">
              <a:solidFill>
                <a:srgbClr val="FF0000"/>
              </a:solidFill>
              <a:prstDash val="dashDot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2315287" y="855876"/>
              <a:ext cx="424847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H" sz="2800" i="1" dirty="0"/>
                <a:t>Pensez au carnet de santé !</a:t>
              </a:r>
              <a:endParaRPr lang="en-US" sz="2800" i="1" dirty="0"/>
            </a:p>
          </p:txBody>
        </p:sp>
      </p:grpSp>
      <p:sp>
        <p:nvSpPr>
          <p:cNvPr id="15" name="Rectangle 14"/>
          <p:cNvSpPr/>
          <p:nvPr/>
        </p:nvSpPr>
        <p:spPr>
          <a:xfrm>
            <a:off x="0" y="0"/>
            <a:ext cx="9144000" cy="681603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7" name="Rectangle 16"/>
          <p:cNvSpPr/>
          <p:nvPr/>
        </p:nvSpPr>
        <p:spPr>
          <a:xfrm>
            <a:off x="45670" y="-26283"/>
            <a:ext cx="803444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000" b="1" dirty="0"/>
              <a:t>SIGNES CLINIQUES- </a:t>
            </a:r>
            <a:r>
              <a:rPr lang="fr-FR" sz="4000" b="1" dirty="0">
                <a:solidFill>
                  <a:srgbClr val="FF0000"/>
                </a:solidFill>
              </a:rPr>
              <a:t>CAS PARTICULIER</a:t>
            </a:r>
            <a:endParaRPr lang="fr-CH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408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227223" y="29680"/>
            <a:ext cx="4572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fr-FR" sz="4400" b="1" u="sng" dirty="0">
                <a:solidFill>
                  <a:srgbClr val="FF0000"/>
                </a:solidFill>
              </a:rPr>
              <a:t>MESSAGES</a:t>
            </a:r>
            <a:endParaRPr lang="fr-CH" sz="4400" dirty="0">
              <a:solidFill>
                <a:srgbClr val="FF0000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251520" y="836712"/>
            <a:ext cx="8712967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b="1" dirty="0"/>
              <a:t>La déshydratation est légère dans 70% des cas, modérée dans 28% des cas et sévère dans seulement 2%  des cas</a:t>
            </a:r>
            <a:endParaRPr lang="fr-CH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b="1" dirty="0"/>
              <a:t>Les signes cliniques de déshydratation sont soit difficiles à objectiver soit peu spécifiques.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b="1" dirty="0"/>
              <a:t>Plusieurs scores cliniques existent pour estimer la déshydratation mais leur sensibilité ou spécificité dépend de l’expérience de l’examinateur</a:t>
            </a:r>
            <a:r>
              <a:rPr lang="fr-FR" sz="2400" b="1" dirty="0">
                <a:sym typeface="Wingdings" panose="05000000000000000000" pitchFamily="2" charset="2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CH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sz="2400" b="1" dirty="0"/>
              <a:t>Les scores cliniques de déshydratation ont tendance à entrainer: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fr-CH" sz="2400" b="1" dirty="0"/>
              <a:t>Une </a:t>
            </a:r>
            <a:r>
              <a:rPr lang="fr-CH" sz="2400" b="1" dirty="0">
                <a:solidFill>
                  <a:srgbClr val="0000FF"/>
                </a:solidFill>
              </a:rPr>
              <a:t>sous estimation</a:t>
            </a:r>
            <a:r>
              <a:rPr lang="fr-CH" sz="2400" b="1" dirty="0"/>
              <a:t> des déshydratation </a:t>
            </a:r>
            <a:r>
              <a:rPr lang="fr-CH" sz="2400" b="1" dirty="0">
                <a:solidFill>
                  <a:srgbClr val="0000FF"/>
                </a:solidFill>
              </a:rPr>
              <a:t>légères</a:t>
            </a:r>
            <a:r>
              <a:rPr lang="fr-CH" sz="2400" b="1" dirty="0"/>
              <a:t>.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fr-CH" sz="2400" b="1" dirty="0"/>
              <a:t>Une </a:t>
            </a:r>
            <a:r>
              <a:rPr lang="fr-CH" sz="2400" b="1" dirty="0">
                <a:solidFill>
                  <a:srgbClr val="FF0000"/>
                </a:solidFill>
              </a:rPr>
              <a:t>sur estimation </a:t>
            </a:r>
            <a:r>
              <a:rPr lang="fr-CH" sz="2400" b="1" dirty="0"/>
              <a:t>des déshydratations </a:t>
            </a:r>
            <a:r>
              <a:rPr lang="fr-CH" sz="2400" b="1" dirty="0">
                <a:solidFill>
                  <a:srgbClr val="FF0000"/>
                </a:solidFill>
              </a:rPr>
              <a:t>modérées</a:t>
            </a:r>
            <a:r>
              <a:rPr lang="fr-CH" sz="2400" b="1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CH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sz="2400" b="1" dirty="0"/>
              <a:t>La </a:t>
            </a:r>
            <a:r>
              <a:rPr lang="fr-CH" sz="2400" b="1" u="sng" dirty="0"/>
              <a:t>perte de poids récente </a:t>
            </a:r>
            <a:r>
              <a:rPr lang="fr-CH" sz="2400" b="1" dirty="0"/>
              <a:t>est le meilleur élément pour estimer une déshydratation.</a:t>
            </a:r>
          </a:p>
        </p:txBody>
      </p:sp>
    </p:spTree>
    <p:extLst>
      <p:ext uri="{BB962C8B-B14F-4D97-AF65-F5344CB8AC3E}">
        <p14:creationId xmlns:p14="http://schemas.microsoft.com/office/powerpoint/2010/main" val="1315092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504" y="1340768"/>
            <a:ext cx="9036496" cy="4525963"/>
          </a:xfrm>
        </p:spPr>
        <p:txBody>
          <a:bodyPr>
            <a:normAutofit fontScale="92500" lnSpcReduction="20000"/>
          </a:bodyPr>
          <a:lstStyle/>
          <a:p>
            <a:pPr lvl="1" eaLnBrk="1" hangingPunct="1"/>
            <a:r>
              <a:rPr lang="fr-CA" altLang="fr-FR" dirty="0"/>
              <a:t>Est-ce bien une gastro-entérite?</a:t>
            </a:r>
          </a:p>
          <a:p>
            <a:pPr lvl="1" eaLnBrk="1" hangingPunct="1"/>
            <a:r>
              <a:rPr lang="fr-CA" altLang="fr-FR" dirty="0"/>
              <a:t>Est-ce une GEA virale ou bactérienne?</a:t>
            </a:r>
          </a:p>
          <a:p>
            <a:pPr lvl="1" eaLnBrk="1" hangingPunct="1"/>
            <a:r>
              <a:rPr lang="fr-CA" altLang="fr-FR" dirty="0"/>
              <a:t>Y-a-t-il une déshydratation et de quelle sévérité? </a:t>
            </a:r>
          </a:p>
          <a:p>
            <a:pPr lvl="1"/>
            <a:r>
              <a:rPr lang="fr-CA" altLang="fr-FR" dirty="0"/>
              <a:t>Y-a-t-il une cétose ?</a:t>
            </a:r>
          </a:p>
          <a:p>
            <a:pPr lvl="1"/>
            <a:r>
              <a:rPr lang="fr-CA" altLang="fr-FR" dirty="0"/>
              <a:t>Y-a-t-il des risque de déséquilibres électrolytiques ou acido-basique?</a:t>
            </a:r>
          </a:p>
          <a:p>
            <a:pPr lvl="1"/>
            <a:r>
              <a:rPr lang="fr-CA" altLang="fr-FR" dirty="0"/>
              <a:t>Comment réhydrater?</a:t>
            </a:r>
          </a:p>
          <a:p>
            <a:pPr lvl="2"/>
            <a:r>
              <a:rPr lang="fr-CA" altLang="fr-FR" dirty="0"/>
              <a:t>Par voie orale, SNG ou IV ? </a:t>
            </a:r>
          </a:p>
          <a:p>
            <a:pPr lvl="2"/>
            <a:r>
              <a:rPr lang="fr-CA" altLang="fr-FR" dirty="0"/>
              <a:t>Avec quoi ?</a:t>
            </a:r>
          </a:p>
          <a:p>
            <a:pPr lvl="2"/>
            <a:r>
              <a:rPr lang="fr-CA" altLang="fr-FR" dirty="0"/>
              <a:t>A quelle vitesse ?</a:t>
            </a:r>
          </a:p>
          <a:p>
            <a:pPr lvl="2"/>
            <a:r>
              <a:rPr lang="fr-CA" altLang="fr-FR" dirty="0"/>
              <a:t>Comment compenser les pertes (diarrhées/vomissements)</a:t>
            </a:r>
          </a:p>
          <a:p>
            <a:pPr lvl="1" eaLnBrk="1" hangingPunct="1"/>
            <a:r>
              <a:rPr lang="fr-CA" altLang="fr-FR" dirty="0"/>
              <a:t>Quelles traitements en adjonction?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681603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" name="Rectangle 3"/>
          <p:cNvSpPr/>
          <p:nvPr/>
        </p:nvSpPr>
        <p:spPr>
          <a:xfrm>
            <a:off x="-14804" y="-13142"/>
            <a:ext cx="523487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000" b="1" dirty="0"/>
              <a:t>QUESTIONS A SE POSER</a:t>
            </a:r>
            <a:endParaRPr lang="fr-CH" sz="4000" dirty="0"/>
          </a:p>
        </p:txBody>
      </p:sp>
    </p:spTree>
    <p:extLst>
      <p:ext uri="{BB962C8B-B14F-4D97-AF65-F5344CB8AC3E}">
        <p14:creationId xmlns:p14="http://schemas.microsoft.com/office/powerpoint/2010/main" val="2370837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31640" y="1628800"/>
            <a:ext cx="6480720" cy="302433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" name="Rectangle 1"/>
          <p:cNvSpPr/>
          <p:nvPr/>
        </p:nvSpPr>
        <p:spPr>
          <a:xfrm>
            <a:off x="1776988" y="2465601"/>
            <a:ext cx="5708422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4000" b="1" dirty="0"/>
              <a:t>LE LABORATOIRE DANS LA</a:t>
            </a:r>
          </a:p>
          <a:p>
            <a:pPr algn="ctr"/>
            <a:r>
              <a:rPr lang="fr-FR" sz="4000" b="1" dirty="0"/>
              <a:t>GEA</a:t>
            </a:r>
            <a:endParaRPr lang="fr-CH" sz="4000" dirty="0"/>
          </a:p>
        </p:txBody>
      </p:sp>
    </p:spTree>
    <p:extLst>
      <p:ext uri="{BB962C8B-B14F-4D97-AF65-F5344CB8AC3E}">
        <p14:creationId xmlns:p14="http://schemas.microsoft.com/office/powerpoint/2010/main" val="23629256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AF141B6-C2C7-BF4C-B45E-83355C78855C}"/>
              </a:ext>
            </a:extLst>
          </p:cNvPr>
          <p:cNvSpPr/>
          <p:nvPr/>
        </p:nvSpPr>
        <p:spPr>
          <a:xfrm>
            <a:off x="0" y="908720"/>
            <a:ext cx="91440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endParaRPr lang="fr-CH" sz="2000" dirty="0"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itchFamily="2" charset="2"/>
              <a:buChar char=""/>
            </a:pPr>
            <a:r>
              <a:rPr lang="fr-FR" sz="2000" dirty="0"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Recherche de </a:t>
            </a:r>
            <a:r>
              <a:rPr lang="fr-FR" sz="2000" b="1" dirty="0"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sang </a:t>
            </a:r>
            <a:r>
              <a:rPr lang="fr-FR" sz="2000" dirty="0"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occulte dans les selles (signe l’irritation intestinale ou anale =&gt; recherche une lésion péri anale) </a:t>
            </a:r>
            <a:r>
              <a:rPr lang="fr-FR" sz="2000" dirty="0"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  <a:sym typeface="Wingdings" pitchFamily="2" charset="2"/>
              </a:rPr>
              <a:t></a:t>
            </a:r>
            <a:r>
              <a:rPr lang="fr-FR" sz="2000" dirty="0"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fr-FR" sz="2000" b="1" dirty="0">
                <a:solidFill>
                  <a:srgbClr val="FF0000"/>
                </a:solidFill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L’absence de sang dans les selles donne une VPN de 95% pour un infection bactérienne.</a:t>
            </a:r>
          </a:p>
          <a:p>
            <a:pPr marL="342900" lvl="0" indent="-342900">
              <a:spcAft>
                <a:spcPts val="0"/>
              </a:spcAft>
              <a:buFont typeface="Symbol" pitchFamily="2" charset="2"/>
              <a:buChar char=""/>
            </a:pPr>
            <a:endParaRPr lang="fr-CH" sz="2000" dirty="0"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0">
              <a:spcAft>
                <a:spcPts val="0"/>
              </a:spcAft>
            </a:pPr>
            <a:endParaRPr lang="fr-CH" sz="2000" dirty="0"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itchFamily="2" charset="2"/>
              <a:buChar char=""/>
            </a:pPr>
            <a:r>
              <a:rPr lang="fr-FR" sz="2000" b="1" dirty="0"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Tests rapides dans selles</a:t>
            </a:r>
            <a:endParaRPr lang="fr-CH" sz="2000" dirty="0"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742950" lvl="1" indent="-285750"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fr-FR" sz="2000" dirty="0"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Leuco dans selles (</a:t>
            </a:r>
            <a:r>
              <a:rPr lang="fr-FR" sz="2000" dirty="0">
                <a:solidFill>
                  <a:srgbClr val="FF0000"/>
                </a:solidFill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LR+ 4,5</a:t>
            </a:r>
            <a:r>
              <a:rPr lang="fr-FR" sz="2000" dirty="0"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, </a:t>
            </a:r>
            <a:r>
              <a:rPr lang="fr-FR" sz="2000" dirty="0">
                <a:solidFill>
                  <a:srgbClr val="00B0F0"/>
                </a:solidFill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LR-0,32</a:t>
            </a:r>
            <a:r>
              <a:rPr lang="fr-FR" sz="2000" dirty="0"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)</a:t>
            </a:r>
            <a:endParaRPr lang="fr-CH" sz="2000" dirty="0"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742950" lvl="1" indent="-285750"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fr-FR" sz="2000" dirty="0"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Sang occulte dans selles) (</a:t>
            </a:r>
            <a:r>
              <a:rPr lang="fr-FR" sz="2000" dirty="0">
                <a:solidFill>
                  <a:srgbClr val="FF0000"/>
                </a:solidFill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LR+ 3,4</a:t>
            </a:r>
            <a:r>
              <a:rPr lang="fr-FR" sz="2000" dirty="0"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, </a:t>
            </a:r>
            <a:r>
              <a:rPr lang="fr-FR" sz="2000" dirty="0">
                <a:solidFill>
                  <a:srgbClr val="00B0F0"/>
                </a:solidFill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LR-0,37</a:t>
            </a:r>
            <a:r>
              <a:rPr lang="fr-FR" sz="2000" dirty="0"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)</a:t>
            </a:r>
            <a:endParaRPr lang="fr-CH" sz="2000" dirty="0"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742950" lvl="1" indent="-285750"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fr-FR" sz="2000" dirty="0"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Lactoferrine dans selles (</a:t>
            </a:r>
            <a:r>
              <a:rPr lang="fr-FR" sz="2000" dirty="0">
                <a:solidFill>
                  <a:srgbClr val="FF0000"/>
                </a:solidFill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LR+ 4,3</a:t>
            </a:r>
            <a:r>
              <a:rPr lang="fr-FR" sz="2000" dirty="0"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, </a:t>
            </a:r>
            <a:r>
              <a:rPr lang="fr-FR" sz="2000" dirty="0">
                <a:solidFill>
                  <a:srgbClr val="00B0F0"/>
                </a:solidFill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LR-0,1</a:t>
            </a:r>
            <a:r>
              <a:rPr lang="fr-FR" sz="2000" dirty="0"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)</a:t>
            </a:r>
            <a:r>
              <a:rPr lang="fr-FR" sz="2000" b="1" dirty="0"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endParaRPr lang="fr-CH" sz="2000" dirty="0"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742950" lvl="1" indent="-285750"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fr-FR" sz="2000" dirty="0"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pH des selles</a:t>
            </a:r>
            <a:r>
              <a:rPr lang="fr-FR" sz="2000" dirty="0"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  <a:sym typeface="Wingdings" pitchFamily="2" charset="2"/>
              </a:rPr>
              <a:t></a:t>
            </a:r>
            <a:r>
              <a:rPr lang="fr-FR" sz="2000" dirty="0"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anormal si </a:t>
            </a:r>
            <a:endParaRPr lang="fr-CH" sz="2000" dirty="0"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1143000" lvl="2" indent="-228600">
              <a:spcAft>
                <a:spcPts val="0"/>
              </a:spcAft>
              <a:buFont typeface="Wingdings" pitchFamily="2" charset="2"/>
              <a:buChar char=""/>
            </a:pPr>
            <a:r>
              <a:rPr lang="fr-FR" sz="2000" dirty="0"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pH&lt;6 par fermentation des sucres non absorbés</a:t>
            </a:r>
            <a:endParaRPr lang="fr-CH" sz="2000" dirty="0"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1143000" lvl="2" indent="-228600">
              <a:spcAft>
                <a:spcPts val="0"/>
              </a:spcAft>
              <a:buFont typeface="Wingdings" pitchFamily="2" charset="2"/>
              <a:buChar char=""/>
            </a:pPr>
            <a:r>
              <a:rPr lang="fr-FR" sz="2000" dirty="0"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présence de </a:t>
            </a:r>
            <a:r>
              <a:rPr lang="fr-FR" sz="2000" b="1" dirty="0"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corps réducteurs</a:t>
            </a:r>
            <a:r>
              <a:rPr lang="fr-FR" sz="2000" dirty="0"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(la présence de sucre dans les selles oxyde/réduit le test)</a:t>
            </a:r>
            <a:endParaRPr lang="fr-CH" sz="2000" dirty="0"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5B8E531-7AE1-7F4D-9A24-CB37C3C8848E}"/>
              </a:ext>
            </a:extLst>
          </p:cNvPr>
          <p:cNvSpPr/>
          <p:nvPr/>
        </p:nvSpPr>
        <p:spPr>
          <a:xfrm>
            <a:off x="0" y="0"/>
            <a:ext cx="9144000" cy="681603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B576797-670B-0E4B-8069-8FBF152E5E25}"/>
              </a:ext>
            </a:extLst>
          </p:cNvPr>
          <p:cNvSpPr/>
          <p:nvPr/>
        </p:nvSpPr>
        <p:spPr>
          <a:xfrm>
            <a:off x="35925" y="-26283"/>
            <a:ext cx="484715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000" b="1" dirty="0"/>
              <a:t>GEA ET </a:t>
            </a:r>
            <a:r>
              <a:rPr lang="fr-FR" sz="4000" b="1" dirty="0">
                <a:solidFill>
                  <a:srgbClr val="FF0000"/>
                </a:solidFill>
              </a:rPr>
              <a:t>LABORATOIRE</a:t>
            </a:r>
            <a:endParaRPr lang="fr-CH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38278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AF141B6-C2C7-BF4C-B45E-83355C78855C}"/>
              </a:ext>
            </a:extLst>
          </p:cNvPr>
          <p:cNvSpPr/>
          <p:nvPr/>
        </p:nvSpPr>
        <p:spPr>
          <a:xfrm>
            <a:off x="0" y="908720"/>
            <a:ext cx="9144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Aft>
                <a:spcPts val="0"/>
              </a:spcAft>
              <a:buFont typeface="Symbol" pitchFamily="2" charset="2"/>
              <a:buChar char=""/>
            </a:pPr>
            <a:r>
              <a:rPr lang="fr-FR" sz="2000" b="1" dirty="0"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Cultures/recherche virales de selles </a:t>
            </a:r>
            <a:r>
              <a:rPr lang="fr-FR" sz="2000" dirty="0"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  <a:sym typeface="Wingdings" pitchFamily="2" charset="2"/>
              </a:rPr>
              <a:t></a:t>
            </a:r>
            <a:r>
              <a:rPr lang="fr-FR" sz="2000" dirty="0"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pour rechercher un germe utile à traiter comme la </a:t>
            </a:r>
            <a:r>
              <a:rPr lang="fr-FR" sz="2000" b="1" dirty="0" err="1"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Shigellose</a:t>
            </a:r>
            <a:r>
              <a:rPr lang="fr-FR" sz="2000" b="1" dirty="0"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fr-FR" sz="2000" dirty="0"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et éventuellement </a:t>
            </a:r>
            <a:r>
              <a:rPr lang="fr-FR" sz="2000" dirty="0" err="1"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Campylobacter</a:t>
            </a:r>
            <a:r>
              <a:rPr lang="fr-FR" sz="2000" dirty="0"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ou Salmonella </a:t>
            </a:r>
            <a:r>
              <a:rPr lang="fr-FR" sz="2000" dirty="0" err="1"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typhii</a:t>
            </a:r>
            <a:r>
              <a:rPr lang="fr-FR" sz="2000" dirty="0"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si mal supportés mais positif que dans 2-6% des cas</a:t>
            </a:r>
          </a:p>
          <a:p>
            <a:pPr lvl="0">
              <a:spcAft>
                <a:spcPts val="0"/>
              </a:spcAft>
            </a:pPr>
            <a:endParaRPr lang="fr-CH" sz="2000" dirty="0"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itchFamily="2" charset="2"/>
              <a:buChar char=""/>
            </a:pPr>
            <a:r>
              <a:rPr lang="fr-FR" sz="2000" b="1" dirty="0"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Recherche de parasite</a:t>
            </a:r>
            <a:r>
              <a:rPr lang="fr-FR" sz="2000" dirty="0"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dans les selles (3x)</a:t>
            </a:r>
          </a:p>
          <a:p>
            <a:pPr lvl="0">
              <a:spcAft>
                <a:spcPts val="0"/>
              </a:spcAft>
            </a:pPr>
            <a:endParaRPr lang="fr-CH" sz="2000" dirty="0"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itchFamily="2" charset="2"/>
              <a:buChar char=""/>
            </a:pPr>
            <a:r>
              <a:rPr lang="fr-FR" sz="2000" dirty="0"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Recherche de la </a:t>
            </a:r>
            <a:r>
              <a:rPr lang="fr-FR" sz="2000" b="1" dirty="0"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toxine du Clostridium</a:t>
            </a:r>
            <a:r>
              <a:rPr lang="fr-FR" sz="2000" dirty="0"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(si </a:t>
            </a:r>
            <a:r>
              <a:rPr lang="fr-FR" sz="2000" dirty="0" err="1"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ttt</a:t>
            </a:r>
            <a:r>
              <a:rPr lang="fr-FR" sz="2000" dirty="0"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AB récent)</a:t>
            </a:r>
          </a:p>
          <a:p>
            <a:pPr lvl="0">
              <a:spcAft>
                <a:spcPts val="0"/>
              </a:spcAft>
            </a:pPr>
            <a:endParaRPr lang="fr-CH" sz="2000" dirty="0"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64768F1-FA67-894B-AE9E-B38CBF9D0B5C}"/>
              </a:ext>
            </a:extLst>
          </p:cNvPr>
          <p:cNvSpPr/>
          <p:nvPr/>
        </p:nvSpPr>
        <p:spPr>
          <a:xfrm>
            <a:off x="0" y="0"/>
            <a:ext cx="9144000" cy="681603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3FC2F5C-2B76-AA40-AE89-5AAF7FB00C34}"/>
              </a:ext>
            </a:extLst>
          </p:cNvPr>
          <p:cNvSpPr/>
          <p:nvPr/>
        </p:nvSpPr>
        <p:spPr>
          <a:xfrm>
            <a:off x="35925" y="-26283"/>
            <a:ext cx="484715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000" b="1" dirty="0"/>
              <a:t>GEA ET </a:t>
            </a:r>
            <a:r>
              <a:rPr lang="fr-FR" sz="4000" b="1" dirty="0">
                <a:solidFill>
                  <a:srgbClr val="FF0000"/>
                </a:solidFill>
              </a:rPr>
              <a:t>LABORATOIRE</a:t>
            </a:r>
            <a:endParaRPr lang="fr-CH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08207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31640" y="1628800"/>
            <a:ext cx="6480720" cy="302433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" name="Rectangle 1"/>
          <p:cNvSpPr/>
          <p:nvPr/>
        </p:nvSpPr>
        <p:spPr>
          <a:xfrm>
            <a:off x="1757336" y="2465601"/>
            <a:ext cx="574772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4000" b="1" dirty="0"/>
              <a:t>LE LABORATOIRE POUR LA</a:t>
            </a:r>
          </a:p>
          <a:p>
            <a:pPr algn="ctr"/>
            <a:r>
              <a:rPr lang="fr-FR" sz="4000" b="1" dirty="0"/>
              <a:t>DESHYDRATATION</a:t>
            </a:r>
            <a:endParaRPr lang="fr-CH" sz="4000" dirty="0"/>
          </a:p>
        </p:txBody>
      </p:sp>
    </p:spTree>
    <p:extLst>
      <p:ext uri="{BB962C8B-B14F-4D97-AF65-F5344CB8AC3E}">
        <p14:creationId xmlns:p14="http://schemas.microsoft.com/office/powerpoint/2010/main" val="16786756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 descr="49292.png"/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3075392"/>
            <a:ext cx="2281439" cy="2281439"/>
          </a:xfrm>
          <a:prstGeom prst="rect">
            <a:avLst/>
          </a:prstGeom>
        </p:spPr>
      </p:pic>
      <p:grpSp>
        <p:nvGrpSpPr>
          <p:cNvPr id="23" name="Group 22"/>
          <p:cNvGrpSpPr/>
          <p:nvPr/>
        </p:nvGrpSpPr>
        <p:grpSpPr>
          <a:xfrm rot="1845303">
            <a:off x="1357898" y="1768276"/>
            <a:ext cx="2231136" cy="2124456"/>
            <a:chOff x="1187624" y="692696"/>
            <a:chExt cx="2231136" cy="2124456"/>
          </a:xfrm>
        </p:grpSpPr>
        <p:pic>
          <p:nvPicPr>
            <p:cNvPr id="12" name="Picture 11" descr="Untitled-1.psd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240964" y="639356"/>
              <a:ext cx="2124456" cy="2231136"/>
            </a:xfrm>
            <a:prstGeom prst="rect">
              <a:avLst/>
            </a:prstGeom>
          </p:spPr>
        </p:pic>
        <p:sp>
          <p:nvSpPr>
            <p:cNvPr id="13" name="ZoneTexte 2"/>
            <p:cNvSpPr txBox="1"/>
            <p:nvPr/>
          </p:nvSpPr>
          <p:spPr>
            <a:xfrm rot="18439001">
              <a:off x="1834773" y="1364339"/>
              <a:ext cx="14824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b="1" dirty="0">
                  <a:latin typeface="Lucida Handwriting"/>
                  <a:cs typeface="Lucida Handwriting"/>
                </a:rPr>
                <a:t>Natrémie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1548776" y="3795472"/>
            <a:ext cx="2231136" cy="2124456"/>
            <a:chOff x="3608314" y="957863"/>
            <a:chExt cx="2231136" cy="2124456"/>
          </a:xfrm>
        </p:grpSpPr>
        <p:sp>
          <p:nvSpPr>
            <p:cNvPr id="4" name="ZoneTexte 3"/>
            <p:cNvSpPr txBox="1"/>
            <p:nvPr/>
          </p:nvSpPr>
          <p:spPr>
            <a:xfrm rot="20589476">
              <a:off x="4354668" y="1737039"/>
              <a:ext cx="140551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fr-FR"/>
              </a:defPPr>
              <a:lvl1pPr>
                <a:defRPr b="1">
                  <a:latin typeface="Lucida Handwriting"/>
                  <a:cs typeface="Lucida Handwriting"/>
                </a:defRPr>
              </a:lvl1pPr>
            </a:lstStyle>
            <a:p>
              <a:r>
                <a:rPr lang="fr-CH" dirty="0"/>
                <a:t>Densité </a:t>
              </a:r>
            </a:p>
            <a:p>
              <a:r>
                <a:rPr lang="fr-CH" dirty="0"/>
                <a:t>urinaire</a:t>
              </a:r>
            </a:p>
          </p:txBody>
        </p:sp>
        <p:pic>
          <p:nvPicPr>
            <p:cNvPr id="14" name="Picture 13" descr="Untitled-1.psd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025742">
              <a:off x="3661654" y="904523"/>
              <a:ext cx="2124456" cy="2231136"/>
            </a:xfrm>
            <a:prstGeom prst="rect">
              <a:avLst/>
            </a:prstGeom>
          </p:spPr>
        </p:pic>
      </p:grpSp>
      <p:grpSp>
        <p:nvGrpSpPr>
          <p:cNvPr id="26" name="Group 25"/>
          <p:cNvGrpSpPr/>
          <p:nvPr/>
        </p:nvGrpSpPr>
        <p:grpSpPr>
          <a:xfrm rot="18081554">
            <a:off x="2561741" y="4930284"/>
            <a:ext cx="2124456" cy="2231136"/>
            <a:chOff x="6353553" y="4108042"/>
            <a:chExt cx="2124456" cy="2231136"/>
          </a:xfrm>
        </p:grpSpPr>
        <p:sp>
          <p:nvSpPr>
            <p:cNvPr id="7" name="ZoneTexte 6"/>
            <p:cNvSpPr txBox="1"/>
            <p:nvPr/>
          </p:nvSpPr>
          <p:spPr>
            <a:xfrm rot="2601178">
              <a:off x="6864247" y="5367250"/>
              <a:ext cx="135421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b="1" dirty="0">
                  <a:latin typeface="Lucida Handwriting"/>
                  <a:cs typeface="Lucida Handwriting"/>
                </a:rPr>
                <a:t>Cultures</a:t>
              </a:r>
            </a:p>
          </p:txBody>
        </p:sp>
        <p:pic>
          <p:nvPicPr>
            <p:cNvPr id="15" name="Picture 14" descr="Untitled-1.psd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33669">
              <a:off x="6353553" y="4108042"/>
              <a:ext cx="2124456" cy="2231136"/>
            </a:xfrm>
            <a:prstGeom prst="rect">
              <a:avLst/>
            </a:prstGeom>
          </p:spPr>
        </p:pic>
      </p:grpSp>
      <p:grpSp>
        <p:nvGrpSpPr>
          <p:cNvPr id="22" name="Group 21"/>
          <p:cNvGrpSpPr/>
          <p:nvPr/>
        </p:nvGrpSpPr>
        <p:grpSpPr>
          <a:xfrm rot="19908239">
            <a:off x="4172557" y="689022"/>
            <a:ext cx="2266050" cy="2231136"/>
            <a:chOff x="2742635" y="2719954"/>
            <a:chExt cx="2266050" cy="2231136"/>
          </a:xfrm>
        </p:grpSpPr>
        <p:pic>
          <p:nvPicPr>
            <p:cNvPr id="16" name="Picture 15" descr="Untitled-1.psd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895046">
              <a:off x="2742635" y="2719954"/>
              <a:ext cx="2124456" cy="2231136"/>
            </a:xfrm>
            <a:prstGeom prst="rect">
              <a:avLst/>
            </a:prstGeom>
          </p:spPr>
        </p:pic>
        <p:sp>
          <p:nvSpPr>
            <p:cNvPr id="17" name="ZoneTexte 2"/>
            <p:cNvSpPr txBox="1"/>
            <p:nvPr/>
          </p:nvSpPr>
          <p:spPr>
            <a:xfrm rot="755948">
              <a:off x="3366679" y="3824573"/>
              <a:ext cx="164200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H" sz="1400" b="1" dirty="0">
                  <a:latin typeface="Lucida Handwriting"/>
                  <a:cs typeface="Lucida Handwriting"/>
                </a:rPr>
                <a:t>Base Excess</a:t>
              </a:r>
            </a:p>
            <a:p>
              <a:r>
                <a:rPr lang="fr-CH" sz="1400" b="1" dirty="0">
                  <a:latin typeface="Lucida Handwriting"/>
                  <a:cs typeface="Lucida Handwriting"/>
                </a:rPr>
                <a:t>/ HCO3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5149176" y="4587560"/>
            <a:ext cx="2231136" cy="2124456"/>
            <a:chOff x="5697924" y="1930341"/>
            <a:chExt cx="2231136" cy="2124456"/>
          </a:xfrm>
        </p:grpSpPr>
        <p:pic>
          <p:nvPicPr>
            <p:cNvPr id="18" name="Picture 17" descr="Untitled-1.psd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275544">
              <a:off x="5751264" y="1877001"/>
              <a:ext cx="2124456" cy="2231136"/>
            </a:xfrm>
            <a:prstGeom prst="rect">
              <a:avLst/>
            </a:prstGeom>
          </p:spPr>
        </p:pic>
        <p:sp>
          <p:nvSpPr>
            <p:cNvPr id="19" name="ZoneTexte 2"/>
            <p:cNvSpPr txBox="1"/>
            <p:nvPr/>
          </p:nvSpPr>
          <p:spPr>
            <a:xfrm rot="20723370">
              <a:off x="6541130" y="2737312"/>
              <a:ext cx="1034979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sz="1600" b="1" dirty="0">
                  <a:latin typeface="Lucida Handwriting"/>
                  <a:cs typeface="Lucida Handwriting"/>
                </a:rPr>
                <a:t>Urée </a:t>
              </a:r>
            </a:p>
            <a:p>
              <a:r>
                <a:rPr lang="fr-CH" sz="1600" b="1" dirty="0">
                  <a:latin typeface="Lucida Handwriting"/>
                  <a:cs typeface="Lucida Handwriting"/>
                </a:rPr>
                <a:t>Plasm-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 rot="937200">
            <a:off x="6272516" y="3264528"/>
            <a:ext cx="2231136" cy="2124456"/>
            <a:chOff x="3882421" y="4779736"/>
            <a:chExt cx="2231136" cy="2124456"/>
          </a:xfrm>
        </p:grpSpPr>
        <p:pic>
          <p:nvPicPr>
            <p:cNvPr id="20" name="Picture 19" descr="Untitled-1.psd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6731241">
              <a:off x="3935761" y="4726396"/>
              <a:ext cx="2124456" cy="2231136"/>
            </a:xfrm>
            <a:prstGeom prst="rect">
              <a:avLst/>
            </a:prstGeom>
          </p:spPr>
        </p:pic>
        <p:sp>
          <p:nvSpPr>
            <p:cNvPr id="21" name="ZoneTexte 2"/>
            <p:cNvSpPr txBox="1"/>
            <p:nvPr/>
          </p:nvSpPr>
          <p:spPr>
            <a:xfrm rot="19932285">
              <a:off x="4154145" y="5575503"/>
              <a:ext cx="1003720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fr-FR"/>
              </a:defPPr>
              <a:lvl1pPr>
                <a:defRPr sz="1400">
                  <a:latin typeface="Lucida Handwriting"/>
                  <a:cs typeface="Lucida Handwriting"/>
                </a:defRPr>
              </a:lvl1pPr>
            </a:lstStyle>
            <a:p>
              <a:r>
                <a:rPr lang="fr-CH" sz="1600" b="1" dirty="0"/>
                <a:t>Osm.</a:t>
              </a:r>
            </a:p>
            <a:p>
              <a:r>
                <a:rPr lang="fr-CH" sz="1600" b="1" dirty="0"/>
                <a:t>Plasm.</a:t>
              </a:r>
            </a:p>
          </p:txBody>
        </p:sp>
      </p:grpSp>
      <p:grpSp>
        <p:nvGrpSpPr>
          <p:cNvPr id="28" name="Group 21"/>
          <p:cNvGrpSpPr/>
          <p:nvPr/>
        </p:nvGrpSpPr>
        <p:grpSpPr>
          <a:xfrm rot="20124349">
            <a:off x="6010670" y="1635050"/>
            <a:ext cx="2124456" cy="2231136"/>
            <a:chOff x="2742635" y="2719954"/>
            <a:chExt cx="2124456" cy="2231136"/>
          </a:xfrm>
        </p:grpSpPr>
        <p:pic>
          <p:nvPicPr>
            <p:cNvPr id="30" name="Picture 15" descr="Untitled-1.psd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895046">
              <a:off x="2742635" y="2719954"/>
              <a:ext cx="2124456" cy="2231136"/>
            </a:xfrm>
            <a:prstGeom prst="rect">
              <a:avLst/>
            </a:prstGeom>
          </p:spPr>
        </p:pic>
        <p:sp>
          <p:nvSpPr>
            <p:cNvPr id="31" name="ZoneTexte 2"/>
            <p:cNvSpPr txBox="1"/>
            <p:nvPr/>
          </p:nvSpPr>
          <p:spPr>
            <a:xfrm rot="755948">
              <a:off x="3366397" y="3677966"/>
              <a:ext cx="140551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b="1" dirty="0">
                  <a:latin typeface="Lucida Handwriting"/>
                  <a:cs typeface="Lucida Handwriting"/>
                </a:rPr>
                <a:t>Cétose</a:t>
              </a:r>
            </a:p>
            <a:p>
              <a:r>
                <a:rPr lang="fr-CH" b="1" dirty="0">
                  <a:latin typeface="Lucida Handwriting"/>
                  <a:cs typeface="Lucida Handwriting"/>
                </a:rPr>
                <a:t>urinaire</a:t>
              </a:r>
            </a:p>
          </p:txBody>
        </p:sp>
      </p:grpSp>
      <p:sp>
        <p:nvSpPr>
          <p:cNvPr id="38" name="Rectangle 37"/>
          <p:cNvSpPr/>
          <p:nvPr/>
        </p:nvSpPr>
        <p:spPr>
          <a:xfrm>
            <a:off x="0" y="0"/>
            <a:ext cx="9144000" cy="681603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39" name="Rectangle 38"/>
          <p:cNvSpPr/>
          <p:nvPr/>
        </p:nvSpPr>
        <p:spPr>
          <a:xfrm>
            <a:off x="35925" y="-26283"/>
            <a:ext cx="484715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000" b="1" dirty="0"/>
              <a:t>GEA ET </a:t>
            </a:r>
            <a:r>
              <a:rPr lang="fr-FR" sz="4000" b="1" dirty="0">
                <a:solidFill>
                  <a:srgbClr val="FF0000"/>
                </a:solidFill>
              </a:rPr>
              <a:t>LABORATOIRE</a:t>
            </a:r>
            <a:endParaRPr lang="fr-CH" sz="4000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1368" y="548680"/>
            <a:ext cx="13283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 dirty="0">
                <a:solidFill>
                  <a:srgbClr val="00B050"/>
                </a:solidFill>
              </a:rPr>
              <a:t>UTILES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002336" y="622429"/>
            <a:ext cx="28816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 dirty="0">
                <a:solidFill>
                  <a:schemeClr val="accent6"/>
                </a:solidFill>
              </a:rPr>
              <a:t>PEU PRATIQUES</a:t>
            </a:r>
          </a:p>
        </p:txBody>
      </p:sp>
    </p:spTree>
    <p:extLst>
      <p:ext uri="{BB962C8B-B14F-4D97-AF65-F5344CB8AC3E}">
        <p14:creationId xmlns:p14="http://schemas.microsoft.com/office/powerpoint/2010/main" val="1532462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917 0.00185 C 0.00642 0.00903 -0.07309 0.06065 -0.10712 0.04699 C -0.14115 0.03333 -0.16094 -0.05324 -0.175 -0.07963 " pathEditMode="relative" rAng="0" ptsTypes="aaa">
                                      <p:cBhvr>
                                        <p:cTn id="12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08" y="-1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677 4.07407E-6 C -0.0059 0.03958 -0.22934 0.20092 -0.31962 0.2375 C -0.40989 0.27407 -0.45034 0.22291 -0.48472 0.21898 " pathEditMode="relative" rAng="0" ptsTypes="aaa">
                                      <p:cBhvr>
                                        <p:cTn id="1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083" y="1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89 0.05787 C -0.14254 0.13981 -0.2724 0.21875 -0.3849 0.24861 C -0.4974 0.27847 -0.62257 0.23981 -0.68507 0.2375 " pathEditMode="relative" rAng="0" ptsTypes="aaa">
                                      <p:cBhvr>
                                        <p:cTn id="2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767" y="11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337 2.22222E-6 C -0.03437 -0.07084 -0.05503 -0.14144 -0.04392 -0.1875 C -0.03281 -0.2338 0.03767 -0.26227 0.05417 -0.27709 " pathEditMode="relative" rAng="0" ptsTypes="aaA">
                                      <p:cBhvr>
                                        <p:cTn id="2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85" y="-138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5 -1.85185E-6 C -0.00955 -0.11273 -0.00677 -0.23194 0.01493 -0.28796 C 0.03663 -0.34375 0.10573 -0.32592 0.12968 -0.33611 " pathEditMode="relative" rAng="0" ptsTypes="aaa">
                                      <p:cBhvr>
                                        <p:cTn id="2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42" y="-17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48148E-6 C 0.04566 0.00996 0.20105 0.10046 0.27448 0.06019 C 0.34792 0.01991 0.40643 -0.17847 0.44115 -0.2412 " pathEditMode="relative" rAng="0" ptsTypes="aaa">
                                      <p:cBhvr>
                                        <p:cTn id="3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049" y="-7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3.33333E-6 C 0.03993 0.01621 0.15087 0.07662 0.24062 0.09676 C 0.33038 0.1169 0.47674 0.11574 0.53889 0.12084 " pathEditMode="relative" rAng="0" ptsTypes="aaa">
                                      <p:cBhvr>
                                        <p:cTn id="3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44" y="6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1603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6" name="Rectangle 5"/>
          <p:cNvSpPr/>
          <p:nvPr/>
        </p:nvSpPr>
        <p:spPr>
          <a:xfrm>
            <a:off x="35925" y="-26283"/>
            <a:ext cx="754482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000" b="1" dirty="0"/>
              <a:t>LA </a:t>
            </a:r>
            <a:r>
              <a:rPr lang="fr-FR" sz="4000" b="1" dirty="0">
                <a:solidFill>
                  <a:srgbClr val="FF0000"/>
                </a:solidFill>
              </a:rPr>
              <a:t>DENSITE URINAIRE </a:t>
            </a:r>
            <a:r>
              <a:rPr lang="fr-FR" sz="4000" b="1" dirty="0"/>
              <a:t>DANS LA DH</a:t>
            </a:r>
            <a:endParaRPr lang="fr-CH" sz="40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3462" y="5219135"/>
            <a:ext cx="5207652" cy="73014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7562" y="698769"/>
            <a:ext cx="5963185" cy="1079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275856" y="4560140"/>
            <a:ext cx="389173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i="1" dirty="0"/>
              <a:t>Pediatric Emergency Care  Volume 23, Number 5, May 2007</a:t>
            </a:r>
            <a:endParaRPr lang="fr-CH" sz="1200" i="1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6989" y="2877542"/>
            <a:ext cx="5400600" cy="1682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4788024" y="3448281"/>
            <a:ext cx="1584176" cy="27055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3" name="Rectangle 2"/>
          <p:cNvSpPr/>
          <p:nvPr/>
        </p:nvSpPr>
        <p:spPr>
          <a:xfrm>
            <a:off x="80906" y="1988840"/>
            <a:ext cx="90364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Etude </a:t>
            </a:r>
            <a:r>
              <a:rPr lang="en-US" sz="2000" b="1" dirty="0"/>
              <a:t>prospective</a:t>
            </a:r>
            <a:r>
              <a:rPr lang="en-US" sz="2000" dirty="0"/>
              <a:t> sur des </a:t>
            </a:r>
            <a:r>
              <a:rPr lang="en-US" sz="2000" dirty="0" err="1"/>
              <a:t>enfants</a:t>
            </a:r>
            <a:r>
              <a:rPr lang="en-US" sz="2000" dirty="0"/>
              <a:t> entre </a:t>
            </a:r>
            <a:r>
              <a:rPr lang="en-US" sz="2000" b="1" dirty="0"/>
              <a:t>3 et 36 </a:t>
            </a:r>
            <a:r>
              <a:rPr lang="en-US" sz="2000" b="1" dirty="0" err="1"/>
              <a:t>mois</a:t>
            </a:r>
            <a:r>
              <a:rPr lang="en-US" sz="2000" b="1" dirty="0"/>
              <a:t> </a:t>
            </a:r>
            <a:r>
              <a:rPr lang="en-US" sz="2000" dirty="0"/>
              <a:t>avec GEA et </a:t>
            </a:r>
            <a:r>
              <a:rPr lang="en-US" sz="2000" dirty="0" err="1"/>
              <a:t>déshydratation</a:t>
            </a:r>
            <a:r>
              <a:rPr lang="en-US" sz="2000" dirty="0"/>
              <a:t> </a:t>
            </a:r>
            <a:r>
              <a:rPr lang="en-US" sz="2000" dirty="0" err="1"/>
              <a:t>estimée</a:t>
            </a:r>
            <a:r>
              <a:rPr lang="en-US" sz="2000" dirty="0"/>
              <a:t> entre </a:t>
            </a:r>
            <a:r>
              <a:rPr lang="en-US" sz="2000" b="1" dirty="0"/>
              <a:t>3-5%</a:t>
            </a:r>
            <a:r>
              <a:rPr lang="en-US" sz="2000" dirty="0"/>
              <a:t> (</a:t>
            </a:r>
            <a:r>
              <a:rPr lang="en-US" sz="2000" dirty="0" err="1"/>
              <a:t>selon</a:t>
            </a:r>
            <a:r>
              <a:rPr lang="en-US" sz="2000" dirty="0"/>
              <a:t> la </a:t>
            </a:r>
            <a:r>
              <a:rPr lang="en-US" sz="2000" dirty="0" err="1"/>
              <a:t>perte</a:t>
            </a:r>
            <a:r>
              <a:rPr lang="en-US" sz="2000" dirty="0"/>
              <a:t> de </a:t>
            </a:r>
            <a:r>
              <a:rPr lang="en-US" sz="2000" dirty="0" err="1"/>
              <a:t>poids</a:t>
            </a:r>
            <a:r>
              <a:rPr lang="en-US" sz="20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205784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1603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6" name="Rectangle 5"/>
          <p:cNvSpPr/>
          <p:nvPr/>
        </p:nvSpPr>
        <p:spPr>
          <a:xfrm>
            <a:off x="35925" y="-26283"/>
            <a:ext cx="620719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000" b="1" dirty="0"/>
              <a:t>LA </a:t>
            </a:r>
            <a:r>
              <a:rPr lang="fr-FR" sz="4000" b="1" dirty="0">
                <a:solidFill>
                  <a:srgbClr val="FF0000"/>
                </a:solidFill>
              </a:rPr>
              <a:t>DENSITE URINAIRE </a:t>
            </a:r>
            <a:r>
              <a:rPr lang="fr-FR" sz="4000" b="1" dirty="0"/>
              <a:t>ET DH</a:t>
            </a:r>
            <a:endParaRPr lang="fr-CH" sz="4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387307"/>
            <a:ext cx="6342562" cy="1414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063"/>
          <a:stretch/>
        </p:blipFill>
        <p:spPr bwMode="auto">
          <a:xfrm>
            <a:off x="2164309" y="764704"/>
            <a:ext cx="4490965" cy="863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e 6"/>
          <p:cNvGrpSpPr/>
          <p:nvPr/>
        </p:nvGrpSpPr>
        <p:grpSpPr>
          <a:xfrm>
            <a:off x="2633642" y="5949280"/>
            <a:ext cx="3994372" cy="645905"/>
            <a:chOff x="1187624" y="5301207"/>
            <a:chExt cx="7306392" cy="1201918"/>
          </a:xfrm>
        </p:grpSpPr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7624" y="5301208"/>
              <a:ext cx="7306392" cy="120191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1193647" y="5301207"/>
              <a:ext cx="6114656" cy="3600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</p:grpSp>
      <p:sp>
        <p:nvSpPr>
          <p:cNvPr id="8" name="Rectangle 7"/>
          <p:cNvSpPr/>
          <p:nvPr/>
        </p:nvSpPr>
        <p:spPr>
          <a:xfrm>
            <a:off x="2777658" y="4077072"/>
            <a:ext cx="501560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i="1" dirty="0"/>
              <a:t>Journal of strength and conditioning research. 2016, volume 30, </a:t>
            </a:r>
            <a:r>
              <a:rPr lang="en-US" sz="1200" i="1" dirty="0" err="1"/>
              <a:t>Nb</a:t>
            </a:r>
            <a:r>
              <a:rPr lang="en-US" sz="1200" i="1" dirty="0"/>
              <a:t> 8, p. 2219</a:t>
            </a:r>
            <a:endParaRPr lang="fr-CH" sz="1200" i="1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584153"/>
            <a:ext cx="6342562" cy="2557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e 8"/>
          <p:cNvGrpSpPr/>
          <p:nvPr/>
        </p:nvGrpSpPr>
        <p:grpSpPr>
          <a:xfrm>
            <a:off x="2361584" y="1801140"/>
            <a:ext cx="4293690" cy="423589"/>
            <a:chOff x="2361584" y="1801140"/>
            <a:chExt cx="4293690" cy="423589"/>
          </a:xfrm>
        </p:grpSpPr>
        <p:sp>
          <p:nvSpPr>
            <p:cNvPr id="10" name="Forme libre 9"/>
            <p:cNvSpPr/>
            <p:nvPr/>
          </p:nvSpPr>
          <p:spPr>
            <a:xfrm>
              <a:off x="2361584" y="1801140"/>
              <a:ext cx="2159794" cy="421481"/>
            </a:xfrm>
            <a:custGeom>
              <a:avLst/>
              <a:gdLst>
                <a:gd name="connsiteX0" fmla="*/ 0 w 2159794"/>
                <a:gd name="connsiteY0" fmla="*/ 0 h 421481"/>
                <a:gd name="connsiteX1" fmla="*/ 4763 w 2159794"/>
                <a:gd name="connsiteY1" fmla="*/ 421481 h 421481"/>
                <a:gd name="connsiteX2" fmla="*/ 2159794 w 2159794"/>
                <a:gd name="connsiteY2" fmla="*/ 416719 h 421481"/>
                <a:gd name="connsiteX3" fmla="*/ 2155031 w 2159794"/>
                <a:gd name="connsiteY3" fmla="*/ 0 h 421481"/>
                <a:gd name="connsiteX4" fmla="*/ 0 w 2159794"/>
                <a:gd name="connsiteY4" fmla="*/ 0 h 421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59794" h="421481">
                  <a:moveTo>
                    <a:pt x="0" y="0"/>
                  </a:moveTo>
                  <a:cubicBezTo>
                    <a:pt x="1588" y="140494"/>
                    <a:pt x="3175" y="280987"/>
                    <a:pt x="4763" y="421481"/>
                  </a:cubicBezTo>
                  <a:lnTo>
                    <a:pt x="2159794" y="416719"/>
                  </a:lnTo>
                  <a:cubicBezTo>
                    <a:pt x="2158206" y="277813"/>
                    <a:pt x="2156619" y="138906"/>
                    <a:pt x="2155031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3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22" name="Forme libre 21"/>
            <p:cNvSpPr/>
            <p:nvPr/>
          </p:nvSpPr>
          <p:spPr>
            <a:xfrm>
              <a:off x="4519293" y="1803248"/>
              <a:ext cx="2135981" cy="421481"/>
            </a:xfrm>
            <a:custGeom>
              <a:avLst/>
              <a:gdLst>
                <a:gd name="connsiteX0" fmla="*/ 0 w 2159794"/>
                <a:gd name="connsiteY0" fmla="*/ 0 h 421481"/>
                <a:gd name="connsiteX1" fmla="*/ 4763 w 2159794"/>
                <a:gd name="connsiteY1" fmla="*/ 421481 h 421481"/>
                <a:gd name="connsiteX2" fmla="*/ 2159794 w 2159794"/>
                <a:gd name="connsiteY2" fmla="*/ 416719 h 421481"/>
                <a:gd name="connsiteX3" fmla="*/ 2155031 w 2159794"/>
                <a:gd name="connsiteY3" fmla="*/ 0 h 421481"/>
                <a:gd name="connsiteX4" fmla="*/ 0 w 2159794"/>
                <a:gd name="connsiteY4" fmla="*/ 0 h 421481"/>
                <a:gd name="connsiteX0" fmla="*/ 0 w 2155112"/>
                <a:gd name="connsiteY0" fmla="*/ 0 h 421481"/>
                <a:gd name="connsiteX1" fmla="*/ 4763 w 2155112"/>
                <a:gd name="connsiteY1" fmla="*/ 421481 h 421481"/>
                <a:gd name="connsiteX2" fmla="*/ 2135981 w 2155112"/>
                <a:gd name="connsiteY2" fmla="*/ 402431 h 421481"/>
                <a:gd name="connsiteX3" fmla="*/ 2155031 w 2155112"/>
                <a:gd name="connsiteY3" fmla="*/ 0 h 421481"/>
                <a:gd name="connsiteX4" fmla="*/ 0 w 2155112"/>
                <a:gd name="connsiteY4" fmla="*/ 0 h 421481"/>
                <a:gd name="connsiteX0" fmla="*/ 0 w 2135981"/>
                <a:gd name="connsiteY0" fmla="*/ 0 h 421481"/>
                <a:gd name="connsiteX1" fmla="*/ 4763 w 2135981"/>
                <a:gd name="connsiteY1" fmla="*/ 421481 h 421481"/>
                <a:gd name="connsiteX2" fmla="*/ 2135981 w 2135981"/>
                <a:gd name="connsiteY2" fmla="*/ 402431 h 421481"/>
                <a:gd name="connsiteX3" fmla="*/ 2131219 w 2135981"/>
                <a:gd name="connsiteY3" fmla="*/ 4763 h 421481"/>
                <a:gd name="connsiteX4" fmla="*/ 0 w 2135981"/>
                <a:gd name="connsiteY4" fmla="*/ 0 h 421481"/>
                <a:gd name="connsiteX0" fmla="*/ 0 w 2135981"/>
                <a:gd name="connsiteY0" fmla="*/ 0 h 421481"/>
                <a:gd name="connsiteX1" fmla="*/ 4763 w 2135981"/>
                <a:gd name="connsiteY1" fmla="*/ 421481 h 421481"/>
                <a:gd name="connsiteX2" fmla="*/ 2135981 w 2135981"/>
                <a:gd name="connsiteY2" fmla="*/ 407193 h 421481"/>
                <a:gd name="connsiteX3" fmla="*/ 2131219 w 2135981"/>
                <a:gd name="connsiteY3" fmla="*/ 4763 h 421481"/>
                <a:gd name="connsiteX4" fmla="*/ 0 w 2135981"/>
                <a:gd name="connsiteY4" fmla="*/ 0 h 421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35981" h="421481">
                  <a:moveTo>
                    <a:pt x="0" y="0"/>
                  </a:moveTo>
                  <a:cubicBezTo>
                    <a:pt x="1588" y="140494"/>
                    <a:pt x="3175" y="280987"/>
                    <a:pt x="4763" y="421481"/>
                  </a:cubicBezTo>
                  <a:lnTo>
                    <a:pt x="2135981" y="407193"/>
                  </a:lnTo>
                  <a:cubicBezTo>
                    <a:pt x="2134393" y="268287"/>
                    <a:pt x="2132807" y="143669"/>
                    <a:pt x="2131219" y="476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0066">
                <a:alpha val="33725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</p:grpSp>
      <p:sp>
        <p:nvSpPr>
          <p:cNvPr id="12" name="Rectangle 11"/>
          <p:cNvSpPr/>
          <p:nvPr/>
        </p:nvSpPr>
        <p:spPr>
          <a:xfrm>
            <a:off x="2633642" y="2224729"/>
            <a:ext cx="432048" cy="39518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grpSp>
        <p:nvGrpSpPr>
          <p:cNvPr id="3" name="Groupe 2"/>
          <p:cNvGrpSpPr/>
          <p:nvPr/>
        </p:nvGrpSpPr>
        <p:grpSpPr>
          <a:xfrm>
            <a:off x="3598322" y="2224729"/>
            <a:ext cx="2678937" cy="397247"/>
            <a:chOff x="3598322" y="2224729"/>
            <a:chExt cx="2678937" cy="397247"/>
          </a:xfrm>
        </p:grpSpPr>
        <p:sp>
          <p:nvSpPr>
            <p:cNvPr id="24" name="Rectangle 23"/>
            <p:cNvSpPr/>
            <p:nvPr/>
          </p:nvSpPr>
          <p:spPr>
            <a:xfrm>
              <a:off x="3598322" y="2224729"/>
              <a:ext cx="547273" cy="395189"/>
            </a:xfrm>
            <a:custGeom>
              <a:avLst/>
              <a:gdLst>
                <a:gd name="connsiteX0" fmla="*/ 0 w 575848"/>
                <a:gd name="connsiteY0" fmla="*/ 0 h 395189"/>
                <a:gd name="connsiteX1" fmla="*/ 575848 w 575848"/>
                <a:gd name="connsiteY1" fmla="*/ 0 h 395189"/>
                <a:gd name="connsiteX2" fmla="*/ 575848 w 575848"/>
                <a:gd name="connsiteY2" fmla="*/ 395189 h 395189"/>
                <a:gd name="connsiteX3" fmla="*/ 0 w 575848"/>
                <a:gd name="connsiteY3" fmla="*/ 395189 h 395189"/>
                <a:gd name="connsiteX4" fmla="*/ 0 w 575848"/>
                <a:gd name="connsiteY4" fmla="*/ 0 h 395189"/>
                <a:gd name="connsiteX0" fmla="*/ 0 w 575848"/>
                <a:gd name="connsiteY0" fmla="*/ 0 h 395189"/>
                <a:gd name="connsiteX1" fmla="*/ 575848 w 575848"/>
                <a:gd name="connsiteY1" fmla="*/ 0 h 395189"/>
                <a:gd name="connsiteX2" fmla="*/ 575848 w 575848"/>
                <a:gd name="connsiteY2" fmla="*/ 395189 h 395189"/>
                <a:gd name="connsiteX3" fmla="*/ 28575 w 575848"/>
                <a:gd name="connsiteY3" fmla="*/ 395189 h 395189"/>
                <a:gd name="connsiteX4" fmla="*/ 0 w 575848"/>
                <a:gd name="connsiteY4" fmla="*/ 0 h 395189"/>
                <a:gd name="connsiteX0" fmla="*/ 4762 w 547273"/>
                <a:gd name="connsiteY0" fmla="*/ 0 h 395189"/>
                <a:gd name="connsiteX1" fmla="*/ 547273 w 547273"/>
                <a:gd name="connsiteY1" fmla="*/ 0 h 395189"/>
                <a:gd name="connsiteX2" fmla="*/ 547273 w 547273"/>
                <a:gd name="connsiteY2" fmla="*/ 395189 h 395189"/>
                <a:gd name="connsiteX3" fmla="*/ 0 w 547273"/>
                <a:gd name="connsiteY3" fmla="*/ 395189 h 395189"/>
                <a:gd name="connsiteX4" fmla="*/ 4762 w 547273"/>
                <a:gd name="connsiteY4" fmla="*/ 0 h 395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7273" h="395189">
                  <a:moveTo>
                    <a:pt x="4762" y="0"/>
                  </a:moveTo>
                  <a:lnTo>
                    <a:pt x="547273" y="0"/>
                  </a:lnTo>
                  <a:lnTo>
                    <a:pt x="547273" y="395189"/>
                  </a:lnTo>
                  <a:lnTo>
                    <a:pt x="0" y="395189"/>
                  </a:lnTo>
                  <a:cubicBezTo>
                    <a:pt x="1587" y="263459"/>
                    <a:pt x="3175" y="131730"/>
                    <a:pt x="4762" y="0"/>
                  </a:cubicBezTo>
                  <a:close/>
                </a:path>
              </a:pathLst>
            </a:custGeom>
            <a:solidFill>
              <a:schemeClr val="accent1">
                <a:alpha val="3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26" name="Rectangle 23"/>
            <p:cNvSpPr/>
            <p:nvPr/>
          </p:nvSpPr>
          <p:spPr>
            <a:xfrm>
              <a:off x="5729986" y="2226787"/>
              <a:ext cx="547273" cy="395189"/>
            </a:xfrm>
            <a:custGeom>
              <a:avLst/>
              <a:gdLst>
                <a:gd name="connsiteX0" fmla="*/ 0 w 575848"/>
                <a:gd name="connsiteY0" fmla="*/ 0 h 395189"/>
                <a:gd name="connsiteX1" fmla="*/ 575848 w 575848"/>
                <a:gd name="connsiteY1" fmla="*/ 0 h 395189"/>
                <a:gd name="connsiteX2" fmla="*/ 575848 w 575848"/>
                <a:gd name="connsiteY2" fmla="*/ 395189 h 395189"/>
                <a:gd name="connsiteX3" fmla="*/ 0 w 575848"/>
                <a:gd name="connsiteY3" fmla="*/ 395189 h 395189"/>
                <a:gd name="connsiteX4" fmla="*/ 0 w 575848"/>
                <a:gd name="connsiteY4" fmla="*/ 0 h 395189"/>
                <a:gd name="connsiteX0" fmla="*/ 0 w 575848"/>
                <a:gd name="connsiteY0" fmla="*/ 0 h 395189"/>
                <a:gd name="connsiteX1" fmla="*/ 575848 w 575848"/>
                <a:gd name="connsiteY1" fmla="*/ 0 h 395189"/>
                <a:gd name="connsiteX2" fmla="*/ 575848 w 575848"/>
                <a:gd name="connsiteY2" fmla="*/ 395189 h 395189"/>
                <a:gd name="connsiteX3" fmla="*/ 28575 w 575848"/>
                <a:gd name="connsiteY3" fmla="*/ 395189 h 395189"/>
                <a:gd name="connsiteX4" fmla="*/ 0 w 575848"/>
                <a:gd name="connsiteY4" fmla="*/ 0 h 395189"/>
                <a:gd name="connsiteX0" fmla="*/ 4762 w 547273"/>
                <a:gd name="connsiteY0" fmla="*/ 0 h 395189"/>
                <a:gd name="connsiteX1" fmla="*/ 547273 w 547273"/>
                <a:gd name="connsiteY1" fmla="*/ 0 h 395189"/>
                <a:gd name="connsiteX2" fmla="*/ 547273 w 547273"/>
                <a:gd name="connsiteY2" fmla="*/ 395189 h 395189"/>
                <a:gd name="connsiteX3" fmla="*/ 0 w 547273"/>
                <a:gd name="connsiteY3" fmla="*/ 395189 h 395189"/>
                <a:gd name="connsiteX4" fmla="*/ 4762 w 547273"/>
                <a:gd name="connsiteY4" fmla="*/ 0 h 395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7273" h="395189">
                  <a:moveTo>
                    <a:pt x="4762" y="0"/>
                  </a:moveTo>
                  <a:lnTo>
                    <a:pt x="547273" y="0"/>
                  </a:lnTo>
                  <a:lnTo>
                    <a:pt x="547273" y="395189"/>
                  </a:lnTo>
                  <a:lnTo>
                    <a:pt x="0" y="395189"/>
                  </a:lnTo>
                  <a:cubicBezTo>
                    <a:pt x="1587" y="263459"/>
                    <a:pt x="3175" y="131730"/>
                    <a:pt x="4762" y="0"/>
                  </a:cubicBezTo>
                  <a:close/>
                </a:path>
              </a:pathLst>
            </a:custGeom>
            <a:solidFill>
              <a:srgbClr val="FF0066">
                <a:alpha val="33725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</p:grpSp>
    </p:spTree>
    <p:extLst>
      <p:ext uri="{BB962C8B-B14F-4D97-AF65-F5344CB8AC3E}">
        <p14:creationId xmlns:p14="http://schemas.microsoft.com/office/powerpoint/2010/main" val="3476305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31640" y="1628800"/>
            <a:ext cx="6480720" cy="302433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" name="Rectangle 1"/>
          <p:cNvSpPr/>
          <p:nvPr/>
        </p:nvSpPr>
        <p:spPr>
          <a:xfrm>
            <a:off x="1458566" y="2465020"/>
            <a:ext cx="6226810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6600" b="1" dirty="0"/>
              <a:t>NOTIONS UTILES</a:t>
            </a:r>
            <a:endParaRPr lang="fr-CH" sz="6600" dirty="0"/>
          </a:p>
        </p:txBody>
      </p:sp>
    </p:spTree>
    <p:extLst>
      <p:ext uri="{BB962C8B-B14F-4D97-AF65-F5344CB8AC3E}">
        <p14:creationId xmlns:p14="http://schemas.microsoft.com/office/powerpoint/2010/main" val="33438612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251520" y="2216472"/>
            <a:ext cx="4208992" cy="3156744"/>
            <a:chOff x="2411760" y="1196752"/>
            <a:chExt cx="4208992" cy="3156744"/>
          </a:xfrm>
        </p:grpSpPr>
        <p:pic>
          <p:nvPicPr>
            <p:cNvPr id="20" name="Picture 4" descr="repartition des compartiments hydriques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2411760" y="1196752"/>
              <a:ext cx="4208992" cy="3156744"/>
            </a:xfrm>
            <a:prstGeom prst="rect">
              <a:avLst/>
            </a:prstGeom>
            <a:noFill/>
          </p:spPr>
        </p:pic>
        <p:sp>
          <p:nvSpPr>
            <p:cNvPr id="21" name="Forme libre 20"/>
            <p:cNvSpPr/>
            <p:nvPr/>
          </p:nvSpPr>
          <p:spPr>
            <a:xfrm>
              <a:off x="3203848" y="1701580"/>
              <a:ext cx="3312368" cy="935332"/>
            </a:xfrm>
            <a:custGeom>
              <a:avLst/>
              <a:gdLst>
                <a:gd name="connsiteX0" fmla="*/ 0 w 6946900"/>
                <a:gd name="connsiteY0" fmla="*/ 0 h 2032000"/>
                <a:gd name="connsiteX1" fmla="*/ 1460500 w 6946900"/>
                <a:gd name="connsiteY1" fmla="*/ 469900 h 2032000"/>
                <a:gd name="connsiteX2" fmla="*/ 2489200 w 6946900"/>
                <a:gd name="connsiteY2" fmla="*/ 787400 h 2032000"/>
                <a:gd name="connsiteX3" fmla="*/ 3759200 w 6946900"/>
                <a:gd name="connsiteY3" fmla="*/ 1625600 h 2032000"/>
                <a:gd name="connsiteX4" fmla="*/ 5397500 w 6946900"/>
                <a:gd name="connsiteY4" fmla="*/ 1752600 h 2032000"/>
                <a:gd name="connsiteX5" fmla="*/ 6946900 w 6946900"/>
                <a:gd name="connsiteY5" fmla="*/ 2032000 h 203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946900" h="2032000">
                  <a:moveTo>
                    <a:pt x="0" y="0"/>
                  </a:moveTo>
                  <a:lnTo>
                    <a:pt x="1460500" y="469900"/>
                  </a:lnTo>
                  <a:cubicBezTo>
                    <a:pt x="1875367" y="601133"/>
                    <a:pt x="2106083" y="594783"/>
                    <a:pt x="2489200" y="787400"/>
                  </a:cubicBezTo>
                  <a:cubicBezTo>
                    <a:pt x="2872317" y="980017"/>
                    <a:pt x="3274483" y="1464733"/>
                    <a:pt x="3759200" y="1625600"/>
                  </a:cubicBezTo>
                  <a:cubicBezTo>
                    <a:pt x="4243917" y="1786467"/>
                    <a:pt x="4866217" y="1684867"/>
                    <a:pt x="5397500" y="1752600"/>
                  </a:cubicBezTo>
                  <a:cubicBezTo>
                    <a:pt x="5928783" y="1820333"/>
                    <a:pt x="6437841" y="1926166"/>
                    <a:pt x="6946900" y="2032000"/>
                  </a:cubicBezTo>
                </a:path>
              </a:pathLst>
            </a:custGeom>
            <a:noFill/>
            <a:ln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</p:grpSp>
      <p:sp>
        <p:nvSpPr>
          <p:cNvPr id="22" name="Rectangle 21"/>
          <p:cNvSpPr/>
          <p:nvPr/>
        </p:nvSpPr>
        <p:spPr>
          <a:xfrm>
            <a:off x="0" y="0"/>
            <a:ext cx="9144000" cy="681603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CH"/>
          </a:p>
        </p:txBody>
      </p:sp>
      <p:sp>
        <p:nvSpPr>
          <p:cNvPr id="23" name="Rectangle 22"/>
          <p:cNvSpPr/>
          <p:nvPr/>
        </p:nvSpPr>
        <p:spPr>
          <a:xfrm>
            <a:off x="45670" y="-26283"/>
            <a:ext cx="724464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000" b="1" dirty="0"/>
              <a:t>DIFFERENCES ENFANTS/ADULTES</a:t>
            </a:r>
            <a:endParaRPr lang="fr-CH" sz="4000" dirty="0"/>
          </a:p>
        </p:txBody>
      </p:sp>
      <p:sp>
        <p:nvSpPr>
          <p:cNvPr id="2" name="Rectangle 1"/>
          <p:cNvSpPr/>
          <p:nvPr/>
        </p:nvSpPr>
        <p:spPr>
          <a:xfrm>
            <a:off x="4211960" y="1268760"/>
            <a:ext cx="4932040" cy="53491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80000"/>
              </a:lnSpc>
            </a:pPr>
            <a:r>
              <a:rPr lang="fr-CA" altLang="fr-FR" sz="2400" b="1" dirty="0"/>
              <a:t>Plus l’enfant est jeune, plus il est à risque de déshydratation </a:t>
            </a:r>
            <a:endParaRPr lang="fr-CA" altLang="fr-FR" b="1" dirty="0"/>
          </a:p>
          <a:p>
            <a:pPr marL="723900" lvl="1" indent="-177800">
              <a:lnSpc>
                <a:spcPct val="80000"/>
              </a:lnSpc>
            </a:pPr>
            <a:endParaRPr lang="fr-CA" altLang="fr-FR" b="1" dirty="0"/>
          </a:p>
          <a:p>
            <a:pPr marL="901700" lvl="1" indent="-368300">
              <a:lnSpc>
                <a:spcPct val="80000"/>
              </a:lnSpc>
              <a:buFont typeface="Courier New"/>
              <a:buChar char="o"/>
            </a:pPr>
            <a:r>
              <a:rPr lang="fr-CA" altLang="fr-FR" sz="2400" dirty="0"/>
              <a:t>Eau totale plus importante.</a:t>
            </a:r>
          </a:p>
          <a:p>
            <a:pPr marL="901700" lvl="1" indent="-368300">
              <a:lnSpc>
                <a:spcPct val="80000"/>
              </a:lnSpc>
              <a:buFont typeface="Courier New"/>
              <a:buChar char="o"/>
            </a:pPr>
            <a:endParaRPr lang="fr-CA" altLang="fr-FR" sz="2400" dirty="0"/>
          </a:p>
          <a:p>
            <a:pPr marL="901700" lvl="1" indent="-368300">
              <a:lnSpc>
                <a:spcPct val="80000"/>
              </a:lnSpc>
              <a:buFont typeface="Courier New"/>
              <a:buChar char="o"/>
            </a:pPr>
            <a:r>
              <a:rPr lang="fr-CH" sz="2400" dirty="0"/>
              <a:t>Surface corporelle ad 3 x plus élevé chez adulte </a:t>
            </a:r>
            <a:r>
              <a:rPr lang="fr-CH" sz="2400" dirty="0">
                <a:sym typeface="Wingdings"/>
              </a:rPr>
              <a:t> plus de pertes</a:t>
            </a:r>
          </a:p>
          <a:p>
            <a:pPr marL="901700" lvl="1" indent="-368300">
              <a:lnSpc>
                <a:spcPct val="80000"/>
              </a:lnSpc>
              <a:buFont typeface="Courier New"/>
              <a:buChar char="o"/>
            </a:pPr>
            <a:endParaRPr lang="fr-CH" sz="2400" dirty="0"/>
          </a:p>
          <a:p>
            <a:pPr marL="901700" lvl="1" indent="-368300">
              <a:lnSpc>
                <a:spcPct val="80000"/>
              </a:lnSpc>
              <a:buFont typeface="Courier New"/>
              <a:buChar char="o"/>
            </a:pPr>
            <a:r>
              <a:rPr lang="fr-CA" altLang="fr-FR" sz="2400" dirty="0"/>
              <a:t>Capacité de concentration des urines plus faible</a:t>
            </a:r>
          </a:p>
          <a:p>
            <a:pPr marL="901700" lvl="1" indent="-368300">
              <a:lnSpc>
                <a:spcPct val="80000"/>
              </a:lnSpc>
              <a:buFont typeface="Courier New"/>
              <a:buChar char="o"/>
            </a:pPr>
            <a:endParaRPr lang="fr-CA" altLang="fr-FR" sz="2400" dirty="0"/>
          </a:p>
          <a:p>
            <a:pPr marL="901700" lvl="1" indent="-368300">
              <a:lnSpc>
                <a:spcPct val="80000"/>
              </a:lnSpc>
              <a:buFont typeface="Courier New"/>
              <a:buChar char="o"/>
            </a:pPr>
            <a:r>
              <a:rPr lang="fr-CA" altLang="fr-FR" sz="2400" dirty="0"/>
              <a:t>Incidence plus élevée de facteur de perte par fièvre, de la diarrhées, vomissements.</a:t>
            </a:r>
          </a:p>
          <a:p>
            <a:pPr marL="901700" lvl="1" indent="-368300">
              <a:lnSpc>
                <a:spcPct val="80000"/>
              </a:lnSpc>
              <a:buFont typeface="Courier New"/>
              <a:buChar char="o"/>
            </a:pPr>
            <a:endParaRPr lang="fr-CA" altLang="fr-FR" sz="2400" dirty="0"/>
          </a:p>
          <a:p>
            <a:pPr marL="901700" lvl="1" indent="-368300">
              <a:lnSpc>
                <a:spcPct val="80000"/>
              </a:lnSpc>
              <a:buFont typeface="Courier New"/>
              <a:buChar char="o"/>
            </a:pPr>
            <a:r>
              <a:rPr lang="fr-CA" altLang="fr-FR" sz="2400" dirty="0"/>
              <a:t>Dépendance des autres pour s’hydrater</a:t>
            </a:r>
            <a:endParaRPr lang="fr-CH" sz="2400" dirty="0"/>
          </a:p>
        </p:txBody>
      </p:sp>
    </p:spTree>
    <p:extLst>
      <p:ext uri="{BB962C8B-B14F-4D97-AF65-F5344CB8AC3E}">
        <p14:creationId xmlns:p14="http://schemas.microsoft.com/office/powerpoint/2010/main" val="947917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e 2"/>
          <p:cNvGrpSpPr/>
          <p:nvPr/>
        </p:nvGrpSpPr>
        <p:grpSpPr>
          <a:xfrm>
            <a:off x="1803239" y="1340768"/>
            <a:ext cx="5001044" cy="2304263"/>
            <a:chOff x="1803239" y="1914856"/>
            <a:chExt cx="5001044" cy="2304263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03239" y="2174667"/>
              <a:ext cx="5001044" cy="20444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1868479" y="1914856"/>
              <a:ext cx="339823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CH" sz="2000" i="1" dirty="0"/>
                <a:t>Formule de </a:t>
              </a:r>
              <a:r>
                <a:rPr lang="fr-CH" sz="2000" i="1" dirty="0" err="1"/>
                <a:t>Hollyday</a:t>
              </a:r>
              <a:r>
                <a:rPr lang="fr-CH" sz="2000" i="1" dirty="0"/>
                <a:t> et </a:t>
              </a:r>
              <a:r>
                <a:rPr lang="fr-CH" sz="2000" i="1" dirty="0" err="1"/>
                <a:t>Segar</a:t>
              </a:r>
              <a:r>
                <a:rPr lang="fr-CH" sz="2000" i="1" dirty="0"/>
                <a:t> </a:t>
              </a:r>
            </a:p>
          </p:txBody>
        </p:sp>
      </p:grpSp>
      <p:grpSp>
        <p:nvGrpSpPr>
          <p:cNvPr id="2" name="Groupe 1"/>
          <p:cNvGrpSpPr/>
          <p:nvPr/>
        </p:nvGrpSpPr>
        <p:grpSpPr>
          <a:xfrm>
            <a:off x="2161188" y="3370542"/>
            <a:ext cx="2954419" cy="252377"/>
            <a:chOff x="2409669" y="2504470"/>
            <a:chExt cx="2954419" cy="252377"/>
          </a:xfrm>
        </p:grpSpPr>
        <p:sp>
          <p:nvSpPr>
            <p:cNvPr id="4" name="Rectangle 3"/>
            <p:cNvSpPr/>
            <p:nvPr/>
          </p:nvSpPr>
          <p:spPr>
            <a:xfrm>
              <a:off x="2409669" y="2504470"/>
              <a:ext cx="638502" cy="252377"/>
            </a:xfrm>
            <a:custGeom>
              <a:avLst/>
              <a:gdLst>
                <a:gd name="connsiteX0" fmla="*/ 0 w 720080"/>
                <a:gd name="connsiteY0" fmla="*/ 0 h 246221"/>
                <a:gd name="connsiteX1" fmla="*/ 720080 w 720080"/>
                <a:gd name="connsiteY1" fmla="*/ 0 h 246221"/>
                <a:gd name="connsiteX2" fmla="*/ 720080 w 720080"/>
                <a:gd name="connsiteY2" fmla="*/ 246221 h 246221"/>
                <a:gd name="connsiteX3" fmla="*/ 0 w 720080"/>
                <a:gd name="connsiteY3" fmla="*/ 246221 h 246221"/>
                <a:gd name="connsiteX4" fmla="*/ 0 w 720080"/>
                <a:gd name="connsiteY4" fmla="*/ 0 h 246221"/>
                <a:gd name="connsiteX0" fmla="*/ 0 w 720080"/>
                <a:gd name="connsiteY0" fmla="*/ 0 h 246221"/>
                <a:gd name="connsiteX1" fmla="*/ 720080 w 720080"/>
                <a:gd name="connsiteY1" fmla="*/ 0 h 246221"/>
                <a:gd name="connsiteX2" fmla="*/ 720080 w 720080"/>
                <a:gd name="connsiteY2" fmla="*/ 246221 h 246221"/>
                <a:gd name="connsiteX3" fmla="*/ 74645 w 720080"/>
                <a:gd name="connsiteY3" fmla="*/ 246221 h 246221"/>
                <a:gd name="connsiteX4" fmla="*/ 0 w 720080"/>
                <a:gd name="connsiteY4" fmla="*/ 0 h 246221"/>
                <a:gd name="connsiteX0" fmla="*/ 0 w 673427"/>
                <a:gd name="connsiteY0" fmla="*/ 0 h 255552"/>
                <a:gd name="connsiteX1" fmla="*/ 673427 w 673427"/>
                <a:gd name="connsiteY1" fmla="*/ 9331 h 255552"/>
                <a:gd name="connsiteX2" fmla="*/ 673427 w 673427"/>
                <a:gd name="connsiteY2" fmla="*/ 255552 h 255552"/>
                <a:gd name="connsiteX3" fmla="*/ 27992 w 673427"/>
                <a:gd name="connsiteY3" fmla="*/ 255552 h 255552"/>
                <a:gd name="connsiteX4" fmla="*/ 0 w 673427"/>
                <a:gd name="connsiteY4" fmla="*/ 0 h 255552"/>
                <a:gd name="connsiteX0" fmla="*/ 0 w 673427"/>
                <a:gd name="connsiteY0" fmla="*/ 0 h 255552"/>
                <a:gd name="connsiteX1" fmla="*/ 673427 w 673427"/>
                <a:gd name="connsiteY1" fmla="*/ 9331 h 255552"/>
                <a:gd name="connsiteX2" fmla="*/ 673427 w 673427"/>
                <a:gd name="connsiteY2" fmla="*/ 255552 h 255552"/>
                <a:gd name="connsiteX3" fmla="*/ 2592 w 673427"/>
                <a:gd name="connsiteY3" fmla="*/ 252377 h 255552"/>
                <a:gd name="connsiteX4" fmla="*/ 0 w 673427"/>
                <a:gd name="connsiteY4" fmla="*/ 0 h 255552"/>
                <a:gd name="connsiteX0" fmla="*/ 0 w 673427"/>
                <a:gd name="connsiteY0" fmla="*/ 0 h 255552"/>
                <a:gd name="connsiteX1" fmla="*/ 635327 w 673427"/>
                <a:gd name="connsiteY1" fmla="*/ 2981 h 255552"/>
                <a:gd name="connsiteX2" fmla="*/ 673427 w 673427"/>
                <a:gd name="connsiteY2" fmla="*/ 255552 h 255552"/>
                <a:gd name="connsiteX3" fmla="*/ 2592 w 673427"/>
                <a:gd name="connsiteY3" fmla="*/ 252377 h 255552"/>
                <a:gd name="connsiteX4" fmla="*/ 0 w 673427"/>
                <a:gd name="connsiteY4" fmla="*/ 0 h 255552"/>
                <a:gd name="connsiteX0" fmla="*/ 0 w 638502"/>
                <a:gd name="connsiteY0" fmla="*/ 0 h 252377"/>
                <a:gd name="connsiteX1" fmla="*/ 635327 w 638502"/>
                <a:gd name="connsiteY1" fmla="*/ 2981 h 252377"/>
                <a:gd name="connsiteX2" fmla="*/ 638502 w 638502"/>
                <a:gd name="connsiteY2" fmla="*/ 252377 h 252377"/>
                <a:gd name="connsiteX3" fmla="*/ 2592 w 638502"/>
                <a:gd name="connsiteY3" fmla="*/ 252377 h 252377"/>
                <a:gd name="connsiteX4" fmla="*/ 0 w 638502"/>
                <a:gd name="connsiteY4" fmla="*/ 0 h 252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8502" h="252377">
                  <a:moveTo>
                    <a:pt x="0" y="0"/>
                  </a:moveTo>
                  <a:lnTo>
                    <a:pt x="635327" y="2981"/>
                  </a:lnTo>
                  <a:cubicBezTo>
                    <a:pt x="636385" y="86113"/>
                    <a:pt x="637444" y="169245"/>
                    <a:pt x="638502" y="252377"/>
                  </a:cubicBezTo>
                  <a:lnTo>
                    <a:pt x="2592" y="2523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2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7" name="Rectangle 6"/>
            <p:cNvSpPr/>
            <p:nvPr/>
          </p:nvSpPr>
          <p:spPr>
            <a:xfrm>
              <a:off x="4251476" y="2528900"/>
              <a:ext cx="1112612" cy="216024"/>
            </a:xfrm>
            <a:prstGeom prst="rect">
              <a:avLst/>
            </a:prstGeom>
            <a:solidFill>
              <a:srgbClr val="FF0000">
                <a:alpha val="2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</p:grpSp>
      <p:sp>
        <p:nvSpPr>
          <p:cNvPr id="9" name="Rectangle 8"/>
          <p:cNvSpPr/>
          <p:nvPr/>
        </p:nvSpPr>
        <p:spPr>
          <a:xfrm>
            <a:off x="1287518" y="3935032"/>
            <a:ext cx="6718121" cy="16927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H" sz="2400" i="1" dirty="0"/>
              <a:t>A QUEL POIDS A-T-ON DES VALEURS ADULTES?</a:t>
            </a:r>
          </a:p>
          <a:p>
            <a:endParaRPr lang="fr-CH" sz="800" i="1" dirty="0"/>
          </a:p>
          <a:p>
            <a:pPr marL="171450" indent="-171450">
              <a:buFont typeface="Wingdings" charset="0"/>
              <a:buChar char="à"/>
            </a:pPr>
            <a:r>
              <a:rPr lang="fr-CH" sz="2400" i="1" dirty="0"/>
              <a:t>2400 ml-1500ml (pour 20 kg) = 900 ml</a:t>
            </a:r>
          </a:p>
          <a:p>
            <a:pPr marL="171450" indent="-171450">
              <a:buFont typeface="Wingdings" charset="0"/>
              <a:buChar char="à"/>
            </a:pPr>
            <a:r>
              <a:rPr lang="fr-CH" sz="2400" i="1" dirty="0"/>
              <a:t>900 ml/20 cc/kg =+ 45 kg</a:t>
            </a:r>
          </a:p>
          <a:p>
            <a:r>
              <a:rPr lang="fr-CH" sz="2400" i="1" dirty="0">
                <a:sym typeface="Wingdings" panose="05000000000000000000" pitchFamily="2" charset="2"/>
              </a:rPr>
              <a:t> 20 kg +45 kg  = 65 kg</a:t>
            </a:r>
            <a:r>
              <a:rPr lang="fr-CH" sz="2400" i="1" dirty="0">
                <a:sym typeface="Wingdings"/>
              </a:rPr>
              <a:t> </a:t>
            </a:r>
            <a:r>
              <a:rPr lang="fr-CH" sz="2400" i="1" dirty="0">
                <a:sym typeface="Wingdings" panose="05000000000000000000" pitchFamily="2" charset="2"/>
              </a:rPr>
              <a:t> </a:t>
            </a:r>
            <a:r>
              <a:rPr lang="fr-CH" sz="2400" i="1" dirty="0">
                <a:solidFill>
                  <a:srgbClr val="FF0000"/>
                </a:solidFill>
                <a:sym typeface="Wingdings" panose="05000000000000000000" pitchFamily="2" charset="2"/>
              </a:rPr>
              <a:t>Valeurs adultes dès </a:t>
            </a:r>
            <a:r>
              <a:rPr lang="fr-CH" sz="2400" i="1" u="sng" dirty="0">
                <a:solidFill>
                  <a:srgbClr val="FF0000"/>
                </a:solidFill>
                <a:sym typeface="Wingdings" panose="05000000000000000000" pitchFamily="2" charset="2"/>
              </a:rPr>
              <a:t>65</a:t>
            </a:r>
            <a:r>
              <a:rPr lang="fr-CH" sz="2400" i="1" dirty="0">
                <a:solidFill>
                  <a:srgbClr val="FF0000"/>
                </a:solidFill>
                <a:sym typeface="Wingdings" panose="05000000000000000000" pitchFamily="2" charset="2"/>
              </a:rPr>
              <a:t> kg</a:t>
            </a:r>
            <a:endParaRPr lang="fr-CH" sz="2400" i="1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9144000" cy="681603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CH"/>
          </a:p>
        </p:txBody>
      </p:sp>
      <p:sp>
        <p:nvSpPr>
          <p:cNvPr id="14" name="Rectangle 13"/>
          <p:cNvSpPr/>
          <p:nvPr/>
        </p:nvSpPr>
        <p:spPr>
          <a:xfrm>
            <a:off x="45670" y="-26283"/>
            <a:ext cx="694232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000" b="1" dirty="0">
                <a:solidFill>
                  <a:srgbClr val="00B0F0"/>
                </a:solidFill>
              </a:rPr>
              <a:t>BESOINS HYDRIQUES </a:t>
            </a:r>
            <a:r>
              <a:rPr lang="fr-FR" sz="4000" b="1" dirty="0"/>
              <a:t>AU REPOS</a:t>
            </a:r>
            <a:endParaRPr lang="fr-CH" sz="4000" dirty="0"/>
          </a:p>
        </p:txBody>
      </p:sp>
    </p:spTree>
    <p:extLst>
      <p:ext uri="{BB962C8B-B14F-4D97-AF65-F5344CB8AC3E}">
        <p14:creationId xmlns:p14="http://schemas.microsoft.com/office/powerpoint/2010/main" val="2789297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1603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pic>
        <p:nvPicPr>
          <p:cNvPr id="6" name="Picture 5" descr="Capture d’écran 2018-04-22 à 12.44.3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932" y="1590965"/>
            <a:ext cx="6758436" cy="509218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-14804" y="-13142"/>
            <a:ext cx="782973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000" b="1" dirty="0"/>
              <a:t>EST-CE BIEN UNE GASTRO-ENTRITE?</a:t>
            </a:r>
            <a:endParaRPr lang="fr-CH" sz="4000" dirty="0"/>
          </a:p>
        </p:txBody>
      </p:sp>
      <p:sp>
        <p:nvSpPr>
          <p:cNvPr id="2" name="ZoneTexte 1"/>
          <p:cNvSpPr txBox="1"/>
          <p:nvPr/>
        </p:nvSpPr>
        <p:spPr>
          <a:xfrm>
            <a:off x="1475656" y="827420"/>
            <a:ext cx="5835508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fr-CH" dirty="0">
                <a:solidFill>
                  <a:srgbClr val="FF0000"/>
                </a:solidFill>
              </a:rPr>
              <a:t>Nausées/vomissements/fièvre/diarrhées/maux de ventre, …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4" name="Flèche vers le bas 3"/>
          <p:cNvSpPr/>
          <p:nvPr/>
        </p:nvSpPr>
        <p:spPr>
          <a:xfrm>
            <a:off x="4239090" y="1192398"/>
            <a:ext cx="377788" cy="360039"/>
          </a:xfrm>
          <a:prstGeom prst="down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0697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e 18"/>
          <p:cNvGrpSpPr/>
          <p:nvPr/>
        </p:nvGrpSpPr>
        <p:grpSpPr>
          <a:xfrm>
            <a:off x="1619672" y="1340768"/>
            <a:ext cx="5982773" cy="5487764"/>
            <a:chOff x="1619672" y="1340768"/>
            <a:chExt cx="5982773" cy="5487764"/>
          </a:xfrm>
        </p:grpSpPr>
        <p:grpSp>
          <p:nvGrpSpPr>
            <p:cNvPr id="2" name="Groupe 1"/>
            <p:cNvGrpSpPr/>
            <p:nvPr/>
          </p:nvGrpSpPr>
          <p:grpSpPr>
            <a:xfrm>
              <a:off x="1619672" y="1340768"/>
              <a:ext cx="5982773" cy="5487764"/>
              <a:chOff x="1619672" y="1340768"/>
              <a:chExt cx="5982773" cy="5487764"/>
            </a:xfrm>
          </p:grpSpPr>
          <p:pic>
            <p:nvPicPr>
              <p:cNvPr id="5" name="Picture 4" descr="Capture d’écran 2018-04-22 à 10.36.45.png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19672" y="1340768"/>
                <a:ext cx="5982773" cy="5487764"/>
              </a:xfrm>
              <a:prstGeom prst="rect">
                <a:avLst/>
              </a:prstGeom>
            </p:spPr>
          </p:pic>
          <p:sp>
            <p:nvSpPr>
              <p:cNvPr id="4" name="Organigramme : Connecteur 3"/>
              <p:cNvSpPr/>
              <p:nvPr/>
            </p:nvSpPr>
            <p:spPr>
              <a:xfrm>
                <a:off x="2195736" y="5877272"/>
                <a:ext cx="72008" cy="72008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H"/>
              </a:p>
            </p:txBody>
          </p:sp>
          <p:sp>
            <p:nvSpPr>
              <p:cNvPr id="6" name="Organigramme : Connecteur 5"/>
              <p:cNvSpPr/>
              <p:nvPr/>
            </p:nvSpPr>
            <p:spPr>
              <a:xfrm>
                <a:off x="2555776" y="5733256"/>
                <a:ext cx="72008" cy="72008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H"/>
              </a:p>
            </p:txBody>
          </p:sp>
          <p:sp>
            <p:nvSpPr>
              <p:cNvPr id="7" name="Organigramme : Connecteur 6"/>
              <p:cNvSpPr/>
              <p:nvPr/>
            </p:nvSpPr>
            <p:spPr>
              <a:xfrm>
                <a:off x="2966492" y="5589240"/>
                <a:ext cx="72008" cy="72008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H"/>
              </a:p>
            </p:txBody>
          </p:sp>
          <p:sp>
            <p:nvSpPr>
              <p:cNvPr id="8" name="Organigramme : Connecteur 7"/>
              <p:cNvSpPr/>
              <p:nvPr/>
            </p:nvSpPr>
            <p:spPr>
              <a:xfrm>
                <a:off x="3347864" y="5445224"/>
                <a:ext cx="72008" cy="72008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H"/>
              </a:p>
            </p:txBody>
          </p:sp>
          <p:sp>
            <p:nvSpPr>
              <p:cNvPr id="11" name="Organigramme : Connecteur 10"/>
              <p:cNvSpPr/>
              <p:nvPr/>
            </p:nvSpPr>
            <p:spPr>
              <a:xfrm>
                <a:off x="3796680" y="5099323"/>
                <a:ext cx="72008" cy="72008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H"/>
              </a:p>
            </p:txBody>
          </p:sp>
          <p:sp>
            <p:nvSpPr>
              <p:cNvPr id="12" name="Organigramme : Connecteur 11"/>
              <p:cNvSpPr/>
              <p:nvPr/>
            </p:nvSpPr>
            <p:spPr>
              <a:xfrm>
                <a:off x="3923928" y="4941168"/>
                <a:ext cx="72008" cy="72008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H"/>
              </a:p>
            </p:txBody>
          </p:sp>
          <p:sp>
            <p:nvSpPr>
              <p:cNvPr id="13" name="Organigramme : Connecteur 12"/>
              <p:cNvSpPr/>
              <p:nvPr/>
            </p:nvSpPr>
            <p:spPr>
              <a:xfrm>
                <a:off x="4067944" y="4653136"/>
                <a:ext cx="72008" cy="72008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H"/>
              </a:p>
            </p:txBody>
          </p:sp>
          <p:sp>
            <p:nvSpPr>
              <p:cNvPr id="14" name="Organigramme : Connecteur 13"/>
              <p:cNvSpPr/>
              <p:nvPr/>
            </p:nvSpPr>
            <p:spPr>
              <a:xfrm>
                <a:off x="4211960" y="4365104"/>
                <a:ext cx="72008" cy="72008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H"/>
              </a:p>
            </p:txBody>
          </p:sp>
          <p:sp>
            <p:nvSpPr>
              <p:cNvPr id="15" name="Organigramme : Connecteur 14"/>
              <p:cNvSpPr/>
              <p:nvPr/>
            </p:nvSpPr>
            <p:spPr>
              <a:xfrm>
                <a:off x="4427984" y="4149080"/>
                <a:ext cx="72008" cy="72008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H"/>
              </a:p>
            </p:txBody>
          </p:sp>
          <p:sp>
            <p:nvSpPr>
              <p:cNvPr id="9" name="Organigramme : Connecteur 8"/>
              <p:cNvSpPr/>
              <p:nvPr/>
            </p:nvSpPr>
            <p:spPr>
              <a:xfrm>
                <a:off x="3653036" y="5301208"/>
                <a:ext cx="72008" cy="72008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H"/>
              </a:p>
            </p:txBody>
          </p:sp>
        </p:grpSp>
        <p:sp>
          <p:nvSpPr>
            <p:cNvPr id="17" name="Organigramme : Connecteur 16"/>
            <p:cNvSpPr/>
            <p:nvPr/>
          </p:nvSpPr>
          <p:spPr>
            <a:xfrm>
              <a:off x="4644008" y="3933056"/>
              <a:ext cx="72008" cy="72008"/>
            </a:xfrm>
            <a:prstGeom prst="flowChartConnector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10" name="ZoneTexte 9"/>
            <p:cNvSpPr txBox="1"/>
            <p:nvPr/>
          </p:nvSpPr>
          <p:spPr>
            <a:xfrm>
              <a:off x="4567964" y="3573016"/>
              <a:ext cx="2920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b="1" dirty="0">
                  <a:solidFill>
                    <a:srgbClr val="FF0000"/>
                  </a:solidFill>
                </a:rPr>
                <a:t>?</a:t>
              </a:r>
              <a:endParaRPr lang="fr-FR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20" name="Rectangle 19"/>
          <p:cNvSpPr/>
          <p:nvPr/>
        </p:nvSpPr>
        <p:spPr>
          <a:xfrm>
            <a:off x="0" y="0"/>
            <a:ext cx="9144000" cy="681603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CH"/>
          </a:p>
        </p:txBody>
      </p:sp>
      <p:sp>
        <p:nvSpPr>
          <p:cNvPr id="23" name="Rectangle 22"/>
          <p:cNvSpPr/>
          <p:nvPr/>
        </p:nvSpPr>
        <p:spPr>
          <a:xfrm>
            <a:off x="45670" y="-26283"/>
            <a:ext cx="640348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000" b="1" dirty="0"/>
              <a:t>REHYDRATATION DES </a:t>
            </a:r>
            <a:r>
              <a:rPr lang="fr-FR" sz="4000" b="1" dirty="0">
                <a:solidFill>
                  <a:srgbClr val="FF0000"/>
                </a:solidFill>
              </a:rPr>
              <a:t>OBÈSES</a:t>
            </a:r>
            <a:endParaRPr lang="fr-CH" sz="4000" dirty="0">
              <a:solidFill>
                <a:srgbClr val="FF0000"/>
              </a:solidFill>
            </a:endParaRPr>
          </a:p>
        </p:txBody>
      </p:sp>
      <p:sp>
        <p:nvSpPr>
          <p:cNvPr id="16" name="Freeform 15"/>
          <p:cNvSpPr/>
          <p:nvPr/>
        </p:nvSpPr>
        <p:spPr>
          <a:xfrm>
            <a:off x="1511300" y="1079500"/>
            <a:ext cx="5816600" cy="3898900"/>
          </a:xfrm>
          <a:custGeom>
            <a:avLst/>
            <a:gdLst>
              <a:gd name="connsiteX0" fmla="*/ 279400 w 5816600"/>
              <a:gd name="connsiteY0" fmla="*/ 3886200 h 3898900"/>
              <a:gd name="connsiteX1" fmla="*/ 457200 w 5816600"/>
              <a:gd name="connsiteY1" fmla="*/ 3898900 h 3898900"/>
              <a:gd name="connsiteX2" fmla="*/ 5816600 w 5816600"/>
              <a:gd name="connsiteY2" fmla="*/ 0 h 3898900"/>
              <a:gd name="connsiteX3" fmla="*/ 0 w 5816600"/>
              <a:gd name="connsiteY3" fmla="*/ 0 h 3898900"/>
              <a:gd name="connsiteX4" fmla="*/ 0 w 5816600"/>
              <a:gd name="connsiteY4" fmla="*/ 3873500 h 3898900"/>
              <a:gd name="connsiteX5" fmla="*/ 279400 w 5816600"/>
              <a:gd name="connsiteY5" fmla="*/ 3886200 h 3898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16600" h="3898900">
                <a:moveTo>
                  <a:pt x="279400" y="3886200"/>
                </a:moveTo>
                <a:lnTo>
                  <a:pt x="457200" y="3898900"/>
                </a:lnTo>
                <a:lnTo>
                  <a:pt x="5816600" y="0"/>
                </a:lnTo>
                <a:lnTo>
                  <a:pt x="0" y="0"/>
                </a:lnTo>
                <a:lnTo>
                  <a:pt x="0" y="3873500"/>
                </a:lnTo>
                <a:lnTo>
                  <a:pt x="279400" y="38862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Connecteur droit avec flèche 21"/>
          <p:cNvCxnSpPr/>
          <p:nvPr/>
        </p:nvCxnSpPr>
        <p:spPr>
          <a:xfrm>
            <a:off x="4788024" y="4833156"/>
            <a:ext cx="2448272" cy="0"/>
          </a:xfrm>
          <a:prstGeom prst="straightConnector1">
            <a:avLst/>
          </a:prstGeom>
          <a:ln w="19050">
            <a:solidFill>
              <a:srgbClr val="FF0000"/>
            </a:solidFill>
            <a:prstDash val="dashDot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24" name="Group 1023"/>
          <p:cNvGrpSpPr/>
          <p:nvPr/>
        </p:nvGrpSpPr>
        <p:grpSpPr>
          <a:xfrm>
            <a:off x="4644008" y="4005064"/>
            <a:ext cx="72008" cy="864096"/>
            <a:chOff x="4644008" y="4005064"/>
            <a:chExt cx="72008" cy="864096"/>
          </a:xfrm>
        </p:grpSpPr>
        <p:cxnSp>
          <p:nvCxnSpPr>
            <p:cNvPr id="18" name="Connecteur droit avec flèche 17"/>
            <p:cNvCxnSpPr/>
            <p:nvPr/>
          </p:nvCxnSpPr>
          <p:spPr>
            <a:xfrm>
              <a:off x="4680012" y="4005064"/>
              <a:ext cx="0" cy="720080"/>
            </a:xfrm>
            <a:prstGeom prst="straightConnector1">
              <a:avLst/>
            </a:prstGeom>
            <a:ln w="19050">
              <a:solidFill>
                <a:srgbClr val="FF0000"/>
              </a:solidFill>
              <a:prstDash val="dashDot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Organigramme : Connecteur 20"/>
            <p:cNvSpPr/>
            <p:nvPr/>
          </p:nvSpPr>
          <p:spPr>
            <a:xfrm>
              <a:off x="4644008" y="4797152"/>
              <a:ext cx="72008" cy="72008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1763688" y="1844824"/>
            <a:ext cx="3060710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ou P</a:t>
            </a:r>
            <a:r>
              <a:rPr lang="en-US" sz="2800" baseline="-25000" dirty="0"/>
              <a:t>50</a:t>
            </a:r>
            <a:r>
              <a:rPr lang="en-US" sz="2800" dirty="0"/>
              <a:t>= 10 + 2 x </a:t>
            </a:r>
            <a:r>
              <a:rPr lang="en-US" sz="2800" dirty="0" err="1"/>
              <a:t>âge</a:t>
            </a:r>
            <a:endParaRPr lang="en-US" sz="2800" dirty="0"/>
          </a:p>
        </p:txBody>
      </p:sp>
      <p:sp>
        <p:nvSpPr>
          <p:cNvPr id="24" name="TextBox 1"/>
          <p:cNvSpPr txBox="1"/>
          <p:nvPr/>
        </p:nvSpPr>
        <p:spPr>
          <a:xfrm>
            <a:off x="251520" y="764704"/>
            <a:ext cx="6984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Patient </a:t>
            </a:r>
            <a:r>
              <a:rPr lang="fr-CH" sz="2400" dirty="0"/>
              <a:t>obèse </a:t>
            </a:r>
            <a:r>
              <a:rPr lang="fr-CH" sz="2400" dirty="0">
                <a:sym typeface="Wingdings" panose="05000000000000000000" pitchFamily="2" charset="2"/>
              </a:rPr>
              <a:t> Quels poids garder pour les calculs?</a:t>
            </a:r>
            <a:endParaRPr lang="en-US" sz="2400" dirty="0"/>
          </a:p>
        </p:txBody>
      </p:sp>
      <p:sp>
        <p:nvSpPr>
          <p:cNvPr id="25" name="Forme libre 24"/>
          <p:cNvSpPr/>
          <p:nvPr/>
        </p:nvSpPr>
        <p:spPr>
          <a:xfrm>
            <a:off x="3806890" y="4627984"/>
            <a:ext cx="1147670" cy="671804"/>
          </a:xfrm>
          <a:custGeom>
            <a:avLst/>
            <a:gdLst>
              <a:gd name="connsiteX0" fmla="*/ 0 w 746794"/>
              <a:gd name="connsiteY0" fmla="*/ 438539 h 438539"/>
              <a:gd name="connsiteX1" fmla="*/ 625151 w 746794"/>
              <a:gd name="connsiteY1" fmla="*/ 111967 h 438539"/>
              <a:gd name="connsiteX2" fmla="*/ 746449 w 746794"/>
              <a:gd name="connsiteY2" fmla="*/ 0 h 438539"/>
              <a:gd name="connsiteX0" fmla="*/ 0 w 1147670"/>
              <a:gd name="connsiteY0" fmla="*/ 671804 h 671804"/>
              <a:gd name="connsiteX1" fmla="*/ 625151 w 1147670"/>
              <a:gd name="connsiteY1" fmla="*/ 345232 h 671804"/>
              <a:gd name="connsiteX2" fmla="*/ 1147665 w 1147670"/>
              <a:gd name="connsiteY2" fmla="*/ 0 h 671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47670" h="671804">
                <a:moveTo>
                  <a:pt x="0" y="671804"/>
                </a:moveTo>
                <a:cubicBezTo>
                  <a:pt x="250371" y="545063"/>
                  <a:pt x="433874" y="457199"/>
                  <a:pt x="625151" y="345232"/>
                </a:cubicBezTo>
                <a:cubicBezTo>
                  <a:pt x="816429" y="233265"/>
                  <a:pt x="1149220" y="19438"/>
                  <a:pt x="1147665" y="0"/>
                </a:cubicBezTo>
              </a:path>
            </a:pathLst>
          </a:cu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8490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1603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CH"/>
          </a:p>
        </p:txBody>
      </p:sp>
      <p:grpSp>
        <p:nvGrpSpPr>
          <p:cNvPr id="4" name="Groupe 3"/>
          <p:cNvGrpSpPr/>
          <p:nvPr/>
        </p:nvGrpSpPr>
        <p:grpSpPr>
          <a:xfrm>
            <a:off x="1979831" y="1124744"/>
            <a:ext cx="4968552" cy="4608512"/>
            <a:chOff x="1979831" y="1124744"/>
            <a:chExt cx="4968552" cy="4608512"/>
          </a:xfrm>
        </p:grpSpPr>
        <p:sp>
          <p:nvSpPr>
            <p:cNvPr id="8" name="Rectangle 7"/>
            <p:cNvSpPr/>
            <p:nvPr/>
          </p:nvSpPr>
          <p:spPr>
            <a:xfrm>
              <a:off x="2096390" y="1124744"/>
              <a:ext cx="4501617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000" b="1" dirty="0"/>
                <a:t>DÉPENSE ÉNERGETIQUE AU REPOS (DER)</a:t>
              </a:r>
              <a:endParaRPr lang="fr-CH" sz="2000" dirty="0"/>
            </a:p>
          </p:txBody>
        </p:sp>
        <p:grpSp>
          <p:nvGrpSpPr>
            <p:cNvPr id="3" name="Groupe 2"/>
            <p:cNvGrpSpPr/>
            <p:nvPr/>
          </p:nvGrpSpPr>
          <p:grpSpPr>
            <a:xfrm>
              <a:off x="1979831" y="1428433"/>
              <a:ext cx="4968552" cy="4304823"/>
              <a:chOff x="1619672" y="773336"/>
              <a:chExt cx="6120680" cy="5372429"/>
            </a:xfrm>
          </p:grpSpPr>
          <p:grpSp>
            <p:nvGrpSpPr>
              <p:cNvPr id="9" name="Group 8"/>
              <p:cNvGrpSpPr/>
              <p:nvPr/>
            </p:nvGrpSpPr>
            <p:grpSpPr>
              <a:xfrm>
                <a:off x="1871700" y="773336"/>
                <a:ext cx="5328592" cy="2583656"/>
                <a:chOff x="1763688" y="1124745"/>
                <a:chExt cx="5328592" cy="2583656"/>
              </a:xfrm>
            </p:grpSpPr>
            <p:pic>
              <p:nvPicPr>
                <p:cNvPr id="2050" name="Picture 2"/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43432"/>
                <a:stretch/>
              </p:blipFill>
              <p:spPr bwMode="auto">
                <a:xfrm>
                  <a:off x="1763688" y="1124745"/>
                  <a:ext cx="5328592" cy="258365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6" name="Rectangle 5"/>
                <p:cNvSpPr/>
                <p:nvPr/>
              </p:nvSpPr>
              <p:spPr>
                <a:xfrm>
                  <a:off x="1763688" y="1268760"/>
                  <a:ext cx="432048" cy="288032"/>
                </a:xfrm>
                <a:prstGeom prst="rect">
                  <a:avLst/>
                </a:prstGeom>
                <a:solidFill>
                  <a:srgbClr val="FFFFFF"/>
                </a:solidFill>
                <a:ln>
                  <a:solidFill>
                    <a:srgbClr val="FFFFFF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" name="Group 12"/>
              <p:cNvGrpSpPr/>
              <p:nvPr/>
            </p:nvGrpSpPr>
            <p:grpSpPr>
              <a:xfrm>
                <a:off x="1871700" y="3862789"/>
                <a:ext cx="5328592" cy="2259627"/>
                <a:chOff x="1871700" y="3936538"/>
                <a:chExt cx="5328592" cy="2259627"/>
              </a:xfrm>
            </p:grpSpPr>
            <p:pic>
              <p:nvPicPr>
                <p:cNvPr id="11" name="Picture 2"/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61940"/>
                <a:stretch/>
              </p:blipFill>
              <p:spPr bwMode="auto">
                <a:xfrm>
                  <a:off x="1871700" y="4457824"/>
                  <a:ext cx="5328592" cy="173834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" name="TextBox 1"/>
                <p:cNvSpPr txBox="1"/>
                <p:nvPr/>
              </p:nvSpPr>
              <p:spPr>
                <a:xfrm>
                  <a:off x="2123727" y="3936538"/>
                  <a:ext cx="4824536" cy="65297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400" b="1" dirty="0"/>
                    <a:t>ADAPTATION DE LA DÉPENSE ÉNERGÉTIQUE AU </a:t>
                  </a:r>
                  <a:r>
                    <a:rPr lang="en-US" sz="1400" b="1" u="sng" dirty="0"/>
                    <a:t>N</a:t>
                  </a:r>
                  <a:r>
                    <a:rPr lang="en-US" sz="1400" b="1" dirty="0"/>
                    <a:t>IVEAU D’</a:t>
                  </a:r>
                  <a:r>
                    <a:rPr lang="en-US" sz="1400" b="1" u="sng" dirty="0"/>
                    <a:t>A</a:t>
                  </a:r>
                  <a:r>
                    <a:rPr lang="en-US" sz="1400" b="1" dirty="0"/>
                    <a:t>CTIVITÉ </a:t>
                  </a:r>
                  <a:r>
                    <a:rPr lang="en-US" sz="1400" b="1" u="sng" dirty="0"/>
                    <a:t>P</a:t>
                  </a:r>
                  <a:r>
                    <a:rPr lang="en-US" sz="1400" b="1" dirty="0"/>
                    <a:t>HYSIQUE (NAP)</a:t>
                  </a:r>
                </a:p>
              </p:txBody>
            </p:sp>
          </p:grpSp>
          <p:sp>
            <p:nvSpPr>
              <p:cNvPr id="14" name="TextBox 13"/>
              <p:cNvSpPr txBox="1"/>
              <p:nvPr/>
            </p:nvSpPr>
            <p:spPr>
              <a:xfrm>
                <a:off x="4355976" y="3068960"/>
                <a:ext cx="465692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dirty="0"/>
                  <a:t>+</a:t>
                </a:r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1619672" y="889182"/>
                <a:ext cx="6120680" cy="5256583"/>
              </a:xfrm>
              <a:prstGeom prst="rect">
                <a:avLst/>
              </a:prstGeom>
              <a:noFill/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6" name="Rectangle 15"/>
          <p:cNvSpPr/>
          <p:nvPr/>
        </p:nvSpPr>
        <p:spPr>
          <a:xfrm>
            <a:off x="45670" y="-35367"/>
            <a:ext cx="487203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000" b="1" dirty="0"/>
              <a:t>BESOINS </a:t>
            </a:r>
            <a:r>
              <a:rPr lang="fr-FR" sz="4000" b="1" dirty="0">
                <a:solidFill>
                  <a:srgbClr val="FF0000"/>
                </a:solidFill>
              </a:rPr>
              <a:t>CALORIQUES</a:t>
            </a:r>
            <a:endParaRPr lang="fr-CH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380761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" t="5664" r="4983"/>
          <a:stretch/>
        </p:blipFill>
        <p:spPr bwMode="auto">
          <a:xfrm>
            <a:off x="3780116" y="952500"/>
            <a:ext cx="5142610" cy="211646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29"/>
          <a:stretch/>
        </p:blipFill>
        <p:spPr bwMode="auto">
          <a:xfrm>
            <a:off x="395536" y="941461"/>
            <a:ext cx="3024336" cy="21274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167867" y="3699029"/>
            <a:ext cx="4316807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defTabSz="622300"/>
            <a:r>
              <a:rPr lang="en-US" sz="1400" b="1" u="sng" dirty="0"/>
              <a:t>Ex.1:</a:t>
            </a:r>
            <a:r>
              <a:rPr lang="en-US" sz="1400" b="1" dirty="0"/>
              <a:t> 	</a:t>
            </a:r>
            <a:r>
              <a:rPr lang="en-US" sz="1400" dirty="0" err="1"/>
              <a:t>Garçon</a:t>
            </a:r>
            <a:r>
              <a:rPr lang="en-US" sz="1400" dirty="0"/>
              <a:t> de 3 an, 15 kg</a:t>
            </a:r>
          </a:p>
          <a:p>
            <a:endParaRPr lang="en-US" sz="1400" dirty="0"/>
          </a:p>
          <a:p>
            <a:r>
              <a:rPr lang="en-US" sz="1400" dirty="0">
                <a:sym typeface="Wingdings"/>
              </a:rPr>
              <a:t></a:t>
            </a:r>
            <a:r>
              <a:rPr lang="en-US" sz="1400" dirty="0" err="1">
                <a:sym typeface="Wingdings"/>
              </a:rPr>
              <a:t>Besoin</a:t>
            </a:r>
            <a:r>
              <a:rPr lang="en-US" sz="1400" dirty="0">
                <a:sym typeface="Wingdings"/>
              </a:rPr>
              <a:t> </a:t>
            </a:r>
            <a:r>
              <a:rPr lang="en-US" sz="1400" dirty="0" err="1">
                <a:solidFill>
                  <a:srgbClr val="0070C0"/>
                </a:solidFill>
                <a:sym typeface="Wingdings"/>
              </a:rPr>
              <a:t>hydrique</a:t>
            </a:r>
            <a:r>
              <a:rPr lang="en-US" sz="1400" dirty="0">
                <a:sym typeface="Wingdings"/>
              </a:rPr>
              <a:t>:                          1000 + 250 = </a:t>
            </a:r>
            <a:r>
              <a:rPr lang="en-US" sz="1400" dirty="0">
                <a:solidFill>
                  <a:srgbClr val="0070C0"/>
                </a:solidFill>
                <a:sym typeface="Wingdings"/>
              </a:rPr>
              <a:t>1250 ml/j </a:t>
            </a:r>
            <a:endParaRPr lang="en-US" sz="1400" dirty="0">
              <a:solidFill>
                <a:srgbClr val="0070C0"/>
              </a:solidFill>
            </a:endParaRPr>
          </a:p>
          <a:p>
            <a:r>
              <a:rPr lang="en-US" sz="1400" dirty="0">
                <a:sym typeface="Wingdings"/>
              </a:rPr>
              <a:t></a:t>
            </a:r>
            <a:r>
              <a:rPr lang="en-US" sz="1400" dirty="0" err="1">
                <a:sym typeface="Wingdings"/>
              </a:rPr>
              <a:t>Besoin</a:t>
            </a:r>
            <a:r>
              <a:rPr lang="en-US" sz="1400" dirty="0">
                <a:sym typeface="Wingdings"/>
              </a:rPr>
              <a:t> </a:t>
            </a:r>
            <a:r>
              <a:rPr lang="en-US" sz="1400" dirty="0" err="1">
                <a:solidFill>
                  <a:srgbClr val="FF0000"/>
                </a:solidFill>
                <a:sym typeface="Wingdings"/>
              </a:rPr>
              <a:t>calorique</a:t>
            </a:r>
            <a:r>
              <a:rPr lang="en-US" sz="1400" dirty="0">
                <a:sym typeface="Wingdings"/>
              </a:rPr>
              <a:t>: (15 x 22,7 + 495) x </a:t>
            </a:r>
            <a:r>
              <a:rPr lang="en-US" sz="1400" dirty="0">
                <a:solidFill>
                  <a:schemeClr val="accent4">
                    <a:lumMod val="60000"/>
                    <a:lumOff val="40000"/>
                  </a:schemeClr>
                </a:solidFill>
                <a:sym typeface="Wingdings"/>
              </a:rPr>
              <a:t>1,55</a:t>
            </a:r>
            <a:r>
              <a:rPr lang="en-US" sz="1400" dirty="0">
                <a:sym typeface="Wingdings"/>
              </a:rPr>
              <a:t> = </a:t>
            </a:r>
            <a:r>
              <a:rPr lang="en-US" sz="1400" dirty="0">
                <a:solidFill>
                  <a:srgbClr val="FF0000"/>
                </a:solidFill>
                <a:sym typeface="Wingdings"/>
              </a:rPr>
              <a:t>1295 kcal/j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67867" y="4707141"/>
            <a:ext cx="4316438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defTabSz="622300"/>
            <a:r>
              <a:rPr lang="en-US" sz="1400" b="1" u="sng" dirty="0"/>
              <a:t>Ex.2:</a:t>
            </a:r>
            <a:r>
              <a:rPr lang="en-US" sz="1400" b="1" dirty="0"/>
              <a:t> 	</a:t>
            </a:r>
            <a:r>
              <a:rPr lang="en-US" sz="1400" dirty="0" err="1"/>
              <a:t>Garçon</a:t>
            </a:r>
            <a:r>
              <a:rPr lang="en-US" sz="1400" dirty="0"/>
              <a:t> 10 </a:t>
            </a:r>
            <a:r>
              <a:rPr lang="en-US" sz="1400" dirty="0" err="1"/>
              <a:t>ans</a:t>
            </a:r>
            <a:r>
              <a:rPr lang="en-US" sz="1400" dirty="0"/>
              <a:t>, 30 kg</a:t>
            </a:r>
          </a:p>
          <a:p>
            <a:endParaRPr lang="en-US" sz="1400" dirty="0"/>
          </a:p>
          <a:p>
            <a:r>
              <a:rPr lang="en-US" sz="1400" dirty="0">
                <a:sym typeface="Wingdings"/>
              </a:rPr>
              <a:t></a:t>
            </a:r>
            <a:r>
              <a:rPr lang="en-US" sz="1400" dirty="0" err="1">
                <a:sym typeface="Wingdings"/>
              </a:rPr>
              <a:t>Besoin</a:t>
            </a:r>
            <a:r>
              <a:rPr lang="en-US" sz="1400" dirty="0">
                <a:sym typeface="Wingdings"/>
              </a:rPr>
              <a:t> </a:t>
            </a:r>
            <a:r>
              <a:rPr lang="en-US" sz="1400" dirty="0" err="1">
                <a:solidFill>
                  <a:srgbClr val="0070C0"/>
                </a:solidFill>
                <a:sym typeface="Wingdings"/>
              </a:rPr>
              <a:t>hydrique</a:t>
            </a:r>
            <a:r>
              <a:rPr lang="en-US" sz="1400" dirty="0">
                <a:sym typeface="Wingdings"/>
              </a:rPr>
              <a:t>:                           1500 + 200 =</a:t>
            </a:r>
            <a:r>
              <a:rPr lang="en-US" sz="1400" dirty="0">
                <a:solidFill>
                  <a:srgbClr val="0070C0"/>
                </a:solidFill>
                <a:sym typeface="Wingdings"/>
              </a:rPr>
              <a:t>1700 ml/j </a:t>
            </a:r>
            <a:endParaRPr lang="en-US" sz="1400" dirty="0">
              <a:solidFill>
                <a:srgbClr val="0070C0"/>
              </a:solidFill>
            </a:endParaRPr>
          </a:p>
          <a:p>
            <a:r>
              <a:rPr lang="en-US" sz="1400" dirty="0">
                <a:sym typeface="Wingdings"/>
              </a:rPr>
              <a:t></a:t>
            </a:r>
            <a:r>
              <a:rPr lang="en-US" sz="1400" dirty="0" err="1">
                <a:sym typeface="Wingdings"/>
              </a:rPr>
              <a:t>Besoin</a:t>
            </a:r>
            <a:r>
              <a:rPr lang="en-US" sz="1400" dirty="0">
                <a:sym typeface="Wingdings"/>
              </a:rPr>
              <a:t> </a:t>
            </a:r>
            <a:r>
              <a:rPr lang="en-US" sz="1400" dirty="0" err="1">
                <a:solidFill>
                  <a:srgbClr val="FF0000"/>
                </a:solidFill>
                <a:sym typeface="Wingdings"/>
              </a:rPr>
              <a:t>calorique</a:t>
            </a:r>
            <a:r>
              <a:rPr lang="en-US" sz="1400" dirty="0">
                <a:sym typeface="Wingdings"/>
              </a:rPr>
              <a:t>: (30 x 17,5 + 651) x </a:t>
            </a:r>
            <a:r>
              <a:rPr lang="en-US" sz="1400" dirty="0">
                <a:solidFill>
                  <a:schemeClr val="accent4">
                    <a:lumMod val="60000"/>
                    <a:lumOff val="40000"/>
                  </a:schemeClr>
                </a:solidFill>
                <a:sym typeface="Wingdings"/>
              </a:rPr>
              <a:t>1,55</a:t>
            </a:r>
            <a:r>
              <a:rPr lang="en-US" sz="1400" dirty="0">
                <a:sym typeface="Wingdings"/>
              </a:rPr>
              <a:t> = </a:t>
            </a:r>
            <a:r>
              <a:rPr lang="en-US" sz="1400" dirty="0">
                <a:solidFill>
                  <a:srgbClr val="FF0000"/>
                </a:solidFill>
                <a:sym typeface="Wingdings"/>
              </a:rPr>
              <a:t>1822 kcal/j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167867" y="5715253"/>
            <a:ext cx="4316807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defTabSz="622300"/>
            <a:r>
              <a:rPr lang="en-US" sz="1400" b="1" u="sng" dirty="0"/>
              <a:t>Ex.3:</a:t>
            </a:r>
            <a:r>
              <a:rPr lang="en-US" sz="1400" b="1" dirty="0"/>
              <a:t> 	</a:t>
            </a:r>
            <a:r>
              <a:rPr lang="en-US" sz="1400" dirty="0" err="1"/>
              <a:t>Garçon</a:t>
            </a:r>
            <a:r>
              <a:rPr lang="en-US" sz="1400" dirty="0"/>
              <a:t> 18 </a:t>
            </a:r>
            <a:r>
              <a:rPr lang="en-US" sz="1400" dirty="0" err="1"/>
              <a:t>ans</a:t>
            </a:r>
            <a:r>
              <a:rPr lang="en-US" sz="1400" dirty="0"/>
              <a:t>, 65 kg</a:t>
            </a:r>
          </a:p>
          <a:p>
            <a:endParaRPr lang="en-US" sz="1400" dirty="0"/>
          </a:p>
          <a:p>
            <a:r>
              <a:rPr lang="en-US" sz="1400" dirty="0">
                <a:sym typeface="Wingdings"/>
              </a:rPr>
              <a:t></a:t>
            </a:r>
            <a:r>
              <a:rPr lang="en-US" sz="1400" dirty="0" err="1">
                <a:sym typeface="Wingdings"/>
              </a:rPr>
              <a:t>Besoin</a:t>
            </a:r>
            <a:r>
              <a:rPr lang="en-US" sz="1400" dirty="0">
                <a:sym typeface="Wingdings"/>
              </a:rPr>
              <a:t> </a:t>
            </a:r>
            <a:r>
              <a:rPr lang="en-US" sz="1400" dirty="0" err="1">
                <a:solidFill>
                  <a:srgbClr val="0070C0"/>
                </a:solidFill>
                <a:sym typeface="Wingdings"/>
              </a:rPr>
              <a:t>hydrique</a:t>
            </a:r>
            <a:r>
              <a:rPr lang="en-US" sz="1400" dirty="0">
                <a:sym typeface="Wingdings"/>
              </a:rPr>
              <a:t>:                            1500 + 900 =</a:t>
            </a:r>
            <a:r>
              <a:rPr lang="en-US" sz="1400" dirty="0">
                <a:solidFill>
                  <a:srgbClr val="0070C0"/>
                </a:solidFill>
                <a:sym typeface="Wingdings"/>
              </a:rPr>
              <a:t>2400 ml/j </a:t>
            </a:r>
            <a:endParaRPr lang="en-US" sz="1400" dirty="0">
              <a:solidFill>
                <a:srgbClr val="0070C0"/>
              </a:solidFill>
            </a:endParaRPr>
          </a:p>
          <a:p>
            <a:r>
              <a:rPr lang="en-US" sz="1400" dirty="0">
                <a:sym typeface="Wingdings"/>
              </a:rPr>
              <a:t></a:t>
            </a:r>
            <a:r>
              <a:rPr lang="en-US" sz="1400" dirty="0" err="1">
                <a:sym typeface="Wingdings"/>
              </a:rPr>
              <a:t>Besoin</a:t>
            </a:r>
            <a:r>
              <a:rPr lang="en-US" sz="1400" dirty="0">
                <a:sym typeface="Wingdings"/>
              </a:rPr>
              <a:t> </a:t>
            </a:r>
            <a:r>
              <a:rPr lang="en-US" sz="1400" dirty="0" err="1">
                <a:solidFill>
                  <a:srgbClr val="FF0000"/>
                </a:solidFill>
                <a:sym typeface="Wingdings"/>
              </a:rPr>
              <a:t>calorique</a:t>
            </a:r>
            <a:r>
              <a:rPr lang="en-US" sz="1400" dirty="0">
                <a:sym typeface="Wingdings"/>
              </a:rPr>
              <a:t>: (65 x 15,3 + 679) x </a:t>
            </a:r>
            <a:r>
              <a:rPr lang="en-US" sz="1400" dirty="0">
                <a:solidFill>
                  <a:schemeClr val="accent4">
                    <a:lumMod val="60000"/>
                    <a:lumOff val="40000"/>
                  </a:schemeClr>
                </a:solidFill>
                <a:sym typeface="Wingdings"/>
              </a:rPr>
              <a:t>1,55</a:t>
            </a:r>
            <a:r>
              <a:rPr lang="en-US" sz="1400" dirty="0">
                <a:solidFill>
                  <a:schemeClr val="accent4">
                    <a:lumMod val="50000"/>
                  </a:schemeClr>
                </a:solidFill>
                <a:sym typeface="Wingdings"/>
              </a:rPr>
              <a:t> </a:t>
            </a:r>
            <a:r>
              <a:rPr lang="en-US" sz="1400" dirty="0">
                <a:sym typeface="Wingdings"/>
              </a:rPr>
              <a:t>= </a:t>
            </a:r>
            <a:r>
              <a:rPr lang="en-US" sz="1400" dirty="0">
                <a:solidFill>
                  <a:srgbClr val="FF0000"/>
                </a:solidFill>
                <a:sym typeface="Wingdings"/>
              </a:rPr>
              <a:t>2500 kcal/j</a:t>
            </a:r>
          </a:p>
        </p:txBody>
      </p:sp>
      <p:sp>
        <p:nvSpPr>
          <p:cNvPr id="17" name="Rectangle 16"/>
          <p:cNvSpPr/>
          <p:nvPr/>
        </p:nvSpPr>
        <p:spPr>
          <a:xfrm>
            <a:off x="0" y="0"/>
            <a:ext cx="9144000" cy="681603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CH"/>
          </a:p>
        </p:txBody>
      </p:sp>
      <p:sp>
        <p:nvSpPr>
          <p:cNvPr id="18" name="Rectangle 17"/>
          <p:cNvSpPr/>
          <p:nvPr/>
        </p:nvSpPr>
        <p:spPr>
          <a:xfrm>
            <a:off x="45670" y="-26283"/>
            <a:ext cx="91288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600" b="1" dirty="0"/>
              <a:t>SI ON COMPARE BESOINS EN </a:t>
            </a:r>
            <a:r>
              <a:rPr lang="fr-FR" sz="3600" b="1" dirty="0">
                <a:solidFill>
                  <a:srgbClr val="00B0F0"/>
                </a:solidFill>
              </a:rPr>
              <a:t>H2O </a:t>
            </a:r>
            <a:r>
              <a:rPr lang="fr-FR" sz="3600" b="1" dirty="0"/>
              <a:t>ET </a:t>
            </a:r>
            <a:r>
              <a:rPr lang="fr-FR" sz="3600" b="1" dirty="0">
                <a:solidFill>
                  <a:srgbClr val="FF0000"/>
                </a:solidFill>
              </a:rPr>
              <a:t>CALORIES</a:t>
            </a:r>
            <a:endParaRPr lang="fr-CH" sz="3600" dirty="0">
              <a:solidFill>
                <a:srgbClr val="FF00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88392" y="2482801"/>
            <a:ext cx="3035902" cy="140047"/>
          </a:xfrm>
          <a:custGeom>
            <a:avLst/>
            <a:gdLst>
              <a:gd name="connsiteX0" fmla="*/ 0 w 3456384"/>
              <a:gd name="connsiteY0" fmla="*/ 0 h 144016"/>
              <a:gd name="connsiteX1" fmla="*/ 3456384 w 3456384"/>
              <a:gd name="connsiteY1" fmla="*/ 0 h 144016"/>
              <a:gd name="connsiteX2" fmla="*/ 3456384 w 3456384"/>
              <a:gd name="connsiteY2" fmla="*/ 144016 h 144016"/>
              <a:gd name="connsiteX3" fmla="*/ 0 w 3456384"/>
              <a:gd name="connsiteY3" fmla="*/ 144016 h 144016"/>
              <a:gd name="connsiteX4" fmla="*/ 0 w 3456384"/>
              <a:gd name="connsiteY4" fmla="*/ 0 h 144016"/>
              <a:gd name="connsiteX0" fmla="*/ 9525 w 3456384"/>
              <a:gd name="connsiteY0" fmla="*/ 0 h 175766"/>
              <a:gd name="connsiteX1" fmla="*/ 3456384 w 3456384"/>
              <a:gd name="connsiteY1" fmla="*/ 31750 h 175766"/>
              <a:gd name="connsiteX2" fmla="*/ 3456384 w 3456384"/>
              <a:gd name="connsiteY2" fmla="*/ 175766 h 175766"/>
              <a:gd name="connsiteX3" fmla="*/ 0 w 3456384"/>
              <a:gd name="connsiteY3" fmla="*/ 175766 h 175766"/>
              <a:gd name="connsiteX4" fmla="*/ 9525 w 3456384"/>
              <a:gd name="connsiteY4" fmla="*/ 0 h 175766"/>
              <a:gd name="connsiteX0" fmla="*/ 9525 w 3456384"/>
              <a:gd name="connsiteY0" fmla="*/ 0 h 175766"/>
              <a:gd name="connsiteX1" fmla="*/ 3453209 w 3456384"/>
              <a:gd name="connsiteY1" fmla="*/ 3175 h 175766"/>
              <a:gd name="connsiteX2" fmla="*/ 3456384 w 3456384"/>
              <a:gd name="connsiteY2" fmla="*/ 175766 h 175766"/>
              <a:gd name="connsiteX3" fmla="*/ 0 w 3456384"/>
              <a:gd name="connsiteY3" fmla="*/ 175766 h 175766"/>
              <a:gd name="connsiteX4" fmla="*/ 9525 w 3456384"/>
              <a:gd name="connsiteY4" fmla="*/ 0 h 175766"/>
              <a:gd name="connsiteX0" fmla="*/ 17690 w 3464549"/>
              <a:gd name="connsiteY0" fmla="*/ 0 h 201960"/>
              <a:gd name="connsiteX1" fmla="*/ 3461374 w 3464549"/>
              <a:gd name="connsiteY1" fmla="*/ 3175 h 201960"/>
              <a:gd name="connsiteX2" fmla="*/ 3464549 w 3464549"/>
              <a:gd name="connsiteY2" fmla="*/ 175766 h 201960"/>
              <a:gd name="connsiteX3" fmla="*/ 0 w 3464549"/>
              <a:gd name="connsiteY3" fmla="*/ 201960 h 201960"/>
              <a:gd name="connsiteX4" fmla="*/ 17690 w 3464549"/>
              <a:gd name="connsiteY4" fmla="*/ 0 h 201960"/>
              <a:gd name="connsiteX0" fmla="*/ 1361 w 3464549"/>
              <a:gd name="connsiteY0" fmla="*/ 58738 h 198785"/>
              <a:gd name="connsiteX1" fmla="*/ 3461374 w 3464549"/>
              <a:gd name="connsiteY1" fmla="*/ 0 h 198785"/>
              <a:gd name="connsiteX2" fmla="*/ 3464549 w 3464549"/>
              <a:gd name="connsiteY2" fmla="*/ 172591 h 198785"/>
              <a:gd name="connsiteX3" fmla="*/ 0 w 3464549"/>
              <a:gd name="connsiteY3" fmla="*/ 198785 h 198785"/>
              <a:gd name="connsiteX4" fmla="*/ 1361 w 3464549"/>
              <a:gd name="connsiteY4" fmla="*/ 58738 h 198785"/>
              <a:gd name="connsiteX0" fmla="*/ 1361 w 3469646"/>
              <a:gd name="connsiteY0" fmla="*/ 0 h 140047"/>
              <a:gd name="connsiteX1" fmla="*/ 3469539 w 3469646"/>
              <a:gd name="connsiteY1" fmla="*/ 793 h 140047"/>
              <a:gd name="connsiteX2" fmla="*/ 3464549 w 3469646"/>
              <a:gd name="connsiteY2" fmla="*/ 113853 h 140047"/>
              <a:gd name="connsiteX3" fmla="*/ 0 w 3469646"/>
              <a:gd name="connsiteY3" fmla="*/ 140047 h 140047"/>
              <a:gd name="connsiteX4" fmla="*/ 1361 w 3469646"/>
              <a:gd name="connsiteY4" fmla="*/ 0 h 140047"/>
              <a:gd name="connsiteX0" fmla="*/ 1361 w 3469603"/>
              <a:gd name="connsiteY0" fmla="*/ 0 h 140047"/>
              <a:gd name="connsiteX1" fmla="*/ 3469539 w 3469603"/>
              <a:gd name="connsiteY1" fmla="*/ 793 h 140047"/>
              <a:gd name="connsiteX2" fmla="*/ 3459107 w 3469603"/>
              <a:gd name="connsiteY2" fmla="*/ 132903 h 140047"/>
              <a:gd name="connsiteX3" fmla="*/ 0 w 3469603"/>
              <a:gd name="connsiteY3" fmla="*/ 140047 h 140047"/>
              <a:gd name="connsiteX4" fmla="*/ 1361 w 3469603"/>
              <a:gd name="connsiteY4" fmla="*/ 0 h 140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69603" h="140047">
                <a:moveTo>
                  <a:pt x="1361" y="0"/>
                </a:moveTo>
                <a:lnTo>
                  <a:pt x="3469539" y="793"/>
                </a:lnTo>
                <a:cubicBezTo>
                  <a:pt x="3470597" y="58323"/>
                  <a:pt x="3458049" y="75373"/>
                  <a:pt x="3459107" y="132903"/>
                </a:cubicBezTo>
                <a:lnTo>
                  <a:pt x="0" y="140047"/>
                </a:lnTo>
                <a:cubicBezTo>
                  <a:pt x="454" y="93365"/>
                  <a:pt x="907" y="46682"/>
                  <a:pt x="1361" y="0"/>
                </a:cubicBezTo>
                <a:close/>
              </a:path>
            </a:pathLst>
          </a:custGeom>
          <a:solidFill>
            <a:srgbClr val="0000FF">
              <a:alpha val="1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6560355" y="3699029"/>
            <a:ext cx="2118808" cy="2952328"/>
            <a:chOff x="6012160" y="3717032"/>
            <a:chExt cx="2118808" cy="2952328"/>
          </a:xfrm>
        </p:grpSpPr>
        <p:sp>
          <p:nvSpPr>
            <p:cNvPr id="2" name="Right Bracket 1"/>
            <p:cNvSpPr/>
            <p:nvPr/>
          </p:nvSpPr>
          <p:spPr>
            <a:xfrm>
              <a:off x="6012160" y="3717032"/>
              <a:ext cx="45719" cy="2952328"/>
            </a:xfrm>
            <a:prstGeom prst="rightBracket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/>
            <p:cNvSpPr/>
            <p:nvPr/>
          </p:nvSpPr>
          <p:spPr>
            <a:xfrm>
              <a:off x="6138896" y="4527123"/>
              <a:ext cx="1992072" cy="1200329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 algn="ctr" defTabSz="622300"/>
              <a:r>
                <a:rPr lang="en-US" b="1" dirty="0"/>
                <a:t>LES BESOINS HYDRIQUES ET CALORIQUES SONT SIMILAIRES !</a:t>
              </a: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3697710" y="3284984"/>
            <a:ext cx="11809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EXEMPLES</a:t>
            </a:r>
          </a:p>
        </p:txBody>
      </p:sp>
    </p:spTree>
    <p:extLst>
      <p:ext uri="{BB962C8B-B14F-4D97-AF65-F5344CB8AC3E}">
        <p14:creationId xmlns:p14="http://schemas.microsoft.com/office/powerpoint/2010/main" val="407695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  <p:bldP spid="8" grpId="0" build="p" animBg="1"/>
      <p:bldP spid="9" grpId="0" build="p" animBg="1"/>
      <p:bldP spid="21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1603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" name="Rectangle 1"/>
          <p:cNvSpPr/>
          <p:nvPr/>
        </p:nvSpPr>
        <p:spPr>
          <a:xfrm>
            <a:off x="40120" y="-26283"/>
            <a:ext cx="244364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4000" b="1" dirty="0"/>
              <a:t>LA </a:t>
            </a:r>
            <a:r>
              <a:rPr lang="fr-FR" sz="4000" b="1" dirty="0">
                <a:solidFill>
                  <a:srgbClr val="FF0000"/>
                </a:solidFill>
              </a:rPr>
              <a:t>CETOSE</a:t>
            </a:r>
            <a:endParaRPr lang="fr-CH" sz="4000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7504" y="4294837"/>
            <a:ext cx="87849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2800" dirty="0"/>
              <a:t>Quel délai entre le début du jeûne et la cétose?</a:t>
            </a:r>
          </a:p>
        </p:txBody>
      </p:sp>
      <p:sp>
        <p:nvSpPr>
          <p:cNvPr id="5" name="Rectangle 4"/>
          <p:cNvSpPr/>
          <p:nvPr/>
        </p:nvSpPr>
        <p:spPr>
          <a:xfrm>
            <a:off x="971600" y="4738578"/>
            <a:ext cx="74533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2400" dirty="0"/>
              <a:t>Cétose dès: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2400" dirty="0"/>
              <a:t> </a:t>
            </a:r>
            <a:r>
              <a:rPr lang="fr-FR" sz="2400" dirty="0">
                <a:solidFill>
                  <a:srgbClr val="FF0000"/>
                </a:solidFill>
              </a:rPr>
              <a:t>4-8h de jeun chez un nourrisson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2400" dirty="0"/>
              <a:t>12-18h chez un adolescent</a:t>
            </a:r>
            <a:endParaRPr lang="fr-CH" sz="2400" dirty="0"/>
          </a:p>
        </p:txBody>
      </p:sp>
      <p:sp>
        <p:nvSpPr>
          <p:cNvPr id="6" name="Rectangle 5"/>
          <p:cNvSpPr/>
          <p:nvPr/>
        </p:nvSpPr>
        <p:spPr>
          <a:xfrm>
            <a:off x="107504" y="1177588"/>
            <a:ext cx="87849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2800" dirty="0"/>
              <a:t>Symptômes suggestifs de cétose? </a:t>
            </a:r>
          </a:p>
        </p:txBody>
      </p:sp>
      <p:sp>
        <p:nvSpPr>
          <p:cNvPr id="7" name="Rectangle 6"/>
          <p:cNvSpPr/>
          <p:nvPr/>
        </p:nvSpPr>
        <p:spPr>
          <a:xfrm>
            <a:off x="773324" y="1628800"/>
            <a:ext cx="745333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rgbClr val="FF0000"/>
                </a:solidFill>
              </a:rPr>
              <a:t>Nausées, vomissements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rgbClr val="FF0000"/>
                </a:solidFill>
              </a:rPr>
              <a:t>Maux de ventre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fr-FR" sz="2400" dirty="0"/>
              <a:t>Mal de tête, malaise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fr-FR" sz="2400" dirty="0"/>
              <a:t>« Odeur de pomme » +/- respiration de </a:t>
            </a:r>
            <a:r>
              <a:rPr lang="fr-FR" sz="2400" dirty="0" err="1"/>
              <a:t>Kussmaul</a:t>
            </a:r>
            <a:r>
              <a:rPr lang="fr-FR" sz="2400" dirty="0"/>
              <a:t> (acidose métabolique)</a:t>
            </a:r>
          </a:p>
        </p:txBody>
      </p:sp>
    </p:spTree>
    <p:extLst>
      <p:ext uri="{BB962C8B-B14F-4D97-AF65-F5344CB8AC3E}">
        <p14:creationId xmlns:p14="http://schemas.microsoft.com/office/powerpoint/2010/main" val="1312784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uiExpand="1" build="p"/>
      <p:bldP spid="6" grpId="0"/>
      <p:bldP spid="7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e 5"/>
          <p:cNvGrpSpPr/>
          <p:nvPr/>
        </p:nvGrpSpPr>
        <p:grpSpPr>
          <a:xfrm>
            <a:off x="2154545" y="1772816"/>
            <a:ext cx="4536504" cy="3528392"/>
            <a:chOff x="2154545" y="1772816"/>
            <a:chExt cx="4536504" cy="3528392"/>
          </a:xfrm>
        </p:grpSpPr>
        <p:grpSp>
          <p:nvGrpSpPr>
            <p:cNvPr id="4" name="Groupe 3"/>
            <p:cNvGrpSpPr/>
            <p:nvPr/>
          </p:nvGrpSpPr>
          <p:grpSpPr>
            <a:xfrm>
              <a:off x="2154545" y="1772816"/>
              <a:ext cx="4536504" cy="3528392"/>
              <a:chOff x="2154545" y="1772816"/>
              <a:chExt cx="4536504" cy="3528392"/>
            </a:xfrm>
          </p:grpSpPr>
          <p:pic>
            <p:nvPicPr>
              <p:cNvPr id="3074" name="Picture 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63858" y="1831623"/>
                <a:ext cx="4301742" cy="33059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" name="Rectangle 4"/>
              <p:cNvSpPr/>
              <p:nvPr/>
            </p:nvSpPr>
            <p:spPr>
              <a:xfrm>
                <a:off x="2154545" y="1772816"/>
                <a:ext cx="4536504" cy="352839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" name="Rectangle 1"/>
            <p:cNvSpPr/>
            <p:nvPr/>
          </p:nvSpPr>
          <p:spPr>
            <a:xfrm>
              <a:off x="4651947" y="5013176"/>
              <a:ext cx="2039102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CH" sz="1200" i="1" dirty="0" err="1"/>
                <a:t>Shwachman</a:t>
              </a:r>
              <a:r>
                <a:rPr lang="fr-CH" sz="1200" i="1" dirty="0"/>
                <a:t> H. J </a:t>
              </a:r>
              <a:r>
                <a:rPr lang="fr-CH" sz="1200" i="1" dirty="0" err="1"/>
                <a:t>Pediatr</a:t>
              </a:r>
              <a:r>
                <a:rPr lang="fr-CH" sz="1200" i="1" dirty="0"/>
                <a:t> 1981</a:t>
              </a:r>
              <a:endParaRPr lang="fr-CH" sz="1200" dirty="0"/>
            </a:p>
          </p:txBody>
        </p:sp>
      </p:grpSp>
      <p:sp>
        <p:nvSpPr>
          <p:cNvPr id="11" name="Rectangle 10"/>
          <p:cNvSpPr/>
          <p:nvPr/>
        </p:nvSpPr>
        <p:spPr>
          <a:xfrm>
            <a:off x="0" y="0"/>
            <a:ext cx="9144000" cy="681603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CH"/>
          </a:p>
        </p:txBody>
      </p:sp>
      <p:sp>
        <p:nvSpPr>
          <p:cNvPr id="12" name="Rectangle 11"/>
          <p:cNvSpPr/>
          <p:nvPr/>
        </p:nvSpPr>
        <p:spPr>
          <a:xfrm>
            <a:off x="45670" y="-26283"/>
            <a:ext cx="593268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000" b="1" dirty="0"/>
              <a:t>COMPOSITION DES </a:t>
            </a:r>
            <a:r>
              <a:rPr lang="fr-FR" sz="4000" b="1" dirty="0">
                <a:solidFill>
                  <a:srgbClr val="FF0000"/>
                </a:solidFill>
              </a:rPr>
              <a:t>PERTES</a:t>
            </a:r>
            <a:endParaRPr lang="fr-CH" sz="4000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56402" y="2654914"/>
            <a:ext cx="3935281" cy="214106"/>
          </a:xfrm>
          <a:prstGeom prst="rect">
            <a:avLst/>
          </a:prstGeom>
          <a:solidFill>
            <a:srgbClr val="FF0000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8" name="Rectangle 7"/>
          <p:cNvSpPr/>
          <p:nvPr/>
        </p:nvSpPr>
        <p:spPr>
          <a:xfrm>
            <a:off x="2559208" y="4242690"/>
            <a:ext cx="3935281" cy="385918"/>
          </a:xfrm>
          <a:prstGeom prst="rect">
            <a:avLst/>
          </a:prstGeom>
          <a:solidFill>
            <a:srgbClr val="FF0000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13" name="ZoneTexte 12"/>
          <p:cNvSpPr txBox="1"/>
          <p:nvPr/>
        </p:nvSpPr>
        <p:spPr>
          <a:xfrm>
            <a:off x="6864231" y="1831623"/>
            <a:ext cx="7681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400" b="1" dirty="0">
                <a:solidFill>
                  <a:srgbClr val="FF0000"/>
                </a:solidFill>
              </a:rPr>
              <a:t>+ HCO3</a:t>
            </a:r>
            <a:r>
              <a:rPr lang="fr-CH" sz="1400" b="1" baseline="30000" dirty="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1667989" y="1093386"/>
            <a:ext cx="6049733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CH" dirty="0"/>
              <a:t>Pour bien remplacer des pertes, il faut savoir ce que l’on perd…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49540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6342" y="1052736"/>
            <a:ext cx="8140114" cy="48320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/>
              <a:t>LA DENSITÉ URINAIRE N’EST PAS UN BON OUTIL </a:t>
            </a:r>
            <a:r>
              <a:rPr lang="en-US" sz="2800" b="1" u="sng" dirty="0"/>
              <a:t>DE DÉPISTAGE </a:t>
            </a:r>
            <a:r>
              <a:rPr lang="en-US" sz="2800" b="1" dirty="0"/>
              <a:t>DE LA DÉSHYDRATATION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/>
              <a:t>LES PATIENTS OBÈSES SONT REHYDRATÉS SUR LEUR </a:t>
            </a:r>
            <a:r>
              <a:rPr lang="en-US" sz="2800" b="1" u="sng" dirty="0"/>
              <a:t>POIDS IDÉAL </a:t>
            </a:r>
            <a:r>
              <a:rPr lang="en-US" sz="2800" b="1" dirty="0"/>
              <a:t>ET PAS SUR LEUR POIDS RÉEL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/>
              <a:t>LES BESOINS CALORIQUES SONT GROSSIÈREMENT </a:t>
            </a:r>
            <a:r>
              <a:rPr lang="en-US" sz="2800" b="1" u="sng" dirty="0"/>
              <a:t>LES MÊMES </a:t>
            </a:r>
            <a:r>
              <a:rPr lang="en-US" sz="2800" b="1" dirty="0"/>
              <a:t>QUE LES BESOINS HYDRIQUES</a:t>
            </a:r>
          </a:p>
          <a:p>
            <a:pPr marL="457200" indent="-457200">
              <a:buFont typeface="Arial"/>
              <a:buChar char="•"/>
            </a:pPr>
            <a:endParaRPr lang="en-US" sz="2800" b="1" dirty="0"/>
          </a:p>
          <a:p>
            <a:pPr marL="457200" indent="-457200">
              <a:buFont typeface="Arial"/>
              <a:buChar char="•"/>
            </a:pPr>
            <a:r>
              <a:rPr lang="en-US" sz="2800" b="1" dirty="0"/>
              <a:t>LES PETITS ENFANTS AVEC UNE GASTROENTÉRITE SONT GENERALEMENT EN CÉTOSE</a:t>
            </a:r>
          </a:p>
        </p:txBody>
      </p:sp>
      <p:sp>
        <p:nvSpPr>
          <p:cNvPr id="2" name="Rectangle 1"/>
          <p:cNvSpPr/>
          <p:nvPr/>
        </p:nvSpPr>
        <p:spPr>
          <a:xfrm>
            <a:off x="3131840" y="116632"/>
            <a:ext cx="272988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 dirty="0">
                <a:solidFill>
                  <a:srgbClr val="FF0000"/>
                </a:solidFill>
              </a:rPr>
              <a:t>MESSAGES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2282907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31640" y="1628800"/>
            <a:ext cx="6480720" cy="302433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" name="Rectangle 1"/>
          <p:cNvSpPr/>
          <p:nvPr/>
        </p:nvSpPr>
        <p:spPr>
          <a:xfrm>
            <a:off x="2692667" y="2132856"/>
            <a:ext cx="3877083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fr-FR" sz="4000" b="1" dirty="0"/>
          </a:p>
          <a:p>
            <a:pPr algn="ctr"/>
            <a:r>
              <a:rPr lang="fr-FR" sz="4000" b="1" dirty="0"/>
              <a:t>REHYDRATATION</a:t>
            </a:r>
            <a:endParaRPr lang="fr-CH" sz="4000" dirty="0"/>
          </a:p>
        </p:txBody>
      </p:sp>
    </p:spTree>
    <p:extLst>
      <p:ext uri="{BB962C8B-B14F-4D97-AF65-F5344CB8AC3E}">
        <p14:creationId xmlns:p14="http://schemas.microsoft.com/office/powerpoint/2010/main" val="289470109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5536" y="1124744"/>
            <a:ext cx="8748464" cy="440120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fr-FR" sz="2800" b="1" dirty="0"/>
              <a:t>1/ RESTAURER LA </a:t>
            </a:r>
            <a:r>
              <a:rPr lang="fr-FR" sz="2800" b="1" dirty="0">
                <a:solidFill>
                  <a:srgbClr val="0070C0"/>
                </a:solidFill>
              </a:rPr>
              <a:t>VOLÉMIE</a:t>
            </a:r>
          </a:p>
          <a:p>
            <a:endParaRPr lang="fr-FR" sz="2800" b="1" dirty="0"/>
          </a:p>
          <a:p>
            <a:pPr marL="444500" indent="-444500"/>
            <a:r>
              <a:rPr lang="fr-FR" sz="2800" b="1" dirty="0"/>
              <a:t>2/ REMPLACER LE </a:t>
            </a:r>
            <a:r>
              <a:rPr lang="fr-FR" sz="2800" b="1" dirty="0">
                <a:solidFill>
                  <a:srgbClr val="0070C0"/>
                </a:solidFill>
              </a:rPr>
              <a:t>DEFICIT </a:t>
            </a:r>
            <a:r>
              <a:rPr lang="fr-FR" sz="2800" b="1" dirty="0"/>
              <a:t>ET CORRIGER OU PRÉVENIR LA </a:t>
            </a:r>
            <a:r>
              <a:rPr lang="fr-FR" sz="2800" b="1" dirty="0">
                <a:solidFill>
                  <a:srgbClr val="0070C0"/>
                </a:solidFill>
              </a:rPr>
              <a:t>CÉTOSE</a:t>
            </a:r>
          </a:p>
          <a:p>
            <a:endParaRPr lang="fr-FR" sz="2800" b="1" dirty="0"/>
          </a:p>
          <a:p>
            <a:r>
              <a:rPr lang="fr-FR" sz="2800" b="1" dirty="0"/>
              <a:t>3/ SURVEILLER ET COMPENSER LES </a:t>
            </a:r>
            <a:r>
              <a:rPr lang="fr-FR" sz="2800" b="1" dirty="0">
                <a:solidFill>
                  <a:srgbClr val="0070C0"/>
                </a:solidFill>
              </a:rPr>
              <a:t>PERTES CONTINUES</a:t>
            </a:r>
          </a:p>
          <a:p>
            <a:endParaRPr lang="fr-FR" sz="2800" b="1" dirty="0"/>
          </a:p>
          <a:p>
            <a:r>
              <a:rPr lang="fr-FR" sz="2800" b="1" dirty="0"/>
              <a:t>4/ ÉVITER, CORRIGER LES </a:t>
            </a:r>
            <a:r>
              <a:rPr lang="fr-FR" sz="2800" b="1" dirty="0">
                <a:solidFill>
                  <a:srgbClr val="0070C0"/>
                </a:solidFill>
              </a:rPr>
              <a:t>TROUBLES ÉLECTROLYTIQUES</a:t>
            </a:r>
          </a:p>
          <a:p>
            <a:endParaRPr lang="fr-FR" sz="2800" b="1" dirty="0"/>
          </a:p>
          <a:p>
            <a:pPr marL="444500" indent="-444500"/>
            <a:r>
              <a:rPr lang="fr-FR" sz="2800" b="1" dirty="0"/>
              <a:t>5/ REPRENDRE RAPIDEMENT L’</a:t>
            </a:r>
            <a:r>
              <a:rPr lang="fr-FR" sz="2800" b="1" dirty="0">
                <a:solidFill>
                  <a:srgbClr val="0070C0"/>
                </a:solidFill>
              </a:rPr>
              <a:t>ALIMENTATION PER OS</a:t>
            </a:r>
            <a:endParaRPr lang="fr-CH" sz="2800" dirty="0">
              <a:solidFill>
                <a:srgbClr val="0070C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68160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237927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4000" b="1" dirty="0"/>
              <a:t>OBJECTIFS</a:t>
            </a:r>
            <a:endParaRPr lang="fr-CH" sz="4000" dirty="0"/>
          </a:p>
        </p:txBody>
      </p:sp>
    </p:spTree>
    <p:extLst>
      <p:ext uri="{BB962C8B-B14F-4D97-AF65-F5344CB8AC3E}">
        <p14:creationId xmlns:p14="http://schemas.microsoft.com/office/powerpoint/2010/main" val="855232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160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" name="Rectangle 3"/>
          <p:cNvSpPr/>
          <p:nvPr/>
        </p:nvSpPr>
        <p:spPr>
          <a:xfrm>
            <a:off x="-36512" y="0"/>
            <a:ext cx="575986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000" b="1" dirty="0"/>
              <a:t>1/ RETAURER LA </a:t>
            </a:r>
            <a:r>
              <a:rPr lang="fr-FR" sz="4000" b="1" dirty="0">
                <a:solidFill>
                  <a:srgbClr val="00B0F0"/>
                </a:solidFill>
              </a:rPr>
              <a:t>VOLEMIE</a:t>
            </a:r>
            <a:endParaRPr lang="fr-CH" sz="4000" dirty="0">
              <a:solidFill>
                <a:srgbClr val="00B0F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3652" y="2902292"/>
            <a:ext cx="911215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2400" dirty="0"/>
              <a:t>Patient en </a:t>
            </a:r>
            <a:r>
              <a:rPr lang="fr-FR" sz="2400" dirty="0">
                <a:solidFill>
                  <a:srgbClr val="FF0000"/>
                </a:solidFill>
              </a:rPr>
              <a:t>choc compensé /décompensé </a:t>
            </a:r>
            <a:r>
              <a:rPr lang="fr-FR" sz="2400" dirty="0">
                <a:sym typeface="Wingdings" panose="05000000000000000000" pitchFamily="2" charset="2"/>
              </a:rPr>
              <a:t></a:t>
            </a:r>
            <a:r>
              <a:rPr lang="fr-FR" sz="2400" dirty="0"/>
              <a:t> Réhydratation de préférence </a:t>
            </a:r>
            <a:r>
              <a:rPr lang="fr-FR" sz="2400" dirty="0">
                <a:solidFill>
                  <a:srgbClr val="FF0000"/>
                </a:solidFill>
              </a:rPr>
              <a:t>IV</a:t>
            </a:r>
            <a:r>
              <a:rPr lang="fr-FR" sz="2400" dirty="0"/>
              <a:t>:</a:t>
            </a:r>
          </a:p>
          <a:p>
            <a:pPr marL="1343025" lvl="0" indent="-447675">
              <a:buFont typeface="Courier New" panose="02070309020205020404" pitchFamily="49" charset="0"/>
              <a:buChar char="o"/>
            </a:pPr>
            <a:r>
              <a:rPr lang="fr-FR" sz="2400" dirty="0">
                <a:sym typeface="Wingdings"/>
              </a:rPr>
              <a:t>IV par bolus de NaCl 0,9%:</a:t>
            </a:r>
            <a:r>
              <a:rPr lang="fr-FR" sz="2400" dirty="0">
                <a:solidFill>
                  <a:srgbClr val="FF0000"/>
                </a:solidFill>
                <a:sym typeface="Wingdings"/>
              </a:rPr>
              <a:t> </a:t>
            </a:r>
            <a:r>
              <a:rPr lang="fr-FR" sz="2400" dirty="0">
                <a:sym typeface="Wingdings"/>
              </a:rPr>
              <a:t>10-20 cc/kg (max. 500 ml)</a:t>
            </a:r>
          </a:p>
          <a:p>
            <a:pPr marL="1343025" lvl="0" indent="-447675">
              <a:buFont typeface="Courier New" panose="02070309020205020404" pitchFamily="49" charset="0"/>
              <a:buChar char="o"/>
            </a:pPr>
            <a:r>
              <a:rPr lang="fr-FR" sz="2400" dirty="0">
                <a:sym typeface="Wingdings"/>
              </a:rPr>
              <a:t>Répétable ad 2-3 x (puis « allô chef »)</a:t>
            </a:r>
          </a:p>
          <a:p>
            <a:pPr marL="1343025" lvl="0" indent="-447675">
              <a:buFont typeface="Courier New" panose="02070309020205020404" pitchFamily="49" charset="0"/>
              <a:buChar char="o"/>
            </a:pPr>
            <a:r>
              <a:rPr lang="fr-FR" sz="2400" dirty="0">
                <a:sym typeface="Wingdings"/>
              </a:rPr>
              <a:t>Vitesse remplissage selon état du patient:</a:t>
            </a:r>
          </a:p>
          <a:p>
            <a:pPr marL="2057400" lvl="0" indent="-355600">
              <a:buFont typeface="Wingdings" panose="05000000000000000000" pitchFamily="2" charset="2"/>
              <a:buChar char="§"/>
            </a:pPr>
            <a:r>
              <a:rPr lang="fr-FR" sz="2400" dirty="0">
                <a:sym typeface="Wingdings"/>
              </a:rPr>
              <a:t>Choc compensé: bolus sur 30-60 min</a:t>
            </a:r>
          </a:p>
          <a:p>
            <a:pPr marL="2057400" lvl="0" indent="-355600">
              <a:buFont typeface="Wingdings" panose="05000000000000000000" pitchFamily="2" charset="2"/>
              <a:buChar char="§"/>
            </a:pPr>
            <a:r>
              <a:rPr lang="fr-FR" sz="2400" dirty="0">
                <a:sym typeface="Wingdings"/>
              </a:rPr>
              <a:t>Choc décompensé: en bolus en 5 min. (manchette à pression/à la seringue).</a:t>
            </a:r>
          </a:p>
        </p:txBody>
      </p:sp>
      <p:sp>
        <p:nvSpPr>
          <p:cNvPr id="6" name="Rectangle 5"/>
          <p:cNvSpPr/>
          <p:nvPr/>
        </p:nvSpPr>
        <p:spPr>
          <a:xfrm>
            <a:off x="-33469" y="1113130"/>
            <a:ext cx="914197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2400" dirty="0"/>
              <a:t>Patient </a:t>
            </a:r>
            <a:r>
              <a:rPr lang="fr-FR" sz="2400" dirty="0">
                <a:solidFill>
                  <a:srgbClr val="0070C0"/>
                </a:solidFill>
              </a:rPr>
              <a:t>stable</a:t>
            </a:r>
            <a:r>
              <a:rPr lang="fr-FR" sz="2400" dirty="0"/>
              <a:t> </a:t>
            </a:r>
            <a:r>
              <a:rPr lang="fr-FR" sz="2400" dirty="0">
                <a:sym typeface="Wingdings" panose="05000000000000000000" pitchFamily="2" charset="2"/>
              </a:rPr>
              <a:t></a:t>
            </a:r>
            <a:r>
              <a:rPr lang="fr-FR" sz="2400" dirty="0"/>
              <a:t> Réhydratation de préférence </a:t>
            </a:r>
            <a:r>
              <a:rPr lang="fr-FR" sz="2400" dirty="0">
                <a:solidFill>
                  <a:srgbClr val="0070C0"/>
                </a:solidFill>
              </a:rPr>
              <a:t>entérale</a:t>
            </a:r>
            <a:r>
              <a:rPr lang="fr-FR" sz="2400" dirty="0"/>
              <a:t>:</a:t>
            </a:r>
          </a:p>
          <a:p>
            <a:pPr marL="1436688" lvl="0" indent="-541338">
              <a:buFont typeface="Courier New" panose="02070309020205020404" pitchFamily="49" charset="0"/>
              <a:buChar char="o"/>
            </a:pPr>
            <a:r>
              <a:rPr lang="fr-FR" sz="2400" dirty="0">
                <a:sym typeface="Wingdings"/>
              </a:rPr>
              <a:t>Réhydratation </a:t>
            </a:r>
            <a:r>
              <a:rPr lang="fr-FR" sz="2400" b="1" dirty="0">
                <a:sym typeface="Wingdings"/>
              </a:rPr>
              <a:t>per os </a:t>
            </a:r>
            <a:r>
              <a:rPr lang="fr-FR" sz="2400" dirty="0">
                <a:sym typeface="Wingdings"/>
              </a:rPr>
              <a:t>(à cuillère/seringue) </a:t>
            </a:r>
          </a:p>
          <a:p>
            <a:pPr marL="1436688" lvl="0" indent="-541338">
              <a:buFont typeface="Courier New" panose="02070309020205020404" pitchFamily="49" charset="0"/>
              <a:buChar char="o"/>
            </a:pPr>
            <a:r>
              <a:rPr lang="fr-FR" sz="2400" dirty="0">
                <a:sym typeface="Wingdings"/>
              </a:rPr>
              <a:t>Si échec après 1h </a:t>
            </a:r>
            <a:r>
              <a:rPr lang="fr-FR" sz="2400" dirty="0">
                <a:sym typeface="Wingdings" panose="05000000000000000000" pitchFamily="2" charset="2"/>
              </a:rPr>
              <a:t> </a:t>
            </a:r>
            <a:r>
              <a:rPr lang="fr-FR" sz="2400" b="1" dirty="0">
                <a:sym typeface="Wingdings"/>
              </a:rPr>
              <a:t>SNG en continu</a:t>
            </a:r>
          </a:p>
          <a:p>
            <a:pPr marL="1435100" lvl="0" indent="-533400">
              <a:buFont typeface="Courier New" panose="02070309020205020404" pitchFamily="49" charset="0"/>
              <a:buChar char="o"/>
            </a:pPr>
            <a:r>
              <a:rPr lang="fr-FR" sz="2400" dirty="0">
                <a:sym typeface="Wingdings"/>
              </a:rPr>
              <a:t>Si échec SNG </a:t>
            </a:r>
            <a:r>
              <a:rPr lang="fr-FR" sz="2400" dirty="0">
                <a:sym typeface="Wingdings" panose="05000000000000000000" pitchFamily="2" charset="2"/>
              </a:rPr>
              <a:t> </a:t>
            </a:r>
            <a:r>
              <a:rPr lang="fr-FR" sz="2400" b="1" dirty="0">
                <a:sym typeface="Wingdings" panose="05000000000000000000" pitchFamily="2" charset="2"/>
              </a:rPr>
              <a:t>Réhydratation IV</a:t>
            </a:r>
            <a:endParaRPr lang="fr-FR" sz="2400" b="1" dirty="0">
              <a:sym typeface="Wingdings"/>
            </a:endParaRPr>
          </a:p>
        </p:txBody>
      </p:sp>
    </p:spTree>
    <p:extLst>
      <p:ext uri="{BB962C8B-B14F-4D97-AF65-F5344CB8AC3E}">
        <p14:creationId xmlns:p14="http://schemas.microsoft.com/office/powerpoint/2010/main" val="1357800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6" grpId="0" uiExpand="1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e 4"/>
          <p:cNvGrpSpPr/>
          <p:nvPr/>
        </p:nvGrpSpPr>
        <p:grpSpPr>
          <a:xfrm>
            <a:off x="1259632" y="1916832"/>
            <a:ext cx="6346538" cy="3577561"/>
            <a:chOff x="1259632" y="1916832"/>
            <a:chExt cx="6346538" cy="3577561"/>
          </a:xfrm>
        </p:grpSpPr>
        <p:grpSp>
          <p:nvGrpSpPr>
            <p:cNvPr id="2" name="Groupe 1"/>
            <p:cNvGrpSpPr/>
            <p:nvPr/>
          </p:nvGrpSpPr>
          <p:grpSpPr>
            <a:xfrm>
              <a:off x="1259632" y="1916832"/>
              <a:ext cx="6346538" cy="3577561"/>
              <a:chOff x="1259632" y="2085429"/>
              <a:chExt cx="6346538" cy="3577561"/>
            </a:xfrm>
          </p:grpSpPr>
          <p:pic>
            <p:nvPicPr>
              <p:cNvPr id="13" name="Picture 5" descr="Capture d’écran 2018-04-22 à 15.25.23.png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70" t="1932" b="66825"/>
              <a:stretch/>
            </p:blipFill>
            <p:spPr>
              <a:xfrm>
                <a:off x="1259632" y="2085429"/>
                <a:ext cx="6346538" cy="1417320"/>
              </a:xfrm>
              <a:prstGeom prst="rect">
                <a:avLst/>
              </a:prstGeom>
            </p:spPr>
          </p:pic>
          <p:pic>
            <p:nvPicPr>
              <p:cNvPr id="6" name="Picture 5" descr="Capture d’écran 2018-04-22 à 15.25.23.png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70" t="52381"/>
              <a:stretch/>
            </p:blipFill>
            <p:spPr>
              <a:xfrm>
                <a:off x="1259632" y="3502749"/>
                <a:ext cx="6346538" cy="2160241"/>
              </a:xfrm>
              <a:prstGeom prst="rect">
                <a:avLst/>
              </a:prstGeom>
            </p:spPr>
          </p:pic>
          <p:sp>
            <p:nvSpPr>
              <p:cNvPr id="14" name="Rectangle 8"/>
              <p:cNvSpPr/>
              <p:nvPr/>
            </p:nvSpPr>
            <p:spPr>
              <a:xfrm>
                <a:off x="1265006" y="2590459"/>
                <a:ext cx="6255246" cy="277126"/>
              </a:xfrm>
              <a:custGeom>
                <a:avLst/>
                <a:gdLst>
                  <a:gd name="connsiteX0" fmla="*/ 0 w 6264696"/>
                  <a:gd name="connsiteY0" fmla="*/ 0 h 648072"/>
                  <a:gd name="connsiteX1" fmla="*/ 6264696 w 6264696"/>
                  <a:gd name="connsiteY1" fmla="*/ 0 h 648072"/>
                  <a:gd name="connsiteX2" fmla="*/ 6264696 w 6264696"/>
                  <a:gd name="connsiteY2" fmla="*/ 648072 h 648072"/>
                  <a:gd name="connsiteX3" fmla="*/ 0 w 6264696"/>
                  <a:gd name="connsiteY3" fmla="*/ 648072 h 648072"/>
                  <a:gd name="connsiteX4" fmla="*/ 0 w 6264696"/>
                  <a:gd name="connsiteY4" fmla="*/ 0 h 648072"/>
                  <a:gd name="connsiteX0" fmla="*/ 9144 w 6264696"/>
                  <a:gd name="connsiteY0" fmla="*/ 9144 h 648072"/>
                  <a:gd name="connsiteX1" fmla="*/ 6264696 w 6264696"/>
                  <a:gd name="connsiteY1" fmla="*/ 0 h 648072"/>
                  <a:gd name="connsiteX2" fmla="*/ 6264696 w 6264696"/>
                  <a:gd name="connsiteY2" fmla="*/ 648072 h 648072"/>
                  <a:gd name="connsiteX3" fmla="*/ 0 w 6264696"/>
                  <a:gd name="connsiteY3" fmla="*/ 648072 h 648072"/>
                  <a:gd name="connsiteX4" fmla="*/ 9144 w 6264696"/>
                  <a:gd name="connsiteY4" fmla="*/ 9144 h 648072"/>
                  <a:gd name="connsiteX0" fmla="*/ 9144 w 6273840"/>
                  <a:gd name="connsiteY0" fmla="*/ 0 h 638928"/>
                  <a:gd name="connsiteX1" fmla="*/ 6273840 w 6273840"/>
                  <a:gd name="connsiteY1" fmla="*/ 0 h 638928"/>
                  <a:gd name="connsiteX2" fmla="*/ 6264696 w 6273840"/>
                  <a:gd name="connsiteY2" fmla="*/ 638928 h 638928"/>
                  <a:gd name="connsiteX3" fmla="*/ 0 w 6273840"/>
                  <a:gd name="connsiteY3" fmla="*/ 638928 h 638928"/>
                  <a:gd name="connsiteX4" fmla="*/ 9144 w 6273840"/>
                  <a:gd name="connsiteY4" fmla="*/ 0 h 638928"/>
                  <a:gd name="connsiteX0" fmla="*/ 2000 w 6273840"/>
                  <a:gd name="connsiteY0" fmla="*/ 50961 h 638928"/>
                  <a:gd name="connsiteX1" fmla="*/ 6273840 w 6273840"/>
                  <a:gd name="connsiteY1" fmla="*/ 0 h 638928"/>
                  <a:gd name="connsiteX2" fmla="*/ 6264696 w 6273840"/>
                  <a:gd name="connsiteY2" fmla="*/ 638928 h 638928"/>
                  <a:gd name="connsiteX3" fmla="*/ 0 w 6273840"/>
                  <a:gd name="connsiteY3" fmla="*/ 638928 h 638928"/>
                  <a:gd name="connsiteX4" fmla="*/ 2000 w 6273840"/>
                  <a:gd name="connsiteY4" fmla="*/ 50961 h 638928"/>
                  <a:gd name="connsiteX0" fmla="*/ 2000 w 6264696"/>
                  <a:gd name="connsiteY0" fmla="*/ 0 h 587967"/>
                  <a:gd name="connsiteX1" fmla="*/ 6257172 w 6264696"/>
                  <a:gd name="connsiteY1" fmla="*/ 5093 h 587967"/>
                  <a:gd name="connsiteX2" fmla="*/ 6264696 w 6264696"/>
                  <a:gd name="connsiteY2" fmla="*/ 587967 h 587967"/>
                  <a:gd name="connsiteX3" fmla="*/ 0 w 6264696"/>
                  <a:gd name="connsiteY3" fmla="*/ 587967 h 587967"/>
                  <a:gd name="connsiteX4" fmla="*/ 2000 w 6264696"/>
                  <a:gd name="connsiteY4" fmla="*/ 0 h 587967"/>
                  <a:gd name="connsiteX0" fmla="*/ 2000 w 6257172"/>
                  <a:gd name="connsiteY0" fmla="*/ 0 h 587967"/>
                  <a:gd name="connsiteX1" fmla="*/ 6257172 w 6257172"/>
                  <a:gd name="connsiteY1" fmla="*/ 5093 h 587967"/>
                  <a:gd name="connsiteX2" fmla="*/ 6255171 w 6257172"/>
                  <a:gd name="connsiteY2" fmla="*/ 587967 h 587967"/>
                  <a:gd name="connsiteX3" fmla="*/ 0 w 6257172"/>
                  <a:gd name="connsiteY3" fmla="*/ 587967 h 587967"/>
                  <a:gd name="connsiteX4" fmla="*/ 2000 w 6257172"/>
                  <a:gd name="connsiteY4" fmla="*/ 0 h 587967"/>
                  <a:gd name="connsiteX0" fmla="*/ 74 w 6255246"/>
                  <a:gd name="connsiteY0" fmla="*/ 0 h 593062"/>
                  <a:gd name="connsiteX1" fmla="*/ 6255246 w 6255246"/>
                  <a:gd name="connsiteY1" fmla="*/ 5093 h 593062"/>
                  <a:gd name="connsiteX2" fmla="*/ 6253245 w 6255246"/>
                  <a:gd name="connsiteY2" fmla="*/ 587967 h 593062"/>
                  <a:gd name="connsiteX3" fmla="*/ 2836 w 6255246"/>
                  <a:gd name="connsiteY3" fmla="*/ 593062 h 593062"/>
                  <a:gd name="connsiteX4" fmla="*/ 74 w 6255246"/>
                  <a:gd name="connsiteY4" fmla="*/ 0 h 5930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55246" h="593062">
                    <a:moveTo>
                      <a:pt x="74" y="0"/>
                    </a:moveTo>
                    <a:lnTo>
                      <a:pt x="6255246" y="5093"/>
                    </a:lnTo>
                    <a:lnTo>
                      <a:pt x="6253245" y="587967"/>
                    </a:lnTo>
                    <a:lnTo>
                      <a:pt x="2836" y="593062"/>
                    </a:lnTo>
                    <a:cubicBezTo>
                      <a:pt x="3503" y="397073"/>
                      <a:pt x="-593" y="195989"/>
                      <a:pt x="74" y="0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  <a:alpha val="20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3" name="ZoneTexte 2"/>
            <p:cNvSpPr txBox="1"/>
            <p:nvPr/>
          </p:nvSpPr>
          <p:spPr>
            <a:xfrm>
              <a:off x="1547664" y="4304129"/>
              <a:ext cx="48237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sz="1200" b="1" dirty="0"/>
                <a:t>/Eau</a:t>
              </a:r>
              <a:endParaRPr lang="fr-FR" sz="1200" b="1" dirty="0"/>
            </a:p>
          </p:txBody>
        </p:sp>
      </p:grpSp>
      <p:sp>
        <p:nvSpPr>
          <p:cNvPr id="11" name="Rectangle 10"/>
          <p:cNvSpPr/>
          <p:nvPr/>
        </p:nvSpPr>
        <p:spPr>
          <a:xfrm>
            <a:off x="0" y="0"/>
            <a:ext cx="9144000" cy="68160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CH"/>
          </a:p>
        </p:txBody>
      </p:sp>
      <p:sp>
        <p:nvSpPr>
          <p:cNvPr id="12" name="Rectangle 11"/>
          <p:cNvSpPr/>
          <p:nvPr/>
        </p:nvSpPr>
        <p:spPr>
          <a:xfrm>
            <a:off x="45670" y="-27384"/>
            <a:ext cx="603562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000" b="1" dirty="0"/>
              <a:t>RÉHYDRATATION 	</a:t>
            </a:r>
            <a:r>
              <a:rPr lang="fr-FR" sz="4000" b="1" dirty="0">
                <a:solidFill>
                  <a:srgbClr val="00B0F0"/>
                </a:solidFill>
              </a:rPr>
              <a:t>ENTÉRALE</a:t>
            </a:r>
            <a:endParaRPr lang="fr-CH" sz="4000" dirty="0">
              <a:solidFill>
                <a:srgbClr val="00B0F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59632" y="2695224"/>
            <a:ext cx="6273840" cy="638928"/>
          </a:xfrm>
          <a:custGeom>
            <a:avLst/>
            <a:gdLst>
              <a:gd name="connsiteX0" fmla="*/ 0 w 6264696"/>
              <a:gd name="connsiteY0" fmla="*/ 0 h 648072"/>
              <a:gd name="connsiteX1" fmla="*/ 6264696 w 6264696"/>
              <a:gd name="connsiteY1" fmla="*/ 0 h 648072"/>
              <a:gd name="connsiteX2" fmla="*/ 6264696 w 6264696"/>
              <a:gd name="connsiteY2" fmla="*/ 648072 h 648072"/>
              <a:gd name="connsiteX3" fmla="*/ 0 w 6264696"/>
              <a:gd name="connsiteY3" fmla="*/ 648072 h 648072"/>
              <a:gd name="connsiteX4" fmla="*/ 0 w 6264696"/>
              <a:gd name="connsiteY4" fmla="*/ 0 h 648072"/>
              <a:gd name="connsiteX0" fmla="*/ 9144 w 6264696"/>
              <a:gd name="connsiteY0" fmla="*/ 9144 h 648072"/>
              <a:gd name="connsiteX1" fmla="*/ 6264696 w 6264696"/>
              <a:gd name="connsiteY1" fmla="*/ 0 h 648072"/>
              <a:gd name="connsiteX2" fmla="*/ 6264696 w 6264696"/>
              <a:gd name="connsiteY2" fmla="*/ 648072 h 648072"/>
              <a:gd name="connsiteX3" fmla="*/ 0 w 6264696"/>
              <a:gd name="connsiteY3" fmla="*/ 648072 h 648072"/>
              <a:gd name="connsiteX4" fmla="*/ 9144 w 6264696"/>
              <a:gd name="connsiteY4" fmla="*/ 9144 h 648072"/>
              <a:gd name="connsiteX0" fmla="*/ 9144 w 6273840"/>
              <a:gd name="connsiteY0" fmla="*/ 0 h 638928"/>
              <a:gd name="connsiteX1" fmla="*/ 6273840 w 6273840"/>
              <a:gd name="connsiteY1" fmla="*/ 0 h 638928"/>
              <a:gd name="connsiteX2" fmla="*/ 6264696 w 6273840"/>
              <a:gd name="connsiteY2" fmla="*/ 638928 h 638928"/>
              <a:gd name="connsiteX3" fmla="*/ 0 w 6273840"/>
              <a:gd name="connsiteY3" fmla="*/ 638928 h 638928"/>
              <a:gd name="connsiteX4" fmla="*/ 9144 w 6273840"/>
              <a:gd name="connsiteY4" fmla="*/ 0 h 638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73840" h="638928">
                <a:moveTo>
                  <a:pt x="9144" y="0"/>
                </a:moveTo>
                <a:lnTo>
                  <a:pt x="6273840" y="0"/>
                </a:lnTo>
                <a:lnTo>
                  <a:pt x="6264696" y="638928"/>
                </a:lnTo>
                <a:lnTo>
                  <a:pt x="0" y="638928"/>
                </a:lnTo>
                <a:lnTo>
                  <a:pt x="9144" y="0"/>
                </a:lnTo>
                <a:close/>
              </a:path>
            </a:pathLst>
          </a:custGeom>
          <a:solidFill>
            <a:srgbClr val="008000">
              <a:alpha val="2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259632" y="3356992"/>
            <a:ext cx="6264696" cy="1224136"/>
          </a:xfrm>
          <a:prstGeom prst="rect">
            <a:avLst/>
          </a:prstGeom>
          <a:solidFill>
            <a:schemeClr val="accent2">
              <a:lumMod val="40000"/>
              <a:lumOff val="60000"/>
              <a:alpha val="2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67544" y="5877272"/>
            <a:ext cx="8208912" cy="64633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CH" dirty="0">
                <a:solidFill>
                  <a:srgbClr val="000000"/>
                </a:solidFill>
              </a:rPr>
              <a:t>Les recommandations d’apports en sodium sont plus élevés (75 </a:t>
            </a:r>
            <a:r>
              <a:rPr lang="fr-CH" dirty="0" err="1">
                <a:solidFill>
                  <a:srgbClr val="000000"/>
                </a:solidFill>
              </a:rPr>
              <a:t>mmol</a:t>
            </a:r>
            <a:r>
              <a:rPr lang="fr-CH" dirty="0">
                <a:solidFill>
                  <a:srgbClr val="000000"/>
                </a:solidFill>
              </a:rPr>
              <a:t>/L) pour les </a:t>
            </a:r>
            <a:r>
              <a:rPr lang="fr-CH" b="1" dirty="0">
                <a:solidFill>
                  <a:srgbClr val="000000"/>
                </a:solidFill>
              </a:rPr>
              <a:t>pays en développement </a:t>
            </a:r>
            <a:r>
              <a:rPr lang="fr-CH" dirty="0">
                <a:solidFill>
                  <a:srgbClr val="000000"/>
                </a:solidFill>
              </a:rPr>
              <a:t>car il y a plus de </a:t>
            </a:r>
            <a:r>
              <a:rPr lang="fr-CH" b="1" dirty="0">
                <a:solidFill>
                  <a:srgbClr val="000000"/>
                </a:solidFill>
              </a:rPr>
              <a:t>diarrhées sécrétoires</a:t>
            </a:r>
            <a:r>
              <a:rPr lang="fr-CH" dirty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645392" y="1052735"/>
            <a:ext cx="337945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H" sz="3200" b="1" dirty="0">
                <a:solidFill>
                  <a:srgbClr val="000000"/>
                </a:solidFill>
              </a:rPr>
              <a:t>ON DONNE QUOI?</a:t>
            </a:r>
          </a:p>
        </p:txBody>
      </p:sp>
    </p:spTree>
    <p:extLst>
      <p:ext uri="{BB962C8B-B14F-4D97-AF65-F5344CB8AC3E}">
        <p14:creationId xmlns:p14="http://schemas.microsoft.com/office/powerpoint/2010/main" val="3507032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6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1603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2000"/>
          </a:p>
        </p:txBody>
      </p:sp>
      <p:sp>
        <p:nvSpPr>
          <p:cNvPr id="7" name="Rectangle 6"/>
          <p:cNvSpPr/>
          <p:nvPr/>
        </p:nvSpPr>
        <p:spPr>
          <a:xfrm>
            <a:off x="15156" y="0"/>
            <a:ext cx="682260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000" b="1" dirty="0"/>
              <a:t>GEA VIRALE OU BACTÉRIENNE?</a:t>
            </a:r>
            <a:endParaRPr lang="fr-CH" sz="4000" dirty="0"/>
          </a:p>
        </p:txBody>
      </p:sp>
      <p:sp>
        <p:nvSpPr>
          <p:cNvPr id="8" name="Rectangle 7"/>
          <p:cNvSpPr/>
          <p:nvPr/>
        </p:nvSpPr>
        <p:spPr>
          <a:xfrm>
            <a:off x="1115616" y="2170599"/>
            <a:ext cx="2538029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1" indent="-285750">
              <a:buFont typeface="Courier New" panose="02070309020205020404" pitchFamily="49" charset="0"/>
              <a:buChar char="o"/>
            </a:pPr>
            <a:r>
              <a:rPr lang="fr-FR" sz="2000" b="1" dirty="0"/>
              <a:t>75% Rotaviru</a:t>
            </a:r>
            <a:r>
              <a:rPr lang="fr-FR" sz="2000" b="1" dirty="0">
                <a:solidFill>
                  <a:srgbClr val="0000FF"/>
                </a:solidFill>
              </a:rPr>
              <a:t>s</a:t>
            </a:r>
            <a:r>
              <a:rPr lang="fr-FR" sz="2000" dirty="0">
                <a:solidFill>
                  <a:srgbClr val="0000FF"/>
                </a:solidFill>
              </a:rPr>
              <a:t>* </a:t>
            </a:r>
            <a:endParaRPr lang="fr-CH" sz="2000" dirty="0">
              <a:solidFill>
                <a:srgbClr val="0000FF"/>
              </a:solidFill>
            </a:endParaRPr>
          </a:p>
          <a:p>
            <a:pPr marL="285750" lvl="1" indent="-285750">
              <a:buFont typeface="Courier New" panose="02070309020205020404" pitchFamily="49" charset="0"/>
              <a:buChar char="o"/>
            </a:pPr>
            <a:r>
              <a:rPr lang="fr-FR" sz="2000" dirty="0"/>
              <a:t>13% Norovirus</a:t>
            </a:r>
            <a:r>
              <a:rPr lang="fr-FR" sz="2000" dirty="0">
                <a:solidFill>
                  <a:srgbClr val="0000FF"/>
                </a:solidFill>
              </a:rPr>
              <a:t>*</a:t>
            </a:r>
            <a:endParaRPr lang="fr-CH" sz="2000" dirty="0">
              <a:solidFill>
                <a:srgbClr val="0000FF"/>
              </a:solidFill>
            </a:endParaRPr>
          </a:p>
          <a:p>
            <a:pPr marL="285750" lvl="1" indent="-285750">
              <a:buFont typeface="Courier New" panose="02070309020205020404" pitchFamily="49" charset="0"/>
              <a:buChar char="o"/>
            </a:pPr>
            <a:r>
              <a:rPr lang="fr-FR" sz="2000" dirty="0"/>
              <a:t>13%</a:t>
            </a:r>
            <a:r>
              <a:rPr lang="fr-CH" sz="2000" dirty="0"/>
              <a:t> </a:t>
            </a:r>
            <a:r>
              <a:rPr lang="fr-FR" sz="2000" dirty="0"/>
              <a:t>Adénovirus </a:t>
            </a:r>
          </a:p>
          <a:p>
            <a:pPr marL="285750" lvl="1" indent="-285750">
              <a:buFont typeface="Courier New" panose="02070309020205020404" pitchFamily="49" charset="0"/>
              <a:buChar char="o"/>
            </a:pPr>
            <a:r>
              <a:rPr lang="fr-FR" sz="2000" dirty="0"/>
              <a:t>  9%</a:t>
            </a:r>
            <a:r>
              <a:rPr lang="fr-CH" sz="2000" dirty="0"/>
              <a:t> </a:t>
            </a:r>
            <a:r>
              <a:rPr lang="fr-FR" sz="2000" dirty="0" err="1"/>
              <a:t>Sapovirus</a:t>
            </a:r>
            <a:r>
              <a:rPr lang="fr-FR" sz="2000" dirty="0"/>
              <a:t> </a:t>
            </a:r>
          </a:p>
          <a:p>
            <a:pPr marL="285750" lvl="1" indent="-285750">
              <a:buFont typeface="Courier New" panose="02070309020205020404" pitchFamily="49" charset="0"/>
              <a:buChar char="o"/>
            </a:pPr>
            <a:r>
              <a:rPr lang="fr-FR" sz="2000" dirty="0"/>
              <a:t>  4% </a:t>
            </a:r>
            <a:r>
              <a:rPr lang="fr-FR" sz="2000" dirty="0" err="1"/>
              <a:t>Astrovirus</a:t>
            </a:r>
            <a:r>
              <a:rPr lang="fr-FR" sz="2000" dirty="0">
                <a:solidFill>
                  <a:srgbClr val="0000FF"/>
                </a:solidFill>
              </a:rPr>
              <a:t>*</a:t>
            </a:r>
            <a:endParaRPr lang="fr-CH" sz="2000" dirty="0">
              <a:solidFill>
                <a:srgbClr val="0000FF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859835" y="2170599"/>
            <a:ext cx="397584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1" indent="-285750">
              <a:buFont typeface="Courier New" panose="02070309020205020404" pitchFamily="49" charset="0"/>
              <a:buChar char="o"/>
            </a:pPr>
            <a:r>
              <a:rPr lang="fr-FR" sz="2000" dirty="0"/>
              <a:t>19% Clostridium difficile </a:t>
            </a:r>
            <a:endParaRPr lang="fr-CH" sz="2000" dirty="0"/>
          </a:p>
          <a:p>
            <a:pPr marL="285750" lvl="1" indent="-285750">
              <a:buFont typeface="Courier New" panose="02070309020205020404" pitchFamily="49" charset="0"/>
              <a:buChar char="o"/>
            </a:pPr>
            <a:r>
              <a:rPr lang="fr-FR" sz="2000" dirty="0"/>
              <a:t>Autres bactéries (</a:t>
            </a:r>
            <a:r>
              <a:rPr lang="fr-FR" sz="2000" b="1" dirty="0"/>
              <a:t>cumulés 13% </a:t>
            </a:r>
            <a:r>
              <a:rPr lang="fr-FR" sz="2000" dirty="0"/>
              <a:t>): </a:t>
            </a:r>
          </a:p>
          <a:p>
            <a:pPr marL="742950" lvl="2" indent="-285750">
              <a:buFont typeface="Wingdings" panose="05000000000000000000" pitchFamily="2" charset="2"/>
              <a:buChar char="§"/>
            </a:pPr>
            <a:r>
              <a:rPr lang="fr-FR" sz="2000" dirty="0" err="1"/>
              <a:t>Campylobacter</a:t>
            </a:r>
            <a:r>
              <a:rPr lang="fr-FR" sz="2000" dirty="0">
                <a:solidFill>
                  <a:srgbClr val="FF0000"/>
                </a:solidFill>
              </a:rPr>
              <a:t>*</a:t>
            </a:r>
            <a:r>
              <a:rPr lang="fr-FR" sz="2000" dirty="0"/>
              <a:t>.</a:t>
            </a:r>
          </a:p>
          <a:p>
            <a:pPr marL="742950" lvl="2" indent="-285750">
              <a:buFont typeface="Wingdings" panose="05000000000000000000" pitchFamily="2" charset="2"/>
              <a:buChar char="§"/>
            </a:pPr>
            <a:r>
              <a:rPr lang="fr-FR" sz="2000" dirty="0" err="1"/>
              <a:t>E.Coli</a:t>
            </a:r>
            <a:r>
              <a:rPr lang="fr-FR" sz="2000" dirty="0">
                <a:solidFill>
                  <a:srgbClr val="0000FF"/>
                </a:solidFill>
              </a:rPr>
              <a:t>*</a:t>
            </a:r>
            <a:r>
              <a:rPr lang="fr-FR" sz="2000" dirty="0"/>
              <a:t>,</a:t>
            </a:r>
          </a:p>
          <a:p>
            <a:pPr marL="742950" lvl="2" indent="-285750">
              <a:buFont typeface="Wingdings" panose="05000000000000000000" pitchFamily="2" charset="2"/>
              <a:buChar char="§"/>
            </a:pPr>
            <a:r>
              <a:rPr lang="fr-FR" sz="2000" dirty="0"/>
              <a:t>Salmonelles</a:t>
            </a:r>
            <a:r>
              <a:rPr lang="fr-FR" sz="2000" dirty="0">
                <a:solidFill>
                  <a:srgbClr val="FF0000"/>
                </a:solidFill>
              </a:rPr>
              <a:t>*</a:t>
            </a:r>
            <a:endParaRPr lang="fr-FR" sz="2000" dirty="0"/>
          </a:p>
          <a:p>
            <a:pPr marL="742950" lvl="2" indent="-285750">
              <a:buFont typeface="Wingdings" panose="05000000000000000000" pitchFamily="2" charset="2"/>
              <a:buChar char="§"/>
            </a:pPr>
            <a:r>
              <a:rPr lang="fr-FR" sz="2000" dirty="0" err="1"/>
              <a:t>Shigelles</a:t>
            </a:r>
            <a:r>
              <a:rPr lang="fr-FR" sz="2000" dirty="0">
                <a:solidFill>
                  <a:srgbClr val="FF0000"/>
                </a:solidFill>
              </a:rPr>
              <a:t>*</a:t>
            </a:r>
            <a:endParaRPr lang="fr-FR" sz="2000" dirty="0"/>
          </a:p>
          <a:p>
            <a:pPr marL="742950" lvl="2" indent="-285750">
              <a:buFont typeface="Wingdings" panose="05000000000000000000" pitchFamily="2" charset="2"/>
              <a:buChar char="§"/>
            </a:pPr>
            <a:r>
              <a:rPr lang="fr-FR" sz="2000" dirty="0"/>
              <a:t>Yersinia</a:t>
            </a:r>
            <a:r>
              <a:rPr lang="fr-FR" sz="2000" dirty="0">
                <a:solidFill>
                  <a:srgbClr val="FF0000"/>
                </a:solidFill>
              </a:rPr>
              <a:t>*</a:t>
            </a:r>
            <a:endParaRPr lang="fr-FR" sz="2000" dirty="0"/>
          </a:p>
          <a:p>
            <a:pPr lvl="1"/>
            <a:endParaRPr lang="fr-CH" sz="2000" dirty="0"/>
          </a:p>
        </p:txBody>
      </p:sp>
      <p:sp>
        <p:nvSpPr>
          <p:cNvPr id="2" name="Rectangle 1"/>
          <p:cNvSpPr/>
          <p:nvPr/>
        </p:nvSpPr>
        <p:spPr>
          <a:xfrm>
            <a:off x="3152124" y="1412776"/>
            <a:ext cx="253716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u="sng" dirty="0"/>
              <a:t>Fréquence des germes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03756" y="5417348"/>
            <a:ext cx="883273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8300" indent="-368300"/>
            <a:r>
              <a:rPr lang="fr-FR" sz="2000" dirty="0">
                <a:solidFill>
                  <a:srgbClr val="FF0000"/>
                </a:solidFill>
              </a:rPr>
              <a:t>*  </a:t>
            </a:r>
            <a:r>
              <a:rPr lang="fr-FR" sz="2000" dirty="0"/>
              <a:t>Sang dans selles: Salmonelles, </a:t>
            </a:r>
            <a:r>
              <a:rPr lang="fr-FR" sz="2000" dirty="0" err="1"/>
              <a:t>Shigelles</a:t>
            </a:r>
            <a:r>
              <a:rPr lang="fr-FR" sz="2000" dirty="0"/>
              <a:t>, Yersinia </a:t>
            </a:r>
            <a:r>
              <a:rPr lang="fr-FR" sz="2000" dirty="0" err="1"/>
              <a:t>enterolytica</a:t>
            </a:r>
            <a:r>
              <a:rPr lang="fr-FR" sz="2000" dirty="0"/>
              <a:t>, EHEC = VTEC=STEC, </a:t>
            </a:r>
            <a:r>
              <a:rPr lang="fr-FR" sz="2000" dirty="0" err="1"/>
              <a:t>Campylobacter</a:t>
            </a:r>
            <a:endParaRPr lang="fr-CH" sz="2000" dirty="0"/>
          </a:p>
        </p:txBody>
      </p:sp>
      <p:sp>
        <p:nvSpPr>
          <p:cNvPr id="14" name="Rectangle 13"/>
          <p:cNvSpPr/>
          <p:nvPr/>
        </p:nvSpPr>
        <p:spPr>
          <a:xfrm>
            <a:off x="203756" y="6125234"/>
            <a:ext cx="87364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2000" dirty="0">
                <a:solidFill>
                  <a:srgbClr val="0000FF"/>
                </a:solidFill>
              </a:rPr>
              <a:t>** </a:t>
            </a:r>
            <a:r>
              <a:rPr lang="fr-FR" sz="2000" dirty="0"/>
              <a:t>Diarrhées persistantes (&gt; 14 jours) : </a:t>
            </a:r>
            <a:r>
              <a:rPr lang="fr-FR" sz="2000" dirty="0" err="1"/>
              <a:t>Rotavirus</a:t>
            </a:r>
            <a:r>
              <a:rPr lang="fr-FR" sz="2000" dirty="0"/>
              <a:t>, Norovirus, </a:t>
            </a:r>
            <a:r>
              <a:rPr lang="fr-FR" sz="2000" dirty="0" err="1"/>
              <a:t>Astrovirus</a:t>
            </a:r>
            <a:r>
              <a:rPr lang="fr-FR" sz="2000" dirty="0"/>
              <a:t> et </a:t>
            </a:r>
            <a:r>
              <a:rPr lang="fr-FR" sz="2000" dirty="0" err="1"/>
              <a:t>E.Coli</a:t>
            </a:r>
            <a:r>
              <a:rPr lang="fr-FR" sz="2000" dirty="0"/>
              <a:t>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F98BC9B-D5D0-A24D-A9C6-BC582B32C5B0}"/>
              </a:ext>
            </a:extLst>
          </p:cNvPr>
          <p:cNvSpPr/>
          <p:nvPr/>
        </p:nvSpPr>
        <p:spPr>
          <a:xfrm>
            <a:off x="3350960" y="805731"/>
            <a:ext cx="2139496" cy="58477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fr-FR" sz="3200" b="1" dirty="0">
                <a:sym typeface="Wingdings" pitchFamily="2" charset="2"/>
              </a:rPr>
              <a:t>EN EUROPE</a:t>
            </a:r>
            <a:endParaRPr lang="fr-CH" sz="3200" b="1" dirty="0"/>
          </a:p>
        </p:txBody>
      </p:sp>
    </p:spTree>
    <p:extLst>
      <p:ext uri="{BB962C8B-B14F-4D97-AF65-F5344CB8AC3E}">
        <p14:creationId xmlns:p14="http://schemas.microsoft.com/office/powerpoint/2010/main" val="2621048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11" grpId="0" uiExpand="1" build="p"/>
      <p:bldP spid="2" grpId="0"/>
      <p:bldP spid="13" grpId="0"/>
      <p:bldP spid="1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0" y="1380832"/>
            <a:ext cx="9144000" cy="440120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FR" sz="2800" dirty="0"/>
              <a:t>Seulement </a:t>
            </a:r>
            <a:r>
              <a:rPr lang="fr-FR" sz="2800" b="1" dirty="0"/>
              <a:t>4% d’échec </a:t>
            </a:r>
            <a:r>
              <a:rPr lang="fr-FR" sz="2800" dirty="0"/>
              <a:t>pour les déshydratations &lt; 10% </a:t>
            </a:r>
            <a:r>
              <a:rPr lang="fr-FR" sz="2800" dirty="0">
                <a:sym typeface="Wingdings" panose="05000000000000000000" pitchFamily="2" charset="2"/>
              </a:rPr>
              <a:t> </a:t>
            </a:r>
            <a:r>
              <a:rPr lang="fr-FR" sz="2800" b="1" dirty="0">
                <a:sym typeface="Wingdings" panose="05000000000000000000" pitchFamily="2" charset="2"/>
              </a:rPr>
              <a:t>T</a:t>
            </a:r>
            <a:r>
              <a:rPr lang="fr-FR" sz="2800" b="1" dirty="0"/>
              <a:t>enter la réhydratation per os </a:t>
            </a:r>
            <a:r>
              <a:rPr lang="fr-FR" sz="2800" dirty="0"/>
              <a:t>!</a:t>
            </a:r>
          </a:p>
          <a:p>
            <a:endParaRPr lang="en-US" sz="2800" dirty="0">
              <a:sym typeface="Wingding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ym typeface="Wingdings"/>
              </a:rPr>
              <a:t>Pour les </a:t>
            </a:r>
            <a:r>
              <a:rPr lang="en-US" sz="2800" b="1" dirty="0" err="1">
                <a:sym typeface="Wingdings"/>
              </a:rPr>
              <a:t>déshydratation</a:t>
            </a:r>
            <a:r>
              <a:rPr lang="en-US" sz="2800" b="1" dirty="0">
                <a:sym typeface="Wingdings"/>
              </a:rPr>
              <a:t> &lt; 10%</a:t>
            </a:r>
            <a:r>
              <a:rPr lang="en-US" sz="2800" dirty="0">
                <a:sym typeface="Wingdings"/>
              </a:rPr>
              <a:t>, on </a:t>
            </a:r>
            <a:r>
              <a:rPr lang="en-US" sz="2800" dirty="0" err="1">
                <a:sym typeface="Wingdings"/>
              </a:rPr>
              <a:t>peut</a:t>
            </a:r>
            <a:r>
              <a:rPr lang="en-US" sz="2800" dirty="0">
                <a:sym typeface="Wingdings"/>
              </a:rPr>
              <a:t> </a:t>
            </a:r>
            <a:r>
              <a:rPr lang="en-US" sz="2800" dirty="0" err="1">
                <a:sym typeface="Wingdings"/>
              </a:rPr>
              <a:t>corriger</a:t>
            </a:r>
            <a:r>
              <a:rPr lang="en-US" sz="2800" b="1" dirty="0">
                <a:sym typeface="Wingdings"/>
              </a:rPr>
              <a:t> </a:t>
            </a:r>
            <a:r>
              <a:rPr lang="en-US" sz="2800" b="1" u="sng" dirty="0">
                <a:sym typeface="Wingdings"/>
              </a:rPr>
              <a:t>tout</a:t>
            </a:r>
            <a:r>
              <a:rPr lang="en-US" sz="2800" b="1" dirty="0">
                <a:sym typeface="Wingdings"/>
              </a:rPr>
              <a:t> le </a:t>
            </a:r>
            <a:r>
              <a:rPr lang="en-US" sz="2800" b="1" dirty="0" err="1">
                <a:sym typeface="Wingdings"/>
              </a:rPr>
              <a:t>déficit</a:t>
            </a:r>
            <a:r>
              <a:rPr lang="en-US" sz="2800" b="1" dirty="0">
                <a:sym typeface="Wingdings"/>
              </a:rPr>
              <a:t> </a:t>
            </a:r>
            <a:r>
              <a:rPr lang="en-US" sz="2800" dirty="0">
                <a:sym typeface="Wingdings"/>
              </a:rPr>
              <a:t>PO/SNG </a:t>
            </a:r>
            <a:r>
              <a:rPr lang="en-US" sz="2800" b="1" dirty="0">
                <a:sym typeface="Wingdings"/>
              </a:rPr>
              <a:t>sur 4h ad 100 cc/kg</a:t>
            </a:r>
          </a:p>
          <a:p>
            <a:endParaRPr lang="en-US" sz="2800" b="1" dirty="0">
              <a:sym typeface="Wingding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Les solutions de </a:t>
            </a:r>
            <a:r>
              <a:rPr lang="en-US" sz="2800" dirty="0" err="1"/>
              <a:t>réhydratation</a:t>
            </a:r>
            <a:r>
              <a:rPr lang="en-US" sz="2800" dirty="0"/>
              <a:t> ne </a:t>
            </a:r>
            <a:r>
              <a:rPr lang="en-US" sz="2800" dirty="0" err="1"/>
              <a:t>sont</a:t>
            </a:r>
            <a:r>
              <a:rPr lang="en-US" sz="2800" dirty="0"/>
              <a:t> pas </a:t>
            </a:r>
            <a:r>
              <a:rPr lang="en-US" sz="2800" dirty="0" err="1"/>
              <a:t>nutritives</a:t>
            </a:r>
            <a:r>
              <a:rPr lang="en-US" sz="2800" dirty="0"/>
              <a:t> </a:t>
            </a:r>
            <a:r>
              <a:rPr lang="fr-FR" sz="2800" dirty="0">
                <a:solidFill>
                  <a:srgbClr val="000000"/>
                </a:solidFill>
              </a:rPr>
              <a:t>(pas d’acides aminées, lipides ni vitamines)</a:t>
            </a:r>
            <a:r>
              <a:rPr lang="en-US" sz="2800" b="1" dirty="0"/>
              <a:t> </a:t>
            </a:r>
            <a:r>
              <a:rPr lang="en-US" sz="2800" b="1" dirty="0">
                <a:sym typeface="Wingdings"/>
              </a:rPr>
              <a:t> Essayer de </a:t>
            </a:r>
            <a:r>
              <a:rPr lang="en-US" sz="2800" b="1" dirty="0" err="1">
                <a:sym typeface="Wingdings"/>
              </a:rPr>
              <a:t>reprendre</a:t>
            </a:r>
            <a:r>
              <a:rPr lang="en-US" sz="2800" b="1" dirty="0">
                <a:sym typeface="Wingdings"/>
              </a:rPr>
              <a:t> </a:t>
            </a:r>
            <a:r>
              <a:rPr lang="en-US" sz="2800" b="1" dirty="0" err="1">
                <a:sym typeface="Wingdings"/>
              </a:rPr>
              <a:t>l’alimentation</a:t>
            </a:r>
            <a:r>
              <a:rPr lang="en-US" sz="2800" b="1" dirty="0">
                <a:sym typeface="Wingdings"/>
              </a:rPr>
              <a:t> le plus </a:t>
            </a:r>
            <a:r>
              <a:rPr lang="en-US" sz="2800" b="1" dirty="0" err="1">
                <a:sym typeface="Wingdings"/>
              </a:rPr>
              <a:t>vite</a:t>
            </a:r>
            <a:r>
              <a:rPr lang="en-US" sz="2800" b="1" dirty="0">
                <a:sym typeface="Wingdings"/>
              </a:rPr>
              <a:t> possible </a:t>
            </a:r>
            <a:r>
              <a:rPr lang="en-US" sz="2800" dirty="0">
                <a:sym typeface="Wingdings"/>
              </a:rPr>
              <a:t>(déjà 4-6h après le début de la </a:t>
            </a:r>
            <a:r>
              <a:rPr lang="en-US" sz="2800" dirty="0" err="1">
                <a:sym typeface="Wingdings"/>
              </a:rPr>
              <a:t>réhydratation</a:t>
            </a:r>
            <a:r>
              <a:rPr lang="en-US" sz="2800" dirty="0">
                <a:sym typeface="Wingdings"/>
              </a:rPr>
              <a:t>).</a:t>
            </a:r>
            <a:endParaRPr lang="fr-CH" sz="2800" dirty="0">
              <a:solidFill>
                <a:srgbClr val="00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68160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CH"/>
          </a:p>
        </p:txBody>
      </p:sp>
      <p:sp>
        <p:nvSpPr>
          <p:cNvPr id="12" name="Rectangle 11"/>
          <p:cNvSpPr/>
          <p:nvPr/>
        </p:nvSpPr>
        <p:spPr>
          <a:xfrm>
            <a:off x="45670" y="-27384"/>
            <a:ext cx="603562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000" b="1" dirty="0"/>
              <a:t>REHYDRATATION 	</a:t>
            </a:r>
            <a:r>
              <a:rPr lang="fr-FR" sz="4000" b="1" dirty="0">
                <a:solidFill>
                  <a:srgbClr val="00B0F0"/>
                </a:solidFill>
              </a:rPr>
              <a:t>ENTÉRALE</a:t>
            </a:r>
            <a:endParaRPr lang="fr-CH" sz="40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561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160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CH"/>
          </a:p>
        </p:txBody>
      </p:sp>
      <p:sp>
        <p:nvSpPr>
          <p:cNvPr id="12" name="Rectangle 11"/>
          <p:cNvSpPr/>
          <p:nvPr/>
        </p:nvSpPr>
        <p:spPr>
          <a:xfrm>
            <a:off x="45670" y="-27384"/>
            <a:ext cx="719204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000" b="1" dirty="0"/>
              <a:t>REHYDRATATION </a:t>
            </a:r>
            <a:r>
              <a:rPr lang="fr-FR" sz="4000" b="1" dirty="0">
                <a:solidFill>
                  <a:srgbClr val="00B0F0"/>
                </a:solidFill>
              </a:rPr>
              <a:t>PER OS </a:t>
            </a:r>
            <a:r>
              <a:rPr lang="fr-FR" sz="4000" b="1" dirty="0"/>
              <a:t>SUR </a:t>
            </a:r>
            <a:r>
              <a:rPr lang="fr-FR" sz="4000" b="1" dirty="0">
                <a:solidFill>
                  <a:srgbClr val="00B0F0"/>
                </a:solidFill>
              </a:rPr>
              <a:t>4H</a:t>
            </a:r>
            <a:endParaRPr lang="fr-CH" sz="4000" dirty="0">
              <a:solidFill>
                <a:srgbClr val="00B0F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11300"/>
            <a:ext cx="9144000" cy="382772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839152" y="5373216"/>
            <a:ext cx="33276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Pediatrics in Review 2015;36;274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827584" y="5949279"/>
            <a:ext cx="7776863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Hors cas particuliers, </a:t>
            </a:r>
            <a:r>
              <a:rPr lang="fr-FR" b="1" dirty="0">
                <a:solidFill>
                  <a:srgbClr val="FF0000"/>
                </a:solidFill>
              </a:rPr>
              <a:t>après 48h </a:t>
            </a:r>
            <a:r>
              <a:rPr lang="fr-FR" dirty="0"/>
              <a:t>il est recommandé de stopper les solutions de réhydratation en raison </a:t>
            </a:r>
            <a:r>
              <a:rPr lang="fr-FR" b="1" dirty="0">
                <a:solidFill>
                  <a:srgbClr val="FF0000"/>
                </a:solidFill>
              </a:rPr>
              <a:t>du risque d’hyper natrémies</a:t>
            </a:r>
            <a:r>
              <a:rPr lang="fr-F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95294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558415" y="1700808"/>
            <a:ext cx="7902017" cy="34470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fr-CH" dirty="0">
              <a:solidFill>
                <a:srgbClr val="000000"/>
              </a:solidFill>
            </a:endParaRPr>
          </a:p>
          <a:p>
            <a:r>
              <a:rPr lang="fr-CH" sz="3200" b="1" dirty="0">
                <a:solidFill>
                  <a:srgbClr val="000000"/>
                </a:solidFill>
              </a:rPr>
              <a:t>Choix de la voie </a:t>
            </a:r>
            <a:r>
              <a:rPr lang="fr-CH" sz="3200" b="1" dirty="0">
                <a:solidFill>
                  <a:srgbClr val="FF0000"/>
                </a:solidFill>
              </a:rPr>
              <a:t>IV</a:t>
            </a:r>
            <a:r>
              <a:rPr lang="fr-CH" sz="3200" b="1" dirty="0">
                <a:solidFill>
                  <a:srgbClr val="000000"/>
                </a:solidFill>
              </a:rPr>
              <a:t> si</a:t>
            </a:r>
            <a:r>
              <a:rPr lang="fr-CH" sz="3200" dirty="0">
                <a:solidFill>
                  <a:srgbClr val="000000"/>
                </a:solidFill>
              </a:rPr>
              <a:t>:</a:t>
            </a:r>
          </a:p>
          <a:p>
            <a:pPr marL="457200" indent="-457200">
              <a:buFont typeface="Arial"/>
              <a:buChar char="•"/>
            </a:pPr>
            <a:r>
              <a:rPr lang="fr-CH" sz="2800" dirty="0">
                <a:solidFill>
                  <a:srgbClr val="FF0000"/>
                </a:solidFill>
              </a:rPr>
              <a:t>&lt; 3 mois</a:t>
            </a:r>
          </a:p>
          <a:p>
            <a:pPr marL="457200" indent="-457200">
              <a:buFont typeface="Arial"/>
              <a:buChar char="•"/>
            </a:pPr>
            <a:r>
              <a:rPr lang="fr-CH" sz="2800" dirty="0">
                <a:solidFill>
                  <a:srgbClr val="FF0000"/>
                </a:solidFill>
              </a:rPr>
              <a:t>Déshydratation sévère &gt; 10%</a:t>
            </a:r>
          </a:p>
          <a:p>
            <a:pPr marL="457200" indent="-457200">
              <a:buFont typeface="Arial"/>
              <a:buChar char="•"/>
            </a:pPr>
            <a:r>
              <a:rPr lang="fr-CH" sz="2800" dirty="0">
                <a:solidFill>
                  <a:srgbClr val="FF0000"/>
                </a:solidFill>
              </a:rPr>
              <a:t>Iléus paralytique</a:t>
            </a:r>
          </a:p>
          <a:p>
            <a:pPr marL="457200" indent="-457200">
              <a:buFont typeface="Arial"/>
              <a:buChar char="•"/>
            </a:pPr>
            <a:r>
              <a:rPr lang="fr-CH" sz="2800" dirty="0">
                <a:solidFill>
                  <a:srgbClr val="FF0000"/>
                </a:solidFill>
              </a:rPr>
              <a:t>Chocs</a:t>
            </a:r>
          </a:p>
          <a:p>
            <a:pPr marL="457200" indent="-457200">
              <a:buFont typeface="Arial"/>
              <a:buChar char="•"/>
            </a:pPr>
            <a:r>
              <a:rPr lang="fr-CH" sz="2800" dirty="0">
                <a:solidFill>
                  <a:srgbClr val="FF0000"/>
                </a:solidFill>
              </a:rPr>
              <a:t>Troubles </a:t>
            </a:r>
            <a:r>
              <a:rPr lang="fr-CH" sz="2800" dirty="0" err="1">
                <a:solidFill>
                  <a:srgbClr val="FF0000"/>
                </a:solidFill>
              </a:rPr>
              <a:t>élecrolytiques</a:t>
            </a:r>
            <a:r>
              <a:rPr lang="fr-CH" sz="2800" dirty="0">
                <a:solidFill>
                  <a:srgbClr val="FF0000"/>
                </a:solidFill>
              </a:rPr>
              <a:t> sévères</a:t>
            </a:r>
          </a:p>
          <a:p>
            <a:pPr marL="457200" indent="-457200">
              <a:buFont typeface="Arial"/>
              <a:buChar char="•"/>
            </a:pPr>
            <a:r>
              <a:rPr lang="fr-CH" sz="2800" dirty="0">
                <a:solidFill>
                  <a:srgbClr val="FF0000"/>
                </a:solidFill>
              </a:rPr>
              <a:t>Symptômes neurologiques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68160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CH"/>
          </a:p>
        </p:txBody>
      </p:sp>
      <p:sp>
        <p:nvSpPr>
          <p:cNvPr id="12" name="Rectangle 11"/>
          <p:cNvSpPr/>
          <p:nvPr/>
        </p:nvSpPr>
        <p:spPr>
          <a:xfrm>
            <a:off x="45670" y="-26283"/>
            <a:ext cx="592219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600" b="1" dirty="0">
                <a:solidFill>
                  <a:srgbClr val="00B0F0"/>
                </a:solidFill>
              </a:rPr>
              <a:t>ENTERAL</a:t>
            </a:r>
            <a:r>
              <a:rPr lang="fr-FR" sz="3600" b="1" dirty="0"/>
              <a:t> OU </a:t>
            </a:r>
            <a:r>
              <a:rPr lang="fr-FR" sz="3600" b="1" dirty="0">
                <a:solidFill>
                  <a:srgbClr val="FF0000"/>
                </a:solidFill>
              </a:rPr>
              <a:t>INTRAVEINEUX </a:t>
            </a:r>
            <a:r>
              <a:rPr lang="fr-FR" sz="3600" b="1" dirty="0"/>
              <a:t>?</a:t>
            </a:r>
            <a:endParaRPr lang="fr-CH" sz="3600" dirty="0"/>
          </a:p>
        </p:txBody>
      </p:sp>
    </p:spTree>
    <p:extLst>
      <p:ext uri="{BB962C8B-B14F-4D97-AF65-F5344CB8AC3E}">
        <p14:creationId xmlns:p14="http://schemas.microsoft.com/office/powerpoint/2010/main" val="27507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160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6" name="Rectangle 5"/>
          <p:cNvSpPr/>
          <p:nvPr/>
        </p:nvSpPr>
        <p:spPr>
          <a:xfrm>
            <a:off x="1547664" y="1340767"/>
            <a:ext cx="601404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3600" dirty="0"/>
              <a:t>Quelles solution IV choisir ?</a:t>
            </a:r>
          </a:p>
          <a:p>
            <a:pPr marL="900113" lvl="0" indent="-536575">
              <a:buFont typeface="Courier New" panose="02070309020205020404" pitchFamily="49" charset="0"/>
              <a:buChar char="o"/>
            </a:pPr>
            <a:r>
              <a:rPr lang="fr-CH" sz="3200" dirty="0"/>
              <a:t>NaCl 0.9%?</a:t>
            </a:r>
          </a:p>
          <a:p>
            <a:pPr marL="900113" lvl="0" indent="-536575">
              <a:buFont typeface="Courier New" panose="02070309020205020404" pitchFamily="49" charset="0"/>
              <a:buChar char="o"/>
            </a:pPr>
            <a:r>
              <a:rPr lang="fr-CH" sz="3200" dirty="0" err="1"/>
              <a:t>Ringer</a:t>
            </a:r>
            <a:r>
              <a:rPr lang="fr-CH" sz="3200" dirty="0"/>
              <a:t>-Lactate?</a:t>
            </a:r>
          </a:p>
          <a:p>
            <a:pPr marL="900113" lvl="0" indent="-536575">
              <a:buFont typeface="Courier New" panose="02070309020205020404" pitchFamily="49" charset="0"/>
              <a:buChar char="o"/>
            </a:pPr>
            <a:r>
              <a:rPr lang="fr-CH" sz="3200" dirty="0"/>
              <a:t>GS 2:1?</a:t>
            </a:r>
          </a:p>
          <a:p>
            <a:pPr marL="900113" lvl="0" indent="-536575">
              <a:buFont typeface="Courier New" panose="02070309020205020404" pitchFamily="49" charset="0"/>
              <a:buChar char="o"/>
            </a:pPr>
            <a:r>
              <a:rPr lang="fr-CH" sz="3200" dirty="0"/>
              <a:t>GS 4:1?</a:t>
            </a:r>
          </a:p>
          <a:p>
            <a:pPr marL="900113" lvl="0" indent="-536575">
              <a:buFont typeface="Courier New" panose="02070309020205020404" pitchFamily="49" charset="0"/>
              <a:buChar char="o"/>
            </a:pPr>
            <a:r>
              <a:rPr lang="fr-CH" sz="3200" dirty="0"/>
              <a:t>Iso-G5% = 91/9-G5 %?</a:t>
            </a:r>
          </a:p>
          <a:p>
            <a:pPr marL="900113" lvl="0" indent="-536575">
              <a:buFont typeface="Courier New" panose="02070309020205020404" pitchFamily="49" charset="0"/>
              <a:buChar char="o"/>
            </a:pPr>
            <a:r>
              <a:rPr lang="fr-CH" sz="3200" dirty="0"/>
              <a:t>Iso-G10= 91/9 G10 %?</a:t>
            </a:r>
          </a:p>
          <a:p>
            <a:pPr marL="571500" lvl="0" indent="-571500">
              <a:buFont typeface="Courier New" panose="02070309020205020404" pitchFamily="49" charset="0"/>
              <a:buChar char="o"/>
            </a:pPr>
            <a:endParaRPr lang="fr-FR" sz="3600" dirty="0"/>
          </a:p>
        </p:txBody>
      </p:sp>
      <p:sp>
        <p:nvSpPr>
          <p:cNvPr id="7" name="Rectangle 6"/>
          <p:cNvSpPr/>
          <p:nvPr/>
        </p:nvSpPr>
        <p:spPr>
          <a:xfrm>
            <a:off x="45670" y="-26283"/>
            <a:ext cx="727545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000" b="1" dirty="0"/>
              <a:t>REHYDRATATION </a:t>
            </a:r>
            <a:r>
              <a:rPr lang="fr-FR" sz="4000" b="1" dirty="0">
                <a:solidFill>
                  <a:srgbClr val="FF0000"/>
                </a:solidFill>
              </a:rPr>
              <a:t>INTRAVEINEUSE</a:t>
            </a:r>
            <a:endParaRPr lang="fr-CH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2223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r="9167"/>
          <a:stretch/>
        </p:blipFill>
        <p:spPr>
          <a:xfrm>
            <a:off x="395536" y="1257300"/>
            <a:ext cx="8305800" cy="4322305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0"/>
            <a:ext cx="9144000" cy="68160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CH"/>
          </a:p>
        </p:txBody>
      </p:sp>
      <p:sp>
        <p:nvSpPr>
          <p:cNvPr id="15" name="Rectangle 14"/>
          <p:cNvSpPr/>
          <p:nvPr/>
        </p:nvSpPr>
        <p:spPr>
          <a:xfrm>
            <a:off x="45670" y="-26283"/>
            <a:ext cx="519480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000" b="1" dirty="0"/>
              <a:t>NOTIONS SUR LE </a:t>
            </a:r>
            <a:r>
              <a:rPr lang="fr-FR" sz="4000" b="1" dirty="0" err="1">
                <a:solidFill>
                  <a:srgbClr val="FF0000"/>
                </a:solidFill>
              </a:rPr>
              <a:t>SiADH</a:t>
            </a:r>
            <a:endParaRPr lang="fr-CH" sz="40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7504" y="764704"/>
            <a:ext cx="9036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err="1"/>
              <a:t>Problème</a:t>
            </a:r>
            <a:r>
              <a:rPr lang="en-US" dirty="0"/>
              <a:t> </a:t>
            </a:r>
            <a:r>
              <a:rPr lang="en-US" u="sng" dirty="0">
                <a:solidFill>
                  <a:srgbClr val="FF0000"/>
                </a:solidFill>
              </a:rPr>
              <a:t>non rare </a:t>
            </a:r>
            <a:r>
              <a:rPr lang="en-US" dirty="0"/>
              <a:t>en </a:t>
            </a:r>
            <a:r>
              <a:rPr lang="en-US" dirty="0" err="1"/>
              <a:t>pédiatrie</a:t>
            </a:r>
            <a:endParaRPr lang="en-US" dirty="0"/>
          </a:p>
        </p:txBody>
      </p:sp>
      <p:grpSp>
        <p:nvGrpSpPr>
          <p:cNvPr id="7" name="Groupe 6"/>
          <p:cNvGrpSpPr/>
          <p:nvPr/>
        </p:nvGrpSpPr>
        <p:grpSpPr>
          <a:xfrm>
            <a:off x="489248" y="2780928"/>
            <a:ext cx="7862664" cy="3537684"/>
            <a:chOff x="489248" y="2780928"/>
            <a:chExt cx="7862664" cy="3537684"/>
          </a:xfrm>
        </p:grpSpPr>
        <p:sp>
          <p:nvSpPr>
            <p:cNvPr id="20" name="Rectangle 19"/>
            <p:cNvSpPr/>
            <p:nvPr/>
          </p:nvSpPr>
          <p:spPr>
            <a:xfrm>
              <a:off x="489248" y="2780928"/>
              <a:ext cx="914400" cy="1274440"/>
            </a:xfrm>
            <a:prstGeom prst="rect">
              <a:avLst/>
            </a:prstGeom>
            <a:solidFill>
              <a:srgbClr val="FF0000">
                <a:alpha val="21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4953744" y="3933056"/>
              <a:ext cx="914400" cy="144016"/>
            </a:xfrm>
            <a:prstGeom prst="rect">
              <a:avLst/>
            </a:prstGeom>
            <a:solidFill>
              <a:srgbClr val="FF0000">
                <a:alpha val="21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11560" y="6093296"/>
              <a:ext cx="914400" cy="144016"/>
            </a:xfrm>
            <a:prstGeom prst="rect">
              <a:avLst/>
            </a:prstGeom>
            <a:solidFill>
              <a:srgbClr val="FF0000">
                <a:alpha val="21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619672" y="5949280"/>
              <a:ext cx="67322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= causes </a:t>
              </a:r>
              <a:r>
                <a:rPr lang="en-US" dirty="0" err="1"/>
                <a:t>fréquentes</a:t>
              </a:r>
              <a:r>
                <a:rPr lang="en-US" dirty="0"/>
                <a:t> chez les patients avec GEA </a:t>
              </a:r>
              <a:r>
                <a:rPr lang="en-US" dirty="0" err="1"/>
                <a:t>hospitalisés</a:t>
              </a:r>
              <a:endParaRPr lang="en-US" dirty="0"/>
            </a:p>
          </p:txBody>
        </p:sp>
      </p:grpSp>
      <p:grpSp>
        <p:nvGrpSpPr>
          <p:cNvPr id="6" name="Groupe 5"/>
          <p:cNvGrpSpPr/>
          <p:nvPr/>
        </p:nvGrpSpPr>
        <p:grpSpPr>
          <a:xfrm>
            <a:off x="503040" y="2492896"/>
            <a:ext cx="7848872" cy="3537684"/>
            <a:chOff x="503040" y="2492896"/>
            <a:chExt cx="7848872" cy="3537684"/>
          </a:xfrm>
        </p:grpSpPr>
        <p:grpSp>
          <p:nvGrpSpPr>
            <p:cNvPr id="5" name="Groupe 4"/>
            <p:cNvGrpSpPr/>
            <p:nvPr/>
          </p:nvGrpSpPr>
          <p:grpSpPr>
            <a:xfrm>
              <a:off x="503040" y="2492896"/>
              <a:ext cx="5328592" cy="1944216"/>
              <a:chOff x="503040" y="2492896"/>
              <a:chExt cx="5328592" cy="1944216"/>
            </a:xfrm>
          </p:grpSpPr>
          <p:sp>
            <p:nvSpPr>
              <p:cNvPr id="4" name="Rectangle 3"/>
              <p:cNvSpPr/>
              <p:nvPr/>
            </p:nvSpPr>
            <p:spPr>
              <a:xfrm>
                <a:off x="503040" y="2780928"/>
                <a:ext cx="914400" cy="1274440"/>
              </a:xfrm>
              <a:prstGeom prst="rect">
                <a:avLst/>
              </a:prstGeom>
              <a:solidFill>
                <a:srgbClr val="FFFF00">
                  <a:alpha val="21000"/>
                </a:srgb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1871192" y="2852936"/>
                <a:ext cx="1008112" cy="842392"/>
              </a:xfrm>
              <a:prstGeom prst="rect">
                <a:avLst/>
              </a:prstGeom>
              <a:solidFill>
                <a:srgbClr val="FFFF00">
                  <a:alpha val="21000"/>
                </a:srgb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3095328" y="3068960"/>
                <a:ext cx="1008112" cy="216024"/>
              </a:xfrm>
              <a:prstGeom prst="rect">
                <a:avLst/>
              </a:prstGeom>
              <a:solidFill>
                <a:srgbClr val="FFFF00">
                  <a:alpha val="21000"/>
                </a:srgb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4895528" y="3933056"/>
                <a:ext cx="936104" cy="144016"/>
              </a:xfrm>
              <a:prstGeom prst="rect">
                <a:avLst/>
              </a:prstGeom>
              <a:solidFill>
                <a:srgbClr val="FFFF00">
                  <a:alpha val="21000"/>
                </a:srgb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4895528" y="4293096"/>
                <a:ext cx="936104" cy="144016"/>
              </a:xfrm>
              <a:prstGeom prst="rect">
                <a:avLst/>
              </a:prstGeom>
              <a:solidFill>
                <a:srgbClr val="FFFF00">
                  <a:alpha val="21000"/>
                </a:srgb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3095328" y="2492896"/>
                <a:ext cx="1368152" cy="216024"/>
              </a:xfrm>
              <a:prstGeom prst="rect">
                <a:avLst/>
              </a:prstGeom>
              <a:solidFill>
                <a:srgbClr val="FFFF00">
                  <a:alpha val="21000"/>
                </a:srgb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9" name="Rectangle 18"/>
            <p:cNvSpPr/>
            <p:nvPr/>
          </p:nvSpPr>
          <p:spPr>
            <a:xfrm>
              <a:off x="611560" y="5805264"/>
              <a:ext cx="914400" cy="144016"/>
            </a:xfrm>
            <a:prstGeom prst="rect">
              <a:avLst/>
            </a:prstGeom>
            <a:solidFill>
              <a:srgbClr val="FFFF00">
                <a:alpha val="21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17"/>
            <p:cNvSpPr txBox="1"/>
            <p:nvPr/>
          </p:nvSpPr>
          <p:spPr>
            <a:xfrm>
              <a:off x="1619672" y="5661248"/>
              <a:ext cx="67322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= causes </a:t>
              </a:r>
              <a:r>
                <a:rPr lang="en-US" dirty="0" err="1"/>
                <a:t>fréquentes</a:t>
              </a:r>
              <a:r>
                <a:rPr lang="en-US" dirty="0"/>
                <a:t> </a:t>
              </a:r>
              <a:r>
                <a:rPr lang="en-US" dirty="0" err="1"/>
                <a:t>en</a:t>
              </a:r>
              <a:r>
                <a:rPr lang="en-US" dirty="0"/>
                <a:t> pédiatrie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87559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160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CH"/>
          </a:p>
        </p:txBody>
      </p:sp>
      <p:sp>
        <p:nvSpPr>
          <p:cNvPr id="10" name="Rectangle 9"/>
          <p:cNvSpPr/>
          <p:nvPr/>
        </p:nvSpPr>
        <p:spPr>
          <a:xfrm>
            <a:off x="45670" y="-26283"/>
            <a:ext cx="519480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000" b="1" dirty="0"/>
              <a:t>NOTIONS SUR LE </a:t>
            </a:r>
            <a:r>
              <a:rPr lang="fr-FR" sz="4000" b="1" dirty="0" err="1">
                <a:solidFill>
                  <a:srgbClr val="FF0000"/>
                </a:solidFill>
              </a:rPr>
              <a:t>SiADH</a:t>
            </a:r>
            <a:endParaRPr lang="fr-CH" sz="4000" dirty="0">
              <a:solidFill>
                <a:srgbClr val="FF0000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619141" y="764704"/>
            <a:ext cx="2828613" cy="2633847"/>
            <a:chOff x="1835696" y="2780928"/>
            <a:chExt cx="2210544" cy="1706488"/>
          </a:xfrm>
        </p:grpSpPr>
        <p:sp>
          <p:nvSpPr>
            <p:cNvPr id="3" name="Lightning Bolt 2"/>
            <p:cNvSpPr/>
            <p:nvPr/>
          </p:nvSpPr>
          <p:spPr>
            <a:xfrm>
              <a:off x="1835696" y="2780928"/>
              <a:ext cx="2210544" cy="1706488"/>
            </a:xfrm>
            <a:prstGeom prst="lightningBolt">
              <a:avLst/>
            </a:prstGeom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 rot="2904160">
              <a:off x="2509346" y="3244545"/>
              <a:ext cx="778790" cy="408893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>
              <a:defPPr>
                <a:defRPr lang="fr-FR"/>
              </a:defPPr>
            </a:lstStyle>
            <a:p>
              <a:r>
                <a:rPr lang="en-US" sz="1400" dirty="0"/>
                <a:t>Hypo-</a:t>
              </a:r>
              <a:r>
                <a:rPr lang="en-US" sz="1400" dirty="0" err="1"/>
                <a:t>volémie</a:t>
              </a:r>
              <a:endParaRPr lang="en-US" sz="1400" dirty="0"/>
            </a:p>
            <a:p>
              <a:r>
                <a:rPr lang="en-US" sz="1400" dirty="0"/>
                <a:t>(</a:t>
              </a:r>
              <a:r>
                <a:rPr lang="en-US" sz="1400" dirty="0" err="1"/>
                <a:t>dès</a:t>
              </a:r>
              <a:r>
                <a:rPr lang="en-US" sz="1400" dirty="0"/>
                <a:t> 5-10%)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196622" y="1612419"/>
            <a:ext cx="1311482" cy="1436158"/>
            <a:chOff x="4196622" y="1328342"/>
            <a:chExt cx="1518906" cy="2060282"/>
          </a:xfrm>
        </p:grpSpPr>
        <p:sp>
          <p:nvSpPr>
            <p:cNvPr id="12" name="Lightning Bolt 11"/>
            <p:cNvSpPr/>
            <p:nvPr/>
          </p:nvSpPr>
          <p:spPr>
            <a:xfrm rot="3487074">
              <a:off x="3952024" y="1625121"/>
              <a:ext cx="2008101" cy="1518906"/>
            </a:xfrm>
            <a:prstGeom prst="lightningBolt">
              <a:avLst/>
            </a:prstGeom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 rot="6433951">
              <a:off x="4042949" y="2147245"/>
              <a:ext cx="1994261" cy="35645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>
              <a:defPPr>
                <a:defRPr lang="fr-FR"/>
              </a:defPPr>
              <a:lvl1pPr>
                <a:defRPr sz="1400"/>
              </a:lvl1pPr>
            </a:lstStyle>
            <a:p>
              <a:r>
                <a:rPr lang="en-US" dirty="0">
                  <a:sym typeface="Wingdings"/>
                </a:rPr>
                <a:t> </a:t>
              </a:r>
              <a:r>
                <a:rPr lang="en-US" dirty="0" err="1"/>
                <a:t>osmolarité</a:t>
              </a:r>
              <a:r>
                <a:rPr lang="en-US" dirty="0"/>
                <a:t> pl. </a:t>
              </a: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4052835" y="3304977"/>
            <a:ext cx="1023221" cy="620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i="1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ADH</a:t>
            </a:r>
          </a:p>
        </p:txBody>
      </p:sp>
      <p:grpSp>
        <p:nvGrpSpPr>
          <p:cNvPr id="26" name="Group 9"/>
          <p:cNvGrpSpPr/>
          <p:nvPr/>
        </p:nvGrpSpPr>
        <p:grpSpPr>
          <a:xfrm>
            <a:off x="2405474" y="5427063"/>
            <a:ext cx="4396150" cy="1268725"/>
            <a:chOff x="611560" y="2132856"/>
            <a:chExt cx="7938782" cy="2291126"/>
          </a:xfrm>
        </p:grpSpPr>
        <p:sp>
          <p:nvSpPr>
            <p:cNvPr id="32" name="Rectangle 31"/>
            <p:cNvSpPr/>
            <p:nvPr/>
          </p:nvSpPr>
          <p:spPr>
            <a:xfrm>
              <a:off x="611560" y="2132856"/>
              <a:ext cx="7056784" cy="5040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4644009" y="3923764"/>
              <a:ext cx="3906333" cy="50021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i="1" dirty="0"/>
                <a:t>Pediatrics in Review 2018;39;27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2495344" y="2235083"/>
            <a:ext cx="4164888" cy="3158126"/>
            <a:chOff x="2495344" y="2575130"/>
            <a:chExt cx="4164888" cy="3158126"/>
          </a:xfrm>
        </p:grpSpPr>
        <p:sp>
          <p:nvSpPr>
            <p:cNvPr id="15" name="Lightning Bolt 14"/>
            <p:cNvSpPr/>
            <p:nvPr/>
          </p:nvSpPr>
          <p:spPr>
            <a:xfrm rot="6134266">
              <a:off x="5102477" y="2761569"/>
              <a:ext cx="1341100" cy="968222"/>
            </a:xfrm>
            <a:prstGeom prst="lightningBolt">
              <a:avLst/>
            </a:prstGeom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 rot="8577270" flipV="1">
              <a:off x="5473196" y="3044988"/>
              <a:ext cx="659016" cy="269976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1400" dirty="0" err="1"/>
                <a:t>Nausées</a:t>
              </a:r>
              <a:endParaRPr lang="en-US" sz="1400" dirty="0"/>
            </a:p>
          </p:txBody>
        </p:sp>
        <p:sp>
          <p:nvSpPr>
            <p:cNvPr id="18" name="Lightning Bolt 17"/>
            <p:cNvSpPr/>
            <p:nvPr/>
          </p:nvSpPr>
          <p:spPr>
            <a:xfrm rot="8577399">
              <a:off x="5401133" y="3615375"/>
              <a:ext cx="1259099" cy="1031279"/>
            </a:xfrm>
            <a:prstGeom prst="lightningBolt">
              <a:avLst/>
            </a:prstGeom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 rot="11020403" flipV="1">
              <a:off x="5774469" y="4003020"/>
              <a:ext cx="637894" cy="269976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1400" dirty="0" err="1"/>
                <a:t>Douleur</a:t>
              </a:r>
              <a:endParaRPr lang="en-US" sz="1400" dirty="0"/>
            </a:p>
          </p:txBody>
        </p:sp>
        <p:sp>
          <p:nvSpPr>
            <p:cNvPr id="21" name="Lightning Bolt 20"/>
            <p:cNvSpPr/>
            <p:nvPr/>
          </p:nvSpPr>
          <p:spPr>
            <a:xfrm rot="13022601" flipH="1">
              <a:off x="2495344" y="3552212"/>
              <a:ext cx="1259099" cy="1031279"/>
            </a:xfrm>
            <a:prstGeom prst="lightningBolt">
              <a:avLst/>
            </a:prstGeom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/>
            <p:cNvSpPr txBox="1"/>
            <p:nvPr/>
          </p:nvSpPr>
          <p:spPr>
            <a:xfrm rot="10579597" flipH="1" flipV="1">
              <a:off x="2807002" y="3939857"/>
              <a:ext cx="510314" cy="269976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1400" dirty="0"/>
                <a:t>Stress</a:t>
              </a:r>
            </a:p>
          </p:txBody>
        </p:sp>
        <p:sp>
          <p:nvSpPr>
            <p:cNvPr id="24" name="Lightning Bolt 23"/>
            <p:cNvSpPr/>
            <p:nvPr/>
          </p:nvSpPr>
          <p:spPr>
            <a:xfrm rot="10428854" flipH="1">
              <a:off x="2794374" y="4458527"/>
              <a:ext cx="1259099" cy="1031279"/>
            </a:xfrm>
            <a:prstGeom prst="lightningBolt">
              <a:avLst/>
            </a:prstGeom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/>
            <p:cNvSpPr txBox="1"/>
            <p:nvPr/>
          </p:nvSpPr>
          <p:spPr>
            <a:xfrm rot="7661496" flipH="1" flipV="1">
              <a:off x="2864139" y="4898297"/>
              <a:ext cx="1037152" cy="253468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1400" dirty="0" err="1"/>
                <a:t>Médicaments</a:t>
              </a:r>
              <a:endParaRPr lang="en-US" sz="1400" dirty="0"/>
            </a:p>
          </p:txBody>
        </p:sp>
        <p:sp>
          <p:nvSpPr>
            <p:cNvPr id="28" name="Lightning Bolt 27"/>
            <p:cNvSpPr/>
            <p:nvPr/>
          </p:nvSpPr>
          <p:spPr>
            <a:xfrm rot="10800000">
              <a:off x="5117948" y="4452440"/>
              <a:ext cx="1259099" cy="1031279"/>
            </a:xfrm>
            <a:prstGeom prst="lightningBolt">
              <a:avLst/>
            </a:prstGeom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/>
            <p:cNvSpPr txBox="1"/>
            <p:nvPr/>
          </p:nvSpPr>
          <p:spPr>
            <a:xfrm rot="13396338" flipV="1">
              <a:off x="5338522" y="4815022"/>
              <a:ext cx="922550" cy="269976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1400" dirty="0" err="1"/>
                <a:t>M.pulm</a:t>
              </a:r>
              <a:r>
                <a:rPr lang="en-US" sz="1400" dirty="0"/>
                <a:t>/SNC</a:t>
              </a:r>
            </a:p>
          </p:txBody>
        </p:sp>
        <p:sp>
          <p:nvSpPr>
            <p:cNvPr id="34" name="Lightning Bolt 33"/>
            <p:cNvSpPr/>
            <p:nvPr/>
          </p:nvSpPr>
          <p:spPr>
            <a:xfrm rot="9167516" flipH="1">
              <a:off x="3766461" y="4701977"/>
              <a:ext cx="1259099" cy="1031279"/>
            </a:xfrm>
            <a:prstGeom prst="lightningBolt">
              <a:avLst/>
            </a:prstGeom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TextBox 34"/>
            <p:cNvSpPr txBox="1"/>
            <p:nvPr/>
          </p:nvSpPr>
          <p:spPr>
            <a:xfrm rot="6724512" flipH="1" flipV="1">
              <a:off x="3952279" y="5154106"/>
              <a:ext cx="746931" cy="253468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1400" dirty="0" err="1"/>
                <a:t>Chirurgie</a:t>
              </a:r>
              <a:endParaRPr lang="en-US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087098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0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0"/>
            <a:ext cx="9144000" cy="68160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CH" dirty="0"/>
          </a:p>
        </p:txBody>
      </p:sp>
      <p:sp>
        <p:nvSpPr>
          <p:cNvPr id="15" name="Rectangle 14"/>
          <p:cNvSpPr/>
          <p:nvPr/>
        </p:nvSpPr>
        <p:spPr>
          <a:xfrm>
            <a:off x="45670" y="-26283"/>
            <a:ext cx="882171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000" b="1" dirty="0" err="1"/>
              <a:t>SiADH</a:t>
            </a:r>
            <a:r>
              <a:rPr lang="fr-FR" sz="4000" b="1" dirty="0"/>
              <a:t> ET SOLUTION DE REHYDRATATION</a:t>
            </a:r>
            <a:endParaRPr lang="fr-CH" sz="4000" dirty="0"/>
          </a:p>
        </p:txBody>
      </p:sp>
      <p:sp>
        <p:nvSpPr>
          <p:cNvPr id="5" name="ZoneTexte 4"/>
          <p:cNvSpPr txBox="1"/>
          <p:nvPr/>
        </p:nvSpPr>
        <p:spPr>
          <a:xfrm>
            <a:off x="395537" y="1124744"/>
            <a:ext cx="847184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400" dirty="0"/>
              <a:t>Les solutions hypotoniques (plus proches du lait maternel) sont plus proche du physiologique mais: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CH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sz="2400" dirty="0"/>
              <a:t>En condition d’hospitalisation et surtout d’hypovolémie, l’ADH est fortement stimulée </a:t>
            </a:r>
            <a:r>
              <a:rPr lang="fr-CH" sz="2400" dirty="0">
                <a:sym typeface="Wingdings" panose="05000000000000000000" pitchFamily="2" charset="2"/>
              </a:rPr>
              <a:t> </a:t>
            </a:r>
            <a:r>
              <a:rPr lang="fr-CH" sz="2400" b="1" dirty="0"/>
              <a:t>les reins gardent de l’eau</a:t>
            </a:r>
            <a:r>
              <a:rPr lang="fr-CH" sz="240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CH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sz="2400" dirty="0"/>
              <a:t>Dans ces conditions les solutions hypotoniques entraînent des </a:t>
            </a:r>
            <a:r>
              <a:rPr lang="fr-CH" sz="2400" b="1" dirty="0"/>
              <a:t>hyponatrémies</a:t>
            </a:r>
            <a:r>
              <a:rPr lang="fr-CH" sz="240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CH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sz="2400" dirty="0"/>
              <a:t>La recommandation est donc d’utiliser des solutions </a:t>
            </a:r>
            <a:r>
              <a:rPr lang="fr-CH" sz="2400" b="1" dirty="0"/>
              <a:t>isotoniques</a:t>
            </a:r>
            <a:r>
              <a:rPr lang="fr-CH" sz="2400" dirty="0"/>
              <a:t> dans la réhydratation </a:t>
            </a:r>
            <a:r>
              <a:rPr lang="fr-CH" sz="2400" b="1" dirty="0"/>
              <a:t>associées à des apports en glucose </a:t>
            </a:r>
          </a:p>
        </p:txBody>
      </p:sp>
      <p:grpSp>
        <p:nvGrpSpPr>
          <p:cNvPr id="8" name="Groupe 7"/>
          <p:cNvGrpSpPr/>
          <p:nvPr/>
        </p:nvGrpSpPr>
        <p:grpSpPr>
          <a:xfrm>
            <a:off x="1979712" y="5532406"/>
            <a:ext cx="6994554" cy="1015664"/>
            <a:chOff x="1979712" y="5532406"/>
            <a:chExt cx="6994554" cy="1015664"/>
          </a:xfrm>
        </p:grpSpPr>
        <p:sp>
          <p:nvSpPr>
            <p:cNvPr id="11" name="ZoneTexte 9"/>
            <p:cNvSpPr txBox="1"/>
            <p:nvPr/>
          </p:nvSpPr>
          <p:spPr>
            <a:xfrm>
              <a:off x="6804248" y="5532406"/>
              <a:ext cx="2170018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i="1" dirty="0" err="1"/>
                <a:t>Pediatrics</a:t>
              </a:r>
              <a:r>
                <a:rPr lang="fr-FR" sz="1200" i="1" dirty="0"/>
                <a:t> </a:t>
              </a:r>
              <a:r>
                <a:rPr lang="fr-FR" sz="1200" dirty="0"/>
                <a:t>2005;116;1401</a:t>
              </a:r>
            </a:p>
            <a:p>
              <a:r>
                <a:rPr lang="fr-FR" sz="1200" i="1" dirty="0" err="1"/>
                <a:t>Pediatrics</a:t>
              </a:r>
              <a:r>
                <a:rPr lang="fr-FR" sz="1200" i="1" dirty="0"/>
                <a:t> </a:t>
              </a:r>
              <a:r>
                <a:rPr lang="fr-FR" sz="1200" dirty="0"/>
                <a:t>2014;133;105</a:t>
              </a:r>
            </a:p>
            <a:p>
              <a:r>
                <a:rPr lang="fr-FR" sz="1200" i="1" dirty="0"/>
                <a:t>Cochrane Library </a:t>
              </a:r>
              <a:r>
                <a:rPr lang="fr-FR" sz="1200" dirty="0"/>
                <a:t>2014, Issue 12</a:t>
              </a:r>
              <a:endParaRPr lang="en-US" sz="1200" i="1" dirty="0"/>
            </a:p>
            <a:p>
              <a:r>
                <a:rPr lang="fr-CH" sz="1200" i="1" dirty="0"/>
                <a:t>Nelson 2016</a:t>
              </a:r>
            </a:p>
            <a:p>
              <a:r>
                <a:rPr lang="en-US" sz="1200" i="1" dirty="0"/>
                <a:t>Pediatrics in Review 2018;39;27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1979712" y="5532407"/>
              <a:ext cx="4464496" cy="1015663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r>
                <a:rPr lang="fr-CH" sz="2000" u="sng" dirty="0"/>
                <a:t>Solution recommandées</a:t>
              </a:r>
              <a:r>
                <a:rPr lang="fr-CH" sz="2000" dirty="0"/>
                <a:t>: </a:t>
              </a:r>
            </a:p>
            <a:p>
              <a:r>
                <a:rPr lang="fr-CH" sz="2000" dirty="0"/>
                <a:t>Iso-G5% ou Iso-G10% </a:t>
              </a:r>
            </a:p>
            <a:p>
              <a:r>
                <a:rPr lang="fr-CH" sz="2000" dirty="0">
                  <a:solidFill>
                    <a:srgbClr val="FF0000"/>
                  </a:solidFill>
                </a:rPr>
                <a:t>+ Potassium 20 </a:t>
              </a:r>
              <a:r>
                <a:rPr lang="fr-CH" sz="2000" dirty="0" err="1">
                  <a:solidFill>
                    <a:srgbClr val="FF0000"/>
                  </a:solidFill>
                </a:rPr>
                <a:t>mmol</a:t>
              </a:r>
              <a:r>
                <a:rPr lang="fr-CH" sz="2000" dirty="0">
                  <a:solidFill>
                    <a:srgbClr val="FF0000"/>
                  </a:solidFill>
                </a:rPr>
                <a:t>/L dès que diurèse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59433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3528" y="1568981"/>
            <a:ext cx="8496944" cy="452431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400" b="1" dirty="0"/>
              <a:t>DES SOLUTIONS DE RÉHYDRATATION </a:t>
            </a:r>
            <a:r>
              <a:rPr lang="en-US" sz="2400" b="1" dirty="0">
                <a:solidFill>
                  <a:srgbClr val="FF0000"/>
                </a:solidFill>
              </a:rPr>
              <a:t>ISOTONIQUES</a:t>
            </a:r>
            <a:r>
              <a:rPr lang="en-US" sz="2400" b="1" dirty="0"/>
              <a:t> SONT PRÉFÉRABLES EN PARTICULIER CHEZ LES PATIENTS HYPOVOLÉMIQUES POUR PRÉVENIR LES HYPONATRÉMIES SECONDAIRES</a:t>
            </a:r>
          </a:p>
          <a:p>
            <a:pPr marL="457200" indent="-457200">
              <a:buFont typeface="Arial"/>
              <a:buChar char="•"/>
            </a:pPr>
            <a:endParaRPr lang="en-US" sz="2400" b="1" dirty="0"/>
          </a:p>
          <a:p>
            <a:pPr marL="457200" indent="-457200">
              <a:buFont typeface="Arial"/>
              <a:buChar char="•"/>
            </a:pPr>
            <a:r>
              <a:rPr lang="en-US" sz="2400" b="1" dirty="0"/>
              <a:t>CES SOLUTIONS DOIVENT CONTENIR </a:t>
            </a:r>
            <a:r>
              <a:rPr lang="en-US" sz="2400" b="1" dirty="0">
                <a:solidFill>
                  <a:srgbClr val="FF0000"/>
                </a:solidFill>
              </a:rPr>
              <a:t>SUFFISAMENT DE GLUCOSE </a:t>
            </a:r>
            <a:r>
              <a:rPr lang="en-US" sz="2400" b="1" dirty="0"/>
              <a:t>POUR PRÉVENIR LA CÉTOSE ET LIMITER LA PERTE DE MASSE MAIGRE. </a:t>
            </a:r>
          </a:p>
          <a:p>
            <a:pPr marL="457200" indent="-457200">
              <a:buFont typeface="Arial"/>
              <a:buChar char="•"/>
            </a:pPr>
            <a:endParaRPr lang="en-US" sz="2400" b="1" dirty="0"/>
          </a:p>
          <a:p>
            <a:pPr marL="457200" indent="-457200">
              <a:buFont typeface="Arial"/>
              <a:buChar char="•"/>
            </a:pPr>
            <a:r>
              <a:rPr lang="en-US" sz="2400" b="1" dirty="0"/>
              <a:t>UNE SURVEILLANCE DE LA </a:t>
            </a:r>
            <a:r>
              <a:rPr lang="en-US" sz="2400" b="1" dirty="0">
                <a:solidFill>
                  <a:srgbClr val="FF0000"/>
                </a:solidFill>
              </a:rPr>
              <a:t>DIURÈSE</a:t>
            </a:r>
            <a:r>
              <a:rPr lang="en-US" sz="2400" b="1" dirty="0"/>
              <a:t>  ET DES </a:t>
            </a:r>
            <a:r>
              <a:rPr lang="en-US" sz="2400" b="1" dirty="0">
                <a:solidFill>
                  <a:srgbClr val="FF0000"/>
                </a:solidFill>
              </a:rPr>
              <a:t>ÉLECTROLYTES</a:t>
            </a:r>
            <a:r>
              <a:rPr lang="en-US" sz="2400" b="1" dirty="0"/>
              <a:t> EST RECOMMANDÉE DANS LES DÉSHYDRATATION </a:t>
            </a:r>
            <a:r>
              <a:rPr lang="en-US" sz="2400" b="1" dirty="0">
                <a:solidFill>
                  <a:srgbClr val="FF0000"/>
                </a:solidFill>
              </a:rPr>
              <a:t>SÉVÈRES</a:t>
            </a:r>
            <a:r>
              <a:rPr lang="en-US" sz="2400" b="1" dirty="0"/>
              <a:t> OU LES PERFUSIONS DE</a:t>
            </a:r>
            <a:r>
              <a:rPr lang="en-US" sz="2400" b="1" dirty="0">
                <a:solidFill>
                  <a:srgbClr val="FF0000"/>
                </a:solidFill>
              </a:rPr>
              <a:t> &gt; 24H.</a:t>
            </a:r>
          </a:p>
        </p:txBody>
      </p:sp>
      <p:sp>
        <p:nvSpPr>
          <p:cNvPr id="2" name="Rectangle 1"/>
          <p:cNvSpPr/>
          <p:nvPr/>
        </p:nvSpPr>
        <p:spPr>
          <a:xfrm>
            <a:off x="3059832" y="643335"/>
            <a:ext cx="272988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 dirty="0">
                <a:solidFill>
                  <a:srgbClr val="FF0000"/>
                </a:solidFill>
              </a:rPr>
              <a:t>MESSAGES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3605161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160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" name="Rectangle 3"/>
          <p:cNvSpPr/>
          <p:nvPr/>
        </p:nvSpPr>
        <p:spPr>
          <a:xfrm>
            <a:off x="41927" y="0"/>
            <a:ext cx="83981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600" b="1" dirty="0"/>
              <a:t>VITESSE DE</a:t>
            </a:r>
            <a:r>
              <a:rPr lang="fr-CH" sz="3600" dirty="0"/>
              <a:t> </a:t>
            </a:r>
            <a:r>
              <a:rPr lang="fr-FR" sz="3600" b="1" dirty="0"/>
              <a:t>REMPLACEMENT DU DEFICIT IV</a:t>
            </a:r>
            <a:endParaRPr lang="fr-CH" sz="3600" dirty="0"/>
          </a:p>
        </p:txBody>
      </p:sp>
      <p:sp>
        <p:nvSpPr>
          <p:cNvPr id="8" name="Rectangle 7"/>
          <p:cNvSpPr/>
          <p:nvPr/>
        </p:nvSpPr>
        <p:spPr>
          <a:xfrm>
            <a:off x="179512" y="764704"/>
            <a:ext cx="8640960" cy="33701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3200" b="1" dirty="0" err="1"/>
              <a:t>Réhydrâtation</a:t>
            </a:r>
            <a:r>
              <a:rPr lang="fr-FR" sz="3200" b="1" dirty="0"/>
              <a:t> IV « classique</a:t>
            </a:r>
            <a:r>
              <a:rPr lang="fr-FR" sz="3600" dirty="0"/>
              <a:t> »</a:t>
            </a:r>
          </a:p>
          <a:p>
            <a:pPr marL="628650" lvl="2" indent="-628650">
              <a:buFont typeface="Courier New" panose="02070309020205020404" pitchFamily="49" charset="0"/>
              <a:buChar char="o"/>
            </a:pPr>
            <a:r>
              <a:rPr lang="fr-FR" sz="2400" dirty="0"/>
              <a:t>Restauration de la volémie (ad 40 cc/kg) sur 3-4h puis remplacement:</a:t>
            </a:r>
          </a:p>
          <a:p>
            <a:pPr marL="1543050" lvl="4" indent="-628650">
              <a:buFont typeface="Wingdings" panose="05000000000000000000" pitchFamily="2" charset="2"/>
              <a:buChar char="§"/>
            </a:pPr>
            <a:r>
              <a:rPr lang="fr-FR" sz="2400" dirty="0"/>
              <a:t>50% du déficit* restant </a:t>
            </a:r>
            <a:r>
              <a:rPr lang="fr-FR" sz="2400" b="1" dirty="0"/>
              <a:t>sur 8h </a:t>
            </a:r>
            <a:r>
              <a:rPr lang="fr-FR" sz="2400" dirty="0"/>
              <a:t>puis </a:t>
            </a:r>
          </a:p>
          <a:p>
            <a:pPr marL="1543050" lvl="4" indent="-628650">
              <a:buFont typeface="Wingdings" panose="05000000000000000000" pitchFamily="2" charset="2"/>
              <a:buChar char="§"/>
            </a:pPr>
            <a:r>
              <a:rPr lang="fr-FR" sz="2400" dirty="0"/>
              <a:t>50% du déficit restant* </a:t>
            </a:r>
            <a:r>
              <a:rPr lang="fr-FR" sz="2400" b="1" dirty="0"/>
              <a:t>sur les 16h </a:t>
            </a:r>
            <a:r>
              <a:rPr lang="fr-FR" sz="2400" dirty="0"/>
              <a:t>suivantes </a:t>
            </a:r>
          </a:p>
          <a:p>
            <a:pPr marL="0" lvl="2"/>
            <a:r>
              <a:rPr lang="fr-FR" sz="2400" dirty="0">
                <a:solidFill>
                  <a:srgbClr val="0070C0"/>
                </a:solidFill>
              </a:rPr>
              <a:t>ou</a:t>
            </a:r>
          </a:p>
          <a:p>
            <a:pPr marL="0" lvl="2"/>
            <a:endParaRPr lang="fr-FR" sz="900" dirty="0">
              <a:solidFill>
                <a:srgbClr val="0070C0"/>
              </a:solidFill>
            </a:endParaRPr>
          </a:p>
          <a:p>
            <a:pPr marL="628650" lvl="2" indent="-628650">
              <a:buFont typeface="Courier New" panose="02070309020205020404" pitchFamily="49" charset="0"/>
              <a:buChar char="o"/>
            </a:pPr>
            <a:r>
              <a:rPr lang="fr-FR" sz="2400" dirty="0"/>
              <a:t>Restauration de la volémie (ad 40 cc/kg) sur 3-4 puis remplacement du déficit* </a:t>
            </a:r>
            <a:r>
              <a:rPr lang="fr-FR" sz="2400" b="1" dirty="0"/>
              <a:t>sur 24h</a:t>
            </a:r>
            <a:endParaRPr lang="fr-FR" sz="2400" dirty="0"/>
          </a:p>
        </p:txBody>
      </p:sp>
      <p:sp>
        <p:nvSpPr>
          <p:cNvPr id="5" name="Rectangle 4"/>
          <p:cNvSpPr/>
          <p:nvPr/>
        </p:nvSpPr>
        <p:spPr>
          <a:xfrm>
            <a:off x="0" y="4365104"/>
            <a:ext cx="8820472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4150" lvl="0"/>
            <a:r>
              <a:rPr lang="fr-FR" sz="3200" b="1" dirty="0"/>
              <a:t>Réhydratation « hyper rapide »?</a:t>
            </a:r>
          </a:p>
          <a:p>
            <a:pPr marL="809625" lvl="0" indent="-635000">
              <a:buFont typeface="Courier New" panose="02070309020205020404" pitchFamily="49" charset="0"/>
              <a:buChar char="o"/>
            </a:pPr>
            <a:r>
              <a:rPr lang="fr-CH" sz="2400" dirty="0"/>
              <a:t>Quelques études sur remplacement complet du déficit IV en 4h mais pas n’a encore été assez étudié pour pouvoir être recommandé</a:t>
            </a:r>
            <a:endParaRPr lang="fr-FR" sz="2400" dirty="0"/>
          </a:p>
        </p:txBody>
      </p:sp>
      <p:sp>
        <p:nvSpPr>
          <p:cNvPr id="2" name="Rectangle 1"/>
          <p:cNvSpPr/>
          <p:nvPr/>
        </p:nvSpPr>
        <p:spPr>
          <a:xfrm>
            <a:off x="105517" y="6259288"/>
            <a:ext cx="34675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2"/>
            <a:r>
              <a:rPr lang="fr-FR" sz="1600" dirty="0"/>
              <a:t>*</a:t>
            </a:r>
            <a:r>
              <a:rPr lang="fr-FR" sz="2400" dirty="0"/>
              <a:t> </a:t>
            </a:r>
            <a:r>
              <a:rPr lang="fr-FR" sz="1600" dirty="0"/>
              <a:t>en plus de  besoins de base et  pertes</a:t>
            </a:r>
          </a:p>
        </p:txBody>
      </p:sp>
    </p:spTree>
    <p:extLst>
      <p:ext uri="{BB962C8B-B14F-4D97-AF65-F5344CB8AC3E}">
        <p14:creationId xmlns:p14="http://schemas.microsoft.com/office/powerpoint/2010/main" val="1177977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  <p:bldP spid="5" grpId="0"/>
      <p:bldP spid="2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1186731"/>
              </p:ext>
            </p:extLst>
          </p:nvPr>
        </p:nvGraphicFramePr>
        <p:xfrm>
          <a:off x="323528" y="836712"/>
          <a:ext cx="8424935" cy="31903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44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27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35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035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035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0356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0356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76064">
                <a:tc>
                  <a:txBody>
                    <a:bodyPr/>
                    <a:lstStyle/>
                    <a:p>
                      <a:pPr algn="ctr"/>
                      <a:endParaRPr lang="fr-CH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sz="1200" dirty="0"/>
                        <a:t>Glucose</a:t>
                      </a:r>
                    </a:p>
                    <a:p>
                      <a:pPr algn="ctr"/>
                      <a:r>
                        <a:rPr lang="fr-CH" sz="1200" dirty="0"/>
                        <a:t>(</a:t>
                      </a:r>
                      <a:r>
                        <a:rPr lang="fr-CH" sz="1200" dirty="0" err="1"/>
                        <a:t>mmol</a:t>
                      </a:r>
                      <a:r>
                        <a:rPr lang="fr-CH" sz="1200" dirty="0"/>
                        <a:t>/L)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CH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Na</a:t>
                      </a:r>
                    </a:p>
                    <a:p>
                      <a:pPr marL="0" algn="ctr" defTabSz="914400" rtl="0" eaLnBrk="1" latinLnBrk="0" hangingPunct="1"/>
                      <a:r>
                        <a:rPr lang="fr-CH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fr-CH" sz="1200" b="1" kern="1200" dirty="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mmol</a:t>
                      </a:r>
                      <a:r>
                        <a:rPr lang="fr-CH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/L)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sz="1200" dirty="0"/>
                        <a:t>K</a:t>
                      </a:r>
                    </a:p>
                    <a:p>
                      <a:pPr algn="ctr"/>
                      <a:r>
                        <a:rPr lang="fr-CH" sz="1200" dirty="0"/>
                        <a:t>(</a:t>
                      </a:r>
                      <a:r>
                        <a:rPr lang="fr-CH" sz="1200" dirty="0" err="1"/>
                        <a:t>mmol</a:t>
                      </a:r>
                      <a:r>
                        <a:rPr lang="fr-CH" sz="1200" dirty="0"/>
                        <a:t>/L)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sz="1200" dirty="0"/>
                        <a:t>Cl</a:t>
                      </a:r>
                    </a:p>
                    <a:p>
                      <a:pPr algn="ctr"/>
                      <a:r>
                        <a:rPr lang="fr-CH" sz="1200" dirty="0"/>
                        <a:t>(</a:t>
                      </a:r>
                      <a:r>
                        <a:rPr lang="fr-CH" sz="1200" dirty="0" err="1"/>
                        <a:t>mmol</a:t>
                      </a:r>
                      <a:r>
                        <a:rPr lang="fr-CH" sz="1200" dirty="0"/>
                        <a:t>/L)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sz="1200" dirty="0"/>
                        <a:t>Tampon</a:t>
                      </a:r>
                    </a:p>
                    <a:p>
                      <a:pPr algn="ctr"/>
                      <a:r>
                        <a:rPr lang="fr-CH" sz="1200" dirty="0"/>
                        <a:t>(</a:t>
                      </a:r>
                      <a:r>
                        <a:rPr lang="fr-CH" sz="1200" dirty="0" err="1"/>
                        <a:t>mmol</a:t>
                      </a:r>
                      <a:r>
                        <a:rPr lang="fr-CH" sz="1200" dirty="0"/>
                        <a:t>/L)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sz="1200" dirty="0"/>
                        <a:t>osmolarité</a:t>
                      </a:r>
                    </a:p>
                    <a:p>
                      <a:pPr algn="ctr"/>
                      <a:r>
                        <a:rPr lang="fr-CH" sz="1200" dirty="0"/>
                        <a:t>(</a:t>
                      </a:r>
                      <a:r>
                        <a:rPr lang="fr-CH" sz="1200" dirty="0" err="1"/>
                        <a:t>mosm</a:t>
                      </a:r>
                      <a:r>
                        <a:rPr lang="fr-CH" sz="1200" dirty="0"/>
                        <a:t>/kg)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6379">
                <a:tc>
                  <a:txBody>
                    <a:bodyPr/>
                    <a:lstStyle/>
                    <a:p>
                      <a:pPr algn="ctr"/>
                      <a:r>
                        <a:rPr lang="fr-CH" sz="1200" dirty="0"/>
                        <a:t>Oralpädon®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sz="1200" dirty="0"/>
                        <a:t>90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sz="1200" dirty="0"/>
                        <a:t>60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sz="1200" dirty="0"/>
                        <a:t>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sz="1200" dirty="0"/>
                        <a:t>60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sz="1200" dirty="0"/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sz="1200" dirty="0"/>
                        <a:t>240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6379">
                <a:tc>
                  <a:txBody>
                    <a:bodyPr/>
                    <a:lstStyle/>
                    <a:p>
                      <a:pPr algn="ctr"/>
                      <a:r>
                        <a:rPr lang="fr-CH" sz="1200" dirty="0"/>
                        <a:t>Normolytoral®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sz="1200" dirty="0"/>
                        <a:t>110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sz="1200" dirty="0"/>
                        <a:t>60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sz="1200" dirty="0"/>
                        <a:t>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sz="1200" dirty="0"/>
                        <a:t>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sz="1200" dirty="0"/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sz="1200" dirty="0"/>
                        <a:t>250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6379">
                <a:tc>
                  <a:txBody>
                    <a:bodyPr/>
                    <a:lstStyle/>
                    <a:p>
                      <a:pPr algn="ctr"/>
                      <a:r>
                        <a:rPr lang="fr-CH" sz="1200" dirty="0"/>
                        <a:t>NaCl 0.9%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sz="1200" dirty="0"/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sz="1200" dirty="0"/>
                        <a:t>154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sz="1200" dirty="0"/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sz="1200" dirty="0"/>
                        <a:t>154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sz="1200" dirty="0"/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sz="1200" dirty="0"/>
                        <a:t>308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endParaRPr lang="fr-CH" sz="12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H" sz="12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H" sz="12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H" sz="12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H" sz="12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H" sz="12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H" sz="12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6379">
                <a:tc>
                  <a:txBody>
                    <a:bodyPr/>
                    <a:lstStyle/>
                    <a:p>
                      <a:pPr algn="ctr"/>
                      <a:r>
                        <a:rPr lang="fr-CH" sz="1200" dirty="0"/>
                        <a:t>Vomissements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sz="1200" dirty="0"/>
                        <a:t>-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sz="1200" dirty="0"/>
                        <a:t>20-80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sz="1200" dirty="0"/>
                        <a:t>5-20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sz="1200" dirty="0"/>
                        <a:t>100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H" sz="120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sz="1200" dirty="0"/>
                        <a:t>125-200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6379">
                <a:tc>
                  <a:txBody>
                    <a:bodyPr/>
                    <a:lstStyle/>
                    <a:p>
                      <a:pPr algn="ctr"/>
                      <a:r>
                        <a:rPr lang="fr-CH" sz="1200" dirty="0"/>
                        <a:t>Diarrhées </a:t>
                      </a:r>
                    </a:p>
                    <a:p>
                      <a:pPr algn="ctr"/>
                      <a:r>
                        <a:rPr lang="fr-CH" sz="1200" dirty="0"/>
                        <a:t>non sécrétoires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sz="1200" dirty="0"/>
                        <a:t>-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sz="1200" dirty="0"/>
                        <a:t>10-90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sz="1200" dirty="0"/>
                        <a:t>10-80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sz="1200" dirty="0"/>
                        <a:t>10-110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sz="1200" dirty="0"/>
                        <a:t>+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sz="1200" dirty="0"/>
                        <a:t>30-280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6379">
                <a:tc>
                  <a:txBody>
                    <a:bodyPr/>
                    <a:lstStyle/>
                    <a:p>
                      <a:pPr algn="ctr"/>
                      <a:r>
                        <a:rPr lang="fr-CH" sz="1200" dirty="0"/>
                        <a:t>Diarrhées</a:t>
                      </a:r>
                      <a:r>
                        <a:rPr lang="fr-CH" sz="1200" baseline="0" dirty="0"/>
                        <a:t> sécrétoires</a:t>
                      </a:r>
                      <a:endParaRPr lang="fr-CH" sz="120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H" sz="120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sz="1200" dirty="0"/>
                        <a:t>100-150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sz="1200" dirty="0"/>
                        <a:t>&gt;15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sz="1200" dirty="0"/>
                        <a:t>100-150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sz="1200" dirty="0"/>
                        <a:t>+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sz="1200" dirty="0"/>
                        <a:t>215-335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364619" y="4437112"/>
            <a:ext cx="5575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/>
              <a:t>Vomissements et diarrhées non sécrétoires avec: </a:t>
            </a:r>
            <a:endParaRPr lang="fr-CH" sz="800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68160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CH"/>
          </a:p>
        </p:txBody>
      </p:sp>
      <p:sp>
        <p:nvSpPr>
          <p:cNvPr id="9" name="Rectangle 8"/>
          <p:cNvSpPr/>
          <p:nvPr/>
        </p:nvSpPr>
        <p:spPr>
          <a:xfrm>
            <a:off x="45670" y="-26283"/>
            <a:ext cx="634796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000" b="1" dirty="0"/>
              <a:t>COMPENSATION DES PERTES</a:t>
            </a:r>
            <a:endParaRPr lang="fr-CH" sz="4000" dirty="0"/>
          </a:p>
        </p:txBody>
      </p:sp>
      <p:sp>
        <p:nvSpPr>
          <p:cNvPr id="10" name="ZoneTexte 9"/>
          <p:cNvSpPr txBox="1"/>
          <p:nvPr/>
        </p:nvSpPr>
        <p:spPr>
          <a:xfrm>
            <a:off x="5790304" y="5517232"/>
            <a:ext cx="3318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4"/>
            <a:r>
              <a:rPr lang="en-US" b="1" dirty="0">
                <a:sym typeface="Wingdings" panose="05000000000000000000" pitchFamily="2" charset="2"/>
              </a:rPr>
              <a:t></a:t>
            </a:r>
            <a:r>
              <a:rPr lang="en-US" b="1" dirty="0"/>
              <a:t>5-10 ml/kg/</a:t>
            </a:r>
            <a:r>
              <a:rPr lang="en-US" b="1" dirty="0" err="1"/>
              <a:t>diarrhée</a:t>
            </a:r>
            <a:endParaRPr lang="en-US" b="1" dirty="0"/>
          </a:p>
          <a:p>
            <a:pPr marL="0" lvl="1"/>
            <a:r>
              <a:rPr lang="en-US" b="1" dirty="0">
                <a:sym typeface="Wingdings" panose="05000000000000000000" pitchFamily="2" charset="2"/>
              </a:rPr>
              <a:t></a:t>
            </a:r>
            <a:r>
              <a:rPr lang="en-US" b="1" dirty="0"/>
              <a:t>2-5 ml/kg/</a:t>
            </a:r>
            <a:r>
              <a:rPr lang="en-US" b="1" dirty="0" err="1"/>
              <a:t>vomissement</a:t>
            </a:r>
            <a:endParaRPr lang="en-US" b="1" dirty="0"/>
          </a:p>
          <a:p>
            <a:endParaRPr lang="fr-CH" b="1" dirty="0"/>
          </a:p>
        </p:txBody>
      </p:sp>
      <p:sp>
        <p:nvSpPr>
          <p:cNvPr id="11" name="ZoneTexte 10"/>
          <p:cNvSpPr txBox="1"/>
          <p:nvPr/>
        </p:nvSpPr>
        <p:spPr>
          <a:xfrm>
            <a:off x="5794282" y="4437112"/>
            <a:ext cx="33182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b="1" dirty="0">
                <a:sym typeface="Wingdings" panose="05000000000000000000" pitchFamily="2" charset="2"/>
              </a:rPr>
              <a:t> </a:t>
            </a:r>
            <a:r>
              <a:rPr lang="fr-CH" b="1" dirty="0"/>
              <a:t>Normolytoral®/Oralpädon®     </a:t>
            </a:r>
          </a:p>
          <a:p>
            <a:endParaRPr lang="fr-CH" sz="800" dirty="0"/>
          </a:p>
        </p:txBody>
      </p:sp>
      <p:sp>
        <p:nvSpPr>
          <p:cNvPr id="12" name="ZoneTexte 11"/>
          <p:cNvSpPr txBox="1"/>
          <p:nvPr/>
        </p:nvSpPr>
        <p:spPr>
          <a:xfrm>
            <a:off x="5794282" y="4941168"/>
            <a:ext cx="331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b="1" dirty="0">
                <a:sym typeface="Wingdings" panose="05000000000000000000" pitchFamily="2" charset="2"/>
              </a:rPr>
              <a:t> </a:t>
            </a:r>
            <a:r>
              <a:rPr lang="fr-CH" b="1" dirty="0"/>
              <a:t>NaCl 0.9%  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364619" y="4931876"/>
            <a:ext cx="5575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/>
              <a:t>Diarrhées sécrétoires avec:		</a:t>
            </a:r>
            <a:r>
              <a:rPr lang="en-US" dirty="0"/>
              <a:t>	</a:t>
            </a:r>
            <a:endParaRPr lang="fr-CH" b="1" dirty="0"/>
          </a:p>
        </p:txBody>
      </p:sp>
      <p:sp>
        <p:nvSpPr>
          <p:cNvPr id="2" name="Rectangle 1"/>
          <p:cNvSpPr/>
          <p:nvPr/>
        </p:nvSpPr>
        <p:spPr>
          <a:xfrm>
            <a:off x="364619" y="551723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Volumes:				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9111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  <p:bldP spid="10" grpId="0" uiExpand="1" build="p"/>
      <p:bldP spid="11" grpId="0" build="p"/>
      <p:bldP spid="12" grpId="0" build="p"/>
      <p:bldP spid="13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1603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7" name="Rectangle 6"/>
          <p:cNvSpPr/>
          <p:nvPr/>
        </p:nvSpPr>
        <p:spPr>
          <a:xfrm>
            <a:off x="15156" y="0"/>
            <a:ext cx="682260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000" b="1" dirty="0"/>
              <a:t>GEA VIRALE OU BACTÉRIENNE?</a:t>
            </a:r>
            <a:endParaRPr lang="fr-CH" sz="40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755EB5D-B568-B846-8CEE-9911876BEC92}"/>
              </a:ext>
            </a:extLst>
          </p:cNvPr>
          <p:cNvSpPr/>
          <p:nvPr/>
        </p:nvSpPr>
        <p:spPr>
          <a:xfrm>
            <a:off x="29722" y="1899404"/>
            <a:ext cx="5550389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Quand ?</a:t>
            </a:r>
            <a:r>
              <a:rPr lang="fr-CH" dirty="0"/>
              <a:t> </a:t>
            </a:r>
            <a:r>
              <a:rPr lang="fr-CH" dirty="0">
                <a:sym typeface="Wingdings" pitchFamily="2" charset="2"/>
              </a:rPr>
              <a:t> </a:t>
            </a:r>
            <a:r>
              <a:rPr lang="fr-FR" dirty="0"/>
              <a:t>N’importe quand pendant ou juste après le retour de voyage (en moyenne 8 jours après le départ)</a:t>
            </a:r>
          </a:p>
          <a:p>
            <a:endParaRPr lang="fr-CH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Fréquence des germes au retour de voyage </a:t>
            </a:r>
            <a:r>
              <a:rPr lang="fr-FR" dirty="0">
                <a:sym typeface="Wingdings" pitchFamily="2" charset="2"/>
              </a:rPr>
              <a:t> </a:t>
            </a:r>
            <a:r>
              <a:rPr lang="fr-FR" dirty="0"/>
              <a:t>par fréquence :</a:t>
            </a:r>
          </a:p>
          <a:p>
            <a:pPr lvl="0">
              <a:spcAft>
                <a:spcPts val="0"/>
              </a:spcAft>
            </a:pPr>
            <a:endParaRPr lang="fr-CH" sz="1200" dirty="0"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742950" lvl="1" indent="-285750"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fr-FR" b="1" dirty="0">
                <a:solidFill>
                  <a:srgbClr val="FF0000"/>
                </a:solidFill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ETEC</a:t>
            </a:r>
            <a:r>
              <a:rPr lang="fr-FR" dirty="0">
                <a:solidFill>
                  <a:srgbClr val="FF0000"/>
                </a:solidFill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fr-FR" dirty="0"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  <a:sym typeface="Wingdings" pitchFamily="2" charset="2"/>
              </a:rPr>
              <a:t></a:t>
            </a:r>
            <a:r>
              <a:rPr lang="fr-FR" dirty="0"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fr-FR" b="1" dirty="0">
                <a:solidFill>
                  <a:srgbClr val="FF0000"/>
                </a:solidFill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Amérique Latine</a:t>
            </a:r>
            <a:r>
              <a:rPr lang="fr-FR" dirty="0">
                <a:solidFill>
                  <a:srgbClr val="FF0000"/>
                </a:solidFill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fr-FR" dirty="0"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(ad 80% des cas chez les adultes)</a:t>
            </a:r>
            <a:endParaRPr lang="fr-CH" dirty="0"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742950" lvl="1" indent="-285750"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fr-FR" b="1" dirty="0" err="1">
                <a:solidFill>
                  <a:srgbClr val="7030A0"/>
                </a:solidFill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Campylobacter</a:t>
            </a:r>
            <a:r>
              <a:rPr lang="fr-FR" b="1" dirty="0">
                <a:solidFill>
                  <a:srgbClr val="7030A0"/>
                </a:solidFill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fr-FR" b="1" dirty="0" err="1">
                <a:solidFill>
                  <a:srgbClr val="7030A0"/>
                </a:solidFill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jejuni</a:t>
            </a:r>
            <a:r>
              <a:rPr lang="fr-FR" dirty="0">
                <a:solidFill>
                  <a:srgbClr val="7030A0"/>
                </a:solidFill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fr-FR" dirty="0"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  <a:sym typeface="Wingdings" pitchFamily="2" charset="2"/>
              </a:rPr>
              <a:t></a:t>
            </a:r>
            <a:r>
              <a:rPr lang="fr-FR" dirty="0"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fr-FR" b="1" dirty="0" err="1">
                <a:solidFill>
                  <a:srgbClr val="7030A0"/>
                </a:solidFill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Thailande</a:t>
            </a:r>
            <a:r>
              <a:rPr lang="fr-FR" dirty="0">
                <a:solidFill>
                  <a:srgbClr val="7030A0"/>
                </a:solidFill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fr-FR" dirty="0"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et </a:t>
            </a:r>
            <a:r>
              <a:rPr lang="fr-FR" b="1" dirty="0">
                <a:solidFill>
                  <a:srgbClr val="7030A0"/>
                </a:solidFill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Maroc</a:t>
            </a:r>
            <a:r>
              <a:rPr lang="fr-FR" dirty="0">
                <a:solidFill>
                  <a:srgbClr val="7030A0"/>
                </a:solidFill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fr-FR" dirty="0"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(ad 40% des cas)</a:t>
            </a:r>
            <a:endParaRPr lang="fr-CH" dirty="0"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742950" lvl="1" indent="-285750"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fr-FR" b="1" dirty="0" err="1">
                <a:solidFill>
                  <a:srgbClr val="00B0F0"/>
                </a:solidFill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Shigelles</a:t>
            </a:r>
            <a:r>
              <a:rPr lang="fr-FR" dirty="0"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fr-FR" dirty="0"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  <a:sym typeface="Wingdings" pitchFamily="2" charset="2"/>
              </a:rPr>
              <a:t></a:t>
            </a:r>
            <a:r>
              <a:rPr lang="fr-FR" dirty="0"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fr-FR" b="1" dirty="0">
                <a:solidFill>
                  <a:srgbClr val="00B0F0"/>
                </a:solidFill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Afrique</a:t>
            </a:r>
            <a:r>
              <a:rPr lang="fr-FR" dirty="0">
                <a:solidFill>
                  <a:srgbClr val="00B0F0"/>
                </a:solidFill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fr-FR" dirty="0"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(ad 15% des cas)</a:t>
            </a:r>
            <a:endParaRPr lang="fr-CH" dirty="0"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742950" lvl="1" indent="-285750"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fr-FR" dirty="0"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Salmonelles</a:t>
            </a:r>
          </a:p>
          <a:p>
            <a:pPr marL="742950" lvl="1" indent="-285750"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fr-FR" dirty="0"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Autres </a:t>
            </a:r>
            <a:r>
              <a:rPr lang="fr-FR" dirty="0" err="1"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E.Coli</a:t>
            </a:r>
            <a:r>
              <a:rPr lang="fr-FR" dirty="0"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endParaRPr lang="fr-FR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6249EFD-A9EB-FF45-A64B-4FB9F41DD84C}"/>
              </a:ext>
            </a:extLst>
          </p:cNvPr>
          <p:cNvSpPr/>
          <p:nvPr/>
        </p:nvSpPr>
        <p:spPr>
          <a:xfrm>
            <a:off x="2396180" y="778387"/>
            <a:ext cx="435164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b="1" dirty="0">
                <a:sym typeface="Wingdings" pitchFamily="2" charset="2"/>
              </a:rPr>
              <a:t>DE RETOUR DE VOYAGES</a:t>
            </a:r>
            <a:endParaRPr lang="fr-CH" sz="3200" dirty="0"/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9C9ACB5E-6D6A-9841-BA1A-66017390C240}"/>
              </a:ext>
            </a:extLst>
          </p:cNvPr>
          <p:cNvGrpSpPr/>
          <p:nvPr/>
        </p:nvGrpSpPr>
        <p:grpSpPr>
          <a:xfrm>
            <a:off x="5545715" y="1763271"/>
            <a:ext cx="3555365" cy="4337605"/>
            <a:chOff x="5545715" y="1763271"/>
            <a:chExt cx="3555365" cy="4337605"/>
          </a:xfrm>
        </p:grpSpPr>
        <p:pic>
          <p:nvPicPr>
            <p:cNvPr id="15" name="Picture 4">
              <a:extLst>
                <a:ext uri="{FF2B5EF4-FFF2-40B4-BE49-F238E27FC236}">
                  <a16:creationId xmlns:a16="http://schemas.microsoft.com/office/drawing/2014/main" id="{90F4C3F6-8E8E-EF43-96EA-25F452CCDBF8}"/>
                </a:ext>
              </a:extLst>
            </p:cNvPr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45715" y="1763271"/>
              <a:ext cx="3555365" cy="421449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6C291C3-78C6-7145-8815-4B709BAD955C}"/>
                </a:ext>
              </a:extLst>
            </p:cNvPr>
            <p:cNvSpPr/>
            <p:nvPr/>
          </p:nvSpPr>
          <p:spPr>
            <a:xfrm>
              <a:off x="6516216" y="5854655"/>
              <a:ext cx="1382110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1000" dirty="0"/>
                <a:t>TD: Traveller </a:t>
              </a:r>
              <a:r>
                <a:rPr lang="fr-FR" sz="1000" dirty="0" err="1"/>
                <a:t>Diarrhea</a:t>
              </a:r>
              <a:r>
                <a:rPr lang="fr-FR" sz="1000" dirty="0"/>
                <a:t>  </a:t>
              </a:r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17F2D99A-BAD2-0741-8CE5-87658832AB56}"/>
              </a:ext>
            </a:extLst>
          </p:cNvPr>
          <p:cNvSpPr/>
          <p:nvPr/>
        </p:nvSpPr>
        <p:spPr>
          <a:xfrm>
            <a:off x="3049660" y="1178496"/>
            <a:ext cx="28230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Bactéries &gt; virus/ parasites </a:t>
            </a:r>
          </a:p>
        </p:txBody>
      </p:sp>
    </p:spTree>
    <p:extLst>
      <p:ext uri="{BB962C8B-B14F-4D97-AF65-F5344CB8AC3E}">
        <p14:creationId xmlns:p14="http://schemas.microsoft.com/office/powerpoint/2010/main" val="13003784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14436" y="2052131"/>
            <a:ext cx="914400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Arial"/>
              <a:buChar char="•"/>
            </a:pPr>
            <a:r>
              <a:rPr lang="fr-FR" sz="2400" b="1" dirty="0"/>
              <a:t>Complications à craindre :</a:t>
            </a:r>
          </a:p>
          <a:p>
            <a:pPr marL="457200" lvl="0" indent="-457200">
              <a:buFont typeface="Arial"/>
              <a:buChar char="•"/>
            </a:pPr>
            <a:endParaRPr lang="fr-CH" sz="800" dirty="0"/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fr-FR" sz="2000" b="1" dirty="0">
                <a:solidFill>
                  <a:srgbClr val="FF0000"/>
                </a:solidFill>
              </a:rPr>
              <a:t>Choc </a:t>
            </a:r>
            <a:r>
              <a:rPr lang="fr-FR" sz="2000" b="1" dirty="0" err="1">
                <a:solidFill>
                  <a:srgbClr val="FF0000"/>
                </a:solidFill>
              </a:rPr>
              <a:t>hypo-volémique</a:t>
            </a:r>
            <a:r>
              <a:rPr lang="fr-FR" sz="2000" b="1" dirty="0">
                <a:solidFill>
                  <a:srgbClr val="FF0000"/>
                </a:solidFill>
              </a:rPr>
              <a:t> </a:t>
            </a:r>
            <a:r>
              <a:rPr lang="fr-FR" dirty="0"/>
              <a:t>(fuite du volume circulant vers intracellulaire).</a:t>
            </a:r>
          </a:p>
          <a:p>
            <a:pPr lvl="1"/>
            <a:endParaRPr lang="fr-FR" sz="800" dirty="0"/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fr-FR" sz="2000" b="1" dirty="0">
                <a:solidFill>
                  <a:srgbClr val="FF0000"/>
                </a:solidFill>
              </a:rPr>
              <a:t>Convulsions</a:t>
            </a:r>
            <a:r>
              <a:rPr lang="fr-FR" sz="2000" dirty="0">
                <a:solidFill>
                  <a:srgbClr val="FF0000"/>
                </a:solidFill>
              </a:rPr>
              <a:t> </a:t>
            </a:r>
            <a:r>
              <a:rPr lang="fr-FR" dirty="0"/>
              <a:t>(œdème cérébral) surtout dès </a:t>
            </a:r>
            <a:r>
              <a:rPr lang="fr-FR" b="1" dirty="0">
                <a:solidFill>
                  <a:srgbClr val="FF0000"/>
                </a:solidFill>
              </a:rPr>
              <a:t>Na &lt; 120 mmol/L</a:t>
            </a:r>
            <a:r>
              <a:rPr lang="fr-FR" dirty="0">
                <a:solidFill>
                  <a:srgbClr val="FF0000"/>
                </a:solidFill>
              </a:rPr>
              <a:t> </a:t>
            </a:r>
            <a:r>
              <a:rPr lang="fr-FR" dirty="0">
                <a:sym typeface="Wingdings" panose="05000000000000000000" pitchFamily="2" charset="2"/>
              </a:rPr>
              <a:t>t</a:t>
            </a:r>
            <a:r>
              <a:rPr lang="fr-FR" dirty="0"/>
              <a:t>raitement: </a:t>
            </a:r>
          </a:p>
          <a:p>
            <a:pPr marL="1657350" lvl="3" indent="-285750">
              <a:buFont typeface="Wingdings" panose="05000000000000000000" pitchFamily="2" charset="2"/>
              <a:buChar char="§"/>
            </a:pPr>
            <a:r>
              <a:rPr lang="fr-FR" dirty="0"/>
              <a:t>Bolus IV </a:t>
            </a:r>
            <a:r>
              <a:rPr lang="fr-FR" b="1" dirty="0">
                <a:solidFill>
                  <a:srgbClr val="FF0000"/>
                </a:solidFill>
              </a:rPr>
              <a:t>de NaCl 3% de 3-5 ml/kg/dose</a:t>
            </a:r>
            <a:r>
              <a:rPr lang="fr-FR" dirty="0">
                <a:solidFill>
                  <a:srgbClr val="FF0000"/>
                </a:solidFill>
              </a:rPr>
              <a:t> </a:t>
            </a:r>
            <a:r>
              <a:rPr lang="fr-FR" dirty="0"/>
              <a:t>(max. 100 ml/dose) </a:t>
            </a:r>
            <a:r>
              <a:rPr lang="fr-FR" dirty="0">
                <a:sym typeface="Wingdings"/>
              </a:rPr>
              <a:t></a:t>
            </a:r>
            <a:r>
              <a:rPr lang="fr-FR" dirty="0"/>
              <a:t> 3 ml/kg de NaCl 3% fait monter la natrémie de 3 mmol/L. A répéter au besoin ad fin des convulsions. Nécessite idéalement une </a:t>
            </a:r>
            <a:r>
              <a:rPr lang="fr-FR" u="sng" dirty="0"/>
              <a:t>voie centrale </a:t>
            </a:r>
            <a:r>
              <a:rPr lang="fr-FR" dirty="0"/>
              <a:t>pour éviter de brûler les veine et des nécroses cutanées en cas d’extravasation.</a:t>
            </a:r>
            <a:endParaRPr lang="fr-FR" b="1" dirty="0"/>
          </a:p>
          <a:p>
            <a:pPr marL="1657350" lvl="3" indent="-285750">
              <a:buFont typeface="Wingdings" charset="2"/>
              <a:buChar char="§"/>
            </a:pPr>
            <a:r>
              <a:rPr lang="fr-FR" b="1" dirty="0"/>
              <a:t>Pour les cas moins aigus </a:t>
            </a:r>
            <a:r>
              <a:rPr lang="fr-FR" dirty="0">
                <a:sym typeface="Wingdings"/>
              </a:rPr>
              <a:t></a:t>
            </a:r>
            <a:r>
              <a:rPr lang="fr-FR" dirty="0"/>
              <a:t> </a:t>
            </a:r>
            <a:r>
              <a:rPr lang="fr-FR" b="1" dirty="0"/>
              <a:t>Utiliser du NaCl 0,9% </a:t>
            </a:r>
            <a:r>
              <a:rPr lang="fr-FR" dirty="0"/>
              <a:t>qui va restaurer la </a:t>
            </a:r>
            <a:r>
              <a:rPr lang="fr-FR" b="1" u="sng" dirty="0"/>
              <a:t>volémie</a:t>
            </a:r>
            <a:r>
              <a:rPr lang="fr-FR" dirty="0"/>
              <a:t> et l’osmolarité plasmatique </a:t>
            </a:r>
            <a:r>
              <a:rPr lang="fr-FR" dirty="0">
                <a:sym typeface="Wingdings"/>
              </a:rPr>
              <a:t> Arrêt de la stimulation de sécrétion d’ADH </a:t>
            </a:r>
            <a:r>
              <a:rPr lang="fr-FR" dirty="0">
                <a:sym typeface="Wingdings" panose="05000000000000000000" pitchFamily="2" charset="2"/>
              </a:rPr>
              <a:t></a:t>
            </a:r>
            <a:r>
              <a:rPr lang="fr-FR" dirty="0">
                <a:sym typeface="Wingdings"/>
              </a:rPr>
              <a:t> évacuation de l’excédent d’eau par les reins.</a:t>
            </a:r>
            <a:endParaRPr lang="fr-FR" dirty="0"/>
          </a:p>
          <a:p>
            <a:pPr marL="1657350" lvl="3" indent="-285750">
              <a:buFont typeface="Wingdings" charset="2"/>
              <a:buChar char="§"/>
            </a:pPr>
            <a:r>
              <a:rPr lang="fr-FR" dirty="0"/>
              <a:t>Remonter ensuite la natrémie lentement sur 48h  (12-15 mmol/24h) afin d’éviter les risques de démyélinisation pontique secondaires (heureusement très rares en pédiatrie).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68160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6" name="Rectangle 5"/>
          <p:cNvSpPr/>
          <p:nvPr/>
        </p:nvSpPr>
        <p:spPr>
          <a:xfrm>
            <a:off x="41927" y="0"/>
            <a:ext cx="894187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600" b="1" dirty="0"/>
              <a:t>DESHYDRATATION </a:t>
            </a:r>
            <a:r>
              <a:rPr lang="fr-FR" sz="3600" b="1" dirty="0">
                <a:solidFill>
                  <a:srgbClr val="0000FF"/>
                </a:solidFill>
              </a:rPr>
              <a:t>HYPO</a:t>
            </a:r>
            <a:r>
              <a:rPr lang="fr-FR" sz="3600" b="1" dirty="0"/>
              <a:t>-NATREMIQUE </a:t>
            </a:r>
            <a:r>
              <a:rPr lang="fr-FR" sz="3600" b="1" dirty="0">
                <a:solidFill>
                  <a:srgbClr val="0000FF"/>
                </a:solidFill>
              </a:rPr>
              <a:t>(&lt;130)</a:t>
            </a:r>
            <a:endParaRPr lang="fr-CH" sz="3600" b="1" dirty="0">
              <a:solidFill>
                <a:srgbClr val="0000FF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-22920" y="877363"/>
            <a:ext cx="91314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fr-FR" sz="2400" b="1" dirty="0"/>
              <a:t>Rarement sur GEA</a:t>
            </a:r>
          </a:p>
          <a:p>
            <a:pPr marL="457200" indent="-457200">
              <a:buFont typeface="Arial"/>
              <a:buChar char="•"/>
            </a:pPr>
            <a:r>
              <a:rPr lang="fr-FR" sz="2400" dirty="0"/>
              <a:t>Plutôt sur Syndrome de perte de sel lors de TC, chirurgie cérébrale, méningo-encéphalite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12123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692696"/>
            <a:ext cx="9144000" cy="5601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Arial"/>
              <a:buChar char="•"/>
            </a:pPr>
            <a:r>
              <a:rPr lang="fr-FR" sz="2000" dirty="0"/>
              <a:t>Souvent secondaire aux GEA virale à </a:t>
            </a:r>
            <a:r>
              <a:rPr lang="fr-FR" sz="2000" dirty="0">
                <a:solidFill>
                  <a:srgbClr val="FF0000"/>
                </a:solidFill>
              </a:rPr>
              <a:t>Rotavirus</a:t>
            </a:r>
          </a:p>
          <a:p>
            <a:pPr marL="342900" lvl="0" indent="-342900">
              <a:buFont typeface="Arial"/>
              <a:buChar char="•"/>
            </a:pPr>
            <a:r>
              <a:rPr lang="fr-FR" sz="2000" dirty="0"/>
              <a:t>Aussi sur diabète</a:t>
            </a:r>
            <a:r>
              <a:rPr lang="fr-FR" sz="2000" dirty="0">
                <a:solidFill>
                  <a:srgbClr val="000000"/>
                </a:solidFill>
              </a:rPr>
              <a:t>, sudation profuse, diabète insipide, iatrogène, intoxication au sel.</a:t>
            </a:r>
          </a:p>
          <a:p>
            <a:pPr marL="342900" lvl="0" indent="-342900">
              <a:buFont typeface="Arial"/>
              <a:buChar char="•"/>
            </a:pPr>
            <a:endParaRPr lang="fr-FR" sz="800" dirty="0">
              <a:solidFill>
                <a:srgbClr val="FF0000"/>
              </a:solidFill>
            </a:endParaRPr>
          </a:p>
          <a:p>
            <a:pPr lvl="0"/>
            <a:r>
              <a:rPr lang="fr-FR" sz="2400" b="1" dirty="0"/>
              <a:t>Signe d’appel cliniques:</a:t>
            </a:r>
          </a:p>
          <a:p>
            <a:pPr marL="800100" lvl="1" indent="-342900">
              <a:buFont typeface="Arial"/>
              <a:buChar char="•"/>
            </a:pPr>
            <a:r>
              <a:rPr lang="fr-CH" sz="2000" b="1" dirty="0">
                <a:solidFill>
                  <a:srgbClr val="FF0000"/>
                </a:solidFill>
              </a:rPr>
              <a:t>I</a:t>
            </a:r>
            <a:r>
              <a:rPr lang="fr-FR" sz="2000" b="1" dirty="0" err="1">
                <a:solidFill>
                  <a:srgbClr val="FF0000"/>
                </a:solidFill>
              </a:rPr>
              <a:t>rritabilité</a:t>
            </a:r>
            <a:r>
              <a:rPr lang="fr-FR" sz="2000" b="1" dirty="0">
                <a:solidFill>
                  <a:srgbClr val="FF0000"/>
                </a:solidFill>
              </a:rPr>
              <a:t> +++ </a:t>
            </a:r>
          </a:p>
          <a:p>
            <a:pPr marL="800100" lvl="1" indent="-342900">
              <a:buFont typeface="Arial"/>
              <a:buChar char="•"/>
            </a:pPr>
            <a:r>
              <a:rPr lang="fr-FR" sz="2000" b="1" dirty="0">
                <a:solidFill>
                  <a:srgbClr val="FF0000"/>
                </a:solidFill>
              </a:rPr>
              <a:t>Cris suraigus</a:t>
            </a:r>
          </a:p>
          <a:p>
            <a:pPr marL="342900" lvl="0" indent="-342900">
              <a:buFont typeface="Arial"/>
              <a:buChar char="•"/>
            </a:pPr>
            <a:endParaRPr lang="fr-CH" sz="800" dirty="0"/>
          </a:p>
          <a:p>
            <a:pPr lvl="0"/>
            <a:r>
              <a:rPr lang="fr-FR" sz="2400" b="1" dirty="0"/>
              <a:t>Complications à craindre</a:t>
            </a:r>
            <a:r>
              <a:rPr lang="fr-FR" sz="2000" b="1" dirty="0"/>
              <a:t>:</a:t>
            </a:r>
          </a:p>
          <a:p>
            <a:pPr marL="800100" lvl="1" indent="-342900">
              <a:buFont typeface="Courier New"/>
              <a:buChar char="o"/>
            </a:pPr>
            <a:r>
              <a:rPr lang="fr-FR" b="1" dirty="0">
                <a:solidFill>
                  <a:srgbClr val="FF0000"/>
                </a:solidFill>
              </a:rPr>
              <a:t>Sous estimer la déshydratation </a:t>
            </a:r>
            <a:r>
              <a:rPr lang="fr-FR" dirty="0"/>
              <a:t>(hypovolémie intra cellulaire) </a:t>
            </a:r>
            <a:r>
              <a:rPr lang="fr-FR" dirty="0">
                <a:sym typeface="Wingdings"/>
              </a:rPr>
              <a:t></a:t>
            </a:r>
            <a:r>
              <a:rPr lang="fr-FR" dirty="0"/>
              <a:t> </a:t>
            </a:r>
            <a:r>
              <a:rPr lang="fr-FR" b="1" dirty="0"/>
              <a:t>Ajouter 3-5 % de déshydratation </a:t>
            </a:r>
            <a:r>
              <a:rPr lang="fr-FR" dirty="0"/>
              <a:t>à la valeur estimée au score clinique</a:t>
            </a:r>
            <a:r>
              <a:rPr lang="fr-FR" b="1" dirty="0"/>
              <a:t>. </a:t>
            </a:r>
          </a:p>
          <a:p>
            <a:pPr marL="800100" lvl="1" indent="-342900">
              <a:buFont typeface="Courier New"/>
              <a:buChar char="o"/>
            </a:pPr>
            <a:endParaRPr lang="fr-CH" sz="800" dirty="0"/>
          </a:p>
          <a:p>
            <a:pPr marL="800100" lvl="1" indent="-342900">
              <a:buFont typeface="Courier New"/>
              <a:buChar char="o"/>
            </a:pPr>
            <a:r>
              <a:rPr lang="fr-FR" b="1" dirty="0">
                <a:solidFill>
                  <a:srgbClr val="FF0000"/>
                </a:solidFill>
              </a:rPr>
              <a:t>Hémorragie cérébrale</a:t>
            </a:r>
          </a:p>
          <a:p>
            <a:pPr marL="800100" lvl="1" indent="-342900">
              <a:buFont typeface="Courier New"/>
              <a:buChar char="o"/>
            </a:pPr>
            <a:endParaRPr lang="fr-CH" sz="800" dirty="0"/>
          </a:p>
          <a:p>
            <a:pPr marL="800100" lvl="1" indent="-342900">
              <a:buFont typeface="Courier New"/>
              <a:buChar char="o"/>
            </a:pPr>
            <a:r>
              <a:rPr lang="fr-FR" b="1" dirty="0">
                <a:solidFill>
                  <a:srgbClr val="FF0000"/>
                </a:solidFill>
              </a:rPr>
              <a:t>Thrombose veineuse</a:t>
            </a:r>
            <a:r>
              <a:rPr lang="fr-FR" dirty="0">
                <a:solidFill>
                  <a:srgbClr val="FF0000"/>
                </a:solidFill>
              </a:rPr>
              <a:t> </a:t>
            </a:r>
            <a:r>
              <a:rPr lang="fr-FR" b="1" dirty="0">
                <a:solidFill>
                  <a:srgbClr val="FF0000"/>
                </a:solidFill>
              </a:rPr>
              <a:t>cérébrale</a:t>
            </a:r>
          </a:p>
          <a:p>
            <a:pPr marL="800100" lvl="1" indent="-342900">
              <a:buFont typeface="Courier New"/>
              <a:buChar char="o"/>
            </a:pPr>
            <a:endParaRPr lang="fr-CH" sz="800" b="1" dirty="0">
              <a:solidFill>
                <a:srgbClr val="FF0000"/>
              </a:solidFill>
            </a:endParaRPr>
          </a:p>
          <a:p>
            <a:pPr marL="800100" lvl="1" indent="-342900">
              <a:buFont typeface="Courier New"/>
              <a:buChar char="o"/>
            </a:pPr>
            <a:r>
              <a:rPr lang="fr-FR" b="1" dirty="0">
                <a:solidFill>
                  <a:srgbClr val="FF0000"/>
                </a:solidFill>
              </a:rPr>
              <a:t>Oedème cérébral, </a:t>
            </a:r>
            <a:r>
              <a:rPr lang="fr-FR" dirty="0"/>
              <a:t>convulsions, coma et séquelles neurologiques surtout </a:t>
            </a:r>
          </a:p>
          <a:p>
            <a:pPr lvl="1"/>
            <a:r>
              <a:rPr lang="fr-FR" b="1" dirty="0"/>
              <a:t>		</a:t>
            </a:r>
            <a:r>
              <a:rPr lang="fr-FR" b="1" dirty="0">
                <a:sym typeface="Wingdings" panose="05000000000000000000" pitchFamily="2" charset="2"/>
              </a:rPr>
              <a:t> </a:t>
            </a:r>
            <a:r>
              <a:rPr lang="fr-FR" dirty="0">
                <a:sym typeface="Wingdings" panose="05000000000000000000" pitchFamily="2" charset="2"/>
              </a:rPr>
              <a:t>Surtout</a:t>
            </a:r>
            <a:r>
              <a:rPr lang="fr-FR" b="1" dirty="0">
                <a:sym typeface="Wingdings" panose="05000000000000000000" pitchFamily="2" charset="2"/>
              </a:rPr>
              <a:t>  </a:t>
            </a:r>
            <a:r>
              <a:rPr lang="fr-FR" b="1" dirty="0"/>
              <a:t>si Na &gt; 160 mmol/L </a:t>
            </a:r>
            <a:r>
              <a:rPr lang="fr-FR" dirty="0"/>
              <a:t>depuis</a:t>
            </a:r>
            <a:r>
              <a:rPr lang="fr-FR" b="1" dirty="0"/>
              <a:t> &gt; 48-72h</a:t>
            </a:r>
            <a:r>
              <a:rPr lang="fr-FR" b="1" dirty="0">
                <a:solidFill>
                  <a:srgbClr val="FF0000"/>
                </a:solidFill>
              </a:rPr>
              <a:t> </a:t>
            </a:r>
          </a:p>
          <a:p>
            <a:pPr lvl="1"/>
            <a:r>
              <a:rPr lang="fr-FR" b="1" dirty="0">
                <a:solidFill>
                  <a:srgbClr val="FF0000"/>
                </a:solidFill>
                <a:sym typeface="Wingdings"/>
              </a:rPr>
              <a:t>		</a:t>
            </a:r>
            <a:r>
              <a:rPr lang="fr-FR" b="1" dirty="0">
                <a:sym typeface="Wingdings"/>
              </a:rPr>
              <a:t> </a:t>
            </a:r>
            <a:r>
              <a:rPr lang="fr-FR" dirty="0"/>
              <a:t>Dans ce cas viser une correction natrémie </a:t>
            </a:r>
            <a:r>
              <a:rPr lang="fr-FR" b="1" dirty="0"/>
              <a:t>sur 48h</a:t>
            </a:r>
          </a:p>
          <a:p>
            <a:pPr lvl="1"/>
            <a:r>
              <a:rPr lang="fr-FR" b="1" dirty="0"/>
              <a:t>		</a:t>
            </a:r>
            <a:r>
              <a:rPr lang="fr-FR" b="1" dirty="0">
                <a:sym typeface="Wingdings" panose="05000000000000000000" pitchFamily="2" charset="2"/>
              </a:rPr>
              <a:t></a:t>
            </a:r>
            <a:r>
              <a:rPr lang="fr-FR" b="1" dirty="0"/>
              <a:t> </a:t>
            </a:r>
            <a:r>
              <a:rPr lang="fr-FR" dirty="0"/>
              <a:t>Donner du </a:t>
            </a:r>
            <a:r>
              <a:rPr lang="fr-FR" b="1" dirty="0"/>
              <a:t>NaCl 0,9%</a:t>
            </a:r>
          </a:p>
          <a:p>
            <a:pPr lvl="1"/>
            <a:r>
              <a:rPr lang="fr-FR" b="1" dirty="0"/>
              <a:t>		</a:t>
            </a:r>
            <a:r>
              <a:rPr lang="fr-FR" b="1" dirty="0">
                <a:sym typeface="Wingdings" panose="05000000000000000000" pitchFamily="2" charset="2"/>
              </a:rPr>
              <a:t> S</a:t>
            </a:r>
            <a:r>
              <a:rPr lang="fr-FR" b="1" dirty="0"/>
              <a:t>urveiller</a:t>
            </a:r>
            <a:r>
              <a:rPr lang="fr-FR" dirty="0"/>
              <a:t> </a:t>
            </a:r>
            <a:r>
              <a:rPr lang="fr-FR" b="1" dirty="0"/>
              <a:t>la</a:t>
            </a:r>
            <a:r>
              <a:rPr lang="fr-FR" dirty="0"/>
              <a:t> </a:t>
            </a:r>
            <a:r>
              <a:rPr lang="fr-FR" b="1" dirty="0"/>
              <a:t>natrémie</a:t>
            </a:r>
            <a:r>
              <a:rPr lang="fr-FR" dirty="0"/>
              <a:t> pour avoir une baisse lente du Na de </a:t>
            </a:r>
            <a:r>
              <a:rPr lang="fr-FR" b="1" dirty="0"/>
              <a:t>max. 0,5 		     mmol/h (ou 12-15 mmol/L par 24h)</a:t>
            </a:r>
            <a:endParaRPr lang="fr-CH" b="1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8160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Rectangle 4"/>
          <p:cNvSpPr/>
          <p:nvPr/>
        </p:nvSpPr>
        <p:spPr>
          <a:xfrm>
            <a:off x="41927" y="0"/>
            <a:ext cx="911339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600" b="1" dirty="0"/>
              <a:t>DESHYDRATATION</a:t>
            </a:r>
            <a:r>
              <a:rPr lang="fr-FR" sz="3600" b="1" dirty="0">
                <a:solidFill>
                  <a:srgbClr val="FF0000"/>
                </a:solidFill>
              </a:rPr>
              <a:t> HYPER</a:t>
            </a:r>
            <a:r>
              <a:rPr lang="fr-FR" sz="3600" b="1" dirty="0"/>
              <a:t>-NATREMIQUE </a:t>
            </a:r>
            <a:r>
              <a:rPr lang="fr-FR" sz="3600" b="1" dirty="0">
                <a:solidFill>
                  <a:srgbClr val="FF0000"/>
                </a:solidFill>
              </a:rPr>
              <a:t>(&gt;150)</a:t>
            </a:r>
            <a:endParaRPr lang="fr-CH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0912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31640" y="1628800"/>
            <a:ext cx="6480720" cy="302433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" name="Rectangle 1"/>
          <p:cNvSpPr/>
          <p:nvPr/>
        </p:nvSpPr>
        <p:spPr>
          <a:xfrm>
            <a:off x="2560515" y="2393593"/>
            <a:ext cx="414139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4000" b="1" dirty="0"/>
              <a:t>LES TRAITEMENTS </a:t>
            </a:r>
          </a:p>
        </p:txBody>
      </p:sp>
    </p:spTree>
    <p:extLst>
      <p:ext uri="{BB962C8B-B14F-4D97-AF65-F5344CB8AC3E}">
        <p14:creationId xmlns:p14="http://schemas.microsoft.com/office/powerpoint/2010/main" val="374317555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2.ps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957" y="2167193"/>
            <a:ext cx="5101167" cy="280359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9144000" cy="68160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6" name="Rectangle 5"/>
          <p:cNvSpPr/>
          <p:nvPr/>
        </p:nvSpPr>
        <p:spPr>
          <a:xfrm>
            <a:off x="2688937" y="980728"/>
            <a:ext cx="377629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000" b="1" dirty="0"/>
              <a:t>ANTI VOMITIFS ?</a:t>
            </a:r>
            <a:endParaRPr lang="fr-CH" sz="4000" dirty="0"/>
          </a:p>
        </p:txBody>
      </p:sp>
      <p:grpSp>
        <p:nvGrpSpPr>
          <p:cNvPr id="14" name="Groupe 13"/>
          <p:cNvGrpSpPr/>
          <p:nvPr/>
        </p:nvGrpSpPr>
        <p:grpSpPr>
          <a:xfrm>
            <a:off x="3347864" y="5085184"/>
            <a:ext cx="2520280" cy="1139934"/>
            <a:chOff x="3419872" y="5445224"/>
            <a:chExt cx="2520280" cy="1139934"/>
          </a:xfrm>
        </p:grpSpPr>
        <p:cxnSp>
          <p:nvCxnSpPr>
            <p:cNvPr id="7" name="Connecteur droit avec flèche 6"/>
            <p:cNvCxnSpPr/>
            <p:nvPr/>
          </p:nvCxnSpPr>
          <p:spPr>
            <a:xfrm flipH="1" flipV="1">
              <a:off x="3419872" y="5445224"/>
              <a:ext cx="648072" cy="50405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necteur droit avec flèche 9"/>
            <p:cNvCxnSpPr/>
            <p:nvPr/>
          </p:nvCxnSpPr>
          <p:spPr>
            <a:xfrm flipV="1">
              <a:off x="5292080" y="5445224"/>
              <a:ext cx="648072" cy="50405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" name="ZoneTexte 1"/>
            <p:cNvSpPr txBox="1"/>
            <p:nvPr/>
          </p:nvSpPr>
          <p:spPr>
            <a:xfrm>
              <a:off x="3635896" y="5877272"/>
              <a:ext cx="2026389" cy="70788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fr-CH" sz="4000" dirty="0" err="1"/>
                <a:t>Zofran</a:t>
              </a:r>
              <a:r>
                <a:rPr lang="fr-CH" sz="4000" dirty="0"/>
                <a:t>®?</a:t>
              </a:r>
              <a:endParaRPr lang="fr-FR" sz="4000" dirty="0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0" y="-15190"/>
            <a:ext cx="36731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/>
              <a:t>VOMISSEMENTS</a:t>
            </a:r>
          </a:p>
        </p:txBody>
      </p:sp>
    </p:spTree>
    <p:extLst>
      <p:ext uri="{BB962C8B-B14F-4D97-AF65-F5344CB8AC3E}">
        <p14:creationId xmlns:p14="http://schemas.microsoft.com/office/powerpoint/2010/main" val="1388825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160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8" name="TextBox 7"/>
          <p:cNvSpPr txBox="1"/>
          <p:nvPr/>
        </p:nvSpPr>
        <p:spPr>
          <a:xfrm>
            <a:off x="0" y="-15190"/>
            <a:ext cx="68897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/>
              <a:t>ANTIBIOTHERAPIE </a:t>
            </a:r>
            <a:r>
              <a:rPr lang="en-US" sz="4000" b="1" dirty="0">
                <a:solidFill>
                  <a:srgbClr val="FF0000"/>
                </a:solidFill>
              </a:rPr>
              <a:t>EMPIRIQUE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79F38FC-00E0-C04A-8A4F-38A821FE566B}"/>
              </a:ext>
            </a:extLst>
          </p:cNvPr>
          <p:cNvSpPr/>
          <p:nvPr/>
        </p:nvSpPr>
        <p:spPr>
          <a:xfrm>
            <a:off x="2339752" y="809804"/>
            <a:ext cx="568863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r>
              <a:rPr lang="fr-FR" sz="2000" b="1" dirty="0"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Surtout si </a:t>
            </a:r>
          </a:p>
          <a:p>
            <a:pPr marL="342900" lvl="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2000" dirty="0"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Retour de voyages</a:t>
            </a:r>
          </a:p>
          <a:p>
            <a:pPr marL="342900" lvl="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2000" dirty="0"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Petites selles fréquentes et sanglantes +/- GB</a:t>
            </a:r>
          </a:p>
          <a:p>
            <a:pPr marL="342900" lvl="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2000" dirty="0"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EF et maux de ventre +++</a:t>
            </a:r>
            <a:endParaRPr lang="fr-CH" sz="2000" dirty="0"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F00A5E6-83B0-F143-86E2-E46D6609643F}"/>
              </a:ext>
            </a:extLst>
          </p:cNvPr>
          <p:cNvSpPr/>
          <p:nvPr/>
        </p:nvSpPr>
        <p:spPr>
          <a:xfrm>
            <a:off x="-72516" y="2261445"/>
            <a:ext cx="914400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96913" lvl="1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2000" b="1" dirty="0"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Chez l’adulte : </a:t>
            </a:r>
          </a:p>
          <a:p>
            <a:pPr marL="1154113" lvl="2" indent="-342900">
              <a:buFont typeface="Courier New" panose="02070309020205020404" pitchFamily="49" charset="0"/>
              <a:buChar char="o"/>
            </a:pPr>
            <a:r>
              <a:rPr lang="fr-FR" sz="2000" dirty="0"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Ciprofloxacine: 1-3 doses mais résistance en augmentation chez </a:t>
            </a:r>
            <a:r>
              <a:rPr lang="fr-FR" sz="2000" dirty="0" err="1"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E.Coli</a:t>
            </a:r>
            <a:r>
              <a:rPr lang="fr-FR" sz="2000" dirty="0"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et </a:t>
            </a:r>
            <a:r>
              <a:rPr lang="fr-FR" sz="2000" dirty="0" err="1"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Campylobacter</a:t>
            </a:r>
            <a:endParaRPr lang="fr-FR" sz="2000" dirty="0"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585788" lvl="1" indent="-231775">
              <a:spcAft>
                <a:spcPts val="0"/>
              </a:spcAft>
            </a:pPr>
            <a:endParaRPr lang="fr-CH" sz="2000" dirty="0"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696913" lvl="1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2000" b="1" dirty="0"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Chez enfant/femmes enceintes ou en zones de résistances :</a:t>
            </a:r>
            <a:endParaRPr lang="fr-CH" sz="2000" dirty="0"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1154113" lvl="3" indent="-342900">
              <a:buFont typeface="Courier New" panose="02070309020205020404" pitchFamily="49" charset="0"/>
              <a:buChar char="o"/>
            </a:pPr>
            <a:r>
              <a:rPr lang="fr-FR" sz="2000" dirty="0" err="1"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Azithomycine</a:t>
            </a:r>
            <a:r>
              <a:rPr lang="fr-FR" sz="2000" dirty="0"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: 10 mg/kg 1x/j </a:t>
            </a:r>
            <a:r>
              <a:rPr lang="fr-FR" sz="2000" dirty="0" err="1"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pd</a:t>
            </a:r>
            <a:r>
              <a:rPr lang="fr-FR" sz="2000" dirty="0"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3 jours </a:t>
            </a:r>
            <a:r>
              <a:rPr lang="fr-FR" sz="2000" u="sng" dirty="0"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fr-FR" sz="2000" dirty="0"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car est très efficace contre l’ETEC qui est la première cause sur la </a:t>
            </a:r>
            <a:r>
              <a:rPr lang="fr-FR" sz="2000" dirty="0" err="1"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planette</a:t>
            </a:r>
            <a:r>
              <a:rPr lang="fr-FR" sz="2000" dirty="0"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de diarrhées du voyageur </a:t>
            </a:r>
            <a:r>
              <a:rPr lang="fr-FR" sz="2000" u="sng" dirty="0"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ou</a:t>
            </a:r>
            <a:endParaRPr lang="fr-CH" sz="2000" dirty="0"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1154113" lvl="3" indent="-342900">
              <a:buFont typeface="Courier New" panose="02070309020205020404" pitchFamily="49" charset="0"/>
              <a:buChar char="o"/>
            </a:pPr>
            <a:r>
              <a:rPr lang="fr-FR" sz="2000" dirty="0" err="1"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Cephoral</a:t>
            </a:r>
            <a:r>
              <a:rPr lang="fr-FR" sz="2000" dirty="0"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® (</a:t>
            </a:r>
            <a:r>
              <a:rPr lang="fr-FR" sz="2000" dirty="0" err="1"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cefixime</a:t>
            </a:r>
            <a:r>
              <a:rPr lang="fr-FR" sz="2000" dirty="0"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): 10 mg/kg/j </a:t>
            </a:r>
            <a:r>
              <a:rPr lang="fr-FR" sz="2000" dirty="0" err="1"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pd</a:t>
            </a:r>
            <a:r>
              <a:rPr lang="fr-FR" sz="2000" dirty="0"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5 jours (ou autre céphalo de 3</a:t>
            </a:r>
            <a:r>
              <a:rPr lang="fr-FR" sz="2000" baseline="30000" dirty="0"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ème</a:t>
            </a:r>
            <a:r>
              <a:rPr lang="fr-FR" sz="2000" dirty="0"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génération) </a:t>
            </a:r>
            <a:r>
              <a:rPr lang="fr-FR" sz="2000" u="sng" dirty="0"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ou</a:t>
            </a:r>
            <a:endParaRPr lang="fr-CH" sz="2000" dirty="0"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1154113" lvl="3" indent="-342900">
              <a:buFont typeface="Courier New" panose="02070309020205020404" pitchFamily="49" charset="0"/>
              <a:buChar char="o"/>
            </a:pPr>
            <a:r>
              <a:rPr lang="fr-FR" sz="2000" dirty="0"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Ciprofloxacine: 15 mg/kg 2x/j (CAVE résistance du </a:t>
            </a:r>
            <a:r>
              <a:rPr lang="fr-FR" sz="2000" dirty="0" err="1"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Campylobacter</a:t>
            </a:r>
            <a:r>
              <a:rPr lang="fr-FR" sz="2000" dirty="0"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)</a:t>
            </a:r>
          </a:p>
          <a:p>
            <a:pPr marL="1154113" lvl="3" indent="-342900">
              <a:buFont typeface="Courier New" panose="02070309020205020404" pitchFamily="49" charset="0"/>
              <a:buChar char="o"/>
            </a:pPr>
            <a:r>
              <a:rPr lang="fr-FR" sz="2000" dirty="0" err="1"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Flagyl</a:t>
            </a:r>
            <a:r>
              <a:rPr lang="fr-FR" sz="2000" dirty="0"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® (métronidazole) si suspicion parasitaire</a:t>
            </a:r>
            <a:endParaRPr lang="fr-CH" sz="2000" dirty="0"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1042988" lvl="3" indent="-231775">
              <a:buFont typeface="Wingdings" pitchFamily="2" charset="2"/>
              <a:buChar char=""/>
            </a:pPr>
            <a:endParaRPr lang="fr-CH" sz="2000" dirty="0"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377279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160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8" name="TextBox 7"/>
          <p:cNvSpPr txBox="1"/>
          <p:nvPr/>
        </p:nvSpPr>
        <p:spPr>
          <a:xfrm>
            <a:off x="0" y="-15190"/>
            <a:ext cx="55931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/>
              <a:t>ANTIBIOTHERAPIE </a:t>
            </a:r>
            <a:r>
              <a:rPr lang="en-US" sz="4000" b="1" dirty="0">
                <a:solidFill>
                  <a:srgbClr val="00B050"/>
                </a:solidFill>
              </a:rPr>
              <a:t>CIBLEE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2FDF4925-24E4-5243-BA3D-E032C8A891D0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251520" y="980728"/>
            <a:ext cx="8892480" cy="4608512"/>
          </a:xfrm>
          <a:prstGeom prst="rect">
            <a:avLst/>
          </a:prstGeom>
        </p:spPr>
      </p:pic>
      <p:sp>
        <p:nvSpPr>
          <p:cNvPr id="2" name="Ellipse 1">
            <a:extLst>
              <a:ext uri="{FF2B5EF4-FFF2-40B4-BE49-F238E27FC236}">
                <a16:creationId xmlns:a16="http://schemas.microsoft.com/office/drawing/2014/main" id="{798C9D20-C897-3D4D-B5ED-0ED9B893980E}"/>
              </a:ext>
            </a:extLst>
          </p:cNvPr>
          <p:cNvSpPr/>
          <p:nvPr/>
        </p:nvSpPr>
        <p:spPr>
          <a:xfrm>
            <a:off x="251520" y="1268760"/>
            <a:ext cx="936104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231766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160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8" name="TextBox 7"/>
          <p:cNvSpPr txBox="1"/>
          <p:nvPr/>
        </p:nvSpPr>
        <p:spPr>
          <a:xfrm>
            <a:off x="0" y="-15190"/>
            <a:ext cx="34433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/>
              <a:t>ALIMENTATION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C747CF6-4B61-214E-8A99-191B85ADCD25}"/>
              </a:ext>
            </a:extLst>
          </p:cNvPr>
          <p:cNvSpPr/>
          <p:nvPr/>
        </p:nvSpPr>
        <p:spPr>
          <a:xfrm>
            <a:off x="0" y="1124744"/>
            <a:ext cx="9036496" cy="5206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Aft>
                <a:spcPts val="1000"/>
              </a:spcAft>
              <a:buFont typeface="Symbol" pitchFamily="2" charset="2"/>
              <a:buChar char=""/>
            </a:pPr>
            <a:r>
              <a:rPr lang="fr-CH" b="1" dirty="0"/>
              <a:t>La malnutrition aggrave la diarrhées</a:t>
            </a:r>
            <a:r>
              <a:rPr lang="fr-CH" dirty="0"/>
              <a:t> </a:t>
            </a:r>
            <a:r>
              <a:rPr lang="fr-CH" dirty="0">
                <a:latin typeface="Cambria" panose="02040503050406030204" pitchFamily="18" charset="0"/>
                <a:sym typeface="Wingdings" pitchFamily="2" charset="2"/>
              </a:rPr>
              <a:t></a:t>
            </a:r>
            <a:r>
              <a:rPr lang="fr-CH" dirty="0"/>
              <a:t> essayer de maintenir en plus des apports hydriques et électrolytiques des apports caloriques suffisant de </a:t>
            </a:r>
            <a:r>
              <a:rPr lang="fr-CH" b="1" dirty="0"/>
              <a:t>110 kcal/kg/j </a:t>
            </a:r>
            <a:r>
              <a:rPr lang="fr-CH" b="1" dirty="0">
                <a:latin typeface="Cambria" panose="02040503050406030204" pitchFamily="18" charset="0"/>
                <a:sym typeface="Wingdings" pitchFamily="2" charset="2"/>
              </a:rPr>
              <a:t></a:t>
            </a:r>
            <a:r>
              <a:rPr lang="fr-CH" b="1" dirty="0"/>
              <a:t> </a:t>
            </a:r>
            <a:r>
              <a:rPr lang="fr-CH" dirty="0"/>
              <a:t>Solutions recommandées (</a:t>
            </a:r>
            <a:r>
              <a:rPr lang="fr-CH" u="sng" dirty="0"/>
              <a:t>OMS 2007)</a:t>
            </a:r>
            <a:r>
              <a:rPr lang="fr-CH" dirty="0"/>
              <a:t>: 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fr-CH" dirty="0">
                <a:cs typeface="Times New Roman" panose="02020603050405020304" pitchFamily="18" charset="0"/>
              </a:rPr>
              <a:t>Solution </a:t>
            </a:r>
            <a:r>
              <a:rPr lang="fr-CH" b="1" dirty="0">
                <a:cs typeface="Times New Roman" panose="02020603050405020304" pitchFamily="18" charset="0"/>
              </a:rPr>
              <a:t>avec apports lactés </a:t>
            </a:r>
            <a:r>
              <a:rPr lang="fr-CH" dirty="0">
                <a:cs typeface="Times New Roman" panose="02020603050405020304" pitchFamily="18" charset="0"/>
              </a:rPr>
              <a:t>(83 kcal/100 ml):</a:t>
            </a:r>
          </a:p>
          <a:p>
            <a:pPr marL="1143000" lvl="2" indent="-228600">
              <a:buFont typeface="Wingdings" pitchFamily="2" charset="2"/>
              <a:buChar char=""/>
            </a:pPr>
            <a:r>
              <a:rPr lang="fr-CH" dirty="0"/>
              <a:t>Lait en poudre 11g (= 87 cc de lait entier liquide). Nb : ne pas dépasser les 3,7 g/100cc recommandé de lactose</a:t>
            </a:r>
          </a:p>
          <a:p>
            <a:pPr marL="1143000" lvl="2" indent="-228600">
              <a:buFont typeface="Wingdings" pitchFamily="2" charset="2"/>
              <a:buChar char=""/>
            </a:pPr>
            <a:r>
              <a:rPr lang="fr-CH" dirty="0"/>
              <a:t>Riz : 15 g ce qui correspond à 10% des calories sous </a:t>
            </a:r>
            <a:r>
              <a:rPr lang="fr-CH" dirty="0" err="1"/>
              <a:t>léa</a:t>
            </a:r>
            <a:r>
              <a:rPr lang="fr-CH" dirty="0"/>
              <a:t> forme de </a:t>
            </a:r>
            <a:r>
              <a:rPr lang="fr-CH" dirty="0" err="1"/>
              <a:t>rotéines</a:t>
            </a:r>
            <a:r>
              <a:rPr lang="fr-CH" dirty="0"/>
              <a:t> comme recommandé</a:t>
            </a:r>
          </a:p>
          <a:p>
            <a:pPr marL="1143000" lvl="2" indent="-228600">
              <a:buFont typeface="Wingdings" pitchFamily="2" charset="2"/>
              <a:buChar char=""/>
            </a:pPr>
            <a:r>
              <a:rPr lang="fr-CH" dirty="0"/>
              <a:t>Huile végétale : 3,5 g</a:t>
            </a:r>
          </a:p>
          <a:p>
            <a:pPr marL="1143000" lvl="2" indent="-228600">
              <a:buFont typeface="Wingdings" pitchFamily="2" charset="2"/>
              <a:buChar char=""/>
            </a:pPr>
            <a:r>
              <a:rPr lang="fr-CH" dirty="0"/>
              <a:t>Sucre de cannes : 3 g</a:t>
            </a:r>
          </a:p>
          <a:p>
            <a:pPr marL="1143000" lvl="2" indent="-228600">
              <a:buFont typeface="Wingdings" pitchFamily="2" charset="2"/>
              <a:buChar char=""/>
            </a:pPr>
            <a:r>
              <a:rPr lang="fr-CH" dirty="0"/>
              <a:t>Ajouter H20 ad 200 cc</a:t>
            </a:r>
          </a:p>
          <a:p>
            <a:pPr lvl="2"/>
            <a:endParaRPr lang="fr-CH" dirty="0"/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fr-CH" dirty="0">
                <a:cs typeface="Times New Roman" panose="02020603050405020304" pitchFamily="18" charset="0"/>
              </a:rPr>
              <a:t>Solution </a:t>
            </a:r>
            <a:r>
              <a:rPr lang="fr-CH" b="1" dirty="0">
                <a:cs typeface="Times New Roman" panose="02020603050405020304" pitchFamily="18" charset="0"/>
              </a:rPr>
              <a:t>sans</a:t>
            </a:r>
            <a:r>
              <a:rPr lang="fr-CH" dirty="0">
                <a:cs typeface="Times New Roman" panose="02020603050405020304" pitchFamily="18" charset="0"/>
              </a:rPr>
              <a:t> apports lactés (75 kcal/100 ml): :</a:t>
            </a:r>
          </a:p>
          <a:p>
            <a:pPr marL="1143000" lvl="2" indent="-228600">
              <a:buFont typeface="Wingdings" pitchFamily="2" charset="2"/>
              <a:buChar char=""/>
            </a:pPr>
            <a:r>
              <a:rPr lang="fr-CH" dirty="0"/>
              <a:t>Œufs entiers : 64 g</a:t>
            </a:r>
          </a:p>
          <a:p>
            <a:pPr marL="1143000" lvl="2" indent="-228600">
              <a:buFont typeface="Wingdings" pitchFamily="2" charset="2"/>
              <a:buChar char=""/>
            </a:pPr>
            <a:r>
              <a:rPr lang="fr-CH" dirty="0"/>
              <a:t>Riz : 15 g ce qui correspond à 10% des calories sous la forme de protéines </a:t>
            </a:r>
          </a:p>
          <a:p>
            <a:pPr marL="1143000" lvl="2" indent="-228600">
              <a:buFont typeface="Wingdings" pitchFamily="2" charset="2"/>
              <a:buChar char=""/>
            </a:pPr>
            <a:r>
              <a:rPr lang="fr-CH" dirty="0"/>
              <a:t>Huile végétale : 4 g</a:t>
            </a:r>
          </a:p>
          <a:p>
            <a:pPr marL="1143000" lvl="2" indent="-228600">
              <a:buFont typeface="Wingdings" pitchFamily="2" charset="2"/>
              <a:buChar char=""/>
            </a:pPr>
            <a:r>
              <a:rPr lang="fr-CH" dirty="0"/>
              <a:t>Glucose: 3 g</a:t>
            </a:r>
          </a:p>
          <a:p>
            <a:pPr marL="1143000" lvl="2" indent="-228600">
              <a:spcAft>
                <a:spcPts val="1000"/>
              </a:spcAft>
              <a:buFont typeface="Wingdings" pitchFamily="2" charset="2"/>
              <a:buChar char=""/>
            </a:pPr>
            <a:r>
              <a:rPr lang="fr-CH" dirty="0"/>
              <a:t>Ajouter H20 ad 200 cc</a:t>
            </a:r>
            <a:endParaRPr lang="fr-CH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04526081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5829" y="4342841"/>
            <a:ext cx="5899508" cy="28803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0"/>
            <a:ext cx="9144000" cy="68160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7" name="Rectangle 6"/>
          <p:cNvSpPr/>
          <p:nvPr/>
        </p:nvSpPr>
        <p:spPr>
          <a:xfrm>
            <a:off x="90460" y="-13142"/>
            <a:ext cx="343475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4000" b="1" dirty="0"/>
              <a:t>PROBIOTIQUES</a:t>
            </a:r>
            <a:endParaRPr lang="fr-CH" sz="4000" dirty="0"/>
          </a:p>
        </p:txBody>
      </p:sp>
      <p:sp>
        <p:nvSpPr>
          <p:cNvPr id="2" name="Rectangle 1"/>
          <p:cNvSpPr/>
          <p:nvPr/>
        </p:nvSpPr>
        <p:spPr>
          <a:xfrm>
            <a:off x="90460" y="4863124"/>
            <a:ext cx="90364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9250" lvl="2" indent="-285750">
              <a:buFont typeface="Arial"/>
              <a:buChar char="•"/>
            </a:pPr>
            <a:r>
              <a:rPr lang="fr-FR" sz="2400" dirty="0" err="1"/>
              <a:t>Pro-biotiques</a:t>
            </a:r>
            <a:r>
              <a:rPr lang="fr-FR" sz="2400" dirty="0"/>
              <a:t> recommandés:</a:t>
            </a:r>
          </a:p>
          <a:p>
            <a:pPr marL="1081088" lvl="3" indent="-285750">
              <a:buFont typeface="Courier New"/>
              <a:buChar char="o"/>
            </a:pPr>
            <a:r>
              <a:rPr lang="fr-FR" sz="2400" b="1" dirty="0" err="1"/>
              <a:t>Perenterol</a:t>
            </a:r>
            <a:r>
              <a:rPr lang="fr-FR" sz="2400" b="1" dirty="0"/>
              <a:t>® </a:t>
            </a:r>
            <a:r>
              <a:rPr lang="fr-FR" sz="2400" dirty="0"/>
              <a:t>(Saccharomyces </a:t>
            </a:r>
            <a:r>
              <a:rPr lang="fr-FR" sz="2400" dirty="0" err="1"/>
              <a:t>boulardii</a:t>
            </a:r>
            <a:r>
              <a:rPr lang="fr-FR" sz="2400" dirty="0"/>
              <a:t>)</a:t>
            </a:r>
          </a:p>
          <a:p>
            <a:pPr marL="1081088" lvl="3" indent="-285750">
              <a:buFont typeface="Courier New"/>
              <a:buChar char="o"/>
            </a:pPr>
            <a:r>
              <a:rPr lang="fr-FR" sz="2400" b="1" dirty="0" err="1"/>
              <a:t>Infloran</a:t>
            </a:r>
            <a:r>
              <a:rPr lang="fr-FR" sz="2400" b="1" dirty="0"/>
              <a:t>®</a:t>
            </a:r>
            <a:r>
              <a:rPr lang="fr-FR" sz="2400" dirty="0"/>
              <a:t> (Lactobacillus </a:t>
            </a:r>
            <a:r>
              <a:rPr lang="fr-FR" sz="2400" dirty="0" err="1"/>
              <a:t>Rhamnosus</a:t>
            </a:r>
            <a:r>
              <a:rPr lang="fr-FR" sz="2400" dirty="0"/>
              <a:t>) &gt; 10</a:t>
            </a:r>
            <a:r>
              <a:rPr lang="fr-FR" sz="2400" baseline="30000" dirty="0">
                <a:solidFill>
                  <a:srgbClr val="FF0000"/>
                </a:solidFill>
              </a:rPr>
              <a:t>11 </a:t>
            </a:r>
            <a:r>
              <a:rPr lang="fr-FR" sz="2400" dirty="0"/>
              <a:t>CFU/48h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3728" y="836712"/>
            <a:ext cx="4915644" cy="3650145"/>
          </a:xfrm>
          <a:prstGeom prst="rect">
            <a:avLst/>
          </a:prstGeom>
        </p:spPr>
      </p:pic>
      <p:sp>
        <p:nvSpPr>
          <p:cNvPr id="8" name="Rectangle 8"/>
          <p:cNvSpPr/>
          <p:nvPr/>
        </p:nvSpPr>
        <p:spPr>
          <a:xfrm>
            <a:off x="4139952" y="1628800"/>
            <a:ext cx="1656184" cy="185291"/>
          </a:xfrm>
          <a:custGeom>
            <a:avLst/>
            <a:gdLst>
              <a:gd name="connsiteX0" fmla="*/ 0 w 2088232"/>
              <a:gd name="connsiteY0" fmla="*/ 0 h 144016"/>
              <a:gd name="connsiteX1" fmla="*/ 2088232 w 2088232"/>
              <a:gd name="connsiteY1" fmla="*/ 0 h 144016"/>
              <a:gd name="connsiteX2" fmla="*/ 2088232 w 2088232"/>
              <a:gd name="connsiteY2" fmla="*/ 144016 h 144016"/>
              <a:gd name="connsiteX3" fmla="*/ 0 w 2088232"/>
              <a:gd name="connsiteY3" fmla="*/ 144016 h 144016"/>
              <a:gd name="connsiteX4" fmla="*/ 0 w 2088232"/>
              <a:gd name="connsiteY4" fmla="*/ 0 h 144016"/>
              <a:gd name="connsiteX0" fmla="*/ 28575 w 2116807"/>
              <a:gd name="connsiteY0" fmla="*/ 0 h 175766"/>
              <a:gd name="connsiteX1" fmla="*/ 2116807 w 2116807"/>
              <a:gd name="connsiteY1" fmla="*/ 0 h 175766"/>
              <a:gd name="connsiteX2" fmla="*/ 2116807 w 2116807"/>
              <a:gd name="connsiteY2" fmla="*/ 144016 h 175766"/>
              <a:gd name="connsiteX3" fmla="*/ 0 w 2116807"/>
              <a:gd name="connsiteY3" fmla="*/ 175766 h 175766"/>
              <a:gd name="connsiteX4" fmla="*/ 28575 w 2116807"/>
              <a:gd name="connsiteY4" fmla="*/ 0 h 175766"/>
              <a:gd name="connsiteX0" fmla="*/ 0 w 2126332"/>
              <a:gd name="connsiteY0" fmla="*/ 0 h 185291"/>
              <a:gd name="connsiteX1" fmla="*/ 2126332 w 2126332"/>
              <a:gd name="connsiteY1" fmla="*/ 9525 h 185291"/>
              <a:gd name="connsiteX2" fmla="*/ 2126332 w 2126332"/>
              <a:gd name="connsiteY2" fmla="*/ 153541 h 185291"/>
              <a:gd name="connsiteX3" fmla="*/ 9525 w 2126332"/>
              <a:gd name="connsiteY3" fmla="*/ 185291 h 185291"/>
              <a:gd name="connsiteX4" fmla="*/ 0 w 2126332"/>
              <a:gd name="connsiteY4" fmla="*/ 0 h 185291"/>
              <a:gd name="connsiteX0" fmla="*/ 0 w 2142207"/>
              <a:gd name="connsiteY0" fmla="*/ 0 h 185291"/>
              <a:gd name="connsiteX1" fmla="*/ 2126332 w 2142207"/>
              <a:gd name="connsiteY1" fmla="*/ 9525 h 185291"/>
              <a:gd name="connsiteX2" fmla="*/ 2142207 w 2142207"/>
              <a:gd name="connsiteY2" fmla="*/ 182116 h 185291"/>
              <a:gd name="connsiteX3" fmla="*/ 9525 w 2142207"/>
              <a:gd name="connsiteY3" fmla="*/ 185291 h 185291"/>
              <a:gd name="connsiteX4" fmla="*/ 0 w 2142207"/>
              <a:gd name="connsiteY4" fmla="*/ 0 h 185291"/>
              <a:gd name="connsiteX0" fmla="*/ 0 w 2145382"/>
              <a:gd name="connsiteY0" fmla="*/ 0 h 185291"/>
              <a:gd name="connsiteX1" fmla="*/ 2145382 w 2145382"/>
              <a:gd name="connsiteY1" fmla="*/ 9525 h 185291"/>
              <a:gd name="connsiteX2" fmla="*/ 2142207 w 2145382"/>
              <a:gd name="connsiteY2" fmla="*/ 182116 h 185291"/>
              <a:gd name="connsiteX3" fmla="*/ 9525 w 2145382"/>
              <a:gd name="connsiteY3" fmla="*/ 185291 h 185291"/>
              <a:gd name="connsiteX4" fmla="*/ 0 w 2145382"/>
              <a:gd name="connsiteY4" fmla="*/ 0 h 185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45382" h="185291">
                <a:moveTo>
                  <a:pt x="0" y="0"/>
                </a:moveTo>
                <a:lnTo>
                  <a:pt x="2145382" y="9525"/>
                </a:lnTo>
                <a:cubicBezTo>
                  <a:pt x="2144324" y="67055"/>
                  <a:pt x="2143265" y="124586"/>
                  <a:pt x="2142207" y="182116"/>
                </a:cubicBezTo>
                <a:lnTo>
                  <a:pt x="9525" y="185291"/>
                </a:lnTo>
                <a:lnTo>
                  <a:pt x="0" y="0"/>
                </a:lnTo>
                <a:close/>
              </a:path>
            </a:pathLst>
          </a:cu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2822662" y="3861048"/>
            <a:ext cx="2757450" cy="185291"/>
          </a:xfrm>
          <a:custGeom>
            <a:avLst/>
            <a:gdLst>
              <a:gd name="connsiteX0" fmla="*/ 0 w 2088232"/>
              <a:gd name="connsiteY0" fmla="*/ 0 h 144016"/>
              <a:gd name="connsiteX1" fmla="*/ 2088232 w 2088232"/>
              <a:gd name="connsiteY1" fmla="*/ 0 h 144016"/>
              <a:gd name="connsiteX2" fmla="*/ 2088232 w 2088232"/>
              <a:gd name="connsiteY2" fmla="*/ 144016 h 144016"/>
              <a:gd name="connsiteX3" fmla="*/ 0 w 2088232"/>
              <a:gd name="connsiteY3" fmla="*/ 144016 h 144016"/>
              <a:gd name="connsiteX4" fmla="*/ 0 w 2088232"/>
              <a:gd name="connsiteY4" fmla="*/ 0 h 144016"/>
              <a:gd name="connsiteX0" fmla="*/ 28575 w 2116807"/>
              <a:gd name="connsiteY0" fmla="*/ 0 h 175766"/>
              <a:gd name="connsiteX1" fmla="*/ 2116807 w 2116807"/>
              <a:gd name="connsiteY1" fmla="*/ 0 h 175766"/>
              <a:gd name="connsiteX2" fmla="*/ 2116807 w 2116807"/>
              <a:gd name="connsiteY2" fmla="*/ 144016 h 175766"/>
              <a:gd name="connsiteX3" fmla="*/ 0 w 2116807"/>
              <a:gd name="connsiteY3" fmla="*/ 175766 h 175766"/>
              <a:gd name="connsiteX4" fmla="*/ 28575 w 2116807"/>
              <a:gd name="connsiteY4" fmla="*/ 0 h 175766"/>
              <a:gd name="connsiteX0" fmla="*/ 0 w 2126332"/>
              <a:gd name="connsiteY0" fmla="*/ 0 h 185291"/>
              <a:gd name="connsiteX1" fmla="*/ 2126332 w 2126332"/>
              <a:gd name="connsiteY1" fmla="*/ 9525 h 185291"/>
              <a:gd name="connsiteX2" fmla="*/ 2126332 w 2126332"/>
              <a:gd name="connsiteY2" fmla="*/ 153541 h 185291"/>
              <a:gd name="connsiteX3" fmla="*/ 9525 w 2126332"/>
              <a:gd name="connsiteY3" fmla="*/ 185291 h 185291"/>
              <a:gd name="connsiteX4" fmla="*/ 0 w 2126332"/>
              <a:gd name="connsiteY4" fmla="*/ 0 h 185291"/>
              <a:gd name="connsiteX0" fmla="*/ 0 w 2142207"/>
              <a:gd name="connsiteY0" fmla="*/ 0 h 185291"/>
              <a:gd name="connsiteX1" fmla="*/ 2126332 w 2142207"/>
              <a:gd name="connsiteY1" fmla="*/ 9525 h 185291"/>
              <a:gd name="connsiteX2" fmla="*/ 2142207 w 2142207"/>
              <a:gd name="connsiteY2" fmla="*/ 182116 h 185291"/>
              <a:gd name="connsiteX3" fmla="*/ 9525 w 2142207"/>
              <a:gd name="connsiteY3" fmla="*/ 185291 h 185291"/>
              <a:gd name="connsiteX4" fmla="*/ 0 w 2142207"/>
              <a:gd name="connsiteY4" fmla="*/ 0 h 185291"/>
              <a:gd name="connsiteX0" fmla="*/ 0 w 2145382"/>
              <a:gd name="connsiteY0" fmla="*/ 0 h 185291"/>
              <a:gd name="connsiteX1" fmla="*/ 2145382 w 2145382"/>
              <a:gd name="connsiteY1" fmla="*/ 9525 h 185291"/>
              <a:gd name="connsiteX2" fmla="*/ 2142207 w 2145382"/>
              <a:gd name="connsiteY2" fmla="*/ 182116 h 185291"/>
              <a:gd name="connsiteX3" fmla="*/ 9525 w 2145382"/>
              <a:gd name="connsiteY3" fmla="*/ 185291 h 185291"/>
              <a:gd name="connsiteX4" fmla="*/ 0 w 2145382"/>
              <a:gd name="connsiteY4" fmla="*/ 0 h 185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45382" h="185291">
                <a:moveTo>
                  <a:pt x="0" y="0"/>
                </a:moveTo>
                <a:lnTo>
                  <a:pt x="2145382" y="9525"/>
                </a:lnTo>
                <a:cubicBezTo>
                  <a:pt x="2144324" y="67055"/>
                  <a:pt x="2143265" y="124586"/>
                  <a:pt x="2142207" y="182116"/>
                </a:cubicBezTo>
                <a:lnTo>
                  <a:pt x="9525" y="185291"/>
                </a:lnTo>
                <a:lnTo>
                  <a:pt x="0" y="0"/>
                </a:lnTo>
                <a:close/>
              </a:path>
            </a:pathLst>
          </a:cu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9744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Image 5">
            <a:extLst>
              <a:ext uri="{FF2B5EF4-FFF2-40B4-BE49-F238E27FC236}">
                <a16:creationId xmlns:a16="http://schemas.microsoft.com/office/drawing/2014/main" id="{7E52A2CF-5765-6245-BCF4-FEE1E7F3CD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079" y="2586298"/>
            <a:ext cx="8755530" cy="1685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>
            <a:extLst>
              <a:ext uri="{FF2B5EF4-FFF2-40B4-BE49-F238E27FC236}">
                <a16:creationId xmlns:a16="http://schemas.microsoft.com/office/drawing/2014/main" id="{B74FB248-3EBA-254D-B8E9-CE00FE4491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512" y="4283804"/>
            <a:ext cx="8285038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fr-FR" sz="9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PEDIATRICA, Vol. 27 No. 4 2016</a:t>
            </a:r>
            <a:endParaRPr kumimoji="0" lang="en-US" altLang="fr-FR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35A1337B-4A83-9748-B6D8-26CEDBE0DA77}"/>
              </a:ext>
            </a:extLst>
          </p:cNvPr>
          <p:cNvSpPr/>
          <p:nvPr/>
        </p:nvSpPr>
        <p:spPr>
          <a:xfrm>
            <a:off x="2915816" y="3088802"/>
            <a:ext cx="1008112" cy="67506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F5AC6F7-1944-C84F-B6B6-8AB83EFDEA45}"/>
              </a:ext>
            </a:extLst>
          </p:cNvPr>
          <p:cNvSpPr/>
          <p:nvPr/>
        </p:nvSpPr>
        <p:spPr>
          <a:xfrm>
            <a:off x="0" y="0"/>
            <a:ext cx="9144000" cy="68160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CE7B1A1-FF79-E64A-8ABA-217DD5E0C63B}"/>
              </a:ext>
            </a:extLst>
          </p:cNvPr>
          <p:cNvSpPr/>
          <p:nvPr/>
        </p:nvSpPr>
        <p:spPr>
          <a:xfrm>
            <a:off x="90460" y="-13142"/>
            <a:ext cx="343475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4000" b="1" dirty="0"/>
              <a:t>PROBIOTIQUES</a:t>
            </a:r>
            <a:endParaRPr lang="fr-CH" sz="4000" dirty="0"/>
          </a:p>
        </p:txBody>
      </p:sp>
    </p:spTree>
    <p:extLst>
      <p:ext uri="{BB962C8B-B14F-4D97-AF65-F5344CB8AC3E}">
        <p14:creationId xmlns:p14="http://schemas.microsoft.com/office/powerpoint/2010/main" val="366388408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92336" y="1485260"/>
            <a:ext cx="6331992" cy="36933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fr-FR" dirty="0"/>
              <a:t>L’</a:t>
            </a:r>
            <a:r>
              <a:rPr lang="fr-FR" dirty="0" err="1"/>
              <a:t>ondansétron</a:t>
            </a:r>
            <a:r>
              <a:rPr lang="fr-FR" dirty="0"/>
              <a:t> </a:t>
            </a:r>
            <a:r>
              <a:rPr lang="fr-FR" b="1" dirty="0"/>
              <a:t>est utilisable dès 6 mois</a:t>
            </a:r>
          </a:p>
        </p:txBody>
      </p:sp>
      <p:sp>
        <p:nvSpPr>
          <p:cNvPr id="5" name="Rectangle 4"/>
          <p:cNvSpPr/>
          <p:nvPr/>
        </p:nvSpPr>
        <p:spPr>
          <a:xfrm>
            <a:off x="1115616" y="4869160"/>
            <a:ext cx="6336704" cy="92333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dirty="0"/>
              <a:t>Après </a:t>
            </a:r>
            <a:r>
              <a:rPr lang="fr-FR" b="1" dirty="0"/>
              <a:t>1 dose orale unique</a:t>
            </a:r>
            <a:r>
              <a:rPr lang="fr-FR" dirty="0"/>
              <a:t> d’</a:t>
            </a:r>
            <a:r>
              <a:rPr lang="fr-FR" dirty="0" err="1"/>
              <a:t>ondansétron</a:t>
            </a:r>
            <a:r>
              <a:rPr lang="fr-FR" dirty="0"/>
              <a:t>, les patients </a:t>
            </a:r>
            <a:r>
              <a:rPr lang="fr-FR" b="1" dirty="0"/>
              <a:t>vomissent 2x moins</a:t>
            </a:r>
            <a:r>
              <a:rPr lang="fr-FR" dirty="0"/>
              <a:t> et ont </a:t>
            </a:r>
            <a:r>
              <a:rPr lang="fr-FR" b="1" dirty="0"/>
              <a:t>2x moins de perfusion</a:t>
            </a:r>
            <a:r>
              <a:rPr lang="fr-FR" dirty="0"/>
              <a:t>. </a:t>
            </a:r>
            <a:endParaRPr lang="fr-CH" dirty="0"/>
          </a:p>
          <a:p>
            <a:r>
              <a:rPr lang="en-US" i="1" dirty="0"/>
              <a:t>				</a:t>
            </a:r>
            <a:r>
              <a:rPr lang="en-US" sz="1200" i="1" dirty="0"/>
              <a:t>N </a:t>
            </a:r>
            <a:r>
              <a:rPr lang="en-US" sz="1200" i="1" dirty="0" err="1"/>
              <a:t>Engl</a:t>
            </a:r>
            <a:r>
              <a:rPr lang="en-US" sz="1200" i="1" dirty="0"/>
              <a:t> J Med 2006;354:1698-705.</a:t>
            </a:r>
            <a:endParaRPr lang="fr-CH" sz="1200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68160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Rectangle 9"/>
          <p:cNvSpPr/>
          <p:nvPr/>
        </p:nvSpPr>
        <p:spPr>
          <a:xfrm>
            <a:off x="-3759" y="-26283"/>
            <a:ext cx="599664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000" b="1" dirty="0"/>
              <a:t>ONDANSETRON (ZOFRAN®)</a:t>
            </a:r>
            <a:endParaRPr lang="fr-CH" sz="4000" dirty="0"/>
          </a:p>
        </p:txBody>
      </p:sp>
      <p:pic>
        <p:nvPicPr>
          <p:cNvPr id="12" name="Picture 1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9" b="7292"/>
          <a:stretch/>
        </p:blipFill>
        <p:spPr bwMode="auto">
          <a:xfrm>
            <a:off x="1187624" y="1998608"/>
            <a:ext cx="3476174" cy="2389854"/>
          </a:xfrm>
          <a:prstGeom prst="rect">
            <a:avLst/>
          </a:prstGeom>
          <a:noFill/>
          <a:ln>
            <a:solidFill>
              <a:srgbClr val="00000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Rectangle 1"/>
          <p:cNvSpPr/>
          <p:nvPr/>
        </p:nvSpPr>
        <p:spPr>
          <a:xfrm>
            <a:off x="4886589" y="1998608"/>
            <a:ext cx="2637739" cy="101566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fr-FR" sz="1000" b="1" u="sng" dirty="0"/>
              <a:t>CINÉTIQUE</a:t>
            </a:r>
            <a:r>
              <a:rPr lang="fr-FR" sz="1000" dirty="0"/>
              <a:t> </a:t>
            </a:r>
          </a:p>
          <a:p>
            <a:pPr lvl="0"/>
            <a:endParaRPr lang="fr-CH" sz="1000" dirty="0"/>
          </a:p>
          <a:p>
            <a:pPr marL="285750" lvl="1" indent="-107950">
              <a:buFont typeface="Courier New" panose="02070309020205020404" pitchFamily="49" charset="0"/>
              <a:buChar char="o"/>
            </a:pPr>
            <a:r>
              <a:rPr lang="fr-FR" sz="1000" b="1" dirty="0">
                <a:solidFill>
                  <a:srgbClr val="00B050"/>
                </a:solidFill>
              </a:rPr>
              <a:t>Effet déjà après 30 minutes</a:t>
            </a:r>
            <a:r>
              <a:rPr lang="fr-FR" sz="1000" dirty="0">
                <a:sym typeface="Wingdings"/>
              </a:rPr>
              <a:t></a:t>
            </a:r>
            <a:r>
              <a:rPr lang="fr-FR" sz="1000" dirty="0"/>
              <a:t> Tenter de réhydrater per os après 30 min (pic à 90 min. per os) </a:t>
            </a:r>
          </a:p>
          <a:p>
            <a:pPr marL="285750" lvl="1" indent="-107950">
              <a:buFont typeface="Courier New" panose="02070309020205020404" pitchFamily="49" charset="0"/>
              <a:buChar char="o"/>
            </a:pPr>
            <a:r>
              <a:rPr lang="fr-FR" sz="1000" dirty="0"/>
              <a:t>Effet de 1 dose </a:t>
            </a:r>
            <a:r>
              <a:rPr lang="fr-FR" sz="1000" b="1" dirty="0">
                <a:solidFill>
                  <a:srgbClr val="00B050"/>
                </a:solidFill>
              </a:rPr>
              <a:t>pendant 2 jours.</a:t>
            </a:r>
            <a:endParaRPr lang="fr-CH" sz="1000" dirty="0">
              <a:solidFill>
                <a:srgbClr val="00B050"/>
              </a:solidFill>
            </a:endParaRPr>
          </a:p>
        </p:txBody>
      </p:sp>
      <p:grpSp>
        <p:nvGrpSpPr>
          <p:cNvPr id="14" name="Groupe 13"/>
          <p:cNvGrpSpPr/>
          <p:nvPr/>
        </p:nvGrpSpPr>
        <p:grpSpPr>
          <a:xfrm>
            <a:off x="4886589" y="3218911"/>
            <a:ext cx="2742076" cy="1584667"/>
            <a:chOff x="4886589" y="3218911"/>
            <a:chExt cx="2742076" cy="1584667"/>
          </a:xfrm>
        </p:grpSpPr>
        <p:sp>
          <p:nvSpPr>
            <p:cNvPr id="9" name="Rectangle 8"/>
            <p:cNvSpPr/>
            <p:nvPr/>
          </p:nvSpPr>
          <p:spPr>
            <a:xfrm>
              <a:off x="5612441" y="4557357"/>
              <a:ext cx="2016224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000" i="1" dirty="0"/>
                <a:t>PLOS ONE , October 27, 2017</a:t>
              </a:r>
              <a:endParaRPr lang="fr-CH" sz="1000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5652120" y="4388462"/>
              <a:ext cx="1653017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000" i="1" dirty="0" err="1"/>
                <a:t>Eur</a:t>
              </a:r>
              <a:r>
                <a:rPr lang="en-US" sz="1000" i="1" dirty="0"/>
                <a:t> J </a:t>
              </a:r>
              <a:r>
                <a:rPr lang="en-US" sz="1000" i="1" dirty="0" err="1"/>
                <a:t>Pediatr</a:t>
              </a:r>
              <a:r>
                <a:rPr lang="en-US" sz="1000" i="1" dirty="0"/>
                <a:t> (2018) 177:1</a:t>
              </a:r>
              <a:r>
                <a:rPr lang="en-US" sz="1000" b="1" i="1" dirty="0"/>
                <a:t>–</a:t>
              </a:r>
              <a:r>
                <a:rPr lang="en-US" sz="1000" i="1" dirty="0"/>
                <a:t>5</a:t>
              </a:r>
              <a:endParaRPr lang="fr-CH" sz="1000" dirty="0"/>
            </a:p>
          </p:txBody>
        </p:sp>
        <p:sp>
          <p:nvSpPr>
            <p:cNvPr id="3" name="Rectangle 2"/>
            <p:cNvSpPr/>
            <p:nvPr/>
          </p:nvSpPr>
          <p:spPr>
            <a:xfrm>
              <a:off x="4886589" y="3218911"/>
              <a:ext cx="2637739" cy="116955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 lvl="0" algn="ctr"/>
              <a:r>
                <a:rPr lang="fr-FR" sz="1000" b="1" u="sng" dirty="0">
                  <a:solidFill>
                    <a:srgbClr val="FF0000"/>
                  </a:solidFill>
                </a:rPr>
                <a:t>CONTRE-INDICATIONS</a:t>
              </a:r>
            </a:p>
            <a:p>
              <a:pPr lvl="0"/>
              <a:endParaRPr lang="fr-CH" sz="1000" b="1" u="sng" dirty="0">
                <a:solidFill>
                  <a:srgbClr val="FF0000"/>
                </a:solidFill>
              </a:endParaRPr>
            </a:p>
            <a:p>
              <a:pPr marL="285750" lvl="1" indent="-107950">
                <a:buFont typeface="Courier New" panose="02070309020205020404" pitchFamily="49" charset="0"/>
                <a:buChar char="o"/>
              </a:pPr>
              <a:r>
                <a:rPr lang="fr-FR" sz="1000" dirty="0">
                  <a:solidFill>
                    <a:srgbClr val="FF0000"/>
                  </a:solidFill>
                </a:rPr>
                <a:t>Allergie connue à l’</a:t>
              </a:r>
              <a:r>
                <a:rPr lang="fr-FR" sz="1000" dirty="0" err="1">
                  <a:solidFill>
                    <a:srgbClr val="FF0000"/>
                  </a:solidFill>
                </a:rPr>
                <a:t>ondansétron</a:t>
              </a:r>
              <a:endParaRPr lang="fr-CH" sz="1000" dirty="0">
                <a:solidFill>
                  <a:srgbClr val="FF0000"/>
                </a:solidFill>
              </a:endParaRPr>
            </a:p>
            <a:p>
              <a:pPr marL="285750" lvl="1" indent="-107950">
                <a:buFont typeface="Courier New" panose="02070309020205020404" pitchFamily="49" charset="0"/>
                <a:buChar char="o"/>
              </a:pPr>
              <a:r>
                <a:rPr lang="fr-FR" sz="1000" dirty="0">
                  <a:solidFill>
                    <a:srgbClr val="FF0000"/>
                  </a:solidFill>
                </a:rPr>
                <a:t>Occlusion intestinale</a:t>
              </a:r>
              <a:endParaRPr lang="fr-CH" sz="1000" dirty="0">
                <a:solidFill>
                  <a:srgbClr val="FF0000"/>
                </a:solidFill>
              </a:endParaRPr>
            </a:p>
            <a:p>
              <a:pPr marL="285750" lvl="1" indent="-107950">
                <a:buFont typeface="Courier New" panose="02070309020205020404" pitchFamily="49" charset="0"/>
                <a:buChar char="o"/>
              </a:pPr>
              <a:r>
                <a:rPr lang="fr-FR" sz="1000" dirty="0">
                  <a:solidFill>
                    <a:srgbClr val="FF0000"/>
                  </a:solidFill>
                </a:rPr>
                <a:t>Phénylcétonurie </a:t>
              </a:r>
            </a:p>
            <a:p>
              <a:pPr marL="177800" lvl="1"/>
              <a:r>
                <a:rPr lang="fr-FR" sz="1000" dirty="0">
                  <a:solidFill>
                    <a:srgbClr val="FF0000"/>
                  </a:solidFill>
                </a:rPr>
                <a:t>   (</a:t>
              </a:r>
              <a:r>
                <a:rPr lang="fr-FR" sz="1000" dirty="0" err="1">
                  <a:solidFill>
                    <a:srgbClr val="FF0000"/>
                  </a:solidFill>
                </a:rPr>
                <a:t>aspartasme</a:t>
              </a:r>
              <a:r>
                <a:rPr lang="fr-FR" sz="1000" dirty="0">
                  <a:solidFill>
                    <a:srgbClr val="FF0000"/>
                  </a:solidFill>
                </a:rPr>
                <a:t> dans </a:t>
              </a:r>
              <a:r>
                <a:rPr lang="fr-FR" sz="1000" dirty="0" err="1">
                  <a:solidFill>
                    <a:srgbClr val="FF0000"/>
                  </a:solidFill>
                </a:rPr>
                <a:t>cp</a:t>
              </a:r>
              <a:r>
                <a:rPr lang="fr-FR" sz="1000" dirty="0">
                  <a:solidFill>
                    <a:srgbClr val="FF0000"/>
                  </a:solidFill>
                </a:rPr>
                <a:t> de </a:t>
              </a:r>
              <a:r>
                <a:rPr lang="fr-FR" sz="1000" dirty="0" err="1">
                  <a:solidFill>
                    <a:srgbClr val="FF0000"/>
                  </a:solidFill>
                </a:rPr>
                <a:t>Zydis</a:t>
              </a:r>
              <a:r>
                <a:rPr lang="fr-FR" sz="1000" dirty="0">
                  <a:solidFill>
                    <a:srgbClr val="FF0000"/>
                  </a:solidFill>
                </a:rPr>
                <a:t>®)</a:t>
              </a:r>
              <a:endParaRPr lang="fr-CH" sz="1000" dirty="0">
                <a:solidFill>
                  <a:srgbClr val="FF0000"/>
                </a:solidFill>
              </a:endParaRPr>
            </a:p>
            <a:p>
              <a:pPr marL="285750" lvl="1" indent="-107950">
                <a:buFont typeface="Courier New" panose="02070309020205020404" pitchFamily="49" charset="0"/>
                <a:buChar char="o"/>
              </a:pPr>
              <a:r>
                <a:rPr lang="fr-FR" sz="1000" dirty="0">
                  <a:solidFill>
                    <a:srgbClr val="FF0000"/>
                  </a:solidFill>
                </a:rPr>
                <a:t>QTL</a:t>
              </a:r>
              <a:endParaRPr lang="fr-CH" sz="1000" dirty="0">
                <a:solidFill>
                  <a:srgbClr val="FF0000"/>
                </a:solidFill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8964488" y="2496786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21977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1603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7" name="Rectangle 6"/>
          <p:cNvSpPr/>
          <p:nvPr/>
        </p:nvSpPr>
        <p:spPr>
          <a:xfrm>
            <a:off x="15156" y="0"/>
            <a:ext cx="682260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000" b="1" dirty="0"/>
              <a:t>GEA VIRALE OU BACTÉRIENNE?</a:t>
            </a:r>
            <a:endParaRPr lang="fr-CH" sz="40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E60CFDA-A223-BD44-B2F4-2309F1BE0F51}"/>
              </a:ext>
            </a:extLst>
          </p:cNvPr>
          <p:cNvSpPr/>
          <p:nvPr/>
        </p:nvSpPr>
        <p:spPr>
          <a:xfrm>
            <a:off x="190352" y="1382333"/>
            <a:ext cx="8702128" cy="280076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fr-FR" sz="1600" b="1" dirty="0"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GEA </a:t>
            </a:r>
            <a:r>
              <a:rPr lang="fr-FR" sz="1600" b="1" dirty="0">
                <a:solidFill>
                  <a:srgbClr val="000000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BACTERIENNES </a:t>
            </a:r>
            <a:r>
              <a:rPr lang="fr-FR" sz="1600" b="1" dirty="0"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  <a:sym typeface="Wingdings" pitchFamily="2" charset="2"/>
              </a:rPr>
              <a:t></a:t>
            </a:r>
            <a:r>
              <a:rPr lang="fr-FR" sz="1600" b="1" dirty="0"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DIARRHÉES </a:t>
            </a:r>
            <a:r>
              <a:rPr lang="fr-FR" sz="1600" b="1" dirty="0">
                <a:solidFill>
                  <a:srgbClr val="FF0000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INFLAMMATOIRES</a:t>
            </a:r>
          </a:p>
          <a:p>
            <a:pPr>
              <a:spcAft>
                <a:spcPts val="0"/>
              </a:spcAft>
            </a:pPr>
            <a:endParaRPr lang="fr-CH" sz="1600" dirty="0">
              <a:latin typeface="Arial" panose="020B0604020202020204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marL="342900" lvl="0" indent="-342900">
              <a:spcAft>
                <a:spcPts val="0"/>
              </a:spcAft>
              <a:buFont typeface="Symbol" pitchFamily="2" charset="2"/>
              <a:buChar char=""/>
            </a:pPr>
            <a:r>
              <a:rPr lang="fr-FR" sz="1600" b="1" dirty="0"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Invasion des parois:</a:t>
            </a:r>
            <a:r>
              <a:rPr lang="fr-FR" sz="1600" dirty="0"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endParaRPr lang="fr-CH" sz="1600" dirty="0">
              <a:latin typeface="Arial" panose="020B0604020202020204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marL="742950" lvl="1" indent="-285750"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fr-FR" sz="1600" dirty="0">
                <a:solidFill>
                  <a:srgbClr val="FF0000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Douleurs</a:t>
            </a:r>
            <a:r>
              <a:rPr lang="fr-FR" sz="1600" dirty="0"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abdominales sévères (mime l’appendicite)</a:t>
            </a:r>
            <a:endParaRPr lang="fr-CH" sz="1600" dirty="0">
              <a:latin typeface="Arial" panose="020B0604020202020204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marL="742950" lvl="1" indent="-285750"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fr-FR" sz="1600" dirty="0">
                <a:solidFill>
                  <a:srgbClr val="FF0000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EF ++</a:t>
            </a:r>
            <a:endParaRPr lang="fr-CH" sz="1600" dirty="0">
              <a:solidFill>
                <a:srgbClr val="FF0000"/>
              </a:solidFill>
              <a:latin typeface="Arial" panose="020B0604020202020204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marL="742950" lvl="1" indent="-285750"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fr-FR" sz="1600" dirty="0">
                <a:solidFill>
                  <a:srgbClr val="FF0000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GB et sang </a:t>
            </a:r>
            <a:r>
              <a:rPr lang="fr-FR" sz="1600" dirty="0"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dans selles</a:t>
            </a:r>
          </a:p>
          <a:p>
            <a:pPr lvl="1">
              <a:spcAft>
                <a:spcPts val="0"/>
              </a:spcAft>
            </a:pPr>
            <a:endParaRPr lang="fr-CH" sz="1600" dirty="0">
              <a:latin typeface="Arial" panose="020B0604020202020204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marL="342900" lvl="0" indent="-342900">
              <a:spcAft>
                <a:spcPts val="0"/>
              </a:spcAft>
              <a:buFont typeface="Symbol" pitchFamily="2" charset="2"/>
              <a:buChar char=""/>
            </a:pPr>
            <a:r>
              <a:rPr lang="fr-FR" sz="1600" b="1" dirty="0"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Irritation intestinale:</a:t>
            </a:r>
            <a:r>
              <a:rPr lang="fr-FR" sz="1600" dirty="0"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endParaRPr lang="fr-CH" sz="1600" dirty="0">
              <a:latin typeface="Arial" panose="020B0604020202020204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marL="742950" lvl="1" indent="-285750"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fr-FR" sz="1600" dirty="0">
                <a:solidFill>
                  <a:srgbClr val="FF0000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Petites selles très fréquentes</a:t>
            </a:r>
            <a:endParaRPr lang="fr-CH" sz="1600" dirty="0">
              <a:solidFill>
                <a:srgbClr val="FF0000"/>
              </a:solidFill>
              <a:latin typeface="Arial" panose="020B0604020202020204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marL="742950" lvl="1" indent="-285750"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fr-FR" sz="1600" dirty="0">
                <a:solidFill>
                  <a:srgbClr val="FF0000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Mucus</a:t>
            </a:r>
            <a:endParaRPr lang="fr-CH" sz="1600" dirty="0">
              <a:solidFill>
                <a:srgbClr val="FF0000"/>
              </a:solidFill>
              <a:latin typeface="Arial" panose="020B0604020202020204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marL="742950" lvl="1" indent="-285750"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fr-FR" sz="1600" dirty="0">
                <a:solidFill>
                  <a:srgbClr val="FF0000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Ténesmes</a:t>
            </a:r>
            <a:endParaRPr lang="fr-CH" sz="1600" dirty="0">
              <a:solidFill>
                <a:srgbClr val="FF0000"/>
              </a:solidFill>
              <a:latin typeface="Arial" panose="020B0604020202020204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DDE13A9-0F7B-3243-9857-11B97DE5C846}"/>
              </a:ext>
            </a:extLst>
          </p:cNvPr>
          <p:cNvSpPr/>
          <p:nvPr/>
        </p:nvSpPr>
        <p:spPr>
          <a:xfrm>
            <a:off x="179512" y="4365104"/>
            <a:ext cx="8712968" cy="206210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fr-FR" sz="1600" b="1" dirty="0"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GEA VIRALES OU PARASITAIRES </a:t>
            </a:r>
            <a:r>
              <a:rPr lang="fr-FR" sz="1600" b="1" dirty="0"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  <a:sym typeface="Wingdings" pitchFamily="2" charset="2"/>
              </a:rPr>
              <a:t></a:t>
            </a:r>
            <a:r>
              <a:rPr lang="fr-FR" sz="1600" b="1" dirty="0"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fr-FR" sz="1600" b="1" dirty="0">
                <a:solidFill>
                  <a:srgbClr val="00B050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NON INFLAMMATOIRES </a:t>
            </a:r>
            <a:r>
              <a:rPr lang="fr-FR" sz="1600" b="1" dirty="0"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MAIS </a:t>
            </a:r>
            <a:r>
              <a:rPr lang="fr-FR" sz="1600" b="1" dirty="0">
                <a:solidFill>
                  <a:srgbClr val="00B050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SÉCRÉTOIRES</a:t>
            </a:r>
            <a:r>
              <a:rPr lang="fr-FR" sz="1600" b="1" dirty="0"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</a:p>
          <a:p>
            <a:pPr>
              <a:spcAft>
                <a:spcPts val="0"/>
              </a:spcAft>
            </a:pPr>
            <a:r>
              <a:rPr lang="fr-FR" sz="1600" b="1" dirty="0"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(ou cytotoxiques)  </a:t>
            </a:r>
            <a:endParaRPr lang="fr-CH" sz="1600" dirty="0">
              <a:latin typeface="Arial" panose="020B0604020202020204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marL="342900" lvl="0" indent="-342900">
              <a:spcAft>
                <a:spcPts val="0"/>
              </a:spcAft>
              <a:buFont typeface="Symbol" pitchFamily="2" charset="2"/>
              <a:buChar char=""/>
            </a:pPr>
            <a:r>
              <a:rPr lang="fr-FR" sz="1600" dirty="0">
                <a:solidFill>
                  <a:srgbClr val="00B050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Peu/pas de </a:t>
            </a:r>
            <a:r>
              <a:rPr lang="fr-FR" sz="1600" dirty="0" err="1">
                <a:solidFill>
                  <a:srgbClr val="00B050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T</a:t>
            </a:r>
            <a:r>
              <a:rPr lang="fr-FR" sz="1600" dirty="0">
                <a:solidFill>
                  <a:srgbClr val="00B050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°</a:t>
            </a:r>
            <a:endParaRPr lang="fr-CH" sz="1600" dirty="0">
              <a:solidFill>
                <a:srgbClr val="00B050"/>
              </a:solidFill>
              <a:latin typeface="Arial" panose="020B0604020202020204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marL="342900" lvl="0" indent="-342900">
              <a:spcAft>
                <a:spcPts val="0"/>
              </a:spcAft>
              <a:buFont typeface="Symbol" pitchFamily="2" charset="2"/>
              <a:buChar char=""/>
            </a:pPr>
            <a:r>
              <a:rPr lang="fr-FR" sz="1600" dirty="0">
                <a:solidFill>
                  <a:srgbClr val="00B050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Peu de douleurs abdominales</a:t>
            </a:r>
            <a:endParaRPr lang="fr-CH" sz="1600" dirty="0">
              <a:solidFill>
                <a:srgbClr val="00B050"/>
              </a:solidFill>
              <a:latin typeface="Arial" panose="020B0604020202020204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marL="342900" lvl="0" indent="-342900">
              <a:spcAft>
                <a:spcPts val="0"/>
              </a:spcAft>
              <a:buFont typeface="Symbol" pitchFamily="2" charset="2"/>
              <a:buChar char=""/>
            </a:pPr>
            <a:r>
              <a:rPr lang="fr-FR" sz="1600" dirty="0">
                <a:solidFill>
                  <a:srgbClr val="00B050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Vomissements</a:t>
            </a:r>
            <a:r>
              <a:rPr lang="fr-FR" sz="1600" dirty="0"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fr-FR" sz="1600" dirty="0">
                <a:solidFill>
                  <a:srgbClr val="00B050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qui précèdent souvent les diarrhées </a:t>
            </a:r>
            <a:r>
              <a:rPr lang="fr-FR" sz="1600" dirty="0"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(par atteinte plus fréquente du grêle </a:t>
            </a:r>
            <a:r>
              <a:rPr lang="fr-FR" sz="1600" dirty="0"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  <a:sym typeface="Wingdings" pitchFamily="2" charset="2"/>
              </a:rPr>
              <a:t></a:t>
            </a:r>
            <a:r>
              <a:rPr lang="fr-FR" sz="1600" dirty="0"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vidange gastrique ralentie)</a:t>
            </a:r>
            <a:endParaRPr lang="fr-CH" sz="1600" dirty="0">
              <a:latin typeface="Arial" panose="020B0604020202020204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marL="342900" lvl="0" indent="-342900">
              <a:spcAft>
                <a:spcPts val="0"/>
              </a:spcAft>
              <a:buFont typeface="Symbol" pitchFamily="2" charset="2"/>
              <a:buChar char=""/>
            </a:pPr>
            <a:r>
              <a:rPr lang="fr-FR" sz="1600" dirty="0"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Diarrhées aqueuses avec </a:t>
            </a:r>
            <a:r>
              <a:rPr lang="fr-FR" sz="1600" dirty="0">
                <a:solidFill>
                  <a:srgbClr val="00B050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gros volumes et peu fréquentes</a:t>
            </a:r>
            <a:endParaRPr lang="fr-CH" sz="1600" dirty="0">
              <a:solidFill>
                <a:srgbClr val="00B050"/>
              </a:solidFill>
              <a:latin typeface="Arial" panose="020B0604020202020204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marL="342900" lvl="0" indent="-342900">
              <a:spcAft>
                <a:spcPts val="0"/>
              </a:spcAft>
              <a:buFont typeface="Symbol" pitchFamily="2" charset="2"/>
              <a:buChar char=""/>
            </a:pPr>
            <a:r>
              <a:rPr lang="fr-FR" sz="1600" dirty="0">
                <a:solidFill>
                  <a:srgbClr val="00B050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Pas de sang ni leucocytes </a:t>
            </a:r>
            <a:r>
              <a:rPr lang="fr-FR" sz="1600" dirty="0"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(</a:t>
            </a:r>
            <a:r>
              <a:rPr lang="fr-FR" sz="1600" dirty="0">
                <a:solidFill>
                  <a:srgbClr val="FF0000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sauf amibes</a:t>
            </a:r>
            <a:r>
              <a:rPr lang="fr-FR" sz="1600" dirty="0"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)</a:t>
            </a:r>
            <a:endParaRPr lang="fr-CH" sz="1600" dirty="0">
              <a:effectLst/>
              <a:latin typeface="Arial" panose="020B0604020202020204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810D946-1750-DD4A-9F3F-E95965324B6E}"/>
              </a:ext>
            </a:extLst>
          </p:cNvPr>
          <p:cNvSpPr/>
          <p:nvPr/>
        </p:nvSpPr>
        <p:spPr>
          <a:xfrm>
            <a:off x="3131840" y="831913"/>
            <a:ext cx="230678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/>
              <a:t>SELON SYMPTOMES</a:t>
            </a:r>
            <a:endParaRPr lang="fr-CH" sz="2000" dirty="0"/>
          </a:p>
        </p:txBody>
      </p:sp>
    </p:spTree>
    <p:extLst>
      <p:ext uri="{BB962C8B-B14F-4D97-AF65-F5344CB8AC3E}">
        <p14:creationId xmlns:p14="http://schemas.microsoft.com/office/powerpoint/2010/main" val="961117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15516" y="764704"/>
            <a:ext cx="87129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fr-FR" dirty="0"/>
              <a:t>L’ajout de </a:t>
            </a:r>
            <a:r>
              <a:rPr lang="fr-FR" b="1" dirty="0"/>
              <a:t>sels de zinc</a:t>
            </a:r>
            <a:r>
              <a:rPr lang="fr-FR" dirty="0"/>
              <a:t> </a:t>
            </a:r>
            <a:r>
              <a:rPr lang="fr-FR" b="1" dirty="0">
                <a:solidFill>
                  <a:srgbClr val="FF0000"/>
                </a:solidFill>
              </a:rPr>
              <a:t>pendant 10-14 jours</a:t>
            </a:r>
            <a:r>
              <a:rPr lang="fr-FR" dirty="0">
                <a:solidFill>
                  <a:srgbClr val="FF0000"/>
                </a:solidFill>
              </a:rPr>
              <a:t> </a:t>
            </a:r>
            <a:r>
              <a:rPr lang="fr-FR" dirty="0"/>
              <a:t>permet de réduire:</a:t>
            </a:r>
            <a:endParaRPr lang="fr-CH" dirty="0"/>
          </a:p>
          <a:p>
            <a:pPr marL="814388" indent="-285750">
              <a:buFont typeface="Arial"/>
              <a:buChar char="•"/>
            </a:pPr>
            <a:r>
              <a:rPr lang="fr-FR" dirty="0">
                <a:latin typeface="Wingdings"/>
                <a:ea typeface="Wingdings"/>
                <a:cs typeface="Wingdings"/>
                <a:sym typeface="Wingdings"/>
              </a:rPr>
              <a:t></a:t>
            </a:r>
            <a:r>
              <a:rPr lang="fr-FR" dirty="0">
                <a:sym typeface="Wingdings"/>
              </a:rPr>
              <a:t> </a:t>
            </a:r>
            <a:r>
              <a:rPr lang="fr-FR" dirty="0"/>
              <a:t>de 25%</a:t>
            </a:r>
            <a:r>
              <a:rPr lang="fr-CH" dirty="0"/>
              <a:t> la </a:t>
            </a:r>
            <a:r>
              <a:rPr lang="fr-FR" b="1" dirty="0"/>
              <a:t>durée</a:t>
            </a:r>
            <a:r>
              <a:rPr lang="fr-FR" dirty="0"/>
              <a:t> des diarrhées </a:t>
            </a:r>
          </a:p>
          <a:p>
            <a:pPr marL="814388" indent="-285750">
              <a:buFont typeface="Arial"/>
              <a:buChar char="•"/>
            </a:pPr>
            <a:r>
              <a:rPr lang="fr-FR" dirty="0">
                <a:latin typeface="Wingdings"/>
                <a:ea typeface="Wingdings"/>
                <a:cs typeface="Wingdings"/>
                <a:sym typeface="Wingdings"/>
              </a:rPr>
              <a:t></a:t>
            </a:r>
            <a:r>
              <a:rPr lang="fr-CH" dirty="0"/>
              <a:t> de 30% le </a:t>
            </a:r>
            <a:r>
              <a:rPr lang="fr-CH" b="1" dirty="0"/>
              <a:t>volume</a:t>
            </a:r>
            <a:r>
              <a:rPr lang="fr-CH" dirty="0"/>
              <a:t> des diarrhées </a:t>
            </a:r>
          </a:p>
          <a:p>
            <a:pPr marL="814388" indent="-285750">
              <a:buFont typeface="Arial"/>
              <a:buChar char="•"/>
            </a:pPr>
            <a:r>
              <a:rPr lang="fr-FR" dirty="0">
                <a:latin typeface="Wingdings"/>
                <a:ea typeface="Wingdings"/>
                <a:cs typeface="Wingdings"/>
                <a:sym typeface="Wingdings"/>
              </a:rPr>
              <a:t></a:t>
            </a:r>
            <a:r>
              <a:rPr lang="fr-CH" dirty="0"/>
              <a:t> de 25% les </a:t>
            </a:r>
            <a:r>
              <a:rPr lang="fr-CH" b="1" dirty="0"/>
              <a:t>hospitalisations</a:t>
            </a:r>
            <a:endParaRPr lang="fr-CH" sz="1200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8160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Rectangle 4"/>
          <p:cNvSpPr/>
          <p:nvPr/>
        </p:nvSpPr>
        <p:spPr>
          <a:xfrm>
            <a:off x="41927" y="0"/>
            <a:ext cx="287057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600" b="1" dirty="0"/>
              <a:t>RÔLE DU ZINC</a:t>
            </a:r>
            <a:endParaRPr lang="fr-CH" sz="3600" dirty="0"/>
          </a:p>
        </p:txBody>
      </p:sp>
      <p:sp>
        <p:nvSpPr>
          <p:cNvPr id="8" name="Rectangle 7"/>
          <p:cNvSpPr/>
          <p:nvPr/>
        </p:nvSpPr>
        <p:spPr>
          <a:xfrm>
            <a:off x="179512" y="2338432"/>
            <a:ext cx="871296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H" b="1" u="sng" dirty="0"/>
              <a:t>Posologies en Zinc</a:t>
            </a:r>
            <a:r>
              <a:rPr lang="fr-CH" dirty="0"/>
              <a:t>:</a:t>
            </a:r>
            <a:r>
              <a:rPr lang="fr-CH" sz="1200" dirty="0"/>
              <a:t> </a:t>
            </a:r>
            <a:endParaRPr lang="fr-CH" dirty="0"/>
          </a:p>
          <a:p>
            <a:r>
              <a:rPr lang="fr-CH" dirty="0"/>
              <a:t>Absorbé que sous la forme de </a:t>
            </a:r>
            <a:r>
              <a:rPr lang="fr-CH" u="sng" dirty="0"/>
              <a:t>sels de zinc</a:t>
            </a:r>
            <a:r>
              <a:rPr lang="fr-CH" dirty="0"/>
              <a:t> </a:t>
            </a:r>
            <a:r>
              <a:rPr lang="fr-CH" dirty="0">
                <a:sym typeface="Wingdings"/>
              </a:rPr>
              <a:t></a:t>
            </a:r>
            <a:r>
              <a:rPr lang="fr-CH" dirty="0"/>
              <a:t> </a:t>
            </a:r>
            <a:r>
              <a:rPr lang="fr-CH" b="1" dirty="0" err="1"/>
              <a:t>ZinCfant</a:t>
            </a:r>
            <a:r>
              <a:rPr lang="fr-CH" b="1" dirty="0"/>
              <a:t>®</a:t>
            </a:r>
            <a:endParaRPr lang="fr-CH" sz="2800" dirty="0"/>
          </a:p>
          <a:p>
            <a:pPr marL="811213" lvl="2" indent="-285750">
              <a:buFont typeface="Arial"/>
              <a:buChar char="•"/>
            </a:pPr>
            <a:r>
              <a:rPr lang="fr-FR" dirty="0"/>
              <a:t> 0-6 mois: 10 mg/j**</a:t>
            </a:r>
            <a:endParaRPr lang="fr-CH" dirty="0"/>
          </a:p>
          <a:p>
            <a:pPr marL="811213" lvl="2" indent="-285750">
              <a:buFont typeface="Arial"/>
              <a:buChar char="•"/>
            </a:pPr>
            <a:r>
              <a:rPr lang="fr-FR" dirty="0"/>
              <a:t>&gt; 6 mois: 20 mg/j**</a:t>
            </a:r>
          </a:p>
          <a:p>
            <a:pPr marL="525463" lvl="2"/>
            <a:r>
              <a:rPr lang="fr-CH" sz="1200" dirty="0"/>
              <a:t>	</a:t>
            </a:r>
            <a:endParaRPr lang="fr-CH" dirty="0"/>
          </a:p>
          <a:p>
            <a:r>
              <a:rPr lang="fr-CH" sz="1200" dirty="0"/>
              <a:t>** Pas d’avantages à donner des dose plus hautes. </a:t>
            </a:r>
          </a:p>
        </p:txBody>
      </p:sp>
      <p:grpSp>
        <p:nvGrpSpPr>
          <p:cNvPr id="11" name="Groupe 10"/>
          <p:cNvGrpSpPr/>
          <p:nvPr/>
        </p:nvGrpSpPr>
        <p:grpSpPr>
          <a:xfrm>
            <a:off x="1763942" y="4624784"/>
            <a:ext cx="6480212" cy="1828552"/>
            <a:chOff x="1763942" y="4221088"/>
            <a:chExt cx="6480212" cy="1828552"/>
          </a:xfrm>
        </p:grpSpPr>
        <p:grpSp>
          <p:nvGrpSpPr>
            <p:cNvPr id="3" name="Groupe 2"/>
            <p:cNvGrpSpPr/>
            <p:nvPr/>
          </p:nvGrpSpPr>
          <p:grpSpPr>
            <a:xfrm>
              <a:off x="1763942" y="4221088"/>
              <a:ext cx="6480212" cy="1828552"/>
              <a:chOff x="1477213" y="4941168"/>
              <a:chExt cx="6480212" cy="1828552"/>
            </a:xfrm>
          </p:grpSpPr>
          <p:pic>
            <p:nvPicPr>
              <p:cNvPr id="6" name="Picture 3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477213" y="6453336"/>
                <a:ext cx="6480212" cy="316384"/>
              </a:xfrm>
              <a:prstGeom prst="rect">
                <a:avLst/>
              </a:prstGeom>
            </p:spPr>
          </p:pic>
          <p:pic>
            <p:nvPicPr>
              <p:cNvPr id="2" name="Picture 1"/>
              <p:cNvPicPr>
                <a:picLocks noChangeAspect="1"/>
              </p:cNvPicPr>
              <p:nvPr/>
            </p:nvPicPr>
            <p:blipFill rotWithShape="1">
              <a:blip r:embed="rId3"/>
              <a:srcRect b="5850"/>
              <a:stretch/>
            </p:blipFill>
            <p:spPr>
              <a:xfrm>
                <a:off x="2125285" y="4941168"/>
                <a:ext cx="4248472" cy="1512168"/>
              </a:xfrm>
              <a:prstGeom prst="rect">
                <a:avLst/>
              </a:prstGeom>
            </p:spPr>
          </p:pic>
        </p:grpSp>
        <p:sp>
          <p:nvSpPr>
            <p:cNvPr id="9" name="Rectangle 8"/>
            <p:cNvSpPr/>
            <p:nvPr/>
          </p:nvSpPr>
          <p:spPr>
            <a:xfrm>
              <a:off x="3866778" y="4725144"/>
              <a:ext cx="2145382" cy="185291"/>
            </a:xfrm>
            <a:custGeom>
              <a:avLst/>
              <a:gdLst>
                <a:gd name="connsiteX0" fmla="*/ 0 w 2088232"/>
                <a:gd name="connsiteY0" fmla="*/ 0 h 144016"/>
                <a:gd name="connsiteX1" fmla="*/ 2088232 w 2088232"/>
                <a:gd name="connsiteY1" fmla="*/ 0 h 144016"/>
                <a:gd name="connsiteX2" fmla="*/ 2088232 w 2088232"/>
                <a:gd name="connsiteY2" fmla="*/ 144016 h 144016"/>
                <a:gd name="connsiteX3" fmla="*/ 0 w 2088232"/>
                <a:gd name="connsiteY3" fmla="*/ 144016 h 144016"/>
                <a:gd name="connsiteX4" fmla="*/ 0 w 2088232"/>
                <a:gd name="connsiteY4" fmla="*/ 0 h 144016"/>
                <a:gd name="connsiteX0" fmla="*/ 28575 w 2116807"/>
                <a:gd name="connsiteY0" fmla="*/ 0 h 175766"/>
                <a:gd name="connsiteX1" fmla="*/ 2116807 w 2116807"/>
                <a:gd name="connsiteY1" fmla="*/ 0 h 175766"/>
                <a:gd name="connsiteX2" fmla="*/ 2116807 w 2116807"/>
                <a:gd name="connsiteY2" fmla="*/ 144016 h 175766"/>
                <a:gd name="connsiteX3" fmla="*/ 0 w 2116807"/>
                <a:gd name="connsiteY3" fmla="*/ 175766 h 175766"/>
                <a:gd name="connsiteX4" fmla="*/ 28575 w 2116807"/>
                <a:gd name="connsiteY4" fmla="*/ 0 h 175766"/>
                <a:gd name="connsiteX0" fmla="*/ 0 w 2126332"/>
                <a:gd name="connsiteY0" fmla="*/ 0 h 185291"/>
                <a:gd name="connsiteX1" fmla="*/ 2126332 w 2126332"/>
                <a:gd name="connsiteY1" fmla="*/ 9525 h 185291"/>
                <a:gd name="connsiteX2" fmla="*/ 2126332 w 2126332"/>
                <a:gd name="connsiteY2" fmla="*/ 153541 h 185291"/>
                <a:gd name="connsiteX3" fmla="*/ 9525 w 2126332"/>
                <a:gd name="connsiteY3" fmla="*/ 185291 h 185291"/>
                <a:gd name="connsiteX4" fmla="*/ 0 w 2126332"/>
                <a:gd name="connsiteY4" fmla="*/ 0 h 185291"/>
                <a:gd name="connsiteX0" fmla="*/ 0 w 2142207"/>
                <a:gd name="connsiteY0" fmla="*/ 0 h 185291"/>
                <a:gd name="connsiteX1" fmla="*/ 2126332 w 2142207"/>
                <a:gd name="connsiteY1" fmla="*/ 9525 h 185291"/>
                <a:gd name="connsiteX2" fmla="*/ 2142207 w 2142207"/>
                <a:gd name="connsiteY2" fmla="*/ 182116 h 185291"/>
                <a:gd name="connsiteX3" fmla="*/ 9525 w 2142207"/>
                <a:gd name="connsiteY3" fmla="*/ 185291 h 185291"/>
                <a:gd name="connsiteX4" fmla="*/ 0 w 2142207"/>
                <a:gd name="connsiteY4" fmla="*/ 0 h 185291"/>
                <a:gd name="connsiteX0" fmla="*/ 0 w 2145382"/>
                <a:gd name="connsiteY0" fmla="*/ 0 h 185291"/>
                <a:gd name="connsiteX1" fmla="*/ 2145382 w 2145382"/>
                <a:gd name="connsiteY1" fmla="*/ 9525 h 185291"/>
                <a:gd name="connsiteX2" fmla="*/ 2142207 w 2145382"/>
                <a:gd name="connsiteY2" fmla="*/ 182116 h 185291"/>
                <a:gd name="connsiteX3" fmla="*/ 9525 w 2145382"/>
                <a:gd name="connsiteY3" fmla="*/ 185291 h 185291"/>
                <a:gd name="connsiteX4" fmla="*/ 0 w 2145382"/>
                <a:gd name="connsiteY4" fmla="*/ 0 h 185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45382" h="185291">
                  <a:moveTo>
                    <a:pt x="0" y="0"/>
                  </a:moveTo>
                  <a:lnTo>
                    <a:pt x="2145382" y="9525"/>
                  </a:lnTo>
                  <a:cubicBezTo>
                    <a:pt x="2144324" y="67055"/>
                    <a:pt x="2143265" y="124586"/>
                    <a:pt x="2142207" y="182116"/>
                  </a:cubicBezTo>
                  <a:lnTo>
                    <a:pt x="9525" y="1852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681425" y="5052070"/>
              <a:ext cx="1447589" cy="186655"/>
            </a:xfrm>
            <a:custGeom>
              <a:avLst/>
              <a:gdLst>
                <a:gd name="connsiteX0" fmla="*/ 0 w 1476164"/>
                <a:gd name="connsiteY0" fmla="*/ 0 h 186655"/>
                <a:gd name="connsiteX1" fmla="*/ 1476164 w 1476164"/>
                <a:gd name="connsiteY1" fmla="*/ 0 h 186655"/>
                <a:gd name="connsiteX2" fmla="*/ 1476164 w 1476164"/>
                <a:gd name="connsiteY2" fmla="*/ 186655 h 186655"/>
                <a:gd name="connsiteX3" fmla="*/ 0 w 1476164"/>
                <a:gd name="connsiteY3" fmla="*/ 186655 h 186655"/>
                <a:gd name="connsiteX4" fmla="*/ 0 w 1476164"/>
                <a:gd name="connsiteY4" fmla="*/ 0 h 186655"/>
                <a:gd name="connsiteX0" fmla="*/ 0 w 1476164"/>
                <a:gd name="connsiteY0" fmla="*/ 0 h 186655"/>
                <a:gd name="connsiteX1" fmla="*/ 1476164 w 1476164"/>
                <a:gd name="connsiteY1" fmla="*/ 0 h 186655"/>
                <a:gd name="connsiteX2" fmla="*/ 1476164 w 1476164"/>
                <a:gd name="connsiteY2" fmla="*/ 186655 h 186655"/>
                <a:gd name="connsiteX3" fmla="*/ 28575 w 1476164"/>
                <a:gd name="connsiteY3" fmla="*/ 183480 h 186655"/>
                <a:gd name="connsiteX4" fmla="*/ 0 w 1476164"/>
                <a:gd name="connsiteY4" fmla="*/ 0 h 186655"/>
                <a:gd name="connsiteX0" fmla="*/ 0 w 1447589"/>
                <a:gd name="connsiteY0" fmla="*/ 3175 h 186655"/>
                <a:gd name="connsiteX1" fmla="*/ 1447589 w 1447589"/>
                <a:gd name="connsiteY1" fmla="*/ 0 h 186655"/>
                <a:gd name="connsiteX2" fmla="*/ 1447589 w 1447589"/>
                <a:gd name="connsiteY2" fmla="*/ 186655 h 186655"/>
                <a:gd name="connsiteX3" fmla="*/ 0 w 1447589"/>
                <a:gd name="connsiteY3" fmla="*/ 183480 h 186655"/>
                <a:gd name="connsiteX4" fmla="*/ 0 w 1447589"/>
                <a:gd name="connsiteY4" fmla="*/ 3175 h 186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7589" h="186655">
                  <a:moveTo>
                    <a:pt x="0" y="3175"/>
                  </a:moveTo>
                  <a:lnTo>
                    <a:pt x="1447589" y="0"/>
                  </a:lnTo>
                  <a:lnTo>
                    <a:pt x="1447589" y="186655"/>
                  </a:lnTo>
                  <a:lnTo>
                    <a:pt x="0" y="183480"/>
                  </a:lnTo>
                  <a:lnTo>
                    <a:pt x="0" y="3175"/>
                  </a:lnTo>
                  <a:close/>
                </a:path>
              </a:pathLst>
            </a:custGeom>
            <a:solidFill>
              <a:srgbClr val="FF0000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2" name="Rectangle 11"/>
          <p:cNvSpPr/>
          <p:nvPr/>
        </p:nvSpPr>
        <p:spPr>
          <a:xfrm>
            <a:off x="1587995" y="4440118"/>
            <a:ext cx="8515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H" dirty="0"/>
              <a:t>Mais….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37182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  <p:bldP spid="8" grpId="0" uiExpand="1" build="p"/>
      <p:bldP spid="12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160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Rectangle 4"/>
          <p:cNvSpPr/>
          <p:nvPr/>
        </p:nvSpPr>
        <p:spPr>
          <a:xfrm>
            <a:off x="41927" y="0"/>
            <a:ext cx="453021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600" b="1" dirty="0"/>
              <a:t>PROTECTION DU SIEGE</a:t>
            </a:r>
            <a:endParaRPr lang="fr-CH" sz="36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4C5A87E-9A0A-3A48-814B-E6F434423208}"/>
              </a:ext>
            </a:extLst>
          </p:cNvPr>
          <p:cNvSpPr/>
          <p:nvPr/>
        </p:nvSpPr>
        <p:spPr>
          <a:xfrm>
            <a:off x="395536" y="2132856"/>
            <a:ext cx="799288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fr-FR" sz="2800" dirty="0" err="1"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Oxyplastine</a:t>
            </a:r>
            <a:endParaRPr lang="fr-FR" sz="2800" dirty="0"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742950" lvl="1" indent="-285750">
              <a:spcAft>
                <a:spcPts val="0"/>
              </a:spcAft>
              <a:buFont typeface="Courier New" panose="02070309020205020404" pitchFamily="49" charset="0"/>
              <a:buChar char="o"/>
            </a:pPr>
            <a:endParaRPr lang="fr-CH" sz="2800" dirty="0"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742950" lvl="1" indent="-285750"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fr-FR" sz="2800" dirty="0" err="1"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Bépanthène</a:t>
            </a:r>
            <a:r>
              <a:rPr lang="fr-FR" sz="2800" dirty="0"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si lésion anale</a:t>
            </a:r>
          </a:p>
          <a:p>
            <a:pPr marL="742950" lvl="1" indent="-285750">
              <a:spcAft>
                <a:spcPts val="0"/>
              </a:spcAft>
              <a:buFont typeface="Courier New" panose="02070309020205020404" pitchFamily="49" charset="0"/>
              <a:buChar char="o"/>
            </a:pPr>
            <a:endParaRPr lang="fr-CH" sz="2800" dirty="0"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742950" lvl="1" indent="-285750"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fr-FR" sz="2800" dirty="0"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Antifongique si surinfection fongique</a:t>
            </a:r>
            <a:endParaRPr lang="fr-CH" sz="28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206868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Image 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033480"/>
            <a:ext cx="3478216" cy="1243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3" name="Imag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120970"/>
            <a:ext cx="6214213" cy="4353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166377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4535996" y="6351131"/>
            <a:ext cx="3096344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fr-FR" sz="1000" b="0" i="1" u="none" strike="noStrike" cap="none" normalizeH="0" baseline="0" dirty="0">
                <a:ln>
                  <a:noFill/>
                </a:ln>
                <a:solidFill>
                  <a:srgbClr val="131413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         PEDIATRICS, 2017, Volume 140, number 3, p.1</a:t>
            </a:r>
            <a:endParaRPr kumimoji="0" lang="fr-CH" altLang="fr-FR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995936" y="2441793"/>
            <a:ext cx="4176464" cy="64633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fr-FR" altLang="fr-FR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mbria" pitchFamily="18" charset="0"/>
                <a:ea typeface="MS Mincho" pitchFamily="49" charset="-128"/>
                <a:cs typeface="Times New Roman" pitchFamily="18" charset="0"/>
              </a:rPr>
              <a:t>Protocole </a:t>
            </a:r>
            <a:r>
              <a:rPr kumimoji="0" lang="fr-FR" altLang="fr-FR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mbria" pitchFamily="18" charset="0"/>
                <a:ea typeface="MS Mincho" pitchFamily="49" charset="-128"/>
                <a:cs typeface="Times New Roman" pitchFamily="18" charset="0"/>
                <a:sym typeface="Wingdings" panose="05000000000000000000" pitchFamily="2" charset="2"/>
              </a:rPr>
              <a:t></a:t>
            </a:r>
            <a:r>
              <a:rPr kumimoji="0" lang="fr-FR" altLang="fr-FR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mbria" pitchFamily="18" charset="0"/>
                <a:ea typeface="MS Mincho" pitchFamily="49" charset="-128"/>
                <a:cs typeface="Times New Roman" pitchFamily="18" charset="0"/>
              </a:rPr>
              <a:t>Diminution de 40% des perfusion pour GEA</a:t>
            </a:r>
            <a:endParaRPr kumimoji="0" lang="fr-FR" altLang="fr-FR" sz="28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68160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Rectangle 10"/>
          <p:cNvSpPr/>
          <p:nvPr/>
        </p:nvSpPr>
        <p:spPr>
          <a:xfrm>
            <a:off x="-3759" y="-26283"/>
            <a:ext cx="599869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fr-FR" sz="4000" b="1" dirty="0"/>
              <a:t>PROTOCOLE GEA –UTILE?</a:t>
            </a:r>
            <a:endParaRPr lang="fr-CH" sz="4000" dirty="0"/>
          </a:p>
        </p:txBody>
      </p:sp>
    </p:spTree>
    <p:extLst>
      <p:ext uri="{BB962C8B-B14F-4D97-AF65-F5344CB8AC3E}">
        <p14:creationId xmlns:p14="http://schemas.microsoft.com/office/powerpoint/2010/main" val="286894180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-1"/>
            <a:ext cx="6583064" cy="6748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01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21" t="8111" r="20334" b="8000"/>
          <a:stretch/>
        </p:blipFill>
        <p:spPr bwMode="auto">
          <a:xfrm>
            <a:off x="2267744" y="188640"/>
            <a:ext cx="4608512" cy="497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2987824" y="5169186"/>
            <a:ext cx="277672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6600" dirty="0">
                <a:latin typeface="Harlow Solid Italic" panose="04030604020F02020D02" pitchFamily="82" charset="0"/>
              </a:rPr>
              <a:t>Merci !</a:t>
            </a:r>
            <a:endParaRPr lang="fr-FR" sz="6600" dirty="0">
              <a:latin typeface="Harlow Solid Italic" panose="04030604020F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596039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3F413D9-8105-C342-9501-57D1C183A8BF}"/>
              </a:ext>
            </a:extLst>
          </p:cNvPr>
          <p:cNvSpPr/>
          <p:nvPr/>
        </p:nvSpPr>
        <p:spPr>
          <a:xfrm>
            <a:off x="179512" y="476672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en-US" i="1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REFERENCES</a:t>
            </a:r>
          </a:p>
          <a:p>
            <a:pPr>
              <a:spcAft>
                <a:spcPts val="0"/>
              </a:spcAft>
            </a:pPr>
            <a:endParaRPr lang="en-US" i="1" dirty="0"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i="1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Pediatrics in Review 1989; 11;6</a:t>
            </a:r>
            <a:endParaRPr lang="fr-CH" sz="3200" dirty="0"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Pediatric Emergency </a:t>
            </a:r>
            <a:r>
              <a:rPr lang="en-US" dirty="0" err="1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Care,Volume</a:t>
            </a:r>
            <a:r>
              <a:rPr lang="en-US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22, Number 8, August 2006</a:t>
            </a:r>
            <a:endParaRPr lang="fr-CH" sz="3200" dirty="0"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CH" i="1" dirty="0" err="1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Clinical</a:t>
            </a:r>
            <a:r>
              <a:rPr lang="fr-CH" i="1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fr-CH" i="1" dirty="0" err="1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Infectious</a:t>
            </a:r>
            <a:r>
              <a:rPr lang="fr-CH" i="1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fr-CH" i="1" dirty="0" err="1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Diseases</a:t>
            </a:r>
            <a:r>
              <a:rPr lang="fr-CH" i="1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2006; 43:807–13</a:t>
            </a:r>
            <a:endParaRPr lang="fr-CH" sz="3200" dirty="0"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i="1" dirty="0" err="1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RedBook</a:t>
            </a:r>
            <a:r>
              <a:rPr lang="fr-FR" i="1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2009</a:t>
            </a:r>
            <a:endParaRPr lang="fr-CH" sz="3200" dirty="0"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i="1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Journal of Pediatric Gastroenterology and Nutrition, 46:S81–S184, 2008</a:t>
            </a:r>
            <a:endParaRPr lang="fr-CH" sz="3200" dirty="0"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i="1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PEDIATRICA, Vol. 27 No. 4 2016</a:t>
            </a:r>
            <a:endParaRPr lang="fr-CH" sz="32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35751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1603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7" name="Rectangle 6"/>
          <p:cNvSpPr/>
          <p:nvPr/>
        </p:nvSpPr>
        <p:spPr>
          <a:xfrm>
            <a:off x="15156" y="0"/>
            <a:ext cx="682260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000" b="1" dirty="0"/>
              <a:t>GEA VIRALE OU BACTÉRIENNE?</a:t>
            </a:r>
            <a:endParaRPr lang="fr-CH" sz="4000" dirty="0"/>
          </a:p>
        </p:txBody>
      </p:sp>
      <p:pic>
        <p:nvPicPr>
          <p:cNvPr id="8" name="Picture 3" descr="HD:Users:mz:Desktop:Capture d’écran 2014-11-09 à 14.22.21.png">
            <a:extLst>
              <a:ext uri="{FF2B5EF4-FFF2-40B4-BE49-F238E27FC236}">
                <a16:creationId xmlns:a16="http://schemas.microsoft.com/office/drawing/2014/main" id="{D1B03FC5-1470-7F43-8BD9-D4C88189D134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54" t="4290" r="2916" b="-4290"/>
          <a:stretch/>
        </p:blipFill>
        <p:spPr bwMode="auto">
          <a:xfrm>
            <a:off x="148355" y="1545763"/>
            <a:ext cx="4464496" cy="37664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3" descr="HD:Users:mz:Desktop:Capture d’écran 2014-11-09 à 14.22.21.png">
            <a:extLst>
              <a:ext uri="{FF2B5EF4-FFF2-40B4-BE49-F238E27FC236}">
                <a16:creationId xmlns:a16="http://schemas.microsoft.com/office/drawing/2014/main" id="{ACF8A922-4771-9C49-B4EA-9F9D4622503E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270"/>
          <a:stretch/>
        </p:blipFill>
        <p:spPr bwMode="auto">
          <a:xfrm>
            <a:off x="4612851" y="1412776"/>
            <a:ext cx="4464496" cy="376647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43150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1603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7" name="Rectangle 6"/>
          <p:cNvSpPr/>
          <p:nvPr/>
        </p:nvSpPr>
        <p:spPr>
          <a:xfrm>
            <a:off x="15156" y="0"/>
            <a:ext cx="737317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fr-FR" sz="4000" b="1" dirty="0"/>
              <a:t>COMPLICACTIONS A RECHERCHER</a:t>
            </a:r>
            <a:endParaRPr lang="fr-CH" sz="4000" b="1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98CEFC8-7C64-1D45-BE8C-3D21D1A16299}"/>
              </a:ext>
            </a:extLst>
          </p:cNvPr>
          <p:cNvSpPr/>
          <p:nvPr/>
        </p:nvSpPr>
        <p:spPr>
          <a:xfrm>
            <a:off x="15156" y="908720"/>
            <a:ext cx="912884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Aft>
                <a:spcPts val="0"/>
              </a:spcAft>
              <a:buFont typeface="Symbol" pitchFamily="2" charset="2"/>
              <a:buChar char=""/>
            </a:pPr>
            <a:r>
              <a:rPr lang="fr-FR" sz="2400" b="1" dirty="0"/>
              <a:t>Déshydratation</a:t>
            </a:r>
            <a:r>
              <a:rPr lang="fr-FR" sz="2400" dirty="0"/>
              <a:t>  </a:t>
            </a:r>
            <a:endParaRPr lang="fr-CH" sz="2400" dirty="0"/>
          </a:p>
          <a:p>
            <a:pPr marL="742950" lvl="1" indent="-285750"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fr-FR" sz="2400" dirty="0"/>
              <a:t>FR : âge &lt; 1 an, &gt; 8 selles/jours, &gt; 2 vomissements/j, incapacité de s’hydrater per os, arrêt de l’allaitement.</a:t>
            </a:r>
            <a:endParaRPr lang="fr-CH" sz="2400" dirty="0"/>
          </a:p>
          <a:p>
            <a:pPr marL="742950" lvl="1" indent="-285750"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fr-FR" sz="2400" dirty="0"/>
              <a:t>Pister : perte de poids, diurèse, signes cliniques de déshydratation</a:t>
            </a:r>
            <a:endParaRPr lang="fr-CH" sz="2400" dirty="0"/>
          </a:p>
          <a:p>
            <a:pPr marL="342900" lvl="0" indent="-342900">
              <a:spcAft>
                <a:spcPts val="0"/>
              </a:spcAft>
              <a:buFont typeface="Symbol" pitchFamily="2" charset="2"/>
              <a:buChar char=""/>
            </a:pPr>
            <a:r>
              <a:rPr lang="fr-FR" sz="2400" b="1" dirty="0"/>
              <a:t>Troubles électrolytiques </a:t>
            </a:r>
            <a:r>
              <a:rPr lang="fr-FR" sz="2400" dirty="0"/>
              <a:t>(hyper ou hyponatrémie) dans 1% des cas</a:t>
            </a:r>
            <a:endParaRPr lang="fr-CH" sz="2400" dirty="0"/>
          </a:p>
          <a:p>
            <a:pPr marL="342900" lvl="0" indent="-342900">
              <a:spcAft>
                <a:spcPts val="0"/>
              </a:spcAft>
              <a:buFont typeface="Symbol" pitchFamily="2" charset="2"/>
              <a:buChar char=""/>
            </a:pPr>
            <a:r>
              <a:rPr lang="fr-FR" sz="2400" b="1" dirty="0"/>
              <a:t>Iléus</a:t>
            </a:r>
          </a:p>
          <a:p>
            <a:pPr marL="342900" indent="-342900">
              <a:buFont typeface="Symbol" pitchFamily="2" charset="2"/>
              <a:buChar char=""/>
            </a:pPr>
            <a:r>
              <a:rPr lang="fr-FR" sz="2400" dirty="0"/>
              <a:t>Translocation avec </a:t>
            </a:r>
            <a:r>
              <a:rPr lang="fr-FR" sz="2400" b="1" dirty="0"/>
              <a:t>sepsis</a:t>
            </a:r>
            <a:endParaRPr lang="fr-CH" sz="2400" b="1" dirty="0"/>
          </a:p>
          <a:p>
            <a:pPr marL="342900" lvl="0" indent="-342900">
              <a:spcAft>
                <a:spcPts val="0"/>
              </a:spcAft>
              <a:buFont typeface="Symbol" pitchFamily="2" charset="2"/>
              <a:buChar char=""/>
            </a:pPr>
            <a:r>
              <a:rPr lang="fr-FR" sz="2400" dirty="0"/>
              <a:t>Invagination</a:t>
            </a:r>
            <a:endParaRPr lang="fr-CH" sz="2400" b="1" dirty="0"/>
          </a:p>
          <a:p>
            <a:pPr marL="342900" lvl="0" indent="-342900">
              <a:spcAft>
                <a:spcPts val="0"/>
              </a:spcAft>
              <a:buFont typeface="Symbol" pitchFamily="2" charset="2"/>
              <a:buChar char=""/>
            </a:pPr>
            <a:r>
              <a:rPr lang="fr-FR" sz="2400" dirty="0"/>
              <a:t>Arthrite septique sur salmonellose</a:t>
            </a:r>
            <a:endParaRPr lang="fr-CH" sz="2400" dirty="0"/>
          </a:p>
          <a:p>
            <a:pPr marL="342900" lvl="0" indent="-342900">
              <a:spcAft>
                <a:spcPts val="0"/>
              </a:spcAft>
              <a:buFont typeface="Symbol" pitchFamily="2" charset="2"/>
              <a:buChar char=""/>
            </a:pPr>
            <a:r>
              <a:rPr lang="fr-FR" sz="2400" dirty="0"/>
              <a:t>Abcès hépatique (si  </a:t>
            </a:r>
            <a:r>
              <a:rPr lang="fr-FR" sz="2400" dirty="0" err="1"/>
              <a:t>Entamoeba</a:t>
            </a:r>
            <a:r>
              <a:rPr lang="fr-FR" sz="2400" dirty="0"/>
              <a:t> </a:t>
            </a:r>
            <a:r>
              <a:rPr lang="fr-FR" sz="2400" dirty="0" err="1"/>
              <a:t>histolytica</a:t>
            </a:r>
            <a:r>
              <a:rPr lang="fr-FR" sz="2400" dirty="0"/>
              <a:t>)</a:t>
            </a:r>
            <a:endParaRPr lang="fr-CH" sz="2400" dirty="0"/>
          </a:p>
          <a:p>
            <a:pPr marL="342900" lvl="0" indent="-342900">
              <a:spcAft>
                <a:spcPts val="0"/>
              </a:spcAft>
              <a:buFont typeface="Symbol" pitchFamily="2" charset="2"/>
              <a:buChar char=""/>
            </a:pPr>
            <a:r>
              <a:rPr lang="fr-FR" sz="2400" dirty="0"/>
              <a:t>Atteinte auto immune secondaire :</a:t>
            </a:r>
            <a:endParaRPr lang="fr-CH" sz="2400" dirty="0"/>
          </a:p>
          <a:p>
            <a:pPr marL="742950" lvl="1" indent="-285750"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fr-FR" sz="2400" dirty="0" err="1"/>
              <a:t>Sd</a:t>
            </a:r>
            <a:r>
              <a:rPr lang="fr-FR" sz="2400" dirty="0"/>
              <a:t> de </a:t>
            </a:r>
            <a:r>
              <a:rPr lang="fr-FR" sz="2400" dirty="0" err="1"/>
              <a:t>Reiter</a:t>
            </a:r>
            <a:r>
              <a:rPr lang="fr-FR" sz="2400" dirty="0"/>
              <a:t> (après </a:t>
            </a:r>
            <a:r>
              <a:rPr lang="fr-FR" sz="2400" dirty="0" err="1"/>
              <a:t>Campylobacter</a:t>
            </a:r>
            <a:r>
              <a:rPr lang="fr-FR" sz="2400" dirty="0"/>
              <a:t>, Salmonelle, </a:t>
            </a:r>
            <a:r>
              <a:rPr lang="fr-FR" sz="2400" dirty="0" err="1"/>
              <a:t>Shigelle</a:t>
            </a:r>
            <a:r>
              <a:rPr lang="fr-FR" sz="2400" dirty="0"/>
              <a:t>, Yersinia </a:t>
            </a:r>
            <a:r>
              <a:rPr lang="fr-FR" sz="2400" dirty="0" err="1"/>
              <a:t>enterolytica</a:t>
            </a:r>
            <a:r>
              <a:rPr lang="fr-FR" sz="2400" dirty="0"/>
              <a:t>)</a:t>
            </a:r>
            <a:endParaRPr lang="fr-CH" sz="2400" dirty="0"/>
          </a:p>
          <a:p>
            <a:pPr marL="742950" lvl="1" indent="-285750"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fr-FR" sz="2400" dirty="0"/>
              <a:t>Guillain barré (après </a:t>
            </a:r>
            <a:r>
              <a:rPr lang="fr-FR" sz="2400" dirty="0" err="1"/>
              <a:t>Campylobacter</a:t>
            </a:r>
            <a:r>
              <a:rPr lang="fr-FR" sz="2400" dirty="0"/>
              <a:t>)</a:t>
            </a:r>
            <a:endParaRPr lang="fr-CH" sz="2400" dirty="0"/>
          </a:p>
          <a:p>
            <a:pPr marL="742950" lvl="1" indent="-285750"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fr-FR" sz="2400" dirty="0"/>
              <a:t>HUS  (après ETEC et </a:t>
            </a:r>
            <a:r>
              <a:rPr lang="fr-FR" sz="2400" dirty="0" err="1"/>
              <a:t>Shigella</a:t>
            </a:r>
            <a:r>
              <a:rPr lang="fr-FR" sz="2400" dirty="0"/>
              <a:t>)</a:t>
            </a:r>
            <a:r>
              <a:rPr lang="fr-CH" sz="2400" dirty="0"/>
              <a:t> 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3474099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31640" y="1628800"/>
            <a:ext cx="6480720" cy="302433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" name="Rectangle 1"/>
          <p:cNvSpPr/>
          <p:nvPr/>
        </p:nvSpPr>
        <p:spPr>
          <a:xfrm>
            <a:off x="2521678" y="2132856"/>
            <a:ext cx="4219040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4000" b="1" dirty="0"/>
              <a:t>SIGNES CLINIQUES </a:t>
            </a:r>
          </a:p>
          <a:p>
            <a:pPr algn="ctr"/>
            <a:r>
              <a:rPr lang="fr-FR" sz="4000" b="1" dirty="0"/>
              <a:t>DE </a:t>
            </a:r>
          </a:p>
          <a:p>
            <a:pPr algn="ctr"/>
            <a:r>
              <a:rPr lang="fr-FR" sz="4000" b="1" dirty="0"/>
              <a:t>DESHYDRATATION</a:t>
            </a:r>
            <a:endParaRPr lang="fr-CH" sz="4000" dirty="0"/>
          </a:p>
        </p:txBody>
      </p:sp>
    </p:spTree>
    <p:extLst>
      <p:ext uri="{BB962C8B-B14F-4D97-AF65-F5344CB8AC3E}">
        <p14:creationId xmlns:p14="http://schemas.microsoft.com/office/powerpoint/2010/main" val="16973850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2534</TotalTime>
  <Words>2944</Words>
  <Application>Microsoft Macintosh PowerPoint</Application>
  <PresentationFormat>Affichage à l'écran (4:3)</PresentationFormat>
  <Paragraphs>670</Paragraphs>
  <Slides>65</Slides>
  <Notes>24</Notes>
  <HiddenSlides>0</HiddenSlides>
  <MMClips>0</MMClips>
  <ScaleCrop>false</ScaleCrop>
  <HeadingPairs>
    <vt:vector size="6" baseType="variant">
      <vt:variant>
        <vt:lpstr>Polices utilisées</vt:lpstr>
      </vt:variant>
      <vt:variant>
        <vt:i4>11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65</vt:i4>
      </vt:variant>
    </vt:vector>
  </HeadingPairs>
  <TitlesOfParts>
    <vt:vector size="77" baseType="lpstr">
      <vt:lpstr>ＭＳ ゴシック</vt:lpstr>
      <vt:lpstr>Arial</vt:lpstr>
      <vt:lpstr>Calibri</vt:lpstr>
      <vt:lpstr>Calisto MT</vt:lpstr>
      <vt:lpstr>Cambria</vt:lpstr>
      <vt:lpstr>Courier New</vt:lpstr>
      <vt:lpstr>Harlow Solid Italic</vt:lpstr>
      <vt:lpstr>Lucida Handwriting</vt:lpstr>
      <vt:lpstr>Symbol</vt:lpstr>
      <vt:lpstr>Times New Roman</vt:lpstr>
      <vt:lpstr>Wingdings</vt:lpstr>
      <vt:lpstr>Thème Office</vt:lpstr>
      <vt:lpstr>GASTRO-ENTERITE AIGUË -  BOUSCULER LES IDÉES REÇUES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FHVi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GEA et réhydratation:  bousculer les idées reçues</dc:title>
  <dc:creator>martinezm</dc:creator>
  <cp:lastModifiedBy>Nathalie Martinez</cp:lastModifiedBy>
  <cp:revision>1117</cp:revision>
  <cp:lastPrinted>2018-04-22T15:47:07Z</cp:lastPrinted>
  <dcterms:created xsi:type="dcterms:W3CDTF">2018-03-12T06:57:46Z</dcterms:created>
  <dcterms:modified xsi:type="dcterms:W3CDTF">2019-05-06T18:47:47Z</dcterms:modified>
</cp:coreProperties>
</file>