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4"/>
    <p:restoredTop sz="94648"/>
  </p:normalViewPr>
  <p:slideViewPr>
    <p:cSldViewPr snapToGrid="0" snapToObjects="1">
      <p:cViewPr varScale="1">
        <p:scale>
          <a:sx n="86" d="100"/>
          <a:sy n="86" d="100"/>
        </p:scale>
        <p:origin x="224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95AF5E-F409-B843-97B8-A2606741A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0D4A56-E3C0-9D4B-8D7C-D34AEEF35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2F12D0-CD38-464A-A18D-01916A56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A381DF-866D-FA48-8174-FB4D5D52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4D3833-FCDF-594C-81BE-A59C1ADF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18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148458-5BA1-6540-961E-AB70668B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BC90EE-22D0-6748-A0DA-18C158A25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DF20C6-B325-144F-BB22-ABF7E1C8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1EF2FE-9F7F-3846-8DAC-BE749637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9A11CE-3947-8943-A830-ED61032F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3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213593-D573-9049-BC54-8A1EFBFE0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5D7030-D43C-BE43-B9F5-67F04E4B8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CB2C68-1088-8D4B-AB43-BCC23E3F5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A5406F-CF7C-2A4C-A5A0-B5000EA9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C93701-927F-5442-BD90-1D577BDF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5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BDB52-F162-F443-B502-D41660CC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3345E6-4422-DB48-8F6C-3FB03D32D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3F20F0-B901-5845-8800-D0D2D306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45B57D-3FB1-0943-9361-31735833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E9FF28-837F-0943-B09D-3793C5DD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47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DBFF1-A7ED-BA4A-BA73-602E8AF6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D75E44-831E-3148-B47A-9C85009E3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CC4127-9C31-2542-84DE-0724747C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879274-6B4A-9149-9374-3883E406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90A1D0-4BE9-B249-91DE-137829C7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79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1F7DDE-5032-4D4D-83E9-D4A908BB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293DC9-59DC-7C4B-AFB4-FDFC2E7EF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6F74F8-3AB5-284C-8A7A-FC4C8DF83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201D2C-B0AC-8C49-B3E5-2FDFD8BA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2C38BC-D243-2B4B-9517-82BD198B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2E1F18-1949-FC49-9778-ED5CA617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48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48A9AB-4B05-5D44-B458-17CD800DE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6FF980-45B1-ED40-A647-AEE43AD44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06FB2C-BD7C-A948-9640-1BA6AFC57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0C44A0-8FFF-C24E-9140-8C5E97110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E4EC803-D236-DA47-80F1-ADD66977A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602B7E-9590-6E47-A2F6-B1A2C88AA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1DEA0A-985E-2F4F-884A-C0FF959C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BA033AB-D028-9D4F-A1C6-39D0377B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1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5D4F90-8154-4545-B1B6-4A11E6BE8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F6091C-BBD0-494F-BC79-62AF13B51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1D0B3D-0FD6-7547-97C0-8062B918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51451E-C8C6-BC42-B6D9-43B865F8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C91A09-5D8B-EE4D-A9C7-0FB7E3C5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20D798-AC55-B74B-BAAF-37824045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011C61-258A-194D-BA99-70CD5B7B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81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7856C8-DA76-5E47-9C78-6C1063FC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60A7E4-AECC-1D4F-8E9B-76BEB5184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DCD0DB-B3E7-7B4B-9C21-E109643BD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862595-9546-FA41-AF24-9E67CF48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7A663A-0BAF-474D-98DC-77D7DC6D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1239CE-44ED-BF49-83F3-DF1EC96B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41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5C5A8-DD68-7A45-A1C7-5F8AE95B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0A0025-86EF-394E-9C71-304541117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533D01-9836-B44F-81E3-09A077890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813FF9-E45E-9A41-8690-AD8FB6C9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5D768D-A235-864B-AF6F-7C54F003F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CB0047-C83F-A44A-8022-862B7C57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1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FFCBE0-E8E4-4247-B859-CE7E2B29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3A6E91-C633-144A-B762-FD100840F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121132-CDAC-0342-B43B-AE2E19197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F845-AFB3-AE44-9E4D-9864D5F34F77}" type="datetimeFigureOut">
              <a:rPr lang="fr-FR" smtClean="0"/>
              <a:t>29/05/2022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804A43-0E70-B848-A149-473BA0934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FF5B2D-0EAD-D344-97E9-98E0F3388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2D3B-103A-C64B-842A-EC7945535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92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422AD30D-7FB5-4540-9CFD-B9DF327AB406}"/>
              </a:ext>
            </a:extLst>
          </p:cNvPr>
          <p:cNvSpPr txBox="1"/>
          <p:nvPr/>
        </p:nvSpPr>
        <p:spPr>
          <a:xfrm>
            <a:off x="434713" y="290632"/>
            <a:ext cx="117572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u="sng" dirty="0"/>
              <a:t>Dès 2 ans:</a:t>
            </a:r>
            <a:r>
              <a:rPr lang="fr-FR" sz="2400" dirty="0"/>
              <a:t> 150 mg ad 3 dans la 1</a:t>
            </a:r>
            <a:r>
              <a:rPr lang="fr-FR" sz="2400" baseline="30000" dirty="0"/>
              <a:t>ère</a:t>
            </a:r>
            <a:r>
              <a:rPr lang="fr-FR" sz="2400" dirty="0"/>
              <a:t> heure </a:t>
            </a:r>
            <a:r>
              <a:rPr lang="fr-FR" sz="2400" i="1" dirty="0"/>
              <a:t>(Gina 2022)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i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i="1" u="sng" dirty="0"/>
          </a:p>
          <a:p>
            <a:endParaRPr lang="fr-FR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u="sng" dirty="0"/>
              <a:t>Dès 16 ans:</a:t>
            </a:r>
            <a:r>
              <a:rPr lang="fr-FR" sz="2400" b="1" dirty="0"/>
              <a:t> </a:t>
            </a:r>
            <a:r>
              <a:rPr lang="fr-FR" sz="2400" dirty="0"/>
              <a:t>500 mg ad 3 x à 20 minutes d’intervalles (</a:t>
            </a:r>
            <a:r>
              <a:rPr lang="fr-FR" sz="2400" i="1" dirty="0"/>
              <a:t>NHS 2014 ; </a:t>
            </a:r>
            <a:r>
              <a:rPr lang="fr-CH" sz="2400" i="1" dirty="0"/>
              <a:t>DOI: 10.3310/hta18220</a:t>
            </a:r>
            <a:r>
              <a:rPr lang="fr-CH" sz="2400" dirty="0"/>
              <a:t>)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27EF152-D137-C746-8A2B-4AED9016BC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4" t="25876" r="4419"/>
          <a:stretch/>
        </p:blipFill>
        <p:spPr>
          <a:xfrm>
            <a:off x="761281" y="859971"/>
            <a:ext cx="11425720" cy="662127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9EC9D6D4-58C5-E145-BE9C-0658AE04A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281" y="2190972"/>
            <a:ext cx="4684709" cy="78483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3A819AAE-4EDD-9E40-8812-265BBF9B7D7A}"/>
              </a:ext>
            </a:extLst>
          </p:cNvPr>
          <p:cNvGrpSpPr/>
          <p:nvPr/>
        </p:nvGrpSpPr>
        <p:grpSpPr>
          <a:xfrm>
            <a:off x="2258071" y="3638433"/>
            <a:ext cx="7475095" cy="2359595"/>
            <a:chOff x="1588957" y="3608453"/>
            <a:chExt cx="7475095" cy="2359595"/>
          </a:xfrm>
        </p:grpSpPr>
        <p:pic>
          <p:nvPicPr>
            <p:cNvPr id="12" name="Image 11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4003BCED-C25B-CE4C-8F7D-6D777739A4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20237" y="4313419"/>
              <a:ext cx="5308600" cy="762000"/>
            </a:xfrm>
            <a:prstGeom prst="rect">
              <a:avLst/>
            </a:prstGeom>
          </p:spPr>
        </p:pic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36072F1E-28B8-9D4B-B8CE-53F970469954}"/>
                </a:ext>
              </a:extLst>
            </p:cNvPr>
            <p:cNvSpPr txBox="1"/>
            <p:nvPr/>
          </p:nvSpPr>
          <p:spPr>
            <a:xfrm>
              <a:off x="3328487" y="4798497"/>
              <a:ext cx="5691415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fr-CH" sz="1400" b="0" i="0" u="none" strike="noStrike" dirty="0">
                <a:solidFill>
                  <a:srgbClr val="373737"/>
                </a:solidFill>
                <a:effectLst/>
                <a:latin typeface="Verdana" panose="020B060403050404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CH" sz="1400" dirty="0">
                  <a:solidFill>
                    <a:srgbClr val="373737"/>
                  </a:solidFill>
                  <a:latin typeface="Verdana" panose="020B0604030504040204" pitchFamily="34" charset="0"/>
                </a:rPr>
                <a:t>10% = 10 g/100ml </a:t>
              </a:r>
              <a:r>
                <a:rPr lang="fr-CH" sz="1400" dirty="0">
                  <a:solidFill>
                    <a:srgbClr val="373737"/>
                  </a:solidFill>
                  <a:latin typeface="Verdana" panose="020B0604030504040204" pitchFamily="34" charset="0"/>
                  <a:sym typeface="Wingdings" pitchFamily="2" charset="2"/>
                </a:rPr>
                <a:t></a:t>
              </a:r>
              <a:r>
                <a:rPr lang="fr-CH" sz="1400" dirty="0">
                  <a:solidFill>
                    <a:srgbClr val="373737"/>
                  </a:solidFill>
                  <a:latin typeface="Verdana" panose="020B0604030504040204" pitchFamily="34" charset="0"/>
                </a:rPr>
                <a:t>10 ml = 1 g </a:t>
              </a:r>
              <a:r>
                <a:rPr lang="fr-CH" sz="1400" dirty="0">
                  <a:solidFill>
                    <a:srgbClr val="373737"/>
                  </a:solidFill>
                  <a:latin typeface="Verdana" panose="020B0604030504040204" pitchFamily="34" charset="0"/>
                  <a:sym typeface="Wingdings" pitchFamily="2" charset="2"/>
                </a:rPr>
                <a:t> </a:t>
              </a:r>
              <a:r>
                <a:rPr lang="fr-CH" sz="1400" b="1" dirty="0">
                  <a:solidFill>
                    <a:srgbClr val="373737"/>
                  </a:solidFill>
                  <a:latin typeface="Verdana" panose="020B0604030504040204" pitchFamily="34" charset="0"/>
                  <a:sym typeface="Wingdings" pitchFamily="2" charset="2"/>
                </a:rPr>
                <a:t>500 mg/5 ml</a:t>
              </a:r>
              <a:endParaRPr lang="fr-CH" sz="1400" b="1" dirty="0">
                <a:solidFill>
                  <a:srgbClr val="373737"/>
                </a:solidFill>
                <a:latin typeface="Verdana" panose="020B060403050404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CH" sz="1400" dirty="0">
                <a:solidFill>
                  <a:srgbClr val="373737"/>
                </a:solidFill>
                <a:latin typeface="Verdana" panose="020B060403050404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CH" sz="1400" b="0" i="0" u="none" strike="noStrike" dirty="0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1 ampoule à 10 ml (10%) contient: </a:t>
              </a:r>
              <a:r>
                <a:rPr lang="fr-CH" sz="1400" b="0" i="0" u="none" strike="noStrike" dirty="0" err="1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Magnesii</a:t>
              </a:r>
              <a:r>
                <a:rPr lang="fr-CH" sz="1400" b="0" i="0" u="none" strike="noStrike" dirty="0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 </a:t>
              </a:r>
              <a:r>
                <a:rPr lang="fr-CH" sz="1400" b="0" i="0" u="none" strike="noStrike" dirty="0" err="1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sulfas</a:t>
              </a:r>
              <a:r>
                <a:rPr lang="fr-CH" sz="1400" b="0" i="0" u="none" strike="noStrike" dirty="0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 </a:t>
              </a:r>
              <a:r>
                <a:rPr lang="fr-CH" sz="1400" b="0" i="0" u="none" strike="noStrike" dirty="0" err="1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heptahydricus</a:t>
              </a:r>
              <a:r>
                <a:rPr lang="fr-CH" sz="1400" b="0" i="0" u="none" strike="noStrike" dirty="0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 1,0 g </a:t>
              </a:r>
              <a:r>
                <a:rPr lang="fr-CH" sz="1400" b="0" i="0" u="none" strike="noStrike" dirty="0" err="1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corresp</a:t>
              </a:r>
              <a:r>
                <a:rPr lang="fr-CH" sz="1400" b="0" i="0" u="none" strike="noStrike" dirty="0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. magnésium 4,05 </a:t>
              </a:r>
              <a:r>
                <a:rPr lang="fr-CH" sz="1400" b="0" i="0" u="none" strike="noStrike" dirty="0" err="1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mmol</a:t>
              </a:r>
              <a:r>
                <a:rPr lang="fr-CH" sz="1400" b="0" i="0" u="none" strike="noStrike" dirty="0">
                  <a:solidFill>
                    <a:srgbClr val="373737"/>
                  </a:solidFill>
                  <a:effectLst/>
                  <a:latin typeface="Verdana" panose="020B0604030504040204" pitchFamily="34" charset="0"/>
                </a:rPr>
                <a:t>.</a:t>
              </a:r>
              <a:endParaRPr lang="fr-FR" sz="14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F69FF32-790F-184E-8C06-26637C5C35B2}"/>
                </a:ext>
              </a:extLst>
            </p:cNvPr>
            <p:cNvSpPr/>
            <p:nvPr/>
          </p:nvSpPr>
          <p:spPr>
            <a:xfrm>
              <a:off x="1588957" y="3608453"/>
              <a:ext cx="7475095" cy="23595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7" name="Image 16" descr="Une image contenant texte&#10;&#10;Description générée automatiquement">
              <a:extLst>
                <a:ext uri="{FF2B5EF4-FFF2-40B4-BE49-F238E27FC236}">
                  <a16:creationId xmlns:a16="http://schemas.microsoft.com/office/drawing/2014/main" id="{F17B27C6-7D9B-2843-A659-BF274F9C2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33927" y="3660131"/>
              <a:ext cx="2501900" cy="571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647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lfate Mg en inhalation" id="{384F0768-A72D-AA49-967F-F3A73BC2C817}" vid="{CB8C897B-6022-4F44-AA4D-7AF8A8D5146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79</Words>
  <Application>Microsoft Macintosh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Martinez</dc:creator>
  <cp:lastModifiedBy>Nathalie Martinez</cp:lastModifiedBy>
  <cp:revision>3</cp:revision>
  <dcterms:created xsi:type="dcterms:W3CDTF">2022-05-29T19:09:33Z</dcterms:created>
  <dcterms:modified xsi:type="dcterms:W3CDTF">2022-05-29T19:26:45Z</dcterms:modified>
</cp:coreProperties>
</file>