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1" r:id="rId5"/>
    <p:sldId id="260" r:id="rId6"/>
    <p:sldId id="267" r:id="rId7"/>
    <p:sldId id="268" r:id="rId8"/>
    <p:sldId id="262"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B8EA"/>
    <a:srgbClr val="B381D9"/>
    <a:srgbClr val="00823B"/>
    <a:srgbClr val="1260A6"/>
    <a:srgbClr val="11599B"/>
    <a:srgbClr val="0E4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snapToGrid="0">
      <p:cViewPr varScale="1">
        <p:scale>
          <a:sx n="109" d="100"/>
          <a:sy n="109" d="100"/>
        </p:scale>
        <p:origin x="5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CH"/>
          </a:p>
        </p:txBody>
      </p:sp>
      <p:sp>
        <p:nvSpPr>
          <p:cNvPr id="4" name="Espace réservé de la date 3"/>
          <p:cNvSpPr>
            <a:spLocks noGrp="1"/>
          </p:cNvSpPr>
          <p:nvPr>
            <p:ph type="dt" sz="half" idx="10"/>
          </p:nvPr>
        </p:nvSpPr>
        <p:spPr/>
        <p:txBody>
          <a:bodyPr/>
          <a:lstStyle/>
          <a:p>
            <a:fld id="{BA113989-B693-426B-A08D-E97E9131EC41}" type="datetimeFigureOut">
              <a:rPr lang="fr-CH" smtClean="0"/>
              <a:t>04.01.2023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1156848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A113989-B693-426B-A08D-E97E9131EC41}" type="datetimeFigureOut">
              <a:rPr lang="fr-CH" smtClean="0"/>
              <a:t>04.01.2023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316574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A113989-B693-426B-A08D-E97E9131EC41}" type="datetimeFigureOut">
              <a:rPr lang="fr-CH" smtClean="0"/>
              <a:t>04.01.2023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282844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A113989-B693-426B-A08D-E97E9131EC41}" type="datetimeFigureOut">
              <a:rPr lang="fr-CH" smtClean="0"/>
              <a:t>04.01.2023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351850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A113989-B693-426B-A08D-E97E9131EC41}" type="datetimeFigureOut">
              <a:rPr lang="fr-CH" smtClean="0"/>
              <a:t>04.01.2023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115552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BA113989-B693-426B-A08D-E97E9131EC41}" type="datetimeFigureOut">
              <a:rPr lang="fr-CH" smtClean="0"/>
              <a:t>04.01.2023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3659123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BA113989-B693-426B-A08D-E97E9131EC41}" type="datetimeFigureOut">
              <a:rPr lang="fr-CH" smtClean="0"/>
              <a:t>04.01.2023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4125814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BA113989-B693-426B-A08D-E97E9131EC41}" type="datetimeFigureOut">
              <a:rPr lang="fr-CH" smtClean="0"/>
              <a:t>04.01.2023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416875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113989-B693-426B-A08D-E97E9131EC41}" type="datetimeFigureOut">
              <a:rPr lang="fr-CH" smtClean="0"/>
              <a:t>04.01.2023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415979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A113989-B693-426B-A08D-E97E9131EC41}" type="datetimeFigureOut">
              <a:rPr lang="fr-CH" smtClean="0"/>
              <a:t>04.01.2023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534879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A113989-B693-426B-A08D-E97E9131EC41}" type="datetimeFigureOut">
              <a:rPr lang="fr-CH" smtClean="0"/>
              <a:t>04.01.2023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171AB2C5-E522-4320-8606-04AAABC50E91}" type="slidenum">
              <a:rPr lang="fr-CH" smtClean="0"/>
              <a:t>‹N°›</a:t>
            </a:fld>
            <a:endParaRPr lang="fr-CH"/>
          </a:p>
        </p:txBody>
      </p:sp>
    </p:spTree>
    <p:extLst>
      <p:ext uri="{BB962C8B-B14F-4D97-AF65-F5344CB8AC3E}">
        <p14:creationId xmlns:p14="http://schemas.microsoft.com/office/powerpoint/2010/main" val="400034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13989-B693-426B-A08D-E97E9131EC41}" type="datetimeFigureOut">
              <a:rPr lang="fr-CH" smtClean="0"/>
              <a:t>04.01.2023</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AB2C5-E522-4320-8606-04AAABC50E91}" type="slidenum">
              <a:rPr lang="fr-CH" smtClean="0"/>
              <a:t>‹N°›</a:t>
            </a:fld>
            <a:endParaRPr lang="fr-CH"/>
          </a:p>
        </p:txBody>
      </p:sp>
    </p:spTree>
    <p:extLst>
      <p:ext uri="{BB962C8B-B14F-4D97-AF65-F5344CB8AC3E}">
        <p14:creationId xmlns:p14="http://schemas.microsoft.com/office/powerpoint/2010/main" val="13678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pharmacomedicale.org/medicaments/par-specialites/item/anti-histaminiques-h1-sauf-comme-anxiolytiques-ou-comme-hypnotiqu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82529" y="2536722"/>
            <a:ext cx="7104702" cy="1015663"/>
          </a:xfrm>
          <a:prstGeom prst="rect">
            <a:avLst/>
          </a:prstGeom>
          <a:noFill/>
        </p:spPr>
        <p:txBody>
          <a:bodyPr wrap="none" rtlCol="0">
            <a:spAutoFit/>
          </a:bodyPr>
          <a:lstStyle/>
          <a:p>
            <a:r>
              <a:rPr lang="fr-CH" sz="6000" b="1" dirty="0" smtClean="0"/>
              <a:t>ANTI HISTAMINIQUES</a:t>
            </a:r>
            <a:endParaRPr lang="fr-CH" sz="6000" b="1" dirty="0"/>
          </a:p>
        </p:txBody>
      </p:sp>
    </p:spTree>
    <p:extLst>
      <p:ext uri="{BB962C8B-B14F-4D97-AF65-F5344CB8AC3E}">
        <p14:creationId xmlns:p14="http://schemas.microsoft.com/office/powerpoint/2010/main" val="281374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50268" y="2134766"/>
            <a:ext cx="8927231" cy="4524315"/>
          </a:xfrm>
          <a:prstGeom prst="rect">
            <a:avLst/>
          </a:prstGeom>
          <a:ln>
            <a:solidFill>
              <a:schemeClr val="tx1"/>
            </a:solidFill>
          </a:ln>
        </p:spPr>
        <p:txBody>
          <a:bodyPr wrap="square">
            <a:spAutoFit/>
          </a:bodyPr>
          <a:lstStyle/>
          <a:p>
            <a:pPr marL="285750" indent="-285750">
              <a:buFont typeface="Arial" panose="020B0604020202020204" pitchFamily="34" charset="0"/>
              <a:buChar char="•"/>
            </a:pPr>
            <a:r>
              <a:rPr lang="fr-CH" b="1" dirty="0" smtClean="0">
                <a:solidFill>
                  <a:srgbClr val="515456"/>
                </a:solidFill>
                <a:latin typeface="Roboto Condensed"/>
              </a:rPr>
              <a:t>Effets </a:t>
            </a:r>
            <a:r>
              <a:rPr lang="fr-CH" b="1" i="0" dirty="0" smtClean="0">
                <a:solidFill>
                  <a:srgbClr val="515456"/>
                </a:solidFill>
                <a:effectLst/>
                <a:latin typeface="Roboto Condensed"/>
              </a:rPr>
              <a:t>H1: </a:t>
            </a:r>
          </a:p>
          <a:p>
            <a:pPr marL="742950" lvl="1" indent="-285750">
              <a:buFont typeface="Courier New" panose="02070309020205020404" pitchFamily="49" charset="0"/>
              <a:buChar char="o"/>
            </a:pPr>
            <a:r>
              <a:rPr lang="fr-CH" dirty="0" smtClean="0">
                <a:solidFill>
                  <a:srgbClr val="515456"/>
                </a:solidFill>
                <a:latin typeface="Roboto Condensed"/>
              </a:rPr>
              <a:t>Vx: </a:t>
            </a:r>
            <a:r>
              <a:rPr lang="fr-CH" dirty="0">
                <a:solidFill>
                  <a:srgbClr val="515456"/>
                </a:solidFill>
                <a:latin typeface="Roboto Condensed"/>
              </a:rPr>
              <a:t>Vasodilatation et augmente la perméabilité capillaire. </a:t>
            </a:r>
          </a:p>
          <a:p>
            <a:pPr marL="742950" lvl="1" indent="-285750">
              <a:buFont typeface="Courier New" panose="02070309020205020404" pitchFamily="49" charset="0"/>
              <a:buChar char="o"/>
            </a:pPr>
            <a:r>
              <a:rPr lang="fr-CH" dirty="0" smtClean="0">
                <a:solidFill>
                  <a:srgbClr val="515456"/>
                </a:solidFill>
                <a:latin typeface="Roboto Condensed"/>
              </a:rPr>
              <a:t>GI: </a:t>
            </a:r>
            <a:r>
              <a:rPr lang="fr-CH" dirty="0">
                <a:solidFill>
                  <a:srgbClr val="515456"/>
                </a:solidFill>
                <a:latin typeface="Roboto Condensed"/>
              </a:rPr>
              <a:t>↑ </a:t>
            </a:r>
            <a:r>
              <a:rPr lang="fr-CH" dirty="0" smtClean="0">
                <a:solidFill>
                  <a:srgbClr val="515456"/>
                </a:solidFill>
                <a:latin typeface="Roboto Condensed"/>
              </a:rPr>
              <a:t>motilité intestins et ↑ sécrétions salivaires</a:t>
            </a:r>
            <a:endParaRPr lang="fr-CH" dirty="0">
              <a:solidFill>
                <a:srgbClr val="515456"/>
              </a:solidFill>
              <a:latin typeface="Roboto Condensed"/>
            </a:endParaRPr>
          </a:p>
          <a:p>
            <a:pPr marL="742950" lvl="1" indent="-285750">
              <a:buFont typeface="Courier New" panose="02070309020205020404" pitchFamily="49" charset="0"/>
              <a:buChar char="o"/>
            </a:pPr>
            <a:r>
              <a:rPr lang="fr-CH" dirty="0">
                <a:solidFill>
                  <a:srgbClr val="515456"/>
                </a:solidFill>
                <a:latin typeface="Roboto Condensed"/>
              </a:rPr>
              <a:t>Poumons: Bronchoconstriction</a:t>
            </a:r>
          </a:p>
          <a:p>
            <a:pPr marL="742950" lvl="1" indent="-285750">
              <a:buFont typeface="Courier New" panose="02070309020205020404" pitchFamily="49" charset="0"/>
              <a:buChar char="o"/>
            </a:pPr>
            <a:r>
              <a:rPr lang="fr-CH" dirty="0">
                <a:solidFill>
                  <a:srgbClr val="515456"/>
                </a:solidFill>
                <a:latin typeface="Roboto Condensed"/>
              </a:rPr>
              <a:t>Cœur: ↓conduction</a:t>
            </a:r>
          </a:p>
          <a:p>
            <a:pPr marL="742950" lvl="1" indent="-285750">
              <a:buFont typeface="Courier New" panose="02070309020205020404" pitchFamily="49" charset="0"/>
              <a:buChar char="o"/>
            </a:pPr>
            <a:r>
              <a:rPr lang="fr-CH" dirty="0" smtClean="0">
                <a:solidFill>
                  <a:srgbClr val="515456"/>
                </a:solidFill>
                <a:latin typeface="Roboto Condensed"/>
              </a:rPr>
              <a:t>SNC</a:t>
            </a:r>
          </a:p>
          <a:p>
            <a:pPr marL="1200150" lvl="2" indent="-285750">
              <a:buFontTx/>
              <a:buChar char="−"/>
            </a:pPr>
            <a:r>
              <a:rPr lang="fr-CH" dirty="0" err="1" smtClean="0">
                <a:solidFill>
                  <a:srgbClr val="515456"/>
                </a:solidFill>
                <a:latin typeface="Roboto Condensed"/>
              </a:rPr>
              <a:t>Prutit</a:t>
            </a:r>
            <a:r>
              <a:rPr lang="fr-CH" dirty="0" smtClean="0">
                <a:solidFill>
                  <a:srgbClr val="515456"/>
                </a:solidFill>
                <a:latin typeface="Roboto Condensed"/>
              </a:rPr>
              <a:t>/douleur</a:t>
            </a:r>
          </a:p>
          <a:p>
            <a:pPr marL="1200150" lvl="2" indent="-285750">
              <a:buFontTx/>
              <a:buChar char="−"/>
            </a:pPr>
            <a:r>
              <a:rPr lang="fr-CH" dirty="0" smtClean="0">
                <a:solidFill>
                  <a:srgbClr val="515456"/>
                </a:solidFill>
                <a:latin typeface="Roboto Condensed"/>
              </a:rPr>
              <a:t>Sédation SNC</a:t>
            </a:r>
          </a:p>
          <a:p>
            <a:pPr marL="1200150" lvl="2" indent="-285750">
              <a:buFontTx/>
              <a:buChar char="−"/>
            </a:pPr>
            <a:r>
              <a:rPr lang="fr-CH" dirty="0" smtClean="0">
                <a:solidFill>
                  <a:srgbClr val="515456"/>
                </a:solidFill>
                <a:latin typeface="Roboto Condensed"/>
              </a:rPr>
              <a:t>Nausées/vomissements</a:t>
            </a:r>
            <a:endParaRPr lang="fr-CH" dirty="0">
              <a:solidFill>
                <a:srgbClr val="515456"/>
              </a:solidFill>
              <a:latin typeface="Roboto Condensed"/>
            </a:endParaRPr>
          </a:p>
          <a:p>
            <a:pPr marL="742950" lvl="1" indent="-285750">
              <a:buFont typeface="Courier New" panose="02070309020205020404" pitchFamily="49" charset="0"/>
              <a:buChar char="o"/>
            </a:pPr>
            <a:r>
              <a:rPr lang="fr-CH" dirty="0">
                <a:solidFill>
                  <a:srgbClr val="515456"/>
                </a:solidFill>
                <a:latin typeface="Roboto Condensed"/>
              </a:rPr>
              <a:t>Cellules </a:t>
            </a:r>
            <a:r>
              <a:rPr lang="fr-CH" dirty="0" err="1" smtClean="0">
                <a:solidFill>
                  <a:srgbClr val="515456"/>
                </a:solidFill>
                <a:latin typeface="Roboto Condensed"/>
              </a:rPr>
              <a:t>immuno</a:t>
            </a:r>
            <a:r>
              <a:rPr lang="fr-CH" dirty="0" smtClean="0">
                <a:solidFill>
                  <a:srgbClr val="515456"/>
                </a:solidFill>
                <a:latin typeface="Roboto Condensed"/>
              </a:rPr>
              <a:t>-inflammatoires</a:t>
            </a:r>
          </a:p>
          <a:p>
            <a:pPr marL="742950" lvl="1" indent="-285750">
              <a:buFont typeface="Courier New" panose="02070309020205020404" pitchFamily="49" charset="0"/>
              <a:buChar char="o"/>
            </a:pPr>
            <a:endParaRPr lang="fr-CH" dirty="0">
              <a:solidFill>
                <a:srgbClr val="515456"/>
              </a:solidFill>
              <a:latin typeface="Roboto Condensed"/>
            </a:endParaRPr>
          </a:p>
          <a:p>
            <a:pPr marL="285750" indent="-285750">
              <a:buFont typeface="Arial" panose="020B0604020202020204" pitchFamily="34" charset="0"/>
              <a:buChar char="•"/>
            </a:pPr>
            <a:r>
              <a:rPr lang="fr-CH" b="1" i="0" dirty="0" smtClean="0">
                <a:solidFill>
                  <a:srgbClr val="515456"/>
                </a:solidFill>
                <a:effectLst/>
                <a:latin typeface="Roboto Condensed"/>
              </a:rPr>
              <a:t>Effets H2 </a:t>
            </a:r>
            <a:r>
              <a:rPr lang="fr-CH" b="0" i="0" dirty="0" smtClean="0">
                <a:solidFill>
                  <a:srgbClr val="515456"/>
                </a:solidFill>
                <a:effectLst/>
                <a:latin typeface="Roboto Condensed"/>
              </a:rPr>
              <a:t>: </a:t>
            </a:r>
          </a:p>
          <a:p>
            <a:pPr marL="800100" lvl="1" indent="-342900">
              <a:buFont typeface="Courier New" panose="02070309020205020404" pitchFamily="49" charset="0"/>
              <a:buChar char="o"/>
            </a:pPr>
            <a:r>
              <a:rPr lang="fr-CH" dirty="0" smtClean="0">
                <a:solidFill>
                  <a:srgbClr val="515456"/>
                </a:solidFill>
                <a:latin typeface="Roboto Condensed"/>
              </a:rPr>
              <a:t>Vx: Vasodilatation et a</a:t>
            </a:r>
            <a:r>
              <a:rPr lang="fr-CH" b="0" i="0" dirty="0" smtClean="0">
                <a:solidFill>
                  <a:srgbClr val="515456"/>
                </a:solidFill>
                <a:effectLst/>
                <a:latin typeface="Roboto Condensed"/>
              </a:rPr>
              <a:t>ugmente la perméabilité capillaire</a:t>
            </a:r>
            <a:endParaRPr lang="fr-CH" dirty="0" smtClean="0">
              <a:solidFill>
                <a:srgbClr val="515456"/>
              </a:solidFill>
              <a:latin typeface="Roboto Condensed"/>
            </a:endParaRPr>
          </a:p>
          <a:p>
            <a:pPr marL="800100" lvl="1" indent="-342900">
              <a:buFont typeface="Courier New" panose="02070309020205020404" pitchFamily="49" charset="0"/>
              <a:buChar char="o"/>
            </a:pPr>
            <a:r>
              <a:rPr lang="fr-CH" b="0" i="0" dirty="0" smtClean="0">
                <a:solidFill>
                  <a:srgbClr val="515456"/>
                </a:solidFill>
                <a:effectLst/>
                <a:latin typeface="Roboto Condensed"/>
              </a:rPr>
              <a:t>Estomac:</a:t>
            </a:r>
            <a:r>
              <a:rPr lang="fr-CH" dirty="0" smtClean="0">
                <a:solidFill>
                  <a:srgbClr val="515456"/>
                </a:solidFill>
                <a:latin typeface="Roboto Condensed"/>
              </a:rPr>
              <a:t> </a:t>
            </a:r>
            <a:r>
              <a:rPr lang="fr-CH" b="0" i="0" dirty="0" smtClean="0">
                <a:solidFill>
                  <a:srgbClr val="515456"/>
                </a:solidFill>
                <a:effectLst/>
                <a:latin typeface="Calibri" panose="020F0502020204030204" pitchFamily="34" charset="0"/>
                <a:cs typeface="Calibri" panose="020F0502020204030204" pitchFamily="34" charset="0"/>
              </a:rPr>
              <a:t>↑ </a:t>
            </a:r>
            <a:r>
              <a:rPr lang="fr-CH" b="0" i="0" dirty="0" smtClean="0">
                <a:solidFill>
                  <a:srgbClr val="515456"/>
                </a:solidFill>
                <a:effectLst/>
                <a:latin typeface="Roboto Condensed"/>
              </a:rPr>
              <a:t>sécrétions gastriques</a:t>
            </a:r>
          </a:p>
          <a:p>
            <a:pPr marL="800100" lvl="1" indent="-342900">
              <a:buFont typeface="Courier New" panose="02070309020205020404" pitchFamily="49" charset="0"/>
              <a:buChar char="o"/>
            </a:pPr>
            <a:r>
              <a:rPr lang="fr-CH" b="0" i="0" dirty="0" smtClean="0">
                <a:solidFill>
                  <a:srgbClr val="515456"/>
                </a:solidFill>
                <a:effectLst/>
                <a:latin typeface="Roboto Condensed"/>
              </a:rPr>
              <a:t>Cœur:</a:t>
            </a:r>
            <a:r>
              <a:rPr lang="fr-CH" b="0" i="0" dirty="0" smtClean="0">
                <a:solidFill>
                  <a:srgbClr val="515456"/>
                </a:solidFill>
                <a:effectLst/>
                <a:latin typeface="Calibri" panose="020F0502020204030204" pitchFamily="34" charset="0"/>
                <a:cs typeface="Calibri" panose="020F0502020204030204" pitchFamily="34" charset="0"/>
              </a:rPr>
              <a:t>↑ </a:t>
            </a:r>
            <a:r>
              <a:rPr lang="fr-CH" dirty="0">
                <a:solidFill>
                  <a:srgbClr val="515456"/>
                </a:solidFill>
                <a:latin typeface="Roboto Condensed"/>
              </a:rPr>
              <a:t>rythme et </a:t>
            </a:r>
            <a:r>
              <a:rPr lang="fr-CH" dirty="0" smtClean="0">
                <a:solidFill>
                  <a:srgbClr val="515456"/>
                </a:solidFill>
                <a:latin typeface="Roboto Condensed"/>
              </a:rPr>
              <a:t>contraction</a:t>
            </a:r>
          </a:p>
          <a:p>
            <a:endParaRPr lang="fr-CH" b="0" i="0" dirty="0" smtClean="0">
              <a:solidFill>
                <a:srgbClr val="515456"/>
              </a:solidFill>
              <a:effectLst/>
              <a:latin typeface="Roboto Condensed"/>
            </a:endParaRPr>
          </a:p>
        </p:txBody>
      </p:sp>
      <p:sp>
        <p:nvSpPr>
          <p:cNvPr id="6" name="ZoneTexte 5"/>
          <p:cNvSpPr txBox="1"/>
          <p:nvPr/>
        </p:nvSpPr>
        <p:spPr>
          <a:xfrm>
            <a:off x="4591664" y="137651"/>
            <a:ext cx="2579104" cy="707886"/>
          </a:xfrm>
          <a:prstGeom prst="rect">
            <a:avLst/>
          </a:prstGeom>
          <a:noFill/>
        </p:spPr>
        <p:txBody>
          <a:bodyPr wrap="none" rtlCol="0">
            <a:spAutoFit/>
          </a:bodyPr>
          <a:lstStyle/>
          <a:p>
            <a:r>
              <a:rPr lang="fr-CH" sz="4000" b="1" dirty="0" smtClean="0">
                <a:solidFill>
                  <a:srgbClr val="00B0F0"/>
                </a:solidFill>
              </a:rPr>
              <a:t>HISTAMINE</a:t>
            </a:r>
            <a:endParaRPr lang="fr-CH" sz="4000" b="1" dirty="0">
              <a:solidFill>
                <a:srgbClr val="00B0F0"/>
              </a:solidFill>
            </a:endParaRPr>
          </a:p>
        </p:txBody>
      </p:sp>
      <p:sp>
        <p:nvSpPr>
          <p:cNvPr id="5" name="Rectangle 4"/>
          <p:cNvSpPr/>
          <p:nvPr/>
        </p:nvSpPr>
        <p:spPr>
          <a:xfrm>
            <a:off x="267569" y="845537"/>
            <a:ext cx="11227294" cy="1200329"/>
          </a:xfrm>
          <a:prstGeom prst="rect">
            <a:avLst/>
          </a:prstGeom>
        </p:spPr>
        <p:txBody>
          <a:bodyPr wrap="square">
            <a:spAutoFit/>
          </a:bodyPr>
          <a:lstStyle/>
          <a:p>
            <a:pPr marL="285750" indent="-285750">
              <a:buFont typeface="Arial" panose="020B0604020202020204" pitchFamily="34" charset="0"/>
              <a:buChar char="•"/>
            </a:pPr>
            <a:r>
              <a:rPr lang="fr-CH" b="1" dirty="0" smtClean="0">
                <a:solidFill>
                  <a:srgbClr val="515456"/>
                </a:solidFill>
                <a:latin typeface="Roboto Condensed"/>
              </a:rPr>
              <a:t>Stockée</a:t>
            </a:r>
            <a:r>
              <a:rPr lang="fr-CH" dirty="0" smtClean="0">
                <a:solidFill>
                  <a:srgbClr val="515456"/>
                </a:solidFill>
                <a:latin typeface="Roboto Condensed"/>
              </a:rPr>
              <a:t> </a:t>
            </a:r>
            <a:r>
              <a:rPr lang="fr-CH" dirty="0">
                <a:solidFill>
                  <a:srgbClr val="515456"/>
                </a:solidFill>
                <a:latin typeface="Roboto Condensed"/>
              </a:rPr>
              <a:t>dans les </a:t>
            </a:r>
            <a:r>
              <a:rPr lang="fr-CH" b="1" dirty="0">
                <a:solidFill>
                  <a:srgbClr val="515456"/>
                </a:solidFill>
                <a:latin typeface="Roboto Condensed"/>
              </a:rPr>
              <a:t>mastocytes</a:t>
            </a:r>
            <a:r>
              <a:rPr lang="fr-CH" dirty="0">
                <a:solidFill>
                  <a:srgbClr val="515456"/>
                </a:solidFill>
                <a:latin typeface="Roboto Condensed"/>
              </a:rPr>
              <a:t> tissulaires </a:t>
            </a:r>
            <a:r>
              <a:rPr lang="fr-CH" dirty="0" smtClean="0">
                <a:solidFill>
                  <a:srgbClr val="515456"/>
                </a:solidFill>
                <a:latin typeface="Roboto Condensed"/>
              </a:rPr>
              <a:t>(peau</a:t>
            </a:r>
            <a:r>
              <a:rPr lang="fr-CH" dirty="0">
                <a:solidFill>
                  <a:srgbClr val="515456"/>
                </a:solidFill>
                <a:latin typeface="Roboto Condensed"/>
              </a:rPr>
              <a:t>, intestin, foie, bronches, tumeurs) et les </a:t>
            </a:r>
            <a:r>
              <a:rPr lang="fr-CH" b="1" dirty="0">
                <a:solidFill>
                  <a:srgbClr val="515456"/>
                </a:solidFill>
                <a:latin typeface="Roboto Condensed"/>
              </a:rPr>
              <a:t>basophiles</a:t>
            </a:r>
            <a:r>
              <a:rPr lang="fr-CH" dirty="0">
                <a:solidFill>
                  <a:srgbClr val="515456"/>
                </a:solidFill>
                <a:latin typeface="Roboto Condensed"/>
              </a:rPr>
              <a:t> </a:t>
            </a:r>
            <a:r>
              <a:rPr lang="fr-CH" dirty="0" smtClean="0">
                <a:solidFill>
                  <a:srgbClr val="515456"/>
                </a:solidFill>
                <a:latin typeface="Roboto Condensed"/>
              </a:rPr>
              <a:t>circulants </a:t>
            </a:r>
            <a:r>
              <a:rPr lang="fr-CH" dirty="0" smtClean="0">
                <a:solidFill>
                  <a:srgbClr val="515456"/>
                </a:solidFill>
                <a:latin typeface="Roboto Condensed"/>
                <a:sym typeface="Wingdings" panose="05000000000000000000" pitchFamily="2" charset="2"/>
              </a:rPr>
              <a:t> </a:t>
            </a:r>
            <a:r>
              <a:rPr lang="fr-CH" dirty="0" smtClean="0">
                <a:solidFill>
                  <a:srgbClr val="515456"/>
                </a:solidFill>
                <a:latin typeface="Roboto Condensed"/>
              </a:rPr>
              <a:t> libérée massivement sous l'effet d'une réaction antigène-anticorps.</a:t>
            </a:r>
          </a:p>
          <a:p>
            <a:pPr marL="285750" indent="-285750">
              <a:buFont typeface="Arial" panose="020B0604020202020204" pitchFamily="34" charset="0"/>
              <a:buChar char="•"/>
            </a:pPr>
            <a:r>
              <a:rPr lang="fr-CH" b="1" dirty="0">
                <a:solidFill>
                  <a:srgbClr val="515456"/>
                </a:solidFill>
                <a:latin typeface="Roboto Condensed"/>
              </a:rPr>
              <a:t>S</a:t>
            </a:r>
            <a:r>
              <a:rPr lang="fr-CH" b="1" dirty="0" smtClean="0">
                <a:solidFill>
                  <a:srgbClr val="515456"/>
                </a:solidFill>
                <a:latin typeface="Roboto Condensed"/>
              </a:rPr>
              <a:t>ynthétisée</a:t>
            </a:r>
            <a:r>
              <a:rPr lang="fr-CH" dirty="0" smtClean="0">
                <a:solidFill>
                  <a:srgbClr val="515456"/>
                </a:solidFill>
                <a:latin typeface="Roboto Condensed"/>
              </a:rPr>
              <a:t> </a:t>
            </a:r>
            <a:r>
              <a:rPr lang="fr-CH" dirty="0">
                <a:solidFill>
                  <a:srgbClr val="515456"/>
                </a:solidFill>
                <a:latin typeface="Roboto Condensed"/>
              </a:rPr>
              <a:t>(mais non stockée) dans les plaquettes, les cellules dendritiques, les </a:t>
            </a:r>
            <a:r>
              <a:rPr lang="fr-CH" dirty="0" smtClean="0">
                <a:solidFill>
                  <a:srgbClr val="515456"/>
                </a:solidFill>
                <a:latin typeface="Roboto Condensed"/>
              </a:rPr>
              <a:t>lymphocytes, cellules pariétales </a:t>
            </a:r>
            <a:r>
              <a:rPr lang="fr-CH" dirty="0">
                <a:solidFill>
                  <a:srgbClr val="515456"/>
                </a:solidFill>
                <a:latin typeface="Roboto Condensed"/>
              </a:rPr>
              <a:t>et principales de </a:t>
            </a:r>
            <a:r>
              <a:rPr lang="fr-CH" dirty="0" smtClean="0">
                <a:solidFill>
                  <a:srgbClr val="515456"/>
                </a:solidFill>
                <a:latin typeface="Roboto Condensed"/>
              </a:rPr>
              <a:t>l’estomac, neurones cérébraux d’où </a:t>
            </a:r>
            <a:r>
              <a:rPr lang="fr-CH" dirty="0">
                <a:solidFill>
                  <a:srgbClr val="515456"/>
                </a:solidFill>
                <a:latin typeface="Roboto Condensed"/>
              </a:rPr>
              <a:t>elle peut être rapidement libérée</a:t>
            </a:r>
            <a:r>
              <a:rPr lang="fr-CH" dirty="0" smtClean="0">
                <a:solidFill>
                  <a:srgbClr val="515456"/>
                </a:solidFill>
                <a:latin typeface="Roboto Condensed"/>
              </a:rPr>
              <a:t>.</a:t>
            </a:r>
            <a:endParaRPr lang="fr-CH" dirty="0">
              <a:solidFill>
                <a:srgbClr val="515456"/>
              </a:solidFill>
              <a:latin typeface="Roboto Condensed"/>
            </a:endParaRPr>
          </a:p>
        </p:txBody>
      </p:sp>
    </p:spTree>
    <p:extLst>
      <p:ext uri="{BB962C8B-B14F-4D97-AF65-F5344CB8AC3E}">
        <p14:creationId xmlns:p14="http://schemas.microsoft.com/office/powerpoint/2010/main" val="360375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591664" y="137651"/>
            <a:ext cx="2579104" cy="707886"/>
          </a:xfrm>
          <a:prstGeom prst="rect">
            <a:avLst/>
          </a:prstGeom>
          <a:noFill/>
        </p:spPr>
        <p:txBody>
          <a:bodyPr wrap="none" rtlCol="0">
            <a:spAutoFit/>
          </a:bodyPr>
          <a:lstStyle/>
          <a:p>
            <a:r>
              <a:rPr lang="fr-CH" sz="4000" b="1" dirty="0" smtClean="0">
                <a:solidFill>
                  <a:srgbClr val="00B0F0"/>
                </a:solidFill>
              </a:rPr>
              <a:t>HISTAMINE</a:t>
            </a:r>
            <a:endParaRPr lang="fr-CH" sz="4000" b="1" dirty="0">
              <a:solidFill>
                <a:srgbClr val="00B0F0"/>
              </a:solidFill>
            </a:endParaRPr>
          </a:p>
        </p:txBody>
      </p:sp>
      <p:pic>
        <p:nvPicPr>
          <p:cNvPr id="9218" name="Picture 2" descr="Afficher l’image source"/>
          <p:cNvPicPr>
            <a:picLocks noChangeAspect="1" noChangeArrowheads="1"/>
          </p:cNvPicPr>
          <p:nvPr/>
        </p:nvPicPr>
        <p:blipFill rotWithShape="1">
          <a:blip r:embed="rId2">
            <a:extLst>
              <a:ext uri="{28A0092B-C50C-407E-A947-70E740481C1C}">
                <a14:useLocalDpi xmlns:a14="http://schemas.microsoft.com/office/drawing/2010/main" val="0"/>
              </a:ext>
            </a:extLst>
          </a:blip>
          <a:srcRect l="10515" t="1389" r="13054" b="6771"/>
          <a:stretch/>
        </p:blipFill>
        <p:spPr bwMode="auto">
          <a:xfrm>
            <a:off x="6984464" y="1460500"/>
            <a:ext cx="3906078" cy="352012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p:cNvPicPr>
            <a:picLocks noChangeAspect="1"/>
          </p:cNvPicPr>
          <p:nvPr/>
        </p:nvPicPr>
        <p:blipFill>
          <a:blip r:embed="rId3"/>
          <a:stretch>
            <a:fillRect/>
          </a:stretch>
        </p:blipFill>
        <p:spPr>
          <a:xfrm>
            <a:off x="303927" y="1460499"/>
            <a:ext cx="6116023" cy="3520128"/>
          </a:xfrm>
          <a:prstGeom prst="rect">
            <a:avLst/>
          </a:prstGeom>
          <a:ln>
            <a:solidFill>
              <a:schemeClr val="tx1"/>
            </a:solidFill>
          </a:ln>
        </p:spPr>
      </p:pic>
      <p:sp>
        <p:nvSpPr>
          <p:cNvPr id="10" name="Rectangle 9"/>
          <p:cNvSpPr/>
          <p:nvPr/>
        </p:nvSpPr>
        <p:spPr>
          <a:xfrm>
            <a:off x="1204104" y="5306550"/>
            <a:ext cx="5215846" cy="215444"/>
          </a:xfrm>
          <a:prstGeom prst="rect">
            <a:avLst/>
          </a:prstGeom>
        </p:spPr>
        <p:txBody>
          <a:bodyPr wrap="square">
            <a:spAutoFit/>
          </a:bodyPr>
          <a:lstStyle/>
          <a:p>
            <a:r>
              <a:rPr lang="fr-CH" sz="800" dirty="0" err="1" smtClean="0">
                <a:hlinkClick r:id="rId4"/>
              </a:rPr>
              <a:t>Anti-histaminiques</a:t>
            </a:r>
            <a:r>
              <a:rPr lang="fr-CH" sz="800" dirty="0" smtClean="0">
                <a:hlinkClick r:id="rId4"/>
              </a:rPr>
              <a:t> H1 (sauf comme anxiolytiques ou comme hypnotiques) (pharmacomedicale.org)</a:t>
            </a:r>
            <a:endParaRPr lang="fr-CH" sz="800" dirty="0"/>
          </a:p>
        </p:txBody>
      </p:sp>
    </p:spTree>
    <p:extLst>
      <p:ext uri="{BB962C8B-B14F-4D97-AF65-F5344CB8AC3E}">
        <p14:creationId xmlns:p14="http://schemas.microsoft.com/office/powerpoint/2010/main" val="3799736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46835"/>
            <a:ext cx="12192000" cy="5078313"/>
          </a:xfrm>
          <a:prstGeom prst="rect">
            <a:avLst/>
          </a:prstGeom>
        </p:spPr>
        <p:txBody>
          <a:bodyPr wrap="square">
            <a:spAutoFit/>
          </a:bodyPr>
          <a:lstStyle/>
          <a:p>
            <a:pPr marL="285750" indent="-285750">
              <a:buFont typeface="Arial" panose="020B0604020202020204" pitchFamily="34" charset="0"/>
              <a:buChar char="•"/>
            </a:pPr>
            <a:r>
              <a:rPr lang="fr-CH" dirty="0" smtClean="0">
                <a:solidFill>
                  <a:srgbClr val="515456"/>
                </a:solidFill>
                <a:latin typeface="Roboto Condensed"/>
              </a:rPr>
              <a:t>Les anti histaminiques ont </a:t>
            </a:r>
            <a:r>
              <a:rPr lang="fr-CH" b="1" dirty="0" smtClean="0">
                <a:solidFill>
                  <a:srgbClr val="515456"/>
                </a:solidFill>
                <a:latin typeface="Roboto Condensed"/>
              </a:rPr>
              <a:t>des actions inégales </a:t>
            </a:r>
            <a:r>
              <a:rPr lang="fr-CH" dirty="0" smtClean="0">
                <a:solidFill>
                  <a:srgbClr val="515456"/>
                </a:solidFill>
                <a:latin typeface="Roboto Condensed"/>
              </a:rPr>
              <a:t>vis-à-vis des divers effets de l’histamine: </a:t>
            </a:r>
            <a:r>
              <a:rPr lang="fr-CH" dirty="0">
                <a:solidFill>
                  <a:srgbClr val="515456"/>
                </a:solidFill>
                <a:latin typeface="Roboto Condensed"/>
              </a:rPr>
              <a:t>Les antihistaminiques inhibent surtout les effets périphériques (</a:t>
            </a:r>
            <a:r>
              <a:rPr lang="fr-CH" dirty="0" smtClean="0">
                <a:solidFill>
                  <a:srgbClr val="515456"/>
                </a:solidFill>
                <a:latin typeface="Roboto Condensed"/>
              </a:rPr>
              <a:t>artérioles</a:t>
            </a:r>
            <a:r>
              <a:rPr lang="fr-CH" dirty="0">
                <a:solidFill>
                  <a:srgbClr val="515456"/>
                </a:solidFill>
                <a:latin typeface="Roboto Condensed"/>
              </a:rPr>
              <a:t>, </a:t>
            </a:r>
            <a:r>
              <a:rPr lang="fr-CH" dirty="0" smtClean="0">
                <a:solidFill>
                  <a:srgbClr val="515456"/>
                </a:solidFill>
                <a:latin typeface="Roboto Condensed"/>
              </a:rPr>
              <a:t>veinules</a:t>
            </a:r>
            <a:r>
              <a:rPr lang="fr-CH" dirty="0">
                <a:solidFill>
                  <a:srgbClr val="515456"/>
                </a:solidFill>
                <a:latin typeface="Roboto Condensed"/>
              </a:rPr>
              <a:t>) de l’histamine et l’augmentation de la perméabilité capillaire ce qui les rends efficaces dans les manifestations allergiques muqueuses ou cutanées. Par contre,  ils n’ont qu’une action faible pour contrer l’hypotension engendrée par l’histamine. Dans ce contexte, l’association d’antagonistes H1 et H2 est plus efficace pour bloquer les effets tensionnels de l’histamine mais  reste insuffisante dans le traitement du choc anaphylactique</a:t>
            </a:r>
            <a:r>
              <a:rPr lang="fr-CH" dirty="0" smtClean="0">
                <a:solidFill>
                  <a:srgbClr val="515456"/>
                </a:solidFill>
                <a:latin typeface="Roboto Condensed"/>
              </a:rPr>
              <a:t>.</a:t>
            </a:r>
          </a:p>
          <a:p>
            <a:pPr marL="285750" indent="-285750">
              <a:buFont typeface="Arial" panose="020B0604020202020204" pitchFamily="34" charset="0"/>
              <a:buChar char="•"/>
            </a:pPr>
            <a:endParaRPr lang="fr-CH" dirty="0" smtClean="0">
              <a:solidFill>
                <a:srgbClr val="515456"/>
              </a:solidFill>
              <a:latin typeface="Roboto Condensed"/>
            </a:endParaRPr>
          </a:p>
          <a:p>
            <a:pPr marL="285750" indent="-285750">
              <a:buFont typeface="Arial" panose="020B0604020202020204" pitchFamily="34" charset="0"/>
              <a:buChar char="•"/>
            </a:pPr>
            <a:endParaRPr lang="fr-CH" dirty="0">
              <a:solidFill>
                <a:srgbClr val="515456"/>
              </a:solidFill>
              <a:latin typeface="Roboto Condensed"/>
            </a:endParaRPr>
          </a:p>
          <a:p>
            <a:pPr marL="285750" indent="-285750">
              <a:buFont typeface="Arial" panose="020B0604020202020204" pitchFamily="34" charset="0"/>
              <a:buChar char="•"/>
            </a:pPr>
            <a:r>
              <a:rPr lang="fr-CH" dirty="0" smtClean="0">
                <a:solidFill>
                  <a:srgbClr val="515456"/>
                </a:solidFill>
                <a:latin typeface="Roboto Condensed"/>
              </a:rPr>
              <a:t>Les </a:t>
            </a:r>
            <a:r>
              <a:rPr lang="fr-CH" dirty="0">
                <a:solidFill>
                  <a:srgbClr val="515456"/>
                </a:solidFill>
                <a:latin typeface="Roboto Condensed"/>
              </a:rPr>
              <a:t>antihistaminiques H1 sont également capables d’inhiber la mobilisation ou l’activation des cellules inflammatoires : c’est le cas de la migration des éosinophiles dans les manifestations d’allergie cutanée, nasale, oculaire ou de la sécrétion de cytokines (IL-1b, IL-6, IL-8 TNFµ, GM-CSF</a:t>
            </a:r>
            <a:r>
              <a:rPr lang="fr-CH" dirty="0" smtClean="0">
                <a:solidFill>
                  <a:srgbClr val="515456"/>
                </a:solidFill>
                <a:latin typeface="Roboto Condensed"/>
              </a:rPr>
              <a:t>…)</a:t>
            </a:r>
          </a:p>
          <a:p>
            <a:pPr marL="285750" indent="-285750">
              <a:buFont typeface="Arial" panose="020B0604020202020204" pitchFamily="34" charset="0"/>
              <a:buChar char="•"/>
            </a:pPr>
            <a:endParaRPr lang="fr-CH" dirty="0">
              <a:solidFill>
                <a:srgbClr val="515456"/>
              </a:solidFill>
              <a:latin typeface="Roboto Condensed"/>
            </a:endParaRPr>
          </a:p>
          <a:p>
            <a:pPr marL="285750" indent="-285750">
              <a:buFont typeface="Arial" panose="020B0604020202020204" pitchFamily="34" charset="0"/>
              <a:buChar char="•"/>
            </a:pPr>
            <a:r>
              <a:rPr lang="fr-CH" dirty="0" smtClean="0">
                <a:solidFill>
                  <a:srgbClr val="515456"/>
                </a:solidFill>
                <a:latin typeface="Roboto Condensed"/>
              </a:rPr>
              <a:t>Les antihistaminiques </a:t>
            </a:r>
            <a:r>
              <a:rPr lang="fr-CH" b="1" dirty="0" smtClean="0">
                <a:solidFill>
                  <a:srgbClr val="515456"/>
                </a:solidFill>
                <a:latin typeface="Roboto Condensed"/>
              </a:rPr>
              <a:t>anciens</a:t>
            </a:r>
            <a:r>
              <a:rPr lang="fr-CH" dirty="0" smtClean="0">
                <a:solidFill>
                  <a:srgbClr val="515456"/>
                </a:solidFill>
                <a:latin typeface="Roboto Condensed"/>
              </a:rPr>
              <a:t> ont des effets </a:t>
            </a:r>
            <a:r>
              <a:rPr lang="fr-CH" b="1" dirty="0" smtClean="0">
                <a:solidFill>
                  <a:srgbClr val="515456"/>
                </a:solidFill>
                <a:latin typeface="Roboto Condensed"/>
              </a:rPr>
              <a:t>sédatifs </a:t>
            </a:r>
            <a:r>
              <a:rPr lang="fr-CH" b="1" dirty="0">
                <a:solidFill>
                  <a:srgbClr val="515456"/>
                </a:solidFill>
                <a:latin typeface="Roboto Condensed"/>
              </a:rPr>
              <a:t>et </a:t>
            </a:r>
            <a:r>
              <a:rPr lang="fr-CH" b="1" dirty="0" smtClean="0">
                <a:solidFill>
                  <a:srgbClr val="515456"/>
                </a:solidFill>
                <a:latin typeface="Roboto Condensed"/>
              </a:rPr>
              <a:t>anticholinergiques</a:t>
            </a:r>
            <a:r>
              <a:rPr lang="fr-CH" b="1" dirty="0">
                <a:solidFill>
                  <a:srgbClr val="515456"/>
                </a:solidFill>
                <a:latin typeface="Roboto Condensed"/>
              </a:rPr>
              <a:t>, </a:t>
            </a:r>
            <a:r>
              <a:rPr lang="fr-CH" b="1" dirty="0" err="1" smtClean="0">
                <a:solidFill>
                  <a:srgbClr val="515456"/>
                </a:solidFill>
                <a:latin typeface="Roboto Condensed"/>
              </a:rPr>
              <a:t>antisérotonines</a:t>
            </a:r>
            <a:r>
              <a:rPr lang="fr-CH" b="1" dirty="0" smtClean="0">
                <a:solidFill>
                  <a:srgbClr val="515456"/>
                </a:solidFill>
                <a:latin typeface="Roboto Condensed"/>
              </a:rPr>
              <a:t> </a:t>
            </a:r>
            <a:r>
              <a:rPr lang="fr-CH" dirty="0" smtClean="0">
                <a:solidFill>
                  <a:srgbClr val="515456"/>
                </a:solidFill>
                <a:latin typeface="Roboto Condensed"/>
              </a:rPr>
              <a:t>(</a:t>
            </a:r>
            <a:r>
              <a:rPr lang="fr-CH" dirty="0" smtClean="0">
                <a:solidFill>
                  <a:srgbClr val="515456"/>
                </a:solidFill>
                <a:latin typeface="Calibri" panose="020F0502020204030204" pitchFamily="34" charset="0"/>
                <a:cs typeface="Calibri" panose="020F0502020204030204" pitchFamily="34" charset="0"/>
              </a:rPr>
              <a:t>↑ </a:t>
            </a:r>
            <a:r>
              <a:rPr lang="fr-CH" dirty="0" smtClean="0">
                <a:solidFill>
                  <a:srgbClr val="515456"/>
                </a:solidFill>
                <a:latin typeface="Roboto Condensed"/>
              </a:rPr>
              <a:t>appétit), </a:t>
            </a:r>
            <a:r>
              <a:rPr lang="fr-CH" b="1" dirty="0" smtClean="0">
                <a:solidFill>
                  <a:srgbClr val="515456"/>
                </a:solidFill>
                <a:latin typeface="Roboto Condensed"/>
              </a:rPr>
              <a:t>antinaupathiques</a:t>
            </a:r>
            <a:r>
              <a:rPr lang="fr-CH" dirty="0" smtClean="0">
                <a:solidFill>
                  <a:srgbClr val="515456"/>
                </a:solidFill>
                <a:latin typeface="Roboto Condensed"/>
              </a:rPr>
              <a:t> (traitement des </a:t>
            </a:r>
            <a:r>
              <a:rPr lang="fr-CH" dirty="0" err="1" smtClean="0">
                <a:solidFill>
                  <a:srgbClr val="515456"/>
                </a:solidFill>
                <a:latin typeface="Roboto Condensed"/>
              </a:rPr>
              <a:t>cinétoses</a:t>
            </a:r>
            <a:r>
              <a:rPr lang="fr-CH" dirty="0" smtClean="0">
                <a:solidFill>
                  <a:srgbClr val="515456"/>
                </a:solidFill>
                <a:latin typeface="Roboto Condensed"/>
              </a:rPr>
              <a:t>) et </a:t>
            </a:r>
            <a:r>
              <a:rPr lang="fr-CH" b="1" dirty="0" smtClean="0">
                <a:solidFill>
                  <a:srgbClr val="515456"/>
                </a:solidFill>
                <a:latin typeface="Roboto Condensed"/>
              </a:rPr>
              <a:t>antitussifs</a:t>
            </a:r>
            <a:r>
              <a:rPr lang="fr-CH" dirty="0" smtClean="0">
                <a:solidFill>
                  <a:srgbClr val="515456"/>
                </a:solidFill>
                <a:latin typeface="Roboto Condensed"/>
              </a:rPr>
              <a:t>. </a:t>
            </a:r>
            <a:br>
              <a:rPr lang="fr-CH" dirty="0" smtClean="0">
                <a:solidFill>
                  <a:srgbClr val="515456"/>
                </a:solidFill>
                <a:latin typeface="Roboto Condensed"/>
              </a:rPr>
            </a:br>
            <a:endParaRPr lang="fr-CH" dirty="0" smtClean="0">
              <a:solidFill>
                <a:srgbClr val="515456"/>
              </a:solidFill>
              <a:latin typeface="Roboto Condensed"/>
            </a:endParaRPr>
          </a:p>
          <a:p>
            <a:pPr marL="285750" indent="-285750">
              <a:buFont typeface="Arial" panose="020B0604020202020204" pitchFamily="34" charset="0"/>
              <a:buChar char="•"/>
            </a:pPr>
            <a:r>
              <a:rPr lang="fr-CH" dirty="0" smtClean="0">
                <a:solidFill>
                  <a:srgbClr val="515456"/>
                </a:solidFill>
                <a:latin typeface="Roboto Condensed"/>
              </a:rPr>
              <a:t>L’absence d’effets centraux (effets sédatifs, somnolence) des antihistaminiques de 2</a:t>
            </a:r>
            <a:r>
              <a:rPr lang="fr-CH" baseline="30000" dirty="0" smtClean="0">
                <a:solidFill>
                  <a:srgbClr val="515456"/>
                </a:solidFill>
                <a:latin typeface="Roboto Condensed"/>
              </a:rPr>
              <a:t>ème</a:t>
            </a:r>
            <a:r>
              <a:rPr lang="fr-CH" dirty="0" smtClean="0">
                <a:solidFill>
                  <a:srgbClr val="515456"/>
                </a:solidFill>
                <a:latin typeface="Roboto Condensed"/>
              </a:rPr>
              <a:t> génération repose sur l’absence de passage de la barrière hématoencéphalique (</a:t>
            </a:r>
            <a:r>
              <a:rPr lang="fr-CH" dirty="0" err="1" smtClean="0">
                <a:solidFill>
                  <a:srgbClr val="515456"/>
                </a:solidFill>
                <a:latin typeface="Roboto Condensed"/>
              </a:rPr>
              <a:t>hydrophilie</a:t>
            </a:r>
            <a:r>
              <a:rPr lang="fr-CH" dirty="0" smtClean="0">
                <a:solidFill>
                  <a:srgbClr val="515456"/>
                </a:solidFill>
                <a:latin typeface="Roboto Condensed"/>
              </a:rPr>
              <a:t>) et sur une affinité plus faible de l’antihistaminique pour les récepteurs centraux.</a:t>
            </a:r>
            <a:r>
              <a:rPr lang="fr-CH" dirty="0" smtClean="0"/>
              <a:t>.</a:t>
            </a:r>
            <a:endParaRPr lang="fr-CH" dirty="0"/>
          </a:p>
        </p:txBody>
      </p:sp>
      <p:sp>
        <p:nvSpPr>
          <p:cNvPr id="9" name="ZoneTexte 8"/>
          <p:cNvSpPr txBox="1"/>
          <p:nvPr/>
        </p:nvSpPr>
        <p:spPr>
          <a:xfrm>
            <a:off x="2991252" y="145951"/>
            <a:ext cx="5983497" cy="707886"/>
          </a:xfrm>
          <a:prstGeom prst="rect">
            <a:avLst/>
          </a:prstGeom>
          <a:noFill/>
        </p:spPr>
        <p:txBody>
          <a:bodyPr wrap="none" rtlCol="0">
            <a:spAutoFit/>
          </a:bodyPr>
          <a:lstStyle/>
          <a:p>
            <a:r>
              <a:rPr lang="fr-CH" sz="4000" b="1" dirty="0" smtClean="0">
                <a:solidFill>
                  <a:srgbClr val="00B0F0"/>
                </a:solidFill>
              </a:rPr>
              <a:t>LES ANTI – HISTAMINIQUES</a:t>
            </a:r>
            <a:endParaRPr lang="fr-CH" sz="4000" b="1" dirty="0">
              <a:solidFill>
                <a:srgbClr val="00B0F0"/>
              </a:solidFill>
            </a:endParaRPr>
          </a:p>
        </p:txBody>
      </p:sp>
    </p:spTree>
    <p:extLst>
      <p:ext uri="{BB962C8B-B14F-4D97-AF65-F5344CB8AC3E}">
        <p14:creationId xmlns:p14="http://schemas.microsoft.com/office/powerpoint/2010/main" val="78754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778952" y="1732121"/>
            <a:ext cx="10240804" cy="2534004"/>
          </a:xfrm>
          <a:prstGeom prst="rect">
            <a:avLst/>
          </a:prstGeom>
        </p:spPr>
      </p:pic>
      <p:sp>
        <p:nvSpPr>
          <p:cNvPr id="4" name="Rectangle 3"/>
          <p:cNvSpPr/>
          <p:nvPr/>
        </p:nvSpPr>
        <p:spPr>
          <a:xfrm>
            <a:off x="1917290" y="1821710"/>
            <a:ext cx="373626" cy="206477"/>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Rectangle 6"/>
          <p:cNvSpPr/>
          <p:nvPr/>
        </p:nvSpPr>
        <p:spPr>
          <a:xfrm>
            <a:off x="5671778" y="1821710"/>
            <a:ext cx="373626" cy="206477"/>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Rectangle 7"/>
          <p:cNvSpPr/>
          <p:nvPr/>
        </p:nvSpPr>
        <p:spPr>
          <a:xfrm>
            <a:off x="6733866" y="1821710"/>
            <a:ext cx="943284" cy="206477"/>
          </a:xfrm>
          <a:prstGeom prst="rect">
            <a:avLst/>
          </a:prstGeom>
          <a:solidFill>
            <a:srgbClr val="7030A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Rectangle 8"/>
          <p:cNvSpPr/>
          <p:nvPr/>
        </p:nvSpPr>
        <p:spPr>
          <a:xfrm>
            <a:off x="9059604" y="1821709"/>
            <a:ext cx="287596" cy="206477"/>
          </a:xfrm>
          <a:prstGeom prst="rect">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 name="Rectangle 9"/>
          <p:cNvSpPr/>
          <p:nvPr/>
        </p:nvSpPr>
        <p:spPr>
          <a:xfrm>
            <a:off x="5712540" y="2275365"/>
            <a:ext cx="581933" cy="213565"/>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1" name="Rectangle 10"/>
          <p:cNvSpPr/>
          <p:nvPr/>
        </p:nvSpPr>
        <p:spPr>
          <a:xfrm>
            <a:off x="1981088" y="2275365"/>
            <a:ext cx="794010" cy="361508"/>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ZoneTexte 11"/>
          <p:cNvSpPr txBox="1"/>
          <p:nvPr/>
        </p:nvSpPr>
        <p:spPr>
          <a:xfrm>
            <a:off x="2647507" y="3710761"/>
            <a:ext cx="1117614" cy="246221"/>
          </a:xfrm>
          <a:prstGeom prst="rect">
            <a:avLst/>
          </a:prstGeom>
          <a:noFill/>
        </p:spPr>
        <p:txBody>
          <a:bodyPr wrap="none" rtlCol="0">
            <a:spAutoFit/>
          </a:bodyPr>
          <a:lstStyle/>
          <a:p>
            <a:r>
              <a:rPr lang="fr-CH" sz="1000" dirty="0" smtClean="0"/>
              <a:t>(</a:t>
            </a:r>
            <a:r>
              <a:rPr lang="fr-CH" sz="1000" dirty="0" err="1" smtClean="0"/>
              <a:t>Parapic</a:t>
            </a:r>
            <a:r>
              <a:rPr lang="fr-CH" sz="1000" dirty="0" smtClean="0"/>
              <a:t>®, </a:t>
            </a:r>
            <a:r>
              <a:rPr lang="fr-CH" sz="1000" dirty="0" err="1" smtClean="0"/>
              <a:t>Stilex</a:t>
            </a:r>
            <a:r>
              <a:rPr lang="fr-CH" sz="1000" dirty="0" smtClean="0"/>
              <a:t>®)</a:t>
            </a:r>
            <a:endParaRPr lang="fr-CH" sz="1000" dirty="0"/>
          </a:p>
        </p:txBody>
      </p:sp>
      <p:sp>
        <p:nvSpPr>
          <p:cNvPr id="13" name="ZoneTexte 12"/>
          <p:cNvSpPr txBox="1"/>
          <p:nvPr/>
        </p:nvSpPr>
        <p:spPr>
          <a:xfrm>
            <a:off x="2639887" y="3878449"/>
            <a:ext cx="2961067" cy="246221"/>
          </a:xfrm>
          <a:prstGeom prst="rect">
            <a:avLst/>
          </a:prstGeom>
          <a:noFill/>
        </p:spPr>
        <p:txBody>
          <a:bodyPr wrap="none" rtlCol="0">
            <a:spAutoFit/>
          </a:bodyPr>
          <a:lstStyle/>
          <a:p>
            <a:r>
              <a:rPr lang="fr-CH" sz="1000" dirty="0" smtClean="0"/>
              <a:t>(Cetallerg®, </a:t>
            </a:r>
            <a:r>
              <a:rPr lang="fr-CH" sz="1000" dirty="0" err="1" smtClean="0"/>
              <a:t>Zyrtec</a:t>
            </a:r>
            <a:r>
              <a:rPr lang="fr-CH" sz="1000" dirty="0" smtClean="0"/>
              <a:t>®, Triofan®); </a:t>
            </a:r>
            <a:r>
              <a:rPr lang="fr-CH" sz="1000" dirty="0" err="1" smtClean="0"/>
              <a:t>Lévocéririzine</a:t>
            </a:r>
            <a:r>
              <a:rPr lang="fr-CH" sz="1000" dirty="0" smtClean="0"/>
              <a:t> (Xyzal®)</a:t>
            </a:r>
            <a:endParaRPr lang="fr-CH" sz="1000" dirty="0"/>
          </a:p>
        </p:txBody>
      </p:sp>
      <p:sp>
        <p:nvSpPr>
          <p:cNvPr id="14" name="ZoneTexte 13"/>
          <p:cNvSpPr txBox="1"/>
          <p:nvPr/>
        </p:nvSpPr>
        <p:spPr>
          <a:xfrm>
            <a:off x="2647507" y="4062435"/>
            <a:ext cx="2050561" cy="246221"/>
          </a:xfrm>
          <a:prstGeom prst="rect">
            <a:avLst/>
          </a:prstGeom>
          <a:noFill/>
        </p:spPr>
        <p:txBody>
          <a:bodyPr wrap="none" rtlCol="0">
            <a:spAutoFit/>
          </a:bodyPr>
          <a:lstStyle/>
          <a:p>
            <a:r>
              <a:rPr lang="fr-CH" sz="1000" dirty="0" smtClean="0"/>
              <a:t>(Claritine®); Desloratadine (Aérius®)</a:t>
            </a:r>
            <a:endParaRPr lang="fr-CH" sz="1000" dirty="0"/>
          </a:p>
        </p:txBody>
      </p:sp>
      <p:sp>
        <p:nvSpPr>
          <p:cNvPr id="15" name="ZoneTexte 14"/>
          <p:cNvSpPr txBox="1"/>
          <p:nvPr/>
        </p:nvSpPr>
        <p:spPr>
          <a:xfrm>
            <a:off x="9572845" y="3363431"/>
            <a:ext cx="768159" cy="246221"/>
          </a:xfrm>
          <a:prstGeom prst="rect">
            <a:avLst/>
          </a:prstGeom>
          <a:noFill/>
        </p:spPr>
        <p:txBody>
          <a:bodyPr wrap="none" rtlCol="0">
            <a:spAutoFit/>
          </a:bodyPr>
          <a:lstStyle/>
          <a:p>
            <a:r>
              <a:rPr lang="fr-CH" sz="1000" dirty="0" smtClean="0"/>
              <a:t>(</a:t>
            </a:r>
            <a:r>
              <a:rPr lang="fr-CH" sz="1000" dirty="0" err="1" smtClean="0"/>
              <a:t>Leponex</a:t>
            </a:r>
            <a:r>
              <a:rPr lang="fr-CH" sz="1000" dirty="0" smtClean="0"/>
              <a:t>®)</a:t>
            </a:r>
            <a:endParaRPr lang="fr-CH" sz="1000" dirty="0"/>
          </a:p>
        </p:txBody>
      </p:sp>
      <p:sp>
        <p:nvSpPr>
          <p:cNvPr id="17" name="Rectangle 16"/>
          <p:cNvSpPr/>
          <p:nvPr/>
        </p:nvSpPr>
        <p:spPr>
          <a:xfrm>
            <a:off x="641152" y="5012292"/>
            <a:ext cx="11029507" cy="923330"/>
          </a:xfrm>
          <a:prstGeom prst="rect">
            <a:avLst/>
          </a:prstGeom>
          <a:ln>
            <a:solidFill>
              <a:schemeClr val="tx1"/>
            </a:solidFill>
          </a:ln>
        </p:spPr>
        <p:txBody>
          <a:bodyPr wrap="square">
            <a:spAutoFit/>
          </a:bodyPr>
          <a:lstStyle/>
          <a:p>
            <a:r>
              <a:rPr lang="fr-CH" b="0" i="0" dirty="0" smtClean="0">
                <a:solidFill>
                  <a:srgbClr val="515456"/>
                </a:solidFill>
                <a:effectLst/>
                <a:latin typeface="Roboto Condensed"/>
              </a:rPr>
              <a:t>Avec l’expiration des, certains isomères (</a:t>
            </a:r>
            <a:r>
              <a:rPr lang="fr-CH" dirty="0" err="1" smtClean="0">
                <a:solidFill>
                  <a:srgbClr val="515456"/>
                </a:solidFill>
                <a:latin typeface="Roboto Condensed"/>
              </a:rPr>
              <a:t>d</a:t>
            </a:r>
            <a:r>
              <a:rPr lang="fr-CH" b="0" i="0" dirty="0" err="1" smtClean="0">
                <a:solidFill>
                  <a:srgbClr val="515456"/>
                </a:solidFill>
                <a:effectLst/>
                <a:latin typeface="Roboto Condensed"/>
              </a:rPr>
              <a:t>esloratadine</a:t>
            </a:r>
            <a:r>
              <a:rPr lang="fr-CH" b="0" i="0" dirty="0" smtClean="0">
                <a:solidFill>
                  <a:srgbClr val="515456"/>
                </a:solidFill>
                <a:effectLst/>
                <a:latin typeface="Roboto Condensed"/>
              </a:rPr>
              <a:t> (Aerius</a:t>
            </a:r>
            <a:r>
              <a:rPr lang="fr-CH" dirty="0" smtClean="0">
                <a:solidFill>
                  <a:srgbClr val="515456"/>
                </a:solidFill>
                <a:latin typeface="Roboto Condensed"/>
              </a:rPr>
              <a:t>®)</a:t>
            </a:r>
            <a:r>
              <a:rPr lang="fr-CH" b="0" i="0" dirty="0" smtClean="0">
                <a:solidFill>
                  <a:srgbClr val="515456"/>
                </a:solidFill>
                <a:effectLst/>
                <a:latin typeface="Roboto Condensed"/>
              </a:rPr>
              <a:t>, </a:t>
            </a:r>
            <a:r>
              <a:rPr lang="fr-CH" b="0" i="0" dirty="0" err="1" smtClean="0">
                <a:solidFill>
                  <a:srgbClr val="515456"/>
                </a:solidFill>
                <a:effectLst/>
                <a:latin typeface="Roboto Condensed"/>
              </a:rPr>
              <a:t>lévocetirizine</a:t>
            </a:r>
            <a:r>
              <a:rPr lang="fr-CH" b="0" i="0" dirty="0" smtClean="0">
                <a:solidFill>
                  <a:srgbClr val="515456"/>
                </a:solidFill>
                <a:effectLst/>
                <a:latin typeface="Roboto Condensed"/>
              </a:rPr>
              <a:t> (Xyzal®) ont été mis sur le marché mais, bien récent, ces produits n’apportent toutefois pas d’amélioration réelle par rapport aux anciennes molécules.</a:t>
            </a:r>
            <a:endParaRPr lang="fr-CH" dirty="0"/>
          </a:p>
        </p:txBody>
      </p:sp>
      <p:sp>
        <p:nvSpPr>
          <p:cNvPr id="18" name="ZoneTexte 17"/>
          <p:cNvSpPr txBox="1"/>
          <p:nvPr/>
        </p:nvSpPr>
        <p:spPr>
          <a:xfrm>
            <a:off x="3003952" y="387251"/>
            <a:ext cx="5983497" cy="707886"/>
          </a:xfrm>
          <a:prstGeom prst="rect">
            <a:avLst/>
          </a:prstGeom>
          <a:noFill/>
        </p:spPr>
        <p:txBody>
          <a:bodyPr wrap="none" rtlCol="0">
            <a:spAutoFit/>
          </a:bodyPr>
          <a:lstStyle/>
          <a:p>
            <a:r>
              <a:rPr lang="fr-CH" sz="4000" b="1" dirty="0" smtClean="0">
                <a:solidFill>
                  <a:srgbClr val="00B0F0"/>
                </a:solidFill>
              </a:rPr>
              <a:t>LES ANTI – HISTAMINIQUES</a:t>
            </a:r>
            <a:endParaRPr lang="fr-CH" sz="4000" b="1" dirty="0">
              <a:solidFill>
                <a:srgbClr val="00B0F0"/>
              </a:solidFill>
            </a:endParaRPr>
          </a:p>
        </p:txBody>
      </p:sp>
    </p:spTree>
    <p:extLst>
      <p:ext uri="{BB962C8B-B14F-4D97-AF65-F5344CB8AC3E}">
        <p14:creationId xmlns:p14="http://schemas.microsoft.com/office/powerpoint/2010/main" val="2878174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6172200" y="149085"/>
            <a:ext cx="2905125" cy="65885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6" name="Rectangle 105"/>
          <p:cNvSpPr/>
          <p:nvPr/>
        </p:nvSpPr>
        <p:spPr>
          <a:xfrm>
            <a:off x="76232" y="149084"/>
            <a:ext cx="2678834" cy="6547280"/>
          </a:xfrm>
          <a:prstGeom prst="rec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105" name="Rectangle 104"/>
          <p:cNvSpPr/>
          <p:nvPr/>
        </p:nvSpPr>
        <p:spPr>
          <a:xfrm>
            <a:off x="200025" y="4088980"/>
            <a:ext cx="2383217" cy="2570095"/>
          </a:xfrm>
          <a:prstGeom prst="rect">
            <a:avLst/>
          </a:prstGeom>
          <a:solidFill>
            <a:srgbClr val="D5B8E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40" name="Rectangle 39"/>
          <p:cNvSpPr/>
          <p:nvPr/>
        </p:nvSpPr>
        <p:spPr>
          <a:xfrm>
            <a:off x="6172200" y="538540"/>
            <a:ext cx="2905123" cy="861774"/>
          </a:xfrm>
          <a:prstGeom prst="rect">
            <a:avLst/>
          </a:prstGeom>
          <a:noFill/>
        </p:spPr>
        <p:txBody>
          <a:bodyPr wrap="square">
            <a:spAutoFit/>
          </a:bodyPr>
          <a:lstStyle/>
          <a:p>
            <a:pPr marL="171450" indent="-171450">
              <a:buFont typeface="Arial" panose="020B0604020202020204" pitchFamily="34" charset="0"/>
              <a:buChar char="•"/>
            </a:pPr>
            <a:r>
              <a:rPr lang="fr-CH" sz="1000" dirty="0">
                <a:solidFill>
                  <a:schemeClr val="bg1"/>
                </a:solidFill>
                <a:latin typeface="Roboto Condensed"/>
              </a:rPr>
              <a:t>Sélectifs de l’histamine sur récepteurs H1</a:t>
            </a:r>
          </a:p>
          <a:p>
            <a:pPr marL="171450" indent="-171450">
              <a:buFont typeface="Arial" panose="020B0604020202020204" pitchFamily="34" charset="0"/>
              <a:buChar char="•"/>
            </a:pPr>
            <a:r>
              <a:rPr lang="fr-CH" sz="1000" dirty="0">
                <a:solidFill>
                  <a:schemeClr val="bg1"/>
                </a:solidFill>
                <a:latin typeface="Roboto Condensed"/>
              </a:rPr>
              <a:t>Non compétitifs </a:t>
            </a:r>
            <a:r>
              <a:rPr lang="fr-CH" sz="1000" dirty="0" smtClean="0">
                <a:solidFill>
                  <a:schemeClr val="bg1"/>
                </a:solidFill>
                <a:latin typeface="Roboto Condensed"/>
                <a:sym typeface="Wingdings" panose="05000000000000000000" pitchFamily="2" charset="2"/>
              </a:rPr>
              <a:t></a:t>
            </a:r>
            <a:r>
              <a:rPr lang="fr-CH" sz="1000" dirty="0" smtClean="0">
                <a:solidFill>
                  <a:schemeClr val="bg1"/>
                </a:solidFill>
                <a:latin typeface="Roboto Condensed"/>
              </a:rPr>
              <a:t> </a:t>
            </a:r>
            <a:r>
              <a:rPr lang="fr-CH" sz="1000" dirty="0">
                <a:solidFill>
                  <a:schemeClr val="bg1"/>
                </a:solidFill>
                <a:latin typeface="Roboto Condensed"/>
              </a:rPr>
              <a:t>un excès d’histamine ne les déplace pas </a:t>
            </a:r>
            <a:r>
              <a:rPr lang="fr-CH" sz="1000" dirty="0" smtClean="0">
                <a:solidFill>
                  <a:schemeClr val="bg1"/>
                </a:solidFill>
                <a:latin typeface="Roboto Condensed"/>
              </a:rPr>
              <a:t>(ou peu) </a:t>
            </a:r>
            <a:r>
              <a:rPr lang="fr-CH" sz="1000" dirty="0">
                <a:solidFill>
                  <a:schemeClr val="bg1"/>
                </a:solidFill>
                <a:latin typeface="Roboto Condensed"/>
                <a:sym typeface="Wingdings" panose="05000000000000000000" pitchFamily="2" charset="2"/>
              </a:rPr>
              <a:t> </a:t>
            </a:r>
            <a:r>
              <a:rPr lang="fr-CH" sz="1000" dirty="0">
                <a:solidFill>
                  <a:schemeClr val="bg1"/>
                </a:solidFill>
                <a:latin typeface="Roboto Condensed"/>
              </a:rPr>
              <a:t>agissent aussi lors de forte concentration </a:t>
            </a:r>
            <a:r>
              <a:rPr lang="fr-CH" sz="1000" dirty="0" smtClean="0">
                <a:solidFill>
                  <a:schemeClr val="bg1"/>
                </a:solidFill>
                <a:latin typeface="Roboto Condensed"/>
              </a:rPr>
              <a:t>d’histamine (anaphylaxie)</a:t>
            </a:r>
            <a:endParaRPr lang="fr-CH" sz="1000" dirty="0">
              <a:solidFill>
                <a:schemeClr val="bg1"/>
              </a:solidFill>
              <a:latin typeface="Roboto Condensed"/>
            </a:endParaRPr>
          </a:p>
        </p:txBody>
      </p:sp>
      <p:sp>
        <p:nvSpPr>
          <p:cNvPr id="21" name="ZoneTexte 20"/>
          <p:cNvSpPr txBox="1"/>
          <p:nvPr/>
        </p:nvSpPr>
        <p:spPr>
          <a:xfrm>
            <a:off x="722801" y="831222"/>
            <a:ext cx="1341841" cy="415498"/>
          </a:xfrm>
          <a:prstGeom prst="rect">
            <a:avLst/>
          </a:prstGeom>
          <a:noFill/>
        </p:spPr>
        <p:txBody>
          <a:bodyPr wrap="none" rtlCol="0">
            <a:spAutoFit/>
          </a:bodyPr>
          <a:lstStyle/>
          <a:p>
            <a:pPr algn="ctr"/>
            <a:r>
              <a:rPr lang="fr-CH" sz="1200" b="1" dirty="0" err="1" smtClean="0"/>
              <a:t>Chlorphéniramine</a:t>
            </a:r>
            <a:endParaRPr lang="fr-CH" sz="1200" b="1" dirty="0" smtClean="0"/>
          </a:p>
          <a:p>
            <a:pPr algn="ctr"/>
            <a:r>
              <a:rPr lang="fr-CH" sz="900" dirty="0" smtClean="0">
                <a:solidFill>
                  <a:schemeClr val="bg1"/>
                </a:solidFill>
              </a:rPr>
              <a:t>(Pic </a:t>
            </a:r>
            <a:r>
              <a:rPr lang="fr-CH" sz="900" dirty="0">
                <a:solidFill>
                  <a:schemeClr val="bg1"/>
                </a:solidFill>
              </a:rPr>
              <a:t>: </a:t>
            </a:r>
            <a:r>
              <a:rPr lang="fr-CH" sz="900" dirty="0" smtClean="0">
                <a:solidFill>
                  <a:schemeClr val="bg1"/>
                </a:solidFill>
              </a:rPr>
              <a:t>2-6h; </a:t>
            </a:r>
            <a:r>
              <a:rPr lang="fr-CH" sz="900" dirty="0">
                <a:solidFill>
                  <a:schemeClr val="bg1"/>
                </a:solidFill>
              </a:rPr>
              <a:t>T</a:t>
            </a:r>
            <a:r>
              <a:rPr lang="fr-CH" sz="900" baseline="-25000" dirty="0">
                <a:solidFill>
                  <a:schemeClr val="bg1"/>
                </a:solidFill>
              </a:rPr>
              <a:t>1/2</a:t>
            </a:r>
            <a:r>
              <a:rPr lang="fr-CH" sz="900" dirty="0">
                <a:solidFill>
                  <a:schemeClr val="bg1"/>
                </a:solidFill>
              </a:rPr>
              <a:t>: </a:t>
            </a:r>
            <a:r>
              <a:rPr lang="fr-CH" sz="900" dirty="0" smtClean="0">
                <a:solidFill>
                  <a:schemeClr val="bg1"/>
                </a:solidFill>
              </a:rPr>
              <a:t>13-30h )</a:t>
            </a:r>
            <a:endParaRPr lang="fr-CH" sz="900" dirty="0">
              <a:solidFill>
                <a:schemeClr val="bg1"/>
              </a:solidFill>
            </a:endParaRPr>
          </a:p>
        </p:txBody>
      </p:sp>
      <p:sp>
        <p:nvSpPr>
          <p:cNvPr id="55" name="ZoneTexte 54"/>
          <p:cNvSpPr txBox="1"/>
          <p:nvPr/>
        </p:nvSpPr>
        <p:spPr>
          <a:xfrm>
            <a:off x="316637" y="4495923"/>
            <a:ext cx="2105289" cy="415498"/>
          </a:xfrm>
          <a:prstGeom prst="rect">
            <a:avLst/>
          </a:prstGeom>
          <a:noFill/>
        </p:spPr>
        <p:txBody>
          <a:bodyPr wrap="square" rtlCol="0">
            <a:spAutoFit/>
          </a:bodyPr>
          <a:lstStyle/>
          <a:p>
            <a:pPr algn="ctr"/>
            <a:r>
              <a:rPr lang="fr-CH" sz="1200" b="1" dirty="0" err="1" smtClean="0"/>
              <a:t>Diphenhydramine</a:t>
            </a:r>
            <a:endParaRPr lang="fr-CH" sz="1200" b="1" dirty="0" smtClean="0"/>
          </a:p>
          <a:p>
            <a:pPr algn="ctr"/>
            <a:r>
              <a:rPr lang="fr-CH" sz="900" dirty="0" smtClean="0">
                <a:solidFill>
                  <a:schemeClr val="bg1"/>
                </a:solidFill>
              </a:rPr>
              <a:t>(Pic </a:t>
            </a:r>
            <a:r>
              <a:rPr lang="fr-CH" sz="900" dirty="0">
                <a:solidFill>
                  <a:schemeClr val="bg1"/>
                </a:solidFill>
              </a:rPr>
              <a:t>: </a:t>
            </a:r>
            <a:r>
              <a:rPr lang="fr-CH" sz="900" dirty="0" smtClean="0">
                <a:solidFill>
                  <a:schemeClr val="bg1"/>
                </a:solidFill>
              </a:rPr>
              <a:t>1-4h</a:t>
            </a:r>
            <a:r>
              <a:rPr lang="fr-CH" sz="900" dirty="0">
                <a:solidFill>
                  <a:schemeClr val="bg1"/>
                </a:solidFill>
              </a:rPr>
              <a:t>; T</a:t>
            </a:r>
            <a:r>
              <a:rPr lang="fr-CH" sz="900" baseline="-25000" dirty="0">
                <a:solidFill>
                  <a:schemeClr val="bg1"/>
                </a:solidFill>
              </a:rPr>
              <a:t>1/2</a:t>
            </a:r>
            <a:r>
              <a:rPr lang="fr-CH" sz="900" dirty="0">
                <a:solidFill>
                  <a:schemeClr val="bg1"/>
                </a:solidFill>
              </a:rPr>
              <a:t>: 5</a:t>
            </a:r>
            <a:r>
              <a:rPr lang="fr-CH" sz="900" dirty="0" smtClean="0">
                <a:solidFill>
                  <a:schemeClr val="bg1"/>
                </a:solidFill>
              </a:rPr>
              <a:t>h</a:t>
            </a:r>
            <a:r>
              <a:rPr lang="fr-CH" sz="900" dirty="0">
                <a:solidFill>
                  <a:schemeClr val="bg1"/>
                </a:solidFill>
              </a:rPr>
              <a:t>)</a:t>
            </a:r>
          </a:p>
        </p:txBody>
      </p:sp>
      <p:sp>
        <p:nvSpPr>
          <p:cNvPr id="56" name="ZoneTexte 55"/>
          <p:cNvSpPr txBox="1"/>
          <p:nvPr/>
        </p:nvSpPr>
        <p:spPr>
          <a:xfrm>
            <a:off x="750361" y="5837488"/>
            <a:ext cx="1237839" cy="415498"/>
          </a:xfrm>
          <a:prstGeom prst="rect">
            <a:avLst/>
          </a:prstGeom>
          <a:noFill/>
        </p:spPr>
        <p:txBody>
          <a:bodyPr wrap="none" rtlCol="0">
            <a:spAutoFit/>
          </a:bodyPr>
          <a:lstStyle/>
          <a:p>
            <a:pPr algn="ctr"/>
            <a:r>
              <a:rPr lang="fr-CH" sz="1200" b="1" dirty="0" err="1" smtClean="0"/>
              <a:t>Hydroxyzine</a:t>
            </a:r>
            <a:endParaRPr lang="fr-CH" sz="1200" b="1" dirty="0" smtClean="0"/>
          </a:p>
          <a:p>
            <a:pPr algn="ctr"/>
            <a:r>
              <a:rPr lang="fr-CH" sz="900" dirty="0" smtClean="0">
                <a:solidFill>
                  <a:schemeClr val="bg1"/>
                </a:solidFill>
              </a:rPr>
              <a:t>(Pic : 2h; </a:t>
            </a:r>
            <a:r>
              <a:rPr lang="fr-CH" sz="900" dirty="0">
                <a:solidFill>
                  <a:schemeClr val="bg1"/>
                </a:solidFill>
              </a:rPr>
              <a:t>T</a:t>
            </a:r>
            <a:r>
              <a:rPr lang="fr-CH" sz="900" baseline="-25000" dirty="0">
                <a:solidFill>
                  <a:schemeClr val="bg1"/>
                </a:solidFill>
              </a:rPr>
              <a:t>1/2</a:t>
            </a:r>
            <a:r>
              <a:rPr lang="fr-CH" sz="900" dirty="0">
                <a:solidFill>
                  <a:schemeClr val="bg1"/>
                </a:solidFill>
              </a:rPr>
              <a:t>: </a:t>
            </a:r>
            <a:r>
              <a:rPr lang="fr-CH" sz="900" dirty="0" smtClean="0">
                <a:solidFill>
                  <a:schemeClr val="bg1"/>
                </a:solidFill>
              </a:rPr>
              <a:t>13+/-4h)</a:t>
            </a:r>
            <a:endParaRPr lang="fr-CH" sz="900" dirty="0">
              <a:solidFill>
                <a:schemeClr val="bg1"/>
              </a:solidFill>
            </a:endParaRPr>
          </a:p>
        </p:txBody>
      </p:sp>
      <p:sp>
        <p:nvSpPr>
          <p:cNvPr id="58" name="ZoneTexte 57"/>
          <p:cNvSpPr txBox="1"/>
          <p:nvPr/>
        </p:nvSpPr>
        <p:spPr>
          <a:xfrm>
            <a:off x="759851" y="5434530"/>
            <a:ext cx="1218859" cy="415498"/>
          </a:xfrm>
          <a:prstGeom prst="rect">
            <a:avLst/>
          </a:prstGeom>
          <a:noFill/>
        </p:spPr>
        <p:txBody>
          <a:bodyPr wrap="none" rtlCol="0">
            <a:spAutoFit/>
          </a:bodyPr>
          <a:lstStyle/>
          <a:p>
            <a:pPr algn="ctr"/>
            <a:r>
              <a:rPr lang="fr-CH" sz="1200" b="1" dirty="0" err="1" smtClean="0"/>
              <a:t>Dimenhydrinate</a:t>
            </a:r>
            <a:endParaRPr lang="fr-CH" sz="1200" b="1" dirty="0" smtClean="0"/>
          </a:p>
          <a:p>
            <a:pPr algn="ctr"/>
            <a:r>
              <a:rPr lang="fr-CH" sz="900" dirty="0" smtClean="0">
                <a:solidFill>
                  <a:schemeClr val="bg1"/>
                </a:solidFill>
              </a:rPr>
              <a:t>(Pic </a:t>
            </a:r>
            <a:r>
              <a:rPr lang="fr-CH" sz="900" dirty="0">
                <a:solidFill>
                  <a:schemeClr val="bg1"/>
                </a:solidFill>
              </a:rPr>
              <a:t>: </a:t>
            </a:r>
            <a:r>
              <a:rPr lang="fr-CH" sz="900" dirty="0" smtClean="0">
                <a:solidFill>
                  <a:schemeClr val="bg1"/>
                </a:solidFill>
              </a:rPr>
              <a:t>h</a:t>
            </a:r>
            <a:r>
              <a:rPr lang="fr-CH" sz="900" dirty="0">
                <a:solidFill>
                  <a:schemeClr val="bg1"/>
                </a:solidFill>
              </a:rPr>
              <a:t>; T</a:t>
            </a:r>
            <a:r>
              <a:rPr lang="fr-CH" sz="900" baseline="-25000" dirty="0">
                <a:solidFill>
                  <a:schemeClr val="bg1"/>
                </a:solidFill>
              </a:rPr>
              <a:t>1/2</a:t>
            </a:r>
            <a:r>
              <a:rPr lang="fr-CH" sz="900" dirty="0">
                <a:solidFill>
                  <a:schemeClr val="bg1"/>
                </a:solidFill>
              </a:rPr>
              <a:t>: </a:t>
            </a:r>
            <a:r>
              <a:rPr lang="fr-CH" sz="900" dirty="0" smtClean="0">
                <a:solidFill>
                  <a:schemeClr val="bg1"/>
                </a:solidFill>
              </a:rPr>
              <a:t>h)</a:t>
            </a:r>
            <a:endParaRPr lang="fr-CH" sz="900" dirty="0">
              <a:solidFill>
                <a:schemeClr val="bg1"/>
              </a:solidFill>
            </a:endParaRPr>
          </a:p>
        </p:txBody>
      </p:sp>
      <p:sp>
        <p:nvSpPr>
          <p:cNvPr id="59" name="ZoneTexte 58"/>
          <p:cNvSpPr txBox="1"/>
          <p:nvPr/>
        </p:nvSpPr>
        <p:spPr>
          <a:xfrm>
            <a:off x="644960" y="2048603"/>
            <a:ext cx="1484701" cy="415498"/>
          </a:xfrm>
          <a:prstGeom prst="rect">
            <a:avLst/>
          </a:prstGeom>
          <a:noFill/>
        </p:spPr>
        <p:txBody>
          <a:bodyPr wrap="none" rtlCol="0">
            <a:spAutoFit/>
          </a:bodyPr>
          <a:lstStyle/>
          <a:p>
            <a:pPr algn="ctr"/>
            <a:r>
              <a:rPr lang="fr-CH" sz="1200" b="1" dirty="0" err="1" smtClean="0"/>
              <a:t>Doxylamine</a:t>
            </a:r>
            <a:endParaRPr lang="fr-CH" sz="1200" b="1" dirty="0" smtClean="0"/>
          </a:p>
          <a:p>
            <a:pPr algn="ctr"/>
            <a:r>
              <a:rPr lang="fr-CH" sz="900" dirty="0" smtClean="0">
                <a:solidFill>
                  <a:schemeClr val="bg1"/>
                </a:solidFill>
              </a:rPr>
              <a:t>(Pic </a:t>
            </a:r>
            <a:r>
              <a:rPr lang="fr-CH" sz="900" dirty="0">
                <a:solidFill>
                  <a:schemeClr val="bg1"/>
                </a:solidFill>
              </a:rPr>
              <a:t>: </a:t>
            </a:r>
            <a:r>
              <a:rPr lang="fr-CH" sz="900" dirty="0" smtClean="0">
                <a:solidFill>
                  <a:schemeClr val="bg1"/>
                </a:solidFill>
              </a:rPr>
              <a:t>1.6-2.4h; </a:t>
            </a:r>
            <a:r>
              <a:rPr lang="fr-CH" sz="900" dirty="0">
                <a:solidFill>
                  <a:schemeClr val="bg1"/>
                </a:solidFill>
              </a:rPr>
              <a:t>T</a:t>
            </a:r>
            <a:r>
              <a:rPr lang="fr-CH" sz="900" baseline="-25000" dirty="0">
                <a:solidFill>
                  <a:schemeClr val="bg1"/>
                </a:solidFill>
              </a:rPr>
              <a:t>1/2</a:t>
            </a:r>
            <a:r>
              <a:rPr lang="fr-CH" sz="900" dirty="0">
                <a:solidFill>
                  <a:schemeClr val="bg1"/>
                </a:solidFill>
              </a:rPr>
              <a:t>: </a:t>
            </a:r>
            <a:r>
              <a:rPr lang="fr-CH" sz="900" dirty="0" smtClean="0">
                <a:solidFill>
                  <a:schemeClr val="bg1"/>
                </a:solidFill>
              </a:rPr>
              <a:t>10-12h </a:t>
            </a:r>
            <a:r>
              <a:rPr lang="fr-CH" sz="900" dirty="0">
                <a:solidFill>
                  <a:schemeClr val="bg1"/>
                </a:solidFill>
              </a:rPr>
              <a:t>)</a:t>
            </a:r>
          </a:p>
        </p:txBody>
      </p:sp>
      <p:sp>
        <p:nvSpPr>
          <p:cNvPr id="61" name="ZoneTexte 60"/>
          <p:cNvSpPr txBox="1"/>
          <p:nvPr/>
        </p:nvSpPr>
        <p:spPr>
          <a:xfrm>
            <a:off x="541174" y="6212739"/>
            <a:ext cx="1656224" cy="415498"/>
          </a:xfrm>
          <a:prstGeom prst="rect">
            <a:avLst/>
          </a:prstGeom>
          <a:noFill/>
        </p:spPr>
        <p:txBody>
          <a:bodyPr wrap="none" rtlCol="0">
            <a:spAutoFit/>
          </a:bodyPr>
          <a:lstStyle/>
          <a:p>
            <a:pPr algn="ctr"/>
            <a:r>
              <a:rPr lang="fr-CH" sz="1200" b="1" dirty="0" err="1" smtClean="0"/>
              <a:t>Meclizine</a:t>
            </a:r>
            <a:endParaRPr lang="fr-CH" sz="1200" b="1" dirty="0" smtClean="0"/>
          </a:p>
          <a:p>
            <a:pPr algn="ctr"/>
            <a:r>
              <a:rPr lang="fr-CH" sz="900" dirty="0" smtClean="0">
                <a:solidFill>
                  <a:schemeClr val="bg1"/>
                </a:solidFill>
              </a:rPr>
              <a:t>(Pic: 1h; </a:t>
            </a:r>
            <a:r>
              <a:rPr lang="fr-CH" sz="900" dirty="0">
                <a:solidFill>
                  <a:schemeClr val="bg1"/>
                </a:solidFill>
              </a:rPr>
              <a:t>T</a:t>
            </a:r>
            <a:r>
              <a:rPr lang="fr-CH" sz="900" baseline="-25000" dirty="0">
                <a:solidFill>
                  <a:schemeClr val="bg1"/>
                </a:solidFill>
              </a:rPr>
              <a:t>1/2</a:t>
            </a:r>
            <a:r>
              <a:rPr lang="fr-CH" sz="900" dirty="0">
                <a:solidFill>
                  <a:schemeClr val="bg1"/>
                </a:solidFill>
              </a:rPr>
              <a:t>: </a:t>
            </a:r>
            <a:r>
              <a:rPr lang="fr-CH" sz="900" dirty="0" smtClean="0">
                <a:solidFill>
                  <a:schemeClr val="bg1"/>
                </a:solidFill>
              </a:rPr>
              <a:t>6h </a:t>
            </a:r>
            <a:r>
              <a:rPr lang="fr-CH" sz="900" u="sng" dirty="0" smtClean="0">
                <a:solidFill>
                  <a:schemeClr val="bg1"/>
                </a:solidFill>
              </a:rPr>
              <a:t>mais effet 24h</a:t>
            </a:r>
            <a:r>
              <a:rPr lang="fr-CH" sz="900" dirty="0" smtClean="0">
                <a:solidFill>
                  <a:schemeClr val="bg1"/>
                </a:solidFill>
              </a:rPr>
              <a:t>)</a:t>
            </a:r>
            <a:endParaRPr lang="fr-CH" sz="900" dirty="0">
              <a:solidFill>
                <a:schemeClr val="bg1"/>
              </a:solidFill>
            </a:endParaRPr>
          </a:p>
        </p:txBody>
      </p:sp>
      <p:sp>
        <p:nvSpPr>
          <p:cNvPr id="63" name="ZoneTexte 62"/>
          <p:cNvSpPr txBox="1"/>
          <p:nvPr/>
        </p:nvSpPr>
        <p:spPr>
          <a:xfrm>
            <a:off x="665800" y="2570313"/>
            <a:ext cx="1455847" cy="415498"/>
          </a:xfrm>
          <a:prstGeom prst="rect">
            <a:avLst/>
          </a:prstGeom>
          <a:noFill/>
        </p:spPr>
        <p:txBody>
          <a:bodyPr wrap="none" rtlCol="0">
            <a:spAutoFit/>
          </a:bodyPr>
          <a:lstStyle/>
          <a:p>
            <a:pPr algn="ctr"/>
            <a:r>
              <a:rPr lang="fr-CH" sz="1200" b="1" dirty="0" err="1"/>
              <a:t>K</a:t>
            </a:r>
            <a:r>
              <a:rPr lang="fr-CH" sz="1200" b="1" dirty="0" err="1" smtClean="0"/>
              <a:t>etotifène</a:t>
            </a:r>
            <a:endParaRPr lang="fr-CH" sz="1200" b="1" dirty="0" smtClean="0"/>
          </a:p>
          <a:p>
            <a:pPr algn="ctr"/>
            <a:r>
              <a:rPr lang="fr-CH" sz="900" dirty="0" smtClean="0">
                <a:solidFill>
                  <a:schemeClr val="bg1"/>
                </a:solidFill>
              </a:rPr>
              <a:t>(Pic </a:t>
            </a:r>
            <a:r>
              <a:rPr lang="fr-CH" sz="900" dirty="0">
                <a:solidFill>
                  <a:schemeClr val="bg1"/>
                </a:solidFill>
              </a:rPr>
              <a:t>: </a:t>
            </a:r>
            <a:r>
              <a:rPr lang="fr-CH" sz="900" dirty="0" smtClean="0">
                <a:solidFill>
                  <a:schemeClr val="bg1"/>
                </a:solidFill>
              </a:rPr>
              <a:t>2-4h</a:t>
            </a:r>
            <a:r>
              <a:rPr lang="fr-CH" sz="900" dirty="0">
                <a:solidFill>
                  <a:schemeClr val="bg1"/>
                </a:solidFill>
              </a:rPr>
              <a:t>; T</a:t>
            </a:r>
            <a:r>
              <a:rPr lang="fr-CH" sz="900" baseline="-25000" dirty="0">
                <a:solidFill>
                  <a:schemeClr val="bg1"/>
                </a:solidFill>
              </a:rPr>
              <a:t>1/2</a:t>
            </a:r>
            <a:r>
              <a:rPr lang="fr-CH" sz="900" dirty="0">
                <a:solidFill>
                  <a:schemeClr val="bg1"/>
                </a:solidFill>
              </a:rPr>
              <a:t>: </a:t>
            </a:r>
            <a:r>
              <a:rPr lang="fr-CH" sz="900" dirty="0" smtClean="0">
                <a:solidFill>
                  <a:schemeClr val="bg1"/>
                </a:solidFill>
              </a:rPr>
              <a:t>3-5h + 21h)</a:t>
            </a:r>
            <a:endParaRPr lang="fr-CH" sz="900" dirty="0">
              <a:solidFill>
                <a:schemeClr val="bg1"/>
              </a:solidFill>
            </a:endParaRPr>
          </a:p>
        </p:txBody>
      </p:sp>
      <p:sp>
        <p:nvSpPr>
          <p:cNvPr id="64" name="ZoneTexte 63"/>
          <p:cNvSpPr txBox="1"/>
          <p:nvPr/>
        </p:nvSpPr>
        <p:spPr>
          <a:xfrm>
            <a:off x="843602" y="2907966"/>
            <a:ext cx="1100238" cy="415498"/>
          </a:xfrm>
          <a:prstGeom prst="rect">
            <a:avLst/>
          </a:prstGeom>
          <a:noFill/>
        </p:spPr>
        <p:txBody>
          <a:bodyPr wrap="none" rtlCol="0">
            <a:spAutoFit/>
          </a:bodyPr>
          <a:lstStyle>
            <a:defPPr>
              <a:defRPr lang="fr-FR"/>
            </a:defPPr>
            <a:lvl1pPr algn="ctr">
              <a:defRPr sz="1200" b="1"/>
            </a:lvl1pPr>
          </a:lstStyle>
          <a:p>
            <a:r>
              <a:rPr lang="fr-CH" dirty="0" err="1" smtClean="0"/>
              <a:t>Oxomémazine</a:t>
            </a:r>
            <a:endParaRPr lang="fr-CH" dirty="0" smtClean="0"/>
          </a:p>
          <a:p>
            <a:r>
              <a:rPr lang="fr-CH" sz="900" b="0" dirty="0" smtClean="0">
                <a:solidFill>
                  <a:schemeClr val="bg1"/>
                </a:solidFill>
              </a:rPr>
              <a:t>(Pic : ?; </a:t>
            </a:r>
            <a:r>
              <a:rPr lang="fr-CH" sz="900" b="0" dirty="0">
                <a:solidFill>
                  <a:schemeClr val="bg1"/>
                </a:solidFill>
              </a:rPr>
              <a:t>T</a:t>
            </a:r>
            <a:r>
              <a:rPr lang="fr-CH" sz="900" b="0" baseline="-25000" dirty="0">
                <a:solidFill>
                  <a:schemeClr val="bg1"/>
                </a:solidFill>
              </a:rPr>
              <a:t>1/2</a:t>
            </a:r>
            <a:r>
              <a:rPr lang="fr-CH" sz="900" b="0" dirty="0" smtClean="0">
                <a:solidFill>
                  <a:schemeClr val="bg1"/>
                </a:solidFill>
              </a:rPr>
              <a:t>: ?)</a:t>
            </a:r>
            <a:endParaRPr lang="fr-CH" sz="900" b="0" dirty="0">
              <a:solidFill>
                <a:schemeClr val="bg1"/>
              </a:solidFill>
            </a:endParaRPr>
          </a:p>
        </p:txBody>
      </p:sp>
      <p:sp>
        <p:nvSpPr>
          <p:cNvPr id="22" name="ZoneTexte 21"/>
          <p:cNvSpPr txBox="1"/>
          <p:nvPr/>
        </p:nvSpPr>
        <p:spPr>
          <a:xfrm>
            <a:off x="147883" y="494600"/>
            <a:ext cx="2550771" cy="369332"/>
          </a:xfrm>
          <a:prstGeom prst="rect">
            <a:avLst/>
          </a:prstGeom>
          <a:solidFill>
            <a:srgbClr val="FF0000"/>
          </a:solidFill>
        </p:spPr>
        <p:txBody>
          <a:bodyPr wrap="square" rtlCol="0">
            <a:spAutoFit/>
          </a:bodyPr>
          <a:lstStyle/>
          <a:p>
            <a:pPr algn="ctr"/>
            <a:r>
              <a:rPr lang="fr-CH" b="1" dirty="0" smtClean="0">
                <a:solidFill>
                  <a:schemeClr val="bg1"/>
                </a:solidFill>
                <a:sym typeface="Wingdings" panose="05000000000000000000" pitchFamily="2" charset="2"/>
              </a:rPr>
              <a:t> Potentiel s</a:t>
            </a:r>
            <a:r>
              <a:rPr lang="fr-CH" b="1" dirty="0" smtClean="0">
                <a:solidFill>
                  <a:schemeClr val="bg1"/>
                </a:solidFill>
              </a:rPr>
              <a:t>édatifs ++!</a:t>
            </a:r>
          </a:p>
        </p:txBody>
      </p:sp>
      <p:sp>
        <p:nvSpPr>
          <p:cNvPr id="85" name="ZoneTexte 84"/>
          <p:cNvSpPr txBox="1"/>
          <p:nvPr/>
        </p:nvSpPr>
        <p:spPr>
          <a:xfrm>
            <a:off x="199621" y="4086044"/>
            <a:ext cx="2380941" cy="461665"/>
          </a:xfrm>
          <a:prstGeom prst="rect">
            <a:avLst/>
          </a:prstGeom>
          <a:solidFill>
            <a:srgbClr val="7030A0"/>
          </a:solidFill>
          <a:ln>
            <a:noFill/>
          </a:ln>
        </p:spPr>
        <p:txBody>
          <a:bodyPr wrap="square" rtlCol="0">
            <a:spAutoFit/>
          </a:bodyPr>
          <a:lstStyle/>
          <a:p>
            <a:pPr algn="ctr"/>
            <a:r>
              <a:rPr lang="fr-CH" sz="1000" b="1" dirty="0" smtClean="0">
                <a:solidFill>
                  <a:schemeClr val="bg1"/>
                </a:solidFill>
              </a:rPr>
              <a:t>+ </a:t>
            </a:r>
            <a:r>
              <a:rPr lang="fr-CH" sz="1200" b="1" dirty="0" smtClean="0">
                <a:solidFill>
                  <a:schemeClr val="bg1"/>
                </a:solidFill>
              </a:rPr>
              <a:t>Effet anti </a:t>
            </a:r>
            <a:r>
              <a:rPr lang="fr-CH" sz="1200" b="1" dirty="0" err="1" smtClean="0">
                <a:solidFill>
                  <a:schemeClr val="bg1"/>
                </a:solidFill>
              </a:rPr>
              <a:t>cinétose</a:t>
            </a:r>
            <a:endParaRPr lang="fr-CH" sz="1200" b="1" dirty="0" smtClean="0">
              <a:solidFill>
                <a:schemeClr val="bg1"/>
              </a:solidFill>
            </a:endParaRPr>
          </a:p>
          <a:p>
            <a:pPr algn="ctr"/>
            <a:r>
              <a:rPr lang="fr-CH" sz="1200" b="1" dirty="0" smtClean="0">
                <a:solidFill>
                  <a:schemeClr val="bg1"/>
                </a:solidFill>
              </a:rPr>
              <a:t>(</a:t>
            </a:r>
            <a:r>
              <a:rPr lang="fr-CH" sz="1200" b="1" dirty="0" err="1" smtClean="0">
                <a:solidFill>
                  <a:schemeClr val="bg1"/>
                </a:solidFill>
              </a:rPr>
              <a:t>atropinique</a:t>
            </a:r>
            <a:r>
              <a:rPr lang="fr-CH" sz="1200" b="1" dirty="0" smtClean="0">
                <a:solidFill>
                  <a:schemeClr val="bg1"/>
                </a:solidFill>
              </a:rPr>
              <a:t>)</a:t>
            </a:r>
          </a:p>
        </p:txBody>
      </p:sp>
      <p:sp>
        <p:nvSpPr>
          <p:cNvPr id="107" name="ZoneTexte 106"/>
          <p:cNvSpPr txBox="1"/>
          <p:nvPr/>
        </p:nvSpPr>
        <p:spPr>
          <a:xfrm>
            <a:off x="2971026" y="621715"/>
            <a:ext cx="2977692" cy="507831"/>
          </a:xfrm>
          <a:prstGeom prst="rect">
            <a:avLst/>
          </a:prstGeom>
          <a:solidFill>
            <a:srgbClr val="FF9999"/>
          </a:solid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Arbid®gttes</a:t>
            </a:r>
            <a:r>
              <a:rPr lang="fr-CH" sz="900" b="1" dirty="0" smtClean="0"/>
              <a:t>:</a:t>
            </a:r>
            <a:r>
              <a:rPr lang="fr-CH" sz="900" dirty="0" smtClean="0"/>
              <a:t> IVRS, RCA</a:t>
            </a:r>
          </a:p>
          <a:p>
            <a:pPr marL="171450" indent="-171450">
              <a:buFont typeface="Arial" panose="020B0604020202020204" pitchFamily="34" charset="0"/>
              <a:buChar char="•"/>
            </a:pPr>
            <a:r>
              <a:rPr lang="fr-CH" sz="900" b="1" dirty="0" err="1" smtClean="0"/>
              <a:t>Solucalm</a:t>
            </a:r>
            <a:r>
              <a:rPr lang="fr-CH" sz="900" b="1" dirty="0" smtClean="0"/>
              <a:t>®</a:t>
            </a:r>
            <a:r>
              <a:rPr lang="fr-CH" sz="900" dirty="0" smtClean="0"/>
              <a:t> (+NAC): toux grasse</a:t>
            </a:r>
          </a:p>
          <a:p>
            <a:pPr marL="171450" indent="-171450">
              <a:buFont typeface="Arial" panose="020B0604020202020204" pitchFamily="34" charset="0"/>
              <a:buChar char="•"/>
            </a:pPr>
            <a:r>
              <a:rPr lang="fr-CH" sz="900" b="1" dirty="0" err="1" smtClean="0"/>
              <a:t>Triofan</a:t>
            </a:r>
            <a:r>
              <a:rPr lang="fr-CH" sz="900" b="1" dirty="0" smtClean="0"/>
              <a:t> rhinite®</a:t>
            </a:r>
            <a:r>
              <a:rPr lang="fr-CH" sz="900" dirty="0" smtClean="0"/>
              <a:t>(+</a:t>
            </a:r>
            <a:r>
              <a:rPr lang="fr-CH" sz="900" dirty="0" err="1" smtClean="0"/>
              <a:t>phényléphrine</a:t>
            </a:r>
            <a:r>
              <a:rPr lang="fr-CH" sz="900" dirty="0" smtClean="0"/>
              <a:t>) caps retard: IVRS</a:t>
            </a:r>
            <a:r>
              <a:rPr lang="fr-CH" sz="900" dirty="0"/>
              <a:t>, </a:t>
            </a:r>
            <a:r>
              <a:rPr lang="fr-CH" sz="900" dirty="0" smtClean="0"/>
              <a:t>RCA</a:t>
            </a:r>
            <a:endParaRPr lang="fr-CH" sz="900" dirty="0"/>
          </a:p>
        </p:txBody>
      </p:sp>
      <p:grpSp>
        <p:nvGrpSpPr>
          <p:cNvPr id="119" name="Groupe 118"/>
          <p:cNvGrpSpPr/>
          <p:nvPr/>
        </p:nvGrpSpPr>
        <p:grpSpPr>
          <a:xfrm>
            <a:off x="2588496" y="2256101"/>
            <a:ext cx="319280" cy="1"/>
            <a:chOff x="2845970" y="1571931"/>
            <a:chExt cx="319280" cy="1"/>
          </a:xfrm>
        </p:grpSpPr>
        <p:cxnSp>
          <p:nvCxnSpPr>
            <p:cNvPr id="115" name="Connecteur droit avec flèche 114"/>
            <p:cNvCxnSpPr/>
            <p:nvPr/>
          </p:nvCxnSpPr>
          <p:spPr>
            <a:xfrm>
              <a:off x="3033923" y="1571931"/>
              <a:ext cx="13132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flipH="1">
              <a:off x="2845970" y="1571931"/>
              <a:ext cx="192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18" name="ZoneTexte 117"/>
          <p:cNvSpPr txBox="1"/>
          <p:nvPr/>
        </p:nvSpPr>
        <p:spPr>
          <a:xfrm>
            <a:off x="2971026" y="1932253"/>
            <a:ext cx="2977692" cy="646331"/>
          </a:xfrm>
          <a:prstGeom prst="rect">
            <a:avLst/>
          </a:prstGeom>
          <a:solidFill>
            <a:srgbClr val="FF9999"/>
          </a:solid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Sanalepsi</a:t>
            </a:r>
            <a:r>
              <a:rPr lang="fr-CH" sz="900" b="1" dirty="0" smtClean="0"/>
              <a:t>® </a:t>
            </a:r>
            <a:r>
              <a:rPr lang="fr-CH" sz="900" b="1" dirty="0" err="1" smtClean="0"/>
              <a:t>gttes</a:t>
            </a:r>
            <a:r>
              <a:rPr lang="fr-CH" sz="900" dirty="0" smtClean="0"/>
              <a:t>: nervosité à endormissement, RCA</a:t>
            </a:r>
          </a:p>
          <a:p>
            <a:pPr marL="171450" indent="-171450">
              <a:buFont typeface="Arial" panose="020B0604020202020204" pitchFamily="34" charset="0"/>
              <a:buChar char="•"/>
            </a:pPr>
            <a:r>
              <a:rPr lang="fr-CH" sz="900" b="1" dirty="0" err="1" smtClean="0"/>
              <a:t>Cariban®</a:t>
            </a:r>
            <a:r>
              <a:rPr lang="fr-CH" sz="900" dirty="0" err="1"/>
              <a:t>caps</a:t>
            </a:r>
            <a:r>
              <a:rPr lang="fr-CH" sz="900" dirty="0"/>
              <a:t> </a:t>
            </a:r>
            <a:r>
              <a:rPr lang="fr-CH" sz="900" dirty="0" smtClean="0"/>
              <a:t>(+pyridoxine) </a:t>
            </a:r>
            <a:r>
              <a:rPr lang="fr-CH" sz="900" dirty="0" err="1" smtClean="0"/>
              <a:t>ret</a:t>
            </a:r>
            <a:r>
              <a:rPr lang="fr-CH" sz="900" dirty="0" smtClean="0"/>
              <a:t>.: </a:t>
            </a:r>
            <a:r>
              <a:rPr lang="fr-CH" sz="900" dirty="0"/>
              <a:t>N/V</a:t>
            </a:r>
            <a:r>
              <a:rPr lang="fr-CH" sz="900" dirty="0" smtClean="0"/>
              <a:t> </a:t>
            </a:r>
            <a:r>
              <a:rPr lang="fr-CH" sz="900" dirty="0" err="1"/>
              <a:t>p</a:t>
            </a:r>
            <a:r>
              <a:rPr lang="fr-CH" sz="900" dirty="0" err="1" smtClean="0"/>
              <a:t>d</a:t>
            </a:r>
            <a:r>
              <a:rPr lang="fr-CH" sz="900" dirty="0" smtClean="0"/>
              <a:t> grossesse</a:t>
            </a:r>
          </a:p>
          <a:p>
            <a:pPr marL="171450" indent="-171450">
              <a:buFont typeface="Arial" panose="020B0604020202020204" pitchFamily="34" charset="0"/>
              <a:buChar char="•"/>
            </a:pPr>
            <a:r>
              <a:rPr lang="fr-CH" sz="900" b="1" dirty="0" smtClean="0"/>
              <a:t>VICKS </a:t>
            </a:r>
            <a:r>
              <a:rPr lang="fr-CH" sz="900" b="1" dirty="0" err="1" smtClean="0"/>
              <a:t>MediNait</a:t>
            </a:r>
            <a:r>
              <a:rPr lang="fr-CH" sz="900" b="1" dirty="0" smtClean="0"/>
              <a:t>® </a:t>
            </a:r>
            <a:r>
              <a:rPr lang="fr-CH" sz="900" dirty="0" smtClean="0"/>
              <a:t>(+</a:t>
            </a:r>
            <a:r>
              <a:rPr lang="fr-CH" sz="900" dirty="0" err="1" smtClean="0"/>
              <a:t>paracetamol</a:t>
            </a:r>
            <a:r>
              <a:rPr lang="fr-CH" sz="900" dirty="0" smtClean="0"/>
              <a:t>, </a:t>
            </a:r>
            <a:r>
              <a:rPr lang="fr-CH" sz="900" dirty="0" err="1" smtClean="0"/>
              <a:t>dextromethorphane</a:t>
            </a:r>
            <a:r>
              <a:rPr lang="fr-CH" sz="900" dirty="0" smtClean="0"/>
              <a:t>, </a:t>
            </a:r>
            <a:r>
              <a:rPr lang="fr-CH" sz="900" dirty="0" err="1" smtClean="0"/>
              <a:t>Ephedrine</a:t>
            </a:r>
            <a:r>
              <a:rPr lang="fr-CH" sz="900" dirty="0" smtClean="0"/>
              <a:t>): </a:t>
            </a:r>
            <a:r>
              <a:rPr lang="fr-CH" sz="900" dirty="0" err="1" smtClean="0"/>
              <a:t>Sd</a:t>
            </a:r>
            <a:r>
              <a:rPr lang="fr-CH" sz="900" dirty="0" smtClean="0"/>
              <a:t> grippal</a:t>
            </a:r>
            <a:endParaRPr lang="fr-CH" sz="900" dirty="0"/>
          </a:p>
        </p:txBody>
      </p:sp>
      <p:sp>
        <p:nvSpPr>
          <p:cNvPr id="120" name="ZoneTexte 119"/>
          <p:cNvSpPr txBox="1"/>
          <p:nvPr/>
        </p:nvSpPr>
        <p:spPr>
          <a:xfrm>
            <a:off x="2971026" y="2646970"/>
            <a:ext cx="2977692" cy="230832"/>
          </a:xfrm>
          <a:prstGeom prst="rect">
            <a:avLst/>
          </a:prstGeom>
          <a:solidFill>
            <a:srgbClr val="FF9999"/>
          </a:solid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Zaditen</a:t>
            </a:r>
            <a:r>
              <a:rPr lang="fr-CH" sz="900" b="1" dirty="0" smtClean="0"/>
              <a:t>® </a:t>
            </a:r>
            <a:r>
              <a:rPr lang="fr-CH" sz="900" b="1" dirty="0" err="1" smtClean="0"/>
              <a:t>cpr</a:t>
            </a:r>
            <a:r>
              <a:rPr lang="fr-CH" sz="900" dirty="0" smtClean="0"/>
              <a:t>: urticaire chronique, RCA, DA</a:t>
            </a:r>
            <a:r>
              <a:rPr lang="fr-CH" sz="900" dirty="0" smtClean="0">
                <a:solidFill>
                  <a:schemeClr val="bg1"/>
                </a:solidFill>
              </a:rPr>
              <a:t>)</a:t>
            </a:r>
            <a:endParaRPr lang="fr-CH" sz="900" dirty="0">
              <a:solidFill>
                <a:schemeClr val="bg1"/>
              </a:solidFill>
            </a:endParaRPr>
          </a:p>
        </p:txBody>
      </p:sp>
      <p:grpSp>
        <p:nvGrpSpPr>
          <p:cNvPr id="121" name="Groupe 120"/>
          <p:cNvGrpSpPr/>
          <p:nvPr/>
        </p:nvGrpSpPr>
        <p:grpSpPr>
          <a:xfrm>
            <a:off x="2588496" y="2772925"/>
            <a:ext cx="319280" cy="1"/>
            <a:chOff x="2845970" y="1571931"/>
            <a:chExt cx="319280" cy="1"/>
          </a:xfrm>
        </p:grpSpPr>
        <p:cxnSp>
          <p:nvCxnSpPr>
            <p:cNvPr id="122" name="Connecteur droit avec flèche 121"/>
            <p:cNvCxnSpPr/>
            <p:nvPr/>
          </p:nvCxnSpPr>
          <p:spPr>
            <a:xfrm>
              <a:off x="3033923" y="1571931"/>
              <a:ext cx="13132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flipH="1">
              <a:off x="2845970" y="1571931"/>
              <a:ext cx="192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4" name="ZoneTexte 123"/>
          <p:cNvSpPr txBox="1"/>
          <p:nvPr/>
        </p:nvSpPr>
        <p:spPr>
          <a:xfrm>
            <a:off x="2971026" y="2977253"/>
            <a:ext cx="2977692" cy="230832"/>
          </a:xfrm>
          <a:prstGeom prst="rect">
            <a:avLst/>
          </a:prstGeom>
          <a:solidFill>
            <a:srgbClr val="FF9999"/>
          </a:solid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Toplexil</a:t>
            </a:r>
            <a:r>
              <a:rPr lang="fr-CH" sz="900" b="1" dirty="0" smtClean="0"/>
              <a:t>® sirop</a:t>
            </a:r>
            <a:r>
              <a:rPr lang="fr-CH" sz="900" dirty="0" smtClean="0"/>
              <a:t>: antitussif, </a:t>
            </a:r>
            <a:r>
              <a:rPr lang="fr-CH" sz="900" dirty="0" err="1" smtClean="0"/>
              <a:t>mucolytique</a:t>
            </a:r>
            <a:endParaRPr lang="fr-CH" sz="900" dirty="0"/>
          </a:p>
        </p:txBody>
      </p:sp>
      <p:grpSp>
        <p:nvGrpSpPr>
          <p:cNvPr id="125" name="Groupe 124"/>
          <p:cNvGrpSpPr/>
          <p:nvPr/>
        </p:nvGrpSpPr>
        <p:grpSpPr>
          <a:xfrm>
            <a:off x="2588496" y="3103208"/>
            <a:ext cx="319280" cy="1"/>
            <a:chOff x="2845970" y="1571931"/>
            <a:chExt cx="319280" cy="1"/>
          </a:xfrm>
        </p:grpSpPr>
        <p:cxnSp>
          <p:nvCxnSpPr>
            <p:cNvPr id="126" name="Connecteur droit avec flèche 125"/>
            <p:cNvCxnSpPr/>
            <p:nvPr/>
          </p:nvCxnSpPr>
          <p:spPr>
            <a:xfrm>
              <a:off x="3033923" y="1571931"/>
              <a:ext cx="13132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Connecteur droit 126"/>
            <p:cNvCxnSpPr/>
            <p:nvPr/>
          </p:nvCxnSpPr>
          <p:spPr>
            <a:xfrm flipH="1">
              <a:off x="2845970" y="1571931"/>
              <a:ext cx="192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8" name="Groupe 127"/>
          <p:cNvGrpSpPr/>
          <p:nvPr/>
        </p:nvGrpSpPr>
        <p:grpSpPr>
          <a:xfrm>
            <a:off x="2588496" y="894770"/>
            <a:ext cx="319280" cy="1"/>
            <a:chOff x="2845970" y="1571931"/>
            <a:chExt cx="319280" cy="1"/>
          </a:xfrm>
        </p:grpSpPr>
        <p:cxnSp>
          <p:nvCxnSpPr>
            <p:cNvPr id="129" name="Connecteur droit avec flèche 128"/>
            <p:cNvCxnSpPr/>
            <p:nvPr/>
          </p:nvCxnSpPr>
          <p:spPr>
            <a:xfrm>
              <a:off x="3033923" y="1571931"/>
              <a:ext cx="13132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Connecteur droit 129"/>
            <p:cNvCxnSpPr/>
            <p:nvPr/>
          </p:nvCxnSpPr>
          <p:spPr>
            <a:xfrm flipH="1">
              <a:off x="2845970" y="1571931"/>
              <a:ext cx="192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1" name="ZoneTexte 130"/>
          <p:cNvSpPr txBox="1"/>
          <p:nvPr/>
        </p:nvSpPr>
        <p:spPr>
          <a:xfrm>
            <a:off x="2971026" y="6268484"/>
            <a:ext cx="2977692" cy="369332"/>
          </a:xfrm>
          <a:prstGeom prst="rect">
            <a:avLst/>
          </a:prstGeom>
          <a:solidFill>
            <a:srgbClr val="D5B8EA"/>
          </a:solid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Itinerol</a:t>
            </a:r>
            <a:r>
              <a:rPr lang="fr-CH" sz="900" b="1" dirty="0" smtClean="0"/>
              <a:t> B6® caps, </a:t>
            </a:r>
            <a:r>
              <a:rPr lang="fr-CH" sz="900" b="1" dirty="0" err="1" smtClean="0"/>
              <a:t>supp</a:t>
            </a:r>
            <a:r>
              <a:rPr lang="fr-CH" sz="900" dirty="0" smtClean="0"/>
              <a:t>.: N/V (cétose, grossesse) et  </a:t>
            </a:r>
            <a:r>
              <a:rPr lang="fr-CH" sz="900" dirty="0" err="1" smtClean="0"/>
              <a:t>cinétose</a:t>
            </a:r>
            <a:endParaRPr lang="fr-CH" sz="900" dirty="0"/>
          </a:p>
        </p:txBody>
      </p:sp>
      <p:grpSp>
        <p:nvGrpSpPr>
          <p:cNvPr id="132" name="Groupe 131"/>
          <p:cNvGrpSpPr/>
          <p:nvPr/>
        </p:nvGrpSpPr>
        <p:grpSpPr>
          <a:xfrm>
            <a:off x="2588496" y="6394438"/>
            <a:ext cx="319280" cy="1"/>
            <a:chOff x="2845970" y="1571931"/>
            <a:chExt cx="319280" cy="1"/>
          </a:xfrm>
        </p:grpSpPr>
        <p:cxnSp>
          <p:nvCxnSpPr>
            <p:cNvPr id="133" name="Connecteur droit avec flèche 132"/>
            <p:cNvCxnSpPr/>
            <p:nvPr/>
          </p:nvCxnSpPr>
          <p:spPr>
            <a:xfrm>
              <a:off x="3033923" y="1571931"/>
              <a:ext cx="13132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Connecteur droit 133"/>
            <p:cNvCxnSpPr/>
            <p:nvPr/>
          </p:nvCxnSpPr>
          <p:spPr>
            <a:xfrm flipH="1">
              <a:off x="2845970" y="1571931"/>
              <a:ext cx="192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5" name="ZoneTexte 134"/>
          <p:cNvSpPr txBox="1"/>
          <p:nvPr/>
        </p:nvSpPr>
        <p:spPr>
          <a:xfrm>
            <a:off x="2971026" y="5934905"/>
            <a:ext cx="2977692" cy="230832"/>
          </a:xfrm>
          <a:prstGeom prst="rect">
            <a:avLst/>
          </a:prstGeom>
          <a:solidFill>
            <a:srgbClr val="D5B8EA"/>
          </a:solidFill>
          <a:ln>
            <a:solidFill>
              <a:schemeClr val="tx1"/>
            </a:solidFill>
          </a:ln>
        </p:spPr>
        <p:txBody>
          <a:bodyPr wrap="square" rtlCol="0">
            <a:spAutoFit/>
          </a:bodyPr>
          <a:lstStyle/>
          <a:p>
            <a:pPr marL="171450" indent="-171450">
              <a:buFont typeface="Arial" panose="020B0604020202020204" pitchFamily="34" charset="0"/>
              <a:buChar char="•"/>
            </a:pPr>
            <a:r>
              <a:rPr lang="fr-CH" sz="900" b="1" dirty="0" smtClean="0"/>
              <a:t>Atarax® sirop, </a:t>
            </a:r>
            <a:r>
              <a:rPr lang="fr-CH" sz="900" b="1" dirty="0" err="1" smtClean="0"/>
              <a:t>cpr</a:t>
            </a:r>
            <a:r>
              <a:rPr lang="fr-CH" sz="900" dirty="0" smtClean="0"/>
              <a:t>.: troubles anxieux; prurit</a:t>
            </a:r>
            <a:endParaRPr lang="fr-CH" sz="900" dirty="0"/>
          </a:p>
        </p:txBody>
      </p:sp>
      <p:grpSp>
        <p:nvGrpSpPr>
          <p:cNvPr id="136" name="Groupe 135"/>
          <p:cNvGrpSpPr/>
          <p:nvPr/>
        </p:nvGrpSpPr>
        <p:grpSpPr>
          <a:xfrm>
            <a:off x="2580562" y="6033152"/>
            <a:ext cx="319280" cy="1"/>
            <a:chOff x="2845970" y="1571931"/>
            <a:chExt cx="319280" cy="1"/>
          </a:xfrm>
        </p:grpSpPr>
        <p:cxnSp>
          <p:nvCxnSpPr>
            <p:cNvPr id="137" name="Connecteur droit avec flèche 136"/>
            <p:cNvCxnSpPr/>
            <p:nvPr/>
          </p:nvCxnSpPr>
          <p:spPr>
            <a:xfrm>
              <a:off x="3033923" y="1571931"/>
              <a:ext cx="13132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Connecteur droit 137"/>
            <p:cNvCxnSpPr/>
            <p:nvPr/>
          </p:nvCxnSpPr>
          <p:spPr>
            <a:xfrm flipH="1">
              <a:off x="2845970" y="1571931"/>
              <a:ext cx="192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9" name="ZoneTexte 138"/>
          <p:cNvSpPr txBox="1"/>
          <p:nvPr/>
        </p:nvSpPr>
        <p:spPr>
          <a:xfrm>
            <a:off x="2971026" y="5464718"/>
            <a:ext cx="2977692" cy="369332"/>
          </a:xfrm>
          <a:prstGeom prst="rect">
            <a:avLst/>
          </a:prstGeom>
          <a:solidFill>
            <a:srgbClr val="D5B8EA"/>
          </a:solid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Trawell</a:t>
            </a:r>
            <a:r>
              <a:rPr lang="fr-CH" sz="900" b="1" dirty="0" smtClean="0"/>
              <a:t>® </a:t>
            </a:r>
            <a:r>
              <a:rPr lang="fr-CH" sz="900" b="1" dirty="0" err="1" smtClean="0"/>
              <a:t>chewing</a:t>
            </a:r>
            <a:r>
              <a:rPr lang="fr-CH" sz="900" b="1" dirty="0" smtClean="0"/>
              <a:t> </a:t>
            </a:r>
            <a:r>
              <a:rPr lang="fr-CH" sz="900" b="1" dirty="0" err="1" smtClean="0"/>
              <a:t>gum</a:t>
            </a:r>
            <a:r>
              <a:rPr lang="fr-CH" sz="900" dirty="0" smtClean="0"/>
              <a:t>: </a:t>
            </a:r>
            <a:r>
              <a:rPr lang="fr-CH" sz="900" dirty="0" err="1" smtClean="0"/>
              <a:t>cinétose</a:t>
            </a:r>
            <a:endParaRPr lang="fr-CH" sz="900" dirty="0" smtClean="0"/>
          </a:p>
          <a:p>
            <a:pPr marL="171450" indent="-171450">
              <a:buFont typeface="Arial" panose="020B0604020202020204" pitchFamily="34" charset="0"/>
              <a:buChar char="•"/>
            </a:pPr>
            <a:r>
              <a:rPr lang="fr-CH" sz="900" b="1" dirty="0" err="1" smtClean="0"/>
              <a:t>Rhinocap</a:t>
            </a:r>
            <a:r>
              <a:rPr lang="fr-CH" sz="900" b="1" dirty="0" smtClean="0"/>
              <a:t>® caps</a:t>
            </a:r>
            <a:r>
              <a:rPr lang="fr-CH" sz="900" dirty="0" smtClean="0"/>
              <a:t> (+</a:t>
            </a:r>
            <a:r>
              <a:rPr lang="fr-CH" sz="900" dirty="0" err="1" smtClean="0"/>
              <a:t>phényléphrine</a:t>
            </a:r>
            <a:r>
              <a:rPr lang="fr-CH" sz="900" dirty="0" smtClean="0"/>
              <a:t> et caféine): IVRS, RCA</a:t>
            </a:r>
          </a:p>
        </p:txBody>
      </p:sp>
      <p:grpSp>
        <p:nvGrpSpPr>
          <p:cNvPr id="140" name="Groupe 139"/>
          <p:cNvGrpSpPr/>
          <p:nvPr/>
        </p:nvGrpSpPr>
        <p:grpSpPr>
          <a:xfrm>
            <a:off x="2580562" y="5640604"/>
            <a:ext cx="319280" cy="1"/>
            <a:chOff x="2845970" y="1571931"/>
            <a:chExt cx="319280" cy="1"/>
          </a:xfrm>
        </p:grpSpPr>
        <p:cxnSp>
          <p:nvCxnSpPr>
            <p:cNvPr id="141" name="Connecteur droit avec flèche 140"/>
            <p:cNvCxnSpPr/>
            <p:nvPr/>
          </p:nvCxnSpPr>
          <p:spPr>
            <a:xfrm>
              <a:off x="3033923" y="1571931"/>
              <a:ext cx="13132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a:off x="2845970" y="1571931"/>
              <a:ext cx="192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3" name="ZoneTexte 142"/>
          <p:cNvSpPr txBox="1"/>
          <p:nvPr/>
        </p:nvSpPr>
        <p:spPr>
          <a:xfrm>
            <a:off x="2971026" y="4023012"/>
            <a:ext cx="2977692" cy="1338828"/>
          </a:xfrm>
          <a:prstGeom prst="rect">
            <a:avLst/>
          </a:prstGeom>
          <a:solidFill>
            <a:srgbClr val="D5B8EA"/>
          </a:solid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Benocten</a:t>
            </a:r>
            <a:r>
              <a:rPr lang="fr-CH" sz="900" b="1" dirty="0" smtClean="0"/>
              <a:t>® </a:t>
            </a:r>
            <a:r>
              <a:rPr lang="fr-CH" sz="900" b="1" dirty="0" err="1" smtClean="0"/>
              <a:t>cpr</a:t>
            </a:r>
            <a:r>
              <a:rPr lang="fr-CH" sz="900" b="1" dirty="0" smtClean="0"/>
              <a:t>, </a:t>
            </a:r>
            <a:r>
              <a:rPr lang="fr-CH" sz="900" b="1" dirty="0" err="1" smtClean="0"/>
              <a:t>gttes</a:t>
            </a:r>
            <a:r>
              <a:rPr lang="fr-CH" sz="900" dirty="0" smtClean="0"/>
              <a:t>: </a:t>
            </a:r>
            <a:r>
              <a:rPr lang="fr-CH" sz="900" dirty="0" err="1" smtClean="0"/>
              <a:t>tbl</a:t>
            </a:r>
            <a:r>
              <a:rPr lang="fr-CH" sz="900" dirty="0" smtClean="0"/>
              <a:t> </a:t>
            </a:r>
            <a:r>
              <a:rPr lang="fr-CH" sz="900" dirty="0"/>
              <a:t>endormissement </a:t>
            </a:r>
            <a:r>
              <a:rPr lang="fr-CH" sz="900" dirty="0" smtClean="0"/>
              <a:t>nerveux ou sur toux; prurit</a:t>
            </a:r>
          </a:p>
          <a:p>
            <a:pPr marL="171450" indent="-171450">
              <a:buFont typeface="Arial" panose="020B0604020202020204" pitchFamily="34" charset="0"/>
              <a:buChar char="•"/>
            </a:pPr>
            <a:r>
              <a:rPr lang="fr-CH" sz="900" b="1" dirty="0" err="1" smtClean="0"/>
              <a:t>Bonox®cpr</a:t>
            </a:r>
            <a:r>
              <a:rPr lang="fr-CH" sz="900" b="1" dirty="0" smtClean="0"/>
              <a:t>: </a:t>
            </a:r>
            <a:r>
              <a:rPr lang="fr-CH" sz="900" dirty="0" err="1"/>
              <a:t>tbl</a:t>
            </a:r>
            <a:r>
              <a:rPr lang="fr-CH" sz="900" dirty="0"/>
              <a:t> </a:t>
            </a:r>
            <a:r>
              <a:rPr lang="fr-CH" sz="900" dirty="0" smtClean="0"/>
              <a:t>endormissement</a:t>
            </a:r>
            <a:endParaRPr lang="fr-CH" sz="900" b="1" dirty="0" smtClean="0"/>
          </a:p>
          <a:p>
            <a:pPr marL="171450" indent="-171450">
              <a:buFont typeface="Arial" panose="020B0604020202020204" pitchFamily="34" charset="0"/>
              <a:buChar char="•"/>
            </a:pPr>
            <a:r>
              <a:rPr lang="fr-CH" sz="900" b="1" dirty="0" err="1"/>
              <a:t>Caladryl</a:t>
            </a:r>
            <a:r>
              <a:rPr lang="fr-CH" sz="900" b="1" dirty="0"/>
              <a:t>® lotion </a:t>
            </a:r>
            <a:r>
              <a:rPr lang="fr-CH" sz="900" dirty="0" smtClean="0"/>
              <a:t>(+ camphre </a:t>
            </a:r>
            <a:r>
              <a:rPr lang="fr-CH" sz="900" dirty="0"/>
              <a:t>et zinc): prurit </a:t>
            </a:r>
            <a:r>
              <a:rPr lang="fr-CH" sz="900" dirty="0" err="1"/>
              <a:t>cut</a:t>
            </a:r>
            <a:r>
              <a:rPr lang="fr-CH" sz="900" dirty="0"/>
              <a:t>.; coup de soleil </a:t>
            </a:r>
            <a:r>
              <a:rPr lang="fr-CH" sz="900" dirty="0" err="1"/>
              <a:t>pîqûre</a:t>
            </a:r>
            <a:r>
              <a:rPr lang="fr-CH" sz="900" dirty="0"/>
              <a:t> </a:t>
            </a:r>
            <a:r>
              <a:rPr lang="fr-CH" sz="900" dirty="0" smtClean="0"/>
              <a:t>d’insecte</a:t>
            </a:r>
            <a:endParaRPr lang="fr-CH" sz="900" dirty="0"/>
          </a:p>
          <a:p>
            <a:pPr marL="171450" indent="-171450">
              <a:buFont typeface="Arial" panose="020B0604020202020204" pitchFamily="34" charset="0"/>
              <a:buChar char="•"/>
            </a:pPr>
            <a:r>
              <a:rPr lang="fr-CH" sz="900" b="1" dirty="0" err="1" smtClean="0"/>
              <a:t>Fenipic</a:t>
            </a:r>
            <a:r>
              <a:rPr lang="fr-CH" sz="900" b="1" dirty="0" smtClean="0"/>
              <a:t>® gel, sol</a:t>
            </a:r>
            <a:r>
              <a:rPr lang="fr-CH" sz="900" dirty="0" smtClean="0"/>
              <a:t>. (+</a:t>
            </a:r>
            <a:r>
              <a:rPr lang="fr-CH" sz="900" dirty="0" err="1" smtClean="0"/>
              <a:t>benzalkonium</a:t>
            </a:r>
            <a:r>
              <a:rPr lang="fr-CH" sz="900" dirty="0" smtClean="0"/>
              <a:t>, </a:t>
            </a:r>
            <a:r>
              <a:rPr lang="fr-CH" sz="900" dirty="0" err="1" smtClean="0"/>
              <a:t>menthol,dexpanthenol</a:t>
            </a:r>
            <a:r>
              <a:rPr lang="fr-CH" sz="900" dirty="0" smtClean="0"/>
              <a:t> : </a:t>
            </a:r>
            <a:r>
              <a:rPr lang="fr-CH" sz="900" dirty="0" err="1" smtClean="0"/>
              <a:t>pîqûres</a:t>
            </a:r>
            <a:r>
              <a:rPr lang="fr-CH" sz="900" dirty="0" smtClean="0"/>
              <a:t> d’insecte</a:t>
            </a:r>
          </a:p>
          <a:p>
            <a:pPr marL="171450" indent="-171450">
              <a:buFont typeface="Arial" panose="020B0604020202020204" pitchFamily="34" charset="0"/>
              <a:buChar char="•"/>
            </a:pPr>
            <a:r>
              <a:rPr lang="fr-CH" sz="900" b="1" dirty="0" err="1" smtClean="0"/>
              <a:t>Makatussin</a:t>
            </a:r>
            <a:r>
              <a:rPr lang="fr-CH" sz="900" b="1" dirty="0" smtClean="0"/>
              <a:t>® sirop, </a:t>
            </a:r>
            <a:r>
              <a:rPr lang="fr-CH" sz="900" b="1" dirty="0" err="1" smtClean="0"/>
              <a:t>gttes</a:t>
            </a:r>
            <a:r>
              <a:rPr lang="fr-CH" sz="900" b="1" dirty="0" smtClean="0"/>
              <a:t> (+codéine): </a:t>
            </a:r>
            <a:r>
              <a:rPr lang="fr-CH" sz="900" dirty="0" smtClean="0"/>
              <a:t>toux irritative</a:t>
            </a:r>
          </a:p>
          <a:p>
            <a:pPr marL="171450" indent="-171450">
              <a:buFont typeface="Arial" panose="020B0604020202020204" pitchFamily="34" charset="0"/>
              <a:buChar char="•"/>
            </a:pPr>
            <a:r>
              <a:rPr lang="fr-CH" sz="900" b="1" dirty="0" err="1" smtClean="0"/>
              <a:t>Rhinitin</a:t>
            </a:r>
            <a:r>
              <a:rPr lang="fr-CH" sz="900" b="1" dirty="0" smtClean="0"/>
              <a:t>® caps retard:</a:t>
            </a:r>
            <a:r>
              <a:rPr lang="fr-CH" sz="900" dirty="0" smtClean="0"/>
              <a:t> RCA</a:t>
            </a:r>
            <a:endParaRPr lang="fr-CH" sz="900" b="1" dirty="0" smtClean="0"/>
          </a:p>
        </p:txBody>
      </p:sp>
      <p:grpSp>
        <p:nvGrpSpPr>
          <p:cNvPr id="144" name="Groupe 143"/>
          <p:cNvGrpSpPr/>
          <p:nvPr/>
        </p:nvGrpSpPr>
        <p:grpSpPr>
          <a:xfrm>
            <a:off x="2572367" y="4718918"/>
            <a:ext cx="319280" cy="1"/>
            <a:chOff x="2845970" y="1571931"/>
            <a:chExt cx="319280" cy="1"/>
          </a:xfrm>
        </p:grpSpPr>
        <p:cxnSp>
          <p:nvCxnSpPr>
            <p:cNvPr id="145" name="Connecteur droit avec flèche 144"/>
            <p:cNvCxnSpPr/>
            <p:nvPr/>
          </p:nvCxnSpPr>
          <p:spPr>
            <a:xfrm>
              <a:off x="3033923" y="1571931"/>
              <a:ext cx="13132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a:off x="2845970" y="1571931"/>
              <a:ext cx="192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7" name="Rectangle 146"/>
          <p:cNvSpPr/>
          <p:nvPr/>
        </p:nvSpPr>
        <p:spPr>
          <a:xfrm>
            <a:off x="9622066" y="35616"/>
            <a:ext cx="2569934" cy="646331"/>
          </a:xfrm>
          <a:prstGeom prst="rect">
            <a:avLst/>
          </a:prstGeom>
        </p:spPr>
        <p:txBody>
          <a:bodyPr wrap="none">
            <a:spAutoFit/>
          </a:bodyPr>
          <a:lstStyle/>
          <a:p>
            <a:r>
              <a:rPr lang="fr-CH" sz="900" dirty="0"/>
              <a:t>DA: Dermatite </a:t>
            </a:r>
            <a:r>
              <a:rPr lang="fr-CH" sz="900" dirty="0" err="1"/>
              <a:t>Atopique</a:t>
            </a:r>
            <a:endParaRPr lang="fr-CH" sz="900" dirty="0"/>
          </a:p>
          <a:p>
            <a:r>
              <a:rPr lang="fr-CH" sz="900" dirty="0"/>
              <a:t>IVRS: Infection des Voies Respiratoires </a:t>
            </a:r>
            <a:r>
              <a:rPr lang="fr-CH" sz="900" dirty="0" smtClean="0"/>
              <a:t>Supérieures</a:t>
            </a:r>
          </a:p>
          <a:p>
            <a:r>
              <a:rPr lang="fr-CH" sz="900" dirty="0" smtClean="0"/>
              <a:t>N/V: nausées/vomissements</a:t>
            </a:r>
            <a:endParaRPr lang="fr-CH" sz="900" dirty="0"/>
          </a:p>
          <a:p>
            <a:r>
              <a:rPr lang="fr-CH" sz="900" dirty="0" smtClean="0"/>
              <a:t>RCA: Rhino-Conjonctivite Allergique</a:t>
            </a:r>
          </a:p>
        </p:txBody>
      </p:sp>
      <p:sp>
        <p:nvSpPr>
          <p:cNvPr id="148" name="ZoneTexte 147"/>
          <p:cNvSpPr txBox="1"/>
          <p:nvPr/>
        </p:nvSpPr>
        <p:spPr>
          <a:xfrm>
            <a:off x="553590" y="1373929"/>
            <a:ext cx="1680267" cy="415498"/>
          </a:xfrm>
          <a:prstGeom prst="rect">
            <a:avLst/>
          </a:prstGeom>
          <a:noFill/>
        </p:spPr>
        <p:txBody>
          <a:bodyPr wrap="none" rtlCol="0">
            <a:spAutoFit/>
          </a:bodyPr>
          <a:lstStyle/>
          <a:p>
            <a:pPr algn="ctr"/>
            <a:r>
              <a:rPr lang="fr-CH" sz="1200" b="1" dirty="0" err="1" smtClean="0"/>
              <a:t>Dimétindène</a:t>
            </a:r>
            <a:endParaRPr lang="fr-CH" sz="1200" b="1" dirty="0" smtClean="0"/>
          </a:p>
          <a:p>
            <a:pPr algn="ctr"/>
            <a:r>
              <a:rPr lang="fr-CH" sz="900" dirty="0" smtClean="0">
                <a:solidFill>
                  <a:schemeClr val="bg1"/>
                </a:solidFill>
              </a:rPr>
              <a:t>(</a:t>
            </a:r>
            <a:r>
              <a:rPr lang="fr-CH" sz="900" dirty="0" err="1" smtClean="0">
                <a:solidFill>
                  <a:schemeClr val="bg1"/>
                </a:solidFill>
              </a:rPr>
              <a:t>Dbt</a:t>
            </a:r>
            <a:r>
              <a:rPr lang="fr-CH" sz="900" dirty="0" smtClean="0">
                <a:solidFill>
                  <a:schemeClr val="bg1"/>
                </a:solidFill>
              </a:rPr>
              <a:t>: 30 min. Pic </a:t>
            </a:r>
            <a:r>
              <a:rPr lang="fr-CH" sz="900" dirty="0">
                <a:solidFill>
                  <a:schemeClr val="bg1"/>
                </a:solidFill>
              </a:rPr>
              <a:t>: </a:t>
            </a:r>
            <a:r>
              <a:rPr lang="fr-CH" sz="900" dirty="0" smtClean="0">
                <a:solidFill>
                  <a:schemeClr val="bg1"/>
                </a:solidFill>
              </a:rPr>
              <a:t>2-5h</a:t>
            </a:r>
            <a:r>
              <a:rPr lang="fr-CH" sz="900" dirty="0">
                <a:solidFill>
                  <a:schemeClr val="bg1"/>
                </a:solidFill>
              </a:rPr>
              <a:t>; T</a:t>
            </a:r>
            <a:r>
              <a:rPr lang="fr-CH" sz="900" baseline="-25000" dirty="0">
                <a:solidFill>
                  <a:schemeClr val="bg1"/>
                </a:solidFill>
              </a:rPr>
              <a:t>1/2</a:t>
            </a:r>
            <a:r>
              <a:rPr lang="fr-CH" sz="900" dirty="0">
                <a:solidFill>
                  <a:schemeClr val="bg1"/>
                </a:solidFill>
              </a:rPr>
              <a:t>: </a:t>
            </a:r>
            <a:r>
              <a:rPr lang="fr-CH" sz="900" dirty="0" smtClean="0">
                <a:solidFill>
                  <a:schemeClr val="bg1"/>
                </a:solidFill>
              </a:rPr>
              <a:t>6h)</a:t>
            </a:r>
            <a:endParaRPr lang="fr-CH" sz="900" dirty="0">
              <a:solidFill>
                <a:schemeClr val="bg1"/>
              </a:solidFill>
            </a:endParaRPr>
          </a:p>
        </p:txBody>
      </p:sp>
      <p:sp>
        <p:nvSpPr>
          <p:cNvPr id="149" name="ZoneTexte 148"/>
          <p:cNvSpPr txBox="1"/>
          <p:nvPr/>
        </p:nvSpPr>
        <p:spPr>
          <a:xfrm>
            <a:off x="2971026" y="1219684"/>
            <a:ext cx="2977692" cy="646331"/>
          </a:xfrm>
          <a:prstGeom prst="rect">
            <a:avLst/>
          </a:prstGeom>
          <a:solidFill>
            <a:srgbClr val="FF9999"/>
          </a:solid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Feniallerg</a:t>
            </a:r>
            <a:r>
              <a:rPr lang="fr-CH" sz="900" b="1" dirty="0" smtClean="0"/>
              <a:t>® </a:t>
            </a:r>
            <a:r>
              <a:rPr lang="fr-CH" sz="900" b="1" dirty="0" err="1" smtClean="0"/>
              <a:t>gttes</a:t>
            </a:r>
            <a:r>
              <a:rPr lang="fr-CH" sz="900" b="1" dirty="0" smtClean="0"/>
              <a:t>, gel</a:t>
            </a:r>
            <a:r>
              <a:rPr lang="fr-CH" sz="900" dirty="0" smtClean="0"/>
              <a:t>: urticaire, RCA, allergies, prurits (varicelle, insecte, cholestase</a:t>
            </a:r>
          </a:p>
          <a:p>
            <a:pPr marL="171450" indent="-171450">
              <a:buFont typeface="Arial" panose="020B0604020202020204" pitchFamily="34" charset="0"/>
              <a:buChar char="•"/>
            </a:pPr>
            <a:r>
              <a:rPr lang="fr-CH" sz="900" b="1" dirty="0" err="1" smtClean="0"/>
              <a:t>Otriduo</a:t>
            </a:r>
            <a:r>
              <a:rPr lang="fr-CH" sz="900" b="1" dirty="0" smtClean="0"/>
              <a:t>®; </a:t>
            </a:r>
            <a:r>
              <a:rPr lang="fr-CH" sz="900" b="1" dirty="0" err="1" smtClean="0"/>
              <a:t>Vibrocil</a:t>
            </a:r>
            <a:r>
              <a:rPr lang="fr-CH" sz="900" b="1" dirty="0" smtClean="0"/>
              <a:t>® sprays </a:t>
            </a:r>
            <a:r>
              <a:rPr lang="fr-CH" sz="900" dirty="0" smtClean="0"/>
              <a:t>(+</a:t>
            </a:r>
            <a:r>
              <a:rPr lang="fr-CH" sz="900" dirty="0" err="1" smtClean="0"/>
              <a:t>phényléphrine</a:t>
            </a:r>
            <a:r>
              <a:rPr lang="fr-CH" sz="900" dirty="0" smtClean="0"/>
              <a:t>): RCA avec prurit</a:t>
            </a:r>
          </a:p>
        </p:txBody>
      </p:sp>
      <p:grpSp>
        <p:nvGrpSpPr>
          <p:cNvPr id="150" name="Groupe 149"/>
          <p:cNvGrpSpPr/>
          <p:nvPr/>
        </p:nvGrpSpPr>
        <p:grpSpPr>
          <a:xfrm>
            <a:off x="2588496" y="1567305"/>
            <a:ext cx="319280" cy="1"/>
            <a:chOff x="2845970" y="1571931"/>
            <a:chExt cx="319280" cy="1"/>
          </a:xfrm>
        </p:grpSpPr>
        <p:cxnSp>
          <p:nvCxnSpPr>
            <p:cNvPr id="151" name="Connecteur droit avec flèche 150"/>
            <p:cNvCxnSpPr/>
            <p:nvPr/>
          </p:nvCxnSpPr>
          <p:spPr>
            <a:xfrm>
              <a:off x="3033923" y="1571931"/>
              <a:ext cx="131327"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2845970" y="1571931"/>
              <a:ext cx="192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53" name="Rectangle 152"/>
          <p:cNvSpPr/>
          <p:nvPr/>
        </p:nvSpPr>
        <p:spPr>
          <a:xfrm>
            <a:off x="6281953" y="1448329"/>
            <a:ext cx="2678834" cy="2366029"/>
          </a:xfrm>
          <a:prstGeom prst="rect">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154" name="ZoneTexte 153"/>
          <p:cNvSpPr txBox="1"/>
          <p:nvPr/>
        </p:nvSpPr>
        <p:spPr>
          <a:xfrm>
            <a:off x="6167525" y="152708"/>
            <a:ext cx="2909798" cy="369332"/>
          </a:xfrm>
          <a:prstGeom prst="rect">
            <a:avLst/>
          </a:prstGeom>
          <a:solidFill>
            <a:schemeClr val="tx1"/>
          </a:solidFill>
        </p:spPr>
        <p:txBody>
          <a:bodyPr wrap="square" rtlCol="0">
            <a:spAutoFit/>
          </a:bodyPr>
          <a:lstStyle/>
          <a:p>
            <a:pPr algn="ctr"/>
            <a:r>
              <a:rPr lang="fr-CH" b="1" dirty="0" smtClean="0">
                <a:solidFill>
                  <a:schemeClr val="bg1"/>
                </a:solidFill>
              </a:rPr>
              <a:t>2</a:t>
            </a:r>
            <a:r>
              <a:rPr lang="fr-CH" b="1" baseline="30000" dirty="0" smtClean="0">
                <a:solidFill>
                  <a:schemeClr val="bg1"/>
                </a:solidFill>
              </a:rPr>
              <a:t>ème</a:t>
            </a:r>
            <a:r>
              <a:rPr lang="fr-CH" b="1" dirty="0" smtClean="0">
                <a:solidFill>
                  <a:schemeClr val="bg1"/>
                </a:solidFill>
              </a:rPr>
              <a:t> génération</a:t>
            </a:r>
          </a:p>
        </p:txBody>
      </p:sp>
      <p:sp>
        <p:nvSpPr>
          <p:cNvPr id="155" name="Rectangle 154"/>
          <p:cNvSpPr/>
          <p:nvPr/>
        </p:nvSpPr>
        <p:spPr>
          <a:xfrm>
            <a:off x="6281953" y="3873872"/>
            <a:ext cx="2678834" cy="2823937"/>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156" name="ZoneTexte 155"/>
          <p:cNvSpPr txBox="1"/>
          <p:nvPr/>
        </p:nvSpPr>
        <p:spPr>
          <a:xfrm>
            <a:off x="6286224" y="1452012"/>
            <a:ext cx="2674159" cy="369332"/>
          </a:xfrm>
          <a:prstGeom prst="rect">
            <a:avLst/>
          </a:prstGeom>
          <a:solidFill>
            <a:schemeClr val="accent4">
              <a:lumMod val="50000"/>
            </a:schemeClr>
          </a:solidFill>
        </p:spPr>
        <p:txBody>
          <a:bodyPr wrap="square" rtlCol="0">
            <a:spAutoFit/>
          </a:bodyPr>
          <a:lstStyle/>
          <a:p>
            <a:pPr algn="ctr"/>
            <a:r>
              <a:rPr lang="fr-CH" b="1" dirty="0" smtClean="0">
                <a:solidFill>
                  <a:schemeClr val="bg1"/>
                </a:solidFill>
              </a:rPr>
              <a:t>Potentiel sédatif léger</a:t>
            </a:r>
          </a:p>
        </p:txBody>
      </p:sp>
      <p:sp>
        <p:nvSpPr>
          <p:cNvPr id="158" name="ZoneTexte 157"/>
          <p:cNvSpPr txBox="1"/>
          <p:nvPr/>
        </p:nvSpPr>
        <p:spPr>
          <a:xfrm>
            <a:off x="6281953" y="3873872"/>
            <a:ext cx="2678430" cy="369332"/>
          </a:xfrm>
          <a:prstGeom prst="rect">
            <a:avLst/>
          </a:prstGeom>
          <a:solidFill>
            <a:srgbClr val="002060"/>
          </a:solidFill>
        </p:spPr>
        <p:txBody>
          <a:bodyPr wrap="square" rtlCol="0">
            <a:spAutoFit/>
          </a:bodyPr>
          <a:lstStyle/>
          <a:p>
            <a:pPr algn="ctr"/>
            <a:r>
              <a:rPr lang="fr-CH" b="1" dirty="0" smtClean="0">
                <a:solidFill>
                  <a:schemeClr val="bg1"/>
                </a:solidFill>
              </a:rPr>
              <a:t>Non sédatifs</a:t>
            </a:r>
          </a:p>
        </p:txBody>
      </p:sp>
      <p:sp>
        <p:nvSpPr>
          <p:cNvPr id="159" name="ZoneTexte 158"/>
          <p:cNvSpPr txBox="1"/>
          <p:nvPr/>
        </p:nvSpPr>
        <p:spPr>
          <a:xfrm>
            <a:off x="6864048" y="1924729"/>
            <a:ext cx="1186543" cy="415498"/>
          </a:xfrm>
          <a:prstGeom prst="rect">
            <a:avLst/>
          </a:prstGeom>
          <a:noFill/>
        </p:spPr>
        <p:txBody>
          <a:bodyPr wrap="none" rtlCol="0">
            <a:spAutoFit/>
          </a:bodyPr>
          <a:lstStyle/>
          <a:p>
            <a:pPr algn="ctr"/>
            <a:r>
              <a:rPr lang="fr-CH" sz="1200" b="1" dirty="0" err="1" smtClean="0"/>
              <a:t>Cétirizine</a:t>
            </a:r>
            <a:endParaRPr lang="fr-CH" sz="1200" b="1" dirty="0" smtClean="0"/>
          </a:p>
          <a:p>
            <a:pPr algn="ctr"/>
            <a:r>
              <a:rPr lang="fr-CH" sz="900" dirty="0" smtClean="0"/>
              <a:t>(Pic : 1-2h; </a:t>
            </a:r>
            <a:r>
              <a:rPr lang="fr-CH" sz="900" dirty="0"/>
              <a:t>T</a:t>
            </a:r>
            <a:r>
              <a:rPr lang="fr-CH" sz="900" baseline="-25000" dirty="0"/>
              <a:t>1/2</a:t>
            </a:r>
            <a:r>
              <a:rPr lang="fr-CH" sz="900" dirty="0"/>
              <a:t>: </a:t>
            </a:r>
            <a:r>
              <a:rPr lang="fr-CH" sz="900" dirty="0" smtClean="0"/>
              <a:t>10 h )</a:t>
            </a:r>
            <a:endParaRPr lang="fr-CH" sz="900" dirty="0"/>
          </a:p>
        </p:txBody>
      </p:sp>
      <p:sp>
        <p:nvSpPr>
          <p:cNvPr id="160" name="ZoneTexte 159"/>
          <p:cNvSpPr txBox="1"/>
          <p:nvPr/>
        </p:nvSpPr>
        <p:spPr>
          <a:xfrm>
            <a:off x="9237629" y="1885187"/>
            <a:ext cx="2637679" cy="369332"/>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Cetallerg</a:t>
            </a:r>
            <a:r>
              <a:rPr lang="fr-CH" sz="900" b="1" dirty="0" smtClean="0"/>
              <a:t>® </a:t>
            </a:r>
            <a:r>
              <a:rPr lang="fr-CH" sz="900" b="1" dirty="0" err="1" smtClean="0"/>
              <a:t>cpr</a:t>
            </a:r>
            <a:r>
              <a:rPr lang="fr-CH" sz="900" b="1" dirty="0" smtClean="0"/>
              <a:t>, </a:t>
            </a:r>
            <a:r>
              <a:rPr lang="fr-CH" sz="900" b="1" dirty="0" err="1" smtClean="0"/>
              <a:t>gttes</a:t>
            </a:r>
            <a:r>
              <a:rPr lang="fr-CH" sz="900" b="1" dirty="0" smtClean="0"/>
              <a:t>: </a:t>
            </a:r>
            <a:r>
              <a:rPr lang="fr-CH" sz="900" dirty="0" smtClean="0"/>
              <a:t>urticaire chronique, RCA </a:t>
            </a:r>
          </a:p>
          <a:p>
            <a:pPr marL="171450" indent="-171450">
              <a:buFont typeface="Arial" panose="020B0604020202020204" pitchFamily="34" charset="0"/>
              <a:buChar char="•"/>
            </a:pPr>
            <a:r>
              <a:rPr lang="fr-CH" sz="900" b="1" dirty="0" err="1" smtClean="0"/>
              <a:t>Zyrtec</a:t>
            </a:r>
            <a:r>
              <a:rPr lang="fr-CH" sz="900" b="1" dirty="0" smtClean="0"/>
              <a:t> ®</a:t>
            </a:r>
            <a:r>
              <a:rPr lang="fr-CH" sz="900" b="1" dirty="0" err="1" smtClean="0"/>
              <a:t>cpr</a:t>
            </a:r>
            <a:r>
              <a:rPr lang="fr-CH" sz="900" b="1" dirty="0" smtClean="0"/>
              <a:t>, </a:t>
            </a:r>
            <a:r>
              <a:rPr lang="fr-CH" sz="900" b="1" dirty="0" err="1" smtClean="0"/>
              <a:t>gttes</a:t>
            </a:r>
            <a:r>
              <a:rPr lang="fr-CH" sz="900" dirty="0" smtClean="0"/>
              <a:t>: </a:t>
            </a:r>
            <a:r>
              <a:rPr lang="fr-CH" sz="900" dirty="0"/>
              <a:t>urticaire chronique, RCA </a:t>
            </a:r>
          </a:p>
        </p:txBody>
      </p:sp>
      <p:cxnSp>
        <p:nvCxnSpPr>
          <p:cNvPr id="162" name="Connecteur droit avec flèche 161"/>
          <p:cNvCxnSpPr/>
          <p:nvPr/>
        </p:nvCxnSpPr>
        <p:spPr>
          <a:xfrm>
            <a:off x="8820150" y="2100266"/>
            <a:ext cx="3746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6" name="ZoneTexte 165"/>
          <p:cNvSpPr txBox="1"/>
          <p:nvPr/>
        </p:nvSpPr>
        <p:spPr>
          <a:xfrm>
            <a:off x="6464350" y="4502957"/>
            <a:ext cx="2053767" cy="415498"/>
          </a:xfrm>
          <a:prstGeom prst="rect">
            <a:avLst/>
          </a:prstGeom>
          <a:noFill/>
        </p:spPr>
        <p:txBody>
          <a:bodyPr wrap="none" rtlCol="0">
            <a:spAutoFit/>
          </a:bodyPr>
          <a:lstStyle/>
          <a:p>
            <a:pPr algn="ctr"/>
            <a:r>
              <a:rPr lang="fr-CH" sz="1200" b="1" dirty="0" err="1" smtClean="0"/>
              <a:t>Loratadine</a:t>
            </a:r>
            <a:endParaRPr lang="fr-CH" sz="1200" b="1" dirty="0" smtClean="0"/>
          </a:p>
          <a:p>
            <a:pPr algn="ctr"/>
            <a:r>
              <a:rPr lang="fr-CH" sz="900" dirty="0" smtClean="0"/>
              <a:t>(Pic </a:t>
            </a:r>
            <a:r>
              <a:rPr lang="fr-CH" sz="900" dirty="0"/>
              <a:t>: </a:t>
            </a:r>
            <a:r>
              <a:rPr lang="fr-CH" sz="900" dirty="0" smtClean="0"/>
              <a:t>2h; </a:t>
            </a:r>
            <a:r>
              <a:rPr lang="fr-CH" sz="900" dirty="0"/>
              <a:t>T</a:t>
            </a:r>
            <a:r>
              <a:rPr lang="fr-CH" sz="900" baseline="-25000" dirty="0"/>
              <a:t>1/2</a:t>
            </a:r>
            <a:r>
              <a:rPr lang="fr-CH" sz="900" dirty="0"/>
              <a:t>: </a:t>
            </a:r>
            <a:r>
              <a:rPr lang="fr-CH" sz="900" dirty="0" smtClean="0"/>
              <a:t>8h+28h (</a:t>
            </a:r>
            <a:r>
              <a:rPr lang="fr-CH" sz="900" dirty="0" smtClean="0">
                <a:sym typeface="Wingdings" panose="05000000000000000000" pitchFamily="2" charset="2"/>
              </a:rPr>
              <a:t> </a:t>
            </a:r>
            <a:r>
              <a:rPr lang="fr-CH" sz="900" dirty="0" err="1" smtClean="0"/>
              <a:t>desloratadine</a:t>
            </a:r>
            <a:r>
              <a:rPr lang="fr-CH" sz="900" dirty="0" smtClean="0"/>
              <a:t>)</a:t>
            </a:r>
            <a:endParaRPr lang="fr-CH" sz="900" dirty="0"/>
          </a:p>
        </p:txBody>
      </p:sp>
      <p:sp>
        <p:nvSpPr>
          <p:cNvPr id="167" name="ZoneTexte 166"/>
          <p:cNvSpPr txBox="1"/>
          <p:nvPr/>
        </p:nvSpPr>
        <p:spPr>
          <a:xfrm>
            <a:off x="6919286" y="5280981"/>
            <a:ext cx="1076064" cy="415498"/>
          </a:xfrm>
          <a:prstGeom prst="rect">
            <a:avLst/>
          </a:prstGeom>
          <a:noFill/>
        </p:spPr>
        <p:txBody>
          <a:bodyPr wrap="none" rtlCol="0">
            <a:spAutoFit/>
          </a:bodyPr>
          <a:lstStyle/>
          <a:p>
            <a:pPr algn="ctr"/>
            <a:r>
              <a:rPr lang="fr-CH" sz="1200" b="1" dirty="0" err="1" smtClean="0"/>
              <a:t>Desloratadine</a:t>
            </a:r>
            <a:endParaRPr lang="fr-CH" sz="1200" b="1" dirty="0" smtClean="0"/>
          </a:p>
          <a:p>
            <a:pPr algn="ctr"/>
            <a:r>
              <a:rPr lang="fr-CH" sz="900" dirty="0" smtClean="0"/>
              <a:t>(Pic </a:t>
            </a:r>
            <a:r>
              <a:rPr lang="fr-CH" sz="900" dirty="0"/>
              <a:t>: </a:t>
            </a:r>
            <a:r>
              <a:rPr lang="fr-CH" sz="900" dirty="0" smtClean="0"/>
              <a:t>3h; </a:t>
            </a:r>
            <a:r>
              <a:rPr lang="fr-CH" sz="900" dirty="0"/>
              <a:t>T</a:t>
            </a:r>
            <a:r>
              <a:rPr lang="fr-CH" sz="900" baseline="-25000" dirty="0"/>
              <a:t>1/2</a:t>
            </a:r>
            <a:r>
              <a:rPr lang="fr-CH" sz="900" dirty="0"/>
              <a:t>: </a:t>
            </a:r>
            <a:r>
              <a:rPr lang="fr-CH" sz="900" dirty="0" smtClean="0"/>
              <a:t>27h )</a:t>
            </a:r>
            <a:endParaRPr lang="fr-CH" sz="900" dirty="0"/>
          </a:p>
        </p:txBody>
      </p:sp>
      <p:sp>
        <p:nvSpPr>
          <p:cNvPr id="168" name="ZoneTexte 167"/>
          <p:cNvSpPr txBox="1"/>
          <p:nvPr/>
        </p:nvSpPr>
        <p:spPr>
          <a:xfrm>
            <a:off x="6823972" y="2240335"/>
            <a:ext cx="1266693" cy="415498"/>
          </a:xfrm>
          <a:prstGeom prst="rect">
            <a:avLst/>
          </a:prstGeom>
          <a:noFill/>
        </p:spPr>
        <p:txBody>
          <a:bodyPr wrap="none" rtlCol="0">
            <a:spAutoFit/>
          </a:bodyPr>
          <a:lstStyle/>
          <a:p>
            <a:pPr algn="ctr"/>
            <a:r>
              <a:rPr lang="fr-CH" sz="1200" b="1" dirty="0" err="1" smtClean="0"/>
              <a:t>Lévocétirizine</a:t>
            </a:r>
            <a:endParaRPr lang="fr-CH" sz="1200" b="1" dirty="0" smtClean="0"/>
          </a:p>
          <a:p>
            <a:pPr algn="ctr"/>
            <a:r>
              <a:rPr lang="fr-CH" sz="900" dirty="0" smtClean="0"/>
              <a:t>(Pic </a:t>
            </a:r>
            <a:r>
              <a:rPr lang="fr-CH" sz="900" dirty="0"/>
              <a:t>: </a:t>
            </a:r>
            <a:r>
              <a:rPr lang="fr-CH" sz="900" dirty="0" smtClean="0"/>
              <a:t>1h; </a:t>
            </a:r>
            <a:r>
              <a:rPr lang="fr-CH" sz="900" dirty="0"/>
              <a:t>T</a:t>
            </a:r>
            <a:r>
              <a:rPr lang="fr-CH" sz="900" baseline="-25000" dirty="0"/>
              <a:t>1/2</a:t>
            </a:r>
            <a:r>
              <a:rPr lang="fr-CH" sz="900" dirty="0"/>
              <a:t>: </a:t>
            </a:r>
            <a:r>
              <a:rPr lang="fr-CH" sz="900" dirty="0" smtClean="0"/>
              <a:t>8h+/-2h )</a:t>
            </a:r>
            <a:endParaRPr lang="fr-CH" sz="900" dirty="0"/>
          </a:p>
        </p:txBody>
      </p:sp>
      <p:sp>
        <p:nvSpPr>
          <p:cNvPr id="169" name="ZoneTexte 168"/>
          <p:cNvSpPr txBox="1"/>
          <p:nvPr/>
        </p:nvSpPr>
        <p:spPr>
          <a:xfrm>
            <a:off x="9237629" y="2378383"/>
            <a:ext cx="2637679" cy="230832"/>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Xyzal</a:t>
            </a:r>
            <a:r>
              <a:rPr lang="fr-CH" sz="900" b="1" dirty="0" smtClean="0"/>
              <a:t>® </a:t>
            </a:r>
            <a:r>
              <a:rPr lang="fr-CH" sz="900" b="1" dirty="0" err="1" smtClean="0"/>
              <a:t>cpr</a:t>
            </a:r>
            <a:r>
              <a:rPr lang="fr-CH" sz="900" b="1" dirty="0" smtClean="0"/>
              <a:t>, </a:t>
            </a:r>
            <a:r>
              <a:rPr lang="fr-CH" sz="900" b="1" dirty="0" err="1" smtClean="0"/>
              <a:t>gttes</a:t>
            </a:r>
            <a:r>
              <a:rPr lang="fr-CH" sz="900" dirty="0" smtClean="0"/>
              <a:t>: </a:t>
            </a:r>
            <a:r>
              <a:rPr lang="fr-CH" sz="900" dirty="0"/>
              <a:t>urticaire chronique, RCA </a:t>
            </a:r>
          </a:p>
        </p:txBody>
      </p:sp>
      <p:cxnSp>
        <p:nvCxnSpPr>
          <p:cNvPr id="170" name="Connecteur droit avec flèche 169"/>
          <p:cNvCxnSpPr/>
          <p:nvPr/>
        </p:nvCxnSpPr>
        <p:spPr>
          <a:xfrm>
            <a:off x="8825404" y="2493799"/>
            <a:ext cx="3746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ZoneTexte 170"/>
          <p:cNvSpPr txBox="1"/>
          <p:nvPr/>
        </p:nvSpPr>
        <p:spPr>
          <a:xfrm>
            <a:off x="9240256" y="4449299"/>
            <a:ext cx="2637679" cy="507831"/>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Claritin®cpr</a:t>
            </a:r>
            <a:r>
              <a:rPr lang="fr-CH" sz="900" b="1" dirty="0" smtClean="0"/>
              <a:t>: </a:t>
            </a:r>
            <a:r>
              <a:rPr lang="fr-CH" sz="900" dirty="0"/>
              <a:t>urticaire chronique, RCA </a:t>
            </a:r>
            <a:endParaRPr lang="fr-CH" sz="900" b="1" dirty="0"/>
          </a:p>
          <a:p>
            <a:pPr marL="171450" indent="-171450">
              <a:buFont typeface="Arial" panose="020B0604020202020204" pitchFamily="34" charset="0"/>
              <a:buChar char="•"/>
            </a:pPr>
            <a:r>
              <a:rPr lang="fr-CH" sz="900" b="1" dirty="0" err="1" smtClean="0"/>
              <a:t>Lora®cpr</a:t>
            </a:r>
            <a:r>
              <a:rPr lang="fr-CH" sz="900" b="1" dirty="0" smtClean="0"/>
              <a:t>:</a:t>
            </a:r>
            <a:r>
              <a:rPr lang="fr-CH" sz="900" dirty="0"/>
              <a:t> urticaire chronique, RCA </a:t>
            </a:r>
            <a:endParaRPr lang="fr-CH" sz="900" b="1" dirty="0"/>
          </a:p>
          <a:p>
            <a:pPr marL="171450" indent="-171450">
              <a:buFont typeface="Arial" panose="020B0604020202020204" pitchFamily="34" charset="0"/>
              <a:buChar char="•"/>
            </a:pPr>
            <a:r>
              <a:rPr lang="fr-CH" sz="900" b="1" dirty="0" err="1" smtClean="0"/>
              <a:t>Lorado</a:t>
            </a:r>
            <a:r>
              <a:rPr lang="fr-CH" sz="900" b="1" dirty="0" smtClean="0"/>
              <a:t>®: RCA</a:t>
            </a:r>
            <a:endParaRPr lang="fr-CH" sz="900" b="1" dirty="0"/>
          </a:p>
        </p:txBody>
      </p:sp>
      <p:cxnSp>
        <p:nvCxnSpPr>
          <p:cNvPr id="172" name="Connecteur droit avec flèche 171"/>
          <p:cNvCxnSpPr/>
          <p:nvPr/>
        </p:nvCxnSpPr>
        <p:spPr>
          <a:xfrm>
            <a:off x="8822777" y="4664378"/>
            <a:ext cx="3746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3" name="ZoneTexte 172"/>
          <p:cNvSpPr txBox="1"/>
          <p:nvPr/>
        </p:nvSpPr>
        <p:spPr>
          <a:xfrm>
            <a:off x="9237629" y="5339193"/>
            <a:ext cx="2637679" cy="230832"/>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Aerius®cpr</a:t>
            </a:r>
            <a:r>
              <a:rPr lang="fr-CH" sz="900" b="1" dirty="0" smtClean="0"/>
              <a:t>, </a:t>
            </a:r>
            <a:r>
              <a:rPr lang="fr-CH" sz="900" b="1" dirty="0" smtClean="0"/>
              <a:t>sol</a:t>
            </a:r>
            <a:r>
              <a:rPr lang="fr-CH" sz="900" b="1" dirty="0" smtClean="0"/>
              <a:t>ution</a:t>
            </a:r>
            <a:r>
              <a:rPr lang="fr-CH" sz="900" dirty="0" smtClean="0"/>
              <a:t>: urticaire</a:t>
            </a:r>
            <a:r>
              <a:rPr lang="fr-CH" sz="900" dirty="0"/>
              <a:t>, RCA </a:t>
            </a:r>
          </a:p>
        </p:txBody>
      </p:sp>
      <p:cxnSp>
        <p:nvCxnSpPr>
          <p:cNvPr id="174" name="Connecteur droit avec flèche 173"/>
          <p:cNvCxnSpPr/>
          <p:nvPr/>
        </p:nvCxnSpPr>
        <p:spPr>
          <a:xfrm>
            <a:off x="8825404" y="5454609"/>
            <a:ext cx="3746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5" name="ZoneTexte 174"/>
          <p:cNvSpPr txBox="1"/>
          <p:nvPr/>
        </p:nvSpPr>
        <p:spPr>
          <a:xfrm>
            <a:off x="6806784" y="6006033"/>
            <a:ext cx="1311578" cy="415498"/>
          </a:xfrm>
          <a:prstGeom prst="rect">
            <a:avLst/>
          </a:prstGeom>
          <a:noFill/>
        </p:spPr>
        <p:txBody>
          <a:bodyPr wrap="none" rtlCol="0">
            <a:spAutoFit/>
          </a:bodyPr>
          <a:lstStyle/>
          <a:p>
            <a:pPr algn="ctr"/>
            <a:r>
              <a:rPr lang="fr-CH" sz="1200" b="1" dirty="0" err="1" smtClean="0"/>
              <a:t>Fexofenadine</a:t>
            </a:r>
            <a:endParaRPr lang="fr-CH" sz="1200" b="1" dirty="0" smtClean="0"/>
          </a:p>
          <a:p>
            <a:pPr algn="ctr"/>
            <a:r>
              <a:rPr lang="fr-CH" sz="900" dirty="0" smtClean="0"/>
              <a:t>(Pic </a:t>
            </a:r>
            <a:r>
              <a:rPr lang="fr-CH" sz="900" dirty="0"/>
              <a:t>: </a:t>
            </a:r>
            <a:r>
              <a:rPr lang="fr-CH" sz="900" dirty="0" smtClean="0"/>
              <a:t>1-3h; </a:t>
            </a:r>
            <a:r>
              <a:rPr lang="fr-CH" sz="900" dirty="0"/>
              <a:t>T</a:t>
            </a:r>
            <a:r>
              <a:rPr lang="fr-CH" sz="900" baseline="-25000" dirty="0"/>
              <a:t>1/2</a:t>
            </a:r>
            <a:r>
              <a:rPr lang="fr-CH" sz="900" dirty="0"/>
              <a:t>: </a:t>
            </a:r>
            <a:r>
              <a:rPr lang="fr-CH" sz="900" dirty="0" smtClean="0"/>
              <a:t>11-15h )</a:t>
            </a:r>
            <a:endParaRPr lang="fr-CH" sz="900" dirty="0"/>
          </a:p>
        </p:txBody>
      </p:sp>
      <p:sp>
        <p:nvSpPr>
          <p:cNvPr id="176" name="ZoneTexte 175"/>
          <p:cNvSpPr txBox="1"/>
          <p:nvPr/>
        </p:nvSpPr>
        <p:spPr>
          <a:xfrm>
            <a:off x="9242883" y="5916865"/>
            <a:ext cx="2637679" cy="507831"/>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Fexofenadine®cpr</a:t>
            </a:r>
            <a:r>
              <a:rPr lang="fr-CH" sz="900" b="1" dirty="0" smtClean="0"/>
              <a:t>: </a:t>
            </a:r>
            <a:r>
              <a:rPr lang="fr-CH" sz="900" dirty="0" smtClean="0"/>
              <a:t>RCA</a:t>
            </a:r>
          </a:p>
          <a:p>
            <a:pPr marL="171450" indent="-171450">
              <a:buFont typeface="Arial" panose="020B0604020202020204" pitchFamily="34" charset="0"/>
              <a:buChar char="•"/>
            </a:pPr>
            <a:r>
              <a:rPr lang="fr-CH" sz="900" b="1" dirty="0" err="1" smtClean="0"/>
              <a:t>Fexo</a:t>
            </a:r>
            <a:r>
              <a:rPr lang="fr-CH" sz="900" b="1" dirty="0"/>
              <a:t>® </a:t>
            </a:r>
            <a:r>
              <a:rPr lang="fr-CH" sz="900" b="1" dirty="0" smtClean="0"/>
              <a:t>: </a:t>
            </a:r>
            <a:r>
              <a:rPr lang="fr-CH" sz="900" dirty="0" smtClean="0"/>
              <a:t>RCA</a:t>
            </a:r>
            <a:endParaRPr lang="fr-CH" sz="900" dirty="0"/>
          </a:p>
          <a:p>
            <a:pPr marL="171450" indent="-171450">
              <a:buFont typeface="Arial" panose="020B0604020202020204" pitchFamily="34" charset="0"/>
              <a:buChar char="•"/>
            </a:pPr>
            <a:r>
              <a:rPr lang="fr-CH" sz="900" b="1" dirty="0" err="1" smtClean="0"/>
              <a:t>Telfast®cpr</a:t>
            </a:r>
            <a:r>
              <a:rPr lang="fr-CH" sz="900" b="1" dirty="0" smtClean="0"/>
              <a:t>, sol</a:t>
            </a:r>
            <a:r>
              <a:rPr lang="fr-CH" sz="900" dirty="0" smtClean="0"/>
              <a:t>:</a:t>
            </a:r>
            <a:r>
              <a:rPr lang="fr-CH" sz="900" dirty="0"/>
              <a:t> </a:t>
            </a:r>
            <a:r>
              <a:rPr lang="fr-CH" sz="900" dirty="0" smtClean="0"/>
              <a:t>urticaire chronique, RCA</a:t>
            </a:r>
          </a:p>
        </p:txBody>
      </p:sp>
      <p:cxnSp>
        <p:nvCxnSpPr>
          <p:cNvPr id="177" name="Connecteur droit avec flèche 176"/>
          <p:cNvCxnSpPr/>
          <p:nvPr/>
        </p:nvCxnSpPr>
        <p:spPr>
          <a:xfrm>
            <a:off x="8830658" y="6165631"/>
            <a:ext cx="3746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9" name="ZoneTexte 178"/>
          <p:cNvSpPr txBox="1"/>
          <p:nvPr/>
        </p:nvSpPr>
        <p:spPr>
          <a:xfrm>
            <a:off x="92812" y="152708"/>
            <a:ext cx="2657580" cy="369332"/>
          </a:xfrm>
          <a:prstGeom prst="rect">
            <a:avLst/>
          </a:prstGeom>
          <a:solidFill>
            <a:schemeClr val="tx1"/>
          </a:solidFill>
        </p:spPr>
        <p:txBody>
          <a:bodyPr wrap="square" rtlCol="0">
            <a:spAutoFit/>
          </a:bodyPr>
          <a:lstStyle/>
          <a:p>
            <a:pPr algn="ctr"/>
            <a:r>
              <a:rPr lang="fr-CH" b="1" dirty="0" smtClean="0">
                <a:solidFill>
                  <a:schemeClr val="bg1"/>
                </a:solidFill>
              </a:rPr>
              <a:t>1</a:t>
            </a:r>
            <a:r>
              <a:rPr lang="fr-CH" b="1" baseline="30000" dirty="0" smtClean="0">
                <a:solidFill>
                  <a:schemeClr val="bg1"/>
                </a:solidFill>
              </a:rPr>
              <a:t>ère</a:t>
            </a:r>
            <a:r>
              <a:rPr lang="fr-CH" b="1" dirty="0" smtClean="0">
                <a:solidFill>
                  <a:schemeClr val="bg1"/>
                </a:solidFill>
              </a:rPr>
              <a:t> génération</a:t>
            </a:r>
          </a:p>
        </p:txBody>
      </p:sp>
      <p:sp>
        <p:nvSpPr>
          <p:cNvPr id="75" name="ZoneTexte 74"/>
          <p:cNvSpPr txBox="1"/>
          <p:nvPr/>
        </p:nvSpPr>
        <p:spPr>
          <a:xfrm>
            <a:off x="6843759" y="2594958"/>
            <a:ext cx="1215397" cy="415498"/>
          </a:xfrm>
          <a:prstGeom prst="rect">
            <a:avLst/>
          </a:prstGeom>
          <a:noFill/>
        </p:spPr>
        <p:txBody>
          <a:bodyPr wrap="none" rtlCol="0">
            <a:spAutoFit/>
          </a:bodyPr>
          <a:lstStyle/>
          <a:p>
            <a:pPr algn="ctr"/>
            <a:r>
              <a:rPr lang="fr-CH" sz="1200" b="1" dirty="0" err="1" smtClean="0"/>
              <a:t>Bilastine</a:t>
            </a:r>
            <a:endParaRPr lang="fr-CH" sz="1200" b="1" dirty="0" smtClean="0"/>
          </a:p>
          <a:p>
            <a:pPr algn="ctr"/>
            <a:r>
              <a:rPr lang="fr-CH" sz="900" dirty="0" smtClean="0"/>
              <a:t>(Pic </a:t>
            </a:r>
            <a:r>
              <a:rPr lang="fr-CH" sz="900" dirty="0"/>
              <a:t>: </a:t>
            </a:r>
            <a:r>
              <a:rPr lang="fr-CH" sz="900" dirty="0" smtClean="0"/>
              <a:t>1.3h</a:t>
            </a:r>
            <a:r>
              <a:rPr lang="fr-CH" sz="900" dirty="0" smtClean="0"/>
              <a:t>; </a:t>
            </a:r>
            <a:r>
              <a:rPr lang="fr-CH" sz="900" dirty="0"/>
              <a:t>T</a:t>
            </a:r>
            <a:r>
              <a:rPr lang="fr-CH" sz="900" baseline="-25000" dirty="0"/>
              <a:t>1/2</a:t>
            </a:r>
            <a:r>
              <a:rPr lang="fr-CH" sz="900" dirty="0"/>
              <a:t>: </a:t>
            </a:r>
            <a:r>
              <a:rPr lang="fr-CH" sz="900" dirty="0" smtClean="0"/>
              <a:t>14.5h)</a:t>
            </a:r>
            <a:endParaRPr lang="fr-CH" sz="900" dirty="0"/>
          </a:p>
        </p:txBody>
      </p:sp>
      <p:sp>
        <p:nvSpPr>
          <p:cNvPr id="76" name="ZoneTexte 75"/>
          <p:cNvSpPr txBox="1"/>
          <p:nvPr/>
        </p:nvSpPr>
        <p:spPr>
          <a:xfrm>
            <a:off x="9231768" y="2733006"/>
            <a:ext cx="2637679" cy="230832"/>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fr-CH" sz="900" b="1" dirty="0" err="1" smtClean="0"/>
              <a:t>Bilaxten</a:t>
            </a:r>
            <a:r>
              <a:rPr lang="fr-CH" sz="900" b="1" dirty="0"/>
              <a:t>® </a:t>
            </a:r>
            <a:r>
              <a:rPr lang="fr-CH" sz="900" b="1" dirty="0" err="1"/>
              <a:t>cpr</a:t>
            </a:r>
            <a:r>
              <a:rPr lang="fr-CH" sz="900" b="1" dirty="0"/>
              <a:t>, </a:t>
            </a:r>
            <a:r>
              <a:rPr lang="fr-CH" sz="900" b="1" dirty="0" smtClean="0"/>
              <a:t>solution</a:t>
            </a:r>
            <a:r>
              <a:rPr lang="fr-CH" sz="900" dirty="0" smtClean="0"/>
              <a:t>: urticaire, </a:t>
            </a:r>
            <a:r>
              <a:rPr lang="fr-CH" sz="900" dirty="0"/>
              <a:t>RCA </a:t>
            </a:r>
          </a:p>
        </p:txBody>
      </p:sp>
      <p:cxnSp>
        <p:nvCxnSpPr>
          <p:cNvPr id="77" name="Connecteur droit avec flèche 76"/>
          <p:cNvCxnSpPr/>
          <p:nvPr/>
        </p:nvCxnSpPr>
        <p:spPr>
          <a:xfrm>
            <a:off x="8819543" y="2848422"/>
            <a:ext cx="3746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720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e 43"/>
          <p:cNvGrpSpPr/>
          <p:nvPr/>
        </p:nvGrpSpPr>
        <p:grpSpPr>
          <a:xfrm>
            <a:off x="133165" y="126964"/>
            <a:ext cx="11860567" cy="1912481"/>
            <a:chOff x="558003" y="4631148"/>
            <a:chExt cx="11113297" cy="1912481"/>
          </a:xfrm>
        </p:grpSpPr>
        <p:pic>
          <p:nvPicPr>
            <p:cNvPr id="4" name="Image 3"/>
            <p:cNvPicPr>
              <a:picLocks noChangeAspect="1"/>
            </p:cNvPicPr>
            <p:nvPr/>
          </p:nvPicPr>
          <p:blipFill rotWithShape="1">
            <a:blip r:embed="rId2"/>
            <a:srcRect t="26342" r="8470" b="14388"/>
            <a:stretch/>
          </p:blipFill>
          <p:spPr>
            <a:xfrm>
              <a:off x="563123" y="4967514"/>
              <a:ext cx="11108177" cy="1513116"/>
            </a:xfrm>
            <a:prstGeom prst="rect">
              <a:avLst/>
            </a:prstGeom>
          </p:spPr>
        </p:pic>
        <p:sp>
          <p:nvSpPr>
            <p:cNvPr id="14" name="ZoneTexte 13"/>
            <p:cNvSpPr txBox="1"/>
            <p:nvPr/>
          </p:nvSpPr>
          <p:spPr>
            <a:xfrm>
              <a:off x="569956" y="5653642"/>
              <a:ext cx="2959465" cy="246221"/>
            </a:xfrm>
            <a:prstGeom prst="rect">
              <a:avLst/>
            </a:prstGeom>
            <a:noFill/>
          </p:spPr>
          <p:txBody>
            <a:bodyPr wrap="none" rtlCol="0">
              <a:spAutoFit/>
            </a:bodyPr>
            <a:lstStyle/>
            <a:p>
              <a:r>
                <a:rPr lang="fr-CH" sz="1000" dirty="0" smtClean="0"/>
                <a:t>(Cetallerg®, </a:t>
              </a:r>
              <a:r>
                <a:rPr lang="fr-CH" sz="1000" dirty="0" err="1" smtClean="0"/>
                <a:t>Zyrtec</a:t>
              </a:r>
              <a:r>
                <a:rPr lang="fr-CH" sz="1000" dirty="0" smtClean="0"/>
                <a:t>®, Triofan®); Lévocétirizine (Xyzal®)</a:t>
              </a:r>
              <a:endParaRPr lang="fr-CH" sz="1000" dirty="0"/>
            </a:p>
          </p:txBody>
        </p:sp>
        <p:sp>
          <p:nvSpPr>
            <p:cNvPr id="15" name="ZoneTexte 14"/>
            <p:cNvSpPr txBox="1"/>
            <p:nvPr/>
          </p:nvSpPr>
          <p:spPr>
            <a:xfrm>
              <a:off x="568889" y="6297408"/>
              <a:ext cx="2893741" cy="246221"/>
            </a:xfrm>
            <a:prstGeom prst="rect">
              <a:avLst/>
            </a:prstGeom>
            <a:noFill/>
          </p:spPr>
          <p:txBody>
            <a:bodyPr wrap="none" rtlCol="0">
              <a:spAutoFit/>
            </a:bodyPr>
            <a:lstStyle/>
            <a:p>
              <a:r>
                <a:rPr lang="fr-CH" sz="1000" dirty="0" smtClean="0"/>
                <a:t>(Claritine®, Lora®, Lorado®); Desloratadine (Aérius®)</a:t>
              </a:r>
              <a:endParaRPr lang="fr-CH" sz="1000" dirty="0"/>
            </a:p>
          </p:txBody>
        </p:sp>
        <p:sp>
          <p:nvSpPr>
            <p:cNvPr id="39" name="ZoneTexte 38"/>
            <p:cNvSpPr txBox="1"/>
            <p:nvPr/>
          </p:nvSpPr>
          <p:spPr>
            <a:xfrm>
              <a:off x="558003" y="5970574"/>
              <a:ext cx="1091966" cy="253916"/>
            </a:xfrm>
            <a:prstGeom prst="rect">
              <a:avLst/>
            </a:prstGeom>
            <a:noFill/>
            <a:ln>
              <a:noFill/>
            </a:ln>
          </p:spPr>
          <p:txBody>
            <a:bodyPr wrap="none" rtlCol="0">
              <a:spAutoFit/>
            </a:bodyPr>
            <a:lstStyle/>
            <a:p>
              <a:r>
                <a:rPr lang="fr-CH" sz="1050" dirty="0" smtClean="0"/>
                <a:t>(Telfast®, Fexo®)</a:t>
              </a:r>
              <a:endParaRPr lang="fr-CH" sz="1050" dirty="0"/>
            </a:p>
          </p:txBody>
        </p:sp>
        <p:sp>
          <p:nvSpPr>
            <p:cNvPr id="19" name="Rectangle 18"/>
            <p:cNvSpPr/>
            <p:nvPr/>
          </p:nvSpPr>
          <p:spPr>
            <a:xfrm>
              <a:off x="568889" y="4631148"/>
              <a:ext cx="6096000" cy="369332"/>
            </a:xfrm>
            <a:prstGeom prst="rect">
              <a:avLst/>
            </a:prstGeom>
          </p:spPr>
          <p:txBody>
            <a:bodyPr>
              <a:spAutoFit/>
            </a:bodyPr>
            <a:lstStyle/>
            <a:p>
              <a:r>
                <a:rPr lang="fr-CH" b="1" i="0" u="sng" dirty="0" smtClean="0">
                  <a:solidFill>
                    <a:srgbClr val="515456"/>
                  </a:solidFill>
                  <a:effectLst/>
                  <a:latin typeface="Roboto Condensed"/>
                </a:rPr>
                <a:t>Les antihistaminiques H1 les plus utilisés</a:t>
              </a:r>
              <a:endParaRPr lang="fr-CH" b="1" u="sng" dirty="0"/>
            </a:p>
          </p:txBody>
        </p:sp>
      </p:grpSp>
      <p:pic>
        <p:nvPicPr>
          <p:cNvPr id="3" name="Image 2"/>
          <p:cNvPicPr>
            <a:picLocks noChangeAspect="1"/>
          </p:cNvPicPr>
          <p:nvPr/>
        </p:nvPicPr>
        <p:blipFill>
          <a:blip r:embed="rId3"/>
          <a:stretch>
            <a:fillRect/>
          </a:stretch>
        </p:blipFill>
        <p:spPr>
          <a:xfrm>
            <a:off x="229845" y="3774068"/>
            <a:ext cx="4703154" cy="1446001"/>
          </a:xfrm>
          <a:prstGeom prst="rect">
            <a:avLst/>
          </a:prstGeom>
        </p:spPr>
      </p:pic>
      <p:pic>
        <p:nvPicPr>
          <p:cNvPr id="5" name="Image 4"/>
          <p:cNvPicPr>
            <a:picLocks noChangeAspect="1"/>
          </p:cNvPicPr>
          <p:nvPr/>
        </p:nvPicPr>
        <p:blipFill rotWithShape="1">
          <a:blip r:embed="rId4"/>
          <a:srcRect b="7656"/>
          <a:stretch/>
        </p:blipFill>
        <p:spPr>
          <a:xfrm>
            <a:off x="229845" y="2129381"/>
            <a:ext cx="4589065" cy="1644688"/>
          </a:xfrm>
          <a:prstGeom prst="rect">
            <a:avLst/>
          </a:prstGeom>
        </p:spPr>
      </p:pic>
      <p:pic>
        <p:nvPicPr>
          <p:cNvPr id="6" name="Image 5"/>
          <p:cNvPicPr>
            <a:picLocks noChangeAspect="1"/>
          </p:cNvPicPr>
          <p:nvPr/>
        </p:nvPicPr>
        <p:blipFill>
          <a:blip r:embed="rId5"/>
          <a:stretch>
            <a:fillRect/>
          </a:stretch>
        </p:blipFill>
        <p:spPr>
          <a:xfrm>
            <a:off x="7109063" y="4711754"/>
            <a:ext cx="3868851" cy="1254382"/>
          </a:xfrm>
          <a:prstGeom prst="rect">
            <a:avLst/>
          </a:prstGeom>
        </p:spPr>
      </p:pic>
      <p:pic>
        <p:nvPicPr>
          <p:cNvPr id="7" name="Image 6"/>
          <p:cNvPicPr>
            <a:picLocks noChangeAspect="1"/>
          </p:cNvPicPr>
          <p:nvPr/>
        </p:nvPicPr>
        <p:blipFill>
          <a:blip r:embed="rId6"/>
          <a:stretch>
            <a:fillRect/>
          </a:stretch>
        </p:blipFill>
        <p:spPr>
          <a:xfrm>
            <a:off x="7019607" y="2136771"/>
            <a:ext cx="3186061" cy="1239428"/>
          </a:xfrm>
          <a:prstGeom prst="rect">
            <a:avLst/>
          </a:prstGeom>
        </p:spPr>
      </p:pic>
      <p:pic>
        <p:nvPicPr>
          <p:cNvPr id="8" name="Image 7"/>
          <p:cNvPicPr>
            <a:picLocks noChangeAspect="1"/>
          </p:cNvPicPr>
          <p:nvPr/>
        </p:nvPicPr>
        <p:blipFill>
          <a:blip r:embed="rId7"/>
          <a:stretch>
            <a:fillRect/>
          </a:stretch>
        </p:blipFill>
        <p:spPr>
          <a:xfrm>
            <a:off x="7019607" y="3376199"/>
            <a:ext cx="4742726" cy="1228763"/>
          </a:xfrm>
          <a:prstGeom prst="rect">
            <a:avLst/>
          </a:prstGeom>
        </p:spPr>
      </p:pic>
    </p:spTree>
    <p:extLst>
      <p:ext uri="{BB962C8B-B14F-4D97-AF65-F5344CB8AC3E}">
        <p14:creationId xmlns:p14="http://schemas.microsoft.com/office/powerpoint/2010/main" val="277228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968" y="26289"/>
            <a:ext cx="11214100" cy="5663089"/>
          </a:xfrm>
          <a:prstGeom prst="rect">
            <a:avLst/>
          </a:prstGeom>
        </p:spPr>
        <p:txBody>
          <a:bodyPr wrap="square">
            <a:spAutoFit/>
          </a:bodyPr>
          <a:lstStyle/>
          <a:p>
            <a:pPr algn="ctr"/>
            <a:r>
              <a:rPr lang="fr-CH" b="1" i="0" u="sng" dirty="0" smtClean="0">
                <a:solidFill>
                  <a:srgbClr val="FF0000"/>
                </a:solidFill>
                <a:effectLst/>
                <a:latin typeface="Roboto Condensed"/>
              </a:rPr>
              <a:t>CONTRE INDICATIONS DES ANTIHISTAMINIQUES ET DES ANTICHONINERGIQUES :</a:t>
            </a:r>
          </a:p>
          <a:p>
            <a:endParaRPr lang="fr-CH" b="0" i="0" dirty="0" smtClean="0">
              <a:solidFill>
                <a:srgbClr val="FF0000"/>
              </a:solidFill>
              <a:effectLst/>
              <a:latin typeface="Roboto Condensed"/>
            </a:endParaRPr>
          </a:p>
          <a:p>
            <a:pPr marL="285750" indent="-285750">
              <a:buFont typeface="Arial" panose="020B0604020202020204" pitchFamily="34" charset="0"/>
              <a:buChar char="•"/>
            </a:pPr>
            <a:r>
              <a:rPr lang="fr-CH" dirty="0" smtClean="0">
                <a:solidFill>
                  <a:srgbClr val="FF0000"/>
                </a:solidFill>
                <a:latin typeface="Roboto Condensed"/>
              </a:rPr>
              <a:t> </a:t>
            </a:r>
            <a:r>
              <a:rPr lang="fr-CH" sz="1400" b="1" dirty="0" smtClean="0">
                <a:solidFill>
                  <a:srgbClr val="FF0000"/>
                </a:solidFill>
                <a:latin typeface="Roboto Condensed"/>
              </a:rPr>
              <a:t>Association à d’autres d</a:t>
            </a:r>
            <a:r>
              <a:rPr lang="fr-CH" sz="1400" b="1" i="0" dirty="0" smtClean="0">
                <a:solidFill>
                  <a:srgbClr val="FF0000"/>
                </a:solidFill>
                <a:effectLst/>
                <a:latin typeface="Roboto Condensed"/>
              </a:rPr>
              <a:t>épresseur du SNC </a:t>
            </a:r>
            <a:r>
              <a:rPr lang="fr-CH" sz="1400" b="0" i="0" dirty="0" smtClean="0">
                <a:effectLst/>
                <a:latin typeface="Roboto Condensed"/>
              </a:rPr>
              <a:t>: </a:t>
            </a:r>
          </a:p>
          <a:p>
            <a:pPr marL="285750" indent="-285750">
              <a:buFont typeface="Arial" panose="020B0604020202020204" pitchFamily="34" charset="0"/>
              <a:buChar char="•"/>
            </a:pPr>
            <a:endParaRPr lang="fr-CH" sz="1400" dirty="0">
              <a:latin typeface="Roboto Condensed"/>
            </a:endParaRPr>
          </a:p>
          <a:p>
            <a:pPr marL="285750" indent="-285750">
              <a:buFont typeface="Arial" panose="020B0604020202020204" pitchFamily="34" charset="0"/>
              <a:buChar char="•"/>
            </a:pPr>
            <a:endParaRPr lang="fr-CH" sz="1400" b="0" i="0" dirty="0" smtClean="0">
              <a:effectLst/>
              <a:latin typeface="Roboto Condensed"/>
            </a:endParaRPr>
          </a:p>
          <a:p>
            <a:endParaRPr lang="fr-CH" sz="1400" b="0" i="0" dirty="0" smtClean="0">
              <a:effectLst/>
              <a:latin typeface="Roboto Condensed"/>
            </a:endParaRPr>
          </a:p>
          <a:p>
            <a:pPr marL="742950" lvl="1" indent="-285750">
              <a:buFont typeface="Courier New" panose="02070309020205020404" pitchFamily="49" charset="0"/>
              <a:buChar char="o"/>
            </a:pPr>
            <a:endParaRPr lang="fr-CH" sz="1400" b="0" i="0" dirty="0" smtClean="0">
              <a:effectLst/>
              <a:latin typeface="Roboto Condensed"/>
            </a:endParaRPr>
          </a:p>
          <a:p>
            <a:pPr marL="742950" lvl="1" indent="-285750">
              <a:buFont typeface="Courier New" panose="02070309020205020404" pitchFamily="49" charset="0"/>
              <a:buChar char="o"/>
            </a:pPr>
            <a:r>
              <a:rPr lang="fr-CH" sz="1400" b="0" i="0" dirty="0" smtClean="0">
                <a:effectLst/>
                <a:latin typeface="Roboto Condensed"/>
              </a:rPr>
              <a:t>Alcool</a:t>
            </a:r>
          </a:p>
          <a:p>
            <a:pPr marL="742950" lvl="1" indent="-285750">
              <a:buFont typeface="Courier New" panose="02070309020205020404" pitchFamily="49" charset="0"/>
              <a:buChar char="o"/>
            </a:pPr>
            <a:r>
              <a:rPr lang="fr-CH" sz="1400" dirty="0" smtClean="0">
                <a:latin typeface="Roboto Condensed"/>
              </a:rPr>
              <a:t>Anxiolytiques</a:t>
            </a:r>
            <a:endParaRPr lang="fr-CH" sz="1400" dirty="0">
              <a:solidFill>
                <a:srgbClr val="FF0000"/>
              </a:solidFill>
              <a:latin typeface="Roboto Condensed"/>
            </a:endParaRPr>
          </a:p>
          <a:p>
            <a:pPr marL="742950" lvl="1" indent="-285750">
              <a:buFont typeface="Courier New" panose="02070309020205020404" pitchFamily="49" charset="0"/>
              <a:buChar char="o"/>
            </a:pPr>
            <a:r>
              <a:rPr lang="fr-CH" sz="1400" dirty="0" smtClean="0">
                <a:latin typeface="Roboto Condensed"/>
              </a:rPr>
              <a:t>Antidépresseurs </a:t>
            </a:r>
            <a:r>
              <a:rPr lang="fr-CH" sz="1400" dirty="0">
                <a:latin typeface="Roboto Condensed"/>
              </a:rPr>
              <a:t>sédatif</a:t>
            </a:r>
          </a:p>
          <a:p>
            <a:pPr marL="742950" lvl="1" indent="-285750">
              <a:buFont typeface="Courier New" panose="02070309020205020404" pitchFamily="49" charset="0"/>
              <a:buChar char="o"/>
            </a:pPr>
            <a:r>
              <a:rPr lang="fr-CH" sz="1400" dirty="0">
                <a:latin typeface="Roboto Condensed"/>
              </a:rPr>
              <a:t>Barbituriques</a:t>
            </a:r>
          </a:p>
          <a:p>
            <a:pPr marL="742950" lvl="1" indent="-285750">
              <a:buFont typeface="Courier New" panose="02070309020205020404" pitchFamily="49" charset="0"/>
              <a:buChar char="o"/>
            </a:pPr>
            <a:r>
              <a:rPr lang="fr-CH" sz="1400" b="0" i="0" dirty="0" smtClean="0">
                <a:effectLst/>
                <a:latin typeface="Roboto Condensed"/>
              </a:rPr>
              <a:t>Benzodiazépines</a:t>
            </a:r>
          </a:p>
          <a:p>
            <a:pPr marL="742950" lvl="1" indent="-285750">
              <a:buFont typeface="Courier New" panose="02070309020205020404" pitchFamily="49" charset="0"/>
              <a:buChar char="o"/>
            </a:pPr>
            <a:r>
              <a:rPr lang="fr-CH" sz="1400" dirty="0" smtClean="0">
                <a:latin typeface="Roboto Condensed"/>
              </a:rPr>
              <a:t>Neuroleptiques</a:t>
            </a:r>
          </a:p>
          <a:p>
            <a:pPr marL="742950" lvl="1" indent="-285750">
              <a:buFont typeface="Courier New" panose="02070309020205020404" pitchFamily="49" charset="0"/>
              <a:buChar char="o"/>
            </a:pPr>
            <a:r>
              <a:rPr lang="fr-CH" sz="1400" dirty="0" err="1">
                <a:latin typeface="Roboto Condensed"/>
              </a:rPr>
              <a:t>C</a:t>
            </a:r>
            <a:r>
              <a:rPr lang="fr-CH" sz="1400" dirty="0" err="1" smtClean="0">
                <a:latin typeface="Roboto Condensed"/>
              </a:rPr>
              <a:t>lonidine</a:t>
            </a:r>
            <a:r>
              <a:rPr lang="fr-CH" sz="1400" dirty="0" smtClean="0">
                <a:latin typeface="Roboto Condensed"/>
              </a:rPr>
              <a:t> </a:t>
            </a:r>
          </a:p>
          <a:p>
            <a:pPr marL="742950" lvl="1" indent="-285750">
              <a:buFont typeface="Courier New" panose="02070309020205020404" pitchFamily="49" charset="0"/>
              <a:buChar char="o"/>
            </a:pPr>
            <a:r>
              <a:rPr lang="fr-CH" sz="1400" dirty="0">
                <a:latin typeface="Roboto Condensed"/>
              </a:rPr>
              <a:t>D</a:t>
            </a:r>
            <a:r>
              <a:rPr lang="fr-CH" sz="1400" b="0" i="0" dirty="0" smtClean="0">
                <a:effectLst/>
                <a:latin typeface="Roboto Condensed"/>
              </a:rPr>
              <a:t>érivés morphiniques (analgésiques et antitussifs)et méthadone</a:t>
            </a:r>
          </a:p>
          <a:p>
            <a:pPr marL="742950" lvl="1" indent="-285750">
              <a:buFont typeface="Courier New" panose="02070309020205020404" pitchFamily="49" charset="0"/>
              <a:buChar char="o"/>
            </a:pPr>
            <a:endParaRPr lang="fr-CH" sz="1400" b="0" i="0" dirty="0" smtClean="0">
              <a:effectLst/>
              <a:latin typeface="Roboto Condensed"/>
            </a:endParaRPr>
          </a:p>
          <a:p>
            <a:pPr marL="742950" lvl="1" indent="-285750">
              <a:buFont typeface="Courier New" panose="02070309020205020404" pitchFamily="49" charset="0"/>
              <a:buChar char="o"/>
            </a:pPr>
            <a:endParaRPr lang="fr-CH" sz="1400" b="0" i="0" dirty="0" smtClean="0">
              <a:effectLst/>
              <a:latin typeface="Roboto Condensed"/>
            </a:endParaRPr>
          </a:p>
          <a:p>
            <a:endParaRPr lang="fr-CH" sz="1400" b="0" i="0" dirty="0" smtClean="0">
              <a:effectLst/>
              <a:latin typeface="Roboto Condensed"/>
            </a:endParaRPr>
          </a:p>
          <a:p>
            <a:pPr marL="285750" indent="-285750">
              <a:buFont typeface="Arial" panose="020B0604020202020204" pitchFamily="34" charset="0"/>
              <a:buChar char="•"/>
            </a:pPr>
            <a:r>
              <a:rPr lang="fr-CH" sz="1400" b="1" i="0" dirty="0" smtClean="0">
                <a:solidFill>
                  <a:srgbClr val="FF0000"/>
                </a:solidFill>
                <a:effectLst/>
                <a:latin typeface="Roboto Condensed"/>
              </a:rPr>
              <a:t>Association à d’autres </a:t>
            </a:r>
            <a:r>
              <a:rPr lang="fr-CH" sz="1400" b="1" i="0" dirty="0" err="1" smtClean="0">
                <a:solidFill>
                  <a:srgbClr val="FF0000"/>
                </a:solidFill>
                <a:effectLst/>
                <a:latin typeface="Roboto Condensed"/>
              </a:rPr>
              <a:t>atropiques</a:t>
            </a:r>
            <a:r>
              <a:rPr lang="fr-CH" sz="1400" b="1" i="0" dirty="0" smtClean="0">
                <a:solidFill>
                  <a:srgbClr val="FF0000"/>
                </a:solidFill>
                <a:effectLst/>
                <a:latin typeface="Roboto Condensed"/>
              </a:rPr>
              <a:t> </a:t>
            </a:r>
            <a:r>
              <a:rPr lang="fr-CH" sz="1400" b="0" i="0" dirty="0" smtClean="0">
                <a:effectLst/>
                <a:latin typeface="Roboto Condensed"/>
              </a:rPr>
              <a:t>: </a:t>
            </a:r>
          </a:p>
          <a:p>
            <a:pPr marL="742950" lvl="1" indent="-285750">
              <a:buFont typeface="Courier New" panose="02070309020205020404" pitchFamily="49" charset="0"/>
              <a:buChar char="o"/>
            </a:pPr>
            <a:r>
              <a:rPr lang="fr-CH" sz="1400" dirty="0">
                <a:latin typeface="Roboto Condensed"/>
              </a:rPr>
              <a:t>A</a:t>
            </a:r>
            <a:r>
              <a:rPr lang="fr-CH" sz="1400" b="0" i="0" dirty="0" smtClean="0">
                <a:effectLst/>
                <a:latin typeface="Roboto Condensed"/>
              </a:rPr>
              <a:t>ntidépresseurs tricycliques</a:t>
            </a:r>
          </a:p>
          <a:p>
            <a:pPr marL="742950" lvl="1" indent="-285750">
              <a:buFont typeface="Courier New" panose="02070309020205020404" pitchFamily="49" charset="0"/>
              <a:buChar char="o"/>
            </a:pPr>
            <a:r>
              <a:rPr lang="fr-CH" sz="1400" dirty="0" smtClean="0">
                <a:latin typeface="Roboto Condensed"/>
              </a:rPr>
              <a:t>Neuroleptiques (</a:t>
            </a:r>
            <a:r>
              <a:rPr lang="fr-CH" sz="1400" dirty="0" err="1" smtClean="0">
                <a:latin typeface="Roboto Condensed"/>
              </a:rPr>
              <a:t>Nozinan</a:t>
            </a:r>
            <a:r>
              <a:rPr lang="fr-CH" sz="1400" dirty="0" smtClean="0">
                <a:latin typeface="Roboto Condensed"/>
              </a:rPr>
              <a:t>®)</a:t>
            </a:r>
            <a:endParaRPr lang="fr-CH" sz="1400" dirty="0">
              <a:latin typeface="Roboto Condensed"/>
            </a:endParaRPr>
          </a:p>
          <a:p>
            <a:pPr marL="742950" lvl="1" indent="-285750">
              <a:buFont typeface="Courier New" panose="02070309020205020404" pitchFamily="49" charset="0"/>
              <a:buChar char="o"/>
            </a:pPr>
            <a:r>
              <a:rPr lang="fr-CH" sz="1400" dirty="0">
                <a:latin typeface="Roboto Condensed"/>
              </a:rPr>
              <a:t>Antispasmodiques </a:t>
            </a:r>
            <a:r>
              <a:rPr lang="fr-CH" sz="1400" dirty="0" err="1">
                <a:latin typeface="Roboto Condensed"/>
              </a:rPr>
              <a:t>atropiniques</a:t>
            </a:r>
            <a:endParaRPr lang="fr-CH" sz="1400" dirty="0">
              <a:latin typeface="Roboto Condensed"/>
            </a:endParaRPr>
          </a:p>
          <a:p>
            <a:pPr marL="742950" lvl="1" indent="-285750">
              <a:buFont typeface="Courier New" panose="02070309020205020404" pitchFamily="49" charset="0"/>
              <a:buChar char="o"/>
            </a:pPr>
            <a:r>
              <a:rPr lang="fr-CH" sz="1400" dirty="0" smtClean="0">
                <a:latin typeface="Roboto Condensed"/>
              </a:rPr>
              <a:t>A</a:t>
            </a:r>
            <a:r>
              <a:rPr lang="fr-CH" sz="1400" b="0" i="0" dirty="0" smtClean="0">
                <a:effectLst/>
                <a:latin typeface="Roboto Condensed"/>
              </a:rPr>
              <a:t>ntiparkinsoniens anticholinergiques</a:t>
            </a:r>
          </a:p>
          <a:p>
            <a:pPr marL="742950" lvl="1" indent="-285750">
              <a:buFont typeface="Courier New" panose="02070309020205020404" pitchFamily="49" charset="0"/>
              <a:buChar char="o"/>
            </a:pPr>
            <a:r>
              <a:rPr lang="fr-CH" sz="1400" dirty="0" err="1" smtClean="0">
                <a:latin typeface="Roboto Condensed"/>
              </a:rPr>
              <a:t>D</a:t>
            </a:r>
            <a:r>
              <a:rPr lang="fr-CH" sz="1400" b="0" i="0" dirty="0" err="1" smtClean="0">
                <a:effectLst/>
                <a:latin typeface="Roboto Condensed"/>
              </a:rPr>
              <a:t>isopyramide</a:t>
            </a:r>
            <a:endParaRPr lang="fr-CH" sz="1400" dirty="0">
              <a:solidFill>
                <a:srgbClr val="FF0000"/>
              </a:solidFill>
              <a:latin typeface="Roboto Condensed"/>
            </a:endParaRPr>
          </a:p>
        </p:txBody>
      </p:sp>
      <p:sp>
        <p:nvSpPr>
          <p:cNvPr id="3" name="Rectangle 2"/>
          <p:cNvSpPr/>
          <p:nvPr/>
        </p:nvSpPr>
        <p:spPr>
          <a:xfrm>
            <a:off x="1" y="1051450"/>
            <a:ext cx="12192000" cy="523220"/>
          </a:xfrm>
          <a:prstGeom prst="rect">
            <a:avLst/>
          </a:prstGeom>
          <a:solidFill>
            <a:srgbClr val="FF0000"/>
          </a:solidFill>
          <a:ln>
            <a:solidFill>
              <a:schemeClr val="bg1"/>
            </a:solidFill>
          </a:ln>
        </p:spPr>
        <p:txBody>
          <a:bodyPr wrap="square">
            <a:spAutoFit/>
          </a:bodyPr>
          <a:lstStyle/>
          <a:p>
            <a:pPr marL="177800" indent="-177800" algn="ctr"/>
            <a:r>
              <a:rPr lang="fr-CH" sz="1400" dirty="0">
                <a:solidFill>
                  <a:schemeClr val="bg1"/>
                </a:solidFill>
                <a:latin typeface="Roboto Condensed"/>
                <a:sym typeface="Wingdings" panose="05000000000000000000" pitchFamily="2" charset="2"/>
              </a:rPr>
              <a:t>Risque de </a:t>
            </a:r>
            <a:r>
              <a:rPr lang="fr-CH" sz="1400" dirty="0">
                <a:solidFill>
                  <a:schemeClr val="bg1"/>
                </a:solidFill>
                <a:latin typeface="Roboto Condensed"/>
              </a:rPr>
              <a:t>majoration de la dépression centrale pouvant avoir de conséquences importantes, notamment en cas de conduite automobile ou d’utilisation de machine</a:t>
            </a:r>
          </a:p>
        </p:txBody>
      </p:sp>
      <p:sp>
        <p:nvSpPr>
          <p:cNvPr id="4" name="Rectangle 3"/>
          <p:cNvSpPr/>
          <p:nvPr/>
        </p:nvSpPr>
        <p:spPr>
          <a:xfrm>
            <a:off x="0" y="5671887"/>
            <a:ext cx="12192000" cy="307777"/>
          </a:xfrm>
          <a:prstGeom prst="rect">
            <a:avLst/>
          </a:prstGeom>
          <a:solidFill>
            <a:srgbClr val="FF0000"/>
          </a:solidFill>
          <a:ln>
            <a:solidFill>
              <a:schemeClr val="bg1"/>
            </a:solidFill>
          </a:ln>
        </p:spPr>
        <p:txBody>
          <a:bodyPr wrap="square">
            <a:spAutoFit/>
          </a:bodyPr>
          <a:lstStyle/>
          <a:p>
            <a:pPr marL="177800" indent="-177800" algn="ctr"/>
            <a:r>
              <a:rPr lang="fr-CH" sz="1400" dirty="0">
                <a:solidFill>
                  <a:schemeClr val="bg1"/>
                </a:solidFill>
                <a:latin typeface="Roboto Condensed"/>
                <a:sym typeface="Wingdings" panose="05000000000000000000" pitchFamily="2" charset="2"/>
              </a:rPr>
              <a:t>Risque </a:t>
            </a:r>
            <a:r>
              <a:rPr lang="fr-CH" sz="1400" dirty="0">
                <a:solidFill>
                  <a:schemeClr val="bg1"/>
                </a:solidFill>
                <a:latin typeface="Roboto Condensed"/>
              </a:rPr>
              <a:t>de rétention urinaire, constipation, sécheresse de la bouche</a:t>
            </a:r>
          </a:p>
        </p:txBody>
      </p:sp>
    </p:spTree>
    <p:extLst>
      <p:ext uri="{BB962C8B-B14F-4D97-AF65-F5344CB8AC3E}">
        <p14:creationId xmlns:p14="http://schemas.microsoft.com/office/powerpoint/2010/main" val="2506381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1243"/>
            <a:ext cx="11214100" cy="646331"/>
          </a:xfrm>
          <a:prstGeom prst="rect">
            <a:avLst/>
          </a:prstGeom>
        </p:spPr>
        <p:txBody>
          <a:bodyPr wrap="square">
            <a:spAutoFit/>
          </a:bodyPr>
          <a:lstStyle/>
          <a:p>
            <a:pPr algn="ctr"/>
            <a:r>
              <a:rPr lang="fr-CH" b="1" i="0" u="sng" dirty="0" smtClean="0">
                <a:solidFill>
                  <a:srgbClr val="FF0000"/>
                </a:solidFill>
                <a:effectLst/>
                <a:latin typeface="Roboto Condensed"/>
              </a:rPr>
              <a:t>CONTRE INDICATIONS DES ANTIHISTAMINIQUES ET DES ANTICHONINERGIQUES :</a:t>
            </a:r>
          </a:p>
          <a:p>
            <a:endParaRPr lang="fr-CH" b="0" i="0" dirty="0" smtClean="0">
              <a:solidFill>
                <a:srgbClr val="FF0000"/>
              </a:solidFill>
              <a:effectLst/>
              <a:latin typeface="Roboto Condensed"/>
            </a:endParaRPr>
          </a:p>
        </p:txBody>
      </p:sp>
      <p:pic>
        <p:nvPicPr>
          <p:cNvPr id="8194" name="Picture 2" descr="Afficher l’image sour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9140" y="459487"/>
            <a:ext cx="7473020" cy="6398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3449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7313</TotalTime>
  <Words>1011</Words>
  <Application>Microsoft Office PowerPoint</Application>
  <PresentationFormat>Grand écran</PresentationFormat>
  <Paragraphs>140</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Calibri Light</vt:lpstr>
      <vt:lpstr>Courier New</vt:lpstr>
      <vt:lpstr>Roboto Condensed</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FHVi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Martinez Manuel</dc:creator>
  <cp:lastModifiedBy>Martinez Manuel</cp:lastModifiedBy>
  <cp:revision>84</cp:revision>
  <dcterms:created xsi:type="dcterms:W3CDTF">2022-05-01T08:18:21Z</dcterms:created>
  <dcterms:modified xsi:type="dcterms:W3CDTF">2023-01-04T08:38:02Z</dcterms:modified>
</cp:coreProperties>
</file>