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63" r:id="rId6"/>
    <p:sldId id="259" r:id="rId7"/>
    <p:sldId id="262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15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4EEA1-4472-4E5F-9BCD-AE1C82B775A6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01DE-FA67-4D8C-A2DA-1E9C4A6CA6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09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3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454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281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41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287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7441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3431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2235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701DE-FA67-4D8C-A2DA-1E9C4A6CA60D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794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303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755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875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999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557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580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86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67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971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022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784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3DC0-8AC9-4FB1-AE6D-0112FDFAB33A}" type="datetimeFigureOut">
              <a:rPr lang="fr-CH" smtClean="0"/>
              <a:t>08.10.2015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758F-AD16-4E08-ADE0-83F07A52234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9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199" y="1377340"/>
            <a:ext cx="10284069" cy="2387600"/>
          </a:xfrm>
        </p:spPr>
        <p:txBody>
          <a:bodyPr>
            <a:normAutofit fontScale="90000"/>
          </a:bodyPr>
          <a:lstStyle/>
          <a:p>
            <a:r>
              <a:rPr lang="fr-CH" b="1" dirty="0" smtClean="0"/>
              <a:t>Traitement maternel par </a:t>
            </a:r>
            <a:r>
              <a:rPr lang="el-GR" b="1" dirty="0" smtClean="0"/>
              <a:t>β</a:t>
            </a:r>
            <a:r>
              <a:rPr lang="fr-CH" b="1" dirty="0" smtClean="0"/>
              <a:t>-bloquant</a:t>
            </a:r>
            <a:r>
              <a:rPr lang="fr-CH" dirty="0" smtClean="0"/>
              <a:t>:</a:t>
            </a:r>
            <a:br>
              <a:rPr lang="fr-CH" dirty="0" smtClean="0"/>
            </a:br>
            <a:r>
              <a:rPr lang="fr-CH" dirty="0" smtClean="0"/>
              <a:t> quelle prise en charge pour le nouveau-né?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28913" y="5724136"/>
            <a:ext cx="9144000" cy="1655762"/>
          </a:xfrm>
        </p:spPr>
        <p:txBody>
          <a:bodyPr/>
          <a:lstStyle/>
          <a:p>
            <a:r>
              <a:rPr lang="fr-CH" dirty="0" smtClean="0"/>
              <a:t>L. Thévoz</a:t>
            </a:r>
          </a:p>
          <a:p>
            <a:r>
              <a:rPr lang="fr-CH" dirty="0" smtClean="0"/>
              <a:t>Octobre 2015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213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Références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i="1" dirty="0" smtClean="0"/>
              <a:t>«</a:t>
            </a:r>
            <a:r>
              <a:rPr lang="fr-CH" i="1" dirty="0" err="1" smtClean="0"/>
              <a:t>Neonatal</a:t>
            </a:r>
            <a:r>
              <a:rPr lang="fr-CH" i="1" dirty="0"/>
              <a:t> </a:t>
            </a:r>
            <a:r>
              <a:rPr lang="fr-CH" i="1" dirty="0" err="1" smtClean="0"/>
              <a:t>outcome</a:t>
            </a:r>
            <a:r>
              <a:rPr lang="fr-CH" i="1" dirty="0" smtClean="0"/>
              <a:t> </a:t>
            </a:r>
            <a:r>
              <a:rPr lang="fr-CH" i="1" dirty="0" err="1" smtClean="0"/>
              <a:t>after</a:t>
            </a:r>
            <a:r>
              <a:rPr lang="fr-CH" i="1" dirty="0" smtClean="0"/>
              <a:t> </a:t>
            </a:r>
            <a:r>
              <a:rPr lang="fr-CH" i="1" dirty="0" err="1" smtClean="0"/>
              <a:t>exposure</a:t>
            </a:r>
            <a:r>
              <a:rPr lang="fr-CH" i="1" dirty="0" smtClean="0"/>
              <a:t> to beta </a:t>
            </a:r>
            <a:r>
              <a:rPr lang="fr-CH" i="1" dirty="0" err="1" smtClean="0"/>
              <a:t>adrenergic</a:t>
            </a:r>
            <a:r>
              <a:rPr lang="fr-CH" i="1" dirty="0" smtClean="0"/>
              <a:t> </a:t>
            </a:r>
            <a:r>
              <a:rPr lang="fr-CH" i="1" dirty="0" err="1" smtClean="0"/>
              <a:t>blockers</a:t>
            </a:r>
            <a:r>
              <a:rPr lang="fr-CH" i="1" dirty="0" smtClean="0"/>
              <a:t> </a:t>
            </a:r>
            <a:r>
              <a:rPr lang="fr-CH" i="1" dirty="0" err="1" smtClean="0"/>
              <a:t>late</a:t>
            </a:r>
            <a:r>
              <a:rPr lang="fr-CH" i="1" dirty="0" smtClean="0"/>
              <a:t> in </a:t>
            </a:r>
            <a:r>
              <a:rPr lang="fr-CH" i="1" dirty="0" err="1" smtClean="0"/>
              <a:t>pregnancy</a:t>
            </a:r>
            <a:r>
              <a:rPr lang="fr-CH" i="1" dirty="0" smtClean="0"/>
              <a:t>» </a:t>
            </a:r>
            <a:r>
              <a:rPr lang="fr-CH" dirty="0" smtClean="0"/>
              <a:t>H. </a:t>
            </a:r>
            <a:r>
              <a:rPr lang="fr-CH" dirty="0" err="1" smtClean="0"/>
              <a:t>Cissoko</a:t>
            </a:r>
            <a:r>
              <a:rPr lang="fr-CH" dirty="0" smtClean="0"/>
              <a:t>, A-P </a:t>
            </a:r>
            <a:r>
              <a:rPr lang="fr-CH" dirty="0" err="1" smtClean="0"/>
              <a:t>Jonville-Béra</a:t>
            </a:r>
            <a:r>
              <a:rPr lang="fr-CH" dirty="0" smtClean="0"/>
              <a:t>, D. </a:t>
            </a:r>
            <a:r>
              <a:rPr lang="fr-CH" dirty="0" err="1" smtClean="0"/>
              <a:t>Swortfiguer</a:t>
            </a:r>
            <a:r>
              <a:rPr lang="fr-CH" dirty="0" smtClean="0"/>
              <a:t>, in Archives de </a:t>
            </a:r>
            <a:r>
              <a:rPr lang="fr-CH" dirty="0" err="1" smtClean="0"/>
              <a:t>pédatrie</a:t>
            </a:r>
            <a:r>
              <a:rPr lang="fr-CH" dirty="0" smtClean="0"/>
              <a:t>, 2004</a:t>
            </a:r>
          </a:p>
          <a:p>
            <a:r>
              <a:rPr lang="fr-CH" i="1" dirty="0" smtClean="0"/>
              <a:t>«</a:t>
            </a:r>
            <a:r>
              <a:rPr lang="fr-CH" i="1" dirty="0" err="1" smtClean="0"/>
              <a:t>Neonatal</a:t>
            </a:r>
            <a:r>
              <a:rPr lang="fr-CH" i="1" dirty="0" smtClean="0"/>
              <a:t> </a:t>
            </a:r>
            <a:r>
              <a:rPr lang="fr-CH" i="1" dirty="0" err="1" smtClean="0"/>
              <a:t>side</a:t>
            </a:r>
            <a:r>
              <a:rPr lang="fr-CH" i="1" dirty="0" smtClean="0"/>
              <a:t> </a:t>
            </a:r>
            <a:r>
              <a:rPr lang="fr-CH" i="1" dirty="0" err="1" smtClean="0"/>
              <a:t>effects</a:t>
            </a:r>
            <a:r>
              <a:rPr lang="fr-CH" i="1" dirty="0" smtClean="0"/>
              <a:t> of </a:t>
            </a:r>
            <a:r>
              <a:rPr lang="fr-CH" i="1" dirty="0" err="1" smtClean="0"/>
              <a:t>maternal</a:t>
            </a:r>
            <a:r>
              <a:rPr lang="fr-CH" i="1" dirty="0" smtClean="0"/>
              <a:t> </a:t>
            </a:r>
            <a:r>
              <a:rPr lang="fr-CH" i="1" dirty="0" err="1" smtClean="0"/>
              <a:t>labetolol</a:t>
            </a:r>
            <a:r>
              <a:rPr lang="fr-CH" i="1" dirty="0" smtClean="0"/>
              <a:t> </a:t>
            </a:r>
            <a:r>
              <a:rPr lang="fr-CH" i="1" dirty="0" err="1" smtClean="0"/>
              <a:t>treatment</a:t>
            </a:r>
            <a:r>
              <a:rPr lang="fr-CH" i="1" dirty="0" smtClean="0"/>
              <a:t> in </a:t>
            </a:r>
            <a:r>
              <a:rPr lang="fr-CH" i="1" dirty="0" err="1" smtClean="0"/>
              <a:t>severe</a:t>
            </a:r>
            <a:r>
              <a:rPr lang="fr-CH" i="1" dirty="0" smtClean="0"/>
              <a:t> </a:t>
            </a:r>
            <a:r>
              <a:rPr lang="fr-CH" i="1" dirty="0" err="1" smtClean="0"/>
              <a:t>preeclampsia</a:t>
            </a:r>
            <a:r>
              <a:rPr lang="fr-CH" i="1" dirty="0" smtClean="0"/>
              <a:t>» </a:t>
            </a:r>
            <a:r>
              <a:rPr lang="fr-CH" dirty="0" smtClean="0"/>
              <a:t>Kars Y. </a:t>
            </a:r>
            <a:r>
              <a:rPr lang="fr-CH" dirty="0" err="1" smtClean="0"/>
              <a:t>Heida</a:t>
            </a:r>
            <a:r>
              <a:rPr lang="fr-CH" dirty="0" smtClean="0"/>
              <a:t>, Gerda G. Zeeman, in </a:t>
            </a:r>
            <a:r>
              <a:rPr lang="fr-CH" dirty="0" err="1" smtClean="0"/>
              <a:t>Early</a:t>
            </a:r>
            <a:r>
              <a:rPr lang="fr-CH" dirty="0" smtClean="0"/>
              <a:t>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Development</a:t>
            </a:r>
            <a:r>
              <a:rPr lang="fr-CH" dirty="0" smtClean="0"/>
              <a:t> 2011</a:t>
            </a:r>
          </a:p>
          <a:p>
            <a:r>
              <a:rPr lang="fr-CH" dirty="0" err="1" smtClean="0"/>
              <a:t>VadeMecum</a:t>
            </a:r>
            <a:r>
              <a:rPr lang="fr-CH" dirty="0" smtClean="0"/>
              <a:t> de Néonatologie, CHUV, version </a:t>
            </a:r>
            <a:r>
              <a:rPr lang="fr-CH" dirty="0" smtClean="0"/>
              <a:t>2013</a:t>
            </a:r>
          </a:p>
          <a:p>
            <a:r>
              <a:rPr lang="fr-CH" dirty="0" smtClean="0"/>
              <a:t>Site web «E-</a:t>
            </a:r>
            <a:r>
              <a:rPr lang="fr-CH" dirty="0" err="1" smtClean="0"/>
              <a:t>lactancia</a:t>
            </a:r>
            <a:r>
              <a:rPr lang="fr-CH" smtClean="0"/>
              <a:t>»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657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989" y="313366"/>
            <a:ext cx="10515600" cy="1325563"/>
          </a:xfrm>
        </p:spPr>
        <p:txBody>
          <a:bodyPr/>
          <a:lstStyle/>
          <a:p>
            <a:r>
              <a:rPr lang="fr-CH" b="1" dirty="0" smtClean="0"/>
              <a:t>Indications à un traitement </a:t>
            </a:r>
            <a:r>
              <a:rPr lang="el-GR" b="1" dirty="0" smtClean="0"/>
              <a:t>β</a:t>
            </a:r>
            <a:r>
              <a:rPr lang="fr-CH" b="1" dirty="0" smtClean="0"/>
              <a:t>-bloquant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1361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u="sng" dirty="0" smtClean="0"/>
              <a:t>Durant grossesse</a:t>
            </a:r>
          </a:p>
          <a:p>
            <a:pPr lvl="2"/>
            <a:r>
              <a:rPr lang="fr-CH" sz="2800" dirty="0" smtClean="0"/>
              <a:t>Hypertension artérielle +++</a:t>
            </a:r>
          </a:p>
          <a:p>
            <a:pPr lvl="2"/>
            <a:r>
              <a:rPr lang="fr-CH" sz="2800" dirty="0" smtClean="0"/>
              <a:t>Trouble thyroïdien</a:t>
            </a:r>
          </a:p>
          <a:p>
            <a:pPr lvl="2"/>
            <a:r>
              <a:rPr lang="fr-CH" sz="2800" dirty="0" smtClean="0"/>
              <a:t>Migraines</a:t>
            </a:r>
          </a:p>
          <a:p>
            <a:pPr lvl="2"/>
            <a:r>
              <a:rPr lang="fr-CH" sz="2800" dirty="0" smtClean="0"/>
              <a:t>Troubles du rythme</a:t>
            </a:r>
          </a:p>
          <a:p>
            <a:pPr lvl="2"/>
            <a:r>
              <a:rPr lang="fr-CH" sz="2800" dirty="0" err="1" smtClean="0"/>
              <a:t>Prééclampsie</a:t>
            </a:r>
            <a:r>
              <a:rPr lang="fr-CH" sz="2800" dirty="0" smtClean="0"/>
              <a:t> 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4297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Labetalol</a:t>
            </a:r>
            <a:r>
              <a:rPr lang="fr-CH" b="1" dirty="0" smtClean="0"/>
              <a:t> </a:t>
            </a:r>
            <a:r>
              <a:rPr lang="fr-CH" b="1" dirty="0" smtClean="0"/>
              <a:t>(</a:t>
            </a:r>
            <a:r>
              <a:rPr lang="fr-CH" b="1" dirty="0" err="1" smtClean="0"/>
              <a:t>Trandate</a:t>
            </a:r>
            <a:r>
              <a:rPr lang="fr-CH" b="1" dirty="0" smtClean="0"/>
              <a:t>®)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891" y="1397479"/>
            <a:ext cx="11568022" cy="493431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fr-CH" dirty="0" smtClean="0"/>
              <a:t>Antagoniste </a:t>
            </a:r>
            <a:r>
              <a:rPr lang="el-GR" dirty="0" smtClean="0"/>
              <a:t>α</a:t>
            </a:r>
            <a:r>
              <a:rPr lang="fr-CH" dirty="0" smtClean="0"/>
              <a:t>1</a:t>
            </a:r>
          </a:p>
          <a:p>
            <a:pPr marL="457200" lvl="1" indent="0">
              <a:buNone/>
            </a:pPr>
            <a:r>
              <a:rPr lang="fr-CH" dirty="0" smtClean="0"/>
              <a:t>-&gt; vasodilatation périphérique donc diminution résistance vasculaire systémique</a:t>
            </a:r>
          </a:p>
          <a:p>
            <a:pPr>
              <a:buFontTx/>
              <a:buChar char="-"/>
            </a:pPr>
            <a:r>
              <a:rPr lang="fr-CH" dirty="0" smtClean="0"/>
              <a:t>Antagoniste </a:t>
            </a:r>
            <a:r>
              <a:rPr lang="el-GR" dirty="0" smtClean="0"/>
              <a:t>β</a:t>
            </a:r>
            <a:r>
              <a:rPr lang="fr-CH" dirty="0" smtClean="0"/>
              <a:t>1 non sélectif </a:t>
            </a:r>
          </a:p>
          <a:p>
            <a:pPr marL="457200" lvl="1" indent="0">
              <a:buNone/>
            </a:pPr>
            <a:r>
              <a:rPr lang="fr-CH" dirty="0" smtClean="0"/>
              <a:t>-&gt; prévient une tachycardie réflexe et maintient débit cardiaque</a:t>
            </a:r>
          </a:p>
          <a:p>
            <a:pPr>
              <a:buFontTx/>
              <a:buChar char="-"/>
            </a:pPr>
            <a:r>
              <a:rPr lang="fr-CH" dirty="0" smtClean="0"/>
              <a:t>Demie vie environ 24h</a:t>
            </a:r>
          </a:p>
          <a:p>
            <a:pPr>
              <a:buFontTx/>
              <a:buChar char="-"/>
            </a:pPr>
            <a:r>
              <a:rPr lang="fr-CH" dirty="0" smtClean="0"/>
              <a:t>Passage </a:t>
            </a:r>
            <a:r>
              <a:rPr lang="fr-CH" dirty="0" err="1" smtClean="0"/>
              <a:t>transplacentaire</a:t>
            </a:r>
            <a:r>
              <a:rPr lang="fr-CH" dirty="0" smtClean="0"/>
              <a:t>, environ 50% de la concentration chez la mère peut être retrouvée chez l’enfant</a:t>
            </a:r>
          </a:p>
          <a:p>
            <a:pPr>
              <a:buFontTx/>
              <a:buChar char="-"/>
            </a:pPr>
            <a:endParaRPr lang="fr-CH" dirty="0"/>
          </a:p>
          <a:p>
            <a:pPr>
              <a:buFontTx/>
              <a:buChar char="-"/>
            </a:pPr>
            <a:endParaRPr lang="fr-CH" dirty="0" smtClean="0"/>
          </a:p>
          <a:p>
            <a:pPr marL="0" indent="0">
              <a:buNone/>
            </a:pPr>
            <a:r>
              <a:rPr lang="fr-CH" sz="3100" dirty="0" smtClean="0"/>
              <a:t>Pourquoi est-il </a:t>
            </a:r>
            <a:r>
              <a:rPr lang="fr-CH" sz="3100" u="sng" dirty="0" smtClean="0"/>
              <a:t>particulièrement utilisé en obstétrique</a:t>
            </a:r>
            <a:r>
              <a:rPr lang="fr-CH" sz="3100" dirty="0" smtClean="0"/>
              <a:t>?</a:t>
            </a:r>
          </a:p>
          <a:p>
            <a:pPr>
              <a:buFontTx/>
              <a:buChar char="-"/>
            </a:pPr>
            <a:r>
              <a:rPr lang="fr-CH" dirty="0" smtClean="0"/>
              <a:t>Bonne efficacité pour traiter la </a:t>
            </a:r>
            <a:r>
              <a:rPr lang="fr-CH" dirty="0" err="1" smtClean="0"/>
              <a:t>prééclampsie</a:t>
            </a:r>
            <a:r>
              <a:rPr lang="fr-CH" dirty="0" smtClean="0"/>
              <a:t> ou HTA gravidique</a:t>
            </a:r>
          </a:p>
          <a:p>
            <a:pPr>
              <a:buFontTx/>
              <a:buChar char="-"/>
            </a:pPr>
            <a:r>
              <a:rPr lang="fr-CH" dirty="0" smtClean="0"/>
              <a:t>Pas «considéré» comme tératogène</a:t>
            </a:r>
          </a:p>
          <a:p>
            <a:pPr>
              <a:buFontTx/>
              <a:buChar char="-"/>
            </a:pPr>
            <a:r>
              <a:rPr lang="fr-CH" dirty="0" smtClean="0"/>
              <a:t>Administration per os ou IV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253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Effets 2</a:t>
            </a:r>
            <a:r>
              <a:rPr lang="fr-CH" b="1" baseline="30000" dirty="0" smtClean="0"/>
              <a:t>nd</a:t>
            </a:r>
            <a:r>
              <a:rPr lang="fr-CH" b="1" dirty="0" smtClean="0"/>
              <a:t> chez l’enfant (</a:t>
            </a:r>
            <a:r>
              <a:rPr lang="fr-CH" b="1" dirty="0" err="1" smtClean="0"/>
              <a:t>labetalol</a:t>
            </a:r>
            <a:r>
              <a:rPr lang="fr-CH" b="1" dirty="0" smtClean="0"/>
              <a:t>)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1155" y="1825625"/>
            <a:ext cx="117578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PAS «considéré» comme médicament tératogène </a:t>
            </a:r>
          </a:p>
          <a:p>
            <a:pPr marL="0" indent="0">
              <a:buNone/>
            </a:pPr>
            <a:r>
              <a:rPr lang="fr-CH" dirty="0" smtClean="0"/>
              <a:t>-&gt; pas de trouble embryologique ni malformatif</a:t>
            </a:r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Effets 2</a:t>
            </a:r>
            <a:r>
              <a:rPr lang="fr-CH" baseline="30000" dirty="0" smtClean="0"/>
              <a:t>nd</a:t>
            </a:r>
            <a:r>
              <a:rPr lang="fr-CH" dirty="0" smtClean="0"/>
              <a:t> = effets connus du médicament</a:t>
            </a:r>
          </a:p>
          <a:p>
            <a:pPr>
              <a:buFontTx/>
              <a:buChar char="-"/>
            </a:pPr>
            <a:r>
              <a:rPr lang="fr-CH" dirty="0" smtClean="0"/>
              <a:t>Chez environ 20-30% des enfants exposés </a:t>
            </a:r>
          </a:p>
          <a:p>
            <a:pPr>
              <a:buFontTx/>
              <a:buChar char="-"/>
            </a:pPr>
            <a:r>
              <a:rPr lang="fr-CH" dirty="0" smtClean="0"/>
              <a:t>Impact de la dose et de la longueur de l’exposition encore peu étudiée </a:t>
            </a:r>
          </a:p>
        </p:txBody>
      </p:sp>
    </p:spTree>
    <p:extLst>
      <p:ext uri="{BB962C8B-B14F-4D97-AF65-F5344CB8AC3E}">
        <p14:creationId xmlns:p14="http://schemas.microsoft.com/office/powerpoint/2010/main" val="22018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H" dirty="0" smtClean="0"/>
              <a:t>Bradycardie</a:t>
            </a:r>
          </a:p>
          <a:p>
            <a:pPr lvl="1"/>
            <a:r>
              <a:rPr lang="fr-CH" dirty="0" smtClean="0"/>
              <a:t>Hypotension	</a:t>
            </a:r>
          </a:p>
          <a:p>
            <a:pPr lvl="2"/>
            <a:r>
              <a:rPr lang="fr-CH" dirty="0" smtClean="0"/>
              <a:t>Définition: TAM &lt; âge gestationnel </a:t>
            </a:r>
          </a:p>
          <a:p>
            <a:pPr lvl="1"/>
            <a:r>
              <a:rPr lang="fr-CH" dirty="0" smtClean="0"/>
              <a:t>Hypoglycémie </a:t>
            </a:r>
          </a:p>
          <a:p>
            <a:pPr lvl="1"/>
            <a:r>
              <a:rPr lang="fr-CH" dirty="0" smtClean="0"/>
              <a:t>Hypothermie </a:t>
            </a:r>
          </a:p>
          <a:p>
            <a:pPr lvl="1"/>
            <a:endParaRPr lang="fr-CH" dirty="0"/>
          </a:p>
          <a:p>
            <a:pPr lvl="1"/>
            <a:endParaRPr lang="fr-CH" dirty="0" smtClean="0"/>
          </a:p>
          <a:p>
            <a:pPr marL="457200" lvl="1" indent="0">
              <a:buNone/>
            </a:pPr>
            <a:r>
              <a:rPr lang="fr-CH" dirty="0" smtClean="0"/>
              <a:t>Plus rarement: insuffisance cardiaque, arrêt cardiaque</a:t>
            </a:r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6970" y="2414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 smtClean="0"/>
              <a:t>Effets 2</a:t>
            </a:r>
            <a:r>
              <a:rPr lang="fr-CH" b="1" baseline="30000" dirty="0" smtClean="0"/>
              <a:t>nd</a:t>
            </a:r>
            <a:r>
              <a:rPr lang="fr-CH" b="1" dirty="0" smtClean="0"/>
              <a:t> chez l’enfant (</a:t>
            </a:r>
            <a:r>
              <a:rPr lang="fr-CH" b="1" dirty="0" err="1" smtClean="0"/>
              <a:t>labetalol</a:t>
            </a:r>
            <a:r>
              <a:rPr lang="fr-CH" b="1" dirty="0" smtClean="0"/>
              <a:t>)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28405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b="1" dirty="0" smtClean="0"/>
              <a:t>Exemple de prise en charge</a:t>
            </a:r>
            <a:br>
              <a:rPr lang="fr-CH" b="1" dirty="0" smtClean="0"/>
            </a:br>
            <a:r>
              <a:rPr lang="fr-CH" sz="2800" b="1" dirty="0" smtClean="0"/>
              <a:t>(</a:t>
            </a:r>
            <a:r>
              <a:rPr lang="fr-CH" sz="2800" b="1" dirty="0" err="1" smtClean="0"/>
              <a:t>labetalol</a:t>
            </a:r>
            <a:r>
              <a:rPr lang="fr-CH" sz="2800" b="1" dirty="0" smtClean="0"/>
              <a:t>)</a:t>
            </a:r>
            <a:endParaRPr lang="fr-CH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Pas de mesure si &lt;200mg/j</a:t>
            </a:r>
          </a:p>
          <a:p>
            <a:r>
              <a:rPr lang="fr-CH" dirty="0" smtClean="0"/>
              <a:t>Entre 200-1000mg/j</a:t>
            </a:r>
          </a:p>
          <a:p>
            <a:pPr lvl="1"/>
            <a:r>
              <a:rPr lang="fr-CH" dirty="0" smtClean="0"/>
              <a:t>Glycémie </a:t>
            </a:r>
            <a:r>
              <a:rPr lang="fr-CH" dirty="0" err="1" smtClean="0"/>
              <a:t>pré-prandiale</a:t>
            </a:r>
            <a:r>
              <a:rPr lang="fr-CH" dirty="0" smtClean="0"/>
              <a:t> à 3 reprises</a:t>
            </a:r>
          </a:p>
          <a:p>
            <a:pPr lvl="1"/>
            <a:r>
              <a:rPr lang="fr-CH" dirty="0" smtClean="0"/>
              <a:t>Alimentation précoce</a:t>
            </a:r>
          </a:p>
          <a:p>
            <a:pPr lvl="1"/>
            <a:r>
              <a:rPr lang="fr-CH" dirty="0" smtClean="0"/>
              <a:t>Si entre 600-1000mg/j</a:t>
            </a:r>
          </a:p>
          <a:p>
            <a:pPr lvl="2"/>
            <a:r>
              <a:rPr lang="fr-CH" dirty="0" smtClean="0"/>
              <a:t>Ajouter prise de TA (un membre) aux heures durant 4h, puis aux 4h durant 24h</a:t>
            </a:r>
          </a:p>
          <a:p>
            <a:pPr lvl="2"/>
            <a:r>
              <a:rPr lang="fr-CH" dirty="0" smtClean="0"/>
              <a:t>Première prise de TA en salle d’accouchement</a:t>
            </a:r>
          </a:p>
          <a:p>
            <a:r>
              <a:rPr lang="fr-CH" dirty="0" smtClean="0"/>
              <a:t>Si &gt;1’000mg/j</a:t>
            </a:r>
          </a:p>
          <a:p>
            <a:pPr lvl="1"/>
            <a:r>
              <a:rPr lang="fr-CH" dirty="0" smtClean="0"/>
              <a:t>Hospitalisation pour surveillance et monitoring en néonatologie</a:t>
            </a:r>
          </a:p>
          <a:p>
            <a:pPr lvl="1"/>
            <a:endParaRPr lang="fr-CH" dirty="0" smtClean="0"/>
          </a:p>
          <a:p>
            <a:pPr lvl="2"/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3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264" y="-152460"/>
            <a:ext cx="10515600" cy="1325563"/>
          </a:xfrm>
        </p:spPr>
        <p:txBody>
          <a:bodyPr/>
          <a:lstStyle/>
          <a:p>
            <a:r>
              <a:rPr lang="fr-CH" b="1" dirty="0" smtClean="0"/>
              <a:t>Mise en garde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264" y="1526876"/>
            <a:ext cx="11628408" cy="4606955"/>
          </a:xfrm>
        </p:spPr>
        <p:txBody>
          <a:bodyPr>
            <a:normAutofit fontScale="92500"/>
          </a:bodyPr>
          <a:lstStyle/>
          <a:p>
            <a:r>
              <a:rPr lang="fr-CH" dirty="0" smtClean="0"/>
              <a:t>Selon le </a:t>
            </a:r>
            <a:r>
              <a:rPr lang="fr-CH" dirty="0" err="1" smtClean="0"/>
              <a:t>bêta-bloquant</a:t>
            </a:r>
            <a:r>
              <a:rPr lang="fr-CH" dirty="0" smtClean="0"/>
              <a:t>, la demi-vie peut fortement varier 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2400" dirty="0" smtClean="0"/>
              <a:t> -&gt; courte pour le </a:t>
            </a:r>
            <a:r>
              <a:rPr lang="fr-CH" sz="2400" dirty="0" err="1" smtClean="0"/>
              <a:t>labetolol</a:t>
            </a:r>
            <a:r>
              <a:rPr lang="fr-CH" sz="2400" dirty="0" smtClean="0"/>
              <a:t> (24h), longue pour </a:t>
            </a:r>
            <a:r>
              <a:rPr lang="fr-CH" sz="2400" dirty="0" err="1" smtClean="0"/>
              <a:t>sotalolol</a:t>
            </a:r>
            <a:r>
              <a:rPr lang="fr-CH" sz="2400" dirty="0" smtClean="0"/>
              <a:t> (10-20h)</a:t>
            </a:r>
          </a:p>
          <a:p>
            <a:pPr marL="0" indent="0">
              <a:buNone/>
            </a:pPr>
            <a:r>
              <a:rPr lang="fr-CH" sz="2400" dirty="0"/>
              <a:t>	</a:t>
            </a:r>
            <a:r>
              <a:rPr lang="fr-CH" sz="2400" dirty="0" smtClean="0"/>
              <a:t> -&gt; change la prise en charge</a:t>
            </a:r>
          </a:p>
          <a:p>
            <a:r>
              <a:rPr lang="fr-CH" dirty="0" smtClean="0"/>
              <a:t>Selon un article (réf n°1) : augmentation des cas de RCIU si exposition à </a:t>
            </a:r>
            <a:r>
              <a:rPr lang="fr-CH" dirty="0" err="1" smtClean="0"/>
              <a:t>atenolol</a:t>
            </a:r>
            <a:r>
              <a:rPr lang="fr-CH" dirty="0" smtClean="0"/>
              <a:t> </a:t>
            </a:r>
          </a:p>
          <a:p>
            <a:pPr lvl="1" algn="just"/>
            <a:r>
              <a:rPr lang="fr-CH" dirty="0" smtClean="0"/>
              <a:t>Hypothèse: ↑résistance vaisseaux utérins, perturbe la relaxation du muscle utérin</a:t>
            </a:r>
          </a:p>
          <a:p>
            <a:pPr lvl="1" algn="just"/>
            <a:r>
              <a:rPr lang="fr-CH" dirty="0" smtClean="0"/>
              <a:t>Plus important si prise durant les 2 premiers trimestres </a:t>
            </a:r>
          </a:p>
          <a:p>
            <a:r>
              <a:rPr lang="fr-CH" dirty="0" smtClean="0"/>
              <a:t>Facteurs confondants dans les études</a:t>
            </a:r>
          </a:p>
          <a:p>
            <a:pPr lvl="1"/>
            <a:r>
              <a:rPr lang="fr-CH" dirty="0" smtClean="0"/>
              <a:t>Autre médication maternelle </a:t>
            </a:r>
          </a:p>
          <a:p>
            <a:pPr lvl="1"/>
            <a:r>
              <a:rPr lang="fr-CH" dirty="0" smtClean="0"/>
              <a:t>Autre cause d’hypoglycémie/bradycardie (études souvent dans le cadre d’une pré-éclampsie où les enfants naissent prématurément -&gt; peut aussi expliquer hypoglycémie)</a:t>
            </a:r>
          </a:p>
        </p:txBody>
      </p:sp>
    </p:spTree>
    <p:extLst>
      <p:ext uri="{BB962C8B-B14F-4D97-AF65-F5344CB8AC3E}">
        <p14:creationId xmlns:p14="http://schemas.microsoft.com/office/powerpoint/2010/main" val="14070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15" y="1966733"/>
            <a:ext cx="10781324" cy="437368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96815" y="448575"/>
            <a:ext cx="10781324" cy="1621676"/>
          </a:xfrm>
        </p:spPr>
        <p:txBody>
          <a:bodyPr>
            <a:normAutofit fontScale="90000"/>
          </a:bodyPr>
          <a:lstStyle/>
          <a:p>
            <a:r>
              <a:rPr lang="fr-CH" sz="2700" b="1" dirty="0" smtClean="0"/>
              <a:t>Conclusion de l’article: </a:t>
            </a:r>
            <a:r>
              <a:rPr lang="fr-CH" sz="2700" i="1" dirty="0" smtClean="0"/>
              <a:t/>
            </a:r>
            <a:br>
              <a:rPr lang="fr-CH" sz="2700" i="1" dirty="0" smtClean="0"/>
            </a:br>
            <a:r>
              <a:rPr lang="fr-CH" sz="2700" i="1" dirty="0" smtClean="0"/>
              <a:t>«</a:t>
            </a:r>
            <a:r>
              <a:rPr lang="fr-CH" sz="2700" i="1" dirty="0" err="1"/>
              <a:t>Neonatal</a:t>
            </a:r>
            <a:r>
              <a:rPr lang="fr-CH" sz="2700" i="1" dirty="0"/>
              <a:t> </a:t>
            </a:r>
            <a:r>
              <a:rPr lang="fr-CH" sz="2700" i="1" dirty="0" err="1"/>
              <a:t>outcome</a:t>
            </a:r>
            <a:r>
              <a:rPr lang="fr-CH" sz="2700" i="1" dirty="0"/>
              <a:t> </a:t>
            </a:r>
            <a:r>
              <a:rPr lang="fr-CH" sz="2700" i="1" dirty="0" err="1"/>
              <a:t>after</a:t>
            </a:r>
            <a:r>
              <a:rPr lang="fr-CH" sz="2700" i="1" dirty="0"/>
              <a:t> </a:t>
            </a:r>
            <a:r>
              <a:rPr lang="fr-CH" sz="2700" i="1" dirty="0" err="1"/>
              <a:t>exposure</a:t>
            </a:r>
            <a:r>
              <a:rPr lang="fr-CH" sz="2700" i="1" dirty="0"/>
              <a:t> to beta </a:t>
            </a:r>
            <a:r>
              <a:rPr lang="fr-CH" sz="2700" i="1" dirty="0" err="1"/>
              <a:t>adrenergic</a:t>
            </a:r>
            <a:r>
              <a:rPr lang="fr-CH" sz="2700" i="1" dirty="0"/>
              <a:t> </a:t>
            </a:r>
            <a:r>
              <a:rPr lang="fr-CH" sz="2700" i="1" dirty="0" err="1"/>
              <a:t>blockers</a:t>
            </a:r>
            <a:r>
              <a:rPr lang="fr-CH" sz="2700" i="1" dirty="0"/>
              <a:t> </a:t>
            </a:r>
            <a:r>
              <a:rPr lang="fr-CH" sz="2700" i="1" dirty="0" err="1"/>
              <a:t>late</a:t>
            </a:r>
            <a:r>
              <a:rPr lang="fr-CH" sz="2700" i="1" dirty="0"/>
              <a:t> in </a:t>
            </a:r>
            <a:r>
              <a:rPr lang="fr-CH" sz="2700" i="1" dirty="0" err="1"/>
              <a:t>pregnancy</a:t>
            </a:r>
            <a:r>
              <a:rPr lang="fr-CH" sz="2700" i="1" dirty="0"/>
              <a:t>» </a:t>
            </a:r>
            <a:r>
              <a:rPr lang="fr-CH" sz="2700" dirty="0"/>
              <a:t>H. </a:t>
            </a:r>
            <a:r>
              <a:rPr lang="fr-CH" sz="2700" dirty="0" err="1"/>
              <a:t>Cissoko</a:t>
            </a:r>
            <a:r>
              <a:rPr lang="fr-CH" sz="2700" dirty="0"/>
              <a:t>, A-P </a:t>
            </a:r>
            <a:r>
              <a:rPr lang="fr-CH" sz="2700" dirty="0" err="1"/>
              <a:t>Jonville-Béra</a:t>
            </a:r>
            <a:r>
              <a:rPr lang="fr-CH" sz="2700" dirty="0"/>
              <a:t>, D. </a:t>
            </a:r>
            <a:r>
              <a:rPr lang="fr-CH" sz="2700" dirty="0" err="1"/>
              <a:t>Swortfiguer</a:t>
            </a:r>
            <a:r>
              <a:rPr lang="fr-CH" sz="2700" dirty="0"/>
              <a:t>, in Archives de </a:t>
            </a:r>
            <a:r>
              <a:rPr lang="fr-CH" sz="2700" dirty="0" err="1"/>
              <a:t>pédatrie</a:t>
            </a:r>
            <a:r>
              <a:rPr lang="fr-CH" sz="2700" dirty="0"/>
              <a:t>, 2004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66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Prise en charge à Aigle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Pas de recommandations strictes</a:t>
            </a:r>
          </a:p>
          <a:p>
            <a:r>
              <a:rPr lang="fr-CH" dirty="0" smtClean="0"/>
              <a:t>Fonctionner plutôt selon un cumul </a:t>
            </a:r>
            <a:r>
              <a:rPr lang="fr-CH" dirty="0"/>
              <a:t>de risque (RCIU, prématurité, naissance </a:t>
            </a:r>
            <a:r>
              <a:rPr lang="fr-CH" dirty="0" smtClean="0"/>
              <a:t>difficile) et dosage </a:t>
            </a:r>
            <a:r>
              <a:rPr lang="fr-CH" dirty="0"/>
              <a:t>maternelle (haute ou basse sans réelle valeurs seuils)</a:t>
            </a:r>
          </a:p>
        </p:txBody>
      </p:sp>
    </p:spTree>
    <p:extLst>
      <p:ext uri="{BB962C8B-B14F-4D97-AF65-F5344CB8AC3E}">
        <p14:creationId xmlns:p14="http://schemas.microsoft.com/office/powerpoint/2010/main" val="13647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354</Words>
  <Application>Microsoft Office PowerPoint</Application>
  <PresentationFormat>Personnalisé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Traitement maternel par β-bloquant:  quelle prise en charge pour le nouveau-né?</vt:lpstr>
      <vt:lpstr>Indications à un traitement β-bloquant</vt:lpstr>
      <vt:lpstr>Labetalol (Trandate®)</vt:lpstr>
      <vt:lpstr>Effets 2nd chez l’enfant (labetalol)</vt:lpstr>
      <vt:lpstr>Présentation PowerPoint</vt:lpstr>
      <vt:lpstr>Exemple de prise en charge (labetalol)</vt:lpstr>
      <vt:lpstr>Mise en garde</vt:lpstr>
      <vt:lpstr>Conclusion de l’article:  «Neonatal outcome after exposure to beta adrenergic blockers late in pregnancy» H. Cissoko, A-P Jonville-Béra, D. Swortfiguer, in Archives de pédatrie, 2004 </vt:lpstr>
      <vt:lpstr>Prise en charge à Aigle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Traitement maternel par labetolol:  quelle prise en charge pour le nouveau-né?</dc:title>
  <dc:creator>Laurence Thévoz</dc:creator>
  <cp:lastModifiedBy>KorylloUA</cp:lastModifiedBy>
  <cp:revision>17</cp:revision>
  <dcterms:created xsi:type="dcterms:W3CDTF">2015-09-11T13:44:50Z</dcterms:created>
  <dcterms:modified xsi:type="dcterms:W3CDTF">2015-10-08T09:25:31Z</dcterms:modified>
</cp:coreProperties>
</file>