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2"/>
  </p:notesMasterIdLst>
  <p:sldIdLst>
    <p:sldId id="256" r:id="rId2"/>
    <p:sldId id="263" r:id="rId3"/>
    <p:sldId id="283" r:id="rId4"/>
    <p:sldId id="284" r:id="rId5"/>
    <p:sldId id="285" r:id="rId6"/>
    <p:sldId id="286" r:id="rId7"/>
    <p:sldId id="287" r:id="rId8"/>
    <p:sldId id="288" r:id="rId9"/>
    <p:sldId id="289" r:id="rId10"/>
    <p:sldId id="272" r:id="rId11"/>
    <p:sldId id="280" r:id="rId12"/>
    <p:sldId id="282" r:id="rId13"/>
    <p:sldId id="279" r:id="rId14"/>
    <p:sldId id="281" r:id="rId15"/>
    <p:sldId id="271" r:id="rId16"/>
    <p:sldId id="259" r:id="rId17"/>
    <p:sldId id="267" r:id="rId18"/>
    <p:sldId id="277" r:id="rId19"/>
    <p:sldId id="266" r:id="rId20"/>
    <p:sldId id="260" r:id="rId21"/>
    <p:sldId id="258" r:id="rId22"/>
    <p:sldId id="265" r:id="rId23"/>
    <p:sldId id="261" r:id="rId24"/>
    <p:sldId id="268" r:id="rId25"/>
    <p:sldId id="269" r:id="rId26"/>
    <p:sldId id="270" r:id="rId27"/>
    <p:sldId id="273" r:id="rId28"/>
    <p:sldId id="275" r:id="rId29"/>
    <p:sldId id="276" r:id="rId30"/>
    <p:sldId id="274" r:id="rId3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40FF"/>
    <a:srgbClr val="4360E4"/>
    <a:srgbClr val="C140E4"/>
    <a:srgbClr val="2EDC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1360" y="-2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notesMaster" Target="notesMasters/notes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interSettings" Target="printerSettings/printerSettings1.bin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D05D97-F676-1047-9FE8-55911CC9BD66}" type="datetimeFigureOut">
              <a:rPr lang="en-US" smtClean="0"/>
              <a:t>30.08.16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  <a:p>
            <a:pPr lvl="4"/>
            <a:r>
              <a:rPr lang="fr-CH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7412A4-72A4-7A48-B292-821E7256AE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444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7412A4-72A4-7A48-B292-821E7256AE1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7343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7412A4-72A4-7A48-B292-821E7256AE1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7343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7412A4-72A4-7A48-B292-821E7256AE1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7343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valeurs de PaO2 sont réparties entre 70 et 76 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mmHg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chez le nouveau-né à terme avant 7 jours. Les prématurés</a:t>
            </a:r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ont des valeurs plus basses.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7412A4-72A4-7A48-B292-821E7256AE1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569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87CD0-5FF6-E24B-A252-907EE0162237}" type="datetimeFigureOut">
              <a:rPr lang="en-US" smtClean="0"/>
              <a:t>30.08.16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B7F10-D19F-A54A-A9FB-710B79C2BE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5602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  <a:p>
            <a:pPr lvl="4"/>
            <a:r>
              <a:rPr lang="fr-CH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87CD0-5FF6-E24B-A252-907EE0162237}" type="datetimeFigureOut">
              <a:rPr lang="en-US" smtClean="0"/>
              <a:t>30.08.16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B7F10-D19F-A54A-A9FB-710B79C2BE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170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CH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  <a:p>
            <a:pPr lvl="4"/>
            <a:r>
              <a:rPr lang="fr-CH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87CD0-5FF6-E24B-A252-907EE0162237}" type="datetimeFigureOut">
              <a:rPr lang="en-US" smtClean="0"/>
              <a:t>30.08.16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B7F10-D19F-A54A-A9FB-710B79C2BE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266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  <a:p>
            <a:pPr lvl="4"/>
            <a:r>
              <a:rPr lang="fr-CH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87CD0-5FF6-E24B-A252-907EE0162237}" type="datetimeFigureOut">
              <a:rPr lang="en-US" smtClean="0"/>
              <a:t>30.08.16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B7F10-D19F-A54A-A9FB-710B79C2BE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2559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CH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H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87CD0-5FF6-E24B-A252-907EE0162237}" type="datetimeFigureOut">
              <a:rPr lang="en-US" smtClean="0"/>
              <a:t>30.08.16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B7F10-D19F-A54A-A9FB-710B79C2BE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3739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  <a:p>
            <a:pPr lvl="4"/>
            <a:r>
              <a:rPr lang="fr-CH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  <a:p>
            <a:pPr lvl="4"/>
            <a:r>
              <a:rPr lang="fr-CH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87CD0-5FF6-E24B-A252-907EE0162237}" type="datetimeFigureOut">
              <a:rPr lang="en-US" smtClean="0"/>
              <a:t>30.08.16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B7F10-D19F-A54A-A9FB-710B79C2BE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787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CH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H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  <a:p>
            <a:pPr lvl="4"/>
            <a:r>
              <a:rPr lang="fr-CH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H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  <a:p>
            <a:pPr lvl="4"/>
            <a:r>
              <a:rPr lang="fr-CH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87CD0-5FF6-E24B-A252-907EE0162237}" type="datetimeFigureOut">
              <a:rPr lang="en-US" smtClean="0"/>
              <a:t>30.08.16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B7F10-D19F-A54A-A9FB-710B79C2BE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7914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87CD0-5FF6-E24B-A252-907EE0162237}" type="datetimeFigureOut">
              <a:rPr lang="en-US" smtClean="0"/>
              <a:t>30.08.16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B7F10-D19F-A54A-A9FB-710B79C2BE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9627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87CD0-5FF6-E24B-A252-907EE0162237}" type="datetimeFigureOut">
              <a:rPr lang="en-US" smtClean="0"/>
              <a:t>30.08.16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B7F10-D19F-A54A-A9FB-710B79C2BE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947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H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  <a:p>
            <a:pPr lvl="4"/>
            <a:r>
              <a:rPr lang="fr-CH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H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87CD0-5FF6-E24B-A252-907EE0162237}" type="datetimeFigureOut">
              <a:rPr lang="en-US" smtClean="0"/>
              <a:t>30.08.16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B7F10-D19F-A54A-A9FB-710B79C2BE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8137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H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H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87CD0-5FF6-E24B-A252-907EE0162237}" type="datetimeFigureOut">
              <a:rPr lang="en-US" smtClean="0"/>
              <a:t>30.08.16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B7F10-D19F-A54A-A9FB-710B79C2BE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910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787CD0-5FF6-E24B-A252-907EE0162237}" type="datetimeFigureOut">
              <a:rPr lang="en-US" smtClean="0"/>
              <a:t>30.08.16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EB7F10-D19F-A54A-A9FB-710B79C2BE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049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4" Type="http://schemas.microsoft.com/office/2007/relationships/hdphoto" Target="../media/hdphoto1.wdp"/><Relationship Id="rId5" Type="http://schemas.openxmlformats.org/officeDocument/2006/relationships/image" Target="../media/image26.png"/><Relationship Id="rId6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24.jpg"/><Relationship Id="rId5" Type="http://schemas.openxmlformats.org/officeDocument/2006/relationships/image" Target="../media/image25.jpeg"/><Relationship Id="rId6" Type="http://schemas.microsoft.com/office/2007/relationships/hdphoto" Target="../media/hdphoto1.wdp"/><Relationship Id="rId7" Type="http://schemas.openxmlformats.org/officeDocument/2006/relationships/image" Target="../media/image26.png"/><Relationship Id="rId8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5.png"/><Relationship Id="rId3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8.png"/><Relationship Id="rId3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4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2.png"/><Relationship Id="rId3" Type="http://schemas.openxmlformats.org/officeDocument/2006/relationships/image" Target="../media/image43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4" Type="http://schemas.openxmlformats.org/officeDocument/2006/relationships/image" Target="../media/image45.gif"/><Relationship Id="rId5" Type="http://schemas.openxmlformats.org/officeDocument/2006/relationships/image" Target="../media/image46.png"/><Relationship Id="rId6" Type="http://schemas.openxmlformats.org/officeDocument/2006/relationships/image" Target="../media/image47.gi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4" Type="http://schemas.openxmlformats.org/officeDocument/2006/relationships/image" Target="../media/image45.gif"/><Relationship Id="rId5" Type="http://schemas.openxmlformats.org/officeDocument/2006/relationships/image" Target="../media/image47.gi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8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8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7.png"/><Relationship Id="rId12" Type="http://schemas.openxmlformats.org/officeDocument/2006/relationships/image" Target="../media/image18.png"/><Relationship Id="rId13" Type="http://schemas.openxmlformats.org/officeDocument/2006/relationships/image" Target="../media/image19.png"/><Relationship Id="rId14" Type="http://schemas.openxmlformats.org/officeDocument/2006/relationships/image" Target="../media/image20.gi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image" Target="../media/image9.png"/><Relationship Id="rId8" Type="http://schemas.openxmlformats.org/officeDocument/2006/relationships/image" Target="../media/image14.png"/><Relationship Id="rId9" Type="http://schemas.openxmlformats.org/officeDocument/2006/relationships/image" Target="../media/image15.png"/><Relationship Id="rId10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12350" y="339497"/>
            <a:ext cx="587432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 smtClean="0"/>
              <a:t>SpO2 et SaO2</a:t>
            </a:r>
            <a:endParaRPr lang="en-US" sz="8000" dirty="0"/>
          </a:p>
        </p:txBody>
      </p:sp>
      <p:sp>
        <p:nvSpPr>
          <p:cNvPr id="3" name="TextBox 2"/>
          <p:cNvSpPr txBox="1"/>
          <p:nvPr/>
        </p:nvSpPr>
        <p:spPr>
          <a:xfrm>
            <a:off x="635000" y="5464719"/>
            <a:ext cx="785343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/>
              <a:t>Definitions</a:t>
            </a:r>
            <a:r>
              <a:rPr lang="en-US" b="1" dirty="0" smtClean="0"/>
              <a:t>:</a:t>
            </a:r>
          </a:p>
          <a:p>
            <a:pPr marL="571500" indent="-571500">
              <a:buFont typeface="Arial"/>
              <a:buChar char="•"/>
            </a:pPr>
            <a:r>
              <a:rPr lang="en-US" b="1" dirty="0" smtClean="0"/>
              <a:t>SaO2 = saturation </a:t>
            </a:r>
            <a:r>
              <a:rPr lang="en-US" b="1" dirty="0" err="1" smtClean="0"/>
              <a:t>artériel</a:t>
            </a:r>
            <a:r>
              <a:rPr lang="en-US" b="1" dirty="0" smtClean="0"/>
              <a:t> de </a:t>
            </a:r>
            <a:r>
              <a:rPr lang="en-US" b="1" dirty="0" err="1" smtClean="0"/>
              <a:t>l’hémoglobine</a:t>
            </a:r>
            <a:r>
              <a:rPr lang="en-US" b="1" dirty="0" smtClean="0"/>
              <a:t> </a:t>
            </a:r>
            <a:r>
              <a:rPr lang="en-US" b="1" dirty="0"/>
              <a:t>en </a:t>
            </a:r>
            <a:r>
              <a:rPr lang="en-US" b="1" dirty="0" err="1" smtClean="0"/>
              <a:t>oxygène</a:t>
            </a:r>
            <a:r>
              <a:rPr lang="en-US" b="1" dirty="0" smtClean="0"/>
              <a:t> = </a:t>
            </a:r>
            <a:r>
              <a:rPr lang="en-US" b="1" dirty="0"/>
              <a:t>HbO2/Hb </a:t>
            </a:r>
            <a:r>
              <a:rPr lang="en-US" b="1" dirty="0" err="1" smtClean="0"/>
              <a:t>totale</a:t>
            </a:r>
            <a:endParaRPr lang="en-US" b="1" dirty="0" smtClean="0"/>
          </a:p>
          <a:p>
            <a:pPr marL="571500" indent="-571500">
              <a:buFont typeface="Arial"/>
              <a:buChar char="•"/>
            </a:pPr>
            <a:r>
              <a:rPr lang="en-US" b="1" dirty="0" smtClean="0"/>
              <a:t>SpO2 = saturation </a:t>
            </a:r>
            <a:r>
              <a:rPr lang="en-US" b="1" dirty="0" err="1" smtClean="0"/>
              <a:t>pulsée</a:t>
            </a:r>
            <a:r>
              <a:rPr lang="en-US" b="1" dirty="0" smtClean="0"/>
              <a:t> de </a:t>
            </a:r>
            <a:r>
              <a:rPr lang="en-US" b="1" dirty="0" err="1" smtClean="0"/>
              <a:t>l’hémoglobine</a:t>
            </a:r>
            <a:r>
              <a:rPr lang="en-US" b="1" dirty="0" smtClean="0"/>
              <a:t>  en </a:t>
            </a:r>
            <a:r>
              <a:rPr lang="en-US" b="1" dirty="0" err="1" smtClean="0"/>
              <a:t>oxygène</a:t>
            </a:r>
            <a:endParaRPr lang="en-US" b="1" dirty="0"/>
          </a:p>
        </p:txBody>
      </p:sp>
      <p:pic>
        <p:nvPicPr>
          <p:cNvPr id="2" name="Picture 1" descr="Capture d’écran 2016-08-24 à 20.57.3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400" y="1855748"/>
            <a:ext cx="2616200" cy="2973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5355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5100" y="3521332"/>
            <a:ext cx="8839200" cy="1754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u="sng" dirty="0"/>
              <a:t>Principe </a:t>
            </a:r>
            <a:endParaRPr lang="en-US" b="1" u="sng" dirty="0" smtClean="0"/>
          </a:p>
          <a:p>
            <a:pPr marL="285750" indent="-285750">
              <a:buFont typeface="Arial"/>
              <a:buChar char="•"/>
            </a:pPr>
            <a:r>
              <a:rPr lang="en-US" dirty="0"/>
              <a:t>E</a:t>
            </a:r>
            <a:r>
              <a:rPr lang="en-US" dirty="0" smtClean="0"/>
              <a:t>mission </a:t>
            </a:r>
            <a:r>
              <a:rPr lang="en-US" dirty="0"/>
              <a:t>de </a:t>
            </a:r>
            <a:r>
              <a:rPr lang="en-US" dirty="0" smtClean="0"/>
              <a:t>2 lumière </a:t>
            </a:r>
            <a:r>
              <a:rPr lang="en-US" dirty="0" err="1" smtClean="0"/>
              <a:t>à</a:t>
            </a:r>
            <a:r>
              <a:rPr lang="en-US" dirty="0" smtClean="0"/>
              <a:t> 2 </a:t>
            </a:r>
            <a:r>
              <a:rPr lang="en-US" dirty="0" err="1" smtClean="0"/>
              <a:t>longueurs</a:t>
            </a:r>
            <a:r>
              <a:rPr lang="en-US" dirty="0" smtClean="0"/>
              <a:t> </a:t>
            </a:r>
            <a:r>
              <a:rPr lang="en-US" dirty="0" err="1" smtClean="0"/>
              <a:t>d’ondes</a:t>
            </a:r>
            <a:r>
              <a:rPr lang="en-US" dirty="0" smtClean="0"/>
              <a:t> rouge (660 nm) et </a:t>
            </a:r>
            <a:r>
              <a:rPr lang="en-US" dirty="0" err="1" smtClean="0"/>
              <a:t>infrarouge</a:t>
            </a:r>
            <a:r>
              <a:rPr lang="en-US" dirty="0" smtClean="0"/>
              <a:t> (940 </a:t>
            </a:r>
            <a:r>
              <a:rPr lang="en-US" dirty="0"/>
              <a:t>nm</a:t>
            </a:r>
            <a:r>
              <a:rPr lang="en-US" dirty="0" smtClean="0"/>
              <a:t>)</a:t>
            </a:r>
            <a:r>
              <a:rPr lang="en-US" dirty="0"/>
              <a:t>, </a:t>
            </a: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Le </a:t>
            </a:r>
            <a:r>
              <a:rPr lang="en-US" dirty="0" err="1" smtClean="0"/>
              <a:t>capteur</a:t>
            </a:r>
            <a:r>
              <a:rPr lang="en-US" dirty="0" smtClean="0"/>
              <a:t> </a:t>
            </a:r>
            <a:r>
              <a:rPr lang="en-US" dirty="0" err="1" smtClean="0"/>
              <a:t>mesure</a:t>
            </a:r>
            <a:r>
              <a:rPr lang="en-US" dirty="0" smtClean="0"/>
              <a:t> </a:t>
            </a:r>
            <a:r>
              <a:rPr lang="en-US" dirty="0"/>
              <a:t>de </a:t>
            </a:r>
            <a:r>
              <a:rPr lang="en-US" dirty="0" err="1"/>
              <a:t>leur</a:t>
            </a:r>
            <a:r>
              <a:rPr lang="en-US" dirty="0"/>
              <a:t> absorption </a:t>
            </a:r>
            <a:r>
              <a:rPr lang="en-US" dirty="0" smtClean="0"/>
              <a:t>des 2 </a:t>
            </a:r>
            <a:r>
              <a:rPr lang="en-US" dirty="0" err="1" smtClean="0"/>
              <a:t>longeurs</a:t>
            </a:r>
            <a:r>
              <a:rPr lang="en-US" dirty="0" smtClean="0"/>
              <a:t> </a:t>
            </a:r>
            <a:r>
              <a:rPr lang="en-US" dirty="0" err="1" smtClean="0"/>
              <a:t>d’ondes</a:t>
            </a:r>
            <a:r>
              <a:rPr lang="en-US" dirty="0" smtClean="0"/>
              <a:t> du </a:t>
            </a:r>
            <a:r>
              <a:rPr lang="en-US" dirty="0" err="1" smtClean="0"/>
              <a:t>à</a:t>
            </a:r>
            <a:r>
              <a:rPr lang="en-US" dirty="0" smtClean="0"/>
              <a:t> travers le flux </a:t>
            </a:r>
            <a:r>
              <a:rPr lang="en-US" dirty="0" err="1" smtClean="0"/>
              <a:t>sanguin</a:t>
            </a:r>
            <a:r>
              <a:rPr lang="en-US" dirty="0" smtClean="0"/>
              <a:t> pulsatile.</a:t>
            </a:r>
          </a:p>
          <a:p>
            <a:pPr marL="285750" indent="-285750">
              <a:buFont typeface="Arial"/>
              <a:buChar char="•"/>
            </a:pPr>
            <a:r>
              <a:rPr lang="en-US" dirty="0" err="1" smtClean="0"/>
              <a:t>L’oxymètre</a:t>
            </a:r>
            <a:r>
              <a:rPr lang="en-US" dirty="0" smtClean="0"/>
              <a:t> </a:t>
            </a:r>
            <a:r>
              <a:rPr lang="en-US" dirty="0"/>
              <a:t>de </a:t>
            </a:r>
            <a:r>
              <a:rPr lang="en-US" dirty="0" err="1"/>
              <a:t>pouls</a:t>
            </a:r>
            <a:r>
              <a:rPr lang="en-US" dirty="0"/>
              <a:t> </a:t>
            </a:r>
            <a:r>
              <a:rPr lang="en-US" dirty="0" err="1"/>
              <a:t>calcule</a:t>
            </a:r>
            <a:r>
              <a:rPr lang="en-US" dirty="0"/>
              <a:t> la saturation du flux pulsatile, en </a:t>
            </a:r>
            <a:r>
              <a:rPr lang="en-US" dirty="0" err="1"/>
              <a:t>éliminant</a:t>
            </a:r>
            <a:r>
              <a:rPr lang="en-US" dirty="0"/>
              <a:t> les </a:t>
            </a:r>
            <a:r>
              <a:rPr lang="en-US" dirty="0" err="1" smtClean="0"/>
              <a:t>valeurs</a:t>
            </a:r>
            <a:r>
              <a:rPr lang="en-US" dirty="0"/>
              <a:t> </a:t>
            </a:r>
            <a:r>
              <a:rPr lang="en-US" dirty="0" err="1" smtClean="0"/>
              <a:t>correspondant</a:t>
            </a:r>
            <a:r>
              <a:rPr lang="en-US" dirty="0" smtClean="0"/>
              <a:t> </a:t>
            </a:r>
            <a:r>
              <a:rPr lang="en-US" dirty="0"/>
              <a:t>au sang </a:t>
            </a:r>
            <a:r>
              <a:rPr lang="en-US" dirty="0" err="1"/>
              <a:t>veineux</a:t>
            </a:r>
            <a:r>
              <a:rPr lang="en-US" dirty="0"/>
              <a:t> et </a:t>
            </a:r>
            <a:r>
              <a:rPr lang="en-US" dirty="0" err="1"/>
              <a:t>capillaire</a:t>
            </a:r>
            <a:r>
              <a:rPr lang="en-US" dirty="0"/>
              <a:t>. </a:t>
            </a:r>
          </a:p>
        </p:txBody>
      </p:sp>
      <p:pic>
        <p:nvPicPr>
          <p:cNvPr id="5" name="Picture 4" descr="imgr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0686" y="1371600"/>
            <a:ext cx="1627414" cy="914400"/>
          </a:xfrm>
          <a:prstGeom prst="rect">
            <a:avLst/>
          </a:prstGeom>
        </p:spPr>
      </p:pic>
      <p:pic>
        <p:nvPicPr>
          <p:cNvPr id="6" name="Picture 5" descr="imgres.jp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0500" y="1371600"/>
            <a:ext cx="1627414" cy="914400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5105400" y="514350"/>
            <a:ext cx="273050" cy="831850"/>
            <a:chOff x="5168900" y="438150"/>
            <a:chExt cx="273050" cy="831850"/>
          </a:xfrm>
        </p:grpSpPr>
        <p:pic>
          <p:nvPicPr>
            <p:cNvPr id="7" name="Picture 6" descr="IMG01.png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083" t="68292" r="23314" b="15888"/>
            <a:stretch/>
          </p:blipFill>
          <p:spPr>
            <a:xfrm rot="5400000" flipV="1">
              <a:off x="5083175" y="523875"/>
              <a:ext cx="438150" cy="266700"/>
            </a:xfrm>
            <a:prstGeom prst="rect">
              <a:avLst/>
            </a:prstGeom>
          </p:spPr>
        </p:pic>
        <p:pic>
          <p:nvPicPr>
            <p:cNvPr id="10" name="Picture 9" descr="IMG01.png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083" t="68292" r="23314" b="15888"/>
            <a:stretch/>
          </p:blipFill>
          <p:spPr>
            <a:xfrm rot="5400000" flipV="1">
              <a:off x="5089525" y="917575"/>
              <a:ext cx="438150" cy="266700"/>
            </a:xfrm>
            <a:prstGeom prst="rect">
              <a:avLst/>
            </a:prstGeom>
          </p:spPr>
        </p:pic>
      </p:grpSp>
      <p:grpSp>
        <p:nvGrpSpPr>
          <p:cNvPr id="13" name="Group 12"/>
          <p:cNvGrpSpPr/>
          <p:nvPr/>
        </p:nvGrpSpPr>
        <p:grpSpPr>
          <a:xfrm>
            <a:off x="5613400" y="514350"/>
            <a:ext cx="273050" cy="857250"/>
            <a:chOff x="5613400" y="514350"/>
            <a:chExt cx="273050" cy="857250"/>
          </a:xfrm>
        </p:grpSpPr>
        <p:pic>
          <p:nvPicPr>
            <p:cNvPr id="8" name="Picture 7" descr="IMG01.png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204" t="68292" r="6806" b="15888"/>
            <a:stretch/>
          </p:blipFill>
          <p:spPr>
            <a:xfrm rot="5400000" flipV="1">
              <a:off x="5476875" y="968375"/>
              <a:ext cx="539750" cy="266700"/>
            </a:xfrm>
            <a:prstGeom prst="rect">
              <a:avLst/>
            </a:prstGeom>
          </p:spPr>
        </p:pic>
        <p:pic>
          <p:nvPicPr>
            <p:cNvPr id="11" name="Picture 10" descr="IMG01.png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743" t="68292" r="6806" b="15888"/>
            <a:stretch/>
          </p:blipFill>
          <p:spPr>
            <a:xfrm rot="5400000" flipV="1">
              <a:off x="5521325" y="612775"/>
              <a:ext cx="463550" cy="266700"/>
            </a:xfrm>
            <a:prstGeom prst="rect">
              <a:avLst/>
            </a:prstGeom>
          </p:spPr>
        </p:pic>
      </p:grpSp>
      <p:sp>
        <p:nvSpPr>
          <p:cNvPr id="14" name="TextBox 13"/>
          <p:cNvSpPr txBox="1"/>
          <p:nvPr/>
        </p:nvSpPr>
        <p:spPr>
          <a:xfrm rot="16200000">
            <a:off x="4530785" y="765236"/>
            <a:ext cx="93109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dirty="0" smtClean="0"/>
              <a:t>Rouge (660 nm)</a:t>
            </a:r>
            <a:endParaRPr lang="en-US" sz="900" dirty="0"/>
          </a:p>
        </p:txBody>
      </p:sp>
      <p:sp>
        <p:nvSpPr>
          <p:cNvPr id="15" name="TextBox 14"/>
          <p:cNvSpPr txBox="1"/>
          <p:nvPr/>
        </p:nvSpPr>
        <p:spPr>
          <a:xfrm rot="16200000">
            <a:off x="5437302" y="704319"/>
            <a:ext cx="112912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dirty="0" smtClean="0"/>
              <a:t>Infra rouge (940nm)</a:t>
            </a:r>
            <a:endParaRPr lang="en-US" sz="900" dirty="0"/>
          </a:p>
        </p:txBody>
      </p:sp>
      <p:sp>
        <p:nvSpPr>
          <p:cNvPr id="16" name="TextBox 15"/>
          <p:cNvSpPr txBox="1"/>
          <p:nvPr/>
        </p:nvSpPr>
        <p:spPr>
          <a:xfrm>
            <a:off x="5019177" y="2320863"/>
            <a:ext cx="110602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dirty="0" smtClean="0"/>
              <a:t>GR OXYGENE (HBO)</a:t>
            </a:r>
            <a:endParaRPr lang="en-US" sz="900" dirty="0"/>
          </a:p>
        </p:txBody>
      </p:sp>
      <p:sp>
        <p:nvSpPr>
          <p:cNvPr id="17" name="TextBox 16"/>
          <p:cNvSpPr txBox="1"/>
          <p:nvPr/>
        </p:nvSpPr>
        <p:spPr>
          <a:xfrm>
            <a:off x="6740195" y="2320863"/>
            <a:ext cx="120999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dirty="0" smtClean="0"/>
              <a:t>GR DESOXYGENE (HB)</a:t>
            </a:r>
            <a:endParaRPr lang="en-US" sz="900" dirty="0"/>
          </a:p>
        </p:txBody>
      </p:sp>
      <p:grpSp>
        <p:nvGrpSpPr>
          <p:cNvPr id="18" name="Group 17"/>
          <p:cNvGrpSpPr/>
          <p:nvPr/>
        </p:nvGrpSpPr>
        <p:grpSpPr>
          <a:xfrm>
            <a:off x="5613400" y="2551695"/>
            <a:ext cx="273050" cy="857250"/>
            <a:chOff x="5613400" y="514350"/>
            <a:chExt cx="273050" cy="857250"/>
          </a:xfrm>
        </p:grpSpPr>
        <p:pic>
          <p:nvPicPr>
            <p:cNvPr id="19" name="Picture 18" descr="IMG01.png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204" t="68292" r="6806" b="15888"/>
            <a:stretch/>
          </p:blipFill>
          <p:spPr>
            <a:xfrm rot="5400000" flipV="1">
              <a:off x="5476875" y="968375"/>
              <a:ext cx="539750" cy="266700"/>
            </a:xfrm>
            <a:prstGeom prst="rect">
              <a:avLst/>
            </a:prstGeom>
          </p:spPr>
        </p:pic>
        <p:pic>
          <p:nvPicPr>
            <p:cNvPr id="20" name="Picture 19" descr="IMG01.png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743" t="68292" r="6806" b="15888"/>
            <a:stretch/>
          </p:blipFill>
          <p:spPr>
            <a:xfrm rot="5400000" flipV="1">
              <a:off x="5521325" y="612775"/>
              <a:ext cx="463550" cy="266700"/>
            </a:xfrm>
            <a:prstGeom prst="rect">
              <a:avLst/>
            </a:prstGeom>
          </p:spPr>
        </p:pic>
      </p:grpSp>
      <p:pic>
        <p:nvPicPr>
          <p:cNvPr id="21" name="Picture 20" descr="IMG01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83" t="68292" r="29028" b="17395"/>
          <a:stretch/>
        </p:blipFill>
        <p:spPr>
          <a:xfrm rot="5400000" flipV="1">
            <a:off x="5118100" y="2615195"/>
            <a:ext cx="266700" cy="241300"/>
          </a:xfrm>
          <a:prstGeom prst="rect">
            <a:avLst/>
          </a:prstGeom>
        </p:spPr>
      </p:pic>
      <p:grpSp>
        <p:nvGrpSpPr>
          <p:cNvPr id="22" name="Group 21"/>
          <p:cNvGrpSpPr/>
          <p:nvPr/>
        </p:nvGrpSpPr>
        <p:grpSpPr>
          <a:xfrm>
            <a:off x="6870700" y="527050"/>
            <a:ext cx="273050" cy="831850"/>
            <a:chOff x="5168900" y="438150"/>
            <a:chExt cx="273050" cy="831850"/>
          </a:xfrm>
        </p:grpSpPr>
        <p:pic>
          <p:nvPicPr>
            <p:cNvPr id="23" name="Picture 22" descr="IMG01.png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083" t="68292" r="23314" b="15888"/>
            <a:stretch/>
          </p:blipFill>
          <p:spPr>
            <a:xfrm rot="5400000" flipV="1">
              <a:off x="5083175" y="523875"/>
              <a:ext cx="438150" cy="266700"/>
            </a:xfrm>
            <a:prstGeom prst="rect">
              <a:avLst/>
            </a:prstGeom>
          </p:spPr>
        </p:pic>
        <p:pic>
          <p:nvPicPr>
            <p:cNvPr id="24" name="Picture 23" descr="IMG01.png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083" t="68292" r="23314" b="15888"/>
            <a:stretch/>
          </p:blipFill>
          <p:spPr>
            <a:xfrm rot="5400000" flipV="1">
              <a:off x="5089525" y="917575"/>
              <a:ext cx="438150" cy="266700"/>
            </a:xfrm>
            <a:prstGeom prst="rect">
              <a:avLst/>
            </a:prstGeom>
          </p:spPr>
        </p:pic>
      </p:grpSp>
      <p:grpSp>
        <p:nvGrpSpPr>
          <p:cNvPr id="25" name="Group 24"/>
          <p:cNvGrpSpPr/>
          <p:nvPr/>
        </p:nvGrpSpPr>
        <p:grpSpPr>
          <a:xfrm>
            <a:off x="7378700" y="527050"/>
            <a:ext cx="273050" cy="2342145"/>
            <a:chOff x="5613400" y="514350"/>
            <a:chExt cx="273050" cy="2342145"/>
          </a:xfrm>
        </p:grpSpPr>
        <p:pic>
          <p:nvPicPr>
            <p:cNvPr id="26" name="Picture 25" descr="IMG01.png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204" t="68292" r="6806" b="15888"/>
            <a:stretch/>
          </p:blipFill>
          <p:spPr>
            <a:xfrm rot="5400000" flipV="1">
              <a:off x="5476875" y="968375"/>
              <a:ext cx="539750" cy="266700"/>
            </a:xfrm>
            <a:prstGeom prst="rect">
              <a:avLst/>
            </a:prstGeom>
          </p:spPr>
        </p:pic>
        <p:pic>
          <p:nvPicPr>
            <p:cNvPr id="27" name="Picture 26" descr="IMG01.png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743" t="68292" r="6806" b="15888"/>
            <a:stretch/>
          </p:blipFill>
          <p:spPr>
            <a:xfrm rot="5400000" flipV="1">
              <a:off x="5521325" y="612775"/>
              <a:ext cx="463550" cy="266700"/>
            </a:xfrm>
            <a:prstGeom prst="rect">
              <a:avLst/>
            </a:prstGeom>
          </p:spPr>
        </p:pic>
        <p:pic>
          <p:nvPicPr>
            <p:cNvPr id="33" name="Picture 32" descr="IMG01.png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204" t="68292" r="15484" b="15511"/>
            <a:stretch/>
          </p:blipFill>
          <p:spPr>
            <a:xfrm rot="5400000" flipV="1">
              <a:off x="5610225" y="2580270"/>
              <a:ext cx="279400" cy="273050"/>
            </a:xfrm>
            <a:prstGeom prst="rect">
              <a:avLst/>
            </a:prstGeom>
          </p:spPr>
        </p:pic>
      </p:grpSp>
      <p:sp>
        <p:nvSpPr>
          <p:cNvPr id="28" name="TextBox 27"/>
          <p:cNvSpPr txBox="1"/>
          <p:nvPr/>
        </p:nvSpPr>
        <p:spPr>
          <a:xfrm rot="16200000">
            <a:off x="6296085" y="777936"/>
            <a:ext cx="93109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dirty="0" smtClean="0"/>
              <a:t>Rouge (660 nm)</a:t>
            </a:r>
            <a:endParaRPr lang="en-US" sz="900" dirty="0"/>
          </a:p>
        </p:txBody>
      </p:sp>
      <p:sp>
        <p:nvSpPr>
          <p:cNvPr id="29" name="TextBox 28"/>
          <p:cNvSpPr txBox="1"/>
          <p:nvPr/>
        </p:nvSpPr>
        <p:spPr>
          <a:xfrm rot="16200000">
            <a:off x="7202602" y="717019"/>
            <a:ext cx="112912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dirty="0" smtClean="0"/>
              <a:t>Infra rouge (940nm)</a:t>
            </a:r>
            <a:endParaRPr lang="en-US" sz="900" dirty="0"/>
          </a:p>
        </p:txBody>
      </p:sp>
      <p:grpSp>
        <p:nvGrpSpPr>
          <p:cNvPr id="30" name="Group 29"/>
          <p:cNvGrpSpPr/>
          <p:nvPr/>
        </p:nvGrpSpPr>
        <p:grpSpPr>
          <a:xfrm>
            <a:off x="6858000" y="2551695"/>
            <a:ext cx="273050" cy="831850"/>
            <a:chOff x="5168900" y="438150"/>
            <a:chExt cx="273050" cy="831850"/>
          </a:xfrm>
        </p:grpSpPr>
        <p:pic>
          <p:nvPicPr>
            <p:cNvPr id="31" name="Picture 30" descr="IMG01.png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083" t="68292" r="23314" b="15888"/>
            <a:stretch/>
          </p:blipFill>
          <p:spPr>
            <a:xfrm rot="5400000" flipV="1">
              <a:off x="5083175" y="523875"/>
              <a:ext cx="438150" cy="266700"/>
            </a:xfrm>
            <a:prstGeom prst="rect">
              <a:avLst/>
            </a:prstGeom>
          </p:spPr>
        </p:pic>
        <p:pic>
          <p:nvPicPr>
            <p:cNvPr id="32" name="Picture 31" descr="IMG01.png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083" t="68292" r="23314" b="15888"/>
            <a:stretch/>
          </p:blipFill>
          <p:spPr>
            <a:xfrm rot="5400000" flipV="1">
              <a:off x="5089525" y="917575"/>
              <a:ext cx="438150" cy="266700"/>
            </a:xfrm>
            <a:prstGeom prst="rect">
              <a:avLst/>
            </a:prstGeom>
          </p:spPr>
        </p:pic>
      </p:grpSp>
      <p:sp>
        <p:nvSpPr>
          <p:cNvPr id="34" name="TextBox 33"/>
          <p:cNvSpPr txBox="1"/>
          <p:nvPr/>
        </p:nvSpPr>
        <p:spPr>
          <a:xfrm>
            <a:off x="4977532" y="3421170"/>
            <a:ext cx="12338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dirty="0" err="1" smtClean="0"/>
              <a:t>L’infrarouge</a:t>
            </a:r>
            <a:r>
              <a:rPr lang="en-US" sz="900" dirty="0" smtClean="0"/>
              <a:t> </a:t>
            </a:r>
            <a:r>
              <a:rPr lang="en-US" sz="900" dirty="0" err="1" smtClean="0"/>
              <a:t>passe</a:t>
            </a:r>
            <a:endParaRPr lang="en-US" sz="900" dirty="0" smtClean="0"/>
          </a:p>
          <a:p>
            <a:pPr algn="ctr"/>
            <a:r>
              <a:rPr lang="en-US" sz="900" dirty="0" smtClean="0"/>
              <a:t>(Le rouge </a:t>
            </a:r>
            <a:r>
              <a:rPr lang="en-US" sz="900" dirty="0" err="1" smtClean="0"/>
              <a:t>est</a:t>
            </a:r>
            <a:r>
              <a:rPr lang="en-US" sz="900" dirty="0" smtClean="0"/>
              <a:t> </a:t>
            </a:r>
            <a:r>
              <a:rPr lang="en-US" sz="900" dirty="0" err="1" smtClean="0"/>
              <a:t>absorbé</a:t>
            </a:r>
            <a:r>
              <a:rPr lang="en-US" sz="900" dirty="0" smtClean="0"/>
              <a:t>)</a:t>
            </a:r>
            <a:endParaRPr lang="en-US" sz="900" dirty="0"/>
          </a:p>
        </p:txBody>
      </p:sp>
      <p:sp>
        <p:nvSpPr>
          <p:cNvPr id="35" name="TextBox 34"/>
          <p:cNvSpPr txBox="1"/>
          <p:nvPr/>
        </p:nvSpPr>
        <p:spPr>
          <a:xfrm>
            <a:off x="6564535" y="3421170"/>
            <a:ext cx="1396987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dirty="0" smtClean="0"/>
              <a:t>Le rouge </a:t>
            </a:r>
            <a:r>
              <a:rPr lang="en-US" sz="900" dirty="0" err="1" smtClean="0"/>
              <a:t>passe</a:t>
            </a:r>
            <a:endParaRPr lang="en-US" sz="900" dirty="0" smtClean="0"/>
          </a:p>
          <a:p>
            <a:pPr algn="ctr"/>
            <a:r>
              <a:rPr lang="en-US" sz="900" dirty="0" smtClean="0"/>
              <a:t>(</a:t>
            </a:r>
            <a:r>
              <a:rPr lang="en-US" sz="900" dirty="0" err="1" smtClean="0"/>
              <a:t>L’infrarouge</a:t>
            </a:r>
            <a:r>
              <a:rPr lang="en-US" sz="900" dirty="0" smtClean="0"/>
              <a:t> </a:t>
            </a:r>
            <a:r>
              <a:rPr lang="en-US" sz="900" dirty="0" err="1"/>
              <a:t>est</a:t>
            </a:r>
            <a:r>
              <a:rPr lang="en-US" sz="900" dirty="0"/>
              <a:t> </a:t>
            </a:r>
            <a:r>
              <a:rPr lang="en-US" sz="900" dirty="0" err="1" smtClean="0"/>
              <a:t>absorbé</a:t>
            </a:r>
            <a:r>
              <a:rPr lang="en-US" sz="900" dirty="0" smtClean="0"/>
              <a:t>)</a:t>
            </a:r>
            <a:endParaRPr lang="en-US" sz="900" dirty="0"/>
          </a:p>
          <a:p>
            <a:pPr algn="ctr"/>
            <a:endParaRPr lang="en-US" sz="900" dirty="0"/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1000" y="697943"/>
            <a:ext cx="3987565" cy="2317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1464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apture d’écran 2016-08-24 à 21.37.5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100" y="203200"/>
            <a:ext cx="7950200" cy="4699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6250" y="98914"/>
            <a:ext cx="2451100" cy="1276920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3429000" y="1141995"/>
            <a:ext cx="167464" cy="857250"/>
            <a:chOff x="5613400" y="514350"/>
            <a:chExt cx="273050" cy="857250"/>
          </a:xfrm>
        </p:grpSpPr>
        <p:pic>
          <p:nvPicPr>
            <p:cNvPr id="15" name="Picture 14" descr="IMG01.pn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204" t="68292" r="6806" b="15888"/>
            <a:stretch/>
          </p:blipFill>
          <p:spPr>
            <a:xfrm rot="5400000" flipV="1">
              <a:off x="5476875" y="968375"/>
              <a:ext cx="539750" cy="266700"/>
            </a:xfrm>
            <a:prstGeom prst="rect">
              <a:avLst/>
            </a:prstGeom>
          </p:spPr>
        </p:pic>
        <p:pic>
          <p:nvPicPr>
            <p:cNvPr id="16" name="Picture 15" descr="IMG01.pn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743" t="68292" r="6806" b="15888"/>
            <a:stretch/>
          </p:blipFill>
          <p:spPr>
            <a:xfrm rot="5400000" flipV="1">
              <a:off x="5521325" y="612775"/>
              <a:ext cx="463550" cy="266700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/>
        </p:nvGrpSpPr>
        <p:grpSpPr>
          <a:xfrm>
            <a:off x="3421468" y="1954794"/>
            <a:ext cx="167464" cy="857250"/>
            <a:chOff x="5613400" y="514350"/>
            <a:chExt cx="273050" cy="857250"/>
          </a:xfrm>
        </p:grpSpPr>
        <p:pic>
          <p:nvPicPr>
            <p:cNvPr id="18" name="Picture 17" descr="IMG01.pn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204" t="68292" r="6806" b="15888"/>
            <a:stretch/>
          </p:blipFill>
          <p:spPr>
            <a:xfrm rot="5400000" flipV="1">
              <a:off x="5476875" y="968375"/>
              <a:ext cx="539750" cy="266700"/>
            </a:xfrm>
            <a:prstGeom prst="rect">
              <a:avLst/>
            </a:prstGeom>
          </p:spPr>
        </p:pic>
        <p:pic>
          <p:nvPicPr>
            <p:cNvPr id="19" name="Picture 18" descr="IMG01.pn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743" t="68292" r="6806" b="15888"/>
            <a:stretch/>
          </p:blipFill>
          <p:spPr>
            <a:xfrm rot="5400000" flipV="1">
              <a:off x="5521325" y="612775"/>
              <a:ext cx="463550" cy="266700"/>
            </a:xfrm>
            <a:prstGeom prst="rect">
              <a:avLst/>
            </a:prstGeom>
          </p:spPr>
        </p:pic>
      </p:grpSp>
      <p:grpSp>
        <p:nvGrpSpPr>
          <p:cNvPr id="20" name="Group 19"/>
          <p:cNvGrpSpPr/>
          <p:nvPr/>
        </p:nvGrpSpPr>
        <p:grpSpPr>
          <a:xfrm>
            <a:off x="3413936" y="2767593"/>
            <a:ext cx="167464" cy="857250"/>
            <a:chOff x="5613400" y="514350"/>
            <a:chExt cx="273050" cy="857250"/>
          </a:xfrm>
        </p:grpSpPr>
        <p:pic>
          <p:nvPicPr>
            <p:cNvPr id="21" name="Picture 20" descr="IMG01.pn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204" t="68292" r="6806" b="15888"/>
            <a:stretch/>
          </p:blipFill>
          <p:spPr>
            <a:xfrm rot="5400000" flipV="1">
              <a:off x="5476875" y="968375"/>
              <a:ext cx="539750" cy="266700"/>
            </a:xfrm>
            <a:prstGeom prst="rect">
              <a:avLst/>
            </a:prstGeom>
          </p:spPr>
        </p:pic>
        <p:pic>
          <p:nvPicPr>
            <p:cNvPr id="22" name="Picture 21" descr="IMG01.pn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743" t="68292" r="6806" b="15888"/>
            <a:stretch/>
          </p:blipFill>
          <p:spPr>
            <a:xfrm rot="5400000" flipV="1">
              <a:off x="5521325" y="612775"/>
              <a:ext cx="463550" cy="266700"/>
            </a:xfrm>
            <a:prstGeom prst="rect">
              <a:avLst/>
            </a:prstGeom>
          </p:spPr>
        </p:pic>
      </p:grpSp>
      <p:grpSp>
        <p:nvGrpSpPr>
          <p:cNvPr id="23" name="Group 22"/>
          <p:cNvGrpSpPr/>
          <p:nvPr/>
        </p:nvGrpSpPr>
        <p:grpSpPr>
          <a:xfrm>
            <a:off x="3200400" y="1128289"/>
            <a:ext cx="171450" cy="831850"/>
            <a:chOff x="5168900" y="438150"/>
            <a:chExt cx="273050" cy="831850"/>
          </a:xfrm>
        </p:grpSpPr>
        <p:pic>
          <p:nvPicPr>
            <p:cNvPr id="24" name="Picture 23" descr="IMG01.pn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083" t="68292" r="23314" b="15888"/>
            <a:stretch/>
          </p:blipFill>
          <p:spPr>
            <a:xfrm rot="5400000" flipV="1">
              <a:off x="5083175" y="523875"/>
              <a:ext cx="438150" cy="266700"/>
            </a:xfrm>
            <a:prstGeom prst="rect">
              <a:avLst/>
            </a:prstGeom>
          </p:spPr>
        </p:pic>
        <p:pic>
          <p:nvPicPr>
            <p:cNvPr id="25" name="Picture 24" descr="IMG01.pn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083" t="68292" r="23314" b="15888"/>
            <a:stretch/>
          </p:blipFill>
          <p:spPr>
            <a:xfrm rot="5400000" flipV="1">
              <a:off x="5089525" y="917575"/>
              <a:ext cx="438150" cy="266700"/>
            </a:xfrm>
            <a:prstGeom prst="rect">
              <a:avLst/>
            </a:prstGeom>
          </p:spPr>
        </p:pic>
      </p:grpSp>
      <p:grpSp>
        <p:nvGrpSpPr>
          <p:cNvPr id="26" name="Group 25"/>
          <p:cNvGrpSpPr/>
          <p:nvPr/>
        </p:nvGrpSpPr>
        <p:grpSpPr>
          <a:xfrm>
            <a:off x="3213099" y="1929393"/>
            <a:ext cx="171450" cy="831850"/>
            <a:chOff x="5168900" y="438150"/>
            <a:chExt cx="273050" cy="831850"/>
          </a:xfrm>
        </p:grpSpPr>
        <p:pic>
          <p:nvPicPr>
            <p:cNvPr id="27" name="Picture 26" descr="IMG01.pn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083" t="68292" r="23314" b="15888"/>
            <a:stretch/>
          </p:blipFill>
          <p:spPr>
            <a:xfrm rot="5400000" flipV="1">
              <a:off x="5083175" y="523875"/>
              <a:ext cx="438150" cy="266700"/>
            </a:xfrm>
            <a:prstGeom prst="rect">
              <a:avLst/>
            </a:prstGeom>
          </p:spPr>
        </p:pic>
        <p:pic>
          <p:nvPicPr>
            <p:cNvPr id="28" name="Picture 27" descr="IMG01.pn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083" t="68292" r="23314" b="15888"/>
            <a:stretch/>
          </p:blipFill>
          <p:spPr>
            <a:xfrm rot="5400000" flipV="1">
              <a:off x="5089525" y="917575"/>
              <a:ext cx="438150" cy="266700"/>
            </a:xfrm>
            <a:prstGeom prst="rect">
              <a:avLst/>
            </a:prstGeom>
          </p:spPr>
        </p:pic>
      </p:grpSp>
      <p:grpSp>
        <p:nvGrpSpPr>
          <p:cNvPr id="29" name="Group 28"/>
          <p:cNvGrpSpPr/>
          <p:nvPr/>
        </p:nvGrpSpPr>
        <p:grpSpPr>
          <a:xfrm>
            <a:off x="3225798" y="2730497"/>
            <a:ext cx="171450" cy="831850"/>
            <a:chOff x="5168900" y="438150"/>
            <a:chExt cx="273050" cy="831850"/>
          </a:xfrm>
        </p:grpSpPr>
        <p:pic>
          <p:nvPicPr>
            <p:cNvPr id="30" name="Picture 29" descr="IMG01.pn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083" t="68292" r="23314" b="15888"/>
            <a:stretch/>
          </p:blipFill>
          <p:spPr>
            <a:xfrm rot="5400000" flipV="1">
              <a:off x="5083175" y="523875"/>
              <a:ext cx="438150" cy="266700"/>
            </a:xfrm>
            <a:prstGeom prst="rect">
              <a:avLst/>
            </a:prstGeom>
          </p:spPr>
        </p:pic>
        <p:pic>
          <p:nvPicPr>
            <p:cNvPr id="31" name="Picture 30" descr="IMG01.pn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083" t="68292" r="23314" b="15888"/>
            <a:stretch/>
          </p:blipFill>
          <p:spPr>
            <a:xfrm rot="5400000" flipV="1">
              <a:off x="5089525" y="917575"/>
              <a:ext cx="438150" cy="2667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927144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 descr="Capture d’écran 2016-08-24 à 21.00.58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27"/>
          <a:stretch/>
        </p:blipFill>
        <p:spPr>
          <a:xfrm>
            <a:off x="4341917" y="665744"/>
            <a:ext cx="4395683" cy="4434692"/>
          </a:xfrm>
          <a:prstGeom prst="rect">
            <a:avLst/>
          </a:prstGeom>
        </p:spPr>
      </p:pic>
      <p:pic>
        <p:nvPicPr>
          <p:cNvPr id="38" name="Picture 37" descr="Capture d’écran 2016-08-24 à 21.01.5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05" y="8286"/>
            <a:ext cx="4775435" cy="903845"/>
          </a:xfrm>
          <a:prstGeom prst="rect">
            <a:avLst/>
          </a:prstGeom>
        </p:spPr>
      </p:pic>
      <p:pic>
        <p:nvPicPr>
          <p:cNvPr id="69" name="Picture 68" descr="imgre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5358" y="2041261"/>
            <a:ext cx="1627414" cy="914400"/>
          </a:xfrm>
          <a:prstGeom prst="rect">
            <a:avLst/>
          </a:prstGeom>
        </p:spPr>
      </p:pic>
      <p:pic>
        <p:nvPicPr>
          <p:cNvPr id="70" name="Picture 69" descr="imgres.jpg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516" y="2041261"/>
            <a:ext cx="1627414" cy="914400"/>
          </a:xfrm>
          <a:prstGeom prst="rect">
            <a:avLst/>
          </a:prstGeom>
        </p:spPr>
      </p:pic>
      <p:grpSp>
        <p:nvGrpSpPr>
          <p:cNvPr id="71" name="Group 70"/>
          <p:cNvGrpSpPr/>
          <p:nvPr/>
        </p:nvGrpSpPr>
        <p:grpSpPr>
          <a:xfrm>
            <a:off x="716223" y="1158611"/>
            <a:ext cx="273050" cy="831850"/>
            <a:chOff x="5168900" y="438150"/>
            <a:chExt cx="273050" cy="831850"/>
          </a:xfrm>
        </p:grpSpPr>
        <p:pic>
          <p:nvPicPr>
            <p:cNvPr id="72" name="Picture 71" descr="IMG01.png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083" t="68292" r="23314" b="15888"/>
            <a:stretch/>
          </p:blipFill>
          <p:spPr>
            <a:xfrm rot="5400000" flipV="1">
              <a:off x="5083175" y="523875"/>
              <a:ext cx="438150" cy="266700"/>
            </a:xfrm>
            <a:prstGeom prst="rect">
              <a:avLst/>
            </a:prstGeom>
          </p:spPr>
        </p:pic>
        <p:pic>
          <p:nvPicPr>
            <p:cNvPr id="73" name="Picture 72" descr="IMG01.png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083" t="68292" r="23314" b="15888"/>
            <a:stretch/>
          </p:blipFill>
          <p:spPr>
            <a:xfrm rot="5400000" flipV="1">
              <a:off x="5089525" y="917575"/>
              <a:ext cx="438150" cy="266700"/>
            </a:xfrm>
            <a:prstGeom prst="rect">
              <a:avLst/>
            </a:prstGeom>
          </p:spPr>
        </p:pic>
      </p:grpSp>
      <p:grpSp>
        <p:nvGrpSpPr>
          <p:cNvPr id="74" name="Group 73"/>
          <p:cNvGrpSpPr/>
          <p:nvPr/>
        </p:nvGrpSpPr>
        <p:grpSpPr>
          <a:xfrm>
            <a:off x="1224223" y="1158611"/>
            <a:ext cx="273050" cy="857250"/>
            <a:chOff x="5613400" y="514350"/>
            <a:chExt cx="273050" cy="857250"/>
          </a:xfrm>
        </p:grpSpPr>
        <p:pic>
          <p:nvPicPr>
            <p:cNvPr id="75" name="Picture 74" descr="IMG01.png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204" t="68292" r="6806" b="15888"/>
            <a:stretch/>
          </p:blipFill>
          <p:spPr>
            <a:xfrm rot="5400000" flipV="1">
              <a:off x="5476875" y="968375"/>
              <a:ext cx="539750" cy="266700"/>
            </a:xfrm>
            <a:prstGeom prst="rect">
              <a:avLst/>
            </a:prstGeom>
          </p:spPr>
        </p:pic>
        <p:pic>
          <p:nvPicPr>
            <p:cNvPr id="76" name="Picture 75" descr="IMG01.png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743" t="68292" r="6806" b="15888"/>
            <a:stretch/>
          </p:blipFill>
          <p:spPr>
            <a:xfrm rot="5400000" flipV="1">
              <a:off x="5521325" y="612775"/>
              <a:ext cx="463550" cy="266700"/>
            </a:xfrm>
            <a:prstGeom prst="rect">
              <a:avLst/>
            </a:prstGeom>
          </p:spPr>
        </p:pic>
      </p:grpSp>
      <p:sp>
        <p:nvSpPr>
          <p:cNvPr id="77" name="TextBox 76"/>
          <p:cNvSpPr txBox="1"/>
          <p:nvPr/>
        </p:nvSpPr>
        <p:spPr>
          <a:xfrm rot="16200000">
            <a:off x="141608" y="1409497"/>
            <a:ext cx="93109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dirty="0" smtClean="0"/>
              <a:t>Rouge (660 nm)</a:t>
            </a:r>
            <a:endParaRPr lang="en-US" sz="900" dirty="0"/>
          </a:p>
        </p:txBody>
      </p:sp>
      <p:sp>
        <p:nvSpPr>
          <p:cNvPr id="78" name="TextBox 77"/>
          <p:cNvSpPr txBox="1"/>
          <p:nvPr/>
        </p:nvSpPr>
        <p:spPr>
          <a:xfrm rot="16200000">
            <a:off x="1048125" y="1348580"/>
            <a:ext cx="112912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dirty="0" smtClean="0"/>
              <a:t>Infra rouge (940nm)</a:t>
            </a:r>
            <a:endParaRPr lang="en-US" sz="900" dirty="0"/>
          </a:p>
        </p:txBody>
      </p:sp>
      <p:sp>
        <p:nvSpPr>
          <p:cNvPr id="79" name="TextBox 78"/>
          <p:cNvSpPr txBox="1"/>
          <p:nvPr/>
        </p:nvSpPr>
        <p:spPr>
          <a:xfrm>
            <a:off x="2403151" y="2930261"/>
            <a:ext cx="117274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dirty="0" smtClean="0"/>
              <a:t>Hb </a:t>
            </a:r>
            <a:r>
              <a:rPr lang="en-US" sz="900" dirty="0" err="1" smtClean="0"/>
              <a:t>Oxygénée</a:t>
            </a:r>
            <a:r>
              <a:rPr lang="en-US" sz="900" dirty="0" smtClean="0"/>
              <a:t> (O2Hb)</a:t>
            </a:r>
            <a:endParaRPr lang="en-US" sz="900" dirty="0"/>
          </a:p>
        </p:txBody>
      </p:sp>
      <p:sp>
        <p:nvSpPr>
          <p:cNvPr id="80" name="TextBox 79"/>
          <p:cNvSpPr txBox="1"/>
          <p:nvPr/>
        </p:nvSpPr>
        <p:spPr>
          <a:xfrm>
            <a:off x="732750" y="2945069"/>
            <a:ext cx="98294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dirty="0" smtClean="0"/>
              <a:t>Hb  </a:t>
            </a:r>
            <a:r>
              <a:rPr lang="en-US" sz="900" dirty="0" err="1" smtClean="0"/>
              <a:t>désoxygenée</a:t>
            </a:r>
            <a:r>
              <a:rPr lang="en-US" sz="900" dirty="0" smtClean="0"/>
              <a:t> </a:t>
            </a:r>
            <a:endParaRPr lang="en-US" sz="900" dirty="0"/>
          </a:p>
        </p:txBody>
      </p:sp>
      <p:grpSp>
        <p:nvGrpSpPr>
          <p:cNvPr id="81" name="Group 80"/>
          <p:cNvGrpSpPr/>
          <p:nvPr/>
        </p:nvGrpSpPr>
        <p:grpSpPr>
          <a:xfrm>
            <a:off x="1224223" y="3195956"/>
            <a:ext cx="273050" cy="857250"/>
            <a:chOff x="5613400" y="514350"/>
            <a:chExt cx="273050" cy="857250"/>
          </a:xfrm>
        </p:grpSpPr>
        <p:pic>
          <p:nvPicPr>
            <p:cNvPr id="82" name="Picture 81" descr="IMG01.png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204" t="68292" r="6806" b="15888"/>
            <a:stretch/>
          </p:blipFill>
          <p:spPr>
            <a:xfrm rot="5400000" flipV="1">
              <a:off x="5476875" y="968375"/>
              <a:ext cx="539750" cy="266700"/>
            </a:xfrm>
            <a:prstGeom prst="rect">
              <a:avLst/>
            </a:prstGeom>
          </p:spPr>
        </p:pic>
        <p:pic>
          <p:nvPicPr>
            <p:cNvPr id="83" name="Picture 82" descr="IMG01.png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743" t="68292" r="6806" b="15888"/>
            <a:stretch/>
          </p:blipFill>
          <p:spPr>
            <a:xfrm rot="5400000" flipV="1">
              <a:off x="5521325" y="612775"/>
              <a:ext cx="463550" cy="266700"/>
            </a:xfrm>
            <a:prstGeom prst="rect">
              <a:avLst/>
            </a:prstGeom>
          </p:spPr>
        </p:pic>
      </p:grpSp>
      <p:pic>
        <p:nvPicPr>
          <p:cNvPr id="84" name="Picture 83" descr="IMG01.png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83" t="68292" r="26488" b="17395"/>
          <a:stretch/>
        </p:blipFill>
        <p:spPr>
          <a:xfrm rot="5400000" flipV="1">
            <a:off x="690823" y="3297556"/>
            <a:ext cx="342900" cy="241300"/>
          </a:xfrm>
          <a:prstGeom prst="rect">
            <a:avLst/>
          </a:prstGeom>
        </p:spPr>
      </p:pic>
      <p:grpSp>
        <p:nvGrpSpPr>
          <p:cNvPr id="85" name="Group 84"/>
          <p:cNvGrpSpPr/>
          <p:nvPr/>
        </p:nvGrpSpPr>
        <p:grpSpPr>
          <a:xfrm>
            <a:off x="2481523" y="1171311"/>
            <a:ext cx="273050" cy="831850"/>
            <a:chOff x="5168900" y="438150"/>
            <a:chExt cx="273050" cy="831850"/>
          </a:xfrm>
        </p:grpSpPr>
        <p:pic>
          <p:nvPicPr>
            <p:cNvPr id="86" name="Picture 85" descr="IMG01.png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083" t="68292" r="23314" b="15888"/>
            <a:stretch/>
          </p:blipFill>
          <p:spPr>
            <a:xfrm rot="5400000" flipV="1">
              <a:off x="5083175" y="523875"/>
              <a:ext cx="438150" cy="266700"/>
            </a:xfrm>
            <a:prstGeom prst="rect">
              <a:avLst/>
            </a:prstGeom>
          </p:spPr>
        </p:pic>
        <p:pic>
          <p:nvPicPr>
            <p:cNvPr id="87" name="Picture 86" descr="IMG01.png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083" t="68292" r="23314" b="15888"/>
            <a:stretch/>
          </p:blipFill>
          <p:spPr>
            <a:xfrm rot="5400000" flipV="1">
              <a:off x="5089525" y="917575"/>
              <a:ext cx="438150" cy="266700"/>
            </a:xfrm>
            <a:prstGeom prst="rect">
              <a:avLst/>
            </a:prstGeom>
          </p:spPr>
        </p:pic>
      </p:grpSp>
      <p:grpSp>
        <p:nvGrpSpPr>
          <p:cNvPr id="88" name="Group 87"/>
          <p:cNvGrpSpPr/>
          <p:nvPr/>
        </p:nvGrpSpPr>
        <p:grpSpPr>
          <a:xfrm>
            <a:off x="2989523" y="1171311"/>
            <a:ext cx="273050" cy="2418345"/>
            <a:chOff x="5613400" y="514350"/>
            <a:chExt cx="273050" cy="2418345"/>
          </a:xfrm>
        </p:grpSpPr>
        <p:pic>
          <p:nvPicPr>
            <p:cNvPr id="89" name="Picture 88" descr="IMG01.png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204" t="68292" r="6806" b="15888"/>
            <a:stretch/>
          </p:blipFill>
          <p:spPr>
            <a:xfrm rot="5400000" flipV="1">
              <a:off x="5476875" y="968375"/>
              <a:ext cx="539750" cy="266700"/>
            </a:xfrm>
            <a:prstGeom prst="rect">
              <a:avLst/>
            </a:prstGeom>
          </p:spPr>
        </p:pic>
        <p:pic>
          <p:nvPicPr>
            <p:cNvPr id="90" name="Picture 89" descr="IMG01.png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743" t="68292" r="6806" b="15888"/>
            <a:stretch/>
          </p:blipFill>
          <p:spPr>
            <a:xfrm rot="5400000" flipV="1">
              <a:off x="5521325" y="612775"/>
              <a:ext cx="463550" cy="266700"/>
            </a:xfrm>
            <a:prstGeom prst="rect">
              <a:avLst/>
            </a:prstGeom>
          </p:spPr>
        </p:pic>
        <p:pic>
          <p:nvPicPr>
            <p:cNvPr id="91" name="Picture 90" descr="IMG01.png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204" t="68292" r="12945" b="15887"/>
            <a:stretch/>
          </p:blipFill>
          <p:spPr>
            <a:xfrm rot="5400000" flipV="1">
              <a:off x="5568950" y="2621545"/>
              <a:ext cx="355600" cy="266700"/>
            </a:xfrm>
            <a:prstGeom prst="rect">
              <a:avLst/>
            </a:prstGeom>
          </p:spPr>
        </p:pic>
      </p:grpSp>
      <p:sp>
        <p:nvSpPr>
          <p:cNvPr id="92" name="TextBox 91"/>
          <p:cNvSpPr txBox="1"/>
          <p:nvPr/>
        </p:nvSpPr>
        <p:spPr>
          <a:xfrm rot="16200000">
            <a:off x="1906908" y="1422197"/>
            <a:ext cx="93109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dirty="0" smtClean="0"/>
              <a:t>Rouge (660 nm)</a:t>
            </a:r>
            <a:endParaRPr lang="en-US" sz="900" dirty="0"/>
          </a:p>
        </p:txBody>
      </p:sp>
      <p:sp>
        <p:nvSpPr>
          <p:cNvPr id="93" name="TextBox 92"/>
          <p:cNvSpPr txBox="1"/>
          <p:nvPr/>
        </p:nvSpPr>
        <p:spPr>
          <a:xfrm rot="16200000">
            <a:off x="2813425" y="1361280"/>
            <a:ext cx="112912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dirty="0" smtClean="0"/>
              <a:t>Infra rouge (940nm)</a:t>
            </a:r>
            <a:endParaRPr lang="en-US" sz="900" dirty="0"/>
          </a:p>
        </p:txBody>
      </p:sp>
      <p:grpSp>
        <p:nvGrpSpPr>
          <p:cNvPr id="94" name="Group 93"/>
          <p:cNvGrpSpPr/>
          <p:nvPr/>
        </p:nvGrpSpPr>
        <p:grpSpPr>
          <a:xfrm>
            <a:off x="2468823" y="3195956"/>
            <a:ext cx="273050" cy="831850"/>
            <a:chOff x="5168900" y="438150"/>
            <a:chExt cx="273050" cy="831850"/>
          </a:xfrm>
        </p:grpSpPr>
        <p:pic>
          <p:nvPicPr>
            <p:cNvPr id="95" name="Picture 94" descr="IMG01.png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083" t="68292" r="23314" b="15888"/>
            <a:stretch/>
          </p:blipFill>
          <p:spPr>
            <a:xfrm rot="5400000" flipV="1">
              <a:off x="5083175" y="523875"/>
              <a:ext cx="438150" cy="266700"/>
            </a:xfrm>
            <a:prstGeom prst="rect">
              <a:avLst/>
            </a:prstGeom>
          </p:spPr>
        </p:pic>
        <p:pic>
          <p:nvPicPr>
            <p:cNvPr id="96" name="Picture 95" descr="IMG01.png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083" t="68292" r="23314" b="15888"/>
            <a:stretch/>
          </p:blipFill>
          <p:spPr>
            <a:xfrm rot="5400000" flipV="1">
              <a:off x="5089525" y="917575"/>
              <a:ext cx="438150" cy="266700"/>
            </a:xfrm>
            <a:prstGeom prst="rect">
              <a:avLst/>
            </a:prstGeom>
          </p:spPr>
        </p:pic>
      </p:grpSp>
      <p:sp>
        <p:nvSpPr>
          <p:cNvPr id="97" name="TextBox 96"/>
          <p:cNvSpPr txBox="1"/>
          <p:nvPr/>
        </p:nvSpPr>
        <p:spPr>
          <a:xfrm>
            <a:off x="588355" y="4065431"/>
            <a:ext cx="1233838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dirty="0" err="1" smtClean="0"/>
              <a:t>L’infrarouge</a:t>
            </a:r>
            <a:r>
              <a:rPr lang="en-US" sz="900" dirty="0" smtClean="0"/>
              <a:t> </a:t>
            </a:r>
            <a:r>
              <a:rPr lang="en-US" sz="900" dirty="0" err="1" smtClean="0"/>
              <a:t>passe</a:t>
            </a:r>
            <a:endParaRPr lang="en-US" sz="900" dirty="0" smtClean="0"/>
          </a:p>
          <a:p>
            <a:pPr algn="ctr"/>
            <a:r>
              <a:rPr lang="en-US" sz="900" dirty="0" smtClean="0"/>
              <a:t>(Le rouge </a:t>
            </a:r>
            <a:r>
              <a:rPr lang="en-US" sz="900" dirty="0" err="1" smtClean="0"/>
              <a:t>est</a:t>
            </a:r>
            <a:r>
              <a:rPr lang="en-US" sz="900" dirty="0" smtClean="0"/>
              <a:t> </a:t>
            </a:r>
            <a:r>
              <a:rPr lang="en-US" sz="900" dirty="0" err="1" smtClean="0"/>
              <a:t>absorbé</a:t>
            </a:r>
            <a:r>
              <a:rPr lang="en-US" sz="900" dirty="0" smtClean="0"/>
              <a:t>)</a:t>
            </a:r>
          </a:p>
          <a:p>
            <a:pPr algn="ctr"/>
            <a:r>
              <a:rPr lang="en-US" sz="900" dirty="0" smtClean="0">
                <a:sym typeface="Wingdings"/>
              </a:rPr>
              <a:t> Aspect rouge </a:t>
            </a:r>
            <a:r>
              <a:rPr lang="en-US" sz="900" dirty="0" err="1" smtClean="0">
                <a:sym typeface="Wingdings"/>
              </a:rPr>
              <a:t>foncé</a:t>
            </a:r>
            <a:endParaRPr lang="en-US" sz="900" dirty="0"/>
          </a:p>
        </p:txBody>
      </p:sp>
      <p:sp>
        <p:nvSpPr>
          <p:cNvPr id="98" name="TextBox 97"/>
          <p:cNvSpPr txBox="1"/>
          <p:nvPr/>
        </p:nvSpPr>
        <p:spPr>
          <a:xfrm>
            <a:off x="2175359" y="4065431"/>
            <a:ext cx="13969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dirty="0" smtClean="0"/>
              <a:t>Le rouge </a:t>
            </a:r>
            <a:r>
              <a:rPr lang="en-US" sz="900" dirty="0" err="1" smtClean="0"/>
              <a:t>passe</a:t>
            </a:r>
            <a:endParaRPr lang="en-US" sz="900" dirty="0" smtClean="0"/>
          </a:p>
          <a:p>
            <a:pPr algn="ctr"/>
            <a:r>
              <a:rPr lang="en-US" sz="900" dirty="0" smtClean="0"/>
              <a:t>(</a:t>
            </a:r>
            <a:r>
              <a:rPr lang="en-US" sz="900" dirty="0" err="1" smtClean="0"/>
              <a:t>L’infrarouge</a:t>
            </a:r>
            <a:r>
              <a:rPr lang="en-US" sz="900" dirty="0" smtClean="0"/>
              <a:t> </a:t>
            </a:r>
            <a:r>
              <a:rPr lang="en-US" sz="900" dirty="0" err="1"/>
              <a:t>est</a:t>
            </a:r>
            <a:r>
              <a:rPr lang="en-US" sz="900" dirty="0"/>
              <a:t> </a:t>
            </a:r>
            <a:r>
              <a:rPr lang="en-US" sz="900" dirty="0" err="1" smtClean="0"/>
              <a:t>absorbé</a:t>
            </a:r>
            <a:r>
              <a:rPr lang="en-US" sz="900" dirty="0" smtClean="0"/>
              <a:t>)</a:t>
            </a:r>
          </a:p>
          <a:p>
            <a:pPr algn="ctr"/>
            <a:r>
              <a:rPr lang="en-US" sz="900" dirty="0" smtClean="0">
                <a:sym typeface="Wingdings"/>
              </a:rPr>
              <a:t></a:t>
            </a:r>
            <a:r>
              <a:rPr lang="en-US" sz="900" dirty="0" smtClean="0"/>
              <a:t> </a:t>
            </a:r>
            <a:r>
              <a:rPr lang="en-US" sz="900" dirty="0" err="1"/>
              <a:t>A</a:t>
            </a:r>
            <a:r>
              <a:rPr lang="en-US" sz="900" dirty="0" err="1" smtClean="0"/>
              <a:t>speczt</a:t>
            </a:r>
            <a:r>
              <a:rPr lang="en-US" sz="900" dirty="0" smtClean="0"/>
              <a:t> rouge </a:t>
            </a:r>
            <a:r>
              <a:rPr lang="en-US" sz="900" dirty="0" err="1" smtClean="0"/>
              <a:t>clair</a:t>
            </a:r>
            <a:endParaRPr lang="en-US" sz="900" dirty="0"/>
          </a:p>
          <a:p>
            <a:pPr algn="ctr"/>
            <a:endParaRPr lang="en-US" sz="900" dirty="0"/>
          </a:p>
        </p:txBody>
      </p:sp>
      <p:pic>
        <p:nvPicPr>
          <p:cNvPr id="104" name="Picture 103" descr="Capture d’écran 2016-08-24 à 21.42.36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300" y="5174286"/>
            <a:ext cx="4470400" cy="544172"/>
          </a:xfrm>
          <a:prstGeom prst="rect">
            <a:avLst/>
          </a:prstGeom>
        </p:spPr>
      </p:pic>
      <p:sp>
        <p:nvSpPr>
          <p:cNvPr id="105" name="TextBox 104"/>
          <p:cNvSpPr txBox="1"/>
          <p:nvPr/>
        </p:nvSpPr>
        <p:spPr>
          <a:xfrm>
            <a:off x="2565400" y="5905500"/>
            <a:ext cx="59815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absorption </a:t>
            </a:r>
            <a:r>
              <a:rPr lang="en-US" sz="1400" dirty="0" err="1"/>
              <a:t>a</a:t>
            </a:r>
            <a:r>
              <a:rPr lang="en-US" sz="1400" dirty="0" err="1" smtClean="0"/>
              <a:t>rtérielle</a:t>
            </a:r>
            <a:r>
              <a:rPr lang="en-US" sz="1400" dirty="0" smtClean="0"/>
              <a:t> </a:t>
            </a:r>
            <a:r>
              <a:rPr lang="en-US" sz="1400" dirty="0" err="1" smtClean="0"/>
              <a:t>dans</a:t>
            </a:r>
            <a:r>
              <a:rPr lang="en-US" sz="1400" dirty="0" smtClean="0"/>
              <a:t> le rouge/absorption </a:t>
            </a:r>
            <a:r>
              <a:rPr lang="en-US" sz="1400" dirty="0" err="1" smtClean="0"/>
              <a:t>tissulaire</a:t>
            </a:r>
            <a:r>
              <a:rPr lang="en-US" sz="1400" dirty="0" smtClean="0"/>
              <a:t> </a:t>
            </a:r>
            <a:r>
              <a:rPr lang="en-US" sz="1400" dirty="0" err="1" smtClean="0"/>
              <a:t>dans</a:t>
            </a:r>
            <a:r>
              <a:rPr lang="en-US" sz="1400" dirty="0" smtClean="0"/>
              <a:t> le rouge (660 nm)</a:t>
            </a:r>
            <a:endParaRPr lang="en-US" sz="1400" dirty="0"/>
          </a:p>
        </p:txBody>
      </p:sp>
      <p:sp>
        <p:nvSpPr>
          <p:cNvPr id="106" name="TextBox 105"/>
          <p:cNvSpPr txBox="1"/>
          <p:nvPr/>
        </p:nvSpPr>
        <p:spPr>
          <a:xfrm>
            <a:off x="2558593" y="6167854"/>
            <a:ext cx="52358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absorption </a:t>
            </a:r>
            <a:r>
              <a:rPr lang="en-US" sz="1400" dirty="0" err="1"/>
              <a:t>a</a:t>
            </a:r>
            <a:r>
              <a:rPr lang="en-US" sz="1400" dirty="0" err="1" smtClean="0"/>
              <a:t>rtérielle</a:t>
            </a:r>
            <a:r>
              <a:rPr lang="en-US" sz="1400" dirty="0" smtClean="0"/>
              <a:t> </a:t>
            </a:r>
            <a:r>
              <a:rPr lang="en-US" sz="1400" dirty="0" err="1" smtClean="0"/>
              <a:t>dans</a:t>
            </a:r>
            <a:r>
              <a:rPr lang="en-US" sz="1400" dirty="0" smtClean="0"/>
              <a:t> </a:t>
            </a:r>
            <a:r>
              <a:rPr lang="en-US" sz="1400" dirty="0" err="1" smtClean="0"/>
              <a:t>l’IR</a:t>
            </a:r>
            <a:r>
              <a:rPr lang="en-US" sz="1400" dirty="0" smtClean="0"/>
              <a:t>/absorption </a:t>
            </a:r>
            <a:r>
              <a:rPr lang="en-US" sz="1400" dirty="0" err="1" smtClean="0"/>
              <a:t>tissulaire</a:t>
            </a:r>
            <a:r>
              <a:rPr lang="en-US" sz="1400" dirty="0" smtClean="0"/>
              <a:t> </a:t>
            </a:r>
            <a:r>
              <a:rPr lang="en-US" sz="1400" dirty="0" err="1" smtClean="0"/>
              <a:t>dans</a:t>
            </a:r>
            <a:r>
              <a:rPr lang="en-US" sz="1400" dirty="0" smtClean="0"/>
              <a:t> </a:t>
            </a:r>
            <a:r>
              <a:rPr lang="en-US" sz="1400" dirty="0" err="1" smtClean="0"/>
              <a:t>l’IR</a:t>
            </a:r>
            <a:r>
              <a:rPr lang="en-US" sz="1400" dirty="0" smtClean="0"/>
              <a:t> (940 nm)</a:t>
            </a:r>
            <a:endParaRPr lang="en-US" sz="1400" dirty="0"/>
          </a:p>
        </p:txBody>
      </p:sp>
      <p:cxnSp>
        <p:nvCxnSpPr>
          <p:cNvPr id="107" name="Straight Connector 106"/>
          <p:cNvCxnSpPr/>
          <p:nvPr/>
        </p:nvCxnSpPr>
        <p:spPr>
          <a:xfrm flipV="1">
            <a:off x="2628900" y="6213277"/>
            <a:ext cx="5867400" cy="22423"/>
          </a:xfrm>
          <a:prstGeom prst="line">
            <a:avLst/>
          </a:prstGeom>
          <a:ln w="9525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8" name="Rectangle 107"/>
          <p:cNvSpPr/>
          <p:nvPr/>
        </p:nvSpPr>
        <p:spPr>
          <a:xfrm>
            <a:off x="419546" y="6059388"/>
            <a:ext cx="220392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Rapport rouge/</a:t>
            </a:r>
            <a:r>
              <a:rPr lang="en-US" sz="1400" dirty="0" err="1"/>
              <a:t>infrarouge</a:t>
            </a:r>
            <a:r>
              <a:rPr lang="en-US" sz="1400" dirty="0"/>
              <a:t> =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229054" y="3645299"/>
            <a:ext cx="75836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=</a:t>
            </a:r>
            <a:r>
              <a:rPr lang="en-US" sz="1000" dirty="0" err="1" smtClean="0"/>
              <a:t>désoxyHb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536787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pture d’écran 2016-08-24 à 21.34.2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3600"/>
            <a:ext cx="9144000" cy="4813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865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pture d’écran 2016-08-24 à 21.41.1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100" y="374650"/>
            <a:ext cx="7772400" cy="38227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8600" y="4222413"/>
            <a:ext cx="8712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Le </a:t>
            </a:r>
            <a:r>
              <a:rPr lang="en-US" dirty="0" err="1" smtClean="0"/>
              <a:t>récepteur</a:t>
            </a:r>
            <a:r>
              <a:rPr lang="en-US" dirty="0" smtClean="0"/>
              <a:t> </a:t>
            </a:r>
            <a:r>
              <a:rPr lang="en-US" dirty="0" err="1" smtClean="0"/>
              <a:t>reçoit</a:t>
            </a:r>
            <a:r>
              <a:rPr lang="en-US" dirty="0" smtClean="0"/>
              <a:t> </a:t>
            </a:r>
            <a:r>
              <a:rPr lang="en-US" dirty="0"/>
              <a:t>les </a:t>
            </a:r>
            <a:r>
              <a:rPr lang="en-US" dirty="0" err="1"/>
              <a:t>deux</a:t>
            </a:r>
            <a:r>
              <a:rPr lang="en-US" dirty="0"/>
              <a:t> </a:t>
            </a:r>
            <a:r>
              <a:rPr lang="en-US" dirty="0" err="1"/>
              <a:t>signaux</a:t>
            </a:r>
            <a:r>
              <a:rPr lang="en-US" dirty="0"/>
              <a:t> </a:t>
            </a:r>
            <a:r>
              <a:rPr lang="en-US" dirty="0" err="1"/>
              <a:t>issus</a:t>
            </a:r>
            <a:r>
              <a:rPr lang="en-US" dirty="0"/>
              <a:t> des </a:t>
            </a:r>
            <a:r>
              <a:rPr lang="en-US" dirty="0" smtClean="0"/>
              <a:t>2 LED </a:t>
            </a:r>
            <a:r>
              <a:rPr lang="en-US" dirty="0" err="1"/>
              <a:t>auxquels</a:t>
            </a:r>
            <a:r>
              <a:rPr lang="en-US" dirty="0"/>
              <a:t> </a:t>
            </a:r>
            <a:r>
              <a:rPr lang="en-US" dirty="0" err="1"/>
              <a:t>s'ajoute</a:t>
            </a:r>
            <a:r>
              <a:rPr lang="en-US" dirty="0"/>
              <a:t> un bruit </a:t>
            </a:r>
            <a:r>
              <a:rPr lang="en-US" dirty="0" err="1"/>
              <a:t>inévitable</a:t>
            </a:r>
            <a:r>
              <a:rPr lang="en-US" dirty="0"/>
              <a:t> </a:t>
            </a:r>
            <a:r>
              <a:rPr lang="en-US" dirty="0" err="1"/>
              <a:t>provenant</a:t>
            </a:r>
            <a:r>
              <a:rPr lang="en-US" dirty="0"/>
              <a:t> des </a:t>
            </a:r>
            <a:r>
              <a:rPr lang="en-US" dirty="0" err="1"/>
              <a:t>autres</a:t>
            </a:r>
            <a:r>
              <a:rPr lang="en-US" dirty="0"/>
              <a:t> </a:t>
            </a:r>
            <a:r>
              <a:rPr lang="en-US" dirty="0" err="1"/>
              <a:t>tissus</a:t>
            </a:r>
            <a:r>
              <a:rPr lang="en-US" dirty="0"/>
              <a:t> </a:t>
            </a:r>
            <a:r>
              <a:rPr lang="en-US" dirty="0" err="1"/>
              <a:t>traversés</a:t>
            </a:r>
            <a:r>
              <a:rPr lang="en-US" dirty="0"/>
              <a:t> : </a:t>
            </a:r>
            <a:r>
              <a:rPr lang="en-US" dirty="0" err="1"/>
              <a:t>peau</a:t>
            </a:r>
            <a:r>
              <a:rPr lang="en-US" dirty="0"/>
              <a:t>, </a:t>
            </a:r>
            <a:r>
              <a:rPr lang="en-US" dirty="0" err="1"/>
              <a:t>os</a:t>
            </a:r>
            <a:r>
              <a:rPr lang="en-US" dirty="0"/>
              <a:t>, tendon… Pour </a:t>
            </a:r>
            <a:r>
              <a:rPr lang="en-US" dirty="0" err="1"/>
              <a:t>supprimer</a:t>
            </a:r>
            <a:r>
              <a:rPr lang="en-US" dirty="0"/>
              <a:t> </a:t>
            </a:r>
            <a:r>
              <a:rPr lang="en-US" dirty="0" err="1"/>
              <a:t>ce</a:t>
            </a:r>
            <a:r>
              <a:rPr lang="en-US" dirty="0"/>
              <a:t> bruit </a:t>
            </a:r>
            <a:r>
              <a:rPr lang="en-US" dirty="0" err="1"/>
              <a:t>il</a:t>
            </a:r>
            <a:r>
              <a:rPr lang="en-US" dirty="0"/>
              <a:t> </a:t>
            </a:r>
            <a:r>
              <a:rPr lang="en-US" dirty="0" err="1"/>
              <a:t>suffit</a:t>
            </a:r>
            <a:r>
              <a:rPr lang="en-US" dirty="0"/>
              <a:t> de </a:t>
            </a:r>
            <a:r>
              <a:rPr lang="en-US" dirty="0" err="1"/>
              <a:t>soustraire</a:t>
            </a:r>
            <a:r>
              <a:rPr lang="en-US" dirty="0"/>
              <a:t> le signal </a:t>
            </a:r>
            <a:r>
              <a:rPr lang="en-US" dirty="0" err="1"/>
              <a:t>provenant</a:t>
            </a:r>
            <a:r>
              <a:rPr lang="en-US" dirty="0"/>
              <a:t> de la LED IR </a:t>
            </a:r>
            <a:r>
              <a:rPr lang="en-US" dirty="0" err="1"/>
              <a:t>à</a:t>
            </a:r>
            <a:r>
              <a:rPr lang="en-US" dirty="0"/>
              <a:t> </a:t>
            </a:r>
            <a:r>
              <a:rPr lang="en-US" dirty="0" err="1"/>
              <a:t>celui</a:t>
            </a:r>
            <a:r>
              <a:rPr lang="en-US" dirty="0"/>
              <a:t> </a:t>
            </a:r>
            <a:r>
              <a:rPr lang="en-US" dirty="0" err="1"/>
              <a:t>provenant</a:t>
            </a:r>
            <a:r>
              <a:rPr lang="en-US" dirty="0"/>
              <a:t> de la LED rouge (</a:t>
            </a:r>
            <a:r>
              <a:rPr lang="en-US" dirty="0" err="1"/>
              <a:t>ou</a:t>
            </a:r>
            <a:r>
              <a:rPr lang="en-US" dirty="0"/>
              <a:t> </a:t>
            </a:r>
            <a:r>
              <a:rPr lang="en-US" dirty="0" err="1"/>
              <a:t>réciproquement</a:t>
            </a:r>
            <a:r>
              <a:rPr lang="en-US" dirty="0"/>
              <a:t>)</a:t>
            </a:r>
          </a:p>
        </p:txBody>
      </p:sp>
      <p:sp>
        <p:nvSpPr>
          <p:cNvPr id="5" name="Rectangle 4"/>
          <p:cNvSpPr/>
          <p:nvPr/>
        </p:nvSpPr>
        <p:spPr>
          <a:xfrm>
            <a:off x="127000" y="5422742"/>
            <a:ext cx="86995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/>
              <a:t>Chaque</a:t>
            </a:r>
            <a:r>
              <a:rPr lang="en-US" dirty="0"/>
              <a:t> </a:t>
            </a:r>
            <a:r>
              <a:rPr lang="en-US" dirty="0" smtClean="0"/>
              <a:t>pulsation </a:t>
            </a:r>
            <a:r>
              <a:rPr lang="en-US" dirty="0" err="1"/>
              <a:t>cardiaque</a:t>
            </a:r>
            <a:r>
              <a:rPr lang="en-US" dirty="0"/>
              <a:t> </a:t>
            </a:r>
            <a:r>
              <a:rPr lang="en-US" dirty="0" err="1"/>
              <a:t>induit</a:t>
            </a:r>
            <a:r>
              <a:rPr lang="en-US" dirty="0"/>
              <a:t> un flux </a:t>
            </a:r>
            <a:r>
              <a:rPr lang="en-US" dirty="0" smtClean="0"/>
              <a:t>de sang</a:t>
            </a:r>
            <a:r>
              <a:rPr lang="en-US" dirty="0"/>
              <a:t>, </a:t>
            </a:r>
            <a:r>
              <a:rPr lang="en-US" dirty="0" err="1"/>
              <a:t>détecté</a:t>
            </a:r>
            <a:r>
              <a:rPr lang="en-US" dirty="0"/>
              <a:t> par </a:t>
            </a:r>
            <a:r>
              <a:rPr lang="en-US" dirty="0" err="1"/>
              <a:t>une</a:t>
            </a:r>
            <a:r>
              <a:rPr lang="en-US" dirty="0"/>
              <a:t> </a:t>
            </a:r>
            <a:r>
              <a:rPr lang="en-US" dirty="0" err="1"/>
              <a:t>brève</a:t>
            </a:r>
            <a:r>
              <a:rPr lang="en-US" dirty="0"/>
              <a:t> diminution</a:t>
            </a:r>
          </a:p>
          <a:p>
            <a:r>
              <a:rPr lang="en-US" dirty="0"/>
              <a:t>de la </a:t>
            </a:r>
            <a:r>
              <a:rPr lang="en-US" dirty="0" err="1"/>
              <a:t>quantité</a:t>
            </a:r>
            <a:r>
              <a:rPr lang="en-US" dirty="0"/>
              <a:t> </a:t>
            </a:r>
            <a:r>
              <a:rPr lang="en-US" dirty="0" err="1"/>
              <a:t>totale</a:t>
            </a:r>
            <a:r>
              <a:rPr lang="en-US" dirty="0"/>
              <a:t> de lumière </a:t>
            </a:r>
            <a:r>
              <a:rPr lang="en-US" dirty="0" err="1"/>
              <a:t>détectée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35729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7400" y="2539999"/>
            <a:ext cx="468274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err="1" smtClean="0"/>
              <a:t>Fiabilité</a:t>
            </a:r>
            <a:r>
              <a:rPr lang="en-US" sz="4400" b="1" dirty="0" smtClean="0"/>
              <a:t> de la SpO2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10057964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pture d’écran 2016-08-22 à 21.16.0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" y="819156"/>
            <a:ext cx="7740439" cy="3967554"/>
          </a:xfrm>
          <a:prstGeom prst="rect">
            <a:avLst/>
          </a:prstGeom>
        </p:spPr>
      </p:pic>
      <p:pic>
        <p:nvPicPr>
          <p:cNvPr id="3" name="Picture 2" descr="Capture d’écran 2016-08-22 à 21.17.38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4"/>
          <a:stretch/>
        </p:blipFill>
        <p:spPr>
          <a:xfrm>
            <a:off x="10" y="819156"/>
            <a:ext cx="8753205" cy="523046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7722" y="0"/>
            <a:ext cx="30294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SpO2 et SaO2</a:t>
            </a:r>
            <a:endParaRPr lang="en-US" sz="4000" dirty="0"/>
          </a:p>
        </p:txBody>
      </p:sp>
      <p:cxnSp>
        <p:nvCxnSpPr>
          <p:cNvPr id="25" name="Straight Connector 24"/>
          <p:cNvCxnSpPr/>
          <p:nvPr/>
        </p:nvCxnSpPr>
        <p:spPr>
          <a:xfrm flipH="1">
            <a:off x="2223126" y="2399464"/>
            <a:ext cx="2" cy="3054907"/>
          </a:xfrm>
          <a:prstGeom prst="line">
            <a:avLst/>
          </a:prstGeom>
          <a:ln>
            <a:solidFill>
              <a:srgbClr val="000000"/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Freeform 4"/>
          <p:cNvSpPr/>
          <p:nvPr/>
        </p:nvSpPr>
        <p:spPr>
          <a:xfrm>
            <a:off x="671680" y="989091"/>
            <a:ext cx="5507771" cy="4457013"/>
          </a:xfrm>
          <a:custGeom>
            <a:avLst/>
            <a:gdLst>
              <a:gd name="connsiteX0" fmla="*/ 48849 w 5507771"/>
              <a:gd name="connsiteY0" fmla="*/ 1904915 h 4457013"/>
              <a:gd name="connsiteX1" fmla="*/ 5495559 w 5507771"/>
              <a:gd name="connsiteY1" fmla="*/ 0 h 4457013"/>
              <a:gd name="connsiteX2" fmla="*/ 5507771 w 5507771"/>
              <a:gd name="connsiteY2" fmla="*/ 305274 h 4457013"/>
              <a:gd name="connsiteX3" fmla="*/ 1660880 w 5507771"/>
              <a:gd name="connsiteY3" fmla="*/ 4457013 h 4457013"/>
              <a:gd name="connsiteX4" fmla="*/ 0 w 5507771"/>
              <a:gd name="connsiteY4" fmla="*/ 4444802 h 4457013"/>
              <a:gd name="connsiteX5" fmla="*/ 48849 w 5507771"/>
              <a:gd name="connsiteY5" fmla="*/ 1904915 h 4457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507771" h="4457013">
                <a:moveTo>
                  <a:pt x="48849" y="1904915"/>
                </a:moveTo>
                <a:lnTo>
                  <a:pt x="5495559" y="0"/>
                </a:lnTo>
                <a:lnTo>
                  <a:pt x="5507771" y="305274"/>
                </a:lnTo>
                <a:lnTo>
                  <a:pt x="1660880" y="4457013"/>
                </a:lnTo>
                <a:lnTo>
                  <a:pt x="0" y="4444802"/>
                </a:lnTo>
                <a:lnTo>
                  <a:pt x="48849" y="1904915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75000"/>
                  <a:alpha val="12000"/>
                </a:schemeClr>
              </a:gs>
              <a:gs pos="100000">
                <a:schemeClr val="bg1"/>
              </a:gs>
            </a:gsLst>
            <a:lin ang="1104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5033796" y="1336867"/>
            <a:ext cx="1041616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6075412" y="1471188"/>
            <a:ext cx="0" cy="3846463"/>
          </a:xfrm>
          <a:prstGeom prst="line">
            <a:avLst/>
          </a:prstGeom>
          <a:ln>
            <a:solidFill>
              <a:srgbClr val="000000"/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2228984" y="2344277"/>
            <a:ext cx="2853658" cy="24423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5046006" y="1336867"/>
            <a:ext cx="0" cy="4001262"/>
          </a:xfrm>
          <a:prstGeom prst="line">
            <a:avLst/>
          </a:prstGeom>
          <a:ln>
            <a:solidFill>
              <a:srgbClr val="000000"/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2228982" y="2283222"/>
            <a:ext cx="2" cy="3054907"/>
          </a:xfrm>
          <a:prstGeom prst="line">
            <a:avLst/>
          </a:prstGeom>
          <a:ln>
            <a:solidFill>
              <a:srgbClr val="000000"/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5033794" y="2399464"/>
            <a:ext cx="2" cy="3054907"/>
          </a:xfrm>
          <a:prstGeom prst="line">
            <a:avLst/>
          </a:prstGeom>
          <a:ln>
            <a:solidFill>
              <a:srgbClr val="000000"/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71681" y="4743849"/>
            <a:ext cx="14575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err="1" smtClean="0"/>
              <a:t>Probabilité</a:t>
            </a:r>
            <a:r>
              <a:rPr lang="en-US" sz="1000" dirty="0" smtClean="0"/>
              <a:t> de 95% d’être </a:t>
            </a:r>
            <a:r>
              <a:rPr lang="en-US" sz="1000" dirty="0" err="1" smtClean="0"/>
              <a:t>dans</a:t>
            </a:r>
            <a:r>
              <a:rPr lang="en-US" sz="1000" dirty="0" smtClean="0"/>
              <a:t> </a:t>
            </a:r>
            <a:r>
              <a:rPr lang="en-US" sz="1000" dirty="0" err="1" smtClean="0"/>
              <a:t>cet</a:t>
            </a:r>
            <a:r>
              <a:rPr lang="en-US" sz="1000" dirty="0" smtClean="0"/>
              <a:t> </a:t>
            </a:r>
            <a:r>
              <a:rPr lang="en-US" sz="1000" dirty="0" err="1" smtClean="0"/>
              <a:t>intervalle</a:t>
            </a:r>
            <a:r>
              <a:rPr lang="en-US" sz="1000" dirty="0" smtClean="0"/>
              <a:t> de SaO2 pour </a:t>
            </a:r>
            <a:r>
              <a:rPr lang="en-US" sz="1000" dirty="0" err="1" smtClean="0"/>
              <a:t>une</a:t>
            </a:r>
            <a:r>
              <a:rPr lang="en-US" sz="1000" dirty="0" smtClean="0"/>
              <a:t> SpO2</a:t>
            </a:r>
            <a:endParaRPr lang="en-US" sz="1000" dirty="0"/>
          </a:p>
        </p:txBody>
      </p:sp>
      <p:sp>
        <p:nvSpPr>
          <p:cNvPr id="6" name="Rectangle 5"/>
          <p:cNvSpPr/>
          <p:nvPr/>
        </p:nvSpPr>
        <p:spPr>
          <a:xfrm>
            <a:off x="510641" y="6011523"/>
            <a:ext cx="82425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La </a:t>
            </a:r>
            <a:r>
              <a:rPr lang="en-US" dirty="0" err="1" smtClean="0"/>
              <a:t>précision</a:t>
            </a:r>
            <a:r>
              <a:rPr lang="en-US" dirty="0" smtClean="0"/>
              <a:t> </a:t>
            </a:r>
            <a:r>
              <a:rPr lang="en-US" dirty="0"/>
              <a:t>des </a:t>
            </a:r>
            <a:r>
              <a:rPr lang="en-US" dirty="0" err="1"/>
              <a:t>oxymètres</a:t>
            </a:r>
            <a:r>
              <a:rPr lang="en-US" dirty="0"/>
              <a:t> de </a:t>
            </a:r>
            <a:r>
              <a:rPr lang="en-US" dirty="0" err="1"/>
              <a:t>pouls</a:t>
            </a:r>
            <a:r>
              <a:rPr lang="en-US" dirty="0"/>
              <a:t> </a:t>
            </a:r>
            <a:r>
              <a:rPr lang="en-US" dirty="0" err="1"/>
              <a:t>étant</a:t>
            </a:r>
            <a:r>
              <a:rPr lang="en-US" dirty="0"/>
              <a:t> de </a:t>
            </a:r>
            <a:r>
              <a:rPr lang="en-US" dirty="0" err="1"/>
              <a:t>l’ordre</a:t>
            </a:r>
            <a:r>
              <a:rPr lang="en-US" dirty="0"/>
              <a:t> de 2 %,</a:t>
            </a:r>
          </a:p>
        </p:txBody>
      </p:sp>
    </p:spTree>
    <p:extLst>
      <p:ext uri="{BB962C8B-B14F-4D97-AF65-F5344CB8AC3E}">
        <p14:creationId xmlns:p14="http://schemas.microsoft.com/office/powerpoint/2010/main" val="16089266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7722" y="0"/>
            <a:ext cx="42738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/>
              <a:t>Fiabilité</a:t>
            </a:r>
            <a:r>
              <a:rPr lang="en-US" sz="4000" dirty="0"/>
              <a:t> de la SpO2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69900" y="1223276"/>
            <a:ext cx="3694857" cy="4195936"/>
            <a:chOff x="539750" y="2276475"/>
            <a:chExt cx="3095625" cy="3455988"/>
          </a:xfrm>
        </p:grpSpPr>
        <p:pic>
          <p:nvPicPr>
            <p:cNvPr id="6" name="Picture 1" descr="Capture d’écran 2011-04-20 à 20.48.0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750" y="2276475"/>
              <a:ext cx="3059113" cy="3148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10"/>
            <p:cNvSpPr>
              <a:spLocks noChangeArrowheads="1"/>
            </p:cNvSpPr>
            <p:nvPr/>
          </p:nvSpPr>
          <p:spPr bwMode="auto">
            <a:xfrm>
              <a:off x="2144713" y="5426075"/>
              <a:ext cx="1490662" cy="306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400" i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  <a:ea typeface="ＭＳ Ｐゴシック" charset="0"/>
                  <a:cs typeface="Arial" pitchFamily="34" charset="0"/>
                </a:rPr>
                <a:t>AHA PALS 2010</a:t>
              </a:r>
              <a:endParaRPr lang="fr-CH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ＭＳ Ｐゴシック" charset="0"/>
                <a:cs typeface="Arial" pitchFamily="34" charset="0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3957051" y="2190234"/>
            <a:ext cx="41963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ym typeface="Wingdings"/>
              </a:rPr>
              <a:t>	</a:t>
            </a:r>
            <a:r>
              <a:rPr lang="is-IS" dirty="0" smtClean="0">
                <a:sym typeface="Wingdings"/>
              </a:rPr>
              <a:t>… - 75%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3957051" y="3043674"/>
            <a:ext cx="39804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ym typeface="Wingdings"/>
              </a:rPr>
              <a:t>	</a:t>
            </a:r>
            <a:r>
              <a:rPr lang="is-IS" dirty="0" smtClean="0">
                <a:sym typeface="Wingdings"/>
              </a:rPr>
              <a:t>… - 85%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3957051" y="3897114"/>
            <a:ext cx="39804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ym typeface="Wingdings"/>
              </a:rPr>
              <a:t>	55-88%  et 65-92%	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3957051" y="4323834"/>
            <a:ext cx="39804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ym typeface="Wingdings"/>
              </a:rPr>
              <a:t>	65-90% et 90-98%	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469900" y="5474477"/>
            <a:ext cx="8343900" cy="646331"/>
          </a:xfrm>
          <a:prstGeom prst="rect">
            <a:avLst/>
          </a:prstGeom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en-US" dirty="0"/>
              <a:t>L</a:t>
            </a:r>
            <a:r>
              <a:rPr lang="en-US" dirty="0" smtClean="0"/>
              <a:t>a </a:t>
            </a:r>
            <a:r>
              <a:rPr lang="en-US" dirty="0"/>
              <a:t>SpO2 </a:t>
            </a:r>
            <a:r>
              <a:rPr lang="en-US" dirty="0" err="1"/>
              <a:t>dans</a:t>
            </a:r>
            <a:r>
              <a:rPr lang="en-US" dirty="0"/>
              <a:t> les 10 première minutes de vie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très</a:t>
            </a:r>
            <a:r>
              <a:rPr lang="en-US" dirty="0"/>
              <a:t> </a:t>
            </a:r>
            <a:r>
              <a:rPr lang="en-US" dirty="0" err="1"/>
              <a:t>peu</a:t>
            </a:r>
            <a:r>
              <a:rPr lang="en-US" dirty="0"/>
              <a:t> </a:t>
            </a:r>
            <a:r>
              <a:rPr lang="en-US" dirty="0" err="1" smtClean="0"/>
              <a:t>fiable</a:t>
            </a:r>
            <a:r>
              <a:rPr lang="en-US" dirty="0" smtClean="0"/>
              <a:t> pour </a:t>
            </a:r>
            <a:r>
              <a:rPr lang="en-US" dirty="0" err="1" smtClean="0"/>
              <a:t>estimer</a:t>
            </a:r>
            <a:r>
              <a:rPr lang="en-US" dirty="0" smtClean="0"/>
              <a:t> la SaO2 </a:t>
            </a:r>
          </a:p>
          <a:p>
            <a:r>
              <a:rPr lang="en-US" dirty="0" smtClean="0">
                <a:sym typeface="Wingdings"/>
              </a:rPr>
              <a:t> </a:t>
            </a:r>
            <a:r>
              <a:rPr lang="en-US" dirty="0" err="1">
                <a:sym typeface="Wingdings"/>
              </a:rPr>
              <a:t>C</a:t>
            </a:r>
            <a:r>
              <a:rPr lang="en-US" dirty="0" err="1"/>
              <a:t>’est</a:t>
            </a:r>
            <a:r>
              <a:rPr lang="en-US" dirty="0"/>
              <a:t> </a:t>
            </a:r>
            <a:r>
              <a:rPr lang="en-US" dirty="0" err="1" smtClean="0"/>
              <a:t>l’augmentation</a:t>
            </a:r>
            <a:r>
              <a:rPr lang="en-US" dirty="0" smtClean="0"/>
              <a:t> de la Spo2 </a:t>
            </a:r>
            <a:r>
              <a:rPr lang="en-US" dirty="0" err="1" smtClean="0"/>
              <a:t>qu’il</a:t>
            </a:r>
            <a:r>
              <a:rPr lang="en-US" dirty="0" smtClean="0"/>
              <a:t> </a:t>
            </a:r>
            <a:r>
              <a:rPr lang="en-US" dirty="0" err="1" smtClean="0"/>
              <a:t>faut</a:t>
            </a:r>
            <a:r>
              <a:rPr lang="en-US" dirty="0" smtClean="0"/>
              <a:t> </a:t>
            </a:r>
            <a:r>
              <a:rPr lang="en-US" dirty="0" err="1" smtClean="0"/>
              <a:t>suivre</a:t>
            </a:r>
            <a:r>
              <a:rPr lang="en-US" dirty="0" smtClean="0"/>
              <a:t> 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99060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apture d’écran 2016-08-22 à 22.10.5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00" y="1146433"/>
            <a:ext cx="3568700" cy="4357931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1086672" y="5272815"/>
            <a:ext cx="342168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PEDIATRICS Volume 133, Number 1, January 2014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-7722" y="0"/>
            <a:ext cx="42738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/>
              <a:t>Fiabilité</a:t>
            </a:r>
            <a:r>
              <a:rPr lang="en-US" sz="4000" dirty="0"/>
              <a:t> de la SpO2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23860" y="794265"/>
            <a:ext cx="36135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Risque</a:t>
            </a:r>
            <a:r>
              <a:rPr lang="en-US" dirty="0" smtClean="0">
                <a:solidFill>
                  <a:srgbClr val="FF0000"/>
                </a:solidFill>
              </a:rPr>
              <a:t> de </a:t>
            </a:r>
            <a:r>
              <a:rPr lang="en-US" dirty="0" err="1" smtClean="0">
                <a:solidFill>
                  <a:srgbClr val="FF0000"/>
                </a:solidFill>
              </a:rPr>
              <a:t>surestimation</a:t>
            </a:r>
            <a:r>
              <a:rPr lang="en-US" dirty="0" smtClean="0">
                <a:solidFill>
                  <a:srgbClr val="FF0000"/>
                </a:solidFill>
              </a:rPr>
              <a:t> de la SaO2 !</a:t>
            </a:r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4266104" y="1146433"/>
            <a:ext cx="4457700" cy="3693957"/>
            <a:chOff x="11" y="819156"/>
            <a:chExt cx="6311890" cy="5230467"/>
          </a:xfrm>
        </p:grpSpPr>
        <p:pic>
          <p:nvPicPr>
            <p:cNvPr id="8" name="Picture 7" descr="Capture d’écran 2016-08-22 à 21.17.38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73" r="26699"/>
            <a:stretch/>
          </p:blipFill>
          <p:spPr>
            <a:xfrm>
              <a:off x="11" y="819156"/>
              <a:ext cx="6311890" cy="5230467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0" name="Freeform 9"/>
            <p:cNvSpPr/>
            <p:nvPr/>
          </p:nvSpPr>
          <p:spPr>
            <a:xfrm>
              <a:off x="653698" y="989092"/>
              <a:ext cx="5507771" cy="4457013"/>
            </a:xfrm>
            <a:custGeom>
              <a:avLst/>
              <a:gdLst>
                <a:gd name="connsiteX0" fmla="*/ 48849 w 5507771"/>
                <a:gd name="connsiteY0" fmla="*/ 1904915 h 4457013"/>
                <a:gd name="connsiteX1" fmla="*/ 5495559 w 5507771"/>
                <a:gd name="connsiteY1" fmla="*/ 0 h 4457013"/>
                <a:gd name="connsiteX2" fmla="*/ 5507771 w 5507771"/>
                <a:gd name="connsiteY2" fmla="*/ 305274 h 4457013"/>
                <a:gd name="connsiteX3" fmla="*/ 1660880 w 5507771"/>
                <a:gd name="connsiteY3" fmla="*/ 4457013 h 4457013"/>
                <a:gd name="connsiteX4" fmla="*/ 0 w 5507771"/>
                <a:gd name="connsiteY4" fmla="*/ 4444802 h 4457013"/>
                <a:gd name="connsiteX5" fmla="*/ 48849 w 5507771"/>
                <a:gd name="connsiteY5" fmla="*/ 1904915 h 4457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507771" h="4457013">
                  <a:moveTo>
                    <a:pt x="48849" y="1904915"/>
                  </a:moveTo>
                  <a:lnTo>
                    <a:pt x="5495559" y="0"/>
                  </a:lnTo>
                  <a:lnTo>
                    <a:pt x="5507771" y="305274"/>
                  </a:lnTo>
                  <a:lnTo>
                    <a:pt x="1660880" y="4457013"/>
                  </a:lnTo>
                  <a:lnTo>
                    <a:pt x="0" y="4444802"/>
                  </a:lnTo>
                  <a:lnTo>
                    <a:pt x="48849" y="1904915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75000"/>
                    <a:alpha val="12000"/>
                  </a:schemeClr>
                </a:gs>
                <a:gs pos="100000">
                  <a:schemeClr val="bg1"/>
                </a:gs>
              </a:gsLst>
              <a:lin ang="1104000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</p:grpSp>
      <p:cxnSp>
        <p:nvCxnSpPr>
          <p:cNvPr id="20" name="Straight Connector 19"/>
          <p:cNvCxnSpPr/>
          <p:nvPr/>
        </p:nvCxnSpPr>
        <p:spPr>
          <a:xfrm>
            <a:off x="4727763" y="2222500"/>
            <a:ext cx="1117600" cy="0"/>
          </a:xfrm>
          <a:prstGeom prst="line">
            <a:avLst/>
          </a:prstGeom>
          <a:ln>
            <a:solidFill>
              <a:srgbClr val="000000"/>
            </a:solidFill>
            <a:prstDash val="dot"/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5845363" y="2222500"/>
            <a:ext cx="0" cy="2191662"/>
          </a:xfrm>
          <a:prstGeom prst="line">
            <a:avLst/>
          </a:prstGeom>
          <a:ln>
            <a:solidFill>
              <a:srgbClr val="000000"/>
            </a:solidFill>
            <a:prstDash val="dot"/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4778563" y="1955800"/>
            <a:ext cx="1812737" cy="0"/>
          </a:xfrm>
          <a:prstGeom prst="line">
            <a:avLst/>
          </a:prstGeom>
          <a:ln>
            <a:solidFill>
              <a:srgbClr val="000000"/>
            </a:solidFill>
            <a:prstDash val="dot"/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6591300" y="1955800"/>
            <a:ext cx="0" cy="2458362"/>
          </a:xfrm>
          <a:prstGeom prst="line">
            <a:avLst/>
          </a:prstGeom>
          <a:ln>
            <a:solidFill>
              <a:srgbClr val="000000"/>
            </a:solidFill>
            <a:prstDash val="dot"/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4778563" y="1803400"/>
            <a:ext cx="2269937" cy="0"/>
          </a:xfrm>
          <a:prstGeom prst="line">
            <a:avLst/>
          </a:prstGeom>
          <a:ln>
            <a:solidFill>
              <a:srgbClr val="000000"/>
            </a:solidFill>
            <a:prstDash val="dot"/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048500" y="1803400"/>
            <a:ext cx="0" cy="2610762"/>
          </a:xfrm>
          <a:prstGeom prst="line">
            <a:avLst/>
          </a:prstGeom>
          <a:ln>
            <a:solidFill>
              <a:srgbClr val="000000"/>
            </a:solidFill>
            <a:prstDash val="dot"/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4778563" y="1574800"/>
            <a:ext cx="2917637" cy="0"/>
          </a:xfrm>
          <a:prstGeom prst="line">
            <a:avLst/>
          </a:prstGeom>
          <a:ln>
            <a:solidFill>
              <a:srgbClr val="000000"/>
            </a:solidFill>
            <a:prstDash val="dot"/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721600" y="1574800"/>
            <a:ext cx="0" cy="2839362"/>
          </a:xfrm>
          <a:prstGeom prst="line">
            <a:avLst/>
          </a:prstGeom>
          <a:ln>
            <a:solidFill>
              <a:srgbClr val="000000"/>
            </a:solidFill>
            <a:prstDash val="dot"/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87919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apture d’écran 2016-08-22 à 22.10.5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1129269"/>
            <a:ext cx="3568700" cy="4357931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3537772" y="5255651"/>
            <a:ext cx="342168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PEDIATRICS Volume 133, Number 1, January 2014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-7722" y="0"/>
            <a:ext cx="42738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/>
              <a:t>Fiabilité</a:t>
            </a:r>
            <a:r>
              <a:rPr lang="en-US" sz="4000" dirty="0"/>
              <a:t> de la SpO2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574960" y="777101"/>
            <a:ext cx="36135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Risque</a:t>
            </a:r>
            <a:r>
              <a:rPr lang="en-US" dirty="0" smtClean="0">
                <a:solidFill>
                  <a:srgbClr val="FF0000"/>
                </a:solidFill>
              </a:rPr>
              <a:t> de </a:t>
            </a:r>
            <a:r>
              <a:rPr lang="en-US" dirty="0" err="1" smtClean="0">
                <a:solidFill>
                  <a:srgbClr val="FF0000"/>
                </a:solidFill>
              </a:rPr>
              <a:t>surestimation</a:t>
            </a:r>
            <a:r>
              <a:rPr lang="en-US" dirty="0" smtClean="0">
                <a:solidFill>
                  <a:srgbClr val="FF0000"/>
                </a:solidFill>
              </a:rPr>
              <a:t> de la SaO2 !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0560" y="5855815"/>
            <a:ext cx="8448640" cy="64633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dirty="0" err="1"/>
              <a:t>L’oxymètre</a:t>
            </a:r>
            <a:r>
              <a:rPr lang="en-US" dirty="0"/>
              <a:t> de </a:t>
            </a:r>
            <a:r>
              <a:rPr lang="en-US" dirty="0" err="1"/>
              <a:t>pouls</a:t>
            </a:r>
            <a:r>
              <a:rPr lang="en-US" dirty="0"/>
              <a:t> ne </a:t>
            </a:r>
            <a:r>
              <a:rPr lang="en-US" dirty="0" err="1"/>
              <a:t>détecte</a:t>
            </a:r>
            <a:r>
              <a:rPr lang="en-US" dirty="0"/>
              <a:t> pas </a:t>
            </a:r>
            <a:r>
              <a:rPr lang="en-US" dirty="0" err="1"/>
              <a:t>l’hyperoxémie</a:t>
            </a:r>
            <a:r>
              <a:rPr lang="en-US" dirty="0"/>
              <a:t> </a:t>
            </a:r>
            <a:r>
              <a:rPr lang="en-US" dirty="0" smtClean="0">
                <a:sym typeface="Wingdings"/>
              </a:rPr>
              <a:t></a:t>
            </a:r>
            <a:r>
              <a:rPr lang="en-US" dirty="0" smtClean="0"/>
              <a:t> </a:t>
            </a:r>
            <a:r>
              <a:rPr lang="en-US" dirty="0" err="1"/>
              <a:t>Q</a:t>
            </a:r>
            <a:r>
              <a:rPr lang="en-US" dirty="0" err="1" smtClean="0"/>
              <a:t>ue</a:t>
            </a:r>
            <a:r>
              <a:rPr lang="en-US" dirty="0" smtClean="0"/>
              <a:t> </a:t>
            </a:r>
            <a:r>
              <a:rPr lang="en-US" dirty="0"/>
              <a:t>la PaO2 </a:t>
            </a:r>
            <a:r>
              <a:rPr lang="en-US" dirty="0" err="1"/>
              <a:t>soit</a:t>
            </a:r>
            <a:r>
              <a:rPr lang="en-US" dirty="0"/>
              <a:t> </a:t>
            </a:r>
            <a:r>
              <a:rPr lang="en-US" dirty="0" err="1"/>
              <a:t>à</a:t>
            </a:r>
            <a:r>
              <a:rPr lang="en-US" dirty="0"/>
              <a:t> 100 mmHg (13,3 </a:t>
            </a:r>
            <a:r>
              <a:rPr lang="en-US" dirty="0" err="1"/>
              <a:t>kPa</a:t>
            </a:r>
            <a:r>
              <a:rPr lang="en-US" dirty="0" smtClean="0"/>
              <a:t>) </a:t>
            </a:r>
            <a:r>
              <a:rPr lang="fr-FR" dirty="0" smtClean="0"/>
              <a:t>ou </a:t>
            </a:r>
            <a:r>
              <a:rPr lang="fr-FR" dirty="0"/>
              <a:t>à 600 </a:t>
            </a:r>
            <a:r>
              <a:rPr lang="fr-FR" dirty="0" err="1"/>
              <a:t>mmHg</a:t>
            </a:r>
            <a:r>
              <a:rPr lang="fr-FR" dirty="0"/>
              <a:t> (80 kPa), la SaO2 sera à 100 %.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63782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5800" y="2425699"/>
            <a:ext cx="807958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err="1" smtClean="0"/>
              <a:t>Principes</a:t>
            </a:r>
            <a:r>
              <a:rPr lang="en-US" sz="4400" b="1" dirty="0" smtClean="0"/>
              <a:t> de la </a:t>
            </a:r>
            <a:r>
              <a:rPr lang="en-US" sz="4400" b="1" dirty="0" err="1" smtClean="0"/>
              <a:t>mesure</a:t>
            </a:r>
            <a:r>
              <a:rPr lang="en-US" sz="4400" b="1" dirty="0" smtClean="0"/>
              <a:t> de la SpO2</a:t>
            </a:r>
            <a:endParaRPr lang="en-US" sz="4400" b="1" dirty="0"/>
          </a:p>
        </p:txBody>
      </p:sp>
      <p:sp>
        <p:nvSpPr>
          <p:cNvPr id="2" name="Rectangle 1"/>
          <p:cNvSpPr/>
          <p:nvPr/>
        </p:nvSpPr>
        <p:spPr>
          <a:xfrm>
            <a:off x="1727199" y="3848269"/>
            <a:ext cx="64793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http://</a:t>
            </a:r>
            <a:r>
              <a:rPr lang="en-US" dirty="0" err="1">
                <a:solidFill>
                  <a:srgbClr val="0000FF"/>
                </a:solidFill>
              </a:rPr>
              <a:t>www.howequipmentworks.com</a:t>
            </a:r>
            <a:r>
              <a:rPr lang="en-US" dirty="0">
                <a:solidFill>
                  <a:srgbClr val="0000FF"/>
                </a:solidFill>
              </a:rPr>
              <a:t>/</a:t>
            </a:r>
            <a:r>
              <a:rPr lang="en-US" dirty="0" err="1">
                <a:solidFill>
                  <a:srgbClr val="0000FF"/>
                </a:solidFill>
              </a:rPr>
              <a:t>pulse_oximeter</a:t>
            </a:r>
            <a:r>
              <a:rPr lang="en-US" dirty="0">
                <a:solidFill>
                  <a:srgbClr val="0000FF"/>
                </a:solidFill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22894999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apture d’écran 2016-08-22 à 22.13.45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0" t="5208" r="19824"/>
          <a:stretch/>
        </p:blipFill>
        <p:spPr>
          <a:xfrm>
            <a:off x="1320800" y="1066800"/>
            <a:ext cx="5499100" cy="4507086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2247900" y="5573886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/>
              <a:t>PEDIATRICS Volume 133, Number 1, January 2014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-7722" y="0"/>
            <a:ext cx="42738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/>
              <a:t>Fiabilité</a:t>
            </a:r>
            <a:r>
              <a:rPr lang="en-US" sz="4000" dirty="0"/>
              <a:t> de la SpO2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15900" y="5993368"/>
            <a:ext cx="878958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La Sp</a:t>
            </a:r>
            <a:r>
              <a:rPr lang="en-US" dirty="0"/>
              <a:t>O</a:t>
            </a:r>
            <a:r>
              <a:rPr lang="en-US" dirty="0" smtClean="0"/>
              <a:t>2 entre 70 et 90% </a:t>
            </a:r>
            <a:r>
              <a:rPr lang="en-US" dirty="0" err="1" smtClean="0"/>
              <a:t>risque</a:t>
            </a:r>
            <a:r>
              <a:rPr lang="en-US" dirty="0" smtClean="0"/>
              <a:t> de </a:t>
            </a:r>
            <a:r>
              <a:rPr lang="en-US" u="sng" dirty="0" err="1" smtClean="0">
                <a:solidFill>
                  <a:srgbClr val="FF0000"/>
                </a:solidFill>
              </a:rPr>
              <a:t>surestimer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la SaO2 </a:t>
            </a:r>
            <a:r>
              <a:rPr lang="en-US" dirty="0" err="1" smtClean="0"/>
              <a:t>ce</a:t>
            </a:r>
            <a:r>
              <a:rPr lang="en-US" dirty="0" smtClean="0"/>
              <a:t> qui </a:t>
            </a:r>
            <a:r>
              <a:rPr lang="en-US" dirty="0" err="1" smtClean="0"/>
              <a:t>est</a:t>
            </a:r>
            <a:r>
              <a:rPr lang="en-US" dirty="0" smtClean="0"/>
              <a:t> </a:t>
            </a:r>
            <a:r>
              <a:rPr lang="en-US" dirty="0" err="1" smtClean="0"/>
              <a:t>potentiellement</a:t>
            </a:r>
            <a:r>
              <a:rPr lang="en-US" dirty="0" smtClean="0"/>
              <a:t> </a:t>
            </a:r>
            <a:r>
              <a:rPr lang="en-US" dirty="0" err="1" smtClean="0"/>
              <a:t>dangereux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72787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14300" y="1211012"/>
            <a:ext cx="8864600" cy="5632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 smtClean="0"/>
              <a:t>La SpO2 </a:t>
            </a:r>
            <a:r>
              <a:rPr lang="en-US" sz="2400" dirty="0" err="1" smtClean="0"/>
              <a:t>donne</a:t>
            </a:r>
            <a:r>
              <a:rPr lang="en-US" sz="2400" dirty="0" smtClean="0"/>
              <a:t> </a:t>
            </a:r>
            <a:r>
              <a:rPr lang="en-US" sz="2400" dirty="0" err="1" smtClean="0"/>
              <a:t>une</a:t>
            </a:r>
            <a:r>
              <a:rPr lang="en-US" sz="2400" dirty="0" smtClean="0"/>
              <a:t> </a:t>
            </a:r>
            <a:r>
              <a:rPr lang="en-US" sz="2400" u="sng" dirty="0" smtClean="0"/>
              <a:t>estimation</a:t>
            </a:r>
            <a:r>
              <a:rPr lang="en-US" sz="2400" dirty="0" smtClean="0"/>
              <a:t> la SaO2.</a:t>
            </a:r>
          </a:p>
          <a:p>
            <a:endParaRPr lang="en-US" sz="2400" dirty="0"/>
          </a:p>
          <a:p>
            <a:pPr marL="285750" indent="-285750">
              <a:buFont typeface="Arial"/>
              <a:buChar char="•"/>
            </a:pPr>
            <a:r>
              <a:rPr lang="en-US" sz="2400" dirty="0"/>
              <a:t>La </a:t>
            </a:r>
            <a:r>
              <a:rPr lang="en-US" sz="2400" dirty="0" err="1"/>
              <a:t>précision</a:t>
            </a:r>
            <a:r>
              <a:rPr lang="en-US" sz="2400" dirty="0"/>
              <a:t> de </a:t>
            </a:r>
            <a:r>
              <a:rPr lang="en-US" sz="2400" dirty="0" err="1"/>
              <a:t>cette</a:t>
            </a:r>
            <a:r>
              <a:rPr lang="en-US" sz="2400" dirty="0"/>
              <a:t> estimation </a:t>
            </a:r>
            <a:r>
              <a:rPr lang="en-US" sz="2400" dirty="0" err="1"/>
              <a:t>diminue</a:t>
            </a:r>
            <a:r>
              <a:rPr lang="en-US" sz="2400" dirty="0"/>
              <a:t> </a:t>
            </a:r>
            <a:r>
              <a:rPr lang="en-US" sz="2400" dirty="0" err="1"/>
              <a:t>rapidement</a:t>
            </a:r>
            <a:r>
              <a:rPr lang="en-US" sz="2400" dirty="0"/>
              <a:t> avec la </a:t>
            </a:r>
            <a:r>
              <a:rPr lang="en-US" sz="2400" dirty="0" err="1"/>
              <a:t>baisse</a:t>
            </a:r>
            <a:r>
              <a:rPr lang="en-US" sz="2400" dirty="0"/>
              <a:t> de la SpO2.</a:t>
            </a:r>
          </a:p>
          <a:p>
            <a:pPr marL="800100" lvl="1" indent="-342900">
              <a:buFont typeface="Courier New"/>
              <a:buChar char="o"/>
            </a:pPr>
            <a:r>
              <a:rPr lang="en-US" sz="2400" dirty="0"/>
              <a:t>SpO2 ≥ 95% = 95% chance </a:t>
            </a:r>
            <a:r>
              <a:rPr lang="en-US" sz="2400" dirty="0" err="1"/>
              <a:t>que</a:t>
            </a:r>
            <a:r>
              <a:rPr lang="en-US" sz="2400" dirty="0"/>
              <a:t> la SaO2 </a:t>
            </a:r>
            <a:r>
              <a:rPr lang="en-US" sz="2400" dirty="0" err="1"/>
              <a:t>soit</a:t>
            </a:r>
            <a:r>
              <a:rPr lang="en-US" sz="2400" dirty="0"/>
              <a:t> entre 89-99%</a:t>
            </a:r>
          </a:p>
          <a:p>
            <a:pPr marL="800100" lvl="1" indent="-342900">
              <a:buFont typeface="Courier New"/>
              <a:buChar char="o"/>
            </a:pPr>
            <a:r>
              <a:rPr lang="en-US" sz="2400" dirty="0"/>
              <a:t>SpO2 ≥ 90% = 95% chance </a:t>
            </a:r>
            <a:r>
              <a:rPr lang="en-US" sz="2400" dirty="0" err="1"/>
              <a:t>que</a:t>
            </a:r>
            <a:r>
              <a:rPr lang="en-US" sz="2400" dirty="0"/>
              <a:t> la SaO2 </a:t>
            </a:r>
            <a:r>
              <a:rPr lang="en-US" sz="2400" dirty="0" err="1"/>
              <a:t>soit</a:t>
            </a:r>
            <a:r>
              <a:rPr lang="en-US" sz="2400" dirty="0"/>
              <a:t> entre 64-89%</a:t>
            </a:r>
          </a:p>
          <a:p>
            <a:pPr marL="285750" indent="-285750">
              <a:buFont typeface="Arial"/>
              <a:buChar char="•"/>
            </a:pPr>
            <a:endParaRPr lang="en-US" sz="2400" dirty="0"/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La </a:t>
            </a:r>
            <a:r>
              <a:rPr lang="en-US" sz="2400" dirty="0"/>
              <a:t>SpO2 </a:t>
            </a:r>
            <a:r>
              <a:rPr lang="en-US" sz="2400" dirty="0" err="1" smtClean="0"/>
              <a:t>à</a:t>
            </a:r>
            <a:r>
              <a:rPr lang="en-US" sz="2400" dirty="0" smtClean="0"/>
              <a:t> la naissance </a:t>
            </a:r>
            <a:r>
              <a:rPr lang="en-US" sz="2400" dirty="0" err="1" smtClean="0"/>
              <a:t>dans</a:t>
            </a:r>
            <a:r>
              <a:rPr lang="en-US" sz="2400" dirty="0" smtClean="0"/>
              <a:t> </a:t>
            </a:r>
            <a:r>
              <a:rPr lang="en-US" sz="2400" dirty="0"/>
              <a:t>les 10 première minutes de vie </a:t>
            </a:r>
            <a:r>
              <a:rPr lang="en-US" sz="2400" dirty="0" err="1"/>
              <a:t>est</a:t>
            </a:r>
            <a:r>
              <a:rPr lang="en-US" sz="2400" dirty="0"/>
              <a:t> </a:t>
            </a:r>
            <a:r>
              <a:rPr lang="en-US" sz="2400" dirty="0" err="1"/>
              <a:t>très</a:t>
            </a:r>
            <a:r>
              <a:rPr lang="en-US" sz="2400" dirty="0"/>
              <a:t> </a:t>
            </a:r>
            <a:r>
              <a:rPr lang="en-US" sz="2400" dirty="0" err="1"/>
              <a:t>peu</a:t>
            </a:r>
            <a:r>
              <a:rPr lang="en-US" sz="2400" dirty="0"/>
              <a:t> </a:t>
            </a:r>
            <a:r>
              <a:rPr lang="en-US" sz="2400" dirty="0" err="1"/>
              <a:t>fiable</a:t>
            </a:r>
            <a:r>
              <a:rPr lang="en-US" sz="2400" dirty="0"/>
              <a:t> pour </a:t>
            </a:r>
            <a:r>
              <a:rPr lang="en-US" sz="2400" dirty="0" err="1"/>
              <a:t>estimer</a:t>
            </a:r>
            <a:r>
              <a:rPr lang="en-US" sz="2400" dirty="0"/>
              <a:t> la SaO2 </a:t>
            </a:r>
            <a:r>
              <a:rPr lang="en-US" sz="2400" dirty="0" smtClean="0">
                <a:sym typeface="Wingdings"/>
              </a:rPr>
              <a:t> </a:t>
            </a:r>
            <a:r>
              <a:rPr lang="en-US" sz="2400" dirty="0" err="1">
                <a:sym typeface="Wingdings"/>
              </a:rPr>
              <a:t>C</a:t>
            </a:r>
            <a:r>
              <a:rPr lang="en-US" sz="2400" dirty="0" err="1"/>
              <a:t>’est</a:t>
            </a:r>
            <a:r>
              <a:rPr lang="en-US" sz="2400" dirty="0"/>
              <a:t> </a:t>
            </a:r>
            <a:r>
              <a:rPr lang="en-US" sz="2400" dirty="0" err="1"/>
              <a:t>l’augmentation</a:t>
            </a:r>
            <a:r>
              <a:rPr lang="en-US" sz="2400" dirty="0"/>
              <a:t> de la </a:t>
            </a:r>
            <a:r>
              <a:rPr lang="en-US" sz="2400" dirty="0" smtClean="0"/>
              <a:t>SpO2 qui </a:t>
            </a:r>
            <a:r>
              <a:rPr lang="en-US" sz="2400" dirty="0" err="1" smtClean="0"/>
              <a:t>renseigne</a:t>
            </a:r>
            <a:r>
              <a:rPr lang="en-US" sz="2400" dirty="0" smtClean="0"/>
              <a:t> </a:t>
            </a:r>
            <a:r>
              <a:rPr lang="en-US" sz="2400" dirty="0" err="1" smtClean="0"/>
              <a:t>sur</a:t>
            </a:r>
            <a:r>
              <a:rPr lang="en-US" sz="2400" dirty="0" smtClean="0"/>
              <a:t> les </a:t>
            </a:r>
            <a:r>
              <a:rPr lang="en-US" sz="2400" dirty="0" err="1" smtClean="0"/>
              <a:t>progrès</a:t>
            </a:r>
            <a:r>
              <a:rPr lang="en-US" sz="2400" dirty="0" smtClean="0"/>
              <a:t> de </a:t>
            </a:r>
            <a:r>
              <a:rPr lang="en-US" sz="2400" dirty="0" err="1" smtClean="0"/>
              <a:t>l’oxygénation</a:t>
            </a:r>
            <a:r>
              <a:rPr lang="en-US" sz="2400" dirty="0" smtClean="0"/>
              <a:t> </a:t>
            </a:r>
            <a:r>
              <a:rPr lang="en-US" sz="2400" dirty="0" err="1" smtClean="0"/>
              <a:t>durant</a:t>
            </a:r>
            <a:r>
              <a:rPr lang="en-US" sz="2400" dirty="0" smtClean="0"/>
              <a:t> la </a:t>
            </a:r>
            <a:r>
              <a:rPr lang="en-US" sz="2400" dirty="0" err="1" smtClean="0"/>
              <a:t>réanimation</a:t>
            </a:r>
            <a:r>
              <a:rPr lang="en-US" sz="2400" dirty="0"/>
              <a:t>.</a:t>
            </a:r>
            <a:endParaRPr lang="en-US" sz="2400" dirty="0" smtClean="0"/>
          </a:p>
          <a:p>
            <a:pPr marL="285750" indent="-285750">
              <a:buFont typeface="Arial"/>
              <a:buChar char="•"/>
            </a:pPr>
            <a:endParaRPr lang="en-US" sz="2400" dirty="0" smtClean="0"/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La SpO2 </a:t>
            </a:r>
            <a:r>
              <a:rPr lang="en-US" sz="2400" dirty="0"/>
              <a:t>entre 70-90</a:t>
            </a:r>
            <a:r>
              <a:rPr lang="en-US" sz="2400" dirty="0" smtClean="0"/>
              <a:t>% </a:t>
            </a:r>
            <a:r>
              <a:rPr lang="en-US" sz="2400" dirty="0" err="1" smtClean="0"/>
              <a:t>risque</a:t>
            </a:r>
            <a:r>
              <a:rPr lang="en-US" sz="2400" dirty="0" smtClean="0"/>
              <a:t> de </a:t>
            </a:r>
            <a:r>
              <a:rPr lang="en-US" sz="2400" dirty="0" err="1" smtClean="0"/>
              <a:t>surestimer</a:t>
            </a:r>
            <a:r>
              <a:rPr lang="en-US" sz="2400" dirty="0" smtClean="0"/>
              <a:t> </a:t>
            </a:r>
            <a:r>
              <a:rPr lang="en-US" sz="2400" dirty="0"/>
              <a:t>la SaO2 </a:t>
            </a:r>
            <a:r>
              <a:rPr lang="en-US" sz="2400" dirty="0" smtClean="0"/>
              <a:t>(</a:t>
            </a:r>
            <a:r>
              <a:rPr lang="en-US" sz="2400" dirty="0" err="1"/>
              <a:t>nnés</a:t>
            </a:r>
            <a:r>
              <a:rPr lang="en-US" sz="2400" dirty="0"/>
              <a:t>, SDR, patients avec  </a:t>
            </a:r>
            <a:r>
              <a:rPr lang="en-US" sz="2400" dirty="0" err="1"/>
              <a:t>cardiopathies</a:t>
            </a:r>
            <a:r>
              <a:rPr lang="en-US" sz="2400" dirty="0"/>
              <a:t> </a:t>
            </a:r>
            <a:r>
              <a:rPr lang="en-US" sz="2400" dirty="0" err="1"/>
              <a:t>cynogènes</a:t>
            </a:r>
            <a:r>
              <a:rPr lang="en-US" sz="2400" dirty="0"/>
              <a:t>)</a:t>
            </a:r>
          </a:p>
          <a:p>
            <a:pPr marL="285750" indent="-285750">
              <a:buFont typeface="Arial"/>
              <a:buChar char="•"/>
            </a:pPr>
            <a:endParaRPr lang="en-US" sz="24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-7722" y="0"/>
            <a:ext cx="69901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Take Home messages pour SpO2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773619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71800" y="2536279"/>
            <a:ext cx="309659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/>
              <a:t>SpO2 et SDR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37635534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28599" y="223798"/>
            <a:ext cx="87376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Question:</a:t>
            </a:r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dirty="0" err="1" smtClean="0"/>
              <a:t>Vous</a:t>
            </a:r>
            <a:r>
              <a:rPr lang="en-US" dirty="0" smtClean="0"/>
              <a:t> </a:t>
            </a:r>
            <a:r>
              <a:rPr lang="en-US" dirty="0" err="1" smtClean="0"/>
              <a:t>avez</a:t>
            </a:r>
            <a:r>
              <a:rPr lang="en-US" dirty="0" smtClean="0"/>
              <a:t> un patient avec </a:t>
            </a:r>
            <a:r>
              <a:rPr lang="en-US" dirty="0" err="1" smtClean="0"/>
              <a:t>une</a:t>
            </a:r>
            <a:r>
              <a:rPr lang="en-US" dirty="0" smtClean="0"/>
              <a:t> </a:t>
            </a:r>
            <a:r>
              <a:rPr lang="en-US" dirty="0" err="1" smtClean="0"/>
              <a:t>détresse</a:t>
            </a:r>
            <a:r>
              <a:rPr lang="en-US" dirty="0" smtClean="0"/>
              <a:t> </a:t>
            </a:r>
            <a:r>
              <a:rPr lang="en-US" dirty="0" err="1" smtClean="0"/>
              <a:t>respiratoire</a:t>
            </a:r>
            <a:r>
              <a:rPr lang="en-US" dirty="0" smtClean="0"/>
              <a:t> avec un </a:t>
            </a:r>
            <a:r>
              <a:rPr lang="en-US" dirty="0" err="1" smtClean="0"/>
              <a:t>asthme</a:t>
            </a:r>
            <a:r>
              <a:rPr lang="en-US" dirty="0" smtClean="0"/>
              <a:t> </a:t>
            </a:r>
            <a:r>
              <a:rPr lang="en-US" dirty="0" err="1" smtClean="0"/>
              <a:t>ou</a:t>
            </a:r>
            <a:r>
              <a:rPr lang="en-US" dirty="0" smtClean="0"/>
              <a:t> </a:t>
            </a:r>
            <a:r>
              <a:rPr lang="en-US" dirty="0" err="1" smtClean="0"/>
              <a:t>bronchiolite</a:t>
            </a:r>
            <a:r>
              <a:rPr lang="en-US" dirty="0" smtClean="0"/>
              <a:t> </a:t>
            </a:r>
            <a:r>
              <a:rPr lang="en-US" dirty="0" err="1" smtClean="0"/>
              <a:t>sévère</a:t>
            </a:r>
            <a:r>
              <a:rPr lang="en-US" dirty="0" smtClean="0"/>
              <a:t>. </a:t>
            </a:r>
            <a:r>
              <a:rPr lang="en-US" dirty="0" err="1" smtClean="0"/>
              <a:t>Quelle</a:t>
            </a:r>
            <a:r>
              <a:rPr lang="en-US" dirty="0" smtClean="0"/>
              <a:t> </a:t>
            </a:r>
            <a:r>
              <a:rPr lang="en-US" dirty="0" err="1" smtClean="0"/>
              <a:t>limite</a:t>
            </a:r>
            <a:r>
              <a:rPr lang="en-US" dirty="0" smtClean="0"/>
              <a:t> de SpO2 </a:t>
            </a:r>
            <a:r>
              <a:rPr lang="en-US" dirty="0" err="1" smtClean="0"/>
              <a:t>donnez-vous</a:t>
            </a:r>
            <a:r>
              <a:rPr lang="en-US" dirty="0" smtClean="0"/>
              <a:t> </a:t>
            </a:r>
            <a:r>
              <a:rPr lang="en-US" dirty="0" err="1" smtClean="0"/>
              <a:t>à</a:t>
            </a:r>
            <a:r>
              <a:rPr lang="en-US" dirty="0" smtClean="0"/>
              <a:t> </a:t>
            </a:r>
            <a:r>
              <a:rPr lang="en-US" dirty="0" err="1" smtClean="0"/>
              <a:t>l’infirmière</a:t>
            </a:r>
            <a:r>
              <a:rPr lang="en-US" dirty="0" smtClean="0"/>
              <a:t> pour </a:t>
            </a:r>
            <a:r>
              <a:rPr lang="en-US" dirty="0" err="1" smtClean="0"/>
              <a:t>vous</a:t>
            </a:r>
            <a:r>
              <a:rPr lang="en-US" dirty="0" smtClean="0"/>
              <a:t> assurer </a:t>
            </a:r>
            <a:r>
              <a:rPr lang="en-US" dirty="0" err="1" smtClean="0"/>
              <a:t>qu’il</a:t>
            </a:r>
            <a:r>
              <a:rPr lang="en-US" dirty="0" smtClean="0"/>
              <a:t> ne sera </a:t>
            </a:r>
            <a:r>
              <a:rPr lang="en-US" dirty="0" err="1" smtClean="0"/>
              <a:t>qu’il</a:t>
            </a:r>
            <a:r>
              <a:rPr lang="en-US" dirty="0" smtClean="0"/>
              <a:t> </a:t>
            </a:r>
            <a:r>
              <a:rPr lang="en-US" dirty="0" err="1" smtClean="0"/>
              <a:t>n’a</a:t>
            </a:r>
            <a:r>
              <a:rPr lang="en-US" dirty="0"/>
              <a:t> </a:t>
            </a:r>
            <a:r>
              <a:rPr lang="en-US" dirty="0" smtClean="0"/>
              <a:t>pas </a:t>
            </a:r>
            <a:r>
              <a:rPr lang="en-US" dirty="0" err="1" smtClean="0"/>
              <a:t>d’insuffisance</a:t>
            </a:r>
            <a:r>
              <a:rPr lang="en-US" dirty="0" smtClean="0"/>
              <a:t> </a:t>
            </a:r>
            <a:r>
              <a:rPr lang="en-US" dirty="0" err="1" smtClean="0"/>
              <a:t>respiratoire</a:t>
            </a:r>
            <a:r>
              <a:rPr lang="en-US" dirty="0" smtClean="0"/>
              <a:t> </a:t>
            </a:r>
            <a:r>
              <a:rPr lang="en-US" dirty="0" err="1" smtClean="0"/>
              <a:t>hypoxémique</a:t>
            </a:r>
            <a:r>
              <a:rPr lang="en-US" dirty="0" smtClean="0"/>
              <a:t> ? 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228600" y="1295929"/>
            <a:ext cx="4953000" cy="3829638"/>
            <a:chOff x="1435100" y="101600"/>
            <a:chExt cx="5981700" cy="4963581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3"/>
            <a:srcRect l="4239" t="7322" r="5019" b="3111"/>
            <a:stretch/>
          </p:blipFill>
          <p:spPr>
            <a:xfrm>
              <a:off x="1435100" y="101600"/>
              <a:ext cx="5981700" cy="4660900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2590800" y="4546600"/>
              <a:ext cx="2400301" cy="51858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000" dirty="0" smtClean="0"/>
                <a:t>PaO2 &lt; 55-60 mmHg </a:t>
              </a:r>
              <a:r>
                <a:rPr lang="en-US" sz="1000" dirty="0" err="1" smtClean="0"/>
                <a:t>ou</a:t>
              </a:r>
              <a:r>
                <a:rPr lang="en-US" sz="1000" dirty="0" smtClean="0"/>
                <a:t>/et </a:t>
              </a:r>
            </a:p>
            <a:p>
              <a:r>
                <a:rPr lang="en-US" sz="1000" dirty="0" smtClean="0"/>
                <a:t>PaCO2 &gt; 45 mmHg</a:t>
              </a:r>
              <a:endParaRPr lang="en-US" sz="1000" dirty="0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4190813" y="2473298"/>
            <a:ext cx="4457700" cy="3693957"/>
            <a:chOff x="11" y="819156"/>
            <a:chExt cx="6311890" cy="5230467"/>
          </a:xfrm>
        </p:grpSpPr>
        <p:pic>
          <p:nvPicPr>
            <p:cNvPr id="24" name="Picture 23" descr="Capture d’écran 2016-08-22 à 21.17.38.pn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73" r="26699"/>
            <a:stretch/>
          </p:blipFill>
          <p:spPr>
            <a:xfrm>
              <a:off x="11" y="819156"/>
              <a:ext cx="6311890" cy="5230467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cxnSp>
          <p:nvCxnSpPr>
            <p:cNvPr id="25" name="Straight Connector 24"/>
            <p:cNvCxnSpPr/>
            <p:nvPr/>
          </p:nvCxnSpPr>
          <p:spPr>
            <a:xfrm flipH="1">
              <a:off x="2223126" y="2399464"/>
              <a:ext cx="2" cy="3054907"/>
            </a:xfrm>
            <a:prstGeom prst="line">
              <a:avLst/>
            </a:prstGeom>
            <a:ln>
              <a:solidFill>
                <a:srgbClr val="000000"/>
              </a:solidFill>
              <a:prstDash val="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Freeform 25"/>
            <p:cNvSpPr/>
            <p:nvPr/>
          </p:nvSpPr>
          <p:spPr>
            <a:xfrm>
              <a:off x="671680" y="989091"/>
              <a:ext cx="5507771" cy="4457013"/>
            </a:xfrm>
            <a:custGeom>
              <a:avLst/>
              <a:gdLst>
                <a:gd name="connsiteX0" fmla="*/ 48849 w 5507771"/>
                <a:gd name="connsiteY0" fmla="*/ 1904915 h 4457013"/>
                <a:gd name="connsiteX1" fmla="*/ 5495559 w 5507771"/>
                <a:gd name="connsiteY1" fmla="*/ 0 h 4457013"/>
                <a:gd name="connsiteX2" fmla="*/ 5507771 w 5507771"/>
                <a:gd name="connsiteY2" fmla="*/ 305274 h 4457013"/>
                <a:gd name="connsiteX3" fmla="*/ 1660880 w 5507771"/>
                <a:gd name="connsiteY3" fmla="*/ 4457013 h 4457013"/>
                <a:gd name="connsiteX4" fmla="*/ 0 w 5507771"/>
                <a:gd name="connsiteY4" fmla="*/ 4444802 h 4457013"/>
                <a:gd name="connsiteX5" fmla="*/ 48849 w 5507771"/>
                <a:gd name="connsiteY5" fmla="*/ 1904915 h 4457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507771" h="4457013">
                  <a:moveTo>
                    <a:pt x="48849" y="1904915"/>
                  </a:moveTo>
                  <a:lnTo>
                    <a:pt x="5495559" y="0"/>
                  </a:lnTo>
                  <a:lnTo>
                    <a:pt x="5507771" y="305274"/>
                  </a:lnTo>
                  <a:lnTo>
                    <a:pt x="1660880" y="4457013"/>
                  </a:lnTo>
                  <a:lnTo>
                    <a:pt x="0" y="4444802"/>
                  </a:lnTo>
                  <a:lnTo>
                    <a:pt x="48849" y="1904915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75000"/>
                    <a:alpha val="12000"/>
                  </a:schemeClr>
                </a:gs>
                <a:gs pos="100000">
                  <a:schemeClr val="bg1"/>
                </a:gs>
              </a:gsLst>
              <a:lin ang="1104000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</p:grpSp>
      <p:cxnSp>
        <p:nvCxnSpPr>
          <p:cNvPr id="27" name="Straight Connector 26"/>
          <p:cNvCxnSpPr/>
          <p:nvPr/>
        </p:nvCxnSpPr>
        <p:spPr>
          <a:xfrm flipH="1">
            <a:off x="7755934" y="2878727"/>
            <a:ext cx="188" cy="2848300"/>
          </a:xfrm>
          <a:prstGeom prst="line">
            <a:avLst/>
          </a:prstGeom>
          <a:ln>
            <a:solidFill>
              <a:srgbClr val="FF0000"/>
            </a:solidFill>
            <a:prstDash val="dot"/>
            <a:head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4715972" y="2916827"/>
            <a:ext cx="2992928" cy="0"/>
          </a:xfrm>
          <a:prstGeom prst="line">
            <a:avLst/>
          </a:prstGeom>
          <a:ln>
            <a:solidFill>
              <a:srgbClr val="FF0000"/>
            </a:solidFill>
            <a:prstDash val="dot"/>
            <a:head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Oval 41"/>
          <p:cNvSpPr/>
          <p:nvPr/>
        </p:nvSpPr>
        <p:spPr>
          <a:xfrm>
            <a:off x="7594600" y="5701627"/>
            <a:ext cx="355600" cy="305473"/>
          </a:xfrm>
          <a:prstGeom prst="ellipse">
            <a:avLst/>
          </a:prstGeom>
          <a:solidFill>
            <a:srgbClr val="FF0000">
              <a:alpha val="33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4309641" y="2793716"/>
            <a:ext cx="40633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rgbClr val="FF0000"/>
                </a:solidFill>
              </a:rPr>
              <a:t>95%</a:t>
            </a:r>
            <a:endParaRPr lang="en-US" sz="1000" dirty="0">
              <a:solidFill>
                <a:srgbClr val="FF000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28600" y="6294255"/>
            <a:ext cx="858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Réponse</a:t>
            </a:r>
            <a:r>
              <a:rPr lang="en-US" b="1" u="sng" dirty="0" smtClean="0"/>
              <a:t>:</a:t>
            </a:r>
            <a:r>
              <a:rPr lang="en-US" dirty="0" smtClean="0"/>
              <a:t> </a:t>
            </a:r>
            <a:r>
              <a:rPr lang="en-US" dirty="0" err="1" smtClean="0"/>
              <a:t>Une</a:t>
            </a:r>
            <a:r>
              <a:rPr lang="en-US" dirty="0" smtClean="0"/>
              <a:t> SaO2 ≥ 94-95% assure </a:t>
            </a:r>
            <a:r>
              <a:rPr lang="en-US" dirty="0" err="1" smtClean="0"/>
              <a:t>une</a:t>
            </a:r>
            <a:r>
              <a:rPr lang="en-US" dirty="0" smtClean="0"/>
              <a:t> SaO2 &gt; 90% et </a:t>
            </a:r>
            <a:r>
              <a:rPr lang="en-US" dirty="0" err="1" smtClean="0"/>
              <a:t>donc</a:t>
            </a:r>
            <a:r>
              <a:rPr lang="en-US" dirty="0" smtClean="0"/>
              <a:t> </a:t>
            </a:r>
            <a:r>
              <a:rPr lang="en-US" dirty="0" err="1" smtClean="0"/>
              <a:t>une</a:t>
            </a:r>
            <a:r>
              <a:rPr lang="en-US" dirty="0" smtClean="0"/>
              <a:t> PaO2 &gt; 55-60 mmHg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7331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08100" y="2396579"/>
            <a:ext cx="675186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/>
              <a:t>SpO2 chez </a:t>
            </a:r>
            <a:r>
              <a:rPr lang="en-US" sz="4400" b="1" dirty="0" err="1" smtClean="0"/>
              <a:t>nourrissons</a:t>
            </a:r>
            <a:r>
              <a:rPr lang="en-US" sz="4400" b="1" dirty="0" smtClean="0"/>
              <a:t> </a:t>
            </a:r>
            <a:r>
              <a:rPr lang="en-US" sz="4400" b="1" dirty="0" err="1" smtClean="0"/>
              <a:t>sains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16194299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2901" y="2768600"/>
            <a:ext cx="84455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62 enfant </a:t>
            </a:r>
            <a:r>
              <a:rPr lang="en-US" dirty="0" err="1" smtClean="0"/>
              <a:t>à</a:t>
            </a:r>
            <a:r>
              <a:rPr lang="en-US" dirty="0" smtClean="0"/>
              <a:t> </a:t>
            </a:r>
            <a:r>
              <a:rPr lang="en-US" dirty="0" err="1" smtClean="0"/>
              <a:t>terme</a:t>
            </a:r>
            <a:r>
              <a:rPr lang="en-US" dirty="0" smtClean="0"/>
              <a:t> </a:t>
            </a:r>
            <a:r>
              <a:rPr lang="en-US" dirty="0" err="1" smtClean="0"/>
              <a:t>sains</a:t>
            </a:r>
            <a:r>
              <a:rPr lang="en-US" dirty="0" smtClean="0"/>
              <a:t> avec SpO2 </a:t>
            </a:r>
            <a:r>
              <a:rPr lang="en-US" dirty="0" err="1" smtClean="0"/>
              <a:t>mesurées</a:t>
            </a:r>
            <a:r>
              <a:rPr lang="en-US" dirty="0" smtClean="0"/>
              <a:t> entre 22h00 et 7h00 pendant les 3 premières minutes de </a:t>
            </a:r>
            <a:r>
              <a:rPr lang="en-US" dirty="0" err="1" smtClean="0"/>
              <a:t>chaque</a:t>
            </a:r>
            <a:r>
              <a:rPr lang="en-US" dirty="0" smtClean="0"/>
              <a:t> </a:t>
            </a:r>
            <a:r>
              <a:rPr lang="en-US" dirty="0" err="1" smtClean="0"/>
              <a:t>heure</a:t>
            </a:r>
            <a:r>
              <a:rPr lang="en-US" dirty="0" smtClean="0"/>
              <a:t> et pendant les 75 </a:t>
            </a:r>
            <a:r>
              <a:rPr lang="en-US" dirty="0" err="1" smtClean="0"/>
              <a:t>secondes</a:t>
            </a:r>
            <a:r>
              <a:rPr lang="en-US" dirty="0" smtClean="0"/>
              <a:t> </a:t>
            </a:r>
            <a:r>
              <a:rPr lang="en-US" dirty="0" err="1" smtClean="0"/>
              <a:t>avant</a:t>
            </a:r>
            <a:r>
              <a:rPr lang="en-US" dirty="0" smtClean="0"/>
              <a:t> et 30 sec après  </a:t>
            </a:r>
            <a:r>
              <a:rPr lang="en-US" dirty="0" err="1" smtClean="0"/>
              <a:t>chaque</a:t>
            </a:r>
            <a:r>
              <a:rPr lang="en-US" dirty="0" smtClean="0"/>
              <a:t> </a:t>
            </a:r>
            <a:r>
              <a:rPr lang="en-US" dirty="0" err="1" smtClean="0"/>
              <a:t>évènement</a:t>
            </a:r>
            <a:r>
              <a:rPr lang="en-US" dirty="0" smtClean="0"/>
              <a:t> suspect (</a:t>
            </a:r>
            <a:r>
              <a:rPr lang="en-US" dirty="0" err="1" smtClean="0"/>
              <a:t>apnées</a:t>
            </a:r>
            <a:r>
              <a:rPr lang="en-US" dirty="0" smtClean="0"/>
              <a:t> &gt; 16 sec, </a:t>
            </a:r>
            <a:r>
              <a:rPr lang="en-US" dirty="0" err="1" smtClean="0"/>
              <a:t>bradycardies</a:t>
            </a:r>
            <a:r>
              <a:rPr lang="en-US" dirty="0" smtClean="0"/>
              <a:t> &lt; 80/min pendant &gt; 5 sec).</a:t>
            </a:r>
          </a:p>
          <a:p>
            <a:pPr marL="285750" indent="-285750">
              <a:buFont typeface="Arial"/>
              <a:buChar char="•"/>
            </a:pPr>
            <a:r>
              <a:rPr lang="it-IT" dirty="0" smtClean="0"/>
              <a:t>SpO2 </a:t>
            </a:r>
            <a:r>
              <a:rPr lang="it-IT" dirty="0"/>
              <a:t>normale: </a:t>
            </a:r>
            <a:endParaRPr lang="it-IT" dirty="0" smtClean="0"/>
          </a:p>
          <a:p>
            <a:pPr marL="742950" lvl="1" indent="-285750">
              <a:buFont typeface="Arial"/>
              <a:buChar char="•"/>
            </a:pPr>
            <a:r>
              <a:rPr lang="it-IT" dirty="0" smtClean="0"/>
              <a:t>P50: 97.5</a:t>
            </a:r>
            <a:r>
              <a:rPr lang="it-IT" dirty="0"/>
              <a:t>%, </a:t>
            </a:r>
            <a:endParaRPr lang="it-IT" dirty="0" smtClean="0"/>
          </a:p>
          <a:p>
            <a:pPr marL="742950" lvl="1" indent="-285750">
              <a:buFont typeface="Arial"/>
              <a:buChar char="•"/>
            </a:pPr>
            <a:r>
              <a:rPr lang="it-IT" dirty="0" smtClean="0"/>
              <a:t>P10</a:t>
            </a:r>
            <a:r>
              <a:rPr lang="it-IT" dirty="0"/>
              <a:t>: 94.5% </a:t>
            </a:r>
            <a:endParaRPr lang="it-IT" dirty="0" smtClean="0"/>
          </a:p>
          <a:p>
            <a:pPr marL="285750" indent="-285750">
              <a:buFont typeface="Arial"/>
              <a:buChar char="•"/>
            </a:pPr>
            <a:r>
              <a:rPr lang="it-IT" dirty="0" smtClean="0"/>
              <a:t>59</a:t>
            </a:r>
            <a:r>
              <a:rPr lang="it-IT" dirty="0"/>
              <a:t>% </a:t>
            </a:r>
            <a:r>
              <a:rPr lang="it-IT" dirty="0" err="1"/>
              <a:t>des</a:t>
            </a:r>
            <a:r>
              <a:rPr lang="it-IT" dirty="0"/>
              <a:t> enfants </a:t>
            </a:r>
            <a:r>
              <a:rPr lang="it-IT" dirty="0" err="1" smtClean="0"/>
              <a:t>présentent</a:t>
            </a:r>
            <a:r>
              <a:rPr lang="it-IT" dirty="0" smtClean="0"/>
              <a:t> </a:t>
            </a:r>
            <a:r>
              <a:rPr lang="it-IT" dirty="0" err="1" smtClean="0"/>
              <a:t>au</a:t>
            </a:r>
            <a:r>
              <a:rPr lang="it-IT" dirty="0" smtClean="0"/>
              <a:t> </a:t>
            </a:r>
            <a:r>
              <a:rPr lang="it-IT" dirty="0" err="1"/>
              <a:t>moins</a:t>
            </a:r>
            <a:r>
              <a:rPr lang="it-IT" dirty="0"/>
              <a:t> 1 </a:t>
            </a:r>
            <a:r>
              <a:rPr lang="it-IT" dirty="0" err="1"/>
              <a:t>épisode</a:t>
            </a:r>
            <a:r>
              <a:rPr lang="it-IT" dirty="0"/>
              <a:t> de </a:t>
            </a:r>
            <a:r>
              <a:rPr lang="it-IT" dirty="0" err="1"/>
              <a:t>désat</a:t>
            </a:r>
            <a:r>
              <a:rPr lang="it-IT" dirty="0"/>
              <a:t> &lt; 90% </a:t>
            </a:r>
            <a:r>
              <a:rPr lang="it-IT" dirty="0" err="1"/>
              <a:t>sur</a:t>
            </a:r>
            <a:r>
              <a:rPr lang="it-IT" dirty="0"/>
              <a:t> </a:t>
            </a:r>
            <a:r>
              <a:rPr lang="it-IT" dirty="0" smtClean="0"/>
              <a:t>24h.</a:t>
            </a:r>
          </a:p>
          <a:p>
            <a:pPr marL="285750" lvl="1" indent="-285750">
              <a:buFont typeface="Arial"/>
              <a:buChar char="•"/>
            </a:pPr>
            <a:r>
              <a:rPr lang="it-IT" dirty="0"/>
              <a:t>SpO2 min. </a:t>
            </a:r>
            <a:r>
              <a:rPr lang="it-IT" dirty="0" err="1"/>
              <a:t>physiologique</a:t>
            </a:r>
            <a:r>
              <a:rPr lang="it-IT" dirty="0"/>
              <a:t> observée:78</a:t>
            </a:r>
            <a:r>
              <a:rPr lang="it-IT" dirty="0" smtClean="0"/>
              <a:t>%</a:t>
            </a:r>
          </a:p>
          <a:p>
            <a:pPr marL="285750" indent="-285750">
              <a:buFont typeface="Arial"/>
              <a:buChar char="•"/>
            </a:pPr>
            <a:r>
              <a:rPr lang="it-IT" dirty="0" smtClean="0"/>
              <a:t>La </a:t>
            </a:r>
            <a:r>
              <a:rPr lang="it-IT" dirty="0" err="1" smtClean="0"/>
              <a:t>durée</a:t>
            </a:r>
            <a:r>
              <a:rPr lang="it-IT" dirty="0" smtClean="0"/>
              <a:t> </a:t>
            </a:r>
            <a:r>
              <a:rPr lang="it-IT" dirty="0" err="1"/>
              <a:t>médiane</a:t>
            </a:r>
            <a:r>
              <a:rPr lang="it-IT" dirty="0"/>
              <a:t> de l'</a:t>
            </a:r>
            <a:r>
              <a:rPr lang="it-IT" dirty="0" err="1"/>
              <a:t>épisode</a:t>
            </a:r>
            <a:r>
              <a:rPr lang="it-IT" dirty="0"/>
              <a:t> de </a:t>
            </a:r>
            <a:r>
              <a:rPr lang="it-IT" dirty="0" err="1" smtClean="0"/>
              <a:t>désaturation</a:t>
            </a:r>
            <a:r>
              <a:rPr lang="it-IT" dirty="0" smtClean="0"/>
              <a:t> est de </a:t>
            </a:r>
            <a:r>
              <a:rPr lang="it-IT" dirty="0"/>
              <a:t>6 </a:t>
            </a:r>
            <a:r>
              <a:rPr lang="it-IT" dirty="0" err="1" smtClean="0"/>
              <a:t>secondes</a:t>
            </a:r>
            <a:r>
              <a:rPr lang="it-IT" dirty="0" smtClean="0"/>
              <a:t> à l </a:t>
            </a:r>
            <a:r>
              <a:rPr lang="it-IT" dirty="0" err="1" smtClean="0"/>
              <a:t>naissance</a:t>
            </a:r>
            <a:r>
              <a:rPr lang="it-IT" dirty="0" smtClean="0"/>
              <a:t> </a:t>
            </a:r>
            <a:r>
              <a:rPr lang="it-IT" dirty="0" err="1" smtClean="0"/>
              <a:t>puis</a:t>
            </a:r>
            <a:r>
              <a:rPr lang="it-IT" dirty="0" smtClean="0"/>
              <a:t> </a:t>
            </a:r>
            <a:r>
              <a:rPr lang="it-IT" dirty="0" err="1" smtClean="0"/>
              <a:t>diminue</a:t>
            </a:r>
            <a:r>
              <a:rPr lang="it-IT" dirty="0" smtClean="0"/>
              <a:t> </a:t>
            </a:r>
            <a:r>
              <a:rPr lang="it-IT" dirty="0" err="1" smtClean="0"/>
              <a:t>avec</a:t>
            </a:r>
            <a:r>
              <a:rPr lang="it-IT" dirty="0" smtClean="0"/>
              <a:t> l’</a:t>
            </a:r>
            <a:r>
              <a:rPr lang="it-IT" dirty="0" err="1" smtClean="0"/>
              <a:t>âge</a:t>
            </a:r>
            <a:r>
              <a:rPr lang="it-IT" dirty="0" smtClean="0"/>
              <a:t>.</a:t>
            </a:r>
          </a:p>
          <a:p>
            <a:pPr marL="285750" indent="-285750">
              <a:buFont typeface="Arial"/>
              <a:buChar char="•"/>
            </a:pPr>
            <a:r>
              <a:rPr lang="it-IT" dirty="0" smtClean="0"/>
              <a:t>La </a:t>
            </a:r>
            <a:r>
              <a:rPr lang="it-IT" dirty="0" err="1"/>
              <a:t>respiration</a:t>
            </a:r>
            <a:r>
              <a:rPr lang="it-IT" dirty="0"/>
              <a:t> </a:t>
            </a:r>
            <a:r>
              <a:rPr lang="it-IT" dirty="0" err="1"/>
              <a:t>périodique</a:t>
            </a:r>
            <a:r>
              <a:rPr lang="it-IT" dirty="0"/>
              <a:t> </a:t>
            </a:r>
            <a:r>
              <a:rPr lang="it-IT" dirty="0" err="1"/>
              <a:t>liée</a:t>
            </a:r>
            <a:r>
              <a:rPr lang="it-IT" dirty="0"/>
              <a:t> à l'</a:t>
            </a:r>
            <a:r>
              <a:rPr lang="it-IT" dirty="0" err="1"/>
              <a:t>âge</a:t>
            </a:r>
            <a:r>
              <a:rPr lang="it-IT" dirty="0"/>
              <a:t> </a:t>
            </a:r>
            <a:r>
              <a:rPr lang="it-IT" dirty="0" err="1" smtClean="0"/>
              <a:t>semble</a:t>
            </a:r>
            <a:r>
              <a:rPr lang="it-IT" dirty="0" smtClean="0"/>
              <a:t> </a:t>
            </a:r>
            <a:r>
              <a:rPr lang="it-IT" dirty="0" err="1" smtClean="0"/>
              <a:t>être</a:t>
            </a:r>
            <a:r>
              <a:rPr lang="it-IT" dirty="0" smtClean="0"/>
              <a:t> </a:t>
            </a:r>
            <a:r>
              <a:rPr lang="it-IT" dirty="0" err="1" smtClean="0"/>
              <a:t>dans</a:t>
            </a:r>
            <a:r>
              <a:rPr lang="it-IT" dirty="0" smtClean="0"/>
              <a:t> </a:t>
            </a:r>
            <a:r>
              <a:rPr lang="it-IT" dirty="0" err="1" smtClean="0"/>
              <a:t>cette</a:t>
            </a:r>
            <a:r>
              <a:rPr lang="it-IT" dirty="0" smtClean="0"/>
              <a:t> </a:t>
            </a:r>
            <a:r>
              <a:rPr lang="it-IT" dirty="0" err="1" smtClean="0"/>
              <a:t>population</a:t>
            </a:r>
            <a:r>
              <a:rPr lang="it-IT" dirty="0" smtClean="0"/>
              <a:t> le </a:t>
            </a:r>
            <a:r>
              <a:rPr lang="it-IT" dirty="0" err="1"/>
              <a:t>facteur</a:t>
            </a:r>
            <a:r>
              <a:rPr lang="it-IT" dirty="0"/>
              <a:t> </a:t>
            </a:r>
            <a:r>
              <a:rPr lang="it-IT" dirty="0" err="1" smtClean="0"/>
              <a:t>principal</a:t>
            </a:r>
            <a:r>
              <a:rPr lang="it-IT" dirty="0" smtClean="0"/>
              <a:t>.</a:t>
            </a:r>
            <a:endParaRPr lang="en-US" dirty="0"/>
          </a:p>
        </p:txBody>
      </p:sp>
      <p:pic>
        <p:nvPicPr>
          <p:cNvPr id="6" name="Picture 5" descr="Capture d’écran 2016-08-23 à 21.37.5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600" y="1231900"/>
            <a:ext cx="6184900" cy="1246905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4" name="Rectangle 3"/>
          <p:cNvSpPr/>
          <p:nvPr/>
        </p:nvSpPr>
        <p:spPr>
          <a:xfrm>
            <a:off x="5487652" y="2446539"/>
            <a:ext cx="178264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200" i="1" dirty="0" err="1" smtClean="0"/>
              <a:t>J</a:t>
            </a:r>
            <a:r>
              <a:rPr lang="it-IT" sz="1200" i="1" dirty="0" smtClean="0"/>
              <a:t> </a:t>
            </a:r>
            <a:r>
              <a:rPr lang="it-IT" sz="1200" i="1" dirty="0" err="1"/>
              <a:t>Pediatr</a:t>
            </a:r>
            <a:r>
              <a:rPr lang="it-IT" sz="1200" i="1" dirty="0"/>
              <a:t> 1999;134:580-</a:t>
            </a:r>
            <a:r>
              <a:rPr lang="it-IT" sz="1200" i="1" dirty="0" smtClean="0"/>
              <a:t>6</a:t>
            </a:r>
            <a:endParaRPr lang="en-US" sz="1200" i="1" dirty="0"/>
          </a:p>
        </p:txBody>
      </p:sp>
      <p:sp>
        <p:nvSpPr>
          <p:cNvPr id="7" name="Rectangle 6"/>
          <p:cNvSpPr/>
          <p:nvPr/>
        </p:nvSpPr>
        <p:spPr>
          <a:xfrm>
            <a:off x="1382606" y="210066"/>
            <a:ext cx="614783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-    </a:t>
            </a:r>
            <a:r>
              <a:rPr lang="en-US" b="1" dirty="0" err="1" smtClean="0"/>
              <a:t>Que</a:t>
            </a:r>
            <a:r>
              <a:rPr lang="en-US" b="1" dirty="0" smtClean="0"/>
              <a:t> faire des </a:t>
            </a:r>
            <a:r>
              <a:rPr lang="en-US" b="1" dirty="0" err="1" smtClean="0"/>
              <a:t>désaturations</a:t>
            </a:r>
            <a:r>
              <a:rPr lang="en-US" b="1" dirty="0" smtClean="0"/>
              <a:t> chez des nouveaux </a:t>
            </a:r>
            <a:r>
              <a:rPr lang="en-US" b="1" dirty="0" err="1" smtClean="0"/>
              <a:t>nés</a:t>
            </a:r>
            <a:r>
              <a:rPr lang="en-US" b="1" dirty="0" smtClean="0"/>
              <a:t> </a:t>
            </a:r>
            <a:r>
              <a:rPr lang="en-US" b="1" dirty="0" err="1" smtClean="0"/>
              <a:t>sains</a:t>
            </a:r>
            <a:r>
              <a:rPr lang="en-US" b="1" dirty="0" smtClean="0"/>
              <a:t>?</a:t>
            </a:r>
          </a:p>
          <a:p>
            <a:pPr marL="285750" indent="-285750">
              <a:buFontTx/>
              <a:buChar char="-"/>
            </a:pPr>
            <a:r>
              <a:rPr lang="en-US" b="1" dirty="0" err="1" smtClean="0"/>
              <a:t>Quelle</a:t>
            </a:r>
            <a:r>
              <a:rPr lang="en-US" b="1" dirty="0" smtClean="0"/>
              <a:t> </a:t>
            </a:r>
            <a:r>
              <a:rPr lang="en-US" b="1" dirty="0" err="1" smtClean="0"/>
              <a:t>limite</a:t>
            </a:r>
            <a:r>
              <a:rPr lang="en-US" b="1" dirty="0" smtClean="0"/>
              <a:t> de SpO2 </a:t>
            </a:r>
            <a:r>
              <a:rPr lang="en-US" b="1" dirty="0" err="1" smtClean="0"/>
              <a:t>peut</a:t>
            </a:r>
            <a:r>
              <a:rPr lang="en-US" b="1" dirty="0" smtClean="0"/>
              <a:t>-on accepter? </a:t>
            </a:r>
          </a:p>
          <a:p>
            <a:pPr marL="285750" indent="-285750">
              <a:buFontTx/>
              <a:buChar char="-"/>
            </a:pPr>
            <a:r>
              <a:rPr lang="en-US" b="1" dirty="0" err="1"/>
              <a:t>Quelle</a:t>
            </a:r>
            <a:r>
              <a:rPr lang="en-US" b="1" dirty="0"/>
              <a:t> </a:t>
            </a:r>
            <a:r>
              <a:rPr lang="en-US" b="1" dirty="0" err="1" smtClean="0"/>
              <a:t>durée</a:t>
            </a:r>
            <a:r>
              <a:rPr lang="en-US" b="1" dirty="0" smtClean="0"/>
              <a:t> de </a:t>
            </a:r>
            <a:r>
              <a:rPr lang="en-US" b="1" dirty="0" err="1" smtClean="0"/>
              <a:t>désaturation</a:t>
            </a:r>
            <a:r>
              <a:rPr lang="en-US" b="1" dirty="0" smtClean="0"/>
              <a:t> </a:t>
            </a:r>
            <a:r>
              <a:rPr lang="en-US" b="1" dirty="0" err="1" smtClean="0"/>
              <a:t>peut</a:t>
            </a:r>
            <a:r>
              <a:rPr lang="en-US" b="1" dirty="0" smtClean="0"/>
              <a:t>-on accepter?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9490379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075152" y="6320039"/>
            <a:ext cx="178264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200" i="1" dirty="0" err="1" smtClean="0"/>
              <a:t>J</a:t>
            </a:r>
            <a:r>
              <a:rPr lang="it-IT" sz="1200" i="1" dirty="0" smtClean="0"/>
              <a:t> </a:t>
            </a:r>
            <a:r>
              <a:rPr lang="it-IT" sz="1200" i="1" dirty="0" err="1"/>
              <a:t>Pediatr</a:t>
            </a:r>
            <a:r>
              <a:rPr lang="it-IT" sz="1200" i="1" dirty="0"/>
              <a:t> 1999;134:580-</a:t>
            </a:r>
            <a:r>
              <a:rPr lang="it-IT" sz="1200" i="1" dirty="0" smtClean="0"/>
              <a:t>6</a:t>
            </a:r>
            <a:endParaRPr lang="en-US" sz="1200" i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1900" y="905366"/>
            <a:ext cx="6870700" cy="5029069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2324100" y="1562100"/>
            <a:ext cx="1003300" cy="21082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1" name="Group 10"/>
          <p:cNvGrpSpPr/>
          <p:nvPr/>
        </p:nvGrpSpPr>
        <p:grpSpPr>
          <a:xfrm>
            <a:off x="3599999" y="1397000"/>
            <a:ext cx="4102100" cy="1651000"/>
            <a:chOff x="4133399" y="673100"/>
            <a:chExt cx="4102100" cy="165100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133399" y="749300"/>
              <a:ext cx="4102100" cy="1574800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4133399" y="673100"/>
              <a:ext cx="2165801" cy="381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149316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98700" y="2396579"/>
            <a:ext cx="448795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err="1" smtClean="0"/>
              <a:t>Limites</a:t>
            </a:r>
            <a:r>
              <a:rPr lang="en-US" sz="4400" b="1" dirty="0" smtClean="0"/>
              <a:t> de la SpO2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1692078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765102" y="228769"/>
            <a:ext cx="775659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 smtClean="0"/>
              <a:t>Vérifier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que</a:t>
            </a:r>
            <a:r>
              <a:rPr lang="en-US" sz="2800" b="1" dirty="0" smtClean="0"/>
              <a:t> les conditions </a:t>
            </a:r>
            <a:r>
              <a:rPr lang="en-US" sz="2800" b="1" dirty="0" err="1" smtClean="0"/>
              <a:t>sont</a:t>
            </a:r>
            <a:r>
              <a:rPr lang="en-US" sz="2800" b="1" dirty="0" smtClean="0"/>
              <a:t> en </a:t>
            </a:r>
            <a:r>
              <a:rPr lang="en-US" sz="2800" b="1" dirty="0" err="1" smtClean="0"/>
              <a:t>faveur</a:t>
            </a:r>
            <a:r>
              <a:rPr lang="en-US" sz="2800" b="1" dirty="0" smtClean="0"/>
              <a:t> d’un bon </a:t>
            </a:r>
            <a:r>
              <a:rPr lang="en-US" sz="2800" b="1" dirty="0" err="1" smtClean="0"/>
              <a:t>fonctionnement</a:t>
            </a:r>
            <a:r>
              <a:rPr lang="en-US" sz="2800" b="1" dirty="0" smtClean="0"/>
              <a:t> du </a:t>
            </a:r>
            <a:r>
              <a:rPr lang="en-US" sz="2800" b="1" dirty="0" err="1" smtClean="0"/>
              <a:t>capteur</a:t>
            </a:r>
            <a:r>
              <a:rPr lang="en-US" sz="2800" b="1" dirty="0" smtClean="0"/>
              <a:t>.</a:t>
            </a:r>
            <a:endParaRPr lang="en-US" sz="2800" b="1" dirty="0"/>
          </a:p>
        </p:txBody>
      </p:sp>
      <p:sp>
        <p:nvSpPr>
          <p:cNvPr id="20" name="Rectangle 19"/>
          <p:cNvSpPr/>
          <p:nvPr/>
        </p:nvSpPr>
        <p:spPr>
          <a:xfrm>
            <a:off x="950876" y="2232578"/>
            <a:ext cx="3276600" cy="2648297"/>
          </a:xfrm>
          <a:prstGeom prst="rect">
            <a:avLst/>
          </a:prstGeom>
          <a:solidFill>
            <a:srgbClr val="FF0000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doigt.gif"/>
          <p:cNvPicPr>
            <a:picLocks noChangeAspect="1"/>
          </p:cNvPicPr>
          <p:nvPr/>
        </p:nvPicPr>
        <p:blipFill>
          <a:blip r:embed="rId2">
            <a:alphaModFix amt="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950" y="2303308"/>
            <a:ext cx="2155752" cy="966063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950876" y="3537076"/>
            <a:ext cx="3276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Hypotension </a:t>
            </a:r>
            <a:r>
              <a:rPr lang="en-US" dirty="0" err="1" smtClean="0"/>
              <a:t>artérielle</a:t>
            </a:r>
            <a:endParaRPr lang="en-US" dirty="0"/>
          </a:p>
          <a:p>
            <a:r>
              <a:rPr lang="en-US" dirty="0" err="1"/>
              <a:t>H</a:t>
            </a:r>
            <a:r>
              <a:rPr lang="en-US" dirty="0" err="1" smtClean="0"/>
              <a:t>ypothermie</a:t>
            </a:r>
            <a:r>
              <a:rPr lang="en-US" dirty="0" smtClean="0"/>
              <a:t>,</a:t>
            </a:r>
          </a:p>
          <a:p>
            <a:r>
              <a:rPr lang="en-US" dirty="0" err="1" smtClean="0"/>
              <a:t>Hypovolémie</a:t>
            </a:r>
            <a:endParaRPr lang="en-US" dirty="0"/>
          </a:p>
          <a:p>
            <a:r>
              <a:rPr lang="en-US" dirty="0" err="1" smtClean="0"/>
              <a:t>Médicaments</a:t>
            </a:r>
            <a:r>
              <a:rPr lang="en-US" dirty="0" smtClean="0"/>
              <a:t> </a:t>
            </a:r>
            <a:r>
              <a:rPr lang="en-US" dirty="0" err="1"/>
              <a:t>vasoconstricteurs</a:t>
            </a:r>
            <a:endParaRPr lang="en-US" dirty="0"/>
          </a:p>
        </p:txBody>
      </p:sp>
      <p:pic>
        <p:nvPicPr>
          <p:cNvPr id="21" name="Picture 20" descr="NON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8526" y="1954937"/>
            <a:ext cx="749300" cy="711200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4933950" y="2198553"/>
            <a:ext cx="3276600" cy="2648297"/>
          </a:xfrm>
          <a:prstGeom prst="rect">
            <a:avLst/>
          </a:prstGeom>
          <a:solidFill>
            <a:srgbClr val="008000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doigt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6050" y="2303308"/>
            <a:ext cx="2155752" cy="966063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5073650" y="3625976"/>
            <a:ext cx="18161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Zone </a:t>
            </a:r>
            <a:r>
              <a:rPr lang="en-US" dirty="0" err="1" smtClean="0"/>
              <a:t>chaude</a:t>
            </a:r>
            <a:endParaRPr lang="en-US" dirty="0" smtClean="0"/>
          </a:p>
          <a:p>
            <a:r>
              <a:rPr lang="en-US" dirty="0" smtClean="0"/>
              <a:t>Bien </a:t>
            </a:r>
            <a:r>
              <a:rPr lang="en-US" dirty="0" err="1" smtClean="0"/>
              <a:t>perfusée</a:t>
            </a:r>
            <a:endParaRPr lang="en-US" dirty="0" smtClean="0"/>
          </a:p>
          <a:p>
            <a:r>
              <a:rPr lang="en-US" dirty="0" smtClean="0"/>
              <a:t>Bon </a:t>
            </a:r>
            <a:r>
              <a:rPr lang="en-US" dirty="0" err="1" smtClean="0"/>
              <a:t>pouls</a:t>
            </a:r>
            <a:endParaRPr lang="en-US" dirty="0"/>
          </a:p>
        </p:txBody>
      </p:sp>
      <p:pic>
        <p:nvPicPr>
          <p:cNvPr id="23" name="Picture 22" descr="oui.g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6745" y="1954937"/>
            <a:ext cx="749300" cy="71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3811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2702" y="228769"/>
            <a:ext cx="799789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 smtClean="0"/>
              <a:t>Vérifier</a:t>
            </a:r>
            <a:r>
              <a:rPr lang="en-US" sz="2800" b="1" dirty="0" smtClean="0"/>
              <a:t> le signal de la SpO2 </a:t>
            </a:r>
            <a:r>
              <a:rPr lang="en-US" sz="2800" b="1" dirty="0" err="1" smtClean="0"/>
              <a:t>sur</a:t>
            </a:r>
            <a:r>
              <a:rPr lang="en-US" sz="2800" b="1" dirty="0" smtClean="0"/>
              <a:t> le scope </a:t>
            </a:r>
          </a:p>
          <a:p>
            <a:r>
              <a:rPr lang="en-US" sz="2800" b="1" dirty="0"/>
              <a:t>e</a:t>
            </a:r>
            <a:r>
              <a:rPr lang="en-US" sz="2800" b="1" dirty="0" smtClean="0"/>
              <a:t>x: </a:t>
            </a:r>
            <a:r>
              <a:rPr lang="en-US" sz="2800" b="1" dirty="0" err="1" smtClean="0"/>
              <a:t>mouvements</a:t>
            </a:r>
            <a:r>
              <a:rPr lang="en-US" sz="2800" b="1" dirty="0" smtClean="0"/>
              <a:t> </a:t>
            </a:r>
            <a:r>
              <a:rPr lang="en-US" sz="2800" b="1" dirty="0"/>
              <a:t>du </a:t>
            </a:r>
            <a:r>
              <a:rPr lang="en-US" sz="2800" b="1" dirty="0" smtClean="0"/>
              <a:t>patient, </a:t>
            </a:r>
            <a:r>
              <a:rPr lang="en-US" sz="2800" b="1" dirty="0" err="1" smtClean="0"/>
              <a:t>déconnexion</a:t>
            </a:r>
            <a:r>
              <a:rPr lang="en-US" sz="2800" b="1" dirty="0" smtClean="0"/>
              <a:t> etc..</a:t>
            </a:r>
            <a:endParaRPr lang="en-US" sz="2800" b="1" dirty="0"/>
          </a:p>
        </p:txBody>
      </p:sp>
      <p:pic>
        <p:nvPicPr>
          <p:cNvPr id="4" name="Picture 3" descr="Dernieres-pulsations-avant-electrocardiogramme-plat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394" b="15669"/>
          <a:stretch/>
        </p:blipFill>
        <p:spPr>
          <a:xfrm>
            <a:off x="1494809" y="1854368"/>
            <a:ext cx="5670157" cy="1523831"/>
          </a:xfrm>
          <a:prstGeom prst="rect">
            <a:avLst/>
          </a:prstGeom>
        </p:spPr>
      </p:pic>
      <p:pic>
        <p:nvPicPr>
          <p:cNvPr id="15" name="Picture 14" descr="Scope_TA_SAO2_CO2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54" b="53739"/>
          <a:stretch/>
        </p:blipFill>
        <p:spPr>
          <a:xfrm>
            <a:off x="1494809" y="3886368"/>
            <a:ext cx="5671386" cy="1523831"/>
          </a:xfrm>
          <a:prstGeom prst="rect">
            <a:avLst/>
          </a:prstGeom>
        </p:spPr>
      </p:pic>
      <p:pic>
        <p:nvPicPr>
          <p:cNvPr id="17" name="Picture 16" descr="NON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8914" y="3022599"/>
            <a:ext cx="749300" cy="711200"/>
          </a:xfrm>
          <a:prstGeom prst="rect">
            <a:avLst/>
          </a:prstGeom>
        </p:spPr>
      </p:pic>
      <p:pic>
        <p:nvPicPr>
          <p:cNvPr id="18" name="Picture 17" descr="oui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8914" y="5041899"/>
            <a:ext cx="749300" cy="71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6946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apture d’écran 2016-08-30 à 21.02.2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000" y="221422"/>
            <a:ext cx="5422900" cy="3006173"/>
          </a:xfrm>
          <a:prstGeom prst="rect">
            <a:avLst/>
          </a:prstGeom>
        </p:spPr>
      </p:pic>
      <p:pic>
        <p:nvPicPr>
          <p:cNvPr id="6" name="Picture 5" descr="Capture d’écran 2016-08-30 à 21.03.4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000" y="3467100"/>
            <a:ext cx="5320617" cy="293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4922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7722" y="14079"/>
            <a:ext cx="22741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VRAI/FAUX</a:t>
            </a:r>
            <a:endParaRPr lang="en-US" sz="3600" dirty="0"/>
          </a:p>
        </p:txBody>
      </p:sp>
      <p:sp>
        <p:nvSpPr>
          <p:cNvPr id="6" name="Rectangle 5"/>
          <p:cNvSpPr/>
          <p:nvPr/>
        </p:nvSpPr>
        <p:spPr>
          <a:xfrm>
            <a:off x="2165801" y="14079"/>
            <a:ext cx="78867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ym typeface="Wingdings"/>
              </a:rPr>
              <a:t> </a:t>
            </a:r>
            <a:r>
              <a:rPr lang="en-US" sz="3200" dirty="0" err="1"/>
              <a:t>Qu’est</a:t>
            </a:r>
            <a:r>
              <a:rPr lang="en-US" sz="3200" dirty="0"/>
              <a:t> </a:t>
            </a:r>
            <a:r>
              <a:rPr lang="en-US" sz="3200" dirty="0" err="1"/>
              <a:t>ce</a:t>
            </a:r>
            <a:r>
              <a:rPr lang="en-US" sz="3200" dirty="0"/>
              <a:t> qui </a:t>
            </a:r>
            <a:r>
              <a:rPr lang="en-US" sz="3200" dirty="0" err="1"/>
              <a:t>perturbe</a:t>
            </a:r>
            <a:r>
              <a:rPr lang="en-US" sz="3200" dirty="0"/>
              <a:t> la SaO2?</a:t>
            </a:r>
          </a:p>
        </p:txBody>
      </p:sp>
      <p:sp>
        <p:nvSpPr>
          <p:cNvPr id="7" name="Rectangle 6"/>
          <p:cNvSpPr/>
          <p:nvPr/>
        </p:nvSpPr>
        <p:spPr>
          <a:xfrm>
            <a:off x="63500" y="594152"/>
            <a:ext cx="3632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Intoxication au CO?</a:t>
            </a:r>
            <a:r>
              <a:rPr lang="en-US" sz="2400" b="1" dirty="0"/>
              <a:t>	</a:t>
            </a:r>
          </a:p>
        </p:txBody>
      </p:sp>
      <p:sp>
        <p:nvSpPr>
          <p:cNvPr id="8" name="Rectangle 7"/>
          <p:cNvSpPr/>
          <p:nvPr/>
        </p:nvSpPr>
        <p:spPr>
          <a:xfrm>
            <a:off x="3320931" y="594152"/>
            <a:ext cx="65352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ym typeface="Wingdings"/>
              </a:rPr>
              <a:t> </a:t>
            </a:r>
            <a:r>
              <a:rPr lang="en-US" sz="2400" dirty="0" smtClean="0">
                <a:solidFill>
                  <a:srgbClr val="008000"/>
                </a:solidFill>
                <a:sym typeface="Wingdings"/>
              </a:rPr>
              <a:t>VRAI</a:t>
            </a:r>
            <a:r>
              <a:rPr lang="en-US" sz="2400" dirty="0" smtClean="0">
                <a:sym typeface="Wingdings"/>
              </a:rPr>
              <a:t> 	La </a:t>
            </a:r>
            <a:r>
              <a:rPr lang="en-US" sz="2400" dirty="0"/>
              <a:t>SpO2 </a:t>
            </a:r>
            <a:r>
              <a:rPr lang="en-US" sz="2400" dirty="0" err="1" smtClean="0"/>
              <a:t>est</a:t>
            </a:r>
            <a:r>
              <a:rPr lang="en-US" sz="2400" dirty="0" smtClean="0"/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faussement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>
                <a:solidFill>
                  <a:srgbClr val="FF0000"/>
                </a:solidFill>
              </a:rPr>
              <a:t>haute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3500" y="1333352"/>
            <a:ext cx="3632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Bleu de </a:t>
            </a:r>
            <a:r>
              <a:rPr lang="en-US" sz="2400" dirty="0" err="1" smtClean="0"/>
              <a:t>méthylène</a:t>
            </a:r>
            <a:r>
              <a:rPr lang="en-US" sz="2400" dirty="0" smtClean="0"/>
              <a:t>?</a:t>
            </a:r>
            <a:endParaRPr lang="en-US" sz="2400" b="1" dirty="0"/>
          </a:p>
        </p:txBody>
      </p:sp>
      <p:sp>
        <p:nvSpPr>
          <p:cNvPr id="10" name="Rectangle 9"/>
          <p:cNvSpPr/>
          <p:nvPr/>
        </p:nvSpPr>
        <p:spPr>
          <a:xfrm>
            <a:off x="3320931" y="1333352"/>
            <a:ext cx="650475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charset="0"/>
              <a:buChar char="à"/>
            </a:pPr>
            <a:r>
              <a:rPr lang="en-US" sz="2400" dirty="0" smtClean="0">
                <a:solidFill>
                  <a:srgbClr val="008000"/>
                </a:solidFill>
                <a:sym typeface="Wingdings"/>
              </a:rPr>
              <a:t>VRAI</a:t>
            </a:r>
            <a:r>
              <a:rPr lang="en-US" sz="2400" dirty="0" smtClean="0">
                <a:sym typeface="Wingdings"/>
              </a:rPr>
              <a:t> 	La </a:t>
            </a:r>
            <a:r>
              <a:rPr lang="en-US" sz="2400" dirty="0" smtClean="0"/>
              <a:t>SpO2 </a:t>
            </a:r>
            <a:r>
              <a:rPr lang="en-US" sz="2400" dirty="0" err="1" smtClean="0"/>
              <a:t>est</a:t>
            </a:r>
            <a:r>
              <a:rPr lang="en-US" sz="2400" dirty="0" smtClean="0"/>
              <a:t> </a:t>
            </a:r>
            <a:r>
              <a:rPr lang="en-US" sz="2400" dirty="0" err="1"/>
              <a:t>faussement</a:t>
            </a:r>
            <a:r>
              <a:rPr lang="en-US" sz="2400" dirty="0"/>
              <a:t> </a:t>
            </a:r>
            <a:r>
              <a:rPr lang="en-US" sz="2400" dirty="0" err="1" smtClean="0"/>
              <a:t>basse</a:t>
            </a:r>
            <a:endParaRPr lang="en-US" sz="2400" dirty="0" smtClean="0"/>
          </a:p>
        </p:txBody>
      </p:sp>
      <p:sp>
        <p:nvSpPr>
          <p:cNvPr id="11" name="Rectangle 10"/>
          <p:cNvSpPr/>
          <p:nvPr/>
        </p:nvSpPr>
        <p:spPr>
          <a:xfrm>
            <a:off x="63500" y="2811752"/>
            <a:ext cx="3632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Le </a:t>
            </a:r>
            <a:r>
              <a:rPr lang="en-US" sz="2400" dirty="0" err="1"/>
              <a:t>vernis</a:t>
            </a:r>
            <a:r>
              <a:rPr lang="en-US" sz="2400" dirty="0"/>
              <a:t> </a:t>
            </a:r>
            <a:r>
              <a:rPr lang="en-US" sz="2400" dirty="0" err="1"/>
              <a:t>à</a:t>
            </a:r>
            <a:r>
              <a:rPr lang="en-US" sz="2400" dirty="0"/>
              <a:t> </a:t>
            </a:r>
            <a:r>
              <a:rPr lang="en-US" sz="2400" dirty="0" err="1" smtClean="0"/>
              <a:t>ongle</a:t>
            </a:r>
            <a:r>
              <a:rPr lang="en-US" sz="2400" dirty="0" smtClean="0"/>
              <a:t>?</a:t>
            </a:r>
            <a:endParaRPr lang="en-US" sz="2400" b="1" dirty="0"/>
          </a:p>
        </p:txBody>
      </p:sp>
      <p:sp>
        <p:nvSpPr>
          <p:cNvPr id="12" name="Rectangle 11"/>
          <p:cNvSpPr/>
          <p:nvPr/>
        </p:nvSpPr>
        <p:spPr>
          <a:xfrm>
            <a:off x="3320931" y="2811752"/>
            <a:ext cx="48760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ym typeface="Wingdings"/>
              </a:rPr>
              <a:t> </a:t>
            </a:r>
            <a:r>
              <a:rPr lang="en-US" sz="2400" dirty="0" smtClean="0">
                <a:solidFill>
                  <a:srgbClr val="008000"/>
                </a:solidFill>
                <a:sym typeface="Wingdings"/>
              </a:rPr>
              <a:t>VRAI</a:t>
            </a:r>
            <a:r>
              <a:rPr lang="en-US" sz="2400" dirty="0" smtClean="0">
                <a:sym typeface="Wingdings"/>
              </a:rPr>
              <a:t> 	La </a:t>
            </a:r>
            <a:r>
              <a:rPr lang="en-US" sz="2400" dirty="0" smtClean="0"/>
              <a:t>SpO2 </a:t>
            </a:r>
            <a:r>
              <a:rPr lang="en-US" sz="2400" dirty="0" err="1" smtClean="0"/>
              <a:t>est</a:t>
            </a:r>
            <a:r>
              <a:rPr lang="en-US" sz="2400" dirty="0" smtClean="0"/>
              <a:t> </a:t>
            </a:r>
            <a:r>
              <a:rPr lang="en-US" sz="2400" dirty="0" err="1" smtClean="0"/>
              <a:t>abaissée</a:t>
            </a:r>
            <a:endParaRPr lang="en-US" sz="2400" b="1" dirty="0"/>
          </a:p>
        </p:txBody>
      </p:sp>
      <p:sp>
        <p:nvSpPr>
          <p:cNvPr id="13" name="Rectangle 12"/>
          <p:cNvSpPr/>
          <p:nvPr/>
        </p:nvSpPr>
        <p:spPr>
          <a:xfrm>
            <a:off x="63500" y="2072552"/>
            <a:ext cx="3632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 smtClean="0"/>
              <a:t>L’hyperbilirubinémie</a:t>
            </a:r>
            <a:r>
              <a:rPr lang="en-US" sz="2400" dirty="0" smtClean="0"/>
              <a:t>?</a:t>
            </a:r>
            <a:endParaRPr lang="en-US" sz="2400" b="1" dirty="0"/>
          </a:p>
        </p:txBody>
      </p:sp>
      <p:sp>
        <p:nvSpPr>
          <p:cNvPr id="14" name="Rectangle 13"/>
          <p:cNvSpPr/>
          <p:nvPr/>
        </p:nvSpPr>
        <p:spPr>
          <a:xfrm>
            <a:off x="3320931" y="2072552"/>
            <a:ext cx="62199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ym typeface="Wingdings"/>
              </a:rPr>
              <a:t> </a:t>
            </a:r>
            <a:r>
              <a:rPr lang="en-US" sz="2400" dirty="0" smtClean="0">
                <a:solidFill>
                  <a:srgbClr val="FF0000"/>
                </a:solidFill>
                <a:sym typeface="Wingdings"/>
              </a:rPr>
              <a:t>FAUX</a:t>
            </a:r>
            <a:r>
              <a:rPr lang="en-US" sz="2400" dirty="0" smtClean="0">
                <a:sym typeface="Wingdings"/>
              </a:rPr>
              <a:t> 	La </a:t>
            </a:r>
            <a:r>
              <a:rPr lang="en-US" sz="2400" dirty="0"/>
              <a:t>SpO2 </a:t>
            </a:r>
            <a:r>
              <a:rPr lang="en-US" sz="2400" dirty="0" err="1" smtClean="0"/>
              <a:t>n’est</a:t>
            </a:r>
            <a:r>
              <a:rPr lang="en-US" sz="2400" dirty="0" smtClean="0"/>
              <a:t> pas </a:t>
            </a:r>
            <a:r>
              <a:rPr lang="en-US" sz="2400" dirty="0" err="1" smtClean="0"/>
              <a:t>modifiée</a:t>
            </a:r>
            <a:endParaRPr lang="en-US" sz="2400" dirty="0" smtClean="0"/>
          </a:p>
        </p:txBody>
      </p:sp>
      <p:sp>
        <p:nvSpPr>
          <p:cNvPr id="15" name="Rectangle 14"/>
          <p:cNvSpPr/>
          <p:nvPr/>
        </p:nvSpPr>
        <p:spPr>
          <a:xfrm>
            <a:off x="76200" y="3550952"/>
            <a:ext cx="3632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Le </a:t>
            </a:r>
            <a:r>
              <a:rPr lang="en-US" sz="2400" dirty="0" err="1" smtClean="0"/>
              <a:t>mouvement</a:t>
            </a:r>
            <a:r>
              <a:rPr lang="en-US" sz="2400" dirty="0" smtClean="0"/>
              <a:t> ?</a:t>
            </a:r>
            <a:endParaRPr lang="en-US" sz="2400" b="1" dirty="0"/>
          </a:p>
        </p:txBody>
      </p:sp>
      <p:sp>
        <p:nvSpPr>
          <p:cNvPr id="16" name="Rectangle 15"/>
          <p:cNvSpPr/>
          <p:nvPr/>
        </p:nvSpPr>
        <p:spPr>
          <a:xfrm>
            <a:off x="3333631" y="3550952"/>
            <a:ext cx="48760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ym typeface="Wingdings"/>
              </a:rPr>
              <a:t> </a:t>
            </a:r>
            <a:r>
              <a:rPr lang="en-US" sz="2400" dirty="0" smtClean="0">
                <a:solidFill>
                  <a:srgbClr val="008000"/>
                </a:solidFill>
                <a:sym typeface="Wingdings"/>
              </a:rPr>
              <a:t>VRAI</a:t>
            </a:r>
            <a:r>
              <a:rPr lang="en-US" sz="2400" dirty="0" smtClean="0">
                <a:sym typeface="Wingdings"/>
              </a:rPr>
              <a:t> 	La </a:t>
            </a:r>
            <a:r>
              <a:rPr lang="en-US" sz="2400" dirty="0" smtClean="0"/>
              <a:t>SpO2 </a:t>
            </a:r>
            <a:r>
              <a:rPr lang="en-US" sz="2400" dirty="0" err="1" smtClean="0"/>
              <a:t>est</a:t>
            </a:r>
            <a:r>
              <a:rPr lang="en-US" sz="2400" dirty="0" smtClean="0"/>
              <a:t> </a:t>
            </a:r>
            <a:r>
              <a:rPr lang="en-US" sz="2400" dirty="0" err="1" smtClean="0"/>
              <a:t>abaissée</a:t>
            </a:r>
            <a:endParaRPr lang="en-US" sz="2400" b="1" dirty="0"/>
          </a:p>
        </p:txBody>
      </p:sp>
      <p:sp>
        <p:nvSpPr>
          <p:cNvPr id="17" name="Rectangle 16"/>
          <p:cNvSpPr/>
          <p:nvPr/>
        </p:nvSpPr>
        <p:spPr>
          <a:xfrm>
            <a:off x="76200" y="4290152"/>
            <a:ext cx="3632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 smtClean="0"/>
              <a:t>Peau</a:t>
            </a:r>
            <a:r>
              <a:rPr lang="en-US" sz="2400" dirty="0" smtClean="0"/>
              <a:t> noire ?</a:t>
            </a:r>
            <a:endParaRPr lang="en-US" sz="2400" b="1" dirty="0"/>
          </a:p>
        </p:txBody>
      </p:sp>
      <p:sp>
        <p:nvSpPr>
          <p:cNvPr id="18" name="Rectangle 17"/>
          <p:cNvSpPr/>
          <p:nvPr/>
        </p:nvSpPr>
        <p:spPr>
          <a:xfrm>
            <a:off x="3333631" y="4290152"/>
            <a:ext cx="48760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charset="0"/>
              <a:buChar char="à"/>
            </a:pPr>
            <a:r>
              <a:rPr lang="en-US" sz="2400" dirty="0" smtClean="0">
                <a:solidFill>
                  <a:srgbClr val="008000"/>
                </a:solidFill>
                <a:sym typeface="Wingdings"/>
              </a:rPr>
              <a:t>VRAI</a:t>
            </a:r>
            <a:r>
              <a:rPr lang="en-US" sz="2400" dirty="0" smtClean="0">
                <a:sym typeface="Wingdings"/>
              </a:rPr>
              <a:t> 	La </a:t>
            </a:r>
            <a:r>
              <a:rPr lang="en-US" sz="2400" dirty="0" smtClean="0"/>
              <a:t>SpO2 </a:t>
            </a:r>
            <a:r>
              <a:rPr lang="en-US" sz="2400" dirty="0" err="1" smtClean="0"/>
              <a:t>est</a:t>
            </a:r>
            <a:r>
              <a:rPr lang="en-US" sz="2400" dirty="0" smtClean="0"/>
              <a:t> </a:t>
            </a:r>
            <a:r>
              <a:rPr lang="en-US" sz="2400" dirty="0" err="1" smtClean="0"/>
              <a:t>moins</a:t>
            </a:r>
            <a:r>
              <a:rPr lang="en-US" sz="2400" dirty="0" smtClean="0"/>
              <a:t> </a:t>
            </a:r>
            <a:r>
              <a:rPr lang="en-US" sz="2400" dirty="0" err="1" smtClean="0"/>
              <a:t>fiable</a:t>
            </a:r>
            <a:endParaRPr lang="en-US" sz="2400" dirty="0" smtClean="0"/>
          </a:p>
        </p:txBody>
      </p:sp>
      <p:sp>
        <p:nvSpPr>
          <p:cNvPr id="19" name="Rectangle 18"/>
          <p:cNvSpPr/>
          <p:nvPr/>
        </p:nvSpPr>
        <p:spPr>
          <a:xfrm>
            <a:off x="76200" y="5029352"/>
            <a:ext cx="3632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 smtClean="0"/>
              <a:t>Tachyarythmie</a:t>
            </a:r>
            <a:r>
              <a:rPr lang="en-US" sz="2400" dirty="0" smtClean="0"/>
              <a:t>?</a:t>
            </a:r>
            <a:endParaRPr lang="en-US" sz="2400" b="1" dirty="0"/>
          </a:p>
        </p:txBody>
      </p:sp>
      <p:sp>
        <p:nvSpPr>
          <p:cNvPr id="20" name="Rectangle 19"/>
          <p:cNvSpPr/>
          <p:nvPr/>
        </p:nvSpPr>
        <p:spPr>
          <a:xfrm>
            <a:off x="3333631" y="5029352"/>
            <a:ext cx="48760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charset="0"/>
              <a:buChar char="à"/>
            </a:pPr>
            <a:r>
              <a:rPr lang="en-US" sz="2400" dirty="0" smtClean="0">
                <a:solidFill>
                  <a:srgbClr val="008000"/>
                </a:solidFill>
                <a:sym typeface="Wingdings"/>
              </a:rPr>
              <a:t>VRAI</a:t>
            </a:r>
            <a:r>
              <a:rPr lang="en-US" sz="2400" dirty="0" smtClean="0">
                <a:sym typeface="Wingdings"/>
              </a:rPr>
              <a:t> 	La </a:t>
            </a:r>
            <a:r>
              <a:rPr lang="en-US" sz="2400" dirty="0" smtClean="0"/>
              <a:t>SpO2 </a:t>
            </a:r>
            <a:r>
              <a:rPr lang="en-US" sz="2400" dirty="0" err="1" smtClean="0"/>
              <a:t>est</a:t>
            </a:r>
            <a:r>
              <a:rPr lang="en-US" sz="2400" dirty="0" smtClean="0"/>
              <a:t> </a:t>
            </a:r>
            <a:r>
              <a:rPr lang="en-US" sz="2400" dirty="0" err="1" smtClean="0"/>
              <a:t>abaissée</a:t>
            </a:r>
            <a:r>
              <a:rPr lang="en-US" sz="2400" dirty="0" smtClean="0"/>
              <a:t>,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88900" y="5768549"/>
            <a:ext cx="3632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 smtClean="0"/>
              <a:t>Téléphones</a:t>
            </a:r>
            <a:r>
              <a:rPr lang="en-US" sz="2400" dirty="0" smtClean="0"/>
              <a:t> portables?</a:t>
            </a:r>
            <a:endParaRPr lang="en-US" sz="2400" b="1" dirty="0"/>
          </a:p>
        </p:txBody>
      </p:sp>
      <p:sp>
        <p:nvSpPr>
          <p:cNvPr id="22" name="Rectangle 21"/>
          <p:cNvSpPr/>
          <p:nvPr/>
        </p:nvSpPr>
        <p:spPr>
          <a:xfrm>
            <a:off x="3346331" y="5768549"/>
            <a:ext cx="48760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charset="0"/>
              <a:buChar char="à"/>
            </a:pPr>
            <a:r>
              <a:rPr lang="en-US" sz="2400" dirty="0" smtClean="0">
                <a:solidFill>
                  <a:srgbClr val="008000"/>
                </a:solidFill>
                <a:sym typeface="Wingdings"/>
              </a:rPr>
              <a:t>VRAI</a:t>
            </a:r>
            <a:r>
              <a:rPr lang="en-US" sz="2400" dirty="0" smtClean="0">
                <a:sym typeface="Wingdings"/>
              </a:rPr>
              <a:t> 	La </a:t>
            </a:r>
            <a:r>
              <a:rPr lang="en-US" sz="2400" dirty="0" smtClean="0"/>
              <a:t>SpO2 </a:t>
            </a:r>
            <a:r>
              <a:rPr lang="en-US" sz="2400" dirty="0" err="1" smtClean="0"/>
              <a:t>est</a:t>
            </a:r>
            <a:r>
              <a:rPr lang="en-US" sz="2400" dirty="0" smtClean="0"/>
              <a:t> </a:t>
            </a:r>
            <a:r>
              <a:rPr lang="en-US" sz="2400" dirty="0" err="1" smtClean="0"/>
              <a:t>abaissée</a:t>
            </a:r>
            <a:r>
              <a:rPr lang="en-US" sz="2400" dirty="0" smtClean="0"/>
              <a:t>, </a:t>
            </a:r>
          </a:p>
        </p:txBody>
      </p:sp>
      <p:sp>
        <p:nvSpPr>
          <p:cNvPr id="23" name="Rectangle 22"/>
          <p:cNvSpPr/>
          <p:nvPr/>
        </p:nvSpPr>
        <p:spPr>
          <a:xfrm>
            <a:off x="86961" y="6405266"/>
            <a:ext cx="3632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 smtClean="0"/>
              <a:t>MetHb</a:t>
            </a:r>
            <a:r>
              <a:rPr lang="en-US" sz="2400" dirty="0" smtClean="0"/>
              <a:t>?</a:t>
            </a:r>
            <a:r>
              <a:rPr lang="en-US" sz="2400" b="1" dirty="0"/>
              <a:t>	</a:t>
            </a:r>
          </a:p>
        </p:txBody>
      </p:sp>
      <p:sp>
        <p:nvSpPr>
          <p:cNvPr id="24" name="Rectangle 23"/>
          <p:cNvSpPr/>
          <p:nvPr/>
        </p:nvSpPr>
        <p:spPr>
          <a:xfrm>
            <a:off x="3344392" y="6405266"/>
            <a:ext cx="65352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ym typeface="Wingdings"/>
              </a:rPr>
              <a:t> </a:t>
            </a:r>
            <a:r>
              <a:rPr lang="en-US" sz="2400" dirty="0" smtClean="0">
                <a:solidFill>
                  <a:srgbClr val="008000"/>
                </a:solidFill>
                <a:sym typeface="Wingdings"/>
              </a:rPr>
              <a:t>VRAI</a:t>
            </a:r>
            <a:r>
              <a:rPr lang="en-US" sz="2400" dirty="0" smtClean="0">
                <a:sym typeface="Wingdings"/>
              </a:rPr>
              <a:t>	La </a:t>
            </a:r>
            <a:r>
              <a:rPr lang="en-US" sz="2400" dirty="0"/>
              <a:t>SpO2 </a:t>
            </a:r>
            <a:r>
              <a:rPr lang="en-US" sz="2400" dirty="0" err="1" smtClean="0"/>
              <a:t>est</a:t>
            </a:r>
            <a:r>
              <a:rPr lang="en-US" sz="2400" dirty="0" smtClean="0"/>
              <a:t> </a:t>
            </a:r>
            <a:r>
              <a:rPr lang="en-US" sz="2400" dirty="0" err="1" smtClean="0"/>
              <a:t>faussement</a:t>
            </a:r>
            <a:r>
              <a:rPr lang="en-US" sz="2400" dirty="0" smtClean="0"/>
              <a:t> </a:t>
            </a:r>
            <a:r>
              <a:rPr lang="en-US" sz="2400" dirty="0" err="1" smtClean="0"/>
              <a:t>abaissée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708777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apture d’écran 2016-08-30 à 21.04.4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8733" y="228601"/>
            <a:ext cx="5434566" cy="3030507"/>
          </a:xfrm>
          <a:prstGeom prst="rect">
            <a:avLst/>
          </a:prstGeom>
        </p:spPr>
      </p:pic>
      <p:pic>
        <p:nvPicPr>
          <p:cNvPr id="5" name="Picture 4" descr="Capture d’écran 2016-08-30 à 21.05.2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0437" y="3657600"/>
            <a:ext cx="5465734" cy="3030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0795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apture d’écran 2016-08-30 à 21.07.1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100" y="3403600"/>
            <a:ext cx="3987800" cy="2218509"/>
          </a:xfrm>
          <a:prstGeom prst="rect">
            <a:avLst/>
          </a:prstGeom>
        </p:spPr>
      </p:pic>
      <p:pic>
        <p:nvPicPr>
          <p:cNvPr id="4" name="Picture 3" descr="Capture d’écran 2016-08-30 à 21.06.4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300" y="279400"/>
            <a:ext cx="5461000" cy="3030882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2971800" y="406400"/>
            <a:ext cx="12700" cy="2019300"/>
          </a:xfrm>
          <a:prstGeom prst="line">
            <a:avLst/>
          </a:prstGeom>
          <a:ln w="762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5600700" y="406400"/>
            <a:ext cx="0" cy="2019300"/>
          </a:xfrm>
          <a:prstGeom prst="line">
            <a:avLst/>
          </a:prstGeom>
          <a:ln w="76200" cmpd="sng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1981200" y="5622109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err="1" smtClean="0"/>
              <a:t>L’oxymètre</a:t>
            </a:r>
            <a:r>
              <a:rPr lang="en-US" dirty="0" smtClean="0"/>
              <a:t> de </a:t>
            </a:r>
            <a:r>
              <a:rPr lang="en-US" dirty="0" err="1" smtClean="0"/>
              <a:t>pouls</a:t>
            </a:r>
            <a:r>
              <a:rPr lang="en-US" dirty="0" smtClean="0"/>
              <a:t> </a:t>
            </a:r>
            <a:r>
              <a:rPr lang="en-US" dirty="0" err="1" smtClean="0"/>
              <a:t>mesure</a:t>
            </a:r>
            <a:r>
              <a:rPr lang="en-US" dirty="0" smtClean="0"/>
              <a:t> la </a:t>
            </a:r>
            <a:r>
              <a:rPr lang="en-US" dirty="0" err="1" smtClean="0"/>
              <a:t>quantité</a:t>
            </a:r>
            <a:r>
              <a:rPr lang="en-US" dirty="0" smtClean="0"/>
              <a:t> </a:t>
            </a:r>
            <a:r>
              <a:rPr lang="en-US" dirty="0" err="1" smtClean="0"/>
              <a:t>résiduelle</a:t>
            </a:r>
            <a:r>
              <a:rPr lang="en-US" dirty="0" smtClean="0"/>
              <a:t> de lumière rouge et </a:t>
            </a:r>
            <a:r>
              <a:rPr lang="en-US" dirty="0" err="1" smtClean="0"/>
              <a:t>infrarouge</a:t>
            </a:r>
            <a:r>
              <a:rPr lang="en-US" dirty="0" smtClean="0"/>
              <a:t> qui </a:t>
            </a:r>
            <a:r>
              <a:rPr lang="en-US" dirty="0" err="1" smtClean="0"/>
              <a:t>atteingent</a:t>
            </a:r>
            <a:r>
              <a:rPr lang="en-US" dirty="0" smtClean="0"/>
              <a:t>  =&gt; </a:t>
            </a:r>
            <a:r>
              <a:rPr lang="en-US" dirty="0" err="1" smtClean="0"/>
              <a:t>l’absorptiondans</a:t>
            </a:r>
            <a:r>
              <a:rPr lang="en-US" dirty="0" smtClean="0"/>
              <a:t> le rouge et </a:t>
            </a:r>
            <a:r>
              <a:rPr lang="en-US" dirty="0" err="1" smtClean="0"/>
              <a:t>l’infrarouge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71128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apture d’écran 2016-08-30 à 21.07.1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4700" y="67734"/>
            <a:ext cx="3987800" cy="221850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826000" y="6256277"/>
            <a:ext cx="37361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%HbO2 ≈ Abs. Rouge/ Abs. </a:t>
            </a:r>
            <a:r>
              <a:rPr lang="en-US" dirty="0" err="1"/>
              <a:t>Infrarouge</a:t>
            </a:r>
            <a:endParaRPr lang="en-US" dirty="0"/>
          </a:p>
        </p:txBody>
      </p:sp>
      <p:pic>
        <p:nvPicPr>
          <p:cNvPr id="16" name="Picture 15" descr="Capture d’écran 2016-08-30 à 21.05.2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0" y="2572215"/>
            <a:ext cx="3784600" cy="2098393"/>
          </a:xfrm>
          <a:prstGeom prst="rect">
            <a:avLst/>
          </a:prstGeom>
        </p:spPr>
      </p:pic>
      <p:cxnSp>
        <p:nvCxnSpPr>
          <p:cNvPr id="17" name="Straight Connector 16"/>
          <p:cNvCxnSpPr/>
          <p:nvPr/>
        </p:nvCxnSpPr>
        <p:spPr>
          <a:xfrm>
            <a:off x="1368822" y="3238500"/>
            <a:ext cx="0" cy="811778"/>
          </a:xfrm>
          <a:prstGeom prst="line">
            <a:avLst/>
          </a:prstGeom>
          <a:ln w="762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502460" y="3479800"/>
            <a:ext cx="0" cy="151378"/>
          </a:xfrm>
          <a:prstGeom prst="line">
            <a:avLst/>
          </a:prstGeom>
          <a:ln w="76200" cmpd="sng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2410222" y="2819400"/>
            <a:ext cx="0" cy="811778"/>
          </a:xfrm>
          <a:prstGeom prst="line">
            <a:avLst/>
          </a:prstGeom>
          <a:ln w="762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4604310" y="3369727"/>
            <a:ext cx="0" cy="100578"/>
          </a:xfrm>
          <a:prstGeom prst="line">
            <a:avLst/>
          </a:prstGeom>
          <a:ln w="76200" cmpd="sng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Capture d’écran 2016-08-30 à 21.24.33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928"/>
          <a:stretch/>
        </p:blipFill>
        <p:spPr>
          <a:xfrm>
            <a:off x="4197351" y="2678672"/>
            <a:ext cx="3041650" cy="1350866"/>
          </a:xfrm>
          <a:prstGeom prst="rect">
            <a:avLst/>
          </a:prstGeom>
        </p:spPr>
      </p:pic>
      <p:cxnSp>
        <p:nvCxnSpPr>
          <p:cNvPr id="26" name="Straight Connector 25"/>
          <p:cNvCxnSpPr/>
          <p:nvPr/>
        </p:nvCxnSpPr>
        <p:spPr>
          <a:xfrm>
            <a:off x="3213660" y="3962400"/>
            <a:ext cx="0" cy="100578"/>
          </a:xfrm>
          <a:prstGeom prst="line">
            <a:avLst/>
          </a:prstGeom>
          <a:ln w="76200" cmpd="sng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 flipV="1">
            <a:off x="2578102" y="3618478"/>
            <a:ext cx="514348" cy="343922"/>
          </a:xfrm>
          <a:prstGeom prst="straightConnector1">
            <a:avLst/>
          </a:prstGeom>
          <a:ln w="3175" cmpd="sng">
            <a:solidFill>
              <a:schemeClr val="tx1"/>
            </a:solidFill>
            <a:tailEnd type="stealth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1479550" y="3289300"/>
            <a:ext cx="838200" cy="481578"/>
          </a:xfrm>
          <a:prstGeom prst="straightConnector1">
            <a:avLst/>
          </a:prstGeom>
          <a:ln w="3175" cmpd="sng">
            <a:solidFill>
              <a:schemeClr val="tx1"/>
            </a:solidFill>
            <a:tailEnd type="stealth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5" name="Picture 34" descr="Capture d’écran 2016-08-30 à 21.28.20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6340" y="2861725"/>
            <a:ext cx="810123" cy="773089"/>
          </a:xfrm>
          <a:prstGeom prst="rect">
            <a:avLst/>
          </a:prstGeom>
        </p:spPr>
      </p:pic>
      <p:pic>
        <p:nvPicPr>
          <p:cNvPr id="37" name="Picture 36" descr="Capture d’écran 2016-08-30 à 21.30.07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0" y="4670609"/>
            <a:ext cx="3784600" cy="2091292"/>
          </a:xfrm>
          <a:prstGeom prst="rect">
            <a:avLst/>
          </a:prstGeom>
        </p:spPr>
      </p:pic>
      <p:sp>
        <p:nvSpPr>
          <p:cNvPr id="38" name="Rectangle 37"/>
          <p:cNvSpPr/>
          <p:nvPr/>
        </p:nvSpPr>
        <p:spPr>
          <a:xfrm>
            <a:off x="3092450" y="4741333"/>
            <a:ext cx="946150" cy="914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9" name="Picture 38" descr="Capture d’écran 2016-08-30 à 21.24.33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928"/>
          <a:stretch/>
        </p:blipFill>
        <p:spPr>
          <a:xfrm>
            <a:off x="4267200" y="4905411"/>
            <a:ext cx="3041650" cy="1350866"/>
          </a:xfrm>
          <a:prstGeom prst="rect">
            <a:avLst/>
          </a:prstGeom>
        </p:spPr>
      </p:pic>
      <p:cxnSp>
        <p:nvCxnSpPr>
          <p:cNvPr id="40" name="Straight Arrow Connector 39"/>
          <p:cNvCxnSpPr/>
          <p:nvPr/>
        </p:nvCxnSpPr>
        <p:spPr>
          <a:xfrm flipH="1" flipV="1">
            <a:off x="2649901" y="5483772"/>
            <a:ext cx="563010" cy="484297"/>
          </a:xfrm>
          <a:prstGeom prst="straightConnector1">
            <a:avLst/>
          </a:prstGeom>
          <a:ln w="3175" cmpd="sng">
            <a:solidFill>
              <a:schemeClr val="tx1"/>
            </a:solidFill>
            <a:tailEnd type="stealth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4518806" y="5045202"/>
            <a:ext cx="307194" cy="914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 descr="Capture d’écran 2016-08-30 à 21.31.48.png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13" t="58101" r="64942" b="2732"/>
          <a:stretch/>
        </p:blipFill>
        <p:spPr>
          <a:xfrm>
            <a:off x="4518806" y="5323124"/>
            <a:ext cx="186267" cy="324142"/>
          </a:xfrm>
          <a:prstGeom prst="rect">
            <a:avLst/>
          </a:prstGeom>
        </p:spPr>
      </p:pic>
      <p:pic>
        <p:nvPicPr>
          <p:cNvPr id="43" name="Picture 42" descr="Capture d’écran 2016-08-30 à 21.34.01.png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7" r="9327" b="29500"/>
          <a:stretch/>
        </p:blipFill>
        <p:spPr>
          <a:xfrm>
            <a:off x="7308850" y="5045202"/>
            <a:ext cx="827613" cy="806865"/>
          </a:xfrm>
          <a:prstGeom prst="rect">
            <a:avLst/>
          </a:prstGeom>
        </p:spPr>
      </p:pic>
      <p:cxnSp>
        <p:nvCxnSpPr>
          <p:cNvPr id="44" name="Straight Arrow Connector 43"/>
          <p:cNvCxnSpPr/>
          <p:nvPr/>
        </p:nvCxnSpPr>
        <p:spPr>
          <a:xfrm flipV="1">
            <a:off x="1530352" y="5586977"/>
            <a:ext cx="930672" cy="481578"/>
          </a:xfrm>
          <a:prstGeom prst="straightConnector1">
            <a:avLst/>
          </a:prstGeom>
          <a:ln w="3175" cmpd="sng">
            <a:solidFill>
              <a:schemeClr val="tx1"/>
            </a:solidFill>
            <a:tailEnd type="stealth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381002" y="2626229"/>
            <a:ext cx="1595309" cy="276999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1200" dirty="0" smtClean="0"/>
              <a:t>Si </a:t>
            </a:r>
            <a:r>
              <a:rPr lang="en-US" sz="1200" dirty="0" err="1" smtClean="0"/>
              <a:t>que</a:t>
            </a:r>
            <a:r>
              <a:rPr lang="en-US" sz="1200" dirty="0" smtClean="0"/>
              <a:t> de la </a:t>
            </a:r>
            <a:r>
              <a:rPr lang="en-US" sz="1200" dirty="0" err="1" smtClean="0"/>
              <a:t>désoxy</a:t>
            </a:r>
            <a:r>
              <a:rPr lang="en-US" sz="1200" dirty="0" smtClean="0"/>
              <a:t>-Hb</a:t>
            </a:r>
            <a:endParaRPr lang="en-US" sz="1200" dirty="0"/>
          </a:p>
        </p:txBody>
      </p:sp>
      <p:sp>
        <p:nvSpPr>
          <p:cNvPr id="48" name="TextBox 47"/>
          <p:cNvSpPr txBox="1"/>
          <p:nvPr/>
        </p:nvSpPr>
        <p:spPr>
          <a:xfrm>
            <a:off x="378551" y="4721999"/>
            <a:ext cx="1223412" cy="276999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1200" dirty="0" smtClean="0"/>
              <a:t>Si </a:t>
            </a:r>
            <a:r>
              <a:rPr lang="en-US" sz="1200" dirty="0" err="1" smtClean="0"/>
              <a:t>que</a:t>
            </a:r>
            <a:r>
              <a:rPr lang="en-US" sz="1200" dirty="0" smtClean="0"/>
              <a:t> de l’HbO2</a:t>
            </a:r>
            <a:endParaRPr lang="en-US" sz="1200" dirty="0"/>
          </a:p>
        </p:txBody>
      </p:sp>
      <p:sp>
        <p:nvSpPr>
          <p:cNvPr id="49" name="TextBox 48"/>
          <p:cNvSpPr txBox="1"/>
          <p:nvPr/>
        </p:nvSpPr>
        <p:spPr>
          <a:xfrm>
            <a:off x="7391400" y="3586212"/>
            <a:ext cx="6818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SpO2</a:t>
            </a:r>
            <a:endParaRPr lang="en-US" dirty="0"/>
          </a:p>
        </p:txBody>
      </p:sp>
      <p:sp>
        <p:nvSpPr>
          <p:cNvPr id="50" name="TextBox 49"/>
          <p:cNvSpPr txBox="1"/>
          <p:nvPr/>
        </p:nvSpPr>
        <p:spPr>
          <a:xfrm>
            <a:off x="7391400" y="5783403"/>
            <a:ext cx="6818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SpO2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21380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roup 62"/>
          <p:cNvGrpSpPr/>
          <p:nvPr/>
        </p:nvGrpSpPr>
        <p:grpSpPr>
          <a:xfrm>
            <a:off x="5092700" y="4600047"/>
            <a:ext cx="3901013" cy="1350866"/>
            <a:chOff x="4910394" y="5044547"/>
            <a:chExt cx="3901013" cy="1350866"/>
          </a:xfrm>
        </p:grpSpPr>
        <p:pic>
          <p:nvPicPr>
            <p:cNvPr id="39" name="Picture 38" descr="Capture d’écran 2016-08-30 à 21.24.33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3928"/>
            <a:stretch/>
          </p:blipFill>
          <p:spPr>
            <a:xfrm>
              <a:off x="4910394" y="5044547"/>
              <a:ext cx="3041650" cy="1350866"/>
            </a:xfrm>
            <a:prstGeom prst="rect">
              <a:avLst/>
            </a:prstGeom>
          </p:spPr>
        </p:pic>
        <p:sp>
          <p:nvSpPr>
            <p:cNvPr id="42" name="Rectangle 41"/>
            <p:cNvSpPr/>
            <p:nvPr/>
          </p:nvSpPr>
          <p:spPr>
            <a:xfrm>
              <a:off x="5162000" y="5184338"/>
              <a:ext cx="307194" cy="914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1" name="Picture 40" descr="Capture d’écran 2016-08-30 à 21.31.48.pn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213" t="58101" r="64942" b="2732"/>
            <a:stretch/>
          </p:blipFill>
          <p:spPr>
            <a:xfrm>
              <a:off x="5136600" y="5462260"/>
              <a:ext cx="307194" cy="324142"/>
            </a:xfrm>
            <a:prstGeom prst="rect">
              <a:avLst/>
            </a:prstGeom>
          </p:spPr>
        </p:pic>
        <p:pic>
          <p:nvPicPr>
            <p:cNvPr id="43" name="Picture 42" descr="Capture d’écran 2016-08-30 à 21.34.01.png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77" r="9327" b="29500"/>
            <a:stretch/>
          </p:blipFill>
          <p:spPr>
            <a:xfrm>
              <a:off x="7983794" y="5197038"/>
              <a:ext cx="827613" cy="806865"/>
            </a:xfrm>
            <a:prstGeom prst="rect">
              <a:avLst/>
            </a:prstGeom>
          </p:spPr>
        </p:pic>
      </p:grpSp>
      <p:pic>
        <p:nvPicPr>
          <p:cNvPr id="2" name="Picture 1" descr="Capture d’écran 2016-08-30 à 21.46.10.pn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2" t="6183" r="8196" b="11074"/>
          <a:stretch/>
        </p:blipFill>
        <p:spPr>
          <a:xfrm>
            <a:off x="51501" y="965200"/>
            <a:ext cx="5110499" cy="2634875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 flipV="1">
            <a:off x="1416050" y="1270000"/>
            <a:ext cx="0" cy="1752600"/>
          </a:xfrm>
          <a:prstGeom prst="line">
            <a:avLst/>
          </a:prstGeom>
          <a:ln w="57150" cmpd="sng">
            <a:solidFill>
              <a:srgbClr val="FF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V="1">
            <a:off x="4140200" y="1270000"/>
            <a:ext cx="0" cy="1765300"/>
          </a:xfrm>
          <a:prstGeom prst="line">
            <a:avLst/>
          </a:prstGeom>
          <a:ln w="57150" cmpd="sng">
            <a:solidFill>
              <a:srgbClr val="2EDCDD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Freeform 10"/>
          <p:cNvSpPr/>
          <p:nvPr/>
        </p:nvSpPr>
        <p:spPr>
          <a:xfrm>
            <a:off x="973012" y="1270000"/>
            <a:ext cx="3675188" cy="1435100"/>
          </a:xfrm>
          <a:custGeom>
            <a:avLst/>
            <a:gdLst>
              <a:gd name="connsiteX0" fmla="*/ 4888 w 3675188"/>
              <a:gd name="connsiteY0" fmla="*/ 0 h 1435100"/>
              <a:gd name="connsiteX1" fmla="*/ 4888 w 3675188"/>
              <a:gd name="connsiteY1" fmla="*/ 520700 h 1435100"/>
              <a:gd name="connsiteX2" fmla="*/ 55688 w 3675188"/>
              <a:gd name="connsiteY2" fmla="*/ 825500 h 1435100"/>
              <a:gd name="connsiteX3" fmla="*/ 157288 w 3675188"/>
              <a:gd name="connsiteY3" fmla="*/ 1079500 h 1435100"/>
              <a:gd name="connsiteX4" fmla="*/ 271588 w 3675188"/>
              <a:gd name="connsiteY4" fmla="*/ 1219200 h 1435100"/>
              <a:gd name="connsiteX5" fmla="*/ 373188 w 3675188"/>
              <a:gd name="connsiteY5" fmla="*/ 1282700 h 1435100"/>
              <a:gd name="connsiteX6" fmla="*/ 589088 w 3675188"/>
              <a:gd name="connsiteY6" fmla="*/ 1333500 h 1435100"/>
              <a:gd name="connsiteX7" fmla="*/ 1909888 w 3675188"/>
              <a:gd name="connsiteY7" fmla="*/ 1435100 h 1435100"/>
              <a:gd name="connsiteX8" fmla="*/ 2113088 w 3675188"/>
              <a:gd name="connsiteY8" fmla="*/ 1422400 h 1435100"/>
              <a:gd name="connsiteX9" fmla="*/ 2227388 w 3675188"/>
              <a:gd name="connsiteY9" fmla="*/ 1409700 h 1435100"/>
              <a:gd name="connsiteX10" fmla="*/ 2633788 w 3675188"/>
              <a:gd name="connsiteY10" fmla="*/ 1409700 h 1435100"/>
              <a:gd name="connsiteX11" fmla="*/ 2976688 w 3675188"/>
              <a:gd name="connsiteY11" fmla="*/ 1422400 h 1435100"/>
              <a:gd name="connsiteX12" fmla="*/ 3205288 w 3675188"/>
              <a:gd name="connsiteY12" fmla="*/ 1422400 h 1435100"/>
              <a:gd name="connsiteX13" fmla="*/ 3395788 w 3675188"/>
              <a:gd name="connsiteY13" fmla="*/ 1409700 h 1435100"/>
              <a:gd name="connsiteX14" fmla="*/ 3611688 w 3675188"/>
              <a:gd name="connsiteY14" fmla="*/ 1397000 h 1435100"/>
              <a:gd name="connsiteX15" fmla="*/ 3675188 w 3675188"/>
              <a:gd name="connsiteY15" fmla="*/ 1384300 h 1435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675188" h="1435100">
                <a:moveTo>
                  <a:pt x="4888" y="0"/>
                </a:moveTo>
                <a:cubicBezTo>
                  <a:pt x="654" y="191558"/>
                  <a:pt x="-3579" y="383117"/>
                  <a:pt x="4888" y="520700"/>
                </a:cubicBezTo>
                <a:cubicBezTo>
                  <a:pt x="13355" y="658283"/>
                  <a:pt x="30288" y="732367"/>
                  <a:pt x="55688" y="825500"/>
                </a:cubicBezTo>
                <a:cubicBezTo>
                  <a:pt x="81088" y="918633"/>
                  <a:pt x="121305" y="1013883"/>
                  <a:pt x="157288" y="1079500"/>
                </a:cubicBezTo>
                <a:cubicBezTo>
                  <a:pt x="193271" y="1145117"/>
                  <a:pt x="235605" y="1185333"/>
                  <a:pt x="271588" y="1219200"/>
                </a:cubicBezTo>
                <a:cubicBezTo>
                  <a:pt x="307571" y="1253067"/>
                  <a:pt x="320271" y="1263650"/>
                  <a:pt x="373188" y="1282700"/>
                </a:cubicBezTo>
                <a:cubicBezTo>
                  <a:pt x="426105" y="1301750"/>
                  <a:pt x="332971" y="1308100"/>
                  <a:pt x="589088" y="1333500"/>
                </a:cubicBezTo>
                <a:cubicBezTo>
                  <a:pt x="845205" y="1358900"/>
                  <a:pt x="1655888" y="1420283"/>
                  <a:pt x="1909888" y="1435100"/>
                </a:cubicBezTo>
                <a:lnTo>
                  <a:pt x="2113088" y="1422400"/>
                </a:lnTo>
                <a:cubicBezTo>
                  <a:pt x="2166005" y="1418167"/>
                  <a:pt x="2140605" y="1411817"/>
                  <a:pt x="2227388" y="1409700"/>
                </a:cubicBezTo>
                <a:cubicBezTo>
                  <a:pt x="2314171" y="1407583"/>
                  <a:pt x="2508905" y="1407583"/>
                  <a:pt x="2633788" y="1409700"/>
                </a:cubicBezTo>
                <a:cubicBezTo>
                  <a:pt x="2758671" y="1411817"/>
                  <a:pt x="2881438" y="1420283"/>
                  <a:pt x="2976688" y="1422400"/>
                </a:cubicBezTo>
                <a:cubicBezTo>
                  <a:pt x="3071938" y="1424517"/>
                  <a:pt x="3135438" y="1424517"/>
                  <a:pt x="3205288" y="1422400"/>
                </a:cubicBezTo>
                <a:cubicBezTo>
                  <a:pt x="3275138" y="1420283"/>
                  <a:pt x="3395788" y="1409700"/>
                  <a:pt x="3395788" y="1409700"/>
                </a:cubicBezTo>
                <a:lnTo>
                  <a:pt x="3611688" y="1397000"/>
                </a:lnTo>
                <a:cubicBezTo>
                  <a:pt x="3658255" y="1392767"/>
                  <a:pt x="3675188" y="1384300"/>
                  <a:pt x="3675188" y="1384300"/>
                </a:cubicBezTo>
              </a:path>
            </a:pathLst>
          </a:custGeom>
          <a:ln>
            <a:solidFill>
              <a:srgbClr val="C140E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0" name="Group 59"/>
          <p:cNvGrpSpPr/>
          <p:nvPr/>
        </p:nvGrpSpPr>
        <p:grpSpPr>
          <a:xfrm>
            <a:off x="5092700" y="286254"/>
            <a:ext cx="3947190" cy="1350866"/>
            <a:chOff x="4910394" y="248154"/>
            <a:chExt cx="3947190" cy="1350866"/>
          </a:xfrm>
        </p:grpSpPr>
        <p:cxnSp>
          <p:nvCxnSpPr>
            <p:cNvPr id="23" name="Straight Connector 22"/>
            <p:cNvCxnSpPr/>
            <p:nvPr/>
          </p:nvCxnSpPr>
          <p:spPr>
            <a:xfrm>
              <a:off x="5317353" y="939209"/>
              <a:ext cx="0" cy="100578"/>
            </a:xfrm>
            <a:prstGeom prst="line">
              <a:avLst/>
            </a:prstGeom>
            <a:ln w="76200" cmpd="sng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5" name="Picture 24" descr="Capture d’écran 2016-08-30 à 21.24.33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3928"/>
            <a:stretch/>
          </p:blipFill>
          <p:spPr>
            <a:xfrm>
              <a:off x="4910394" y="248154"/>
              <a:ext cx="3041650" cy="1350866"/>
            </a:xfrm>
            <a:prstGeom prst="rect">
              <a:avLst/>
            </a:prstGeom>
          </p:spPr>
        </p:pic>
        <p:pic>
          <p:nvPicPr>
            <p:cNvPr id="35" name="Picture 34" descr="Capture d’écran 2016-08-30 à 21.28.20.pn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92539" y="431207"/>
              <a:ext cx="865045" cy="825500"/>
            </a:xfrm>
            <a:prstGeom prst="rect">
              <a:avLst/>
            </a:prstGeom>
          </p:spPr>
        </p:pic>
        <p:pic>
          <p:nvPicPr>
            <p:cNvPr id="14" name="Picture 13" descr="Capture d’écran 2016-08-30 à 21.53.11.pn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74667" y="405807"/>
              <a:ext cx="528894" cy="850900"/>
            </a:xfrm>
            <a:prstGeom prst="rect">
              <a:avLst/>
            </a:prstGeom>
          </p:spPr>
        </p:pic>
      </p:grpSp>
      <p:grpSp>
        <p:nvGrpSpPr>
          <p:cNvPr id="62" name="Group 61"/>
          <p:cNvGrpSpPr/>
          <p:nvPr/>
        </p:nvGrpSpPr>
        <p:grpSpPr>
          <a:xfrm>
            <a:off x="5092700" y="3090895"/>
            <a:ext cx="3860783" cy="1350866"/>
            <a:chOff x="4929167" y="3230595"/>
            <a:chExt cx="3860783" cy="1350866"/>
          </a:xfrm>
        </p:grpSpPr>
        <p:pic>
          <p:nvPicPr>
            <p:cNvPr id="33" name="Picture 32" descr="Capture d’écran 2016-08-30 à 21.24.33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583" r="23928"/>
            <a:stretch/>
          </p:blipFill>
          <p:spPr>
            <a:xfrm>
              <a:off x="5613400" y="3230595"/>
              <a:ext cx="2338644" cy="1350866"/>
            </a:xfrm>
            <a:prstGeom prst="rect">
              <a:avLst/>
            </a:prstGeom>
          </p:spPr>
        </p:pic>
        <p:pic>
          <p:nvPicPr>
            <p:cNvPr id="12" name="Picture 11" descr="Capture d’écran 2016-08-30 à 21.51.05.png"/>
            <p:cNvPicPr>
              <a:picLocks noChangeAspect="1"/>
            </p:cNvPicPr>
            <p:nvPr/>
          </p:nvPicPr>
          <p:blipFill rotWithShape="1">
            <a:blip r:embed="rId9"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338"/>
            <a:stretch/>
          </p:blipFill>
          <p:spPr>
            <a:xfrm>
              <a:off x="5162000" y="3441700"/>
              <a:ext cx="383394" cy="558800"/>
            </a:xfrm>
            <a:prstGeom prst="rect">
              <a:avLst/>
            </a:prstGeom>
          </p:spPr>
        </p:pic>
        <p:pic>
          <p:nvPicPr>
            <p:cNvPr id="13" name="Picture 12" descr="Capture d’écran 2016-08-30 à 21.52.36.png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29167" y="4051300"/>
              <a:ext cx="838200" cy="419100"/>
            </a:xfrm>
            <a:prstGeom prst="rect">
              <a:avLst/>
            </a:prstGeom>
          </p:spPr>
        </p:pic>
        <p:pic>
          <p:nvPicPr>
            <p:cNvPr id="15" name="Picture 14" descr="Capture d’écran 2016-08-30 à 21.53.39.png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05250" y="3402498"/>
              <a:ext cx="784700" cy="789604"/>
            </a:xfrm>
            <a:prstGeom prst="rect">
              <a:avLst/>
            </a:prstGeom>
          </p:spPr>
        </p:pic>
      </p:grpSp>
      <p:sp>
        <p:nvSpPr>
          <p:cNvPr id="20" name="Freeform 19"/>
          <p:cNvSpPr/>
          <p:nvPr/>
        </p:nvSpPr>
        <p:spPr>
          <a:xfrm>
            <a:off x="1117600" y="1314450"/>
            <a:ext cx="3429000" cy="1437922"/>
          </a:xfrm>
          <a:custGeom>
            <a:avLst/>
            <a:gdLst>
              <a:gd name="connsiteX0" fmla="*/ 0 w 3429000"/>
              <a:gd name="connsiteY0" fmla="*/ 0 h 1437922"/>
              <a:gd name="connsiteX1" fmla="*/ 12700 w 3429000"/>
              <a:gd name="connsiteY1" fmla="*/ 311150 h 1437922"/>
              <a:gd name="connsiteX2" fmla="*/ 31750 w 3429000"/>
              <a:gd name="connsiteY2" fmla="*/ 501650 h 1437922"/>
              <a:gd name="connsiteX3" fmla="*/ 69850 w 3429000"/>
              <a:gd name="connsiteY3" fmla="*/ 673100 h 1437922"/>
              <a:gd name="connsiteX4" fmla="*/ 120650 w 3429000"/>
              <a:gd name="connsiteY4" fmla="*/ 806450 h 1437922"/>
              <a:gd name="connsiteX5" fmla="*/ 228600 w 3429000"/>
              <a:gd name="connsiteY5" fmla="*/ 977900 h 1437922"/>
              <a:gd name="connsiteX6" fmla="*/ 355600 w 3429000"/>
              <a:gd name="connsiteY6" fmla="*/ 1066800 h 1437922"/>
              <a:gd name="connsiteX7" fmla="*/ 482600 w 3429000"/>
              <a:gd name="connsiteY7" fmla="*/ 1136650 h 1437922"/>
              <a:gd name="connsiteX8" fmla="*/ 615950 w 3429000"/>
              <a:gd name="connsiteY8" fmla="*/ 1174750 h 1437922"/>
              <a:gd name="connsiteX9" fmla="*/ 1765300 w 3429000"/>
              <a:gd name="connsiteY9" fmla="*/ 1397000 h 1437922"/>
              <a:gd name="connsiteX10" fmla="*/ 2070100 w 3429000"/>
              <a:gd name="connsiteY10" fmla="*/ 1435100 h 1437922"/>
              <a:gd name="connsiteX11" fmla="*/ 2247900 w 3429000"/>
              <a:gd name="connsiteY11" fmla="*/ 1435100 h 1437922"/>
              <a:gd name="connsiteX12" fmla="*/ 2457450 w 3429000"/>
              <a:gd name="connsiteY12" fmla="*/ 1435100 h 1437922"/>
              <a:gd name="connsiteX13" fmla="*/ 2571750 w 3429000"/>
              <a:gd name="connsiteY13" fmla="*/ 1422400 h 1437922"/>
              <a:gd name="connsiteX14" fmla="*/ 2838450 w 3429000"/>
              <a:gd name="connsiteY14" fmla="*/ 1428750 h 1437922"/>
              <a:gd name="connsiteX15" fmla="*/ 3098800 w 3429000"/>
              <a:gd name="connsiteY15" fmla="*/ 1428750 h 1437922"/>
              <a:gd name="connsiteX16" fmla="*/ 3263900 w 3429000"/>
              <a:gd name="connsiteY16" fmla="*/ 1428750 h 1437922"/>
              <a:gd name="connsiteX17" fmla="*/ 3429000 w 3429000"/>
              <a:gd name="connsiteY17" fmla="*/ 1409700 h 1437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429000" h="1437922">
                <a:moveTo>
                  <a:pt x="0" y="0"/>
                </a:moveTo>
                <a:cubicBezTo>
                  <a:pt x="3704" y="113771"/>
                  <a:pt x="7408" y="227542"/>
                  <a:pt x="12700" y="311150"/>
                </a:cubicBezTo>
                <a:cubicBezTo>
                  <a:pt x="17992" y="394758"/>
                  <a:pt x="22225" y="441325"/>
                  <a:pt x="31750" y="501650"/>
                </a:cubicBezTo>
                <a:cubicBezTo>
                  <a:pt x="41275" y="561975"/>
                  <a:pt x="55033" y="622300"/>
                  <a:pt x="69850" y="673100"/>
                </a:cubicBezTo>
                <a:cubicBezTo>
                  <a:pt x="84667" y="723900"/>
                  <a:pt x="94192" y="755650"/>
                  <a:pt x="120650" y="806450"/>
                </a:cubicBezTo>
                <a:cubicBezTo>
                  <a:pt x="147108" y="857250"/>
                  <a:pt x="189442" y="934508"/>
                  <a:pt x="228600" y="977900"/>
                </a:cubicBezTo>
                <a:cubicBezTo>
                  <a:pt x="267758" y="1021292"/>
                  <a:pt x="313267" y="1040342"/>
                  <a:pt x="355600" y="1066800"/>
                </a:cubicBezTo>
                <a:cubicBezTo>
                  <a:pt x="397933" y="1093258"/>
                  <a:pt x="439208" y="1118658"/>
                  <a:pt x="482600" y="1136650"/>
                </a:cubicBezTo>
                <a:cubicBezTo>
                  <a:pt x="525992" y="1154642"/>
                  <a:pt x="615950" y="1174750"/>
                  <a:pt x="615950" y="1174750"/>
                </a:cubicBezTo>
                <a:lnTo>
                  <a:pt x="1765300" y="1397000"/>
                </a:lnTo>
                <a:cubicBezTo>
                  <a:pt x="2007658" y="1440392"/>
                  <a:pt x="1989667" y="1428750"/>
                  <a:pt x="2070100" y="1435100"/>
                </a:cubicBezTo>
                <a:cubicBezTo>
                  <a:pt x="2150533" y="1441450"/>
                  <a:pt x="2247900" y="1435100"/>
                  <a:pt x="2247900" y="1435100"/>
                </a:cubicBezTo>
                <a:cubicBezTo>
                  <a:pt x="2312458" y="1435100"/>
                  <a:pt x="2403475" y="1437217"/>
                  <a:pt x="2457450" y="1435100"/>
                </a:cubicBezTo>
                <a:cubicBezTo>
                  <a:pt x="2511425" y="1432983"/>
                  <a:pt x="2571750" y="1422400"/>
                  <a:pt x="2571750" y="1422400"/>
                </a:cubicBezTo>
                <a:lnTo>
                  <a:pt x="2838450" y="1428750"/>
                </a:lnTo>
                <a:cubicBezTo>
                  <a:pt x="2926292" y="1429808"/>
                  <a:pt x="3098800" y="1428750"/>
                  <a:pt x="3098800" y="1428750"/>
                </a:cubicBezTo>
                <a:cubicBezTo>
                  <a:pt x="3169708" y="1428750"/>
                  <a:pt x="3208867" y="1431925"/>
                  <a:pt x="3263900" y="1428750"/>
                </a:cubicBezTo>
                <a:cubicBezTo>
                  <a:pt x="3318933" y="1425575"/>
                  <a:pt x="3429000" y="1409700"/>
                  <a:pt x="3429000" y="1409700"/>
                </a:cubicBezTo>
              </a:path>
            </a:pathLst>
          </a:custGeom>
          <a:ln>
            <a:solidFill>
              <a:srgbClr val="4360E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1" name="Group 60"/>
          <p:cNvGrpSpPr/>
          <p:nvPr/>
        </p:nvGrpSpPr>
        <p:grpSpPr>
          <a:xfrm>
            <a:off x="5016500" y="1652742"/>
            <a:ext cx="3942009" cy="1350866"/>
            <a:chOff x="4846894" y="1614642"/>
            <a:chExt cx="3942009" cy="1350866"/>
          </a:xfrm>
        </p:grpSpPr>
        <p:pic>
          <p:nvPicPr>
            <p:cNvPr id="28" name="Picture 27" descr="Capture d’écran 2016-08-30 à 21.24.33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583" r="23928"/>
            <a:stretch/>
          </p:blipFill>
          <p:spPr>
            <a:xfrm>
              <a:off x="5613400" y="1614642"/>
              <a:ext cx="2338644" cy="1350866"/>
            </a:xfrm>
            <a:prstGeom prst="rect">
              <a:avLst/>
            </a:prstGeom>
          </p:spPr>
        </p:pic>
        <p:pic>
          <p:nvPicPr>
            <p:cNvPr id="58" name="Picture 57" descr="Capture d’écran 2016-08-30 à 21.52.36.png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46894" y="2384361"/>
              <a:ext cx="838200" cy="419100"/>
            </a:xfrm>
            <a:prstGeom prst="rect">
              <a:avLst/>
            </a:prstGeom>
          </p:spPr>
        </p:pic>
        <p:pic>
          <p:nvPicPr>
            <p:cNvPr id="21" name="Picture 20" descr="Capture d’écran 2016-08-30 à 21.57.24.png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06298" y="1782795"/>
              <a:ext cx="782605" cy="782605"/>
            </a:xfrm>
            <a:prstGeom prst="rect">
              <a:avLst/>
            </a:prstGeom>
          </p:spPr>
        </p:pic>
        <p:pic>
          <p:nvPicPr>
            <p:cNvPr id="59" name="Picture 58" descr="Capture d’écran 2016-08-30 à 21.58.15.png"/>
            <p:cNvPicPr>
              <a:picLocks noChangeAspect="1"/>
            </p:cNvPicPr>
            <p:nvPr/>
          </p:nvPicPr>
          <p:blipFill rotWithShape="1">
            <a:blip r:embed="rId13">
              <a:alphaModFix amt="6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143"/>
            <a:stretch/>
          </p:blipFill>
          <p:spPr>
            <a:xfrm>
              <a:off x="5177094" y="1685861"/>
              <a:ext cx="368300" cy="698500"/>
            </a:xfrm>
            <a:prstGeom prst="rect">
              <a:avLst/>
            </a:prstGeom>
          </p:spPr>
        </p:pic>
      </p:grpSp>
      <p:sp>
        <p:nvSpPr>
          <p:cNvPr id="65" name="Rectangle 64"/>
          <p:cNvSpPr/>
          <p:nvPr/>
        </p:nvSpPr>
        <p:spPr>
          <a:xfrm>
            <a:off x="1466850" y="1467757"/>
            <a:ext cx="488950" cy="25620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/>
          <p:cNvSpPr/>
          <p:nvPr/>
        </p:nvSpPr>
        <p:spPr>
          <a:xfrm>
            <a:off x="4235450" y="2292155"/>
            <a:ext cx="488950" cy="25620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TextBox 66"/>
          <p:cNvSpPr txBox="1"/>
          <p:nvPr/>
        </p:nvSpPr>
        <p:spPr>
          <a:xfrm rot="17118444">
            <a:off x="348243" y="600288"/>
            <a:ext cx="1223111" cy="24622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rgbClr val="F240FF"/>
                </a:solidFill>
              </a:rPr>
              <a:t>SaO2 100% (</a:t>
            </a:r>
            <a:r>
              <a:rPr lang="en-US" sz="1000" dirty="0" err="1" smtClean="0">
                <a:solidFill>
                  <a:srgbClr val="F240FF"/>
                </a:solidFill>
              </a:rPr>
              <a:t>OxyHb</a:t>
            </a:r>
            <a:r>
              <a:rPr lang="en-US" sz="1000" dirty="0" smtClean="0">
                <a:solidFill>
                  <a:srgbClr val="F240FF"/>
                </a:solidFill>
              </a:rPr>
              <a:t>)</a:t>
            </a:r>
            <a:endParaRPr lang="en-US" sz="1000" dirty="0">
              <a:solidFill>
                <a:srgbClr val="F240FF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 rot="17118444">
            <a:off x="695909" y="849873"/>
            <a:ext cx="705579" cy="24622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rgbClr val="C140E4"/>
                </a:solidFill>
              </a:rPr>
              <a:t>SaO2 75%</a:t>
            </a:r>
            <a:endParaRPr lang="en-US" sz="1000" dirty="0">
              <a:solidFill>
                <a:srgbClr val="C140E4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 rot="17118444">
            <a:off x="856230" y="849873"/>
            <a:ext cx="705579" cy="24622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accent1">
                    <a:lumMod val="75000"/>
                  </a:schemeClr>
                </a:solidFill>
              </a:rPr>
              <a:t>SaO2 50%</a:t>
            </a:r>
            <a:endParaRPr lang="en-US" sz="1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 rot="17118444">
            <a:off x="851231" y="602492"/>
            <a:ext cx="1218540" cy="24622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accent1">
                    <a:lumMod val="75000"/>
                  </a:schemeClr>
                </a:solidFill>
              </a:rPr>
              <a:t>SaO2 0% (</a:t>
            </a:r>
            <a:r>
              <a:rPr lang="en-US" sz="1000" dirty="0" err="1" smtClean="0">
                <a:solidFill>
                  <a:schemeClr val="accent1">
                    <a:lumMod val="75000"/>
                  </a:schemeClr>
                </a:solidFill>
              </a:rPr>
              <a:t>DeoxyHb</a:t>
            </a:r>
            <a:r>
              <a:rPr lang="en-US" sz="1000" dirty="0" smtClean="0">
                <a:solidFill>
                  <a:schemeClr val="accent1">
                    <a:lumMod val="75000"/>
                  </a:schemeClr>
                </a:solidFill>
              </a:rPr>
              <a:t>)</a:t>
            </a:r>
            <a:endParaRPr lang="en-US" sz="10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4" name="Picture 73" descr="graph_animation.gif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9" y="3707369"/>
            <a:ext cx="5197865" cy="2845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9903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apture d’écran 2016-08-30 à 22.16.40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5" t="4602" r="2961" b="15187"/>
          <a:stretch/>
        </p:blipFill>
        <p:spPr>
          <a:xfrm>
            <a:off x="927100" y="3340099"/>
            <a:ext cx="7226300" cy="2616201"/>
          </a:xfrm>
          <a:prstGeom prst="rect">
            <a:avLst/>
          </a:prstGeom>
        </p:spPr>
      </p:pic>
      <p:pic>
        <p:nvPicPr>
          <p:cNvPr id="9" name="Picture 8" descr="Capture d’écran 2016-08-30 à 22.17.55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1" t="3757" r="2084" b="10831"/>
          <a:stretch/>
        </p:blipFill>
        <p:spPr>
          <a:xfrm>
            <a:off x="2641600" y="404129"/>
            <a:ext cx="3848100" cy="190727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111500" y="2287031"/>
            <a:ext cx="9033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Théorie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5003800" y="2287031"/>
            <a:ext cx="980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Pratique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1631790" y="6046350"/>
            <a:ext cx="58131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err="1" smtClean="0"/>
              <a:t>Mesure</a:t>
            </a:r>
            <a:r>
              <a:rPr lang="en-US" sz="1000" dirty="0" smtClean="0"/>
              <a:t>  de la SpO2 et PaO2 </a:t>
            </a:r>
            <a:r>
              <a:rPr lang="en-US" sz="1000" dirty="0" err="1" smtClean="0"/>
              <a:t>sur</a:t>
            </a:r>
            <a:r>
              <a:rPr lang="en-US" sz="1000" dirty="0" smtClean="0"/>
              <a:t> </a:t>
            </a:r>
            <a:r>
              <a:rPr lang="en-US" sz="1000" dirty="0" err="1" smtClean="0"/>
              <a:t>volontaires</a:t>
            </a:r>
            <a:r>
              <a:rPr lang="en-US" sz="1000" dirty="0"/>
              <a:t> </a:t>
            </a:r>
            <a:r>
              <a:rPr lang="en-US" sz="1000" dirty="0" smtClean="0"/>
              <a:t>avec SpO2 entre 75-100%             </a:t>
            </a:r>
            <a:r>
              <a:rPr lang="en-US" sz="1000" dirty="0" smtClean="0">
                <a:sym typeface="Wingdings"/>
              </a:rPr>
              <a:t>           </a:t>
            </a:r>
            <a:r>
              <a:rPr lang="en-US" sz="1000" dirty="0" err="1" smtClean="0"/>
              <a:t>Courbe</a:t>
            </a:r>
            <a:r>
              <a:rPr lang="en-US" sz="1000" dirty="0" smtClean="0"/>
              <a:t> </a:t>
            </a:r>
            <a:r>
              <a:rPr lang="en-US" sz="1000" dirty="0" err="1"/>
              <a:t>d’étalonnage</a:t>
            </a:r>
            <a:endParaRPr lang="en-US" sz="1000" dirty="0"/>
          </a:p>
          <a:p>
            <a:endParaRPr lang="en-US" sz="1000" dirty="0"/>
          </a:p>
        </p:txBody>
      </p:sp>
      <p:sp>
        <p:nvSpPr>
          <p:cNvPr id="16" name="Down Arrow 15"/>
          <p:cNvSpPr/>
          <p:nvPr/>
        </p:nvSpPr>
        <p:spPr>
          <a:xfrm>
            <a:off x="4330700" y="2846863"/>
            <a:ext cx="330200" cy="480537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/>
          <p:cNvSpPr txBox="1"/>
          <p:nvPr/>
        </p:nvSpPr>
        <p:spPr>
          <a:xfrm>
            <a:off x="4400119" y="2311399"/>
            <a:ext cx="299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72105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pture d’écran 2016-08-30 à 22.22.4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200" y="1295895"/>
            <a:ext cx="7226300" cy="4043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8832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700</TotalTime>
  <Words>1052</Words>
  <Application>Microsoft Macintosh PowerPoint</Application>
  <PresentationFormat>On-screen Show (4:3)</PresentationFormat>
  <Paragraphs>141</Paragraphs>
  <Slides>30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-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mz mz</dc:creator>
  <cp:lastModifiedBy>mz mz</cp:lastModifiedBy>
  <cp:revision>262</cp:revision>
  <dcterms:created xsi:type="dcterms:W3CDTF">2016-08-22T19:15:01Z</dcterms:created>
  <dcterms:modified xsi:type="dcterms:W3CDTF">2016-08-30T20:27:14Z</dcterms:modified>
</cp:coreProperties>
</file>