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01" r:id="rId2"/>
    <p:sldId id="378" r:id="rId3"/>
    <p:sldId id="351" r:id="rId4"/>
    <p:sldId id="352" r:id="rId5"/>
    <p:sldId id="379" r:id="rId6"/>
    <p:sldId id="398" r:id="rId7"/>
    <p:sldId id="353" r:id="rId8"/>
    <p:sldId id="347" r:id="rId9"/>
    <p:sldId id="399" r:id="rId10"/>
    <p:sldId id="404" r:id="rId11"/>
    <p:sldId id="380" r:id="rId12"/>
    <p:sldId id="323" r:id="rId13"/>
    <p:sldId id="400" r:id="rId14"/>
    <p:sldId id="405" r:id="rId15"/>
    <p:sldId id="313" r:id="rId16"/>
    <p:sldId id="402" r:id="rId17"/>
    <p:sldId id="406" r:id="rId18"/>
    <p:sldId id="318" r:id="rId19"/>
    <p:sldId id="294" r:id="rId20"/>
    <p:sldId id="322" r:id="rId21"/>
    <p:sldId id="349" r:id="rId22"/>
    <p:sldId id="326" r:id="rId23"/>
    <p:sldId id="308" r:id="rId24"/>
    <p:sldId id="330" r:id="rId25"/>
    <p:sldId id="375" r:id="rId26"/>
    <p:sldId id="371" r:id="rId27"/>
    <p:sldId id="328" r:id="rId28"/>
    <p:sldId id="280" r:id="rId29"/>
    <p:sldId id="259" r:id="rId30"/>
    <p:sldId id="289" r:id="rId31"/>
    <p:sldId id="291" r:id="rId32"/>
    <p:sldId id="374" r:id="rId33"/>
    <p:sldId id="377" r:id="rId34"/>
    <p:sldId id="407" r:id="rId35"/>
    <p:sldId id="279" r:id="rId36"/>
    <p:sldId id="295" r:id="rId37"/>
    <p:sldId id="293" r:id="rId38"/>
    <p:sldId id="296" r:id="rId39"/>
    <p:sldId id="262" r:id="rId40"/>
    <p:sldId id="292" r:id="rId41"/>
    <p:sldId id="261" r:id="rId42"/>
    <p:sldId id="297" r:id="rId43"/>
    <p:sldId id="384" r:id="rId44"/>
    <p:sldId id="392" r:id="rId45"/>
    <p:sldId id="273" r:id="rId46"/>
    <p:sldId id="382" r:id="rId47"/>
    <p:sldId id="266" r:id="rId48"/>
    <p:sldId id="299" r:id="rId49"/>
    <p:sldId id="300" r:id="rId50"/>
    <p:sldId id="381" r:id="rId51"/>
    <p:sldId id="342" r:id="rId52"/>
    <p:sldId id="397" r:id="rId53"/>
    <p:sldId id="394" r:id="rId54"/>
    <p:sldId id="387" r:id="rId55"/>
    <p:sldId id="396" r:id="rId56"/>
    <p:sldId id="258" r:id="rId57"/>
    <p:sldId id="393" r:id="rId58"/>
    <p:sldId id="388" r:id="rId59"/>
    <p:sldId id="386" r:id="rId60"/>
    <p:sldId id="269" r:id="rId61"/>
    <p:sldId id="395" r:id="rId62"/>
    <p:sldId id="390" r:id="rId63"/>
    <p:sldId id="360" r:id="rId64"/>
    <p:sldId id="383" r:id="rId65"/>
    <p:sldId id="361" r:id="rId66"/>
    <p:sldId id="385" r:id="rId67"/>
    <p:sldId id="391" r:id="rId68"/>
    <p:sldId id="281" r:id="rId69"/>
    <p:sldId id="284" r:id="rId7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08" autoAdjust="0"/>
    <p:restoredTop sz="95787" autoAdjust="0"/>
  </p:normalViewPr>
  <p:slideViewPr>
    <p:cSldViewPr>
      <p:cViewPr>
        <p:scale>
          <a:sx n="91" d="100"/>
          <a:sy n="91" d="100"/>
        </p:scale>
        <p:origin x="704" y="7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97DF5-E52D-461D-AA5A-573516CFB1FF}" type="datetimeFigureOut">
              <a:rPr lang="fr-CH" smtClean="0"/>
              <a:t>07.10.19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4B99A-FB8D-4034-8CDF-EE28A87B760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53099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Génome</a:t>
            </a:r>
            <a:r>
              <a:rPr lang="en-US" dirty="0"/>
              <a:t> </a:t>
            </a:r>
            <a:r>
              <a:rPr lang="en-US" dirty="0" err="1"/>
              <a:t>segmenté</a:t>
            </a:r>
            <a:r>
              <a:rPr lang="en-US" baseline="0" dirty="0"/>
              <a:t> en 8 </a:t>
            </a:r>
            <a:r>
              <a:rPr lang="en-US" baseline="0" dirty="0" err="1"/>
              <a:t>morceaux</a:t>
            </a:r>
            <a:r>
              <a:rPr lang="en-US" baseline="0" dirty="0"/>
              <a:t> qui </a:t>
            </a:r>
            <a:r>
              <a:rPr lang="en-US" baseline="0" dirty="0" err="1"/>
              <a:t>codent</a:t>
            </a:r>
            <a:r>
              <a:rPr lang="en-US" baseline="0" dirty="0"/>
              <a:t> </a:t>
            </a:r>
            <a:r>
              <a:rPr lang="en-US" baseline="0" dirty="0" err="1"/>
              <a:t>chacun</a:t>
            </a:r>
            <a:r>
              <a:rPr lang="en-US" baseline="0" dirty="0"/>
              <a:t> pour 1 </a:t>
            </a:r>
            <a:r>
              <a:rPr lang="en-US" baseline="0" dirty="0" err="1"/>
              <a:t>protéine</a:t>
            </a:r>
            <a:r>
              <a:rPr lang="en-US" baseline="0" dirty="0"/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HA: </a:t>
            </a:r>
            <a:r>
              <a:rPr lang="en-US" baseline="0" dirty="0" err="1"/>
              <a:t>permet</a:t>
            </a:r>
            <a:r>
              <a:rPr lang="en-US" baseline="0" dirty="0"/>
              <a:t> </a:t>
            </a:r>
            <a:r>
              <a:rPr lang="en-US" baseline="0" dirty="0" err="1"/>
              <a:t>l’attachement</a:t>
            </a:r>
            <a:r>
              <a:rPr lang="en-US" baseline="0" dirty="0"/>
              <a:t> de </a:t>
            </a:r>
            <a:r>
              <a:rPr lang="en-US" baseline="0" dirty="0" err="1"/>
              <a:t>l’acide</a:t>
            </a:r>
            <a:r>
              <a:rPr lang="en-US" baseline="0" dirty="0"/>
              <a:t> </a:t>
            </a:r>
            <a:r>
              <a:rPr lang="en-US" baseline="0" dirty="0" err="1"/>
              <a:t>sialique</a:t>
            </a:r>
            <a:r>
              <a:rPr lang="en-US" baseline="0" dirty="0"/>
              <a:t> </a:t>
            </a:r>
            <a:r>
              <a:rPr lang="en-US" baseline="0" dirty="0" err="1"/>
              <a:t>sur</a:t>
            </a:r>
            <a:r>
              <a:rPr lang="en-US" baseline="0" dirty="0"/>
              <a:t> les cellules </a:t>
            </a:r>
            <a:r>
              <a:rPr lang="en-US" baseline="0" dirty="0" err="1"/>
              <a:t>respiratoires</a:t>
            </a:r>
            <a:r>
              <a:rPr lang="en-US" baseline="0" dirty="0"/>
              <a:t> et la fusion du virus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NA: </a:t>
            </a:r>
            <a:r>
              <a:rPr lang="en-US" baseline="0" dirty="0" err="1"/>
              <a:t>permet</a:t>
            </a:r>
            <a:r>
              <a:rPr lang="en-US" baseline="0" dirty="0"/>
              <a:t> le </a:t>
            </a:r>
            <a:r>
              <a:rPr lang="en-US" baseline="0" dirty="0" err="1"/>
              <a:t>détachement</a:t>
            </a:r>
            <a:r>
              <a:rPr lang="en-US" baseline="0" dirty="0"/>
              <a:t> des cellules </a:t>
            </a:r>
            <a:r>
              <a:rPr lang="en-US" baseline="0" dirty="0" err="1"/>
              <a:t>respiratoire</a:t>
            </a:r>
            <a:r>
              <a:rPr lang="en-US" baseline="0" dirty="0"/>
              <a:t> </a:t>
            </a:r>
            <a:r>
              <a:rPr lang="en-US" baseline="0" dirty="0" err="1"/>
              <a:t>où</a:t>
            </a:r>
            <a:r>
              <a:rPr lang="en-US" baseline="0" dirty="0"/>
              <a:t> </a:t>
            </a:r>
            <a:r>
              <a:rPr lang="en-US" baseline="0" dirty="0" err="1"/>
              <a:t>il</a:t>
            </a:r>
            <a:r>
              <a:rPr lang="en-US" baseline="0" dirty="0"/>
              <a:t> </a:t>
            </a:r>
            <a:r>
              <a:rPr lang="en-US" baseline="0" dirty="0" err="1"/>
              <a:t>s’est</a:t>
            </a:r>
            <a:r>
              <a:rPr lang="en-US" baseline="0" dirty="0"/>
              <a:t> </a:t>
            </a:r>
            <a:r>
              <a:rPr lang="en-US" baseline="0" dirty="0" err="1"/>
              <a:t>multiplié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M1 et M2: M1= </a:t>
            </a:r>
            <a:r>
              <a:rPr lang="en-US" baseline="0" dirty="0" err="1"/>
              <a:t>protéine</a:t>
            </a:r>
            <a:r>
              <a:rPr lang="en-US" baseline="0" dirty="0"/>
              <a:t> de structure </a:t>
            </a:r>
            <a:r>
              <a:rPr lang="en-US" baseline="0" dirty="0" err="1"/>
              <a:t>virale</a:t>
            </a:r>
            <a:r>
              <a:rPr lang="en-US" baseline="0" dirty="0"/>
              <a:t> qui </a:t>
            </a:r>
            <a:r>
              <a:rPr lang="en-US" baseline="0" dirty="0" err="1"/>
              <a:t>exporte</a:t>
            </a:r>
            <a:r>
              <a:rPr lang="en-US" baseline="0" dirty="0"/>
              <a:t> </a:t>
            </a:r>
            <a:r>
              <a:rPr lang="en-US" baseline="0" dirty="0" err="1"/>
              <a:t>l’e</a:t>
            </a:r>
            <a:r>
              <a:rPr lang="en-US" baseline="0" dirty="0"/>
              <a:t> RNA hors du </a:t>
            </a:r>
            <a:r>
              <a:rPr lang="en-US" baseline="0" dirty="0" err="1"/>
              <a:t>noyau</a:t>
            </a:r>
            <a:r>
              <a:rPr lang="en-US" baseline="0" dirty="0"/>
              <a:t> </a:t>
            </a:r>
            <a:r>
              <a:rPr lang="en-US" baseline="0" dirty="0" err="1"/>
              <a:t>cellulaire</a:t>
            </a:r>
            <a:r>
              <a:rPr lang="en-US" baseline="0" dirty="0"/>
              <a:t>; M2:canal </a:t>
            </a:r>
            <a:r>
              <a:rPr lang="en-US" baseline="0" dirty="0" err="1"/>
              <a:t>ionique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PB1: </a:t>
            </a:r>
            <a:r>
              <a:rPr lang="en-US" baseline="0" dirty="0" err="1"/>
              <a:t>Protéine</a:t>
            </a:r>
            <a:r>
              <a:rPr lang="en-US" baseline="0" dirty="0"/>
              <a:t> </a:t>
            </a:r>
            <a:r>
              <a:rPr lang="en-US" baseline="0" dirty="0" err="1"/>
              <a:t>Basique</a:t>
            </a:r>
            <a:r>
              <a:rPr lang="en-US" baseline="0" dirty="0"/>
              <a:t> 1:  </a:t>
            </a:r>
            <a:r>
              <a:rPr lang="en-US" b="1" baseline="0" dirty="0" err="1"/>
              <a:t>endonucléase</a:t>
            </a:r>
            <a:r>
              <a:rPr lang="en-US" baseline="0" dirty="0"/>
              <a:t> </a:t>
            </a:r>
            <a:r>
              <a:rPr lang="en-US" baseline="0" dirty="0">
                <a:sym typeface="Wingdings"/>
              </a:rPr>
              <a:t> lie </a:t>
            </a:r>
            <a:r>
              <a:rPr lang="en-US" baseline="0" dirty="0" err="1">
                <a:sym typeface="Wingdings"/>
              </a:rPr>
              <a:t>l’ARN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messager</a:t>
            </a:r>
            <a:r>
              <a:rPr lang="en-US" baseline="0" dirty="0">
                <a:sym typeface="Wingdings"/>
              </a:rPr>
              <a:t> en 5’ et le coupe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>
                <a:sym typeface="Wingdings"/>
              </a:rPr>
              <a:t>PB2: </a:t>
            </a:r>
            <a:r>
              <a:rPr lang="en-US" baseline="0" dirty="0" err="1"/>
              <a:t>Protéine</a:t>
            </a:r>
            <a:r>
              <a:rPr lang="en-US" baseline="0" dirty="0"/>
              <a:t> </a:t>
            </a:r>
            <a:r>
              <a:rPr lang="en-US" baseline="0" dirty="0" err="1"/>
              <a:t>Basique</a:t>
            </a:r>
            <a:r>
              <a:rPr lang="en-US" baseline="0" dirty="0"/>
              <a:t> 2 : </a:t>
            </a:r>
            <a:r>
              <a:rPr lang="en-US" b="1" baseline="0" dirty="0">
                <a:sym typeface="Wingdings"/>
              </a:rPr>
              <a:t>RNA </a:t>
            </a:r>
            <a:r>
              <a:rPr lang="en-US" b="1" baseline="0" dirty="0" err="1">
                <a:sym typeface="Wingdings"/>
              </a:rPr>
              <a:t>polymérase</a:t>
            </a:r>
            <a:r>
              <a:rPr lang="en-US" b="1" baseline="0" dirty="0">
                <a:sym typeface="Wingdings"/>
              </a:rPr>
              <a:t> </a:t>
            </a:r>
            <a:r>
              <a:rPr lang="en-US" baseline="0" dirty="0">
                <a:sym typeface="Wingdings"/>
              </a:rPr>
              <a:t>(qui fait beaucoup </a:t>
            </a:r>
            <a:r>
              <a:rPr lang="en-US" baseline="0" dirty="0" err="1">
                <a:sym typeface="Wingdings"/>
              </a:rPr>
              <a:t>d’erreurs</a:t>
            </a:r>
            <a:r>
              <a:rPr lang="en-US" baseline="0" dirty="0">
                <a:sym typeface="Wingdings"/>
              </a:rPr>
              <a:t> et </a:t>
            </a:r>
            <a:r>
              <a:rPr lang="en-US" b="1" baseline="0" dirty="0">
                <a:sym typeface="Wingdings"/>
              </a:rPr>
              <a:t>pas de </a:t>
            </a:r>
            <a:r>
              <a:rPr lang="en-US" b="1" baseline="0" dirty="0" err="1">
                <a:sym typeface="Wingdings"/>
              </a:rPr>
              <a:t>système</a:t>
            </a:r>
            <a:r>
              <a:rPr lang="en-US" b="1" baseline="0" dirty="0">
                <a:sym typeface="Wingdings"/>
              </a:rPr>
              <a:t> de correction des </a:t>
            </a:r>
            <a:r>
              <a:rPr lang="en-US" b="1" baseline="0" dirty="0" err="1">
                <a:sym typeface="Wingdings"/>
              </a:rPr>
              <a:t>erreurs</a:t>
            </a:r>
            <a:r>
              <a:rPr lang="en-US" b="1" baseline="0" dirty="0">
                <a:sym typeface="Wingdings"/>
              </a:rPr>
              <a:t> </a:t>
            </a:r>
            <a:r>
              <a:rPr lang="en-US" baseline="0" dirty="0">
                <a:sym typeface="Wingdings"/>
              </a:rPr>
              <a:t> 10’000x plus </a:t>
            </a:r>
            <a:r>
              <a:rPr lang="en-US" baseline="0" dirty="0" err="1">
                <a:sym typeface="Wingdings"/>
              </a:rPr>
              <a:t>d’erreurs</a:t>
            </a:r>
            <a:r>
              <a:rPr lang="en-US" baseline="0" dirty="0">
                <a:sym typeface="Wingdings"/>
              </a:rPr>
              <a:t> de chez cellules </a:t>
            </a:r>
            <a:r>
              <a:rPr lang="en-US" baseline="0" dirty="0" err="1">
                <a:sym typeface="Wingdings"/>
              </a:rPr>
              <a:t>humaines</a:t>
            </a:r>
            <a:r>
              <a:rPr lang="en-US" baseline="0" dirty="0">
                <a:sym typeface="Wingdings"/>
              </a:rPr>
              <a:t>)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>
                <a:sym typeface="Wingdings"/>
              </a:rPr>
              <a:t>PA: </a:t>
            </a:r>
            <a:r>
              <a:rPr lang="en-US" baseline="0" dirty="0" err="1">
                <a:sym typeface="Wingdings"/>
              </a:rPr>
              <a:t>protéïne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acide</a:t>
            </a:r>
            <a:r>
              <a:rPr lang="en-US" baseline="0" dirty="0">
                <a:sym typeface="Wingdings"/>
              </a:rPr>
              <a:t>= s-u de la RNA </a:t>
            </a:r>
            <a:r>
              <a:rPr lang="en-US" baseline="0" dirty="0" err="1">
                <a:sym typeface="Wingdings"/>
              </a:rPr>
              <a:t>polymérase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NP: </a:t>
            </a:r>
            <a:r>
              <a:rPr lang="en-US" baseline="0" dirty="0" err="1"/>
              <a:t>nucleoprotéine</a:t>
            </a:r>
            <a:r>
              <a:rPr lang="en-US" baseline="0" dirty="0"/>
              <a:t>: </a:t>
            </a:r>
            <a:r>
              <a:rPr lang="en-US" baseline="0" dirty="0" err="1"/>
              <a:t>incorpore</a:t>
            </a:r>
            <a:r>
              <a:rPr lang="en-US" baseline="0" dirty="0"/>
              <a:t> les </a:t>
            </a:r>
            <a:r>
              <a:rPr lang="en-US" baseline="0" dirty="0" err="1"/>
              <a:t>gène</a:t>
            </a:r>
            <a:r>
              <a:rPr lang="en-US" baseline="0" dirty="0"/>
              <a:t> </a:t>
            </a:r>
            <a:r>
              <a:rPr lang="en-US" baseline="0" dirty="0" err="1"/>
              <a:t>viraux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le </a:t>
            </a:r>
            <a:r>
              <a:rPr lang="en-US" baseline="0" dirty="0" err="1"/>
              <a:t>noyau</a:t>
            </a:r>
            <a:r>
              <a:rPr lang="en-US" baseline="0" dirty="0"/>
              <a:t> de la cellule </a:t>
            </a:r>
            <a:r>
              <a:rPr lang="en-US" baseline="0" dirty="0" err="1"/>
              <a:t>infectée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NS1 et NS2: </a:t>
            </a:r>
            <a:r>
              <a:rPr lang="en-US" baseline="0" dirty="0" err="1"/>
              <a:t>protéïnes</a:t>
            </a:r>
            <a:r>
              <a:rPr lang="en-US" baseline="0" dirty="0"/>
              <a:t> non </a:t>
            </a:r>
            <a:r>
              <a:rPr lang="en-US" baseline="0" dirty="0" err="1"/>
              <a:t>structurales</a:t>
            </a:r>
            <a:r>
              <a:rPr lang="en-US" baseline="0" dirty="0"/>
              <a:t>. NS1: </a:t>
            </a:r>
            <a:r>
              <a:rPr lang="en-US" baseline="0" dirty="0" err="1"/>
              <a:t>anzagonise</a:t>
            </a:r>
            <a:r>
              <a:rPr lang="en-US" baseline="0" dirty="0"/>
              <a:t> </a:t>
            </a:r>
            <a:r>
              <a:rPr lang="en-US" baseline="0" dirty="0" err="1"/>
              <a:t>l’IFN</a:t>
            </a:r>
            <a:r>
              <a:rPr lang="en-US" baseline="0" dirty="0"/>
              <a:t>; NS2: </a:t>
            </a:r>
            <a:r>
              <a:rPr lang="en-US" baseline="0" dirty="0" err="1"/>
              <a:t>facteur</a:t>
            </a:r>
            <a:r>
              <a:rPr lang="en-US" baseline="0" dirty="0"/>
              <a:t> </a:t>
            </a:r>
            <a:r>
              <a:rPr lang="en-US" baseline="0" dirty="0" err="1"/>
              <a:t>d’exportation</a:t>
            </a:r>
            <a:r>
              <a:rPr lang="en-US" baseline="0" dirty="0"/>
              <a:t> </a:t>
            </a:r>
            <a:r>
              <a:rPr lang="en-US" baseline="0" dirty="0" err="1"/>
              <a:t>nucléaire</a:t>
            </a:r>
            <a:r>
              <a:rPr lang="en-US" baseline="0" dirty="0"/>
              <a:t>. </a:t>
            </a:r>
          </a:p>
          <a:p>
            <a:pPr marL="0" indent="0">
              <a:buFont typeface="+mj-lt"/>
              <a:buNone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09265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00991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14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01526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6008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84391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err="1"/>
              <a:t>Tous</a:t>
            </a:r>
            <a:r>
              <a:rPr lang="en-US" dirty="0"/>
              <a:t> les</a:t>
            </a:r>
            <a:r>
              <a:rPr lang="en-US" baseline="0" dirty="0"/>
              <a:t> sous types </a:t>
            </a:r>
            <a:r>
              <a:rPr lang="en-US" baseline="0" dirty="0" err="1"/>
              <a:t>infectent</a:t>
            </a:r>
            <a:r>
              <a:rPr lang="en-US" baseline="0" dirty="0"/>
              <a:t> les </a:t>
            </a:r>
            <a:r>
              <a:rPr lang="en-US" baseline="0" dirty="0" err="1"/>
              <a:t>oiseaux</a:t>
            </a:r>
            <a:r>
              <a:rPr lang="en-US" baseline="0" dirty="0"/>
              <a:t> </a:t>
            </a:r>
            <a:r>
              <a:rPr lang="en-US" baseline="0" dirty="0" err="1"/>
              <a:t>sauf</a:t>
            </a:r>
            <a:r>
              <a:rPr lang="en-US" baseline="0" dirty="0"/>
              <a:t> H17N10 et H18 N11 qui ne </a:t>
            </a:r>
            <a:r>
              <a:rPr lang="en-US" baseline="0" dirty="0" err="1"/>
              <a:t>touchent</a:t>
            </a:r>
            <a:r>
              <a:rPr lang="en-US" baseline="0" dirty="0"/>
              <a:t> les </a:t>
            </a:r>
            <a:r>
              <a:rPr lang="en-US" baseline="0" dirty="0" err="1"/>
              <a:t>chauves-souiris</a:t>
            </a:r>
            <a:endParaRPr lang="en-US" baseline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HPAI: highly Pathogenic Avian Influenza: 90-100% </a:t>
            </a:r>
            <a:r>
              <a:rPr lang="en-US" baseline="0" dirty="0" err="1"/>
              <a:t>décès</a:t>
            </a:r>
            <a:r>
              <a:rPr lang="en-US" baseline="0" dirty="0"/>
              <a:t> en 48h chez </a:t>
            </a:r>
            <a:r>
              <a:rPr lang="en-US" baseline="0" dirty="0" err="1"/>
              <a:t>oiseaux</a:t>
            </a:r>
            <a:endParaRPr lang="en-US" baseline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LPAI: Low Pathogenic Avian Influenza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err="1"/>
              <a:t>Seuls</a:t>
            </a:r>
            <a:r>
              <a:rPr lang="en-US" baseline="0" dirty="0"/>
              <a:t> les H1N1 et H3N2 </a:t>
            </a:r>
            <a:r>
              <a:rPr lang="en-US" baseline="0" dirty="0" err="1"/>
              <a:t>circulent</a:t>
            </a:r>
            <a:r>
              <a:rPr lang="en-US" baseline="0" dirty="0"/>
              <a:t> chez </a:t>
            </a:r>
            <a:r>
              <a:rPr lang="en-US" baseline="0" dirty="0" err="1"/>
              <a:t>l’humain</a:t>
            </a:r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Des infections </a:t>
            </a:r>
            <a:r>
              <a:rPr lang="en-US" baseline="0" dirty="0" err="1"/>
              <a:t>humaines</a:t>
            </a:r>
            <a:r>
              <a:rPr lang="en-US" baseline="0" dirty="0"/>
              <a:t> </a:t>
            </a:r>
            <a:r>
              <a:rPr lang="en-US" baseline="0" dirty="0" err="1"/>
              <a:t>sporadiques</a:t>
            </a:r>
            <a:r>
              <a:rPr lang="en-US" baseline="0" dirty="0"/>
              <a:t> </a:t>
            </a:r>
            <a:r>
              <a:rPr lang="en-US" baseline="0" dirty="0" err="1"/>
              <a:t>existe</a:t>
            </a:r>
            <a:r>
              <a:rPr lang="en-US" baseline="0" dirty="0"/>
              <a:t> </a:t>
            </a:r>
            <a:r>
              <a:rPr lang="en-US" baseline="0" dirty="0" err="1"/>
              <a:t>essentiellement</a:t>
            </a:r>
            <a:r>
              <a:rPr lang="en-US" baseline="0" dirty="0"/>
              <a:t> avec du </a:t>
            </a:r>
            <a:r>
              <a:rPr lang="en-US" dirty="0"/>
              <a:t>H5N1, H7N7 </a:t>
            </a:r>
            <a:r>
              <a:rPr lang="en-US" dirty="0" err="1"/>
              <a:t>ou</a:t>
            </a:r>
            <a:r>
              <a:rPr lang="en-US" dirty="0"/>
              <a:t> H7N3 et H9N2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53109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Des infections </a:t>
            </a:r>
            <a:r>
              <a:rPr lang="en-US" baseline="0" dirty="0" err="1"/>
              <a:t>humaines</a:t>
            </a:r>
            <a:r>
              <a:rPr lang="en-US" baseline="0" dirty="0"/>
              <a:t> </a:t>
            </a:r>
            <a:r>
              <a:rPr lang="en-US" u="sng" baseline="0" dirty="0" err="1"/>
              <a:t>sporadiques</a:t>
            </a:r>
            <a:r>
              <a:rPr lang="en-US" baseline="0" dirty="0"/>
              <a:t> </a:t>
            </a:r>
            <a:r>
              <a:rPr lang="en-US" baseline="0" dirty="0" err="1"/>
              <a:t>existe</a:t>
            </a:r>
            <a:r>
              <a:rPr lang="en-US" baseline="0" dirty="0"/>
              <a:t> </a:t>
            </a:r>
            <a:r>
              <a:rPr lang="en-US" baseline="0" dirty="0" err="1"/>
              <a:t>essentiellement</a:t>
            </a:r>
            <a:r>
              <a:rPr lang="en-US" baseline="0" dirty="0"/>
              <a:t> avec du </a:t>
            </a:r>
            <a:r>
              <a:rPr lang="en-US" dirty="0"/>
              <a:t>H5N1, H7N7 </a:t>
            </a:r>
            <a:r>
              <a:rPr lang="en-US" dirty="0" err="1"/>
              <a:t>ou</a:t>
            </a:r>
            <a:r>
              <a:rPr lang="en-US" dirty="0"/>
              <a:t> H7N3 et H9N2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err="1"/>
              <a:t>Seuls</a:t>
            </a:r>
            <a:r>
              <a:rPr lang="en-US" baseline="0" dirty="0"/>
              <a:t> les H1N1 et H3N2 </a:t>
            </a:r>
            <a:r>
              <a:rPr lang="en-US" baseline="0" dirty="0" err="1"/>
              <a:t>circulent</a:t>
            </a:r>
            <a:r>
              <a:rPr lang="en-US" baseline="0" dirty="0"/>
              <a:t> chez </a:t>
            </a:r>
            <a:r>
              <a:rPr lang="en-US" baseline="0" dirty="0" err="1"/>
              <a:t>l’humain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66024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26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00735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32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10854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33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67142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34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89440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(-) </a:t>
            </a:r>
            <a:r>
              <a:rPr lang="en-US" sz="1200" dirty="0" err="1"/>
              <a:t>ssRNA</a:t>
            </a:r>
            <a:endParaRPr lang="en-US" dirty="0"/>
          </a:p>
          <a:p>
            <a:r>
              <a:rPr lang="en-US" dirty="0" err="1"/>
              <a:t>Génome</a:t>
            </a:r>
            <a:r>
              <a:rPr lang="en-US" dirty="0"/>
              <a:t> </a:t>
            </a:r>
            <a:r>
              <a:rPr lang="en-US" dirty="0" err="1"/>
              <a:t>segmenté</a:t>
            </a:r>
            <a:r>
              <a:rPr lang="en-US" baseline="0" dirty="0"/>
              <a:t> en 8 </a:t>
            </a:r>
            <a:r>
              <a:rPr lang="en-US" baseline="0" dirty="0" err="1"/>
              <a:t>morceaux</a:t>
            </a:r>
            <a:r>
              <a:rPr lang="en-US" baseline="0" dirty="0"/>
              <a:t> qui </a:t>
            </a:r>
            <a:r>
              <a:rPr lang="en-US" baseline="0" dirty="0" err="1"/>
              <a:t>codent</a:t>
            </a:r>
            <a:r>
              <a:rPr lang="en-US" baseline="0" dirty="0"/>
              <a:t> </a:t>
            </a:r>
            <a:r>
              <a:rPr lang="en-US" baseline="0" dirty="0" err="1"/>
              <a:t>chacun</a:t>
            </a:r>
            <a:r>
              <a:rPr lang="en-US" baseline="0" dirty="0"/>
              <a:t> pour 1 </a:t>
            </a:r>
            <a:r>
              <a:rPr lang="en-US" baseline="0" dirty="0" err="1"/>
              <a:t>protéine</a:t>
            </a:r>
            <a:r>
              <a:rPr lang="en-US" baseline="0" dirty="0"/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HA: </a:t>
            </a:r>
            <a:r>
              <a:rPr lang="en-US" baseline="0" dirty="0" err="1"/>
              <a:t>permet</a:t>
            </a:r>
            <a:r>
              <a:rPr lang="en-US" baseline="0" dirty="0"/>
              <a:t> </a:t>
            </a:r>
            <a:r>
              <a:rPr lang="en-US" baseline="0" dirty="0" err="1"/>
              <a:t>l’attachement</a:t>
            </a:r>
            <a:r>
              <a:rPr lang="en-US" baseline="0" dirty="0"/>
              <a:t> de </a:t>
            </a:r>
            <a:r>
              <a:rPr lang="en-US" baseline="0" dirty="0" err="1"/>
              <a:t>l’acide</a:t>
            </a:r>
            <a:r>
              <a:rPr lang="en-US" baseline="0" dirty="0"/>
              <a:t> </a:t>
            </a:r>
            <a:r>
              <a:rPr lang="en-US" baseline="0" dirty="0" err="1"/>
              <a:t>sialique</a:t>
            </a:r>
            <a:r>
              <a:rPr lang="en-US" baseline="0" dirty="0"/>
              <a:t> </a:t>
            </a:r>
            <a:r>
              <a:rPr lang="en-US" baseline="0" dirty="0" err="1"/>
              <a:t>sur</a:t>
            </a:r>
            <a:r>
              <a:rPr lang="en-US" baseline="0" dirty="0"/>
              <a:t> les cellules </a:t>
            </a:r>
            <a:r>
              <a:rPr lang="en-US" baseline="0" dirty="0" err="1"/>
              <a:t>respiratoires</a:t>
            </a:r>
            <a:r>
              <a:rPr lang="en-US" baseline="0" dirty="0"/>
              <a:t> et la fusion du virus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NA: </a:t>
            </a:r>
            <a:r>
              <a:rPr lang="en-US" baseline="0" dirty="0" err="1"/>
              <a:t>permet</a:t>
            </a:r>
            <a:r>
              <a:rPr lang="en-US" baseline="0" dirty="0"/>
              <a:t> le </a:t>
            </a:r>
            <a:r>
              <a:rPr lang="en-US" baseline="0" dirty="0" err="1"/>
              <a:t>détachement</a:t>
            </a:r>
            <a:r>
              <a:rPr lang="en-US" baseline="0" dirty="0"/>
              <a:t> des cellules </a:t>
            </a:r>
            <a:r>
              <a:rPr lang="en-US" baseline="0" dirty="0" err="1"/>
              <a:t>respiratoire</a:t>
            </a:r>
            <a:r>
              <a:rPr lang="en-US" baseline="0" dirty="0"/>
              <a:t> </a:t>
            </a:r>
            <a:r>
              <a:rPr lang="en-US" baseline="0" dirty="0" err="1"/>
              <a:t>où</a:t>
            </a:r>
            <a:r>
              <a:rPr lang="en-US" baseline="0" dirty="0"/>
              <a:t> </a:t>
            </a:r>
            <a:r>
              <a:rPr lang="en-US" baseline="0" dirty="0" err="1"/>
              <a:t>il</a:t>
            </a:r>
            <a:r>
              <a:rPr lang="en-US" baseline="0" dirty="0"/>
              <a:t> </a:t>
            </a:r>
            <a:r>
              <a:rPr lang="en-US" baseline="0" dirty="0" err="1"/>
              <a:t>s’est</a:t>
            </a:r>
            <a:r>
              <a:rPr lang="en-US" baseline="0" dirty="0"/>
              <a:t> </a:t>
            </a:r>
            <a:r>
              <a:rPr lang="en-US" baseline="0" dirty="0" err="1"/>
              <a:t>multiplié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M1 et M2: M1= </a:t>
            </a:r>
            <a:r>
              <a:rPr lang="en-US" baseline="0" dirty="0" err="1"/>
              <a:t>protéine</a:t>
            </a:r>
            <a:r>
              <a:rPr lang="en-US" baseline="0" dirty="0"/>
              <a:t> de structure </a:t>
            </a:r>
            <a:r>
              <a:rPr lang="en-US" baseline="0" dirty="0" err="1"/>
              <a:t>virale</a:t>
            </a:r>
            <a:r>
              <a:rPr lang="en-US" baseline="0" dirty="0"/>
              <a:t> qui </a:t>
            </a:r>
            <a:r>
              <a:rPr lang="en-US" baseline="0" dirty="0" err="1"/>
              <a:t>exporte</a:t>
            </a:r>
            <a:r>
              <a:rPr lang="en-US" baseline="0" dirty="0"/>
              <a:t> </a:t>
            </a:r>
            <a:r>
              <a:rPr lang="en-US" baseline="0" dirty="0" err="1"/>
              <a:t>l’e</a:t>
            </a:r>
            <a:r>
              <a:rPr lang="en-US" baseline="0" dirty="0"/>
              <a:t> RNA hors du </a:t>
            </a:r>
            <a:r>
              <a:rPr lang="en-US" baseline="0" dirty="0" err="1"/>
              <a:t>noyau</a:t>
            </a:r>
            <a:r>
              <a:rPr lang="en-US" baseline="0" dirty="0"/>
              <a:t> </a:t>
            </a:r>
            <a:r>
              <a:rPr lang="en-US" baseline="0" dirty="0" err="1"/>
              <a:t>cellulaire</a:t>
            </a:r>
            <a:r>
              <a:rPr lang="en-US" baseline="0" dirty="0"/>
              <a:t>; M2:canal </a:t>
            </a:r>
            <a:r>
              <a:rPr lang="en-US" baseline="0" dirty="0" err="1"/>
              <a:t>ionique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PB1: </a:t>
            </a:r>
            <a:r>
              <a:rPr lang="en-US" baseline="0" dirty="0" err="1"/>
              <a:t>Protéine</a:t>
            </a:r>
            <a:r>
              <a:rPr lang="en-US" baseline="0" dirty="0"/>
              <a:t> </a:t>
            </a:r>
            <a:r>
              <a:rPr lang="en-US" baseline="0" dirty="0" err="1"/>
              <a:t>Basique</a:t>
            </a:r>
            <a:r>
              <a:rPr lang="en-US" baseline="0" dirty="0"/>
              <a:t> 1:  </a:t>
            </a:r>
            <a:r>
              <a:rPr lang="en-US" b="1" baseline="0" dirty="0" err="1"/>
              <a:t>endonucléase</a:t>
            </a:r>
            <a:r>
              <a:rPr lang="en-US" baseline="0" dirty="0"/>
              <a:t> </a:t>
            </a:r>
            <a:r>
              <a:rPr lang="en-US" baseline="0" dirty="0">
                <a:sym typeface="Wingdings"/>
              </a:rPr>
              <a:t> lie </a:t>
            </a:r>
            <a:r>
              <a:rPr lang="en-US" baseline="0" dirty="0" err="1">
                <a:sym typeface="Wingdings"/>
              </a:rPr>
              <a:t>l’ARN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messager</a:t>
            </a:r>
            <a:r>
              <a:rPr lang="en-US" baseline="0" dirty="0">
                <a:sym typeface="Wingdings"/>
              </a:rPr>
              <a:t> en 5’ et le coupe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>
                <a:sym typeface="Wingdings"/>
              </a:rPr>
              <a:t>PB2: </a:t>
            </a:r>
            <a:r>
              <a:rPr lang="en-US" baseline="0" dirty="0" err="1"/>
              <a:t>Protéine</a:t>
            </a:r>
            <a:r>
              <a:rPr lang="en-US" baseline="0" dirty="0"/>
              <a:t> </a:t>
            </a:r>
            <a:r>
              <a:rPr lang="en-US" baseline="0" dirty="0" err="1"/>
              <a:t>Basique</a:t>
            </a:r>
            <a:r>
              <a:rPr lang="en-US" baseline="0" dirty="0"/>
              <a:t> 2 : </a:t>
            </a:r>
            <a:r>
              <a:rPr lang="en-US" b="1" baseline="0" dirty="0">
                <a:sym typeface="Wingdings"/>
              </a:rPr>
              <a:t>RNA </a:t>
            </a:r>
            <a:r>
              <a:rPr lang="en-US" b="1" baseline="0" dirty="0" err="1">
                <a:sym typeface="Wingdings"/>
              </a:rPr>
              <a:t>polymérase</a:t>
            </a:r>
            <a:r>
              <a:rPr lang="en-US" b="1" baseline="0" dirty="0">
                <a:sym typeface="Wingdings"/>
              </a:rPr>
              <a:t> </a:t>
            </a:r>
            <a:r>
              <a:rPr lang="en-US" baseline="0" dirty="0">
                <a:sym typeface="Wingdings"/>
              </a:rPr>
              <a:t>(qui fait beaucoup </a:t>
            </a:r>
            <a:r>
              <a:rPr lang="en-US" baseline="0" dirty="0" err="1">
                <a:sym typeface="Wingdings"/>
              </a:rPr>
              <a:t>d’erreurs</a:t>
            </a:r>
            <a:r>
              <a:rPr lang="en-US" baseline="0" dirty="0">
                <a:sym typeface="Wingdings"/>
              </a:rPr>
              <a:t> et pas de </a:t>
            </a:r>
            <a:r>
              <a:rPr lang="en-US" baseline="0" dirty="0" err="1">
                <a:sym typeface="Wingdings"/>
              </a:rPr>
              <a:t>système</a:t>
            </a:r>
            <a:r>
              <a:rPr lang="en-US" baseline="0" dirty="0">
                <a:sym typeface="Wingdings"/>
              </a:rPr>
              <a:t> de correction des </a:t>
            </a:r>
            <a:r>
              <a:rPr lang="en-US" baseline="0" dirty="0" err="1">
                <a:sym typeface="Wingdings"/>
              </a:rPr>
              <a:t>erreurs</a:t>
            </a:r>
            <a:r>
              <a:rPr lang="en-US" baseline="0" dirty="0">
                <a:sym typeface="Wingdings"/>
              </a:rPr>
              <a:t>  10’000x plus </a:t>
            </a:r>
            <a:r>
              <a:rPr lang="en-US" baseline="0" dirty="0" err="1">
                <a:sym typeface="Wingdings"/>
              </a:rPr>
              <a:t>d’erreurs</a:t>
            </a:r>
            <a:r>
              <a:rPr lang="en-US" baseline="0" dirty="0">
                <a:sym typeface="Wingdings"/>
              </a:rPr>
              <a:t> de chez cellules </a:t>
            </a:r>
            <a:r>
              <a:rPr lang="en-US" baseline="0" dirty="0" err="1">
                <a:sym typeface="Wingdings"/>
              </a:rPr>
              <a:t>humaines</a:t>
            </a:r>
            <a:r>
              <a:rPr lang="en-US" baseline="0" dirty="0">
                <a:sym typeface="Wingdings"/>
              </a:rPr>
              <a:t>)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>
                <a:sym typeface="Wingdings"/>
              </a:rPr>
              <a:t>PA: </a:t>
            </a:r>
            <a:r>
              <a:rPr lang="en-US" baseline="0" dirty="0" err="1">
                <a:sym typeface="Wingdings"/>
              </a:rPr>
              <a:t>protéïne</a:t>
            </a:r>
            <a:r>
              <a:rPr lang="en-US" baseline="0" dirty="0">
                <a:sym typeface="Wingdings"/>
              </a:rPr>
              <a:t> </a:t>
            </a:r>
            <a:r>
              <a:rPr lang="en-US" baseline="0" dirty="0" err="1">
                <a:sym typeface="Wingdings"/>
              </a:rPr>
              <a:t>acide</a:t>
            </a:r>
            <a:r>
              <a:rPr lang="en-US" baseline="0" dirty="0">
                <a:sym typeface="Wingdings"/>
              </a:rPr>
              <a:t>= s-u de la RNA </a:t>
            </a:r>
            <a:r>
              <a:rPr lang="en-US" baseline="0" dirty="0" err="1">
                <a:sym typeface="Wingdings"/>
              </a:rPr>
              <a:t>polymérase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NP: </a:t>
            </a:r>
            <a:r>
              <a:rPr lang="en-US" baseline="0" dirty="0" err="1"/>
              <a:t>nucleoprotéine</a:t>
            </a:r>
            <a:r>
              <a:rPr lang="en-US" baseline="0" dirty="0"/>
              <a:t>: </a:t>
            </a:r>
            <a:r>
              <a:rPr lang="en-US" baseline="0" dirty="0" err="1"/>
              <a:t>incorpore</a:t>
            </a:r>
            <a:r>
              <a:rPr lang="en-US" baseline="0" dirty="0"/>
              <a:t> les </a:t>
            </a:r>
            <a:r>
              <a:rPr lang="en-US" baseline="0" dirty="0" err="1"/>
              <a:t>gène</a:t>
            </a:r>
            <a:r>
              <a:rPr lang="en-US" baseline="0" dirty="0"/>
              <a:t> </a:t>
            </a:r>
            <a:r>
              <a:rPr lang="en-US" baseline="0" dirty="0" err="1"/>
              <a:t>viraux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le </a:t>
            </a:r>
            <a:r>
              <a:rPr lang="en-US" baseline="0" dirty="0" err="1"/>
              <a:t>noyau</a:t>
            </a:r>
            <a:r>
              <a:rPr lang="en-US" baseline="0" dirty="0"/>
              <a:t> de la cellule </a:t>
            </a:r>
            <a:r>
              <a:rPr lang="en-US" baseline="0" dirty="0" err="1"/>
              <a:t>infectée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NS1 et NS2: </a:t>
            </a:r>
            <a:r>
              <a:rPr lang="en-US" baseline="0" dirty="0" err="1"/>
              <a:t>protéïnes</a:t>
            </a:r>
            <a:r>
              <a:rPr lang="en-US" baseline="0" dirty="0"/>
              <a:t> non </a:t>
            </a:r>
            <a:r>
              <a:rPr lang="en-US" baseline="0" dirty="0" err="1"/>
              <a:t>structurales</a:t>
            </a:r>
            <a:r>
              <a:rPr lang="en-US" baseline="0" dirty="0"/>
              <a:t>. NS1: </a:t>
            </a:r>
            <a:r>
              <a:rPr lang="en-US" baseline="0" dirty="0" err="1"/>
              <a:t>anzagonise</a:t>
            </a:r>
            <a:r>
              <a:rPr lang="en-US" baseline="0" dirty="0"/>
              <a:t> </a:t>
            </a:r>
            <a:r>
              <a:rPr lang="en-US" baseline="0" dirty="0" err="1"/>
              <a:t>l’IFN</a:t>
            </a:r>
            <a:r>
              <a:rPr lang="en-US" baseline="0" dirty="0"/>
              <a:t>; NS2: </a:t>
            </a:r>
            <a:r>
              <a:rPr lang="en-US" baseline="0" dirty="0" err="1"/>
              <a:t>facteur</a:t>
            </a:r>
            <a:r>
              <a:rPr lang="en-US" baseline="0" dirty="0"/>
              <a:t> </a:t>
            </a:r>
            <a:r>
              <a:rPr lang="en-US" baseline="0" dirty="0" err="1"/>
              <a:t>d’exportation</a:t>
            </a:r>
            <a:r>
              <a:rPr lang="en-US" baseline="0" dirty="0"/>
              <a:t> </a:t>
            </a:r>
            <a:r>
              <a:rPr lang="en-US" baseline="0" dirty="0" err="1"/>
              <a:t>nucléaire</a:t>
            </a:r>
            <a:r>
              <a:rPr lang="en-US" baseline="0" dirty="0"/>
              <a:t>. </a:t>
            </a:r>
          </a:p>
          <a:p>
            <a:pPr marL="0" indent="0">
              <a:buFont typeface="+mj-lt"/>
              <a:buNone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23632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fr-CH" i="1" dirty="0"/>
              <a:t>2017-2018:</a:t>
            </a:r>
          </a:p>
          <a:p>
            <a:r>
              <a:rPr lang="fr-CH" i="1" dirty="0"/>
              <a:t>Vaccins trivalents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/>
              <a:t>A/Michigan/45/2015 (H1N1)pdm09 ou une souche apparentée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/>
              <a:t>A/Hong Kong/4801/2014 (H3N2) ou une souche apparentée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/>
              <a:t>B/Brisbane/60/2008 ou une souche apparentée (appelée « Ligne Victoria B»)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H" i="1" dirty="0"/>
              <a:t>Tétravalents contre l’</a:t>
            </a:r>
            <a:r>
              <a:rPr lang="fr-CH" i="1" dirty="0" err="1"/>
              <a:t>influnenza</a:t>
            </a:r>
            <a:br>
              <a:rPr lang="fr-CH" dirty="0"/>
            </a:br>
            <a:r>
              <a:rPr lang="fr-CH" dirty="0"/>
              <a:t>+</a:t>
            </a:r>
            <a:r>
              <a:rPr lang="fr-CH" baseline="0" dirty="0"/>
              <a:t> </a:t>
            </a:r>
            <a:r>
              <a:rPr lang="fr-CH" dirty="0"/>
              <a:t>B/</a:t>
            </a:r>
            <a:r>
              <a:rPr lang="fr-CH" dirty="0" err="1"/>
              <a:t>Pukhet</a:t>
            </a:r>
            <a:r>
              <a:rPr lang="fr-CH" dirty="0"/>
              <a:t>/3073/2013 ou une souche apparentée (appelée “ligne B-Yamagata”).</a:t>
            </a:r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45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14110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 of the influenza virus is an intriguing </a:t>
            </a:r>
            <a:r>
              <a:rPr lang="en-US" dirty="0" err="1"/>
              <a:t>transmembrane</a:t>
            </a:r>
            <a:r>
              <a:rPr lang="en-US" dirty="0"/>
              <a:t> protein that forms a minuscule proton channel in the viral envelope. Its recognized function is to equilibrate pH across the viral membrane during cell entry and across the trans-Golgi membrane of infected cells during viral maturation. It is vital for viral replication and it is a target for the anti-influenza drugs, amantadine and </a:t>
            </a:r>
            <a:r>
              <a:rPr lang="en-US" dirty="0" err="1"/>
              <a:t>rimantadine</a:t>
            </a:r>
            <a:r>
              <a:rPr lang="en-US" dirty="0"/>
              <a:t>.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47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8283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endParaRPr lang="fr-CH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fr-CH" dirty="0"/>
          </a:p>
          <a:p>
            <a:pPr marL="0" indent="0">
              <a:buFont typeface="Arial" pitchFamily="34" charset="0"/>
              <a:buNone/>
            </a:pPr>
            <a:endParaRPr lang="fr-CH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48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42520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51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33213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53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37802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55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02508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dirty="0"/>
              <a:t>Lécithine: 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lipide phosphoré utilisé comme additif alimentaire et que l’on trouve dans le jaune d’œuf ou le soja,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formaldéhyde est un toxique mais aussi retrouvé naturellement  dans certains aliments et dans notre corps 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 tout est une question de dose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Il est </a:t>
            </a:r>
            <a:r>
              <a:rPr lang="fr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utlisé</a:t>
            </a:r>
            <a:r>
              <a:rPr lang="fr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inactiver les composants des vaccins.</a:t>
            </a:r>
            <a:br>
              <a:rPr lang="fr-CH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57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553587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58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8776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59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993975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60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14844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Influenza A:</a:t>
            </a:r>
          </a:p>
          <a:p>
            <a:pPr marL="171450" indent="-171450">
              <a:buFont typeface="Arial"/>
              <a:buChar char="•"/>
            </a:pPr>
            <a:r>
              <a:rPr lang="en-US" b="0" baseline="0" dirty="0" err="1"/>
              <a:t>Représente</a:t>
            </a:r>
            <a:r>
              <a:rPr lang="en-US" b="0" baseline="0" dirty="0"/>
              <a:t> la cause </a:t>
            </a:r>
            <a:r>
              <a:rPr lang="en-US" b="1" baseline="0" dirty="0">
                <a:solidFill>
                  <a:srgbClr val="FF0000"/>
                </a:solidFill>
              </a:rPr>
              <a:t>de &gt; 80% des infections </a:t>
            </a:r>
            <a:r>
              <a:rPr lang="en-US" b="1" baseline="0" dirty="0" err="1">
                <a:solidFill>
                  <a:srgbClr val="FF0000"/>
                </a:solidFill>
              </a:rPr>
              <a:t>humaines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0" baseline="0" dirty="0" err="1"/>
              <a:t>tous</a:t>
            </a:r>
            <a:r>
              <a:rPr lang="en-US" b="0" baseline="0" dirty="0"/>
              <a:t> </a:t>
            </a:r>
            <a:r>
              <a:rPr lang="en-US" b="0" baseline="0" dirty="0" err="1"/>
              <a:t>âges</a:t>
            </a:r>
            <a:r>
              <a:rPr lang="en-US" b="0" baseline="0" dirty="0"/>
              <a:t> </a:t>
            </a:r>
            <a:r>
              <a:rPr lang="en-US" b="0" baseline="0" dirty="0" err="1"/>
              <a:t>confondus</a:t>
            </a:r>
            <a:endParaRPr lang="en-US" b="0" baseline="0" dirty="0"/>
          </a:p>
          <a:p>
            <a:pPr marL="171450" indent="-171450">
              <a:buFont typeface="Arial"/>
              <a:buChar char="•"/>
            </a:pPr>
            <a:r>
              <a:rPr lang="en-US" baseline="0" dirty="0" err="1"/>
              <a:t>Retrouvé</a:t>
            </a:r>
            <a:r>
              <a:rPr lang="en-US" baseline="0" dirty="0"/>
              <a:t> chez beaucoup </a:t>
            </a:r>
            <a:r>
              <a:rPr lang="en-US" baseline="0" dirty="0" err="1"/>
              <a:t>d’espèces</a:t>
            </a:r>
            <a:r>
              <a:rPr lang="en-US" baseline="0" dirty="0"/>
              <a:t> </a:t>
            </a:r>
            <a:r>
              <a:rPr lang="en-US" baseline="0" dirty="0" err="1"/>
              <a:t>d’animaux</a:t>
            </a:r>
            <a:r>
              <a:rPr lang="en-US" baseline="0" dirty="0"/>
              <a:t> et chez les </a:t>
            </a:r>
            <a:r>
              <a:rPr lang="en-US" baseline="0" dirty="0" err="1"/>
              <a:t>humains</a:t>
            </a:r>
            <a:endParaRPr lang="en-US" baseline="0" dirty="0"/>
          </a:p>
          <a:p>
            <a:pPr marL="171450" indent="-171450">
              <a:buFont typeface="Arial"/>
              <a:buChar char="•"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b="1" u="sng" dirty="0"/>
              <a:t>Influenza B: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0" u="none" dirty="0"/>
              <a:t>Ne </a:t>
            </a:r>
            <a:r>
              <a:rPr lang="en-US" b="0" u="none" dirty="0" err="1"/>
              <a:t>réalise</a:t>
            </a:r>
            <a:r>
              <a:rPr lang="en-US" b="0" u="none" dirty="0"/>
              <a:t> pas de “shift”</a:t>
            </a:r>
            <a:r>
              <a:rPr lang="en-US" b="0" u="none" dirty="0">
                <a:sym typeface="Wingdings"/>
              </a:rPr>
              <a:t> </a:t>
            </a:r>
            <a:r>
              <a:rPr lang="en-US" b="0" u="none" dirty="0" err="1"/>
              <a:t>Moins</a:t>
            </a:r>
            <a:r>
              <a:rPr lang="en-US" b="0" u="none" dirty="0"/>
              <a:t> de</a:t>
            </a:r>
            <a:r>
              <a:rPr lang="en-US" b="0" u="none" baseline="0" dirty="0"/>
              <a:t> </a:t>
            </a:r>
            <a:r>
              <a:rPr lang="en-US" b="0" u="none" baseline="0" dirty="0" err="1"/>
              <a:t>pandémies</a:t>
            </a:r>
            <a:endParaRPr lang="en-US" b="0" u="none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0" u="none" dirty="0"/>
              <a:t>Quasi que chez </a:t>
            </a:r>
            <a:r>
              <a:rPr lang="en-US" b="0" u="none" dirty="0" err="1"/>
              <a:t>l’homme</a:t>
            </a:r>
            <a:r>
              <a:rPr lang="en-US" b="0" u="none" dirty="0"/>
              <a:t> </a:t>
            </a:r>
            <a:r>
              <a:rPr lang="en-US" b="0" u="none" dirty="0">
                <a:sym typeface="Wingdings"/>
              </a:rPr>
              <a:t> </a:t>
            </a:r>
            <a:r>
              <a:rPr lang="en-US" b="0" u="none" dirty="0" err="1">
                <a:sym typeface="Wingdings"/>
              </a:rPr>
              <a:t>presque</a:t>
            </a:r>
            <a:r>
              <a:rPr lang="en-US" b="0" u="none" dirty="0">
                <a:sym typeface="Wingdings"/>
              </a:rPr>
              <a:t> pas de </a:t>
            </a:r>
            <a:r>
              <a:rPr lang="en-US" b="0" u="none" dirty="0" err="1">
                <a:sym typeface="Wingdings"/>
              </a:rPr>
              <a:t>réservoir</a:t>
            </a:r>
            <a:r>
              <a:rPr lang="en-US" b="0" u="none" dirty="0">
                <a:sym typeface="Wingdings"/>
              </a:rPr>
              <a:t> animal (</a:t>
            </a:r>
            <a:r>
              <a:rPr lang="en-US" b="0" u="none" dirty="0" err="1">
                <a:sym typeface="Wingdings"/>
              </a:rPr>
              <a:t>phoque</a:t>
            </a:r>
            <a:r>
              <a:rPr lang="en-US" b="0" u="none" dirty="0">
                <a:sym typeface="Wingdings"/>
              </a:rPr>
              <a:t>)</a:t>
            </a:r>
            <a:endParaRPr lang="en-US" b="0" u="none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b="0" u="sng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b="1" u="sng" dirty="0"/>
              <a:t>Influenza C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u="none" dirty="0"/>
              <a:t>Rare </a:t>
            </a:r>
            <a:r>
              <a:rPr lang="en-US" b="0" u="none" dirty="0" err="1"/>
              <a:t>mais</a:t>
            </a:r>
            <a:r>
              <a:rPr lang="en-US" b="0" u="none" dirty="0"/>
              <a:t> </a:t>
            </a:r>
            <a:r>
              <a:rPr lang="en-US" b="0" u="none" dirty="0" err="1"/>
              <a:t>parfois</a:t>
            </a:r>
            <a:r>
              <a:rPr lang="en-US" b="0" u="none" dirty="0"/>
              <a:t> </a:t>
            </a:r>
            <a:r>
              <a:rPr lang="en-US" b="0" u="none" dirty="0" err="1"/>
              <a:t>sèvère</a:t>
            </a:r>
            <a:endParaRPr lang="en-US" b="0" u="none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u="none" dirty="0" err="1"/>
              <a:t>Infecte</a:t>
            </a:r>
            <a:r>
              <a:rPr lang="en-US" b="0" u="none" dirty="0"/>
              <a:t> </a:t>
            </a:r>
            <a:r>
              <a:rPr lang="en-US" b="0" u="none" dirty="0" err="1"/>
              <a:t>aussi</a:t>
            </a:r>
            <a:r>
              <a:rPr lang="en-US" b="0" u="none" dirty="0"/>
              <a:t> les </a:t>
            </a:r>
            <a:r>
              <a:rPr lang="en-US" b="0" u="none" dirty="0" err="1"/>
              <a:t>porcs</a:t>
            </a:r>
            <a:endParaRPr lang="en-US" b="0" u="non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b="0" u="sng" dirty="0"/>
          </a:p>
          <a:p>
            <a:pPr marL="171450" indent="-171450">
              <a:buFont typeface="Arial"/>
              <a:buChar char="•"/>
            </a:pPr>
            <a:endParaRPr lang="en-US" baseline="0" dirty="0"/>
          </a:p>
          <a:p>
            <a:pPr marL="171450" indent="-171450">
              <a:buFont typeface="Arial"/>
              <a:buChar char="•"/>
            </a:pPr>
            <a:endParaRPr lang="en-US" baseline="0" dirty="0"/>
          </a:p>
          <a:p>
            <a:pPr marL="171450" indent="-171450">
              <a:buFont typeface="Arial"/>
              <a:buChar char="•"/>
            </a:pPr>
            <a:endParaRPr lang="en-US" baseline="0" dirty="0"/>
          </a:p>
          <a:p>
            <a:pPr marL="171450" indent="-171450">
              <a:buFont typeface="Arial"/>
              <a:buChar char="•"/>
            </a:pPr>
            <a:endParaRPr lang="en-US" baseline="0" dirty="0"/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238092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61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46050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63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99346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64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945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65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917850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66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995435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67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372928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69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14110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Influenza A:</a:t>
            </a:r>
          </a:p>
          <a:p>
            <a:pPr marL="171450" indent="-171450">
              <a:buFont typeface="Arial"/>
              <a:buChar char="•"/>
            </a:pPr>
            <a:r>
              <a:rPr lang="en-US" b="0" baseline="0" dirty="0" err="1"/>
              <a:t>Représente</a:t>
            </a:r>
            <a:r>
              <a:rPr lang="en-US" b="0" baseline="0" dirty="0"/>
              <a:t> la cause </a:t>
            </a:r>
            <a:r>
              <a:rPr lang="en-US" b="1" baseline="0" dirty="0">
                <a:solidFill>
                  <a:srgbClr val="FF0000"/>
                </a:solidFill>
              </a:rPr>
              <a:t>de &gt; 80% des infections </a:t>
            </a:r>
            <a:r>
              <a:rPr lang="en-US" b="1" baseline="0" dirty="0" err="1">
                <a:solidFill>
                  <a:srgbClr val="FF0000"/>
                </a:solidFill>
              </a:rPr>
              <a:t>humaines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0" baseline="0" dirty="0" err="1"/>
              <a:t>tous</a:t>
            </a:r>
            <a:r>
              <a:rPr lang="en-US" b="0" baseline="0" dirty="0"/>
              <a:t> </a:t>
            </a:r>
            <a:r>
              <a:rPr lang="en-US" b="0" baseline="0" dirty="0" err="1"/>
              <a:t>âges</a:t>
            </a:r>
            <a:r>
              <a:rPr lang="en-US" b="0" baseline="0" dirty="0"/>
              <a:t> </a:t>
            </a:r>
            <a:r>
              <a:rPr lang="en-US" b="0" baseline="0" dirty="0" err="1"/>
              <a:t>confondus</a:t>
            </a:r>
            <a:endParaRPr lang="en-US" b="0" baseline="0" dirty="0"/>
          </a:p>
          <a:p>
            <a:pPr marL="171450" indent="-171450">
              <a:buFont typeface="Arial"/>
              <a:buChar char="•"/>
            </a:pPr>
            <a:r>
              <a:rPr lang="en-US" baseline="0" dirty="0" err="1"/>
              <a:t>Retrouvé</a:t>
            </a:r>
            <a:r>
              <a:rPr lang="en-US" baseline="0" dirty="0"/>
              <a:t> chez beaucoup </a:t>
            </a:r>
            <a:r>
              <a:rPr lang="en-US" baseline="0" dirty="0" err="1"/>
              <a:t>d’espèces</a:t>
            </a:r>
            <a:r>
              <a:rPr lang="en-US" baseline="0" dirty="0"/>
              <a:t> </a:t>
            </a:r>
            <a:r>
              <a:rPr lang="en-US" baseline="0" dirty="0" err="1"/>
              <a:t>d’animaux</a:t>
            </a:r>
            <a:r>
              <a:rPr lang="en-US" baseline="0" dirty="0"/>
              <a:t> et chez les </a:t>
            </a:r>
            <a:r>
              <a:rPr lang="en-US" baseline="0" dirty="0" err="1"/>
              <a:t>humains</a:t>
            </a:r>
            <a:endParaRPr lang="en-US" baseline="0" dirty="0"/>
          </a:p>
          <a:p>
            <a:pPr marL="171450" indent="-171450">
              <a:buFont typeface="Arial"/>
              <a:buChar char="•"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b="1" u="sng" dirty="0"/>
              <a:t>Influenza B: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0" u="none" dirty="0"/>
              <a:t>Ne </a:t>
            </a:r>
            <a:r>
              <a:rPr lang="en-US" b="0" u="none" dirty="0" err="1"/>
              <a:t>réalise</a:t>
            </a:r>
            <a:r>
              <a:rPr lang="en-US" b="0" u="none" dirty="0"/>
              <a:t> pas de “shift”</a:t>
            </a:r>
            <a:r>
              <a:rPr lang="en-US" b="0" u="none" dirty="0">
                <a:sym typeface="Wingdings"/>
              </a:rPr>
              <a:t> </a:t>
            </a:r>
            <a:r>
              <a:rPr lang="en-US" b="0" u="none" dirty="0" err="1"/>
              <a:t>Moins</a:t>
            </a:r>
            <a:r>
              <a:rPr lang="en-US" b="0" u="none" dirty="0"/>
              <a:t> de</a:t>
            </a:r>
            <a:r>
              <a:rPr lang="en-US" b="0" u="none" baseline="0" dirty="0"/>
              <a:t> </a:t>
            </a:r>
            <a:r>
              <a:rPr lang="en-US" b="0" u="none" baseline="0" dirty="0" err="1"/>
              <a:t>pandémies</a:t>
            </a:r>
            <a:endParaRPr lang="en-US" b="0" u="none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0" u="none" dirty="0"/>
              <a:t>Quasi que chez </a:t>
            </a:r>
            <a:r>
              <a:rPr lang="en-US" b="0" u="none" dirty="0" err="1"/>
              <a:t>l’homme</a:t>
            </a:r>
            <a:r>
              <a:rPr lang="en-US" b="0" u="none" dirty="0"/>
              <a:t> </a:t>
            </a:r>
            <a:r>
              <a:rPr lang="en-US" b="0" u="none" dirty="0">
                <a:sym typeface="Wingdings"/>
              </a:rPr>
              <a:t> </a:t>
            </a:r>
            <a:r>
              <a:rPr lang="en-US" b="0" u="none" dirty="0" err="1">
                <a:sym typeface="Wingdings"/>
              </a:rPr>
              <a:t>presque</a:t>
            </a:r>
            <a:r>
              <a:rPr lang="en-US" b="0" u="none" dirty="0">
                <a:sym typeface="Wingdings"/>
              </a:rPr>
              <a:t> pas de </a:t>
            </a:r>
            <a:r>
              <a:rPr lang="en-US" b="0" u="none" dirty="0" err="1">
                <a:sym typeface="Wingdings"/>
              </a:rPr>
              <a:t>réservoir</a:t>
            </a:r>
            <a:r>
              <a:rPr lang="en-US" b="0" u="none" dirty="0">
                <a:sym typeface="Wingdings"/>
              </a:rPr>
              <a:t> animal (</a:t>
            </a:r>
            <a:r>
              <a:rPr lang="en-US" b="0" u="none" dirty="0" err="1">
                <a:sym typeface="Wingdings"/>
              </a:rPr>
              <a:t>phoque</a:t>
            </a:r>
            <a:r>
              <a:rPr lang="en-US" b="0" u="none" dirty="0">
                <a:sym typeface="Wingdings"/>
              </a:rPr>
              <a:t>)</a:t>
            </a:r>
            <a:endParaRPr lang="en-US" b="0" u="none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b="0" u="sng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b="1" u="sng" dirty="0"/>
              <a:t>Influenza C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u="none" dirty="0"/>
              <a:t>Rare </a:t>
            </a:r>
            <a:r>
              <a:rPr lang="en-US" b="0" u="none" dirty="0" err="1"/>
              <a:t>mais</a:t>
            </a:r>
            <a:r>
              <a:rPr lang="en-US" b="0" u="none" dirty="0"/>
              <a:t> </a:t>
            </a:r>
            <a:r>
              <a:rPr lang="en-US" b="0" u="none" dirty="0" err="1"/>
              <a:t>parfois</a:t>
            </a:r>
            <a:r>
              <a:rPr lang="en-US" b="0" u="none" dirty="0"/>
              <a:t> </a:t>
            </a:r>
            <a:r>
              <a:rPr lang="en-US" b="0" u="none" dirty="0" err="1"/>
              <a:t>sèvère</a:t>
            </a:r>
            <a:endParaRPr lang="en-US" b="0" u="none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u="none" dirty="0" err="1"/>
              <a:t>Infecte</a:t>
            </a:r>
            <a:r>
              <a:rPr lang="en-US" b="0" u="none" dirty="0"/>
              <a:t> </a:t>
            </a:r>
            <a:r>
              <a:rPr lang="en-US" b="0" u="none" dirty="0" err="1"/>
              <a:t>aussi</a:t>
            </a:r>
            <a:r>
              <a:rPr lang="en-US" b="0" u="none" dirty="0"/>
              <a:t> les </a:t>
            </a:r>
            <a:r>
              <a:rPr lang="en-US" b="0" u="none" dirty="0" err="1"/>
              <a:t>porcs</a:t>
            </a:r>
            <a:endParaRPr lang="en-US" b="0" u="non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b="0" u="sng" dirty="0"/>
          </a:p>
          <a:p>
            <a:pPr marL="171450" indent="-171450">
              <a:buFont typeface="Arial"/>
              <a:buChar char="•"/>
            </a:pPr>
            <a:endParaRPr lang="en-US" baseline="0" dirty="0"/>
          </a:p>
          <a:p>
            <a:pPr marL="171450" indent="-171450">
              <a:buFont typeface="Arial"/>
              <a:buChar char="•"/>
            </a:pPr>
            <a:endParaRPr lang="en-US" baseline="0" dirty="0"/>
          </a:p>
          <a:p>
            <a:pPr marL="171450" indent="-171450">
              <a:buFont typeface="Arial"/>
              <a:buChar char="•"/>
            </a:pPr>
            <a:endParaRPr lang="en-US" baseline="0" dirty="0"/>
          </a:p>
          <a:p>
            <a:pPr marL="171450" indent="-171450">
              <a:buFont typeface="Arial"/>
              <a:buChar char="•"/>
            </a:pPr>
            <a:endParaRPr lang="en-US" baseline="0" dirty="0"/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32026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13073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80332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err="1"/>
              <a:t>Tous</a:t>
            </a:r>
            <a:r>
              <a:rPr lang="en-US" dirty="0"/>
              <a:t> les</a:t>
            </a:r>
            <a:r>
              <a:rPr lang="en-US" baseline="0" dirty="0"/>
              <a:t> sous types </a:t>
            </a:r>
            <a:r>
              <a:rPr lang="en-US" baseline="0" dirty="0" err="1"/>
              <a:t>infectent</a:t>
            </a:r>
            <a:r>
              <a:rPr lang="en-US" baseline="0" dirty="0"/>
              <a:t> les </a:t>
            </a:r>
            <a:r>
              <a:rPr lang="en-US" baseline="0" dirty="0" err="1"/>
              <a:t>oiseaux</a:t>
            </a:r>
            <a:r>
              <a:rPr lang="en-US" baseline="0" dirty="0"/>
              <a:t> </a:t>
            </a:r>
            <a:r>
              <a:rPr lang="en-US" baseline="0" dirty="0" err="1"/>
              <a:t>sauf</a:t>
            </a:r>
            <a:r>
              <a:rPr lang="en-US" baseline="0" dirty="0"/>
              <a:t> H17N10 et H18 N11 qui ne </a:t>
            </a:r>
            <a:r>
              <a:rPr lang="en-US" baseline="0" dirty="0" err="1"/>
              <a:t>touchent</a:t>
            </a:r>
            <a:r>
              <a:rPr lang="en-US" baseline="0" dirty="0"/>
              <a:t> les </a:t>
            </a:r>
            <a:r>
              <a:rPr lang="en-US" baseline="0" dirty="0" err="1"/>
              <a:t>chauves-souiris</a:t>
            </a:r>
            <a:endParaRPr lang="en-US" baseline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HPAI: highly Pathogenic Avian Influenza: 90-100% </a:t>
            </a:r>
            <a:r>
              <a:rPr lang="en-US" baseline="0" dirty="0" err="1"/>
              <a:t>décès</a:t>
            </a:r>
            <a:r>
              <a:rPr lang="en-US" baseline="0" dirty="0"/>
              <a:t> en 48h chez </a:t>
            </a:r>
            <a:r>
              <a:rPr lang="en-US" baseline="0" dirty="0" err="1"/>
              <a:t>oiseaux</a:t>
            </a:r>
            <a:endParaRPr lang="en-US" baseline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LPAI: Low Pathogenic Avian Influenza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err="1"/>
              <a:t>Seuls</a:t>
            </a:r>
            <a:r>
              <a:rPr lang="en-US" baseline="0" dirty="0"/>
              <a:t> les H1N1 et H3N2 </a:t>
            </a:r>
            <a:r>
              <a:rPr lang="en-US" baseline="0" dirty="0" err="1"/>
              <a:t>circulent</a:t>
            </a:r>
            <a:r>
              <a:rPr lang="en-US" baseline="0" dirty="0"/>
              <a:t> chez </a:t>
            </a:r>
            <a:r>
              <a:rPr lang="en-US" baseline="0" dirty="0" err="1"/>
              <a:t>l’humain</a:t>
            </a:r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Des infections </a:t>
            </a:r>
            <a:r>
              <a:rPr lang="en-US" baseline="0" dirty="0" err="1"/>
              <a:t>humaines</a:t>
            </a:r>
            <a:r>
              <a:rPr lang="en-US" baseline="0" dirty="0"/>
              <a:t> </a:t>
            </a:r>
            <a:r>
              <a:rPr lang="en-US" baseline="0" dirty="0" err="1"/>
              <a:t>sporadiques</a:t>
            </a:r>
            <a:r>
              <a:rPr lang="en-US" baseline="0" dirty="0"/>
              <a:t> </a:t>
            </a:r>
            <a:r>
              <a:rPr lang="en-US" baseline="0" dirty="0" err="1"/>
              <a:t>existe</a:t>
            </a:r>
            <a:r>
              <a:rPr lang="en-US" baseline="0" dirty="0"/>
              <a:t> </a:t>
            </a:r>
            <a:r>
              <a:rPr lang="en-US" baseline="0" dirty="0" err="1"/>
              <a:t>essentiellement</a:t>
            </a:r>
            <a:r>
              <a:rPr lang="en-US" baseline="0" dirty="0"/>
              <a:t> avec du </a:t>
            </a:r>
            <a:r>
              <a:rPr lang="en-US" dirty="0"/>
              <a:t>H5N1, H7N7 </a:t>
            </a:r>
            <a:r>
              <a:rPr lang="en-US" dirty="0" err="1"/>
              <a:t>ou</a:t>
            </a:r>
            <a:r>
              <a:rPr lang="en-US" dirty="0"/>
              <a:t> H7N3 et H9N2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84895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33797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err="1"/>
              <a:t>Tous</a:t>
            </a:r>
            <a:r>
              <a:rPr lang="en-US" dirty="0"/>
              <a:t> les</a:t>
            </a:r>
            <a:r>
              <a:rPr lang="en-US" baseline="0" dirty="0"/>
              <a:t> sous types </a:t>
            </a:r>
            <a:r>
              <a:rPr lang="en-US" baseline="0" dirty="0" err="1"/>
              <a:t>infectent</a:t>
            </a:r>
            <a:r>
              <a:rPr lang="en-US" baseline="0" dirty="0"/>
              <a:t> les </a:t>
            </a:r>
            <a:r>
              <a:rPr lang="en-US" baseline="0" dirty="0" err="1"/>
              <a:t>oiseaux</a:t>
            </a:r>
            <a:r>
              <a:rPr lang="en-US" baseline="0" dirty="0"/>
              <a:t> </a:t>
            </a:r>
            <a:r>
              <a:rPr lang="en-US" baseline="0" dirty="0" err="1"/>
              <a:t>sauf</a:t>
            </a:r>
            <a:r>
              <a:rPr lang="en-US" baseline="0" dirty="0"/>
              <a:t> H17N10 et H18 N11 qui ne </a:t>
            </a:r>
            <a:r>
              <a:rPr lang="en-US" baseline="0" dirty="0" err="1"/>
              <a:t>touchent</a:t>
            </a:r>
            <a:r>
              <a:rPr lang="en-US" baseline="0" dirty="0"/>
              <a:t> les </a:t>
            </a:r>
            <a:r>
              <a:rPr lang="en-US" baseline="0" dirty="0" err="1"/>
              <a:t>chauves-souiris</a:t>
            </a:r>
            <a:endParaRPr lang="en-US" baseline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HPAI: highly Pathogenic Avian Influenza: 90-100% </a:t>
            </a:r>
            <a:r>
              <a:rPr lang="en-US" baseline="0" dirty="0" err="1"/>
              <a:t>décès</a:t>
            </a:r>
            <a:r>
              <a:rPr lang="en-US" baseline="0" dirty="0"/>
              <a:t> en 48h chez </a:t>
            </a:r>
            <a:r>
              <a:rPr lang="en-US" baseline="0" dirty="0" err="1"/>
              <a:t>oiseaux</a:t>
            </a:r>
            <a:endParaRPr lang="en-US" baseline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LPAI: Low Pathogenic Avian Influenza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err="1"/>
              <a:t>Seuls</a:t>
            </a:r>
            <a:r>
              <a:rPr lang="en-US" baseline="0" dirty="0"/>
              <a:t> les H1N1 et H3N2 </a:t>
            </a:r>
            <a:r>
              <a:rPr lang="en-US" baseline="0" dirty="0" err="1"/>
              <a:t>circulent</a:t>
            </a:r>
            <a:r>
              <a:rPr lang="en-US" baseline="0" dirty="0"/>
              <a:t> chez </a:t>
            </a:r>
            <a:r>
              <a:rPr lang="en-US" baseline="0" dirty="0" err="1"/>
              <a:t>l’humain</a:t>
            </a:r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/>
              <a:t>Des infections </a:t>
            </a:r>
            <a:r>
              <a:rPr lang="en-US" baseline="0" dirty="0" err="1"/>
              <a:t>humaines</a:t>
            </a:r>
            <a:r>
              <a:rPr lang="en-US" baseline="0" dirty="0"/>
              <a:t> </a:t>
            </a:r>
            <a:r>
              <a:rPr lang="en-US" baseline="0" dirty="0" err="1"/>
              <a:t>sporadiques</a:t>
            </a:r>
            <a:r>
              <a:rPr lang="en-US" baseline="0" dirty="0"/>
              <a:t> </a:t>
            </a:r>
            <a:r>
              <a:rPr lang="en-US" baseline="0" dirty="0" err="1"/>
              <a:t>existe</a:t>
            </a:r>
            <a:r>
              <a:rPr lang="en-US" baseline="0" dirty="0"/>
              <a:t> </a:t>
            </a:r>
            <a:r>
              <a:rPr lang="en-US" baseline="0" dirty="0" err="1"/>
              <a:t>essentiellement</a:t>
            </a:r>
            <a:r>
              <a:rPr lang="en-US" baseline="0" dirty="0"/>
              <a:t> avec du </a:t>
            </a:r>
            <a:r>
              <a:rPr lang="en-US" dirty="0"/>
              <a:t>H5N1, H7N7 </a:t>
            </a:r>
            <a:r>
              <a:rPr lang="en-US" dirty="0" err="1"/>
              <a:t>ou</a:t>
            </a:r>
            <a:r>
              <a:rPr lang="en-US" dirty="0"/>
              <a:t> H7N3 et H9N2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4B99A-FB8D-4034-8CDF-EE28A87B7608}" type="slidenum">
              <a:rPr lang="fr-CH" smtClean="0"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81351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07.10.19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66063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07.10.19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2970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07.10.19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2692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07.10.19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88082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07.10.19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37009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07.10.19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77830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07.10.19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5898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07.10.19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6955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07.10.19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39787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07.10.19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6844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EA67-76A3-487A-990E-865947F5AC6A}" type="datetimeFigureOut">
              <a:rPr lang="fr-CH" smtClean="0"/>
              <a:t>07.10.19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17078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DEA67-76A3-487A-990E-865947F5AC6A}" type="datetimeFigureOut">
              <a:rPr lang="fr-CH" smtClean="0"/>
              <a:t>07.10.19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AC16C-5AA4-4DF9-8C94-926EC8E506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9606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27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50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-CRduDChuv8" TargetMode="External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grippe.ch/fr.html?gclid=EAIaIQobChMI7f_cosXC1wIVQrgbCh16LwnVEAAYASAAEgISP_D_BwE#Contamination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ntinella.ch/fr/info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72.png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tif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ag.admin.ch/rapport-grippe" TargetMode="External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ug-ge.ch/laboratoire-virologie/epidemiologie-virus-respiratoires" TargetMode="External"/><Relationship Id="rId5" Type="http://schemas.openxmlformats.org/officeDocument/2006/relationships/image" Target="../media/image92.png"/><Relationship Id="rId4" Type="http://schemas.openxmlformats.org/officeDocument/2006/relationships/hyperlink" Target="http://flunewseurope.org/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>
            <a:extLst>
              <a:ext uri="{FF2B5EF4-FFF2-40B4-BE49-F238E27FC236}">
                <a16:creationId xmlns:a16="http://schemas.microsoft.com/office/drawing/2014/main" id="{3E2E0F65-5067-7C44-A56E-9C180E956743}"/>
              </a:ext>
            </a:extLst>
          </p:cNvPr>
          <p:cNvGrpSpPr/>
          <p:nvPr/>
        </p:nvGrpSpPr>
        <p:grpSpPr>
          <a:xfrm>
            <a:off x="1968338" y="1795717"/>
            <a:ext cx="4680520" cy="4616359"/>
            <a:chOff x="4572000" y="1340768"/>
            <a:chExt cx="4065364" cy="394814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9209F03B-2BA7-0E45-9913-F8DF8009E6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88" t="47460" r="12722" b="11524"/>
            <a:stretch/>
          </p:blipFill>
          <p:spPr bwMode="auto">
            <a:xfrm>
              <a:off x="4716016" y="1340768"/>
              <a:ext cx="3921348" cy="3948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6EA073-9BC3-CF44-9DF2-BD944320EB07}"/>
                </a:ext>
              </a:extLst>
            </p:cNvPr>
            <p:cNvSpPr/>
            <p:nvPr/>
          </p:nvSpPr>
          <p:spPr>
            <a:xfrm>
              <a:off x="4572000" y="1412776"/>
              <a:ext cx="1584176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ZoneTexte 3">
            <a:extLst>
              <a:ext uri="{FF2B5EF4-FFF2-40B4-BE49-F238E27FC236}">
                <a16:creationId xmlns:a16="http://schemas.microsoft.com/office/drawing/2014/main" id="{03F44E26-BDED-D745-9DFA-63A52E7AF15C}"/>
              </a:ext>
            </a:extLst>
          </p:cNvPr>
          <p:cNvSpPr txBox="1"/>
          <p:nvPr/>
        </p:nvSpPr>
        <p:spPr>
          <a:xfrm>
            <a:off x="3198569" y="56257"/>
            <a:ext cx="2813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800" b="1" dirty="0"/>
              <a:t>LA GRIPPE</a:t>
            </a:r>
          </a:p>
        </p:txBody>
      </p:sp>
      <p:sp>
        <p:nvSpPr>
          <p:cNvPr id="3" name="ZoneTexte 3"/>
          <p:cNvSpPr txBox="1"/>
          <p:nvPr/>
        </p:nvSpPr>
        <p:spPr>
          <a:xfrm>
            <a:off x="3727583" y="1334748"/>
            <a:ext cx="1616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/>
              <a:t>INFLUENZA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E526BD-6A97-4149-ACB4-B9AF5B325E15}"/>
              </a:ext>
            </a:extLst>
          </p:cNvPr>
          <p:cNvSpPr/>
          <p:nvPr/>
        </p:nvSpPr>
        <p:spPr>
          <a:xfrm>
            <a:off x="2483768" y="1695246"/>
            <a:ext cx="4165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/>
              <a:t>influenza di </a:t>
            </a:r>
            <a:r>
              <a:rPr lang="fr-CH" dirty="0" err="1"/>
              <a:t>freddo</a:t>
            </a:r>
            <a:r>
              <a:rPr lang="fr-CH" dirty="0"/>
              <a:t> (« influence du froid »)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615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">
            <a:extLst>
              <a:ext uri="{FF2B5EF4-FFF2-40B4-BE49-F238E27FC236}">
                <a16:creationId xmlns:a16="http://schemas.microsoft.com/office/drawing/2014/main" id="{893DD425-72EA-0646-B1C5-F5EA59BD213E}"/>
              </a:ext>
            </a:extLst>
          </p:cNvPr>
          <p:cNvSpPr txBox="1"/>
          <p:nvPr/>
        </p:nvSpPr>
        <p:spPr>
          <a:xfrm>
            <a:off x="2595629" y="2782669"/>
            <a:ext cx="3952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RÔLE DES OISEAUX</a:t>
            </a:r>
          </a:p>
        </p:txBody>
      </p:sp>
    </p:spTree>
    <p:extLst>
      <p:ext uri="{BB962C8B-B14F-4D97-AF65-F5344CB8AC3E}">
        <p14:creationId xmlns:p14="http://schemas.microsoft.com/office/powerpoint/2010/main" val="296123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apture d’écran 2017-12-11 à 18.36.2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" b="82238"/>
          <a:stretch/>
        </p:blipFill>
        <p:spPr>
          <a:xfrm>
            <a:off x="0" y="0"/>
            <a:ext cx="9055100" cy="1016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66D9E4A2-A60D-3B4B-A3B7-3329A51D9237}"/>
              </a:ext>
            </a:extLst>
          </p:cNvPr>
          <p:cNvGrpSpPr/>
          <p:nvPr/>
        </p:nvGrpSpPr>
        <p:grpSpPr>
          <a:xfrm>
            <a:off x="1691680" y="1664804"/>
            <a:ext cx="6602484" cy="3528392"/>
            <a:chOff x="467544" y="1340768"/>
            <a:chExt cx="8114652" cy="4752528"/>
          </a:xfrm>
        </p:grpSpPr>
        <p:grpSp>
          <p:nvGrpSpPr>
            <p:cNvPr id="2" name="Group 1"/>
            <p:cNvGrpSpPr/>
            <p:nvPr/>
          </p:nvGrpSpPr>
          <p:grpSpPr>
            <a:xfrm>
              <a:off x="467544" y="1340768"/>
              <a:ext cx="3906856" cy="4752528"/>
              <a:chOff x="467544" y="1052736"/>
              <a:chExt cx="3906856" cy="4752528"/>
            </a:xfrm>
          </p:grpSpPr>
          <p:pic>
            <p:nvPicPr>
              <p:cNvPr id="12" name="Picture 11" descr="Capture d’écran 2017-12-11 à 18.36.26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91" t="18284" r="31524" b="1237"/>
              <a:stretch/>
            </p:blipFill>
            <p:spPr>
              <a:xfrm>
                <a:off x="467544" y="1052736"/>
                <a:ext cx="3906856" cy="4752528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2483768" y="1052736"/>
                <a:ext cx="648072" cy="4608512"/>
              </a:xfrm>
              <a:prstGeom prst="rect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4572000" y="1412776"/>
              <a:ext cx="4010196" cy="3096344"/>
              <a:chOff x="4572000" y="1124744"/>
              <a:chExt cx="4010196" cy="3096344"/>
            </a:xfrm>
          </p:grpSpPr>
          <p:pic>
            <p:nvPicPr>
              <p:cNvPr id="14" name="Picture 13" descr="Capture d’écran 2017-12-11 à 18.36.08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72" t="25377" r="19281" b="2262"/>
              <a:stretch/>
            </p:blipFill>
            <p:spPr>
              <a:xfrm>
                <a:off x="4572000" y="1124744"/>
                <a:ext cx="4010196" cy="3096344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6660232" y="1124744"/>
                <a:ext cx="648072" cy="3024336"/>
              </a:xfrm>
              <a:prstGeom prst="rect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107504" y="5500286"/>
            <a:ext cx="878497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Certains</a:t>
            </a:r>
            <a:r>
              <a:rPr lang="en-US" dirty="0"/>
              <a:t> sous types </a:t>
            </a:r>
            <a:r>
              <a:rPr lang="en-US" dirty="0" err="1"/>
              <a:t>d’HA</a:t>
            </a:r>
            <a:r>
              <a:rPr lang="en-US" dirty="0"/>
              <a:t> et NA de </a:t>
            </a:r>
            <a:r>
              <a:rPr lang="en-US" dirty="0" err="1"/>
              <a:t>l’influenza</a:t>
            </a:r>
            <a:r>
              <a:rPr lang="en-US" dirty="0"/>
              <a:t> A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spécifiques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certaines</a:t>
            </a:r>
            <a:r>
              <a:rPr lang="en-US" dirty="0"/>
              <a:t> </a:t>
            </a:r>
            <a:r>
              <a:rPr lang="en-US" dirty="0" err="1"/>
              <a:t>espèces</a:t>
            </a:r>
            <a:r>
              <a:rPr lang="en-US" dirty="0"/>
              <a:t>,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SAUF POUR LES OISEAUX QUI LES ONT TOUS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07CCC7B-FDDA-2C4A-8C5F-F8316BCE1ECA}"/>
              </a:ext>
            </a:extLst>
          </p:cNvPr>
          <p:cNvSpPr/>
          <p:nvPr/>
        </p:nvSpPr>
        <p:spPr>
          <a:xfrm>
            <a:off x="2555776" y="0"/>
            <a:ext cx="2088232" cy="764704"/>
          </a:xfrm>
          <a:prstGeom prst="ellipse">
            <a:avLst/>
          </a:prstGeom>
          <a:solidFill>
            <a:srgbClr val="FF0000">
              <a:alpha val="39000"/>
            </a:srgbClr>
          </a:solidFill>
          <a:ln>
            <a:solidFill>
              <a:srgbClr val="FF0000">
                <a:alpha val="2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36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titled-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2" y="3229840"/>
            <a:ext cx="648072" cy="440689"/>
          </a:xfrm>
          <a:prstGeom prst="rect">
            <a:avLst/>
          </a:prstGeom>
        </p:spPr>
      </p:pic>
      <p:pic>
        <p:nvPicPr>
          <p:cNvPr id="10" name="Picture 9" descr="3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454505"/>
            <a:ext cx="948691" cy="526227"/>
          </a:xfrm>
          <a:prstGeom prst="rect">
            <a:avLst/>
          </a:prstGeom>
        </p:spPr>
      </p:pic>
      <p:sp>
        <p:nvSpPr>
          <p:cNvPr id="23" name="Arc 22"/>
          <p:cNvSpPr/>
          <p:nvPr/>
        </p:nvSpPr>
        <p:spPr>
          <a:xfrm rot="20822788">
            <a:off x="2922175" y="1580987"/>
            <a:ext cx="4077134" cy="4691095"/>
          </a:xfrm>
          <a:prstGeom prst="arc">
            <a:avLst>
              <a:gd name="adj1" fmla="val 17364890"/>
              <a:gd name="adj2" fmla="val 19799958"/>
            </a:avLst>
          </a:prstGeom>
          <a:ln w="28575" cmpd="sng">
            <a:solidFill>
              <a:schemeClr val="tx1"/>
            </a:solidFill>
            <a:prstDash val="sysDash"/>
            <a:headEnd type="stealth"/>
            <a:tailEnd type="stealth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12389766">
            <a:off x="1947928" y="1237300"/>
            <a:ext cx="4077134" cy="4691095"/>
          </a:xfrm>
          <a:prstGeom prst="arc">
            <a:avLst>
              <a:gd name="adj1" fmla="val 17364890"/>
              <a:gd name="adj2" fmla="val 19411173"/>
            </a:avLst>
          </a:prstGeom>
          <a:ln w="28575" cmpd="sng">
            <a:solidFill>
              <a:schemeClr val="tx1"/>
            </a:solidFill>
            <a:prstDash val="sysDash"/>
            <a:headEnd type="stealth"/>
            <a:tailEnd type="stealth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/>
        </p:nvSpPr>
        <p:spPr>
          <a:xfrm rot="16533467">
            <a:off x="2293589" y="1280456"/>
            <a:ext cx="4077134" cy="4691095"/>
          </a:xfrm>
          <a:prstGeom prst="arc">
            <a:avLst>
              <a:gd name="adj1" fmla="val 17416432"/>
              <a:gd name="adj2" fmla="val 19799958"/>
            </a:avLst>
          </a:prstGeom>
          <a:ln w="28575" cmpd="sng">
            <a:solidFill>
              <a:schemeClr val="tx1"/>
            </a:solidFill>
            <a:prstDash val="sysDash"/>
            <a:headEnd type="stealth"/>
            <a:tailEnd type="stealth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731568" y="3960114"/>
            <a:ext cx="152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= Reservoir </a:t>
            </a:r>
          </a:p>
          <a:p>
            <a:pPr algn="ctr"/>
            <a:r>
              <a:rPr lang="en-US" sz="1000" dirty="0"/>
              <a:t>H (1-18)</a:t>
            </a:r>
          </a:p>
          <a:p>
            <a:pPr algn="ctr"/>
            <a:r>
              <a:rPr lang="en-US" sz="1000" dirty="0"/>
              <a:t>N (1-11)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5EA2330-71D9-664A-B32D-57B4FD40AEFA}"/>
              </a:ext>
            </a:extLst>
          </p:cNvPr>
          <p:cNvGrpSpPr/>
          <p:nvPr/>
        </p:nvGrpSpPr>
        <p:grpSpPr>
          <a:xfrm>
            <a:off x="1368152" y="1039693"/>
            <a:ext cx="6444208" cy="5283109"/>
            <a:chOff x="936106" y="870172"/>
            <a:chExt cx="6444208" cy="5283109"/>
          </a:xfrm>
        </p:grpSpPr>
        <p:grpSp>
          <p:nvGrpSpPr>
            <p:cNvPr id="67" name="Group 66"/>
            <p:cNvGrpSpPr/>
            <p:nvPr/>
          </p:nvGrpSpPr>
          <p:grpSpPr>
            <a:xfrm>
              <a:off x="3240362" y="870172"/>
              <a:ext cx="2028056" cy="2034148"/>
              <a:chOff x="3744416" y="476672"/>
              <a:chExt cx="2028056" cy="2034148"/>
            </a:xfrm>
          </p:grpSpPr>
          <p:pic>
            <p:nvPicPr>
              <p:cNvPr id="21" name="Picture 20" descr="b.ps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4416" y="476672"/>
                <a:ext cx="1471621" cy="775370"/>
              </a:xfrm>
              <a:prstGeom prst="rect">
                <a:avLst/>
              </a:prstGeom>
            </p:spPr>
          </p:pic>
          <p:pic>
            <p:nvPicPr>
              <p:cNvPr id="20" name="Picture 19" descr="0_103b35_6e61f999_L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8472" y="764704"/>
                <a:ext cx="1524000" cy="841248"/>
              </a:xfrm>
              <a:prstGeom prst="rect">
                <a:avLst/>
              </a:prstGeom>
            </p:spPr>
          </p:pic>
          <p:cxnSp>
            <p:nvCxnSpPr>
              <p:cNvPr id="28" name="Straight Arrow Connector 27"/>
              <p:cNvCxnSpPr/>
              <p:nvPr/>
            </p:nvCxnSpPr>
            <p:spPr>
              <a:xfrm flipV="1">
                <a:off x="4644008" y="1718732"/>
                <a:ext cx="0" cy="7920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/>
            <p:cNvGrpSpPr/>
            <p:nvPr/>
          </p:nvGrpSpPr>
          <p:grpSpPr>
            <a:xfrm>
              <a:off x="936106" y="2454348"/>
              <a:ext cx="2232248" cy="1032943"/>
              <a:chOff x="1440160" y="2060848"/>
              <a:chExt cx="2232248" cy="1032943"/>
            </a:xfrm>
          </p:grpSpPr>
          <p:pic>
            <p:nvPicPr>
              <p:cNvPr id="12" name="Picture 11" descr="4.psd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0160" y="2060848"/>
                <a:ext cx="1152128" cy="1032943"/>
              </a:xfrm>
              <a:prstGeom prst="rect">
                <a:avLst/>
              </a:prstGeom>
            </p:spPr>
          </p:pic>
          <p:cxnSp>
            <p:nvCxnSpPr>
              <p:cNvPr id="47" name="Straight Arrow Connector 46"/>
              <p:cNvCxnSpPr/>
              <p:nvPr/>
            </p:nvCxnSpPr>
            <p:spPr>
              <a:xfrm flipH="1" flipV="1">
                <a:off x="2808312" y="2852936"/>
                <a:ext cx="864096" cy="2160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/>
            <p:cNvGrpSpPr/>
            <p:nvPr/>
          </p:nvGrpSpPr>
          <p:grpSpPr>
            <a:xfrm>
              <a:off x="3756464" y="2481161"/>
              <a:ext cx="3623850" cy="2146470"/>
              <a:chOff x="4260518" y="2087661"/>
              <a:chExt cx="3623850" cy="2146470"/>
            </a:xfrm>
          </p:grpSpPr>
          <p:pic>
            <p:nvPicPr>
              <p:cNvPr id="17" name="Picture 16" descr="dindon-48.gi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96744" y="2420888"/>
                <a:ext cx="819191" cy="908720"/>
              </a:xfrm>
              <a:prstGeom prst="rect">
                <a:avLst/>
              </a:prstGeom>
            </p:spPr>
          </p:pic>
          <p:pic>
            <p:nvPicPr>
              <p:cNvPr id="19" name="Picture 18" descr="m.psd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4776" y="2132856"/>
                <a:ext cx="899592" cy="362548"/>
              </a:xfrm>
              <a:prstGeom prst="rect">
                <a:avLst/>
              </a:prstGeom>
            </p:spPr>
          </p:pic>
          <p:pic>
            <p:nvPicPr>
              <p:cNvPr id="16" name="Picture 15" descr="p.psd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96633" y="2087661"/>
                <a:ext cx="648072" cy="1189245"/>
              </a:xfrm>
              <a:prstGeom prst="rect">
                <a:avLst/>
              </a:prstGeom>
            </p:spPr>
          </p:pic>
          <p:grpSp>
            <p:nvGrpSpPr>
              <p:cNvPr id="62" name="Group 61"/>
              <p:cNvGrpSpPr/>
              <p:nvPr/>
            </p:nvGrpSpPr>
            <p:grpSpPr>
              <a:xfrm>
                <a:off x="4260518" y="2924944"/>
                <a:ext cx="1932170" cy="1309187"/>
                <a:chOff x="4260518" y="2924944"/>
                <a:chExt cx="1932170" cy="1309187"/>
              </a:xfrm>
            </p:grpSpPr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5256584" y="2924944"/>
                  <a:ext cx="936104" cy="216024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prstDash val="sysDash"/>
                  <a:headEnd type="stealth"/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TextBox 58"/>
                <p:cNvSpPr txBox="1"/>
                <p:nvPr/>
              </p:nvSpPr>
              <p:spPr>
                <a:xfrm>
                  <a:off x="4260518" y="3987910"/>
                  <a:ext cx="69821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rgbClr val="FF0000"/>
                      </a:solidFill>
                    </a:rPr>
                    <a:t>Avian flu</a:t>
                  </a:r>
                </a:p>
              </p:txBody>
            </p:sp>
          </p:grpSp>
        </p:grpSp>
        <p:grpSp>
          <p:nvGrpSpPr>
            <p:cNvPr id="65" name="Group 64"/>
            <p:cNvGrpSpPr/>
            <p:nvPr/>
          </p:nvGrpSpPr>
          <p:grpSpPr>
            <a:xfrm>
              <a:off x="1584178" y="4182540"/>
              <a:ext cx="2051720" cy="1749037"/>
              <a:chOff x="2088232" y="3789040"/>
              <a:chExt cx="2051720" cy="1749037"/>
            </a:xfrm>
          </p:grpSpPr>
          <p:pic>
            <p:nvPicPr>
              <p:cNvPr id="13" name="Picture 12" descr="9e4a46bc.gi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8232" y="4379805"/>
                <a:ext cx="1930311" cy="887943"/>
              </a:xfrm>
              <a:prstGeom prst="rect">
                <a:avLst/>
              </a:prstGeom>
            </p:spPr>
          </p:pic>
          <p:grpSp>
            <p:nvGrpSpPr>
              <p:cNvPr id="63" name="Group 62"/>
              <p:cNvGrpSpPr/>
              <p:nvPr/>
            </p:nvGrpSpPr>
            <p:grpSpPr>
              <a:xfrm>
                <a:off x="2621646" y="3789040"/>
                <a:ext cx="1518306" cy="1749037"/>
                <a:chOff x="2621646" y="3789040"/>
                <a:chExt cx="1518306" cy="1749037"/>
              </a:xfrm>
            </p:grpSpPr>
            <p:cxnSp>
              <p:nvCxnSpPr>
                <p:cNvPr id="35" name="Straight Arrow Connector 34"/>
                <p:cNvCxnSpPr/>
                <p:nvPr/>
              </p:nvCxnSpPr>
              <p:spPr>
                <a:xfrm flipH="1">
                  <a:off x="3672408" y="3789040"/>
                  <a:ext cx="467544" cy="504056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prstDash val="sysDash"/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/>
                <p:cNvSpPr txBox="1"/>
                <p:nvPr/>
              </p:nvSpPr>
              <p:spPr>
                <a:xfrm rot="154601">
                  <a:off x="2621646" y="5291856"/>
                  <a:ext cx="79309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rgbClr val="FF0000"/>
                      </a:solidFill>
                    </a:rPr>
                    <a:t>Porcine flu</a:t>
                  </a:r>
                </a:p>
              </p:txBody>
            </p:sp>
          </p:grpSp>
        </p:grpSp>
        <p:grpSp>
          <p:nvGrpSpPr>
            <p:cNvPr id="74" name="Group 73"/>
            <p:cNvGrpSpPr/>
            <p:nvPr/>
          </p:nvGrpSpPr>
          <p:grpSpPr>
            <a:xfrm>
              <a:off x="4499994" y="4182540"/>
              <a:ext cx="1764705" cy="1970741"/>
              <a:chOff x="5220072" y="3915132"/>
              <a:chExt cx="1764705" cy="1970741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>
                <a:off x="5220072" y="3915132"/>
                <a:ext cx="396552" cy="5760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 72"/>
              <p:cNvGrpSpPr/>
              <p:nvPr/>
            </p:nvGrpSpPr>
            <p:grpSpPr>
              <a:xfrm>
                <a:off x="5472609" y="4563204"/>
                <a:ext cx="1512168" cy="1322669"/>
                <a:chOff x="5472609" y="4563204"/>
                <a:chExt cx="1512168" cy="1322669"/>
              </a:xfrm>
            </p:grpSpPr>
            <p:pic>
              <p:nvPicPr>
                <p:cNvPr id="15" name="Picture 14" descr="5.psd"/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6615"/>
                <a:stretch/>
              </p:blipFill>
              <p:spPr>
                <a:xfrm>
                  <a:off x="5597888" y="4563204"/>
                  <a:ext cx="1314880" cy="1108817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61" name="TextBox 60"/>
                <p:cNvSpPr txBox="1"/>
                <p:nvPr/>
              </p:nvSpPr>
              <p:spPr>
                <a:xfrm>
                  <a:off x="5472609" y="5639652"/>
                  <a:ext cx="1512168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FF0000"/>
                      </a:solidFill>
                    </a:rPr>
                    <a:t>Human flu</a:t>
                  </a:r>
                </a:p>
              </p:txBody>
            </p:sp>
          </p:grpSp>
        </p:grpSp>
      </p:grpSp>
      <p:sp>
        <p:nvSpPr>
          <p:cNvPr id="2" name="Rectangle 1"/>
          <p:cNvSpPr/>
          <p:nvPr/>
        </p:nvSpPr>
        <p:spPr>
          <a:xfrm>
            <a:off x="1619670" y="3586498"/>
            <a:ext cx="448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/>
              <a:t>H7N7</a:t>
            </a:r>
            <a:endParaRPr lang="fr-CH" sz="900" dirty="0"/>
          </a:p>
          <a:p>
            <a:r>
              <a:rPr lang="fr-CH" sz="900" dirty="0"/>
              <a:t>H3N8</a:t>
            </a:r>
            <a:r>
              <a:rPr lang="ru-RU" sz="900" dirty="0"/>
              <a:t> </a:t>
            </a:r>
            <a:endParaRPr lang="en-US" sz="900" dirty="0"/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893DD425-72EA-0646-B1C5-F5EA59BD213E}"/>
              </a:ext>
            </a:extLst>
          </p:cNvPr>
          <p:cNvSpPr txBox="1"/>
          <p:nvPr/>
        </p:nvSpPr>
        <p:spPr>
          <a:xfrm>
            <a:off x="-28814" y="22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RÔLE DES OISEAUX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09FDF22-0643-884E-84EF-D33A85FC1A0D}"/>
              </a:ext>
            </a:extLst>
          </p:cNvPr>
          <p:cNvGrpSpPr/>
          <p:nvPr/>
        </p:nvGrpSpPr>
        <p:grpSpPr>
          <a:xfrm>
            <a:off x="2010224" y="1845443"/>
            <a:ext cx="4955225" cy="4077134"/>
            <a:chOff x="1146130" y="1531906"/>
            <a:chExt cx="4955225" cy="4077134"/>
          </a:xfrm>
        </p:grpSpPr>
        <p:sp>
          <p:nvSpPr>
            <p:cNvPr id="6" name="Arc 5"/>
            <p:cNvSpPr/>
            <p:nvPr/>
          </p:nvSpPr>
          <p:spPr>
            <a:xfrm rot="7629825">
              <a:off x="1416875" y="1319077"/>
              <a:ext cx="4017772" cy="4559262"/>
            </a:xfrm>
            <a:prstGeom prst="arc">
              <a:avLst>
                <a:gd name="adj1" fmla="val 18011155"/>
                <a:gd name="adj2" fmla="val 20485821"/>
              </a:avLst>
            </a:prstGeom>
            <a:ln w="28575" cmpd="sng">
              <a:solidFill>
                <a:schemeClr val="tx1"/>
              </a:solidFill>
              <a:prstDash val="sysDash"/>
              <a:headEnd type="stealth"/>
              <a:tailEnd type="stealth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Arc 4"/>
            <p:cNvSpPr/>
            <p:nvPr/>
          </p:nvSpPr>
          <p:spPr>
            <a:xfrm rot="4071393">
              <a:off x="1717241" y="1224925"/>
              <a:ext cx="4077134" cy="4691095"/>
            </a:xfrm>
            <a:prstGeom prst="arc">
              <a:avLst>
                <a:gd name="adj1" fmla="val 17613842"/>
                <a:gd name="adj2" fmla="val 19323540"/>
              </a:avLst>
            </a:prstGeom>
            <a:ln w="28575" cmpd="sng">
              <a:solidFill>
                <a:schemeClr val="tx1"/>
              </a:solidFill>
              <a:prstDash val="sysDash"/>
              <a:headEnd type="none"/>
              <a:tailEnd type="stealth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6147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41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1772816"/>
            <a:ext cx="7200800" cy="295465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 algn="ctr"/>
            <a:r>
              <a:rPr lang="fr-CH" sz="4400" b="1" dirty="0"/>
              <a:t>Les des </a:t>
            </a:r>
            <a:r>
              <a:rPr lang="fr-CH" sz="4400" b="1" dirty="0">
                <a:solidFill>
                  <a:srgbClr val="FF0000"/>
                </a:solidFill>
              </a:rPr>
              <a:t>oiseaux </a:t>
            </a:r>
            <a:r>
              <a:rPr lang="fr-CH" sz="4400" b="1" dirty="0"/>
              <a:t>constituent un </a:t>
            </a:r>
            <a:r>
              <a:rPr lang="fr-CH" sz="4400" b="1" dirty="0">
                <a:solidFill>
                  <a:srgbClr val="FF0000"/>
                </a:solidFill>
              </a:rPr>
              <a:t>réservoir </a:t>
            </a:r>
            <a:r>
              <a:rPr lang="fr-CH" sz="4400" b="1" dirty="0"/>
              <a:t>de gènes de la grippe </a:t>
            </a:r>
            <a:r>
              <a:rPr lang="fr-CH" sz="4400" b="1" dirty="0">
                <a:solidFill>
                  <a:srgbClr val="FF0000"/>
                </a:solidFill>
              </a:rPr>
              <a:t>pour les autres espèces</a:t>
            </a:r>
          </a:p>
          <a:p>
            <a:pPr lvl="1" algn="ctr"/>
            <a:endParaRPr lang="fr-CH" sz="1000" dirty="0"/>
          </a:p>
        </p:txBody>
      </p:sp>
    </p:spTree>
    <p:extLst>
      <p:ext uri="{BB962C8B-B14F-4D97-AF65-F5344CB8AC3E}">
        <p14:creationId xmlns:p14="http://schemas.microsoft.com/office/powerpoint/2010/main" val="194497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9070" y="2276872"/>
            <a:ext cx="4545860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ROLE DE L’ELEVAGE </a:t>
            </a:r>
          </a:p>
          <a:p>
            <a:pPr algn="ctr"/>
            <a:r>
              <a:rPr lang="en-US" sz="3200" dirty="0"/>
              <a:t>DANS LA TRANSMISSION </a:t>
            </a:r>
          </a:p>
          <a:p>
            <a:pPr algn="ctr"/>
            <a:r>
              <a:rPr lang="en-US" sz="3200" dirty="0"/>
              <a:t>DE LA GRIPPE A L’HOMME</a:t>
            </a:r>
          </a:p>
        </p:txBody>
      </p:sp>
    </p:spTree>
    <p:extLst>
      <p:ext uri="{BB962C8B-B14F-4D97-AF65-F5344CB8AC3E}">
        <p14:creationId xmlns:p14="http://schemas.microsoft.com/office/powerpoint/2010/main" val="4091563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39" y="44624"/>
            <a:ext cx="3292248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ROLE DU COCHON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573575" y="14127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7" name="Picture 26" descr="3333.psd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52545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7" y="1645072"/>
            <a:ext cx="1114410" cy="1800200"/>
          </a:xfrm>
          <a:prstGeom prst="rect">
            <a:avLst/>
          </a:prstGeom>
        </p:spPr>
      </p:pic>
      <p:pic>
        <p:nvPicPr>
          <p:cNvPr id="48" name="Picture 47" descr="r.psd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75" y="1984152"/>
            <a:ext cx="298692" cy="308992"/>
          </a:xfrm>
          <a:prstGeom prst="rect">
            <a:avLst/>
          </a:prstGeom>
        </p:spPr>
      </p:pic>
      <p:pic>
        <p:nvPicPr>
          <p:cNvPr id="49" name="Picture 48" descr="r.psd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15" y="2941216"/>
            <a:ext cx="298692" cy="308992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D810AA9-773A-0D49-8602-9C3F095275D7}"/>
              </a:ext>
            </a:extLst>
          </p:cNvPr>
          <p:cNvGrpSpPr/>
          <p:nvPr/>
        </p:nvGrpSpPr>
        <p:grpSpPr>
          <a:xfrm>
            <a:off x="1816687" y="2077120"/>
            <a:ext cx="3137768" cy="2782416"/>
            <a:chOff x="1816687" y="2077120"/>
            <a:chExt cx="3137768" cy="2782416"/>
          </a:xfrm>
        </p:grpSpPr>
        <p:pic>
          <p:nvPicPr>
            <p:cNvPr id="24" name="Picture 23" descr="111.psd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676A7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55" y="4021336"/>
              <a:ext cx="1625600" cy="838200"/>
            </a:xfrm>
            <a:prstGeom prst="rect">
              <a:avLst/>
            </a:prstGeom>
          </p:spPr>
        </p:pic>
        <p:pic>
          <p:nvPicPr>
            <p:cNvPr id="26" name="Picture 25" descr="4444.psd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676A7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4799" y="2077120"/>
              <a:ext cx="1152128" cy="915794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/>
            <p:nvPr/>
          </p:nvCxnSpPr>
          <p:spPr>
            <a:xfrm>
              <a:off x="1816687" y="2581176"/>
              <a:ext cx="792088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400863" y="3013224"/>
              <a:ext cx="360040" cy="57606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49" descr="r.psd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203" y="2437160"/>
              <a:ext cx="298692" cy="308992"/>
            </a:xfrm>
            <a:prstGeom prst="rect">
              <a:avLst/>
            </a:prstGeom>
          </p:spPr>
        </p:pic>
        <p:pic>
          <p:nvPicPr>
            <p:cNvPr id="51" name="Picture 50" descr="r.psd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895" y="3589288"/>
              <a:ext cx="298692" cy="308992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C1E2A884-A117-2D4C-BD67-6E3B3BDD2242}"/>
              </a:ext>
            </a:extLst>
          </p:cNvPr>
          <p:cNvSpPr txBox="1"/>
          <p:nvPr/>
        </p:nvSpPr>
        <p:spPr>
          <a:xfrm>
            <a:off x="273726" y="3466023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Oiseaux sauvages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3A0C2CE-D5B1-6C47-BF56-99EAC21F2D4E}"/>
              </a:ext>
            </a:extLst>
          </p:cNvPr>
          <p:cNvGrpSpPr/>
          <p:nvPr/>
        </p:nvGrpSpPr>
        <p:grpSpPr>
          <a:xfrm>
            <a:off x="5115082" y="2348880"/>
            <a:ext cx="3705393" cy="3528392"/>
            <a:chOff x="5115082" y="2348880"/>
            <a:chExt cx="3705393" cy="3528392"/>
          </a:xfrm>
        </p:grpSpPr>
        <p:cxnSp>
          <p:nvCxnSpPr>
            <p:cNvPr id="46" name="Straight Arrow Connector 45"/>
            <p:cNvCxnSpPr>
              <a:cxnSpLocks/>
            </p:cNvCxnSpPr>
            <p:nvPr/>
          </p:nvCxnSpPr>
          <p:spPr>
            <a:xfrm flipV="1">
              <a:off x="5115082" y="5120318"/>
              <a:ext cx="878069" cy="756954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/>
            <p:cNvGrpSpPr/>
            <p:nvPr/>
          </p:nvGrpSpPr>
          <p:grpSpPr>
            <a:xfrm>
              <a:off x="5925403" y="3949328"/>
              <a:ext cx="499796" cy="1070992"/>
              <a:chOff x="6088428" y="4797152"/>
              <a:chExt cx="499796" cy="1070992"/>
            </a:xfrm>
          </p:grpSpPr>
          <p:pic>
            <p:nvPicPr>
              <p:cNvPr id="40" name="Picture 39" descr="hh.psd"/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rgbClr val="383838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8428" y="4797152"/>
                <a:ext cx="499796" cy="1070992"/>
              </a:xfrm>
              <a:prstGeom prst="rect">
                <a:avLst/>
              </a:prstGeom>
            </p:spPr>
          </p:pic>
          <p:pic>
            <p:nvPicPr>
              <p:cNvPr id="53" name="Picture 52" descr="v.psd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6176" y="5013176"/>
                <a:ext cx="297633" cy="291163"/>
              </a:xfrm>
              <a:prstGeom prst="rect">
                <a:avLst/>
              </a:prstGeom>
            </p:spPr>
          </p:pic>
        </p:grpSp>
        <p:cxnSp>
          <p:nvCxnSpPr>
            <p:cNvPr id="57" name="Straight Arrow Connector 56"/>
            <p:cNvCxnSpPr/>
            <p:nvPr/>
          </p:nvCxnSpPr>
          <p:spPr>
            <a:xfrm flipV="1">
              <a:off x="6497207" y="4165352"/>
              <a:ext cx="432048" cy="144016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497207" y="4597400"/>
              <a:ext cx="432048" cy="144016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6497207" y="4453384"/>
              <a:ext cx="432048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/>
            <p:cNvGrpSpPr/>
            <p:nvPr/>
          </p:nvGrpSpPr>
          <p:grpSpPr>
            <a:xfrm>
              <a:off x="7073271" y="3445272"/>
              <a:ext cx="427788" cy="916689"/>
              <a:chOff x="6088428" y="4797152"/>
              <a:chExt cx="499796" cy="1070992"/>
            </a:xfrm>
          </p:grpSpPr>
          <p:pic>
            <p:nvPicPr>
              <p:cNvPr id="65" name="Picture 64" descr="hh.psd"/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rgbClr val="383838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8428" y="4797152"/>
                <a:ext cx="499796" cy="1070992"/>
              </a:xfrm>
              <a:prstGeom prst="rect">
                <a:avLst/>
              </a:prstGeom>
            </p:spPr>
          </p:pic>
          <p:pic>
            <p:nvPicPr>
              <p:cNvPr id="66" name="Picture 65" descr="v.psd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6176" y="5013176"/>
                <a:ext cx="297633" cy="291163"/>
              </a:xfrm>
              <a:prstGeom prst="rect">
                <a:avLst/>
              </a:prstGeom>
            </p:spPr>
          </p:pic>
        </p:grpSp>
        <p:grpSp>
          <p:nvGrpSpPr>
            <p:cNvPr id="67" name="Group 66"/>
            <p:cNvGrpSpPr/>
            <p:nvPr/>
          </p:nvGrpSpPr>
          <p:grpSpPr>
            <a:xfrm>
              <a:off x="7073271" y="4381376"/>
              <a:ext cx="427788" cy="916689"/>
              <a:chOff x="6088428" y="4797152"/>
              <a:chExt cx="499796" cy="1070992"/>
            </a:xfrm>
          </p:grpSpPr>
          <p:pic>
            <p:nvPicPr>
              <p:cNvPr id="68" name="Picture 67" descr="hh.psd"/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rgbClr val="383838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8428" y="4797152"/>
                <a:ext cx="499796" cy="1070992"/>
              </a:xfrm>
              <a:prstGeom prst="rect">
                <a:avLst/>
              </a:prstGeom>
            </p:spPr>
          </p:pic>
          <p:pic>
            <p:nvPicPr>
              <p:cNvPr id="69" name="Picture 68" descr="v.psd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6176" y="5013176"/>
                <a:ext cx="297633" cy="291163"/>
              </a:xfrm>
              <a:prstGeom prst="rect">
                <a:avLst/>
              </a:prstGeom>
            </p:spPr>
          </p:pic>
        </p:grpSp>
        <p:grpSp>
          <p:nvGrpSpPr>
            <p:cNvPr id="70" name="Group 69"/>
            <p:cNvGrpSpPr/>
            <p:nvPr/>
          </p:nvGrpSpPr>
          <p:grpSpPr>
            <a:xfrm>
              <a:off x="7505319" y="3877320"/>
              <a:ext cx="427788" cy="916689"/>
              <a:chOff x="6088428" y="4797152"/>
              <a:chExt cx="499796" cy="1070992"/>
            </a:xfrm>
          </p:grpSpPr>
          <p:pic>
            <p:nvPicPr>
              <p:cNvPr id="71" name="Picture 70" descr="hh.psd"/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rgbClr val="383838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8428" y="4797152"/>
                <a:ext cx="499796" cy="1070992"/>
              </a:xfrm>
              <a:prstGeom prst="rect">
                <a:avLst/>
              </a:prstGeom>
            </p:spPr>
          </p:pic>
          <p:pic>
            <p:nvPicPr>
              <p:cNvPr id="72" name="Picture 71" descr="v.psd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6176" y="5013176"/>
                <a:ext cx="297633" cy="291163"/>
              </a:xfrm>
              <a:prstGeom prst="rect">
                <a:avLst/>
              </a:prstGeom>
            </p:spPr>
          </p:pic>
        </p:grpSp>
        <p:grpSp>
          <p:nvGrpSpPr>
            <p:cNvPr id="73" name="Group 72"/>
            <p:cNvGrpSpPr/>
            <p:nvPr/>
          </p:nvGrpSpPr>
          <p:grpSpPr>
            <a:xfrm>
              <a:off x="7865359" y="3301256"/>
              <a:ext cx="427788" cy="916689"/>
              <a:chOff x="6088428" y="4797152"/>
              <a:chExt cx="499796" cy="1070992"/>
            </a:xfrm>
          </p:grpSpPr>
          <p:pic>
            <p:nvPicPr>
              <p:cNvPr id="74" name="Picture 73" descr="hh.psd"/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rgbClr val="383838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8428" y="4797152"/>
                <a:ext cx="499796" cy="1070992"/>
              </a:xfrm>
              <a:prstGeom prst="rect">
                <a:avLst/>
              </a:prstGeom>
            </p:spPr>
          </p:pic>
          <p:pic>
            <p:nvPicPr>
              <p:cNvPr id="75" name="Picture 74" descr="v.psd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6176" y="5013176"/>
                <a:ext cx="297633" cy="291163"/>
              </a:xfrm>
              <a:prstGeom prst="rect">
                <a:avLst/>
              </a:prstGeom>
            </p:spPr>
          </p:pic>
        </p:grpSp>
        <p:grpSp>
          <p:nvGrpSpPr>
            <p:cNvPr id="76" name="Group 75"/>
            <p:cNvGrpSpPr/>
            <p:nvPr/>
          </p:nvGrpSpPr>
          <p:grpSpPr>
            <a:xfrm>
              <a:off x="7865359" y="4381376"/>
              <a:ext cx="427788" cy="916689"/>
              <a:chOff x="6088428" y="4797152"/>
              <a:chExt cx="499796" cy="1070992"/>
            </a:xfrm>
          </p:grpSpPr>
          <p:pic>
            <p:nvPicPr>
              <p:cNvPr id="77" name="Picture 76" descr="hh.psd"/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rgbClr val="383838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8428" y="4797152"/>
                <a:ext cx="499796" cy="1070992"/>
              </a:xfrm>
              <a:prstGeom prst="rect">
                <a:avLst/>
              </a:prstGeom>
            </p:spPr>
          </p:pic>
          <p:pic>
            <p:nvPicPr>
              <p:cNvPr id="78" name="Picture 77" descr="v.psd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6176" y="5013176"/>
                <a:ext cx="297633" cy="291163"/>
              </a:xfrm>
              <a:prstGeom prst="rect">
                <a:avLst/>
              </a:prstGeom>
            </p:spPr>
          </p:pic>
        </p:grpSp>
        <p:grpSp>
          <p:nvGrpSpPr>
            <p:cNvPr id="79" name="Group 78"/>
            <p:cNvGrpSpPr/>
            <p:nvPr/>
          </p:nvGrpSpPr>
          <p:grpSpPr>
            <a:xfrm>
              <a:off x="8297407" y="3949328"/>
              <a:ext cx="427788" cy="916689"/>
              <a:chOff x="6088428" y="4797152"/>
              <a:chExt cx="499796" cy="1070992"/>
            </a:xfrm>
          </p:grpSpPr>
          <p:pic>
            <p:nvPicPr>
              <p:cNvPr id="80" name="Picture 79" descr="hh.psd"/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rgbClr val="383838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8428" y="4797152"/>
                <a:ext cx="499796" cy="1070992"/>
              </a:xfrm>
              <a:prstGeom prst="rect">
                <a:avLst/>
              </a:prstGeom>
            </p:spPr>
          </p:pic>
          <p:pic>
            <p:nvPicPr>
              <p:cNvPr id="81" name="Picture 80" descr="v.psd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6176" y="5013176"/>
                <a:ext cx="297633" cy="291163"/>
              </a:xfrm>
              <a:prstGeom prst="rect">
                <a:avLst/>
              </a:prstGeom>
            </p:spPr>
          </p:pic>
        </p:grp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3E6DFA8A-D11C-4C4F-BD98-C9230C6DE63B}"/>
                </a:ext>
              </a:extLst>
            </p:cNvPr>
            <p:cNvSpPr txBox="1"/>
            <p:nvPr/>
          </p:nvSpPr>
          <p:spPr>
            <a:xfrm>
              <a:off x="6497211" y="2348880"/>
              <a:ext cx="23232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i="1" dirty="0"/>
                <a:t>Transmission humaine </a:t>
              </a:r>
            </a:p>
            <a:p>
              <a:pPr algn="ctr"/>
              <a:r>
                <a:rPr lang="fr-FR" i="1" dirty="0"/>
                <a:t>d’un </a:t>
              </a:r>
              <a:r>
                <a:rPr lang="fr-FR" i="1" dirty="0">
                  <a:solidFill>
                    <a:srgbClr val="FF0000"/>
                  </a:solidFill>
                </a:rPr>
                <a:t>nouveau</a:t>
              </a:r>
              <a:r>
                <a:rPr lang="fr-FR" i="1" dirty="0"/>
                <a:t> virus </a:t>
              </a:r>
            </a:p>
            <a:p>
              <a:pPr algn="ctr"/>
              <a:r>
                <a:rPr lang="fr-FR" i="1" dirty="0"/>
                <a:t>(SHIFT) 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36B9276-5E26-5348-9266-DCC782DFA860}"/>
              </a:ext>
            </a:extLst>
          </p:cNvPr>
          <p:cNvGrpSpPr/>
          <p:nvPr/>
        </p:nvGrpSpPr>
        <p:grpSpPr>
          <a:xfrm>
            <a:off x="3338851" y="4165396"/>
            <a:ext cx="1881221" cy="1999908"/>
            <a:chOff x="3338851" y="4165396"/>
            <a:chExt cx="1881221" cy="1999908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4A9054C-00E9-0746-A5D9-5880312F2803}"/>
                </a:ext>
              </a:extLst>
            </p:cNvPr>
            <p:cNvGrpSpPr/>
            <p:nvPr/>
          </p:nvGrpSpPr>
          <p:grpSpPr>
            <a:xfrm>
              <a:off x="3958695" y="4165396"/>
              <a:ext cx="406950" cy="398591"/>
              <a:chOff x="3958695" y="4165396"/>
              <a:chExt cx="406950" cy="398591"/>
            </a:xfrm>
          </p:grpSpPr>
          <p:pic>
            <p:nvPicPr>
              <p:cNvPr id="55" name="Picture 44" descr="v.psd">
                <a:extLst>
                  <a:ext uri="{FF2B5EF4-FFF2-40B4-BE49-F238E27FC236}">
                    <a16:creationId xmlns:a16="http://schemas.microsoft.com/office/drawing/2014/main" id="{9B575513-20F7-8F48-A32D-5C25EA17C7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54355" b="7744"/>
              <a:stretch/>
            </p:blipFill>
            <p:spPr>
              <a:xfrm>
                <a:off x="3958695" y="4165396"/>
                <a:ext cx="201590" cy="398591"/>
              </a:xfrm>
              <a:prstGeom prst="rect">
                <a:avLst/>
              </a:prstGeom>
            </p:spPr>
          </p:pic>
          <p:pic>
            <p:nvPicPr>
              <p:cNvPr id="56" name="Picture 44" descr="v.psd">
                <a:extLst>
                  <a:ext uri="{FF2B5EF4-FFF2-40B4-BE49-F238E27FC236}">
                    <a16:creationId xmlns:a16="http://schemas.microsoft.com/office/drawing/2014/main" id="{8F8E09A4-5D7D-3D4C-A249-535F0CB68B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501" b="17350"/>
              <a:stretch/>
            </p:blipFill>
            <p:spPr>
              <a:xfrm>
                <a:off x="4160285" y="4180261"/>
                <a:ext cx="205360" cy="357090"/>
              </a:xfrm>
              <a:prstGeom prst="rect">
                <a:avLst/>
              </a:prstGeom>
            </p:spPr>
          </p:pic>
        </p:grp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1D084FBA-CB94-5A4D-B579-1916E427A0D6}"/>
                </a:ext>
              </a:extLst>
            </p:cNvPr>
            <p:cNvSpPr txBox="1"/>
            <p:nvPr/>
          </p:nvSpPr>
          <p:spPr>
            <a:xfrm>
              <a:off x="3338851" y="5795972"/>
              <a:ext cx="1881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>
                  <a:solidFill>
                    <a:srgbClr val="FF0000"/>
                  </a:solidFill>
                </a:rPr>
                <a:t>RECOMBINAISON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497D7668-3019-5647-A8AF-310056DDF463}"/>
              </a:ext>
            </a:extLst>
          </p:cNvPr>
          <p:cNvGrpSpPr/>
          <p:nvPr/>
        </p:nvGrpSpPr>
        <p:grpSpPr>
          <a:xfrm>
            <a:off x="3192331" y="1933104"/>
            <a:ext cx="2364512" cy="3800152"/>
            <a:chOff x="3192331" y="1933104"/>
            <a:chExt cx="2364512" cy="380015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E4A707AD-E673-B249-BCFB-CFDD3C03EE8B}"/>
                </a:ext>
              </a:extLst>
            </p:cNvPr>
            <p:cNvGrpSpPr/>
            <p:nvPr/>
          </p:nvGrpSpPr>
          <p:grpSpPr>
            <a:xfrm>
              <a:off x="4365645" y="1933104"/>
              <a:ext cx="1191198" cy="2016224"/>
              <a:chOff x="4365645" y="1933104"/>
              <a:chExt cx="1191198" cy="2016224"/>
            </a:xfrm>
          </p:grpSpPr>
          <p:pic>
            <p:nvPicPr>
              <p:cNvPr id="16" name="Picture 15" descr="22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5645" y="3589288"/>
                <a:ext cx="352213" cy="360040"/>
              </a:xfrm>
              <a:prstGeom prst="rect">
                <a:avLst/>
              </a:prstGeom>
            </p:spPr>
          </p:pic>
          <p:cxnSp>
            <p:nvCxnSpPr>
              <p:cNvPr id="35" name="Straight Arrow Connector 34"/>
              <p:cNvCxnSpPr/>
              <p:nvPr/>
            </p:nvCxnSpPr>
            <p:spPr>
              <a:xfrm flipH="1">
                <a:off x="4624999" y="3013224"/>
                <a:ext cx="432048" cy="576064"/>
              </a:xfrm>
              <a:prstGeom prst="straightConnector1">
                <a:avLst/>
              </a:prstGeom>
              <a:ln w="57150" cmpd="sng">
                <a:solidFill>
                  <a:srgbClr val="00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4" name="Picture 33" descr="hh.psd"/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rgbClr val="383838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7047" y="1933104"/>
                <a:ext cx="499796" cy="1070992"/>
              </a:xfrm>
              <a:prstGeom prst="rect">
                <a:avLst/>
              </a:prstGeom>
            </p:spPr>
          </p:pic>
          <p:pic>
            <p:nvPicPr>
              <p:cNvPr id="52" name="Picture 51" descr="22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0839" y="2149128"/>
                <a:ext cx="352213" cy="360040"/>
              </a:xfrm>
              <a:prstGeom prst="rect">
                <a:avLst/>
              </a:prstGeom>
            </p:spPr>
          </p:pic>
        </p:grp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1C398CD6-64F8-5042-A053-C623184495B9}"/>
                </a:ext>
              </a:extLst>
            </p:cNvPr>
            <p:cNvSpPr txBox="1"/>
            <p:nvPr/>
          </p:nvSpPr>
          <p:spPr>
            <a:xfrm>
              <a:off x="3192331" y="5363924"/>
              <a:ext cx="1595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/>
                <a:t>et des </a:t>
              </a:r>
              <a:r>
                <a:rPr lang="fr-FR" i="1" dirty="0">
                  <a:solidFill>
                    <a:srgbClr val="00B0F0"/>
                  </a:solidFill>
                </a:rPr>
                <a:t>humains</a:t>
              </a:r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BC719DD8-F940-8A42-B167-A6AF860FB97B}"/>
              </a:ext>
            </a:extLst>
          </p:cNvPr>
          <p:cNvSpPr txBox="1"/>
          <p:nvPr/>
        </p:nvSpPr>
        <p:spPr>
          <a:xfrm>
            <a:off x="3192350" y="4797152"/>
            <a:ext cx="2171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Infection des cochons </a:t>
            </a:r>
          </a:p>
          <a:p>
            <a:r>
              <a:rPr lang="fr-FR" i="1" dirty="0"/>
              <a:t>par les virus </a:t>
            </a:r>
            <a:r>
              <a:rPr lang="fr-FR" i="1" dirty="0">
                <a:solidFill>
                  <a:srgbClr val="FF0000"/>
                </a:solidFill>
              </a:rPr>
              <a:t>aviaires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B25D8BD1-E649-E842-8B50-4AA39CCD918C}"/>
              </a:ext>
            </a:extLst>
          </p:cNvPr>
          <p:cNvSpPr txBox="1"/>
          <p:nvPr/>
        </p:nvSpPr>
        <p:spPr>
          <a:xfrm>
            <a:off x="2616860" y="1607730"/>
            <a:ext cx="186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Oiseaux d’élevage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63FB73DA-228B-DD4E-A303-D2FA57BB407A}"/>
              </a:ext>
            </a:extLst>
          </p:cNvPr>
          <p:cNvSpPr txBox="1"/>
          <p:nvPr/>
        </p:nvSpPr>
        <p:spPr>
          <a:xfrm>
            <a:off x="6927973" y="5567509"/>
            <a:ext cx="152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>
                <a:solidFill>
                  <a:srgbClr val="FF0000"/>
                </a:solidFill>
              </a:rPr>
              <a:t>+/- PANDEMIE</a:t>
            </a:r>
          </a:p>
        </p:txBody>
      </p:sp>
    </p:spTree>
    <p:extLst>
      <p:ext uri="{BB962C8B-B14F-4D97-AF65-F5344CB8AC3E}">
        <p14:creationId xmlns:p14="http://schemas.microsoft.com/office/powerpoint/2010/main" val="407483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61" grpId="0"/>
      <p:bldP spid="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338" y="1951672"/>
            <a:ext cx="8549323" cy="363176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 algn="ctr"/>
            <a:r>
              <a:rPr lang="fr-CH" sz="4400" b="1" dirty="0"/>
              <a:t>L’élevage conjoint du porc et des oiseaux et la proximité avec l’homme favorisent la création de nouvelles souches de virus de la grippe dangereux pour l’homme</a:t>
            </a:r>
            <a:r>
              <a:rPr lang="fr-CH" sz="4400" dirty="0"/>
              <a:t>.</a:t>
            </a:r>
          </a:p>
          <a:p>
            <a:pPr lvl="1" algn="ctr"/>
            <a:endParaRPr lang="fr-CH" sz="1000" dirty="0"/>
          </a:p>
        </p:txBody>
      </p:sp>
    </p:spTree>
    <p:extLst>
      <p:ext uri="{BB962C8B-B14F-4D97-AF65-F5344CB8AC3E}">
        <p14:creationId xmlns:p14="http://schemas.microsoft.com/office/powerpoint/2010/main" val="406205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titled-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16303"/>
            <a:ext cx="648072" cy="440689"/>
          </a:xfrm>
          <a:prstGeom prst="rect">
            <a:avLst/>
          </a:prstGeom>
        </p:spPr>
      </p:pic>
      <p:pic>
        <p:nvPicPr>
          <p:cNvPr id="10" name="Picture 9" descr="3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10" y="3140968"/>
            <a:ext cx="948691" cy="526227"/>
          </a:xfrm>
          <a:prstGeom prst="rect">
            <a:avLst/>
          </a:prstGeom>
        </p:spPr>
      </p:pic>
      <p:sp>
        <p:nvSpPr>
          <p:cNvPr id="23" name="Arc 22"/>
          <p:cNvSpPr/>
          <p:nvPr/>
        </p:nvSpPr>
        <p:spPr>
          <a:xfrm rot="20822788">
            <a:off x="2058081" y="1267450"/>
            <a:ext cx="4077134" cy="4691095"/>
          </a:xfrm>
          <a:prstGeom prst="arc">
            <a:avLst>
              <a:gd name="adj1" fmla="val 17364890"/>
              <a:gd name="adj2" fmla="val 19799958"/>
            </a:avLst>
          </a:prstGeom>
          <a:ln w="28575" cmpd="sng">
            <a:solidFill>
              <a:schemeClr val="tx1"/>
            </a:solidFill>
            <a:prstDash val="sysDash"/>
            <a:headEnd type="stealth"/>
            <a:tailEnd type="stealth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12389766">
            <a:off x="1083834" y="923763"/>
            <a:ext cx="4077134" cy="4691095"/>
          </a:xfrm>
          <a:prstGeom prst="arc">
            <a:avLst>
              <a:gd name="adj1" fmla="val 17364890"/>
              <a:gd name="adj2" fmla="val 19411173"/>
            </a:avLst>
          </a:prstGeom>
          <a:ln w="28575" cmpd="sng">
            <a:solidFill>
              <a:schemeClr val="tx1"/>
            </a:solidFill>
            <a:prstDash val="sysDash"/>
            <a:headEnd type="stealth"/>
            <a:tailEnd type="stealth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/>
        </p:nvSpPr>
        <p:spPr>
          <a:xfrm rot="16533467">
            <a:off x="1429495" y="966919"/>
            <a:ext cx="4077134" cy="4691095"/>
          </a:xfrm>
          <a:prstGeom prst="arc">
            <a:avLst>
              <a:gd name="adj1" fmla="val 17416432"/>
              <a:gd name="adj2" fmla="val 19799958"/>
            </a:avLst>
          </a:prstGeom>
          <a:ln w="28575" cmpd="sng">
            <a:solidFill>
              <a:schemeClr val="tx1"/>
            </a:solidFill>
            <a:prstDash val="sysDash"/>
            <a:headEnd type="stealth"/>
            <a:tailEnd type="stealth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144086" y="3646577"/>
            <a:ext cx="100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= Reservoir </a:t>
            </a:r>
          </a:p>
          <a:p>
            <a:pPr algn="ctr"/>
            <a:r>
              <a:rPr lang="en-US" sz="1000" dirty="0"/>
              <a:t>H (1-18)</a:t>
            </a:r>
          </a:p>
          <a:p>
            <a:pPr algn="ctr"/>
            <a:r>
              <a:rPr lang="en-US" sz="1000" dirty="0"/>
              <a:t>N (1-11)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5EA2330-71D9-664A-B32D-57B4FD40AEFA}"/>
              </a:ext>
            </a:extLst>
          </p:cNvPr>
          <p:cNvGrpSpPr/>
          <p:nvPr/>
        </p:nvGrpSpPr>
        <p:grpSpPr>
          <a:xfrm>
            <a:off x="504058" y="726156"/>
            <a:ext cx="6444208" cy="5283109"/>
            <a:chOff x="936106" y="870172"/>
            <a:chExt cx="6444208" cy="5283109"/>
          </a:xfrm>
        </p:grpSpPr>
        <p:grpSp>
          <p:nvGrpSpPr>
            <p:cNvPr id="67" name="Group 66"/>
            <p:cNvGrpSpPr/>
            <p:nvPr/>
          </p:nvGrpSpPr>
          <p:grpSpPr>
            <a:xfrm>
              <a:off x="3240362" y="870172"/>
              <a:ext cx="2028056" cy="2034148"/>
              <a:chOff x="3744416" y="476672"/>
              <a:chExt cx="2028056" cy="2034148"/>
            </a:xfrm>
          </p:grpSpPr>
          <p:pic>
            <p:nvPicPr>
              <p:cNvPr id="21" name="Picture 20" descr="b.ps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4416" y="476672"/>
                <a:ext cx="1471621" cy="775370"/>
              </a:xfrm>
              <a:prstGeom prst="rect">
                <a:avLst/>
              </a:prstGeom>
            </p:spPr>
          </p:pic>
          <p:pic>
            <p:nvPicPr>
              <p:cNvPr id="20" name="Picture 19" descr="0_103b35_6e61f999_L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8472" y="764704"/>
                <a:ext cx="1524000" cy="841248"/>
              </a:xfrm>
              <a:prstGeom prst="rect">
                <a:avLst/>
              </a:prstGeom>
            </p:spPr>
          </p:pic>
          <p:cxnSp>
            <p:nvCxnSpPr>
              <p:cNvPr id="28" name="Straight Arrow Connector 27"/>
              <p:cNvCxnSpPr/>
              <p:nvPr/>
            </p:nvCxnSpPr>
            <p:spPr>
              <a:xfrm flipV="1">
                <a:off x="4644008" y="1718732"/>
                <a:ext cx="0" cy="7920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/>
            <p:cNvGrpSpPr/>
            <p:nvPr/>
          </p:nvGrpSpPr>
          <p:grpSpPr>
            <a:xfrm>
              <a:off x="936106" y="2454348"/>
              <a:ext cx="2232248" cy="1032943"/>
              <a:chOff x="1440160" y="2060848"/>
              <a:chExt cx="2232248" cy="1032943"/>
            </a:xfrm>
          </p:grpSpPr>
          <p:pic>
            <p:nvPicPr>
              <p:cNvPr id="12" name="Picture 11" descr="4.psd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0160" y="2060848"/>
                <a:ext cx="1152128" cy="1032943"/>
              </a:xfrm>
              <a:prstGeom prst="rect">
                <a:avLst/>
              </a:prstGeom>
            </p:spPr>
          </p:pic>
          <p:cxnSp>
            <p:nvCxnSpPr>
              <p:cNvPr id="47" name="Straight Arrow Connector 46"/>
              <p:cNvCxnSpPr/>
              <p:nvPr/>
            </p:nvCxnSpPr>
            <p:spPr>
              <a:xfrm flipH="1" flipV="1">
                <a:off x="2808312" y="2852936"/>
                <a:ext cx="864096" cy="2160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/>
            <p:cNvGrpSpPr/>
            <p:nvPr/>
          </p:nvGrpSpPr>
          <p:grpSpPr>
            <a:xfrm>
              <a:off x="3756463" y="2454348"/>
              <a:ext cx="3623851" cy="2054772"/>
              <a:chOff x="4260517" y="2060848"/>
              <a:chExt cx="3623851" cy="2054772"/>
            </a:xfrm>
          </p:grpSpPr>
          <p:pic>
            <p:nvPicPr>
              <p:cNvPr id="17" name="Picture 16" descr="dindon-48.gi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96744" y="2420888"/>
                <a:ext cx="819191" cy="908720"/>
              </a:xfrm>
              <a:prstGeom prst="rect">
                <a:avLst/>
              </a:prstGeom>
            </p:spPr>
          </p:pic>
          <p:pic>
            <p:nvPicPr>
              <p:cNvPr id="19" name="Picture 18" descr="m.psd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4776" y="2132856"/>
                <a:ext cx="899592" cy="362548"/>
              </a:xfrm>
              <a:prstGeom prst="rect">
                <a:avLst/>
              </a:prstGeom>
            </p:spPr>
          </p:pic>
          <p:pic>
            <p:nvPicPr>
              <p:cNvPr id="16" name="Picture 15" descr="p.psd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8712" y="2060848"/>
                <a:ext cx="648072" cy="1189245"/>
              </a:xfrm>
              <a:prstGeom prst="rect">
                <a:avLst/>
              </a:prstGeom>
            </p:spPr>
          </p:pic>
          <p:grpSp>
            <p:nvGrpSpPr>
              <p:cNvPr id="62" name="Group 61"/>
              <p:cNvGrpSpPr/>
              <p:nvPr/>
            </p:nvGrpSpPr>
            <p:grpSpPr>
              <a:xfrm>
                <a:off x="4260517" y="2924944"/>
                <a:ext cx="1932171" cy="1190676"/>
                <a:chOff x="4260517" y="2924944"/>
                <a:chExt cx="1932171" cy="1190676"/>
              </a:xfrm>
            </p:grpSpPr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5256584" y="2924944"/>
                  <a:ext cx="936104" cy="216024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prstDash val="sysDash"/>
                  <a:headEnd type="stealth"/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TextBox 58"/>
                <p:cNvSpPr txBox="1"/>
                <p:nvPr/>
              </p:nvSpPr>
              <p:spPr>
                <a:xfrm>
                  <a:off x="4260517" y="3869399"/>
                  <a:ext cx="78535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rgbClr val="FF0000"/>
                      </a:solidFill>
                    </a:rPr>
                    <a:t>“Avian flu”</a:t>
                  </a:r>
                </a:p>
              </p:txBody>
            </p:sp>
          </p:grpSp>
        </p:grpSp>
        <p:grpSp>
          <p:nvGrpSpPr>
            <p:cNvPr id="65" name="Group 64"/>
            <p:cNvGrpSpPr/>
            <p:nvPr/>
          </p:nvGrpSpPr>
          <p:grpSpPr>
            <a:xfrm>
              <a:off x="1584178" y="4182540"/>
              <a:ext cx="2051720" cy="1750926"/>
              <a:chOff x="2088232" y="3789040"/>
              <a:chExt cx="2051720" cy="1750926"/>
            </a:xfrm>
          </p:grpSpPr>
          <p:pic>
            <p:nvPicPr>
              <p:cNvPr id="13" name="Picture 12" descr="9e4a46bc.gi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8232" y="4379805"/>
                <a:ext cx="1930311" cy="887943"/>
              </a:xfrm>
              <a:prstGeom prst="rect">
                <a:avLst/>
              </a:prstGeom>
            </p:spPr>
          </p:pic>
          <p:grpSp>
            <p:nvGrpSpPr>
              <p:cNvPr id="63" name="Group 62"/>
              <p:cNvGrpSpPr/>
              <p:nvPr/>
            </p:nvGrpSpPr>
            <p:grpSpPr>
              <a:xfrm>
                <a:off x="2621603" y="3789040"/>
                <a:ext cx="1518349" cy="1750926"/>
                <a:chOff x="2621603" y="3789040"/>
                <a:chExt cx="1518349" cy="1750926"/>
              </a:xfrm>
            </p:grpSpPr>
            <p:cxnSp>
              <p:nvCxnSpPr>
                <p:cNvPr id="35" name="Straight Arrow Connector 34"/>
                <p:cNvCxnSpPr/>
                <p:nvPr/>
              </p:nvCxnSpPr>
              <p:spPr>
                <a:xfrm flipH="1">
                  <a:off x="3672408" y="3789040"/>
                  <a:ext cx="467544" cy="504056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prstDash val="sysDash"/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/>
                <p:cNvSpPr txBox="1"/>
                <p:nvPr/>
              </p:nvSpPr>
              <p:spPr>
                <a:xfrm rot="154601">
                  <a:off x="2621603" y="5293745"/>
                  <a:ext cx="87712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rgbClr val="FF0000"/>
                      </a:solidFill>
                    </a:rPr>
                    <a:t>“Porcine flu”</a:t>
                  </a:r>
                </a:p>
              </p:txBody>
            </p:sp>
          </p:grpSp>
        </p:grpSp>
        <p:grpSp>
          <p:nvGrpSpPr>
            <p:cNvPr id="74" name="Group 73"/>
            <p:cNvGrpSpPr/>
            <p:nvPr/>
          </p:nvGrpSpPr>
          <p:grpSpPr>
            <a:xfrm>
              <a:off x="4499994" y="4182540"/>
              <a:ext cx="1764705" cy="1970741"/>
              <a:chOff x="5220072" y="3915132"/>
              <a:chExt cx="1764705" cy="1970741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>
                <a:off x="5220072" y="3915132"/>
                <a:ext cx="396552" cy="5760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 72"/>
              <p:cNvGrpSpPr/>
              <p:nvPr/>
            </p:nvGrpSpPr>
            <p:grpSpPr>
              <a:xfrm>
                <a:off x="5472609" y="4563204"/>
                <a:ext cx="1512168" cy="1322669"/>
                <a:chOff x="5472609" y="4563204"/>
                <a:chExt cx="1512168" cy="1322669"/>
              </a:xfrm>
            </p:grpSpPr>
            <p:pic>
              <p:nvPicPr>
                <p:cNvPr id="15" name="Picture 14" descr="5.psd"/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6615"/>
                <a:stretch/>
              </p:blipFill>
              <p:spPr>
                <a:xfrm>
                  <a:off x="5597888" y="4563204"/>
                  <a:ext cx="1314880" cy="1108817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61" name="TextBox 60"/>
                <p:cNvSpPr txBox="1"/>
                <p:nvPr/>
              </p:nvSpPr>
              <p:spPr>
                <a:xfrm>
                  <a:off x="5472609" y="5639652"/>
                  <a:ext cx="1512168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FF0000"/>
                      </a:solidFill>
                    </a:rPr>
                    <a:t>Human flu</a:t>
                  </a:r>
                </a:p>
              </p:txBody>
            </p:sp>
          </p:grpSp>
        </p:grpSp>
      </p:grpSp>
      <p:sp>
        <p:nvSpPr>
          <p:cNvPr id="2" name="Rectangle 1"/>
          <p:cNvSpPr/>
          <p:nvPr/>
        </p:nvSpPr>
        <p:spPr>
          <a:xfrm>
            <a:off x="755576" y="3272961"/>
            <a:ext cx="448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/>
              <a:t>H7N7</a:t>
            </a:r>
            <a:endParaRPr lang="fr-CH" sz="900" dirty="0"/>
          </a:p>
          <a:p>
            <a:r>
              <a:rPr lang="fr-CH" sz="900" dirty="0"/>
              <a:t>H3N8</a:t>
            </a:r>
            <a:r>
              <a:rPr lang="ru-RU" sz="900" dirty="0"/>
              <a:t> </a:t>
            </a:r>
            <a:endParaRPr lang="en-US" sz="900" dirty="0"/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893DD425-72EA-0646-B1C5-F5EA59BD213E}"/>
              </a:ext>
            </a:extLst>
          </p:cNvPr>
          <p:cNvSpPr txBox="1"/>
          <p:nvPr/>
        </p:nvSpPr>
        <p:spPr>
          <a:xfrm>
            <a:off x="-28814" y="22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AU FINAL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0A2CC45-F470-0240-8A84-7AFC26A953CB}"/>
              </a:ext>
            </a:extLst>
          </p:cNvPr>
          <p:cNvGrpSpPr/>
          <p:nvPr/>
        </p:nvGrpSpPr>
        <p:grpSpPr>
          <a:xfrm>
            <a:off x="5073519" y="3576675"/>
            <a:ext cx="3652504" cy="3719901"/>
            <a:chOff x="5505567" y="3720691"/>
            <a:chExt cx="3652504" cy="3719901"/>
          </a:xfrm>
        </p:grpSpPr>
        <p:pic>
          <p:nvPicPr>
            <p:cNvPr id="45" name="Picture 77" descr="5.psd">
              <a:extLst>
                <a:ext uri="{FF2B5EF4-FFF2-40B4-BE49-F238E27FC236}">
                  <a16:creationId xmlns:a16="http://schemas.microsoft.com/office/drawing/2014/main" id="{19B2D5A8-BC5B-B54B-BF90-3B2174F84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>
              <a:off x="7688319" y="4316596"/>
              <a:ext cx="1368152" cy="11537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77" descr="5.psd">
              <a:extLst>
                <a:ext uri="{FF2B5EF4-FFF2-40B4-BE49-F238E27FC236}">
                  <a16:creationId xmlns:a16="http://schemas.microsoft.com/office/drawing/2014/main" id="{47126E69-C2C3-1646-BD6D-76AB11F3B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 flipH="1">
              <a:off x="7236296" y="4509120"/>
              <a:ext cx="1368152" cy="11537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5.psd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>
              <a:off x="7182066" y="4758604"/>
              <a:ext cx="1368152" cy="11537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2" name="Group 81"/>
            <p:cNvGrpSpPr/>
            <p:nvPr/>
          </p:nvGrpSpPr>
          <p:grpSpPr>
            <a:xfrm rot="10521311">
              <a:off x="5505567" y="3720691"/>
              <a:ext cx="2444478" cy="3719901"/>
              <a:chOff x="6667464" y="3292164"/>
              <a:chExt cx="2444478" cy="3719901"/>
            </a:xfrm>
          </p:grpSpPr>
          <p:sp>
            <p:nvSpPr>
              <p:cNvPr id="80" name="Arc 79"/>
              <p:cNvSpPr/>
              <p:nvPr/>
            </p:nvSpPr>
            <p:spPr>
              <a:xfrm rot="7629825">
                <a:off x="6802476" y="3157152"/>
                <a:ext cx="2003533" cy="2273557"/>
              </a:xfrm>
              <a:prstGeom prst="arc">
                <a:avLst>
                  <a:gd name="adj1" fmla="val 18385771"/>
                  <a:gd name="adj2" fmla="val 19694671"/>
                </a:avLst>
              </a:prstGeom>
              <a:ln w="76200" cmpd="sng">
                <a:solidFill>
                  <a:srgbClr val="FF0000"/>
                </a:solidFill>
                <a:headEnd type="stealth"/>
                <a:tailEnd type="none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Arc 80"/>
              <p:cNvSpPr/>
              <p:nvPr/>
            </p:nvSpPr>
            <p:spPr>
              <a:xfrm rot="7629825" flipH="1" flipV="1">
                <a:off x="6973397" y="4873520"/>
                <a:ext cx="2003533" cy="2273557"/>
              </a:xfrm>
              <a:prstGeom prst="arc">
                <a:avLst>
                  <a:gd name="adj1" fmla="val 18385771"/>
                  <a:gd name="adj2" fmla="val 19694671"/>
                </a:avLst>
              </a:prstGeom>
              <a:ln w="76200" cmpd="sng">
                <a:solidFill>
                  <a:srgbClr val="FF0000"/>
                </a:solidFill>
                <a:headEnd type="stealth"/>
                <a:tailEnd type="none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3" name="Picture 77" descr="5.psd">
              <a:extLst>
                <a:ext uri="{FF2B5EF4-FFF2-40B4-BE49-F238E27FC236}">
                  <a16:creationId xmlns:a16="http://schemas.microsoft.com/office/drawing/2014/main" id="{6FF599F9-DF3F-3745-8EF3-62FCC61FB5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>
              <a:off x="7266646" y="5031691"/>
              <a:ext cx="1368152" cy="11537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77" descr="5.psd">
              <a:extLst>
                <a:ext uri="{FF2B5EF4-FFF2-40B4-BE49-F238E27FC236}">
                  <a16:creationId xmlns:a16="http://schemas.microsoft.com/office/drawing/2014/main" id="{3F1C1CA8-363E-C741-AE39-F0A574E13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>
              <a:off x="7789919" y="4989238"/>
              <a:ext cx="1368152" cy="11537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77" descr="5.psd">
              <a:extLst>
                <a:ext uri="{FF2B5EF4-FFF2-40B4-BE49-F238E27FC236}">
                  <a16:creationId xmlns:a16="http://schemas.microsoft.com/office/drawing/2014/main" id="{59116833-492B-D748-A522-D16BE0B6D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 flipH="1">
              <a:off x="7436931" y="5377927"/>
              <a:ext cx="1368152" cy="11537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09FDF22-0643-884E-84EF-D33A85FC1A0D}"/>
              </a:ext>
            </a:extLst>
          </p:cNvPr>
          <p:cNvGrpSpPr/>
          <p:nvPr/>
        </p:nvGrpSpPr>
        <p:grpSpPr>
          <a:xfrm>
            <a:off x="1146130" y="1531906"/>
            <a:ext cx="5690337" cy="4501544"/>
            <a:chOff x="1146130" y="1531906"/>
            <a:chExt cx="5690337" cy="4501544"/>
          </a:xfrm>
        </p:grpSpPr>
        <p:sp>
          <p:nvSpPr>
            <p:cNvPr id="6" name="Arc 5"/>
            <p:cNvSpPr/>
            <p:nvPr/>
          </p:nvSpPr>
          <p:spPr>
            <a:xfrm rot="7629825">
              <a:off x="1416875" y="1319077"/>
              <a:ext cx="4017772" cy="4559262"/>
            </a:xfrm>
            <a:prstGeom prst="arc">
              <a:avLst>
                <a:gd name="adj1" fmla="val 18011155"/>
                <a:gd name="adj2" fmla="val 20485821"/>
              </a:avLst>
            </a:prstGeom>
            <a:ln w="76200" cmpd="sng">
              <a:solidFill>
                <a:srgbClr val="C00000"/>
              </a:solidFill>
              <a:headEnd type="stealth"/>
              <a:tailEnd type="stealth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Arc 4"/>
            <p:cNvSpPr/>
            <p:nvPr/>
          </p:nvSpPr>
          <p:spPr>
            <a:xfrm rot="4071393">
              <a:off x="1717241" y="1224925"/>
              <a:ext cx="4077134" cy="4691095"/>
            </a:xfrm>
            <a:prstGeom prst="arc">
              <a:avLst>
                <a:gd name="adj1" fmla="val 17613842"/>
                <a:gd name="adj2" fmla="val 19323540"/>
              </a:avLst>
            </a:prstGeom>
            <a:ln w="76200" cmpd="sng">
              <a:solidFill>
                <a:srgbClr val="FF0000"/>
              </a:solidFill>
              <a:tailEnd type="stealth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55">
              <a:extLst>
                <a:ext uri="{FF2B5EF4-FFF2-40B4-BE49-F238E27FC236}">
                  <a16:creationId xmlns:a16="http://schemas.microsoft.com/office/drawing/2014/main" id="{1487A794-1C7A-A44B-AC27-DB39CA9A8EFC}"/>
                </a:ext>
              </a:extLst>
            </p:cNvPr>
            <p:cNvSpPr txBox="1"/>
            <p:nvPr/>
          </p:nvSpPr>
          <p:spPr>
            <a:xfrm>
              <a:off x="5828355" y="4047551"/>
              <a:ext cx="10081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</a:rPr>
                <a:t>ELEVAGE</a:t>
              </a:r>
            </a:p>
          </p:txBody>
        </p:sp>
        <p:sp>
          <p:nvSpPr>
            <p:cNvPr id="50" name="TextBox 55">
              <a:extLst>
                <a:ext uri="{FF2B5EF4-FFF2-40B4-BE49-F238E27FC236}">
                  <a16:creationId xmlns:a16="http://schemas.microsoft.com/office/drawing/2014/main" id="{DB07A0BB-36CF-BA45-B7C0-EB41B8C951AF}"/>
                </a:ext>
              </a:extLst>
            </p:cNvPr>
            <p:cNvSpPr txBox="1"/>
            <p:nvPr/>
          </p:nvSpPr>
          <p:spPr>
            <a:xfrm>
              <a:off x="3041885" y="5787229"/>
              <a:ext cx="10081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</a:rPr>
                <a:t>ELEVAGE</a:t>
              </a:r>
            </a:p>
          </p:txBody>
        </p:sp>
      </p:grpSp>
      <p:sp>
        <p:nvSpPr>
          <p:cNvPr id="53" name="TextBox 60">
            <a:extLst>
              <a:ext uri="{FF2B5EF4-FFF2-40B4-BE49-F238E27FC236}">
                <a16:creationId xmlns:a16="http://schemas.microsoft.com/office/drawing/2014/main" id="{FED92E97-6320-B043-9D9E-CE71D4AA1E0B}"/>
              </a:ext>
            </a:extLst>
          </p:cNvPr>
          <p:cNvSpPr txBox="1"/>
          <p:nvPr/>
        </p:nvSpPr>
        <p:spPr>
          <a:xfrm>
            <a:off x="6932875" y="6381328"/>
            <a:ext cx="151216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FF0000"/>
                </a:solidFill>
              </a:rPr>
              <a:t>EPIDÉMIES</a:t>
            </a:r>
          </a:p>
        </p:txBody>
      </p:sp>
      <p:sp>
        <p:nvSpPr>
          <p:cNvPr id="57" name="TextBox 60">
            <a:extLst>
              <a:ext uri="{FF2B5EF4-FFF2-40B4-BE49-F238E27FC236}">
                <a16:creationId xmlns:a16="http://schemas.microsoft.com/office/drawing/2014/main" id="{4626CC25-438C-9842-9261-3DFA216D8FAB}"/>
              </a:ext>
            </a:extLst>
          </p:cNvPr>
          <p:cNvSpPr txBox="1"/>
          <p:nvPr/>
        </p:nvSpPr>
        <p:spPr>
          <a:xfrm>
            <a:off x="5580112" y="5733256"/>
            <a:ext cx="151216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FF0000"/>
                </a:solidFill>
              </a:rPr>
              <a:t>Transmission </a:t>
            </a:r>
          </a:p>
          <a:p>
            <a:pPr algn="ctr"/>
            <a:r>
              <a:rPr lang="en-US" sz="1000" b="1" dirty="0">
                <a:solidFill>
                  <a:srgbClr val="FF0000"/>
                </a:solidFill>
              </a:rPr>
              <a:t>Inter </a:t>
            </a:r>
            <a:r>
              <a:rPr lang="en-US" sz="1000" b="1" dirty="0" err="1">
                <a:solidFill>
                  <a:srgbClr val="FF0000"/>
                </a:solidFill>
              </a:rPr>
              <a:t>humaine</a:t>
            </a:r>
            <a:endParaRPr lang="en-US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1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41" grpId="0" animBg="1"/>
      <p:bldP spid="2" grpId="0"/>
      <p:bldP spid="53" grpId="0"/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e 63">
            <a:extLst>
              <a:ext uri="{FF2B5EF4-FFF2-40B4-BE49-F238E27FC236}">
                <a16:creationId xmlns:a16="http://schemas.microsoft.com/office/drawing/2014/main" id="{1F448B46-6C6C-2D4D-B52E-4FF9F4E52AB2}"/>
              </a:ext>
            </a:extLst>
          </p:cNvPr>
          <p:cNvGrpSpPr/>
          <p:nvPr/>
        </p:nvGrpSpPr>
        <p:grpSpPr>
          <a:xfrm>
            <a:off x="401464" y="1098221"/>
            <a:ext cx="1943100" cy="4130979"/>
            <a:chOff x="401464" y="1098221"/>
            <a:chExt cx="1943100" cy="4130979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7BE40203-61A5-BA4E-A234-421375EE7FCA}"/>
                </a:ext>
              </a:extLst>
            </p:cNvPr>
            <p:cNvGrpSpPr/>
            <p:nvPr/>
          </p:nvGrpSpPr>
          <p:grpSpPr>
            <a:xfrm>
              <a:off x="401464" y="1098221"/>
              <a:ext cx="1943100" cy="4130979"/>
              <a:chOff x="1625600" y="1098221"/>
              <a:chExt cx="1943100" cy="4130979"/>
            </a:xfrm>
          </p:grpSpPr>
          <p:pic>
            <p:nvPicPr>
              <p:cNvPr id="3" name="Picture 2" descr="Capture d’écran 2017-12-12 à 14.02.42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7" t="9388" r="74632" b="17561"/>
              <a:stretch/>
            </p:blipFill>
            <p:spPr>
              <a:xfrm>
                <a:off x="1625600" y="1104900"/>
                <a:ext cx="1943100" cy="412430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4" name="Picture 3" descr="Capture d’écran 2017-12-14 à 08.28.4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1989" y="4037056"/>
                <a:ext cx="192606" cy="779892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55D92456-36D2-C745-BC5A-551A8A0EF88E}"/>
                  </a:ext>
                </a:extLst>
              </p:cNvPr>
              <p:cNvSpPr/>
              <p:nvPr/>
            </p:nvSpPr>
            <p:spPr>
              <a:xfrm>
                <a:off x="1828109" y="1098221"/>
                <a:ext cx="511642" cy="285709"/>
              </a:xfrm>
              <a:prstGeom prst="ellipse">
                <a:avLst/>
              </a:prstGeom>
              <a:solidFill>
                <a:srgbClr val="00B050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001C1E59-CE00-C640-B289-D0780CBE8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37" y="2303404"/>
              <a:ext cx="1779001" cy="981580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49109BD7-8420-D044-9168-8644E7DBD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50" y="2218996"/>
              <a:ext cx="1043580" cy="981580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AEBEEB72-6DF4-C44B-9D6D-8C50E86DF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40" y="2173209"/>
              <a:ext cx="686524" cy="67972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6165304"/>
            <a:ext cx="7073900" cy="35560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34F532D2-3660-304D-BF8B-D766D10C8921}"/>
              </a:ext>
            </a:extLst>
          </p:cNvPr>
          <p:cNvGrpSpPr/>
          <p:nvPr/>
        </p:nvGrpSpPr>
        <p:grpSpPr>
          <a:xfrm>
            <a:off x="6348081" y="1104900"/>
            <a:ext cx="2472391" cy="4910095"/>
            <a:chOff x="6348081" y="1104900"/>
            <a:chExt cx="2472391" cy="4910095"/>
          </a:xfrm>
        </p:grpSpPr>
        <p:pic>
          <p:nvPicPr>
            <p:cNvPr id="40" name="Picture 2" descr="Capture d’écran 2017-12-12 à 14.02.42.png">
              <a:extLst>
                <a:ext uri="{FF2B5EF4-FFF2-40B4-BE49-F238E27FC236}">
                  <a16:creationId xmlns:a16="http://schemas.microsoft.com/office/drawing/2014/main" id="{4719A6C0-7D3C-9549-B5BC-18A80CD88A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12" t="8881" b="2157"/>
            <a:stretch/>
          </p:blipFill>
          <p:spPr>
            <a:xfrm>
              <a:off x="7157395" y="1104900"/>
              <a:ext cx="1663077" cy="4187636"/>
            </a:xfrm>
            <a:prstGeom prst="rect">
              <a:avLst/>
            </a:prstGeom>
          </p:spPr>
        </p:pic>
        <p:sp>
          <p:nvSpPr>
            <p:cNvPr id="41" name="TextBox 29">
              <a:extLst>
                <a:ext uri="{FF2B5EF4-FFF2-40B4-BE49-F238E27FC236}">
                  <a16:creationId xmlns:a16="http://schemas.microsoft.com/office/drawing/2014/main" id="{3DA8CB9E-6C74-A84F-A2B4-B9875C960ADC}"/>
                </a:ext>
              </a:extLst>
            </p:cNvPr>
            <p:cNvSpPr txBox="1"/>
            <p:nvPr/>
          </p:nvSpPr>
          <p:spPr>
            <a:xfrm>
              <a:off x="7313328" y="5737996"/>
              <a:ext cx="15071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</a:rPr>
                <a:t>Prochaine</a:t>
              </a:r>
              <a:r>
                <a:rPr lang="en-US" sz="1200" dirty="0">
                  <a:solidFill>
                    <a:srgbClr val="FF0000"/>
                  </a:solidFill>
                </a:rPr>
                <a:t>  </a:t>
              </a:r>
              <a:r>
                <a:rPr lang="en-US" sz="1200" dirty="0" err="1">
                  <a:solidFill>
                    <a:srgbClr val="FF0000"/>
                  </a:solidFill>
                </a:rPr>
                <a:t>pandémie</a:t>
              </a:r>
              <a:endParaRPr lang="en-US" sz="12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9" name="Flèche vers la droite 8">
              <a:extLst>
                <a:ext uri="{FF2B5EF4-FFF2-40B4-BE49-F238E27FC236}">
                  <a16:creationId xmlns:a16="http://schemas.microsoft.com/office/drawing/2014/main" id="{0B0AE707-02D2-E040-A61E-420C8E4C91F6}"/>
                </a:ext>
              </a:extLst>
            </p:cNvPr>
            <p:cNvSpPr/>
            <p:nvPr/>
          </p:nvSpPr>
          <p:spPr>
            <a:xfrm>
              <a:off x="6348081" y="2924944"/>
              <a:ext cx="216024" cy="26195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Flèche vers la droite 42">
              <a:extLst>
                <a:ext uri="{FF2B5EF4-FFF2-40B4-BE49-F238E27FC236}">
                  <a16:creationId xmlns:a16="http://schemas.microsoft.com/office/drawing/2014/main" id="{75874545-2FB7-B047-A4EE-7F022DD593AE}"/>
                </a:ext>
              </a:extLst>
            </p:cNvPr>
            <p:cNvSpPr/>
            <p:nvPr/>
          </p:nvSpPr>
          <p:spPr>
            <a:xfrm>
              <a:off x="6588224" y="2924944"/>
              <a:ext cx="216024" cy="26195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Flèche vers la droite 44">
              <a:extLst>
                <a:ext uri="{FF2B5EF4-FFF2-40B4-BE49-F238E27FC236}">
                  <a16:creationId xmlns:a16="http://schemas.microsoft.com/office/drawing/2014/main" id="{3FF20EAC-9550-FE40-9BB9-47C5726BD4AC}"/>
                </a:ext>
              </a:extLst>
            </p:cNvPr>
            <p:cNvSpPr/>
            <p:nvPr/>
          </p:nvSpPr>
          <p:spPr>
            <a:xfrm>
              <a:off x="6828367" y="2924944"/>
              <a:ext cx="216024" cy="26195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7" name="TextBox 2">
            <a:extLst>
              <a:ext uri="{FF2B5EF4-FFF2-40B4-BE49-F238E27FC236}">
                <a16:creationId xmlns:a16="http://schemas.microsoft.com/office/drawing/2014/main" id="{779F2286-E88B-B046-86A5-6E32EC42B80F}"/>
              </a:ext>
            </a:extLst>
          </p:cNvPr>
          <p:cNvSpPr txBox="1"/>
          <p:nvPr/>
        </p:nvSpPr>
        <p:spPr>
          <a:xfrm>
            <a:off x="44739" y="44624"/>
            <a:ext cx="7582653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UN OEIL SUR LES PANDEMIES ANTERIEURES</a:t>
            </a:r>
            <a:endParaRPr lang="en-US" sz="32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5A258C4-27C7-3240-B36D-8424DDAC62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07" y="2022900"/>
            <a:ext cx="400427" cy="172492"/>
          </a:xfrm>
          <a:prstGeom prst="rect">
            <a:avLst/>
          </a:prstGeom>
        </p:spPr>
      </p:pic>
      <p:grpSp>
        <p:nvGrpSpPr>
          <p:cNvPr id="68" name="Groupe 67">
            <a:extLst>
              <a:ext uri="{FF2B5EF4-FFF2-40B4-BE49-F238E27FC236}">
                <a16:creationId xmlns:a16="http://schemas.microsoft.com/office/drawing/2014/main" id="{75343FBF-5CB4-7E40-ADE6-D7906004307C}"/>
              </a:ext>
            </a:extLst>
          </p:cNvPr>
          <p:cNvGrpSpPr/>
          <p:nvPr/>
        </p:nvGrpSpPr>
        <p:grpSpPr>
          <a:xfrm>
            <a:off x="683568" y="5296372"/>
            <a:ext cx="1449436" cy="760920"/>
            <a:chOff x="575796" y="5296372"/>
            <a:chExt cx="1449436" cy="760920"/>
          </a:xfrm>
        </p:grpSpPr>
        <p:sp>
          <p:nvSpPr>
            <p:cNvPr id="66" name="TextBox 7">
              <a:extLst>
                <a:ext uri="{FF2B5EF4-FFF2-40B4-BE49-F238E27FC236}">
                  <a16:creationId xmlns:a16="http://schemas.microsoft.com/office/drawing/2014/main" id="{90C944EF-820D-7141-9B18-553AF6D6D84A}"/>
                </a:ext>
              </a:extLst>
            </p:cNvPr>
            <p:cNvSpPr txBox="1"/>
            <p:nvPr/>
          </p:nvSpPr>
          <p:spPr>
            <a:xfrm>
              <a:off x="575796" y="5780293"/>
              <a:ext cx="14494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50 millions</a:t>
              </a:r>
              <a:r>
                <a:rPr lang="en-US" sz="1200" baseline="30000" dirty="0">
                  <a:solidFill>
                    <a:srgbClr val="FF0000"/>
                  </a:solidFill>
                </a:rPr>
                <a:t> </a:t>
              </a:r>
              <a:r>
                <a:rPr lang="en-US" sz="1200" dirty="0">
                  <a:solidFill>
                    <a:srgbClr val="FF0000"/>
                  </a:solidFill>
                </a:rPr>
                <a:t>de </a:t>
              </a:r>
              <a:r>
                <a:rPr lang="en-US" sz="1200" dirty="0" err="1">
                  <a:solidFill>
                    <a:srgbClr val="FF0000"/>
                  </a:solidFill>
                </a:rPr>
                <a:t>morts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67" name="TextBox 7">
              <a:extLst>
                <a:ext uri="{FF2B5EF4-FFF2-40B4-BE49-F238E27FC236}">
                  <a16:creationId xmlns:a16="http://schemas.microsoft.com/office/drawing/2014/main" id="{FA9C8CDB-C6E7-1B4A-B68B-69018F1C62EA}"/>
                </a:ext>
              </a:extLst>
            </p:cNvPr>
            <p:cNvSpPr txBox="1"/>
            <p:nvPr/>
          </p:nvSpPr>
          <p:spPr>
            <a:xfrm>
              <a:off x="594652" y="5296372"/>
              <a:ext cx="12410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1918</a:t>
              </a:r>
            </a:p>
            <a:p>
              <a:pPr algn="ctr"/>
              <a:r>
                <a:rPr lang="en-US" sz="1000" b="1" dirty="0"/>
                <a:t>GRIPPE ESPAGNOLE</a:t>
              </a:r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74C78D2D-47FC-764E-910C-07597CF4FCC3}"/>
              </a:ext>
            </a:extLst>
          </p:cNvPr>
          <p:cNvGrpSpPr/>
          <p:nvPr/>
        </p:nvGrpSpPr>
        <p:grpSpPr>
          <a:xfrm>
            <a:off x="2123728" y="1098220"/>
            <a:ext cx="2209924" cy="4959072"/>
            <a:chOff x="2123728" y="1098220"/>
            <a:chExt cx="2209924" cy="4959072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9A1592CC-4DB8-2841-84E1-2E9916FB7BD0}"/>
                </a:ext>
              </a:extLst>
            </p:cNvPr>
            <p:cNvGrpSpPr/>
            <p:nvPr/>
          </p:nvGrpSpPr>
          <p:grpSpPr>
            <a:xfrm>
              <a:off x="2123728" y="1098220"/>
              <a:ext cx="2209924" cy="4959072"/>
              <a:chOff x="3347864" y="1098220"/>
              <a:chExt cx="2209924" cy="4959072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563888" y="1104900"/>
                <a:ext cx="1993900" cy="4124300"/>
                <a:chOff x="7433456" y="548680"/>
                <a:chExt cx="1993900" cy="4124300"/>
              </a:xfrm>
            </p:grpSpPr>
            <p:pic>
              <p:nvPicPr>
                <p:cNvPr id="46" name="Picture 45" descr="Capture d’écran 2017-12-14 à 08.28.41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96375" y="3480836"/>
                  <a:ext cx="192606" cy="779892"/>
                </a:xfrm>
                <a:prstGeom prst="rect">
                  <a:avLst/>
                </a:prstGeom>
                <a:solidFill>
                  <a:srgbClr val="FF0000">
                    <a:alpha val="36000"/>
                  </a:srgbClr>
                </a:solidFill>
                <a:ln>
                  <a:noFill/>
                </a:ln>
              </p:spPr>
            </p:pic>
            <p:sp>
              <p:nvSpPr>
                <p:cNvPr id="48" name="Freeform 47"/>
                <p:cNvSpPr/>
                <p:nvPr/>
              </p:nvSpPr>
              <p:spPr>
                <a:xfrm>
                  <a:off x="8703755" y="3587022"/>
                  <a:ext cx="181999" cy="90461"/>
                </a:xfrm>
                <a:custGeom>
                  <a:avLst/>
                  <a:gdLst>
                    <a:gd name="connsiteX0" fmla="*/ 196850 w 200025"/>
                    <a:gd name="connsiteY0" fmla="*/ 0 h 101600"/>
                    <a:gd name="connsiteX1" fmla="*/ 0 w 200025"/>
                    <a:gd name="connsiteY1" fmla="*/ 0 h 101600"/>
                    <a:gd name="connsiteX2" fmla="*/ 0 w 200025"/>
                    <a:gd name="connsiteY2" fmla="*/ 101600 h 101600"/>
                    <a:gd name="connsiteX3" fmla="*/ 200025 w 200025"/>
                    <a:gd name="connsiteY3" fmla="*/ 98425 h 101600"/>
                    <a:gd name="connsiteX4" fmla="*/ 196850 w 200025"/>
                    <a:gd name="connsiteY4" fmla="*/ 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025" h="101600">
                      <a:moveTo>
                        <a:pt x="196850" y="0"/>
                      </a:moveTo>
                      <a:lnTo>
                        <a:pt x="0" y="0"/>
                      </a:lnTo>
                      <a:lnTo>
                        <a:pt x="0" y="101600"/>
                      </a:lnTo>
                      <a:lnTo>
                        <a:pt x="200025" y="98425"/>
                      </a:lnTo>
                      <a:lnTo>
                        <a:pt x="196850" y="0"/>
                      </a:lnTo>
                      <a:close/>
                    </a:path>
                  </a:pathLst>
                </a:custGeom>
                <a:solidFill>
                  <a:srgbClr val="FF0000">
                    <a:alpha val="27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reeform 48"/>
                <p:cNvSpPr/>
                <p:nvPr/>
              </p:nvSpPr>
              <p:spPr>
                <a:xfrm>
                  <a:off x="8706983" y="3758093"/>
                  <a:ext cx="181999" cy="218687"/>
                </a:xfrm>
                <a:custGeom>
                  <a:avLst/>
                  <a:gdLst>
                    <a:gd name="connsiteX0" fmla="*/ 196850 w 200025"/>
                    <a:gd name="connsiteY0" fmla="*/ 0 h 101600"/>
                    <a:gd name="connsiteX1" fmla="*/ 0 w 200025"/>
                    <a:gd name="connsiteY1" fmla="*/ 0 h 101600"/>
                    <a:gd name="connsiteX2" fmla="*/ 0 w 200025"/>
                    <a:gd name="connsiteY2" fmla="*/ 101600 h 101600"/>
                    <a:gd name="connsiteX3" fmla="*/ 200025 w 200025"/>
                    <a:gd name="connsiteY3" fmla="*/ 98425 h 101600"/>
                    <a:gd name="connsiteX4" fmla="*/ 196850 w 200025"/>
                    <a:gd name="connsiteY4" fmla="*/ 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025" h="101600">
                      <a:moveTo>
                        <a:pt x="196850" y="0"/>
                      </a:moveTo>
                      <a:lnTo>
                        <a:pt x="0" y="0"/>
                      </a:lnTo>
                      <a:lnTo>
                        <a:pt x="0" y="101600"/>
                      </a:lnTo>
                      <a:lnTo>
                        <a:pt x="200025" y="98425"/>
                      </a:lnTo>
                      <a:lnTo>
                        <a:pt x="196850" y="0"/>
                      </a:lnTo>
                      <a:close/>
                    </a:path>
                  </a:pathLst>
                </a:custGeom>
                <a:solidFill>
                  <a:srgbClr val="FF0000">
                    <a:alpha val="27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4" name="Picture 43" descr="Capture d’écran 2017-12-12 à 14.02.42.pn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17" t="9388" r="49654" b="17561"/>
                <a:stretch/>
              </p:blipFill>
              <p:spPr>
                <a:xfrm>
                  <a:off x="7433456" y="548680"/>
                  <a:ext cx="1993900" cy="4124300"/>
                </a:xfrm>
                <a:prstGeom prst="rect">
                  <a:avLst/>
                </a:prstGeom>
                <a:solidFill>
                  <a:srgbClr val="FF0000">
                    <a:alpha val="36000"/>
                  </a:srgbClr>
                </a:solidFill>
                <a:ln>
                  <a:noFill/>
                </a:ln>
              </p:spPr>
            </p:pic>
          </p:grpSp>
          <p:sp>
            <p:nvSpPr>
              <p:cNvPr id="30" name="TextBox 29"/>
              <p:cNvSpPr txBox="1"/>
              <p:nvPr/>
            </p:nvSpPr>
            <p:spPr>
              <a:xfrm>
                <a:off x="3779912" y="5780293"/>
                <a:ext cx="15087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1-2 millions de </a:t>
                </a:r>
                <a:r>
                  <a:rPr lang="en-US" sz="1200" dirty="0" err="1">
                    <a:solidFill>
                      <a:srgbClr val="FF0000"/>
                    </a:solidFill>
                  </a:rPr>
                  <a:t>morts</a:t>
                </a:r>
                <a:endParaRPr lang="en-US" sz="1200" baseline="30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89744DD2-7F3E-B445-BF7D-A4CEBD185708}"/>
                  </a:ext>
                </a:extLst>
              </p:cNvPr>
              <p:cNvSpPr/>
              <p:nvPr/>
            </p:nvSpPr>
            <p:spPr>
              <a:xfrm>
                <a:off x="3816156" y="1098220"/>
                <a:ext cx="539820" cy="285710"/>
              </a:xfrm>
              <a:prstGeom prst="ellipse">
                <a:avLst/>
              </a:prstGeom>
              <a:solidFill>
                <a:srgbClr val="FF0000">
                  <a:alpha val="3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TextBox 7">
                <a:extLst>
                  <a:ext uri="{FF2B5EF4-FFF2-40B4-BE49-F238E27FC236}">
                    <a16:creationId xmlns:a16="http://schemas.microsoft.com/office/drawing/2014/main" id="{B4E6F631-5C4C-C24A-9372-74F6A5E6B655}"/>
                  </a:ext>
                </a:extLst>
              </p:cNvPr>
              <p:cNvSpPr txBox="1"/>
              <p:nvPr/>
            </p:nvSpPr>
            <p:spPr>
              <a:xfrm>
                <a:off x="3923928" y="5294454"/>
                <a:ext cx="11817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/>
                  <a:t>1957</a:t>
                </a:r>
              </a:p>
              <a:p>
                <a:pPr algn="ctr"/>
                <a:r>
                  <a:rPr lang="en-US" sz="1000" b="1" dirty="0"/>
                  <a:t>GRIPPE ASIATIQUE</a:t>
                </a:r>
              </a:p>
            </p:txBody>
          </p:sp>
          <p:sp>
            <p:nvSpPr>
              <p:cNvPr id="17" name="Flèche vers la droite 16">
                <a:extLst>
                  <a:ext uri="{FF2B5EF4-FFF2-40B4-BE49-F238E27FC236}">
                    <a16:creationId xmlns:a16="http://schemas.microsoft.com/office/drawing/2014/main" id="{30B14B53-511D-BE42-9239-80F63B048E5B}"/>
                  </a:ext>
                </a:extLst>
              </p:cNvPr>
              <p:cNvSpPr/>
              <p:nvPr/>
            </p:nvSpPr>
            <p:spPr>
              <a:xfrm>
                <a:off x="3347864" y="2852936"/>
                <a:ext cx="503980" cy="360040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F1B7F575-069E-A147-BF9E-F1E562B92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02" b="-2792"/>
            <a:stretch/>
          </p:blipFill>
          <p:spPr>
            <a:xfrm>
              <a:off x="2718671" y="1430474"/>
              <a:ext cx="306851" cy="301766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201FD38E-63CF-FA49-8C21-D3B3319F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577" y="1392496"/>
              <a:ext cx="186753" cy="364935"/>
            </a:xfrm>
            <a:prstGeom prst="rect">
              <a:avLst/>
            </a:prstGeom>
          </p:spPr>
        </p:pic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788C9DE5-9600-774C-BD20-F660DE1993B5}"/>
              </a:ext>
            </a:extLst>
          </p:cNvPr>
          <p:cNvGrpSpPr/>
          <p:nvPr/>
        </p:nvGrpSpPr>
        <p:grpSpPr>
          <a:xfrm>
            <a:off x="4080343" y="1098219"/>
            <a:ext cx="2172125" cy="4959073"/>
            <a:chOff x="4080343" y="1098219"/>
            <a:chExt cx="2172125" cy="4959073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F10FB639-1A78-6D42-AD19-FE0939EBFFBE}"/>
                </a:ext>
              </a:extLst>
            </p:cNvPr>
            <p:cNvGrpSpPr/>
            <p:nvPr/>
          </p:nvGrpSpPr>
          <p:grpSpPr>
            <a:xfrm>
              <a:off x="4080343" y="1098219"/>
              <a:ext cx="2172125" cy="4959073"/>
              <a:chOff x="5304479" y="1098219"/>
              <a:chExt cx="2172125" cy="4959073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5508104" y="1104900"/>
                <a:ext cx="1968500" cy="4124300"/>
                <a:chOff x="5508104" y="1104900"/>
                <a:chExt cx="1968500" cy="4124300"/>
              </a:xfrm>
            </p:grpSpPr>
            <p:pic>
              <p:nvPicPr>
                <p:cNvPr id="54" name="Picture 53" descr="Capture d’écran 2017-12-12 à 14.02.42.pn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381" t="9388" r="24909" b="17561"/>
                <a:stretch/>
              </p:blipFill>
              <p:spPr>
                <a:xfrm>
                  <a:off x="5508104" y="1104900"/>
                  <a:ext cx="1968500" cy="4124300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pic>
              <p:nvPicPr>
                <p:cNvPr id="6" name="Picture 5" descr="Capture d’écran 2017-12-14 à 08.28.41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93114" y="4037056"/>
                  <a:ext cx="192606" cy="779892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sp>
              <p:nvSpPr>
                <p:cNvPr id="12" name="Freeform 11"/>
                <p:cNvSpPr/>
                <p:nvPr/>
              </p:nvSpPr>
              <p:spPr>
                <a:xfrm>
                  <a:off x="6803721" y="4138935"/>
                  <a:ext cx="181999" cy="90461"/>
                </a:xfrm>
                <a:custGeom>
                  <a:avLst/>
                  <a:gdLst>
                    <a:gd name="connsiteX0" fmla="*/ 196850 w 200025"/>
                    <a:gd name="connsiteY0" fmla="*/ 0 h 101600"/>
                    <a:gd name="connsiteX1" fmla="*/ 0 w 200025"/>
                    <a:gd name="connsiteY1" fmla="*/ 0 h 101600"/>
                    <a:gd name="connsiteX2" fmla="*/ 0 w 200025"/>
                    <a:gd name="connsiteY2" fmla="*/ 101600 h 101600"/>
                    <a:gd name="connsiteX3" fmla="*/ 200025 w 200025"/>
                    <a:gd name="connsiteY3" fmla="*/ 98425 h 101600"/>
                    <a:gd name="connsiteX4" fmla="*/ 196850 w 200025"/>
                    <a:gd name="connsiteY4" fmla="*/ 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025" h="101600">
                      <a:moveTo>
                        <a:pt x="196850" y="0"/>
                      </a:moveTo>
                      <a:lnTo>
                        <a:pt x="0" y="0"/>
                      </a:lnTo>
                      <a:lnTo>
                        <a:pt x="0" y="101600"/>
                      </a:lnTo>
                      <a:lnTo>
                        <a:pt x="200025" y="98425"/>
                      </a:lnTo>
                      <a:lnTo>
                        <a:pt x="196850" y="0"/>
                      </a:lnTo>
                      <a:close/>
                    </a:path>
                  </a:pathLst>
                </a:custGeom>
                <a:solidFill>
                  <a:srgbClr val="FFFF00">
                    <a:alpha val="27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>
                  <a:off x="6803721" y="4331274"/>
                  <a:ext cx="181999" cy="90461"/>
                </a:xfrm>
                <a:custGeom>
                  <a:avLst/>
                  <a:gdLst>
                    <a:gd name="connsiteX0" fmla="*/ 196850 w 200025"/>
                    <a:gd name="connsiteY0" fmla="*/ 0 h 101600"/>
                    <a:gd name="connsiteX1" fmla="*/ 0 w 200025"/>
                    <a:gd name="connsiteY1" fmla="*/ 0 h 101600"/>
                    <a:gd name="connsiteX2" fmla="*/ 0 w 200025"/>
                    <a:gd name="connsiteY2" fmla="*/ 101600 h 101600"/>
                    <a:gd name="connsiteX3" fmla="*/ 200025 w 200025"/>
                    <a:gd name="connsiteY3" fmla="*/ 98425 h 101600"/>
                    <a:gd name="connsiteX4" fmla="*/ 196850 w 200025"/>
                    <a:gd name="connsiteY4" fmla="*/ 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025" h="101600">
                      <a:moveTo>
                        <a:pt x="196850" y="0"/>
                      </a:moveTo>
                      <a:lnTo>
                        <a:pt x="0" y="0"/>
                      </a:lnTo>
                      <a:lnTo>
                        <a:pt x="0" y="101600"/>
                      </a:lnTo>
                      <a:lnTo>
                        <a:pt x="200025" y="98425"/>
                      </a:lnTo>
                      <a:lnTo>
                        <a:pt x="196850" y="0"/>
                      </a:lnTo>
                      <a:close/>
                    </a:path>
                  </a:pathLst>
                </a:custGeom>
                <a:solidFill>
                  <a:srgbClr val="FFFF00">
                    <a:alpha val="27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 13"/>
                <p:cNvSpPr/>
                <p:nvPr/>
              </p:nvSpPr>
              <p:spPr>
                <a:xfrm>
                  <a:off x="6800719" y="4435870"/>
                  <a:ext cx="181999" cy="90461"/>
                </a:xfrm>
                <a:custGeom>
                  <a:avLst/>
                  <a:gdLst>
                    <a:gd name="connsiteX0" fmla="*/ 196850 w 200025"/>
                    <a:gd name="connsiteY0" fmla="*/ 0 h 101600"/>
                    <a:gd name="connsiteX1" fmla="*/ 0 w 200025"/>
                    <a:gd name="connsiteY1" fmla="*/ 0 h 101600"/>
                    <a:gd name="connsiteX2" fmla="*/ 0 w 200025"/>
                    <a:gd name="connsiteY2" fmla="*/ 101600 h 101600"/>
                    <a:gd name="connsiteX3" fmla="*/ 200025 w 200025"/>
                    <a:gd name="connsiteY3" fmla="*/ 98425 h 101600"/>
                    <a:gd name="connsiteX4" fmla="*/ 196850 w 200025"/>
                    <a:gd name="connsiteY4" fmla="*/ 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025" h="101600">
                      <a:moveTo>
                        <a:pt x="196850" y="0"/>
                      </a:moveTo>
                      <a:lnTo>
                        <a:pt x="0" y="0"/>
                      </a:lnTo>
                      <a:lnTo>
                        <a:pt x="0" y="101600"/>
                      </a:lnTo>
                      <a:lnTo>
                        <a:pt x="200025" y="98425"/>
                      </a:lnTo>
                      <a:lnTo>
                        <a:pt x="196850" y="0"/>
                      </a:lnTo>
                      <a:close/>
                    </a:path>
                  </a:pathLst>
                </a:custGeom>
                <a:solidFill>
                  <a:srgbClr val="FF0000">
                    <a:alpha val="27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5841490" y="5780293"/>
                <a:ext cx="13227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1 million de </a:t>
                </a:r>
                <a:r>
                  <a:rPr lang="en-US" sz="1200" dirty="0" err="1">
                    <a:solidFill>
                      <a:srgbClr val="FF0000"/>
                    </a:solidFill>
                  </a:rPr>
                  <a:t>morts</a:t>
                </a:r>
                <a:endParaRPr lang="en-US" sz="1200" baseline="30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A9E04A11-AA34-3042-B9FF-4E4DB88E9197}"/>
                  </a:ext>
                </a:extLst>
              </p:cNvPr>
              <p:cNvSpPr/>
              <p:nvPr/>
            </p:nvSpPr>
            <p:spPr>
              <a:xfrm>
                <a:off x="5723698" y="1098219"/>
                <a:ext cx="576494" cy="303471"/>
              </a:xfrm>
              <a:prstGeom prst="ellipse">
                <a:avLst/>
              </a:prstGeom>
              <a:solidFill>
                <a:srgbClr val="FFFF00">
                  <a:alpha val="4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8" name="TextBox 7">
                <a:extLst>
                  <a:ext uri="{FF2B5EF4-FFF2-40B4-BE49-F238E27FC236}">
                    <a16:creationId xmlns:a16="http://schemas.microsoft.com/office/drawing/2014/main" id="{932165C6-F028-D94E-9659-92C6A22D4B82}"/>
                  </a:ext>
                </a:extLst>
              </p:cNvPr>
              <p:cNvSpPr txBox="1"/>
              <p:nvPr/>
            </p:nvSpPr>
            <p:spPr>
              <a:xfrm>
                <a:off x="5771890" y="5292536"/>
                <a:ext cx="14590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/>
                  <a:t>1968</a:t>
                </a:r>
              </a:p>
              <a:p>
                <a:pPr algn="ctr"/>
                <a:r>
                  <a:rPr lang="en-US" sz="1000" b="1" dirty="0"/>
                  <a:t>GRIPPE DE HONG KONG</a:t>
                </a:r>
              </a:p>
            </p:txBody>
          </p:sp>
          <p:sp>
            <p:nvSpPr>
              <p:cNvPr id="39" name="Flèche vers la droite 38">
                <a:extLst>
                  <a:ext uri="{FF2B5EF4-FFF2-40B4-BE49-F238E27FC236}">
                    <a16:creationId xmlns:a16="http://schemas.microsoft.com/office/drawing/2014/main" id="{B7EFD501-26C0-1E46-928A-5853B888512D}"/>
                  </a:ext>
                </a:extLst>
              </p:cNvPr>
              <p:cNvSpPr/>
              <p:nvPr/>
            </p:nvSpPr>
            <p:spPr>
              <a:xfrm>
                <a:off x="5304479" y="2852936"/>
                <a:ext cx="503980" cy="360040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A322ED90-5400-184F-B01F-C45132EE7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13364" b="3560"/>
            <a:stretch/>
          </p:blipFill>
          <p:spPr>
            <a:xfrm>
              <a:off x="4575036" y="1489337"/>
              <a:ext cx="325389" cy="283115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AA126B31-D084-7B4D-8699-DACF6927D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047" y="1379121"/>
              <a:ext cx="186753" cy="364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36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8"/>
          <p:cNvGrpSpPr/>
          <p:nvPr/>
        </p:nvGrpSpPr>
        <p:grpSpPr>
          <a:xfrm>
            <a:off x="831335" y="3019075"/>
            <a:ext cx="1368152" cy="1152128"/>
            <a:chOff x="3131840" y="3789040"/>
            <a:chExt cx="1368152" cy="1152128"/>
          </a:xfrm>
        </p:grpSpPr>
        <p:sp>
          <p:nvSpPr>
            <p:cNvPr id="51" name="Ellipse 50"/>
            <p:cNvSpPr/>
            <p:nvPr/>
          </p:nvSpPr>
          <p:spPr>
            <a:xfrm>
              <a:off x="3203848" y="3789040"/>
              <a:ext cx="1224136" cy="11521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3131840" y="3982941"/>
              <a:ext cx="13681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b="1" dirty="0">
                  <a:solidFill>
                    <a:schemeClr val="bg1"/>
                  </a:solidFill>
                </a:rPr>
                <a:t>Un</a:t>
              </a:r>
            </a:p>
            <a:p>
              <a:pPr algn="ctr"/>
              <a:r>
                <a:rPr lang="fr-CH" sz="1000" b="1" dirty="0">
                  <a:solidFill>
                    <a:schemeClr val="bg1"/>
                  </a:solidFill>
                </a:rPr>
                <a:t>taux d’infection entre 20-50% de la population</a:t>
              </a:r>
            </a:p>
          </p:txBody>
        </p:sp>
      </p:grpSp>
      <p:sp>
        <p:nvSpPr>
          <p:cNvPr id="50" name="Flèche vers le bas 49"/>
          <p:cNvSpPr/>
          <p:nvPr/>
        </p:nvSpPr>
        <p:spPr>
          <a:xfrm rot="16200000" flipH="1">
            <a:off x="2344254" y="3343863"/>
            <a:ext cx="576064" cy="5055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53" name="Groupe 52"/>
          <p:cNvGrpSpPr/>
          <p:nvPr/>
        </p:nvGrpSpPr>
        <p:grpSpPr>
          <a:xfrm>
            <a:off x="6221287" y="3019075"/>
            <a:ext cx="2095129" cy="1152128"/>
            <a:chOff x="6156176" y="1556792"/>
            <a:chExt cx="2095129" cy="1152128"/>
          </a:xfrm>
        </p:grpSpPr>
        <p:grpSp>
          <p:nvGrpSpPr>
            <p:cNvPr id="54" name="Groupe 53"/>
            <p:cNvGrpSpPr/>
            <p:nvPr/>
          </p:nvGrpSpPr>
          <p:grpSpPr>
            <a:xfrm>
              <a:off x="6883153" y="1556792"/>
              <a:ext cx="1368152" cy="1152128"/>
              <a:chOff x="4794921" y="3941440"/>
              <a:chExt cx="1368152" cy="1152128"/>
            </a:xfrm>
          </p:grpSpPr>
          <p:sp>
            <p:nvSpPr>
              <p:cNvPr id="56" name="Ellipse 55"/>
              <p:cNvSpPr/>
              <p:nvPr/>
            </p:nvSpPr>
            <p:spPr>
              <a:xfrm>
                <a:off x="4860032" y="3941440"/>
                <a:ext cx="1224136" cy="1152128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4794921" y="4063333"/>
                <a:ext cx="136815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1000" b="1" dirty="0">
                    <a:solidFill>
                      <a:schemeClr val="bg1"/>
                    </a:solidFill>
                  </a:rPr>
                  <a:t>Pandémie =</a:t>
                </a:r>
              </a:p>
              <a:p>
                <a:pPr algn="ctr"/>
                <a:r>
                  <a:rPr lang="fr-CH" sz="1000" b="1" dirty="0">
                    <a:solidFill>
                      <a:schemeClr val="bg1"/>
                    </a:solidFill>
                  </a:rPr>
                  <a:t>entre </a:t>
                </a:r>
              </a:p>
              <a:p>
                <a:pPr algn="ctr"/>
                <a:r>
                  <a:rPr lang="fr-CH" sz="1000" b="1" dirty="0">
                    <a:solidFill>
                      <a:schemeClr val="bg1"/>
                    </a:solidFill>
                  </a:rPr>
                  <a:t>1-100 millions </a:t>
                </a:r>
              </a:p>
              <a:p>
                <a:pPr algn="ctr"/>
                <a:r>
                  <a:rPr lang="fr-CH" sz="1000" b="1" dirty="0">
                    <a:solidFill>
                      <a:schemeClr val="bg1"/>
                    </a:solidFill>
                  </a:rPr>
                  <a:t>de morts </a:t>
                </a:r>
              </a:p>
              <a:p>
                <a:pPr algn="ctr"/>
                <a:r>
                  <a:rPr lang="fr-CH" sz="1000" b="1" dirty="0">
                    <a:solidFill>
                      <a:schemeClr val="bg1"/>
                    </a:solidFill>
                  </a:rPr>
                  <a:t>par pandémie</a:t>
                </a:r>
              </a:p>
              <a:p>
                <a:pPr algn="ctr"/>
                <a:endParaRPr lang="fr-CH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5" name="Flèche vers le bas 54"/>
            <p:cNvSpPr/>
            <p:nvPr/>
          </p:nvSpPr>
          <p:spPr>
            <a:xfrm rot="16200000" flipH="1">
              <a:off x="6120924" y="1880077"/>
              <a:ext cx="576064" cy="505559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pic>
        <p:nvPicPr>
          <p:cNvPr id="45" name="Picture 2" descr="C:\Users\martinezm\Desktop\Influenza%20(HxNx)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7" t="57812" r="4992" b="9131"/>
          <a:stretch/>
        </p:blipFill>
        <p:spPr bwMode="auto">
          <a:xfrm>
            <a:off x="3052935" y="2731043"/>
            <a:ext cx="2979885" cy="177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052935" y="1333313"/>
            <a:ext cx="285308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3200" b="1" dirty="0"/>
              <a:t>UNE PANDEMIE</a:t>
            </a:r>
          </a:p>
          <a:p>
            <a:pPr algn="ctr"/>
            <a:r>
              <a:rPr lang="fr-CH" sz="3200" b="1" dirty="0"/>
              <a:t>C’EST…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4283968" y="3372068"/>
            <a:ext cx="1584176" cy="705064"/>
            <a:chOff x="4283968" y="3372068"/>
            <a:chExt cx="1584176" cy="705064"/>
          </a:xfrm>
        </p:grpSpPr>
        <p:sp>
          <p:nvSpPr>
            <p:cNvPr id="59" name="ZoneTexte 58"/>
            <p:cNvSpPr txBox="1"/>
            <p:nvPr/>
          </p:nvSpPr>
          <p:spPr>
            <a:xfrm>
              <a:off x="4283968" y="3372068"/>
              <a:ext cx="79208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600" dirty="0">
                  <a:solidFill>
                    <a:srgbClr val="FF0000"/>
                  </a:solidFill>
                </a:rPr>
                <a:t>Grippe espagnole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4342027" y="3886287"/>
              <a:ext cx="115212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600" dirty="0">
                  <a:solidFill>
                    <a:srgbClr val="FF0000"/>
                  </a:solidFill>
                </a:rPr>
                <a:t>Grippe asiatique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4971652" y="3372068"/>
              <a:ext cx="896492" cy="184666"/>
            </a:xfrm>
            <a:prstGeom prst="rect">
              <a:avLst/>
            </a:prstGeom>
            <a:solidFill>
              <a:srgbClr val="FF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71652" y="3892466"/>
              <a:ext cx="896491" cy="184666"/>
            </a:xfrm>
            <a:prstGeom prst="rect">
              <a:avLst/>
            </a:prstGeom>
            <a:solidFill>
              <a:srgbClr val="FF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9004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78622" y="1988840"/>
            <a:ext cx="324569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6000" b="1" dirty="0"/>
              <a:t>UN PEU </a:t>
            </a:r>
          </a:p>
          <a:p>
            <a:pPr algn="ctr"/>
            <a:r>
              <a:rPr lang="fr-CH" sz="6000" b="1" dirty="0"/>
              <a:t>DE</a:t>
            </a:r>
          </a:p>
          <a:p>
            <a:pPr algn="ctr"/>
            <a:r>
              <a:rPr lang="fr-CH" sz="6000" b="1" dirty="0"/>
              <a:t>BIOLOGIE</a:t>
            </a:r>
          </a:p>
        </p:txBody>
      </p:sp>
    </p:spTree>
    <p:extLst>
      <p:ext uri="{BB962C8B-B14F-4D97-AF65-F5344CB8AC3E}">
        <p14:creationId xmlns:p14="http://schemas.microsoft.com/office/powerpoint/2010/main" val="1053357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3"/>
          <p:cNvSpPr txBox="1"/>
          <p:nvPr/>
        </p:nvSpPr>
        <p:spPr>
          <a:xfrm>
            <a:off x="179512" y="116632"/>
            <a:ext cx="87129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6000" b="1" dirty="0"/>
              <a:t> </a:t>
            </a:r>
          </a:p>
          <a:p>
            <a:pPr algn="ctr"/>
            <a:r>
              <a:rPr lang="fr-CH" sz="6000" b="1" dirty="0"/>
              <a:t>GRIPPE AVIAIRE </a:t>
            </a:r>
          </a:p>
          <a:p>
            <a:pPr algn="ctr"/>
            <a:r>
              <a:rPr lang="fr-CH" sz="6000" b="1" dirty="0"/>
              <a:t>FAUT-IL EN AVOIR PEUR?</a:t>
            </a:r>
            <a:endParaRPr lang="fr-CH" sz="9600" b="1" dirty="0">
              <a:solidFill>
                <a:srgbClr val="FF0000"/>
              </a:solidFill>
            </a:endParaRPr>
          </a:p>
          <a:p>
            <a:pPr algn="ctr"/>
            <a:r>
              <a:rPr lang="fr-CH" b="1" dirty="0"/>
              <a:t>									</a:t>
            </a:r>
          </a:p>
        </p:txBody>
      </p:sp>
      <p:pic>
        <p:nvPicPr>
          <p:cNvPr id="2" name="Picture 1" descr="Capture d’écran 2017-12-11 à 17.25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356992"/>
            <a:ext cx="4283968" cy="318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54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355971"/>
            <a:ext cx="4861239" cy="4280336"/>
          </a:xfrm>
          <a:prstGeom prst="rect">
            <a:avLst/>
          </a:prstGeom>
        </p:spPr>
      </p:pic>
      <p:pic>
        <p:nvPicPr>
          <p:cNvPr id="4" name="Picture 3" descr="c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773106"/>
            <a:ext cx="648072" cy="480499"/>
          </a:xfrm>
          <a:prstGeom prst="rect">
            <a:avLst/>
          </a:prstGeom>
        </p:spPr>
      </p:pic>
      <p:pic>
        <p:nvPicPr>
          <p:cNvPr id="5" name="Picture 4" descr="h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557082"/>
            <a:ext cx="369317" cy="85569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499992" y="989130"/>
            <a:ext cx="288032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9183C823-39A4-EE40-A6E3-6930C0A44BB8}"/>
              </a:ext>
            </a:extLst>
          </p:cNvPr>
          <p:cNvSpPr txBox="1"/>
          <p:nvPr/>
        </p:nvSpPr>
        <p:spPr>
          <a:xfrm>
            <a:off x="-28814" y="22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TRANSMISSION AVIAIRE DIRECTE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BAD49D-B8A0-DE4E-8865-57AB08FB2A89}"/>
              </a:ext>
            </a:extLst>
          </p:cNvPr>
          <p:cNvSpPr/>
          <p:nvPr/>
        </p:nvSpPr>
        <p:spPr>
          <a:xfrm>
            <a:off x="539552" y="5738673"/>
            <a:ext cx="8604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CH" b="1" dirty="0"/>
              <a:t>La plupart des souches influenza A </a:t>
            </a:r>
            <a:r>
              <a:rPr lang="fr-CH" b="1" dirty="0" err="1"/>
              <a:t>avaires</a:t>
            </a:r>
            <a:r>
              <a:rPr lang="fr-CH" b="1" dirty="0"/>
              <a:t> n’infectent pas l’homme.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CH" b="1" dirty="0"/>
              <a:t>Certaines souches cependant y sont parvenue avec de </a:t>
            </a:r>
            <a:r>
              <a:rPr lang="fr-CH" b="1" dirty="0">
                <a:solidFill>
                  <a:srgbClr val="FF0000"/>
                </a:solidFill>
              </a:rPr>
              <a:t>fort taux de mortalité </a:t>
            </a:r>
            <a:r>
              <a:rPr lang="fr-CH" b="1" dirty="0"/>
              <a:t>mais</a:t>
            </a:r>
            <a:r>
              <a:rPr lang="fr-CH" b="1" dirty="0">
                <a:solidFill>
                  <a:srgbClr val="00B050"/>
                </a:solidFill>
              </a:rPr>
              <a:t> </a:t>
            </a:r>
            <a:r>
              <a:rPr lang="fr-CH" b="1" u="sng" dirty="0">
                <a:solidFill>
                  <a:srgbClr val="00B050"/>
                </a:solidFill>
              </a:rPr>
              <a:t>sans</a:t>
            </a:r>
            <a:r>
              <a:rPr lang="fr-CH" b="1" dirty="0">
                <a:solidFill>
                  <a:srgbClr val="00B050"/>
                </a:solidFill>
              </a:rPr>
              <a:t> transmission inter humaine par la suite.</a:t>
            </a:r>
          </a:p>
        </p:txBody>
      </p:sp>
    </p:spTree>
    <p:extLst>
      <p:ext uri="{BB962C8B-B14F-4D97-AF65-F5344CB8AC3E}">
        <p14:creationId xmlns:p14="http://schemas.microsoft.com/office/powerpoint/2010/main" val="220279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e d’écran 2017-12-11 à 17.24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395106" cy="5616624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72784A8-E0D9-4D41-BC37-C0AFA057E45E}"/>
              </a:ext>
            </a:extLst>
          </p:cNvPr>
          <p:cNvSpPr/>
          <p:nvPr/>
        </p:nvSpPr>
        <p:spPr>
          <a:xfrm>
            <a:off x="4139952" y="1412776"/>
            <a:ext cx="4722698" cy="48245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001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ife-18491-fig4-v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4"/>
          <a:stretch/>
        </p:blipFill>
        <p:spPr>
          <a:xfrm>
            <a:off x="179512" y="1268760"/>
            <a:ext cx="3696670" cy="52565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4A003-04E6-DE41-B6AA-44070BB8092C}"/>
              </a:ext>
            </a:extLst>
          </p:cNvPr>
          <p:cNvSpPr txBox="1"/>
          <p:nvPr/>
        </p:nvSpPr>
        <p:spPr>
          <a:xfrm>
            <a:off x="-28814" y="22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CONDITIONS POUR UNE PANDEMIE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54ACC7-3F77-AE4D-891F-E56DEBE5FE26}"/>
              </a:ext>
            </a:extLst>
          </p:cNvPr>
          <p:cNvSpPr/>
          <p:nvPr/>
        </p:nvSpPr>
        <p:spPr>
          <a:xfrm>
            <a:off x="7884368" y="2492896"/>
            <a:ext cx="1259632" cy="316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5" descr="Capture d’écran 2017-12-11 à 17.27.08.png">
            <a:extLst>
              <a:ext uri="{FF2B5EF4-FFF2-40B4-BE49-F238E27FC236}">
                <a16:creationId xmlns:a16="http://schemas.microsoft.com/office/drawing/2014/main" id="{CC3AF93D-FFAF-E84D-AE53-556FB0A98B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2" r="3781" b="30224"/>
          <a:stretch/>
        </p:blipFill>
        <p:spPr>
          <a:xfrm>
            <a:off x="3920919" y="3537012"/>
            <a:ext cx="4991472" cy="1080120"/>
          </a:xfrm>
          <a:prstGeom prst="rect">
            <a:avLst/>
          </a:prstGeom>
        </p:spPr>
      </p:pic>
      <p:pic>
        <p:nvPicPr>
          <p:cNvPr id="8" name="Picture 5" descr="Capture d’écran 2017-12-11 à 17.27.08.png">
            <a:extLst>
              <a:ext uri="{FF2B5EF4-FFF2-40B4-BE49-F238E27FC236}">
                <a16:creationId xmlns:a16="http://schemas.microsoft.com/office/drawing/2014/main" id="{F8856746-10AB-2C46-8156-C93053FA01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69834" r="2919" b="1832"/>
          <a:stretch/>
        </p:blipFill>
        <p:spPr>
          <a:xfrm>
            <a:off x="3973016" y="4661701"/>
            <a:ext cx="4991472" cy="108012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AE8880F-C366-6F40-A7C2-EB466A5CAF1E}"/>
              </a:ext>
            </a:extLst>
          </p:cNvPr>
          <p:cNvGrpSpPr/>
          <p:nvPr/>
        </p:nvGrpSpPr>
        <p:grpSpPr>
          <a:xfrm>
            <a:off x="3923929" y="2420888"/>
            <a:ext cx="4991472" cy="1080120"/>
            <a:chOff x="3923929" y="2420888"/>
            <a:chExt cx="4991472" cy="1080120"/>
          </a:xfrm>
        </p:grpSpPr>
        <p:pic>
          <p:nvPicPr>
            <p:cNvPr id="6" name="Picture 5" descr="Capture d’écran 2017-12-11 à 17.27.08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97" r="3781" b="58558"/>
            <a:stretch/>
          </p:blipFill>
          <p:spPr>
            <a:xfrm>
              <a:off x="3923929" y="2492896"/>
              <a:ext cx="4991472" cy="1008112"/>
            </a:xfrm>
            <a:prstGeom prst="rect">
              <a:avLst/>
            </a:prstGeom>
          </p:spPr>
        </p:pic>
        <p:pic>
          <p:nvPicPr>
            <p:cNvPr id="9" name="Picture 5" descr="Capture d’écran 2017-12-11 à 17.27.08.png">
              <a:extLst>
                <a:ext uri="{FF2B5EF4-FFF2-40B4-BE49-F238E27FC236}">
                  <a16:creationId xmlns:a16="http://schemas.microsoft.com/office/drawing/2014/main" id="{04109DAC-7333-F64B-A824-FEDE95E62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64" t="41442" r="3781" b="30224"/>
            <a:stretch/>
          </p:blipFill>
          <p:spPr>
            <a:xfrm>
              <a:off x="7731968" y="2420888"/>
              <a:ext cx="1180423" cy="1080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166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ture d’écran 2017-12-11 à 17.14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76872"/>
            <a:ext cx="7272808" cy="4449473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1D6E777-FE23-7A4F-AD04-D06789AEF4A1}"/>
              </a:ext>
            </a:extLst>
          </p:cNvPr>
          <p:cNvGrpSpPr/>
          <p:nvPr/>
        </p:nvGrpSpPr>
        <p:grpSpPr>
          <a:xfrm>
            <a:off x="1074538" y="0"/>
            <a:ext cx="6812297" cy="2281264"/>
            <a:chOff x="1509348" y="4532112"/>
            <a:chExt cx="6812297" cy="2281264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35DA05B8-71D7-5748-A9B8-9D2AAB220B10}"/>
                </a:ext>
              </a:extLst>
            </p:cNvPr>
            <p:cNvGrpSpPr/>
            <p:nvPr/>
          </p:nvGrpSpPr>
          <p:grpSpPr>
            <a:xfrm>
              <a:off x="2555776" y="4532112"/>
              <a:ext cx="5040560" cy="2271040"/>
              <a:chOff x="2267744" y="151882"/>
              <a:chExt cx="5040560" cy="2271040"/>
            </a:xfrm>
          </p:grpSpPr>
          <p:pic>
            <p:nvPicPr>
              <p:cNvPr id="2" name="Picture 1" descr="Capture d’écran 2017-12-11 à 17.27.15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05" t="17701" r="20474" b="10309"/>
              <a:stretch/>
            </p:blipFill>
            <p:spPr>
              <a:xfrm>
                <a:off x="2267744" y="168672"/>
                <a:ext cx="1832620" cy="2108200"/>
              </a:xfrm>
              <a:prstGeom prst="rect">
                <a:avLst/>
              </a:prstGeom>
            </p:spPr>
          </p:pic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8E1887A1-C35B-724A-B497-381911D53D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8396" y="151882"/>
                <a:ext cx="2919908" cy="2271040"/>
              </a:xfrm>
              <a:prstGeom prst="rect">
                <a:avLst/>
              </a:prstGeom>
            </p:spPr>
          </p:pic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3A94F4F2-3B2E-D44C-9F55-D6EB02073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651095">
                <a:off x="4950975" y="708011"/>
                <a:ext cx="1231382" cy="893742"/>
              </a:xfrm>
              <a:prstGeom prst="rect">
                <a:avLst/>
              </a:prstGeom>
            </p:spPr>
          </p:pic>
        </p:grp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3B6FBB3-880D-7544-A0A4-3105B8138B5C}"/>
                </a:ext>
              </a:extLst>
            </p:cNvPr>
            <p:cNvSpPr txBox="1"/>
            <p:nvPr/>
          </p:nvSpPr>
          <p:spPr>
            <a:xfrm>
              <a:off x="6444208" y="5613047"/>
              <a:ext cx="187743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3600" i="1" dirty="0">
                  <a:solidFill>
                    <a:srgbClr val="FF0000"/>
                  </a:solidFill>
                  <a:latin typeface="AngsanaUPC" panose="020B0604020202020204" pitchFamily="34" charset="0"/>
                  <a:cs typeface="AngsanaUPC" panose="020B0604020202020204" pitchFamily="34" charset="0"/>
                </a:rPr>
                <a:t>Porcine </a:t>
              </a:r>
            </a:p>
            <a:p>
              <a:pPr algn="ctr"/>
              <a:r>
                <a:rPr lang="fr-FR" sz="3600" i="1" dirty="0" err="1">
                  <a:solidFill>
                    <a:srgbClr val="FF0000"/>
                  </a:solidFill>
                  <a:latin typeface="AngsanaUPC" panose="020B0604020202020204" pitchFamily="34" charset="0"/>
                  <a:cs typeface="AngsanaUPC" panose="020B0604020202020204" pitchFamily="34" charset="0"/>
                </a:rPr>
                <a:t>Flu</a:t>
              </a:r>
              <a:endParaRPr lang="fr-FR" sz="3600" i="1" dirty="0">
                <a:solidFill>
                  <a:srgbClr val="FF0000"/>
                </a:solidFill>
                <a:latin typeface="AngsanaUPC" panose="020B0604020202020204" pitchFamily="34" charset="0"/>
                <a:cs typeface="AngsanaUPC" panose="020B0604020202020204" pitchFamily="3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6E82E29-07D9-FC46-9A55-A19BFF163BE1}"/>
                </a:ext>
              </a:extLst>
            </p:cNvPr>
            <p:cNvSpPr txBox="1"/>
            <p:nvPr/>
          </p:nvSpPr>
          <p:spPr>
            <a:xfrm>
              <a:off x="1509348" y="5613046"/>
              <a:ext cx="13757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i="1" dirty="0" err="1">
                  <a:solidFill>
                    <a:srgbClr val="FF0000"/>
                  </a:solidFill>
                  <a:latin typeface="AngsanaUPC" panose="020B0604020202020204" pitchFamily="34" charset="0"/>
                  <a:cs typeface="AngsanaUPC" panose="020B0604020202020204" pitchFamily="34" charset="0"/>
                </a:rPr>
                <a:t>Bird</a:t>
              </a:r>
              <a:r>
                <a:rPr lang="fr-FR" sz="3600" i="1" dirty="0">
                  <a:solidFill>
                    <a:srgbClr val="FF0000"/>
                  </a:solidFill>
                  <a:latin typeface="AngsanaUPC" panose="020B0604020202020204" pitchFamily="34" charset="0"/>
                  <a:cs typeface="AngsanaUPC" panose="020B0604020202020204" pitchFamily="34" charset="0"/>
                </a:rPr>
                <a:t> </a:t>
              </a:r>
            </a:p>
            <a:p>
              <a:pPr algn="ctr"/>
              <a:r>
                <a:rPr lang="fr-FR" sz="3600" i="1" dirty="0" err="1">
                  <a:solidFill>
                    <a:srgbClr val="FF0000"/>
                  </a:solidFill>
                  <a:latin typeface="AngsanaUPC" panose="020B0604020202020204" pitchFamily="34" charset="0"/>
                  <a:cs typeface="AngsanaUPC" panose="020B0604020202020204" pitchFamily="34" charset="0"/>
                </a:rPr>
                <a:t>Flu</a:t>
              </a:r>
              <a:endParaRPr lang="fr-FR" sz="3600" i="1" dirty="0">
                <a:solidFill>
                  <a:srgbClr val="FF0000"/>
                </a:solidFill>
                <a:latin typeface="AngsanaUPC" panose="020B0604020202020204" pitchFamily="34" charset="0"/>
                <a:cs typeface="AngsanaUPC" panose="020B060402020202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6AC60D8-11F4-E14A-AE6B-B2378E9E30D3}"/>
              </a:ext>
            </a:extLst>
          </p:cNvPr>
          <p:cNvSpPr txBox="1"/>
          <p:nvPr/>
        </p:nvSpPr>
        <p:spPr>
          <a:xfrm>
            <a:off x="3939372" y="81235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755950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FAAEA19-93E3-C848-B6E9-600A89603CA0}"/>
              </a:ext>
            </a:extLst>
          </p:cNvPr>
          <p:cNvSpPr txBox="1"/>
          <p:nvPr/>
        </p:nvSpPr>
        <p:spPr>
          <a:xfrm>
            <a:off x="2330585" y="1459067"/>
            <a:ext cx="44828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6000" b="1" dirty="0"/>
              <a:t>COMMENT </a:t>
            </a:r>
          </a:p>
          <a:p>
            <a:pPr algn="ctr"/>
            <a:r>
              <a:rPr lang="fr-CH" sz="6000" b="1" dirty="0"/>
              <a:t>EVITER CELA?</a:t>
            </a:r>
          </a:p>
        </p:txBody>
      </p:sp>
    </p:spTree>
    <p:extLst>
      <p:ext uri="{BB962C8B-B14F-4D97-AF65-F5344CB8AC3E}">
        <p14:creationId xmlns:p14="http://schemas.microsoft.com/office/powerpoint/2010/main" val="3507750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titled-1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06" y="2713583"/>
            <a:ext cx="773862" cy="526226"/>
          </a:xfrm>
          <a:prstGeom prst="rect">
            <a:avLst/>
          </a:prstGeom>
        </p:spPr>
      </p:pic>
      <p:pic>
        <p:nvPicPr>
          <p:cNvPr id="10" name="Picture 9" descr="3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10" y="2957243"/>
            <a:ext cx="948691" cy="526227"/>
          </a:xfrm>
          <a:prstGeom prst="rect">
            <a:avLst/>
          </a:prstGeom>
        </p:spPr>
      </p:pic>
      <p:sp>
        <p:nvSpPr>
          <p:cNvPr id="23" name="Arc 22"/>
          <p:cNvSpPr/>
          <p:nvPr/>
        </p:nvSpPr>
        <p:spPr>
          <a:xfrm rot="20822788">
            <a:off x="2058081" y="1161982"/>
            <a:ext cx="4077134" cy="4691095"/>
          </a:xfrm>
          <a:prstGeom prst="arc">
            <a:avLst>
              <a:gd name="adj1" fmla="val 17364890"/>
              <a:gd name="adj2" fmla="val 19799958"/>
            </a:avLst>
          </a:prstGeom>
          <a:ln w="28575" cmpd="sng">
            <a:solidFill>
              <a:schemeClr val="tx1"/>
            </a:solidFill>
            <a:prstDash val="sysDash"/>
            <a:headEnd type="stealth"/>
            <a:tailEnd type="stealth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12389766">
            <a:off x="1083834" y="995771"/>
            <a:ext cx="4077134" cy="4691095"/>
          </a:xfrm>
          <a:prstGeom prst="arc">
            <a:avLst>
              <a:gd name="adj1" fmla="val 17364890"/>
              <a:gd name="adj2" fmla="val 19718436"/>
            </a:avLst>
          </a:prstGeom>
          <a:ln w="28575" cmpd="sng">
            <a:solidFill>
              <a:schemeClr val="tx1"/>
            </a:solidFill>
            <a:prstDash val="sysDash"/>
            <a:headEnd type="stealth"/>
            <a:tailEnd type="stealth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/>
        </p:nvSpPr>
        <p:spPr>
          <a:xfrm rot="16533467">
            <a:off x="1429495" y="783194"/>
            <a:ext cx="4077134" cy="4691095"/>
          </a:xfrm>
          <a:prstGeom prst="arc">
            <a:avLst>
              <a:gd name="adj1" fmla="val 17416432"/>
              <a:gd name="adj2" fmla="val 19799958"/>
            </a:avLst>
          </a:prstGeom>
          <a:ln w="28575" cmpd="sng">
            <a:solidFill>
              <a:schemeClr val="tx1"/>
            </a:solidFill>
            <a:prstDash val="sysDash"/>
            <a:headEnd type="stealth"/>
            <a:tailEnd type="stealth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144086" y="3462852"/>
            <a:ext cx="100811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Reservoir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5EA2330-71D9-664A-B32D-57B4FD40AEFA}"/>
              </a:ext>
            </a:extLst>
          </p:cNvPr>
          <p:cNvGrpSpPr/>
          <p:nvPr/>
        </p:nvGrpSpPr>
        <p:grpSpPr>
          <a:xfrm>
            <a:off x="504058" y="542431"/>
            <a:ext cx="6407694" cy="5325329"/>
            <a:chOff x="936106" y="870172"/>
            <a:chExt cx="6407694" cy="5325329"/>
          </a:xfrm>
        </p:grpSpPr>
        <p:grpSp>
          <p:nvGrpSpPr>
            <p:cNvPr id="67" name="Group 66"/>
            <p:cNvGrpSpPr/>
            <p:nvPr/>
          </p:nvGrpSpPr>
          <p:grpSpPr>
            <a:xfrm>
              <a:off x="3100379" y="870172"/>
              <a:ext cx="1843493" cy="2034148"/>
              <a:chOff x="3604433" y="476672"/>
              <a:chExt cx="1843493" cy="2034148"/>
            </a:xfrm>
          </p:grpSpPr>
          <p:pic>
            <p:nvPicPr>
              <p:cNvPr id="21" name="Picture 20" descr="b.ps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4433" y="476672"/>
                <a:ext cx="1471621" cy="775370"/>
              </a:xfrm>
              <a:prstGeom prst="rect">
                <a:avLst/>
              </a:prstGeom>
            </p:spPr>
          </p:pic>
          <p:pic>
            <p:nvPicPr>
              <p:cNvPr id="20" name="Picture 19" descr="0_103b35_6e61f999_L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3926" y="865809"/>
                <a:ext cx="1524000" cy="841248"/>
              </a:xfrm>
              <a:prstGeom prst="rect">
                <a:avLst/>
              </a:prstGeom>
            </p:spPr>
          </p:pic>
          <p:cxnSp>
            <p:nvCxnSpPr>
              <p:cNvPr id="28" name="Straight Arrow Connector 27"/>
              <p:cNvCxnSpPr/>
              <p:nvPr/>
            </p:nvCxnSpPr>
            <p:spPr>
              <a:xfrm flipV="1">
                <a:off x="4644008" y="1718732"/>
                <a:ext cx="0" cy="7920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/>
            <p:cNvGrpSpPr/>
            <p:nvPr/>
          </p:nvGrpSpPr>
          <p:grpSpPr>
            <a:xfrm>
              <a:off x="936106" y="2507774"/>
              <a:ext cx="2267742" cy="1032943"/>
              <a:chOff x="1440160" y="2114274"/>
              <a:chExt cx="2267742" cy="1032943"/>
            </a:xfrm>
          </p:grpSpPr>
          <p:pic>
            <p:nvPicPr>
              <p:cNvPr id="12" name="Picture 11" descr="4.psd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0160" y="2114274"/>
                <a:ext cx="1152128" cy="1032943"/>
              </a:xfrm>
              <a:prstGeom prst="rect">
                <a:avLst/>
              </a:prstGeom>
            </p:spPr>
          </p:pic>
          <p:cxnSp>
            <p:nvCxnSpPr>
              <p:cNvPr id="47" name="Straight Arrow Connector 46"/>
              <p:cNvCxnSpPr/>
              <p:nvPr/>
            </p:nvCxnSpPr>
            <p:spPr>
              <a:xfrm flipH="1" flipV="1">
                <a:off x="2843806" y="2859185"/>
                <a:ext cx="864096" cy="2160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/>
            <p:cNvGrpSpPr/>
            <p:nvPr/>
          </p:nvGrpSpPr>
          <p:grpSpPr>
            <a:xfrm>
              <a:off x="4752530" y="2376264"/>
              <a:ext cx="2591270" cy="1453770"/>
              <a:chOff x="5256584" y="1982764"/>
              <a:chExt cx="2591270" cy="1453770"/>
            </a:xfrm>
          </p:grpSpPr>
          <p:pic>
            <p:nvPicPr>
              <p:cNvPr id="17" name="Picture 16" descr="dindon-48.gi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0230" y="2342804"/>
                <a:ext cx="819191" cy="908720"/>
              </a:xfrm>
              <a:prstGeom prst="rect">
                <a:avLst/>
              </a:prstGeom>
            </p:spPr>
          </p:pic>
          <p:pic>
            <p:nvPicPr>
              <p:cNvPr id="19" name="Picture 18" descr="m.psd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8262" y="2054772"/>
                <a:ext cx="899592" cy="362548"/>
              </a:xfrm>
              <a:prstGeom prst="rect">
                <a:avLst/>
              </a:prstGeom>
            </p:spPr>
          </p:pic>
          <p:pic>
            <p:nvPicPr>
              <p:cNvPr id="16" name="Picture 15" descr="p.psd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2198" y="1982764"/>
                <a:ext cx="648072" cy="1189245"/>
              </a:xfrm>
              <a:prstGeom prst="rect">
                <a:avLst/>
              </a:prstGeom>
            </p:spPr>
          </p:pic>
          <p:grpSp>
            <p:nvGrpSpPr>
              <p:cNvPr id="62" name="Group 61"/>
              <p:cNvGrpSpPr/>
              <p:nvPr/>
            </p:nvGrpSpPr>
            <p:grpSpPr>
              <a:xfrm>
                <a:off x="5256584" y="2924944"/>
                <a:ext cx="2123726" cy="511590"/>
                <a:chOff x="5256584" y="2924944"/>
                <a:chExt cx="2123726" cy="511590"/>
              </a:xfrm>
            </p:grpSpPr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5256584" y="2924944"/>
                  <a:ext cx="936104" cy="216024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prstDash val="sysDash"/>
                  <a:headEnd type="stealth"/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TextBox 58">
                  <a:extLst>
                    <a:ext uri="{FF2B5EF4-FFF2-40B4-BE49-F238E27FC236}">
                      <a16:creationId xmlns:a16="http://schemas.microsoft.com/office/drawing/2014/main" id="{46D30B26-DDD6-E340-9FAE-9BA647AEE3D8}"/>
                    </a:ext>
                  </a:extLst>
                </p:cNvPr>
                <p:cNvSpPr txBox="1"/>
                <p:nvPr/>
              </p:nvSpPr>
              <p:spPr>
                <a:xfrm>
                  <a:off x="6682094" y="3190313"/>
                  <a:ext cx="69821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Avian flu</a:t>
                  </a:r>
                </a:p>
              </p:txBody>
            </p:sp>
          </p:grpSp>
        </p:grpSp>
        <p:grpSp>
          <p:nvGrpSpPr>
            <p:cNvPr id="65" name="Group 64"/>
            <p:cNvGrpSpPr/>
            <p:nvPr/>
          </p:nvGrpSpPr>
          <p:grpSpPr>
            <a:xfrm>
              <a:off x="1584178" y="4182540"/>
              <a:ext cx="2051720" cy="1749037"/>
              <a:chOff x="2088232" y="3789040"/>
              <a:chExt cx="2051720" cy="1749037"/>
            </a:xfrm>
          </p:grpSpPr>
          <p:pic>
            <p:nvPicPr>
              <p:cNvPr id="13" name="Picture 12" descr="9e4a46bc.gi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8232" y="4379805"/>
                <a:ext cx="1930311" cy="887943"/>
              </a:xfrm>
              <a:prstGeom prst="rect">
                <a:avLst/>
              </a:prstGeom>
            </p:spPr>
          </p:pic>
          <p:grpSp>
            <p:nvGrpSpPr>
              <p:cNvPr id="63" name="Group 62"/>
              <p:cNvGrpSpPr/>
              <p:nvPr/>
            </p:nvGrpSpPr>
            <p:grpSpPr>
              <a:xfrm>
                <a:off x="2621646" y="3789040"/>
                <a:ext cx="1518306" cy="1749037"/>
                <a:chOff x="2621646" y="3789040"/>
                <a:chExt cx="1518306" cy="1749037"/>
              </a:xfrm>
            </p:grpSpPr>
            <p:cxnSp>
              <p:nvCxnSpPr>
                <p:cNvPr id="35" name="Straight Arrow Connector 34"/>
                <p:cNvCxnSpPr/>
                <p:nvPr/>
              </p:nvCxnSpPr>
              <p:spPr>
                <a:xfrm flipH="1">
                  <a:off x="3672408" y="3789040"/>
                  <a:ext cx="467544" cy="504056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prstDash val="sysDash"/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/>
                <p:cNvSpPr txBox="1"/>
                <p:nvPr/>
              </p:nvSpPr>
              <p:spPr>
                <a:xfrm rot="154601">
                  <a:off x="2621646" y="5291856"/>
                  <a:ext cx="79309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Porcine flu</a:t>
                  </a:r>
                </a:p>
              </p:txBody>
            </p:sp>
          </p:grpSp>
        </p:grpSp>
        <p:grpSp>
          <p:nvGrpSpPr>
            <p:cNvPr id="74" name="Group 73"/>
            <p:cNvGrpSpPr/>
            <p:nvPr/>
          </p:nvGrpSpPr>
          <p:grpSpPr>
            <a:xfrm>
              <a:off x="4499994" y="4182540"/>
              <a:ext cx="1728190" cy="2012961"/>
              <a:chOff x="5220072" y="3915132"/>
              <a:chExt cx="1728190" cy="2012961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>
                <a:off x="5220072" y="3915132"/>
                <a:ext cx="396552" cy="5760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 72"/>
              <p:cNvGrpSpPr/>
              <p:nvPr/>
            </p:nvGrpSpPr>
            <p:grpSpPr>
              <a:xfrm>
                <a:off x="5436094" y="4563204"/>
                <a:ext cx="1512168" cy="1364889"/>
                <a:chOff x="5436094" y="4563204"/>
                <a:chExt cx="1512168" cy="1364889"/>
              </a:xfrm>
            </p:grpSpPr>
            <p:pic>
              <p:nvPicPr>
                <p:cNvPr id="15" name="Picture 14" descr="5.psd"/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6615"/>
                <a:stretch/>
              </p:blipFill>
              <p:spPr>
                <a:xfrm>
                  <a:off x="5597888" y="4563204"/>
                  <a:ext cx="1314880" cy="1108817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61" name="TextBox 60"/>
                <p:cNvSpPr txBox="1"/>
                <p:nvPr/>
              </p:nvSpPr>
              <p:spPr>
                <a:xfrm>
                  <a:off x="5436094" y="5681872"/>
                  <a:ext cx="1512168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Human flu</a:t>
                  </a:r>
                </a:p>
              </p:txBody>
            </p:sp>
          </p:grpSp>
        </p:grpSp>
      </p:grpSp>
      <p:sp>
        <p:nvSpPr>
          <p:cNvPr id="42" name="TextBox 4">
            <a:extLst>
              <a:ext uri="{FF2B5EF4-FFF2-40B4-BE49-F238E27FC236}">
                <a16:creationId xmlns:a16="http://schemas.microsoft.com/office/drawing/2014/main" id="{893DD425-72EA-0646-B1C5-F5EA59BD213E}"/>
              </a:ext>
            </a:extLst>
          </p:cNvPr>
          <p:cNvSpPr txBox="1"/>
          <p:nvPr/>
        </p:nvSpPr>
        <p:spPr>
          <a:xfrm>
            <a:off x="-36512" y="-2738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b="1" dirty="0"/>
              <a:t>POSSIBILITES D’ACTION</a:t>
            </a:r>
          </a:p>
        </p:txBody>
      </p:sp>
      <p:grpSp>
        <p:nvGrpSpPr>
          <p:cNvPr id="82" name="Group 81"/>
          <p:cNvGrpSpPr/>
          <p:nvPr/>
        </p:nvGrpSpPr>
        <p:grpSpPr>
          <a:xfrm rot="10521311">
            <a:off x="5052729" y="3841160"/>
            <a:ext cx="2486056" cy="3208127"/>
            <a:chOff x="6647668" y="3535834"/>
            <a:chExt cx="2486056" cy="3208127"/>
          </a:xfrm>
        </p:grpSpPr>
        <p:sp>
          <p:nvSpPr>
            <p:cNvPr id="80" name="Arc 79"/>
            <p:cNvSpPr/>
            <p:nvPr/>
          </p:nvSpPr>
          <p:spPr>
            <a:xfrm rot="7629825">
              <a:off x="6782680" y="3400822"/>
              <a:ext cx="2003533" cy="2273557"/>
            </a:xfrm>
            <a:prstGeom prst="arc">
              <a:avLst>
                <a:gd name="adj1" fmla="val 17331553"/>
                <a:gd name="adj2" fmla="val 20698086"/>
              </a:avLst>
            </a:prstGeom>
            <a:ln w="76200" cmpd="sng">
              <a:solidFill>
                <a:schemeClr val="tx1"/>
              </a:solidFill>
              <a:headEnd type="stealth"/>
              <a:tailEnd type="non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rc 80"/>
            <p:cNvSpPr/>
            <p:nvPr/>
          </p:nvSpPr>
          <p:spPr>
            <a:xfrm rot="7629825" flipH="1" flipV="1">
              <a:off x="6995179" y="4605416"/>
              <a:ext cx="2003533" cy="2273557"/>
            </a:xfrm>
            <a:prstGeom prst="arc">
              <a:avLst>
                <a:gd name="adj1" fmla="val 17322402"/>
                <a:gd name="adj2" fmla="val 20943775"/>
              </a:avLst>
            </a:prstGeom>
            <a:ln w="76200" cmpd="sng">
              <a:solidFill>
                <a:schemeClr val="tx1"/>
              </a:solidFill>
              <a:headEnd type="stealth"/>
              <a:tailEnd type="non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4625AA8C-207C-FA4D-9937-C6E7288FDC91}"/>
              </a:ext>
            </a:extLst>
          </p:cNvPr>
          <p:cNvGrpSpPr/>
          <p:nvPr/>
        </p:nvGrpSpPr>
        <p:grpSpPr>
          <a:xfrm>
            <a:off x="6859347" y="4322788"/>
            <a:ext cx="1450950" cy="1626492"/>
            <a:chOff x="6750018" y="4168921"/>
            <a:chExt cx="1976005" cy="2215071"/>
          </a:xfrm>
        </p:grpSpPr>
        <p:pic>
          <p:nvPicPr>
            <p:cNvPr id="45" name="Picture 77" descr="5.psd">
              <a:extLst>
                <a:ext uri="{FF2B5EF4-FFF2-40B4-BE49-F238E27FC236}">
                  <a16:creationId xmlns:a16="http://schemas.microsoft.com/office/drawing/2014/main" id="{19B2D5A8-BC5B-B54B-BF90-3B2174F84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>
              <a:off x="7256271" y="4168921"/>
              <a:ext cx="1368152" cy="11537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77" descr="5.psd">
              <a:extLst>
                <a:ext uri="{FF2B5EF4-FFF2-40B4-BE49-F238E27FC236}">
                  <a16:creationId xmlns:a16="http://schemas.microsoft.com/office/drawing/2014/main" id="{47126E69-C2C3-1646-BD6D-76AB11F3B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 flipH="1">
              <a:off x="6804248" y="4361445"/>
              <a:ext cx="1368152" cy="11537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5.psd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>
              <a:off x="6750018" y="4610929"/>
              <a:ext cx="1368152" cy="11537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77" descr="5.psd">
              <a:extLst>
                <a:ext uri="{FF2B5EF4-FFF2-40B4-BE49-F238E27FC236}">
                  <a16:creationId xmlns:a16="http://schemas.microsoft.com/office/drawing/2014/main" id="{6FF599F9-DF3F-3745-8EF3-62FCC61FB5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>
              <a:off x="6834598" y="4884016"/>
              <a:ext cx="1368152" cy="11537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77" descr="5.psd">
              <a:extLst>
                <a:ext uri="{FF2B5EF4-FFF2-40B4-BE49-F238E27FC236}">
                  <a16:creationId xmlns:a16="http://schemas.microsoft.com/office/drawing/2014/main" id="{3F1C1CA8-363E-C741-AE39-F0A574E13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>
              <a:off x="7357871" y="4841563"/>
              <a:ext cx="1368152" cy="11537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77" descr="5.psd">
              <a:extLst>
                <a:ext uri="{FF2B5EF4-FFF2-40B4-BE49-F238E27FC236}">
                  <a16:creationId xmlns:a16="http://schemas.microsoft.com/office/drawing/2014/main" id="{59116833-492B-D748-A522-D16BE0B6D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15"/>
            <a:stretch/>
          </p:blipFill>
          <p:spPr>
            <a:xfrm flipH="1">
              <a:off x="7004883" y="5230252"/>
              <a:ext cx="1368152" cy="11537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09FDF22-0643-884E-84EF-D33A85FC1A0D}"/>
              </a:ext>
            </a:extLst>
          </p:cNvPr>
          <p:cNvGrpSpPr/>
          <p:nvPr/>
        </p:nvGrpSpPr>
        <p:grpSpPr>
          <a:xfrm>
            <a:off x="1146130" y="1348181"/>
            <a:ext cx="4955225" cy="4077134"/>
            <a:chOff x="1146130" y="1531906"/>
            <a:chExt cx="4955225" cy="4077134"/>
          </a:xfrm>
        </p:grpSpPr>
        <p:sp>
          <p:nvSpPr>
            <p:cNvPr id="6" name="Arc 5"/>
            <p:cNvSpPr/>
            <p:nvPr/>
          </p:nvSpPr>
          <p:spPr>
            <a:xfrm rot="7629825">
              <a:off x="1416875" y="1319077"/>
              <a:ext cx="4017772" cy="4559262"/>
            </a:xfrm>
            <a:prstGeom prst="arc">
              <a:avLst>
                <a:gd name="adj1" fmla="val 18011155"/>
                <a:gd name="adj2" fmla="val 20485821"/>
              </a:avLst>
            </a:prstGeom>
            <a:ln w="76200" cmpd="sng">
              <a:solidFill>
                <a:srgbClr val="FF0000"/>
              </a:solidFill>
              <a:headEnd type="stealth"/>
              <a:tailEnd type="stealth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rc 4"/>
            <p:cNvSpPr/>
            <p:nvPr/>
          </p:nvSpPr>
          <p:spPr>
            <a:xfrm rot="4071393">
              <a:off x="1717241" y="1224925"/>
              <a:ext cx="4077134" cy="4691095"/>
            </a:xfrm>
            <a:prstGeom prst="arc">
              <a:avLst>
                <a:gd name="adj1" fmla="val 17613842"/>
                <a:gd name="adj2" fmla="val 19323540"/>
              </a:avLst>
            </a:prstGeom>
            <a:ln w="76200" cmpd="sng">
              <a:solidFill>
                <a:srgbClr val="FF0000"/>
              </a:solidFill>
              <a:tailEnd type="stealth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5456F0C0-7DA7-374F-B4D7-DD6ADA20FBE2}"/>
              </a:ext>
            </a:extLst>
          </p:cNvPr>
          <p:cNvGrpSpPr/>
          <p:nvPr/>
        </p:nvGrpSpPr>
        <p:grpSpPr>
          <a:xfrm>
            <a:off x="3141466" y="3573016"/>
            <a:ext cx="3091822" cy="2322291"/>
            <a:chOff x="3141466" y="3783211"/>
            <a:chExt cx="3091822" cy="2322291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194B7F56-2E65-984C-81DC-EF044555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3564" y="3783211"/>
              <a:ext cx="669724" cy="723302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C252CB86-73D0-6843-BF46-95C91618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466" y="5382200"/>
              <a:ext cx="669724" cy="723302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A5F3EC7C-F5CD-BB4E-9B99-D0645C089043}"/>
              </a:ext>
            </a:extLst>
          </p:cNvPr>
          <p:cNvGrpSpPr/>
          <p:nvPr/>
        </p:nvGrpSpPr>
        <p:grpSpPr>
          <a:xfrm>
            <a:off x="2240339" y="2026780"/>
            <a:ext cx="2719107" cy="2298617"/>
            <a:chOff x="2173371" y="1944932"/>
            <a:chExt cx="3161826" cy="2837236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3B436232-4D66-7842-8EAC-619C2A0DF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4668" y="3056336"/>
              <a:ext cx="450529" cy="486570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9311BEE-54CB-AE43-B4A5-BF6F41AE9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371" y="3012483"/>
              <a:ext cx="450528" cy="486571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E04F32AD-F817-314B-BB9B-43EF1D136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559" y="4295597"/>
              <a:ext cx="450529" cy="486571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B4722426-87B5-764B-B461-4CD0CDFC6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6675" y="4248878"/>
              <a:ext cx="450529" cy="486570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9556CA5C-E6A1-2D45-B265-944288C2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9435" y="1944932"/>
              <a:ext cx="450529" cy="486570"/>
            </a:xfrm>
            <a:prstGeom prst="rect">
              <a:avLst/>
            </a:prstGeom>
          </p:spPr>
        </p:pic>
      </p:grpSp>
      <p:sp>
        <p:nvSpPr>
          <p:cNvPr id="68" name="Arc 67">
            <a:extLst>
              <a:ext uri="{FF2B5EF4-FFF2-40B4-BE49-F238E27FC236}">
                <a16:creationId xmlns:a16="http://schemas.microsoft.com/office/drawing/2014/main" id="{18E94E77-CDEC-4F4D-A3D9-8775DB100427}"/>
              </a:ext>
            </a:extLst>
          </p:cNvPr>
          <p:cNvSpPr/>
          <p:nvPr/>
        </p:nvSpPr>
        <p:spPr>
          <a:xfrm rot="18151136" flipH="1" flipV="1">
            <a:off x="5139317" y="3716730"/>
            <a:ext cx="2003533" cy="2273557"/>
          </a:xfrm>
          <a:prstGeom prst="arc">
            <a:avLst>
              <a:gd name="adj1" fmla="val 17322402"/>
              <a:gd name="adj2" fmla="val 20943775"/>
            </a:avLst>
          </a:prstGeom>
          <a:ln w="76200" cmpd="sng">
            <a:solidFill>
              <a:srgbClr val="FF0000"/>
            </a:solidFill>
            <a:headEnd type="stealth"/>
            <a:tailEnd type="non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C3B74624-E2F3-804D-A1EE-3AFBF6C5EF74}"/>
              </a:ext>
            </a:extLst>
          </p:cNvPr>
          <p:cNvSpPr/>
          <p:nvPr/>
        </p:nvSpPr>
        <p:spPr>
          <a:xfrm rot="18151136">
            <a:off x="5457534" y="4900161"/>
            <a:ext cx="2003533" cy="2273557"/>
          </a:xfrm>
          <a:prstGeom prst="arc">
            <a:avLst>
              <a:gd name="adj1" fmla="val 17331553"/>
              <a:gd name="adj2" fmla="val 20698086"/>
            </a:avLst>
          </a:prstGeom>
          <a:ln w="76200" cmpd="sng">
            <a:solidFill>
              <a:srgbClr val="FF0000"/>
            </a:solidFill>
            <a:headEnd type="stealth"/>
            <a:tailEnd type="non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4DC83ED1-54AD-084A-8F90-295793C360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153970"/>
            <a:ext cx="669724" cy="72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9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e d’écran 2017-12-14 à 09.47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72" y="3312367"/>
            <a:ext cx="4152966" cy="35010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42DD7B8-1F0E-AD4E-A938-065B33023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2" r="20469"/>
          <a:stretch/>
        </p:blipFill>
        <p:spPr>
          <a:xfrm>
            <a:off x="1259632" y="674084"/>
            <a:ext cx="2520280" cy="25266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3F502D-3AB8-8643-86D4-77FF80FA5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74084"/>
            <a:ext cx="3816424" cy="25388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CF65EB-CF1A-2B46-95B7-17B3E4BA12F7}"/>
              </a:ext>
            </a:extLst>
          </p:cNvPr>
          <p:cNvSpPr txBox="1"/>
          <p:nvPr/>
        </p:nvSpPr>
        <p:spPr>
          <a:xfrm>
            <a:off x="-36512" y="-2738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b="1" dirty="0"/>
              <a:t>PREVENTION TRANSMISSION INTER ANIMAUX</a:t>
            </a:r>
          </a:p>
        </p:txBody>
      </p:sp>
    </p:spTree>
    <p:extLst>
      <p:ext uri="{BB962C8B-B14F-4D97-AF65-F5344CB8AC3E}">
        <p14:creationId xmlns:p14="http://schemas.microsoft.com/office/powerpoint/2010/main" val="370524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EAA40C-5A19-F648-A8B5-A3AE0F2CE266}"/>
              </a:ext>
            </a:extLst>
          </p:cNvPr>
          <p:cNvSpPr txBox="1"/>
          <p:nvPr/>
        </p:nvSpPr>
        <p:spPr>
          <a:xfrm>
            <a:off x="20034" y="548680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b="1" dirty="0"/>
              <a:t>PREVENTION TRANSMISSION </a:t>
            </a:r>
          </a:p>
          <a:p>
            <a:pPr algn="ctr"/>
            <a:r>
              <a:rPr lang="fr-CH" sz="3600" b="1" dirty="0"/>
              <a:t>INTER HUMAINE</a:t>
            </a:r>
          </a:p>
          <a:p>
            <a:endParaRPr lang="fr-CH" sz="3600" b="1" dirty="0"/>
          </a:p>
          <a:p>
            <a:pPr marL="403225"/>
            <a:r>
              <a:rPr lang="fr-CH" sz="3600" b="1" dirty="0"/>
              <a:t>1/ SAVOIR RECONNAÎTRE UNE GRIPPE</a:t>
            </a:r>
          </a:p>
          <a:p>
            <a:pPr marL="403225"/>
            <a:endParaRPr lang="fr-CH" sz="3600" b="1" dirty="0"/>
          </a:p>
          <a:p>
            <a:pPr marL="403225"/>
            <a:r>
              <a:rPr lang="fr-CH" sz="3600" b="1" dirty="0"/>
              <a:t>2/ MESURES PHYSIQUES</a:t>
            </a:r>
          </a:p>
          <a:p>
            <a:pPr marL="403225"/>
            <a:endParaRPr lang="fr-CH" sz="3600" b="1" dirty="0"/>
          </a:p>
          <a:p>
            <a:pPr marL="403225"/>
            <a:r>
              <a:rPr lang="fr-CH" sz="3600" b="1" dirty="0"/>
              <a:t>3/ VACCINATION</a:t>
            </a:r>
          </a:p>
          <a:p>
            <a:endParaRPr lang="fr-CH" sz="3600" b="1" dirty="0"/>
          </a:p>
        </p:txBody>
      </p:sp>
    </p:spTree>
    <p:extLst>
      <p:ext uri="{BB962C8B-B14F-4D97-AF65-F5344CB8AC3E}">
        <p14:creationId xmlns:p14="http://schemas.microsoft.com/office/powerpoint/2010/main" val="3121460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47265" r="48594" b="13086"/>
          <a:stretch/>
        </p:blipFill>
        <p:spPr bwMode="auto">
          <a:xfrm>
            <a:off x="683568" y="1474463"/>
            <a:ext cx="7290188" cy="505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835696" y="0"/>
            <a:ext cx="5449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/>
              <a:t>GRIPPE OU PAS GRIPPE ?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3203848" y="476672"/>
            <a:ext cx="2232248" cy="4824536"/>
            <a:chOff x="3203848" y="476672"/>
            <a:chExt cx="2232248" cy="4824536"/>
          </a:xfrm>
        </p:grpSpPr>
        <p:sp>
          <p:nvSpPr>
            <p:cNvPr id="2" name="Rectangle 1"/>
            <p:cNvSpPr/>
            <p:nvPr/>
          </p:nvSpPr>
          <p:spPr>
            <a:xfrm>
              <a:off x="3203848" y="1556792"/>
              <a:ext cx="2232248" cy="3744416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920663" y="476672"/>
              <a:ext cx="69602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0" dirty="0">
                  <a:solidFill>
                    <a:srgbClr val="FF0000"/>
                  </a:solidFill>
                </a:rPr>
                <a:t>+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5508104" y="332656"/>
            <a:ext cx="2952328" cy="5688632"/>
            <a:chOff x="5508104" y="332656"/>
            <a:chExt cx="2952328" cy="5688632"/>
          </a:xfrm>
        </p:grpSpPr>
        <p:sp>
          <p:nvSpPr>
            <p:cNvPr id="5" name="Rectangle 4"/>
            <p:cNvSpPr/>
            <p:nvPr/>
          </p:nvSpPr>
          <p:spPr>
            <a:xfrm>
              <a:off x="5508104" y="5301208"/>
              <a:ext cx="2304256" cy="720080"/>
            </a:xfrm>
            <a:prstGeom prst="rect">
              <a:avLst/>
            </a:prstGeom>
            <a:solidFill>
              <a:srgbClr val="00B0F0">
                <a:alpha val="34000"/>
              </a:srgbClr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7892648" y="5513923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b="1" dirty="0">
                  <a:solidFill>
                    <a:srgbClr val="00B0F0"/>
                  </a:solidFill>
                </a:rPr>
                <a:t>ORL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198424" y="332656"/>
              <a:ext cx="56137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600" dirty="0">
                  <a:solidFill>
                    <a:srgbClr val="00B0F0"/>
                  </a:solidFill>
                </a:rPr>
                <a:t>-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40152" y="1800111"/>
              <a:ext cx="1152128" cy="188729"/>
            </a:xfrm>
            <a:prstGeom prst="rect">
              <a:avLst/>
            </a:prstGeom>
            <a:solidFill>
              <a:srgbClr val="00B0F0">
                <a:alpha val="34000"/>
              </a:srgbClr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383667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79712" y="6458441"/>
            <a:ext cx="565212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https://www.youtube.com/watch?v=-CRduDChuv8</a:t>
            </a:r>
            <a:endParaRPr lang="en-US" dirty="0"/>
          </a:p>
        </p:txBody>
      </p:sp>
      <p:pic>
        <p:nvPicPr>
          <p:cNvPr id="2" name="Influenza A and B Infection and Replication">
            <a:hlinkClick r:id="" action="ppaction://media"/>
            <a:extLst>
              <a:ext uri="{FF2B5EF4-FFF2-40B4-BE49-F238E27FC236}">
                <a16:creationId xmlns:a16="http://schemas.microsoft.com/office/drawing/2014/main" id="{5ED88482-FEE3-D542-98F3-A25774AA9A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760" y="836712"/>
            <a:ext cx="8892480" cy="50020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DC7143A0-9A40-6E4B-A0F4-0B10A1415DA0}"/>
              </a:ext>
            </a:extLst>
          </p:cNvPr>
          <p:cNvSpPr txBox="1"/>
          <p:nvPr/>
        </p:nvSpPr>
        <p:spPr>
          <a:xfrm>
            <a:off x="-28814" y="22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MECANISME DE L’INFECTION</a:t>
            </a:r>
          </a:p>
        </p:txBody>
      </p:sp>
    </p:spTree>
    <p:extLst>
      <p:ext uri="{BB962C8B-B14F-4D97-AF65-F5344CB8AC3E}">
        <p14:creationId xmlns:p14="http://schemas.microsoft.com/office/powerpoint/2010/main" val="427712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1"/>
          <a:stretch/>
        </p:blipFill>
        <p:spPr bwMode="auto">
          <a:xfrm>
            <a:off x="96838" y="1916832"/>
            <a:ext cx="8928992" cy="403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05238" y="6165304"/>
            <a:ext cx="87205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/>
              <a:t>Rappel: dans </a:t>
            </a:r>
            <a:r>
              <a:rPr lang="fr-CH" b="1" dirty="0">
                <a:solidFill>
                  <a:srgbClr val="FF0000"/>
                </a:solidFill>
              </a:rPr>
              <a:t>30% </a:t>
            </a:r>
            <a:r>
              <a:rPr lang="fr-CH" b="1" dirty="0"/>
              <a:t>des cas, la grippe est </a:t>
            </a:r>
            <a:r>
              <a:rPr lang="fr-CH" b="1" dirty="0">
                <a:solidFill>
                  <a:srgbClr val="FF0000"/>
                </a:solidFill>
              </a:rPr>
              <a:t>asymptomatique </a:t>
            </a:r>
            <a:r>
              <a:rPr lang="fr-CH" b="1" dirty="0"/>
              <a:t>mais quand même </a:t>
            </a:r>
            <a:r>
              <a:rPr lang="fr-CH" b="1" dirty="0">
                <a:solidFill>
                  <a:srgbClr val="FF0000"/>
                </a:solidFill>
              </a:rPr>
              <a:t>transmissible!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" t="258" r="-474" b="73035"/>
          <a:stretch/>
        </p:blipFill>
        <p:spPr bwMode="auto">
          <a:xfrm>
            <a:off x="86544" y="260648"/>
            <a:ext cx="8949580" cy="148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611560" y="2324894"/>
            <a:ext cx="6552728" cy="2943522"/>
            <a:chOff x="611560" y="2324894"/>
            <a:chExt cx="6552728" cy="2943522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3419872" y="2324894"/>
              <a:ext cx="1008112" cy="936104"/>
            </a:xfrm>
            <a:prstGeom prst="roundRect">
              <a:avLst/>
            </a:prstGeom>
            <a:solidFill>
              <a:srgbClr val="FF000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4860032" y="2324895"/>
              <a:ext cx="936104" cy="936104"/>
            </a:xfrm>
            <a:prstGeom prst="roundRect">
              <a:avLst/>
            </a:prstGeom>
            <a:solidFill>
              <a:srgbClr val="FF000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6228184" y="2324894"/>
              <a:ext cx="936104" cy="936104"/>
            </a:xfrm>
            <a:prstGeom prst="roundRect">
              <a:avLst/>
            </a:prstGeom>
            <a:solidFill>
              <a:srgbClr val="FF000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" name="Rectangle à coins arrondis 10"/>
            <p:cNvSpPr/>
            <p:nvPr/>
          </p:nvSpPr>
          <p:spPr>
            <a:xfrm>
              <a:off x="4860032" y="4053086"/>
              <a:ext cx="936104" cy="960090"/>
            </a:xfrm>
            <a:prstGeom prst="roundRect">
              <a:avLst/>
            </a:prstGeom>
            <a:solidFill>
              <a:srgbClr val="FF000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611560" y="2357660"/>
              <a:ext cx="2376264" cy="2631529"/>
            </a:xfrm>
            <a:prstGeom prst="roundRect">
              <a:avLst/>
            </a:prstGeom>
            <a:solidFill>
              <a:srgbClr val="FF000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4" name="Connecteur droit 3"/>
            <p:cNvCxnSpPr/>
            <p:nvPr/>
          </p:nvCxnSpPr>
          <p:spPr>
            <a:xfrm>
              <a:off x="2483768" y="5268416"/>
              <a:ext cx="43204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6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6" t="15788" r="21948" b="21357"/>
          <a:stretch/>
        </p:blipFill>
        <p:spPr bwMode="auto">
          <a:xfrm>
            <a:off x="971600" y="1268760"/>
            <a:ext cx="7376904" cy="416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90029" y="5658127"/>
            <a:ext cx="438622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H" sz="900" b="1" dirty="0"/>
              <a:t>TEST DE PROBABILITÉ ONLINE: </a:t>
            </a:r>
          </a:p>
          <a:p>
            <a:pPr algn="ctr"/>
            <a:endParaRPr lang="fr-CH" sz="900" b="1" dirty="0"/>
          </a:p>
          <a:p>
            <a:pPr algn="ctr"/>
            <a:r>
              <a:rPr lang="fr-CH" sz="900" b="1" dirty="0">
                <a:solidFill>
                  <a:srgbClr val="0070C0"/>
                </a:solidFill>
                <a:hlinkClick r:id="rId3"/>
              </a:rPr>
              <a:t>http://www.lagrippe.ch/fr.html?gclid=EAIaIQobChMI7f_cosXC1wIVQrgbCh16LwnVEAAYASAAEgISP_D_BwE#Contamination</a:t>
            </a:r>
            <a:endParaRPr lang="fr-CH" sz="9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60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">
            <a:extLst>
              <a:ext uri="{FF2B5EF4-FFF2-40B4-BE49-F238E27FC236}">
                <a16:creationId xmlns:a16="http://schemas.microsoft.com/office/drawing/2014/main" id="{893DD425-72EA-0646-B1C5-F5EA59BD213E}"/>
              </a:ext>
            </a:extLst>
          </p:cNvPr>
          <p:cNvSpPr txBox="1"/>
          <p:nvPr/>
        </p:nvSpPr>
        <p:spPr>
          <a:xfrm>
            <a:off x="391937" y="4700774"/>
            <a:ext cx="8354891" cy="9304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CH" sz="4800" b="1" dirty="0">
                <a:solidFill>
                  <a:schemeClr val="bg1"/>
                </a:solidFill>
              </a:rPr>
              <a:t>MESURES DE PREVENTIONS</a:t>
            </a: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4F4621B2-1B76-CA41-A255-A137326D8D9D}"/>
              </a:ext>
            </a:extLst>
          </p:cNvPr>
          <p:cNvSpPr txBox="1"/>
          <p:nvPr/>
        </p:nvSpPr>
        <p:spPr>
          <a:xfrm>
            <a:off x="0" y="-2784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b="1" dirty="0"/>
              <a:t>MESURES DE PREVENTION PHYSIQUES</a:t>
            </a: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3BCC6303-B027-7E42-8D01-24FB90D8C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3" y="1617940"/>
            <a:ext cx="2808245" cy="39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53174017-C5C1-6240-A56D-A078816F4912}"/>
              </a:ext>
            </a:extLst>
          </p:cNvPr>
          <p:cNvGrpSpPr/>
          <p:nvPr/>
        </p:nvGrpSpPr>
        <p:grpSpPr>
          <a:xfrm>
            <a:off x="3203848" y="831019"/>
            <a:ext cx="5472608" cy="5190269"/>
            <a:chOff x="3203848" y="831019"/>
            <a:chExt cx="5472608" cy="5190269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B775C1C2-F141-4143-8C9D-CA46F6D3844A}"/>
                </a:ext>
              </a:extLst>
            </p:cNvPr>
            <p:cNvGrpSpPr/>
            <p:nvPr/>
          </p:nvGrpSpPr>
          <p:grpSpPr>
            <a:xfrm>
              <a:off x="4301766" y="831019"/>
              <a:ext cx="4374690" cy="3136296"/>
              <a:chOff x="2424019" y="496816"/>
              <a:chExt cx="4374690" cy="31362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5C1E0A02-F874-C942-9714-56857E549A48}"/>
                  </a:ext>
                </a:extLst>
              </p:cNvPr>
              <p:cNvGrpSpPr/>
              <p:nvPr/>
            </p:nvGrpSpPr>
            <p:grpSpPr>
              <a:xfrm>
                <a:off x="2424019" y="909174"/>
                <a:ext cx="2418437" cy="2453742"/>
                <a:chOff x="6444208" y="973737"/>
                <a:chExt cx="2418437" cy="2453742"/>
              </a:xfrm>
            </p:grpSpPr>
            <p:pic>
              <p:nvPicPr>
                <p:cNvPr id="4" name="Image 3">
                  <a:extLst>
                    <a:ext uri="{FF2B5EF4-FFF2-40B4-BE49-F238E27FC236}">
                      <a16:creationId xmlns:a16="http://schemas.microsoft.com/office/drawing/2014/main" id="{BDA3C834-FF14-374D-88CC-A8EEF5F1F3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44208" y="973737"/>
                  <a:ext cx="2418437" cy="2453742"/>
                </a:xfrm>
                <a:prstGeom prst="rect">
                  <a:avLst/>
                </a:prstGeom>
              </p:spPr>
            </p:pic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CE5EBBCB-5214-F040-B8F9-F208E1A5C0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42910" y="2347473"/>
                  <a:ext cx="213466" cy="217431"/>
                </a:xfrm>
                <a:prstGeom prst="rect">
                  <a:avLst/>
                </a:prstGeom>
              </p:spPr>
            </p:pic>
            <p:pic>
              <p:nvPicPr>
                <p:cNvPr id="41" name="Image 40">
                  <a:extLst>
                    <a:ext uri="{FF2B5EF4-FFF2-40B4-BE49-F238E27FC236}">
                      <a16:creationId xmlns:a16="http://schemas.microsoft.com/office/drawing/2014/main" id="{28B77276-4691-3144-9C03-5A53937AA8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74958" y="2420888"/>
                  <a:ext cx="213466" cy="217431"/>
                </a:xfrm>
                <a:prstGeom prst="rect">
                  <a:avLst/>
                </a:prstGeom>
              </p:spPr>
            </p:pic>
            <p:pic>
              <p:nvPicPr>
                <p:cNvPr id="43" name="Image 42">
                  <a:extLst>
                    <a:ext uri="{FF2B5EF4-FFF2-40B4-BE49-F238E27FC236}">
                      <a16:creationId xmlns:a16="http://schemas.microsoft.com/office/drawing/2014/main" id="{87E7F989-C95A-9541-9E7F-2014EB9638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98894" y="2347473"/>
                  <a:ext cx="213466" cy="217431"/>
                </a:xfrm>
                <a:prstGeom prst="rect">
                  <a:avLst/>
                </a:prstGeom>
              </p:spPr>
            </p:pic>
            <p:pic>
              <p:nvPicPr>
                <p:cNvPr id="44" name="Image 43">
                  <a:extLst>
                    <a:ext uri="{FF2B5EF4-FFF2-40B4-BE49-F238E27FC236}">
                      <a16:creationId xmlns:a16="http://schemas.microsoft.com/office/drawing/2014/main" id="{0F37D363-966C-5447-B311-525531A202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58934" y="2274058"/>
                  <a:ext cx="213466" cy="217431"/>
                </a:xfrm>
                <a:prstGeom prst="rect">
                  <a:avLst/>
                </a:prstGeom>
              </p:spPr>
            </p:pic>
          </p:grpSp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id="{CE087848-7123-0341-9F16-30B86AC5638F}"/>
                  </a:ext>
                </a:extLst>
              </p:cNvPr>
              <p:cNvGrpSpPr/>
              <p:nvPr/>
            </p:nvGrpSpPr>
            <p:grpSpPr>
              <a:xfrm>
                <a:off x="4226849" y="496816"/>
                <a:ext cx="1670740" cy="1023593"/>
                <a:chOff x="3811073" y="572721"/>
                <a:chExt cx="1670740" cy="1023593"/>
              </a:xfrm>
            </p:grpSpPr>
            <p:pic>
              <p:nvPicPr>
                <p:cNvPr id="54" name="Image 53">
                  <a:extLst>
                    <a:ext uri="{FF2B5EF4-FFF2-40B4-BE49-F238E27FC236}">
                      <a16:creationId xmlns:a16="http://schemas.microsoft.com/office/drawing/2014/main" id="{89CE6192-6AE0-844D-B714-8185608DC2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1073" y="572721"/>
                  <a:ext cx="1670740" cy="1023593"/>
                </a:xfrm>
                <a:prstGeom prst="rect">
                  <a:avLst/>
                </a:prstGeom>
              </p:spPr>
            </p:pic>
            <p:grpSp>
              <p:nvGrpSpPr>
                <p:cNvPr id="2" name="Groupe 1">
                  <a:extLst>
                    <a:ext uri="{FF2B5EF4-FFF2-40B4-BE49-F238E27FC236}">
                      <a16:creationId xmlns:a16="http://schemas.microsoft.com/office/drawing/2014/main" id="{88D12CC1-BB77-AE4E-962B-52FB2EF7A4F0}"/>
                    </a:ext>
                  </a:extLst>
                </p:cNvPr>
                <p:cNvGrpSpPr/>
                <p:nvPr/>
              </p:nvGrpSpPr>
              <p:grpSpPr>
                <a:xfrm>
                  <a:off x="4483720" y="833435"/>
                  <a:ext cx="242040" cy="253159"/>
                  <a:chOff x="4362700" y="707503"/>
                  <a:chExt cx="592465" cy="619682"/>
                </a:xfrm>
              </p:grpSpPr>
              <p:pic>
                <p:nvPicPr>
                  <p:cNvPr id="55" name="Image 54">
                    <a:extLst>
                      <a:ext uri="{FF2B5EF4-FFF2-40B4-BE49-F238E27FC236}">
                        <a16:creationId xmlns:a16="http://schemas.microsoft.com/office/drawing/2014/main" id="{3E6AC15F-8EA2-4440-B3F1-2181911D75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62700" y="882087"/>
                    <a:ext cx="323152" cy="329155"/>
                  </a:xfrm>
                  <a:prstGeom prst="rect">
                    <a:avLst/>
                  </a:prstGeom>
                </p:spPr>
              </p:pic>
              <p:pic>
                <p:nvPicPr>
                  <p:cNvPr id="57" name="Image 56">
                    <a:extLst>
                      <a:ext uri="{FF2B5EF4-FFF2-40B4-BE49-F238E27FC236}">
                        <a16:creationId xmlns:a16="http://schemas.microsoft.com/office/drawing/2014/main" id="{C7A2D692-3B3A-F246-B8F7-A6CD222CD2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02323" y="998030"/>
                    <a:ext cx="323152" cy="329155"/>
                  </a:xfrm>
                  <a:prstGeom prst="rect">
                    <a:avLst/>
                  </a:prstGeom>
                </p:spPr>
              </p:pic>
              <p:pic>
                <p:nvPicPr>
                  <p:cNvPr id="59" name="Image 58">
                    <a:extLst>
                      <a:ext uri="{FF2B5EF4-FFF2-40B4-BE49-F238E27FC236}">
                        <a16:creationId xmlns:a16="http://schemas.microsoft.com/office/drawing/2014/main" id="{A1440A62-4BD2-0145-99FD-41D1558EB9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32013" y="707503"/>
                    <a:ext cx="323152" cy="32915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F80A4EC7-77EE-1B48-AB1D-F6C902DA435A}"/>
                  </a:ext>
                </a:extLst>
              </p:cNvPr>
              <p:cNvGrpSpPr/>
              <p:nvPr/>
            </p:nvGrpSpPr>
            <p:grpSpPr>
              <a:xfrm>
                <a:off x="5098334" y="810912"/>
                <a:ext cx="1700375" cy="2822200"/>
                <a:chOff x="3303527" y="1675855"/>
                <a:chExt cx="2179112" cy="3616785"/>
              </a:xfrm>
            </p:grpSpPr>
            <p:pic>
              <p:nvPicPr>
                <p:cNvPr id="8" name="Image 7">
                  <a:extLst>
                    <a:ext uri="{FF2B5EF4-FFF2-40B4-BE49-F238E27FC236}">
                      <a16:creationId xmlns:a16="http://schemas.microsoft.com/office/drawing/2014/main" id="{D480415A-C983-6B47-8FD0-5166C08769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31683">
                  <a:off x="3303527" y="1675855"/>
                  <a:ext cx="2179112" cy="3616785"/>
                </a:xfrm>
                <a:prstGeom prst="rect">
                  <a:avLst/>
                </a:prstGeom>
              </p:spPr>
            </p:pic>
            <p:grpSp>
              <p:nvGrpSpPr>
                <p:cNvPr id="3" name="Groupe 2">
                  <a:extLst>
                    <a:ext uri="{FF2B5EF4-FFF2-40B4-BE49-F238E27FC236}">
                      <a16:creationId xmlns:a16="http://schemas.microsoft.com/office/drawing/2014/main" id="{D40AD8F2-82D6-C943-A17B-153D72B929EA}"/>
                    </a:ext>
                  </a:extLst>
                </p:cNvPr>
                <p:cNvGrpSpPr/>
                <p:nvPr/>
              </p:nvGrpSpPr>
              <p:grpSpPr>
                <a:xfrm>
                  <a:off x="4038166" y="2914972"/>
                  <a:ext cx="407036" cy="871074"/>
                  <a:chOff x="3838934" y="2556405"/>
                  <a:chExt cx="768186" cy="1841989"/>
                </a:xfrm>
              </p:grpSpPr>
              <p:pic>
                <p:nvPicPr>
                  <p:cNvPr id="35" name="Image 34">
                    <a:extLst>
                      <a:ext uri="{FF2B5EF4-FFF2-40B4-BE49-F238E27FC236}">
                        <a16:creationId xmlns:a16="http://schemas.microsoft.com/office/drawing/2014/main" id="{40B34527-682A-174E-9E20-842400829E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39952" y="4069239"/>
                    <a:ext cx="323152" cy="329155"/>
                  </a:xfrm>
                  <a:prstGeom prst="rect">
                    <a:avLst/>
                  </a:prstGeom>
                </p:spPr>
              </p:pic>
              <p:pic>
                <p:nvPicPr>
                  <p:cNvPr id="36" name="Image 35">
                    <a:extLst>
                      <a:ext uri="{FF2B5EF4-FFF2-40B4-BE49-F238E27FC236}">
                        <a16:creationId xmlns:a16="http://schemas.microsoft.com/office/drawing/2014/main" id="{321BEA9E-E56C-7247-AB72-181E5ED0E0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38934" y="3326408"/>
                    <a:ext cx="323152" cy="329155"/>
                  </a:xfrm>
                  <a:prstGeom prst="rect">
                    <a:avLst/>
                  </a:prstGeom>
                </p:spPr>
              </p:pic>
              <p:pic>
                <p:nvPicPr>
                  <p:cNvPr id="37" name="Image 36">
                    <a:extLst>
                      <a:ext uri="{FF2B5EF4-FFF2-40B4-BE49-F238E27FC236}">
                        <a16:creationId xmlns:a16="http://schemas.microsoft.com/office/drawing/2014/main" id="{CA9373E0-F9E0-C646-A15D-1AA4E53CFDA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83968" y="3607827"/>
                    <a:ext cx="323152" cy="329155"/>
                  </a:xfrm>
                  <a:prstGeom prst="rect">
                    <a:avLst/>
                  </a:prstGeom>
                </p:spPr>
              </p:pic>
              <p:pic>
                <p:nvPicPr>
                  <p:cNvPr id="38" name="Image 37">
                    <a:extLst>
                      <a:ext uri="{FF2B5EF4-FFF2-40B4-BE49-F238E27FC236}">
                        <a16:creationId xmlns:a16="http://schemas.microsoft.com/office/drawing/2014/main" id="{27459960-9651-EC4D-8C6A-FF0A5E83A6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81588" y="2556405"/>
                    <a:ext cx="323152" cy="329155"/>
                  </a:xfrm>
                  <a:prstGeom prst="rect">
                    <a:avLst/>
                  </a:prstGeom>
                </p:spPr>
              </p:pic>
              <p:pic>
                <p:nvPicPr>
                  <p:cNvPr id="60" name="Image 59">
                    <a:extLst>
                      <a:ext uri="{FF2B5EF4-FFF2-40B4-BE49-F238E27FC236}">
                        <a16:creationId xmlns:a16="http://schemas.microsoft.com/office/drawing/2014/main" id="{1C21E64D-C6D9-524A-9A35-94C43344D5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09081" y="3429937"/>
                    <a:ext cx="323152" cy="329155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5C14A001-FBD3-5A42-82C6-9289D1AD8F25}"/>
                </a:ext>
              </a:extLst>
            </p:cNvPr>
            <p:cNvGrpSpPr/>
            <p:nvPr/>
          </p:nvGrpSpPr>
          <p:grpSpPr>
            <a:xfrm>
              <a:off x="5750846" y="4559295"/>
              <a:ext cx="1444236" cy="1461993"/>
              <a:chOff x="4135876" y="3212976"/>
              <a:chExt cx="1444236" cy="1461993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5505770C-0F26-0241-BC07-3D0682E1CA1A}"/>
                  </a:ext>
                </a:extLst>
              </p:cNvPr>
              <p:cNvGrpSpPr/>
              <p:nvPr/>
            </p:nvGrpSpPr>
            <p:grpSpPr>
              <a:xfrm>
                <a:off x="4135876" y="3212976"/>
                <a:ext cx="1444236" cy="1245969"/>
                <a:chOff x="3472433" y="2702785"/>
                <a:chExt cx="1679707" cy="1532655"/>
              </a:xfrm>
            </p:grpSpPr>
            <p:pic>
              <p:nvPicPr>
                <p:cNvPr id="10" name="Image 9">
                  <a:extLst>
                    <a:ext uri="{FF2B5EF4-FFF2-40B4-BE49-F238E27FC236}">
                      <a16:creationId xmlns:a16="http://schemas.microsoft.com/office/drawing/2014/main" id="{5179427F-DBD3-024E-AD29-E5AD4EE923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0432"/>
                <a:stretch/>
              </p:blipFill>
              <p:spPr>
                <a:xfrm>
                  <a:off x="3472433" y="2702785"/>
                  <a:ext cx="667519" cy="1532655"/>
                </a:xfrm>
                <a:prstGeom prst="rect">
                  <a:avLst/>
                </a:prstGeom>
              </p:spPr>
            </p:pic>
            <p:pic>
              <p:nvPicPr>
                <p:cNvPr id="53" name="Image 52">
                  <a:extLst>
                    <a:ext uri="{FF2B5EF4-FFF2-40B4-BE49-F238E27FC236}">
                      <a16:creationId xmlns:a16="http://schemas.microsoft.com/office/drawing/2014/main" id="{9E342ED9-32B9-B24F-87FD-2330536160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177"/>
                <a:stretch/>
              </p:blipFill>
              <p:spPr>
                <a:xfrm>
                  <a:off x="4142907" y="2702785"/>
                  <a:ext cx="1009233" cy="1532655"/>
                </a:xfrm>
                <a:prstGeom prst="rect">
                  <a:avLst/>
                </a:prstGeom>
              </p:spPr>
            </p:pic>
          </p:grp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49547F6-0D41-A34F-932F-9B0A2993846B}"/>
                  </a:ext>
                </a:extLst>
              </p:cNvPr>
              <p:cNvSpPr txBox="1"/>
              <p:nvPr/>
            </p:nvSpPr>
            <p:spPr>
              <a:xfrm>
                <a:off x="4151493" y="4305637"/>
                <a:ext cx="13613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COHORTAGE</a:t>
                </a:r>
              </a:p>
            </p:txBody>
          </p:sp>
        </p:grpSp>
        <p:sp>
          <p:nvSpPr>
            <p:cNvPr id="15" name="Flèche vers la droite 14">
              <a:extLst>
                <a:ext uri="{FF2B5EF4-FFF2-40B4-BE49-F238E27FC236}">
                  <a16:creationId xmlns:a16="http://schemas.microsoft.com/office/drawing/2014/main" id="{4667C803-4EA7-374F-8EE6-572C2EA7CE33}"/>
                </a:ext>
              </a:extLst>
            </p:cNvPr>
            <p:cNvSpPr/>
            <p:nvPr/>
          </p:nvSpPr>
          <p:spPr>
            <a:xfrm>
              <a:off x="3203848" y="3151126"/>
              <a:ext cx="936104" cy="119023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77077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649481" y="1772816"/>
            <a:ext cx="7738943" cy="3528392"/>
            <a:chOff x="68479" y="3573016"/>
            <a:chExt cx="4781416" cy="217997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16" r="4800"/>
            <a:stretch/>
          </p:blipFill>
          <p:spPr bwMode="auto">
            <a:xfrm>
              <a:off x="68479" y="3573016"/>
              <a:ext cx="4781416" cy="21799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923928" y="3573016"/>
              <a:ext cx="864096" cy="216024"/>
            </a:xfrm>
            <a:prstGeom prst="rect">
              <a:avLst/>
            </a:prstGeom>
            <a:solidFill>
              <a:srgbClr val="FFFF00">
                <a:alpha val="37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1544" y="3908025"/>
              <a:ext cx="2382264" cy="216024"/>
            </a:xfrm>
            <a:prstGeom prst="rect">
              <a:avLst/>
            </a:prstGeom>
            <a:solidFill>
              <a:srgbClr val="FFFF00">
                <a:alpha val="37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A3528F-46C4-514B-83AF-D942D4525B4B}"/>
                </a:ext>
              </a:extLst>
            </p:cNvPr>
            <p:cNvSpPr/>
            <p:nvPr/>
          </p:nvSpPr>
          <p:spPr>
            <a:xfrm>
              <a:off x="3093752" y="4373824"/>
              <a:ext cx="1694272" cy="222446"/>
            </a:xfrm>
            <a:prstGeom prst="rect">
              <a:avLst/>
            </a:prstGeom>
            <a:solidFill>
              <a:srgbClr val="FFFF00">
                <a:alpha val="37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F2E7BB-EE47-794B-8B9C-09A6493EA982}"/>
                </a:ext>
              </a:extLst>
            </p:cNvPr>
            <p:cNvSpPr/>
            <p:nvPr/>
          </p:nvSpPr>
          <p:spPr>
            <a:xfrm>
              <a:off x="469063" y="4551781"/>
              <a:ext cx="2001838" cy="222447"/>
            </a:xfrm>
            <a:prstGeom prst="rect">
              <a:avLst/>
            </a:prstGeom>
            <a:solidFill>
              <a:srgbClr val="FFFF00">
                <a:alpha val="37000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14" name="TextBox 4">
            <a:extLst>
              <a:ext uri="{FF2B5EF4-FFF2-40B4-BE49-F238E27FC236}">
                <a16:creationId xmlns:a16="http://schemas.microsoft.com/office/drawing/2014/main" id="{DC11A600-F9E2-814E-8B62-05AF669533BD}"/>
              </a:ext>
            </a:extLst>
          </p:cNvPr>
          <p:cNvSpPr txBox="1"/>
          <p:nvPr/>
        </p:nvSpPr>
        <p:spPr>
          <a:xfrm>
            <a:off x="-28814" y="22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b="1" dirty="0"/>
              <a:t>DIRECTIVES INSTITUTIONELLES</a:t>
            </a:r>
          </a:p>
        </p:txBody>
      </p:sp>
    </p:spTree>
    <p:extLst>
      <p:ext uri="{BB962C8B-B14F-4D97-AF65-F5344CB8AC3E}">
        <p14:creationId xmlns:p14="http://schemas.microsoft.com/office/powerpoint/2010/main" val="190515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>
            <a:extLst>
              <a:ext uri="{FF2B5EF4-FFF2-40B4-BE49-F238E27FC236}">
                <a16:creationId xmlns:a16="http://schemas.microsoft.com/office/drawing/2014/main" id="{DC11A600-F9E2-814E-8B62-05AF669533BD}"/>
              </a:ext>
            </a:extLst>
          </p:cNvPr>
          <p:cNvSpPr txBox="1"/>
          <p:nvPr/>
        </p:nvSpPr>
        <p:spPr>
          <a:xfrm>
            <a:off x="-28814" y="22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b="1" dirty="0"/>
              <a:t>VACCINATION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2CEF9C-6D86-8944-9DA4-5D7F4FDB8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880" y="1342509"/>
            <a:ext cx="6732240" cy="44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62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0" y="2204864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CH" sz="4800" b="1" dirty="0"/>
              <a:t>LA GRIPPE EN SUISSE</a:t>
            </a:r>
          </a:p>
        </p:txBody>
      </p:sp>
    </p:spTree>
    <p:extLst>
      <p:ext uri="{BB962C8B-B14F-4D97-AF65-F5344CB8AC3E}">
        <p14:creationId xmlns:p14="http://schemas.microsoft.com/office/powerpoint/2010/main" val="2466724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41824" y="-99392"/>
            <a:ext cx="85527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fr-CH" sz="4000" b="1" dirty="0"/>
              <a:t>LA GRIPPE </a:t>
            </a:r>
            <a:r>
              <a:rPr lang="fr-CH" sz="4000" b="1" dirty="0">
                <a:solidFill>
                  <a:srgbClr val="FF0000"/>
                </a:solidFill>
              </a:rPr>
              <a:t>EN SUISSE </a:t>
            </a:r>
            <a:r>
              <a:rPr lang="fr-CH" sz="4000" b="1" dirty="0"/>
              <a:t>C’EST:</a:t>
            </a:r>
          </a:p>
        </p:txBody>
      </p:sp>
      <p:grpSp>
        <p:nvGrpSpPr>
          <p:cNvPr id="60" name="Groupe 59"/>
          <p:cNvGrpSpPr/>
          <p:nvPr/>
        </p:nvGrpSpPr>
        <p:grpSpPr>
          <a:xfrm>
            <a:off x="2954647" y="692696"/>
            <a:ext cx="2121788" cy="1656184"/>
            <a:chOff x="6622866" y="398567"/>
            <a:chExt cx="2121788" cy="1656184"/>
          </a:xfrm>
          <a:solidFill>
            <a:schemeClr val="bg2"/>
          </a:solidFill>
        </p:grpSpPr>
        <p:sp>
          <p:nvSpPr>
            <p:cNvPr id="62" name="Ellipse 61"/>
            <p:cNvSpPr/>
            <p:nvPr/>
          </p:nvSpPr>
          <p:spPr>
            <a:xfrm>
              <a:off x="6622866" y="398567"/>
              <a:ext cx="2121788" cy="165618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800059" y="749605"/>
              <a:ext cx="1788161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fr-CH" sz="1200" dirty="0"/>
                <a:t>Une infection chaque année de: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fr-CH" sz="1200" dirty="0"/>
                <a:t>5 à 10 % des adultes  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fr-CH" sz="1200" b="1" dirty="0">
                  <a:solidFill>
                    <a:srgbClr val="FF0000"/>
                  </a:solidFill>
                </a:rPr>
                <a:t>20 -30% </a:t>
              </a:r>
              <a:r>
                <a:rPr lang="fr-CH" sz="1200" dirty="0"/>
                <a:t>des </a:t>
              </a:r>
              <a:r>
                <a:rPr lang="fr-CH" sz="1200" b="1" dirty="0">
                  <a:solidFill>
                    <a:srgbClr val="FF0000"/>
                  </a:solidFill>
                </a:rPr>
                <a:t>enfants</a:t>
              </a:r>
              <a:endParaRPr lang="fr-CH" sz="1200" b="1" dirty="0"/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fr-CH" sz="1200" dirty="0"/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5322271" y="1120935"/>
            <a:ext cx="2121788" cy="1656184"/>
            <a:chOff x="6735975" y="337011"/>
            <a:chExt cx="2121788" cy="1656184"/>
          </a:xfrm>
        </p:grpSpPr>
        <p:sp>
          <p:nvSpPr>
            <p:cNvPr id="76" name="Ellipse 75"/>
            <p:cNvSpPr/>
            <p:nvPr/>
          </p:nvSpPr>
          <p:spPr>
            <a:xfrm>
              <a:off x="6735975" y="337011"/>
              <a:ext cx="2121788" cy="16561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818978" y="846617"/>
              <a:ext cx="1952936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CH" sz="1200" b="1" dirty="0">
                  <a:solidFill>
                    <a:srgbClr val="FF0000"/>
                  </a:solidFill>
                </a:rPr>
                <a:t>112’000 à 275’000 consultations </a:t>
              </a:r>
            </a:p>
            <a:p>
              <a:pPr algn="ctr"/>
              <a:r>
                <a:rPr lang="fr-CH" sz="1200" dirty="0">
                  <a:solidFill>
                    <a:sysClr val="windowText" lastClr="000000"/>
                  </a:solidFill>
                </a:rPr>
                <a:t>par année 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6407272" y="2895153"/>
            <a:ext cx="2121788" cy="1656184"/>
            <a:chOff x="6622866" y="398567"/>
            <a:chExt cx="2121788" cy="1656184"/>
          </a:xfrm>
        </p:grpSpPr>
        <p:sp>
          <p:nvSpPr>
            <p:cNvPr id="11" name="Ellipse 10"/>
            <p:cNvSpPr/>
            <p:nvPr/>
          </p:nvSpPr>
          <p:spPr>
            <a:xfrm>
              <a:off x="6622866" y="398567"/>
              <a:ext cx="2121788" cy="165618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727271" y="828589"/>
              <a:ext cx="1952936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CH" sz="1200" b="1" dirty="0">
                  <a:solidFill>
                    <a:srgbClr val="FF0000"/>
                  </a:solidFill>
                </a:rPr>
                <a:t>30%</a:t>
              </a:r>
              <a:r>
                <a:rPr lang="fr-CH" sz="1200" b="1" dirty="0"/>
                <a:t> </a:t>
              </a:r>
            </a:p>
            <a:p>
              <a:pPr algn="ctr"/>
              <a:r>
                <a:rPr lang="fr-CH" sz="1200" dirty="0"/>
                <a:t>de porteurs </a:t>
              </a:r>
              <a:r>
                <a:rPr lang="fr-CH" sz="1200" b="1" dirty="0">
                  <a:solidFill>
                    <a:srgbClr val="FF0000"/>
                  </a:solidFill>
                </a:rPr>
                <a:t>asymptomatiques</a:t>
              </a:r>
            </a:p>
          </p:txBody>
        </p:sp>
      </p:grpSp>
      <p:grpSp>
        <p:nvGrpSpPr>
          <p:cNvPr id="71" name="Groupe 70"/>
          <p:cNvGrpSpPr/>
          <p:nvPr/>
        </p:nvGrpSpPr>
        <p:grpSpPr>
          <a:xfrm>
            <a:off x="5484288" y="4584790"/>
            <a:ext cx="2135629" cy="1656184"/>
            <a:chOff x="6622866" y="398567"/>
            <a:chExt cx="2135629" cy="1656184"/>
          </a:xfrm>
          <a:solidFill>
            <a:schemeClr val="bg2"/>
          </a:solidFill>
        </p:grpSpPr>
        <p:sp>
          <p:nvSpPr>
            <p:cNvPr id="72" name="Ellipse 71"/>
            <p:cNvSpPr/>
            <p:nvPr/>
          </p:nvSpPr>
          <p:spPr>
            <a:xfrm>
              <a:off x="6622866" y="398567"/>
              <a:ext cx="2121788" cy="165618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805559" y="903493"/>
              <a:ext cx="195293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CH" sz="1200" dirty="0"/>
                <a:t>Une Contagiosité entre</a:t>
              </a:r>
            </a:p>
            <a:p>
              <a:pPr algn="ctr"/>
              <a:r>
                <a:rPr lang="fr-CH" sz="1200" b="1" dirty="0">
                  <a:solidFill>
                    <a:srgbClr val="FF0000"/>
                  </a:solidFill>
                </a:rPr>
                <a:t>J-1 </a:t>
              </a:r>
              <a:r>
                <a:rPr lang="fr-CH" sz="1200" dirty="0"/>
                <a:t>à J5 (J10)  depuis début  des symptômes</a:t>
              </a:r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3080902" y="5112758"/>
            <a:ext cx="2121788" cy="1656184"/>
            <a:chOff x="6622866" y="398567"/>
            <a:chExt cx="2121788" cy="1656184"/>
          </a:xfrm>
          <a:solidFill>
            <a:schemeClr val="bg2"/>
          </a:solidFill>
        </p:grpSpPr>
        <p:sp>
          <p:nvSpPr>
            <p:cNvPr id="68" name="Ellipse 67"/>
            <p:cNvSpPr/>
            <p:nvPr/>
          </p:nvSpPr>
          <p:spPr>
            <a:xfrm>
              <a:off x="6622866" y="398567"/>
              <a:ext cx="2121788" cy="165618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868244" y="811130"/>
              <a:ext cx="163103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CH" sz="1200" dirty="0"/>
                <a:t>Un taux de </a:t>
              </a:r>
              <a:r>
                <a:rPr lang="fr-CH" sz="1200" b="1" dirty="0">
                  <a:solidFill>
                    <a:srgbClr val="FF0000"/>
                  </a:solidFill>
                </a:rPr>
                <a:t>transmission</a:t>
              </a:r>
              <a:r>
                <a:rPr lang="fr-CH" sz="1200" dirty="0"/>
                <a:t> de la grippe dans un service est de </a:t>
              </a:r>
              <a:r>
                <a:rPr lang="fr-CH" sz="1200" b="1" dirty="0">
                  <a:solidFill>
                    <a:srgbClr val="FF0000"/>
                  </a:solidFill>
                </a:rPr>
                <a:t>50-60%.</a:t>
              </a:r>
            </a:p>
          </p:txBody>
        </p:sp>
      </p:grpSp>
      <p:grpSp>
        <p:nvGrpSpPr>
          <p:cNvPr id="64" name="Groupe 63"/>
          <p:cNvGrpSpPr/>
          <p:nvPr/>
        </p:nvGrpSpPr>
        <p:grpSpPr>
          <a:xfrm>
            <a:off x="1015561" y="3971506"/>
            <a:ext cx="2121788" cy="1656184"/>
            <a:chOff x="6622866" y="398567"/>
            <a:chExt cx="2121788" cy="165618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5" name="Ellipse 64"/>
            <p:cNvSpPr/>
            <p:nvPr/>
          </p:nvSpPr>
          <p:spPr>
            <a:xfrm>
              <a:off x="6622866" y="398567"/>
              <a:ext cx="2121788" cy="1656184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760480" y="663337"/>
              <a:ext cx="185947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CH" sz="1200" dirty="0"/>
                <a:t>Une infection de ad </a:t>
              </a:r>
              <a:r>
                <a:rPr lang="fr-CH" sz="1200" b="1" dirty="0">
                  <a:solidFill>
                    <a:srgbClr val="FF0000"/>
                  </a:solidFill>
                </a:rPr>
                <a:t>23 % </a:t>
              </a:r>
              <a:r>
                <a:rPr lang="fr-CH" sz="1200" dirty="0"/>
                <a:t>du personnel hospitalier </a:t>
              </a:r>
              <a:r>
                <a:rPr lang="fr-CH" sz="1200" b="1" u="sng" dirty="0">
                  <a:solidFill>
                    <a:srgbClr val="FF0000"/>
                  </a:solidFill>
                </a:rPr>
                <a:t>non vacciné</a:t>
              </a:r>
              <a:r>
                <a:rPr lang="fr-CH" sz="1200" b="1" dirty="0">
                  <a:solidFill>
                    <a:srgbClr val="FF0000"/>
                  </a:solidFill>
                </a:rPr>
                <a:t> </a:t>
              </a:r>
              <a:r>
                <a:rPr lang="fr-CH" sz="1200" dirty="0"/>
                <a:t>est infecté contre seulement  </a:t>
              </a:r>
              <a:r>
                <a:rPr lang="fr-CH" sz="1200" b="1" dirty="0">
                  <a:solidFill>
                    <a:srgbClr val="00B050"/>
                  </a:solidFill>
                </a:rPr>
                <a:t>2% si vacciné</a:t>
              </a:r>
              <a:r>
                <a:rPr lang="fr-CH" sz="1200" dirty="0"/>
                <a:t> (soit 10 x moins)</a:t>
              </a:r>
              <a:r>
                <a:rPr lang="fr-CH" sz="1200" dirty="0">
                  <a:solidFill>
                    <a:schemeClr val="accent3">
                      <a:lumMod val="50000"/>
                    </a:schemeClr>
                  </a:solidFill>
                </a:rPr>
                <a:t>. </a:t>
              </a:r>
            </a:p>
          </p:txBody>
        </p:sp>
      </p:grpSp>
      <p:grpSp>
        <p:nvGrpSpPr>
          <p:cNvPr id="77" name="Groupe 76"/>
          <p:cNvGrpSpPr/>
          <p:nvPr/>
        </p:nvGrpSpPr>
        <p:grpSpPr>
          <a:xfrm>
            <a:off x="832859" y="1927323"/>
            <a:ext cx="2121788" cy="1656184"/>
            <a:chOff x="6640743" y="398567"/>
            <a:chExt cx="2121788" cy="1656184"/>
          </a:xfrm>
          <a:solidFill>
            <a:schemeClr val="bg2"/>
          </a:solidFill>
        </p:grpSpPr>
        <p:sp>
          <p:nvSpPr>
            <p:cNvPr id="78" name="Ellipse 77"/>
            <p:cNvSpPr/>
            <p:nvPr/>
          </p:nvSpPr>
          <p:spPr>
            <a:xfrm>
              <a:off x="6640743" y="398567"/>
              <a:ext cx="2121788" cy="1656184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783400" y="895947"/>
              <a:ext cx="185947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CH" sz="1200" dirty="0">
                  <a:solidFill>
                    <a:sysClr val="windowText" lastClr="000000"/>
                  </a:solidFill>
                </a:rPr>
                <a:t>Ad </a:t>
              </a:r>
              <a:r>
                <a:rPr lang="fr-CH" sz="1200" b="1" dirty="0">
                  <a:solidFill>
                    <a:schemeClr val="bg1"/>
                  </a:solidFill>
                </a:rPr>
                <a:t>1’500</a:t>
              </a:r>
              <a:r>
                <a:rPr lang="fr-CH" sz="1200" dirty="0">
                  <a:solidFill>
                    <a:schemeClr val="bg1"/>
                  </a:solidFill>
                </a:rPr>
                <a:t> </a:t>
              </a:r>
              <a:r>
                <a:rPr lang="fr-CH" sz="1200" dirty="0">
                  <a:solidFill>
                    <a:sysClr val="windowText" lastClr="000000"/>
                  </a:solidFill>
                </a:rPr>
                <a:t>décès en  Suisse  (dont 92 % de </a:t>
              </a:r>
            </a:p>
            <a:p>
              <a:pPr algn="ctr"/>
              <a:r>
                <a:rPr lang="fr-CH" sz="1200" dirty="0">
                  <a:solidFill>
                    <a:sysClr val="windowText" lastClr="000000"/>
                  </a:solidFill>
                </a:rPr>
                <a:t>personnes âgées).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163449" y="3477024"/>
            <a:ext cx="6864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1000" i="1" dirty="0">
                <a:hlinkClick r:id="rId2"/>
              </a:rPr>
              <a:t>Sentinelle</a:t>
            </a:r>
            <a:endParaRPr lang="fr-CH" sz="1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63688" y="332656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3200" b="1" dirty="0"/>
              <a:t>GRIPPE DANS LA POPULATION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71" y="1484784"/>
            <a:ext cx="8357442" cy="398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959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95453" y="2060848"/>
            <a:ext cx="57606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CH" sz="5400" b="1" dirty="0"/>
              <a:t>QUI EST À RISQUE</a:t>
            </a:r>
          </a:p>
          <a:p>
            <a:pPr marL="0" lvl="1" algn="ctr"/>
            <a:r>
              <a:rPr lang="fr-CH" sz="5400" b="1" dirty="0"/>
              <a:t>DE COMPLICATIONS ?</a:t>
            </a:r>
          </a:p>
        </p:txBody>
      </p:sp>
    </p:spTree>
    <p:extLst>
      <p:ext uri="{BB962C8B-B14F-4D97-AF65-F5344CB8AC3E}">
        <p14:creationId xmlns:p14="http://schemas.microsoft.com/office/powerpoint/2010/main" val="2320096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8520" y="1268760"/>
            <a:ext cx="9036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fr-CH" b="1" dirty="0">
                <a:solidFill>
                  <a:srgbClr val="FF0000"/>
                </a:solidFill>
              </a:rPr>
              <a:t>Les femmes enceintes</a:t>
            </a:r>
            <a:endParaRPr lang="fr-CH" b="1" u="sng" dirty="0">
              <a:solidFill>
                <a:srgbClr val="008000"/>
              </a:solidFill>
            </a:endParaRPr>
          </a:p>
          <a:p>
            <a:pPr lvl="1"/>
            <a:endParaRPr lang="fr-CH" b="1" dirty="0">
              <a:solidFill>
                <a:srgbClr val="008000"/>
              </a:solidFill>
            </a:endParaRPr>
          </a:p>
          <a:p>
            <a:pPr lvl="1"/>
            <a:endParaRPr lang="fr-CH" b="1" dirty="0">
              <a:solidFill>
                <a:srgbClr val="008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CH" b="1" dirty="0">
                <a:solidFill>
                  <a:srgbClr val="FF0000"/>
                </a:solidFill>
              </a:rPr>
              <a:t>Les prématurés </a:t>
            </a:r>
            <a:r>
              <a:rPr lang="fr-CH" dirty="0"/>
              <a:t>de</a:t>
            </a:r>
            <a:r>
              <a:rPr lang="fr-CH" b="1" dirty="0"/>
              <a:t> </a:t>
            </a:r>
            <a:r>
              <a:rPr lang="fr-CH" b="1" dirty="0">
                <a:solidFill>
                  <a:srgbClr val="FF0000"/>
                </a:solidFill>
              </a:rPr>
              <a:t>&lt; 33 SA</a:t>
            </a:r>
            <a:r>
              <a:rPr lang="fr-CH" b="1" dirty="0"/>
              <a:t> </a:t>
            </a:r>
            <a:r>
              <a:rPr lang="fr-CH" dirty="0"/>
              <a:t>ou</a:t>
            </a:r>
            <a:r>
              <a:rPr lang="fr-CH" b="1" dirty="0"/>
              <a:t> </a:t>
            </a:r>
            <a:r>
              <a:rPr lang="fr-CH" b="1" dirty="0">
                <a:solidFill>
                  <a:srgbClr val="FF0000"/>
                </a:solidFill>
              </a:rPr>
              <a:t>PN &lt; 1500 g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>
                <a:sym typeface="Wingdings" panose="05000000000000000000" pitchFamily="2" charset="2"/>
              </a:rPr>
              <a:t></a:t>
            </a:r>
            <a:r>
              <a:rPr lang="fr-CH" dirty="0"/>
              <a:t> les vacciner </a:t>
            </a:r>
            <a:r>
              <a:rPr lang="fr-CH" u="sng" dirty="0"/>
              <a:t>dès 6 mois</a:t>
            </a:r>
            <a:r>
              <a:rPr lang="fr-CH" dirty="0"/>
              <a:t> d’âge </a:t>
            </a:r>
            <a:r>
              <a:rPr lang="fr-CH" u="sng" dirty="0"/>
              <a:t>chronologique</a:t>
            </a:r>
            <a:r>
              <a:rPr lang="fr-CH" dirty="0"/>
              <a:t> au moins pendant les </a:t>
            </a:r>
            <a:r>
              <a:rPr lang="fr-CH" u="sng" dirty="0"/>
              <a:t>2 premiers hivers</a:t>
            </a:r>
            <a:r>
              <a:rPr lang="fr-CH" dirty="0"/>
              <a:t>.</a:t>
            </a:r>
          </a:p>
          <a:p>
            <a:pPr lvl="1"/>
            <a:endParaRPr lang="fr-CH" dirty="0">
              <a:solidFill>
                <a:srgbClr val="FF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CH" b="1" dirty="0">
                <a:solidFill>
                  <a:srgbClr val="FF0000"/>
                </a:solidFill>
              </a:rPr>
              <a:t>Les malades  chroniques:</a:t>
            </a:r>
            <a:r>
              <a:rPr lang="fr-CH" dirty="0"/>
              <a:t> maladies cardiaques, respiratoires (p. ex., asthme), maladie du système immunitaire (</a:t>
            </a:r>
            <a:r>
              <a:rPr lang="fr-CH" dirty="0" err="1"/>
              <a:t>asplénie</a:t>
            </a:r>
            <a:r>
              <a:rPr lang="fr-CH" dirty="0"/>
              <a:t>, HIV, cancer, immunothérapie, traitement corticoïde systémique) ou d’une pathologie affectant les fonctions rénale , hépatique, métabolique (diabète ou obésité morbide), musculaire ou neurologiques </a:t>
            </a:r>
            <a:r>
              <a:rPr lang="fr-CH" dirty="0">
                <a:sym typeface="Wingdings" panose="05000000000000000000" pitchFamily="2" charset="2"/>
              </a:rPr>
              <a:t></a:t>
            </a:r>
            <a:r>
              <a:rPr lang="fr-CH" dirty="0"/>
              <a:t> </a:t>
            </a:r>
            <a:r>
              <a:rPr lang="fr-CH" u="sng" dirty="0"/>
              <a:t>1</a:t>
            </a:r>
            <a:r>
              <a:rPr lang="fr-CH" u="sng" baseline="30000" dirty="0"/>
              <a:t>er</a:t>
            </a:r>
            <a:r>
              <a:rPr lang="fr-CH" u="sng" dirty="0"/>
              <a:t> vaccin dès  l’âge de 6 mois</a:t>
            </a:r>
            <a:r>
              <a:rPr lang="fr-CH" dirty="0"/>
              <a:t>.</a:t>
            </a:r>
          </a:p>
          <a:p>
            <a:pPr lvl="1"/>
            <a:endParaRPr lang="fr-CH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H" b="1" dirty="0">
                <a:solidFill>
                  <a:srgbClr val="FF0000"/>
                </a:solidFill>
              </a:rPr>
              <a:t>Les personnes de 65 ans </a:t>
            </a:r>
            <a:r>
              <a:rPr lang="fr-CH" dirty="0"/>
              <a:t>et plus.</a:t>
            </a:r>
          </a:p>
          <a:p>
            <a:pPr lvl="1"/>
            <a:endParaRPr lang="fr-CH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3200" b="1" dirty="0"/>
              <a:t>POPULATION A RISQUE DE COMPLICATIONS</a:t>
            </a:r>
          </a:p>
        </p:txBody>
      </p:sp>
    </p:spTree>
    <p:extLst>
      <p:ext uri="{BB962C8B-B14F-4D97-AF65-F5344CB8AC3E}">
        <p14:creationId xmlns:p14="http://schemas.microsoft.com/office/powerpoint/2010/main" val="263283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1629" y="248651"/>
            <a:ext cx="24416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INFLUENZA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b="1" dirty="0"/>
              <a:t> et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936277-FA13-AA4C-8B1A-97AB494ADBE1}"/>
              </a:ext>
            </a:extLst>
          </p:cNvPr>
          <p:cNvSpPr txBox="1"/>
          <p:nvPr/>
        </p:nvSpPr>
        <p:spPr>
          <a:xfrm>
            <a:off x="2037774" y="2823628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8 RNA </a:t>
            </a:r>
            <a:r>
              <a:rPr lang="fr-FR" sz="1000" dirty="0" err="1"/>
              <a:t>ss</a:t>
            </a:r>
            <a:r>
              <a:rPr lang="fr-FR" sz="1000" dirty="0"/>
              <a:t>(-)</a:t>
            </a:r>
          </a:p>
        </p:txBody>
      </p:sp>
      <p:grpSp>
        <p:nvGrpSpPr>
          <p:cNvPr id="133" name="Groupe 132">
            <a:extLst>
              <a:ext uri="{FF2B5EF4-FFF2-40B4-BE49-F238E27FC236}">
                <a16:creationId xmlns:a16="http://schemas.microsoft.com/office/drawing/2014/main" id="{00957B80-54A4-874C-A9F6-BE779742FCDA}"/>
              </a:ext>
            </a:extLst>
          </p:cNvPr>
          <p:cNvGrpSpPr/>
          <p:nvPr/>
        </p:nvGrpSpPr>
        <p:grpSpPr>
          <a:xfrm>
            <a:off x="1668346" y="3071722"/>
            <a:ext cx="1391486" cy="1909384"/>
            <a:chOff x="4485861" y="1318324"/>
            <a:chExt cx="1517594" cy="2271264"/>
          </a:xfrm>
        </p:grpSpPr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085CF0AE-737D-E84E-AA10-D317E02F1569}"/>
                </a:ext>
              </a:extLst>
            </p:cNvPr>
            <p:cNvCxnSpPr>
              <a:cxnSpLocks/>
            </p:cNvCxnSpPr>
            <p:nvPr/>
          </p:nvCxnSpPr>
          <p:spPr>
            <a:xfrm>
              <a:off x="4485861" y="1318324"/>
              <a:ext cx="336262" cy="2271264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DFF27C19-117E-FE45-969C-C514A20A33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5955" y="1329996"/>
              <a:ext cx="327500" cy="2259592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2BC6B5D-7DE2-CE40-B3DB-F22999F599FC}"/>
                </a:ext>
              </a:extLst>
            </p:cNvPr>
            <p:cNvSpPr/>
            <p:nvPr/>
          </p:nvSpPr>
          <p:spPr>
            <a:xfrm>
              <a:off x="4572000" y="1346568"/>
              <a:ext cx="1355982" cy="2074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PB2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C3DCCA6-A244-1442-B190-D8B29B74A1DA}"/>
                </a:ext>
              </a:extLst>
            </p:cNvPr>
            <p:cNvSpPr/>
            <p:nvPr/>
          </p:nvSpPr>
          <p:spPr>
            <a:xfrm>
              <a:off x="4608004" y="1620204"/>
              <a:ext cx="1283974" cy="2243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PB1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35119D3-F032-F948-B7F9-5C008E18C47D}"/>
                </a:ext>
              </a:extLst>
            </p:cNvPr>
            <p:cNvSpPr/>
            <p:nvPr/>
          </p:nvSpPr>
          <p:spPr>
            <a:xfrm>
              <a:off x="4644008" y="1910688"/>
              <a:ext cx="1211966" cy="2243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PA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B69B3BC-F064-6342-A5ED-243DE6BE9DE4}"/>
                </a:ext>
              </a:extLst>
            </p:cNvPr>
            <p:cNvSpPr/>
            <p:nvPr/>
          </p:nvSpPr>
          <p:spPr>
            <a:xfrm>
              <a:off x="4716016" y="2201172"/>
              <a:ext cx="1067950" cy="224744"/>
            </a:xfrm>
            <a:prstGeom prst="rect">
              <a:avLst/>
            </a:prstGeom>
            <a:solidFill>
              <a:srgbClr val="1C1BA8"/>
            </a:solidFill>
            <a:ln>
              <a:solidFill>
                <a:srgbClr val="1C1B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HA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AF18219-80AF-A146-A4F8-A899E8939A13}"/>
                </a:ext>
              </a:extLst>
            </p:cNvPr>
            <p:cNvSpPr/>
            <p:nvPr/>
          </p:nvSpPr>
          <p:spPr>
            <a:xfrm>
              <a:off x="4752020" y="2492090"/>
              <a:ext cx="995942" cy="2247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NP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CCECF83-672A-7547-B373-730A56878B6A}"/>
                </a:ext>
              </a:extLst>
            </p:cNvPr>
            <p:cNvSpPr/>
            <p:nvPr/>
          </p:nvSpPr>
          <p:spPr>
            <a:xfrm>
              <a:off x="4788024" y="2783008"/>
              <a:ext cx="923934" cy="22474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NA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0383FC4-194A-D74F-AD33-67D95BA994D7}"/>
                </a:ext>
              </a:extLst>
            </p:cNvPr>
            <p:cNvSpPr/>
            <p:nvPr/>
          </p:nvSpPr>
          <p:spPr>
            <a:xfrm>
              <a:off x="4824028" y="3073926"/>
              <a:ext cx="851926" cy="2247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M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50981408-9375-0D4D-A076-5159293C65B6}"/>
                </a:ext>
              </a:extLst>
            </p:cNvPr>
            <p:cNvSpPr/>
            <p:nvPr/>
          </p:nvSpPr>
          <p:spPr>
            <a:xfrm>
              <a:off x="4860032" y="3364844"/>
              <a:ext cx="779918" cy="2247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NS</a:t>
              </a:r>
            </a:p>
          </p:txBody>
        </p:sp>
      </p:grpSp>
      <p:pic>
        <p:nvPicPr>
          <p:cNvPr id="128" name="Image 127">
            <a:extLst>
              <a:ext uri="{FF2B5EF4-FFF2-40B4-BE49-F238E27FC236}">
                <a16:creationId xmlns:a16="http://schemas.microsoft.com/office/drawing/2014/main" id="{F235983D-96C6-6246-98A7-59CEF7166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55" y="1834408"/>
            <a:ext cx="4419600" cy="4826000"/>
          </a:xfrm>
          <a:prstGeom prst="rect">
            <a:avLst/>
          </a:prstGeom>
        </p:spPr>
      </p:pic>
      <p:sp>
        <p:nvSpPr>
          <p:cNvPr id="141" name="ZoneTexte 140">
            <a:extLst>
              <a:ext uri="{FF2B5EF4-FFF2-40B4-BE49-F238E27FC236}">
                <a16:creationId xmlns:a16="http://schemas.microsoft.com/office/drawing/2014/main" id="{9C78B7B5-18BE-5041-B27E-320E9681B120}"/>
              </a:ext>
            </a:extLst>
          </p:cNvPr>
          <p:cNvSpPr txBox="1"/>
          <p:nvPr/>
        </p:nvSpPr>
        <p:spPr>
          <a:xfrm>
            <a:off x="1714407" y="1823767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1C1BA8"/>
                </a:solidFill>
              </a:rPr>
              <a:t>HA</a:t>
            </a: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id="{5E6897A4-85C3-934B-94F6-F3F8249F23CC}"/>
              </a:ext>
            </a:extLst>
          </p:cNvPr>
          <p:cNvSpPr txBox="1"/>
          <p:nvPr/>
        </p:nvSpPr>
        <p:spPr>
          <a:xfrm>
            <a:off x="2274246" y="176527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NA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236C728-AE9B-EF48-AFAD-0D6092AB44BB}"/>
              </a:ext>
            </a:extLst>
          </p:cNvPr>
          <p:cNvGrpSpPr/>
          <p:nvPr/>
        </p:nvGrpSpPr>
        <p:grpSpPr>
          <a:xfrm>
            <a:off x="793599" y="1543861"/>
            <a:ext cx="874747" cy="1368705"/>
            <a:chOff x="793599" y="1543861"/>
            <a:chExt cx="874747" cy="1368705"/>
          </a:xfrm>
        </p:grpSpPr>
        <p:sp>
          <p:nvSpPr>
            <p:cNvPr id="147" name="ZoneTexte 146">
              <a:extLst>
                <a:ext uri="{FF2B5EF4-FFF2-40B4-BE49-F238E27FC236}">
                  <a16:creationId xmlns:a16="http://schemas.microsoft.com/office/drawing/2014/main" id="{D30E52A8-5114-5E42-B867-8AF9718BA1F0}"/>
                </a:ext>
              </a:extLst>
            </p:cNvPr>
            <p:cNvSpPr txBox="1"/>
            <p:nvPr/>
          </p:nvSpPr>
          <p:spPr>
            <a:xfrm rot="18580209">
              <a:off x="432412" y="1905048"/>
              <a:ext cx="1368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B050"/>
                  </a:solidFill>
                </a:rPr>
                <a:t>M2</a:t>
              </a:r>
            </a:p>
            <a:p>
              <a:pPr algn="ctr"/>
              <a:r>
                <a:rPr lang="fr-FR" sz="1200" dirty="0">
                  <a:solidFill>
                    <a:srgbClr val="00B050"/>
                  </a:solidFill>
                </a:rPr>
                <a:t>Spécifique à Influenza A</a:t>
              </a:r>
            </a:p>
          </p:txBody>
        </p:sp>
        <p:cxnSp>
          <p:nvCxnSpPr>
            <p:cNvPr id="146" name="Connecteur droit 145">
              <a:extLst>
                <a:ext uri="{FF2B5EF4-FFF2-40B4-BE49-F238E27FC236}">
                  <a16:creationId xmlns:a16="http://schemas.microsoft.com/office/drawing/2014/main" id="{338B3AA7-79A2-7B4D-84B9-98912991A3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57481" y="2380962"/>
              <a:ext cx="410865" cy="38417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8A615C16-37A1-4F4F-9DE4-AE35B359A362}"/>
              </a:ext>
            </a:extLst>
          </p:cNvPr>
          <p:cNvGrpSpPr/>
          <p:nvPr/>
        </p:nvGrpSpPr>
        <p:grpSpPr>
          <a:xfrm>
            <a:off x="1504324" y="5359779"/>
            <a:ext cx="1368705" cy="1165565"/>
            <a:chOff x="1504324" y="5359779"/>
            <a:chExt cx="1368705" cy="1165565"/>
          </a:xfrm>
        </p:grpSpPr>
        <p:sp>
          <p:nvSpPr>
            <p:cNvPr id="149" name="ZoneTexte 148">
              <a:extLst>
                <a:ext uri="{FF2B5EF4-FFF2-40B4-BE49-F238E27FC236}">
                  <a16:creationId xmlns:a16="http://schemas.microsoft.com/office/drawing/2014/main" id="{EB6CF08A-3A2A-B44F-8556-27D12C73584F}"/>
                </a:ext>
              </a:extLst>
            </p:cNvPr>
            <p:cNvSpPr txBox="1"/>
            <p:nvPr/>
          </p:nvSpPr>
          <p:spPr>
            <a:xfrm>
              <a:off x="1504324" y="5879013"/>
              <a:ext cx="1368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accent6">
                      <a:lumMod val="75000"/>
                    </a:schemeClr>
                  </a:solidFill>
                </a:rPr>
                <a:t>NB</a:t>
              </a:r>
            </a:p>
            <a:p>
              <a:pPr algn="ctr"/>
              <a:r>
                <a:rPr lang="fr-FR" sz="1200" dirty="0">
                  <a:solidFill>
                    <a:schemeClr val="accent6">
                      <a:lumMod val="75000"/>
                    </a:schemeClr>
                  </a:solidFill>
                </a:rPr>
                <a:t>Spécifique à Influenza A</a:t>
              </a:r>
            </a:p>
          </p:txBody>
        </p: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77FF73FC-64D1-594C-85B7-3A0309063F7E}"/>
                </a:ext>
              </a:extLst>
            </p:cNvPr>
            <p:cNvCxnSpPr>
              <a:cxnSpLocks/>
              <a:stCxn id="149" idx="0"/>
            </p:cNvCxnSpPr>
            <p:nvPr/>
          </p:nvCxnSpPr>
          <p:spPr>
            <a:xfrm flipH="1" flipV="1">
              <a:off x="2146625" y="5359779"/>
              <a:ext cx="42052" cy="519234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E6CA240F-EF0A-814B-AC8C-E10BF2E8AAFF}"/>
              </a:ext>
            </a:extLst>
          </p:cNvPr>
          <p:cNvGrpSpPr/>
          <p:nvPr/>
        </p:nvGrpSpPr>
        <p:grpSpPr>
          <a:xfrm>
            <a:off x="4484258" y="258945"/>
            <a:ext cx="4112513" cy="6234289"/>
            <a:chOff x="4484258" y="258945"/>
            <a:chExt cx="4112513" cy="6234289"/>
          </a:xfrm>
        </p:grpSpPr>
        <p:sp>
          <p:nvSpPr>
            <p:cNvPr id="153" name="ZoneTexte 152">
              <a:extLst>
                <a:ext uri="{FF2B5EF4-FFF2-40B4-BE49-F238E27FC236}">
                  <a16:creationId xmlns:a16="http://schemas.microsoft.com/office/drawing/2014/main" id="{82FF9CFC-6937-ED49-9C5A-BEC1BEB93487}"/>
                </a:ext>
              </a:extLst>
            </p:cNvPr>
            <p:cNvSpPr txBox="1"/>
            <p:nvPr/>
          </p:nvSpPr>
          <p:spPr>
            <a:xfrm>
              <a:off x="5398838" y="5846903"/>
              <a:ext cx="1368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92D050"/>
                  </a:solidFill>
                </a:rPr>
                <a:t>CM2</a:t>
              </a:r>
            </a:p>
            <a:p>
              <a:pPr algn="ctr"/>
              <a:r>
                <a:rPr lang="fr-FR" sz="1200" dirty="0">
                  <a:solidFill>
                    <a:srgbClr val="92D050"/>
                  </a:solidFill>
                </a:rPr>
                <a:t>Spécifique à Influenza C</a:t>
              </a:r>
            </a:p>
          </p:txBody>
        </p: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D313C346-51B0-0048-B9BC-4A61D16F17E2}"/>
                </a:ext>
              </a:extLst>
            </p:cNvPr>
            <p:cNvGrpSpPr/>
            <p:nvPr/>
          </p:nvGrpSpPr>
          <p:grpSpPr>
            <a:xfrm>
              <a:off x="4484258" y="258945"/>
              <a:ext cx="4112513" cy="5786988"/>
              <a:chOff x="4484258" y="258945"/>
              <a:chExt cx="4112513" cy="5786988"/>
            </a:xfrm>
          </p:grpSpPr>
          <p:grpSp>
            <p:nvGrpSpPr>
              <p:cNvPr id="144" name="Groupe 143">
                <a:extLst>
                  <a:ext uri="{FF2B5EF4-FFF2-40B4-BE49-F238E27FC236}">
                    <a16:creationId xmlns:a16="http://schemas.microsoft.com/office/drawing/2014/main" id="{98113497-13B7-B54F-AA9F-BA6CF4736107}"/>
                  </a:ext>
                </a:extLst>
              </p:cNvPr>
              <p:cNvGrpSpPr/>
              <p:nvPr/>
            </p:nvGrpSpPr>
            <p:grpSpPr>
              <a:xfrm>
                <a:off x="4484258" y="1844824"/>
                <a:ext cx="4112513" cy="4201109"/>
                <a:chOff x="4484258" y="1844824"/>
                <a:chExt cx="4112513" cy="4201109"/>
              </a:xfrm>
            </p:grpSpPr>
            <p:grpSp>
              <p:nvGrpSpPr>
                <p:cNvPr id="138" name="Groupe 137">
                  <a:extLst>
                    <a:ext uri="{FF2B5EF4-FFF2-40B4-BE49-F238E27FC236}">
                      <a16:creationId xmlns:a16="http://schemas.microsoft.com/office/drawing/2014/main" id="{EE8596AB-6D12-2345-8874-0CAAD41D5FEC}"/>
                    </a:ext>
                  </a:extLst>
                </p:cNvPr>
                <p:cNvGrpSpPr/>
                <p:nvPr/>
              </p:nvGrpSpPr>
              <p:grpSpPr>
                <a:xfrm>
                  <a:off x="4484258" y="2193099"/>
                  <a:ext cx="4112513" cy="3852834"/>
                  <a:chOff x="5217506" y="530318"/>
                  <a:chExt cx="3946232" cy="3697053"/>
                </a:xfrm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5BCAED76-3E24-2845-A942-E4B106CEBCDA}"/>
                      </a:ext>
                    </a:extLst>
                  </p:cNvPr>
                  <p:cNvSpPr/>
                  <p:nvPr/>
                </p:nvSpPr>
                <p:spPr>
                  <a:xfrm>
                    <a:off x="6456378" y="1329996"/>
                    <a:ext cx="1355982" cy="207462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PB2</a:t>
                    </a:r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57D93E3F-A244-2D47-B94B-54F52E506832}"/>
                      </a:ext>
                    </a:extLst>
                  </p:cNvPr>
                  <p:cNvSpPr/>
                  <p:nvPr/>
                </p:nvSpPr>
                <p:spPr>
                  <a:xfrm>
                    <a:off x="6492382" y="1606027"/>
                    <a:ext cx="1283974" cy="22431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PB1</a:t>
                    </a:r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684E670A-9EBD-834E-A78B-69A5B271F981}"/>
                      </a:ext>
                    </a:extLst>
                  </p:cNvPr>
                  <p:cNvSpPr/>
                  <p:nvPr/>
                </p:nvSpPr>
                <p:spPr>
                  <a:xfrm>
                    <a:off x="6528386" y="1898906"/>
                    <a:ext cx="1211966" cy="22431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PA</a:t>
                    </a:r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EA14BBE0-07E8-0549-AC15-D0256808F356}"/>
                      </a:ext>
                    </a:extLst>
                  </p:cNvPr>
                  <p:cNvSpPr/>
                  <p:nvPr/>
                </p:nvSpPr>
                <p:spPr>
                  <a:xfrm>
                    <a:off x="6600394" y="2191785"/>
                    <a:ext cx="1067950" cy="224744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HEF</a:t>
                    </a:r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37E57C4F-B142-9A41-9AC9-EE6B025FEBA3}"/>
                      </a:ext>
                    </a:extLst>
                  </p:cNvPr>
                  <p:cNvSpPr/>
                  <p:nvPr/>
                </p:nvSpPr>
                <p:spPr>
                  <a:xfrm>
                    <a:off x="6636398" y="2485098"/>
                    <a:ext cx="995942" cy="224744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NP</a:t>
                    </a:r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E59B28CE-4927-394A-A64D-97828D12A8C1}"/>
                      </a:ext>
                    </a:extLst>
                  </p:cNvPr>
                  <p:cNvSpPr/>
                  <p:nvPr/>
                </p:nvSpPr>
                <p:spPr>
                  <a:xfrm>
                    <a:off x="6708406" y="2778411"/>
                    <a:ext cx="851926" cy="224744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M</a:t>
                    </a:r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C3DE5CFB-EEF8-5E4F-8202-EA650D743366}"/>
                      </a:ext>
                    </a:extLst>
                  </p:cNvPr>
                  <p:cNvSpPr/>
                  <p:nvPr/>
                </p:nvSpPr>
                <p:spPr>
                  <a:xfrm>
                    <a:off x="6744410" y="3071722"/>
                    <a:ext cx="779918" cy="224744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NS</a:t>
                    </a:r>
                  </a:p>
                </p:txBody>
              </p:sp>
              <p:pic>
                <p:nvPicPr>
                  <p:cNvPr id="137" name="Image 136">
                    <a:extLst>
                      <a:ext uri="{FF2B5EF4-FFF2-40B4-BE49-F238E27FC236}">
                        <a16:creationId xmlns:a16="http://schemas.microsoft.com/office/drawing/2014/main" id="{EC712F5B-FDCA-7342-94A8-B0AF68A753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2216"/>
                  <a:stretch/>
                </p:blipFill>
                <p:spPr>
                  <a:xfrm>
                    <a:off x="5217506" y="530318"/>
                    <a:ext cx="3946232" cy="369705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39" name="ZoneTexte 138">
                  <a:extLst>
                    <a:ext uri="{FF2B5EF4-FFF2-40B4-BE49-F238E27FC236}">
                      <a16:creationId xmlns:a16="http://schemas.microsoft.com/office/drawing/2014/main" id="{264DB8C6-989C-014E-A2E5-3D21781DFFCD}"/>
                    </a:ext>
                  </a:extLst>
                </p:cNvPr>
                <p:cNvSpPr txBox="1"/>
                <p:nvPr/>
              </p:nvSpPr>
              <p:spPr>
                <a:xfrm>
                  <a:off x="6011162" y="2750731"/>
                  <a:ext cx="74892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>
                      <a:solidFill>
                        <a:srgbClr val="FF0000"/>
                      </a:solidFill>
                    </a:rPr>
                    <a:t>7</a:t>
                  </a:r>
                  <a:r>
                    <a:rPr lang="fr-FR" sz="1000" dirty="0"/>
                    <a:t> RNA </a:t>
                  </a:r>
                  <a:r>
                    <a:rPr lang="fr-FR" sz="1000" dirty="0" err="1"/>
                    <a:t>ss</a:t>
                  </a:r>
                  <a:r>
                    <a:rPr lang="fr-FR" sz="1000" dirty="0"/>
                    <a:t>(-)</a:t>
                  </a:r>
                </a:p>
              </p:txBody>
            </p:sp>
            <p:sp>
              <p:nvSpPr>
                <p:cNvPr id="140" name="ZoneTexte 139">
                  <a:extLst>
                    <a:ext uri="{FF2B5EF4-FFF2-40B4-BE49-F238E27FC236}">
                      <a16:creationId xmlns:a16="http://schemas.microsoft.com/office/drawing/2014/main" id="{D8E15FF6-4F51-9642-B2A8-851C83510FD1}"/>
                    </a:ext>
                  </a:extLst>
                </p:cNvPr>
                <p:cNvSpPr txBox="1"/>
                <p:nvPr/>
              </p:nvSpPr>
              <p:spPr>
                <a:xfrm>
                  <a:off x="6257303" y="1844824"/>
                  <a:ext cx="5469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solidFill>
                        <a:srgbClr val="00B0F0"/>
                      </a:solidFill>
                    </a:rPr>
                    <a:t>HEF</a:t>
                  </a:r>
                </a:p>
              </p:txBody>
            </p:sp>
          </p:grpSp>
          <p:cxnSp>
            <p:nvCxnSpPr>
              <p:cNvPr id="150" name="Connecteur droit 149">
                <a:extLst>
                  <a:ext uri="{FF2B5EF4-FFF2-40B4-BE49-F238E27FC236}">
                    <a16:creationId xmlns:a16="http://schemas.microsoft.com/office/drawing/2014/main" id="{EBAC49BE-E6C1-6B4A-9853-8F285853EA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83190" y="5389881"/>
                <a:ext cx="0" cy="489132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4">
                <a:extLst>
                  <a:ext uri="{FF2B5EF4-FFF2-40B4-BE49-F238E27FC236}">
                    <a16:creationId xmlns:a16="http://schemas.microsoft.com/office/drawing/2014/main" id="{E0AA1838-112A-234A-B7DA-DA2FAD006E07}"/>
                  </a:ext>
                </a:extLst>
              </p:cNvPr>
              <p:cNvSpPr txBox="1"/>
              <p:nvPr/>
            </p:nvSpPr>
            <p:spPr>
              <a:xfrm>
                <a:off x="5261044" y="258945"/>
                <a:ext cx="244169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 b="1" dirty="0"/>
                  <a:t>INFLUENZA </a:t>
                </a:r>
              </a:p>
              <a:p>
                <a:pPr algn="ctr"/>
                <a:r>
                  <a:rPr lang="en-US" sz="3600" b="1" dirty="0">
                    <a:solidFill>
                      <a:srgbClr val="0070C0"/>
                    </a:solidFill>
                  </a:rPr>
                  <a:t>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896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76152" y="251937"/>
            <a:ext cx="43204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3200" b="1" dirty="0">
                <a:solidFill>
                  <a:srgbClr val="FF0000"/>
                </a:solidFill>
              </a:rPr>
              <a:t>POPULATION À RISQUE</a:t>
            </a:r>
            <a:endParaRPr lang="fr-CH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47" y="836712"/>
            <a:ext cx="8709441" cy="57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6372200" y="3284984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547664" y="1772816"/>
            <a:ext cx="576064" cy="288032"/>
          </a:xfrm>
          <a:prstGeom prst="rect">
            <a:avLst/>
          </a:prstGeom>
          <a:solidFill>
            <a:schemeClr val="accent6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004789" y="3690329"/>
            <a:ext cx="1096988" cy="288032"/>
          </a:xfrm>
          <a:prstGeom prst="rect">
            <a:avLst/>
          </a:prstGeom>
          <a:solidFill>
            <a:schemeClr val="accent6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583668" y="4439563"/>
            <a:ext cx="548494" cy="288032"/>
          </a:xfrm>
          <a:prstGeom prst="rect">
            <a:avLst/>
          </a:prstGeom>
          <a:solidFill>
            <a:schemeClr val="accent6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484090" y="4892377"/>
            <a:ext cx="648072" cy="288032"/>
          </a:xfrm>
          <a:prstGeom prst="rect">
            <a:avLst/>
          </a:prstGeom>
          <a:solidFill>
            <a:srgbClr val="7030A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89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0600" y="323945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3200" b="1" dirty="0">
                <a:solidFill>
                  <a:srgbClr val="FF0000"/>
                </a:solidFill>
              </a:rPr>
              <a:t>COMPLICATIONS</a:t>
            </a:r>
            <a:r>
              <a:rPr lang="fr-CH" sz="3200" b="1" dirty="0"/>
              <a:t> DE LA GRIPPE:</a:t>
            </a:r>
          </a:p>
        </p:txBody>
      </p:sp>
      <p:sp>
        <p:nvSpPr>
          <p:cNvPr id="2" name="Rectangle 1"/>
          <p:cNvSpPr/>
          <p:nvPr/>
        </p:nvSpPr>
        <p:spPr>
          <a:xfrm>
            <a:off x="16371" y="1484784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fr-CH" sz="2400" dirty="0"/>
              <a:t>Sinusite, otite, faux croup, bronchite, pneumonie  virale ou par surinfection bactérienne.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fr-CH" sz="2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H" sz="2400" dirty="0"/>
              <a:t>Pleurésie, une myosite, une myocardite, péricardite, cardiomyopathie dilatée, infarctus du myocarde. 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fr-CH" sz="2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H" sz="2400" dirty="0"/>
              <a:t>Méningite, encéphalite, myélite, Guillain-Barré.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fr-CH" sz="2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H" sz="2400" dirty="0"/>
              <a:t>Appendicite, cholécystite (rares).</a:t>
            </a:r>
          </a:p>
          <a:p>
            <a:pPr lvl="1"/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258784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574" y="2276872"/>
            <a:ext cx="7678621" cy="2062103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H" sz="3200" b="1" dirty="0"/>
              <a:t>POPULATION À RISQUE </a:t>
            </a:r>
          </a:p>
          <a:p>
            <a:pPr algn="ctr"/>
            <a:r>
              <a:rPr lang="fr-CH" sz="3200" b="1" dirty="0">
                <a:sym typeface="Wingdings" panose="05000000000000000000" pitchFamily="2" charset="2"/>
              </a:rPr>
              <a:t></a:t>
            </a:r>
            <a:r>
              <a:rPr lang="fr-CH" sz="3200" b="1" dirty="0"/>
              <a:t> </a:t>
            </a:r>
            <a:r>
              <a:rPr lang="fr-CH" sz="3200" b="1" dirty="0">
                <a:solidFill>
                  <a:srgbClr val="FF0000"/>
                </a:solidFill>
              </a:rPr>
              <a:t>RISQUE COMPLICATIONS X 5 !</a:t>
            </a:r>
          </a:p>
          <a:p>
            <a:pPr algn="ctr"/>
            <a:r>
              <a:rPr lang="fr-CH" sz="32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CH" sz="3200" b="1" dirty="0">
                <a:sym typeface="Wingdings" panose="05000000000000000000" pitchFamily="2" charset="2"/>
              </a:rPr>
              <a:t></a:t>
            </a:r>
            <a:r>
              <a:rPr lang="fr-CH" sz="3200" b="1" dirty="0"/>
              <a:t> POPULATION A VACCINER EN PRIORITÉ !</a:t>
            </a:r>
          </a:p>
        </p:txBody>
      </p:sp>
    </p:spTree>
    <p:extLst>
      <p:ext uri="{BB962C8B-B14F-4D97-AF65-F5344CB8AC3E}">
        <p14:creationId xmlns:p14="http://schemas.microsoft.com/office/powerpoint/2010/main" val="2686363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52051299-9FA6-3C43-A04D-E5EFCDC2B1D8}"/>
              </a:ext>
            </a:extLst>
          </p:cNvPr>
          <p:cNvSpPr txBox="1"/>
          <p:nvPr/>
        </p:nvSpPr>
        <p:spPr>
          <a:xfrm>
            <a:off x="41305" y="0"/>
            <a:ext cx="404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6838" lvl="2"/>
            <a:r>
              <a:rPr lang="fr-CH" sz="3200" b="1" dirty="0"/>
              <a:t>GRIPPE ET GROSSESSE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649D015-CA32-C742-A3BD-6C89659CDFD4}"/>
              </a:ext>
            </a:extLst>
          </p:cNvPr>
          <p:cNvGrpSpPr/>
          <p:nvPr/>
        </p:nvGrpSpPr>
        <p:grpSpPr>
          <a:xfrm>
            <a:off x="4560366" y="3615364"/>
            <a:ext cx="3540026" cy="1357789"/>
            <a:chOff x="2195736" y="4653136"/>
            <a:chExt cx="4318000" cy="1656184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051D9E5A-CBB6-0E4E-A59F-571A8F930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5736" y="4869160"/>
              <a:ext cx="4318000" cy="13716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8F1E100-18C6-954E-9242-577FE0BB8272}"/>
                </a:ext>
              </a:extLst>
            </p:cNvPr>
            <p:cNvSpPr/>
            <p:nvPr/>
          </p:nvSpPr>
          <p:spPr>
            <a:xfrm>
              <a:off x="2195736" y="4653136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453A5D1-99C7-C84D-A945-231779A220EA}"/>
                </a:ext>
              </a:extLst>
            </p:cNvPr>
            <p:cNvSpPr/>
            <p:nvPr/>
          </p:nvSpPr>
          <p:spPr>
            <a:xfrm>
              <a:off x="4283968" y="5877272"/>
              <a:ext cx="1512168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85FCDEB-7A12-834F-BDDF-4949411CD358}"/>
              </a:ext>
            </a:extLst>
          </p:cNvPr>
          <p:cNvGrpSpPr/>
          <p:nvPr/>
        </p:nvGrpSpPr>
        <p:grpSpPr>
          <a:xfrm>
            <a:off x="4416350" y="1167092"/>
            <a:ext cx="3658095" cy="2656545"/>
            <a:chOff x="2051720" y="1052736"/>
            <a:chExt cx="4462016" cy="324036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E09CCA7-97D3-E14A-9D96-B2315DD9B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5736" y="1225021"/>
              <a:ext cx="4318000" cy="29845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90171F-4F98-B345-8976-91B0C0D13814}"/>
                </a:ext>
              </a:extLst>
            </p:cNvPr>
            <p:cNvSpPr/>
            <p:nvPr/>
          </p:nvSpPr>
          <p:spPr>
            <a:xfrm>
              <a:off x="2051720" y="1052736"/>
              <a:ext cx="504056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B7A6A6-AAD3-7148-93C2-50CB0B3A1BE7}"/>
                </a:ext>
              </a:extLst>
            </p:cNvPr>
            <p:cNvSpPr/>
            <p:nvPr/>
          </p:nvSpPr>
          <p:spPr>
            <a:xfrm>
              <a:off x="3995936" y="3921489"/>
              <a:ext cx="2304256" cy="371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44C6DC0E-8B9A-7F4F-8A0D-205B13AF9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242" y="5127532"/>
            <a:ext cx="3498379" cy="16138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C9D46D8-867E-9F40-ABCE-6365849B5FBB}"/>
              </a:ext>
            </a:extLst>
          </p:cNvPr>
          <p:cNvSpPr/>
          <p:nvPr/>
        </p:nvSpPr>
        <p:spPr>
          <a:xfrm>
            <a:off x="4644008" y="5127531"/>
            <a:ext cx="1366269" cy="29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BC8AA3-0EAB-FA45-A7D7-3E6F1AF4E3F0}"/>
              </a:ext>
            </a:extLst>
          </p:cNvPr>
          <p:cNvSpPr/>
          <p:nvPr/>
        </p:nvSpPr>
        <p:spPr>
          <a:xfrm>
            <a:off x="5414594" y="835160"/>
            <a:ext cx="1715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400" i="1" dirty="0" err="1">
                <a:latin typeface="Times" pitchFamily="2" charset="0"/>
              </a:rPr>
              <a:t>Pediatrics</a:t>
            </a:r>
            <a:r>
              <a:rPr lang="fr-CH" sz="1400" i="1" dirty="0">
                <a:latin typeface="Times" pitchFamily="2" charset="0"/>
              </a:rPr>
              <a:t> </a:t>
            </a:r>
            <a:r>
              <a:rPr lang="fr-CH" sz="1400" i="1" dirty="0">
                <a:solidFill>
                  <a:srgbClr val="FF0000"/>
                </a:solidFill>
                <a:latin typeface="Times" pitchFamily="2" charset="0"/>
              </a:rPr>
              <a:t>2018</a:t>
            </a:r>
            <a:r>
              <a:rPr lang="fr-CH" sz="1400" i="1" dirty="0">
                <a:latin typeface="Times" pitchFamily="2" charset="0"/>
              </a:rPr>
              <a:t>;142;</a:t>
            </a:r>
            <a:endParaRPr lang="fr-CH" sz="1400" i="1" dirty="0">
              <a:effectLst/>
              <a:latin typeface="Times" pitchFamily="2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F82E538-81F6-D44B-AE92-9EF320778F4F}"/>
              </a:ext>
            </a:extLst>
          </p:cNvPr>
          <p:cNvCxnSpPr/>
          <p:nvPr/>
        </p:nvCxnSpPr>
        <p:spPr>
          <a:xfrm>
            <a:off x="4644008" y="2132856"/>
            <a:ext cx="8640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E7996A7-C3E8-A54A-B6AE-0088EE6235E4}"/>
              </a:ext>
            </a:extLst>
          </p:cNvPr>
          <p:cNvGrpSpPr/>
          <p:nvPr/>
        </p:nvGrpSpPr>
        <p:grpSpPr>
          <a:xfrm>
            <a:off x="397644" y="1465620"/>
            <a:ext cx="3670300" cy="1675348"/>
            <a:chOff x="2699792" y="1484784"/>
            <a:chExt cx="3670300" cy="1675348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B27A6AB1-B2F7-B34F-9F0E-DB5A8538B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99792" y="1484784"/>
              <a:ext cx="3670300" cy="1168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A53CD3-3A97-064F-9AB7-A9FD2052AD04}"/>
                </a:ext>
              </a:extLst>
            </p:cNvPr>
            <p:cNvSpPr/>
            <p:nvPr/>
          </p:nvSpPr>
          <p:spPr>
            <a:xfrm>
              <a:off x="2699792" y="2636912"/>
              <a:ext cx="36703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latin typeface="Times" pitchFamily="2" charset="0"/>
                </a:rPr>
                <a:t>PEDIATRICS Volume 140, number 4, October </a:t>
              </a:r>
              <a:r>
                <a:rPr lang="en-US" sz="1400" i="1" dirty="0">
                  <a:solidFill>
                    <a:srgbClr val="FF0000"/>
                  </a:solidFill>
                  <a:latin typeface="Times" pitchFamily="2" charset="0"/>
                </a:rPr>
                <a:t>2017</a:t>
              </a:r>
              <a:r>
                <a:rPr lang="en-US" sz="1400" i="1" dirty="0">
                  <a:latin typeface="Times" pitchFamily="2" charset="0"/>
                </a:rPr>
                <a:t>:e20172550 from AAP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618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BF46FFC-6C4D-4842-B0FC-1A74B472179C}"/>
              </a:ext>
            </a:extLst>
          </p:cNvPr>
          <p:cNvSpPr txBox="1"/>
          <p:nvPr/>
        </p:nvSpPr>
        <p:spPr>
          <a:xfrm>
            <a:off x="755576" y="2564904"/>
            <a:ext cx="8130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400" b="1" dirty="0"/>
              <a:t>SE VACCINER… MAIS AVEC QUOI ?</a:t>
            </a:r>
          </a:p>
        </p:txBody>
      </p:sp>
    </p:spTree>
    <p:extLst>
      <p:ext uri="{BB962C8B-B14F-4D97-AF65-F5344CB8AC3E}">
        <p14:creationId xmlns:p14="http://schemas.microsoft.com/office/powerpoint/2010/main" val="3068403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èche droite 15"/>
          <p:cNvSpPr/>
          <p:nvPr/>
        </p:nvSpPr>
        <p:spPr>
          <a:xfrm rot="2164813">
            <a:off x="1534463" y="3164951"/>
            <a:ext cx="7829884" cy="20162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9" name="Groupe 8"/>
          <p:cNvGrpSpPr/>
          <p:nvPr/>
        </p:nvGrpSpPr>
        <p:grpSpPr>
          <a:xfrm>
            <a:off x="3658923" y="1156556"/>
            <a:ext cx="2679948" cy="1323439"/>
            <a:chOff x="6384635" y="1143193"/>
            <a:chExt cx="2679948" cy="1323439"/>
          </a:xfrm>
        </p:grpSpPr>
        <p:cxnSp>
          <p:nvCxnSpPr>
            <p:cNvPr id="5" name="Connecteur droit 4"/>
            <p:cNvCxnSpPr/>
            <p:nvPr/>
          </p:nvCxnSpPr>
          <p:spPr>
            <a:xfrm>
              <a:off x="6384635" y="1584248"/>
              <a:ext cx="4800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58"/>
            <p:cNvSpPr txBox="1"/>
            <p:nvPr/>
          </p:nvSpPr>
          <p:spPr>
            <a:xfrm>
              <a:off x="6564224" y="1143193"/>
              <a:ext cx="2500359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Ex. Info </a:t>
              </a:r>
              <a:r>
                <a:rPr lang="en-US" sz="1000" b="1" dirty="0" err="1"/>
                <a:t>en</a:t>
              </a:r>
              <a:r>
                <a:rPr lang="en-US" sz="1000" b="1" dirty="0"/>
                <a:t> 2017</a:t>
              </a:r>
              <a:r>
                <a:rPr lang="en-US" sz="1000" dirty="0"/>
                <a:t>: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000" dirty="0"/>
                <a:t>2/3 </a:t>
              </a:r>
              <a:r>
                <a:rPr lang="en-US" sz="1000" dirty="0" err="1"/>
                <a:t>décès</a:t>
              </a:r>
              <a:r>
                <a:rPr lang="en-US" sz="1000" dirty="0"/>
                <a:t> sur influenza A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000" dirty="0"/>
                <a:t>1/3 </a:t>
              </a:r>
              <a:r>
                <a:rPr lang="en-US" sz="1000" dirty="0" err="1"/>
                <a:t>décès</a:t>
              </a:r>
              <a:r>
                <a:rPr lang="en-US" sz="1000" dirty="0"/>
                <a:t> sur influenza B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000" dirty="0"/>
                <a:t>H3N2 : plus </a:t>
              </a:r>
              <a:r>
                <a:rPr lang="en-US" sz="1000" dirty="0" err="1"/>
                <a:t>sévère</a:t>
              </a:r>
              <a:r>
                <a:rPr lang="en-US" sz="1000" dirty="0"/>
                <a:t> et plus </a:t>
              </a:r>
              <a:r>
                <a:rPr lang="en-US" sz="1000" dirty="0" err="1"/>
                <a:t>mortel</a:t>
              </a:r>
              <a:r>
                <a:rPr lang="en-US" sz="1000" dirty="0"/>
                <a:t> que le H1N1, </a:t>
              </a:r>
              <a:r>
                <a:rPr lang="en-US" sz="1000" dirty="0" err="1"/>
                <a:t>particulièrement</a:t>
              </a:r>
              <a:r>
                <a:rPr lang="en-US" sz="1000" dirty="0"/>
                <a:t> pour les &lt; 6 </a:t>
              </a:r>
              <a:r>
                <a:rPr lang="en-US" sz="1000" dirty="0" err="1"/>
                <a:t>mois</a:t>
              </a:r>
              <a:r>
                <a:rPr lang="en-US" sz="1000" dirty="0"/>
                <a:t> et &gt; 65 </a:t>
              </a:r>
              <a:r>
                <a:rPr lang="en-US" sz="1000" dirty="0" err="1"/>
                <a:t>ans</a:t>
              </a:r>
              <a:endParaRPr lang="en-US" sz="1000" dirty="0"/>
            </a:p>
            <a:p>
              <a:pPr marL="285750" indent="-285750">
                <a:buFont typeface="Arial"/>
                <a:buChar char="•"/>
              </a:pPr>
              <a:r>
                <a:rPr lang="fr-CH" sz="1000" dirty="0"/>
                <a:t>80-85% des décès chez des enfants non vaccinés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9A52AC0-8625-DC41-A60C-E3458841A4CC}"/>
              </a:ext>
            </a:extLst>
          </p:cNvPr>
          <p:cNvGrpSpPr/>
          <p:nvPr/>
        </p:nvGrpSpPr>
        <p:grpSpPr>
          <a:xfrm>
            <a:off x="877256" y="3101961"/>
            <a:ext cx="2326592" cy="3058800"/>
            <a:chOff x="877256" y="3101961"/>
            <a:chExt cx="2326592" cy="3058800"/>
          </a:xfrm>
        </p:grpSpPr>
        <p:pic>
          <p:nvPicPr>
            <p:cNvPr id="7" name="Picture 2" descr="C:\Users\martinezm\Desktop\Influenza%20(HxNx)[1]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16" t="55877" r="47363" b="10239"/>
            <a:stretch/>
          </p:blipFill>
          <p:spPr bwMode="auto">
            <a:xfrm>
              <a:off x="877256" y="3101961"/>
              <a:ext cx="2326592" cy="1575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martinezm\Desktop\Influenza%20(HxNx)[1]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3" t="20673" r="46642" b="44303"/>
            <a:stretch/>
          </p:blipFill>
          <p:spPr bwMode="auto">
            <a:xfrm>
              <a:off x="1051251" y="4746756"/>
              <a:ext cx="2088232" cy="1414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ZoneTexte 23"/>
          <p:cNvSpPr txBox="1"/>
          <p:nvPr/>
        </p:nvSpPr>
        <p:spPr>
          <a:xfrm>
            <a:off x="19186" y="104464"/>
            <a:ext cx="2882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/>
              <a:t>CHAQUE ANNEE…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t="69256" r="62690" b="13425"/>
          <a:stretch/>
        </p:blipFill>
        <p:spPr bwMode="auto">
          <a:xfrm>
            <a:off x="6469832" y="4128010"/>
            <a:ext cx="2222309" cy="10106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e 21"/>
          <p:cNvGrpSpPr/>
          <p:nvPr/>
        </p:nvGrpSpPr>
        <p:grpSpPr>
          <a:xfrm>
            <a:off x="3829585" y="2487969"/>
            <a:ext cx="2500358" cy="3391844"/>
            <a:chOff x="-727736" y="2363047"/>
            <a:chExt cx="2500358" cy="4420328"/>
          </a:xfrm>
        </p:grpSpPr>
        <p:sp>
          <p:nvSpPr>
            <p:cNvPr id="26" name="Rectangle 25"/>
            <p:cNvSpPr/>
            <p:nvPr/>
          </p:nvSpPr>
          <p:spPr>
            <a:xfrm>
              <a:off x="-727736" y="3534454"/>
              <a:ext cx="2500358" cy="32489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fr-CH" sz="1000" dirty="0"/>
                <a:t>Choix de la composition des vaccins </a:t>
              </a:r>
              <a:r>
                <a:rPr lang="fr-CH" sz="1000" b="1" dirty="0" err="1"/>
                <a:t>tri-valents</a:t>
              </a:r>
              <a:r>
                <a:rPr lang="fr-CH" sz="1000" dirty="0"/>
                <a:t> et </a:t>
              </a:r>
              <a:r>
                <a:rPr lang="fr-CH" sz="1000" b="1" dirty="0" err="1"/>
                <a:t>quadri-valents</a:t>
              </a:r>
              <a:endParaRPr lang="fr-CH" sz="1000" b="1" dirty="0"/>
            </a:p>
            <a:p>
              <a:endParaRPr lang="fr-CH" sz="1000" dirty="0"/>
            </a:p>
            <a:p>
              <a:r>
                <a:rPr lang="fr-CH" sz="1000" dirty="0"/>
                <a:t>Ex:</a:t>
              </a:r>
            </a:p>
            <a:p>
              <a:r>
                <a:rPr lang="fr-CH" sz="1000" b="1" dirty="0">
                  <a:solidFill>
                    <a:srgbClr val="00B050"/>
                  </a:solidFill>
                </a:rPr>
                <a:t>Trivalents</a:t>
              </a:r>
              <a:r>
                <a:rPr lang="fr-CH" sz="1000" dirty="0"/>
                <a:t>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CH" sz="1000" b="1" dirty="0">
                  <a:solidFill>
                    <a:srgbClr val="00B050"/>
                  </a:solidFill>
                </a:rPr>
                <a:t>A</a:t>
              </a:r>
              <a:r>
                <a:rPr lang="fr-CH" sz="1000" dirty="0"/>
                <a:t>/Michigan/45/2015 (H1N1)pdm09*</a:t>
              </a:r>
              <a:br>
                <a:rPr lang="fr-CH" sz="1000" dirty="0"/>
              </a:br>
              <a:endParaRPr lang="fr-CH" sz="10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CH" sz="1000" b="1" dirty="0">
                  <a:solidFill>
                    <a:srgbClr val="00B050"/>
                  </a:solidFill>
                </a:rPr>
                <a:t>A</a:t>
              </a:r>
              <a:r>
                <a:rPr lang="fr-CH" sz="1000" dirty="0"/>
                <a:t>/Hong Kong/4801/2014 (H3N2)</a:t>
              </a:r>
              <a:br>
                <a:rPr lang="fr-CH" sz="1000" dirty="0"/>
              </a:br>
              <a:endParaRPr lang="fr-CH" sz="10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CH" sz="1000" b="1" dirty="0">
                  <a:solidFill>
                    <a:srgbClr val="00B050"/>
                  </a:solidFill>
                </a:rPr>
                <a:t>B</a:t>
              </a:r>
              <a:r>
                <a:rPr lang="fr-CH" sz="1000" dirty="0"/>
                <a:t>/Brisbane/60/2008 (lignée </a:t>
              </a:r>
              <a:r>
                <a:rPr lang="fr-CH" sz="1000" dirty="0">
                  <a:solidFill>
                    <a:srgbClr val="00B050"/>
                  </a:solidFill>
                </a:rPr>
                <a:t>Victoria</a:t>
              </a:r>
              <a:r>
                <a:rPr lang="fr-CH" sz="1000" dirty="0"/>
                <a:t>)</a:t>
              </a:r>
            </a:p>
            <a:p>
              <a:endParaRPr lang="fr-CH" sz="1000" dirty="0"/>
            </a:p>
            <a:p>
              <a:r>
                <a:rPr lang="fr-CH" sz="1000" dirty="0"/>
                <a:t>+</a:t>
              </a:r>
              <a:r>
                <a:rPr lang="fr-CH" sz="1000" b="1" dirty="0">
                  <a:solidFill>
                    <a:srgbClr val="7030A0"/>
                  </a:solidFill>
                </a:rPr>
                <a:t>  B</a:t>
              </a:r>
              <a:r>
                <a:rPr lang="fr-CH" sz="1000" dirty="0"/>
                <a:t>/Phuket/3073/2013 </a:t>
              </a:r>
            </a:p>
            <a:p>
              <a:r>
                <a:rPr lang="fr-CH" sz="1000" dirty="0"/>
                <a:t>   (lignée </a:t>
              </a:r>
              <a:r>
                <a:rPr lang="fr-CH" sz="1000" b="1" dirty="0">
                  <a:solidFill>
                    <a:srgbClr val="7030A0"/>
                  </a:solidFill>
                </a:rPr>
                <a:t>Yamagata</a:t>
              </a:r>
              <a:r>
                <a:rPr lang="fr-CH" sz="1000" dirty="0"/>
                <a:t>) pour </a:t>
              </a:r>
              <a:r>
                <a:rPr lang="fr-CH" sz="1000" b="1" dirty="0" err="1">
                  <a:solidFill>
                    <a:srgbClr val="7030A0"/>
                  </a:solidFill>
                </a:rPr>
                <a:t>quadri-</a:t>
              </a:r>
              <a:r>
                <a:rPr lang="fr-CH" sz="1000" b="1" dirty="0" err="1"/>
                <a:t>valents</a:t>
              </a:r>
              <a:endParaRPr lang="fr-CH" sz="1000" b="1" dirty="0"/>
            </a:p>
            <a:p>
              <a:endParaRPr lang="fr-CH" sz="1000" b="1" dirty="0"/>
            </a:p>
            <a:p>
              <a:endParaRPr lang="fr-CH" sz="800" b="1" dirty="0"/>
            </a:p>
            <a:p>
              <a:r>
                <a:rPr lang="fr-CH" sz="800" i="1" dirty="0"/>
                <a:t>	* </a:t>
              </a:r>
              <a:r>
                <a:rPr lang="fr-CH" sz="800" i="1" dirty="0" err="1"/>
                <a:t>pdm</a:t>
              </a:r>
              <a:r>
                <a:rPr lang="fr-CH" sz="800" i="1" dirty="0"/>
                <a:t>= pandémie</a:t>
              </a:r>
            </a:p>
          </p:txBody>
        </p:sp>
        <p:cxnSp>
          <p:nvCxnSpPr>
            <p:cNvPr id="13" name="Connecteur droit avec flèche 12"/>
            <p:cNvCxnSpPr>
              <a:cxnSpLocks/>
            </p:cNvCxnSpPr>
            <p:nvPr/>
          </p:nvCxnSpPr>
          <p:spPr>
            <a:xfrm>
              <a:off x="446727" y="2363047"/>
              <a:ext cx="0" cy="10386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27"/>
          <p:cNvGrpSpPr/>
          <p:nvPr/>
        </p:nvGrpSpPr>
        <p:grpSpPr>
          <a:xfrm>
            <a:off x="655208" y="1148582"/>
            <a:ext cx="2976060" cy="1937351"/>
            <a:chOff x="3548063" y="1660896"/>
            <a:chExt cx="2976060" cy="1937351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250" b="88603" l="5098" r="949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1" t="8000" r="10200" b="14562"/>
            <a:stretch/>
          </p:blipFill>
          <p:spPr bwMode="auto">
            <a:xfrm>
              <a:off x="4543472" y="2724034"/>
              <a:ext cx="867863" cy="874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548063" y="1660896"/>
              <a:ext cx="2976060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fr-CH" sz="1000" b="1" dirty="0"/>
                <a:t>SITUATION INTERNATIONALE DE L’ANNEE: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CH" sz="1000" dirty="0"/>
                <a:t>Activité en </a:t>
              </a:r>
              <a:r>
                <a:rPr lang="fr-CH" sz="1000" b="1" dirty="0"/>
                <a:t>Asie, Amérique du Nord </a:t>
              </a:r>
              <a:r>
                <a:rPr lang="fr-CH" sz="1000" dirty="0"/>
                <a:t>et en Europe.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CH" sz="1000" dirty="0"/>
                <a:t>Importance du pic, contagiosité, population touchée, mortalité.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CH" sz="1000" dirty="0"/>
                <a:t>Type de germes circulants: </a:t>
              </a:r>
              <a:r>
                <a:rPr lang="fr-CH" sz="1000" b="1" dirty="0"/>
                <a:t>A(H3N2, H1N1)</a:t>
              </a:r>
              <a:r>
                <a:rPr lang="fr-CH" sz="1000" dirty="0"/>
                <a:t> ou </a:t>
              </a:r>
              <a:r>
                <a:rPr lang="fr-CH" sz="1000" b="1" dirty="0"/>
                <a:t>B (Victoria, Yamagata)</a:t>
              </a:r>
              <a:r>
                <a:rPr lang="fr-CH" sz="10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74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75D51A9-0683-4944-B9A8-1C9FEC6915DE}"/>
              </a:ext>
            </a:extLst>
          </p:cNvPr>
          <p:cNvSpPr txBox="1"/>
          <p:nvPr/>
        </p:nvSpPr>
        <p:spPr>
          <a:xfrm>
            <a:off x="1546041" y="476672"/>
            <a:ext cx="61967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400" b="1" dirty="0"/>
              <a:t>Vaccin 3- ou 4- </a:t>
            </a:r>
            <a:r>
              <a:rPr lang="fr-CH" sz="4400" b="1" dirty="0" err="1"/>
              <a:t>valents</a:t>
            </a:r>
            <a:r>
              <a:rPr lang="fr-CH" sz="4400" b="1" dirty="0"/>
              <a:t> </a:t>
            </a:r>
          </a:p>
          <a:p>
            <a:pPr algn="ctr"/>
            <a:r>
              <a:rPr lang="fr-CH" sz="4400" b="1" dirty="0"/>
              <a:t>sous-unitaire, split, </a:t>
            </a:r>
            <a:r>
              <a:rPr lang="fr-CH" sz="4400" b="1" dirty="0" err="1"/>
              <a:t>virosomal</a:t>
            </a:r>
            <a:r>
              <a:rPr lang="fr-CH" sz="4400" b="1" dirty="0"/>
              <a:t>, </a:t>
            </a:r>
            <a:r>
              <a:rPr lang="fr-CH" sz="4400" b="1" dirty="0" err="1"/>
              <a:t>adjuvanté</a:t>
            </a:r>
            <a:r>
              <a:rPr lang="fr-CH" sz="4400" b="1" dirty="0"/>
              <a:t>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08AEE4-39A9-A241-8B01-59467CAC8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96951"/>
            <a:ext cx="6195086" cy="330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556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286698" y="692696"/>
            <a:ext cx="2749798" cy="1219423"/>
          </a:xfrm>
          <a:prstGeom prst="rect">
            <a:avLst/>
          </a:prstGeom>
          <a:solidFill>
            <a:srgbClr val="00B0F0">
              <a:alpha val="28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7460" b="11524"/>
          <a:stretch/>
        </p:blipFill>
        <p:spPr bwMode="auto">
          <a:xfrm>
            <a:off x="1907704" y="697661"/>
            <a:ext cx="3672409" cy="265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e 14"/>
          <p:cNvGrpSpPr/>
          <p:nvPr/>
        </p:nvGrpSpPr>
        <p:grpSpPr>
          <a:xfrm>
            <a:off x="4644009" y="697661"/>
            <a:ext cx="4536503" cy="1289684"/>
            <a:chOff x="5004049" y="947206"/>
            <a:chExt cx="4536503" cy="1289684"/>
          </a:xfrm>
        </p:grpSpPr>
        <p:sp>
          <p:nvSpPr>
            <p:cNvPr id="2" name="Rectangle 1"/>
            <p:cNvSpPr/>
            <p:nvPr/>
          </p:nvSpPr>
          <p:spPr>
            <a:xfrm>
              <a:off x="5004049" y="947206"/>
              <a:ext cx="666534" cy="1289684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" name="Parenthèse fermante 2"/>
            <p:cNvSpPr/>
            <p:nvPr/>
          </p:nvSpPr>
          <p:spPr>
            <a:xfrm>
              <a:off x="5704940" y="947206"/>
              <a:ext cx="163204" cy="1257658"/>
            </a:xfrm>
            <a:prstGeom prst="rightBracket">
              <a:avLst>
                <a:gd name="adj" fmla="val 5819"/>
              </a:avLst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 flipV="1">
              <a:off x="5868144" y="1550695"/>
              <a:ext cx="720080" cy="6097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6639632" y="996826"/>
              <a:ext cx="2900920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CH" sz="1000" dirty="0"/>
                <a:t>Vaccins </a:t>
              </a:r>
              <a:r>
                <a:rPr lang="fr-CH" sz="1000" b="1" dirty="0"/>
                <a:t>SOUS UNITAIRES</a:t>
              </a:r>
              <a:r>
                <a:rPr lang="fr-CH" sz="1000" dirty="0"/>
                <a:t>:</a:t>
              </a:r>
            </a:p>
            <a:p>
              <a:pPr marL="171450" indent="-171450">
                <a:buFont typeface="Courier New" pitchFamily="49" charset="0"/>
                <a:buChar char="o"/>
              </a:pPr>
              <a:r>
                <a:rPr lang="fr-CH" sz="1000" dirty="0" err="1"/>
                <a:t>Aggripal</a:t>
              </a:r>
              <a:r>
                <a:rPr lang="fr-CH" sz="1000" dirty="0"/>
                <a:t>®</a:t>
              </a:r>
            </a:p>
            <a:p>
              <a:pPr marL="171450" indent="-171450">
                <a:buFont typeface="Courier New" pitchFamily="49" charset="0"/>
                <a:buChar char="o"/>
              </a:pPr>
              <a:r>
                <a:rPr lang="fr-CH" sz="1000" dirty="0" err="1"/>
                <a:t>Influvax</a:t>
              </a:r>
              <a:r>
                <a:rPr lang="fr-CH" sz="1000" dirty="0"/>
                <a:t>®</a:t>
              </a:r>
            </a:p>
            <a:p>
              <a:pPr marL="171450" indent="-171450">
                <a:buFont typeface="Courier New" pitchFamily="49" charset="0"/>
                <a:buChar char="o"/>
              </a:pPr>
              <a:r>
                <a:rPr lang="fr-CH" sz="1000" dirty="0" err="1"/>
                <a:t>Inflexal</a:t>
              </a:r>
              <a:r>
                <a:rPr lang="fr-CH" sz="1000" dirty="0"/>
                <a:t> V</a:t>
              </a:r>
              <a:r>
                <a:rPr lang="fr-CH" sz="1000" dirty="0">
                  <a:solidFill>
                    <a:srgbClr val="FF0000"/>
                  </a:solidFill>
                </a:rPr>
                <a:t> (</a:t>
              </a:r>
              <a:r>
                <a:rPr lang="fr-CH" sz="1000" dirty="0" err="1">
                  <a:solidFill>
                    <a:srgbClr val="FF0000"/>
                  </a:solidFill>
                </a:rPr>
                <a:t>virosomal</a:t>
              </a:r>
              <a:r>
                <a:rPr lang="fr-CH" sz="1000" dirty="0">
                  <a:solidFill>
                    <a:srgbClr val="FF0000"/>
                  </a:solidFill>
                </a:rPr>
                <a:t>) </a:t>
              </a:r>
              <a:r>
                <a:rPr lang="fr-CH" sz="1000" dirty="0"/>
                <a:t>= HA et NA intégrés à une membrane lipidique </a:t>
              </a:r>
              <a:r>
                <a:rPr lang="fr-CH" sz="1000" dirty="0">
                  <a:sym typeface="Wingdings" pitchFamily="2" charset="2"/>
                </a:rPr>
                <a:t>m</a:t>
              </a:r>
              <a:r>
                <a:rPr lang="fr-CH" sz="1000" dirty="0"/>
                <a:t>ieux reconnu.</a:t>
              </a:r>
            </a:p>
            <a:p>
              <a:pPr marL="171450" indent="-171450">
                <a:buFont typeface="Courier New" pitchFamily="49" charset="0"/>
                <a:buChar char="o"/>
              </a:pPr>
              <a:r>
                <a:rPr lang="fr-CH" sz="1000" dirty="0" err="1"/>
                <a:t>Fluad</a:t>
              </a:r>
              <a:r>
                <a:rPr lang="fr-CH" sz="1000" dirty="0"/>
                <a:t>® </a:t>
              </a:r>
              <a:r>
                <a:rPr lang="fr-CH" sz="1000" dirty="0">
                  <a:solidFill>
                    <a:srgbClr val="FF0000"/>
                  </a:solidFill>
                </a:rPr>
                <a:t>(dès 65 ans) </a:t>
              </a:r>
              <a:r>
                <a:rPr lang="fr-CH" sz="1000" dirty="0"/>
                <a:t>avec </a:t>
              </a:r>
              <a:r>
                <a:rPr lang="fr-CH" sz="1000" dirty="0">
                  <a:solidFill>
                    <a:srgbClr val="FF0000"/>
                  </a:solidFill>
                </a:rPr>
                <a:t>adjuvant </a:t>
              </a:r>
              <a:r>
                <a:rPr lang="fr-CH" sz="1000" dirty="0">
                  <a:sym typeface="Wingdings" panose="05000000000000000000" pitchFamily="2" charset="2"/>
                </a:rPr>
                <a:t></a:t>
              </a:r>
              <a:r>
                <a:rPr lang="fr-CH" sz="1000" dirty="0"/>
                <a:t> mieux reconnu 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5652120" y="697660"/>
            <a:ext cx="2423794" cy="2659331"/>
            <a:chOff x="6434051" y="533581"/>
            <a:chExt cx="2423794" cy="3672408"/>
          </a:xfrm>
        </p:grpSpPr>
        <p:sp>
          <p:nvSpPr>
            <p:cNvPr id="10" name="ZoneTexte 9"/>
            <p:cNvSpPr txBox="1"/>
            <p:nvPr/>
          </p:nvSpPr>
          <p:spPr>
            <a:xfrm>
              <a:off x="7058955" y="2913276"/>
              <a:ext cx="1798890" cy="97755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CH" sz="1000" dirty="0"/>
                <a:t>Vaccin </a:t>
              </a:r>
              <a:r>
                <a:rPr lang="fr-CH" sz="1000" b="1" dirty="0"/>
                <a:t>FRACTIONNÉS</a:t>
              </a:r>
              <a:r>
                <a:rPr lang="fr-CH" sz="1000" dirty="0"/>
                <a:t> («split»):</a:t>
              </a:r>
            </a:p>
            <a:p>
              <a:pPr marL="171450" indent="-171450">
                <a:buFont typeface="Courier New" pitchFamily="49" charset="0"/>
                <a:buChar char="o"/>
              </a:pPr>
              <a:r>
                <a:rPr lang="fr-CH" sz="1000" dirty="0" err="1"/>
                <a:t>Mutagrip</a:t>
              </a:r>
              <a:r>
                <a:rPr lang="fr-CH" sz="1000" dirty="0"/>
                <a:t>®</a:t>
              </a:r>
            </a:p>
            <a:p>
              <a:pPr marL="171450" indent="-171450">
                <a:buFont typeface="Courier New" pitchFamily="49" charset="0"/>
                <a:buChar char="o"/>
              </a:pPr>
              <a:r>
                <a:rPr lang="fr-CH" sz="1000" dirty="0" err="1"/>
                <a:t>Fluarix</a:t>
              </a:r>
              <a:r>
                <a:rPr lang="fr-CH" sz="1000" dirty="0"/>
                <a:t> </a:t>
              </a:r>
              <a:r>
                <a:rPr lang="fr-CH" sz="1000" u="sng" dirty="0" err="1"/>
                <a:t>Tetra</a:t>
              </a:r>
              <a:r>
                <a:rPr lang="fr-CH" sz="1000" dirty="0"/>
                <a:t>® </a:t>
              </a:r>
              <a:r>
                <a:rPr lang="fr-CH" sz="1000" b="1" dirty="0"/>
                <a:t>(dès 36 mois)</a:t>
              </a:r>
            </a:p>
            <a:p>
              <a:endParaRPr lang="fr-CH" sz="1000" dirty="0"/>
            </a:p>
          </p:txBody>
        </p:sp>
        <p:sp>
          <p:nvSpPr>
            <p:cNvPr id="11" name="Parenthèse fermante 10"/>
            <p:cNvSpPr/>
            <p:nvPr/>
          </p:nvSpPr>
          <p:spPr>
            <a:xfrm>
              <a:off x="6434051" y="533581"/>
              <a:ext cx="45719" cy="3672408"/>
            </a:xfrm>
            <a:prstGeom prst="righ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6489927" y="2969881"/>
              <a:ext cx="535085" cy="7534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/>
        </p:nvGrpSpPr>
        <p:grpSpPr>
          <a:xfrm>
            <a:off x="2123728" y="3475260"/>
            <a:ext cx="5279015" cy="3266108"/>
            <a:chOff x="1952553" y="3467574"/>
            <a:chExt cx="5279015" cy="326610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2553" y="3467574"/>
              <a:ext cx="5243086" cy="3203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ZoneTexte 16"/>
            <p:cNvSpPr txBox="1"/>
            <p:nvPr/>
          </p:nvSpPr>
          <p:spPr>
            <a:xfrm>
              <a:off x="6489057" y="6487461"/>
              <a:ext cx="742511" cy="2462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CH" sz="1000" i="1" dirty="0"/>
                <a:t>OFSP 2016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2123728" y="4365104"/>
            <a:ext cx="5243086" cy="1656184"/>
          </a:xfrm>
          <a:prstGeom prst="rect">
            <a:avLst/>
          </a:prstGeom>
          <a:solidFill>
            <a:srgbClr val="00B0F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Rectangle 18"/>
          <p:cNvSpPr/>
          <p:nvPr/>
        </p:nvSpPr>
        <p:spPr>
          <a:xfrm>
            <a:off x="2120980" y="4077072"/>
            <a:ext cx="5243086" cy="282674"/>
          </a:xfrm>
          <a:prstGeom prst="rect">
            <a:avLst/>
          </a:prstGeom>
          <a:solidFill>
            <a:schemeClr val="tx1">
              <a:lumMod val="50000"/>
              <a:lumOff val="5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1" name="ZoneTexte 20"/>
          <p:cNvSpPr txBox="1"/>
          <p:nvPr/>
        </p:nvSpPr>
        <p:spPr>
          <a:xfrm>
            <a:off x="0" y="-3770"/>
            <a:ext cx="5281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/>
              <a:t>SE VACCINER… MAIS AVEC QUOI 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86698" y="2420888"/>
            <a:ext cx="2749798" cy="609711"/>
          </a:xfrm>
          <a:prstGeom prst="rect">
            <a:avLst/>
          </a:prstGeom>
          <a:solidFill>
            <a:schemeClr val="tx1">
              <a:lumMod val="50000"/>
              <a:lumOff val="50000"/>
              <a:alpha val="28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2548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 animBg="1"/>
      <p:bldP spid="19" grpId="0" animBg="1"/>
      <p:bldP spid="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020" r="48553" b="13500"/>
          <a:stretch/>
        </p:blipFill>
        <p:spPr>
          <a:xfrm>
            <a:off x="1236891" y="1988840"/>
            <a:ext cx="6670217" cy="258064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757171" y="2618494"/>
            <a:ext cx="13681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dirty="0">
                <a:solidFill>
                  <a:srgbClr val="FF0000"/>
                </a:solidFill>
              </a:rPr>
              <a:t>! Changent chaque année!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1306560" y="3410337"/>
            <a:ext cx="2450611" cy="1152129"/>
            <a:chOff x="1401309" y="2269856"/>
            <a:chExt cx="2450611" cy="1152129"/>
          </a:xfrm>
        </p:grpSpPr>
        <p:sp>
          <p:nvSpPr>
            <p:cNvPr id="12" name="Rectangle 11"/>
            <p:cNvSpPr/>
            <p:nvPr/>
          </p:nvSpPr>
          <p:spPr>
            <a:xfrm>
              <a:off x="1401309" y="2269856"/>
              <a:ext cx="2450611" cy="287788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48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01309" y="3134197"/>
              <a:ext cx="2450611" cy="287788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48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5845403" y="36357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845403" y="30689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</a:rPr>
              <a:t>*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1306560" y="2865567"/>
            <a:ext cx="2450611" cy="1409111"/>
            <a:chOff x="1401309" y="1725086"/>
            <a:chExt cx="2450611" cy="1409111"/>
          </a:xfrm>
        </p:grpSpPr>
        <p:sp>
          <p:nvSpPr>
            <p:cNvPr id="9" name="Rectangle 8"/>
            <p:cNvSpPr/>
            <p:nvPr/>
          </p:nvSpPr>
          <p:spPr>
            <a:xfrm>
              <a:off x="1401309" y="1725086"/>
              <a:ext cx="1154467" cy="544770"/>
            </a:xfrm>
            <a:prstGeom prst="rect">
              <a:avLst/>
            </a:prstGeom>
            <a:solidFill>
              <a:srgbClr val="00B0F0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01309" y="2557644"/>
              <a:ext cx="1154467" cy="576309"/>
            </a:xfrm>
            <a:prstGeom prst="rect">
              <a:avLst/>
            </a:prstGeom>
            <a:solidFill>
              <a:srgbClr val="00B0F0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555776" y="1727772"/>
              <a:ext cx="1296144" cy="268356"/>
            </a:xfrm>
            <a:prstGeom prst="rect">
              <a:avLst/>
            </a:prstGeom>
            <a:solidFill>
              <a:srgbClr val="00B0F0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555776" y="2865841"/>
              <a:ext cx="1296144" cy="268356"/>
            </a:xfrm>
            <a:prstGeom prst="rect">
              <a:avLst/>
            </a:prstGeom>
            <a:solidFill>
              <a:srgbClr val="00B0F0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2461027" y="3125134"/>
            <a:ext cx="3603054" cy="879930"/>
            <a:chOff x="2555776" y="1984653"/>
            <a:chExt cx="3603054" cy="879930"/>
          </a:xfrm>
        </p:grpSpPr>
        <p:sp>
          <p:nvSpPr>
            <p:cNvPr id="11" name="Rectangle 10"/>
            <p:cNvSpPr/>
            <p:nvPr/>
          </p:nvSpPr>
          <p:spPr>
            <a:xfrm>
              <a:off x="5004048" y="2010187"/>
              <a:ext cx="1152128" cy="256983"/>
            </a:xfrm>
            <a:prstGeom prst="rect">
              <a:avLst/>
            </a:prstGeom>
            <a:solidFill>
              <a:srgbClr val="FF0000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006702" y="2582241"/>
              <a:ext cx="1152128" cy="256983"/>
            </a:xfrm>
            <a:prstGeom prst="rect">
              <a:avLst/>
            </a:prstGeom>
            <a:solidFill>
              <a:srgbClr val="FF0000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55776" y="1984653"/>
              <a:ext cx="1296144" cy="285203"/>
            </a:xfrm>
            <a:prstGeom prst="rect">
              <a:avLst/>
            </a:prstGeom>
            <a:solidFill>
              <a:srgbClr val="FF0000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55776" y="2554021"/>
              <a:ext cx="1296144" cy="310562"/>
            </a:xfrm>
            <a:prstGeom prst="rect">
              <a:avLst/>
            </a:prstGeom>
            <a:solidFill>
              <a:srgbClr val="FF0000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0" y="-3770"/>
            <a:ext cx="5281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/>
              <a:t>SE VACCINER… MAIS AVEC QUOI ?</a:t>
            </a:r>
          </a:p>
        </p:txBody>
      </p:sp>
    </p:spTree>
    <p:extLst>
      <p:ext uri="{BB962C8B-B14F-4D97-AF65-F5344CB8AC3E}">
        <p14:creationId xmlns:p14="http://schemas.microsoft.com/office/powerpoint/2010/main" val="5163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504" y="300577"/>
            <a:ext cx="8141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800" b="1" dirty="0"/>
              <a:t>JE SUIS PERDU, QUEL VACCINS CHOISIR…?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50147B-35C0-AA44-B969-43278D851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988840"/>
            <a:ext cx="437191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0484-article-img-influenza1-5a28469f482c520037628e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384"/>
            <a:ext cx="9144000" cy="6096000"/>
          </a:xfrm>
          <a:prstGeom prst="rect">
            <a:avLst/>
          </a:prstGeom>
        </p:spPr>
      </p:pic>
      <p:pic>
        <p:nvPicPr>
          <p:cNvPr id="4" name="Picture 3" descr="2.psd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D6A3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52" y="1554088"/>
            <a:ext cx="1371600" cy="1320800"/>
          </a:xfrm>
          <a:prstGeom prst="rect">
            <a:avLst/>
          </a:prstGeom>
        </p:spPr>
      </p:pic>
      <p:pic>
        <p:nvPicPr>
          <p:cNvPr id="5" name="Picture 4" descr="1.psd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C1A2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9" y="1396419"/>
            <a:ext cx="2057400" cy="1714500"/>
          </a:xfrm>
          <a:prstGeom prst="rect">
            <a:avLst/>
          </a:prstGeom>
        </p:spPr>
      </p:pic>
      <p:pic>
        <p:nvPicPr>
          <p:cNvPr id="6" name="Picture 5" descr="Untitled-2.psd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08" y="906016"/>
            <a:ext cx="1155700" cy="14732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68B506C-509D-5042-A367-8CA67D03C774}"/>
              </a:ext>
            </a:extLst>
          </p:cNvPr>
          <p:cNvSpPr txBox="1"/>
          <p:nvPr/>
        </p:nvSpPr>
        <p:spPr>
          <a:xfrm>
            <a:off x="1115616" y="761896"/>
            <a:ext cx="1324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PANDÉMIES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52B0F6-8294-F040-805A-097FDBC8B218}"/>
              </a:ext>
            </a:extLst>
          </p:cNvPr>
          <p:cNvSpPr txBox="1"/>
          <p:nvPr/>
        </p:nvSpPr>
        <p:spPr>
          <a:xfrm>
            <a:off x="4283968" y="762000"/>
            <a:ext cx="213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Epidémies localisées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378AEF3-FBF1-104D-8D46-08169E7BAEF7}"/>
              </a:ext>
            </a:extLst>
          </p:cNvPr>
          <p:cNvSpPr txBox="1"/>
          <p:nvPr/>
        </p:nvSpPr>
        <p:spPr>
          <a:xfrm>
            <a:off x="7227631" y="766652"/>
            <a:ext cx="622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Rare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8C414C1E-D81E-EB4F-A2D7-616B9DC3092A}"/>
              </a:ext>
            </a:extLst>
          </p:cNvPr>
          <p:cNvSpPr txBox="1"/>
          <p:nvPr/>
        </p:nvSpPr>
        <p:spPr>
          <a:xfrm>
            <a:off x="-28814" y="22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INFLUENZA  A, B, C— QUELLE DIFFERENCE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9B2CDC1-1E32-B94C-9B46-75265390E018}"/>
              </a:ext>
            </a:extLst>
          </p:cNvPr>
          <p:cNvSpPr txBox="1"/>
          <p:nvPr/>
        </p:nvSpPr>
        <p:spPr>
          <a:xfrm>
            <a:off x="5004048" y="2636912"/>
            <a:ext cx="1256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>
                <a:solidFill>
                  <a:srgbClr val="3F1A5C"/>
                </a:solidFill>
              </a:rPr>
              <a:t>Victoria</a:t>
            </a:r>
          </a:p>
          <a:p>
            <a:pPr algn="ctr"/>
            <a:r>
              <a:rPr lang="fr-CH" b="1" i="1" dirty="0">
                <a:solidFill>
                  <a:srgbClr val="3F1A5C"/>
                </a:solidFill>
              </a:rPr>
              <a:t>Yamagata</a:t>
            </a:r>
            <a:endParaRPr lang="fr-FR" b="1" i="1" dirty="0">
              <a:solidFill>
                <a:srgbClr val="3F1A5C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E5C174-1014-5945-904A-853B58214FA3}"/>
              </a:ext>
            </a:extLst>
          </p:cNvPr>
          <p:cNvSpPr txBox="1"/>
          <p:nvPr/>
        </p:nvSpPr>
        <p:spPr>
          <a:xfrm>
            <a:off x="4516344" y="1495817"/>
            <a:ext cx="1494345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u="sng" dirty="0"/>
              <a:t>Hommes</a:t>
            </a:r>
            <a:r>
              <a:rPr lang="fr-FR" sz="1200" dirty="0"/>
              <a:t>, (phoques)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02A6EF3-E5DF-4042-9047-8242D6B35D81}"/>
              </a:ext>
            </a:extLst>
          </p:cNvPr>
          <p:cNvSpPr txBox="1"/>
          <p:nvPr/>
        </p:nvSpPr>
        <p:spPr>
          <a:xfrm>
            <a:off x="611560" y="1412776"/>
            <a:ext cx="2376264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u="sng" dirty="0"/>
              <a:t>Oiseaux</a:t>
            </a:r>
            <a:r>
              <a:rPr lang="fr-FR" sz="1200" dirty="0"/>
              <a:t>, cochons, hommes, </a:t>
            </a:r>
            <a:r>
              <a:rPr lang="fr-FR" sz="1200" dirty="0" err="1"/>
              <a:t>etc</a:t>
            </a:r>
            <a:r>
              <a:rPr lang="fr-FR" sz="1200" dirty="0"/>
              <a:t> …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201897D-1894-8048-8DDA-2F3A3C54E691}"/>
              </a:ext>
            </a:extLst>
          </p:cNvPr>
          <p:cNvSpPr txBox="1"/>
          <p:nvPr/>
        </p:nvSpPr>
        <p:spPr>
          <a:xfrm>
            <a:off x="6965638" y="1412776"/>
            <a:ext cx="129395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u="sng" dirty="0"/>
              <a:t>Hommes</a:t>
            </a:r>
            <a:r>
              <a:rPr lang="fr-FR" sz="1200" dirty="0"/>
              <a:t>, cochon</a:t>
            </a:r>
          </a:p>
        </p:txBody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id="{07900BFD-75EF-8D42-859A-E5C67F081AA3}"/>
              </a:ext>
            </a:extLst>
          </p:cNvPr>
          <p:cNvSpPr/>
          <p:nvPr/>
        </p:nvSpPr>
        <p:spPr>
          <a:xfrm>
            <a:off x="1816714" y="5065542"/>
            <a:ext cx="96812" cy="235666"/>
          </a:xfrm>
          <a:custGeom>
            <a:avLst/>
            <a:gdLst>
              <a:gd name="connsiteX0" fmla="*/ 15914 w 162999"/>
              <a:gd name="connsiteY0" fmla="*/ 1758 h 396784"/>
              <a:gd name="connsiteX1" fmla="*/ 15914 w 162999"/>
              <a:gd name="connsiteY1" fmla="*/ 344658 h 396784"/>
              <a:gd name="connsiteX2" fmla="*/ 130214 w 162999"/>
              <a:gd name="connsiteY2" fmla="*/ 382758 h 396784"/>
              <a:gd name="connsiteX3" fmla="*/ 155614 w 162999"/>
              <a:gd name="connsiteY3" fmla="*/ 217658 h 396784"/>
              <a:gd name="connsiteX4" fmla="*/ 15914 w 162999"/>
              <a:gd name="connsiteY4" fmla="*/ 1758 h 39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99" h="396784">
                <a:moveTo>
                  <a:pt x="15914" y="1758"/>
                </a:moveTo>
                <a:cubicBezTo>
                  <a:pt x="-7369" y="22925"/>
                  <a:pt x="-3136" y="281158"/>
                  <a:pt x="15914" y="344658"/>
                </a:cubicBezTo>
                <a:cubicBezTo>
                  <a:pt x="34964" y="408158"/>
                  <a:pt x="106931" y="403925"/>
                  <a:pt x="130214" y="382758"/>
                </a:cubicBezTo>
                <a:cubicBezTo>
                  <a:pt x="153497" y="361591"/>
                  <a:pt x="174664" y="279041"/>
                  <a:pt x="155614" y="217658"/>
                </a:cubicBezTo>
                <a:cubicBezTo>
                  <a:pt x="136564" y="156275"/>
                  <a:pt x="39197" y="-19409"/>
                  <a:pt x="15914" y="175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87079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9512" y="188640"/>
            <a:ext cx="8141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800" b="1" dirty="0"/>
              <a:t>REPONSE: C’EST A PEU PRES EGAL…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9716" y="2636912"/>
            <a:ext cx="6424568" cy="298543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mr-IN" sz="2000" dirty="0"/>
              <a:t>…</a:t>
            </a:r>
            <a:r>
              <a:rPr lang="en-US" sz="2000" dirty="0"/>
              <a:t>le </a:t>
            </a:r>
            <a:r>
              <a:rPr lang="en-US" sz="2000" dirty="0" err="1"/>
              <a:t>peu</a:t>
            </a:r>
            <a:r>
              <a:rPr lang="en-US" sz="2000" dirty="0"/>
              <a:t> de </a:t>
            </a:r>
            <a:r>
              <a:rPr lang="en-US" sz="2000" dirty="0" err="1"/>
              <a:t>données</a:t>
            </a:r>
            <a:r>
              <a:rPr lang="en-US" sz="2000" dirty="0"/>
              <a:t> </a:t>
            </a:r>
            <a:r>
              <a:rPr lang="en-US" sz="2000" dirty="0" err="1"/>
              <a:t>disponibles</a:t>
            </a:r>
            <a:r>
              <a:rPr lang="en-US" sz="2000" dirty="0"/>
              <a:t> ne </a:t>
            </a:r>
            <a:r>
              <a:rPr lang="en-US" sz="2000" dirty="0" err="1"/>
              <a:t>permettent</a:t>
            </a:r>
            <a:r>
              <a:rPr lang="en-US" sz="2000" dirty="0"/>
              <a:t> pas de </a:t>
            </a:r>
            <a:r>
              <a:rPr lang="en-US" sz="2000" dirty="0" err="1"/>
              <a:t>différencier</a:t>
            </a:r>
            <a:r>
              <a:rPr lang="en-US" sz="2000" dirty="0"/>
              <a:t> les </a:t>
            </a:r>
            <a:r>
              <a:rPr lang="en-US" sz="2000" dirty="0" err="1"/>
              <a:t>vaccins</a:t>
            </a:r>
            <a:r>
              <a:rPr lang="en-US" sz="2000" dirty="0"/>
              <a:t> sous-</a:t>
            </a:r>
            <a:r>
              <a:rPr lang="en-US" sz="2000" dirty="0" err="1"/>
              <a:t>unitaires</a:t>
            </a:r>
            <a:r>
              <a:rPr lang="en-US" sz="2000" dirty="0"/>
              <a:t> (</a:t>
            </a:r>
            <a:r>
              <a:rPr lang="en-US" sz="2000" dirty="0" err="1"/>
              <a:t>Agrippal</a:t>
            </a:r>
            <a:r>
              <a:rPr lang="en-US" sz="2000" dirty="0"/>
              <a:t>®, </a:t>
            </a:r>
            <a:r>
              <a:rPr lang="en-US" sz="2000" dirty="0" err="1"/>
              <a:t>Influvac</a:t>
            </a:r>
            <a:r>
              <a:rPr lang="en-US" sz="2000" dirty="0"/>
              <a:t>®, </a:t>
            </a:r>
            <a:r>
              <a:rPr lang="en-US" sz="2000" dirty="0" err="1"/>
              <a:t>Fluad</a:t>
            </a:r>
            <a:r>
              <a:rPr lang="en-US" sz="2000" dirty="0"/>
              <a:t>® (</a:t>
            </a:r>
            <a:r>
              <a:rPr lang="en-US" sz="2000" dirty="0" err="1"/>
              <a:t>adjuvanté</a:t>
            </a:r>
            <a:r>
              <a:rPr lang="en-US" sz="2000" dirty="0"/>
              <a:t> par MF59)) et </a:t>
            </a:r>
            <a:r>
              <a:rPr lang="en-US" sz="2000" dirty="0" err="1"/>
              <a:t>fragmentés</a:t>
            </a:r>
            <a:r>
              <a:rPr lang="en-US" sz="2000" dirty="0"/>
              <a:t> (</a:t>
            </a:r>
            <a:r>
              <a:rPr lang="en-US" sz="2000" dirty="0" err="1"/>
              <a:t>Mutagrip</a:t>
            </a:r>
            <a:r>
              <a:rPr lang="en-US" sz="2000" dirty="0"/>
              <a:t>®, </a:t>
            </a:r>
            <a:r>
              <a:rPr lang="en-US" sz="2000" dirty="0" err="1"/>
              <a:t>Fluarix</a:t>
            </a:r>
            <a:r>
              <a:rPr lang="en-US" sz="2000" dirty="0"/>
              <a:t> Tetra®) – à part </a:t>
            </a:r>
            <a:r>
              <a:rPr lang="en-US" sz="2000" b="1" dirty="0" err="1">
                <a:solidFill>
                  <a:srgbClr val="FF0000"/>
                </a:solidFill>
              </a:rPr>
              <a:t>l’adjuvant</a:t>
            </a:r>
            <a:r>
              <a:rPr lang="en-US" sz="2000" dirty="0"/>
              <a:t> et le </a:t>
            </a:r>
            <a:r>
              <a:rPr lang="en-US" sz="2000" b="1" dirty="0" err="1">
                <a:solidFill>
                  <a:srgbClr val="FF0000"/>
                </a:solidFill>
              </a:rPr>
              <a:t>nombre</a:t>
            </a:r>
            <a:r>
              <a:rPr lang="en-US" sz="2000" b="1" dirty="0">
                <a:solidFill>
                  <a:srgbClr val="FF0000"/>
                </a:solidFill>
              </a:rPr>
              <a:t> de </a:t>
            </a:r>
            <a:r>
              <a:rPr lang="en-US" sz="2000" b="1" dirty="0" err="1">
                <a:solidFill>
                  <a:srgbClr val="FF0000"/>
                </a:solidFill>
              </a:rPr>
              <a:t>souches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 err="1"/>
              <a:t>contenues</a:t>
            </a:r>
            <a:r>
              <a:rPr lang="en-US" sz="2000" dirty="0"/>
              <a:t> (3 ou 4). 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endParaRPr lang="en-US" sz="16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L’ESSENTIEL RESTE DONC D’ÊTRE VACCINÉ !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i="1" dirty="0"/>
              <a:t>				Bulletin </a:t>
            </a:r>
            <a:r>
              <a:rPr lang="en-US" sz="1600" i="1" dirty="0" err="1"/>
              <a:t>InfoVac</a:t>
            </a:r>
            <a:r>
              <a:rPr lang="en-US" sz="1600" i="1" dirty="0"/>
              <a:t> n° 9/2016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FBDB96-2713-8A4F-9B18-26D11C610D07}"/>
              </a:ext>
            </a:extLst>
          </p:cNvPr>
          <p:cNvSpPr/>
          <p:nvPr/>
        </p:nvSpPr>
        <p:spPr>
          <a:xfrm>
            <a:off x="156850" y="1052736"/>
            <a:ext cx="85906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CH" dirty="0"/>
              <a:t>Les vaccins </a:t>
            </a:r>
            <a:r>
              <a:rPr lang="fr-CH" dirty="0" err="1">
                <a:solidFill>
                  <a:srgbClr val="00B050"/>
                </a:solidFill>
              </a:rPr>
              <a:t>tri-valents</a:t>
            </a:r>
            <a:r>
              <a:rPr lang="fr-CH" dirty="0"/>
              <a:t> ont montré une bonne efficacité (49 % à 77 %) contre les virus du lignage </a:t>
            </a:r>
            <a:r>
              <a:rPr lang="fr-CH" u="sng" dirty="0">
                <a:solidFill>
                  <a:srgbClr val="7030A0"/>
                </a:solidFill>
              </a:rPr>
              <a:t>B</a:t>
            </a:r>
            <a:r>
              <a:rPr lang="fr-CH" dirty="0">
                <a:solidFill>
                  <a:srgbClr val="7030A0"/>
                </a:solidFill>
              </a:rPr>
              <a:t>-Yamagata</a:t>
            </a:r>
            <a:r>
              <a:rPr lang="fr-CH" dirty="0"/>
              <a:t>, alors même que ceux-ci n’étaient pas couverts par le vaccin, ce qui indique une </a:t>
            </a:r>
            <a:r>
              <a:rPr lang="fr-CH" b="1" dirty="0"/>
              <a:t>protection croisée </a:t>
            </a:r>
            <a:r>
              <a:rPr lang="fr-CH" dirty="0"/>
              <a:t>entre les lignages.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280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54F1A09-9191-0942-BC32-E5C17E08E136}"/>
              </a:ext>
            </a:extLst>
          </p:cNvPr>
          <p:cNvSpPr/>
          <p:nvPr/>
        </p:nvSpPr>
        <p:spPr>
          <a:xfrm>
            <a:off x="1565486" y="4756883"/>
            <a:ext cx="6304560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H" sz="2400" b="1" u="sng" dirty="0">
                <a:latin typeface="Helvetica" pitchFamily="2" charset="0"/>
              </a:rPr>
              <a:t>Dès 9 ans</a:t>
            </a:r>
            <a:r>
              <a:rPr lang="fr-CH" sz="2400" b="1" dirty="0">
                <a:latin typeface="Helvetica" pitchFamily="2" charset="0"/>
              </a:rPr>
              <a:t>, 1 seule dose par année suffit que ce soit un rappel ou non</a:t>
            </a:r>
            <a:endParaRPr lang="fr-CH" sz="2400" b="1" dirty="0">
              <a:effectLst/>
              <a:latin typeface="Helvetica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101F42D-0990-CE4E-97E1-A476FAE26AF9}"/>
              </a:ext>
            </a:extLst>
          </p:cNvPr>
          <p:cNvGrpSpPr/>
          <p:nvPr/>
        </p:nvGrpSpPr>
        <p:grpSpPr>
          <a:xfrm>
            <a:off x="1565486" y="3867647"/>
            <a:ext cx="6156176" cy="725571"/>
            <a:chOff x="467544" y="4437261"/>
            <a:chExt cx="8100392" cy="906338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361E81D-83F9-174F-9D71-EB9BDB97C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544" y="4437261"/>
              <a:ext cx="8100392" cy="906338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7EA39AC-B568-324B-A3C3-2A3350A1B499}"/>
                </a:ext>
              </a:extLst>
            </p:cNvPr>
            <p:cNvSpPr/>
            <p:nvPr/>
          </p:nvSpPr>
          <p:spPr>
            <a:xfrm>
              <a:off x="6228184" y="4437261"/>
              <a:ext cx="2088232" cy="234426"/>
            </a:xfrm>
            <a:prstGeom prst="rect">
              <a:avLst/>
            </a:prstGeom>
            <a:solidFill>
              <a:srgbClr val="FFFF00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75B3C9D-1418-BD4E-BA86-15582F1D61A4}"/>
              </a:ext>
            </a:extLst>
          </p:cNvPr>
          <p:cNvSpPr/>
          <p:nvPr/>
        </p:nvSpPr>
        <p:spPr>
          <a:xfrm>
            <a:off x="35496" y="44624"/>
            <a:ext cx="5190588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CH" sz="2400" b="1" dirty="0">
                <a:latin typeface="Helvetica" pitchFamily="2" charset="0"/>
              </a:rPr>
              <a:t>NOMBRE DE DOSES DE VACCINS</a:t>
            </a:r>
            <a:endParaRPr lang="fr-CH" sz="2400" b="1" u="sng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575E56-CA96-1044-BF12-39F246C86D7A}"/>
              </a:ext>
            </a:extLst>
          </p:cNvPr>
          <p:cNvSpPr/>
          <p:nvPr/>
        </p:nvSpPr>
        <p:spPr>
          <a:xfrm>
            <a:off x="6580984" y="3559870"/>
            <a:ext cx="1715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400" i="1" dirty="0" err="1">
                <a:latin typeface="Times" pitchFamily="2" charset="0"/>
              </a:rPr>
              <a:t>Pediatrics</a:t>
            </a:r>
            <a:r>
              <a:rPr lang="fr-CH" sz="1400" i="1" dirty="0">
                <a:latin typeface="Times" pitchFamily="2" charset="0"/>
              </a:rPr>
              <a:t> 2018;142;</a:t>
            </a:r>
            <a:endParaRPr lang="fr-CH" sz="1400" i="1" dirty="0">
              <a:effectLst/>
              <a:latin typeface="Times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CCE7834-B675-E84F-B242-477C2373C0BC}"/>
              </a:ext>
            </a:extLst>
          </p:cNvPr>
          <p:cNvGrpSpPr/>
          <p:nvPr/>
        </p:nvGrpSpPr>
        <p:grpSpPr>
          <a:xfrm>
            <a:off x="2052928" y="765517"/>
            <a:ext cx="4869817" cy="3094927"/>
            <a:chOff x="2051720" y="1470257"/>
            <a:chExt cx="4869817" cy="309492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8FF5A4C-56FF-0841-8BE8-B1D63048A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1720" y="1470257"/>
              <a:ext cx="4869817" cy="2817928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387F8149-469E-7A43-ABC0-37C2F75DDA1E}"/>
                </a:ext>
              </a:extLst>
            </p:cNvPr>
            <p:cNvSpPr txBox="1"/>
            <p:nvPr/>
          </p:nvSpPr>
          <p:spPr>
            <a:xfrm>
              <a:off x="2626576" y="4288185"/>
              <a:ext cx="38137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FF0000"/>
                  </a:solidFill>
                </a:rPr>
                <a:t>* Nb: ½ doses entre 6-35 mois et doses complètes ensuite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0E73CB4-9EAF-2044-BD82-8C1B477BC168}"/>
                </a:ext>
              </a:extLst>
            </p:cNvPr>
            <p:cNvSpPr txBox="1"/>
            <p:nvPr/>
          </p:nvSpPr>
          <p:spPr>
            <a:xfrm>
              <a:off x="6096558" y="3625279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E525A82A-88F4-1F49-A3C6-4785BEBC80D1}"/>
                </a:ext>
              </a:extLst>
            </p:cNvPr>
            <p:cNvSpPr txBox="1"/>
            <p:nvPr/>
          </p:nvSpPr>
          <p:spPr>
            <a:xfrm>
              <a:off x="2554568" y="3845708"/>
              <a:ext cx="7858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FF0000"/>
                  </a:solidFill>
                </a:rPr>
                <a:t>(= rappel)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5B2A064-97CA-E24A-8416-3F2A54EC8089}"/>
                </a:ext>
              </a:extLst>
            </p:cNvPr>
            <p:cNvSpPr txBox="1"/>
            <p:nvPr/>
          </p:nvSpPr>
          <p:spPr>
            <a:xfrm>
              <a:off x="5737257" y="3033722"/>
              <a:ext cx="8691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FF0000"/>
                  </a:solidFill>
                </a:rPr>
                <a:t>(= priming)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45E3F39-E7BA-AA48-A00B-13990B3460AD}"/>
              </a:ext>
            </a:extLst>
          </p:cNvPr>
          <p:cNvSpPr/>
          <p:nvPr/>
        </p:nvSpPr>
        <p:spPr>
          <a:xfrm>
            <a:off x="3145438" y="2924944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1ADDAB-86E0-6A45-B33D-2686D3E1F15F}"/>
              </a:ext>
            </a:extLst>
          </p:cNvPr>
          <p:cNvSpPr/>
          <p:nvPr/>
        </p:nvSpPr>
        <p:spPr>
          <a:xfrm>
            <a:off x="2977324" y="467380"/>
            <a:ext cx="290771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CH" b="1" dirty="0">
                <a:solidFill>
                  <a:schemeClr val="tx2">
                    <a:lumMod val="75000"/>
                  </a:schemeClr>
                </a:solidFill>
                <a:latin typeface="Helvetica" pitchFamily="2" charset="0"/>
              </a:rPr>
              <a:t>ENTRE 6 MOIS ET 8 ANS</a:t>
            </a:r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8651CC-DC58-E040-A16D-169D718FEF2F}"/>
              </a:ext>
            </a:extLst>
          </p:cNvPr>
          <p:cNvSpPr/>
          <p:nvPr/>
        </p:nvSpPr>
        <p:spPr>
          <a:xfrm>
            <a:off x="145766" y="658254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900" dirty="0">
                <a:latin typeface="Times" pitchFamily="2" charset="0"/>
              </a:rPr>
              <a:t>LAIV: Live </a:t>
            </a:r>
            <a:r>
              <a:rPr lang="fr-CH" sz="900" dirty="0" err="1">
                <a:latin typeface="Times" pitchFamily="2" charset="0"/>
              </a:rPr>
              <a:t>Attenuated</a:t>
            </a:r>
            <a:r>
              <a:rPr lang="fr-CH" sz="900" dirty="0">
                <a:latin typeface="Times" pitchFamily="2" charset="0"/>
              </a:rPr>
              <a:t> Influenza Vaccine</a:t>
            </a:r>
            <a:endParaRPr lang="fr-CH" sz="900" dirty="0">
              <a:effectLst/>
              <a:latin typeface="Times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76370A-F826-F84A-9E76-966AF5B34261}"/>
              </a:ext>
            </a:extLst>
          </p:cNvPr>
          <p:cNvSpPr/>
          <p:nvPr/>
        </p:nvSpPr>
        <p:spPr>
          <a:xfrm>
            <a:off x="746448" y="5699503"/>
            <a:ext cx="8334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/>
              <a:t>NB:</a:t>
            </a:r>
            <a:r>
              <a:rPr lang="fr-FR" dirty="0"/>
              <a:t> les études récentes montrent qu’une dose complète est plus </a:t>
            </a:r>
            <a:r>
              <a:rPr lang="fr-FR" dirty="0" err="1"/>
              <a:t>immunogénique</a:t>
            </a:r>
            <a:r>
              <a:rPr lang="fr-FR" dirty="0"/>
              <a:t> et est bien tolérée chez les nourrissons de &lt; 1 an… (</a:t>
            </a:r>
            <a:r>
              <a:rPr lang="fr-FR" i="1" dirty="0" err="1"/>
              <a:t>Pediatrics</a:t>
            </a:r>
            <a:r>
              <a:rPr lang="fr-FR" i="1" dirty="0"/>
              <a:t> 2011 Aug;128(2):e276-89</a:t>
            </a:r>
            <a:r>
              <a:rPr lang="fr-FR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8282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585837"/>
            <a:ext cx="8208912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fr-CH" sz="2000" dirty="0"/>
              <a:t>La période de vaccination idéale va de mi-octobre-mi-novembre </a:t>
            </a:r>
            <a:r>
              <a:rPr lang="fr-CH" sz="2000" dirty="0">
                <a:sym typeface="Wingdings" pitchFamily="2" charset="2"/>
              </a:rPr>
              <a:t> soit </a:t>
            </a:r>
            <a:r>
              <a:rPr lang="fr-CH" sz="2000" u="sng" dirty="0">
                <a:sym typeface="Wingdings" pitchFamily="2" charset="2"/>
              </a:rPr>
              <a:t>au moins </a:t>
            </a:r>
            <a:r>
              <a:rPr lang="fr-CH" sz="2000" u="sng" dirty="0"/>
              <a:t>2 semaines avant </a:t>
            </a:r>
            <a:r>
              <a:rPr lang="fr-CH" sz="2000" dirty="0"/>
              <a:t>le début supposé de l’épidémie de grippe.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fr-CH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H" sz="2000" dirty="0"/>
              <a:t>En cas de </a:t>
            </a:r>
            <a:r>
              <a:rPr lang="fr-CH" sz="2000" u="sng" dirty="0"/>
              <a:t>primo vaccination </a:t>
            </a:r>
            <a:r>
              <a:rPr lang="fr-CH" sz="2000" dirty="0"/>
              <a:t>et </a:t>
            </a:r>
            <a:r>
              <a:rPr lang="fr-CH" sz="2000" u="sng" dirty="0"/>
              <a:t>si</a:t>
            </a:r>
            <a:r>
              <a:rPr lang="fr-CH" sz="2000" dirty="0"/>
              <a:t> besoin de 2 doses, administrer la 1</a:t>
            </a:r>
            <a:r>
              <a:rPr lang="fr-CH" sz="2000" baseline="30000" dirty="0"/>
              <a:t>ère</a:t>
            </a:r>
            <a:r>
              <a:rPr lang="fr-CH" sz="2000" dirty="0"/>
              <a:t> dose le plus tôt possible pour laisser assez de temps pour permettre à la 2</a:t>
            </a:r>
            <a:r>
              <a:rPr lang="fr-CH" sz="2000" baseline="30000" dirty="0"/>
              <a:t>ème</a:t>
            </a:r>
            <a:r>
              <a:rPr lang="fr-CH" sz="2000" dirty="0"/>
              <a:t> dose (qui aura lieu 1 mois plus tard) d’être efficace avant que le virus ne soit épidémique. Les patients nécessitant 2 doses sont les enfants de &lt; 9 ans jamais vaccinés contre la grippe.</a:t>
            </a:r>
          </a:p>
          <a:p>
            <a:pPr lvl="1"/>
            <a:endParaRPr lang="fr-CH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H" sz="2000" dirty="0"/>
              <a:t>Les enfants entre </a:t>
            </a:r>
            <a:r>
              <a:rPr lang="fr-CH" sz="2000" u="sng" dirty="0"/>
              <a:t>6 mois et 35 mois </a:t>
            </a:r>
            <a:r>
              <a:rPr lang="fr-CH" sz="2000" dirty="0"/>
              <a:t>recevront des </a:t>
            </a:r>
            <a:r>
              <a:rPr lang="fr-CH" sz="2000" u="sng" dirty="0"/>
              <a:t>½ doses</a:t>
            </a:r>
            <a:r>
              <a:rPr lang="fr-CH" sz="2000" dirty="0"/>
              <a:t>. </a:t>
            </a:r>
          </a:p>
          <a:p>
            <a:pPr marL="758825" lvl="1"/>
            <a:r>
              <a:rPr lang="fr-FR" sz="2000" dirty="0"/>
              <a:t>NB: les études récentes montrent qu’une dose complète est plus </a:t>
            </a:r>
            <a:r>
              <a:rPr lang="fr-FR" sz="2000" dirty="0" err="1"/>
              <a:t>immunogénique</a:t>
            </a:r>
            <a:r>
              <a:rPr lang="fr-FR" sz="2000" dirty="0"/>
              <a:t> et bien tolérée chez les nourrissons de &lt; 1 an… </a:t>
            </a:r>
            <a:r>
              <a:rPr lang="fr-FR" sz="1400" i="1" dirty="0"/>
              <a:t>(</a:t>
            </a:r>
            <a:r>
              <a:rPr lang="fr-FR" sz="1400" i="1" dirty="0" err="1"/>
              <a:t>Pediatrics</a:t>
            </a:r>
            <a:r>
              <a:rPr lang="fr-FR" sz="1400" i="1" dirty="0"/>
              <a:t> 2011 Aug;128(2):e276-89).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fr-CH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H" sz="2000" dirty="0"/>
              <a:t>Pour les adultes et particulièrement pour les </a:t>
            </a:r>
            <a:r>
              <a:rPr lang="fr-CH" sz="2000" u="sng" dirty="0"/>
              <a:t>séniors</a:t>
            </a:r>
            <a:r>
              <a:rPr lang="fr-CH" sz="2000" dirty="0"/>
              <a:t>, une vaccination </a:t>
            </a:r>
            <a:r>
              <a:rPr lang="fr-CH" sz="2000" u="sng" dirty="0"/>
              <a:t>trop précoce </a:t>
            </a:r>
            <a:r>
              <a:rPr lang="fr-CH" sz="2000" dirty="0"/>
              <a:t>risque de diminuer la protection durant la période épidémique (perte 5-10%/mois). Il faudra donc pondérer entre le risque de vacciner trop tôt et celui de vacciner trop tard ou d’oublier de vacciner (ce qui est bien pire) </a:t>
            </a:r>
            <a:r>
              <a:rPr lang="mr-IN" sz="2000" dirty="0"/>
              <a:t>…</a:t>
            </a:r>
            <a:endParaRPr lang="fr-CH" sz="20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2051299-9FA6-3C43-A04D-E5EFCDC2B1D8}"/>
              </a:ext>
            </a:extLst>
          </p:cNvPr>
          <p:cNvSpPr txBox="1"/>
          <p:nvPr/>
        </p:nvSpPr>
        <p:spPr>
          <a:xfrm>
            <a:off x="0" y="-19392"/>
            <a:ext cx="6050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6838" lvl="2"/>
            <a:r>
              <a:rPr lang="fr-CH" sz="3200" b="1" dirty="0"/>
              <a:t>MEILLEUR MOMENT SE VACCINER</a:t>
            </a:r>
          </a:p>
        </p:txBody>
      </p:sp>
    </p:spTree>
    <p:extLst>
      <p:ext uri="{BB962C8B-B14F-4D97-AF65-F5344CB8AC3E}">
        <p14:creationId xmlns:p14="http://schemas.microsoft.com/office/powerpoint/2010/main" val="377814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DBE846-E020-B245-BA6F-3C3F1556B425}"/>
              </a:ext>
            </a:extLst>
          </p:cNvPr>
          <p:cNvSpPr/>
          <p:nvPr/>
        </p:nvSpPr>
        <p:spPr>
          <a:xfrm>
            <a:off x="683568" y="692696"/>
            <a:ext cx="7848872" cy="48519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467544" y="1340768"/>
            <a:ext cx="78488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endParaRPr lang="fr-CH" sz="2800" dirty="0">
              <a:solidFill>
                <a:srgbClr val="FF0000"/>
              </a:solidFill>
            </a:endParaRPr>
          </a:p>
          <a:p>
            <a:pPr marL="719138" lvl="2" indent="-292100">
              <a:buFont typeface="Arial" pitchFamily="34" charset="0"/>
              <a:buChar char="•"/>
            </a:pPr>
            <a:r>
              <a:rPr lang="fr-CH" sz="2800" dirty="0">
                <a:solidFill>
                  <a:srgbClr val="FF0000"/>
                </a:solidFill>
              </a:rPr>
              <a:t>Enfants de &lt; 6 mois d’âge chronologique.</a:t>
            </a:r>
          </a:p>
          <a:p>
            <a:pPr marL="427038" lvl="2"/>
            <a:endParaRPr lang="fr-CH" sz="2800" dirty="0">
              <a:solidFill>
                <a:srgbClr val="FF0000"/>
              </a:solidFill>
            </a:endParaRPr>
          </a:p>
          <a:p>
            <a:pPr marL="719138" lvl="2" indent="-292100">
              <a:buFont typeface="Arial" pitchFamily="34" charset="0"/>
              <a:buChar char="•"/>
            </a:pPr>
            <a:r>
              <a:rPr lang="fr-CH" sz="2800" dirty="0">
                <a:solidFill>
                  <a:srgbClr val="FF0000"/>
                </a:solidFill>
              </a:rPr>
              <a:t>ATCD d’anaphylaxie aux composants du vaccin </a:t>
            </a:r>
            <a:r>
              <a:rPr lang="fr-CH" sz="2800" u="sng" dirty="0">
                <a:solidFill>
                  <a:srgbClr val="FF0000"/>
                </a:solidFill>
              </a:rPr>
              <a:t>autre que l’œuf.</a:t>
            </a:r>
            <a:endParaRPr lang="fr-CH" sz="2800" dirty="0">
              <a:solidFill>
                <a:srgbClr val="FF0000"/>
              </a:solidFill>
            </a:endParaRPr>
          </a:p>
          <a:p>
            <a:pPr marL="719138" lvl="2" indent="-292100">
              <a:buFont typeface="Arial" pitchFamily="34" charset="0"/>
              <a:buChar char="•"/>
            </a:pPr>
            <a:endParaRPr lang="fr-CH" sz="2800" dirty="0">
              <a:solidFill>
                <a:srgbClr val="FF0000"/>
              </a:solidFill>
            </a:endParaRPr>
          </a:p>
          <a:p>
            <a:pPr marL="719138" lvl="2" indent="-292100">
              <a:buFont typeface="Arial" pitchFamily="34" charset="0"/>
              <a:buChar char="•"/>
            </a:pPr>
            <a:r>
              <a:rPr lang="fr-CH" sz="2800" dirty="0">
                <a:solidFill>
                  <a:srgbClr val="FF0000"/>
                </a:solidFill>
              </a:rPr>
              <a:t>ATCD de maladie de Guillain-Barré</a:t>
            </a:r>
            <a:r>
              <a:rPr lang="fr-CH" sz="2800" dirty="0"/>
              <a:t>.</a:t>
            </a:r>
          </a:p>
          <a:p>
            <a:pPr marL="719138" lvl="2" indent="-292100">
              <a:buFont typeface="Arial" pitchFamily="34" charset="0"/>
              <a:buChar char="•"/>
            </a:pPr>
            <a:endParaRPr lang="fr-CH" sz="28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endParaRPr lang="fr-CH" sz="28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623075-E96A-7D49-A636-3925A77C378D}"/>
              </a:ext>
            </a:extLst>
          </p:cNvPr>
          <p:cNvSpPr/>
          <p:nvPr/>
        </p:nvSpPr>
        <p:spPr>
          <a:xfrm>
            <a:off x="1259632" y="980728"/>
            <a:ext cx="5662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CH" sz="2800" b="1" dirty="0"/>
              <a:t>CONTRE-INDICATIONS AU VACCIN</a:t>
            </a:r>
          </a:p>
        </p:txBody>
      </p:sp>
    </p:spTree>
    <p:extLst>
      <p:ext uri="{BB962C8B-B14F-4D97-AF65-F5344CB8AC3E}">
        <p14:creationId xmlns:p14="http://schemas.microsoft.com/office/powerpoint/2010/main" val="142872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99592" y="1340768"/>
            <a:ext cx="746698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6000" b="1" dirty="0"/>
              <a:t>REPONDRE AUX </a:t>
            </a:r>
          </a:p>
          <a:p>
            <a:pPr algn="ctr"/>
            <a:r>
              <a:rPr lang="fr-CH" sz="6000" b="1" dirty="0"/>
              <a:t>QUESTIONS LEGITIMES</a:t>
            </a:r>
          </a:p>
          <a:p>
            <a:pPr algn="ctr"/>
            <a:r>
              <a:rPr lang="fr-CH" sz="6000" b="1" dirty="0"/>
              <a:t>DES VACCINO-</a:t>
            </a:r>
          </a:p>
          <a:p>
            <a:pPr algn="ctr"/>
            <a:r>
              <a:rPr lang="fr-CH" sz="6000" b="1" dirty="0"/>
              <a:t>SCEPTIQUES</a:t>
            </a:r>
          </a:p>
        </p:txBody>
      </p:sp>
    </p:spTree>
    <p:extLst>
      <p:ext uri="{BB962C8B-B14F-4D97-AF65-F5344CB8AC3E}">
        <p14:creationId xmlns:p14="http://schemas.microsoft.com/office/powerpoint/2010/main" val="35578505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516" y="1196752"/>
            <a:ext cx="879143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endParaRPr lang="fr-CH" dirty="0"/>
          </a:p>
          <a:p>
            <a:pPr marL="719138" lvl="2" indent="-292100">
              <a:buFont typeface="Arial" pitchFamily="34" charset="0"/>
              <a:buChar char="•"/>
            </a:pPr>
            <a:r>
              <a:rPr lang="fr-CH" sz="2800" dirty="0"/>
              <a:t>Pour les </a:t>
            </a:r>
            <a:r>
              <a:rPr lang="fr-CH" sz="2800" b="1" dirty="0"/>
              <a:t>enfants</a:t>
            </a:r>
            <a:r>
              <a:rPr lang="fr-CH" sz="2800" dirty="0"/>
              <a:t>, l’efficacité du vaccin est en moyenne de </a:t>
            </a:r>
            <a:r>
              <a:rPr lang="fr-CH" sz="2800" b="1" u="sng" dirty="0"/>
              <a:t>70-90%</a:t>
            </a:r>
            <a:r>
              <a:rPr lang="fr-CH" sz="2800" b="1" dirty="0"/>
              <a:t>.</a:t>
            </a:r>
          </a:p>
          <a:p>
            <a:pPr marL="427038" lvl="2"/>
            <a:endParaRPr lang="fr-CH" sz="2800" dirty="0"/>
          </a:p>
          <a:p>
            <a:pPr marL="719138" lvl="2" indent="-292100">
              <a:buFont typeface="Arial" pitchFamily="34" charset="0"/>
              <a:buChar char="•"/>
            </a:pPr>
            <a:r>
              <a:rPr lang="fr-CH" sz="2800" dirty="0"/>
              <a:t>Pour les </a:t>
            </a:r>
            <a:r>
              <a:rPr lang="fr-CH" sz="2800" b="1" dirty="0"/>
              <a:t>séniors</a:t>
            </a:r>
            <a:r>
              <a:rPr lang="fr-CH" sz="2800" dirty="0"/>
              <a:t>, cette efficacité est d’environ </a:t>
            </a:r>
            <a:r>
              <a:rPr lang="fr-CH" sz="2800" b="1" u="sng" dirty="0"/>
              <a:t>30-50%</a:t>
            </a:r>
            <a:r>
              <a:rPr lang="fr-CH" sz="2800" dirty="0"/>
              <a:t> </a:t>
            </a:r>
            <a:r>
              <a:rPr lang="fr-CH" sz="2800" dirty="0">
                <a:solidFill>
                  <a:srgbClr val="00B050"/>
                </a:solidFill>
              </a:rPr>
              <a:t>mais atténue malgré tout la sévérité de la maladie</a:t>
            </a:r>
            <a:r>
              <a:rPr lang="fr-CH" sz="2800" dirty="0"/>
              <a:t>!</a:t>
            </a:r>
          </a:p>
          <a:p>
            <a:pPr marL="719138" lvl="2" indent="-292100"/>
            <a:endParaRPr lang="fr-CH" sz="2800" dirty="0"/>
          </a:p>
          <a:p>
            <a:pPr marL="719138" lvl="2" indent="-292100">
              <a:buFont typeface="Arial" pitchFamily="34" charset="0"/>
              <a:buChar char="•"/>
            </a:pPr>
            <a:r>
              <a:rPr lang="fr-CH" sz="2800" dirty="0"/>
              <a:t>Protection optimale (présence d’AC protecteurs) apparait </a:t>
            </a:r>
            <a:r>
              <a:rPr lang="fr-CH" sz="2800" b="1" dirty="0"/>
              <a:t>environ </a:t>
            </a:r>
            <a:r>
              <a:rPr lang="fr-CH" sz="2800" b="1" u="sng" dirty="0"/>
              <a:t>10-14 jours</a:t>
            </a:r>
            <a:r>
              <a:rPr lang="fr-CH" sz="2800" dirty="0"/>
              <a:t> après le vaccin et dure environ </a:t>
            </a:r>
            <a:r>
              <a:rPr lang="fr-CH" sz="2800" b="1" u="sng" dirty="0"/>
              <a:t>6 mois</a:t>
            </a:r>
            <a:r>
              <a:rPr lang="fr-CH" sz="2800" b="1" dirty="0"/>
              <a:t> </a:t>
            </a:r>
            <a:r>
              <a:rPr lang="fr-CH" sz="2800" dirty="0"/>
              <a:t>car il y a une perte progressive de protection d’environ </a:t>
            </a:r>
            <a:r>
              <a:rPr lang="fr-CH" sz="2800" b="1" u="sng" dirty="0">
                <a:solidFill>
                  <a:srgbClr val="FF0000"/>
                </a:solidFill>
              </a:rPr>
              <a:t>5-10%/mois</a:t>
            </a:r>
            <a:r>
              <a:rPr lang="fr-CH" sz="2800" dirty="0">
                <a:solidFill>
                  <a:srgbClr val="FF0000"/>
                </a:solidFill>
              </a:rPr>
              <a:t>.</a:t>
            </a:r>
          </a:p>
          <a:p>
            <a:pPr lvl="2"/>
            <a:endParaRPr lang="fr-CH" sz="2000" b="1" dirty="0"/>
          </a:p>
          <a:p>
            <a:pPr lvl="2"/>
            <a:endParaRPr lang="fr-CH" sz="1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32442F9-9136-B545-BCC3-DFFF843458CD}"/>
              </a:ext>
            </a:extLst>
          </p:cNvPr>
          <p:cNvSpPr txBox="1"/>
          <p:nvPr/>
        </p:nvSpPr>
        <p:spPr>
          <a:xfrm>
            <a:off x="0" y="116632"/>
            <a:ext cx="4056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/>
              <a:t>EFFICACITE DU VACCIN</a:t>
            </a:r>
          </a:p>
        </p:txBody>
      </p:sp>
    </p:spTree>
    <p:extLst>
      <p:ext uri="{BB962C8B-B14F-4D97-AF65-F5344CB8AC3E}">
        <p14:creationId xmlns:p14="http://schemas.microsoft.com/office/powerpoint/2010/main" val="58418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117490"/>
            <a:ext cx="8640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Courier New" pitchFamily="49" charset="0"/>
              <a:buChar char="o"/>
            </a:pPr>
            <a:r>
              <a:rPr lang="fr-CH" sz="2800" dirty="0"/>
              <a:t>De l'eau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fr-CH" sz="2800" dirty="0"/>
              <a:t>Des composants de virus inactivés (sous unitaire ou fractionné)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fr-CH" sz="2800" dirty="0"/>
              <a:t>Des additifs pour la conservation et la stabilisation (</a:t>
            </a:r>
            <a:r>
              <a:rPr lang="fr-CH" sz="2800" dirty="0">
                <a:solidFill>
                  <a:schemeClr val="accent6"/>
                </a:solidFill>
              </a:rPr>
              <a:t>lécithine</a:t>
            </a:r>
            <a:r>
              <a:rPr lang="fr-CH" sz="2800" dirty="0"/>
              <a:t>, </a:t>
            </a:r>
            <a:r>
              <a:rPr lang="fr-CH" sz="2800" dirty="0">
                <a:solidFill>
                  <a:schemeClr val="accent6"/>
                </a:solidFill>
              </a:rPr>
              <a:t>formaldéhyde</a:t>
            </a:r>
            <a:r>
              <a:rPr lang="fr-CH" sz="2800" dirty="0"/>
              <a:t>)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fr-CH" sz="2800" dirty="0"/>
              <a:t>De faibles traces de protéines d'œufs de poule ainsi que des traces d'antibiotiques (</a:t>
            </a:r>
            <a:r>
              <a:rPr lang="fr-CH" sz="2800" dirty="0" err="1">
                <a:solidFill>
                  <a:schemeClr val="accent6"/>
                </a:solidFill>
              </a:rPr>
              <a:t>aminoglycosides</a:t>
            </a:r>
            <a:r>
              <a:rPr lang="fr-CH" sz="2800" dirty="0"/>
              <a:t>).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4440" y="116632"/>
            <a:ext cx="679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/>
              <a:t>MAIS CES VACCINS ILS CONTIENNENT QUOI?</a:t>
            </a:r>
          </a:p>
        </p:txBody>
      </p:sp>
      <p:sp>
        <p:nvSpPr>
          <p:cNvPr id="9" name="Rectangle 8"/>
          <p:cNvSpPr/>
          <p:nvPr/>
        </p:nvSpPr>
        <p:spPr>
          <a:xfrm>
            <a:off x="359532" y="4980670"/>
            <a:ext cx="842493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 algn="ctr"/>
            <a:r>
              <a:rPr lang="fr-CH" sz="2400" dirty="0">
                <a:solidFill>
                  <a:srgbClr val="00B050"/>
                </a:solidFill>
              </a:rPr>
              <a:t>Aucun vaccins pour la grippe n’a de mercure ni d'aluminium.</a:t>
            </a:r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159096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4440" y="116632"/>
            <a:ext cx="7948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/>
              <a:t>LES VACCINS POUR LA GRIPPE CONTIENNENT QUOI?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870896-2A2B-8F4C-A0A6-A6265310D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08720"/>
            <a:ext cx="4211960" cy="296167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22324B-9915-0D45-9CB7-87CF10B54870}"/>
              </a:ext>
            </a:extLst>
          </p:cNvPr>
          <p:cNvSpPr/>
          <p:nvPr/>
        </p:nvSpPr>
        <p:spPr>
          <a:xfrm>
            <a:off x="1855216" y="3954595"/>
            <a:ext cx="1148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/>
              <a:t>LÉCITHINE</a:t>
            </a:r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1CFCB50-FB37-4842-87F2-3ECE68DD5796}"/>
              </a:ext>
            </a:extLst>
          </p:cNvPr>
          <p:cNvGrpSpPr/>
          <p:nvPr/>
        </p:nvGrpSpPr>
        <p:grpSpPr>
          <a:xfrm>
            <a:off x="4716016" y="2389556"/>
            <a:ext cx="4050432" cy="4217088"/>
            <a:chOff x="4716016" y="2389556"/>
            <a:chExt cx="4050432" cy="421708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20C7576-0099-5847-A682-AB0EBA847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2389556"/>
              <a:ext cx="4050432" cy="3745262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9C4313-DE6A-D249-8D18-815B625F5B73}"/>
                </a:ext>
              </a:extLst>
            </p:cNvPr>
            <p:cNvSpPr/>
            <p:nvPr/>
          </p:nvSpPr>
          <p:spPr>
            <a:xfrm>
              <a:off x="5861247" y="6237312"/>
              <a:ext cx="17599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dirty="0"/>
                <a:t>FORMALDÉHYDE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93010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4440" y="116632"/>
            <a:ext cx="7948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/>
              <a:t>LES VACCINS POUR LA GRIPPE CONTIENNENT QUOI?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4FF8EED-D6F5-FD4B-9ECB-A12963E6B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836712"/>
            <a:ext cx="7704856" cy="25364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2454ED-8B24-8D41-BFC9-222DAE86C135}"/>
              </a:ext>
            </a:extLst>
          </p:cNvPr>
          <p:cNvSpPr/>
          <p:nvPr/>
        </p:nvSpPr>
        <p:spPr>
          <a:xfrm>
            <a:off x="739521" y="2960582"/>
            <a:ext cx="1069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b="1" dirty="0"/>
              <a:t>MF59</a:t>
            </a:r>
            <a:r>
              <a:rPr lang="fr-CH" sz="2800" dirty="0"/>
              <a:t>  </a:t>
            </a:r>
            <a:endParaRPr lang="fr-FR" sz="28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071ABD3-24B1-E646-BBE6-884B5C662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74" y="3422268"/>
            <a:ext cx="2859658" cy="6579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DE7557-8320-F040-8233-ED87D61404F9}"/>
              </a:ext>
            </a:extLst>
          </p:cNvPr>
          <p:cNvSpPr/>
          <p:nvPr/>
        </p:nvSpPr>
        <p:spPr>
          <a:xfrm>
            <a:off x="251520" y="4080185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Courier New" pitchFamily="49" charset="0"/>
              <a:buChar char="o"/>
            </a:pPr>
            <a:r>
              <a:rPr lang="fr-CH" dirty="0" err="1"/>
              <a:t>Fluad</a:t>
            </a:r>
            <a:r>
              <a:rPr lang="fr-CH" dirty="0"/>
              <a:t>® adjuvant MF-59 (pour les &gt;65 ans) :</a:t>
            </a:r>
          </a:p>
          <a:p>
            <a:pPr marL="1085850" lvl="2" indent="-171450">
              <a:buFont typeface="Courier New" panose="02070309020205020404" pitchFamily="49" charset="0"/>
              <a:buChar char="o"/>
            </a:pPr>
            <a:r>
              <a:rPr lang="fr-CH" sz="1200" dirty="0" err="1">
                <a:solidFill>
                  <a:srgbClr val="00B050"/>
                </a:solidFill>
              </a:rPr>
              <a:t>Squalène</a:t>
            </a:r>
            <a:r>
              <a:rPr lang="fr-CH" sz="1200" dirty="0">
                <a:solidFill>
                  <a:srgbClr val="00B050"/>
                </a:solidFill>
              </a:rPr>
              <a:t> </a:t>
            </a:r>
            <a:r>
              <a:rPr lang="fr-CH" sz="1200" dirty="0"/>
              <a:t>(9.75 mg): lipide produit naturellement par les humains (dans le sébum humain) et intermédiaire essentiel dans la biosynthèse du cholestérol, des hormones stéroïdes et de la vitamine D</a:t>
            </a:r>
          </a:p>
          <a:p>
            <a:pPr marL="1085850" lvl="2" indent="-171450">
              <a:buFont typeface="Courier New" panose="02070309020205020404" pitchFamily="49" charset="0"/>
              <a:buChar char="o"/>
            </a:pPr>
            <a:r>
              <a:rPr lang="fr-CH" sz="1200" dirty="0" err="1">
                <a:solidFill>
                  <a:srgbClr val="00B050"/>
                </a:solidFill>
              </a:rPr>
              <a:t>Trioléate</a:t>
            </a:r>
            <a:r>
              <a:rPr lang="fr-CH" sz="1200" dirty="0">
                <a:solidFill>
                  <a:srgbClr val="00B050"/>
                </a:solidFill>
              </a:rPr>
              <a:t> </a:t>
            </a:r>
            <a:r>
              <a:rPr lang="fr-CH" sz="1200" dirty="0"/>
              <a:t>de </a:t>
            </a:r>
            <a:r>
              <a:rPr lang="fr-CH" sz="1200" dirty="0" err="1"/>
              <a:t>sorbitane</a:t>
            </a:r>
            <a:r>
              <a:rPr lang="fr-CH" sz="1200" dirty="0"/>
              <a:t> (1,175 mg)</a:t>
            </a:r>
            <a:r>
              <a:rPr lang="fr-CH" sz="1200" dirty="0">
                <a:sym typeface="Wingdings" panose="05000000000000000000" pitchFamily="2" charset="2"/>
              </a:rPr>
              <a:t></a:t>
            </a:r>
            <a:r>
              <a:rPr lang="fr-CH" sz="1200" dirty="0"/>
              <a:t> stabilisant/émulsifiant produit depuis le sorbitol (sucre du sorbier) et l'acide oléique (huile d’olive) et digéré comme une graisse normale.</a:t>
            </a:r>
          </a:p>
          <a:p>
            <a:pPr marL="1085850" lvl="2" indent="-171450">
              <a:buFont typeface="Courier New" panose="02070309020205020404" pitchFamily="49" charset="0"/>
              <a:buChar char="o"/>
            </a:pPr>
            <a:r>
              <a:rPr lang="fr-CH" sz="1200" dirty="0">
                <a:solidFill>
                  <a:srgbClr val="00B050"/>
                </a:solidFill>
              </a:rPr>
              <a:t>Acide citrique </a:t>
            </a:r>
            <a:r>
              <a:rPr lang="fr-CH" sz="1200" dirty="0"/>
              <a:t>(0,04 mg): jus de citron</a:t>
            </a:r>
          </a:p>
          <a:p>
            <a:pPr marL="1085850" lvl="2" indent="-171450">
              <a:buFont typeface="Courier New" panose="02070309020205020404" pitchFamily="49" charset="0"/>
              <a:buChar char="o"/>
            </a:pPr>
            <a:r>
              <a:rPr lang="fr-CH" sz="1200" dirty="0">
                <a:solidFill>
                  <a:srgbClr val="00B050"/>
                </a:solidFill>
              </a:rPr>
              <a:t>Citrate de sodium </a:t>
            </a:r>
            <a:r>
              <a:rPr lang="fr-CH" sz="1200" dirty="0"/>
              <a:t>(0,66 mg): sel de l’acide citrique (jus de citron) régulateur de l'acidité, émulsifiant, séquestrant et stabilisant </a:t>
            </a:r>
          </a:p>
          <a:p>
            <a:pPr marL="1085850" lvl="2" indent="-171450">
              <a:buFont typeface="Courier New" panose="02070309020205020404" pitchFamily="49" charset="0"/>
              <a:buChar char="o"/>
            </a:pPr>
            <a:r>
              <a:rPr lang="fr-CH" sz="1200" dirty="0" err="1">
                <a:solidFill>
                  <a:schemeClr val="accent6"/>
                </a:solidFill>
              </a:rPr>
              <a:t>Polysorbate</a:t>
            </a:r>
            <a:r>
              <a:rPr lang="fr-CH" sz="1200" dirty="0">
                <a:solidFill>
                  <a:schemeClr val="accent6"/>
                </a:solidFill>
              </a:rPr>
              <a:t> 80 </a:t>
            </a:r>
            <a:r>
              <a:rPr lang="fr-CH" sz="1200" dirty="0"/>
              <a:t>(1,175 mg): émulsifiant, controversé car connu pour être toxique à haute dose (cancérigène, </a:t>
            </a:r>
            <a:r>
              <a:rPr lang="fr-FR" sz="1200" dirty="0" err="1"/>
              <a:t>repro</a:t>
            </a:r>
            <a:r>
              <a:rPr lang="fr-FR" sz="1200" dirty="0"/>
              <a:t>- toxique, </a:t>
            </a:r>
            <a:r>
              <a:rPr lang="fr-FR" sz="1200" dirty="0" err="1"/>
              <a:t>fœto</a:t>
            </a:r>
            <a:r>
              <a:rPr lang="fr-FR" sz="1200" dirty="0"/>
              <a:t>- toxique , allergisant) </a:t>
            </a:r>
            <a:r>
              <a:rPr lang="fr-CH" sz="1200" b="1" dirty="0">
                <a:solidFill>
                  <a:srgbClr val="00B050"/>
                </a:solidFill>
              </a:rPr>
              <a:t>mais</a:t>
            </a:r>
            <a:r>
              <a:rPr lang="fr-CH" sz="1200" dirty="0">
                <a:solidFill>
                  <a:srgbClr val="00B050"/>
                </a:solidFill>
              </a:rPr>
              <a:t> inoffensifs </a:t>
            </a:r>
            <a:r>
              <a:rPr lang="fr-FR" sz="1200" dirty="0">
                <a:solidFill>
                  <a:srgbClr val="00B050"/>
                </a:solidFill>
              </a:rPr>
              <a:t>dans les proportions utilisées dans les vaccins…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AF8B32-2A54-A043-A762-8AD73CF53055}"/>
              </a:ext>
            </a:extLst>
          </p:cNvPr>
          <p:cNvSpPr/>
          <p:nvPr/>
        </p:nvSpPr>
        <p:spPr>
          <a:xfrm>
            <a:off x="1979712" y="6202678"/>
            <a:ext cx="468052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Pour les curieux:</a:t>
            </a:r>
          </a:p>
          <a:p>
            <a:pPr algn="ctr"/>
            <a:r>
              <a:rPr lang="fr-FR" dirty="0">
                <a:solidFill>
                  <a:srgbClr val="0070C0"/>
                </a:solidFill>
              </a:rPr>
              <a:t>http://www.additifs-alimentaires.net</a:t>
            </a:r>
          </a:p>
        </p:txBody>
      </p:sp>
    </p:spTree>
    <p:extLst>
      <p:ext uri="{BB962C8B-B14F-4D97-AF65-F5344CB8AC3E}">
        <p14:creationId xmlns:p14="http://schemas.microsoft.com/office/powerpoint/2010/main" val="418627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4440" y="116632"/>
            <a:ext cx="7684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solidFill>
                  <a:srgbClr val="00B050"/>
                </a:solidFill>
              </a:rPr>
              <a:t>INFORMER</a:t>
            </a:r>
            <a:r>
              <a:rPr lang="fr-CH" sz="2800" b="1" dirty="0"/>
              <a:t> DES EFFETS INDESIRABLES PREVISIBLES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07EF9C-8417-5447-B3D2-BF04180E4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64704"/>
            <a:ext cx="5428456" cy="563809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45A247-41CF-5045-943E-DCD8D5764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589240"/>
            <a:ext cx="1299716" cy="921227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86FE1201-B96B-DA42-B7CE-1432AE9D9FC4}"/>
              </a:ext>
            </a:extLst>
          </p:cNvPr>
          <p:cNvGrpSpPr/>
          <p:nvPr/>
        </p:nvGrpSpPr>
        <p:grpSpPr>
          <a:xfrm>
            <a:off x="1641554" y="2664904"/>
            <a:ext cx="4802654" cy="1628192"/>
            <a:chOff x="1641554" y="2664904"/>
            <a:chExt cx="4802654" cy="162819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AAB6B8-F8BC-0646-9515-A66DF7C4D001}"/>
                </a:ext>
              </a:extLst>
            </p:cNvPr>
            <p:cNvSpPr/>
            <p:nvPr/>
          </p:nvSpPr>
          <p:spPr>
            <a:xfrm>
              <a:off x="3203848" y="2924944"/>
              <a:ext cx="1800200" cy="216024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790570-DE0A-D841-96ED-1EDB141434D8}"/>
                </a:ext>
              </a:extLst>
            </p:cNvPr>
            <p:cNvSpPr/>
            <p:nvPr/>
          </p:nvSpPr>
          <p:spPr>
            <a:xfrm>
              <a:off x="2843808" y="3367724"/>
              <a:ext cx="3600400" cy="277299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335AB2-04F8-6644-830D-175C500A0084}"/>
                </a:ext>
              </a:extLst>
            </p:cNvPr>
            <p:cNvSpPr/>
            <p:nvPr/>
          </p:nvSpPr>
          <p:spPr>
            <a:xfrm>
              <a:off x="1641554" y="4040993"/>
              <a:ext cx="1202254" cy="252103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9576CE1-6395-F34E-92E3-E26E19DA835D}"/>
                </a:ext>
              </a:extLst>
            </p:cNvPr>
            <p:cNvSpPr/>
            <p:nvPr/>
          </p:nvSpPr>
          <p:spPr>
            <a:xfrm>
              <a:off x="5004048" y="2664904"/>
              <a:ext cx="720080" cy="260039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AD41848-A70E-304F-A91E-BD1CE9CAA7B1}"/>
              </a:ext>
            </a:extLst>
          </p:cNvPr>
          <p:cNvGrpSpPr/>
          <p:nvPr/>
        </p:nvGrpSpPr>
        <p:grpSpPr>
          <a:xfrm>
            <a:off x="1756524" y="5213178"/>
            <a:ext cx="5191740" cy="520078"/>
            <a:chOff x="1756524" y="5213178"/>
            <a:chExt cx="5191740" cy="52007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CDF077-9626-3344-B413-DD02AA3DA7AA}"/>
                </a:ext>
              </a:extLst>
            </p:cNvPr>
            <p:cNvSpPr/>
            <p:nvPr/>
          </p:nvSpPr>
          <p:spPr>
            <a:xfrm>
              <a:off x="1756524" y="5240499"/>
              <a:ext cx="1591339" cy="204725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627FCA-6BDD-0243-9D44-B98F7C258E83}"/>
                </a:ext>
              </a:extLst>
            </p:cNvPr>
            <p:cNvSpPr/>
            <p:nvPr/>
          </p:nvSpPr>
          <p:spPr>
            <a:xfrm>
              <a:off x="5825779" y="5213178"/>
              <a:ext cx="1122485" cy="232046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3B825E0-0B00-B94A-BF34-29EE182437C6}"/>
                </a:ext>
              </a:extLst>
            </p:cNvPr>
            <p:cNvSpPr/>
            <p:nvPr/>
          </p:nvSpPr>
          <p:spPr>
            <a:xfrm>
              <a:off x="4572000" y="5434492"/>
              <a:ext cx="1440159" cy="298764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80147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>
            <a:extLst>
              <a:ext uri="{FF2B5EF4-FFF2-40B4-BE49-F238E27FC236}">
                <a16:creationId xmlns:a16="http://schemas.microsoft.com/office/drawing/2014/main" id="{8C414C1E-D81E-EB4F-A2D7-616B9DC3092A}"/>
              </a:ext>
            </a:extLst>
          </p:cNvPr>
          <p:cNvSpPr txBox="1"/>
          <p:nvPr/>
        </p:nvSpPr>
        <p:spPr>
          <a:xfrm>
            <a:off x="-28814" y="22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INFLUENZA  A, B, C— QUELLE DIFFERENCE ?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18F0B53-C2F6-044F-B1FD-E73ECF147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12947" r="50756" b="41347"/>
          <a:stretch/>
        </p:blipFill>
        <p:spPr bwMode="auto">
          <a:xfrm>
            <a:off x="1475656" y="938838"/>
            <a:ext cx="5904656" cy="4980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4396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670" y="620688"/>
            <a:ext cx="87849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800" dirty="0">
              <a:solidFill>
                <a:srgbClr val="00B0F0"/>
              </a:solidFill>
            </a:endParaRPr>
          </a:p>
          <a:p>
            <a:r>
              <a:rPr lang="fr-FR" b="1" i="1" dirty="0">
                <a:solidFill>
                  <a:srgbClr val="00B0F0"/>
                </a:solidFill>
              </a:rPr>
              <a:t>Comment expliquer à mes patients </a:t>
            </a:r>
            <a:r>
              <a:rPr lang="fr-FR" b="1" i="1" u="sng" dirty="0">
                <a:solidFill>
                  <a:srgbClr val="00B0F0"/>
                </a:solidFill>
              </a:rPr>
              <a:t>qu’il faut refaire</a:t>
            </a:r>
            <a:r>
              <a:rPr lang="fr-FR" b="1" i="1" dirty="0">
                <a:solidFill>
                  <a:srgbClr val="00B0F0"/>
                </a:solidFill>
              </a:rPr>
              <a:t> le même vaccin contre la grippe que celui qu’ils ont eu l’année dernière ?? </a:t>
            </a:r>
          </a:p>
          <a:p>
            <a:endParaRPr lang="fr-FR" sz="2800" dirty="0"/>
          </a:p>
          <a:p>
            <a:r>
              <a:rPr lang="fr-FR" dirty="0"/>
              <a:t>La raison est simple : la protection contre la grippe ne dure pas plus de quelques mois : </a:t>
            </a:r>
          </a:p>
          <a:p>
            <a:endParaRPr lang="fr-FR" dirty="0"/>
          </a:p>
          <a:p>
            <a:pPr marL="342900" indent="-342900">
              <a:buAutoNum type="arabicParenR"/>
            </a:pPr>
            <a:r>
              <a:rPr lang="fr-FR" dirty="0"/>
              <a:t>Parce que les vaccins ne contiennent </a:t>
            </a:r>
            <a:r>
              <a:rPr lang="fr-FR" b="1" dirty="0"/>
              <a:t>pas d’adjuvant</a:t>
            </a:r>
            <a:r>
              <a:rPr lang="fr-FR" dirty="0"/>
              <a:t> (sauf le </a:t>
            </a:r>
            <a:r>
              <a:rPr lang="fr-FR" dirty="0" err="1"/>
              <a:t>Fluad</a:t>
            </a:r>
            <a:r>
              <a:rPr lang="fr-FR" dirty="0"/>
              <a:t>®) pour augmenter/prolonger suffisamment les réponses vaccinales.</a:t>
            </a:r>
          </a:p>
          <a:p>
            <a:endParaRPr lang="fr-FR" dirty="0"/>
          </a:p>
          <a:p>
            <a:pPr marL="342900" indent="-342900">
              <a:buAutoNum type="arabicParenR" startAt="2"/>
            </a:pPr>
            <a:r>
              <a:rPr lang="fr-FR" dirty="0"/>
              <a:t>Parce que les personnes âgées ou malades répondent moins bien - et donc sont moins longtemps protégées – même par la vaccination même </a:t>
            </a:r>
            <a:r>
              <a:rPr lang="fr-FR" dirty="0" err="1"/>
              <a:t>adjuvantée</a:t>
            </a:r>
            <a:r>
              <a:rPr lang="fr-FR" dirty="0"/>
              <a:t>. Pour rester protégé, il est donc nécessaire de revacciner </a:t>
            </a:r>
            <a:r>
              <a:rPr lang="fr-FR" u="sng" dirty="0"/>
              <a:t>même si les souches circulantes ne changent pas…</a:t>
            </a:r>
          </a:p>
          <a:p>
            <a:pPr marL="342900" indent="-342900">
              <a:buAutoNum type="arabicParenR" startAt="2"/>
            </a:pPr>
            <a:endParaRPr lang="fr-FR" u="sng" dirty="0"/>
          </a:p>
          <a:p>
            <a:pPr lvl="0"/>
            <a:r>
              <a:rPr lang="fr-FR" dirty="0"/>
              <a:t>Penser aussi à vacciner l’entourage familial 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b="1" dirty="0"/>
              <a:t> le proposer en </a:t>
            </a:r>
            <a:r>
              <a:rPr lang="fr-FR" b="1" dirty="0">
                <a:solidFill>
                  <a:srgbClr val="00B050"/>
                </a:solidFill>
              </a:rPr>
              <a:t>per- et post-partum </a:t>
            </a:r>
            <a:r>
              <a:rPr lang="fr-FR" b="1" dirty="0"/>
              <a:t>dans toutes les maternités!</a:t>
            </a:r>
          </a:p>
          <a:p>
            <a:endParaRPr lang="fr-FR" u="sng" dirty="0"/>
          </a:p>
        </p:txBody>
      </p:sp>
      <p:sp>
        <p:nvSpPr>
          <p:cNvPr id="2" name="Rectangle 1"/>
          <p:cNvSpPr/>
          <p:nvPr/>
        </p:nvSpPr>
        <p:spPr>
          <a:xfrm>
            <a:off x="0" y="116632"/>
            <a:ext cx="5833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u="sng" dirty="0"/>
              <a:t>QUESTIONS-RÉPONSES - </a:t>
            </a:r>
            <a:r>
              <a:rPr lang="fr-FR" sz="3200" b="1" u="sng" dirty="0" err="1"/>
              <a:t>Infovac</a:t>
            </a:r>
            <a:r>
              <a:rPr lang="fr-FR" sz="3200" b="1" u="sng" dirty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88984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0170" y="908720"/>
            <a:ext cx="79819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>
                <a:solidFill>
                  <a:srgbClr val="00B0F0"/>
                </a:solidFill>
              </a:rPr>
              <a:t>Quel risque de vacciner un patient pour la grippe qui est allergique aux œufs ?? </a:t>
            </a:r>
          </a:p>
          <a:p>
            <a:pPr lvl="0"/>
            <a:endParaRPr lang="fr-FR" b="1" dirty="0">
              <a:solidFill>
                <a:srgbClr val="008000"/>
              </a:solidFill>
            </a:endParaRPr>
          </a:p>
          <a:p>
            <a:pPr lvl="0"/>
            <a:r>
              <a:rPr lang="fr-FR" b="1" dirty="0"/>
              <a:t>Les sujets avec une réaction anaphylactique à l’</a:t>
            </a:r>
            <a:r>
              <a:rPr lang="fr-FR" b="1" dirty="0" err="1"/>
              <a:t>oeuf</a:t>
            </a:r>
            <a:r>
              <a:rPr lang="fr-FR" b="1" dirty="0"/>
              <a:t> </a:t>
            </a:r>
            <a:r>
              <a:rPr lang="fr-FR" b="1" dirty="0">
                <a:solidFill>
                  <a:srgbClr val="008000"/>
                </a:solidFill>
              </a:rPr>
              <a:t>peuvent également être vaccinés sans risque </a:t>
            </a:r>
            <a:r>
              <a:rPr lang="fr-FR" dirty="0"/>
              <a:t>– le contexte émotionnel recommandant peut-être une vaccination dans une institution (clinique ou policlinique) offrant une prise en charge optimale en cas de réaction – très improbable…</a:t>
            </a:r>
          </a:p>
          <a:p>
            <a:pPr lvl="0"/>
            <a:r>
              <a:rPr lang="fr-FR" i="1" dirty="0"/>
              <a:t>				Questions-réponses- </a:t>
            </a:r>
            <a:r>
              <a:rPr lang="fr-FR" i="1" dirty="0" err="1"/>
              <a:t>Infovac</a:t>
            </a:r>
            <a:r>
              <a:rPr lang="fr-FR" i="1" dirty="0"/>
              <a:t> (Suisse)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570170" y="3140968"/>
            <a:ext cx="7981950" cy="2819400"/>
            <a:chOff x="570170" y="3933056"/>
            <a:chExt cx="7981950" cy="2819400"/>
          </a:xfrm>
        </p:grpSpPr>
        <p:grpSp>
          <p:nvGrpSpPr>
            <p:cNvPr id="6" name="Groupe 5"/>
            <p:cNvGrpSpPr/>
            <p:nvPr/>
          </p:nvGrpSpPr>
          <p:grpSpPr>
            <a:xfrm>
              <a:off x="570170" y="3933056"/>
              <a:ext cx="7981950" cy="2819400"/>
              <a:chOff x="570170" y="3933056"/>
              <a:chExt cx="7981950" cy="2819400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170" y="3933056"/>
                <a:ext cx="7981950" cy="28194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6795" y="6488463"/>
                <a:ext cx="1365325" cy="2230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5364088" y="5304599"/>
              <a:ext cx="3024336" cy="246484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</p:grpSp>
    </p:spTree>
    <p:extLst>
      <p:ext uri="{BB962C8B-B14F-4D97-AF65-F5344CB8AC3E}">
        <p14:creationId xmlns:p14="http://schemas.microsoft.com/office/powerpoint/2010/main" val="26327968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19672" y="2276872"/>
            <a:ext cx="60340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6000" b="1" dirty="0"/>
              <a:t>TRAITEMENT </a:t>
            </a:r>
          </a:p>
          <a:p>
            <a:pPr algn="ctr"/>
            <a:r>
              <a:rPr lang="fr-CH" sz="6000" b="1" dirty="0"/>
              <a:t>MEDICAMENTEUX</a:t>
            </a:r>
          </a:p>
        </p:txBody>
      </p:sp>
    </p:spTree>
    <p:extLst>
      <p:ext uri="{BB962C8B-B14F-4D97-AF65-F5344CB8AC3E}">
        <p14:creationId xmlns:p14="http://schemas.microsoft.com/office/powerpoint/2010/main" val="38974834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7476" y="116633"/>
            <a:ext cx="636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CH" sz="2800" b="1" dirty="0">
                <a:solidFill>
                  <a:srgbClr val="FF0000"/>
                </a:solidFill>
              </a:rPr>
              <a:t>TRAITEMENT</a:t>
            </a:r>
            <a:r>
              <a:rPr lang="fr-CH" sz="2800" b="1" dirty="0"/>
              <a:t> ANTI VIRAL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79712" y="1844824"/>
            <a:ext cx="4464496" cy="4353114"/>
            <a:chOff x="1187624" y="660400"/>
            <a:chExt cx="6356176" cy="6197600"/>
          </a:xfrm>
        </p:grpSpPr>
        <p:pic>
          <p:nvPicPr>
            <p:cNvPr id="5" name="Picture 4" descr="Capture d’écran 2017-12-14 à 15.06.3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2" r="7999" b="1"/>
            <a:stretch/>
          </p:blipFill>
          <p:spPr>
            <a:xfrm>
              <a:off x="1187624" y="660400"/>
              <a:ext cx="6356176" cy="598428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220072" y="5589240"/>
              <a:ext cx="2304256" cy="1268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D919AE6C-8AE5-3F48-B7CE-09B597E48F6B}"/>
              </a:ext>
            </a:extLst>
          </p:cNvPr>
          <p:cNvSpPr/>
          <p:nvPr/>
        </p:nvSpPr>
        <p:spPr>
          <a:xfrm>
            <a:off x="2123728" y="4797152"/>
            <a:ext cx="1512168" cy="72008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3227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36A3D8-9D63-0843-B9EF-5BF89EBAF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76672"/>
            <a:ext cx="8077366" cy="2883984"/>
          </a:xfrm>
          <a:prstGeom prst="rect">
            <a:avLst/>
          </a:prstGeom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2B817FF8-27EA-8A46-8ED1-5D2190F0B2EC}"/>
              </a:ext>
            </a:extLst>
          </p:cNvPr>
          <p:cNvSpPr txBox="1"/>
          <p:nvPr/>
        </p:nvSpPr>
        <p:spPr>
          <a:xfrm>
            <a:off x="2640805" y="0"/>
            <a:ext cx="3908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TRAITEMENT</a:t>
            </a:r>
            <a:r>
              <a:rPr lang="en-US" sz="2800" dirty="0"/>
              <a:t> </a:t>
            </a:r>
            <a:r>
              <a:rPr lang="en-US" sz="2800" b="1" dirty="0"/>
              <a:t>ANTI VIRAL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B61A29-AEA8-9244-8936-DD06AB98F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4" y="3501008"/>
            <a:ext cx="8941462" cy="3065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5D6EA8-1D44-E547-89BF-002A33E9B535}"/>
              </a:ext>
            </a:extLst>
          </p:cNvPr>
          <p:cNvSpPr/>
          <p:nvPr/>
        </p:nvSpPr>
        <p:spPr>
          <a:xfrm>
            <a:off x="539552" y="908720"/>
            <a:ext cx="3672408" cy="2016224"/>
          </a:xfrm>
          <a:prstGeom prst="rect">
            <a:avLst/>
          </a:prstGeom>
          <a:solidFill>
            <a:srgbClr val="00B05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A2A43D-5C53-9A47-A014-3752D527B003}"/>
              </a:ext>
            </a:extLst>
          </p:cNvPr>
          <p:cNvSpPr/>
          <p:nvPr/>
        </p:nvSpPr>
        <p:spPr>
          <a:xfrm>
            <a:off x="755576" y="2708920"/>
            <a:ext cx="720080" cy="216024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31C7E1-1655-704C-AB2A-D9523DEFF8CD}"/>
              </a:ext>
            </a:extLst>
          </p:cNvPr>
          <p:cNvSpPr/>
          <p:nvPr/>
        </p:nvSpPr>
        <p:spPr>
          <a:xfrm>
            <a:off x="4283968" y="933826"/>
            <a:ext cx="4104456" cy="2207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F78AF79-4E37-4644-92B1-13A6BA9D4F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36" t="12858"/>
          <a:stretch/>
        </p:blipFill>
        <p:spPr>
          <a:xfrm>
            <a:off x="4211960" y="847492"/>
            <a:ext cx="4197318" cy="25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7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1268760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OSELTAMIVIR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Diminution des 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Complications </a:t>
            </a:r>
            <a:r>
              <a:rPr lang="en-US" sz="2400" u="sng" dirty="0" err="1">
                <a:solidFill>
                  <a:schemeClr val="accent3">
                    <a:lumMod val="75000"/>
                  </a:schemeClr>
                </a:solidFill>
              </a:rPr>
              <a:t>respiratoires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nécessitant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une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antibiothérapie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(RR 0,56)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Des </a:t>
            </a:r>
            <a:r>
              <a:rPr lang="en-US" sz="2400" u="sng" dirty="0" err="1">
                <a:solidFill>
                  <a:schemeClr val="accent3">
                    <a:lumMod val="75000"/>
                  </a:schemeClr>
                </a:solidFill>
              </a:rPr>
              <a:t>hospitalisations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(RR 0,37). </a:t>
            </a:r>
          </a:p>
          <a:p>
            <a:pPr lvl="1"/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>
                <a:solidFill>
                  <a:srgbClr val="FF0000"/>
                </a:solidFill>
              </a:rPr>
              <a:t>Prévenir</a:t>
            </a:r>
            <a:r>
              <a:rPr lang="en-US" sz="2400" dirty="0">
                <a:solidFill>
                  <a:srgbClr val="FF0000"/>
                </a:solidFill>
              </a:rPr>
              <a:t> le patient de </a:t>
            </a:r>
            <a:r>
              <a:rPr lang="en-US" sz="2400" dirty="0" err="1">
                <a:solidFill>
                  <a:srgbClr val="FF0000"/>
                </a:solidFill>
              </a:rPr>
              <a:t>l’augmentation</a:t>
            </a:r>
            <a:r>
              <a:rPr lang="en-US" sz="2400" dirty="0">
                <a:solidFill>
                  <a:srgbClr val="FF0000"/>
                </a:solidFill>
              </a:rPr>
              <a:t> significative des </a:t>
            </a:r>
            <a:r>
              <a:rPr lang="en-US" sz="2400" dirty="0" err="1">
                <a:solidFill>
                  <a:srgbClr val="FF0000"/>
                </a:solidFill>
              </a:rPr>
              <a:t>effets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secondaires</a:t>
            </a:r>
            <a:r>
              <a:rPr lang="en-US" sz="2400" dirty="0">
                <a:solidFill>
                  <a:srgbClr val="FF0000"/>
                </a:solidFill>
              </a:rPr>
              <a:t> digestifs: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dirty="0" err="1">
                <a:solidFill>
                  <a:srgbClr val="FF0000"/>
                </a:solidFill>
              </a:rPr>
              <a:t>Nausées</a:t>
            </a:r>
            <a:r>
              <a:rPr lang="en-US" sz="2400" dirty="0">
                <a:solidFill>
                  <a:srgbClr val="FF0000"/>
                </a:solidFill>
              </a:rPr>
              <a:t> (RR 1,6)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dirty="0" err="1">
                <a:solidFill>
                  <a:srgbClr val="FF0000"/>
                </a:solidFill>
              </a:rPr>
              <a:t>Vomissements</a:t>
            </a:r>
            <a:r>
              <a:rPr lang="en-US" sz="2400" dirty="0">
                <a:solidFill>
                  <a:srgbClr val="FF0000"/>
                </a:solidFill>
              </a:rPr>
              <a:t> (RR 2,43).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7704" y="231034"/>
            <a:ext cx="5008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QU’ATTENDRE DES ANTI VIRAUX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1223" y="4685080"/>
            <a:ext cx="2807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Rev Med Suisse, </a:t>
            </a:r>
            <a:r>
              <a:rPr lang="en-US" i="1" dirty="0" err="1"/>
              <a:t>vol</a:t>
            </a:r>
            <a:r>
              <a:rPr lang="en-US" i="1" dirty="0"/>
              <a:t> 11, 576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C3D38E-BFA6-3C40-A594-3B40573282AB}"/>
              </a:ext>
            </a:extLst>
          </p:cNvPr>
          <p:cNvSpPr/>
          <p:nvPr/>
        </p:nvSpPr>
        <p:spPr>
          <a:xfrm>
            <a:off x="395536" y="5792946"/>
            <a:ext cx="7920880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La </a:t>
            </a:r>
            <a:r>
              <a:rPr lang="en-US" sz="2400" b="1" dirty="0" err="1"/>
              <a:t>chimio</a:t>
            </a:r>
            <a:r>
              <a:rPr lang="en-US" sz="2400" b="1" dirty="0"/>
              <a:t> </a:t>
            </a:r>
            <a:r>
              <a:rPr lang="en-US" sz="2400" b="1" dirty="0" err="1"/>
              <a:t>prophylaxie</a:t>
            </a:r>
            <a:r>
              <a:rPr lang="en-US" sz="2400" b="1" dirty="0"/>
              <a:t> </a:t>
            </a:r>
            <a:r>
              <a:rPr lang="en-US" sz="2400" b="1" dirty="0" err="1"/>
              <a:t>n’est</a:t>
            </a:r>
            <a:r>
              <a:rPr lang="en-US" sz="2400" b="1" dirty="0"/>
              <a:t> pas ne </a:t>
            </a:r>
            <a:r>
              <a:rPr lang="en-US" sz="2400" b="1" dirty="0" err="1"/>
              <a:t>contre-indique</a:t>
            </a:r>
            <a:r>
              <a:rPr lang="en-US" sz="2400" b="1" dirty="0"/>
              <a:t> pas </a:t>
            </a:r>
            <a:r>
              <a:rPr lang="en-US" sz="2400" b="1" dirty="0" err="1"/>
              <a:t>ni</a:t>
            </a:r>
            <a:r>
              <a:rPr lang="en-US" sz="2400" b="1" dirty="0"/>
              <a:t> ne </a:t>
            </a:r>
            <a:r>
              <a:rPr lang="en-US" sz="2400" b="1" dirty="0" err="1"/>
              <a:t>remplace</a:t>
            </a:r>
            <a:r>
              <a:rPr lang="en-US" sz="2400" b="1" dirty="0"/>
              <a:t> la vaccination.</a:t>
            </a:r>
          </a:p>
        </p:txBody>
      </p:sp>
    </p:spTree>
    <p:extLst>
      <p:ext uri="{BB962C8B-B14F-4D97-AF65-F5344CB8AC3E}">
        <p14:creationId xmlns:p14="http://schemas.microsoft.com/office/powerpoint/2010/main" val="23359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5917" y="4521408"/>
            <a:ext cx="88569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Oseltamivir (</a:t>
            </a:r>
            <a:r>
              <a:rPr lang="en-US" b="1" dirty="0"/>
              <a:t>Tamiflu®) </a:t>
            </a:r>
            <a:r>
              <a:rPr lang="en-US" dirty="0" err="1"/>
              <a:t>cp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sirop</a:t>
            </a:r>
            <a:r>
              <a:rPr lang="en-US" dirty="0"/>
              <a:t> </a:t>
            </a:r>
          </a:p>
          <a:p>
            <a:pPr marL="800100" lvl="1" indent="-342900">
              <a:buFont typeface="Courier New"/>
              <a:buChar char="o"/>
            </a:pPr>
            <a:r>
              <a:rPr lang="en-US" dirty="0"/>
              <a:t>= </a:t>
            </a:r>
            <a:r>
              <a:rPr lang="en-US" dirty="0">
                <a:solidFill>
                  <a:srgbClr val="008000"/>
                </a:solidFill>
              </a:rPr>
              <a:t>1</a:t>
            </a:r>
            <a:r>
              <a:rPr lang="en-US" baseline="30000" dirty="0">
                <a:solidFill>
                  <a:srgbClr val="008000"/>
                </a:solidFill>
              </a:rPr>
              <a:t>er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>
                <a:solidFill>
                  <a:srgbClr val="008000"/>
                </a:solidFill>
              </a:rPr>
              <a:t>choix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/>
              <a:t>(</a:t>
            </a:r>
            <a:r>
              <a:rPr lang="en-US" dirty="0">
                <a:sym typeface="Wingdings"/>
              </a:rPr>
              <a:t> bloc la neuraminidase)</a:t>
            </a:r>
            <a:endParaRPr lang="en-US" dirty="0"/>
          </a:p>
          <a:p>
            <a:pPr marL="800100" lvl="1" indent="-342900">
              <a:buFont typeface="Courier New"/>
              <a:buChar char="o"/>
            </a:pPr>
            <a:r>
              <a:rPr lang="en-US" dirty="0"/>
              <a:t>Per </a:t>
            </a:r>
            <a:r>
              <a:rPr lang="en-US" dirty="0" err="1"/>
              <a:t>os</a:t>
            </a:r>
            <a:r>
              <a:rPr lang="en-US" dirty="0"/>
              <a:t>  </a:t>
            </a:r>
          </a:p>
          <a:p>
            <a:pPr marL="800100" lvl="1" indent="-342900">
              <a:buFont typeface="Courier New"/>
              <a:buChar char="o"/>
            </a:pPr>
            <a:r>
              <a:rPr lang="en-US" dirty="0"/>
              <a:t>EI: </a:t>
            </a:r>
            <a:r>
              <a:rPr lang="en-US" dirty="0" err="1"/>
              <a:t>nausées</a:t>
            </a:r>
            <a:r>
              <a:rPr lang="en-US" dirty="0"/>
              <a:t>, </a:t>
            </a:r>
            <a:r>
              <a:rPr lang="en-US" dirty="0" err="1"/>
              <a:t>vomissements</a:t>
            </a:r>
            <a:endParaRPr lang="en-US" dirty="0"/>
          </a:p>
          <a:p>
            <a:pPr lvl="1"/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Zanamivir (</a:t>
            </a:r>
            <a:r>
              <a:rPr lang="en-US" b="1" dirty="0"/>
              <a:t>Relenza®</a:t>
            </a:r>
            <a:r>
              <a:rPr lang="en-US" dirty="0"/>
              <a:t>)   </a:t>
            </a:r>
            <a:r>
              <a:rPr lang="en-US" sz="2400" b="1" dirty="0">
                <a:solidFill>
                  <a:srgbClr val="FF0000"/>
                </a:solidFill>
              </a:rPr>
              <a:t>! </a:t>
            </a:r>
            <a:r>
              <a:rPr lang="en-US" sz="2400" b="1" dirty="0" err="1">
                <a:solidFill>
                  <a:srgbClr val="FF0000"/>
                </a:solidFill>
              </a:rPr>
              <a:t>inhalé</a:t>
            </a:r>
            <a:r>
              <a:rPr lang="en-US" sz="2400" b="1" dirty="0">
                <a:solidFill>
                  <a:srgbClr val="FF0000"/>
                </a:solidFill>
              </a:rPr>
              <a:t>!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err="1"/>
              <a:t>Dès</a:t>
            </a:r>
            <a:r>
              <a:rPr lang="en-US" dirty="0"/>
              <a:t> 5-7 </a:t>
            </a:r>
            <a:r>
              <a:rPr lang="en-US" dirty="0" err="1"/>
              <a:t>ans</a:t>
            </a:r>
            <a:endParaRPr lang="en-US" dirty="0"/>
          </a:p>
          <a:p>
            <a:pPr marL="742950" lvl="1" indent="-285750">
              <a:buFont typeface="Courier New"/>
              <a:buChar char="o"/>
            </a:pPr>
            <a:r>
              <a:rPr lang="en-US" u="sng" dirty="0"/>
              <a:t>CI </a:t>
            </a:r>
            <a:r>
              <a:rPr lang="en-US" dirty="0"/>
              <a:t>:Si  </a:t>
            </a:r>
            <a:r>
              <a:rPr lang="en-US" dirty="0" err="1"/>
              <a:t>maladie</a:t>
            </a:r>
            <a:r>
              <a:rPr lang="en-US" dirty="0"/>
              <a:t> </a:t>
            </a:r>
            <a:r>
              <a:rPr lang="en-US" dirty="0" err="1"/>
              <a:t>chronique</a:t>
            </a:r>
            <a:r>
              <a:rPr lang="en-US" dirty="0"/>
              <a:t> </a:t>
            </a:r>
            <a:r>
              <a:rPr lang="en-US" dirty="0" err="1"/>
              <a:t>pulmonaire</a:t>
            </a:r>
            <a:r>
              <a:rPr lang="en-US" dirty="0"/>
              <a:t> (</a:t>
            </a:r>
            <a:r>
              <a:rPr lang="en-US" dirty="0" err="1"/>
              <a:t>risque</a:t>
            </a:r>
            <a:r>
              <a:rPr lang="en-US" dirty="0"/>
              <a:t> de </a:t>
            </a:r>
            <a:r>
              <a:rPr lang="en-US" dirty="0" err="1"/>
              <a:t>bronchospasme</a:t>
            </a:r>
            <a:r>
              <a:rPr lang="en-US" dirty="0"/>
              <a:t>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5044A5-178B-F64E-B672-D3F428370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0"/>
            <a:ext cx="7847856" cy="4533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10AD4E-0262-4B40-A87A-4DEC9B8313E7}"/>
              </a:ext>
            </a:extLst>
          </p:cNvPr>
          <p:cNvSpPr/>
          <p:nvPr/>
        </p:nvSpPr>
        <p:spPr>
          <a:xfrm>
            <a:off x="6982613" y="4367519"/>
            <a:ext cx="1715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400" i="1" dirty="0" err="1">
                <a:latin typeface="Times" pitchFamily="2" charset="0"/>
              </a:rPr>
              <a:t>Pediatrics</a:t>
            </a:r>
            <a:r>
              <a:rPr lang="fr-CH" sz="1400" i="1" dirty="0">
                <a:latin typeface="Times" pitchFamily="2" charset="0"/>
              </a:rPr>
              <a:t> 2018;142;</a:t>
            </a:r>
            <a:endParaRPr lang="fr-CH" sz="1400" i="1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16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3664"/>
            <a:ext cx="3600400" cy="289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0800" y="3200320"/>
            <a:ext cx="2689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solidFill>
                  <a:srgbClr val="00B0F0"/>
                </a:solidFill>
                <a:hlinkClick r:id="rId4"/>
              </a:rPr>
              <a:t>http://flunewseurope.org/</a:t>
            </a:r>
            <a:endParaRPr lang="fr-CH" dirty="0">
              <a:solidFill>
                <a:srgbClr val="00B0F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-62258" y="9022"/>
            <a:ext cx="6933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2388" lvl="1"/>
            <a:r>
              <a:rPr lang="fr-CH" sz="2800" b="1" dirty="0"/>
              <a:t>OUTILS DE SURVEILLANCE POUR LE MEDECIN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7719510-529A-4B4D-BC6E-9B18AF6577D7}"/>
              </a:ext>
            </a:extLst>
          </p:cNvPr>
          <p:cNvGrpSpPr/>
          <p:nvPr/>
        </p:nvGrpSpPr>
        <p:grpSpPr>
          <a:xfrm>
            <a:off x="683568" y="3861048"/>
            <a:ext cx="8928992" cy="2982744"/>
            <a:chOff x="683568" y="3861048"/>
            <a:chExt cx="8928992" cy="298274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D8EA34E-60D4-B349-92CE-46ED3BD81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254" y="3861048"/>
              <a:ext cx="5004048" cy="264840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4C8159-3EDB-6D48-AA04-16B39CEB2810}"/>
                </a:ext>
              </a:extLst>
            </p:cNvPr>
            <p:cNvSpPr/>
            <p:nvPr/>
          </p:nvSpPr>
          <p:spPr>
            <a:xfrm>
              <a:off x="683568" y="6474460"/>
              <a:ext cx="892899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rgbClr val="00B0F0"/>
                  </a:solidFill>
                  <a:hlinkClick r:id="rId6"/>
                </a:rPr>
                <a:t>https://</a:t>
              </a:r>
              <a:r>
                <a:rPr lang="fr-FR" dirty="0" err="1">
                  <a:solidFill>
                    <a:srgbClr val="00B0F0"/>
                  </a:solidFill>
                  <a:hlinkClick r:id="rId6"/>
                </a:rPr>
                <a:t>www.hug-ge.ch</a:t>
              </a:r>
              <a:r>
                <a:rPr lang="fr-FR" dirty="0">
                  <a:solidFill>
                    <a:srgbClr val="00B0F0"/>
                  </a:solidFill>
                  <a:hlinkClick r:id="rId6"/>
                </a:rPr>
                <a:t>/laboratoire-virologie/</a:t>
              </a:r>
              <a:r>
                <a:rPr lang="fr-FR" dirty="0" err="1">
                  <a:solidFill>
                    <a:srgbClr val="00B0F0"/>
                  </a:solidFill>
                  <a:hlinkClick r:id="rId6"/>
                </a:rPr>
                <a:t>epidemiologie</a:t>
              </a:r>
              <a:r>
                <a:rPr lang="fr-FR" dirty="0">
                  <a:solidFill>
                    <a:srgbClr val="00B0F0"/>
                  </a:solidFill>
                  <a:hlinkClick r:id="rId6"/>
                </a:rPr>
                <a:t>-virus-respiratoires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41175E1-6155-794D-9993-3D52C2A18375}"/>
              </a:ext>
            </a:extLst>
          </p:cNvPr>
          <p:cNvGrpSpPr/>
          <p:nvPr/>
        </p:nvGrpSpPr>
        <p:grpSpPr>
          <a:xfrm>
            <a:off x="4577278" y="503664"/>
            <a:ext cx="4171186" cy="3285376"/>
            <a:chOff x="4577278" y="503664"/>
            <a:chExt cx="4171186" cy="328537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0F61AB9-0FAA-1C41-88CD-E755FCE56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7278" y="503664"/>
              <a:ext cx="3925172" cy="2456015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4679467" y="2865710"/>
              <a:ext cx="40689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/>
                <a:t>GOOGLE: GRIPPE OFSP </a:t>
              </a:r>
              <a:r>
                <a:rPr lang="fr-CH" dirty="0">
                  <a:sym typeface="Wingdings" pitchFamily="2" charset="2"/>
                </a:rPr>
                <a:t> </a:t>
              </a:r>
              <a:r>
                <a:rPr lang="fr-CH" dirty="0">
                  <a:hlinkClick r:id="rId8"/>
                </a:rPr>
                <a:t>Grippe saisonnière – Point de la situation - BAG - Admin.ch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48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41" y="1772816"/>
            <a:ext cx="849244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8A0F4A1-63B1-194E-886A-C99922B30398}"/>
              </a:ext>
            </a:extLst>
          </p:cNvPr>
          <p:cNvSpPr txBox="1"/>
          <p:nvPr/>
        </p:nvSpPr>
        <p:spPr>
          <a:xfrm>
            <a:off x="2843808" y="4941168"/>
            <a:ext cx="31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24055828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211874" y="-2331071"/>
            <a:ext cx="251678" cy="255919"/>
          </a:xfrm>
          <a:prstGeom prst="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" name="ZoneTexte 23"/>
          <p:cNvSpPr txBox="1"/>
          <p:nvPr/>
        </p:nvSpPr>
        <p:spPr>
          <a:xfrm>
            <a:off x="107504" y="25460"/>
            <a:ext cx="4909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/>
              <a:t>SE VACCINER MAIS AVEC QUOI?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14"/>
          <a:stretch/>
        </p:blipFill>
        <p:spPr bwMode="auto">
          <a:xfrm>
            <a:off x="395537" y="546879"/>
            <a:ext cx="6361832" cy="19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590" y="2459666"/>
            <a:ext cx="7201746" cy="20313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CH" dirty="0"/>
              <a:t>Infections aviaires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CH" dirty="0"/>
              <a:t>H5N8 (aviaire 2016) n’est à ce jour pas transmissible à l’homme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CH" dirty="0">
                <a:solidFill>
                  <a:srgbClr val="FF0000"/>
                </a:solidFill>
              </a:rPr>
              <a:t>H5N1</a:t>
            </a:r>
            <a:r>
              <a:rPr lang="fr-CH" dirty="0"/>
              <a:t> et le </a:t>
            </a:r>
            <a:r>
              <a:rPr lang="fr-CH" dirty="0">
                <a:solidFill>
                  <a:srgbClr val="00B0F0"/>
                </a:solidFill>
              </a:rPr>
              <a:t>H7N9</a:t>
            </a:r>
            <a:r>
              <a:rPr lang="fr-CH" dirty="0"/>
              <a:t> par contre infectent respectivement les </a:t>
            </a:r>
            <a:r>
              <a:rPr lang="fr-CH" dirty="0">
                <a:solidFill>
                  <a:srgbClr val="FF0000"/>
                </a:solidFill>
              </a:rPr>
              <a:t>hommes jeunes </a:t>
            </a:r>
            <a:r>
              <a:rPr lang="fr-CH" dirty="0"/>
              <a:t>et </a:t>
            </a:r>
            <a:r>
              <a:rPr lang="fr-CH" dirty="0">
                <a:solidFill>
                  <a:srgbClr val="00B0F0"/>
                </a:solidFill>
              </a:rPr>
              <a:t>séniors</a:t>
            </a:r>
            <a:r>
              <a:rPr lang="fr-CH" dirty="0"/>
              <a:t> </a:t>
            </a:r>
            <a:r>
              <a:rPr lang="fr-CH" dirty="0">
                <a:sym typeface="Wingdings" pitchFamily="2" charset="2"/>
              </a:rPr>
              <a:t> Pourquoi cette spécificité sur les âges?</a:t>
            </a:r>
            <a:endParaRPr lang="fr-CH" dirty="0"/>
          </a:p>
          <a:p>
            <a:pPr marL="285750" indent="-285750">
              <a:buFont typeface="Arial" pitchFamily="34" charset="0"/>
              <a:buChar char="•"/>
            </a:pPr>
            <a:r>
              <a:rPr lang="fr-CH" dirty="0"/>
              <a:t>2 catégories d’hémagglutinine.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CH" dirty="0"/>
              <a:t>La 1</a:t>
            </a:r>
            <a:r>
              <a:rPr lang="fr-CH" baseline="30000" dirty="0"/>
              <a:t>ère</a:t>
            </a:r>
            <a:r>
              <a:rPr lang="fr-CH" dirty="0"/>
              <a:t> sur les virus de types </a:t>
            </a:r>
            <a:r>
              <a:rPr lang="fr-CH" dirty="0">
                <a:solidFill>
                  <a:srgbClr val="FF0000"/>
                </a:solidFill>
              </a:rPr>
              <a:t>H1, H2 et H5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CH" dirty="0"/>
              <a:t>La 2</a:t>
            </a:r>
            <a:r>
              <a:rPr lang="fr-CH" baseline="30000" dirty="0"/>
              <a:t>ème</a:t>
            </a:r>
            <a:r>
              <a:rPr lang="fr-CH" dirty="0"/>
              <a:t> sur les virus de types </a:t>
            </a:r>
            <a:r>
              <a:rPr lang="fr-CH" dirty="0">
                <a:solidFill>
                  <a:srgbClr val="00B0F0"/>
                </a:solidFill>
              </a:rPr>
              <a:t>H3 et H7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405764" y="4909787"/>
            <a:ext cx="1656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/>
              <a:t>La première infection dans petite enfance donne une protection partielle </a:t>
            </a:r>
            <a:r>
              <a:rPr lang="fr-CH" sz="1000" u="sng" dirty="0"/>
              <a:t>à vie.</a:t>
            </a:r>
          </a:p>
        </p:txBody>
      </p:sp>
      <p:grpSp>
        <p:nvGrpSpPr>
          <p:cNvPr id="33" name="Groupe 32"/>
          <p:cNvGrpSpPr/>
          <p:nvPr/>
        </p:nvGrpSpPr>
        <p:grpSpPr>
          <a:xfrm>
            <a:off x="1173516" y="4573466"/>
            <a:ext cx="1872208" cy="1379652"/>
            <a:chOff x="1173516" y="4573466"/>
            <a:chExt cx="1872208" cy="1379652"/>
          </a:xfrm>
        </p:grpSpPr>
        <p:sp>
          <p:nvSpPr>
            <p:cNvPr id="3" name="ZoneTexte 2"/>
            <p:cNvSpPr txBox="1"/>
            <p:nvPr/>
          </p:nvSpPr>
          <p:spPr>
            <a:xfrm>
              <a:off x="1173516" y="5066041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HA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855975" y="4643630"/>
              <a:ext cx="1189749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CH" dirty="0"/>
                <a:t>H1, H2, H5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1855975" y="5435373"/>
              <a:ext cx="1189749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/>
                <a:t>H3, H7</a:t>
              </a:r>
            </a:p>
          </p:txBody>
        </p:sp>
        <p:cxnSp>
          <p:nvCxnSpPr>
            <p:cNvPr id="5" name="Connecteur droit 4"/>
            <p:cNvCxnSpPr/>
            <p:nvPr/>
          </p:nvCxnSpPr>
          <p:spPr>
            <a:xfrm>
              <a:off x="1635502" y="5300649"/>
              <a:ext cx="179971" cy="319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flipV="1">
              <a:off x="1641617" y="4899959"/>
              <a:ext cx="179971" cy="319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 rot="17914833">
              <a:off x="1352835" y="4825784"/>
              <a:ext cx="720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800" dirty="0"/>
                <a:t>Forme 1</a:t>
              </a:r>
              <a:endParaRPr lang="fr-CH" sz="800" u="sng" dirty="0"/>
            </a:p>
          </p:txBody>
        </p:sp>
        <p:sp>
          <p:nvSpPr>
            <p:cNvPr id="30" name="ZoneTexte 29"/>
            <p:cNvSpPr txBox="1"/>
            <p:nvPr/>
          </p:nvSpPr>
          <p:spPr>
            <a:xfrm rot="3532002">
              <a:off x="1364673" y="5485356"/>
              <a:ext cx="7200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800" dirty="0"/>
                <a:t>Forme 2</a:t>
              </a:r>
              <a:endParaRPr lang="fr-CH" sz="800" u="sng" dirty="0"/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3347864" y="5418699"/>
            <a:ext cx="2661808" cy="1439301"/>
            <a:chOff x="3347864" y="5418699"/>
            <a:chExt cx="2661808" cy="1439301"/>
          </a:xfrm>
        </p:grpSpPr>
        <p:pic>
          <p:nvPicPr>
            <p:cNvPr id="32" name="Picture 2" descr="C:\Users\martinezm\Desktop\Influenza%20(HxNx)[1]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57" t="57812" r="19069" b="9131"/>
            <a:stretch/>
          </p:blipFill>
          <p:spPr bwMode="auto">
            <a:xfrm>
              <a:off x="3347864" y="5418699"/>
              <a:ext cx="1594950" cy="1439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3431492" y="5949280"/>
              <a:ext cx="1498060" cy="576064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431492" y="5800914"/>
              <a:ext cx="1498060" cy="148365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419872" y="6525344"/>
              <a:ext cx="1498060" cy="296359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31492" y="5652550"/>
              <a:ext cx="1498060" cy="148363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4857544" y="5764090"/>
              <a:ext cx="115212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600" dirty="0"/>
                <a:t>Grippe espagnole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4857544" y="6269649"/>
              <a:ext cx="115212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600" dirty="0"/>
                <a:t>Grippe asiatique</a:t>
              </a: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4857544" y="6484694"/>
              <a:ext cx="115212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600" dirty="0"/>
                <a:t>Grippe Hong Kong</a:t>
              </a:r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5220072" y="4532984"/>
            <a:ext cx="3628950" cy="1169551"/>
            <a:chOff x="5220072" y="4532984"/>
            <a:chExt cx="3628950" cy="1169551"/>
          </a:xfrm>
        </p:grpSpPr>
        <p:sp>
          <p:nvSpPr>
            <p:cNvPr id="13" name="Flèche droite 12"/>
            <p:cNvSpPr/>
            <p:nvPr/>
          </p:nvSpPr>
          <p:spPr>
            <a:xfrm>
              <a:off x="5220072" y="5066041"/>
              <a:ext cx="288032" cy="234608"/>
            </a:xfrm>
            <a:prstGeom prst="rightArrow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680670" y="4532984"/>
              <a:ext cx="3168352" cy="11695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fr-CH" sz="1000" dirty="0">
                  <a:solidFill>
                    <a:srgbClr val="FF0000"/>
                  </a:solidFill>
                </a:rPr>
                <a:t>De 1918 et 1957, H1N1 est la souche dominante  </a:t>
              </a:r>
            </a:p>
            <a:p>
              <a:r>
                <a:rPr lang="fr-CH" sz="1000" dirty="0">
                  <a:solidFill>
                    <a:srgbClr val="00B0F0"/>
                  </a:solidFill>
                </a:rPr>
                <a:t>Dès 1968, H3N2 est la souche dominante </a:t>
              </a:r>
              <a:r>
                <a:rPr lang="fr-CH" sz="1000" dirty="0"/>
                <a:t>hormis avec quelques exceptions notables lors des retours du H1N1, lors des pandémies de 1977 et 2009 </a:t>
              </a:r>
              <a:r>
                <a:rPr lang="fr-CH" sz="1000" dirty="0">
                  <a:sym typeface="Wingdings" pitchFamily="2" charset="2"/>
                </a:rPr>
                <a:t>L</a:t>
              </a:r>
              <a:r>
                <a:rPr lang="fr-CH" sz="1000" dirty="0"/>
                <a:t>es gens nés avant 1968 sont bien protégés contre les infections sévères dues aux souches H5N1, mais nettement moins contre celles provoquées par le H7N9.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093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build="p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37809" y="1700808"/>
            <a:ext cx="766838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6000" b="1" dirty="0"/>
              <a:t>MUTATIONS, ANIMAUX</a:t>
            </a:r>
          </a:p>
          <a:p>
            <a:pPr algn="ctr"/>
            <a:r>
              <a:rPr lang="fr-CH" sz="6000" b="1" dirty="0"/>
              <a:t>ET</a:t>
            </a:r>
          </a:p>
          <a:p>
            <a:pPr algn="ctr"/>
            <a:r>
              <a:rPr lang="fr-CH" sz="6000" b="1" dirty="0"/>
              <a:t>PANDEMIES</a:t>
            </a:r>
          </a:p>
        </p:txBody>
      </p:sp>
    </p:spTree>
    <p:extLst>
      <p:ext uri="{BB962C8B-B14F-4D97-AF65-F5344CB8AC3E}">
        <p14:creationId xmlns:p14="http://schemas.microsoft.com/office/powerpoint/2010/main" val="3989976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">
            <a:extLst>
              <a:ext uri="{FF2B5EF4-FFF2-40B4-BE49-F238E27FC236}">
                <a16:creationId xmlns:a16="http://schemas.microsoft.com/office/drawing/2014/main" id="{CB21CBE7-AF12-2B47-BB43-4495CD1DC127}"/>
              </a:ext>
            </a:extLst>
          </p:cNvPr>
          <p:cNvSpPr txBox="1"/>
          <p:nvPr/>
        </p:nvSpPr>
        <p:spPr>
          <a:xfrm>
            <a:off x="44739" y="44624"/>
            <a:ext cx="4660443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DRIFT, SHIFT et PANDEMIE</a:t>
            </a:r>
            <a:endParaRPr lang="en-US" sz="3200" dirty="0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78C12234-01FF-8B46-B0BA-5855AE598C3C}"/>
              </a:ext>
            </a:extLst>
          </p:cNvPr>
          <p:cNvCxnSpPr>
            <a:cxnSpLocks/>
          </p:cNvCxnSpPr>
          <p:nvPr/>
        </p:nvCxnSpPr>
        <p:spPr>
          <a:xfrm flipV="1">
            <a:off x="1497300" y="8759333"/>
            <a:ext cx="1" cy="838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D967F09-64AA-444A-9734-447CEC423748}"/>
              </a:ext>
            </a:extLst>
          </p:cNvPr>
          <p:cNvSpPr/>
          <p:nvPr/>
        </p:nvSpPr>
        <p:spPr>
          <a:xfrm>
            <a:off x="3407036" y="1598966"/>
            <a:ext cx="6073416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  <a:sym typeface="Wingdings"/>
              </a:rPr>
              <a:t>Fait 10’000 x plus </a:t>
            </a:r>
            <a:r>
              <a:rPr lang="en-US" i="1" dirty="0" err="1">
                <a:solidFill>
                  <a:srgbClr val="FF0000"/>
                </a:solidFill>
                <a:sym typeface="Wingdings"/>
              </a:rPr>
              <a:t>d’erreurs</a:t>
            </a:r>
            <a:r>
              <a:rPr lang="en-US" i="1" dirty="0">
                <a:solidFill>
                  <a:srgbClr val="FF0000"/>
                </a:solidFill>
                <a:sym typeface="Wingdings"/>
              </a:rPr>
              <a:t> que </a:t>
            </a:r>
            <a:r>
              <a:rPr lang="en-US" i="1" dirty="0" err="1">
                <a:solidFill>
                  <a:srgbClr val="FF0000"/>
                </a:solidFill>
                <a:sym typeface="Wingdings"/>
              </a:rPr>
              <a:t>l’enzyme</a:t>
            </a:r>
            <a:r>
              <a:rPr lang="en-US" i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i="1" dirty="0" err="1">
                <a:solidFill>
                  <a:srgbClr val="FF0000"/>
                </a:solidFill>
                <a:sym typeface="Wingdings"/>
              </a:rPr>
              <a:t>humaine</a:t>
            </a:r>
            <a:endParaRPr lang="en-US" i="1" dirty="0">
              <a:solidFill>
                <a:srgbClr val="FF0000"/>
              </a:solidFill>
              <a:sym typeface="Wingding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  <a:sym typeface="Wingdings"/>
              </a:rPr>
              <a:t>Pas de </a:t>
            </a:r>
            <a:r>
              <a:rPr lang="en-US" i="1" dirty="0" err="1">
                <a:solidFill>
                  <a:srgbClr val="FF0000"/>
                </a:solidFill>
                <a:sym typeface="Wingdings"/>
              </a:rPr>
              <a:t>système</a:t>
            </a:r>
            <a:r>
              <a:rPr lang="en-US" i="1" dirty="0">
                <a:solidFill>
                  <a:srgbClr val="FF0000"/>
                </a:solidFill>
                <a:sym typeface="Wingdings"/>
              </a:rPr>
              <a:t> de correction </a:t>
            </a:r>
            <a:r>
              <a:rPr lang="en-US" i="1" dirty="0" err="1">
                <a:solidFill>
                  <a:srgbClr val="FF0000"/>
                </a:solidFill>
                <a:sym typeface="Wingdings"/>
              </a:rPr>
              <a:t>comme</a:t>
            </a:r>
            <a:r>
              <a:rPr lang="en-US" i="1" dirty="0">
                <a:solidFill>
                  <a:srgbClr val="FF0000"/>
                </a:solidFill>
                <a:sym typeface="Wingdings"/>
              </a:rPr>
              <a:t> chez nous</a:t>
            </a:r>
            <a:endParaRPr lang="fr-FR" i="1" dirty="0"/>
          </a:p>
          <a:p>
            <a:endParaRPr lang="fr-FR" i="1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E7E04D5-E600-4F42-9DBC-197C69C71E02}"/>
              </a:ext>
            </a:extLst>
          </p:cNvPr>
          <p:cNvGrpSpPr/>
          <p:nvPr/>
        </p:nvGrpSpPr>
        <p:grpSpPr>
          <a:xfrm>
            <a:off x="3865361" y="3238021"/>
            <a:ext cx="3886517" cy="646331"/>
            <a:chOff x="3131840" y="2300756"/>
            <a:chExt cx="3886517" cy="64633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27026BE-E893-274A-A3D1-9AF0BE4BF4CA}"/>
                </a:ext>
              </a:extLst>
            </p:cNvPr>
            <p:cNvSpPr/>
            <p:nvPr/>
          </p:nvSpPr>
          <p:spPr>
            <a:xfrm>
              <a:off x="3907830" y="2300756"/>
              <a:ext cx="3110527" cy="64633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  <a:sym typeface="Wingdings"/>
                </a:rPr>
                <a:t>IMMUNITÉ  RÉSIDUELLE </a:t>
              </a:r>
              <a:r>
                <a:rPr lang="en-US" u="sng" dirty="0">
                  <a:solidFill>
                    <a:srgbClr val="00B050"/>
                  </a:solidFill>
                  <a:sym typeface="Wingdings"/>
                </a:rPr>
                <a:t>PARTIELLE</a:t>
              </a:r>
              <a:endParaRPr lang="fr-FR" u="sng" dirty="0"/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8FB65356-FB74-C944-8FF2-69734E39B9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1840" y="2592755"/>
              <a:ext cx="727214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2FA1B7C-E97C-5648-8119-50FBD14C68D8}"/>
              </a:ext>
            </a:extLst>
          </p:cNvPr>
          <p:cNvGrpSpPr/>
          <p:nvPr/>
        </p:nvGrpSpPr>
        <p:grpSpPr>
          <a:xfrm>
            <a:off x="1043608" y="2062009"/>
            <a:ext cx="2353658" cy="3312368"/>
            <a:chOff x="310087" y="1124744"/>
            <a:chExt cx="2353658" cy="331236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D6165EB-EC3A-194B-8675-F3FD62915C00}"/>
                </a:ext>
              </a:extLst>
            </p:cNvPr>
            <p:cNvSpPr/>
            <p:nvPr/>
          </p:nvSpPr>
          <p:spPr>
            <a:xfrm>
              <a:off x="310087" y="4067780"/>
              <a:ext cx="2353658" cy="36933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>
                  <a:sym typeface="Wingdings"/>
                </a:rPr>
                <a:t>C’est</a:t>
              </a:r>
              <a:r>
                <a:rPr lang="en-US" dirty="0">
                  <a:sym typeface="Wingdings"/>
                </a:rPr>
                <a:t> le “</a:t>
              </a:r>
              <a:r>
                <a:rPr lang="en-US" b="1" dirty="0">
                  <a:solidFill>
                    <a:srgbClr val="00B050"/>
                  </a:solidFill>
                  <a:sym typeface="Wingdings"/>
                </a:rPr>
                <a:t>DRIFT</a:t>
              </a:r>
              <a:r>
                <a:rPr lang="en-US" dirty="0">
                  <a:sym typeface="Wingdings"/>
                </a:rPr>
                <a:t>”</a:t>
              </a:r>
              <a:endParaRPr lang="fr-FR" dirty="0"/>
            </a:p>
          </p:txBody>
        </p:sp>
        <p:sp>
          <p:nvSpPr>
            <p:cNvPr id="53" name="Flèche vers le bas 52">
              <a:extLst>
                <a:ext uri="{FF2B5EF4-FFF2-40B4-BE49-F238E27FC236}">
                  <a16:creationId xmlns:a16="http://schemas.microsoft.com/office/drawing/2014/main" id="{0DBC728F-5BA8-BE40-9B62-A7560258ECDF}"/>
                </a:ext>
              </a:extLst>
            </p:cNvPr>
            <p:cNvSpPr/>
            <p:nvPr/>
          </p:nvSpPr>
          <p:spPr>
            <a:xfrm>
              <a:off x="1306896" y="3429000"/>
              <a:ext cx="360040" cy="53755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Flèche vers le bas 6">
              <a:extLst>
                <a:ext uri="{FF2B5EF4-FFF2-40B4-BE49-F238E27FC236}">
                  <a16:creationId xmlns:a16="http://schemas.microsoft.com/office/drawing/2014/main" id="{A0324A3A-0519-E34C-8986-4D300BAB22EE}"/>
                </a:ext>
              </a:extLst>
            </p:cNvPr>
            <p:cNvSpPr/>
            <p:nvPr/>
          </p:nvSpPr>
          <p:spPr>
            <a:xfrm>
              <a:off x="1306896" y="1124744"/>
              <a:ext cx="360040" cy="53755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8E8E71D-EF78-EF46-B2F3-7D4A3C39CB77}"/>
                </a:ext>
              </a:extLst>
            </p:cNvPr>
            <p:cNvSpPr/>
            <p:nvPr/>
          </p:nvSpPr>
          <p:spPr>
            <a:xfrm>
              <a:off x="310087" y="1715752"/>
              <a:ext cx="2353658" cy="175432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ym typeface="Wingdings"/>
                </a:rPr>
                <a:t>Mutations </a:t>
              </a:r>
              <a:r>
                <a:rPr lang="en-US" b="1" dirty="0" err="1">
                  <a:solidFill>
                    <a:srgbClr val="00B050"/>
                  </a:solidFill>
                  <a:sym typeface="Wingdings"/>
                </a:rPr>
                <a:t>ponctuelles</a:t>
              </a:r>
              <a:endParaRPr lang="en-US" b="1" dirty="0">
                <a:solidFill>
                  <a:srgbClr val="00B050"/>
                </a:solidFill>
                <a:sym typeface="Wingdings"/>
              </a:endParaRPr>
            </a:p>
            <a:p>
              <a:pPr algn="ctr"/>
              <a:r>
                <a:rPr lang="en-US" dirty="0">
                  <a:sym typeface="Wingdings" pitchFamily="2" charset="2"/>
                </a:rPr>
                <a:t></a:t>
              </a:r>
              <a:endParaRPr lang="en-US" dirty="0">
                <a:sym typeface="Wingdings"/>
              </a:endParaRPr>
            </a:p>
            <a:p>
              <a:pPr algn="ctr"/>
              <a:r>
                <a:rPr lang="en-US" b="1" dirty="0" err="1">
                  <a:solidFill>
                    <a:srgbClr val="00B050"/>
                  </a:solidFill>
                  <a:sym typeface="Wingdings"/>
                </a:rPr>
                <a:t>légers</a:t>
              </a:r>
              <a:r>
                <a:rPr lang="en-US" dirty="0">
                  <a:sym typeface="Wingdings"/>
                </a:rPr>
                <a:t> </a:t>
              </a:r>
              <a:r>
                <a:rPr lang="en-US" dirty="0" err="1">
                  <a:sym typeface="Wingdings"/>
                </a:rPr>
                <a:t>changements</a:t>
              </a:r>
              <a:r>
                <a:rPr lang="en-US" dirty="0">
                  <a:sym typeface="Wingdings"/>
                </a:rPr>
                <a:t> </a:t>
              </a:r>
              <a:r>
                <a:rPr lang="en-US" dirty="0" err="1">
                  <a:sym typeface="Wingdings"/>
                </a:rPr>
                <a:t>d’aspects</a:t>
              </a:r>
              <a:r>
                <a:rPr lang="en-US" dirty="0">
                  <a:sym typeface="Wingdings"/>
                </a:rPr>
                <a:t>/</a:t>
              </a:r>
            </a:p>
            <a:p>
              <a:pPr algn="ctr"/>
              <a:r>
                <a:rPr lang="en-US" dirty="0" err="1">
                  <a:sym typeface="Wingdings"/>
                </a:rPr>
                <a:t>comportements</a:t>
              </a:r>
              <a:r>
                <a:rPr lang="en-US" dirty="0">
                  <a:sym typeface="Wingdings"/>
                </a:rPr>
                <a:t> du virus</a:t>
              </a:r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F581062-DBB1-1244-992B-A34823576663}"/>
              </a:ext>
            </a:extLst>
          </p:cNvPr>
          <p:cNvSpPr/>
          <p:nvPr/>
        </p:nvSpPr>
        <p:spPr>
          <a:xfrm>
            <a:off x="1043608" y="1713209"/>
            <a:ext cx="2353658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ym typeface="Wingdings"/>
              </a:rPr>
              <a:t>RNA </a:t>
            </a:r>
            <a:r>
              <a:rPr lang="en-US" dirty="0" err="1">
                <a:sym typeface="Wingdings"/>
              </a:rPr>
              <a:t>polymérase</a:t>
            </a:r>
            <a:r>
              <a:rPr lang="en-US" dirty="0">
                <a:sym typeface="Wingdings"/>
              </a:rPr>
              <a:t> </a:t>
            </a:r>
            <a:r>
              <a:rPr lang="en-US" u="sng" dirty="0" err="1">
                <a:sym typeface="Wingdings"/>
              </a:rPr>
              <a:t>virale</a:t>
            </a:r>
            <a:r>
              <a:rPr lang="en-US" dirty="0">
                <a:sym typeface="Wingdings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476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43FC63F0-98CF-DB49-A3E2-51C71EC60C6C}"/>
              </a:ext>
            </a:extLst>
          </p:cNvPr>
          <p:cNvGrpSpPr/>
          <p:nvPr/>
        </p:nvGrpSpPr>
        <p:grpSpPr>
          <a:xfrm>
            <a:off x="1690845" y="1618553"/>
            <a:ext cx="5012216" cy="3384376"/>
            <a:chOff x="1690845" y="1618553"/>
            <a:chExt cx="5012216" cy="3384376"/>
          </a:xfrm>
        </p:grpSpPr>
        <p:pic>
          <p:nvPicPr>
            <p:cNvPr id="28" name="Picture 27" descr="ww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4816" b="25550"/>
            <a:stretch/>
          </p:blipFill>
          <p:spPr>
            <a:xfrm>
              <a:off x="1690845" y="1618553"/>
              <a:ext cx="5012216" cy="260253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3402697" y="4479709"/>
              <a:ext cx="19069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/>
                <a:t>Glissement</a:t>
              </a:r>
              <a:r>
                <a:rPr lang="en-US" sz="1400" dirty="0"/>
                <a:t> </a:t>
              </a:r>
              <a:r>
                <a:rPr lang="en-US" sz="1400" dirty="0" err="1"/>
                <a:t>antigénique</a:t>
              </a:r>
              <a:endParaRPr lang="en-US" sz="1400" dirty="0"/>
            </a:p>
            <a:p>
              <a:pPr algn="ctr"/>
              <a:r>
                <a:rPr lang="en-US" sz="1400" dirty="0"/>
                <a:t>(“Drift”)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2525473" y="4178220"/>
              <a:ext cx="3501855" cy="0"/>
            </a:xfrm>
            <a:prstGeom prst="straightConnector1">
              <a:avLst/>
            </a:prstGeom>
            <a:ln w="9525" cmpd="sng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2">
            <a:extLst>
              <a:ext uri="{FF2B5EF4-FFF2-40B4-BE49-F238E27FC236}">
                <a16:creationId xmlns:a16="http://schemas.microsoft.com/office/drawing/2014/main" id="{CB21CBE7-AF12-2B47-BB43-4495CD1DC127}"/>
              </a:ext>
            </a:extLst>
          </p:cNvPr>
          <p:cNvSpPr txBox="1"/>
          <p:nvPr/>
        </p:nvSpPr>
        <p:spPr>
          <a:xfrm>
            <a:off x="44739" y="44624"/>
            <a:ext cx="4660443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DRIFT, SHIFT et PANDEMIE</a:t>
            </a:r>
            <a:endParaRPr lang="en-US" sz="3200" dirty="0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78C12234-01FF-8B46-B0BA-5855AE598C3C}"/>
              </a:ext>
            </a:extLst>
          </p:cNvPr>
          <p:cNvCxnSpPr>
            <a:cxnSpLocks/>
          </p:cNvCxnSpPr>
          <p:nvPr/>
        </p:nvCxnSpPr>
        <p:spPr>
          <a:xfrm flipV="1">
            <a:off x="1497300" y="8759333"/>
            <a:ext cx="1" cy="838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BFA355D0-512D-9E49-84C0-09DC7D486602}"/>
              </a:ext>
            </a:extLst>
          </p:cNvPr>
          <p:cNvGrpSpPr/>
          <p:nvPr/>
        </p:nvGrpSpPr>
        <p:grpSpPr>
          <a:xfrm>
            <a:off x="179512" y="5148051"/>
            <a:ext cx="8395858" cy="1493865"/>
            <a:chOff x="179512" y="5148051"/>
            <a:chExt cx="8395858" cy="149386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2A07A7-3903-1E44-93EC-F0934655C0DE}"/>
                </a:ext>
              </a:extLst>
            </p:cNvPr>
            <p:cNvSpPr/>
            <p:nvPr/>
          </p:nvSpPr>
          <p:spPr>
            <a:xfrm>
              <a:off x="179512" y="5995585"/>
              <a:ext cx="8395858" cy="6463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>
                  <a:sym typeface="Wingdings"/>
                </a:rPr>
                <a:t>Transfert</a:t>
              </a:r>
              <a:r>
                <a:rPr lang="en-US" dirty="0">
                  <a:sym typeface="Wingdings"/>
                </a:rPr>
                <a:t> de </a:t>
              </a:r>
              <a:r>
                <a:rPr lang="en-US" b="1" dirty="0">
                  <a:solidFill>
                    <a:srgbClr val="FF0000"/>
                  </a:solidFill>
                  <a:sym typeface="Wingdings"/>
                </a:rPr>
                <a:t>segments </a:t>
              </a:r>
              <a:r>
                <a:rPr lang="en-US" b="1" dirty="0" err="1">
                  <a:solidFill>
                    <a:srgbClr val="FF0000"/>
                  </a:solidFill>
                  <a:sym typeface="Wingdings"/>
                </a:rPr>
                <a:t>entiers</a:t>
              </a:r>
              <a:r>
                <a:rPr lang="en-US" b="1" dirty="0">
                  <a:solidFill>
                    <a:srgbClr val="FF0000"/>
                  </a:solidFill>
                  <a:sym typeface="Wingdings"/>
                </a:rPr>
                <a:t> </a:t>
              </a:r>
              <a:r>
                <a:rPr lang="en-US" dirty="0">
                  <a:sym typeface="Wingdings"/>
                </a:rPr>
                <a:t>de </a:t>
              </a:r>
              <a:r>
                <a:rPr lang="en-US" dirty="0" err="1">
                  <a:sym typeface="Wingdings"/>
                </a:rPr>
                <a:t>génome</a:t>
              </a:r>
              <a:r>
                <a:rPr lang="en-US" dirty="0">
                  <a:sym typeface="Wingdings"/>
                </a:rPr>
                <a:t> </a:t>
              </a:r>
            </a:p>
            <a:p>
              <a:pPr algn="ctr"/>
              <a:r>
                <a:rPr lang="en-US" dirty="0">
                  <a:sym typeface="Wingdings" pitchFamily="2" charset="2"/>
                </a:rPr>
                <a:t></a:t>
              </a:r>
              <a:r>
                <a:rPr lang="en-US" dirty="0">
                  <a:sym typeface="Wingdings"/>
                </a:rPr>
                <a:t> </a:t>
              </a:r>
              <a:r>
                <a:rPr lang="en-US" dirty="0" err="1">
                  <a:sym typeface="Wingdings"/>
                </a:rPr>
                <a:t>changements</a:t>
              </a:r>
              <a:r>
                <a:rPr lang="en-US" dirty="0">
                  <a:sym typeface="Wingdings"/>
                </a:rPr>
                <a:t> massifs </a:t>
              </a:r>
              <a:r>
                <a:rPr lang="en-US" dirty="0">
                  <a:sym typeface="Wingdings" pitchFamily="2" charset="2"/>
                </a:rPr>
                <a:t></a:t>
              </a:r>
              <a:r>
                <a:rPr lang="en-US" dirty="0">
                  <a:sym typeface="Wingdings"/>
                </a:rPr>
                <a:t> “Shift” </a:t>
              </a:r>
              <a:r>
                <a:rPr lang="en-US" dirty="0">
                  <a:sym typeface="Wingdings" pitchFamily="2" charset="2"/>
                </a:rPr>
                <a:t></a:t>
              </a:r>
              <a:r>
                <a:rPr lang="en-US" dirty="0">
                  <a:solidFill>
                    <a:srgbClr val="FF0000"/>
                  </a:solidFill>
                  <a:sym typeface="Wingdings" pitchFamily="2" charset="2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sym typeface="Wingdings" pitchFamily="2" charset="2"/>
                </a:rPr>
                <a:t>Pandémies</a:t>
              </a:r>
              <a:endParaRPr lang="en-US" b="1" dirty="0">
                <a:solidFill>
                  <a:srgbClr val="FF0000"/>
                </a:solidFill>
                <a:sym typeface="Wingdings"/>
              </a:endParaRPr>
            </a:p>
          </p:txBody>
        </p: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CE74BC75-BAB7-044D-9C31-3633644061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4590" y="5157192"/>
              <a:ext cx="1" cy="8383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B1B9D9C1-FCCA-CC40-B51C-7C5DF11752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4287" y="5148051"/>
              <a:ext cx="1" cy="8383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Forme libre 45">
            <a:extLst>
              <a:ext uri="{FF2B5EF4-FFF2-40B4-BE49-F238E27FC236}">
                <a16:creationId xmlns:a16="http://schemas.microsoft.com/office/drawing/2014/main" id="{099C8023-3115-9B4C-8878-EA23547227CF}"/>
              </a:ext>
            </a:extLst>
          </p:cNvPr>
          <p:cNvSpPr/>
          <p:nvPr/>
        </p:nvSpPr>
        <p:spPr>
          <a:xfrm>
            <a:off x="2610465" y="2271252"/>
            <a:ext cx="2802193" cy="1283109"/>
          </a:xfrm>
          <a:custGeom>
            <a:avLst/>
            <a:gdLst>
              <a:gd name="connsiteX0" fmla="*/ 0 w 2802193"/>
              <a:gd name="connsiteY0" fmla="*/ 0 h 1283109"/>
              <a:gd name="connsiteX1" fmla="*/ 1224116 w 2802193"/>
              <a:gd name="connsiteY1" fmla="*/ 1032387 h 1283109"/>
              <a:gd name="connsiteX2" fmla="*/ 2802193 w 2802193"/>
              <a:gd name="connsiteY2" fmla="*/ 1283109 h 1283109"/>
              <a:gd name="connsiteX0" fmla="*/ 0 w 2802193"/>
              <a:gd name="connsiteY0" fmla="*/ 0 h 1283109"/>
              <a:gd name="connsiteX1" fmla="*/ 1224116 w 2802193"/>
              <a:gd name="connsiteY1" fmla="*/ 973393 h 1283109"/>
              <a:gd name="connsiteX2" fmla="*/ 2802193 w 2802193"/>
              <a:gd name="connsiteY2" fmla="*/ 1283109 h 1283109"/>
              <a:gd name="connsiteX0" fmla="*/ 0 w 2802193"/>
              <a:gd name="connsiteY0" fmla="*/ 0 h 1283109"/>
              <a:gd name="connsiteX1" fmla="*/ 1076632 w 2802193"/>
              <a:gd name="connsiteY1" fmla="*/ 870155 h 1283109"/>
              <a:gd name="connsiteX2" fmla="*/ 2802193 w 2802193"/>
              <a:gd name="connsiteY2" fmla="*/ 1283109 h 1283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93" h="1283109">
                <a:moveTo>
                  <a:pt x="0" y="0"/>
                </a:moveTo>
                <a:cubicBezTo>
                  <a:pt x="378542" y="409268"/>
                  <a:pt x="609600" y="656304"/>
                  <a:pt x="1076632" y="870155"/>
                </a:cubicBezTo>
                <a:cubicBezTo>
                  <a:pt x="1543664" y="1084007"/>
                  <a:pt x="2246670" y="1264674"/>
                  <a:pt x="2802193" y="1283109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1F7FA6A-BA82-234D-9051-FFE0442714FE}"/>
              </a:ext>
            </a:extLst>
          </p:cNvPr>
          <p:cNvGrpSpPr/>
          <p:nvPr/>
        </p:nvGrpSpPr>
        <p:grpSpPr>
          <a:xfrm>
            <a:off x="1914170" y="1986685"/>
            <a:ext cx="4719752" cy="1514323"/>
            <a:chOff x="1914170" y="2005815"/>
            <a:chExt cx="4719752" cy="1514323"/>
          </a:xfrm>
        </p:grpSpPr>
        <p:sp>
          <p:nvSpPr>
            <p:cNvPr id="39" name="Freeform 38"/>
            <p:cNvSpPr/>
            <p:nvPr/>
          </p:nvSpPr>
          <p:spPr>
            <a:xfrm>
              <a:off x="1914170" y="2286340"/>
              <a:ext cx="4719752" cy="1233798"/>
            </a:xfrm>
            <a:custGeom>
              <a:avLst/>
              <a:gdLst>
                <a:gd name="connsiteX0" fmla="*/ 0 w 2611967"/>
                <a:gd name="connsiteY0" fmla="*/ 711623 h 711623"/>
                <a:gd name="connsiteX1" fmla="*/ 118534 w 2611967"/>
                <a:gd name="connsiteY1" fmla="*/ 508423 h 711623"/>
                <a:gd name="connsiteX2" fmla="*/ 224367 w 2611967"/>
                <a:gd name="connsiteY2" fmla="*/ 364490 h 711623"/>
                <a:gd name="connsiteX3" fmla="*/ 334434 w 2611967"/>
                <a:gd name="connsiteY3" fmla="*/ 288290 h 711623"/>
                <a:gd name="connsiteX4" fmla="*/ 452967 w 2611967"/>
                <a:gd name="connsiteY4" fmla="*/ 334857 h 711623"/>
                <a:gd name="connsiteX5" fmla="*/ 533400 w 2611967"/>
                <a:gd name="connsiteY5" fmla="*/ 368723 h 711623"/>
                <a:gd name="connsiteX6" fmla="*/ 613834 w 2611967"/>
                <a:gd name="connsiteY6" fmla="*/ 360257 h 711623"/>
                <a:gd name="connsiteX7" fmla="*/ 690034 w 2611967"/>
                <a:gd name="connsiteY7" fmla="*/ 279823 h 711623"/>
                <a:gd name="connsiteX8" fmla="*/ 795867 w 2611967"/>
                <a:gd name="connsiteY8" fmla="*/ 224790 h 711623"/>
                <a:gd name="connsiteX9" fmla="*/ 910167 w 2611967"/>
                <a:gd name="connsiteY9" fmla="*/ 322157 h 711623"/>
                <a:gd name="connsiteX10" fmla="*/ 1003300 w 2611967"/>
                <a:gd name="connsiteY10" fmla="*/ 398357 h 711623"/>
                <a:gd name="connsiteX11" fmla="*/ 1121834 w 2611967"/>
                <a:gd name="connsiteY11" fmla="*/ 377190 h 711623"/>
                <a:gd name="connsiteX12" fmla="*/ 1193800 w 2611967"/>
                <a:gd name="connsiteY12" fmla="*/ 250190 h 711623"/>
                <a:gd name="connsiteX13" fmla="*/ 1257300 w 2611967"/>
                <a:gd name="connsiteY13" fmla="*/ 169757 h 711623"/>
                <a:gd name="connsiteX14" fmla="*/ 1358900 w 2611967"/>
                <a:gd name="connsiteY14" fmla="*/ 169757 h 711623"/>
                <a:gd name="connsiteX15" fmla="*/ 1435100 w 2611967"/>
                <a:gd name="connsiteY15" fmla="*/ 279823 h 711623"/>
                <a:gd name="connsiteX16" fmla="*/ 1524000 w 2611967"/>
                <a:gd name="connsiteY16" fmla="*/ 334857 h 711623"/>
                <a:gd name="connsiteX17" fmla="*/ 1612900 w 2611967"/>
                <a:gd name="connsiteY17" fmla="*/ 267123 h 711623"/>
                <a:gd name="connsiteX18" fmla="*/ 1684867 w 2611967"/>
                <a:gd name="connsiteY18" fmla="*/ 165523 h 711623"/>
                <a:gd name="connsiteX19" fmla="*/ 1782234 w 2611967"/>
                <a:gd name="connsiteY19" fmla="*/ 80857 h 711623"/>
                <a:gd name="connsiteX20" fmla="*/ 1879600 w 2611967"/>
                <a:gd name="connsiteY20" fmla="*/ 85090 h 711623"/>
                <a:gd name="connsiteX21" fmla="*/ 2040467 w 2611967"/>
                <a:gd name="connsiteY21" fmla="*/ 237490 h 711623"/>
                <a:gd name="connsiteX22" fmla="*/ 2074334 w 2611967"/>
                <a:gd name="connsiteY22" fmla="*/ 262890 h 711623"/>
                <a:gd name="connsiteX23" fmla="*/ 2154767 w 2611967"/>
                <a:gd name="connsiteY23" fmla="*/ 233257 h 711623"/>
                <a:gd name="connsiteX24" fmla="*/ 2239434 w 2611967"/>
                <a:gd name="connsiteY24" fmla="*/ 76623 h 711623"/>
                <a:gd name="connsiteX25" fmla="*/ 2307167 w 2611967"/>
                <a:gd name="connsiteY25" fmla="*/ 423 h 711623"/>
                <a:gd name="connsiteX26" fmla="*/ 2459567 w 2611967"/>
                <a:gd name="connsiteY26" fmla="*/ 51223 h 711623"/>
                <a:gd name="connsiteX27" fmla="*/ 2611967 w 2611967"/>
                <a:gd name="connsiteY27" fmla="*/ 161290 h 71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611967" h="711623">
                  <a:moveTo>
                    <a:pt x="0" y="711623"/>
                  </a:moveTo>
                  <a:cubicBezTo>
                    <a:pt x="40570" y="638950"/>
                    <a:pt x="81140" y="566278"/>
                    <a:pt x="118534" y="508423"/>
                  </a:cubicBezTo>
                  <a:cubicBezTo>
                    <a:pt x="155928" y="450568"/>
                    <a:pt x="188384" y="401179"/>
                    <a:pt x="224367" y="364490"/>
                  </a:cubicBezTo>
                  <a:cubicBezTo>
                    <a:pt x="260350" y="327801"/>
                    <a:pt x="296334" y="293229"/>
                    <a:pt x="334434" y="288290"/>
                  </a:cubicBezTo>
                  <a:cubicBezTo>
                    <a:pt x="372534" y="283351"/>
                    <a:pt x="419806" y="321452"/>
                    <a:pt x="452967" y="334857"/>
                  </a:cubicBezTo>
                  <a:cubicBezTo>
                    <a:pt x="486128" y="348262"/>
                    <a:pt x="506589" y="364490"/>
                    <a:pt x="533400" y="368723"/>
                  </a:cubicBezTo>
                  <a:cubicBezTo>
                    <a:pt x="560211" y="372956"/>
                    <a:pt x="587728" y="375074"/>
                    <a:pt x="613834" y="360257"/>
                  </a:cubicBezTo>
                  <a:cubicBezTo>
                    <a:pt x="639940" y="345440"/>
                    <a:pt x="659695" y="302401"/>
                    <a:pt x="690034" y="279823"/>
                  </a:cubicBezTo>
                  <a:cubicBezTo>
                    <a:pt x="720373" y="257245"/>
                    <a:pt x="759178" y="217734"/>
                    <a:pt x="795867" y="224790"/>
                  </a:cubicBezTo>
                  <a:cubicBezTo>
                    <a:pt x="832556" y="231846"/>
                    <a:pt x="875595" y="293229"/>
                    <a:pt x="910167" y="322157"/>
                  </a:cubicBezTo>
                  <a:cubicBezTo>
                    <a:pt x="944739" y="351085"/>
                    <a:pt x="968022" y="389185"/>
                    <a:pt x="1003300" y="398357"/>
                  </a:cubicBezTo>
                  <a:cubicBezTo>
                    <a:pt x="1038578" y="407529"/>
                    <a:pt x="1090084" y="401884"/>
                    <a:pt x="1121834" y="377190"/>
                  </a:cubicBezTo>
                  <a:cubicBezTo>
                    <a:pt x="1153584" y="352496"/>
                    <a:pt x="1171222" y="284762"/>
                    <a:pt x="1193800" y="250190"/>
                  </a:cubicBezTo>
                  <a:cubicBezTo>
                    <a:pt x="1216378" y="215618"/>
                    <a:pt x="1229783" y="183162"/>
                    <a:pt x="1257300" y="169757"/>
                  </a:cubicBezTo>
                  <a:cubicBezTo>
                    <a:pt x="1284817" y="156351"/>
                    <a:pt x="1329267" y="151413"/>
                    <a:pt x="1358900" y="169757"/>
                  </a:cubicBezTo>
                  <a:cubicBezTo>
                    <a:pt x="1388533" y="188101"/>
                    <a:pt x="1407583" y="252306"/>
                    <a:pt x="1435100" y="279823"/>
                  </a:cubicBezTo>
                  <a:cubicBezTo>
                    <a:pt x="1462617" y="307340"/>
                    <a:pt x="1494367" y="336974"/>
                    <a:pt x="1524000" y="334857"/>
                  </a:cubicBezTo>
                  <a:cubicBezTo>
                    <a:pt x="1553633" y="332740"/>
                    <a:pt x="1586089" y="295345"/>
                    <a:pt x="1612900" y="267123"/>
                  </a:cubicBezTo>
                  <a:cubicBezTo>
                    <a:pt x="1639711" y="238901"/>
                    <a:pt x="1656645" y="196567"/>
                    <a:pt x="1684867" y="165523"/>
                  </a:cubicBezTo>
                  <a:cubicBezTo>
                    <a:pt x="1713089" y="134479"/>
                    <a:pt x="1749779" y="94262"/>
                    <a:pt x="1782234" y="80857"/>
                  </a:cubicBezTo>
                  <a:cubicBezTo>
                    <a:pt x="1814689" y="67452"/>
                    <a:pt x="1836561" y="58985"/>
                    <a:pt x="1879600" y="85090"/>
                  </a:cubicBezTo>
                  <a:cubicBezTo>
                    <a:pt x="1922639" y="111195"/>
                    <a:pt x="2008011" y="207857"/>
                    <a:pt x="2040467" y="237490"/>
                  </a:cubicBezTo>
                  <a:cubicBezTo>
                    <a:pt x="2072923" y="267123"/>
                    <a:pt x="2055284" y="263596"/>
                    <a:pt x="2074334" y="262890"/>
                  </a:cubicBezTo>
                  <a:cubicBezTo>
                    <a:pt x="2093384" y="262184"/>
                    <a:pt x="2127250" y="264301"/>
                    <a:pt x="2154767" y="233257"/>
                  </a:cubicBezTo>
                  <a:cubicBezTo>
                    <a:pt x="2182284" y="202213"/>
                    <a:pt x="2214034" y="115429"/>
                    <a:pt x="2239434" y="76623"/>
                  </a:cubicBezTo>
                  <a:cubicBezTo>
                    <a:pt x="2264834" y="37817"/>
                    <a:pt x="2270478" y="4656"/>
                    <a:pt x="2307167" y="423"/>
                  </a:cubicBezTo>
                  <a:cubicBezTo>
                    <a:pt x="2343856" y="-3810"/>
                    <a:pt x="2408767" y="24412"/>
                    <a:pt x="2459567" y="51223"/>
                  </a:cubicBezTo>
                  <a:cubicBezTo>
                    <a:pt x="2510367" y="78034"/>
                    <a:pt x="2611967" y="161290"/>
                    <a:pt x="2611967" y="161290"/>
                  </a:cubicBezTo>
                </a:path>
              </a:pathLst>
            </a:custGeom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7" name="TextBox 36">
              <a:extLst>
                <a:ext uri="{FF2B5EF4-FFF2-40B4-BE49-F238E27FC236}">
                  <a16:creationId xmlns:a16="http://schemas.microsoft.com/office/drawing/2014/main" id="{4363880C-97DB-CA49-8AB2-B101251774AD}"/>
                </a:ext>
              </a:extLst>
            </p:cNvPr>
            <p:cNvSpPr txBox="1"/>
            <p:nvPr/>
          </p:nvSpPr>
          <p:spPr>
            <a:xfrm rot="21188468">
              <a:off x="4854743" y="2005815"/>
              <a:ext cx="15624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</a:rPr>
                <a:t>AC </a:t>
              </a:r>
              <a:r>
                <a:rPr lang="en-US" sz="1200" dirty="0" err="1">
                  <a:solidFill>
                    <a:srgbClr val="00B050"/>
                  </a:solidFill>
                </a:rPr>
                <a:t>dans</a:t>
              </a:r>
              <a:r>
                <a:rPr lang="en-US" sz="1200" dirty="0">
                  <a:solidFill>
                    <a:srgbClr val="00B050"/>
                  </a:solidFill>
                </a:rPr>
                <a:t> la population 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97DB1453-2ED8-2E40-97BF-A6B658721160}"/>
              </a:ext>
            </a:extLst>
          </p:cNvPr>
          <p:cNvGrpSpPr/>
          <p:nvPr/>
        </p:nvGrpSpPr>
        <p:grpSpPr>
          <a:xfrm>
            <a:off x="6646468" y="1616699"/>
            <a:ext cx="1698454" cy="3532094"/>
            <a:chOff x="5825873" y="1618552"/>
            <a:chExt cx="1698454" cy="3532094"/>
          </a:xfrm>
        </p:grpSpPr>
        <p:grpSp>
          <p:nvGrpSpPr>
            <p:cNvPr id="31" name="Group 30"/>
            <p:cNvGrpSpPr/>
            <p:nvPr/>
          </p:nvGrpSpPr>
          <p:grpSpPr>
            <a:xfrm>
              <a:off x="5825873" y="1618552"/>
              <a:ext cx="1698454" cy="3532094"/>
              <a:chOff x="8305800" y="4581128"/>
              <a:chExt cx="838200" cy="2037222"/>
            </a:xfrm>
          </p:grpSpPr>
          <p:pic>
            <p:nvPicPr>
              <p:cNvPr id="32" name="Picture 31" descr="ww.png"/>
              <p:cNvPicPr>
                <a:picLocks noChangeAspect="1"/>
              </p:cNvPicPr>
              <p:nvPr/>
            </p:nvPicPr>
            <p:blipFill rotWithShape="1">
              <a:blip r:embed="rId3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61" r="-338"/>
              <a:stretch/>
            </p:blipFill>
            <p:spPr>
              <a:xfrm>
                <a:off x="8305800" y="4581128"/>
                <a:ext cx="838200" cy="2016224"/>
              </a:xfrm>
              <a:prstGeom prst="rect">
                <a:avLst/>
              </a:prstGeom>
            </p:spPr>
          </p:pic>
          <p:sp>
            <p:nvSpPr>
              <p:cNvPr id="33" name="Freeform 32"/>
              <p:cNvSpPr/>
              <p:nvPr/>
            </p:nvSpPr>
            <p:spPr>
              <a:xfrm>
                <a:off x="8475133" y="5532356"/>
                <a:ext cx="355600" cy="364677"/>
              </a:xfrm>
              <a:custGeom>
                <a:avLst/>
                <a:gdLst>
                  <a:gd name="connsiteX0" fmla="*/ 0 w 355600"/>
                  <a:gd name="connsiteY0" fmla="*/ 364677 h 364677"/>
                  <a:gd name="connsiteX1" fmla="*/ 114300 w 355600"/>
                  <a:gd name="connsiteY1" fmla="*/ 182644 h 364677"/>
                  <a:gd name="connsiteX2" fmla="*/ 186267 w 355600"/>
                  <a:gd name="connsiteY2" fmla="*/ 64111 h 364677"/>
                  <a:gd name="connsiteX3" fmla="*/ 287867 w 355600"/>
                  <a:gd name="connsiteY3" fmla="*/ 611 h 364677"/>
                  <a:gd name="connsiteX4" fmla="*/ 355600 w 355600"/>
                  <a:gd name="connsiteY4" fmla="*/ 30244 h 364677"/>
                  <a:gd name="connsiteX5" fmla="*/ 355600 w 355600"/>
                  <a:gd name="connsiteY5" fmla="*/ 30244 h 36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600" h="364677">
                    <a:moveTo>
                      <a:pt x="0" y="364677"/>
                    </a:moveTo>
                    <a:lnTo>
                      <a:pt x="114300" y="182644"/>
                    </a:lnTo>
                    <a:cubicBezTo>
                      <a:pt x="145344" y="132550"/>
                      <a:pt x="157339" y="94450"/>
                      <a:pt x="186267" y="64111"/>
                    </a:cubicBezTo>
                    <a:cubicBezTo>
                      <a:pt x="215195" y="33772"/>
                      <a:pt x="259645" y="6255"/>
                      <a:pt x="287867" y="611"/>
                    </a:cubicBezTo>
                    <a:cubicBezTo>
                      <a:pt x="316089" y="-5034"/>
                      <a:pt x="355600" y="30244"/>
                      <a:pt x="355600" y="30244"/>
                    </a:cubicBezTo>
                    <a:lnTo>
                      <a:pt x="355600" y="30244"/>
                    </a:lnTo>
                  </a:path>
                </a:pathLst>
              </a:custGeom>
              <a:ln>
                <a:solidFill>
                  <a:srgbClr val="0000FF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326065" y="6192307"/>
                <a:ext cx="521489" cy="4260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err="1">
                    <a:solidFill>
                      <a:srgbClr val="0000FF"/>
                    </a:solidFill>
                  </a:rPr>
                  <a:t>Saut</a:t>
                </a:r>
                <a:r>
                  <a:rPr lang="en-US" sz="1400" dirty="0">
                    <a:solidFill>
                      <a:srgbClr val="0000FF"/>
                    </a:solidFill>
                  </a:rPr>
                  <a:t> </a:t>
                </a:r>
              </a:p>
              <a:p>
                <a:pPr algn="ctr"/>
                <a:r>
                  <a:rPr lang="en-US" sz="1400" dirty="0" err="1">
                    <a:solidFill>
                      <a:srgbClr val="0000FF"/>
                    </a:solidFill>
                  </a:rPr>
                  <a:t>antigénique</a:t>
                </a:r>
                <a:endParaRPr lang="en-US" sz="1400" dirty="0">
                  <a:solidFill>
                    <a:srgbClr val="0000FF"/>
                  </a:solidFill>
                </a:endParaRPr>
              </a:p>
              <a:p>
                <a:pPr algn="ctr"/>
                <a:r>
                  <a:rPr lang="en-US" sz="1400" dirty="0">
                    <a:solidFill>
                      <a:srgbClr val="0000FF"/>
                    </a:solidFill>
                  </a:rPr>
                  <a:t>(“Shift”)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6748806" y="2977207"/>
              <a:ext cx="6080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FF"/>
                  </a:solidFill>
                </a:rPr>
                <a:t>AC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C9D322B-F779-3444-9B15-49E279E862FD}"/>
              </a:ext>
            </a:extLst>
          </p:cNvPr>
          <p:cNvGrpSpPr/>
          <p:nvPr/>
        </p:nvGrpSpPr>
        <p:grpSpPr>
          <a:xfrm>
            <a:off x="3345389" y="1430591"/>
            <a:ext cx="1658659" cy="1837181"/>
            <a:chOff x="3345389" y="1430591"/>
            <a:chExt cx="1658659" cy="1837181"/>
          </a:xfrm>
        </p:grpSpPr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4954C2D2-6674-2E4F-88D5-13A8E82311A1}"/>
                </a:ext>
              </a:extLst>
            </p:cNvPr>
            <p:cNvCxnSpPr>
              <a:cxnSpLocks/>
            </p:cNvCxnSpPr>
            <p:nvPr/>
          </p:nvCxnSpPr>
          <p:spPr>
            <a:xfrm>
              <a:off x="4139952" y="1785983"/>
              <a:ext cx="0" cy="14817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28">
              <a:extLst>
                <a:ext uri="{FF2B5EF4-FFF2-40B4-BE49-F238E27FC236}">
                  <a16:creationId xmlns:a16="http://schemas.microsoft.com/office/drawing/2014/main" id="{EDCC99F3-5AA5-D843-9B00-2C5096C3B50A}"/>
                </a:ext>
              </a:extLst>
            </p:cNvPr>
            <p:cNvSpPr txBox="1"/>
            <p:nvPr/>
          </p:nvSpPr>
          <p:spPr>
            <a:xfrm>
              <a:off x="3345389" y="1430591"/>
              <a:ext cx="16586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Nombre</a:t>
              </a:r>
              <a:r>
                <a:rPr lang="en-US" sz="1400" dirty="0">
                  <a:solidFill>
                    <a:srgbClr val="FF0000"/>
                  </a:solidFill>
                </a:rPr>
                <a:t> de </a:t>
              </a:r>
              <a:r>
                <a:rPr lang="en-US" sz="1400" dirty="0" err="1">
                  <a:solidFill>
                    <a:srgbClr val="FF0000"/>
                  </a:solidFill>
                </a:rPr>
                <a:t>malades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20B35C01-B8E3-2748-B861-16E4E8C03C3D}"/>
              </a:ext>
            </a:extLst>
          </p:cNvPr>
          <p:cNvGrpSpPr/>
          <p:nvPr/>
        </p:nvGrpSpPr>
        <p:grpSpPr>
          <a:xfrm>
            <a:off x="1759810" y="1515348"/>
            <a:ext cx="6124558" cy="617508"/>
            <a:chOff x="1619672" y="622365"/>
            <a:chExt cx="6124558" cy="617508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906A53BA-8CB7-304B-9658-1C7D5DB83E6F}"/>
                </a:ext>
              </a:extLst>
            </p:cNvPr>
            <p:cNvSpPr/>
            <p:nvPr/>
          </p:nvSpPr>
          <p:spPr>
            <a:xfrm>
              <a:off x="6231227" y="622365"/>
              <a:ext cx="1513003" cy="61750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2E2DDA08-20E3-3149-A8DE-DF0CADA7D297}"/>
                </a:ext>
              </a:extLst>
            </p:cNvPr>
            <p:cNvSpPr/>
            <p:nvPr/>
          </p:nvSpPr>
          <p:spPr>
            <a:xfrm>
              <a:off x="1619672" y="622365"/>
              <a:ext cx="1513003" cy="61750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4A53DB2-6CFF-964A-BF38-7AC7A8B87EC2}"/>
                </a:ext>
              </a:extLst>
            </p:cNvPr>
            <p:cNvGrpSpPr/>
            <p:nvPr/>
          </p:nvGrpSpPr>
          <p:grpSpPr>
            <a:xfrm>
              <a:off x="1887673" y="777231"/>
              <a:ext cx="5635017" cy="307777"/>
              <a:chOff x="2045835" y="1683234"/>
              <a:chExt cx="5635017" cy="307777"/>
            </a:xfrm>
          </p:grpSpPr>
          <p:sp>
            <p:nvSpPr>
              <p:cNvPr id="48" name="TextBox 28">
                <a:extLst>
                  <a:ext uri="{FF2B5EF4-FFF2-40B4-BE49-F238E27FC236}">
                    <a16:creationId xmlns:a16="http://schemas.microsoft.com/office/drawing/2014/main" id="{56AE976D-B0A1-EC4D-A489-01CF25ECBD0B}"/>
                  </a:ext>
                </a:extLst>
              </p:cNvPr>
              <p:cNvSpPr txBox="1"/>
              <p:nvPr/>
            </p:nvSpPr>
            <p:spPr>
              <a:xfrm>
                <a:off x="2045835" y="1683234"/>
                <a:ext cx="10469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</a:rPr>
                  <a:t>Pandémie</a:t>
                </a:r>
                <a:r>
                  <a:rPr lang="en-US" sz="1400" dirty="0">
                    <a:solidFill>
                      <a:srgbClr val="FF0000"/>
                    </a:solidFill>
                  </a:rPr>
                  <a:t> 1</a:t>
                </a:r>
              </a:p>
            </p:txBody>
          </p:sp>
          <p:sp>
            <p:nvSpPr>
              <p:cNvPr id="49" name="TextBox 34">
                <a:extLst>
                  <a:ext uri="{FF2B5EF4-FFF2-40B4-BE49-F238E27FC236}">
                    <a16:creationId xmlns:a16="http://schemas.microsoft.com/office/drawing/2014/main" id="{8397EFCC-7B27-334B-85BD-4687A65AEEF7}"/>
                  </a:ext>
                </a:extLst>
              </p:cNvPr>
              <p:cNvSpPr txBox="1"/>
              <p:nvPr/>
            </p:nvSpPr>
            <p:spPr>
              <a:xfrm>
                <a:off x="6633922" y="1683234"/>
                <a:ext cx="10469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0000FF"/>
                    </a:solidFill>
                  </a:rPr>
                  <a:t>Pandémie</a:t>
                </a:r>
                <a:r>
                  <a:rPr lang="en-US" sz="1400" dirty="0">
                    <a:solidFill>
                      <a:srgbClr val="0000FF"/>
                    </a:solidFill>
                  </a:rPr>
                  <a:t> 2</a:t>
                </a:r>
              </a:p>
            </p:txBody>
          </p:sp>
        </p:grpSp>
      </p:grpSp>
      <p:sp>
        <p:nvSpPr>
          <p:cNvPr id="50" name="TextBox 29">
            <a:extLst>
              <a:ext uri="{FF2B5EF4-FFF2-40B4-BE49-F238E27FC236}">
                <a16:creationId xmlns:a16="http://schemas.microsoft.com/office/drawing/2014/main" id="{79428E46-4C02-9C4D-985F-AAA6B4D361AA}"/>
              </a:ext>
            </a:extLst>
          </p:cNvPr>
          <p:cNvSpPr txBox="1"/>
          <p:nvPr/>
        </p:nvSpPr>
        <p:spPr>
          <a:xfrm>
            <a:off x="1966241" y="4418527"/>
            <a:ext cx="1056699" cy="738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FF0000"/>
                </a:solidFill>
              </a:rPr>
              <a:t>Saut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400" dirty="0" err="1">
                <a:solidFill>
                  <a:srgbClr val="FF0000"/>
                </a:solidFill>
              </a:rPr>
              <a:t>antigénique</a:t>
            </a:r>
            <a:endParaRPr lang="en-US" sz="1400" dirty="0">
              <a:solidFill>
                <a:srgbClr val="FF0000"/>
              </a:solidFill>
            </a:endParaRP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(“Shift”)</a:t>
            </a:r>
          </a:p>
        </p:txBody>
      </p:sp>
    </p:spTree>
    <p:extLst>
      <p:ext uri="{BB962C8B-B14F-4D97-AF65-F5344CB8AC3E}">
        <p14:creationId xmlns:p14="http://schemas.microsoft.com/office/powerpoint/2010/main" val="235743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0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3082</TotalTime>
  <Words>3152</Words>
  <Application>Microsoft Macintosh PowerPoint</Application>
  <PresentationFormat>Affichage à l'écran (4:3)</PresentationFormat>
  <Paragraphs>511</Paragraphs>
  <Slides>69</Slides>
  <Notes>36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7" baseType="lpstr">
      <vt:lpstr>AngsanaUPC</vt:lpstr>
      <vt:lpstr>Arial</vt:lpstr>
      <vt:lpstr>Calibri</vt:lpstr>
      <vt:lpstr>Courier New</vt:lpstr>
      <vt:lpstr>Helvetica</vt:lpstr>
      <vt:lpstr>Times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FHVi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martinezm</dc:creator>
  <cp:lastModifiedBy>Nathalie Martinez</cp:lastModifiedBy>
  <cp:revision>316</cp:revision>
  <dcterms:created xsi:type="dcterms:W3CDTF">2012-10-15T11:58:45Z</dcterms:created>
  <dcterms:modified xsi:type="dcterms:W3CDTF">2019-10-07T09:27:54Z</dcterms:modified>
</cp:coreProperties>
</file>