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4" r:id="rId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21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63EFE-66C7-4216-9620-8FBAECC6A658}" type="datetimeFigureOut">
              <a:rPr lang="fr-CH" smtClean="0"/>
              <a:t>15.12.2020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ACC5B-A361-4948-91E7-4722F1819CCC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5379764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63EFE-66C7-4216-9620-8FBAECC6A658}" type="datetimeFigureOut">
              <a:rPr lang="fr-CH" smtClean="0"/>
              <a:t>15.12.2020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ACC5B-A361-4948-91E7-4722F1819CCC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820030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63EFE-66C7-4216-9620-8FBAECC6A658}" type="datetimeFigureOut">
              <a:rPr lang="fr-CH" smtClean="0"/>
              <a:t>15.12.2020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ACC5B-A361-4948-91E7-4722F1819CCC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5228084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63EFE-66C7-4216-9620-8FBAECC6A658}" type="datetimeFigureOut">
              <a:rPr lang="fr-CH" smtClean="0"/>
              <a:t>15.12.2020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ACC5B-A361-4948-91E7-4722F1819CCC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8598079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63EFE-66C7-4216-9620-8FBAECC6A658}" type="datetimeFigureOut">
              <a:rPr lang="fr-CH" smtClean="0"/>
              <a:t>15.12.2020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ACC5B-A361-4948-91E7-4722F1819CCC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499484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63EFE-66C7-4216-9620-8FBAECC6A658}" type="datetimeFigureOut">
              <a:rPr lang="fr-CH" smtClean="0"/>
              <a:t>15.12.2020</a:t>
            </a:fld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ACC5B-A361-4948-91E7-4722F1819CCC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1658007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63EFE-66C7-4216-9620-8FBAECC6A658}" type="datetimeFigureOut">
              <a:rPr lang="fr-CH" smtClean="0"/>
              <a:t>15.12.2020</a:t>
            </a:fld>
            <a:endParaRPr lang="fr-CH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ACC5B-A361-4948-91E7-4722F1819CCC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799601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63EFE-66C7-4216-9620-8FBAECC6A658}" type="datetimeFigureOut">
              <a:rPr lang="fr-CH" smtClean="0"/>
              <a:t>15.12.2020</a:t>
            </a:fld>
            <a:endParaRPr lang="fr-CH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ACC5B-A361-4948-91E7-4722F1819CCC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6822464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63EFE-66C7-4216-9620-8FBAECC6A658}" type="datetimeFigureOut">
              <a:rPr lang="fr-CH" smtClean="0"/>
              <a:t>15.12.2020</a:t>
            </a:fld>
            <a:endParaRPr lang="fr-CH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ACC5B-A361-4948-91E7-4722F1819CCC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9276440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63EFE-66C7-4216-9620-8FBAECC6A658}" type="datetimeFigureOut">
              <a:rPr lang="fr-CH" smtClean="0"/>
              <a:t>15.12.2020</a:t>
            </a:fld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ACC5B-A361-4948-91E7-4722F1819CCC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475322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H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63EFE-66C7-4216-9620-8FBAECC6A658}" type="datetimeFigureOut">
              <a:rPr lang="fr-CH" smtClean="0"/>
              <a:t>15.12.2020</a:t>
            </a:fld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ACC5B-A361-4948-91E7-4722F1819CCC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7157423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B63EFE-66C7-4216-9620-8FBAECC6A658}" type="datetimeFigureOut">
              <a:rPr lang="fr-CH" smtClean="0"/>
              <a:t>15.12.2020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3ACC5B-A361-4948-91E7-4722F1819CCC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077441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ptodate.com/contents/coronavirus-disease-2019-covid-19-multisystem-inflammatory-syndrome-in-children-mis-c-clinical-features-evaluation-and-diagnosis/abstract/12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uptodate.com/contents/coronavirus-disease-2019-covid-19-multisystem-inflammatory-syndrome-in-children-mis-c-clinical-features-evaluation-and-diagnosis/abstract/40" TargetMode="External"/><Relationship Id="rId4" Type="http://schemas.openxmlformats.org/officeDocument/2006/relationships/hyperlink" Target="https://www.uptodate.com/contents/coronavirus-disease-2019-covid-19-multisystem-inflammatory-syndrome-in-children-mis-c-clinical-features-evaluation-and-diagnosis/abstract/10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CH" dirty="0" err="1" smtClean="0"/>
              <a:t>Paediatric</a:t>
            </a:r>
            <a:r>
              <a:rPr lang="fr-CH" dirty="0"/>
              <a:t> </a:t>
            </a:r>
            <a:r>
              <a:rPr lang="fr-CH" dirty="0" err="1" smtClean="0"/>
              <a:t>inflammatory</a:t>
            </a:r>
            <a:r>
              <a:rPr lang="fr-CH" dirty="0" smtClean="0"/>
              <a:t> </a:t>
            </a:r>
            <a:r>
              <a:rPr lang="fr-CH" dirty="0" err="1" smtClean="0"/>
              <a:t>multisystemic</a:t>
            </a:r>
            <a:r>
              <a:rPr lang="fr-CH" dirty="0" smtClean="0"/>
              <a:t> syndrome</a:t>
            </a:r>
            <a:endParaRPr lang="fr-CH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5045827"/>
            <a:ext cx="9144000" cy="1655762"/>
          </a:xfrm>
        </p:spPr>
        <p:txBody>
          <a:bodyPr/>
          <a:lstStyle/>
          <a:p>
            <a:r>
              <a:rPr lang="fr-CH" dirty="0" smtClean="0"/>
              <a:t>Dr. </a:t>
            </a:r>
            <a:r>
              <a:rPr lang="fr-CH" dirty="0" err="1" smtClean="0"/>
              <a:t>med</a:t>
            </a:r>
            <a:r>
              <a:rPr lang="fr-CH" dirty="0" smtClean="0"/>
              <a:t>. Maciej </a:t>
            </a:r>
            <a:r>
              <a:rPr lang="fr-CH" dirty="0" err="1" smtClean="0"/>
              <a:t>Albiński</a:t>
            </a:r>
            <a:endParaRPr lang="fr-CH" dirty="0" smtClean="0"/>
          </a:p>
          <a:p>
            <a:r>
              <a:rPr lang="fr-CH" dirty="0" smtClean="0"/>
              <a:t>14.12.2020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3921657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4925" y="3514725"/>
            <a:ext cx="7077075" cy="3343275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Patiente D.B., 06.03.2014</a:t>
            </a:r>
            <a:endParaRPr lang="fr-CH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16831" y="1690688"/>
            <a:ext cx="1051560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CH" sz="1400" u="sng" dirty="0" smtClean="0"/>
              <a:t>Entrée médicale 10.12.2020 / </a:t>
            </a:r>
            <a:r>
              <a:rPr lang="fr-CH" sz="1400" u="sng" dirty="0" smtClean="0">
                <a:solidFill>
                  <a:srgbClr val="0070C0"/>
                </a:solidFill>
              </a:rPr>
              <a:t>Littérature (rch.org.au) / </a:t>
            </a:r>
            <a:r>
              <a:rPr lang="fr-CH" sz="1400" u="sng" dirty="0" err="1" smtClean="0">
                <a:solidFill>
                  <a:srgbClr val="00B050"/>
                </a:solidFill>
              </a:rPr>
              <a:t>doi</a:t>
            </a:r>
            <a:r>
              <a:rPr lang="fr-CH" sz="1400" u="sng" dirty="0" smtClean="0">
                <a:solidFill>
                  <a:srgbClr val="00B050"/>
                </a:solidFill>
              </a:rPr>
              <a:t>: 10.1056/NEJMoa2021756</a:t>
            </a:r>
          </a:p>
          <a:p>
            <a:r>
              <a:rPr lang="fr-CH" sz="1400" dirty="0" smtClean="0"/>
              <a:t>Fille de </a:t>
            </a:r>
            <a:r>
              <a:rPr lang="fr-CH" sz="1400" b="1" dirty="0" smtClean="0"/>
              <a:t>6 ans </a:t>
            </a:r>
            <a:r>
              <a:rPr lang="fr-CH" sz="1400" dirty="0" smtClean="0"/>
              <a:t>en </a:t>
            </a:r>
            <a:r>
              <a:rPr lang="fr-CH" sz="1400" b="1" dirty="0" smtClean="0"/>
              <a:t>bonne santé habituelle</a:t>
            </a:r>
            <a:r>
              <a:rPr lang="fr-CH" sz="1400" dirty="0" smtClean="0"/>
              <a:t> </a:t>
            </a:r>
            <a:r>
              <a:rPr lang="en-US" sz="1400" dirty="0" smtClean="0">
                <a:solidFill>
                  <a:srgbClr val="0070C0"/>
                </a:solidFill>
              </a:rPr>
              <a:t>The median age is </a:t>
            </a:r>
            <a:r>
              <a:rPr lang="en-US" sz="1400" b="1" dirty="0" smtClean="0">
                <a:solidFill>
                  <a:srgbClr val="0070C0"/>
                </a:solidFill>
              </a:rPr>
              <a:t>nine years</a:t>
            </a:r>
            <a:r>
              <a:rPr lang="en-US" sz="1400" dirty="0" smtClean="0">
                <a:solidFill>
                  <a:srgbClr val="0070C0"/>
                </a:solidFill>
              </a:rPr>
              <a:t> and it is more common in boys, those of ethnicities other than Anglo-European </a:t>
            </a:r>
            <a:r>
              <a:rPr lang="en-US" sz="1400" dirty="0" smtClean="0"/>
              <a:t>(</a:t>
            </a:r>
            <a:r>
              <a:rPr lang="en-US" sz="1400" dirty="0" err="1" smtClean="0"/>
              <a:t>origine</a:t>
            </a:r>
            <a:r>
              <a:rPr lang="en-US" sz="1400" dirty="0" smtClean="0"/>
              <a:t> </a:t>
            </a:r>
            <a:r>
              <a:rPr lang="en-US" sz="1400" dirty="0" err="1" smtClean="0"/>
              <a:t>portugaise</a:t>
            </a:r>
            <a:r>
              <a:rPr lang="en-US" sz="1400" dirty="0" smtClean="0"/>
              <a:t>)</a:t>
            </a:r>
            <a:r>
              <a:rPr lang="en-US" sz="1400" dirty="0" smtClean="0">
                <a:solidFill>
                  <a:srgbClr val="0070C0"/>
                </a:solidFill>
              </a:rPr>
              <a:t>, and obese children </a:t>
            </a:r>
            <a:r>
              <a:rPr lang="en-US" sz="1400" dirty="0" smtClean="0"/>
              <a:t>(BMI P 90-97)</a:t>
            </a:r>
            <a:endParaRPr lang="en-US" sz="1400" dirty="0" smtClean="0">
              <a:solidFill>
                <a:srgbClr val="0070C0"/>
              </a:solidFill>
            </a:endParaRPr>
          </a:p>
          <a:p>
            <a:r>
              <a:rPr lang="fr-CH" sz="1400" dirty="0" smtClean="0"/>
              <a:t>qui </a:t>
            </a:r>
            <a:r>
              <a:rPr lang="fr-CH" sz="1400" dirty="0"/>
              <a:t>présente depuis le 06.12.2020 un </a:t>
            </a:r>
            <a:r>
              <a:rPr lang="fr-CH" sz="1400" b="1" dirty="0"/>
              <a:t>état fébrile </a:t>
            </a:r>
            <a:r>
              <a:rPr lang="fr-CH" sz="1400" dirty="0"/>
              <a:t>quotidien maximal à 39°C </a:t>
            </a:r>
            <a:r>
              <a:rPr lang="en-US" sz="1400" dirty="0" smtClean="0">
                <a:solidFill>
                  <a:srgbClr val="0070C0"/>
                </a:solidFill>
              </a:rPr>
              <a:t>fever, gastrointestinal symptoms (abdominal pain, </a:t>
            </a:r>
            <a:r>
              <a:rPr lang="en-US" sz="1400" dirty="0" err="1" smtClean="0">
                <a:solidFill>
                  <a:srgbClr val="0070C0"/>
                </a:solidFill>
              </a:rPr>
              <a:t>diarrhoea</a:t>
            </a:r>
            <a:r>
              <a:rPr lang="en-US" sz="1400" dirty="0" smtClean="0">
                <a:solidFill>
                  <a:srgbClr val="0070C0"/>
                </a:solidFill>
              </a:rPr>
              <a:t> and vomiting), rash, conjunctival injection, tachycardia</a:t>
            </a:r>
          </a:p>
          <a:p>
            <a:r>
              <a:rPr lang="fr-CH" sz="1400" dirty="0" smtClean="0"/>
              <a:t>avec </a:t>
            </a:r>
            <a:r>
              <a:rPr lang="fr-CH" sz="1400" dirty="0"/>
              <a:t>consultation à votre cabinet à 2 reprises cette semaine. 2 frottis </a:t>
            </a:r>
            <a:r>
              <a:rPr lang="fr-CH" sz="1400" dirty="0" err="1"/>
              <a:t>Covid</a:t>
            </a:r>
            <a:r>
              <a:rPr lang="fr-CH" sz="1400" dirty="0"/>
              <a:t> </a:t>
            </a:r>
            <a:r>
              <a:rPr lang="fr-CH" sz="1400" b="1" dirty="0" err="1" smtClean="0"/>
              <a:t>nég</a:t>
            </a:r>
            <a:r>
              <a:rPr lang="fr-CH" sz="1400" dirty="0" smtClean="0"/>
              <a:t> </a:t>
            </a:r>
            <a:r>
              <a:rPr lang="en-US" sz="1400" dirty="0" smtClean="0">
                <a:solidFill>
                  <a:srgbClr val="00B050"/>
                </a:solidFill>
              </a:rPr>
              <a:t>19 (20%) had evidence of SARS-CoV-2 infection from an RT-PCR assay alone</a:t>
            </a:r>
            <a:r>
              <a:rPr lang="fr-CH" sz="1400" dirty="0" smtClean="0">
                <a:solidFill>
                  <a:srgbClr val="00B050"/>
                </a:solidFill>
              </a:rPr>
              <a:t> </a:t>
            </a:r>
            <a:endParaRPr lang="fr-CH" sz="1400" dirty="0">
              <a:solidFill>
                <a:srgbClr val="00B050"/>
              </a:solidFill>
            </a:endParaRPr>
          </a:p>
          <a:p>
            <a:r>
              <a:rPr lang="fr-CH" sz="1400" b="1" dirty="0" smtClean="0"/>
              <a:t>depuis 06.12. douleurs </a:t>
            </a:r>
            <a:r>
              <a:rPr lang="fr-CH" sz="1400" b="1" dirty="0"/>
              <a:t>abdominales diffuses sans </a:t>
            </a:r>
            <a:r>
              <a:rPr lang="fr-CH" sz="1400" b="1" dirty="0" smtClean="0"/>
              <a:t>diarrhées,</a:t>
            </a:r>
          </a:p>
          <a:p>
            <a:r>
              <a:rPr lang="fr-CH" sz="1400" b="1" dirty="0" smtClean="0"/>
              <a:t>depuis 08.12. éruption cutanée, 1 </a:t>
            </a:r>
            <a:r>
              <a:rPr lang="fr-CH" sz="1400" b="1" dirty="0" err="1" smtClean="0"/>
              <a:t>momissement</a:t>
            </a:r>
            <a:r>
              <a:rPr lang="fr-CH" sz="1400" b="1" dirty="0" smtClean="0"/>
              <a:t>, </a:t>
            </a:r>
          </a:p>
          <a:p>
            <a:r>
              <a:rPr lang="fr-CH" sz="1400" dirty="0" err="1"/>
              <a:t>o</a:t>
            </a:r>
            <a:r>
              <a:rPr lang="fr-CH" sz="1400" dirty="0" err="1" smtClean="0"/>
              <a:t>dynodysphagie</a:t>
            </a:r>
            <a:r>
              <a:rPr lang="fr-CH" sz="1400" dirty="0" smtClean="0"/>
              <a:t> </a:t>
            </a:r>
            <a:r>
              <a:rPr lang="fr-CH" sz="1400" dirty="0"/>
              <a:t>(</a:t>
            </a:r>
            <a:r>
              <a:rPr lang="fr-CH" sz="1400" dirty="0" err="1"/>
              <a:t>strepto</a:t>
            </a:r>
            <a:r>
              <a:rPr lang="fr-CH" sz="1400" dirty="0"/>
              <a:t> A </a:t>
            </a:r>
            <a:r>
              <a:rPr lang="fr-CH" sz="1400" dirty="0" err="1" smtClean="0"/>
              <a:t>nég</a:t>
            </a:r>
            <a:r>
              <a:rPr lang="fr-CH" sz="1400" dirty="0" smtClean="0"/>
              <a:t>)</a:t>
            </a:r>
          </a:p>
          <a:p>
            <a:r>
              <a:rPr lang="fr-CH" sz="1400" dirty="0" smtClean="0"/>
              <a:t>alimentation diminuée, hydratation </a:t>
            </a:r>
            <a:r>
              <a:rPr lang="fr-CH" sz="1400" dirty="0"/>
              <a:t>conservée</a:t>
            </a:r>
          </a:p>
          <a:p>
            <a:r>
              <a:rPr lang="fr-CH" sz="1400" b="1" dirty="0" smtClean="0"/>
              <a:t>conjonctivite</a:t>
            </a:r>
            <a:r>
              <a:rPr lang="fr-CH" sz="1400" dirty="0" smtClean="0"/>
              <a:t> bilatérale</a:t>
            </a:r>
            <a:endParaRPr lang="fr-CH" sz="1400" dirty="0"/>
          </a:p>
          <a:p>
            <a:endParaRPr lang="fr-CH" sz="1400" dirty="0" smtClean="0"/>
          </a:p>
          <a:p>
            <a:r>
              <a:rPr lang="fr-CH" sz="1400" dirty="0" smtClean="0"/>
              <a:t>BSH</a:t>
            </a:r>
            <a:r>
              <a:rPr lang="fr-CH" sz="1400" dirty="0"/>
              <a:t>, pas de </a:t>
            </a:r>
            <a:r>
              <a:rPr lang="fr-CH" sz="1400" dirty="0" smtClean="0"/>
              <a:t>médicaments, </a:t>
            </a:r>
            <a:r>
              <a:rPr lang="fr-CH" sz="1400" dirty="0"/>
              <a:t>pas d'allergies, vaccins à </a:t>
            </a:r>
            <a:r>
              <a:rPr lang="fr-CH" sz="1400" dirty="0" smtClean="0"/>
              <a:t>jour</a:t>
            </a:r>
            <a:endParaRPr lang="fr-CH" sz="1400" dirty="0"/>
          </a:p>
          <a:p>
            <a:r>
              <a:rPr lang="fr-CH" sz="1400" b="1" dirty="0" smtClean="0"/>
              <a:t>EF isolé </a:t>
            </a:r>
            <a:r>
              <a:rPr lang="fr-CH" sz="1400" dirty="0" smtClean="0"/>
              <a:t>(38,5°) avec résolution spontanée </a:t>
            </a:r>
            <a:r>
              <a:rPr lang="fr-CH" sz="1400" b="1" dirty="0" smtClean="0"/>
              <a:t>il y a un mois</a:t>
            </a:r>
          </a:p>
          <a:p>
            <a:r>
              <a:rPr lang="fr-CH" sz="1400" dirty="0" smtClean="0"/>
              <a:t>Notion de contage: ami testé positif (contact 1x/semaine)</a:t>
            </a:r>
          </a:p>
        </p:txBody>
      </p:sp>
      <p:sp>
        <p:nvSpPr>
          <p:cNvPr id="5" name="Ellipse 4"/>
          <p:cNvSpPr/>
          <p:nvPr/>
        </p:nvSpPr>
        <p:spPr>
          <a:xfrm>
            <a:off x="9705474" y="4876800"/>
            <a:ext cx="1026694" cy="3256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7" name="Rectangle 6"/>
          <p:cNvSpPr/>
          <p:nvPr/>
        </p:nvSpPr>
        <p:spPr>
          <a:xfrm>
            <a:off x="3407046" y="6488668"/>
            <a:ext cx="124585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H" sz="1200" dirty="0" smtClean="0"/>
              <a:t>NEJMoa2021756</a:t>
            </a:r>
            <a:endParaRPr lang="fr-CH" sz="1200" dirty="0"/>
          </a:p>
        </p:txBody>
      </p:sp>
    </p:spTree>
    <p:extLst>
      <p:ext uri="{BB962C8B-B14F-4D97-AF65-F5344CB8AC3E}">
        <p14:creationId xmlns:p14="http://schemas.microsoft.com/office/powerpoint/2010/main" val="1493177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Definition</a:t>
            </a:r>
            <a:r>
              <a:rPr lang="fr-CH" dirty="0" smtClean="0"/>
              <a:t>:</a:t>
            </a:r>
            <a:endParaRPr lang="fr-CH" sz="1400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5206" t="22746" r="16474" b="18576"/>
          <a:stretch/>
        </p:blipFill>
        <p:spPr>
          <a:xfrm>
            <a:off x="1235242" y="1285627"/>
            <a:ext cx="9641304" cy="5175333"/>
          </a:xfrm>
          <a:prstGeom prst="rect">
            <a:avLst/>
          </a:prstGeom>
        </p:spPr>
      </p:pic>
      <p:cxnSp>
        <p:nvCxnSpPr>
          <p:cNvPr id="7" name="Connecteur droit 6"/>
          <p:cNvCxnSpPr/>
          <p:nvPr/>
        </p:nvCxnSpPr>
        <p:spPr>
          <a:xfrm flipV="1">
            <a:off x="1307431" y="1945107"/>
            <a:ext cx="4170947" cy="802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1307431" y="3180349"/>
            <a:ext cx="1524000" cy="44115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ZoneTexte 10"/>
          <p:cNvSpPr txBox="1"/>
          <p:nvPr/>
        </p:nvSpPr>
        <p:spPr>
          <a:xfrm>
            <a:off x="2831431" y="3262428"/>
            <a:ext cx="10309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200" dirty="0" smtClean="0">
                <a:solidFill>
                  <a:srgbClr val="FF0000"/>
                </a:solidFill>
              </a:rPr>
              <a:t>14.12.: Ascite</a:t>
            </a:r>
            <a:endParaRPr lang="fr-CH" sz="1200" dirty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307431" y="2609100"/>
            <a:ext cx="922421" cy="17019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ZoneTexte 12"/>
          <p:cNvSpPr txBox="1"/>
          <p:nvPr/>
        </p:nvSpPr>
        <p:spPr>
          <a:xfrm>
            <a:off x="3392904" y="2516356"/>
            <a:ext cx="24457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200" dirty="0" smtClean="0">
                <a:solidFill>
                  <a:srgbClr val="FF0000"/>
                </a:solidFill>
              </a:rPr>
              <a:t>11.12.: Fonction cardiaque normale,</a:t>
            </a:r>
          </a:p>
          <a:p>
            <a:r>
              <a:rPr lang="fr-CH" sz="1200" dirty="0" smtClean="0">
                <a:solidFill>
                  <a:srgbClr val="FF0000"/>
                </a:solidFill>
              </a:rPr>
              <a:t>Épanchement péricardique,</a:t>
            </a:r>
          </a:p>
          <a:p>
            <a:r>
              <a:rPr lang="fr-CH" sz="1200" dirty="0" smtClean="0">
                <a:solidFill>
                  <a:srgbClr val="FF0000"/>
                </a:solidFill>
              </a:rPr>
              <a:t>Pas de dilatation coronaire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840830" y="2779296"/>
            <a:ext cx="1114926" cy="13635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5" name="Rectangle 14"/>
          <p:cNvSpPr/>
          <p:nvPr/>
        </p:nvSpPr>
        <p:spPr>
          <a:xfrm>
            <a:off x="1307430" y="2911643"/>
            <a:ext cx="1443789" cy="1323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9" name="Rectangle 18"/>
          <p:cNvSpPr/>
          <p:nvPr/>
        </p:nvSpPr>
        <p:spPr>
          <a:xfrm>
            <a:off x="2366205" y="2585037"/>
            <a:ext cx="260690" cy="19024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cxnSp>
        <p:nvCxnSpPr>
          <p:cNvPr id="20" name="Connecteur droit 19"/>
          <p:cNvCxnSpPr/>
          <p:nvPr/>
        </p:nvCxnSpPr>
        <p:spPr>
          <a:xfrm>
            <a:off x="5819272" y="2911643"/>
            <a:ext cx="1319465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/>
          <p:cNvCxnSpPr/>
          <p:nvPr/>
        </p:nvCxnSpPr>
        <p:spPr>
          <a:xfrm>
            <a:off x="5838702" y="3621506"/>
            <a:ext cx="874919" cy="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/>
          <p:cNvCxnSpPr/>
          <p:nvPr/>
        </p:nvCxnSpPr>
        <p:spPr>
          <a:xfrm>
            <a:off x="5819272" y="3896612"/>
            <a:ext cx="874919" cy="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27"/>
          <p:cNvCxnSpPr/>
          <p:nvPr/>
        </p:nvCxnSpPr>
        <p:spPr>
          <a:xfrm>
            <a:off x="5841329" y="4323347"/>
            <a:ext cx="535408" cy="47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28"/>
          <p:cNvCxnSpPr/>
          <p:nvPr/>
        </p:nvCxnSpPr>
        <p:spPr>
          <a:xfrm>
            <a:off x="5819271" y="4887637"/>
            <a:ext cx="276729" cy="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34"/>
          <p:cNvCxnSpPr/>
          <p:nvPr/>
        </p:nvCxnSpPr>
        <p:spPr>
          <a:xfrm>
            <a:off x="5810316" y="5605773"/>
            <a:ext cx="535408" cy="47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35"/>
          <p:cNvCxnSpPr/>
          <p:nvPr/>
        </p:nvCxnSpPr>
        <p:spPr>
          <a:xfrm>
            <a:off x="8096316" y="3335816"/>
            <a:ext cx="535408" cy="47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36"/>
          <p:cNvCxnSpPr/>
          <p:nvPr/>
        </p:nvCxnSpPr>
        <p:spPr>
          <a:xfrm>
            <a:off x="8096316" y="3472174"/>
            <a:ext cx="799029" cy="2846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38"/>
          <p:cNvCxnSpPr/>
          <p:nvPr/>
        </p:nvCxnSpPr>
        <p:spPr>
          <a:xfrm flipV="1">
            <a:off x="8096316" y="3605943"/>
            <a:ext cx="694758" cy="2116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39"/>
          <p:cNvCxnSpPr/>
          <p:nvPr/>
        </p:nvCxnSpPr>
        <p:spPr>
          <a:xfrm flipV="1">
            <a:off x="8096315" y="3746791"/>
            <a:ext cx="991538" cy="116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41"/>
          <p:cNvCxnSpPr/>
          <p:nvPr/>
        </p:nvCxnSpPr>
        <p:spPr>
          <a:xfrm flipV="1">
            <a:off x="8096315" y="3896612"/>
            <a:ext cx="799031" cy="707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42"/>
          <p:cNvCxnSpPr/>
          <p:nvPr/>
        </p:nvCxnSpPr>
        <p:spPr>
          <a:xfrm flipV="1">
            <a:off x="8096314" y="5871274"/>
            <a:ext cx="799031" cy="707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eur droit 43"/>
          <p:cNvCxnSpPr/>
          <p:nvPr/>
        </p:nvCxnSpPr>
        <p:spPr>
          <a:xfrm>
            <a:off x="8112359" y="6006834"/>
            <a:ext cx="975494" cy="32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49"/>
          <p:cNvSpPr/>
          <p:nvPr/>
        </p:nvSpPr>
        <p:spPr>
          <a:xfrm>
            <a:off x="0" y="6567516"/>
            <a:ext cx="1065396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H" sz="1200" dirty="0" err="1" smtClean="0"/>
              <a:t>Pediatr</a:t>
            </a:r>
            <a:r>
              <a:rPr lang="fr-CH" sz="1200" dirty="0" smtClean="0"/>
              <a:t> </a:t>
            </a:r>
            <a:r>
              <a:rPr lang="fr-CH" sz="1200" dirty="0" err="1" smtClean="0"/>
              <a:t>Cardiol</a:t>
            </a:r>
            <a:r>
              <a:rPr lang="fr-CH" sz="1200" dirty="0" smtClean="0"/>
              <a:t>. 2020 Oct;41(7):1391-1401.  </a:t>
            </a:r>
            <a:r>
              <a:rPr lang="fr-CH" sz="1200" dirty="0" err="1" smtClean="0"/>
              <a:t>doi</a:t>
            </a:r>
            <a:r>
              <a:rPr lang="fr-CH" sz="1200" dirty="0" smtClean="0"/>
              <a:t>: 10.1007/s00246-020-02391-2.  </a:t>
            </a:r>
            <a:r>
              <a:rPr lang="fr-CH" sz="1200" dirty="0" err="1" smtClean="0"/>
              <a:t>Epub</a:t>
            </a:r>
            <a:r>
              <a:rPr lang="fr-CH" sz="1200" dirty="0" smtClean="0"/>
              <a:t> 2020 Jun 12.</a:t>
            </a:r>
          </a:p>
        </p:txBody>
      </p:sp>
    </p:spTree>
    <p:extLst>
      <p:ext uri="{BB962C8B-B14F-4D97-AF65-F5344CB8AC3E}">
        <p14:creationId xmlns:p14="http://schemas.microsoft.com/office/powerpoint/2010/main" val="2903915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Laboratoire</a:t>
            </a:r>
            <a:endParaRPr lang="fr-CH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757" t="4851" r="33179" b="10966"/>
          <a:stretch/>
        </p:blipFill>
        <p:spPr>
          <a:xfrm>
            <a:off x="5461293" y="1427746"/>
            <a:ext cx="6292515" cy="5011527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/>
          <a:srcRect l="-220" t="15781" r="52240" b="17778"/>
          <a:stretch/>
        </p:blipFill>
        <p:spPr>
          <a:xfrm>
            <a:off x="196517" y="1427746"/>
            <a:ext cx="5264776" cy="4556543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4"/>
          <a:srcRect l="17618" t="58947" r="44006" b="33568"/>
          <a:stretch/>
        </p:blipFill>
        <p:spPr>
          <a:xfrm>
            <a:off x="838200" y="6079958"/>
            <a:ext cx="4211052" cy="513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949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Evolution</a:t>
            </a:r>
            <a:endParaRPr lang="fr-CH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6231" y="758269"/>
            <a:ext cx="6433627" cy="6099731"/>
          </a:xfrm>
        </p:spPr>
      </p:pic>
      <p:sp>
        <p:nvSpPr>
          <p:cNvPr id="5" name="Ellipse 4"/>
          <p:cNvSpPr/>
          <p:nvPr/>
        </p:nvSpPr>
        <p:spPr>
          <a:xfrm>
            <a:off x="8101264" y="2671012"/>
            <a:ext cx="272715" cy="16844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6" name="Ellipse 5"/>
          <p:cNvSpPr/>
          <p:nvPr/>
        </p:nvSpPr>
        <p:spPr>
          <a:xfrm>
            <a:off x="8101263" y="3424989"/>
            <a:ext cx="272715" cy="64970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7" name="Ellipse 6"/>
          <p:cNvSpPr/>
          <p:nvPr/>
        </p:nvSpPr>
        <p:spPr>
          <a:xfrm>
            <a:off x="8101262" y="4533648"/>
            <a:ext cx="272715" cy="1586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8" name="Ellipse 7"/>
          <p:cNvSpPr/>
          <p:nvPr/>
        </p:nvSpPr>
        <p:spPr>
          <a:xfrm>
            <a:off x="8101261" y="4214505"/>
            <a:ext cx="272715" cy="1586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9" name="Ellipse 8"/>
          <p:cNvSpPr/>
          <p:nvPr/>
        </p:nvSpPr>
        <p:spPr>
          <a:xfrm>
            <a:off x="8101260" y="4362336"/>
            <a:ext cx="272715" cy="1586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4" name="Ellipse 13"/>
          <p:cNvSpPr/>
          <p:nvPr/>
        </p:nvSpPr>
        <p:spPr>
          <a:xfrm>
            <a:off x="8101260" y="4830452"/>
            <a:ext cx="272715" cy="1586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5" name="Ellipse 14"/>
          <p:cNvSpPr/>
          <p:nvPr/>
        </p:nvSpPr>
        <p:spPr>
          <a:xfrm>
            <a:off x="8101259" y="5148946"/>
            <a:ext cx="272715" cy="1586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6" name="Flèche courbée vers la droite 15"/>
          <p:cNvSpPr/>
          <p:nvPr/>
        </p:nvSpPr>
        <p:spPr>
          <a:xfrm>
            <a:off x="7804484" y="5205663"/>
            <a:ext cx="296775" cy="558581"/>
          </a:xfrm>
          <a:prstGeom prst="curvedRightArrow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17" name="Ellipse 16"/>
          <p:cNvSpPr/>
          <p:nvPr/>
        </p:nvSpPr>
        <p:spPr>
          <a:xfrm>
            <a:off x="8101259" y="5433236"/>
            <a:ext cx="272715" cy="53503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8" name="Rectangle 17"/>
          <p:cNvSpPr/>
          <p:nvPr/>
        </p:nvSpPr>
        <p:spPr>
          <a:xfrm>
            <a:off x="0" y="6581001"/>
            <a:ext cx="304615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H" sz="1200" dirty="0" smtClean="0"/>
              <a:t>Lancet Infect Dis. 2020 Nov;20(11):e276-e288</a:t>
            </a:r>
            <a:endParaRPr lang="fr-CH" sz="1200" dirty="0"/>
          </a:p>
        </p:txBody>
      </p:sp>
    </p:spTree>
    <p:extLst>
      <p:ext uri="{BB962C8B-B14F-4D97-AF65-F5344CB8AC3E}">
        <p14:creationId xmlns:p14="http://schemas.microsoft.com/office/powerpoint/2010/main" val="7399474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7253" y="0"/>
            <a:ext cx="5442460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DD Kawasaki</a:t>
            </a:r>
            <a:endParaRPr lang="fr-CH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838200" y="1825625"/>
            <a:ext cx="5193632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400" dirty="0" err="1" smtClean="0"/>
              <a:t>Uptodate</a:t>
            </a:r>
            <a:r>
              <a:rPr lang="en-US" sz="1400" dirty="0" smtClean="0"/>
              <a:t>:</a:t>
            </a:r>
            <a:endParaRPr lang="en-US" sz="1400" dirty="0" smtClean="0">
              <a:effectLst/>
            </a:endParaRPr>
          </a:p>
          <a:p>
            <a:r>
              <a:rPr lang="en-US" sz="1400" dirty="0" smtClean="0">
                <a:solidFill>
                  <a:srgbClr val="FF0000"/>
                </a:solidFill>
                <a:effectLst/>
              </a:rPr>
              <a:t>Gastrointestinal symptoms (particularly abdominal pain) </a:t>
            </a:r>
            <a:r>
              <a:rPr lang="en-US" sz="1400" dirty="0" smtClean="0">
                <a:effectLst/>
              </a:rPr>
              <a:t>are very common in MIS-C, whereas these symptoms are less prominent in classic KD.</a:t>
            </a:r>
          </a:p>
          <a:p>
            <a:r>
              <a:rPr lang="en-US" sz="1400" dirty="0" smtClean="0">
                <a:solidFill>
                  <a:srgbClr val="FF0000"/>
                </a:solidFill>
                <a:effectLst/>
              </a:rPr>
              <a:t>Myocardial dysfunction and shock</a:t>
            </a:r>
            <a:r>
              <a:rPr lang="en-US" sz="1400" dirty="0" smtClean="0">
                <a:effectLst/>
              </a:rPr>
              <a:t> occur more commonly in MIS-C compared with classic KD [</a:t>
            </a:r>
            <a:r>
              <a:rPr lang="en-US" sz="1400" dirty="0" smtClean="0">
                <a:effectLst/>
                <a:hlinkClick r:id="rId3"/>
              </a:rPr>
              <a:t>12</a:t>
            </a:r>
            <a:r>
              <a:rPr lang="en-US" sz="1400" dirty="0" smtClean="0">
                <a:effectLst/>
              </a:rPr>
              <a:t>]. Though, as mentioned above, these are characteristic findings in KDSS.</a:t>
            </a:r>
          </a:p>
          <a:p>
            <a:r>
              <a:rPr lang="en-US" sz="1400" dirty="0" smtClean="0">
                <a:effectLst/>
              </a:rPr>
              <a:t>Inflammatory markers (especially </a:t>
            </a:r>
            <a:r>
              <a:rPr lang="en-US" sz="1400" dirty="0" smtClean="0">
                <a:solidFill>
                  <a:srgbClr val="FF0000"/>
                </a:solidFill>
                <a:effectLst/>
              </a:rPr>
              <a:t>CRP, ferritin, and D-dimer</a:t>
            </a:r>
            <a:r>
              <a:rPr lang="en-US" sz="1400" dirty="0" smtClean="0">
                <a:effectLst/>
              </a:rPr>
              <a:t>) tend to be more elevated in MIS-C compared with classic KD and KDSS [</a:t>
            </a:r>
            <a:r>
              <a:rPr lang="en-US" sz="1400" dirty="0" smtClean="0">
                <a:effectLst/>
                <a:hlinkClick r:id="rId4"/>
              </a:rPr>
              <a:t>10</a:t>
            </a:r>
            <a:r>
              <a:rPr lang="en-US" sz="1400" dirty="0" smtClean="0">
                <a:effectLst/>
              </a:rPr>
              <a:t>]. In addition, absolute </a:t>
            </a:r>
            <a:r>
              <a:rPr lang="en-US" sz="1400" dirty="0" smtClean="0">
                <a:solidFill>
                  <a:srgbClr val="FF0000"/>
                </a:solidFill>
                <a:effectLst/>
              </a:rPr>
              <a:t>lymphocyte and platelet counts </a:t>
            </a:r>
            <a:r>
              <a:rPr lang="en-US" sz="1400" dirty="0" smtClean="0">
                <a:effectLst/>
              </a:rPr>
              <a:t>tend to be lower in MIS-C compared with KD [</a:t>
            </a:r>
            <a:r>
              <a:rPr lang="en-US" sz="1400" dirty="0" smtClean="0">
                <a:effectLst/>
                <a:hlinkClick r:id="rId5"/>
              </a:rPr>
              <a:t>40</a:t>
            </a:r>
            <a:r>
              <a:rPr lang="en-US" sz="1400" dirty="0" smtClean="0">
                <a:effectLst/>
              </a:rPr>
              <a:t>].</a:t>
            </a:r>
            <a:endParaRPr lang="fr-CH" sz="1400" dirty="0"/>
          </a:p>
        </p:txBody>
      </p:sp>
      <p:cxnSp>
        <p:nvCxnSpPr>
          <p:cNvPr id="9" name="Connecteur droit 8"/>
          <p:cNvCxnSpPr/>
          <p:nvPr/>
        </p:nvCxnSpPr>
        <p:spPr>
          <a:xfrm>
            <a:off x="6753726" y="116306"/>
            <a:ext cx="433137" cy="401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/>
        </p:nvCxnSpPr>
        <p:spPr>
          <a:xfrm>
            <a:off x="6753726" y="1825625"/>
            <a:ext cx="593558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/>
          <p:cNvCxnSpPr/>
          <p:nvPr/>
        </p:nvCxnSpPr>
        <p:spPr>
          <a:xfrm>
            <a:off x="10499557" y="1825625"/>
            <a:ext cx="473243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/>
          <p:nvPr/>
        </p:nvCxnSpPr>
        <p:spPr>
          <a:xfrm>
            <a:off x="6753726" y="5322804"/>
            <a:ext cx="216568" cy="317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/>
          <p:cNvCxnSpPr/>
          <p:nvPr/>
        </p:nvCxnSpPr>
        <p:spPr>
          <a:xfrm>
            <a:off x="8670758" y="5319629"/>
            <a:ext cx="216568" cy="317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/>
          <p:cNvCxnSpPr/>
          <p:nvPr/>
        </p:nvCxnSpPr>
        <p:spPr>
          <a:xfrm>
            <a:off x="10515599" y="5325979"/>
            <a:ext cx="216568" cy="317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3642967" y="6488668"/>
            <a:ext cx="193982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H" sz="1200" dirty="0" smtClean="0"/>
              <a:t>JAMA. 2020;324(3):259-269</a:t>
            </a:r>
            <a:endParaRPr lang="fr-CH" sz="1200" dirty="0"/>
          </a:p>
        </p:txBody>
      </p:sp>
    </p:spTree>
    <p:extLst>
      <p:ext uri="{BB962C8B-B14F-4D97-AF65-F5344CB8AC3E}">
        <p14:creationId xmlns:p14="http://schemas.microsoft.com/office/powerpoint/2010/main" val="31746122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Espace réservé du contenu 3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2778" y="2730008"/>
            <a:ext cx="2542032" cy="1999488"/>
          </a:xfr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Algorithme</a:t>
            </a:r>
            <a:endParaRPr lang="fr-CH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idx="1"/>
          </p:nvPr>
        </p:nvSpPr>
        <p:spPr>
          <a:xfrm>
            <a:off x="839788" y="1063546"/>
            <a:ext cx="5157787" cy="823912"/>
          </a:xfrm>
        </p:spPr>
        <p:txBody>
          <a:bodyPr/>
          <a:lstStyle/>
          <a:p>
            <a:pPr algn="ctr"/>
            <a:r>
              <a:rPr lang="fr-CH" dirty="0" smtClean="0"/>
              <a:t>Kawasaki</a:t>
            </a:r>
            <a:endParaRPr lang="fr-CH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7665" y="2730008"/>
            <a:ext cx="2542032" cy="1999488"/>
          </a:xfrm>
        </p:spPr>
      </p:pic>
      <p:sp>
        <p:nvSpPr>
          <p:cNvPr id="9" name="Espace réservé du texte 8"/>
          <p:cNvSpPr>
            <a:spLocks noGrp="1"/>
          </p:cNvSpPr>
          <p:nvPr>
            <p:ph type="body" sz="quarter" idx="3"/>
          </p:nvPr>
        </p:nvSpPr>
        <p:spPr>
          <a:xfrm>
            <a:off x="6172200" y="1063546"/>
            <a:ext cx="5183188" cy="823912"/>
          </a:xfrm>
        </p:spPr>
        <p:txBody>
          <a:bodyPr/>
          <a:lstStyle/>
          <a:p>
            <a:pPr algn="ctr"/>
            <a:r>
              <a:rPr lang="fr-CH" dirty="0" smtClean="0"/>
              <a:t>PIMS</a:t>
            </a:r>
            <a:endParaRPr lang="fr-CH" dirty="0"/>
          </a:p>
        </p:txBody>
      </p:sp>
      <p:cxnSp>
        <p:nvCxnSpPr>
          <p:cNvPr id="14" name="Connecteur droit 13"/>
          <p:cNvCxnSpPr/>
          <p:nvPr/>
        </p:nvCxnSpPr>
        <p:spPr>
          <a:xfrm flipH="1">
            <a:off x="7938443" y="2738246"/>
            <a:ext cx="138975" cy="12552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oneTexte 14"/>
          <p:cNvSpPr txBox="1"/>
          <p:nvPr/>
        </p:nvSpPr>
        <p:spPr>
          <a:xfrm>
            <a:off x="7848271" y="2552738"/>
            <a:ext cx="31931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800" dirty="0" smtClean="0">
                <a:solidFill>
                  <a:srgbClr val="FF0000"/>
                </a:solidFill>
              </a:rPr>
              <a:t>3-4</a:t>
            </a:r>
            <a:endParaRPr lang="fr-CH" sz="800" dirty="0">
              <a:solidFill>
                <a:srgbClr val="FF0000"/>
              </a:solidFill>
            </a:endParaRPr>
          </a:p>
        </p:txBody>
      </p:sp>
      <p:sp>
        <p:nvSpPr>
          <p:cNvPr id="16" name="Accolade fermante 15"/>
          <p:cNvSpPr/>
          <p:nvPr/>
        </p:nvSpPr>
        <p:spPr>
          <a:xfrm rot="5400000">
            <a:off x="8662107" y="2383545"/>
            <a:ext cx="203371" cy="435983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7" name="ZoneTexte 16"/>
          <p:cNvSpPr txBox="1"/>
          <p:nvPr/>
        </p:nvSpPr>
        <p:spPr>
          <a:xfrm>
            <a:off x="8458992" y="2195364"/>
            <a:ext cx="19287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800" dirty="0" smtClean="0">
                <a:solidFill>
                  <a:srgbClr val="FF0000"/>
                </a:solidFill>
              </a:rPr>
              <a:t>GI (douleur </a:t>
            </a:r>
            <a:r>
              <a:rPr lang="fr-CH" sz="800" dirty="0" err="1" smtClean="0">
                <a:solidFill>
                  <a:srgbClr val="FF0000"/>
                </a:solidFill>
              </a:rPr>
              <a:t>abd</a:t>
            </a:r>
            <a:r>
              <a:rPr lang="fr-CH" sz="800" dirty="0" smtClean="0">
                <a:solidFill>
                  <a:srgbClr val="FF0000"/>
                </a:solidFill>
              </a:rPr>
              <a:t>, vomissement, diarrhée)</a:t>
            </a:r>
          </a:p>
          <a:p>
            <a:r>
              <a:rPr lang="fr-CH" sz="800" dirty="0" smtClean="0">
                <a:solidFill>
                  <a:srgbClr val="FF0000"/>
                </a:solidFill>
              </a:rPr>
              <a:t>Neuro (céphalée, confusion, </a:t>
            </a:r>
            <a:r>
              <a:rPr lang="fr-CH" sz="800" dirty="0" err="1" smtClean="0">
                <a:solidFill>
                  <a:srgbClr val="FF0000"/>
                </a:solidFill>
              </a:rPr>
              <a:t>méningisme</a:t>
            </a:r>
            <a:r>
              <a:rPr lang="fr-CH" sz="800" dirty="0" smtClean="0">
                <a:solidFill>
                  <a:srgbClr val="FF0000"/>
                </a:solidFill>
              </a:rPr>
              <a:t>)</a:t>
            </a:r>
          </a:p>
        </p:txBody>
      </p:sp>
      <p:cxnSp>
        <p:nvCxnSpPr>
          <p:cNvPr id="18" name="Connecteur droit 17"/>
          <p:cNvCxnSpPr/>
          <p:nvPr/>
        </p:nvCxnSpPr>
        <p:spPr>
          <a:xfrm flipH="1">
            <a:off x="9602781" y="2738283"/>
            <a:ext cx="263114" cy="12549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/>
          <p:nvPr/>
        </p:nvCxnSpPr>
        <p:spPr>
          <a:xfrm flipH="1" flipV="1">
            <a:off x="9592359" y="2738283"/>
            <a:ext cx="283957" cy="1524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/>
          <p:cNvCxnSpPr/>
          <p:nvPr/>
        </p:nvCxnSpPr>
        <p:spPr>
          <a:xfrm flipH="1" flipV="1">
            <a:off x="7948864" y="2750587"/>
            <a:ext cx="149574" cy="11318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26"/>
          <p:cNvCxnSpPr/>
          <p:nvPr/>
        </p:nvCxnSpPr>
        <p:spPr>
          <a:xfrm>
            <a:off x="8082040" y="4237632"/>
            <a:ext cx="216568" cy="317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e 5"/>
          <p:cNvGrpSpPr/>
          <p:nvPr/>
        </p:nvGrpSpPr>
        <p:grpSpPr>
          <a:xfrm>
            <a:off x="8425796" y="3545772"/>
            <a:ext cx="2144332" cy="1797798"/>
            <a:chOff x="6678318" y="3545772"/>
            <a:chExt cx="2144332" cy="1797798"/>
          </a:xfrm>
        </p:grpSpPr>
        <p:pic>
          <p:nvPicPr>
            <p:cNvPr id="7" name="Image 6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333" t="72732" r="50354" b="1053"/>
            <a:stretch/>
          </p:blipFill>
          <p:spPr>
            <a:xfrm>
              <a:off x="6678318" y="3545772"/>
              <a:ext cx="2144332" cy="1797798"/>
            </a:xfrm>
            <a:prstGeom prst="rect">
              <a:avLst/>
            </a:prstGeom>
          </p:spPr>
        </p:pic>
        <p:cxnSp>
          <p:nvCxnSpPr>
            <p:cNvPr id="25" name="Connecteur droit 24"/>
            <p:cNvCxnSpPr/>
            <p:nvPr/>
          </p:nvCxnSpPr>
          <p:spPr>
            <a:xfrm>
              <a:off x="6868980" y="4320176"/>
              <a:ext cx="216568" cy="3175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necteur droit 25"/>
            <p:cNvCxnSpPr/>
            <p:nvPr/>
          </p:nvCxnSpPr>
          <p:spPr>
            <a:xfrm>
              <a:off x="6868980" y="4426458"/>
              <a:ext cx="216568" cy="3175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necteur droit 27"/>
            <p:cNvCxnSpPr/>
            <p:nvPr/>
          </p:nvCxnSpPr>
          <p:spPr>
            <a:xfrm>
              <a:off x="6868980" y="3946262"/>
              <a:ext cx="216568" cy="3175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9" name="Connecteur droit 28"/>
          <p:cNvCxnSpPr/>
          <p:nvPr/>
        </p:nvCxnSpPr>
        <p:spPr>
          <a:xfrm>
            <a:off x="7321118" y="4606600"/>
            <a:ext cx="216568" cy="317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ZoneTexte 29"/>
          <p:cNvSpPr txBox="1"/>
          <p:nvPr/>
        </p:nvSpPr>
        <p:spPr>
          <a:xfrm>
            <a:off x="7537686" y="5421356"/>
            <a:ext cx="4134530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à"/>
            </a:pPr>
            <a:r>
              <a:rPr lang="fr-CH" sz="1200" dirty="0" smtClean="0">
                <a:solidFill>
                  <a:srgbClr val="FF0000"/>
                </a:solidFill>
                <a:sym typeface="Wingdings" panose="05000000000000000000" pitchFamily="2" charset="2"/>
              </a:rPr>
              <a:t>IVIG pour: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CH" sz="1200" dirty="0" err="1">
                <a:solidFill>
                  <a:srgbClr val="FF0000"/>
                </a:solidFill>
                <a:sym typeface="Wingdings" panose="05000000000000000000" pitchFamily="2" charset="2"/>
              </a:rPr>
              <a:t>c</a:t>
            </a:r>
            <a:r>
              <a:rPr lang="fr-CH" sz="1200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f</a:t>
            </a:r>
            <a:r>
              <a:rPr lang="fr-CH" sz="1200" dirty="0" smtClean="0">
                <a:solidFill>
                  <a:srgbClr val="FF0000"/>
                </a:solidFill>
                <a:sym typeface="Wingdings" panose="05000000000000000000" pitchFamily="2" charset="2"/>
              </a:rPr>
              <a:t> Kawasaki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CH" sz="1200" dirty="0" smtClean="0">
                <a:solidFill>
                  <a:srgbClr val="FF0000"/>
                </a:solidFill>
                <a:sym typeface="Wingdings" panose="05000000000000000000" pitchFamily="2" charset="2"/>
              </a:rPr>
              <a:t>Choc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CH" sz="1200" dirty="0" smtClean="0">
                <a:solidFill>
                  <a:srgbClr val="FF0000"/>
                </a:solidFill>
                <a:sym typeface="Wingdings" panose="05000000000000000000" pitchFamily="2" charset="2"/>
              </a:rPr>
              <a:t>Atteinte cardiaque (BNP, Trop, fonction, coronaires)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CH" sz="1200" dirty="0" smtClean="0">
                <a:solidFill>
                  <a:srgbClr val="FF0000"/>
                </a:solidFill>
                <a:sym typeface="Wingdings" panose="05000000000000000000" pitchFamily="2" charset="2"/>
              </a:rPr>
              <a:t>Besoin de soins intensifs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fr-CH" sz="1200" dirty="0" smtClean="0">
                <a:solidFill>
                  <a:srgbClr val="FF0000"/>
                </a:solidFill>
                <a:sym typeface="Wingdings" panose="05000000000000000000" pitchFamily="2" charset="2"/>
              </a:rPr>
              <a:t>Aspirine: </a:t>
            </a:r>
            <a:r>
              <a:rPr lang="fr-CH" sz="1200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cf</a:t>
            </a:r>
            <a:r>
              <a:rPr lang="fr-CH" sz="1200" dirty="0" smtClean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fr-CH" sz="1200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Kawaski</a:t>
            </a:r>
            <a:endParaRPr lang="fr-CH" sz="1200" dirty="0" smtClean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fr-CH" sz="1200" dirty="0" smtClean="0">
                <a:solidFill>
                  <a:srgbClr val="FF0000"/>
                </a:solidFill>
                <a:sym typeface="Wingdings" panose="05000000000000000000" pitchFamily="2" charset="2"/>
              </a:rPr>
              <a:t>Corticoïdes: indication controversée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endParaRPr lang="fr-CH" sz="1200" dirty="0" smtClean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à"/>
            </a:pPr>
            <a:endParaRPr lang="fr-CH" sz="1200" dirty="0">
              <a:solidFill>
                <a:srgbClr val="FF0000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0" y="6488668"/>
            <a:ext cx="286482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H" sz="1200" dirty="0" err="1" smtClean="0"/>
              <a:t>Rev</a:t>
            </a:r>
            <a:r>
              <a:rPr lang="fr-CH" sz="1200" dirty="0" smtClean="0"/>
              <a:t> Med Suisse 2018; volume 14. 384-389 </a:t>
            </a:r>
          </a:p>
        </p:txBody>
      </p:sp>
      <p:sp>
        <p:nvSpPr>
          <p:cNvPr id="32" name="Rectangle 31"/>
          <p:cNvSpPr/>
          <p:nvPr/>
        </p:nvSpPr>
        <p:spPr>
          <a:xfrm>
            <a:off x="11122348" y="4264495"/>
            <a:ext cx="10696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H" dirty="0" err="1" smtClean="0"/>
              <a:t>Uptodate</a:t>
            </a:r>
            <a:endParaRPr lang="fr-CH" dirty="0"/>
          </a:p>
        </p:txBody>
      </p:sp>
      <p:cxnSp>
        <p:nvCxnSpPr>
          <p:cNvPr id="36" name="Connecteur droit 35"/>
          <p:cNvCxnSpPr/>
          <p:nvPr/>
        </p:nvCxnSpPr>
        <p:spPr>
          <a:xfrm flipH="1">
            <a:off x="9071918" y="3420244"/>
            <a:ext cx="138975" cy="12552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36"/>
          <p:cNvCxnSpPr/>
          <p:nvPr/>
        </p:nvCxnSpPr>
        <p:spPr>
          <a:xfrm flipH="1" flipV="1">
            <a:off x="9082339" y="3432585"/>
            <a:ext cx="149574" cy="11318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ZoneTexte 37"/>
          <p:cNvSpPr txBox="1"/>
          <p:nvPr/>
        </p:nvSpPr>
        <p:spPr>
          <a:xfrm>
            <a:off x="8912312" y="3489178"/>
            <a:ext cx="54373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800" dirty="0" smtClean="0">
                <a:solidFill>
                  <a:srgbClr val="FF0000"/>
                </a:solidFill>
              </a:rPr>
              <a:t>&gt; 100 (?)</a:t>
            </a:r>
            <a:endParaRPr lang="fr-CH" sz="800" dirty="0">
              <a:solidFill>
                <a:srgbClr val="FF0000"/>
              </a:solidFill>
            </a:endParaRPr>
          </a:p>
        </p:txBody>
      </p:sp>
      <p:pic>
        <p:nvPicPr>
          <p:cNvPr id="39" name="Image 3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02" t="72732" r="34286" b="1053"/>
          <a:stretch/>
        </p:blipFill>
        <p:spPr>
          <a:xfrm>
            <a:off x="7024167" y="3545772"/>
            <a:ext cx="1438566" cy="1797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3377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Bibliographie</a:t>
            </a:r>
            <a:endParaRPr lang="fr-CH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CH" sz="1400" dirty="0" smtClean="0"/>
              <a:t>JAMA.  2020;324(3):259-269. doi:10.1001/jama.2020.10369</a:t>
            </a:r>
          </a:p>
          <a:p>
            <a:r>
              <a:rPr lang="fr-CH" sz="1400" dirty="0" err="1" smtClean="0"/>
              <a:t>Pediatr</a:t>
            </a:r>
            <a:r>
              <a:rPr lang="fr-CH" sz="1400" dirty="0" smtClean="0"/>
              <a:t> </a:t>
            </a:r>
            <a:r>
              <a:rPr lang="fr-CH" sz="1400" dirty="0" err="1" smtClean="0"/>
              <a:t>Cardiol</a:t>
            </a:r>
            <a:r>
              <a:rPr lang="fr-CH" sz="1400" dirty="0" smtClean="0"/>
              <a:t>. 2020 Oct;41(7):1391-1401.  </a:t>
            </a:r>
            <a:r>
              <a:rPr lang="fr-CH" sz="1400" dirty="0" err="1" smtClean="0"/>
              <a:t>doi</a:t>
            </a:r>
            <a:r>
              <a:rPr lang="fr-CH" sz="1400" dirty="0" smtClean="0"/>
              <a:t>: 10.1007/s00246-020-02391-2.  </a:t>
            </a:r>
            <a:r>
              <a:rPr lang="fr-CH" sz="1400" dirty="0" err="1" smtClean="0"/>
              <a:t>Epub</a:t>
            </a:r>
            <a:r>
              <a:rPr lang="fr-CH" sz="1400" dirty="0" smtClean="0"/>
              <a:t> 2020 Jun 12.</a:t>
            </a:r>
          </a:p>
          <a:p>
            <a:r>
              <a:rPr lang="pt-BR" sz="1400" dirty="0" smtClean="0"/>
              <a:t>Lancet Infect Dis. 2020 Nov;20(11):e276-e288.  doi: 10.1016/S1473-3099(20)30651-4.</a:t>
            </a:r>
          </a:p>
          <a:p>
            <a:r>
              <a:rPr lang="fr-CH" sz="1400" dirty="0" smtClean="0"/>
              <a:t>N </a:t>
            </a:r>
            <a:r>
              <a:rPr lang="fr-CH" sz="1400" dirty="0" err="1" smtClean="0"/>
              <a:t>Engl</a:t>
            </a:r>
            <a:r>
              <a:rPr lang="fr-CH" sz="1400" dirty="0" smtClean="0"/>
              <a:t> J Med. 2020 Jun 29 : NEJMoa2021756.</a:t>
            </a:r>
          </a:p>
          <a:p>
            <a:r>
              <a:rPr lang="fr-CH" sz="1400" dirty="0" smtClean="0"/>
              <a:t>rch.org.au: www.bettersafercare.vic.gov.au/news-and-media/alert-paediatric-inflammatory-multisystem-syndrome</a:t>
            </a:r>
            <a:endParaRPr lang="fr-CH" sz="1400" dirty="0"/>
          </a:p>
          <a:p>
            <a:r>
              <a:rPr lang="fr-CH" sz="1400" dirty="0" err="1" smtClean="0"/>
              <a:t>Uptodate</a:t>
            </a:r>
            <a:r>
              <a:rPr lang="fr-CH" sz="1400" dirty="0" smtClean="0"/>
              <a:t>: </a:t>
            </a:r>
            <a:r>
              <a:rPr lang="en-US" sz="1400" dirty="0" smtClean="0"/>
              <a:t>Coronavirus disease 2019 (COVID-19): Multisystem inflammatory syndrome in children (MIS-C) clinical features, evaluation, and diagnosis</a:t>
            </a:r>
          </a:p>
          <a:p>
            <a:r>
              <a:rPr lang="fr-CH" sz="1400" dirty="0" err="1" smtClean="0"/>
              <a:t>Uptodate</a:t>
            </a:r>
            <a:r>
              <a:rPr lang="fr-CH" sz="1400" dirty="0" smtClean="0"/>
              <a:t>: </a:t>
            </a:r>
            <a:r>
              <a:rPr lang="en-US" sz="1400" dirty="0" smtClean="0"/>
              <a:t>Coronavirus disease 2019 (COVID-19): Multisystem inflammatory syndrome in children (MIS-C) clinical features, evaluation, and diagnosis</a:t>
            </a:r>
          </a:p>
          <a:p>
            <a:r>
              <a:rPr lang="fr-CH" sz="1400" dirty="0" err="1" smtClean="0"/>
              <a:t>Rev</a:t>
            </a:r>
            <a:r>
              <a:rPr lang="fr-CH" sz="1400" dirty="0" smtClean="0"/>
              <a:t> Med Suisse 2018; volume 14. 384-389 </a:t>
            </a:r>
          </a:p>
          <a:p>
            <a:endParaRPr lang="fr-CH" sz="1400" dirty="0" smtClean="0"/>
          </a:p>
        </p:txBody>
      </p:sp>
    </p:spTree>
    <p:extLst>
      <p:ext uri="{BB962C8B-B14F-4D97-AF65-F5344CB8AC3E}">
        <p14:creationId xmlns:p14="http://schemas.microsoft.com/office/powerpoint/2010/main" val="655806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276</TotalTime>
  <Words>364</Words>
  <Application>Microsoft Office PowerPoint</Application>
  <PresentationFormat>Grand écran</PresentationFormat>
  <Paragraphs>58</Paragraphs>
  <Slides>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Wingdings</vt:lpstr>
      <vt:lpstr>Thème Office</vt:lpstr>
      <vt:lpstr>Paediatric inflammatory multisystemic syndrome</vt:lpstr>
      <vt:lpstr>Patiente D.B., 06.03.2014</vt:lpstr>
      <vt:lpstr>Definition:</vt:lpstr>
      <vt:lpstr>Laboratoire</vt:lpstr>
      <vt:lpstr>Evolution</vt:lpstr>
      <vt:lpstr>DD Kawasaki</vt:lpstr>
      <vt:lpstr>Algorithme</vt:lpstr>
      <vt:lpstr>Bibliographie</vt:lpstr>
    </vt:vector>
  </TitlesOfParts>
  <Company>FHVi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Paediatric inflammatory multisystemic syndrome</dc:title>
  <dc:creator>Albinski Maciej</dc:creator>
  <cp:lastModifiedBy>Albinski Maciej</cp:lastModifiedBy>
  <cp:revision>16</cp:revision>
  <dcterms:created xsi:type="dcterms:W3CDTF">2020-12-14T13:54:01Z</dcterms:created>
  <dcterms:modified xsi:type="dcterms:W3CDTF">2020-12-15T09:20:09Z</dcterms:modified>
</cp:coreProperties>
</file>