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  <p:sldMasterId id="2147483709" r:id="rId2"/>
  </p:sldMasterIdLst>
  <p:notesMasterIdLst>
    <p:notesMasterId r:id="rId59"/>
  </p:notesMasterIdLst>
  <p:sldIdLst>
    <p:sldId id="256" r:id="rId3"/>
    <p:sldId id="259" r:id="rId4"/>
    <p:sldId id="328" r:id="rId5"/>
    <p:sldId id="329" r:id="rId6"/>
    <p:sldId id="330" r:id="rId7"/>
    <p:sldId id="262" r:id="rId8"/>
    <p:sldId id="293" r:id="rId9"/>
    <p:sldId id="300" r:id="rId10"/>
    <p:sldId id="301" r:id="rId11"/>
    <p:sldId id="309" r:id="rId12"/>
    <p:sldId id="265" r:id="rId13"/>
    <p:sldId id="266" r:id="rId14"/>
    <p:sldId id="263" r:id="rId15"/>
    <p:sldId id="302" r:id="rId16"/>
    <p:sldId id="307" r:id="rId17"/>
    <p:sldId id="267" r:id="rId18"/>
    <p:sldId id="268" r:id="rId19"/>
    <p:sldId id="314" r:id="rId20"/>
    <p:sldId id="280" r:id="rId21"/>
    <p:sldId id="310" r:id="rId22"/>
    <p:sldId id="313" r:id="rId23"/>
    <p:sldId id="315" r:id="rId24"/>
    <p:sldId id="321" r:id="rId25"/>
    <p:sldId id="318" r:id="rId26"/>
    <p:sldId id="269" r:id="rId27"/>
    <p:sldId id="311" r:id="rId28"/>
    <p:sldId id="312" r:id="rId29"/>
    <p:sldId id="320" r:id="rId30"/>
    <p:sldId id="319" r:id="rId31"/>
    <p:sldId id="285" r:id="rId32"/>
    <p:sldId id="274" r:id="rId33"/>
    <p:sldId id="275" r:id="rId34"/>
    <p:sldId id="273" r:id="rId35"/>
    <p:sldId id="308" r:id="rId36"/>
    <p:sldId id="303" r:id="rId37"/>
    <p:sldId id="278" r:id="rId38"/>
    <p:sldId id="317" r:id="rId39"/>
    <p:sldId id="271" r:id="rId40"/>
    <p:sldId id="272" r:id="rId41"/>
    <p:sldId id="279" r:id="rId42"/>
    <p:sldId id="294" r:id="rId43"/>
    <p:sldId id="281" r:id="rId44"/>
    <p:sldId id="282" r:id="rId45"/>
    <p:sldId id="325" r:id="rId46"/>
    <p:sldId id="295" r:id="rId47"/>
    <p:sldId id="296" r:id="rId48"/>
    <p:sldId id="292" r:id="rId49"/>
    <p:sldId id="323" r:id="rId50"/>
    <p:sldId id="326" r:id="rId51"/>
    <p:sldId id="283" r:id="rId52"/>
    <p:sldId id="291" r:id="rId53"/>
    <p:sldId id="297" r:id="rId54"/>
    <p:sldId id="298" r:id="rId55"/>
    <p:sldId id="299" r:id="rId56"/>
    <p:sldId id="324" r:id="rId57"/>
    <p:sldId id="32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505"/>
    <a:srgbClr val="23A923"/>
    <a:srgbClr val="ED8137"/>
    <a:srgbClr val="51AD47"/>
    <a:srgbClr val="A4C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2661-9344-4DA9-AA17-86A860DBD8A7}" type="datetimeFigureOut">
              <a:rPr lang="fr-CH" smtClean="0"/>
              <a:t>05.10.2016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31CC-BA67-4963-911A-90AFFAC660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227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740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9021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96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354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9354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763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019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1470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5680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0887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189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0028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8623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8049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3122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8091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8878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8447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3940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35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302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268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7785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3311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8833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8181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8601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9425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5745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3733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8870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3726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074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1984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7072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4573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8862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1240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91584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5456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629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61838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22859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822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3199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84171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85382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00343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7173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72491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07618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90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104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372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88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31CC-BA67-4963-911A-90AFFAC6609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37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1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5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0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8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4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0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0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2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9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0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7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6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8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3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04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08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95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0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1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1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6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1266" y="2729849"/>
            <a:ext cx="8946987" cy="1646302"/>
          </a:xfrm>
        </p:spPr>
        <p:txBody>
          <a:bodyPr>
            <a:noAutofit/>
          </a:bodyPr>
          <a:lstStyle/>
          <a:p>
            <a:pPr algn="ctr"/>
            <a:r>
              <a:rPr lang="fr-CH" b="1" dirty="0"/>
              <a:t>Ostéomyélite chez l’enfant</a:t>
            </a:r>
            <a:br>
              <a:rPr lang="fr-CH" dirty="0"/>
            </a:br>
            <a:br>
              <a:rPr lang="fr-CH" dirty="0"/>
            </a:br>
            <a:r>
              <a:rPr lang="fr-CH" sz="3200" b="1" dirty="0">
                <a:solidFill>
                  <a:schemeClr val="accent2">
                    <a:lumMod val="75000"/>
                  </a:schemeClr>
                </a:solidFill>
              </a:rPr>
              <a:t>Un cas clinique d’infection à </a:t>
            </a:r>
            <a:r>
              <a:rPr lang="fr-CH" sz="3200" b="1" dirty="0" err="1">
                <a:solidFill>
                  <a:schemeClr val="accent2">
                    <a:lumMod val="75000"/>
                  </a:schemeClr>
                </a:solidFill>
              </a:rPr>
              <a:t>K.</a:t>
            </a:r>
            <a:r>
              <a:rPr lang="fr-CH" sz="3200" b="1" i="1" dirty="0" err="1">
                <a:solidFill>
                  <a:schemeClr val="accent2">
                    <a:lumMod val="75000"/>
                  </a:schemeClr>
                </a:solidFill>
              </a:rPr>
              <a:t>kingae</a:t>
            </a:r>
            <a:endParaRPr lang="fr-CH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806" y="5483979"/>
            <a:ext cx="7766936" cy="109689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fr-CH" sz="2400" dirty="0"/>
              <a:t>Laurence Thévoz</a:t>
            </a:r>
          </a:p>
          <a:p>
            <a:pPr algn="l">
              <a:spcBef>
                <a:spcPts val="0"/>
              </a:spcBef>
            </a:pPr>
            <a:r>
              <a:rPr lang="fr-CH" sz="2000" dirty="0"/>
              <a:t>Octobre 2016</a:t>
            </a:r>
          </a:p>
          <a:p>
            <a:pPr algn="l">
              <a:spcBef>
                <a:spcPts val="0"/>
              </a:spcBef>
            </a:pPr>
            <a:r>
              <a:rPr lang="fr-CH" sz="2000" dirty="0"/>
              <a:t>HRC - Site d’Aigle</a:t>
            </a:r>
          </a:p>
        </p:txBody>
      </p:sp>
    </p:spTree>
    <p:extLst>
      <p:ext uri="{BB962C8B-B14F-4D97-AF65-F5344CB8AC3E}">
        <p14:creationId xmlns:p14="http://schemas.microsoft.com/office/powerpoint/2010/main" val="28698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pathogenèse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07731" y="2268495"/>
            <a:ext cx="70602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C: grand enfant</a:t>
            </a:r>
          </a:p>
          <a:p>
            <a:pPr marL="285750" indent="-285750">
              <a:buFontTx/>
              <a:buChar char="-"/>
            </a:pPr>
            <a:r>
              <a:rPr lang="fr-CH" dirty="0"/>
              <a:t>Corticale au niveau de la métaphyse plus épaisse avec périoste plus dense -&gt; infection mieux contenue, moins de propagation sous-</a:t>
            </a:r>
            <a:r>
              <a:rPr lang="fr-CH" dirty="0" err="1"/>
              <a:t>périostée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Favorise plutôt </a:t>
            </a:r>
            <a:r>
              <a:rPr lang="fr-CH" b="1" dirty="0"/>
              <a:t>abcès </a:t>
            </a:r>
            <a:r>
              <a:rPr lang="fr-CH" b="1" dirty="0" err="1"/>
              <a:t>intraosseux</a:t>
            </a:r>
            <a:r>
              <a:rPr lang="fr-CH" b="1" dirty="0"/>
              <a:t> </a:t>
            </a:r>
            <a:r>
              <a:rPr lang="fr-CH" dirty="0"/>
              <a:t>(nécrose contenue et encapsulée par tissu de granulation = abcès de Brodie)</a:t>
            </a:r>
          </a:p>
          <a:p>
            <a:endParaRPr lang="fr-CH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7034" t="55816" r="-639"/>
          <a:stretch/>
        </p:blipFill>
        <p:spPr>
          <a:xfrm>
            <a:off x="7795487" y="1204545"/>
            <a:ext cx="2658567" cy="37950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12977" y="6441612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3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symptômes et signes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8" y="1380392"/>
            <a:ext cx="103485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51AD47"/>
                </a:solidFill>
              </a:rPr>
              <a:t>Symptômes et signes</a:t>
            </a:r>
          </a:p>
          <a:p>
            <a:pPr marL="342900" indent="-342900">
              <a:buFontTx/>
              <a:buChar char="-"/>
            </a:pPr>
            <a:r>
              <a:rPr lang="fr-CH" sz="2400" dirty="0"/>
              <a:t>Douleur locale (80% cas)</a:t>
            </a:r>
          </a:p>
          <a:p>
            <a:pPr marL="342900" indent="-342900">
              <a:buFontTx/>
              <a:buChar char="-"/>
            </a:pPr>
            <a:r>
              <a:rPr lang="fr-CH" sz="2400" dirty="0"/>
              <a:t>Rougeur et tuméfaction locale (60-70% cas)</a:t>
            </a:r>
          </a:p>
          <a:p>
            <a:pPr marL="342900" indent="-342900">
              <a:buFontTx/>
              <a:buChar char="-"/>
            </a:pPr>
            <a:r>
              <a:rPr lang="fr-CH" sz="2400" dirty="0"/>
              <a:t>Fièvre (60% cas)</a:t>
            </a:r>
          </a:p>
          <a:p>
            <a:pPr marL="342900" indent="-342900">
              <a:buFontTx/>
              <a:buChar char="-"/>
            </a:pPr>
            <a:r>
              <a:rPr lang="fr-CH" sz="2400" dirty="0"/>
              <a:t>Boiterie, perte équilibre, refus de se mobiliser/charger (50-60% cas)</a:t>
            </a:r>
          </a:p>
          <a:p>
            <a:endParaRPr lang="fr-CH" sz="2400" dirty="0"/>
          </a:p>
          <a:p>
            <a:pPr marL="342900" indent="-342900">
              <a:buFontTx/>
              <a:buChar char="-"/>
            </a:pPr>
            <a:endParaRPr lang="fr-CH" sz="2400" dirty="0"/>
          </a:p>
          <a:p>
            <a:endParaRPr lang="fr-CH" sz="2400" dirty="0"/>
          </a:p>
          <a:p>
            <a:pPr marL="342900" indent="-342900">
              <a:buFontTx/>
              <a:buChar char="-"/>
            </a:pPr>
            <a:r>
              <a:rPr lang="fr-CH" sz="2400" dirty="0"/>
              <a:t>Symptômes non spécifiques: irritabilité, diminution état général, baisse appétit</a:t>
            </a:r>
          </a:p>
          <a:p>
            <a:pPr marL="342900" indent="-342900">
              <a:buFontTx/>
              <a:buChar char="-"/>
            </a:pPr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pPr marL="342900" indent="-342900">
              <a:buFontTx/>
              <a:buChar char="-"/>
            </a:pPr>
            <a:endParaRPr lang="fr-CH" sz="2400" dirty="0"/>
          </a:p>
        </p:txBody>
      </p:sp>
      <p:pic>
        <p:nvPicPr>
          <p:cNvPr id="1026" name="Picture 2" descr="Résultat de recherche d'images pour &quot;signe atten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3" y="5169876"/>
            <a:ext cx="1443037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71800" y="5627022"/>
            <a:ext cx="7236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8505"/>
                </a:solidFill>
              </a:rPr>
              <a:t>-&gt; y penser lors de toute fièvre sans foyer!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30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localisation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11370" y="1380391"/>
            <a:ext cx="69488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80% sur les membres inférieurs, sur </a:t>
            </a:r>
            <a:r>
              <a:rPr lang="fr-CH" sz="2000" b="1" dirty="0"/>
              <a:t>métaphyse des os longs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Fémur et tibia &gt; humérus, épaule</a:t>
            </a:r>
          </a:p>
          <a:p>
            <a:pPr lvl="1"/>
            <a:r>
              <a:rPr lang="fr-CH" sz="2400" dirty="0"/>
              <a:t> </a:t>
            </a:r>
            <a:r>
              <a:rPr lang="fr-CH" sz="2000" b="1" dirty="0">
                <a:solidFill>
                  <a:srgbClr val="148505"/>
                </a:solidFill>
              </a:rPr>
              <a:t>«proche du genou, loin du coude»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Peut quand même toucher autres os: </a:t>
            </a:r>
            <a:r>
              <a:rPr lang="fr-CH" sz="2000" dirty="0" err="1"/>
              <a:t>calcaneum</a:t>
            </a:r>
            <a:r>
              <a:rPr lang="fr-CH" sz="2000" dirty="0"/>
              <a:t>, clavicule</a:t>
            </a:r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Attention localisation difficile (plutôt &gt;5 ans): </a:t>
            </a:r>
            <a:r>
              <a:rPr lang="fr-CH" sz="2000" b="1" dirty="0"/>
              <a:t>vertèbres, bassin</a:t>
            </a:r>
          </a:p>
          <a:p>
            <a:r>
              <a:rPr lang="fr-CH" sz="2000" dirty="0"/>
              <a:t>-&gt; irradiation douleur dans abdomen, rendant diagnostic délicat</a:t>
            </a:r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 </a:t>
            </a:r>
            <a:endParaRPr lang="fr-CH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69" y="492151"/>
            <a:ext cx="4448907" cy="5678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5153" y="6170388"/>
            <a:ext cx="4487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«Acute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dirty="0"/>
              <a:t>H. </a:t>
            </a:r>
            <a:r>
              <a:rPr lang="fr-CH" sz="1400" dirty="0" err="1"/>
              <a:t>Peltola</a:t>
            </a:r>
            <a:r>
              <a:rPr lang="fr-CH" sz="1400" dirty="0"/>
              <a:t>. New </a:t>
            </a:r>
            <a:r>
              <a:rPr lang="fr-CH" sz="1400" dirty="0" err="1"/>
              <a:t>England</a:t>
            </a:r>
            <a:r>
              <a:rPr lang="fr-CH" sz="1400" dirty="0"/>
              <a:t> Journal of </a:t>
            </a:r>
            <a:r>
              <a:rPr lang="fr-CH" sz="1400" dirty="0" err="1"/>
              <a:t>Medicine</a:t>
            </a:r>
            <a:r>
              <a:rPr lang="fr-CH" sz="1400" dirty="0"/>
              <a:t>, 2014.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9873" y="5038266"/>
            <a:ext cx="627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Si ostéomyélite chez nouveau-né, comorbidité ou MRSA :</a:t>
            </a:r>
          </a:p>
          <a:p>
            <a:pPr algn="ctr"/>
            <a:r>
              <a:rPr lang="fr-CH" sz="2000" dirty="0">
                <a:latin typeface="Calibri" panose="020F0502020204030204" pitchFamily="34" charset="0"/>
              </a:rPr>
              <a:t>↗</a:t>
            </a:r>
            <a:r>
              <a:rPr lang="fr-CH" sz="2000" dirty="0"/>
              <a:t> risque d’</a:t>
            </a:r>
            <a:r>
              <a:rPr lang="fr-CH" sz="2000" b="1" dirty="0"/>
              <a:t>infection multifocale </a:t>
            </a:r>
          </a:p>
        </p:txBody>
      </p:sp>
    </p:spTree>
    <p:extLst>
      <p:ext uri="{BB962C8B-B14F-4D97-AF65-F5344CB8AC3E}">
        <p14:creationId xmlns:p14="http://schemas.microsoft.com/office/powerpoint/2010/main" val="32028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germes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14115"/>
              </p:ext>
            </p:extLst>
          </p:nvPr>
        </p:nvGraphicFramePr>
        <p:xfrm>
          <a:off x="1625600" y="1687537"/>
          <a:ext cx="8127999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477005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93235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501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sz="2000" dirty="0"/>
                        <a:t>&lt; 3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000" dirty="0"/>
                        <a:t>3 mois – 4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000" dirty="0"/>
                        <a:t>&gt; 4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4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Streptocoques groupe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K. </a:t>
                      </a:r>
                      <a:r>
                        <a:rPr lang="fr-CH" i="1" dirty="0" err="1"/>
                        <a:t>kingae</a:t>
                      </a:r>
                      <a:endParaRPr lang="fr-CH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S. </a:t>
                      </a:r>
                      <a:r>
                        <a:rPr lang="fr-CH" i="1" dirty="0"/>
                        <a:t>aureus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9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E. </a:t>
                      </a:r>
                      <a:r>
                        <a:rPr lang="fr-CH" i="1" dirty="0"/>
                        <a:t>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S. </a:t>
                      </a:r>
                      <a:r>
                        <a:rPr lang="fr-CH" b="0" i="1" dirty="0"/>
                        <a:t>aureus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Streptocoque groupe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4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S. </a:t>
                      </a:r>
                      <a:r>
                        <a:rPr lang="fr-CH" i="1" dirty="0"/>
                        <a:t>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Streptocoque groupe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S. </a:t>
                      </a:r>
                      <a:r>
                        <a:rPr lang="fr-CH" i="1" dirty="0" err="1"/>
                        <a:t>pneumoniae</a:t>
                      </a:r>
                      <a:endParaRPr lang="fr-CH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5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S. </a:t>
                      </a:r>
                      <a:r>
                        <a:rPr lang="fr-CH" i="1" dirty="0" err="1"/>
                        <a:t>pneumoniae</a:t>
                      </a:r>
                      <a:endParaRPr lang="fr-CH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M. </a:t>
                      </a:r>
                      <a:r>
                        <a:rPr lang="fr-CH" i="1" dirty="0" err="1"/>
                        <a:t>tuberculosis</a:t>
                      </a:r>
                      <a:r>
                        <a:rPr lang="fr-CH" i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8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H.</a:t>
                      </a:r>
                      <a:r>
                        <a:rPr lang="fr-CH" baseline="0" dirty="0"/>
                        <a:t> </a:t>
                      </a:r>
                      <a:r>
                        <a:rPr lang="fr-CH" i="1" baseline="0" dirty="0"/>
                        <a:t>influenza B</a:t>
                      </a:r>
                      <a:endParaRPr lang="fr-CH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5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M. </a:t>
                      </a:r>
                      <a:r>
                        <a:rPr lang="fr-CH" i="1" dirty="0" err="1"/>
                        <a:t>tuberculosis</a:t>
                      </a:r>
                      <a:r>
                        <a:rPr lang="fr-CH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40905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85801" y="5009327"/>
            <a:ext cx="1097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Si immunosuppression/</a:t>
            </a:r>
            <a:r>
              <a:rPr lang="fr-CH" b="1" dirty="0" err="1"/>
              <a:t>nouveaux-nés</a:t>
            </a:r>
            <a:r>
              <a:rPr lang="fr-CH" b="1" dirty="0"/>
              <a:t> </a:t>
            </a:r>
            <a:r>
              <a:rPr lang="fr-CH" dirty="0"/>
              <a:t>-&gt; possible infection fongique (Candida </a:t>
            </a:r>
            <a:r>
              <a:rPr lang="fr-CH" i="1" dirty="0" err="1"/>
              <a:t>albicans</a:t>
            </a:r>
            <a:r>
              <a:rPr lang="fr-CH" dirty="0"/>
              <a:t>)</a:t>
            </a:r>
          </a:p>
          <a:p>
            <a:endParaRPr lang="fr-CH" dirty="0"/>
          </a:p>
          <a:p>
            <a:r>
              <a:rPr lang="fr-CH" b="1" dirty="0" err="1"/>
              <a:t>Polymicrobien</a:t>
            </a:r>
            <a:r>
              <a:rPr lang="fr-CH" b="1" dirty="0"/>
              <a:t> </a:t>
            </a:r>
            <a:r>
              <a:rPr lang="fr-CH" dirty="0"/>
              <a:t>-&gt; rare, surtout si infection de l’os en continuité d’un autre foyer infectieux, ou si insuffisance vasculaire/immobilité/trauma</a:t>
            </a:r>
          </a:p>
        </p:txBody>
      </p:sp>
    </p:spTree>
    <p:extLst>
      <p:ext uri="{BB962C8B-B14F-4D97-AF65-F5344CB8AC3E}">
        <p14:creationId xmlns:p14="http://schemas.microsoft.com/office/powerpoint/2010/main" val="35575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germes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668216" y="1194911"/>
            <a:ext cx="1099038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51AD47"/>
                </a:solidFill>
              </a:rPr>
              <a:t>S. </a:t>
            </a:r>
            <a:r>
              <a:rPr lang="fr-CH" b="1" i="1" dirty="0">
                <a:solidFill>
                  <a:srgbClr val="51AD47"/>
                </a:solidFill>
              </a:rPr>
              <a:t>aureus</a:t>
            </a:r>
          </a:p>
          <a:p>
            <a:r>
              <a:rPr lang="fr-CH" dirty="0"/>
              <a:t>Possible à tout âge, peut être associé à une infection de la peau ou tissus environnants </a:t>
            </a:r>
          </a:p>
          <a:p>
            <a:r>
              <a:rPr lang="fr-CH" dirty="0"/>
              <a:t>MRSA associé à un tableau plus grave (multifocal, abcès nécessitant chirurgie), encore plus si production de la toxine </a:t>
            </a:r>
            <a:r>
              <a:rPr lang="fr-CH" dirty="0" err="1"/>
              <a:t>Panton</a:t>
            </a:r>
            <a:r>
              <a:rPr lang="fr-CH" dirty="0"/>
              <a:t>-Valentine -&gt; thrombose veineuse, pathologie pulmonaire, sepsis</a:t>
            </a:r>
          </a:p>
          <a:p>
            <a:endParaRPr lang="fr-CH" dirty="0"/>
          </a:p>
          <a:p>
            <a:r>
              <a:rPr lang="fr-CH" b="1" dirty="0">
                <a:solidFill>
                  <a:srgbClr val="51AD47"/>
                </a:solidFill>
              </a:rPr>
              <a:t>Streptocoque groupe A (S. </a:t>
            </a:r>
            <a:r>
              <a:rPr lang="fr-CH" b="1" i="1" dirty="0" err="1">
                <a:solidFill>
                  <a:srgbClr val="51AD47"/>
                </a:solidFill>
              </a:rPr>
              <a:t>pyogenes</a:t>
            </a:r>
            <a:r>
              <a:rPr lang="fr-CH" b="1" dirty="0">
                <a:solidFill>
                  <a:srgbClr val="51AD47"/>
                </a:solidFill>
              </a:rPr>
              <a:t>)</a:t>
            </a:r>
          </a:p>
          <a:p>
            <a:r>
              <a:rPr lang="fr-CH" dirty="0"/>
              <a:t>Plutôt chez enfants &lt;4 ans, peut être une complication d’une infection à varicelle</a:t>
            </a:r>
          </a:p>
          <a:p>
            <a:r>
              <a:rPr lang="fr-CH" dirty="0"/>
              <a:t>Associé à de fortes fièvres</a:t>
            </a:r>
          </a:p>
          <a:p>
            <a:endParaRPr lang="fr-CH" dirty="0"/>
          </a:p>
          <a:p>
            <a:r>
              <a:rPr lang="fr-CH" b="1" dirty="0">
                <a:solidFill>
                  <a:srgbClr val="51AD47"/>
                </a:solidFill>
              </a:rPr>
              <a:t>Streptocoque groupe B</a:t>
            </a:r>
          </a:p>
          <a:p>
            <a:r>
              <a:rPr lang="fr-CH" dirty="0"/>
              <a:t>Chez enfant &lt;3 mois</a:t>
            </a:r>
          </a:p>
          <a:p>
            <a:endParaRPr lang="fr-CH" b="1" dirty="0">
              <a:solidFill>
                <a:srgbClr val="51AD47"/>
              </a:solidFill>
            </a:endParaRPr>
          </a:p>
          <a:p>
            <a:r>
              <a:rPr lang="fr-CH" b="1" dirty="0">
                <a:solidFill>
                  <a:srgbClr val="51AD47"/>
                </a:solidFill>
              </a:rPr>
              <a:t>S. </a:t>
            </a:r>
            <a:r>
              <a:rPr lang="fr-CH" b="1" i="1" dirty="0" err="1">
                <a:solidFill>
                  <a:srgbClr val="51AD47"/>
                </a:solidFill>
              </a:rPr>
              <a:t>pneumoniae</a:t>
            </a:r>
            <a:endParaRPr lang="fr-CH" b="1" i="1" dirty="0">
              <a:solidFill>
                <a:srgbClr val="51AD47"/>
              </a:solidFill>
            </a:endParaRPr>
          </a:p>
          <a:p>
            <a:r>
              <a:rPr lang="fr-CH" dirty="0"/>
              <a:t>Chez enfant &lt;24 mois avec vaccination incomplète ou &gt;2 ans avec facteurs risque (drépanocytose, </a:t>
            </a:r>
            <a:r>
              <a:rPr lang="fr-CH" dirty="0" err="1"/>
              <a:t>asplénie</a:t>
            </a:r>
            <a:r>
              <a:rPr lang="fr-CH" dirty="0"/>
              <a:t>, pathologie cardiaque/respiratoire chronique, diabète)</a:t>
            </a:r>
          </a:p>
          <a:p>
            <a:endParaRPr lang="fr-CH" dirty="0"/>
          </a:p>
          <a:p>
            <a:r>
              <a:rPr lang="fr-CH" b="1" dirty="0">
                <a:solidFill>
                  <a:srgbClr val="51AD47"/>
                </a:solidFill>
              </a:rPr>
              <a:t>K. </a:t>
            </a:r>
            <a:r>
              <a:rPr lang="fr-CH" b="1" i="1" dirty="0" err="1">
                <a:solidFill>
                  <a:srgbClr val="51AD47"/>
                </a:solidFill>
              </a:rPr>
              <a:t>kingae</a:t>
            </a:r>
            <a:endParaRPr lang="fr-CH" b="1" i="1" dirty="0">
              <a:solidFill>
                <a:srgbClr val="51AD47"/>
              </a:solidFill>
            </a:endParaRPr>
          </a:p>
          <a:p>
            <a:r>
              <a:rPr lang="fr-CH" i="1" dirty="0"/>
              <a:t>Voir suite présentation</a:t>
            </a:r>
          </a:p>
          <a:p>
            <a:endParaRPr lang="fr-CH" dirty="0"/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4522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germes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741483" y="980451"/>
            <a:ext cx="10600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rgbClr val="51AD47"/>
                </a:solidFill>
              </a:rPr>
              <a:t>H. </a:t>
            </a:r>
            <a:r>
              <a:rPr lang="fr-CH" b="1" i="1" dirty="0">
                <a:solidFill>
                  <a:srgbClr val="51AD47"/>
                </a:solidFill>
              </a:rPr>
              <a:t>Influenza b</a:t>
            </a:r>
          </a:p>
          <a:p>
            <a:r>
              <a:rPr lang="fr-CH" dirty="0"/>
              <a:t>Surtout si enfant non vacciné</a:t>
            </a:r>
          </a:p>
          <a:p>
            <a:r>
              <a:rPr lang="fr-CH" dirty="0"/>
              <a:t>Touche souvent articulations &gt; os </a:t>
            </a:r>
          </a:p>
          <a:p>
            <a:endParaRPr lang="fr-CH" b="1" dirty="0">
              <a:solidFill>
                <a:srgbClr val="23A923"/>
              </a:solidFill>
            </a:endParaRPr>
          </a:p>
          <a:p>
            <a:r>
              <a:rPr lang="fr-CH" b="1" dirty="0" err="1">
                <a:solidFill>
                  <a:srgbClr val="23A923"/>
                </a:solidFill>
              </a:rPr>
              <a:t>Bartonella</a:t>
            </a:r>
            <a:r>
              <a:rPr lang="fr-CH" b="1" dirty="0">
                <a:solidFill>
                  <a:srgbClr val="23A923"/>
                </a:solidFill>
              </a:rPr>
              <a:t> </a:t>
            </a:r>
            <a:r>
              <a:rPr lang="fr-CH" b="1" i="1" dirty="0" err="1">
                <a:solidFill>
                  <a:srgbClr val="23A923"/>
                </a:solidFill>
              </a:rPr>
              <a:t>henselae</a:t>
            </a:r>
            <a:endParaRPr lang="fr-CH" b="1" i="1" dirty="0">
              <a:solidFill>
                <a:srgbClr val="23A923"/>
              </a:solidFill>
            </a:endParaRPr>
          </a:p>
          <a:p>
            <a:r>
              <a:rPr lang="fr-CH" dirty="0"/>
              <a:t>Si exposition à griffure de chat, touche surtout colonne vertébrale/crâne/bassin</a:t>
            </a:r>
          </a:p>
          <a:p>
            <a:endParaRPr lang="fr-CH" b="1" dirty="0">
              <a:solidFill>
                <a:srgbClr val="51AD47"/>
              </a:solidFill>
            </a:endParaRPr>
          </a:p>
          <a:p>
            <a:r>
              <a:rPr lang="fr-CH" b="1" dirty="0">
                <a:solidFill>
                  <a:srgbClr val="51AD47"/>
                </a:solidFill>
              </a:rPr>
              <a:t>Pseudomonas </a:t>
            </a:r>
            <a:r>
              <a:rPr lang="fr-CH" b="1" i="1" dirty="0" err="1">
                <a:solidFill>
                  <a:srgbClr val="51AD47"/>
                </a:solidFill>
              </a:rPr>
              <a:t>aeruginosa</a:t>
            </a:r>
            <a:endParaRPr lang="fr-CH" b="1" i="1" dirty="0">
              <a:solidFill>
                <a:srgbClr val="51AD47"/>
              </a:solidFill>
            </a:endParaRPr>
          </a:p>
          <a:p>
            <a:r>
              <a:rPr lang="fr-CH" dirty="0"/>
              <a:t>Particulièrement si plaie du pied/diabétique</a:t>
            </a:r>
          </a:p>
          <a:p>
            <a:endParaRPr lang="fr-CH" dirty="0"/>
          </a:p>
          <a:p>
            <a:r>
              <a:rPr lang="fr-CH" b="1" dirty="0" err="1">
                <a:solidFill>
                  <a:srgbClr val="23A923"/>
                </a:solidFill>
              </a:rPr>
              <a:t>Mycobacterium</a:t>
            </a:r>
            <a:r>
              <a:rPr lang="fr-CH" b="1" dirty="0">
                <a:solidFill>
                  <a:srgbClr val="23A923"/>
                </a:solidFill>
              </a:rPr>
              <a:t> </a:t>
            </a:r>
            <a:r>
              <a:rPr lang="fr-CH" b="1" i="1" dirty="0" err="1">
                <a:solidFill>
                  <a:srgbClr val="23A923"/>
                </a:solidFill>
              </a:rPr>
              <a:t>tuberculosis</a:t>
            </a:r>
            <a:endParaRPr lang="fr-CH" b="1" i="1" dirty="0">
              <a:solidFill>
                <a:srgbClr val="23A923"/>
              </a:solidFill>
            </a:endParaRPr>
          </a:p>
          <a:p>
            <a:r>
              <a:rPr lang="fr-CH" dirty="0"/>
              <a:t>Contact ou contage avec maladie</a:t>
            </a:r>
          </a:p>
          <a:p>
            <a:endParaRPr lang="fr-CH" b="1" dirty="0">
              <a:solidFill>
                <a:srgbClr val="23A923"/>
              </a:solidFill>
            </a:endParaRPr>
          </a:p>
          <a:p>
            <a:r>
              <a:rPr lang="fr-CH" b="1" dirty="0" err="1">
                <a:solidFill>
                  <a:srgbClr val="23A923"/>
                </a:solidFill>
              </a:rPr>
              <a:t>Mycobacterium</a:t>
            </a:r>
            <a:r>
              <a:rPr lang="fr-CH" b="1" dirty="0">
                <a:solidFill>
                  <a:srgbClr val="23A923"/>
                </a:solidFill>
              </a:rPr>
              <a:t> </a:t>
            </a:r>
            <a:r>
              <a:rPr lang="fr-CH" b="1" i="1" dirty="0">
                <a:solidFill>
                  <a:srgbClr val="23A923"/>
                </a:solidFill>
              </a:rPr>
              <a:t>non </a:t>
            </a:r>
            <a:r>
              <a:rPr lang="fr-CH" b="1" i="1" dirty="0" err="1">
                <a:solidFill>
                  <a:srgbClr val="23A923"/>
                </a:solidFill>
              </a:rPr>
              <a:t>tuberculosis</a:t>
            </a:r>
            <a:endParaRPr lang="fr-CH" b="1" i="1" dirty="0">
              <a:solidFill>
                <a:srgbClr val="23A923"/>
              </a:solidFill>
            </a:endParaRPr>
          </a:p>
          <a:p>
            <a:r>
              <a:rPr lang="fr-CH" dirty="0"/>
              <a:t>Chirurgie, plaie profonde ou condition favorisante (VIH, immunodéficience)</a:t>
            </a:r>
          </a:p>
          <a:p>
            <a:endParaRPr lang="fr-CH" dirty="0"/>
          </a:p>
          <a:p>
            <a:r>
              <a:rPr lang="fr-CH" b="1" dirty="0">
                <a:solidFill>
                  <a:srgbClr val="23A923"/>
                </a:solidFill>
              </a:rPr>
              <a:t>Salmonella</a:t>
            </a:r>
          </a:p>
          <a:p>
            <a:r>
              <a:rPr lang="fr-CH" dirty="0"/>
              <a:t>Si drépanocytose (DD crise </a:t>
            </a:r>
            <a:r>
              <a:rPr lang="fr-CH" dirty="0" err="1"/>
              <a:t>vaso</a:t>
            </a:r>
            <a:r>
              <a:rPr lang="fr-CH" dirty="0"/>
              <a:t>-occlusive) ou hémoglobinopathie</a:t>
            </a:r>
          </a:p>
        </p:txBody>
      </p:sp>
    </p:spTree>
    <p:extLst>
      <p:ext uri="{BB962C8B-B14F-4D97-AF65-F5344CB8AC3E}">
        <p14:creationId xmlns:p14="http://schemas.microsoft.com/office/powerpoint/2010/main" val="5014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666251"/>
            <a:ext cx="103485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Laboratoire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Leucocytose et déviation gauche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80% des cas</a:t>
            </a:r>
          </a:p>
          <a:p>
            <a:pPr marL="800100" lvl="1" indent="-342900">
              <a:buFontTx/>
              <a:buChar char="-"/>
            </a:pPr>
            <a:r>
              <a:rPr lang="fr-CH" sz="2000" b="1" dirty="0" err="1"/>
              <a:t>Thrombocytose</a:t>
            </a:r>
            <a:endParaRPr lang="fr-CH" sz="2000" b="1" dirty="0"/>
          </a:p>
          <a:p>
            <a:pPr marL="800100" lvl="1" indent="-342900">
              <a:buFontTx/>
              <a:buChar char="-"/>
            </a:pPr>
            <a:r>
              <a:rPr lang="fr-CH" sz="2000" b="1" dirty="0"/>
              <a:t>CRP 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Bonne sensibilité pour diagnostic et suivi, peu spécifique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Augmente dans les 48h premières heures 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80% cas avec élévation CRP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VS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Cinétique plus lente (3-5 jours pour augmenter), moins utile pour suivi en </a:t>
            </a:r>
            <a:r>
              <a:rPr lang="fr-CH" sz="2000"/>
              <a:t>aigu (2-5 </a:t>
            </a:r>
            <a:r>
              <a:rPr lang="fr-CH" sz="2000" dirty="0"/>
              <a:t>semaines avant de se normaliser)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90% cas avec élévation VS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Sensible après quelques jours, peu spécifique</a:t>
            </a:r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  <a:p>
            <a:pPr marL="800100" lvl="1" indent="-342900">
              <a:buFontTx/>
              <a:buChar char="-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4242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55087" y="1465789"/>
            <a:ext cx="11103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Radiographie conventionnelle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Tuméfaction tissus mous environnants (après 2-3 jours de symptômes)</a:t>
            </a:r>
          </a:p>
          <a:p>
            <a:pPr marL="342900" indent="-342900">
              <a:buFontTx/>
              <a:buChar char="-"/>
            </a:pPr>
            <a:r>
              <a:rPr lang="fr-CH" sz="2000" dirty="0" err="1"/>
              <a:t>Rx</a:t>
            </a:r>
            <a:r>
              <a:rPr lang="fr-CH" sz="2000" dirty="0"/>
              <a:t> normale à l’admission n’exclut pas une ostéomyélite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Signes visibles </a:t>
            </a:r>
            <a:r>
              <a:rPr lang="fr-CH" sz="2000" b="1" dirty="0"/>
              <a:t>10-21 jours après le début des symptômes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réaction </a:t>
            </a:r>
            <a:r>
              <a:rPr lang="fr-CH" sz="2000" dirty="0" err="1"/>
              <a:t>périostée</a:t>
            </a:r>
            <a:r>
              <a:rPr lang="fr-CH" sz="2000" dirty="0"/>
              <a:t> -&gt; nouvelle formation d’os ou œdème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élévation </a:t>
            </a:r>
            <a:r>
              <a:rPr lang="fr-CH" sz="2000" dirty="0" err="1"/>
              <a:t>périostée</a:t>
            </a:r>
            <a:r>
              <a:rPr lang="fr-CH" sz="2000" dirty="0"/>
              <a:t> -&gt; suggère abcès sous-</a:t>
            </a:r>
            <a:r>
              <a:rPr lang="fr-CH" sz="2000" dirty="0" err="1"/>
              <a:t>périosté</a:t>
            </a:r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lésion lytique ou érosive (après 1 mois) -&gt; suggère infection </a:t>
            </a:r>
            <a:r>
              <a:rPr lang="fr-CH" sz="2000" dirty="0" err="1"/>
              <a:t>subaigue</a:t>
            </a:r>
            <a:r>
              <a:rPr lang="fr-CH" sz="2000" dirty="0"/>
              <a:t> ou chronique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Permet d’exclure cause traumatique aux douleurs si clinique/anamnèse douteuse</a:t>
            </a:r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b="1" dirty="0"/>
              <a:t>Scintigraphie	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Sensibilité et spécificité autour 60%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Utile surtout si localisation douteuse ou multifocale</a:t>
            </a:r>
          </a:p>
          <a:p>
            <a:pPr marL="800100" lvl="1" indent="-342900">
              <a:buFontTx/>
              <a:buChar char="-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3302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radiographie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95654" y="1652953"/>
            <a:ext cx="389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Ostéomyélite avec abcès </a:t>
            </a:r>
            <a:r>
              <a:rPr lang="fr-CH" sz="2400" b="1" dirty="0" err="1">
                <a:solidFill>
                  <a:srgbClr val="51AD47"/>
                </a:solidFill>
              </a:rPr>
              <a:t>souspériosté</a:t>
            </a:r>
            <a:endParaRPr lang="fr-CH" sz="2400" b="1" dirty="0">
              <a:solidFill>
                <a:srgbClr val="51AD47"/>
              </a:solidFill>
            </a:endParaRPr>
          </a:p>
          <a:p>
            <a:endParaRPr lang="fr-CH" sz="2400" dirty="0"/>
          </a:p>
          <a:p>
            <a:endParaRPr lang="fr-CH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7334" t="7474" b="1825"/>
          <a:stretch/>
        </p:blipFill>
        <p:spPr>
          <a:xfrm>
            <a:off x="4620358" y="1418383"/>
            <a:ext cx="4985237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2977" y="6441612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radiographie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968" t="7886" b="31284"/>
          <a:stretch/>
        </p:blipFill>
        <p:spPr>
          <a:xfrm>
            <a:off x="3093061" y="1545595"/>
            <a:ext cx="4705716" cy="48734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90168" y="960820"/>
            <a:ext cx="375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/>
              <a:t>Rx</a:t>
            </a:r>
            <a:r>
              <a:rPr lang="fr-CH" sz="1600" dirty="0"/>
              <a:t>:  ostéomyélite à </a:t>
            </a:r>
            <a:r>
              <a:rPr lang="fr-CH" sz="1600" dirty="0" err="1"/>
              <a:t>S.aureus</a:t>
            </a:r>
            <a:r>
              <a:rPr lang="fr-CH" sz="1600" dirty="0"/>
              <a:t> sur un humérus distal chez un enfant de 12 mois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25811" y="6468429"/>
            <a:ext cx="7080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sz="1400" dirty="0"/>
              <a:t>Tiré de </a:t>
            </a:r>
            <a:r>
              <a:rPr lang="fr-CH" sz="1400" i="1" dirty="0"/>
              <a:t>«Acute 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»</a:t>
            </a:r>
            <a:r>
              <a:rPr lang="fr-CH" sz="1400" dirty="0"/>
              <a:t>. D.A. Conrad, in </a:t>
            </a:r>
            <a:r>
              <a:rPr lang="fr-CH" sz="1400" dirty="0" err="1"/>
              <a:t>Pediatrics</a:t>
            </a:r>
            <a:r>
              <a:rPr lang="fr-CH" sz="1400" dirty="0"/>
              <a:t> in </a:t>
            </a:r>
            <a:r>
              <a:rPr lang="fr-CH" sz="1400" dirty="0" err="1"/>
              <a:t>Review</a:t>
            </a:r>
            <a:r>
              <a:rPr lang="fr-CH" sz="1400" dirty="0"/>
              <a:t>, 2010.</a:t>
            </a:r>
          </a:p>
        </p:txBody>
      </p:sp>
    </p:spTree>
    <p:extLst>
      <p:ext uri="{BB962C8B-B14F-4D97-AF65-F5344CB8AC3E}">
        <p14:creationId xmlns:p14="http://schemas.microsoft.com/office/powerpoint/2010/main" val="371398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0" y="118784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 </a:t>
            </a:r>
            <a:r>
              <a:rPr lang="fr-CH" sz="4000" b="1" dirty="0" err="1">
                <a:solidFill>
                  <a:srgbClr val="148505"/>
                </a:solidFill>
              </a:rPr>
              <a:t>Jad</a:t>
            </a:r>
            <a:endParaRPr lang="fr-CH" sz="4000" b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81354" y="1380392"/>
            <a:ext cx="109810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Garçon de 2 ans</a:t>
            </a:r>
          </a:p>
          <a:p>
            <a:endParaRPr lang="fr-CH" sz="2000" dirty="0"/>
          </a:p>
          <a:p>
            <a:r>
              <a:rPr lang="fr-CH" sz="2000" b="1" dirty="0">
                <a:solidFill>
                  <a:srgbClr val="23A923"/>
                </a:solidFill>
              </a:rPr>
              <a:t>1</a:t>
            </a:r>
            <a:r>
              <a:rPr lang="fr-CH" sz="2000" b="1" baseline="30000" dirty="0">
                <a:solidFill>
                  <a:srgbClr val="23A923"/>
                </a:solidFill>
              </a:rPr>
              <a:t>ère</a:t>
            </a:r>
            <a:r>
              <a:rPr lang="fr-CH" sz="2000" b="1" dirty="0">
                <a:solidFill>
                  <a:srgbClr val="23A923"/>
                </a:solidFill>
              </a:rPr>
              <a:t> consultation aux urgences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Enfant constipé (pas de selles depuis 3 jours), douleurs abdominales </a:t>
            </a:r>
            <a:r>
              <a:rPr lang="fr-CH" sz="2000" dirty="0" err="1"/>
              <a:t>crampiformes</a:t>
            </a:r>
            <a:r>
              <a:rPr lang="fr-CH" sz="2000" dirty="0"/>
              <a:t> intermittentes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Marche en gardant son bras G en flexion contre son abdomen, bouge moins bien son bras depuis 2 jours selon maman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État fébrile il y a 5 jours avec diagnostic de virose, </a:t>
            </a:r>
            <a:r>
              <a:rPr lang="fr-CH" sz="2000" dirty="0" err="1"/>
              <a:t>afébrile</a:t>
            </a:r>
            <a:r>
              <a:rPr lang="fr-CH" sz="2000" dirty="0"/>
              <a:t> depuis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Pas de notion de traumatisme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Vaccins à jour </a:t>
            </a:r>
          </a:p>
          <a:p>
            <a:pPr marL="342900" indent="-342900">
              <a:buFontTx/>
              <a:buChar char="-"/>
            </a:pPr>
            <a:r>
              <a:rPr lang="fr-CH" sz="2000" b="1" dirty="0" err="1"/>
              <a:t>Status</a:t>
            </a:r>
            <a:endParaRPr lang="fr-CH" sz="2000" b="1" dirty="0"/>
          </a:p>
          <a:p>
            <a:pPr marL="800100" lvl="1" indent="-342900">
              <a:buFontTx/>
              <a:buChar char="-"/>
            </a:pPr>
            <a:r>
              <a:rPr lang="fr-CH" sz="2000" dirty="0" err="1"/>
              <a:t>Afébrile</a:t>
            </a:r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Abdomen: souple indolore, cordons de selles dures en FIG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Mobilisation complète et indolore bras G 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Attitude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RAD avec ttt contre constipation et antalgie en réserve</a:t>
            </a:r>
          </a:p>
        </p:txBody>
      </p:sp>
    </p:spTree>
    <p:extLst>
      <p:ext uri="{BB962C8B-B14F-4D97-AF65-F5344CB8AC3E}">
        <p14:creationId xmlns:p14="http://schemas.microsoft.com/office/powerpoint/2010/main" val="26949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radiographie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488692"/>
            <a:ext cx="10990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Abcès de Brodie (</a:t>
            </a:r>
            <a:r>
              <a:rPr lang="fr-CH" sz="2400" b="1" dirty="0" err="1">
                <a:solidFill>
                  <a:srgbClr val="51AD47"/>
                </a:solidFill>
              </a:rPr>
              <a:t>intraosseux</a:t>
            </a:r>
            <a:r>
              <a:rPr lang="fr-CH" sz="2400" b="1" dirty="0">
                <a:solidFill>
                  <a:srgbClr val="51AD47"/>
                </a:solidFill>
              </a:rPr>
              <a:t>)</a:t>
            </a:r>
          </a:p>
          <a:p>
            <a:endParaRPr lang="fr-CH" sz="2400" b="1" dirty="0">
              <a:solidFill>
                <a:srgbClr val="51AD47"/>
              </a:solidFill>
            </a:endParaRPr>
          </a:p>
          <a:p>
            <a:endParaRPr lang="fr-CH" sz="2400" b="1" dirty="0">
              <a:solidFill>
                <a:srgbClr val="51AD47"/>
              </a:solidFill>
            </a:endParaRPr>
          </a:p>
          <a:p>
            <a:r>
              <a:rPr lang="fr-CH" sz="2000" dirty="0"/>
              <a:t>Lésion dans métaphyse</a:t>
            </a:r>
          </a:p>
          <a:p>
            <a:r>
              <a:rPr lang="fr-CH" sz="2000" dirty="0"/>
              <a:t>+ réaction </a:t>
            </a:r>
            <a:r>
              <a:rPr lang="fr-CH" sz="2000" dirty="0" err="1"/>
              <a:t>périostée</a:t>
            </a:r>
            <a:endParaRPr lang="fr-CH" sz="2000" dirty="0"/>
          </a:p>
          <a:p>
            <a:endParaRPr lang="fr-CH" sz="2400" dirty="0"/>
          </a:p>
          <a:p>
            <a:endParaRPr lang="fr-CH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68" y="980451"/>
            <a:ext cx="5679932" cy="53243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12977" y="6441612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63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imagerie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53914" y="1098189"/>
            <a:ext cx="111046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IRM</a:t>
            </a:r>
          </a:p>
          <a:p>
            <a:pPr marL="342900" indent="-342900">
              <a:buFontTx/>
              <a:buChar char="-"/>
            </a:pPr>
            <a:r>
              <a:rPr lang="fr-CH" sz="1900" b="1" u="sng" dirty="0"/>
              <a:t>Examen de choix</a:t>
            </a:r>
            <a:r>
              <a:rPr lang="fr-CH" sz="1900" dirty="0"/>
              <a:t>, sensibilité 90-95%, spécificité 80-90%</a:t>
            </a:r>
          </a:p>
          <a:p>
            <a:pPr marL="342900" indent="-342900">
              <a:buFontTx/>
              <a:buChar char="-"/>
            </a:pPr>
            <a:r>
              <a:rPr lang="fr-CH" sz="1900" dirty="0"/>
              <a:t>Lésions visibles sur IRM avant </a:t>
            </a:r>
            <a:r>
              <a:rPr lang="fr-CH" sz="1900" dirty="0" err="1"/>
              <a:t>rx</a:t>
            </a:r>
            <a:r>
              <a:rPr lang="fr-CH" sz="1900" dirty="0"/>
              <a:t> conventionnelle</a:t>
            </a:r>
          </a:p>
          <a:p>
            <a:pPr marL="800100" lvl="1" indent="-342900">
              <a:buFontTx/>
              <a:buChar char="-"/>
            </a:pPr>
            <a:r>
              <a:rPr lang="fr-CH" sz="1900" dirty="0"/>
              <a:t>Inflammation avec </a:t>
            </a:r>
            <a:r>
              <a:rPr lang="fr-CH" sz="1900" dirty="0">
                <a:latin typeface="Calibri" panose="020F0502020204030204" pitchFamily="34" charset="0"/>
              </a:rPr>
              <a:t>↘ signal T1 et ↗ signal T2</a:t>
            </a:r>
          </a:p>
          <a:p>
            <a:pPr marL="800100" lvl="1" indent="-342900">
              <a:buFontTx/>
              <a:buChar char="-"/>
            </a:pPr>
            <a:r>
              <a:rPr lang="fr-CH" sz="1900" dirty="0">
                <a:latin typeface="Calibri" panose="020F0502020204030204" pitchFamily="34" charset="0"/>
              </a:rPr>
              <a:t>Signe de la pénombre = signal intense dans zone de transition entre abcès et moelle osseuse sclérotique en T1</a:t>
            </a:r>
            <a:endParaRPr lang="fr-CH" sz="1900" dirty="0"/>
          </a:p>
          <a:p>
            <a:pPr marL="342900" indent="-342900">
              <a:buFontTx/>
              <a:buChar char="-"/>
            </a:pPr>
            <a:r>
              <a:rPr lang="fr-CH" sz="1900" dirty="0"/>
              <a:t>Permet d’évaluer atteinte des parties molles, atteinte osseuse, épanchement </a:t>
            </a:r>
            <a:r>
              <a:rPr lang="fr-CH" sz="1900" dirty="0" err="1"/>
              <a:t>intra-articulaire</a:t>
            </a:r>
            <a:r>
              <a:rPr lang="fr-CH" sz="1900" dirty="0"/>
              <a:t> et abcès dans parties molles ou intra-osseux</a:t>
            </a:r>
          </a:p>
          <a:p>
            <a:pPr marL="342900" indent="-342900">
              <a:buFontTx/>
              <a:buChar char="-"/>
            </a:pPr>
            <a:r>
              <a:rPr lang="fr-CH" sz="1900" dirty="0"/>
              <a:t>Bon examen pour localisation vertébrale difficile à voir sur </a:t>
            </a:r>
            <a:r>
              <a:rPr lang="fr-CH" sz="1900" dirty="0" err="1"/>
              <a:t>rx</a:t>
            </a:r>
            <a:endParaRPr lang="fr-CH" sz="1900" dirty="0"/>
          </a:p>
          <a:p>
            <a:endParaRPr lang="fr-CH" sz="2000" b="1" dirty="0"/>
          </a:p>
          <a:p>
            <a:r>
              <a:rPr lang="fr-CH" sz="2000" b="1" dirty="0"/>
              <a:t>US</a:t>
            </a:r>
            <a:endParaRPr lang="fr-CH" sz="1900" b="1" dirty="0"/>
          </a:p>
          <a:p>
            <a:pPr marL="342900" indent="-342900">
              <a:buFontTx/>
              <a:buChar char="-"/>
            </a:pPr>
            <a:r>
              <a:rPr lang="fr-CH" sz="1900" dirty="0"/>
              <a:t>Peut mettre en évidence des signes d’arthrite sur zone voisine</a:t>
            </a:r>
          </a:p>
          <a:p>
            <a:pPr marL="342900" indent="-342900">
              <a:buFontTx/>
              <a:buChar char="-"/>
            </a:pPr>
            <a:r>
              <a:rPr lang="fr-CH" sz="1900" dirty="0"/>
              <a:t>Visualise faiblement élévation et épaississement du périoste</a:t>
            </a:r>
          </a:p>
          <a:p>
            <a:pPr marL="342900" indent="-342900">
              <a:buFontTx/>
              <a:buChar char="-"/>
            </a:pPr>
            <a:r>
              <a:rPr lang="fr-CH" sz="1900" dirty="0"/>
              <a:t>Permet de guider une ponction osseuse</a:t>
            </a:r>
          </a:p>
          <a:p>
            <a:endParaRPr lang="fr-CH" sz="2000" dirty="0"/>
          </a:p>
          <a:p>
            <a:r>
              <a:rPr lang="fr-CH" sz="2000" b="1" dirty="0"/>
              <a:t>CT</a:t>
            </a:r>
            <a:endParaRPr lang="fr-CH" sz="1900" b="1" dirty="0"/>
          </a:p>
          <a:p>
            <a:pPr marL="342900" indent="-342900">
              <a:buFontTx/>
              <a:buChar char="-"/>
            </a:pPr>
            <a:r>
              <a:rPr lang="fr-CH" sz="1900" dirty="0"/>
              <a:t>Peu utile, irradiant</a:t>
            </a:r>
          </a:p>
          <a:p>
            <a:pPr marL="342900" indent="-342900">
              <a:buFontTx/>
              <a:buChar char="-"/>
            </a:pPr>
            <a:r>
              <a:rPr lang="fr-CH" sz="1900" dirty="0"/>
              <a:t>Voit destruction cortex, œdème moelle osseuse, réaction </a:t>
            </a:r>
            <a:r>
              <a:rPr lang="fr-CH" sz="1900" dirty="0" err="1"/>
              <a:t>périostée</a:t>
            </a:r>
            <a:r>
              <a:rPr lang="fr-CH" sz="1900" dirty="0"/>
              <a:t> et les séquestres</a:t>
            </a:r>
          </a:p>
          <a:p>
            <a:pPr marL="342900" indent="-342900">
              <a:buFontTx/>
              <a:buChar char="-"/>
            </a:pPr>
            <a:r>
              <a:rPr lang="fr-CH" sz="1900" dirty="0"/>
              <a:t>Permet de mieux voir l’os si suspicion de forte lésion osseuse</a:t>
            </a:r>
          </a:p>
        </p:txBody>
      </p:sp>
    </p:spTree>
    <p:extLst>
      <p:ext uri="{BB962C8B-B14F-4D97-AF65-F5344CB8AC3E}">
        <p14:creationId xmlns:p14="http://schemas.microsoft.com/office/powerpoint/2010/main" val="12799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04589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IRM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864108" y="724450"/>
            <a:ext cx="103485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Signe de la pénombre</a:t>
            </a:r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924" y="1188336"/>
            <a:ext cx="3342021" cy="50900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61" y="1464031"/>
            <a:ext cx="3908518" cy="487729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18740" y="903561"/>
            <a:ext cx="3830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IRM: ostéomyélite à </a:t>
            </a:r>
            <a:r>
              <a:rPr lang="fr-CH" sz="1600" dirty="0" err="1"/>
              <a:t>S.aureus</a:t>
            </a:r>
            <a:r>
              <a:rPr lang="fr-CH" sz="1600" dirty="0"/>
              <a:t> sur un fémur distal chez un enfant de 26 mois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04557" y="6422709"/>
            <a:ext cx="7080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sz="1400" dirty="0"/>
              <a:t>Tiré de </a:t>
            </a:r>
            <a:r>
              <a:rPr lang="fr-CH" sz="1400" i="1" dirty="0"/>
              <a:t>«Acute 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»</a:t>
            </a:r>
            <a:r>
              <a:rPr lang="fr-CH" sz="1400" dirty="0"/>
              <a:t>. D.A. Conrad, in </a:t>
            </a:r>
            <a:r>
              <a:rPr lang="fr-CH" sz="1400" dirty="0" err="1"/>
              <a:t>Pediatrics</a:t>
            </a:r>
            <a:r>
              <a:rPr lang="fr-CH" sz="1400" dirty="0"/>
              <a:t> in </a:t>
            </a:r>
            <a:r>
              <a:rPr lang="fr-CH" sz="1400" dirty="0" err="1"/>
              <a:t>Review</a:t>
            </a:r>
            <a:r>
              <a:rPr lang="fr-CH" sz="1400" dirty="0"/>
              <a:t>, 2010.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14359" y="6412776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5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IRM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6243" r="45304"/>
          <a:stretch/>
        </p:blipFill>
        <p:spPr>
          <a:xfrm>
            <a:off x="7889351" y="782517"/>
            <a:ext cx="3320898" cy="50819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4359" y="6412776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4108" y="1380392"/>
            <a:ext cx="543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Ostéomyélite et abcès sous </a:t>
            </a:r>
            <a:r>
              <a:rPr lang="fr-CH" sz="2000" b="1" dirty="0" err="1"/>
              <a:t>périosté</a:t>
            </a:r>
            <a:r>
              <a:rPr lang="fr-CH" sz="2000" b="1" dirty="0"/>
              <a:t> sur fémur, garçon 7 ans</a:t>
            </a:r>
          </a:p>
          <a:p>
            <a:endParaRPr lang="fr-CH" sz="2000" b="1" dirty="0"/>
          </a:p>
          <a:p>
            <a:endParaRPr lang="fr-CH" sz="2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r="14829" b="64900"/>
          <a:stretch/>
        </p:blipFill>
        <p:spPr>
          <a:xfrm>
            <a:off x="2514600" y="2469374"/>
            <a:ext cx="4870938" cy="26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rx</a:t>
            </a:r>
            <a:r>
              <a:rPr lang="fr-CH" sz="4000" b="1" dirty="0">
                <a:solidFill>
                  <a:srgbClr val="148505"/>
                </a:solidFill>
              </a:rPr>
              <a:t> vs IRM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8" y="1380392"/>
            <a:ext cx="5433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Ostéomyélite genou, fille 9 ans</a:t>
            </a:r>
          </a:p>
          <a:p>
            <a:endParaRPr lang="fr-CH" sz="2000" b="1" dirty="0"/>
          </a:p>
          <a:p>
            <a:r>
              <a:rPr lang="fr-CH" sz="2000" dirty="0" err="1"/>
              <a:t>Rx</a:t>
            </a:r>
            <a:r>
              <a:rPr lang="fr-CH" sz="2000" dirty="0"/>
              <a:t> conventionnelle: normale</a:t>
            </a:r>
          </a:p>
          <a:p>
            <a:endParaRPr lang="fr-CH" sz="2000" dirty="0"/>
          </a:p>
          <a:p>
            <a:r>
              <a:rPr lang="fr-CH" sz="2000" dirty="0"/>
              <a:t>IRM (gauche): </a:t>
            </a:r>
            <a:r>
              <a:rPr lang="fr-CH" sz="2000" dirty="0">
                <a:latin typeface="Calibri" panose="020F0502020204030204" pitchFamily="34" charset="0"/>
              </a:rPr>
              <a:t>↘ signal T1 au niveau métaphyse médiale et épiphyse du fémur</a:t>
            </a:r>
          </a:p>
          <a:p>
            <a:endParaRPr lang="fr-CH" sz="2000" dirty="0">
              <a:latin typeface="Calibri" panose="020F0502020204030204" pitchFamily="34" charset="0"/>
            </a:endParaRPr>
          </a:p>
          <a:p>
            <a:r>
              <a:rPr lang="fr-CH" sz="2000" dirty="0">
                <a:latin typeface="Calibri" panose="020F0502020204030204" pitchFamily="34" charset="0"/>
              </a:rPr>
              <a:t>IRM (droite): séquences avec gadolinium</a:t>
            </a:r>
            <a:endParaRPr lang="fr-CH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95" y="1124893"/>
            <a:ext cx="4724809" cy="531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14359" y="6412776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19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7" y="1380392"/>
            <a:ext cx="112453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Bactériologique</a:t>
            </a:r>
            <a:endParaRPr lang="fr-CH" sz="2400" dirty="0"/>
          </a:p>
          <a:p>
            <a:pPr marL="342900" indent="-342900">
              <a:buFontTx/>
              <a:buChar char="-"/>
            </a:pPr>
            <a:r>
              <a:rPr lang="fr-CH" sz="2000" dirty="0"/>
              <a:t>Importance de trouver le germe: adapter le traitement, cibler et simplifier thérapie, indication chirurgie</a:t>
            </a:r>
          </a:p>
          <a:p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b="1" dirty="0"/>
              <a:t>Moyens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Hémocultures (positives dans 30% cas seulement, moins utile que ponction du site infecté)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Ponction osseuse (si disponible)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Culture et examen direct -&gt; </a:t>
            </a:r>
            <a:r>
              <a:rPr lang="fr-CH" sz="2000" b="1" dirty="0"/>
              <a:t>jusqu’à 50% de culture négative</a:t>
            </a:r>
          </a:p>
          <a:p>
            <a:pPr lvl="2"/>
            <a:endParaRPr lang="fr-CH" sz="2000" b="1" dirty="0"/>
          </a:p>
          <a:p>
            <a:pPr marL="1257300" lvl="2" indent="-342900">
              <a:buFontTx/>
              <a:buChar char="-"/>
            </a:pPr>
            <a:r>
              <a:rPr lang="fr-CH" sz="2000" dirty="0"/>
              <a:t>PCR</a:t>
            </a:r>
          </a:p>
          <a:p>
            <a:pPr marL="1714500" lvl="3" indent="-342900">
              <a:buFontTx/>
              <a:buChar char="-"/>
            </a:pPr>
            <a:r>
              <a:rPr lang="fr-CH" sz="2000" dirty="0"/>
              <a:t>«</a:t>
            </a:r>
            <a:r>
              <a:rPr lang="fr-CH" sz="2000" dirty="0" err="1"/>
              <a:t>broad</a:t>
            </a:r>
            <a:r>
              <a:rPr lang="fr-CH" sz="2000" dirty="0"/>
              <a:t> range» = recherche d’ADN bactérien sans distinction</a:t>
            </a:r>
          </a:p>
          <a:p>
            <a:pPr marL="2171700" lvl="4" indent="-342900">
              <a:buFontTx/>
              <a:buChar char="-"/>
            </a:pPr>
            <a:r>
              <a:rPr lang="fr-CH" dirty="0"/>
              <a:t>Il faut entre 3’000-300’000 colonies bactériennes pour permettre détection</a:t>
            </a:r>
          </a:p>
          <a:p>
            <a:pPr lvl="4"/>
            <a:endParaRPr lang="fr-CH" dirty="0"/>
          </a:p>
          <a:p>
            <a:pPr marL="1714500" lvl="3" indent="-342900">
              <a:buFontTx/>
              <a:buChar char="-"/>
            </a:pPr>
            <a:r>
              <a:rPr lang="fr-CH" sz="2000" dirty="0"/>
              <a:t>spécifique pour </a:t>
            </a:r>
            <a:r>
              <a:rPr lang="fr-CH" sz="2000" dirty="0" err="1"/>
              <a:t>Kingella</a:t>
            </a:r>
            <a:r>
              <a:rPr lang="fr-CH" sz="2000" dirty="0"/>
              <a:t> </a:t>
            </a:r>
            <a:r>
              <a:rPr lang="fr-CH" sz="2000" i="1" dirty="0" err="1"/>
              <a:t>kingae</a:t>
            </a:r>
            <a:r>
              <a:rPr lang="fr-CH" sz="2000" dirty="0"/>
              <a:t> (si enfant 6 mois – 5 ans): </a:t>
            </a:r>
            <a:r>
              <a:rPr lang="fr-CH" sz="2000" b="1" dirty="0"/>
              <a:t>100x plus sensible</a:t>
            </a:r>
          </a:p>
          <a:p>
            <a:pPr marL="2171700" lvl="4" indent="-342900">
              <a:buFontTx/>
              <a:buChar char="-"/>
            </a:pPr>
            <a:r>
              <a:rPr lang="fr-CH" sz="2000" dirty="0"/>
              <a:t>+ </a:t>
            </a:r>
            <a:r>
              <a:rPr lang="fr-CH" sz="2000" u="sng" dirty="0"/>
              <a:t>ajouter prélèvement PCR dans sang et pharynx</a:t>
            </a:r>
          </a:p>
          <a:p>
            <a:pPr marL="1714500" lvl="3" indent="-342900">
              <a:buFontTx/>
              <a:buChar char="-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4504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49520" y="1389184"/>
            <a:ext cx="103485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Diagnostic</a:t>
            </a:r>
          </a:p>
          <a:p>
            <a:endParaRPr lang="fr-CH" sz="2400" b="1" dirty="0">
              <a:solidFill>
                <a:srgbClr val="51AD47"/>
              </a:solidFill>
            </a:endParaRPr>
          </a:p>
          <a:p>
            <a:r>
              <a:rPr lang="fr-CH" sz="2000" b="1" dirty="0"/>
              <a:t>Confirmé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preuve histologique sur ponction osseuse ou si identification d’un pathogène sur prélèvement osseux</a:t>
            </a:r>
          </a:p>
          <a:p>
            <a:endParaRPr lang="fr-CH" sz="2000" dirty="0"/>
          </a:p>
          <a:p>
            <a:r>
              <a:rPr lang="fr-CH" sz="2000" b="1" dirty="0"/>
              <a:t>Probable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clinique +/- laboratoire +/- imagerie sont compatibles + identification d’un pathogène du sang, d’une collection </a:t>
            </a:r>
            <a:r>
              <a:rPr lang="fr-CH" sz="2000" dirty="0" err="1"/>
              <a:t>périostée</a:t>
            </a:r>
            <a:r>
              <a:rPr lang="fr-CH" sz="2000" dirty="0"/>
              <a:t> ou d’un liquide articulaire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clinique + laboratoire + imagerie compatible, avec culture négative, mais qui répond à l’antibiothérapie</a:t>
            </a:r>
          </a:p>
        </p:txBody>
      </p:sp>
    </p:spTree>
    <p:extLst>
      <p:ext uri="{BB962C8B-B14F-4D97-AF65-F5344CB8AC3E}">
        <p14:creationId xmlns:p14="http://schemas.microsoft.com/office/powerpoint/2010/main" val="9636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465992" y="1287373"/>
            <a:ext cx="10682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b="1" dirty="0"/>
              <a:t>Peu probable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imagerie (minimum IRM ou scintigraphie) normale sans germe identifié -&gt; penser au diagnostic différentiel et prise en charge selon hémocultures et évolution</a:t>
            </a:r>
          </a:p>
          <a:p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b="1" dirty="0"/>
              <a:t>Hémocultures positives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chercher autres sources de bactériémie</a:t>
            </a:r>
          </a:p>
          <a:p>
            <a:pPr lvl="2"/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b="1" dirty="0"/>
              <a:t>Hémocultures négatives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Amélioration avec antibiothérapie -&gt; pathologie moins sévère et dans tissus moins profonds (ex: cellulite), réduction du traitement possible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Pas d’amélioration avec antibiothérapie -&gt; infection bactérienne peu probable, considérer cause fongique ou non infectieuse (problème musculo-squelettique)</a:t>
            </a:r>
          </a:p>
        </p:txBody>
      </p:sp>
    </p:spTree>
    <p:extLst>
      <p:ext uri="{BB962C8B-B14F-4D97-AF65-F5344CB8AC3E}">
        <p14:creationId xmlns:p14="http://schemas.microsoft.com/office/powerpoint/2010/main" val="42116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 différentiel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01160" y="980451"/>
            <a:ext cx="108409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rgbClr val="23A923"/>
                </a:solidFill>
              </a:rPr>
              <a:t>Causes infectieuses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Septicémie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Cellulite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Arthrite septique 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Abcès profond</a:t>
            </a:r>
          </a:p>
          <a:p>
            <a:pPr marL="800100" lvl="1" indent="-342900">
              <a:buFontTx/>
              <a:buChar char="-"/>
            </a:pPr>
            <a:r>
              <a:rPr lang="fr-CH" sz="2000" b="1" dirty="0" err="1"/>
              <a:t>Pyomyosite</a:t>
            </a:r>
            <a:endParaRPr lang="fr-CH" sz="2000" b="1" dirty="0"/>
          </a:p>
          <a:p>
            <a:endParaRPr lang="fr-CH" sz="2000" b="1" dirty="0">
              <a:solidFill>
                <a:srgbClr val="23A923"/>
              </a:solidFill>
            </a:endParaRPr>
          </a:p>
          <a:p>
            <a:r>
              <a:rPr lang="fr-CH" sz="2000" b="1" dirty="0">
                <a:solidFill>
                  <a:srgbClr val="23A923"/>
                </a:solidFill>
              </a:rPr>
              <a:t>Causes non infectieuses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Cause tumorale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Douleur, fièvre, signes locaux, diminution état général</a:t>
            </a:r>
          </a:p>
          <a:p>
            <a:pPr marL="1257300" lvl="2" indent="-342900">
              <a:buFontTx/>
              <a:buChar char="-"/>
            </a:pPr>
            <a:r>
              <a:rPr lang="fr-CH" sz="2000" u="sng" dirty="0"/>
              <a:t>Mais</a:t>
            </a:r>
            <a:r>
              <a:rPr lang="fr-CH" sz="2000" dirty="0"/>
              <a:t>: symptômes intermittents, pas de réponse à l’antibiothérapie, histopathologie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Infarctus osseux </a:t>
            </a:r>
            <a:endParaRPr lang="fr-CH" sz="2000" dirty="0"/>
          </a:p>
          <a:p>
            <a:pPr marL="1257300" lvl="2" indent="-342900">
              <a:buFontTx/>
              <a:buChar char="-"/>
            </a:pPr>
            <a:r>
              <a:rPr lang="fr-CH" sz="2000" dirty="0"/>
              <a:t>Surtout si hémoglobinopathie</a:t>
            </a:r>
          </a:p>
          <a:p>
            <a:pPr marL="1257300" lvl="2" indent="-342900">
              <a:buFontTx/>
              <a:buChar char="-"/>
            </a:pPr>
            <a:r>
              <a:rPr lang="fr-CH" sz="2000" u="sng" dirty="0"/>
              <a:t>Mais</a:t>
            </a:r>
            <a:r>
              <a:rPr lang="fr-CH" sz="2000" dirty="0"/>
              <a:t>: amélioration avec antalgie et hydratation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Déficit vitamine C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Douleurs musculo-squelettique, refus de charger</a:t>
            </a:r>
          </a:p>
          <a:p>
            <a:pPr marL="1257300" lvl="2" indent="-342900">
              <a:buFontTx/>
              <a:buChar char="-"/>
            </a:pPr>
            <a:r>
              <a:rPr lang="fr-CH" sz="2000" u="sng" dirty="0"/>
              <a:t>Mais</a:t>
            </a:r>
            <a:r>
              <a:rPr lang="fr-CH" sz="2000" dirty="0"/>
              <a:t>: pas de fièvre, anamnèse de régime avec carence, pétéchies, hyperkératose…</a:t>
            </a:r>
          </a:p>
        </p:txBody>
      </p:sp>
      <p:sp>
        <p:nvSpPr>
          <p:cNvPr id="15" name="Accolade fermante 14"/>
          <p:cNvSpPr/>
          <p:nvPr/>
        </p:nvSpPr>
        <p:spPr>
          <a:xfrm>
            <a:off x="3314697" y="1421718"/>
            <a:ext cx="193431" cy="14331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3569674" y="1838929"/>
            <a:ext cx="7631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Une infection ne touchant pas l’os peut aussi provoquer de la fièvre, une douleur et une tuméfaction sur une région osseuse -&gt; la différence est souvent faite par l’imagerie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74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diagnostic différentiel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25316" y="1160584"/>
            <a:ext cx="10348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fr-CH" sz="2000" b="1" dirty="0"/>
              <a:t>Maladie de Gaucher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Pathologie des lysosomes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Douleurs osseuses en crise</a:t>
            </a:r>
          </a:p>
          <a:p>
            <a:pPr marL="1257300" lvl="2" indent="-342900">
              <a:buFontTx/>
              <a:buChar char="-"/>
            </a:pPr>
            <a:r>
              <a:rPr lang="fr-CH" sz="2000" u="sng" dirty="0"/>
              <a:t>Mais</a:t>
            </a:r>
            <a:r>
              <a:rPr lang="fr-CH" sz="2000" dirty="0"/>
              <a:t>: anomalie radiologiques sur métaphyse du fémur, pas de fièvre, particularités </a:t>
            </a:r>
            <a:r>
              <a:rPr lang="fr-CH" sz="2000" dirty="0" err="1"/>
              <a:t>dysmorphiques</a:t>
            </a:r>
            <a:endParaRPr lang="fr-CH" sz="2400" dirty="0"/>
          </a:p>
          <a:p>
            <a:pPr lvl="2"/>
            <a:endParaRPr lang="fr-CH" sz="2000" b="1" dirty="0"/>
          </a:p>
          <a:p>
            <a:pPr lvl="2"/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b="1" dirty="0"/>
              <a:t>Ostéomyélite chronique non bactérienne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Pathologie auto-immune inflammatoire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Débute comme ostéomyélite aigue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Élévation marqueurs inflammatoires</a:t>
            </a:r>
          </a:p>
          <a:p>
            <a:pPr marL="1257300" lvl="2" indent="-342900">
              <a:buFontTx/>
              <a:buChar char="-"/>
            </a:pPr>
            <a:r>
              <a:rPr lang="fr-CH" sz="2000" dirty="0" err="1"/>
              <a:t>Unifocal</a:t>
            </a:r>
            <a:r>
              <a:rPr lang="fr-CH" sz="2000" dirty="0"/>
              <a:t> au début (++ mandibule et clavicule), plusieurs sites dans l’évolution de la maladie</a:t>
            </a:r>
          </a:p>
          <a:p>
            <a:pPr marL="1257300" lvl="2" indent="-342900">
              <a:buFontTx/>
              <a:buChar char="-"/>
            </a:pPr>
            <a:r>
              <a:rPr lang="fr-CH" sz="2000" u="sng" dirty="0"/>
              <a:t>Mais</a:t>
            </a:r>
            <a:r>
              <a:rPr lang="fr-CH" sz="2000" dirty="0"/>
              <a:t>: pas de réponse à l’antibiothérapie, aspect multifocal sur scintigraphie</a:t>
            </a:r>
          </a:p>
        </p:txBody>
      </p:sp>
    </p:spTree>
    <p:extLst>
      <p:ext uri="{BB962C8B-B14F-4D97-AF65-F5344CB8AC3E}">
        <p14:creationId xmlns:p14="http://schemas.microsoft.com/office/powerpoint/2010/main" val="5094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04446" y="1063869"/>
            <a:ext cx="1078816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rgbClr val="23A923"/>
                </a:solidFill>
              </a:rPr>
              <a:t>2</a:t>
            </a:r>
            <a:r>
              <a:rPr lang="fr-CH" sz="2000" b="1" baseline="30000" dirty="0">
                <a:solidFill>
                  <a:srgbClr val="23A923"/>
                </a:solidFill>
              </a:rPr>
              <a:t>ème</a:t>
            </a:r>
            <a:r>
              <a:rPr lang="fr-CH" sz="2000" b="1" dirty="0">
                <a:solidFill>
                  <a:srgbClr val="23A923"/>
                </a:solidFill>
              </a:rPr>
              <a:t> consultation aux urgences le lendemain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Ne mobilise toujours pas son bras G, montre une douleur sur l’épaule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Pas de plainte abdominale, est allé à selles (selles dures)</a:t>
            </a:r>
          </a:p>
          <a:p>
            <a:pPr marL="342900" indent="-342900">
              <a:buFontTx/>
              <a:buChar char="-"/>
            </a:pPr>
            <a:r>
              <a:rPr lang="fr-CH" sz="2000" b="1" dirty="0" err="1"/>
              <a:t>Status</a:t>
            </a:r>
            <a:endParaRPr lang="fr-CH" sz="2000" b="1" dirty="0"/>
          </a:p>
          <a:p>
            <a:pPr marL="800100" lvl="1" indent="-342900">
              <a:buFontTx/>
              <a:buChar char="-"/>
            </a:pPr>
            <a:r>
              <a:rPr lang="fr-CH" sz="2000" dirty="0" err="1"/>
              <a:t>Afébrile</a:t>
            </a:r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Bon état général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Épaule G 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Pas tuméfaction, pas rougeur ni chaleur ou déformation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Limitation mobilisation épaule, mouvement de retrait à la palpation de la clavicule et de l’humérus proximal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Examens</a:t>
            </a:r>
          </a:p>
          <a:p>
            <a:pPr marL="800100" lvl="1" indent="-342900">
              <a:buFontTx/>
              <a:buChar char="-"/>
            </a:pPr>
            <a:r>
              <a:rPr lang="fr-CH" sz="2000" dirty="0" err="1"/>
              <a:t>Hb</a:t>
            </a:r>
            <a:r>
              <a:rPr lang="fr-CH" sz="2000" dirty="0"/>
              <a:t> 132 g/l, leuco 7.2 G/l, thrombocytes 218 G/l, NNS 0%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CRP 16 mg/l, PCT 0.05 </a:t>
            </a:r>
            <a:r>
              <a:rPr lang="el-GR" sz="2000" dirty="0">
                <a:latin typeface="Calibri" panose="020F0502020204030204" pitchFamily="34" charset="0"/>
              </a:rPr>
              <a:t>μ</a:t>
            </a:r>
            <a:r>
              <a:rPr lang="fr-CH" sz="2000" dirty="0"/>
              <a:t>g/l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VS 46mm/h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Facteur rhumatoïde et FAN: normal</a:t>
            </a:r>
          </a:p>
          <a:p>
            <a:pPr marL="800100" lvl="1" indent="-342900">
              <a:buFontTx/>
              <a:buChar char="-"/>
            </a:pPr>
            <a:r>
              <a:rPr lang="fr-CH" sz="2000" dirty="0" err="1"/>
              <a:t>Rx</a:t>
            </a:r>
            <a:r>
              <a:rPr lang="fr-CH" sz="2000" dirty="0"/>
              <a:t> clavicule: pas de lésion osseuse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US épaule: pas d’épanchement </a:t>
            </a:r>
            <a:r>
              <a:rPr lang="fr-CH" sz="2000" dirty="0" err="1"/>
              <a:t>intra-articulaire</a:t>
            </a:r>
            <a:r>
              <a:rPr lang="fr-CH" sz="2000" dirty="0"/>
              <a:t>, pas de réaction </a:t>
            </a:r>
            <a:r>
              <a:rPr lang="fr-CH" sz="2000" dirty="0" err="1"/>
              <a:t>périostée</a:t>
            </a:r>
            <a:r>
              <a:rPr lang="fr-CH" sz="2000" dirty="0"/>
              <a:t> ni lésion osseuse. Pas de masse visualisée</a:t>
            </a:r>
          </a:p>
          <a:p>
            <a:pPr lvl="1"/>
            <a:endParaRPr lang="fr-CH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 </a:t>
            </a:r>
            <a:r>
              <a:rPr lang="fr-CH" sz="4000" b="1" dirty="0" err="1">
                <a:solidFill>
                  <a:srgbClr val="148505"/>
                </a:solidFill>
              </a:rPr>
              <a:t>Jad</a:t>
            </a:r>
            <a:endParaRPr lang="fr-CH" sz="4000" b="1" dirty="0">
              <a:solidFill>
                <a:srgbClr val="148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traitement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36331" y="1002540"/>
            <a:ext cx="103485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rgbClr val="23A923"/>
                </a:solidFill>
              </a:rPr>
              <a:t>pas de consensus: dépend germes et résistances locales</a:t>
            </a:r>
          </a:p>
          <a:p>
            <a:endParaRPr lang="fr-CH" sz="2400" b="1" dirty="0">
              <a:solidFill>
                <a:srgbClr val="51AD47"/>
              </a:solidFill>
            </a:endParaRPr>
          </a:p>
          <a:p>
            <a:r>
              <a:rPr lang="fr-CH" sz="2400" b="1" dirty="0">
                <a:solidFill>
                  <a:srgbClr val="51AD47"/>
                </a:solidFill>
              </a:rPr>
              <a:t>Recommandations HUG</a:t>
            </a:r>
          </a:p>
          <a:p>
            <a:pPr marL="342900" indent="-342900">
              <a:buFontTx/>
              <a:buChar char="-"/>
            </a:pPr>
            <a:r>
              <a:rPr lang="fr-CH" sz="2400" b="1" dirty="0"/>
              <a:t>&lt;6 mois</a:t>
            </a:r>
            <a:r>
              <a:rPr lang="fr-CH" sz="2400" dirty="0"/>
              <a:t>		</a:t>
            </a:r>
            <a:r>
              <a:rPr lang="fr-CH" sz="2400" dirty="0" err="1"/>
              <a:t>co</a:t>
            </a:r>
            <a:r>
              <a:rPr lang="fr-CH" sz="2400" dirty="0"/>
              <a:t>-amoxicilline + gentamycine</a:t>
            </a:r>
          </a:p>
          <a:p>
            <a:pPr marL="342900" indent="-342900">
              <a:buFontTx/>
              <a:buChar char="-"/>
            </a:pPr>
            <a:r>
              <a:rPr lang="fr-CH" sz="2400" b="1" dirty="0"/>
              <a:t>6 mois – 4 ans </a:t>
            </a:r>
            <a:r>
              <a:rPr lang="fr-CH" sz="2400" dirty="0"/>
              <a:t>	</a:t>
            </a:r>
            <a:r>
              <a:rPr lang="fr-CH" sz="2400" dirty="0" err="1"/>
              <a:t>co</a:t>
            </a:r>
            <a:r>
              <a:rPr lang="fr-CH" sz="2400" dirty="0"/>
              <a:t>-amoxicilline</a:t>
            </a:r>
          </a:p>
          <a:p>
            <a:pPr marL="342900" indent="-342900">
              <a:buFontTx/>
              <a:buChar char="-"/>
            </a:pPr>
            <a:r>
              <a:rPr lang="fr-CH" sz="2400" b="1" dirty="0"/>
              <a:t>&gt;4 ans </a:t>
            </a:r>
            <a:r>
              <a:rPr lang="fr-CH" sz="2400" dirty="0"/>
              <a:t>		</a:t>
            </a:r>
            <a:r>
              <a:rPr lang="fr-CH" sz="2400" dirty="0" err="1"/>
              <a:t>flucloxacilline</a:t>
            </a:r>
            <a:r>
              <a:rPr lang="fr-CH" sz="2400" dirty="0"/>
              <a:t> </a:t>
            </a:r>
            <a:r>
              <a:rPr lang="fr-CH" dirty="0"/>
              <a:t>(K. </a:t>
            </a:r>
            <a:r>
              <a:rPr lang="fr-CH" i="1" dirty="0" err="1"/>
              <a:t>kingae</a:t>
            </a:r>
            <a:r>
              <a:rPr lang="fr-CH" dirty="0"/>
              <a:t> moins fréquent)</a:t>
            </a:r>
          </a:p>
          <a:p>
            <a:endParaRPr lang="fr-CH" sz="2400" dirty="0"/>
          </a:p>
          <a:p>
            <a:endParaRPr lang="fr-CH" sz="2400" dirty="0"/>
          </a:p>
          <a:p>
            <a:r>
              <a:rPr lang="fr-CH" sz="2400" b="1" dirty="0">
                <a:solidFill>
                  <a:srgbClr val="23A923"/>
                </a:solidFill>
              </a:rPr>
              <a:t>Recommandations USA</a:t>
            </a:r>
          </a:p>
          <a:p>
            <a:pPr marL="342900" indent="-342900">
              <a:buFontTx/>
              <a:buChar char="-"/>
            </a:pPr>
            <a:r>
              <a:rPr lang="fr-CH" sz="2400" b="1" dirty="0"/>
              <a:t>&lt;3 mois</a:t>
            </a:r>
            <a:r>
              <a:rPr lang="fr-CH" sz="2400" dirty="0"/>
              <a:t> 		céphalosporine 3</a:t>
            </a:r>
            <a:r>
              <a:rPr lang="fr-CH" sz="2400" baseline="30000" dirty="0"/>
              <a:t>ème</a:t>
            </a:r>
            <a:r>
              <a:rPr lang="fr-CH" sz="2400" dirty="0"/>
              <a:t> génération + vancomycine/oxacilline 							</a:t>
            </a:r>
            <a:r>
              <a:rPr lang="fr-CH" dirty="0"/>
              <a:t>(clindamycine si &lt;10% S. </a:t>
            </a:r>
            <a:r>
              <a:rPr lang="fr-CH" i="1" dirty="0"/>
              <a:t>aureus</a:t>
            </a:r>
            <a:r>
              <a:rPr lang="fr-CH" dirty="0"/>
              <a:t> qui sont MRSA)</a:t>
            </a:r>
          </a:p>
          <a:p>
            <a:pPr marL="342900" indent="-342900">
              <a:buFontTx/>
              <a:buChar char="-"/>
            </a:pPr>
            <a:r>
              <a:rPr lang="fr-CH" sz="2400" b="1" dirty="0"/>
              <a:t>&gt;3 mois</a:t>
            </a:r>
            <a:r>
              <a:rPr lang="fr-CH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fr-CH" sz="2400" dirty="0"/>
              <a:t>clindamycine si &lt;10% </a:t>
            </a:r>
            <a:r>
              <a:rPr lang="fr-CH" sz="2400" dirty="0" err="1"/>
              <a:t>S.</a:t>
            </a:r>
            <a:r>
              <a:rPr lang="fr-CH" sz="2400" i="1" dirty="0" err="1"/>
              <a:t>aureus</a:t>
            </a:r>
            <a:r>
              <a:rPr lang="fr-CH" sz="2400" dirty="0"/>
              <a:t> sont MRSA</a:t>
            </a:r>
          </a:p>
          <a:p>
            <a:pPr marL="800100" lvl="1" indent="-342900">
              <a:buFontTx/>
              <a:buChar char="-"/>
            </a:pPr>
            <a:r>
              <a:rPr lang="fr-CH" sz="2400" dirty="0"/>
              <a:t>vancomycine/</a:t>
            </a:r>
            <a:r>
              <a:rPr lang="fr-CH" sz="2400" dirty="0" err="1"/>
              <a:t>cefazolin</a:t>
            </a:r>
            <a:r>
              <a:rPr lang="fr-CH" sz="2400" dirty="0"/>
              <a:t> si &gt;10% </a:t>
            </a:r>
            <a:r>
              <a:rPr lang="fr-CH" sz="2400" dirty="0" err="1"/>
              <a:t>S.</a:t>
            </a:r>
            <a:r>
              <a:rPr lang="fr-CH" sz="2400" i="1" dirty="0" err="1"/>
              <a:t>aureus</a:t>
            </a:r>
            <a:r>
              <a:rPr lang="fr-CH" sz="2400" dirty="0"/>
              <a:t> sont MRSA</a:t>
            </a:r>
          </a:p>
          <a:p>
            <a:pPr marL="1257300" lvl="2" indent="-342900">
              <a:buFontTx/>
              <a:buChar char="-"/>
            </a:pPr>
            <a:r>
              <a:rPr lang="fr-CH" dirty="0"/>
              <a:t>vancomycine et oxacilline pas efficaces contre </a:t>
            </a:r>
            <a:r>
              <a:rPr lang="fr-CH" dirty="0" err="1"/>
              <a:t>K.</a:t>
            </a:r>
            <a:r>
              <a:rPr lang="fr-CH" i="1" dirty="0" err="1"/>
              <a:t>kingae</a:t>
            </a:r>
            <a:r>
              <a:rPr lang="fr-CH" dirty="0"/>
              <a:t>, mais souvent donnés comme première intention pour lutter contre MSSA et MRSA </a:t>
            </a:r>
          </a:p>
        </p:txBody>
      </p:sp>
      <p:pic>
        <p:nvPicPr>
          <p:cNvPr id="9" name="Picture 2" descr="Résultat de recherche d'images pour &quot;signe atten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741540"/>
            <a:ext cx="1120178" cy="11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traitement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8" y="1380392"/>
            <a:ext cx="111486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Relais per os: à quel moment?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«traditionnellement»: traitement iv 6 semaines, puis relais per os quand quasi guérison</a:t>
            </a:r>
          </a:p>
          <a:p>
            <a:pPr lvl="1"/>
            <a:r>
              <a:rPr lang="fr-CH" sz="2000" dirty="0"/>
              <a:t>-&gt; remise en question de la nécessité du ttt iv si long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Pas réponse claire, moyenne des recommandations entre </a:t>
            </a:r>
            <a:r>
              <a:rPr lang="fr-CH" sz="2000" b="1" dirty="0"/>
              <a:t>3-7 jours iv</a:t>
            </a:r>
          </a:p>
          <a:p>
            <a:pPr lvl="1"/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b="1" dirty="0"/>
              <a:t>Critères pour le relais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Âge &gt;1 mois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Amélioration état général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Apyrexie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Enfant immunocompétent avec vaccination à jour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Prise des médicaments per os possible</a:t>
            </a:r>
          </a:p>
          <a:p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b="1" dirty="0"/>
              <a:t>Contre-indications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Âge &lt;1 mois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Pathogène non sensible à un traitement existant per os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Pathogène non identifié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Patient ne tolère pas prise orale</a:t>
            </a:r>
          </a:p>
          <a:p>
            <a:pPr lvl="1"/>
            <a:endParaRPr lang="fr-CH" sz="2000" dirty="0"/>
          </a:p>
          <a:p>
            <a:pPr marL="800100" lvl="1" indent="-342900">
              <a:buFontTx/>
              <a:buChar char="-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060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traitement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89085" y="1507813"/>
            <a:ext cx="107529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Quelle durée d’antibiothérapie?</a:t>
            </a:r>
          </a:p>
          <a:p>
            <a:endParaRPr lang="fr-CH" sz="2400" dirty="0"/>
          </a:p>
          <a:p>
            <a:r>
              <a:rPr lang="fr-CH" sz="2000" dirty="0"/>
              <a:t>-  Plusieurs études se sont penchées sur la question</a:t>
            </a:r>
            <a:r>
              <a:rPr lang="fr-CH" sz="2000" baseline="30000" dirty="0"/>
              <a:t>1, 2, 3 </a:t>
            </a:r>
            <a:r>
              <a:rPr lang="fr-CH" sz="2000" dirty="0"/>
              <a:t>-&gt; </a:t>
            </a:r>
            <a:r>
              <a:rPr lang="fr-CH" sz="2000" b="1" dirty="0"/>
              <a:t>tendance à raccourcir le traitement iv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Étude anglaise</a:t>
            </a:r>
            <a:r>
              <a:rPr lang="fr-CH" sz="2000" baseline="30000" dirty="0"/>
              <a:t>3</a:t>
            </a:r>
            <a:r>
              <a:rPr lang="fr-CH" sz="2000" dirty="0"/>
              <a:t> avec 131 enfants immunocompétents de &gt;3 mois: traitement iv 2-4 jours puis relais per os sur 20 jours -&gt; pas récidive ni complication par rapport à un traitement per os de &gt;30 jours</a:t>
            </a:r>
          </a:p>
          <a:p>
            <a:pPr marL="1257300" lvl="2" indent="-342900">
              <a:buFontTx/>
              <a:buChar char="-"/>
            </a:pPr>
            <a:r>
              <a:rPr lang="fr-CH" dirty="0"/>
              <a:t>mais n’ont pas eu de cas à MRSA qui nécessiteraient plus de prudence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En général si bonne évolution: </a:t>
            </a:r>
            <a:r>
              <a:rPr lang="fr-CH" sz="2000" b="1" dirty="0"/>
              <a:t>antibiothérapie sur 3-4 semaines au total </a:t>
            </a:r>
            <a:r>
              <a:rPr lang="fr-CH" sz="2000" dirty="0"/>
              <a:t>(vs arthrite: 2 semaines)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MRSA/toxine </a:t>
            </a:r>
            <a:r>
              <a:rPr lang="fr-CH" sz="2000" dirty="0" err="1"/>
              <a:t>Panton</a:t>
            </a:r>
            <a:r>
              <a:rPr lang="fr-CH" sz="2000" dirty="0"/>
              <a:t>-Valentine -&gt; poursuivre durant 4-6 semaines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Patients </a:t>
            </a:r>
            <a:r>
              <a:rPr lang="fr-CH" sz="2000" dirty="0" err="1"/>
              <a:t>immuno</a:t>
            </a:r>
            <a:r>
              <a:rPr lang="fr-CH" sz="2000" dirty="0"/>
              <a:t>-comprimés/</a:t>
            </a:r>
            <a:r>
              <a:rPr lang="fr-CH" sz="2000" dirty="0" err="1"/>
              <a:t>nouveaux-nés</a:t>
            </a:r>
            <a:r>
              <a:rPr lang="fr-CH" sz="2000" dirty="0"/>
              <a:t>/drépanocytose/multifocal -&gt; prolonger traitement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084" y="5823248"/>
            <a:ext cx="101316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fr-CH" sz="1100" i="1" dirty="0"/>
              <a:t>«Short duration of initial </a:t>
            </a:r>
            <a:r>
              <a:rPr lang="fr-CH" sz="1100" i="1" dirty="0" err="1"/>
              <a:t>treatment</a:t>
            </a:r>
            <a:r>
              <a:rPr lang="fr-CH" sz="1100" i="1" dirty="0"/>
              <a:t> in 70 </a:t>
            </a:r>
            <a:r>
              <a:rPr lang="fr-CH" sz="1100" i="1" dirty="0" err="1"/>
              <a:t>pediatrics</a:t>
            </a:r>
            <a:r>
              <a:rPr lang="fr-CH" sz="1100" i="1" dirty="0"/>
              <a:t> patients </a:t>
            </a:r>
            <a:r>
              <a:rPr lang="fr-CH" sz="1100" i="1" dirty="0" err="1"/>
              <a:t>with</a:t>
            </a:r>
            <a:r>
              <a:rPr lang="fr-CH" sz="1100" i="1" dirty="0"/>
              <a:t> </a:t>
            </a:r>
            <a:r>
              <a:rPr lang="fr-CH" sz="1100" i="1" dirty="0" err="1"/>
              <a:t>osteroarticular</a:t>
            </a:r>
            <a:r>
              <a:rPr lang="fr-CH" sz="1100" i="1" dirty="0"/>
              <a:t> infections». </a:t>
            </a:r>
            <a:r>
              <a:rPr lang="fr-CH" sz="1100" dirty="0"/>
              <a:t>SMA Prado, C. </a:t>
            </a:r>
            <a:r>
              <a:rPr lang="fr-CH" sz="1100" dirty="0" err="1"/>
              <a:t>Lizama</a:t>
            </a:r>
            <a:r>
              <a:rPr lang="fr-CH" sz="1100" dirty="0"/>
              <a:t>. In </a:t>
            </a:r>
            <a:r>
              <a:rPr lang="fr-CH" sz="1100" dirty="0" err="1"/>
              <a:t>Rev</a:t>
            </a:r>
            <a:r>
              <a:rPr lang="fr-CH" sz="1100" dirty="0"/>
              <a:t> </a:t>
            </a:r>
            <a:r>
              <a:rPr lang="fr-CH" sz="1100" dirty="0" err="1"/>
              <a:t>Chilena</a:t>
            </a:r>
            <a:r>
              <a:rPr lang="fr-CH" sz="1100" dirty="0"/>
              <a:t> </a:t>
            </a:r>
            <a:r>
              <a:rPr lang="fr-CH" sz="1100" dirty="0" err="1"/>
              <a:t>Infectiology</a:t>
            </a:r>
            <a:r>
              <a:rPr lang="fr-CH" sz="1100" dirty="0"/>
              <a:t>, 2008.</a:t>
            </a:r>
          </a:p>
          <a:p>
            <a:pPr marL="342900" indent="-342900" algn="just">
              <a:buAutoNum type="arabicPeriod"/>
            </a:pPr>
            <a:r>
              <a:rPr lang="fr-CH" sz="1100" i="1" dirty="0"/>
              <a:t>«Prospective </a:t>
            </a:r>
            <a:r>
              <a:rPr lang="fr-CH" sz="1100" i="1" dirty="0" err="1"/>
              <a:t>evaluation</a:t>
            </a:r>
            <a:r>
              <a:rPr lang="fr-CH" sz="1100" i="1" dirty="0"/>
              <a:t> of a </a:t>
            </a:r>
            <a:r>
              <a:rPr lang="fr-CH" sz="1100" i="1" dirty="0" err="1"/>
              <a:t>shortened</a:t>
            </a:r>
            <a:r>
              <a:rPr lang="fr-CH" sz="1100" i="1" dirty="0"/>
              <a:t> </a:t>
            </a:r>
            <a:r>
              <a:rPr lang="fr-CH" sz="1100" i="1" dirty="0" err="1"/>
              <a:t>regimen</a:t>
            </a:r>
            <a:r>
              <a:rPr lang="fr-CH" sz="1100" i="1" dirty="0"/>
              <a:t> of </a:t>
            </a:r>
            <a:r>
              <a:rPr lang="fr-CH" sz="1100" i="1" dirty="0" err="1"/>
              <a:t>treatment</a:t>
            </a:r>
            <a:r>
              <a:rPr lang="fr-CH" sz="1100" i="1" dirty="0"/>
              <a:t> for acute </a:t>
            </a:r>
            <a:r>
              <a:rPr lang="fr-CH" sz="1100" i="1" dirty="0" err="1"/>
              <a:t>osteomyelitis</a:t>
            </a:r>
            <a:r>
              <a:rPr lang="fr-CH" sz="1100" i="1" dirty="0"/>
              <a:t> and </a:t>
            </a:r>
            <a:r>
              <a:rPr lang="fr-CH" sz="1100" i="1" dirty="0" err="1"/>
              <a:t>septic</a:t>
            </a:r>
            <a:r>
              <a:rPr lang="fr-CH" sz="1100" i="1" dirty="0"/>
              <a:t> </a:t>
            </a:r>
            <a:r>
              <a:rPr lang="fr-CH" sz="1100" i="1" dirty="0" err="1"/>
              <a:t>arthritis</a:t>
            </a:r>
            <a:r>
              <a:rPr lang="fr-CH" sz="1100" i="1" dirty="0"/>
              <a:t> in </a:t>
            </a:r>
            <a:r>
              <a:rPr lang="fr-CH" sz="1100" i="1" dirty="0" err="1"/>
              <a:t>children</a:t>
            </a:r>
            <a:r>
              <a:rPr lang="fr-CH" sz="1100" i="1" dirty="0"/>
              <a:t>». </a:t>
            </a:r>
            <a:r>
              <a:rPr lang="fr-CH" sz="1100" dirty="0"/>
              <a:t>N. </a:t>
            </a:r>
            <a:r>
              <a:rPr lang="fr-CH" sz="1100" dirty="0" err="1"/>
              <a:t>Jadodzinski</a:t>
            </a:r>
            <a:r>
              <a:rPr lang="fr-CH" sz="1100" dirty="0"/>
              <a:t>, R. </a:t>
            </a:r>
            <a:r>
              <a:rPr lang="fr-CH" sz="1100" dirty="0" err="1"/>
              <a:t>Kanwar</a:t>
            </a:r>
            <a:r>
              <a:rPr lang="fr-CH" sz="1100" dirty="0"/>
              <a:t>. In Journal of </a:t>
            </a:r>
            <a:r>
              <a:rPr lang="fr-CH" sz="1100" dirty="0" err="1"/>
              <a:t>Pediatric</a:t>
            </a:r>
            <a:r>
              <a:rPr lang="fr-CH" sz="1100" dirty="0"/>
              <a:t> </a:t>
            </a:r>
            <a:r>
              <a:rPr lang="fr-CH" sz="1100" dirty="0" err="1"/>
              <a:t>Orthopedic</a:t>
            </a:r>
            <a:r>
              <a:rPr lang="fr-CH" sz="1100" dirty="0"/>
              <a:t>, 2009. </a:t>
            </a:r>
          </a:p>
          <a:p>
            <a:pPr marL="342900" indent="-342900" algn="just">
              <a:buAutoNum type="arabicPeriod"/>
            </a:pPr>
            <a:r>
              <a:rPr lang="fr-CH" sz="1100" i="1" dirty="0"/>
              <a:t>«Short-versus long-terme </a:t>
            </a:r>
            <a:r>
              <a:rPr lang="fr-CH" sz="1100" i="1" dirty="0" err="1"/>
              <a:t>antimicrobial</a:t>
            </a:r>
            <a:r>
              <a:rPr lang="fr-CH" sz="1100" i="1" dirty="0"/>
              <a:t> </a:t>
            </a:r>
            <a:r>
              <a:rPr lang="fr-CH" sz="1100" i="1" dirty="0" err="1"/>
              <a:t>tratment</a:t>
            </a:r>
            <a:r>
              <a:rPr lang="fr-CH" sz="1100" i="1" dirty="0"/>
              <a:t> for acute </a:t>
            </a:r>
            <a:r>
              <a:rPr lang="fr-CH" sz="1100" i="1" dirty="0" err="1"/>
              <a:t>hematogenous</a:t>
            </a:r>
            <a:r>
              <a:rPr lang="fr-CH" sz="1100" i="1" dirty="0"/>
              <a:t> </a:t>
            </a:r>
            <a:r>
              <a:rPr lang="fr-CH" sz="1100" i="1" dirty="0" err="1"/>
              <a:t>osteomyelitis</a:t>
            </a:r>
            <a:r>
              <a:rPr lang="fr-CH" sz="1100" i="1" dirty="0"/>
              <a:t> of </a:t>
            </a:r>
            <a:r>
              <a:rPr lang="fr-CH" sz="1100" i="1" dirty="0" err="1"/>
              <a:t>childhood</a:t>
            </a:r>
            <a:r>
              <a:rPr lang="fr-CH" sz="1100" i="1" dirty="0"/>
              <a:t>: </a:t>
            </a:r>
            <a:r>
              <a:rPr lang="fr-CH" sz="1100" i="1" dirty="0" err="1"/>
              <a:t>propsective</a:t>
            </a:r>
            <a:r>
              <a:rPr lang="fr-CH" sz="1100" i="1" dirty="0"/>
              <a:t>, </a:t>
            </a:r>
            <a:r>
              <a:rPr lang="fr-CH" sz="1100" i="1" dirty="0" err="1"/>
              <a:t>randomized</a:t>
            </a:r>
            <a:r>
              <a:rPr lang="fr-CH" sz="1100" i="1" dirty="0"/>
              <a:t> </a:t>
            </a:r>
            <a:r>
              <a:rPr lang="fr-CH" sz="1100" i="1" dirty="0" err="1"/>
              <a:t>traial</a:t>
            </a:r>
            <a:r>
              <a:rPr lang="fr-CH" sz="1100" i="1" dirty="0"/>
              <a:t> on 131 culture-positive cases». </a:t>
            </a:r>
            <a:r>
              <a:rPr lang="fr-CH" sz="1100" dirty="0"/>
              <a:t>H. </a:t>
            </a:r>
            <a:r>
              <a:rPr lang="fr-CH" sz="1100" dirty="0" err="1"/>
              <a:t>Peltola</a:t>
            </a:r>
            <a:r>
              <a:rPr lang="fr-CH" sz="1100" dirty="0"/>
              <a:t>, M. </a:t>
            </a:r>
            <a:r>
              <a:rPr lang="fr-CH" sz="1100" dirty="0" err="1"/>
              <a:t>Paakkönen</a:t>
            </a:r>
            <a:r>
              <a:rPr lang="fr-CH" sz="1100" dirty="0"/>
              <a:t>. In </a:t>
            </a:r>
            <a:r>
              <a:rPr lang="fr-CH" sz="1100" dirty="0" err="1"/>
              <a:t>Pediatrics</a:t>
            </a:r>
            <a:r>
              <a:rPr lang="fr-CH" sz="1100" dirty="0"/>
              <a:t> </a:t>
            </a:r>
            <a:r>
              <a:rPr lang="fr-CH" sz="1100" dirty="0" err="1"/>
              <a:t>Infectiouse</a:t>
            </a:r>
            <a:r>
              <a:rPr lang="fr-CH" sz="1100" dirty="0"/>
              <a:t> </a:t>
            </a:r>
            <a:r>
              <a:rPr lang="fr-CH" sz="1100" dirty="0" err="1"/>
              <a:t>Diseases</a:t>
            </a:r>
            <a:r>
              <a:rPr lang="fr-CH" sz="1100" dirty="0"/>
              <a:t> Journal, 2010. </a:t>
            </a:r>
          </a:p>
        </p:txBody>
      </p:sp>
    </p:spTree>
    <p:extLst>
      <p:ext uri="{BB962C8B-B14F-4D97-AF65-F5344CB8AC3E}">
        <p14:creationId xmlns:p14="http://schemas.microsoft.com/office/powerpoint/2010/main" val="9316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traitement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29760" y="1102578"/>
            <a:ext cx="108057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Autres médications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Antalgie et antipyrétique</a:t>
            </a:r>
          </a:p>
          <a:p>
            <a:pPr marL="342900" indent="-342900">
              <a:buFontTx/>
              <a:buChar char="-"/>
            </a:pPr>
            <a:r>
              <a:rPr lang="fr-CH" sz="2000" dirty="0" err="1"/>
              <a:t>Anti-coagulant</a:t>
            </a:r>
            <a:r>
              <a:rPr lang="fr-CH" sz="2000" dirty="0"/>
              <a:t> si thrombose/embolie pulmonaire associée (++ cas associé à MRSA)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Immobilisation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Peut </a:t>
            </a:r>
            <a:r>
              <a:rPr lang="fr-CH" sz="2000" dirty="0">
                <a:latin typeface="Calibri" panose="020F0502020204030204" pitchFamily="34" charset="0"/>
              </a:rPr>
              <a:t>↘ douleurs et risques de fracture pathologique, surtout si fémur proximal ou vertèbre</a:t>
            </a:r>
          </a:p>
          <a:p>
            <a:pPr lvl="1"/>
            <a:endParaRPr lang="fr-CH" sz="2000" dirty="0"/>
          </a:p>
          <a:p>
            <a:r>
              <a:rPr lang="fr-CH" sz="2400" b="1" dirty="0">
                <a:solidFill>
                  <a:srgbClr val="23A923"/>
                </a:solidFill>
              </a:rPr>
              <a:t>Place de la chirurgie?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Très controversé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Traitement conservateur suffisant dans &gt;90% cas, si la prise en charge est assez rapide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Indications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Drainage d’un abcès sous-</a:t>
            </a:r>
            <a:r>
              <a:rPr lang="fr-CH" sz="2000" dirty="0" err="1"/>
              <a:t>périosté</a:t>
            </a:r>
            <a:r>
              <a:rPr lang="fr-CH" sz="2000" dirty="0"/>
              <a:t> ou des tissus mous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Pus dans espace intra-médullaire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Excision d’un séquestre osseux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Absence d’amélioration clinique en 48-72h malgré antibiothérapie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De manière générale: </a:t>
            </a:r>
            <a:r>
              <a:rPr lang="fr-CH" sz="2000" dirty="0"/>
              <a:t>solution à envisager seulement si mauvaise réponse au traitement initial médicamenteux ou certains cas (toxine </a:t>
            </a:r>
            <a:r>
              <a:rPr lang="fr-CH" sz="2000" dirty="0" err="1"/>
              <a:t>Panto</a:t>
            </a:r>
            <a:r>
              <a:rPr lang="fr-CH" sz="2000" dirty="0"/>
              <a:t>-Valentine du S.</a:t>
            </a:r>
            <a:r>
              <a:rPr lang="fr-CH" sz="2000" i="1" dirty="0"/>
              <a:t> aureus </a:t>
            </a:r>
            <a:r>
              <a:rPr lang="fr-CH" sz="2000" dirty="0"/>
              <a:t>qui fait de lourds dégâts locaux)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6501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traitement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13236" y="1547446"/>
            <a:ext cx="10928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En 3-4 jours, normalement: </a:t>
            </a:r>
            <a:r>
              <a:rPr lang="fr-CH" sz="2000" dirty="0">
                <a:latin typeface="Calibri" panose="020F0502020204030204" pitchFamily="34" charset="0"/>
              </a:rPr>
              <a:t>↘ fièvre, ↘ douleur, ↘ CRP et leucocytose</a:t>
            </a:r>
            <a:endParaRPr lang="fr-CH" sz="2000" dirty="0"/>
          </a:p>
          <a:p>
            <a:endParaRPr lang="fr-CH" sz="2400" b="1" dirty="0">
              <a:solidFill>
                <a:srgbClr val="51AD47"/>
              </a:solidFill>
            </a:endParaRPr>
          </a:p>
          <a:p>
            <a:endParaRPr lang="fr-CH" sz="2400" b="1" dirty="0">
              <a:solidFill>
                <a:srgbClr val="51AD47"/>
              </a:solidFill>
            </a:endParaRPr>
          </a:p>
          <a:p>
            <a:r>
              <a:rPr lang="fr-CH" sz="2400" b="1" dirty="0">
                <a:solidFill>
                  <a:srgbClr val="51AD47"/>
                </a:solidFill>
              </a:rPr>
              <a:t>En cas d’absence de réponse au traitement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Complication (abcès, séquestre osseux) -&gt; sanction chirurgicale?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Traitement non efficace (résistance du pathogène, infection </a:t>
            </a:r>
            <a:r>
              <a:rPr lang="fr-CH" sz="2000" dirty="0" err="1"/>
              <a:t>polymicrobienne</a:t>
            </a:r>
            <a:r>
              <a:rPr lang="fr-CH" sz="2000" dirty="0"/>
              <a:t>, dose inadéquate, mauvaise germe ciblé)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Autre diagnostic (voir diagnostic différentiel)</a:t>
            </a:r>
          </a:p>
          <a:p>
            <a:r>
              <a:rPr lang="fr-CH" sz="2000" dirty="0"/>
              <a:t> </a:t>
            </a:r>
          </a:p>
          <a:p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6817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monitoring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7" y="1380392"/>
            <a:ext cx="11007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Recommandations (USA)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VS/CRP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Au moment du diagnostic puis à répéter dans les 48h, jusqu’à obtention d’une diminution de 50% de la valeur de base environ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CRP aura une cinétique plus rapide (certains ne répètent que la CRP en aigu)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FSC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Au moment du relai pas os</a:t>
            </a:r>
          </a:p>
          <a:p>
            <a:pPr marL="342900" indent="-342900">
              <a:buFontTx/>
              <a:buChar char="-"/>
            </a:pPr>
            <a:r>
              <a:rPr lang="fr-CH" sz="2000" b="1" dirty="0" err="1"/>
              <a:t>Rx</a:t>
            </a:r>
            <a:endParaRPr lang="fr-CH" sz="2000" b="1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Pas forcément fait de routine si évolution favorable et simple, parfois au moment du relais per os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Souvent effectué en fin de traitement pour s’assurer de l’absence de nouvelle lésion osseuse</a:t>
            </a:r>
          </a:p>
        </p:txBody>
      </p:sp>
    </p:spTree>
    <p:extLst>
      <p:ext uri="{BB962C8B-B14F-4D97-AF65-F5344CB8AC3E}">
        <p14:creationId xmlns:p14="http://schemas.microsoft.com/office/powerpoint/2010/main" val="34588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complications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096457"/>
            <a:ext cx="103485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Dépendent essentiellement du temps entre début symptômes et traitement</a:t>
            </a:r>
          </a:p>
          <a:p>
            <a:pPr algn="ctr"/>
            <a:r>
              <a:rPr lang="fr-CH" sz="2400" dirty="0">
                <a:solidFill>
                  <a:srgbClr val="23A923"/>
                </a:solidFill>
              </a:rPr>
              <a:t>« + le délai est long, + le risque de nécrose </a:t>
            </a:r>
            <a:r>
              <a:rPr lang="fr-CH" sz="2400" dirty="0">
                <a:solidFill>
                  <a:srgbClr val="23A923"/>
                </a:solidFill>
                <a:latin typeface="Calibri" panose="020F0502020204030204" pitchFamily="34" charset="0"/>
              </a:rPr>
              <a:t>↗»</a:t>
            </a:r>
          </a:p>
          <a:p>
            <a:endParaRPr lang="fr-CH" sz="2000" dirty="0"/>
          </a:p>
          <a:p>
            <a:r>
              <a:rPr lang="fr-CH" sz="2400" b="1" dirty="0">
                <a:solidFill>
                  <a:srgbClr val="23A923"/>
                </a:solidFill>
              </a:rPr>
              <a:t>Musculo-squelettique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Extension dans tissus mous 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Arthrite septique (30% des cas, jusqu’à 70% cas chez </a:t>
            </a:r>
            <a:r>
              <a:rPr lang="fr-CH" sz="2000" dirty="0" err="1"/>
              <a:t>nouveaux-nés</a:t>
            </a:r>
            <a:r>
              <a:rPr lang="fr-CH" sz="2000" dirty="0"/>
              <a:t>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Anomalie de croissance des os (déformation, raccourcissement),  ↗ si MRSA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Abcès sous-</a:t>
            </a:r>
            <a:r>
              <a:rPr lang="fr-CH" sz="2000" dirty="0" err="1"/>
              <a:t>périosté</a:t>
            </a: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Abcès de Brodie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Fracture pathologique (+ si MRSA)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Infection multifocale (+ si MRSA ou nouveau-né)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Nécrose tissulaire (+ si toxine </a:t>
            </a:r>
            <a:r>
              <a:rPr lang="fr-CH" sz="2000" dirty="0" err="1"/>
              <a:t>Panton</a:t>
            </a:r>
            <a:r>
              <a:rPr lang="fr-CH" sz="2000" dirty="0"/>
              <a:t>-Valentine)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Ostéonécrose (nécrose avasculaire) de la tête fémorale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Collapse ou destruction corps vertébral -&gt; compression médullaire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Séquestre osseux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Ostéomyélite chronique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1341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complications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8" y="1380392"/>
            <a:ext cx="103485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Vasculaire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Thrombose veineuse et embole septique 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surtout si MRSA et toxine </a:t>
            </a:r>
            <a:r>
              <a:rPr lang="fr-CH" sz="2000" dirty="0" err="1"/>
              <a:t>Panton</a:t>
            </a:r>
            <a:r>
              <a:rPr lang="fr-CH" sz="2000" dirty="0"/>
              <a:t>-Valentine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endParaRPr lang="fr-CH" sz="2000" dirty="0"/>
          </a:p>
          <a:p>
            <a:r>
              <a:rPr lang="fr-CH" sz="2000" b="1" dirty="0">
                <a:solidFill>
                  <a:srgbClr val="23A923"/>
                </a:solidFill>
              </a:rPr>
              <a:t>Autres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Sepsis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Décès (rare, &lt;1% cas)</a:t>
            </a:r>
          </a:p>
          <a:p>
            <a:pPr marL="342900" indent="-342900">
              <a:buFontTx/>
              <a:buChar char="-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8084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4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3200" b="1" dirty="0">
                <a:solidFill>
                  <a:srgbClr val="148505"/>
                </a:solidFill>
              </a:rPr>
              <a:t>algorithme de prise en charge</a:t>
            </a:r>
            <a:endParaRPr lang="fr-CH" sz="4000" b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62" y="1287096"/>
            <a:ext cx="9079745" cy="507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15374" y="5411578"/>
            <a:ext cx="18099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«Acute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dirty="0"/>
              <a:t>H. </a:t>
            </a:r>
            <a:r>
              <a:rPr lang="fr-CH" sz="1400" dirty="0" err="1"/>
              <a:t>Peltola</a:t>
            </a:r>
            <a:r>
              <a:rPr lang="fr-CH" sz="1400" dirty="0"/>
              <a:t>. New </a:t>
            </a:r>
            <a:r>
              <a:rPr lang="fr-CH" sz="1400" dirty="0" err="1"/>
              <a:t>England</a:t>
            </a:r>
            <a:r>
              <a:rPr lang="fr-CH" sz="1400" dirty="0"/>
              <a:t> Journal of </a:t>
            </a:r>
            <a:r>
              <a:rPr lang="fr-CH" sz="1400" dirty="0" err="1"/>
              <a:t>Medicine</a:t>
            </a:r>
            <a:r>
              <a:rPr lang="fr-CH" sz="1400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2076219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902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3200" b="1" dirty="0">
                <a:solidFill>
                  <a:srgbClr val="148505"/>
                </a:solidFill>
              </a:rPr>
              <a:t>algorithme de prise en charge</a:t>
            </a:r>
            <a:endParaRPr lang="fr-CH" sz="4000" b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80451"/>
            <a:ext cx="8056439" cy="58750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15374" y="5411578"/>
            <a:ext cx="18099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«Acute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dirty="0"/>
              <a:t>H. </a:t>
            </a:r>
            <a:r>
              <a:rPr lang="fr-CH" sz="1400" dirty="0" err="1"/>
              <a:t>Peltola</a:t>
            </a:r>
            <a:r>
              <a:rPr lang="fr-CH" sz="1400" dirty="0"/>
              <a:t>. New </a:t>
            </a:r>
            <a:r>
              <a:rPr lang="fr-CH" sz="1400" dirty="0" err="1"/>
              <a:t>England</a:t>
            </a:r>
            <a:r>
              <a:rPr lang="fr-CH" sz="1400" dirty="0"/>
              <a:t> Journal of </a:t>
            </a:r>
            <a:r>
              <a:rPr lang="fr-CH" sz="1400" dirty="0" err="1"/>
              <a:t>Medicine</a:t>
            </a:r>
            <a:r>
              <a:rPr lang="fr-CH" sz="1400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162086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415562"/>
            <a:ext cx="11007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Attitude:</a:t>
            </a:r>
            <a:r>
              <a:rPr lang="fr-CH" sz="2000" dirty="0"/>
              <a:t> hospitalisation pour suspicion d’ostéomyélite humérus/clavicule gauche</a:t>
            </a:r>
          </a:p>
          <a:p>
            <a:r>
              <a:rPr lang="fr-CH" sz="2000" dirty="0"/>
              <a:t>-&gt; </a:t>
            </a:r>
            <a:r>
              <a:rPr lang="fr-CH" sz="2000" dirty="0" err="1"/>
              <a:t>co</a:t>
            </a:r>
            <a:r>
              <a:rPr lang="fr-CH" sz="2000" dirty="0"/>
              <a:t>-amoxicilline 150mg/kg/jour iv</a:t>
            </a:r>
          </a:p>
          <a:p>
            <a:endParaRPr lang="fr-CH" sz="2000" dirty="0"/>
          </a:p>
          <a:p>
            <a:r>
              <a:rPr lang="fr-CH" sz="2000" dirty="0"/>
              <a:t>Après 48h, évolution clinique très favorable: mobilisation sans limitation, </a:t>
            </a:r>
            <a:r>
              <a:rPr lang="fr-CH" sz="2000" dirty="0" err="1"/>
              <a:t>afébrile</a:t>
            </a:r>
            <a:endParaRPr lang="fr-CH" sz="2000" dirty="0"/>
          </a:p>
          <a:p>
            <a:endParaRPr lang="fr-CH" sz="2000" dirty="0"/>
          </a:p>
          <a:p>
            <a:r>
              <a:rPr lang="fr-CH" sz="2000" b="1" dirty="0"/>
              <a:t>Suite des résultats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J2: hémocultures négatives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J5: IRM épaule-&gt; pas de lésion osseuse, pas de signes en faveur d’une ostéomyélite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J6: VS 30mm/h, CRP 14 mg/l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PCR pharynx </a:t>
            </a:r>
            <a:r>
              <a:rPr lang="fr-CH" sz="2000" dirty="0" err="1"/>
              <a:t>Kingella</a:t>
            </a:r>
            <a:r>
              <a:rPr lang="fr-CH" sz="2000" dirty="0"/>
              <a:t> </a:t>
            </a:r>
            <a:r>
              <a:rPr lang="fr-CH" sz="2000" i="1" dirty="0" err="1"/>
              <a:t>kingae</a:t>
            </a:r>
            <a:r>
              <a:rPr lang="fr-CH" sz="2000" dirty="0"/>
              <a:t>: </a:t>
            </a:r>
            <a:r>
              <a:rPr lang="fr-CH" sz="2000" b="1" dirty="0"/>
              <a:t>positive</a:t>
            </a:r>
            <a:r>
              <a:rPr lang="fr-CH" sz="2000" dirty="0"/>
              <a:t>	(négatif dans le sang)</a:t>
            </a:r>
          </a:p>
          <a:p>
            <a:endParaRPr lang="fr-CH" sz="2000" dirty="0"/>
          </a:p>
          <a:p>
            <a:r>
              <a:rPr lang="fr-CH" sz="2000" dirty="0"/>
              <a:t>Retour à domicile à J7</a:t>
            </a:r>
          </a:p>
          <a:p>
            <a:r>
              <a:rPr lang="fr-CH" sz="2000" dirty="0"/>
              <a:t>Changement traitement pour </a:t>
            </a:r>
            <a:r>
              <a:rPr lang="fr-CH" sz="2000" dirty="0" err="1"/>
              <a:t>ceftriaxone</a:t>
            </a:r>
            <a:r>
              <a:rPr lang="fr-CH" sz="2000" dirty="0"/>
              <a:t> 80mg/kg/j iv en ambulatoire, traitement parentéral prévu durant 14 jours au total</a:t>
            </a:r>
          </a:p>
          <a:p>
            <a:endParaRPr lang="fr-CH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 </a:t>
            </a:r>
            <a:r>
              <a:rPr lang="fr-CH" sz="4000" b="1" dirty="0" err="1">
                <a:solidFill>
                  <a:srgbClr val="148505"/>
                </a:solidFill>
              </a:rPr>
              <a:t>Jad</a:t>
            </a:r>
            <a:endParaRPr lang="fr-CH" sz="4000" b="1" dirty="0">
              <a:solidFill>
                <a:srgbClr val="148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78078" y="1268062"/>
            <a:ext cx="7377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000" dirty="0"/>
              <a:t>Gram négatif, </a:t>
            </a:r>
            <a:r>
              <a:rPr lang="fr-CH" sz="2000" dirty="0" err="1"/>
              <a:t>anaérobe</a:t>
            </a:r>
            <a:r>
              <a:rPr lang="fr-CH" sz="2000" dirty="0"/>
              <a:t> facultatif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5 espèces de </a:t>
            </a:r>
            <a:r>
              <a:rPr lang="fr-CH" sz="2000" dirty="0" err="1"/>
              <a:t>Kingella</a:t>
            </a:r>
            <a:r>
              <a:rPr lang="fr-CH" sz="2000" dirty="0"/>
              <a:t>, dont </a:t>
            </a:r>
            <a:r>
              <a:rPr lang="fr-CH" sz="2000" i="1" dirty="0" err="1"/>
              <a:t>kingae</a:t>
            </a:r>
            <a:r>
              <a:rPr lang="fr-CH" sz="2000" dirty="0"/>
              <a:t> serait le plus responsable d’infections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Germe normal de la flore des voies respiratoires supérieures (surtout l’oropharynx)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Présent entre l’âge de 6 mois – 4 ans 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Immunité maternelle probable &lt;6 mois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Jusqu’à 10% de porteur sain chez les &lt;4ans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Contamination par voie orale, épidémie possible dans crèches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149" y="1363782"/>
            <a:ext cx="3589170" cy="24588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2997" y="4264190"/>
            <a:ext cx="112018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Lié à infection virale des voies respiratoires qui cause un dommage sur la muqueuse 	</a:t>
            </a:r>
          </a:p>
          <a:p>
            <a:r>
              <a:rPr lang="fr-CH" sz="2000" dirty="0"/>
              <a:t>	-&gt; permet une propagation de </a:t>
            </a:r>
            <a:r>
              <a:rPr lang="fr-CH" sz="2000" dirty="0" err="1"/>
              <a:t>K.</a:t>
            </a:r>
            <a:r>
              <a:rPr lang="fr-CH" sz="2000" i="1" dirty="0" err="1"/>
              <a:t>kingae</a:t>
            </a:r>
            <a:r>
              <a:rPr lang="fr-CH" sz="2000" dirty="0"/>
              <a:t> vers d’autres sites</a:t>
            </a:r>
          </a:p>
          <a:p>
            <a:r>
              <a:rPr lang="fr-CH" sz="2000" dirty="0"/>
              <a:t>	-&gt; Peut provoquer: 	</a:t>
            </a:r>
            <a:r>
              <a:rPr lang="fr-CH" sz="2000" b="1" dirty="0">
                <a:solidFill>
                  <a:srgbClr val="148505"/>
                </a:solidFill>
              </a:rPr>
              <a:t>endocardite, pneumonie, septicémie, méningite, </a:t>
            </a:r>
            <a:r>
              <a:rPr lang="fr-CH" sz="2000" b="1" dirty="0" err="1">
                <a:solidFill>
                  <a:srgbClr val="148505"/>
                </a:solidFill>
              </a:rPr>
              <a:t>spondylodiscite</a:t>
            </a:r>
            <a:r>
              <a:rPr lang="fr-CH" sz="2000" b="1" dirty="0">
                <a:solidFill>
                  <a:srgbClr val="148505"/>
                </a:solidFill>
              </a:rPr>
              <a:t>  et 					++ infection ostéo-articulaire</a:t>
            </a:r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	-&gt; fait partie des bactéries «HACEK»: groupe de bactéries gram négatif à croissance lente qui 	   	     peuvent faire des infections graves (dont endocardite)</a:t>
            </a:r>
          </a:p>
          <a:p>
            <a:pPr marL="800100" lvl="1" indent="-342900">
              <a:buFontTx/>
              <a:buChar char="-"/>
            </a:pPr>
            <a:endParaRPr lang="fr-CH" sz="20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386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8" y="1380392"/>
            <a:ext cx="10348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Détection bactériologique</a:t>
            </a:r>
          </a:p>
          <a:p>
            <a:endParaRPr lang="fr-CH" sz="2400" dirty="0"/>
          </a:p>
          <a:p>
            <a:pPr marL="342900" indent="-342900">
              <a:buFontTx/>
              <a:buChar char="-"/>
            </a:pPr>
            <a:r>
              <a:rPr lang="fr-CH" sz="2000" b="1" dirty="0"/>
              <a:t>Difficile à isoler: </a:t>
            </a:r>
            <a:r>
              <a:rPr lang="fr-CH" sz="2000" dirty="0"/>
              <a:t>pousse mal sur culture simple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Meilleure efficacité si inoculé sur bouteilles d’hémocultures </a:t>
            </a:r>
          </a:p>
          <a:p>
            <a:pPr marL="800100" lvl="1" indent="-342900">
              <a:buFontTx/>
              <a:buChar char="-"/>
            </a:pPr>
            <a:endParaRPr lang="fr-CH" sz="2000" dirty="0"/>
          </a:p>
          <a:p>
            <a:pPr lvl="1"/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Meilleur moyen, devenu gold standard:  </a:t>
            </a:r>
            <a:r>
              <a:rPr lang="fr-CH" sz="2000" b="1" dirty="0"/>
              <a:t>PCR spécifique </a:t>
            </a:r>
            <a:r>
              <a:rPr lang="fr-CH" sz="2000" dirty="0"/>
              <a:t>pour une toxine (RTX)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À faire dans ponction osseuse/articulaire + pharynx + sang</a:t>
            </a:r>
          </a:p>
        </p:txBody>
      </p:sp>
    </p:spTree>
    <p:extLst>
      <p:ext uri="{BB962C8B-B14F-4D97-AF65-F5344CB8AC3E}">
        <p14:creationId xmlns:p14="http://schemas.microsoft.com/office/powerpoint/2010/main" val="20293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60484" y="1307407"/>
            <a:ext cx="111838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Particularités cliniques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Souvent peu symptomatique: membre atteint peu douloureux, faible rougeur et tuméfaction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Fièvre dans &lt;10% cas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Épanchement articulaire faible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Peut toucher des os moins longs que les autres germes: sternum, </a:t>
            </a:r>
            <a:r>
              <a:rPr lang="fr-CH" sz="2000" dirty="0" err="1"/>
              <a:t>calcaneum</a:t>
            </a:r>
            <a:r>
              <a:rPr lang="fr-CH" sz="2000" dirty="0"/>
              <a:t>, vertèbres…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r>
              <a:rPr lang="fr-CH" sz="2400" b="1" dirty="0">
                <a:solidFill>
                  <a:srgbClr val="23A923"/>
                </a:solidFill>
              </a:rPr>
              <a:t>Particularités biologiques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Bilan biologique quasi normal 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CRP normale 40-50% cas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Pas de leucocytose ni déviation gauche dans 90% cas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VS est le seul paramètre à s’élever dans 80% cas</a:t>
            </a:r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dirty="0"/>
              <a:t>-&gt; un enfant </a:t>
            </a:r>
            <a:r>
              <a:rPr lang="fr-CH" sz="2000" b="1" dirty="0" err="1"/>
              <a:t>afébrile</a:t>
            </a:r>
            <a:r>
              <a:rPr lang="fr-CH" sz="2000" dirty="0"/>
              <a:t> avec un </a:t>
            </a:r>
            <a:r>
              <a:rPr lang="fr-CH" sz="2000" b="1" dirty="0"/>
              <a:t>bilan biologique normal </a:t>
            </a:r>
            <a:r>
              <a:rPr lang="fr-CH" sz="2000" dirty="0"/>
              <a:t>peut avoir une infection ostéo-articulaire à K. </a:t>
            </a:r>
            <a:r>
              <a:rPr lang="fr-CH" sz="2000" i="1" dirty="0" err="1"/>
              <a:t>kingae</a:t>
            </a:r>
            <a:endParaRPr lang="fr-CH" sz="2000" i="1" dirty="0"/>
          </a:p>
          <a:p>
            <a:r>
              <a:rPr lang="fr-CH" sz="2000" dirty="0"/>
              <a:t>-&gt; amélioration des techniques de dépistage: K. </a:t>
            </a:r>
            <a:r>
              <a:rPr lang="fr-CH" sz="2000" i="1" dirty="0" err="1"/>
              <a:t>kingae</a:t>
            </a:r>
            <a:r>
              <a:rPr lang="fr-CH" sz="2000" dirty="0"/>
              <a:t> expliquant le grand nombre d’infection ostéo-articulaire chez des enfants chez qui auparavant on ne retrouvait pas de germes dans les cultures</a:t>
            </a:r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6780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19308" y="1195518"/>
            <a:ext cx="85817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Particularités radiologiques</a:t>
            </a:r>
          </a:p>
          <a:p>
            <a:endParaRPr lang="fr-CH" sz="2400" b="1" dirty="0">
              <a:solidFill>
                <a:srgbClr val="23A923"/>
              </a:solidFill>
            </a:endParaRPr>
          </a:p>
          <a:p>
            <a:r>
              <a:rPr lang="fr-CH" sz="2000" b="1" dirty="0" err="1"/>
              <a:t>Rx</a:t>
            </a:r>
            <a:r>
              <a:rPr lang="fr-CH" sz="2000" b="1" dirty="0"/>
              <a:t> conventionnelle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Signes absents durant phase aigue de l’infection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Par la suite: irrégularité des corticales ou abcès métaphysaire/</a:t>
            </a:r>
            <a:r>
              <a:rPr lang="fr-CH" sz="2000" dirty="0" err="1"/>
              <a:t>épiphysaire</a:t>
            </a:r>
            <a:endParaRPr lang="fr-CH" sz="2000" dirty="0"/>
          </a:p>
          <a:p>
            <a:pPr marL="342900" indent="-342900">
              <a:buFontTx/>
              <a:buChar char="-"/>
            </a:pPr>
            <a:endParaRPr lang="fr-CH" sz="2000" dirty="0"/>
          </a:p>
          <a:p>
            <a:endParaRPr lang="fr-CH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r="18270" b="33013"/>
          <a:stretch/>
        </p:blipFill>
        <p:spPr>
          <a:xfrm>
            <a:off x="3692771" y="3353728"/>
            <a:ext cx="2450122" cy="32668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68530" y="5939107"/>
            <a:ext cx="2893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Tiré de </a:t>
            </a:r>
            <a:r>
              <a:rPr lang="fr-CH" sz="1200" i="1" dirty="0"/>
              <a:t>«Infections ostéo-articulaires à K. </a:t>
            </a:r>
            <a:r>
              <a:rPr lang="fr-CH" sz="1200" i="1" dirty="0" err="1"/>
              <a:t>kingae</a:t>
            </a:r>
            <a:r>
              <a:rPr lang="fr-CH" sz="1200" i="1" dirty="0"/>
              <a:t> chez le petit enfant». M. </a:t>
            </a:r>
            <a:r>
              <a:rPr lang="fr-CH" sz="1200" i="1" dirty="0" err="1"/>
              <a:t>Francescato</a:t>
            </a:r>
            <a:r>
              <a:rPr lang="fr-CH" sz="1200" i="1" dirty="0"/>
              <a:t>. </a:t>
            </a:r>
            <a:r>
              <a:rPr lang="fr-CH" sz="1200" i="1" dirty="0" err="1"/>
              <a:t>Paediatrica</a:t>
            </a:r>
            <a:r>
              <a:rPr lang="fr-CH" sz="1200" i="1" dirty="0"/>
              <a:t>, 2011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585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12127" y="1298870"/>
            <a:ext cx="111838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IRM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Étude</a:t>
            </a:r>
            <a:r>
              <a:rPr lang="fr-CH" sz="2000" baseline="30000" dirty="0"/>
              <a:t>1</a:t>
            </a:r>
            <a:r>
              <a:rPr lang="fr-CH" sz="2000" dirty="0"/>
              <a:t> qui a étudié si présence signes radiologiques sur l’IRM typiques de </a:t>
            </a:r>
            <a:r>
              <a:rPr lang="fr-CH" sz="2000" dirty="0" err="1"/>
              <a:t>Kingella</a:t>
            </a:r>
            <a:r>
              <a:rPr lang="fr-CH" sz="2000" dirty="0"/>
              <a:t> </a:t>
            </a:r>
            <a:r>
              <a:rPr lang="fr-CH" sz="2000" i="1" dirty="0" err="1"/>
              <a:t>kingae</a:t>
            </a:r>
            <a:endParaRPr lang="fr-CH" sz="2000" i="1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Atteinte et </a:t>
            </a:r>
            <a:r>
              <a:rPr lang="fr-CH" sz="2000" dirty="0" err="1"/>
              <a:t>oedème</a:t>
            </a:r>
            <a:r>
              <a:rPr lang="fr-CH" sz="2000" dirty="0"/>
              <a:t> osseux moins fréquents (50% vs 100%)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Réaction tissus mous plus faible (20% vs 80%)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Lésions cartilagineuses </a:t>
            </a:r>
            <a:r>
              <a:rPr lang="fr-CH" sz="2000" dirty="0" err="1"/>
              <a:t>épiphysaires</a:t>
            </a:r>
            <a:r>
              <a:rPr lang="fr-CH" sz="2000" dirty="0"/>
              <a:t> fréquentes</a:t>
            </a:r>
          </a:p>
          <a:p>
            <a:pPr marL="1257300" lvl="2" indent="-342900">
              <a:buFontTx/>
              <a:buChar char="-"/>
            </a:pPr>
            <a:r>
              <a:rPr lang="fr-CH" sz="2000" dirty="0"/>
              <a:t>Signal </a:t>
            </a:r>
            <a:r>
              <a:rPr lang="fr-CH" sz="2000" dirty="0" err="1"/>
              <a:t>hyperintense</a:t>
            </a:r>
            <a:r>
              <a:rPr lang="fr-CH" sz="2000" dirty="0"/>
              <a:t> T2 / signal </a:t>
            </a:r>
            <a:r>
              <a:rPr lang="fr-CH" sz="2000" dirty="0" err="1"/>
              <a:t>hypointense</a:t>
            </a:r>
            <a:r>
              <a:rPr lang="fr-CH" sz="2000" dirty="0"/>
              <a:t> T1 avec </a:t>
            </a:r>
            <a:r>
              <a:rPr lang="fr-CH" sz="2000" dirty="0" err="1"/>
              <a:t>réhaussement</a:t>
            </a:r>
            <a:r>
              <a:rPr lang="fr-CH" sz="2000" dirty="0"/>
              <a:t> périphérique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endParaRPr lang="fr-CH" sz="2000" dirty="0"/>
          </a:p>
          <a:p>
            <a:r>
              <a:rPr lang="fr-CH" sz="2000" dirty="0"/>
              <a:t>-&gt; outil supplémentaire pouvant permettre de distinguer cause de l’infection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</p:txBody>
      </p:sp>
      <p:sp>
        <p:nvSpPr>
          <p:cNvPr id="2" name="Rectangle 1"/>
          <p:cNvSpPr/>
          <p:nvPr/>
        </p:nvSpPr>
        <p:spPr>
          <a:xfrm>
            <a:off x="439616" y="6134744"/>
            <a:ext cx="10131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sz="1600" i="1" dirty="0"/>
              <a:t>1. «Can </a:t>
            </a:r>
            <a:r>
              <a:rPr lang="fr-CH" sz="1600" i="1" dirty="0" err="1"/>
              <a:t>early</a:t>
            </a:r>
            <a:r>
              <a:rPr lang="fr-CH" sz="1600" i="1" dirty="0"/>
              <a:t> MRI </a:t>
            </a:r>
            <a:r>
              <a:rPr lang="fr-CH" sz="1600" i="1" dirty="0" err="1"/>
              <a:t>distinguish</a:t>
            </a:r>
            <a:r>
              <a:rPr lang="fr-CH" sz="1600" i="1" dirty="0"/>
              <a:t> </a:t>
            </a:r>
            <a:r>
              <a:rPr lang="fr-CH" sz="1600" i="1" dirty="0" err="1"/>
              <a:t>between</a:t>
            </a:r>
            <a:r>
              <a:rPr lang="fr-CH" sz="1600" i="1" dirty="0"/>
              <a:t>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and Gram-positive </a:t>
            </a:r>
            <a:r>
              <a:rPr lang="fr-CH" sz="1600" i="1" dirty="0" err="1"/>
              <a:t>cocci</a:t>
            </a:r>
            <a:r>
              <a:rPr lang="fr-CH" sz="1600" i="1" dirty="0"/>
              <a:t> in </a:t>
            </a:r>
            <a:r>
              <a:rPr lang="fr-CH" sz="1600" i="1" dirty="0" err="1"/>
              <a:t>osteoarticular</a:t>
            </a:r>
            <a:r>
              <a:rPr lang="fr-CH" sz="1600" i="1" dirty="0"/>
              <a:t> infections in </a:t>
            </a:r>
            <a:r>
              <a:rPr lang="fr-CH" sz="1600" i="1" dirty="0" err="1"/>
              <a:t>young</a:t>
            </a:r>
            <a:r>
              <a:rPr lang="fr-CH" sz="1600" i="1" dirty="0"/>
              <a:t> </a:t>
            </a:r>
            <a:r>
              <a:rPr lang="fr-CH" sz="1600" i="1" dirty="0" err="1"/>
              <a:t>children</a:t>
            </a:r>
            <a:r>
              <a:rPr lang="fr-CH" sz="1600" i="1" dirty="0"/>
              <a:t>?». </a:t>
            </a:r>
            <a:r>
              <a:rPr lang="fr-CH" sz="1600" dirty="0"/>
              <a:t>A. </a:t>
            </a:r>
            <a:r>
              <a:rPr lang="fr-CH" sz="1600" dirty="0" err="1"/>
              <a:t>Kanavaki</a:t>
            </a:r>
            <a:r>
              <a:rPr lang="fr-CH" sz="1600" dirty="0"/>
              <a:t>, D. </a:t>
            </a:r>
            <a:r>
              <a:rPr lang="fr-CH" sz="1600" dirty="0" err="1"/>
              <a:t>Ceroni</a:t>
            </a:r>
            <a:r>
              <a:rPr lang="fr-CH" sz="1600" dirty="0"/>
              <a:t>. In </a:t>
            </a:r>
            <a:r>
              <a:rPr lang="fr-CH" sz="1600" dirty="0" err="1"/>
              <a:t>Pediatrics</a:t>
            </a:r>
            <a:r>
              <a:rPr lang="fr-CH" sz="1600" dirty="0"/>
              <a:t> </a:t>
            </a:r>
            <a:r>
              <a:rPr lang="fr-CH" sz="1600" dirty="0" err="1"/>
              <a:t>Radiology</a:t>
            </a:r>
            <a:r>
              <a:rPr lang="fr-CH" sz="1600" dirty="0"/>
              <a:t>, 2012.</a:t>
            </a:r>
          </a:p>
        </p:txBody>
      </p:sp>
    </p:spTree>
    <p:extLst>
      <p:ext uri="{BB962C8B-B14F-4D97-AF65-F5344CB8AC3E}">
        <p14:creationId xmlns:p14="http://schemas.microsoft.com/office/powerpoint/2010/main" val="30273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47008" y="1628571"/>
            <a:ext cx="103485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Différencier </a:t>
            </a:r>
            <a:r>
              <a:rPr lang="fr-CH" sz="2400" b="1" dirty="0" err="1">
                <a:solidFill>
                  <a:srgbClr val="51AD47"/>
                </a:solidFill>
              </a:rPr>
              <a:t>K.</a:t>
            </a:r>
            <a:r>
              <a:rPr lang="fr-CH" sz="2400" b="1" i="1" dirty="0" err="1">
                <a:solidFill>
                  <a:srgbClr val="51AD47"/>
                </a:solidFill>
              </a:rPr>
              <a:t>kingae</a:t>
            </a:r>
            <a:r>
              <a:rPr lang="fr-CH" sz="2400" b="1" dirty="0">
                <a:solidFill>
                  <a:srgbClr val="51AD47"/>
                </a:solidFill>
              </a:rPr>
              <a:t> d’autres germes causant infection ostéo-articulaire</a:t>
            </a:r>
          </a:p>
          <a:p>
            <a:r>
              <a:rPr lang="fr-CH" sz="2000" dirty="0"/>
              <a:t>Selon étude</a:t>
            </a:r>
            <a:r>
              <a:rPr lang="fr-CH" sz="2000" baseline="30000" dirty="0"/>
              <a:t>1</a:t>
            </a:r>
            <a:r>
              <a:rPr lang="fr-CH" sz="2000" dirty="0"/>
              <a:t> : 4 critères en faveur d’une infection à </a:t>
            </a:r>
            <a:r>
              <a:rPr lang="fr-CH" sz="2000" dirty="0" err="1"/>
              <a:t>Kingella</a:t>
            </a: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CRP &lt;55mg/l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Globules blancs &lt;14’000 leucocytes/mm</a:t>
            </a:r>
            <a:r>
              <a:rPr lang="fr-CH" sz="2000" baseline="30000" dirty="0"/>
              <a:t>3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Absence déviation gauche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Température &lt;38°C </a:t>
            </a:r>
          </a:p>
          <a:p>
            <a:pPr marL="342900" indent="-342900">
              <a:buFontTx/>
              <a:buChar char="-"/>
            </a:pPr>
            <a:endParaRPr lang="fr-CH" sz="2400" dirty="0"/>
          </a:p>
          <a:p>
            <a:r>
              <a:rPr lang="fr-CH" sz="2000" dirty="0"/>
              <a:t>Selon autre étude</a:t>
            </a:r>
            <a:r>
              <a:rPr lang="fr-CH" sz="2000" baseline="30000" dirty="0"/>
              <a:t>2</a:t>
            </a:r>
            <a:r>
              <a:rPr lang="fr-CH" sz="2000" dirty="0"/>
              <a:t> : seul critère de la CRP sur les 4 s’est avéré juste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9690" y="5690367"/>
            <a:ext cx="1086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400" i="1" dirty="0"/>
              <a:t>«</a:t>
            </a:r>
            <a:r>
              <a:rPr lang="fr-CH" sz="1400" i="1" dirty="0" err="1"/>
              <a:t>Differentiating</a:t>
            </a:r>
            <a:r>
              <a:rPr lang="fr-CH" sz="1400" i="1" dirty="0"/>
              <a:t> </a:t>
            </a:r>
            <a:r>
              <a:rPr lang="fr-CH" sz="1400" i="1" dirty="0" err="1"/>
              <a:t>osteoarticular</a:t>
            </a:r>
            <a:r>
              <a:rPr lang="fr-CH" sz="1400" i="1" dirty="0"/>
              <a:t> infections </a:t>
            </a:r>
            <a:r>
              <a:rPr lang="fr-CH" sz="1400" i="1" dirty="0" err="1"/>
              <a:t>caused</a:t>
            </a:r>
            <a:r>
              <a:rPr lang="fr-CH" sz="1400" i="1" dirty="0"/>
              <a:t> by </a:t>
            </a:r>
            <a:r>
              <a:rPr lang="fr-CH" sz="1400" i="1" dirty="0" err="1"/>
              <a:t>Kingella</a:t>
            </a:r>
            <a:r>
              <a:rPr lang="fr-CH" sz="1400" i="1" dirty="0"/>
              <a:t> </a:t>
            </a:r>
            <a:r>
              <a:rPr lang="fr-CH" sz="1400" i="1" dirty="0" err="1"/>
              <a:t>kingae</a:t>
            </a:r>
            <a:r>
              <a:rPr lang="fr-CH" sz="1400" i="1" dirty="0"/>
              <a:t> </a:t>
            </a:r>
            <a:r>
              <a:rPr lang="fr-CH" sz="1400" i="1" dirty="0" err="1"/>
              <a:t>from</a:t>
            </a:r>
            <a:r>
              <a:rPr lang="fr-CH" sz="1400" i="1" dirty="0"/>
              <a:t> </a:t>
            </a:r>
            <a:r>
              <a:rPr lang="fr-CH" sz="1400" i="1" dirty="0" err="1"/>
              <a:t>those</a:t>
            </a:r>
            <a:r>
              <a:rPr lang="fr-CH" sz="1400" i="1" dirty="0"/>
              <a:t> due to </a:t>
            </a:r>
            <a:r>
              <a:rPr lang="fr-CH" sz="1400" i="1" dirty="0" err="1"/>
              <a:t>typical</a:t>
            </a:r>
            <a:r>
              <a:rPr lang="fr-CH" sz="1400" i="1" dirty="0"/>
              <a:t> </a:t>
            </a:r>
            <a:r>
              <a:rPr lang="fr-CH" sz="1400" i="1" dirty="0" err="1"/>
              <a:t>pathogens</a:t>
            </a:r>
            <a:r>
              <a:rPr lang="fr-CH" sz="1400" i="1" dirty="0"/>
              <a:t> in </a:t>
            </a:r>
            <a:r>
              <a:rPr lang="fr-CH" sz="1400" i="1" dirty="0" err="1"/>
              <a:t>young</a:t>
            </a:r>
            <a:r>
              <a:rPr lang="fr-CH" sz="1400" i="1" dirty="0"/>
              <a:t> </a:t>
            </a:r>
            <a:r>
              <a:rPr lang="fr-CH" sz="1400" i="1" dirty="0" err="1"/>
              <a:t>children</a:t>
            </a:r>
            <a:r>
              <a:rPr lang="fr-CH" sz="1400" i="1" dirty="0"/>
              <a:t>». </a:t>
            </a:r>
            <a:r>
              <a:rPr lang="fr-CH" sz="1400" dirty="0"/>
              <a:t>D. </a:t>
            </a:r>
            <a:r>
              <a:rPr lang="fr-CH" sz="1400" dirty="0" err="1"/>
              <a:t>Ceroni</a:t>
            </a:r>
            <a:r>
              <a:rPr lang="fr-CH" sz="1400" dirty="0"/>
              <a:t>, A. </a:t>
            </a:r>
            <a:r>
              <a:rPr lang="fr-CH" sz="1400" dirty="0" err="1"/>
              <a:t>Cherkaoui</a:t>
            </a:r>
            <a:r>
              <a:rPr lang="fr-CH" sz="1400" dirty="0"/>
              <a:t>. In </a:t>
            </a:r>
            <a:r>
              <a:rPr lang="fr-CH" sz="1400" dirty="0" err="1"/>
              <a:t>Pediatrics</a:t>
            </a:r>
            <a:r>
              <a:rPr lang="fr-CH" sz="1400" dirty="0"/>
              <a:t> </a:t>
            </a:r>
            <a:r>
              <a:rPr lang="fr-CH" sz="1400" dirty="0" err="1"/>
              <a:t>Infectious</a:t>
            </a:r>
            <a:r>
              <a:rPr lang="fr-CH" sz="1400" dirty="0"/>
              <a:t> </a:t>
            </a:r>
            <a:r>
              <a:rPr lang="fr-CH" sz="1400" dirty="0" err="1"/>
              <a:t>Diseases</a:t>
            </a:r>
            <a:r>
              <a:rPr lang="fr-CH" sz="1400" dirty="0"/>
              <a:t> Journal, 2011. </a:t>
            </a:r>
          </a:p>
          <a:p>
            <a:pPr marL="342900" indent="-342900">
              <a:buAutoNum type="arabicPeriod"/>
            </a:pPr>
            <a:r>
              <a:rPr lang="fr-CH" sz="1400" i="1" dirty="0"/>
              <a:t>«</a:t>
            </a:r>
            <a:r>
              <a:rPr lang="fr-CH" sz="1400" i="1" dirty="0" err="1"/>
              <a:t>Polymerase</a:t>
            </a:r>
            <a:r>
              <a:rPr lang="fr-CH" sz="1400" i="1" dirty="0"/>
              <a:t> </a:t>
            </a:r>
            <a:r>
              <a:rPr lang="fr-CH" sz="1400" i="1" dirty="0" err="1"/>
              <a:t>chain</a:t>
            </a:r>
            <a:r>
              <a:rPr lang="fr-CH" sz="1400" i="1" dirty="0"/>
              <a:t> </a:t>
            </a:r>
            <a:r>
              <a:rPr lang="fr-CH" sz="1400" i="1" dirty="0" err="1"/>
              <a:t>reaction</a:t>
            </a:r>
            <a:r>
              <a:rPr lang="fr-CH" sz="1400" i="1" dirty="0"/>
              <a:t> </a:t>
            </a:r>
            <a:r>
              <a:rPr lang="fr-CH" sz="1400" i="1" dirty="0" err="1"/>
              <a:t>detection</a:t>
            </a:r>
            <a:r>
              <a:rPr lang="fr-CH" sz="1400" i="1" dirty="0"/>
              <a:t> of </a:t>
            </a:r>
            <a:r>
              <a:rPr lang="fr-CH" sz="1400" i="1" dirty="0" err="1"/>
              <a:t>Kingella</a:t>
            </a:r>
            <a:r>
              <a:rPr lang="fr-CH" sz="1400" i="1" dirty="0"/>
              <a:t> </a:t>
            </a:r>
            <a:r>
              <a:rPr lang="fr-CH" sz="1400" i="1" dirty="0" err="1"/>
              <a:t>kingae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 </a:t>
            </a:r>
            <a:r>
              <a:rPr lang="fr-CH" sz="1400" i="1" dirty="0" err="1"/>
              <a:t>with</a:t>
            </a:r>
            <a:r>
              <a:rPr lang="fr-CH" sz="1400" i="1" dirty="0"/>
              <a:t> culture-</a:t>
            </a:r>
            <a:r>
              <a:rPr lang="fr-CH" sz="1400" i="1" dirty="0" err="1"/>
              <a:t>negative</a:t>
            </a:r>
            <a:r>
              <a:rPr lang="fr-CH" sz="1400" i="1" dirty="0"/>
              <a:t> </a:t>
            </a:r>
            <a:r>
              <a:rPr lang="fr-CH" sz="1400" i="1" dirty="0" err="1"/>
              <a:t>septic</a:t>
            </a:r>
            <a:r>
              <a:rPr lang="fr-CH" sz="1400" i="1" dirty="0"/>
              <a:t> </a:t>
            </a:r>
            <a:r>
              <a:rPr lang="fr-CH" sz="1400" i="1" dirty="0" err="1"/>
              <a:t>arthritis</a:t>
            </a:r>
            <a:r>
              <a:rPr lang="fr-CH" sz="1400" i="1" dirty="0"/>
              <a:t> in </a:t>
            </a:r>
            <a:r>
              <a:rPr lang="fr-CH" sz="1400" i="1" dirty="0" err="1"/>
              <a:t>eastern</a:t>
            </a:r>
            <a:r>
              <a:rPr lang="fr-CH" sz="1400" i="1" dirty="0"/>
              <a:t> Ontario». </a:t>
            </a:r>
            <a:r>
              <a:rPr lang="fr-CH" sz="1400" dirty="0"/>
              <a:t>R. </a:t>
            </a:r>
            <a:r>
              <a:rPr lang="fr-CH" sz="1400" dirty="0" err="1"/>
              <a:t>Slinger</a:t>
            </a:r>
            <a:r>
              <a:rPr lang="fr-CH" sz="1400" dirty="0"/>
              <a:t>. In </a:t>
            </a:r>
            <a:r>
              <a:rPr lang="fr-CH" sz="1400" dirty="0" err="1"/>
              <a:t>Paediatrics</a:t>
            </a:r>
            <a:r>
              <a:rPr lang="fr-CH" sz="1400" dirty="0"/>
              <a:t> </a:t>
            </a:r>
            <a:r>
              <a:rPr lang="fr-CH" sz="1400" dirty="0" err="1"/>
              <a:t>Children</a:t>
            </a:r>
            <a:r>
              <a:rPr lang="fr-CH" sz="1400" dirty="0"/>
              <a:t> </a:t>
            </a:r>
            <a:r>
              <a:rPr lang="fr-CH" sz="1400" dirty="0" err="1"/>
              <a:t>Health</a:t>
            </a:r>
            <a:r>
              <a:rPr lang="fr-CH" sz="1400" dirty="0"/>
              <a:t>, 2016. </a:t>
            </a:r>
          </a:p>
        </p:txBody>
      </p:sp>
    </p:spTree>
    <p:extLst>
      <p:ext uri="{BB962C8B-B14F-4D97-AF65-F5344CB8AC3E}">
        <p14:creationId xmlns:p14="http://schemas.microsoft.com/office/powerpoint/2010/main" val="39186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0" y="1037710"/>
            <a:ext cx="11580933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Infection ostéo-articulaire de hanche à </a:t>
            </a:r>
            <a:r>
              <a:rPr lang="fr-CH" sz="2400" b="1" dirty="0" err="1">
                <a:solidFill>
                  <a:srgbClr val="51AD47"/>
                </a:solidFill>
              </a:rPr>
              <a:t>Kingella</a:t>
            </a:r>
            <a:r>
              <a:rPr lang="fr-CH" sz="2400" b="1" dirty="0">
                <a:solidFill>
                  <a:srgbClr val="51AD47"/>
                </a:solidFill>
              </a:rPr>
              <a:t> ou synovite transitoire?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Clinique qui peut facilement se confondre mais conséquences et traitement très différents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Étude</a:t>
            </a:r>
            <a:r>
              <a:rPr lang="fr-CH" sz="2000" baseline="30000" dirty="0"/>
              <a:t>1</a:t>
            </a:r>
            <a:r>
              <a:rPr lang="fr-CH" sz="2000" dirty="0"/>
              <a:t> qui a proposé par le passé </a:t>
            </a:r>
            <a:r>
              <a:rPr lang="fr-CH" sz="2000" b="1" dirty="0"/>
              <a:t>l’algorithme de Kocher : arthrite septique hanche vs synovite transitoire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Clinique: 			température &gt;38.5°C et refus de charger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Biologie sanguine: 		GB &gt;12’000/mm</a:t>
            </a:r>
            <a:r>
              <a:rPr lang="fr-CH" baseline="30000" dirty="0"/>
              <a:t>3</a:t>
            </a:r>
            <a:r>
              <a:rPr lang="fr-CH" dirty="0"/>
              <a:t>, VS &gt;40mm/h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Biologie ponction articulaire:	GB &gt;50’000/mm</a:t>
            </a:r>
            <a:r>
              <a:rPr lang="fr-CH" baseline="30000" dirty="0"/>
              <a:t>3</a:t>
            </a:r>
          </a:p>
          <a:p>
            <a:pPr marL="342900" indent="-342900">
              <a:buFontTx/>
              <a:buChar char="-"/>
            </a:pPr>
            <a:endParaRPr lang="fr-CH" sz="2000" baseline="30000" dirty="0"/>
          </a:p>
          <a:p>
            <a:pPr marL="342900" indent="-342900">
              <a:buFontTx/>
              <a:buChar char="-"/>
            </a:pPr>
            <a:r>
              <a:rPr lang="fr-CH" sz="2000" dirty="0"/>
              <a:t>Etude</a:t>
            </a:r>
            <a:r>
              <a:rPr lang="fr-CH" sz="2000" baseline="30000" dirty="0"/>
              <a:t>2</a:t>
            </a:r>
            <a:r>
              <a:rPr lang="fr-CH" sz="2000" dirty="0"/>
              <a:t>  qui a repris cet algorithme, en tenant compte de </a:t>
            </a:r>
            <a:r>
              <a:rPr lang="fr-CH" sz="2000" dirty="0" err="1"/>
              <a:t>Kingella</a:t>
            </a:r>
            <a:r>
              <a:rPr lang="fr-CH" sz="2000" dirty="0"/>
              <a:t> et des nouvelles méthodes détection (2014)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Meilleure sensibilité: refus charger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Autres paramètres insuffisants pour différencier les deux pathologies</a:t>
            </a:r>
          </a:p>
          <a:p>
            <a:pPr marL="800100" lvl="1" indent="-342900">
              <a:buFontTx/>
              <a:buChar char="-"/>
            </a:pPr>
            <a:r>
              <a:rPr lang="fr-CH" dirty="0" err="1"/>
              <a:t>Kingella</a:t>
            </a:r>
            <a:r>
              <a:rPr lang="fr-CH" dirty="0"/>
              <a:t> a une clinique trop limitée pour valider cet algorithme</a:t>
            </a:r>
          </a:p>
          <a:p>
            <a:pPr lvl="1"/>
            <a:endParaRPr lang="fr-CH" sz="2000" dirty="0"/>
          </a:p>
          <a:p>
            <a:pPr lvl="1"/>
            <a:r>
              <a:rPr lang="fr-CH" dirty="0"/>
              <a:t>-&gt; certains enfants diagnostiqués avec synovite transitoire ont probablement en fait une infection à </a:t>
            </a:r>
            <a:r>
              <a:rPr lang="fr-CH" dirty="0" err="1"/>
              <a:t>Kingella</a:t>
            </a:r>
            <a:r>
              <a:rPr lang="fr-CH" dirty="0"/>
              <a:t>, qui est souvent auto-limitante, mais qui pourrait causer des dégâts articulaires ou se propager en endocardite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2997" y="145336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332" y="5989476"/>
            <a:ext cx="11131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sz="1200" i="1" dirty="0"/>
              <a:t>1. «</a:t>
            </a:r>
            <a:r>
              <a:rPr lang="fr-CH" sz="1200" i="1" dirty="0" err="1"/>
              <a:t>Differentiating</a:t>
            </a:r>
            <a:r>
              <a:rPr lang="fr-CH" sz="1200" i="1" dirty="0"/>
              <a:t> </a:t>
            </a:r>
            <a:r>
              <a:rPr lang="fr-CH" sz="1200" i="1" dirty="0" err="1"/>
              <a:t>between</a:t>
            </a:r>
            <a:r>
              <a:rPr lang="fr-CH" sz="1200" i="1" dirty="0"/>
              <a:t> </a:t>
            </a:r>
            <a:r>
              <a:rPr lang="fr-CH" sz="1200" i="1" dirty="0" err="1"/>
              <a:t>septic</a:t>
            </a:r>
            <a:r>
              <a:rPr lang="fr-CH" sz="1200" i="1" dirty="0"/>
              <a:t> </a:t>
            </a:r>
            <a:r>
              <a:rPr lang="fr-CH" sz="1200" i="1" dirty="0" err="1"/>
              <a:t>arthritis</a:t>
            </a:r>
            <a:r>
              <a:rPr lang="fr-CH" sz="1200" i="1" dirty="0"/>
              <a:t> and </a:t>
            </a:r>
            <a:r>
              <a:rPr lang="fr-CH" sz="1200" i="1" dirty="0" err="1"/>
              <a:t>transient</a:t>
            </a:r>
            <a:r>
              <a:rPr lang="fr-CH" sz="1200" i="1" dirty="0"/>
              <a:t> </a:t>
            </a:r>
            <a:r>
              <a:rPr lang="fr-CH" sz="1200" i="1" dirty="0" err="1"/>
              <a:t>synovitis</a:t>
            </a:r>
            <a:r>
              <a:rPr lang="fr-CH" sz="1200" i="1" dirty="0"/>
              <a:t> of the hip in </a:t>
            </a:r>
            <a:r>
              <a:rPr lang="fr-CH" sz="1200" i="1" dirty="0" err="1"/>
              <a:t>children</a:t>
            </a:r>
            <a:r>
              <a:rPr lang="fr-CH" sz="1200" i="1" dirty="0"/>
              <a:t>: an </a:t>
            </a:r>
            <a:r>
              <a:rPr lang="fr-CH" sz="1200" i="1" dirty="0" err="1"/>
              <a:t>evidence-based</a:t>
            </a:r>
            <a:r>
              <a:rPr lang="fr-CH" sz="1200" i="1" dirty="0"/>
              <a:t> </a:t>
            </a:r>
            <a:r>
              <a:rPr lang="fr-CH" sz="1200" i="1" dirty="0" err="1"/>
              <a:t>clinical</a:t>
            </a:r>
            <a:r>
              <a:rPr lang="fr-CH" sz="1200" i="1" dirty="0"/>
              <a:t> </a:t>
            </a:r>
            <a:r>
              <a:rPr lang="fr-CH" sz="1200" i="1" dirty="0" err="1"/>
              <a:t>prediction</a:t>
            </a:r>
            <a:r>
              <a:rPr lang="fr-CH" sz="1200" i="1" dirty="0"/>
              <a:t> </a:t>
            </a:r>
            <a:r>
              <a:rPr lang="fr-CH" sz="1200" i="1" dirty="0" err="1"/>
              <a:t>algorithm</a:t>
            </a:r>
            <a:r>
              <a:rPr lang="fr-CH" sz="1200" i="1" dirty="0"/>
              <a:t>». </a:t>
            </a:r>
            <a:r>
              <a:rPr lang="fr-CH" sz="1200" dirty="0"/>
              <a:t>MS. Kocher. In Journal of </a:t>
            </a:r>
            <a:r>
              <a:rPr lang="fr-CH" sz="1200" dirty="0" err="1"/>
              <a:t>Bone</a:t>
            </a:r>
            <a:r>
              <a:rPr lang="fr-CH" sz="1200" dirty="0"/>
              <a:t> Joint </a:t>
            </a:r>
            <a:r>
              <a:rPr lang="fr-CH" sz="1200" dirty="0" err="1"/>
              <a:t>Surgery</a:t>
            </a:r>
            <a:r>
              <a:rPr lang="fr-CH" sz="1200" dirty="0"/>
              <a:t>, 1998.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537" y="6460543"/>
            <a:ext cx="11286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sz="1200" i="1" dirty="0"/>
              <a:t>2.«Differentiating </a:t>
            </a:r>
            <a:r>
              <a:rPr lang="fr-CH" sz="1200" i="1" dirty="0" err="1"/>
              <a:t>Kingella</a:t>
            </a:r>
            <a:r>
              <a:rPr lang="fr-CH" sz="1200" i="1" dirty="0"/>
              <a:t> </a:t>
            </a:r>
            <a:r>
              <a:rPr lang="fr-CH" sz="1200" i="1" dirty="0" err="1"/>
              <a:t>kingae</a:t>
            </a:r>
            <a:r>
              <a:rPr lang="fr-CH" sz="1200" i="1" dirty="0"/>
              <a:t> </a:t>
            </a:r>
            <a:r>
              <a:rPr lang="fr-CH" sz="1200" i="1" dirty="0" err="1"/>
              <a:t>Septic</a:t>
            </a:r>
            <a:r>
              <a:rPr lang="fr-CH" sz="1200" i="1" dirty="0"/>
              <a:t> </a:t>
            </a:r>
            <a:r>
              <a:rPr lang="fr-CH" sz="1200" i="1" dirty="0" err="1"/>
              <a:t>Arthritis</a:t>
            </a:r>
            <a:r>
              <a:rPr lang="fr-CH" sz="1200" i="1" dirty="0"/>
              <a:t> of the Hip </a:t>
            </a:r>
            <a:r>
              <a:rPr lang="fr-CH" sz="1200" i="1" dirty="0" err="1"/>
              <a:t>from</a:t>
            </a:r>
            <a:r>
              <a:rPr lang="fr-CH" sz="1200" i="1" dirty="0"/>
              <a:t> </a:t>
            </a:r>
            <a:r>
              <a:rPr lang="fr-CH" sz="1200" i="1" dirty="0" err="1"/>
              <a:t>Transient</a:t>
            </a:r>
            <a:r>
              <a:rPr lang="fr-CH" sz="1200" i="1" dirty="0"/>
              <a:t> </a:t>
            </a:r>
            <a:r>
              <a:rPr lang="fr-CH" sz="1200" i="1" dirty="0" err="1"/>
              <a:t>Synovitis</a:t>
            </a:r>
            <a:r>
              <a:rPr lang="fr-CH" sz="1200" i="1" dirty="0"/>
              <a:t> in Young </a:t>
            </a:r>
            <a:r>
              <a:rPr lang="fr-CH" sz="1200" i="1" dirty="0" err="1"/>
              <a:t>Children</a:t>
            </a:r>
            <a:r>
              <a:rPr lang="fr-CH" sz="1200" i="1" dirty="0"/>
              <a:t>».</a:t>
            </a:r>
            <a:r>
              <a:rPr lang="fr-CH" sz="1200" dirty="0"/>
              <a:t> P. </a:t>
            </a:r>
            <a:r>
              <a:rPr lang="fr-CH" sz="1200" dirty="0" err="1"/>
              <a:t>Yagupsky</a:t>
            </a:r>
            <a:r>
              <a:rPr lang="fr-CH" sz="1200" dirty="0"/>
              <a:t>, G. </a:t>
            </a:r>
            <a:r>
              <a:rPr lang="fr-CH" sz="1200" dirty="0" err="1"/>
              <a:t>Dubnov</a:t>
            </a:r>
            <a:r>
              <a:rPr lang="fr-CH" sz="1200" dirty="0"/>
              <a:t>-Raz. In The Journal of </a:t>
            </a:r>
            <a:r>
              <a:rPr lang="fr-CH" sz="1200" dirty="0" err="1"/>
              <a:t>Pediatrics</a:t>
            </a:r>
            <a:r>
              <a:rPr lang="fr-CH" sz="1200" dirty="0"/>
              <a:t>, 2014.   </a:t>
            </a:r>
          </a:p>
        </p:txBody>
      </p:sp>
    </p:spTree>
    <p:extLst>
      <p:ext uri="{BB962C8B-B14F-4D97-AF65-F5344CB8AC3E}">
        <p14:creationId xmlns:p14="http://schemas.microsoft.com/office/powerpoint/2010/main" val="3510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  <a:p>
            <a:endParaRPr lang="fr-CH" sz="4000" b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69277" y="1878806"/>
            <a:ext cx="10348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Diagnostic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PCR pharynx et sang négatives		-&gt; exclut infection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PCR pharynx positive et sang négative	 	-&gt; sensibilité ~80%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Si PCR pharynx et sang positives 		-&gt; sensibilité 100%</a:t>
            </a:r>
          </a:p>
          <a:p>
            <a:endParaRPr lang="fr-CH" sz="2400" dirty="0"/>
          </a:p>
          <a:p>
            <a:pPr marL="800100" lvl="1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7706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7" y="1380392"/>
            <a:ext cx="111134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Une PCR + dans pharynx suffit-elle à diagnostiquer infection à </a:t>
            </a:r>
            <a:r>
              <a:rPr lang="fr-CH" sz="2400" b="1" dirty="0" err="1">
                <a:solidFill>
                  <a:srgbClr val="23A923"/>
                </a:solidFill>
              </a:rPr>
              <a:t>Kingella</a:t>
            </a:r>
            <a:r>
              <a:rPr lang="fr-CH" sz="2400" b="1" dirty="0">
                <a:solidFill>
                  <a:srgbClr val="23A923"/>
                </a:solidFill>
              </a:rPr>
              <a:t>? </a:t>
            </a:r>
            <a:endParaRPr lang="fr-CH" sz="2400" b="1" baseline="30000" dirty="0">
              <a:solidFill>
                <a:srgbClr val="23A923"/>
              </a:solidFill>
            </a:endParaRPr>
          </a:p>
          <a:p>
            <a:pPr marL="342900" indent="-342900">
              <a:buFontTx/>
              <a:buChar char="-"/>
            </a:pPr>
            <a:r>
              <a:rPr lang="fr-CH" sz="2000" b="1" dirty="0"/>
              <a:t>Etude</a:t>
            </a:r>
            <a:r>
              <a:rPr lang="fr-CH" sz="2000" b="1" baseline="30000" dirty="0"/>
              <a:t>1</a:t>
            </a:r>
            <a:r>
              <a:rPr lang="fr-CH" sz="2000" b="1" dirty="0"/>
              <a:t>: veut démontrer que faire PCR dans oropharynx peut prédire infection ostéo-articulaire à </a:t>
            </a:r>
            <a:r>
              <a:rPr lang="fr-CH" sz="2000" b="1" dirty="0" err="1"/>
              <a:t>Kingella</a:t>
            </a:r>
            <a:r>
              <a:rPr lang="fr-CH" sz="2000" b="1" dirty="0"/>
              <a:t> </a:t>
            </a:r>
            <a:r>
              <a:rPr lang="fr-CH" sz="2000" b="1" i="1" dirty="0" err="1"/>
              <a:t>kingae</a:t>
            </a:r>
            <a:endParaRPr lang="fr-CH" sz="2000" b="1" i="1" dirty="0"/>
          </a:p>
          <a:p>
            <a:pPr marL="800100" lvl="1" indent="-342900">
              <a:buFontTx/>
              <a:buChar char="-"/>
            </a:pPr>
            <a:r>
              <a:rPr lang="fr-CH" dirty="0"/>
              <a:t>fait aux HUG, avec 123 enfants (6 mois-4 ans), de 2008 à 2012, suspicion infection ostéo-articulaire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chaque enfant avait évaluation clinique, bilan biologique, </a:t>
            </a:r>
            <a:r>
              <a:rPr lang="fr-CH" dirty="0" err="1"/>
              <a:t>rx</a:t>
            </a:r>
            <a:r>
              <a:rPr lang="fr-CH" dirty="0"/>
              <a:t> et PCR dans oropharynx</a:t>
            </a:r>
          </a:p>
          <a:p>
            <a:pPr marL="1257300" lvl="2" indent="-342900">
              <a:buFontTx/>
              <a:buChar char="-"/>
            </a:pPr>
            <a:r>
              <a:rPr lang="fr-CH" dirty="0"/>
              <a:t>si labo ou clinique suggestive infection ostéo-articulaire -&gt; ad IRM, puis ponction articulaire ou osseuse</a:t>
            </a:r>
          </a:p>
          <a:p>
            <a:pPr lvl="2"/>
            <a:r>
              <a:rPr lang="fr-CH" dirty="0"/>
              <a:t> </a:t>
            </a:r>
          </a:p>
          <a:p>
            <a:pPr marL="342900" indent="-342900">
              <a:buFontTx/>
              <a:buChar char="-"/>
            </a:pPr>
            <a:r>
              <a:rPr lang="fr-CH" b="1" dirty="0"/>
              <a:t>Résultats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40 enfants avec infection ostéo-articulaire retenue (selon IRM ou résultats microbiologiques), dont 75% avec </a:t>
            </a:r>
            <a:r>
              <a:rPr lang="fr-CH" dirty="0" err="1"/>
              <a:t>Kingella</a:t>
            </a:r>
            <a:r>
              <a:rPr lang="fr-CH" dirty="0"/>
              <a:t> </a:t>
            </a:r>
            <a:r>
              <a:rPr lang="fr-CH" i="1" dirty="0" err="1"/>
              <a:t>kingae</a:t>
            </a:r>
            <a:r>
              <a:rPr lang="fr-CH" dirty="0"/>
              <a:t> (PCR + dans ponction osseuse)</a:t>
            </a:r>
          </a:p>
          <a:p>
            <a:pPr marL="1257300" lvl="2" indent="-342900">
              <a:buFontTx/>
              <a:buChar char="-"/>
            </a:pPr>
            <a:r>
              <a:rPr lang="fr-CH" dirty="0"/>
              <a:t>100% des enfants avec infection à </a:t>
            </a:r>
            <a:r>
              <a:rPr lang="fr-CH" dirty="0" err="1"/>
              <a:t>Kingella</a:t>
            </a:r>
            <a:r>
              <a:rPr lang="fr-CH" dirty="0"/>
              <a:t> </a:t>
            </a:r>
            <a:r>
              <a:rPr lang="fr-CH" i="1" dirty="0" err="1"/>
              <a:t>kingae</a:t>
            </a:r>
            <a:r>
              <a:rPr lang="fr-CH" dirty="0"/>
              <a:t> avaient PCR positive dans pharynx</a:t>
            </a:r>
          </a:p>
          <a:p>
            <a:pPr marL="800100" lvl="1" indent="-342900">
              <a:buFontTx/>
              <a:buChar char="-"/>
            </a:pPr>
            <a:r>
              <a:rPr lang="fr-CH" dirty="0"/>
              <a:t>7% enfants SANS ostéomyélite avaient PCR + dans pharynx mais chez aucun d’eux le diagnostic d’infection ostéo-articulaire a été retenu -&gt; porteurs sains</a:t>
            </a:r>
          </a:p>
          <a:p>
            <a:pPr lvl="2"/>
            <a:r>
              <a:rPr lang="fr-CH" dirty="0"/>
              <a:t> -&gt; sensibilité 100%, spécificité 90% , VPP 80%, VPN 100%</a:t>
            </a:r>
          </a:p>
          <a:p>
            <a:pPr lvl="2"/>
            <a:r>
              <a:rPr lang="fr-CH" dirty="0"/>
              <a:t>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0630" y="6335510"/>
            <a:ext cx="11210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1. </a:t>
            </a:r>
            <a:r>
              <a:rPr lang="fr-CH" sz="1400" i="1" dirty="0"/>
              <a:t>«</a:t>
            </a:r>
            <a:r>
              <a:rPr lang="fr-CH" sz="1400" i="1" dirty="0" err="1"/>
              <a:t>Detection</a:t>
            </a:r>
            <a:r>
              <a:rPr lang="fr-CH" sz="1400" i="1" dirty="0"/>
              <a:t> of </a:t>
            </a:r>
            <a:r>
              <a:rPr lang="fr-CH" sz="1400" i="1" dirty="0" err="1"/>
              <a:t>Kingella</a:t>
            </a:r>
            <a:r>
              <a:rPr lang="fr-CH" sz="1400" i="1" dirty="0"/>
              <a:t> </a:t>
            </a:r>
            <a:r>
              <a:rPr lang="fr-CH" sz="1400" i="1" dirty="0" err="1"/>
              <a:t>kingae</a:t>
            </a:r>
            <a:r>
              <a:rPr lang="fr-CH" sz="1400" i="1" dirty="0"/>
              <a:t> </a:t>
            </a:r>
            <a:r>
              <a:rPr lang="fr-CH" sz="1400" i="1" dirty="0" err="1"/>
              <a:t>osteoarticular</a:t>
            </a:r>
            <a:r>
              <a:rPr lang="fr-CH" sz="1400" i="1" dirty="0"/>
              <a:t> infections in </a:t>
            </a:r>
            <a:r>
              <a:rPr lang="fr-CH" sz="1400" i="1" dirty="0" err="1"/>
              <a:t>children</a:t>
            </a:r>
            <a:r>
              <a:rPr lang="fr-CH" sz="1400" i="1" dirty="0"/>
              <a:t> by </a:t>
            </a:r>
            <a:r>
              <a:rPr lang="fr-CH" sz="1400" i="1" dirty="0" err="1"/>
              <a:t>oropharyngeal</a:t>
            </a:r>
            <a:r>
              <a:rPr lang="fr-CH" sz="1400" i="1" dirty="0"/>
              <a:t> </a:t>
            </a:r>
            <a:r>
              <a:rPr lang="fr-CH" sz="1400" i="1" dirty="0" err="1"/>
              <a:t>swab</a:t>
            </a:r>
            <a:r>
              <a:rPr lang="fr-CH" sz="1400" i="1" dirty="0"/>
              <a:t> PCR». </a:t>
            </a:r>
            <a:r>
              <a:rPr lang="fr-CH" sz="1400" dirty="0"/>
              <a:t>D. </a:t>
            </a:r>
            <a:r>
              <a:rPr lang="fr-CH" sz="1400" dirty="0" err="1"/>
              <a:t>Ceroni</a:t>
            </a:r>
            <a:r>
              <a:rPr lang="fr-CH" sz="1400" dirty="0"/>
              <a:t>, V. Dubois-</a:t>
            </a:r>
            <a:r>
              <a:rPr lang="fr-CH" sz="1400" dirty="0" err="1"/>
              <a:t>Ferriere</a:t>
            </a:r>
            <a:r>
              <a:rPr lang="fr-CH" sz="1400" dirty="0"/>
              <a:t>, in </a:t>
            </a:r>
            <a:r>
              <a:rPr lang="fr-CH" sz="1400" dirty="0" err="1"/>
              <a:t>Pediatrics</a:t>
            </a:r>
            <a:r>
              <a:rPr lang="fr-CH" sz="1400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9189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92371" y="1354015"/>
            <a:ext cx="110079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000" dirty="0"/>
              <a:t>On peut considérer colonisation asymptomatique du pharynx avec </a:t>
            </a:r>
            <a:r>
              <a:rPr lang="fr-CH" sz="2000" dirty="0" err="1"/>
              <a:t>Kingella</a:t>
            </a:r>
            <a:r>
              <a:rPr lang="fr-CH" sz="2000" dirty="0"/>
              <a:t> </a:t>
            </a:r>
            <a:r>
              <a:rPr lang="fr-CH" sz="2000" i="1" dirty="0" err="1"/>
              <a:t>kingae</a:t>
            </a:r>
            <a:r>
              <a:rPr lang="fr-CH" sz="2000" dirty="0"/>
              <a:t> comme </a:t>
            </a:r>
            <a:r>
              <a:rPr lang="fr-CH" sz="2000" b="1" dirty="0"/>
              <a:t>facteur prédisposant </a:t>
            </a:r>
            <a:r>
              <a:rPr lang="fr-CH" sz="2000" dirty="0"/>
              <a:t>à faire infection plus profonde suite à dissémination du germe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autres études ont prouvé que génotype du </a:t>
            </a:r>
            <a:r>
              <a:rPr lang="fr-CH" sz="2000" dirty="0" err="1"/>
              <a:t>Kingella</a:t>
            </a:r>
            <a:r>
              <a:rPr lang="fr-CH" sz="2000" dirty="0"/>
              <a:t> est le même chez un enfant entre celui du pharynx et celui retrouvé dans os/articulation en cas d’ostéomyélite</a:t>
            </a:r>
          </a:p>
          <a:p>
            <a:pPr lvl="1"/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 Présence pathogène dans pharynx enfant sain -&gt; peu d’importance clinique</a:t>
            </a:r>
          </a:p>
          <a:p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b="1" dirty="0"/>
              <a:t>MAIS</a:t>
            </a:r>
            <a:r>
              <a:rPr lang="fr-CH" sz="2000" dirty="0"/>
              <a:t> présence pathogène dans pharynx </a:t>
            </a:r>
            <a:r>
              <a:rPr lang="fr-CH" sz="2000" b="1" dirty="0"/>
              <a:t>AVEC</a:t>
            </a:r>
            <a:r>
              <a:rPr lang="fr-CH" sz="2000" dirty="0"/>
              <a:t> signes cliniques/biologiques en faveur infection ostéo-articulaire -&gt; suggère très fortement infection à </a:t>
            </a:r>
            <a:r>
              <a:rPr lang="fr-CH" sz="2000" dirty="0" err="1"/>
              <a:t>Kingella</a:t>
            </a:r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Valeur test dépend comme d’habitude de la probabilité pré-test</a:t>
            </a:r>
          </a:p>
          <a:p>
            <a:pPr lvl="1"/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Utile car permet </a:t>
            </a:r>
            <a:r>
              <a:rPr lang="fr-CH" sz="2000" b="1" dirty="0"/>
              <a:t>d’éviter examens invasifs </a:t>
            </a:r>
            <a:r>
              <a:rPr lang="fr-CH" sz="2000" dirty="0"/>
              <a:t>(ponction osseuse)</a:t>
            </a:r>
          </a:p>
          <a:p>
            <a:pPr marL="800100" lvl="1" indent="-342900">
              <a:buFontTx/>
              <a:buChar char="-"/>
            </a:pPr>
            <a:endParaRPr lang="fr-CH" sz="2000" dirty="0"/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9001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371599"/>
            <a:ext cx="11183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J8-10: </a:t>
            </a:r>
            <a:r>
              <a:rPr lang="fr-CH" sz="2000" dirty="0"/>
              <a:t>accès veineux qui a lâché, enfant difficile à piquer. Antibiothérapie administrée de manière laborieuse par voie </a:t>
            </a:r>
            <a:r>
              <a:rPr lang="fr-CH" sz="2000" dirty="0" err="1"/>
              <a:t>im</a:t>
            </a:r>
            <a:r>
              <a:rPr lang="fr-CH" sz="2000" dirty="0"/>
              <a:t> 1x/j en ambulatoire. </a:t>
            </a:r>
          </a:p>
          <a:p>
            <a:endParaRPr lang="fr-CH" sz="2000" dirty="0"/>
          </a:p>
          <a:p>
            <a:r>
              <a:rPr lang="fr-CH" sz="2000" dirty="0" err="1"/>
              <a:t>Afébrile</a:t>
            </a:r>
            <a:r>
              <a:rPr lang="fr-CH" sz="2000" dirty="0"/>
              <a:t>, très bon état général, mobilisation complète et indolore bras G</a:t>
            </a:r>
          </a:p>
          <a:p>
            <a:endParaRPr lang="fr-CH" sz="2000" dirty="0"/>
          </a:p>
          <a:p>
            <a:r>
              <a:rPr lang="fr-CH" sz="2000" dirty="0"/>
              <a:t>	-&gt; décision de faire relai per os avec amoxicilline 100mg/kg/jour pour 21 jours au total</a:t>
            </a:r>
          </a:p>
          <a:p>
            <a:r>
              <a:rPr lang="fr-CH" sz="2000" dirty="0"/>
              <a:t>	-&gt; pas de VS de contrôle au vu prise de sang veineuse impossible et évolution clinique favorable</a:t>
            </a:r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b="1" dirty="0">
                <a:solidFill>
                  <a:srgbClr val="23A923"/>
                </a:solidFill>
              </a:rPr>
              <a:t>Questions cliniques</a:t>
            </a:r>
          </a:p>
          <a:p>
            <a:r>
              <a:rPr lang="fr-CH" sz="2000" dirty="0"/>
              <a:t>-&gt; malgré IRM normal, diagnostic d’ostéomyélite à retenir?</a:t>
            </a:r>
          </a:p>
          <a:p>
            <a:r>
              <a:rPr lang="fr-CH" sz="2000" dirty="0"/>
              <a:t>-&gt; PCR pharynx positive pour </a:t>
            </a:r>
            <a:r>
              <a:rPr lang="fr-CH" sz="2000" dirty="0" err="1"/>
              <a:t>K.</a:t>
            </a:r>
            <a:r>
              <a:rPr lang="fr-CH" sz="2000" i="1" dirty="0" err="1"/>
              <a:t>kingae</a:t>
            </a:r>
            <a:r>
              <a:rPr lang="fr-CH" sz="2000" dirty="0"/>
              <a:t>, suffit-elle à faire le diagnostic?</a:t>
            </a:r>
          </a:p>
          <a:p>
            <a:r>
              <a:rPr lang="fr-CH" sz="2000" dirty="0"/>
              <a:t>-&gt; nécessité de poursuivre traitement parentéral sur quelle durée? </a:t>
            </a:r>
          </a:p>
          <a:p>
            <a:r>
              <a:rPr lang="fr-CH" sz="2000" dirty="0"/>
              <a:t>-&gt; quels éléments permettent de décider d’un relais per os et quel traitement choisir?</a:t>
            </a:r>
          </a:p>
          <a:p>
            <a:r>
              <a:rPr lang="fr-CH" sz="2000" dirty="0"/>
              <a:t>-&gt; nécessité de faire VS de contrôle?</a:t>
            </a:r>
          </a:p>
          <a:p>
            <a:endParaRPr lang="fr-CH" sz="2000" dirty="0"/>
          </a:p>
          <a:p>
            <a:endParaRPr lang="fr-CH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 </a:t>
            </a:r>
            <a:r>
              <a:rPr lang="fr-CH" sz="4000" b="1" dirty="0" err="1">
                <a:solidFill>
                  <a:srgbClr val="148505"/>
                </a:solidFill>
              </a:rPr>
              <a:t>Jad</a:t>
            </a:r>
            <a:endParaRPr lang="fr-CH" sz="4000" b="1" dirty="0">
              <a:solidFill>
                <a:srgbClr val="148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27540" y="1146732"/>
            <a:ext cx="103485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Prise en charge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Difficulté réside d’abord dans la mise en évidence du germe: charge bactérienne faible et germe peu virulent, culture difficile -&gt; souvent pas retrouvé, infection </a:t>
            </a:r>
            <a:r>
              <a:rPr lang="fr-CH" sz="2000" dirty="0" err="1"/>
              <a:t>auto-limitée</a:t>
            </a:r>
            <a:endParaRPr lang="fr-CH" sz="2000" dirty="0"/>
          </a:p>
          <a:p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Même si certains cas ont guéri sans antibiotique, le traitement permet de réduire durée des symptômes et évite complications et dissémination germe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b="1" dirty="0"/>
              <a:t>Modalités de traitement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iv durant 48h environ -&gt; puis relais per os sur 15 jours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Répond bien à la pénicilline, céphalosporines de 2-3</a:t>
            </a:r>
            <a:r>
              <a:rPr lang="fr-CH" sz="2000" baseline="30000" dirty="0"/>
              <a:t>ème</a:t>
            </a:r>
            <a:r>
              <a:rPr lang="fr-CH" sz="2000" dirty="0"/>
              <a:t> génération, macrolides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Répond peu à la clindamycine et oxacilline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Résistant à la vancomycine et au </a:t>
            </a:r>
            <a:r>
              <a:rPr lang="fr-CH" sz="2000" dirty="0" err="1"/>
              <a:t>triméthoprime</a:t>
            </a:r>
            <a:endParaRPr lang="fr-CH" sz="2000" dirty="0"/>
          </a:p>
          <a:p>
            <a:pPr marL="800100" lvl="1" indent="-342900">
              <a:buFontTx/>
              <a:buChar char="-"/>
            </a:pPr>
            <a:r>
              <a:rPr lang="fr-CH" sz="2000" dirty="0"/>
              <a:t>Émergence de bêta-</a:t>
            </a:r>
            <a:r>
              <a:rPr lang="fr-CH" sz="2000" dirty="0" err="1"/>
              <a:t>lactamase</a:t>
            </a:r>
            <a:r>
              <a:rPr lang="fr-CH" sz="2000" dirty="0"/>
              <a:t> -&gt; </a:t>
            </a:r>
            <a:r>
              <a:rPr lang="fr-CH" sz="2000" b="1" dirty="0"/>
              <a:t>nouvelles résistances à envisager </a:t>
            </a:r>
            <a:r>
              <a:rPr lang="fr-CH" sz="2000" dirty="0"/>
              <a:t>les prochaines années?</a:t>
            </a:r>
          </a:p>
          <a:p>
            <a:pPr marL="800100" lvl="1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Peu d’indication à sanction chirurgicale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</a:t>
            </a:r>
            <a:r>
              <a:rPr lang="fr-CH" sz="4000" b="1" dirty="0" err="1">
                <a:solidFill>
                  <a:srgbClr val="148505"/>
                </a:solidFill>
              </a:rPr>
              <a:t>Kingella</a:t>
            </a:r>
            <a:r>
              <a:rPr lang="fr-CH" sz="4000" b="1" dirty="0">
                <a:solidFill>
                  <a:srgbClr val="148505"/>
                </a:solidFill>
              </a:rPr>
              <a:t> </a:t>
            </a:r>
            <a:r>
              <a:rPr lang="fr-CH" sz="4000" b="1" i="1" dirty="0" err="1">
                <a:solidFill>
                  <a:srgbClr val="148505"/>
                </a:solidFill>
              </a:rPr>
              <a:t>kingae</a:t>
            </a:r>
            <a:endParaRPr lang="fr-CH" sz="4000" b="1" i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34108" y="1380392"/>
            <a:ext cx="103485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000" b="1" dirty="0"/>
              <a:t>Pas d’indication à traiter un porteur sain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Idée de faire traitement prophylactique dans entourage d’un enfant qui a développé pathologie à </a:t>
            </a:r>
            <a:r>
              <a:rPr lang="fr-CH" sz="2000" dirty="0" err="1"/>
              <a:t>Kingella</a:t>
            </a:r>
            <a:r>
              <a:rPr lang="fr-CH" sz="2000" dirty="0"/>
              <a:t> (surtout rifampicine qui a bonne concentration dans voies respiratoires supérieures) -&gt; pas encore assez d’évidences</a:t>
            </a:r>
          </a:p>
          <a:p>
            <a:pPr marL="1257300" lvl="2" indent="-342900">
              <a:buFontTx/>
              <a:buChar char="-"/>
            </a:pP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Estimation du risque de développer ostéomyélite si porteur du germe : 1% environ</a:t>
            </a:r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41845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cliniques (HUG)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77777" y="1173530"/>
            <a:ext cx="103485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Cas clinique n°1</a:t>
            </a:r>
          </a:p>
          <a:p>
            <a:r>
              <a:rPr lang="fr-CH" sz="1600" b="1" dirty="0">
                <a:solidFill>
                  <a:srgbClr val="51AD47"/>
                </a:solidFill>
              </a:rPr>
              <a:t>Tiré de </a:t>
            </a:r>
            <a:r>
              <a:rPr lang="fr-CH" sz="1600" b="1" i="1" dirty="0">
                <a:solidFill>
                  <a:srgbClr val="51AD47"/>
                </a:solidFill>
              </a:rPr>
              <a:t>«Infections ostéo-articulaires septiques à culture négative chez l’enfant: avez-vous pensé à K. </a:t>
            </a:r>
            <a:r>
              <a:rPr lang="fr-CH" sz="1600" b="1" i="1" dirty="0" err="1">
                <a:solidFill>
                  <a:srgbClr val="51AD47"/>
                </a:solidFill>
              </a:rPr>
              <a:t>kingae</a:t>
            </a:r>
            <a:r>
              <a:rPr lang="fr-CH" sz="1600" b="1" i="1" dirty="0">
                <a:solidFill>
                  <a:srgbClr val="51AD47"/>
                </a:solidFill>
              </a:rPr>
              <a:t>?» </a:t>
            </a:r>
            <a:r>
              <a:rPr lang="fr-CH" sz="1600" b="1" dirty="0">
                <a:solidFill>
                  <a:srgbClr val="51AD47"/>
                </a:solidFill>
              </a:rPr>
              <a:t>dans Revue Médicale Suisse, 2009</a:t>
            </a:r>
          </a:p>
          <a:p>
            <a:endParaRPr lang="fr-CH" sz="1600" b="1" dirty="0">
              <a:solidFill>
                <a:srgbClr val="51AD47"/>
              </a:solidFill>
            </a:endParaRPr>
          </a:p>
          <a:p>
            <a:pPr marL="342900" indent="-342900">
              <a:buFontTx/>
              <a:buChar char="-"/>
            </a:pPr>
            <a:r>
              <a:rPr lang="fr-CH" sz="2000" dirty="0"/>
              <a:t>Fille 22 mois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Boiterie membre inférieur gauche depuis 4 jours, état fébrile max 40°C fluctuant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Douleur sur le cou-de-pied sans tuméfaction ni rougeur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Bilan </a:t>
            </a:r>
            <a:r>
              <a:rPr lang="fr-CH" sz="2000" dirty="0" err="1"/>
              <a:t>rx</a:t>
            </a:r>
            <a:r>
              <a:rPr lang="fr-CH" sz="2000" dirty="0"/>
              <a:t> normal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Bilan biologique: VS à 16, sinon en ordre </a:t>
            </a:r>
          </a:p>
          <a:p>
            <a:r>
              <a:rPr lang="fr-CH" sz="2000" dirty="0"/>
              <a:t>-&gt; RAD avec AINS, amélioration des symptômes</a:t>
            </a:r>
          </a:p>
          <a:p>
            <a:endParaRPr lang="fr-CH" sz="2000" dirty="0"/>
          </a:p>
          <a:p>
            <a:r>
              <a:rPr lang="fr-CH" sz="2000" dirty="0"/>
              <a:t>4 jours après interruption AINS: récidive boiterie</a:t>
            </a:r>
          </a:p>
          <a:p>
            <a:r>
              <a:rPr lang="fr-CH" sz="2000" dirty="0"/>
              <a:t>-&gt; nouveau bilan: pas élévation CRP/VS ni leucocytose, </a:t>
            </a:r>
            <a:r>
              <a:rPr lang="fr-CH" sz="2000" dirty="0" err="1"/>
              <a:t>thrombocytose</a:t>
            </a:r>
            <a:r>
              <a:rPr lang="fr-CH" sz="2000" dirty="0"/>
              <a:t> modérée</a:t>
            </a:r>
          </a:p>
          <a:p>
            <a:r>
              <a:rPr lang="fr-CH" sz="2000" dirty="0"/>
              <a:t>-&gt; immobilisation botte de marche, sans amélioration</a:t>
            </a:r>
          </a:p>
          <a:p>
            <a:endParaRPr lang="fr-CH" sz="2000" dirty="0"/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9217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79169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cliniques (HUG)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32997" y="1960902"/>
            <a:ext cx="103485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Scintigraphie</a:t>
            </a:r>
            <a:r>
              <a:rPr lang="fr-CH" sz="2000" dirty="0"/>
              <a:t>: </a:t>
            </a:r>
            <a:r>
              <a:rPr lang="fr-CH" sz="2000" dirty="0" err="1"/>
              <a:t>hypercaptation</a:t>
            </a:r>
            <a:r>
              <a:rPr lang="fr-CH" sz="2000" dirty="0"/>
              <a:t> premier cunéiforme</a:t>
            </a:r>
          </a:p>
          <a:p>
            <a:r>
              <a:rPr lang="fr-CH" sz="2000" b="1" dirty="0"/>
              <a:t>IRM: </a:t>
            </a:r>
            <a:r>
              <a:rPr lang="fr-CH" sz="2000" dirty="0"/>
              <a:t>chondrite de matrice cartilagineuse avec abcès</a:t>
            </a:r>
          </a:p>
          <a:p>
            <a:endParaRPr lang="fr-CH" sz="2000" dirty="0"/>
          </a:p>
          <a:p>
            <a:r>
              <a:rPr lang="fr-CH" sz="2000" dirty="0"/>
              <a:t>-&gt; à 3 semaines des symptômes:  drainage chirurgical de l’abcès</a:t>
            </a:r>
          </a:p>
          <a:p>
            <a:r>
              <a:rPr lang="fr-CH" sz="2000" dirty="0"/>
              <a:t>+ antibiothérapie probabiliste iv</a:t>
            </a:r>
          </a:p>
          <a:p>
            <a:endParaRPr lang="fr-CH" sz="2000" dirty="0"/>
          </a:p>
          <a:p>
            <a:r>
              <a:rPr lang="fr-CH" sz="2000" dirty="0"/>
              <a:t>Cultures stériles, mais PCR + pour K. </a:t>
            </a:r>
            <a:r>
              <a:rPr lang="fr-CH" sz="2000" i="1" dirty="0" err="1"/>
              <a:t>kingae</a:t>
            </a:r>
            <a:r>
              <a:rPr lang="fr-CH" sz="2000" dirty="0"/>
              <a:t>  </a:t>
            </a:r>
          </a:p>
          <a:p>
            <a:endParaRPr lang="fr-CH" sz="2000" dirty="0"/>
          </a:p>
          <a:p>
            <a:r>
              <a:rPr lang="fr-CH" sz="2000" dirty="0"/>
              <a:t>Après antibiothérapie: pas séquelles</a:t>
            </a:r>
            <a:endParaRPr lang="fr-CH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13" y="1401935"/>
            <a:ext cx="4279562" cy="45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88388" y="980451"/>
            <a:ext cx="1034854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Cas clinique n°2</a:t>
            </a:r>
          </a:p>
          <a:p>
            <a:r>
              <a:rPr lang="fr-CH" sz="1600" b="1" dirty="0">
                <a:solidFill>
                  <a:srgbClr val="51AD47"/>
                </a:solidFill>
              </a:rPr>
              <a:t>Tiré de </a:t>
            </a:r>
            <a:r>
              <a:rPr lang="fr-CH" sz="1600" b="1" i="1" dirty="0">
                <a:solidFill>
                  <a:srgbClr val="51AD47"/>
                </a:solidFill>
              </a:rPr>
              <a:t>«Infections ostéo-articulaires septiques à culture négative chez l’enfant: avez-vous pensé à K. </a:t>
            </a:r>
            <a:r>
              <a:rPr lang="fr-CH" sz="1600" b="1" i="1" dirty="0" err="1">
                <a:solidFill>
                  <a:srgbClr val="51AD47"/>
                </a:solidFill>
              </a:rPr>
              <a:t>kingae</a:t>
            </a:r>
            <a:r>
              <a:rPr lang="fr-CH" sz="1600" b="1" i="1" dirty="0">
                <a:solidFill>
                  <a:srgbClr val="51AD47"/>
                </a:solidFill>
              </a:rPr>
              <a:t>?» </a:t>
            </a:r>
            <a:r>
              <a:rPr lang="fr-CH" sz="1600" b="1" dirty="0">
                <a:solidFill>
                  <a:srgbClr val="51AD47"/>
                </a:solidFill>
              </a:rPr>
              <a:t>dans Revue Médicale Suisse, 2009</a:t>
            </a:r>
          </a:p>
          <a:p>
            <a:endParaRPr lang="fr-CH" sz="1600" b="1" dirty="0">
              <a:solidFill>
                <a:srgbClr val="51AD47"/>
              </a:solidFill>
            </a:endParaRPr>
          </a:p>
          <a:p>
            <a:pPr marL="285750" indent="-285750">
              <a:buFontTx/>
              <a:buChar char="-"/>
            </a:pPr>
            <a:r>
              <a:rPr lang="fr-CH" sz="2000" dirty="0"/>
              <a:t>Garçon 2 ans</a:t>
            </a:r>
          </a:p>
          <a:p>
            <a:pPr marL="285750" indent="-285750">
              <a:buFontTx/>
              <a:buChar char="-"/>
            </a:pPr>
            <a:r>
              <a:rPr lang="fr-CH" sz="2000" dirty="0"/>
              <a:t>Épargne coude D depuis 1 semaine</a:t>
            </a:r>
          </a:p>
          <a:p>
            <a:pPr marL="285750" indent="-285750">
              <a:buFontTx/>
              <a:buChar char="-"/>
            </a:pPr>
            <a:r>
              <a:rPr lang="fr-CH" sz="2000" dirty="0"/>
              <a:t>Pas fièvre ni traumatisme</a:t>
            </a:r>
          </a:p>
          <a:p>
            <a:pPr marL="285750" indent="-285750">
              <a:buFontTx/>
              <a:buChar char="-"/>
            </a:pPr>
            <a:r>
              <a:rPr lang="fr-CH" sz="2000" dirty="0" err="1"/>
              <a:t>Rx</a:t>
            </a:r>
            <a:r>
              <a:rPr lang="fr-CH" sz="2000" dirty="0"/>
              <a:t> coude: normale</a:t>
            </a:r>
          </a:p>
          <a:p>
            <a:r>
              <a:rPr lang="fr-CH" sz="2000" dirty="0"/>
              <a:t>-&gt; RAD avec immobilisation durant 7 jours </a:t>
            </a:r>
          </a:p>
          <a:p>
            <a:r>
              <a:rPr lang="fr-CH" sz="2000" dirty="0"/>
              <a:t>-&gt; persistance douleurs, chaleur au niveau olécrâne</a:t>
            </a:r>
          </a:p>
          <a:p>
            <a:endParaRPr lang="fr-CH" sz="2000" dirty="0"/>
          </a:p>
          <a:p>
            <a:r>
              <a:rPr lang="fr-CH" sz="2000" b="1" dirty="0"/>
              <a:t>Bilan sanguin: </a:t>
            </a:r>
            <a:r>
              <a:rPr lang="fr-CH" sz="2000" dirty="0"/>
              <a:t>aligné, légère </a:t>
            </a:r>
            <a:r>
              <a:rPr lang="fr-CH" sz="2000" dirty="0" err="1"/>
              <a:t>thrombocytose</a:t>
            </a:r>
            <a:endParaRPr lang="fr-CH" sz="2000" dirty="0"/>
          </a:p>
          <a:p>
            <a:r>
              <a:rPr lang="fr-CH" sz="2000" b="1" dirty="0"/>
              <a:t>IRM: </a:t>
            </a:r>
            <a:r>
              <a:rPr lang="fr-CH" sz="2000" dirty="0"/>
              <a:t>ostéomyélite olécrâne</a:t>
            </a:r>
          </a:p>
          <a:p>
            <a:endParaRPr lang="fr-CH" sz="2000" dirty="0"/>
          </a:p>
          <a:p>
            <a:endParaRPr lang="fr-CH" sz="2000" dirty="0"/>
          </a:p>
          <a:p>
            <a:r>
              <a:rPr lang="fr-CH" sz="2000" b="1" dirty="0"/>
              <a:t>Biopsie osseuse:  </a:t>
            </a:r>
            <a:r>
              <a:rPr lang="fr-CH" sz="2000" dirty="0"/>
              <a:t>cultures négatives, PCR + pour K. </a:t>
            </a:r>
            <a:r>
              <a:rPr lang="fr-CH" sz="2000" i="1" dirty="0" err="1"/>
              <a:t>kingae</a:t>
            </a:r>
            <a:endParaRPr lang="fr-CH" sz="2000" i="1" dirty="0"/>
          </a:p>
          <a:p>
            <a:endParaRPr lang="fr-CH" sz="2000" dirty="0"/>
          </a:p>
          <a:p>
            <a:r>
              <a:rPr lang="fr-CH" sz="2000" dirty="0"/>
              <a:t>        -&gt; bilan radiologique et biologique initial très pauvre!</a:t>
            </a: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10" y="1962329"/>
            <a:ext cx="4319648" cy="376322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1370" y="179169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cas cliniques (HUG)</a:t>
            </a:r>
          </a:p>
        </p:txBody>
      </p:sp>
    </p:spTree>
    <p:extLst>
      <p:ext uri="{BB962C8B-B14F-4D97-AF65-F5344CB8AC3E}">
        <p14:creationId xmlns:p14="http://schemas.microsoft.com/office/powerpoint/2010/main" val="1622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>
                <a:solidFill>
                  <a:srgbClr val="148505"/>
                </a:solidFill>
              </a:rPr>
              <a:t>Ostéomyélite: cas clinique Jad</a:t>
            </a:r>
            <a:endParaRPr lang="fr-CH" sz="4000" b="1" dirty="0">
              <a:solidFill>
                <a:srgbClr val="148505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83222" y="1055076"/>
            <a:ext cx="1118381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Questions cliniques</a:t>
            </a:r>
          </a:p>
          <a:p>
            <a:r>
              <a:rPr lang="fr-CH" sz="2000" b="1" dirty="0"/>
              <a:t>-&gt; malgré IRM normal, diagnostic d’ostéomyélite à retenir?</a:t>
            </a:r>
          </a:p>
          <a:p>
            <a:r>
              <a:rPr lang="fr-CH" sz="2000" b="1" dirty="0"/>
              <a:t>	</a:t>
            </a:r>
            <a:r>
              <a:rPr lang="fr-CH" sz="2000" dirty="0"/>
              <a:t>avec clinique et syndrome inflammatoire (VS 45mm/h) -&gt; plutôt oui</a:t>
            </a:r>
          </a:p>
          <a:p>
            <a:endParaRPr lang="fr-CH" sz="2000" b="1" dirty="0"/>
          </a:p>
          <a:p>
            <a:r>
              <a:rPr lang="fr-CH" sz="2000" b="1" dirty="0"/>
              <a:t>-&gt; PCR pharynx positive pour </a:t>
            </a:r>
            <a:r>
              <a:rPr lang="fr-CH" sz="2000" b="1" dirty="0" err="1"/>
              <a:t>Kingella</a:t>
            </a:r>
            <a:r>
              <a:rPr lang="fr-CH" sz="2000" b="1" dirty="0"/>
              <a:t>, suffit-elle à faire le diagnostic du germe?</a:t>
            </a:r>
          </a:p>
          <a:p>
            <a:r>
              <a:rPr lang="fr-CH" sz="2000" b="1" dirty="0"/>
              <a:t>	</a:t>
            </a:r>
            <a:r>
              <a:rPr lang="fr-CH" sz="2000" dirty="0"/>
              <a:t>selon littérature: avec clinique et VS élevée oui, malgré IRM négatif</a:t>
            </a:r>
          </a:p>
          <a:p>
            <a:endParaRPr lang="fr-CH" sz="2000" b="1" dirty="0"/>
          </a:p>
          <a:p>
            <a:r>
              <a:rPr lang="fr-CH" sz="2000" b="1" dirty="0"/>
              <a:t>-&gt; nécessité de poursuivre traitement parentéral sur quelle durée?</a:t>
            </a:r>
          </a:p>
          <a:p>
            <a:r>
              <a:rPr lang="fr-CH" sz="2000" b="1" dirty="0"/>
              <a:t>	 </a:t>
            </a:r>
            <a:r>
              <a:rPr lang="fr-CH" sz="2000" dirty="0"/>
              <a:t>2-4 jours auraient pu suffire au vu bonne amélioration clinique, d’autant plus avec </a:t>
            </a:r>
            <a:r>
              <a:rPr lang="fr-CH" sz="2000" dirty="0" err="1"/>
              <a:t>Kingella</a:t>
            </a:r>
            <a:endParaRPr lang="fr-CH" sz="2000" dirty="0"/>
          </a:p>
          <a:p>
            <a:endParaRPr lang="fr-CH" sz="2000" dirty="0"/>
          </a:p>
          <a:p>
            <a:r>
              <a:rPr lang="fr-CH" sz="2000" b="1" dirty="0"/>
              <a:t>-&gt; quels éléments permettent de décider d’un relais per os et avec quel antibiotique?</a:t>
            </a:r>
          </a:p>
          <a:p>
            <a:r>
              <a:rPr lang="fr-CH" sz="2000" b="1" dirty="0"/>
              <a:t>	</a:t>
            </a:r>
            <a:r>
              <a:rPr lang="fr-CH" sz="2000" dirty="0"/>
              <a:t>apyrétique, bon état général, amélioration clinique, tolérance à la prise per os</a:t>
            </a:r>
          </a:p>
          <a:p>
            <a:r>
              <a:rPr lang="fr-CH" sz="2000" b="1" dirty="0"/>
              <a:t>	</a:t>
            </a:r>
            <a:r>
              <a:rPr lang="fr-CH" sz="2000" dirty="0"/>
              <a:t>(pas </a:t>
            </a:r>
            <a:r>
              <a:rPr lang="fr-CH" sz="2000" dirty="0">
                <a:latin typeface="Calibri" panose="020F0502020204030204" pitchFamily="34" charset="0"/>
              </a:rPr>
              <a:t>↘</a:t>
            </a:r>
            <a:r>
              <a:rPr lang="fr-CH" sz="2000" dirty="0"/>
              <a:t> de la CRP, mais basse dès le départ)</a:t>
            </a:r>
          </a:p>
          <a:p>
            <a:endParaRPr lang="fr-CH" sz="2000" dirty="0"/>
          </a:p>
          <a:p>
            <a:r>
              <a:rPr lang="fr-CH" sz="2000" dirty="0"/>
              <a:t>	au vu du germe, amoxicilline suffit</a:t>
            </a:r>
          </a:p>
          <a:p>
            <a:endParaRPr lang="fr-CH" sz="2000" dirty="0"/>
          </a:p>
          <a:p>
            <a:r>
              <a:rPr lang="fr-CH" sz="2000" b="1" dirty="0"/>
              <a:t>-&gt; nécessité de faire VS de contrôle?</a:t>
            </a:r>
          </a:p>
          <a:p>
            <a:r>
              <a:rPr lang="fr-CH" sz="2000" dirty="0"/>
              <a:t>	nécessité de suivi pour voir trend, mais CRP en aigu peut suffire</a:t>
            </a:r>
          </a:p>
          <a:p>
            <a:endParaRPr lang="fr-CH" sz="2000" dirty="0"/>
          </a:p>
          <a:p>
            <a:endParaRPr lang="fr-CH" sz="2000" b="1" dirty="0"/>
          </a:p>
          <a:p>
            <a:endParaRPr lang="fr-CH" sz="2000" b="1" dirty="0"/>
          </a:p>
          <a:p>
            <a:r>
              <a:rPr lang="fr-CH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62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références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51338" y="903561"/>
            <a:ext cx="1073247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Differentiating</a:t>
            </a:r>
            <a:r>
              <a:rPr lang="fr-CH" sz="1600" i="1" dirty="0"/>
              <a:t>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</a:t>
            </a:r>
            <a:r>
              <a:rPr lang="fr-CH" sz="1600" i="1" dirty="0" err="1"/>
              <a:t>Septic</a:t>
            </a:r>
            <a:r>
              <a:rPr lang="fr-CH" sz="1600" i="1" dirty="0"/>
              <a:t> </a:t>
            </a:r>
            <a:r>
              <a:rPr lang="fr-CH" sz="1600" i="1" dirty="0" err="1"/>
              <a:t>Arthritis</a:t>
            </a:r>
            <a:r>
              <a:rPr lang="fr-CH" sz="1600" i="1" dirty="0"/>
              <a:t> of the Hip </a:t>
            </a:r>
            <a:r>
              <a:rPr lang="fr-CH" sz="1600" i="1" dirty="0" err="1"/>
              <a:t>from</a:t>
            </a:r>
            <a:r>
              <a:rPr lang="fr-CH" sz="1600" i="1" dirty="0"/>
              <a:t> </a:t>
            </a:r>
            <a:r>
              <a:rPr lang="fr-CH" sz="1600" i="1" dirty="0" err="1"/>
              <a:t>Transient</a:t>
            </a:r>
            <a:r>
              <a:rPr lang="fr-CH" sz="1600" i="1" dirty="0"/>
              <a:t> </a:t>
            </a:r>
            <a:r>
              <a:rPr lang="fr-CH" sz="1600" i="1" dirty="0" err="1"/>
              <a:t>Synovitis</a:t>
            </a:r>
            <a:r>
              <a:rPr lang="fr-CH" sz="1600" i="1" dirty="0"/>
              <a:t> in Young </a:t>
            </a:r>
            <a:r>
              <a:rPr lang="fr-CH" sz="1600" i="1" dirty="0" err="1"/>
              <a:t>Children</a:t>
            </a:r>
            <a:r>
              <a:rPr lang="fr-CH" sz="1600" i="1" dirty="0"/>
              <a:t>».</a:t>
            </a:r>
            <a:r>
              <a:rPr lang="fr-CH" sz="1600" dirty="0"/>
              <a:t> P. </a:t>
            </a:r>
            <a:r>
              <a:rPr lang="fr-CH" sz="1600" dirty="0" err="1"/>
              <a:t>Yagupsky</a:t>
            </a:r>
            <a:r>
              <a:rPr lang="fr-CH" sz="1600" dirty="0"/>
              <a:t>, G. </a:t>
            </a:r>
            <a:r>
              <a:rPr lang="fr-CH" sz="1600" dirty="0" err="1"/>
              <a:t>Dubnov</a:t>
            </a:r>
            <a:r>
              <a:rPr lang="fr-CH" sz="1600" dirty="0"/>
              <a:t>-Raz. In The Journal of </a:t>
            </a:r>
            <a:r>
              <a:rPr lang="fr-CH" sz="1600" dirty="0" err="1"/>
              <a:t>Pediatrics</a:t>
            </a:r>
            <a:r>
              <a:rPr lang="fr-CH" sz="1600" dirty="0"/>
              <a:t>, 2014.   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Differentiating</a:t>
            </a:r>
            <a:r>
              <a:rPr lang="fr-CH" sz="1600" i="1" dirty="0"/>
              <a:t> </a:t>
            </a:r>
            <a:r>
              <a:rPr lang="fr-CH" sz="1600" i="1" dirty="0" err="1"/>
              <a:t>osteoarticular</a:t>
            </a:r>
            <a:r>
              <a:rPr lang="fr-CH" sz="1600" i="1" dirty="0"/>
              <a:t> infections </a:t>
            </a:r>
            <a:r>
              <a:rPr lang="fr-CH" sz="1600" i="1" dirty="0" err="1"/>
              <a:t>caused</a:t>
            </a:r>
            <a:r>
              <a:rPr lang="fr-CH" sz="1600" i="1" dirty="0"/>
              <a:t> by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</a:t>
            </a:r>
            <a:r>
              <a:rPr lang="fr-CH" sz="1600" i="1" dirty="0" err="1"/>
              <a:t>from</a:t>
            </a:r>
            <a:r>
              <a:rPr lang="fr-CH" sz="1600" i="1" dirty="0"/>
              <a:t> </a:t>
            </a:r>
            <a:r>
              <a:rPr lang="fr-CH" sz="1600" i="1" dirty="0" err="1"/>
              <a:t>those</a:t>
            </a:r>
            <a:r>
              <a:rPr lang="fr-CH" sz="1600" i="1" dirty="0"/>
              <a:t> due to </a:t>
            </a:r>
            <a:r>
              <a:rPr lang="fr-CH" sz="1600" i="1" dirty="0" err="1"/>
              <a:t>typical</a:t>
            </a:r>
            <a:r>
              <a:rPr lang="fr-CH" sz="1600" i="1" dirty="0"/>
              <a:t> </a:t>
            </a:r>
            <a:r>
              <a:rPr lang="fr-CH" sz="1600" i="1" dirty="0" err="1"/>
              <a:t>pathogens</a:t>
            </a:r>
            <a:r>
              <a:rPr lang="fr-CH" sz="1600" i="1" dirty="0"/>
              <a:t> in </a:t>
            </a:r>
            <a:r>
              <a:rPr lang="fr-CH" sz="1600" i="1" dirty="0" err="1"/>
              <a:t>young</a:t>
            </a:r>
            <a:r>
              <a:rPr lang="fr-CH" sz="1600" i="1" dirty="0"/>
              <a:t> </a:t>
            </a:r>
            <a:r>
              <a:rPr lang="fr-CH" sz="1600" i="1" dirty="0" err="1"/>
              <a:t>children</a:t>
            </a:r>
            <a:r>
              <a:rPr lang="fr-CH" sz="1600" i="1" dirty="0"/>
              <a:t>». </a:t>
            </a:r>
            <a:r>
              <a:rPr lang="fr-CH" sz="1600" dirty="0"/>
              <a:t>D. </a:t>
            </a:r>
            <a:r>
              <a:rPr lang="fr-CH" sz="1600" dirty="0" err="1"/>
              <a:t>Ceroni</a:t>
            </a:r>
            <a:r>
              <a:rPr lang="fr-CH" sz="1600" dirty="0"/>
              <a:t>, A. </a:t>
            </a:r>
            <a:r>
              <a:rPr lang="fr-CH" sz="1600" dirty="0" err="1"/>
              <a:t>Cherkaoui</a:t>
            </a:r>
            <a:r>
              <a:rPr lang="fr-CH" sz="1600" dirty="0"/>
              <a:t>. In </a:t>
            </a:r>
            <a:r>
              <a:rPr lang="fr-CH" sz="1600" dirty="0" err="1"/>
              <a:t>Pediatrics</a:t>
            </a:r>
            <a:r>
              <a:rPr lang="fr-CH" sz="1600" dirty="0"/>
              <a:t> </a:t>
            </a:r>
            <a:r>
              <a:rPr lang="fr-CH" sz="1600" dirty="0" err="1"/>
              <a:t>Infectious</a:t>
            </a:r>
            <a:r>
              <a:rPr lang="fr-CH" sz="1600" dirty="0"/>
              <a:t> </a:t>
            </a:r>
            <a:r>
              <a:rPr lang="fr-CH" sz="1600" dirty="0" err="1"/>
              <a:t>Diseases</a:t>
            </a:r>
            <a:r>
              <a:rPr lang="fr-CH" sz="1600" dirty="0"/>
              <a:t> Journal, 2011.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infections in </a:t>
            </a:r>
            <a:r>
              <a:rPr lang="fr-CH" sz="1600" i="1" dirty="0" err="1"/>
              <a:t>children</a:t>
            </a:r>
            <a:r>
              <a:rPr lang="fr-CH" sz="1600" i="1" dirty="0"/>
              <a:t>», </a:t>
            </a:r>
            <a:r>
              <a:rPr lang="fr-CH" sz="1600" dirty="0"/>
              <a:t>N. </a:t>
            </a:r>
            <a:r>
              <a:rPr lang="fr-CH" sz="1600" dirty="0" err="1"/>
              <a:t>Principi</a:t>
            </a:r>
            <a:r>
              <a:rPr lang="fr-CH" sz="1600" dirty="0"/>
              <a:t>, S. </a:t>
            </a:r>
            <a:r>
              <a:rPr lang="fr-CH" sz="1600" dirty="0" err="1"/>
              <a:t>Esposito</a:t>
            </a:r>
            <a:r>
              <a:rPr lang="fr-CH" sz="1600" dirty="0"/>
              <a:t>. In BMC </a:t>
            </a:r>
            <a:r>
              <a:rPr lang="fr-CH" sz="1600" dirty="0" err="1"/>
              <a:t>Infectious</a:t>
            </a:r>
            <a:r>
              <a:rPr lang="fr-CH" sz="1600" dirty="0"/>
              <a:t> </a:t>
            </a:r>
            <a:r>
              <a:rPr lang="fr-CH" sz="1600" dirty="0" err="1"/>
              <a:t>Diseases</a:t>
            </a:r>
            <a:r>
              <a:rPr lang="fr-CH" sz="1600" dirty="0"/>
              <a:t>, 2015.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«Acute </a:t>
            </a:r>
            <a:r>
              <a:rPr lang="fr-CH" sz="1600" i="1" dirty="0" err="1"/>
              <a:t>Osteomyelitis</a:t>
            </a:r>
            <a:r>
              <a:rPr lang="fr-CH" sz="1600" i="1" dirty="0"/>
              <a:t> in </a:t>
            </a:r>
            <a:r>
              <a:rPr lang="fr-CH" sz="1600" i="1" dirty="0" err="1"/>
              <a:t>Children</a:t>
            </a:r>
            <a:r>
              <a:rPr lang="fr-CH" sz="1600" i="1" dirty="0"/>
              <a:t>»</a:t>
            </a:r>
            <a:r>
              <a:rPr lang="fr-CH" sz="1600" dirty="0"/>
              <a:t>. He. </a:t>
            </a:r>
            <a:r>
              <a:rPr lang="fr-CH" sz="1600" dirty="0" err="1"/>
              <a:t>Peltola</a:t>
            </a:r>
            <a:r>
              <a:rPr lang="fr-CH" sz="1600" dirty="0"/>
              <a:t>, M. </a:t>
            </a:r>
            <a:r>
              <a:rPr lang="fr-CH" sz="1600" dirty="0" err="1"/>
              <a:t>Paakkonen</a:t>
            </a:r>
            <a:r>
              <a:rPr lang="fr-CH" sz="1600" dirty="0"/>
              <a:t>. In New </a:t>
            </a:r>
            <a:r>
              <a:rPr lang="fr-CH" sz="1600" dirty="0" err="1"/>
              <a:t>England</a:t>
            </a:r>
            <a:r>
              <a:rPr lang="fr-CH" sz="1600" dirty="0"/>
              <a:t> Journal of </a:t>
            </a:r>
            <a:r>
              <a:rPr lang="fr-CH" sz="1600" dirty="0" err="1"/>
              <a:t>Medicine</a:t>
            </a:r>
            <a:r>
              <a:rPr lang="fr-CH" sz="1600" dirty="0"/>
              <a:t>, 2014.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</a:t>
            </a:r>
            <a:r>
              <a:rPr lang="fr-CH" sz="1600" i="1" dirty="0" err="1"/>
              <a:t>septic</a:t>
            </a:r>
            <a:r>
              <a:rPr lang="fr-CH" sz="1600" i="1" dirty="0"/>
              <a:t> </a:t>
            </a:r>
            <a:r>
              <a:rPr lang="fr-CH" sz="1600" i="1" dirty="0" err="1"/>
              <a:t>arthritis</a:t>
            </a:r>
            <a:r>
              <a:rPr lang="fr-CH" sz="1600" i="1" dirty="0"/>
              <a:t> in </a:t>
            </a:r>
            <a:r>
              <a:rPr lang="fr-CH" sz="1600" i="1" dirty="0" err="1"/>
              <a:t>children</a:t>
            </a:r>
            <a:r>
              <a:rPr lang="fr-CH" sz="1600" i="1" dirty="0"/>
              <a:t>: </a:t>
            </a:r>
            <a:r>
              <a:rPr lang="fr-CH" sz="1600" i="1" dirty="0" err="1"/>
              <a:t>recognising</a:t>
            </a:r>
            <a:r>
              <a:rPr lang="fr-CH" sz="1600" i="1" dirty="0"/>
              <a:t> an </a:t>
            </a:r>
            <a:r>
              <a:rPr lang="fr-CH" sz="1600" i="1" dirty="0" err="1"/>
              <a:t>elusive</a:t>
            </a:r>
            <a:r>
              <a:rPr lang="fr-CH" sz="1600" i="1" dirty="0"/>
              <a:t> </a:t>
            </a:r>
            <a:r>
              <a:rPr lang="fr-CH" sz="1600" i="1" dirty="0" err="1"/>
              <a:t>pathogen</a:t>
            </a:r>
            <a:r>
              <a:rPr lang="fr-CH" sz="1600" i="1" dirty="0"/>
              <a:t>»</a:t>
            </a:r>
            <a:r>
              <a:rPr lang="fr-CH" sz="1600" dirty="0"/>
              <a:t>. N. Williams, C. Cooper. In Journal of </a:t>
            </a:r>
            <a:r>
              <a:rPr lang="fr-CH" sz="1600" dirty="0" err="1"/>
              <a:t>Children</a:t>
            </a:r>
            <a:r>
              <a:rPr lang="fr-CH" sz="1600" dirty="0"/>
              <a:t> </a:t>
            </a:r>
            <a:r>
              <a:rPr lang="fr-CH" sz="1600" dirty="0" err="1"/>
              <a:t>Orthopedic</a:t>
            </a:r>
            <a:r>
              <a:rPr lang="fr-CH" sz="1600" dirty="0"/>
              <a:t>, 2014.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Detection</a:t>
            </a:r>
            <a:r>
              <a:rPr lang="fr-CH" sz="1600" i="1" dirty="0"/>
              <a:t> of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</a:t>
            </a:r>
            <a:r>
              <a:rPr lang="fr-CH" sz="1600" i="1" dirty="0" err="1"/>
              <a:t>osteoarticular</a:t>
            </a:r>
            <a:r>
              <a:rPr lang="fr-CH" sz="1600" i="1" dirty="0"/>
              <a:t> infections in </a:t>
            </a:r>
            <a:r>
              <a:rPr lang="fr-CH" sz="1600" i="1" dirty="0" err="1"/>
              <a:t>children</a:t>
            </a:r>
            <a:r>
              <a:rPr lang="fr-CH" sz="1600" i="1" dirty="0"/>
              <a:t> by </a:t>
            </a:r>
            <a:r>
              <a:rPr lang="fr-CH" sz="1600" i="1" dirty="0" err="1"/>
              <a:t>oropharyngeal</a:t>
            </a:r>
            <a:r>
              <a:rPr lang="fr-CH" sz="1600" i="1" dirty="0"/>
              <a:t> </a:t>
            </a:r>
            <a:r>
              <a:rPr lang="fr-CH" sz="1600" i="1" dirty="0" err="1"/>
              <a:t>swab</a:t>
            </a:r>
            <a:r>
              <a:rPr lang="fr-CH" sz="1600" i="1" dirty="0"/>
              <a:t> PCR», </a:t>
            </a:r>
            <a:r>
              <a:rPr lang="fr-CH" sz="1600" dirty="0"/>
              <a:t>D. </a:t>
            </a:r>
            <a:r>
              <a:rPr lang="fr-CH" sz="1600" dirty="0" err="1"/>
              <a:t>Ceroni</a:t>
            </a:r>
            <a:r>
              <a:rPr lang="fr-CH" sz="1600" dirty="0"/>
              <a:t>, V. Dubois-</a:t>
            </a:r>
            <a:r>
              <a:rPr lang="fr-CH" sz="1600" dirty="0" err="1"/>
              <a:t>Ferriere</a:t>
            </a:r>
            <a:r>
              <a:rPr lang="fr-CH" sz="1600" dirty="0"/>
              <a:t>. In </a:t>
            </a:r>
            <a:r>
              <a:rPr lang="fr-CH" sz="1600" dirty="0" err="1"/>
              <a:t>Pediatrics</a:t>
            </a:r>
            <a:r>
              <a:rPr lang="fr-CH" sz="1600" dirty="0"/>
              <a:t>, 2013. 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«Can </a:t>
            </a:r>
            <a:r>
              <a:rPr lang="fr-CH" sz="1600" i="1" dirty="0" err="1"/>
              <a:t>early</a:t>
            </a:r>
            <a:r>
              <a:rPr lang="fr-CH" sz="1600" i="1" dirty="0"/>
              <a:t> MRI </a:t>
            </a:r>
            <a:r>
              <a:rPr lang="fr-CH" sz="1600" i="1" dirty="0" err="1"/>
              <a:t>distinguish</a:t>
            </a:r>
            <a:r>
              <a:rPr lang="fr-CH" sz="1600" i="1" dirty="0"/>
              <a:t> </a:t>
            </a:r>
            <a:r>
              <a:rPr lang="fr-CH" sz="1600" i="1" dirty="0" err="1"/>
              <a:t>between</a:t>
            </a:r>
            <a:r>
              <a:rPr lang="fr-CH" sz="1600" i="1" dirty="0"/>
              <a:t>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and Gram-positive </a:t>
            </a:r>
            <a:r>
              <a:rPr lang="fr-CH" sz="1600" i="1" dirty="0" err="1"/>
              <a:t>cocci</a:t>
            </a:r>
            <a:r>
              <a:rPr lang="fr-CH" sz="1600" i="1" dirty="0"/>
              <a:t> in </a:t>
            </a:r>
            <a:r>
              <a:rPr lang="fr-CH" sz="1600" i="1" dirty="0" err="1"/>
              <a:t>osteoarticular</a:t>
            </a:r>
            <a:r>
              <a:rPr lang="fr-CH" sz="1600" i="1" dirty="0"/>
              <a:t> infections in </a:t>
            </a:r>
            <a:r>
              <a:rPr lang="fr-CH" sz="1600" i="1" dirty="0" err="1"/>
              <a:t>young</a:t>
            </a:r>
            <a:r>
              <a:rPr lang="fr-CH" sz="1600" i="1" dirty="0"/>
              <a:t> </a:t>
            </a:r>
            <a:r>
              <a:rPr lang="fr-CH" sz="1600" i="1" dirty="0" err="1"/>
              <a:t>children</a:t>
            </a:r>
            <a:r>
              <a:rPr lang="fr-CH" sz="1600" i="1" dirty="0"/>
              <a:t>?». </a:t>
            </a:r>
            <a:r>
              <a:rPr lang="fr-CH" sz="1600" dirty="0"/>
              <a:t>A. </a:t>
            </a:r>
            <a:r>
              <a:rPr lang="fr-CH" sz="1600" dirty="0" err="1"/>
              <a:t>Kanavaki</a:t>
            </a:r>
            <a:r>
              <a:rPr lang="fr-CH" sz="1600" dirty="0"/>
              <a:t>, D. </a:t>
            </a:r>
            <a:r>
              <a:rPr lang="fr-CH" sz="1600" dirty="0" err="1"/>
              <a:t>Ceroni</a:t>
            </a:r>
            <a:r>
              <a:rPr lang="fr-CH" sz="1600" dirty="0"/>
              <a:t>. In </a:t>
            </a:r>
            <a:r>
              <a:rPr lang="fr-CH" sz="1600" dirty="0" err="1"/>
              <a:t>Pediatrics</a:t>
            </a:r>
            <a:r>
              <a:rPr lang="fr-CH" sz="1600" dirty="0"/>
              <a:t> </a:t>
            </a:r>
            <a:r>
              <a:rPr lang="fr-CH" sz="1600" dirty="0" err="1"/>
              <a:t>Radiology</a:t>
            </a:r>
            <a:r>
              <a:rPr lang="fr-CH" sz="1600" dirty="0"/>
              <a:t>, 2012.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Hematogenous</a:t>
            </a:r>
            <a:r>
              <a:rPr lang="fr-CH" sz="1600" i="1" dirty="0"/>
              <a:t> </a:t>
            </a:r>
            <a:r>
              <a:rPr lang="fr-CH" sz="1600" i="1" dirty="0" err="1"/>
              <a:t>osteomyelitis</a:t>
            </a:r>
            <a:r>
              <a:rPr lang="fr-CH" sz="1600" i="1" dirty="0"/>
              <a:t> in </a:t>
            </a:r>
            <a:r>
              <a:rPr lang="fr-CH" sz="1600" i="1" dirty="0" err="1"/>
              <a:t>children</a:t>
            </a:r>
            <a:r>
              <a:rPr lang="fr-CH" sz="1600" i="1" dirty="0"/>
              <a:t>». </a:t>
            </a:r>
            <a:r>
              <a:rPr lang="fr-CH" sz="1600" dirty="0"/>
              <a:t>P. </a:t>
            </a:r>
            <a:r>
              <a:rPr lang="fr-CH" sz="1600" dirty="0" err="1"/>
              <a:t>Krogstad</a:t>
            </a:r>
            <a:r>
              <a:rPr lang="fr-CH" sz="1600" dirty="0"/>
              <a:t>, in </a:t>
            </a:r>
            <a:r>
              <a:rPr lang="fr-CH" sz="1600" dirty="0" err="1"/>
              <a:t>UpToDate</a:t>
            </a:r>
            <a:r>
              <a:rPr lang="fr-CH" sz="1600" dirty="0"/>
              <a:t>, 2016.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«Infections ostéo-articulaires à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chez le petit enfant».</a:t>
            </a:r>
            <a:r>
              <a:rPr lang="fr-CH" sz="1600" dirty="0"/>
              <a:t> M. </a:t>
            </a:r>
            <a:r>
              <a:rPr lang="fr-CH" sz="1600" dirty="0" err="1"/>
              <a:t>Francescato</a:t>
            </a:r>
            <a:r>
              <a:rPr lang="fr-CH" sz="1600" dirty="0"/>
              <a:t>, A. </a:t>
            </a:r>
            <a:r>
              <a:rPr lang="fr-CH" sz="1600" dirty="0" err="1"/>
              <a:t>Cherkaoui</a:t>
            </a:r>
            <a:r>
              <a:rPr lang="fr-CH" sz="1600" dirty="0"/>
              <a:t>. In </a:t>
            </a:r>
            <a:r>
              <a:rPr lang="fr-CH" sz="1600" dirty="0" err="1"/>
              <a:t>Paediatrica</a:t>
            </a:r>
            <a:r>
              <a:rPr lang="fr-CH" sz="1600" dirty="0"/>
              <a:t>, 2011.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«Infections ostéo-articulaires septiques à culture négative chez l’enfant: avez-vous pensé à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?». </a:t>
            </a:r>
            <a:r>
              <a:rPr lang="fr-CH" sz="1600" dirty="0"/>
              <a:t>A. </a:t>
            </a:r>
            <a:r>
              <a:rPr lang="fr-CH" sz="1600" dirty="0" err="1"/>
              <a:t>Cherkaoui</a:t>
            </a:r>
            <a:r>
              <a:rPr lang="fr-CH" sz="1600" dirty="0"/>
              <a:t>, D. </a:t>
            </a:r>
            <a:r>
              <a:rPr lang="fr-CH" sz="1600" dirty="0" err="1"/>
              <a:t>Ceroni</a:t>
            </a:r>
            <a:r>
              <a:rPr lang="fr-CH" sz="1600" dirty="0"/>
              <a:t>. In Revue Médicale Suisse, 2009.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Polymerase</a:t>
            </a:r>
            <a:r>
              <a:rPr lang="fr-CH" sz="1600" i="1" dirty="0"/>
              <a:t> </a:t>
            </a:r>
            <a:r>
              <a:rPr lang="fr-CH" sz="1600" i="1" dirty="0" err="1"/>
              <a:t>chain</a:t>
            </a:r>
            <a:r>
              <a:rPr lang="fr-CH" sz="1600" i="1" dirty="0"/>
              <a:t> </a:t>
            </a:r>
            <a:r>
              <a:rPr lang="fr-CH" sz="1600" i="1" dirty="0" err="1"/>
              <a:t>reaction</a:t>
            </a:r>
            <a:r>
              <a:rPr lang="fr-CH" sz="1600" i="1" dirty="0"/>
              <a:t> </a:t>
            </a:r>
            <a:r>
              <a:rPr lang="fr-CH" sz="1600" i="1" dirty="0" err="1"/>
              <a:t>detection</a:t>
            </a:r>
            <a:r>
              <a:rPr lang="fr-CH" sz="1600" i="1" dirty="0"/>
              <a:t> of 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in </a:t>
            </a:r>
            <a:r>
              <a:rPr lang="fr-CH" sz="1600" i="1" dirty="0" err="1"/>
              <a:t>children</a:t>
            </a:r>
            <a:r>
              <a:rPr lang="fr-CH" sz="1600" i="1" dirty="0"/>
              <a:t> </a:t>
            </a:r>
            <a:r>
              <a:rPr lang="fr-CH" sz="1600" i="1" dirty="0" err="1"/>
              <a:t>with</a:t>
            </a:r>
            <a:r>
              <a:rPr lang="fr-CH" sz="1600" i="1" dirty="0"/>
              <a:t> culture-</a:t>
            </a:r>
            <a:r>
              <a:rPr lang="fr-CH" sz="1600" i="1" dirty="0" err="1"/>
              <a:t>negative</a:t>
            </a:r>
            <a:r>
              <a:rPr lang="fr-CH" sz="1600" i="1" dirty="0"/>
              <a:t> </a:t>
            </a:r>
            <a:r>
              <a:rPr lang="fr-CH" sz="1600" i="1" dirty="0" err="1"/>
              <a:t>septic</a:t>
            </a:r>
            <a:r>
              <a:rPr lang="fr-CH" sz="1600" i="1" dirty="0"/>
              <a:t> </a:t>
            </a:r>
            <a:r>
              <a:rPr lang="fr-CH" sz="1600" i="1" dirty="0" err="1"/>
              <a:t>arthritis</a:t>
            </a:r>
            <a:r>
              <a:rPr lang="fr-CH" sz="1600" i="1" dirty="0"/>
              <a:t> in </a:t>
            </a:r>
            <a:r>
              <a:rPr lang="fr-CH" sz="1600" i="1" dirty="0" err="1"/>
              <a:t>eastern</a:t>
            </a:r>
            <a:r>
              <a:rPr lang="fr-CH" sz="1600" i="1" dirty="0"/>
              <a:t> Ontario». </a:t>
            </a:r>
            <a:r>
              <a:rPr lang="fr-CH" sz="1600" dirty="0"/>
              <a:t>R. </a:t>
            </a:r>
            <a:r>
              <a:rPr lang="fr-CH" sz="1600" dirty="0" err="1"/>
              <a:t>Slinger</a:t>
            </a:r>
            <a:r>
              <a:rPr lang="fr-CH" sz="1600" dirty="0"/>
              <a:t>. In </a:t>
            </a:r>
            <a:r>
              <a:rPr lang="fr-CH" sz="1600" dirty="0" err="1"/>
              <a:t>Paediatrics</a:t>
            </a:r>
            <a:r>
              <a:rPr lang="fr-CH" sz="1600" dirty="0"/>
              <a:t> </a:t>
            </a:r>
            <a:r>
              <a:rPr lang="fr-CH" sz="1600" dirty="0" err="1"/>
              <a:t>Children</a:t>
            </a:r>
            <a:r>
              <a:rPr lang="fr-CH" sz="1600" dirty="0"/>
              <a:t> </a:t>
            </a:r>
            <a:r>
              <a:rPr lang="fr-CH" sz="1600" dirty="0" err="1"/>
              <a:t>Health</a:t>
            </a:r>
            <a:r>
              <a:rPr lang="fr-CH" sz="1600" dirty="0"/>
              <a:t>, 2016. 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«Update on the Management of </a:t>
            </a:r>
            <a:r>
              <a:rPr lang="fr-CH" sz="1600" i="1" dirty="0" err="1"/>
              <a:t>Pediatric</a:t>
            </a:r>
            <a:r>
              <a:rPr lang="fr-CH" sz="1600" i="1" dirty="0"/>
              <a:t> Acute </a:t>
            </a:r>
            <a:r>
              <a:rPr lang="fr-CH" sz="1600" i="1" dirty="0" err="1"/>
              <a:t>Osetomyelitis</a:t>
            </a:r>
            <a:r>
              <a:rPr lang="fr-CH" sz="1600" i="1" dirty="0"/>
              <a:t> and </a:t>
            </a:r>
            <a:r>
              <a:rPr lang="fr-CH" sz="1600" i="1" dirty="0" err="1"/>
              <a:t>Septic</a:t>
            </a:r>
            <a:r>
              <a:rPr lang="fr-CH" sz="1600" i="1" dirty="0"/>
              <a:t> </a:t>
            </a:r>
            <a:r>
              <a:rPr lang="fr-CH" sz="1600" i="1" dirty="0" err="1"/>
              <a:t>Arthritis</a:t>
            </a:r>
            <a:r>
              <a:rPr lang="fr-CH" sz="1600" i="1" dirty="0"/>
              <a:t>».</a:t>
            </a:r>
            <a:r>
              <a:rPr lang="fr-CH" sz="1600" dirty="0"/>
              <a:t> L. </a:t>
            </a:r>
            <a:r>
              <a:rPr lang="fr-CH" sz="1600" dirty="0" err="1"/>
              <a:t>Castellazzi</a:t>
            </a:r>
            <a:r>
              <a:rPr lang="fr-CH" sz="1600" dirty="0"/>
              <a:t>, M. </a:t>
            </a:r>
            <a:r>
              <a:rPr lang="fr-CH" sz="1600" dirty="0" err="1"/>
              <a:t>Mantero</a:t>
            </a:r>
            <a:r>
              <a:rPr lang="fr-CH" sz="1600" dirty="0"/>
              <a:t>. In International Journal of </a:t>
            </a:r>
            <a:r>
              <a:rPr lang="fr-CH" sz="1600" dirty="0" err="1"/>
              <a:t>Molecular</a:t>
            </a:r>
            <a:r>
              <a:rPr lang="fr-CH" sz="1600" dirty="0"/>
              <a:t> Sciences, 2016.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Current</a:t>
            </a:r>
            <a:r>
              <a:rPr lang="fr-CH" sz="1600" i="1" dirty="0"/>
              <a:t> </a:t>
            </a:r>
            <a:r>
              <a:rPr lang="fr-CH" sz="1600" i="1" dirty="0" err="1"/>
              <a:t>Treatment</a:t>
            </a:r>
            <a:r>
              <a:rPr lang="fr-CH" sz="1600" i="1" dirty="0"/>
              <a:t> of </a:t>
            </a:r>
            <a:r>
              <a:rPr lang="fr-CH" sz="1600" i="1" dirty="0" err="1"/>
              <a:t>Osetomyelitis</a:t>
            </a:r>
            <a:r>
              <a:rPr lang="fr-CH" sz="1600" i="1" dirty="0"/>
              <a:t>». </a:t>
            </a:r>
            <a:r>
              <a:rPr lang="fr-CH" sz="1600" dirty="0"/>
              <a:t>In </a:t>
            </a:r>
            <a:r>
              <a:rPr lang="fr-CH" sz="1600" dirty="0" err="1"/>
              <a:t>Brief</a:t>
            </a:r>
            <a:r>
              <a:rPr lang="fr-CH" sz="1600" dirty="0"/>
              <a:t>, </a:t>
            </a:r>
            <a:r>
              <a:rPr lang="fr-CH" sz="1600" dirty="0" err="1"/>
              <a:t>Pediatrics</a:t>
            </a:r>
            <a:r>
              <a:rPr lang="fr-CH" sz="1600" dirty="0"/>
              <a:t> in </a:t>
            </a:r>
            <a:r>
              <a:rPr lang="fr-CH" sz="1600" dirty="0" err="1"/>
              <a:t>Review</a:t>
            </a:r>
            <a:r>
              <a:rPr lang="fr-CH" sz="1600" dirty="0"/>
              <a:t>, 2006.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«Update in </a:t>
            </a:r>
            <a:r>
              <a:rPr lang="fr-CH" sz="1600" i="1" dirty="0" err="1"/>
              <a:t>Pediatric</a:t>
            </a:r>
            <a:r>
              <a:rPr lang="fr-CH" sz="1600" i="1" dirty="0"/>
              <a:t> </a:t>
            </a:r>
            <a:r>
              <a:rPr lang="fr-CH" sz="1600" i="1" dirty="0" err="1"/>
              <a:t>Musculoskeletal</a:t>
            </a:r>
            <a:r>
              <a:rPr lang="fr-CH" sz="1600" i="1" dirty="0"/>
              <a:t> Infections: </a:t>
            </a:r>
            <a:r>
              <a:rPr lang="fr-CH" sz="1600" i="1" dirty="0" err="1"/>
              <a:t>When</a:t>
            </a:r>
            <a:r>
              <a:rPr lang="fr-CH" sz="1600" i="1" dirty="0"/>
              <a:t> It Is, </a:t>
            </a:r>
            <a:r>
              <a:rPr lang="fr-CH" sz="1600" i="1" dirty="0" err="1"/>
              <a:t>When</a:t>
            </a:r>
            <a:r>
              <a:rPr lang="fr-CH" sz="1600" i="1" dirty="0"/>
              <a:t> It </a:t>
            </a:r>
            <a:r>
              <a:rPr lang="fr-CH" sz="1600" i="1" dirty="0" err="1"/>
              <a:t>Isn’t</a:t>
            </a:r>
            <a:r>
              <a:rPr lang="fr-CH" sz="1600" i="1" dirty="0"/>
              <a:t>, and </a:t>
            </a:r>
            <a:r>
              <a:rPr lang="fr-CH" sz="1600" i="1" dirty="0" err="1"/>
              <a:t>What</a:t>
            </a:r>
            <a:r>
              <a:rPr lang="fr-CH" sz="1600" i="1" dirty="0"/>
              <a:t> to Do». </a:t>
            </a:r>
            <a:r>
              <a:rPr lang="fr-CH" sz="1600" dirty="0"/>
              <a:t>A. </a:t>
            </a:r>
            <a:r>
              <a:rPr lang="fr-CH" sz="1600" dirty="0" err="1"/>
              <a:t>Arcader</a:t>
            </a:r>
            <a:r>
              <a:rPr lang="fr-CH" sz="1600" dirty="0"/>
              <a:t>, C. </a:t>
            </a:r>
            <a:r>
              <a:rPr lang="fr-CH" sz="1600" dirty="0" err="1"/>
              <a:t>Brusalis</a:t>
            </a:r>
            <a:r>
              <a:rPr lang="fr-CH" sz="1600" dirty="0"/>
              <a:t>. In Journal of the American </a:t>
            </a:r>
            <a:r>
              <a:rPr lang="fr-CH" sz="1600" dirty="0" err="1"/>
              <a:t>Academy</a:t>
            </a:r>
            <a:r>
              <a:rPr lang="fr-CH" sz="1600" dirty="0"/>
              <a:t> of </a:t>
            </a:r>
            <a:r>
              <a:rPr lang="fr-CH" sz="1600" dirty="0" err="1"/>
              <a:t>Orthopaedic</a:t>
            </a:r>
            <a:r>
              <a:rPr lang="fr-CH" sz="1600" dirty="0"/>
              <a:t> Surgeons, 2016. </a:t>
            </a:r>
          </a:p>
          <a:p>
            <a:pPr marL="285750" indent="-285750" algn="just">
              <a:buFontTx/>
              <a:buChar char="-"/>
            </a:pPr>
            <a:r>
              <a:rPr lang="fr-CH" sz="1600" i="1" dirty="0"/>
              <a:t>«</a:t>
            </a:r>
            <a:r>
              <a:rPr lang="fr-CH" sz="1600" i="1" dirty="0" err="1"/>
              <a:t>Kingella</a:t>
            </a:r>
            <a:r>
              <a:rPr lang="fr-CH" sz="1600" i="1" dirty="0"/>
              <a:t> </a:t>
            </a:r>
            <a:r>
              <a:rPr lang="fr-CH" sz="1600" i="1" dirty="0" err="1"/>
              <a:t>kingae</a:t>
            </a:r>
            <a:r>
              <a:rPr lang="fr-CH" sz="1600" i="1" dirty="0"/>
              <a:t> </a:t>
            </a:r>
            <a:r>
              <a:rPr lang="fr-CH" sz="1600" i="1" dirty="0" err="1"/>
              <a:t>Septic</a:t>
            </a:r>
            <a:r>
              <a:rPr lang="fr-CH" sz="1600" i="1" dirty="0"/>
              <a:t> </a:t>
            </a:r>
            <a:r>
              <a:rPr lang="fr-CH" sz="1600" i="1" dirty="0" err="1"/>
              <a:t>Arthritis</a:t>
            </a:r>
            <a:r>
              <a:rPr lang="fr-CH" sz="1600" i="1" dirty="0"/>
              <a:t> in a 14-Monthe-Old Child». </a:t>
            </a:r>
            <a:r>
              <a:rPr lang="fr-CH" sz="1600" dirty="0"/>
              <a:t>E. </a:t>
            </a:r>
            <a:r>
              <a:rPr lang="fr-CH" sz="1600" dirty="0" err="1"/>
              <a:t>McElvania</a:t>
            </a:r>
            <a:r>
              <a:rPr lang="fr-CH" sz="1600" dirty="0"/>
              <a:t>. In Journal of </a:t>
            </a:r>
            <a:r>
              <a:rPr lang="fr-CH" sz="1600" dirty="0" err="1"/>
              <a:t>Clinical</a:t>
            </a:r>
            <a:r>
              <a:rPr lang="fr-CH" sz="1600" dirty="0"/>
              <a:t> </a:t>
            </a:r>
            <a:r>
              <a:rPr lang="fr-CH" sz="1600" dirty="0" err="1"/>
              <a:t>Microbiology</a:t>
            </a:r>
            <a:r>
              <a:rPr lang="fr-CH" sz="1600" dirty="0"/>
              <a:t>, 2016.</a:t>
            </a:r>
          </a:p>
          <a:p>
            <a:pPr marL="285750" indent="-285750" algn="just">
              <a:buFontTx/>
              <a:buChar char="-"/>
            </a:pPr>
            <a:endParaRPr lang="fr-CH" sz="1600" dirty="0"/>
          </a:p>
          <a:p>
            <a:pPr marL="285750" indent="-285750" algn="just">
              <a:buFontTx/>
              <a:buChar char="-"/>
            </a:pPr>
            <a:endParaRPr lang="fr-CH" dirty="0"/>
          </a:p>
          <a:p>
            <a:pPr marL="285750" indent="-285750" algn="just">
              <a:buFontTx/>
              <a:buChar char="-"/>
            </a:pPr>
            <a:endParaRPr lang="fr-CH" dirty="0"/>
          </a:p>
          <a:p>
            <a:pPr marL="285750" indent="-285750" algn="just">
              <a:buFontTx/>
              <a:buChar char="-"/>
            </a:pPr>
            <a:endParaRPr lang="fr-CH" dirty="0"/>
          </a:p>
          <a:p>
            <a:pPr marL="285750" indent="-285750" algn="just">
              <a:buFontTx/>
              <a:buChar char="-"/>
            </a:pPr>
            <a:endParaRPr lang="fr-CH" dirty="0"/>
          </a:p>
          <a:p>
            <a:pPr marL="285750" indent="-285750" algn="just">
              <a:buFontTx/>
              <a:buChar char="-"/>
            </a:pPr>
            <a:endParaRPr lang="fr-CH" dirty="0"/>
          </a:p>
          <a:p>
            <a:pPr marL="285750" indent="-285750" algn="just">
              <a:buFontTx/>
              <a:buChar char="-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2535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généralités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102578"/>
            <a:ext cx="103485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Incidence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10/10’000 enfants dans pays développés (vs arthrite septique 4/10’000)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30% enfants avec ostéomyélite ont aussi une arthrite septique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Plus fréquent chez &lt;5 ans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Touche 2x plus les garçons (probablement en raison de l’activité physique et micro-traumas)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pPr lvl="1"/>
            <a:r>
              <a:rPr lang="fr-CH" sz="2000" dirty="0"/>
              <a:t>-&gt;	importance de reconnaître la pathologie pour éviter conséquences lourdes à long terme 	en l’absence de traitement</a:t>
            </a:r>
          </a:p>
          <a:p>
            <a:pPr lvl="1"/>
            <a:endParaRPr lang="fr-CH" sz="2000" dirty="0"/>
          </a:p>
          <a:p>
            <a:r>
              <a:rPr lang="fr-CH" sz="2400" b="1" dirty="0">
                <a:solidFill>
                  <a:srgbClr val="23A923"/>
                </a:solidFill>
              </a:rPr>
              <a:t>Facteurs de risque</a:t>
            </a:r>
          </a:p>
          <a:p>
            <a:pPr marL="342900" indent="-342900">
              <a:buFontTx/>
              <a:buChar char="-"/>
            </a:pPr>
            <a:r>
              <a:rPr lang="fr-CH" sz="2000" dirty="0" err="1"/>
              <a:t>Drépanoctyose</a:t>
            </a:r>
            <a:endParaRPr lang="fr-CH" sz="2000" dirty="0"/>
          </a:p>
          <a:p>
            <a:pPr marL="342900" indent="-342900">
              <a:buFontTx/>
              <a:buChar char="-"/>
            </a:pPr>
            <a:r>
              <a:rPr lang="fr-CH" sz="2000" dirty="0"/>
              <a:t>Diabète 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Prématurité 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Immunodéficience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Infection cutanée/morsure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Traumatisme mineur en parallèle à une bactériémie</a:t>
            </a:r>
          </a:p>
          <a:p>
            <a:pPr marL="342900" indent="-342900">
              <a:buFontTx/>
              <a:buChar char="-"/>
            </a:pPr>
            <a:r>
              <a:rPr lang="fr-CH" sz="2000" dirty="0"/>
              <a:t>Cathéter central ou ponction cutanée récidivante</a:t>
            </a:r>
          </a:p>
        </p:txBody>
      </p:sp>
    </p:spTree>
    <p:extLst>
      <p:ext uri="{BB962C8B-B14F-4D97-AF65-F5344CB8AC3E}">
        <p14:creationId xmlns:p14="http://schemas.microsoft.com/office/powerpoint/2010/main" val="28707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65993" y="1421882"/>
            <a:ext cx="10348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23A923"/>
                </a:solidFill>
              </a:rPr>
              <a:t>Classification selon durée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aigu </a:t>
            </a:r>
            <a:r>
              <a:rPr lang="fr-CH" sz="2000" dirty="0"/>
              <a:t>		&lt;2 semaines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subaigu</a:t>
            </a:r>
            <a:r>
              <a:rPr lang="fr-CH" sz="2000" dirty="0"/>
              <a:t>		2 semaines – 3 mois</a:t>
            </a:r>
          </a:p>
          <a:p>
            <a:pPr marL="800100" lvl="1" indent="-342900">
              <a:buFontTx/>
              <a:buChar char="-"/>
            </a:pPr>
            <a:r>
              <a:rPr lang="fr-CH" sz="2000" b="1" dirty="0"/>
              <a:t>chronique</a:t>
            </a:r>
            <a:r>
              <a:rPr lang="fr-CH" sz="2000" dirty="0"/>
              <a:t>	&gt;3 mois 			(non traité dans cette présentation)</a:t>
            </a:r>
          </a:p>
          <a:p>
            <a:endParaRPr lang="fr-CH" sz="2400" b="1" dirty="0">
              <a:solidFill>
                <a:srgbClr val="23A923"/>
              </a:solidFill>
            </a:endParaRPr>
          </a:p>
          <a:p>
            <a:r>
              <a:rPr lang="fr-CH" sz="2400" b="1" dirty="0">
                <a:solidFill>
                  <a:srgbClr val="23A923"/>
                </a:solidFill>
              </a:rPr>
              <a:t>3 mécanismes d’infection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Hématogène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Dissémination du pathogène par le sang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Le + fréquent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Inoculation directe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Traumatisme, plaie, chirurgie, ponction cutanée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Extension par continuité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Cellulite/sinusite dans tissus adjacents</a:t>
            </a:r>
          </a:p>
          <a:p>
            <a:pPr marL="800100" lvl="1" indent="-342900">
              <a:buFontTx/>
              <a:buChar char="-"/>
            </a:pPr>
            <a:r>
              <a:rPr lang="fr-CH" sz="2000" dirty="0"/>
              <a:t>Arthrite septique</a:t>
            </a:r>
          </a:p>
          <a:p>
            <a:endParaRPr lang="fr-CH" sz="2400" dirty="0"/>
          </a:p>
          <a:p>
            <a:r>
              <a:rPr lang="fr-CH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40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Ostéomyélite: pathogenèse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47527" y="1989138"/>
            <a:ext cx="6023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Débute avec dépôt de bactéries dans les métaphyses (B)</a:t>
            </a:r>
          </a:p>
          <a:p>
            <a:endParaRPr lang="fr-CH" sz="2000" dirty="0"/>
          </a:p>
          <a:p>
            <a:r>
              <a:rPr lang="fr-CH" sz="2000" dirty="0"/>
              <a:t>-&gt; cellulite dans la moelle osseuse avec </a:t>
            </a:r>
            <a:r>
              <a:rPr lang="fr-CH" sz="2000" dirty="0">
                <a:latin typeface="Calibri" panose="020F0502020204030204" pitchFamily="34" charset="0"/>
              </a:rPr>
              <a:t>↗ pression intramédullaire </a:t>
            </a:r>
          </a:p>
          <a:p>
            <a:endParaRPr lang="fr-CH" sz="2000" dirty="0">
              <a:latin typeface="Calibri" panose="020F0502020204030204" pitchFamily="34" charset="0"/>
            </a:endParaRPr>
          </a:p>
          <a:p>
            <a:r>
              <a:rPr lang="fr-CH" sz="2000" dirty="0">
                <a:latin typeface="Calibri" panose="020F0502020204030204" pitchFamily="34" charset="0"/>
              </a:rPr>
              <a:t>-&gt; pousse contre corticale et peut rompre à travers périoste</a:t>
            </a:r>
            <a:r>
              <a:rPr lang="fr-CH" sz="2000" dirty="0"/>
              <a:t> (C)</a:t>
            </a:r>
          </a:p>
          <a:p>
            <a:endParaRPr lang="fr-CH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103" r="11883"/>
          <a:stretch/>
        </p:blipFill>
        <p:spPr>
          <a:xfrm>
            <a:off x="6471430" y="753035"/>
            <a:ext cx="4870645" cy="5336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2977" y="6441612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1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 flipH="1" flipV="1">
            <a:off x="11342076" y="0"/>
            <a:ext cx="849923" cy="599635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riangle rectangle 2"/>
          <p:cNvSpPr/>
          <p:nvPr/>
        </p:nvSpPr>
        <p:spPr>
          <a:xfrm>
            <a:off x="1" y="3666392"/>
            <a:ext cx="465992" cy="319160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riangle rectangle 7"/>
          <p:cNvSpPr/>
          <p:nvPr/>
        </p:nvSpPr>
        <p:spPr>
          <a:xfrm flipH="1" flipV="1">
            <a:off x="11658600" y="0"/>
            <a:ext cx="533400" cy="5609492"/>
          </a:xfrm>
          <a:prstGeom prst="rtTriangle">
            <a:avLst/>
          </a:prstGeom>
          <a:solidFill>
            <a:srgbClr val="23A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11370" y="118593"/>
            <a:ext cx="805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solidFill>
                  <a:srgbClr val="148505"/>
                </a:solidFill>
              </a:rPr>
              <a:t>Ostéomyélite : pathogenèse</a:t>
            </a:r>
          </a:p>
        </p:txBody>
      </p:sp>
      <p:sp>
        <p:nvSpPr>
          <p:cNvPr id="12" name="Triangle rectangle 11"/>
          <p:cNvSpPr/>
          <p:nvPr/>
        </p:nvSpPr>
        <p:spPr>
          <a:xfrm rot="5400000">
            <a:off x="1769496" y="-942825"/>
            <a:ext cx="153779" cy="3692771"/>
          </a:xfrm>
          <a:prstGeom prst="rtTriangle">
            <a:avLst/>
          </a:prstGeom>
          <a:solidFill>
            <a:srgbClr val="148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232997" y="1050438"/>
            <a:ext cx="674809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51AD47"/>
                </a:solidFill>
              </a:rPr>
              <a:t>Pathogenèse influencée par âge</a:t>
            </a:r>
          </a:p>
          <a:p>
            <a:endParaRPr lang="fr-CH" sz="2400" dirty="0"/>
          </a:p>
          <a:p>
            <a:r>
              <a:rPr lang="fr-CH" sz="2000" b="1" dirty="0"/>
              <a:t>A: </a:t>
            </a:r>
            <a:r>
              <a:rPr lang="fr-CH" sz="2000" b="1" dirty="0" err="1"/>
              <a:t>nouveaux-nés</a:t>
            </a:r>
            <a:endParaRPr lang="fr-CH" sz="2000" b="1" dirty="0"/>
          </a:p>
          <a:p>
            <a:pPr marL="342900" indent="-342900">
              <a:buFontTx/>
              <a:buChar char="-"/>
            </a:pPr>
            <a:r>
              <a:rPr lang="fr-CH" dirty="0"/>
              <a:t>corticale et périoste fins -&gt; contiennent peu l’infection, propagation rapide sous périoste et dans </a:t>
            </a:r>
            <a:r>
              <a:rPr lang="fr-CH" b="1" dirty="0"/>
              <a:t>tissus mous</a:t>
            </a:r>
          </a:p>
          <a:p>
            <a:pPr marL="342900" indent="-342900">
              <a:buFontTx/>
              <a:buChar char="-"/>
            </a:pPr>
            <a:r>
              <a:rPr lang="fr-CH" dirty="0"/>
              <a:t>capillaires qui traversent plaque croissance (++ hanche, épaule, genou) -&gt; propagation infection dans épiphyse et articulation adjacente </a:t>
            </a:r>
          </a:p>
          <a:p>
            <a:pPr marL="342900" indent="-342900">
              <a:buFontTx/>
              <a:buChar char="-"/>
            </a:pPr>
            <a:endParaRPr lang="fr-CH" sz="2000" dirty="0"/>
          </a:p>
          <a:p>
            <a:r>
              <a:rPr lang="fr-CH" sz="2000" b="1" dirty="0"/>
              <a:t>B: petit enfant</a:t>
            </a:r>
          </a:p>
          <a:p>
            <a:pPr marL="342900" indent="-342900">
              <a:buFontTx/>
              <a:buChar char="-"/>
            </a:pPr>
            <a:r>
              <a:rPr lang="fr-CH" dirty="0"/>
              <a:t>corticale et périoste plus épais -&gt; moins d’infection des tissus mous</a:t>
            </a:r>
          </a:p>
          <a:p>
            <a:pPr marL="342900" indent="-342900">
              <a:buFontTx/>
              <a:buChar char="-"/>
            </a:pPr>
            <a:r>
              <a:rPr lang="fr-CH" dirty="0"/>
              <a:t>corticale plus fine sur métaphyse -&gt; plus de risque de créer </a:t>
            </a:r>
            <a:r>
              <a:rPr lang="fr-CH" b="1" dirty="0"/>
              <a:t>abcès sous-</a:t>
            </a:r>
            <a:r>
              <a:rPr lang="fr-CH" b="1" dirty="0" err="1"/>
              <a:t>périosté</a:t>
            </a:r>
            <a:r>
              <a:rPr lang="fr-CH" dirty="0"/>
              <a:t> à cet endroit</a:t>
            </a:r>
          </a:p>
          <a:p>
            <a:pPr marL="342900" indent="-342900">
              <a:buFontTx/>
              <a:buChar char="-"/>
            </a:pPr>
            <a:r>
              <a:rPr lang="fr-CH" dirty="0"/>
              <a:t>atrophie capillaires métaphysaire (se termine vers 18-24 mois) -&gt; moins d’infection propagée sur articulation, sauf si la métaphyse est déjà intra-capsulaire (hanche, épaule, cheville, coude)</a:t>
            </a:r>
          </a:p>
          <a:p>
            <a:pPr marL="342900" indent="-342900">
              <a:buFontTx/>
              <a:buChar char="-"/>
            </a:pPr>
            <a:endParaRPr lang="fr-CH" sz="2000" b="1" dirty="0"/>
          </a:p>
          <a:p>
            <a:endParaRPr lang="fr-CH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56383" r="55396"/>
          <a:stretch/>
        </p:blipFill>
        <p:spPr>
          <a:xfrm>
            <a:off x="9287974" y="3305908"/>
            <a:ext cx="2329593" cy="32091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3122" r="19924" b="43259"/>
          <a:stretch/>
        </p:blipFill>
        <p:spPr>
          <a:xfrm>
            <a:off x="6812756" y="329995"/>
            <a:ext cx="2505808" cy="35169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48146" y="6498083"/>
            <a:ext cx="559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/>
              <a:t>Tiré de </a:t>
            </a:r>
            <a:r>
              <a:rPr lang="fr-CH" sz="1400" i="1" dirty="0"/>
              <a:t>«</a:t>
            </a:r>
            <a:r>
              <a:rPr lang="fr-CH" sz="1400" i="1" dirty="0" err="1"/>
              <a:t>Hematogenous</a:t>
            </a:r>
            <a:r>
              <a:rPr lang="fr-CH" sz="1400" i="1" dirty="0"/>
              <a:t> </a:t>
            </a:r>
            <a:r>
              <a:rPr lang="fr-CH" sz="1400" i="1" dirty="0" err="1"/>
              <a:t>osteomyelitis</a:t>
            </a:r>
            <a:r>
              <a:rPr lang="fr-CH" sz="1400" i="1" dirty="0"/>
              <a:t> in </a:t>
            </a:r>
            <a:r>
              <a:rPr lang="fr-CH" sz="1400" i="1" dirty="0" err="1"/>
              <a:t>children</a:t>
            </a:r>
            <a:r>
              <a:rPr lang="fr-CH" sz="1400" i="1" dirty="0"/>
              <a:t>», </a:t>
            </a:r>
            <a:r>
              <a:rPr lang="fr-CH" sz="1400" i="1" dirty="0" err="1"/>
              <a:t>UpToDate</a:t>
            </a:r>
            <a:r>
              <a:rPr lang="fr-CH" sz="1400" i="1" dirty="0"/>
              <a:t>, 2016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6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TM02892315[[fn=Volute]]</Template>
  <TotalTime>2033</TotalTime>
  <Words>4589</Words>
  <Application>Microsoft Office PowerPoint</Application>
  <PresentationFormat>Grand écran</PresentationFormat>
  <Paragraphs>740</Paragraphs>
  <Slides>56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Facette</vt:lpstr>
      <vt:lpstr>Ostéomyélite chez l’enfant  Un cas clinique d’infection à K.kingae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Arthrite et ostéomyélite de l’enfant</dc:title>
  <dc:creator>Laurence Thévoz</dc:creator>
  <cp:lastModifiedBy>Laurence Thévoz</cp:lastModifiedBy>
  <cp:revision>198</cp:revision>
  <dcterms:created xsi:type="dcterms:W3CDTF">2016-09-07T18:44:39Z</dcterms:created>
  <dcterms:modified xsi:type="dcterms:W3CDTF">2016-10-05T07:47:45Z</dcterms:modified>
</cp:coreProperties>
</file>