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72" r:id="rId4"/>
    <p:sldId id="273" r:id="rId5"/>
    <p:sldId id="275" r:id="rId6"/>
    <p:sldId id="261" r:id="rId7"/>
    <p:sldId id="285" r:id="rId8"/>
    <p:sldId id="257" r:id="rId9"/>
    <p:sldId id="279" r:id="rId10"/>
    <p:sldId id="283" r:id="rId11"/>
    <p:sldId id="262" r:id="rId12"/>
    <p:sldId id="282" r:id="rId13"/>
    <p:sldId id="277" r:id="rId14"/>
    <p:sldId id="280" r:id="rId15"/>
    <p:sldId id="281" r:id="rId16"/>
    <p:sldId id="278" r:id="rId17"/>
    <p:sldId id="258" r:id="rId18"/>
    <p:sldId id="259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0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4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0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8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1C9E-7172-D34F-BA6E-B1075D6643C8}" type="datetimeFigureOut">
              <a:rPr lang="en-US" smtClean="0"/>
              <a:t>23.10.11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63C7-1AD9-5B4A-B48A-B92A33A5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4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546" y="2058495"/>
            <a:ext cx="4748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ANTIBIOTIQUES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6772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 d’écran 2011-10-23 à 16.4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17" y="0"/>
            <a:ext cx="6337019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36895" y="1915206"/>
            <a:ext cx="837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Aztreonam</a:t>
            </a:r>
            <a:r>
              <a:rPr lang="en-US" sz="1000" dirty="0" smtClean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3178" y="1660683"/>
            <a:ext cx="1252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M</a:t>
            </a:r>
            <a:r>
              <a:rPr lang="en-US" sz="1000" dirty="0" err="1"/>
              <a:t>é</a:t>
            </a:r>
            <a:r>
              <a:rPr lang="en-US" sz="1000" dirty="0" err="1" smtClean="0"/>
              <a:t>ro</a:t>
            </a:r>
            <a:r>
              <a:rPr lang="en-US" sz="1000" dirty="0" smtClean="0"/>
              <a:t>-/</a:t>
            </a:r>
            <a:r>
              <a:rPr lang="en-US" sz="1000" dirty="0" err="1"/>
              <a:t>E</a:t>
            </a:r>
            <a:r>
              <a:rPr lang="en-US" sz="1000" dirty="0" err="1" smtClean="0"/>
              <a:t>rta-penem</a:t>
            </a:r>
            <a:r>
              <a:rPr lang="en-US" sz="1000" dirty="0" smtClean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1939" y="3652166"/>
            <a:ext cx="858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(Zithromax®)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03171" y="3887149"/>
            <a:ext cx="767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Klaciped</a:t>
            </a:r>
            <a:r>
              <a:rPr lang="en-US" sz="1000" dirty="0" smtClean="0"/>
              <a:t>®)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4368" y="5090632"/>
            <a:ext cx="1316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CIpro</a:t>
            </a:r>
            <a:r>
              <a:rPr lang="en-US" sz="1000" dirty="0" smtClean="0"/>
              <a:t>-/</a:t>
            </a:r>
            <a:r>
              <a:rPr lang="en-US" sz="1000" dirty="0" err="1" smtClean="0"/>
              <a:t>norfloxacone</a:t>
            </a:r>
            <a:r>
              <a:rPr lang="en-US" sz="1000" dirty="0" smtClean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2115" y="4357283"/>
            <a:ext cx="625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Flagyl</a:t>
            </a:r>
            <a:r>
              <a:rPr lang="en-US" sz="1000" dirty="0" smtClean="0"/>
              <a:t>®)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04867" y="4858061"/>
            <a:ext cx="721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Zyxoxid</a:t>
            </a:r>
            <a:r>
              <a:rPr lang="en-US" sz="1000" dirty="0" smtClean="0"/>
              <a:t>®)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4449" y="5045680"/>
            <a:ext cx="68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&gt;125 h</a:t>
            </a:r>
            <a:endParaRPr lang="en-US" sz="1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420426" y="4066860"/>
            <a:ext cx="635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&gt;3,4 h</a:t>
            </a:r>
            <a:endParaRPr lang="en-US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7442904" y="4796505"/>
            <a:ext cx="550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&gt;83h</a:t>
            </a:r>
            <a:endParaRPr lang="en-US" sz="14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465382" y="5807100"/>
            <a:ext cx="787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&gt;15-20h</a:t>
            </a:r>
            <a:endParaRPr lang="en-US" sz="1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418567" y="1162520"/>
            <a:ext cx="82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&gt;30-40%</a:t>
            </a:r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682245" y="6611779"/>
            <a:ext cx="24160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Clinical Infectious Diseases 2007; 44:79–86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6651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19 à 20.4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986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9862" y="2846854"/>
            <a:ext cx="316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AUC= ASC = </a:t>
            </a:r>
            <a:r>
              <a:rPr lang="en-US" dirty="0" err="1" smtClean="0"/>
              <a:t>Aire</a:t>
            </a:r>
            <a:r>
              <a:rPr lang="en-US" dirty="0" smtClean="0"/>
              <a:t> Sous la </a:t>
            </a:r>
            <a:r>
              <a:rPr lang="en-US" dirty="0" err="1" smtClean="0"/>
              <a:t>Courbe</a:t>
            </a:r>
            <a:endParaRPr lang="en-US" dirty="0" smtClean="0"/>
          </a:p>
          <a:p>
            <a:r>
              <a:rPr lang="en-US" dirty="0" smtClean="0"/>
              <a:t>AUIC=ASIC= AUC/MIC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29862" y="3493185"/>
            <a:ext cx="4007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AUC= Dose x </a:t>
            </a:r>
            <a:r>
              <a:rPr lang="en-US" sz="1600" b="1" dirty="0" err="1" smtClean="0"/>
              <a:t>biodisp</a:t>
            </a:r>
            <a:r>
              <a:rPr lang="en-US" sz="1600" b="1" smtClean="0"/>
              <a:t>./</a:t>
            </a:r>
            <a:r>
              <a:rPr lang="en-US" sz="1600" b="1" dirty="0"/>
              <a:t>clearance </a:t>
            </a:r>
            <a:r>
              <a:rPr lang="en-US" sz="1600" b="1" dirty="0" err="1" smtClean="0"/>
              <a:t>plasmatique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4439920" y="42763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NB: </a:t>
            </a:r>
            <a:r>
              <a:rPr lang="en-US" dirty="0" err="1" smtClean="0"/>
              <a:t>l’AUC</a:t>
            </a:r>
            <a:r>
              <a:rPr lang="en-US" dirty="0" smtClean="0"/>
              <a:t> </a:t>
            </a:r>
            <a:r>
              <a:rPr lang="en-US" baseline="-25000" dirty="0" smtClean="0"/>
              <a:t>0-24 </a:t>
            </a:r>
            <a:r>
              <a:rPr lang="en-US" dirty="0" smtClean="0"/>
              <a:t>/MIC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dose </a:t>
            </a:r>
            <a:r>
              <a:rPr lang="en-US" dirty="0" err="1" smtClean="0"/>
              <a:t>soit</a:t>
            </a:r>
            <a:r>
              <a:rPr lang="en-US" dirty="0" smtClean="0"/>
              <a:t> </a:t>
            </a:r>
            <a:r>
              <a:rPr lang="en-US" dirty="0" err="1" smtClean="0"/>
              <a:t>donnée</a:t>
            </a:r>
            <a:r>
              <a:rPr lang="en-US" dirty="0" smtClean="0"/>
              <a:t> en 1x/j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répartie</a:t>
            </a:r>
            <a:r>
              <a:rPr lang="en-US" dirty="0" smtClean="0"/>
              <a:t> en </a:t>
            </a:r>
            <a:r>
              <a:rPr lang="en-US" dirty="0" err="1" smtClean="0"/>
              <a:t>plusieurs</a:t>
            </a:r>
            <a:r>
              <a:rPr lang="en-US" dirty="0" smtClean="0"/>
              <a:t> doses. Par </a:t>
            </a:r>
            <a:r>
              <a:rPr lang="en-US" dirty="0" err="1" smtClean="0"/>
              <a:t>contre</a:t>
            </a:r>
            <a:r>
              <a:rPr lang="en-US" dirty="0"/>
              <a:t> </a:t>
            </a:r>
            <a:r>
              <a:rPr lang="en-US" dirty="0" smtClean="0"/>
              <a:t>le T</a:t>
            </a:r>
            <a:r>
              <a:rPr lang="en-US" b="1" dirty="0"/>
              <a:t>&gt;</a:t>
            </a:r>
            <a:r>
              <a:rPr lang="en-US" dirty="0" smtClean="0"/>
              <a:t>MIC et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max</a:t>
            </a:r>
            <a:r>
              <a:rPr lang="en-US" dirty="0" smtClean="0"/>
              <a:t> /MIC </a:t>
            </a:r>
            <a:r>
              <a:rPr lang="en-US" dirty="0" err="1" smtClean="0"/>
              <a:t>seront</a:t>
            </a:r>
            <a:r>
              <a:rPr lang="en-US" dirty="0" smtClean="0"/>
              <a:t> </a:t>
            </a:r>
            <a:r>
              <a:rPr lang="en-US" dirty="0" err="1" smtClean="0"/>
              <a:t>différentes</a:t>
            </a:r>
            <a:r>
              <a:rPr lang="en-US" dirty="0" smtClean="0"/>
              <a:t>: plus </a:t>
            </a:r>
            <a:r>
              <a:rPr lang="en-US" dirty="0" err="1" smtClean="0"/>
              <a:t>élevée</a:t>
            </a:r>
            <a:r>
              <a:rPr lang="en-US" dirty="0" smtClean="0"/>
              <a:t> pour T&gt;MIC et plus </a:t>
            </a:r>
            <a:r>
              <a:rPr lang="en-US" dirty="0" err="1" smtClean="0"/>
              <a:t>basse</a:t>
            </a:r>
            <a:r>
              <a:rPr lang="en-US" dirty="0" smtClean="0"/>
              <a:t> pour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max</a:t>
            </a:r>
            <a:r>
              <a:rPr lang="en-US" dirty="0" smtClean="0"/>
              <a:t>/MIC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37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 d’écran 2011-10-22 à 21.4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705610"/>
            <a:ext cx="7200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 d’écran 2011-10-22 à 14.1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44" y="0"/>
            <a:ext cx="4435016" cy="6488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8900" y="6495256"/>
            <a:ext cx="334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LOUVAIN MED. </a:t>
            </a:r>
            <a:r>
              <a:rPr lang="en-US" dirty="0"/>
              <a:t>118: </a:t>
            </a:r>
            <a:r>
              <a:rPr lang="en-US" b="1" dirty="0"/>
              <a:t>43-63, 1999.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28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2 à 21.4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0" y="365760"/>
            <a:ext cx="5957570" cy="4693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050" y="4875936"/>
            <a:ext cx="8341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 Concentration minimale/CMI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Ce paramètre est un critère déterminant du succès </a:t>
            </a:r>
            <a:r>
              <a:rPr lang="fr-FR" dirty="0" smtClean="0"/>
              <a:t>thérapeutique pour </a:t>
            </a:r>
            <a:r>
              <a:rPr lang="fr-FR" dirty="0"/>
              <a:t>les </a:t>
            </a:r>
            <a:r>
              <a:rPr lang="fr-FR" dirty="0" err="1"/>
              <a:t>glycopeptides</a:t>
            </a:r>
            <a:r>
              <a:rPr lang="fr-FR" dirty="0"/>
              <a:t> (Fig. 3) [21,22]. Le </a:t>
            </a:r>
            <a:r>
              <a:rPr lang="fr-FR" dirty="0" smtClean="0"/>
              <a:t>taux résiduel </a:t>
            </a:r>
            <a:r>
              <a:rPr lang="fr-FR" dirty="0"/>
              <a:t>optimal ne peut être obtenu en réanimation </a:t>
            </a:r>
            <a:r>
              <a:rPr lang="fr-FR" dirty="0" smtClean="0"/>
              <a:t>sans doubler</a:t>
            </a:r>
            <a:r>
              <a:rPr lang="fr-FR" dirty="0"/>
              <a:t>, voire tripler la dose par rapport aux </a:t>
            </a:r>
            <a:r>
              <a:rPr lang="fr-FR" dirty="0" smtClean="0"/>
              <a:t>recommandations du </a:t>
            </a:r>
            <a:r>
              <a:rPr lang="fr-FR" dirty="0"/>
              <a:t>laboratoire.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0732" y="0"/>
            <a:ext cx="151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Glycopeptides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04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050" y="700176"/>
            <a:ext cx="8341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Les </a:t>
            </a:r>
            <a:r>
              <a:rPr lang="fr-FR" dirty="0"/>
              <a:t>valeurs cibles pour la </a:t>
            </a:r>
            <a:r>
              <a:rPr lang="fr-FR" b="1" dirty="0" err="1"/>
              <a:t>Cmax</a:t>
            </a:r>
            <a:r>
              <a:rPr lang="fr-FR" b="1" dirty="0"/>
              <a:t> sont de 64 mg/</a:t>
            </a:r>
            <a:r>
              <a:rPr lang="fr-FR" b="1" dirty="0" smtClean="0"/>
              <a:t>l </a:t>
            </a:r>
            <a:r>
              <a:rPr lang="fr-FR" dirty="0" smtClean="0"/>
              <a:t>pour </a:t>
            </a:r>
            <a:r>
              <a:rPr lang="fr-FR" dirty="0"/>
              <a:t>l’</a:t>
            </a:r>
            <a:r>
              <a:rPr lang="fr-FR" dirty="0" err="1"/>
              <a:t>amikacine</a:t>
            </a:r>
            <a:r>
              <a:rPr lang="fr-FR" dirty="0"/>
              <a:t> et l’</a:t>
            </a:r>
            <a:r>
              <a:rPr lang="fr-FR" dirty="0" err="1"/>
              <a:t>isépamicine</a:t>
            </a:r>
            <a:r>
              <a:rPr lang="fr-FR" dirty="0"/>
              <a:t>, 32 mg/l pour la gentamicine</a:t>
            </a:r>
            <a:r>
              <a:rPr lang="fr-FR" dirty="0" smtClean="0"/>
              <a:t>, la </a:t>
            </a:r>
            <a:r>
              <a:rPr lang="fr-FR" dirty="0" err="1"/>
              <a:t>tobramycine</a:t>
            </a:r>
            <a:r>
              <a:rPr lang="fr-FR" dirty="0"/>
              <a:t> et la </a:t>
            </a:r>
            <a:r>
              <a:rPr lang="fr-FR" dirty="0" err="1" smtClean="0"/>
              <a:t>nétilmicine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Pour </a:t>
            </a:r>
            <a:r>
              <a:rPr lang="fr-FR" dirty="0"/>
              <a:t>parvenir à des </a:t>
            </a:r>
            <a:r>
              <a:rPr lang="fr-FR" dirty="0" err="1"/>
              <a:t>Cmax</a:t>
            </a:r>
            <a:r>
              <a:rPr lang="fr-FR" dirty="0"/>
              <a:t> de </a:t>
            </a:r>
            <a:r>
              <a:rPr lang="fr-FR" dirty="0" smtClean="0"/>
              <a:t>8-10x la </a:t>
            </a:r>
            <a:r>
              <a:rPr lang="fr-FR" dirty="0"/>
              <a:t>CMI, il </a:t>
            </a:r>
            <a:r>
              <a:rPr lang="fr-FR" dirty="0" smtClean="0"/>
              <a:t>est indispensable </a:t>
            </a:r>
            <a:r>
              <a:rPr lang="fr-FR" dirty="0"/>
              <a:t>d’administrer la dose journalière en une </a:t>
            </a:r>
            <a:r>
              <a:rPr lang="fr-FR" dirty="0" smtClean="0"/>
              <a:t>seule fois </a:t>
            </a:r>
            <a:r>
              <a:rPr lang="fr-FR" b="1" dirty="0"/>
              <a:t>en majorant d’au moins 25, voire 50 % la dose </a:t>
            </a:r>
            <a:r>
              <a:rPr lang="fr-FR" b="1" dirty="0" smtClean="0"/>
              <a:t>théorique conventionnelle </a:t>
            </a:r>
            <a:r>
              <a:rPr lang="fr-FR" b="1" dirty="0"/>
              <a:t>. Ceci doit être obtenu et vérifié par </a:t>
            </a:r>
            <a:r>
              <a:rPr lang="fr-FR" b="1" dirty="0" smtClean="0"/>
              <a:t>le dosage </a:t>
            </a:r>
            <a:r>
              <a:rPr lang="fr-FR" b="1" dirty="0"/>
              <a:t>dès la première injection , et non au 2e  ou 3e  </a:t>
            </a:r>
            <a:r>
              <a:rPr lang="fr-FR" b="1" dirty="0" smtClean="0"/>
              <a:t>jour comme </a:t>
            </a:r>
            <a:r>
              <a:rPr lang="fr-FR" b="1" dirty="0"/>
              <a:t>on le voit parfois pratiquer. La perfusion doit </a:t>
            </a:r>
            <a:r>
              <a:rPr lang="fr-FR" b="1" dirty="0" smtClean="0"/>
              <a:t>être réalisée </a:t>
            </a:r>
            <a:r>
              <a:rPr lang="fr-FR" b="1" dirty="0"/>
              <a:t>en 30 minutes et le prélèvement sanguin 30 </a:t>
            </a:r>
            <a:r>
              <a:rPr lang="fr-FR" b="1" dirty="0" smtClean="0"/>
              <a:t>minutes après </a:t>
            </a:r>
            <a:r>
              <a:rPr lang="fr-FR" b="1" dirty="0"/>
              <a:t>la fin de la </a:t>
            </a:r>
            <a:r>
              <a:rPr lang="fr-FR" b="1" dirty="0" smtClean="0"/>
              <a:t>perfusion. </a:t>
            </a:r>
            <a:r>
              <a:rPr lang="fr-FR" i="1" dirty="0"/>
              <a:t>Annales Françaises d’Anesthésie et de Réanimation 23 (2004) 626–630</a:t>
            </a:r>
            <a:endParaRPr lang="fr-FR" b="1" i="1" dirty="0"/>
          </a:p>
        </p:txBody>
      </p:sp>
      <p:sp>
        <p:nvSpPr>
          <p:cNvPr id="6" name="Rectangle 5"/>
          <p:cNvSpPr/>
          <p:nvPr/>
        </p:nvSpPr>
        <p:spPr>
          <a:xfrm>
            <a:off x="3830732" y="0"/>
            <a:ext cx="1753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Aminoglycosides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59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4180" y="6488668"/>
            <a:ext cx="334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LOUVAIN MED. </a:t>
            </a:r>
            <a:r>
              <a:rPr lang="en-US" dirty="0"/>
              <a:t>118: </a:t>
            </a:r>
            <a:r>
              <a:rPr lang="en-US" b="1" dirty="0"/>
              <a:t>43-63, 1999.</a:t>
            </a:r>
            <a:endParaRPr lang="fr-FR" dirty="0"/>
          </a:p>
        </p:txBody>
      </p:sp>
      <p:pic>
        <p:nvPicPr>
          <p:cNvPr id="2" name="Picture 1" descr="Capture d’écran 2011-10-22 à 14.4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31"/>
            <a:ext cx="9144000" cy="4730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520" y="400297"/>
            <a:ext cx="15953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EFFET POST AB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47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19 à 20.4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845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18939" y="817558"/>
            <a:ext cx="1167863" cy="54017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61116" y="4077191"/>
            <a:ext cx="2110335" cy="696766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9" name="Picture 8" descr="Capture d’écran 2011-10-19 à 21.0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56" y="1871271"/>
            <a:ext cx="3317704" cy="44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2 à 10.0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2317"/>
          </a:xfrm>
          <a:prstGeom prst="rect">
            <a:avLst/>
          </a:prstGeom>
        </p:spPr>
      </p:pic>
      <p:pic>
        <p:nvPicPr>
          <p:cNvPr id="3" name="Picture 2" descr="Capture d’écran 2011-10-22 à 10.0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124"/>
            <a:ext cx="5723002" cy="15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5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2 à 10.0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655"/>
            <a:ext cx="9144000" cy="57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3 à 16.59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2 à 10.1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90"/>
            <a:ext cx="9144000" cy="5874902"/>
          </a:xfrm>
          <a:prstGeom prst="rect">
            <a:avLst/>
          </a:prstGeom>
        </p:spPr>
      </p:pic>
      <p:pic>
        <p:nvPicPr>
          <p:cNvPr id="3" name="Picture 2" descr="Capture d’écran 2011-10-22 à 10.11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6" y="5797921"/>
            <a:ext cx="7187681" cy="10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2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d’écran 2011-10-22 à 10.1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21"/>
            <a:ext cx="9144000" cy="4731263"/>
          </a:xfrm>
          <a:prstGeom prst="rect">
            <a:avLst/>
          </a:prstGeom>
        </p:spPr>
      </p:pic>
      <p:pic>
        <p:nvPicPr>
          <p:cNvPr id="5" name="Picture 4" descr="Capture d’écran 2011-10-22 à 10.21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421"/>
          </a:xfrm>
          <a:prstGeom prst="rect">
            <a:avLst/>
          </a:prstGeom>
        </p:spPr>
      </p:pic>
      <p:pic>
        <p:nvPicPr>
          <p:cNvPr id="6" name="Picture 5" descr="Capture d’écran 2011-10-22 à 10.21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1" y="5272684"/>
            <a:ext cx="6845300" cy="54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5891" y="5940100"/>
            <a:ext cx="617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Biodisponibilité absolue d’un médicament = AUC per os / AUC IV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13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2 à 10.2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53"/>
            <a:ext cx="9144000" cy="51439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730984" y="3051982"/>
            <a:ext cx="6206961" cy="10242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70711" y="1913890"/>
            <a:ext cx="6206961" cy="10242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28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2 à 10.3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141"/>
            <a:ext cx="9144000" cy="611685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933123" y="2980292"/>
            <a:ext cx="266306" cy="378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285135" y="3695978"/>
            <a:ext cx="551858" cy="81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712609" y="4647220"/>
            <a:ext cx="244584" cy="371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24353" y="2098295"/>
            <a:ext cx="266306" cy="378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24" y="717524"/>
            <a:ext cx="7985262" cy="5509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0"/>
            <a:ext cx="2895600" cy="2603500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1362247" y="5837685"/>
            <a:ext cx="276548" cy="389669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6248400" y="3630073"/>
            <a:ext cx="246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CMI= Concentration Minimale Inhibitrice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638795" y="394358"/>
            <a:ext cx="318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AUC = Area Under the </a:t>
            </a:r>
            <a:r>
              <a:rPr lang="fr-FR" dirty="0" err="1" smtClean="0"/>
              <a:t>Curve</a:t>
            </a:r>
            <a:endParaRPr lang="fr-FR" dirty="0" smtClean="0"/>
          </a:p>
          <a:p>
            <a:r>
              <a:rPr lang="en-US" dirty="0"/>
              <a:t>o</a:t>
            </a:r>
            <a:r>
              <a:rPr lang="fr-FR" dirty="0" smtClean="0"/>
              <a:t>u Aire Sous la Courbe (ASC)</a:t>
            </a:r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61520" y="1832270"/>
            <a:ext cx="895271" cy="1"/>
          </a:xfrm>
          <a:prstGeom prst="line">
            <a:avLst/>
          </a:prstGeom>
          <a:ln>
            <a:prstDash val="sysDot"/>
            <a:head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2324" y="6252463"/>
            <a:ext cx="212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dose AB donnée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12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cs_figu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13" y="1606549"/>
            <a:ext cx="4552071" cy="264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K-PD-3-groupes-tablea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3" y="0"/>
            <a:ext cx="7269945" cy="6882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519" y="5703957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Garamycine</a:t>
            </a:r>
            <a:r>
              <a:rPr lang="en-US" sz="1000" dirty="0" smtClean="0"/>
              <a:t>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341" y="5914753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Cirpoxin</a:t>
            </a:r>
            <a:r>
              <a:rPr lang="en-US" sz="1000" dirty="0" smtClean="0"/>
              <a:t>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519" y="4411031"/>
            <a:ext cx="676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Diflucan</a:t>
            </a:r>
            <a:r>
              <a:rPr lang="en-US" sz="1000" dirty="0" smtClean="0"/>
              <a:t>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341" y="3964861"/>
            <a:ext cx="781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Zithromax®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47" y="3533301"/>
            <a:ext cx="1673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Vancomycine</a:t>
            </a:r>
            <a:r>
              <a:rPr lang="en-US" sz="1000" dirty="0" smtClean="0"/>
              <a:t>®, </a:t>
            </a:r>
            <a:r>
              <a:rPr lang="en-US" sz="1000" dirty="0" err="1"/>
              <a:t>T</a:t>
            </a:r>
            <a:r>
              <a:rPr lang="en-US" sz="1000" dirty="0" err="1" smtClean="0"/>
              <a:t>eicoplanine</a:t>
            </a:r>
            <a:endParaRPr lang="en-US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326" y="2021386"/>
            <a:ext cx="1123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Klacid</a:t>
            </a:r>
            <a:r>
              <a:rPr lang="en-US" sz="1000" dirty="0" smtClean="0"/>
              <a:t>®, </a:t>
            </a:r>
            <a:r>
              <a:rPr lang="en-US" sz="1000" dirty="0" err="1" smtClean="0"/>
              <a:t>Klaciped</a:t>
            </a:r>
            <a:r>
              <a:rPr lang="en-US" sz="1000" dirty="0" smtClean="0"/>
              <a:t>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472" y="1589816"/>
            <a:ext cx="739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Dalacin-C</a:t>
            </a:r>
            <a:r>
              <a:rPr lang="en-US" sz="1000" dirty="0" smtClean="0"/>
              <a:t>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6001" y="1372793"/>
            <a:ext cx="1742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Pénicillines, céphalosporines</a:t>
            </a:r>
            <a:r>
              <a:rPr lang="en-US" sz="1000" dirty="0" smtClean="0"/>
              <a:t>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132" y="1806839"/>
            <a:ext cx="1211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/>
              <a:t>Linezolid (Zyvoxid</a:t>
            </a:r>
            <a:r>
              <a:rPr lang="en-US" sz="1000" dirty="0" smtClean="0"/>
              <a:t>®)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1726" y="512078"/>
            <a:ext cx="1505648" cy="2662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51726" y="2671822"/>
            <a:ext cx="1505648" cy="2662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98088" y="2938102"/>
            <a:ext cx="2304563" cy="2662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296731" y="4812306"/>
            <a:ext cx="2135565" cy="2662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348144" y="5067120"/>
            <a:ext cx="3609230" cy="2662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583189" y="5693715"/>
            <a:ext cx="22498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Taux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 pic/MIC &gt;8 (et AUC/CMI)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31783" y="5837685"/>
            <a:ext cx="55140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0781" y="6061779"/>
            <a:ext cx="55140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22385" y="3779522"/>
            <a:ext cx="55140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20755" y="1678442"/>
            <a:ext cx="55140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19125" y="1372793"/>
            <a:ext cx="0" cy="108518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17495" y="3572072"/>
            <a:ext cx="1630" cy="124023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1519" y="6693921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Flagyl</a:t>
            </a:r>
            <a:r>
              <a:rPr lang="en-US" sz="1000" dirty="0" smtClean="0"/>
              <a:t>®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97467" y="6692504"/>
            <a:ext cx="6645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Nitroimidazoles</a:t>
            </a:r>
            <a:r>
              <a:rPr lang="en-US" sz="1200" dirty="0" smtClean="0"/>
              <a:t> (</a:t>
            </a:r>
            <a:r>
              <a:rPr lang="en-US" sz="1200" dirty="0" err="1" smtClean="0"/>
              <a:t>métronidazole</a:t>
            </a:r>
            <a:r>
              <a:rPr lang="en-US" sz="1200" dirty="0" smtClean="0"/>
              <a:t>)					       LOUVAIN </a:t>
            </a:r>
            <a:r>
              <a:rPr lang="en-US" sz="1200" dirty="0"/>
              <a:t>MED. 118: 43-63, 1999.</a:t>
            </a:r>
            <a:endParaRPr lang="en-US" sz="1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990143" y="4166674"/>
            <a:ext cx="664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</a:t>
            </a:r>
            <a:r>
              <a:rPr lang="en-US" sz="1200" dirty="0" err="1" smtClean="0"/>
              <a:t>ou</a:t>
            </a:r>
            <a:r>
              <a:rPr lang="en-US" sz="1200" dirty="0" smtClean="0"/>
              <a:t> </a:t>
            </a:r>
            <a:r>
              <a:rPr lang="en-US" sz="1200" dirty="0" err="1" smtClean="0"/>
              <a:t>synergistines</a:t>
            </a:r>
            <a:r>
              <a:rPr lang="en-US" sz="1200" dirty="0" smtClean="0"/>
              <a:t> : G</a:t>
            </a:r>
            <a:r>
              <a:rPr lang="fr-CH" sz="1200" dirty="0" smtClean="0"/>
              <a:t>rp A: Virginiamycine M, pristinamycine II A, Dalfopristine</a:t>
            </a:r>
          </a:p>
          <a:p>
            <a:r>
              <a:rPr lang="fr-CH" sz="1200" dirty="0" smtClean="0"/>
              <a:t>                                  Grp B: Virginiamycine, pristinamycine, Quinupristine</a:t>
            </a:r>
            <a:endParaRPr lang="en-US" sz="12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4877580" y="4992153"/>
            <a:ext cx="42664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urtout</a:t>
            </a:r>
            <a:r>
              <a:rPr lang="en-US" dirty="0" smtClean="0"/>
              <a:t> pour BGN =&gt;</a:t>
            </a:r>
            <a:r>
              <a:rPr lang="en-US" sz="1000" dirty="0" smtClean="0"/>
              <a:t>- conserve </a:t>
            </a:r>
            <a:r>
              <a:rPr lang="en-US" sz="1000" dirty="0" err="1" smtClean="0"/>
              <a:t>l’Ab</a:t>
            </a:r>
            <a:r>
              <a:rPr lang="en-US" sz="1000" dirty="0" smtClean="0"/>
              <a:t>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cytoplasme</a:t>
            </a:r>
            <a:endParaRPr lang="en-US" sz="1000" dirty="0"/>
          </a:p>
          <a:p>
            <a:r>
              <a:rPr lang="en-US" sz="1000" dirty="0" smtClean="0"/>
              <a:t>				   - </a:t>
            </a:r>
            <a:r>
              <a:rPr lang="en-US" sz="1000" dirty="0" err="1" smtClean="0"/>
              <a:t>altération</a:t>
            </a:r>
            <a:r>
              <a:rPr lang="en-US" sz="1000" dirty="0" smtClean="0"/>
              <a:t> </a:t>
            </a:r>
            <a:r>
              <a:rPr lang="en-US" sz="1000" dirty="0" err="1" smtClean="0"/>
              <a:t>morphologique</a:t>
            </a:r>
            <a:r>
              <a:rPr lang="en-US" sz="1000" dirty="0" smtClean="0"/>
              <a:t> et </a:t>
            </a:r>
            <a:r>
              <a:rPr lang="en-US" sz="1000" dirty="0" err="1" smtClean="0"/>
              <a:t>métabolique</a:t>
            </a:r>
            <a:endParaRPr lang="en-US" sz="1000" dirty="0" smtClean="0"/>
          </a:p>
          <a:p>
            <a:r>
              <a:rPr lang="en-US" sz="1000" dirty="0"/>
              <a:t>	</a:t>
            </a:r>
            <a:r>
              <a:rPr lang="en-US" sz="1000" dirty="0" smtClean="0"/>
              <a:t>			   -Plus </a:t>
            </a:r>
            <a:r>
              <a:rPr lang="en-US" sz="1000" dirty="0" err="1" smtClean="0"/>
              <a:t>facilement</a:t>
            </a:r>
            <a:r>
              <a:rPr lang="en-US" sz="1000" dirty="0" smtClean="0"/>
              <a:t> </a:t>
            </a:r>
            <a:r>
              <a:rPr lang="en-US" sz="1000" dirty="0" err="1" smtClean="0"/>
              <a:t>phygocytées</a:t>
            </a:r>
            <a:endParaRPr lang="fr-FR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663341" y="4562164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Meronem</a:t>
            </a:r>
            <a:r>
              <a:rPr lang="en-US" sz="1000" dirty="0" smtClean="0"/>
              <a:t>®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86222" y="4530931"/>
            <a:ext cx="702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Carbapenemes</a:t>
            </a:r>
            <a:r>
              <a:rPr lang="en-US" sz="1400" dirty="0"/>
              <a:t> </a:t>
            </a:r>
            <a:r>
              <a:rPr lang="en-US" sz="1400" dirty="0" smtClean="0"/>
              <a:t>		T</a:t>
            </a:r>
            <a:r>
              <a:rPr lang="fr-FR" sz="1400" dirty="0" smtClean="0"/>
              <a:t> </a:t>
            </a:r>
            <a:r>
              <a:rPr lang="fr-FR" sz="1400" dirty="0"/>
              <a:t>&gt; CMI &gt;40% pour </a:t>
            </a:r>
            <a:r>
              <a:rPr lang="fr-FR" sz="1400" dirty="0" err="1"/>
              <a:t>carbapenems</a:t>
            </a:r>
            <a:endParaRPr lang="fr-FR" sz="1400" dirty="0"/>
          </a:p>
          <a:p>
            <a:r>
              <a:rPr lang="en-US" sz="1400" dirty="0" smtClean="0"/>
              <a:t>	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92186" y="2033846"/>
            <a:ext cx="5288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fr-FR" sz="1400" dirty="0" smtClean="0"/>
              <a:t> &gt; CMI  min. de 50% pour pénicillines et céphalosporines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23416" y="1412829"/>
            <a:ext cx="1787888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</a:t>
            </a:r>
            <a:r>
              <a:rPr lang="en-US" sz="1500" dirty="0" smtClean="0"/>
              <a:t> </a:t>
            </a:r>
            <a:r>
              <a:rPr lang="fr-FR" sz="1500" dirty="0" smtClean="0"/>
              <a:t>&gt; CMI</a:t>
            </a:r>
          </a:p>
          <a:p>
            <a:pPr algn="ctr"/>
            <a:r>
              <a:rPr lang="fr-FR" sz="1500" dirty="0" smtClean="0"/>
              <a:t>(*AUC/CMI)</a:t>
            </a:r>
            <a:endParaRPr lang="fr-FR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3623416" y="3502523"/>
            <a:ext cx="136518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</a:t>
            </a:r>
            <a:r>
              <a:rPr lang="en-US" sz="1500" dirty="0" smtClean="0"/>
              <a:t> </a:t>
            </a:r>
            <a:r>
              <a:rPr lang="fr-FR" sz="1500" dirty="0" smtClean="0"/>
              <a:t>&gt; CMI</a:t>
            </a:r>
          </a:p>
          <a:p>
            <a:pPr algn="ctr"/>
            <a:r>
              <a:rPr lang="fr-FR" sz="1500" dirty="0" smtClean="0"/>
              <a:t>(*AUC/CMI)</a:t>
            </a:r>
            <a:endParaRPr lang="fr-FR" sz="1500" dirty="0"/>
          </a:p>
        </p:txBody>
      </p:sp>
      <p:sp>
        <p:nvSpPr>
          <p:cNvPr id="41" name="TextBox 40"/>
          <p:cNvSpPr txBox="1"/>
          <p:nvPr/>
        </p:nvSpPr>
        <p:spPr>
          <a:xfrm>
            <a:off x="3589849" y="5929403"/>
            <a:ext cx="12366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AUC/CMI &gt;125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99" y="3670684"/>
            <a:ext cx="1566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 dirty="0"/>
              <a:t>+ effet post </a:t>
            </a:r>
            <a:r>
              <a:rPr lang="fr-CH" sz="1000" dirty="0" smtClean="0"/>
              <a:t>AB pour vanco </a:t>
            </a:r>
            <a:endParaRPr lang="fr-FR" sz="1000" dirty="0"/>
          </a:p>
        </p:txBody>
      </p:sp>
      <p:sp>
        <p:nvSpPr>
          <p:cNvPr id="18" name="Rectangle 17"/>
          <p:cNvSpPr/>
          <p:nvPr/>
        </p:nvSpPr>
        <p:spPr>
          <a:xfrm>
            <a:off x="2569204" y="1536930"/>
            <a:ext cx="274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*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38324" y="3480022"/>
            <a:ext cx="274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*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68228" y="1965405"/>
            <a:ext cx="274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*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58821" y="3698680"/>
            <a:ext cx="274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1161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apture d’écran 2011-10-22 à 15.2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2" y="0"/>
            <a:ext cx="7802016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92480" y="3098800"/>
            <a:ext cx="1774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MOINS TOXIQUE ENTRE 7-24H</a:t>
            </a:r>
            <a:endParaRPr lang="fr-FR" sz="1000" dirty="0"/>
          </a:p>
        </p:txBody>
      </p:sp>
      <p:sp>
        <p:nvSpPr>
          <p:cNvPr id="25" name="Rectangle 24"/>
          <p:cNvSpPr/>
          <p:nvPr/>
        </p:nvSpPr>
        <p:spPr>
          <a:xfrm>
            <a:off x="6867795" y="5885934"/>
            <a:ext cx="19430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LOUVAIN MED. </a:t>
            </a:r>
            <a:r>
              <a:rPr lang="en-US" sz="1000" dirty="0"/>
              <a:t>118: </a:t>
            </a:r>
            <a:r>
              <a:rPr lang="en-US" sz="1000" b="1" dirty="0"/>
              <a:t>43-63, 1999.</a:t>
            </a:r>
            <a:endParaRPr lang="fr-FR" sz="1000" dirty="0"/>
          </a:p>
        </p:txBody>
      </p:sp>
      <p:sp>
        <p:nvSpPr>
          <p:cNvPr id="34" name="Rectangle 33"/>
          <p:cNvSpPr/>
          <p:nvPr/>
        </p:nvSpPr>
        <p:spPr>
          <a:xfrm>
            <a:off x="7899757" y="3195915"/>
            <a:ext cx="774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</a:t>
            </a:r>
            <a:r>
              <a:rPr lang="fr-FR" sz="1400" dirty="0" err="1" smtClean="0"/>
              <a:t>eures</a:t>
            </a:r>
            <a:r>
              <a:rPr lang="fr-FR" sz="1400" dirty="0" smtClean="0"/>
              <a:t>*</a:t>
            </a:r>
            <a:endParaRPr lang="fr-FR" sz="1400" dirty="0"/>
          </a:p>
        </p:txBody>
      </p:sp>
      <p:sp>
        <p:nvSpPr>
          <p:cNvPr id="39" name="Rectangle 38"/>
          <p:cNvSpPr/>
          <p:nvPr/>
        </p:nvSpPr>
        <p:spPr>
          <a:xfrm>
            <a:off x="650240" y="6396315"/>
            <a:ext cx="8493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/>
            <a:r>
              <a:rPr lang="fr-FR" sz="1400" dirty="0" smtClean="0"/>
              <a:t>-* [C]x </a:t>
            </a:r>
            <a:r>
              <a:rPr lang="fr-FR" sz="1400" dirty="0" err="1" smtClean="0"/>
              <a:t>t</a:t>
            </a:r>
            <a:r>
              <a:rPr lang="fr-FR" sz="1400" dirty="0" smtClean="0"/>
              <a:t> /</a:t>
            </a:r>
            <a:r>
              <a:rPr lang="fr-FR" sz="1400" dirty="0"/>
              <a:t>[C</a:t>
            </a:r>
            <a:r>
              <a:rPr lang="fr-FR" sz="1400" dirty="0" smtClean="0"/>
              <a:t>]= </a:t>
            </a:r>
            <a:r>
              <a:rPr lang="fr-FR" sz="1400" dirty="0" err="1" smtClean="0"/>
              <a:t>t</a:t>
            </a:r>
            <a:r>
              <a:rPr lang="fr-FR" sz="1400" dirty="0" smtClean="0"/>
              <a:t> =&gt;Une </a:t>
            </a:r>
            <a:r>
              <a:rPr lang="fr-FR" sz="1400" dirty="0"/>
              <a:t>valeur de 125 h pour </a:t>
            </a:r>
            <a:r>
              <a:rPr lang="fr-FR" sz="1400" dirty="0" smtClean="0"/>
              <a:t>l’AUIC correspond </a:t>
            </a:r>
            <a:r>
              <a:rPr lang="fr-FR" sz="1400" dirty="0"/>
              <a:t>en fait à assurer une </a:t>
            </a:r>
            <a:r>
              <a:rPr lang="fr-FR" sz="1400" dirty="0" smtClean="0"/>
              <a:t>concentration sérique </a:t>
            </a:r>
            <a:r>
              <a:rPr lang="fr-FR" sz="1400" dirty="0"/>
              <a:t>stable </a:t>
            </a:r>
            <a:r>
              <a:rPr lang="fr-FR" sz="1400" dirty="0" smtClean="0"/>
              <a:t>de l’antibiotique </a:t>
            </a:r>
            <a:r>
              <a:rPr lang="fr-FR" sz="1400" dirty="0"/>
              <a:t>à </a:t>
            </a:r>
            <a:r>
              <a:rPr lang="fr-FR" sz="1400" dirty="0" smtClean="0"/>
              <a:t>pratiquement 5.2 </a:t>
            </a:r>
            <a:r>
              <a:rPr lang="fr-FR" sz="1400" dirty="0"/>
              <a:t>fois la CMI tout au long </a:t>
            </a:r>
            <a:r>
              <a:rPr lang="fr-FR" sz="1400" dirty="0" smtClean="0"/>
              <a:t>des </a:t>
            </a:r>
            <a:r>
              <a:rPr lang="en-US" sz="1400" dirty="0" smtClean="0"/>
              <a:t>24 </a:t>
            </a:r>
            <a:r>
              <a:rPr lang="en-US" sz="1400" dirty="0"/>
              <a:t>h </a:t>
            </a:r>
            <a:r>
              <a:rPr lang="en-US" sz="1400" dirty="0" smtClean="0"/>
              <a:t>(125h/24h =5,2)</a:t>
            </a:r>
            <a:r>
              <a:rPr lang="en-US" sz="1400" dirty="0"/>
              <a:t>.</a:t>
            </a:r>
            <a:endParaRPr lang="fr-FR" sz="1400" dirty="0"/>
          </a:p>
        </p:txBody>
      </p:sp>
      <p:sp>
        <p:nvSpPr>
          <p:cNvPr id="42" name="Rectangle 41"/>
          <p:cNvSpPr/>
          <p:nvPr/>
        </p:nvSpPr>
        <p:spPr>
          <a:xfrm>
            <a:off x="4374237" y="6201786"/>
            <a:ext cx="4790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= AUC </a:t>
            </a:r>
            <a:r>
              <a:rPr lang="en-US" sz="1400" baseline="-25000" dirty="0" smtClean="0">
                <a:solidFill>
                  <a:srgbClr val="FF0000"/>
                </a:solidFill>
              </a:rPr>
              <a:t>24h</a:t>
            </a:r>
            <a:r>
              <a:rPr lang="en-US" sz="1400" dirty="0" smtClean="0">
                <a:solidFill>
                  <a:srgbClr val="FF0000"/>
                </a:solidFill>
              </a:rPr>
              <a:t>/CMI</a:t>
            </a:r>
            <a:r>
              <a:rPr lang="fr-FR" sz="1400" dirty="0" smtClean="0">
                <a:solidFill>
                  <a:srgbClr val="FF0000"/>
                </a:solidFill>
              </a:rPr>
              <a:t> =&gt; donne la [C] </a:t>
            </a:r>
            <a:r>
              <a:rPr lang="fr-FR" sz="1400" dirty="0" err="1" smtClean="0">
                <a:solidFill>
                  <a:srgbClr val="FF0000"/>
                </a:solidFill>
              </a:rPr>
              <a:t>moy</a:t>
            </a:r>
            <a:r>
              <a:rPr lang="fr-FR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fr-FR" sz="1400" dirty="0" err="1" smtClean="0">
                <a:solidFill>
                  <a:srgbClr val="FF0000"/>
                </a:solidFill>
              </a:rPr>
              <a:t>ur</a:t>
            </a:r>
            <a:r>
              <a:rPr lang="fr-FR" sz="1400" dirty="0" smtClean="0">
                <a:solidFill>
                  <a:srgbClr val="FF0000"/>
                </a:solidFill>
              </a:rPr>
              <a:t> 24h </a:t>
            </a:r>
            <a:r>
              <a:rPr lang="en-US" sz="1400" dirty="0" smtClean="0">
                <a:solidFill>
                  <a:srgbClr val="FF0000"/>
                </a:solidFill>
              </a:rPr>
              <a:t>e</a:t>
            </a:r>
            <a:r>
              <a:rPr lang="fr-FR" sz="1400" dirty="0" smtClean="0">
                <a:solidFill>
                  <a:srgbClr val="FF0000"/>
                </a:solidFill>
              </a:rPr>
              <a:t>n nb de fois la CMI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1840" y="1615440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r>
              <a:rPr lang="fr-FR" sz="1200" dirty="0" smtClean="0"/>
              <a:t>a plupart des béta-lactames ont une T</a:t>
            </a:r>
            <a:r>
              <a:rPr lang="fr-FR" sz="1200" baseline="-25000" dirty="0" smtClean="0"/>
              <a:t>1/2 </a:t>
            </a:r>
            <a:r>
              <a:rPr lang="fr-FR" sz="1200" dirty="0" smtClean="0"/>
              <a:t>&lt;2h</a:t>
            </a:r>
          </a:p>
          <a:p>
            <a:r>
              <a:rPr lang="fr-CH" sz="1200" dirty="0"/>
              <a:t>But: ne pas d’intervalles de plus de 3-4 T </a:t>
            </a:r>
            <a:r>
              <a:rPr lang="fr-CH" sz="1200" baseline="-25000" dirty="0"/>
              <a:t>1/2</a:t>
            </a:r>
            <a:endParaRPr lang="fr-FR" sz="1200" baseline="-25000" dirty="0"/>
          </a:p>
          <a:p>
            <a:endParaRPr lang="fr-FR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2418985" y="1967299"/>
            <a:ext cx="429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 </a:t>
            </a:r>
            <a:r>
              <a:rPr lang="en-US" sz="1200" dirty="0" err="1" smtClean="0"/>
              <a:t>théorie</a:t>
            </a:r>
            <a:r>
              <a:rPr lang="en-US" sz="1200" dirty="0" smtClean="0"/>
              <a:t>, un</a:t>
            </a:r>
            <a:r>
              <a:rPr lang="fr-CH" sz="1200" dirty="0" smtClean="0"/>
              <a:t>e injection en continu pourrait être intéressante dans les infections sévères </a:t>
            </a:r>
            <a:r>
              <a:rPr lang="en-US" sz="1200" dirty="0" smtClean="0"/>
              <a:t>o</a:t>
            </a:r>
            <a:r>
              <a:rPr lang="fr-CH" sz="1200" dirty="0" smtClean="0"/>
              <a:t>u difficiles à traiter (pas encore de protocle disponible actuellement)</a:t>
            </a:r>
            <a:endParaRPr lang="fr-FR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916873" y="3982720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Clarithromycine (T </a:t>
            </a:r>
            <a:r>
              <a:rPr lang="fr-CH" sz="1200" baseline="-25000" dirty="0" smtClean="0"/>
              <a:t>1/2 </a:t>
            </a:r>
            <a:r>
              <a:rPr lang="fr-CH" sz="1200" dirty="0" smtClean="0"/>
              <a:t>de 3-4h)</a:t>
            </a:r>
            <a:endParaRPr lang="fr-FR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968840" y="4158119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(T </a:t>
            </a:r>
            <a:r>
              <a:rPr lang="en-US" sz="1200" baseline="-25000" dirty="0" smtClean="0"/>
              <a:t>½</a:t>
            </a:r>
            <a:r>
              <a:rPr lang="fr-CH" sz="1200" baseline="-25000" dirty="0" smtClean="0"/>
              <a:t> </a:t>
            </a:r>
            <a:r>
              <a:rPr lang="fr-CH" sz="1200" dirty="0" smtClean="0"/>
              <a:t> sang: 1 5h et tiss.&gt;40h</a:t>
            </a:r>
          </a:p>
          <a:p>
            <a:r>
              <a:rPr lang="fr-CH" sz="1200" dirty="0"/>
              <a:t>+</a:t>
            </a:r>
            <a:r>
              <a:rPr lang="fr-CH" sz="1200" dirty="0" smtClean="0"/>
              <a:t> effet post AB 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7959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683</Words>
  <Application>Microsoft Macintosh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 d</dc:creator>
  <cp:lastModifiedBy>dd dddd</cp:lastModifiedBy>
  <cp:revision>45</cp:revision>
  <dcterms:created xsi:type="dcterms:W3CDTF">2011-10-19T18:27:25Z</dcterms:created>
  <dcterms:modified xsi:type="dcterms:W3CDTF">2011-10-23T15:07:56Z</dcterms:modified>
</cp:coreProperties>
</file>