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4v" ContentType="video/mp4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62" r:id="rId2"/>
    <p:sldId id="335" r:id="rId3"/>
    <p:sldId id="340" r:id="rId4"/>
    <p:sldId id="286" r:id="rId5"/>
    <p:sldId id="334" r:id="rId6"/>
    <p:sldId id="287" r:id="rId7"/>
    <p:sldId id="294" r:id="rId8"/>
    <p:sldId id="268" r:id="rId9"/>
    <p:sldId id="343" r:id="rId10"/>
    <p:sldId id="270" r:id="rId11"/>
    <p:sldId id="281" r:id="rId12"/>
    <p:sldId id="280" r:id="rId13"/>
    <p:sldId id="337" r:id="rId14"/>
    <p:sldId id="264" r:id="rId15"/>
    <p:sldId id="265" r:id="rId16"/>
    <p:sldId id="339" r:id="rId17"/>
    <p:sldId id="284" r:id="rId18"/>
    <p:sldId id="338" r:id="rId19"/>
    <p:sldId id="356" r:id="rId20"/>
    <p:sldId id="288" r:id="rId21"/>
    <p:sldId id="261" r:id="rId22"/>
    <p:sldId id="336" r:id="rId23"/>
    <p:sldId id="341" r:id="rId24"/>
    <p:sldId id="290" r:id="rId25"/>
    <p:sldId id="258" r:id="rId26"/>
    <p:sldId id="333" r:id="rId27"/>
    <p:sldId id="291" r:id="rId28"/>
    <p:sldId id="293" r:id="rId29"/>
    <p:sldId id="354" r:id="rId30"/>
    <p:sldId id="332" r:id="rId31"/>
    <p:sldId id="346" r:id="rId32"/>
    <p:sldId id="349" r:id="rId33"/>
    <p:sldId id="263" r:id="rId34"/>
    <p:sldId id="350" r:id="rId35"/>
    <p:sldId id="348" r:id="rId36"/>
    <p:sldId id="352" r:id="rId37"/>
    <p:sldId id="351" r:id="rId38"/>
    <p:sldId id="342" r:id="rId39"/>
    <p:sldId id="353" r:id="rId40"/>
    <p:sldId id="297" r:id="rId41"/>
    <p:sldId id="355" r:id="rId42"/>
    <p:sldId id="273" r:id="rId43"/>
    <p:sldId id="307" r:id="rId44"/>
    <p:sldId id="305" r:id="rId45"/>
    <p:sldId id="306" r:id="rId46"/>
    <p:sldId id="289" r:id="rId47"/>
    <p:sldId id="347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FF6FCF"/>
    <a:srgbClr val="BD2C0F"/>
    <a:srgbClr val="80FF00"/>
    <a:srgbClr val="E5E7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7" autoAdjust="0"/>
    <p:restoredTop sz="96061" autoAdjust="0"/>
  </p:normalViewPr>
  <p:slideViewPr>
    <p:cSldViewPr snapToGrid="0" snapToObjects="1">
      <p:cViewPr varScale="1">
        <p:scale>
          <a:sx n="106" d="100"/>
          <a:sy n="106" d="100"/>
        </p:scale>
        <p:origin x="70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3DFEF-2FB7-154A-8D9E-F720028C382E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FE6ED-62A0-EA40-9C07-42A9A4B522A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46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itchFamily="34" charset="0"/>
              <a:buNone/>
            </a:pPr>
            <a:r>
              <a:rPr lang="fr-FR" sz="1200" dirty="0" smtClean="0"/>
              <a:t>Q: Perforation tympanique sévère persistante = problème à craindre devant toute OMA</a:t>
            </a:r>
            <a:r>
              <a:rPr lang="fr-FR" sz="1200" baseline="0" dirty="0" smtClean="0"/>
              <a:t> </a:t>
            </a:r>
            <a:r>
              <a:rPr lang="fr-FR" sz="1200" dirty="0" smtClean="0"/>
              <a:t>perforée? =&gt;</a:t>
            </a:r>
            <a:r>
              <a:rPr lang="fr-FR" sz="1200" baseline="0" dirty="0" smtClean="0"/>
              <a:t> NON</a:t>
            </a:r>
            <a:r>
              <a:rPr lang="fr-FR" sz="1200" dirty="0" smtClean="0"/>
              <a:t>, le trou se ferme habituellement</a:t>
            </a:r>
            <a:r>
              <a:rPr lang="fr-FR" sz="1200" baseline="0" dirty="0" smtClean="0"/>
              <a:t> </a:t>
            </a:r>
            <a:r>
              <a:rPr lang="fr-FR" sz="1200" b="1" baseline="0" dirty="0" smtClean="0"/>
              <a:t>rapidement</a:t>
            </a:r>
            <a:r>
              <a:rPr lang="fr-FR" sz="1200" baseline="0" dirty="0" smtClean="0"/>
              <a:t> </a:t>
            </a:r>
            <a:r>
              <a:rPr lang="fr-FR" sz="1200" dirty="0" smtClean="0"/>
              <a:t>spontanément en </a:t>
            </a:r>
            <a:r>
              <a:rPr lang="fr-FR" sz="1200" b="1" dirty="0" smtClean="0"/>
              <a:t>1-3 jours</a:t>
            </a:r>
            <a:r>
              <a:rPr lang="fr-FR" sz="1200" b="1" baseline="0" dirty="0" smtClean="0"/>
              <a:t> </a:t>
            </a:r>
            <a:r>
              <a:rPr lang="fr-FR" sz="1200" dirty="0" smtClean="0"/>
              <a:t>!!!</a:t>
            </a:r>
            <a:endParaRPr lang="fr-CH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10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Courier New" pitchFamily="49" charset="0"/>
              <a:buChar char="o"/>
            </a:pPr>
            <a:r>
              <a:rPr lang="fr-FR" sz="2400" dirty="0" smtClean="0"/>
              <a:t>Mastoïdite et ses complications :</a:t>
            </a:r>
            <a:endParaRPr lang="fr-CH" sz="2400" dirty="0" smtClean="0"/>
          </a:p>
          <a:p>
            <a:pPr marL="1257300" lvl="2" indent="-342900">
              <a:buFont typeface="Arial" pitchFamily="34" charset="0"/>
              <a:buChar char="•"/>
            </a:pPr>
            <a:r>
              <a:rPr lang="fr-FR" sz="1600" dirty="0" smtClean="0"/>
              <a:t>Abcès de </a:t>
            </a:r>
            <a:r>
              <a:rPr lang="fr-FR" sz="1600" dirty="0" err="1" smtClean="0"/>
              <a:t>Bezold</a:t>
            </a:r>
            <a:r>
              <a:rPr lang="fr-FR" sz="1600" dirty="0" smtClean="0"/>
              <a:t> (extension mastoïdite au muscle sterno-cléido-mastoïdien)</a:t>
            </a:r>
            <a:endParaRPr lang="fr-CH" sz="1600" dirty="0" smtClean="0"/>
          </a:p>
          <a:p>
            <a:pPr marL="1257300" lvl="2" indent="-342900">
              <a:buFont typeface="Arial" pitchFamily="34" charset="0"/>
              <a:buChar char="•"/>
            </a:pPr>
            <a:r>
              <a:rPr lang="fr-FR" sz="1600" dirty="0" err="1" smtClean="0"/>
              <a:t>Sd</a:t>
            </a:r>
            <a:r>
              <a:rPr lang="fr-FR" sz="1600" dirty="0" smtClean="0"/>
              <a:t> de </a:t>
            </a:r>
            <a:r>
              <a:rPr lang="fr-FR" sz="1600" dirty="0" err="1" smtClean="0"/>
              <a:t>Gradenigo</a:t>
            </a:r>
            <a:r>
              <a:rPr lang="fr-FR" sz="1600" dirty="0" smtClean="0"/>
              <a:t> (otorrhée purulente + ostéomyélite + paralysie du n.VI)</a:t>
            </a:r>
            <a:endParaRPr lang="fr-CH" sz="16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itchFamily="34" charset="0"/>
              <a:buNone/>
            </a:pPr>
            <a:r>
              <a:rPr lang="fr-FR" sz="1200" dirty="0" smtClean="0"/>
              <a:t>Q: Perforation tympanique sévère persistante = problème à craindre devant toute OMA</a:t>
            </a:r>
            <a:r>
              <a:rPr lang="fr-FR" sz="1200" baseline="0" dirty="0" smtClean="0"/>
              <a:t> </a:t>
            </a:r>
            <a:r>
              <a:rPr lang="fr-FR" sz="1200" dirty="0" smtClean="0"/>
              <a:t>perforée? =&gt;</a:t>
            </a:r>
            <a:r>
              <a:rPr lang="fr-FR" sz="1200" baseline="0" dirty="0" smtClean="0"/>
              <a:t> NON</a:t>
            </a:r>
            <a:r>
              <a:rPr lang="fr-FR" sz="1200" dirty="0" smtClean="0"/>
              <a:t>, le trou se ferme habituellement</a:t>
            </a:r>
            <a:r>
              <a:rPr lang="fr-FR" sz="1200" baseline="0" dirty="0" smtClean="0"/>
              <a:t> </a:t>
            </a:r>
            <a:r>
              <a:rPr lang="fr-FR" sz="1200" b="1" baseline="0" dirty="0" smtClean="0"/>
              <a:t>rapidement</a:t>
            </a:r>
            <a:r>
              <a:rPr lang="fr-FR" sz="1200" baseline="0" dirty="0" smtClean="0"/>
              <a:t> </a:t>
            </a:r>
            <a:r>
              <a:rPr lang="fr-FR" sz="1200" dirty="0" smtClean="0"/>
              <a:t>spontanément en </a:t>
            </a:r>
            <a:r>
              <a:rPr lang="fr-FR" sz="1200" b="1" dirty="0" smtClean="0"/>
              <a:t>1-3 jours</a:t>
            </a:r>
            <a:r>
              <a:rPr lang="fr-FR" sz="1200" b="1" baseline="0" dirty="0" smtClean="0"/>
              <a:t> </a:t>
            </a:r>
            <a:r>
              <a:rPr lang="fr-FR" sz="1200" dirty="0" smtClean="0"/>
              <a:t>!!!</a:t>
            </a:r>
            <a:endParaRPr lang="fr-CH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61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sz="9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Pneumocoque 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fr-CH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Portage : 50-60% des enfants vaccinés le portent dans les voies ORL contre 10% des adultes (suite à maturation du système immunitaire)</a:t>
            </a:r>
            <a:endParaRPr lang="fr-CH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lvl="0"/>
            <a:endParaRPr lang="fr-FR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H.influenzae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Portage : 50% des enfants le portent dans les voies ORL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 30-35% des causes d’otites et semble en augmentation…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Résistance :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17-40% de producteurs de béta-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lactamases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(BL+) de type TEM-1 ou ROB-1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7.7% (France) de résistance complète aux pénicillines par mutation du récepteur (BLNAR+ =Beta-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Lactamase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Ampicillin-Resistant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et 0-33% en Europe contre 4-10% aux USA.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 la plus fréquente d’échec au traitement ou d’OMA récurrente =&gt; Y penser si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fr-FR" sz="12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 otite-conjonctivite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»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avec Co-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amoxicillinne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céphalosporine</a:t>
            </a:r>
            <a:endParaRPr lang="fr-FR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fr-FR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0" lvl="0" indent="0">
              <a:buFont typeface="Arial" pitchFamily="34" charset="0"/>
              <a:buNone/>
            </a:pPr>
            <a:r>
              <a:rPr lang="fr-FR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B.catarrhalis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(ancien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M.catarrhalis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)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Surtout pour les OMA de la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première année de vie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Rare=&gt; responsable au maximum de 10-15% des OMA.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Résistance aux pénicillines en diminution (17% de producteurs de béta-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lactamases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France en 2010). Sensible sinon à l’Augmentin®,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Zinat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®, 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Podomexef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endParaRPr lang="fr-FR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Streptocoque pyogènes (GAS) :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Encore assez fréquent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Rarement résistant aux pénicillines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 de résistance aux macrolides mais sensible à L’Augmentin®,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Zinat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®, 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Podomexef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endParaRPr lang="fr-FR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r>
              <a:rPr lang="fr-FR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fr-FR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Aureus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surtout dans les OMA récurrentes chez patient vacciné par PCV7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endParaRPr lang="fr-FR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r>
              <a:rPr lang="fr-FR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 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OMA après 5 ans. Environ 3% des OMA.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CH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 pas oublier les BGN 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Klebsielles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Pseudomonas,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Enterobacters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E.Coli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Proteus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sont essentiellement retrouvés dans les otites purulentes sécrétoires persistantes (&gt;6 sem. malgré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ttt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 bien mené)</a:t>
            </a:r>
            <a:endParaRPr lang="fr-FR" sz="11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FR" sz="9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sz="9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Pneumocoque 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fr-CH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Portage : 50-60% des enfants vaccinés le portent dans les voies ORL contre 10% des adultes (suite à maturation du système immunitaire)</a:t>
            </a:r>
            <a:endParaRPr lang="fr-CH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lvl="0"/>
            <a:endParaRPr lang="fr-FR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H.influenzae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Portage : 50% des enfants le portent dans les voies ORL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 30-35% des causes d’otites et semble en augmentation…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Résistance :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17-40% de producteurs de béta-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lactamases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(BL+) de type TEM-1 ou ROB-1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7.7% (France) de résistance complète aux pénicillines par mutation du récepteur (BLNAR+ =Beta-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Lactamase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Ampicillin-Resistant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et 0-33% en Europe contre 4-10% aux USA.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 la plus fréquente d’échec au traitement ou d’OMA récurrente =&gt; Y penser si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fr-FR" sz="12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 otite-conjonctivite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»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avec Co-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amoxicillinne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céphalosporine</a:t>
            </a:r>
            <a:endParaRPr lang="fr-FR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fr-FR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0" lvl="0" indent="0">
              <a:buFont typeface="Arial" pitchFamily="34" charset="0"/>
              <a:buNone/>
            </a:pPr>
            <a:r>
              <a:rPr lang="fr-FR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B.catarrhalis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(ancien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M.catarrhalis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)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Surtout pour les OMA de la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première année de vie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Rare=&gt; responsable au maximum de 10-15% des OMA.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Résistance aux pénicillines en diminution (17% de producteurs de béta-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lactamases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France en 2010). Sensible sinon à l’Augmentin®,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Zinat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®, 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Podomexef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endParaRPr lang="fr-FR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Streptocoque pyogènes (GAS) :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Encore assez fréquent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Rarement résistant aux pénicillines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 de résistance aux macrolides mais sensible à L’Augmentin®,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Zinat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®, 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Podomexef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endParaRPr lang="fr-FR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r>
              <a:rPr lang="fr-FR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fr-FR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Aureus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surtout dans les OMA récurrentes chez patient vacciné par PCV7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endParaRPr lang="fr-FR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r>
              <a:rPr lang="fr-FR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 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OMA après 5 ans. Environ 3% des OMA.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CH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 pas oublier les BGN 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Klebsielles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Pseudomonas,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Enterobacters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E.Coli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Proteus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sont essentiellement retrouvés dans les otites purulentes sécrétoires persistantes (&gt;6 sem. malgré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ttt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 bien mené)</a:t>
            </a:r>
            <a:endParaRPr lang="fr-FR" sz="11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FR" sz="9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96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fr-CH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Moraxella catarrhalis: 100% de R</a:t>
            </a:r>
            <a:r>
              <a:rPr lang="fr-CH" sz="1200" b="1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aux pénicillines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CH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H.influenzae:</a:t>
            </a:r>
            <a:r>
              <a:rPr lang="fr-CH" sz="1200" b="1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10-40% de R </a:t>
            </a:r>
            <a:r>
              <a:rPr lang="fr-CH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aux pénicillines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r-CH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Pneumocoque</a:t>
            </a:r>
            <a:r>
              <a:rPr lang="fr-CH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900" b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En Suisse, 10% </a:t>
            </a:r>
            <a:r>
              <a:rPr lang="fr-FR" sz="9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de résistance </a:t>
            </a:r>
            <a:r>
              <a:rPr lang="fr-FR" sz="900" b="1" u="sng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intermédiaire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fr-FR" sz="9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aux pénicillines 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(MIC 0.1-1 mcg/ml)mais</a:t>
            </a:r>
            <a:r>
              <a:rPr lang="fr-FR" sz="90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ad 40% selon les pays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30-70 % de résistance des pneumocoques aux macrolides (USA:30%, Corée, japon: 80%). </a:t>
            </a:r>
            <a:endParaRPr lang="fr-CH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00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fr-CH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Moraxella catarrhalis: 100% de R</a:t>
            </a:r>
            <a:r>
              <a:rPr lang="fr-CH" sz="1200" b="1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aux pénicillines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CH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H.influenzae:</a:t>
            </a:r>
            <a:r>
              <a:rPr lang="fr-CH" sz="1200" b="1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10-40% de R </a:t>
            </a:r>
            <a:r>
              <a:rPr lang="fr-CH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aux pénicillines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r-CH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Pneumocoque</a:t>
            </a:r>
            <a:r>
              <a:rPr lang="fr-CH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900" b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En Suisse, 10% </a:t>
            </a:r>
            <a:r>
              <a:rPr lang="fr-FR" sz="9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de résistance </a:t>
            </a:r>
            <a:r>
              <a:rPr lang="fr-FR" sz="900" b="1" u="sng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intermédiaire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fr-FR" sz="9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aux pénicillines 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(MIC 0.1-1 mcg/ml)mais</a:t>
            </a:r>
            <a:r>
              <a:rPr lang="fr-FR" sz="90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ad 40% selon les pays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30-70 % de résistance des pneumocoques aux macrolides (USA:30%, Corée, japon: 80%). </a:t>
            </a:r>
            <a:endParaRPr lang="fr-CH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Physiopathologie</a:t>
            </a:r>
            <a:endParaRPr lang="fr-CH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ression dans oreille moyenne toujours légèrement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négative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s’équilibre via la trompe d’Eustache </a:t>
            </a: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 d’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IVRS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irritation/obstruction de la sphère ORL (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RGO, allergie, malformation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crânio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-faciale (fente palatine)) apparaît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une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dysfonction de la trompe d’Eustache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(IVRS = dysfonction trompe d’Eustache dans 75% des cas!)=&gt; Pression dan l’oreille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moyenne devient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très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négative 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=&gt;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rétraction tympanique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fuite capillaire avec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collection liquidienne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 oreille moyenne +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aspiration de liquide de la sphère nasale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 oreille =&gt; 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infection purulente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T° avec tympan douloureux, mat, rouge et bombé. Cette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évolution vers l’infection est favorisée chez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petits enfant car la trompe d’Eustache est plus courte et moins inclinée.</a:t>
            </a:r>
          </a:p>
          <a:p>
            <a:pPr lvl="0"/>
            <a:endParaRPr lang="fr-CH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infections virales des voies aériennes supérieures (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RSV, </a:t>
            </a:r>
            <a:r>
              <a:rPr lang="fr-FR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adéno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-, corona-</a:t>
            </a:r>
            <a:r>
              <a:rPr lang="fr-F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fr-FR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influenza, para-influenza, para écho-, MPV) peuvent diminuer l’efficacité de la réponse leucocytaire et donc favoriser une infection de l’oreille moyenne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=&gt;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 50% de </a:t>
            </a:r>
            <a:r>
              <a:rPr lang="fr-FR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co-infection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virus+bactéries</a:t>
            </a:r>
            <a:endParaRPr lang="fr-FR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CH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42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sz="9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Pneumocoque 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fr-CH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Portage : 50-60% des enfants vaccinés le portent dans les voies ORL contre 10% des adultes (suite à maturation du système immunitaire)</a:t>
            </a:r>
            <a:endParaRPr lang="fr-CH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lvl="0"/>
            <a:endParaRPr lang="fr-FR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H.influenzae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Portage : 50% des enfants le portent dans les voies ORL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 30-35% des causes d’otites et semble en augmentation…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Résistance :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17-40% de producteurs de béta-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lactamases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(BL+) de type TEM-1 ou ROB-1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7.7% (France) de résistance complète aux pénicillines par mutation du récepteur (BLNAR+ =Beta-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Lactamase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Ampicillin-Resistant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et 0-33% en Europe contre 4-10% aux USA.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 la plus fréquente d’échec au traitement ou d’OMA récurrente =&gt; Y penser si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fr-FR" sz="12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 otite-conjonctivite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»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avec Co-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amoxicillinne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céphalosporine</a:t>
            </a:r>
            <a:endParaRPr lang="fr-FR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fr-FR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0" lvl="0" indent="0">
              <a:buFont typeface="Arial" pitchFamily="34" charset="0"/>
              <a:buNone/>
            </a:pPr>
            <a:r>
              <a:rPr lang="fr-FR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B.catarrhalis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(ancien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M.catarrhalis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)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Surtout pour les OMA de la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première année de vie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Rare=&gt; responsable au maximum de 10-15% des OMA.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Résistance aux pénicillines en diminution (17% de producteurs de béta-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lactamases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France en 2010). Sensible sinon à l’Augmentin®,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Zinat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®, 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Podomexef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endParaRPr lang="fr-FR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Streptocoque pyogènes (GAS) :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Encore assez fréquent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Rarement résistant aux pénicillines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 de résistance aux macrolides mais sensible à L’Augmentin®,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Zinat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®, 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Podomexef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endParaRPr lang="fr-FR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r>
              <a:rPr lang="fr-FR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fr-FR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Aureus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surtout dans les OMA récurrentes chez patient vacciné par PCV7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endParaRPr lang="fr-FR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r>
              <a:rPr lang="fr-FR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 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OMA après 5 ans. Environ 3% des OMA.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CH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 pas oublier les BGN 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Klebsielles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Pseudomonas,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Enterobacters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E.Coli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Proteus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sont essentiellement retrouvés dans les otites purulentes sécrétoires persistantes (&gt;6 sem. malgré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ttt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 bien mené)</a:t>
            </a:r>
            <a:endParaRPr lang="fr-FR" sz="11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FR" sz="9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37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sz="9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Pneumocoque 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fr-CH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Portage : 50-60% des enfants vaccinés le portent dans les voies ORL contre 10% des adultes (suite à maturation du système immunitaire)</a:t>
            </a:r>
            <a:endParaRPr lang="fr-CH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lvl="0"/>
            <a:endParaRPr lang="fr-FR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H.influenzae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Portage : 50% des enfants le portent dans les voies ORL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 30-35% des causes d’otites et semble en augmentation…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Résistance :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17-40% de producteurs de béta-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lactamases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(BL+) de type TEM-1 ou ROB-1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7.7% (France) de résistance complète aux pénicillines par mutation du récepteur (BLNAR+ =Beta-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Lactamase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Ampicillin-Resistant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et 0-33% en Europe contre 4-10% aux USA.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 la plus fréquente d’échec au traitement ou d’OMA récurrente =&gt; Y penser si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fr-FR" sz="12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 otite-conjonctivite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»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avec Co-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amoxicillinne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céphalosporine</a:t>
            </a:r>
            <a:endParaRPr lang="fr-FR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fr-FR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0" lvl="0" indent="0">
              <a:buFont typeface="Arial" pitchFamily="34" charset="0"/>
              <a:buNone/>
            </a:pPr>
            <a:r>
              <a:rPr lang="fr-FR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B.catarrhalis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(ancien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M.catarrhalis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)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Surtout pour les OMA de la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première année de vie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Rare=&gt; responsable au maximum de 10-15% des OMA.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Résistance aux pénicillines en diminution (17% de producteurs de béta-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lactamases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France en 2010). Sensible sinon à l’Augmentin®,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Zinat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®, 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Podomexef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endParaRPr lang="fr-FR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Streptocoque pyogènes (GAS) :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Encore assez fréquent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Rarement résistant aux pénicillines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 de résistance aux macrolides mais sensible à L’Augmentin®,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Zinat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®, 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Podomexef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endParaRPr lang="fr-FR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r>
              <a:rPr lang="fr-FR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fr-FR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Aureus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surtout dans les OMA récurrentes chez patient vacciné par PCV7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endParaRPr lang="fr-FR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itchFamily="34" charset="0"/>
              <a:buNone/>
            </a:pPr>
            <a:r>
              <a:rPr lang="fr-FR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 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OMA après 5 ans. Environ 3% des OMA.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CH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 pas oublier les BGN 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Klebsielles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Pseudomonas,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Enterobacters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E.Coli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Proteus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sont essentiellement retrouvés dans les otites purulentes sécrétoires persistantes (&gt;6 sem. malgré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ttt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 bien mené)</a:t>
            </a:r>
            <a:endParaRPr lang="fr-FR" sz="11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FR" sz="9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64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fr-CH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Pneumocoque</a:t>
            </a:r>
            <a:r>
              <a:rPr lang="fr-CH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MEF (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Fluid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avec environ 20-50% des valeurs plasmatiques =&gt; hormis la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Rocéphine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/>
              </a:rPr>
              <a:t>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toutes les céphalosporines n’atteignent pas des taux suffisant dans l’oreille moyenne =&gt; </a:t>
            </a:r>
            <a:r>
              <a:rPr lang="fr-CH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cela ne s’applique pas pour une OMA à </a:t>
            </a:r>
            <a:r>
              <a:rPr lang="fr-CH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H.influenzae</a:t>
            </a:r>
            <a:r>
              <a:rPr lang="fr-CH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sera bien traité par céphalosporines!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Résistances :</a:t>
            </a:r>
            <a:endParaRPr lang="fr-CH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900" b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En Suisse, 10% </a:t>
            </a:r>
            <a:r>
              <a:rPr lang="fr-FR" sz="9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des</a:t>
            </a:r>
            <a:r>
              <a:rPr lang="fr-FR" sz="900" b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pneumocoques </a:t>
            </a:r>
            <a:r>
              <a:rPr lang="fr-FR" sz="9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ont une résistance </a:t>
            </a:r>
            <a:r>
              <a:rPr lang="fr-FR" sz="900" b="1" u="sng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intermédiaire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fr-FR" sz="9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aux pénicillines 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(MIC 0.1-1 </a:t>
            </a:r>
            <a:r>
              <a:rPr lang="fr-FR" sz="9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mcg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/ml) France: 40%, Allemagne: 5%, USA: 12%, japon: 29%, Corée: 54%)</a:t>
            </a:r>
            <a:endParaRPr lang="fr-CH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900" b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En France 4% sont résistant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(MIC &gt; 1 </a:t>
            </a:r>
            <a:r>
              <a:rPr lang="fr-FR" sz="9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mcg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/ml) et parmi ceux-ci 50% ont une MIC&gt;4 </a:t>
            </a:r>
            <a:r>
              <a:rPr lang="fr-FR" sz="9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mcg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/l</a:t>
            </a:r>
            <a:endParaRPr lang="fr-CH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FR de résistance (partielle ou complète) en France 2006-2010 :</a:t>
            </a:r>
            <a:endParaRPr lang="fr-CH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1543050" lvl="3" indent="-171450">
              <a:buFont typeface="Arial" pitchFamily="34" charset="0"/>
              <a:buChar char="•"/>
            </a:pP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Crèches</a:t>
            </a:r>
            <a:endParaRPr lang="fr-CH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1543050" lvl="3" indent="-171450">
              <a:buFont typeface="Arial" pitchFamily="34" charset="0"/>
              <a:buChar char="•"/>
            </a:pP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&gt; 2 cures AB dans les antécédents</a:t>
            </a:r>
            <a:endParaRPr lang="fr-CH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30-70 % de résistance des pneumocoques aux macrolides (USA:30%, Corée, japon: 80%). </a:t>
            </a:r>
          </a:p>
          <a:p>
            <a:pPr marL="628650" lvl="1" indent="-171450">
              <a:buFont typeface="Arial" pitchFamily="34" charset="0"/>
              <a:buChar char="•"/>
            </a:pPr>
            <a:endParaRPr lang="fr-CH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fr-CH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H.influenzae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souches ayant des: 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CMI 90 de 0.06 pour le </a:t>
            </a:r>
            <a:r>
              <a:rPr lang="fr-CH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Cephoral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 (</a:t>
            </a:r>
            <a:r>
              <a:rPr lang="fr-CH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cefixime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(MESF 1-2) </a:t>
            </a: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OK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CMI 90 de 0.015-0.5 pour le </a:t>
            </a:r>
            <a:r>
              <a:rPr lang="fr-CH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Podomexef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 (</a:t>
            </a:r>
            <a:r>
              <a:rPr lang="fr-CH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cefpodoxime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(MESF de 0.2-1) </a:t>
            </a: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OK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CMI 90 de 0.06 pour le </a:t>
            </a: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</a:t>
            </a:r>
            <a:r>
              <a:rPr lang="fr-CH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amoxiciline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(MESF 0.25-8) </a:t>
            </a: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OK</a:t>
            </a:r>
            <a:endParaRPr lang="fr-CH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CMI 90 de 0.12-</a:t>
            </a: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le </a:t>
            </a:r>
            <a:r>
              <a:rPr lang="fr-CH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Zinat</a:t>
            </a:r>
            <a:r>
              <a:rPr lang="fr-CH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CH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cefuroxime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(MESF 1-2) =&gt; </a:t>
            </a: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+/- OK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CMI 90 de </a:t>
            </a: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1-64 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 le </a:t>
            </a:r>
            <a:r>
              <a:rPr lang="fr-CH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Ceclor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 (</a:t>
            </a:r>
            <a:r>
              <a:rPr lang="fr-CH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cefaclor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(MESF 0.5-4)=&gt; </a:t>
            </a: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 PAS UTILISER DANS LES OTITES!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25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fr-CH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Pneumocoque</a:t>
            </a:r>
            <a:r>
              <a:rPr lang="fr-CH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MEF (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Fluid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avec environ 20-50% des valeurs plasmatiques =&gt; hormis la </a:t>
            </a:r>
            <a:r>
              <a:rPr lang="fr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Rocéphine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/>
              </a:rPr>
              <a:t></a:t>
            </a:r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toutes les céphalosporines n’atteignent pas des taux suffisant dans l’oreille moyenne =&gt; </a:t>
            </a:r>
            <a:r>
              <a:rPr lang="fr-CH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cela ne s’applique pas pour une OMA à </a:t>
            </a:r>
            <a:r>
              <a:rPr lang="fr-CH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H.influenzae</a:t>
            </a:r>
            <a:r>
              <a:rPr lang="fr-CH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sera bien traité par céphalosporines!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Résistances :</a:t>
            </a:r>
            <a:endParaRPr lang="fr-CH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900" b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En Suisse, 10% </a:t>
            </a:r>
            <a:r>
              <a:rPr lang="fr-FR" sz="9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des</a:t>
            </a:r>
            <a:r>
              <a:rPr lang="fr-FR" sz="900" b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pneumocoques </a:t>
            </a:r>
            <a:r>
              <a:rPr lang="fr-FR" sz="9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ont une résistance </a:t>
            </a:r>
            <a:r>
              <a:rPr lang="fr-FR" sz="900" b="1" u="sng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intermédiaire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fr-FR" sz="9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aux pénicillines 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(MIC 0.1-1 </a:t>
            </a:r>
            <a:r>
              <a:rPr lang="fr-FR" sz="9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mcg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/ml) France: 40%, Allemagne: 5%, USA: 12%, japon: 29%, Corée: 54%)</a:t>
            </a:r>
            <a:endParaRPr lang="fr-CH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900" b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En France 4% sont résistant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(MIC &gt; 1 </a:t>
            </a:r>
            <a:r>
              <a:rPr lang="fr-FR" sz="9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mcg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/ml) et parmi ceux-ci 50% ont une MIC&gt;4 </a:t>
            </a:r>
            <a:r>
              <a:rPr lang="fr-FR" sz="9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mcg</a:t>
            </a: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/l</a:t>
            </a:r>
            <a:endParaRPr lang="fr-CH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FR de résistance (partielle ou complète) en France 2006-2010 :</a:t>
            </a:r>
            <a:endParaRPr lang="fr-CH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1543050" lvl="3" indent="-171450">
              <a:buFont typeface="Arial" pitchFamily="34" charset="0"/>
              <a:buChar char="•"/>
            </a:pP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Crèches</a:t>
            </a:r>
            <a:endParaRPr lang="fr-CH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1543050" lvl="3" indent="-171450">
              <a:buFont typeface="Arial" pitchFamily="34" charset="0"/>
              <a:buChar char="•"/>
            </a:pP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&gt; 2 cures AB dans les antécédents</a:t>
            </a:r>
            <a:endParaRPr lang="fr-CH" sz="9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fr-FR" sz="9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30-70 % de résistance des pneumocoques aux macrolides (USA:30%, Corée, japon: 80%). </a:t>
            </a:r>
          </a:p>
          <a:p>
            <a:pPr marL="628650" lvl="1" indent="-171450">
              <a:buFont typeface="Arial" pitchFamily="34" charset="0"/>
              <a:buChar char="•"/>
            </a:pPr>
            <a:endParaRPr lang="fr-CH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fr-CH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H.influenzae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souches ayant des: 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CMI 90 de 0.06 pour le </a:t>
            </a:r>
            <a:r>
              <a:rPr lang="fr-CH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Cephoral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 (</a:t>
            </a:r>
            <a:r>
              <a:rPr lang="fr-CH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cefixime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(MESF 1-2) </a:t>
            </a: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OK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CMI 90 de 0.015-0.5 pour le </a:t>
            </a:r>
            <a:r>
              <a:rPr lang="fr-CH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Podomexef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 (</a:t>
            </a:r>
            <a:r>
              <a:rPr lang="fr-CH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cefpodoxime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(MESF de 0.2-1) </a:t>
            </a: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OK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CMI 90 de 0.06 pour le </a:t>
            </a: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</a:t>
            </a:r>
            <a:r>
              <a:rPr lang="fr-CH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amoxiciline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(MESF 0.25-8) </a:t>
            </a: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OK</a:t>
            </a:r>
            <a:endParaRPr lang="fr-CH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CMI 90 de 0.12-</a:t>
            </a: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le </a:t>
            </a:r>
            <a:r>
              <a:rPr lang="fr-CH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Zinat</a:t>
            </a:r>
            <a:r>
              <a:rPr lang="fr-CH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CH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cefuroxime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(MESF 1-2) =&gt; </a:t>
            </a: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+/- OK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CMI 90 de </a:t>
            </a: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1-64 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 le </a:t>
            </a:r>
            <a:r>
              <a:rPr lang="fr-CH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Ceclor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 (</a:t>
            </a:r>
            <a:r>
              <a:rPr lang="fr-CH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cefaclor</a:t>
            </a:r>
            <a:r>
              <a:rPr lang="fr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(MESF 0.5-4)=&gt; </a:t>
            </a:r>
            <a:r>
              <a:rPr lang="fr-CH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 PAS UTILISER DANS LES OTITES!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634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risque d’utiliser des céphalosporines après une réaction anaphylactique sur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pénicilines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 quasi nul (</a:t>
            </a:r>
            <a:r>
              <a:rPr lang="en-US" sz="1200" i="1" dirty="0" smtClean="0"/>
              <a:t>PEDIATRICS </a:t>
            </a:r>
            <a:r>
              <a:rPr lang="en-US" sz="1200" dirty="0" smtClean="0"/>
              <a:t>2013; 132; e262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=&gt; N’est pas contre indiqué (on peut par précaution donner la 1èere dose à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l^hôpital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surveiller 1h le patient). </a:t>
            </a:r>
          </a:p>
          <a:p>
            <a:endParaRPr lang="fr-FR" sz="1200" u="non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linezolide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une très bonne activité contre le pneumocoque même résistant mais mauvais contre l’H.influenzae et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Moraxella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=&gt; associer à une céphalosporine. </a:t>
            </a:r>
          </a:p>
          <a:p>
            <a:pPr marL="171450" indent="-171450">
              <a:buFont typeface="Arial"/>
              <a:buChar char="•"/>
            </a:pP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quinolones couvre bien le pneumocoque et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H.influenza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/>
              <a:buChar char="•"/>
            </a:pP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co-trimoxazole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l’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azithromycinene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couvre pas bien les Pneumocoques I ou R mais couvre assez bien l’H.influenzae</a:t>
            </a:r>
            <a:endParaRPr lang="fr-FR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Définitions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OSM =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Otite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avec Effusion.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OSM = Otite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avec Effusion qui dure &gt; 3 mois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 = Otite + inflammation : tympan bombant et opaque, aspect jaune foncé ou rouge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Echec de traitement si pas d’amélioration après 48-72h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 récurrente si &gt;3 en 6 mois ou &gt; 4/12 mois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 chronique si dure depuis &gt;3 mois</a:t>
            </a:r>
          </a:p>
          <a:p>
            <a:pPr marL="628650" lvl="1" indent="-171450">
              <a:buFont typeface="Arial" pitchFamily="34" charset="0"/>
              <a:buChar char="•"/>
            </a:pP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868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risque d’utiliser des céphalosporines après une réaction anaphylactique sur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pénicilines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 quasi nul (</a:t>
            </a:r>
            <a:r>
              <a:rPr lang="en-US" sz="1200" i="1" dirty="0" smtClean="0"/>
              <a:t>PEDIATRICS </a:t>
            </a:r>
            <a:r>
              <a:rPr lang="en-US" sz="1200" dirty="0" smtClean="0"/>
              <a:t>2013; 132; e262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=&gt; N’est pas contre indiqué (on peut par précaution donner la 1èere dose à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l^hôpital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surveiller 1h le patient). </a:t>
            </a:r>
          </a:p>
          <a:p>
            <a:endParaRPr lang="fr-FR" sz="1200" u="non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linezolide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une très bonne activité contre le pneumocoque même résistant mais mauvais contre l’H.influenzae et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Moraxella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=&gt; associer à une céphalosporine. </a:t>
            </a:r>
          </a:p>
          <a:p>
            <a:pPr marL="171450" indent="-171450">
              <a:buFont typeface="Arial"/>
              <a:buChar char="•"/>
            </a:pP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quinolones couvre bien le pneumocoque et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H.influenza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/>
              <a:buChar char="•"/>
            </a:pP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co-trimoxazole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l’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azithromycinene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couvre pas bien les Pneumocoques I ou R mais couvre assez bien l’H.influenzae</a:t>
            </a:r>
            <a:endParaRPr lang="fr-FR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Définitions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OSM =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Otite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avec Effusion.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OSM = Otite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avec Effusion qui dure &gt; 3 mois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 = Otite + inflammation : tympan bombant et opaque, aspect jaune foncé ou rouge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Echec de traitement si pas d’amélioration après 48-72h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 récurrente si &gt;3 en 6 mois ou &gt; 4/12 mois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 chronique si dure depuis &gt;3 mois</a:t>
            </a:r>
          </a:p>
          <a:p>
            <a:pPr marL="628650" lvl="1" indent="-171450">
              <a:buFont typeface="Arial" pitchFamily="34" charset="0"/>
              <a:buChar char="•"/>
            </a:pP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539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risque d’utiliser des céphalosporines après une réaction anaphylactique sur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pénicilines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 quasi nul (</a:t>
            </a:r>
            <a:r>
              <a:rPr lang="en-US" sz="1200" i="1" dirty="0" smtClean="0"/>
              <a:t>PEDIATRICS </a:t>
            </a:r>
            <a:r>
              <a:rPr lang="en-US" sz="1200" dirty="0" smtClean="0"/>
              <a:t>2013; 132; e262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=&gt; N’est pas contre indiqué (on peut par précaution donner la 1èere dose à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l^hôpital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surveiller 1h le patient). </a:t>
            </a:r>
          </a:p>
          <a:p>
            <a:endParaRPr lang="fr-FR" sz="1200" u="non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linezolide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une très bonne activité contre le pneumocoque même résistant mais mauvais contre l’H.influenzae et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Moraxella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=&gt; associer à une céphalosporine. </a:t>
            </a:r>
          </a:p>
          <a:p>
            <a:pPr marL="171450" indent="-171450">
              <a:buFont typeface="Arial"/>
              <a:buChar char="•"/>
            </a:pP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quinolones couvre bien le pneumocoque et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H.influenza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/>
              <a:buChar char="•"/>
            </a:pP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co-trimoxazole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l’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azithromycinene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couvre pas bien les Pneumocoques I ou R mais couvre assez bien l’H.influenzae</a:t>
            </a:r>
            <a:endParaRPr lang="fr-FR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Définitions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OSM =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Otite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avec Effusion.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OSM = Otite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avec Effusion qui dure &gt; 3 mois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 = Otite + inflammation : tympan bombant et opaque, aspect jaune foncé ou rouge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Echec de traitement si pas d’amélioration après 48-72h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 récurrente si &gt;3 en 6 mois ou &gt; 4/12 mois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 chronique si dure depuis &gt;3 mois</a:t>
            </a:r>
          </a:p>
          <a:p>
            <a:pPr marL="628650" lvl="1" indent="-171450">
              <a:buFont typeface="Arial" pitchFamily="34" charset="0"/>
              <a:buChar char="•"/>
            </a:pP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risque d’utiliser des céphalosporines après une réaction anaphylactique sur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pénicilines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 quasi nul (</a:t>
            </a:r>
            <a:r>
              <a:rPr lang="en-US" sz="1200" i="1" dirty="0" smtClean="0"/>
              <a:t>PEDIATRICS </a:t>
            </a:r>
            <a:r>
              <a:rPr lang="en-US" sz="1200" dirty="0" smtClean="0"/>
              <a:t>2013; 132; e262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=&gt; N’est pas contre indiqué (on peut par précaution donner la 1èere dose à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l^hôpital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surveiller 1h le patient). </a:t>
            </a:r>
          </a:p>
          <a:p>
            <a:endParaRPr lang="fr-FR" sz="1200" u="non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linezolide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une très bonne activité contre le pneumocoque même résistant mais mauvais contre l’H.influenzae et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Moraxella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=&gt; associer à une céphalosporine. </a:t>
            </a:r>
          </a:p>
          <a:p>
            <a:pPr marL="171450" indent="-171450">
              <a:buFont typeface="Arial"/>
              <a:buChar char="•"/>
            </a:pP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quinolones couvre bien le pneumocoque et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H.influenza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/>
              <a:buChar char="•"/>
            </a:pP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co-trimoxazole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l’</a:t>
            </a:r>
            <a:r>
              <a:rPr lang="fr-FR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azithromycinene</a:t>
            </a:r>
            <a:r>
              <a:rPr lang="fr-FR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couvre pas bien les Pneumocoques I ou R mais couvre assez bien l’H.influenzae</a:t>
            </a:r>
            <a:endParaRPr lang="fr-FR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Définitions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OSM =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Otite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avec Effusion.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OSM = Otite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avec Effusion qui dure &gt; 3 mois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 = Otite + inflammation : tympan bombant et opaque, aspect jaune foncé ou rouge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Echec de traitement si pas d’amélioration après 48-72h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 récurrente si &gt;3 en 6 mois ou &gt; 4/12 mois</a:t>
            </a:r>
            <a:endParaRPr lang="fr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 chronique si dure depuis &gt;3 mois</a:t>
            </a:r>
          </a:p>
          <a:p>
            <a:pPr marL="628650" lvl="1" indent="-171450">
              <a:buFont typeface="Arial" pitchFamily="34" charset="0"/>
              <a:buChar char="•"/>
            </a:pP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935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3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00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70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54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6ED-62A0-EA40-9C07-42A9A4B522A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3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4FC6-9B03-354F-A857-A66EEA099C7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21F7-89CD-1F46-9D32-65124A11DC1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4FC6-9B03-354F-A857-A66EEA099C7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21F7-89CD-1F46-9D32-65124A11DC1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12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4FC6-9B03-354F-A857-A66EEA099C7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21F7-89CD-1F46-9D32-65124A11DC1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60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4FC6-9B03-354F-A857-A66EEA099C7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21F7-89CD-1F46-9D32-65124A11DC1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35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4FC6-9B03-354F-A857-A66EEA099C7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21F7-89CD-1F46-9D32-65124A11DC1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39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4FC6-9B03-354F-A857-A66EEA099C7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21F7-89CD-1F46-9D32-65124A11DC1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18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4FC6-9B03-354F-A857-A66EEA099C7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21F7-89CD-1F46-9D32-65124A11DC1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35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4FC6-9B03-354F-A857-A66EEA099C7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21F7-89CD-1F46-9D32-65124A11DC1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00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4FC6-9B03-354F-A857-A66EEA099C7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21F7-89CD-1F46-9D32-65124A11DC1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00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4FC6-9B03-354F-A857-A66EEA099C7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21F7-89CD-1F46-9D32-65124A11DC1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10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4FC6-9B03-354F-A857-A66EEA099C7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21F7-89CD-1F46-9D32-65124A11DC1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40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74FC6-9B03-354F-A857-A66EEA099C7B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121F7-89CD-1F46-9D32-65124A11DC1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9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6.jp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12.jpg"/><Relationship Id="rId10" Type="http://schemas.openxmlformats.org/officeDocument/2006/relationships/image" Target="../media/image52.png"/><Relationship Id="rId4" Type="http://schemas.openxmlformats.org/officeDocument/2006/relationships/image" Target="../media/image47.jp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hyperlink" Target="https://www.google.com/url?esrc=s&amp;q=&amp;rct=j&amp;sa=U&amp;url=https://fr.m.wikipedia.org/wiki/Fichier:Universit%C3%A4tsspital_Lausanne_CHUV_logo.svg&amp;ved=2ahUKEwicqseChPLzAhUsxIUKHUv7A1QQqoUBegQIBBAB&amp;usg=AOvVaw2F9M3HayPBg4fEDGpbzoHH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hyperlink" Target="https://www.google.com/url?esrc=s&amp;q=&amp;rct=j&amp;sa=U&amp;url=https://fr.m.wikipedia.org/wiki/Fichier:Universit%C3%A4tsspital_Lausanne_CHUV_logo.svg&amp;ved=2ahUKEwicqseChPLzAhUsxIUKHUv7A1QQqoUBegQIBBAB&amp;usg=AOvVaw2F9M3HayPBg4fEDGpbzoHH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esrc=s&amp;q=&amp;rct=j&amp;sa=U&amp;url=https://www.pigs.ch/&amp;ved=2ahUKEwi32bPbpPLzAhUm4YUKHZfvBakQqoUBegQIBBAB&amp;usg=AOvVaw3wWhKflpX7EKnHpO83_eG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google.com/url?sa=i&amp;rct=j&amp;q=&amp;esrc=s&amp;source=images&amp;cd=&amp;ved=2ahUKEwi4x82R4qrmAhVMDewKHTtFDJYQjRx6BAgBEAQ&amp;url=https://www.docteurclic.com/technique/operation-des-vegetations.aspx&amp;psig=AOvVaw09XUXE2Qkli5iyOcdoK5SI&amp;ust=1576056502377762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2.jpg"/><Relationship Id="rId5" Type="http://schemas.openxmlformats.org/officeDocument/2006/relationships/image" Target="../media/image6.gif"/><Relationship Id="rId10" Type="http://schemas.openxmlformats.org/officeDocument/2006/relationships/image" Target="../media/image11.jpeg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93054" y="2518571"/>
            <a:ext cx="31224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/>
              <a:t>OTITES</a:t>
            </a:r>
            <a:endParaRPr lang="en-US" sz="8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5961888" y="6328065"/>
            <a:ext cx="318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i="1" dirty="0" smtClean="0"/>
              <a:t>Dr Martinez, HRC 01.11.2021</a:t>
            </a:r>
            <a:endParaRPr lang="fr-CH" i="1" dirty="0"/>
          </a:p>
        </p:txBody>
      </p:sp>
    </p:spTree>
    <p:extLst>
      <p:ext uri="{BB962C8B-B14F-4D97-AF65-F5344CB8AC3E}">
        <p14:creationId xmlns:p14="http://schemas.microsoft.com/office/powerpoint/2010/main" val="92026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50207" y="0"/>
            <a:ext cx="5381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EXAMEN D’UNE OREILLE</a:t>
            </a:r>
            <a:endParaRPr lang="en-US" sz="4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8966" y="870192"/>
            <a:ext cx="89643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u="sng" dirty="0" smtClean="0"/>
              <a:t>Buts</a:t>
            </a:r>
            <a:r>
              <a:rPr lang="en-US" sz="2800" b="1" dirty="0" smtClean="0"/>
              <a:t>: </a:t>
            </a:r>
            <a:r>
              <a:rPr lang="en-US" sz="2800" dirty="0" err="1"/>
              <a:t>V</a:t>
            </a:r>
            <a:r>
              <a:rPr lang="en-US" sz="2800" dirty="0" err="1" smtClean="0"/>
              <a:t>oir</a:t>
            </a:r>
            <a:r>
              <a:rPr lang="en-US" sz="2800" dirty="0" smtClean="0"/>
              <a:t> </a:t>
            </a:r>
            <a:r>
              <a:rPr lang="en-US" sz="2800" dirty="0"/>
              <a:t>le CAE, </a:t>
            </a:r>
            <a:r>
              <a:rPr lang="en-US" sz="2800" dirty="0" smtClean="0"/>
              <a:t>les </a:t>
            </a:r>
            <a:r>
              <a:rPr lang="en-US" sz="2800" dirty="0" err="1" smtClean="0"/>
              <a:t>tympans</a:t>
            </a:r>
            <a:r>
              <a:rPr lang="en-US" sz="2800" dirty="0" smtClean="0"/>
              <a:t> +/- des </a:t>
            </a:r>
            <a:r>
              <a:rPr lang="en-US" sz="2800" dirty="0" err="1" smtClean="0"/>
              <a:t>éléments</a:t>
            </a:r>
            <a:r>
              <a:rPr lang="en-US" sz="2800" dirty="0" smtClean="0"/>
              <a:t> de </a:t>
            </a:r>
            <a:r>
              <a:rPr lang="en-US" sz="2800" dirty="0" err="1" smtClean="0"/>
              <a:t>l’oreille</a:t>
            </a:r>
            <a:r>
              <a:rPr lang="en-US" sz="2800" dirty="0" smtClean="0"/>
              <a:t> </a:t>
            </a:r>
            <a:r>
              <a:rPr lang="en-US" sz="2800" dirty="0" err="1"/>
              <a:t>moyenne</a:t>
            </a:r>
            <a:r>
              <a:rPr lang="en-US" sz="2800" dirty="0"/>
              <a:t> </a:t>
            </a:r>
            <a:r>
              <a:rPr lang="en-US" sz="2800" dirty="0" smtClean="0"/>
              <a:t>(en transparence)</a:t>
            </a:r>
            <a:endParaRPr lang="en-US" sz="2800" dirty="0"/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b="1" u="sng" dirty="0" err="1"/>
              <a:t>Difficultés</a:t>
            </a:r>
            <a:r>
              <a:rPr lang="en-US" sz="2800" b="1" dirty="0"/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 err="1"/>
              <a:t>Qualité</a:t>
            </a:r>
            <a:r>
              <a:rPr lang="en-US" sz="2800" dirty="0"/>
              <a:t> de la </a:t>
            </a:r>
            <a:r>
              <a:rPr lang="en-US" sz="2800" dirty="0" smtClean="0"/>
              <a:t>lumière et de </a:t>
            </a:r>
            <a:r>
              <a:rPr lang="en-US" sz="2800" dirty="0" err="1" smtClean="0"/>
              <a:t>l’otoscope</a:t>
            </a:r>
            <a:endParaRPr lang="en-US" sz="2800" dirty="0"/>
          </a:p>
          <a:p>
            <a:pPr marL="742950" lvl="1" indent="-285750">
              <a:buFont typeface="Arial"/>
              <a:buChar char="•"/>
            </a:pPr>
            <a:r>
              <a:rPr lang="en-US" sz="2800" dirty="0" smtClean="0"/>
              <a:t>Collaboration </a:t>
            </a:r>
            <a:r>
              <a:rPr lang="en-US" sz="2800" dirty="0"/>
              <a:t>de </a:t>
            </a:r>
            <a:r>
              <a:rPr lang="en-US" sz="2800" dirty="0" err="1" smtClean="0"/>
              <a:t>l’enfant</a:t>
            </a:r>
            <a:r>
              <a:rPr lang="en-US" sz="2800" dirty="0" smtClean="0"/>
              <a:t>, technique </a:t>
            </a:r>
            <a:r>
              <a:rPr lang="en-US" sz="2800" dirty="0"/>
              <a:t>du </a:t>
            </a:r>
            <a:r>
              <a:rPr lang="en-US" sz="2800" dirty="0" err="1" smtClean="0"/>
              <a:t>médecin</a:t>
            </a:r>
            <a:endParaRPr lang="en-US" sz="2800" dirty="0"/>
          </a:p>
          <a:p>
            <a:pPr marL="742950" lvl="1" indent="-285750">
              <a:buFont typeface="Arial"/>
              <a:buChar char="•"/>
            </a:pPr>
            <a:r>
              <a:rPr lang="en-US" sz="2800" dirty="0" err="1" smtClean="0"/>
              <a:t>Bouchons</a:t>
            </a:r>
            <a:r>
              <a:rPr lang="en-US" sz="2800" dirty="0" smtClean="0"/>
              <a:t> </a:t>
            </a:r>
            <a:r>
              <a:rPr lang="en-US" sz="2800" dirty="0"/>
              <a:t>de </a:t>
            </a:r>
            <a:r>
              <a:rPr lang="en-US" sz="2800" dirty="0" err="1" smtClean="0"/>
              <a:t>cérumen</a:t>
            </a:r>
            <a:endParaRPr lang="en-US" sz="2800" dirty="0"/>
          </a:p>
          <a:p>
            <a:pPr marL="742950" lvl="1" indent="-285750">
              <a:buFont typeface="Arial"/>
              <a:buChar char="•"/>
            </a:pPr>
            <a:r>
              <a:rPr lang="en-US" sz="2800" dirty="0" smtClean="0"/>
              <a:t>Savoir </a:t>
            </a:r>
            <a:r>
              <a:rPr lang="en-US" sz="2800" dirty="0" err="1" smtClean="0"/>
              <a:t>interpréter</a:t>
            </a:r>
            <a:r>
              <a:rPr lang="en-US" sz="2800" dirty="0" smtClean="0"/>
              <a:t> de </a:t>
            </a:r>
            <a:r>
              <a:rPr lang="en-US" sz="2800" dirty="0" err="1"/>
              <a:t>ce</a:t>
            </a:r>
            <a:r>
              <a:rPr lang="en-US" sz="2800" dirty="0"/>
              <a:t> que </a:t>
            </a:r>
            <a:r>
              <a:rPr lang="en-US" sz="2800" dirty="0" err="1"/>
              <a:t>l’on</a:t>
            </a:r>
            <a:r>
              <a:rPr lang="en-US" sz="2800" dirty="0"/>
              <a:t> </a:t>
            </a:r>
            <a:r>
              <a:rPr lang="en-US" sz="2800" dirty="0" err="1" smtClean="0"/>
              <a:t>voit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31325" y="5049086"/>
            <a:ext cx="7219665" cy="954107"/>
          </a:xfrm>
          <a:prstGeom prst="rect">
            <a:avLst/>
          </a:prstGeom>
          <a:ln>
            <a:solidFill>
              <a:srgbClr val="FF6FCF"/>
            </a:solidFill>
          </a:ln>
        </p:spPr>
        <p:txBody>
          <a:bodyPr wrap="square">
            <a:spAutoFit/>
          </a:bodyPr>
          <a:lstStyle/>
          <a:p>
            <a:pPr algn="ctr" defTabSz="179388"/>
            <a:r>
              <a:rPr lang="en-US" sz="2000" dirty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“</a:t>
            </a:r>
            <a:r>
              <a:rPr lang="en-US" sz="2000" i="1" dirty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On </a:t>
            </a:r>
            <a:r>
              <a:rPr lang="en-US" sz="2000" i="1" dirty="0" err="1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estime</a:t>
            </a:r>
            <a:r>
              <a:rPr lang="en-US" sz="2000" i="1" dirty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</a:t>
            </a:r>
            <a:r>
              <a:rPr lang="en-US" sz="2000" i="1" dirty="0" err="1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qu’il</a:t>
            </a:r>
            <a:r>
              <a:rPr lang="en-US" sz="2000" i="1" dirty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</a:t>
            </a:r>
            <a:r>
              <a:rPr lang="en-US" sz="2000" i="1" dirty="0" err="1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faut</a:t>
            </a:r>
            <a:r>
              <a:rPr lang="en-US" sz="2000" i="1" dirty="0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 </a:t>
            </a:r>
            <a:r>
              <a:rPr lang="en-US" sz="2000" b="1" i="1" dirty="0" err="1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avoir</a:t>
            </a:r>
            <a:r>
              <a:rPr lang="en-US" sz="2000" i="1" dirty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</a:t>
            </a:r>
            <a:r>
              <a:rPr lang="en-US" sz="2000" i="1" dirty="0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vu 2000  </a:t>
            </a:r>
            <a:r>
              <a:rPr lang="en-US" sz="2000" i="1" dirty="0" err="1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paires</a:t>
            </a:r>
            <a:r>
              <a:rPr lang="en-US" sz="2000" i="1" dirty="0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 </a:t>
            </a:r>
            <a:r>
              <a:rPr lang="en-US" sz="2000" i="1" dirty="0" err="1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d’oreilles</a:t>
            </a:r>
            <a:r>
              <a:rPr lang="en-US" sz="2000" i="1" dirty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</a:t>
            </a:r>
            <a:endParaRPr lang="en-US" sz="2000" i="1" dirty="0" smtClean="0">
              <a:solidFill>
                <a:srgbClr val="FF6FCF"/>
              </a:solidFill>
              <a:latin typeface="Britannic Bold" pitchFamily="34" charset="0"/>
              <a:cs typeface="Lucida Handwriting"/>
            </a:endParaRPr>
          </a:p>
          <a:p>
            <a:pPr algn="ctr"/>
            <a:r>
              <a:rPr lang="en-US" sz="2000" i="1" dirty="0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(500  </a:t>
            </a:r>
            <a:r>
              <a:rPr lang="en-US" sz="2000" i="1" dirty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en </a:t>
            </a:r>
            <a:r>
              <a:rPr lang="en-US" sz="2000" i="1" dirty="0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4 </a:t>
            </a:r>
            <a:r>
              <a:rPr lang="en-US" sz="2000" i="1" dirty="0" err="1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ans</a:t>
            </a:r>
            <a:r>
              <a:rPr lang="en-US" sz="2000" i="1" dirty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) </a:t>
            </a:r>
            <a:r>
              <a:rPr lang="en-US" sz="2000" i="1" dirty="0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pour  </a:t>
            </a:r>
            <a:r>
              <a:rPr lang="en-US" sz="2000" i="1" dirty="0" err="1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acquérir</a:t>
            </a:r>
            <a:r>
              <a:rPr lang="en-US" sz="2000" i="1" dirty="0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 </a:t>
            </a:r>
            <a:r>
              <a:rPr lang="en-US" sz="2000" i="1" dirty="0" err="1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une</a:t>
            </a:r>
            <a:r>
              <a:rPr lang="en-US" sz="2000" i="1" dirty="0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 </a:t>
            </a:r>
            <a:r>
              <a:rPr lang="en-US" sz="2000" i="1" dirty="0" err="1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expérience</a:t>
            </a:r>
            <a:r>
              <a:rPr lang="en-US" sz="2000" i="1" dirty="0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 </a:t>
            </a:r>
            <a:r>
              <a:rPr lang="en-US" sz="2000" i="1" dirty="0" err="1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adéquate</a:t>
            </a:r>
            <a:r>
              <a:rPr lang="en-US" sz="2000" i="1" dirty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</a:t>
            </a:r>
            <a:r>
              <a:rPr lang="en-US" sz="2000" i="1" dirty="0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“</a:t>
            </a:r>
            <a:r>
              <a:rPr lang="en-US" sz="2000" i="1" baseline="-25000" dirty="0" smtClean="0">
                <a:solidFill>
                  <a:srgbClr val="FF6FCF"/>
                </a:solidFill>
                <a:latin typeface="Britannic Bold" pitchFamily="34" charset="0"/>
                <a:cs typeface="Arial"/>
              </a:rPr>
              <a:t>	</a:t>
            </a:r>
            <a:r>
              <a:rPr lang="en-US" sz="2400" i="1" baseline="-25000" dirty="0" smtClean="0">
                <a:solidFill>
                  <a:srgbClr val="FF6FCF"/>
                </a:solidFill>
                <a:latin typeface="Britannic Bold" pitchFamily="34" charset="0"/>
                <a:cs typeface="Arial"/>
              </a:rPr>
              <a:t>								                 </a:t>
            </a:r>
            <a:r>
              <a:rPr lang="en-US" sz="1400" i="1" dirty="0" err="1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Hôpital</a:t>
            </a:r>
            <a:r>
              <a:rPr lang="en-US" sz="1400" i="1" dirty="0" smtClean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 </a:t>
            </a:r>
            <a:r>
              <a:rPr lang="en-US" sz="1400" i="1" dirty="0">
                <a:solidFill>
                  <a:srgbClr val="FF6FCF"/>
                </a:solidFill>
                <a:latin typeface="Britannic Bold" pitchFamily="34" charset="0"/>
                <a:cs typeface="Lucida Handwriting"/>
              </a:rPr>
              <a:t>de St-Justine</a:t>
            </a:r>
          </a:p>
        </p:txBody>
      </p:sp>
    </p:spTree>
    <p:extLst>
      <p:ext uri="{BB962C8B-B14F-4D97-AF65-F5344CB8AC3E}">
        <p14:creationId xmlns:p14="http://schemas.microsoft.com/office/powerpoint/2010/main" val="34427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965" y="1392418"/>
            <a:ext cx="5259133" cy="349971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49965" y="1392418"/>
            <a:ext cx="5259133" cy="3499714"/>
            <a:chOff x="1849965" y="1392418"/>
            <a:chExt cx="5259133" cy="3499714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849965" y="1392418"/>
              <a:ext cx="5259133" cy="3499714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1849965" y="1392418"/>
              <a:ext cx="5259133" cy="3499714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1356" y="-124636"/>
            <a:ext cx="2695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TECHNIQUE</a:t>
            </a:r>
            <a:endParaRPr lang="en-US" sz="40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2920621" y="5090615"/>
            <a:ext cx="3343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>
                <a:solidFill>
                  <a:srgbClr val="FF0000"/>
                </a:solidFill>
              </a:rPr>
              <a:t>Otoscope mal tenu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>
                <a:solidFill>
                  <a:srgbClr val="FF0000"/>
                </a:solidFill>
              </a:rPr>
              <a:t>Enfant qui va bouger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>
                <a:solidFill>
                  <a:srgbClr val="FF0000"/>
                </a:solidFill>
              </a:rPr>
              <a:t>Mauvaise position du médecin</a:t>
            </a:r>
          </a:p>
        </p:txBody>
      </p:sp>
    </p:spTree>
    <p:extLst>
      <p:ext uri="{BB962C8B-B14F-4D97-AF65-F5344CB8AC3E}">
        <p14:creationId xmlns:p14="http://schemas.microsoft.com/office/powerpoint/2010/main" val="181256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98" y="3617180"/>
            <a:ext cx="3479749" cy="310448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l="45044"/>
          <a:stretch/>
        </p:blipFill>
        <p:spPr>
          <a:xfrm>
            <a:off x="4725480" y="136637"/>
            <a:ext cx="3680853" cy="3353923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>
          <a:xfrm rot="16412975">
            <a:off x="7197240" y="775512"/>
            <a:ext cx="381071" cy="723093"/>
          </a:xfrm>
          <a:prstGeom prst="ellipse">
            <a:avLst/>
          </a:prstGeom>
          <a:noFill/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Ellipse 15"/>
          <p:cNvSpPr/>
          <p:nvPr/>
        </p:nvSpPr>
        <p:spPr>
          <a:xfrm rot="16412975">
            <a:off x="6814671" y="2202889"/>
            <a:ext cx="381071" cy="858543"/>
          </a:xfrm>
          <a:prstGeom prst="ellipse">
            <a:avLst/>
          </a:prstGeom>
          <a:noFill/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98" y="136638"/>
            <a:ext cx="3723861" cy="335392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430" y="3628389"/>
            <a:ext cx="4684743" cy="3104482"/>
          </a:xfrm>
          <a:prstGeom prst="rect">
            <a:avLst/>
          </a:prstGeom>
        </p:spPr>
      </p:pic>
      <p:sp>
        <p:nvSpPr>
          <p:cNvPr id="21" name="Ellipse 20"/>
          <p:cNvSpPr/>
          <p:nvPr/>
        </p:nvSpPr>
        <p:spPr>
          <a:xfrm rot="16412975">
            <a:off x="7758045" y="5427271"/>
            <a:ext cx="804470" cy="1941318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7389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113" y="3718950"/>
            <a:ext cx="3687506" cy="2762070"/>
          </a:xfrm>
          <a:prstGeom prst="rect">
            <a:avLst/>
          </a:prstGeom>
        </p:spPr>
      </p:pic>
      <p:pic>
        <p:nvPicPr>
          <p:cNvPr id="9" name="Picture 8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98" y="373076"/>
            <a:ext cx="4232517" cy="3269827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5854890" y="1869743"/>
            <a:ext cx="532262" cy="900753"/>
          </a:xfrm>
          <a:prstGeom prst="ellipse">
            <a:avLst/>
          </a:prstGeom>
          <a:noFill/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4" name="Connecteur droit 3"/>
          <p:cNvCxnSpPr/>
          <p:nvPr/>
        </p:nvCxnSpPr>
        <p:spPr>
          <a:xfrm>
            <a:off x="4340229" y="5070143"/>
            <a:ext cx="491078" cy="225188"/>
          </a:xfrm>
          <a:prstGeom prst="line">
            <a:avLst/>
          </a:prstGeom>
          <a:noFill/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14433"/>
          <a:stretch/>
        </p:blipFill>
        <p:spPr>
          <a:xfrm>
            <a:off x="491319" y="596650"/>
            <a:ext cx="3928354" cy="3046254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1899994" y="1282889"/>
            <a:ext cx="1111003" cy="586853"/>
          </a:xfrm>
          <a:prstGeom prst="ellipse">
            <a:avLst/>
          </a:prstGeom>
          <a:noFill/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4804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9927c2e39e2751_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"/>
          <a:stretch/>
        </p:blipFill>
        <p:spPr>
          <a:xfrm>
            <a:off x="1582126" y="641316"/>
            <a:ext cx="2794695" cy="2490414"/>
          </a:xfrm>
          <a:prstGeom prst="rect">
            <a:avLst/>
          </a:prstGeom>
        </p:spPr>
      </p:pic>
      <p:pic>
        <p:nvPicPr>
          <p:cNvPr id="7" name="Picture 6" descr="4ef80a21-cerumen-hum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547" y="3235099"/>
            <a:ext cx="2441347" cy="2751162"/>
          </a:xfrm>
          <a:prstGeom prst="rect">
            <a:avLst/>
          </a:prstGeom>
        </p:spPr>
      </p:pic>
      <p:pic>
        <p:nvPicPr>
          <p:cNvPr id="8" name="Picture 7" descr="tampao_cerume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 r="15827"/>
          <a:stretch/>
        </p:blipFill>
        <p:spPr>
          <a:xfrm>
            <a:off x="5330407" y="599370"/>
            <a:ext cx="2829725" cy="2517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56" y="-124636"/>
            <a:ext cx="5660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BOUCHONS DE CERUMEN</a:t>
            </a:r>
            <a:endParaRPr lang="en-US" sz="4000" b="1" dirty="0"/>
          </a:p>
        </p:txBody>
      </p:sp>
      <p:sp>
        <p:nvSpPr>
          <p:cNvPr id="6" name="TextBox 4"/>
          <p:cNvSpPr txBox="1"/>
          <p:nvPr/>
        </p:nvSpPr>
        <p:spPr>
          <a:xfrm>
            <a:off x="3168256" y="6011828"/>
            <a:ext cx="3129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fr-CH" sz="4000" b="1" dirty="0" smtClean="0"/>
              <a:t>QUE FAIRE?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581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783" y="542704"/>
            <a:ext cx="3492500" cy="2324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56" y="-124636"/>
            <a:ext cx="5264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NETTOYER UNE OREILLE</a:t>
            </a:r>
            <a:endParaRPr lang="en-US" sz="4000" b="1" dirty="0"/>
          </a:p>
        </p:txBody>
      </p:sp>
      <p:grpSp>
        <p:nvGrpSpPr>
          <p:cNvPr id="2" name="Groupe 1"/>
          <p:cNvGrpSpPr/>
          <p:nvPr/>
        </p:nvGrpSpPr>
        <p:grpSpPr>
          <a:xfrm>
            <a:off x="940659" y="2923875"/>
            <a:ext cx="7517861" cy="3496121"/>
            <a:chOff x="940659" y="2923875"/>
            <a:chExt cx="7517861" cy="349612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t="7876" b="14147"/>
            <a:stretch/>
          </p:blipFill>
          <p:spPr>
            <a:xfrm>
              <a:off x="4974943" y="3143363"/>
              <a:ext cx="3483577" cy="327663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0659" y="2923875"/>
              <a:ext cx="3496121" cy="3496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426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356" y="-124636"/>
            <a:ext cx="5264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NETTOYER UNE OREILLE</a:t>
            </a:r>
            <a:endParaRPr lang="en-US" sz="4000" b="1" dirty="0"/>
          </a:p>
        </p:txBody>
      </p:sp>
      <p:pic>
        <p:nvPicPr>
          <p:cNvPr id="4" name="Examen oreille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250" y="1955004"/>
            <a:ext cx="5902325" cy="4426744"/>
          </a:xfrm>
          <a:prstGeom prst="rect">
            <a:avLst/>
          </a:prstGeom>
        </p:spPr>
      </p:pic>
      <p:pic>
        <p:nvPicPr>
          <p:cNvPr id="11" name="Picture 2" descr="http://www.distrimed.com/images/imagesmulti/400707_3_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36"/>
          <a:stretch/>
        </p:blipFill>
        <p:spPr bwMode="auto">
          <a:xfrm>
            <a:off x="6175393" y="407113"/>
            <a:ext cx="2181225" cy="154789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rme libre 5"/>
          <p:cNvSpPr/>
          <p:nvPr/>
        </p:nvSpPr>
        <p:spPr>
          <a:xfrm rot="163579">
            <a:off x="6871048" y="1453145"/>
            <a:ext cx="357952" cy="211814"/>
          </a:xfrm>
          <a:custGeom>
            <a:avLst/>
            <a:gdLst>
              <a:gd name="connsiteX0" fmla="*/ 0 w 896112"/>
              <a:gd name="connsiteY0" fmla="*/ 0 h 530352"/>
              <a:gd name="connsiteX1" fmla="*/ 393192 w 896112"/>
              <a:gd name="connsiteY1" fmla="*/ 365760 h 530352"/>
              <a:gd name="connsiteX2" fmla="*/ 896112 w 896112"/>
              <a:gd name="connsiteY2" fmla="*/ 530352 h 530352"/>
              <a:gd name="connsiteX3" fmla="*/ 896112 w 896112"/>
              <a:gd name="connsiteY3" fmla="*/ 530352 h 53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6112" h="530352">
                <a:moveTo>
                  <a:pt x="0" y="0"/>
                </a:moveTo>
                <a:cubicBezTo>
                  <a:pt x="121920" y="138684"/>
                  <a:pt x="243840" y="277368"/>
                  <a:pt x="393192" y="365760"/>
                </a:cubicBezTo>
                <a:cubicBezTo>
                  <a:pt x="542544" y="454152"/>
                  <a:pt x="896112" y="530352"/>
                  <a:pt x="896112" y="530352"/>
                </a:cubicBezTo>
                <a:lnTo>
                  <a:pt x="896112" y="530352"/>
                </a:lnTo>
              </a:path>
            </a:pathLst>
          </a:custGeom>
          <a:noFill/>
          <a:ln>
            <a:solidFill>
              <a:srgbClr val="FF0000"/>
            </a:solidFill>
            <a:prstDash val="dashDot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369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42" y="408385"/>
            <a:ext cx="2277753" cy="2277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529" y="736956"/>
            <a:ext cx="3251427" cy="2064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974951" y="-177800"/>
            <a:ext cx="2324100" cy="2806700"/>
          </a:xfrm>
          <a:prstGeom prst="rect">
            <a:avLst/>
          </a:prstGeom>
        </p:spPr>
      </p:pic>
      <p:pic>
        <p:nvPicPr>
          <p:cNvPr id="13" name="Picture 12" descr="2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6" r="8768"/>
          <a:stretch/>
        </p:blipFill>
        <p:spPr>
          <a:xfrm>
            <a:off x="250842" y="3418221"/>
            <a:ext cx="3378441" cy="2665584"/>
          </a:xfrm>
          <a:prstGeom prst="rect">
            <a:avLst/>
          </a:prstGeom>
        </p:spPr>
      </p:pic>
      <p:pic>
        <p:nvPicPr>
          <p:cNvPr id="8" name="Ear Wax Irrigation &amp; Extrac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6646" y="2801798"/>
            <a:ext cx="5291310" cy="3968483"/>
          </a:xfrm>
          <a:prstGeom prst="rect">
            <a:avLst/>
          </a:prstGeom>
        </p:spPr>
      </p:pic>
      <p:pic>
        <p:nvPicPr>
          <p:cNvPr id="1028" name="Picture 4" descr="http://idata.over-blog.com/0/28/90/04/ciseau-1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01" y="1843175"/>
            <a:ext cx="952500" cy="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10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" y="-8847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b="1" dirty="0" smtClean="0"/>
              <a:t>CE QU’ON EST SENSÉ VOIR -</a:t>
            </a:r>
            <a:r>
              <a:rPr lang="fr-CH" sz="3600" b="1" dirty="0" smtClean="0">
                <a:solidFill>
                  <a:srgbClr val="00B0F0"/>
                </a:solidFill>
              </a:rPr>
              <a:t>TYMPAN NORMAL</a:t>
            </a:r>
            <a:endParaRPr lang="en-US" sz="3600" b="1" dirty="0">
              <a:solidFill>
                <a:srgbClr val="00B0F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529" y="557860"/>
            <a:ext cx="3512472" cy="2964941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5304859" y="582796"/>
            <a:ext cx="3354401" cy="2959536"/>
            <a:chOff x="5199049" y="1361443"/>
            <a:chExt cx="3354401" cy="2959536"/>
          </a:xfrm>
        </p:grpSpPr>
        <p:grpSp>
          <p:nvGrpSpPr>
            <p:cNvPr id="9" name="Groupe 8"/>
            <p:cNvGrpSpPr/>
            <p:nvPr/>
          </p:nvGrpSpPr>
          <p:grpSpPr>
            <a:xfrm>
              <a:off x="5199049" y="1361443"/>
              <a:ext cx="3354401" cy="2652894"/>
              <a:chOff x="0" y="774700"/>
              <a:chExt cx="4397705" cy="3733962"/>
            </a:xfrm>
          </p:grpSpPr>
          <p:pic>
            <p:nvPicPr>
              <p:cNvPr id="18" name="Picture 9" descr="Figure1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218" y="774700"/>
                <a:ext cx="4124487" cy="3733962"/>
              </a:xfrm>
              <a:prstGeom prst="rect">
                <a:avLst/>
              </a:prstGeom>
            </p:spPr>
          </p:pic>
          <p:sp>
            <p:nvSpPr>
              <p:cNvPr id="19" name="TextBox 5"/>
              <p:cNvSpPr txBox="1"/>
              <p:nvPr/>
            </p:nvSpPr>
            <p:spPr>
              <a:xfrm>
                <a:off x="0" y="3785522"/>
                <a:ext cx="65010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/>
                  <a:t>ANNULUS</a:t>
                </a:r>
                <a:endParaRPr lang="en-US" sz="900" dirty="0"/>
              </a:p>
            </p:txBody>
          </p:sp>
          <p:cxnSp>
            <p:nvCxnSpPr>
              <p:cNvPr id="20" name="Straight Connector 7"/>
              <p:cNvCxnSpPr/>
              <p:nvPr/>
            </p:nvCxnSpPr>
            <p:spPr>
              <a:xfrm flipV="1">
                <a:off x="289777" y="3526130"/>
                <a:ext cx="415756" cy="318182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10"/>
              <p:cNvSpPr txBox="1"/>
              <p:nvPr/>
            </p:nvSpPr>
            <p:spPr>
              <a:xfrm>
                <a:off x="120308" y="1374624"/>
                <a:ext cx="50803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/>
                  <a:t>ETRIER</a:t>
                </a:r>
                <a:endParaRPr lang="en-US" sz="900" dirty="0"/>
              </a:p>
            </p:txBody>
          </p:sp>
          <p:cxnSp>
            <p:nvCxnSpPr>
              <p:cNvPr id="22" name="Straight Connector 11"/>
              <p:cNvCxnSpPr/>
              <p:nvPr/>
            </p:nvCxnSpPr>
            <p:spPr>
              <a:xfrm>
                <a:off x="628342" y="1605456"/>
                <a:ext cx="782724" cy="509227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ZoneTexte 27"/>
            <p:cNvSpPr txBox="1"/>
            <p:nvPr/>
          </p:nvSpPr>
          <p:spPr>
            <a:xfrm>
              <a:off x="7195816" y="4074758"/>
              <a:ext cx="6703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000" dirty="0" smtClean="0">
                  <a:solidFill>
                    <a:srgbClr val="FF0000"/>
                  </a:solidFill>
                </a:rPr>
                <a:t>antérieur</a:t>
              </a:r>
              <a:endParaRPr lang="fr-CH" sz="1000" dirty="0">
                <a:solidFill>
                  <a:srgbClr val="FF0000"/>
                </a:solidFill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5604980" y="4055227"/>
              <a:ext cx="7264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000" dirty="0" smtClean="0">
                  <a:solidFill>
                    <a:srgbClr val="FF0000"/>
                  </a:solidFill>
                </a:rPr>
                <a:t>postérieur</a:t>
              </a:r>
              <a:endParaRPr lang="fr-CH" sz="1000" dirty="0">
                <a:solidFill>
                  <a:srgbClr val="FF0000"/>
                </a:solidFill>
              </a:endParaRPr>
            </a:p>
          </p:txBody>
        </p:sp>
        <p:sp>
          <p:nvSpPr>
            <p:cNvPr id="30" name="Forme libre 29"/>
            <p:cNvSpPr/>
            <p:nvPr/>
          </p:nvSpPr>
          <p:spPr>
            <a:xfrm>
              <a:off x="6457950" y="2924175"/>
              <a:ext cx="495300" cy="571500"/>
            </a:xfrm>
            <a:custGeom>
              <a:avLst/>
              <a:gdLst>
                <a:gd name="connsiteX0" fmla="*/ 0 w 495300"/>
                <a:gd name="connsiteY0" fmla="*/ 66675 h 571500"/>
                <a:gd name="connsiteX1" fmla="*/ 161925 w 495300"/>
                <a:gd name="connsiteY1" fmla="*/ 571500 h 571500"/>
                <a:gd name="connsiteX2" fmla="*/ 381000 w 495300"/>
                <a:gd name="connsiteY2" fmla="*/ 533400 h 571500"/>
                <a:gd name="connsiteX3" fmla="*/ 495300 w 495300"/>
                <a:gd name="connsiteY3" fmla="*/ 381000 h 571500"/>
                <a:gd name="connsiteX4" fmla="*/ 95250 w 495300"/>
                <a:gd name="connsiteY4" fmla="*/ 0 h 571500"/>
                <a:gd name="connsiteX5" fmla="*/ 0 w 495300"/>
                <a:gd name="connsiteY5" fmla="*/ 66675 h 571500"/>
                <a:gd name="connsiteX0" fmla="*/ 0 w 495300"/>
                <a:gd name="connsiteY0" fmla="*/ 66675 h 571500"/>
                <a:gd name="connsiteX1" fmla="*/ 161925 w 495300"/>
                <a:gd name="connsiteY1" fmla="*/ 571500 h 571500"/>
                <a:gd name="connsiteX2" fmla="*/ 361950 w 495300"/>
                <a:gd name="connsiteY2" fmla="*/ 498475 h 571500"/>
                <a:gd name="connsiteX3" fmla="*/ 495300 w 495300"/>
                <a:gd name="connsiteY3" fmla="*/ 381000 h 571500"/>
                <a:gd name="connsiteX4" fmla="*/ 95250 w 495300"/>
                <a:gd name="connsiteY4" fmla="*/ 0 h 571500"/>
                <a:gd name="connsiteX5" fmla="*/ 0 w 495300"/>
                <a:gd name="connsiteY5" fmla="*/ 6667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5300" h="571500">
                  <a:moveTo>
                    <a:pt x="0" y="66675"/>
                  </a:moveTo>
                  <a:lnTo>
                    <a:pt x="161925" y="571500"/>
                  </a:lnTo>
                  <a:lnTo>
                    <a:pt x="361950" y="498475"/>
                  </a:lnTo>
                  <a:lnTo>
                    <a:pt x="495300" y="381000"/>
                  </a:lnTo>
                  <a:lnTo>
                    <a:pt x="95250" y="0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FFFF00">
                <a:alpha val="14000"/>
              </a:srgbClr>
            </a:solidFill>
            <a:ln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3743325" y="633817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 smtClean="0">
                <a:solidFill>
                  <a:schemeClr val="bg1"/>
                </a:solidFill>
              </a:rPr>
              <a:t>5</a:t>
            </a:r>
            <a:endParaRPr lang="fr-CH" sz="1600" b="1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137" y="3766486"/>
            <a:ext cx="3827727" cy="296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" y="-8847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b="1" dirty="0" smtClean="0"/>
              <a:t>CE QU’ON EST SENSÉ VOIR -</a:t>
            </a:r>
            <a:r>
              <a:rPr lang="fr-CH" sz="3600" b="1" dirty="0" smtClean="0">
                <a:solidFill>
                  <a:srgbClr val="00B0F0"/>
                </a:solidFill>
              </a:rPr>
              <a:t>TYMPAN NORMAL</a:t>
            </a:r>
            <a:endParaRPr lang="en-US" sz="3600" b="1" dirty="0">
              <a:solidFill>
                <a:srgbClr val="00B0F0"/>
              </a:solidFill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1070942" y="1047754"/>
            <a:ext cx="6758608" cy="4926372"/>
            <a:chOff x="1832028" y="5794813"/>
            <a:chExt cx="4626476" cy="3183755"/>
          </a:xfrm>
        </p:grpSpPr>
        <p:pic>
          <p:nvPicPr>
            <p:cNvPr id="15" name="Picture 2" descr="Unknown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81586" y="5794813"/>
              <a:ext cx="1608351" cy="1484631"/>
            </a:xfrm>
            <a:prstGeom prst="rect">
              <a:avLst/>
            </a:prstGeom>
          </p:spPr>
        </p:pic>
        <p:grpSp>
          <p:nvGrpSpPr>
            <p:cNvPr id="23" name="Groupe 22"/>
            <p:cNvGrpSpPr/>
            <p:nvPr/>
          </p:nvGrpSpPr>
          <p:grpSpPr>
            <a:xfrm>
              <a:off x="1832028" y="5794815"/>
              <a:ext cx="4626476" cy="3183753"/>
              <a:chOff x="660954" y="5596648"/>
              <a:chExt cx="4626476" cy="3183753"/>
            </a:xfrm>
          </p:grpSpPr>
          <p:pic>
            <p:nvPicPr>
              <p:cNvPr id="24" name="Picture 1" descr="images-1.jpe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37" t="5334" r="4940" b="18106"/>
              <a:stretch/>
            </p:blipFill>
            <p:spPr>
              <a:xfrm>
                <a:off x="660954" y="7274108"/>
                <a:ext cx="1446344" cy="1506293"/>
              </a:xfrm>
              <a:prstGeom prst="rect">
                <a:avLst/>
              </a:prstGeom>
            </p:spPr>
          </p:pic>
          <p:pic>
            <p:nvPicPr>
              <p:cNvPr id="25" name="Picture 3" descr="images.jpe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H="1">
                <a:off x="2258374" y="7248179"/>
                <a:ext cx="1481605" cy="1533461"/>
              </a:xfrm>
              <a:prstGeom prst="rect">
                <a:avLst/>
              </a:prstGeom>
            </p:spPr>
          </p:pic>
          <p:pic>
            <p:nvPicPr>
              <p:cNvPr id="26" name="Picture 15" descr="Capture d’écran 2013-11-23 à 08.35.33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16" t="13962" r="22317" b="14932"/>
              <a:stretch/>
            </p:blipFill>
            <p:spPr>
              <a:xfrm flipH="1">
                <a:off x="2906344" y="5596648"/>
                <a:ext cx="1546505" cy="1481604"/>
              </a:xfrm>
              <a:prstGeom prst="rect">
                <a:avLst/>
              </a:prstGeom>
            </p:spPr>
          </p:pic>
          <p:pic>
            <p:nvPicPr>
              <p:cNvPr id="27" name="Picture 16"/>
              <p:cNvPicPr>
                <a:picLocks noChangeAspect="1"/>
              </p:cNvPicPr>
              <p:nvPr/>
            </p:nvPicPr>
            <p:blipFill rotWithShape="1">
              <a:blip r:embed="rId7"/>
              <a:srcRect l="13127" t="3568" r="3438" b="11225"/>
              <a:stretch/>
            </p:blipFill>
            <p:spPr>
              <a:xfrm>
                <a:off x="3903128" y="7274109"/>
                <a:ext cx="1384302" cy="148160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3643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3618527" y="767381"/>
            <a:ext cx="5285137" cy="2849547"/>
            <a:chOff x="2035621" y="3351503"/>
            <a:chExt cx="3881164" cy="2087572"/>
          </a:xfrm>
        </p:grpSpPr>
        <p:pic>
          <p:nvPicPr>
            <p:cNvPr id="7169" name="Picture 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33"/>
            <a:stretch/>
          </p:blipFill>
          <p:spPr bwMode="auto">
            <a:xfrm>
              <a:off x="2035621" y="3351503"/>
              <a:ext cx="3781425" cy="2087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2984342" y="4992116"/>
              <a:ext cx="2932443" cy="157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4492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PEDIATRICS Volume 140, number 3, September 2017:e20170181</a:t>
              </a:r>
              <a:endParaRPr kumimoji="0" lang="en-US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53" y="-14728"/>
            <a:ext cx="47019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/>
                <a:cs typeface="Arial"/>
              </a:rPr>
              <a:t>EPIDEMIOLOGIE</a:t>
            </a:r>
            <a:endParaRPr lang="en-US" sz="4400" b="1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11395" y="894583"/>
            <a:ext cx="8610600" cy="5793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1" indent="-171450">
              <a:buFont typeface="Arial" pitchFamily="34" charset="0"/>
              <a:buChar char="•"/>
              <a:defRPr/>
            </a:pPr>
            <a:r>
              <a:rPr lang="fr-FR" sz="2400" dirty="0" smtClean="0"/>
              <a:t>Pic 1</a:t>
            </a:r>
            <a:r>
              <a:rPr lang="fr-FR" sz="2400" baseline="30000" dirty="0" smtClean="0"/>
              <a:t>ère</a:t>
            </a:r>
            <a:r>
              <a:rPr lang="fr-FR" sz="2400" dirty="0" smtClean="0"/>
              <a:t> OMA = entre </a:t>
            </a:r>
            <a:r>
              <a:rPr lang="fr-FR" sz="2400" b="1" dirty="0" smtClean="0"/>
              <a:t>6 </a:t>
            </a:r>
            <a:r>
              <a:rPr lang="fr-FR" sz="2400" b="1" dirty="0"/>
              <a:t>mois et </a:t>
            </a:r>
            <a:r>
              <a:rPr lang="fr-FR" sz="2400" b="1" dirty="0" smtClean="0"/>
              <a:t>18 mois </a:t>
            </a:r>
            <a:endParaRPr lang="fr-FR" sz="2400" dirty="0" smtClean="0"/>
          </a:p>
          <a:p>
            <a:pPr lvl="1">
              <a:defRPr/>
            </a:pPr>
            <a:endParaRPr lang="fr-FR" sz="2400" dirty="0" smtClean="0"/>
          </a:p>
          <a:p>
            <a:pPr lvl="1">
              <a:defRPr/>
            </a:pPr>
            <a:endParaRPr lang="fr-FR" sz="2400" dirty="0"/>
          </a:p>
          <a:p>
            <a:pPr lvl="1">
              <a:defRPr/>
            </a:pPr>
            <a:endParaRPr lang="fr-FR" sz="2400" dirty="0" smtClean="0"/>
          </a:p>
          <a:p>
            <a:pPr lvl="1">
              <a:defRPr/>
            </a:pPr>
            <a:endParaRPr lang="fr-FR" sz="2400" dirty="0"/>
          </a:p>
          <a:p>
            <a:pPr marL="628650" lvl="1" indent="-171450">
              <a:buFont typeface="Arial" pitchFamily="34" charset="0"/>
              <a:buChar char="•"/>
              <a:defRPr/>
            </a:pPr>
            <a:endParaRPr lang="fr-FR" sz="2400" dirty="0" smtClean="0"/>
          </a:p>
          <a:p>
            <a:pPr lvl="1">
              <a:defRPr/>
            </a:pPr>
            <a:endParaRPr lang="fr-FR" sz="2400" dirty="0" smtClean="0"/>
          </a:p>
          <a:p>
            <a:pPr lvl="1">
              <a:defRPr/>
            </a:pPr>
            <a:endParaRPr lang="fr-FR" sz="1050" dirty="0" smtClean="0"/>
          </a:p>
          <a:p>
            <a:pPr marL="715963" lvl="1" indent="-352425">
              <a:buFont typeface="Wingdings" panose="05000000000000000000" pitchFamily="2" charset="2"/>
              <a:buChar char="à"/>
              <a:defRPr/>
            </a:pPr>
            <a:r>
              <a:rPr lang="fr-FR" sz="2400" dirty="0"/>
              <a:t>Plus la 1</a:t>
            </a:r>
            <a:r>
              <a:rPr lang="fr-FR" sz="2400" baseline="30000" dirty="0"/>
              <a:t>ère</a:t>
            </a:r>
            <a:r>
              <a:rPr lang="fr-FR" sz="2400" dirty="0"/>
              <a:t> OMA est précoce plus le risque de récidive est </a:t>
            </a:r>
            <a:r>
              <a:rPr lang="fr-FR" sz="2400" dirty="0" smtClean="0"/>
              <a:t>important</a:t>
            </a:r>
          </a:p>
          <a:p>
            <a:pPr marL="715963" lvl="1" indent="-352425">
              <a:buFont typeface="Wingdings" panose="05000000000000000000" pitchFamily="2" charset="2"/>
              <a:buChar char="à"/>
              <a:defRPr/>
            </a:pPr>
            <a:endParaRPr lang="fr-FR" sz="2400" dirty="0"/>
          </a:p>
          <a:p>
            <a:pPr marL="715963" lvl="1" indent="-352425">
              <a:buFont typeface="Wingdings" panose="05000000000000000000" pitchFamily="2" charset="2"/>
              <a:buChar char="à"/>
              <a:defRPr/>
            </a:pPr>
            <a:r>
              <a:rPr lang="fr-FR" sz="2400" dirty="0" smtClean="0">
                <a:sym typeface="Wingdings" panose="05000000000000000000" pitchFamily="2" charset="2"/>
              </a:rPr>
              <a:t>Virtuellement </a:t>
            </a:r>
            <a:r>
              <a:rPr lang="fr-FR" sz="2400" dirty="0" smtClean="0"/>
              <a:t>100</a:t>
            </a:r>
            <a:r>
              <a:rPr lang="fr-FR" sz="2400" dirty="0"/>
              <a:t>% des enfants </a:t>
            </a:r>
            <a:r>
              <a:rPr lang="fr-FR" sz="2400" dirty="0" smtClean="0"/>
              <a:t>auront fait </a:t>
            </a:r>
            <a:r>
              <a:rPr lang="fr-FR" sz="2400" dirty="0"/>
              <a:t>une </a:t>
            </a:r>
            <a:r>
              <a:rPr lang="fr-FR" sz="2400" dirty="0" smtClean="0"/>
              <a:t>OMA à l’âge de </a:t>
            </a:r>
            <a:r>
              <a:rPr lang="fr-FR" sz="2400" b="1" dirty="0" smtClean="0"/>
              <a:t>3 ans</a:t>
            </a:r>
          </a:p>
          <a:p>
            <a:pPr marL="715963" lvl="1" indent="-352425">
              <a:buFont typeface="Wingdings" panose="05000000000000000000" pitchFamily="2" charset="2"/>
              <a:buChar char="à"/>
              <a:defRPr/>
            </a:pPr>
            <a:endParaRPr lang="fr-FR" sz="2400" dirty="0" smtClean="0"/>
          </a:p>
          <a:p>
            <a:pPr marL="715963" lvl="1" indent="-352425">
              <a:buFont typeface="Wingdings" panose="05000000000000000000" pitchFamily="2" charset="2"/>
              <a:buChar char="à"/>
              <a:defRPr/>
            </a:pPr>
            <a:r>
              <a:rPr lang="fr-FR" sz="2400" dirty="0"/>
              <a:t>2-3% </a:t>
            </a:r>
            <a:r>
              <a:rPr lang="fr-FR" sz="2400" dirty="0" smtClean="0"/>
              <a:t>des enfants feront </a:t>
            </a:r>
            <a:r>
              <a:rPr lang="fr-FR" sz="2400" dirty="0"/>
              <a:t>jusqu’à </a:t>
            </a:r>
            <a:r>
              <a:rPr lang="fr-FR" sz="2400" dirty="0" smtClean="0"/>
              <a:t>4 OMA/an </a:t>
            </a:r>
            <a:r>
              <a:rPr lang="fr-FR" sz="1600" i="1" dirty="0" smtClean="0"/>
              <a:t>(= P97</a:t>
            </a:r>
            <a:r>
              <a:rPr lang="fr-FR" sz="1600" dirty="0"/>
              <a:t>)</a:t>
            </a:r>
          </a:p>
          <a:p>
            <a:pPr marL="715963" lvl="1" indent="-352425">
              <a:buFont typeface="Wingdings" panose="05000000000000000000" pitchFamily="2" charset="2"/>
              <a:buChar char="à"/>
              <a:defRPr/>
            </a:pPr>
            <a:endParaRPr lang="fr-FR" sz="2400" dirty="0" smtClean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2285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71082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SIGNES ATTENDUS A L’OTOSOPIE</a:t>
            </a:r>
            <a:endParaRPr lang="en-US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93374" y="1012581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CH" b="1" u="sng" dirty="0" smtClean="0">
                <a:solidFill>
                  <a:srgbClr val="00B0F0"/>
                </a:solidFill>
              </a:rPr>
              <a:t>OTITE SÉREUSE</a:t>
            </a:r>
            <a:endParaRPr lang="fr-CH" b="1" dirty="0" smtClean="0">
              <a:solidFill>
                <a:srgbClr val="00B0F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fr-CH" dirty="0" smtClean="0"/>
              <a:t>Couleur du tympan grise-jaune </a:t>
            </a:r>
            <a:r>
              <a:rPr lang="fr-CH" dirty="0"/>
              <a:t>(normalement gris-bleu)</a:t>
            </a:r>
            <a:endParaRPr lang="en-GB" dirty="0"/>
          </a:p>
          <a:p>
            <a:pPr marL="742950" lvl="1" indent="-285750">
              <a:buFont typeface="Arial"/>
              <a:buChar char="•"/>
            </a:pPr>
            <a:r>
              <a:rPr lang="fr-CH" dirty="0" smtClean="0"/>
              <a:t>Opacité tympanique</a:t>
            </a:r>
            <a:endParaRPr lang="en-GB" dirty="0"/>
          </a:p>
          <a:p>
            <a:pPr marL="742950" lvl="1" indent="-285750">
              <a:buFont typeface="Arial"/>
              <a:buChar char="•"/>
            </a:pPr>
            <a:r>
              <a:rPr lang="fr-CH" dirty="0" smtClean="0"/>
              <a:t>Niveaux </a:t>
            </a:r>
            <a:r>
              <a:rPr lang="fr-CH" dirty="0"/>
              <a:t>de liquides </a:t>
            </a:r>
            <a:r>
              <a:rPr lang="fr-CH" dirty="0" err="1" smtClean="0"/>
              <a:t>hydro-arériques</a:t>
            </a:r>
            <a:r>
              <a:rPr lang="fr-CH" dirty="0" smtClean="0"/>
              <a:t> rétro-tympaniques</a:t>
            </a:r>
            <a:endParaRPr lang="en-GB" dirty="0"/>
          </a:p>
          <a:p>
            <a:pPr marL="742950" lvl="1" indent="-285750">
              <a:buFont typeface="Arial"/>
              <a:buChar char="•"/>
            </a:pPr>
            <a:r>
              <a:rPr lang="fr-CH" dirty="0"/>
              <a:t>Diminution de l’acuité auditive (</a:t>
            </a:r>
            <a:r>
              <a:rPr lang="fr-CH" dirty="0" smtClean="0"/>
              <a:t>audiométrie)</a:t>
            </a:r>
          </a:p>
          <a:p>
            <a:pPr marL="742950" lvl="1" indent="-285750">
              <a:buFont typeface="Arial"/>
              <a:buChar char="•"/>
            </a:pPr>
            <a:r>
              <a:rPr lang="fr-CH" dirty="0" smtClean="0"/>
              <a:t>Diminution </a:t>
            </a:r>
            <a:r>
              <a:rPr lang="fr-CH" dirty="0"/>
              <a:t>de la mobilité de tympan sur </a:t>
            </a:r>
            <a:r>
              <a:rPr lang="fr-CH" dirty="0" err="1"/>
              <a:t>Valsava</a:t>
            </a:r>
            <a:r>
              <a:rPr lang="fr-CH" dirty="0"/>
              <a:t> ou sur pression mécanique via </a:t>
            </a:r>
            <a:r>
              <a:rPr lang="fr-CH" dirty="0" smtClean="0"/>
              <a:t>otoscope ou </a:t>
            </a:r>
            <a:r>
              <a:rPr lang="fr-CH" dirty="0" err="1" smtClean="0"/>
              <a:t>tympanogramme</a:t>
            </a:r>
            <a:r>
              <a:rPr lang="fr-CH" dirty="0" smtClean="0"/>
              <a:t>.</a:t>
            </a:r>
            <a:endParaRPr lang="en-GB" dirty="0"/>
          </a:p>
          <a:p>
            <a:pPr marL="742950" lvl="1" indent="-285750">
              <a:buFont typeface="Arial"/>
              <a:buChar char="•"/>
            </a:pPr>
            <a:endParaRPr lang="en-GB" dirty="0" smtClean="0"/>
          </a:p>
          <a:p>
            <a:pPr marL="742950" lvl="1" indent="-285750">
              <a:buFont typeface="Arial"/>
              <a:buChar char="•"/>
            </a:pPr>
            <a:endParaRPr lang="en-GB" dirty="0"/>
          </a:p>
          <a:p>
            <a:pPr marL="742950" lvl="1" indent="-285750">
              <a:buFont typeface="Arial"/>
              <a:buChar char="•"/>
            </a:pPr>
            <a:endParaRPr lang="en-GB" dirty="0"/>
          </a:p>
          <a:p>
            <a:pPr lvl="0"/>
            <a:endParaRPr lang="fr-CH" b="1" u="sng" dirty="0" smtClean="0"/>
          </a:p>
          <a:p>
            <a:pPr lvl="0"/>
            <a:endParaRPr lang="fr-CH" b="1" u="sng" dirty="0" smtClean="0">
              <a:solidFill>
                <a:srgbClr val="FF0000"/>
              </a:solidFill>
            </a:endParaRPr>
          </a:p>
          <a:p>
            <a:pPr lvl="0"/>
            <a:r>
              <a:rPr lang="fr-CH" b="1" u="sng" dirty="0" smtClean="0">
                <a:solidFill>
                  <a:srgbClr val="FF0000"/>
                </a:solidFill>
              </a:rPr>
              <a:t>OTITE MOYENNE AIGUE </a:t>
            </a:r>
          </a:p>
          <a:p>
            <a:pPr marL="742950" lvl="1" indent="-285750">
              <a:buFont typeface="Arial"/>
              <a:buChar char="•"/>
            </a:pPr>
            <a:r>
              <a:rPr lang="fr-CH" b="1" dirty="0" smtClean="0"/>
              <a:t>Tympan rouge </a:t>
            </a:r>
            <a:r>
              <a:rPr lang="fr-CH" b="1" dirty="0" smtClean="0">
                <a:solidFill>
                  <a:srgbClr val="FF0000"/>
                </a:solidFill>
              </a:rPr>
              <a:t>(LR+ 8,4) </a:t>
            </a:r>
            <a:r>
              <a:rPr lang="fr-CH" dirty="0" smtClean="0">
                <a:sym typeface="Wingdings" panose="05000000000000000000" pitchFamily="2" charset="2"/>
              </a:rPr>
              <a:t> possible d’attendre 24-48h sans AB si BEG</a:t>
            </a:r>
            <a:endParaRPr lang="fr-CH" dirty="0" smtClean="0"/>
          </a:p>
          <a:p>
            <a:pPr marL="742950" lvl="1" indent="-285750">
              <a:buFont typeface="Arial"/>
              <a:buChar char="•"/>
            </a:pPr>
            <a:r>
              <a:rPr lang="fr-CH" b="1" dirty="0" smtClean="0">
                <a:solidFill>
                  <a:srgbClr val="FF0000"/>
                </a:solidFill>
              </a:rPr>
              <a:t>Tympan </a:t>
            </a:r>
            <a:r>
              <a:rPr lang="fr-CH" b="1" dirty="0">
                <a:solidFill>
                  <a:srgbClr val="FF0000"/>
                </a:solidFill>
              </a:rPr>
              <a:t>bombé (LR+ </a:t>
            </a:r>
            <a:r>
              <a:rPr lang="fr-CH" b="1" dirty="0" smtClean="0">
                <a:solidFill>
                  <a:srgbClr val="FF0000"/>
                </a:solidFill>
              </a:rPr>
              <a:t>51.0!)</a:t>
            </a:r>
          </a:p>
          <a:p>
            <a:pPr marL="742950" lvl="1" indent="-285750">
              <a:buFont typeface="Arial"/>
              <a:buChar char="•"/>
            </a:pPr>
            <a:r>
              <a:rPr lang="fr-CH" dirty="0" smtClean="0"/>
              <a:t>Ecoulement purulent par CAE (DD: otite externe)</a:t>
            </a:r>
          </a:p>
          <a:p>
            <a:pPr marL="285750" lvl="0" indent="-285750" algn="ctr">
              <a:buFont typeface="Arial"/>
              <a:buChar char="•"/>
            </a:pPr>
            <a:endParaRPr lang="fr-CH" b="1" dirty="0" smtClean="0"/>
          </a:p>
          <a:p>
            <a:pPr lvl="0"/>
            <a:endParaRPr lang="fr-CH" b="1" dirty="0" smtClean="0"/>
          </a:p>
          <a:p>
            <a:pPr marL="285750" lvl="0" indent="-285750">
              <a:buFont typeface="Arial"/>
              <a:buChar char="•"/>
            </a:pP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842696" y="5627656"/>
            <a:ext cx="758190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CH" b="1" dirty="0" smtClean="0"/>
              <a:t>L’otoscopie </a:t>
            </a:r>
            <a:r>
              <a:rPr lang="fr-CH" b="1" dirty="0"/>
              <a:t>a 40% de faux positif</a:t>
            </a:r>
            <a:r>
              <a:rPr lang="fr-CH" dirty="0"/>
              <a:t> </a:t>
            </a:r>
            <a:r>
              <a:rPr lang="fr-CH" dirty="0" smtClean="0">
                <a:sym typeface="Wingdings" panose="05000000000000000000" pitchFamily="2" charset="2"/>
              </a:rPr>
              <a:t></a:t>
            </a:r>
            <a:r>
              <a:rPr lang="fr-CH" dirty="0" smtClean="0"/>
              <a:t> </a:t>
            </a:r>
            <a:r>
              <a:rPr lang="fr-CH" b="1" dirty="0">
                <a:solidFill>
                  <a:srgbClr val="FF0000"/>
                </a:solidFill>
              </a:rPr>
              <a:t>On traite trop souvent des otites </a:t>
            </a:r>
            <a:r>
              <a:rPr lang="fr-CH" b="1" dirty="0" smtClean="0">
                <a:solidFill>
                  <a:srgbClr val="FF0000"/>
                </a:solidFill>
              </a:rPr>
              <a:t>virales !</a:t>
            </a:r>
            <a:r>
              <a:rPr lang="fr-CH" b="1" dirty="0">
                <a:solidFill>
                  <a:srgbClr val="FF0000"/>
                </a:solidFill>
              </a:rPr>
              <a:t> 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4087547" y="2907420"/>
            <a:ext cx="4794558" cy="1668759"/>
            <a:chOff x="4087547" y="2907420"/>
            <a:chExt cx="4794558" cy="1668759"/>
          </a:xfrm>
        </p:grpSpPr>
        <p:grpSp>
          <p:nvGrpSpPr>
            <p:cNvPr id="6" name="Groupe 5"/>
            <p:cNvGrpSpPr/>
            <p:nvPr/>
          </p:nvGrpSpPr>
          <p:grpSpPr>
            <a:xfrm>
              <a:off x="4087547" y="2907420"/>
              <a:ext cx="4794558" cy="1668759"/>
              <a:chOff x="4087547" y="2907420"/>
              <a:chExt cx="4794558" cy="1668759"/>
            </a:xfrm>
          </p:grpSpPr>
          <p:grpSp>
            <p:nvGrpSpPr>
              <p:cNvPr id="27" name="Groupe 26"/>
              <p:cNvGrpSpPr/>
              <p:nvPr/>
            </p:nvGrpSpPr>
            <p:grpSpPr>
              <a:xfrm>
                <a:off x="4087547" y="2907420"/>
                <a:ext cx="4794558" cy="1323628"/>
                <a:chOff x="4087547" y="2950305"/>
                <a:chExt cx="4794558" cy="1323628"/>
              </a:xfrm>
            </p:grpSpPr>
            <p:pic>
              <p:nvPicPr>
                <p:cNvPr id="7" name="Picture 7" descr="Unknown.jpe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160" b="50737"/>
                <a:stretch/>
              </p:blipFill>
              <p:spPr>
                <a:xfrm>
                  <a:off x="4207865" y="2998663"/>
                  <a:ext cx="4471113" cy="1266216"/>
                </a:xfrm>
                <a:prstGeom prst="rect">
                  <a:avLst/>
                </a:prstGeom>
              </p:spPr>
            </p:pic>
            <p:sp>
              <p:nvSpPr>
                <p:cNvPr id="8" name="Rectangle 7"/>
                <p:cNvSpPr/>
                <p:nvPr/>
              </p:nvSpPr>
              <p:spPr>
                <a:xfrm>
                  <a:off x="4223834" y="3991678"/>
                  <a:ext cx="4658271" cy="28225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TextBox 5"/>
                <p:cNvSpPr txBox="1"/>
                <p:nvPr/>
              </p:nvSpPr>
              <p:spPr>
                <a:xfrm rot="16200000">
                  <a:off x="3700418" y="3337434"/>
                  <a:ext cx="1051257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 smtClean="0"/>
                    <a:t>Compliance</a:t>
                  </a:r>
                </a:p>
              </p:txBody>
            </p:sp>
            <p:sp>
              <p:nvSpPr>
                <p:cNvPr id="12" name="TextBox 9"/>
                <p:cNvSpPr txBox="1"/>
                <p:nvPr/>
              </p:nvSpPr>
              <p:spPr>
                <a:xfrm>
                  <a:off x="5081308" y="3986427"/>
                  <a:ext cx="132941" cy="12334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 smtClean="0"/>
                    <a:t>0</a:t>
                  </a:r>
                  <a:endParaRPr lang="en-US" sz="900" dirty="0"/>
                </a:p>
              </p:txBody>
            </p:sp>
            <p:sp>
              <p:nvSpPr>
                <p:cNvPr id="13" name="TextBox 10"/>
                <p:cNvSpPr txBox="1"/>
                <p:nvPr/>
              </p:nvSpPr>
              <p:spPr>
                <a:xfrm>
                  <a:off x="4617666" y="3982624"/>
                  <a:ext cx="215173" cy="12334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 smtClean="0"/>
                    <a:t>-200</a:t>
                  </a:r>
                  <a:endParaRPr lang="en-US" sz="900" dirty="0"/>
                </a:p>
              </p:txBody>
            </p:sp>
            <p:sp>
              <p:nvSpPr>
                <p:cNvPr id="14" name="TextBox 11"/>
                <p:cNvSpPr txBox="1"/>
                <p:nvPr/>
              </p:nvSpPr>
              <p:spPr>
                <a:xfrm>
                  <a:off x="5388695" y="3979707"/>
                  <a:ext cx="228878" cy="12334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 smtClean="0"/>
                    <a:t>+200</a:t>
                  </a:r>
                  <a:endParaRPr lang="en-US" sz="900" dirty="0"/>
                </a:p>
              </p:txBody>
            </p:sp>
            <p:sp>
              <p:nvSpPr>
                <p:cNvPr id="15" name="TextBox 12"/>
                <p:cNvSpPr txBox="1"/>
                <p:nvPr/>
              </p:nvSpPr>
              <p:spPr>
                <a:xfrm>
                  <a:off x="6607267" y="3992751"/>
                  <a:ext cx="132941" cy="12334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 smtClean="0"/>
                    <a:t>0</a:t>
                  </a:r>
                  <a:endParaRPr lang="en-US" sz="900" dirty="0"/>
                </a:p>
              </p:txBody>
            </p:sp>
            <p:sp>
              <p:nvSpPr>
                <p:cNvPr id="16" name="TextBox 13"/>
                <p:cNvSpPr txBox="1"/>
                <p:nvPr/>
              </p:nvSpPr>
              <p:spPr>
                <a:xfrm>
                  <a:off x="6143625" y="3988948"/>
                  <a:ext cx="215173" cy="12334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 smtClean="0"/>
                    <a:t>-200</a:t>
                  </a:r>
                  <a:endParaRPr lang="en-US" sz="900" dirty="0"/>
                </a:p>
              </p:txBody>
            </p:sp>
            <p:sp>
              <p:nvSpPr>
                <p:cNvPr id="17" name="TextBox 14"/>
                <p:cNvSpPr txBox="1"/>
                <p:nvPr/>
              </p:nvSpPr>
              <p:spPr>
                <a:xfrm>
                  <a:off x="6914654" y="3986031"/>
                  <a:ext cx="228878" cy="12334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 smtClean="0"/>
                    <a:t>+200</a:t>
                  </a:r>
                  <a:endParaRPr lang="en-US" sz="900" dirty="0"/>
                </a:p>
              </p:txBody>
            </p:sp>
            <p:sp>
              <p:nvSpPr>
                <p:cNvPr id="18" name="TextBox 15"/>
                <p:cNvSpPr txBox="1"/>
                <p:nvPr/>
              </p:nvSpPr>
              <p:spPr>
                <a:xfrm>
                  <a:off x="8117209" y="3998866"/>
                  <a:ext cx="132941" cy="12334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 smtClean="0"/>
                    <a:t>0</a:t>
                  </a:r>
                  <a:endParaRPr lang="en-US" sz="900" dirty="0"/>
                </a:p>
              </p:txBody>
            </p:sp>
            <p:sp>
              <p:nvSpPr>
                <p:cNvPr id="19" name="TextBox 16"/>
                <p:cNvSpPr txBox="1"/>
                <p:nvPr/>
              </p:nvSpPr>
              <p:spPr>
                <a:xfrm>
                  <a:off x="7653567" y="3995064"/>
                  <a:ext cx="215173" cy="12334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 smtClean="0"/>
                    <a:t>-200</a:t>
                  </a:r>
                  <a:endParaRPr lang="en-US" sz="900" dirty="0"/>
                </a:p>
              </p:txBody>
            </p:sp>
            <p:sp>
              <p:nvSpPr>
                <p:cNvPr id="20" name="TextBox 17"/>
                <p:cNvSpPr txBox="1"/>
                <p:nvPr/>
              </p:nvSpPr>
              <p:spPr>
                <a:xfrm>
                  <a:off x="8424596" y="3992147"/>
                  <a:ext cx="228878" cy="12334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 smtClean="0"/>
                    <a:t>+200</a:t>
                  </a:r>
                  <a:endParaRPr lang="en-US" sz="900" dirty="0"/>
                </a:p>
              </p:txBody>
            </p:sp>
            <p:cxnSp>
              <p:nvCxnSpPr>
                <p:cNvPr id="21" name="Straight Connector 19"/>
                <p:cNvCxnSpPr/>
                <p:nvPr/>
              </p:nvCxnSpPr>
              <p:spPr>
                <a:xfrm>
                  <a:off x="5147064" y="3045701"/>
                  <a:ext cx="0" cy="934007"/>
                </a:xfrm>
                <a:prstGeom prst="line">
                  <a:avLst/>
                </a:prstGeom>
                <a:ln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2"/>
                <p:cNvCxnSpPr/>
                <p:nvPr/>
              </p:nvCxnSpPr>
              <p:spPr>
                <a:xfrm>
                  <a:off x="6666304" y="3052420"/>
                  <a:ext cx="0" cy="934007"/>
                </a:xfrm>
                <a:prstGeom prst="line">
                  <a:avLst/>
                </a:prstGeom>
                <a:ln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3"/>
                <p:cNvCxnSpPr/>
                <p:nvPr/>
              </p:nvCxnSpPr>
              <p:spPr>
                <a:xfrm>
                  <a:off x="8185544" y="3059140"/>
                  <a:ext cx="0" cy="934007"/>
                </a:xfrm>
                <a:prstGeom prst="line">
                  <a:avLst/>
                </a:prstGeom>
                <a:ln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5"/>
                <p:cNvCxnSpPr/>
                <p:nvPr/>
              </p:nvCxnSpPr>
              <p:spPr>
                <a:xfrm>
                  <a:off x="4371852" y="3469027"/>
                  <a:ext cx="4187755" cy="0"/>
                </a:xfrm>
                <a:prstGeom prst="line">
                  <a:avLst/>
                </a:prstGeom>
                <a:ln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necteur droit 24"/>
                <p:cNvCxnSpPr/>
                <p:nvPr/>
              </p:nvCxnSpPr>
              <p:spPr>
                <a:xfrm>
                  <a:off x="7702727" y="3045701"/>
                  <a:ext cx="0" cy="934006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cteur droit 28"/>
                <p:cNvCxnSpPr/>
                <p:nvPr/>
              </p:nvCxnSpPr>
              <p:spPr>
                <a:xfrm>
                  <a:off x="5147064" y="3045701"/>
                  <a:ext cx="0" cy="934006"/>
                </a:xfrm>
                <a:prstGeom prst="line">
                  <a:avLst/>
                </a:prstGeom>
                <a:ln w="19050">
                  <a:solidFill>
                    <a:srgbClr val="00B050"/>
                  </a:solidFill>
                  <a:prstDash val="sysDash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" name="ZoneTexte 1"/>
              <p:cNvSpPr txBox="1"/>
              <p:nvPr/>
            </p:nvSpPr>
            <p:spPr>
              <a:xfrm>
                <a:off x="4611964" y="4206847"/>
                <a:ext cx="6511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200" dirty="0"/>
                  <a:t>N</a:t>
                </a:r>
                <a:r>
                  <a:rPr lang="fr-CH" sz="1200" dirty="0" smtClean="0"/>
                  <a:t>ormal</a:t>
                </a:r>
                <a:endParaRPr lang="fr-CH" sz="1200" dirty="0"/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5885050" y="4114514"/>
                <a:ext cx="12917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CH" sz="1200" dirty="0" smtClean="0"/>
                  <a:t>Liquide</a:t>
                </a:r>
              </a:p>
              <a:p>
                <a:pPr algn="ctr"/>
                <a:r>
                  <a:rPr lang="fr-CH" sz="1200" dirty="0" smtClean="0"/>
                  <a:t>rétro-tympanique</a:t>
                </a:r>
                <a:endParaRPr lang="fr-CH" sz="1200" dirty="0"/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7301113" y="4114514"/>
                <a:ext cx="14878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CH" sz="1200" dirty="0" smtClean="0"/>
                  <a:t>Pression négative</a:t>
                </a:r>
              </a:p>
              <a:p>
                <a:pPr algn="ctr"/>
                <a:r>
                  <a:rPr lang="fr-CH" sz="1200" dirty="0" smtClean="0"/>
                  <a:t>(dysfonction tubaire)</a:t>
                </a:r>
                <a:endParaRPr lang="fr-CH" sz="1200" dirty="0"/>
              </a:p>
            </p:txBody>
          </p:sp>
        </p:grpSp>
        <p:cxnSp>
          <p:nvCxnSpPr>
            <p:cNvPr id="11" name="Connecteur droit avec flèche 10"/>
            <p:cNvCxnSpPr/>
            <p:nvPr/>
          </p:nvCxnSpPr>
          <p:spPr>
            <a:xfrm flipH="1">
              <a:off x="7702727" y="3822522"/>
              <a:ext cx="48281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6211006" y="6441351"/>
            <a:ext cx="25779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200" i="1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Pediatrics</a:t>
            </a:r>
            <a:r>
              <a:rPr lang="fr-CH" sz="1200" i="1" dirty="0">
                <a:latin typeface="Arial" panose="020B0604020202020204" pitchFamily="34" charset="0"/>
                <a:ea typeface="Times New Roman" panose="02020603050405020304" pitchFamily="18" charset="0"/>
              </a:rPr>
              <a:t>. 2017;140(3):</a:t>
            </a:r>
            <a:r>
              <a:rPr lang="fr-CH" sz="1200" i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e20170072</a:t>
            </a:r>
            <a:endParaRPr lang="fr-CH" sz="1200" dirty="0"/>
          </a:p>
        </p:txBody>
      </p:sp>
    </p:spTree>
    <p:extLst>
      <p:ext uri="{BB962C8B-B14F-4D97-AF65-F5344CB8AC3E}">
        <p14:creationId xmlns:p14="http://schemas.microsoft.com/office/powerpoint/2010/main" val="391285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5ef80a23-oma-i-291x3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8" y="666347"/>
            <a:ext cx="2066213" cy="2130117"/>
          </a:xfrm>
          <a:prstGeom prst="rect">
            <a:avLst/>
          </a:prstGeom>
        </p:spPr>
      </p:pic>
      <p:pic>
        <p:nvPicPr>
          <p:cNvPr id="9" name="Picture 8" descr="5ef80a24-oma-ii-279x3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70" y="666347"/>
            <a:ext cx="1981009" cy="2130117"/>
          </a:xfrm>
          <a:prstGeom prst="rect">
            <a:avLst/>
          </a:prstGeom>
        </p:spPr>
      </p:pic>
      <p:pic>
        <p:nvPicPr>
          <p:cNvPr id="12" name="Picture 11" descr="5ef80a25-oma-iii-300x272-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r="11431"/>
          <a:stretch/>
        </p:blipFill>
        <p:spPr>
          <a:xfrm>
            <a:off x="4721744" y="666348"/>
            <a:ext cx="1978695" cy="213011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62703" y="3407058"/>
            <a:ext cx="7504997" cy="3376054"/>
            <a:chOff x="762703" y="3222022"/>
            <a:chExt cx="7745463" cy="3561090"/>
          </a:xfrm>
        </p:grpSpPr>
        <p:pic>
          <p:nvPicPr>
            <p:cNvPr id="2" name="Picture 1" descr="Capture d’écran 2013-11-23 à 08.19.35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0" t="30169" r="28808" b="3839"/>
            <a:stretch/>
          </p:blipFill>
          <p:spPr>
            <a:xfrm>
              <a:off x="2808978" y="3227897"/>
              <a:ext cx="1879597" cy="181874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/>
            <a:srcRect l="4689" t="5989"/>
            <a:stretch/>
          </p:blipFill>
          <p:spPr>
            <a:xfrm>
              <a:off x="764825" y="3243800"/>
              <a:ext cx="1837763" cy="181874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/>
            <a:srcRect l="54664" t="16966" r="12559" b="15600"/>
            <a:stretch/>
          </p:blipFill>
          <p:spPr>
            <a:xfrm>
              <a:off x="4816197" y="3222022"/>
              <a:ext cx="1740194" cy="181874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24457" y="3222022"/>
              <a:ext cx="1765955" cy="177843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2703" y="5109453"/>
              <a:ext cx="1869837" cy="167365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20203" y="5109872"/>
              <a:ext cx="1680709" cy="167323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88575" y="5109872"/>
              <a:ext cx="1452585" cy="167324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28824" y="5109871"/>
              <a:ext cx="2179342" cy="1673239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151982" y="-103093"/>
            <a:ext cx="67785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/>
                <a:cs typeface="Arial"/>
              </a:rPr>
              <a:t>OTITE MOYENNE AIGUE</a:t>
            </a:r>
            <a:endParaRPr lang="en-US" sz="4400" b="1" dirty="0">
              <a:latin typeface="Arial"/>
              <a:cs typeface="Arial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60660" y="2973664"/>
            <a:ext cx="823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Stade I</a:t>
            </a:r>
            <a:endParaRPr lang="fr-CH" dirty="0"/>
          </a:p>
        </p:txBody>
      </p:sp>
      <p:sp>
        <p:nvSpPr>
          <p:cNvPr id="18" name="ZoneTexte 17"/>
          <p:cNvSpPr txBox="1"/>
          <p:nvPr/>
        </p:nvSpPr>
        <p:spPr>
          <a:xfrm>
            <a:off x="3095623" y="2973664"/>
            <a:ext cx="880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Stade II</a:t>
            </a:r>
            <a:endParaRPr lang="fr-CH" dirty="0"/>
          </a:p>
        </p:txBody>
      </p:sp>
      <p:sp>
        <p:nvSpPr>
          <p:cNvPr id="19" name="ZoneTexte 18"/>
          <p:cNvSpPr txBox="1"/>
          <p:nvPr/>
        </p:nvSpPr>
        <p:spPr>
          <a:xfrm>
            <a:off x="5341257" y="2973664"/>
            <a:ext cx="938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Stade III</a:t>
            </a:r>
            <a:endParaRPr lang="fr-CH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60919" y="666347"/>
            <a:ext cx="1977182" cy="2150185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7380347" y="2973664"/>
            <a:ext cx="954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Stade IV</a:t>
            </a:r>
            <a:endParaRPr lang="fr-CH" dirty="0"/>
          </a:p>
        </p:txBody>
      </p:sp>
      <p:sp>
        <p:nvSpPr>
          <p:cNvPr id="13" name="Right Arrow 12"/>
          <p:cNvSpPr/>
          <p:nvPr/>
        </p:nvSpPr>
        <p:spPr>
          <a:xfrm>
            <a:off x="114300" y="2852450"/>
            <a:ext cx="8751794" cy="254368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rgbClr val="FF0000"/>
              </a:gs>
            </a:gsLst>
            <a:lin ang="54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sp>
        <p:nvSpPr>
          <p:cNvPr id="9" name="TextBox 6"/>
          <p:cNvSpPr txBox="1"/>
          <p:nvPr/>
        </p:nvSpPr>
        <p:spPr>
          <a:xfrm>
            <a:off x="1553348" y="2633322"/>
            <a:ext cx="564218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latin typeface="Arial"/>
                <a:cs typeface="Arial"/>
              </a:rPr>
              <a:t>CE QUE L’ON PEUT </a:t>
            </a:r>
          </a:p>
          <a:p>
            <a:pPr algn="ctr"/>
            <a:r>
              <a:rPr lang="en-US" sz="4400" b="1" dirty="0" smtClean="0">
                <a:latin typeface="Arial"/>
                <a:cs typeface="Arial"/>
              </a:rPr>
              <a:t>AUSSI VOIR</a:t>
            </a:r>
            <a:endParaRPr lang="en-US" sz="4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473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99051" y="3783768"/>
            <a:ext cx="2168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RETRACTIONS </a:t>
            </a:r>
          </a:p>
          <a:p>
            <a:pPr algn="ctr"/>
            <a:r>
              <a:rPr lang="en-US" dirty="0" smtClean="0"/>
              <a:t>TYMPANIQUES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Dysfonction</a:t>
            </a:r>
            <a:r>
              <a:rPr lang="en-US" dirty="0" smtClean="0"/>
              <a:t> </a:t>
            </a:r>
            <a:r>
              <a:rPr lang="en-US" dirty="0" err="1" smtClean="0"/>
              <a:t>tubaire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2" name="Groupe 1"/>
          <p:cNvGrpSpPr/>
          <p:nvPr/>
        </p:nvGrpSpPr>
        <p:grpSpPr>
          <a:xfrm>
            <a:off x="275074" y="594957"/>
            <a:ext cx="3778180" cy="2913173"/>
            <a:chOff x="275074" y="594958"/>
            <a:chExt cx="2989764" cy="2249842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5074" y="594958"/>
              <a:ext cx="2989764" cy="2249842"/>
            </a:xfrm>
            <a:prstGeom prst="rect">
              <a:avLst/>
            </a:prstGeom>
          </p:spPr>
        </p:pic>
        <p:sp>
          <p:nvSpPr>
            <p:cNvPr id="11" name="Arc 10"/>
            <p:cNvSpPr/>
            <p:nvPr/>
          </p:nvSpPr>
          <p:spPr>
            <a:xfrm rot="1927359" flipH="1">
              <a:off x="2090944" y="1239434"/>
              <a:ext cx="179499" cy="960890"/>
            </a:xfrm>
            <a:prstGeom prst="arc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5248634" y="1920476"/>
            <a:ext cx="3245603" cy="3841030"/>
            <a:chOff x="5248634" y="1920476"/>
            <a:chExt cx="3245603" cy="3841030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8634" y="1920476"/>
              <a:ext cx="3245603" cy="3472922"/>
            </a:xfrm>
            <a:prstGeom prst="rect">
              <a:avLst/>
            </a:prstGeom>
          </p:spPr>
        </p:pic>
        <p:sp>
          <p:nvSpPr>
            <p:cNvPr id="15" name="TextBox 8"/>
            <p:cNvSpPr txBox="1"/>
            <p:nvPr/>
          </p:nvSpPr>
          <p:spPr>
            <a:xfrm>
              <a:off x="5928901" y="5392174"/>
              <a:ext cx="1885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CAVE aux lesions!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2773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4e5c645be47911_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4"/>
          <a:stretch/>
        </p:blipFill>
        <p:spPr>
          <a:xfrm>
            <a:off x="4561829" y="157816"/>
            <a:ext cx="3213765" cy="2684714"/>
          </a:xfrm>
          <a:prstGeom prst="rect">
            <a:avLst/>
          </a:prstGeom>
        </p:spPr>
      </p:pic>
      <p:pic>
        <p:nvPicPr>
          <p:cNvPr id="6" name="Picture 5" descr="tympanosclerose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t="14073" r="6466" b="13097"/>
          <a:stretch/>
        </p:blipFill>
        <p:spPr>
          <a:xfrm>
            <a:off x="1136251" y="157816"/>
            <a:ext cx="3317433" cy="26822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2600" y="2791379"/>
            <a:ext cx="2097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TYMPANOSCLEROSE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2825825"/>
            <a:ext cx="1861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HEMATOTYMPAN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37943" y="6357425"/>
            <a:ext cx="22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MYRINGITE BULLEUSE</a:t>
            </a:r>
            <a:endParaRPr lang="en-US" dirty="0"/>
          </a:p>
        </p:txBody>
      </p:sp>
      <p:pic>
        <p:nvPicPr>
          <p:cNvPr id="2052" name="Picture 4" descr="http://www.gompfsidpearls.net/wp-content/uploads/2013/07/727px-Otitis_media_bull%C3%B6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r="4397"/>
          <a:stretch/>
        </p:blipFill>
        <p:spPr bwMode="auto">
          <a:xfrm>
            <a:off x="2877543" y="3236911"/>
            <a:ext cx="3505200" cy="314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71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35100" y="6243125"/>
            <a:ext cx="2882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PERFORATION TYMPANIQUE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62636" y="6243125"/>
            <a:ext cx="1924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CHOLESTEATOMES</a:t>
            </a:r>
            <a:endParaRPr lang="en-US" dirty="0"/>
          </a:p>
        </p:txBody>
      </p:sp>
      <p:pic>
        <p:nvPicPr>
          <p:cNvPr id="2054" name="Picture 6" descr="http://www.surf-prevention.com/images/fiches/redim_20b2c9cb39bfb08f96695d464f94b171_12349090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99" y="308093"/>
            <a:ext cx="3343254" cy="271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rapport-ts-jezraoui.e-monsite.com/medias/album/image4.jpg?fx=r_550_5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99" y="3108970"/>
            <a:ext cx="3343254" cy="302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4688829" y="308093"/>
            <a:ext cx="3213765" cy="5809621"/>
            <a:chOff x="4688829" y="308093"/>
            <a:chExt cx="3213765" cy="5809621"/>
          </a:xfrm>
        </p:grpSpPr>
        <p:pic>
          <p:nvPicPr>
            <p:cNvPr id="8" name="Picture 7" descr="Attic_cholesteatoma_Crust_Removed_001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7" r="5550" b="4800"/>
            <a:stretch/>
          </p:blipFill>
          <p:spPr>
            <a:xfrm>
              <a:off x="4688829" y="3108970"/>
              <a:ext cx="3213765" cy="3008744"/>
            </a:xfrm>
            <a:prstGeom prst="rect">
              <a:avLst/>
            </a:prstGeom>
          </p:spPr>
        </p:pic>
        <p:grpSp>
          <p:nvGrpSpPr>
            <p:cNvPr id="3" name="Groupe 2"/>
            <p:cNvGrpSpPr/>
            <p:nvPr/>
          </p:nvGrpSpPr>
          <p:grpSpPr>
            <a:xfrm>
              <a:off x="4688829" y="308093"/>
              <a:ext cx="3213765" cy="2728319"/>
              <a:chOff x="4688829" y="308093"/>
              <a:chExt cx="3130224" cy="2728319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688829" y="308093"/>
                <a:ext cx="3130224" cy="271290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pic>
            <p:nvPicPr>
              <p:cNvPr id="2050" name="Picture 2" descr="http://www.nejm.org/na101/home/literatum/publisher/mms/journals/content/nejm/2010/nejm_2010.363.issue-4/nejmicm0911270/production/images/large/nejmicm0911270_f1.jpe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5" r="7700"/>
              <a:stretch/>
            </p:blipFill>
            <p:spPr bwMode="auto">
              <a:xfrm rot="18740110">
                <a:off x="5008811" y="784634"/>
                <a:ext cx="2430770" cy="207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1608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6184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UTILITÉS DU LABORATOIRE ?</a:t>
            </a:r>
            <a:endParaRPr lang="en-US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242794" y="304463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CH" sz="3200" b="1" u="sng" dirty="0" smtClean="0"/>
              <a:t>CRP </a:t>
            </a:r>
            <a:r>
              <a:rPr lang="fr-CH" sz="3200" b="1" dirty="0" smtClean="0"/>
              <a:t>:</a:t>
            </a:r>
            <a:endParaRPr lang="fr-FR" sz="3200" dirty="0"/>
          </a:p>
        </p:txBody>
      </p:sp>
      <p:sp>
        <p:nvSpPr>
          <p:cNvPr id="6" name="Rectangle 5"/>
          <p:cNvSpPr/>
          <p:nvPr/>
        </p:nvSpPr>
        <p:spPr>
          <a:xfrm>
            <a:off x="6045939" y="6485530"/>
            <a:ext cx="28120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i="1" dirty="0" smtClean="0"/>
              <a:t>PEDIATRICS </a:t>
            </a:r>
            <a:r>
              <a:rPr lang="en-US" sz="1200" i="1" dirty="0"/>
              <a:t>Vol. 95 No. 5 May 1995, p.</a:t>
            </a:r>
            <a:r>
              <a:rPr lang="en-US" sz="1200" i="1" dirty="0" smtClean="0"/>
              <a:t>664</a:t>
            </a:r>
            <a:endParaRPr lang="fr-FR" sz="1200" dirty="0"/>
          </a:p>
        </p:txBody>
      </p:sp>
      <p:sp>
        <p:nvSpPr>
          <p:cNvPr id="11" name="Rectangle 10"/>
          <p:cNvSpPr/>
          <p:nvPr/>
        </p:nvSpPr>
        <p:spPr>
          <a:xfrm>
            <a:off x="242794" y="954561"/>
            <a:ext cx="8551582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CH" sz="3200" b="1" u="sng" dirty="0" smtClean="0"/>
              <a:t>FSC:</a:t>
            </a:r>
          </a:p>
          <a:p>
            <a:pPr marL="285750" lvl="0" indent="-285750">
              <a:buFont typeface="Arial"/>
              <a:buChar char="•"/>
            </a:pPr>
            <a:r>
              <a:rPr lang="fr-CH" b="1" dirty="0" smtClean="0"/>
              <a:t>GB </a:t>
            </a:r>
            <a:r>
              <a:rPr lang="fr-CH" b="1" dirty="0"/>
              <a:t>&gt; 15 G/L </a:t>
            </a:r>
            <a:r>
              <a:rPr lang="fr-CH" dirty="0"/>
              <a:t>dans </a:t>
            </a:r>
            <a:r>
              <a:rPr lang="fr-CH" b="1" dirty="0"/>
              <a:t>50% des </a:t>
            </a:r>
            <a:r>
              <a:rPr lang="fr-CH" b="1" dirty="0" smtClean="0"/>
              <a:t>OMA bactériennes </a:t>
            </a:r>
            <a:r>
              <a:rPr lang="fr-CH" dirty="0" smtClean="0"/>
              <a:t> </a:t>
            </a:r>
            <a:r>
              <a:rPr lang="fr-CH" dirty="0" smtClean="0">
                <a:solidFill>
                  <a:srgbClr val="FF0000"/>
                </a:solidFill>
              </a:rPr>
              <a:t>(</a:t>
            </a:r>
            <a:r>
              <a:rPr lang="fr-CH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fr-CH" dirty="0" smtClean="0">
                <a:solidFill>
                  <a:srgbClr val="FF0000"/>
                </a:solidFill>
              </a:rPr>
              <a:t>c’est comme </a:t>
            </a:r>
            <a:r>
              <a:rPr lang="fr-CH" dirty="0" err="1" smtClean="0">
                <a:solidFill>
                  <a:srgbClr val="FF0000"/>
                </a:solidFill>
              </a:rPr>
              <a:t>comme</a:t>
            </a:r>
            <a:r>
              <a:rPr lang="fr-CH" dirty="0" smtClean="0">
                <a:solidFill>
                  <a:srgbClr val="FF0000"/>
                </a:solidFill>
              </a:rPr>
              <a:t> </a:t>
            </a:r>
            <a:r>
              <a:rPr lang="fr-CH" dirty="0" smtClean="0">
                <a:solidFill>
                  <a:srgbClr val="FF0000"/>
                </a:solidFill>
              </a:rPr>
              <a:t>lancer une pièce en l’air…) </a:t>
            </a:r>
            <a:r>
              <a:rPr lang="fr-CH" dirty="0" smtClean="0"/>
              <a:t>mais dans aussi dans </a:t>
            </a:r>
            <a:r>
              <a:rPr lang="fr-CH" b="1" dirty="0" smtClean="0"/>
              <a:t>20</a:t>
            </a:r>
            <a:r>
              <a:rPr lang="fr-CH" b="1" dirty="0"/>
              <a:t>% des OMA </a:t>
            </a:r>
            <a:r>
              <a:rPr lang="fr-CH" b="1" dirty="0" smtClean="0"/>
              <a:t>virales</a:t>
            </a:r>
            <a:endParaRPr lang="fr-FR" b="1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fr-CH" b="1" dirty="0"/>
              <a:t>Pas de corrélation pour les neutrophiles </a:t>
            </a:r>
            <a:r>
              <a:rPr lang="fr-CH" b="1" dirty="0" smtClean="0"/>
              <a:t>sanguins</a:t>
            </a:r>
          </a:p>
          <a:p>
            <a:pPr lvl="0"/>
            <a:endParaRPr lang="fr-CH" b="1" dirty="0" smtClean="0"/>
          </a:p>
          <a:p>
            <a:pPr lvl="0"/>
            <a:r>
              <a:rPr lang="fr-CH" b="1" dirty="0">
                <a:solidFill>
                  <a:srgbClr val="FF0000"/>
                </a:solidFill>
                <a:sym typeface="Wingdings" panose="05000000000000000000" pitchFamily="2" charset="2"/>
              </a:rPr>
              <a:t>	</a:t>
            </a:r>
            <a:r>
              <a:rPr lang="fr-CH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				</a:t>
            </a:r>
            <a:r>
              <a:rPr lang="fr-CH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MESSAGE: La </a:t>
            </a:r>
            <a:r>
              <a:rPr lang="fr-CH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FSC n’apporte rien dans les OMA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2794" y="5384003"/>
            <a:ext cx="8722657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Une</a:t>
            </a:r>
            <a:r>
              <a:rPr lang="en-US" dirty="0" smtClean="0"/>
              <a:t> CRP &gt;20 mg/L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faveur</a:t>
            </a:r>
            <a:r>
              <a:rPr lang="en-US" dirty="0" smtClean="0"/>
              <a:t> </a:t>
            </a:r>
            <a:r>
              <a:rPr lang="en-US" dirty="0" err="1" smtClean="0"/>
              <a:t>d’une</a:t>
            </a:r>
            <a:r>
              <a:rPr lang="en-US" dirty="0" smtClean="0"/>
              <a:t> OMA </a:t>
            </a:r>
            <a:r>
              <a:rPr lang="en-US" dirty="0" err="1" smtClean="0"/>
              <a:t>bactérienne</a:t>
            </a:r>
            <a:r>
              <a:rPr lang="en-US" dirty="0" smtClean="0"/>
              <a:t> MAIS </a:t>
            </a:r>
            <a:r>
              <a:rPr lang="en-US" dirty="0" err="1" smtClean="0"/>
              <a:t>attendre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augmentation de la CRP pour </a:t>
            </a:r>
            <a:r>
              <a:rPr lang="en-US" dirty="0" err="1" smtClean="0"/>
              <a:t>débuter</a:t>
            </a:r>
            <a:r>
              <a:rPr lang="en-US" dirty="0" smtClean="0"/>
              <a:t> un </a:t>
            </a:r>
            <a:r>
              <a:rPr lang="en-US" dirty="0" err="1" smtClean="0"/>
              <a:t>traitement</a:t>
            </a:r>
            <a:r>
              <a:rPr lang="en-US" dirty="0" smtClean="0"/>
              <a:t> AB </a:t>
            </a:r>
            <a:r>
              <a:rPr lang="en-US" dirty="0" err="1" smtClean="0"/>
              <a:t>fera</a:t>
            </a:r>
            <a:r>
              <a:rPr lang="en-US" dirty="0" smtClean="0"/>
              <a:t> </a:t>
            </a:r>
            <a:r>
              <a:rPr lang="en-US" dirty="0" err="1" smtClean="0"/>
              <a:t>manquer</a:t>
            </a:r>
            <a:r>
              <a:rPr lang="en-US" dirty="0" smtClean="0"/>
              <a:t> 80% des </a:t>
            </a:r>
            <a:r>
              <a:rPr lang="en-US" dirty="0" err="1" smtClean="0"/>
              <a:t>otites</a:t>
            </a:r>
            <a:r>
              <a:rPr lang="en-US" dirty="0" smtClean="0"/>
              <a:t> </a:t>
            </a:r>
            <a:r>
              <a:rPr lang="en-US" dirty="0" err="1" smtClean="0"/>
              <a:t>bactériennes</a:t>
            </a:r>
            <a:r>
              <a:rPr lang="en-US" dirty="0" smtClean="0"/>
              <a:t>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b="1" dirty="0" smtClean="0">
                <a:solidFill>
                  <a:srgbClr val="FF0000"/>
                </a:solidFill>
              </a:rPr>
              <a:t> La CRP </a:t>
            </a:r>
            <a:r>
              <a:rPr lang="en-US" b="1" dirty="0" err="1" smtClean="0">
                <a:solidFill>
                  <a:srgbClr val="FF0000"/>
                </a:solidFill>
              </a:rPr>
              <a:t>est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peu</a:t>
            </a:r>
            <a:r>
              <a:rPr lang="en-US" b="1" dirty="0" smtClean="0">
                <a:solidFill>
                  <a:srgbClr val="FF0000"/>
                </a:solidFill>
              </a:rPr>
              <a:t> utile </a:t>
            </a:r>
            <a:r>
              <a:rPr lang="en-US" b="1" dirty="0" err="1" smtClean="0">
                <a:solidFill>
                  <a:srgbClr val="FF0000"/>
                </a:solidFill>
              </a:rPr>
              <a:t>dans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dépistage</a:t>
            </a:r>
            <a:r>
              <a:rPr lang="en-US" b="1" dirty="0" smtClean="0">
                <a:solidFill>
                  <a:srgbClr val="FF0000"/>
                </a:solidFill>
              </a:rPr>
              <a:t> des OMA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2043952" y="3426117"/>
            <a:ext cx="4764741" cy="986395"/>
            <a:chOff x="2043952" y="3426117"/>
            <a:chExt cx="4764741" cy="986395"/>
          </a:xfrm>
        </p:grpSpPr>
        <p:grpSp>
          <p:nvGrpSpPr>
            <p:cNvPr id="5" name="Groupe 4"/>
            <p:cNvGrpSpPr/>
            <p:nvPr/>
          </p:nvGrpSpPr>
          <p:grpSpPr>
            <a:xfrm>
              <a:off x="2043952" y="3426117"/>
              <a:ext cx="4764741" cy="986395"/>
              <a:chOff x="2043952" y="3426117"/>
              <a:chExt cx="4764741" cy="98639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/>
              <a:srcRect b="39897"/>
              <a:stretch/>
            </p:blipFill>
            <p:spPr>
              <a:xfrm>
                <a:off x="2043952" y="3426117"/>
                <a:ext cx="4764741" cy="986395"/>
              </a:xfrm>
              <a:prstGeom prst="rect">
                <a:avLst/>
              </a:prstGeom>
            </p:spPr>
          </p:pic>
          <p:sp>
            <p:nvSpPr>
              <p:cNvPr id="2" name="Ellipse 1"/>
              <p:cNvSpPr/>
              <p:nvPr/>
            </p:nvSpPr>
            <p:spPr>
              <a:xfrm>
                <a:off x="3854823" y="3954026"/>
                <a:ext cx="519953" cy="21541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6" name="Ellipse 15"/>
              <p:cNvSpPr/>
              <p:nvPr/>
            </p:nvSpPr>
            <p:spPr>
              <a:xfrm>
                <a:off x="5655981" y="4127761"/>
                <a:ext cx="519953" cy="215415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</p:grpSp>
        <p:sp>
          <p:nvSpPr>
            <p:cNvPr id="7" name="ZoneTexte 6"/>
            <p:cNvSpPr txBox="1"/>
            <p:nvPr/>
          </p:nvSpPr>
          <p:spPr>
            <a:xfrm>
              <a:off x="2509934" y="3938622"/>
              <a:ext cx="7784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dirty="0" smtClean="0">
                  <a:solidFill>
                    <a:srgbClr val="FF0000"/>
                  </a:solidFill>
                </a:rPr>
                <a:t>≤20 mg/L</a:t>
              </a:r>
              <a:endParaRPr lang="fr-CH" sz="1200" dirty="0">
                <a:solidFill>
                  <a:srgbClr val="FF0000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509933" y="4096970"/>
              <a:ext cx="7784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dirty="0">
                  <a:solidFill>
                    <a:srgbClr val="FF0000"/>
                  </a:solidFill>
                </a:rPr>
                <a:t>&gt;</a:t>
              </a:r>
              <a:r>
                <a:rPr lang="fr-CH" sz="1200" dirty="0" smtClean="0">
                  <a:solidFill>
                    <a:srgbClr val="FF0000"/>
                  </a:solidFill>
                </a:rPr>
                <a:t>20 mg/L</a:t>
              </a:r>
              <a:endParaRPr lang="fr-CH" sz="1200" dirty="0">
                <a:solidFill>
                  <a:srgbClr val="FF000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778898" y="3508309"/>
              <a:ext cx="595878" cy="195943"/>
            </a:xfrm>
            <a:prstGeom prst="rect">
              <a:avLst/>
            </a:prstGeom>
            <a:solidFill>
              <a:srgbClr val="FF0000">
                <a:alpha val="32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13844" y="3499054"/>
              <a:ext cx="595878" cy="195943"/>
            </a:xfrm>
            <a:prstGeom prst="rect">
              <a:avLst/>
            </a:prstGeom>
            <a:solidFill>
              <a:srgbClr val="00B050">
                <a:alpha val="32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1768190" y="4483567"/>
                <a:ext cx="5316264" cy="64633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fr-CH" dirty="0" smtClean="0">
                    <a:sym typeface="Wingdings" panose="05000000000000000000" pitchFamily="2" charset="2"/>
                  </a:rPr>
                  <a:t>78% des OMA bactériennes ont une CRP </a:t>
                </a:r>
                <a14:m>
                  <m:oMath xmlns:m="http://schemas.openxmlformats.org/officeDocument/2006/math">
                    <m:r>
                      <a:rPr lang="fr-CH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≤</m:t>
                    </m:r>
                  </m:oMath>
                </a14:m>
                <a:r>
                  <a:rPr lang="fr-CH" dirty="0" smtClean="0">
                    <a:sym typeface="Wingdings" panose="05000000000000000000" pitchFamily="2" charset="2"/>
                  </a:rPr>
                  <a:t> 20 mg/L</a:t>
                </a: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fr-CH" dirty="0" smtClean="0">
                    <a:sym typeface="Wingdings" panose="05000000000000000000" pitchFamily="2" charset="2"/>
                  </a:rPr>
                  <a:t>Une CRP &gt; 20 mg/L est rare dans les OMA virales</a:t>
                </a:r>
                <a:endParaRPr lang="fr-CH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190" y="4483567"/>
                <a:ext cx="5316264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688" t="-4673" r="-115" b="-13084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059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build="p"/>
      <p:bldP spid="26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1400" y="2247900"/>
            <a:ext cx="695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000" b="1" dirty="0" smtClean="0"/>
              <a:t>TRAITEMENTS DE </a:t>
            </a:r>
          </a:p>
          <a:p>
            <a:pPr algn="ctr"/>
            <a:r>
              <a:rPr lang="fr-CH" sz="4000" b="1" dirty="0" smtClean="0"/>
              <a:t>L’OTITE MOYENNE AIGUE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2271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4841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POURQUOI TRAITER? </a:t>
            </a:r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139700" y="1432769"/>
            <a:ext cx="88773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H" sz="2400" u="sng" dirty="0"/>
          </a:p>
          <a:p>
            <a:r>
              <a:rPr lang="fr-FR" sz="2400" dirty="0" smtClean="0"/>
              <a:t>OMA avec 80</a:t>
            </a:r>
            <a:r>
              <a:rPr lang="fr-FR" sz="2400" dirty="0"/>
              <a:t>% de guérison spontanée sans traitement </a:t>
            </a:r>
            <a:r>
              <a:rPr lang="fr-FR" sz="2400" dirty="0" smtClean="0">
                <a:sym typeface="Wingdings" panose="05000000000000000000" pitchFamily="2" charset="2"/>
              </a:rPr>
              <a:t>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rgbClr val="FF0000"/>
                </a:solidFill>
              </a:rPr>
              <a:t>20</a:t>
            </a:r>
            <a:r>
              <a:rPr lang="fr-FR" sz="2400" dirty="0">
                <a:solidFill>
                  <a:srgbClr val="FF0000"/>
                </a:solidFill>
              </a:rPr>
              <a:t>% de complications: </a:t>
            </a:r>
          </a:p>
          <a:p>
            <a:endParaRPr lang="fr-CH" sz="2400" dirty="0">
              <a:solidFill>
                <a:srgbClr val="FF0000"/>
              </a:solidFill>
            </a:endParaRPr>
          </a:p>
          <a:p>
            <a:pPr marL="800100" lvl="1" indent="-342900">
              <a:buFont typeface="Courier New" pitchFamily="49" charset="0"/>
              <a:buChar char="o"/>
            </a:pPr>
            <a:r>
              <a:rPr lang="fr-FR" sz="2400" dirty="0"/>
              <a:t>Mastoïdite  </a:t>
            </a:r>
            <a:endParaRPr lang="fr-FR" sz="2400" dirty="0" smtClean="0"/>
          </a:p>
          <a:p>
            <a:pPr marL="800100" lvl="1" indent="-342900">
              <a:buFont typeface="Courier New" pitchFamily="49" charset="0"/>
              <a:buChar char="o"/>
            </a:pPr>
            <a:r>
              <a:rPr lang="fr-FR" sz="2400" dirty="0" smtClean="0"/>
              <a:t>Abcès cérébraux, méningites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fr-FR" sz="2400" dirty="0" smtClean="0"/>
              <a:t>Thrombose </a:t>
            </a:r>
            <a:r>
              <a:rPr lang="fr-FR" sz="2400" dirty="0"/>
              <a:t>sinus caverneux, abcès cérébral, méningite, </a:t>
            </a:r>
            <a:r>
              <a:rPr lang="fr-FR" sz="2400" dirty="0" smtClean="0"/>
              <a:t>sepsis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fr-FR" sz="2400" dirty="0" err="1" smtClean="0"/>
              <a:t>Cholestéatome</a:t>
            </a:r>
            <a:r>
              <a:rPr lang="fr-FR" sz="2400" dirty="0" smtClean="0"/>
              <a:t> (post perforation)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fr-FR" sz="2400" dirty="0" smtClean="0"/>
              <a:t>Otite maligne: nécrose </a:t>
            </a:r>
            <a:r>
              <a:rPr lang="fr-FR" sz="2400" dirty="0"/>
              <a:t>et destruction de toutes les couches histologiques de </a:t>
            </a:r>
            <a:r>
              <a:rPr lang="fr-FR" sz="2400" dirty="0" smtClean="0"/>
              <a:t>l'os</a:t>
            </a:r>
            <a:r>
              <a:rPr lang="fr-CH" sz="2400" dirty="0" smtClean="0"/>
              <a:t> </a:t>
            </a:r>
            <a:r>
              <a:rPr lang="fr-CH" sz="2400" dirty="0" smtClean="0">
                <a:sym typeface="Wingdings" panose="05000000000000000000" pitchFamily="2" charset="2"/>
              </a:rPr>
              <a:t></a:t>
            </a:r>
            <a:r>
              <a:rPr lang="fr-CH" sz="2400" dirty="0" smtClean="0"/>
              <a:t> </a:t>
            </a:r>
            <a:r>
              <a:rPr lang="fr-FR" sz="2400" dirty="0" smtClean="0"/>
              <a:t>Lésion </a:t>
            </a:r>
            <a:r>
              <a:rPr lang="fr-FR" sz="2400" dirty="0"/>
              <a:t>de la chaîne </a:t>
            </a:r>
            <a:r>
              <a:rPr lang="fr-FR" sz="2400" dirty="0" smtClean="0"/>
              <a:t>ossiculaire</a:t>
            </a:r>
            <a:endParaRPr lang="fr-CH" sz="2400" dirty="0"/>
          </a:p>
        </p:txBody>
      </p:sp>
      <p:sp>
        <p:nvSpPr>
          <p:cNvPr id="4" name="TextBox 6"/>
          <p:cNvSpPr txBox="1"/>
          <p:nvPr/>
        </p:nvSpPr>
        <p:spPr>
          <a:xfrm>
            <a:off x="1057275" y="589598"/>
            <a:ext cx="8027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>
                <a:solidFill>
                  <a:srgbClr val="00B0F0"/>
                </a:solidFill>
              </a:rPr>
              <a:t>POUR EVITER LES COMPLICATIONS… </a:t>
            </a:r>
            <a:endParaRPr lang="en-US" sz="4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2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/>
          <p:cNvGrpSpPr/>
          <p:nvPr/>
        </p:nvGrpSpPr>
        <p:grpSpPr>
          <a:xfrm>
            <a:off x="1286083" y="3553293"/>
            <a:ext cx="6638717" cy="1758461"/>
            <a:chOff x="1286083" y="3553293"/>
            <a:chExt cx="6638717" cy="1758461"/>
          </a:xfrm>
        </p:grpSpPr>
        <p:grpSp>
          <p:nvGrpSpPr>
            <p:cNvPr id="19" name="Groupe 18"/>
            <p:cNvGrpSpPr/>
            <p:nvPr/>
          </p:nvGrpSpPr>
          <p:grpSpPr>
            <a:xfrm>
              <a:off x="1286083" y="3553293"/>
              <a:ext cx="6264667" cy="1758461"/>
              <a:chOff x="1331887" y="3824655"/>
              <a:chExt cx="6264667" cy="1758461"/>
            </a:xfrm>
          </p:grpSpPr>
          <p:pic>
            <p:nvPicPr>
              <p:cNvPr id="11" name="Image 10"/>
              <p:cNvPicPr>
                <a:picLocks noChangeAspect="1"/>
              </p:cNvPicPr>
              <p:nvPr/>
            </p:nvPicPr>
            <p:blipFill rotWithShape="1">
              <a:blip r:embed="rId3"/>
              <a:srcRect l="1" t="55523" r="-1485" b="6185"/>
              <a:stretch/>
            </p:blipFill>
            <p:spPr>
              <a:xfrm>
                <a:off x="1331887" y="3945254"/>
                <a:ext cx="6264667" cy="1637862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4653641" y="3824655"/>
                <a:ext cx="2723108" cy="11850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7269480" y="3962400"/>
              <a:ext cx="655320" cy="13493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4" name="TextBox 2"/>
          <p:cNvSpPr txBox="1"/>
          <p:nvPr/>
        </p:nvSpPr>
        <p:spPr>
          <a:xfrm>
            <a:off x="1018077" y="146145"/>
            <a:ext cx="7235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FAUT-IL TRAITER TOUT DE SUITE?</a:t>
            </a:r>
            <a:endParaRPr lang="en-US" sz="4000" b="1" dirty="0"/>
          </a:p>
        </p:txBody>
      </p:sp>
      <p:sp>
        <p:nvSpPr>
          <p:cNvPr id="10" name="Rectangle 9"/>
          <p:cNvSpPr/>
          <p:nvPr/>
        </p:nvSpPr>
        <p:spPr>
          <a:xfrm>
            <a:off x="1018077" y="5536224"/>
            <a:ext cx="75200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Aft>
                <a:spcPts val="0"/>
              </a:spcAft>
            </a:pPr>
            <a:r>
              <a:rPr lang="fr-CH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Cette </a:t>
            </a:r>
            <a:r>
              <a:rPr lang="fr-CH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stratégie </a:t>
            </a:r>
            <a:r>
              <a:rPr lang="fr-CH" sz="2000" b="1" u="sng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n’augmente </a:t>
            </a:r>
            <a:r>
              <a:rPr lang="fr-CH" sz="2000" b="1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</a:t>
            </a:r>
            <a:r>
              <a:rPr lang="fr-CH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 risque de mastoïdite </a:t>
            </a:r>
            <a:r>
              <a:rPr lang="fr-CH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CH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2370" y="6206402"/>
            <a:ext cx="7687368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CH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LES OMA &lt; 6 SEMAINES DE VIE SE TRAITENT COMME UN SEPSIS ! </a:t>
            </a:r>
            <a:endParaRPr lang="fr-CH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/>
          <a:srcRect b="84835"/>
          <a:stretch/>
        </p:blipFill>
        <p:spPr>
          <a:xfrm>
            <a:off x="1331887" y="1309064"/>
            <a:ext cx="6173061" cy="648667"/>
          </a:xfrm>
          <a:prstGeom prst="rect">
            <a:avLst/>
          </a:prstGeom>
        </p:spPr>
      </p:pic>
      <p:grpSp>
        <p:nvGrpSpPr>
          <p:cNvPr id="25" name="Groupe 24"/>
          <p:cNvGrpSpPr/>
          <p:nvPr/>
        </p:nvGrpSpPr>
        <p:grpSpPr>
          <a:xfrm>
            <a:off x="1485470" y="1969477"/>
            <a:ext cx="3057514" cy="1688123"/>
            <a:chOff x="1485470" y="1969477"/>
            <a:chExt cx="3057514" cy="1688123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3"/>
            <a:srcRect l="1" t="15877" r="52057" b="44655"/>
            <a:stretch/>
          </p:blipFill>
          <p:spPr>
            <a:xfrm>
              <a:off x="1485470" y="1969477"/>
              <a:ext cx="2959530" cy="1688123"/>
            </a:xfrm>
            <a:prstGeom prst="rect">
              <a:avLst/>
            </a:prstGeom>
          </p:spPr>
        </p:pic>
        <p:sp>
          <p:nvSpPr>
            <p:cNvPr id="21" name="Forme libre 20"/>
            <p:cNvSpPr/>
            <p:nvPr/>
          </p:nvSpPr>
          <p:spPr>
            <a:xfrm>
              <a:off x="2224454" y="2532185"/>
              <a:ext cx="589084" cy="167053"/>
            </a:xfrm>
            <a:custGeom>
              <a:avLst/>
              <a:gdLst>
                <a:gd name="connsiteX0" fmla="*/ 0 w 589084"/>
                <a:gd name="connsiteY0" fmla="*/ 0 h 167053"/>
                <a:gd name="connsiteX1" fmla="*/ 0 w 589084"/>
                <a:gd name="connsiteY1" fmla="*/ 167053 h 167053"/>
                <a:gd name="connsiteX2" fmla="*/ 589084 w 589084"/>
                <a:gd name="connsiteY2" fmla="*/ 167053 h 167053"/>
                <a:gd name="connsiteX3" fmla="*/ 580292 w 589084"/>
                <a:gd name="connsiteY3" fmla="*/ 0 h 167053"/>
                <a:gd name="connsiteX4" fmla="*/ 0 w 589084"/>
                <a:gd name="connsiteY4" fmla="*/ 0 h 16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9084" h="167053">
                  <a:moveTo>
                    <a:pt x="0" y="0"/>
                  </a:moveTo>
                  <a:lnTo>
                    <a:pt x="0" y="167053"/>
                  </a:lnTo>
                  <a:lnTo>
                    <a:pt x="589084" y="167053"/>
                  </a:lnTo>
                  <a:lnTo>
                    <a:pt x="580292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4038600" y="2528165"/>
              <a:ext cx="419100" cy="167053"/>
            </a:xfrm>
            <a:custGeom>
              <a:avLst/>
              <a:gdLst>
                <a:gd name="connsiteX0" fmla="*/ 0 w 589084"/>
                <a:gd name="connsiteY0" fmla="*/ 0 h 167053"/>
                <a:gd name="connsiteX1" fmla="*/ 0 w 589084"/>
                <a:gd name="connsiteY1" fmla="*/ 167053 h 167053"/>
                <a:gd name="connsiteX2" fmla="*/ 589084 w 589084"/>
                <a:gd name="connsiteY2" fmla="*/ 167053 h 167053"/>
                <a:gd name="connsiteX3" fmla="*/ 580292 w 589084"/>
                <a:gd name="connsiteY3" fmla="*/ 0 h 167053"/>
                <a:gd name="connsiteX4" fmla="*/ 0 w 589084"/>
                <a:gd name="connsiteY4" fmla="*/ 0 h 16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9084" h="167053">
                  <a:moveTo>
                    <a:pt x="0" y="0"/>
                  </a:moveTo>
                  <a:lnTo>
                    <a:pt x="0" y="167053"/>
                  </a:lnTo>
                  <a:lnTo>
                    <a:pt x="589084" y="167053"/>
                  </a:lnTo>
                  <a:lnTo>
                    <a:pt x="580292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2263387" y="2488580"/>
              <a:ext cx="5549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000" b="1" dirty="0">
                  <a:solidFill>
                    <a:schemeClr val="bg1"/>
                  </a:solidFill>
                </a:rPr>
                <a:t>&gt;</a:t>
              </a:r>
              <a:r>
                <a:rPr lang="fr-CH" sz="1000" b="1" dirty="0" smtClean="0">
                  <a:solidFill>
                    <a:schemeClr val="bg1"/>
                  </a:solidFill>
                </a:rPr>
                <a:t> 2 ans</a:t>
              </a:r>
              <a:endParaRPr lang="fr-CH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3953316" y="2478129"/>
              <a:ext cx="5896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000" b="1" dirty="0">
                  <a:solidFill>
                    <a:schemeClr val="bg1"/>
                  </a:solidFill>
                </a:rPr>
                <a:t>&lt;</a:t>
              </a:r>
              <a:r>
                <a:rPr lang="fr-CH" sz="1000" b="1" dirty="0" smtClean="0">
                  <a:solidFill>
                    <a:schemeClr val="bg1"/>
                  </a:solidFill>
                </a:rPr>
                <a:t> 2 ans</a:t>
              </a:r>
              <a:endParaRPr lang="fr-CH" sz="1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792370" y="746987"/>
            <a:ext cx="7449670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</a:pPr>
            <a:r>
              <a:rPr lang="fr-CH" sz="1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80% des prescriptions d’antibiotiques</a:t>
            </a:r>
            <a:r>
              <a:rPr lang="fr-CH" sz="1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 les pédiatres en France sont donnés pour des </a:t>
            </a:r>
            <a:r>
              <a:rPr lang="fr-CH" sz="16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OMA !</a:t>
            </a:r>
            <a:endParaRPr lang="fr-CH" sz="1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4419599" y="1952573"/>
            <a:ext cx="3078481" cy="2785730"/>
            <a:chOff x="4419599" y="1952573"/>
            <a:chExt cx="3078481" cy="2785730"/>
          </a:xfrm>
        </p:grpSpPr>
        <p:grpSp>
          <p:nvGrpSpPr>
            <p:cNvPr id="30" name="Groupe 29"/>
            <p:cNvGrpSpPr/>
            <p:nvPr/>
          </p:nvGrpSpPr>
          <p:grpSpPr>
            <a:xfrm>
              <a:off x="4419599" y="1952573"/>
              <a:ext cx="3078481" cy="2785730"/>
              <a:chOff x="4444999" y="1958921"/>
              <a:chExt cx="3078481" cy="2785730"/>
            </a:xfrm>
          </p:grpSpPr>
          <p:pic>
            <p:nvPicPr>
              <p:cNvPr id="27" name="Image 26"/>
              <p:cNvPicPr>
                <a:picLocks noChangeAspect="1"/>
              </p:cNvPicPr>
              <p:nvPr/>
            </p:nvPicPr>
            <p:blipFill rotWithShape="1">
              <a:blip r:embed="rId3"/>
              <a:srcRect l="48599" t="15288" r="2150" b="19586"/>
              <a:stretch/>
            </p:blipFill>
            <p:spPr>
              <a:xfrm>
                <a:off x="4483099" y="1958921"/>
                <a:ext cx="3040381" cy="2785730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4444999" y="2488580"/>
                <a:ext cx="266701" cy="3249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5386388" y="3045619"/>
              <a:ext cx="209550" cy="15240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346403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sp>
        <p:nvSpPr>
          <p:cNvPr id="9" name="TextBox 6"/>
          <p:cNvSpPr txBox="1"/>
          <p:nvPr/>
        </p:nvSpPr>
        <p:spPr>
          <a:xfrm>
            <a:off x="1239583" y="2812617"/>
            <a:ext cx="68411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/>
                <a:cs typeface="Arial"/>
              </a:rPr>
              <a:t>COMMENT CA SE FAIT ?</a:t>
            </a:r>
            <a:endParaRPr lang="en-US" sz="4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620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131508" y="138642"/>
            <a:ext cx="4254500" cy="6379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TextBox 6"/>
          <p:cNvSpPr txBox="1"/>
          <p:nvPr/>
        </p:nvSpPr>
        <p:spPr>
          <a:xfrm>
            <a:off x="378076" y="102207"/>
            <a:ext cx="8028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QUELS GERMES VEUT-ON COUVRIR ?</a:t>
            </a:r>
            <a:endParaRPr lang="en-US" sz="40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952" t="23420" r="37314" b="7923"/>
          <a:stretch/>
        </p:blipFill>
        <p:spPr>
          <a:xfrm>
            <a:off x="1528492" y="1473948"/>
            <a:ext cx="3881708" cy="3403600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860799" y="1473947"/>
            <a:ext cx="1549401" cy="4360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43719" y="1530178"/>
            <a:ext cx="2897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/>
              <a:t>Fréquence</a:t>
            </a:r>
            <a:r>
              <a:rPr lang="en-US" sz="1600" dirty="0"/>
              <a:t> </a:t>
            </a:r>
            <a:r>
              <a:rPr lang="en-US" sz="1600" dirty="0" smtClean="0"/>
              <a:t>des </a:t>
            </a:r>
            <a:r>
              <a:rPr lang="en-US" sz="1600" dirty="0" err="1" smtClean="0"/>
              <a:t>germes</a:t>
            </a:r>
            <a:endParaRPr lang="en-US" sz="1600" dirty="0" smtClean="0"/>
          </a:p>
          <a:p>
            <a:pPr algn="ctr"/>
            <a:r>
              <a:rPr lang="en-US" sz="1600" dirty="0" err="1"/>
              <a:t>d</a:t>
            </a:r>
            <a:r>
              <a:rPr lang="en-US" sz="1600" dirty="0" err="1" smtClean="0"/>
              <a:t>ans</a:t>
            </a:r>
            <a:r>
              <a:rPr lang="en-US" sz="1600" dirty="0" smtClean="0"/>
              <a:t> les </a:t>
            </a:r>
            <a:r>
              <a:rPr lang="en-US" sz="1600" dirty="0" err="1"/>
              <a:t>O</a:t>
            </a:r>
            <a:r>
              <a:rPr lang="en-US" sz="1600" dirty="0" err="1" smtClean="0"/>
              <a:t>tites</a:t>
            </a:r>
            <a:r>
              <a:rPr lang="en-US" sz="1600" dirty="0" smtClean="0"/>
              <a:t> </a:t>
            </a:r>
            <a:r>
              <a:rPr lang="en-US" sz="1600" dirty="0" err="1"/>
              <a:t>M</a:t>
            </a:r>
            <a:r>
              <a:rPr lang="en-US" sz="1600" dirty="0" err="1" smtClean="0"/>
              <a:t>oyennes</a:t>
            </a:r>
            <a:r>
              <a:rPr lang="en-US" sz="1600" dirty="0" smtClean="0"/>
              <a:t> </a:t>
            </a:r>
            <a:r>
              <a:rPr lang="en-US" sz="1600" dirty="0" err="1"/>
              <a:t>A</a:t>
            </a:r>
            <a:r>
              <a:rPr lang="en-US" sz="1600" dirty="0" err="1" smtClean="0"/>
              <a:t>iguës</a:t>
            </a:r>
            <a:endParaRPr lang="en-US" sz="16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78192" y="1473947"/>
            <a:ext cx="1621108" cy="3403600"/>
            <a:chOff x="5478192" y="1879599"/>
            <a:chExt cx="1621108" cy="34036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67767" t="23427" r="7286" b="7916"/>
            <a:stretch/>
          </p:blipFill>
          <p:spPr>
            <a:xfrm>
              <a:off x="5478192" y="1879599"/>
              <a:ext cx="1621108" cy="3403600"/>
            </a:xfrm>
            <a:prstGeom prst="rect">
              <a:avLst/>
            </a:prstGeom>
            <a:ln w="57150" cmpd="sng">
              <a:solidFill>
                <a:schemeClr val="tx1"/>
              </a:solidFill>
            </a:ln>
          </p:spPr>
        </p:pic>
        <p:sp>
          <p:nvSpPr>
            <p:cNvPr id="11" name="Rectangle 10"/>
            <p:cNvSpPr/>
            <p:nvPr/>
          </p:nvSpPr>
          <p:spPr>
            <a:xfrm>
              <a:off x="5478192" y="1944767"/>
              <a:ext cx="1219200" cy="519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05192" y="1932979"/>
              <a:ext cx="13335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/>
                <a:t>Guérison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spontanée</a:t>
              </a:r>
              <a:endParaRPr lang="en-US" sz="16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72070" y="2694643"/>
              <a:ext cx="504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20-</a:t>
              </a:r>
              <a:endParaRPr lang="en-US" sz="1600" i="1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528492" y="2200530"/>
            <a:ext cx="5570808" cy="393700"/>
          </a:xfrm>
          <a:prstGeom prst="rect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05181" y="5188528"/>
            <a:ext cx="5783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179388" algn="l"/>
              </a:tabLst>
            </a:pPr>
            <a:r>
              <a:rPr lang="fr-FR" sz="1000" b="1" i="1" dirty="0" smtClean="0">
                <a:latin typeface="Arial" panose="020B0604020202020204" pitchFamily="34" charset="0"/>
                <a:ea typeface="Cambria" panose="02040503050406030204" pitchFamily="18" charset="0"/>
                <a:cs typeface="AdvP4DF60E"/>
              </a:rPr>
              <a:t>* 	</a:t>
            </a:r>
            <a:r>
              <a:rPr lang="fr-FR" sz="1000" b="1" i="1" dirty="0" err="1" smtClean="0">
                <a:latin typeface="Arial" panose="020B0604020202020204" pitchFamily="34" charset="0"/>
                <a:ea typeface="Cambria" panose="02040503050406030204" pitchFamily="18" charset="0"/>
                <a:cs typeface="AdvP4DF60E"/>
              </a:rPr>
              <a:t>H.Influenzae</a:t>
            </a:r>
            <a:r>
              <a:rPr lang="fr-FR" sz="1000" b="1" i="1" dirty="0" smtClean="0">
                <a:latin typeface="Arial" panose="020B0604020202020204" pitchFamily="34" charset="0"/>
                <a:ea typeface="Cambria" panose="02040503050406030204" pitchFamily="18" charset="0"/>
                <a:cs typeface="AdvP4DF60E"/>
              </a:rPr>
              <a:t>: </a:t>
            </a:r>
            <a:r>
              <a:rPr lang="fr-FR" sz="1000" i="1" dirty="0" smtClean="0">
                <a:latin typeface="Arial" panose="020B0604020202020204" pitchFamily="34" charset="0"/>
                <a:ea typeface="Cambria" panose="02040503050406030204" pitchFamily="18" charset="0"/>
                <a:cs typeface="AdvP4DF60E"/>
              </a:rPr>
              <a:t>surtout si </a:t>
            </a:r>
            <a:r>
              <a:rPr lang="fr-FR" sz="1000" i="1" dirty="0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dvP4DF60E"/>
              </a:rPr>
              <a:t>conjonctivite purulente</a:t>
            </a:r>
            <a:r>
              <a:rPr lang="fr-FR" sz="1000" i="1" dirty="0" smtClean="0">
                <a:latin typeface="Arial" panose="020B0604020202020204" pitchFamily="34" charset="0"/>
                <a:ea typeface="Cambria" panose="02040503050406030204" pitchFamily="18" charset="0"/>
                <a:cs typeface="AdvP4DF60E"/>
              </a:rPr>
              <a:t>, OMA récidivantes ou résistantes au traitement</a:t>
            </a:r>
          </a:p>
          <a:p>
            <a:pPr lvl="0">
              <a:spcAft>
                <a:spcPts val="0"/>
              </a:spcAft>
              <a:tabLst>
                <a:tab pos="179388" algn="l"/>
              </a:tabLst>
            </a:pPr>
            <a:r>
              <a:rPr lang="fr-FR" sz="1000" i="1" dirty="0" smtClean="0">
                <a:latin typeface="Arial" panose="020B0604020202020204" pitchFamily="34" charset="0"/>
                <a:ea typeface="Cambria" panose="02040503050406030204" pitchFamily="18" charset="0"/>
                <a:cs typeface="AdvP4DF60E"/>
              </a:rPr>
              <a:t>** 	</a:t>
            </a:r>
            <a:r>
              <a:rPr lang="fr-FR" sz="1000" b="1" i="1" dirty="0" err="1" smtClean="0">
                <a:latin typeface="Arial" panose="020B0604020202020204" pitchFamily="34" charset="0"/>
                <a:ea typeface="Cambria" panose="02040503050406030204" pitchFamily="18" charset="0"/>
                <a:cs typeface="AdvP4DF60E"/>
              </a:rPr>
              <a:t>M.catarrhalis</a:t>
            </a:r>
            <a:r>
              <a:rPr lang="fr-FR" sz="1000" i="1" dirty="0" smtClean="0">
                <a:latin typeface="Arial" panose="020B0604020202020204" pitchFamily="34" charset="0"/>
                <a:ea typeface="Cambria" panose="02040503050406030204" pitchFamily="18" charset="0"/>
                <a:cs typeface="AdvP4DF60E"/>
              </a:rPr>
              <a:t>: surtout chez les </a:t>
            </a:r>
            <a:r>
              <a:rPr lang="fr-FR" sz="1000" i="1" dirty="0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dvP4DF60E"/>
              </a:rPr>
              <a:t>&lt; 1 an</a:t>
            </a:r>
          </a:p>
          <a:p>
            <a:pPr lvl="0">
              <a:spcAft>
                <a:spcPts val="0"/>
              </a:spcAft>
              <a:tabLst>
                <a:tab pos="179388" algn="l"/>
              </a:tabLst>
            </a:pPr>
            <a:r>
              <a:rPr lang="fr-FR" sz="1000" b="1" i="1" dirty="0" smtClean="0">
                <a:latin typeface="Arial" panose="020B0604020202020204" pitchFamily="34" charset="0"/>
                <a:ea typeface="Cambria" panose="02040503050406030204" pitchFamily="18" charset="0"/>
                <a:cs typeface="AdvP4DF60E"/>
              </a:rPr>
              <a:t>*** </a:t>
            </a:r>
            <a:r>
              <a:rPr lang="fr-FR" sz="1000" b="1" i="1" dirty="0" err="1" smtClean="0">
                <a:latin typeface="Arial" panose="020B0604020202020204" pitchFamily="34" charset="0"/>
                <a:ea typeface="Cambria" panose="02040503050406030204" pitchFamily="18" charset="0"/>
                <a:cs typeface="AdvP4DF60E"/>
              </a:rPr>
              <a:t>S</a:t>
            </a:r>
            <a:r>
              <a:rPr lang="fr-FR" sz="1000" dirty="0" err="1" smtClean="0">
                <a:latin typeface="Arial" panose="020B0604020202020204" pitchFamily="34" charset="0"/>
                <a:ea typeface="Cambria" panose="02040503050406030204" pitchFamily="18" charset="0"/>
                <a:cs typeface="AdvP4DF60E"/>
              </a:rPr>
              <a:t>.</a:t>
            </a:r>
            <a:r>
              <a:rPr lang="fr-FR" sz="1000" b="1" i="1" dirty="0" err="1" smtClean="0">
                <a:latin typeface="Arial" panose="020B0604020202020204" pitchFamily="34" charset="0"/>
                <a:ea typeface="Cambria" panose="02040503050406030204" pitchFamily="18" charset="0"/>
                <a:cs typeface="AdvP4DF60E"/>
              </a:rPr>
              <a:t>Aureus</a:t>
            </a:r>
            <a:r>
              <a:rPr lang="fr-FR" sz="1000" dirty="0" smtClean="0">
                <a:latin typeface="Arial" panose="020B0604020202020204" pitchFamily="34" charset="0"/>
                <a:ea typeface="Cambria" panose="02040503050406030204" pitchFamily="18" charset="0"/>
                <a:cs typeface="AdvP4DF60E"/>
              </a:rPr>
              <a:t> : surtout dans les </a:t>
            </a:r>
            <a:r>
              <a:rPr lang="fr-FR" sz="1000" dirty="0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dvP4DF60E"/>
              </a:rPr>
              <a:t>OMA récurrentes</a:t>
            </a:r>
            <a:r>
              <a:rPr lang="fr-FR" sz="1000" dirty="0" smtClean="0">
                <a:latin typeface="Arial" panose="020B0604020202020204" pitchFamily="34" charset="0"/>
                <a:ea typeface="Cambria" panose="02040503050406030204" pitchFamily="18" charset="0"/>
                <a:cs typeface="AdvP4DF60E"/>
              </a:rPr>
              <a:t> chez </a:t>
            </a:r>
            <a:r>
              <a:rPr lang="fr-FR" sz="1000" b="1" dirty="0" smtClean="0">
                <a:latin typeface="Arial" panose="020B0604020202020204" pitchFamily="34" charset="0"/>
                <a:ea typeface="Cambria" panose="02040503050406030204" pitchFamily="18" charset="0"/>
                <a:cs typeface="AdvP4DF60E"/>
              </a:rPr>
              <a:t>patients vaccinés</a:t>
            </a:r>
            <a:r>
              <a:rPr lang="fr-FR" sz="1000" dirty="0" smtClean="0">
                <a:latin typeface="Arial" panose="020B0604020202020204" pitchFamily="34" charset="0"/>
                <a:ea typeface="Cambria" panose="02040503050406030204" pitchFamily="18" charset="0"/>
                <a:cs typeface="AdvP4DF60E"/>
              </a:rPr>
              <a:t> </a:t>
            </a:r>
            <a:r>
              <a:rPr lang="fr-FR" sz="1000" dirty="0" err="1" smtClean="0">
                <a:latin typeface="Arial" panose="020B0604020202020204" pitchFamily="34" charset="0"/>
                <a:ea typeface="Cambria" panose="02040503050406030204" pitchFamily="18" charset="0"/>
                <a:cs typeface="AdvP4DF60E"/>
              </a:rPr>
              <a:t>Prevenar</a:t>
            </a:r>
            <a:r>
              <a:rPr lang="fr-FR" sz="1000" dirty="0" smtClean="0">
                <a:latin typeface="Arial" panose="020B0604020202020204" pitchFamily="34" charset="0"/>
                <a:ea typeface="Cambria" panose="02040503050406030204" pitchFamily="18" charset="0"/>
                <a:cs typeface="AdvP4DF60E"/>
              </a:rPr>
              <a:t>®</a:t>
            </a:r>
          </a:p>
          <a:p>
            <a:pPr lvl="0">
              <a:spcAft>
                <a:spcPts val="0"/>
              </a:spcAft>
              <a:tabLst>
                <a:tab pos="179388" algn="l"/>
              </a:tabLst>
            </a:pPr>
            <a:r>
              <a:rPr lang="fr-FR" sz="1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dvP4DF60E"/>
              </a:rPr>
              <a:t>…</a:t>
            </a:r>
            <a:r>
              <a:rPr lang="fr-FR" sz="10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dvP4DF60E"/>
              </a:rPr>
              <a:t> car les choses évoluent</a:t>
            </a:r>
            <a:endParaRPr lang="fr-CH" sz="1000" dirty="0">
              <a:effectLst/>
              <a:latin typeface="Cambria" panose="02040503050406030204" pitchFamily="18" charset="0"/>
              <a:ea typeface="Cambria" panose="02040503050406030204" pitchFamily="18" charset="0"/>
              <a:cs typeface="AdvP4DF60E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216884" y="3411959"/>
            <a:ext cx="351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 smtClean="0"/>
              <a:t>3-</a:t>
            </a:r>
            <a:endParaRPr lang="fr-CH" sz="1600" dirty="0"/>
          </a:p>
        </p:txBody>
      </p:sp>
      <p:sp>
        <p:nvSpPr>
          <p:cNvPr id="18" name="Rectangle 17"/>
          <p:cNvSpPr/>
          <p:nvPr/>
        </p:nvSpPr>
        <p:spPr>
          <a:xfrm>
            <a:off x="1528492" y="3722940"/>
            <a:ext cx="5570808" cy="393700"/>
          </a:xfrm>
          <a:prstGeom prst="rect">
            <a:avLst/>
          </a:prstGeom>
          <a:noFill/>
          <a:ln w="444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oneTexte 19"/>
          <p:cNvSpPr txBox="1"/>
          <p:nvPr/>
        </p:nvSpPr>
        <p:spPr>
          <a:xfrm>
            <a:off x="2263140" y="3411959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***</a:t>
            </a:r>
            <a:endParaRPr lang="fr-CH" dirty="0"/>
          </a:p>
        </p:txBody>
      </p:sp>
      <p:sp>
        <p:nvSpPr>
          <p:cNvPr id="21" name="ZoneTexte 20"/>
          <p:cNvSpPr txBox="1"/>
          <p:nvPr/>
        </p:nvSpPr>
        <p:spPr>
          <a:xfrm>
            <a:off x="3560717" y="255771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*</a:t>
            </a:r>
            <a:endParaRPr lang="fr-CH" dirty="0"/>
          </a:p>
        </p:txBody>
      </p:sp>
      <p:sp>
        <p:nvSpPr>
          <p:cNvPr id="22" name="ZoneTexte 21"/>
          <p:cNvSpPr txBox="1"/>
          <p:nvPr/>
        </p:nvSpPr>
        <p:spPr>
          <a:xfrm>
            <a:off x="5097211" y="2245486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0000"/>
                </a:solidFill>
              </a:rPr>
              <a:t>…</a:t>
            </a:r>
            <a:endParaRPr lang="fr-CH" dirty="0">
              <a:solidFill>
                <a:srgbClr val="FF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226639" y="283701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**</a:t>
            </a:r>
            <a:endParaRPr lang="fr-CH" dirty="0"/>
          </a:p>
        </p:txBody>
      </p:sp>
      <p:sp>
        <p:nvSpPr>
          <p:cNvPr id="24" name="ZoneTexte 23"/>
          <p:cNvSpPr txBox="1"/>
          <p:nvPr/>
        </p:nvSpPr>
        <p:spPr>
          <a:xfrm>
            <a:off x="5097211" y="2497991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0000"/>
                </a:solidFill>
              </a:rPr>
              <a:t>…</a:t>
            </a:r>
            <a:endParaRPr lang="fr-CH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78192" y="2594230"/>
            <a:ext cx="1621108" cy="1128710"/>
          </a:xfrm>
          <a:prstGeom prst="rect">
            <a:avLst/>
          </a:prstGeom>
          <a:solidFill>
            <a:srgbClr val="008000">
              <a:alpha val="1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29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050"/>
            <a:ext cx="9144000" cy="6269919"/>
          </a:xfrm>
          <a:prstGeom prst="rect">
            <a:avLst/>
          </a:prstGeom>
        </p:spPr>
      </p:pic>
      <p:pic>
        <p:nvPicPr>
          <p:cNvPr id="9218" name="Picture 2" descr="https://encrypted-tbn0.gstatic.com/images?q=tbn:ANd9GcRPxmzMX_TWEtr2AvmiDNslE6I99-SOnzzT2ErOb7Hv2_cBkMNFU9t4Iju5fw&amp;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099" y="6316132"/>
            <a:ext cx="809625" cy="41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81750" y="733425"/>
            <a:ext cx="647700" cy="5191125"/>
          </a:xfrm>
          <a:prstGeom prst="rect">
            <a:avLst/>
          </a:prstGeom>
          <a:solidFill>
            <a:srgbClr val="00B05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tangle 15"/>
          <p:cNvSpPr/>
          <p:nvPr/>
        </p:nvSpPr>
        <p:spPr>
          <a:xfrm>
            <a:off x="7029450" y="733424"/>
            <a:ext cx="276225" cy="5191125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565619" y="91678"/>
            <a:ext cx="8012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2400" b="1" dirty="0"/>
              <a:t>QUEL ANTIBIOTIQUE </a:t>
            </a:r>
            <a:r>
              <a:rPr lang="fr-CH" sz="2400" b="1" dirty="0" smtClean="0"/>
              <a:t>EMPIRIQUE </a:t>
            </a:r>
            <a:r>
              <a:rPr lang="fr-CH" sz="2400" b="1" dirty="0" smtClean="0">
                <a:solidFill>
                  <a:srgbClr val="00B0F0"/>
                </a:solidFill>
              </a:rPr>
              <a:t>POUR LE PNEUMOCOQUE ? </a:t>
            </a:r>
            <a:endParaRPr lang="fr-CH" sz="2400" b="1" dirty="0">
              <a:solidFill>
                <a:srgbClr val="00B0F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7650" y="2419350"/>
            <a:ext cx="7058025" cy="1524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Rectangle 8"/>
          <p:cNvSpPr/>
          <p:nvPr/>
        </p:nvSpPr>
        <p:spPr>
          <a:xfrm>
            <a:off x="247650" y="3458809"/>
            <a:ext cx="7058025" cy="1524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5334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009650" y="560071"/>
            <a:ext cx="7499648" cy="1602104"/>
            <a:chOff x="128588" y="1531903"/>
            <a:chExt cx="8953030" cy="191517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004"/>
            <a:stretch/>
          </p:blipFill>
          <p:spPr bwMode="auto">
            <a:xfrm>
              <a:off x="128588" y="1531903"/>
              <a:ext cx="8953030" cy="1915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060715" y="2755900"/>
              <a:ext cx="1494831" cy="330200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0"/>
            <a:ext cx="9145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 smtClean="0"/>
              <a:t>QUEL ANTIBIOTIQUE EMPIRIQUE </a:t>
            </a:r>
            <a:r>
              <a:rPr lang="fr-CH" sz="2400" b="1" dirty="0" smtClean="0">
                <a:solidFill>
                  <a:srgbClr val="00B0F0"/>
                </a:solidFill>
              </a:rPr>
              <a:t>POUR UNE OMA ?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423754"/>
            <a:ext cx="9143999" cy="175432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8100" lvl="2">
              <a:spcAft>
                <a:spcPts val="0"/>
              </a:spcAft>
              <a:tabLst>
                <a:tab pos="1371600" algn="l"/>
              </a:tabLst>
            </a:pPr>
            <a:r>
              <a:rPr lang="fr-FR" b="1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Au CHUV</a:t>
            </a:r>
            <a:r>
              <a:rPr lang="fr-FR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le pneumocoque est:</a:t>
            </a:r>
          </a:p>
          <a:p>
            <a:pPr marL="209550" lvl="2" indent="-17145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fr-F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ensible aux pénicillines et céphalosporines dans 80% des cas</a:t>
            </a:r>
            <a:r>
              <a:rPr lang="fr-F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20% I/R</a:t>
            </a:r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09550" lvl="2" indent="-17145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fr-F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 </a:t>
            </a:r>
            <a:r>
              <a:rPr lang="fr-F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augmente la </a:t>
            </a:r>
            <a:r>
              <a:rPr lang="fr-F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dose, les </a:t>
            </a:r>
            <a:r>
              <a:rPr lang="fr-FR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IntermédiaireS</a:t>
            </a:r>
            <a:r>
              <a:rPr lang="fr-F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fr-FR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RésistantS</a:t>
            </a:r>
            <a:r>
              <a:rPr lang="fr-F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répondent aux pénicillines dans 70% des cas.</a:t>
            </a:r>
          </a:p>
          <a:p>
            <a:pPr marL="209550" lvl="2" indent="-17145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fr-FR" dirty="0" smtClean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cas d’échec la </a:t>
            </a:r>
            <a:r>
              <a:rPr lang="fr-FR" dirty="0" err="1" smtClean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Ceftriaxone</a:t>
            </a:r>
            <a:r>
              <a:rPr lang="fr-FR" dirty="0" smtClean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pénètre très bien dans l’oreille moyenne</a:t>
            </a:r>
          </a:p>
          <a:p>
            <a:pPr marL="209550" lvl="2" indent="-17145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Céphalosporines pénètrent moins bien dans l’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reille moyenne que les pénicillines</a:t>
            </a:r>
            <a:endParaRPr lang="fr-CH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87" b="45578"/>
          <a:stretch/>
        </p:blipFill>
        <p:spPr bwMode="auto">
          <a:xfrm>
            <a:off x="1009650" y="2362200"/>
            <a:ext cx="749964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74" b="592"/>
          <a:stretch/>
        </p:blipFill>
        <p:spPr bwMode="auto">
          <a:xfrm>
            <a:off x="1009650" y="2581275"/>
            <a:ext cx="7499648" cy="166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52" b="51380"/>
          <a:stretch/>
        </p:blipFill>
        <p:spPr bwMode="auto">
          <a:xfrm>
            <a:off x="1009650" y="2162174"/>
            <a:ext cx="7499648" cy="20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3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974035" y="183552"/>
            <a:ext cx="3201430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CH" sz="2800" dirty="0" smtClean="0"/>
              <a:t>Co-amoxicilline 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CH" sz="2800" dirty="0" smtClean="0"/>
              <a:t>Macrolides ?</a:t>
            </a:r>
            <a:endParaRPr lang="fr-CH" sz="2800" dirty="0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223708" y="6553489"/>
            <a:ext cx="398696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altLang="fr-FR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PEDIATRICS Volume 140, </a:t>
            </a:r>
            <a:r>
              <a:rPr kumimoji="0" lang="fr-CH" altLang="fr-FR" sz="1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number</a:t>
            </a:r>
            <a:r>
              <a:rPr kumimoji="0" lang="fr-CH" altLang="fr-FR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3, </a:t>
            </a:r>
            <a:r>
              <a:rPr kumimoji="0" lang="fr-CH" altLang="fr-FR" sz="1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September</a:t>
            </a:r>
            <a:r>
              <a:rPr kumimoji="0" lang="fr-CH" altLang="fr-FR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2017:e20170181</a:t>
            </a:r>
            <a:endParaRPr kumimoji="0" lang="fr-CH" altLang="fr-F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6867" y="4467289"/>
            <a:ext cx="8563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>
              <a:spcAft>
                <a:spcPts val="0"/>
              </a:spcAft>
            </a:pPr>
            <a:r>
              <a:rPr lang="fr-CH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Depuis introduction du </a:t>
            </a:r>
            <a:r>
              <a:rPr lang="fr-CH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Prevenar-13® </a:t>
            </a:r>
            <a:r>
              <a:rPr lang="fr-CH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dans les années 2000:</a:t>
            </a:r>
            <a:endParaRPr lang="fr-CH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H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↓</a:t>
            </a:r>
            <a:r>
              <a:rPr lang="fr-CH" b="1" dirty="0" smtClean="0">
                <a:solidFill>
                  <a:srgbClr val="00B0F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CH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r>
              <a:rPr lang="fr-CH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neumocoque de 50 à 20%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↑ </a:t>
            </a:r>
            <a:r>
              <a:rPr lang="fr-CH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Hemophilius</a:t>
            </a:r>
            <a:r>
              <a:rPr lang="fr-CH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influenza de 20-60%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H" b="1" dirty="0" err="1" smtClean="0">
                <a:solidFill>
                  <a:srgbClr val="008E4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Moraxella</a:t>
            </a:r>
            <a:r>
              <a:rPr lang="fr-CH" b="1" dirty="0" smtClean="0">
                <a:solidFill>
                  <a:srgbClr val="008E4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stable à 15%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6650" y="5906680"/>
            <a:ext cx="769620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CH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Ceci va impacter le </a:t>
            </a:r>
            <a:r>
              <a:rPr lang="fr-CH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choix </a:t>
            </a:r>
            <a:r>
              <a:rPr lang="fr-CH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 </a:t>
            </a:r>
            <a:r>
              <a:rPr lang="fr-CH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l’antibiothérapie </a:t>
            </a:r>
            <a:r>
              <a:rPr lang="fr-CH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empirique !</a:t>
            </a:r>
            <a:endParaRPr lang="fr-CH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148625" y="1304924"/>
            <a:ext cx="4852250" cy="3181415"/>
            <a:chOff x="2148625" y="1304924"/>
            <a:chExt cx="4852250" cy="3181415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8625" y="1304924"/>
              <a:ext cx="4852250" cy="3160640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6353175" y="4117007"/>
              <a:ext cx="569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i="1" dirty="0" smtClean="0"/>
                <a:t>USA</a:t>
              </a:r>
              <a:endParaRPr lang="fr-CH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6658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050"/>
            <a:ext cx="9144000" cy="6269919"/>
          </a:xfrm>
          <a:prstGeom prst="rect">
            <a:avLst/>
          </a:prstGeom>
        </p:spPr>
      </p:pic>
      <p:pic>
        <p:nvPicPr>
          <p:cNvPr id="9218" name="Picture 2" descr="https://encrypted-tbn0.gstatic.com/images?q=tbn:ANd9GcRPxmzMX_TWEtr2AvmiDNslE6I99-SOnzzT2ErOb7Hv2_cBkMNFU9t4Iju5fw&amp;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099" y="6316132"/>
            <a:ext cx="809625" cy="41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315200" y="733424"/>
            <a:ext cx="314325" cy="5191125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ZoneTexte 3"/>
          <p:cNvSpPr txBox="1"/>
          <p:nvPr/>
        </p:nvSpPr>
        <p:spPr>
          <a:xfrm>
            <a:off x="3429000" y="0"/>
            <a:ext cx="1907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 smtClean="0"/>
              <a:t>EN SUISSE</a:t>
            </a:r>
            <a:endParaRPr lang="fr-CH" sz="3200" b="1" dirty="0"/>
          </a:p>
        </p:txBody>
      </p:sp>
      <p:grpSp>
        <p:nvGrpSpPr>
          <p:cNvPr id="5" name="Groupe 4"/>
          <p:cNvGrpSpPr/>
          <p:nvPr/>
        </p:nvGrpSpPr>
        <p:grpSpPr>
          <a:xfrm>
            <a:off x="257175" y="2609850"/>
            <a:ext cx="7372350" cy="400049"/>
            <a:chOff x="257175" y="2609850"/>
            <a:chExt cx="7372350" cy="400049"/>
          </a:xfrm>
        </p:grpSpPr>
        <p:cxnSp>
          <p:nvCxnSpPr>
            <p:cNvPr id="7" name="Connecteur droit avec flèche 6"/>
            <p:cNvCxnSpPr/>
            <p:nvPr/>
          </p:nvCxnSpPr>
          <p:spPr>
            <a:xfrm>
              <a:off x="7464424" y="2609850"/>
              <a:ext cx="0" cy="238125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257175" y="2847974"/>
              <a:ext cx="7372350" cy="161925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257175" y="3419473"/>
            <a:ext cx="7372350" cy="16192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/>
          <p:cNvSpPr/>
          <p:nvPr/>
        </p:nvSpPr>
        <p:spPr>
          <a:xfrm>
            <a:off x="257175" y="2409824"/>
            <a:ext cx="7372350" cy="161925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5991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007"/>
            <a:ext cx="89058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i="1" dirty="0" err="1"/>
              <a:t>H.influenzae</a:t>
            </a:r>
            <a:r>
              <a:rPr lang="fr-FR" sz="4000" b="1" i="1" dirty="0"/>
              <a:t> </a:t>
            </a:r>
            <a:endParaRPr lang="fr-FR" sz="4000" b="1" i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347662" y="5670648"/>
            <a:ext cx="8401050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971550" lvl="2"/>
            <a:r>
              <a:rPr lang="fr-CH" b="1" dirty="0" smtClean="0"/>
              <a:t>Globalement 10 </a:t>
            </a:r>
            <a:r>
              <a:rPr lang="fr-CH" b="1" dirty="0"/>
              <a:t>% d’échec </a:t>
            </a:r>
            <a:r>
              <a:rPr lang="fr-CH" dirty="0"/>
              <a:t>pour une OMA à </a:t>
            </a:r>
            <a:r>
              <a:rPr lang="fr-CH" dirty="0" err="1"/>
              <a:t>H.influenzae</a:t>
            </a:r>
            <a:r>
              <a:rPr lang="fr-CH" dirty="0"/>
              <a:t> traitée avec l’amoxicilline </a:t>
            </a:r>
            <a:r>
              <a:rPr lang="fr-CH" b="1" dirty="0"/>
              <a:t>mais qui </a:t>
            </a:r>
            <a:r>
              <a:rPr lang="fr-CH" b="1" dirty="0" smtClean="0"/>
              <a:t>répondra au traitement par Co-amoxicilline ou </a:t>
            </a:r>
            <a:r>
              <a:rPr lang="fr-CH" b="1" dirty="0" err="1" smtClean="0"/>
              <a:t>ceftriaxone</a:t>
            </a:r>
            <a:endParaRPr lang="fr-CH" b="1" dirty="0"/>
          </a:p>
        </p:txBody>
      </p:sp>
      <p:sp>
        <p:nvSpPr>
          <p:cNvPr id="9" name="Rectangle 8"/>
          <p:cNvSpPr/>
          <p:nvPr/>
        </p:nvSpPr>
        <p:spPr>
          <a:xfrm>
            <a:off x="95250" y="702394"/>
            <a:ext cx="8905875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524000" algn="l"/>
              </a:tabLst>
            </a:pPr>
            <a:endParaRPr lang="fr-CH" sz="28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Est devenu le </a:t>
            </a:r>
            <a:r>
              <a:rPr lang="fr-FR" b="1" dirty="0"/>
              <a:t>1</a:t>
            </a:r>
            <a:r>
              <a:rPr lang="fr-FR" b="1" baseline="30000" dirty="0"/>
              <a:t>er</a:t>
            </a:r>
            <a:r>
              <a:rPr lang="fr-FR" b="1" dirty="0"/>
              <a:t> germe</a:t>
            </a:r>
            <a:r>
              <a:rPr lang="fr-FR" dirty="0"/>
              <a:t> dans les OMA (60% des cas aux USA) </a:t>
            </a:r>
            <a:r>
              <a:rPr lang="fr-FR" b="1" dirty="0">
                <a:solidFill>
                  <a:srgbClr val="FF0000"/>
                </a:solidFill>
              </a:rPr>
              <a:t>surtout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b="1" dirty="0">
                <a:solidFill>
                  <a:srgbClr val="FF0000"/>
                </a:solidFill>
              </a:rPr>
              <a:t>chez les grands </a:t>
            </a:r>
            <a:r>
              <a:rPr lang="fr-FR" b="1" dirty="0" smtClean="0">
                <a:solidFill>
                  <a:srgbClr val="FF0000"/>
                </a:solidFill>
              </a:rPr>
              <a:t>enfants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H" sz="2800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50</a:t>
            </a:r>
            <a:r>
              <a:rPr lang="fr-FR" b="1" dirty="0"/>
              <a:t>% des enfants </a:t>
            </a:r>
            <a:r>
              <a:rPr lang="fr-FR" b="1" dirty="0" smtClean="0"/>
              <a:t>sont porteurs </a:t>
            </a:r>
            <a:r>
              <a:rPr lang="fr-FR" dirty="0" smtClean="0"/>
              <a:t>du </a:t>
            </a:r>
            <a:r>
              <a:rPr lang="fr-FR" dirty="0" err="1"/>
              <a:t>H.Influenzae</a:t>
            </a:r>
            <a:r>
              <a:rPr lang="fr-FR" dirty="0"/>
              <a:t> </a:t>
            </a:r>
            <a:r>
              <a:rPr lang="fr-FR" dirty="0" smtClean="0"/>
              <a:t>et du Pneumocoque dans </a:t>
            </a:r>
            <a:r>
              <a:rPr lang="fr-FR" dirty="0"/>
              <a:t>les voies </a:t>
            </a:r>
            <a:r>
              <a:rPr lang="fr-FR" dirty="0" smtClean="0"/>
              <a:t>ORL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P</a:t>
            </a:r>
            <a:r>
              <a:rPr lang="fr-FR" dirty="0" smtClean="0"/>
              <a:t>enser à l’</a:t>
            </a:r>
            <a:r>
              <a:rPr lang="fr-FR" b="1" dirty="0" smtClean="0"/>
              <a:t>Haemophilus si</a:t>
            </a:r>
            <a:r>
              <a:rPr lang="fr-FR" b="1" dirty="0"/>
              <a:t>: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rgbClr val="FF0000"/>
                </a:solidFill>
              </a:rPr>
              <a:t>Conjonctivite</a:t>
            </a:r>
            <a:r>
              <a:rPr lang="fr-FR" b="1" dirty="0"/>
              <a:t> </a:t>
            </a:r>
            <a:r>
              <a:rPr lang="fr-FR" b="1" dirty="0" smtClean="0">
                <a:solidFill>
                  <a:srgbClr val="FF0000"/>
                </a:solidFill>
              </a:rPr>
              <a:t>purulente</a:t>
            </a:r>
            <a:r>
              <a:rPr lang="fr-FR" b="1" dirty="0" smtClean="0"/>
              <a:t> </a:t>
            </a:r>
            <a:r>
              <a:rPr lang="fr-FR" dirty="0" smtClean="0"/>
              <a:t>associée </a:t>
            </a:r>
            <a:r>
              <a:rPr lang="fr-FR" dirty="0"/>
              <a:t>à l’OMA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CH" dirty="0"/>
              <a:t>En cas d’</a:t>
            </a:r>
            <a:r>
              <a:rPr lang="fr-CH" b="1" dirty="0">
                <a:solidFill>
                  <a:srgbClr val="FF0000"/>
                </a:solidFill>
              </a:rPr>
              <a:t>OMA récidivantes </a:t>
            </a:r>
            <a:r>
              <a:rPr lang="fr-CH" dirty="0"/>
              <a:t>ou d’</a:t>
            </a:r>
            <a:r>
              <a:rPr lang="fr-CH" b="1" dirty="0">
                <a:solidFill>
                  <a:srgbClr val="FF0000"/>
                </a:solidFill>
              </a:rPr>
              <a:t>OMA résistante au </a:t>
            </a:r>
            <a:r>
              <a:rPr lang="fr-CH" b="1" dirty="0" smtClean="0">
                <a:solidFill>
                  <a:srgbClr val="FF0000"/>
                </a:solidFill>
              </a:rPr>
              <a:t>traitement d’amoxicilline</a:t>
            </a:r>
            <a:endParaRPr lang="fr-CH" b="1" dirty="0">
              <a:solidFill>
                <a:srgbClr val="FF0000"/>
              </a:solidFill>
            </a:endParaRPr>
          </a:p>
          <a:p>
            <a:pPr marL="714375" indent="-285750">
              <a:buFont typeface="Arial" pitchFamily="34" charset="0"/>
              <a:buChar char="•"/>
              <a:tabLst>
                <a:tab pos="714375" algn="l"/>
              </a:tabLst>
            </a:pPr>
            <a:endParaRPr lang="fr-CH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Résistances</a:t>
            </a:r>
            <a:r>
              <a:rPr lang="fr-FR" dirty="0"/>
              <a:t> :</a:t>
            </a:r>
            <a:endParaRPr lang="fr-CH" sz="2800" dirty="0"/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FR" dirty="0" smtClean="0"/>
              <a:t>22 % </a:t>
            </a:r>
            <a:r>
              <a:rPr lang="fr-CH" dirty="0" smtClean="0"/>
              <a:t>des H. Influenzae </a:t>
            </a:r>
            <a:r>
              <a:rPr lang="fr-FR" dirty="0" smtClean="0"/>
              <a:t>sont </a:t>
            </a:r>
            <a:r>
              <a:rPr lang="fr-FR" b="1" dirty="0" smtClean="0">
                <a:solidFill>
                  <a:srgbClr val="FF0000"/>
                </a:solidFill>
              </a:rPr>
              <a:t>résistants à l’amoxicilline </a:t>
            </a:r>
            <a:r>
              <a:rPr lang="fr-FR" dirty="0" smtClean="0"/>
              <a:t>par production de Béta-</a:t>
            </a:r>
            <a:r>
              <a:rPr lang="fr-FR" dirty="0" err="1" smtClean="0"/>
              <a:t>lactamases</a:t>
            </a:r>
            <a:r>
              <a:rPr lang="fr-FR" dirty="0" smtClean="0"/>
              <a:t> </a:t>
            </a:r>
            <a:r>
              <a:rPr lang="fr-FR" dirty="0"/>
              <a:t>(</a:t>
            </a:r>
            <a:r>
              <a:rPr lang="fr-FR" dirty="0" smtClean="0"/>
              <a:t>ad </a:t>
            </a:r>
            <a:r>
              <a:rPr lang="fr-FR" dirty="0"/>
              <a:t>40% </a:t>
            </a:r>
            <a:r>
              <a:rPr lang="fr-FR" dirty="0" smtClean="0"/>
              <a:t>aux USA)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FR" dirty="0" smtClean="0"/>
              <a:t>92% sont sensibles au </a:t>
            </a:r>
            <a:r>
              <a:rPr lang="fr-FR" dirty="0" err="1" smtClean="0"/>
              <a:t>co</a:t>
            </a:r>
            <a:r>
              <a:rPr lang="fr-FR" dirty="0" smtClean="0"/>
              <a:t>-Amoxicilline et 100% à la </a:t>
            </a:r>
            <a:r>
              <a:rPr lang="fr-FR" dirty="0" err="1" smtClean="0"/>
              <a:t>ceftriaxone</a:t>
            </a:r>
            <a:endParaRPr lang="fr-FR" dirty="0" smtClean="0"/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CH" dirty="0" smtClean="0"/>
              <a:t>De plus 50-90</a:t>
            </a:r>
            <a:r>
              <a:rPr lang="fr-CH" dirty="0"/>
              <a:t>% </a:t>
            </a:r>
            <a:r>
              <a:rPr lang="fr-CH" dirty="0" smtClean="0"/>
              <a:t>des OMA à </a:t>
            </a:r>
            <a:r>
              <a:rPr lang="fr-CH" dirty="0" err="1" smtClean="0"/>
              <a:t>H.Influenzae</a:t>
            </a:r>
            <a:r>
              <a:rPr lang="fr-CH" dirty="0" smtClean="0"/>
              <a:t> </a:t>
            </a:r>
            <a:r>
              <a:rPr lang="fr-CH" dirty="0"/>
              <a:t>v</a:t>
            </a:r>
            <a:r>
              <a:rPr lang="fr-CH" dirty="0" smtClean="0"/>
              <a:t>ont avoir une </a:t>
            </a:r>
            <a:r>
              <a:rPr lang="fr-CH" dirty="0"/>
              <a:t>guérison spontanée </a:t>
            </a:r>
          </a:p>
          <a:p>
            <a:pPr lvl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39374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88900" y="1812062"/>
            <a:ext cx="84006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dirty="0" smtClean="0"/>
              <a:t>Y </a:t>
            </a:r>
            <a:r>
              <a:rPr lang="fr-FR" dirty="0"/>
              <a:t>penser pour les OMA de la </a:t>
            </a:r>
            <a:r>
              <a:rPr lang="fr-FR" b="1" dirty="0">
                <a:solidFill>
                  <a:srgbClr val="FF0000"/>
                </a:solidFill>
              </a:rPr>
              <a:t>1</a:t>
            </a:r>
            <a:r>
              <a:rPr lang="fr-FR" b="1" baseline="30000" dirty="0">
                <a:solidFill>
                  <a:srgbClr val="FF0000"/>
                </a:solidFill>
              </a:rPr>
              <a:t>ère</a:t>
            </a:r>
            <a:r>
              <a:rPr lang="fr-FR" b="1" dirty="0">
                <a:solidFill>
                  <a:srgbClr val="FF0000"/>
                </a:solidFill>
              </a:rPr>
              <a:t> année de vie</a:t>
            </a:r>
            <a:r>
              <a:rPr lang="fr-FR" dirty="0" smtClean="0">
                <a:solidFill>
                  <a:srgbClr val="FF0000"/>
                </a:solidFill>
              </a:rPr>
              <a:t>.</a:t>
            </a:r>
          </a:p>
          <a:p>
            <a:pPr lvl="1"/>
            <a:endParaRPr lang="fr-CH" sz="28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FF0000"/>
                </a:solidFill>
              </a:rPr>
              <a:t>87% de résistance </a:t>
            </a:r>
            <a:r>
              <a:rPr lang="fr-FR" dirty="0"/>
              <a:t>à </a:t>
            </a:r>
            <a:r>
              <a:rPr lang="fr-FR" dirty="0" smtClean="0"/>
              <a:t>amoxicilline mais heureusement </a:t>
            </a:r>
            <a:r>
              <a:rPr lang="fr-FR" b="1" dirty="0" smtClean="0"/>
              <a:t>97% de guérison spontanée </a:t>
            </a:r>
          </a:p>
          <a:p>
            <a:pPr lvl="1"/>
            <a:endParaRPr lang="fr-FR" b="1" dirty="0">
              <a:sym typeface="Wingdings" panose="05000000000000000000" pitchFamily="2" charset="2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0" y="0"/>
            <a:ext cx="965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 dirty="0"/>
              <a:t>B.CATARRHALIS </a:t>
            </a:r>
            <a:endParaRPr lang="fr-FR" sz="2800" b="1" dirty="0" smtClean="0"/>
          </a:p>
          <a:p>
            <a:pPr lvl="0" algn="ctr"/>
            <a:r>
              <a:rPr lang="fr-FR" sz="2800" dirty="0" smtClean="0"/>
              <a:t>(= </a:t>
            </a:r>
            <a:r>
              <a:rPr lang="fr-FR" sz="2800" dirty="0"/>
              <a:t>ancien </a:t>
            </a:r>
            <a:r>
              <a:rPr lang="fr-FR" sz="2800" dirty="0" err="1" smtClean="0"/>
              <a:t>Moraxella</a:t>
            </a:r>
            <a:r>
              <a:rPr lang="fr-FR" sz="2800" dirty="0" smtClean="0"/>
              <a:t> </a:t>
            </a:r>
            <a:r>
              <a:rPr lang="fr-FR" sz="2800" dirty="0" err="1"/>
              <a:t>catarrhalis</a:t>
            </a:r>
            <a:r>
              <a:rPr lang="fr-FR" sz="2800" dirty="0"/>
              <a:t>) </a:t>
            </a:r>
            <a:endParaRPr lang="fr-CH" sz="2800" dirty="0"/>
          </a:p>
        </p:txBody>
      </p:sp>
      <p:sp>
        <p:nvSpPr>
          <p:cNvPr id="2" name="Rectangle 1"/>
          <p:cNvSpPr/>
          <p:nvPr/>
        </p:nvSpPr>
        <p:spPr>
          <a:xfrm>
            <a:off x="367179" y="3916756"/>
            <a:ext cx="8122397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fr-FR" b="1" dirty="0" smtClean="0">
                <a:sym typeface="Wingdings" panose="05000000000000000000" pitchFamily="2" charset="2"/>
              </a:rPr>
              <a:t>Au final seulement 2-3</a:t>
            </a:r>
            <a:r>
              <a:rPr lang="fr-FR" b="1" dirty="0">
                <a:sym typeface="Wingdings" panose="05000000000000000000" pitchFamily="2" charset="2"/>
              </a:rPr>
              <a:t>% </a:t>
            </a:r>
            <a:r>
              <a:rPr lang="fr-FR" b="1" dirty="0" smtClean="0">
                <a:sym typeface="Wingdings" panose="05000000000000000000" pitchFamily="2" charset="2"/>
              </a:rPr>
              <a:t>d’infections </a:t>
            </a:r>
            <a:r>
              <a:rPr lang="fr-FR" b="1" dirty="0">
                <a:sym typeface="Wingdings" panose="05000000000000000000" pitchFamily="2" charset="2"/>
              </a:rPr>
              <a:t>non résolutives </a:t>
            </a:r>
            <a:r>
              <a:rPr lang="fr-FR" b="1" dirty="0" smtClean="0">
                <a:sym typeface="Wingdings" panose="05000000000000000000" pitchFamily="2" charset="2"/>
              </a:rPr>
              <a:t>sous amoxicilline </a:t>
            </a:r>
            <a:r>
              <a:rPr lang="fr-FR" b="1" dirty="0">
                <a:sym typeface="Wingdings" panose="05000000000000000000" pitchFamily="2" charset="2"/>
              </a:rPr>
              <a:t>mais </a:t>
            </a:r>
            <a:r>
              <a:rPr lang="fr-FR" b="1" dirty="0" smtClean="0">
                <a:sym typeface="Wingdings" panose="05000000000000000000" pitchFamily="2" charset="2"/>
              </a:rPr>
              <a:t>qui répondront </a:t>
            </a:r>
            <a:r>
              <a:rPr lang="fr-FR" b="1" dirty="0">
                <a:sym typeface="Wingdings" panose="05000000000000000000" pitchFamily="2" charset="2"/>
              </a:rPr>
              <a:t>au traitement par </a:t>
            </a:r>
            <a:r>
              <a:rPr lang="fr-FR" b="1" dirty="0" smtClean="0"/>
              <a:t>Augmentin</a:t>
            </a:r>
            <a:r>
              <a:rPr lang="fr-FR" b="1" dirty="0"/>
              <a:t>®, </a:t>
            </a:r>
            <a:r>
              <a:rPr lang="fr-FR" b="1" dirty="0" err="1" smtClean="0"/>
              <a:t>Rocéphine</a:t>
            </a:r>
            <a:r>
              <a:rPr lang="fr-FR" b="1" dirty="0" smtClean="0"/>
              <a:t>®, </a:t>
            </a:r>
            <a:r>
              <a:rPr lang="fr-FR" b="1" dirty="0" err="1" smtClean="0"/>
              <a:t>Zinat</a:t>
            </a:r>
            <a:r>
              <a:rPr lang="fr-FR" b="1" dirty="0" smtClean="0"/>
              <a:t>® ou </a:t>
            </a:r>
            <a:r>
              <a:rPr lang="fr-FR" b="1" dirty="0" err="1"/>
              <a:t>Podomexef</a:t>
            </a:r>
            <a:r>
              <a:rPr lang="fr-FR" b="1" dirty="0"/>
              <a:t>®</a:t>
            </a:r>
            <a:endParaRPr lang="fr-CH" sz="2800" b="1" dirty="0"/>
          </a:p>
        </p:txBody>
      </p:sp>
    </p:spTree>
    <p:extLst>
      <p:ext uri="{BB962C8B-B14F-4D97-AF65-F5344CB8AC3E}">
        <p14:creationId xmlns:p14="http://schemas.microsoft.com/office/powerpoint/2010/main" val="217826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-113955" y="315067"/>
            <a:ext cx="895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 smtClean="0"/>
              <a:t>Et les macrolides?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868549"/>
              </p:ext>
            </p:extLst>
          </p:nvPr>
        </p:nvGraphicFramePr>
        <p:xfrm>
          <a:off x="984249" y="1590676"/>
          <a:ext cx="6978651" cy="12050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5651"/>
                <a:gridCol w="1028700"/>
                <a:gridCol w="952500"/>
                <a:gridCol w="838200"/>
                <a:gridCol w="1197183"/>
                <a:gridCol w="936417"/>
              </a:tblGrid>
              <a:tr h="262559">
                <a:tc gridSpan="6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u="none" strike="noStrike" dirty="0" smtClean="0">
                          <a:effectLst/>
                        </a:rPr>
                        <a:t>CMI </a:t>
                      </a:r>
                      <a:r>
                        <a:rPr lang="fr-CH" sz="1600" u="none" strike="noStrike" baseline="-25000" dirty="0" smtClean="0">
                          <a:effectLst/>
                        </a:rPr>
                        <a:t>90</a:t>
                      </a:r>
                      <a:r>
                        <a:rPr lang="fr-CH" sz="1600" u="none" strike="noStrike" dirty="0" smtClean="0">
                          <a:effectLst/>
                        </a:rPr>
                        <a:t> (mg/ml)</a:t>
                      </a:r>
                      <a:endParaRPr lang="fr-CH" sz="1600" b="1" i="0" u="none" strike="noStrike" dirty="0" smtClean="0">
                        <a:solidFill>
                          <a:srgbClr val="FF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sz="1400" b="1" i="0" u="none" strike="noStrike" dirty="0" smtClean="0">
                        <a:solidFill>
                          <a:srgbClr val="FF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62559">
                <a:tc>
                  <a:txBody>
                    <a:bodyPr/>
                    <a:lstStyle/>
                    <a:p>
                      <a:pPr algn="l" fontAlgn="b"/>
                      <a:endParaRPr lang="fr-CH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i="0" u="none" strike="noStrike" dirty="0" smtClean="0">
                          <a:effectLst/>
                          <a:latin typeface="Arial"/>
                        </a:rPr>
                        <a:t>Pneumocoque </a:t>
                      </a:r>
                      <a:endParaRPr lang="fr-CH" sz="1400" b="1" i="0" u="none" strike="noStrike" dirty="0" smtClean="0">
                        <a:solidFill>
                          <a:srgbClr val="FF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i="0" u="none" strike="noStrike" dirty="0" err="1" smtClean="0">
                          <a:effectLst/>
                          <a:latin typeface="Arial"/>
                        </a:rPr>
                        <a:t>H.influenza</a:t>
                      </a:r>
                      <a:endParaRPr lang="fr-CH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i="0" u="none" strike="noStrike" dirty="0" smtClean="0">
                          <a:effectLst/>
                          <a:latin typeface="Arial"/>
                        </a:rPr>
                        <a:t>MEF</a:t>
                      </a:r>
                      <a:endParaRPr lang="fr-CH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26653">
                <a:tc>
                  <a:txBody>
                    <a:bodyPr/>
                    <a:lstStyle/>
                    <a:p>
                      <a:pPr algn="l" fontAlgn="b"/>
                      <a:endParaRPr lang="fr-CH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b="0" i="0" u="none" strike="noStrike" dirty="0">
                          <a:effectLst/>
                          <a:latin typeface="Arial"/>
                        </a:rPr>
                        <a:t>Pen-S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b="0" i="0" u="none" strike="noStrike" dirty="0">
                          <a:effectLst/>
                          <a:latin typeface="Arial"/>
                        </a:rPr>
                        <a:t>Pen-I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b="0" i="0" u="none" strike="noStrike" dirty="0">
                          <a:effectLst/>
                          <a:latin typeface="Arial"/>
                        </a:rPr>
                        <a:t>Pen-R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b="0" i="0" u="none" strike="noStrike" dirty="0" smtClean="0">
                          <a:effectLst/>
                          <a:latin typeface="Arial"/>
                        </a:rPr>
                        <a:t>BL-/BL+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b="0" i="0" u="none" strike="noStrike" smtClean="0">
                          <a:effectLst/>
                          <a:latin typeface="Arial"/>
                        </a:rPr>
                        <a:t>(</a:t>
                      </a:r>
                      <a:r>
                        <a:rPr lang="fr-CH" sz="1200" b="0" i="0" u="none" strike="noStrike" smtClean="0">
                          <a:effectLst/>
                          <a:latin typeface="Symbol"/>
                        </a:rPr>
                        <a:t>m</a:t>
                      </a:r>
                      <a:r>
                        <a:rPr lang="fr-CH" sz="1200" b="0" i="0" u="none" strike="noStrike" smtClean="0">
                          <a:effectLst/>
                          <a:latin typeface="Arial"/>
                        </a:rPr>
                        <a:t>g/ml)</a:t>
                      </a:r>
                    </a:p>
                  </a:txBody>
                  <a:tcPr marL="9525" marR="9525" marT="9525" marB="0" anchor="b"/>
                </a:tc>
              </a:tr>
              <a:tr h="226653">
                <a:tc>
                  <a:txBody>
                    <a:bodyPr/>
                    <a:lstStyle/>
                    <a:p>
                      <a:pPr algn="l" fontAlgn="b"/>
                      <a:r>
                        <a:rPr lang="fr-CH" sz="1200" u="none" strike="noStrike" dirty="0" err="1">
                          <a:effectLst/>
                        </a:rPr>
                        <a:t>Clarithromycine</a:t>
                      </a:r>
                      <a:r>
                        <a:rPr lang="fr-CH" sz="1200" u="none" strike="noStrike" dirty="0">
                          <a:effectLst/>
                        </a:rPr>
                        <a:t> (</a:t>
                      </a:r>
                      <a:r>
                        <a:rPr lang="fr-CH" sz="1200" u="none" strike="noStrike" dirty="0" err="1">
                          <a:effectLst/>
                        </a:rPr>
                        <a:t>Klaciped</a:t>
                      </a:r>
                      <a:r>
                        <a:rPr lang="fr-CH" sz="1200" u="none" strike="noStrike" dirty="0">
                          <a:effectLst/>
                        </a:rPr>
                        <a:t>®)</a:t>
                      </a:r>
                      <a:endParaRPr lang="fr-CH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0,25</a:t>
                      </a:r>
                      <a:endParaRPr lang="fr-CH" sz="1200" b="0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&gt;32</a:t>
                      </a:r>
                      <a:endParaRPr lang="fr-CH" sz="12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&gt;64</a:t>
                      </a:r>
                      <a:endParaRPr lang="fr-CH" sz="12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16</a:t>
                      </a:r>
                      <a:endParaRPr lang="fr-CH" sz="12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b="1" i="0" u="none" strike="noStrike" dirty="0">
                          <a:effectLst/>
                          <a:latin typeface="Arial"/>
                        </a:rPr>
                        <a:t>3-8</a:t>
                      </a:r>
                    </a:p>
                  </a:txBody>
                  <a:tcPr marL="9525" marR="9525" marT="9525" marB="0" anchor="b"/>
                </a:tc>
              </a:tr>
              <a:tr h="226653">
                <a:tc>
                  <a:txBody>
                    <a:bodyPr/>
                    <a:lstStyle/>
                    <a:p>
                      <a:pPr algn="l" fontAlgn="b"/>
                      <a:r>
                        <a:rPr lang="fr-CH" sz="1200" u="none" strike="noStrike" dirty="0" err="1">
                          <a:effectLst/>
                        </a:rPr>
                        <a:t>Azithromycine</a:t>
                      </a:r>
                      <a:r>
                        <a:rPr lang="fr-CH" sz="1200" u="none" strike="noStrike" dirty="0">
                          <a:effectLst/>
                        </a:rPr>
                        <a:t> (</a:t>
                      </a:r>
                      <a:r>
                        <a:rPr lang="fr-CH" sz="1200" u="none" strike="noStrike" dirty="0" err="1">
                          <a:effectLst/>
                        </a:rPr>
                        <a:t>Zithromax</a:t>
                      </a:r>
                      <a:r>
                        <a:rPr lang="fr-CH" sz="1200" u="none" strike="noStrike" dirty="0">
                          <a:effectLst/>
                        </a:rPr>
                        <a:t>®)</a:t>
                      </a:r>
                      <a:endParaRPr lang="fr-CH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0,125</a:t>
                      </a:r>
                      <a:endParaRPr lang="fr-CH" sz="1200" b="0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&gt;16</a:t>
                      </a:r>
                      <a:endParaRPr lang="fr-CH" sz="12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&gt;16</a:t>
                      </a:r>
                      <a:endParaRPr lang="fr-CH" sz="12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Arial"/>
                        </a:rPr>
                        <a:t>4</a:t>
                      </a:r>
                      <a:endParaRPr lang="fr-CH" sz="1200" b="0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b="1" i="0" u="none" strike="noStrike" dirty="0" smtClean="0">
                          <a:effectLst/>
                          <a:latin typeface="Arial"/>
                        </a:rPr>
                        <a:t>4-8</a:t>
                      </a:r>
                      <a:endParaRPr lang="fr-CH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1153217" y="3448050"/>
            <a:ext cx="6419157" cy="6463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Pas un 1</a:t>
            </a:r>
            <a:r>
              <a:rPr lang="fr-CH" b="1" baseline="30000" dirty="0" smtClean="0"/>
              <a:t>er</a:t>
            </a:r>
            <a:r>
              <a:rPr lang="fr-CH" b="1" dirty="0" smtClean="0"/>
              <a:t> choix car 30% de résistance pour le Pneumocoque et pénètrent mal dans l’oreille…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210017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110" y="50800"/>
            <a:ext cx="8607552" cy="6754368"/>
          </a:xfrm>
          <a:prstGeom prst="rect">
            <a:avLst/>
          </a:prstGeom>
          <a:noFill/>
          <a:ln w="762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2874" y="1885157"/>
            <a:ext cx="87854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Le problème est qu’un traitement court de </a:t>
            </a:r>
            <a:r>
              <a:rPr lang="fr-FR" sz="1600" b="1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5 jours </a:t>
            </a:r>
            <a:r>
              <a:rPr lang="fr-FR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éradique bien les germes </a:t>
            </a:r>
            <a:r>
              <a:rPr lang="fr-FR" sz="1600" b="1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dans l’oreille </a:t>
            </a:r>
            <a:r>
              <a:rPr lang="fr-FR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dans 90% des cas </a:t>
            </a:r>
            <a:r>
              <a:rPr lang="fr-FR" sz="1600" b="1" dirty="0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MAIS PAS DANS LA FLORE ORL </a:t>
            </a:r>
            <a:r>
              <a:rPr lang="fr-FR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(50% d’éradication du Pneumocoque et 20% pour l’</a:t>
            </a:r>
            <a:r>
              <a:rPr lang="fr-FR" sz="1600" dirty="0" err="1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H.Influenzae</a:t>
            </a:r>
            <a:r>
              <a:rPr lang="fr-FR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fr-FR" sz="16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r-FR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Cela explique, en cas de persistance de la dysfonction de la trompe d’Eustache sur viroses successives en hiver (fréquent chez les petits enfants) qu’il y ait une </a:t>
            </a:r>
            <a:r>
              <a:rPr lang="fr-FR" sz="1600" b="1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réinfection rapide </a:t>
            </a:r>
            <a:r>
              <a:rPr lang="fr-FR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avec les mêmes germes. Un traitement plus long de 10 jours éradiquera d’avantage les germes pathogènes ORL et limitera le risque de récidives: 86</a:t>
            </a:r>
            <a:r>
              <a:rPr lang="fr-FR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% de guérison avec 10 jours de </a:t>
            </a:r>
            <a:r>
              <a:rPr lang="fr-FR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traitement </a:t>
            </a:r>
            <a:r>
              <a:rPr lang="fr-FR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contre 70% avec 5 </a:t>
            </a:r>
            <a:r>
              <a:rPr lang="fr-FR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jours (</a:t>
            </a:r>
            <a:r>
              <a:rPr lang="fr-CH" sz="1600" i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fr-CH" sz="1600" i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Engl</a:t>
            </a:r>
            <a:r>
              <a:rPr lang="fr-CH" sz="1600" i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 Med 2016;375:2446-5</a:t>
            </a:r>
            <a:r>
              <a:rPr lang="fr-FR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) et sera donc préféré chez les enfants de &lt; 2 ans ou aux enfants avec OMA récidivantes. 			</a:t>
            </a:r>
            <a:endParaRPr lang="fr-CH" sz="1600" dirty="0"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1318" y="196599"/>
            <a:ext cx="75751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fr-FR" sz="3200" b="1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DEBAT SUR LA DURÉE DE TRAITEMENT DES OMA</a:t>
            </a:r>
          </a:p>
          <a:p>
            <a:pPr lvl="0" algn="ctr">
              <a:spcAft>
                <a:spcPts val="0"/>
              </a:spcAft>
            </a:pPr>
            <a:r>
              <a:rPr lang="fr-FR" sz="3200" b="1" dirty="0" smtClean="0">
                <a:solidFill>
                  <a:srgbClr val="00B0F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5 ou 10 jours ?</a:t>
            </a:r>
            <a:endParaRPr lang="fr-CH" sz="3200" b="1" dirty="0">
              <a:solidFill>
                <a:srgbClr val="00B0F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77364" y="4066158"/>
            <a:ext cx="7079129" cy="196977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u="sng" dirty="0"/>
              <a:t>Durée </a:t>
            </a:r>
            <a:r>
              <a:rPr lang="fr-FR" b="1" u="sng" dirty="0" smtClean="0"/>
              <a:t>de traitement</a:t>
            </a:r>
            <a:r>
              <a:rPr lang="fr-FR" b="1" u="sng" dirty="0"/>
              <a:t> </a:t>
            </a:r>
            <a:r>
              <a:rPr lang="fr-FR" b="1" u="sng" dirty="0" smtClean="0"/>
              <a:t>proposée pour l’OMA</a:t>
            </a:r>
            <a:r>
              <a:rPr lang="fr-FR" dirty="0" smtClean="0"/>
              <a:t>:</a:t>
            </a:r>
            <a:endParaRPr lang="fr-CH" sz="2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600" b="1" u="sng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10 jours</a:t>
            </a:r>
            <a:r>
              <a:rPr lang="fr-CH" sz="1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628650" lvl="1" indent="-171450">
              <a:buFont typeface="Calibri" panose="020F0502020204030204" pitchFamily="34" charset="0"/>
              <a:buChar char="−"/>
            </a:pPr>
            <a:r>
              <a:rPr lang="fr-CH" sz="16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pour les </a:t>
            </a:r>
            <a:r>
              <a:rPr lang="fr-CH" sz="1600" dirty="0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&lt; de </a:t>
            </a:r>
            <a:r>
              <a:rPr lang="fr-CH" sz="16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 ans </a:t>
            </a:r>
          </a:p>
          <a:p>
            <a:pPr marL="628650" lvl="1" indent="-171450">
              <a:buFont typeface="Calibri" panose="020F0502020204030204" pitchFamily="34" charset="0"/>
              <a:buChar char="−"/>
            </a:pPr>
            <a:r>
              <a:rPr lang="fr-CH" sz="1600" dirty="0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pour </a:t>
            </a:r>
            <a:r>
              <a:rPr lang="fr-CH" sz="16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les </a:t>
            </a:r>
            <a:r>
              <a:rPr lang="fr-CH" sz="1600" dirty="0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&gt; de </a:t>
            </a:r>
            <a:r>
              <a:rPr lang="fr-CH" sz="16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 ans </a:t>
            </a:r>
            <a:r>
              <a:rPr lang="fr-CH" sz="1600" dirty="0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récidivistes </a:t>
            </a:r>
            <a:r>
              <a:rPr lang="fr-CH" sz="16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et/ou avec otorrhée. </a:t>
            </a:r>
            <a:endParaRPr lang="fr-CH" sz="1600" dirty="0" smtClean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28650" lvl="1" indent="-171450">
              <a:buFont typeface="Calibri" panose="020F0502020204030204" pitchFamily="34" charset="0"/>
              <a:buChar char="−"/>
            </a:pPr>
            <a:endParaRPr lang="fr-CH" sz="160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600" b="1" u="sng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5 jours </a:t>
            </a:r>
            <a:r>
              <a:rPr lang="fr-CH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pour toutes les autres </a:t>
            </a:r>
            <a:r>
              <a:rPr lang="fr-CH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(quand </a:t>
            </a:r>
            <a:r>
              <a:rPr lang="fr-CH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un traitement est jugé </a:t>
            </a:r>
            <a:r>
              <a:rPr lang="fr-CH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nécessaire)</a:t>
            </a:r>
          </a:p>
          <a:p>
            <a:endParaRPr lang="fr-CH" sz="1200" i="1" dirty="0"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fr-CH" sz="1200" i="1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						</a:t>
            </a:r>
            <a:r>
              <a:rPr lang="fr-FR" sz="1200" i="1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Réalités </a:t>
            </a:r>
            <a:r>
              <a:rPr lang="fr-FR" sz="1200" i="1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Pédiatriques – n° </a:t>
            </a:r>
            <a:r>
              <a:rPr lang="fr-FR" sz="1200" i="1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236, Décembre 2019</a:t>
            </a:r>
            <a:endParaRPr lang="fr-FR" sz="1200" i="1" dirty="0"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3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0416" y="50800"/>
            <a:ext cx="8607552" cy="6754368"/>
          </a:xfrm>
          <a:prstGeom prst="rect">
            <a:avLst/>
          </a:prstGeom>
          <a:noFill/>
          <a:ln w="762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1318" y="319441"/>
            <a:ext cx="7575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fr-FR" sz="3200" b="1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MESSAGES</a:t>
            </a:r>
            <a:endParaRPr lang="fr-CH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8900" y="820901"/>
            <a:ext cx="84006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/>
            <a:endParaRPr lang="fr-CH" b="1" dirty="0">
              <a:solidFill>
                <a:srgbClr val="FF0000"/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CH" b="1" dirty="0" smtClean="0"/>
              <a:t>1</a:t>
            </a:r>
            <a:r>
              <a:rPr lang="fr-CH" b="1" baseline="30000" dirty="0" smtClean="0"/>
              <a:t>er</a:t>
            </a:r>
            <a:r>
              <a:rPr lang="fr-CH" b="1" dirty="0" smtClean="0"/>
              <a:t> Choix </a:t>
            </a:r>
            <a:r>
              <a:rPr lang="fr-CH" dirty="0" smtClean="0"/>
              <a:t>traitement empirique = </a:t>
            </a:r>
            <a:r>
              <a:rPr lang="fr-CH" b="1" dirty="0" smtClean="0"/>
              <a:t>Amoxicilline</a:t>
            </a:r>
            <a:r>
              <a:rPr lang="fr-CH" dirty="0" smtClean="0"/>
              <a:t> 50 mg/kg/j (puis 80-90 mg/kg/j)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CH" b="1" dirty="0" smtClean="0"/>
              <a:t>2</a:t>
            </a:r>
            <a:r>
              <a:rPr lang="fr-CH" b="1" baseline="30000" dirty="0" smtClean="0"/>
              <a:t>ème</a:t>
            </a:r>
            <a:r>
              <a:rPr lang="fr-CH" b="1" dirty="0" smtClean="0"/>
              <a:t> Choix </a:t>
            </a:r>
            <a:r>
              <a:rPr lang="fr-CH" dirty="0" smtClean="0"/>
              <a:t>= </a:t>
            </a:r>
            <a:r>
              <a:rPr lang="fr-CH" b="1" dirty="0" smtClean="0"/>
              <a:t>Co-amoxicilline</a:t>
            </a:r>
            <a:r>
              <a:rPr lang="fr-CH" dirty="0" smtClean="0"/>
              <a:t> (80-90 mg/kg) puis, si échec, </a:t>
            </a:r>
            <a:r>
              <a:rPr lang="fr-CH" b="1" dirty="0" err="1" smtClean="0"/>
              <a:t>ceftriaxone</a:t>
            </a:r>
            <a:endParaRPr lang="fr-CH" b="1" dirty="0" smtClean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CH" dirty="0"/>
              <a:t>Eviter </a:t>
            </a:r>
            <a:r>
              <a:rPr lang="fr-CH" dirty="0" smtClean="0"/>
              <a:t>céphalosporines et macrolides en 1</a:t>
            </a:r>
            <a:r>
              <a:rPr lang="fr-CH" baseline="30000" dirty="0" smtClean="0"/>
              <a:t>ère</a:t>
            </a:r>
            <a:r>
              <a:rPr lang="fr-CH" dirty="0" smtClean="0"/>
              <a:t> intention pour les otites (mauvaise pénétration)</a:t>
            </a:r>
            <a:endParaRPr lang="fr-CH" dirty="0"/>
          </a:p>
        </p:txBody>
      </p:sp>
      <p:sp>
        <p:nvSpPr>
          <p:cNvPr id="3" name="Flèche vers le bas 2"/>
          <p:cNvSpPr/>
          <p:nvPr/>
        </p:nvSpPr>
        <p:spPr>
          <a:xfrm>
            <a:off x="4267199" y="2344002"/>
            <a:ext cx="403412" cy="34065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ZoneTexte 5"/>
          <p:cNvSpPr txBox="1"/>
          <p:nvPr/>
        </p:nvSpPr>
        <p:spPr>
          <a:xfrm>
            <a:off x="1863190" y="2799689"/>
            <a:ext cx="5442003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smtClean="0"/>
              <a:t>Cela couvre empiriquement tous les germes fréquents: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/>
              <a:t>Pneumocoque S et I/R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err="1" smtClean="0"/>
              <a:t>H.Influenzae</a:t>
            </a:r>
            <a:endParaRPr lang="fr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M. </a:t>
            </a:r>
            <a:r>
              <a:rPr lang="fr-FR" dirty="0" err="1"/>
              <a:t>catarrhalis</a:t>
            </a:r>
            <a:endParaRPr lang="fr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err="1" smtClean="0"/>
              <a:t>Staph.Aureus</a:t>
            </a:r>
            <a:endParaRPr lang="fr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/>
              <a:t>GAS</a:t>
            </a:r>
          </a:p>
        </p:txBody>
      </p:sp>
    </p:spTree>
    <p:extLst>
      <p:ext uri="{BB962C8B-B14F-4D97-AF65-F5344CB8AC3E}">
        <p14:creationId xmlns:p14="http://schemas.microsoft.com/office/powerpoint/2010/main" val="401602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38360" y="676329"/>
            <a:ext cx="7024731" cy="4208022"/>
            <a:chOff x="455908" y="299641"/>
            <a:chExt cx="8143866" cy="474063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7300" r="50000" b="15757"/>
            <a:stretch/>
          </p:blipFill>
          <p:spPr>
            <a:xfrm>
              <a:off x="4748687" y="668972"/>
              <a:ext cx="3851087" cy="38584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634280" y="4624197"/>
              <a:ext cx="3604513" cy="41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TROMPE D’EUSTACHE</a:t>
              </a:r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33116" y="299641"/>
              <a:ext cx="2482227" cy="4160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B0F0"/>
                  </a:solidFill>
                </a:rPr>
                <a:t>Enfant</a:t>
              </a:r>
              <a:endParaRPr lang="en-US" b="1" dirty="0">
                <a:solidFill>
                  <a:srgbClr val="00B0F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90306" y="299641"/>
              <a:ext cx="24822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Adulte</a:t>
              </a:r>
              <a:endParaRPr lang="en-US" dirty="0"/>
            </a:p>
          </p:txBody>
        </p:sp>
        <p:pic>
          <p:nvPicPr>
            <p:cNvPr id="16" name="Picture 7"/>
            <p:cNvPicPr>
              <a:picLocks noChangeAspect="1"/>
            </p:cNvPicPr>
            <p:nvPr/>
          </p:nvPicPr>
          <p:blipFill rotWithShape="1">
            <a:blip r:embed="rId2"/>
            <a:srcRect l="50002" t="7300" r="-5" b="15757"/>
            <a:stretch/>
          </p:blipFill>
          <p:spPr>
            <a:xfrm>
              <a:off x="455908" y="668973"/>
              <a:ext cx="3851088" cy="385847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938360" y="5109417"/>
            <a:ext cx="7024731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La Trompe </a:t>
            </a:r>
            <a:r>
              <a:rPr lang="en-US" dirty="0" err="1" smtClean="0"/>
              <a:t>d’Eustache</a:t>
            </a:r>
            <a:r>
              <a:rPr lang="en-US" dirty="0" smtClean="0"/>
              <a:t> </a:t>
            </a:r>
            <a:r>
              <a:rPr lang="en-US" b="1" dirty="0" smtClean="0"/>
              <a:t>de </a:t>
            </a:r>
            <a:r>
              <a:rPr lang="en-US" b="1" dirty="0" err="1" smtClean="0"/>
              <a:t>l’enfant</a:t>
            </a:r>
            <a:r>
              <a:rPr lang="en-US" b="1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Plus </a:t>
            </a:r>
            <a:r>
              <a:rPr lang="en-US" b="1" dirty="0" err="1" smtClean="0"/>
              <a:t>courte</a:t>
            </a:r>
            <a:r>
              <a:rPr lang="en-US" b="1" dirty="0"/>
              <a:t> </a:t>
            </a:r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Plus </a:t>
            </a:r>
            <a:r>
              <a:rPr lang="en-US" b="1" dirty="0" err="1" smtClean="0"/>
              <a:t>horizontale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Cela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favorise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la </a:t>
            </a:r>
            <a:r>
              <a:rPr lang="en-US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remontée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des </a:t>
            </a:r>
            <a:r>
              <a:rPr lang="en-US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germes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ORL </a:t>
            </a:r>
            <a:r>
              <a:rPr lang="en-US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dans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l’oreille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moyenne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3" y="-14728"/>
            <a:ext cx="3141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/>
                <a:cs typeface="Arial"/>
              </a:rPr>
              <a:t>ANATOMIE</a:t>
            </a:r>
            <a:endParaRPr lang="en-US" sz="4400" b="1" dirty="0">
              <a:latin typeface="Arial"/>
              <a:cs typeface="Arial"/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2476500" y="4533716"/>
            <a:ext cx="3524250" cy="0"/>
          </a:xfrm>
          <a:prstGeom prst="line">
            <a:avLst/>
          </a:prstGeom>
          <a:ln w="2222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5991225" y="4429134"/>
            <a:ext cx="0" cy="104582"/>
          </a:xfrm>
          <a:prstGeom prst="line">
            <a:avLst/>
          </a:prstGeom>
          <a:ln w="2222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2476500" y="4429134"/>
            <a:ext cx="0" cy="104582"/>
          </a:xfrm>
          <a:prstGeom prst="line">
            <a:avLst/>
          </a:prstGeom>
          <a:ln w="2222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32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47192" y="93802"/>
            <a:ext cx="7961376" cy="67710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b="1" u="sng" dirty="0" smtClean="0"/>
              <a:t>RECOMMANDATIONS </a:t>
            </a:r>
            <a:r>
              <a:rPr lang="fr-CH" b="1" u="sng" dirty="0"/>
              <a:t>POUR LE TRAITEMENT DES OMA</a:t>
            </a:r>
            <a:endParaRPr lang="en-US" b="1" u="sng" dirty="0"/>
          </a:p>
          <a:p>
            <a:endParaRPr lang="fr-CH" sz="800" dirty="0" smtClean="0"/>
          </a:p>
          <a:p>
            <a:pPr marL="342900" indent="-342900">
              <a:buAutoNum type="arabicParenR"/>
            </a:pPr>
            <a:r>
              <a:rPr lang="fr-CH" sz="1200" dirty="0"/>
              <a:t>Traitement antibiotique d’emblée si:</a:t>
            </a:r>
          </a:p>
          <a:p>
            <a:pPr marL="742950" lvl="1" indent="-285750">
              <a:buFontTx/>
              <a:buChar char="-"/>
            </a:pPr>
            <a:r>
              <a:rPr lang="fr-CH" sz="1200" dirty="0">
                <a:solidFill>
                  <a:srgbClr val="FF0000"/>
                </a:solidFill>
              </a:rPr>
              <a:t>Enfant &lt; 2 </a:t>
            </a:r>
            <a:r>
              <a:rPr lang="fr-CH" sz="1200" dirty="0" smtClean="0">
                <a:solidFill>
                  <a:srgbClr val="FF0000"/>
                </a:solidFill>
              </a:rPr>
              <a:t>an (traitement iv si enfant de &lt; 6 semaines)</a:t>
            </a:r>
          </a:p>
          <a:p>
            <a:pPr marL="742950" lvl="1" indent="-285750">
              <a:buFontTx/>
              <a:buChar char="-"/>
            </a:pPr>
            <a:r>
              <a:rPr lang="fr-CH" sz="1200" dirty="0" smtClean="0">
                <a:solidFill>
                  <a:srgbClr val="FF0000"/>
                </a:solidFill>
              </a:rPr>
              <a:t>Atteinte </a:t>
            </a:r>
            <a:r>
              <a:rPr lang="fr-CH" sz="1200" dirty="0">
                <a:solidFill>
                  <a:srgbClr val="FF0000"/>
                </a:solidFill>
              </a:rPr>
              <a:t>de l’état général</a:t>
            </a:r>
          </a:p>
          <a:p>
            <a:pPr marL="742950" lvl="1" indent="-285750">
              <a:buFontTx/>
              <a:buChar char="-"/>
            </a:pPr>
            <a:r>
              <a:rPr lang="fr-CH" sz="1200" dirty="0">
                <a:solidFill>
                  <a:srgbClr val="FF0000"/>
                </a:solidFill>
              </a:rPr>
              <a:t>OMA perforée ou bilatérale</a:t>
            </a:r>
          </a:p>
          <a:p>
            <a:pPr marL="742950" lvl="1" indent="-285750">
              <a:buFontTx/>
              <a:buChar char="-"/>
            </a:pPr>
            <a:r>
              <a:rPr lang="fr-CH" sz="1200" dirty="0">
                <a:solidFill>
                  <a:srgbClr val="FF0000"/>
                </a:solidFill>
              </a:rPr>
              <a:t>1 seule oreille fonctionnelle</a:t>
            </a:r>
          </a:p>
          <a:p>
            <a:pPr marL="742950" lvl="1" indent="-285750">
              <a:buFontTx/>
              <a:buChar char="-"/>
            </a:pPr>
            <a:r>
              <a:rPr lang="fr-CH" sz="1200" dirty="0">
                <a:solidFill>
                  <a:srgbClr val="FF0000"/>
                </a:solidFill>
              </a:rPr>
              <a:t>Déficit </a:t>
            </a:r>
            <a:r>
              <a:rPr lang="fr-CH" sz="1200" dirty="0" smtClean="0">
                <a:solidFill>
                  <a:srgbClr val="FF0000"/>
                </a:solidFill>
              </a:rPr>
              <a:t>immunitaire</a:t>
            </a:r>
          </a:p>
          <a:p>
            <a:pPr marL="742950" lvl="1" indent="-285750">
              <a:buFontTx/>
              <a:buChar char="-"/>
            </a:pPr>
            <a:r>
              <a:rPr lang="fr-CH" sz="1200" dirty="0" smtClean="0">
                <a:solidFill>
                  <a:srgbClr val="FF0000"/>
                </a:solidFill>
              </a:rPr>
              <a:t>Baisse de l’état général, fièvre &gt; 39°C</a:t>
            </a:r>
          </a:p>
          <a:p>
            <a:pPr lvl="1"/>
            <a:endParaRPr lang="fr-CH" sz="1200" dirty="0"/>
          </a:p>
          <a:p>
            <a:pPr marL="342900" indent="-342900">
              <a:buAutoNum type="arabicParenR"/>
            </a:pPr>
            <a:r>
              <a:rPr lang="fr-CH" sz="1200" dirty="0" smtClean="0"/>
              <a:t>Analgésie </a:t>
            </a:r>
            <a:r>
              <a:rPr lang="fr-CH" sz="1200" dirty="0" smtClean="0">
                <a:solidFill>
                  <a:srgbClr val="FF0000"/>
                </a:solidFill>
              </a:rPr>
              <a:t>+ réévaluation </a:t>
            </a:r>
            <a:r>
              <a:rPr lang="fr-CH" sz="1200" dirty="0" smtClean="0"/>
              <a:t>après 48h (si &gt; 2 ans) ou 24h (si &lt; 2 ans):</a:t>
            </a:r>
          </a:p>
          <a:p>
            <a:pPr marL="742950" lvl="1" indent="-285750">
              <a:buFontTx/>
              <a:buChar char="-"/>
            </a:pPr>
            <a:r>
              <a:rPr lang="fr-CH" sz="1200" dirty="0" smtClean="0"/>
              <a:t>Paracétamol: </a:t>
            </a:r>
            <a:r>
              <a:rPr lang="fr-FR" sz="1200" dirty="0" smtClean="0">
                <a:cs typeface="Times New Roman" pitchFamily="18" charset="0"/>
              </a:rPr>
              <a:t>15 mg/kg/j, 3-4x/j</a:t>
            </a:r>
            <a:endParaRPr lang="fr-CH" sz="1200" dirty="0"/>
          </a:p>
          <a:p>
            <a:pPr marL="742950" lvl="1" indent="-285750">
              <a:buFontTx/>
              <a:buChar char="-"/>
            </a:pPr>
            <a:r>
              <a:rPr lang="fr-CH" sz="1200" dirty="0" smtClean="0"/>
              <a:t>Ibuprofène: </a:t>
            </a:r>
            <a:r>
              <a:rPr lang="fr-FR" sz="1200" dirty="0" smtClean="0">
                <a:cs typeface="Times New Roman" pitchFamily="18" charset="0"/>
              </a:rPr>
              <a:t>10 mg/kg/j, 3x/j</a:t>
            </a:r>
            <a:endParaRPr lang="fr-CH" sz="1200" dirty="0" smtClean="0"/>
          </a:p>
          <a:p>
            <a:pPr lvl="1"/>
            <a:endParaRPr lang="fr-CH" sz="1200" dirty="0"/>
          </a:p>
          <a:p>
            <a:pPr marL="342900" indent="-342900">
              <a:buAutoNum type="arabicParenR"/>
            </a:pPr>
            <a:r>
              <a:rPr lang="fr-CH" sz="1200" dirty="0" smtClean="0"/>
              <a:t>Si persistance des symptômes après 48h de traitement symptomatique </a:t>
            </a:r>
            <a:r>
              <a:rPr lang="fr-CH" sz="1200" dirty="0" smtClean="0">
                <a:sym typeface="Wingdings" panose="05000000000000000000" pitchFamily="2" charset="2"/>
              </a:rPr>
              <a:t> traitement AB</a:t>
            </a:r>
            <a:r>
              <a:rPr lang="fr-CH" sz="1200" dirty="0" smtClean="0"/>
              <a:t>:</a:t>
            </a:r>
          </a:p>
          <a:p>
            <a:pPr marL="742950" lvl="1" indent="-285750">
              <a:buFontTx/>
              <a:buChar char="-"/>
            </a:pPr>
            <a:r>
              <a:rPr lang="fr-CH" sz="1200" b="1" dirty="0" smtClean="0"/>
              <a:t>1</a:t>
            </a:r>
            <a:r>
              <a:rPr lang="fr-CH" sz="1200" b="1" baseline="30000" dirty="0" smtClean="0"/>
              <a:t>er</a:t>
            </a:r>
            <a:r>
              <a:rPr lang="fr-CH" sz="1200" b="1" dirty="0" smtClean="0"/>
              <a:t> choix: </a:t>
            </a:r>
            <a:r>
              <a:rPr lang="fr-CH" sz="1200" b="1" dirty="0" err="1" smtClean="0"/>
              <a:t>Amoxiclline</a:t>
            </a:r>
            <a:r>
              <a:rPr lang="fr-CH" sz="1200" b="1" dirty="0" smtClean="0"/>
              <a:t>: 50 mg/kg/j per os en </a:t>
            </a:r>
            <a:r>
              <a:rPr lang="fr-CH" sz="1200" b="1" dirty="0"/>
              <a:t>2</a:t>
            </a:r>
            <a:r>
              <a:rPr lang="fr-CH" sz="1200" b="1" dirty="0" smtClean="0"/>
              <a:t> doses pendant </a:t>
            </a:r>
            <a:r>
              <a:rPr lang="fr-CH" sz="1200" b="1" u="sng" dirty="0" smtClean="0"/>
              <a:t>5 jours </a:t>
            </a:r>
            <a:r>
              <a:rPr lang="fr-CH" sz="1200" dirty="0" smtClean="0"/>
              <a:t>(</a:t>
            </a:r>
            <a:r>
              <a:rPr lang="fr-CH" sz="1200" dirty="0" smtClean="0">
                <a:solidFill>
                  <a:srgbClr val="FF0000"/>
                </a:solidFill>
              </a:rPr>
              <a:t>10 jours si &lt; 2 ans ou OMA perforée ou OMA récidivante</a:t>
            </a:r>
            <a:r>
              <a:rPr lang="fr-CH" sz="1200" dirty="0" smtClean="0"/>
              <a:t>); Adulte: 1 g 3x/j per os</a:t>
            </a:r>
          </a:p>
          <a:p>
            <a:pPr marL="742950" lvl="1" indent="-285750">
              <a:buFontTx/>
              <a:buChar char="-"/>
            </a:pPr>
            <a:r>
              <a:rPr lang="fr-CH" sz="1200" dirty="0" smtClean="0">
                <a:solidFill>
                  <a:srgbClr val="FF0000"/>
                </a:solidFill>
              </a:rPr>
              <a:t>Si allergie aux pénicillines</a:t>
            </a:r>
            <a:r>
              <a:rPr lang="fr-CH" sz="1200" dirty="0" smtClean="0"/>
              <a:t>: </a:t>
            </a:r>
            <a:r>
              <a:rPr lang="fr-CH" sz="1200" dirty="0" err="1" smtClean="0"/>
              <a:t>Cefuroxime</a:t>
            </a:r>
            <a:r>
              <a:rPr lang="fr-CH" sz="1200" dirty="0" smtClean="0"/>
              <a:t> (</a:t>
            </a:r>
            <a:r>
              <a:rPr lang="fr-CH" sz="1200" dirty="0" err="1" smtClean="0"/>
              <a:t>Zinbat</a:t>
            </a:r>
            <a:r>
              <a:rPr lang="fr-CH" sz="1200" dirty="0" smtClean="0"/>
              <a:t>®): 15 mg/kg 2x/j; adulte: 500 mg 2x/j </a:t>
            </a:r>
            <a:r>
              <a:rPr lang="fr-CH" sz="1200" dirty="0" err="1" smtClean="0"/>
              <a:t>pd</a:t>
            </a:r>
            <a:r>
              <a:rPr lang="fr-CH" sz="1200" dirty="0" smtClean="0"/>
              <a:t> 5 jours</a:t>
            </a:r>
          </a:p>
          <a:p>
            <a:pPr marL="742950" lvl="1" indent="-285750">
              <a:buFontTx/>
              <a:buChar char="-"/>
            </a:pPr>
            <a:r>
              <a:rPr lang="fr-CH" sz="1200" dirty="0" smtClean="0"/>
              <a:t>Si </a:t>
            </a:r>
            <a:r>
              <a:rPr lang="fr-CH" sz="1200" dirty="0" smtClean="0">
                <a:solidFill>
                  <a:srgbClr val="FF0000"/>
                </a:solidFill>
              </a:rPr>
              <a:t>allergies grave </a:t>
            </a:r>
            <a:r>
              <a:rPr lang="fr-CH" sz="1200" dirty="0" smtClean="0"/>
              <a:t>aux pénicillines:  </a:t>
            </a:r>
            <a:r>
              <a:rPr lang="fr-CH" sz="1200" dirty="0" err="1" smtClean="0"/>
              <a:t>lévofloxacine</a:t>
            </a:r>
            <a:r>
              <a:rPr lang="fr-CH" sz="1200" dirty="0" smtClean="0"/>
              <a:t>, </a:t>
            </a:r>
            <a:r>
              <a:rPr lang="fr-CH" sz="1200" dirty="0" err="1"/>
              <a:t>c</a:t>
            </a:r>
            <a:r>
              <a:rPr lang="fr-CH" sz="1200" dirty="0" err="1" smtClean="0"/>
              <a:t>o-trimoxazole</a:t>
            </a:r>
            <a:r>
              <a:rPr lang="fr-CH" sz="1200" dirty="0" smtClean="0"/>
              <a:t> </a:t>
            </a:r>
            <a:r>
              <a:rPr lang="fr-CH" sz="1200" dirty="0"/>
              <a:t>(160mg TMP/800mg SMX 2x/jour durant 5-7 jours), </a:t>
            </a:r>
            <a:r>
              <a:rPr lang="fr-CH" sz="1200" dirty="0" err="1" smtClean="0"/>
              <a:t>clarithromycine</a:t>
            </a:r>
            <a:r>
              <a:rPr lang="fr-CH" sz="1200" dirty="0" smtClean="0"/>
              <a:t>, …</a:t>
            </a:r>
          </a:p>
          <a:p>
            <a:pPr lvl="1"/>
            <a:endParaRPr lang="fr-CH" sz="1200" dirty="0" smtClean="0"/>
          </a:p>
          <a:p>
            <a:pPr marL="342900" indent="-342900">
              <a:buAutoNum type="arabicParenR"/>
            </a:pPr>
            <a:r>
              <a:rPr lang="fr-CH" sz="1200" dirty="0" smtClean="0"/>
              <a:t>Considérer d’emblée </a:t>
            </a:r>
            <a:r>
              <a:rPr lang="fr-CH" sz="1200" dirty="0">
                <a:solidFill>
                  <a:srgbClr val="FF0000"/>
                </a:solidFill>
              </a:rPr>
              <a:t>a</a:t>
            </a:r>
            <a:r>
              <a:rPr lang="fr-CH" sz="1200" dirty="0" smtClean="0">
                <a:solidFill>
                  <a:srgbClr val="FF0000"/>
                </a:solidFill>
              </a:rPr>
              <a:t>moxicilline à dose augmentée de 80-90 mg/kg/j </a:t>
            </a:r>
            <a:r>
              <a:rPr lang="fr-CH" sz="1200" dirty="0" smtClean="0"/>
              <a:t>en 2 doses </a:t>
            </a:r>
            <a:r>
              <a:rPr lang="fr-CH" sz="1200" dirty="0"/>
              <a:t>per os </a:t>
            </a:r>
            <a:r>
              <a:rPr lang="fr-CH" sz="1200" dirty="0" smtClean="0"/>
              <a:t>(adulte: max. 2g/dose) </a:t>
            </a:r>
            <a:r>
              <a:rPr lang="fr-CH" sz="1200" b="1" dirty="0" smtClean="0"/>
              <a:t>si probabilité plus élevée de Pneumocoque avec sensibilité diminuée aux pénicillines</a:t>
            </a:r>
            <a:r>
              <a:rPr lang="fr-CH" sz="1200" dirty="0" smtClean="0"/>
              <a:t>:</a:t>
            </a:r>
          </a:p>
          <a:p>
            <a:pPr marL="742950" lvl="1" indent="-285750">
              <a:buFontTx/>
              <a:buChar char="-"/>
            </a:pPr>
            <a:r>
              <a:rPr lang="fr-CH" sz="1200" dirty="0"/>
              <a:t>Enfant de </a:t>
            </a:r>
            <a:r>
              <a:rPr lang="fr-CH" sz="1200" dirty="0">
                <a:solidFill>
                  <a:srgbClr val="FF0000"/>
                </a:solidFill>
              </a:rPr>
              <a:t>&lt; 1 an</a:t>
            </a:r>
          </a:p>
          <a:p>
            <a:pPr marL="742950" lvl="1" indent="-285750">
              <a:buFontTx/>
              <a:buChar char="-"/>
            </a:pPr>
            <a:r>
              <a:rPr lang="fr-CH" sz="1200" dirty="0"/>
              <a:t>Enfants en </a:t>
            </a:r>
            <a:r>
              <a:rPr lang="fr-CH" sz="1200" dirty="0">
                <a:solidFill>
                  <a:srgbClr val="FF0000"/>
                </a:solidFill>
              </a:rPr>
              <a:t>crèche</a:t>
            </a:r>
          </a:p>
          <a:p>
            <a:pPr marL="742950" lvl="1" indent="-285750">
              <a:buFontTx/>
              <a:buChar char="-"/>
            </a:pPr>
            <a:r>
              <a:rPr lang="fr-CH" sz="1200" dirty="0"/>
              <a:t>Traitement </a:t>
            </a:r>
            <a:r>
              <a:rPr lang="fr-CH" sz="1200" dirty="0">
                <a:solidFill>
                  <a:srgbClr val="FF0000"/>
                </a:solidFill>
              </a:rPr>
              <a:t>AB dans les </a:t>
            </a:r>
            <a:r>
              <a:rPr lang="fr-CH" sz="1200" u="sng" dirty="0">
                <a:solidFill>
                  <a:srgbClr val="FF0000"/>
                </a:solidFill>
              </a:rPr>
              <a:t>30 jours </a:t>
            </a:r>
            <a:r>
              <a:rPr lang="fr-CH" sz="1200" dirty="0">
                <a:solidFill>
                  <a:srgbClr val="FF0000"/>
                </a:solidFill>
              </a:rPr>
              <a:t>précédents </a:t>
            </a:r>
          </a:p>
          <a:p>
            <a:pPr marL="742950" lvl="1" indent="-285750">
              <a:buFontTx/>
              <a:buChar char="-"/>
            </a:pPr>
            <a:r>
              <a:rPr lang="fr-CH" sz="1200" dirty="0" smtClean="0"/>
              <a:t>OMA </a:t>
            </a:r>
            <a:r>
              <a:rPr lang="fr-CH" sz="1200" dirty="0" smtClean="0">
                <a:solidFill>
                  <a:srgbClr val="FF0000"/>
                </a:solidFill>
              </a:rPr>
              <a:t>récurrentes</a:t>
            </a:r>
            <a:r>
              <a:rPr lang="fr-CH" sz="1200" dirty="0" smtClean="0"/>
              <a:t> (</a:t>
            </a:r>
            <a:r>
              <a:rPr lang="fr-FR" sz="1200" dirty="0" smtClean="0"/>
              <a:t>&gt; 3 OMA en 6 </a:t>
            </a:r>
            <a:r>
              <a:rPr lang="fr-FR" sz="1200" dirty="0"/>
              <a:t>mois </a:t>
            </a:r>
            <a:r>
              <a:rPr lang="fr-FR" sz="1200" dirty="0" smtClean="0"/>
              <a:t>vs &gt; 4 OMA en 12 mois)</a:t>
            </a:r>
            <a:r>
              <a:rPr lang="fr-CH" sz="1200" dirty="0" smtClean="0"/>
              <a:t> </a:t>
            </a:r>
          </a:p>
          <a:p>
            <a:pPr marL="742950" lvl="1" indent="-285750">
              <a:buFontTx/>
              <a:buChar char="-"/>
            </a:pPr>
            <a:endParaRPr lang="fr-CH" sz="1200" dirty="0" smtClean="0">
              <a:solidFill>
                <a:srgbClr val="FF0000"/>
              </a:solidFill>
            </a:endParaRPr>
          </a:p>
          <a:p>
            <a:pPr marL="342900" indent="-342900">
              <a:buFontTx/>
              <a:buAutoNum type="arabicParenR"/>
            </a:pPr>
            <a:r>
              <a:rPr lang="fr-CH" sz="1200" dirty="0" smtClean="0"/>
              <a:t>En cas d’</a:t>
            </a:r>
            <a:r>
              <a:rPr lang="fr-CH" sz="1200" dirty="0" smtClean="0">
                <a:solidFill>
                  <a:srgbClr val="FF0000"/>
                </a:solidFill>
              </a:rPr>
              <a:t>échec clinique après 72h </a:t>
            </a:r>
            <a:r>
              <a:rPr lang="fr-CH" sz="1200" dirty="0" smtClean="0"/>
              <a:t>d’AB ou si </a:t>
            </a:r>
            <a:r>
              <a:rPr lang="fr-CH" sz="1200" dirty="0" smtClean="0">
                <a:solidFill>
                  <a:srgbClr val="FF0000"/>
                </a:solidFill>
              </a:rPr>
              <a:t>récidive en fin de traitement (dans les 30 jours qui suivent)</a:t>
            </a:r>
            <a:r>
              <a:rPr lang="fr-CH" sz="1200" dirty="0" smtClean="0"/>
              <a:t>, de conjonctivite purulente associée (</a:t>
            </a:r>
            <a:r>
              <a:rPr lang="fr-CH" sz="1200" dirty="0" err="1" smtClean="0"/>
              <a:t>Heamophilus</a:t>
            </a:r>
            <a:r>
              <a:rPr lang="fr-CH" sz="1200" dirty="0" smtClean="0"/>
              <a:t>) ou d’atteinte sévère:</a:t>
            </a:r>
          </a:p>
          <a:p>
            <a:pPr marL="742950" lvl="1" indent="-285750">
              <a:buFontTx/>
              <a:buChar char="-"/>
            </a:pPr>
            <a:r>
              <a:rPr lang="fr-CH" sz="1200" b="1" dirty="0" smtClean="0"/>
              <a:t>Amoxiclline + clavulanate (Augmentin®): 80-90 mg/kg/j; adulte : 1 g 3x/j</a:t>
            </a:r>
            <a:endParaRPr lang="fr-CH" sz="1200" b="1" dirty="0"/>
          </a:p>
          <a:p>
            <a:pPr marL="742950" lvl="1" indent="-285750">
              <a:buFontTx/>
              <a:buChar char="-"/>
            </a:pPr>
            <a:endParaRPr lang="fr-CH" sz="1200" dirty="0" smtClean="0"/>
          </a:p>
          <a:p>
            <a:pPr marL="342900" indent="-342900">
              <a:buAutoNum type="arabicParenR"/>
            </a:pPr>
            <a:r>
              <a:rPr lang="fr-CH" sz="1200" dirty="0" smtClean="0"/>
              <a:t>Si persistance des symptômes sous ces traitements:</a:t>
            </a:r>
          </a:p>
          <a:p>
            <a:pPr marL="742950" lvl="1" indent="-285750">
              <a:buFontTx/>
              <a:buChar char="-"/>
            </a:pPr>
            <a:r>
              <a:rPr lang="fr-CH" sz="1200" dirty="0" smtClean="0"/>
              <a:t>Rocéphine® (ceftriaxone) 50 mg/kg/j </a:t>
            </a:r>
            <a:r>
              <a:rPr lang="fr-CH" sz="1200" dirty="0" smtClean="0">
                <a:solidFill>
                  <a:srgbClr val="FF0000"/>
                </a:solidFill>
              </a:rPr>
              <a:t>IM /IV </a:t>
            </a:r>
            <a:r>
              <a:rPr lang="fr-CH" sz="1200" dirty="0" smtClean="0"/>
              <a:t>pendant </a:t>
            </a:r>
            <a:r>
              <a:rPr lang="fr-CH" sz="1200" dirty="0" smtClean="0">
                <a:solidFill>
                  <a:srgbClr val="FF0000"/>
                </a:solidFill>
              </a:rPr>
              <a:t>3 jours</a:t>
            </a:r>
            <a:endParaRPr lang="fr-CH" sz="1200" dirty="0" smtClean="0"/>
          </a:p>
          <a:p>
            <a:pPr marL="742950" lvl="1" indent="-285750">
              <a:buFontTx/>
              <a:buChar char="-"/>
            </a:pPr>
            <a:r>
              <a:rPr lang="fr-CH" sz="1200" dirty="0" smtClean="0"/>
              <a:t>Avis ORL pour paracentèse +/-</a:t>
            </a:r>
            <a:r>
              <a:rPr lang="fr-FR" sz="1200" dirty="0" smtClean="0">
                <a:cs typeface="Times New Roman" pitchFamily="18" charset="0"/>
              </a:rPr>
              <a:t>adénoïdectomie</a:t>
            </a:r>
            <a:endParaRPr lang="fr-CH" sz="1400" dirty="0"/>
          </a:p>
        </p:txBody>
      </p:sp>
      <p:sp>
        <p:nvSpPr>
          <p:cNvPr id="4" name="Rectangle 3"/>
          <p:cNvSpPr/>
          <p:nvPr/>
        </p:nvSpPr>
        <p:spPr>
          <a:xfrm>
            <a:off x="280416" y="50800"/>
            <a:ext cx="8607552" cy="67543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ln w="571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434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lèche droite 47"/>
          <p:cNvSpPr/>
          <p:nvPr/>
        </p:nvSpPr>
        <p:spPr>
          <a:xfrm>
            <a:off x="4198328" y="3003999"/>
            <a:ext cx="1205403" cy="2156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9" name="Flèche droite 48"/>
          <p:cNvSpPr/>
          <p:nvPr/>
        </p:nvSpPr>
        <p:spPr>
          <a:xfrm>
            <a:off x="6071953" y="3003999"/>
            <a:ext cx="1205403" cy="2156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27" name="Groupe 26"/>
          <p:cNvGrpSpPr/>
          <p:nvPr/>
        </p:nvGrpSpPr>
        <p:grpSpPr>
          <a:xfrm>
            <a:off x="152960" y="2705241"/>
            <a:ext cx="1084940" cy="719276"/>
            <a:chOff x="188820" y="2875571"/>
            <a:chExt cx="1084940" cy="719276"/>
          </a:xfrm>
        </p:grpSpPr>
        <p:sp>
          <p:nvSpPr>
            <p:cNvPr id="6" name="Ellipse 5"/>
            <p:cNvSpPr/>
            <p:nvPr/>
          </p:nvSpPr>
          <p:spPr>
            <a:xfrm>
              <a:off x="188820" y="2875571"/>
              <a:ext cx="1084940" cy="719276"/>
            </a:xfrm>
            <a:prstGeom prst="ellipse">
              <a:avLst/>
            </a:prstGeom>
            <a:solidFill>
              <a:srgbClr val="FF6FC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390491" y="3050543"/>
              <a:ext cx="681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b="1" dirty="0" smtClean="0"/>
                <a:t>OMA</a:t>
              </a:r>
              <a:endParaRPr lang="fr-CH" b="1" dirty="0"/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1488140" y="1568823"/>
            <a:ext cx="1532965" cy="1219200"/>
            <a:chOff x="1524000" y="1739153"/>
            <a:chExt cx="1532965" cy="1219200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524000" y="1739153"/>
              <a:ext cx="1532965" cy="1219200"/>
            </a:xfrm>
            <a:prstGeom prst="roundRect">
              <a:avLst/>
            </a:prstGeom>
            <a:solidFill>
              <a:srgbClr val="FF6FC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600132" y="1933254"/>
              <a:ext cx="13806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600" dirty="0" smtClean="0"/>
                <a:t>Amoxicilline</a:t>
              </a:r>
            </a:p>
            <a:p>
              <a:r>
                <a:rPr lang="fr-CH" sz="1600" dirty="0" smtClean="0"/>
                <a:t>80-90 mg/kg/j</a:t>
              </a:r>
            </a:p>
            <a:p>
              <a:r>
                <a:rPr lang="fr-CH" sz="1600" dirty="0"/>
                <a:t>e</a:t>
              </a:r>
              <a:r>
                <a:rPr lang="fr-CH" sz="1600" dirty="0" smtClean="0"/>
                <a:t>n 2-3 doses/j</a:t>
              </a:r>
              <a:endParaRPr lang="fr-CH" sz="1600" dirty="0"/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1488140" y="3424517"/>
            <a:ext cx="1532965" cy="1219200"/>
            <a:chOff x="1524000" y="3594847"/>
            <a:chExt cx="1532965" cy="1219200"/>
          </a:xfrm>
        </p:grpSpPr>
        <p:sp>
          <p:nvSpPr>
            <p:cNvPr id="10" name="Rectangle à coins arrondis 9"/>
            <p:cNvSpPr/>
            <p:nvPr/>
          </p:nvSpPr>
          <p:spPr>
            <a:xfrm>
              <a:off x="1524000" y="3594847"/>
              <a:ext cx="1532965" cy="1219200"/>
            </a:xfrm>
            <a:prstGeom prst="roundRect">
              <a:avLst/>
            </a:prstGeom>
            <a:solidFill>
              <a:srgbClr val="FF6FC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600132" y="3788948"/>
              <a:ext cx="13851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600" dirty="0" smtClean="0"/>
                <a:t>Amoxicilline</a:t>
              </a:r>
            </a:p>
            <a:p>
              <a:r>
                <a:rPr lang="fr-CH" sz="1600" dirty="0" smtClean="0"/>
                <a:t>50 mg/kg/j en 2-3 doses/j</a:t>
              </a:r>
              <a:endParaRPr lang="fr-CH" sz="1600" dirty="0"/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3561203" y="2539730"/>
            <a:ext cx="1620396" cy="1219200"/>
            <a:chOff x="3597063" y="2710060"/>
            <a:chExt cx="1620396" cy="1219200"/>
          </a:xfrm>
        </p:grpSpPr>
        <p:sp>
          <p:nvSpPr>
            <p:cNvPr id="12" name="Rectangle à coins arrondis 11"/>
            <p:cNvSpPr/>
            <p:nvPr/>
          </p:nvSpPr>
          <p:spPr>
            <a:xfrm>
              <a:off x="3597063" y="2710060"/>
              <a:ext cx="1600649" cy="1219200"/>
            </a:xfrm>
            <a:prstGeom prst="roundRect">
              <a:avLst/>
            </a:prstGeom>
            <a:solidFill>
              <a:srgbClr val="FF6FC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673195" y="2904161"/>
              <a:ext cx="15442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600" dirty="0" smtClean="0"/>
                <a:t>Co-Amoxicilline</a:t>
              </a:r>
            </a:p>
            <a:p>
              <a:r>
                <a:rPr lang="fr-CH" sz="1600" dirty="0"/>
                <a:t>80-90 </a:t>
              </a:r>
              <a:r>
                <a:rPr lang="fr-CH" sz="1600" dirty="0" smtClean="0"/>
                <a:t>mg/kg/j en 2-3 doses/j</a:t>
              </a:r>
              <a:endParaRPr lang="fr-CH" sz="1600" dirty="0"/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5425862" y="2539730"/>
            <a:ext cx="1734695" cy="1219200"/>
            <a:chOff x="5461722" y="2710060"/>
            <a:chExt cx="1734695" cy="1219200"/>
          </a:xfrm>
        </p:grpSpPr>
        <p:sp>
          <p:nvSpPr>
            <p:cNvPr id="15" name="Rectangle à coins arrondis 14"/>
            <p:cNvSpPr/>
            <p:nvPr/>
          </p:nvSpPr>
          <p:spPr>
            <a:xfrm>
              <a:off x="5461722" y="2710060"/>
              <a:ext cx="1600649" cy="1219200"/>
            </a:xfrm>
            <a:prstGeom prst="roundRect">
              <a:avLst/>
            </a:prstGeom>
            <a:solidFill>
              <a:srgbClr val="FF6FC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5652153" y="3027272"/>
              <a:ext cx="1544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600" dirty="0" err="1" smtClean="0"/>
                <a:t>Ceftriaxone</a:t>
              </a:r>
              <a:endParaRPr lang="fr-CH" sz="1600" dirty="0" smtClean="0"/>
            </a:p>
            <a:p>
              <a:r>
                <a:rPr lang="fr-CH" sz="1600" dirty="0" smtClean="0"/>
                <a:t>50 mg/kg/j</a:t>
              </a:r>
              <a:endParaRPr lang="fr-CH" sz="1600" dirty="0"/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7320103" y="2553216"/>
            <a:ext cx="1622780" cy="1219200"/>
            <a:chOff x="7176670" y="2723546"/>
            <a:chExt cx="1622780" cy="1219200"/>
          </a:xfrm>
        </p:grpSpPr>
        <p:sp>
          <p:nvSpPr>
            <p:cNvPr id="17" name="Rectangle à coins arrondis 16"/>
            <p:cNvSpPr/>
            <p:nvPr/>
          </p:nvSpPr>
          <p:spPr>
            <a:xfrm>
              <a:off x="7176670" y="2723546"/>
              <a:ext cx="1600649" cy="1219200"/>
            </a:xfrm>
            <a:prstGeom prst="roundRect">
              <a:avLst/>
            </a:prstGeom>
            <a:solidFill>
              <a:srgbClr val="FF6FC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7176670" y="2917647"/>
              <a:ext cx="16227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600" dirty="0" smtClean="0"/>
                <a:t>Consultation ORL</a:t>
              </a:r>
            </a:p>
            <a:p>
              <a:r>
                <a:rPr lang="fr-CH" sz="1600" dirty="0" err="1" smtClean="0"/>
                <a:t>Tympanocentèse</a:t>
              </a:r>
              <a:endParaRPr lang="fr-CH" sz="1600" dirty="0" smtClean="0"/>
            </a:p>
            <a:p>
              <a:r>
                <a:rPr lang="fr-CH" sz="1600" dirty="0" smtClean="0"/>
                <a:t>AB ciblé</a:t>
              </a:r>
            </a:p>
          </p:txBody>
        </p:sp>
      </p:grpSp>
      <p:sp>
        <p:nvSpPr>
          <p:cNvPr id="28" name="Flèche droite 27"/>
          <p:cNvSpPr/>
          <p:nvPr/>
        </p:nvSpPr>
        <p:spPr>
          <a:xfrm rot="18816564">
            <a:off x="969196" y="2431908"/>
            <a:ext cx="545272" cy="2156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0" name="Flèche droite 29"/>
          <p:cNvSpPr/>
          <p:nvPr/>
        </p:nvSpPr>
        <p:spPr>
          <a:xfrm rot="2783436" flipV="1">
            <a:off x="976330" y="3506443"/>
            <a:ext cx="545272" cy="2156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2" name="Flèche droite 31"/>
          <p:cNvSpPr/>
          <p:nvPr/>
        </p:nvSpPr>
        <p:spPr>
          <a:xfrm>
            <a:off x="2333668" y="3003999"/>
            <a:ext cx="1205403" cy="2156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9" name="Double flèche verticale 28"/>
          <p:cNvSpPr/>
          <p:nvPr/>
        </p:nvSpPr>
        <p:spPr>
          <a:xfrm>
            <a:off x="2160328" y="2880213"/>
            <a:ext cx="248305" cy="462278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4" name="Demi-tour 33"/>
          <p:cNvSpPr/>
          <p:nvPr/>
        </p:nvSpPr>
        <p:spPr>
          <a:xfrm flipV="1">
            <a:off x="618564" y="3486742"/>
            <a:ext cx="3863788" cy="2158483"/>
          </a:xfrm>
          <a:prstGeom prst="uturnArrow">
            <a:avLst>
              <a:gd name="adj1" fmla="val 6200"/>
              <a:gd name="adj2" fmla="val 7141"/>
              <a:gd name="adj3" fmla="val 12125"/>
              <a:gd name="adj4" fmla="val 43750"/>
              <a:gd name="adj5" fmla="val 8372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grpSp>
        <p:nvGrpSpPr>
          <p:cNvPr id="36" name="Groupe 35"/>
          <p:cNvGrpSpPr/>
          <p:nvPr/>
        </p:nvGrpSpPr>
        <p:grpSpPr>
          <a:xfrm>
            <a:off x="3197930" y="1993756"/>
            <a:ext cx="726546" cy="988871"/>
            <a:chOff x="3233790" y="2164086"/>
            <a:chExt cx="726546" cy="988871"/>
          </a:xfrm>
        </p:grpSpPr>
        <p:sp>
          <p:nvSpPr>
            <p:cNvPr id="9" name="ZoneTexte 8"/>
            <p:cNvSpPr txBox="1"/>
            <p:nvPr/>
          </p:nvSpPr>
          <p:spPr>
            <a:xfrm>
              <a:off x="3233790" y="2164086"/>
              <a:ext cx="72654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fr-CH" dirty="0" smtClean="0">
                  <a:solidFill>
                    <a:schemeClr val="bg1"/>
                  </a:solidFill>
                </a:rPr>
                <a:t>Echec</a:t>
              </a:r>
              <a:endParaRPr lang="fr-CH" dirty="0">
                <a:solidFill>
                  <a:schemeClr val="bg1"/>
                </a:solidFill>
              </a:endParaRPr>
            </a:p>
          </p:txBody>
        </p:sp>
        <p:sp>
          <p:nvSpPr>
            <p:cNvPr id="35" name="Éclair 34"/>
            <p:cNvSpPr/>
            <p:nvPr/>
          </p:nvSpPr>
          <p:spPr>
            <a:xfrm rot="20952985" flipH="1">
              <a:off x="3259163" y="2616747"/>
              <a:ext cx="276202" cy="536210"/>
            </a:xfrm>
            <a:prstGeom prst="lightningBol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40" name="Groupe 39"/>
          <p:cNvGrpSpPr/>
          <p:nvPr/>
        </p:nvGrpSpPr>
        <p:grpSpPr>
          <a:xfrm>
            <a:off x="5194273" y="1993756"/>
            <a:ext cx="726546" cy="988871"/>
            <a:chOff x="3233790" y="2164086"/>
            <a:chExt cx="726546" cy="988871"/>
          </a:xfrm>
        </p:grpSpPr>
        <p:sp>
          <p:nvSpPr>
            <p:cNvPr id="41" name="ZoneTexte 40"/>
            <p:cNvSpPr txBox="1"/>
            <p:nvPr/>
          </p:nvSpPr>
          <p:spPr>
            <a:xfrm>
              <a:off x="3233790" y="2164086"/>
              <a:ext cx="72654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fr-CH" dirty="0" smtClean="0">
                  <a:solidFill>
                    <a:schemeClr val="bg1"/>
                  </a:solidFill>
                </a:rPr>
                <a:t>Echec</a:t>
              </a:r>
              <a:endParaRPr lang="fr-CH" dirty="0">
                <a:solidFill>
                  <a:schemeClr val="bg1"/>
                </a:solidFill>
              </a:endParaRPr>
            </a:p>
          </p:txBody>
        </p:sp>
        <p:sp>
          <p:nvSpPr>
            <p:cNvPr id="42" name="Éclair 41"/>
            <p:cNvSpPr/>
            <p:nvPr/>
          </p:nvSpPr>
          <p:spPr>
            <a:xfrm rot="20952985" flipH="1">
              <a:off x="3259163" y="2616747"/>
              <a:ext cx="276202" cy="536210"/>
            </a:xfrm>
            <a:prstGeom prst="lightningBol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43" name="Groupe 42"/>
          <p:cNvGrpSpPr/>
          <p:nvPr/>
        </p:nvGrpSpPr>
        <p:grpSpPr>
          <a:xfrm>
            <a:off x="7047527" y="2014861"/>
            <a:ext cx="726546" cy="988871"/>
            <a:chOff x="3233790" y="2164086"/>
            <a:chExt cx="726546" cy="988871"/>
          </a:xfrm>
        </p:grpSpPr>
        <p:sp>
          <p:nvSpPr>
            <p:cNvPr id="44" name="ZoneTexte 43"/>
            <p:cNvSpPr txBox="1"/>
            <p:nvPr/>
          </p:nvSpPr>
          <p:spPr>
            <a:xfrm>
              <a:off x="3233790" y="2164086"/>
              <a:ext cx="72654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fr-CH" dirty="0" smtClean="0">
                  <a:solidFill>
                    <a:schemeClr val="bg1"/>
                  </a:solidFill>
                </a:rPr>
                <a:t>Echec</a:t>
              </a:r>
              <a:endParaRPr lang="fr-CH" dirty="0">
                <a:solidFill>
                  <a:schemeClr val="bg1"/>
                </a:solidFill>
              </a:endParaRPr>
            </a:p>
          </p:txBody>
        </p:sp>
        <p:sp>
          <p:nvSpPr>
            <p:cNvPr id="45" name="Éclair 44"/>
            <p:cNvSpPr/>
            <p:nvPr/>
          </p:nvSpPr>
          <p:spPr>
            <a:xfrm rot="20952985" flipH="1">
              <a:off x="3259163" y="2616747"/>
              <a:ext cx="276202" cy="536210"/>
            </a:xfrm>
            <a:prstGeom prst="lightningBol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39" name="ZoneTexte 38"/>
          <p:cNvSpPr txBox="1"/>
          <p:nvPr/>
        </p:nvSpPr>
        <p:spPr>
          <a:xfrm>
            <a:off x="220340" y="1481523"/>
            <a:ext cx="1179388" cy="7848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88900" indent="-82550">
              <a:buFont typeface="Arial" panose="020B0604020202020204" pitchFamily="34" charset="0"/>
              <a:buChar char="•"/>
            </a:pPr>
            <a:r>
              <a:rPr lang="fr-CH" sz="900" dirty="0" smtClean="0"/>
              <a:t>Enfant  &lt; 1 an</a:t>
            </a:r>
          </a:p>
          <a:p>
            <a:pPr marL="88900" indent="-82550">
              <a:buFont typeface="Arial" panose="020B0604020202020204" pitchFamily="34" charset="0"/>
              <a:buChar char="•"/>
            </a:pPr>
            <a:r>
              <a:rPr lang="fr-CH" sz="900" dirty="0" smtClean="0"/>
              <a:t>Crèche</a:t>
            </a:r>
          </a:p>
          <a:p>
            <a:pPr marL="88900" indent="-82550">
              <a:buFont typeface="Arial" panose="020B0604020202020204" pitchFamily="34" charset="0"/>
              <a:buChar char="•"/>
            </a:pPr>
            <a:r>
              <a:rPr lang="fr-CH" sz="900" dirty="0" err="1"/>
              <a:t>t</a:t>
            </a:r>
            <a:r>
              <a:rPr lang="fr-CH" sz="900" dirty="0" err="1" smtClean="0"/>
              <a:t>tt</a:t>
            </a:r>
            <a:r>
              <a:rPr lang="fr-CH" sz="900" dirty="0" smtClean="0"/>
              <a:t> d’AMX récent (30 jours) ou OMA récurrentes</a:t>
            </a:r>
            <a:endParaRPr lang="fr-CH" sz="900" dirty="0"/>
          </a:p>
        </p:txBody>
      </p:sp>
      <p:sp>
        <p:nvSpPr>
          <p:cNvPr id="47" name="ZoneTexte 46"/>
          <p:cNvSpPr txBox="1"/>
          <p:nvPr/>
        </p:nvSpPr>
        <p:spPr>
          <a:xfrm>
            <a:off x="1272988" y="4848590"/>
            <a:ext cx="2582758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88900" indent="-82550">
              <a:buFont typeface="Arial" panose="020B0604020202020204" pitchFamily="34" charset="0"/>
              <a:buChar char="•"/>
            </a:pPr>
            <a:r>
              <a:rPr lang="fr-CH" sz="900" dirty="0" smtClean="0"/>
              <a:t>AMX prescrite dans les derniers 30 jours</a:t>
            </a:r>
          </a:p>
          <a:p>
            <a:pPr marL="88900" indent="-82550">
              <a:buFont typeface="Arial" panose="020B0604020202020204" pitchFamily="34" charset="0"/>
              <a:buChar char="•"/>
            </a:pPr>
            <a:r>
              <a:rPr lang="fr-CH" sz="900" dirty="0" smtClean="0"/>
              <a:t>Conjonctivite purulente associée (Haemophilus)</a:t>
            </a:r>
          </a:p>
          <a:p>
            <a:pPr marL="88900" indent="-82550">
              <a:buFont typeface="Arial" panose="020B0604020202020204" pitchFamily="34" charset="0"/>
              <a:buChar char="•"/>
            </a:pPr>
            <a:r>
              <a:rPr lang="fr-CH" sz="900" dirty="0" smtClean="0"/>
              <a:t>OMA très sévère</a:t>
            </a:r>
            <a:endParaRPr lang="fr-CH" sz="900" dirty="0"/>
          </a:p>
        </p:txBody>
      </p:sp>
      <p:pic>
        <p:nvPicPr>
          <p:cNvPr id="11268" name="Picture 4" descr="https://encrypted-tbn0.gstatic.com/images?q=tbn:ANd9GcTA5UcHs98yX5ASLzmxtqX3Atjf69zU4i2DZFjyjjSd0EhbtWRsgcS9AQg5Ug&amp;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861" y="6182191"/>
            <a:ext cx="1543050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98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53" y="-14728"/>
            <a:ext cx="5798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/>
                <a:cs typeface="Arial"/>
              </a:rPr>
              <a:t>PREVENIR </a:t>
            </a:r>
            <a:r>
              <a:rPr lang="en-US" sz="4400" b="1" dirty="0">
                <a:latin typeface="Arial"/>
                <a:cs typeface="Arial"/>
              </a:rPr>
              <a:t>L</a:t>
            </a:r>
            <a:r>
              <a:rPr lang="en-US" sz="4400" b="1" dirty="0" smtClean="0">
                <a:latin typeface="Arial"/>
                <a:cs typeface="Arial"/>
              </a:rPr>
              <a:t>ES OMA</a:t>
            </a:r>
            <a:endParaRPr lang="en-US" sz="4400" b="1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3831" y="1926599"/>
            <a:ext cx="899921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1" indent="-171450">
              <a:buFont typeface="Arial" pitchFamily="34" charset="0"/>
              <a:buChar char="•"/>
              <a:defRPr/>
            </a:pPr>
            <a:r>
              <a:rPr lang="fr-FR" sz="2400" b="1" dirty="0"/>
              <a:t>La crèche</a:t>
            </a:r>
            <a:r>
              <a:rPr lang="fr-FR" sz="2400" dirty="0"/>
              <a:t> </a:t>
            </a:r>
            <a:r>
              <a:rPr lang="fr-FR" sz="2400" dirty="0" smtClean="0"/>
              <a:t>avant 3 ans (viroses) </a:t>
            </a:r>
            <a:r>
              <a:rPr lang="fr-FR" sz="2400" dirty="0" smtClean="0">
                <a:sym typeface="Wingdings" panose="05000000000000000000" pitchFamily="2" charset="2"/>
              </a:rPr>
              <a:t> </a:t>
            </a:r>
            <a:r>
              <a:rPr lang="fr-FR" sz="2400" dirty="0" smtClean="0"/>
              <a:t>environ </a:t>
            </a:r>
            <a:r>
              <a:rPr lang="fr-FR" sz="2400" dirty="0" smtClean="0">
                <a:solidFill>
                  <a:srgbClr val="FF0000"/>
                </a:solidFill>
              </a:rPr>
              <a:t>50</a:t>
            </a:r>
            <a:r>
              <a:rPr lang="fr-FR" sz="2400" dirty="0">
                <a:solidFill>
                  <a:srgbClr val="FF0000"/>
                </a:solidFill>
              </a:rPr>
              <a:t>% des IVRS </a:t>
            </a:r>
            <a:r>
              <a:rPr lang="fr-FR" sz="2400" dirty="0" smtClean="0"/>
              <a:t>prolongées vont être suivies </a:t>
            </a:r>
            <a:r>
              <a:rPr lang="fr-FR" sz="2400" dirty="0"/>
              <a:t>d’une </a:t>
            </a:r>
            <a:r>
              <a:rPr lang="fr-FR" sz="2400" dirty="0" smtClean="0"/>
              <a:t>OMA chez l’enfant.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fr-FR" sz="2400" b="1" dirty="0" smtClean="0"/>
              <a:t>Le tabagisme</a:t>
            </a:r>
            <a:r>
              <a:rPr lang="fr-FR" sz="2400" dirty="0" smtClean="0"/>
              <a:t> </a:t>
            </a:r>
            <a:r>
              <a:rPr lang="fr-FR" sz="2400" b="1" dirty="0" smtClean="0"/>
              <a:t>maternel</a:t>
            </a:r>
            <a:r>
              <a:rPr lang="fr-FR" sz="2400" dirty="0" smtClean="0"/>
              <a:t> (</a:t>
            </a:r>
            <a:r>
              <a:rPr lang="fr-FR" sz="2400" dirty="0" smtClean="0">
                <a:solidFill>
                  <a:srgbClr val="FF0000"/>
                </a:solidFill>
              </a:rPr>
              <a:t>risque x 4</a:t>
            </a:r>
            <a:r>
              <a:rPr lang="fr-FR" sz="2400" dirty="0" smtClean="0"/>
              <a:t>), la </a:t>
            </a:r>
            <a:r>
              <a:rPr lang="fr-FR" sz="2400" b="1" dirty="0" smtClean="0"/>
              <a:t>pollution</a:t>
            </a:r>
            <a:r>
              <a:rPr lang="fr-FR" sz="2400" dirty="0" smtClean="0"/>
              <a:t> atmosphérique</a:t>
            </a:r>
            <a:endParaRPr lang="fr-FR" sz="2400" dirty="0"/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fr-FR" sz="2400" b="1" dirty="0" smtClean="0"/>
              <a:t>L’absence d’allaitement </a:t>
            </a:r>
            <a:r>
              <a:rPr lang="fr-FR" sz="2400" dirty="0" smtClean="0"/>
              <a:t>maternel car </a:t>
            </a:r>
            <a:r>
              <a:rPr lang="fr-FR" sz="2400" dirty="0" smtClean="0">
                <a:solidFill>
                  <a:srgbClr val="00B050"/>
                </a:solidFill>
              </a:rPr>
              <a:t>l’allaitement</a:t>
            </a:r>
            <a:r>
              <a:rPr lang="fr-FR" sz="2400" dirty="0">
                <a:solidFill>
                  <a:srgbClr val="00B050"/>
                </a:solidFill>
              </a:rPr>
              <a:t> qui diminue le risque d’OMA de:</a:t>
            </a:r>
            <a:endParaRPr lang="fr-CH" sz="2400" dirty="0">
              <a:solidFill>
                <a:srgbClr val="00B050"/>
              </a:solidFill>
            </a:endParaRPr>
          </a:p>
          <a:p>
            <a:pPr marL="1200150" lvl="2" indent="-285750">
              <a:buFont typeface="Courier New" panose="02070309020205020404" pitchFamily="49" charset="0"/>
              <a:buChar char="o"/>
              <a:defRPr/>
            </a:pPr>
            <a:r>
              <a:rPr lang="fr-FR" sz="2400" dirty="0"/>
              <a:t>13% après 3 mois</a:t>
            </a:r>
          </a:p>
          <a:p>
            <a:pPr marL="1200150" lvl="2" indent="-285750">
              <a:buFont typeface="Courier New" panose="02070309020205020404" pitchFamily="49" charset="0"/>
              <a:buChar char="o"/>
              <a:defRPr/>
            </a:pPr>
            <a:r>
              <a:rPr lang="fr-FR" sz="2400" dirty="0"/>
              <a:t>50% après 6 </a:t>
            </a:r>
            <a:r>
              <a:rPr lang="fr-FR" sz="2400" dirty="0" smtClean="0"/>
              <a:t>mois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fr-FR" sz="2400" b="1" dirty="0" smtClean="0"/>
              <a:t>L’absence </a:t>
            </a:r>
            <a:r>
              <a:rPr lang="fr-FR" sz="2400" b="1" dirty="0"/>
              <a:t>de </a:t>
            </a:r>
            <a:r>
              <a:rPr lang="fr-FR" sz="2400" b="1" dirty="0" smtClean="0"/>
              <a:t>vaccination </a:t>
            </a:r>
            <a:r>
              <a:rPr lang="fr-FR" sz="2400" dirty="0" smtClean="0"/>
              <a:t>contre le pneumocoque: </a:t>
            </a:r>
            <a:r>
              <a:rPr lang="fr-FR" sz="2400" dirty="0" err="1" smtClean="0">
                <a:solidFill>
                  <a:srgbClr val="00B050"/>
                </a:solidFill>
              </a:rPr>
              <a:t>Prevenar</a:t>
            </a:r>
            <a:r>
              <a:rPr lang="fr-FR" sz="2400" dirty="0">
                <a:solidFill>
                  <a:srgbClr val="00B050"/>
                </a:solidFill>
              </a:rPr>
              <a:t>® = 10-30% d’OMA en moins</a:t>
            </a:r>
            <a:r>
              <a:rPr lang="fr-FR" sz="2400" dirty="0" smtClean="0">
                <a:solidFill>
                  <a:srgbClr val="00B050"/>
                </a:solidFill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fr-FR" sz="2400" dirty="0" smtClean="0"/>
              <a:t>L’alimentation </a:t>
            </a:r>
            <a:r>
              <a:rPr lang="fr-FR" sz="2400" dirty="0"/>
              <a:t>en </a:t>
            </a:r>
            <a:r>
              <a:rPr lang="fr-FR" sz="2400" b="1" dirty="0"/>
              <a:t>position couchée </a:t>
            </a:r>
            <a:r>
              <a:rPr lang="fr-FR" sz="2400" dirty="0"/>
              <a:t>des </a:t>
            </a:r>
            <a:r>
              <a:rPr lang="fr-FR" sz="2400" dirty="0" smtClean="0"/>
              <a:t>nourrissons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fr-FR" sz="2400" b="1" dirty="0" smtClean="0"/>
              <a:t>La lolette</a:t>
            </a:r>
            <a:r>
              <a:rPr lang="fr-FR" sz="2400" dirty="0" smtClean="0"/>
              <a:t> (au-delà de </a:t>
            </a:r>
            <a:r>
              <a:rPr lang="fr-FR" sz="2400" dirty="0" smtClean="0">
                <a:solidFill>
                  <a:srgbClr val="FF0000"/>
                </a:solidFill>
              </a:rPr>
              <a:t>6 mois </a:t>
            </a:r>
            <a:r>
              <a:rPr lang="fr-FR" sz="2400" dirty="0" smtClean="0"/>
              <a:t>de vie)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0" y="1319862"/>
            <a:ext cx="4733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FACTEURS DE RISQUE D’OMA</a:t>
            </a:r>
            <a:endParaRPr lang="en-US"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138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2121408" y="1889760"/>
            <a:ext cx="4672176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CH" sz="4000" b="1" dirty="0" smtClean="0"/>
              <a:t>OTITES SECRETOIRES </a:t>
            </a:r>
          </a:p>
          <a:p>
            <a:pPr algn="ctr"/>
            <a:r>
              <a:rPr lang="fr-CH" sz="4000" b="1" dirty="0" smtClean="0"/>
              <a:t>ET </a:t>
            </a:r>
          </a:p>
          <a:p>
            <a:pPr algn="ctr"/>
            <a:r>
              <a:rPr lang="fr-CH" sz="4000" b="1" dirty="0" smtClean="0"/>
              <a:t>OTITES EXTERNES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10449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7744" y="836430"/>
            <a:ext cx="8703056" cy="4525963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fr-FR" sz="1800" b="1" u="sng" dirty="0" smtClean="0">
                <a:cs typeface="Times New Roman" pitchFamily="18" charset="0"/>
              </a:rPr>
              <a:t>RECOMMANDATIONS</a:t>
            </a:r>
            <a:endParaRPr lang="fr-FR" sz="1800" dirty="0" smtClean="0">
              <a:cs typeface="Times New Roman" pitchFamily="18" charset="0"/>
            </a:endParaRPr>
          </a:p>
          <a:p>
            <a:pPr marL="696912" lvl="2" indent="-342900">
              <a:lnSpc>
                <a:spcPct val="90000"/>
              </a:lnSpc>
            </a:pPr>
            <a:r>
              <a:rPr lang="fr-FR" sz="2000" dirty="0" smtClean="0">
                <a:cs typeface="Times New Roman" pitchFamily="18" charset="0"/>
              </a:rPr>
              <a:t>Pas d'antibiotiques !</a:t>
            </a:r>
          </a:p>
          <a:p>
            <a:pPr marL="696912" lvl="2" indent="-342900">
              <a:lnSpc>
                <a:spcPct val="90000"/>
              </a:lnSpc>
            </a:pPr>
            <a:endParaRPr lang="fr-FR" sz="1000" dirty="0" smtClean="0">
              <a:cs typeface="Times New Roman" pitchFamily="18" charset="0"/>
            </a:endParaRPr>
          </a:p>
          <a:p>
            <a:pPr marL="696912" lvl="2" indent="-342900">
              <a:lnSpc>
                <a:spcPct val="90000"/>
              </a:lnSpc>
            </a:pPr>
            <a:r>
              <a:rPr lang="fr-FR" sz="2000" dirty="0">
                <a:cs typeface="Times New Roman" pitchFamily="18" charset="0"/>
              </a:rPr>
              <a:t>E</a:t>
            </a:r>
            <a:r>
              <a:rPr lang="fr-FR" sz="2000" dirty="0" smtClean="0">
                <a:cs typeface="Times New Roman" pitchFamily="18" charset="0"/>
              </a:rPr>
              <a:t>xpectative car l'otite sécrétoire est présente ad </a:t>
            </a:r>
            <a:r>
              <a:rPr lang="fr-FR" sz="2000" dirty="0" smtClean="0">
                <a:solidFill>
                  <a:srgbClr val="FF0000"/>
                </a:solidFill>
                <a:cs typeface="Times New Roman" pitchFamily="18" charset="0"/>
              </a:rPr>
              <a:t>80% des OMA à J10</a:t>
            </a:r>
            <a:r>
              <a:rPr lang="fr-FR" sz="2000" dirty="0" smtClean="0">
                <a:cs typeface="Times New Roman" pitchFamily="18" charset="0"/>
              </a:rPr>
              <a:t>, puis disparaîtra dans 90% des cas à </a:t>
            </a:r>
            <a:r>
              <a:rPr lang="fr-FR" sz="2000" b="1" dirty="0" smtClean="0">
                <a:cs typeface="Times New Roman" pitchFamily="18" charset="0"/>
              </a:rPr>
              <a:t>3 mois</a:t>
            </a:r>
            <a:r>
              <a:rPr lang="fr-FR" sz="2000" dirty="0" smtClean="0">
                <a:cs typeface="Times New Roman" pitchFamily="18" charset="0"/>
              </a:rPr>
              <a:t>. </a:t>
            </a:r>
          </a:p>
          <a:p>
            <a:pPr marL="696912" lvl="2" indent="-342900">
              <a:lnSpc>
                <a:spcPct val="90000"/>
              </a:lnSpc>
            </a:pPr>
            <a:endParaRPr lang="fr-FR" sz="2000" b="1" dirty="0">
              <a:cs typeface="Times New Roman" pitchFamily="18" charset="0"/>
            </a:endParaRPr>
          </a:p>
          <a:p>
            <a:pPr marL="696912" lvl="2" indent="-342900">
              <a:lnSpc>
                <a:spcPct val="90000"/>
              </a:lnSpc>
            </a:pPr>
            <a:endParaRPr lang="fr-FR" sz="2000" b="1" dirty="0" smtClean="0">
              <a:cs typeface="Times New Roman" pitchFamily="18" charset="0"/>
            </a:endParaRPr>
          </a:p>
          <a:p>
            <a:pPr marL="354012" lvl="2" indent="0">
              <a:lnSpc>
                <a:spcPct val="90000"/>
              </a:lnSpc>
              <a:buNone/>
            </a:pPr>
            <a:endParaRPr lang="fr-FR" sz="2000" b="1" dirty="0" smtClean="0">
              <a:cs typeface="Times New Roman" pitchFamily="18" charset="0"/>
            </a:endParaRPr>
          </a:p>
          <a:p>
            <a:pPr marL="696912" lvl="2" indent="-342900">
              <a:lnSpc>
                <a:spcPct val="90000"/>
              </a:lnSpc>
            </a:pPr>
            <a:endParaRPr lang="fr-FR" sz="2000" b="1" dirty="0" smtClean="0">
              <a:cs typeface="Times New Roman" pitchFamily="18" charset="0"/>
            </a:endParaRPr>
          </a:p>
          <a:p>
            <a:pPr marL="354012" lvl="2" indent="0">
              <a:lnSpc>
                <a:spcPct val="90000"/>
              </a:lnSpc>
              <a:buNone/>
            </a:pPr>
            <a:endParaRPr lang="fr-FR" sz="2000" b="1" dirty="0" smtClean="0">
              <a:cs typeface="Times New Roman" pitchFamily="18" charset="0"/>
            </a:endParaRPr>
          </a:p>
          <a:p>
            <a:pPr marL="354012" lvl="2" indent="0">
              <a:lnSpc>
                <a:spcPct val="90000"/>
              </a:lnSpc>
              <a:buNone/>
            </a:pPr>
            <a:endParaRPr lang="fr-FR" sz="2000" b="1" dirty="0" smtClean="0">
              <a:cs typeface="Times New Roman" pitchFamily="18" charset="0"/>
            </a:endParaRPr>
          </a:p>
          <a:p>
            <a:pPr marL="354012" lvl="2" indent="0">
              <a:lnSpc>
                <a:spcPct val="90000"/>
              </a:lnSpc>
              <a:buNone/>
            </a:pPr>
            <a:endParaRPr lang="fr-FR" sz="2000" dirty="0">
              <a:cs typeface="Times New Roman" pitchFamily="18" charset="0"/>
            </a:endParaRPr>
          </a:p>
          <a:p>
            <a:pPr marL="696912" lvl="2" indent="-342900">
              <a:lnSpc>
                <a:spcPct val="90000"/>
              </a:lnSpc>
            </a:pPr>
            <a:r>
              <a:rPr lang="fr-FR" sz="2000" dirty="0" smtClean="0">
                <a:cs typeface="Times New Roman" pitchFamily="18" charset="0"/>
              </a:rPr>
              <a:t>Aucun traitement médicamenteux n'est efficace. Insufflation nasale par ballons (</a:t>
            </a:r>
            <a:r>
              <a:rPr lang="fr-FR" sz="2000" dirty="0" err="1" smtClean="0">
                <a:cs typeface="Times New Roman" pitchFamily="18" charset="0"/>
              </a:rPr>
              <a:t>Otovent</a:t>
            </a:r>
            <a:r>
              <a:rPr lang="fr-FR" sz="2000" dirty="0" smtClean="0">
                <a:cs typeface="Times New Roman" pitchFamily="18" charset="0"/>
              </a:rPr>
              <a:t>®) serait efficace à moyen terme </a:t>
            </a:r>
            <a:r>
              <a:rPr lang="fr-FR" sz="2000" dirty="0" smtClean="0">
                <a:solidFill>
                  <a:srgbClr val="FF0000"/>
                </a:solidFill>
                <a:cs typeface="Times New Roman" pitchFamily="18" charset="0"/>
              </a:rPr>
              <a:t>mais</a:t>
            </a:r>
            <a:r>
              <a:rPr lang="fr-FR" sz="2000" dirty="0" smtClean="0">
                <a:cs typeface="Times New Roman" pitchFamily="18" charset="0"/>
              </a:rPr>
              <a:t> </a:t>
            </a:r>
            <a:r>
              <a:rPr lang="fr-FR" sz="2000" dirty="0" smtClean="0">
                <a:solidFill>
                  <a:srgbClr val="FF0000"/>
                </a:solidFill>
                <a:cs typeface="Times New Roman" pitchFamily="18" charset="0"/>
              </a:rPr>
              <a:t>mauvaise compliance.</a:t>
            </a:r>
          </a:p>
          <a:p>
            <a:pPr marL="696912" lvl="2" indent="-342900">
              <a:lnSpc>
                <a:spcPct val="90000"/>
              </a:lnSpc>
            </a:pPr>
            <a:endParaRPr lang="fr-FR" sz="1000" b="1" dirty="0" smtClean="0">
              <a:cs typeface="Times New Roman" pitchFamily="18" charset="0"/>
            </a:endParaRPr>
          </a:p>
          <a:p>
            <a:pPr marL="696912" lvl="2" indent="-342900">
              <a:lnSpc>
                <a:spcPct val="90000"/>
              </a:lnSpc>
            </a:pPr>
            <a:r>
              <a:rPr lang="fr-FR" sz="2000" b="1" dirty="0" smtClean="0">
                <a:cs typeface="Times New Roman" pitchFamily="18" charset="0"/>
              </a:rPr>
              <a:t>Contrôle avec tympanométrie à 3 mois.</a:t>
            </a:r>
          </a:p>
          <a:p>
            <a:pPr marL="696912" lvl="2" indent="-342900">
              <a:lnSpc>
                <a:spcPct val="90000"/>
              </a:lnSpc>
            </a:pPr>
            <a:endParaRPr lang="fr-FR" sz="1000" dirty="0" smtClean="0">
              <a:cs typeface="Times New Roman" pitchFamily="18" charset="0"/>
            </a:endParaRPr>
          </a:p>
          <a:p>
            <a:pPr marL="696912" lvl="2" indent="-342900">
              <a:lnSpc>
                <a:spcPct val="90000"/>
              </a:lnSpc>
            </a:pPr>
            <a:r>
              <a:rPr lang="fr-FR" sz="2000" dirty="0" smtClean="0">
                <a:cs typeface="Times New Roman" pitchFamily="18" charset="0"/>
              </a:rPr>
              <a:t>Consultation ORL spécialisée si persistance d’une OS après 3 mois pour indication opératoire : adénoïdectomie/paracentèses/pose de drains.</a:t>
            </a:r>
          </a:p>
          <a:p>
            <a:pPr eaLnBrk="1" hangingPunct="1">
              <a:lnSpc>
                <a:spcPct val="90000"/>
              </a:lnSpc>
              <a:buFont typeface="+mj-lt"/>
              <a:buAutoNum type="arabicPeriod"/>
            </a:pPr>
            <a:endParaRPr lang="fr-FR" sz="1800" b="1" dirty="0" smtClean="0"/>
          </a:p>
        </p:txBody>
      </p:sp>
      <p:sp>
        <p:nvSpPr>
          <p:cNvPr id="4" name="TextBox 6"/>
          <p:cNvSpPr txBox="1"/>
          <p:nvPr/>
        </p:nvSpPr>
        <p:spPr>
          <a:xfrm>
            <a:off x="0" y="0"/>
            <a:ext cx="4556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OTITES SECRETOIRES</a:t>
            </a:r>
            <a:endParaRPr lang="en-US" sz="40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8" t="42887" r="24273" b="32600"/>
          <a:stretch/>
        </p:blipFill>
        <p:spPr bwMode="auto">
          <a:xfrm>
            <a:off x="2747499" y="2286140"/>
            <a:ext cx="3162552" cy="180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300" y="4103865"/>
            <a:ext cx="8826500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2" lvl="2" indent="0">
              <a:lnSpc>
                <a:spcPct val="90000"/>
              </a:lnSpc>
              <a:buNone/>
            </a:pPr>
            <a:r>
              <a:rPr lang="fr-FR" b="1" dirty="0">
                <a:cs typeface="Times New Roman" pitchFamily="18" charset="0"/>
              </a:rPr>
              <a:t>CAVE : évolution moins favorable en cas d’OS survenant indépendamment d'une OMA</a:t>
            </a:r>
            <a:r>
              <a:rPr lang="fr-FR" dirty="0"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644144" y="532240"/>
            <a:ext cx="8296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fr-CH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dvP4DF60E"/>
              </a:rPr>
              <a:t>Les otites séreuses ne font pas de </a:t>
            </a:r>
            <a:r>
              <a:rPr lang="fr-CH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dvP4DF60E"/>
              </a:rPr>
              <a:t>fièvre </a:t>
            </a:r>
            <a:r>
              <a:rPr lang="fr-CH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dvP4DF60E"/>
              </a:rPr>
              <a:t>et sont </a:t>
            </a:r>
            <a:r>
              <a:rPr lang="fr-CH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dvP4DF60E"/>
              </a:rPr>
              <a:t>peu</a:t>
            </a:r>
            <a:r>
              <a:rPr lang="fr-CH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dvP4DF60E"/>
              </a:rPr>
              <a:t> douloureuses.</a:t>
            </a:r>
            <a:endParaRPr lang="fr-CH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dvP4DF60E"/>
            </a:endParaRPr>
          </a:p>
        </p:txBody>
      </p:sp>
    </p:spTree>
    <p:extLst>
      <p:ext uri="{BB962C8B-B14F-4D97-AF65-F5344CB8AC3E}">
        <p14:creationId xmlns:p14="http://schemas.microsoft.com/office/powerpoint/2010/main" val="325454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054465"/>
            <a:ext cx="9143999" cy="3803535"/>
          </a:xfrm>
        </p:spPr>
        <p:txBody>
          <a:bodyPr>
            <a:noAutofit/>
          </a:bodyPr>
          <a:lstStyle/>
          <a:p>
            <a:pPr eaLnBrk="1" hangingPunct="1"/>
            <a:r>
              <a:rPr lang="fr-FR" sz="2000" b="1" dirty="0" smtClean="0">
                <a:cs typeface="Times New Roman" pitchFamily="18" charset="0"/>
              </a:rPr>
              <a:t>Incidence</a:t>
            </a:r>
            <a:r>
              <a:rPr lang="fr-FR" sz="2000" dirty="0" smtClean="0">
                <a:cs typeface="Times New Roman" pitchFamily="18" charset="0"/>
              </a:rPr>
              <a:t> : </a:t>
            </a:r>
            <a:r>
              <a:rPr lang="fr-FR" sz="2000" dirty="0">
                <a:cs typeface="Times New Roman" pitchFamily="18" charset="0"/>
              </a:rPr>
              <a:t>S</a:t>
            </a:r>
            <a:r>
              <a:rPr lang="fr-FR" sz="2000" dirty="0" smtClean="0">
                <a:cs typeface="Times New Roman" pitchFamily="18" charset="0"/>
              </a:rPr>
              <a:t>urtout en été (baignade).</a:t>
            </a:r>
          </a:p>
          <a:p>
            <a:pPr eaLnBrk="1" hangingPunct="1"/>
            <a:r>
              <a:rPr lang="fr-FR" sz="2000" b="1" dirty="0" smtClean="0">
                <a:cs typeface="Times New Roman" pitchFamily="18" charset="0"/>
              </a:rPr>
              <a:t>Etiologie</a:t>
            </a:r>
            <a:r>
              <a:rPr lang="fr-FR" sz="2000" dirty="0" smtClean="0">
                <a:cs typeface="Times New Roman" pitchFamily="18" charset="0"/>
              </a:rPr>
              <a:t> :  </a:t>
            </a:r>
            <a:r>
              <a:rPr lang="fr-FR" sz="2000" dirty="0" err="1" smtClean="0">
                <a:cs typeface="Times New Roman" pitchFamily="18" charset="0"/>
              </a:rPr>
              <a:t>P.aeruginosa</a:t>
            </a:r>
            <a:r>
              <a:rPr lang="fr-FR" sz="2000" dirty="0" smtClean="0">
                <a:cs typeface="Times New Roman" pitchFamily="18" charset="0"/>
              </a:rPr>
              <a:t>, </a:t>
            </a:r>
            <a:r>
              <a:rPr lang="fr-FR" sz="2000" dirty="0" err="1" smtClean="0">
                <a:cs typeface="Times New Roman" pitchFamily="18" charset="0"/>
              </a:rPr>
              <a:t>S.Aureus</a:t>
            </a:r>
            <a:r>
              <a:rPr lang="fr-FR" sz="2000" dirty="0" smtClean="0">
                <a:cs typeface="Times New Roman" pitchFamily="18" charset="0"/>
              </a:rPr>
              <a:t>, Proteus</a:t>
            </a:r>
          </a:p>
          <a:p>
            <a:pPr eaLnBrk="1" hangingPunct="1"/>
            <a:r>
              <a:rPr lang="fr-FR" sz="2000" b="1" dirty="0" smtClean="0">
                <a:cs typeface="Times New Roman" pitchFamily="18" charset="0"/>
              </a:rPr>
              <a:t>Symptomatologie </a:t>
            </a:r>
            <a:r>
              <a:rPr lang="fr-FR" sz="2000" dirty="0" smtClean="0">
                <a:cs typeface="Times New Roman" pitchFamily="18" charset="0"/>
              </a:rPr>
              <a:t>: </a:t>
            </a:r>
            <a:r>
              <a:rPr lang="fr-FR" sz="2000" dirty="0" smtClean="0">
                <a:solidFill>
                  <a:srgbClr val="FF0000"/>
                </a:solidFill>
                <a:cs typeface="Times New Roman" pitchFamily="18" charset="0"/>
              </a:rPr>
              <a:t>Otalgie intense</a:t>
            </a:r>
            <a:r>
              <a:rPr lang="fr-FR" sz="2000" dirty="0" smtClean="0">
                <a:cs typeface="Times New Roman" pitchFamily="18" charset="0"/>
              </a:rPr>
              <a:t>, pas ou peu d’hypoacousie.</a:t>
            </a:r>
          </a:p>
          <a:p>
            <a:r>
              <a:rPr lang="fr-FR" sz="2000" b="1" dirty="0" smtClean="0">
                <a:cs typeface="Times New Roman" pitchFamily="18" charset="0"/>
              </a:rPr>
              <a:t>Clinique</a:t>
            </a:r>
            <a:r>
              <a:rPr lang="fr-FR" sz="2000" dirty="0" smtClean="0">
                <a:cs typeface="Times New Roman" pitchFamily="18" charset="0"/>
              </a:rPr>
              <a:t> : </a:t>
            </a:r>
            <a:r>
              <a:rPr lang="fr-FR" sz="2000" dirty="0" smtClean="0">
                <a:solidFill>
                  <a:srgbClr val="FF0000"/>
                </a:solidFill>
                <a:cs typeface="Times New Roman" pitchFamily="18" charset="0"/>
              </a:rPr>
              <a:t>Otorrhée </a:t>
            </a:r>
            <a:r>
              <a:rPr lang="fr-FR" sz="2000" dirty="0" smtClean="0">
                <a:cs typeface="Times New Roman" pitchFamily="18" charset="0"/>
              </a:rPr>
              <a:t>(DD: OMA perforé), </a:t>
            </a:r>
            <a:r>
              <a:rPr lang="fr-FR" sz="2000" dirty="0">
                <a:cs typeface="Times New Roman" pitchFamily="18" charset="0"/>
              </a:rPr>
              <a:t>d</a:t>
            </a:r>
            <a:r>
              <a:rPr lang="fr-FR" sz="2000" dirty="0" smtClean="0">
                <a:cs typeface="Times New Roman" pitchFamily="18" charset="0"/>
              </a:rPr>
              <a:t>ouleur ++ à la </a:t>
            </a:r>
            <a:r>
              <a:rPr lang="fr-FR" sz="2000" dirty="0" smtClean="0">
                <a:solidFill>
                  <a:srgbClr val="FF0000"/>
                </a:solidFill>
                <a:cs typeface="Times New Roman" pitchFamily="18" charset="0"/>
              </a:rPr>
              <a:t>pression du tragus </a:t>
            </a:r>
            <a:r>
              <a:rPr lang="fr-FR" sz="2000" dirty="0" smtClean="0">
                <a:cs typeface="Times New Roman" pitchFamily="18" charset="0"/>
              </a:rPr>
              <a:t>ou à la traction du pavillon ou </a:t>
            </a:r>
            <a:r>
              <a:rPr lang="fr-FR" sz="2000" dirty="0" smtClean="0">
                <a:solidFill>
                  <a:srgbClr val="FF0000"/>
                </a:solidFill>
                <a:cs typeface="Times New Roman" pitchFamily="18" charset="0"/>
              </a:rPr>
              <a:t>examen </a:t>
            </a:r>
            <a:r>
              <a:rPr lang="fr-FR" sz="2000" dirty="0">
                <a:solidFill>
                  <a:srgbClr val="FF0000"/>
                </a:solidFill>
                <a:cs typeface="Times New Roman" pitchFamily="18" charset="0"/>
              </a:rPr>
              <a:t>(quasi impossible) du </a:t>
            </a:r>
            <a:r>
              <a:rPr lang="fr-FR" sz="2000" dirty="0" smtClean="0">
                <a:solidFill>
                  <a:srgbClr val="FF0000"/>
                </a:solidFill>
                <a:cs typeface="Times New Roman" pitchFamily="18" charset="0"/>
              </a:rPr>
              <a:t>CAE qui est </a:t>
            </a:r>
            <a:r>
              <a:rPr lang="fr-FR" sz="2000" dirty="0">
                <a:solidFill>
                  <a:srgbClr val="FF0000"/>
                </a:solidFill>
                <a:cs typeface="Times New Roman" pitchFamily="18" charset="0"/>
              </a:rPr>
              <a:t>rouge </a:t>
            </a:r>
            <a:r>
              <a:rPr lang="fr-FR" sz="2000" dirty="0" smtClean="0">
                <a:solidFill>
                  <a:srgbClr val="FF0000"/>
                </a:solidFill>
                <a:cs typeface="Times New Roman" pitchFamily="18" charset="0"/>
              </a:rPr>
              <a:t>et tuméfié</a:t>
            </a:r>
            <a:r>
              <a:rPr lang="fr-FR" sz="2000" dirty="0" smtClean="0">
                <a:cs typeface="Times New Roman" pitchFamily="18" charset="0"/>
              </a:rPr>
              <a:t>. Souvent ganglions pré et rétro-auriculaires et jugulaires hauts sensibles. </a:t>
            </a:r>
          </a:p>
          <a:p>
            <a:pPr eaLnBrk="1" hangingPunct="1"/>
            <a:r>
              <a:rPr lang="fr-FR" sz="2000" b="1" dirty="0" smtClean="0">
                <a:cs typeface="Times New Roman" pitchFamily="18" charset="0"/>
              </a:rPr>
              <a:t>Traitement </a:t>
            </a:r>
            <a:r>
              <a:rPr lang="fr-FR" sz="2000" dirty="0" smtClean="0">
                <a:cs typeface="Times New Roman" pitchFamily="18" charset="0"/>
              </a:rPr>
              <a:t> (local nettement plus efficace que général!)</a:t>
            </a:r>
          </a:p>
          <a:p>
            <a:pPr marL="715963" lvl="2" eaLnBrk="1" hangingPunct="1">
              <a:buFont typeface="Courier New" pitchFamily="49" charset="0"/>
              <a:buChar char="o"/>
            </a:pPr>
            <a:r>
              <a:rPr lang="fr-FR" sz="1800" dirty="0">
                <a:cs typeface="Times New Roman" pitchFamily="18" charset="0"/>
              </a:rPr>
              <a:t>G</a:t>
            </a:r>
            <a:r>
              <a:rPr lang="fr-FR" sz="1800" dirty="0" smtClean="0">
                <a:cs typeface="Times New Roman" pitchFamily="18" charset="0"/>
              </a:rPr>
              <a:t>outtes auriculaires désinfectantes avec corticoïde (p.ex. </a:t>
            </a:r>
            <a:r>
              <a:rPr lang="fr-FR" sz="1800" dirty="0" err="1" smtClean="0">
                <a:cs typeface="Times New Roman" pitchFamily="18" charset="0"/>
              </a:rPr>
              <a:t>Otosporin</a:t>
            </a:r>
            <a:r>
              <a:rPr lang="fr-FR" sz="1800" dirty="0" smtClean="0">
                <a:cs typeface="Times New Roman" pitchFamily="18" charset="0"/>
              </a:rPr>
              <a:t>®).</a:t>
            </a:r>
          </a:p>
          <a:p>
            <a:pPr marL="715963" lvl="2" eaLnBrk="1" hangingPunct="1">
              <a:buFont typeface="Courier New" pitchFamily="49" charset="0"/>
              <a:buChar char="o"/>
            </a:pPr>
            <a:r>
              <a:rPr lang="fr-FR" sz="1800" dirty="0">
                <a:cs typeface="Times New Roman" pitchFamily="18" charset="0"/>
              </a:rPr>
              <a:t>C</a:t>
            </a:r>
            <a:r>
              <a:rPr lang="fr-FR" sz="1800" dirty="0" smtClean="0">
                <a:cs typeface="Times New Roman" pitchFamily="18" charset="0"/>
              </a:rPr>
              <a:t>ave : en cas de doute quant à une perforation tympanique (otite externe sur macération après OMA perforée) ou en cas de drain, </a:t>
            </a:r>
            <a:r>
              <a:rPr lang="fr-FR" sz="1800" dirty="0" smtClean="0">
                <a:solidFill>
                  <a:srgbClr val="FF0000"/>
                </a:solidFill>
                <a:cs typeface="Times New Roman" pitchFamily="18" charset="0"/>
              </a:rPr>
              <a:t>pas de substances </a:t>
            </a:r>
            <a:r>
              <a:rPr lang="fr-FR" sz="1800" dirty="0" err="1" smtClean="0">
                <a:solidFill>
                  <a:srgbClr val="FF0000"/>
                </a:solidFill>
                <a:cs typeface="Times New Roman" pitchFamily="18" charset="0"/>
              </a:rPr>
              <a:t>ototoxiques</a:t>
            </a:r>
            <a:r>
              <a:rPr lang="fr-FR" sz="18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fr-FR" sz="1800" dirty="0" smtClean="0">
                <a:cs typeface="Times New Roman" pitchFamily="18" charset="0"/>
              </a:rPr>
              <a:t>(cf. aminosides) </a:t>
            </a:r>
            <a:r>
              <a:rPr lang="fr-FR" sz="1800" dirty="0" smtClean="0"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fr-FR" sz="1800" dirty="0" smtClean="0">
                <a:cs typeface="Times New Roman" pitchFamily="18" charset="0"/>
              </a:rPr>
              <a:t> Utiliser alors les gouttes de quinolones ( p. ex. </a:t>
            </a:r>
            <a:r>
              <a:rPr lang="fr-FR" sz="1800" b="1" dirty="0" err="1" smtClean="0">
                <a:cs typeface="Times New Roman" pitchFamily="18" charset="0"/>
              </a:rPr>
              <a:t>Ciproxin</a:t>
            </a:r>
            <a:r>
              <a:rPr lang="fr-FR" sz="1800" b="1" dirty="0" smtClean="0">
                <a:cs typeface="Times New Roman" pitchFamily="18" charset="0"/>
              </a:rPr>
              <a:t>-HC </a:t>
            </a:r>
            <a:r>
              <a:rPr lang="fr-FR" sz="1800" dirty="0" smtClean="0">
                <a:cs typeface="Times New Roman" pitchFamily="18" charset="0"/>
              </a:rPr>
              <a:t>® ou </a:t>
            </a:r>
            <a:r>
              <a:rPr lang="fr-FR" sz="1800" dirty="0" err="1" smtClean="0">
                <a:cs typeface="Times New Roman" pitchFamily="18" charset="0"/>
              </a:rPr>
              <a:t>Floxal</a:t>
            </a:r>
            <a:r>
              <a:rPr lang="fr-FR" sz="1800" dirty="0" smtClean="0">
                <a:cs typeface="Times New Roman" pitchFamily="18" charset="0"/>
              </a:rPr>
              <a:t> ®)</a:t>
            </a:r>
            <a:r>
              <a:rPr lang="fr-FR" sz="1800" dirty="0" smtClean="0"/>
              <a:t> 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0" y="0"/>
            <a:ext cx="3677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OTITES EXTERNE</a:t>
            </a:r>
            <a:endParaRPr lang="en-US" sz="4000" b="1" dirty="0"/>
          </a:p>
        </p:txBody>
      </p:sp>
      <p:pic>
        <p:nvPicPr>
          <p:cNvPr id="6148" name="Picture 4" descr="http://www.scubalibre.ch/images/Divers/Articles/Sante/tympanot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128" y="694804"/>
            <a:ext cx="2257771" cy="198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otoscopy.hawkelibrary.com/albums/album04/Fig7_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953" y="694804"/>
            <a:ext cx="1988186" cy="198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40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5129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TAKE HOME MESSAGES</a:t>
            </a:r>
            <a:endParaRPr lang="en-US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4474" y="1266315"/>
            <a:ext cx="91440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buFont typeface="Symbol" charset="0"/>
              <a:buChar char=""/>
            </a:pPr>
            <a:r>
              <a:rPr lang="en-US" sz="2000" b="1" dirty="0"/>
              <a:t> </a:t>
            </a:r>
            <a:r>
              <a:rPr lang="fr-CH" sz="2000" b="1" dirty="0"/>
              <a:t>L’otoscopie a 40% de faux positif</a:t>
            </a:r>
            <a:r>
              <a:rPr lang="fr-CH" sz="2000" dirty="0"/>
              <a:t> </a:t>
            </a:r>
            <a:r>
              <a:rPr lang="fr-CH" sz="2000" dirty="0" smtClean="0">
                <a:sym typeface="Wingdings" panose="05000000000000000000" pitchFamily="2" charset="2"/>
              </a:rPr>
              <a:t></a:t>
            </a:r>
            <a:r>
              <a:rPr lang="fr-CH" sz="2000" dirty="0" smtClean="0"/>
              <a:t> </a:t>
            </a:r>
            <a:r>
              <a:rPr lang="fr-CH" sz="2000" b="1" dirty="0"/>
              <a:t>On traite trop souvent des otites </a:t>
            </a:r>
            <a:r>
              <a:rPr lang="fr-CH" sz="2000" b="1" dirty="0" smtClean="0"/>
              <a:t>virales.</a:t>
            </a:r>
            <a:r>
              <a:rPr lang="fr-CH" sz="2000" b="1" dirty="0"/>
              <a:t> </a:t>
            </a:r>
            <a:endParaRPr lang="fr-CH" sz="2000" b="1" dirty="0" smtClean="0"/>
          </a:p>
          <a:p>
            <a:pPr marL="355600" indent="-355600">
              <a:buFont typeface="Symbol" charset="0"/>
              <a:buChar char=""/>
            </a:pPr>
            <a:endParaRPr lang="en-GB" sz="2000" dirty="0"/>
          </a:p>
          <a:p>
            <a:pPr marL="355600" lvl="0" indent="-355600">
              <a:buFont typeface="Symbol" charset="0"/>
              <a:buChar char=""/>
            </a:pPr>
            <a:r>
              <a:rPr lang="en-US" sz="2000" b="1" dirty="0"/>
              <a:t> S</a:t>
            </a:r>
            <a:r>
              <a:rPr lang="fr-CH" sz="2000" b="1" dirty="0"/>
              <a:t>i le tympan est rouge </a:t>
            </a:r>
            <a:r>
              <a:rPr lang="fr-CH" sz="2000" b="1" dirty="0">
                <a:solidFill>
                  <a:srgbClr val="FF0000"/>
                </a:solidFill>
              </a:rPr>
              <a:t>mais non bombé </a:t>
            </a:r>
            <a:r>
              <a:rPr lang="fr-CH" sz="2000" b="1" dirty="0" smtClean="0">
                <a:sym typeface="Wingdings" panose="05000000000000000000" pitchFamily="2" charset="2"/>
              </a:rPr>
              <a:t></a:t>
            </a:r>
            <a:r>
              <a:rPr lang="fr-CH" sz="2000" b="1" dirty="0" smtClean="0"/>
              <a:t> </a:t>
            </a:r>
            <a:r>
              <a:rPr lang="fr-CH" sz="2000" b="1" dirty="0"/>
              <a:t>C’est probablement une OMA </a:t>
            </a:r>
            <a:r>
              <a:rPr lang="fr-CH" sz="2000" b="1" dirty="0" smtClean="0"/>
              <a:t>VIRALE.</a:t>
            </a:r>
          </a:p>
          <a:p>
            <a:pPr marL="355600" lvl="0" indent="-355600">
              <a:buFont typeface="Symbol" charset="0"/>
              <a:buChar char=""/>
            </a:pPr>
            <a:endParaRPr lang="fr-CH" sz="2000" b="1" dirty="0" smtClean="0"/>
          </a:p>
          <a:p>
            <a:pPr marL="355600" lvl="0" indent="-355600">
              <a:buFont typeface="Symbol" charset="0"/>
              <a:buChar char=""/>
            </a:pPr>
            <a:r>
              <a:rPr lang="fr-CH" sz="2000" b="1" dirty="0"/>
              <a:t>OMA </a:t>
            </a:r>
            <a:r>
              <a:rPr lang="fr-CH" sz="2000" b="1" dirty="0" smtClean="0"/>
              <a:t>très probable si tympan </a:t>
            </a:r>
            <a:r>
              <a:rPr lang="fr-CH" sz="2000" b="1" dirty="0">
                <a:solidFill>
                  <a:srgbClr val="FF0000"/>
                </a:solidFill>
              </a:rPr>
              <a:t>rouge </a:t>
            </a:r>
            <a:r>
              <a:rPr lang="fr-CH" sz="2000" b="1" dirty="0"/>
              <a:t>(LR+ 8,4) </a:t>
            </a:r>
            <a:r>
              <a:rPr lang="fr-CH" sz="2000" b="1" u="sng" dirty="0" smtClean="0"/>
              <a:t>et</a:t>
            </a:r>
            <a:r>
              <a:rPr lang="fr-CH" sz="2000" b="1" dirty="0" smtClean="0"/>
              <a:t> </a:t>
            </a:r>
            <a:r>
              <a:rPr lang="fr-CH" sz="2000" b="1" dirty="0" smtClean="0">
                <a:solidFill>
                  <a:srgbClr val="FF0000"/>
                </a:solidFill>
              </a:rPr>
              <a:t>bombé </a:t>
            </a:r>
            <a:r>
              <a:rPr lang="fr-CH" sz="2000" b="1" dirty="0"/>
              <a:t>(LR+ 51</a:t>
            </a:r>
            <a:r>
              <a:rPr lang="fr-CH" sz="2000" b="1" dirty="0" smtClean="0"/>
              <a:t>).</a:t>
            </a:r>
          </a:p>
          <a:p>
            <a:pPr marL="355600" lvl="0" indent="-355600">
              <a:buFont typeface="Arial"/>
              <a:buChar char="•"/>
            </a:pPr>
            <a:endParaRPr lang="fr-CH" sz="2000" b="1" dirty="0"/>
          </a:p>
          <a:p>
            <a:pPr marL="355600" lvl="0" indent="-355600">
              <a:buFont typeface="Symbol" charset="0"/>
              <a:buChar char=""/>
            </a:pPr>
            <a:r>
              <a:rPr lang="fr-CH" sz="2000" b="1" dirty="0" smtClean="0"/>
              <a:t>Traiter empiriquement le Pneumocoque avec de l’amoxicilline et </a:t>
            </a:r>
            <a:r>
              <a:rPr lang="fr-CH" sz="2000" b="1" dirty="0" smtClean="0">
                <a:solidFill>
                  <a:srgbClr val="FF0000"/>
                </a:solidFill>
              </a:rPr>
              <a:t>à haute dose si  FR de résistance </a:t>
            </a:r>
            <a:r>
              <a:rPr lang="fr-CH" sz="2000" b="1" dirty="0" smtClean="0"/>
              <a:t>(&lt; 1 an, crèche, récurrences)</a:t>
            </a:r>
          </a:p>
          <a:p>
            <a:pPr lvl="0"/>
            <a:endParaRPr lang="fr-CH" sz="2000" b="1" dirty="0"/>
          </a:p>
          <a:p>
            <a:pPr marL="355600" lvl="0" indent="-355600">
              <a:buFont typeface="Symbol" charset="0"/>
              <a:buChar char=""/>
            </a:pPr>
            <a:r>
              <a:rPr lang="fr-CH" sz="2000" b="1" dirty="0" smtClean="0"/>
              <a:t>En cas d’échec au traitement après 48-72h, on visera un Pneumocoque-I ou -R ou un autre germe et on adaptera le traitement (</a:t>
            </a:r>
            <a:r>
              <a:rPr lang="fr-CH" sz="2000" b="1" dirty="0" err="1" smtClean="0"/>
              <a:t>co-amoxicillin</a:t>
            </a:r>
            <a:r>
              <a:rPr lang="fr-CH" sz="2000" b="1" dirty="0" smtClean="0"/>
              <a:t>, </a:t>
            </a:r>
            <a:r>
              <a:rPr lang="fr-CH" sz="2000" b="1" dirty="0" err="1" smtClean="0"/>
              <a:t>ceftriaxone</a:t>
            </a:r>
            <a:r>
              <a:rPr lang="fr-CH" sz="2000" b="1" dirty="0" smtClean="0"/>
              <a:t>).</a:t>
            </a:r>
          </a:p>
          <a:p>
            <a:pPr marL="355600" lvl="0" indent="-355600">
              <a:buFont typeface="Symbol" charset="0"/>
              <a:buChar char=""/>
            </a:pPr>
            <a:endParaRPr lang="fr-CH" sz="2000" b="1" dirty="0" smtClean="0"/>
          </a:p>
          <a:p>
            <a:pPr marL="355600" lvl="0" indent="-355600">
              <a:buFont typeface="Symbol" charset="0"/>
              <a:buChar char=""/>
            </a:pPr>
            <a:r>
              <a:rPr lang="fr-CH" sz="2000" b="1" dirty="0"/>
              <a:t>P</a:t>
            </a:r>
            <a:r>
              <a:rPr lang="fr-CH" sz="2000" b="1" dirty="0" smtClean="0"/>
              <a:t>enser à dépister les otites séreuses 3 mois après une OMA par </a:t>
            </a:r>
            <a:r>
              <a:rPr lang="fr-CH" sz="2000" b="1" dirty="0" err="1" smtClean="0"/>
              <a:t>tympanométrie</a:t>
            </a:r>
            <a:r>
              <a:rPr lang="fr-CH" sz="2000" b="1" dirty="0" smtClean="0"/>
              <a:t>.</a:t>
            </a:r>
          </a:p>
          <a:p>
            <a:pPr marL="355600" lvl="0" indent="-355600">
              <a:buFont typeface="Symbol" charset="0"/>
              <a:buChar char=""/>
            </a:pPr>
            <a:endParaRPr lang="fr-CH" sz="2000" b="1" dirty="0" smtClean="0"/>
          </a:p>
          <a:p>
            <a:pPr marL="355600" lvl="0" indent="-355600">
              <a:buFont typeface="Symbol" charset="0"/>
              <a:buChar char=""/>
            </a:pPr>
            <a:r>
              <a:rPr lang="fr-CH" sz="2000" b="1" dirty="0" smtClean="0"/>
              <a:t>Traitement des otites externes = traitement topique</a:t>
            </a:r>
            <a:r>
              <a:rPr lang="fr-CH" sz="2400" b="1" dirty="0"/>
              <a:t>.</a:t>
            </a:r>
            <a:endParaRPr lang="fr-CH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95520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3572" y="768124"/>
            <a:ext cx="481561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i="1" dirty="0"/>
              <a:t>PEDIATRICS </a:t>
            </a:r>
            <a:r>
              <a:rPr lang="en-US" sz="1400" dirty="0"/>
              <a:t>2013; 132; e262</a:t>
            </a:r>
            <a:endParaRPr lang="en-US" sz="1400" i="1" dirty="0"/>
          </a:p>
          <a:p>
            <a:pPr marL="285750" indent="-285750">
              <a:buFont typeface="Arial" pitchFamily="34" charset="0"/>
              <a:buChar char="•"/>
            </a:pPr>
            <a:r>
              <a:rPr lang="fr-CH" sz="1400" i="1" dirty="0" smtClean="0"/>
              <a:t>N </a:t>
            </a:r>
            <a:r>
              <a:rPr lang="fr-CH" sz="1400" i="1" dirty="0"/>
              <a:t>Engl J Med 2011; 364:105-15</a:t>
            </a:r>
            <a:endParaRPr lang="fr-CH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fr-CH" sz="1400" i="1" dirty="0"/>
              <a:t>N Engl J Med 2011; 364:116-26.</a:t>
            </a:r>
            <a:endParaRPr lang="fr-CH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i="1" dirty="0" smtClean="0"/>
              <a:t>Archives </a:t>
            </a:r>
            <a:r>
              <a:rPr lang="fr-FR" sz="1400" i="1" dirty="0"/>
              <a:t>de pédiatrie 2011; 18: 926–931 </a:t>
            </a:r>
            <a:endParaRPr lang="fr-CH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i="1" dirty="0" smtClean="0"/>
              <a:t>Int</a:t>
            </a:r>
            <a:r>
              <a:rPr lang="en-US" sz="1400" i="1" dirty="0"/>
              <a:t>. </a:t>
            </a:r>
            <a:r>
              <a:rPr lang="en-US" sz="1400" i="1" dirty="0" err="1"/>
              <a:t>J.of</a:t>
            </a:r>
            <a:r>
              <a:rPr lang="en-US" sz="1400" i="1" dirty="0"/>
              <a:t> Pediatric Otorhinolaryngology 2010; 74</a:t>
            </a:r>
            <a:r>
              <a:rPr lang="en-US" sz="1400" i="1" dirty="0" smtClean="0"/>
              <a:t>: 1209–1216</a:t>
            </a:r>
            <a:endParaRPr lang="fr-CH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fr-CH" sz="1400" i="1" dirty="0"/>
              <a:t>Réalités pédiatriques 2010</a:t>
            </a:r>
            <a:r>
              <a:rPr lang="fr-CH" sz="1400" i="1" dirty="0" smtClean="0"/>
              <a:t>; 154</a:t>
            </a:r>
            <a:r>
              <a:rPr lang="fr-CH" sz="1400" i="1" dirty="0"/>
              <a:t> novembre</a:t>
            </a:r>
            <a:r>
              <a:rPr lang="fr-CH" sz="1400" i="1" dirty="0" smtClean="0"/>
              <a:t>: 10-11</a:t>
            </a:r>
            <a:endParaRPr lang="fr-CH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i="1" dirty="0"/>
              <a:t>JAMA, November 17, 2010—</a:t>
            </a:r>
            <a:r>
              <a:rPr lang="en-US" sz="1400" i="1" dirty="0" err="1"/>
              <a:t>Vol</a:t>
            </a:r>
            <a:r>
              <a:rPr lang="en-US" sz="1400" i="1" dirty="0"/>
              <a:t> 304, No. 19, p. 2161</a:t>
            </a:r>
            <a:endParaRPr lang="fr-CH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i="1" dirty="0" smtClean="0"/>
              <a:t>Presentation </a:t>
            </a:r>
            <a:r>
              <a:rPr lang="en-US" sz="1400" i="1" dirty="0"/>
              <a:t>OMA; </a:t>
            </a:r>
            <a:r>
              <a:rPr lang="en-US" sz="1400" i="1" dirty="0" err="1"/>
              <a:t>A.Gervaix</a:t>
            </a:r>
            <a:r>
              <a:rPr lang="en-US" sz="1400" i="1" dirty="0"/>
              <a:t> HUG </a:t>
            </a:r>
            <a:r>
              <a:rPr lang="en-US" sz="1400" i="1" dirty="0" smtClean="0"/>
              <a:t>2009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i="1" dirty="0" smtClean="0"/>
              <a:t>PIGS 2010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i="1" dirty="0" smtClean="0"/>
              <a:t>PEDIATRICS </a:t>
            </a:r>
            <a:r>
              <a:rPr lang="en-US" sz="1400" i="1" dirty="0"/>
              <a:t>Vol. 95 No. 5 May 1995, </a:t>
            </a:r>
            <a:r>
              <a:rPr lang="en-US" sz="1400" i="1" dirty="0" smtClean="0"/>
              <a:t>p.664</a:t>
            </a:r>
            <a:endParaRPr lang="fr-CH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fr-CH" sz="1400" i="1" dirty="0"/>
              <a:t>I</a:t>
            </a:r>
            <a:r>
              <a:rPr lang="en-US" sz="1400" i="1" dirty="0" smtClean="0"/>
              <a:t>nt</a:t>
            </a:r>
            <a:r>
              <a:rPr lang="en-US" sz="1400" i="1" dirty="0"/>
              <a:t>. </a:t>
            </a:r>
            <a:r>
              <a:rPr lang="en-US" sz="1400" i="1" dirty="0" err="1"/>
              <a:t>J.of</a:t>
            </a:r>
            <a:r>
              <a:rPr lang="en-US" sz="1400" i="1" dirty="0"/>
              <a:t> Pediatric Otorhinolaryngology 2010; </a:t>
            </a:r>
            <a:r>
              <a:rPr lang="en-US" sz="1400" i="1" dirty="0" smtClean="0"/>
              <a:t>74:1209–1216</a:t>
            </a:r>
            <a:endParaRPr lang="fr-CH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fr-CH" sz="1400" i="1" dirty="0" smtClean="0"/>
              <a:t>Réalités </a:t>
            </a:r>
            <a:r>
              <a:rPr lang="fr-CH" sz="1400" i="1" dirty="0"/>
              <a:t>pédiatriques 2010;154 </a:t>
            </a:r>
            <a:r>
              <a:rPr lang="fr-CH" sz="1400" i="1" dirty="0" smtClean="0"/>
              <a:t>novembre:10-11</a:t>
            </a:r>
            <a:endParaRPr lang="fr-CH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fr-CH" sz="1400" i="1" dirty="0" smtClean="0"/>
              <a:t>JAMA</a:t>
            </a:r>
            <a:r>
              <a:rPr lang="fr-CH" sz="1400" i="1" dirty="0"/>
              <a:t>, </a:t>
            </a:r>
            <a:r>
              <a:rPr lang="fr-CH" sz="1400" i="1" dirty="0" err="1"/>
              <a:t>November</a:t>
            </a:r>
            <a:r>
              <a:rPr lang="fr-CH" sz="1400" i="1" dirty="0"/>
              <a:t> 17, 2010—Vol 304, No. 19, p. </a:t>
            </a:r>
            <a:r>
              <a:rPr lang="fr-CH" sz="1400" i="1" dirty="0" smtClean="0"/>
              <a:t>2161</a:t>
            </a:r>
            <a:endParaRPr lang="fr-CH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i="1" dirty="0" err="1" smtClean="0"/>
              <a:t>Engl</a:t>
            </a:r>
            <a:r>
              <a:rPr lang="en-US" sz="1400" i="1" dirty="0" smtClean="0"/>
              <a:t> </a:t>
            </a:r>
            <a:r>
              <a:rPr lang="en-US" sz="1400" i="1" dirty="0"/>
              <a:t>J Med </a:t>
            </a:r>
            <a:r>
              <a:rPr lang="en-US" sz="1400" i="1" dirty="0" smtClean="0"/>
              <a:t>2011;364:105-15</a:t>
            </a:r>
            <a:endParaRPr lang="fr-CH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i="1" dirty="0" smtClean="0"/>
              <a:t>N </a:t>
            </a:r>
            <a:r>
              <a:rPr lang="en-US" sz="1400" i="1" dirty="0" err="1" smtClean="0"/>
              <a:t>Engl</a:t>
            </a:r>
            <a:r>
              <a:rPr lang="en-US" sz="1400" i="1" dirty="0" smtClean="0"/>
              <a:t> J Med 2011;364:116-26.</a:t>
            </a:r>
            <a:endParaRPr lang="fr-CH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i="1" dirty="0" smtClean="0"/>
              <a:t>Archives </a:t>
            </a:r>
            <a:r>
              <a:rPr lang="fr-FR" sz="1400" i="1" dirty="0"/>
              <a:t>de pédiatrie 18 (2011) 926–931 </a:t>
            </a:r>
            <a:endParaRPr lang="fr-CH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i="1" dirty="0" smtClean="0"/>
              <a:t>Société </a:t>
            </a:r>
            <a:r>
              <a:rPr lang="fr-FR" sz="1400" i="1" dirty="0"/>
              <a:t>Française de Pédiatrie </a:t>
            </a:r>
            <a:r>
              <a:rPr lang="fr-FR" sz="1400" i="1" dirty="0" smtClean="0"/>
              <a:t>2014</a:t>
            </a:r>
            <a:endParaRPr lang="fr-CH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i="1" dirty="0" smtClean="0"/>
              <a:t>Pediatrics </a:t>
            </a:r>
            <a:r>
              <a:rPr lang="en-US" sz="1400" i="1" dirty="0"/>
              <a:t>in Review; Vol. 36 No. 11 NOVEMBER 2015 </a:t>
            </a:r>
            <a:r>
              <a:rPr lang="en-US" sz="1400" i="1" dirty="0" smtClean="0"/>
              <a:t>p.481</a:t>
            </a:r>
            <a:endParaRPr lang="fr-CH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i="1" dirty="0" smtClean="0"/>
              <a:t>NEJM</a:t>
            </a:r>
            <a:r>
              <a:rPr lang="fr-FR" sz="1400" i="1" dirty="0"/>
              <a:t>, </a:t>
            </a:r>
            <a:r>
              <a:rPr lang="fr-FR" sz="1400" i="1" dirty="0" smtClean="0"/>
              <a:t>2016;375:2446-56.</a:t>
            </a:r>
            <a:endParaRPr lang="fr-CH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i="1" dirty="0" smtClean="0"/>
              <a:t>PEDIATRICS</a:t>
            </a:r>
            <a:r>
              <a:rPr lang="fr-FR" sz="1400" i="1" dirty="0"/>
              <a:t>, 2017, Vol 140, nb 3, </a:t>
            </a:r>
            <a:r>
              <a:rPr lang="fr-FR" sz="1400" i="1" dirty="0" smtClean="0"/>
              <a:t>e20170181</a:t>
            </a:r>
            <a:endParaRPr lang="fr-CH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i="1" dirty="0" smtClean="0"/>
              <a:t>Réalités </a:t>
            </a:r>
            <a:r>
              <a:rPr lang="fr-FR" sz="1400" i="1" dirty="0"/>
              <a:t>Pédiatriques – n° 236_Décembre 2019</a:t>
            </a:r>
            <a:endParaRPr lang="fr-CH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i="1" dirty="0"/>
              <a:t>HUG </a:t>
            </a:r>
            <a:r>
              <a:rPr lang="en-US" sz="1400" i="1" dirty="0" smtClean="0"/>
              <a:t>2018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CH" sz="1400" i="1" dirty="0" err="1"/>
              <a:t>Otitis</a:t>
            </a:r>
            <a:r>
              <a:rPr lang="fr-CH" sz="1400" i="1" dirty="0"/>
              <a:t> media « digest » – 28 février 2018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i="1" dirty="0" smtClean="0"/>
          </a:p>
        </p:txBody>
      </p:sp>
      <p:sp>
        <p:nvSpPr>
          <p:cNvPr id="3" name="TextBox 6"/>
          <p:cNvSpPr txBox="1"/>
          <p:nvPr/>
        </p:nvSpPr>
        <p:spPr>
          <a:xfrm>
            <a:off x="0" y="0"/>
            <a:ext cx="2843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REFERENCES</a:t>
            </a:r>
            <a:endParaRPr lang="en-US" sz="40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6018613" y="5953021"/>
            <a:ext cx="1877437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4400" dirty="0" smtClean="0"/>
              <a:t>Merci !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23759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98612" y="3317705"/>
            <a:ext cx="5289010" cy="2989576"/>
            <a:chOff x="98612" y="3317705"/>
            <a:chExt cx="5289010" cy="2989576"/>
          </a:xfrm>
        </p:grpSpPr>
        <p:grpSp>
          <p:nvGrpSpPr>
            <p:cNvPr id="5" name="Groupe 4"/>
            <p:cNvGrpSpPr/>
            <p:nvPr/>
          </p:nvGrpSpPr>
          <p:grpSpPr>
            <a:xfrm>
              <a:off x="98612" y="3317705"/>
              <a:ext cx="5289010" cy="2989576"/>
              <a:chOff x="3697716" y="3508062"/>
              <a:chExt cx="5289010" cy="2989576"/>
            </a:xfrm>
          </p:grpSpPr>
          <p:pic>
            <p:nvPicPr>
              <p:cNvPr id="15" name="Picture 2" descr="Résultat de recherche d'images pour &quot;anatomie des végétations&quot;">
                <a:hlinkClick r:id="rId2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61" t="50000"/>
              <a:stretch/>
            </p:blipFill>
            <p:spPr bwMode="auto">
              <a:xfrm>
                <a:off x="3697716" y="3695700"/>
                <a:ext cx="4982734" cy="28019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5170947" y="3508062"/>
                <a:ext cx="3815779" cy="8079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fr-FR" sz="4400" b="1" dirty="0" smtClean="0">
                    <a:solidFill>
                      <a:srgbClr val="FF0000"/>
                    </a:solidFill>
                  </a:rPr>
                  <a:t>IVRS</a:t>
                </a:r>
                <a:endParaRPr lang="fr-FR" sz="4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6" name="Flèche vers le bas 15"/>
            <p:cNvSpPr/>
            <p:nvPr/>
          </p:nvSpPr>
          <p:spPr>
            <a:xfrm>
              <a:off x="3229941" y="3933422"/>
              <a:ext cx="488045" cy="302148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53" y="-14728"/>
            <a:ext cx="3141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/>
                <a:cs typeface="Arial"/>
              </a:rPr>
              <a:t>ANATOMIE</a:t>
            </a:r>
            <a:endParaRPr lang="en-US" sz="4400" b="1" dirty="0">
              <a:latin typeface="Arial"/>
              <a:cs typeface="Arial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17929" y="773905"/>
            <a:ext cx="4611616" cy="2712245"/>
            <a:chOff x="564776" y="773905"/>
            <a:chExt cx="4611616" cy="2712245"/>
          </a:xfrm>
        </p:grpSpPr>
        <p:pic>
          <p:nvPicPr>
            <p:cNvPr id="1026" name="Picture 2" descr="Résultat de recherche d'images pour &quot;anatomie des végétations&quot;">
              <a:hlinkClick r:id="rId2"/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4" b="47534"/>
            <a:stretch/>
          </p:blipFill>
          <p:spPr bwMode="auto">
            <a:xfrm>
              <a:off x="564776" y="773905"/>
              <a:ext cx="4611615" cy="2712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708846" y="3028950"/>
              <a:ext cx="2467546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1663228" y="4493563"/>
            <a:ext cx="390592" cy="404812"/>
            <a:chOff x="1663228" y="4493563"/>
            <a:chExt cx="390592" cy="404812"/>
          </a:xfrm>
        </p:grpSpPr>
        <p:sp>
          <p:nvSpPr>
            <p:cNvPr id="6" name="Forme libre 5"/>
            <p:cNvSpPr/>
            <p:nvPr/>
          </p:nvSpPr>
          <p:spPr>
            <a:xfrm>
              <a:off x="1663228" y="4493563"/>
              <a:ext cx="390592" cy="404812"/>
            </a:xfrm>
            <a:custGeom>
              <a:avLst/>
              <a:gdLst>
                <a:gd name="connsiteX0" fmla="*/ 47625 w 390525"/>
                <a:gd name="connsiteY0" fmla="*/ 0 h 390525"/>
                <a:gd name="connsiteX1" fmla="*/ 0 w 390525"/>
                <a:gd name="connsiteY1" fmla="*/ 104775 h 390525"/>
                <a:gd name="connsiteX2" fmla="*/ 19050 w 390525"/>
                <a:gd name="connsiteY2" fmla="*/ 295275 h 390525"/>
                <a:gd name="connsiteX3" fmla="*/ 95250 w 390525"/>
                <a:gd name="connsiteY3" fmla="*/ 390525 h 390525"/>
                <a:gd name="connsiteX4" fmla="*/ 266700 w 390525"/>
                <a:gd name="connsiteY4" fmla="*/ 390525 h 390525"/>
                <a:gd name="connsiteX5" fmla="*/ 390525 w 390525"/>
                <a:gd name="connsiteY5" fmla="*/ 333375 h 390525"/>
                <a:gd name="connsiteX6" fmla="*/ 323850 w 390525"/>
                <a:gd name="connsiteY6" fmla="*/ 152400 h 390525"/>
                <a:gd name="connsiteX7" fmla="*/ 219075 w 390525"/>
                <a:gd name="connsiteY7" fmla="*/ 47625 h 390525"/>
                <a:gd name="connsiteX8" fmla="*/ 47625 w 390525"/>
                <a:gd name="connsiteY8" fmla="*/ 0 h 390525"/>
                <a:gd name="connsiteX0" fmla="*/ 50007 w 392907"/>
                <a:gd name="connsiteY0" fmla="*/ 0 h 390525"/>
                <a:gd name="connsiteX1" fmla="*/ 2382 w 392907"/>
                <a:gd name="connsiteY1" fmla="*/ 104775 h 390525"/>
                <a:gd name="connsiteX2" fmla="*/ 0 w 392907"/>
                <a:gd name="connsiteY2" fmla="*/ 304800 h 390525"/>
                <a:gd name="connsiteX3" fmla="*/ 97632 w 392907"/>
                <a:gd name="connsiteY3" fmla="*/ 390525 h 390525"/>
                <a:gd name="connsiteX4" fmla="*/ 269082 w 392907"/>
                <a:gd name="connsiteY4" fmla="*/ 390525 h 390525"/>
                <a:gd name="connsiteX5" fmla="*/ 392907 w 392907"/>
                <a:gd name="connsiteY5" fmla="*/ 333375 h 390525"/>
                <a:gd name="connsiteX6" fmla="*/ 326232 w 392907"/>
                <a:gd name="connsiteY6" fmla="*/ 152400 h 390525"/>
                <a:gd name="connsiteX7" fmla="*/ 221457 w 392907"/>
                <a:gd name="connsiteY7" fmla="*/ 47625 h 390525"/>
                <a:gd name="connsiteX8" fmla="*/ 50007 w 392907"/>
                <a:gd name="connsiteY8" fmla="*/ 0 h 390525"/>
                <a:gd name="connsiteX0" fmla="*/ 50007 w 392907"/>
                <a:gd name="connsiteY0" fmla="*/ 0 h 411956"/>
                <a:gd name="connsiteX1" fmla="*/ 2382 w 392907"/>
                <a:gd name="connsiteY1" fmla="*/ 104775 h 411956"/>
                <a:gd name="connsiteX2" fmla="*/ 0 w 392907"/>
                <a:gd name="connsiteY2" fmla="*/ 304800 h 411956"/>
                <a:gd name="connsiteX3" fmla="*/ 97632 w 392907"/>
                <a:gd name="connsiteY3" fmla="*/ 390525 h 411956"/>
                <a:gd name="connsiteX4" fmla="*/ 204788 w 392907"/>
                <a:gd name="connsiteY4" fmla="*/ 411956 h 411956"/>
                <a:gd name="connsiteX5" fmla="*/ 269082 w 392907"/>
                <a:gd name="connsiteY5" fmla="*/ 390525 h 411956"/>
                <a:gd name="connsiteX6" fmla="*/ 392907 w 392907"/>
                <a:gd name="connsiteY6" fmla="*/ 333375 h 411956"/>
                <a:gd name="connsiteX7" fmla="*/ 326232 w 392907"/>
                <a:gd name="connsiteY7" fmla="*/ 152400 h 411956"/>
                <a:gd name="connsiteX8" fmla="*/ 221457 w 392907"/>
                <a:gd name="connsiteY8" fmla="*/ 47625 h 411956"/>
                <a:gd name="connsiteX9" fmla="*/ 50007 w 392907"/>
                <a:gd name="connsiteY9" fmla="*/ 0 h 411956"/>
                <a:gd name="connsiteX0" fmla="*/ 64294 w 407194"/>
                <a:gd name="connsiteY0" fmla="*/ 0 h 411956"/>
                <a:gd name="connsiteX1" fmla="*/ 16669 w 407194"/>
                <a:gd name="connsiteY1" fmla="*/ 104775 h 411956"/>
                <a:gd name="connsiteX2" fmla="*/ 0 w 407194"/>
                <a:gd name="connsiteY2" fmla="*/ 176212 h 411956"/>
                <a:gd name="connsiteX3" fmla="*/ 14287 w 407194"/>
                <a:gd name="connsiteY3" fmla="*/ 304800 h 411956"/>
                <a:gd name="connsiteX4" fmla="*/ 111919 w 407194"/>
                <a:gd name="connsiteY4" fmla="*/ 390525 h 411956"/>
                <a:gd name="connsiteX5" fmla="*/ 219075 w 407194"/>
                <a:gd name="connsiteY5" fmla="*/ 411956 h 411956"/>
                <a:gd name="connsiteX6" fmla="*/ 283369 w 407194"/>
                <a:gd name="connsiteY6" fmla="*/ 390525 h 411956"/>
                <a:gd name="connsiteX7" fmla="*/ 407194 w 407194"/>
                <a:gd name="connsiteY7" fmla="*/ 333375 h 411956"/>
                <a:gd name="connsiteX8" fmla="*/ 340519 w 407194"/>
                <a:gd name="connsiteY8" fmla="*/ 152400 h 411956"/>
                <a:gd name="connsiteX9" fmla="*/ 235744 w 407194"/>
                <a:gd name="connsiteY9" fmla="*/ 47625 h 411956"/>
                <a:gd name="connsiteX10" fmla="*/ 64294 w 407194"/>
                <a:gd name="connsiteY10" fmla="*/ 0 h 411956"/>
                <a:gd name="connsiteX0" fmla="*/ 64294 w 407194"/>
                <a:gd name="connsiteY0" fmla="*/ 0 h 411956"/>
                <a:gd name="connsiteX1" fmla="*/ 16669 w 407194"/>
                <a:gd name="connsiteY1" fmla="*/ 104775 h 411956"/>
                <a:gd name="connsiteX2" fmla="*/ 0 w 407194"/>
                <a:gd name="connsiteY2" fmla="*/ 176212 h 411956"/>
                <a:gd name="connsiteX3" fmla="*/ 14287 w 407194"/>
                <a:gd name="connsiteY3" fmla="*/ 304800 h 411956"/>
                <a:gd name="connsiteX4" fmla="*/ 111919 w 407194"/>
                <a:gd name="connsiteY4" fmla="*/ 390525 h 411956"/>
                <a:gd name="connsiteX5" fmla="*/ 219075 w 407194"/>
                <a:gd name="connsiteY5" fmla="*/ 411956 h 411956"/>
                <a:gd name="connsiteX6" fmla="*/ 283369 w 407194"/>
                <a:gd name="connsiteY6" fmla="*/ 390525 h 411956"/>
                <a:gd name="connsiteX7" fmla="*/ 407194 w 407194"/>
                <a:gd name="connsiteY7" fmla="*/ 333375 h 411956"/>
                <a:gd name="connsiteX8" fmla="*/ 323850 w 407194"/>
                <a:gd name="connsiteY8" fmla="*/ 154781 h 411956"/>
                <a:gd name="connsiteX9" fmla="*/ 235744 w 407194"/>
                <a:gd name="connsiteY9" fmla="*/ 47625 h 411956"/>
                <a:gd name="connsiteX10" fmla="*/ 64294 w 407194"/>
                <a:gd name="connsiteY10" fmla="*/ 0 h 411956"/>
                <a:gd name="connsiteX0" fmla="*/ 64294 w 385763"/>
                <a:gd name="connsiteY0" fmla="*/ 0 h 411956"/>
                <a:gd name="connsiteX1" fmla="*/ 16669 w 385763"/>
                <a:gd name="connsiteY1" fmla="*/ 104775 h 411956"/>
                <a:gd name="connsiteX2" fmla="*/ 0 w 385763"/>
                <a:gd name="connsiteY2" fmla="*/ 176212 h 411956"/>
                <a:gd name="connsiteX3" fmla="*/ 14287 w 385763"/>
                <a:gd name="connsiteY3" fmla="*/ 304800 h 411956"/>
                <a:gd name="connsiteX4" fmla="*/ 111919 w 385763"/>
                <a:gd name="connsiteY4" fmla="*/ 390525 h 411956"/>
                <a:gd name="connsiteX5" fmla="*/ 219075 w 385763"/>
                <a:gd name="connsiteY5" fmla="*/ 411956 h 411956"/>
                <a:gd name="connsiteX6" fmla="*/ 283369 w 385763"/>
                <a:gd name="connsiteY6" fmla="*/ 390525 h 411956"/>
                <a:gd name="connsiteX7" fmla="*/ 385763 w 385763"/>
                <a:gd name="connsiteY7" fmla="*/ 340518 h 411956"/>
                <a:gd name="connsiteX8" fmla="*/ 323850 w 385763"/>
                <a:gd name="connsiteY8" fmla="*/ 154781 h 411956"/>
                <a:gd name="connsiteX9" fmla="*/ 235744 w 385763"/>
                <a:gd name="connsiteY9" fmla="*/ 47625 h 411956"/>
                <a:gd name="connsiteX10" fmla="*/ 64294 w 385763"/>
                <a:gd name="connsiteY10" fmla="*/ 0 h 411956"/>
                <a:gd name="connsiteX0" fmla="*/ 64294 w 385763"/>
                <a:gd name="connsiteY0" fmla="*/ 0 h 411956"/>
                <a:gd name="connsiteX1" fmla="*/ 16669 w 385763"/>
                <a:gd name="connsiteY1" fmla="*/ 104775 h 411956"/>
                <a:gd name="connsiteX2" fmla="*/ 0 w 385763"/>
                <a:gd name="connsiteY2" fmla="*/ 176212 h 411956"/>
                <a:gd name="connsiteX3" fmla="*/ 14287 w 385763"/>
                <a:gd name="connsiteY3" fmla="*/ 304800 h 411956"/>
                <a:gd name="connsiteX4" fmla="*/ 111919 w 385763"/>
                <a:gd name="connsiteY4" fmla="*/ 390525 h 411956"/>
                <a:gd name="connsiteX5" fmla="*/ 219075 w 385763"/>
                <a:gd name="connsiteY5" fmla="*/ 411956 h 411956"/>
                <a:gd name="connsiteX6" fmla="*/ 283369 w 385763"/>
                <a:gd name="connsiteY6" fmla="*/ 390525 h 411956"/>
                <a:gd name="connsiteX7" fmla="*/ 385763 w 385763"/>
                <a:gd name="connsiteY7" fmla="*/ 340518 h 411956"/>
                <a:gd name="connsiteX8" fmla="*/ 323850 w 385763"/>
                <a:gd name="connsiteY8" fmla="*/ 154781 h 411956"/>
                <a:gd name="connsiteX9" fmla="*/ 233363 w 385763"/>
                <a:gd name="connsiteY9" fmla="*/ 50006 h 411956"/>
                <a:gd name="connsiteX10" fmla="*/ 64294 w 385763"/>
                <a:gd name="connsiteY10" fmla="*/ 0 h 411956"/>
                <a:gd name="connsiteX0" fmla="*/ 61913 w 385763"/>
                <a:gd name="connsiteY0" fmla="*/ 0 h 404812"/>
                <a:gd name="connsiteX1" fmla="*/ 16669 w 385763"/>
                <a:gd name="connsiteY1" fmla="*/ 97631 h 404812"/>
                <a:gd name="connsiteX2" fmla="*/ 0 w 385763"/>
                <a:gd name="connsiteY2" fmla="*/ 169068 h 404812"/>
                <a:gd name="connsiteX3" fmla="*/ 14287 w 385763"/>
                <a:gd name="connsiteY3" fmla="*/ 297656 h 404812"/>
                <a:gd name="connsiteX4" fmla="*/ 111919 w 385763"/>
                <a:gd name="connsiteY4" fmla="*/ 383381 h 404812"/>
                <a:gd name="connsiteX5" fmla="*/ 219075 w 385763"/>
                <a:gd name="connsiteY5" fmla="*/ 404812 h 404812"/>
                <a:gd name="connsiteX6" fmla="*/ 283369 w 385763"/>
                <a:gd name="connsiteY6" fmla="*/ 383381 h 404812"/>
                <a:gd name="connsiteX7" fmla="*/ 385763 w 385763"/>
                <a:gd name="connsiteY7" fmla="*/ 333374 h 404812"/>
                <a:gd name="connsiteX8" fmla="*/ 323850 w 385763"/>
                <a:gd name="connsiteY8" fmla="*/ 147637 h 404812"/>
                <a:gd name="connsiteX9" fmla="*/ 233363 w 385763"/>
                <a:gd name="connsiteY9" fmla="*/ 42862 h 404812"/>
                <a:gd name="connsiteX10" fmla="*/ 61913 w 385763"/>
                <a:gd name="connsiteY10" fmla="*/ 0 h 404812"/>
                <a:gd name="connsiteX0" fmla="*/ 61913 w 385763"/>
                <a:gd name="connsiteY0" fmla="*/ 0 h 404812"/>
                <a:gd name="connsiteX1" fmla="*/ 16669 w 385763"/>
                <a:gd name="connsiteY1" fmla="*/ 97631 h 404812"/>
                <a:gd name="connsiteX2" fmla="*/ 0 w 385763"/>
                <a:gd name="connsiteY2" fmla="*/ 169068 h 404812"/>
                <a:gd name="connsiteX3" fmla="*/ 14287 w 385763"/>
                <a:gd name="connsiteY3" fmla="*/ 297656 h 404812"/>
                <a:gd name="connsiteX4" fmla="*/ 111919 w 385763"/>
                <a:gd name="connsiteY4" fmla="*/ 383381 h 404812"/>
                <a:gd name="connsiteX5" fmla="*/ 219075 w 385763"/>
                <a:gd name="connsiteY5" fmla="*/ 404812 h 404812"/>
                <a:gd name="connsiteX6" fmla="*/ 283369 w 385763"/>
                <a:gd name="connsiteY6" fmla="*/ 383381 h 404812"/>
                <a:gd name="connsiteX7" fmla="*/ 321470 w 385763"/>
                <a:gd name="connsiteY7" fmla="*/ 371474 h 404812"/>
                <a:gd name="connsiteX8" fmla="*/ 385763 w 385763"/>
                <a:gd name="connsiteY8" fmla="*/ 333374 h 404812"/>
                <a:gd name="connsiteX9" fmla="*/ 323850 w 385763"/>
                <a:gd name="connsiteY9" fmla="*/ 147637 h 404812"/>
                <a:gd name="connsiteX10" fmla="*/ 233363 w 385763"/>
                <a:gd name="connsiteY10" fmla="*/ 42862 h 404812"/>
                <a:gd name="connsiteX11" fmla="*/ 61913 w 385763"/>
                <a:gd name="connsiteY11" fmla="*/ 0 h 404812"/>
                <a:gd name="connsiteX0" fmla="*/ 61913 w 385763"/>
                <a:gd name="connsiteY0" fmla="*/ 0 h 404812"/>
                <a:gd name="connsiteX1" fmla="*/ 16669 w 385763"/>
                <a:gd name="connsiteY1" fmla="*/ 97631 h 404812"/>
                <a:gd name="connsiteX2" fmla="*/ 0 w 385763"/>
                <a:gd name="connsiteY2" fmla="*/ 169068 h 404812"/>
                <a:gd name="connsiteX3" fmla="*/ 14287 w 385763"/>
                <a:gd name="connsiteY3" fmla="*/ 297656 h 404812"/>
                <a:gd name="connsiteX4" fmla="*/ 38101 w 385763"/>
                <a:gd name="connsiteY4" fmla="*/ 340518 h 404812"/>
                <a:gd name="connsiteX5" fmla="*/ 111919 w 385763"/>
                <a:gd name="connsiteY5" fmla="*/ 383381 h 404812"/>
                <a:gd name="connsiteX6" fmla="*/ 219075 w 385763"/>
                <a:gd name="connsiteY6" fmla="*/ 404812 h 404812"/>
                <a:gd name="connsiteX7" fmla="*/ 283369 w 385763"/>
                <a:gd name="connsiteY7" fmla="*/ 383381 h 404812"/>
                <a:gd name="connsiteX8" fmla="*/ 321470 w 385763"/>
                <a:gd name="connsiteY8" fmla="*/ 371474 h 404812"/>
                <a:gd name="connsiteX9" fmla="*/ 385763 w 385763"/>
                <a:gd name="connsiteY9" fmla="*/ 333374 h 404812"/>
                <a:gd name="connsiteX10" fmla="*/ 323850 w 385763"/>
                <a:gd name="connsiteY10" fmla="*/ 147637 h 404812"/>
                <a:gd name="connsiteX11" fmla="*/ 233363 w 385763"/>
                <a:gd name="connsiteY11" fmla="*/ 42862 h 404812"/>
                <a:gd name="connsiteX12" fmla="*/ 61913 w 385763"/>
                <a:gd name="connsiteY12" fmla="*/ 0 h 404812"/>
                <a:gd name="connsiteX0" fmla="*/ 66742 w 390592"/>
                <a:gd name="connsiteY0" fmla="*/ 0 h 404812"/>
                <a:gd name="connsiteX1" fmla="*/ 21498 w 390592"/>
                <a:gd name="connsiteY1" fmla="*/ 97631 h 404812"/>
                <a:gd name="connsiteX2" fmla="*/ 4829 w 390592"/>
                <a:gd name="connsiteY2" fmla="*/ 169068 h 404812"/>
                <a:gd name="connsiteX3" fmla="*/ 68 w 390592"/>
                <a:gd name="connsiteY3" fmla="*/ 228599 h 404812"/>
                <a:gd name="connsiteX4" fmla="*/ 19116 w 390592"/>
                <a:gd name="connsiteY4" fmla="*/ 297656 h 404812"/>
                <a:gd name="connsiteX5" fmla="*/ 42930 w 390592"/>
                <a:gd name="connsiteY5" fmla="*/ 340518 h 404812"/>
                <a:gd name="connsiteX6" fmla="*/ 116748 w 390592"/>
                <a:gd name="connsiteY6" fmla="*/ 383381 h 404812"/>
                <a:gd name="connsiteX7" fmla="*/ 223904 w 390592"/>
                <a:gd name="connsiteY7" fmla="*/ 404812 h 404812"/>
                <a:gd name="connsiteX8" fmla="*/ 288198 w 390592"/>
                <a:gd name="connsiteY8" fmla="*/ 383381 h 404812"/>
                <a:gd name="connsiteX9" fmla="*/ 326299 w 390592"/>
                <a:gd name="connsiteY9" fmla="*/ 371474 h 404812"/>
                <a:gd name="connsiteX10" fmla="*/ 390592 w 390592"/>
                <a:gd name="connsiteY10" fmla="*/ 333374 h 404812"/>
                <a:gd name="connsiteX11" fmla="*/ 328679 w 390592"/>
                <a:gd name="connsiteY11" fmla="*/ 147637 h 404812"/>
                <a:gd name="connsiteX12" fmla="*/ 238192 w 390592"/>
                <a:gd name="connsiteY12" fmla="*/ 42862 h 404812"/>
                <a:gd name="connsiteX13" fmla="*/ 66742 w 390592"/>
                <a:gd name="connsiteY13" fmla="*/ 0 h 404812"/>
                <a:gd name="connsiteX0" fmla="*/ 66742 w 390592"/>
                <a:gd name="connsiteY0" fmla="*/ 0 h 404812"/>
                <a:gd name="connsiteX1" fmla="*/ 31024 w 390592"/>
                <a:gd name="connsiteY1" fmla="*/ 54768 h 404812"/>
                <a:gd name="connsiteX2" fmla="*/ 21498 w 390592"/>
                <a:gd name="connsiteY2" fmla="*/ 97631 h 404812"/>
                <a:gd name="connsiteX3" fmla="*/ 4829 w 390592"/>
                <a:gd name="connsiteY3" fmla="*/ 169068 h 404812"/>
                <a:gd name="connsiteX4" fmla="*/ 68 w 390592"/>
                <a:gd name="connsiteY4" fmla="*/ 228599 h 404812"/>
                <a:gd name="connsiteX5" fmla="*/ 19116 w 390592"/>
                <a:gd name="connsiteY5" fmla="*/ 297656 h 404812"/>
                <a:gd name="connsiteX6" fmla="*/ 42930 w 390592"/>
                <a:gd name="connsiteY6" fmla="*/ 340518 h 404812"/>
                <a:gd name="connsiteX7" fmla="*/ 116748 w 390592"/>
                <a:gd name="connsiteY7" fmla="*/ 383381 h 404812"/>
                <a:gd name="connsiteX8" fmla="*/ 223904 w 390592"/>
                <a:gd name="connsiteY8" fmla="*/ 404812 h 404812"/>
                <a:gd name="connsiteX9" fmla="*/ 288198 w 390592"/>
                <a:gd name="connsiteY9" fmla="*/ 383381 h 404812"/>
                <a:gd name="connsiteX10" fmla="*/ 326299 w 390592"/>
                <a:gd name="connsiteY10" fmla="*/ 371474 h 404812"/>
                <a:gd name="connsiteX11" fmla="*/ 390592 w 390592"/>
                <a:gd name="connsiteY11" fmla="*/ 333374 h 404812"/>
                <a:gd name="connsiteX12" fmla="*/ 328679 w 390592"/>
                <a:gd name="connsiteY12" fmla="*/ 147637 h 404812"/>
                <a:gd name="connsiteX13" fmla="*/ 238192 w 390592"/>
                <a:gd name="connsiteY13" fmla="*/ 42862 h 404812"/>
                <a:gd name="connsiteX14" fmla="*/ 66742 w 390592"/>
                <a:gd name="connsiteY14" fmla="*/ 0 h 40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0592" h="404812">
                  <a:moveTo>
                    <a:pt x="66742" y="0"/>
                  </a:moveTo>
                  <a:cubicBezTo>
                    <a:pt x="58805" y="15875"/>
                    <a:pt x="38961" y="38893"/>
                    <a:pt x="31024" y="54768"/>
                  </a:cubicBezTo>
                  <a:lnTo>
                    <a:pt x="21498" y="97631"/>
                  </a:lnTo>
                  <a:cubicBezTo>
                    <a:pt x="20704" y="127793"/>
                    <a:pt x="5623" y="138906"/>
                    <a:pt x="4829" y="169068"/>
                  </a:cubicBezTo>
                  <a:cubicBezTo>
                    <a:pt x="5623" y="189705"/>
                    <a:pt x="-726" y="207962"/>
                    <a:pt x="68" y="228599"/>
                  </a:cubicBezTo>
                  <a:lnTo>
                    <a:pt x="19116" y="297656"/>
                  </a:lnTo>
                  <a:cubicBezTo>
                    <a:pt x="31817" y="309562"/>
                    <a:pt x="30229" y="328612"/>
                    <a:pt x="42930" y="340518"/>
                  </a:cubicBezTo>
                  <a:lnTo>
                    <a:pt x="116748" y="383381"/>
                  </a:lnTo>
                  <a:cubicBezTo>
                    <a:pt x="149292" y="383381"/>
                    <a:pt x="191360" y="404812"/>
                    <a:pt x="223904" y="404812"/>
                  </a:cubicBezTo>
                  <a:lnTo>
                    <a:pt x="288198" y="383381"/>
                  </a:lnTo>
                  <a:cubicBezTo>
                    <a:pt x="300105" y="378618"/>
                    <a:pt x="314392" y="376237"/>
                    <a:pt x="326299" y="371474"/>
                  </a:cubicBezTo>
                  <a:lnTo>
                    <a:pt x="390592" y="333374"/>
                  </a:lnTo>
                  <a:lnTo>
                    <a:pt x="328679" y="147637"/>
                  </a:lnTo>
                  <a:lnTo>
                    <a:pt x="238192" y="42862"/>
                  </a:lnTo>
                  <a:lnTo>
                    <a:pt x="66742" y="0"/>
                  </a:lnTo>
                  <a:close/>
                </a:path>
              </a:pathLst>
            </a:custGeom>
            <a:solidFill>
              <a:srgbClr val="FF0000">
                <a:alpha val="53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/>
            <p:cNvSpPr/>
            <p:nvPr/>
          </p:nvSpPr>
          <p:spPr>
            <a:xfrm>
              <a:off x="1813279" y="4729303"/>
              <a:ext cx="52388" cy="57151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5473844" y="830716"/>
            <a:ext cx="3306859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CH" dirty="0"/>
              <a:t>La cause la plus importante d’OMA est la </a:t>
            </a:r>
            <a:endParaRPr lang="fr-CH" dirty="0" smtClean="0"/>
          </a:p>
          <a:p>
            <a:pPr algn="ctr"/>
            <a:r>
              <a:rPr lang="fr-CH" b="1" dirty="0" smtClean="0">
                <a:solidFill>
                  <a:srgbClr val="FF0000"/>
                </a:solidFill>
              </a:rPr>
              <a:t>dysfonction </a:t>
            </a:r>
            <a:r>
              <a:rPr lang="fr-CH" b="1" dirty="0">
                <a:solidFill>
                  <a:srgbClr val="FF0000"/>
                </a:solidFill>
              </a:rPr>
              <a:t>de la trompe </a:t>
            </a:r>
            <a:r>
              <a:rPr lang="fr-CH" b="1" dirty="0" smtClean="0">
                <a:solidFill>
                  <a:srgbClr val="FF0000"/>
                </a:solidFill>
              </a:rPr>
              <a:t>d’Eustache </a:t>
            </a:r>
          </a:p>
          <a:p>
            <a:pPr algn="ctr"/>
            <a:r>
              <a:rPr lang="fr-CH" dirty="0" smtClean="0"/>
              <a:t>qui </a:t>
            </a:r>
            <a:r>
              <a:rPr lang="fr-CH" dirty="0"/>
              <a:t>est favorisée par le </a:t>
            </a:r>
            <a:endParaRPr lang="fr-CH" dirty="0" smtClean="0"/>
          </a:p>
          <a:p>
            <a:pPr algn="ctr"/>
            <a:r>
              <a:rPr lang="fr-CH" b="1" dirty="0" smtClean="0">
                <a:solidFill>
                  <a:srgbClr val="FF0000"/>
                </a:solidFill>
              </a:rPr>
              <a:t>rhume</a:t>
            </a:r>
            <a:r>
              <a:rPr lang="fr-CH" dirty="0" smtClean="0">
                <a:solidFill>
                  <a:srgbClr val="FF0000"/>
                </a:solidFill>
              </a:rPr>
              <a:t> </a:t>
            </a:r>
            <a:r>
              <a:rPr lang="fr-CH" dirty="0" smtClean="0"/>
              <a:t>et </a:t>
            </a:r>
            <a:r>
              <a:rPr lang="fr-CH" b="1" dirty="0" smtClean="0">
                <a:solidFill>
                  <a:srgbClr val="FF0000"/>
                </a:solidFill>
              </a:rPr>
              <a:t>l’hypertrophie des végétations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5346831" y="2923858"/>
            <a:ext cx="3560886" cy="2774049"/>
            <a:chOff x="5316071" y="2761415"/>
            <a:chExt cx="3560886" cy="2774049"/>
          </a:xfrm>
        </p:grpSpPr>
        <p:sp>
          <p:nvSpPr>
            <p:cNvPr id="7" name="Rectangle 6"/>
            <p:cNvSpPr/>
            <p:nvPr/>
          </p:nvSpPr>
          <p:spPr>
            <a:xfrm>
              <a:off x="5316071" y="3227140"/>
              <a:ext cx="3560886" cy="23083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fr-CH" dirty="0" smtClean="0"/>
                <a:t>Dysfonction de la trompe d’Eustache dans 75% des IVRS </a:t>
              </a:r>
              <a:r>
                <a:rPr lang="fr-CH" dirty="0" smtClean="0">
                  <a:sym typeface="Wingdings" panose="05000000000000000000" pitchFamily="2" charset="2"/>
                </a:rPr>
                <a:t></a:t>
              </a:r>
              <a:r>
                <a:rPr lang="fr-CH" dirty="0" smtClean="0"/>
                <a:t> </a:t>
              </a:r>
              <a:r>
                <a:rPr lang="fr-CH" b="1" dirty="0"/>
                <a:t>P</a:t>
              </a:r>
              <a:r>
                <a:rPr lang="fr-CH" b="1" dirty="0" smtClean="0"/>
                <a:t>ression négative </a:t>
              </a:r>
              <a:r>
                <a:rPr lang="fr-CH" dirty="0" smtClean="0"/>
                <a:t>(rétraction tympanique initiale) </a:t>
              </a:r>
              <a:r>
                <a:rPr lang="fr-CH" dirty="0" smtClean="0">
                  <a:sym typeface="Wingdings" panose="05000000000000000000" pitchFamily="2" charset="2"/>
                </a:rPr>
                <a:t> </a:t>
              </a:r>
              <a:r>
                <a:rPr lang="fr-CH" dirty="0" smtClean="0"/>
                <a:t>fuite capillaire avec </a:t>
              </a:r>
              <a:r>
                <a:rPr lang="fr-CH" b="1" dirty="0" smtClean="0"/>
                <a:t>collection liquidienne + remontée de germes de la flore ORL</a:t>
              </a:r>
              <a:r>
                <a:rPr lang="fr-CH" dirty="0" smtClean="0">
                  <a:solidFill>
                    <a:srgbClr val="FF0000"/>
                  </a:solidFill>
                </a:rPr>
                <a:t> </a:t>
              </a:r>
              <a:r>
                <a:rPr lang="fr-CH" dirty="0" smtClean="0"/>
                <a:t>dans oreille moyenne </a:t>
              </a:r>
              <a:r>
                <a:rPr lang="fr-CH" dirty="0" smtClean="0">
                  <a:sym typeface="Wingdings" panose="05000000000000000000" pitchFamily="2" charset="2"/>
                </a:rPr>
                <a:t> </a:t>
              </a:r>
              <a:r>
                <a:rPr lang="fr-CH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O</a:t>
              </a:r>
              <a:r>
                <a:rPr lang="fr-CH" b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tite </a:t>
              </a:r>
              <a:r>
                <a:rPr lang="fr-CH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M</a:t>
              </a:r>
              <a:r>
                <a:rPr lang="fr-CH" b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oyenne </a:t>
              </a:r>
              <a:r>
                <a:rPr lang="fr-CH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A</a:t>
              </a:r>
              <a:r>
                <a:rPr lang="fr-CH" b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iguë</a:t>
              </a:r>
              <a:endParaRPr lang="fr-CH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Flèche vers le bas 7"/>
            <p:cNvSpPr/>
            <p:nvPr/>
          </p:nvSpPr>
          <p:spPr>
            <a:xfrm>
              <a:off x="6890324" y="2761415"/>
              <a:ext cx="412377" cy="35957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11" name="Forme libre 10"/>
          <p:cNvSpPr/>
          <p:nvPr/>
        </p:nvSpPr>
        <p:spPr>
          <a:xfrm>
            <a:off x="2563906" y="4518212"/>
            <a:ext cx="2429435" cy="762000"/>
          </a:xfrm>
          <a:custGeom>
            <a:avLst/>
            <a:gdLst>
              <a:gd name="connsiteX0" fmla="*/ 1165412 w 2429435"/>
              <a:gd name="connsiteY0" fmla="*/ 528917 h 762000"/>
              <a:gd name="connsiteX1" fmla="*/ 1165412 w 2429435"/>
              <a:gd name="connsiteY1" fmla="*/ 762000 h 762000"/>
              <a:gd name="connsiteX2" fmla="*/ 0 w 2429435"/>
              <a:gd name="connsiteY2" fmla="*/ 744070 h 762000"/>
              <a:gd name="connsiteX3" fmla="*/ 0 w 2429435"/>
              <a:gd name="connsiteY3" fmla="*/ 242047 h 762000"/>
              <a:gd name="connsiteX4" fmla="*/ 1452282 w 2429435"/>
              <a:gd name="connsiteY4" fmla="*/ 259976 h 762000"/>
              <a:gd name="connsiteX5" fmla="*/ 1452282 w 2429435"/>
              <a:gd name="connsiteY5" fmla="*/ 0 h 762000"/>
              <a:gd name="connsiteX6" fmla="*/ 2420470 w 2429435"/>
              <a:gd name="connsiteY6" fmla="*/ 8964 h 762000"/>
              <a:gd name="connsiteX7" fmla="*/ 2429435 w 2429435"/>
              <a:gd name="connsiteY7" fmla="*/ 242047 h 762000"/>
              <a:gd name="connsiteX8" fmla="*/ 2088776 w 2429435"/>
              <a:gd name="connsiteY8" fmla="*/ 233082 h 762000"/>
              <a:gd name="connsiteX9" fmla="*/ 2106706 w 2429435"/>
              <a:gd name="connsiteY9" fmla="*/ 519953 h 762000"/>
              <a:gd name="connsiteX10" fmla="*/ 1165412 w 2429435"/>
              <a:gd name="connsiteY10" fmla="*/ 528917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9435" h="762000">
                <a:moveTo>
                  <a:pt x="1165412" y="528917"/>
                </a:moveTo>
                <a:lnTo>
                  <a:pt x="1165412" y="762000"/>
                </a:lnTo>
                <a:lnTo>
                  <a:pt x="0" y="744070"/>
                </a:lnTo>
                <a:lnTo>
                  <a:pt x="0" y="242047"/>
                </a:lnTo>
                <a:lnTo>
                  <a:pt x="1452282" y="259976"/>
                </a:lnTo>
                <a:lnTo>
                  <a:pt x="1452282" y="0"/>
                </a:lnTo>
                <a:lnTo>
                  <a:pt x="2420470" y="8964"/>
                </a:lnTo>
                <a:lnTo>
                  <a:pt x="2429435" y="242047"/>
                </a:lnTo>
                <a:lnTo>
                  <a:pt x="2088776" y="233082"/>
                </a:lnTo>
                <a:lnTo>
                  <a:pt x="2106706" y="519953"/>
                </a:lnTo>
                <a:lnTo>
                  <a:pt x="1165412" y="528917"/>
                </a:lnTo>
                <a:close/>
              </a:path>
            </a:pathLst>
          </a:custGeom>
          <a:solidFill>
            <a:srgbClr val="FF0000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2393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8717" y="332197"/>
            <a:ext cx="5526065" cy="6276619"/>
            <a:chOff x="1269930" y="543281"/>
            <a:chExt cx="5526065" cy="62766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20035" t="4184" r="25183" b="10261"/>
            <a:stretch/>
          </p:blipFill>
          <p:spPr>
            <a:xfrm>
              <a:off x="1269930" y="543281"/>
              <a:ext cx="5526065" cy="6276619"/>
            </a:xfrm>
            <a:prstGeom prst="rect">
              <a:avLst/>
            </a:prstGeom>
          </p:spPr>
        </p:pic>
        <p:sp>
          <p:nvSpPr>
            <p:cNvPr id="51" name="Freeform 50"/>
            <p:cNvSpPr/>
            <p:nvPr/>
          </p:nvSpPr>
          <p:spPr>
            <a:xfrm>
              <a:off x="3237599" y="3817012"/>
              <a:ext cx="1397901" cy="526388"/>
            </a:xfrm>
            <a:custGeom>
              <a:avLst/>
              <a:gdLst>
                <a:gd name="connsiteX0" fmla="*/ 1397901 w 1397901"/>
                <a:gd name="connsiteY0" fmla="*/ 437488 h 526388"/>
                <a:gd name="connsiteX1" fmla="*/ 648601 w 1397901"/>
                <a:gd name="connsiteY1" fmla="*/ 335888 h 526388"/>
                <a:gd name="connsiteX2" fmla="*/ 51701 w 1397901"/>
                <a:gd name="connsiteY2" fmla="*/ 5688 h 526388"/>
                <a:gd name="connsiteX3" fmla="*/ 89801 w 1397901"/>
                <a:gd name="connsiteY3" fmla="*/ 132688 h 526388"/>
                <a:gd name="connsiteX4" fmla="*/ 51701 w 1397901"/>
                <a:gd name="connsiteY4" fmla="*/ 208888 h 526388"/>
                <a:gd name="connsiteX5" fmla="*/ 902601 w 1397901"/>
                <a:gd name="connsiteY5" fmla="*/ 450188 h 526388"/>
                <a:gd name="connsiteX6" fmla="*/ 1397901 w 1397901"/>
                <a:gd name="connsiteY6" fmla="*/ 526388 h 526388"/>
                <a:gd name="connsiteX7" fmla="*/ 1397901 w 1397901"/>
                <a:gd name="connsiteY7" fmla="*/ 526388 h 526388"/>
                <a:gd name="connsiteX8" fmla="*/ 1397901 w 1397901"/>
                <a:gd name="connsiteY8" fmla="*/ 437488 h 526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7901" h="526388">
                  <a:moveTo>
                    <a:pt x="1397901" y="437488"/>
                  </a:moveTo>
                  <a:cubicBezTo>
                    <a:pt x="1135434" y="422671"/>
                    <a:pt x="872968" y="407855"/>
                    <a:pt x="648601" y="335888"/>
                  </a:cubicBezTo>
                  <a:cubicBezTo>
                    <a:pt x="424234" y="263921"/>
                    <a:pt x="144834" y="39555"/>
                    <a:pt x="51701" y="5688"/>
                  </a:cubicBezTo>
                  <a:cubicBezTo>
                    <a:pt x="-41432" y="-28179"/>
                    <a:pt x="89801" y="98821"/>
                    <a:pt x="89801" y="132688"/>
                  </a:cubicBezTo>
                  <a:cubicBezTo>
                    <a:pt x="89801" y="166555"/>
                    <a:pt x="-83766" y="155971"/>
                    <a:pt x="51701" y="208888"/>
                  </a:cubicBezTo>
                  <a:cubicBezTo>
                    <a:pt x="187168" y="261805"/>
                    <a:pt x="678234" y="397271"/>
                    <a:pt x="902601" y="450188"/>
                  </a:cubicBezTo>
                  <a:cubicBezTo>
                    <a:pt x="1126968" y="503105"/>
                    <a:pt x="1397901" y="526388"/>
                    <a:pt x="1397901" y="526388"/>
                  </a:cubicBezTo>
                  <a:lnTo>
                    <a:pt x="1397901" y="526388"/>
                  </a:lnTo>
                  <a:lnTo>
                    <a:pt x="1397901" y="43748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tint val="100000"/>
                    <a:shade val="100000"/>
                    <a:satMod val="130000"/>
                    <a:alpha val="18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  <a:alpha val="18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33287" y="2701681"/>
            <a:ext cx="3067541" cy="2085777"/>
            <a:chOff x="444570" y="2591660"/>
            <a:chExt cx="3067541" cy="2085777"/>
          </a:xfrm>
        </p:grpSpPr>
        <p:sp>
          <p:nvSpPr>
            <p:cNvPr id="11" name="TextBox 10"/>
            <p:cNvSpPr txBox="1"/>
            <p:nvPr/>
          </p:nvSpPr>
          <p:spPr>
            <a:xfrm>
              <a:off x="444570" y="4369660"/>
              <a:ext cx="24823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Orifice de la trompe </a:t>
              </a:r>
              <a:r>
                <a:rPr lang="en-US" sz="1400" dirty="0" err="1" smtClean="0"/>
                <a:t>d’Eustache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1955" y="4067837"/>
              <a:ext cx="15953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Trompe </a:t>
              </a:r>
              <a:r>
                <a:rPr lang="en-US" sz="1400" dirty="0" err="1" smtClean="0"/>
                <a:t>d’Eustache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57027" y="2591660"/>
              <a:ext cx="1055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Végétations</a:t>
              </a:r>
              <a:r>
                <a:rPr lang="en-US" sz="1400" dirty="0" smtClean="0"/>
                <a:t> </a:t>
              </a:r>
            </a:p>
            <a:p>
              <a:endParaRPr lang="en-US" sz="1400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048070" y="2899437"/>
              <a:ext cx="320949" cy="571070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2230087" y="3864989"/>
              <a:ext cx="273160" cy="307161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2887595" y="4012572"/>
              <a:ext cx="320949" cy="454223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250371" y="3438605"/>
            <a:ext cx="970261" cy="438867"/>
            <a:chOff x="2074354" y="3404784"/>
            <a:chExt cx="970261" cy="438867"/>
          </a:xfrm>
        </p:grpSpPr>
        <p:grpSp>
          <p:nvGrpSpPr>
            <p:cNvPr id="3" name="Group 2"/>
            <p:cNvGrpSpPr/>
            <p:nvPr/>
          </p:nvGrpSpPr>
          <p:grpSpPr>
            <a:xfrm rot="846811">
              <a:off x="2113313" y="3404784"/>
              <a:ext cx="931302" cy="438867"/>
              <a:chOff x="6477046" y="3546630"/>
              <a:chExt cx="931302" cy="438867"/>
            </a:xfrm>
          </p:grpSpPr>
          <p:sp>
            <p:nvSpPr>
              <p:cNvPr id="25" name="Freeform 24"/>
              <p:cNvSpPr/>
              <p:nvPr/>
            </p:nvSpPr>
            <p:spPr>
              <a:xfrm rot="20753189">
                <a:off x="6655674" y="3820397"/>
                <a:ext cx="431800" cy="165100"/>
              </a:xfrm>
              <a:custGeom>
                <a:avLst/>
                <a:gdLst>
                  <a:gd name="connsiteX0" fmla="*/ 0 w 431800"/>
                  <a:gd name="connsiteY0" fmla="*/ 0 h 165100"/>
                  <a:gd name="connsiteX1" fmla="*/ 215900 w 431800"/>
                  <a:gd name="connsiteY1" fmla="*/ 101600 h 165100"/>
                  <a:gd name="connsiteX2" fmla="*/ 431800 w 431800"/>
                  <a:gd name="connsiteY2" fmla="*/ 165100 h 16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1800" h="165100">
                    <a:moveTo>
                      <a:pt x="0" y="0"/>
                    </a:moveTo>
                    <a:cubicBezTo>
                      <a:pt x="71966" y="37041"/>
                      <a:pt x="143933" y="74083"/>
                      <a:pt x="215900" y="101600"/>
                    </a:cubicBezTo>
                    <a:cubicBezTo>
                      <a:pt x="287867" y="129117"/>
                      <a:pt x="431800" y="165100"/>
                      <a:pt x="431800" y="165100"/>
                    </a:cubicBezTo>
                  </a:path>
                </a:pathLst>
              </a:custGeom>
              <a:ln w="19050">
                <a:solidFill>
                  <a:srgbClr val="FF0000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959793">
                <a:off x="6477046" y="3546630"/>
                <a:ext cx="9313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rgbClr val="FF0000"/>
                    </a:solidFill>
                  </a:rPr>
                  <a:t>sécrétions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7" name="Picture 6" descr="3.gif"/>
            <p:cNvPicPr>
              <a:picLocks noChangeAspect="1"/>
            </p:cNvPicPr>
            <p:nvPr/>
          </p:nvPicPr>
          <p:blipFill>
            <a:blip r:embed="rId4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354" y="3452364"/>
              <a:ext cx="195462" cy="277585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1989863" y="3694021"/>
            <a:ext cx="871069" cy="618542"/>
            <a:chOff x="1801146" y="3622100"/>
            <a:chExt cx="871069" cy="618542"/>
          </a:xfrm>
        </p:grpSpPr>
        <p:grpSp>
          <p:nvGrpSpPr>
            <p:cNvPr id="4" name="Group 3"/>
            <p:cNvGrpSpPr/>
            <p:nvPr/>
          </p:nvGrpSpPr>
          <p:grpSpPr>
            <a:xfrm rot="371819">
              <a:off x="2220246" y="3892352"/>
              <a:ext cx="451969" cy="348290"/>
              <a:chOff x="7754051" y="4498471"/>
              <a:chExt cx="451969" cy="348290"/>
            </a:xfrm>
          </p:grpSpPr>
          <p:sp>
            <p:nvSpPr>
              <p:cNvPr id="53" name="Freeform 52"/>
              <p:cNvSpPr/>
              <p:nvPr/>
            </p:nvSpPr>
            <p:spPr>
              <a:xfrm rot="1813339" flipH="1">
                <a:off x="7774220" y="4498471"/>
                <a:ext cx="431800" cy="165100"/>
              </a:xfrm>
              <a:custGeom>
                <a:avLst/>
                <a:gdLst>
                  <a:gd name="connsiteX0" fmla="*/ 0 w 431800"/>
                  <a:gd name="connsiteY0" fmla="*/ 0 h 165100"/>
                  <a:gd name="connsiteX1" fmla="*/ 215900 w 431800"/>
                  <a:gd name="connsiteY1" fmla="*/ 101600 h 165100"/>
                  <a:gd name="connsiteX2" fmla="*/ 431800 w 431800"/>
                  <a:gd name="connsiteY2" fmla="*/ 165100 h 16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1800" h="165100">
                    <a:moveTo>
                      <a:pt x="0" y="0"/>
                    </a:moveTo>
                    <a:cubicBezTo>
                      <a:pt x="71966" y="37041"/>
                      <a:pt x="143933" y="74083"/>
                      <a:pt x="215900" y="101600"/>
                    </a:cubicBezTo>
                    <a:cubicBezTo>
                      <a:pt x="287867" y="129117"/>
                      <a:pt x="431800" y="165100"/>
                      <a:pt x="431800" y="165100"/>
                    </a:cubicBezTo>
                  </a:path>
                </a:pathLst>
              </a:custGeom>
              <a:ln w="19050">
                <a:solidFill>
                  <a:srgbClr val="0000FF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819425">
                <a:off x="7754051" y="4538984"/>
                <a:ext cx="3770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3366FF"/>
                    </a:solidFill>
                  </a:rPr>
                  <a:t>air</a:t>
                </a:r>
                <a:endParaRPr lang="en-US" sz="1400" dirty="0">
                  <a:solidFill>
                    <a:srgbClr val="3366FF"/>
                  </a:solidFill>
                </a:endParaRPr>
              </a:p>
            </p:txBody>
          </p:sp>
        </p:grpSp>
        <p:pic>
          <p:nvPicPr>
            <p:cNvPr id="60" name="Picture 59" descr="5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146" y="3622100"/>
              <a:ext cx="530279" cy="472832"/>
            </a:xfrm>
            <a:prstGeom prst="rect">
              <a:avLst/>
            </a:prstGeom>
          </p:spPr>
        </p:pic>
      </p:grpSp>
      <p:pic>
        <p:nvPicPr>
          <p:cNvPr id="79" name="Picture 78" descr="6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286" y="3371456"/>
            <a:ext cx="916114" cy="994563"/>
          </a:xfrm>
          <a:prstGeom prst="rect">
            <a:avLst/>
          </a:prstGeom>
        </p:spPr>
      </p:pic>
      <p:pic>
        <p:nvPicPr>
          <p:cNvPr id="5" name="Picture 4" descr="9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053" y="1057607"/>
            <a:ext cx="3024947" cy="3170979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6624552" y="1183666"/>
            <a:ext cx="2118889" cy="3037092"/>
          </a:xfrm>
          <a:custGeom>
            <a:avLst/>
            <a:gdLst>
              <a:gd name="connsiteX0" fmla="*/ 1835765 w 2118889"/>
              <a:gd name="connsiteY0" fmla="*/ 3016334 h 3037092"/>
              <a:gd name="connsiteX1" fmla="*/ 1696065 w 2118889"/>
              <a:gd name="connsiteY1" fmla="*/ 2825834 h 3037092"/>
              <a:gd name="connsiteX2" fmla="*/ 1594465 w 2118889"/>
              <a:gd name="connsiteY2" fmla="*/ 2736934 h 3037092"/>
              <a:gd name="connsiteX3" fmla="*/ 1511915 w 2118889"/>
              <a:gd name="connsiteY3" fmla="*/ 2635334 h 3037092"/>
              <a:gd name="connsiteX4" fmla="*/ 1257915 w 2118889"/>
              <a:gd name="connsiteY4" fmla="*/ 2540084 h 3037092"/>
              <a:gd name="connsiteX5" fmla="*/ 1137265 w 2118889"/>
              <a:gd name="connsiteY5" fmla="*/ 2489284 h 3037092"/>
              <a:gd name="connsiteX6" fmla="*/ 959465 w 2118889"/>
              <a:gd name="connsiteY6" fmla="*/ 2413084 h 3037092"/>
              <a:gd name="connsiteX7" fmla="*/ 895965 w 2118889"/>
              <a:gd name="connsiteY7" fmla="*/ 2336884 h 3037092"/>
              <a:gd name="connsiteX8" fmla="*/ 857865 w 2118889"/>
              <a:gd name="connsiteY8" fmla="*/ 2082884 h 3037092"/>
              <a:gd name="connsiteX9" fmla="*/ 813415 w 2118889"/>
              <a:gd name="connsiteY9" fmla="*/ 1797134 h 3037092"/>
              <a:gd name="connsiteX10" fmla="*/ 730865 w 2118889"/>
              <a:gd name="connsiteY10" fmla="*/ 1632034 h 3037092"/>
              <a:gd name="connsiteX11" fmla="*/ 559415 w 2118889"/>
              <a:gd name="connsiteY11" fmla="*/ 1498684 h 3037092"/>
              <a:gd name="connsiteX12" fmla="*/ 356215 w 2118889"/>
              <a:gd name="connsiteY12" fmla="*/ 1346284 h 3037092"/>
              <a:gd name="connsiteX13" fmla="*/ 114915 w 2118889"/>
              <a:gd name="connsiteY13" fmla="*/ 1073234 h 3037092"/>
              <a:gd name="connsiteX14" fmla="*/ 32365 w 2118889"/>
              <a:gd name="connsiteY14" fmla="*/ 889084 h 3037092"/>
              <a:gd name="connsiteX15" fmla="*/ 76815 w 2118889"/>
              <a:gd name="connsiteY15" fmla="*/ 793834 h 3037092"/>
              <a:gd name="connsiteX16" fmla="*/ 19665 w 2118889"/>
              <a:gd name="connsiteY16" fmla="*/ 584284 h 3037092"/>
              <a:gd name="connsiteX17" fmla="*/ 615 w 2118889"/>
              <a:gd name="connsiteY17" fmla="*/ 482684 h 3037092"/>
              <a:gd name="connsiteX18" fmla="*/ 38715 w 2118889"/>
              <a:gd name="connsiteY18" fmla="*/ 419184 h 3037092"/>
              <a:gd name="connsiteX19" fmla="*/ 51415 w 2118889"/>
              <a:gd name="connsiteY19" fmla="*/ 317584 h 3037092"/>
              <a:gd name="connsiteX20" fmla="*/ 57765 w 2118889"/>
              <a:gd name="connsiteY20" fmla="*/ 241384 h 3037092"/>
              <a:gd name="connsiteX21" fmla="*/ 165715 w 2118889"/>
              <a:gd name="connsiteY21" fmla="*/ 171534 h 3037092"/>
              <a:gd name="connsiteX22" fmla="*/ 235565 w 2118889"/>
              <a:gd name="connsiteY22" fmla="*/ 158834 h 3037092"/>
              <a:gd name="connsiteX23" fmla="*/ 324465 w 2118889"/>
              <a:gd name="connsiteY23" fmla="*/ 63584 h 3037092"/>
              <a:gd name="connsiteX24" fmla="*/ 432415 w 2118889"/>
              <a:gd name="connsiteY24" fmla="*/ 84 h 3037092"/>
              <a:gd name="connsiteX25" fmla="*/ 584815 w 2118889"/>
              <a:gd name="connsiteY25" fmla="*/ 50884 h 3037092"/>
              <a:gd name="connsiteX26" fmla="*/ 686415 w 2118889"/>
              <a:gd name="connsiteY26" fmla="*/ 88984 h 3037092"/>
              <a:gd name="connsiteX27" fmla="*/ 768965 w 2118889"/>
              <a:gd name="connsiteY27" fmla="*/ 82634 h 3037092"/>
              <a:gd name="connsiteX28" fmla="*/ 864215 w 2118889"/>
              <a:gd name="connsiteY28" fmla="*/ 152484 h 3037092"/>
              <a:gd name="connsiteX29" fmla="*/ 876915 w 2118889"/>
              <a:gd name="connsiteY29" fmla="*/ 228684 h 3037092"/>
              <a:gd name="connsiteX30" fmla="*/ 946765 w 2118889"/>
              <a:gd name="connsiteY30" fmla="*/ 292184 h 3037092"/>
              <a:gd name="connsiteX31" fmla="*/ 1016615 w 2118889"/>
              <a:gd name="connsiteY31" fmla="*/ 400134 h 3037092"/>
              <a:gd name="connsiteX32" fmla="*/ 1035665 w 2118889"/>
              <a:gd name="connsiteY32" fmla="*/ 508084 h 3037092"/>
              <a:gd name="connsiteX33" fmla="*/ 1073765 w 2118889"/>
              <a:gd name="connsiteY33" fmla="*/ 577934 h 3037092"/>
              <a:gd name="connsiteX34" fmla="*/ 1162665 w 2118889"/>
              <a:gd name="connsiteY34" fmla="*/ 616034 h 3037092"/>
              <a:gd name="connsiteX35" fmla="*/ 1257915 w 2118889"/>
              <a:gd name="connsiteY35" fmla="*/ 755734 h 3037092"/>
              <a:gd name="connsiteX36" fmla="*/ 1289665 w 2118889"/>
              <a:gd name="connsiteY36" fmla="*/ 806534 h 3037092"/>
              <a:gd name="connsiteX37" fmla="*/ 1384915 w 2118889"/>
              <a:gd name="connsiteY37" fmla="*/ 825584 h 3037092"/>
              <a:gd name="connsiteX38" fmla="*/ 1454765 w 2118889"/>
              <a:gd name="connsiteY38" fmla="*/ 908134 h 3037092"/>
              <a:gd name="connsiteX39" fmla="*/ 1543665 w 2118889"/>
              <a:gd name="connsiteY39" fmla="*/ 946234 h 3037092"/>
              <a:gd name="connsiteX40" fmla="*/ 1594465 w 2118889"/>
              <a:gd name="connsiteY40" fmla="*/ 952584 h 3037092"/>
              <a:gd name="connsiteX41" fmla="*/ 1696065 w 2118889"/>
              <a:gd name="connsiteY41" fmla="*/ 1041484 h 3037092"/>
              <a:gd name="connsiteX42" fmla="*/ 1816715 w 2118889"/>
              <a:gd name="connsiteY42" fmla="*/ 1073234 h 3037092"/>
              <a:gd name="connsiteX43" fmla="*/ 1950065 w 2118889"/>
              <a:gd name="connsiteY43" fmla="*/ 1149434 h 3037092"/>
              <a:gd name="connsiteX44" fmla="*/ 2077065 w 2118889"/>
              <a:gd name="connsiteY44" fmla="*/ 1257384 h 3037092"/>
              <a:gd name="connsiteX45" fmla="*/ 2102465 w 2118889"/>
              <a:gd name="connsiteY45" fmla="*/ 1371684 h 3037092"/>
              <a:gd name="connsiteX46" fmla="*/ 2032615 w 2118889"/>
              <a:gd name="connsiteY46" fmla="*/ 1530434 h 3037092"/>
              <a:gd name="connsiteX47" fmla="*/ 1924665 w 2118889"/>
              <a:gd name="connsiteY47" fmla="*/ 1651084 h 3037092"/>
              <a:gd name="connsiteX48" fmla="*/ 1892915 w 2118889"/>
              <a:gd name="connsiteY48" fmla="*/ 1784434 h 3037092"/>
              <a:gd name="connsiteX49" fmla="*/ 1911965 w 2118889"/>
              <a:gd name="connsiteY49" fmla="*/ 1924134 h 3037092"/>
              <a:gd name="connsiteX50" fmla="*/ 1892915 w 2118889"/>
              <a:gd name="connsiteY50" fmla="*/ 2089234 h 3037092"/>
              <a:gd name="connsiteX51" fmla="*/ 1810365 w 2118889"/>
              <a:gd name="connsiteY51" fmla="*/ 2216234 h 3037092"/>
              <a:gd name="connsiteX52" fmla="*/ 1765915 w 2118889"/>
              <a:gd name="connsiteY52" fmla="*/ 2400384 h 3037092"/>
              <a:gd name="connsiteX53" fmla="*/ 1829415 w 2118889"/>
              <a:gd name="connsiteY53" fmla="*/ 2635334 h 3037092"/>
              <a:gd name="connsiteX54" fmla="*/ 1981815 w 2118889"/>
              <a:gd name="connsiteY54" fmla="*/ 2876634 h 3037092"/>
              <a:gd name="connsiteX55" fmla="*/ 2115165 w 2118889"/>
              <a:gd name="connsiteY55" fmla="*/ 3016334 h 3037092"/>
              <a:gd name="connsiteX56" fmla="*/ 1835765 w 2118889"/>
              <a:gd name="connsiteY56" fmla="*/ 3016334 h 303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118889" h="3037092">
                <a:moveTo>
                  <a:pt x="1835765" y="3016334"/>
                </a:moveTo>
                <a:cubicBezTo>
                  <a:pt x="1765915" y="2984584"/>
                  <a:pt x="1736282" y="2872401"/>
                  <a:pt x="1696065" y="2825834"/>
                </a:cubicBezTo>
                <a:cubicBezTo>
                  <a:pt x="1655848" y="2779267"/>
                  <a:pt x="1625157" y="2768684"/>
                  <a:pt x="1594465" y="2736934"/>
                </a:cubicBezTo>
                <a:cubicBezTo>
                  <a:pt x="1563773" y="2705184"/>
                  <a:pt x="1568007" y="2668142"/>
                  <a:pt x="1511915" y="2635334"/>
                </a:cubicBezTo>
                <a:cubicBezTo>
                  <a:pt x="1455823" y="2602526"/>
                  <a:pt x="1320357" y="2564426"/>
                  <a:pt x="1257915" y="2540084"/>
                </a:cubicBezTo>
                <a:cubicBezTo>
                  <a:pt x="1195473" y="2515742"/>
                  <a:pt x="1137265" y="2489284"/>
                  <a:pt x="1137265" y="2489284"/>
                </a:cubicBezTo>
                <a:cubicBezTo>
                  <a:pt x="1087523" y="2468117"/>
                  <a:pt x="999682" y="2438484"/>
                  <a:pt x="959465" y="2413084"/>
                </a:cubicBezTo>
                <a:cubicBezTo>
                  <a:pt x="919248" y="2387684"/>
                  <a:pt x="912898" y="2391917"/>
                  <a:pt x="895965" y="2336884"/>
                </a:cubicBezTo>
                <a:cubicBezTo>
                  <a:pt x="879032" y="2281851"/>
                  <a:pt x="871623" y="2172842"/>
                  <a:pt x="857865" y="2082884"/>
                </a:cubicBezTo>
                <a:cubicBezTo>
                  <a:pt x="844107" y="1992926"/>
                  <a:pt x="834582" y="1872276"/>
                  <a:pt x="813415" y="1797134"/>
                </a:cubicBezTo>
                <a:cubicBezTo>
                  <a:pt x="792248" y="1721992"/>
                  <a:pt x="773198" y="1681775"/>
                  <a:pt x="730865" y="1632034"/>
                </a:cubicBezTo>
                <a:cubicBezTo>
                  <a:pt x="688532" y="1582293"/>
                  <a:pt x="621857" y="1546309"/>
                  <a:pt x="559415" y="1498684"/>
                </a:cubicBezTo>
                <a:cubicBezTo>
                  <a:pt x="496973" y="1451059"/>
                  <a:pt x="430298" y="1417192"/>
                  <a:pt x="356215" y="1346284"/>
                </a:cubicBezTo>
                <a:cubicBezTo>
                  <a:pt x="282132" y="1275376"/>
                  <a:pt x="168890" y="1149434"/>
                  <a:pt x="114915" y="1073234"/>
                </a:cubicBezTo>
                <a:cubicBezTo>
                  <a:pt x="60940" y="997034"/>
                  <a:pt x="38715" y="935651"/>
                  <a:pt x="32365" y="889084"/>
                </a:cubicBezTo>
                <a:cubicBezTo>
                  <a:pt x="26015" y="842517"/>
                  <a:pt x="78932" y="844634"/>
                  <a:pt x="76815" y="793834"/>
                </a:cubicBezTo>
                <a:cubicBezTo>
                  <a:pt x="74698" y="743034"/>
                  <a:pt x="32365" y="636142"/>
                  <a:pt x="19665" y="584284"/>
                </a:cubicBezTo>
                <a:cubicBezTo>
                  <a:pt x="6965" y="532426"/>
                  <a:pt x="-2560" y="510201"/>
                  <a:pt x="615" y="482684"/>
                </a:cubicBezTo>
                <a:cubicBezTo>
                  <a:pt x="3790" y="455167"/>
                  <a:pt x="30248" y="446701"/>
                  <a:pt x="38715" y="419184"/>
                </a:cubicBezTo>
                <a:cubicBezTo>
                  <a:pt x="47182" y="391667"/>
                  <a:pt x="48240" y="347217"/>
                  <a:pt x="51415" y="317584"/>
                </a:cubicBezTo>
                <a:cubicBezTo>
                  <a:pt x="54590" y="287951"/>
                  <a:pt x="38715" y="265726"/>
                  <a:pt x="57765" y="241384"/>
                </a:cubicBezTo>
                <a:cubicBezTo>
                  <a:pt x="76815" y="217042"/>
                  <a:pt x="136082" y="185292"/>
                  <a:pt x="165715" y="171534"/>
                </a:cubicBezTo>
                <a:cubicBezTo>
                  <a:pt x="195348" y="157776"/>
                  <a:pt x="209107" y="176826"/>
                  <a:pt x="235565" y="158834"/>
                </a:cubicBezTo>
                <a:cubicBezTo>
                  <a:pt x="262023" y="140842"/>
                  <a:pt x="291657" y="90042"/>
                  <a:pt x="324465" y="63584"/>
                </a:cubicBezTo>
                <a:cubicBezTo>
                  <a:pt x="357273" y="37126"/>
                  <a:pt x="389023" y="2201"/>
                  <a:pt x="432415" y="84"/>
                </a:cubicBezTo>
                <a:cubicBezTo>
                  <a:pt x="475807" y="-2033"/>
                  <a:pt x="542482" y="36067"/>
                  <a:pt x="584815" y="50884"/>
                </a:cubicBezTo>
                <a:cubicBezTo>
                  <a:pt x="627148" y="65701"/>
                  <a:pt x="655723" y="83692"/>
                  <a:pt x="686415" y="88984"/>
                </a:cubicBezTo>
                <a:cubicBezTo>
                  <a:pt x="717107" y="94276"/>
                  <a:pt x="739332" y="72051"/>
                  <a:pt x="768965" y="82634"/>
                </a:cubicBezTo>
                <a:cubicBezTo>
                  <a:pt x="798598" y="93217"/>
                  <a:pt x="846223" y="128142"/>
                  <a:pt x="864215" y="152484"/>
                </a:cubicBezTo>
                <a:cubicBezTo>
                  <a:pt x="882207" y="176826"/>
                  <a:pt x="863157" y="205401"/>
                  <a:pt x="876915" y="228684"/>
                </a:cubicBezTo>
                <a:cubicBezTo>
                  <a:pt x="890673" y="251967"/>
                  <a:pt x="923482" y="263609"/>
                  <a:pt x="946765" y="292184"/>
                </a:cubicBezTo>
                <a:cubicBezTo>
                  <a:pt x="970048" y="320759"/>
                  <a:pt x="1001798" y="364151"/>
                  <a:pt x="1016615" y="400134"/>
                </a:cubicBezTo>
                <a:cubicBezTo>
                  <a:pt x="1031432" y="436117"/>
                  <a:pt x="1026140" y="478451"/>
                  <a:pt x="1035665" y="508084"/>
                </a:cubicBezTo>
                <a:cubicBezTo>
                  <a:pt x="1045190" y="537717"/>
                  <a:pt x="1052598" y="559942"/>
                  <a:pt x="1073765" y="577934"/>
                </a:cubicBezTo>
                <a:cubicBezTo>
                  <a:pt x="1094932" y="595926"/>
                  <a:pt x="1131973" y="586401"/>
                  <a:pt x="1162665" y="616034"/>
                </a:cubicBezTo>
                <a:cubicBezTo>
                  <a:pt x="1193357" y="645667"/>
                  <a:pt x="1236748" y="723984"/>
                  <a:pt x="1257915" y="755734"/>
                </a:cubicBezTo>
                <a:cubicBezTo>
                  <a:pt x="1279082" y="787484"/>
                  <a:pt x="1268498" y="794892"/>
                  <a:pt x="1289665" y="806534"/>
                </a:cubicBezTo>
                <a:cubicBezTo>
                  <a:pt x="1310832" y="818176"/>
                  <a:pt x="1357398" y="808651"/>
                  <a:pt x="1384915" y="825584"/>
                </a:cubicBezTo>
                <a:cubicBezTo>
                  <a:pt x="1412432" y="842517"/>
                  <a:pt x="1428307" y="888026"/>
                  <a:pt x="1454765" y="908134"/>
                </a:cubicBezTo>
                <a:cubicBezTo>
                  <a:pt x="1481223" y="928242"/>
                  <a:pt x="1520382" y="938826"/>
                  <a:pt x="1543665" y="946234"/>
                </a:cubicBezTo>
                <a:cubicBezTo>
                  <a:pt x="1566948" y="953642"/>
                  <a:pt x="1569065" y="936709"/>
                  <a:pt x="1594465" y="952584"/>
                </a:cubicBezTo>
                <a:cubicBezTo>
                  <a:pt x="1619865" y="968459"/>
                  <a:pt x="1659023" y="1021376"/>
                  <a:pt x="1696065" y="1041484"/>
                </a:cubicBezTo>
                <a:cubicBezTo>
                  <a:pt x="1733107" y="1061592"/>
                  <a:pt x="1774382" y="1055242"/>
                  <a:pt x="1816715" y="1073234"/>
                </a:cubicBezTo>
                <a:cubicBezTo>
                  <a:pt x="1859048" y="1091226"/>
                  <a:pt x="1906673" y="1118742"/>
                  <a:pt x="1950065" y="1149434"/>
                </a:cubicBezTo>
                <a:cubicBezTo>
                  <a:pt x="1993457" y="1180126"/>
                  <a:pt x="2051665" y="1220342"/>
                  <a:pt x="2077065" y="1257384"/>
                </a:cubicBezTo>
                <a:cubicBezTo>
                  <a:pt x="2102465" y="1294426"/>
                  <a:pt x="2109873" y="1326176"/>
                  <a:pt x="2102465" y="1371684"/>
                </a:cubicBezTo>
                <a:cubicBezTo>
                  <a:pt x="2095057" y="1417192"/>
                  <a:pt x="2062248" y="1483867"/>
                  <a:pt x="2032615" y="1530434"/>
                </a:cubicBezTo>
                <a:cubicBezTo>
                  <a:pt x="2002982" y="1577001"/>
                  <a:pt x="1947948" y="1608751"/>
                  <a:pt x="1924665" y="1651084"/>
                </a:cubicBezTo>
                <a:cubicBezTo>
                  <a:pt x="1901382" y="1693417"/>
                  <a:pt x="1895032" y="1738926"/>
                  <a:pt x="1892915" y="1784434"/>
                </a:cubicBezTo>
                <a:cubicBezTo>
                  <a:pt x="1890798" y="1829942"/>
                  <a:pt x="1911965" y="1873334"/>
                  <a:pt x="1911965" y="1924134"/>
                </a:cubicBezTo>
                <a:cubicBezTo>
                  <a:pt x="1911965" y="1974934"/>
                  <a:pt x="1909848" y="2040551"/>
                  <a:pt x="1892915" y="2089234"/>
                </a:cubicBezTo>
                <a:cubicBezTo>
                  <a:pt x="1875982" y="2137917"/>
                  <a:pt x="1831532" y="2164376"/>
                  <a:pt x="1810365" y="2216234"/>
                </a:cubicBezTo>
                <a:cubicBezTo>
                  <a:pt x="1789198" y="2268092"/>
                  <a:pt x="1762740" y="2330534"/>
                  <a:pt x="1765915" y="2400384"/>
                </a:cubicBezTo>
                <a:cubicBezTo>
                  <a:pt x="1769090" y="2470234"/>
                  <a:pt x="1793432" y="2555959"/>
                  <a:pt x="1829415" y="2635334"/>
                </a:cubicBezTo>
                <a:cubicBezTo>
                  <a:pt x="1865398" y="2714709"/>
                  <a:pt x="1934190" y="2813134"/>
                  <a:pt x="1981815" y="2876634"/>
                </a:cubicBezTo>
                <a:cubicBezTo>
                  <a:pt x="2029440" y="2940134"/>
                  <a:pt x="2140565" y="2993051"/>
                  <a:pt x="2115165" y="3016334"/>
                </a:cubicBezTo>
                <a:cubicBezTo>
                  <a:pt x="2089765" y="3039617"/>
                  <a:pt x="1905615" y="3048084"/>
                  <a:pt x="1835765" y="3016334"/>
                </a:cubicBezTo>
                <a:close/>
              </a:path>
            </a:pathLst>
          </a:custGeom>
          <a:solidFill>
            <a:srgbClr val="0000FF">
              <a:alpha val="42000"/>
            </a:srgb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6624552" y="1187843"/>
            <a:ext cx="2118889" cy="3037092"/>
          </a:xfrm>
          <a:custGeom>
            <a:avLst/>
            <a:gdLst>
              <a:gd name="connsiteX0" fmla="*/ 1835765 w 2118889"/>
              <a:gd name="connsiteY0" fmla="*/ 3016334 h 3037092"/>
              <a:gd name="connsiteX1" fmla="*/ 1696065 w 2118889"/>
              <a:gd name="connsiteY1" fmla="*/ 2825834 h 3037092"/>
              <a:gd name="connsiteX2" fmla="*/ 1594465 w 2118889"/>
              <a:gd name="connsiteY2" fmla="*/ 2736934 h 3037092"/>
              <a:gd name="connsiteX3" fmla="*/ 1511915 w 2118889"/>
              <a:gd name="connsiteY3" fmla="*/ 2635334 h 3037092"/>
              <a:gd name="connsiteX4" fmla="*/ 1257915 w 2118889"/>
              <a:gd name="connsiteY4" fmla="*/ 2540084 h 3037092"/>
              <a:gd name="connsiteX5" fmla="*/ 1137265 w 2118889"/>
              <a:gd name="connsiteY5" fmla="*/ 2489284 h 3037092"/>
              <a:gd name="connsiteX6" fmla="*/ 959465 w 2118889"/>
              <a:gd name="connsiteY6" fmla="*/ 2413084 h 3037092"/>
              <a:gd name="connsiteX7" fmla="*/ 895965 w 2118889"/>
              <a:gd name="connsiteY7" fmla="*/ 2336884 h 3037092"/>
              <a:gd name="connsiteX8" fmla="*/ 857865 w 2118889"/>
              <a:gd name="connsiteY8" fmla="*/ 2082884 h 3037092"/>
              <a:gd name="connsiteX9" fmla="*/ 813415 w 2118889"/>
              <a:gd name="connsiteY9" fmla="*/ 1797134 h 3037092"/>
              <a:gd name="connsiteX10" fmla="*/ 730865 w 2118889"/>
              <a:gd name="connsiteY10" fmla="*/ 1632034 h 3037092"/>
              <a:gd name="connsiteX11" fmla="*/ 559415 w 2118889"/>
              <a:gd name="connsiteY11" fmla="*/ 1498684 h 3037092"/>
              <a:gd name="connsiteX12" fmla="*/ 356215 w 2118889"/>
              <a:gd name="connsiteY12" fmla="*/ 1346284 h 3037092"/>
              <a:gd name="connsiteX13" fmla="*/ 114915 w 2118889"/>
              <a:gd name="connsiteY13" fmla="*/ 1073234 h 3037092"/>
              <a:gd name="connsiteX14" fmla="*/ 32365 w 2118889"/>
              <a:gd name="connsiteY14" fmla="*/ 889084 h 3037092"/>
              <a:gd name="connsiteX15" fmla="*/ 76815 w 2118889"/>
              <a:gd name="connsiteY15" fmla="*/ 793834 h 3037092"/>
              <a:gd name="connsiteX16" fmla="*/ 19665 w 2118889"/>
              <a:gd name="connsiteY16" fmla="*/ 584284 h 3037092"/>
              <a:gd name="connsiteX17" fmla="*/ 615 w 2118889"/>
              <a:gd name="connsiteY17" fmla="*/ 482684 h 3037092"/>
              <a:gd name="connsiteX18" fmla="*/ 38715 w 2118889"/>
              <a:gd name="connsiteY18" fmla="*/ 419184 h 3037092"/>
              <a:gd name="connsiteX19" fmla="*/ 51415 w 2118889"/>
              <a:gd name="connsiteY19" fmla="*/ 317584 h 3037092"/>
              <a:gd name="connsiteX20" fmla="*/ 57765 w 2118889"/>
              <a:gd name="connsiteY20" fmla="*/ 241384 h 3037092"/>
              <a:gd name="connsiteX21" fmla="*/ 165715 w 2118889"/>
              <a:gd name="connsiteY21" fmla="*/ 171534 h 3037092"/>
              <a:gd name="connsiteX22" fmla="*/ 235565 w 2118889"/>
              <a:gd name="connsiteY22" fmla="*/ 158834 h 3037092"/>
              <a:gd name="connsiteX23" fmla="*/ 324465 w 2118889"/>
              <a:gd name="connsiteY23" fmla="*/ 63584 h 3037092"/>
              <a:gd name="connsiteX24" fmla="*/ 432415 w 2118889"/>
              <a:gd name="connsiteY24" fmla="*/ 84 h 3037092"/>
              <a:gd name="connsiteX25" fmla="*/ 584815 w 2118889"/>
              <a:gd name="connsiteY25" fmla="*/ 50884 h 3037092"/>
              <a:gd name="connsiteX26" fmla="*/ 686415 w 2118889"/>
              <a:gd name="connsiteY26" fmla="*/ 88984 h 3037092"/>
              <a:gd name="connsiteX27" fmla="*/ 768965 w 2118889"/>
              <a:gd name="connsiteY27" fmla="*/ 82634 h 3037092"/>
              <a:gd name="connsiteX28" fmla="*/ 864215 w 2118889"/>
              <a:gd name="connsiteY28" fmla="*/ 152484 h 3037092"/>
              <a:gd name="connsiteX29" fmla="*/ 876915 w 2118889"/>
              <a:gd name="connsiteY29" fmla="*/ 228684 h 3037092"/>
              <a:gd name="connsiteX30" fmla="*/ 946765 w 2118889"/>
              <a:gd name="connsiteY30" fmla="*/ 292184 h 3037092"/>
              <a:gd name="connsiteX31" fmla="*/ 1016615 w 2118889"/>
              <a:gd name="connsiteY31" fmla="*/ 400134 h 3037092"/>
              <a:gd name="connsiteX32" fmla="*/ 1035665 w 2118889"/>
              <a:gd name="connsiteY32" fmla="*/ 508084 h 3037092"/>
              <a:gd name="connsiteX33" fmla="*/ 1073765 w 2118889"/>
              <a:gd name="connsiteY33" fmla="*/ 577934 h 3037092"/>
              <a:gd name="connsiteX34" fmla="*/ 1162665 w 2118889"/>
              <a:gd name="connsiteY34" fmla="*/ 616034 h 3037092"/>
              <a:gd name="connsiteX35" fmla="*/ 1257915 w 2118889"/>
              <a:gd name="connsiteY35" fmla="*/ 755734 h 3037092"/>
              <a:gd name="connsiteX36" fmla="*/ 1289665 w 2118889"/>
              <a:gd name="connsiteY36" fmla="*/ 806534 h 3037092"/>
              <a:gd name="connsiteX37" fmla="*/ 1384915 w 2118889"/>
              <a:gd name="connsiteY37" fmla="*/ 825584 h 3037092"/>
              <a:gd name="connsiteX38" fmla="*/ 1454765 w 2118889"/>
              <a:gd name="connsiteY38" fmla="*/ 908134 h 3037092"/>
              <a:gd name="connsiteX39" fmla="*/ 1543665 w 2118889"/>
              <a:gd name="connsiteY39" fmla="*/ 946234 h 3037092"/>
              <a:gd name="connsiteX40" fmla="*/ 1594465 w 2118889"/>
              <a:gd name="connsiteY40" fmla="*/ 952584 h 3037092"/>
              <a:gd name="connsiteX41" fmla="*/ 1696065 w 2118889"/>
              <a:gd name="connsiteY41" fmla="*/ 1041484 h 3037092"/>
              <a:gd name="connsiteX42" fmla="*/ 1816715 w 2118889"/>
              <a:gd name="connsiteY42" fmla="*/ 1073234 h 3037092"/>
              <a:gd name="connsiteX43" fmla="*/ 1950065 w 2118889"/>
              <a:gd name="connsiteY43" fmla="*/ 1149434 h 3037092"/>
              <a:gd name="connsiteX44" fmla="*/ 2077065 w 2118889"/>
              <a:gd name="connsiteY44" fmla="*/ 1257384 h 3037092"/>
              <a:gd name="connsiteX45" fmla="*/ 2102465 w 2118889"/>
              <a:gd name="connsiteY45" fmla="*/ 1371684 h 3037092"/>
              <a:gd name="connsiteX46" fmla="*/ 2032615 w 2118889"/>
              <a:gd name="connsiteY46" fmla="*/ 1530434 h 3037092"/>
              <a:gd name="connsiteX47" fmla="*/ 1924665 w 2118889"/>
              <a:gd name="connsiteY47" fmla="*/ 1651084 h 3037092"/>
              <a:gd name="connsiteX48" fmla="*/ 1892915 w 2118889"/>
              <a:gd name="connsiteY48" fmla="*/ 1784434 h 3037092"/>
              <a:gd name="connsiteX49" fmla="*/ 1911965 w 2118889"/>
              <a:gd name="connsiteY49" fmla="*/ 1924134 h 3037092"/>
              <a:gd name="connsiteX50" fmla="*/ 1892915 w 2118889"/>
              <a:gd name="connsiteY50" fmla="*/ 2089234 h 3037092"/>
              <a:gd name="connsiteX51" fmla="*/ 1810365 w 2118889"/>
              <a:gd name="connsiteY51" fmla="*/ 2216234 h 3037092"/>
              <a:gd name="connsiteX52" fmla="*/ 1765915 w 2118889"/>
              <a:gd name="connsiteY52" fmla="*/ 2400384 h 3037092"/>
              <a:gd name="connsiteX53" fmla="*/ 1829415 w 2118889"/>
              <a:gd name="connsiteY53" fmla="*/ 2635334 h 3037092"/>
              <a:gd name="connsiteX54" fmla="*/ 1981815 w 2118889"/>
              <a:gd name="connsiteY54" fmla="*/ 2876634 h 3037092"/>
              <a:gd name="connsiteX55" fmla="*/ 2115165 w 2118889"/>
              <a:gd name="connsiteY55" fmla="*/ 3016334 h 3037092"/>
              <a:gd name="connsiteX56" fmla="*/ 1835765 w 2118889"/>
              <a:gd name="connsiteY56" fmla="*/ 3016334 h 303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118889" h="3037092">
                <a:moveTo>
                  <a:pt x="1835765" y="3016334"/>
                </a:moveTo>
                <a:cubicBezTo>
                  <a:pt x="1765915" y="2984584"/>
                  <a:pt x="1736282" y="2872401"/>
                  <a:pt x="1696065" y="2825834"/>
                </a:cubicBezTo>
                <a:cubicBezTo>
                  <a:pt x="1655848" y="2779267"/>
                  <a:pt x="1625157" y="2768684"/>
                  <a:pt x="1594465" y="2736934"/>
                </a:cubicBezTo>
                <a:cubicBezTo>
                  <a:pt x="1563773" y="2705184"/>
                  <a:pt x="1568007" y="2668142"/>
                  <a:pt x="1511915" y="2635334"/>
                </a:cubicBezTo>
                <a:cubicBezTo>
                  <a:pt x="1455823" y="2602526"/>
                  <a:pt x="1320357" y="2564426"/>
                  <a:pt x="1257915" y="2540084"/>
                </a:cubicBezTo>
                <a:cubicBezTo>
                  <a:pt x="1195473" y="2515742"/>
                  <a:pt x="1137265" y="2489284"/>
                  <a:pt x="1137265" y="2489284"/>
                </a:cubicBezTo>
                <a:cubicBezTo>
                  <a:pt x="1087523" y="2468117"/>
                  <a:pt x="999682" y="2438484"/>
                  <a:pt x="959465" y="2413084"/>
                </a:cubicBezTo>
                <a:cubicBezTo>
                  <a:pt x="919248" y="2387684"/>
                  <a:pt x="912898" y="2391917"/>
                  <a:pt x="895965" y="2336884"/>
                </a:cubicBezTo>
                <a:cubicBezTo>
                  <a:pt x="879032" y="2281851"/>
                  <a:pt x="871623" y="2172842"/>
                  <a:pt x="857865" y="2082884"/>
                </a:cubicBezTo>
                <a:cubicBezTo>
                  <a:pt x="844107" y="1992926"/>
                  <a:pt x="834582" y="1872276"/>
                  <a:pt x="813415" y="1797134"/>
                </a:cubicBezTo>
                <a:cubicBezTo>
                  <a:pt x="792248" y="1721992"/>
                  <a:pt x="773198" y="1681775"/>
                  <a:pt x="730865" y="1632034"/>
                </a:cubicBezTo>
                <a:cubicBezTo>
                  <a:pt x="688532" y="1582293"/>
                  <a:pt x="621857" y="1546309"/>
                  <a:pt x="559415" y="1498684"/>
                </a:cubicBezTo>
                <a:cubicBezTo>
                  <a:pt x="496973" y="1451059"/>
                  <a:pt x="430298" y="1417192"/>
                  <a:pt x="356215" y="1346284"/>
                </a:cubicBezTo>
                <a:cubicBezTo>
                  <a:pt x="282132" y="1275376"/>
                  <a:pt x="168890" y="1149434"/>
                  <a:pt x="114915" y="1073234"/>
                </a:cubicBezTo>
                <a:cubicBezTo>
                  <a:pt x="60940" y="997034"/>
                  <a:pt x="38715" y="935651"/>
                  <a:pt x="32365" y="889084"/>
                </a:cubicBezTo>
                <a:cubicBezTo>
                  <a:pt x="26015" y="842517"/>
                  <a:pt x="78932" y="844634"/>
                  <a:pt x="76815" y="793834"/>
                </a:cubicBezTo>
                <a:cubicBezTo>
                  <a:pt x="74698" y="743034"/>
                  <a:pt x="32365" y="636142"/>
                  <a:pt x="19665" y="584284"/>
                </a:cubicBezTo>
                <a:cubicBezTo>
                  <a:pt x="6965" y="532426"/>
                  <a:pt x="-2560" y="510201"/>
                  <a:pt x="615" y="482684"/>
                </a:cubicBezTo>
                <a:cubicBezTo>
                  <a:pt x="3790" y="455167"/>
                  <a:pt x="30248" y="446701"/>
                  <a:pt x="38715" y="419184"/>
                </a:cubicBezTo>
                <a:cubicBezTo>
                  <a:pt x="47182" y="391667"/>
                  <a:pt x="48240" y="347217"/>
                  <a:pt x="51415" y="317584"/>
                </a:cubicBezTo>
                <a:cubicBezTo>
                  <a:pt x="54590" y="287951"/>
                  <a:pt x="38715" y="265726"/>
                  <a:pt x="57765" y="241384"/>
                </a:cubicBezTo>
                <a:cubicBezTo>
                  <a:pt x="76815" y="217042"/>
                  <a:pt x="136082" y="185292"/>
                  <a:pt x="165715" y="171534"/>
                </a:cubicBezTo>
                <a:cubicBezTo>
                  <a:pt x="195348" y="157776"/>
                  <a:pt x="209107" y="176826"/>
                  <a:pt x="235565" y="158834"/>
                </a:cubicBezTo>
                <a:cubicBezTo>
                  <a:pt x="262023" y="140842"/>
                  <a:pt x="291657" y="90042"/>
                  <a:pt x="324465" y="63584"/>
                </a:cubicBezTo>
                <a:cubicBezTo>
                  <a:pt x="357273" y="37126"/>
                  <a:pt x="389023" y="2201"/>
                  <a:pt x="432415" y="84"/>
                </a:cubicBezTo>
                <a:cubicBezTo>
                  <a:pt x="475807" y="-2033"/>
                  <a:pt x="542482" y="36067"/>
                  <a:pt x="584815" y="50884"/>
                </a:cubicBezTo>
                <a:cubicBezTo>
                  <a:pt x="627148" y="65701"/>
                  <a:pt x="655723" y="83692"/>
                  <a:pt x="686415" y="88984"/>
                </a:cubicBezTo>
                <a:cubicBezTo>
                  <a:pt x="717107" y="94276"/>
                  <a:pt x="739332" y="72051"/>
                  <a:pt x="768965" y="82634"/>
                </a:cubicBezTo>
                <a:cubicBezTo>
                  <a:pt x="798598" y="93217"/>
                  <a:pt x="846223" y="128142"/>
                  <a:pt x="864215" y="152484"/>
                </a:cubicBezTo>
                <a:cubicBezTo>
                  <a:pt x="882207" y="176826"/>
                  <a:pt x="863157" y="205401"/>
                  <a:pt x="876915" y="228684"/>
                </a:cubicBezTo>
                <a:cubicBezTo>
                  <a:pt x="890673" y="251967"/>
                  <a:pt x="923482" y="263609"/>
                  <a:pt x="946765" y="292184"/>
                </a:cubicBezTo>
                <a:cubicBezTo>
                  <a:pt x="970048" y="320759"/>
                  <a:pt x="1001798" y="364151"/>
                  <a:pt x="1016615" y="400134"/>
                </a:cubicBezTo>
                <a:cubicBezTo>
                  <a:pt x="1031432" y="436117"/>
                  <a:pt x="1026140" y="478451"/>
                  <a:pt x="1035665" y="508084"/>
                </a:cubicBezTo>
                <a:cubicBezTo>
                  <a:pt x="1045190" y="537717"/>
                  <a:pt x="1052598" y="559942"/>
                  <a:pt x="1073765" y="577934"/>
                </a:cubicBezTo>
                <a:cubicBezTo>
                  <a:pt x="1094932" y="595926"/>
                  <a:pt x="1131973" y="586401"/>
                  <a:pt x="1162665" y="616034"/>
                </a:cubicBezTo>
                <a:cubicBezTo>
                  <a:pt x="1193357" y="645667"/>
                  <a:pt x="1236748" y="723984"/>
                  <a:pt x="1257915" y="755734"/>
                </a:cubicBezTo>
                <a:cubicBezTo>
                  <a:pt x="1279082" y="787484"/>
                  <a:pt x="1268498" y="794892"/>
                  <a:pt x="1289665" y="806534"/>
                </a:cubicBezTo>
                <a:cubicBezTo>
                  <a:pt x="1310832" y="818176"/>
                  <a:pt x="1357398" y="808651"/>
                  <a:pt x="1384915" y="825584"/>
                </a:cubicBezTo>
                <a:cubicBezTo>
                  <a:pt x="1412432" y="842517"/>
                  <a:pt x="1428307" y="888026"/>
                  <a:pt x="1454765" y="908134"/>
                </a:cubicBezTo>
                <a:cubicBezTo>
                  <a:pt x="1481223" y="928242"/>
                  <a:pt x="1520382" y="938826"/>
                  <a:pt x="1543665" y="946234"/>
                </a:cubicBezTo>
                <a:cubicBezTo>
                  <a:pt x="1566948" y="953642"/>
                  <a:pt x="1569065" y="936709"/>
                  <a:pt x="1594465" y="952584"/>
                </a:cubicBezTo>
                <a:cubicBezTo>
                  <a:pt x="1619865" y="968459"/>
                  <a:pt x="1659023" y="1021376"/>
                  <a:pt x="1696065" y="1041484"/>
                </a:cubicBezTo>
                <a:cubicBezTo>
                  <a:pt x="1733107" y="1061592"/>
                  <a:pt x="1774382" y="1055242"/>
                  <a:pt x="1816715" y="1073234"/>
                </a:cubicBezTo>
                <a:cubicBezTo>
                  <a:pt x="1859048" y="1091226"/>
                  <a:pt x="1906673" y="1118742"/>
                  <a:pt x="1950065" y="1149434"/>
                </a:cubicBezTo>
                <a:cubicBezTo>
                  <a:pt x="1993457" y="1180126"/>
                  <a:pt x="2051665" y="1220342"/>
                  <a:pt x="2077065" y="1257384"/>
                </a:cubicBezTo>
                <a:cubicBezTo>
                  <a:pt x="2102465" y="1294426"/>
                  <a:pt x="2109873" y="1326176"/>
                  <a:pt x="2102465" y="1371684"/>
                </a:cubicBezTo>
                <a:cubicBezTo>
                  <a:pt x="2095057" y="1417192"/>
                  <a:pt x="2062248" y="1483867"/>
                  <a:pt x="2032615" y="1530434"/>
                </a:cubicBezTo>
                <a:cubicBezTo>
                  <a:pt x="2002982" y="1577001"/>
                  <a:pt x="1947948" y="1608751"/>
                  <a:pt x="1924665" y="1651084"/>
                </a:cubicBezTo>
                <a:cubicBezTo>
                  <a:pt x="1901382" y="1693417"/>
                  <a:pt x="1895032" y="1738926"/>
                  <a:pt x="1892915" y="1784434"/>
                </a:cubicBezTo>
                <a:cubicBezTo>
                  <a:pt x="1890798" y="1829942"/>
                  <a:pt x="1911965" y="1873334"/>
                  <a:pt x="1911965" y="1924134"/>
                </a:cubicBezTo>
                <a:cubicBezTo>
                  <a:pt x="1911965" y="1974934"/>
                  <a:pt x="1909848" y="2040551"/>
                  <a:pt x="1892915" y="2089234"/>
                </a:cubicBezTo>
                <a:cubicBezTo>
                  <a:pt x="1875982" y="2137917"/>
                  <a:pt x="1831532" y="2164376"/>
                  <a:pt x="1810365" y="2216234"/>
                </a:cubicBezTo>
                <a:cubicBezTo>
                  <a:pt x="1789198" y="2268092"/>
                  <a:pt x="1762740" y="2330534"/>
                  <a:pt x="1765915" y="2400384"/>
                </a:cubicBezTo>
                <a:cubicBezTo>
                  <a:pt x="1769090" y="2470234"/>
                  <a:pt x="1793432" y="2555959"/>
                  <a:pt x="1829415" y="2635334"/>
                </a:cubicBezTo>
                <a:cubicBezTo>
                  <a:pt x="1865398" y="2714709"/>
                  <a:pt x="1934190" y="2813134"/>
                  <a:pt x="1981815" y="2876634"/>
                </a:cubicBezTo>
                <a:cubicBezTo>
                  <a:pt x="2029440" y="2940134"/>
                  <a:pt x="2140565" y="2993051"/>
                  <a:pt x="2115165" y="3016334"/>
                </a:cubicBezTo>
                <a:cubicBezTo>
                  <a:pt x="2089765" y="3039617"/>
                  <a:pt x="1905615" y="3048084"/>
                  <a:pt x="1835765" y="3016334"/>
                </a:cubicBezTo>
                <a:close/>
              </a:path>
            </a:pathLst>
          </a:custGeom>
          <a:solidFill>
            <a:srgbClr val="FF0000">
              <a:alpha val="42000"/>
            </a:srgbClr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8328676" y="3809247"/>
            <a:ext cx="798488" cy="867612"/>
            <a:chOff x="8121308" y="4404768"/>
            <a:chExt cx="798488" cy="867612"/>
          </a:xfrm>
        </p:grpSpPr>
        <p:sp>
          <p:nvSpPr>
            <p:cNvPr id="96" name="Freeform 95"/>
            <p:cNvSpPr/>
            <p:nvPr/>
          </p:nvSpPr>
          <p:spPr>
            <a:xfrm rot="5400000" flipH="1">
              <a:off x="8059175" y="4492542"/>
              <a:ext cx="628713" cy="453165"/>
            </a:xfrm>
            <a:custGeom>
              <a:avLst/>
              <a:gdLst>
                <a:gd name="connsiteX0" fmla="*/ 0 w 431800"/>
                <a:gd name="connsiteY0" fmla="*/ 0 h 165100"/>
                <a:gd name="connsiteX1" fmla="*/ 215900 w 431800"/>
                <a:gd name="connsiteY1" fmla="*/ 101600 h 165100"/>
                <a:gd name="connsiteX2" fmla="*/ 431800 w 431800"/>
                <a:gd name="connsiteY2" fmla="*/ 16510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165100">
                  <a:moveTo>
                    <a:pt x="0" y="0"/>
                  </a:moveTo>
                  <a:cubicBezTo>
                    <a:pt x="71966" y="37041"/>
                    <a:pt x="143933" y="74083"/>
                    <a:pt x="215900" y="101600"/>
                  </a:cubicBezTo>
                  <a:cubicBezTo>
                    <a:pt x="287867" y="129117"/>
                    <a:pt x="431800" y="165100"/>
                    <a:pt x="431800" y="165100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prstDash val="solid"/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121308" y="4995381"/>
              <a:ext cx="798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Flore ORL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7387381" y="2411330"/>
            <a:ext cx="1149774" cy="276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OTITE SEREUSE</a:t>
            </a:r>
            <a:endParaRPr lang="en-US" sz="12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7336727" y="2240838"/>
            <a:ext cx="1263387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OTITE MOYENNE</a:t>
            </a:r>
          </a:p>
          <a:p>
            <a:pPr algn="ctr"/>
            <a:r>
              <a:rPr lang="en-US" sz="1200" b="1" dirty="0" smtClean="0"/>
              <a:t>AIGUE</a:t>
            </a:r>
            <a:endParaRPr lang="en-US" sz="1200" b="1" dirty="0"/>
          </a:p>
        </p:txBody>
      </p:sp>
      <p:pic>
        <p:nvPicPr>
          <p:cNvPr id="29" name="Picture 28" descr="99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715" y="1070631"/>
            <a:ext cx="2985331" cy="3129450"/>
          </a:xfrm>
          <a:prstGeom prst="rect">
            <a:avLst/>
          </a:prstGeom>
        </p:spPr>
      </p:pic>
      <p:pic>
        <p:nvPicPr>
          <p:cNvPr id="24" name="Picture 23" descr="45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715" y="1070631"/>
            <a:ext cx="3024946" cy="3170978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>
            <a:off x="2250371" y="3763770"/>
            <a:ext cx="1000612" cy="303428"/>
          </a:xfrm>
          <a:custGeom>
            <a:avLst/>
            <a:gdLst>
              <a:gd name="connsiteX0" fmla="*/ 115714 w 645009"/>
              <a:gd name="connsiteY0" fmla="*/ 33447 h 230320"/>
              <a:gd name="connsiteX1" fmla="*/ 36339 w 645009"/>
              <a:gd name="connsiteY1" fmla="*/ 1697 h 230320"/>
              <a:gd name="connsiteX2" fmla="*/ 23639 w 645009"/>
              <a:gd name="connsiteY2" fmla="*/ 77897 h 230320"/>
              <a:gd name="connsiteX3" fmla="*/ 353839 w 645009"/>
              <a:gd name="connsiteY3" fmla="*/ 173147 h 230320"/>
              <a:gd name="connsiteX4" fmla="*/ 591964 w 645009"/>
              <a:gd name="connsiteY4" fmla="*/ 230297 h 230320"/>
              <a:gd name="connsiteX5" fmla="*/ 623714 w 645009"/>
              <a:gd name="connsiteY5" fmla="*/ 179497 h 230320"/>
              <a:gd name="connsiteX6" fmla="*/ 328439 w 645009"/>
              <a:gd name="connsiteY6" fmla="*/ 128697 h 230320"/>
              <a:gd name="connsiteX7" fmla="*/ 115714 w 645009"/>
              <a:gd name="connsiteY7" fmla="*/ 33447 h 23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009" h="230320">
                <a:moveTo>
                  <a:pt x="115714" y="33447"/>
                </a:moveTo>
                <a:cubicBezTo>
                  <a:pt x="67031" y="12280"/>
                  <a:pt x="51685" y="-5711"/>
                  <a:pt x="36339" y="1697"/>
                </a:cubicBezTo>
                <a:cubicBezTo>
                  <a:pt x="20993" y="9105"/>
                  <a:pt x="-29278" y="49322"/>
                  <a:pt x="23639" y="77897"/>
                </a:cubicBezTo>
                <a:cubicBezTo>
                  <a:pt x="76556" y="106472"/>
                  <a:pt x="259118" y="147747"/>
                  <a:pt x="353839" y="173147"/>
                </a:cubicBezTo>
                <a:cubicBezTo>
                  <a:pt x="448560" y="198547"/>
                  <a:pt x="546985" y="229239"/>
                  <a:pt x="591964" y="230297"/>
                </a:cubicBezTo>
                <a:cubicBezTo>
                  <a:pt x="636943" y="231355"/>
                  <a:pt x="667635" y="196430"/>
                  <a:pt x="623714" y="179497"/>
                </a:cubicBezTo>
                <a:cubicBezTo>
                  <a:pt x="579793" y="162564"/>
                  <a:pt x="417339" y="155685"/>
                  <a:pt x="328439" y="128697"/>
                </a:cubicBezTo>
                <a:cubicBezTo>
                  <a:pt x="239539" y="101710"/>
                  <a:pt x="164397" y="54614"/>
                  <a:pt x="115714" y="33447"/>
                </a:cubicBez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0" y="-38100"/>
            <a:ext cx="6156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DÉVELOPPEMENT DE L’OMA</a:t>
            </a:r>
            <a:endParaRPr lang="en-US" sz="4000" b="1" dirty="0"/>
          </a:p>
        </p:txBody>
      </p:sp>
      <p:pic>
        <p:nvPicPr>
          <p:cNvPr id="1026" name="Picture 2" descr="C:\Users\martinezm\Desktop\098_5_image3[1]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977" y="4771132"/>
            <a:ext cx="1879640" cy="180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520977" y="4771132"/>
            <a:ext cx="1879640" cy="1804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37" name="Picture 11" descr="5ef80a25-oma-iii-300x272-1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r="11431"/>
          <a:stretch/>
        </p:blipFill>
        <p:spPr>
          <a:xfrm>
            <a:off x="6506754" y="4740933"/>
            <a:ext cx="1741544" cy="187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0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4" grpId="1" animBg="1"/>
      <p:bldP spid="52" grpId="0" animBg="1"/>
      <p:bldP spid="50" grpId="0" animBg="1"/>
      <p:bldP spid="58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e d’écran 2013-11-23 à 09.05.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3"/>
          <a:stretch/>
        </p:blipFill>
        <p:spPr>
          <a:xfrm>
            <a:off x="18812" y="754713"/>
            <a:ext cx="9144000" cy="60905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3" y="-14728"/>
            <a:ext cx="5709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ANATOMIE ET COMPLICATIONS</a:t>
            </a:r>
            <a:endParaRPr lang="en-US" sz="2800" b="1" dirty="0">
              <a:latin typeface="Arial"/>
              <a:cs typeface="Arial"/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3018622" y="638978"/>
            <a:ext cx="4334678" cy="5780967"/>
            <a:chOff x="3018622" y="638978"/>
            <a:chExt cx="4334678" cy="5780967"/>
          </a:xfrm>
        </p:grpSpPr>
        <p:grpSp>
          <p:nvGrpSpPr>
            <p:cNvPr id="2" name="Groupe 1"/>
            <p:cNvGrpSpPr/>
            <p:nvPr/>
          </p:nvGrpSpPr>
          <p:grpSpPr>
            <a:xfrm>
              <a:off x="3484033" y="1450011"/>
              <a:ext cx="3869267" cy="4969934"/>
              <a:chOff x="3484033" y="1452033"/>
              <a:chExt cx="3869267" cy="4969934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3484033" y="1756833"/>
                <a:ext cx="1409354" cy="4665134"/>
              </a:xfrm>
              <a:custGeom>
                <a:avLst/>
                <a:gdLst>
                  <a:gd name="connsiteX0" fmla="*/ 0 w 1409354"/>
                  <a:gd name="connsiteY0" fmla="*/ 0 h 4665134"/>
                  <a:gd name="connsiteX1" fmla="*/ 237067 w 1409354"/>
                  <a:gd name="connsiteY1" fmla="*/ 1058334 h 4665134"/>
                  <a:gd name="connsiteX2" fmla="*/ 1253067 w 1409354"/>
                  <a:gd name="connsiteY2" fmla="*/ 2218267 h 4665134"/>
                  <a:gd name="connsiteX3" fmla="*/ 1405467 w 1409354"/>
                  <a:gd name="connsiteY3" fmla="*/ 4665134 h 4665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9354" h="4665134">
                    <a:moveTo>
                      <a:pt x="0" y="0"/>
                    </a:moveTo>
                    <a:cubicBezTo>
                      <a:pt x="14111" y="344311"/>
                      <a:pt x="28223" y="688623"/>
                      <a:pt x="237067" y="1058334"/>
                    </a:cubicBezTo>
                    <a:cubicBezTo>
                      <a:pt x="445911" y="1428045"/>
                      <a:pt x="1058334" y="1617134"/>
                      <a:pt x="1253067" y="2218267"/>
                    </a:cubicBezTo>
                    <a:cubicBezTo>
                      <a:pt x="1447800" y="2819400"/>
                      <a:pt x="1405467" y="4665134"/>
                      <a:pt x="1405467" y="4665134"/>
                    </a:cubicBezTo>
                  </a:path>
                </a:pathLst>
              </a:custGeom>
              <a:ln w="76200" cmpd="sng">
                <a:solidFill>
                  <a:srgbClr val="80FF00">
                    <a:alpha val="66000"/>
                  </a:srgb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4918474" y="1452033"/>
                <a:ext cx="2434826" cy="4368800"/>
              </a:xfrm>
              <a:custGeom>
                <a:avLst/>
                <a:gdLst>
                  <a:gd name="connsiteX0" fmla="*/ 2434826 w 2434826"/>
                  <a:gd name="connsiteY0" fmla="*/ 4368800 h 4368800"/>
                  <a:gd name="connsiteX1" fmla="*/ 961626 w 2434826"/>
                  <a:gd name="connsiteY1" fmla="*/ 2997200 h 4368800"/>
                  <a:gd name="connsiteX2" fmla="*/ 512893 w 2434826"/>
                  <a:gd name="connsiteY2" fmla="*/ 2184400 h 4368800"/>
                  <a:gd name="connsiteX3" fmla="*/ 4893 w 2434826"/>
                  <a:gd name="connsiteY3" fmla="*/ 1930400 h 4368800"/>
                  <a:gd name="connsiteX4" fmla="*/ 241959 w 2434826"/>
                  <a:gd name="connsiteY4" fmla="*/ 0 h 43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4826" h="4368800">
                    <a:moveTo>
                      <a:pt x="2434826" y="4368800"/>
                    </a:moveTo>
                    <a:cubicBezTo>
                      <a:pt x="1858387" y="3865033"/>
                      <a:pt x="1281948" y="3361267"/>
                      <a:pt x="961626" y="2997200"/>
                    </a:cubicBezTo>
                    <a:cubicBezTo>
                      <a:pt x="641304" y="2633133"/>
                      <a:pt x="672348" y="2362200"/>
                      <a:pt x="512893" y="2184400"/>
                    </a:cubicBezTo>
                    <a:cubicBezTo>
                      <a:pt x="353438" y="2006600"/>
                      <a:pt x="50049" y="2294467"/>
                      <a:pt x="4893" y="1930400"/>
                    </a:cubicBezTo>
                    <a:cubicBezTo>
                      <a:pt x="-40263" y="1566333"/>
                      <a:pt x="241959" y="0"/>
                      <a:pt x="241959" y="0"/>
                    </a:cubicBezTo>
                  </a:path>
                </a:pathLst>
              </a:custGeom>
              <a:ln w="76200" cmpd="sng">
                <a:solidFill>
                  <a:srgbClr val="80FF00">
                    <a:alpha val="57000"/>
                  </a:srgb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3018622" y="638978"/>
              <a:ext cx="2001650" cy="484742"/>
            </a:xfrm>
            <a:prstGeom prst="rect">
              <a:avLst/>
            </a:prstGeom>
            <a:ln w="76200" cmpd="sng">
              <a:solidFill>
                <a:srgbClr val="80FF00">
                  <a:alpha val="66000"/>
                </a:srgb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3002307" y="2607034"/>
            <a:ext cx="3155159" cy="3080919"/>
            <a:chOff x="3002307" y="2607034"/>
            <a:chExt cx="3155159" cy="3080919"/>
          </a:xfrm>
        </p:grpSpPr>
        <p:grpSp>
          <p:nvGrpSpPr>
            <p:cNvPr id="22" name="Groupe 21"/>
            <p:cNvGrpSpPr/>
            <p:nvPr/>
          </p:nvGrpSpPr>
          <p:grpSpPr>
            <a:xfrm>
              <a:off x="3002307" y="2607034"/>
              <a:ext cx="3155159" cy="3080919"/>
              <a:chOff x="3002307" y="2607034"/>
              <a:chExt cx="3155159" cy="3080919"/>
            </a:xfrm>
          </p:grpSpPr>
          <p:sp>
            <p:nvSpPr>
              <p:cNvPr id="16" name="ZoneTexte 15"/>
              <p:cNvSpPr txBox="1"/>
              <p:nvPr/>
            </p:nvSpPr>
            <p:spPr>
              <a:xfrm>
                <a:off x="3905589" y="2607034"/>
                <a:ext cx="986586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900" b="1" dirty="0" smtClean="0"/>
                  <a:t>Abcès cérébral, méningite (18%)</a:t>
                </a:r>
                <a:endParaRPr lang="fr-CH" sz="900" b="1" dirty="0"/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3002307" y="3464474"/>
                <a:ext cx="1005403" cy="2308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fr-CH" sz="900" b="1" dirty="0" smtClean="0"/>
                  <a:t>Mastoïdite (82%)</a:t>
                </a:r>
                <a:endParaRPr lang="fr-CH" sz="900" b="1" dirty="0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5450221" y="3140671"/>
                <a:ext cx="707245" cy="2308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fr-CH" sz="900" b="1" dirty="0" err="1"/>
                  <a:t>L</a:t>
                </a:r>
                <a:r>
                  <a:rPr lang="fr-CH" sz="900" b="1" dirty="0" err="1" smtClean="0"/>
                  <a:t>abyrintite</a:t>
                </a:r>
                <a:endParaRPr lang="fr-CH" sz="900" b="1" dirty="0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4172135" y="5457121"/>
                <a:ext cx="779381" cy="2308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fr-CH" sz="900" b="1" dirty="0" smtClean="0"/>
                  <a:t>Thromboses</a:t>
                </a:r>
                <a:endParaRPr lang="fr-CH" sz="900" b="1" dirty="0"/>
              </a:p>
            </p:txBody>
          </p:sp>
          <p:grpSp>
            <p:nvGrpSpPr>
              <p:cNvPr id="15" name="Groupe 14"/>
              <p:cNvGrpSpPr/>
              <p:nvPr/>
            </p:nvGrpSpPr>
            <p:grpSpPr>
              <a:xfrm>
                <a:off x="4065224" y="3056806"/>
                <a:ext cx="1623461" cy="2255413"/>
                <a:chOff x="4065224" y="3056806"/>
                <a:chExt cx="1623461" cy="2255413"/>
              </a:xfrm>
            </p:grpSpPr>
            <p:sp>
              <p:nvSpPr>
                <p:cNvPr id="11" name="Forme libre 10"/>
                <p:cNvSpPr/>
                <p:nvPr/>
              </p:nvSpPr>
              <p:spPr>
                <a:xfrm rot="6386960">
                  <a:off x="5150361" y="3663017"/>
                  <a:ext cx="811430" cy="265219"/>
                </a:xfrm>
                <a:custGeom>
                  <a:avLst/>
                  <a:gdLst>
                    <a:gd name="connsiteX0" fmla="*/ 1101687 w 1101687"/>
                    <a:gd name="connsiteY0" fmla="*/ 749147 h 749147"/>
                    <a:gd name="connsiteX1" fmla="*/ 782198 w 1101687"/>
                    <a:gd name="connsiteY1" fmla="*/ 154236 h 749147"/>
                    <a:gd name="connsiteX2" fmla="*/ 0 w 1101687"/>
                    <a:gd name="connsiteY2" fmla="*/ 0 h 749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01687" h="749147">
                      <a:moveTo>
                        <a:pt x="1101687" y="749147"/>
                      </a:moveTo>
                      <a:cubicBezTo>
                        <a:pt x="1033749" y="514120"/>
                        <a:pt x="965812" y="279094"/>
                        <a:pt x="782198" y="154236"/>
                      </a:cubicBezTo>
                      <a:cubicBezTo>
                        <a:pt x="598584" y="29378"/>
                        <a:pt x="299292" y="14689"/>
                        <a:pt x="0" y="0"/>
                      </a:cubicBezTo>
                    </a:path>
                  </a:pathLst>
                </a:custGeom>
                <a:noFill/>
                <a:ln w="76200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12" name="Forme libre 11"/>
                <p:cNvSpPr/>
                <p:nvPr/>
              </p:nvSpPr>
              <p:spPr>
                <a:xfrm rot="15714099">
                  <a:off x="4358489" y="4714619"/>
                  <a:ext cx="929981" cy="265219"/>
                </a:xfrm>
                <a:custGeom>
                  <a:avLst/>
                  <a:gdLst>
                    <a:gd name="connsiteX0" fmla="*/ 1101687 w 1101687"/>
                    <a:gd name="connsiteY0" fmla="*/ 749147 h 749147"/>
                    <a:gd name="connsiteX1" fmla="*/ 782198 w 1101687"/>
                    <a:gd name="connsiteY1" fmla="*/ 154236 h 749147"/>
                    <a:gd name="connsiteX2" fmla="*/ 0 w 1101687"/>
                    <a:gd name="connsiteY2" fmla="*/ 0 h 749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01687" h="749147">
                      <a:moveTo>
                        <a:pt x="1101687" y="749147"/>
                      </a:moveTo>
                      <a:cubicBezTo>
                        <a:pt x="1033749" y="514120"/>
                        <a:pt x="965812" y="279094"/>
                        <a:pt x="782198" y="154236"/>
                      </a:cubicBezTo>
                      <a:cubicBezTo>
                        <a:pt x="598584" y="29378"/>
                        <a:pt x="299292" y="14689"/>
                        <a:pt x="0" y="0"/>
                      </a:cubicBezTo>
                    </a:path>
                  </a:pathLst>
                </a:custGeom>
                <a:noFill/>
                <a:ln w="76200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13" name="Ellipse 12"/>
                <p:cNvSpPr/>
                <p:nvPr/>
              </p:nvSpPr>
              <p:spPr>
                <a:xfrm>
                  <a:off x="4893387" y="3888213"/>
                  <a:ext cx="395534" cy="40237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14" name="Forme libre 13"/>
                <p:cNvSpPr/>
                <p:nvPr/>
              </p:nvSpPr>
              <p:spPr>
                <a:xfrm rot="5400000" flipV="1">
                  <a:off x="4238559" y="3263899"/>
                  <a:ext cx="577605" cy="163420"/>
                </a:xfrm>
                <a:custGeom>
                  <a:avLst/>
                  <a:gdLst>
                    <a:gd name="connsiteX0" fmla="*/ 1101687 w 1101687"/>
                    <a:gd name="connsiteY0" fmla="*/ 749147 h 749147"/>
                    <a:gd name="connsiteX1" fmla="*/ 782198 w 1101687"/>
                    <a:gd name="connsiteY1" fmla="*/ 154236 h 749147"/>
                    <a:gd name="connsiteX2" fmla="*/ 0 w 1101687"/>
                    <a:gd name="connsiteY2" fmla="*/ 0 h 749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01687" h="749147">
                      <a:moveTo>
                        <a:pt x="1101687" y="749147"/>
                      </a:moveTo>
                      <a:cubicBezTo>
                        <a:pt x="1033749" y="514120"/>
                        <a:pt x="965812" y="279094"/>
                        <a:pt x="782198" y="154236"/>
                      </a:cubicBezTo>
                      <a:cubicBezTo>
                        <a:pt x="598584" y="29378"/>
                        <a:pt x="299292" y="14689"/>
                        <a:pt x="0" y="0"/>
                      </a:cubicBezTo>
                    </a:path>
                  </a:pathLst>
                </a:custGeom>
                <a:noFill/>
                <a:ln w="76200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8" name="Forme libre 7"/>
                <p:cNvSpPr/>
                <p:nvPr/>
              </p:nvSpPr>
              <p:spPr>
                <a:xfrm>
                  <a:off x="4065224" y="3579890"/>
                  <a:ext cx="929981" cy="265219"/>
                </a:xfrm>
                <a:custGeom>
                  <a:avLst/>
                  <a:gdLst>
                    <a:gd name="connsiteX0" fmla="*/ 1101687 w 1101687"/>
                    <a:gd name="connsiteY0" fmla="*/ 749147 h 749147"/>
                    <a:gd name="connsiteX1" fmla="*/ 782198 w 1101687"/>
                    <a:gd name="connsiteY1" fmla="*/ 154236 h 749147"/>
                    <a:gd name="connsiteX2" fmla="*/ 0 w 1101687"/>
                    <a:gd name="connsiteY2" fmla="*/ 0 h 749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01687" h="749147">
                      <a:moveTo>
                        <a:pt x="1101687" y="749147"/>
                      </a:moveTo>
                      <a:cubicBezTo>
                        <a:pt x="1033749" y="514120"/>
                        <a:pt x="965812" y="279094"/>
                        <a:pt x="782198" y="154236"/>
                      </a:cubicBezTo>
                      <a:cubicBezTo>
                        <a:pt x="598584" y="29378"/>
                        <a:pt x="299292" y="14689"/>
                        <a:pt x="0" y="0"/>
                      </a:cubicBezTo>
                    </a:path>
                  </a:pathLst>
                </a:custGeom>
                <a:noFill/>
                <a:ln w="76200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</p:grpSp>
        </p:grpSp>
        <p:sp>
          <p:nvSpPr>
            <p:cNvPr id="4" name="ZoneTexte 3"/>
            <p:cNvSpPr txBox="1"/>
            <p:nvPr/>
          </p:nvSpPr>
          <p:spPr>
            <a:xfrm>
              <a:off x="4832910" y="3962122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b="1" dirty="0" smtClean="0">
                  <a:solidFill>
                    <a:schemeClr val="bg1"/>
                  </a:solidFill>
                </a:rPr>
                <a:t>OMA</a:t>
              </a:r>
              <a:endParaRPr lang="fr-CH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856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7692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SIGNES D’APPPEL POUR UNE OMA</a:t>
            </a:r>
            <a:endParaRPr lang="en-US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118774" y="1133335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fr-CH" sz="3200" dirty="0" smtClean="0"/>
              <a:t>Douleurs des oreilles </a:t>
            </a:r>
            <a:r>
              <a:rPr lang="fr-CH" sz="3200" dirty="0" smtClean="0">
                <a:sym typeface="Wingdings" panose="05000000000000000000" pitchFamily="2" charset="2"/>
              </a:rPr>
              <a:t> </a:t>
            </a:r>
            <a:r>
              <a:rPr lang="fr-CH" sz="3200" dirty="0" smtClean="0"/>
              <a:t>se touche/se plaint des oreilles </a:t>
            </a:r>
            <a:r>
              <a:rPr lang="fr-CH" sz="3200" dirty="0" smtClean="0">
                <a:solidFill>
                  <a:srgbClr val="FF0000"/>
                </a:solidFill>
              </a:rPr>
              <a:t>ou du ventre</a:t>
            </a:r>
          </a:p>
          <a:p>
            <a:pPr marL="285750" lvl="0" indent="-285750">
              <a:buFont typeface="Arial"/>
              <a:buChar char="•"/>
            </a:pPr>
            <a:r>
              <a:rPr lang="fr-CH" sz="3200" dirty="0" smtClean="0"/>
              <a:t>Irritabilité</a:t>
            </a:r>
          </a:p>
          <a:p>
            <a:pPr marL="285750" lvl="0" indent="-285750">
              <a:buFont typeface="Arial"/>
              <a:buChar char="•"/>
            </a:pPr>
            <a:r>
              <a:rPr lang="fr-CH" sz="3200" dirty="0" smtClean="0"/>
              <a:t>Diminution appétit</a:t>
            </a:r>
          </a:p>
          <a:p>
            <a:pPr marL="285750" lvl="0" indent="-285750">
              <a:buFont typeface="Arial"/>
              <a:buChar char="•"/>
            </a:pPr>
            <a:r>
              <a:rPr lang="fr-CH" sz="3200" dirty="0" smtClean="0"/>
              <a:t>Pleurs</a:t>
            </a:r>
          </a:p>
          <a:p>
            <a:pPr marL="285750" lvl="0" indent="-285750">
              <a:buFont typeface="Arial"/>
              <a:buChar char="•"/>
            </a:pPr>
            <a:r>
              <a:rPr lang="fr-CH" sz="3200" dirty="0" smtClean="0"/>
              <a:t>Peine </a:t>
            </a:r>
            <a:r>
              <a:rPr lang="fr-CH" sz="3200" dirty="0"/>
              <a:t>à </a:t>
            </a:r>
            <a:r>
              <a:rPr lang="fr-CH" sz="3200" dirty="0" smtClean="0"/>
              <a:t>dormir</a:t>
            </a:r>
          </a:p>
          <a:p>
            <a:pPr marL="285750" indent="-285750">
              <a:buFont typeface="Arial"/>
              <a:buChar char="•"/>
            </a:pPr>
            <a:r>
              <a:rPr lang="fr-CH" sz="3200" dirty="0"/>
              <a:t>Diminution de l’acuité </a:t>
            </a:r>
            <a:r>
              <a:rPr lang="fr-CH" sz="3200" dirty="0" smtClean="0"/>
              <a:t>auditive</a:t>
            </a:r>
            <a:endParaRPr lang="fr-CH" sz="3200" dirty="0"/>
          </a:p>
        </p:txBody>
      </p:sp>
      <p:sp>
        <p:nvSpPr>
          <p:cNvPr id="2" name="ZoneTexte 1"/>
          <p:cNvSpPr txBox="1"/>
          <p:nvPr/>
        </p:nvSpPr>
        <p:spPr>
          <a:xfrm>
            <a:off x="453456" y="5268116"/>
            <a:ext cx="83312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dirty="0" smtClean="0"/>
              <a:t>Une IVRS persistante augmente la probabilité que ces signes soient associés à une OMA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56579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3533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FIÈVRE et OMA </a:t>
            </a:r>
            <a:endParaRPr lang="en-US" sz="4000" b="1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54013" y="4867233"/>
            <a:ext cx="7953607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altLang="fr-FR" sz="2400" b="1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Une fièvre modérée</a:t>
            </a:r>
            <a:r>
              <a:rPr kumimoji="0" lang="fr-CH" altLang="fr-FR" sz="2400" b="1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CH" alt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 permet pas </a:t>
            </a:r>
            <a:r>
              <a:rPr kumimoji="0" lang="fr-CH" altLang="fr-FR" sz="2400" b="1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différencier entre les OMA virales et bactériennes </a:t>
            </a:r>
            <a:endParaRPr kumimoji="0" lang="fr-CH" altLang="fr-FR" sz="24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pic>
        <p:nvPicPr>
          <p:cNvPr id="7169" name="Picture 1" descr="Capture d’écran 2016-01-23 à 1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80"/>
          <a:stretch/>
        </p:blipFill>
        <p:spPr bwMode="auto">
          <a:xfrm>
            <a:off x="82627" y="1821267"/>
            <a:ext cx="8144481" cy="123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233725" y="3686613"/>
            <a:ext cx="297366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PEDIATRICS Vol. 95 No. 5 May 1995, p.664</a:t>
            </a:r>
            <a:endParaRPr kumimoji="0" lang="en-US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10721" y="2158003"/>
            <a:ext cx="519953" cy="179294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8" name="Groupe 7"/>
          <p:cNvGrpSpPr/>
          <p:nvPr/>
        </p:nvGrpSpPr>
        <p:grpSpPr>
          <a:xfrm>
            <a:off x="3542978" y="2158003"/>
            <a:ext cx="2543344" cy="179294"/>
            <a:chOff x="3555786" y="1398494"/>
            <a:chExt cx="2543344" cy="179294"/>
          </a:xfrm>
        </p:grpSpPr>
        <p:sp>
          <p:nvSpPr>
            <p:cNvPr id="9" name="Rectangle 8"/>
            <p:cNvSpPr/>
            <p:nvPr/>
          </p:nvSpPr>
          <p:spPr>
            <a:xfrm>
              <a:off x="3555786" y="1398494"/>
              <a:ext cx="744071" cy="179294"/>
            </a:xfrm>
            <a:prstGeom prst="rect">
              <a:avLst/>
            </a:prstGeom>
            <a:solidFill>
              <a:srgbClr val="FF0000">
                <a:alpha val="2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55059" y="1398494"/>
              <a:ext cx="744071" cy="179294"/>
            </a:xfrm>
            <a:prstGeom prst="rect">
              <a:avLst/>
            </a:prstGeom>
            <a:solidFill>
              <a:srgbClr val="FF0000">
                <a:alpha val="2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82627" y="1580776"/>
            <a:ext cx="8870765" cy="2438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ZoneTexte 1"/>
          <p:cNvSpPr txBox="1"/>
          <p:nvPr/>
        </p:nvSpPr>
        <p:spPr>
          <a:xfrm>
            <a:off x="220428" y="1636601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OMA</a:t>
            </a:r>
            <a:endParaRPr lang="fr-CH" dirty="0"/>
          </a:p>
        </p:txBody>
      </p:sp>
      <p:grpSp>
        <p:nvGrpSpPr>
          <p:cNvPr id="14" name="Groupe 13"/>
          <p:cNvGrpSpPr/>
          <p:nvPr/>
        </p:nvGrpSpPr>
        <p:grpSpPr>
          <a:xfrm>
            <a:off x="5714286" y="2725947"/>
            <a:ext cx="2667976" cy="1666568"/>
            <a:chOff x="5714286" y="2725947"/>
            <a:chExt cx="2667976" cy="1666568"/>
          </a:xfrm>
        </p:grpSpPr>
        <p:sp>
          <p:nvSpPr>
            <p:cNvPr id="4" name="Ellipse 3"/>
            <p:cNvSpPr/>
            <p:nvPr/>
          </p:nvSpPr>
          <p:spPr>
            <a:xfrm>
              <a:off x="5714286" y="2725947"/>
              <a:ext cx="617503" cy="46021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2" name="Forme libre 11"/>
            <p:cNvSpPr/>
            <p:nvPr/>
          </p:nvSpPr>
          <p:spPr>
            <a:xfrm>
              <a:off x="5718416" y="3165894"/>
              <a:ext cx="561614" cy="1026544"/>
            </a:xfrm>
            <a:custGeom>
              <a:avLst/>
              <a:gdLst>
                <a:gd name="connsiteX0" fmla="*/ 182052 w 561614"/>
                <a:gd name="connsiteY0" fmla="*/ 0 h 1026544"/>
                <a:gd name="connsiteX1" fmla="*/ 18150 w 561614"/>
                <a:gd name="connsiteY1" fmla="*/ 534838 h 1026544"/>
                <a:gd name="connsiteX2" fmla="*/ 561614 w 561614"/>
                <a:gd name="connsiteY2" fmla="*/ 1026544 h 1026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1614" h="1026544">
                  <a:moveTo>
                    <a:pt x="182052" y="0"/>
                  </a:moveTo>
                  <a:cubicBezTo>
                    <a:pt x="68471" y="181873"/>
                    <a:pt x="-45110" y="363747"/>
                    <a:pt x="18150" y="534838"/>
                  </a:cubicBezTo>
                  <a:cubicBezTo>
                    <a:pt x="81410" y="705929"/>
                    <a:pt x="321512" y="866236"/>
                    <a:pt x="561614" y="1026544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233725" y="4084738"/>
              <a:ext cx="21485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400" dirty="0" smtClean="0">
                  <a:solidFill>
                    <a:srgbClr val="FF0000"/>
                  </a:solidFill>
                </a:rPr>
                <a:t>20-30% d’infections mixtes</a:t>
              </a:r>
              <a:endParaRPr lang="fr-CH" sz="1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146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2189</TotalTime>
  <Words>2836</Words>
  <Application>Microsoft Office PowerPoint</Application>
  <PresentationFormat>Affichage à l'écran (4:3)</PresentationFormat>
  <Paragraphs>639</Paragraphs>
  <Slides>47</Slides>
  <Notes>29</Notes>
  <HiddenSlides>0</HiddenSlides>
  <MMClips>2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60" baseType="lpstr">
      <vt:lpstr>AdvP4DF60E</vt:lpstr>
      <vt:lpstr>Arial</vt:lpstr>
      <vt:lpstr>Britannic Bold</vt:lpstr>
      <vt:lpstr>Calibri</vt:lpstr>
      <vt:lpstr>Cambria</vt:lpstr>
      <vt:lpstr>Cambria Math</vt:lpstr>
      <vt:lpstr>Courier New</vt:lpstr>
      <vt:lpstr>Lucida Handwriting</vt:lpstr>
      <vt:lpstr>Symbol</vt:lpstr>
      <vt:lpstr>Times New Roman</vt:lpstr>
      <vt:lpstr>Verdana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-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dd d</dc:creator>
  <cp:lastModifiedBy>Martinez Manuel</cp:lastModifiedBy>
  <cp:revision>486</cp:revision>
  <dcterms:created xsi:type="dcterms:W3CDTF">2013-11-15T21:10:33Z</dcterms:created>
  <dcterms:modified xsi:type="dcterms:W3CDTF">2021-11-02T08:56:12Z</dcterms:modified>
</cp:coreProperties>
</file>