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73" r:id="rId2"/>
    <p:sldId id="274" r:id="rId3"/>
    <p:sldId id="307" r:id="rId4"/>
    <p:sldId id="275" r:id="rId5"/>
    <p:sldId id="276" r:id="rId6"/>
    <p:sldId id="277" r:id="rId7"/>
    <p:sldId id="308" r:id="rId8"/>
    <p:sldId id="279" r:id="rId9"/>
    <p:sldId id="278" r:id="rId10"/>
    <p:sldId id="305" r:id="rId11"/>
    <p:sldId id="306" r:id="rId12"/>
    <p:sldId id="280" r:id="rId13"/>
    <p:sldId id="309" r:id="rId14"/>
    <p:sldId id="281" r:id="rId15"/>
    <p:sldId id="302" r:id="rId16"/>
    <p:sldId id="310" r:id="rId17"/>
    <p:sldId id="303" r:id="rId18"/>
    <p:sldId id="261" r:id="rId19"/>
    <p:sldId id="266" r:id="rId20"/>
    <p:sldId id="267" r:id="rId21"/>
    <p:sldId id="269" r:id="rId22"/>
    <p:sldId id="282" r:id="rId23"/>
    <p:sldId id="260" r:id="rId24"/>
    <p:sldId id="283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FF66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51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63FB1-3763-544B-871E-3618DB49DA2A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02AEC-20B0-004D-A502-8DB6490260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16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A1655-EFCE-4BD6-97C2-B6B9DCF21775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11001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A1655-EFCE-4BD6-97C2-B6B9DCF21775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91571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A1655-EFCE-4BD6-97C2-B6B9DCF21775}" type="slidenum">
              <a:rPr lang="fr-CH" smtClean="0"/>
              <a:t>26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28795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D80A-1949-CC4D-9267-1BB8F59EEDBB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28D5-1989-4346-967B-5797E037552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22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D80A-1949-CC4D-9267-1BB8F59EEDBB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28D5-1989-4346-967B-5797E037552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41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D80A-1949-CC4D-9267-1BB8F59EEDBB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28D5-1989-4346-967B-5797E037552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4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D80A-1949-CC4D-9267-1BB8F59EEDBB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28D5-1989-4346-967B-5797E037552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1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D80A-1949-CC4D-9267-1BB8F59EEDBB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28D5-1989-4346-967B-5797E037552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93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D80A-1949-CC4D-9267-1BB8F59EEDBB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28D5-1989-4346-967B-5797E037552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1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D80A-1949-CC4D-9267-1BB8F59EEDBB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28D5-1989-4346-967B-5797E037552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64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D80A-1949-CC4D-9267-1BB8F59EEDBB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28D5-1989-4346-967B-5797E037552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D80A-1949-CC4D-9267-1BB8F59EEDBB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28D5-1989-4346-967B-5797E037552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28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D80A-1949-CC4D-9267-1BB8F59EEDBB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28D5-1989-4346-967B-5797E037552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20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D80A-1949-CC4D-9267-1BB8F59EEDBB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28D5-1989-4346-967B-5797E037552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1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5D80A-1949-CC4D-9267-1BB8F59EEDBB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8D5-1989-4346-967B-5797E037552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1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g.ch/sites/interhug/files/structures/neonatologie/documents/hypo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hyperlink" Target="https://www.neonet.ch/application/files/7415/6879/9192/2007_Hypoglykaemie_f.pdf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229041" y="2276872"/>
            <a:ext cx="444570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3600" b="1" dirty="0" smtClean="0"/>
              <a:t>ALIMENTATION</a:t>
            </a:r>
          </a:p>
          <a:p>
            <a:pPr algn="ctr"/>
            <a:r>
              <a:rPr lang="fr-CH" sz="3600" b="1" dirty="0" smtClean="0"/>
              <a:t>CHEZ LE NOUVEAU-NÉ</a:t>
            </a:r>
          </a:p>
          <a:p>
            <a:pPr algn="ctr"/>
            <a:r>
              <a:rPr lang="fr-CH" sz="3600" b="1" dirty="0" smtClean="0"/>
              <a:t>ET </a:t>
            </a:r>
            <a:r>
              <a:rPr lang="fr-CH" sz="3600" b="1" dirty="0" smtClean="0"/>
              <a:t>LE NOURRISSON</a:t>
            </a:r>
            <a:endParaRPr lang="fr-CH" sz="3600" b="1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6981775" y="6458505"/>
            <a:ext cx="19463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100" i="1" dirty="0" smtClean="0"/>
              <a:t>Dr MARTINEZ 01.11.2021, HRC</a:t>
            </a:r>
            <a:endParaRPr lang="fr-CH" sz="1100" i="1" dirty="0"/>
          </a:p>
        </p:txBody>
      </p:sp>
    </p:spTree>
    <p:extLst>
      <p:ext uri="{BB962C8B-B14F-4D97-AF65-F5344CB8AC3E}">
        <p14:creationId xmlns:p14="http://schemas.microsoft.com/office/powerpoint/2010/main" val="231033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9"/>
          <a:stretch/>
        </p:blipFill>
        <p:spPr bwMode="auto">
          <a:xfrm>
            <a:off x="1515076" y="971515"/>
            <a:ext cx="3024336" cy="21274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62467" y="3473962"/>
            <a:ext cx="4995557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622300"/>
            <a:r>
              <a:rPr lang="en-US" sz="1400" b="1" u="sng" dirty="0" smtClean="0"/>
              <a:t>Ex.1:</a:t>
            </a:r>
            <a:r>
              <a:rPr lang="en-US" sz="1400" b="1" dirty="0" smtClean="0"/>
              <a:t> 	</a:t>
            </a:r>
            <a:r>
              <a:rPr lang="en-US" sz="1400" dirty="0" err="1" smtClean="0"/>
              <a:t>Garçon</a:t>
            </a:r>
            <a:r>
              <a:rPr lang="en-US" sz="1400" dirty="0" smtClean="0"/>
              <a:t> de 3 an, 15 kg</a:t>
            </a:r>
          </a:p>
          <a:p>
            <a:endParaRPr lang="en-US" sz="1400" dirty="0" smtClean="0"/>
          </a:p>
          <a:p>
            <a:r>
              <a:rPr lang="en-US" sz="1400" dirty="0">
                <a:sym typeface="Wingdings"/>
              </a:rPr>
              <a:t></a:t>
            </a:r>
            <a:r>
              <a:rPr lang="en-US" sz="1400" dirty="0" err="1">
                <a:sym typeface="Wingdings"/>
              </a:rPr>
              <a:t>Besoin</a:t>
            </a:r>
            <a:r>
              <a:rPr lang="en-US" sz="1400" dirty="0">
                <a:sym typeface="Wingdings"/>
              </a:rPr>
              <a:t> </a:t>
            </a:r>
            <a:r>
              <a:rPr lang="en-US" sz="1400" dirty="0" err="1">
                <a:sym typeface="Wingdings"/>
              </a:rPr>
              <a:t>hydrique</a:t>
            </a:r>
            <a:r>
              <a:rPr lang="en-US" sz="1400" dirty="0">
                <a:sym typeface="Wingdings"/>
              </a:rPr>
              <a:t>: </a:t>
            </a:r>
            <a:r>
              <a:rPr lang="en-US" sz="1400" dirty="0" smtClean="0">
                <a:sym typeface="Wingdings"/>
              </a:rPr>
              <a:t> 1000 </a:t>
            </a:r>
            <a:r>
              <a:rPr lang="en-US" sz="1400" dirty="0">
                <a:sym typeface="Wingdings"/>
              </a:rPr>
              <a:t>+ 250 </a:t>
            </a:r>
            <a:r>
              <a:rPr lang="en-US" sz="1400" dirty="0" smtClean="0">
                <a:sym typeface="Wingdings"/>
              </a:rPr>
              <a:t>			= </a:t>
            </a:r>
            <a:r>
              <a:rPr lang="en-US" sz="1400" dirty="0">
                <a:sym typeface="Wingdings"/>
              </a:rPr>
              <a:t>1250 ml/j </a:t>
            </a:r>
            <a:endParaRPr lang="en-US" sz="1400" dirty="0"/>
          </a:p>
          <a:p>
            <a:r>
              <a:rPr lang="en-US" sz="1400" dirty="0" smtClean="0">
                <a:sym typeface="Wingdings"/>
              </a:rPr>
              <a:t></a:t>
            </a:r>
            <a:r>
              <a:rPr lang="en-US" sz="1400" dirty="0" err="1" smtClean="0">
                <a:sym typeface="Wingdings"/>
              </a:rPr>
              <a:t>Besoin</a:t>
            </a:r>
            <a:r>
              <a:rPr lang="en-US" sz="1400" dirty="0" smtClean="0">
                <a:sym typeface="Wingdings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sym typeface="Wingdings"/>
              </a:rPr>
              <a:t>calorique</a:t>
            </a:r>
            <a:r>
              <a:rPr lang="en-US" sz="1400" dirty="0" smtClean="0">
                <a:sym typeface="Wingdings"/>
              </a:rPr>
              <a:t>: (15 kg x 22,7 + 495) x </a:t>
            </a:r>
            <a:r>
              <a:rPr lang="en-US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sym typeface="Wingdings"/>
              </a:rPr>
              <a:t>1,55</a:t>
            </a:r>
            <a:r>
              <a:rPr lang="en-US" sz="1400" dirty="0" smtClean="0">
                <a:sym typeface="Wingdings"/>
              </a:rPr>
              <a:t> 	= </a:t>
            </a:r>
            <a:r>
              <a:rPr lang="en-US" sz="1400" dirty="0" smtClean="0">
                <a:solidFill>
                  <a:srgbClr val="FF0000"/>
                </a:solidFill>
                <a:sym typeface="Wingdings"/>
              </a:rPr>
              <a:t>1295 </a:t>
            </a:r>
            <a:r>
              <a:rPr lang="en-US" sz="1400" dirty="0" smtClean="0">
                <a:solidFill>
                  <a:srgbClr val="FF0000"/>
                </a:solidFill>
                <a:sym typeface="Wingdings"/>
              </a:rPr>
              <a:t>kcal/j</a:t>
            </a:r>
          </a:p>
          <a:p>
            <a:r>
              <a:rPr lang="en-US" sz="1400" dirty="0">
                <a:solidFill>
                  <a:srgbClr val="FF0000"/>
                </a:solidFill>
                <a:sym typeface="Wingdings"/>
              </a:rPr>
              <a:t>	</a:t>
            </a:r>
            <a:r>
              <a:rPr lang="en-US" sz="1400" dirty="0" smtClean="0">
                <a:solidFill>
                  <a:srgbClr val="FF0000"/>
                </a:solidFill>
                <a:sym typeface="Wingdings"/>
              </a:rPr>
              <a:t>			</a:t>
            </a:r>
            <a:r>
              <a:rPr lang="en-US" sz="1400" dirty="0" smtClean="0">
                <a:solidFill>
                  <a:srgbClr val="00B0F0"/>
                </a:solidFill>
                <a:sym typeface="Wingdings"/>
              </a:rPr>
              <a:t>DER</a:t>
            </a:r>
            <a:r>
              <a:rPr lang="en-US" sz="1400" dirty="0" smtClean="0">
                <a:solidFill>
                  <a:srgbClr val="FF0000"/>
                </a:solidFill>
                <a:sym typeface="Wingdings"/>
              </a:rPr>
              <a:t>		       </a:t>
            </a:r>
            <a:r>
              <a:rPr lang="en-US" sz="1400" dirty="0" smtClean="0">
                <a:solidFill>
                  <a:srgbClr val="7030A0"/>
                </a:solidFill>
                <a:sym typeface="Wingdings"/>
              </a:rPr>
              <a:t>NAP</a:t>
            </a:r>
            <a:endParaRPr lang="en-US" sz="1400" dirty="0" smtClean="0">
              <a:solidFill>
                <a:srgbClr val="7030A0"/>
              </a:solidFill>
              <a:sym typeface="Wingding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2468" y="4746487"/>
            <a:ext cx="499555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622300"/>
            <a:r>
              <a:rPr lang="en-US" sz="1400" b="1" u="sng" dirty="0" smtClean="0"/>
              <a:t>Ex.2:</a:t>
            </a:r>
            <a:r>
              <a:rPr lang="en-US" sz="1400" b="1" dirty="0" smtClean="0"/>
              <a:t> 	</a:t>
            </a:r>
            <a:r>
              <a:rPr lang="en-US" sz="1400" dirty="0" err="1" smtClean="0"/>
              <a:t>Garçon</a:t>
            </a:r>
            <a:r>
              <a:rPr lang="en-US" sz="1400" dirty="0" smtClean="0"/>
              <a:t> 10 </a:t>
            </a:r>
            <a:r>
              <a:rPr lang="en-US" sz="1400" dirty="0" err="1" smtClean="0"/>
              <a:t>ans</a:t>
            </a:r>
            <a:r>
              <a:rPr lang="en-US" sz="1400" dirty="0" smtClean="0"/>
              <a:t>, 30 kg</a:t>
            </a:r>
          </a:p>
          <a:p>
            <a:endParaRPr lang="en-US" sz="1400" dirty="0" smtClean="0"/>
          </a:p>
          <a:p>
            <a:r>
              <a:rPr lang="en-US" sz="1400" dirty="0">
                <a:sym typeface="Wingdings"/>
              </a:rPr>
              <a:t></a:t>
            </a:r>
            <a:r>
              <a:rPr lang="en-US" sz="1400" dirty="0" err="1">
                <a:sym typeface="Wingdings"/>
              </a:rPr>
              <a:t>Besoin</a:t>
            </a:r>
            <a:r>
              <a:rPr lang="en-US" sz="1400" dirty="0">
                <a:sym typeface="Wingdings"/>
              </a:rPr>
              <a:t> </a:t>
            </a:r>
            <a:r>
              <a:rPr lang="en-US" sz="1400" dirty="0" err="1">
                <a:sym typeface="Wingdings"/>
              </a:rPr>
              <a:t>hydrique</a:t>
            </a:r>
            <a:r>
              <a:rPr lang="en-US" sz="1400" dirty="0">
                <a:sym typeface="Wingdings"/>
              </a:rPr>
              <a:t>: </a:t>
            </a:r>
            <a:r>
              <a:rPr lang="en-US" sz="1400" dirty="0" smtClean="0">
                <a:sym typeface="Wingdings"/>
              </a:rPr>
              <a:t> 1500 </a:t>
            </a:r>
            <a:r>
              <a:rPr lang="en-US" sz="1400" dirty="0">
                <a:sym typeface="Wingdings"/>
              </a:rPr>
              <a:t>+ 200 </a:t>
            </a:r>
            <a:r>
              <a:rPr lang="en-US" sz="1400" dirty="0" smtClean="0">
                <a:sym typeface="Wingdings"/>
              </a:rPr>
              <a:t>			=</a:t>
            </a:r>
            <a:r>
              <a:rPr lang="en-US" sz="1400" dirty="0">
                <a:sym typeface="Wingdings"/>
              </a:rPr>
              <a:t>1700 ml/j </a:t>
            </a:r>
            <a:endParaRPr lang="en-US" sz="1400" dirty="0"/>
          </a:p>
          <a:p>
            <a:r>
              <a:rPr lang="en-US" sz="1400" dirty="0" smtClean="0">
                <a:sym typeface="Wingdings"/>
              </a:rPr>
              <a:t></a:t>
            </a:r>
            <a:r>
              <a:rPr lang="en-US" sz="1400" dirty="0" err="1" smtClean="0">
                <a:sym typeface="Wingdings"/>
              </a:rPr>
              <a:t>Besoin</a:t>
            </a:r>
            <a:r>
              <a:rPr lang="en-US" sz="1400" dirty="0" smtClean="0">
                <a:sym typeface="Wingdings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sym typeface="Wingdings"/>
              </a:rPr>
              <a:t>calorique</a:t>
            </a:r>
            <a:r>
              <a:rPr lang="en-US" sz="1400" dirty="0" smtClean="0">
                <a:sym typeface="Wingdings"/>
              </a:rPr>
              <a:t>: (30kg x 17,5 + 651) x </a:t>
            </a:r>
            <a:r>
              <a:rPr lang="en-US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sym typeface="Wingdings"/>
              </a:rPr>
              <a:t>1,55</a:t>
            </a:r>
            <a:r>
              <a:rPr lang="en-US" sz="1400" dirty="0" smtClean="0">
                <a:sym typeface="Wingdings"/>
              </a:rPr>
              <a:t> 	= </a:t>
            </a:r>
            <a:r>
              <a:rPr lang="en-US" sz="1400" dirty="0" smtClean="0">
                <a:solidFill>
                  <a:srgbClr val="FF0000"/>
                </a:solidFill>
                <a:sym typeface="Wingdings"/>
              </a:rPr>
              <a:t>1822 kcal/j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62468" y="5800744"/>
            <a:ext cx="499555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622300"/>
            <a:r>
              <a:rPr lang="en-US" sz="1400" b="1" u="sng" dirty="0" smtClean="0"/>
              <a:t>Ex.3:</a:t>
            </a:r>
            <a:r>
              <a:rPr lang="en-US" sz="1400" b="1" dirty="0" smtClean="0"/>
              <a:t> 	</a:t>
            </a:r>
            <a:r>
              <a:rPr lang="en-US" sz="1400" dirty="0" err="1" smtClean="0"/>
              <a:t>Garçon</a:t>
            </a:r>
            <a:r>
              <a:rPr lang="en-US" sz="1400" dirty="0" smtClean="0"/>
              <a:t> 18 </a:t>
            </a:r>
            <a:r>
              <a:rPr lang="en-US" sz="1400" dirty="0" err="1" smtClean="0"/>
              <a:t>ans</a:t>
            </a:r>
            <a:r>
              <a:rPr lang="en-US" sz="1400" dirty="0" smtClean="0"/>
              <a:t>, 65 kg</a:t>
            </a:r>
          </a:p>
          <a:p>
            <a:endParaRPr lang="en-US" sz="1400" dirty="0" smtClean="0"/>
          </a:p>
          <a:p>
            <a:r>
              <a:rPr lang="en-US" sz="1400" dirty="0">
                <a:sym typeface="Wingdings"/>
              </a:rPr>
              <a:t></a:t>
            </a:r>
            <a:r>
              <a:rPr lang="en-US" sz="1400" dirty="0" err="1">
                <a:sym typeface="Wingdings"/>
              </a:rPr>
              <a:t>Besoin</a:t>
            </a:r>
            <a:r>
              <a:rPr lang="en-US" sz="1400" dirty="0">
                <a:sym typeface="Wingdings"/>
              </a:rPr>
              <a:t> </a:t>
            </a:r>
            <a:r>
              <a:rPr lang="en-US" sz="1400" dirty="0" err="1" smtClean="0">
                <a:sym typeface="Wingdings"/>
              </a:rPr>
              <a:t>hydrique</a:t>
            </a:r>
            <a:r>
              <a:rPr lang="en-US" sz="1400" dirty="0">
                <a:sym typeface="Wingdings"/>
              </a:rPr>
              <a:t> </a:t>
            </a:r>
            <a:r>
              <a:rPr lang="en-US" sz="1400" dirty="0" smtClean="0">
                <a:sym typeface="Wingdings" panose="05000000000000000000" pitchFamily="2" charset="2"/>
              </a:rPr>
              <a:t></a:t>
            </a:r>
            <a:r>
              <a:rPr lang="en-US" sz="1400" dirty="0" smtClean="0">
                <a:sym typeface="Wingdings"/>
              </a:rPr>
              <a:t>  </a:t>
            </a:r>
            <a:r>
              <a:rPr lang="en-US" sz="1400" dirty="0" err="1" smtClean="0">
                <a:sym typeface="Wingdings"/>
              </a:rPr>
              <a:t>valeurs</a:t>
            </a:r>
            <a:r>
              <a:rPr lang="en-US" sz="1400" dirty="0" smtClean="0">
                <a:sym typeface="Wingdings"/>
              </a:rPr>
              <a:t> </a:t>
            </a:r>
            <a:r>
              <a:rPr lang="en-US" sz="1400" dirty="0" err="1" smtClean="0">
                <a:sym typeface="Wingdings"/>
              </a:rPr>
              <a:t>adultes</a:t>
            </a:r>
            <a:r>
              <a:rPr lang="en-US" sz="1400" dirty="0" smtClean="0">
                <a:sym typeface="Wingdings"/>
              </a:rPr>
              <a:t>			=2400 ml/j </a:t>
            </a:r>
            <a:endParaRPr lang="en-US" sz="1400" dirty="0"/>
          </a:p>
          <a:p>
            <a:r>
              <a:rPr lang="en-US" sz="1400" dirty="0" smtClean="0">
                <a:sym typeface="Wingdings"/>
              </a:rPr>
              <a:t></a:t>
            </a:r>
            <a:r>
              <a:rPr lang="en-US" sz="1400" dirty="0" err="1" smtClean="0">
                <a:sym typeface="Wingdings"/>
              </a:rPr>
              <a:t>Besoin</a:t>
            </a:r>
            <a:r>
              <a:rPr lang="en-US" sz="1400" dirty="0" smtClean="0">
                <a:sym typeface="Wingdings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sym typeface="Wingdings"/>
              </a:rPr>
              <a:t>calorique</a:t>
            </a:r>
            <a:r>
              <a:rPr lang="en-US" sz="1400" dirty="0" smtClean="0">
                <a:sym typeface="Wingdings"/>
              </a:rPr>
              <a:t>: (65kg x 15,3 + 679) x </a:t>
            </a:r>
            <a:r>
              <a:rPr lang="en-US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sym typeface="Wingdings"/>
              </a:rPr>
              <a:t>1,55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  <a:sym typeface="Wingdings"/>
              </a:rPr>
              <a:t> 	</a:t>
            </a:r>
            <a:r>
              <a:rPr lang="en-US" sz="1400" dirty="0" smtClean="0">
                <a:sym typeface="Wingdings"/>
              </a:rPr>
              <a:t>= </a:t>
            </a:r>
            <a:r>
              <a:rPr lang="en-US" sz="1400" dirty="0" smtClean="0">
                <a:solidFill>
                  <a:srgbClr val="FF0000"/>
                </a:solidFill>
                <a:sym typeface="Wingdings"/>
              </a:rPr>
              <a:t>2500 kcal/j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-82710"/>
            <a:ext cx="86685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/>
              <a:t>CALORIES SELON ÂGE/POIDS/GENRE ET NAP</a:t>
            </a:r>
            <a:endParaRPr lang="fr-CH" sz="3600" dirty="0"/>
          </a:p>
        </p:txBody>
      </p:sp>
      <p:sp>
        <p:nvSpPr>
          <p:cNvPr id="19" name="Rectangle 18"/>
          <p:cNvSpPr/>
          <p:nvPr/>
        </p:nvSpPr>
        <p:spPr>
          <a:xfrm>
            <a:off x="1503510" y="2512855"/>
            <a:ext cx="3035902" cy="140047"/>
          </a:xfrm>
          <a:custGeom>
            <a:avLst/>
            <a:gdLst>
              <a:gd name="connsiteX0" fmla="*/ 0 w 3456384"/>
              <a:gd name="connsiteY0" fmla="*/ 0 h 144016"/>
              <a:gd name="connsiteX1" fmla="*/ 3456384 w 3456384"/>
              <a:gd name="connsiteY1" fmla="*/ 0 h 144016"/>
              <a:gd name="connsiteX2" fmla="*/ 3456384 w 3456384"/>
              <a:gd name="connsiteY2" fmla="*/ 144016 h 144016"/>
              <a:gd name="connsiteX3" fmla="*/ 0 w 3456384"/>
              <a:gd name="connsiteY3" fmla="*/ 144016 h 144016"/>
              <a:gd name="connsiteX4" fmla="*/ 0 w 3456384"/>
              <a:gd name="connsiteY4" fmla="*/ 0 h 144016"/>
              <a:gd name="connsiteX0" fmla="*/ 9525 w 3456384"/>
              <a:gd name="connsiteY0" fmla="*/ 0 h 175766"/>
              <a:gd name="connsiteX1" fmla="*/ 3456384 w 3456384"/>
              <a:gd name="connsiteY1" fmla="*/ 31750 h 175766"/>
              <a:gd name="connsiteX2" fmla="*/ 3456384 w 3456384"/>
              <a:gd name="connsiteY2" fmla="*/ 175766 h 175766"/>
              <a:gd name="connsiteX3" fmla="*/ 0 w 3456384"/>
              <a:gd name="connsiteY3" fmla="*/ 175766 h 175766"/>
              <a:gd name="connsiteX4" fmla="*/ 9525 w 3456384"/>
              <a:gd name="connsiteY4" fmla="*/ 0 h 175766"/>
              <a:gd name="connsiteX0" fmla="*/ 9525 w 3456384"/>
              <a:gd name="connsiteY0" fmla="*/ 0 h 175766"/>
              <a:gd name="connsiteX1" fmla="*/ 3453209 w 3456384"/>
              <a:gd name="connsiteY1" fmla="*/ 3175 h 175766"/>
              <a:gd name="connsiteX2" fmla="*/ 3456384 w 3456384"/>
              <a:gd name="connsiteY2" fmla="*/ 175766 h 175766"/>
              <a:gd name="connsiteX3" fmla="*/ 0 w 3456384"/>
              <a:gd name="connsiteY3" fmla="*/ 175766 h 175766"/>
              <a:gd name="connsiteX4" fmla="*/ 9525 w 3456384"/>
              <a:gd name="connsiteY4" fmla="*/ 0 h 175766"/>
              <a:gd name="connsiteX0" fmla="*/ 17690 w 3464549"/>
              <a:gd name="connsiteY0" fmla="*/ 0 h 201960"/>
              <a:gd name="connsiteX1" fmla="*/ 3461374 w 3464549"/>
              <a:gd name="connsiteY1" fmla="*/ 3175 h 201960"/>
              <a:gd name="connsiteX2" fmla="*/ 3464549 w 3464549"/>
              <a:gd name="connsiteY2" fmla="*/ 175766 h 201960"/>
              <a:gd name="connsiteX3" fmla="*/ 0 w 3464549"/>
              <a:gd name="connsiteY3" fmla="*/ 201960 h 201960"/>
              <a:gd name="connsiteX4" fmla="*/ 17690 w 3464549"/>
              <a:gd name="connsiteY4" fmla="*/ 0 h 201960"/>
              <a:gd name="connsiteX0" fmla="*/ 1361 w 3464549"/>
              <a:gd name="connsiteY0" fmla="*/ 58738 h 198785"/>
              <a:gd name="connsiteX1" fmla="*/ 3461374 w 3464549"/>
              <a:gd name="connsiteY1" fmla="*/ 0 h 198785"/>
              <a:gd name="connsiteX2" fmla="*/ 3464549 w 3464549"/>
              <a:gd name="connsiteY2" fmla="*/ 172591 h 198785"/>
              <a:gd name="connsiteX3" fmla="*/ 0 w 3464549"/>
              <a:gd name="connsiteY3" fmla="*/ 198785 h 198785"/>
              <a:gd name="connsiteX4" fmla="*/ 1361 w 3464549"/>
              <a:gd name="connsiteY4" fmla="*/ 58738 h 198785"/>
              <a:gd name="connsiteX0" fmla="*/ 1361 w 3469646"/>
              <a:gd name="connsiteY0" fmla="*/ 0 h 140047"/>
              <a:gd name="connsiteX1" fmla="*/ 3469539 w 3469646"/>
              <a:gd name="connsiteY1" fmla="*/ 793 h 140047"/>
              <a:gd name="connsiteX2" fmla="*/ 3464549 w 3469646"/>
              <a:gd name="connsiteY2" fmla="*/ 113853 h 140047"/>
              <a:gd name="connsiteX3" fmla="*/ 0 w 3469646"/>
              <a:gd name="connsiteY3" fmla="*/ 140047 h 140047"/>
              <a:gd name="connsiteX4" fmla="*/ 1361 w 3469646"/>
              <a:gd name="connsiteY4" fmla="*/ 0 h 140047"/>
              <a:gd name="connsiteX0" fmla="*/ 1361 w 3469603"/>
              <a:gd name="connsiteY0" fmla="*/ 0 h 140047"/>
              <a:gd name="connsiteX1" fmla="*/ 3469539 w 3469603"/>
              <a:gd name="connsiteY1" fmla="*/ 793 h 140047"/>
              <a:gd name="connsiteX2" fmla="*/ 3459107 w 3469603"/>
              <a:gd name="connsiteY2" fmla="*/ 132903 h 140047"/>
              <a:gd name="connsiteX3" fmla="*/ 0 w 3469603"/>
              <a:gd name="connsiteY3" fmla="*/ 140047 h 140047"/>
              <a:gd name="connsiteX4" fmla="*/ 1361 w 3469603"/>
              <a:gd name="connsiteY4" fmla="*/ 0 h 14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603" h="140047">
                <a:moveTo>
                  <a:pt x="1361" y="0"/>
                </a:moveTo>
                <a:lnTo>
                  <a:pt x="3469539" y="793"/>
                </a:lnTo>
                <a:cubicBezTo>
                  <a:pt x="3470597" y="58323"/>
                  <a:pt x="3458049" y="75373"/>
                  <a:pt x="3459107" y="132903"/>
                </a:cubicBezTo>
                <a:lnTo>
                  <a:pt x="0" y="140047"/>
                </a:lnTo>
                <a:cubicBezTo>
                  <a:pt x="454" y="93365"/>
                  <a:pt x="907" y="46682"/>
                  <a:pt x="1361" y="0"/>
                </a:cubicBezTo>
                <a:close/>
              </a:path>
            </a:pathLst>
          </a:custGeom>
          <a:solidFill>
            <a:srgbClr val="0000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789506" y="3111476"/>
            <a:ext cx="1180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EXEMPLES</a:t>
            </a:r>
            <a:endParaRPr lang="en-US" b="1" u="sng" dirty="0"/>
          </a:p>
        </p:txBody>
      </p:sp>
      <p:sp>
        <p:nvSpPr>
          <p:cNvPr id="4" name="Rectangle 3"/>
          <p:cNvSpPr/>
          <p:nvPr/>
        </p:nvSpPr>
        <p:spPr>
          <a:xfrm>
            <a:off x="1505551" y="699586"/>
            <a:ext cx="30394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400" b="1" dirty="0" smtClean="0">
                <a:solidFill>
                  <a:srgbClr val="00B0F0"/>
                </a:solidFill>
              </a:rPr>
              <a:t>D</a:t>
            </a:r>
            <a:r>
              <a:rPr lang="fr-FR" sz="1400" b="1" dirty="0" smtClean="0"/>
              <a:t>épense </a:t>
            </a:r>
            <a:r>
              <a:rPr lang="fr-FR" sz="1400" b="1" dirty="0" err="1">
                <a:solidFill>
                  <a:srgbClr val="00B0F0"/>
                </a:solidFill>
              </a:rPr>
              <a:t>E</a:t>
            </a:r>
            <a:r>
              <a:rPr lang="fr-FR" sz="1400" b="1" dirty="0" err="1" smtClean="0"/>
              <a:t>nergetique</a:t>
            </a:r>
            <a:r>
              <a:rPr lang="fr-FR" sz="1400" b="1" dirty="0" smtClean="0"/>
              <a:t> au </a:t>
            </a:r>
            <a:r>
              <a:rPr lang="fr-FR" sz="1400" b="1" dirty="0" smtClean="0">
                <a:solidFill>
                  <a:srgbClr val="00B0F0"/>
                </a:solidFill>
              </a:rPr>
              <a:t>R</a:t>
            </a:r>
            <a:r>
              <a:rPr lang="fr-FR" sz="1400" b="1" dirty="0" smtClean="0"/>
              <a:t>epos (</a:t>
            </a:r>
            <a:r>
              <a:rPr lang="fr-FR" sz="1400" b="1" dirty="0" smtClean="0">
                <a:solidFill>
                  <a:srgbClr val="00B0F0"/>
                </a:solidFill>
              </a:rPr>
              <a:t>DER</a:t>
            </a:r>
            <a:r>
              <a:rPr lang="fr-FR" sz="1400" b="1" dirty="0" smtClean="0"/>
              <a:t>)</a:t>
            </a:r>
            <a:endParaRPr lang="fr-CH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1590676" y="1992458"/>
            <a:ext cx="279082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7030A0"/>
                </a:solidFill>
              </a:rPr>
              <a:t>N</a:t>
            </a:r>
            <a:r>
              <a:rPr lang="en-US" sz="1400" b="1" dirty="0" err="1" smtClean="0"/>
              <a:t>iveau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d’</a:t>
            </a:r>
            <a:r>
              <a:rPr lang="en-US" sz="1400" b="1" dirty="0" err="1" smtClean="0">
                <a:solidFill>
                  <a:srgbClr val="7030A0"/>
                </a:solidFill>
              </a:rPr>
              <a:t>A</a:t>
            </a:r>
            <a:r>
              <a:rPr lang="en-US" sz="1400" b="1" dirty="0" err="1" smtClean="0"/>
              <a:t>ctivité</a:t>
            </a:r>
            <a:r>
              <a:rPr lang="en-US" sz="1400" b="1" dirty="0" smtClean="0"/>
              <a:t> </a:t>
            </a:r>
            <a:r>
              <a:rPr lang="en-US" sz="1400" b="1" dirty="0" smtClean="0">
                <a:solidFill>
                  <a:srgbClr val="7030A0"/>
                </a:solidFill>
              </a:rPr>
              <a:t>P</a:t>
            </a:r>
            <a:r>
              <a:rPr lang="en-US" sz="1400" b="1" dirty="0" smtClean="0"/>
              <a:t>hysique (</a:t>
            </a:r>
            <a:r>
              <a:rPr lang="en-US" sz="1400" b="1" dirty="0" smtClean="0">
                <a:solidFill>
                  <a:srgbClr val="7030A0"/>
                </a:solidFill>
              </a:rPr>
              <a:t>NAP</a:t>
            </a:r>
            <a:r>
              <a:rPr lang="en-US" sz="1400" b="1" dirty="0" smtClean="0"/>
              <a:t>)</a:t>
            </a:r>
            <a:endParaRPr lang="en-US" sz="1400" b="1" dirty="0" smtClean="0"/>
          </a:p>
        </p:txBody>
      </p:sp>
      <p:grpSp>
        <p:nvGrpSpPr>
          <p:cNvPr id="10" name="Groupe 9"/>
          <p:cNvGrpSpPr/>
          <p:nvPr/>
        </p:nvGrpSpPr>
        <p:grpSpPr>
          <a:xfrm>
            <a:off x="4617401" y="1409170"/>
            <a:ext cx="3216181" cy="646331"/>
            <a:chOff x="4617401" y="1409170"/>
            <a:chExt cx="3216181" cy="646331"/>
          </a:xfrm>
        </p:grpSpPr>
        <p:sp>
          <p:nvSpPr>
            <p:cNvPr id="2" name="Flèche droite 1"/>
            <p:cNvSpPr/>
            <p:nvPr/>
          </p:nvSpPr>
          <p:spPr>
            <a:xfrm>
              <a:off x="4617401" y="1591132"/>
              <a:ext cx="231307" cy="28679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4972029" y="1409170"/>
              <a:ext cx="2861553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CH" dirty="0" smtClean="0"/>
                <a:t>Dépense </a:t>
              </a:r>
              <a:r>
                <a:rPr lang="fr-CH" dirty="0"/>
                <a:t>E</a:t>
              </a:r>
              <a:r>
                <a:rPr lang="fr-CH" dirty="0" smtClean="0"/>
                <a:t>nergétique </a:t>
              </a:r>
              <a:r>
                <a:rPr lang="fr-CH" u="sng" dirty="0" smtClean="0"/>
                <a:t>totale</a:t>
              </a:r>
              <a:r>
                <a:rPr lang="fr-CH" dirty="0" smtClean="0"/>
                <a:t>:</a:t>
              </a:r>
            </a:p>
            <a:p>
              <a:pPr algn="ctr"/>
              <a:r>
                <a:rPr lang="fr-CH" dirty="0"/>
                <a:t> </a:t>
              </a:r>
              <a:r>
                <a:rPr lang="fr-CH" b="1" dirty="0" smtClean="0">
                  <a:solidFill>
                    <a:srgbClr val="00B0F0"/>
                  </a:solidFill>
                </a:rPr>
                <a:t>DER</a:t>
              </a:r>
              <a:r>
                <a:rPr lang="fr-CH" dirty="0" smtClean="0"/>
                <a:t> x </a:t>
              </a:r>
              <a:r>
                <a:rPr lang="fr-CH" b="1" dirty="0" smtClean="0">
                  <a:solidFill>
                    <a:srgbClr val="7030A0"/>
                  </a:solidFill>
                </a:rPr>
                <a:t>NAP </a:t>
              </a:r>
              <a:endParaRPr lang="fr-CH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225687" y="439288"/>
            <a:ext cx="15208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 err="1"/>
              <a:t>Valeurs</a:t>
            </a:r>
            <a:r>
              <a:rPr lang="en-US" sz="1400" i="1" dirty="0"/>
              <a:t> OMS 1985</a:t>
            </a:r>
            <a:endParaRPr lang="en-US" sz="1400" i="1" dirty="0"/>
          </a:p>
        </p:txBody>
      </p:sp>
      <p:sp>
        <p:nvSpPr>
          <p:cNvPr id="11" name="Forme libre 10"/>
          <p:cNvSpPr/>
          <p:nvPr/>
        </p:nvSpPr>
        <p:spPr>
          <a:xfrm>
            <a:off x="3421380" y="2288656"/>
            <a:ext cx="1926928" cy="1879484"/>
          </a:xfrm>
          <a:custGeom>
            <a:avLst/>
            <a:gdLst>
              <a:gd name="connsiteX0" fmla="*/ 1912620 w 1926928"/>
              <a:gd name="connsiteY0" fmla="*/ 1879484 h 1879484"/>
              <a:gd name="connsiteX1" fmla="*/ 1645920 w 1926928"/>
              <a:gd name="connsiteY1" fmla="*/ 134504 h 1879484"/>
              <a:gd name="connsiteX2" fmla="*/ 0 w 1926928"/>
              <a:gd name="connsiteY2" fmla="*/ 248804 h 1879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6928" h="1879484">
                <a:moveTo>
                  <a:pt x="1912620" y="1879484"/>
                </a:moveTo>
                <a:cubicBezTo>
                  <a:pt x="1938655" y="1142884"/>
                  <a:pt x="1964690" y="406284"/>
                  <a:pt x="1645920" y="134504"/>
                </a:cubicBezTo>
                <a:cubicBezTo>
                  <a:pt x="1327150" y="-137276"/>
                  <a:pt x="663575" y="55764"/>
                  <a:pt x="0" y="248804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3824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8" grpId="0" build="p" animBg="1"/>
      <p:bldP spid="9" grpId="0" build="p" animBg="1"/>
      <p:bldP spid="19" grpId="0" animBg="1"/>
      <p:bldP spid="21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87652" y="2083287"/>
            <a:ext cx="7396680" cy="230832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622300"/>
            <a:r>
              <a:rPr lang="en-US" sz="4800" b="1" dirty="0" smtClean="0"/>
              <a:t>LES </a:t>
            </a:r>
            <a:r>
              <a:rPr lang="en-US" sz="4800" b="1" dirty="0" smtClean="0">
                <a:solidFill>
                  <a:srgbClr val="00B0F0"/>
                </a:solidFill>
              </a:rPr>
              <a:t>BESOINS HYDRIQUES </a:t>
            </a:r>
            <a:r>
              <a:rPr lang="en-US" sz="4800" b="1" dirty="0" smtClean="0"/>
              <a:t>ET </a:t>
            </a:r>
            <a:r>
              <a:rPr lang="en-US" sz="4800" b="1" dirty="0" smtClean="0"/>
              <a:t>LES </a:t>
            </a:r>
            <a:r>
              <a:rPr lang="en-US" sz="4800" b="1" dirty="0" smtClean="0">
                <a:solidFill>
                  <a:srgbClr val="FF0000"/>
                </a:solidFill>
              </a:rPr>
              <a:t>BESOINS CALORIQUES </a:t>
            </a:r>
            <a:r>
              <a:rPr lang="en-US" sz="4800" b="1" dirty="0" smtClean="0"/>
              <a:t>SONT SIMILAIRES !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25179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4324089" y="1158505"/>
            <a:ext cx="3852510" cy="3978052"/>
            <a:chOff x="4324089" y="1158505"/>
            <a:chExt cx="3852510" cy="3978052"/>
          </a:xfrm>
        </p:grpSpPr>
        <p:grpSp>
          <p:nvGrpSpPr>
            <p:cNvPr id="2" name="Groupe 1"/>
            <p:cNvGrpSpPr/>
            <p:nvPr/>
          </p:nvGrpSpPr>
          <p:grpSpPr>
            <a:xfrm>
              <a:off x="4324089" y="1158505"/>
              <a:ext cx="3835504" cy="3978052"/>
              <a:chOff x="4324089" y="1158505"/>
              <a:chExt cx="3835504" cy="3978052"/>
            </a:xfrm>
          </p:grpSpPr>
          <p:pic>
            <p:nvPicPr>
              <p:cNvPr id="48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0937" y="1158505"/>
                <a:ext cx="3398656" cy="39780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7" name="Flèche droite 116"/>
              <p:cNvSpPr/>
              <p:nvPr/>
            </p:nvSpPr>
            <p:spPr>
              <a:xfrm>
                <a:off x="4324089" y="3194008"/>
                <a:ext cx="360040" cy="323894"/>
              </a:xfrm>
              <a:prstGeom prst="right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87" name="Ellipse 486"/>
            <p:cNvSpPr/>
            <p:nvPr/>
          </p:nvSpPr>
          <p:spPr>
            <a:xfrm flipH="1">
              <a:off x="5144272" y="437584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8" name="Ellipse 487"/>
            <p:cNvSpPr/>
            <p:nvPr/>
          </p:nvSpPr>
          <p:spPr>
            <a:xfrm flipH="1">
              <a:off x="5359860" y="4110674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9" name="Ellipse 488"/>
            <p:cNvSpPr/>
            <p:nvPr/>
          </p:nvSpPr>
          <p:spPr>
            <a:xfrm flipH="1">
              <a:off x="5602173" y="3822642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0" name="Ellipse 489"/>
            <p:cNvSpPr/>
            <p:nvPr/>
          </p:nvSpPr>
          <p:spPr>
            <a:xfrm flipH="1">
              <a:off x="5834238" y="3609569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1" name="Ellipse 490"/>
            <p:cNvSpPr/>
            <p:nvPr/>
          </p:nvSpPr>
          <p:spPr>
            <a:xfrm flipH="1">
              <a:off x="6057080" y="3459172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2" name="Ellipse 491"/>
            <p:cNvSpPr/>
            <p:nvPr/>
          </p:nvSpPr>
          <p:spPr>
            <a:xfrm flipH="1">
              <a:off x="6288854" y="332933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3" name="Ellipse 492"/>
            <p:cNvSpPr/>
            <p:nvPr/>
          </p:nvSpPr>
          <p:spPr>
            <a:xfrm flipH="1">
              <a:off x="6522925" y="3219229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4" name="Ellipse 493"/>
            <p:cNvSpPr/>
            <p:nvPr/>
          </p:nvSpPr>
          <p:spPr>
            <a:xfrm flipH="1">
              <a:off x="7892304" y="280834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5" name="Ellipse 494"/>
            <p:cNvSpPr/>
            <p:nvPr/>
          </p:nvSpPr>
          <p:spPr>
            <a:xfrm flipH="1">
              <a:off x="5141221" y="3823779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6" name="Ellipse 495"/>
            <p:cNvSpPr/>
            <p:nvPr/>
          </p:nvSpPr>
          <p:spPr>
            <a:xfrm flipH="1">
              <a:off x="5360384" y="3450059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7" name="Ellipse 496"/>
            <p:cNvSpPr/>
            <p:nvPr/>
          </p:nvSpPr>
          <p:spPr>
            <a:xfrm flipH="1">
              <a:off x="5598119" y="305455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8" name="Ellipse 497"/>
            <p:cNvSpPr/>
            <p:nvPr/>
          </p:nvSpPr>
          <p:spPr>
            <a:xfrm flipH="1">
              <a:off x="5835329" y="278642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9" name="Ellipse 498"/>
            <p:cNvSpPr/>
            <p:nvPr/>
          </p:nvSpPr>
          <p:spPr>
            <a:xfrm flipH="1">
              <a:off x="6057788" y="257564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0" name="Ellipse 499"/>
            <p:cNvSpPr/>
            <p:nvPr/>
          </p:nvSpPr>
          <p:spPr>
            <a:xfrm flipH="1">
              <a:off x="6289685" y="2408771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1" name="Ellipse 500"/>
            <p:cNvSpPr/>
            <p:nvPr/>
          </p:nvSpPr>
          <p:spPr>
            <a:xfrm flipH="1">
              <a:off x="6519874" y="225627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2" name="Ellipse 501"/>
            <p:cNvSpPr/>
            <p:nvPr/>
          </p:nvSpPr>
          <p:spPr>
            <a:xfrm flipH="1">
              <a:off x="7898662" y="163356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3" name="ZoneTexte 502"/>
            <p:cNvSpPr txBox="1"/>
            <p:nvPr/>
          </p:nvSpPr>
          <p:spPr>
            <a:xfrm>
              <a:off x="5462922" y="2056245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dirty="0" smtClean="0"/>
                <a:t>10</a:t>
              </a:r>
              <a:endParaRPr lang="fr-FR" sz="1000" b="1" dirty="0"/>
            </a:p>
          </p:txBody>
        </p:sp>
        <p:sp>
          <p:nvSpPr>
            <p:cNvPr id="504" name="ZoneTexte 503"/>
            <p:cNvSpPr txBox="1"/>
            <p:nvPr/>
          </p:nvSpPr>
          <p:spPr>
            <a:xfrm>
              <a:off x="6387728" y="1459572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dirty="0" smtClean="0"/>
                <a:t>12</a:t>
              </a:r>
              <a:endParaRPr lang="fr-FR" sz="1000" b="1" dirty="0"/>
            </a:p>
          </p:txBody>
        </p:sp>
        <p:sp>
          <p:nvSpPr>
            <p:cNvPr id="505" name="Forme libre 504"/>
            <p:cNvSpPr/>
            <p:nvPr/>
          </p:nvSpPr>
          <p:spPr>
            <a:xfrm>
              <a:off x="5168800" y="3929586"/>
              <a:ext cx="2908300" cy="6350"/>
            </a:xfrm>
            <a:custGeom>
              <a:avLst/>
              <a:gdLst>
                <a:gd name="connsiteX0" fmla="*/ 0 w 2908300"/>
                <a:gd name="connsiteY0" fmla="*/ 6350 h 6350"/>
                <a:gd name="connsiteX1" fmla="*/ 2908300 w 2908300"/>
                <a:gd name="connsiteY1" fmla="*/ 0 h 6350"/>
                <a:gd name="connsiteX2" fmla="*/ 2905125 w 2908300"/>
                <a:gd name="connsiteY2" fmla="*/ 635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08300" h="6350">
                  <a:moveTo>
                    <a:pt x="0" y="6350"/>
                  </a:moveTo>
                  <a:lnTo>
                    <a:pt x="2908300" y="0"/>
                  </a:lnTo>
                  <a:lnTo>
                    <a:pt x="2905125" y="6350"/>
                  </a:lnTo>
                </a:path>
              </a:pathLst>
            </a:cu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6" name="Forme libre 505"/>
            <p:cNvSpPr/>
            <p:nvPr/>
          </p:nvSpPr>
          <p:spPr>
            <a:xfrm>
              <a:off x="5168800" y="3349021"/>
              <a:ext cx="2908300" cy="6350"/>
            </a:xfrm>
            <a:custGeom>
              <a:avLst/>
              <a:gdLst>
                <a:gd name="connsiteX0" fmla="*/ 0 w 2908300"/>
                <a:gd name="connsiteY0" fmla="*/ 6350 h 6350"/>
                <a:gd name="connsiteX1" fmla="*/ 2908300 w 2908300"/>
                <a:gd name="connsiteY1" fmla="*/ 0 h 6350"/>
                <a:gd name="connsiteX2" fmla="*/ 2905125 w 2908300"/>
                <a:gd name="connsiteY2" fmla="*/ 635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08300" h="6350">
                  <a:moveTo>
                    <a:pt x="0" y="6350"/>
                  </a:moveTo>
                  <a:lnTo>
                    <a:pt x="2908300" y="0"/>
                  </a:lnTo>
                  <a:lnTo>
                    <a:pt x="2905125" y="6350"/>
                  </a:lnTo>
                </a:path>
              </a:pathLst>
            </a:cu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7" name="Forme libre 506"/>
            <p:cNvSpPr/>
            <p:nvPr/>
          </p:nvSpPr>
          <p:spPr>
            <a:xfrm>
              <a:off x="5173303" y="2771631"/>
              <a:ext cx="2908300" cy="6350"/>
            </a:xfrm>
            <a:custGeom>
              <a:avLst/>
              <a:gdLst>
                <a:gd name="connsiteX0" fmla="*/ 0 w 2908300"/>
                <a:gd name="connsiteY0" fmla="*/ 6350 h 6350"/>
                <a:gd name="connsiteX1" fmla="*/ 2908300 w 2908300"/>
                <a:gd name="connsiteY1" fmla="*/ 0 h 6350"/>
                <a:gd name="connsiteX2" fmla="*/ 2905125 w 2908300"/>
                <a:gd name="connsiteY2" fmla="*/ 635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08300" h="6350">
                  <a:moveTo>
                    <a:pt x="0" y="6350"/>
                  </a:moveTo>
                  <a:lnTo>
                    <a:pt x="2908300" y="0"/>
                  </a:lnTo>
                  <a:lnTo>
                    <a:pt x="2905125" y="6350"/>
                  </a:lnTo>
                </a:path>
              </a:pathLst>
            </a:cu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8" name="Forme libre 507"/>
            <p:cNvSpPr/>
            <p:nvPr/>
          </p:nvSpPr>
          <p:spPr>
            <a:xfrm>
              <a:off x="5728756" y="2192334"/>
              <a:ext cx="2352847" cy="1905"/>
            </a:xfrm>
            <a:custGeom>
              <a:avLst/>
              <a:gdLst>
                <a:gd name="connsiteX0" fmla="*/ 0 w 2908300"/>
                <a:gd name="connsiteY0" fmla="*/ 6350 h 6350"/>
                <a:gd name="connsiteX1" fmla="*/ 2908300 w 2908300"/>
                <a:gd name="connsiteY1" fmla="*/ 0 h 6350"/>
                <a:gd name="connsiteX2" fmla="*/ 2905125 w 2908300"/>
                <a:gd name="connsiteY2" fmla="*/ 6350 h 6350"/>
                <a:gd name="connsiteX0" fmla="*/ 0 w 9867"/>
                <a:gd name="connsiteY0" fmla="*/ 0 h 10417"/>
                <a:gd name="connsiteX1" fmla="*/ 9867 w 9867"/>
                <a:gd name="connsiteY1" fmla="*/ 417 h 10417"/>
                <a:gd name="connsiteX2" fmla="*/ 9856 w 9867"/>
                <a:gd name="connsiteY2" fmla="*/ 10417 h 10417"/>
                <a:gd name="connsiteX0" fmla="*/ 0 w 10000"/>
                <a:gd name="connsiteY0" fmla="*/ 0 h 400"/>
                <a:gd name="connsiteX1" fmla="*/ 10000 w 10000"/>
                <a:gd name="connsiteY1" fmla="*/ 400 h 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400">
                  <a:moveTo>
                    <a:pt x="0" y="0"/>
                  </a:moveTo>
                  <a:lnTo>
                    <a:pt x="10000" y="400"/>
                  </a:lnTo>
                </a:path>
              </a:pathLst>
            </a:cu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9" name="Forme libre 508"/>
            <p:cNvSpPr/>
            <p:nvPr/>
          </p:nvSpPr>
          <p:spPr>
            <a:xfrm flipV="1">
              <a:off x="6656971" y="1616219"/>
              <a:ext cx="1420130" cy="5241"/>
            </a:xfrm>
            <a:custGeom>
              <a:avLst/>
              <a:gdLst>
                <a:gd name="connsiteX0" fmla="*/ 0 w 2908300"/>
                <a:gd name="connsiteY0" fmla="*/ 6350 h 6350"/>
                <a:gd name="connsiteX1" fmla="*/ 2908300 w 2908300"/>
                <a:gd name="connsiteY1" fmla="*/ 0 h 6350"/>
                <a:gd name="connsiteX2" fmla="*/ 2905125 w 2908300"/>
                <a:gd name="connsiteY2" fmla="*/ 6350 h 6350"/>
                <a:gd name="connsiteX0" fmla="*/ 0 w 9867"/>
                <a:gd name="connsiteY0" fmla="*/ 0 h 10417"/>
                <a:gd name="connsiteX1" fmla="*/ 9867 w 9867"/>
                <a:gd name="connsiteY1" fmla="*/ 417 h 10417"/>
                <a:gd name="connsiteX2" fmla="*/ 9856 w 9867"/>
                <a:gd name="connsiteY2" fmla="*/ 10417 h 10417"/>
                <a:gd name="connsiteX0" fmla="*/ 0 w 10000"/>
                <a:gd name="connsiteY0" fmla="*/ 0 h 400"/>
                <a:gd name="connsiteX1" fmla="*/ 10000 w 10000"/>
                <a:gd name="connsiteY1" fmla="*/ 400 h 400"/>
                <a:gd name="connsiteX0" fmla="*/ 0 w 9835"/>
                <a:gd name="connsiteY0" fmla="*/ 0 h 13646"/>
                <a:gd name="connsiteX1" fmla="*/ 9835 w 9835"/>
                <a:gd name="connsiteY1" fmla="*/ 13646 h 13646"/>
                <a:gd name="connsiteX0" fmla="*/ 0 w 10000"/>
                <a:gd name="connsiteY0" fmla="*/ 0 h 840"/>
                <a:gd name="connsiteX1" fmla="*/ 10000 w 10000"/>
                <a:gd name="connsiteY1" fmla="*/ 840 h 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840">
                  <a:moveTo>
                    <a:pt x="0" y="0"/>
                  </a:moveTo>
                  <a:lnTo>
                    <a:pt x="10000" y="840"/>
                  </a:lnTo>
                </a:path>
              </a:pathLst>
            </a:cu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0" name="ZoneTexte 509"/>
            <p:cNvSpPr txBox="1"/>
            <p:nvPr/>
          </p:nvSpPr>
          <p:spPr>
            <a:xfrm>
              <a:off x="5101873" y="4372783"/>
              <a:ext cx="28084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 smtClean="0">
                  <a:solidFill>
                    <a:srgbClr val="FF0000"/>
                  </a:solidFill>
                </a:rPr>
                <a:t>2.4</a:t>
              </a:r>
              <a:endParaRPr lang="fr-FR" sz="600" dirty="0">
                <a:solidFill>
                  <a:srgbClr val="FF0000"/>
                </a:solidFill>
              </a:endParaRPr>
            </a:p>
          </p:txBody>
        </p:sp>
        <p:sp>
          <p:nvSpPr>
            <p:cNvPr id="511" name="ZoneTexte 510"/>
            <p:cNvSpPr txBox="1"/>
            <p:nvPr/>
          </p:nvSpPr>
          <p:spPr>
            <a:xfrm>
              <a:off x="5337001" y="4110674"/>
              <a:ext cx="28084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 smtClean="0">
                  <a:solidFill>
                    <a:srgbClr val="FF0000"/>
                  </a:solidFill>
                </a:rPr>
                <a:t>3.3</a:t>
              </a:r>
              <a:endParaRPr lang="fr-FR" sz="600" dirty="0">
                <a:solidFill>
                  <a:srgbClr val="FF0000"/>
                </a:solidFill>
              </a:endParaRPr>
            </a:p>
          </p:txBody>
        </p:sp>
        <p:sp>
          <p:nvSpPr>
            <p:cNvPr id="512" name="ZoneTexte 511"/>
            <p:cNvSpPr txBox="1"/>
            <p:nvPr/>
          </p:nvSpPr>
          <p:spPr>
            <a:xfrm>
              <a:off x="5579015" y="3777660"/>
              <a:ext cx="28084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 smtClean="0">
                  <a:solidFill>
                    <a:srgbClr val="FF0000"/>
                  </a:solidFill>
                </a:rPr>
                <a:t>4.3</a:t>
              </a:r>
              <a:endParaRPr lang="fr-FR" sz="600" dirty="0">
                <a:solidFill>
                  <a:srgbClr val="FF0000"/>
                </a:solidFill>
              </a:endParaRPr>
            </a:p>
          </p:txBody>
        </p:sp>
        <p:sp>
          <p:nvSpPr>
            <p:cNvPr id="513" name="ZoneTexte 512"/>
            <p:cNvSpPr txBox="1"/>
            <p:nvPr/>
          </p:nvSpPr>
          <p:spPr>
            <a:xfrm>
              <a:off x="5799801" y="3562955"/>
              <a:ext cx="28084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 smtClean="0">
                  <a:solidFill>
                    <a:srgbClr val="FF0000"/>
                  </a:solidFill>
                </a:rPr>
                <a:t>5.0</a:t>
              </a:r>
              <a:endParaRPr lang="fr-FR" sz="600" dirty="0">
                <a:solidFill>
                  <a:srgbClr val="FF0000"/>
                </a:solidFill>
              </a:endParaRPr>
            </a:p>
          </p:txBody>
        </p:sp>
        <p:sp>
          <p:nvSpPr>
            <p:cNvPr id="514" name="ZoneTexte 513"/>
            <p:cNvSpPr txBox="1"/>
            <p:nvPr/>
          </p:nvSpPr>
          <p:spPr>
            <a:xfrm>
              <a:off x="6028949" y="3424903"/>
              <a:ext cx="28084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 smtClean="0">
                  <a:solidFill>
                    <a:srgbClr val="FF0000"/>
                  </a:solidFill>
                </a:rPr>
                <a:t>5.6</a:t>
              </a:r>
              <a:endParaRPr lang="fr-FR" sz="600" dirty="0">
                <a:solidFill>
                  <a:srgbClr val="FF0000"/>
                </a:solidFill>
              </a:endParaRPr>
            </a:p>
          </p:txBody>
        </p:sp>
        <p:sp>
          <p:nvSpPr>
            <p:cNvPr id="515" name="ZoneTexte 514"/>
            <p:cNvSpPr txBox="1"/>
            <p:nvPr/>
          </p:nvSpPr>
          <p:spPr>
            <a:xfrm>
              <a:off x="6247305" y="3304373"/>
              <a:ext cx="31931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 smtClean="0">
                  <a:solidFill>
                    <a:srgbClr val="FF0000"/>
                  </a:solidFill>
                </a:rPr>
                <a:t>6.05</a:t>
              </a:r>
              <a:endParaRPr lang="fr-FR" sz="600" dirty="0">
                <a:solidFill>
                  <a:srgbClr val="FF0000"/>
                </a:solidFill>
              </a:endParaRPr>
            </a:p>
          </p:txBody>
        </p:sp>
        <p:sp>
          <p:nvSpPr>
            <p:cNvPr id="516" name="ZoneTexte 515"/>
            <p:cNvSpPr txBox="1"/>
            <p:nvPr/>
          </p:nvSpPr>
          <p:spPr>
            <a:xfrm>
              <a:off x="6515795" y="3177953"/>
              <a:ext cx="28084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 smtClean="0">
                  <a:solidFill>
                    <a:srgbClr val="FF0000"/>
                  </a:solidFill>
                </a:rPr>
                <a:t>6.4</a:t>
              </a:r>
              <a:endParaRPr lang="fr-FR" sz="600" dirty="0">
                <a:solidFill>
                  <a:srgbClr val="FF0000"/>
                </a:solidFill>
              </a:endParaRPr>
            </a:p>
          </p:txBody>
        </p:sp>
        <p:sp>
          <p:nvSpPr>
            <p:cNvPr id="517" name="ZoneTexte 516"/>
            <p:cNvSpPr txBox="1"/>
            <p:nvPr/>
          </p:nvSpPr>
          <p:spPr>
            <a:xfrm>
              <a:off x="7857281" y="2771631"/>
              <a:ext cx="31931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 smtClean="0">
                  <a:solidFill>
                    <a:srgbClr val="FF0000"/>
                  </a:solidFill>
                </a:rPr>
                <a:t>7.85</a:t>
              </a:r>
              <a:endParaRPr lang="fr-FR" sz="600" dirty="0">
                <a:solidFill>
                  <a:srgbClr val="FF0000"/>
                </a:solidFill>
              </a:endParaRPr>
            </a:p>
          </p:txBody>
        </p:sp>
        <p:sp>
          <p:nvSpPr>
            <p:cNvPr id="518" name="ZoneTexte 517"/>
            <p:cNvSpPr txBox="1"/>
            <p:nvPr/>
          </p:nvSpPr>
          <p:spPr>
            <a:xfrm>
              <a:off x="4934764" y="3730309"/>
              <a:ext cx="28084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 smtClean="0">
                  <a:solidFill>
                    <a:srgbClr val="FF0000"/>
                  </a:solidFill>
                </a:rPr>
                <a:t>4.3</a:t>
              </a:r>
              <a:endParaRPr lang="fr-FR" sz="600" dirty="0">
                <a:solidFill>
                  <a:srgbClr val="FF0000"/>
                </a:solidFill>
              </a:endParaRPr>
            </a:p>
          </p:txBody>
        </p:sp>
        <p:sp>
          <p:nvSpPr>
            <p:cNvPr id="519" name="ZoneTexte 518"/>
            <p:cNvSpPr txBox="1"/>
            <p:nvPr/>
          </p:nvSpPr>
          <p:spPr>
            <a:xfrm>
              <a:off x="5154392" y="3332570"/>
              <a:ext cx="28084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 smtClean="0">
                  <a:solidFill>
                    <a:srgbClr val="FF0000"/>
                  </a:solidFill>
                </a:rPr>
                <a:t>5.6</a:t>
              </a:r>
              <a:endParaRPr lang="fr-FR" sz="600" dirty="0">
                <a:solidFill>
                  <a:srgbClr val="FF0000"/>
                </a:solidFill>
              </a:endParaRPr>
            </a:p>
          </p:txBody>
        </p:sp>
        <p:sp>
          <p:nvSpPr>
            <p:cNvPr id="520" name="ZoneTexte 519"/>
            <p:cNvSpPr txBox="1"/>
            <p:nvPr/>
          </p:nvSpPr>
          <p:spPr>
            <a:xfrm>
              <a:off x="5409009" y="2962217"/>
              <a:ext cx="28084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 smtClean="0">
                  <a:solidFill>
                    <a:srgbClr val="FF0000"/>
                  </a:solidFill>
                </a:rPr>
                <a:t>6.9</a:t>
              </a:r>
              <a:endParaRPr lang="fr-FR" sz="600" dirty="0">
                <a:solidFill>
                  <a:srgbClr val="FF0000"/>
                </a:solidFill>
              </a:endParaRPr>
            </a:p>
          </p:txBody>
        </p:sp>
        <p:sp>
          <p:nvSpPr>
            <p:cNvPr id="521" name="ZoneTexte 520"/>
            <p:cNvSpPr txBox="1"/>
            <p:nvPr/>
          </p:nvSpPr>
          <p:spPr>
            <a:xfrm>
              <a:off x="5633879" y="2646533"/>
              <a:ext cx="28084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 smtClean="0">
                  <a:solidFill>
                    <a:srgbClr val="FF0000"/>
                  </a:solidFill>
                </a:rPr>
                <a:t>7.9</a:t>
              </a:r>
              <a:endParaRPr lang="fr-FR" sz="600" dirty="0">
                <a:solidFill>
                  <a:srgbClr val="FF0000"/>
                </a:solidFill>
              </a:endParaRPr>
            </a:p>
          </p:txBody>
        </p:sp>
        <p:sp>
          <p:nvSpPr>
            <p:cNvPr id="522" name="ZoneTexte 521"/>
            <p:cNvSpPr txBox="1"/>
            <p:nvPr/>
          </p:nvSpPr>
          <p:spPr>
            <a:xfrm>
              <a:off x="6096362" y="2280628"/>
              <a:ext cx="28084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 smtClean="0">
                  <a:solidFill>
                    <a:srgbClr val="FF0000"/>
                  </a:solidFill>
                </a:rPr>
                <a:t>9.2</a:t>
              </a:r>
              <a:endParaRPr lang="fr-FR" sz="600" dirty="0">
                <a:solidFill>
                  <a:srgbClr val="FF0000"/>
                </a:solidFill>
              </a:endParaRPr>
            </a:p>
          </p:txBody>
        </p:sp>
        <p:sp>
          <p:nvSpPr>
            <p:cNvPr id="523" name="ZoneTexte 522"/>
            <p:cNvSpPr txBox="1"/>
            <p:nvPr/>
          </p:nvSpPr>
          <p:spPr>
            <a:xfrm>
              <a:off x="6309795" y="2163942"/>
              <a:ext cx="28084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 smtClean="0">
                  <a:solidFill>
                    <a:srgbClr val="FF0000"/>
                  </a:solidFill>
                </a:rPr>
                <a:t>9.7</a:t>
              </a:r>
              <a:endParaRPr lang="fr-FR" sz="600" dirty="0">
                <a:solidFill>
                  <a:srgbClr val="FF0000"/>
                </a:solidFill>
              </a:endParaRPr>
            </a:p>
          </p:txBody>
        </p:sp>
        <p:sp>
          <p:nvSpPr>
            <p:cNvPr id="524" name="ZoneTexte 523"/>
            <p:cNvSpPr txBox="1"/>
            <p:nvPr/>
          </p:nvSpPr>
          <p:spPr>
            <a:xfrm>
              <a:off x="7640675" y="1554138"/>
              <a:ext cx="31931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 smtClean="0">
                  <a:solidFill>
                    <a:srgbClr val="FF0000"/>
                  </a:solidFill>
                </a:rPr>
                <a:t>11.9</a:t>
              </a:r>
              <a:endParaRPr lang="fr-FR" sz="600" dirty="0">
                <a:solidFill>
                  <a:srgbClr val="FF0000"/>
                </a:solidFill>
              </a:endParaRPr>
            </a:p>
          </p:txBody>
        </p:sp>
        <p:sp>
          <p:nvSpPr>
            <p:cNvPr id="525" name="Ellipse 524"/>
            <p:cNvSpPr/>
            <p:nvPr/>
          </p:nvSpPr>
          <p:spPr>
            <a:xfrm flipH="1">
              <a:off x="5144272" y="4110673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70C0"/>
                </a:solidFill>
              </a:endParaRPr>
            </a:p>
          </p:txBody>
        </p:sp>
        <p:sp>
          <p:nvSpPr>
            <p:cNvPr id="526" name="ZoneTexte 525"/>
            <p:cNvSpPr txBox="1"/>
            <p:nvPr/>
          </p:nvSpPr>
          <p:spPr>
            <a:xfrm>
              <a:off x="4934764" y="4041200"/>
              <a:ext cx="28084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 smtClean="0">
                  <a:solidFill>
                    <a:srgbClr val="0070C0"/>
                  </a:solidFill>
                </a:rPr>
                <a:t>3.3</a:t>
              </a:r>
              <a:endParaRPr lang="fr-FR" sz="600" dirty="0">
                <a:solidFill>
                  <a:srgbClr val="0070C0"/>
                </a:solidFill>
              </a:endParaRPr>
            </a:p>
          </p:txBody>
        </p:sp>
        <p:sp>
          <p:nvSpPr>
            <p:cNvPr id="527" name="Ellipse 526"/>
            <p:cNvSpPr/>
            <p:nvPr/>
          </p:nvSpPr>
          <p:spPr>
            <a:xfrm flipH="1">
              <a:off x="5365452" y="3796131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70C0"/>
                </a:solidFill>
              </a:endParaRPr>
            </a:p>
          </p:txBody>
        </p:sp>
        <p:sp>
          <p:nvSpPr>
            <p:cNvPr id="528" name="ZoneTexte 527"/>
            <p:cNvSpPr txBox="1"/>
            <p:nvPr/>
          </p:nvSpPr>
          <p:spPr>
            <a:xfrm>
              <a:off x="5219437" y="3661065"/>
              <a:ext cx="28084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 smtClean="0">
                  <a:solidFill>
                    <a:srgbClr val="0070C0"/>
                  </a:solidFill>
                </a:rPr>
                <a:t>4.4</a:t>
              </a:r>
              <a:endParaRPr lang="fr-FR" sz="600" dirty="0">
                <a:solidFill>
                  <a:srgbClr val="0070C0"/>
                </a:solidFill>
              </a:endParaRPr>
            </a:p>
          </p:txBody>
        </p:sp>
        <p:sp>
          <p:nvSpPr>
            <p:cNvPr id="529" name="Ellipse 528"/>
            <p:cNvSpPr/>
            <p:nvPr/>
          </p:nvSpPr>
          <p:spPr>
            <a:xfrm flipH="1">
              <a:off x="5599392" y="3482031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70C0"/>
                </a:solidFill>
              </a:endParaRPr>
            </a:p>
          </p:txBody>
        </p:sp>
        <p:sp>
          <p:nvSpPr>
            <p:cNvPr id="530" name="ZoneTexte 529"/>
            <p:cNvSpPr txBox="1"/>
            <p:nvPr/>
          </p:nvSpPr>
          <p:spPr>
            <a:xfrm>
              <a:off x="5383243" y="3432528"/>
              <a:ext cx="28084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 smtClean="0">
                  <a:solidFill>
                    <a:srgbClr val="0070C0"/>
                  </a:solidFill>
                </a:rPr>
                <a:t>5.5</a:t>
              </a:r>
              <a:endParaRPr lang="fr-FR" sz="600" dirty="0">
                <a:solidFill>
                  <a:srgbClr val="0070C0"/>
                </a:solidFill>
              </a:endParaRPr>
            </a:p>
          </p:txBody>
        </p:sp>
        <p:sp>
          <p:nvSpPr>
            <p:cNvPr id="531" name="Ellipse 530"/>
            <p:cNvSpPr/>
            <p:nvPr/>
          </p:nvSpPr>
          <p:spPr>
            <a:xfrm flipH="1">
              <a:off x="5831464" y="3240369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70C0"/>
                </a:solidFill>
              </a:endParaRPr>
            </a:p>
          </p:txBody>
        </p:sp>
        <p:sp>
          <p:nvSpPr>
            <p:cNvPr id="532" name="ZoneTexte 531"/>
            <p:cNvSpPr txBox="1"/>
            <p:nvPr/>
          </p:nvSpPr>
          <p:spPr>
            <a:xfrm>
              <a:off x="5621956" y="3170896"/>
              <a:ext cx="28084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 smtClean="0">
                  <a:solidFill>
                    <a:srgbClr val="0070C0"/>
                  </a:solidFill>
                </a:rPr>
                <a:t>6.3</a:t>
              </a:r>
              <a:endParaRPr lang="fr-FR" sz="600" dirty="0">
                <a:solidFill>
                  <a:srgbClr val="0070C0"/>
                </a:solidFill>
              </a:endParaRPr>
            </a:p>
          </p:txBody>
        </p:sp>
        <p:sp>
          <p:nvSpPr>
            <p:cNvPr id="533" name="Ellipse 532"/>
            <p:cNvSpPr/>
            <p:nvPr/>
          </p:nvSpPr>
          <p:spPr>
            <a:xfrm flipH="1">
              <a:off x="6063831" y="3054549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70C0"/>
                </a:solidFill>
              </a:endParaRPr>
            </a:p>
          </p:txBody>
        </p:sp>
        <p:sp>
          <p:nvSpPr>
            <p:cNvPr id="534" name="ZoneTexte 533"/>
            <p:cNvSpPr txBox="1"/>
            <p:nvPr/>
          </p:nvSpPr>
          <p:spPr>
            <a:xfrm>
              <a:off x="5854323" y="2985076"/>
              <a:ext cx="28084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 smtClean="0">
                  <a:solidFill>
                    <a:srgbClr val="0070C0"/>
                  </a:solidFill>
                </a:rPr>
                <a:t>7.0</a:t>
              </a:r>
              <a:endParaRPr lang="fr-FR" sz="600" dirty="0">
                <a:solidFill>
                  <a:srgbClr val="0070C0"/>
                </a:solidFill>
              </a:endParaRPr>
            </a:p>
          </p:txBody>
        </p:sp>
        <p:sp>
          <p:nvSpPr>
            <p:cNvPr id="535" name="Ellipse 534"/>
            <p:cNvSpPr/>
            <p:nvPr/>
          </p:nvSpPr>
          <p:spPr>
            <a:xfrm flipH="1">
              <a:off x="6292958" y="2901620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70C0"/>
                </a:solidFill>
              </a:endParaRPr>
            </a:p>
          </p:txBody>
        </p:sp>
        <p:sp>
          <p:nvSpPr>
            <p:cNvPr id="536" name="ZoneTexte 535"/>
            <p:cNvSpPr txBox="1"/>
            <p:nvPr/>
          </p:nvSpPr>
          <p:spPr>
            <a:xfrm>
              <a:off x="6083450" y="2832147"/>
              <a:ext cx="28084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 smtClean="0">
                  <a:solidFill>
                    <a:srgbClr val="0070C0"/>
                  </a:solidFill>
                </a:rPr>
                <a:t>7.5</a:t>
              </a:r>
              <a:endParaRPr lang="fr-FR" sz="600" dirty="0">
                <a:solidFill>
                  <a:srgbClr val="0070C0"/>
                </a:solidFill>
              </a:endParaRPr>
            </a:p>
          </p:txBody>
        </p:sp>
        <p:sp>
          <p:nvSpPr>
            <p:cNvPr id="537" name="Ellipse 536"/>
            <p:cNvSpPr/>
            <p:nvPr/>
          </p:nvSpPr>
          <p:spPr>
            <a:xfrm flipH="1">
              <a:off x="6520452" y="2786427"/>
              <a:ext cx="45719" cy="4571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70C0"/>
                </a:solidFill>
              </a:endParaRPr>
            </a:p>
          </p:txBody>
        </p:sp>
        <p:sp>
          <p:nvSpPr>
            <p:cNvPr id="538" name="ZoneTexte 537"/>
            <p:cNvSpPr txBox="1"/>
            <p:nvPr/>
          </p:nvSpPr>
          <p:spPr>
            <a:xfrm>
              <a:off x="6296823" y="2716954"/>
              <a:ext cx="28084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 smtClean="0">
                  <a:solidFill>
                    <a:srgbClr val="0070C0"/>
                  </a:solidFill>
                </a:rPr>
                <a:t>7.9</a:t>
              </a:r>
              <a:endParaRPr lang="fr-FR" sz="600" dirty="0">
                <a:solidFill>
                  <a:srgbClr val="0070C0"/>
                </a:solidFill>
              </a:endParaRPr>
            </a:p>
          </p:txBody>
        </p:sp>
        <p:grpSp>
          <p:nvGrpSpPr>
            <p:cNvPr id="539" name="Groupe 538"/>
            <p:cNvGrpSpPr/>
            <p:nvPr/>
          </p:nvGrpSpPr>
          <p:grpSpPr>
            <a:xfrm>
              <a:off x="7705634" y="2163942"/>
              <a:ext cx="319318" cy="184666"/>
              <a:chOff x="7668323" y="3460297"/>
              <a:chExt cx="319318" cy="184666"/>
            </a:xfrm>
          </p:grpSpPr>
          <p:sp>
            <p:nvSpPr>
              <p:cNvPr id="586" name="Ellipse 585"/>
              <p:cNvSpPr/>
              <p:nvPr/>
            </p:nvSpPr>
            <p:spPr>
              <a:xfrm flipH="1">
                <a:off x="7861414" y="3575961"/>
                <a:ext cx="45719" cy="4571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0070C0"/>
                  </a:solidFill>
                </a:endParaRPr>
              </a:p>
            </p:txBody>
          </p:sp>
          <p:sp>
            <p:nvSpPr>
              <p:cNvPr id="587" name="ZoneTexte 586"/>
              <p:cNvSpPr txBox="1"/>
              <p:nvPr/>
            </p:nvSpPr>
            <p:spPr>
              <a:xfrm>
                <a:off x="7668323" y="3460297"/>
                <a:ext cx="319318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600" dirty="0" smtClean="0">
                    <a:solidFill>
                      <a:srgbClr val="0070C0"/>
                    </a:solidFill>
                  </a:rPr>
                  <a:t>9.65</a:t>
                </a:r>
                <a:endParaRPr lang="fr-FR" sz="600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540" name="Groupe 539"/>
            <p:cNvGrpSpPr/>
            <p:nvPr/>
          </p:nvGrpSpPr>
          <p:grpSpPr>
            <a:xfrm>
              <a:off x="6562340" y="2561908"/>
              <a:ext cx="319318" cy="184666"/>
              <a:chOff x="7668323" y="3460297"/>
              <a:chExt cx="319318" cy="184666"/>
            </a:xfrm>
          </p:grpSpPr>
          <p:sp>
            <p:nvSpPr>
              <p:cNvPr id="584" name="Ellipse 583"/>
              <p:cNvSpPr/>
              <p:nvPr/>
            </p:nvSpPr>
            <p:spPr>
              <a:xfrm flipH="1">
                <a:off x="7861414" y="3575961"/>
                <a:ext cx="45719" cy="4571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0070C0"/>
                  </a:solidFill>
                </a:endParaRPr>
              </a:p>
            </p:txBody>
          </p:sp>
          <p:sp>
            <p:nvSpPr>
              <p:cNvPr id="585" name="ZoneTexte 584"/>
              <p:cNvSpPr txBox="1"/>
              <p:nvPr/>
            </p:nvSpPr>
            <p:spPr>
              <a:xfrm>
                <a:off x="7668323" y="3460297"/>
                <a:ext cx="319318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600" dirty="0" smtClean="0">
                    <a:solidFill>
                      <a:srgbClr val="0070C0"/>
                    </a:solidFill>
                  </a:rPr>
                  <a:t>8.25</a:t>
                </a:r>
                <a:endParaRPr lang="fr-FR" sz="600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541" name="Groupe 540"/>
            <p:cNvGrpSpPr/>
            <p:nvPr/>
          </p:nvGrpSpPr>
          <p:grpSpPr>
            <a:xfrm>
              <a:off x="6779441" y="2471753"/>
              <a:ext cx="280846" cy="184666"/>
              <a:chOff x="7668323" y="3460297"/>
              <a:chExt cx="280846" cy="184666"/>
            </a:xfrm>
          </p:grpSpPr>
          <p:sp>
            <p:nvSpPr>
              <p:cNvPr id="582" name="Ellipse 581"/>
              <p:cNvSpPr/>
              <p:nvPr/>
            </p:nvSpPr>
            <p:spPr>
              <a:xfrm flipH="1">
                <a:off x="7861414" y="3575961"/>
                <a:ext cx="45719" cy="4571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0070C0"/>
                  </a:solidFill>
                </a:endParaRPr>
              </a:p>
            </p:txBody>
          </p:sp>
          <p:sp>
            <p:nvSpPr>
              <p:cNvPr id="583" name="ZoneTexte 582"/>
              <p:cNvSpPr txBox="1"/>
              <p:nvPr/>
            </p:nvSpPr>
            <p:spPr>
              <a:xfrm>
                <a:off x="7668323" y="3460297"/>
                <a:ext cx="2808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600" dirty="0" smtClean="0">
                    <a:solidFill>
                      <a:srgbClr val="0070C0"/>
                    </a:solidFill>
                  </a:rPr>
                  <a:t>8.6</a:t>
                </a:r>
                <a:endParaRPr lang="fr-FR" sz="600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542" name="Groupe 541"/>
            <p:cNvGrpSpPr/>
            <p:nvPr/>
          </p:nvGrpSpPr>
          <p:grpSpPr>
            <a:xfrm>
              <a:off x="7011701" y="2390981"/>
              <a:ext cx="280846" cy="184666"/>
              <a:chOff x="7668323" y="3460297"/>
              <a:chExt cx="280846" cy="184666"/>
            </a:xfrm>
          </p:grpSpPr>
          <p:sp>
            <p:nvSpPr>
              <p:cNvPr id="580" name="Ellipse 579"/>
              <p:cNvSpPr/>
              <p:nvPr/>
            </p:nvSpPr>
            <p:spPr>
              <a:xfrm flipH="1">
                <a:off x="7861414" y="3575961"/>
                <a:ext cx="45719" cy="4571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0070C0"/>
                  </a:solidFill>
                </a:endParaRPr>
              </a:p>
            </p:txBody>
          </p:sp>
          <p:sp>
            <p:nvSpPr>
              <p:cNvPr id="581" name="ZoneTexte 580"/>
              <p:cNvSpPr txBox="1"/>
              <p:nvPr/>
            </p:nvSpPr>
            <p:spPr>
              <a:xfrm>
                <a:off x="7668323" y="3460297"/>
                <a:ext cx="2808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600" dirty="0" smtClean="0">
                    <a:solidFill>
                      <a:srgbClr val="0070C0"/>
                    </a:solidFill>
                  </a:rPr>
                  <a:t>8.9</a:t>
                </a:r>
                <a:endParaRPr lang="fr-FR" sz="600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543" name="Groupe 542"/>
            <p:cNvGrpSpPr/>
            <p:nvPr/>
          </p:nvGrpSpPr>
          <p:grpSpPr>
            <a:xfrm>
              <a:off x="7250511" y="2303085"/>
              <a:ext cx="319318" cy="184666"/>
              <a:chOff x="7668323" y="3460297"/>
              <a:chExt cx="319318" cy="184666"/>
            </a:xfrm>
          </p:grpSpPr>
          <p:sp>
            <p:nvSpPr>
              <p:cNvPr id="578" name="Ellipse 577"/>
              <p:cNvSpPr/>
              <p:nvPr/>
            </p:nvSpPr>
            <p:spPr>
              <a:xfrm flipH="1">
                <a:off x="7861414" y="3575961"/>
                <a:ext cx="45719" cy="4571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0070C0"/>
                  </a:solidFill>
                </a:endParaRPr>
              </a:p>
            </p:txBody>
          </p:sp>
          <p:sp>
            <p:nvSpPr>
              <p:cNvPr id="579" name="ZoneTexte 578"/>
              <p:cNvSpPr txBox="1"/>
              <p:nvPr/>
            </p:nvSpPr>
            <p:spPr>
              <a:xfrm>
                <a:off x="7668323" y="3460297"/>
                <a:ext cx="319318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600" dirty="0" smtClean="0">
                    <a:solidFill>
                      <a:srgbClr val="0070C0"/>
                    </a:solidFill>
                  </a:rPr>
                  <a:t>9.15</a:t>
                </a:r>
                <a:endParaRPr lang="fr-FR" sz="600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544" name="Groupe 543"/>
            <p:cNvGrpSpPr/>
            <p:nvPr/>
          </p:nvGrpSpPr>
          <p:grpSpPr>
            <a:xfrm>
              <a:off x="7466461" y="2238428"/>
              <a:ext cx="280846" cy="184666"/>
              <a:chOff x="7668323" y="3460297"/>
              <a:chExt cx="280846" cy="184666"/>
            </a:xfrm>
          </p:grpSpPr>
          <p:sp>
            <p:nvSpPr>
              <p:cNvPr id="576" name="Ellipse 575"/>
              <p:cNvSpPr/>
              <p:nvPr/>
            </p:nvSpPr>
            <p:spPr>
              <a:xfrm flipH="1">
                <a:off x="7861414" y="3575961"/>
                <a:ext cx="45719" cy="4571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0070C0"/>
                  </a:solidFill>
                </a:endParaRPr>
              </a:p>
            </p:txBody>
          </p:sp>
          <p:sp>
            <p:nvSpPr>
              <p:cNvPr id="577" name="ZoneTexte 576"/>
              <p:cNvSpPr txBox="1"/>
              <p:nvPr/>
            </p:nvSpPr>
            <p:spPr>
              <a:xfrm>
                <a:off x="7668323" y="3460297"/>
                <a:ext cx="2808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600" dirty="0" smtClean="0">
                    <a:solidFill>
                      <a:srgbClr val="0070C0"/>
                    </a:solidFill>
                  </a:rPr>
                  <a:t>9.4</a:t>
                </a:r>
                <a:endParaRPr lang="fr-FR" sz="600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545" name="Groupe 544"/>
            <p:cNvGrpSpPr/>
            <p:nvPr/>
          </p:nvGrpSpPr>
          <p:grpSpPr>
            <a:xfrm>
              <a:off x="6741235" y="3085620"/>
              <a:ext cx="280846" cy="184666"/>
              <a:chOff x="6630884" y="4626708"/>
              <a:chExt cx="280846" cy="184666"/>
            </a:xfrm>
          </p:grpSpPr>
          <p:sp>
            <p:nvSpPr>
              <p:cNvPr id="574" name="Ellipse 573"/>
              <p:cNvSpPr/>
              <p:nvPr/>
            </p:nvSpPr>
            <p:spPr>
              <a:xfrm flipH="1">
                <a:off x="6638014" y="4667984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5" name="ZoneTexte 574"/>
              <p:cNvSpPr txBox="1"/>
              <p:nvPr/>
            </p:nvSpPr>
            <p:spPr>
              <a:xfrm>
                <a:off x="6630884" y="4626708"/>
                <a:ext cx="2808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600" dirty="0" smtClean="0">
                    <a:solidFill>
                      <a:srgbClr val="FF0000"/>
                    </a:solidFill>
                  </a:rPr>
                  <a:t>6.7</a:t>
                </a:r>
                <a:endParaRPr lang="fr-FR" sz="6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46" name="Groupe 545"/>
            <p:cNvGrpSpPr/>
            <p:nvPr/>
          </p:nvGrpSpPr>
          <p:grpSpPr>
            <a:xfrm>
              <a:off x="6963237" y="3016813"/>
              <a:ext cx="319318" cy="184666"/>
              <a:chOff x="6630884" y="4626708"/>
              <a:chExt cx="319318" cy="184666"/>
            </a:xfrm>
          </p:grpSpPr>
          <p:sp>
            <p:nvSpPr>
              <p:cNvPr id="572" name="Ellipse 571"/>
              <p:cNvSpPr/>
              <p:nvPr/>
            </p:nvSpPr>
            <p:spPr>
              <a:xfrm flipH="1">
                <a:off x="6638014" y="4667984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3" name="ZoneTexte 572"/>
              <p:cNvSpPr txBox="1"/>
              <p:nvPr/>
            </p:nvSpPr>
            <p:spPr>
              <a:xfrm>
                <a:off x="6630884" y="4626708"/>
                <a:ext cx="319318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600" dirty="0" smtClean="0">
                    <a:solidFill>
                      <a:srgbClr val="FF0000"/>
                    </a:solidFill>
                  </a:rPr>
                  <a:t>6.95</a:t>
                </a:r>
                <a:endParaRPr lang="fr-FR" sz="6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47" name="Groupe 546"/>
            <p:cNvGrpSpPr/>
            <p:nvPr/>
          </p:nvGrpSpPr>
          <p:grpSpPr>
            <a:xfrm>
              <a:off x="7198075" y="2942230"/>
              <a:ext cx="280846" cy="184666"/>
              <a:chOff x="6630884" y="4626708"/>
              <a:chExt cx="280846" cy="184666"/>
            </a:xfrm>
          </p:grpSpPr>
          <p:sp>
            <p:nvSpPr>
              <p:cNvPr id="570" name="Ellipse 569"/>
              <p:cNvSpPr/>
              <p:nvPr/>
            </p:nvSpPr>
            <p:spPr>
              <a:xfrm flipH="1">
                <a:off x="6638014" y="4667984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1" name="ZoneTexte 570"/>
              <p:cNvSpPr txBox="1"/>
              <p:nvPr/>
            </p:nvSpPr>
            <p:spPr>
              <a:xfrm>
                <a:off x="6630884" y="4626708"/>
                <a:ext cx="2808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600" dirty="0" smtClean="0">
                    <a:solidFill>
                      <a:srgbClr val="FF0000"/>
                    </a:solidFill>
                  </a:rPr>
                  <a:t>7.2</a:t>
                </a:r>
                <a:endParaRPr lang="fr-FR" sz="6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48" name="Groupe 547"/>
            <p:cNvGrpSpPr/>
            <p:nvPr/>
          </p:nvGrpSpPr>
          <p:grpSpPr>
            <a:xfrm>
              <a:off x="7435922" y="2873423"/>
              <a:ext cx="319318" cy="184666"/>
              <a:chOff x="6630884" y="4626708"/>
              <a:chExt cx="319318" cy="184666"/>
            </a:xfrm>
          </p:grpSpPr>
          <p:sp>
            <p:nvSpPr>
              <p:cNvPr id="568" name="Ellipse 567"/>
              <p:cNvSpPr/>
              <p:nvPr/>
            </p:nvSpPr>
            <p:spPr>
              <a:xfrm flipH="1">
                <a:off x="6638014" y="4667984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9" name="ZoneTexte 568"/>
              <p:cNvSpPr txBox="1"/>
              <p:nvPr/>
            </p:nvSpPr>
            <p:spPr>
              <a:xfrm>
                <a:off x="6630884" y="4626708"/>
                <a:ext cx="319318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600" dirty="0" smtClean="0">
                    <a:solidFill>
                      <a:srgbClr val="FF0000"/>
                    </a:solidFill>
                  </a:rPr>
                  <a:t>7.45</a:t>
                </a:r>
                <a:endParaRPr lang="fr-FR" sz="6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49" name="Groupe 548"/>
            <p:cNvGrpSpPr/>
            <p:nvPr/>
          </p:nvGrpSpPr>
          <p:grpSpPr>
            <a:xfrm>
              <a:off x="7659552" y="2822244"/>
              <a:ext cx="319318" cy="184666"/>
              <a:chOff x="6630884" y="4626708"/>
              <a:chExt cx="319318" cy="184666"/>
            </a:xfrm>
          </p:grpSpPr>
          <p:sp>
            <p:nvSpPr>
              <p:cNvPr id="566" name="Ellipse 565"/>
              <p:cNvSpPr/>
              <p:nvPr/>
            </p:nvSpPr>
            <p:spPr>
              <a:xfrm flipH="1">
                <a:off x="6638014" y="4667984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7" name="ZoneTexte 566"/>
              <p:cNvSpPr txBox="1"/>
              <p:nvPr/>
            </p:nvSpPr>
            <p:spPr>
              <a:xfrm>
                <a:off x="6630884" y="4626708"/>
                <a:ext cx="319318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600" dirty="0" smtClean="0">
                    <a:solidFill>
                      <a:srgbClr val="FF0000"/>
                    </a:solidFill>
                  </a:rPr>
                  <a:t>7.65</a:t>
                </a:r>
                <a:endParaRPr lang="fr-FR" sz="6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50" name="Groupe 549"/>
            <p:cNvGrpSpPr/>
            <p:nvPr/>
          </p:nvGrpSpPr>
          <p:grpSpPr>
            <a:xfrm>
              <a:off x="6481519" y="2013207"/>
              <a:ext cx="357790" cy="184666"/>
              <a:chOff x="6371168" y="4550785"/>
              <a:chExt cx="357790" cy="184666"/>
            </a:xfrm>
          </p:grpSpPr>
          <p:sp>
            <p:nvSpPr>
              <p:cNvPr id="564" name="Ellipse 563"/>
              <p:cNvSpPr/>
              <p:nvPr/>
            </p:nvSpPr>
            <p:spPr>
              <a:xfrm flipH="1">
                <a:off x="6638014" y="4667984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5" name="ZoneTexte 564"/>
              <p:cNvSpPr txBox="1"/>
              <p:nvPr/>
            </p:nvSpPr>
            <p:spPr>
              <a:xfrm>
                <a:off x="6371168" y="4550785"/>
                <a:ext cx="35779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600" dirty="0" smtClean="0">
                    <a:solidFill>
                      <a:srgbClr val="FF0000"/>
                    </a:solidFill>
                  </a:rPr>
                  <a:t>10.15</a:t>
                </a:r>
                <a:endParaRPr lang="fr-FR" sz="6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51" name="Groupe 550"/>
            <p:cNvGrpSpPr/>
            <p:nvPr/>
          </p:nvGrpSpPr>
          <p:grpSpPr>
            <a:xfrm>
              <a:off x="6697543" y="1911348"/>
              <a:ext cx="357790" cy="184666"/>
              <a:chOff x="6365605" y="4566661"/>
              <a:chExt cx="357790" cy="184666"/>
            </a:xfrm>
          </p:grpSpPr>
          <p:sp>
            <p:nvSpPr>
              <p:cNvPr id="562" name="Ellipse 561"/>
              <p:cNvSpPr/>
              <p:nvPr/>
            </p:nvSpPr>
            <p:spPr>
              <a:xfrm flipH="1">
                <a:off x="6638014" y="4667984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3" name="ZoneTexte 562"/>
              <p:cNvSpPr txBox="1"/>
              <p:nvPr/>
            </p:nvSpPr>
            <p:spPr>
              <a:xfrm>
                <a:off x="6365605" y="4566661"/>
                <a:ext cx="35779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600" dirty="0" smtClean="0">
                    <a:solidFill>
                      <a:srgbClr val="FF0000"/>
                    </a:solidFill>
                  </a:rPr>
                  <a:t>10.55</a:t>
                </a:r>
                <a:endParaRPr lang="fr-FR" sz="6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52" name="Groupe 551"/>
            <p:cNvGrpSpPr/>
            <p:nvPr/>
          </p:nvGrpSpPr>
          <p:grpSpPr>
            <a:xfrm>
              <a:off x="6962222" y="1815184"/>
              <a:ext cx="319318" cy="184666"/>
              <a:chOff x="6400830" y="4575651"/>
              <a:chExt cx="319318" cy="184666"/>
            </a:xfrm>
          </p:grpSpPr>
          <p:sp>
            <p:nvSpPr>
              <p:cNvPr id="560" name="Ellipse 559"/>
              <p:cNvSpPr/>
              <p:nvPr/>
            </p:nvSpPr>
            <p:spPr>
              <a:xfrm flipH="1">
                <a:off x="6638014" y="4667984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1" name="ZoneTexte 560"/>
              <p:cNvSpPr txBox="1"/>
              <p:nvPr/>
            </p:nvSpPr>
            <p:spPr>
              <a:xfrm>
                <a:off x="6400830" y="4575651"/>
                <a:ext cx="319318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600" dirty="0" smtClean="0">
                    <a:solidFill>
                      <a:srgbClr val="FF0000"/>
                    </a:solidFill>
                  </a:rPr>
                  <a:t>10.9</a:t>
                </a:r>
                <a:endParaRPr lang="fr-FR" sz="6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53" name="Groupe 552"/>
            <p:cNvGrpSpPr/>
            <p:nvPr/>
          </p:nvGrpSpPr>
          <p:grpSpPr>
            <a:xfrm>
              <a:off x="7198075" y="1705793"/>
              <a:ext cx="319318" cy="184666"/>
              <a:chOff x="6401340" y="4558593"/>
              <a:chExt cx="319318" cy="184666"/>
            </a:xfrm>
          </p:grpSpPr>
          <p:sp>
            <p:nvSpPr>
              <p:cNvPr id="558" name="Ellipse 557"/>
              <p:cNvSpPr/>
              <p:nvPr/>
            </p:nvSpPr>
            <p:spPr>
              <a:xfrm flipH="1">
                <a:off x="6638014" y="4667984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9" name="ZoneTexte 558"/>
              <p:cNvSpPr txBox="1"/>
              <p:nvPr/>
            </p:nvSpPr>
            <p:spPr>
              <a:xfrm>
                <a:off x="6401340" y="4558593"/>
                <a:ext cx="319318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600" dirty="0" smtClean="0">
                    <a:solidFill>
                      <a:srgbClr val="FF0000"/>
                    </a:solidFill>
                  </a:rPr>
                  <a:t>11.3</a:t>
                </a:r>
                <a:endParaRPr lang="fr-FR" sz="6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54" name="Groupe 553"/>
            <p:cNvGrpSpPr/>
            <p:nvPr/>
          </p:nvGrpSpPr>
          <p:grpSpPr>
            <a:xfrm>
              <a:off x="7427989" y="1610389"/>
              <a:ext cx="319318" cy="184666"/>
              <a:chOff x="6400639" y="4560883"/>
              <a:chExt cx="319318" cy="184666"/>
            </a:xfrm>
          </p:grpSpPr>
          <p:sp>
            <p:nvSpPr>
              <p:cNvPr id="556" name="Ellipse 555"/>
              <p:cNvSpPr/>
              <p:nvPr/>
            </p:nvSpPr>
            <p:spPr>
              <a:xfrm flipH="1">
                <a:off x="6638014" y="4667984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7" name="ZoneTexte 556"/>
              <p:cNvSpPr txBox="1"/>
              <p:nvPr/>
            </p:nvSpPr>
            <p:spPr>
              <a:xfrm>
                <a:off x="6400639" y="4560883"/>
                <a:ext cx="319318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600" dirty="0" smtClean="0">
                    <a:solidFill>
                      <a:srgbClr val="FF0000"/>
                    </a:solidFill>
                  </a:rPr>
                  <a:t>11.6</a:t>
                </a:r>
                <a:endParaRPr lang="fr-FR" sz="6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55" name="ZoneTexte 554"/>
            <p:cNvSpPr txBox="1"/>
            <p:nvPr/>
          </p:nvSpPr>
          <p:spPr>
            <a:xfrm>
              <a:off x="5834238" y="2459681"/>
              <a:ext cx="28084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 smtClean="0">
                  <a:solidFill>
                    <a:srgbClr val="FF0000"/>
                  </a:solidFill>
                </a:rPr>
                <a:t>8.6</a:t>
              </a:r>
              <a:endParaRPr lang="fr-FR" sz="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155691" y="1901832"/>
            <a:ext cx="3981832" cy="2991433"/>
            <a:chOff x="4501354" y="1530643"/>
            <a:chExt cx="3981832" cy="2991433"/>
          </a:xfrm>
        </p:grpSpPr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0786" y="1855076"/>
              <a:ext cx="3962400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ZoneTexte 28"/>
            <p:cNvSpPr txBox="1"/>
            <p:nvPr/>
          </p:nvSpPr>
          <p:spPr>
            <a:xfrm>
              <a:off x="4501354" y="1530643"/>
              <a:ext cx="5552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/>
                <a:t>g/j</a:t>
              </a:r>
              <a:endParaRPr lang="fr-FR" sz="1600" b="1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821833" y="2183361"/>
              <a:ext cx="720080" cy="723653"/>
            </a:xfrm>
            <a:prstGeom prst="rect">
              <a:avLst/>
            </a:prstGeom>
            <a:solidFill>
              <a:srgbClr val="00B050">
                <a:alpha val="10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9" name="Rectangle 588"/>
            <p:cNvSpPr/>
            <p:nvPr/>
          </p:nvSpPr>
          <p:spPr>
            <a:xfrm>
              <a:off x="7308304" y="3436469"/>
              <a:ext cx="936104" cy="361826"/>
            </a:xfrm>
            <a:prstGeom prst="rect">
              <a:avLst/>
            </a:prstGeom>
            <a:solidFill>
              <a:schemeClr val="accent6">
                <a:alpha val="24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5625033" y="4557450"/>
            <a:ext cx="2919294" cy="1949129"/>
            <a:chOff x="1259632" y="4425310"/>
            <a:chExt cx="2919294" cy="2029975"/>
          </a:xfrm>
        </p:grpSpPr>
        <p:cxnSp>
          <p:nvCxnSpPr>
            <p:cNvPr id="35" name="Connecteur droit avec flèche 34"/>
            <p:cNvCxnSpPr/>
            <p:nvPr/>
          </p:nvCxnSpPr>
          <p:spPr>
            <a:xfrm>
              <a:off x="1730961" y="4425310"/>
              <a:ext cx="13188" cy="116393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4" name="Connecteur droit avec flèche 593"/>
            <p:cNvCxnSpPr/>
            <p:nvPr/>
          </p:nvCxnSpPr>
          <p:spPr>
            <a:xfrm>
              <a:off x="3564454" y="5055656"/>
              <a:ext cx="0" cy="53358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ZoneTexte 37"/>
            <p:cNvSpPr txBox="1"/>
            <p:nvPr/>
          </p:nvSpPr>
          <p:spPr>
            <a:xfrm>
              <a:off x="1259632" y="5589820"/>
              <a:ext cx="1023037" cy="865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/>
                <a:t>4 mois</a:t>
              </a:r>
            </a:p>
            <a:p>
              <a:r>
                <a:rPr lang="fr-FR" sz="2400" dirty="0" smtClean="0"/>
                <a:t>PN </a:t>
              </a:r>
              <a:r>
                <a:rPr lang="fr-FR" sz="2400" dirty="0" smtClean="0">
                  <a:solidFill>
                    <a:srgbClr val="FF0000"/>
                  </a:solidFill>
                </a:rPr>
                <a:t>x 2</a:t>
              </a:r>
              <a:endParaRPr lang="fr-FR" sz="2400" dirty="0">
                <a:solidFill>
                  <a:srgbClr val="FF0000"/>
                </a:solidFill>
              </a:endParaRPr>
            </a:p>
          </p:txBody>
        </p:sp>
        <p:sp>
          <p:nvSpPr>
            <p:cNvPr id="596" name="ZoneTexte 595"/>
            <p:cNvSpPr txBox="1"/>
            <p:nvPr/>
          </p:nvSpPr>
          <p:spPr>
            <a:xfrm>
              <a:off x="3000397" y="5589820"/>
              <a:ext cx="1178529" cy="865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400" b="1" dirty="0" smtClean="0"/>
                <a:t>12 mois</a:t>
              </a:r>
            </a:p>
            <a:p>
              <a:pPr algn="ctr"/>
              <a:r>
                <a:rPr lang="fr-FR" sz="2400" dirty="0" smtClean="0"/>
                <a:t>PN </a:t>
              </a:r>
              <a:r>
                <a:rPr lang="fr-FR" sz="2400" dirty="0" smtClean="0">
                  <a:solidFill>
                    <a:srgbClr val="FF0000"/>
                  </a:solidFill>
                </a:rPr>
                <a:t>x 3</a:t>
              </a:r>
              <a:endParaRPr lang="fr-FR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03" name="ZoneTexte 602"/>
          <p:cNvSpPr txBox="1"/>
          <p:nvPr/>
        </p:nvSpPr>
        <p:spPr>
          <a:xfrm>
            <a:off x="1554426" y="28603"/>
            <a:ext cx="5678349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/>
            </a:lvl1pPr>
          </a:lstStyle>
          <a:p>
            <a:r>
              <a:rPr lang="fr-CH" dirty="0" smtClean="0">
                <a:solidFill>
                  <a:srgbClr val="FF0000"/>
                </a:solidFill>
              </a:rPr>
              <a:t>CALORIES </a:t>
            </a:r>
            <a:r>
              <a:rPr lang="fr-FR" dirty="0" smtClean="0">
                <a:sym typeface="Wingdings" panose="05000000000000000000" pitchFamily="2" charset="2"/>
              </a:rPr>
              <a:t>ET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smtClean="0"/>
              <a:t>PRISE </a:t>
            </a:r>
            <a:r>
              <a:rPr lang="fr-FR" dirty="0"/>
              <a:t>DE </a:t>
            </a:r>
            <a:r>
              <a:rPr lang="fr-FR" dirty="0" smtClean="0"/>
              <a:t>POIDS</a:t>
            </a:r>
            <a:endParaRPr lang="fr-FR" dirty="0"/>
          </a:p>
        </p:txBody>
      </p:sp>
      <p:sp>
        <p:nvSpPr>
          <p:cNvPr id="116" name="ZoneTexte 115"/>
          <p:cNvSpPr txBox="1"/>
          <p:nvPr/>
        </p:nvSpPr>
        <p:spPr>
          <a:xfrm>
            <a:off x="471870" y="5134251"/>
            <a:ext cx="3592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/>
              <a:t>Prise de poids quotidienne</a:t>
            </a:r>
          </a:p>
          <a:p>
            <a:pPr algn="ctr"/>
            <a:r>
              <a:rPr lang="fr-FR" sz="2400" dirty="0">
                <a:solidFill>
                  <a:srgbClr val="FF0000"/>
                </a:solidFill>
              </a:rPr>
              <a:t>d</a:t>
            </a:r>
            <a:r>
              <a:rPr lang="fr-FR" sz="2400" dirty="0" smtClean="0">
                <a:solidFill>
                  <a:srgbClr val="FF0000"/>
                </a:solidFill>
              </a:rPr>
              <a:t>’environ </a:t>
            </a:r>
            <a:r>
              <a:rPr lang="fr-FR" sz="2400" dirty="0" smtClean="0">
                <a:solidFill>
                  <a:srgbClr val="FF0000"/>
                </a:solidFill>
              </a:rPr>
              <a:t>10 </a:t>
            </a:r>
            <a:r>
              <a:rPr lang="fr-FR" sz="2400" dirty="0" smtClean="0">
                <a:solidFill>
                  <a:srgbClr val="FF0000"/>
                </a:solidFill>
              </a:rPr>
              <a:t>g/kg/j </a:t>
            </a:r>
          </a:p>
          <a:p>
            <a:pPr algn="ctr"/>
            <a:r>
              <a:rPr lang="fr-FR" sz="2400" b="1" dirty="0" smtClean="0"/>
              <a:t>en période néonatale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4" name="Parenthèse ouvrante 3"/>
          <p:cNvSpPr/>
          <p:nvPr/>
        </p:nvSpPr>
        <p:spPr>
          <a:xfrm>
            <a:off x="155691" y="2471753"/>
            <a:ext cx="45719" cy="80645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8043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195856" y="2497959"/>
            <a:ext cx="25536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800" b="1" dirty="0" smtClean="0">
                <a:solidFill>
                  <a:srgbClr val="00B050"/>
                </a:solidFill>
              </a:rPr>
              <a:t>GLUCOSE</a:t>
            </a:r>
          </a:p>
        </p:txBody>
      </p:sp>
    </p:spTree>
    <p:extLst>
      <p:ext uri="{BB962C8B-B14F-4D97-AF65-F5344CB8AC3E}">
        <p14:creationId xmlns:p14="http://schemas.microsoft.com/office/powerpoint/2010/main" val="204338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380" y="2281712"/>
            <a:ext cx="91461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261938">
              <a:buFont typeface="Arial" panose="020B0604020202020204" pitchFamily="34" charset="0"/>
              <a:buChar char="•"/>
              <a:tabLst>
                <a:tab pos="2687638" algn="l"/>
              </a:tabLst>
            </a:pPr>
            <a:r>
              <a:rPr lang="fr-CH" dirty="0" smtClean="0"/>
              <a:t>Pour les g</a:t>
            </a:r>
            <a:r>
              <a:rPr lang="fr-CH" dirty="0" smtClean="0"/>
              <a:t>rands prématurés</a:t>
            </a:r>
            <a:r>
              <a:rPr lang="fr-CH" dirty="0" smtClean="0">
                <a:sym typeface="Wingdings" panose="05000000000000000000" pitchFamily="2" charset="2"/>
              </a:rPr>
              <a:t></a:t>
            </a:r>
            <a:r>
              <a:rPr lang="fr-CH" dirty="0" smtClean="0"/>
              <a:t> </a:t>
            </a:r>
            <a:r>
              <a:rPr lang="fr-CH" dirty="0" smtClean="0"/>
              <a:t>Possible </a:t>
            </a:r>
            <a:r>
              <a:rPr lang="fr-CH" dirty="0"/>
              <a:t>de monter ad  </a:t>
            </a:r>
            <a:r>
              <a:rPr lang="fr-CH" dirty="0">
                <a:solidFill>
                  <a:srgbClr val="FF0000"/>
                </a:solidFill>
              </a:rPr>
              <a:t>8-12</a:t>
            </a:r>
            <a:r>
              <a:rPr lang="fr-CH" dirty="0"/>
              <a:t> mg/kg/min de glucose </a:t>
            </a:r>
            <a:r>
              <a:rPr lang="fr-CH" dirty="0" smtClean="0"/>
              <a:t>(</a:t>
            </a:r>
            <a:r>
              <a:rPr lang="fr-CH" dirty="0"/>
              <a:t>SNG, </a:t>
            </a:r>
            <a:r>
              <a:rPr lang="fr-CH" dirty="0" smtClean="0"/>
              <a:t>NTP</a:t>
            </a:r>
            <a:r>
              <a:rPr lang="fr-CH" dirty="0"/>
              <a:t>) mais </a:t>
            </a:r>
            <a:r>
              <a:rPr lang="fr-CH" u="sng" dirty="0" smtClean="0">
                <a:solidFill>
                  <a:srgbClr val="FF0000"/>
                </a:solidFill>
              </a:rPr>
              <a:t>CAVE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smtClean="0">
                <a:solidFill>
                  <a:srgbClr val="FF0000"/>
                </a:solidFill>
              </a:rPr>
              <a:t>au </a:t>
            </a:r>
            <a:r>
              <a:rPr lang="fr-CH" dirty="0" smtClean="0">
                <a:solidFill>
                  <a:srgbClr val="FF0000"/>
                </a:solidFill>
              </a:rPr>
              <a:t>risque de stéatose hépatique sur </a:t>
            </a:r>
            <a:r>
              <a:rPr lang="fr-CH" dirty="0" smtClean="0">
                <a:solidFill>
                  <a:srgbClr val="FF0000"/>
                </a:solidFill>
              </a:rPr>
              <a:t>excès </a:t>
            </a:r>
            <a:r>
              <a:rPr lang="fr-CH" dirty="0">
                <a:solidFill>
                  <a:srgbClr val="FF0000"/>
                </a:solidFill>
              </a:rPr>
              <a:t>de </a:t>
            </a:r>
            <a:r>
              <a:rPr lang="fr-CH" dirty="0" smtClean="0">
                <a:solidFill>
                  <a:srgbClr val="FF0000"/>
                </a:solidFill>
              </a:rPr>
              <a:t>sucre!</a:t>
            </a:r>
            <a:endParaRPr lang="fr-CH" dirty="0" smtClean="0">
              <a:solidFill>
                <a:srgbClr val="FF0000"/>
              </a:solidFill>
            </a:endParaRPr>
          </a:p>
          <a:p>
            <a:pPr marL="533400" indent="-261938">
              <a:buFont typeface="Arial" panose="020B0604020202020204" pitchFamily="34" charset="0"/>
              <a:buChar char="•"/>
              <a:tabLst>
                <a:tab pos="3051175" algn="l"/>
              </a:tabLst>
            </a:pPr>
            <a:r>
              <a:rPr lang="fr-CH" dirty="0" smtClean="0"/>
              <a:t>Ensuite chez « les grands » ? ….</a:t>
            </a:r>
            <a:endParaRPr lang="fr-CH" dirty="0"/>
          </a:p>
        </p:txBody>
      </p:sp>
      <p:sp>
        <p:nvSpPr>
          <p:cNvPr id="10" name="Rectangle 9"/>
          <p:cNvSpPr/>
          <p:nvPr/>
        </p:nvSpPr>
        <p:spPr>
          <a:xfrm>
            <a:off x="633650" y="1242180"/>
            <a:ext cx="1814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b="1" u="sng" dirty="0" smtClean="0"/>
              <a:t>A </a:t>
            </a:r>
            <a:r>
              <a:rPr lang="fr-CH" b="1" u="sng" dirty="0"/>
              <a:t>LA </a:t>
            </a:r>
            <a:r>
              <a:rPr lang="fr-CH" b="1" u="sng" dirty="0" smtClean="0"/>
              <a:t>NAISSANCE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2529831" y="1248435"/>
            <a:ext cx="5804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err="1"/>
              <a:t>Nné</a:t>
            </a:r>
            <a:r>
              <a:rPr lang="fr-CH" dirty="0"/>
              <a:t> à terme: 				4-7 mg/kg/min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solidFill>
                  <a:srgbClr val="FF0000"/>
                </a:solidFill>
              </a:rPr>
              <a:t>Prématuré de 34-36 SA/RCIU: 	6-8 mg/kg/min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err="1" smtClean="0"/>
              <a:t>Nné</a:t>
            </a:r>
            <a:r>
              <a:rPr lang="fr-CH" dirty="0" smtClean="0"/>
              <a:t> </a:t>
            </a:r>
            <a:r>
              <a:rPr lang="fr-CH" dirty="0" smtClean="0"/>
              <a:t>de mère diabétique:</a:t>
            </a:r>
            <a:r>
              <a:rPr lang="fr-CH" dirty="0"/>
              <a:t>	</a:t>
            </a:r>
            <a:r>
              <a:rPr lang="fr-CH" dirty="0" smtClean="0"/>
              <a:t>	3-5 </a:t>
            </a:r>
            <a:r>
              <a:rPr lang="fr-CH" dirty="0" smtClean="0"/>
              <a:t>mg/kg/min</a:t>
            </a:r>
            <a:endParaRPr lang="fr-CH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96" y="3478880"/>
            <a:ext cx="7308304" cy="225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03548" y="5949280"/>
            <a:ext cx="7164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fr-FR" dirty="0" smtClean="0">
                <a:sym typeface="Wingdings" panose="05000000000000000000" pitchFamily="2" charset="2"/>
              </a:rPr>
              <a:t>Si 50 kg et 2000 kcal: 250 </a:t>
            </a:r>
            <a:r>
              <a:rPr lang="fr-FR" dirty="0" smtClean="0">
                <a:sym typeface="Wingdings" panose="05000000000000000000" pitchFamily="2" charset="2"/>
              </a:rPr>
              <a:t>g glucose/50 </a:t>
            </a:r>
            <a:r>
              <a:rPr lang="fr-FR" dirty="0" smtClean="0">
                <a:sym typeface="Wingdings" panose="05000000000000000000" pitchFamily="2" charset="2"/>
              </a:rPr>
              <a:t>kg = 5 g/kg/j = </a:t>
            </a:r>
            <a:r>
              <a:rPr lang="fr-FR" dirty="0" smtClean="0">
                <a:solidFill>
                  <a:srgbClr val="00B0F0"/>
                </a:solidFill>
                <a:sym typeface="Wingdings" panose="05000000000000000000" pitchFamily="2" charset="2"/>
              </a:rPr>
              <a:t>3.5 </a:t>
            </a:r>
            <a:r>
              <a:rPr lang="fr-FR" dirty="0" smtClean="0">
                <a:solidFill>
                  <a:srgbClr val="00B0F0"/>
                </a:solidFill>
                <a:sym typeface="Wingdings" panose="05000000000000000000" pitchFamily="2" charset="2"/>
              </a:rPr>
              <a:t>mg/kg/min</a:t>
            </a:r>
            <a:endParaRPr lang="fr-FR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fr-FR" dirty="0" smtClean="0">
                <a:sym typeface="Wingdings" panose="05000000000000000000" pitchFamily="2" charset="2"/>
              </a:rPr>
              <a:t>Si 80 kg et 2800 Kcal: 350 </a:t>
            </a:r>
            <a:r>
              <a:rPr lang="fr-FR" dirty="0" smtClean="0">
                <a:sym typeface="Wingdings" panose="05000000000000000000" pitchFamily="2" charset="2"/>
              </a:rPr>
              <a:t>g glucose/80 </a:t>
            </a:r>
            <a:r>
              <a:rPr lang="fr-FR" dirty="0" smtClean="0">
                <a:sym typeface="Wingdings" panose="05000000000000000000" pitchFamily="2" charset="2"/>
              </a:rPr>
              <a:t>kg = 4.4 g/kg/j =</a:t>
            </a:r>
            <a:r>
              <a:rPr lang="fr-FR" dirty="0" smtClean="0">
                <a:solidFill>
                  <a:srgbClr val="00B0F0"/>
                </a:solidFill>
                <a:sym typeface="Wingdings" panose="05000000000000000000" pitchFamily="2" charset="2"/>
              </a:rPr>
              <a:t>3.1 mg/kg/min 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83360" y="4703016"/>
            <a:ext cx="2340768" cy="288032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4644008" y="4635854"/>
            <a:ext cx="4208203" cy="1333171"/>
            <a:chOff x="4644008" y="4635854"/>
            <a:chExt cx="4208203" cy="1333171"/>
          </a:xfrm>
        </p:grpSpPr>
        <p:sp>
          <p:nvSpPr>
            <p:cNvPr id="6" name="ZoneTexte 5"/>
            <p:cNvSpPr txBox="1"/>
            <p:nvPr/>
          </p:nvSpPr>
          <p:spPr>
            <a:xfrm>
              <a:off x="4644008" y="5661248"/>
              <a:ext cx="42082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rgbClr val="FF0000"/>
                  </a:solidFill>
                </a:rPr>
                <a:t>*</a:t>
              </a:r>
              <a:r>
                <a:rPr lang="fr-FR" sz="1000" dirty="0" smtClean="0"/>
                <a:t> 1 g de glucose = 4 </a:t>
              </a:r>
              <a:r>
                <a:rPr lang="fr-FR" sz="1000" dirty="0" err="1" smtClean="0"/>
                <a:t>kCal</a:t>
              </a:r>
              <a:r>
                <a:rPr lang="fr-FR" sz="1000" dirty="0" smtClean="0"/>
                <a:t> </a:t>
              </a:r>
              <a:r>
                <a:rPr lang="fr-FR" sz="1000" dirty="0" smtClean="0">
                  <a:sym typeface="Wingdings" panose="05000000000000000000" pitchFamily="2" charset="2"/>
                </a:rPr>
                <a:t> 50% de 2’000 </a:t>
              </a:r>
              <a:r>
                <a:rPr lang="fr-FR" sz="1000" dirty="0" err="1" smtClean="0">
                  <a:sym typeface="Wingdings" panose="05000000000000000000" pitchFamily="2" charset="2"/>
                </a:rPr>
                <a:t>kCal</a:t>
              </a:r>
              <a:r>
                <a:rPr lang="fr-FR" sz="1000" dirty="0" smtClean="0">
                  <a:sym typeface="Wingdings" panose="05000000000000000000" pitchFamily="2" charset="2"/>
                </a:rPr>
                <a:t>/4 kcal par g = 250 g de glucose</a:t>
              </a:r>
              <a:endParaRPr lang="fr-FR" sz="10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219637" y="4635854"/>
              <a:ext cx="2744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>
                  <a:solidFill>
                    <a:srgbClr val="FF0000"/>
                  </a:solidFill>
                </a:rPr>
                <a:t>*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33650" y="691007"/>
            <a:ext cx="8941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b="1" u="sng" dirty="0" smtClean="0"/>
              <a:t>IN UTERO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529831" y="735929"/>
            <a:ext cx="5804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6" indent="-285750">
              <a:buFont typeface="Arial" panose="020B0604020202020204" pitchFamily="34" charset="0"/>
              <a:buChar char="•"/>
            </a:pPr>
            <a:r>
              <a:rPr lang="fr-CH" dirty="0" smtClean="0"/>
              <a:t>Passage </a:t>
            </a:r>
            <a:r>
              <a:rPr lang="fr-CH" dirty="0" err="1" smtClean="0"/>
              <a:t>trans</a:t>
            </a:r>
            <a:r>
              <a:rPr lang="fr-CH" dirty="0" smtClean="0"/>
              <a:t> placentaire: 		5-7 mg/kg/min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0" y="21785"/>
            <a:ext cx="6053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600" b="1" dirty="0"/>
              <a:t>BESOINS DE </a:t>
            </a:r>
            <a:r>
              <a:rPr lang="fr-CH" sz="3600" b="1" dirty="0" smtClean="0"/>
              <a:t>BASE EN </a:t>
            </a:r>
            <a:r>
              <a:rPr lang="fr-CH" sz="3600" b="1" dirty="0" smtClean="0">
                <a:solidFill>
                  <a:srgbClr val="00B050"/>
                </a:solidFill>
              </a:rPr>
              <a:t>GLUCOSE</a:t>
            </a:r>
            <a:endParaRPr lang="fr-CH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82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  <p:bldP spid="11" grpId="0" build="p"/>
      <p:bldP spid="4" grpId="0" build="p"/>
      <p:bldP spid="5" grpId="0" animBg="1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0699" y="1932455"/>
            <a:ext cx="664175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PREVENTION DES </a:t>
            </a:r>
          </a:p>
          <a:p>
            <a:pPr algn="ctr"/>
            <a:r>
              <a:rPr lang="en-US" sz="3600" b="1" dirty="0" smtClean="0"/>
              <a:t>HYPOGLYCEMIES A </a:t>
            </a:r>
            <a:r>
              <a:rPr lang="en-US" sz="3600" b="1" dirty="0" smtClean="0"/>
              <a:t>LA NAISSANCE</a:t>
            </a:r>
          </a:p>
          <a:p>
            <a:pPr algn="ctr"/>
            <a:endParaRPr lang="en-US" sz="3600" b="1" dirty="0" smtClean="0"/>
          </a:p>
          <a:p>
            <a:pPr algn="ctr"/>
            <a:r>
              <a:rPr lang="en-US" sz="3600" b="1" dirty="0" smtClean="0">
                <a:sym typeface="Wingdings" panose="05000000000000000000" pitchFamily="2" charset="2"/>
              </a:rPr>
              <a:t> QUELS APPORTS, COMMENT </a:t>
            </a:r>
            <a:r>
              <a:rPr lang="en-US" sz="3600" b="1" dirty="0" smtClean="0"/>
              <a:t>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3727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925" y="101734"/>
            <a:ext cx="52101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SAVOIR CALCULER </a:t>
            </a:r>
            <a:r>
              <a:rPr lang="en-US" sz="2800" b="1" dirty="0"/>
              <a:t>L</a:t>
            </a:r>
            <a:r>
              <a:rPr lang="en-US" sz="2800" b="1" dirty="0" smtClean="0"/>
              <a:t>ES APPORTS </a:t>
            </a:r>
          </a:p>
          <a:p>
            <a:pPr algn="ctr"/>
            <a:r>
              <a:rPr lang="en-US" sz="2800" b="1" dirty="0" smtClean="0"/>
              <a:t>EN GLUCOSE </a:t>
            </a:r>
            <a:r>
              <a:rPr lang="en-US" sz="2800" b="1" dirty="0" smtClean="0">
                <a:solidFill>
                  <a:srgbClr val="00B0F0"/>
                </a:solidFill>
              </a:rPr>
              <a:t>EN MG/KG/MIN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7510" y="965064"/>
            <a:ext cx="85627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Notions de base: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10% </a:t>
            </a:r>
            <a:r>
              <a:rPr lang="fr-CH" dirty="0" smtClean="0">
                <a:sym typeface="Wingdings" panose="05000000000000000000" pitchFamily="2" charset="2"/>
              </a:rPr>
              <a:t> 10 sur 100  ex: 10 g sur 100 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>
                <a:sym typeface="Wingdings" panose="05000000000000000000" pitchFamily="2" charset="2"/>
              </a:rPr>
              <a:t>Pour les liquides simples: 100 ml ≈ 100 g  10% de 100 ml = 10 ml ≈10 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>
                <a:sym typeface="Wingdings" panose="05000000000000000000" pitchFamily="2" charset="2"/>
              </a:rPr>
              <a:t>Glucose </a:t>
            </a:r>
            <a:r>
              <a:rPr lang="fr-CH" dirty="0" smtClean="0">
                <a:solidFill>
                  <a:srgbClr val="FF0000"/>
                </a:solidFill>
                <a:sym typeface="Wingdings" panose="05000000000000000000" pitchFamily="2" charset="2"/>
              </a:rPr>
              <a:t>10%</a:t>
            </a:r>
            <a:r>
              <a:rPr lang="fr-CH" dirty="0" smtClean="0">
                <a:sym typeface="Wingdings" panose="05000000000000000000" pitchFamily="2" charset="2"/>
              </a:rPr>
              <a:t> = 10 g/100 g ou 100 ml  </a:t>
            </a:r>
            <a:r>
              <a:rPr lang="fr-CH" dirty="0" smtClean="0">
                <a:solidFill>
                  <a:srgbClr val="FF0000"/>
                </a:solidFill>
                <a:sym typeface="Wingdings" panose="05000000000000000000" pitchFamily="2" charset="2"/>
              </a:rPr>
              <a:t>10 g/100 ml ou 0.1 g/ml</a:t>
            </a:r>
          </a:p>
          <a:p>
            <a:endParaRPr lang="fr-CH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>
                <a:sym typeface="Wingdings" panose="05000000000000000000" pitchFamily="2" charset="2"/>
              </a:rPr>
              <a:t>Calcul d’un apport:</a:t>
            </a:r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Wingdings" panose="05000000000000000000" pitchFamily="2" charset="2"/>
              </a:rPr>
              <a:t>le patient reçoit 100 ml/kg/jour de glucose 10%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CH" dirty="0" smtClean="0">
                <a:sym typeface="Wingdings" panose="05000000000000000000" pitchFamily="2" charset="2"/>
              </a:rPr>
              <a:t>Glucose 10%= 10 g/100 ml  le patient reçoit 10 g/kg/jour de glucose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CH" dirty="0" smtClean="0">
                <a:sym typeface="Wingdings" panose="05000000000000000000" pitchFamily="2" charset="2"/>
              </a:rPr>
              <a:t>Par convention, les apports en glucose se donnent en </a:t>
            </a:r>
            <a:r>
              <a:rPr lang="fr-CH" b="1" dirty="0" smtClean="0">
                <a:sym typeface="Wingdings" panose="05000000000000000000" pitchFamily="2" charset="2"/>
              </a:rPr>
              <a:t>mg/kg/min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CH" dirty="0" smtClean="0">
                <a:sym typeface="Wingdings" panose="05000000000000000000" pitchFamily="2" charset="2"/>
              </a:rPr>
              <a:t>On doit donc passer nos </a:t>
            </a:r>
            <a:r>
              <a:rPr lang="fr-CH" b="1" dirty="0" smtClean="0">
                <a:sym typeface="Wingdings" panose="05000000000000000000" pitchFamily="2" charset="2"/>
              </a:rPr>
              <a:t>g/kg/jour</a:t>
            </a:r>
            <a:r>
              <a:rPr lang="fr-CH" dirty="0" smtClean="0">
                <a:sym typeface="Wingdings" panose="05000000000000000000" pitchFamily="2" charset="2"/>
              </a:rPr>
              <a:t> en </a:t>
            </a:r>
            <a:r>
              <a:rPr lang="fr-CH" b="1" dirty="0" smtClean="0">
                <a:sym typeface="Wingdings" panose="05000000000000000000" pitchFamily="2" charset="2"/>
              </a:rPr>
              <a:t>mg/kg/min</a:t>
            </a:r>
            <a:r>
              <a:rPr lang="fr-CH" dirty="0" smtClean="0">
                <a:sym typeface="Wingdings" panose="05000000000000000000" pitchFamily="2" charset="2"/>
              </a:rPr>
              <a:t>: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r-CH" dirty="0" smtClean="0">
                <a:sym typeface="Wingdings" panose="05000000000000000000" pitchFamily="2" charset="2"/>
              </a:rPr>
              <a:t>10 g = 10’000 </a:t>
            </a:r>
            <a:r>
              <a:rPr lang="fr-CH" u="sng" dirty="0" smtClean="0">
                <a:sym typeface="Wingdings" panose="05000000000000000000" pitchFamily="2" charset="2"/>
              </a:rPr>
              <a:t>m</a:t>
            </a:r>
            <a:r>
              <a:rPr lang="fr-CH" dirty="0" smtClean="0">
                <a:sym typeface="Wingdings" panose="05000000000000000000" pitchFamily="2" charset="2"/>
              </a:rPr>
              <a:t>g 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r-CH" dirty="0" smtClean="0">
                <a:sym typeface="Wingdings" panose="05000000000000000000" pitchFamily="2" charset="2"/>
              </a:rPr>
              <a:t>1 jour = 24 heures x 60 minutes =1’440 minutes</a:t>
            </a:r>
          </a:p>
          <a:p>
            <a:pPr lvl="2"/>
            <a:r>
              <a:rPr lang="fr-CH" dirty="0" smtClean="0">
                <a:sym typeface="Wingdings" panose="05000000000000000000" pitchFamily="2" charset="2"/>
              </a:rPr>
              <a:t> On doit faire x 1’000 pour passer en de g en mg et diviser par 1440 pour passer de jour en minutes  Au final, on divise par </a:t>
            </a:r>
            <a:r>
              <a:rPr lang="fr-CH" b="1" dirty="0" smtClean="0">
                <a:sym typeface="Wingdings" panose="05000000000000000000" pitchFamily="2" charset="2"/>
              </a:rPr>
              <a:t>1,44</a:t>
            </a:r>
            <a:r>
              <a:rPr lang="fr-CH" dirty="0" smtClean="0">
                <a:sym typeface="Wingdings" panose="05000000000000000000" pitchFamily="2" charset="2"/>
              </a:rPr>
              <a:t> pour passer de </a:t>
            </a:r>
            <a:r>
              <a:rPr lang="fr-CH" b="1" dirty="0" smtClean="0">
                <a:sym typeface="Wingdings" panose="05000000000000000000" pitchFamily="2" charset="2"/>
              </a:rPr>
              <a:t>g/kg/j</a:t>
            </a:r>
            <a:r>
              <a:rPr lang="fr-CH" dirty="0" smtClean="0">
                <a:sym typeface="Wingdings" panose="05000000000000000000" pitchFamily="2" charset="2"/>
              </a:rPr>
              <a:t> en </a:t>
            </a:r>
            <a:r>
              <a:rPr lang="fr-CH" b="1" dirty="0" smtClean="0">
                <a:sym typeface="Wingdings" panose="05000000000000000000" pitchFamily="2" charset="2"/>
              </a:rPr>
              <a:t>mg/kg/min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1595147" y="4933657"/>
            <a:ext cx="573144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1,44 </a:t>
            </a:r>
            <a:r>
              <a:rPr lang="en-US" sz="2800" b="1" dirty="0" smtClean="0"/>
              <a:t>= </a:t>
            </a:r>
            <a:r>
              <a:rPr lang="en-US" sz="2800" b="1" dirty="0" err="1" smtClean="0"/>
              <a:t>chiffre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magique</a:t>
            </a:r>
            <a:r>
              <a:rPr lang="en-US" sz="2800" b="1" dirty="0" smtClean="0"/>
              <a:t> à </a:t>
            </a:r>
            <a:r>
              <a:rPr lang="en-US" sz="2800" b="1" dirty="0" err="1" smtClean="0"/>
              <a:t>retenir</a:t>
            </a:r>
            <a:r>
              <a:rPr lang="en-US" sz="2800" b="1" dirty="0" smtClean="0"/>
              <a:t> </a:t>
            </a:r>
          </a:p>
          <a:p>
            <a:pPr algn="ctr"/>
            <a:r>
              <a:rPr lang="en-US" sz="2800" b="1" dirty="0" smtClean="0"/>
              <a:t>pour passer de g/kg/j </a:t>
            </a:r>
            <a:r>
              <a:rPr lang="en-US" sz="2800" b="1" dirty="0" err="1" smtClean="0"/>
              <a:t>en</a:t>
            </a:r>
            <a:r>
              <a:rPr lang="en-US" sz="2800" b="1" dirty="0" smtClean="0"/>
              <a:t> mg/kg/min 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56790" y="5960010"/>
            <a:ext cx="7408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CH" dirty="0" smtClean="0">
                <a:sym typeface="Wingdings" panose="05000000000000000000" pitchFamily="2" charset="2"/>
              </a:rPr>
              <a:t>Si on reprend notre calcul: 10 g/kg/j</a:t>
            </a:r>
          </a:p>
        </p:txBody>
      </p:sp>
      <p:sp>
        <p:nvSpPr>
          <p:cNvPr id="6" name="Rectangle 5"/>
          <p:cNvSpPr/>
          <p:nvPr/>
        </p:nvSpPr>
        <p:spPr>
          <a:xfrm>
            <a:off x="4535116" y="5980918"/>
            <a:ext cx="3859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>
                <a:sym typeface="Wingdings" panose="05000000000000000000" pitchFamily="2" charset="2"/>
              </a:rPr>
              <a:t> </a:t>
            </a:r>
            <a:r>
              <a:rPr lang="fr-CH" dirty="0" smtClean="0">
                <a:sym typeface="Wingdings" panose="05000000000000000000" pitchFamily="2" charset="2"/>
              </a:rPr>
              <a:t>10 divisé </a:t>
            </a:r>
            <a:r>
              <a:rPr lang="fr-CH" dirty="0">
                <a:sym typeface="Wingdings" panose="05000000000000000000" pitchFamily="2" charset="2"/>
              </a:rPr>
              <a:t>par </a:t>
            </a:r>
            <a:r>
              <a:rPr lang="fr-CH" dirty="0">
                <a:solidFill>
                  <a:srgbClr val="00B0F0"/>
                </a:solidFill>
                <a:sym typeface="Wingdings" panose="05000000000000000000" pitchFamily="2" charset="2"/>
              </a:rPr>
              <a:t>1.44 </a:t>
            </a:r>
            <a:r>
              <a:rPr lang="fr-CH" dirty="0">
                <a:sym typeface="Wingdings" panose="05000000000000000000" pitchFamily="2" charset="2"/>
              </a:rPr>
              <a:t>= </a:t>
            </a:r>
            <a:r>
              <a:rPr lang="fr-CH" dirty="0">
                <a:solidFill>
                  <a:srgbClr val="FF0000"/>
                </a:solidFill>
                <a:sym typeface="Wingdings" panose="05000000000000000000" pitchFamily="2" charset="2"/>
              </a:rPr>
              <a:t>6.94 mg/kg/min</a:t>
            </a:r>
          </a:p>
        </p:txBody>
      </p:sp>
    </p:spTree>
    <p:extLst>
      <p:ext uri="{BB962C8B-B14F-4D97-AF65-F5344CB8AC3E}">
        <p14:creationId xmlns:p14="http://schemas.microsoft.com/office/powerpoint/2010/main" val="65137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3164" y="1444597"/>
            <a:ext cx="5698098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lvl="1" algn="ctr"/>
            <a:r>
              <a:rPr lang="en-US" sz="3600" b="1" dirty="0" smtClean="0"/>
              <a:t>G10%: </a:t>
            </a:r>
            <a:r>
              <a:rPr lang="en-US" sz="3600" b="1" dirty="0" smtClean="0">
                <a:solidFill>
                  <a:srgbClr val="00B0F0"/>
                </a:solidFill>
              </a:rPr>
              <a:t>60</a:t>
            </a:r>
            <a:r>
              <a:rPr lang="en-US" sz="3600" b="1" dirty="0" smtClean="0"/>
              <a:t> ou </a:t>
            </a:r>
            <a:r>
              <a:rPr lang="en-US" sz="3600" b="1" dirty="0" smtClean="0">
                <a:solidFill>
                  <a:srgbClr val="FF0000"/>
                </a:solidFill>
              </a:rPr>
              <a:t>80</a:t>
            </a:r>
            <a:r>
              <a:rPr lang="en-US" sz="3600" b="1" dirty="0" smtClean="0"/>
              <a:t> ml/kg/jour 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8216" y="2534228"/>
            <a:ext cx="81279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u="sng" dirty="0" smtClean="0"/>
              <a:t>Ex. 1</a:t>
            </a:r>
            <a:r>
              <a:rPr lang="en-US" b="1" dirty="0" smtClean="0"/>
              <a:t>: </a:t>
            </a:r>
            <a:r>
              <a:rPr lang="en-US" b="1" dirty="0" smtClean="0">
                <a:solidFill>
                  <a:srgbClr val="00B0F0"/>
                </a:solidFill>
              </a:rPr>
              <a:t>60 ml/kg/jour </a:t>
            </a:r>
            <a:r>
              <a:rPr lang="en-US" dirty="0" smtClean="0"/>
              <a:t>de G10%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6 g/kg/j de glucose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6/1.44= </a:t>
            </a:r>
            <a:r>
              <a:rPr lang="en-US" b="1" dirty="0" smtClean="0">
                <a:solidFill>
                  <a:srgbClr val="00B0F0"/>
                </a:solidFill>
              </a:rPr>
              <a:t>4.2 mg/kg/min</a:t>
            </a:r>
          </a:p>
          <a:p>
            <a:pPr lvl="1"/>
            <a:endParaRPr lang="en-US" b="1" dirty="0"/>
          </a:p>
          <a:p>
            <a:pPr lvl="1"/>
            <a:r>
              <a:rPr lang="en-US" b="1" u="sng" dirty="0" smtClean="0"/>
              <a:t>Ex. 2 </a:t>
            </a:r>
            <a:r>
              <a:rPr lang="en-US" b="1" dirty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80 </a:t>
            </a:r>
            <a:r>
              <a:rPr lang="en-US" b="1" dirty="0">
                <a:solidFill>
                  <a:srgbClr val="FF0000"/>
                </a:solidFill>
              </a:rPr>
              <a:t>ml/kg/jour </a:t>
            </a:r>
            <a:r>
              <a:rPr lang="en-US" dirty="0"/>
              <a:t>de G10%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8 </a:t>
            </a:r>
            <a:r>
              <a:rPr lang="en-US" dirty="0"/>
              <a:t>g/kg/j de glucose </a:t>
            </a:r>
            <a:r>
              <a:rPr lang="en-US" dirty="0" smtClean="0"/>
              <a:t>= 8/1.44= </a:t>
            </a:r>
            <a:r>
              <a:rPr lang="en-US" b="1" dirty="0" smtClean="0">
                <a:solidFill>
                  <a:srgbClr val="FF0000"/>
                </a:solidFill>
              </a:rPr>
              <a:t>5.6 mg/kg/min</a:t>
            </a:r>
            <a:r>
              <a:rPr lang="en-US" b="1" dirty="0" smtClean="0"/>
              <a:t>.</a:t>
            </a:r>
          </a:p>
          <a:p>
            <a:pPr lvl="1"/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467938" y="4287467"/>
            <a:ext cx="5804544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H" b="1" u="sng" dirty="0" smtClean="0"/>
              <a:t>LES BESOINS ATTENDUS</a:t>
            </a:r>
          </a:p>
          <a:p>
            <a:r>
              <a:rPr lang="fr-CH" dirty="0" err="1"/>
              <a:t>Nné</a:t>
            </a:r>
            <a:r>
              <a:rPr lang="fr-CH" dirty="0"/>
              <a:t> à terme: 					4-7 mg/kg/min</a:t>
            </a:r>
          </a:p>
          <a:p>
            <a:r>
              <a:rPr lang="fr-CH" dirty="0">
                <a:solidFill>
                  <a:srgbClr val="FF0000"/>
                </a:solidFill>
              </a:rPr>
              <a:t>Prématuré de 34-36 SA/RCIU: 	6-8 mg/kg/min</a:t>
            </a:r>
          </a:p>
          <a:p>
            <a:r>
              <a:rPr lang="fr-CH" dirty="0" err="1" smtClean="0"/>
              <a:t>Nné</a:t>
            </a:r>
            <a:r>
              <a:rPr lang="fr-CH" dirty="0" smtClean="0"/>
              <a:t> </a:t>
            </a:r>
            <a:r>
              <a:rPr lang="fr-CH" dirty="0" smtClean="0"/>
              <a:t>de mère diabétique:</a:t>
            </a:r>
            <a:r>
              <a:rPr lang="fr-CH" dirty="0"/>
              <a:t>	</a:t>
            </a:r>
            <a:r>
              <a:rPr lang="fr-CH" dirty="0" smtClean="0"/>
              <a:t>	3-5 </a:t>
            </a:r>
            <a:r>
              <a:rPr lang="fr-CH" dirty="0" smtClean="0"/>
              <a:t>mg/kg/min</a:t>
            </a:r>
            <a:endParaRPr lang="fr-CH" dirty="0" smtClean="0"/>
          </a:p>
        </p:txBody>
      </p:sp>
      <p:sp>
        <p:nvSpPr>
          <p:cNvPr id="5" name="TextBox 1"/>
          <p:cNvSpPr txBox="1"/>
          <p:nvPr/>
        </p:nvSpPr>
        <p:spPr>
          <a:xfrm>
            <a:off x="1095873" y="261610"/>
            <a:ext cx="65126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APPORTS EN PERFUSION DE GLUCOSE 10%</a:t>
            </a:r>
          </a:p>
          <a:p>
            <a:pPr algn="ctr"/>
            <a:r>
              <a:rPr lang="en-US" sz="2800" b="1" dirty="0" smtClean="0"/>
              <a:t>A LA NAISSANCE</a:t>
            </a:r>
            <a:endParaRPr lang="en-US" sz="2800" b="1" dirty="0"/>
          </a:p>
        </p:txBody>
      </p:sp>
      <p:sp>
        <p:nvSpPr>
          <p:cNvPr id="2" name="Forme libre 1"/>
          <p:cNvSpPr/>
          <p:nvPr/>
        </p:nvSpPr>
        <p:spPr>
          <a:xfrm rot="1754898" flipH="1">
            <a:off x="6733312" y="3442882"/>
            <a:ext cx="338992" cy="1827035"/>
          </a:xfrm>
          <a:custGeom>
            <a:avLst/>
            <a:gdLst>
              <a:gd name="connsiteX0" fmla="*/ 642080 w 671263"/>
              <a:gd name="connsiteY0" fmla="*/ 1313234 h 1346191"/>
              <a:gd name="connsiteX1" fmla="*/ 54 w 671263"/>
              <a:gd name="connsiteY1" fmla="*/ 1177047 h 1346191"/>
              <a:gd name="connsiteX2" fmla="*/ 671263 w 671263"/>
              <a:gd name="connsiteY2" fmla="*/ 0 h 1346191"/>
              <a:gd name="connsiteX0" fmla="*/ 515414 w 544597"/>
              <a:gd name="connsiteY0" fmla="*/ 1313234 h 1318549"/>
              <a:gd name="connsiteX1" fmla="*/ 89 w 544597"/>
              <a:gd name="connsiteY1" fmla="*/ 929128 h 1318549"/>
              <a:gd name="connsiteX2" fmla="*/ 544597 w 544597"/>
              <a:gd name="connsiteY2" fmla="*/ 0 h 1318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4597" h="1318549">
                <a:moveTo>
                  <a:pt x="515414" y="1313234"/>
                </a:moveTo>
                <a:cubicBezTo>
                  <a:pt x="191969" y="1354576"/>
                  <a:pt x="-4775" y="1148000"/>
                  <a:pt x="89" y="929128"/>
                </a:cubicBezTo>
                <a:cubicBezTo>
                  <a:pt x="4953" y="710256"/>
                  <a:pt x="211424" y="479087"/>
                  <a:pt x="544597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ZoneTexte 6"/>
          <p:cNvSpPr txBox="1"/>
          <p:nvPr/>
        </p:nvSpPr>
        <p:spPr>
          <a:xfrm>
            <a:off x="758746" y="5809779"/>
            <a:ext cx="75798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CH" b="1" dirty="0" smtClean="0"/>
              <a:t>Les </a:t>
            </a:r>
            <a:r>
              <a:rPr lang="fr-CH" b="1" dirty="0" smtClean="0">
                <a:solidFill>
                  <a:srgbClr val="FF0000"/>
                </a:solidFill>
              </a:rPr>
              <a:t>prématurés</a:t>
            </a:r>
            <a:r>
              <a:rPr lang="fr-CH" b="1" dirty="0" smtClean="0"/>
              <a:t> auront besoin au minimum d’une perfusion de </a:t>
            </a:r>
            <a:r>
              <a:rPr lang="fr-CH" b="1" dirty="0" smtClean="0">
                <a:solidFill>
                  <a:srgbClr val="FF0000"/>
                </a:solidFill>
              </a:rPr>
              <a:t>80</a:t>
            </a:r>
            <a:r>
              <a:rPr lang="fr-CH" b="1" dirty="0" smtClean="0"/>
              <a:t> mg/kg/min</a:t>
            </a:r>
            <a:endParaRPr lang="fr-CH" b="1" dirty="0"/>
          </a:p>
        </p:txBody>
      </p:sp>
    </p:spTree>
    <p:extLst>
      <p:ext uri="{BB962C8B-B14F-4D97-AF65-F5344CB8AC3E}">
        <p14:creationId xmlns:p14="http://schemas.microsoft.com/office/powerpoint/2010/main" val="252351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6" grpId="0" uiExpand="1" build="p" animBg="1"/>
      <p:bldP spid="2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8923" y="996381"/>
            <a:ext cx="4972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ALIMENTATION PRECOCE</a:t>
            </a:r>
            <a:endParaRPr lang="en-US" sz="36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537777" y="2580409"/>
            <a:ext cx="814190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600" b="1" dirty="0" smtClean="0"/>
              <a:t>Quelles ordres sur votre feuille?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fr-CH" sz="3600" dirty="0" smtClean="0">
                <a:sym typeface="Wingdings" panose="05000000000000000000" pitchFamily="2" charset="2"/>
              </a:rPr>
              <a:t>Q</a:t>
            </a:r>
            <a:r>
              <a:rPr lang="fr-CH" sz="3600" dirty="0" smtClean="0"/>
              <a:t>uand </a:t>
            </a:r>
            <a:r>
              <a:rPr lang="fr-CH" sz="3600" dirty="0"/>
              <a:t>débuter 1</a:t>
            </a:r>
            <a:r>
              <a:rPr lang="fr-CH" sz="3600" baseline="30000" dirty="0"/>
              <a:t>er</a:t>
            </a:r>
            <a:r>
              <a:rPr lang="fr-CH" sz="3600" dirty="0"/>
              <a:t> </a:t>
            </a:r>
            <a:r>
              <a:rPr lang="fr-CH" sz="3600" dirty="0" smtClean="0"/>
              <a:t>repas ? 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fr-CH" sz="3600" dirty="0" smtClean="0">
                <a:sym typeface="Wingdings" panose="05000000000000000000" pitchFamily="2" charset="2"/>
              </a:rPr>
              <a:t>C</a:t>
            </a:r>
            <a:r>
              <a:rPr lang="fr-CH" sz="3600" dirty="0" smtClean="0"/>
              <a:t>ombien de ml/repas ?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fr-CH" sz="3600" dirty="0" smtClean="0">
                <a:sym typeface="Wingdings" panose="05000000000000000000" pitchFamily="2" charset="2"/>
              </a:rPr>
              <a:t>Combien de repas/jour ?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fr-CH" sz="3600" dirty="0" smtClean="0">
                <a:sym typeface="Wingdings" panose="05000000000000000000" pitchFamily="2" charset="2"/>
              </a:rPr>
              <a:t>Quand réaliser les CTRL de glycémie ?</a:t>
            </a:r>
          </a:p>
        </p:txBody>
      </p:sp>
    </p:spTree>
    <p:extLst>
      <p:ext uri="{BB962C8B-B14F-4D97-AF65-F5344CB8AC3E}">
        <p14:creationId xmlns:p14="http://schemas.microsoft.com/office/powerpoint/2010/main" val="299359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087"/>
            <a:ext cx="5486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PREVENTION DES HYPOGLYCEMIES?</a:t>
            </a:r>
            <a:endParaRPr lang="en-US" sz="2800" b="1" dirty="0"/>
          </a:p>
        </p:txBody>
      </p:sp>
      <p:grpSp>
        <p:nvGrpSpPr>
          <p:cNvPr id="10" name="Groupe 9"/>
          <p:cNvGrpSpPr/>
          <p:nvPr/>
        </p:nvGrpSpPr>
        <p:grpSpPr>
          <a:xfrm>
            <a:off x="2046501" y="1592283"/>
            <a:ext cx="4811485" cy="2891526"/>
            <a:chOff x="2035629" y="1898199"/>
            <a:chExt cx="4811485" cy="2891526"/>
          </a:xfrm>
        </p:grpSpPr>
        <p:sp>
          <p:nvSpPr>
            <p:cNvPr id="7" name="Rectangle 6"/>
            <p:cNvSpPr/>
            <p:nvPr/>
          </p:nvSpPr>
          <p:spPr>
            <a:xfrm>
              <a:off x="2035629" y="1898199"/>
              <a:ext cx="4811485" cy="28915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1909" y="2239726"/>
              <a:ext cx="3905250" cy="163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334387" y="2144476"/>
              <a:ext cx="1736861" cy="3374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858" y="4372108"/>
              <a:ext cx="2878579" cy="296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861774" y="3888130"/>
              <a:ext cx="356081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CH" sz="1600" dirty="0" smtClean="0">
                  <a:solidFill>
                    <a:srgbClr val="FF0000"/>
                  </a:solidFill>
                </a:rPr>
                <a:t>…toutes </a:t>
              </a:r>
              <a:r>
                <a:rPr lang="fr-CH" sz="1600" dirty="0">
                  <a:solidFill>
                    <a:srgbClr val="FF0000"/>
                  </a:solidFill>
                </a:rPr>
                <a:t>les 3 </a:t>
              </a:r>
              <a:r>
                <a:rPr lang="fr-CH" sz="1600" dirty="0" smtClean="0">
                  <a:solidFill>
                    <a:srgbClr val="FF0000"/>
                  </a:solidFill>
                </a:rPr>
                <a:t>heures </a:t>
              </a:r>
              <a:r>
                <a:rPr lang="fr-CH" sz="1600" dirty="0" err="1" smtClean="0">
                  <a:solidFill>
                    <a:srgbClr val="FF0000"/>
                  </a:solidFill>
                </a:rPr>
                <a:t>pd</a:t>
              </a:r>
              <a:r>
                <a:rPr lang="fr-CH" sz="1600" dirty="0" smtClean="0">
                  <a:solidFill>
                    <a:srgbClr val="FF0000"/>
                  </a:solidFill>
                </a:rPr>
                <a:t> 48h</a:t>
              </a:r>
              <a:endParaRPr lang="fr-CH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046501" y="4825336"/>
            <a:ext cx="4811485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H" sz="1600" b="1" dirty="0" smtClean="0"/>
              <a:t>1</a:t>
            </a:r>
            <a:r>
              <a:rPr lang="fr-CH" sz="1600" b="1" baseline="30000" dirty="0" smtClean="0"/>
              <a:t>er</a:t>
            </a:r>
            <a:r>
              <a:rPr lang="fr-CH" sz="1600" b="1" dirty="0" smtClean="0"/>
              <a:t> repas </a:t>
            </a:r>
            <a:r>
              <a:rPr lang="fr-CH" sz="1600" dirty="0" smtClean="0"/>
              <a:t>dans les </a:t>
            </a:r>
            <a:r>
              <a:rPr lang="fr-CH" sz="1600" b="1" u="sng" dirty="0" smtClean="0"/>
              <a:t>2 premières heures de vie</a:t>
            </a:r>
            <a:r>
              <a:rPr lang="fr-CH" sz="1600" b="1" dirty="0" smtClean="0"/>
              <a:t> </a:t>
            </a:r>
            <a:r>
              <a:rPr lang="fr-CH" sz="1600" dirty="0" smtClean="0"/>
              <a:t>pour profiter de la </a:t>
            </a:r>
            <a:r>
              <a:rPr lang="fr-CH" sz="1600" b="1" dirty="0" smtClean="0"/>
              <a:t>phase d'éveil physiologique</a:t>
            </a:r>
            <a:r>
              <a:rPr lang="fr-CH" sz="1600" dirty="0" smtClean="0"/>
              <a:t>.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3624920" y="2398698"/>
            <a:ext cx="17270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2992580" y="3881066"/>
            <a:ext cx="230909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e 2"/>
          <p:cNvGrpSpPr/>
          <p:nvPr/>
        </p:nvGrpSpPr>
        <p:grpSpPr>
          <a:xfrm>
            <a:off x="4280170" y="2694721"/>
            <a:ext cx="4611384" cy="615553"/>
            <a:chOff x="4280170" y="2694721"/>
            <a:chExt cx="4611384" cy="615553"/>
          </a:xfrm>
        </p:grpSpPr>
        <p:cxnSp>
          <p:nvCxnSpPr>
            <p:cNvPr id="5" name="Connecteur droit 4"/>
            <p:cNvCxnSpPr/>
            <p:nvPr/>
          </p:nvCxnSpPr>
          <p:spPr>
            <a:xfrm>
              <a:off x="4280170" y="2879387"/>
              <a:ext cx="14396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/>
            <p:cNvSpPr txBox="1"/>
            <p:nvPr/>
          </p:nvSpPr>
          <p:spPr>
            <a:xfrm>
              <a:off x="6765171" y="2694721"/>
              <a:ext cx="212638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dirty="0" smtClean="0"/>
                <a:t>* </a:t>
              </a:r>
              <a:r>
                <a:rPr lang="fr-CH" sz="1600" dirty="0" smtClean="0"/>
                <a:t>Gel  de dextrose </a:t>
              </a:r>
              <a:r>
                <a:rPr lang="fr-CH" sz="1600" dirty="0"/>
                <a:t>40% </a:t>
              </a:r>
              <a:r>
                <a:rPr lang="fr-CH" sz="1600" dirty="0" smtClean="0"/>
                <a:t>(0,5ml/kg)</a:t>
              </a:r>
              <a:endParaRPr lang="fr-CH" sz="1600" dirty="0"/>
            </a:p>
          </p:txBody>
        </p:sp>
      </p:grpSp>
      <p:sp>
        <p:nvSpPr>
          <p:cNvPr id="15" name="TextBox 1"/>
          <p:cNvSpPr txBox="1"/>
          <p:nvPr/>
        </p:nvSpPr>
        <p:spPr>
          <a:xfrm>
            <a:off x="2345259" y="1164348"/>
            <a:ext cx="3909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ALIMENTATION PRECOCE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5995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709473" y="1988840"/>
            <a:ext cx="419262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fr-CH" sz="3600" b="1" dirty="0" smtClean="0">
                <a:solidFill>
                  <a:srgbClr val="00B0F0"/>
                </a:solidFill>
              </a:rPr>
              <a:t>LIQUIDES (H</a:t>
            </a:r>
            <a:r>
              <a:rPr lang="fr-CH" sz="3600" b="1" baseline="-25000" dirty="0" smtClean="0">
                <a:solidFill>
                  <a:srgbClr val="00B0F0"/>
                </a:solidFill>
              </a:rPr>
              <a:t>2</a:t>
            </a:r>
            <a:r>
              <a:rPr lang="fr-CH" sz="3600" b="1" dirty="0" smtClean="0">
                <a:solidFill>
                  <a:srgbClr val="00B0F0"/>
                </a:solidFill>
              </a:rPr>
              <a:t>O)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endParaRPr lang="fr-CH" sz="3600" b="1" dirty="0" smtClean="0"/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fr-CH" sz="3600" b="1" dirty="0" smtClean="0">
                <a:solidFill>
                  <a:srgbClr val="C00000"/>
                </a:solidFill>
              </a:rPr>
              <a:t>CALORIES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endParaRPr lang="fr-CH" sz="3600" b="1" dirty="0" smtClean="0"/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fr-CH" sz="3600" b="1" dirty="0" smtClean="0">
                <a:solidFill>
                  <a:srgbClr val="00B050"/>
                </a:solidFill>
              </a:rPr>
              <a:t>GLUCOSE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endParaRPr lang="fr-CH" sz="3600" b="1" dirty="0">
              <a:solidFill>
                <a:srgbClr val="00B050"/>
              </a:solidFill>
            </a:endParaRP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fr-CH" sz="3600" b="1" dirty="0" smtClean="0"/>
              <a:t>PROTEINES/LIPIDES</a:t>
            </a:r>
            <a:endParaRPr lang="fr-CH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2531220" y="254949"/>
            <a:ext cx="37539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3600" b="1" dirty="0"/>
              <a:t>BESOINS </a:t>
            </a:r>
            <a:r>
              <a:rPr lang="fr-CH" sz="3600" b="1" dirty="0" smtClean="0"/>
              <a:t>DE BASES</a:t>
            </a:r>
            <a:endParaRPr lang="fr-CH" sz="3600" b="1" dirty="0"/>
          </a:p>
        </p:txBody>
      </p:sp>
    </p:spTree>
    <p:extLst>
      <p:ext uri="{BB962C8B-B14F-4D97-AF65-F5344CB8AC3E}">
        <p14:creationId xmlns:p14="http://schemas.microsoft.com/office/powerpoint/2010/main" val="65285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087"/>
            <a:ext cx="5486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PREVENTION DES HYPOGLYCEMIES?</a:t>
            </a:r>
            <a:endParaRPr lang="en-US" sz="28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862136" y="885838"/>
            <a:ext cx="4119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H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CH" dirty="0" smtClean="0"/>
              <a:t>Contrôles glycémie (quand?): …………….</a:t>
            </a:r>
            <a:endParaRPr lang="fr-CH" dirty="0"/>
          </a:p>
        </p:txBody>
      </p:sp>
      <p:grpSp>
        <p:nvGrpSpPr>
          <p:cNvPr id="8" name="Groupe 7"/>
          <p:cNvGrpSpPr/>
          <p:nvPr/>
        </p:nvGrpSpPr>
        <p:grpSpPr>
          <a:xfrm>
            <a:off x="2046501" y="2059008"/>
            <a:ext cx="4811485" cy="2891526"/>
            <a:chOff x="2046501" y="2059008"/>
            <a:chExt cx="4811485" cy="2891526"/>
          </a:xfrm>
        </p:grpSpPr>
        <p:grpSp>
          <p:nvGrpSpPr>
            <p:cNvPr id="10" name="Groupe 9"/>
            <p:cNvGrpSpPr/>
            <p:nvPr/>
          </p:nvGrpSpPr>
          <p:grpSpPr>
            <a:xfrm>
              <a:off x="2046501" y="2059008"/>
              <a:ext cx="4811485" cy="2891526"/>
              <a:chOff x="2035629" y="1898199"/>
              <a:chExt cx="4811485" cy="289152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035629" y="1898199"/>
                <a:ext cx="4811485" cy="28915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2334387" y="2144476"/>
                <a:ext cx="1736861" cy="3374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5317" y="4218489"/>
                <a:ext cx="2878579" cy="2966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" name="Rectangle 5"/>
              <p:cNvSpPr/>
              <p:nvPr/>
            </p:nvSpPr>
            <p:spPr>
              <a:xfrm>
                <a:off x="3104845" y="3866358"/>
                <a:ext cx="247952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CH" sz="1600" dirty="0" smtClean="0"/>
                  <a:t>…toutes </a:t>
                </a:r>
                <a:r>
                  <a:rPr lang="fr-CH" sz="1600" dirty="0"/>
                  <a:t>les 3 (- 4) heures</a:t>
                </a:r>
              </a:p>
            </p:txBody>
          </p:sp>
        </p:grp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3531" y="2253789"/>
              <a:ext cx="3301411" cy="2111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807329" y="2253789"/>
              <a:ext cx="1198589" cy="220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cxnSp>
        <p:nvCxnSpPr>
          <p:cNvPr id="12" name="Connecteur droit 11"/>
          <p:cNvCxnSpPr/>
          <p:nvPr/>
        </p:nvCxnSpPr>
        <p:spPr>
          <a:xfrm>
            <a:off x="2883531" y="3395404"/>
            <a:ext cx="1842423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5262465" y="3868155"/>
            <a:ext cx="8117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2916189" y="3635359"/>
            <a:ext cx="13665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3989800" y="2682706"/>
            <a:ext cx="208441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231789" y="3174579"/>
            <a:ext cx="1842423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38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21285" y="5044114"/>
            <a:ext cx="5804544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CH" dirty="0" err="1" smtClean="0"/>
              <a:t>Nné</a:t>
            </a:r>
            <a:r>
              <a:rPr lang="fr-CH" dirty="0" smtClean="0"/>
              <a:t> de mère diabétique:</a:t>
            </a:r>
            <a:r>
              <a:rPr lang="fr-CH" dirty="0"/>
              <a:t>	</a:t>
            </a:r>
            <a:r>
              <a:rPr lang="fr-CH" dirty="0" smtClean="0"/>
              <a:t>	3-5 mg/kg/min</a:t>
            </a:r>
          </a:p>
          <a:p>
            <a:r>
              <a:rPr lang="fr-CH" dirty="0" err="1" smtClean="0"/>
              <a:t>Nné</a:t>
            </a:r>
            <a:r>
              <a:rPr lang="fr-CH" dirty="0" smtClean="0"/>
              <a:t> à terme: </a:t>
            </a:r>
            <a:r>
              <a:rPr lang="fr-CH" dirty="0"/>
              <a:t>	</a:t>
            </a:r>
            <a:r>
              <a:rPr lang="fr-CH" dirty="0" smtClean="0"/>
              <a:t>				4-7 mg/kg/min</a:t>
            </a:r>
            <a:endParaRPr lang="fr-CH" dirty="0"/>
          </a:p>
          <a:p>
            <a:r>
              <a:rPr lang="fr-CH" dirty="0" smtClean="0">
                <a:solidFill>
                  <a:srgbClr val="FF0000"/>
                </a:solidFill>
              </a:rPr>
              <a:t>Prématuré </a:t>
            </a:r>
            <a:r>
              <a:rPr lang="fr-CH" dirty="0">
                <a:solidFill>
                  <a:srgbClr val="FF0000"/>
                </a:solidFill>
              </a:rPr>
              <a:t>de 34-36 </a:t>
            </a:r>
            <a:r>
              <a:rPr lang="fr-CH" dirty="0" smtClean="0">
                <a:solidFill>
                  <a:srgbClr val="FF0000"/>
                </a:solidFill>
              </a:rPr>
              <a:t>SA/RCIU: </a:t>
            </a:r>
            <a:r>
              <a:rPr lang="fr-CH" dirty="0">
                <a:solidFill>
                  <a:srgbClr val="FF0000"/>
                </a:solidFill>
              </a:rPr>
              <a:t>	6</a:t>
            </a:r>
            <a:r>
              <a:rPr lang="fr-CH" dirty="0" smtClean="0">
                <a:solidFill>
                  <a:srgbClr val="FF0000"/>
                </a:solidFill>
              </a:rPr>
              <a:t>-8 mg/kg/min</a:t>
            </a: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1050340" y="0"/>
            <a:ext cx="6189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ALIMENTATION PRECOCE</a:t>
            </a:r>
            <a:r>
              <a:rPr lang="en-US" sz="2800" b="1" dirty="0" smtClean="0">
                <a:sym typeface="Wingdings" panose="05000000000000000000" pitchFamily="2" charset="2"/>
              </a:rPr>
              <a:t> </a:t>
            </a:r>
            <a:r>
              <a:rPr lang="en-US" sz="2800" b="1" dirty="0" smtClean="0">
                <a:solidFill>
                  <a:srgbClr val="00B0F0"/>
                </a:solidFill>
              </a:rPr>
              <a:t>LES CALCULS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561" y="3570023"/>
            <a:ext cx="8699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err="1" smtClean="0">
                <a:sym typeface="Wingdings" panose="05000000000000000000" pitchFamily="2" charset="2"/>
              </a:rPr>
              <a:t>Quantités</a:t>
            </a:r>
            <a:r>
              <a:rPr lang="en-US" dirty="0" smtClean="0">
                <a:sym typeface="Wingdings" panose="05000000000000000000" pitchFamily="2" charset="2"/>
              </a:rPr>
              <a:t>/</a:t>
            </a:r>
            <a:r>
              <a:rPr lang="en-US" dirty="0" err="1" smtClean="0">
                <a:sym typeface="Wingdings" panose="05000000000000000000" pitchFamily="2" charset="2"/>
              </a:rPr>
              <a:t>fréquence</a:t>
            </a:r>
            <a:r>
              <a:rPr lang="en-US" dirty="0" smtClean="0">
                <a:sym typeface="Wingdings" panose="05000000000000000000" pitchFamily="2" charset="2"/>
              </a:rPr>
              <a:t> et </a:t>
            </a:r>
            <a:r>
              <a:rPr lang="en-US" dirty="0" err="1" smtClean="0">
                <a:sym typeface="Wingdings" panose="05000000000000000000" pitchFamily="2" charset="2"/>
              </a:rPr>
              <a:t>apports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en</a:t>
            </a:r>
            <a:r>
              <a:rPr lang="en-US" dirty="0" smtClean="0">
                <a:sym typeface="Wingdings" panose="05000000000000000000" pitchFamily="2" charset="2"/>
              </a:rPr>
              <a:t> glucose </a:t>
            </a:r>
            <a:r>
              <a:rPr lang="en-US" dirty="0" err="1" smtClean="0">
                <a:sym typeface="Wingdings" panose="05000000000000000000" pitchFamily="2" charset="2"/>
              </a:rPr>
              <a:t>si</a:t>
            </a:r>
            <a:r>
              <a:rPr lang="en-US" dirty="0" smtClean="0">
                <a:sym typeface="Wingdings" panose="05000000000000000000" pitchFamily="2" charset="2"/>
              </a:rPr>
              <a:t> on </a:t>
            </a:r>
            <a:r>
              <a:rPr lang="en-US" dirty="0" err="1" smtClean="0">
                <a:sym typeface="Wingdings" panose="05000000000000000000" pitchFamily="2" charset="2"/>
              </a:rPr>
              <a:t>donne</a:t>
            </a:r>
            <a:r>
              <a:rPr lang="en-US" dirty="0" smtClean="0">
                <a:sym typeface="Wingdings" panose="05000000000000000000" pitchFamily="2" charset="2"/>
              </a:rPr>
              <a:t> :</a:t>
            </a:r>
          </a:p>
          <a:p>
            <a:pPr marL="742950" lvl="1" indent="-285750" defTabSz="455613">
              <a:buFont typeface="Arial" panose="020B0604020202020204" pitchFamily="34" charset="0"/>
              <a:buChar char="•"/>
            </a:pPr>
            <a:r>
              <a:rPr lang="en-US" dirty="0" smtClean="0"/>
              <a:t>5-7 ml/kg/</a:t>
            </a:r>
            <a:r>
              <a:rPr lang="en-US" dirty="0" err="1" smtClean="0"/>
              <a:t>repas</a:t>
            </a:r>
            <a:r>
              <a:rPr lang="en-US" dirty="0" smtClean="0"/>
              <a:t> aux 2h</a:t>
            </a:r>
            <a:r>
              <a:rPr lang="en-US" dirty="0"/>
              <a:t> </a:t>
            </a:r>
            <a:r>
              <a:rPr lang="en-US" dirty="0" smtClean="0"/>
              <a:t>	= 60-84 </a:t>
            </a:r>
            <a:r>
              <a:rPr lang="en-US" dirty="0"/>
              <a:t>cc/kg/j </a:t>
            </a:r>
            <a:r>
              <a:rPr lang="en-US" dirty="0" smtClean="0"/>
              <a:t>		</a:t>
            </a:r>
            <a:r>
              <a:rPr lang="en-US" dirty="0" smtClean="0">
                <a:sym typeface="Wingdings" panose="05000000000000000000" pitchFamily="2" charset="2"/>
              </a:rPr>
              <a:t>  3.1-4.3</a:t>
            </a:r>
            <a:r>
              <a:rPr lang="en-US" dirty="0" smtClean="0"/>
              <a:t> 	</a:t>
            </a:r>
            <a:r>
              <a:rPr lang="en-US" b="1" dirty="0" smtClean="0"/>
              <a:t>mg/kg/min</a:t>
            </a:r>
            <a:endParaRPr lang="en-US" dirty="0" smtClean="0"/>
          </a:p>
          <a:p>
            <a:pPr marL="742950" lvl="1" indent="-285750" defTabSz="455613">
              <a:buFont typeface="Arial" panose="020B0604020202020204" pitchFamily="34" charset="0"/>
              <a:buChar char="•"/>
            </a:pPr>
            <a:r>
              <a:rPr lang="en-US" dirty="0" smtClean="0"/>
              <a:t>10-15  ml/kg/</a:t>
            </a:r>
            <a:r>
              <a:rPr lang="en-US" dirty="0" err="1" smtClean="0"/>
              <a:t>repas</a:t>
            </a:r>
            <a:r>
              <a:rPr lang="en-US" dirty="0" smtClean="0"/>
              <a:t> aux 3h = 80-120 </a:t>
            </a:r>
            <a:r>
              <a:rPr lang="en-US" dirty="0"/>
              <a:t>cc/kg/j </a:t>
            </a:r>
            <a:r>
              <a:rPr lang="en-US" dirty="0" smtClean="0"/>
              <a:t>		</a:t>
            </a:r>
            <a:r>
              <a:rPr lang="en-US" dirty="0" smtClean="0">
                <a:sym typeface="Wingdings" panose="05000000000000000000" pitchFamily="2" charset="2"/>
              </a:rPr>
              <a:t>  4.0-</a:t>
            </a:r>
            <a:r>
              <a:rPr lang="en-US" b="1" dirty="0" smtClean="0">
                <a:sym typeface="Wingdings" panose="05000000000000000000" pitchFamily="2" charset="2"/>
              </a:rPr>
              <a:t>6.1</a:t>
            </a:r>
            <a:r>
              <a:rPr lang="en-US" dirty="0" smtClean="0"/>
              <a:t>	</a:t>
            </a:r>
            <a:r>
              <a:rPr lang="en-US" b="1" dirty="0" smtClean="0"/>
              <a:t>mg/kg/min</a:t>
            </a:r>
          </a:p>
          <a:p>
            <a:pPr marL="742950" lvl="1" indent="-285750" defTabSz="455613">
              <a:buFont typeface="Arial" panose="020B0604020202020204" pitchFamily="34" charset="0"/>
              <a:buChar char="•"/>
            </a:pPr>
            <a:r>
              <a:rPr lang="en-US" dirty="0" smtClean="0"/>
              <a:t>15  ml/kg/</a:t>
            </a:r>
            <a:r>
              <a:rPr lang="en-US" dirty="0" err="1" smtClean="0"/>
              <a:t>repas</a:t>
            </a:r>
            <a:r>
              <a:rPr lang="en-US" dirty="0" smtClean="0"/>
              <a:t> aux 4h 	= 90 </a:t>
            </a:r>
            <a:r>
              <a:rPr lang="en-US" dirty="0"/>
              <a:t>cc/kg/j </a:t>
            </a:r>
            <a:r>
              <a:rPr lang="en-US" dirty="0" smtClean="0"/>
              <a:t>			</a:t>
            </a:r>
            <a:r>
              <a:rPr lang="en-US" dirty="0" smtClean="0">
                <a:sym typeface="Wingdings" panose="05000000000000000000" pitchFamily="2" charset="2"/>
              </a:rPr>
              <a:t>  4.6</a:t>
            </a:r>
            <a:r>
              <a:rPr lang="en-US" dirty="0" smtClean="0"/>
              <a:t> 		</a:t>
            </a:r>
            <a:r>
              <a:rPr lang="en-US" b="1" dirty="0" smtClean="0"/>
              <a:t>mg/kg/min</a:t>
            </a:r>
            <a:endParaRPr lang="en-US" u="sng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92"/>
          <a:stretch/>
        </p:blipFill>
        <p:spPr bwMode="auto">
          <a:xfrm>
            <a:off x="2834971" y="831341"/>
            <a:ext cx="3028244" cy="184858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llipse 11"/>
          <p:cNvSpPr/>
          <p:nvPr/>
        </p:nvSpPr>
        <p:spPr>
          <a:xfrm>
            <a:off x="3997430" y="2352960"/>
            <a:ext cx="597159" cy="17374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3"/>
          <p:cNvSpPr/>
          <p:nvPr/>
        </p:nvSpPr>
        <p:spPr>
          <a:xfrm>
            <a:off x="2834971" y="3111185"/>
            <a:ext cx="3028243" cy="36933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1" algn="ctr"/>
            <a:r>
              <a:rPr lang="en-US" dirty="0" err="1">
                <a:solidFill>
                  <a:srgbClr val="FF0000"/>
                </a:solidFill>
              </a:rPr>
              <a:t>L</a:t>
            </a:r>
            <a:r>
              <a:rPr lang="en-US" dirty="0" err="1" smtClean="0">
                <a:solidFill>
                  <a:srgbClr val="FF0000"/>
                </a:solidFill>
              </a:rPr>
              <a:t>ait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maternel</a:t>
            </a:r>
            <a:r>
              <a:rPr lang="en-US" dirty="0">
                <a:solidFill>
                  <a:srgbClr val="FF0000"/>
                </a:solidFill>
              </a:rPr>
              <a:t> (≈ </a:t>
            </a:r>
            <a:r>
              <a:rPr lang="en-US" dirty="0" smtClean="0">
                <a:solidFill>
                  <a:srgbClr val="FF0000"/>
                </a:solidFill>
              </a:rPr>
              <a:t>G 7,4</a:t>
            </a:r>
            <a:r>
              <a:rPr lang="en-US" dirty="0">
                <a:solidFill>
                  <a:srgbClr val="FF0000"/>
                </a:solidFill>
              </a:rPr>
              <a:t>%)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560" y="6327879"/>
            <a:ext cx="86325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000" dirty="0">
                <a:hlinkClick r:id="rId3"/>
              </a:rPr>
              <a:t>https://cdn.paediatrieschweiz.ch/production/uploads/2021/04/32_1_2021_6_fr.pdf</a:t>
            </a:r>
          </a:p>
          <a:p>
            <a:r>
              <a:rPr lang="fr-CH" sz="1000" dirty="0" smtClean="0">
                <a:hlinkClick r:id="rId3"/>
              </a:rPr>
              <a:t>https</a:t>
            </a:r>
            <a:r>
              <a:rPr lang="fr-CH" sz="1000" dirty="0">
                <a:hlinkClick r:id="rId3"/>
              </a:rPr>
              <a:t>://</a:t>
            </a:r>
            <a:r>
              <a:rPr lang="fr-CH" sz="1000" dirty="0" smtClean="0">
                <a:hlinkClick r:id="rId3"/>
              </a:rPr>
              <a:t>www.hug.ch/sites/interhug/files/structures/neonatologie/documents/hypo.pdf</a:t>
            </a:r>
            <a:endParaRPr lang="fr-CH" sz="1000" dirty="0" smtClean="0"/>
          </a:p>
          <a:p>
            <a:r>
              <a:rPr lang="fr-CH" sz="1000" dirty="0">
                <a:hlinkClick r:id="rId4"/>
              </a:rPr>
              <a:t>https://</a:t>
            </a:r>
            <a:r>
              <a:rPr lang="fr-CH" sz="1000" dirty="0" smtClean="0">
                <a:hlinkClick r:id="rId4"/>
              </a:rPr>
              <a:t>www.neonet.ch/application/files/7415/6879/9192/2007_Hypoglykaemie_f.pdf</a:t>
            </a:r>
            <a:endParaRPr lang="fr-CH" sz="1000" dirty="0" smtClean="0"/>
          </a:p>
        </p:txBody>
      </p:sp>
      <p:grpSp>
        <p:nvGrpSpPr>
          <p:cNvPr id="2" name="Groupe 1"/>
          <p:cNvGrpSpPr/>
          <p:nvPr/>
        </p:nvGrpSpPr>
        <p:grpSpPr>
          <a:xfrm>
            <a:off x="4519944" y="2570789"/>
            <a:ext cx="4551776" cy="702356"/>
            <a:chOff x="4086808" y="2570789"/>
            <a:chExt cx="4551776" cy="702356"/>
          </a:xfrm>
        </p:grpSpPr>
        <p:pic>
          <p:nvPicPr>
            <p:cNvPr id="14" name="Picture 4" descr="C:\Users\martinezm\Desktop\imgres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0364" y="2570789"/>
              <a:ext cx="1208220" cy="70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Forme libre 12"/>
            <p:cNvSpPr/>
            <p:nvPr/>
          </p:nvSpPr>
          <p:spPr>
            <a:xfrm>
              <a:off x="4086808" y="2610786"/>
              <a:ext cx="3247053" cy="375015"/>
            </a:xfrm>
            <a:custGeom>
              <a:avLst/>
              <a:gdLst>
                <a:gd name="connsiteX0" fmla="*/ 0 w 2733869"/>
                <a:gd name="connsiteY0" fmla="*/ 0 h 363894"/>
                <a:gd name="connsiteX1" fmla="*/ 279918 w 2733869"/>
                <a:gd name="connsiteY1" fmla="*/ 0 h 363894"/>
                <a:gd name="connsiteX2" fmla="*/ 279918 w 2733869"/>
                <a:gd name="connsiteY2" fmla="*/ 354563 h 363894"/>
                <a:gd name="connsiteX3" fmla="*/ 2733869 w 2733869"/>
                <a:gd name="connsiteY3" fmla="*/ 363894 h 36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33869" h="363894">
                  <a:moveTo>
                    <a:pt x="0" y="0"/>
                  </a:moveTo>
                  <a:lnTo>
                    <a:pt x="279918" y="0"/>
                  </a:lnTo>
                  <a:lnTo>
                    <a:pt x="279918" y="354563"/>
                  </a:lnTo>
                  <a:lnTo>
                    <a:pt x="2733869" y="363894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6040582" y="4477410"/>
            <a:ext cx="2249618" cy="2164673"/>
            <a:chOff x="5160245" y="4640094"/>
            <a:chExt cx="2912559" cy="2012668"/>
          </a:xfrm>
        </p:grpSpPr>
        <p:sp>
          <p:nvSpPr>
            <p:cNvPr id="3" name="Forme libre 2"/>
            <p:cNvSpPr/>
            <p:nvPr/>
          </p:nvSpPr>
          <p:spPr>
            <a:xfrm>
              <a:off x="5160245" y="4640094"/>
              <a:ext cx="2912559" cy="2012668"/>
            </a:xfrm>
            <a:custGeom>
              <a:avLst/>
              <a:gdLst>
                <a:gd name="connsiteX0" fmla="*/ 0 w 3102853"/>
                <a:gd name="connsiteY0" fmla="*/ 1225685 h 1967298"/>
                <a:gd name="connsiteX1" fmla="*/ 2188723 w 3102853"/>
                <a:gd name="connsiteY1" fmla="*/ 1945532 h 1967298"/>
                <a:gd name="connsiteX2" fmla="*/ 3083668 w 3102853"/>
                <a:gd name="connsiteY2" fmla="*/ 486383 h 1967298"/>
                <a:gd name="connsiteX3" fmla="*/ 1439694 w 3102853"/>
                <a:gd name="connsiteY3" fmla="*/ 204281 h 1967298"/>
                <a:gd name="connsiteX4" fmla="*/ 1167319 w 3102853"/>
                <a:gd name="connsiteY4" fmla="*/ 0 h 1967298"/>
                <a:gd name="connsiteX0" fmla="*/ 0 w 3102853"/>
                <a:gd name="connsiteY0" fmla="*/ 1245140 h 1986753"/>
                <a:gd name="connsiteX1" fmla="*/ 2188723 w 3102853"/>
                <a:gd name="connsiteY1" fmla="*/ 1964987 h 1986753"/>
                <a:gd name="connsiteX2" fmla="*/ 3083668 w 3102853"/>
                <a:gd name="connsiteY2" fmla="*/ 505838 h 1986753"/>
                <a:gd name="connsiteX3" fmla="*/ 1439694 w 3102853"/>
                <a:gd name="connsiteY3" fmla="*/ 223736 h 1986753"/>
                <a:gd name="connsiteX4" fmla="*/ 1079770 w 3102853"/>
                <a:gd name="connsiteY4" fmla="*/ 0 h 1986753"/>
                <a:gd name="connsiteX0" fmla="*/ 0 w 2204310"/>
                <a:gd name="connsiteY0" fmla="*/ 1322961 h 1994454"/>
                <a:gd name="connsiteX1" fmla="*/ 1293778 w 2204310"/>
                <a:gd name="connsiteY1" fmla="*/ 1964987 h 1994454"/>
                <a:gd name="connsiteX2" fmla="*/ 2188723 w 2204310"/>
                <a:gd name="connsiteY2" fmla="*/ 505838 h 1994454"/>
                <a:gd name="connsiteX3" fmla="*/ 544749 w 2204310"/>
                <a:gd name="connsiteY3" fmla="*/ 223736 h 1994454"/>
                <a:gd name="connsiteX4" fmla="*/ 184825 w 2204310"/>
                <a:gd name="connsiteY4" fmla="*/ 0 h 1994454"/>
                <a:gd name="connsiteX0" fmla="*/ 0 w 2204310"/>
                <a:gd name="connsiteY0" fmla="*/ 1322961 h 2010999"/>
                <a:gd name="connsiteX1" fmla="*/ 1293778 w 2204310"/>
                <a:gd name="connsiteY1" fmla="*/ 1964987 h 2010999"/>
                <a:gd name="connsiteX2" fmla="*/ 2188723 w 2204310"/>
                <a:gd name="connsiteY2" fmla="*/ 505838 h 2010999"/>
                <a:gd name="connsiteX3" fmla="*/ 544749 w 2204310"/>
                <a:gd name="connsiteY3" fmla="*/ 223736 h 2010999"/>
                <a:gd name="connsiteX4" fmla="*/ 184825 w 2204310"/>
                <a:gd name="connsiteY4" fmla="*/ 0 h 2010999"/>
                <a:gd name="connsiteX0" fmla="*/ 0 w 2912559"/>
                <a:gd name="connsiteY0" fmla="*/ 1331549 h 2012668"/>
                <a:gd name="connsiteX1" fmla="*/ 1999313 w 2912559"/>
                <a:gd name="connsiteY1" fmla="*/ 1964987 h 2012668"/>
                <a:gd name="connsiteX2" fmla="*/ 2894258 w 2912559"/>
                <a:gd name="connsiteY2" fmla="*/ 505838 h 2012668"/>
                <a:gd name="connsiteX3" fmla="*/ 1250284 w 2912559"/>
                <a:gd name="connsiteY3" fmla="*/ 223736 h 2012668"/>
                <a:gd name="connsiteX4" fmla="*/ 890360 w 2912559"/>
                <a:gd name="connsiteY4" fmla="*/ 0 h 201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2559" h="2012668">
                  <a:moveTo>
                    <a:pt x="0" y="1331549"/>
                  </a:moveTo>
                  <a:cubicBezTo>
                    <a:pt x="603925" y="1957362"/>
                    <a:pt x="1516937" y="2102606"/>
                    <a:pt x="1999313" y="1964987"/>
                  </a:cubicBezTo>
                  <a:cubicBezTo>
                    <a:pt x="2481689" y="1827368"/>
                    <a:pt x="3019096" y="796046"/>
                    <a:pt x="2894258" y="505838"/>
                  </a:cubicBezTo>
                  <a:cubicBezTo>
                    <a:pt x="2769420" y="215630"/>
                    <a:pt x="1584267" y="308042"/>
                    <a:pt x="1250284" y="223736"/>
                  </a:cubicBezTo>
                  <a:cubicBezTo>
                    <a:pt x="916301" y="139430"/>
                    <a:pt x="866852" y="61608"/>
                    <a:pt x="890360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6576763" y="5217055"/>
              <a:ext cx="1356436" cy="858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900" dirty="0" smtClean="0">
                  <a:solidFill>
                    <a:srgbClr val="FF0000"/>
                  </a:solidFill>
                </a:rPr>
                <a:t>Ça risque d’</a:t>
              </a:r>
              <a:r>
                <a:rPr lang="fr-CH" sz="900" dirty="0">
                  <a:solidFill>
                    <a:srgbClr val="FF0000"/>
                  </a:solidFill>
                </a:rPr>
                <a:t>ê</a:t>
              </a:r>
              <a:r>
                <a:rPr lang="fr-CH" sz="900" dirty="0" smtClean="0">
                  <a:solidFill>
                    <a:srgbClr val="FF0000"/>
                  </a:solidFill>
                </a:rPr>
                <a:t>tre insuffisant</a:t>
              </a:r>
            </a:p>
            <a:p>
              <a:pPr algn="ctr"/>
              <a:r>
                <a:rPr lang="fr-CH" sz="900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 Surveillances des glycémies si risques cumulés d’hypoglycémie!</a:t>
              </a:r>
              <a:endParaRPr lang="fr-CH" sz="9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7628448" y="1556540"/>
            <a:ext cx="14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900" dirty="0" smtClean="0"/>
              <a:t>Le lactose fera moins de pic d’insuline et donc d’hypoglycémie de rebond que le glucose . De </a:t>
            </a:r>
            <a:r>
              <a:rPr lang="fr-CH" sz="900" smtClean="0"/>
              <a:t>plus, les </a:t>
            </a:r>
            <a:r>
              <a:rPr lang="fr-CH" sz="900" dirty="0" smtClean="0"/>
              <a:t>AG du LM favorisent la cétogenèse</a:t>
            </a:r>
            <a:endParaRPr lang="fr-CH" sz="900" dirty="0"/>
          </a:p>
        </p:txBody>
      </p:sp>
    </p:spTree>
    <p:extLst>
      <p:ext uri="{BB962C8B-B14F-4D97-AF65-F5344CB8AC3E}">
        <p14:creationId xmlns:p14="http://schemas.microsoft.com/office/powerpoint/2010/main" val="414393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9" grpId="0" uiExpand="1" build="p"/>
      <p:bldP spid="12" grpId="0" animBg="1"/>
      <p:bldP spid="4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03113" y="224616"/>
            <a:ext cx="3991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/>
              <a:t>POINTS DE REPÈRES</a:t>
            </a:r>
            <a:endParaRPr lang="fr-FR" sz="36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910925" y="980728"/>
            <a:ext cx="7175852" cy="563231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Volumes</a:t>
            </a:r>
          </a:p>
          <a:p>
            <a:pPr algn="ctr"/>
            <a:r>
              <a:rPr lang="fr-FR" dirty="0" smtClean="0"/>
              <a:t>Utiliser le PN tant que Poids du jour &lt; PN</a:t>
            </a:r>
          </a:p>
          <a:p>
            <a:pPr algn="ctr"/>
            <a:r>
              <a:rPr lang="fr-FR" dirty="0" smtClean="0"/>
              <a:t>Débuter apports per os à 20 ml/kg/j </a:t>
            </a:r>
          </a:p>
          <a:p>
            <a:pPr algn="ctr"/>
            <a:r>
              <a:rPr lang="fr-FR" dirty="0"/>
              <a:t>A</a:t>
            </a:r>
            <a:r>
              <a:rPr lang="fr-FR" dirty="0" smtClean="0"/>
              <a:t>ugmenter de 20 cc/kg ad 140-160 ml/kg/j (J7-8) (max. 200 ml/kg/j)</a:t>
            </a:r>
          </a:p>
          <a:p>
            <a:pPr algn="ctr"/>
            <a:r>
              <a:rPr lang="fr-FR" dirty="0" smtClean="0"/>
              <a:t>De J8 à 1 mois: volume ≈1/6</a:t>
            </a:r>
            <a:r>
              <a:rPr lang="fr-FR" baseline="30000" dirty="0" smtClean="0"/>
              <a:t>ème</a:t>
            </a:r>
            <a:r>
              <a:rPr lang="fr-FR" dirty="0" smtClean="0"/>
              <a:t> du poids </a:t>
            </a:r>
          </a:p>
          <a:p>
            <a:pPr algn="ctr"/>
            <a:r>
              <a:rPr lang="fr-FR" dirty="0"/>
              <a:t>2</a:t>
            </a:r>
            <a:r>
              <a:rPr lang="fr-FR" dirty="0" smtClean="0"/>
              <a:t> mois à 6 mois: </a:t>
            </a:r>
            <a:r>
              <a:rPr lang="fr-FR" dirty="0"/>
              <a:t>volume ≈ </a:t>
            </a:r>
            <a:r>
              <a:rPr lang="fr-FR" dirty="0" smtClean="0"/>
              <a:t>1/7</a:t>
            </a:r>
            <a:r>
              <a:rPr lang="fr-FR" baseline="30000" dirty="0" smtClean="0"/>
              <a:t>ème</a:t>
            </a:r>
            <a:r>
              <a:rPr lang="fr-FR" dirty="0" smtClean="0"/>
              <a:t> </a:t>
            </a:r>
            <a:r>
              <a:rPr lang="fr-FR" dirty="0"/>
              <a:t>du </a:t>
            </a:r>
            <a:r>
              <a:rPr lang="fr-FR" dirty="0" smtClean="0"/>
              <a:t>poids</a:t>
            </a:r>
          </a:p>
          <a:p>
            <a:pPr algn="ctr"/>
            <a:r>
              <a:rPr lang="fr-FR" dirty="0" smtClean="0"/>
              <a:t>Favoriser l’alimentation à la demande car l’enfant « sait » en général de combien il a besoin </a:t>
            </a:r>
          </a:p>
          <a:p>
            <a:pPr algn="ctr"/>
            <a:r>
              <a:rPr lang="fr-FR" dirty="0" smtClean="0"/>
              <a:t>----------------------------------------------------------</a:t>
            </a:r>
          </a:p>
          <a:p>
            <a:pPr algn="ctr"/>
            <a:r>
              <a:rPr lang="fr-FR" b="1" dirty="0" smtClean="0"/>
              <a:t>Nombre de repas</a:t>
            </a:r>
          </a:p>
          <a:p>
            <a:pPr algn="ctr"/>
            <a:r>
              <a:rPr lang="fr-FR" dirty="0" smtClean="0"/>
              <a:t>8-12 repas/jour jusqu’à 2 kg</a:t>
            </a:r>
          </a:p>
          <a:p>
            <a:pPr algn="ctr"/>
            <a:r>
              <a:rPr lang="fr-FR" dirty="0" smtClean="0"/>
              <a:t>6-8 repas/jour dès 3 kg</a:t>
            </a:r>
          </a:p>
          <a:p>
            <a:pPr algn="ctr"/>
            <a:r>
              <a:rPr lang="fr-FR" dirty="0" smtClean="0"/>
              <a:t>4 repas/jour dès 6  mois</a:t>
            </a:r>
          </a:p>
          <a:p>
            <a:pPr algn="ctr"/>
            <a:r>
              <a:rPr lang="fr-FR" dirty="0" smtClean="0"/>
              <a:t>--------------------------------------------------------</a:t>
            </a:r>
          </a:p>
          <a:p>
            <a:pPr algn="ctr"/>
            <a:r>
              <a:rPr lang="fr-FR" b="1" dirty="0" smtClean="0"/>
              <a:t>Prise pondérale</a:t>
            </a:r>
          </a:p>
          <a:p>
            <a:pPr algn="ctr"/>
            <a:r>
              <a:rPr lang="fr-FR" dirty="0" smtClean="0"/>
              <a:t>0-2 mois: 35 g/j</a:t>
            </a:r>
          </a:p>
          <a:p>
            <a:pPr algn="ctr"/>
            <a:r>
              <a:rPr lang="fr-FR" dirty="0"/>
              <a:t>3</a:t>
            </a:r>
            <a:r>
              <a:rPr lang="fr-FR" dirty="0" smtClean="0"/>
              <a:t>-6 mois: 15-25 g/j</a:t>
            </a:r>
          </a:p>
          <a:p>
            <a:pPr algn="ctr"/>
            <a:r>
              <a:rPr lang="fr-FR" dirty="0" smtClean="0"/>
              <a:t>6-12 mois: 10-15 g/j</a:t>
            </a:r>
          </a:p>
          <a:p>
            <a:pPr algn="ctr"/>
            <a:r>
              <a:rPr lang="fr-FR" b="1" dirty="0" smtClean="0">
                <a:solidFill>
                  <a:srgbClr val="0070C0"/>
                </a:solidFill>
              </a:rPr>
              <a:t>PN x 2 à </a:t>
            </a:r>
            <a:r>
              <a:rPr lang="fr-FR" b="1" baseline="-5000" dirty="0" smtClean="0">
                <a:solidFill>
                  <a:srgbClr val="0070C0"/>
                </a:solidFill>
              </a:rPr>
              <a:t>~ </a:t>
            </a:r>
            <a:r>
              <a:rPr lang="fr-FR" b="1" dirty="0" smtClean="0">
                <a:solidFill>
                  <a:srgbClr val="0070C0"/>
                </a:solidFill>
              </a:rPr>
              <a:t>4 mois</a:t>
            </a:r>
          </a:p>
          <a:p>
            <a:pPr algn="ctr"/>
            <a:r>
              <a:rPr lang="fr-FR" b="1" dirty="0" smtClean="0">
                <a:solidFill>
                  <a:srgbClr val="0070C0"/>
                </a:solidFill>
              </a:rPr>
              <a:t>PN x 3 à </a:t>
            </a:r>
            <a:r>
              <a:rPr lang="fr-FR" b="1" baseline="-5000" dirty="0">
                <a:solidFill>
                  <a:srgbClr val="0070C0"/>
                </a:solidFill>
              </a:rPr>
              <a:t>~ </a:t>
            </a:r>
            <a:r>
              <a:rPr lang="fr-FR" b="1" dirty="0" smtClean="0">
                <a:solidFill>
                  <a:srgbClr val="0070C0"/>
                </a:solidFill>
              </a:rPr>
              <a:t>12 mois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076" y="0"/>
            <a:ext cx="3649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TAKE HOME MESSAGES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9187" y="1043711"/>
            <a:ext cx="853733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Les NNT </a:t>
            </a:r>
            <a:r>
              <a:rPr lang="en-US" dirty="0" err="1" smtClean="0"/>
              <a:t>sains</a:t>
            </a:r>
            <a:r>
              <a:rPr lang="en-US" dirty="0" smtClean="0"/>
              <a:t> </a:t>
            </a:r>
            <a:r>
              <a:rPr lang="en-US" dirty="0" err="1" smtClean="0"/>
              <a:t>ont</a:t>
            </a:r>
            <a:r>
              <a:rPr lang="en-US" dirty="0" smtClean="0"/>
              <a:t> </a:t>
            </a:r>
            <a:r>
              <a:rPr lang="en-US" dirty="0" err="1" smtClean="0"/>
              <a:t>peu</a:t>
            </a:r>
            <a:r>
              <a:rPr lang="en-US" dirty="0" smtClean="0"/>
              <a:t> de </a:t>
            </a:r>
            <a:r>
              <a:rPr lang="en-US" dirty="0" err="1" smtClean="0"/>
              <a:t>risque</a:t>
            </a:r>
            <a:r>
              <a:rPr lang="en-US" dirty="0" smtClean="0"/>
              <a:t> de </a:t>
            </a:r>
            <a:r>
              <a:rPr lang="en-US" dirty="0" err="1" smtClean="0"/>
              <a:t>lésions</a:t>
            </a:r>
            <a:r>
              <a:rPr lang="en-US" dirty="0" smtClean="0"/>
              <a:t> </a:t>
            </a:r>
            <a:r>
              <a:rPr lang="en-US" dirty="0" err="1" smtClean="0"/>
              <a:t>cérébrales</a:t>
            </a:r>
            <a:r>
              <a:rPr lang="en-US" dirty="0" smtClean="0"/>
              <a:t> en </a:t>
            </a:r>
            <a:r>
              <a:rPr lang="en-US" dirty="0" err="1" smtClean="0"/>
              <a:t>cas</a:t>
            </a:r>
            <a:r>
              <a:rPr lang="en-US" dirty="0" smtClean="0"/>
              <a:t> </a:t>
            </a:r>
            <a:r>
              <a:rPr lang="en-US" dirty="0" err="1" smtClean="0"/>
              <a:t>d’hypoglycémie</a:t>
            </a:r>
            <a:r>
              <a:rPr lang="en-US" dirty="0" smtClean="0"/>
              <a:t> simple car </a:t>
            </a:r>
            <a:r>
              <a:rPr lang="en-US" dirty="0" err="1" smtClean="0"/>
              <a:t>sont</a:t>
            </a:r>
            <a:r>
              <a:rPr lang="en-US" dirty="0" smtClean="0"/>
              <a:t> protégés par les </a:t>
            </a:r>
            <a:r>
              <a:rPr lang="en-US" dirty="0" err="1" smtClean="0"/>
              <a:t>mécanismes</a:t>
            </a:r>
            <a:r>
              <a:rPr lang="en-US" dirty="0" smtClean="0"/>
              <a:t> de compensation (production de corps </a:t>
            </a:r>
            <a:r>
              <a:rPr lang="en-US" dirty="0" err="1" smtClean="0"/>
              <a:t>cétoniques</a:t>
            </a:r>
            <a:r>
              <a:rPr lang="en-US" dirty="0" smtClean="0"/>
              <a:t> et lactates).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Un </a:t>
            </a:r>
            <a:r>
              <a:rPr lang="en-US" dirty="0" err="1" smtClean="0"/>
              <a:t>contrôle</a:t>
            </a:r>
            <a:r>
              <a:rPr lang="en-US" dirty="0" smtClean="0"/>
              <a:t> de routine de la </a:t>
            </a:r>
            <a:r>
              <a:rPr lang="en-US" dirty="0" err="1" smtClean="0"/>
              <a:t>glycémie</a:t>
            </a:r>
            <a:r>
              <a:rPr lang="en-US" dirty="0" smtClean="0"/>
              <a:t> chez </a:t>
            </a:r>
            <a:r>
              <a:rPr lang="en-US" dirty="0" err="1" smtClean="0"/>
              <a:t>ces</a:t>
            </a:r>
            <a:r>
              <a:rPr lang="en-US" dirty="0" smtClean="0"/>
              <a:t> </a:t>
            </a:r>
            <a:r>
              <a:rPr lang="en-US" dirty="0" err="1" smtClean="0"/>
              <a:t>enfants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u="sng" dirty="0" smtClean="0"/>
              <a:t>inutile</a:t>
            </a:r>
            <a:r>
              <a:rPr lang="en-US" dirty="0" smtClean="0"/>
              <a:t> en </a:t>
            </a:r>
            <a:r>
              <a:rPr lang="en-US" dirty="0" err="1" smtClean="0"/>
              <a:t>l’absence</a:t>
            </a:r>
            <a:r>
              <a:rPr lang="en-US" dirty="0" smtClean="0"/>
              <a:t> de </a:t>
            </a:r>
            <a:r>
              <a:rPr lang="en-US" dirty="0" err="1" smtClean="0"/>
              <a:t>symptômes</a:t>
            </a:r>
            <a:r>
              <a:rPr lang="en-US" dirty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de </a:t>
            </a:r>
            <a:r>
              <a:rPr lang="en-US" dirty="0" err="1" smtClean="0"/>
              <a:t>facteurs</a:t>
            </a:r>
            <a:r>
              <a:rPr lang="en-US" dirty="0" smtClean="0"/>
              <a:t> de </a:t>
            </a:r>
            <a:r>
              <a:rPr lang="en-US" dirty="0" err="1" smtClean="0"/>
              <a:t>risque</a:t>
            </a:r>
            <a:r>
              <a:rPr lang="en-US" dirty="0" smtClean="0"/>
              <a:t> car </a:t>
            </a:r>
            <a:r>
              <a:rPr lang="en-US" dirty="0" err="1" smtClean="0"/>
              <a:t>risque</a:t>
            </a:r>
            <a:r>
              <a:rPr lang="en-US" dirty="0" smtClean="0"/>
              <a:t> de </a:t>
            </a:r>
            <a:r>
              <a:rPr lang="en-US" dirty="0" err="1" smtClean="0"/>
              <a:t>mener</a:t>
            </a:r>
            <a:r>
              <a:rPr lang="en-US" dirty="0" smtClean="0"/>
              <a:t> des </a:t>
            </a:r>
            <a:r>
              <a:rPr lang="en-US" dirty="0" err="1" smtClean="0"/>
              <a:t>découvertes</a:t>
            </a:r>
            <a:r>
              <a:rPr lang="en-US" dirty="0" smtClean="0"/>
              <a:t> </a:t>
            </a:r>
            <a:r>
              <a:rPr lang="en-US" dirty="0" err="1" smtClean="0"/>
              <a:t>fortuites</a:t>
            </a:r>
            <a:r>
              <a:rPr lang="en-US" dirty="0" smtClean="0"/>
              <a:t> de </a:t>
            </a:r>
            <a:r>
              <a:rPr lang="en-US" dirty="0" err="1" smtClean="0"/>
              <a:t>glycémies</a:t>
            </a:r>
            <a:r>
              <a:rPr lang="en-US" dirty="0" smtClean="0"/>
              <a:t> basses pendant le </a:t>
            </a:r>
            <a:r>
              <a:rPr lang="en-US" b="1" u="sng" dirty="0" smtClean="0"/>
              <a:t>nadir </a:t>
            </a:r>
            <a:r>
              <a:rPr lang="en-US" b="1" u="sng" dirty="0" err="1" smtClean="0"/>
              <a:t>physiologique</a:t>
            </a:r>
            <a:r>
              <a:rPr lang="en-US" b="1" u="sng" dirty="0" smtClean="0"/>
              <a:t> </a:t>
            </a:r>
            <a:r>
              <a:rPr lang="en-US" dirty="0" smtClean="0"/>
              <a:t>de la </a:t>
            </a:r>
            <a:r>
              <a:rPr lang="en-US" dirty="0" err="1" smtClean="0"/>
              <a:t>glycémie</a:t>
            </a:r>
            <a:r>
              <a:rPr lang="en-US" dirty="0" smtClean="0"/>
              <a:t> des premières 12 </a:t>
            </a:r>
            <a:r>
              <a:rPr lang="en-US" dirty="0" err="1" smtClean="0"/>
              <a:t>heures</a:t>
            </a:r>
            <a:r>
              <a:rPr lang="en-US" dirty="0" smtClean="0"/>
              <a:t> de vie et </a:t>
            </a:r>
            <a:r>
              <a:rPr lang="en-US" dirty="0" err="1" smtClean="0"/>
              <a:t>amener</a:t>
            </a:r>
            <a:r>
              <a:rPr lang="en-US" dirty="0" smtClean="0"/>
              <a:t> à un </a:t>
            </a:r>
            <a:r>
              <a:rPr lang="en-US" dirty="0" err="1" smtClean="0"/>
              <a:t>traitement</a:t>
            </a:r>
            <a:r>
              <a:rPr lang="en-US" dirty="0" smtClean="0"/>
              <a:t> inutile.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Les </a:t>
            </a:r>
            <a:r>
              <a:rPr lang="en-US" dirty="0" err="1" smtClean="0"/>
              <a:t>enfants</a:t>
            </a:r>
            <a:r>
              <a:rPr lang="en-US" dirty="0" smtClean="0"/>
              <a:t> </a:t>
            </a:r>
            <a:r>
              <a:rPr lang="en-US" b="1" dirty="0" smtClean="0"/>
              <a:t>“à </a:t>
            </a:r>
            <a:r>
              <a:rPr lang="en-US" b="1" dirty="0" err="1" smtClean="0"/>
              <a:t>risques</a:t>
            </a:r>
            <a:r>
              <a:rPr lang="en-US" b="1" dirty="0" smtClean="0"/>
              <a:t>” </a:t>
            </a:r>
            <a:r>
              <a:rPr lang="en-US" dirty="0" err="1" smtClean="0"/>
              <a:t>peuvent</a:t>
            </a:r>
            <a:r>
              <a:rPr lang="en-US" b="1" dirty="0" smtClean="0"/>
              <a:t> </a:t>
            </a:r>
            <a:r>
              <a:rPr lang="en-US" dirty="0" smtClean="0"/>
              <a:t>ne </a:t>
            </a:r>
            <a:r>
              <a:rPr lang="en-US" dirty="0" err="1" smtClean="0"/>
              <a:t>pouvoir</a:t>
            </a:r>
            <a:r>
              <a:rPr lang="en-US" dirty="0" smtClean="0"/>
              <a:t> </a:t>
            </a:r>
            <a:r>
              <a:rPr lang="en-US" dirty="0" err="1" smtClean="0"/>
              <a:t>compenser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hypoglycémie</a:t>
            </a:r>
            <a:r>
              <a:rPr lang="en-US" dirty="0" smtClean="0"/>
              <a:t> et </a:t>
            </a:r>
            <a:r>
              <a:rPr lang="en-US" dirty="0" err="1" smtClean="0"/>
              <a:t>doivent</a:t>
            </a:r>
            <a:r>
              <a:rPr lang="en-US" dirty="0" smtClean="0"/>
              <a:t>: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 err="1" smtClean="0"/>
              <a:t>Recevoir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alimentation </a:t>
            </a:r>
            <a:r>
              <a:rPr lang="en-US" b="1" dirty="0" err="1" smtClean="0"/>
              <a:t>précoce</a:t>
            </a:r>
            <a:r>
              <a:rPr lang="en-US" b="1" dirty="0" smtClean="0"/>
              <a:t> </a:t>
            </a:r>
            <a:r>
              <a:rPr lang="en-US" dirty="0" err="1" smtClean="0"/>
              <a:t>débutée</a:t>
            </a:r>
            <a:r>
              <a:rPr lang="en-US" dirty="0" smtClean="0"/>
              <a:t> </a:t>
            </a:r>
            <a:r>
              <a:rPr lang="en-US" b="1" dirty="0" smtClean="0"/>
              <a:t>dans les 2 premières </a:t>
            </a:r>
            <a:r>
              <a:rPr lang="en-US" b="1" dirty="0" err="1" smtClean="0"/>
              <a:t>heures</a:t>
            </a:r>
            <a:r>
              <a:rPr lang="en-US" b="1" dirty="0" smtClean="0"/>
              <a:t> de vie </a:t>
            </a:r>
            <a:r>
              <a:rPr lang="en-US" dirty="0" err="1" smtClean="0"/>
              <a:t>puis</a:t>
            </a:r>
            <a:r>
              <a:rPr lang="en-US" dirty="0" smtClean="0"/>
              <a:t> </a:t>
            </a:r>
            <a:r>
              <a:rPr lang="en-US" b="1" dirty="0" smtClean="0"/>
              <a:t>aux 3-4h </a:t>
            </a:r>
            <a:r>
              <a:rPr lang="en-US" dirty="0" smtClean="0"/>
              <a:t> (10-15 cc/kg) </a:t>
            </a:r>
            <a:r>
              <a:rPr lang="en-US" b="1" dirty="0" smtClean="0"/>
              <a:t>pendant 48h.</a:t>
            </a:r>
          </a:p>
          <a:p>
            <a:pPr marL="742950" lvl="1" indent="-285750">
              <a:buFont typeface="Courier New"/>
              <a:buChar char="o"/>
            </a:pPr>
            <a:r>
              <a:rPr lang="en-US" b="1" dirty="0" err="1" smtClean="0"/>
              <a:t>Une</a:t>
            </a:r>
            <a:r>
              <a:rPr lang="en-US" b="1" dirty="0" smtClean="0"/>
              <a:t> surveillance de la </a:t>
            </a:r>
            <a:r>
              <a:rPr lang="en-US" b="1" dirty="0" err="1" smtClean="0"/>
              <a:t>glycémie</a:t>
            </a:r>
            <a:r>
              <a:rPr lang="en-US" b="1" dirty="0" smtClean="0"/>
              <a:t> </a:t>
            </a:r>
            <a:r>
              <a:rPr lang="en-US" dirty="0" err="1" smtClean="0"/>
              <a:t>avant</a:t>
            </a:r>
            <a:r>
              <a:rPr lang="en-US" dirty="0" smtClean="0"/>
              <a:t> les </a:t>
            </a:r>
            <a:r>
              <a:rPr lang="en-US" dirty="0" err="1" smtClean="0"/>
              <a:t>repas</a:t>
            </a:r>
            <a:r>
              <a:rPr lang="en-US" dirty="0" smtClean="0"/>
              <a:t> ad 2 </a:t>
            </a:r>
            <a:r>
              <a:rPr lang="en-US" dirty="0" err="1" smtClean="0"/>
              <a:t>contrôles</a:t>
            </a:r>
            <a:r>
              <a:rPr lang="en-US" dirty="0" smtClean="0"/>
              <a:t> </a:t>
            </a:r>
            <a:r>
              <a:rPr lang="en-US" dirty="0" err="1" smtClean="0"/>
              <a:t>successifs</a:t>
            </a:r>
            <a:r>
              <a:rPr lang="en-US" dirty="0" smtClean="0"/>
              <a:t> &gt; 2,5 </a:t>
            </a:r>
            <a:r>
              <a:rPr lang="en-US" dirty="0" err="1" smtClean="0"/>
              <a:t>mmol</a:t>
            </a:r>
            <a:r>
              <a:rPr lang="en-US" dirty="0" smtClean="0"/>
              <a:t>/L.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 err="1" smtClean="0"/>
              <a:t>Certains</a:t>
            </a:r>
            <a:r>
              <a:rPr lang="en-US" dirty="0" smtClean="0"/>
              <a:t> </a:t>
            </a:r>
            <a:r>
              <a:rPr lang="en-US" dirty="0" err="1" smtClean="0"/>
              <a:t>enfants</a:t>
            </a:r>
            <a:r>
              <a:rPr lang="en-US" dirty="0" smtClean="0"/>
              <a:t> </a:t>
            </a:r>
            <a:r>
              <a:rPr lang="en-US" dirty="0" err="1" smtClean="0"/>
              <a:t>doivent</a:t>
            </a:r>
            <a:r>
              <a:rPr lang="en-US" dirty="0" smtClean="0"/>
              <a:t> </a:t>
            </a:r>
            <a:r>
              <a:rPr lang="en-US" dirty="0" err="1" smtClean="0"/>
              <a:t>être</a:t>
            </a:r>
            <a:r>
              <a:rPr lang="en-US" dirty="0" smtClean="0"/>
              <a:t> </a:t>
            </a:r>
            <a:r>
              <a:rPr lang="en-US" dirty="0" err="1" smtClean="0"/>
              <a:t>surveillés</a:t>
            </a:r>
            <a:r>
              <a:rPr lang="en-US" dirty="0" smtClean="0"/>
              <a:t> plus </a:t>
            </a:r>
            <a:r>
              <a:rPr lang="en-US" dirty="0" err="1" smtClean="0"/>
              <a:t>longtemps</a:t>
            </a:r>
            <a:r>
              <a:rPr lang="en-US" dirty="0" smtClean="0"/>
              <a:t> </a:t>
            </a:r>
            <a:r>
              <a:rPr lang="en-US" b="1" dirty="0" err="1" smtClean="0"/>
              <a:t>si</a:t>
            </a:r>
            <a:r>
              <a:rPr lang="en-US" b="1" dirty="0" smtClean="0"/>
              <a:t> </a:t>
            </a:r>
            <a:r>
              <a:rPr lang="en-US" b="1" dirty="0" err="1" smtClean="0"/>
              <a:t>leurs</a:t>
            </a:r>
            <a:r>
              <a:rPr lang="en-US" b="1" dirty="0" smtClean="0"/>
              <a:t> </a:t>
            </a:r>
            <a:r>
              <a:rPr lang="en-US" b="1" dirty="0" err="1" smtClean="0"/>
              <a:t>apports</a:t>
            </a:r>
            <a:r>
              <a:rPr lang="en-US" b="1" dirty="0" smtClean="0"/>
              <a:t> </a:t>
            </a:r>
            <a:r>
              <a:rPr lang="en-US" b="1" dirty="0" err="1" smtClean="0"/>
              <a:t>alimentaires</a:t>
            </a:r>
            <a:r>
              <a:rPr lang="en-US" b="1" dirty="0" smtClean="0"/>
              <a:t> </a:t>
            </a:r>
            <a:r>
              <a:rPr lang="en-US" b="1" dirty="0" err="1" smtClean="0"/>
              <a:t>restent</a:t>
            </a:r>
            <a:r>
              <a:rPr lang="en-US" b="1" dirty="0" smtClean="0"/>
              <a:t> </a:t>
            </a:r>
            <a:r>
              <a:rPr lang="en-US" b="1" dirty="0" err="1" smtClean="0"/>
              <a:t>insuffisants</a:t>
            </a:r>
            <a:r>
              <a:rPr lang="en-US" b="1" dirty="0" smtClean="0"/>
              <a:t> </a:t>
            </a:r>
            <a:r>
              <a:rPr lang="en-US" b="1" dirty="0" err="1" smtClean="0"/>
              <a:t>ou</a:t>
            </a:r>
            <a:r>
              <a:rPr lang="en-US" b="1" dirty="0" smtClean="0"/>
              <a:t> </a:t>
            </a:r>
            <a:r>
              <a:rPr lang="en-US" b="1" dirty="0" err="1" smtClean="0"/>
              <a:t>leur</a:t>
            </a:r>
            <a:r>
              <a:rPr lang="en-US" b="1" dirty="0" smtClean="0"/>
              <a:t> </a:t>
            </a:r>
            <a:r>
              <a:rPr lang="en-US" b="1" dirty="0" err="1" smtClean="0"/>
              <a:t>dépenses</a:t>
            </a:r>
            <a:r>
              <a:rPr lang="en-US" b="1" dirty="0" smtClean="0"/>
              <a:t> </a:t>
            </a:r>
            <a:r>
              <a:rPr lang="en-US" b="1" dirty="0" err="1" smtClean="0"/>
              <a:t>excessives</a:t>
            </a:r>
            <a:r>
              <a:rPr lang="en-US" b="1" dirty="0" smtClean="0"/>
              <a:t> (SDR)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les </a:t>
            </a:r>
            <a:r>
              <a:rPr lang="en-US" dirty="0" err="1" smtClean="0"/>
              <a:t>compléter</a:t>
            </a:r>
            <a:r>
              <a:rPr lang="en-US" dirty="0" smtClean="0"/>
              <a:t> </a:t>
            </a:r>
            <a:r>
              <a:rPr lang="en-US" u="sng" dirty="0" smtClean="0"/>
              <a:t>après la </a:t>
            </a:r>
            <a:r>
              <a:rPr lang="en-US" u="sng" dirty="0" err="1" smtClean="0"/>
              <a:t>mise</a:t>
            </a:r>
            <a:r>
              <a:rPr lang="en-US" u="sng" dirty="0" smtClean="0"/>
              <a:t> au sein </a:t>
            </a:r>
            <a:r>
              <a:rPr lang="en-US" dirty="0" smtClean="0"/>
              <a:t>en attendant </a:t>
            </a:r>
            <a:r>
              <a:rPr lang="en-US" dirty="0" err="1" smtClean="0"/>
              <a:t>qu’il</a:t>
            </a:r>
            <a:r>
              <a:rPr lang="en-US" dirty="0" smtClean="0"/>
              <a:t> y </a:t>
            </a:r>
            <a:r>
              <a:rPr lang="en-US" dirty="0" err="1" smtClean="0"/>
              <a:t>ait</a:t>
            </a:r>
            <a:r>
              <a:rPr lang="en-US" dirty="0" smtClean="0"/>
              <a:t> </a:t>
            </a:r>
            <a:r>
              <a:rPr lang="en-US" dirty="0" err="1" smtClean="0"/>
              <a:t>assez</a:t>
            </a:r>
            <a:r>
              <a:rPr lang="en-US" dirty="0" smtClean="0"/>
              <a:t> de </a:t>
            </a:r>
            <a:r>
              <a:rPr lang="en-US" dirty="0" err="1" smtClean="0"/>
              <a:t>lait</a:t>
            </a:r>
            <a:r>
              <a:rPr lang="en-US" dirty="0" smtClean="0"/>
              <a:t> </a:t>
            </a:r>
            <a:r>
              <a:rPr lang="en-US" dirty="0" err="1" smtClean="0"/>
              <a:t>maternel</a:t>
            </a:r>
            <a:r>
              <a:rPr lang="en-US" dirty="0" smtClean="0"/>
              <a:t>.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 smtClean="0"/>
              <a:t>Un retour à domicile dans </a:t>
            </a:r>
            <a:r>
              <a:rPr lang="en-US" dirty="0" err="1" smtClean="0"/>
              <a:t>ces</a:t>
            </a:r>
            <a:r>
              <a:rPr lang="en-US" dirty="0" smtClean="0"/>
              <a:t> </a:t>
            </a:r>
            <a:r>
              <a:rPr lang="en-US" dirty="0" err="1" smtClean="0"/>
              <a:t>cas</a:t>
            </a:r>
            <a:r>
              <a:rPr lang="en-US" dirty="0" smtClean="0"/>
              <a:t> ne </a:t>
            </a:r>
            <a:r>
              <a:rPr lang="en-US" dirty="0" err="1" smtClean="0"/>
              <a:t>devrait</a:t>
            </a:r>
            <a:r>
              <a:rPr lang="en-US" dirty="0" smtClean="0"/>
              <a:t> pas </a:t>
            </a:r>
            <a:r>
              <a:rPr lang="en-US" dirty="0" err="1" smtClean="0"/>
              <a:t>être</a:t>
            </a:r>
            <a:r>
              <a:rPr lang="en-US" dirty="0" smtClean="0"/>
              <a:t> </a:t>
            </a:r>
            <a:r>
              <a:rPr lang="en-US" dirty="0" err="1" smtClean="0"/>
              <a:t>réalisé</a:t>
            </a:r>
            <a:r>
              <a:rPr lang="en-US" dirty="0" smtClean="0"/>
              <a:t> </a:t>
            </a:r>
            <a:r>
              <a:rPr lang="en-US" dirty="0" err="1" smtClean="0"/>
              <a:t>avant</a:t>
            </a:r>
            <a:r>
              <a:rPr lang="en-US" dirty="0" smtClean="0"/>
              <a:t> 48h de vie </a:t>
            </a:r>
            <a:r>
              <a:rPr lang="en-US" u="sng" dirty="0" smtClean="0"/>
              <a:t>et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alimentation </a:t>
            </a:r>
            <a:r>
              <a:rPr lang="en-US" dirty="0" err="1" smtClean="0"/>
              <a:t>bien</a:t>
            </a:r>
            <a:r>
              <a:rPr lang="en-US" dirty="0" smtClean="0"/>
              <a:t> en place.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0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96128" y="2276872"/>
            <a:ext cx="49115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6600" b="1" dirty="0" smtClean="0"/>
              <a:t>EN PRATIQUE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8172400" y="6589310"/>
            <a:ext cx="8146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100" i="1" dirty="0" smtClean="0"/>
              <a:t>MMA, HRC</a:t>
            </a:r>
            <a:endParaRPr lang="fr-CH" sz="1100" i="1" dirty="0"/>
          </a:p>
        </p:txBody>
      </p:sp>
    </p:spTree>
    <p:extLst>
      <p:ext uri="{BB962C8B-B14F-4D97-AF65-F5344CB8AC3E}">
        <p14:creationId xmlns:p14="http://schemas.microsoft.com/office/powerpoint/2010/main" val="392972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3675" y="1124744"/>
            <a:ext cx="856895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CH" sz="3200" b="1" u="sng" dirty="0" smtClean="0"/>
              <a:t>Jour 1</a:t>
            </a:r>
          </a:p>
          <a:p>
            <a:pPr marL="0" lvl="1"/>
            <a:endParaRPr lang="fr-CH" sz="32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Prématuré de </a:t>
            </a:r>
            <a:r>
              <a:rPr lang="fr-CH" b="1" dirty="0" smtClean="0">
                <a:solidFill>
                  <a:srgbClr val="FF0000"/>
                </a:solidFill>
              </a:rPr>
              <a:t>34 3/7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smtClean="0"/>
              <a:t>semaines, PN de </a:t>
            </a:r>
            <a:r>
              <a:rPr lang="fr-CH" b="1" dirty="0" smtClean="0">
                <a:solidFill>
                  <a:srgbClr val="FF0000"/>
                </a:solidFill>
              </a:rPr>
              <a:t>2,0</a:t>
            </a:r>
            <a:r>
              <a:rPr lang="fr-CH" dirty="0" smtClean="0"/>
              <a:t> kg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err="1" smtClean="0"/>
              <a:t>Wet</a:t>
            </a:r>
            <a:r>
              <a:rPr lang="fr-CH" dirty="0" smtClean="0"/>
              <a:t> </a:t>
            </a:r>
            <a:r>
              <a:rPr lang="fr-CH" dirty="0" err="1" smtClean="0"/>
              <a:t>lung</a:t>
            </a:r>
            <a:r>
              <a:rPr lang="fr-CH" dirty="0" smtClean="0"/>
              <a:t> à la naissance (FR 80/min.)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Perfusion initiale à J1 avec G10% à </a:t>
            </a:r>
            <a:r>
              <a:rPr lang="fr-CH" b="1" dirty="0" smtClean="0">
                <a:solidFill>
                  <a:srgbClr val="FF0000"/>
                </a:solidFill>
              </a:rPr>
              <a:t>80</a:t>
            </a:r>
            <a:r>
              <a:rPr lang="fr-CH" dirty="0" smtClean="0"/>
              <a:t> cc/kg/j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dirty="0" smtClean="0"/>
          </a:p>
          <a:p>
            <a:endParaRPr lang="fr-CH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dirty="0" smtClean="0"/>
          </a:p>
          <a:p>
            <a:r>
              <a:rPr lang="fr-CH" b="1" i="1" dirty="0" smtClean="0"/>
              <a:t>QUESTIONS: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Combien va-t-il recevoir de liquide au total en ml/kg/j?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Combien </a:t>
            </a:r>
            <a:r>
              <a:rPr lang="fr-CH" dirty="0"/>
              <a:t>va-t-il recevoir de </a:t>
            </a:r>
            <a:r>
              <a:rPr lang="fr-CH" dirty="0" smtClean="0"/>
              <a:t>glucose en mg/kg/min au total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Est-ce suffisant ?</a:t>
            </a:r>
          </a:p>
          <a:p>
            <a:endParaRPr lang="fr-CH" dirty="0"/>
          </a:p>
        </p:txBody>
      </p:sp>
      <p:sp>
        <p:nvSpPr>
          <p:cNvPr id="3" name="Rectangle 2"/>
          <p:cNvSpPr/>
          <p:nvPr/>
        </p:nvSpPr>
        <p:spPr>
          <a:xfrm>
            <a:off x="3275856" y="188640"/>
            <a:ext cx="25683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fr-CH" sz="3200" b="1" u="sng" dirty="0" smtClean="0"/>
              <a:t>CAS CLINIQUE</a:t>
            </a:r>
            <a:endParaRPr lang="fr-CH" sz="3200" b="1" u="sng" dirty="0"/>
          </a:p>
        </p:txBody>
      </p:sp>
    </p:spTree>
    <p:extLst>
      <p:ext uri="{BB962C8B-B14F-4D97-AF65-F5344CB8AC3E}">
        <p14:creationId xmlns:p14="http://schemas.microsoft.com/office/powerpoint/2010/main" val="388519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" t="41799" b="29101"/>
          <a:stretch/>
        </p:blipFill>
        <p:spPr bwMode="auto">
          <a:xfrm>
            <a:off x="107504" y="3345011"/>
            <a:ext cx="8357991" cy="109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990101" y="2458343"/>
            <a:ext cx="2417650" cy="630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CH" sz="2400" b="1" dirty="0" smtClean="0">
                <a:solidFill>
                  <a:srgbClr val="FF0000"/>
                </a:solidFill>
              </a:rPr>
              <a:t>J1</a:t>
            </a:r>
          </a:p>
          <a:p>
            <a:r>
              <a:rPr lang="fr-CH" sz="1100" dirty="0" smtClean="0"/>
              <a:t>(35 SA, PN: 2.0 kg: 80 cc/kg/j de G10%)</a:t>
            </a:r>
            <a:endParaRPr lang="fr-CH" sz="1100" dirty="0"/>
          </a:p>
        </p:txBody>
      </p:sp>
      <p:sp>
        <p:nvSpPr>
          <p:cNvPr id="5" name="ZoneTexte 4"/>
          <p:cNvSpPr txBox="1"/>
          <p:nvPr/>
        </p:nvSpPr>
        <p:spPr>
          <a:xfrm>
            <a:off x="1192686" y="3345011"/>
            <a:ext cx="16353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80 ml/kg/j de G10%</a:t>
            </a:r>
            <a:endParaRPr lang="fr-CH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3030374" y="35703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80</a:t>
            </a:r>
            <a:endParaRPr lang="fr-CH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2920879" y="4007247"/>
            <a:ext cx="6011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smtClean="0"/>
              <a:t>80 ml/kg/j x </a:t>
            </a:r>
            <a:r>
              <a:rPr lang="fr-CH" sz="1400" dirty="0" smtClean="0">
                <a:solidFill>
                  <a:srgbClr val="FF0000"/>
                </a:solidFill>
              </a:rPr>
              <a:t>0.1 g/ml </a:t>
            </a:r>
            <a:r>
              <a:rPr lang="fr-CH" sz="1400" dirty="0" smtClean="0"/>
              <a:t>= 8 g/kg/j = 8’000 mg/kg/j = 8’000 mg/kg/1440 min. </a:t>
            </a:r>
            <a:endParaRPr lang="fr-CH" sz="1400" dirty="0" smtClean="0">
              <a:solidFill>
                <a:srgbClr val="00B050"/>
              </a:solidFill>
            </a:endParaRPr>
          </a:p>
          <a:p>
            <a:r>
              <a:rPr lang="fr-CH" sz="1400" dirty="0" smtClean="0">
                <a:solidFill>
                  <a:srgbClr val="00B050"/>
                </a:solidFill>
              </a:rPr>
              <a:t>				= </a:t>
            </a:r>
            <a:r>
              <a:rPr lang="fr-CH" sz="1400" b="1" u="sng" dirty="0" smtClean="0">
                <a:solidFill>
                  <a:srgbClr val="00B050"/>
                </a:solidFill>
              </a:rPr>
              <a:t>5.5 mg/kg/min</a:t>
            </a:r>
            <a:endParaRPr lang="fr-CH" sz="1400" b="1" u="sng" dirty="0">
              <a:solidFill>
                <a:srgbClr val="00B050"/>
              </a:solidFill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1035325" y="3838615"/>
            <a:ext cx="6994426" cy="246221"/>
            <a:chOff x="1390302" y="3614827"/>
            <a:chExt cx="6994426" cy="246221"/>
          </a:xfrm>
        </p:grpSpPr>
        <p:sp>
          <p:nvSpPr>
            <p:cNvPr id="8" name="ZoneTexte 7"/>
            <p:cNvSpPr txBox="1"/>
            <p:nvPr/>
          </p:nvSpPr>
          <p:spPr>
            <a:xfrm>
              <a:off x="5131022" y="3614827"/>
              <a:ext cx="325370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CH" sz="1000" dirty="0" smtClean="0"/>
                <a:t>Calcul peu utile tant qu’on est pas à alimentation complète</a:t>
              </a:r>
              <a:endParaRPr lang="fr-CH" sz="1000" dirty="0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1390302" y="3756169"/>
              <a:ext cx="3744416" cy="0"/>
            </a:xfrm>
            <a:prstGeom prst="line">
              <a:avLst/>
            </a:prstGeom>
            <a:ln w="57150">
              <a:solidFill>
                <a:srgbClr val="FF0000"/>
              </a:solidFill>
              <a:tailEnd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ZoneTexte 15"/>
          <p:cNvSpPr txBox="1"/>
          <p:nvPr/>
        </p:nvSpPr>
        <p:spPr>
          <a:xfrm>
            <a:off x="179512" y="608707"/>
            <a:ext cx="8440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b="1" dirty="0" smtClean="0"/>
              <a:t>Glucose 10%, ça veut dire quoi?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 smtClean="0"/>
              <a:t>10% c’est par exemple 10 g par 100 g </a:t>
            </a:r>
            <a:r>
              <a:rPr lang="fr-CH" sz="1400" dirty="0" smtClean="0">
                <a:sym typeface="Wingdings" panose="05000000000000000000" pitchFamily="2" charset="2"/>
              </a:rPr>
              <a:t></a:t>
            </a:r>
            <a:r>
              <a:rPr lang="fr-CH" sz="1400" dirty="0" smtClean="0"/>
              <a:t> par extension, 10 g de sucre dans 100 ml d’eau (100 ml d’eau ≈ 100g)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 smtClean="0"/>
              <a:t>Glucose 10%, c’est donc 10 g de glucose par 100 ml (ou </a:t>
            </a:r>
            <a:r>
              <a:rPr lang="fr-CH" sz="1400" dirty="0" smtClean="0">
                <a:solidFill>
                  <a:srgbClr val="FF0000"/>
                </a:solidFill>
              </a:rPr>
              <a:t>0.1 g/ml</a:t>
            </a:r>
            <a:r>
              <a:rPr lang="fr-CH" sz="1400" dirty="0" smtClean="0"/>
              <a:t>)</a:t>
            </a:r>
            <a:endParaRPr lang="fr-CH" sz="1400" dirty="0"/>
          </a:p>
        </p:txBody>
      </p:sp>
      <p:sp>
        <p:nvSpPr>
          <p:cNvPr id="4" name="ZoneTexte 3"/>
          <p:cNvSpPr txBox="1"/>
          <p:nvPr/>
        </p:nvSpPr>
        <p:spPr>
          <a:xfrm>
            <a:off x="1430140" y="1738263"/>
            <a:ext cx="571271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COMMENT REMPLIR LA FEUILLE D’ORDRE ET LES CALCULS?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543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16" grpId="0" build="p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260648"/>
            <a:ext cx="856895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 u="sng" dirty="0" smtClean="0"/>
              <a:t>SUITE DU CAS </a:t>
            </a:r>
            <a:r>
              <a:rPr lang="fr-CH" sz="3200" b="1" u="sng" dirty="0" smtClean="0">
                <a:sym typeface="Wingdings" panose="05000000000000000000" pitchFamily="2" charset="2"/>
              </a:rPr>
              <a:t></a:t>
            </a:r>
            <a:r>
              <a:rPr lang="fr-CH" sz="3200" b="1" u="sng" dirty="0" smtClean="0"/>
              <a:t> Jour 2</a:t>
            </a:r>
          </a:p>
          <a:p>
            <a:endParaRPr lang="fr-CH" sz="3200" b="1" u="sng" dirty="0" smtClean="0"/>
          </a:p>
          <a:p>
            <a:endParaRPr lang="fr-CH" b="1" u="sng" dirty="0" smtClean="0"/>
          </a:p>
          <a:p>
            <a:r>
              <a:rPr lang="fr-CH" dirty="0"/>
              <a:t>A</a:t>
            </a:r>
            <a:r>
              <a:rPr lang="fr-CH" dirty="0" smtClean="0"/>
              <a:t> </a:t>
            </a:r>
            <a:r>
              <a:rPr lang="fr-CH" dirty="0" smtClean="0">
                <a:solidFill>
                  <a:srgbClr val="FF0000"/>
                </a:solidFill>
              </a:rPr>
              <a:t>J2</a:t>
            </a:r>
            <a:r>
              <a:rPr lang="fr-CH" dirty="0" smtClean="0"/>
              <a:t>, poids </a:t>
            </a:r>
            <a:r>
              <a:rPr lang="fr-CH" dirty="0"/>
              <a:t>du </a:t>
            </a:r>
            <a:r>
              <a:rPr lang="fr-CH" dirty="0" smtClean="0"/>
              <a:t>jour: </a:t>
            </a:r>
            <a:r>
              <a:rPr lang="fr-CH" dirty="0">
                <a:solidFill>
                  <a:srgbClr val="FF0000"/>
                </a:solidFill>
              </a:rPr>
              <a:t>1.9</a:t>
            </a:r>
            <a:r>
              <a:rPr lang="fr-CH" dirty="0"/>
              <a:t> </a:t>
            </a:r>
            <a:r>
              <a:rPr lang="fr-CH" dirty="0" smtClean="0"/>
              <a:t>kg, le </a:t>
            </a:r>
            <a:r>
              <a:rPr lang="fr-CH" dirty="0" smtClean="0">
                <a:sym typeface="Wingdings" panose="05000000000000000000" pitchFamily="2" charset="2"/>
              </a:rPr>
              <a:t>CDC </a:t>
            </a:r>
            <a:r>
              <a:rPr lang="fr-CH" dirty="0">
                <a:sym typeface="Wingdings" panose="05000000000000000000" pitchFamily="2" charset="2"/>
              </a:rPr>
              <a:t>vous </a:t>
            </a:r>
            <a:r>
              <a:rPr lang="fr-CH" dirty="0" smtClean="0">
                <a:sym typeface="Wingdings" panose="05000000000000000000" pitchFamily="2" charset="2"/>
              </a:rPr>
              <a:t>demande de </a:t>
            </a:r>
            <a:r>
              <a:rPr lang="fr-CH" dirty="0" smtClean="0"/>
              <a:t>baisser </a:t>
            </a:r>
            <a:r>
              <a:rPr lang="fr-CH" dirty="0"/>
              <a:t>la perfusion de G10% </a:t>
            </a:r>
            <a:r>
              <a:rPr lang="fr-CH" dirty="0" smtClean="0"/>
              <a:t>de moitié à </a:t>
            </a:r>
            <a:r>
              <a:rPr lang="fr-CH" dirty="0">
                <a:solidFill>
                  <a:srgbClr val="FF0000"/>
                </a:solidFill>
              </a:rPr>
              <a:t>4</a:t>
            </a:r>
            <a:r>
              <a:rPr lang="fr-CH" dirty="0" smtClean="0">
                <a:solidFill>
                  <a:srgbClr val="FF0000"/>
                </a:solidFill>
              </a:rPr>
              <a:t>0 </a:t>
            </a:r>
            <a:r>
              <a:rPr lang="fr-CH" dirty="0"/>
              <a:t>cc/kg/j et de débuter une alimentation orale avec à </a:t>
            </a:r>
            <a:r>
              <a:rPr lang="fr-CH" dirty="0">
                <a:solidFill>
                  <a:srgbClr val="FF0000"/>
                </a:solidFill>
              </a:rPr>
              <a:t>8 x 10 ml</a:t>
            </a:r>
            <a:r>
              <a:rPr lang="fr-CH" dirty="0"/>
              <a:t>/j de </a:t>
            </a:r>
            <a:r>
              <a:rPr lang="fr-CH" dirty="0">
                <a:solidFill>
                  <a:srgbClr val="FF0000"/>
                </a:solidFill>
              </a:rPr>
              <a:t>LM</a:t>
            </a:r>
          </a:p>
          <a:p>
            <a:endParaRPr lang="fr-CH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dirty="0" smtClean="0"/>
          </a:p>
          <a:p>
            <a:r>
              <a:rPr lang="fr-CH" b="1" u="sng" dirty="0" smtClean="0"/>
              <a:t>QUESTIONS</a:t>
            </a:r>
            <a:r>
              <a:rPr lang="fr-CH" b="1" i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Combien reçoit-il de liquide </a:t>
            </a:r>
            <a:r>
              <a:rPr lang="fr-CH" dirty="0"/>
              <a:t>au total en </a:t>
            </a:r>
            <a:r>
              <a:rPr lang="fr-CH" b="1" dirty="0"/>
              <a:t>ml/kg/j</a:t>
            </a:r>
            <a:r>
              <a:rPr lang="fr-CH" dirty="0"/>
              <a:t>?</a:t>
            </a:r>
            <a:endParaRPr lang="fr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Combien reçoit-il de </a:t>
            </a:r>
            <a:r>
              <a:rPr lang="fr-CH" b="1" dirty="0" smtClean="0"/>
              <a:t>mg/kg/min de sucre</a:t>
            </a:r>
            <a:r>
              <a:rPr lang="fr-CH" dirty="0" smtClean="0"/>
              <a:t> </a:t>
            </a:r>
            <a:r>
              <a:rPr lang="fr-CH" dirty="0"/>
              <a:t>au total ?</a:t>
            </a:r>
            <a:endParaRPr lang="fr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Est-ce suffisant?</a:t>
            </a:r>
          </a:p>
        </p:txBody>
      </p:sp>
    </p:spTree>
    <p:extLst>
      <p:ext uri="{BB962C8B-B14F-4D97-AF65-F5344CB8AC3E}">
        <p14:creationId xmlns:p14="http://schemas.microsoft.com/office/powerpoint/2010/main" val="263195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62220"/>
            <a:ext cx="8820472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818261" y="3351329"/>
            <a:ext cx="2024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8</a:t>
            </a:r>
            <a:r>
              <a:rPr lang="fr-CH" sz="1400" dirty="0"/>
              <a:t> </a:t>
            </a:r>
            <a:r>
              <a:rPr lang="fr-CH" sz="1400" dirty="0" smtClean="0"/>
              <a:t>x 10 ml = 80 ml/j de LM</a:t>
            </a:r>
            <a:endParaRPr lang="fr-CH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3309678" y="3561544"/>
            <a:ext cx="32358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80 ml/2.0 kg </a:t>
            </a:r>
            <a:r>
              <a:rPr lang="fr-CH" sz="1400" dirty="0" smtClean="0">
                <a:solidFill>
                  <a:srgbClr val="FF0000"/>
                </a:solidFill>
              </a:rPr>
              <a:t>(et pas 1.9 kg!) </a:t>
            </a:r>
            <a:r>
              <a:rPr lang="fr-CH" sz="1400" dirty="0" smtClean="0">
                <a:sym typeface="Wingdings" panose="05000000000000000000" pitchFamily="2" charset="2"/>
              </a:rPr>
              <a:t></a:t>
            </a:r>
            <a:r>
              <a:rPr lang="fr-CH" sz="1400" dirty="0" smtClean="0"/>
              <a:t> 40 ml/kg/j</a:t>
            </a:r>
            <a:endParaRPr lang="fr-CH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547663" y="4430868"/>
            <a:ext cx="16353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/>
              <a:t>4</a:t>
            </a:r>
            <a:r>
              <a:rPr lang="fr-CH" sz="1400" dirty="0" smtClean="0"/>
              <a:t>0 ml/kg/j de G10%</a:t>
            </a:r>
            <a:endParaRPr lang="fr-CH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3385351" y="4656184"/>
            <a:ext cx="946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40 ml/kg/j</a:t>
            </a:r>
            <a:endParaRPr lang="fr-CH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3385351" y="5093104"/>
            <a:ext cx="3341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/>
              <a:t>4</a:t>
            </a:r>
            <a:r>
              <a:rPr lang="fr-CH" sz="1400" dirty="0" smtClean="0"/>
              <a:t>0 x0.1 (10%)= 4 g/kg/j </a:t>
            </a:r>
            <a:r>
              <a:rPr lang="fr-CH" sz="1400" dirty="0" smtClean="0">
                <a:sym typeface="Wingdings" panose="05000000000000000000" pitchFamily="2" charset="2"/>
              </a:rPr>
              <a:t></a:t>
            </a:r>
            <a:r>
              <a:rPr lang="fr-CH" sz="1400" dirty="0" smtClean="0"/>
              <a:t>  </a:t>
            </a:r>
            <a:r>
              <a:rPr lang="fr-CH" sz="1400" b="1" dirty="0" smtClean="0">
                <a:solidFill>
                  <a:srgbClr val="00B0F0"/>
                </a:solidFill>
              </a:rPr>
              <a:t>2.8  mg/kg/min</a:t>
            </a:r>
            <a:endParaRPr lang="fr-CH" sz="1400" b="1" dirty="0">
              <a:solidFill>
                <a:srgbClr val="00B0F0"/>
              </a:solidFill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1390302" y="5065814"/>
            <a:ext cx="3744416" cy="0"/>
          </a:xfrm>
          <a:prstGeom prst="line">
            <a:avLst/>
          </a:prstGeom>
          <a:ln w="57150">
            <a:solidFill>
              <a:schemeClr val="tx1"/>
            </a:solidFill>
            <a:tailEnd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3309678" y="4018565"/>
            <a:ext cx="4346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40 ml/kg/j x </a:t>
            </a:r>
            <a:r>
              <a:rPr lang="fr-CH" sz="1400" dirty="0" smtClean="0">
                <a:solidFill>
                  <a:srgbClr val="7030A0"/>
                </a:solidFill>
              </a:rPr>
              <a:t>0.074 g/ml</a:t>
            </a:r>
            <a:r>
              <a:rPr lang="fr-CH" sz="1400" dirty="0" smtClean="0"/>
              <a:t>= 2.96 g/kg/j </a:t>
            </a:r>
            <a:r>
              <a:rPr lang="fr-CH" sz="1400" dirty="0" smtClean="0">
                <a:sym typeface="Wingdings" panose="05000000000000000000" pitchFamily="2" charset="2"/>
              </a:rPr>
              <a:t></a:t>
            </a:r>
            <a:r>
              <a:rPr lang="fr-CH" sz="1400" dirty="0" smtClean="0"/>
              <a:t> </a:t>
            </a:r>
            <a:r>
              <a:rPr lang="fr-CH" sz="1400" b="1" dirty="0" smtClean="0">
                <a:solidFill>
                  <a:srgbClr val="7030A0"/>
                </a:solidFill>
              </a:rPr>
              <a:t>2.1 mg/kg/min </a:t>
            </a:r>
            <a:endParaRPr lang="fr-CH" sz="1400" b="1" dirty="0">
              <a:solidFill>
                <a:srgbClr val="7030A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267730" y="5694948"/>
            <a:ext cx="975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 smtClean="0"/>
              <a:t>80 ml/kg/j</a:t>
            </a:r>
            <a:endParaRPr lang="fr-CH" sz="1400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3343568" y="6155958"/>
            <a:ext cx="56929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solidFill>
                  <a:srgbClr val="7030A0"/>
                </a:solidFill>
              </a:rPr>
              <a:t>2.1</a:t>
            </a:r>
            <a:r>
              <a:rPr lang="fr-CH" sz="1400" b="1" dirty="0" smtClean="0"/>
              <a:t> + </a:t>
            </a:r>
            <a:r>
              <a:rPr lang="fr-CH" sz="1400" b="1" dirty="0" smtClean="0">
                <a:solidFill>
                  <a:srgbClr val="00B0F0"/>
                </a:solidFill>
              </a:rPr>
              <a:t>2.8</a:t>
            </a:r>
            <a:r>
              <a:rPr lang="fr-CH" sz="1400" b="1" dirty="0" smtClean="0"/>
              <a:t> = </a:t>
            </a:r>
            <a:r>
              <a:rPr lang="fr-CH" sz="1400" b="1" dirty="0" smtClean="0">
                <a:solidFill>
                  <a:srgbClr val="FF0000"/>
                </a:solidFill>
              </a:rPr>
              <a:t>4.9  </a:t>
            </a:r>
            <a:r>
              <a:rPr lang="fr-CH" sz="1400" b="1" dirty="0">
                <a:solidFill>
                  <a:srgbClr val="FF0000"/>
                </a:solidFill>
              </a:rPr>
              <a:t>mg/kg/j </a:t>
            </a:r>
            <a:r>
              <a:rPr lang="fr-CH" sz="1400" b="1" dirty="0" smtClean="0">
                <a:sym typeface="Wingdings" panose="05000000000000000000" pitchFamily="2" charset="2"/>
              </a:rPr>
              <a:t> C’est limite  peut-être faudrait-il mieux sevrer la perfusion un peu plus progressivement selon ce qu’il mange, état clinique (SDR, T°, etc…)</a:t>
            </a:r>
          </a:p>
        </p:txBody>
      </p:sp>
      <p:cxnSp>
        <p:nvCxnSpPr>
          <p:cNvPr id="24" name="Connecteur droit 23"/>
          <p:cNvCxnSpPr/>
          <p:nvPr/>
        </p:nvCxnSpPr>
        <p:spPr>
          <a:xfrm>
            <a:off x="1395522" y="4018565"/>
            <a:ext cx="3744416" cy="0"/>
          </a:xfrm>
          <a:prstGeom prst="line">
            <a:avLst/>
          </a:prstGeom>
          <a:ln w="57150">
            <a:solidFill>
              <a:schemeClr val="tx1"/>
            </a:solidFill>
            <a:tailEnd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1390302" y="6155958"/>
            <a:ext cx="3744416" cy="0"/>
          </a:xfrm>
          <a:prstGeom prst="line">
            <a:avLst/>
          </a:prstGeom>
          <a:ln w="57150">
            <a:solidFill>
              <a:schemeClr val="tx1"/>
            </a:solidFill>
            <a:tailEnd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97"/>
          <a:stretch/>
        </p:blipFill>
        <p:spPr bwMode="auto">
          <a:xfrm>
            <a:off x="611560" y="838454"/>
            <a:ext cx="8053245" cy="168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ZoneTexte 28"/>
          <p:cNvSpPr txBox="1"/>
          <p:nvPr/>
        </p:nvSpPr>
        <p:spPr>
          <a:xfrm>
            <a:off x="971600" y="249289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 smtClean="0"/>
              <a:t>Lait maternel (LM)</a:t>
            </a:r>
            <a:r>
              <a:rPr lang="fr-CH" sz="1200" dirty="0" smtClean="0"/>
              <a:t> :</a:t>
            </a:r>
          </a:p>
          <a:p>
            <a:pPr marL="442913" indent="-171450">
              <a:buFont typeface="Arial" panose="020B0604020202020204" pitchFamily="34" charset="0"/>
              <a:buChar char="•"/>
            </a:pPr>
            <a:r>
              <a:rPr lang="fr-CH" sz="1200" dirty="0" smtClean="0">
                <a:solidFill>
                  <a:srgbClr val="7030A0"/>
                </a:solidFill>
              </a:rPr>
              <a:t>Glucose: 7.4 g de glucides/100ml ou 0.074 g/ml (</a:t>
            </a:r>
            <a:r>
              <a:rPr lang="fr-CH" sz="1200" dirty="0" smtClean="0">
                <a:solidFill>
                  <a:srgbClr val="7030A0"/>
                </a:solidFill>
                <a:sym typeface="Wingdings" panose="05000000000000000000" pitchFamily="2" charset="2"/>
              </a:rPr>
              <a:t> </a:t>
            </a:r>
            <a:r>
              <a:rPr lang="fr-CH" sz="1200" dirty="0" smtClean="0">
                <a:solidFill>
                  <a:srgbClr val="7030A0"/>
                </a:solidFill>
              </a:rPr>
              <a:t>c’est comme du G7,4%)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148064" y="1486525"/>
            <a:ext cx="864096" cy="864096"/>
          </a:xfrm>
          <a:prstGeom prst="rect">
            <a:avLst/>
          </a:prstGeom>
          <a:solidFill>
            <a:srgbClr val="7030A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365687" y="116632"/>
            <a:ext cx="3903633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CH" sz="2400" b="1" dirty="0" smtClean="0">
                <a:solidFill>
                  <a:srgbClr val="FF0000"/>
                </a:solidFill>
              </a:rPr>
              <a:t>J2</a:t>
            </a:r>
          </a:p>
          <a:p>
            <a:pPr algn="ctr"/>
            <a:r>
              <a:rPr lang="fr-CH" sz="1100" dirty="0" smtClean="0"/>
              <a:t>G10</a:t>
            </a:r>
            <a:r>
              <a:rPr lang="fr-CH" sz="1100" dirty="0"/>
              <a:t>% à 40 cc/kg/j </a:t>
            </a:r>
            <a:r>
              <a:rPr lang="fr-CH" sz="1100" dirty="0" smtClean="0"/>
              <a:t>et  alimentation </a:t>
            </a:r>
            <a:r>
              <a:rPr lang="fr-CH" sz="1100" dirty="0"/>
              <a:t>orale avec à 8 x 10 ml/j de </a:t>
            </a:r>
            <a:r>
              <a:rPr lang="fr-CH" sz="1100" dirty="0" smtClean="0"/>
              <a:t>LM</a:t>
            </a:r>
          </a:p>
          <a:p>
            <a:pPr algn="ctr"/>
            <a:r>
              <a:rPr lang="fr-CH" sz="1100" dirty="0" smtClean="0"/>
              <a:t>PN: 2.0 kg; Poids actuel  1.9 kg</a:t>
            </a:r>
            <a:endParaRPr lang="fr-CH" sz="1100" dirty="0"/>
          </a:p>
        </p:txBody>
      </p:sp>
    </p:spTree>
    <p:extLst>
      <p:ext uri="{BB962C8B-B14F-4D97-AF65-F5344CB8AC3E}">
        <p14:creationId xmlns:p14="http://schemas.microsoft.com/office/powerpoint/2010/main" val="364451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6" grpId="0"/>
      <p:bldP spid="17" grpId="0"/>
      <p:bldP spid="21" grpId="0"/>
      <p:bldP spid="22" grpId="0"/>
      <p:bldP spid="23" grpId="0"/>
      <p:bldP spid="29" grpId="0" build="p"/>
      <p:bldP spid="3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3729" y="26999"/>
            <a:ext cx="856895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u="sng" dirty="0" smtClean="0"/>
              <a:t>Suite du cas</a:t>
            </a:r>
          </a:p>
          <a:p>
            <a:endParaRPr lang="fr-CH" sz="4000" b="1" u="sng" dirty="0" smtClean="0"/>
          </a:p>
          <a:p>
            <a:r>
              <a:rPr lang="fr-CH" dirty="0" smtClean="0"/>
              <a:t>Le même prématuré de 35 semaines, PN de 2,0 kg.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E</a:t>
            </a:r>
            <a:r>
              <a:rPr lang="fr-CH" dirty="0" smtClean="0"/>
              <a:t>st maintenant à </a:t>
            </a:r>
            <a:r>
              <a:rPr lang="fr-CH" dirty="0" smtClean="0">
                <a:solidFill>
                  <a:srgbClr val="FF0000"/>
                </a:solidFill>
              </a:rPr>
              <a:t>10 jours de vie</a:t>
            </a:r>
            <a:r>
              <a:rPr lang="fr-CH" dirty="0" smtClean="0"/>
              <a:t>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L</a:t>
            </a:r>
            <a:r>
              <a:rPr lang="fr-CH" dirty="0" smtClean="0"/>
              <a:t>a </a:t>
            </a:r>
            <a:r>
              <a:rPr lang="fr-CH" dirty="0" smtClean="0">
                <a:solidFill>
                  <a:srgbClr val="FF0000"/>
                </a:solidFill>
              </a:rPr>
              <a:t>perfusion  </a:t>
            </a:r>
            <a:r>
              <a:rPr lang="fr-CH" dirty="0" smtClean="0"/>
              <a:t>de G10% a été </a:t>
            </a:r>
            <a:r>
              <a:rPr lang="fr-CH" dirty="0" smtClean="0">
                <a:solidFill>
                  <a:srgbClr val="FF0000"/>
                </a:solidFill>
              </a:rPr>
              <a:t>sevrée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Il reçoit </a:t>
            </a:r>
            <a:r>
              <a:rPr lang="fr-CH" dirty="0" smtClean="0">
                <a:solidFill>
                  <a:srgbClr val="FF0000"/>
                </a:solidFill>
              </a:rPr>
              <a:t>8 x 35 ml de LM</a:t>
            </a:r>
          </a:p>
          <a:p>
            <a:endParaRPr lang="fr-CH" dirty="0">
              <a:solidFill>
                <a:srgbClr val="FF0000"/>
              </a:solidFill>
            </a:endParaRPr>
          </a:p>
          <a:p>
            <a:r>
              <a:rPr lang="fr-CH" dirty="0" smtClean="0"/>
              <a:t>Problème</a:t>
            </a:r>
            <a:r>
              <a:rPr lang="fr-CH" dirty="0"/>
              <a:t>:</a:t>
            </a:r>
            <a:r>
              <a:rPr lang="fr-CH" dirty="0" smtClean="0"/>
              <a:t> il  prend</a:t>
            </a:r>
            <a:r>
              <a:rPr lang="fr-CH" dirty="0" smtClean="0">
                <a:solidFill>
                  <a:srgbClr val="FF0000"/>
                </a:solidFill>
              </a:rPr>
              <a:t> mal </a:t>
            </a:r>
            <a:r>
              <a:rPr lang="fr-CH" dirty="0" smtClean="0"/>
              <a:t>du poids et pèse ce jour 1.85 kg, donc n’a toujours pas repris son poids de naissance.</a:t>
            </a:r>
          </a:p>
          <a:p>
            <a:endParaRPr lang="fr-CH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dirty="0" smtClean="0"/>
          </a:p>
          <a:p>
            <a:r>
              <a:rPr lang="fr-CH" b="1" u="sng" dirty="0" smtClean="0"/>
              <a:t>QUESTIONS</a:t>
            </a:r>
            <a:r>
              <a:rPr lang="fr-CH" b="1" i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Combien reçoit-il de liquide en </a:t>
            </a:r>
            <a:r>
              <a:rPr lang="fr-CH" b="1" dirty="0" smtClean="0"/>
              <a:t>ml/kg/j </a:t>
            </a:r>
            <a:r>
              <a:rPr lang="fr-CH" dirty="0" smtClean="0"/>
              <a:t>au total?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Combien reçoit-il de </a:t>
            </a:r>
            <a:r>
              <a:rPr lang="fr-CH" b="1" dirty="0" smtClean="0"/>
              <a:t>kcal/kg/j </a:t>
            </a:r>
            <a:r>
              <a:rPr lang="fr-CH" dirty="0"/>
              <a:t>au total ?</a:t>
            </a:r>
            <a:endParaRPr lang="fr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Est-ce suffisant?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Quand est-il censé reprendre son poids de naissance?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Quelles sont les options possibles ?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95665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42568" y="2507196"/>
            <a:ext cx="4105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800" b="1" dirty="0" smtClean="0">
                <a:solidFill>
                  <a:srgbClr val="00B0F0"/>
                </a:solidFill>
              </a:rPr>
              <a:t>LIQUIDES (H</a:t>
            </a:r>
            <a:r>
              <a:rPr lang="fr-CH" sz="4800" b="1" baseline="-25000" dirty="0" smtClean="0">
                <a:solidFill>
                  <a:srgbClr val="00B0F0"/>
                </a:solidFill>
              </a:rPr>
              <a:t>2</a:t>
            </a:r>
            <a:r>
              <a:rPr lang="fr-CH" sz="4800" b="1" dirty="0" smtClean="0">
                <a:solidFill>
                  <a:srgbClr val="00B0F0"/>
                </a:solidFill>
              </a:rPr>
              <a:t>O)</a:t>
            </a:r>
          </a:p>
        </p:txBody>
      </p:sp>
    </p:spTree>
    <p:extLst>
      <p:ext uri="{BB962C8B-B14F-4D97-AF65-F5344CB8AC3E}">
        <p14:creationId xmlns:p14="http://schemas.microsoft.com/office/powerpoint/2010/main" val="140240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12"/>
          <a:stretch/>
        </p:blipFill>
        <p:spPr bwMode="auto">
          <a:xfrm>
            <a:off x="251520" y="2708920"/>
            <a:ext cx="8820472" cy="164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069780" y="3180926"/>
            <a:ext cx="2116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8</a:t>
            </a:r>
            <a:r>
              <a:rPr lang="fr-CH" sz="1400" dirty="0"/>
              <a:t> </a:t>
            </a:r>
            <a:r>
              <a:rPr lang="fr-CH" sz="1400" dirty="0" smtClean="0"/>
              <a:t>x 35 ml = </a:t>
            </a:r>
            <a:r>
              <a:rPr lang="fr-CH" sz="1400" dirty="0"/>
              <a:t>2</a:t>
            </a:r>
            <a:r>
              <a:rPr lang="fr-CH" sz="1400" dirty="0" smtClean="0"/>
              <a:t>80 ml/j de LM</a:t>
            </a:r>
            <a:endParaRPr lang="fr-CH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3618431" y="3429000"/>
            <a:ext cx="3509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280 ml/2.0 kg </a:t>
            </a:r>
            <a:r>
              <a:rPr lang="fr-CH" sz="1400" dirty="0" smtClean="0">
                <a:solidFill>
                  <a:srgbClr val="FF0000"/>
                </a:solidFill>
              </a:rPr>
              <a:t>(et pas 1.85 kg!) </a:t>
            </a:r>
            <a:r>
              <a:rPr lang="fr-CH" sz="1400" dirty="0" smtClean="0">
                <a:sym typeface="Wingdings" panose="05000000000000000000" pitchFamily="2" charset="2"/>
              </a:rPr>
              <a:t></a:t>
            </a:r>
            <a:r>
              <a:rPr lang="fr-CH" sz="1400" dirty="0" smtClean="0"/>
              <a:t> 140 ml/kg/j</a:t>
            </a:r>
            <a:endParaRPr lang="fr-CH" sz="1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3618431" y="3888883"/>
            <a:ext cx="4405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140 ml/kg/j x </a:t>
            </a:r>
            <a:r>
              <a:rPr lang="fr-CH" sz="1400" dirty="0" smtClean="0">
                <a:solidFill>
                  <a:srgbClr val="7030A0"/>
                </a:solidFill>
              </a:rPr>
              <a:t>0.074 g/ml</a:t>
            </a:r>
            <a:r>
              <a:rPr lang="fr-CH" sz="1400" dirty="0" smtClean="0"/>
              <a:t>= 10.4 g/kg/j </a:t>
            </a:r>
            <a:r>
              <a:rPr lang="fr-CH" sz="1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fr-CH" sz="1400" dirty="0" smtClean="0">
                <a:solidFill>
                  <a:srgbClr val="00B050"/>
                </a:solidFill>
              </a:rPr>
              <a:t> 7.2 mg/kg/min </a:t>
            </a:r>
            <a:endParaRPr lang="fr-CH" sz="1400" dirty="0">
              <a:solidFill>
                <a:srgbClr val="00B05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40"/>
          <a:stretch/>
        </p:blipFill>
        <p:spPr bwMode="auto">
          <a:xfrm>
            <a:off x="383613" y="764704"/>
            <a:ext cx="8053245" cy="171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3618431" y="3635672"/>
            <a:ext cx="4196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140 ml/kg/j x </a:t>
            </a:r>
            <a:r>
              <a:rPr lang="fr-CH" sz="1400" dirty="0" smtClean="0">
                <a:solidFill>
                  <a:srgbClr val="FF0000"/>
                </a:solidFill>
              </a:rPr>
              <a:t>0.70 </a:t>
            </a:r>
            <a:r>
              <a:rPr lang="fr-CH" sz="1400" dirty="0" err="1" smtClean="0"/>
              <a:t>kCal</a:t>
            </a:r>
            <a:r>
              <a:rPr lang="fr-CH" sz="1400" dirty="0" smtClean="0"/>
              <a:t>/ml= 98 </a:t>
            </a:r>
            <a:r>
              <a:rPr lang="fr-CH" sz="1400" dirty="0" err="1" smtClean="0"/>
              <a:t>kCal</a:t>
            </a:r>
            <a:r>
              <a:rPr lang="fr-CH" sz="1400" dirty="0" smtClean="0"/>
              <a:t>/kg/j </a:t>
            </a:r>
            <a:r>
              <a:rPr lang="fr-CH" sz="1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C’est peu !</a:t>
            </a:r>
            <a:r>
              <a:rPr lang="fr-CH" sz="1400" dirty="0" smtClean="0">
                <a:solidFill>
                  <a:srgbClr val="FF0000"/>
                </a:solidFill>
              </a:rPr>
              <a:t> </a:t>
            </a:r>
            <a:endParaRPr lang="fr-CH" sz="14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75656" y="5661248"/>
            <a:ext cx="6267998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fr-CH" b="1" dirty="0" smtClean="0"/>
              <a:t>QUELLES SONT LES OPTIONS POUR AUGMENTER LES CALORIES?</a:t>
            </a:r>
            <a:endParaRPr lang="fr-CH" b="1" dirty="0"/>
          </a:p>
        </p:txBody>
      </p:sp>
      <p:grpSp>
        <p:nvGrpSpPr>
          <p:cNvPr id="3" name="Groupe 2"/>
          <p:cNvGrpSpPr/>
          <p:nvPr/>
        </p:nvGrpSpPr>
        <p:grpSpPr>
          <a:xfrm>
            <a:off x="1595601" y="2060848"/>
            <a:ext cx="2400335" cy="1941202"/>
            <a:chOff x="1595601" y="2060848"/>
            <a:chExt cx="2400335" cy="1941202"/>
          </a:xfrm>
        </p:grpSpPr>
        <p:sp>
          <p:nvSpPr>
            <p:cNvPr id="19" name="Rectangle 18"/>
            <p:cNvSpPr/>
            <p:nvPr/>
          </p:nvSpPr>
          <p:spPr>
            <a:xfrm>
              <a:off x="1595601" y="3779167"/>
              <a:ext cx="1965596" cy="222883"/>
            </a:xfrm>
            <a:prstGeom prst="rect">
              <a:avLst/>
            </a:prstGeom>
            <a:solidFill>
              <a:srgbClr val="FF000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308523" y="2060848"/>
              <a:ext cx="687413" cy="222883"/>
            </a:xfrm>
            <a:prstGeom prst="rect">
              <a:avLst/>
            </a:prstGeom>
            <a:solidFill>
              <a:srgbClr val="FF000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1595601" y="2060848"/>
            <a:ext cx="4188320" cy="2164085"/>
            <a:chOff x="1595601" y="2060848"/>
            <a:chExt cx="4188320" cy="2164085"/>
          </a:xfrm>
        </p:grpSpPr>
        <p:sp>
          <p:nvSpPr>
            <p:cNvPr id="27" name="Rectangle 26"/>
            <p:cNvSpPr/>
            <p:nvPr/>
          </p:nvSpPr>
          <p:spPr>
            <a:xfrm>
              <a:off x="1595601" y="4002050"/>
              <a:ext cx="1965596" cy="222883"/>
            </a:xfrm>
            <a:prstGeom prst="rect">
              <a:avLst/>
            </a:prstGeom>
            <a:solidFill>
              <a:srgbClr val="7030A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932040" y="2060848"/>
              <a:ext cx="851881" cy="222883"/>
            </a:xfrm>
            <a:prstGeom prst="rect">
              <a:avLst/>
            </a:prstGeom>
            <a:solidFill>
              <a:srgbClr val="7030A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2982042" y="188640"/>
            <a:ext cx="2670924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CH" sz="2400" b="1" dirty="0" smtClean="0">
                <a:solidFill>
                  <a:srgbClr val="FF0000"/>
                </a:solidFill>
              </a:rPr>
              <a:t>J10</a:t>
            </a:r>
          </a:p>
          <a:p>
            <a:pPr algn="ctr"/>
            <a:r>
              <a:rPr lang="fr-CH" sz="1100" dirty="0" smtClean="0"/>
              <a:t>Alimentation </a:t>
            </a:r>
            <a:r>
              <a:rPr lang="fr-CH" sz="1100" dirty="0"/>
              <a:t>orale avec à 8 x </a:t>
            </a:r>
            <a:r>
              <a:rPr lang="fr-CH" sz="1100" dirty="0" smtClean="0"/>
              <a:t>35 </a:t>
            </a:r>
            <a:r>
              <a:rPr lang="fr-CH" sz="1100" dirty="0"/>
              <a:t>ml/j de </a:t>
            </a:r>
            <a:r>
              <a:rPr lang="fr-CH" sz="1100" dirty="0" smtClean="0"/>
              <a:t>LM</a:t>
            </a:r>
          </a:p>
          <a:p>
            <a:pPr algn="ctr"/>
            <a:r>
              <a:rPr lang="fr-CH" sz="1100" dirty="0" smtClean="0"/>
              <a:t>PN: 2 kg; Poids actuel  1.85 kg</a:t>
            </a:r>
            <a:endParaRPr lang="fr-CH" sz="1100" dirty="0"/>
          </a:p>
        </p:txBody>
      </p:sp>
      <p:sp>
        <p:nvSpPr>
          <p:cNvPr id="29" name="Rectangle 28"/>
          <p:cNvSpPr/>
          <p:nvPr/>
        </p:nvSpPr>
        <p:spPr>
          <a:xfrm>
            <a:off x="956452" y="4509120"/>
            <a:ext cx="7410605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H" dirty="0" smtClean="0">
                <a:solidFill>
                  <a:srgbClr val="00B050"/>
                </a:solidFill>
              </a:rPr>
              <a:t>Sucre =OK </a:t>
            </a:r>
            <a:r>
              <a:rPr lang="fr-CH" dirty="0" smtClean="0"/>
              <a:t>(</a:t>
            </a:r>
            <a:r>
              <a:rPr lang="fr-CH" dirty="0" smtClean="0">
                <a:sym typeface="Wingdings" panose="05000000000000000000" pitchFamily="2" charset="2"/>
              </a:rPr>
              <a:t></a:t>
            </a:r>
            <a:r>
              <a:rPr lang="fr-CH" dirty="0" smtClean="0"/>
              <a:t> ne fera pas d’hypoglycémie) mais </a:t>
            </a:r>
            <a:r>
              <a:rPr lang="fr-CH" dirty="0" smtClean="0">
                <a:solidFill>
                  <a:srgbClr val="FF0000"/>
                </a:solidFill>
              </a:rPr>
              <a:t>trop peu de calories </a:t>
            </a:r>
            <a:r>
              <a:rPr lang="fr-CH" dirty="0" smtClean="0"/>
              <a:t>ce qui pourrait expliquer pourquoi il ne prend pas bien du poids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7420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1" grpId="0"/>
      <p:bldP spid="18" grpId="0"/>
      <p:bldP spid="2" grpId="0" animBg="1"/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51520" y="476672"/>
            <a:ext cx="1733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OPTIONS</a:t>
            </a:r>
            <a:endParaRPr lang="fr-FR" sz="32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385645" y="1196752"/>
            <a:ext cx="85788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3200" b="1" dirty="0" smtClean="0"/>
              <a:t>Augmenter les quantités de LM</a:t>
            </a:r>
          </a:p>
          <a:p>
            <a:pPr marL="342900" indent="-342900">
              <a:buFont typeface="+mj-lt"/>
              <a:buAutoNum type="arabicPeriod"/>
            </a:pPr>
            <a:endParaRPr lang="fr-FR" sz="3200" b="1" dirty="0" smtClean="0"/>
          </a:p>
          <a:p>
            <a:pPr marL="342900" indent="-342900">
              <a:buFont typeface="+mj-lt"/>
              <a:buAutoNum type="arabicPeriod"/>
            </a:pPr>
            <a:r>
              <a:rPr lang="fr-FR" sz="3200" b="1" dirty="0" smtClean="0"/>
              <a:t>Enrichir le LM</a:t>
            </a:r>
          </a:p>
          <a:p>
            <a:pPr marL="342900" indent="-342900">
              <a:buFont typeface="+mj-lt"/>
              <a:buAutoNum type="arabicPeriod"/>
            </a:pPr>
            <a:endParaRPr lang="fr-FR" sz="3200" b="1" dirty="0" smtClean="0"/>
          </a:p>
          <a:p>
            <a:pPr marL="342900" indent="-342900">
              <a:buFont typeface="+mj-lt"/>
              <a:buAutoNum type="arabicPeriod"/>
            </a:pPr>
            <a:r>
              <a:rPr lang="fr-FR" sz="3200" b="1" dirty="0" smtClean="0"/>
              <a:t>Si pas assez de LM ou enfant non allaité, compléter avec un lait pour prématurés</a:t>
            </a:r>
          </a:p>
          <a:p>
            <a:pPr marL="342900" indent="-342900">
              <a:buFont typeface="+mj-lt"/>
              <a:buAutoNum type="arabicPeriod"/>
            </a:pPr>
            <a:endParaRPr lang="fr-FR" sz="3200" b="1" dirty="0" smtClean="0"/>
          </a:p>
          <a:p>
            <a:pPr marL="342900" indent="-342900">
              <a:buFont typeface="+mj-lt"/>
              <a:buAutoNum type="arabicPeriod"/>
            </a:pPr>
            <a:r>
              <a:rPr lang="fr-FR" sz="3200" b="1" dirty="0" smtClean="0"/>
              <a:t>Associer les propositions précédentes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287436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14780" y="1340768"/>
            <a:ext cx="849694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3200" b="1" dirty="0" smtClean="0"/>
              <a:t>Augmenter les quantités de LM</a:t>
            </a:r>
          </a:p>
          <a:p>
            <a:endParaRPr lang="fr-CH" sz="2000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 smtClean="0"/>
              <a:t>Si on augmente le volume de LM: 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fr-CH" sz="2000" dirty="0" smtClean="0"/>
              <a:t>à 160 ml/kg/j x 0.7 </a:t>
            </a:r>
            <a:r>
              <a:rPr lang="fr-CH" sz="2000" dirty="0" err="1" smtClean="0"/>
              <a:t>kCal</a:t>
            </a:r>
            <a:r>
              <a:rPr lang="fr-CH" sz="2000" dirty="0" smtClean="0"/>
              <a:t>/ml = 112 kcal/kg/j </a:t>
            </a:r>
          </a:p>
          <a:p>
            <a:pPr lvl="2"/>
            <a:r>
              <a:rPr lang="fr-CH" sz="2000" dirty="0" smtClean="0">
                <a:sym typeface="Wingdings" panose="05000000000000000000" pitchFamily="2" charset="2"/>
              </a:rPr>
              <a:t>       </a:t>
            </a:r>
            <a:r>
              <a:rPr lang="fr-CH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Ç</a:t>
            </a:r>
            <a:r>
              <a:rPr lang="fr-CH" sz="2000" dirty="0" smtClean="0">
                <a:solidFill>
                  <a:srgbClr val="FF0000"/>
                </a:solidFill>
              </a:rPr>
              <a:t>a risque de rester insuffisant</a:t>
            </a:r>
          </a:p>
          <a:p>
            <a:pPr lvl="2"/>
            <a:endParaRPr lang="fr-CH" sz="2000" dirty="0" smtClean="0">
              <a:solidFill>
                <a:srgbClr val="FF0000"/>
              </a:solidFill>
            </a:endParaRP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fr-CH" sz="2000" dirty="0" smtClean="0"/>
              <a:t>à 180ml/kg/j </a:t>
            </a:r>
            <a:r>
              <a:rPr lang="fr-CH" sz="2000" dirty="0"/>
              <a:t>x 0.7 </a:t>
            </a:r>
            <a:r>
              <a:rPr lang="fr-CH" sz="2000" dirty="0" err="1"/>
              <a:t>kCal</a:t>
            </a:r>
            <a:r>
              <a:rPr lang="fr-CH" sz="2000" dirty="0"/>
              <a:t>/ml = </a:t>
            </a:r>
            <a:r>
              <a:rPr lang="fr-CH" sz="2000" dirty="0" smtClean="0">
                <a:solidFill>
                  <a:schemeClr val="accent6"/>
                </a:solidFill>
              </a:rPr>
              <a:t>126</a:t>
            </a:r>
            <a:r>
              <a:rPr lang="fr-CH" sz="2000" dirty="0" smtClean="0"/>
              <a:t> </a:t>
            </a:r>
            <a:r>
              <a:rPr lang="fr-CH" sz="2000" dirty="0"/>
              <a:t>kcal/kg/j Cible 120-140 </a:t>
            </a:r>
            <a:r>
              <a:rPr lang="fr-CH" sz="2000" dirty="0" err="1"/>
              <a:t>kCal</a:t>
            </a:r>
            <a:r>
              <a:rPr lang="fr-CH" sz="2000" dirty="0"/>
              <a:t>/kg/j</a:t>
            </a:r>
            <a:r>
              <a:rPr lang="fr-CH" sz="2000" dirty="0">
                <a:sym typeface="Wingdings" panose="05000000000000000000" pitchFamily="2" charset="2"/>
              </a:rPr>
              <a:t>  </a:t>
            </a:r>
            <a:r>
              <a:rPr lang="fr-CH" sz="2000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Limite pour les calories </a:t>
            </a:r>
            <a:r>
              <a:rPr lang="fr-CH" sz="2000" u="sng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et</a:t>
            </a:r>
            <a:r>
              <a:rPr lang="fr-CH" sz="2000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 cela </a:t>
            </a:r>
            <a:r>
              <a:rPr lang="fr-CH" sz="2000" dirty="0" smtClean="0">
                <a:solidFill>
                  <a:schemeClr val="accent6"/>
                </a:solidFill>
              </a:rPr>
              <a:t>risque </a:t>
            </a:r>
            <a:r>
              <a:rPr lang="fr-CH" sz="2000" dirty="0">
                <a:solidFill>
                  <a:schemeClr val="accent6"/>
                </a:solidFill>
              </a:rPr>
              <a:t>d’être mal supporté au niveau des volumes </a:t>
            </a:r>
            <a:r>
              <a:rPr lang="fr-CH" sz="2000" dirty="0" smtClean="0">
                <a:solidFill>
                  <a:schemeClr val="accent6"/>
                </a:solidFill>
              </a:rPr>
              <a:t>   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endParaRPr lang="fr-CH" sz="2000" dirty="0" smtClean="0">
              <a:solidFill>
                <a:schemeClr val="accent6"/>
              </a:solidFill>
            </a:endParaRP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fr-CH" sz="2000" dirty="0" smtClean="0"/>
              <a:t>à 200 ml/kg/j </a:t>
            </a:r>
            <a:r>
              <a:rPr lang="fr-CH" sz="2000" dirty="0"/>
              <a:t>x 0.7 </a:t>
            </a:r>
            <a:r>
              <a:rPr lang="fr-CH" sz="2000" dirty="0" err="1"/>
              <a:t>kCal</a:t>
            </a:r>
            <a:r>
              <a:rPr lang="fr-CH" sz="2000" dirty="0"/>
              <a:t>/ml = </a:t>
            </a:r>
            <a:r>
              <a:rPr lang="fr-CH" sz="2000" dirty="0" smtClean="0">
                <a:solidFill>
                  <a:srgbClr val="00B050"/>
                </a:solidFill>
              </a:rPr>
              <a:t>140</a:t>
            </a:r>
            <a:r>
              <a:rPr lang="fr-CH" sz="2000" dirty="0" smtClean="0"/>
              <a:t> </a:t>
            </a:r>
            <a:r>
              <a:rPr lang="fr-CH" sz="2000" dirty="0"/>
              <a:t>kcal/kg/j </a:t>
            </a:r>
            <a:r>
              <a:rPr lang="fr-CH" sz="2000" dirty="0" smtClean="0">
                <a:sym typeface="Wingdings" panose="05000000000000000000" pitchFamily="2" charset="2"/>
              </a:rPr>
              <a:t> </a:t>
            </a:r>
            <a:r>
              <a:rPr lang="fr-CH" sz="2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OK pour les calories </a:t>
            </a:r>
            <a:r>
              <a:rPr lang="fr-CH" sz="2000" dirty="0" smtClean="0">
                <a:sym typeface="Wingdings" panose="05000000000000000000" pitchFamily="2" charset="2"/>
              </a:rPr>
              <a:t>mais </a:t>
            </a:r>
            <a:r>
              <a:rPr lang="fr-CH" sz="2000" dirty="0">
                <a:solidFill>
                  <a:srgbClr val="00B050"/>
                </a:solidFill>
                <a:sym typeface="Wingdings" panose="05000000000000000000" pitchFamily="2" charset="2"/>
              </a:rPr>
              <a:t>ç</a:t>
            </a:r>
            <a:r>
              <a:rPr lang="fr-CH" sz="2000" dirty="0" smtClean="0">
                <a:solidFill>
                  <a:srgbClr val="00B050"/>
                </a:solidFill>
              </a:rPr>
              <a:t>a a de fortes chances d’être </a:t>
            </a:r>
            <a:r>
              <a:rPr lang="fr-CH" sz="2000" dirty="0" smtClean="0">
                <a:solidFill>
                  <a:srgbClr val="FF0000"/>
                </a:solidFill>
              </a:rPr>
              <a:t>mal supporté </a:t>
            </a:r>
            <a:r>
              <a:rPr lang="fr-CH" sz="2000" dirty="0" smtClean="0"/>
              <a:t>au niveau des volumes</a:t>
            </a:r>
            <a:r>
              <a:rPr lang="fr-CH" sz="2000" dirty="0" smtClean="0">
                <a:solidFill>
                  <a:srgbClr val="FF0000"/>
                </a:solidFill>
              </a:rPr>
              <a:t> (RGO, inconfort, apnées, NEC)</a:t>
            </a:r>
            <a:endParaRPr lang="fr-CH" sz="2000" dirty="0">
              <a:solidFill>
                <a:srgbClr val="FF0000"/>
              </a:solidFill>
            </a:endParaRPr>
          </a:p>
          <a:p>
            <a:pPr lvl="2"/>
            <a:r>
              <a:rPr lang="fr-CH" sz="2000" dirty="0" smtClean="0"/>
              <a:t> </a:t>
            </a:r>
            <a:endParaRPr lang="fr-CH" sz="2000" dirty="0" smtClean="0">
              <a:sym typeface="Wingdings" panose="05000000000000000000" pitchFamily="2" charset="2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94175" y="116632"/>
            <a:ext cx="7538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OPTIONS POUR AUGMENTER LES CALORIES</a:t>
            </a:r>
            <a:endParaRPr lang="fr-FR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2195736" y="701407"/>
            <a:ext cx="4671472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fr-CH" dirty="0"/>
              <a:t>Cible </a:t>
            </a:r>
            <a:r>
              <a:rPr lang="fr-CH" dirty="0" smtClean="0"/>
              <a:t>pour prématuré  34 SA: </a:t>
            </a:r>
            <a:r>
              <a:rPr lang="fr-CH" dirty="0">
                <a:solidFill>
                  <a:srgbClr val="FF0000"/>
                </a:solidFill>
              </a:rPr>
              <a:t>120-140  </a:t>
            </a:r>
            <a:r>
              <a:rPr lang="fr-CH" dirty="0" err="1">
                <a:solidFill>
                  <a:srgbClr val="FF0000"/>
                </a:solidFill>
              </a:rPr>
              <a:t>kCal</a:t>
            </a:r>
            <a:r>
              <a:rPr lang="fr-CH" dirty="0">
                <a:solidFill>
                  <a:srgbClr val="FF0000"/>
                </a:solidFill>
              </a:rPr>
              <a:t>/kg/j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05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23528" y="528825"/>
            <a:ext cx="8496944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2. Enrichir le LM </a:t>
            </a:r>
          </a:p>
          <a:p>
            <a:endParaRPr lang="fr-CH" sz="900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/>
              <a:t>On peut enrichir le LM </a:t>
            </a:r>
            <a:r>
              <a:rPr lang="fr-CH" sz="2000" dirty="0" smtClean="0"/>
              <a:t>(</a:t>
            </a:r>
            <a:r>
              <a:rPr lang="fr-CH" sz="2000" b="1" dirty="0" smtClean="0">
                <a:solidFill>
                  <a:srgbClr val="7030A0"/>
                </a:solidFill>
              </a:rPr>
              <a:t>65-75 </a:t>
            </a:r>
            <a:r>
              <a:rPr lang="fr-CH" sz="2000" dirty="0" smtClean="0"/>
              <a:t>kcal/100ml) avec </a:t>
            </a:r>
            <a:r>
              <a:rPr lang="fr-CH" sz="2000" dirty="0"/>
              <a:t>du </a:t>
            </a:r>
            <a:r>
              <a:rPr lang="fr-CH" sz="2000" b="1" dirty="0"/>
              <a:t>FM</a:t>
            </a:r>
            <a:r>
              <a:rPr lang="fr-CH" sz="2000" b="1" dirty="0">
                <a:solidFill>
                  <a:srgbClr val="FF0000"/>
                </a:solidFill>
              </a:rPr>
              <a:t>85</a:t>
            </a:r>
            <a:r>
              <a:rPr lang="fr-CH" sz="2000" b="1" dirty="0"/>
              <a:t> (Nestlé®) </a:t>
            </a:r>
            <a:r>
              <a:rPr lang="fr-CH" sz="2000" dirty="0"/>
              <a:t>ou «</a:t>
            </a:r>
            <a:r>
              <a:rPr lang="fr-CH" sz="2000" b="1" dirty="0" err="1"/>
              <a:t>Frauen</a:t>
            </a:r>
            <a:r>
              <a:rPr lang="fr-CH" sz="2000" b="1" dirty="0"/>
              <a:t> </a:t>
            </a:r>
            <a:r>
              <a:rPr lang="fr-CH" sz="2000" b="1" dirty="0" err="1"/>
              <a:t>Milch</a:t>
            </a:r>
            <a:r>
              <a:rPr lang="fr-CH" sz="2000" b="1" dirty="0"/>
              <a:t> </a:t>
            </a:r>
            <a:r>
              <a:rPr lang="fr-CH" sz="2000" b="1" dirty="0">
                <a:solidFill>
                  <a:srgbClr val="FF0000"/>
                </a:solidFill>
              </a:rPr>
              <a:t>85</a:t>
            </a:r>
            <a:r>
              <a:rPr lang="fr-CH" sz="2000" dirty="0"/>
              <a:t>» qui est une </a:t>
            </a:r>
            <a:r>
              <a:rPr lang="fr-CH" sz="2000" b="1" dirty="0"/>
              <a:t>poudre de </a:t>
            </a:r>
            <a:r>
              <a:rPr lang="fr-CH" sz="2000" b="1" dirty="0" smtClean="0"/>
              <a:t>lait de femme </a:t>
            </a:r>
            <a:r>
              <a:rPr lang="fr-CH" sz="2000" dirty="0"/>
              <a:t>que l’on ajoute au lait </a:t>
            </a:r>
            <a:r>
              <a:rPr lang="fr-CH" sz="2000" dirty="0" smtClean="0"/>
              <a:t>maternel</a:t>
            </a:r>
            <a:endParaRPr lang="fr-CH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794175" y="116632"/>
            <a:ext cx="7538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OPTIONS POUR AUGMENTER LES </a:t>
            </a:r>
            <a:r>
              <a:rPr lang="fr-FR" sz="3200" b="1" dirty="0" smtClean="0">
                <a:solidFill>
                  <a:srgbClr val="C00000"/>
                </a:solidFill>
              </a:rPr>
              <a:t>CALORIES</a:t>
            </a:r>
            <a:endParaRPr lang="fr-FR" sz="3200" b="1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16968" y="5029304"/>
            <a:ext cx="69735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/>
              <a:buChar char="à"/>
            </a:pPr>
            <a:r>
              <a:rPr lang="fr-CH" sz="2000" dirty="0" smtClean="0"/>
              <a:t>140 </a:t>
            </a:r>
            <a:r>
              <a:rPr lang="fr-CH" sz="2000" dirty="0"/>
              <a:t>ml/kg/j </a:t>
            </a:r>
            <a:r>
              <a:rPr lang="fr-CH" sz="2000" dirty="0" smtClean="0"/>
              <a:t>x 0.</a:t>
            </a:r>
            <a:r>
              <a:rPr lang="fr-CH" sz="2000" dirty="0" smtClean="0">
                <a:solidFill>
                  <a:srgbClr val="FF0000"/>
                </a:solidFill>
              </a:rPr>
              <a:t>85</a:t>
            </a:r>
            <a:r>
              <a:rPr lang="fr-CH" sz="2000" dirty="0" smtClean="0"/>
              <a:t> (67 + 18) </a:t>
            </a:r>
            <a:r>
              <a:rPr lang="fr-CH" sz="2000" dirty="0" err="1" smtClean="0"/>
              <a:t>kCal</a:t>
            </a:r>
            <a:r>
              <a:rPr lang="fr-CH" sz="2000" dirty="0" smtClean="0"/>
              <a:t>/ml </a:t>
            </a:r>
            <a:r>
              <a:rPr lang="fr-CH" sz="2000" dirty="0"/>
              <a:t>= </a:t>
            </a:r>
            <a:r>
              <a:rPr lang="fr-CH" sz="2000" dirty="0" smtClean="0">
                <a:solidFill>
                  <a:schemeClr val="accent6">
                    <a:lumMod val="75000"/>
                  </a:schemeClr>
                </a:solidFill>
              </a:rPr>
              <a:t>119 </a:t>
            </a:r>
            <a:r>
              <a:rPr lang="fr-CH" sz="2000" dirty="0" err="1" smtClean="0"/>
              <a:t>kCal</a:t>
            </a:r>
            <a:r>
              <a:rPr lang="fr-CH" sz="2000" dirty="0" smtClean="0"/>
              <a:t>/kg/j</a:t>
            </a:r>
          </a:p>
          <a:p>
            <a:pPr marL="342900" indent="-342900">
              <a:buFont typeface="Wingdings"/>
              <a:buChar char="à"/>
            </a:pPr>
            <a:endParaRPr lang="fr-CH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/>
              <a:buChar char="à"/>
            </a:pPr>
            <a:r>
              <a:rPr lang="fr-CH" sz="20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Ca </a:t>
            </a:r>
            <a:r>
              <a:rPr lang="fr-CH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reste limite… </a:t>
            </a:r>
            <a:endParaRPr lang="fr-CH" sz="2000" dirty="0" smtClean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/>
              <a:buChar char="à"/>
            </a:pPr>
            <a:endParaRPr lang="fr-CH" sz="2000" dirty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/>
              <a:buChar char="à"/>
            </a:pPr>
            <a:r>
              <a:rPr lang="fr-CH" sz="2000" dirty="0" smtClean="0">
                <a:sym typeface="Wingdings" panose="05000000000000000000" pitchFamily="2" charset="2"/>
              </a:rPr>
              <a:t>Suivre </a:t>
            </a:r>
            <a:r>
              <a:rPr lang="fr-CH" sz="2000" dirty="0">
                <a:sym typeface="Wingdings" panose="05000000000000000000" pitchFamily="2" charset="2"/>
              </a:rPr>
              <a:t>la prise de </a:t>
            </a:r>
            <a:r>
              <a:rPr lang="fr-CH" sz="2000" dirty="0" smtClean="0">
                <a:sym typeface="Wingdings" panose="05000000000000000000" pitchFamily="2" charset="2"/>
              </a:rPr>
              <a:t>poids</a:t>
            </a:r>
            <a:endParaRPr lang="fr-CH" sz="2000" dirty="0">
              <a:sym typeface="Wingdings" panose="05000000000000000000" pitchFamily="2" charset="2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1187624" y="2220992"/>
            <a:ext cx="6109418" cy="2506813"/>
            <a:chOff x="539552" y="2132856"/>
            <a:chExt cx="7704856" cy="3161453"/>
          </a:xfrm>
        </p:grpSpPr>
        <p:grpSp>
          <p:nvGrpSpPr>
            <p:cNvPr id="17" name="Groupe 16"/>
            <p:cNvGrpSpPr/>
            <p:nvPr/>
          </p:nvGrpSpPr>
          <p:grpSpPr>
            <a:xfrm>
              <a:off x="539552" y="2132856"/>
              <a:ext cx="7704856" cy="3084412"/>
              <a:chOff x="539552" y="2132856"/>
              <a:chExt cx="7704856" cy="3084412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552" y="2132856"/>
                <a:ext cx="3206972" cy="30844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0" name="Flèche droite 9"/>
              <p:cNvSpPr/>
              <p:nvPr/>
            </p:nvSpPr>
            <p:spPr>
              <a:xfrm>
                <a:off x="4045420" y="3125540"/>
                <a:ext cx="785295" cy="576064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53533" y="2132856"/>
                <a:ext cx="3190875" cy="26955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7260549" y="3400834"/>
                <a:ext cx="475132" cy="159618"/>
              </a:xfrm>
              <a:prstGeom prst="rect">
                <a:avLst/>
              </a:prstGeom>
              <a:solidFill>
                <a:srgbClr val="FF0000">
                  <a:alpha val="1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498115" y="2897337"/>
                <a:ext cx="300469" cy="221282"/>
              </a:xfrm>
              <a:prstGeom prst="rect">
                <a:avLst/>
              </a:prstGeom>
              <a:solidFill>
                <a:srgbClr val="FF0000">
                  <a:alpha val="1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529566" y="3701604"/>
                <a:ext cx="237566" cy="159618"/>
              </a:xfrm>
              <a:prstGeom prst="rect">
                <a:avLst/>
              </a:prstGeom>
              <a:solidFill>
                <a:srgbClr val="FF0000">
                  <a:alpha val="1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616898" y="3861222"/>
                <a:ext cx="237566" cy="316371"/>
              </a:xfrm>
              <a:prstGeom prst="rect">
                <a:avLst/>
              </a:prstGeom>
              <a:solidFill>
                <a:schemeClr val="tx2">
                  <a:alpha val="1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5053533" y="4847936"/>
              <a:ext cx="3190875" cy="44637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92075" indent="-92075"/>
              <a:r>
                <a:rPr lang="fr-FR" sz="900" dirty="0" smtClean="0"/>
                <a:t>+ </a:t>
              </a:r>
              <a:r>
                <a:rPr lang="fr-FR" sz="800" dirty="0" smtClean="0"/>
                <a:t>Calcium </a:t>
              </a:r>
              <a:r>
                <a:rPr lang="fr-FR" sz="800" dirty="0"/>
                <a:t>: 75 </a:t>
              </a:r>
              <a:r>
                <a:rPr lang="fr-FR" sz="800" dirty="0" smtClean="0"/>
                <a:t>mg, Phosphate </a:t>
              </a:r>
              <a:r>
                <a:rPr lang="fr-FR" sz="800" dirty="0"/>
                <a:t>: 45 </a:t>
              </a:r>
              <a:r>
                <a:rPr lang="fr-FR" sz="800" dirty="0" smtClean="0"/>
                <a:t>mg ,Fer</a:t>
              </a:r>
              <a:r>
                <a:rPr lang="fr-FR" sz="800" dirty="0"/>
                <a:t>: 1,3 </a:t>
              </a:r>
              <a:r>
                <a:rPr lang="fr-FR" sz="800" dirty="0" smtClean="0"/>
                <a:t>mg; </a:t>
              </a:r>
              <a:r>
                <a:rPr lang="fr-FR" sz="800" dirty="0"/>
                <a:t>Zinc 0,8 </a:t>
              </a:r>
              <a:r>
                <a:rPr lang="fr-FR" sz="800" dirty="0" smtClean="0"/>
                <a:t>mg;</a:t>
              </a:r>
              <a:r>
                <a:rPr lang="fr-FR" sz="800" dirty="0"/>
                <a:t> </a:t>
              </a:r>
              <a:r>
                <a:rPr lang="fr-FR" sz="800" dirty="0" smtClean="0"/>
                <a:t>Vit </a:t>
              </a:r>
              <a:r>
                <a:rPr lang="fr-FR" sz="800" dirty="0"/>
                <a:t>D 100 </a:t>
              </a:r>
              <a:r>
                <a:rPr lang="fr-FR" sz="800" dirty="0" smtClean="0"/>
                <a:t>UI</a:t>
              </a:r>
              <a:endParaRPr lang="fr-FR" sz="800" dirty="0"/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7325930" y="3352977"/>
            <a:ext cx="1872629" cy="646331"/>
            <a:chOff x="7325930" y="3352977"/>
            <a:chExt cx="1872629" cy="646331"/>
          </a:xfrm>
        </p:grpSpPr>
        <p:sp>
          <p:nvSpPr>
            <p:cNvPr id="22" name="Rectangle 21"/>
            <p:cNvSpPr/>
            <p:nvPr/>
          </p:nvSpPr>
          <p:spPr>
            <a:xfrm>
              <a:off x="7325930" y="3352977"/>
              <a:ext cx="187262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b="1" dirty="0" smtClean="0"/>
                <a:t>(</a:t>
              </a:r>
              <a:r>
                <a:rPr lang="fr-FR" b="1" dirty="0" smtClean="0">
                  <a:solidFill>
                    <a:srgbClr val="7030A0"/>
                  </a:solidFill>
                </a:rPr>
                <a:t>65-75</a:t>
              </a:r>
              <a:r>
                <a:rPr lang="fr-FR" b="1" dirty="0" smtClean="0"/>
                <a:t>)+18= </a:t>
              </a:r>
              <a:endParaRPr lang="fr-FR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fr-FR" b="1" dirty="0" smtClean="0">
                  <a:solidFill>
                    <a:srgbClr val="FF0000"/>
                  </a:solidFill>
                </a:rPr>
                <a:t>83-93 </a:t>
              </a:r>
              <a:r>
                <a:rPr lang="fr-FR" b="1" dirty="0" err="1" smtClean="0">
                  <a:solidFill>
                    <a:srgbClr val="FF0000"/>
                  </a:solidFill>
                </a:rPr>
                <a:t>kCal</a:t>
              </a:r>
              <a:r>
                <a:rPr lang="fr-FR" b="1" dirty="0" smtClean="0">
                  <a:solidFill>
                    <a:srgbClr val="FF0000"/>
                  </a:solidFill>
                </a:rPr>
                <a:t>/100ml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8443609" y="3424398"/>
              <a:ext cx="262646" cy="232288"/>
            </a:xfrm>
            <a:prstGeom prst="rect">
              <a:avLst/>
            </a:prstGeom>
            <a:solidFill>
              <a:srgbClr val="FF0000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</p:spTree>
    <p:extLst>
      <p:ext uri="{BB962C8B-B14F-4D97-AF65-F5344CB8AC3E}">
        <p14:creationId xmlns:p14="http://schemas.microsoft.com/office/powerpoint/2010/main" val="414119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8256" y="2420888"/>
            <a:ext cx="8568952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H" sz="3600" b="1" dirty="0" smtClean="0"/>
              <a:t>ATTENTION</a:t>
            </a:r>
          </a:p>
          <a:p>
            <a:pPr algn="ctr"/>
            <a:endParaRPr lang="fr-CH" dirty="0" smtClean="0"/>
          </a:p>
          <a:p>
            <a:pPr algn="ctr"/>
            <a:r>
              <a:rPr lang="fr-CH" dirty="0" smtClean="0"/>
              <a:t>Le FM85 contient des </a:t>
            </a:r>
            <a:r>
              <a:rPr lang="fr-FR" dirty="0" smtClean="0">
                <a:solidFill>
                  <a:srgbClr val="FF0000"/>
                </a:solidFill>
              </a:rPr>
              <a:t>PROTÉINES DU LAIT DE VACHE </a:t>
            </a:r>
            <a:r>
              <a:rPr lang="fr-FR" dirty="0" smtClean="0"/>
              <a:t>(env. 0.9 g/100ml) 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! Ne pas donner de FM85 en cas </a:t>
            </a:r>
            <a:r>
              <a:rPr lang="fr-FR" dirty="0" smtClean="0">
                <a:solidFill>
                  <a:srgbClr val="FF0000"/>
                </a:solidFill>
              </a:rPr>
              <a:t> d’Allergie </a:t>
            </a:r>
            <a:r>
              <a:rPr lang="fr-FR" dirty="0">
                <a:solidFill>
                  <a:srgbClr val="FF0000"/>
                </a:solidFill>
              </a:rPr>
              <a:t>au </a:t>
            </a:r>
            <a:r>
              <a:rPr lang="fr-FR" dirty="0" smtClean="0">
                <a:solidFill>
                  <a:srgbClr val="FF0000"/>
                </a:solidFill>
              </a:rPr>
              <a:t>Protéines </a:t>
            </a:r>
            <a:r>
              <a:rPr lang="fr-FR" dirty="0">
                <a:solidFill>
                  <a:srgbClr val="FF0000"/>
                </a:solidFill>
              </a:rPr>
              <a:t>du </a:t>
            </a:r>
            <a:r>
              <a:rPr lang="fr-FR" dirty="0" smtClean="0">
                <a:solidFill>
                  <a:srgbClr val="FF0000"/>
                </a:solidFill>
              </a:rPr>
              <a:t>Lait </a:t>
            </a:r>
            <a:r>
              <a:rPr lang="fr-FR" dirty="0">
                <a:solidFill>
                  <a:srgbClr val="FF0000"/>
                </a:solidFill>
              </a:rPr>
              <a:t>de </a:t>
            </a:r>
            <a:r>
              <a:rPr lang="fr-FR" dirty="0" smtClean="0">
                <a:solidFill>
                  <a:srgbClr val="FF0000"/>
                </a:solidFill>
              </a:rPr>
              <a:t>Vache </a:t>
            </a:r>
            <a:r>
              <a:rPr lang="fr-FR" dirty="0">
                <a:solidFill>
                  <a:srgbClr val="FF0000"/>
                </a:solidFill>
              </a:rPr>
              <a:t>(APLV)!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769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23528" y="908720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3"/>
            </a:pPr>
            <a:r>
              <a:rPr lang="fr-FR" sz="3200" b="1" dirty="0" smtClean="0"/>
              <a:t>Si </a:t>
            </a:r>
            <a:r>
              <a:rPr lang="fr-FR" sz="3200" b="1" dirty="0"/>
              <a:t>pas assez de lait ou enfant non allaité, compléter avec un lait </a:t>
            </a:r>
            <a:r>
              <a:rPr lang="fr-FR" sz="3200" b="1" dirty="0" smtClean="0"/>
              <a:t>pour prématurés</a:t>
            </a:r>
            <a:endParaRPr lang="fr-FR" sz="3200" b="1" dirty="0"/>
          </a:p>
          <a:p>
            <a:endParaRPr lang="fr-CH" sz="2000" b="1" u="sng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794175" y="116632"/>
            <a:ext cx="7538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OPTIONS POUR AUGMENTER LES </a:t>
            </a:r>
            <a:r>
              <a:rPr lang="fr-FR" sz="3200" b="1" dirty="0" smtClean="0">
                <a:solidFill>
                  <a:srgbClr val="C00000"/>
                </a:solidFill>
              </a:rPr>
              <a:t>CALORIES</a:t>
            </a:r>
            <a:endParaRPr lang="fr-FR" sz="32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4174" y="4474642"/>
            <a:ext cx="72342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fr-CH" sz="2000" dirty="0"/>
              <a:t>Si on donne </a:t>
            </a:r>
            <a:r>
              <a:rPr lang="fr-CH" sz="2000" dirty="0" smtClean="0"/>
              <a:t>du </a:t>
            </a:r>
            <a:r>
              <a:rPr lang="fr-CH" sz="2000" dirty="0" err="1" smtClean="0"/>
              <a:t>Prématil</a:t>
            </a:r>
            <a:r>
              <a:rPr lang="fr-CH" sz="2000" dirty="0" smtClean="0"/>
              <a:t>® </a:t>
            </a:r>
            <a:r>
              <a:rPr lang="fr-CH" sz="2000" dirty="0" smtClean="0">
                <a:solidFill>
                  <a:srgbClr val="FF0000"/>
                </a:solidFill>
              </a:rPr>
              <a:t>16,9%</a:t>
            </a:r>
            <a:r>
              <a:rPr lang="fr-CH" sz="2000" dirty="0" smtClean="0"/>
              <a:t>, on </a:t>
            </a:r>
            <a:r>
              <a:rPr lang="fr-CH" sz="2000" dirty="0" smtClean="0">
                <a:sym typeface="Wingdings" panose="05000000000000000000" pitchFamily="2" charset="2"/>
              </a:rPr>
              <a:t>aura </a:t>
            </a:r>
            <a:r>
              <a:rPr lang="fr-CH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80</a:t>
            </a:r>
            <a:r>
              <a:rPr lang="fr-CH" sz="2000" dirty="0" smtClean="0">
                <a:sym typeface="Wingdings" panose="05000000000000000000" pitchFamily="2" charset="2"/>
              </a:rPr>
              <a:t> </a:t>
            </a:r>
            <a:r>
              <a:rPr lang="fr-CH" sz="2000" dirty="0" err="1" smtClean="0">
                <a:sym typeface="Wingdings" panose="05000000000000000000" pitchFamily="2" charset="2"/>
              </a:rPr>
              <a:t>kCal</a:t>
            </a:r>
            <a:r>
              <a:rPr lang="fr-CH" sz="2000" dirty="0" smtClean="0">
                <a:sym typeface="Wingdings" panose="05000000000000000000" pitchFamily="2" charset="2"/>
              </a:rPr>
              <a:t>/100 </a:t>
            </a:r>
            <a:r>
              <a:rPr lang="fr-CH" sz="2000" dirty="0">
                <a:sym typeface="Wingdings" panose="05000000000000000000" pitchFamily="2" charset="2"/>
              </a:rPr>
              <a:t>ml ou </a:t>
            </a:r>
            <a:r>
              <a:rPr lang="fr-CH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0.80</a:t>
            </a:r>
            <a:r>
              <a:rPr lang="fr-CH" sz="2000" dirty="0" smtClean="0">
                <a:sym typeface="Wingdings" panose="05000000000000000000" pitchFamily="2" charset="2"/>
              </a:rPr>
              <a:t> </a:t>
            </a:r>
            <a:r>
              <a:rPr lang="fr-CH" sz="2000" dirty="0" err="1" smtClean="0">
                <a:sym typeface="Wingdings" panose="05000000000000000000" pitchFamily="2" charset="2"/>
              </a:rPr>
              <a:t>kCal</a:t>
            </a:r>
            <a:r>
              <a:rPr lang="fr-CH" sz="2000" dirty="0" smtClean="0">
                <a:sym typeface="Wingdings" panose="05000000000000000000" pitchFamily="2" charset="2"/>
              </a:rPr>
              <a:t>/ml  140 ml/kg/j x 0.8 = </a:t>
            </a:r>
            <a:r>
              <a:rPr lang="fr-CH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112 </a:t>
            </a:r>
            <a:r>
              <a:rPr lang="fr-CH" sz="2000" dirty="0" err="1" smtClean="0">
                <a:sym typeface="Wingdings" panose="05000000000000000000" pitchFamily="2" charset="2"/>
              </a:rPr>
              <a:t>kCal</a:t>
            </a:r>
            <a:r>
              <a:rPr lang="fr-CH" sz="2000" dirty="0" smtClean="0">
                <a:sym typeface="Wingdings" panose="05000000000000000000" pitchFamily="2" charset="2"/>
              </a:rPr>
              <a:t>/kg/j</a:t>
            </a:r>
            <a:r>
              <a:rPr lang="fr-CH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 Ca reste limite</a:t>
            </a:r>
            <a:r>
              <a:rPr lang="fr-CH" sz="20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…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fr-CH" sz="2000" dirty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fr-CH" sz="2000" dirty="0" smtClean="0">
                <a:sym typeface="Wingdings" panose="05000000000000000000" pitchFamily="2" charset="2"/>
              </a:rPr>
              <a:t>On peut enrichir le </a:t>
            </a:r>
            <a:r>
              <a:rPr lang="fr-CH" sz="2000" dirty="0" err="1" smtClean="0">
                <a:sym typeface="Wingdings" panose="05000000000000000000" pitchFamily="2" charset="2"/>
              </a:rPr>
              <a:t>Prématil</a:t>
            </a:r>
            <a:r>
              <a:rPr lang="fr-CH" sz="2000" dirty="0" smtClean="0">
                <a:sym typeface="Wingdings" panose="05000000000000000000" pitchFamily="2" charset="2"/>
              </a:rPr>
              <a:t>® </a:t>
            </a:r>
            <a:r>
              <a:rPr lang="fr-CH" sz="2000" dirty="0">
                <a:sym typeface="Wingdings" panose="05000000000000000000" pitchFamily="2" charset="2"/>
              </a:rPr>
              <a:t>de 16.9 %</a:t>
            </a:r>
            <a:r>
              <a:rPr lang="fr-CH" sz="2000" dirty="0" smtClean="0">
                <a:sym typeface="Wingdings" panose="05000000000000000000" pitchFamily="2" charset="2"/>
              </a:rPr>
              <a:t> à 18% (18 g de poudre au lieu </a:t>
            </a:r>
            <a:r>
              <a:rPr lang="fr-CH" sz="2000" dirty="0">
                <a:sym typeface="Wingdings" panose="05000000000000000000" pitchFamily="2" charset="2"/>
              </a:rPr>
              <a:t>16,9 </a:t>
            </a:r>
            <a:r>
              <a:rPr lang="fr-CH" sz="2000" dirty="0" smtClean="0">
                <a:sym typeface="Wingdings" panose="05000000000000000000" pitchFamily="2" charset="2"/>
              </a:rPr>
              <a:t>g dans </a:t>
            </a:r>
            <a:r>
              <a:rPr lang="fr-CH" sz="2000" dirty="0">
                <a:sym typeface="Wingdings" panose="05000000000000000000" pitchFamily="2" charset="2"/>
              </a:rPr>
              <a:t>100 ml d’eau ) </a:t>
            </a:r>
            <a:r>
              <a:rPr lang="fr-CH" sz="2000" dirty="0" smtClean="0">
                <a:sym typeface="Wingdings" panose="05000000000000000000" pitchFamily="2" charset="2"/>
              </a:rPr>
              <a:t> </a:t>
            </a:r>
            <a:r>
              <a:rPr lang="fr-CH" sz="2000" dirty="0">
                <a:sym typeface="Wingdings" panose="05000000000000000000" pitchFamily="2" charset="2"/>
              </a:rPr>
              <a:t>80 </a:t>
            </a:r>
            <a:r>
              <a:rPr lang="fr-CH" sz="2000" dirty="0" err="1">
                <a:sym typeface="Wingdings" panose="05000000000000000000" pitchFamily="2" charset="2"/>
              </a:rPr>
              <a:t>kCal</a:t>
            </a:r>
            <a:r>
              <a:rPr lang="fr-CH" sz="2000" dirty="0">
                <a:sym typeface="Wingdings" panose="05000000000000000000" pitchFamily="2" charset="2"/>
              </a:rPr>
              <a:t>/100 </a:t>
            </a:r>
            <a:r>
              <a:rPr lang="fr-CH" sz="2000" dirty="0" smtClean="0">
                <a:sym typeface="Wingdings" panose="05000000000000000000" pitchFamily="2" charset="2"/>
              </a:rPr>
              <a:t>ml x 18%/16.9% = </a:t>
            </a:r>
            <a:r>
              <a:rPr lang="fr-CH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85 </a:t>
            </a:r>
            <a:r>
              <a:rPr lang="fr-CH" sz="2000" dirty="0" err="1" smtClean="0">
                <a:sym typeface="Wingdings" panose="05000000000000000000" pitchFamily="2" charset="2"/>
              </a:rPr>
              <a:t>kCal</a:t>
            </a:r>
            <a:r>
              <a:rPr lang="fr-CH" sz="2000" dirty="0" smtClean="0">
                <a:sym typeface="Wingdings" panose="05000000000000000000" pitchFamily="2" charset="2"/>
              </a:rPr>
              <a:t>/100 ml ou </a:t>
            </a:r>
            <a:r>
              <a:rPr lang="fr-CH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0.85</a:t>
            </a:r>
            <a:r>
              <a:rPr lang="fr-CH" sz="2000" dirty="0" smtClean="0">
                <a:sym typeface="Wingdings" panose="05000000000000000000" pitchFamily="2" charset="2"/>
              </a:rPr>
              <a:t> </a:t>
            </a:r>
            <a:r>
              <a:rPr lang="fr-CH" sz="2000" dirty="0" err="1" smtClean="0">
                <a:sym typeface="Wingdings" panose="05000000000000000000" pitchFamily="2" charset="2"/>
              </a:rPr>
              <a:t>kCal</a:t>
            </a:r>
            <a:r>
              <a:rPr lang="fr-CH" sz="2000" dirty="0" smtClean="0">
                <a:sym typeface="Wingdings" panose="05000000000000000000" pitchFamily="2" charset="2"/>
              </a:rPr>
              <a:t>/ml  140 </a:t>
            </a:r>
            <a:r>
              <a:rPr lang="fr-CH" sz="2000" dirty="0">
                <a:sym typeface="Wingdings" panose="05000000000000000000" pitchFamily="2" charset="2"/>
              </a:rPr>
              <a:t>ml/kg/j x </a:t>
            </a:r>
            <a:r>
              <a:rPr lang="fr-CH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0.85</a:t>
            </a:r>
            <a:r>
              <a:rPr lang="fr-CH" sz="2000" dirty="0" smtClean="0">
                <a:sym typeface="Wingdings" panose="05000000000000000000" pitchFamily="2" charset="2"/>
              </a:rPr>
              <a:t> </a:t>
            </a:r>
            <a:r>
              <a:rPr lang="fr-CH" sz="2000" dirty="0">
                <a:sym typeface="Wingdings" panose="05000000000000000000" pitchFamily="2" charset="2"/>
              </a:rPr>
              <a:t>= </a:t>
            </a:r>
            <a:r>
              <a:rPr lang="fr-CH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119</a:t>
            </a:r>
            <a:r>
              <a:rPr lang="fr-CH" sz="2000" dirty="0" smtClean="0">
                <a:sym typeface="Wingdings" panose="05000000000000000000" pitchFamily="2" charset="2"/>
              </a:rPr>
              <a:t> </a:t>
            </a:r>
            <a:r>
              <a:rPr lang="fr-CH" sz="2000" dirty="0" err="1">
                <a:sym typeface="Wingdings" panose="05000000000000000000" pitchFamily="2" charset="2"/>
              </a:rPr>
              <a:t>kCal</a:t>
            </a:r>
            <a:r>
              <a:rPr lang="fr-CH" sz="2000" dirty="0">
                <a:sym typeface="Wingdings" panose="05000000000000000000" pitchFamily="2" charset="2"/>
              </a:rPr>
              <a:t>/kg/j</a:t>
            </a:r>
            <a:r>
              <a:rPr lang="fr-CH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 Ca reste limite</a:t>
            </a:r>
            <a:r>
              <a:rPr lang="fr-CH" sz="20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…</a:t>
            </a:r>
            <a:endParaRPr lang="fr-CH" sz="2000" dirty="0" smtClean="0">
              <a:sym typeface="Wingdings" panose="05000000000000000000" pitchFamily="2" charset="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2" b="44960"/>
          <a:stretch/>
        </p:blipFill>
        <p:spPr bwMode="auto">
          <a:xfrm>
            <a:off x="394568" y="2026370"/>
            <a:ext cx="8053245" cy="207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lipse 8"/>
          <p:cNvSpPr/>
          <p:nvPr/>
        </p:nvSpPr>
        <p:spPr>
          <a:xfrm>
            <a:off x="2555776" y="3898578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275856" y="3898579"/>
            <a:ext cx="720080" cy="202399"/>
          </a:xfrm>
          <a:prstGeom prst="rect">
            <a:avLst/>
          </a:prstGeom>
          <a:solidFill>
            <a:srgbClr val="FF0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06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23528" y="1303238"/>
            <a:ext cx="89289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4. Au besoin associer volume et enrichissement</a:t>
            </a:r>
            <a:endParaRPr lang="fr-FR" sz="3200" b="1" dirty="0"/>
          </a:p>
          <a:p>
            <a:endParaRPr lang="fr-CH" sz="2000" b="1" u="sng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794175" y="116632"/>
            <a:ext cx="7538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OPTIONS POUR AUGMENTER LES </a:t>
            </a:r>
            <a:r>
              <a:rPr lang="fr-FR" sz="3200" b="1" dirty="0" smtClean="0">
                <a:solidFill>
                  <a:srgbClr val="C00000"/>
                </a:solidFill>
              </a:rPr>
              <a:t>CALORIES</a:t>
            </a:r>
            <a:endParaRPr lang="fr-FR" sz="32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5776" y="701407"/>
            <a:ext cx="373083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fr-CH" dirty="0"/>
              <a:t>Cible </a:t>
            </a:r>
            <a:r>
              <a:rPr lang="fr-CH" dirty="0" err="1" smtClean="0"/>
              <a:t>préma</a:t>
            </a:r>
            <a:r>
              <a:rPr lang="fr-CH" dirty="0" smtClean="0"/>
              <a:t> 35 SA: </a:t>
            </a:r>
            <a:r>
              <a:rPr lang="fr-CH" dirty="0"/>
              <a:t>120-140  </a:t>
            </a:r>
            <a:r>
              <a:rPr lang="fr-CH" dirty="0" err="1"/>
              <a:t>kCal</a:t>
            </a:r>
            <a:r>
              <a:rPr lang="fr-CH" dirty="0"/>
              <a:t>/kg/j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99592" y="1988840"/>
            <a:ext cx="72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sz="2000" dirty="0" smtClean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2000" dirty="0" smtClean="0">
                <a:sym typeface="Wingdings" panose="05000000000000000000" pitchFamily="2" charset="2"/>
              </a:rPr>
              <a:t>Augmenter le volume à </a:t>
            </a:r>
            <a:r>
              <a:rPr lang="fr-CH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160</a:t>
            </a:r>
            <a:r>
              <a:rPr lang="fr-CH" sz="2000" dirty="0" smtClean="0">
                <a:sym typeface="Wingdings" panose="05000000000000000000" pitchFamily="2" charset="2"/>
              </a:rPr>
              <a:t> </a:t>
            </a:r>
            <a:r>
              <a:rPr lang="fr-CH" sz="2000" dirty="0">
                <a:sym typeface="Wingdings" panose="05000000000000000000" pitchFamily="2" charset="2"/>
              </a:rPr>
              <a:t>ml </a:t>
            </a:r>
            <a:endParaRPr lang="fr-CH" sz="2000" dirty="0" smtClean="0">
              <a:sym typeface="Wingdings" panose="05000000000000000000" pitchFamily="2" charset="2"/>
            </a:endParaRPr>
          </a:p>
          <a:p>
            <a:r>
              <a:rPr lang="fr-CH" sz="20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CH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 </a:t>
            </a:r>
            <a:r>
              <a:rPr lang="fr-CH" sz="2000" u="sng" dirty="0" smtClean="0">
                <a:sym typeface="Wingdings" panose="05000000000000000000" pitchFamily="2" charset="2"/>
              </a:rPr>
              <a:t>et 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fr-CH" sz="2000" dirty="0">
                <a:sym typeface="Wingdings" panose="05000000000000000000" pitchFamily="2" charset="2"/>
              </a:rPr>
              <a:t>E</a:t>
            </a:r>
            <a:r>
              <a:rPr lang="fr-CH" sz="2000" dirty="0" smtClean="0">
                <a:sym typeface="Wingdings" panose="05000000000000000000" pitchFamily="2" charset="2"/>
              </a:rPr>
              <a:t>nrichir le lait (FM5%) ou le </a:t>
            </a:r>
            <a:r>
              <a:rPr lang="fr-CH" sz="2000" dirty="0" err="1" smtClean="0">
                <a:sym typeface="Wingdings" panose="05000000000000000000" pitchFamily="2" charset="2"/>
              </a:rPr>
              <a:t>Prématil</a:t>
            </a:r>
            <a:r>
              <a:rPr lang="fr-CH" sz="2000" dirty="0" smtClean="0">
                <a:sym typeface="Wingdings" panose="05000000000000000000" pitchFamily="2" charset="2"/>
              </a:rPr>
              <a:t>® à 18%:</a:t>
            </a:r>
          </a:p>
          <a:p>
            <a:endParaRPr lang="fr-CH" sz="2000" dirty="0">
              <a:sym typeface="Wingdings" panose="05000000000000000000" pitchFamily="2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1214" y="3177842"/>
            <a:ext cx="6964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dirty="0" smtClean="0">
                <a:sym typeface="Wingdings" panose="05000000000000000000" pitchFamily="2" charset="2"/>
              </a:rPr>
              <a:t>LM </a:t>
            </a:r>
            <a:r>
              <a:rPr lang="fr-CH" dirty="0">
                <a:sym typeface="Wingdings" panose="05000000000000000000" pitchFamily="2" charset="2"/>
              </a:rPr>
              <a:t>+ FM5% </a:t>
            </a:r>
            <a:r>
              <a:rPr lang="fr-CH" dirty="0" smtClean="0">
                <a:sym typeface="Wingdings" panose="05000000000000000000" pitchFamily="2" charset="2"/>
              </a:rPr>
              <a:t>	= </a:t>
            </a:r>
            <a:r>
              <a:rPr lang="fr-CH" dirty="0" smtClean="0">
                <a:solidFill>
                  <a:srgbClr val="FF0000"/>
                </a:solidFill>
                <a:sym typeface="Wingdings" panose="05000000000000000000" pitchFamily="2" charset="2"/>
              </a:rPr>
              <a:t>0.85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kCal</a:t>
            </a:r>
            <a:r>
              <a:rPr lang="fr-CH" dirty="0" smtClean="0">
                <a:sym typeface="Wingdings" panose="05000000000000000000" pitchFamily="2" charset="2"/>
              </a:rPr>
              <a:t>/ml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dirty="0" err="1">
                <a:sym typeface="Wingdings" panose="05000000000000000000" pitchFamily="2" charset="2"/>
              </a:rPr>
              <a:t>Prématil</a:t>
            </a:r>
            <a:r>
              <a:rPr lang="fr-CH" dirty="0">
                <a:sym typeface="Wingdings" panose="05000000000000000000" pitchFamily="2" charset="2"/>
              </a:rPr>
              <a:t>® 18% </a:t>
            </a:r>
            <a:r>
              <a:rPr lang="fr-CH" dirty="0" smtClean="0">
                <a:sym typeface="Wingdings" panose="05000000000000000000" pitchFamily="2" charset="2"/>
              </a:rPr>
              <a:t>	= </a:t>
            </a:r>
            <a:r>
              <a:rPr lang="fr-CH" dirty="0" smtClean="0">
                <a:solidFill>
                  <a:srgbClr val="FF0000"/>
                </a:solidFill>
                <a:sym typeface="Wingdings" panose="05000000000000000000" pitchFamily="2" charset="2"/>
              </a:rPr>
              <a:t>0.85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kCal</a:t>
            </a:r>
            <a:r>
              <a:rPr lang="fr-CH" dirty="0" smtClean="0">
                <a:sym typeface="Wingdings" panose="05000000000000000000" pitchFamily="2" charset="2"/>
              </a:rPr>
              <a:t>/ml</a:t>
            </a:r>
            <a:endParaRPr lang="fr-CH" dirty="0">
              <a:sym typeface="Wingdings" panose="05000000000000000000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214" y="4365104"/>
            <a:ext cx="7056784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fr-CH" dirty="0">
                <a:sym typeface="Wingdings" panose="05000000000000000000" pitchFamily="2" charset="2"/>
              </a:rPr>
              <a:t> </a:t>
            </a:r>
            <a:r>
              <a:rPr lang="fr-CH" dirty="0">
                <a:solidFill>
                  <a:srgbClr val="FF0000"/>
                </a:solidFill>
                <a:sym typeface="Wingdings" panose="05000000000000000000" pitchFamily="2" charset="2"/>
              </a:rPr>
              <a:t>160</a:t>
            </a:r>
            <a:r>
              <a:rPr lang="fr-CH" dirty="0">
                <a:sym typeface="Wingdings" panose="05000000000000000000" pitchFamily="2" charset="2"/>
              </a:rPr>
              <a:t> ml/kg/j x 0.85 kcal/ml = 136 kcal/kg/j  </a:t>
            </a:r>
            <a:r>
              <a:rPr lang="fr-CH" dirty="0" smtClean="0">
                <a:solidFill>
                  <a:srgbClr val="00B050"/>
                </a:solidFill>
                <a:sym typeface="Wingdings" panose="05000000000000000000" pitchFamily="2" charset="2"/>
              </a:rPr>
              <a:t>C’est OK ! </a:t>
            </a:r>
            <a:endParaRPr lang="fr-CH" dirty="0">
              <a:sym typeface="Wingdings" panose="05000000000000000000" pitchFamily="2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71214" y="5250927"/>
            <a:ext cx="7056784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 algn="ctr"/>
            <a:r>
              <a:rPr lang="fr-CH" dirty="0" smtClean="0">
                <a:sym typeface="Wingdings" panose="05000000000000000000" pitchFamily="2" charset="2"/>
              </a:rPr>
              <a:t>RESTE À SURVEILLER QUE LA THÉORIE (LES CALCULS) CORRESPOND À LA RÉALITÉ (PRISE DE POIDS) </a:t>
            </a:r>
          </a:p>
          <a:p>
            <a:pPr lvl="1" algn="ctr"/>
            <a:r>
              <a:rPr lang="fr-CH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fr-CH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SUIVRE LA PRISE PONDÉRALE SUR QUELQUES JOURS !</a:t>
            </a:r>
            <a:endParaRPr lang="fr-CH" b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5401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2" grpId="0" build="p"/>
      <p:bldP spid="5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35857" y="2387709"/>
            <a:ext cx="55027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3600" b="1" dirty="0" smtClean="0"/>
              <a:t>PUIS CHEZ LE NOURRISSON </a:t>
            </a:r>
          </a:p>
          <a:p>
            <a:pPr algn="ctr"/>
            <a:r>
              <a:rPr lang="fr-CH" sz="3600" b="1" dirty="0"/>
              <a:t>d</a:t>
            </a:r>
            <a:r>
              <a:rPr lang="fr-CH" sz="3600" b="1" dirty="0" smtClean="0"/>
              <a:t>ès  4 - 6 MOIS…</a:t>
            </a:r>
          </a:p>
        </p:txBody>
      </p:sp>
    </p:spTree>
    <p:extLst>
      <p:ext uri="{BB962C8B-B14F-4D97-AF65-F5344CB8AC3E}">
        <p14:creationId xmlns:p14="http://schemas.microsoft.com/office/powerpoint/2010/main" val="18645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777039" cy="6287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1575881" y="1284051"/>
            <a:ext cx="6923420" cy="5490750"/>
            <a:chOff x="1575881" y="1284051"/>
            <a:chExt cx="6923420" cy="5490750"/>
          </a:xfrm>
        </p:grpSpPr>
        <p:sp>
          <p:nvSpPr>
            <p:cNvPr id="2" name="Rectangle 1"/>
            <p:cNvSpPr/>
            <p:nvPr/>
          </p:nvSpPr>
          <p:spPr>
            <a:xfrm>
              <a:off x="1575881" y="1284051"/>
              <a:ext cx="2315183" cy="4766553"/>
            </a:xfrm>
            <a:prstGeom prst="rect">
              <a:avLst/>
            </a:prstGeom>
            <a:solidFill>
              <a:srgbClr val="00B050">
                <a:alpha val="16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" name="Forme libre 2"/>
            <p:cNvSpPr/>
            <p:nvPr/>
          </p:nvSpPr>
          <p:spPr>
            <a:xfrm>
              <a:off x="3877519" y="6053559"/>
              <a:ext cx="1527858" cy="567354"/>
            </a:xfrm>
            <a:custGeom>
              <a:avLst/>
              <a:gdLst>
                <a:gd name="connsiteX0" fmla="*/ 0 w 1527858"/>
                <a:gd name="connsiteY0" fmla="*/ 0 h 567354"/>
                <a:gd name="connsiteX1" fmla="*/ 347240 w 1527858"/>
                <a:gd name="connsiteY1" fmla="*/ 474563 h 567354"/>
                <a:gd name="connsiteX2" fmla="*/ 1527858 w 1527858"/>
                <a:gd name="connsiteY2" fmla="*/ 567160 h 567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7858" h="567354">
                  <a:moveTo>
                    <a:pt x="0" y="0"/>
                  </a:moveTo>
                  <a:cubicBezTo>
                    <a:pt x="46298" y="190018"/>
                    <a:pt x="92597" y="380036"/>
                    <a:pt x="347240" y="474563"/>
                  </a:cubicBezTo>
                  <a:cubicBezTo>
                    <a:pt x="601883" y="569090"/>
                    <a:pt x="1064870" y="568125"/>
                    <a:pt x="1527858" y="567160"/>
                  </a:cubicBezTo>
                </a:path>
              </a:pathLst>
            </a:custGeom>
            <a:noFill/>
            <a:ln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5405377" y="6467024"/>
              <a:ext cx="30939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400" dirty="0" smtClean="0">
                  <a:solidFill>
                    <a:srgbClr val="00B050"/>
                  </a:solidFill>
                </a:rPr>
                <a:t>= Période de tolérance pour les allergie!</a:t>
              </a:r>
              <a:endParaRPr lang="fr-CH" sz="14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825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5" t="8147" r="68662" b="77598"/>
          <a:stretch/>
        </p:blipFill>
        <p:spPr bwMode="auto">
          <a:xfrm>
            <a:off x="228601" y="760923"/>
            <a:ext cx="1831694" cy="901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721364" y="1672337"/>
            <a:ext cx="717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40 SA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652120" y="167283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7 mois</a:t>
            </a:r>
            <a:endParaRPr lang="fr-FR" b="1" dirty="0"/>
          </a:p>
        </p:txBody>
      </p:sp>
      <p:grpSp>
        <p:nvGrpSpPr>
          <p:cNvPr id="9" name="Groupe 8"/>
          <p:cNvGrpSpPr/>
          <p:nvPr/>
        </p:nvGrpSpPr>
        <p:grpSpPr>
          <a:xfrm>
            <a:off x="2071867" y="1857505"/>
            <a:ext cx="3889095" cy="1282472"/>
            <a:chOff x="2071867" y="1429238"/>
            <a:chExt cx="3889095" cy="1282472"/>
          </a:xfrm>
        </p:grpSpPr>
        <p:sp>
          <p:nvSpPr>
            <p:cNvPr id="5" name="Flèche vers le bas 4"/>
            <p:cNvSpPr/>
            <p:nvPr/>
          </p:nvSpPr>
          <p:spPr>
            <a:xfrm>
              <a:off x="3707904" y="1429238"/>
              <a:ext cx="360040" cy="559602"/>
            </a:xfrm>
            <a:prstGeom prst="downArrow">
              <a:avLst/>
            </a:pr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071867" y="2065379"/>
              <a:ext cx="38890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FF66CC"/>
                  </a:solidFill>
                </a:rPr>
                <a:t>Contiennent tout ce qu’il faut pour nourrir l’enfant jusqu’à 6 mois et plus…</a:t>
              </a:r>
              <a:endParaRPr lang="fr-FR" b="1" dirty="0">
                <a:solidFill>
                  <a:srgbClr val="FF66CC"/>
                </a:solidFill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6053559" y="1857504"/>
            <a:ext cx="2893670" cy="2030713"/>
            <a:chOff x="6053559" y="1429237"/>
            <a:chExt cx="2893670" cy="2030713"/>
          </a:xfrm>
        </p:grpSpPr>
        <p:sp>
          <p:nvSpPr>
            <p:cNvPr id="12" name="Flèche vers le bas 11"/>
            <p:cNvSpPr/>
            <p:nvPr/>
          </p:nvSpPr>
          <p:spPr>
            <a:xfrm>
              <a:off x="7290302" y="1429237"/>
              <a:ext cx="360040" cy="559602"/>
            </a:xfrm>
            <a:prstGeom prst="downArrow">
              <a:avLst/>
            </a:prstGeom>
            <a:solidFill>
              <a:srgbClr val="99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6053559" y="1982622"/>
              <a:ext cx="289367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9966FF"/>
                  </a:solidFill>
                </a:rPr>
                <a:t>Laits qui viennent en complément </a:t>
              </a:r>
              <a:r>
                <a:rPr lang="fr-FR" b="1" u="sng" dirty="0" smtClean="0">
                  <a:solidFill>
                    <a:srgbClr val="9966FF"/>
                  </a:solidFill>
                </a:rPr>
                <a:t>après</a:t>
              </a:r>
              <a:r>
                <a:rPr lang="fr-FR" b="1" dirty="0" smtClean="0">
                  <a:solidFill>
                    <a:srgbClr val="9966FF"/>
                  </a:solidFill>
                </a:rPr>
                <a:t> l’introduction de l’alimentation diversifiée et recommandés jusqu’à 3 ans</a:t>
              </a:r>
              <a:endParaRPr lang="fr-FR" b="1" dirty="0">
                <a:solidFill>
                  <a:srgbClr val="9966FF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3964756"/>
            <a:ext cx="8924601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Les fabricants de préparations pour nourrissons classent leurs produits en plusieurs catégories : « </a:t>
            </a:r>
            <a:r>
              <a:rPr lang="fr-CH" dirty="0" err="1"/>
              <a:t>Pre</a:t>
            </a:r>
            <a:r>
              <a:rPr lang="fr-CH" dirty="0"/>
              <a:t> », 0, 1, 2 et 3. </a:t>
            </a:r>
            <a:endParaRPr lang="fr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En général, les catégories « </a:t>
            </a:r>
            <a:r>
              <a:rPr lang="fr-CH" dirty="0" err="1"/>
              <a:t>Pre</a:t>
            </a:r>
            <a:r>
              <a:rPr lang="fr-CH" dirty="0"/>
              <a:t> », 0 et 1 désignent les préparations pour nourrissons et les catégories 2 et 3 les préparations de suite. </a:t>
            </a:r>
            <a:endParaRPr lang="fr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En </a:t>
            </a:r>
            <a:r>
              <a:rPr lang="fr-CH" dirty="0"/>
              <a:t>Suisse comme dans l’Union européenne, cette classification ne fait l’objet </a:t>
            </a:r>
            <a:r>
              <a:rPr lang="fr-CH" dirty="0">
                <a:solidFill>
                  <a:srgbClr val="FF0000"/>
                </a:solidFill>
              </a:rPr>
              <a:t>d’aucune </a:t>
            </a:r>
            <a:r>
              <a:rPr lang="fr-CH" dirty="0" smtClean="0">
                <a:solidFill>
                  <a:srgbClr val="FF0000"/>
                </a:solidFill>
              </a:rPr>
              <a:t>réglementation</a:t>
            </a:r>
            <a:r>
              <a:rPr lang="fr-CH" dirty="0" smtClean="0"/>
              <a:t>, </a:t>
            </a:r>
            <a:r>
              <a:rPr lang="fr-CH" dirty="0"/>
              <a:t>et elle peut se révéler trompeuse pour le consommateur. </a:t>
            </a:r>
            <a:endParaRPr lang="fr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Le contenu des laits est par contre très réglementé et ils sont donc tous interchangeables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961275" y="-32198"/>
            <a:ext cx="5045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LAITS ET MARQUES DE LAITS</a:t>
            </a:r>
            <a:endParaRPr lang="fr-FR" sz="3200" b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6" t="8147" r="27997" b="77598"/>
          <a:stretch/>
        </p:blipFill>
        <p:spPr bwMode="auto">
          <a:xfrm>
            <a:off x="2071867" y="760923"/>
            <a:ext cx="3981692" cy="901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2" t="8147" r="-55" b="77598"/>
          <a:stretch/>
        </p:blipFill>
        <p:spPr bwMode="auto">
          <a:xfrm>
            <a:off x="6065133" y="760923"/>
            <a:ext cx="2754775" cy="901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46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65569" y="385633"/>
            <a:ext cx="43675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600" b="1" dirty="0" smtClean="0"/>
              <a:t>BESOINS </a:t>
            </a:r>
            <a:r>
              <a:rPr lang="fr-CH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 LIQUIDES</a:t>
            </a:r>
          </a:p>
          <a:p>
            <a:pPr algn="ctr"/>
            <a:r>
              <a:rPr lang="fr-CH" sz="3600" b="1" dirty="0" smtClean="0"/>
              <a:t>À LA NAISSANCE</a:t>
            </a:r>
            <a:endParaRPr lang="fr-CH" sz="36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468316" y="5096616"/>
            <a:ext cx="57707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i="1" dirty="0" smtClean="0"/>
              <a:t>Pour les prématurés &lt; 34 SA , on va plus lentement </a:t>
            </a:r>
            <a:r>
              <a:rPr lang="fr-CH" sz="1100" i="1" dirty="0" smtClean="0"/>
              <a:t> </a:t>
            </a:r>
            <a:r>
              <a:rPr lang="fr-CH" sz="1100" i="1" dirty="0" smtClean="0">
                <a:sym typeface="Wingdings" panose="05000000000000000000" pitchFamily="2" charset="2"/>
              </a:rPr>
              <a:t> </a:t>
            </a:r>
            <a:r>
              <a:rPr lang="fr-CH" sz="1100" i="1" dirty="0" smtClean="0"/>
              <a:t>cf</a:t>
            </a:r>
            <a:r>
              <a:rPr lang="fr-CH" sz="1100" i="1" dirty="0" smtClean="0"/>
              <a:t>. </a:t>
            </a:r>
            <a:r>
              <a:rPr lang="fr-CH" sz="1100" i="1" dirty="0" err="1" smtClean="0"/>
              <a:t>Vademecum</a:t>
            </a:r>
            <a:r>
              <a:rPr lang="fr-CH" sz="1100" i="1" dirty="0" smtClean="0"/>
              <a:t> de néonatologie </a:t>
            </a:r>
            <a:r>
              <a:rPr lang="fr-CH" sz="1100" i="1" dirty="0" smtClean="0"/>
              <a:t>CHUV</a:t>
            </a:r>
            <a:endParaRPr lang="fr-CH" sz="1100" i="1" dirty="0"/>
          </a:p>
        </p:txBody>
      </p:sp>
      <p:sp>
        <p:nvSpPr>
          <p:cNvPr id="51" name="Rectangle 50"/>
          <p:cNvSpPr/>
          <p:nvPr/>
        </p:nvSpPr>
        <p:spPr>
          <a:xfrm>
            <a:off x="4433877" y="2667205"/>
            <a:ext cx="1004117" cy="927939"/>
          </a:xfrm>
          <a:prstGeom prst="rect">
            <a:avLst/>
          </a:prstGeom>
          <a:solidFill>
            <a:srgbClr val="92D05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3" name="Groupe 2"/>
          <p:cNvGrpSpPr/>
          <p:nvPr/>
        </p:nvGrpSpPr>
        <p:grpSpPr>
          <a:xfrm>
            <a:off x="5388321" y="2627571"/>
            <a:ext cx="1934209" cy="1032576"/>
            <a:chOff x="5388321" y="2627571"/>
            <a:chExt cx="1934209" cy="1032576"/>
          </a:xfrm>
        </p:grpSpPr>
        <p:grpSp>
          <p:nvGrpSpPr>
            <p:cNvPr id="46" name="Groupe 45"/>
            <p:cNvGrpSpPr/>
            <p:nvPr/>
          </p:nvGrpSpPr>
          <p:grpSpPr>
            <a:xfrm>
              <a:off x="5470113" y="3290815"/>
              <a:ext cx="1852417" cy="369332"/>
              <a:chOff x="5913444" y="908720"/>
              <a:chExt cx="1852417" cy="369332"/>
            </a:xfrm>
          </p:grpSpPr>
          <p:sp>
            <p:nvSpPr>
              <p:cNvPr id="47" name="ZoneTexte 46"/>
              <p:cNvSpPr txBox="1"/>
              <p:nvPr/>
            </p:nvSpPr>
            <p:spPr>
              <a:xfrm>
                <a:off x="5913444" y="908720"/>
                <a:ext cx="535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b="1" dirty="0" smtClean="0"/>
                  <a:t>180</a:t>
                </a:r>
                <a:endParaRPr lang="fr-CH" b="1" dirty="0"/>
              </a:p>
            </p:txBody>
          </p:sp>
          <p:sp>
            <p:nvSpPr>
              <p:cNvPr id="48" name="ZoneTexte 47"/>
              <p:cNvSpPr txBox="1"/>
              <p:nvPr/>
            </p:nvSpPr>
            <p:spPr>
              <a:xfrm>
                <a:off x="6484548" y="908720"/>
                <a:ext cx="12813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b="1" dirty="0" smtClean="0"/>
                  <a:t>200</a:t>
                </a:r>
                <a:r>
                  <a:rPr lang="fr-CH" dirty="0" smtClean="0"/>
                  <a:t> ml/kg/j</a:t>
                </a:r>
                <a:endParaRPr lang="fr-CH" dirty="0"/>
              </a:p>
            </p:txBody>
          </p:sp>
        </p:grpSp>
        <p:sp>
          <p:nvSpPr>
            <p:cNvPr id="28" name="ZoneTexte 27"/>
            <p:cNvSpPr txBox="1"/>
            <p:nvPr/>
          </p:nvSpPr>
          <p:spPr>
            <a:xfrm>
              <a:off x="5388321" y="2627571"/>
              <a:ext cx="1850484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 dirty="0" smtClean="0">
                  <a:solidFill>
                    <a:srgbClr val="FF0000"/>
                  </a:solidFill>
                </a:rPr>
                <a:t>Surveiller que ces volumes</a:t>
              </a:r>
              <a:endParaRPr lang="fr-CH" sz="1000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fr-CH" sz="1000" dirty="0">
                  <a:solidFill>
                    <a:srgbClr val="FF0000"/>
                  </a:solidFill>
                </a:rPr>
                <a:t>s</a:t>
              </a:r>
              <a:r>
                <a:rPr lang="fr-CH" sz="1000" dirty="0" smtClean="0">
                  <a:solidFill>
                    <a:srgbClr val="FF0000"/>
                  </a:solidFill>
                </a:rPr>
                <a:t>ont bien tolérés</a:t>
              </a:r>
              <a:endParaRPr lang="fr-CH" sz="1000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fr-CH" sz="1000" dirty="0" smtClean="0">
                  <a:solidFill>
                    <a:srgbClr val="FF0000"/>
                  </a:solidFill>
                </a:rPr>
                <a:t>(RGO, vomissements,…)</a:t>
              </a:r>
              <a:endParaRPr lang="fr-CH" sz="1000" dirty="0">
                <a:solidFill>
                  <a:srgbClr val="FF0000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492474" y="2667204"/>
              <a:ext cx="1794804" cy="927939"/>
            </a:xfrm>
            <a:prstGeom prst="rect">
              <a:avLst/>
            </a:prstGeom>
            <a:solidFill>
              <a:srgbClr val="FF0000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45" name="Groupe 44"/>
          <p:cNvGrpSpPr/>
          <p:nvPr/>
        </p:nvGrpSpPr>
        <p:grpSpPr>
          <a:xfrm>
            <a:off x="1007254" y="2627354"/>
            <a:ext cx="4533452" cy="1155904"/>
            <a:chOff x="1344612" y="245259"/>
            <a:chExt cx="4533452" cy="1155904"/>
          </a:xfrm>
        </p:grpSpPr>
        <p:sp>
          <p:nvSpPr>
            <p:cNvPr id="49" name="ZoneTexte 48"/>
            <p:cNvSpPr txBox="1"/>
            <p:nvPr/>
          </p:nvSpPr>
          <p:spPr>
            <a:xfrm>
              <a:off x="4849963" y="245259"/>
              <a:ext cx="8899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000" dirty="0" smtClean="0"/>
                <a:t>Alimentation </a:t>
              </a:r>
            </a:p>
            <a:p>
              <a:pPr algn="ctr"/>
              <a:r>
                <a:rPr lang="fr-CH" sz="1000" dirty="0" smtClean="0"/>
                <a:t>«complète»</a:t>
              </a:r>
              <a:endParaRPr lang="fr-CH" sz="1000" dirty="0"/>
            </a:p>
          </p:txBody>
        </p:sp>
        <p:grpSp>
          <p:nvGrpSpPr>
            <p:cNvPr id="53" name="Groupe 52"/>
            <p:cNvGrpSpPr/>
            <p:nvPr/>
          </p:nvGrpSpPr>
          <p:grpSpPr>
            <a:xfrm>
              <a:off x="1344612" y="602208"/>
              <a:ext cx="4533452" cy="798955"/>
              <a:chOff x="1344612" y="602208"/>
              <a:chExt cx="4533452" cy="798955"/>
            </a:xfrm>
          </p:grpSpPr>
          <p:grpSp>
            <p:nvGrpSpPr>
              <p:cNvPr id="55" name="Groupe 54"/>
              <p:cNvGrpSpPr/>
              <p:nvPr/>
            </p:nvGrpSpPr>
            <p:grpSpPr>
              <a:xfrm>
                <a:off x="1344612" y="620688"/>
                <a:ext cx="511679" cy="780475"/>
                <a:chOff x="1344612" y="620688"/>
                <a:chExt cx="511679" cy="780475"/>
              </a:xfrm>
            </p:grpSpPr>
            <p:sp>
              <p:nvSpPr>
                <p:cNvPr id="86" name="ZoneTexte 85"/>
                <p:cNvSpPr txBox="1"/>
                <p:nvPr/>
              </p:nvSpPr>
              <p:spPr>
                <a:xfrm>
                  <a:off x="1344612" y="908720"/>
                  <a:ext cx="511679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CH" b="1" dirty="0" smtClean="0"/>
                    <a:t>20 </a:t>
                  </a:r>
                </a:p>
                <a:p>
                  <a:r>
                    <a:rPr lang="fr-CH" sz="800" dirty="0" smtClean="0"/>
                    <a:t>ml/kg/j </a:t>
                  </a:r>
                  <a:endParaRPr lang="fr-CH" sz="800" dirty="0"/>
                </a:p>
              </p:txBody>
            </p:sp>
            <p:sp>
              <p:nvSpPr>
                <p:cNvPr id="87" name="ZoneTexte 86"/>
                <p:cNvSpPr txBox="1"/>
                <p:nvPr/>
              </p:nvSpPr>
              <p:spPr>
                <a:xfrm>
                  <a:off x="1403648" y="620688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CH" dirty="0" smtClean="0"/>
                    <a:t>J1</a:t>
                  </a:r>
                  <a:endParaRPr lang="fr-CH" dirty="0"/>
                </a:p>
              </p:txBody>
            </p:sp>
          </p:grpSp>
          <p:grpSp>
            <p:nvGrpSpPr>
              <p:cNvPr id="56" name="Groupe 55"/>
              <p:cNvGrpSpPr/>
              <p:nvPr/>
            </p:nvGrpSpPr>
            <p:grpSpPr>
              <a:xfrm>
                <a:off x="1915716" y="620688"/>
                <a:ext cx="434460" cy="657364"/>
                <a:chOff x="1915716" y="620688"/>
                <a:chExt cx="434460" cy="657364"/>
              </a:xfrm>
            </p:grpSpPr>
            <p:sp>
              <p:nvSpPr>
                <p:cNvPr id="84" name="ZoneTexte 83"/>
                <p:cNvSpPr txBox="1"/>
                <p:nvPr/>
              </p:nvSpPr>
              <p:spPr>
                <a:xfrm>
                  <a:off x="1915716" y="908720"/>
                  <a:ext cx="4187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CH" b="1" dirty="0"/>
                    <a:t>4</a:t>
                  </a:r>
                  <a:r>
                    <a:rPr lang="fr-CH" b="1" dirty="0" smtClean="0"/>
                    <a:t>0</a:t>
                  </a:r>
                  <a:endParaRPr lang="fr-CH" b="1" dirty="0"/>
                </a:p>
              </p:txBody>
            </p:sp>
            <p:sp>
              <p:nvSpPr>
                <p:cNvPr id="85" name="ZoneTexte 84"/>
                <p:cNvSpPr txBox="1"/>
                <p:nvPr/>
              </p:nvSpPr>
              <p:spPr>
                <a:xfrm>
                  <a:off x="1974752" y="620688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CH" dirty="0" smtClean="0"/>
                    <a:t>J2</a:t>
                  </a:r>
                  <a:endParaRPr lang="fr-CH" dirty="0"/>
                </a:p>
              </p:txBody>
            </p:sp>
          </p:grpSp>
          <p:grpSp>
            <p:nvGrpSpPr>
              <p:cNvPr id="57" name="Groupe 56"/>
              <p:cNvGrpSpPr/>
              <p:nvPr/>
            </p:nvGrpSpPr>
            <p:grpSpPr>
              <a:xfrm>
                <a:off x="2486820" y="620688"/>
                <a:ext cx="434460" cy="657364"/>
                <a:chOff x="2486820" y="620688"/>
                <a:chExt cx="434460" cy="657364"/>
              </a:xfrm>
            </p:grpSpPr>
            <p:sp>
              <p:nvSpPr>
                <p:cNvPr id="82" name="ZoneTexte 81"/>
                <p:cNvSpPr txBox="1"/>
                <p:nvPr/>
              </p:nvSpPr>
              <p:spPr>
                <a:xfrm>
                  <a:off x="2486820" y="908720"/>
                  <a:ext cx="4187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CH" b="1" dirty="0"/>
                    <a:t>6</a:t>
                  </a:r>
                  <a:r>
                    <a:rPr lang="fr-CH" b="1" dirty="0" smtClean="0"/>
                    <a:t>0</a:t>
                  </a:r>
                  <a:endParaRPr lang="fr-CH" b="1" dirty="0"/>
                </a:p>
              </p:txBody>
            </p:sp>
            <p:sp>
              <p:nvSpPr>
                <p:cNvPr id="83" name="ZoneTexte 82"/>
                <p:cNvSpPr txBox="1"/>
                <p:nvPr/>
              </p:nvSpPr>
              <p:spPr>
                <a:xfrm>
                  <a:off x="2545856" y="620688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CH" dirty="0" smtClean="0"/>
                    <a:t>J3</a:t>
                  </a:r>
                  <a:endParaRPr lang="fr-CH" dirty="0"/>
                </a:p>
              </p:txBody>
            </p:sp>
          </p:grpSp>
          <p:grpSp>
            <p:nvGrpSpPr>
              <p:cNvPr id="58" name="Groupe 57"/>
              <p:cNvGrpSpPr/>
              <p:nvPr/>
            </p:nvGrpSpPr>
            <p:grpSpPr>
              <a:xfrm>
                <a:off x="3057924" y="620688"/>
                <a:ext cx="434460" cy="657364"/>
                <a:chOff x="3057924" y="620688"/>
                <a:chExt cx="434460" cy="657364"/>
              </a:xfrm>
            </p:grpSpPr>
            <p:sp>
              <p:nvSpPr>
                <p:cNvPr id="80" name="ZoneTexte 79"/>
                <p:cNvSpPr txBox="1"/>
                <p:nvPr/>
              </p:nvSpPr>
              <p:spPr>
                <a:xfrm>
                  <a:off x="3057924" y="908720"/>
                  <a:ext cx="4187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CH" b="1" dirty="0"/>
                    <a:t>8</a:t>
                  </a:r>
                  <a:r>
                    <a:rPr lang="fr-CH" b="1" dirty="0" smtClean="0"/>
                    <a:t>0</a:t>
                  </a:r>
                  <a:endParaRPr lang="fr-CH" b="1" dirty="0"/>
                </a:p>
              </p:txBody>
            </p:sp>
            <p:sp>
              <p:nvSpPr>
                <p:cNvPr id="81" name="ZoneTexte 80"/>
                <p:cNvSpPr txBox="1"/>
                <p:nvPr/>
              </p:nvSpPr>
              <p:spPr>
                <a:xfrm>
                  <a:off x="3116960" y="620688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CH" dirty="0" smtClean="0"/>
                    <a:t>J4</a:t>
                  </a:r>
                  <a:endParaRPr lang="fr-CH" dirty="0"/>
                </a:p>
              </p:txBody>
            </p:sp>
          </p:grpSp>
          <p:grpSp>
            <p:nvGrpSpPr>
              <p:cNvPr id="59" name="Groupe 58"/>
              <p:cNvGrpSpPr/>
              <p:nvPr/>
            </p:nvGrpSpPr>
            <p:grpSpPr>
              <a:xfrm>
                <a:off x="3629028" y="620688"/>
                <a:ext cx="535724" cy="657364"/>
                <a:chOff x="3629028" y="620688"/>
                <a:chExt cx="535724" cy="657364"/>
              </a:xfrm>
            </p:grpSpPr>
            <p:sp>
              <p:nvSpPr>
                <p:cNvPr id="78" name="ZoneTexte 77"/>
                <p:cNvSpPr txBox="1"/>
                <p:nvPr/>
              </p:nvSpPr>
              <p:spPr>
                <a:xfrm>
                  <a:off x="3629028" y="908720"/>
                  <a:ext cx="5357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CH" b="1" dirty="0" smtClean="0"/>
                    <a:t>100</a:t>
                  </a:r>
                  <a:endParaRPr lang="fr-CH" b="1" dirty="0"/>
                </a:p>
              </p:txBody>
            </p:sp>
            <p:sp>
              <p:nvSpPr>
                <p:cNvPr id="79" name="ZoneTexte 78"/>
                <p:cNvSpPr txBox="1"/>
                <p:nvPr/>
              </p:nvSpPr>
              <p:spPr>
                <a:xfrm>
                  <a:off x="3779912" y="620688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CH" dirty="0" smtClean="0"/>
                    <a:t>J5</a:t>
                  </a:r>
                  <a:endParaRPr lang="fr-CH" dirty="0"/>
                </a:p>
              </p:txBody>
            </p:sp>
          </p:grpSp>
          <p:grpSp>
            <p:nvGrpSpPr>
              <p:cNvPr id="60" name="Groupe 59"/>
              <p:cNvGrpSpPr/>
              <p:nvPr/>
            </p:nvGrpSpPr>
            <p:grpSpPr>
              <a:xfrm>
                <a:off x="4200132" y="620688"/>
                <a:ext cx="535724" cy="657364"/>
                <a:chOff x="4200132" y="620688"/>
                <a:chExt cx="535724" cy="657364"/>
              </a:xfrm>
            </p:grpSpPr>
            <p:sp>
              <p:nvSpPr>
                <p:cNvPr id="76" name="ZoneTexte 75"/>
                <p:cNvSpPr txBox="1"/>
                <p:nvPr/>
              </p:nvSpPr>
              <p:spPr>
                <a:xfrm>
                  <a:off x="4200132" y="908720"/>
                  <a:ext cx="5357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CH" b="1" dirty="0" smtClean="0"/>
                    <a:t>120</a:t>
                  </a:r>
                  <a:endParaRPr lang="fr-CH" b="1" dirty="0"/>
                </a:p>
              </p:txBody>
            </p:sp>
            <p:sp>
              <p:nvSpPr>
                <p:cNvPr id="77" name="ZoneTexte 76"/>
                <p:cNvSpPr txBox="1"/>
                <p:nvPr/>
              </p:nvSpPr>
              <p:spPr>
                <a:xfrm>
                  <a:off x="4259168" y="620688"/>
                  <a:ext cx="4283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CH" dirty="0" smtClean="0"/>
                    <a:t> J6</a:t>
                  </a:r>
                  <a:endParaRPr lang="fr-CH" dirty="0"/>
                </a:p>
              </p:txBody>
            </p:sp>
          </p:grpSp>
          <p:grpSp>
            <p:nvGrpSpPr>
              <p:cNvPr id="61" name="Groupe 60"/>
              <p:cNvGrpSpPr/>
              <p:nvPr/>
            </p:nvGrpSpPr>
            <p:grpSpPr>
              <a:xfrm>
                <a:off x="4758264" y="620688"/>
                <a:ext cx="548696" cy="657364"/>
                <a:chOff x="4758264" y="620688"/>
                <a:chExt cx="548696" cy="657364"/>
              </a:xfrm>
            </p:grpSpPr>
            <p:sp>
              <p:nvSpPr>
                <p:cNvPr id="74" name="ZoneTexte 73"/>
                <p:cNvSpPr txBox="1"/>
                <p:nvPr/>
              </p:nvSpPr>
              <p:spPr>
                <a:xfrm>
                  <a:off x="4771236" y="908720"/>
                  <a:ext cx="5357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CH" b="1" dirty="0" smtClean="0"/>
                    <a:t>140</a:t>
                  </a:r>
                  <a:endParaRPr lang="fr-CH" b="1" dirty="0"/>
                </a:p>
              </p:txBody>
            </p:sp>
            <p:sp>
              <p:nvSpPr>
                <p:cNvPr id="75" name="ZoneTexte 74"/>
                <p:cNvSpPr txBox="1"/>
                <p:nvPr/>
              </p:nvSpPr>
              <p:spPr>
                <a:xfrm>
                  <a:off x="4758264" y="620688"/>
                  <a:ext cx="4812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CH" dirty="0" smtClean="0"/>
                    <a:t>  J7</a:t>
                  </a:r>
                  <a:endParaRPr lang="fr-CH" dirty="0"/>
                </a:p>
              </p:txBody>
            </p:sp>
          </p:grpSp>
          <p:grpSp>
            <p:nvGrpSpPr>
              <p:cNvPr id="62" name="Groupe 61"/>
              <p:cNvGrpSpPr/>
              <p:nvPr/>
            </p:nvGrpSpPr>
            <p:grpSpPr>
              <a:xfrm>
                <a:off x="5329368" y="620688"/>
                <a:ext cx="548696" cy="657364"/>
                <a:chOff x="5329368" y="620688"/>
                <a:chExt cx="548696" cy="657364"/>
              </a:xfrm>
            </p:grpSpPr>
            <p:sp>
              <p:nvSpPr>
                <p:cNvPr id="72" name="ZoneTexte 71"/>
                <p:cNvSpPr txBox="1"/>
                <p:nvPr/>
              </p:nvSpPr>
              <p:spPr>
                <a:xfrm>
                  <a:off x="5342340" y="908720"/>
                  <a:ext cx="5357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CH" b="1" dirty="0" smtClean="0"/>
                    <a:t>160</a:t>
                  </a:r>
                  <a:endParaRPr lang="fr-CH" b="1" dirty="0"/>
                </a:p>
              </p:txBody>
            </p:sp>
            <p:sp>
              <p:nvSpPr>
                <p:cNvPr id="73" name="ZoneTexte 72"/>
                <p:cNvSpPr txBox="1"/>
                <p:nvPr/>
              </p:nvSpPr>
              <p:spPr>
                <a:xfrm>
                  <a:off x="5329368" y="620688"/>
                  <a:ext cx="4812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CH" dirty="0" smtClean="0"/>
                    <a:t>  J8</a:t>
                  </a:r>
                  <a:endParaRPr lang="fr-CH" dirty="0"/>
                </a:p>
              </p:txBody>
            </p:sp>
          </p:grpSp>
          <p:sp>
            <p:nvSpPr>
              <p:cNvPr id="64" name="Arc 63"/>
              <p:cNvSpPr/>
              <p:nvPr/>
            </p:nvSpPr>
            <p:spPr>
              <a:xfrm rot="1849550">
                <a:off x="1727313" y="602208"/>
                <a:ext cx="345922" cy="234441"/>
              </a:xfrm>
              <a:prstGeom prst="arc">
                <a:avLst>
                  <a:gd name="adj1" fmla="val 10054048"/>
                  <a:gd name="adj2" fmla="val 19490773"/>
                </a:avLst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5" name="Arc 64"/>
              <p:cNvSpPr/>
              <p:nvPr/>
            </p:nvSpPr>
            <p:spPr>
              <a:xfrm rot="1849550">
                <a:off x="2246229" y="602208"/>
                <a:ext cx="345922" cy="234441"/>
              </a:xfrm>
              <a:prstGeom prst="arc">
                <a:avLst>
                  <a:gd name="adj1" fmla="val 10054048"/>
                  <a:gd name="adj2" fmla="val 19490773"/>
                </a:avLst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6" name="Arc 65"/>
              <p:cNvSpPr/>
              <p:nvPr/>
            </p:nvSpPr>
            <p:spPr>
              <a:xfrm rot="1849550">
                <a:off x="2807433" y="602208"/>
                <a:ext cx="345922" cy="234441"/>
              </a:xfrm>
              <a:prstGeom prst="arc">
                <a:avLst>
                  <a:gd name="adj1" fmla="val 10054048"/>
                  <a:gd name="adj2" fmla="val 19490773"/>
                </a:avLst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7" name="Arc 66"/>
              <p:cNvSpPr/>
              <p:nvPr/>
            </p:nvSpPr>
            <p:spPr>
              <a:xfrm rot="1849550">
                <a:off x="3383497" y="602208"/>
                <a:ext cx="345922" cy="234441"/>
              </a:xfrm>
              <a:prstGeom prst="arc">
                <a:avLst>
                  <a:gd name="adj1" fmla="val 10054048"/>
                  <a:gd name="adj2" fmla="val 19490773"/>
                </a:avLst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8" name="Arc 67"/>
              <p:cNvSpPr/>
              <p:nvPr/>
            </p:nvSpPr>
            <p:spPr>
              <a:xfrm rot="1849550">
                <a:off x="4046429" y="602208"/>
                <a:ext cx="345922" cy="234441"/>
              </a:xfrm>
              <a:prstGeom prst="arc">
                <a:avLst>
                  <a:gd name="adj1" fmla="val 10054048"/>
                  <a:gd name="adj2" fmla="val 19490773"/>
                </a:avLst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9" name="Arc 68"/>
              <p:cNvSpPr/>
              <p:nvPr/>
            </p:nvSpPr>
            <p:spPr>
              <a:xfrm rot="1849550">
                <a:off x="4622493" y="602208"/>
                <a:ext cx="345922" cy="234441"/>
              </a:xfrm>
              <a:prstGeom prst="arc">
                <a:avLst>
                  <a:gd name="adj1" fmla="val 10054048"/>
                  <a:gd name="adj2" fmla="val 19490773"/>
                </a:avLst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354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" r="644" b="392"/>
          <a:stretch/>
        </p:blipFill>
        <p:spPr bwMode="auto">
          <a:xfrm>
            <a:off x="222250" y="548680"/>
            <a:ext cx="8616950" cy="5597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15816" y="1844824"/>
            <a:ext cx="1296144" cy="4301182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444207" y="1844824"/>
            <a:ext cx="654187" cy="4301182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211960" y="1844824"/>
            <a:ext cx="1112500" cy="4301182"/>
          </a:xfrm>
          <a:prstGeom prst="rect">
            <a:avLst/>
          </a:prstGeom>
          <a:solidFill>
            <a:srgbClr val="00B0F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7098395" y="1844824"/>
            <a:ext cx="576064" cy="4301182"/>
          </a:xfrm>
          <a:prstGeom prst="rect">
            <a:avLst/>
          </a:prstGeom>
          <a:solidFill>
            <a:srgbClr val="00B0F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5324460" y="1844824"/>
            <a:ext cx="1119748" cy="4301182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7674460" y="1844824"/>
            <a:ext cx="563834" cy="4301182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8238294" y="1844824"/>
            <a:ext cx="617830" cy="4301182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772072" y="1826920"/>
            <a:ext cx="1143744" cy="4319086"/>
          </a:xfrm>
          <a:prstGeom prst="rect">
            <a:avLst/>
          </a:prstGeom>
          <a:solidFill>
            <a:srgbClr val="FFFF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/>
          <p:cNvSpPr/>
          <p:nvPr/>
        </p:nvSpPr>
        <p:spPr>
          <a:xfrm>
            <a:off x="1220787" y="2079700"/>
            <a:ext cx="573087" cy="265037"/>
          </a:xfrm>
          <a:custGeom>
            <a:avLst/>
            <a:gdLst>
              <a:gd name="connsiteX0" fmla="*/ 0 w 571500"/>
              <a:gd name="connsiteY0" fmla="*/ 0 h 120650"/>
              <a:gd name="connsiteX1" fmla="*/ 0 w 571500"/>
              <a:gd name="connsiteY1" fmla="*/ 120650 h 120650"/>
              <a:gd name="connsiteX2" fmla="*/ 571500 w 571500"/>
              <a:gd name="connsiteY2" fmla="*/ 120650 h 120650"/>
              <a:gd name="connsiteX3" fmla="*/ 558800 w 571500"/>
              <a:gd name="connsiteY3" fmla="*/ 12700 h 120650"/>
              <a:gd name="connsiteX4" fmla="*/ 0 w 571500"/>
              <a:gd name="connsiteY4" fmla="*/ 0 h 120650"/>
              <a:gd name="connsiteX0" fmla="*/ 12700 w 571500"/>
              <a:gd name="connsiteY0" fmla="*/ 0 h 112125"/>
              <a:gd name="connsiteX1" fmla="*/ 0 w 571500"/>
              <a:gd name="connsiteY1" fmla="*/ 112125 h 112125"/>
              <a:gd name="connsiteX2" fmla="*/ 571500 w 571500"/>
              <a:gd name="connsiteY2" fmla="*/ 112125 h 112125"/>
              <a:gd name="connsiteX3" fmla="*/ 558800 w 571500"/>
              <a:gd name="connsiteY3" fmla="*/ 4175 h 112125"/>
              <a:gd name="connsiteX4" fmla="*/ 12700 w 571500"/>
              <a:gd name="connsiteY4" fmla="*/ 0 h 112125"/>
              <a:gd name="connsiteX0" fmla="*/ 17462 w 576262"/>
              <a:gd name="connsiteY0" fmla="*/ 0 h 118519"/>
              <a:gd name="connsiteX1" fmla="*/ 0 w 576262"/>
              <a:gd name="connsiteY1" fmla="*/ 118519 h 118519"/>
              <a:gd name="connsiteX2" fmla="*/ 576262 w 576262"/>
              <a:gd name="connsiteY2" fmla="*/ 112125 h 118519"/>
              <a:gd name="connsiteX3" fmla="*/ 563562 w 576262"/>
              <a:gd name="connsiteY3" fmla="*/ 4175 h 118519"/>
              <a:gd name="connsiteX4" fmla="*/ 17462 w 576262"/>
              <a:gd name="connsiteY4" fmla="*/ 0 h 118519"/>
              <a:gd name="connsiteX0" fmla="*/ 17462 w 571499"/>
              <a:gd name="connsiteY0" fmla="*/ 0 h 118519"/>
              <a:gd name="connsiteX1" fmla="*/ 0 w 571499"/>
              <a:gd name="connsiteY1" fmla="*/ 118519 h 118519"/>
              <a:gd name="connsiteX2" fmla="*/ 571499 w 571499"/>
              <a:gd name="connsiteY2" fmla="*/ 116388 h 118519"/>
              <a:gd name="connsiteX3" fmla="*/ 563562 w 571499"/>
              <a:gd name="connsiteY3" fmla="*/ 4175 h 118519"/>
              <a:gd name="connsiteX4" fmla="*/ 17462 w 571499"/>
              <a:gd name="connsiteY4" fmla="*/ 0 h 118519"/>
              <a:gd name="connsiteX0" fmla="*/ 17462 w 582612"/>
              <a:gd name="connsiteY0" fmla="*/ 0 h 118519"/>
              <a:gd name="connsiteX1" fmla="*/ 0 w 582612"/>
              <a:gd name="connsiteY1" fmla="*/ 118519 h 118519"/>
              <a:gd name="connsiteX2" fmla="*/ 571499 w 582612"/>
              <a:gd name="connsiteY2" fmla="*/ 116388 h 118519"/>
              <a:gd name="connsiteX3" fmla="*/ 582612 w 582612"/>
              <a:gd name="connsiteY3" fmla="*/ 6306 h 118519"/>
              <a:gd name="connsiteX4" fmla="*/ 17462 w 582612"/>
              <a:gd name="connsiteY4" fmla="*/ 0 h 118519"/>
              <a:gd name="connsiteX0" fmla="*/ 17462 w 573087"/>
              <a:gd name="connsiteY0" fmla="*/ 88 h 118607"/>
              <a:gd name="connsiteX1" fmla="*/ 0 w 573087"/>
              <a:gd name="connsiteY1" fmla="*/ 118607 h 118607"/>
              <a:gd name="connsiteX2" fmla="*/ 571499 w 573087"/>
              <a:gd name="connsiteY2" fmla="*/ 116476 h 118607"/>
              <a:gd name="connsiteX3" fmla="*/ 573087 w 573087"/>
              <a:gd name="connsiteY3" fmla="*/ 0 h 118607"/>
              <a:gd name="connsiteX4" fmla="*/ 17462 w 573087"/>
              <a:gd name="connsiteY4" fmla="*/ 88 h 11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087" h="118607">
                <a:moveTo>
                  <a:pt x="17462" y="88"/>
                </a:moveTo>
                <a:lnTo>
                  <a:pt x="0" y="118607"/>
                </a:lnTo>
                <a:lnTo>
                  <a:pt x="571499" y="116476"/>
                </a:lnTo>
                <a:cubicBezTo>
                  <a:pt x="572028" y="77651"/>
                  <a:pt x="572558" y="38825"/>
                  <a:pt x="573087" y="0"/>
                </a:cubicBezTo>
                <a:lnTo>
                  <a:pt x="17462" y="88"/>
                </a:lnTo>
                <a:close/>
              </a:path>
            </a:pathLst>
          </a:cu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/>
          <p:cNvSpPr/>
          <p:nvPr/>
        </p:nvSpPr>
        <p:spPr>
          <a:xfrm>
            <a:off x="1225550" y="4274046"/>
            <a:ext cx="571500" cy="1497309"/>
          </a:xfrm>
          <a:custGeom>
            <a:avLst/>
            <a:gdLst>
              <a:gd name="connsiteX0" fmla="*/ 0 w 571500"/>
              <a:gd name="connsiteY0" fmla="*/ 0 h 120650"/>
              <a:gd name="connsiteX1" fmla="*/ 0 w 571500"/>
              <a:gd name="connsiteY1" fmla="*/ 120650 h 120650"/>
              <a:gd name="connsiteX2" fmla="*/ 571500 w 571500"/>
              <a:gd name="connsiteY2" fmla="*/ 120650 h 120650"/>
              <a:gd name="connsiteX3" fmla="*/ 558800 w 571500"/>
              <a:gd name="connsiteY3" fmla="*/ 12700 h 120650"/>
              <a:gd name="connsiteX4" fmla="*/ 0 w 571500"/>
              <a:gd name="connsiteY4" fmla="*/ 0 h 120650"/>
              <a:gd name="connsiteX0" fmla="*/ 0 w 584200"/>
              <a:gd name="connsiteY0" fmla="*/ 0 h 139700"/>
              <a:gd name="connsiteX1" fmla="*/ 12700 w 584200"/>
              <a:gd name="connsiteY1" fmla="*/ 139700 h 139700"/>
              <a:gd name="connsiteX2" fmla="*/ 584200 w 584200"/>
              <a:gd name="connsiteY2" fmla="*/ 139700 h 139700"/>
              <a:gd name="connsiteX3" fmla="*/ 571500 w 584200"/>
              <a:gd name="connsiteY3" fmla="*/ 31750 h 139700"/>
              <a:gd name="connsiteX4" fmla="*/ 0 w 584200"/>
              <a:gd name="connsiteY4" fmla="*/ 0 h 139700"/>
              <a:gd name="connsiteX0" fmla="*/ 0 w 584200"/>
              <a:gd name="connsiteY0" fmla="*/ 0 h 139700"/>
              <a:gd name="connsiteX1" fmla="*/ 12700 w 584200"/>
              <a:gd name="connsiteY1" fmla="*/ 139700 h 139700"/>
              <a:gd name="connsiteX2" fmla="*/ 584200 w 584200"/>
              <a:gd name="connsiteY2" fmla="*/ 139700 h 139700"/>
              <a:gd name="connsiteX3" fmla="*/ 558800 w 584200"/>
              <a:gd name="connsiteY3" fmla="*/ 6350 h 139700"/>
              <a:gd name="connsiteX4" fmla="*/ 0 w 584200"/>
              <a:gd name="connsiteY4" fmla="*/ 0 h 139700"/>
              <a:gd name="connsiteX0" fmla="*/ 0 w 571500"/>
              <a:gd name="connsiteY0" fmla="*/ 0 h 488950"/>
              <a:gd name="connsiteX1" fmla="*/ 12700 w 571500"/>
              <a:gd name="connsiteY1" fmla="*/ 139700 h 488950"/>
              <a:gd name="connsiteX2" fmla="*/ 571500 w 571500"/>
              <a:gd name="connsiteY2" fmla="*/ 488950 h 488950"/>
              <a:gd name="connsiteX3" fmla="*/ 558800 w 571500"/>
              <a:gd name="connsiteY3" fmla="*/ 6350 h 488950"/>
              <a:gd name="connsiteX4" fmla="*/ 0 w 571500"/>
              <a:gd name="connsiteY4" fmla="*/ 0 h 488950"/>
              <a:gd name="connsiteX0" fmla="*/ 0 w 571500"/>
              <a:gd name="connsiteY0" fmla="*/ 0 h 488950"/>
              <a:gd name="connsiteX1" fmla="*/ 12700 w 571500"/>
              <a:gd name="connsiteY1" fmla="*/ 488950 h 488950"/>
              <a:gd name="connsiteX2" fmla="*/ 571500 w 571500"/>
              <a:gd name="connsiteY2" fmla="*/ 488950 h 488950"/>
              <a:gd name="connsiteX3" fmla="*/ 558800 w 571500"/>
              <a:gd name="connsiteY3" fmla="*/ 6350 h 488950"/>
              <a:gd name="connsiteX4" fmla="*/ 0 w 571500"/>
              <a:gd name="connsiteY4" fmla="*/ 0 h 488950"/>
              <a:gd name="connsiteX0" fmla="*/ 0 w 571500"/>
              <a:gd name="connsiteY0" fmla="*/ 0 h 488950"/>
              <a:gd name="connsiteX1" fmla="*/ 12700 w 571500"/>
              <a:gd name="connsiteY1" fmla="*/ 488950 h 488950"/>
              <a:gd name="connsiteX2" fmla="*/ 571500 w 571500"/>
              <a:gd name="connsiteY2" fmla="*/ 488950 h 488950"/>
              <a:gd name="connsiteX3" fmla="*/ 571500 w 571500"/>
              <a:gd name="connsiteY3" fmla="*/ 0 h 488950"/>
              <a:gd name="connsiteX4" fmla="*/ 0 w 571500"/>
              <a:gd name="connsiteY4" fmla="*/ 0 h 488950"/>
              <a:gd name="connsiteX0" fmla="*/ 0 w 571500"/>
              <a:gd name="connsiteY0" fmla="*/ 0 h 499589"/>
              <a:gd name="connsiteX1" fmla="*/ 6350 w 571500"/>
              <a:gd name="connsiteY1" fmla="*/ 499589 h 499589"/>
              <a:gd name="connsiteX2" fmla="*/ 571500 w 571500"/>
              <a:gd name="connsiteY2" fmla="*/ 488950 h 499589"/>
              <a:gd name="connsiteX3" fmla="*/ 571500 w 571500"/>
              <a:gd name="connsiteY3" fmla="*/ 0 h 499589"/>
              <a:gd name="connsiteX4" fmla="*/ 0 w 571500"/>
              <a:gd name="connsiteY4" fmla="*/ 0 h 499589"/>
              <a:gd name="connsiteX0" fmla="*/ 0 w 571500"/>
              <a:gd name="connsiteY0" fmla="*/ 0 h 501716"/>
              <a:gd name="connsiteX1" fmla="*/ 6350 w 571500"/>
              <a:gd name="connsiteY1" fmla="*/ 499589 h 501716"/>
              <a:gd name="connsiteX2" fmla="*/ 571500 w 571500"/>
              <a:gd name="connsiteY2" fmla="*/ 501716 h 501716"/>
              <a:gd name="connsiteX3" fmla="*/ 571500 w 571500"/>
              <a:gd name="connsiteY3" fmla="*/ 0 h 501716"/>
              <a:gd name="connsiteX4" fmla="*/ 0 w 571500"/>
              <a:gd name="connsiteY4" fmla="*/ 0 h 501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0" h="501716">
                <a:moveTo>
                  <a:pt x="0" y="0"/>
                </a:moveTo>
                <a:cubicBezTo>
                  <a:pt x="2117" y="166530"/>
                  <a:pt x="4233" y="333059"/>
                  <a:pt x="6350" y="499589"/>
                </a:cubicBezTo>
                <a:lnTo>
                  <a:pt x="571500" y="501716"/>
                </a:lnTo>
                <a:lnTo>
                  <a:pt x="571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965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2609768" y="1628800"/>
            <a:ext cx="3482043" cy="2556495"/>
            <a:chOff x="3119011" y="1916832"/>
            <a:chExt cx="3482043" cy="2556495"/>
          </a:xfrm>
        </p:grpSpPr>
        <p:sp>
          <p:nvSpPr>
            <p:cNvPr id="4" name="ZoneTexte 3"/>
            <p:cNvSpPr txBox="1"/>
            <p:nvPr/>
          </p:nvSpPr>
          <p:spPr>
            <a:xfrm>
              <a:off x="3119011" y="1916832"/>
              <a:ext cx="34820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b="1" dirty="0" smtClean="0"/>
                <a:t>A VOUS DE JOUER !</a:t>
              </a:r>
              <a:endParaRPr lang="fr-FR" sz="3200" b="1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220" y="2996952"/>
              <a:ext cx="3095625" cy="147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9663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48680"/>
            <a:ext cx="3672408" cy="542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" name="Rectangle 2047"/>
          <p:cNvSpPr/>
          <p:nvPr/>
        </p:nvSpPr>
        <p:spPr>
          <a:xfrm>
            <a:off x="323528" y="44624"/>
            <a:ext cx="8031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fr-CH" sz="3600" b="1" dirty="0" smtClean="0"/>
              <a:t>ET ENSUITE ?</a:t>
            </a:r>
            <a:endParaRPr lang="fr-CH" sz="36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1299768" y="6213167"/>
            <a:ext cx="666689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Chaque mois, on a environ besoin </a:t>
            </a:r>
            <a:r>
              <a:rPr lang="fr-FR" dirty="0" smtClean="0">
                <a:solidFill>
                  <a:srgbClr val="0070C0"/>
                </a:solidFill>
              </a:rPr>
              <a:t>5 ml/</a:t>
            </a:r>
            <a:r>
              <a:rPr lang="fr-FR" u="sng" dirty="0" smtClean="0">
                <a:solidFill>
                  <a:srgbClr val="0070C0"/>
                </a:solidFill>
              </a:rPr>
              <a:t>kg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smtClean="0"/>
              <a:t>de moins </a:t>
            </a:r>
            <a:r>
              <a:rPr lang="fr-FR" dirty="0">
                <a:solidFill>
                  <a:srgbClr val="0070C0"/>
                </a:solidFill>
              </a:rPr>
              <a:t>jusqu’à 10 mois ! 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3301302" y="764704"/>
            <a:ext cx="3312559" cy="1617821"/>
            <a:chOff x="3301302" y="764704"/>
            <a:chExt cx="3312559" cy="1617821"/>
          </a:xfrm>
        </p:grpSpPr>
        <p:sp>
          <p:nvSpPr>
            <p:cNvPr id="135" name="Forme libre 134"/>
            <p:cNvSpPr/>
            <p:nvPr/>
          </p:nvSpPr>
          <p:spPr>
            <a:xfrm rot="814614">
              <a:off x="4332834" y="1162101"/>
              <a:ext cx="129791" cy="125836"/>
            </a:xfrm>
            <a:custGeom>
              <a:avLst/>
              <a:gdLst>
                <a:gd name="connsiteX0" fmla="*/ 0 w 236462"/>
                <a:gd name="connsiteY0" fmla="*/ 76532 h 244807"/>
                <a:gd name="connsiteX1" fmla="*/ 104775 w 236462"/>
                <a:gd name="connsiteY1" fmla="*/ 332 h 244807"/>
                <a:gd name="connsiteX2" fmla="*/ 231775 w 236462"/>
                <a:gd name="connsiteY2" fmla="*/ 57482 h 244807"/>
                <a:gd name="connsiteX3" fmla="*/ 196850 w 236462"/>
                <a:gd name="connsiteY3" fmla="*/ 244807 h 244807"/>
                <a:gd name="connsiteX0" fmla="*/ 0 w 234249"/>
                <a:gd name="connsiteY0" fmla="*/ 73400 h 241675"/>
                <a:gd name="connsiteX1" fmla="*/ 139700 w 234249"/>
                <a:gd name="connsiteY1" fmla="*/ 375 h 241675"/>
                <a:gd name="connsiteX2" fmla="*/ 231775 w 234249"/>
                <a:gd name="connsiteY2" fmla="*/ 54350 h 241675"/>
                <a:gd name="connsiteX3" fmla="*/ 196850 w 234249"/>
                <a:gd name="connsiteY3" fmla="*/ 241675 h 241675"/>
                <a:gd name="connsiteX0" fmla="*/ 0 w 231368"/>
                <a:gd name="connsiteY0" fmla="*/ 73031 h 241306"/>
                <a:gd name="connsiteX1" fmla="*/ 139700 w 231368"/>
                <a:gd name="connsiteY1" fmla="*/ 6 h 241306"/>
                <a:gd name="connsiteX2" fmla="*/ 228600 w 231368"/>
                <a:gd name="connsiteY2" fmla="*/ 76206 h 241306"/>
                <a:gd name="connsiteX3" fmla="*/ 196850 w 231368"/>
                <a:gd name="connsiteY3" fmla="*/ 241306 h 241306"/>
                <a:gd name="connsiteX0" fmla="*/ 0 w 232192"/>
                <a:gd name="connsiteY0" fmla="*/ 25199 h 193474"/>
                <a:gd name="connsiteX1" fmla="*/ 127000 w 232192"/>
                <a:gd name="connsiteY1" fmla="*/ 2974 h 193474"/>
                <a:gd name="connsiteX2" fmla="*/ 228600 w 232192"/>
                <a:gd name="connsiteY2" fmla="*/ 28374 h 193474"/>
                <a:gd name="connsiteX3" fmla="*/ 196850 w 232192"/>
                <a:gd name="connsiteY3" fmla="*/ 193474 h 193474"/>
                <a:gd name="connsiteX0" fmla="*/ 0 w 232411"/>
                <a:gd name="connsiteY0" fmla="*/ 25199 h 193474"/>
                <a:gd name="connsiteX1" fmla="*/ 127000 w 232411"/>
                <a:gd name="connsiteY1" fmla="*/ 2974 h 193474"/>
                <a:gd name="connsiteX2" fmla="*/ 228600 w 232411"/>
                <a:gd name="connsiteY2" fmla="*/ 28374 h 193474"/>
                <a:gd name="connsiteX3" fmla="*/ 209551 w 232411"/>
                <a:gd name="connsiteY3" fmla="*/ 98223 h 193474"/>
                <a:gd name="connsiteX4" fmla="*/ 196850 w 232411"/>
                <a:gd name="connsiteY4" fmla="*/ 193474 h 193474"/>
                <a:gd name="connsiteX0" fmla="*/ 0 w 209551"/>
                <a:gd name="connsiteY0" fmla="*/ 30182 h 198457"/>
                <a:gd name="connsiteX1" fmla="*/ 127000 w 209551"/>
                <a:gd name="connsiteY1" fmla="*/ 7957 h 198457"/>
                <a:gd name="connsiteX2" fmla="*/ 209551 w 209551"/>
                <a:gd name="connsiteY2" fmla="*/ 103206 h 198457"/>
                <a:gd name="connsiteX3" fmla="*/ 196850 w 209551"/>
                <a:gd name="connsiteY3" fmla="*/ 198457 h 198457"/>
                <a:gd name="connsiteX0" fmla="*/ 0 w 197745"/>
                <a:gd name="connsiteY0" fmla="*/ 29722 h 197997"/>
                <a:gd name="connsiteX1" fmla="*/ 127000 w 197745"/>
                <a:gd name="connsiteY1" fmla="*/ 7497 h 197997"/>
                <a:gd name="connsiteX2" fmla="*/ 187326 w 197745"/>
                <a:gd name="connsiteY2" fmla="*/ 96396 h 197997"/>
                <a:gd name="connsiteX3" fmla="*/ 196850 w 197745"/>
                <a:gd name="connsiteY3" fmla="*/ 197997 h 197997"/>
                <a:gd name="connsiteX0" fmla="*/ 0 w 209551"/>
                <a:gd name="connsiteY0" fmla="*/ 29263 h 197538"/>
                <a:gd name="connsiteX1" fmla="*/ 127000 w 209551"/>
                <a:gd name="connsiteY1" fmla="*/ 7038 h 197538"/>
                <a:gd name="connsiteX2" fmla="*/ 209551 w 209551"/>
                <a:gd name="connsiteY2" fmla="*/ 89587 h 197538"/>
                <a:gd name="connsiteX3" fmla="*/ 196850 w 209551"/>
                <a:gd name="connsiteY3" fmla="*/ 197538 h 197538"/>
                <a:gd name="connsiteX0" fmla="*/ 0 w 198377"/>
                <a:gd name="connsiteY0" fmla="*/ 29491 h 197766"/>
                <a:gd name="connsiteX1" fmla="*/ 127000 w 198377"/>
                <a:gd name="connsiteY1" fmla="*/ 7266 h 197766"/>
                <a:gd name="connsiteX2" fmla="*/ 196851 w 198377"/>
                <a:gd name="connsiteY2" fmla="*/ 92990 h 197766"/>
                <a:gd name="connsiteX3" fmla="*/ 196850 w 198377"/>
                <a:gd name="connsiteY3" fmla="*/ 197766 h 197766"/>
                <a:gd name="connsiteX0" fmla="*/ 0 w 198377"/>
                <a:gd name="connsiteY0" fmla="*/ 29491 h 197766"/>
                <a:gd name="connsiteX1" fmla="*/ 127000 w 198377"/>
                <a:gd name="connsiteY1" fmla="*/ 7266 h 197766"/>
                <a:gd name="connsiteX2" fmla="*/ 196851 w 198377"/>
                <a:gd name="connsiteY2" fmla="*/ 92990 h 197766"/>
                <a:gd name="connsiteX3" fmla="*/ 196850 w 198377"/>
                <a:gd name="connsiteY3" fmla="*/ 197766 h 197766"/>
                <a:gd name="connsiteX0" fmla="*/ 0 w 209876"/>
                <a:gd name="connsiteY0" fmla="*/ 29491 h 197766"/>
                <a:gd name="connsiteX1" fmla="*/ 127000 w 209876"/>
                <a:gd name="connsiteY1" fmla="*/ 7266 h 197766"/>
                <a:gd name="connsiteX2" fmla="*/ 196851 w 209876"/>
                <a:gd name="connsiteY2" fmla="*/ 92990 h 197766"/>
                <a:gd name="connsiteX3" fmla="*/ 196850 w 209876"/>
                <a:gd name="connsiteY3" fmla="*/ 197766 h 197766"/>
                <a:gd name="connsiteX0" fmla="*/ 0 w 209876"/>
                <a:gd name="connsiteY0" fmla="*/ 29491 h 197766"/>
                <a:gd name="connsiteX1" fmla="*/ 127000 w 209876"/>
                <a:gd name="connsiteY1" fmla="*/ 7266 h 197766"/>
                <a:gd name="connsiteX2" fmla="*/ 196851 w 209876"/>
                <a:gd name="connsiteY2" fmla="*/ 92990 h 197766"/>
                <a:gd name="connsiteX3" fmla="*/ 196850 w 209876"/>
                <a:gd name="connsiteY3" fmla="*/ 197766 h 197766"/>
                <a:gd name="connsiteX0" fmla="*/ 0 w 209876"/>
                <a:gd name="connsiteY0" fmla="*/ 29491 h 197766"/>
                <a:gd name="connsiteX1" fmla="*/ 127000 w 209876"/>
                <a:gd name="connsiteY1" fmla="*/ 7266 h 197766"/>
                <a:gd name="connsiteX2" fmla="*/ 196851 w 209876"/>
                <a:gd name="connsiteY2" fmla="*/ 92990 h 197766"/>
                <a:gd name="connsiteX3" fmla="*/ 196850 w 209876"/>
                <a:gd name="connsiteY3" fmla="*/ 197766 h 197766"/>
                <a:gd name="connsiteX0" fmla="*/ 0 w 214518"/>
                <a:gd name="connsiteY0" fmla="*/ 28575 h 196850"/>
                <a:gd name="connsiteX1" fmla="*/ 127000 w 214518"/>
                <a:gd name="connsiteY1" fmla="*/ 6350 h 196850"/>
                <a:gd name="connsiteX2" fmla="*/ 203201 w 214518"/>
                <a:gd name="connsiteY2" fmla="*/ 79374 h 196850"/>
                <a:gd name="connsiteX3" fmla="*/ 196850 w 214518"/>
                <a:gd name="connsiteY3" fmla="*/ 196850 h 196850"/>
                <a:gd name="connsiteX0" fmla="*/ 0 w 207498"/>
                <a:gd name="connsiteY0" fmla="*/ 28575 h 196850"/>
                <a:gd name="connsiteX1" fmla="*/ 127000 w 207498"/>
                <a:gd name="connsiteY1" fmla="*/ 6350 h 196850"/>
                <a:gd name="connsiteX2" fmla="*/ 203201 w 207498"/>
                <a:gd name="connsiteY2" fmla="*/ 79374 h 196850"/>
                <a:gd name="connsiteX3" fmla="*/ 196850 w 207498"/>
                <a:gd name="connsiteY3" fmla="*/ 196850 h 196850"/>
                <a:gd name="connsiteX0" fmla="*/ 0 w 207498"/>
                <a:gd name="connsiteY0" fmla="*/ 36257 h 204532"/>
                <a:gd name="connsiteX1" fmla="*/ 117333 w 207498"/>
                <a:gd name="connsiteY1" fmla="*/ 3632 h 204532"/>
                <a:gd name="connsiteX2" fmla="*/ 203201 w 207498"/>
                <a:gd name="connsiteY2" fmla="*/ 87056 h 204532"/>
                <a:gd name="connsiteX3" fmla="*/ 196850 w 207498"/>
                <a:gd name="connsiteY3" fmla="*/ 204532 h 204532"/>
                <a:gd name="connsiteX0" fmla="*/ 0 w 189057"/>
                <a:gd name="connsiteY0" fmla="*/ 51304 h 201826"/>
                <a:gd name="connsiteX1" fmla="*/ 98892 w 189057"/>
                <a:gd name="connsiteY1" fmla="*/ 926 h 201826"/>
                <a:gd name="connsiteX2" fmla="*/ 184760 w 189057"/>
                <a:gd name="connsiteY2" fmla="*/ 84350 h 201826"/>
                <a:gd name="connsiteX3" fmla="*/ 178409 w 189057"/>
                <a:gd name="connsiteY3" fmla="*/ 201826 h 201826"/>
                <a:gd name="connsiteX0" fmla="*/ 0 w 189057"/>
                <a:gd name="connsiteY0" fmla="*/ 45137 h 195659"/>
                <a:gd name="connsiteX1" fmla="*/ 110713 w 189057"/>
                <a:gd name="connsiteY1" fmla="*/ 1219 h 195659"/>
                <a:gd name="connsiteX2" fmla="*/ 184760 w 189057"/>
                <a:gd name="connsiteY2" fmla="*/ 78183 h 195659"/>
                <a:gd name="connsiteX3" fmla="*/ 178409 w 189057"/>
                <a:gd name="connsiteY3" fmla="*/ 195659 h 195659"/>
                <a:gd name="connsiteX0" fmla="*/ 0 w 189057"/>
                <a:gd name="connsiteY0" fmla="*/ 49720 h 200242"/>
                <a:gd name="connsiteX1" fmla="*/ 110713 w 189057"/>
                <a:gd name="connsiteY1" fmla="*/ 5802 h 200242"/>
                <a:gd name="connsiteX2" fmla="*/ 184760 w 189057"/>
                <a:gd name="connsiteY2" fmla="*/ 82766 h 200242"/>
                <a:gd name="connsiteX3" fmla="*/ 178409 w 189057"/>
                <a:gd name="connsiteY3" fmla="*/ 200242 h 200242"/>
                <a:gd name="connsiteX0" fmla="*/ 0 w 189057"/>
                <a:gd name="connsiteY0" fmla="*/ 45862 h 196384"/>
                <a:gd name="connsiteX1" fmla="*/ 110713 w 189057"/>
                <a:gd name="connsiteY1" fmla="*/ 1944 h 196384"/>
                <a:gd name="connsiteX2" fmla="*/ 184760 w 189057"/>
                <a:gd name="connsiteY2" fmla="*/ 78908 h 196384"/>
                <a:gd name="connsiteX3" fmla="*/ 178409 w 189057"/>
                <a:gd name="connsiteY3" fmla="*/ 196384 h 19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057" h="196384">
                  <a:moveTo>
                    <a:pt x="0" y="45862"/>
                  </a:moveTo>
                  <a:cubicBezTo>
                    <a:pt x="33073" y="9349"/>
                    <a:pt x="75980" y="-5718"/>
                    <a:pt x="110713" y="1944"/>
                  </a:cubicBezTo>
                  <a:cubicBezTo>
                    <a:pt x="145446" y="9606"/>
                    <a:pt x="169943" y="40808"/>
                    <a:pt x="184760" y="78908"/>
                  </a:cubicBezTo>
                  <a:cubicBezTo>
                    <a:pt x="195343" y="122300"/>
                    <a:pt x="183701" y="170455"/>
                    <a:pt x="178409" y="196384"/>
                  </a:cubicBezTo>
                </a:path>
              </a:pathLst>
            </a:custGeom>
            <a:noFill/>
            <a:ln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B0F0"/>
                </a:solidFill>
              </a:endParaRPr>
            </a:p>
          </p:txBody>
        </p:sp>
        <p:sp>
          <p:nvSpPr>
            <p:cNvPr id="136" name="Forme libre 135"/>
            <p:cNvSpPr/>
            <p:nvPr/>
          </p:nvSpPr>
          <p:spPr>
            <a:xfrm rot="814614">
              <a:off x="4548953" y="1314890"/>
              <a:ext cx="129791" cy="125836"/>
            </a:xfrm>
            <a:custGeom>
              <a:avLst/>
              <a:gdLst>
                <a:gd name="connsiteX0" fmla="*/ 0 w 236462"/>
                <a:gd name="connsiteY0" fmla="*/ 76532 h 244807"/>
                <a:gd name="connsiteX1" fmla="*/ 104775 w 236462"/>
                <a:gd name="connsiteY1" fmla="*/ 332 h 244807"/>
                <a:gd name="connsiteX2" fmla="*/ 231775 w 236462"/>
                <a:gd name="connsiteY2" fmla="*/ 57482 h 244807"/>
                <a:gd name="connsiteX3" fmla="*/ 196850 w 236462"/>
                <a:gd name="connsiteY3" fmla="*/ 244807 h 244807"/>
                <a:gd name="connsiteX0" fmla="*/ 0 w 234249"/>
                <a:gd name="connsiteY0" fmla="*/ 73400 h 241675"/>
                <a:gd name="connsiteX1" fmla="*/ 139700 w 234249"/>
                <a:gd name="connsiteY1" fmla="*/ 375 h 241675"/>
                <a:gd name="connsiteX2" fmla="*/ 231775 w 234249"/>
                <a:gd name="connsiteY2" fmla="*/ 54350 h 241675"/>
                <a:gd name="connsiteX3" fmla="*/ 196850 w 234249"/>
                <a:gd name="connsiteY3" fmla="*/ 241675 h 241675"/>
                <a:gd name="connsiteX0" fmla="*/ 0 w 231368"/>
                <a:gd name="connsiteY0" fmla="*/ 73031 h 241306"/>
                <a:gd name="connsiteX1" fmla="*/ 139700 w 231368"/>
                <a:gd name="connsiteY1" fmla="*/ 6 h 241306"/>
                <a:gd name="connsiteX2" fmla="*/ 228600 w 231368"/>
                <a:gd name="connsiteY2" fmla="*/ 76206 h 241306"/>
                <a:gd name="connsiteX3" fmla="*/ 196850 w 231368"/>
                <a:gd name="connsiteY3" fmla="*/ 241306 h 241306"/>
                <a:gd name="connsiteX0" fmla="*/ 0 w 232192"/>
                <a:gd name="connsiteY0" fmla="*/ 25199 h 193474"/>
                <a:gd name="connsiteX1" fmla="*/ 127000 w 232192"/>
                <a:gd name="connsiteY1" fmla="*/ 2974 h 193474"/>
                <a:gd name="connsiteX2" fmla="*/ 228600 w 232192"/>
                <a:gd name="connsiteY2" fmla="*/ 28374 h 193474"/>
                <a:gd name="connsiteX3" fmla="*/ 196850 w 232192"/>
                <a:gd name="connsiteY3" fmla="*/ 193474 h 193474"/>
                <a:gd name="connsiteX0" fmla="*/ 0 w 232411"/>
                <a:gd name="connsiteY0" fmla="*/ 25199 h 193474"/>
                <a:gd name="connsiteX1" fmla="*/ 127000 w 232411"/>
                <a:gd name="connsiteY1" fmla="*/ 2974 h 193474"/>
                <a:gd name="connsiteX2" fmla="*/ 228600 w 232411"/>
                <a:gd name="connsiteY2" fmla="*/ 28374 h 193474"/>
                <a:gd name="connsiteX3" fmla="*/ 209551 w 232411"/>
                <a:gd name="connsiteY3" fmla="*/ 98223 h 193474"/>
                <a:gd name="connsiteX4" fmla="*/ 196850 w 232411"/>
                <a:gd name="connsiteY4" fmla="*/ 193474 h 193474"/>
                <a:gd name="connsiteX0" fmla="*/ 0 w 209551"/>
                <a:gd name="connsiteY0" fmla="*/ 30182 h 198457"/>
                <a:gd name="connsiteX1" fmla="*/ 127000 w 209551"/>
                <a:gd name="connsiteY1" fmla="*/ 7957 h 198457"/>
                <a:gd name="connsiteX2" fmla="*/ 209551 w 209551"/>
                <a:gd name="connsiteY2" fmla="*/ 103206 h 198457"/>
                <a:gd name="connsiteX3" fmla="*/ 196850 w 209551"/>
                <a:gd name="connsiteY3" fmla="*/ 198457 h 198457"/>
                <a:gd name="connsiteX0" fmla="*/ 0 w 197745"/>
                <a:gd name="connsiteY0" fmla="*/ 29722 h 197997"/>
                <a:gd name="connsiteX1" fmla="*/ 127000 w 197745"/>
                <a:gd name="connsiteY1" fmla="*/ 7497 h 197997"/>
                <a:gd name="connsiteX2" fmla="*/ 187326 w 197745"/>
                <a:gd name="connsiteY2" fmla="*/ 96396 h 197997"/>
                <a:gd name="connsiteX3" fmla="*/ 196850 w 197745"/>
                <a:gd name="connsiteY3" fmla="*/ 197997 h 197997"/>
                <a:gd name="connsiteX0" fmla="*/ 0 w 209551"/>
                <a:gd name="connsiteY0" fmla="*/ 29263 h 197538"/>
                <a:gd name="connsiteX1" fmla="*/ 127000 w 209551"/>
                <a:gd name="connsiteY1" fmla="*/ 7038 h 197538"/>
                <a:gd name="connsiteX2" fmla="*/ 209551 w 209551"/>
                <a:gd name="connsiteY2" fmla="*/ 89587 h 197538"/>
                <a:gd name="connsiteX3" fmla="*/ 196850 w 209551"/>
                <a:gd name="connsiteY3" fmla="*/ 197538 h 197538"/>
                <a:gd name="connsiteX0" fmla="*/ 0 w 198377"/>
                <a:gd name="connsiteY0" fmla="*/ 29491 h 197766"/>
                <a:gd name="connsiteX1" fmla="*/ 127000 w 198377"/>
                <a:gd name="connsiteY1" fmla="*/ 7266 h 197766"/>
                <a:gd name="connsiteX2" fmla="*/ 196851 w 198377"/>
                <a:gd name="connsiteY2" fmla="*/ 92990 h 197766"/>
                <a:gd name="connsiteX3" fmla="*/ 196850 w 198377"/>
                <a:gd name="connsiteY3" fmla="*/ 197766 h 197766"/>
                <a:gd name="connsiteX0" fmla="*/ 0 w 198377"/>
                <a:gd name="connsiteY0" fmla="*/ 29491 h 197766"/>
                <a:gd name="connsiteX1" fmla="*/ 127000 w 198377"/>
                <a:gd name="connsiteY1" fmla="*/ 7266 h 197766"/>
                <a:gd name="connsiteX2" fmla="*/ 196851 w 198377"/>
                <a:gd name="connsiteY2" fmla="*/ 92990 h 197766"/>
                <a:gd name="connsiteX3" fmla="*/ 196850 w 198377"/>
                <a:gd name="connsiteY3" fmla="*/ 197766 h 197766"/>
                <a:gd name="connsiteX0" fmla="*/ 0 w 209876"/>
                <a:gd name="connsiteY0" fmla="*/ 29491 h 197766"/>
                <a:gd name="connsiteX1" fmla="*/ 127000 w 209876"/>
                <a:gd name="connsiteY1" fmla="*/ 7266 h 197766"/>
                <a:gd name="connsiteX2" fmla="*/ 196851 w 209876"/>
                <a:gd name="connsiteY2" fmla="*/ 92990 h 197766"/>
                <a:gd name="connsiteX3" fmla="*/ 196850 w 209876"/>
                <a:gd name="connsiteY3" fmla="*/ 197766 h 197766"/>
                <a:gd name="connsiteX0" fmla="*/ 0 w 209876"/>
                <a:gd name="connsiteY0" fmla="*/ 29491 h 197766"/>
                <a:gd name="connsiteX1" fmla="*/ 127000 w 209876"/>
                <a:gd name="connsiteY1" fmla="*/ 7266 h 197766"/>
                <a:gd name="connsiteX2" fmla="*/ 196851 w 209876"/>
                <a:gd name="connsiteY2" fmla="*/ 92990 h 197766"/>
                <a:gd name="connsiteX3" fmla="*/ 196850 w 209876"/>
                <a:gd name="connsiteY3" fmla="*/ 197766 h 197766"/>
                <a:gd name="connsiteX0" fmla="*/ 0 w 209876"/>
                <a:gd name="connsiteY0" fmla="*/ 29491 h 197766"/>
                <a:gd name="connsiteX1" fmla="*/ 127000 w 209876"/>
                <a:gd name="connsiteY1" fmla="*/ 7266 h 197766"/>
                <a:gd name="connsiteX2" fmla="*/ 196851 w 209876"/>
                <a:gd name="connsiteY2" fmla="*/ 92990 h 197766"/>
                <a:gd name="connsiteX3" fmla="*/ 196850 w 209876"/>
                <a:gd name="connsiteY3" fmla="*/ 197766 h 197766"/>
                <a:gd name="connsiteX0" fmla="*/ 0 w 214518"/>
                <a:gd name="connsiteY0" fmla="*/ 28575 h 196850"/>
                <a:gd name="connsiteX1" fmla="*/ 127000 w 214518"/>
                <a:gd name="connsiteY1" fmla="*/ 6350 h 196850"/>
                <a:gd name="connsiteX2" fmla="*/ 203201 w 214518"/>
                <a:gd name="connsiteY2" fmla="*/ 79374 h 196850"/>
                <a:gd name="connsiteX3" fmla="*/ 196850 w 214518"/>
                <a:gd name="connsiteY3" fmla="*/ 196850 h 196850"/>
                <a:gd name="connsiteX0" fmla="*/ 0 w 207498"/>
                <a:gd name="connsiteY0" fmla="*/ 28575 h 196850"/>
                <a:gd name="connsiteX1" fmla="*/ 127000 w 207498"/>
                <a:gd name="connsiteY1" fmla="*/ 6350 h 196850"/>
                <a:gd name="connsiteX2" fmla="*/ 203201 w 207498"/>
                <a:gd name="connsiteY2" fmla="*/ 79374 h 196850"/>
                <a:gd name="connsiteX3" fmla="*/ 196850 w 207498"/>
                <a:gd name="connsiteY3" fmla="*/ 196850 h 196850"/>
                <a:gd name="connsiteX0" fmla="*/ 0 w 207498"/>
                <a:gd name="connsiteY0" fmla="*/ 36257 h 204532"/>
                <a:gd name="connsiteX1" fmla="*/ 117333 w 207498"/>
                <a:gd name="connsiteY1" fmla="*/ 3632 h 204532"/>
                <a:gd name="connsiteX2" fmla="*/ 203201 w 207498"/>
                <a:gd name="connsiteY2" fmla="*/ 87056 h 204532"/>
                <a:gd name="connsiteX3" fmla="*/ 196850 w 207498"/>
                <a:gd name="connsiteY3" fmla="*/ 204532 h 204532"/>
                <a:gd name="connsiteX0" fmla="*/ 0 w 189057"/>
                <a:gd name="connsiteY0" fmla="*/ 51304 h 201826"/>
                <a:gd name="connsiteX1" fmla="*/ 98892 w 189057"/>
                <a:gd name="connsiteY1" fmla="*/ 926 h 201826"/>
                <a:gd name="connsiteX2" fmla="*/ 184760 w 189057"/>
                <a:gd name="connsiteY2" fmla="*/ 84350 h 201826"/>
                <a:gd name="connsiteX3" fmla="*/ 178409 w 189057"/>
                <a:gd name="connsiteY3" fmla="*/ 201826 h 201826"/>
                <a:gd name="connsiteX0" fmla="*/ 0 w 189057"/>
                <a:gd name="connsiteY0" fmla="*/ 45137 h 195659"/>
                <a:gd name="connsiteX1" fmla="*/ 110713 w 189057"/>
                <a:gd name="connsiteY1" fmla="*/ 1219 h 195659"/>
                <a:gd name="connsiteX2" fmla="*/ 184760 w 189057"/>
                <a:gd name="connsiteY2" fmla="*/ 78183 h 195659"/>
                <a:gd name="connsiteX3" fmla="*/ 178409 w 189057"/>
                <a:gd name="connsiteY3" fmla="*/ 195659 h 195659"/>
                <a:gd name="connsiteX0" fmla="*/ 0 w 189057"/>
                <a:gd name="connsiteY0" fmla="*/ 49720 h 200242"/>
                <a:gd name="connsiteX1" fmla="*/ 110713 w 189057"/>
                <a:gd name="connsiteY1" fmla="*/ 5802 h 200242"/>
                <a:gd name="connsiteX2" fmla="*/ 184760 w 189057"/>
                <a:gd name="connsiteY2" fmla="*/ 82766 h 200242"/>
                <a:gd name="connsiteX3" fmla="*/ 178409 w 189057"/>
                <a:gd name="connsiteY3" fmla="*/ 200242 h 200242"/>
                <a:gd name="connsiteX0" fmla="*/ 0 w 189057"/>
                <a:gd name="connsiteY0" fmla="*/ 45862 h 196384"/>
                <a:gd name="connsiteX1" fmla="*/ 110713 w 189057"/>
                <a:gd name="connsiteY1" fmla="*/ 1944 h 196384"/>
                <a:gd name="connsiteX2" fmla="*/ 184760 w 189057"/>
                <a:gd name="connsiteY2" fmla="*/ 78908 h 196384"/>
                <a:gd name="connsiteX3" fmla="*/ 178409 w 189057"/>
                <a:gd name="connsiteY3" fmla="*/ 196384 h 19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057" h="196384">
                  <a:moveTo>
                    <a:pt x="0" y="45862"/>
                  </a:moveTo>
                  <a:cubicBezTo>
                    <a:pt x="33073" y="9349"/>
                    <a:pt x="75980" y="-5718"/>
                    <a:pt x="110713" y="1944"/>
                  </a:cubicBezTo>
                  <a:cubicBezTo>
                    <a:pt x="145446" y="9606"/>
                    <a:pt x="169943" y="40808"/>
                    <a:pt x="184760" y="78908"/>
                  </a:cubicBezTo>
                  <a:cubicBezTo>
                    <a:pt x="195343" y="122300"/>
                    <a:pt x="183701" y="170455"/>
                    <a:pt x="178409" y="196384"/>
                  </a:cubicBezTo>
                </a:path>
              </a:pathLst>
            </a:custGeom>
            <a:noFill/>
            <a:ln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B0F0"/>
                </a:solidFill>
              </a:endParaRPr>
            </a:p>
          </p:txBody>
        </p:sp>
        <p:sp>
          <p:nvSpPr>
            <p:cNvPr id="137" name="Forme libre 136"/>
            <p:cNvSpPr/>
            <p:nvPr/>
          </p:nvSpPr>
          <p:spPr>
            <a:xfrm rot="814614">
              <a:off x="4771651" y="1467679"/>
              <a:ext cx="129791" cy="125836"/>
            </a:xfrm>
            <a:custGeom>
              <a:avLst/>
              <a:gdLst>
                <a:gd name="connsiteX0" fmla="*/ 0 w 236462"/>
                <a:gd name="connsiteY0" fmla="*/ 76532 h 244807"/>
                <a:gd name="connsiteX1" fmla="*/ 104775 w 236462"/>
                <a:gd name="connsiteY1" fmla="*/ 332 h 244807"/>
                <a:gd name="connsiteX2" fmla="*/ 231775 w 236462"/>
                <a:gd name="connsiteY2" fmla="*/ 57482 h 244807"/>
                <a:gd name="connsiteX3" fmla="*/ 196850 w 236462"/>
                <a:gd name="connsiteY3" fmla="*/ 244807 h 244807"/>
                <a:gd name="connsiteX0" fmla="*/ 0 w 234249"/>
                <a:gd name="connsiteY0" fmla="*/ 73400 h 241675"/>
                <a:gd name="connsiteX1" fmla="*/ 139700 w 234249"/>
                <a:gd name="connsiteY1" fmla="*/ 375 h 241675"/>
                <a:gd name="connsiteX2" fmla="*/ 231775 w 234249"/>
                <a:gd name="connsiteY2" fmla="*/ 54350 h 241675"/>
                <a:gd name="connsiteX3" fmla="*/ 196850 w 234249"/>
                <a:gd name="connsiteY3" fmla="*/ 241675 h 241675"/>
                <a:gd name="connsiteX0" fmla="*/ 0 w 231368"/>
                <a:gd name="connsiteY0" fmla="*/ 73031 h 241306"/>
                <a:gd name="connsiteX1" fmla="*/ 139700 w 231368"/>
                <a:gd name="connsiteY1" fmla="*/ 6 h 241306"/>
                <a:gd name="connsiteX2" fmla="*/ 228600 w 231368"/>
                <a:gd name="connsiteY2" fmla="*/ 76206 h 241306"/>
                <a:gd name="connsiteX3" fmla="*/ 196850 w 231368"/>
                <a:gd name="connsiteY3" fmla="*/ 241306 h 241306"/>
                <a:gd name="connsiteX0" fmla="*/ 0 w 232192"/>
                <a:gd name="connsiteY0" fmla="*/ 25199 h 193474"/>
                <a:gd name="connsiteX1" fmla="*/ 127000 w 232192"/>
                <a:gd name="connsiteY1" fmla="*/ 2974 h 193474"/>
                <a:gd name="connsiteX2" fmla="*/ 228600 w 232192"/>
                <a:gd name="connsiteY2" fmla="*/ 28374 h 193474"/>
                <a:gd name="connsiteX3" fmla="*/ 196850 w 232192"/>
                <a:gd name="connsiteY3" fmla="*/ 193474 h 193474"/>
                <a:gd name="connsiteX0" fmla="*/ 0 w 232411"/>
                <a:gd name="connsiteY0" fmla="*/ 25199 h 193474"/>
                <a:gd name="connsiteX1" fmla="*/ 127000 w 232411"/>
                <a:gd name="connsiteY1" fmla="*/ 2974 h 193474"/>
                <a:gd name="connsiteX2" fmla="*/ 228600 w 232411"/>
                <a:gd name="connsiteY2" fmla="*/ 28374 h 193474"/>
                <a:gd name="connsiteX3" fmla="*/ 209551 w 232411"/>
                <a:gd name="connsiteY3" fmla="*/ 98223 h 193474"/>
                <a:gd name="connsiteX4" fmla="*/ 196850 w 232411"/>
                <a:gd name="connsiteY4" fmla="*/ 193474 h 193474"/>
                <a:gd name="connsiteX0" fmla="*/ 0 w 209551"/>
                <a:gd name="connsiteY0" fmla="*/ 30182 h 198457"/>
                <a:gd name="connsiteX1" fmla="*/ 127000 w 209551"/>
                <a:gd name="connsiteY1" fmla="*/ 7957 h 198457"/>
                <a:gd name="connsiteX2" fmla="*/ 209551 w 209551"/>
                <a:gd name="connsiteY2" fmla="*/ 103206 h 198457"/>
                <a:gd name="connsiteX3" fmla="*/ 196850 w 209551"/>
                <a:gd name="connsiteY3" fmla="*/ 198457 h 198457"/>
                <a:gd name="connsiteX0" fmla="*/ 0 w 197745"/>
                <a:gd name="connsiteY0" fmla="*/ 29722 h 197997"/>
                <a:gd name="connsiteX1" fmla="*/ 127000 w 197745"/>
                <a:gd name="connsiteY1" fmla="*/ 7497 h 197997"/>
                <a:gd name="connsiteX2" fmla="*/ 187326 w 197745"/>
                <a:gd name="connsiteY2" fmla="*/ 96396 h 197997"/>
                <a:gd name="connsiteX3" fmla="*/ 196850 w 197745"/>
                <a:gd name="connsiteY3" fmla="*/ 197997 h 197997"/>
                <a:gd name="connsiteX0" fmla="*/ 0 w 209551"/>
                <a:gd name="connsiteY0" fmla="*/ 29263 h 197538"/>
                <a:gd name="connsiteX1" fmla="*/ 127000 w 209551"/>
                <a:gd name="connsiteY1" fmla="*/ 7038 h 197538"/>
                <a:gd name="connsiteX2" fmla="*/ 209551 w 209551"/>
                <a:gd name="connsiteY2" fmla="*/ 89587 h 197538"/>
                <a:gd name="connsiteX3" fmla="*/ 196850 w 209551"/>
                <a:gd name="connsiteY3" fmla="*/ 197538 h 197538"/>
                <a:gd name="connsiteX0" fmla="*/ 0 w 198377"/>
                <a:gd name="connsiteY0" fmla="*/ 29491 h 197766"/>
                <a:gd name="connsiteX1" fmla="*/ 127000 w 198377"/>
                <a:gd name="connsiteY1" fmla="*/ 7266 h 197766"/>
                <a:gd name="connsiteX2" fmla="*/ 196851 w 198377"/>
                <a:gd name="connsiteY2" fmla="*/ 92990 h 197766"/>
                <a:gd name="connsiteX3" fmla="*/ 196850 w 198377"/>
                <a:gd name="connsiteY3" fmla="*/ 197766 h 197766"/>
                <a:gd name="connsiteX0" fmla="*/ 0 w 198377"/>
                <a:gd name="connsiteY0" fmla="*/ 29491 h 197766"/>
                <a:gd name="connsiteX1" fmla="*/ 127000 w 198377"/>
                <a:gd name="connsiteY1" fmla="*/ 7266 h 197766"/>
                <a:gd name="connsiteX2" fmla="*/ 196851 w 198377"/>
                <a:gd name="connsiteY2" fmla="*/ 92990 h 197766"/>
                <a:gd name="connsiteX3" fmla="*/ 196850 w 198377"/>
                <a:gd name="connsiteY3" fmla="*/ 197766 h 197766"/>
                <a:gd name="connsiteX0" fmla="*/ 0 w 209876"/>
                <a:gd name="connsiteY0" fmla="*/ 29491 h 197766"/>
                <a:gd name="connsiteX1" fmla="*/ 127000 w 209876"/>
                <a:gd name="connsiteY1" fmla="*/ 7266 h 197766"/>
                <a:gd name="connsiteX2" fmla="*/ 196851 w 209876"/>
                <a:gd name="connsiteY2" fmla="*/ 92990 h 197766"/>
                <a:gd name="connsiteX3" fmla="*/ 196850 w 209876"/>
                <a:gd name="connsiteY3" fmla="*/ 197766 h 197766"/>
                <a:gd name="connsiteX0" fmla="*/ 0 w 209876"/>
                <a:gd name="connsiteY0" fmla="*/ 29491 h 197766"/>
                <a:gd name="connsiteX1" fmla="*/ 127000 w 209876"/>
                <a:gd name="connsiteY1" fmla="*/ 7266 h 197766"/>
                <a:gd name="connsiteX2" fmla="*/ 196851 w 209876"/>
                <a:gd name="connsiteY2" fmla="*/ 92990 h 197766"/>
                <a:gd name="connsiteX3" fmla="*/ 196850 w 209876"/>
                <a:gd name="connsiteY3" fmla="*/ 197766 h 197766"/>
                <a:gd name="connsiteX0" fmla="*/ 0 w 209876"/>
                <a:gd name="connsiteY0" fmla="*/ 29491 h 197766"/>
                <a:gd name="connsiteX1" fmla="*/ 127000 w 209876"/>
                <a:gd name="connsiteY1" fmla="*/ 7266 h 197766"/>
                <a:gd name="connsiteX2" fmla="*/ 196851 w 209876"/>
                <a:gd name="connsiteY2" fmla="*/ 92990 h 197766"/>
                <a:gd name="connsiteX3" fmla="*/ 196850 w 209876"/>
                <a:gd name="connsiteY3" fmla="*/ 197766 h 197766"/>
                <a:gd name="connsiteX0" fmla="*/ 0 w 214518"/>
                <a:gd name="connsiteY0" fmla="*/ 28575 h 196850"/>
                <a:gd name="connsiteX1" fmla="*/ 127000 w 214518"/>
                <a:gd name="connsiteY1" fmla="*/ 6350 h 196850"/>
                <a:gd name="connsiteX2" fmla="*/ 203201 w 214518"/>
                <a:gd name="connsiteY2" fmla="*/ 79374 h 196850"/>
                <a:gd name="connsiteX3" fmla="*/ 196850 w 214518"/>
                <a:gd name="connsiteY3" fmla="*/ 196850 h 196850"/>
                <a:gd name="connsiteX0" fmla="*/ 0 w 207498"/>
                <a:gd name="connsiteY0" fmla="*/ 28575 h 196850"/>
                <a:gd name="connsiteX1" fmla="*/ 127000 w 207498"/>
                <a:gd name="connsiteY1" fmla="*/ 6350 h 196850"/>
                <a:gd name="connsiteX2" fmla="*/ 203201 w 207498"/>
                <a:gd name="connsiteY2" fmla="*/ 79374 h 196850"/>
                <a:gd name="connsiteX3" fmla="*/ 196850 w 207498"/>
                <a:gd name="connsiteY3" fmla="*/ 196850 h 196850"/>
                <a:gd name="connsiteX0" fmla="*/ 0 w 207498"/>
                <a:gd name="connsiteY0" fmla="*/ 36257 h 204532"/>
                <a:gd name="connsiteX1" fmla="*/ 117333 w 207498"/>
                <a:gd name="connsiteY1" fmla="*/ 3632 h 204532"/>
                <a:gd name="connsiteX2" fmla="*/ 203201 w 207498"/>
                <a:gd name="connsiteY2" fmla="*/ 87056 h 204532"/>
                <a:gd name="connsiteX3" fmla="*/ 196850 w 207498"/>
                <a:gd name="connsiteY3" fmla="*/ 204532 h 204532"/>
                <a:gd name="connsiteX0" fmla="*/ 0 w 189057"/>
                <a:gd name="connsiteY0" fmla="*/ 51304 h 201826"/>
                <a:gd name="connsiteX1" fmla="*/ 98892 w 189057"/>
                <a:gd name="connsiteY1" fmla="*/ 926 h 201826"/>
                <a:gd name="connsiteX2" fmla="*/ 184760 w 189057"/>
                <a:gd name="connsiteY2" fmla="*/ 84350 h 201826"/>
                <a:gd name="connsiteX3" fmla="*/ 178409 w 189057"/>
                <a:gd name="connsiteY3" fmla="*/ 201826 h 201826"/>
                <a:gd name="connsiteX0" fmla="*/ 0 w 189057"/>
                <a:gd name="connsiteY0" fmla="*/ 45137 h 195659"/>
                <a:gd name="connsiteX1" fmla="*/ 110713 w 189057"/>
                <a:gd name="connsiteY1" fmla="*/ 1219 h 195659"/>
                <a:gd name="connsiteX2" fmla="*/ 184760 w 189057"/>
                <a:gd name="connsiteY2" fmla="*/ 78183 h 195659"/>
                <a:gd name="connsiteX3" fmla="*/ 178409 w 189057"/>
                <a:gd name="connsiteY3" fmla="*/ 195659 h 195659"/>
                <a:gd name="connsiteX0" fmla="*/ 0 w 189057"/>
                <a:gd name="connsiteY0" fmla="*/ 49720 h 200242"/>
                <a:gd name="connsiteX1" fmla="*/ 110713 w 189057"/>
                <a:gd name="connsiteY1" fmla="*/ 5802 h 200242"/>
                <a:gd name="connsiteX2" fmla="*/ 184760 w 189057"/>
                <a:gd name="connsiteY2" fmla="*/ 82766 h 200242"/>
                <a:gd name="connsiteX3" fmla="*/ 178409 w 189057"/>
                <a:gd name="connsiteY3" fmla="*/ 200242 h 200242"/>
                <a:gd name="connsiteX0" fmla="*/ 0 w 189057"/>
                <a:gd name="connsiteY0" fmla="*/ 45862 h 196384"/>
                <a:gd name="connsiteX1" fmla="*/ 110713 w 189057"/>
                <a:gd name="connsiteY1" fmla="*/ 1944 h 196384"/>
                <a:gd name="connsiteX2" fmla="*/ 184760 w 189057"/>
                <a:gd name="connsiteY2" fmla="*/ 78908 h 196384"/>
                <a:gd name="connsiteX3" fmla="*/ 178409 w 189057"/>
                <a:gd name="connsiteY3" fmla="*/ 196384 h 19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057" h="196384">
                  <a:moveTo>
                    <a:pt x="0" y="45862"/>
                  </a:moveTo>
                  <a:cubicBezTo>
                    <a:pt x="33073" y="9349"/>
                    <a:pt x="75980" y="-5718"/>
                    <a:pt x="110713" y="1944"/>
                  </a:cubicBezTo>
                  <a:cubicBezTo>
                    <a:pt x="145446" y="9606"/>
                    <a:pt x="169943" y="40808"/>
                    <a:pt x="184760" y="78908"/>
                  </a:cubicBezTo>
                  <a:cubicBezTo>
                    <a:pt x="195343" y="122300"/>
                    <a:pt x="183701" y="170455"/>
                    <a:pt x="178409" y="196384"/>
                  </a:cubicBezTo>
                </a:path>
              </a:pathLst>
            </a:custGeom>
            <a:noFill/>
            <a:ln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B0F0"/>
                </a:solidFill>
              </a:endParaRPr>
            </a:p>
          </p:txBody>
        </p:sp>
        <p:sp>
          <p:nvSpPr>
            <p:cNvPr id="138" name="Forme libre 137"/>
            <p:cNvSpPr/>
            <p:nvPr/>
          </p:nvSpPr>
          <p:spPr>
            <a:xfrm rot="814614">
              <a:off x="5154618" y="1762201"/>
              <a:ext cx="129791" cy="125836"/>
            </a:xfrm>
            <a:custGeom>
              <a:avLst/>
              <a:gdLst>
                <a:gd name="connsiteX0" fmla="*/ 0 w 236462"/>
                <a:gd name="connsiteY0" fmla="*/ 76532 h 244807"/>
                <a:gd name="connsiteX1" fmla="*/ 104775 w 236462"/>
                <a:gd name="connsiteY1" fmla="*/ 332 h 244807"/>
                <a:gd name="connsiteX2" fmla="*/ 231775 w 236462"/>
                <a:gd name="connsiteY2" fmla="*/ 57482 h 244807"/>
                <a:gd name="connsiteX3" fmla="*/ 196850 w 236462"/>
                <a:gd name="connsiteY3" fmla="*/ 244807 h 244807"/>
                <a:gd name="connsiteX0" fmla="*/ 0 w 234249"/>
                <a:gd name="connsiteY0" fmla="*/ 73400 h 241675"/>
                <a:gd name="connsiteX1" fmla="*/ 139700 w 234249"/>
                <a:gd name="connsiteY1" fmla="*/ 375 h 241675"/>
                <a:gd name="connsiteX2" fmla="*/ 231775 w 234249"/>
                <a:gd name="connsiteY2" fmla="*/ 54350 h 241675"/>
                <a:gd name="connsiteX3" fmla="*/ 196850 w 234249"/>
                <a:gd name="connsiteY3" fmla="*/ 241675 h 241675"/>
                <a:gd name="connsiteX0" fmla="*/ 0 w 231368"/>
                <a:gd name="connsiteY0" fmla="*/ 73031 h 241306"/>
                <a:gd name="connsiteX1" fmla="*/ 139700 w 231368"/>
                <a:gd name="connsiteY1" fmla="*/ 6 h 241306"/>
                <a:gd name="connsiteX2" fmla="*/ 228600 w 231368"/>
                <a:gd name="connsiteY2" fmla="*/ 76206 h 241306"/>
                <a:gd name="connsiteX3" fmla="*/ 196850 w 231368"/>
                <a:gd name="connsiteY3" fmla="*/ 241306 h 241306"/>
                <a:gd name="connsiteX0" fmla="*/ 0 w 232192"/>
                <a:gd name="connsiteY0" fmla="*/ 25199 h 193474"/>
                <a:gd name="connsiteX1" fmla="*/ 127000 w 232192"/>
                <a:gd name="connsiteY1" fmla="*/ 2974 h 193474"/>
                <a:gd name="connsiteX2" fmla="*/ 228600 w 232192"/>
                <a:gd name="connsiteY2" fmla="*/ 28374 h 193474"/>
                <a:gd name="connsiteX3" fmla="*/ 196850 w 232192"/>
                <a:gd name="connsiteY3" fmla="*/ 193474 h 193474"/>
                <a:gd name="connsiteX0" fmla="*/ 0 w 232411"/>
                <a:gd name="connsiteY0" fmla="*/ 25199 h 193474"/>
                <a:gd name="connsiteX1" fmla="*/ 127000 w 232411"/>
                <a:gd name="connsiteY1" fmla="*/ 2974 h 193474"/>
                <a:gd name="connsiteX2" fmla="*/ 228600 w 232411"/>
                <a:gd name="connsiteY2" fmla="*/ 28374 h 193474"/>
                <a:gd name="connsiteX3" fmla="*/ 209551 w 232411"/>
                <a:gd name="connsiteY3" fmla="*/ 98223 h 193474"/>
                <a:gd name="connsiteX4" fmla="*/ 196850 w 232411"/>
                <a:gd name="connsiteY4" fmla="*/ 193474 h 193474"/>
                <a:gd name="connsiteX0" fmla="*/ 0 w 209551"/>
                <a:gd name="connsiteY0" fmla="*/ 30182 h 198457"/>
                <a:gd name="connsiteX1" fmla="*/ 127000 w 209551"/>
                <a:gd name="connsiteY1" fmla="*/ 7957 h 198457"/>
                <a:gd name="connsiteX2" fmla="*/ 209551 w 209551"/>
                <a:gd name="connsiteY2" fmla="*/ 103206 h 198457"/>
                <a:gd name="connsiteX3" fmla="*/ 196850 w 209551"/>
                <a:gd name="connsiteY3" fmla="*/ 198457 h 198457"/>
                <a:gd name="connsiteX0" fmla="*/ 0 w 197745"/>
                <a:gd name="connsiteY0" fmla="*/ 29722 h 197997"/>
                <a:gd name="connsiteX1" fmla="*/ 127000 w 197745"/>
                <a:gd name="connsiteY1" fmla="*/ 7497 h 197997"/>
                <a:gd name="connsiteX2" fmla="*/ 187326 w 197745"/>
                <a:gd name="connsiteY2" fmla="*/ 96396 h 197997"/>
                <a:gd name="connsiteX3" fmla="*/ 196850 w 197745"/>
                <a:gd name="connsiteY3" fmla="*/ 197997 h 197997"/>
                <a:gd name="connsiteX0" fmla="*/ 0 w 209551"/>
                <a:gd name="connsiteY0" fmla="*/ 29263 h 197538"/>
                <a:gd name="connsiteX1" fmla="*/ 127000 w 209551"/>
                <a:gd name="connsiteY1" fmla="*/ 7038 h 197538"/>
                <a:gd name="connsiteX2" fmla="*/ 209551 w 209551"/>
                <a:gd name="connsiteY2" fmla="*/ 89587 h 197538"/>
                <a:gd name="connsiteX3" fmla="*/ 196850 w 209551"/>
                <a:gd name="connsiteY3" fmla="*/ 197538 h 197538"/>
                <a:gd name="connsiteX0" fmla="*/ 0 w 198377"/>
                <a:gd name="connsiteY0" fmla="*/ 29491 h 197766"/>
                <a:gd name="connsiteX1" fmla="*/ 127000 w 198377"/>
                <a:gd name="connsiteY1" fmla="*/ 7266 h 197766"/>
                <a:gd name="connsiteX2" fmla="*/ 196851 w 198377"/>
                <a:gd name="connsiteY2" fmla="*/ 92990 h 197766"/>
                <a:gd name="connsiteX3" fmla="*/ 196850 w 198377"/>
                <a:gd name="connsiteY3" fmla="*/ 197766 h 197766"/>
                <a:gd name="connsiteX0" fmla="*/ 0 w 198377"/>
                <a:gd name="connsiteY0" fmla="*/ 29491 h 197766"/>
                <a:gd name="connsiteX1" fmla="*/ 127000 w 198377"/>
                <a:gd name="connsiteY1" fmla="*/ 7266 h 197766"/>
                <a:gd name="connsiteX2" fmla="*/ 196851 w 198377"/>
                <a:gd name="connsiteY2" fmla="*/ 92990 h 197766"/>
                <a:gd name="connsiteX3" fmla="*/ 196850 w 198377"/>
                <a:gd name="connsiteY3" fmla="*/ 197766 h 197766"/>
                <a:gd name="connsiteX0" fmla="*/ 0 w 209876"/>
                <a:gd name="connsiteY0" fmla="*/ 29491 h 197766"/>
                <a:gd name="connsiteX1" fmla="*/ 127000 w 209876"/>
                <a:gd name="connsiteY1" fmla="*/ 7266 h 197766"/>
                <a:gd name="connsiteX2" fmla="*/ 196851 w 209876"/>
                <a:gd name="connsiteY2" fmla="*/ 92990 h 197766"/>
                <a:gd name="connsiteX3" fmla="*/ 196850 w 209876"/>
                <a:gd name="connsiteY3" fmla="*/ 197766 h 197766"/>
                <a:gd name="connsiteX0" fmla="*/ 0 w 209876"/>
                <a:gd name="connsiteY0" fmla="*/ 29491 h 197766"/>
                <a:gd name="connsiteX1" fmla="*/ 127000 w 209876"/>
                <a:gd name="connsiteY1" fmla="*/ 7266 h 197766"/>
                <a:gd name="connsiteX2" fmla="*/ 196851 w 209876"/>
                <a:gd name="connsiteY2" fmla="*/ 92990 h 197766"/>
                <a:gd name="connsiteX3" fmla="*/ 196850 w 209876"/>
                <a:gd name="connsiteY3" fmla="*/ 197766 h 197766"/>
                <a:gd name="connsiteX0" fmla="*/ 0 w 209876"/>
                <a:gd name="connsiteY0" fmla="*/ 29491 h 197766"/>
                <a:gd name="connsiteX1" fmla="*/ 127000 w 209876"/>
                <a:gd name="connsiteY1" fmla="*/ 7266 h 197766"/>
                <a:gd name="connsiteX2" fmla="*/ 196851 w 209876"/>
                <a:gd name="connsiteY2" fmla="*/ 92990 h 197766"/>
                <a:gd name="connsiteX3" fmla="*/ 196850 w 209876"/>
                <a:gd name="connsiteY3" fmla="*/ 197766 h 197766"/>
                <a:gd name="connsiteX0" fmla="*/ 0 w 214518"/>
                <a:gd name="connsiteY0" fmla="*/ 28575 h 196850"/>
                <a:gd name="connsiteX1" fmla="*/ 127000 w 214518"/>
                <a:gd name="connsiteY1" fmla="*/ 6350 h 196850"/>
                <a:gd name="connsiteX2" fmla="*/ 203201 w 214518"/>
                <a:gd name="connsiteY2" fmla="*/ 79374 h 196850"/>
                <a:gd name="connsiteX3" fmla="*/ 196850 w 214518"/>
                <a:gd name="connsiteY3" fmla="*/ 196850 h 196850"/>
                <a:gd name="connsiteX0" fmla="*/ 0 w 207498"/>
                <a:gd name="connsiteY0" fmla="*/ 28575 h 196850"/>
                <a:gd name="connsiteX1" fmla="*/ 127000 w 207498"/>
                <a:gd name="connsiteY1" fmla="*/ 6350 h 196850"/>
                <a:gd name="connsiteX2" fmla="*/ 203201 w 207498"/>
                <a:gd name="connsiteY2" fmla="*/ 79374 h 196850"/>
                <a:gd name="connsiteX3" fmla="*/ 196850 w 207498"/>
                <a:gd name="connsiteY3" fmla="*/ 196850 h 196850"/>
                <a:gd name="connsiteX0" fmla="*/ 0 w 207498"/>
                <a:gd name="connsiteY0" fmla="*/ 36257 h 204532"/>
                <a:gd name="connsiteX1" fmla="*/ 117333 w 207498"/>
                <a:gd name="connsiteY1" fmla="*/ 3632 h 204532"/>
                <a:gd name="connsiteX2" fmla="*/ 203201 w 207498"/>
                <a:gd name="connsiteY2" fmla="*/ 87056 h 204532"/>
                <a:gd name="connsiteX3" fmla="*/ 196850 w 207498"/>
                <a:gd name="connsiteY3" fmla="*/ 204532 h 204532"/>
                <a:gd name="connsiteX0" fmla="*/ 0 w 189057"/>
                <a:gd name="connsiteY0" fmla="*/ 51304 h 201826"/>
                <a:gd name="connsiteX1" fmla="*/ 98892 w 189057"/>
                <a:gd name="connsiteY1" fmla="*/ 926 h 201826"/>
                <a:gd name="connsiteX2" fmla="*/ 184760 w 189057"/>
                <a:gd name="connsiteY2" fmla="*/ 84350 h 201826"/>
                <a:gd name="connsiteX3" fmla="*/ 178409 w 189057"/>
                <a:gd name="connsiteY3" fmla="*/ 201826 h 201826"/>
                <a:gd name="connsiteX0" fmla="*/ 0 w 189057"/>
                <a:gd name="connsiteY0" fmla="*/ 45137 h 195659"/>
                <a:gd name="connsiteX1" fmla="*/ 110713 w 189057"/>
                <a:gd name="connsiteY1" fmla="*/ 1219 h 195659"/>
                <a:gd name="connsiteX2" fmla="*/ 184760 w 189057"/>
                <a:gd name="connsiteY2" fmla="*/ 78183 h 195659"/>
                <a:gd name="connsiteX3" fmla="*/ 178409 w 189057"/>
                <a:gd name="connsiteY3" fmla="*/ 195659 h 195659"/>
                <a:gd name="connsiteX0" fmla="*/ 0 w 189057"/>
                <a:gd name="connsiteY0" fmla="*/ 49720 h 200242"/>
                <a:gd name="connsiteX1" fmla="*/ 110713 w 189057"/>
                <a:gd name="connsiteY1" fmla="*/ 5802 h 200242"/>
                <a:gd name="connsiteX2" fmla="*/ 184760 w 189057"/>
                <a:gd name="connsiteY2" fmla="*/ 82766 h 200242"/>
                <a:gd name="connsiteX3" fmla="*/ 178409 w 189057"/>
                <a:gd name="connsiteY3" fmla="*/ 200242 h 200242"/>
                <a:gd name="connsiteX0" fmla="*/ 0 w 189057"/>
                <a:gd name="connsiteY0" fmla="*/ 45862 h 196384"/>
                <a:gd name="connsiteX1" fmla="*/ 110713 w 189057"/>
                <a:gd name="connsiteY1" fmla="*/ 1944 h 196384"/>
                <a:gd name="connsiteX2" fmla="*/ 184760 w 189057"/>
                <a:gd name="connsiteY2" fmla="*/ 78908 h 196384"/>
                <a:gd name="connsiteX3" fmla="*/ 178409 w 189057"/>
                <a:gd name="connsiteY3" fmla="*/ 196384 h 19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057" h="196384">
                  <a:moveTo>
                    <a:pt x="0" y="45862"/>
                  </a:moveTo>
                  <a:cubicBezTo>
                    <a:pt x="33073" y="9349"/>
                    <a:pt x="75980" y="-5718"/>
                    <a:pt x="110713" y="1944"/>
                  </a:cubicBezTo>
                  <a:cubicBezTo>
                    <a:pt x="145446" y="9606"/>
                    <a:pt x="169943" y="40808"/>
                    <a:pt x="184760" y="78908"/>
                  </a:cubicBezTo>
                  <a:cubicBezTo>
                    <a:pt x="195343" y="122300"/>
                    <a:pt x="183701" y="170455"/>
                    <a:pt x="178409" y="196384"/>
                  </a:cubicBezTo>
                </a:path>
              </a:pathLst>
            </a:custGeom>
            <a:noFill/>
            <a:ln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B0F0"/>
                </a:solidFill>
              </a:endParaRPr>
            </a:p>
          </p:txBody>
        </p:sp>
        <p:sp>
          <p:nvSpPr>
            <p:cNvPr id="166" name="Forme libre 165"/>
            <p:cNvSpPr/>
            <p:nvPr/>
          </p:nvSpPr>
          <p:spPr>
            <a:xfrm rot="814614">
              <a:off x="4936122" y="1609413"/>
              <a:ext cx="129791" cy="125836"/>
            </a:xfrm>
            <a:custGeom>
              <a:avLst/>
              <a:gdLst>
                <a:gd name="connsiteX0" fmla="*/ 0 w 236462"/>
                <a:gd name="connsiteY0" fmla="*/ 76532 h 244807"/>
                <a:gd name="connsiteX1" fmla="*/ 104775 w 236462"/>
                <a:gd name="connsiteY1" fmla="*/ 332 h 244807"/>
                <a:gd name="connsiteX2" fmla="*/ 231775 w 236462"/>
                <a:gd name="connsiteY2" fmla="*/ 57482 h 244807"/>
                <a:gd name="connsiteX3" fmla="*/ 196850 w 236462"/>
                <a:gd name="connsiteY3" fmla="*/ 244807 h 244807"/>
                <a:gd name="connsiteX0" fmla="*/ 0 w 234249"/>
                <a:gd name="connsiteY0" fmla="*/ 73400 h 241675"/>
                <a:gd name="connsiteX1" fmla="*/ 139700 w 234249"/>
                <a:gd name="connsiteY1" fmla="*/ 375 h 241675"/>
                <a:gd name="connsiteX2" fmla="*/ 231775 w 234249"/>
                <a:gd name="connsiteY2" fmla="*/ 54350 h 241675"/>
                <a:gd name="connsiteX3" fmla="*/ 196850 w 234249"/>
                <a:gd name="connsiteY3" fmla="*/ 241675 h 241675"/>
                <a:gd name="connsiteX0" fmla="*/ 0 w 231368"/>
                <a:gd name="connsiteY0" fmla="*/ 73031 h 241306"/>
                <a:gd name="connsiteX1" fmla="*/ 139700 w 231368"/>
                <a:gd name="connsiteY1" fmla="*/ 6 h 241306"/>
                <a:gd name="connsiteX2" fmla="*/ 228600 w 231368"/>
                <a:gd name="connsiteY2" fmla="*/ 76206 h 241306"/>
                <a:gd name="connsiteX3" fmla="*/ 196850 w 231368"/>
                <a:gd name="connsiteY3" fmla="*/ 241306 h 241306"/>
                <a:gd name="connsiteX0" fmla="*/ 0 w 232192"/>
                <a:gd name="connsiteY0" fmla="*/ 25199 h 193474"/>
                <a:gd name="connsiteX1" fmla="*/ 127000 w 232192"/>
                <a:gd name="connsiteY1" fmla="*/ 2974 h 193474"/>
                <a:gd name="connsiteX2" fmla="*/ 228600 w 232192"/>
                <a:gd name="connsiteY2" fmla="*/ 28374 h 193474"/>
                <a:gd name="connsiteX3" fmla="*/ 196850 w 232192"/>
                <a:gd name="connsiteY3" fmla="*/ 193474 h 193474"/>
                <a:gd name="connsiteX0" fmla="*/ 0 w 232411"/>
                <a:gd name="connsiteY0" fmla="*/ 25199 h 193474"/>
                <a:gd name="connsiteX1" fmla="*/ 127000 w 232411"/>
                <a:gd name="connsiteY1" fmla="*/ 2974 h 193474"/>
                <a:gd name="connsiteX2" fmla="*/ 228600 w 232411"/>
                <a:gd name="connsiteY2" fmla="*/ 28374 h 193474"/>
                <a:gd name="connsiteX3" fmla="*/ 209551 w 232411"/>
                <a:gd name="connsiteY3" fmla="*/ 98223 h 193474"/>
                <a:gd name="connsiteX4" fmla="*/ 196850 w 232411"/>
                <a:gd name="connsiteY4" fmla="*/ 193474 h 193474"/>
                <a:gd name="connsiteX0" fmla="*/ 0 w 209551"/>
                <a:gd name="connsiteY0" fmla="*/ 30182 h 198457"/>
                <a:gd name="connsiteX1" fmla="*/ 127000 w 209551"/>
                <a:gd name="connsiteY1" fmla="*/ 7957 h 198457"/>
                <a:gd name="connsiteX2" fmla="*/ 209551 w 209551"/>
                <a:gd name="connsiteY2" fmla="*/ 103206 h 198457"/>
                <a:gd name="connsiteX3" fmla="*/ 196850 w 209551"/>
                <a:gd name="connsiteY3" fmla="*/ 198457 h 198457"/>
                <a:gd name="connsiteX0" fmla="*/ 0 w 197745"/>
                <a:gd name="connsiteY0" fmla="*/ 29722 h 197997"/>
                <a:gd name="connsiteX1" fmla="*/ 127000 w 197745"/>
                <a:gd name="connsiteY1" fmla="*/ 7497 h 197997"/>
                <a:gd name="connsiteX2" fmla="*/ 187326 w 197745"/>
                <a:gd name="connsiteY2" fmla="*/ 96396 h 197997"/>
                <a:gd name="connsiteX3" fmla="*/ 196850 w 197745"/>
                <a:gd name="connsiteY3" fmla="*/ 197997 h 197997"/>
                <a:gd name="connsiteX0" fmla="*/ 0 w 209551"/>
                <a:gd name="connsiteY0" fmla="*/ 29263 h 197538"/>
                <a:gd name="connsiteX1" fmla="*/ 127000 w 209551"/>
                <a:gd name="connsiteY1" fmla="*/ 7038 h 197538"/>
                <a:gd name="connsiteX2" fmla="*/ 209551 w 209551"/>
                <a:gd name="connsiteY2" fmla="*/ 89587 h 197538"/>
                <a:gd name="connsiteX3" fmla="*/ 196850 w 209551"/>
                <a:gd name="connsiteY3" fmla="*/ 197538 h 197538"/>
                <a:gd name="connsiteX0" fmla="*/ 0 w 198377"/>
                <a:gd name="connsiteY0" fmla="*/ 29491 h 197766"/>
                <a:gd name="connsiteX1" fmla="*/ 127000 w 198377"/>
                <a:gd name="connsiteY1" fmla="*/ 7266 h 197766"/>
                <a:gd name="connsiteX2" fmla="*/ 196851 w 198377"/>
                <a:gd name="connsiteY2" fmla="*/ 92990 h 197766"/>
                <a:gd name="connsiteX3" fmla="*/ 196850 w 198377"/>
                <a:gd name="connsiteY3" fmla="*/ 197766 h 197766"/>
                <a:gd name="connsiteX0" fmla="*/ 0 w 198377"/>
                <a:gd name="connsiteY0" fmla="*/ 29491 h 197766"/>
                <a:gd name="connsiteX1" fmla="*/ 127000 w 198377"/>
                <a:gd name="connsiteY1" fmla="*/ 7266 h 197766"/>
                <a:gd name="connsiteX2" fmla="*/ 196851 w 198377"/>
                <a:gd name="connsiteY2" fmla="*/ 92990 h 197766"/>
                <a:gd name="connsiteX3" fmla="*/ 196850 w 198377"/>
                <a:gd name="connsiteY3" fmla="*/ 197766 h 197766"/>
                <a:gd name="connsiteX0" fmla="*/ 0 w 209876"/>
                <a:gd name="connsiteY0" fmla="*/ 29491 h 197766"/>
                <a:gd name="connsiteX1" fmla="*/ 127000 w 209876"/>
                <a:gd name="connsiteY1" fmla="*/ 7266 h 197766"/>
                <a:gd name="connsiteX2" fmla="*/ 196851 w 209876"/>
                <a:gd name="connsiteY2" fmla="*/ 92990 h 197766"/>
                <a:gd name="connsiteX3" fmla="*/ 196850 w 209876"/>
                <a:gd name="connsiteY3" fmla="*/ 197766 h 197766"/>
                <a:gd name="connsiteX0" fmla="*/ 0 w 209876"/>
                <a:gd name="connsiteY0" fmla="*/ 29491 h 197766"/>
                <a:gd name="connsiteX1" fmla="*/ 127000 w 209876"/>
                <a:gd name="connsiteY1" fmla="*/ 7266 h 197766"/>
                <a:gd name="connsiteX2" fmla="*/ 196851 w 209876"/>
                <a:gd name="connsiteY2" fmla="*/ 92990 h 197766"/>
                <a:gd name="connsiteX3" fmla="*/ 196850 w 209876"/>
                <a:gd name="connsiteY3" fmla="*/ 197766 h 197766"/>
                <a:gd name="connsiteX0" fmla="*/ 0 w 209876"/>
                <a:gd name="connsiteY0" fmla="*/ 29491 h 197766"/>
                <a:gd name="connsiteX1" fmla="*/ 127000 w 209876"/>
                <a:gd name="connsiteY1" fmla="*/ 7266 h 197766"/>
                <a:gd name="connsiteX2" fmla="*/ 196851 w 209876"/>
                <a:gd name="connsiteY2" fmla="*/ 92990 h 197766"/>
                <a:gd name="connsiteX3" fmla="*/ 196850 w 209876"/>
                <a:gd name="connsiteY3" fmla="*/ 197766 h 197766"/>
                <a:gd name="connsiteX0" fmla="*/ 0 w 214518"/>
                <a:gd name="connsiteY0" fmla="*/ 28575 h 196850"/>
                <a:gd name="connsiteX1" fmla="*/ 127000 w 214518"/>
                <a:gd name="connsiteY1" fmla="*/ 6350 h 196850"/>
                <a:gd name="connsiteX2" fmla="*/ 203201 w 214518"/>
                <a:gd name="connsiteY2" fmla="*/ 79374 h 196850"/>
                <a:gd name="connsiteX3" fmla="*/ 196850 w 214518"/>
                <a:gd name="connsiteY3" fmla="*/ 196850 h 196850"/>
                <a:gd name="connsiteX0" fmla="*/ 0 w 207498"/>
                <a:gd name="connsiteY0" fmla="*/ 28575 h 196850"/>
                <a:gd name="connsiteX1" fmla="*/ 127000 w 207498"/>
                <a:gd name="connsiteY1" fmla="*/ 6350 h 196850"/>
                <a:gd name="connsiteX2" fmla="*/ 203201 w 207498"/>
                <a:gd name="connsiteY2" fmla="*/ 79374 h 196850"/>
                <a:gd name="connsiteX3" fmla="*/ 196850 w 207498"/>
                <a:gd name="connsiteY3" fmla="*/ 196850 h 196850"/>
                <a:gd name="connsiteX0" fmla="*/ 0 w 207498"/>
                <a:gd name="connsiteY0" fmla="*/ 36257 h 204532"/>
                <a:gd name="connsiteX1" fmla="*/ 117333 w 207498"/>
                <a:gd name="connsiteY1" fmla="*/ 3632 h 204532"/>
                <a:gd name="connsiteX2" fmla="*/ 203201 w 207498"/>
                <a:gd name="connsiteY2" fmla="*/ 87056 h 204532"/>
                <a:gd name="connsiteX3" fmla="*/ 196850 w 207498"/>
                <a:gd name="connsiteY3" fmla="*/ 204532 h 204532"/>
                <a:gd name="connsiteX0" fmla="*/ 0 w 189057"/>
                <a:gd name="connsiteY0" fmla="*/ 51304 h 201826"/>
                <a:gd name="connsiteX1" fmla="*/ 98892 w 189057"/>
                <a:gd name="connsiteY1" fmla="*/ 926 h 201826"/>
                <a:gd name="connsiteX2" fmla="*/ 184760 w 189057"/>
                <a:gd name="connsiteY2" fmla="*/ 84350 h 201826"/>
                <a:gd name="connsiteX3" fmla="*/ 178409 w 189057"/>
                <a:gd name="connsiteY3" fmla="*/ 201826 h 201826"/>
                <a:gd name="connsiteX0" fmla="*/ 0 w 189057"/>
                <a:gd name="connsiteY0" fmla="*/ 45137 h 195659"/>
                <a:gd name="connsiteX1" fmla="*/ 110713 w 189057"/>
                <a:gd name="connsiteY1" fmla="*/ 1219 h 195659"/>
                <a:gd name="connsiteX2" fmla="*/ 184760 w 189057"/>
                <a:gd name="connsiteY2" fmla="*/ 78183 h 195659"/>
                <a:gd name="connsiteX3" fmla="*/ 178409 w 189057"/>
                <a:gd name="connsiteY3" fmla="*/ 195659 h 195659"/>
                <a:gd name="connsiteX0" fmla="*/ 0 w 189057"/>
                <a:gd name="connsiteY0" fmla="*/ 49720 h 200242"/>
                <a:gd name="connsiteX1" fmla="*/ 110713 w 189057"/>
                <a:gd name="connsiteY1" fmla="*/ 5802 h 200242"/>
                <a:gd name="connsiteX2" fmla="*/ 184760 w 189057"/>
                <a:gd name="connsiteY2" fmla="*/ 82766 h 200242"/>
                <a:gd name="connsiteX3" fmla="*/ 178409 w 189057"/>
                <a:gd name="connsiteY3" fmla="*/ 200242 h 200242"/>
                <a:gd name="connsiteX0" fmla="*/ 0 w 189057"/>
                <a:gd name="connsiteY0" fmla="*/ 45862 h 196384"/>
                <a:gd name="connsiteX1" fmla="*/ 110713 w 189057"/>
                <a:gd name="connsiteY1" fmla="*/ 1944 h 196384"/>
                <a:gd name="connsiteX2" fmla="*/ 184760 w 189057"/>
                <a:gd name="connsiteY2" fmla="*/ 78908 h 196384"/>
                <a:gd name="connsiteX3" fmla="*/ 178409 w 189057"/>
                <a:gd name="connsiteY3" fmla="*/ 196384 h 19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057" h="196384">
                  <a:moveTo>
                    <a:pt x="0" y="45862"/>
                  </a:moveTo>
                  <a:cubicBezTo>
                    <a:pt x="33073" y="9349"/>
                    <a:pt x="75980" y="-5718"/>
                    <a:pt x="110713" y="1944"/>
                  </a:cubicBezTo>
                  <a:cubicBezTo>
                    <a:pt x="145446" y="9606"/>
                    <a:pt x="169943" y="40808"/>
                    <a:pt x="184760" y="78908"/>
                  </a:cubicBezTo>
                  <a:cubicBezTo>
                    <a:pt x="195343" y="122300"/>
                    <a:pt x="183701" y="170455"/>
                    <a:pt x="178409" y="196384"/>
                  </a:cubicBezTo>
                </a:path>
              </a:pathLst>
            </a:custGeom>
            <a:noFill/>
            <a:ln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B0F0"/>
                </a:solidFill>
              </a:endParaRPr>
            </a:p>
          </p:txBody>
        </p:sp>
        <p:sp>
          <p:nvSpPr>
            <p:cNvPr id="168" name="Forme libre 167"/>
            <p:cNvSpPr/>
            <p:nvPr/>
          </p:nvSpPr>
          <p:spPr>
            <a:xfrm rot="814614">
              <a:off x="5320121" y="1914989"/>
              <a:ext cx="129791" cy="125836"/>
            </a:xfrm>
            <a:custGeom>
              <a:avLst/>
              <a:gdLst>
                <a:gd name="connsiteX0" fmla="*/ 0 w 236462"/>
                <a:gd name="connsiteY0" fmla="*/ 76532 h 244807"/>
                <a:gd name="connsiteX1" fmla="*/ 104775 w 236462"/>
                <a:gd name="connsiteY1" fmla="*/ 332 h 244807"/>
                <a:gd name="connsiteX2" fmla="*/ 231775 w 236462"/>
                <a:gd name="connsiteY2" fmla="*/ 57482 h 244807"/>
                <a:gd name="connsiteX3" fmla="*/ 196850 w 236462"/>
                <a:gd name="connsiteY3" fmla="*/ 244807 h 244807"/>
                <a:gd name="connsiteX0" fmla="*/ 0 w 234249"/>
                <a:gd name="connsiteY0" fmla="*/ 73400 h 241675"/>
                <a:gd name="connsiteX1" fmla="*/ 139700 w 234249"/>
                <a:gd name="connsiteY1" fmla="*/ 375 h 241675"/>
                <a:gd name="connsiteX2" fmla="*/ 231775 w 234249"/>
                <a:gd name="connsiteY2" fmla="*/ 54350 h 241675"/>
                <a:gd name="connsiteX3" fmla="*/ 196850 w 234249"/>
                <a:gd name="connsiteY3" fmla="*/ 241675 h 241675"/>
                <a:gd name="connsiteX0" fmla="*/ 0 w 231368"/>
                <a:gd name="connsiteY0" fmla="*/ 73031 h 241306"/>
                <a:gd name="connsiteX1" fmla="*/ 139700 w 231368"/>
                <a:gd name="connsiteY1" fmla="*/ 6 h 241306"/>
                <a:gd name="connsiteX2" fmla="*/ 228600 w 231368"/>
                <a:gd name="connsiteY2" fmla="*/ 76206 h 241306"/>
                <a:gd name="connsiteX3" fmla="*/ 196850 w 231368"/>
                <a:gd name="connsiteY3" fmla="*/ 241306 h 241306"/>
                <a:gd name="connsiteX0" fmla="*/ 0 w 232192"/>
                <a:gd name="connsiteY0" fmla="*/ 25199 h 193474"/>
                <a:gd name="connsiteX1" fmla="*/ 127000 w 232192"/>
                <a:gd name="connsiteY1" fmla="*/ 2974 h 193474"/>
                <a:gd name="connsiteX2" fmla="*/ 228600 w 232192"/>
                <a:gd name="connsiteY2" fmla="*/ 28374 h 193474"/>
                <a:gd name="connsiteX3" fmla="*/ 196850 w 232192"/>
                <a:gd name="connsiteY3" fmla="*/ 193474 h 193474"/>
                <a:gd name="connsiteX0" fmla="*/ 0 w 232411"/>
                <a:gd name="connsiteY0" fmla="*/ 25199 h 193474"/>
                <a:gd name="connsiteX1" fmla="*/ 127000 w 232411"/>
                <a:gd name="connsiteY1" fmla="*/ 2974 h 193474"/>
                <a:gd name="connsiteX2" fmla="*/ 228600 w 232411"/>
                <a:gd name="connsiteY2" fmla="*/ 28374 h 193474"/>
                <a:gd name="connsiteX3" fmla="*/ 209551 w 232411"/>
                <a:gd name="connsiteY3" fmla="*/ 98223 h 193474"/>
                <a:gd name="connsiteX4" fmla="*/ 196850 w 232411"/>
                <a:gd name="connsiteY4" fmla="*/ 193474 h 193474"/>
                <a:gd name="connsiteX0" fmla="*/ 0 w 209551"/>
                <a:gd name="connsiteY0" fmla="*/ 30182 h 198457"/>
                <a:gd name="connsiteX1" fmla="*/ 127000 w 209551"/>
                <a:gd name="connsiteY1" fmla="*/ 7957 h 198457"/>
                <a:gd name="connsiteX2" fmla="*/ 209551 w 209551"/>
                <a:gd name="connsiteY2" fmla="*/ 103206 h 198457"/>
                <a:gd name="connsiteX3" fmla="*/ 196850 w 209551"/>
                <a:gd name="connsiteY3" fmla="*/ 198457 h 198457"/>
                <a:gd name="connsiteX0" fmla="*/ 0 w 197745"/>
                <a:gd name="connsiteY0" fmla="*/ 29722 h 197997"/>
                <a:gd name="connsiteX1" fmla="*/ 127000 w 197745"/>
                <a:gd name="connsiteY1" fmla="*/ 7497 h 197997"/>
                <a:gd name="connsiteX2" fmla="*/ 187326 w 197745"/>
                <a:gd name="connsiteY2" fmla="*/ 96396 h 197997"/>
                <a:gd name="connsiteX3" fmla="*/ 196850 w 197745"/>
                <a:gd name="connsiteY3" fmla="*/ 197997 h 197997"/>
                <a:gd name="connsiteX0" fmla="*/ 0 w 209551"/>
                <a:gd name="connsiteY0" fmla="*/ 29263 h 197538"/>
                <a:gd name="connsiteX1" fmla="*/ 127000 w 209551"/>
                <a:gd name="connsiteY1" fmla="*/ 7038 h 197538"/>
                <a:gd name="connsiteX2" fmla="*/ 209551 w 209551"/>
                <a:gd name="connsiteY2" fmla="*/ 89587 h 197538"/>
                <a:gd name="connsiteX3" fmla="*/ 196850 w 209551"/>
                <a:gd name="connsiteY3" fmla="*/ 197538 h 197538"/>
                <a:gd name="connsiteX0" fmla="*/ 0 w 198377"/>
                <a:gd name="connsiteY0" fmla="*/ 29491 h 197766"/>
                <a:gd name="connsiteX1" fmla="*/ 127000 w 198377"/>
                <a:gd name="connsiteY1" fmla="*/ 7266 h 197766"/>
                <a:gd name="connsiteX2" fmla="*/ 196851 w 198377"/>
                <a:gd name="connsiteY2" fmla="*/ 92990 h 197766"/>
                <a:gd name="connsiteX3" fmla="*/ 196850 w 198377"/>
                <a:gd name="connsiteY3" fmla="*/ 197766 h 197766"/>
                <a:gd name="connsiteX0" fmla="*/ 0 w 198377"/>
                <a:gd name="connsiteY0" fmla="*/ 29491 h 197766"/>
                <a:gd name="connsiteX1" fmla="*/ 127000 w 198377"/>
                <a:gd name="connsiteY1" fmla="*/ 7266 h 197766"/>
                <a:gd name="connsiteX2" fmla="*/ 196851 w 198377"/>
                <a:gd name="connsiteY2" fmla="*/ 92990 h 197766"/>
                <a:gd name="connsiteX3" fmla="*/ 196850 w 198377"/>
                <a:gd name="connsiteY3" fmla="*/ 197766 h 197766"/>
                <a:gd name="connsiteX0" fmla="*/ 0 w 209876"/>
                <a:gd name="connsiteY0" fmla="*/ 29491 h 197766"/>
                <a:gd name="connsiteX1" fmla="*/ 127000 w 209876"/>
                <a:gd name="connsiteY1" fmla="*/ 7266 h 197766"/>
                <a:gd name="connsiteX2" fmla="*/ 196851 w 209876"/>
                <a:gd name="connsiteY2" fmla="*/ 92990 h 197766"/>
                <a:gd name="connsiteX3" fmla="*/ 196850 w 209876"/>
                <a:gd name="connsiteY3" fmla="*/ 197766 h 197766"/>
                <a:gd name="connsiteX0" fmla="*/ 0 w 209876"/>
                <a:gd name="connsiteY0" fmla="*/ 29491 h 197766"/>
                <a:gd name="connsiteX1" fmla="*/ 127000 w 209876"/>
                <a:gd name="connsiteY1" fmla="*/ 7266 h 197766"/>
                <a:gd name="connsiteX2" fmla="*/ 196851 w 209876"/>
                <a:gd name="connsiteY2" fmla="*/ 92990 h 197766"/>
                <a:gd name="connsiteX3" fmla="*/ 196850 w 209876"/>
                <a:gd name="connsiteY3" fmla="*/ 197766 h 197766"/>
                <a:gd name="connsiteX0" fmla="*/ 0 w 209876"/>
                <a:gd name="connsiteY0" fmla="*/ 29491 h 197766"/>
                <a:gd name="connsiteX1" fmla="*/ 127000 w 209876"/>
                <a:gd name="connsiteY1" fmla="*/ 7266 h 197766"/>
                <a:gd name="connsiteX2" fmla="*/ 196851 w 209876"/>
                <a:gd name="connsiteY2" fmla="*/ 92990 h 197766"/>
                <a:gd name="connsiteX3" fmla="*/ 196850 w 209876"/>
                <a:gd name="connsiteY3" fmla="*/ 197766 h 197766"/>
                <a:gd name="connsiteX0" fmla="*/ 0 w 214518"/>
                <a:gd name="connsiteY0" fmla="*/ 28575 h 196850"/>
                <a:gd name="connsiteX1" fmla="*/ 127000 w 214518"/>
                <a:gd name="connsiteY1" fmla="*/ 6350 h 196850"/>
                <a:gd name="connsiteX2" fmla="*/ 203201 w 214518"/>
                <a:gd name="connsiteY2" fmla="*/ 79374 h 196850"/>
                <a:gd name="connsiteX3" fmla="*/ 196850 w 214518"/>
                <a:gd name="connsiteY3" fmla="*/ 196850 h 196850"/>
                <a:gd name="connsiteX0" fmla="*/ 0 w 207498"/>
                <a:gd name="connsiteY0" fmla="*/ 28575 h 196850"/>
                <a:gd name="connsiteX1" fmla="*/ 127000 w 207498"/>
                <a:gd name="connsiteY1" fmla="*/ 6350 h 196850"/>
                <a:gd name="connsiteX2" fmla="*/ 203201 w 207498"/>
                <a:gd name="connsiteY2" fmla="*/ 79374 h 196850"/>
                <a:gd name="connsiteX3" fmla="*/ 196850 w 207498"/>
                <a:gd name="connsiteY3" fmla="*/ 196850 h 196850"/>
                <a:gd name="connsiteX0" fmla="*/ 0 w 207498"/>
                <a:gd name="connsiteY0" fmla="*/ 36257 h 204532"/>
                <a:gd name="connsiteX1" fmla="*/ 117333 w 207498"/>
                <a:gd name="connsiteY1" fmla="*/ 3632 h 204532"/>
                <a:gd name="connsiteX2" fmla="*/ 203201 w 207498"/>
                <a:gd name="connsiteY2" fmla="*/ 87056 h 204532"/>
                <a:gd name="connsiteX3" fmla="*/ 196850 w 207498"/>
                <a:gd name="connsiteY3" fmla="*/ 204532 h 204532"/>
                <a:gd name="connsiteX0" fmla="*/ 0 w 189057"/>
                <a:gd name="connsiteY0" fmla="*/ 51304 h 201826"/>
                <a:gd name="connsiteX1" fmla="*/ 98892 w 189057"/>
                <a:gd name="connsiteY1" fmla="*/ 926 h 201826"/>
                <a:gd name="connsiteX2" fmla="*/ 184760 w 189057"/>
                <a:gd name="connsiteY2" fmla="*/ 84350 h 201826"/>
                <a:gd name="connsiteX3" fmla="*/ 178409 w 189057"/>
                <a:gd name="connsiteY3" fmla="*/ 201826 h 201826"/>
                <a:gd name="connsiteX0" fmla="*/ 0 w 189057"/>
                <a:gd name="connsiteY0" fmla="*/ 45137 h 195659"/>
                <a:gd name="connsiteX1" fmla="*/ 110713 w 189057"/>
                <a:gd name="connsiteY1" fmla="*/ 1219 h 195659"/>
                <a:gd name="connsiteX2" fmla="*/ 184760 w 189057"/>
                <a:gd name="connsiteY2" fmla="*/ 78183 h 195659"/>
                <a:gd name="connsiteX3" fmla="*/ 178409 w 189057"/>
                <a:gd name="connsiteY3" fmla="*/ 195659 h 195659"/>
                <a:gd name="connsiteX0" fmla="*/ 0 w 189057"/>
                <a:gd name="connsiteY0" fmla="*/ 49720 h 200242"/>
                <a:gd name="connsiteX1" fmla="*/ 110713 w 189057"/>
                <a:gd name="connsiteY1" fmla="*/ 5802 h 200242"/>
                <a:gd name="connsiteX2" fmla="*/ 184760 w 189057"/>
                <a:gd name="connsiteY2" fmla="*/ 82766 h 200242"/>
                <a:gd name="connsiteX3" fmla="*/ 178409 w 189057"/>
                <a:gd name="connsiteY3" fmla="*/ 200242 h 200242"/>
                <a:gd name="connsiteX0" fmla="*/ 0 w 189057"/>
                <a:gd name="connsiteY0" fmla="*/ 45862 h 196384"/>
                <a:gd name="connsiteX1" fmla="*/ 110713 w 189057"/>
                <a:gd name="connsiteY1" fmla="*/ 1944 h 196384"/>
                <a:gd name="connsiteX2" fmla="*/ 184760 w 189057"/>
                <a:gd name="connsiteY2" fmla="*/ 78908 h 196384"/>
                <a:gd name="connsiteX3" fmla="*/ 178409 w 189057"/>
                <a:gd name="connsiteY3" fmla="*/ 196384 h 19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057" h="196384">
                  <a:moveTo>
                    <a:pt x="0" y="45862"/>
                  </a:moveTo>
                  <a:cubicBezTo>
                    <a:pt x="33073" y="9349"/>
                    <a:pt x="75980" y="-5718"/>
                    <a:pt x="110713" y="1944"/>
                  </a:cubicBezTo>
                  <a:cubicBezTo>
                    <a:pt x="145446" y="9606"/>
                    <a:pt x="169943" y="40808"/>
                    <a:pt x="184760" y="78908"/>
                  </a:cubicBezTo>
                  <a:cubicBezTo>
                    <a:pt x="195343" y="122300"/>
                    <a:pt x="183701" y="170455"/>
                    <a:pt x="178409" y="196384"/>
                  </a:cubicBezTo>
                </a:path>
              </a:pathLst>
            </a:custGeom>
            <a:noFill/>
            <a:ln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B0F0"/>
                </a:solidFill>
              </a:endParaRPr>
            </a:p>
          </p:txBody>
        </p:sp>
        <p:sp>
          <p:nvSpPr>
            <p:cNvPr id="169" name="Forme libre 168"/>
            <p:cNvSpPr/>
            <p:nvPr/>
          </p:nvSpPr>
          <p:spPr>
            <a:xfrm rot="814614">
              <a:off x="5503570" y="2067778"/>
              <a:ext cx="129791" cy="125836"/>
            </a:xfrm>
            <a:custGeom>
              <a:avLst/>
              <a:gdLst>
                <a:gd name="connsiteX0" fmla="*/ 0 w 236462"/>
                <a:gd name="connsiteY0" fmla="*/ 76532 h 244807"/>
                <a:gd name="connsiteX1" fmla="*/ 104775 w 236462"/>
                <a:gd name="connsiteY1" fmla="*/ 332 h 244807"/>
                <a:gd name="connsiteX2" fmla="*/ 231775 w 236462"/>
                <a:gd name="connsiteY2" fmla="*/ 57482 h 244807"/>
                <a:gd name="connsiteX3" fmla="*/ 196850 w 236462"/>
                <a:gd name="connsiteY3" fmla="*/ 244807 h 244807"/>
                <a:gd name="connsiteX0" fmla="*/ 0 w 234249"/>
                <a:gd name="connsiteY0" fmla="*/ 73400 h 241675"/>
                <a:gd name="connsiteX1" fmla="*/ 139700 w 234249"/>
                <a:gd name="connsiteY1" fmla="*/ 375 h 241675"/>
                <a:gd name="connsiteX2" fmla="*/ 231775 w 234249"/>
                <a:gd name="connsiteY2" fmla="*/ 54350 h 241675"/>
                <a:gd name="connsiteX3" fmla="*/ 196850 w 234249"/>
                <a:gd name="connsiteY3" fmla="*/ 241675 h 241675"/>
                <a:gd name="connsiteX0" fmla="*/ 0 w 231368"/>
                <a:gd name="connsiteY0" fmla="*/ 73031 h 241306"/>
                <a:gd name="connsiteX1" fmla="*/ 139700 w 231368"/>
                <a:gd name="connsiteY1" fmla="*/ 6 h 241306"/>
                <a:gd name="connsiteX2" fmla="*/ 228600 w 231368"/>
                <a:gd name="connsiteY2" fmla="*/ 76206 h 241306"/>
                <a:gd name="connsiteX3" fmla="*/ 196850 w 231368"/>
                <a:gd name="connsiteY3" fmla="*/ 241306 h 241306"/>
                <a:gd name="connsiteX0" fmla="*/ 0 w 232192"/>
                <a:gd name="connsiteY0" fmla="*/ 25199 h 193474"/>
                <a:gd name="connsiteX1" fmla="*/ 127000 w 232192"/>
                <a:gd name="connsiteY1" fmla="*/ 2974 h 193474"/>
                <a:gd name="connsiteX2" fmla="*/ 228600 w 232192"/>
                <a:gd name="connsiteY2" fmla="*/ 28374 h 193474"/>
                <a:gd name="connsiteX3" fmla="*/ 196850 w 232192"/>
                <a:gd name="connsiteY3" fmla="*/ 193474 h 193474"/>
                <a:gd name="connsiteX0" fmla="*/ 0 w 232411"/>
                <a:gd name="connsiteY0" fmla="*/ 25199 h 193474"/>
                <a:gd name="connsiteX1" fmla="*/ 127000 w 232411"/>
                <a:gd name="connsiteY1" fmla="*/ 2974 h 193474"/>
                <a:gd name="connsiteX2" fmla="*/ 228600 w 232411"/>
                <a:gd name="connsiteY2" fmla="*/ 28374 h 193474"/>
                <a:gd name="connsiteX3" fmla="*/ 209551 w 232411"/>
                <a:gd name="connsiteY3" fmla="*/ 98223 h 193474"/>
                <a:gd name="connsiteX4" fmla="*/ 196850 w 232411"/>
                <a:gd name="connsiteY4" fmla="*/ 193474 h 193474"/>
                <a:gd name="connsiteX0" fmla="*/ 0 w 209551"/>
                <a:gd name="connsiteY0" fmla="*/ 30182 h 198457"/>
                <a:gd name="connsiteX1" fmla="*/ 127000 w 209551"/>
                <a:gd name="connsiteY1" fmla="*/ 7957 h 198457"/>
                <a:gd name="connsiteX2" fmla="*/ 209551 w 209551"/>
                <a:gd name="connsiteY2" fmla="*/ 103206 h 198457"/>
                <a:gd name="connsiteX3" fmla="*/ 196850 w 209551"/>
                <a:gd name="connsiteY3" fmla="*/ 198457 h 198457"/>
                <a:gd name="connsiteX0" fmla="*/ 0 w 197745"/>
                <a:gd name="connsiteY0" fmla="*/ 29722 h 197997"/>
                <a:gd name="connsiteX1" fmla="*/ 127000 w 197745"/>
                <a:gd name="connsiteY1" fmla="*/ 7497 h 197997"/>
                <a:gd name="connsiteX2" fmla="*/ 187326 w 197745"/>
                <a:gd name="connsiteY2" fmla="*/ 96396 h 197997"/>
                <a:gd name="connsiteX3" fmla="*/ 196850 w 197745"/>
                <a:gd name="connsiteY3" fmla="*/ 197997 h 197997"/>
                <a:gd name="connsiteX0" fmla="*/ 0 w 209551"/>
                <a:gd name="connsiteY0" fmla="*/ 29263 h 197538"/>
                <a:gd name="connsiteX1" fmla="*/ 127000 w 209551"/>
                <a:gd name="connsiteY1" fmla="*/ 7038 h 197538"/>
                <a:gd name="connsiteX2" fmla="*/ 209551 w 209551"/>
                <a:gd name="connsiteY2" fmla="*/ 89587 h 197538"/>
                <a:gd name="connsiteX3" fmla="*/ 196850 w 209551"/>
                <a:gd name="connsiteY3" fmla="*/ 197538 h 197538"/>
                <a:gd name="connsiteX0" fmla="*/ 0 w 198377"/>
                <a:gd name="connsiteY0" fmla="*/ 29491 h 197766"/>
                <a:gd name="connsiteX1" fmla="*/ 127000 w 198377"/>
                <a:gd name="connsiteY1" fmla="*/ 7266 h 197766"/>
                <a:gd name="connsiteX2" fmla="*/ 196851 w 198377"/>
                <a:gd name="connsiteY2" fmla="*/ 92990 h 197766"/>
                <a:gd name="connsiteX3" fmla="*/ 196850 w 198377"/>
                <a:gd name="connsiteY3" fmla="*/ 197766 h 197766"/>
                <a:gd name="connsiteX0" fmla="*/ 0 w 198377"/>
                <a:gd name="connsiteY0" fmla="*/ 29491 h 197766"/>
                <a:gd name="connsiteX1" fmla="*/ 127000 w 198377"/>
                <a:gd name="connsiteY1" fmla="*/ 7266 h 197766"/>
                <a:gd name="connsiteX2" fmla="*/ 196851 w 198377"/>
                <a:gd name="connsiteY2" fmla="*/ 92990 h 197766"/>
                <a:gd name="connsiteX3" fmla="*/ 196850 w 198377"/>
                <a:gd name="connsiteY3" fmla="*/ 197766 h 197766"/>
                <a:gd name="connsiteX0" fmla="*/ 0 w 209876"/>
                <a:gd name="connsiteY0" fmla="*/ 29491 h 197766"/>
                <a:gd name="connsiteX1" fmla="*/ 127000 w 209876"/>
                <a:gd name="connsiteY1" fmla="*/ 7266 h 197766"/>
                <a:gd name="connsiteX2" fmla="*/ 196851 w 209876"/>
                <a:gd name="connsiteY2" fmla="*/ 92990 h 197766"/>
                <a:gd name="connsiteX3" fmla="*/ 196850 w 209876"/>
                <a:gd name="connsiteY3" fmla="*/ 197766 h 197766"/>
                <a:gd name="connsiteX0" fmla="*/ 0 w 209876"/>
                <a:gd name="connsiteY0" fmla="*/ 29491 h 197766"/>
                <a:gd name="connsiteX1" fmla="*/ 127000 w 209876"/>
                <a:gd name="connsiteY1" fmla="*/ 7266 h 197766"/>
                <a:gd name="connsiteX2" fmla="*/ 196851 w 209876"/>
                <a:gd name="connsiteY2" fmla="*/ 92990 h 197766"/>
                <a:gd name="connsiteX3" fmla="*/ 196850 w 209876"/>
                <a:gd name="connsiteY3" fmla="*/ 197766 h 197766"/>
                <a:gd name="connsiteX0" fmla="*/ 0 w 209876"/>
                <a:gd name="connsiteY0" fmla="*/ 29491 h 197766"/>
                <a:gd name="connsiteX1" fmla="*/ 127000 w 209876"/>
                <a:gd name="connsiteY1" fmla="*/ 7266 h 197766"/>
                <a:gd name="connsiteX2" fmla="*/ 196851 w 209876"/>
                <a:gd name="connsiteY2" fmla="*/ 92990 h 197766"/>
                <a:gd name="connsiteX3" fmla="*/ 196850 w 209876"/>
                <a:gd name="connsiteY3" fmla="*/ 197766 h 197766"/>
                <a:gd name="connsiteX0" fmla="*/ 0 w 214518"/>
                <a:gd name="connsiteY0" fmla="*/ 28575 h 196850"/>
                <a:gd name="connsiteX1" fmla="*/ 127000 w 214518"/>
                <a:gd name="connsiteY1" fmla="*/ 6350 h 196850"/>
                <a:gd name="connsiteX2" fmla="*/ 203201 w 214518"/>
                <a:gd name="connsiteY2" fmla="*/ 79374 h 196850"/>
                <a:gd name="connsiteX3" fmla="*/ 196850 w 214518"/>
                <a:gd name="connsiteY3" fmla="*/ 196850 h 196850"/>
                <a:gd name="connsiteX0" fmla="*/ 0 w 207498"/>
                <a:gd name="connsiteY0" fmla="*/ 28575 h 196850"/>
                <a:gd name="connsiteX1" fmla="*/ 127000 w 207498"/>
                <a:gd name="connsiteY1" fmla="*/ 6350 h 196850"/>
                <a:gd name="connsiteX2" fmla="*/ 203201 w 207498"/>
                <a:gd name="connsiteY2" fmla="*/ 79374 h 196850"/>
                <a:gd name="connsiteX3" fmla="*/ 196850 w 207498"/>
                <a:gd name="connsiteY3" fmla="*/ 196850 h 196850"/>
                <a:gd name="connsiteX0" fmla="*/ 0 w 207498"/>
                <a:gd name="connsiteY0" fmla="*/ 36257 h 204532"/>
                <a:gd name="connsiteX1" fmla="*/ 117333 w 207498"/>
                <a:gd name="connsiteY1" fmla="*/ 3632 h 204532"/>
                <a:gd name="connsiteX2" fmla="*/ 203201 w 207498"/>
                <a:gd name="connsiteY2" fmla="*/ 87056 h 204532"/>
                <a:gd name="connsiteX3" fmla="*/ 196850 w 207498"/>
                <a:gd name="connsiteY3" fmla="*/ 204532 h 204532"/>
                <a:gd name="connsiteX0" fmla="*/ 0 w 189057"/>
                <a:gd name="connsiteY0" fmla="*/ 51304 h 201826"/>
                <a:gd name="connsiteX1" fmla="*/ 98892 w 189057"/>
                <a:gd name="connsiteY1" fmla="*/ 926 h 201826"/>
                <a:gd name="connsiteX2" fmla="*/ 184760 w 189057"/>
                <a:gd name="connsiteY2" fmla="*/ 84350 h 201826"/>
                <a:gd name="connsiteX3" fmla="*/ 178409 w 189057"/>
                <a:gd name="connsiteY3" fmla="*/ 201826 h 201826"/>
                <a:gd name="connsiteX0" fmla="*/ 0 w 189057"/>
                <a:gd name="connsiteY0" fmla="*/ 45137 h 195659"/>
                <a:gd name="connsiteX1" fmla="*/ 110713 w 189057"/>
                <a:gd name="connsiteY1" fmla="*/ 1219 h 195659"/>
                <a:gd name="connsiteX2" fmla="*/ 184760 w 189057"/>
                <a:gd name="connsiteY2" fmla="*/ 78183 h 195659"/>
                <a:gd name="connsiteX3" fmla="*/ 178409 w 189057"/>
                <a:gd name="connsiteY3" fmla="*/ 195659 h 195659"/>
                <a:gd name="connsiteX0" fmla="*/ 0 w 189057"/>
                <a:gd name="connsiteY0" fmla="*/ 49720 h 200242"/>
                <a:gd name="connsiteX1" fmla="*/ 110713 w 189057"/>
                <a:gd name="connsiteY1" fmla="*/ 5802 h 200242"/>
                <a:gd name="connsiteX2" fmla="*/ 184760 w 189057"/>
                <a:gd name="connsiteY2" fmla="*/ 82766 h 200242"/>
                <a:gd name="connsiteX3" fmla="*/ 178409 w 189057"/>
                <a:gd name="connsiteY3" fmla="*/ 200242 h 200242"/>
                <a:gd name="connsiteX0" fmla="*/ 0 w 189057"/>
                <a:gd name="connsiteY0" fmla="*/ 45862 h 196384"/>
                <a:gd name="connsiteX1" fmla="*/ 110713 w 189057"/>
                <a:gd name="connsiteY1" fmla="*/ 1944 h 196384"/>
                <a:gd name="connsiteX2" fmla="*/ 184760 w 189057"/>
                <a:gd name="connsiteY2" fmla="*/ 78908 h 196384"/>
                <a:gd name="connsiteX3" fmla="*/ 178409 w 189057"/>
                <a:gd name="connsiteY3" fmla="*/ 196384 h 19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057" h="196384">
                  <a:moveTo>
                    <a:pt x="0" y="45862"/>
                  </a:moveTo>
                  <a:cubicBezTo>
                    <a:pt x="33073" y="9349"/>
                    <a:pt x="75980" y="-5718"/>
                    <a:pt x="110713" y="1944"/>
                  </a:cubicBezTo>
                  <a:cubicBezTo>
                    <a:pt x="145446" y="9606"/>
                    <a:pt x="169943" y="40808"/>
                    <a:pt x="184760" y="78908"/>
                  </a:cubicBezTo>
                  <a:cubicBezTo>
                    <a:pt x="195343" y="122300"/>
                    <a:pt x="183701" y="170455"/>
                    <a:pt x="178409" y="196384"/>
                  </a:cubicBezTo>
                </a:path>
              </a:pathLst>
            </a:custGeom>
            <a:noFill/>
            <a:ln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B0F0"/>
                </a:solidFill>
              </a:endParaRPr>
            </a:p>
          </p:txBody>
        </p:sp>
        <p:sp>
          <p:nvSpPr>
            <p:cNvPr id="170" name="Forme libre 169"/>
            <p:cNvSpPr/>
            <p:nvPr/>
          </p:nvSpPr>
          <p:spPr>
            <a:xfrm rot="814614">
              <a:off x="5761823" y="2241093"/>
              <a:ext cx="129791" cy="125836"/>
            </a:xfrm>
            <a:custGeom>
              <a:avLst/>
              <a:gdLst>
                <a:gd name="connsiteX0" fmla="*/ 0 w 236462"/>
                <a:gd name="connsiteY0" fmla="*/ 76532 h 244807"/>
                <a:gd name="connsiteX1" fmla="*/ 104775 w 236462"/>
                <a:gd name="connsiteY1" fmla="*/ 332 h 244807"/>
                <a:gd name="connsiteX2" fmla="*/ 231775 w 236462"/>
                <a:gd name="connsiteY2" fmla="*/ 57482 h 244807"/>
                <a:gd name="connsiteX3" fmla="*/ 196850 w 236462"/>
                <a:gd name="connsiteY3" fmla="*/ 244807 h 244807"/>
                <a:gd name="connsiteX0" fmla="*/ 0 w 234249"/>
                <a:gd name="connsiteY0" fmla="*/ 73400 h 241675"/>
                <a:gd name="connsiteX1" fmla="*/ 139700 w 234249"/>
                <a:gd name="connsiteY1" fmla="*/ 375 h 241675"/>
                <a:gd name="connsiteX2" fmla="*/ 231775 w 234249"/>
                <a:gd name="connsiteY2" fmla="*/ 54350 h 241675"/>
                <a:gd name="connsiteX3" fmla="*/ 196850 w 234249"/>
                <a:gd name="connsiteY3" fmla="*/ 241675 h 241675"/>
                <a:gd name="connsiteX0" fmla="*/ 0 w 231368"/>
                <a:gd name="connsiteY0" fmla="*/ 73031 h 241306"/>
                <a:gd name="connsiteX1" fmla="*/ 139700 w 231368"/>
                <a:gd name="connsiteY1" fmla="*/ 6 h 241306"/>
                <a:gd name="connsiteX2" fmla="*/ 228600 w 231368"/>
                <a:gd name="connsiteY2" fmla="*/ 76206 h 241306"/>
                <a:gd name="connsiteX3" fmla="*/ 196850 w 231368"/>
                <a:gd name="connsiteY3" fmla="*/ 241306 h 241306"/>
                <a:gd name="connsiteX0" fmla="*/ 0 w 232192"/>
                <a:gd name="connsiteY0" fmla="*/ 25199 h 193474"/>
                <a:gd name="connsiteX1" fmla="*/ 127000 w 232192"/>
                <a:gd name="connsiteY1" fmla="*/ 2974 h 193474"/>
                <a:gd name="connsiteX2" fmla="*/ 228600 w 232192"/>
                <a:gd name="connsiteY2" fmla="*/ 28374 h 193474"/>
                <a:gd name="connsiteX3" fmla="*/ 196850 w 232192"/>
                <a:gd name="connsiteY3" fmla="*/ 193474 h 193474"/>
                <a:gd name="connsiteX0" fmla="*/ 0 w 232411"/>
                <a:gd name="connsiteY0" fmla="*/ 25199 h 193474"/>
                <a:gd name="connsiteX1" fmla="*/ 127000 w 232411"/>
                <a:gd name="connsiteY1" fmla="*/ 2974 h 193474"/>
                <a:gd name="connsiteX2" fmla="*/ 228600 w 232411"/>
                <a:gd name="connsiteY2" fmla="*/ 28374 h 193474"/>
                <a:gd name="connsiteX3" fmla="*/ 209551 w 232411"/>
                <a:gd name="connsiteY3" fmla="*/ 98223 h 193474"/>
                <a:gd name="connsiteX4" fmla="*/ 196850 w 232411"/>
                <a:gd name="connsiteY4" fmla="*/ 193474 h 193474"/>
                <a:gd name="connsiteX0" fmla="*/ 0 w 209551"/>
                <a:gd name="connsiteY0" fmla="*/ 30182 h 198457"/>
                <a:gd name="connsiteX1" fmla="*/ 127000 w 209551"/>
                <a:gd name="connsiteY1" fmla="*/ 7957 h 198457"/>
                <a:gd name="connsiteX2" fmla="*/ 209551 w 209551"/>
                <a:gd name="connsiteY2" fmla="*/ 103206 h 198457"/>
                <a:gd name="connsiteX3" fmla="*/ 196850 w 209551"/>
                <a:gd name="connsiteY3" fmla="*/ 198457 h 198457"/>
                <a:gd name="connsiteX0" fmla="*/ 0 w 197745"/>
                <a:gd name="connsiteY0" fmla="*/ 29722 h 197997"/>
                <a:gd name="connsiteX1" fmla="*/ 127000 w 197745"/>
                <a:gd name="connsiteY1" fmla="*/ 7497 h 197997"/>
                <a:gd name="connsiteX2" fmla="*/ 187326 w 197745"/>
                <a:gd name="connsiteY2" fmla="*/ 96396 h 197997"/>
                <a:gd name="connsiteX3" fmla="*/ 196850 w 197745"/>
                <a:gd name="connsiteY3" fmla="*/ 197997 h 197997"/>
                <a:gd name="connsiteX0" fmla="*/ 0 w 209551"/>
                <a:gd name="connsiteY0" fmla="*/ 29263 h 197538"/>
                <a:gd name="connsiteX1" fmla="*/ 127000 w 209551"/>
                <a:gd name="connsiteY1" fmla="*/ 7038 h 197538"/>
                <a:gd name="connsiteX2" fmla="*/ 209551 w 209551"/>
                <a:gd name="connsiteY2" fmla="*/ 89587 h 197538"/>
                <a:gd name="connsiteX3" fmla="*/ 196850 w 209551"/>
                <a:gd name="connsiteY3" fmla="*/ 197538 h 197538"/>
                <a:gd name="connsiteX0" fmla="*/ 0 w 198377"/>
                <a:gd name="connsiteY0" fmla="*/ 29491 h 197766"/>
                <a:gd name="connsiteX1" fmla="*/ 127000 w 198377"/>
                <a:gd name="connsiteY1" fmla="*/ 7266 h 197766"/>
                <a:gd name="connsiteX2" fmla="*/ 196851 w 198377"/>
                <a:gd name="connsiteY2" fmla="*/ 92990 h 197766"/>
                <a:gd name="connsiteX3" fmla="*/ 196850 w 198377"/>
                <a:gd name="connsiteY3" fmla="*/ 197766 h 197766"/>
                <a:gd name="connsiteX0" fmla="*/ 0 w 198377"/>
                <a:gd name="connsiteY0" fmla="*/ 29491 h 197766"/>
                <a:gd name="connsiteX1" fmla="*/ 127000 w 198377"/>
                <a:gd name="connsiteY1" fmla="*/ 7266 h 197766"/>
                <a:gd name="connsiteX2" fmla="*/ 196851 w 198377"/>
                <a:gd name="connsiteY2" fmla="*/ 92990 h 197766"/>
                <a:gd name="connsiteX3" fmla="*/ 196850 w 198377"/>
                <a:gd name="connsiteY3" fmla="*/ 197766 h 197766"/>
                <a:gd name="connsiteX0" fmla="*/ 0 w 209876"/>
                <a:gd name="connsiteY0" fmla="*/ 29491 h 197766"/>
                <a:gd name="connsiteX1" fmla="*/ 127000 w 209876"/>
                <a:gd name="connsiteY1" fmla="*/ 7266 h 197766"/>
                <a:gd name="connsiteX2" fmla="*/ 196851 w 209876"/>
                <a:gd name="connsiteY2" fmla="*/ 92990 h 197766"/>
                <a:gd name="connsiteX3" fmla="*/ 196850 w 209876"/>
                <a:gd name="connsiteY3" fmla="*/ 197766 h 197766"/>
                <a:gd name="connsiteX0" fmla="*/ 0 w 209876"/>
                <a:gd name="connsiteY0" fmla="*/ 29491 h 197766"/>
                <a:gd name="connsiteX1" fmla="*/ 127000 w 209876"/>
                <a:gd name="connsiteY1" fmla="*/ 7266 h 197766"/>
                <a:gd name="connsiteX2" fmla="*/ 196851 w 209876"/>
                <a:gd name="connsiteY2" fmla="*/ 92990 h 197766"/>
                <a:gd name="connsiteX3" fmla="*/ 196850 w 209876"/>
                <a:gd name="connsiteY3" fmla="*/ 197766 h 197766"/>
                <a:gd name="connsiteX0" fmla="*/ 0 w 209876"/>
                <a:gd name="connsiteY0" fmla="*/ 29491 h 197766"/>
                <a:gd name="connsiteX1" fmla="*/ 127000 w 209876"/>
                <a:gd name="connsiteY1" fmla="*/ 7266 h 197766"/>
                <a:gd name="connsiteX2" fmla="*/ 196851 w 209876"/>
                <a:gd name="connsiteY2" fmla="*/ 92990 h 197766"/>
                <a:gd name="connsiteX3" fmla="*/ 196850 w 209876"/>
                <a:gd name="connsiteY3" fmla="*/ 197766 h 197766"/>
                <a:gd name="connsiteX0" fmla="*/ 0 w 214518"/>
                <a:gd name="connsiteY0" fmla="*/ 28575 h 196850"/>
                <a:gd name="connsiteX1" fmla="*/ 127000 w 214518"/>
                <a:gd name="connsiteY1" fmla="*/ 6350 h 196850"/>
                <a:gd name="connsiteX2" fmla="*/ 203201 w 214518"/>
                <a:gd name="connsiteY2" fmla="*/ 79374 h 196850"/>
                <a:gd name="connsiteX3" fmla="*/ 196850 w 214518"/>
                <a:gd name="connsiteY3" fmla="*/ 196850 h 196850"/>
                <a:gd name="connsiteX0" fmla="*/ 0 w 207498"/>
                <a:gd name="connsiteY0" fmla="*/ 28575 h 196850"/>
                <a:gd name="connsiteX1" fmla="*/ 127000 w 207498"/>
                <a:gd name="connsiteY1" fmla="*/ 6350 h 196850"/>
                <a:gd name="connsiteX2" fmla="*/ 203201 w 207498"/>
                <a:gd name="connsiteY2" fmla="*/ 79374 h 196850"/>
                <a:gd name="connsiteX3" fmla="*/ 196850 w 207498"/>
                <a:gd name="connsiteY3" fmla="*/ 196850 h 196850"/>
                <a:gd name="connsiteX0" fmla="*/ 0 w 207498"/>
                <a:gd name="connsiteY0" fmla="*/ 36257 h 204532"/>
                <a:gd name="connsiteX1" fmla="*/ 117333 w 207498"/>
                <a:gd name="connsiteY1" fmla="*/ 3632 h 204532"/>
                <a:gd name="connsiteX2" fmla="*/ 203201 w 207498"/>
                <a:gd name="connsiteY2" fmla="*/ 87056 h 204532"/>
                <a:gd name="connsiteX3" fmla="*/ 196850 w 207498"/>
                <a:gd name="connsiteY3" fmla="*/ 204532 h 204532"/>
                <a:gd name="connsiteX0" fmla="*/ 0 w 189057"/>
                <a:gd name="connsiteY0" fmla="*/ 51304 h 201826"/>
                <a:gd name="connsiteX1" fmla="*/ 98892 w 189057"/>
                <a:gd name="connsiteY1" fmla="*/ 926 h 201826"/>
                <a:gd name="connsiteX2" fmla="*/ 184760 w 189057"/>
                <a:gd name="connsiteY2" fmla="*/ 84350 h 201826"/>
                <a:gd name="connsiteX3" fmla="*/ 178409 w 189057"/>
                <a:gd name="connsiteY3" fmla="*/ 201826 h 201826"/>
                <a:gd name="connsiteX0" fmla="*/ 0 w 189057"/>
                <a:gd name="connsiteY0" fmla="*/ 45137 h 195659"/>
                <a:gd name="connsiteX1" fmla="*/ 110713 w 189057"/>
                <a:gd name="connsiteY1" fmla="*/ 1219 h 195659"/>
                <a:gd name="connsiteX2" fmla="*/ 184760 w 189057"/>
                <a:gd name="connsiteY2" fmla="*/ 78183 h 195659"/>
                <a:gd name="connsiteX3" fmla="*/ 178409 w 189057"/>
                <a:gd name="connsiteY3" fmla="*/ 195659 h 195659"/>
                <a:gd name="connsiteX0" fmla="*/ 0 w 189057"/>
                <a:gd name="connsiteY0" fmla="*/ 49720 h 200242"/>
                <a:gd name="connsiteX1" fmla="*/ 110713 w 189057"/>
                <a:gd name="connsiteY1" fmla="*/ 5802 h 200242"/>
                <a:gd name="connsiteX2" fmla="*/ 184760 w 189057"/>
                <a:gd name="connsiteY2" fmla="*/ 82766 h 200242"/>
                <a:gd name="connsiteX3" fmla="*/ 178409 w 189057"/>
                <a:gd name="connsiteY3" fmla="*/ 200242 h 200242"/>
                <a:gd name="connsiteX0" fmla="*/ 0 w 189057"/>
                <a:gd name="connsiteY0" fmla="*/ 45862 h 196384"/>
                <a:gd name="connsiteX1" fmla="*/ 110713 w 189057"/>
                <a:gd name="connsiteY1" fmla="*/ 1944 h 196384"/>
                <a:gd name="connsiteX2" fmla="*/ 184760 w 189057"/>
                <a:gd name="connsiteY2" fmla="*/ 78908 h 196384"/>
                <a:gd name="connsiteX3" fmla="*/ 178409 w 189057"/>
                <a:gd name="connsiteY3" fmla="*/ 196384 h 19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057" h="196384">
                  <a:moveTo>
                    <a:pt x="0" y="45862"/>
                  </a:moveTo>
                  <a:cubicBezTo>
                    <a:pt x="33073" y="9349"/>
                    <a:pt x="75980" y="-5718"/>
                    <a:pt x="110713" y="1944"/>
                  </a:cubicBezTo>
                  <a:cubicBezTo>
                    <a:pt x="145446" y="9606"/>
                    <a:pt x="169943" y="40808"/>
                    <a:pt x="184760" y="78908"/>
                  </a:cubicBezTo>
                  <a:cubicBezTo>
                    <a:pt x="195343" y="122300"/>
                    <a:pt x="183701" y="170455"/>
                    <a:pt x="178409" y="196384"/>
                  </a:cubicBezTo>
                </a:path>
              </a:pathLst>
            </a:custGeom>
            <a:noFill/>
            <a:ln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B0F0"/>
                </a:solidFill>
              </a:endParaRPr>
            </a:p>
          </p:txBody>
        </p:sp>
        <p:sp>
          <p:nvSpPr>
            <p:cNvPr id="172" name="Forme libre 171"/>
            <p:cNvSpPr/>
            <p:nvPr/>
          </p:nvSpPr>
          <p:spPr>
            <a:xfrm rot="814614">
              <a:off x="4152909" y="977860"/>
              <a:ext cx="129791" cy="125836"/>
            </a:xfrm>
            <a:custGeom>
              <a:avLst/>
              <a:gdLst>
                <a:gd name="connsiteX0" fmla="*/ 0 w 236462"/>
                <a:gd name="connsiteY0" fmla="*/ 76532 h 244807"/>
                <a:gd name="connsiteX1" fmla="*/ 104775 w 236462"/>
                <a:gd name="connsiteY1" fmla="*/ 332 h 244807"/>
                <a:gd name="connsiteX2" fmla="*/ 231775 w 236462"/>
                <a:gd name="connsiteY2" fmla="*/ 57482 h 244807"/>
                <a:gd name="connsiteX3" fmla="*/ 196850 w 236462"/>
                <a:gd name="connsiteY3" fmla="*/ 244807 h 244807"/>
                <a:gd name="connsiteX0" fmla="*/ 0 w 234249"/>
                <a:gd name="connsiteY0" fmla="*/ 73400 h 241675"/>
                <a:gd name="connsiteX1" fmla="*/ 139700 w 234249"/>
                <a:gd name="connsiteY1" fmla="*/ 375 h 241675"/>
                <a:gd name="connsiteX2" fmla="*/ 231775 w 234249"/>
                <a:gd name="connsiteY2" fmla="*/ 54350 h 241675"/>
                <a:gd name="connsiteX3" fmla="*/ 196850 w 234249"/>
                <a:gd name="connsiteY3" fmla="*/ 241675 h 241675"/>
                <a:gd name="connsiteX0" fmla="*/ 0 w 231368"/>
                <a:gd name="connsiteY0" fmla="*/ 73031 h 241306"/>
                <a:gd name="connsiteX1" fmla="*/ 139700 w 231368"/>
                <a:gd name="connsiteY1" fmla="*/ 6 h 241306"/>
                <a:gd name="connsiteX2" fmla="*/ 228600 w 231368"/>
                <a:gd name="connsiteY2" fmla="*/ 76206 h 241306"/>
                <a:gd name="connsiteX3" fmla="*/ 196850 w 231368"/>
                <a:gd name="connsiteY3" fmla="*/ 241306 h 241306"/>
                <a:gd name="connsiteX0" fmla="*/ 0 w 232192"/>
                <a:gd name="connsiteY0" fmla="*/ 25199 h 193474"/>
                <a:gd name="connsiteX1" fmla="*/ 127000 w 232192"/>
                <a:gd name="connsiteY1" fmla="*/ 2974 h 193474"/>
                <a:gd name="connsiteX2" fmla="*/ 228600 w 232192"/>
                <a:gd name="connsiteY2" fmla="*/ 28374 h 193474"/>
                <a:gd name="connsiteX3" fmla="*/ 196850 w 232192"/>
                <a:gd name="connsiteY3" fmla="*/ 193474 h 193474"/>
                <a:gd name="connsiteX0" fmla="*/ 0 w 232411"/>
                <a:gd name="connsiteY0" fmla="*/ 25199 h 193474"/>
                <a:gd name="connsiteX1" fmla="*/ 127000 w 232411"/>
                <a:gd name="connsiteY1" fmla="*/ 2974 h 193474"/>
                <a:gd name="connsiteX2" fmla="*/ 228600 w 232411"/>
                <a:gd name="connsiteY2" fmla="*/ 28374 h 193474"/>
                <a:gd name="connsiteX3" fmla="*/ 209551 w 232411"/>
                <a:gd name="connsiteY3" fmla="*/ 98223 h 193474"/>
                <a:gd name="connsiteX4" fmla="*/ 196850 w 232411"/>
                <a:gd name="connsiteY4" fmla="*/ 193474 h 193474"/>
                <a:gd name="connsiteX0" fmla="*/ 0 w 209551"/>
                <a:gd name="connsiteY0" fmla="*/ 30182 h 198457"/>
                <a:gd name="connsiteX1" fmla="*/ 127000 w 209551"/>
                <a:gd name="connsiteY1" fmla="*/ 7957 h 198457"/>
                <a:gd name="connsiteX2" fmla="*/ 209551 w 209551"/>
                <a:gd name="connsiteY2" fmla="*/ 103206 h 198457"/>
                <a:gd name="connsiteX3" fmla="*/ 196850 w 209551"/>
                <a:gd name="connsiteY3" fmla="*/ 198457 h 198457"/>
                <a:gd name="connsiteX0" fmla="*/ 0 w 197745"/>
                <a:gd name="connsiteY0" fmla="*/ 29722 h 197997"/>
                <a:gd name="connsiteX1" fmla="*/ 127000 w 197745"/>
                <a:gd name="connsiteY1" fmla="*/ 7497 h 197997"/>
                <a:gd name="connsiteX2" fmla="*/ 187326 w 197745"/>
                <a:gd name="connsiteY2" fmla="*/ 96396 h 197997"/>
                <a:gd name="connsiteX3" fmla="*/ 196850 w 197745"/>
                <a:gd name="connsiteY3" fmla="*/ 197997 h 197997"/>
                <a:gd name="connsiteX0" fmla="*/ 0 w 209551"/>
                <a:gd name="connsiteY0" fmla="*/ 29263 h 197538"/>
                <a:gd name="connsiteX1" fmla="*/ 127000 w 209551"/>
                <a:gd name="connsiteY1" fmla="*/ 7038 h 197538"/>
                <a:gd name="connsiteX2" fmla="*/ 209551 w 209551"/>
                <a:gd name="connsiteY2" fmla="*/ 89587 h 197538"/>
                <a:gd name="connsiteX3" fmla="*/ 196850 w 209551"/>
                <a:gd name="connsiteY3" fmla="*/ 197538 h 197538"/>
                <a:gd name="connsiteX0" fmla="*/ 0 w 198377"/>
                <a:gd name="connsiteY0" fmla="*/ 29491 h 197766"/>
                <a:gd name="connsiteX1" fmla="*/ 127000 w 198377"/>
                <a:gd name="connsiteY1" fmla="*/ 7266 h 197766"/>
                <a:gd name="connsiteX2" fmla="*/ 196851 w 198377"/>
                <a:gd name="connsiteY2" fmla="*/ 92990 h 197766"/>
                <a:gd name="connsiteX3" fmla="*/ 196850 w 198377"/>
                <a:gd name="connsiteY3" fmla="*/ 197766 h 197766"/>
                <a:gd name="connsiteX0" fmla="*/ 0 w 198377"/>
                <a:gd name="connsiteY0" fmla="*/ 29491 h 197766"/>
                <a:gd name="connsiteX1" fmla="*/ 127000 w 198377"/>
                <a:gd name="connsiteY1" fmla="*/ 7266 h 197766"/>
                <a:gd name="connsiteX2" fmla="*/ 196851 w 198377"/>
                <a:gd name="connsiteY2" fmla="*/ 92990 h 197766"/>
                <a:gd name="connsiteX3" fmla="*/ 196850 w 198377"/>
                <a:gd name="connsiteY3" fmla="*/ 197766 h 197766"/>
                <a:gd name="connsiteX0" fmla="*/ 0 w 209876"/>
                <a:gd name="connsiteY0" fmla="*/ 29491 h 197766"/>
                <a:gd name="connsiteX1" fmla="*/ 127000 w 209876"/>
                <a:gd name="connsiteY1" fmla="*/ 7266 h 197766"/>
                <a:gd name="connsiteX2" fmla="*/ 196851 w 209876"/>
                <a:gd name="connsiteY2" fmla="*/ 92990 h 197766"/>
                <a:gd name="connsiteX3" fmla="*/ 196850 w 209876"/>
                <a:gd name="connsiteY3" fmla="*/ 197766 h 197766"/>
                <a:gd name="connsiteX0" fmla="*/ 0 w 209876"/>
                <a:gd name="connsiteY0" fmla="*/ 29491 h 197766"/>
                <a:gd name="connsiteX1" fmla="*/ 127000 w 209876"/>
                <a:gd name="connsiteY1" fmla="*/ 7266 h 197766"/>
                <a:gd name="connsiteX2" fmla="*/ 196851 w 209876"/>
                <a:gd name="connsiteY2" fmla="*/ 92990 h 197766"/>
                <a:gd name="connsiteX3" fmla="*/ 196850 w 209876"/>
                <a:gd name="connsiteY3" fmla="*/ 197766 h 197766"/>
                <a:gd name="connsiteX0" fmla="*/ 0 w 209876"/>
                <a:gd name="connsiteY0" fmla="*/ 29491 h 197766"/>
                <a:gd name="connsiteX1" fmla="*/ 127000 w 209876"/>
                <a:gd name="connsiteY1" fmla="*/ 7266 h 197766"/>
                <a:gd name="connsiteX2" fmla="*/ 196851 w 209876"/>
                <a:gd name="connsiteY2" fmla="*/ 92990 h 197766"/>
                <a:gd name="connsiteX3" fmla="*/ 196850 w 209876"/>
                <a:gd name="connsiteY3" fmla="*/ 197766 h 197766"/>
                <a:gd name="connsiteX0" fmla="*/ 0 w 214518"/>
                <a:gd name="connsiteY0" fmla="*/ 28575 h 196850"/>
                <a:gd name="connsiteX1" fmla="*/ 127000 w 214518"/>
                <a:gd name="connsiteY1" fmla="*/ 6350 h 196850"/>
                <a:gd name="connsiteX2" fmla="*/ 203201 w 214518"/>
                <a:gd name="connsiteY2" fmla="*/ 79374 h 196850"/>
                <a:gd name="connsiteX3" fmla="*/ 196850 w 214518"/>
                <a:gd name="connsiteY3" fmla="*/ 196850 h 196850"/>
                <a:gd name="connsiteX0" fmla="*/ 0 w 207498"/>
                <a:gd name="connsiteY0" fmla="*/ 28575 h 196850"/>
                <a:gd name="connsiteX1" fmla="*/ 127000 w 207498"/>
                <a:gd name="connsiteY1" fmla="*/ 6350 h 196850"/>
                <a:gd name="connsiteX2" fmla="*/ 203201 w 207498"/>
                <a:gd name="connsiteY2" fmla="*/ 79374 h 196850"/>
                <a:gd name="connsiteX3" fmla="*/ 196850 w 207498"/>
                <a:gd name="connsiteY3" fmla="*/ 196850 h 196850"/>
                <a:gd name="connsiteX0" fmla="*/ 0 w 207498"/>
                <a:gd name="connsiteY0" fmla="*/ 36257 h 204532"/>
                <a:gd name="connsiteX1" fmla="*/ 117333 w 207498"/>
                <a:gd name="connsiteY1" fmla="*/ 3632 h 204532"/>
                <a:gd name="connsiteX2" fmla="*/ 203201 w 207498"/>
                <a:gd name="connsiteY2" fmla="*/ 87056 h 204532"/>
                <a:gd name="connsiteX3" fmla="*/ 196850 w 207498"/>
                <a:gd name="connsiteY3" fmla="*/ 204532 h 204532"/>
                <a:gd name="connsiteX0" fmla="*/ 0 w 189057"/>
                <a:gd name="connsiteY0" fmla="*/ 51304 h 201826"/>
                <a:gd name="connsiteX1" fmla="*/ 98892 w 189057"/>
                <a:gd name="connsiteY1" fmla="*/ 926 h 201826"/>
                <a:gd name="connsiteX2" fmla="*/ 184760 w 189057"/>
                <a:gd name="connsiteY2" fmla="*/ 84350 h 201826"/>
                <a:gd name="connsiteX3" fmla="*/ 178409 w 189057"/>
                <a:gd name="connsiteY3" fmla="*/ 201826 h 201826"/>
                <a:gd name="connsiteX0" fmla="*/ 0 w 189057"/>
                <a:gd name="connsiteY0" fmla="*/ 45137 h 195659"/>
                <a:gd name="connsiteX1" fmla="*/ 110713 w 189057"/>
                <a:gd name="connsiteY1" fmla="*/ 1219 h 195659"/>
                <a:gd name="connsiteX2" fmla="*/ 184760 w 189057"/>
                <a:gd name="connsiteY2" fmla="*/ 78183 h 195659"/>
                <a:gd name="connsiteX3" fmla="*/ 178409 w 189057"/>
                <a:gd name="connsiteY3" fmla="*/ 195659 h 195659"/>
                <a:gd name="connsiteX0" fmla="*/ 0 w 189057"/>
                <a:gd name="connsiteY0" fmla="*/ 49720 h 200242"/>
                <a:gd name="connsiteX1" fmla="*/ 110713 w 189057"/>
                <a:gd name="connsiteY1" fmla="*/ 5802 h 200242"/>
                <a:gd name="connsiteX2" fmla="*/ 184760 w 189057"/>
                <a:gd name="connsiteY2" fmla="*/ 82766 h 200242"/>
                <a:gd name="connsiteX3" fmla="*/ 178409 w 189057"/>
                <a:gd name="connsiteY3" fmla="*/ 200242 h 200242"/>
                <a:gd name="connsiteX0" fmla="*/ 0 w 189057"/>
                <a:gd name="connsiteY0" fmla="*/ 45862 h 196384"/>
                <a:gd name="connsiteX1" fmla="*/ 110713 w 189057"/>
                <a:gd name="connsiteY1" fmla="*/ 1944 h 196384"/>
                <a:gd name="connsiteX2" fmla="*/ 184760 w 189057"/>
                <a:gd name="connsiteY2" fmla="*/ 78908 h 196384"/>
                <a:gd name="connsiteX3" fmla="*/ 178409 w 189057"/>
                <a:gd name="connsiteY3" fmla="*/ 196384 h 19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057" h="196384">
                  <a:moveTo>
                    <a:pt x="0" y="45862"/>
                  </a:moveTo>
                  <a:cubicBezTo>
                    <a:pt x="33073" y="9349"/>
                    <a:pt x="75980" y="-5718"/>
                    <a:pt x="110713" y="1944"/>
                  </a:cubicBezTo>
                  <a:cubicBezTo>
                    <a:pt x="145446" y="9606"/>
                    <a:pt x="169943" y="40808"/>
                    <a:pt x="184760" y="78908"/>
                  </a:cubicBezTo>
                  <a:cubicBezTo>
                    <a:pt x="195343" y="122300"/>
                    <a:pt x="183701" y="170455"/>
                    <a:pt x="178409" y="196384"/>
                  </a:cubicBezTo>
                </a:path>
              </a:pathLst>
            </a:custGeom>
            <a:noFill/>
            <a:ln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B0F0"/>
                </a:solidFill>
              </a:endParaRPr>
            </a:p>
          </p:txBody>
        </p:sp>
        <p:grpSp>
          <p:nvGrpSpPr>
            <p:cNvPr id="4" name="Groupe 3"/>
            <p:cNvGrpSpPr/>
            <p:nvPr/>
          </p:nvGrpSpPr>
          <p:grpSpPr>
            <a:xfrm>
              <a:off x="3301302" y="764704"/>
              <a:ext cx="3312559" cy="1617821"/>
              <a:chOff x="3301302" y="764704"/>
              <a:chExt cx="3312559" cy="1617821"/>
            </a:xfrm>
          </p:grpSpPr>
          <p:sp>
            <p:nvSpPr>
              <p:cNvPr id="12" name="Arc 11"/>
              <p:cNvSpPr/>
              <p:nvPr/>
            </p:nvSpPr>
            <p:spPr>
              <a:xfrm rot="20734361">
                <a:off x="3301302" y="908720"/>
                <a:ext cx="914400" cy="914400"/>
              </a:xfrm>
              <a:prstGeom prst="arc">
                <a:avLst>
                  <a:gd name="adj1" fmla="val 16200000"/>
                  <a:gd name="adj2" fmla="val 18833259"/>
                </a:avLst>
              </a:prstGeom>
              <a:noFill/>
              <a:ln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00B0F0"/>
                  </a:solidFill>
                </a:endParaRPr>
              </a:p>
            </p:txBody>
          </p:sp>
          <p:sp>
            <p:nvSpPr>
              <p:cNvPr id="2" name="ZoneTexte 1"/>
              <p:cNvSpPr txBox="1"/>
              <p:nvPr/>
            </p:nvSpPr>
            <p:spPr>
              <a:xfrm>
                <a:off x="3898291" y="764704"/>
                <a:ext cx="31771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b="1" dirty="0" smtClean="0">
                    <a:solidFill>
                      <a:srgbClr val="00B0F0"/>
                    </a:solidFill>
                  </a:rPr>
                  <a:t>- 5</a:t>
                </a:r>
                <a:endParaRPr lang="fr-FR" sz="10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4258331" y="917104"/>
                <a:ext cx="31771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b="1" dirty="0" smtClean="0">
                    <a:solidFill>
                      <a:srgbClr val="00B0F0"/>
                    </a:solidFill>
                  </a:rPr>
                  <a:t>- 5</a:t>
                </a:r>
                <a:endParaRPr lang="fr-FR" sz="10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4474355" y="1069504"/>
                <a:ext cx="31771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b="1" dirty="0" smtClean="0">
                    <a:solidFill>
                      <a:srgbClr val="00B0F0"/>
                    </a:solidFill>
                  </a:rPr>
                  <a:t>- 5</a:t>
                </a:r>
                <a:endParaRPr lang="fr-FR" sz="10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4690379" y="1221904"/>
                <a:ext cx="31771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b="1" dirty="0" smtClean="0">
                    <a:solidFill>
                      <a:srgbClr val="00B0F0"/>
                    </a:solidFill>
                  </a:rPr>
                  <a:t>- 5</a:t>
                </a:r>
                <a:endParaRPr lang="fr-FR" sz="10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9" name="ZoneTexte 18"/>
              <p:cNvSpPr txBox="1"/>
              <p:nvPr/>
            </p:nvSpPr>
            <p:spPr>
              <a:xfrm>
                <a:off x="4906403" y="1374304"/>
                <a:ext cx="31771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b="1" dirty="0" smtClean="0">
                    <a:solidFill>
                      <a:srgbClr val="00B0F0"/>
                    </a:solidFill>
                  </a:rPr>
                  <a:t>- 5</a:t>
                </a:r>
                <a:endParaRPr lang="fr-FR" sz="10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20" name="ZoneTexte 19"/>
              <p:cNvSpPr txBox="1"/>
              <p:nvPr/>
            </p:nvSpPr>
            <p:spPr>
              <a:xfrm>
                <a:off x="5076056" y="1526704"/>
                <a:ext cx="31771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b="1" dirty="0" smtClean="0">
                    <a:solidFill>
                      <a:srgbClr val="00B0F0"/>
                    </a:solidFill>
                  </a:rPr>
                  <a:t>- 5</a:t>
                </a:r>
                <a:endParaRPr lang="fr-FR" sz="10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21" name="ZoneTexte 20"/>
              <p:cNvSpPr txBox="1"/>
              <p:nvPr/>
            </p:nvSpPr>
            <p:spPr>
              <a:xfrm>
                <a:off x="5245709" y="1679104"/>
                <a:ext cx="31771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b="1" dirty="0" smtClean="0">
                    <a:solidFill>
                      <a:srgbClr val="00B0F0"/>
                    </a:solidFill>
                  </a:rPr>
                  <a:t>- 5</a:t>
                </a:r>
                <a:endParaRPr lang="fr-FR" sz="10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22" name="ZoneTexte 21"/>
              <p:cNvSpPr txBox="1"/>
              <p:nvPr/>
            </p:nvSpPr>
            <p:spPr>
              <a:xfrm>
                <a:off x="5415362" y="1831504"/>
                <a:ext cx="31771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b="1" dirty="0" smtClean="0">
                    <a:solidFill>
                      <a:srgbClr val="00B0F0"/>
                    </a:solidFill>
                  </a:rPr>
                  <a:t>- 5</a:t>
                </a:r>
                <a:endParaRPr lang="fr-FR" sz="10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23" name="ZoneTexte 22"/>
              <p:cNvSpPr txBox="1"/>
              <p:nvPr/>
            </p:nvSpPr>
            <p:spPr>
              <a:xfrm>
                <a:off x="5585015" y="1983904"/>
                <a:ext cx="31771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b="1" dirty="0" smtClean="0">
                    <a:solidFill>
                      <a:srgbClr val="00B0F0"/>
                    </a:solidFill>
                  </a:rPr>
                  <a:t>- 5</a:t>
                </a:r>
                <a:endParaRPr lang="fr-FR" sz="10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24" name="ZoneTexte 23"/>
              <p:cNvSpPr txBox="1"/>
              <p:nvPr/>
            </p:nvSpPr>
            <p:spPr>
              <a:xfrm>
                <a:off x="5868144" y="2136304"/>
                <a:ext cx="74571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b="1" dirty="0" smtClean="0">
                    <a:solidFill>
                      <a:srgbClr val="00B0F0"/>
                    </a:solidFill>
                  </a:rPr>
                  <a:t>- 5 ml/kg/j</a:t>
                </a:r>
                <a:endParaRPr lang="fr-FR" sz="1000" b="1" dirty="0">
                  <a:solidFill>
                    <a:srgbClr val="00B0F0"/>
                  </a:solidFill>
                </a:endParaRPr>
              </a:p>
            </p:txBody>
          </p:sp>
        </p:grpSp>
      </p:grpSp>
      <p:sp>
        <p:nvSpPr>
          <p:cNvPr id="3" name="Forme libre 2"/>
          <p:cNvSpPr/>
          <p:nvPr/>
        </p:nvSpPr>
        <p:spPr>
          <a:xfrm>
            <a:off x="3581400" y="1009650"/>
            <a:ext cx="0" cy="4562475"/>
          </a:xfrm>
          <a:custGeom>
            <a:avLst/>
            <a:gdLst>
              <a:gd name="connsiteX0" fmla="*/ 0 w 0"/>
              <a:gd name="connsiteY0" fmla="*/ 0 h 4562475"/>
              <a:gd name="connsiteX1" fmla="*/ 0 w 0"/>
              <a:gd name="connsiteY1" fmla="*/ 4562475 h 456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562475">
                <a:moveTo>
                  <a:pt x="0" y="0"/>
                </a:moveTo>
                <a:lnTo>
                  <a:pt x="0" y="4562475"/>
                </a:ln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3581399" y="2543175"/>
            <a:ext cx="2038351" cy="3057525"/>
            <a:chOff x="3581399" y="2543175"/>
            <a:chExt cx="2038351" cy="3057525"/>
          </a:xfrm>
        </p:grpSpPr>
        <p:sp>
          <p:nvSpPr>
            <p:cNvPr id="6" name="Forme libre 5"/>
            <p:cNvSpPr/>
            <p:nvPr/>
          </p:nvSpPr>
          <p:spPr>
            <a:xfrm>
              <a:off x="5610225" y="2543175"/>
              <a:ext cx="9525" cy="3057525"/>
            </a:xfrm>
            <a:custGeom>
              <a:avLst/>
              <a:gdLst>
                <a:gd name="connsiteX0" fmla="*/ 9525 w 9525"/>
                <a:gd name="connsiteY0" fmla="*/ 0 h 3057525"/>
                <a:gd name="connsiteX1" fmla="*/ 0 w 9525"/>
                <a:gd name="connsiteY1" fmla="*/ 3057525 h 3057525"/>
                <a:gd name="connsiteX2" fmla="*/ 0 w 9525"/>
                <a:gd name="connsiteY2" fmla="*/ 3057525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3057525">
                  <a:moveTo>
                    <a:pt x="9525" y="0"/>
                  </a:moveTo>
                  <a:lnTo>
                    <a:pt x="0" y="3057525"/>
                  </a:lnTo>
                  <a:lnTo>
                    <a:pt x="0" y="3057525"/>
                  </a:ln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lèche droite 6"/>
            <p:cNvSpPr/>
            <p:nvPr/>
          </p:nvSpPr>
          <p:spPr>
            <a:xfrm>
              <a:off x="3581399" y="3573016"/>
              <a:ext cx="1982026" cy="360040"/>
            </a:xfrm>
            <a:prstGeom prst="rightArrow">
              <a:avLst/>
            </a:prstGeom>
            <a:solidFill>
              <a:srgbClr val="00B0F0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83839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Rectangle 2047"/>
          <p:cNvSpPr/>
          <p:nvPr/>
        </p:nvSpPr>
        <p:spPr>
          <a:xfrm>
            <a:off x="341397" y="188640"/>
            <a:ext cx="85510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fr-CH" sz="2800" b="1" u="sng" dirty="0" smtClean="0">
                <a:solidFill>
                  <a:srgbClr val="00B0F0"/>
                </a:solidFill>
              </a:rPr>
              <a:t>VOLUME DE </a:t>
            </a:r>
            <a:r>
              <a:rPr lang="fr-CH" sz="2800" b="1" u="sng" dirty="0" smtClean="0">
                <a:solidFill>
                  <a:srgbClr val="00B0F0"/>
                </a:solidFill>
              </a:rPr>
              <a:t>LAIT </a:t>
            </a:r>
            <a:r>
              <a:rPr lang="fr-CH" sz="2800" b="1" u="sng" dirty="0" smtClean="0"/>
              <a:t>CELA FAIT PAR JOUR ET PAR BIBERON ?</a:t>
            </a:r>
            <a:endParaRPr lang="fr-CH" sz="2800" b="1" u="sng" dirty="0">
              <a:solidFill>
                <a:srgbClr val="0070C0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234971" y="2351769"/>
            <a:ext cx="246222" cy="1013942"/>
            <a:chOff x="234971" y="2351769"/>
            <a:chExt cx="246222" cy="1013942"/>
          </a:xfrm>
        </p:grpSpPr>
        <p:cxnSp>
          <p:nvCxnSpPr>
            <p:cNvPr id="2062" name="Connecteur droit avec flèche 2061"/>
            <p:cNvCxnSpPr/>
            <p:nvPr/>
          </p:nvCxnSpPr>
          <p:spPr>
            <a:xfrm>
              <a:off x="481193" y="2524503"/>
              <a:ext cx="0" cy="576297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3" name="ZoneTexte 2062"/>
            <p:cNvSpPr txBox="1"/>
            <p:nvPr/>
          </p:nvSpPr>
          <p:spPr>
            <a:xfrm rot="5400000">
              <a:off x="-148889" y="2735629"/>
              <a:ext cx="101394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>
                  <a:solidFill>
                    <a:srgbClr val="00B050"/>
                  </a:solidFill>
                </a:rPr>
                <a:t>D</a:t>
              </a:r>
              <a:r>
                <a:rPr lang="fr-FR" sz="1000" dirty="0" smtClean="0">
                  <a:solidFill>
                    <a:srgbClr val="00B050"/>
                  </a:solidFill>
                </a:rPr>
                <a:t>iversification</a:t>
              </a:r>
              <a:endParaRPr lang="fr-FR" sz="100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2073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52"/>
          <a:stretch/>
        </p:blipFill>
        <p:spPr bwMode="auto">
          <a:xfrm>
            <a:off x="539552" y="1482764"/>
            <a:ext cx="1413073" cy="16180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7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8" r="53150"/>
          <a:stretch/>
        </p:blipFill>
        <p:spPr bwMode="auto">
          <a:xfrm>
            <a:off x="1952625" y="1482764"/>
            <a:ext cx="2338278" cy="16180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67" name="Ellipse 2066"/>
          <p:cNvSpPr/>
          <p:nvPr/>
        </p:nvSpPr>
        <p:spPr>
          <a:xfrm>
            <a:off x="3593149" y="2524503"/>
            <a:ext cx="360040" cy="6684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2500080" y="3192980"/>
            <a:ext cx="4952239" cy="1962471"/>
            <a:chOff x="2500080" y="3192980"/>
            <a:chExt cx="4952239" cy="1962471"/>
          </a:xfrm>
        </p:grpSpPr>
        <p:sp>
          <p:nvSpPr>
            <p:cNvPr id="2054" name="ZoneTexte 2053"/>
            <p:cNvSpPr txBox="1"/>
            <p:nvPr/>
          </p:nvSpPr>
          <p:spPr>
            <a:xfrm>
              <a:off x="2500080" y="4509120"/>
              <a:ext cx="4952239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Message</a:t>
              </a:r>
              <a:r>
                <a:rPr lang="fr-FR" dirty="0" smtClean="0"/>
                <a:t>: On ne dépasse habituellement pas </a:t>
              </a:r>
              <a:endParaRPr lang="fr-FR" dirty="0" smtClean="0"/>
            </a:p>
            <a:p>
              <a:pPr algn="ctr"/>
              <a:r>
                <a:rPr lang="fr-FR" dirty="0" smtClean="0">
                  <a:solidFill>
                    <a:srgbClr val="FF0000"/>
                  </a:solidFill>
                </a:rPr>
                <a:t>1 </a:t>
              </a:r>
              <a:r>
                <a:rPr lang="fr-FR" dirty="0" smtClean="0">
                  <a:solidFill>
                    <a:srgbClr val="FF0000"/>
                  </a:solidFill>
                </a:rPr>
                <a:t>L de lait par jour </a:t>
              </a:r>
              <a:r>
                <a:rPr lang="fr-FR" dirty="0" smtClean="0"/>
                <a:t>avant l’âge de 1 an</a:t>
              </a:r>
              <a:endParaRPr lang="fr-FR" dirty="0"/>
            </a:p>
          </p:txBody>
        </p:sp>
        <p:sp>
          <p:nvSpPr>
            <p:cNvPr id="2068" name="Forme libre 2067"/>
            <p:cNvSpPr/>
            <p:nvPr/>
          </p:nvSpPr>
          <p:spPr>
            <a:xfrm>
              <a:off x="3784393" y="3192980"/>
              <a:ext cx="506509" cy="1200150"/>
            </a:xfrm>
            <a:custGeom>
              <a:avLst/>
              <a:gdLst>
                <a:gd name="connsiteX0" fmla="*/ 0 w 506509"/>
                <a:gd name="connsiteY0" fmla="*/ 0 h 1200150"/>
                <a:gd name="connsiteX1" fmla="*/ 428625 w 506509"/>
                <a:gd name="connsiteY1" fmla="*/ 523875 h 1200150"/>
                <a:gd name="connsiteX2" fmla="*/ 504825 w 506509"/>
                <a:gd name="connsiteY2" fmla="*/ 1200150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6509" h="1200150">
                  <a:moveTo>
                    <a:pt x="0" y="0"/>
                  </a:moveTo>
                  <a:cubicBezTo>
                    <a:pt x="172244" y="161925"/>
                    <a:pt x="344488" y="323850"/>
                    <a:pt x="428625" y="523875"/>
                  </a:cubicBezTo>
                  <a:cubicBezTo>
                    <a:pt x="512762" y="723900"/>
                    <a:pt x="508793" y="962025"/>
                    <a:pt x="504825" y="120015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4365984" y="1121445"/>
            <a:ext cx="4230558" cy="1976056"/>
            <a:chOff x="4292851" y="1124744"/>
            <a:chExt cx="4230558" cy="1976056"/>
          </a:xfrm>
        </p:grpSpPr>
        <p:pic>
          <p:nvPicPr>
            <p:cNvPr id="15" name="Picture 8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75" r="291"/>
            <a:stretch/>
          </p:blipFill>
          <p:spPr bwMode="auto">
            <a:xfrm>
              <a:off x="4292851" y="1482764"/>
              <a:ext cx="4230558" cy="16180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6" name="ZoneTexte 15"/>
            <p:cNvSpPr txBox="1"/>
            <p:nvPr/>
          </p:nvSpPr>
          <p:spPr>
            <a:xfrm>
              <a:off x="4530447" y="1124744"/>
              <a:ext cx="3170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ml/biberon </a:t>
              </a:r>
              <a:r>
                <a:rPr lang="fr-FR" dirty="0"/>
                <a:t>s</a:t>
              </a:r>
              <a:r>
                <a:rPr lang="fr-FR" dirty="0" smtClean="0"/>
                <a:t>elon nb de biberon</a:t>
              </a:r>
              <a:endParaRPr lang="fr-FR" dirty="0"/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97390" y="3150424"/>
            <a:ext cx="2505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 Les ml stagnent mais pas les calories</a:t>
            </a:r>
            <a:endParaRPr lang="fr-FR" sz="1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97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098580" y="2533589"/>
            <a:ext cx="26444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800" b="1" dirty="0" smtClean="0">
                <a:solidFill>
                  <a:srgbClr val="C00000"/>
                </a:solidFill>
              </a:rPr>
              <a:t>CALORIES</a:t>
            </a:r>
          </a:p>
        </p:txBody>
      </p:sp>
    </p:spTree>
    <p:extLst>
      <p:ext uri="{BB962C8B-B14F-4D97-AF65-F5344CB8AC3E}">
        <p14:creationId xmlns:p14="http://schemas.microsoft.com/office/powerpoint/2010/main" val="212460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08720"/>
            <a:ext cx="367767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259632" y="44624"/>
            <a:ext cx="6123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600" b="1" dirty="0"/>
              <a:t>BESOINS DE BASE </a:t>
            </a:r>
            <a:r>
              <a:rPr lang="fr-CH" sz="3600" b="1" dirty="0">
                <a:solidFill>
                  <a:srgbClr val="FF0000"/>
                </a:solidFill>
              </a:rPr>
              <a:t>EN CALORIES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102578" y="4581128"/>
            <a:ext cx="5597491" cy="156966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CH" sz="1600" dirty="0" smtClean="0">
                <a:solidFill>
                  <a:srgbClr val="00B0F0"/>
                </a:solidFill>
              </a:rPr>
              <a:t>NNT: </a:t>
            </a:r>
            <a:r>
              <a:rPr lang="fr-CH" sz="1600" dirty="0" smtClean="0">
                <a:solidFill>
                  <a:srgbClr val="00B0F0"/>
                </a:solidFill>
              </a:rPr>
              <a:t>120 </a:t>
            </a:r>
            <a:r>
              <a:rPr lang="fr-CH" sz="1600" dirty="0">
                <a:solidFill>
                  <a:srgbClr val="00B0F0"/>
                </a:solidFill>
              </a:rPr>
              <a:t>kcal/kg/jour à la </a:t>
            </a:r>
            <a:r>
              <a:rPr lang="fr-CH" sz="1600" dirty="0" smtClean="0">
                <a:solidFill>
                  <a:srgbClr val="00B0F0"/>
                </a:solidFill>
              </a:rPr>
              <a:t>naissance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CH" sz="1600" b="1" dirty="0" smtClean="0">
                <a:solidFill>
                  <a:srgbClr val="FF0000"/>
                </a:solidFill>
              </a:rPr>
              <a:t>Prématuré </a:t>
            </a:r>
            <a:r>
              <a:rPr lang="fr-CH" sz="1600" b="1" dirty="0">
                <a:solidFill>
                  <a:srgbClr val="FF0000"/>
                </a:solidFill>
              </a:rPr>
              <a:t>34-37 </a:t>
            </a:r>
            <a:r>
              <a:rPr lang="fr-CH" sz="1600" b="1" dirty="0" smtClean="0">
                <a:solidFill>
                  <a:srgbClr val="FF0000"/>
                </a:solidFill>
              </a:rPr>
              <a:t>SA: </a:t>
            </a:r>
            <a:r>
              <a:rPr lang="fr-CH" sz="1600" dirty="0" smtClean="0">
                <a:solidFill>
                  <a:srgbClr val="FF0000"/>
                </a:solidFill>
              </a:rPr>
              <a:t>120-140 </a:t>
            </a:r>
            <a:r>
              <a:rPr lang="fr-CH" sz="1600" dirty="0" err="1" smtClean="0">
                <a:solidFill>
                  <a:srgbClr val="FF0000"/>
                </a:solidFill>
              </a:rPr>
              <a:t>kCal</a:t>
            </a:r>
            <a:r>
              <a:rPr lang="fr-CH" sz="1600" dirty="0" smtClean="0">
                <a:solidFill>
                  <a:srgbClr val="FF0000"/>
                </a:solidFill>
              </a:rPr>
              <a:t>/kg/jour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CH" sz="1600" dirty="0" smtClean="0"/>
              <a:t>Ensuite, cela </a:t>
            </a:r>
            <a:r>
              <a:rPr lang="fr-CH" sz="1600" dirty="0"/>
              <a:t>diminue </a:t>
            </a:r>
            <a:r>
              <a:rPr lang="fr-CH" sz="1600" dirty="0" smtClean="0"/>
              <a:t>progressivement à: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CH" sz="1600" dirty="0" smtClean="0"/>
              <a:t>110 </a:t>
            </a:r>
            <a:r>
              <a:rPr lang="fr-CH" sz="1600" dirty="0" smtClean="0"/>
              <a:t>kcal/kg/jour </a:t>
            </a:r>
            <a:r>
              <a:rPr lang="fr-CH" sz="1600" dirty="0" smtClean="0"/>
              <a:t>à 6 mois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CH" sz="1600" dirty="0"/>
              <a:t>1</a:t>
            </a:r>
            <a:r>
              <a:rPr lang="fr-CH" sz="1600" dirty="0" smtClean="0"/>
              <a:t>00 </a:t>
            </a:r>
            <a:r>
              <a:rPr lang="fr-CH" sz="1600" dirty="0" smtClean="0"/>
              <a:t>kcal/kg/jour </a:t>
            </a:r>
            <a:r>
              <a:rPr lang="fr-CH" sz="1600" dirty="0" smtClean="0"/>
              <a:t>vers 1 an (≈10 kg, cf. tableau)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CH" sz="1600" dirty="0" smtClean="0"/>
              <a:t>Et ensuite ? 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2778480" y="1608274"/>
            <a:ext cx="796370" cy="2299457"/>
            <a:chOff x="2778480" y="1579123"/>
            <a:chExt cx="796370" cy="2299457"/>
          </a:xfrm>
        </p:grpSpPr>
        <p:grpSp>
          <p:nvGrpSpPr>
            <p:cNvPr id="6" name="Groupe 5"/>
            <p:cNvGrpSpPr/>
            <p:nvPr/>
          </p:nvGrpSpPr>
          <p:grpSpPr>
            <a:xfrm>
              <a:off x="3208081" y="1769623"/>
              <a:ext cx="366769" cy="2108957"/>
              <a:chOff x="3189919" y="1762003"/>
              <a:chExt cx="366769" cy="2108957"/>
            </a:xfrm>
          </p:grpSpPr>
          <p:cxnSp>
            <p:nvCxnSpPr>
              <p:cNvPr id="37" name="Connecteur droit 36"/>
              <p:cNvCxnSpPr/>
              <p:nvPr/>
            </p:nvCxnSpPr>
            <p:spPr>
              <a:xfrm>
                <a:off x="3528748" y="1762003"/>
                <a:ext cx="27940" cy="2108957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" name="Flèche droite 2"/>
              <p:cNvSpPr/>
              <p:nvPr/>
            </p:nvSpPr>
            <p:spPr>
              <a:xfrm>
                <a:off x="3189919" y="2308381"/>
                <a:ext cx="259019" cy="327660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2778480" y="1579123"/>
              <a:ext cx="291440" cy="167640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2771800" y="1156911"/>
            <a:ext cx="436281" cy="2750820"/>
            <a:chOff x="2771800" y="1127760"/>
            <a:chExt cx="436281" cy="2750820"/>
          </a:xfrm>
        </p:grpSpPr>
        <p:cxnSp>
          <p:nvCxnSpPr>
            <p:cNvPr id="14" name="Connecteur droit 13"/>
            <p:cNvCxnSpPr/>
            <p:nvPr/>
          </p:nvCxnSpPr>
          <p:spPr>
            <a:xfrm>
              <a:off x="3178023" y="1276379"/>
              <a:ext cx="30058" cy="2602201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2771800" y="1127760"/>
              <a:ext cx="291440" cy="167640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4610635" y="5781456"/>
            <a:ext cx="3089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 smtClean="0">
                <a:sym typeface="Wingdings" panose="05000000000000000000" pitchFamily="2" charset="2"/>
              </a:rPr>
              <a:t> RÈGLE </a:t>
            </a:r>
            <a:r>
              <a:rPr lang="fr-CH" dirty="0">
                <a:sym typeface="Wingdings" panose="05000000000000000000" pitchFamily="2" charset="2"/>
              </a:rPr>
              <a:t>DE </a:t>
            </a:r>
            <a:r>
              <a:rPr lang="fr-CH" b="1" u="sng" dirty="0">
                <a:solidFill>
                  <a:srgbClr val="0070C0"/>
                </a:solidFill>
              </a:rPr>
              <a:t>HOLLIDAY-SEGAR</a:t>
            </a:r>
            <a:r>
              <a:rPr lang="fr-CH" b="1" dirty="0">
                <a:solidFill>
                  <a:srgbClr val="0070C0"/>
                </a:solidFill>
              </a:rPr>
              <a:t> 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0351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19751" y="0"/>
            <a:ext cx="7298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600" b="1" dirty="0" smtClean="0"/>
              <a:t>RAPPORT ENTRE </a:t>
            </a:r>
            <a:r>
              <a:rPr lang="fr-CH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LIQUIDES/</a:t>
            </a:r>
            <a:r>
              <a:rPr lang="fr-CH" sz="3600" b="1" dirty="0" smtClean="0">
                <a:solidFill>
                  <a:srgbClr val="FF0000"/>
                </a:solidFill>
              </a:rPr>
              <a:t>CALORIES</a:t>
            </a:r>
            <a:endParaRPr lang="fr-CH" sz="3600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63727" y="1084591"/>
            <a:ext cx="8136904" cy="67710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fr-CH" sz="2400" dirty="0" smtClean="0"/>
              <a:t>Après 12 mois (ou &gt;10 kg)</a:t>
            </a:r>
            <a:r>
              <a:rPr lang="fr-CH" sz="2400" dirty="0" smtClean="0">
                <a:sym typeface="Wingdings" panose="05000000000000000000" pitchFamily="2" charset="2"/>
              </a:rPr>
              <a:t>RÈGLE DE </a:t>
            </a:r>
            <a:r>
              <a:rPr lang="fr-CH" sz="2400" b="1" u="sng" dirty="0" smtClean="0">
                <a:solidFill>
                  <a:srgbClr val="0070C0"/>
                </a:solidFill>
              </a:rPr>
              <a:t>HOLLIDAY-SEGAR</a:t>
            </a:r>
            <a:r>
              <a:rPr lang="fr-CH" sz="2400" b="1" dirty="0" smtClean="0">
                <a:solidFill>
                  <a:srgbClr val="0070C0"/>
                </a:solidFill>
              </a:rPr>
              <a:t>  </a:t>
            </a:r>
            <a:r>
              <a:rPr lang="fr-CH" sz="1000" b="1" dirty="0" smtClean="0"/>
              <a:t>(1957)</a:t>
            </a:r>
          </a:p>
          <a:p>
            <a:pPr algn="ctr"/>
            <a:r>
              <a:rPr lang="fr-CH" sz="1400" dirty="0" smtClean="0">
                <a:solidFill>
                  <a:srgbClr val="FF0000"/>
                </a:solidFill>
              </a:rPr>
              <a:t>100 </a:t>
            </a:r>
            <a:r>
              <a:rPr lang="fr-CH" sz="1400" dirty="0">
                <a:solidFill>
                  <a:srgbClr val="FF0000"/>
                </a:solidFill>
              </a:rPr>
              <a:t>ml d’H</a:t>
            </a:r>
            <a:r>
              <a:rPr lang="fr-CH" sz="1400" baseline="-25000" dirty="0">
                <a:solidFill>
                  <a:srgbClr val="FF0000"/>
                </a:solidFill>
              </a:rPr>
              <a:t>2</a:t>
            </a:r>
            <a:r>
              <a:rPr lang="fr-CH" sz="1400" dirty="0">
                <a:solidFill>
                  <a:srgbClr val="FF0000"/>
                </a:solidFill>
              </a:rPr>
              <a:t>O sont «</a:t>
            </a:r>
            <a:r>
              <a:rPr lang="fr-CH" sz="1400" dirty="0" smtClean="0">
                <a:solidFill>
                  <a:srgbClr val="FF0000"/>
                </a:solidFill>
              </a:rPr>
              <a:t>consommés» pour chaque utilisation </a:t>
            </a:r>
            <a:r>
              <a:rPr lang="fr-CH" sz="1400" dirty="0">
                <a:solidFill>
                  <a:srgbClr val="FF0000"/>
                </a:solidFill>
              </a:rPr>
              <a:t>de 100 </a:t>
            </a:r>
            <a:r>
              <a:rPr lang="fr-CH" sz="1400" dirty="0" err="1" smtClean="0">
                <a:solidFill>
                  <a:srgbClr val="FF0000"/>
                </a:solidFill>
              </a:rPr>
              <a:t>kCal</a:t>
            </a:r>
            <a:endParaRPr lang="fr-CH" sz="1400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MartinezM\Desktop\hydration-infancy-childhood_3.width-6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0888"/>
            <a:ext cx="3712607" cy="198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83568" y="5178678"/>
                <a:ext cx="7770391" cy="584775"/>
              </a:xfrm>
              <a:prstGeom prst="rect">
                <a:avLst/>
              </a:prstGeom>
              <a:solidFill>
                <a:srgbClr val="92D050"/>
              </a:solidFill>
              <a:ln w="19050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L="0" lvl="1" algn="ctr"/>
                <a:r>
                  <a:rPr lang="fr-CH" sz="1600" b="1" i="1" dirty="0" smtClean="0"/>
                  <a:t>Maximum </a:t>
                </a:r>
                <a:r>
                  <a:rPr lang="fr-CH" sz="1600" b="1" i="1" dirty="0"/>
                  <a:t>de </a:t>
                </a:r>
                <a14:m>
                  <m:oMath xmlns:m="http://schemas.openxmlformats.org/officeDocument/2006/math">
                    <m:r>
                      <a:rPr lang="fr-CH" sz="1600" b="1" i="1" smtClean="0">
                        <a:latin typeface="Cambria Math"/>
                      </a:rPr>
                      <m:t>~</m:t>
                    </m:r>
                  </m:oMath>
                </a14:m>
                <a:r>
                  <a:rPr lang="fr-CH" sz="1600" b="1" i="1" dirty="0" smtClean="0"/>
                  <a:t>2 400-2600 </a:t>
                </a:r>
                <a:r>
                  <a:rPr lang="fr-CH" sz="1600" b="1" i="1" dirty="0"/>
                  <a:t>ml par jour </a:t>
                </a:r>
                <a:r>
                  <a:rPr lang="fr-CH" sz="1600" b="1" i="1" dirty="0" smtClean="0"/>
                  <a:t>pour un adulte pour </a:t>
                </a:r>
                <a:r>
                  <a:rPr lang="fr-CH" sz="1600" b="1" i="1" dirty="0"/>
                  <a:t>répondre aux besoins </a:t>
                </a:r>
                <a:r>
                  <a:rPr lang="fr-CH" sz="1600" b="1" i="1" dirty="0" smtClean="0"/>
                  <a:t>hydriques </a:t>
                </a:r>
                <a:r>
                  <a:rPr lang="fr-CH" sz="1600" b="1" i="1" u="sng" dirty="0" smtClean="0"/>
                  <a:t>de base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178678"/>
                <a:ext cx="7770391" cy="584775"/>
              </a:xfrm>
              <a:prstGeom prst="rect">
                <a:avLst/>
              </a:prstGeom>
              <a:blipFill rotWithShape="0">
                <a:blip r:embed="rId3"/>
                <a:stretch>
                  <a:fillRect t="-2041" b="-11224"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" t="5664" r="4983"/>
          <a:stretch/>
        </p:blipFill>
        <p:spPr bwMode="auto">
          <a:xfrm>
            <a:off x="180636" y="2486502"/>
            <a:ext cx="4473422" cy="18410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59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1951</TotalTime>
  <Words>2396</Words>
  <Application>Microsoft Office PowerPoint</Application>
  <PresentationFormat>Affichage à l'écran (4:3)</PresentationFormat>
  <Paragraphs>396</Paragraphs>
  <Slides>41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Cambria Math</vt:lpstr>
      <vt:lpstr>Courier New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mz mz</dc:creator>
  <cp:lastModifiedBy>Martinez Manuel</cp:lastModifiedBy>
  <cp:revision>244</cp:revision>
  <dcterms:created xsi:type="dcterms:W3CDTF">2015-02-10T20:20:56Z</dcterms:created>
  <dcterms:modified xsi:type="dcterms:W3CDTF">2021-11-02T08:38:23Z</dcterms:modified>
</cp:coreProperties>
</file>