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3" r:id="rId3"/>
    <p:sldId id="414" r:id="rId4"/>
    <p:sldId id="317" r:id="rId5"/>
    <p:sldId id="316" r:id="rId6"/>
    <p:sldId id="315" r:id="rId7"/>
    <p:sldId id="381" r:id="rId8"/>
    <p:sldId id="284" r:id="rId9"/>
    <p:sldId id="285" r:id="rId10"/>
    <p:sldId id="406" r:id="rId11"/>
    <p:sldId id="408" r:id="rId12"/>
    <p:sldId id="404" r:id="rId13"/>
    <p:sldId id="410" r:id="rId14"/>
    <p:sldId id="409" r:id="rId15"/>
    <p:sldId id="380" r:id="rId16"/>
    <p:sldId id="396" r:id="rId17"/>
    <p:sldId id="397" r:id="rId18"/>
    <p:sldId id="395" r:id="rId19"/>
    <p:sldId id="412" r:id="rId20"/>
    <p:sldId id="263" r:id="rId21"/>
    <p:sldId id="298" r:id="rId22"/>
    <p:sldId id="341" r:id="rId23"/>
    <p:sldId id="318" r:id="rId24"/>
    <p:sldId id="407" r:id="rId25"/>
    <p:sldId id="262" r:id="rId26"/>
    <p:sldId id="411"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7FFFF"/>
    <a:srgbClr val="CE1B08"/>
    <a:srgbClr val="D60000"/>
    <a:srgbClr val="D2A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150" autoAdjust="0"/>
    <p:restoredTop sz="94444" autoAdjust="0"/>
  </p:normalViewPr>
  <p:slideViewPr>
    <p:cSldViewPr>
      <p:cViewPr varScale="1">
        <p:scale>
          <a:sx n="103" d="100"/>
          <a:sy n="103" d="100"/>
        </p:scale>
        <p:origin x="510" y="11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4F256-BBC8-46DB-BEA0-DFAEE964FA11}" type="datetimeFigureOut">
              <a:rPr lang="fr-FR" smtClean="0"/>
              <a:t>31/10/2021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BD231-D76F-4049-A1FF-57CC1C0CF365}" type="slidenum">
              <a:rPr lang="fr-FR" smtClean="0"/>
              <a:t>‹N°›</a:t>
            </a:fld>
            <a:endParaRPr lang="fr-FR"/>
          </a:p>
        </p:txBody>
      </p:sp>
    </p:spTree>
    <p:extLst>
      <p:ext uri="{BB962C8B-B14F-4D97-AF65-F5344CB8AC3E}">
        <p14:creationId xmlns:p14="http://schemas.microsoft.com/office/powerpoint/2010/main" val="89104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80BD231-D76F-4049-A1FF-57CC1C0CF365}" type="slidenum">
              <a:rPr lang="fr-FR" smtClean="0"/>
              <a:t>7</a:t>
            </a:fld>
            <a:endParaRPr lang="fr-FR"/>
          </a:p>
        </p:txBody>
      </p:sp>
    </p:spTree>
    <p:extLst>
      <p:ext uri="{BB962C8B-B14F-4D97-AF65-F5344CB8AC3E}">
        <p14:creationId xmlns:p14="http://schemas.microsoft.com/office/powerpoint/2010/main" val="328422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80BD231-D76F-4049-A1FF-57CC1C0CF365}" type="slidenum">
              <a:rPr lang="fr-FR" smtClean="0"/>
              <a:t>20</a:t>
            </a:fld>
            <a:endParaRPr lang="fr-FR"/>
          </a:p>
        </p:txBody>
      </p:sp>
    </p:spTree>
    <p:extLst>
      <p:ext uri="{BB962C8B-B14F-4D97-AF65-F5344CB8AC3E}">
        <p14:creationId xmlns:p14="http://schemas.microsoft.com/office/powerpoint/2010/main" val="218447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i="0" u="none" strike="noStrike" kern="1200" dirty="0">
                <a:solidFill>
                  <a:schemeClr val="tx1"/>
                </a:solidFill>
                <a:effectLst/>
                <a:latin typeface="+mn-lt"/>
                <a:ea typeface="+mn-ea"/>
                <a:cs typeface="+mn-cs"/>
              </a:rPr>
              <a:t>Un peu d’histoire</a:t>
            </a:r>
            <a:r>
              <a:rPr lang="fr-CH" dirty="0"/>
              <a:t/>
            </a:r>
            <a:br>
              <a:rPr lang="fr-CH" dirty="0"/>
            </a:br>
            <a:r>
              <a:rPr lang="fr-CH" sz="1200" b="0" i="0" u="none" strike="noStrike" kern="1200" dirty="0">
                <a:solidFill>
                  <a:schemeClr val="tx1"/>
                </a:solidFill>
                <a:effectLst/>
                <a:latin typeface="+mn-lt"/>
                <a:ea typeface="+mn-ea"/>
                <a:cs typeface="+mn-cs"/>
              </a:rPr>
              <a:t>Quick a proposé le temps de Quick ou temps de prothrombine en 1935, il préparait le réactif thromboplastine nécessaire à cette mesure à partir de la substance grise du cerveau humain. Il fallait éviter toute contamination avec du sang qui contient les facteurs coagulants.</a:t>
            </a:r>
            <a:r>
              <a:rPr lang="fr-CH" dirty="0"/>
              <a:t/>
            </a:r>
            <a:br>
              <a:rPr lang="fr-CH" dirty="0"/>
            </a:br>
            <a:r>
              <a:rPr lang="fr-CH" sz="1200" b="0" i="0" u="none" strike="noStrike" kern="1200" dirty="0">
                <a:solidFill>
                  <a:schemeClr val="tx1"/>
                </a:solidFill>
                <a:effectLst/>
                <a:latin typeface="+mn-lt"/>
                <a:ea typeface="+mn-ea"/>
                <a:cs typeface="+mn-cs"/>
              </a:rPr>
              <a:t>Il y a exactement 50 ans (en 1954) était proposé par WRIGHT une zone thérapeutique pour le traitement par AVK, le temps de Quick du patient devait être 2 à 2,5 fois celui du témoin. Mais très rapidement des préparations commerciales de thromboplastine allaient apparaître sur le marché, et le plus souvent le cerveau entier de lapin (substance grise et substance blanche non débarrassée de ses méninges) était utilisé. L’élimination de sang contaminant pouvait être imparfaite.</a:t>
            </a:r>
            <a:r>
              <a:rPr lang="fr-CH" dirty="0"/>
              <a:t/>
            </a:r>
            <a:br>
              <a:rPr lang="fr-CH" dirty="0"/>
            </a:br>
            <a:r>
              <a:rPr lang="fr-CH" sz="1200" b="0" i="0" u="none" strike="noStrike" kern="1200" dirty="0">
                <a:solidFill>
                  <a:schemeClr val="tx1"/>
                </a:solidFill>
                <a:effectLst/>
                <a:latin typeface="+mn-lt"/>
                <a:ea typeface="+mn-ea"/>
                <a:cs typeface="+mn-cs"/>
              </a:rPr>
              <a:t> Cette substitution commode de réactifs commerciaux a eu le grand inconvénient d’ignorer que le rapport TQ patient /TQ témoin était différent selon le réactif utilisé alors qu’une zone thérapeutique était disponible, mais pour la thromboplastine humaine.</a:t>
            </a:r>
            <a:r>
              <a:rPr lang="fr-CH" dirty="0"/>
              <a:t/>
            </a:r>
            <a:br>
              <a:rPr lang="fr-CH" dirty="0"/>
            </a:br>
            <a:r>
              <a:rPr lang="fr-CH" sz="1200" b="0" i="0" u="none" strike="noStrike" kern="1200" dirty="0">
                <a:solidFill>
                  <a:schemeClr val="tx1"/>
                </a:solidFill>
                <a:effectLst/>
                <a:latin typeface="+mn-lt"/>
                <a:ea typeface="+mn-ea"/>
                <a:cs typeface="+mn-cs"/>
              </a:rPr>
              <a:t> Il en a résulté l’utilisation d’une anticoagulation plus profonde aux Etats-Unis qui utilisaient les réactifs commerciaux (en général de lapin), alors que la Grande-Bretagne avait standardisé un réactif d’origine humaine : la thromboplastine de Manchester de Léon </a:t>
            </a:r>
            <a:r>
              <a:rPr lang="fr-CH" sz="1200" b="0" i="0" u="none" strike="noStrike" kern="1200" dirty="0" err="1">
                <a:solidFill>
                  <a:schemeClr val="tx1"/>
                </a:solidFill>
                <a:effectLst/>
                <a:latin typeface="+mn-lt"/>
                <a:ea typeface="+mn-ea"/>
                <a:cs typeface="+mn-cs"/>
              </a:rPr>
              <a:t>Poller</a:t>
            </a:r>
            <a:r>
              <a:rPr lang="fr-CH" sz="1200" b="0" i="0" u="none" strike="noStrike" kern="1200" dirty="0">
                <a:solidFill>
                  <a:schemeClr val="tx1"/>
                </a:solidFill>
                <a:effectLst/>
                <a:latin typeface="+mn-lt"/>
                <a:ea typeface="+mn-ea"/>
                <a:cs typeface="+mn-cs"/>
              </a:rPr>
              <a:t>.</a:t>
            </a:r>
            <a:r>
              <a:rPr lang="fr-CH" dirty="0"/>
              <a:t/>
            </a:r>
            <a:br>
              <a:rPr lang="fr-CH" dirty="0"/>
            </a:br>
            <a:r>
              <a:rPr lang="fr-CH" sz="1200" b="0" i="0" u="none" strike="noStrike" kern="1200" dirty="0">
                <a:solidFill>
                  <a:schemeClr val="tx1"/>
                </a:solidFill>
                <a:effectLst/>
                <a:latin typeface="+mn-lt"/>
                <a:ea typeface="+mn-ea"/>
                <a:cs typeface="+mn-cs"/>
              </a:rPr>
              <a:t> Des études dans ce pays et au Canada montrèrent alors que le rapport de 2 à 2,5 obtenu avec de la thromboplastine d’origine humaine était équivalent au rapport 1,5 à 2 pour le réactif de lapin.</a:t>
            </a:r>
            <a:r>
              <a:rPr lang="fr-CH" dirty="0"/>
              <a:t/>
            </a:r>
            <a:br>
              <a:rPr lang="fr-CH" dirty="0"/>
            </a:br>
            <a:r>
              <a:rPr lang="fr-CH" sz="1200" b="0" i="0" u="none" strike="noStrike" kern="1200" dirty="0">
                <a:solidFill>
                  <a:schemeClr val="tx1"/>
                </a:solidFill>
                <a:effectLst/>
                <a:latin typeface="+mn-lt"/>
                <a:ea typeface="+mn-ea"/>
                <a:cs typeface="+mn-cs"/>
              </a:rPr>
              <a:t> Cette constatation a entraîné la préparation de 3 thromboplastines de référence : humaine, lapine ou bovine (dans le cas du test d’</a:t>
            </a:r>
            <a:r>
              <a:rPr lang="fr-CH" sz="1200" b="0" i="0" u="none" strike="noStrike" kern="1200" dirty="0" err="1">
                <a:solidFill>
                  <a:schemeClr val="tx1"/>
                </a:solidFill>
                <a:effectLst/>
                <a:latin typeface="+mn-lt"/>
                <a:ea typeface="+mn-ea"/>
                <a:cs typeface="+mn-cs"/>
              </a:rPr>
              <a:t>Owren</a:t>
            </a:r>
            <a:r>
              <a:rPr lang="fr-CH" sz="1200" b="0" i="0" u="none" strike="noStrike" kern="1200" dirty="0">
                <a:solidFill>
                  <a:schemeClr val="tx1"/>
                </a:solidFill>
                <a:effectLst/>
                <a:latin typeface="+mn-lt"/>
                <a:ea typeface="+mn-ea"/>
                <a:cs typeface="+mn-cs"/>
              </a:rPr>
              <a:t>) dont l’ISI est par définition égale à 1.</a:t>
            </a:r>
            <a:r>
              <a:rPr lang="fr-CH" dirty="0"/>
              <a:t/>
            </a:r>
            <a:br>
              <a:rPr lang="fr-CH" dirty="0"/>
            </a:br>
            <a:r>
              <a:rPr lang="fr-CH" sz="1200" b="0" i="0" u="none" strike="noStrike" kern="1200" dirty="0">
                <a:solidFill>
                  <a:schemeClr val="tx1"/>
                </a:solidFill>
                <a:effectLst/>
                <a:latin typeface="+mn-lt"/>
                <a:ea typeface="+mn-ea"/>
                <a:cs typeface="+mn-cs"/>
              </a:rPr>
              <a:t> Il suffisait ensuite aux fabricants de thromboplastine de déterminer l’ISI de leur thromboplastine comparativement à la préparation de référence internationale en respectant l’espèce (lapin, bovin, humain).</a:t>
            </a:r>
            <a:r>
              <a:rPr lang="fr-CH" dirty="0"/>
              <a:t/>
            </a:r>
            <a:br>
              <a:rPr lang="fr-CH" dirty="0"/>
            </a:br>
            <a:r>
              <a:rPr lang="fr-CH" sz="1200" b="0" i="0" u="none" strike="noStrike" kern="1200" dirty="0">
                <a:solidFill>
                  <a:schemeClr val="tx1"/>
                </a:solidFill>
                <a:effectLst/>
                <a:latin typeface="+mn-lt"/>
                <a:ea typeface="+mn-ea"/>
                <a:cs typeface="+mn-cs"/>
              </a:rPr>
              <a:t> Ainsi il devenait indiscutable que l’INR était essentiel pour faire en sorte que les résultats soient les mêmes d’un laboratoire à un autre, même si ces laboratoires utilisaient des réactifs différents.</a:t>
            </a:r>
            <a:endParaRPr lang="fr-FR" dirty="0"/>
          </a:p>
        </p:txBody>
      </p:sp>
      <p:sp>
        <p:nvSpPr>
          <p:cNvPr id="4" name="Espace réservé du numéro de diapositive 3"/>
          <p:cNvSpPr>
            <a:spLocks noGrp="1"/>
          </p:cNvSpPr>
          <p:nvPr>
            <p:ph type="sldNum" sz="quarter" idx="5"/>
          </p:nvPr>
        </p:nvSpPr>
        <p:spPr/>
        <p:txBody>
          <a:bodyPr/>
          <a:lstStyle/>
          <a:p>
            <a:fld id="{C14B2F1E-5E34-B544-A8FD-CA8504EBBED1}" type="slidenum">
              <a:rPr lang="fr-FR" smtClean="0"/>
              <a:t>21</a:t>
            </a:fld>
            <a:endParaRPr lang="fr-FR"/>
          </a:p>
        </p:txBody>
      </p:sp>
    </p:spTree>
    <p:extLst>
      <p:ext uri="{BB962C8B-B14F-4D97-AF65-F5344CB8AC3E}">
        <p14:creationId xmlns:p14="http://schemas.microsoft.com/office/powerpoint/2010/main" val="242147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i="0" u="none" strike="noStrike" kern="1200" dirty="0">
                <a:solidFill>
                  <a:schemeClr val="tx1"/>
                </a:solidFill>
                <a:effectLst/>
                <a:latin typeface="+mn-lt"/>
                <a:ea typeface="+mn-ea"/>
                <a:cs typeface="+mn-cs"/>
              </a:rPr>
              <a:t>Un peu d’histoire</a:t>
            </a:r>
            <a:r>
              <a:rPr lang="fr-CH" dirty="0"/>
              <a:t/>
            </a:r>
            <a:br>
              <a:rPr lang="fr-CH" dirty="0"/>
            </a:br>
            <a:r>
              <a:rPr lang="fr-CH" sz="1200" b="0" i="0" u="none" strike="noStrike" kern="1200" dirty="0">
                <a:solidFill>
                  <a:schemeClr val="tx1"/>
                </a:solidFill>
                <a:effectLst/>
                <a:latin typeface="+mn-lt"/>
                <a:ea typeface="+mn-ea"/>
                <a:cs typeface="+mn-cs"/>
              </a:rPr>
              <a:t>Quick a proposé le temps de Quick ou temps de prothrombine en 1935, il préparait le réactif thromboplastine nécessaire à cette mesure à partir de la substance grise du cerveau humain. Il fallait éviter toute contamination avec du sang qui contient les facteurs coagulants.</a:t>
            </a:r>
            <a:r>
              <a:rPr lang="fr-CH" dirty="0"/>
              <a:t/>
            </a:r>
            <a:br>
              <a:rPr lang="fr-CH" dirty="0"/>
            </a:br>
            <a:r>
              <a:rPr lang="fr-CH" sz="1200" b="0" i="0" u="none" strike="noStrike" kern="1200" dirty="0">
                <a:solidFill>
                  <a:schemeClr val="tx1"/>
                </a:solidFill>
                <a:effectLst/>
                <a:latin typeface="+mn-lt"/>
                <a:ea typeface="+mn-ea"/>
                <a:cs typeface="+mn-cs"/>
              </a:rPr>
              <a:t>Il y a exactement 50 ans (en 1954) était proposé par WRIGHT une zone thérapeutique pour le traitement par AVK, le temps de Quick du patient devait être 2 à 2,5 fois celui du témoin. Mais très rapidement des préparations commerciales de thromboplastine allaient apparaître sur le marché, et le plus souvent le cerveau entier de lapin (substance grise et substance blanche non débarrassée de ses méninges) était utilisé. L’élimination de sang contaminant pouvait être imparfaite.</a:t>
            </a:r>
            <a:r>
              <a:rPr lang="fr-CH" dirty="0"/>
              <a:t/>
            </a:r>
            <a:br>
              <a:rPr lang="fr-CH" dirty="0"/>
            </a:br>
            <a:r>
              <a:rPr lang="fr-CH" sz="1200" b="0" i="0" u="none" strike="noStrike" kern="1200" dirty="0">
                <a:solidFill>
                  <a:schemeClr val="tx1"/>
                </a:solidFill>
                <a:effectLst/>
                <a:latin typeface="+mn-lt"/>
                <a:ea typeface="+mn-ea"/>
                <a:cs typeface="+mn-cs"/>
              </a:rPr>
              <a:t> Cette substitution commode de réactifs commerciaux a eu le grand inconvénient d’ignorer que le rapport TQ patient /TQ témoin était différent selon le réactif utilisé alors qu’une zone thérapeutique était disponible, mais pour la thromboplastine humaine.</a:t>
            </a:r>
            <a:r>
              <a:rPr lang="fr-CH" dirty="0"/>
              <a:t/>
            </a:r>
            <a:br>
              <a:rPr lang="fr-CH" dirty="0"/>
            </a:br>
            <a:r>
              <a:rPr lang="fr-CH" sz="1200" b="0" i="0" u="none" strike="noStrike" kern="1200" dirty="0">
                <a:solidFill>
                  <a:schemeClr val="tx1"/>
                </a:solidFill>
                <a:effectLst/>
                <a:latin typeface="+mn-lt"/>
                <a:ea typeface="+mn-ea"/>
                <a:cs typeface="+mn-cs"/>
              </a:rPr>
              <a:t> Il en a résulté l’utilisation d’une anticoagulation plus profonde aux Etats-Unis qui utilisaient les réactifs commerciaux (en général de lapin), alors que la Grande-Bretagne avait standardisé un réactif d’origine humaine : la thromboplastine de Manchester de Léon </a:t>
            </a:r>
            <a:r>
              <a:rPr lang="fr-CH" sz="1200" b="0" i="0" u="none" strike="noStrike" kern="1200" dirty="0" err="1">
                <a:solidFill>
                  <a:schemeClr val="tx1"/>
                </a:solidFill>
                <a:effectLst/>
                <a:latin typeface="+mn-lt"/>
                <a:ea typeface="+mn-ea"/>
                <a:cs typeface="+mn-cs"/>
              </a:rPr>
              <a:t>Poller</a:t>
            </a:r>
            <a:r>
              <a:rPr lang="fr-CH" sz="1200" b="0" i="0" u="none" strike="noStrike" kern="1200" dirty="0">
                <a:solidFill>
                  <a:schemeClr val="tx1"/>
                </a:solidFill>
                <a:effectLst/>
                <a:latin typeface="+mn-lt"/>
                <a:ea typeface="+mn-ea"/>
                <a:cs typeface="+mn-cs"/>
              </a:rPr>
              <a:t>.</a:t>
            </a:r>
            <a:r>
              <a:rPr lang="fr-CH" dirty="0"/>
              <a:t/>
            </a:r>
            <a:br>
              <a:rPr lang="fr-CH" dirty="0"/>
            </a:br>
            <a:r>
              <a:rPr lang="fr-CH" sz="1200" b="0" i="0" u="none" strike="noStrike" kern="1200" dirty="0">
                <a:solidFill>
                  <a:schemeClr val="tx1"/>
                </a:solidFill>
                <a:effectLst/>
                <a:latin typeface="+mn-lt"/>
                <a:ea typeface="+mn-ea"/>
                <a:cs typeface="+mn-cs"/>
              </a:rPr>
              <a:t> Des études dans ce pays et au Canada montrèrent alors que le rapport de 2 à 2,5 obtenu avec de la thromboplastine d’origine humaine était équivalent au rapport 1,5 à 2 pour le réactif de lapin.</a:t>
            </a:r>
            <a:r>
              <a:rPr lang="fr-CH" dirty="0"/>
              <a:t/>
            </a:r>
            <a:br>
              <a:rPr lang="fr-CH" dirty="0"/>
            </a:br>
            <a:r>
              <a:rPr lang="fr-CH" sz="1200" b="0" i="0" u="none" strike="noStrike" kern="1200" dirty="0">
                <a:solidFill>
                  <a:schemeClr val="tx1"/>
                </a:solidFill>
                <a:effectLst/>
                <a:latin typeface="+mn-lt"/>
                <a:ea typeface="+mn-ea"/>
                <a:cs typeface="+mn-cs"/>
              </a:rPr>
              <a:t> Cette constatation a entraîné la préparation de 3 thromboplastines de référence : humaine, lapine ou bovine (dans le cas du test d’</a:t>
            </a:r>
            <a:r>
              <a:rPr lang="fr-CH" sz="1200" b="0" i="0" u="none" strike="noStrike" kern="1200" dirty="0" err="1">
                <a:solidFill>
                  <a:schemeClr val="tx1"/>
                </a:solidFill>
                <a:effectLst/>
                <a:latin typeface="+mn-lt"/>
                <a:ea typeface="+mn-ea"/>
                <a:cs typeface="+mn-cs"/>
              </a:rPr>
              <a:t>Owren</a:t>
            </a:r>
            <a:r>
              <a:rPr lang="fr-CH" sz="1200" b="0" i="0" u="none" strike="noStrike" kern="1200" dirty="0">
                <a:solidFill>
                  <a:schemeClr val="tx1"/>
                </a:solidFill>
                <a:effectLst/>
                <a:latin typeface="+mn-lt"/>
                <a:ea typeface="+mn-ea"/>
                <a:cs typeface="+mn-cs"/>
              </a:rPr>
              <a:t>) dont l’ISI est par définition égale à 1.</a:t>
            </a:r>
            <a:r>
              <a:rPr lang="fr-CH" dirty="0"/>
              <a:t/>
            </a:r>
            <a:br>
              <a:rPr lang="fr-CH" dirty="0"/>
            </a:br>
            <a:r>
              <a:rPr lang="fr-CH" sz="1200" b="0" i="0" u="none" strike="noStrike" kern="1200" dirty="0">
                <a:solidFill>
                  <a:schemeClr val="tx1"/>
                </a:solidFill>
                <a:effectLst/>
                <a:latin typeface="+mn-lt"/>
                <a:ea typeface="+mn-ea"/>
                <a:cs typeface="+mn-cs"/>
              </a:rPr>
              <a:t> Il suffisait ensuite aux fabricants de thromboplastine de déterminer l’ISI de leur thromboplastine comparativement à la préparation de référence internationale en respectant l’espèce (lapin, bovin, humain).</a:t>
            </a:r>
            <a:r>
              <a:rPr lang="fr-CH" dirty="0"/>
              <a:t/>
            </a:r>
            <a:br>
              <a:rPr lang="fr-CH" dirty="0"/>
            </a:br>
            <a:r>
              <a:rPr lang="fr-CH" sz="1200" b="0" i="0" u="none" strike="noStrike" kern="1200" dirty="0">
                <a:solidFill>
                  <a:schemeClr val="tx1"/>
                </a:solidFill>
                <a:effectLst/>
                <a:latin typeface="+mn-lt"/>
                <a:ea typeface="+mn-ea"/>
                <a:cs typeface="+mn-cs"/>
              </a:rPr>
              <a:t> Ainsi il devenait indiscutable que l’INR était essentiel pour faire en sorte que les résultats soient les mêmes d’un laboratoire à un autre, même si ces laboratoires utilisaient des réactifs différents.</a:t>
            </a:r>
            <a:endParaRPr lang="fr-FR" dirty="0"/>
          </a:p>
        </p:txBody>
      </p:sp>
      <p:sp>
        <p:nvSpPr>
          <p:cNvPr id="4" name="Espace réservé du numéro de diapositive 3"/>
          <p:cNvSpPr>
            <a:spLocks noGrp="1"/>
          </p:cNvSpPr>
          <p:nvPr>
            <p:ph type="sldNum" sz="quarter" idx="5"/>
          </p:nvPr>
        </p:nvSpPr>
        <p:spPr/>
        <p:txBody>
          <a:bodyPr/>
          <a:lstStyle/>
          <a:p>
            <a:fld id="{C14B2F1E-5E34-B544-A8FD-CA8504EBBED1}" type="slidenum">
              <a:rPr lang="fr-FR" smtClean="0"/>
              <a:t>22</a:t>
            </a:fld>
            <a:endParaRPr lang="fr-FR"/>
          </a:p>
        </p:txBody>
      </p:sp>
    </p:spTree>
    <p:extLst>
      <p:ext uri="{BB962C8B-B14F-4D97-AF65-F5344CB8AC3E}">
        <p14:creationId xmlns:p14="http://schemas.microsoft.com/office/powerpoint/2010/main" val="172292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4522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82584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40850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0357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87322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7496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A4B873D2-DF8D-487E-9B47-639836725578}" type="datetimeFigureOut">
              <a:rPr lang="fr-CH" smtClean="0"/>
              <a:t>31.10.2021</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00040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A4B873D2-DF8D-487E-9B47-639836725578}" type="datetimeFigureOut">
              <a:rPr lang="fr-CH" smtClean="0"/>
              <a:t>31.10.2021</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986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B873D2-DF8D-487E-9B47-639836725578}" type="datetimeFigureOut">
              <a:rPr lang="fr-CH" smtClean="0"/>
              <a:t>31.10.2021</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2055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71071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9903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9445-938A-4922-8D8E-5B6D67683098}" type="slidenum">
              <a:rPr lang="fr-CH" smtClean="0"/>
              <a:t>‹N°›</a:t>
            </a:fld>
            <a:endParaRPr lang="fr-CH"/>
          </a:p>
        </p:txBody>
      </p:sp>
    </p:spTree>
    <p:extLst>
      <p:ext uri="{BB962C8B-B14F-4D97-AF65-F5344CB8AC3E}">
        <p14:creationId xmlns:p14="http://schemas.microsoft.com/office/powerpoint/2010/main" val="207439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3.wdp"/><Relationship Id="rId7"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jpeg"/><Relationship Id="rId10" Type="http://schemas.openxmlformats.org/officeDocument/2006/relationships/image" Target="../media/image54.jpg"/><Relationship Id="rId4" Type="http://schemas.openxmlformats.org/officeDocument/2006/relationships/image" Target="../media/image49.jpe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google.com/url?sa=i&amp;url=https://chefsimon.com/recettes/tag/l%C3%A9gumes/sans%20gluten&amp;psig=AOvVaw1cKIkt6kwJmLLv7FjDfdZf&amp;ust=1630388533963000&amp;source=images&amp;cd=vfe&amp;ved=0CAcQjRxqFwoTCJDSmeSE2PICFQAAAAAdAAAAABAD" TargetMode="External"/><Relationship Id="rId18" Type="http://schemas.openxmlformats.org/officeDocument/2006/relationships/image" Target="../media/image9.png"/><Relationship Id="rId3" Type="http://schemas.openxmlformats.org/officeDocument/2006/relationships/hyperlink" Target="https://www.google.com/imgres?imgurl=https://www.santeonaturel.com/wp-content/uploads/2017/12/p_219.jpg&amp;imgrefurl=https://www.santeonaturel.com/pathologie/nevrome-de-morton/&amp;tbnid=HkrOOQ4t2MkHlM&amp;vet=12ahUKEwjukIjj0L_yAhUH_IUKHcshBqwQMygxegQIARAu..i&amp;docid=IoYHcOB0e1i_2M&amp;w=1000&amp;h=666&amp;q=parasitose%20par%20les%20pied&amp;ved=2ahUKEwjukIjj0L_yAhUH_IUKHcshBqwQMygxegQIARAu" TargetMode="External"/><Relationship Id="rId7" Type="http://schemas.openxmlformats.org/officeDocument/2006/relationships/hyperlink" Target="https://www.google.com/url?sa=i&amp;url=https://www.produit-antinuisible.com/content/17-Fiche-sur-les-Moustiques&amp;psig=AOvVaw2hKv5RSxLfgT3uB3-3o2rD&amp;ust=1629550509448000&amp;source=images&amp;cd=vfe&amp;ved=0CAcQjRxqFwoTCPirgfbSv_ICFQAAAAAdAAAAABAD" TargetMode="External"/><Relationship Id="rId12" Type="http://schemas.openxmlformats.org/officeDocument/2006/relationships/image" Target="../media/image6.png"/><Relationship Id="rId17" Type="http://schemas.openxmlformats.org/officeDocument/2006/relationships/hyperlink" Target="https://chefsimon.com/gourmets/chef-simon/recettes/plateau-de-fruits-de-mer-891572a1-62a2-4ecc-ab03-fa4b463a3277" TargetMode="External"/><Relationship Id="rId2" Type="http://schemas.openxmlformats.org/officeDocument/2006/relationships/image" Target="../media/image1.jpg"/><Relationship Id="rId16" Type="http://schemas.openxmlformats.org/officeDocument/2006/relationships/image" Target="../media/image8.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hyperlink" Target="https://www.google.com/url?sa=i&amp;url=https://www.leparisien.fr/societe/sante/la-maladie-du-sommeil-amenee-a-disparaitre-03-12-2018-7956222.php&amp;psig=AOvVaw2l3dRWYb8KsR8vTBz2w2N3&amp;ust=1629550631085000&amp;source=images&amp;cd=vfe&amp;ved=0CAcQjRxqFwoTCPiN3a7Tv_ICFQAAAAAdAAAAABAK" TargetMode="External"/><Relationship Id="rId5" Type="http://schemas.openxmlformats.org/officeDocument/2006/relationships/image" Target="../media/image3.png"/><Relationship Id="rId15" Type="http://schemas.openxmlformats.org/officeDocument/2006/relationships/hyperlink" Target="https://www.google.com/url?sa=i&amp;url=https://ecomatin.net/lunion-europeenne-accorde-65-milliards-dappui-au-developpement-de-la-filiere-laitiere/&amp;psig=AOvVaw26i6E3LgxH_O1LfmKvIuoP&amp;ust=1630388629113000&amp;source=images&amp;cd=vfe&amp;ved=0CAcQjRxqFwoTCMCV_ZuF2PICFQAAAAAdAAAAABAJ" TargetMode="External"/><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s://www.google.com/url?sa=i&amp;url=https://fr.depositphotos.com/stock-photos/moustique-anoph%C3%A8le.html&amp;psig=AOvVaw3GgNVPaZVcc4n8onVwDrPK&amp;ust=1629550968688000&amp;source=images&amp;cd=vfe&amp;ved=0CAcQjRxqFwoTCMiritPUv_ICFQAAAAAdAAAAABAD" TargetMode="Externa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9.emf"/><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2.png"/><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8.jpg"/><Relationship Id="rId3" Type="http://schemas.openxmlformats.org/officeDocument/2006/relationships/image" Target="../media/image25.png"/><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hyperlink" Target="https://www.google.com/url?sa=i&amp;url=http://www.astrium.com/espace-medecins/fiches-maladies/ankylostomiase.html&amp;psig=AOvVaw0qwGMiWkUQ-TQSQb2mXb0s&amp;ust=1629454868472000&amp;source=images&amp;cd=vfe&amp;ved=0CAcQjRxqFwoTCPiH78buvPICFQAAAAAdAAAAABAT" TargetMode="Externa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22.png"/><Relationship Id="rId3" Type="http://schemas.openxmlformats.org/officeDocument/2006/relationships/image" Target="../media/image29.jpeg"/><Relationship Id="rId7" Type="http://schemas.openxmlformats.org/officeDocument/2006/relationships/hyperlink" Target="https://www.google.com/url?sa=i&amp;url=https://www.cmaj.ca/content/187/18/1389&amp;psig=AOvVaw1JUtZ9FWSleWVF9C2KSZ95&amp;ust=1629537504446000&amp;source=images&amp;cd=vfe&amp;ved=0CAcQjRxqFwoTCICCj7qiv_ICFQAAAAAdAAAAABAY" TargetMode="External"/><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12.png"/><Relationship Id="rId5" Type="http://schemas.openxmlformats.org/officeDocument/2006/relationships/image" Target="../media/image30.jpeg"/><Relationship Id="rId15" Type="http://schemas.microsoft.com/office/2007/relationships/hdphoto" Target="../media/hdphoto2.wdp"/><Relationship Id="rId10" Type="http://schemas.openxmlformats.org/officeDocument/2006/relationships/image" Target="../media/image13.png"/><Relationship Id="rId4" Type="http://schemas.openxmlformats.org/officeDocument/2006/relationships/hyperlink" Target="https://www.google.com/url?sa=i&amp;url=https://www.passeportsante.net/fr/Maux/Problemes/Fiche.aspx?doc%3Danguillulose-signes-cette-maladie-tropicale&amp;psig=AOvVaw1SnVLieivjzjMUsOSRsm26&amp;ust=1629536738588000&amp;source=images&amp;cd=vfe&amp;ved=0CAcQjRxqFwoTCICg88ifv_ICFQAAAAAdAAAAABAD" TargetMode="External"/><Relationship Id="rId9" Type="http://schemas.openxmlformats.org/officeDocument/2006/relationships/image" Target="../media/image33.jp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afetravel.ch/" TargetMode="External"/><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23.png"/><Relationship Id="rId5" Type="http://schemas.openxmlformats.org/officeDocument/2006/relationships/image" Target="../media/image36.png"/><Relationship Id="rId10" Type="http://schemas.openxmlformats.org/officeDocument/2006/relationships/image" Target="../media/image22.png"/><Relationship Id="rId4" Type="http://schemas.openxmlformats.org/officeDocument/2006/relationships/image" Target="../media/image3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1412776"/>
            <a:ext cx="6912768" cy="3385542"/>
          </a:xfrm>
          <a:prstGeom prst="rect">
            <a:avLst/>
          </a:prstGeom>
          <a:noFill/>
        </p:spPr>
        <p:txBody>
          <a:bodyPr wrap="square" rtlCol="0">
            <a:spAutoFit/>
          </a:bodyPr>
          <a:lstStyle/>
          <a:p>
            <a:pPr algn="ctr"/>
            <a:r>
              <a:rPr lang="fr-CH" sz="5400" b="1" dirty="0" smtClean="0">
                <a:solidFill>
                  <a:srgbClr val="00B0F0"/>
                </a:solidFill>
              </a:rPr>
              <a:t>Terre des Hommes</a:t>
            </a:r>
          </a:p>
          <a:p>
            <a:pPr algn="ctr"/>
            <a:r>
              <a:rPr lang="fr-CH" sz="4000" b="1" dirty="0"/>
              <a:t>&amp;</a:t>
            </a:r>
          </a:p>
          <a:p>
            <a:pPr algn="ctr"/>
            <a:r>
              <a:rPr lang="fr-CH" sz="4000" b="1" dirty="0"/>
              <a:t>Bilan </a:t>
            </a:r>
            <a:r>
              <a:rPr lang="fr-CH" sz="4000" b="1" dirty="0" smtClean="0"/>
              <a:t>initial de santé</a:t>
            </a:r>
          </a:p>
          <a:p>
            <a:pPr algn="ctr"/>
            <a:endParaRPr lang="fr-CH" sz="4000" b="1" dirty="0"/>
          </a:p>
          <a:p>
            <a:pPr algn="ctr"/>
            <a:r>
              <a:rPr lang="fr-CH" sz="4000" b="1" dirty="0" smtClean="0"/>
              <a:t>(Partie 4)</a:t>
            </a:r>
          </a:p>
        </p:txBody>
      </p:sp>
    </p:spTree>
    <p:extLst>
      <p:ext uri="{BB962C8B-B14F-4D97-AF65-F5344CB8AC3E}">
        <p14:creationId xmlns:p14="http://schemas.microsoft.com/office/powerpoint/2010/main" val="2112898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12" y="52911"/>
            <a:ext cx="2178802" cy="584775"/>
          </a:xfrm>
          <a:prstGeom prst="rect">
            <a:avLst/>
          </a:prstGeom>
        </p:spPr>
        <p:txBody>
          <a:bodyPr wrap="none">
            <a:spAutoFit/>
          </a:bodyPr>
          <a:lstStyle/>
          <a:p>
            <a:r>
              <a:rPr lang="fr-FR" sz="3200" b="1" dirty="0" smtClean="0"/>
              <a:t>6. LA GALE  </a:t>
            </a:r>
            <a:endParaRPr lang="fr-FR" sz="3200" b="1" dirty="0"/>
          </a:p>
        </p:txBody>
      </p:sp>
      <p:grpSp>
        <p:nvGrpSpPr>
          <p:cNvPr id="4" name="Groupe 3"/>
          <p:cNvGrpSpPr/>
          <p:nvPr/>
        </p:nvGrpSpPr>
        <p:grpSpPr>
          <a:xfrm>
            <a:off x="755576" y="827526"/>
            <a:ext cx="7870921" cy="5804243"/>
            <a:chOff x="1064476" y="1377679"/>
            <a:chExt cx="7274171" cy="5408294"/>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67" r="24000" b="5111"/>
            <a:stretch/>
          </p:blipFill>
          <p:spPr bwMode="auto">
            <a:xfrm>
              <a:off x="1064476" y="1377679"/>
              <a:ext cx="2896645" cy="300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82296"/>
              <a:ext cx="3838655" cy="254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933" y="4673933"/>
              <a:ext cx="3200060" cy="211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1208092" y="426197"/>
            <a:ext cx="1782347" cy="369332"/>
          </a:xfrm>
          <a:prstGeom prst="rect">
            <a:avLst/>
          </a:prstGeom>
        </p:spPr>
        <p:txBody>
          <a:bodyPr wrap="none">
            <a:spAutoFit/>
          </a:bodyPr>
          <a:lstStyle/>
          <a:p>
            <a:r>
              <a:rPr lang="la-Latn" i="1" dirty="0"/>
              <a:t>Sarcoptes scabiei</a:t>
            </a:r>
            <a:endParaRPr lang="fr-CH" dirty="0"/>
          </a:p>
        </p:txBody>
      </p:sp>
    </p:spTree>
    <p:extLst>
      <p:ext uri="{BB962C8B-B14F-4D97-AF65-F5344CB8AC3E}">
        <p14:creationId xmlns:p14="http://schemas.microsoft.com/office/powerpoint/2010/main" val="10700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9872" y="26112"/>
            <a:ext cx="1768433" cy="584775"/>
          </a:xfrm>
          <a:prstGeom prst="rect">
            <a:avLst/>
          </a:prstGeom>
        </p:spPr>
        <p:txBody>
          <a:bodyPr wrap="none">
            <a:spAutoFit/>
          </a:bodyPr>
          <a:lstStyle/>
          <a:p>
            <a:r>
              <a:rPr lang="fr-FR" sz="3200" b="1" dirty="0" smtClean="0"/>
              <a:t>LA GALE  </a:t>
            </a:r>
            <a:endParaRPr lang="fr-FR" sz="3200" b="1" dirty="0"/>
          </a:p>
        </p:txBody>
      </p:sp>
      <p:sp>
        <p:nvSpPr>
          <p:cNvPr id="7" name="Rectangle 6"/>
          <p:cNvSpPr/>
          <p:nvPr/>
        </p:nvSpPr>
        <p:spPr>
          <a:xfrm>
            <a:off x="179512" y="5380672"/>
            <a:ext cx="8779236" cy="1477328"/>
          </a:xfrm>
          <a:prstGeom prst="rect">
            <a:avLst/>
          </a:prstGeom>
        </p:spPr>
        <p:txBody>
          <a:bodyPr wrap="square">
            <a:spAutoFit/>
          </a:bodyPr>
          <a:lstStyle/>
          <a:p>
            <a:r>
              <a:rPr lang="fr-CH" u="sng" dirty="0"/>
              <a:t>Si suspicion de </a:t>
            </a:r>
            <a:r>
              <a:rPr lang="fr-CH" u="sng" dirty="0" smtClean="0"/>
              <a:t>gale:</a:t>
            </a:r>
          </a:p>
          <a:p>
            <a:pPr marL="285750" indent="-285750">
              <a:buFont typeface="Arial" panose="020B0604020202020204" pitchFamily="34" charset="0"/>
              <a:buChar char="•"/>
            </a:pPr>
            <a:r>
              <a:rPr lang="fr-CH" dirty="0"/>
              <a:t>D</a:t>
            </a:r>
            <a:r>
              <a:rPr lang="fr-CH" dirty="0" smtClean="0"/>
              <a:t>ébuter </a:t>
            </a:r>
            <a:r>
              <a:rPr lang="fr-CH" dirty="0"/>
              <a:t>un traitement </a:t>
            </a:r>
            <a:r>
              <a:rPr lang="fr-CH" b="1" u="sng" dirty="0">
                <a:solidFill>
                  <a:srgbClr val="FF0000"/>
                </a:solidFill>
              </a:rPr>
              <a:t>avant</a:t>
            </a:r>
            <a:r>
              <a:rPr lang="fr-CH" b="1" dirty="0">
                <a:solidFill>
                  <a:srgbClr val="FF0000"/>
                </a:solidFill>
              </a:rPr>
              <a:t> </a:t>
            </a:r>
            <a:r>
              <a:rPr lang="fr-CH" dirty="0"/>
              <a:t>le transfert à </a:t>
            </a:r>
            <a:r>
              <a:rPr lang="fr-CH" dirty="0" err="1"/>
              <a:t>Massongex</a:t>
            </a:r>
            <a:r>
              <a:rPr lang="fr-CH" dirty="0"/>
              <a:t> </a:t>
            </a:r>
          </a:p>
          <a:p>
            <a:pPr marL="742950" lvl="1" indent="-285750">
              <a:buFont typeface="Courier New" panose="02070309020205020404" pitchFamily="49" charset="0"/>
              <a:buChar char="o"/>
            </a:pPr>
            <a:r>
              <a:rPr lang="fr-CH" dirty="0"/>
              <a:t>Si </a:t>
            </a:r>
            <a:r>
              <a:rPr lang="fr-CH" dirty="0">
                <a:solidFill>
                  <a:srgbClr val="FF0000"/>
                </a:solidFill>
              </a:rPr>
              <a:t>&lt; 15 kg </a:t>
            </a:r>
            <a:r>
              <a:rPr lang="fr-CH" dirty="0"/>
              <a:t>: </a:t>
            </a:r>
            <a:r>
              <a:rPr lang="fr-CH" b="1" dirty="0"/>
              <a:t>Crème </a:t>
            </a:r>
            <a:r>
              <a:rPr lang="fr-CH" b="1" dirty="0" err="1"/>
              <a:t>perméthrine</a:t>
            </a:r>
            <a:r>
              <a:rPr lang="fr-CH" b="1" dirty="0"/>
              <a:t> </a:t>
            </a:r>
            <a:r>
              <a:rPr lang="fr-CH" dirty="0"/>
              <a:t>5%, appliquer 1x sur </a:t>
            </a:r>
            <a:r>
              <a:rPr lang="fr-CH" b="1" dirty="0"/>
              <a:t>l’entier du corps </a:t>
            </a:r>
            <a:r>
              <a:rPr lang="fr-CH" dirty="0"/>
              <a:t>le soir au coucher et rincer au minimum 8h après l’application, </a:t>
            </a:r>
            <a:r>
              <a:rPr lang="fr-CH" dirty="0">
                <a:solidFill>
                  <a:srgbClr val="00B050"/>
                </a:solidFill>
              </a:rPr>
              <a:t>à répéter à J10</a:t>
            </a:r>
            <a:r>
              <a:rPr lang="fr-CH" dirty="0">
                <a:solidFill>
                  <a:srgbClr val="FF0000"/>
                </a:solidFill>
              </a:rPr>
              <a:t>. </a:t>
            </a:r>
            <a:endParaRPr lang="fr-FR" dirty="0"/>
          </a:p>
          <a:p>
            <a:pPr marL="742950" lvl="1" indent="-285750">
              <a:buFont typeface="Courier New" panose="02070309020205020404" pitchFamily="49" charset="0"/>
              <a:buChar char="o"/>
            </a:pPr>
            <a:r>
              <a:rPr lang="fr-CH" dirty="0" smtClean="0"/>
              <a:t>Si </a:t>
            </a:r>
            <a:r>
              <a:rPr lang="fr-CH" dirty="0"/>
              <a:t>&gt; 15 kg : </a:t>
            </a:r>
            <a:r>
              <a:rPr lang="fr-CH" b="1" dirty="0" err="1" smtClean="0"/>
              <a:t>Ivermectine</a:t>
            </a:r>
            <a:r>
              <a:rPr lang="fr-CH" b="1" dirty="0" smtClean="0"/>
              <a:t>:</a:t>
            </a:r>
            <a:r>
              <a:rPr lang="fr-CH" dirty="0" smtClean="0"/>
              <a:t> 200mcg/kg, 1 dose </a:t>
            </a:r>
            <a:r>
              <a:rPr lang="fr-CH" dirty="0"/>
              <a:t>unique avant le départ, </a:t>
            </a:r>
            <a:r>
              <a:rPr lang="fr-CH" dirty="0">
                <a:solidFill>
                  <a:srgbClr val="00B050"/>
                </a:solidFill>
              </a:rPr>
              <a:t>à répéter à J10. </a:t>
            </a:r>
          </a:p>
        </p:txBody>
      </p:sp>
      <p:sp>
        <p:nvSpPr>
          <p:cNvPr id="2" name="Rectangle 1"/>
          <p:cNvSpPr/>
          <p:nvPr/>
        </p:nvSpPr>
        <p:spPr>
          <a:xfrm>
            <a:off x="3312984" y="426221"/>
            <a:ext cx="1782347" cy="369332"/>
          </a:xfrm>
          <a:prstGeom prst="rect">
            <a:avLst/>
          </a:prstGeom>
        </p:spPr>
        <p:txBody>
          <a:bodyPr wrap="none">
            <a:spAutoFit/>
          </a:bodyPr>
          <a:lstStyle/>
          <a:p>
            <a:r>
              <a:rPr lang="la-Latn" i="1" dirty="0"/>
              <a:t>Sarcoptes scabiei</a:t>
            </a:r>
            <a:endParaRPr lang="fr-CH"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28857" r="19464"/>
          <a:stretch/>
        </p:blipFill>
        <p:spPr>
          <a:xfrm>
            <a:off x="3059832" y="1772816"/>
            <a:ext cx="2815696" cy="2745500"/>
          </a:xfrm>
          <a:prstGeom prst="rect">
            <a:avLst/>
          </a:prstGeom>
        </p:spPr>
      </p:pic>
      <p:pic>
        <p:nvPicPr>
          <p:cNvPr id="6" name="Image 5"/>
          <p:cNvPicPr>
            <a:picLocks noChangeAspect="1"/>
          </p:cNvPicPr>
          <p:nvPr/>
        </p:nvPicPr>
        <p:blipFill rotWithShape="1">
          <a:blip r:embed="rId3"/>
          <a:srcRect l="52573"/>
          <a:stretch/>
        </p:blipFill>
        <p:spPr>
          <a:xfrm>
            <a:off x="6239082" y="2226058"/>
            <a:ext cx="2413932" cy="3362345"/>
          </a:xfrm>
          <a:prstGeom prst="rect">
            <a:avLst/>
          </a:prstGeom>
        </p:spPr>
      </p:pic>
      <p:pic>
        <p:nvPicPr>
          <p:cNvPr id="8" name="Image 7"/>
          <p:cNvPicPr>
            <a:picLocks noChangeAspect="1"/>
          </p:cNvPicPr>
          <p:nvPr/>
        </p:nvPicPr>
        <p:blipFill>
          <a:blip r:embed="rId4"/>
          <a:stretch>
            <a:fillRect/>
          </a:stretch>
        </p:blipFill>
        <p:spPr>
          <a:xfrm rot="16200000">
            <a:off x="39487" y="1238286"/>
            <a:ext cx="3097002" cy="2240887"/>
          </a:xfrm>
          <a:prstGeom prst="rect">
            <a:avLst/>
          </a:prstGeom>
        </p:spPr>
      </p:pic>
      <p:sp>
        <p:nvSpPr>
          <p:cNvPr id="9" name="ZoneTexte 8"/>
          <p:cNvSpPr txBox="1"/>
          <p:nvPr/>
        </p:nvSpPr>
        <p:spPr>
          <a:xfrm>
            <a:off x="6414099" y="5517232"/>
            <a:ext cx="2063898" cy="369332"/>
          </a:xfrm>
          <a:prstGeom prst="rect">
            <a:avLst/>
          </a:prstGeom>
          <a:noFill/>
        </p:spPr>
        <p:txBody>
          <a:bodyPr wrap="none" rtlCol="0">
            <a:spAutoFit/>
          </a:bodyPr>
          <a:lstStyle/>
          <a:p>
            <a:r>
              <a:rPr lang="fr-CH" i="1" dirty="0" smtClean="0"/>
              <a:t>Gale «norvégienne»</a:t>
            </a:r>
            <a:endParaRPr lang="fr-CH" i="1" dirty="0"/>
          </a:p>
        </p:txBody>
      </p:sp>
    </p:spTree>
    <p:extLst>
      <p:ext uri="{BB962C8B-B14F-4D97-AF65-F5344CB8AC3E}">
        <p14:creationId xmlns:p14="http://schemas.microsoft.com/office/powerpoint/2010/main" val="26937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38" l="9976" r="89538"/>
                    </a14:imgEffect>
                  </a14:imgLayer>
                </a14:imgProps>
              </a:ext>
              <a:ext uri="{28A0092B-C50C-407E-A947-70E740481C1C}">
                <a14:useLocalDpi xmlns:a14="http://schemas.microsoft.com/office/drawing/2010/main" val="0"/>
              </a:ext>
            </a:extLst>
          </a:blip>
          <a:stretch>
            <a:fillRect/>
          </a:stretch>
        </p:blipFill>
        <p:spPr>
          <a:xfrm>
            <a:off x="1884731" y="2484879"/>
            <a:ext cx="1195575" cy="1210120"/>
          </a:xfrm>
          <a:prstGeom prst="rect">
            <a:avLst/>
          </a:prstGeom>
        </p:spPr>
      </p:pic>
      <p:grpSp>
        <p:nvGrpSpPr>
          <p:cNvPr id="5" name="Groupe 4"/>
          <p:cNvGrpSpPr/>
          <p:nvPr/>
        </p:nvGrpSpPr>
        <p:grpSpPr>
          <a:xfrm>
            <a:off x="5700372" y="1926277"/>
            <a:ext cx="1110398" cy="2255076"/>
            <a:chOff x="5700372" y="1926277"/>
            <a:chExt cx="1110398" cy="2255076"/>
          </a:xfrm>
        </p:grpSpPr>
        <p:grpSp>
          <p:nvGrpSpPr>
            <p:cNvPr id="18" name="Groupe 17"/>
            <p:cNvGrpSpPr/>
            <p:nvPr/>
          </p:nvGrpSpPr>
          <p:grpSpPr>
            <a:xfrm>
              <a:off x="5700372" y="1926277"/>
              <a:ext cx="1110398" cy="1163662"/>
              <a:chOff x="6444208" y="1403980"/>
              <a:chExt cx="2116978" cy="2148748"/>
            </a:xfrm>
          </p:grpSpPr>
          <p:pic>
            <p:nvPicPr>
              <p:cNvPr id="7" name="Image 6"/>
              <p:cNvPicPr>
                <a:picLocks noChangeAspect="1"/>
              </p:cNvPicPr>
              <p:nvPr/>
            </p:nvPicPr>
            <p:blipFill rotWithShape="1">
              <a:blip r:embed="rId4"/>
              <a:srcRect l="3948" t="1457" r="7124"/>
              <a:stretch/>
            </p:blipFill>
            <p:spPr>
              <a:xfrm>
                <a:off x="6444208" y="1403980"/>
                <a:ext cx="2116978" cy="2148748"/>
              </a:xfrm>
              <a:prstGeom prst="rect">
                <a:avLst/>
              </a:prstGeom>
            </p:spPr>
          </p:pic>
          <p:pic>
            <p:nvPicPr>
              <p:cNvPr id="17" name="Image 1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90000"/>
                        </a14:imgEffect>
                      </a14:imgLayer>
                    </a14:imgProps>
                  </a:ext>
                  <a:ext uri="{28A0092B-C50C-407E-A947-70E740481C1C}">
                    <a14:useLocalDpi xmlns:a14="http://schemas.microsoft.com/office/drawing/2010/main" val="0"/>
                  </a:ext>
                </a:extLst>
              </a:blip>
              <a:stretch>
                <a:fillRect/>
              </a:stretch>
            </p:blipFill>
            <p:spPr>
              <a:xfrm>
                <a:off x="7380312" y="2398772"/>
                <a:ext cx="908131" cy="908131"/>
              </a:xfrm>
              <a:prstGeom prst="rect">
                <a:avLst/>
              </a:prstGeom>
            </p:spPr>
          </p:pic>
        </p:grpSp>
        <p:sp>
          <p:nvSpPr>
            <p:cNvPr id="25" name="ZoneTexte 24"/>
            <p:cNvSpPr txBox="1"/>
            <p:nvPr/>
          </p:nvSpPr>
          <p:spPr>
            <a:xfrm>
              <a:off x="5785571" y="3812021"/>
              <a:ext cx="470000" cy="369332"/>
            </a:xfrm>
            <a:prstGeom prst="rect">
              <a:avLst/>
            </a:prstGeom>
            <a:noFill/>
          </p:spPr>
          <p:txBody>
            <a:bodyPr wrap="none" rtlCol="0">
              <a:spAutoFit/>
            </a:bodyPr>
            <a:lstStyle/>
            <a:p>
              <a:r>
                <a:rPr lang="fr-CH" b="1" dirty="0" smtClean="0"/>
                <a:t>+/-</a:t>
              </a:r>
              <a:endParaRPr lang="fr-CH" b="1" dirty="0"/>
            </a:p>
          </p:txBody>
        </p:sp>
      </p:grpSp>
      <p:grpSp>
        <p:nvGrpSpPr>
          <p:cNvPr id="4" name="Groupe 3"/>
          <p:cNvGrpSpPr/>
          <p:nvPr/>
        </p:nvGrpSpPr>
        <p:grpSpPr>
          <a:xfrm>
            <a:off x="3021880" y="3812021"/>
            <a:ext cx="2320890" cy="1329747"/>
            <a:chOff x="3021880" y="3812021"/>
            <a:chExt cx="2320890" cy="1329747"/>
          </a:xfrm>
        </p:grpSpPr>
        <p:pic>
          <p:nvPicPr>
            <p:cNvPr id="14" name="Image 13"/>
            <p:cNvPicPr>
              <a:picLocks noChangeAspect="1"/>
            </p:cNvPicPr>
            <p:nvPr/>
          </p:nvPicPr>
          <p:blipFill rotWithShape="1">
            <a:blip r:embed="rId7" cstate="print">
              <a:extLst>
                <a:ext uri="{28A0092B-C50C-407E-A947-70E740481C1C}">
                  <a14:useLocalDpi xmlns:a14="http://schemas.microsoft.com/office/drawing/2010/main" val="0"/>
                </a:ext>
              </a:extLst>
            </a:blip>
            <a:srcRect l="25068" r="24795"/>
            <a:stretch/>
          </p:blipFill>
          <p:spPr>
            <a:xfrm>
              <a:off x="4144811" y="3812021"/>
              <a:ext cx="1197959" cy="1329747"/>
            </a:xfrm>
            <a:prstGeom prst="rect">
              <a:avLst/>
            </a:prstGeom>
          </p:spPr>
        </p:pic>
        <p:sp>
          <p:nvSpPr>
            <p:cNvPr id="27" name="ZoneTexte 26"/>
            <p:cNvSpPr txBox="1"/>
            <p:nvPr/>
          </p:nvSpPr>
          <p:spPr>
            <a:xfrm>
              <a:off x="3021880" y="4181353"/>
              <a:ext cx="470000" cy="369332"/>
            </a:xfrm>
            <a:prstGeom prst="rect">
              <a:avLst/>
            </a:prstGeom>
            <a:noFill/>
          </p:spPr>
          <p:txBody>
            <a:bodyPr wrap="none" rtlCol="0">
              <a:spAutoFit/>
            </a:bodyPr>
            <a:lstStyle/>
            <a:p>
              <a:r>
                <a:rPr lang="fr-CH" b="1" dirty="0" smtClean="0"/>
                <a:t>+/-</a:t>
              </a:r>
              <a:endParaRPr lang="fr-CH" b="1" dirty="0"/>
            </a:p>
          </p:txBody>
        </p:sp>
      </p:grpSp>
      <p:grpSp>
        <p:nvGrpSpPr>
          <p:cNvPr id="9" name="Groupe 8"/>
          <p:cNvGrpSpPr/>
          <p:nvPr/>
        </p:nvGrpSpPr>
        <p:grpSpPr>
          <a:xfrm>
            <a:off x="2414432" y="533256"/>
            <a:ext cx="3398338" cy="1577687"/>
            <a:chOff x="2414432" y="533256"/>
            <a:chExt cx="3398338" cy="1577687"/>
          </a:xfrm>
        </p:grpSpPr>
        <p:grpSp>
          <p:nvGrpSpPr>
            <p:cNvPr id="6" name="Groupe 5"/>
            <p:cNvGrpSpPr/>
            <p:nvPr/>
          </p:nvGrpSpPr>
          <p:grpSpPr>
            <a:xfrm>
              <a:off x="3635896" y="533256"/>
              <a:ext cx="2176874" cy="1290539"/>
              <a:chOff x="3635896" y="533256"/>
              <a:chExt cx="2176874" cy="1290539"/>
            </a:xfrm>
          </p:grpSpPr>
          <p:pic>
            <p:nvPicPr>
              <p:cNvPr id="26" name="Image 25"/>
              <p:cNvPicPr>
                <a:picLocks noChangeAspect="1"/>
              </p:cNvPicPr>
              <p:nvPr/>
            </p:nvPicPr>
            <p:blipFill rotWithShape="1">
              <a:blip r:embed="rId8">
                <a:extLst>
                  <a:ext uri="{28A0092B-C50C-407E-A947-70E740481C1C}">
                    <a14:useLocalDpi xmlns:a14="http://schemas.microsoft.com/office/drawing/2010/main" val="0"/>
                  </a:ext>
                </a:extLst>
              </a:blip>
              <a:srcRect l="27527"/>
              <a:stretch/>
            </p:blipFill>
            <p:spPr>
              <a:xfrm>
                <a:off x="3635896" y="533256"/>
                <a:ext cx="947936" cy="1290539"/>
              </a:xfrm>
              <a:prstGeom prst="rect">
                <a:avLst/>
              </a:prstGeom>
            </p:spPr>
          </p:pic>
          <p:sp>
            <p:nvSpPr>
              <p:cNvPr id="3" name="ZoneTexte 2"/>
              <p:cNvSpPr txBox="1"/>
              <p:nvPr/>
            </p:nvSpPr>
            <p:spPr>
              <a:xfrm>
                <a:off x="5342770" y="1062394"/>
                <a:ext cx="470000" cy="369332"/>
              </a:xfrm>
              <a:prstGeom prst="rect">
                <a:avLst/>
              </a:prstGeom>
              <a:noFill/>
            </p:spPr>
            <p:txBody>
              <a:bodyPr wrap="none" rtlCol="0">
                <a:spAutoFit/>
              </a:bodyPr>
              <a:lstStyle/>
              <a:p>
                <a:r>
                  <a:rPr lang="fr-CH" b="1" dirty="0" smtClean="0"/>
                  <a:t>+/-</a:t>
                </a:r>
                <a:endParaRPr lang="fr-CH" b="1" dirty="0"/>
              </a:p>
            </p:txBody>
          </p:sp>
        </p:grpSp>
        <p:sp>
          <p:nvSpPr>
            <p:cNvPr id="28" name="ZoneTexte 27"/>
            <p:cNvSpPr txBox="1"/>
            <p:nvPr/>
          </p:nvSpPr>
          <p:spPr>
            <a:xfrm>
              <a:off x="2414432" y="1741611"/>
              <a:ext cx="470000" cy="369332"/>
            </a:xfrm>
            <a:prstGeom prst="rect">
              <a:avLst/>
            </a:prstGeom>
            <a:noFill/>
          </p:spPr>
          <p:txBody>
            <a:bodyPr wrap="none" rtlCol="0">
              <a:spAutoFit/>
            </a:bodyPr>
            <a:lstStyle/>
            <a:p>
              <a:r>
                <a:rPr lang="fr-CH" b="1" dirty="0" smtClean="0"/>
                <a:t>+/-</a:t>
              </a:r>
              <a:endParaRPr lang="fr-CH" b="1" dirty="0"/>
            </a:p>
          </p:txBody>
        </p:sp>
      </p:grpSp>
      <p:sp>
        <p:nvSpPr>
          <p:cNvPr id="29" name="Rectangle 28"/>
          <p:cNvSpPr/>
          <p:nvPr/>
        </p:nvSpPr>
        <p:spPr>
          <a:xfrm>
            <a:off x="2482519" y="44624"/>
            <a:ext cx="3994427" cy="523220"/>
          </a:xfrm>
          <a:prstGeom prst="rect">
            <a:avLst/>
          </a:prstGeom>
        </p:spPr>
        <p:txBody>
          <a:bodyPr wrap="none">
            <a:spAutoFit/>
          </a:bodyPr>
          <a:lstStyle/>
          <a:p>
            <a:r>
              <a:rPr lang="fr-CH" sz="2800" b="1" i="1" dirty="0" smtClean="0"/>
              <a:t>VOYAGE EN AFRIQUE ET…</a:t>
            </a:r>
            <a:endParaRPr lang="fr-FR" sz="2800" b="1" i="1" dirty="0"/>
          </a:p>
        </p:txBody>
      </p:sp>
      <p:grpSp>
        <p:nvGrpSpPr>
          <p:cNvPr id="8" name="Groupe 7"/>
          <p:cNvGrpSpPr/>
          <p:nvPr/>
        </p:nvGrpSpPr>
        <p:grpSpPr>
          <a:xfrm>
            <a:off x="1756328" y="5383352"/>
            <a:ext cx="5446807" cy="1345852"/>
            <a:chOff x="1756328" y="5383352"/>
            <a:chExt cx="5446807" cy="1345852"/>
          </a:xfrm>
        </p:grpSpPr>
        <p:sp>
          <p:nvSpPr>
            <p:cNvPr id="15" name="Rectangle 14"/>
            <p:cNvSpPr/>
            <p:nvPr/>
          </p:nvSpPr>
          <p:spPr>
            <a:xfrm>
              <a:off x="1756328" y="6082873"/>
              <a:ext cx="5446807" cy="646331"/>
            </a:xfrm>
            <a:prstGeom prst="rect">
              <a:avLst/>
            </a:prstGeom>
          </p:spPr>
          <p:txBody>
            <a:bodyPr wrap="square">
              <a:spAutoFit/>
            </a:bodyPr>
            <a:lstStyle/>
            <a:p>
              <a:pPr algn="ctr"/>
              <a:r>
                <a:rPr lang="fr-CH" sz="3600" b="1" dirty="0" smtClean="0">
                  <a:solidFill>
                    <a:srgbClr val="FF0000"/>
                  </a:solidFill>
                </a:rPr>
                <a:t>PENSER PARASITOSE !</a:t>
              </a:r>
              <a:endParaRPr lang="fr-FR" sz="3600" b="1" dirty="0">
                <a:solidFill>
                  <a:srgbClr val="FF0000"/>
                </a:solidFill>
              </a:endParaRPr>
            </a:p>
          </p:txBody>
        </p:sp>
        <p:sp>
          <p:nvSpPr>
            <p:cNvPr id="2" name="Flèche vers le bas 1"/>
            <p:cNvSpPr/>
            <p:nvPr/>
          </p:nvSpPr>
          <p:spPr>
            <a:xfrm>
              <a:off x="4097510" y="5383352"/>
              <a:ext cx="637646" cy="55085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35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3340" y="2204864"/>
            <a:ext cx="3765263" cy="1569660"/>
          </a:xfrm>
          <a:prstGeom prst="rect">
            <a:avLst/>
          </a:prstGeom>
        </p:spPr>
        <p:txBody>
          <a:bodyPr wrap="none">
            <a:spAutoFit/>
          </a:bodyPr>
          <a:lstStyle/>
          <a:p>
            <a:pPr marL="0" lvl="1" algn="ctr"/>
            <a:r>
              <a:rPr lang="fr-FR" sz="4800" b="1" dirty="0" smtClean="0"/>
              <a:t>LABORATOIRE</a:t>
            </a:r>
          </a:p>
          <a:p>
            <a:pPr marL="0" lvl="1" algn="ctr"/>
            <a:r>
              <a:rPr lang="fr-FR" sz="4800" b="1" dirty="0" smtClean="0"/>
              <a:t>UTILE</a:t>
            </a:r>
            <a:endParaRPr lang="fr-FR" sz="4800" b="1" dirty="0"/>
          </a:p>
        </p:txBody>
      </p:sp>
    </p:spTree>
    <p:extLst>
      <p:ext uri="{BB962C8B-B14F-4D97-AF65-F5344CB8AC3E}">
        <p14:creationId xmlns:p14="http://schemas.microsoft.com/office/powerpoint/2010/main" val="340965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14257" y="-11151"/>
            <a:ext cx="3000758" cy="584775"/>
          </a:xfrm>
          <a:prstGeom prst="rect">
            <a:avLst/>
          </a:prstGeom>
        </p:spPr>
        <p:txBody>
          <a:bodyPr wrap="none">
            <a:spAutoFit/>
          </a:bodyPr>
          <a:lstStyle/>
          <a:p>
            <a:r>
              <a:rPr lang="fr-FR" sz="3200" b="1" dirty="0" smtClean="0"/>
              <a:t>BILAN PARASITO</a:t>
            </a:r>
            <a:endParaRPr lang="fr-FR" sz="32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11" y="1327344"/>
            <a:ext cx="1510531" cy="1510531"/>
          </a:xfrm>
          <a:prstGeom prst="rect">
            <a:avLst/>
          </a:prstGeom>
        </p:spPr>
      </p:pic>
      <p:pic>
        <p:nvPicPr>
          <p:cNvPr id="19" name="Image 18"/>
          <p:cNvPicPr>
            <a:picLocks noChangeAspect="1"/>
          </p:cNvPicPr>
          <p:nvPr/>
        </p:nvPicPr>
        <p:blipFill>
          <a:blip r:embed="rId3"/>
          <a:stretch>
            <a:fillRect/>
          </a:stretch>
        </p:blipFill>
        <p:spPr>
          <a:xfrm>
            <a:off x="7061614" y="1054790"/>
            <a:ext cx="801675" cy="686400"/>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8256" y="1774870"/>
            <a:ext cx="795034" cy="522451"/>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255" y="2350934"/>
            <a:ext cx="795034" cy="562640"/>
          </a:xfrm>
          <a:prstGeom prst="rect">
            <a:avLst/>
          </a:prstGeom>
        </p:spPr>
      </p:pic>
      <p:pic>
        <p:nvPicPr>
          <p:cNvPr id="22" name="Image 21"/>
          <p:cNvPicPr>
            <a:picLocks noChangeAspect="1"/>
          </p:cNvPicPr>
          <p:nvPr/>
        </p:nvPicPr>
        <p:blipFill rotWithShape="1">
          <a:blip r:embed="rId6"/>
          <a:srcRect t="5271"/>
          <a:stretch/>
        </p:blipFill>
        <p:spPr>
          <a:xfrm>
            <a:off x="3652184" y="980728"/>
            <a:ext cx="3348507" cy="1315742"/>
          </a:xfrm>
          <a:prstGeom prst="rect">
            <a:avLst/>
          </a:prstGeom>
        </p:spPr>
      </p:pic>
      <p:sp>
        <p:nvSpPr>
          <p:cNvPr id="23" name="Rectangle 22"/>
          <p:cNvSpPr/>
          <p:nvPr/>
        </p:nvSpPr>
        <p:spPr>
          <a:xfrm>
            <a:off x="3779912" y="784664"/>
            <a:ext cx="1512168" cy="938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ZoneTexte 24"/>
          <p:cNvSpPr txBox="1"/>
          <p:nvPr/>
        </p:nvSpPr>
        <p:spPr>
          <a:xfrm>
            <a:off x="3059972" y="2978131"/>
            <a:ext cx="4551080" cy="276999"/>
          </a:xfrm>
          <a:prstGeom prst="rect">
            <a:avLst/>
          </a:prstGeom>
          <a:solidFill>
            <a:schemeClr val="accent3">
              <a:lumMod val="20000"/>
              <a:lumOff val="80000"/>
            </a:schemeClr>
          </a:solidFill>
          <a:ln>
            <a:solidFill>
              <a:srgbClr val="00B050"/>
            </a:solidFill>
          </a:ln>
        </p:spPr>
        <p:txBody>
          <a:bodyPr wrap="square" rtlCol="0">
            <a:spAutoFit/>
          </a:bodyPr>
          <a:lstStyle/>
          <a:p>
            <a:r>
              <a:rPr lang="fr-CH" sz="1200" dirty="0" smtClean="0"/>
              <a:t>L’immunosuppression </a:t>
            </a:r>
            <a:r>
              <a:rPr lang="fr-CH" sz="1200" b="1" dirty="0" smtClean="0"/>
              <a:t>augmente</a:t>
            </a:r>
            <a:r>
              <a:rPr lang="fr-CH" sz="1200" dirty="0" smtClean="0"/>
              <a:t> la sensibilité de la coproculture</a:t>
            </a:r>
            <a:endParaRPr lang="fr-CH" sz="1200" dirty="0"/>
          </a:p>
        </p:txBody>
      </p:sp>
      <p:pic>
        <p:nvPicPr>
          <p:cNvPr id="27" name="Image 26"/>
          <p:cNvPicPr>
            <a:picLocks noChangeAspect="1"/>
          </p:cNvPicPr>
          <p:nvPr/>
        </p:nvPicPr>
        <p:blipFill rotWithShape="1">
          <a:blip r:embed="rId7"/>
          <a:srcRect t="1546"/>
          <a:stretch/>
        </p:blipFill>
        <p:spPr>
          <a:xfrm>
            <a:off x="2843808" y="1593430"/>
            <a:ext cx="660259" cy="1148017"/>
          </a:xfrm>
          <a:prstGeom prst="rect">
            <a:avLst/>
          </a:prstGeom>
        </p:spPr>
      </p:pic>
      <p:cxnSp>
        <p:nvCxnSpPr>
          <p:cNvPr id="29" name="Connecteur droit avec flèche 28"/>
          <p:cNvCxnSpPr/>
          <p:nvPr/>
        </p:nvCxnSpPr>
        <p:spPr>
          <a:xfrm flipH="1">
            <a:off x="3385919" y="2148334"/>
            <a:ext cx="2662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8" cstate="print">
            <a:extLst>
              <a:ext uri="{BEBA8EAE-BF5A-486C-A8C5-ECC9F3942E4B}">
                <a14:imgProps xmlns:a14="http://schemas.microsoft.com/office/drawing/2010/main">
                  <a14:imgLayer r:embed="rId9">
                    <a14:imgEffect>
                      <a14:backgroundRemoval t="385" b="98077" l="10000" r="90000"/>
                    </a14:imgEffect>
                  </a14:imgLayer>
                </a14:imgProps>
              </a:ext>
              <a:ext uri="{28A0092B-C50C-407E-A947-70E740481C1C}">
                <a14:useLocalDpi xmlns:a14="http://schemas.microsoft.com/office/drawing/2010/main" val="0"/>
              </a:ext>
            </a:extLst>
          </a:blip>
          <a:stretch>
            <a:fillRect/>
          </a:stretch>
        </p:blipFill>
        <p:spPr>
          <a:xfrm>
            <a:off x="4089297" y="620688"/>
            <a:ext cx="706656" cy="706656"/>
          </a:xfrm>
          <a:prstGeom prst="rect">
            <a:avLst/>
          </a:prstGeom>
        </p:spPr>
      </p:pic>
      <p:cxnSp>
        <p:nvCxnSpPr>
          <p:cNvPr id="30" name="Connecteur droit avec flèche 29"/>
          <p:cNvCxnSpPr/>
          <p:nvPr/>
        </p:nvCxnSpPr>
        <p:spPr>
          <a:xfrm flipV="1">
            <a:off x="4442625" y="1431786"/>
            <a:ext cx="1" cy="271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47481" y="653801"/>
            <a:ext cx="2440878" cy="369332"/>
          </a:xfrm>
          <a:prstGeom prst="rect">
            <a:avLst/>
          </a:prstGeom>
          <a:noFill/>
          <a:ln>
            <a:solidFill>
              <a:schemeClr val="tx1"/>
            </a:solidFill>
          </a:ln>
        </p:spPr>
        <p:txBody>
          <a:bodyPr wrap="square" rtlCol="0">
            <a:spAutoFit/>
          </a:bodyPr>
          <a:lstStyle/>
          <a:p>
            <a:pPr algn="ctr"/>
            <a:r>
              <a:rPr lang="fr-CH" b="1" dirty="0" smtClean="0"/>
              <a:t>Examen direct/culture</a:t>
            </a:r>
          </a:p>
        </p:txBody>
      </p:sp>
      <p:sp>
        <p:nvSpPr>
          <p:cNvPr id="2" name="ZoneTexte 1"/>
          <p:cNvSpPr txBox="1"/>
          <p:nvPr/>
        </p:nvSpPr>
        <p:spPr>
          <a:xfrm>
            <a:off x="737568" y="2837270"/>
            <a:ext cx="1905073" cy="369332"/>
          </a:xfrm>
          <a:prstGeom prst="rect">
            <a:avLst/>
          </a:prstGeom>
          <a:noFill/>
          <a:ln>
            <a:noFill/>
          </a:ln>
        </p:spPr>
        <p:txBody>
          <a:bodyPr wrap="none" rtlCol="0">
            <a:spAutoFit/>
          </a:bodyPr>
          <a:lstStyle/>
          <a:p>
            <a:r>
              <a:rPr lang="fr-CH" dirty="0" smtClean="0">
                <a:solidFill>
                  <a:schemeClr val="accent6">
                    <a:lumMod val="50000"/>
                  </a:schemeClr>
                </a:solidFill>
              </a:rPr>
              <a:t>Selles</a:t>
            </a:r>
            <a:r>
              <a:rPr lang="fr-CH" dirty="0" smtClean="0"/>
              <a:t>/</a:t>
            </a:r>
            <a:r>
              <a:rPr lang="fr-CH" dirty="0" smtClean="0">
                <a:solidFill>
                  <a:srgbClr val="FFC000"/>
                </a:solidFill>
              </a:rPr>
              <a:t>urines</a:t>
            </a:r>
            <a:r>
              <a:rPr lang="fr-CH" dirty="0" smtClean="0"/>
              <a:t>/</a:t>
            </a:r>
            <a:r>
              <a:rPr lang="fr-CH" dirty="0" smtClean="0">
                <a:solidFill>
                  <a:srgbClr val="FF0000"/>
                </a:solidFill>
              </a:rPr>
              <a:t>sang</a:t>
            </a:r>
            <a:endParaRPr lang="fr-CH" dirty="0">
              <a:solidFill>
                <a:srgbClr val="FF0000"/>
              </a:solidFill>
            </a:endParaRPr>
          </a:p>
        </p:txBody>
      </p:sp>
      <p:sp>
        <p:nvSpPr>
          <p:cNvPr id="7" name="Rectangle 6"/>
          <p:cNvSpPr/>
          <p:nvPr/>
        </p:nvSpPr>
        <p:spPr>
          <a:xfrm>
            <a:off x="467544" y="562467"/>
            <a:ext cx="7560840" cy="27887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8" name="Groupe 7"/>
          <p:cNvGrpSpPr/>
          <p:nvPr/>
        </p:nvGrpSpPr>
        <p:grpSpPr>
          <a:xfrm>
            <a:off x="467544" y="3391685"/>
            <a:ext cx="7560840" cy="3339828"/>
            <a:chOff x="1930741" y="3473548"/>
            <a:chExt cx="7035591" cy="3339828"/>
          </a:xfrm>
        </p:grpSpPr>
        <p:grpSp>
          <p:nvGrpSpPr>
            <p:cNvPr id="3" name="Groupe 2"/>
            <p:cNvGrpSpPr/>
            <p:nvPr/>
          </p:nvGrpSpPr>
          <p:grpSpPr>
            <a:xfrm>
              <a:off x="3275856" y="3473548"/>
              <a:ext cx="4277788" cy="3205667"/>
              <a:chOff x="570887" y="3870313"/>
              <a:chExt cx="4277788" cy="3205667"/>
            </a:xfrm>
          </p:grpSpPr>
          <p:pic>
            <p:nvPicPr>
              <p:cNvPr id="14" name="Image 13"/>
              <p:cNvPicPr>
                <a:picLocks noChangeAspect="1"/>
              </p:cNvPicPr>
              <p:nvPr/>
            </p:nvPicPr>
            <p:blipFill rotWithShape="1">
              <a:blip r:embed="rId10">
                <a:extLst>
                  <a:ext uri="{28A0092B-C50C-407E-A947-70E740481C1C}">
                    <a14:useLocalDpi xmlns:a14="http://schemas.microsoft.com/office/drawing/2010/main" val="0"/>
                  </a:ext>
                </a:extLst>
              </a:blip>
              <a:srcRect l="452" t="1986" r="34193" b="10234"/>
              <a:stretch/>
            </p:blipFill>
            <p:spPr>
              <a:xfrm>
                <a:off x="1768115" y="4140016"/>
                <a:ext cx="993553" cy="995730"/>
              </a:xfrm>
              <a:prstGeom prst="rect">
                <a:avLst/>
              </a:prstGeom>
            </p:spPr>
          </p:pic>
          <p:sp>
            <p:nvSpPr>
              <p:cNvPr id="15" name="ZoneTexte 14"/>
              <p:cNvSpPr txBox="1"/>
              <p:nvPr/>
            </p:nvSpPr>
            <p:spPr>
              <a:xfrm rot="5400000">
                <a:off x="2087764" y="4520012"/>
                <a:ext cx="1576397" cy="276999"/>
              </a:xfrm>
              <a:prstGeom prst="rect">
                <a:avLst/>
              </a:prstGeom>
              <a:noFill/>
            </p:spPr>
            <p:txBody>
              <a:bodyPr wrap="square" rtlCol="0">
                <a:spAutoFit/>
              </a:bodyPr>
              <a:lstStyle/>
              <a:p>
                <a:pPr algn="ctr"/>
                <a:r>
                  <a:rPr lang="fr-CH" sz="1200" i="1" dirty="0" smtClean="0">
                    <a:solidFill>
                      <a:srgbClr val="00B0F0"/>
                    </a:solidFill>
                  </a:rPr>
                  <a:t>Eosinophilie</a:t>
                </a:r>
                <a:endParaRPr lang="fr-CH" sz="1200" i="1" dirty="0">
                  <a:solidFill>
                    <a:srgbClr val="00B0F0"/>
                  </a:solidFill>
                </a:endParaRPr>
              </a:p>
            </p:txBody>
          </p:sp>
          <p:pic>
            <p:nvPicPr>
              <p:cNvPr id="16" name="Imag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887" y="5095660"/>
                <a:ext cx="2190781" cy="1643450"/>
              </a:xfrm>
              <a:prstGeom prst="rect">
                <a:avLst/>
              </a:prstGeom>
            </p:spPr>
          </p:pic>
          <p:sp>
            <p:nvSpPr>
              <p:cNvPr id="17" name="ZoneTexte 16"/>
              <p:cNvSpPr txBox="1"/>
              <p:nvPr/>
            </p:nvSpPr>
            <p:spPr>
              <a:xfrm>
                <a:off x="2945573" y="5522070"/>
                <a:ext cx="1903102" cy="369332"/>
              </a:xfrm>
              <a:prstGeom prst="rect">
                <a:avLst/>
              </a:prstGeom>
              <a:noFill/>
              <a:ln>
                <a:solidFill>
                  <a:schemeClr val="tx1"/>
                </a:solidFill>
              </a:ln>
            </p:spPr>
            <p:txBody>
              <a:bodyPr wrap="square" rtlCol="0">
                <a:spAutoFit/>
              </a:bodyPr>
              <a:lstStyle/>
              <a:p>
                <a:pPr algn="ctr"/>
                <a:r>
                  <a:rPr lang="fr-CH" b="1" dirty="0" smtClean="0"/>
                  <a:t>Sérologies/ PCR</a:t>
                </a:r>
                <a:endParaRPr lang="fr-CH" b="1" dirty="0"/>
              </a:p>
            </p:txBody>
          </p:sp>
          <p:sp>
            <p:nvSpPr>
              <p:cNvPr id="26" name="ZoneTexte 25"/>
              <p:cNvSpPr txBox="1"/>
              <p:nvPr/>
            </p:nvSpPr>
            <p:spPr>
              <a:xfrm>
                <a:off x="660754" y="6798981"/>
                <a:ext cx="4186720" cy="276999"/>
              </a:xfrm>
              <a:prstGeom prst="rect">
                <a:avLst/>
              </a:prstGeom>
              <a:solidFill>
                <a:schemeClr val="accent2">
                  <a:lumMod val="20000"/>
                  <a:lumOff val="80000"/>
                </a:schemeClr>
              </a:solidFill>
              <a:ln>
                <a:solidFill>
                  <a:srgbClr val="FF0000"/>
                </a:solidFill>
              </a:ln>
            </p:spPr>
            <p:txBody>
              <a:bodyPr wrap="square" rtlCol="0">
                <a:spAutoFit/>
              </a:bodyPr>
              <a:lstStyle/>
              <a:p>
                <a:pPr algn="ctr"/>
                <a:r>
                  <a:rPr lang="fr-CH" sz="1200" dirty="0" smtClean="0"/>
                  <a:t>L’immunosuppression </a:t>
                </a:r>
                <a:r>
                  <a:rPr lang="fr-CH" sz="1200" b="1" dirty="0" smtClean="0"/>
                  <a:t>diminue</a:t>
                </a:r>
                <a:r>
                  <a:rPr lang="fr-CH" sz="1200" dirty="0" smtClean="0"/>
                  <a:t> la sensibilité des sérologies</a:t>
                </a:r>
                <a:endParaRPr lang="fr-CH" sz="1200" dirty="0"/>
              </a:p>
            </p:txBody>
          </p:sp>
          <p:sp>
            <p:nvSpPr>
              <p:cNvPr id="28" name="ZoneTexte 27"/>
              <p:cNvSpPr txBox="1"/>
              <p:nvPr/>
            </p:nvSpPr>
            <p:spPr>
              <a:xfrm>
                <a:off x="660754" y="4068346"/>
                <a:ext cx="631904" cy="369332"/>
              </a:xfrm>
              <a:prstGeom prst="rect">
                <a:avLst/>
              </a:prstGeom>
              <a:noFill/>
            </p:spPr>
            <p:txBody>
              <a:bodyPr wrap="none" rtlCol="0">
                <a:spAutoFit/>
              </a:bodyPr>
              <a:lstStyle/>
              <a:p>
                <a:r>
                  <a:rPr lang="fr-CH" dirty="0" smtClean="0">
                    <a:solidFill>
                      <a:srgbClr val="FF0000"/>
                    </a:solidFill>
                  </a:rPr>
                  <a:t>Sang</a:t>
                </a:r>
                <a:endParaRPr lang="fr-CH" dirty="0">
                  <a:solidFill>
                    <a:srgbClr val="FF0000"/>
                  </a:solidFill>
                </a:endParaRPr>
              </a:p>
            </p:txBody>
          </p:sp>
        </p:grpSp>
        <p:sp>
          <p:nvSpPr>
            <p:cNvPr id="31" name="Rectangle 30"/>
            <p:cNvSpPr/>
            <p:nvPr/>
          </p:nvSpPr>
          <p:spPr>
            <a:xfrm>
              <a:off x="1930741" y="3645024"/>
              <a:ext cx="7035591"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9" name="Rectangle 8"/>
          <p:cNvSpPr/>
          <p:nvPr/>
        </p:nvSpPr>
        <p:spPr>
          <a:xfrm>
            <a:off x="3416246" y="2453012"/>
            <a:ext cx="3525683" cy="246221"/>
          </a:xfrm>
          <a:prstGeom prst="rect">
            <a:avLst/>
          </a:prstGeom>
          <a:ln>
            <a:solidFill>
              <a:schemeClr val="tx1"/>
            </a:solidFill>
          </a:ln>
        </p:spPr>
        <p:txBody>
          <a:bodyPr wrap="square">
            <a:spAutoFit/>
          </a:bodyPr>
          <a:lstStyle/>
          <a:p>
            <a:r>
              <a:rPr lang="fr-CH" sz="1000" dirty="0" smtClean="0">
                <a:latin typeface="Calibri" panose="020F0502020204030204" pitchFamily="34" charset="0"/>
              </a:rPr>
              <a:t>3 examens de selles avec 48h </a:t>
            </a:r>
            <a:r>
              <a:rPr lang="fr-CH" sz="1000" dirty="0">
                <a:latin typeface="Calibri" panose="020F0502020204030204" pitchFamily="34" charset="0"/>
              </a:rPr>
              <a:t>d’intervalle entre chaque </a:t>
            </a:r>
            <a:r>
              <a:rPr lang="fr-CH" sz="1000" dirty="0" smtClean="0">
                <a:latin typeface="Calibri" panose="020F0502020204030204" pitchFamily="34" charset="0"/>
              </a:rPr>
              <a:t>selles </a:t>
            </a:r>
            <a:endParaRPr lang="fr-CH" sz="1000" dirty="0">
              <a:latin typeface="Calibri" panose="020F0502020204030204" pitchFamily="34" charset="0"/>
            </a:endParaRPr>
          </a:p>
        </p:txBody>
      </p:sp>
    </p:spTree>
    <p:extLst>
      <p:ext uri="{BB962C8B-B14F-4D97-AF65-F5344CB8AC3E}">
        <p14:creationId xmlns:p14="http://schemas.microsoft.com/office/powerpoint/2010/main" val="31115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784" y="806770"/>
            <a:ext cx="6213400" cy="923330"/>
          </a:xfrm>
          <a:prstGeom prst="rect">
            <a:avLst/>
          </a:prstGeom>
        </p:spPr>
        <p:txBody>
          <a:bodyPr wrap="square">
            <a:spAutoFit/>
          </a:bodyPr>
          <a:lstStyle/>
          <a:p>
            <a:pPr marL="285750" indent="-285750">
              <a:buFont typeface="Arial" panose="020B0604020202020204" pitchFamily="34" charset="0"/>
              <a:buChar char="•"/>
            </a:pPr>
            <a:r>
              <a:rPr lang="fr-CH" dirty="0" smtClean="0"/>
              <a:t>Hyper-éosinophilie si &gt; </a:t>
            </a:r>
            <a:r>
              <a:rPr lang="fr-CH" dirty="0">
                <a:solidFill>
                  <a:srgbClr val="FF0000"/>
                </a:solidFill>
              </a:rPr>
              <a:t>500/mm3</a:t>
            </a:r>
            <a:endParaRPr lang="fr-FR" dirty="0" smtClean="0">
              <a:solidFill>
                <a:srgbClr val="FF0000"/>
              </a:solidFill>
            </a:endParaRPr>
          </a:p>
          <a:p>
            <a:pPr marL="285750" lvl="0" indent="-285750">
              <a:buFont typeface="Arial" panose="020B0604020202020204" pitchFamily="34" charset="0"/>
              <a:buChar char="•"/>
            </a:pPr>
            <a:r>
              <a:rPr lang="fr-FR" dirty="0" smtClean="0"/>
              <a:t>Eosinophilie présente chez </a:t>
            </a:r>
            <a:r>
              <a:rPr lang="fr-FR" b="1" dirty="0"/>
              <a:t>14-40% des patients qui </a:t>
            </a:r>
            <a:r>
              <a:rPr lang="fr-FR" b="1" dirty="0" smtClean="0"/>
              <a:t>voyages</a:t>
            </a:r>
            <a:r>
              <a:rPr lang="fr-FR" dirty="0" smtClean="0"/>
              <a:t>!</a:t>
            </a:r>
            <a:endParaRPr lang="fr-CH" sz="1600" dirty="0"/>
          </a:p>
          <a:p>
            <a:pPr marL="285750" lvl="0" indent="-285750">
              <a:buFont typeface="Arial" panose="020B0604020202020204" pitchFamily="34" charset="0"/>
              <a:buChar char="•"/>
            </a:pPr>
            <a:r>
              <a:rPr lang="fr-FR" dirty="0" smtClean="0"/>
              <a:t>L’éosinophilie </a:t>
            </a:r>
            <a:r>
              <a:rPr lang="fr-FR" dirty="0"/>
              <a:t>n'est </a:t>
            </a:r>
            <a:r>
              <a:rPr lang="fr-FR" dirty="0">
                <a:solidFill>
                  <a:srgbClr val="FF0000"/>
                </a:solidFill>
              </a:rPr>
              <a:t>ni sensible ni spécifique </a:t>
            </a:r>
            <a:r>
              <a:rPr lang="fr-FR" dirty="0"/>
              <a:t>des parasitoses !</a:t>
            </a:r>
            <a:endParaRPr lang="fr-CH" dirty="0"/>
          </a:p>
        </p:txBody>
      </p:sp>
      <p:sp>
        <p:nvSpPr>
          <p:cNvPr id="6" name="Rectangle 5"/>
          <p:cNvSpPr/>
          <p:nvPr/>
        </p:nvSpPr>
        <p:spPr>
          <a:xfrm>
            <a:off x="2267744" y="42319"/>
            <a:ext cx="4677884" cy="584775"/>
          </a:xfrm>
          <a:prstGeom prst="rect">
            <a:avLst/>
          </a:prstGeom>
        </p:spPr>
        <p:txBody>
          <a:bodyPr wrap="none">
            <a:spAutoFit/>
          </a:bodyPr>
          <a:lstStyle/>
          <a:p>
            <a:r>
              <a:rPr lang="fr-FR" sz="3200" b="1" dirty="0" smtClean="0"/>
              <a:t>RECHERCHE EOSINOPHILIE</a:t>
            </a:r>
            <a:endParaRPr lang="fr-FR" sz="3200" b="1" dirty="0"/>
          </a:p>
        </p:txBody>
      </p:sp>
      <p:pic>
        <p:nvPicPr>
          <p:cNvPr id="7"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847518" y="2060848"/>
            <a:ext cx="2739172" cy="3425136"/>
          </a:xfrm>
          <a:prstGeom prst="rect">
            <a:avLst/>
          </a:prstGeom>
          <a:noFill/>
          <a:ln>
            <a:solidFill>
              <a:schemeClr val="tx2">
                <a:lumMod val="60000"/>
                <a:lumOff val="40000"/>
              </a:schemeClr>
            </a:solidFill>
          </a:ln>
        </p:spPr>
      </p:pic>
      <p:sp>
        <p:nvSpPr>
          <p:cNvPr id="16" name="Rectangle 15"/>
          <p:cNvSpPr/>
          <p:nvPr/>
        </p:nvSpPr>
        <p:spPr>
          <a:xfrm>
            <a:off x="2843808" y="2547177"/>
            <a:ext cx="2742882" cy="157163"/>
          </a:xfrm>
          <a:custGeom>
            <a:avLst/>
            <a:gdLst>
              <a:gd name="connsiteX0" fmla="*/ 0 w 2344023"/>
              <a:gd name="connsiteY0" fmla="*/ 0 h 144016"/>
              <a:gd name="connsiteX1" fmla="*/ 2344023 w 2344023"/>
              <a:gd name="connsiteY1" fmla="*/ 0 h 144016"/>
              <a:gd name="connsiteX2" fmla="*/ 2344023 w 2344023"/>
              <a:gd name="connsiteY2" fmla="*/ 144016 h 144016"/>
              <a:gd name="connsiteX3" fmla="*/ 0 w 2344023"/>
              <a:gd name="connsiteY3" fmla="*/ 144016 h 144016"/>
              <a:gd name="connsiteX4" fmla="*/ 0 w 2344023"/>
              <a:gd name="connsiteY4" fmla="*/ 0 h 144016"/>
              <a:gd name="connsiteX0" fmla="*/ 0 w 2344023"/>
              <a:gd name="connsiteY0" fmla="*/ 0 h 144016"/>
              <a:gd name="connsiteX1" fmla="*/ 2344023 w 2344023"/>
              <a:gd name="connsiteY1" fmla="*/ 0 h 144016"/>
              <a:gd name="connsiteX2" fmla="*/ 2344023 w 2344023"/>
              <a:gd name="connsiteY2" fmla="*/ 144016 h 144016"/>
              <a:gd name="connsiteX3" fmla="*/ 3175 w 2344023"/>
              <a:gd name="connsiteY3" fmla="*/ 118616 h 144016"/>
              <a:gd name="connsiteX4" fmla="*/ 0 w 2344023"/>
              <a:gd name="connsiteY4" fmla="*/ 0 h 144016"/>
              <a:gd name="connsiteX0" fmla="*/ 0 w 2344023"/>
              <a:gd name="connsiteY0" fmla="*/ 0 h 118616"/>
              <a:gd name="connsiteX1" fmla="*/ 2344023 w 2344023"/>
              <a:gd name="connsiteY1" fmla="*/ 0 h 118616"/>
              <a:gd name="connsiteX2" fmla="*/ 2344023 w 2344023"/>
              <a:gd name="connsiteY2" fmla="*/ 115441 h 118616"/>
              <a:gd name="connsiteX3" fmla="*/ 3175 w 2344023"/>
              <a:gd name="connsiteY3" fmla="*/ 118616 h 118616"/>
              <a:gd name="connsiteX4" fmla="*/ 0 w 2344023"/>
              <a:gd name="connsiteY4" fmla="*/ 0 h 118616"/>
              <a:gd name="connsiteX0" fmla="*/ 0 w 2347198"/>
              <a:gd name="connsiteY0" fmla="*/ 0 h 134491"/>
              <a:gd name="connsiteX1" fmla="*/ 2347198 w 2347198"/>
              <a:gd name="connsiteY1" fmla="*/ 15875 h 134491"/>
              <a:gd name="connsiteX2" fmla="*/ 2347198 w 2347198"/>
              <a:gd name="connsiteY2" fmla="*/ 131316 h 134491"/>
              <a:gd name="connsiteX3" fmla="*/ 6350 w 2347198"/>
              <a:gd name="connsiteY3" fmla="*/ 134491 h 134491"/>
              <a:gd name="connsiteX4" fmla="*/ 0 w 2347198"/>
              <a:gd name="connsiteY4" fmla="*/ 0 h 134491"/>
              <a:gd name="connsiteX0" fmla="*/ 0 w 2347198"/>
              <a:gd name="connsiteY0" fmla="*/ 0 h 134491"/>
              <a:gd name="connsiteX1" fmla="*/ 2347198 w 2347198"/>
              <a:gd name="connsiteY1" fmla="*/ 0 h 134491"/>
              <a:gd name="connsiteX2" fmla="*/ 2347198 w 2347198"/>
              <a:gd name="connsiteY2" fmla="*/ 131316 h 134491"/>
              <a:gd name="connsiteX3" fmla="*/ 6350 w 2347198"/>
              <a:gd name="connsiteY3" fmla="*/ 134491 h 134491"/>
              <a:gd name="connsiteX4" fmla="*/ 0 w 2347198"/>
              <a:gd name="connsiteY4" fmla="*/ 0 h 13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198" h="134491">
                <a:moveTo>
                  <a:pt x="0" y="0"/>
                </a:moveTo>
                <a:lnTo>
                  <a:pt x="2347198" y="0"/>
                </a:lnTo>
                <a:lnTo>
                  <a:pt x="2347198" y="131316"/>
                </a:lnTo>
                <a:lnTo>
                  <a:pt x="6350" y="134491"/>
                </a:lnTo>
                <a:cubicBezTo>
                  <a:pt x="5292" y="94952"/>
                  <a:pt x="1058" y="39539"/>
                  <a:pt x="0" y="0"/>
                </a:cubicBezTo>
                <a:close/>
              </a:path>
            </a:pathLst>
          </a:cu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3" name="Groupe 2"/>
          <p:cNvGrpSpPr/>
          <p:nvPr/>
        </p:nvGrpSpPr>
        <p:grpSpPr>
          <a:xfrm>
            <a:off x="3691826" y="5013176"/>
            <a:ext cx="4850114" cy="1077218"/>
            <a:chOff x="3691826" y="5013176"/>
            <a:chExt cx="4850114" cy="1077218"/>
          </a:xfrm>
        </p:grpSpPr>
        <p:sp>
          <p:nvSpPr>
            <p:cNvPr id="2" name="Rectangle 1"/>
            <p:cNvSpPr/>
            <p:nvPr/>
          </p:nvSpPr>
          <p:spPr>
            <a:xfrm>
              <a:off x="5596190" y="5013176"/>
              <a:ext cx="2945750" cy="1077218"/>
            </a:xfrm>
            <a:prstGeom prst="rect">
              <a:avLst/>
            </a:prstGeom>
          </p:spPr>
          <p:txBody>
            <a:bodyPr wrap="square">
              <a:spAutoFit/>
            </a:bodyPr>
            <a:lstStyle/>
            <a:p>
              <a:r>
                <a:rPr lang="fr-CH" sz="800" dirty="0" smtClean="0"/>
                <a:t>*Le </a:t>
              </a:r>
              <a:r>
                <a:rPr lang="fr-CH" sz="800" dirty="0"/>
                <a:t>syndrome d'</a:t>
              </a:r>
              <a:r>
                <a:rPr lang="fr-CH" sz="800" dirty="0" err="1"/>
                <a:t>Omenn</a:t>
              </a:r>
              <a:r>
                <a:rPr lang="fr-CH" sz="800" dirty="0"/>
                <a:t> est un trouble inflammatoire caractérisé par une érythrodermie, une desquamation, une alopécie, des diarrhées chroniques, un retard de croissance staturo-pondérale, adénopathies, et une hépatosplénomégalie, associés à un déficit immunitaire combiné </a:t>
              </a:r>
              <a:r>
                <a:rPr lang="fr-CH" sz="800" dirty="0" smtClean="0"/>
                <a:t>sévère</a:t>
              </a:r>
            </a:p>
            <a:p>
              <a:r>
                <a:rPr lang="fr-CH" sz="800" dirty="0" smtClean="0"/>
                <a:t>**</a:t>
              </a:r>
              <a:r>
                <a:rPr lang="fr-CH" sz="800" dirty="0"/>
                <a:t>Le syndrome de </a:t>
              </a:r>
              <a:r>
                <a:rPr lang="fr-CH" sz="800" dirty="0" err="1"/>
                <a:t>Gleich</a:t>
              </a:r>
              <a:r>
                <a:rPr lang="fr-CH" sz="800" dirty="0"/>
                <a:t> associe un </a:t>
              </a:r>
              <a:r>
                <a:rPr lang="fr-CH" sz="800" dirty="0" err="1"/>
                <a:t>angio-oedème</a:t>
              </a:r>
              <a:r>
                <a:rPr lang="fr-CH" sz="800" dirty="0"/>
                <a:t> </a:t>
              </a:r>
              <a:r>
                <a:rPr lang="fr-CH" sz="800" dirty="0" smtClean="0"/>
                <a:t>épisodique non allergique, </a:t>
              </a:r>
              <a:r>
                <a:rPr lang="fr-CH" sz="800" dirty="0"/>
                <a:t>une </a:t>
              </a:r>
              <a:r>
                <a:rPr lang="fr-CH" sz="800" dirty="0" err="1"/>
                <a:t>hyperéosinophilie</a:t>
              </a:r>
              <a:r>
                <a:rPr lang="fr-CH" sz="800" dirty="0"/>
                <a:t> et une augmentation des immunoglobulines M (IgM). </a:t>
              </a:r>
            </a:p>
          </p:txBody>
        </p:sp>
        <p:sp>
          <p:nvSpPr>
            <p:cNvPr id="8" name="Rectangle 7"/>
            <p:cNvSpPr/>
            <p:nvPr/>
          </p:nvSpPr>
          <p:spPr>
            <a:xfrm>
              <a:off x="3779912" y="5085184"/>
              <a:ext cx="263570" cy="215444"/>
            </a:xfrm>
            <a:prstGeom prst="rect">
              <a:avLst/>
            </a:prstGeom>
          </p:spPr>
          <p:txBody>
            <a:bodyPr wrap="square">
              <a:spAutoFit/>
            </a:bodyPr>
            <a:lstStyle/>
            <a:p>
              <a:r>
                <a:rPr lang="fr-CH" sz="800" dirty="0" smtClean="0"/>
                <a:t>*</a:t>
              </a:r>
              <a:endParaRPr lang="fr-CH" sz="800" dirty="0"/>
            </a:p>
          </p:txBody>
        </p:sp>
        <p:sp>
          <p:nvSpPr>
            <p:cNvPr id="9" name="Rectangle 8"/>
            <p:cNvSpPr/>
            <p:nvPr/>
          </p:nvSpPr>
          <p:spPr>
            <a:xfrm>
              <a:off x="3691826" y="5229780"/>
              <a:ext cx="304110" cy="215444"/>
            </a:xfrm>
            <a:prstGeom prst="rect">
              <a:avLst/>
            </a:prstGeom>
          </p:spPr>
          <p:txBody>
            <a:bodyPr wrap="square">
              <a:spAutoFit/>
            </a:bodyPr>
            <a:lstStyle/>
            <a:p>
              <a:r>
                <a:rPr lang="fr-CH" sz="800" dirty="0" smtClean="0"/>
                <a:t>**</a:t>
              </a:r>
              <a:endParaRPr lang="fr-CH" sz="800" dirty="0"/>
            </a:p>
          </p:txBody>
        </p:sp>
      </p:grpSp>
    </p:spTree>
    <p:extLst>
      <p:ext uri="{BB962C8B-B14F-4D97-AF65-F5344CB8AC3E}">
        <p14:creationId xmlns:p14="http://schemas.microsoft.com/office/powerpoint/2010/main" val="21981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3377" y="63359"/>
            <a:ext cx="3067250" cy="1077218"/>
          </a:xfrm>
          <a:prstGeom prst="rect">
            <a:avLst/>
          </a:prstGeom>
        </p:spPr>
        <p:txBody>
          <a:bodyPr wrap="none">
            <a:spAutoFit/>
          </a:bodyPr>
          <a:lstStyle/>
          <a:p>
            <a:pPr algn="ctr"/>
            <a:r>
              <a:rPr lang="fr-FR" sz="3200" b="1" dirty="0" smtClean="0">
                <a:solidFill>
                  <a:srgbClr val="00B0F0"/>
                </a:solidFill>
              </a:rPr>
              <a:t>EOSINOPHILIE</a:t>
            </a:r>
          </a:p>
          <a:p>
            <a:pPr algn="ctr"/>
            <a:r>
              <a:rPr lang="fr-FR" sz="3200" b="1" dirty="0" smtClean="0"/>
              <a:t>Quels parasites ?</a:t>
            </a:r>
            <a:endParaRPr lang="fr-FR" sz="3200" b="1" dirty="0"/>
          </a:p>
        </p:txBody>
      </p:sp>
      <p:grpSp>
        <p:nvGrpSpPr>
          <p:cNvPr id="4" name="Groupe 3"/>
          <p:cNvGrpSpPr/>
          <p:nvPr/>
        </p:nvGrpSpPr>
        <p:grpSpPr>
          <a:xfrm>
            <a:off x="543500" y="1268760"/>
            <a:ext cx="7897639" cy="3960440"/>
            <a:chOff x="827584" y="1628800"/>
            <a:chExt cx="6961807" cy="3235863"/>
          </a:xfrm>
        </p:grpSpPr>
        <p:pic>
          <p:nvPicPr>
            <p:cNvPr id="8" name="Picture 2" descr="HD:Users:mz:Desktop:Eosino et parasites.jpg"/>
            <p:cNvPicPr/>
            <p:nvPr/>
          </p:nvPicPr>
          <p:blipFill rotWithShape="1">
            <a:blip r:embed="rId2">
              <a:extLst>
                <a:ext uri="{28A0092B-C50C-407E-A947-70E740481C1C}">
                  <a14:useLocalDpi xmlns:a14="http://schemas.microsoft.com/office/drawing/2010/main" val="0"/>
                </a:ext>
              </a:extLst>
            </a:blip>
            <a:srcRect t="21360"/>
            <a:stretch/>
          </p:blipFill>
          <p:spPr bwMode="auto">
            <a:xfrm>
              <a:off x="827584" y="1628800"/>
              <a:ext cx="5486400" cy="3235863"/>
            </a:xfrm>
            <a:prstGeom prst="rect">
              <a:avLst/>
            </a:prstGeom>
            <a:noFill/>
            <a:ln>
              <a:noFill/>
            </a:ln>
          </p:spPr>
        </p:pic>
        <p:sp>
          <p:nvSpPr>
            <p:cNvPr id="2" name="Rectangle 1"/>
            <p:cNvSpPr/>
            <p:nvPr/>
          </p:nvSpPr>
          <p:spPr>
            <a:xfrm>
              <a:off x="4042879" y="4182424"/>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4047840" y="2797600"/>
              <a:ext cx="1003151" cy="232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5270862" y="2939622"/>
              <a:ext cx="882029" cy="201174"/>
            </a:xfrm>
            <a:prstGeom prst="rect">
              <a:avLst/>
            </a:prstGeom>
            <a:noFill/>
          </p:spPr>
          <p:txBody>
            <a:bodyPr wrap="none" rtlCol="0">
              <a:spAutoFit/>
            </a:bodyPr>
            <a:lstStyle/>
            <a:p>
              <a:r>
                <a:rPr lang="fr-CH" sz="1000" b="1" i="1" dirty="0" err="1" smtClean="0">
                  <a:latin typeface="Segoe UI" panose="020B0502040204020203" pitchFamily="34" charset="0"/>
                  <a:cs typeface="Segoe UI" panose="020B0502040204020203" pitchFamily="34" charset="0"/>
                </a:rPr>
                <a:t>Strongyloïdes</a:t>
              </a:r>
              <a:endParaRPr lang="fr-CH" sz="1000" b="1" i="1" dirty="0">
                <a:latin typeface="Segoe UI" panose="020B0502040204020203" pitchFamily="34" charset="0"/>
                <a:cs typeface="Segoe UI" panose="020B0502040204020203" pitchFamily="34" charset="0"/>
              </a:endParaRPr>
            </a:p>
          </p:txBody>
        </p:sp>
        <p:sp>
          <p:nvSpPr>
            <p:cNvPr id="12" name="Rectangle 11"/>
            <p:cNvSpPr/>
            <p:nvPr/>
          </p:nvSpPr>
          <p:spPr>
            <a:xfrm>
              <a:off x="5336641" y="2974955"/>
              <a:ext cx="816251" cy="165841"/>
            </a:xfrm>
            <a:custGeom>
              <a:avLst/>
              <a:gdLst>
                <a:gd name="connsiteX0" fmla="*/ 0 w 720776"/>
                <a:gd name="connsiteY0" fmla="*/ 0 h 161445"/>
                <a:gd name="connsiteX1" fmla="*/ 720776 w 720776"/>
                <a:gd name="connsiteY1" fmla="*/ 0 h 161445"/>
                <a:gd name="connsiteX2" fmla="*/ 720776 w 720776"/>
                <a:gd name="connsiteY2" fmla="*/ 161445 h 161445"/>
                <a:gd name="connsiteX3" fmla="*/ 0 w 720776"/>
                <a:gd name="connsiteY3" fmla="*/ 161445 h 161445"/>
                <a:gd name="connsiteX4" fmla="*/ 0 w 720776"/>
                <a:gd name="connsiteY4" fmla="*/ 0 h 161445"/>
                <a:gd name="connsiteX0" fmla="*/ 0 w 720776"/>
                <a:gd name="connsiteY0" fmla="*/ 0 h 161445"/>
                <a:gd name="connsiteX1" fmla="*/ 720776 w 720776"/>
                <a:gd name="connsiteY1" fmla="*/ 16668 h 161445"/>
                <a:gd name="connsiteX2" fmla="*/ 720776 w 720776"/>
                <a:gd name="connsiteY2" fmla="*/ 161445 h 161445"/>
                <a:gd name="connsiteX3" fmla="*/ 0 w 720776"/>
                <a:gd name="connsiteY3" fmla="*/ 161445 h 161445"/>
                <a:gd name="connsiteX4" fmla="*/ 0 w 720776"/>
                <a:gd name="connsiteY4" fmla="*/ 0 h 161445"/>
                <a:gd name="connsiteX0" fmla="*/ 0 w 723157"/>
                <a:gd name="connsiteY0" fmla="*/ 0 h 144777"/>
                <a:gd name="connsiteX1" fmla="*/ 723157 w 723157"/>
                <a:gd name="connsiteY1" fmla="*/ 0 h 144777"/>
                <a:gd name="connsiteX2" fmla="*/ 723157 w 723157"/>
                <a:gd name="connsiteY2" fmla="*/ 144777 h 144777"/>
                <a:gd name="connsiteX3" fmla="*/ 2381 w 723157"/>
                <a:gd name="connsiteY3" fmla="*/ 144777 h 144777"/>
                <a:gd name="connsiteX4" fmla="*/ 0 w 723157"/>
                <a:gd name="connsiteY4" fmla="*/ 0 h 144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7" h="144777">
                  <a:moveTo>
                    <a:pt x="0" y="0"/>
                  </a:moveTo>
                  <a:lnTo>
                    <a:pt x="723157" y="0"/>
                  </a:lnTo>
                  <a:lnTo>
                    <a:pt x="723157" y="144777"/>
                  </a:lnTo>
                  <a:lnTo>
                    <a:pt x="2381" y="144777"/>
                  </a:lnTo>
                  <a:cubicBezTo>
                    <a:pt x="1587" y="96518"/>
                    <a:pt x="794" y="48259"/>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ZoneTexte 12"/>
            <p:cNvSpPr txBox="1"/>
            <p:nvPr/>
          </p:nvSpPr>
          <p:spPr>
            <a:xfrm>
              <a:off x="6692578" y="4293487"/>
              <a:ext cx="1096813" cy="201174"/>
            </a:xfrm>
            <a:prstGeom prst="rect">
              <a:avLst/>
            </a:prstGeom>
            <a:solidFill>
              <a:srgbClr val="B7FFFF"/>
            </a:solidFill>
            <a:ln>
              <a:solidFill>
                <a:srgbClr val="00FFFF"/>
              </a:solidFill>
            </a:ln>
          </p:spPr>
          <p:txBody>
            <a:bodyPr wrap="none" rtlCol="0" anchor="ctr">
              <a:spAutoFit/>
            </a:bodyPr>
            <a:lstStyle/>
            <a:p>
              <a:r>
                <a:rPr lang="fr-CH" sz="1000" dirty="0" smtClean="0"/>
                <a:t>La gale (arthropode)</a:t>
              </a:r>
              <a:endParaRPr lang="fr-CH" sz="1000" dirty="0"/>
            </a:p>
          </p:txBody>
        </p:sp>
        <p:sp>
          <p:nvSpPr>
            <p:cNvPr id="14" name="ZoneTexte 13"/>
            <p:cNvSpPr txBox="1"/>
            <p:nvPr/>
          </p:nvSpPr>
          <p:spPr>
            <a:xfrm>
              <a:off x="6354193" y="4209408"/>
              <a:ext cx="352982" cy="369332"/>
            </a:xfrm>
            <a:prstGeom prst="rect">
              <a:avLst/>
            </a:prstGeom>
            <a:noFill/>
          </p:spPr>
          <p:txBody>
            <a:bodyPr wrap="none" rtlCol="0">
              <a:spAutoFit/>
            </a:bodyPr>
            <a:lstStyle/>
            <a:p>
              <a:r>
                <a:rPr lang="fr-CH" dirty="0" smtClean="0"/>
                <a:t>+ </a:t>
              </a:r>
              <a:endParaRPr lang="fr-CH" dirty="0"/>
            </a:p>
          </p:txBody>
        </p:sp>
        <p:sp>
          <p:nvSpPr>
            <p:cNvPr id="16" name="Rectangle 11"/>
            <p:cNvSpPr/>
            <p:nvPr/>
          </p:nvSpPr>
          <p:spPr>
            <a:xfrm>
              <a:off x="1018010" y="3393816"/>
              <a:ext cx="888656" cy="117668"/>
            </a:xfrm>
            <a:custGeom>
              <a:avLst/>
              <a:gdLst>
                <a:gd name="connsiteX0" fmla="*/ 0 w 720776"/>
                <a:gd name="connsiteY0" fmla="*/ 0 h 161445"/>
                <a:gd name="connsiteX1" fmla="*/ 720776 w 720776"/>
                <a:gd name="connsiteY1" fmla="*/ 0 h 161445"/>
                <a:gd name="connsiteX2" fmla="*/ 720776 w 720776"/>
                <a:gd name="connsiteY2" fmla="*/ 161445 h 161445"/>
                <a:gd name="connsiteX3" fmla="*/ 0 w 720776"/>
                <a:gd name="connsiteY3" fmla="*/ 161445 h 161445"/>
                <a:gd name="connsiteX4" fmla="*/ 0 w 720776"/>
                <a:gd name="connsiteY4" fmla="*/ 0 h 161445"/>
                <a:gd name="connsiteX0" fmla="*/ 0 w 720776"/>
                <a:gd name="connsiteY0" fmla="*/ 0 h 161445"/>
                <a:gd name="connsiteX1" fmla="*/ 720776 w 720776"/>
                <a:gd name="connsiteY1" fmla="*/ 16668 h 161445"/>
                <a:gd name="connsiteX2" fmla="*/ 720776 w 720776"/>
                <a:gd name="connsiteY2" fmla="*/ 161445 h 161445"/>
                <a:gd name="connsiteX3" fmla="*/ 0 w 720776"/>
                <a:gd name="connsiteY3" fmla="*/ 161445 h 161445"/>
                <a:gd name="connsiteX4" fmla="*/ 0 w 720776"/>
                <a:gd name="connsiteY4" fmla="*/ 0 h 161445"/>
                <a:gd name="connsiteX0" fmla="*/ 0 w 723157"/>
                <a:gd name="connsiteY0" fmla="*/ 0 h 144777"/>
                <a:gd name="connsiteX1" fmla="*/ 723157 w 723157"/>
                <a:gd name="connsiteY1" fmla="*/ 0 h 144777"/>
                <a:gd name="connsiteX2" fmla="*/ 723157 w 723157"/>
                <a:gd name="connsiteY2" fmla="*/ 144777 h 144777"/>
                <a:gd name="connsiteX3" fmla="*/ 2381 w 723157"/>
                <a:gd name="connsiteY3" fmla="*/ 144777 h 144777"/>
                <a:gd name="connsiteX4" fmla="*/ 0 w 723157"/>
                <a:gd name="connsiteY4" fmla="*/ 0 h 144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7" h="144777">
                  <a:moveTo>
                    <a:pt x="0" y="0"/>
                  </a:moveTo>
                  <a:lnTo>
                    <a:pt x="723157" y="0"/>
                  </a:lnTo>
                  <a:lnTo>
                    <a:pt x="723157" y="144777"/>
                  </a:lnTo>
                  <a:lnTo>
                    <a:pt x="2381" y="144777"/>
                  </a:lnTo>
                  <a:cubicBezTo>
                    <a:pt x="1587" y="96518"/>
                    <a:pt x="794" y="48259"/>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5" name="Rectangle 14"/>
          <p:cNvSpPr/>
          <p:nvPr/>
        </p:nvSpPr>
        <p:spPr>
          <a:xfrm>
            <a:off x="405835" y="5389831"/>
            <a:ext cx="7822334" cy="584775"/>
          </a:xfrm>
          <a:prstGeom prst="rect">
            <a:avLst/>
          </a:prstGeom>
          <a:ln>
            <a:solidFill>
              <a:schemeClr val="tx1"/>
            </a:solidFill>
          </a:ln>
        </p:spPr>
        <p:txBody>
          <a:bodyPr wrap="none">
            <a:spAutoFit/>
          </a:bodyPr>
          <a:lstStyle/>
          <a:p>
            <a:pPr algn="ctr"/>
            <a:r>
              <a:rPr lang="fr-FR" sz="3200" b="1" dirty="0" smtClean="0">
                <a:solidFill>
                  <a:srgbClr val="FF0000"/>
                </a:solidFill>
              </a:rPr>
              <a:t>SURTOUT LES HEMINTHES ET PROTOZOAIRES</a:t>
            </a:r>
            <a:endParaRPr lang="fr-FR" sz="3200" b="1" dirty="0">
              <a:solidFill>
                <a:srgbClr val="FF0000"/>
              </a:solidFill>
            </a:endParaRPr>
          </a:p>
        </p:txBody>
      </p:sp>
      <p:grpSp>
        <p:nvGrpSpPr>
          <p:cNvPr id="9" name="Groupe 8"/>
          <p:cNvGrpSpPr/>
          <p:nvPr/>
        </p:nvGrpSpPr>
        <p:grpSpPr>
          <a:xfrm>
            <a:off x="2561987" y="1543433"/>
            <a:ext cx="235962" cy="215444"/>
            <a:chOff x="7146644" y="946531"/>
            <a:chExt cx="235962" cy="215444"/>
          </a:xfrm>
        </p:grpSpPr>
        <p:sp>
          <p:nvSpPr>
            <p:cNvPr id="5" name="Ellipse 4"/>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7146644" y="946531"/>
              <a:ext cx="235962" cy="215444"/>
            </a:xfrm>
            <a:prstGeom prst="rect">
              <a:avLst/>
            </a:prstGeom>
            <a:noFill/>
          </p:spPr>
          <p:txBody>
            <a:bodyPr wrap="none" rtlCol="0">
              <a:spAutoFit/>
            </a:bodyPr>
            <a:lstStyle/>
            <a:p>
              <a:r>
                <a:rPr lang="fr-CH" sz="800" dirty="0" smtClean="0"/>
                <a:t>1</a:t>
              </a:r>
              <a:endParaRPr lang="fr-CH" sz="800" dirty="0"/>
            </a:p>
          </p:txBody>
        </p:sp>
      </p:grpSp>
      <p:grpSp>
        <p:nvGrpSpPr>
          <p:cNvPr id="17" name="Groupe 16"/>
          <p:cNvGrpSpPr/>
          <p:nvPr/>
        </p:nvGrpSpPr>
        <p:grpSpPr>
          <a:xfrm>
            <a:off x="4073026" y="2616033"/>
            <a:ext cx="235962" cy="215444"/>
            <a:chOff x="7146644" y="946531"/>
            <a:chExt cx="235962" cy="215444"/>
          </a:xfrm>
        </p:grpSpPr>
        <p:sp>
          <p:nvSpPr>
            <p:cNvPr id="18" name="Ellipse 17"/>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ZoneTexte 18"/>
            <p:cNvSpPr txBox="1"/>
            <p:nvPr/>
          </p:nvSpPr>
          <p:spPr>
            <a:xfrm>
              <a:off x="7146644" y="946531"/>
              <a:ext cx="235962" cy="215444"/>
            </a:xfrm>
            <a:prstGeom prst="rect">
              <a:avLst/>
            </a:prstGeom>
            <a:noFill/>
          </p:spPr>
          <p:txBody>
            <a:bodyPr wrap="none" rtlCol="0">
              <a:spAutoFit/>
            </a:bodyPr>
            <a:lstStyle/>
            <a:p>
              <a:r>
                <a:rPr lang="fr-CH" sz="800" dirty="0" smtClean="0"/>
                <a:t>2</a:t>
              </a:r>
              <a:endParaRPr lang="fr-CH" sz="800" dirty="0"/>
            </a:p>
          </p:txBody>
        </p:sp>
      </p:grpSp>
      <p:grpSp>
        <p:nvGrpSpPr>
          <p:cNvPr id="20" name="Groupe 19"/>
          <p:cNvGrpSpPr/>
          <p:nvPr/>
        </p:nvGrpSpPr>
        <p:grpSpPr>
          <a:xfrm>
            <a:off x="4522307" y="2616033"/>
            <a:ext cx="235962" cy="215444"/>
            <a:chOff x="7146644" y="946531"/>
            <a:chExt cx="235962" cy="215444"/>
          </a:xfrm>
        </p:grpSpPr>
        <p:sp>
          <p:nvSpPr>
            <p:cNvPr id="21" name="Ellipse 20"/>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ZoneTexte 21"/>
            <p:cNvSpPr txBox="1"/>
            <p:nvPr/>
          </p:nvSpPr>
          <p:spPr>
            <a:xfrm>
              <a:off x="7146644" y="946531"/>
              <a:ext cx="235962" cy="215444"/>
            </a:xfrm>
            <a:prstGeom prst="rect">
              <a:avLst/>
            </a:prstGeom>
            <a:noFill/>
          </p:spPr>
          <p:txBody>
            <a:bodyPr wrap="none" rtlCol="0">
              <a:spAutoFit/>
            </a:bodyPr>
            <a:lstStyle/>
            <a:p>
              <a:r>
                <a:rPr lang="fr-CH" sz="800" dirty="0" smtClean="0"/>
                <a:t>3</a:t>
              </a:r>
              <a:endParaRPr lang="fr-CH" sz="800" dirty="0"/>
            </a:p>
          </p:txBody>
        </p:sp>
      </p:grpSp>
      <p:grpSp>
        <p:nvGrpSpPr>
          <p:cNvPr id="23" name="Groupe 22"/>
          <p:cNvGrpSpPr/>
          <p:nvPr/>
        </p:nvGrpSpPr>
        <p:grpSpPr>
          <a:xfrm>
            <a:off x="5523576" y="2787003"/>
            <a:ext cx="235962" cy="215444"/>
            <a:chOff x="7146644" y="946531"/>
            <a:chExt cx="235962" cy="215444"/>
          </a:xfrm>
        </p:grpSpPr>
        <p:sp>
          <p:nvSpPr>
            <p:cNvPr id="24" name="Ellipse 23"/>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ZoneTexte 24"/>
            <p:cNvSpPr txBox="1"/>
            <p:nvPr/>
          </p:nvSpPr>
          <p:spPr>
            <a:xfrm>
              <a:off x="7146644" y="946531"/>
              <a:ext cx="235962" cy="215444"/>
            </a:xfrm>
            <a:prstGeom prst="rect">
              <a:avLst/>
            </a:prstGeom>
            <a:noFill/>
          </p:spPr>
          <p:txBody>
            <a:bodyPr wrap="none" rtlCol="0">
              <a:spAutoFit/>
            </a:bodyPr>
            <a:lstStyle/>
            <a:p>
              <a:r>
                <a:rPr lang="fr-CH" sz="800" dirty="0" smtClean="0"/>
                <a:t>4</a:t>
              </a:r>
              <a:endParaRPr lang="fr-CH" sz="800" dirty="0"/>
            </a:p>
          </p:txBody>
        </p:sp>
      </p:grpSp>
      <p:grpSp>
        <p:nvGrpSpPr>
          <p:cNvPr id="26" name="Groupe 25"/>
          <p:cNvGrpSpPr/>
          <p:nvPr/>
        </p:nvGrpSpPr>
        <p:grpSpPr>
          <a:xfrm>
            <a:off x="4073026" y="4306877"/>
            <a:ext cx="235962" cy="215444"/>
            <a:chOff x="7146644" y="946531"/>
            <a:chExt cx="235962" cy="215444"/>
          </a:xfrm>
        </p:grpSpPr>
        <p:sp>
          <p:nvSpPr>
            <p:cNvPr id="27" name="Ellipse 26"/>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ZoneTexte 27"/>
            <p:cNvSpPr txBox="1"/>
            <p:nvPr/>
          </p:nvSpPr>
          <p:spPr>
            <a:xfrm>
              <a:off x="7146644" y="946531"/>
              <a:ext cx="235962" cy="215444"/>
            </a:xfrm>
            <a:prstGeom prst="rect">
              <a:avLst/>
            </a:prstGeom>
            <a:noFill/>
          </p:spPr>
          <p:txBody>
            <a:bodyPr wrap="none" rtlCol="0">
              <a:spAutoFit/>
            </a:bodyPr>
            <a:lstStyle/>
            <a:p>
              <a:r>
                <a:rPr lang="fr-CH" sz="800" dirty="0" smtClean="0"/>
                <a:t>5</a:t>
              </a:r>
              <a:endParaRPr lang="fr-CH" sz="800" dirty="0"/>
            </a:p>
          </p:txBody>
        </p:sp>
      </p:grpSp>
      <p:grpSp>
        <p:nvGrpSpPr>
          <p:cNvPr id="29" name="Groupe 28"/>
          <p:cNvGrpSpPr/>
          <p:nvPr/>
        </p:nvGrpSpPr>
        <p:grpSpPr>
          <a:xfrm>
            <a:off x="7043422" y="4426695"/>
            <a:ext cx="235962" cy="215444"/>
            <a:chOff x="7146644" y="946531"/>
            <a:chExt cx="235962" cy="215444"/>
          </a:xfrm>
        </p:grpSpPr>
        <p:sp>
          <p:nvSpPr>
            <p:cNvPr id="30" name="Ellipse 29"/>
            <p:cNvSpPr/>
            <p:nvPr/>
          </p:nvSpPr>
          <p:spPr>
            <a:xfrm>
              <a:off x="7181193" y="980728"/>
              <a:ext cx="166865" cy="1598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ZoneTexte 30"/>
            <p:cNvSpPr txBox="1"/>
            <p:nvPr/>
          </p:nvSpPr>
          <p:spPr>
            <a:xfrm>
              <a:off x="7146644" y="946531"/>
              <a:ext cx="235962" cy="215444"/>
            </a:xfrm>
            <a:prstGeom prst="rect">
              <a:avLst/>
            </a:prstGeom>
            <a:noFill/>
          </p:spPr>
          <p:txBody>
            <a:bodyPr wrap="none" rtlCol="0">
              <a:spAutoFit/>
            </a:bodyPr>
            <a:lstStyle/>
            <a:p>
              <a:r>
                <a:rPr lang="fr-CH" sz="800" dirty="0" smtClean="0"/>
                <a:t>6</a:t>
              </a:r>
              <a:endParaRPr lang="fr-CH" sz="800" dirty="0"/>
            </a:p>
          </p:txBody>
        </p:sp>
      </p:grpSp>
      <p:sp>
        <p:nvSpPr>
          <p:cNvPr id="10" name="Rectangle 9"/>
          <p:cNvSpPr/>
          <p:nvPr/>
        </p:nvSpPr>
        <p:spPr>
          <a:xfrm>
            <a:off x="6876257" y="1445091"/>
            <a:ext cx="2016224" cy="584775"/>
          </a:xfrm>
          <a:prstGeom prst="rect">
            <a:avLst/>
          </a:prstGeom>
        </p:spPr>
        <p:txBody>
          <a:bodyPr wrap="square">
            <a:spAutoFit/>
          </a:bodyPr>
          <a:lstStyle/>
          <a:p>
            <a:pPr marL="171450" indent="-171450">
              <a:buFont typeface="Arial" panose="020B0604020202020204" pitchFamily="34" charset="0"/>
              <a:buChar char="•"/>
            </a:pPr>
            <a:r>
              <a:rPr lang="fr-CH" sz="800" dirty="0"/>
              <a:t>dans l’eau sale</a:t>
            </a:r>
          </a:p>
          <a:p>
            <a:pPr marL="171450" indent="-171450">
              <a:buFont typeface="Arial" panose="020B0604020202020204" pitchFamily="34" charset="0"/>
              <a:buChar char="•"/>
            </a:pPr>
            <a:r>
              <a:rPr lang="fr-CH" sz="800" dirty="0" smtClean="0"/>
              <a:t>1 </a:t>
            </a:r>
            <a:r>
              <a:rPr lang="fr-CH" sz="800" dirty="0"/>
              <a:t>à 15 </a:t>
            </a:r>
            <a:r>
              <a:rPr lang="fr-CH" sz="800" dirty="0" smtClean="0"/>
              <a:t>microns</a:t>
            </a:r>
          </a:p>
          <a:p>
            <a:pPr marL="171450" indent="-171450">
              <a:buFont typeface="Arial" panose="020B0604020202020204" pitchFamily="34" charset="0"/>
              <a:buChar char="•"/>
            </a:pPr>
            <a:r>
              <a:rPr lang="fr-CH" sz="800" dirty="0" smtClean="0"/>
              <a:t>forment </a:t>
            </a:r>
            <a:r>
              <a:rPr lang="fr-CH" sz="800" dirty="0"/>
              <a:t>des </a:t>
            </a:r>
            <a:r>
              <a:rPr lang="fr-CH" sz="800" dirty="0" smtClean="0"/>
              <a:t>kystes et </a:t>
            </a:r>
            <a:r>
              <a:rPr lang="fr-CH" sz="800" dirty="0" smtClean="0">
                <a:solidFill>
                  <a:srgbClr val="FF0000"/>
                </a:solidFill>
              </a:rPr>
              <a:t>1 germe peut suffire à faire une infection</a:t>
            </a:r>
            <a:endParaRPr lang="fr-CH" sz="800" dirty="0">
              <a:solidFill>
                <a:srgbClr val="FF0000"/>
              </a:solidFill>
            </a:endParaRPr>
          </a:p>
        </p:txBody>
      </p:sp>
      <p:cxnSp>
        <p:nvCxnSpPr>
          <p:cNvPr id="33" name="Connecteur droit 32"/>
          <p:cNvCxnSpPr/>
          <p:nvPr/>
        </p:nvCxnSpPr>
        <p:spPr>
          <a:xfrm>
            <a:off x="6801951" y="1268760"/>
            <a:ext cx="11065"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59524" y="1859945"/>
            <a:ext cx="788140"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918361" y="3707751"/>
            <a:ext cx="317675"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945905" y="3850870"/>
            <a:ext cx="889791" cy="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209250" y="3501008"/>
            <a:ext cx="774571" cy="246221"/>
          </a:xfrm>
          <a:prstGeom prst="rect">
            <a:avLst/>
          </a:prstGeom>
          <a:noFill/>
        </p:spPr>
        <p:txBody>
          <a:bodyPr wrap="none" rtlCol="0">
            <a:spAutoFit/>
          </a:bodyPr>
          <a:lstStyle/>
          <a:p>
            <a:r>
              <a:rPr lang="fr-CH" sz="1000" b="1" dirty="0" smtClean="0"/>
              <a:t>(vers plats)</a:t>
            </a:r>
            <a:endParaRPr lang="fr-CH" sz="1000" b="1" dirty="0"/>
          </a:p>
        </p:txBody>
      </p:sp>
      <p:cxnSp>
        <p:nvCxnSpPr>
          <p:cNvPr id="45" name="Connecteur droit avec flèche 44"/>
          <p:cNvCxnSpPr/>
          <p:nvPr/>
        </p:nvCxnSpPr>
        <p:spPr>
          <a:xfrm flipH="1">
            <a:off x="2602270" y="3696126"/>
            <a:ext cx="1"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2596534" y="3429000"/>
            <a:ext cx="1"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293853" y="835263"/>
            <a:ext cx="4565507" cy="3600400"/>
          </a:xfrm>
          <a:prstGeom prst="rect">
            <a:avLst/>
          </a:prstGeom>
          <a:solidFill>
            <a:schemeClr val="accent5">
              <a:lumMod val="20000"/>
              <a:lumOff val="80000"/>
            </a:schemeClr>
          </a:solidFill>
        </p:spPr>
      </p:pic>
      <p:sp>
        <p:nvSpPr>
          <p:cNvPr id="7" name="Rectangle 6"/>
          <p:cNvSpPr/>
          <p:nvPr/>
        </p:nvSpPr>
        <p:spPr>
          <a:xfrm>
            <a:off x="186512" y="4517573"/>
            <a:ext cx="8849983" cy="2339102"/>
          </a:xfrm>
          <a:prstGeom prst="rect">
            <a:avLst/>
          </a:prstGeom>
          <a:solidFill>
            <a:schemeClr val="bg1"/>
          </a:solidFill>
        </p:spPr>
        <p:txBody>
          <a:bodyPr wrap="square">
            <a:spAutoFit/>
          </a:bodyPr>
          <a:lstStyle/>
          <a:p>
            <a:pPr algn="ctr"/>
            <a:r>
              <a:rPr lang="fr-CH" sz="2800" b="1" dirty="0"/>
              <a:t>HELMINTHES</a:t>
            </a:r>
          </a:p>
          <a:p>
            <a:pPr algn="ctr"/>
            <a:endParaRPr lang="fr-CH" sz="1400" dirty="0" smtClean="0">
              <a:latin typeface="Times New Roman" panose="02020603050405020304" pitchFamily="18" charset="0"/>
            </a:endParaRPr>
          </a:p>
          <a:p>
            <a:pPr marL="285750" indent="-285750">
              <a:buFont typeface="Arial" panose="020B0604020202020204" pitchFamily="34" charset="0"/>
              <a:buChar char="•"/>
            </a:pPr>
            <a:r>
              <a:rPr lang="fr-CH" sz="2000" b="1" dirty="0" smtClean="0">
                <a:latin typeface="Times New Roman" panose="02020603050405020304" pitchFamily="18" charset="0"/>
              </a:rPr>
              <a:t>Phases </a:t>
            </a:r>
            <a:r>
              <a:rPr lang="fr-CH" sz="2000" b="1" dirty="0">
                <a:latin typeface="Times New Roman" panose="02020603050405020304" pitchFamily="18" charset="0"/>
              </a:rPr>
              <a:t>d’invasion </a:t>
            </a:r>
            <a:r>
              <a:rPr lang="fr-CH" sz="2000" dirty="0" smtClean="0">
                <a:latin typeface="Times New Roman" panose="02020603050405020304" pitchFamily="18" charset="0"/>
              </a:rPr>
              <a:t>(</a:t>
            </a:r>
            <a:r>
              <a:rPr lang="fr-CH" sz="2000" dirty="0" smtClean="0"/>
              <a:t>1 </a:t>
            </a:r>
            <a:r>
              <a:rPr lang="fr-CH" sz="2000" dirty="0"/>
              <a:t>semaine à 3 </a:t>
            </a:r>
            <a:r>
              <a:rPr lang="fr-CH" sz="2000" dirty="0" smtClean="0"/>
              <a:t>mois) </a:t>
            </a:r>
            <a:r>
              <a:rPr lang="fr-CH" sz="2000" dirty="0">
                <a:latin typeface="Times New Roman" panose="02020603050405020304" pitchFamily="18" charset="0"/>
                <a:sym typeface="Wingdings" panose="05000000000000000000" pitchFamily="2" charset="2"/>
              </a:rPr>
              <a:t> </a:t>
            </a:r>
            <a:r>
              <a:rPr lang="fr-CH" sz="2000" u="sng" dirty="0" smtClean="0">
                <a:solidFill>
                  <a:srgbClr val="00B0F0"/>
                </a:solidFill>
                <a:latin typeface="Times New Roman" panose="02020603050405020304" pitchFamily="18" charset="0"/>
              </a:rPr>
              <a:t>Hyper</a:t>
            </a:r>
            <a:r>
              <a:rPr lang="fr-CH" sz="2000" dirty="0" smtClean="0">
                <a:solidFill>
                  <a:srgbClr val="00B0F0"/>
                </a:solidFill>
                <a:latin typeface="Times New Roman" panose="02020603050405020304" pitchFamily="18" charset="0"/>
              </a:rPr>
              <a:t> </a:t>
            </a:r>
            <a:r>
              <a:rPr lang="fr-CH" sz="2000" dirty="0" smtClean="0">
                <a:latin typeface="Times New Roman" panose="02020603050405020304" pitchFamily="18" charset="0"/>
              </a:rPr>
              <a:t>éosinophilie </a:t>
            </a:r>
            <a:r>
              <a:rPr lang="fr-CH" sz="2000" dirty="0" smtClean="0">
                <a:latin typeface="SymbolMT"/>
              </a:rPr>
              <a:t>→ </a:t>
            </a:r>
            <a:r>
              <a:rPr lang="fr-CH" sz="2000" dirty="0" smtClean="0">
                <a:latin typeface="Times New Roman" panose="02020603050405020304" pitchFamily="18" charset="0"/>
              </a:rPr>
              <a:t>dépistage plutôt par la </a:t>
            </a:r>
            <a:r>
              <a:rPr lang="fr-CH" sz="2000" b="1" dirty="0" smtClean="0">
                <a:latin typeface="Times New Roman" panose="02020603050405020304" pitchFamily="18" charset="0"/>
              </a:rPr>
              <a:t>sérologie</a:t>
            </a:r>
          </a:p>
          <a:p>
            <a:pPr marL="285750" indent="-285750">
              <a:buFont typeface="Arial" panose="020B0604020202020204" pitchFamily="34" charset="0"/>
              <a:buChar char="•"/>
            </a:pPr>
            <a:endParaRPr lang="fr-CH" sz="2000" dirty="0"/>
          </a:p>
          <a:p>
            <a:pPr marL="285750" indent="-285750">
              <a:buFont typeface="Arial" panose="020B0604020202020204" pitchFamily="34" charset="0"/>
              <a:buChar char="•"/>
            </a:pPr>
            <a:r>
              <a:rPr lang="fr-CH" sz="2000" b="1" dirty="0" smtClean="0">
                <a:latin typeface="Times New Roman" panose="02020603050405020304" pitchFamily="18" charset="0"/>
              </a:rPr>
              <a:t>Phase d’état </a:t>
            </a:r>
            <a:r>
              <a:rPr lang="fr-CH" sz="2000" dirty="0" smtClean="0">
                <a:latin typeface="Times New Roman" panose="02020603050405020304" pitchFamily="18" charset="0"/>
              </a:rPr>
              <a:t>(&gt; 6-12 mois) </a:t>
            </a:r>
            <a:r>
              <a:rPr lang="fr-CH" sz="2000" dirty="0" smtClean="0">
                <a:latin typeface="Times New Roman" panose="02020603050405020304" pitchFamily="18" charset="0"/>
                <a:sym typeface="Wingdings" panose="05000000000000000000" pitchFamily="2" charset="2"/>
              </a:rPr>
              <a:t> é</a:t>
            </a:r>
            <a:r>
              <a:rPr lang="fr-CH" sz="2000" dirty="0" smtClean="0">
                <a:latin typeface="Times New Roman" panose="02020603050405020304" pitchFamily="18" charset="0"/>
              </a:rPr>
              <a:t>osinophilie souvent </a:t>
            </a:r>
            <a:r>
              <a:rPr lang="fr-CH" sz="2000" u="sng" dirty="0" smtClean="0">
                <a:solidFill>
                  <a:srgbClr val="FF0000"/>
                </a:solidFill>
                <a:latin typeface="Times New Roman" panose="02020603050405020304" pitchFamily="18" charset="0"/>
              </a:rPr>
              <a:t>normale </a:t>
            </a:r>
            <a:r>
              <a:rPr lang="fr-CH" sz="2000" dirty="0" smtClean="0">
                <a:latin typeface="SymbolMT"/>
              </a:rPr>
              <a:t>→ </a:t>
            </a:r>
            <a:r>
              <a:rPr lang="fr-CH" sz="2000" dirty="0">
                <a:latin typeface="Times New Roman" panose="02020603050405020304" pitchFamily="18" charset="0"/>
              </a:rPr>
              <a:t>dépistage plutôt </a:t>
            </a:r>
            <a:r>
              <a:rPr lang="fr-CH" sz="2000" dirty="0" smtClean="0">
                <a:latin typeface="Times New Roman" panose="02020603050405020304" pitchFamily="18" charset="0"/>
              </a:rPr>
              <a:t>par </a:t>
            </a:r>
            <a:r>
              <a:rPr lang="fr-CH" sz="2000" b="1" dirty="0" smtClean="0">
                <a:latin typeface="Times New Roman" panose="02020603050405020304" pitchFamily="18" charset="0"/>
              </a:rPr>
              <a:t>examen direct</a:t>
            </a:r>
          </a:p>
        </p:txBody>
      </p:sp>
      <p:sp>
        <p:nvSpPr>
          <p:cNvPr id="9" name="Rectangle 8"/>
          <p:cNvSpPr/>
          <p:nvPr/>
        </p:nvSpPr>
        <p:spPr>
          <a:xfrm>
            <a:off x="3275856" y="353845"/>
            <a:ext cx="2448272" cy="400110"/>
          </a:xfrm>
          <a:prstGeom prst="rect">
            <a:avLst/>
          </a:prstGeom>
        </p:spPr>
        <p:txBody>
          <a:bodyPr wrap="square">
            <a:spAutoFit/>
          </a:bodyPr>
          <a:lstStyle/>
          <a:p>
            <a:r>
              <a:rPr lang="fr-CH" sz="1000" i="1" dirty="0"/>
              <a:t>Luc PARIS, Parasitologie-Mycologie</a:t>
            </a:r>
          </a:p>
          <a:p>
            <a:r>
              <a:rPr lang="fr-CH" sz="1000" i="1" dirty="0"/>
              <a:t>Groupe Hospitalier </a:t>
            </a:r>
            <a:r>
              <a:rPr lang="fr-CH" sz="1000" i="1" dirty="0" smtClean="0"/>
              <a:t>Pitié-Salpêtrière, 2008</a:t>
            </a:r>
            <a:endParaRPr lang="fr-CH" sz="1000" i="1" dirty="0"/>
          </a:p>
        </p:txBody>
      </p:sp>
      <p:grpSp>
        <p:nvGrpSpPr>
          <p:cNvPr id="18" name="Groupe 17"/>
          <p:cNvGrpSpPr/>
          <p:nvPr/>
        </p:nvGrpSpPr>
        <p:grpSpPr>
          <a:xfrm>
            <a:off x="251520" y="1369596"/>
            <a:ext cx="3779912" cy="2834934"/>
            <a:chOff x="6372200" y="369995"/>
            <a:chExt cx="3779912" cy="2834934"/>
          </a:xfrm>
        </p:grpSpPr>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69995"/>
              <a:ext cx="3779912" cy="2834934"/>
            </a:xfrm>
            <a:prstGeom prst="rect">
              <a:avLst/>
            </a:prstGeom>
          </p:spPr>
        </p:pic>
        <p:cxnSp>
          <p:nvCxnSpPr>
            <p:cNvPr id="20" name="Connecteur droit 19"/>
            <p:cNvCxnSpPr/>
            <p:nvPr/>
          </p:nvCxnSpPr>
          <p:spPr>
            <a:xfrm>
              <a:off x="7020272" y="2098187"/>
              <a:ext cx="25202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2125339" y="1742603"/>
            <a:ext cx="1654573" cy="1859241"/>
            <a:chOff x="6677980" y="2731720"/>
            <a:chExt cx="1654573" cy="1859241"/>
          </a:xfrm>
        </p:grpSpPr>
        <p:grpSp>
          <p:nvGrpSpPr>
            <p:cNvPr id="12" name="Groupe 11"/>
            <p:cNvGrpSpPr/>
            <p:nvPr/>
          </p:nvGrpSpPr>
          <p:grpSpPr>
            <a:xfrm>
              <a:off x="6682740" y="2731720"/>
              <a:ext cx="1649813" cy="1712183"/>
              <a:chOff x="6682740" y="2731720"/>
              <a:chExt cx="1649813" cy="1712183"/>
            </a:xfrm>
          </p:grpSpPr>
          <p:sp>
            <p:nvSpPr>
              <p:cNvPr id="14" name="Forme libre 13"/>
              <p:cNvSpPr/>
              <p:nvPr/>
            </p:nvSpPr>
            <p:spPr>
              <a:xfrm>
                <a:off x="6682740" y="3329940"/>
                <a:ext cx="944880" cy="589280"/>
              </a:xfrm>
              <a:custGeom>
                <a:avLst/>
                <a:gdLst>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65760 w 906780"/>
                  <a:gd name="connsiteY7" fmla="*/ 198120 h 604253"/>
                  <a:gd name="connsiteX8" fmla="*/ 358140 w 906780"/>
                  <a:gd name="connsiteY8" fmla="*/ 274320 h 604253"/>
                  <a:gd name="connsiteX9" fmla="*/ 350520 w 906780"/>
                  <a:gd name="connsiteY9" fmla="*/ 304800 h 604253"/>
                  <a:gd name="connsiteX10" fmla="*/ 320040 w 906780"/>
                  <a:gd name="connsiteY10" fmla="*/ 327660 h 604253"/>
                  <a:gd name="connsiteX11" fmla="*/ 228600 w 906780"/>
                  <a:gd name="connsiteY11" fmla="*/ 266700 h 604253"/>
                  <a:gd name="connsiteX12" fmla="*/ 144780 w 906780"/>
                  <a:gd name="connsiteY12" fmla="*/ 1447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65760 w 906780"/>
                  <a:gd name="connsiteY7" fmla="*/ 198120 h 604253"/>
                  <a:gd name="connsiteX8" fmla="*/ 358140 w 906780"/>
                  <a:gd name="connsiteY8" fmla="*/ 274320 h 604253"/>
                  <a:gd name="connsiteX9" fmla="*/ 350520 w 906780"/>
                  <a:gd name="connsiteY9" fmla="*/ 304800 h 604253"/>
                  <a:gd name="connsiteX10" fmla="*/ 320040 w 906780"/>
                  <a:gd name="connsiteY10" fmla="*/ 327660 h 604253"/>
                  <a:gd name="connsiteX11" fmla="*/ 228600 w 906780"/>
                  <a:gd name="connsiteY11" fmla="*/ 266700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65760 w 906780"/>
                  <a:gd name="connsiteY7" fmla="*/ 198120 h 604253"/>
                  <a:gd name="connsiteX8" fmla="*/ 358140 w 906780"/>
                  <a:gd name="connsiteY8" fmla="*/ 274320 h 604253"/>
                  <a:gd name="connsiteX9" fmla="*/ 350520 w 906780"/>
                  <a:gd name="connsiteY9" fmla="*/ 304800 h 604253"/>
                  <a:gd name="connsiteX10" fmla="*/ 320040 w 906780"/>
                  <a:gd name="connsiteY10" fmla="*/ 32766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65760 w 906780"/>
                  <a:gd name="connsiteY7" fmla="*/ 198120 h 604253"/>
                  <a:gd name="connsiteX8" fmla="*/ 358140 w 906780"/>
                  <a:gd name="connsiteY8" fmla="*/ 27432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65760 w 906780"/>
                  <a:gd name="connsiteY7" fmla="*/ 198120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03860 w 906780"/>
                  <a:gd name="connsiteY6" fmla="*/ 99060 h 604253"/>
                  <a:gd name="connsiteX7" fmla="*/ 381635 w 906780"/>
                  <a:gd name="connsiteY7" fmla="*/ 163195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64820 w 906780"/>
                  <a:gd name="connsiteY5" fmla="*/ 106680 h 604253"/>
                  <a:gd name="connsiteX6" fmla="*/ 422910 w 906780"/>
                  <a:gd name="connsiteY6" fmla="*/ 99060 h 604253"/>
                  <a:gd name="connsiteX7" fmla="*/ 381635 w 906780"/>
                  <a:gd name="connsiteY7" fmla="*/ 163195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495300 w 906780"/>
                  <a:gd name="connsiteY4" fmla="*/ 144780 h 604253"/>
                  <a:gd name="connsiteX5" fmla="*/ 474345 w 906780"/>
                  <a:gd name="connsiteY5" fmla="*/ 113030 h 604253"/>
                  <a:gd name="connsiteX6" fmla="*/ 422910 w 906780"/>
                  <a:gd name="connsiteY6" fmla="*/ 99060 h 604253"/>
                  <a:gd name="connsiteX7" fmla="*/ 381635 w 906780"/>
                  <a:gd name="connsiteY7" fmla="*/ 163195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501650 w 906780"/>
                  <a:gd name="connsiteY4" fmla="*/ 167005 h 604253"/>
                  <a:gd name="connsiteX5" fmla="*/ 474345 w 906780"/>
                  <a:gd name="connsiteY5" fmla="*/ 113030 h 604253"/>
                  <a:gd name="connsiteX6" fmla="*/ 422910 w 906780"/>
                  <a:gd name="connsiteY6" fmla="*/ 99060 h 604253"/>
                  <a:gd name="connsiteX7" fmla="*/ 381635 w 906780"/>
                  <a:gd name="connsiteY7" fmla="*/ 163195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4253"/>
                  <a:gd name="connsiteX1" fmla="*/ 708660 w 906780"/>
                  <a:gd name="connsiteY1" fmla="*/ 586740 h 604253"/>
                  <a:gd name="connsiteX2" fmla="*/ 609600 w 906780"/>
                  <a:gd name="connsiteY2" fmla="*/ 472440 h 604253"/>
                  <a:gd name="connsiteX3" fmla="*/ 548640 w 906780"/>
                  <a:gd name="connsiteY3" fmla="*/ 274320 h 604253"/>
                  <a:gd name="connsiteX4" fmla="*/ 511175 w 906780"/>
                  <a:gd name="connsiteY4" fmla="*/ 173355 h 604253"/>
                  <a:gd name="connsiteX5" fmla="*/ 474345 w 906780"/>
                  <a:gd name="connsiteY5" fmla="*/ 113030 h 604253"/>
                  <a:gd name="connsiteX6" fmla="*/ 422910 w 906780"/>
                  <a:gd name="connsiteY6" fmla="*/ 99060 h 604253"/>
                  <a:gd name="connsiteX7" fmla="*/ 381635 w 906780"/>
                  <a:gd name="connsiteY7" fmla="*/ 163195 h 604253"/>
                  <a:gd name="connsiteX8" fmla="*/ 364490 w 906780"/>
                  <a:gd name="connsiteY8" fmla="*/ 255270 h 604253"/>
                  <a:gd name="connsiteX9" fmla="*/ 350520 w 906780"/>
                  <a:gd name="connsiteY9" fmla="*/ 304800 h 604253"/>
                  <a:gd name="connsiteX10" fmla="*/ 307340 w 906780"/>
                  <a:gd name="connsiteY10" fmla="*/ 346710 h 604253"/>
                  <a:gd name="connsiteX11" fmla="*/ 225425 w 906780"/>
                  <a:gd name="connsiteY11" fmla="*/ 295275 h 604253"/>
                  <a:gd name="connsiteX12" fmla="*/ 125730 w 906780"/>
                  <a:gd name="connsiteY12" fmla="*/ 182880 h 604253"/>
                  <a:gd name="connsiteX13" fmla="*/ 0 w 906780"/>
                  <a:gd name="connsiteY13" fmla="*/ 0 h 604253"/>
                  <a:gd name="connsiteX0" fmla="*/ 906780 w 906780"/>
                  <a:gd name="connsiteY0" fmla="*/ 601980 h 602182"/>
                  <a:gd name="connsiteX1" fmla="*/ 657860 w 906780"/>
                  <a:gd name="connsiteY1" fmla="*/ 548640 h 602182"/>
                  <a:gd name="connsiteX2" fmla="*/ 609600 w 906780"/>
                  <a:gd name="connsiteY2" fmla="*/ 472440 h 602182"/>
                  <a:gd name="connsiteX3" fmla="*/ 548640 w 906780"/>
                  <a:gd name="connsiteY3" fmla="*/ 274320 h 602182"/>
                  <a:gd name="connsiteX4" fmla="*/ 511175 w 906780"/>
                  <a:gd name="connsiteY4" fmla="*/ 173355 h 602182"/>
                  <a:gd name="connsiteX5" fmla="*/ 474345 w 906780"/>
                  <a:gd name="connsiteY5" fmla="*/ 113030 h 602182"/>
                  <a:gd name="connsiteX6" fmla="*/ 422910 w 906780"/>
                  <a:gd name="connsiteY6" fmla="*/ 99060 h 602182"/>
                  <a:gd name="connsiteX7" fmla="*/ 381635 w 906780"/>
                  <a:gd name="connsiteY7" fmla="*/ 163195 h 602182"/>
                  <a:gd name="connsiteX8" fmla="*/ 364490 w 906780"/>
                  <a:gd name="connsiteY8" fmla="*/ 255270 h 602182"/>
                  <a:gd name="connsiteX9" fmla="*/ 350520 w 906780"/>
                  <a:gd name="connsiteY9" fmla="*/ 304800 h 602182"/>
                  <a:gd name="connsiteX10" fmla="*/ 307340 w 906780"/>
                  <a:gd name="connsiteY10" fmla="*/ 346710 h 602182"/>
                  <a:gd name="connsiteX11" fmla="*/ 225425 w 906780"/>
                  <a:gd name="connsiteY11" fmla="*/ 295275 h 602182"/>
                  <a:gd name="connsiteX12" fmla="*/ 125730 w 906780"/>
                  <a:gd name="connsiteY12" fmla="*/ 182880 h 602182"/>
                  <a:gd name="connsiteX13" fmla="*/ 0 w 906780"/>
                  <a:gd name="connsiteY13" fmla="*/ 0 h 602182"/>
                  <a:gd name="connsiteX0" fmla="*/ 944880 w 944880"/>
                  <a:gd name="connsiteY0" fmla="*/ 589280 h 589561"/>
                  <a:gd name="connsiteX1" fmla="*/ 657860 w 944880"/>
                  <a:gd name="connsiteY1" fmla="*/ 548640 h 589561"/>
                  <a:gd name="connsiteX2" fmla="*/ 609600 w 944880"/>
                  <a:gd name="connsiteY2" fmla="*/ 472440 h 589561"/>
                  <a:gd name="connsiteX3" fmla="*/ 548640 w 944880"/>
                  <a:gd name="connsiteY3" fmla="*/ 274320 h 589561"/>
                  <a:gd name="connsiteX4" fmla="*/ 511175 w 944880"/>
                  <a:gd name="connsiteY4" fmla="*/ 173355 h 589561"/>
                  <a:gd name="connsiteX5" fmla="*/ 474345 w 944880"/>
                  <a:gd name="connsiteY5" fmla="*/ 113030 h 589561"/>
                  <a:gd name="connsiteX6" fmla="*/ 422910 w 944880"/>
                  <a:gd name="connsiteY6" fmla="*/ 99060 h 589561"/>
                  <a:gd name="connsiteX7" fmla="*/ 381635 w 944880"/>
                  <a:gd name="connsiteY7" fmla="*/ 163195 h 589561"/>
                  <a:gd name="connsiteX8" fmla="*/ 364490 w 944880"/>
                  <a:gd name="connsiteY8" fmla="*/ 255270 h 589561"/>
                  <a:gd name="connsiteX9" fmla="*/ 350520 w 944880"/>
                  <a:gd name="connsiteY9" fmla="*/ 304800 h 589561"/>
                  <a:gd name="connsiteX10" fmla="*/ 307340 w 944880"/>
                  <a:gd name="connsiteY10" fmla="*/ 346710 h 589561"/>
                  <a:gd name="connsiteX11" fmla="*/ 225425 w 944880"/>
                  <a:gd name="connsiteY11" fmla="*/ 295275 h 589561"/>
                  <a:gd name="connsiteX12" fmla="*/ 125730 w 944880"/>
                  <a:gd name="connsiteY12" fmla="*/ 182880 h 589561"/>
                  <a:gd name="connsiteX13" fmla="*/ 0 w 944880"/>
                  <a:gd name="connsiteY13" fmla="*/ 0 h 589561"/>
                  <a:gd name="connsiteX0" fmla="*/ 944880 w 944880"/>
                  <a:gd name="connsiteY0" fmla="*/ 589280 h 589551"/>
                  <a:gd name="connsiteX1" fmla="*/ 657860 w 944880"/>
                  <a:gd name="connsiteY1" fmla="*/ 548640 h 589551"/>
                  <a:gd name="connsiteX2" fmla="*/ 603250 w 944880"/>
                  <a:gd name="connsiteY2" fmla="*/ 478790 h 589551"/>
                  <a:gd name="connsiteX3" fmla="*/ 548640 w 944880"/>
                  <a:gd name="connsiteY3" fmla="*/ 274320 h 589551"/>
                  <a:gd name="connsiteX4" fmla="*/ 511175 w 944880"/>
                  <a:gd name="connsiteY4" fmla="*/ 173355 h 589551"/>
                  <a:gd name="connsiteX5" fmla="*/ 474345 w 944880"/>
                  <a:gd name="connsiteY5" fmla="*/ 113030 h 589551"/>
                  <a:gd name="connsiteX6" fmla="*/ 422910 w 944880"/>
                  <a:gd name="connsiteY6" fmla="*/ 99060 h 589551"/>
                  <a:gd name="connsiteX7" fmla="*/ 381635 w 944880"/>
                  <a:gd name="connsiteY7" fmla="*/ 163195 h 589551"/>
                  <a:gd name="connsiteX8" fmla="*/ 364490 w 944880"/>
                  <a:gd name="connsiteY8" fmla="*/ 255270 h 589551"/>
                  <a:gd name="connsiteX9" fmla="*/ 350520 w 944880"/>
                  <a:gd name="connsiteY9" fmla="*/ 304800 h 589551"/>
                  <a:gd name="connsiteX10" fmla="*/ 307340 w 944880"/>
                  <a:gd name="connsiteY10" fmla="*/ 346710 h 589551"/>
                  <a:gd name="connsiteX11" fmla="*/ 225425 w 944880"/>
                  <a:gd name="connsiteY11" fmla="*/ 295275 h 589551"/>
                  <a:gd name="connsiteX12" fmla="*/ 125730 w 944880"/>
                  <a:gd name="connsiteY12" fmla="*/ 182880 h 589551"/>
                  <a:gd name="connsiteX13" fmla="*/ 0 w 944880"/>
                  <a:gd name="connsiteY13" fmla="*/ 0 h 589551"/>
                  <a:gd name="connsiteX0" fmla="*/ 944880 w 944880"/>
                  <a:gd name="connsiteY0" fmla="*/ 589280 h 589585"/>
                  <a:gd name="connsiteX1" fmla="*/ 670560 w 944880"/>
                  <a:gd name="connsiteY1" fmla="*/ 551815 h 589585"/>
                  <a:gd name="connsiteX2" fmla="*/ 603250 w 944880"/>
                  <a:gd name="connsiteY2" fmla="*/ 478790 h 589585"/>
                  <a:gd name="connsiteX3" fmla="*/ 548640 w 944880"/>
                  <a:gd name="connsiteY3" fmla="*/ 274320 h 589585"/>
                  <a:gd name="connsiteX4" fmla="*/ 511175 w 944880"/>
                  <a:gd name="connsiteY4" fmla="*/ 173355 h 589585"/>
                  <a:gd name="connsiteX5" fmla="*/ 474345 w 944880"/>
                  <a:gd name="connsiteY5" fmla="*/ 113030 h 589585"/>
                  <a:gd name="connsiteX6" fmla="*/ 422910 w 944880"/>
                  <a:gd name="connsiteY6" fmla="*/ 99060 h 589585"/>
                  <a:gd name="connsiteX7" fmla="*/ 381635 w 944880"/>
                  <a:gd name="connsiteY7" fmla="*/ 163195 h 589585"/>
                  <a:gd name="connsiteX8" fmla="*/ 364490 w 944880"/>
                  <a:gd name="connsiteY8" fmla="*/ 255270 h 589585"/>
                  <a:gd name="connsiteX9" fmla="*/ 350520 w 944880"/>
                  <a:gd name="connsiteY9" fmla="*/ 304800 h 589585"/>
                  <a:gd name="connsiteX10" fmla="*/ 307340 w 944880"/>
                  <a:gd name="connsiteY10" fmla="*/ 346710 h 589585"/>
                  <a:gd name="connsiteX11" fmla="*/ 225425 w 944880"/>
                  <a:gd name="connsiteY11" fmla="*/ 295275 h 589585"/>
                  <a:gd name="connsiteX12" fmla="*/ 125730 w 944880"/>
                  <a:gd name="connsiteY12" fmla="*/ 182880 h 589585"/>
                  <a:gd name="connsiteX13" fmla="*/ 0 w 944880"/>
                  <a:gd name="connsiteY13" fmla="*/ 0 h 589585"/>
                  <a:gd name="connsiteX0" fmla="*/ 944880 w 944880"/>
                  <a:gd name="connsiteY0" fmla="*/ 589280 h 589858"/>
                  <a:gd name="connsiteX1" fmla="*/ 670560 w 944880"/>
                  <a:gd name="connsiteY1" fmla="*/ 551815 h 589858"/>
                  <a:gd name="connsiteX2" fmla="*/ 603250 w 944880"/>
                  <a:gd name="connsiteY2" fmla="*/ 478790 h 589858"/>
                  <a:gd name="connsiteX3" fmla="*/ 548640 w 944880"/>
                  <a:gd name="connsiteY3" fmla="*/ 274320 h 589858"/>
                  <a:gd name="connsiteX4" fmla="*/ 511175 w 944880"/>
                  <a:gd name="connsiteY4" fmla="*/ 173355 h 589858"/>
                  <a:gd name="connsiteX5" fmla="*/ 474345 w 944880"/>
                  <a:gd name="connsiteY5" fmla="*/ 113030 h 589858"/>
                  <a:gd name="connsiteX6" fmla="*/ 422910 w 944880"/>
                  <a:gd name="connsiteY6" fmla="*/ 99060 h 589858"/>
                  <a:gd name="connsiteX7" fmla="*/ 381635 w 944880"/>
                  <a:gd name="connsiteY7" fmla="*/ 163195 h 589858"/>
                  <a:gd name="connsiteX8" fmla="*/ 364490 w 944880"/>
                  <a:gd name="connsiteY8" fmla="*/ 255270 h 589858"/>
                  <a:gd name="connsiteX9" fmla="*/ 350520 w 944880"/>
                  <a:gd name="connsiteY9" fmla="*/ 304800 h 589858"/>
                  <a:gd name="connsiteX10" fmla="*/ 307340 w 944880"/>
                  <a:gd name="connsiteY10" fmla="*/ 346710 h 589858"/>
                  <a:gd name="connsiteX11" fmla="*/ 225425 w 944880"/>
                  <a:gd name="connsiteY11" fmla="*/ 295275 h 589858"/>
                  <a:gd name="connsiteX12" fmla="*/ 125730 w 944880"/>
                  <a:gd name="connsiteY12" fmla="*/ 182880 h 589858"/>
                  <a:gd name="connsiteX13" fmla="*/ 0 w 944880"/>
                  <a:gd name="connsiteY13" fmla="*/ 0 h 589858"/>
                  <a:gd name="connsiteX0" fmla="*/ 944880 w 944880"/>
                  <a:gd name="connsiteY0" fmla="*/ 589280 h 589280"/>
                  <a:gd name="connsiteX1" fmla="*/ 781685 w 944880"/>
                  <a:gd name="connsiteY1" fmla="*/ 575310 h 589280"/>
                  <a:gd name="connsiteX2" fmla="*/ 670560 w 944880"/>
                  <a:gd name="connsiteY2" fmla="*/ 551815 h 589280"/>
                  <a:gd name="connsiteX3" fmla="*/ 603250 w 944880"/>
                  <a:gd name="connsiteY3" fmla="*/ 478790 h 589280"/>
                  <a:gd name="connsiteX4" fmla="*/ 548640 w 944880"/>
                  <a:gd name="connsiteY4" fmla="*/ 274320 h 589280"/>
                  <a:gd name="connsiteX5" fmla="*/ 511175 w 944880"/>
                  <a:gd name="connsiteY5" fmla="*/ 173355 h 589280"/>
                  <a:gd name="connsiteX6" fmla="*/ 474345 w 944880"/>
                  <a:gd name="connsiteY6" fmla="*/ 113030 h 589280"/>
                  <a:gd name="connsiteX7" fmla="*/ 422910 w 944880"/>
                  <a:gd name="connsiteY7" fmla="*/ 99060 h 589280"/>
                  <a:gd name="connsiteX8" fmla="*/ 381635 w 944880"/>
                  <a:gd name="connsiteY8" fmla="*/ 163195 h 589280"/>
                  <a:gd name="connsiteX9" fmla="*/ 364490 w 944880"/>
                  <a:gd name="connsiteY9" fmla="*/ 255270 h 589280"/>
                  <a:gd name="connsiteX10" fmla="*/ 350520 w 944880"/>
                  <a:gd name="connsiteY10" fmla="*/ 304800 h 589280"/>
                  <a:gd name="connsiteX11" fmla="*/ 307340 w 944880"/>
                  <a:gd name="connsiteY11" fmla="*/ 346710 h 589280"/>
                  <a:gd name="connsiteX12" fmla="*/ 225425 w 944880"/>
                  <a:gd name="connsiteY12" fmla="*/ 295275 h 589280"/>
                  <a:gd name="connsiteX13" fmla="*/ 125730 w 944880"/>
                  <a:gd name="connsiteY13" fmla="*/ 182880 h 589280"/>
                  <a:gd name="connsiteX14" fmla="*/ 0 w 944880"/>
                  <a:gd name="connsiteY14" fmla="*/ 0 h 58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4880" h="589280">
                    <a:moveTo>
                      <a:pt x="944880" y="589280"/>
                    </a:moveTo>
                    <a:cubicBezTo>
                      <a:pt x="915564" y="587481"/>
                      <a:pt x="827405" y="581554"/>
                      <a:pt x="781685" y="575310"/>
                    </a:cubicBezTo>
                    <a:cubicBezTo>
                      <a:pt x="735965" y="569066"/>
                      <a:pt x="700299" y="567902"/>
                      <a:pt x="670560" y="551815"/>
                    </a:cubicBezTo>
                    <a:cubicBezTo>
                      <a:pt x="640821" y="535728"/>
                      <a:pt x="623570" y="525039"/>
                      <a:pt x="603250" y="478790"/>
                    </a:cubicBezTo>
                    <a:cubicBezTo>
                      <a:pt x="582930" y="432541"/>
                      <a:pt x="563986" y="325226"/>
                      <a:pt x="548640" y="274320"/>
                    </a:cubicBezTo>
                    <a:cubicBezTo>
                      <a:pt x="533294" y="223414"/>
                      <a:pt x="523557" y="200237"/>
                      <a:pt x="511175" y="173355"/>
                    </a:cubicBezTo>
                    <a:cubicBezTo>
                      <a:pt x="498793" y="146473"/>
                      <a:pt x="489056" y="125413"/>
                      <a:pt x="474345" y="113030"/>
                    </a:cubicBezTo>
                    <a:cubicBezTo>
                      <a:pt x="459634" y="100648"/>
                      <a:pt x="438362" y="90699"/>
                      <a:pt x="422910" y="99060"/>
                    </a:cubicBezTo>
                    <a:cubicBezTo>
                      <a:pt x="407458" y="107421"/>
                      <a:pt x="391372" y="137160"/>
                      <a:pt x="381635" y="163195"/>
                    </a:cubicBezTo>
                    <a:cubicBezTo>
                      <a:pt x="371898" y="189230"/>
                      <a:pt x="369676" y="231669"/>
                      <a:pt x="364490" y="255270"/>
                    </a:cubicBezTo>
                    <a:cubicBezTo>
                      <a:pt x="359304" y="278871"/>
                      <a:pt x="360045" y="289560"/>
                      <a:pt x="350520" y="304800"/>
                    </a:cubicBezTo>
                    <a:cubicBezTo>
                      <a:pt x="340995" y="320040"/>
                      <a:pt x="328189" y="348297"/>
                      <a:pt x="307340" y="346710"/>
                    </a:cubicBezTo>
                    <a:cubicBezTo>
                      <a:pt x="286491" y="345123"/>
                      <a:pt x="255693" y="322580"/>
                      <a:pt x="225425" y="295275"/>
                    </a:cubicBezTo>
                    <a:cubicBezTo>
                      <a:pt x="195157" y="267970"/>
                      <a:pt x="163301" y="232092"/>
                      <a:pt x="125730" y="182880"/>
                    </a:cubicBezTo>
                    <a:cubicBezTo>
                      <a:pt x="88159" y="133668"/>
                      <a:pt x="53340" y="50165"/>
                      <a:pt x="0" y="0"/>
                    </a:cubicBezTo>
                  </a:path>
                </a:pathLst>
              </a:cu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5" name="Connecteur droit avec flèche 14"/>
              <p:cNvCxnSpPr/>
              <p:nvPr/>
            </p:nvCxnSpPr>
            <p:spPr>
              <a:xfrm flipH="1">
                <a:off x="7155180" y="3140968"/>
                <a:ext cx="225132"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922686" y="2731720"/>
                <a:ext cx="1409867" cy="461665"/>
              </a:xfrm>
              <a:prstGeom prst="rect">
                <a:avLst/>
              </a:prstGeom>
              <a:noFill/>
            </p:spPr>
            <p:txBody>
              <a:bodyPr wrap="square" rtlCol="0">
                <a:spAutoFit/>
              </a:bodyPr>
              <a:lstStyle/>
              <a:p>
                <a:pPr algn="ctr"/>
                <a:r>
                  <a:rPr lang="fr-CH" sz="800" dirty="0" smtClean="0">
                    <a:solidFill>
                      <a:srgbClr val="FF0000"/>
                    </a:solidFill>
                  </a:rPr>
                  <a:t>Evolution de l’éosinophilie après un traitement antiparasitaire efficace</a:t>
                </a:r>
                <a:endParaRPr lang="fr-CH" sz="800" dirty="0">
                  <a:solidFill>
                    <a:srgbClr val="FF0000"/>
                  </a:solidFill>
                </a:endParaRPr>
              </a:p>
            </p:txBody>
          </p:sp>
          <p:sp>
            <p:nvSpPr>
              <p:cNvPr id="17" name="Flèche vers le bas 16"/>
              <p:cNvSpPr/>
              <p:nvPr/>
            </p:nvSpPr>
            <p:spPr>
              <a:xfrm flipV="1">
                <a:off x="6922686" y="4334788"/>
                <a:ext cx="134908" cy="1091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3" name="Rectangle 12"/>
            <p:cNvSpPr/>
            <p:nvPr/>
          </p:nvSpPr>
          <p:spPr>
            <a:xfrm>
              <a:off x="6677980" y="4375517"/>
              <a:ext cx="655949" cy="215444"/>
            </a:xfrm>
            <a:prstGeom prst="rect">
              <a:avLst/>
            </a:prstGeom>
          </p:spPr>
          <p:txBody>
            <a:bodyPr wrap="none">
              <a:spAutoFit/>
            </a:bodyPr>
            <a:lstStyle/>
            <a:p>
              <a:r>
                <a:rPr lang="fr-CH" sz="800" dirty="0">
                  <a:solidFill>
                    <a:srgbClr val="FF0000"/>
                  </a:solidFill>
                </a:rPr>
                <a:t>traitement </a:t>
              </a:r>
              <a:endParaRPr lang="fr-CH" sz="800" dirty="0"/>
            </a:p>
          </p:txBody>
        </p:sp>
      </p:grpSp>
      <p:sp>
        <p:nvSpPr>
          <p:cNvPr id="3" name="ZoneTexte 2"/>
          <p:cNvSpPr txBox="1"/>
          <p:nvPr/>
        </p:nvSpPr>
        <p:spPr>
          <a:xfrm>
            <a:off x="1853184" y="0"/>
            <a:ext cx="4842544" cy="523220"/>
          </a:xfrm>
          <a:prstGeom prst="rect">
            <a:avLst/>
          </a:prstGeom>
          <a:noFill/>
        </p:spPr>
        <p:txBody>
          <a:bodyPr wrap="none" rtlCol="0">
            <a:spAutoFit/>
          </a:bodyPr>
          <a:lstStyle/>
          <a:p>
            <a:r>
              <a:rPr lang="fr-CH" sz="2800" b="1" dirty="0" smtClean="0"/>
              <a:t>L’EOSINOPHILE </a:t>
            </a:r>
            <a:r>
              <a:rPr lang="fr-CH" sz="2800" b="1" dirty="0" smtClean="0">
                <a:solidFill>
                  <a:srgbClr val="00B0F0"/>
                </a:solidFill>
              </a:rPr>
              <a:t>DANS LE TEMPS</a:t>
            </a:r>
            <a:endParaRPr lang="fr-CH" sz="2800" b="1" dirty="0">
              <a:solidFill>
                <a:srgbClr val="00B0F0"/>
              </a:solidFill>
            </a:endParaRPr>
          </a:p>
        </p:txBody>
      </p:sp>
      <p:grpSp>
        <p:nvGrpSpPr>
          <p:cNvPr id="33" name="Groupe 32"/>
          <p:cNvGrpSpPr/>
          <p:nvPr/>
        </p:nvGrpSpPr>
        <p:grpSpPr>
          <a:xfrm>
            <a:off x="5076056" y="2564904"/>
            <a:ext cx="3661603" cy="1512168"/>
            <a:chOff x="5076056" y="2564904"/>
            <a:chExt cx="3661603" cy="1512168"/>
          </a:xfrm>
        </p:grpSpPr>
        <p:grpSp>
          <p:nvGrpSpPr>
            <p:cNvPr id="6" name="Groupe 5"/>
            <p:cNvGrpSpPr/>
            <p:nvPr/>
          </p:nvGrpSpPr>
          <p:grpSpPr>
            <a:xfrm>
              <a:off x="5076056" y="2564904"/>
              <a:ext cx="3661603" cy="1512168"/>
              <a:chOff x="5076056" y="2564904"/>
              <a:chExt cx="3661603" cy="1512168"/>
            </a:xfrm>
          </p:grpSpPr>
          <p:sp>
            <p:nvSpPr>
              <p:cNvPr id="4" name="Rectangle 3"/>
              <p:cNvSpPr/>
              <p:nvPr/>
            </p:nvSpPr>
            <p:spPr>
              <a:xfrm>
                <a:off x="7600809" y="2564904"/>
                <a:ext cx="1136850" cy="246221"/>
              </a:xfrm>
              <a:prstGeom prst="rect">
                <a:avLst/>
              </a:prstGeom>
              <a:solidFill>
                <a:schemeClr val="accent5">
                  <a:lumMod val="20000"/>
                  <a:lumOff val="80000"/>
                </a:schemeClr>
              </a:solidFill>
              <a:ln>
                <a:solidFill>
                  <a:schemeClr val="tx1"/>
                </a:solidFill>
              </a:ln>
            </p:spPr>
            <p:txBody>
              <a:bodyPr wrap="none">
                <a:spAutoFit/>
              </a:bodyPr>
              <a:lstStyle/>
              <a:p>
                <a:r>
                  <a:rPr lang="fr-CH" sz="1000" b="1" dirty="0" smtClean="0">
                    <a:latin typeface="Times New Roman" panose="02020603050405020304" pitchFamily="18" charset="0"/>
                  </a:rPr>
                  <a:t>Phase </a:t>
                </a:r>
                <a:r>
                  <a:rPr lang="fr-CH" sz="1000" b="1" dirty="0">
                    <a:latin typeface="Times New Roman" panose="02020603050405020304" pitchFamily="18" charset="0"/>
                  </a:rPr>
                  <a:t>d’invasion </a:t>
                </a:r>
                <a:endParaRPr lang="fr-CH" sz="1000" dirty="0"/>
              </a:p>
            </p:txBody>
          </p:sp>
          <p:sp>
            <p:nvSpPr>
              <p:cNvPr id="21" name="Rectangle 20"/>
              <p:cNvSpPr/>
              <p:nvPr/>
            </p:nvSpPr>
            <p:spPr>
              <a:xfrm>
                <a:off x="6337785" y="2564904"/>
                <a:ext cx="1136850" cy="246221"/>
              </a:xfrm>
              <a:prstGeom prst="rect">
                <a:avLst/>
              </a:prstGeom>
              <a:solidFill>
                <a:schemeClr val="accent5">
                  <a:lumMod val="20000"/>
                  <a:lumOff val="80000"/>
                </a:schemeClr>
              </a:solidFill>
              <a:ln>
                <a:solidFill>
                  <a:schemeClr val="tx1"/>
                </a:solidFill>
              </a:ln>
            </p:spPr>
            <p:txBody>
              <a:bodyPr wrap="none">
                <a:spAutoFit/>
              </a:bodyPr>
              <a:lstStyle/>
              <a:p>
                <a:r>
                  <a:rPr lang="fr-CH" sz="1000" b="1" dirty="0" smtClean="0">
                    <a:latin typeface="Times New Roman" panose="02020603050405020304" pitchFamily="18" charset="0"/>
                  </a:rPr>
                  <a:t>Phase </a:t>
                </a:r>
                <a:r>
                  <a:rPr lang="fr-CH" sz="1000" b="1" dirty="0">
                    <a:latin typeface="Times New Roman" panose="02020603050405020304" pitchFamily="18" charset="0"/>
                  </a:rPr>
                  <a:t>d’invasion </a:t>
                </a:r>
                <a:endParaRPr lang="fr-CH" sz="1000" dirty="0"/>
              </a:p>
            </p:txBody>
          </p:sp>
          <p:sp>
            <p:nvSpPr>
              <p:cNvPr id="22" name="Rectangle 21"/>
              <p:cNvSpPr/>
              <p:nvPr/>
            </p:nvSpPr>
            <p:spPr>
              <a:xfrm>
                <a:off x="5076056" y="2564904"/>
                <a:ext cx="1136850" cy="246221"/>
              </a:xfrm>
              <a:prstGeom prst="rect">
                <a:avLst/>
              </a:prstGeom>
              <a:solidFill>
                <a:schemeClr val="accent5">
                  <a:lumMod val="20000"/>
                  <a:lumOff val="80000"/>
                </a:schemeClr>
              </a:solidFill>
              <a:ln>
                <a:solidFill>
                  <a:schemeClr val="tx1"/>
                </a:solidFill>
              </a:ln>
            </p:spPr>
            <p:txBody>
              <a:bodyPr wrap="none">
                <a:spAutoFit/>
              </a:bodyPr>
              <a:lstStyle/>
              <a:p>
                <a:r>
                  <a:rPr lang="fr-CH" sz="1000" b="1" dirty="0" smtClean="0">
                    <a:latin typeface="Times New Roman" panose="02020603050405020304" pitchFamily="18" charset="0"/>
                  </a:rPr>
                  <a:t>Phase </a:t>
                </a:r>
                <a:r>
                  <a:rPr lang="fr-CH" sz="1000" b="1" dirty="0">
                    <a:latin typeface="Times New Roman" panose="02020603050405020304" pitchFamily="18" charset="0"/>
                  </a:rPr>
                  <a:t>d’invasion </a:t>
                </a:r>
              </a:p>
            </p:txBody>
          </p:sp>
          <p:sp>
            <p:nvSpPr>
              <p:cNvPr id="24" name="Rectangle 23"/>
              <p:cNvSpPr/>
              <p:nvPr/>
            </p:nvSpPr>
            <p:spPr>
              <a:xfrm>
                <a:off x="7087101" y="3830851"/>
                <a:ext cx="891591" cy="246221"/>
              </a:xfrm>
              <a:prstGeom prst="rect">
                <a:avLst/>
              </a:prstGeom>
              <a:solidFill>
                <a:schemeClr val="bg1"/>
              </a:solidFill>
              <a:ln>
                <a:solidFill>
                  <a:schemeClr val="tx1"/>
                </a:solidFill>
              </a:ln>
            </p:spPr>
            <p:txBody>
              <a:bodyPr wrap="none">
                <a:spAutoFit/>
              </a:bodyPr>
              <a:lstStyle/>
              <a:p>
                <a:r>
                  <a:rPr lang="fr-CH" sz="1000" b="1" dirty="0" smtClean="0">
                    <a:latin typeface="Times New Roman" panose="02020603050405020304" pitchFamily="18" charset="0"/>
                  </a:rPr>
                  <a:t>Phase d’état </a:t>
                </a:r>
                <a:endParaRPr lang="fr-CH" sz="1000" dirty="0"/>
              </a:p>
            </p:txBody>
          </p:sp>
          <p:sp>
            <p:nvSpPr>
              <p:cNvPr id="25" name="Rectangle 24"/>
              <p:cNvSpPr/>
              <p:nvPr/>
            </p:nvSpPr>
            <p:spPr>
              <a:xfrm>
                <a:off x="5722127" y="3830851"/>
                <a:ext cx="859531" cy="246221"/>
              </a:xfrm>
              <a:prstGeom prst="rect">
                <a:avLst/>
              </a:prstGeom>
              <a:solidFill>
                <a:schemeClr val="bg1"/>
              </a:solidFill>
              <a:ln>
                <a:solidFill>
                  <a:schemeClr val="tx1"/>
                </a:solidFill>
              </a:ln>
            </p:spPr>
            <p:txBody>
              <a:bodyPr wrap="none">
                <a:spAutoFit/>
              </a:bodyPr>
              <a:lstStyle/>
              <a:p>
                <a:r>
                  <a:rPr lang="fr-CH" sz="1000" b="1" dirty="0" smtClean="0">
                    <a:latin typeface="Times New Roman" panose="02020603050405020304" pitchFamily="18" charset="0"/>
                  </a:rPr>
                  <a:t>Phase d’état</a:t>
                </a:r>
                <a:endParaRPr lang="fr-CH" sz="1000" dirty="0"/>
              </a:p>
            </p:txBody>
          </p:sp>
        </p:grpSp>
        <p:cxnSp>
          <p:nvCxnSpPr>
            <p:cNvPr id="10" name="Connecteur droit avec flèche 9"/>
            <p:cNvCxnSpPr/>
            <p:nvPr/>
          </p:nvCxnSpPr>
          <p:spPr>
            <a:xfrm>
              <a:off x="5436096" y="2811125"/>
              <a:ext cx="91461" cy="185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718573" y="2811125"/>
              <a:ext cx="72008" cy="118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123503" y="2813288"/>
              <a:ext cx="91461" cy="185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6151892" y="3645024"/>
              <a:ext cx="76292" cy="185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7380312" y="3737936"/>
              <a:ext cx="72008" cy="92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496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8943" y="2204864"/>
            <a:ext cx="3814057" cy="830997"/>
          </a:xfrm>
          <a:prstGeom prst="rect">
            <a:avLst/>
          </a:prstGeom>
        </p:spPr>
        <p:txBody>
          <a:bodyPr wrap="none">
            <a:spAutoFit/>
          </a:bodyPr>
          <a:lstStyle/>
          <a:p>
            <a:pPr marL="0" lvl="1" algn="ctr"/>
            <a:r>
              <a:rPr lang="fr-FR" sz="4800" b="1" dirty="0" smtClean="0"/>
              <a:t>TRAITEMENTS</a:t>
            </a:r>
            <a:endParaRPr lang="fr-FR" sz="4800" b="1" dirty="0"/>
          </a:p>
        </p:txBody>
      </p:sp>
    </p:spTree>
    <p:extLst>
      <p:ext uri="{BB962C8B-B14F-4D97-AF65-F5344CB8AC3E}">
        <p14:creationId xmlns:p14="http://schemas.microsoft.com/office/powerpoint/2010/main" val="3397374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3704" y="399627"/>
            <a:ext cx="8716591" cy="6058746"/>
          </a:xfrm>
          <a:prstGeom prst="rect">
            <a:avLst/>
          </a:prstGeom>
        </p:spPr>
      </p:pic>
      <p:sp>
        <p:nvSpPr>
          <p:cNvPr id="3" name="ZoneTexte 2"/>
          <p:cNvSpPr txBox="1"/>
          <p:nvPr/>
        </p:nvSpPr>
        <p:spPr>
          <a:xfrm>
            <a:off x="7020272" y="4345649"/>
            <a:ext cx="2304256" cy="830997"/>
          </a:xfrm>
          <a:prstGeom prst="rect">
            <a:avLst/>
          </a:prstGeom>
          <a:noFill/>
        </p:spPr>
        <p:txBody>
          <a:bodyPr wrap="square" rtlCol="0">
            <a:spAutoFit/>
          </a:bodyPr>
          <a:lstStyle/>
          <a:p>
            <a:pPr marL="171450" indent="-171450">
              <a:buFont typeface="Arial" panose="020B0604020202020204" pitchFamily="34" charset="0"/>
              <a:buChar char="•"/>
            </a:pPr>
            <a:r>
              <a:rPr lang="fr-CH" sz="1200" b="1" dirty="0" err="1" smtClean="0">
                <a:solidFill>
                  <a:schemeClr val="accent1">
                    <a:lumMod val="75000"/>
                  </a:schemeClr>
                </a:solidFill>
              </a:rPr>
              <a:t>mébendazole</a:t>
            </a:r>
            <a:r>
              <a:rPr lang="fr-CH" sz="1200" b="1" dirty="0" smtClean="0">
                <a:solidFill>
                  <a:schemeClr val="accent1">
                    <a:lumMod val="75000"/>
                  </a:schemeClr>
                </a:solidFill>
              </a:rPr>
              <a:t> </a:t>
            </a:r>
            <a:r>
              <a:rPr lang="fr-CH" sz="1200" b="1" dirty="0">
                <a:solidFill>
                  <a:schemeClr val="accent1">
                    <a:lumMod val="75000"/>
                  </a:schemeClr>
                </a:solidFill>
              </a:rPr>
              <a:t>(</a:t>
            </a:r>
            <a:r>
              <a:rPr lang="fr-CH" sz="1200" b="1" dirty="0" err="1">
                <a:solidFill>
                  <a:schemeClr val="accent1">
                    <a:lumMod val="75000"/>
                  </a:schemeClr>
                </a:solidFill>
              </a:rPr>
              <a:t>Vermox</a:t>
            </a:r>
            <a:r>
              <a:rPr lang="fr-CH" sz="1200" b="1" baseline="30000" dirty="0" smtClean="0">
                <a:solidFill>
                  <a:schemeClr val="accent1">
                    <a:lumMod val="75000"/>
                  </a:schemeClr>
                </a:solidFill>
              </a:rPr>
              <a:t>®</a:t>
            </a:r>
            <a:r>
              <a:rPr lang="fr-CH" sz="1200" b="1" dirty="0" smtClean="0">
                <a:solidFill>
                  <a:schemeClr val="accent1">
                    <a:lumMod val="75000"/>
                  </a:schemeClr>
                </a:solidFill>
              </a:rPr>
              <a:t>)</a:t>
            </a:r>
            <a:endParaRPr lang="fr-CH" sz="1200" b="1" dirty="0">
              <a:solidFill>
                <a:schemeClr val="accent1">
                  <a:lumMod val="75000"/>
                </a:schemeClr>
              </a:solidFill>
            </a:endParaRPr>
          </a:p>
          <a:p>
            <a:pPr marL="171450" indent="-171450">
              <a:buFont typeface="Arial" panose="020B0604020202020204" pitchFamily="34" charset="0"/>
              <a:buChar char="•"/>
            </a:pPr>
            <a:r>
              <a:rPr lang="fr-CH" sz="1200" b="1" dirty="0" err="1">
                <a:solidFill>
                  <a:schemeClr val="accent1">
                    <a:lumMod val="75000"/>
                  </a:schemeClr>
                </a:solidFill>
              </a:rPr>
              <a:t>flubendazole</a:t>
            </a:r>
            <a:r>
              <a:rPr lang="fr-CH" sz="1200" b="1" dirty="0">
                <a:solidFill>
                  <a:schemeClr val="accent1">
                    <a:lumMod val="75000"/>
                  </a:schemeClr>
                </a:solidFill>
              </a:rPr>
              <a:t> (</a:t>
            </a:r>
            <a:r>
              <a:rPr lang="fr-CH" sz="1200" b="1" dirty="0" err="1">
                <a:solidFill>
                  <a:schemeClr val="accent1">
                    <a:lumMod val="75000"/>
                  </a:schemeClr>
                </a:solidFill>
              </a:rPr>
              <a:t>Fluvermal</a:t>
            </a:r>
            <a:r>
              <a:rPr lang="fr-CH" sz="1200" b="1" baseline="30000" dirty="0">
                <a:solidFill>
                  <a:schemeClr val="accent1">
                    <a:lumMod val="75000"/>
                  </a:schemeClr>
                </a:solidFill>
              </a:rPr>
              <a:t>®</a:t>
            </a:r>
            <a:r>
              <a:rPr lang="fr-CH" sz="1200" b="1" dirty="0">
                <a:solidFill>
                  <a:schemeClr val="accent1">
                    <a:lumMod val="75000"/>
                  </a:schemeClr>
                </a:solidFill>
              </a:rPr>
              <a:t>) </a:t>
            </a:r>
            <a:endParaRPr lang="fr-CH" sz="1200" b="1" dirty="0" smtClean="0">
              <a:solidFill>
                <a:schemeClr val="accent1">
                  <a:lumMod val="75000"/>
                </a:schemeClr>
              </a:solidFill>
            </a:endParaRPr>
          </a:p>
          <a:p>
            <a:pPr marL="171450" indent="-171450">
              <a:buFont typeface="Arial" panose="020B0604020202020204" pitchFamily="34" charset="0"/>
              <a:buChar char="•"/>
            </a:pPr>
            <a:r>
              <a:rPr lang="fr-CH" sz="1200" b="1" dirty="0" err="1" smtClean="0">
                <a:solidFill>
                  <a:schemeClr val="accent1">
                    <a:lumMod val="75000"/>
                  </a:schemeClr>
                </a:solidFill>
              </a:rPr>
              <a:t>albendazole</a:t>
            </a:r>
            <a:r>
              <a:rPr lang="fr-CH" sz="1200" b="1" dirty="0" smtClean="0">
                <a:solidFill>
                  <a:schemeClr val="accent1">
                    <a:lumMod val="75000"/>
                  </a:schemeClr>
                </a:solidFill>
              </a:rPr>
              <a:t> (</a:t>
            </a:r>
            <a:r>
              <a:rPr lang="fr-CH" sz="1200" b="1" dirty="0" err="1" smtClean="0">
                <a:solidFill>
                  <a:schemeClr val="accent1">
                    <a:lumMod val="75000"/>
                  </a:schemeClr>
                </a:solidFill>
              </a:rPr>
              <a:t>Zentel</a:t>
            </a:r>
            <a:r>
              <a:rPr lang="fr-CH" sz="1200" b="1" baseline="30000" dirty="0">
                <a:solidFill>
                  <a:schemeClr val="accent1">
                    <a:lumMod val="75000"/>
                  </a:schemeClr>
                </a:solidFill>
              </a:rPr>
              <a:t>®</a:t>
            </a:r>
            <a:r>
              <a:rPr lang="fr-CH" sz="1200" b="1" dirty="0">
                <a:solidFill>
                  <a:schemeClr val="accent1">
                    <a:lumMod val="75000"/>
                  </a:schemeClr>
                </a:solidFill>
              </a:rPr>
              <a:t>) </a:t>
            </a:r>
            <a:endParaRPr lang="fr-CH" sz="1200" b="1" dirty="0" smtClean="0">
              <a:solidFill>
                <a:schemeClr val="accent1">
                  <a:lumMod val="75000"/>
                </a:schemeClr>
              </a:solidFill>
            </a:endParaRPr>
          </a:p>
          <a:p>
            <a:pPr marL="171450" indent="-171450">
              <a:buFont typeface="Arial" panose="020B0604020202020204" pitchFamily="34" charset="0"/>
              <a:buChar char="•"/>
            </a:pPr>
            <a:r>
              <a:rPr lang="fr-CH" sz="1200" b="1" dirty="0" err="1" smtClean="0">
                <a:solidFill>
                  <a:schemeClr val="accent1">
                    <a:lumMod val="75000"/>
                  </a:schemeClr>
                </a:solidFill>
              </a:rPr>
              <a:t>triclabendazole</a:t>
            </a:r>
            <a:r>
              <a:rPr lang="fr-CH" sz="1200" b="1" dirty="0" smtClean="0">
                <a:solidFill>
                  <a:schemeClr val="accent1">
                    <a:lumMod val="75000"/>
                  </a:schemeClr>
                </a:solidFill>
              </a:rPr>
              <a:t> </a:t>
            </a:r>
            <a:r>
              <a:rPr lang="fr-CH" sz="1200" b="1" dirty="0">
                <a:solidFill>
                  <a:schemeClr val="accent1">
                    <a:lumMod val="75000"/>
                  </a:schemeClr>
                </a:solidFill>
              </a:rPr>
              <a:t>(</a:t>
            </a:r>
            <a:r>
              <a:rPr lang="fr-CH" sz="1200" b="1" dirty="0" err="1" smtClean="0">
                <a:solidFill>
                  <a:schemeClr val="accent1">
                    <a:lumMod val="75000"/>
                  </a:schemeClr>
                </a:solidFill>
              </a:rPr>
              <a:t>Egaten</a:t>
            </a:r>
            <a:r>
              <a:rPr lang="fr-CH" sz="1200" b="1" dirty="0" smtClean="0">
                <a:solidFill>
                  <a:schemeClr val="accent1">
                    <a:lumMod val="75000"/>
                  </a:schemeClr>
                </a:solidFill>
              </a:rPr>
              <a:t>®)</a:t>
            </a:r>
            <a:endParaRPr lang="fr-CH" sz="1200" b="1" dirty="0">
              <a:solidFill>
                <a:schemeClr val="accent1">
                  <a:lumMod val="75000"/>
                </a:schemeClr>
              </a:solidFill>
            </a:endParaRPr>
          </a:p>
        </p:txBody>
      </p:sp>
      <p:cxnSp>
        <p:nvCxnSpPr>
          <p:cNvPr id="5" name="Connecteur droit 4"/>
          <p:cNvCxnSpPr/>
          <p:nvPr/>
        </p:nvCxnSpPr>
        <p:spPr>
          <a:xfrm>
            <a:off x="7020272" y="4365104"/>
            <a:ext cx="0" cy="79208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2123728" y="0"/>
            <a:ext cx="5029262" cy="461665"/>
          </a:xfrm>
          <a:prstGeom prst="rect">
            <a:avLst/>
          </a:prstGeom>
          <a:noFill/>
        </p:spPr>
        <p:txBody>
          <a:bodyPr wrap="none" rtlCol="0">
            <a:spAutoFit/>
          </a:bodyPr>
          <a:lstStyle/>
          <a:p>
            <a:r>
              <a:rPr lang="fr-CH" sz="2400" b="1" dirty="0" smtClean="0"/>
              <a:t>LES TRAITEMENTS ANTI PARASITAIRES</a:t>
            </a:r>
            <a:endParaRPr lang="fr-CH" sz="2400" b="1" dirty="0"/>
          </a:p>
        </p:txBody>
      </p:sp>
    </p:spTree>
    <p:extLst>
      <p:ext uri="{BB962C8B-B14F-4D97-AF65-F5344CB8AC3E}">
        <p14:creationId xmlns:p14="http://schemas.microsoft.com/office/powerpoint/2010/main" val="399015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57516" y="2149596"/>
            <a:ext cx="2459712" cy="1077218"/>
          </a:xfrm>
          <a:prstGeom prst="rect">
            <a:avLst/>
          </a:prstGeom>
        </p:spPr>
        <p:txBody>
          <a:bodyPr wrap="none">
            <a:spAutoFit/>
          </a:bodyPr>
          <a:lstStyle/>
          <a:p>
            <a:pPr algn="ctr"/>
            <a:r>
              <a:rPr lang="fr-FR" sz="3200" b="1" dirty="0" smtClean="0"/>
              <a:t>PARASITOSES</a:t>
            </a:r>
          </a:p>
          <a:p>
            <a:pPr algn="ctr"/>
            <a:r>
              <a:rPr lang="fr-FR" sz="3200" b="1" dirty="0" smtClean="0">
                <a:solidFill>
                  <a:srgbClr val="00B0F0"/>
                </a:solidFill>
              </a:rPr>
              <a:t>AFRICAINES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2953">
            <a:off x="5767183" y="828579"/>
            <a:ext cx="2966193" cy="17442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e 2"/>
          <p:cNvGrpSpPr/>
          <p:nvPr/>
        </p:nvGrpSpPr>
        <p:grpSpPr>
          <a:xfrm>
            <a:off x="5950657" y="4213940"/>
            <a:ext cx="2590800" cy="2174535"/>
            <a:chOff x="6156176" y="492453"/>
            <a:chExt cx="2590800" cy="2174535"/>
          </a:xfrm>
        </p:grpSpPr>
        <p:pic>
          <p:nvPicPr>
            <p:cNvPr id="1026" name="Picture 2" descr="Névrome de Morton | Santéonaturel.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92453"/>
              <a:ext cx="25908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BEBA8EAE-BF5A-486C-A8C5-ECC9F3942E4B}">
                  <a14:imgProps xmlns:a14="http://schemas.microsoft.com/office/drawing/2010/main">
                    <a14:imgLayer r:embed="rId6">
                      <a14:imgEffect>
                        <a14:backgroundRemoval t="4583" b="99167" l="2500" r="97813">
                          <a14:foregroundMark x1="8125" y1="81250" x2="13750" y2="83333"/>
                          <a14:foregroundMark x1="24375" y1="72500" x2="15000" y2="80417"/>
                          <a14:foregroundMark x1="26875" y1="92500" x2="25625" y2="98333"/>
                          <a14:backgroundMark x1="23125" y1="97917" x2="41875" y2="98750"/>
                        </a14:backgroundRemoval>
                      </a14:imgEffect>
                    </a14:imgLayer>
                  </a14:imgProps>
                </a:ext>
                <a:ext uri="{28A0092B-C50C-407E-A947-70E740481C1C}">
                  <a14:useLocalDpi xmlns:a14="http://schemas.microsoft.com/office/drawing/2010/main" val="0"/>
                </a:ext>
              </a:extLst>
            </a:blip>
            <a:stretch>
              <a:fillRect/>
            </a:stretch>
          </p:blipFill>
          <p:spPr>
            <a:xfrm>
              <a:off x="7164288" y="1989487"/>
              <a:ext cx="903335" cy="677501"/>
            </a:xfrm>
            <a:prstGeom prst="rect">
              <a:avLst/>
            </a:prstGeom>
          </p:spPr>
        </p:pic>
      </p:grpSp>
      <p:grpSp>
        <p:nvGrpSpPr>
          <p:cNvPr id="5" name="Groupe 4"/>
          <p:cNvGrpSpPr/>
          <p:nvPr/>
        </p:nvGrpSpPr>
        <p:grpSpPr>
          <a:xfrm>
            <a:off x="-213086" y="441131"/>
            <a:ext cx="3313734" cy="2328945"/>
            <a:chOff x="-213086" y="441131"/>
            <a:chExt cx="3313734" cy="2328945"/>
          </a:xfrm>
        </p:grpSpPr>
        <p:pic>
          <p:nvPicPr>
            <p:cNvPr id="1030" name="Picture 6" descr="Le moustique - Informations pratiques - produit-antinuisibl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8824" y="759435"/>
              <a:ext cx="1511824" cy="15118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ustique anophèle images libres de droit, photos de Moustique anophèle |  Depositphoto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9522" y="441131"/>
              <a:ext cx="1728458" cy="13107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maladie du sommeil» amenée à disparaître - Le Parisie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6217">
              <a:off x="-213086" y="1376645"/>
              <a:ext cx="2477210" cy="1393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937248" y="3518211"/>
            <a:ext cx="3011800" cy="3129866"/>
            <a:chOff x="937248" y="3518211"/>
            <a:chExt cx="3011800" cy="3129866"/>
          </a:xfrm>
        </p:grpSpPr>
        <p:pic>
          <p:nvPicPr>
            <p:cNvPr id="13" name="Picture 6" descr="Recettes de légumes et de sans gluten">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76644">
              <a:off x="978953" y="5605871"/>
              <a:ext cx="2142311" cy="1042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amp;#39;Union européenne accorde 6,5 milliards d&amp;#39;appui au développement de la  filière laitière - EcoMatin">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438638">
              <a:off x="1314764" y="4288019"/>
              <a:ext cx="2634284" cy="1499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2" name="Picture 2" descr="Plateau de fruits de mer">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7248" y="3518211"/>
              <a:ext cx="1732443" cy="10221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53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9111" y="610295"/>
            <a:ext cx="8316416" cy="1384995"/>
          </a:xfrm>
          <a:prstGeom prst="rect">
            <a:avLst/>
          </a:prstGeom>
        </p:spPr>
        <p:txBody>
          <a:bodyPr wrap="square">
            <a:spAutoFit/>
          </a:bodyPr>
          <a:lstStyle/>
          <a:p>
            <a:pPr marL="285750" indent="-285750">
              <a:buFont typeface="Arial" panose="020B0604020202020204" pitchFamily="34" charset="0"/>
              <a:buChar char="•"/>
            </a:pPr>
            <a:r>
              <a:rPr lang="fr-CH" sz="2800" dirty="0" err="1" smtClean="0"/>
              <a:t>Vermox</a:t>
            </a:r>
            <a:r>
              <a:rPr lang="fr-CH" sz="2800" dirty="0" smtClean="0"/>
              <a:t>® (</a:t>
            </a:r>
            <a:r>
              <a:rPr lang="fr-CH" sz="2800" dirty="0" err="1" smtClean="0"/>
              <a:t>mébendazole</a:t>
            </a:r>
            <a:r>
              <a:rPr lang="fr-CH" sz="2800" dirty="0" smtClean="0"/>
              <a:t>): 100mg </a:t>
            </a:r>
            <a:r>
              <a:rPr lang="fr-CH" sz="2800" dirty="0"/>
              <a:t>2x/j pendant </a:t>
            </a:r>
            <a:r>
              <a:rPr lang="fr-CH" sz="2800" dirty="0" smtClean="0"/>
              <a:t>3 jours</a:t>
            </a:r>
            <a:endParaRPr lang="fr-CH" sz="2800" dirty="0"/>
          </a:p>
          <a:p>
            <a:pPr marL="285750" indent="-285750">
              <a:buFont typeface="Arial" panose="020B0604020202020204" pitchFamily="34" charset="0"/>
              <a:buChar char="•"/>
            </a:pPr>
            <a:r>
              <a:rPr lang="fr-CH" sz="2800" dirty="0" err="1" smtClean="0"/>
              <a:t>Flagyl</a:t>
            </a:r>
            <a:r>
              <a:rPr lang="fr-CH" sz="2800" dirty="0" smtClean="0"/>
              <a:t>® (métronidazole): </a:t>
            </a:r>
            <a:r>
              <a:rPr lang="fr-CH" sz="2800" dirty="0"/>
              <a:t>15mg/kg 3x/j pendant 5 </a:t>
            </a:r>
            <a:r>
              <a:rPr lang="fr-CH" sz="2800" dirty="0" smtClean="0"/>
              <a:t>jours</a:t>
            </a:r>
          </a:p>
          <a:p>
            <a:pPr algn="ctr"/>
            <a:r>
              <a:rPr lang="fr-CH" sz="2800" dirty="0" smtClean="0">
                <a:solidFill>
                  <a:srgbClr val="00B0F0"/>
                </a:solidFill>
              </a:rPr>
              <a:t>Pourquoi ce choix ?</a:t>
            </a:r>
          </a:p>
        </p:txBody>
      </p:sp>
      <p:sp>
        <p:nvSpPr>
          <p:cNvPr id="3" name="Rectangle 2"/>
          <p:cNvSpPr/>
          <p:nvPr/>
        </p:nvSpPr>
        <p:spPr>
          <a:xfrm>
            <a:off x="251520" y="181005"/>
            <a:ext cx="7686271" cy="584775"/>
          </a:xfrm>
          <a:prstGeom prst="rect">
            <a:avLst/>
          </a:prstGeom>
        </p:spPr>
        <p:txBody>
          <a:bodyPr wrap="none">
            <a:spAutoFit/>
          </a:bodyPr>
          <a:lstStyle/>
          <a:p>
            <a:r>
              <a:rPr lang="fr-FR" sz="3200" b="1" dirty="0"/>
              <a:t>TRAITEMENT </a:t>
            </a:r>
            <a:r>
              <a:rPr lang="fr-FR" sz="3200" b="1" dirty="0" smtClean="0"/>
              <a:t>EMPIRIQUE DES </a:t>
            </a:r>
            <a:r>
              <a:rPr lang="fr-FR" sz="3200" b="1" dirty="0"/>
              <a:t>PARASITOSES </a:t>
            </a:r>
          </a:p>
        </p:txBody>
      </p:sp>
      <p:grpSp>
        <p:nvGrpSpPr>
          <p:cNvPr id="2" name="Groupe 1"/>
          <p:cNvGrpSpPr/>
          <p:nvPr/>
        </p:nvGrpSpPr>
        <p:grpSpPr>
          <a:xfrm>
            <a:off x="539552" y="6065464"/>
            <a:ext cx="8503368" cy="605614"/>
            <a:chOff x="539552" y="6065464"/>
            <a:chExt cx="8503368" cy="605614"/>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0000" b="-2550"/>
            <a:stretch/>
          </p:blipFill>
          <p:spPr bwMode="auto">
            <a:xfrm>
              <a:off x="1932712" y="6065464"/>
              <a:ext cx="5229215" cy="9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39552" y="6086303"/>
              <a:ext cx="8503368" cy="584775"/>
            </a:xfrm>
            <a:prstGeom prst="rect">
              <a:avLst/>
            </a:prstGeom>
          </p:spPr>
          <p:txBody>
            <a:bodyPr wrap="square">
              <a:spAutoFit/>
            </a:bodyPr>
            <a:lstStyle/>
            <a:p>
              <a:pPr lvl="0"/>
              <a:r>
                <a:rPr lang="fr-FR" i="1" dirty="0">
                  <a:solidFill>
                    <a:srgbClr val="FF0000"/>
                  </a:solidFill>
                </a:rPr>
                <a:t>*</a:t>
              </a:r>
              <a:r>
                <a:rPr lang="fr-FR" i="1" dirty="0"/>
                <a:t> </a:t>
              </a:r>
              <a:r>
                <a:rPr lang="fr-FR" sz="1400" i="1" dirty="0">
                  <a:solidFill>
                    <a:srgbClr val="FF0000"/>
                  </a:solidFill>
                </a:rPr>
                <a:t>Les plus fréquent </a:t>
              </a:r>
              <a:r>
                <a:rPr lang="fr-FR" sz="1400" i="1" dirty="0"/>
                <a:t>chez patients originaire d’Afrique sub-saharienne </a:t>
              </a:r>
              <a:r>
                <a:rPr lang="fr-FR" sz="1400" i="1" dirty="0" smtClean="0"/>
                <a:t>(et </a:t>
              </a:r>
              <a:r>
                <a:rPr lang="fr-FR" sz="1400" i="1" dirty="0"/>
                <a:t>Asie du </a:t>
              </a:r>
              <a:r>
                <a:rPr lang="fr-FR" sz="1400" i="1" dirty="0" smtClean="0"/>
                <a:t>Sud-Est)</a:t>
              </a:r>
              <a:endParaRPr lang="fr-FR" sz="1400" dirty="0"/>
            </a:p>
            <a:p>
              <a:pPr lvl="0"/>
              <a:r>
                <a:rPr lang="fr-FR" sz="1400" i="1" dirty="0">
                  <a:solidFill>
                    <a:srgbClr val="00B0F0"/>
                  </a:solidFill>
                </a:rPr>
                <a:t>* Eosinophilie</a:t>
              </a:r>
              <a:r>
                <a:rPr lang="fr-FR" sz="1400" i="1" dirty="0"/>
                <a:t> : </a:t>
              </a:r>
              <a:r>
                <a:rPr lang="en-US" sz="1400" i="1" dirty="0" err="1">
                  <a:solidFill>
                    <a:srgbClr val="00B0F0"/>
                  </a:solidFill>
                </a:rPr>
                <a:t>Ascaris</a:t>
              </a:r>
              <a:r>
                <a:rPr lang="en-US" sz="1400" i="1" dirty="0">
                  <a:solidFill>
                    <a:srgbClr val="00B0F0"/>
                  </a:solidFill>
                </a:rPr>
                <a:t>, </a:t>
              </a:r>
              <a:r>
                <a:rPr lang="en-US" sz="1400" i="1" dirty="0" err="1">
                  <a:solidFill>
                    <a:srgbClr val="00B0F0"/>
                  </a:solidFill>
                </a:rPr>
                <a:t>Ancylostoma</a:t>
              </a:r>
              <a:r>
                <a:rPr lang="en-US" sz="1400" i="1" dirty="0">
                  <a:solidFill>
                    <a:srgbClr val="00B0F0"/>
                  </a:solidFill>
                </a:rPr>
                <a:t>, </a:t>
              </a:r>
              <a:r>
                <a:rPr lang="en-US" sz="1400" i="1" dirty="0" err="1">
                  <a:solidFill>
                    <a:srgbClr val="00B0F0"/>
                  </a:solidFill>
                </a:rPr>
                <a:t>Strongyloides</a:t>
              </a:r>
              <a:r>
                <a:rPr lang="en-US" sz="1400" i="1" dirty="0">
                  <a:solidFill>
                    <a:srgbClr val="00B0F0"/>
                  </a:solidFill>
                </a:rPr>
                <a:t>, </a:t>
              </a:r>
              <a:r>
                <a:rPr lang="en-US" sz="1400" i="1" dirty="0" err="1">
                  <a:solidFill>
                    <a:srgbClr val="00B0F0"/>
                  </a:solidFill>
                </a:rPr>
                <a:t>Toxocara</a:t>
              </a:r>
              <a:r>
                <a:rPr lang="en-US" sz="1400" i="1" dirty="0">
                  <a:solidFill>
                    <a:srgbClr val="00B0F0"/>
                  </a:solidFill>
                </a:rPr>
                <a:t>, </a:t>
              </a:r>
              <a:r>
                <a:rPr lang="en-US" sz="1400" i="1" dirty="0" err="1">
                  <a:solidFill>
                    <a:srgbClr val="00B0F0"/>
                  </a:solidFill>
                </a:rPr>
                <a:t>Trichinella</a:t>
              </a:r>
              <a:r>
                <a:rPr lang="en-US" sz="1400" i="1" dirty="0">
                  <a:solidFill>
                    <a:srgbClr val="00B0F0"/>
                  </a:solidFill>
                </a:rPr>
                <a:t>, Schistosoma, </a:t>
              </a:r>
              <a:r>
                <a:rPr lang="en-US" sz="1400" i="1" dirty="0" err="1">
                  <a:solidFill>
                    <a:srgbClr val="00B0F0"/>
                  </a:solidFill>
                </a:rPr>
                <a:t>Fasciola</a:t>
              </a:r>
              <a:endParaRPr lang="fr-FR" sz="1400" i="1" dirty="0">
                <a:solidFill>
                  <a:srgbClr val="00B0F0"/>
                </a:solidFill>
              </a:endParaRPr>
            </a:p>
          </p:txBody>
        </p:sp>
      </p:grpSp>
      <p:pic>
        <p:nvPicPr>
          <p:cNvPr id="6" name="Image 5"/>
          <p:cNvPicPr>
            <a:picLocks noChangeAspect="1"/>
          </p:cNvPicPr>
          <p:nvPr/>
        </p:nvPicPr>
        <p:blipFill rotWithShape="1">
          <a:blip r:embed="rId4"/>
          <a:srcRect r="32994"/>
          <a:stretch/>
        </p:blipFill>
        <p:spPr>
          <a:xfrm>
            <a:off x="1932712" y="1983716"/>
            <a:ext cx="3287360" cy="3829584"/>
          </a:xfrm>
          <a:prstGeom prst="rect">
            <a:avLst/>
          </a:prstGeom>
        </p:spPr>
      </p:pic>
      <p:pic>
        <p:nvPicPr>
          <p:cNvPr id="24" name="Image 23"/>
          <p:cNvPicPr>
            <a:picLocks noChangeAspect="1"/>
          </p:cNvPicPr>
          <p:nvPr/>
        </p:nvPicPr>
        <p:blipFill rotWithShape="1">
          <a:blip r:embed="rId4"/>
          <a:srcRect l="67252" r="-1010"/>
          <a:stretch/>
        </p:blipFill>
        <p:spPr>
          <a:xfrm>
            <a:off x="5220072" y="1983716"/>
            <a:ext cx="1656184" cy="3829584"/>
          </a:xfrm>
          <a:prstGeom prst="rect">
            <a:avLst/>
          </a:prstGeom>
        </p:spPr>
      </p:pic>
    </p:spTree>
    <p:extLst>
      <p:ext uri="{BB962C8B-B14F-4D97-AF65-F5344CB8AC3E}">
        <p14:creationId xmlns:p14="http://schemas.microsoft.com/office/powerpoint/2010/main" val="284527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99792" y="260648"/>
            <a:ext cx="3278526" cy="923330"/>
          </a:xfrm>
          <a:prstGeom prst="rect">
            <a:avLst/>
          </a:prstGeom>
          <a:noFill/>
        </p:spPr>
        <p:txBody>
          <a:bodyPr wrap="none" rtlCol="0">
            <a:spAutoFit/>
          </a:bodyPr>
          <a:lstStyle/>
          <a:p>
            <a:r>
              <a:rPr lang="fr-CH" sz="5400" b="1" dirty="0" smtClean="0">
                <a:solidFill>
                  <a:srgbClr val="FF0000"/>
                </a:solidFill>
              </a:rPr>
              <a:t>MESSAGES</a:t>
            </a:r>
            <a:endParaRPr lang="fr-CH" sz="5400" b="1" dirty="0">
              <a:solidFill>
                <a:srgbClr val="FF0000"/>
              </a:solidFill>
            </a:endParaRPr>
          </a:p>
        </p:txBody>
      </p:sp>
      <p:sp>
        <p:nvSpPr>
          <p:cNvPr id="13" name="ZoneTexte 12"/>
          <p:cNvSpPr txBox="1"/>
          <p:nvPr/>
        </p:nvSpPr>
        <p:spPr>
          <a:xfrm>
            <a:off x="539552" y="1412776"/>
            <a:ext cx="7848872" cy="4832092"/>
          </a:xfrm>
          <a:prstGeom prst="rect">
            <a:avLst/>
          </a:prstGeom>
          <a:noFill/>
        </p:spPr>
        <p:txBody>
          <a:bodyPr wrap="square" rtlCol="0">
            <a:spAutoFit/>
          </a:bodyPr>
          <a:lstStyle/>
          <a:p>
            <a:pPr marL="457200" indent="-457200">
              <a:buFont typeface="Arial" panose="020B0604020202020204" pitchFamily="34" charset="0"/>
              <a:buChar char="•"/>
            </a:pPr>
            <a:r>
              <a:rPr lang="fr-CH" sz="2800" dirty="0" smtClean="0">
                <a:sym typeface="Wingdings" panose="05000000000000000000" pitchFamily="2" charset="2"/>
              </a:rPr>
              <a:t>Les parasitoses Africaines les plus fréquentes font surtout de la </a:t>
            </a:r>
            <a:r>
              <a:rPr lang="fr-CH" sz="2800" b="1" dirty="0" smtClean="0">
                <a:solidFill>
                  <a:srgbClr val="00B0F0"/>
                </a:solidFill>
                <a:sym typeface="Wingdings" panose="05000000000000000000" pitchFamily="2" charset="2"/>
              </a:rPr>
              <a:t>fièvre, des symptômes GI, cutanés et de la toux</a:t>
            </a:r>
            <a:r>
              <a:rPr lang="fr-CH" sz="2800" dirty="0" smtClean="0">
                <a:solidFill>
                  <a:srgbClr val="00B0F0"/>
                </a:solidFill>
                <a:sym typeface="Wingdings" panose="05000000000000000000" pitchFamily="2" charset="2"/>
              </a:rPr>
              <a:t>. </a:t>
            </a:r>
          </a:p>
          <a:p>
            <a:pPr marL="457200" indent="-457200">
              <a:buFont typeface="Arial" panose="020B0604020202020204" pitchFamily="34" charset="0"/>
              <a:buChar char="•"/>
            </a:pPr>
            <a:endParaRPr lang="fr-CH" sz="2800" dirty="0">
              <a:sym typeface="Wingdings" panose="05000000000000000000" pitchFamily="2" charset="2"/>
            </a:endParaRPr>
          </a:p>
          <a:p>
            <a:pPr marL="457200" indent="-457200">
              <a:buFont typeface="Arial" panose="020B0604020202020204" pitchFamily="34" charset="0"/>
              <a:buChar char="•"/>
            </a:pPr>
            <a:r>
              <a:rPr lang="fr-CH" sz="2800" dirty="0" smtClean="0"/>
              <a:t>Les signes </a:t>
            </a:r>
            <a:r>
              <a:rPr lang="fr-CH" sz="2800" b="1" dirty="0" smtClean="0"/>
              <a:t>indirects</a:t>
            </a:r>
            <a:r>
              <a:rPr lang="fr-CH" sz="2800" dirty="0" smtClean="0"/>
              <a:t> sont les </a:t>
            </a:r>
            <a:r>
              <a:rPr lang="fr-CH" sz="2800" b="1" dirty="0" smtClean="0">
                <a:solidFill>
                  <a:srgbClr val="00B0F0"/>
                </a:solidFill>
              </a:rPr>
              <a:t>retard staturo-pondéraux, les ralentissement du développement psychomoteur, l’anémie, l’éosinophilie</a:t>
            </a:r>
            <a:r>
              <a:rPr lang="fr-CH" sz="2800" dirty="0" smtClean="0">
                <a:solidFill>
                  <a:srgbClr val="00B0F0"/>
                </a:solidFill>
              </a:rPr>
              <a:t>. </a:t>
            </a:r>
            <a:endParaRPr lang="fr-CH" sz="2800" dirty="0" smtClean="0">
              <a:solidFill>
                <a:srgbClr val="00B0F0"/>
              </a:solidFill>
              <a:sym typeface="Wingdings" panose="05000000000000000000" pitchFamily="2" charset="2"/>
            </a:endParaRPr>
          </a:p>
          <a:p>
            <a:pPr marL="457200" indent="-457200">
              <a:buFont typeface="Arial" panose="020B0604020202020204" pitchFamily="34" charset="0"/>
              <a:buChar char="•"/>
            </a:pPr>
            <a:endParaRPr lang="fr-CH" sz="2800" dirty="0">
              <a:sym typeface="Wingdings" panose="05000000000000000000" pitchFamily="2" charset="2"/>
            </a:endParaRPr>
          </a:p>
          <a:p>
            <a:pPr marL="457200" indent="-457200">
              <a:buFont typeface="Arial" panose="020B0604020202020204" pitchFamily="34" charset="0"/>
              <a:buChar char="•"/>
            </a:pPr>
            <a:r>
              <a:rPr lang="fr-CH" sz="2800" dirty="0" smtClean="0">
                <a:sym typeface="Wingdings" panose="05000000000000000000" pitchFamily="2" charset="2"/>
              </a:rPr>
              <a:t>Un traitement combiné de </a:t>
            </a:r>
            <a:r>
              <a:rPr lang="fr-CH" sz="2800" b="1" dirty="0" err="1" smtClean="0">
                <a:sym typeface="Wingdings" panose="05000000000000000000" pitchFamily="2" charset="2"/>
              </a:rPr>
              <a:t>Vermox</a:t>
            </a:r>
            <a:r>
              <a:rPr lang="fr-CH" sz="2800" b="1" dirty="0" smtClean="0">
                <a:sym typeface="Wingdings" panose="05000000000000000000" pitchFamily="2" charset="2"/>
              </a:rPr>
              <a:t>®/</a:t>
            </a:r>
            <a:r>
              <a:rPr lang="fr-CH" sz="2800" b="1" dirty="0" err="1" smtClean="0">
                <a:sym typeface="Wingdings" panose="05000000000000000000" pitchFamily="2" charset="2"/>
              </a:rPr>
              <a:t>Flagyl</a:t>
            </a:r>
            <a:r>
              <a:rPr lang="fr-CH" sz="2800" b="1" dirty="0" smtClean="0">
                <a:sym typeface="Wingdings" panose="05000000000000000000" pitchFamily="2" charset="2"/>
              </a:rPr>
              <a:t>® (ou </a:t>
            </a:r>
            <a:r>
              <a:rPr lang="fr-CH" sz="2800" b="1" dirty="0" err="1" smtClean="0">
                <a:sym typeface="Wingdings" panose="05000000000000000000" pitchFamily="2" charset="2"/>
              </a:rPr>
              <a:t>Zentel</a:t>
            </a:r>
            <a:r>
              <a:rPr lang="fr-CH" sz="2800" b="1" dirty="0" smtClean="0">
                <a:sym typeface="Wingdings" panose="05000000000000000000" pitchFamily="2" charset="2"/>
              </a:rPr>
              <a:t>®) </a:t>
            </a:r>
            <a:r>
              <a:rPr lang="fr-CH" sz="2800" dirty="0" smtClean="0">
                <a:sym typeface="Wingdings" panose="05000000000000000000" pitchFamily="2" charset="2"/>
              </a:rPr>
              <a:t>en traite la majorité.</a:t>
            </a:r>
            <a:endParaRPr lang="fr-CH" sz="2800" b="1" dirty="0"/>
          </a:p>
        </p:txBody>
      </p:sp>
    </p:spTree>
    <p:extLst>
      <p:ext uri="{BB962C8B-B14F-4D97-AF65-F5344CB8AC3E}">
        <p14:creationId xmlns:p14="http://schemas.microsoft.com/office/powerpoint/2010/main" val="10866959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15616" y="1412776"/>
            <a:ext cx="6840760" cy="523220"/>
          </a:xfrm>
          <a:prstGeom prst="rect">
            <a:avLst/>
          </a:prstGeom>
          <a:noFill/>
        </p:spPr>
        <p:txBody>
          <a:bodyPr wrap="square" rtlCol="0">
            <a:spAutoFit/>
          </a:bodyPr>
          <a:lstStyle/>
          <a:p>
            <a:r>
              <a:rPr lang="fr-CH" sz="2800" dirty="0"/>
              <a:t>On a oublié </a:t>
            </a:r>
            <a:r>
              <a:rPr lang="fr-CH" sz="2800" dirty="0" smtClean="0"/>
              <a:t>une parasitose importante</a:t>
            </a:r>
            <a:r>
              <a:rPr lang="fr-CH" sz="2800" dirty="0"/>
              <a:t>…</a:t>
            </a:r>
          </a:p>
        </p:txBody>
      </p:sp>
      <p:sp>
        <p:nvSpPr>
          <p:cNvPr id="4" name="ZoneTexte 3"/>
          <p:cNvSpPr txBox="1"/>
          <p:nvPr/>
        </p:nvSpPr>
        <p:spPr>
          <a:xfrm>
            <a:off x="2555776" y="2924944"/>
            <a:ext cx="3960440" cy="830997"/>
          </a:xfrm>
          <a:prstGeom prst="rect">
            <a:avLst/>
          </a:prstGeom>
          <a:noFill/>
        </p:spPr>
        <p:txBody>
          <a:bodyPr wrap="square" rtlCol="0">
            <a:spAutoFit/>
          </a:bodyPr>
          <a:lstStyle/>
          <a:p>
            <a:r>
              <a:rPr lang="fr-CH" sz="4800" b="1" dirty="0" smtClean="0">
                <a:solidFill>
                  <a:srgbClr val="FF0000"/>
                </a:solidFill>
              </a:rPr>
              <a:t>LA MALARIA ! </a:t>
            </a:r>
            <a:endParaRPr lang="fr-CH" sz="4800" b="1" dirty="0">
              <a:solidFill>
                <a:srgbClr val="FF0000"/>
              </a:solidFill>
            </a:endParaRPr>
          </a:p>
        </p:txBody>
      </p:sp>
    </p:spTree>
    <p:extLst>
      <p:ext uri="{BB962C8B-B14F-4D97-AF65-F5344CB8AC3E}">
        <p14:creationId xmlns:p14="http://schemas.microsoft.com/office/powerpoint/2010/main" val="39368062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1732435" y="140181"/>
            <a:ext cx="5338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fr-FR" sz="2000" b="1" dirty="0" smtClean="0"/>
              <a:t>ZONES ENDEMIQUES POUR LA MALARIA</a:t>
            </a:r>
            <a:endParaRPr lang="en-US" altLang="fr-FR" sz="2000" b="1" dirty="0"/>
          </a:p>
        </p:txBody>
      </p:sp>
      <p:grpSp>
        <p:nvGrpSpPr>
          <p:cNvPr id="3" name="Groupe 2"/>
          <p:cNvGrpSpPr/>
          <p:nvPr/>
        </p:nvGrpSpPr>
        <p:grpSpPr>
          <a:xfrm>
            <a:off x="395536" y="1547764"/>
            <a:ext cx="8288294" cy="4942740"/>
            <a:chOff x="395536" y="1547764"/>
            <a:chExt cx="8288294" cy="4942740"/>
          </a:xfrm>
        </p:grpSpPr>
        <p:pic>
          <p:nvPicPr>
            <p:cNvPr id="174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26" y="1547764"/>
              <a:ext cx="7921004" cy="49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4859288"/>
              <a:ext cx="1877162" cy="1631216"/>
            </a:xfrm>
            <a:prstGeom prst="rect">
              <a:avLst/>
            </a:prstGeom>
            <a:solidFill>
              <a:schemeClr val="bg1"/>
            </a:solidFill>
            <a:ln>
              <a:solidFill>
                <a:schemeClr val="tx1"/>
              </a:solidFill>
            </a:ln>
          </p:spPr>
          <p:txBody>
            <a:bodyPr wrap="square">
              <a:spAutoFit/>
            </a:bodyPr>
            <a:lstStyle/>
            <a:p>
              <a:r>
                <a:rPr lang="fr-CH" sz="1000" u="sng" dirty="0" smtClean="0">
                  <a:solidFill>
                    <a:srgbClr val="FF0000"/>
                  </a:solidFill>
                </a:rPr>
                <a:t>Origine de la plupart des TDH</a:t>
              </a:r>
            </a:p>
            <a:p>
              <a:pPr marL="171450" indent="-171450">
                <a:buFont typeface="Arial" panose="020B0604020202020204" pitchFamily="34" charset="0"/>
                <a:buChar char="•"/>
              </a:pPr>
              <a:r>
                <a:rPr lang="fr-CH" sz="1000" dirty="0" smtClean="0"/>
                <a:t>Maroc</a:t>
              </a:r>
            </a:p>
            <a:p>
              <a:pPr marL="171450" indent="-171450">
                <a:buFont typeface="Arial" panose="020B0604020202020204" pitchFamily="34" charset="0"/>
                <a:buChar char="•"/>
              </a:pPr>
              <a:r>
                <a:rPr lang="fr-CH" sz="1000" dirty="0"/>
                <a:t>Tunisie</a:t>
              </a:r>
            </a:p>
            <a:p>
              <a:pPr marL="171450" indent="-171450">
                <a:buFont typeface="Arial" panose="020B0604020202020204" pitchFamily="34" charset="0"/>
                <a:buChar char="•"/>
              </a:pPr>
              <a:r>
                <a:rPr lang="fr-CH" sz="1000" dirty="0" smtClean="0">
                  <a:solidFill>
                    <a:srgbClr val="FF0000"/>
                  </a:solidFill>
                </a:rPr>
                <a:t>Mauritanie</a:t>
              </a:r>
              <a:endParaRPr lang="fr-CH" sz="1000" dirty="0">
                <a:solidFill>
                  <a:srgbClr val="FF0000"/>
                </a:solidFill>
              </a:endParaRPr>
            </a:p>
            <a:p>
              <a:pPr marL="171450" indent="-171450">
                <a:buFont typeface="Arial" panose="020B0604020202020204" pitchFamily="34" charset="0"/>
                <a:buChar char="•"/>
              </a:pPr>
              <a:r>
                <a:rPr lang="fr-CH" sz="1000" dirty="0">
                  <a:solidFill>
                    <a:srgbClr val="FF0000"/>
                  </a:solidFill>
                </a:rPr>
                <a:t>Sénégal</a:t>
              </a:r>
            </a:p>
            <a:p>
              <a:pPr marL="171450" indent="-171450">
                <a:buFont typeface="Arial" panose="020B0604020202020204" pitchFamily="34" charset="0"/>
                <a:buChar char="•"/>
              </a:pPr>
              <a:r>
                <a:rPr lang="fr-CH" sz="1000" dirty="0">
                  <a:solidFill>
                    <a:srgbClr val="FF0000"/>
                  </a:solidFill>
                </a:rPr>
                <a:t>Bénin</a:t>
              </a:r>
            </a:p>
            <a:p>
              <a:pPr marL="171450" indent="-171450">
                <a:buFont typeface="Arial" panose="020B0604020202020204" pitchFamily="34" charset="0"/>
                <a:buChar char="•"/>
              </a:pPr>
              <a:r>
                <a:rPr lang="fr-CH" sz="1000" dirty="0">
                  <a:solidFill>
                    <a:srgbClr val="FF0000"/>
                  </a:solidFill>
                </a:rPr>
                <a:t>Guinée</a:t>
              </a:r>
            </a:p>
            <a:p>
              <a:pPr marL="171450" indent="-171450">
                <a:buFont typeface="Arial" panose="020B0604020202020204" pitchFamily="34" charset="0"/>
                <a:buChar char="•"/>
              </a:pPr>
              <a:r>
                <a:rPr lang="fr-CH" sz="1000" dirty="0" smtClean="0">
                  <a:solidFill>
                    <a:srgbClr val="FF0000"/>
                  </a:solidFill>
                </a:rPr>
                <a:t>Mali</a:t>
              </a:r>
            </a:p>
            <a:p>
              <a:pPr marL="171450" indent="-171450">
                <a:buFont typeface="Arial" panose="020B0604020202020204" pitchFamily="34" charset="0"/>
                <a:buChar char="•"/>
              </a:pPr>
              <a:r>
                <a:rPr lang="fr-CH" sz="1000" dirty="0" smtClean="0">
                  <a:solidFill>
                    <a:srgbClr val="FF0000"/>
                  </a:solidFill>
                </a:rPr>
                <a:t>Togo</a:t>
              </a:r>
            </a:p>
            <a:p>
              <a:pPr marL="171450" indent="-171450">
                <a:buFont typeface="Arial" panose="020B0604020202020204" pitchFamily="34" charset="0"/>
                <a:buChar char="•"/>
              </a:pPr>
              <a:r>
                <a:rPr lang="fr-CH" sz="1000" dirty="0" smtClean="0">
                  <a:solidFill>
                    <a:srgbClr val="FF0000"/>
                  </a:solidFill>
                </a:rPr>
                <a:t>Irak </a:t>
              </a:r>
              <a:endParaRPr lang="fr-FR" sz="1000" dirty="0">
                <a:solidFill>
                  <a:srgbClr val="FF0000"/>
                </a:solidFill>
              </a:endParaRPr>
            </a:p>
          </p:txBody>
        </p:sp>
        <p:grpSp>
          <p:nvGrpSpPr>
            <p:cNvPr id="2" name="Groupe 1"/>
            <p:cNvGrpSpPr/>
            <p:nvPr/>
          </p:nvGrpSpPr>
          <p:grpSpPr>
            <a:xfrm>
              <a:off x="4283966" y="2904293"/>
              <a:ext cx="1694655" cy="1151293"/>
              <a:chOff x="7071568" y="619783"/>
              <a:chExt cx="781973" cy="467837"/>
            </a:xfrm>
          </p:grpSpPr>
          <p:sp>
            <p:nvSpPr>
              <p:cNvPr id="7" name="ZoneTexte 6"/>
              <p:cNvSpPr txBox="1"/>
              <p:nvPr/>
            </p:nvSpPr>
            <p:spPr>
              <a:xfrm>
                <a:off x="7157242" y="633967"/>
                <a:ext cx="132551" cy="137574"/>
              </a:xfrm>
              <a:prstGeom prst="rect">
                <a:avLst/>
              </a:prstGeom>
              <a:noFill/>
            </p:spPr>
            <p:txBody>
              <a:bodyPr wrap="none" rtlCol="0">
                <a:spAutoFit/>
              </a:bodyPr>
              <a:lstStyle/>
              <a:p>
                <a:r>
                  <a:rPr lang="fr-CH" sz="1600" dirty="0"/>
                  <a:t>*</a:t>
                </a:r>
              </a:p>
            </p:txBody>
          </p:sp>
          <p:sp>
            <p:nvSpPr>
              <p:cNvPr id="8" name="ZoneTexte 7"/>
              <p:cNvSpPr txBox="1"/>
              <p:nvPr/>
            </p:nvSpPr>
            <p:spPr>
              <a:xfrm>
                <a:off x="7120275" y="785378"/>
                <a:ext cx="132551" cy="137574"/>
              </a:xfrm>
              <a:prstGeom prst="rect">
                <a:avLst/>
              </a:prstGeom>
              <a:noFill/>
            </p:spPr>
            <p:txBody>
              <a:bodyPr wrap="none" rtlCol="0">
                <a:spAutoFit/>
              </a:bodyPr>
              <a:lstStyle/>
              <a:p>
                <a:r>
                  <a:rPr lang="fr-CH" sz="1600" dirty="0">
                    <a:solidFill>
                      <a:srgbClr val="FF0000"/>
                    </a:solidFill>
                  </a:rPr>
                  <a:t>*</a:t>
                </a:r>
              </a:p>
            </p:txBody>
          </p:sp>
          <p:sp>
            <p:nvSpPr>
              <p:cNvPr id="9" name="ZoneTexte 8"/>
              <p:cNvSpPr txBox="1"/>
              <p:nvPr/>
            </p:nvSpPr>
            <p:spPr>
              <a:xfrm>
                <a:off x="7237704" y="950046"/>
                <a:ext cx="132551" cy="137574"/>
              </a:xfrm>
              <a:prstGeom prst="rect">
                <a:avLst/>
              </a:prstGeom>
              <a:noFill/>
            </p:spPr>
            <p:txBody>
              <a:bodyPr wrap="none" rtlCol="0">
                <a:spAutoFit/>
              </a:bodyPr>
              <a:lstStyle/>
              <a:p>
                <a:r>
                  <a:rPr lang="fr-CH" sz="1600" dirty="0">
                    <a:solidFill>
                      <a:srgbClr val="FF0000"/>
                    </a:solidFill>
                  </a:rPr>
                  <a:t>*</a:t>
                </a:r>
              </a:p>
            </p:txBody>
          </p:sp>
          <p:sp>
            <p:nvSpPr>
              <p:cNvPr id="10" name="ZoneTexte 9"/>
              <p:cNvSpPr txBox="1"/>
              <p:nvPr/>
            </p:nvSpPr>
            <p:spPr>
              <a:xfrm>
                <a:off x="7104796" y="920785"/>
                <a:ext cx="132551" cy="137574"/>
              </a:xfrm>
              <a:prstGeom prst="rect">
                <a:avLst/>
              </a:prstGeom>
              <a:noFill/>
            </p:spPr>
            <p:txBody>
              <a:bodyPr wrap="none" rtlCol="0">
                <a:spAutoFit/>
              </a:bodyPr>
              <a:lstStyle/>
              <a:p>
                <a:r>
                  <a:rPr lang="fr-CH" sz="1600" dirty="0">
                    <a:solidFill>
                      <a:srgbClr val="FF0000"/>
                    </a:solidFill>
                  </a:rPr>
                  <a:t>*</a:t>
                </a:r>
              </a:p>
            </p:txBody>
          </p:sp>
          <p:sp>
            <p:nvSpPr>
              <p:cNvPr id="11" name="ZoneTexte 10"/>
              <p:cNvSpPr txBox="1"/>
              <p:nvPr/>
            </p:nvSpPr>
            <p:spPr>
              <a:xfrm>
                <a:off x="7071568" y="862263"/>
                <a:ext cx="132551" cy="137574"/>
              </a:xfrm>
              <a:prstGeom prst="rect">
                <a:avLst/>
              </a:prstGeom>
              <a:noFill/>
            </p:spPr>
            <p:txBody>
              <a:bodyPr wrap="none" rtlCol="0">
                <a:spAutoFit/>
              </a:bodyPr>
              <a:lstStyle/>
              <a:p>
                <a:r>
                  <a:rPr lang="fr-CH" sz="1600" dirty="0">
                    <a:solidFill>
                      <a:srgbClr val="FF0000"/>
                    </a:solidFill>
                  </a:rPr>
                  <a:t>*</a:t>
                </a:r>
              </a:p>
            </p:txBody>
          </p:sp>
          <p:sp>
            <p:nvSpPr>
              <p:cNvPr id="12" name="ZoneTexte 11"/>
              <p:cNvSpPr txBox="1"/>
              <p:nvPr/>
            </p:nvSpPr>
            <p:spPr>
              <a:xfrm>
                <a:off x="7204477" y="900255"/>
                <a:ext cx="132551" cy="137574"/>
              </a:xfrm>
              <a:prstGeom prst="rect">
                <a:avLst/>
              </a:prstGeom>
              <a:noFill/>
            </p:spPr>
            <p:txBody>
              <a:bodyPr wrap="none" rtlCol="0">
                <a:spAutoFit/>
              </a:bodyPr>
              <a:lstStyle/>
              <a:p>
                <a:r>
                  <a:rPr lang="fr-CH" sz="1600" dirty="0">
                    <a:solidFill>
                      <a:srgbClr val="FF0000"/>
                    </a:solidFill>
                  </a:rPr>
                  <a:t>*</a:t>
                </a:r>
              </a:p>
            </p:txBody>
          </p:sp>
          <p:sp>
            <p:nvSpPr>
              <p:cNvPr id="13" name="ZoneTexte 12"/>
              <p:cNvSpPr txBox="1"/>
              <p:nvPr/>
            </p:nvSpPr>
            <p:spPr>
              <a:xfrm>
                <a:off x="7321941" y="619783"/>
                <a:ext cx="132551" cy="137574"/>
              </a:xfrm>
              <a:prstGeom prst="rect">
                <a:avLst/>
              </a:prstGeom>
              <a:noFill/>
            </p:spPr>
            <p:txBody>
              <a:bodyPr wrap="none" rtlCol="0">
                <a:spAutoFit/>
              </a:bodyPr>
              <a:lstStyle/>
              <a:p>
                <a:r>
                  <a:rPr lang="fr-CH" sz="1600" dirty="0"/>
                  <a:t>*</a:t>
                </a:r>
              </a:p>
            </p:txBody>
          </p:sp>
          <p:sp>
            <p:nvSpPr>
              <p:cNvPr id="14" name="ZoneTexte 13"/>
              <p:cNvSpPr txBox="1"/>
              <p:nvPr/>
            </p:nvSpPr>
            <p:spPr>
              <a:xfrm>
                <a:off x="7720990" y="679103"/>
                <a:ext cx="132551" cy="137574"/>
              </a:xfrm>
              <a:prstGeom prst="rect">
                <a:avLst/>
              </a:prstGeom>
              <a:noFill/>
            </p:spPr>
            <p:txBody>
              <a:bodyPr wrap="none" rtlCol="0">
                <a:spAutoFit/>
              </a:bodyPr>
              <a:lstStyle/>
              <a:p>
                <a:r>
                  <a:rPr lang="fr-CH" sz="1600" dirty="0">
                    <a:solidFill>
                      <a:srgbClr val="FF0000"/>
                    </a:solidFill>
                  </a:rPr>
                  <a:t>*</a:t>
                </a:r>
              </a:p>
            </p:txBody>
          </p:sp>
        </p:grpSp>
      </p:grpSp>
    </p:spTree>
    <p:extLst>
      <p:ext uri="{BB962C8B-B14F-4D97-AF65-F5344CB8AC3E}">
        <p14:creationId xmlns:p14="http://schemas.microsoft.com/office/powerpoint/2010/main" val="3914458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2" y="188640"/>
            <a:ext cx="8532440" cy="6369995"/>
            <a:chOff x="179512" y="188640"/>
            <a:chExt cx="8532440" cy="6369995"/>
          </a:xfrm>
        </p:grpSpPr>
        <p:pic>
          <p:nvPicPr>
            <p:cNvPr id="3" name="Image 2"/>
            <p:cNvPicPr>
              <a:picLocks noChangeAspect="1"/>
            </p:cNvPicPr>
            <p:nvPr/>
          </p:nvPicPr>
          <p:blipFill>
            <a:blip r:embed="rId2"/>
            <a:stretch>
              <a:fillRect/>
            </a:stretch>
          </p:blipFill>
          <p:spPr>
            <a:xfrm>
              <a:off x="179512" y="188640"/>
              <a:ext cx="8532440" cy="6369995"/>
            </a:xfrm>
            <a:prstGeom prst="rect">
              <a:avLst/>
            </a:prstGeom>
          </p:spPr>
        </p:pic>
        <p:sp>
          <p:nvSpPr>
            <p:cNvPr id="2" name="Rectangle 1"/>
            <p:cNvSpPr/>
            <p:nvPr/>
          </p:nvSpPr>
          <p:spPr>
            <a:xfrm>
              <a:off x="2843808" y="2348880"/>
              <a:ext cx="864096" cy="99169"/>
            </a:xfrm>
            <a:custGeom>
              <a:avLst/>
              <a:gdLst>
                <a:gd name="connsiteX0" fmla="*/ 0 w 864096"/>
                <a:gd name="connsiteY0" fmla="*/ 0 h 72008"/>
                <a:gd name="connsiteX1" fmla="*/ 864096 w 864096"/>
                <a:gd name="connsiteY1" fmla="*/ 0 h 72008"/>
                <a:gd name="connsiteX2" fmla="*/ 864096 w 864096"/>
                <a:gd name="connsiteY2" fmla="*/ 72008 h 72008"/>
                <a:gd name="connsiteX3" fmla="*/ 0 w 864096"/>
                <a:gd name="connsiteY3" fmla="*/ 72008 h 72008"/>
                <a:gd name="connsiteX4" fmla="*/ 0 w 864096"/>
                <a:gd name="connsiteY4" fmla="*/ 0 h 72008"/>
                <a:gd name="connsiteX0" fmla="*/ 0 w 864096"/>
                <a:gd name="connsiteY0" fmla="*/ 0 h 90115"/>
                <a:gd name="connsiteX1" fmla="*/ 864096 w 864096"/>
                <a:gd name="connsiteY1" fmla="*/ 0 h 90115"/>
                <a:gd name="connsiteX2" fmla="*/ 864096 w 864096"/>
                <a:gd name="connsiteY2" fmla="*/ 72008 h 90115"/>
                <a:gd name="connsiteX3" fmla="*/ 0 w 864096"/>
                <a:gd name="connsiteY3" fmla="*/ 90115 h 90115"/>
                <a:gd name="connsiteX4" fmla="*/ 0 w 864096"/>
                <a:gd name="connsiteY4" fmla="*/ 0 h 90115"/>
                <a:gd name="connsiteX0" fmla="*/ 0 w 864096"/>
                <a:gd name="connsiteY0" fmla="*/ 0 h 99169"/>
                <a:gd name="connsiteX1" fmla="*/ 864096 w 864096"/>
                <a:gd name="connsiteY1" fmla="*/ 0 h 99169"/>
                <a:gd name="connsiteX2" fmla="*/ 836936 w 864096"/>
                <a:gd name="connsiteY2" fmla="*/ 99169 h 99169"/>
                <a:gd name="connsiteX3" fmla="*/ 0 w 864096"/>
                <a:gd name="connsiteY3" fmla="*/ 90115 h 99169"/>
                <a:gd name="connsiteX4" fmla="*/ 0 w 864096"/>
                <a:gd name="connsiteY4" fmla="*/ 0 h 9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99169">
                  <a:moveTo>
                    <a:pt x="0" y="0"/>
                  </a:moveTo>
                  <a:lnTo>
                    <a:pt x="864096" y="0"/>
                  </a:lnTo>
                  <a:lnTo>
                    <a:pt x="836936" y="99169"/>
                  </a:lnTo>
                  <a:lnTo>
                    <a:pt x="0" y="9011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1538974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12517"/>
            <a:ext cx="8280920" cy="404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3"/>
          <p:cNvSpPr/>
          <p:nvPr/>
        </p:nvSpPr>
        <p:spPr>
          <a:xfrm>
            <a:off x="555697" y="1496635"/>
            <a:ext cx="7848872" cy="1815882"/>
          </a:xfrm>
          <a:prstGeom prst="rect">
            <a:avLst/>
          </a:prstGeom>
          <a:ln>
            <a:solidFill>
              <a:schemeClr val="tx1"/>
            </a:solidFill>
          </a:ln>
        </p:spPr>
        <p:txBody>
          <a:bodyPr wrap="square">
            <a:spAutoFit/>
          </a:bodyPr>
          <a:lstStyle/>
          <a:p>
            <a:pPr algn="ctr"/>
            <a:r>
              <a:rPr lang="fr-CH" sz="2800" dirty="0" smtClean="0"/>
              <a:t>Penser à rechercher systématiquement </a:t>
            </a:r>
            <a:r>
              <a:rPr lang="fr-CH" sz="2800" dirty="0" smtClean="0">
                <a:solidFill>
                  <a:srgbClr val="FF0000"/>
                </a:solidFill>
              </a:rPr>
              <a:t>en urgence </a:t>
            </a:r>
            <a:r>
              <a:rPr lang="fr-CH" sz="2800" dirty="0" smtClean="0"/>
              <a:t>la </a:t>
            </a:r>
            <a:r>
              <a:rPr lang="fr-CH" sz="2800" dirty="0" smtClean="0">
                <a:solidFill>
                  <a:srgbClr val="FF0000"/>
                </a:solidFill>
              </a:rPr>
              <a:t>malaria </a:t>
            </a:r>
            <a:r>
              <a:rPr lang="fr-CH" sz="2800" dirty="0" smtClean="0"/>
              <a:t>chez tous les patients </a:t>
            </a:r>
            <a:r>
              <a:rPr lang="fr-CH" sz="2800" dirty="0" smtClean="0">
                <a:solidFill>
                  <a:srgbClr val="FF0000"/>
                </a:solidFill>
              </a:rPr>
              <a:t>fébriles </a:t>
            </a:r>
            <a:r>
              <a:rPr lang="fr-CH" sz="2800" dirty="0" smtClean="0"/>
              <a:t>provenant d’une </a:t>
            </a:r>
            <a:r>
              <a:rPr lang="fr-CH" sz="2800" dirty="0" smtClean="0">
                <a:solidFill>
                  <a:srgbClr val="FF0000"/>
                </a:solidFill>
              </a:rPr>
              <a:t>zone endémique</a:t>
            </a:r>
            <a:r>
              <a:rPr lang="fr-CH" sz="2800" dirty="0" smtClean="0"/>
              <a:t>,  jusqu’à </a:t>
            </a:r>
            <a:r>
              <a:rPr lang="fr-CH" sz="2800" b="1" dirty="0" smtClean="0">
                <a:solidFill>
                  <a:srgbClr val="FF0000"/>
                </a:solidFill>
              </a:rPr>
              <a:t>1 an après</a:t>
            </a:r>
          </a:p>
          <a:p>
            <a:pPr algn="ctr"/>
            <a:r>
              <a:rPr lang="fr-CH" sz="2800" dirty="0"/>
              <a:t>e</a:t>
            </a:r>
            <a:r>
              <a:rPr lang="fr-CH" sz="2800" dirty="0" smtClean="0"/>
              <a:t>t</a:t>
            </a:r>
            <a:r>
              <a:rPr lang="fr-CH" sz="2800" dirty="0" smtClean="0">
                <a:solidFill>
                  <a:srgbClr val="FF0000"/>
                </a:solidFill>
              </a:rPr>
              <a:t> répéter le bilan </a:t>
            </a:r>
            <a:r>
              <a:rPr lang="fr-CH" sz="2800" dirty="0" smtClean="0"/>
              <a:t>après 24-48h si le doute persiste</a:t>
            </a:r>
            <a:r>
              <a:rPr lang="fr-CH" sz="2800" dirty="0" smtClean="0">
                <a:solidFill>
                  <a:srgbClr val="FF0000"/>
                </a:solidFill>
              </a:rPr>
              <a:t>.</a:t>
            </a:r>
          </a:p>
        </p:txBody>
      </p:sp>
      <p:pic>
        <p:nvPicPr>
          <p:cNvPr id="5" name="Image 4"/>
          <p:cNvPicPr>
            <a:picLocks noChangeAspect="1"/>
          </p:cNvPicPr>
          <p:nvPr/>
        </p:nvPicPr>
        <p:blipFill>
          <a:blip r:embed="rId2" cstate="print">
            <a:extLst>
              <a:ext uri="{BEBA8EAE-BF5A-486C-A8C5-ECC9F3942E4B}">
                <a14:imgProps xmlns:a14="http://schemas.microsoft.com/office/drawing/2010/main">
                  <a14:imgLayer r:embed="rId3">
                    <a14:imgEffect>
                      <a14:backgroundRemoval t="3769" b="100000" l="0" r="99070">
                        <a14:foregroundMark x1="40930" y1="21482" x2="20465" y2="85804"/>
                        <a14:foregroundMark x1="50698" y1="16960" x2="78605" y2="65201"/>
                      </a14:backgroundRemoval>
                    </a14:imgEffect>
                  </a14:imgLayer>
                </a14:imgProps>
              </a:ext>
              <a:ext uri="{28A0092B-C50C-407E-A947-70E740481C1C}">
                <a14:useLocalDpi xmlns:a14="http://schemas.microsoft.com/office/drawing/2010/main" val="0"/>
              </a:ext>
            </a:extLst>
          </a:blip>
          <a:stretch>
            <a:fillRect/>
          </a:stretch>
        </p:blipFill>
        <p:spPr>
          <a:xfrm>
            <a:off x="3779912" y="3788961"/>
            <a:ext cx="1400442" cy="1296223"/>
          </a:xfrm>
          <a:prstGeom prst="rect">
            <a:avLst/>
          </a:prstGeom>
        </p:spPr>
      </p:pic>
      <p:sp>
        <p:nvSpPr>
          <p:cNvPr id="6" name="ZoneTexte 5"/>
          <p:cNvSpPr txBox="1"/>
          <p:nvPr/>
        </p:nvSpPr>
        <p:spPr>
          <a:xfrm>
            <a:off x="2843808" y="15652"/>
            <a:ext cx="2958246" cy="923330"/>
          </a:xfrm>
          <a:prstGeom prst="rect">
            <a:avLst/>
          </a:prstGeom>
          <a:noFill/>
        </p:spPr>
        <p:txBody>
          <a:bodyPr wrap="none" rtlCol="0">
            <a:spAutoFit/>
          </a:bodyPr>
          <a:lstStyle/>
          <a:p>
            <a:r>
              <a:rPr lang="fr-CH" sz="5400" b="1" dirty="0" smtClean="0"/>
              <a:t>MESSAGE</a:t>
            </a:r>
            <a:endParaRPr lang="fr-CH" sz="5400" b="1" dirty="0"/>
          </a:p>
        </p:txBody>
      </p:sp>
    </p:spTree>
    <p:extLst>
      <p:ext uri="{BB962C8B-B14F-4D97-AF65-F5344CB8AC3E}">
        <p14:creationId xmlns:p14="http://schemas.microsoft.com/office/powerpoint/2010/main" val="10143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12517"/>
            <a:ext cx="8280920" cy="404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3618212" y="2850852"/>
            <a:ext cx="2218684" cy="923330"/>
          </a:xfrm>
          <a:prstGeom prst="rect">
            <a:avLst/>
          </a:prstGeom>
          <a:noFill/>
        </p:spPr>
        <p:txBody>
          <a:bodyPr wrap="none" rtlCol="0">
            <a:spAutoFit/>
          </a:bodyPr>
          <a:lstStyle/>
          <a:p>
            <a:r>
              <a:rPr lang="fr-CH" sz="5400" b="1" dirty="0" smtClean="0"/>
              <a:t>Merci !</a:t>
            </a:r>
          </a:p>
        </p:txBody>
      </p:sp>
    </p:spTree>
    <p:extLst>
      <p:ext uri="{BB962C8B-B14F-4D97-AF65-F5344CB8AC3E}">
        <p14:creationId xmlns:p14="http://schemas.microsoft.com/office/powerpoint/2010/main" val="7356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24744"/>
            <a:ext cx="7664563" cy="4536504"/>
          </a:xfrm>
          <a:prstGeom prst="rect">
            <a:avLst/>
          </a:prstGeom>
        </p:spPr>
      </p:pic>
      <p:sp>
        <p:nvSpPr>
          <p:cNvPr id="16" name="Rectangle 15"/>
          <p:cNvSpPr/>
          <p:nvPr/>
        </p:nvSpPr>
        <p:spPr>
          <a:xfrm>
            <a:off x="1835696" y="554393"/>
            <a:ext cx="5139870" cy="584775"/>
          </a:xfrm>
          <a:prstGeom prst="rect">
            <a:avLst/>
          </a:prstGeom>
        </p:spPr>
        <p:txBody>
          <a:bodyPr wrap="none">
            <a:spAutoFit/>
          </a:bodyPr>
          <a:lstStyle/>
          <a:p>
            <a:pPr algn="ctr"/>
            <a:r>
              <a:rPr lang="fr-FR" sz="3200" b="1" dirty="0" smtClean="0"/>
              <a:t>PARASITOSES GLOBALEMENT</a:t>
            </a:r>
            <a:endParaRPr lang="fr-FR" sz="3200" b="1" dirty="0"/>
          </a:p>
        </p:txBody>
      </p:sp>
      <p:sp>
        <p:nvSpPr>
          <p:cNvPr id="5" name="ZoneTexte 4"/>
          <p:cNvSpPr txBox="1"/>
          <p:nvPr/>
        </p:nvSpPr>
        <p:spPr>
          <a:xfrm>
            <a:off x="7225119" y="679103"/>
            <a:ext cx="248786" cy="246221"/>
          </a:xfrm>
          <a:prstGeom prst="rect">
            <a:avLst/>
          </a:prstGeom>
          <a:noFill/>
        </p:spPr>
        <p:txBody>
          <a:bodyPr wrap="none" rtlCol="0">
            <a:spAutoFit/>
          </a:bodyPr>
          <a:lstStyle/>
          <a:p>
            <a:r>
              <a:rPr lang="fr-CH" sz="1000" dirty="0">
                <a:solidFill>
                  <a:schemeClr val="bg1"/>
                </a:solidFill>
              </a:rPr>
              <a:t>*</a:t>
            </a:r>
          </a:p>
        </p:txBody>
      </p:sp>
      <p:sp>
        <p:nvSpPr>
          <p:cNvPr id="6" name="ZoneTexte 5"/>
          <p:cNvSpPr txBox="1"/>
          <p:nvPr/>
        </p:nvSpPr>
        <p:spPr>
          <a:xfrm>
            <a:off x="7192898" y="777887"/>
            <a:ext cx="248786" cy="246221"/>
          </a:xfrm>
          <a:prstGeom prst="rect">
            <a:avLst/>
          </a:prstGeom>
          <a:noFill/>
        </p:spPr>
        <p:txBody>
          <a:bodyPr wrap="none" rtlCol="0">
            <a:spAutoFit/>
          </a:bodyPr>
          <a:lstStyle/>
          <a:p>
            <a:r>
              <a:rPr lang="fr-CH" sz="1000" dirty="0">
                <a:solidFill>
                  <a:schemeClr val="bg1"/>
                </a:solidFill>
              </a:rPr>
              <a:t>*</a:t>
            </a:r>
          </a:p>
        </p:txBody>
      </p:sp>
      <p:sp>
        <p:nvSpPr>
          <p:cNvPr id="8" name="ZoneTexte 7"/>
          <p:cNvSpPr txBox="1"/>
          <p:nvPr/>
        </p:nvSpPr>
        <p:spPr>
          <a:xfrm>
            <a:off x="7279075" y="967036"/>
            <a:ext cx="248786" cy="246221"/>
          </a:xfrm>
          <a:prstGeom prst="rect">
            <a:avLst/>
          </a:prstGeom>
          <a:noFill/>
        </p:spPr>
        <p:txBody>
          <a:bodyPr wrap="none" rtlCol="0">
            <a:spAutoFit/>
          </a:bodyPr>
          <a:lstStyle/>
          <a:p>
            <a:r>
              <a:rPr lang="fr-CH" sz="1000" dirty="0">
                <a:solidFill>
                  <a:schemeClr val="bg1"/>
                </a:solidFill>
              </a:rPr>
              <a:t>*</a:t>
            </a:r>
          </a:p>
        </p:txBody>
      </p:sp>
      <p:sp>
        <p:nvSpPr>
          <p:cNvPr id="9" name="ZoneTexte 8"/>
          <p:cNvSpPr txBox="1"/>
          <p:nvPr/>
        </p:nvSpPr>
        <p:spPr>
          <a:xfrm>
            <a:off x="7148281" y="943804"/>
            <a:ext cx="248786" cy="246221"/>
          </a:xfrm>
          <a:prstGeom prst="rect">
            <a:avLst/>
          </a:prstGeom>
          <a:noFill/>
        </p:spPr>
        <p:txBody>
          <a:bodyPr wrap="none" rtlCol="0">
            <a:spAutoFit/>
          </a:bodyPr>
          <a:lstStyle/>
          <a:p>
            <a:r>
              <a:rPr lang="fr-CH" sz="1000" dirty="0">
                <a:solidFill>
                  <a:schemeClr val="bg1"/>
                </a:solidFill>
              </a:rPr>
              <a:t>*</a:t>
            </a:r>
          </a:p>
        </p:txBody>
      </p:sp>
      <p:sp>
        <p:nvSpPr>
          <p:cNvPr id="10" name="ZoneTexte 9"/>
          <p:cNvSpPr txBox="1"/>
          <p:nvPr/>
        </p:nvSpPr>
        <p:spPr>
          <a:xfrm>
            <a:off x="7110065" y="889669"/>
            <a:ext cx="248786" cy="246221"/>
          </a:xfrm>
          <a:prstGeom prst="rect">
            <a:avLst/>
          </a:prstGeom>
          <a:noFill/>
        </p:spPr>
        <p:txBody>
          <a:bodyPr wrap="none" rtlCol="0">
            <a:spAutoFit/>
          </a:bodyPr>
          <a:lstStyle/>
          <a:p>
            <a:r>
              <a:rPr lang="fr-CH" sz="1000" dirty="0">
                <a:solidFill>
                  <a:schemeClr val="bg1"/>
                </a:solidFill>
              </a:rPr>
              <a:t>*</a:t>
            </a:r>
          </a:p>
        </p:txBody>
      </p:sp>
      <p:sp>
        <p:nvSpPr>
          <p:cNvPr id="11" name="ZoneTexte 10"/>
          <p:cNvSpPr txBox="1"/>
          <p:nvPr/>
        </p:nvSpPr>
        <p:spPr>
          <a:xfrm>
            <a:off x="7248641" y="855861"/>
            <a:ext cx="248786" cy="246221"/>
          </a:xfrm>
          <a:prstGeom prst="rect">
            <a:avLst/>
          </a:prstGeom>
          <a:noFill/>
        </p:spPr>
        <p:txBody>
          <a:bodyPr wrap="none" rtlCol="0">
            <a:spAutoFit/>
          </a:bodyPr>
          <a:lstStyle/>
          <a:p>
            <a:r>
              <a:rPr lang="fr-CH" sz="1000" dirty="0">
                <a:solidFill>
                  <a:schemeClr val="bg1"/>
                </a:solidFill>
              </a:rPr>
              <a:t>*</a:t>
            </a:r>
          </a:p>
        </p:txBody>
      </p:sp>
      <p:sp>
        <p:nvSpPr>
          <p:cNvPr id="12" name="ZoneTexte 11"/>
          <p:cNvSpPr txBox="1"/>
          <p:nvPr/>
        </p:nvSpPr>
        <p:spPr>
          <a:xfrm>
            <a:off x="7361908" y="633967"/>
            <a:ext cx="248786" cy="246221"/>
          </a:xfrm>
          <a:prstGeom prst="rect">
            <a:avLst/>
          </a:prstGeom>
          <a:noFill/>
        </p:spPr>
        <p:txBody>
          <a:bodyPr wrap="none" rtlCol="0">
            <a:spAutoFit/>
          </a:bodyPr>
          <a:lstStyle/>
          <a:p>
            <a:r>
              <a:rPr lang="fr-CH" sz="1000" dirty="0">
                <a:solidFill>
                  <a:schemeClr val="bg1"/>
                </a:solidFill>
              </a:rPr>
              <a:t>*</a:t>
            </a:r>
          </a:p>
        </p:txBody>
      </p:sp>
      <p:sp>
        <p:nvSpPr>
          <p:cNvPr id="13" name="ZoneTexte 12"/>
          <p:cNvSpPr txBox="1"/>
          <p:nvPr/>
        </p:nvSpPr>
        <p:spPr>
          <a:xfrm>
            <a:off x="7720990" y="679103"/>
            <a:ext cx="248786" cy="246221"/>
          </a:xfrm>
          <a:prstGeom prst="rect">
            <a:avLst/>
          </a:prstGeom>
          <a:noFill/>
        </p:spPr>
        <p:txBody>
          <a:bodyPr wrap="none" rtlCol="0">
            <a:spAutoFit/>
          </a:bodyPr>
          <a:lstStyle/>
          <a:p>
            <a:r>
              <a:rPr lang="fr-CH" sz="1000" dirty="0">
                <a:solidFill>
                  <a:schemeClr val="bg1"/>
                </a:solidFill>
              </a:rPr>
              <a:t>*</a:t>
            </a:r>
          </a:p>
        </p:txBody>
      </p:sp>
      <p:grpSp>
        <p:nvGrpSpPr>
          <p:cNvPr id="3" name="Groupe 2"/>
          <p:cNvGrpSpPr/>
          <p:nvPr/>
        </p:nvGrpSpPr>
        <p:grpSpPr>
          <a:xfrm>
            <a:off x="3707904" y="2708920"/>
            <a:ext cx="1656184" cy="1010343"/>
            <a:chOff x="3707904" y="2708920"/>
            <a:chExt cx="1656184" cy="1010343"/>
          </a:xfrm>
        </p:grpSpPr>
        <p:sp>
          <p:nvSpPr>
            <p:cNvPr id="2" name="Ellipse 1"/>
            <p:cNvSpPr/>
            <p:nvPr/>
          </p:nvSpPr>
          <p:spPr>
            <a:xfrm>
              <a:off x="4139952" y="3573016"/>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llipse 13"/>
            <p:cNvSpPr/>
            <p:nvPr/>
          </p:nvSpPr>
          <p:spPr>
            <a:xfrm>
              <a:off x="3851920" y="3575247"/>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Ellipse 14"/>
            <p:cNvSpPr/>
            <p:nvPr/>
          </p:nvSpPr>
          <p:spPr>
            <a:xfrm>
              <a:off x="3707904" y="3408142"/>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4067944" y="3244944"/>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Ellipse 17"/>
            <p:cNvSpPr/>
            <p:nvPr/>
          </p:nvSpPr>
          <p:spPr>
            <a:xfrm>
              <a:off x="3921899" y="281575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Ellipse 18"/>
            <p:cNvSpPr/>
            <p:nvPr/>
          </p:nvSpPr>
          <p:spPr>
            <a:xfrm>
              <a:off x="4283968" y="2708920"/>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Ellipse 19"/>
            <p:cNvSpPr/>
            <p:nvPr/>
          </p:nvSpPr>
          <p:spPr>
            <a:xfrm>
              <a:off x="5220072" y="2852936"/>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23" name="Groupe 22"/>
          <p:cNvGrpSpPr/>
          <p:nvPr/>
        </p:nvGrpSpPr>
        <p:grpSpPr>
          <a:xfrm>
            <a:off x="971600" y="5721138"/>
            <a:ext cx="4228305" cy="369332"/>
            <a:chOff x="971600" y="5721138"/>
            <a:chExt cx="4228305" cy="369332"/>
          </a:xfrm>
        </p:grpSpPr>
        <p:sp>
          <p:nvSpPr>
            <p:cNvPr id="21" name="Ellipse 20"/>
            <p:cNvSpPr/>
            <p:nvPr/>
          </p:nvSpPr>
          <p:spPr>
            <a:xfrm>
              <a:off x="971600" y="5855394"/>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ZoneTexte 21"/>
            <p:cNvSpPr txBox="1"/>
            <p:nvPr/>
          </p:nvSpPr>
          <p:spPr>
            <a:xfrm>
              <a:off x="1127380" y="5721138"/>
              <a:ext cx="4072525" cy="369332"/>
            </a:xfrm>
            <a:prstGeom prst="rect">
              <a:avLst/>
            </a:prstGeom>
            <a:noFill/>
          </p:spPr>
          <p:txBody>
            <a:bodyPr wrap="none" rtlCol="0">
              <a:spAutoFit/>
            </a:bodyPr>
            <a:lstStyle/>
            <a:p>
              <a:r>
                <a:rPr lang="fr-CH" dirty="0" smtClean="0"/>
                <a:t>=origines habituelles de nos patients TDH</a:t>
              </a:r>
              <a:endParaRPr lang="fr-CH" dirty="0"/>
            </a:p>
          </p:txBody>
        </p:sp>
      </p:grpSp>
    </p:spTree>
    <p:extLst>
      <p:ext uri="{BB962C8B-B14F-4D97-AF65-F5344CB8AC3E}">
        <p14:creationId xmlns:p14="http://schemas.microsoft.com/office/powerpoint/2010/main" val="30574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06921"/>
            <a:ext cx="8430124" cy="923330"/>
          </a:xfrm>
          <a:prstGeom prst="rect">
            <a:avLst/>
          </a:prstGeom>
        </p:spPr>
        <p:txBody>
          <a:bodyPr wrap="square">
            <a:spAutoFit/>
          </a:bodyPr>
          <a:lstStyle/>
          <a:p>
            <a:pPr marL="285750" indent="-285750">
              <a:buFont typeface="Arial" panose="020B0604020202020204" pitchFamily="34" charset="0"/>
              <a:buChar char="•"/>
            </a:pPr>
            <a:r>
              <a:rPr lang="fr-CH" dirty="0" smtClean="0"/>
              <a:t>La plus fréquente des parasitoses intestinale (</a:t>
            </a:r>
            <a:r>
              <a:rPr lang="fr-CH" b="1" dirty="0" smtClean="0"/>
              <a:t>200 millions </a:t>
            </a:r>
            <a:r>
              <a:rPr lang="fr-CH" dirty="0" smtClean="0"/>
              <a:t>de personnes en </a:t>
            </a:r>
            <a:r>
              <a:rPr lang="fr-CH" b="1" dirty="0" smtClean="0"/>
              <a:t>Afrique</a:t>
            </a:r>
            <a:r>
              <a:rPr lang="fr-CH" dirty="0" smtClean="0"/>
              <a:t> </a:t>
            </a:r>
            <a:r>
              <a:rPr lang="fr-CH" b="1" dirty="0" smtClean="0"/>
              <a:t>mais aussi présente en Europe</a:t>
            </a:r>
            <a:r>
              <a:rPr lang="fr-CH" dirty="0" smtClean="0"/>
              <a:t>)</a:t>
            </a:r>
          </a:p>
          <a:p>
            <a:pPr marL="285750" indent="-285750">
              <a:buFont typeface="Arial" panose="020B0604020202020204" pitchFamily="34" charset="0"/>
              <a:buChar char="•"/>
            </a:pPr>
            <a:r>
              <a:rPr lang="fr-CH" b="1" dirty="0" smtClean="0"/>
              <a:t>&gt; 50% </a:t>
            </a:r>
            <a:r>
              <a:rPr lang="fr-CH" dirty="0" smtClean="0"/>
              <a:t>des cas </a:t>
            </a:r>
            <a:r>
              <a:rPr lang="fr-CH" b="1" dirty="0" smtClean="0"/>
              <a:t>asymptomatiques</a:t>
            </a:r>
            <a:r>
              <a:rPr lang="fr-CH" b="1" dirty="0"/>
              <a:t> </a:t>
            </a:r>
            <a:r>
              <a:rPr lang="fr-CH" dirty="0" smtClean="0"/>
              <a:t>ou dure 1 </a:t>
            </a:r>
            <a:r>
              <a:rPr lang="fr-CH" dirty="0"/>
              <a:t>à 3 </a:t>
            </a:r>
            <a:r>
              <a:rPr lang="fr-CH" dirty="0" smtClean="0"/>
              <a:t>semaines </a:t>
            </a:r>
            <a:r>
              <a:rPr lang="fr-CH" b="1" dirty="0" smtClean="0">
                <a:solidFill>
                  <a:srgbClr val="00B050"/>
                </a:solidFill>
                <a:sym typeface="Wingdings" panose="05000000000000000000" pitchFamily="2" charset="2"/>
              </a:rPr>
              <a:t> bénin</a:t>
            </a:r>
            <a:r>
              <a:rPr lang="fr-CH" dirty="0" smtClean="0"/>
              <a:t>. </a:t>
            </a:r>
            <a:endParaRPr lang="fr-CH" dirty="0"/>
          </a:p>
        </p:txBody>
      </p:sp>
      <p:sp>
        <p:nvSpPr>
          <p:cNvPr id="10" name="Rectangle 9"/>
          <p:cNvSpPr/>
          <p:nvPr/>
        </p:nvSpPr>
        <p:spPr>
          <a:xfrm>
            <a:off x="0" y="0"/>
            <a:ext cx="3695242" cy="584775"/>
          </a:xfrm>
          <a:prstGeom prst="rect">
            <a:avLst/>
          </a:prstGeom>
        </p:spPr>
        <p:txBody>
          <a:bodyPr wrap="none">
            <a:spAutoFit/>
          </a:bodyPr>
          <a:lstStyle/>
          <a:p>
            <a:r>
              <a:rPr lang="fr-FR" sz="3200" b="1" dirty="0" smtClean="0"/>
              <a:t>1. GIARDIA LAMBLIA</a:t>
            </a:r>
            <a:endParaRPr lang="fr-FR" sz="3200" b="1" dirty="0"/>
          </a:p>
        </p:txBody>
      </p:sp>
      <p:sp>
        <p:nvSpPr>
          <p:cNvPr id="6" name="Rectangle 5"/>
          <p:cNvSpPr/>
          <p:nvPr/>
        </p:nvSpPr>
        <p:spPr>
          <a:xfrm>
            <a:off x="971600" y="1475507"/>
            <a:ext cx="6840760" cy="923330"/>
          </a:xfrm>
          <a:prstGeom prst="rect">
            <a:avLst/>
          </a:prstGeom>
          <a:solidFill>
            <a:schemeClr val="bg1">
              <a:lumMod val="85000"/>
            </a:schemeClr>
          </a:solidFill>
        </p:spPr>
        <p:txBody>
          <a:bodyPr wrap="square">
            <a:spAutoFit/>
          </a:bodyPr>
          <a:lstStyle/>
          <a:p>
            <a:r>
              <a:rPr lang="fr-CH" u="sng" dirty="0" smtClean="0"/>
              <a:t>Symptômes (surtout chez les </a:t>
            </a:r>
            <a:r>
              <a:rPr lang="fr-CH" b="1" u="sng" dirty="0" smtClean="0"/>
              <a:t>enfants</a:t>
            </a:r>
            <a:r>
              <a:rPr lang="fr-CH" u="sng" dirty="0" smtClean="0"/>
              <a:t>):</a:t>
            </a:r>
          </a:p>
          <a:p>
            <a:pPr marL="285750" indent="-285750">
              <a:buFont typeface="Wingdings" panose="05000000000000000000" pitchFamily="2" charset="2"/>
              <a:buChar char="à"/>
            </a:pPr>
            <a:r>
              <a:rPr lang="fr-CH" dirty="0" smtClean="0"/>
              <a:t>Inconfort abdominal, diarrhées, malabsorption, perte </a:t>
            </a:r>
            <a:r>
              <a:rPr lang="fr-CH" dirty="0"/>
              <a:t>de </a:t>
            </a:r>
            <a:r>
              <a:rPr lang="fr-CH" dirty="0" smtClean="0"/>
              <a:t>poids</a:t>
            </a:r>
          </a:p>
          <a:p>
            <a:pPr marL="285750" indent="-285750">
              <a:buFont typeface="Wingdings" panose="05000000000000000000" pitchFamily="2" charset="2"/>
              <a:buChar char="à"/>
            </a:pPr>
            <a:r>
              <a:rPr lang="fr-CH" dirty="0" smtClean="0"/>
              <a:t>Fièvre, fatigue</a:t>
            </a:r>
          </a:p>
        </p:txBody>
      </p:sp>
      <p:grpSp>
        <p:nvGrpSpPr>
          <p:cNvPr id="2" name="Groupe 1"/>
          <p:cNvGrpSpPr/>
          <p:nvPr/>
        </p:nvGrpSpPr>
        <p:grpSpPr>
          <a:xfrm>
            <a:off x="323528" y="2708920"/>
            <a:ext cx="8665629" cy="1637560"/>
            <a:chOff x="308695" y="4005064"/>
            <a:chExt cx="8665629" cy="163756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202" y="4005064"/>
              <a:ext cx="1549122" cy="1187920"/>
            </a:xfrm>
            <a:prstGeom prst="rect">
              <a:avLst/>
            </a:prstGeom>
          </p:spPr>
        </p:pic>
        <p:sp>
          <p:nvSpPr>
            <p:cNvPr id="7" name="Rectangle 6"/>
            <p:cNvSpPr/>
            <p:nvPr/>
          </p:nvSpPr>
          <p:spPr>
            <a:xfrm>
              <a:off x="308695" y="4442295"/>
              <a:ext cx="6840760" cy="1200329"/>
            </a:xfrm>
            <a:prstGeom prst="rect">
              <a:avLst/>
            </a:prstGeom>
          </p:spPr>
          <p:txBody>
            <a:bodyPr wrap="square">
              <a:spAutoFit/>
            </a:bodyPr>
            <a:lstStyle/>
            <a:p>
              <a:r>
                <a:rPr lang="fr-CH" b="1" dirty="0" smtClean="0"/>
                <a:t>Diagnostic</a:t>
              </a:r>
              <a:r>
                <a:rPr lang="fr-CH" dirty="0" smtClean="0"/>
                <a:t>: Examen des selles à faire </a:t>
              </a:r>
              <a:r>
                <a:rPr lang="fr-CH" b="1" dirty="0" smtClean="0"/>
                <a:t>3 </a:t>
              </a:r>
              <a:r>
                <a:rPr lang="fr-CH" b="1" dirty="0"/>
                <a:t>fois </a:t>
              </a:r>
              <a:r>
                <a:rPr lang="fr-CH" dirty="0"/>
                <a:t>à plusieurs jours </a:t>
              </a:r>
              <a:r>
                <a:rPr lang="fr-CH" dirty="0" smtClean="0"/>
                <a:t>d’intervalle </a:t>
              </a:r>
              <a:r>
                <a:rPr lang="fr-CH" dirty="0" smtClean="0">
                  <a:sym typeface="Wingdings" panose="05000000000000000000" pitchFamily="2" charset="2"/>
                </a:rPr>
                <a:t> </a:t>
              </a:r>
              <a:r>
                <a:rPr lang="fr-CH" b="1" dirty="0" smtClean="0"/>
                <a:t>kystes </a:t>
              </a:r>
            </a:p>
            <a:p>
              <a:endParaRPr lang="fr-CH" b="1" dirty="0" smtClean="0"/>
            </a:p>
            <a:p>
              <a:r>
                <a:rPr lang="fr-CH" b="1" dirty="0" smtClean="0"/>
                <a:t>Traitement</a:t>
              </a:r>
              <a:r>
                <a:rPr lang="fr-CH" dirty="0" smtClean="0"/>
                <a:t>: </a:t>
              </a:r>
              <a:r>
                <a:rPr lang="fr-CH" dirty="0" err="1" smtClean="0"/>
                <a:t>Flagyl</a:t>
              </a:r>
              <a:r>
                <a:rPr lang="fr-CH" dirty="0" smtClean="0"/>
                <a:t>® (métronidazole)</a:t>
              </a:r>
              <a:endParaRPr lang="fr-CH" dirty="0"/>
            </a:p>
          </p:txBody>
        </p:sp>
      </p:grpSp>
      <p:grpSp>
        <p:nvGrpSpPr>
          <p:cNvPr id="3" name="Groupe 2"/>
          <p:cNvGrpSpPr/>
          <p:nvPr/>
        </p:nvGrpSpPr>
        <p:grpSpPr>
          <a:xfrm>
            <a:off x="2897987" y="4732735"/>
            <a:ext cx="3485465" cy="1535283"/>
            <a:chOff x="2897987" y="4732735"/>
            <a:chExt cx="3485465" cy="1535283"/>
          </a:xfrm>
        </p:grpSpPr>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25068" r="24795"/>
            <a:stretch/>
          </p:blipFill>
          <p:spPr>
            <a:xfrm>
              <a:off x="5076056" y="4816795"/>
              <a:ext cx="1307396" cy="145122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987" y="4732735"/>
              <a:ext cx="1493993" cy="1512168"/>
            </a:xfrm>
            <a:prstGeom prst="rect">
              <a:avLst/>
            </a:prstGeom>
          </p:spPr>
        </p:pic>
        <p:sp>
          <p:nvSpPr>
            <p:cNvPr id="13" name="ZoneTexte 12"/>
            <p:cNvSpPr txBox="1"/>
            <p:nvPr/>
          </p:nvSpPr>
          <p:spPr>
            <a:xfrm>
              <a:off x="4572000" y="5401554"/>
              <a:ext cx="460382" cy="369332"/>
            </a:xfrm>
            <a:prstGeom prst="rect">
              <a:avLst/>
            </a:prstGeom>
            <a:noFill/>
          </p:spPr>
          <p:txBody>
            <a:bodyPr wrap="none" rtlCol="0">
              <a:spAutoFit/>
            </a:bodyPr>
            <a:lstStyle/>
            <a:p>
              <a:r>
                <a:rPr lang="fr-CH" dirty="0" smtClean="0"/>
                <a:t>+/-</a:t>
              </a:r>
              <a:endParaRPr lang="fr-CH" dirty="0"/>
            </a:p>
          </p:txBody>
        </p:sp>
      </p:grpSp>
    </p:spTree>
    <p:extLst>
      <p:ext uri="{BB962C8B-B14F-4D97-AF65-F5344CB8AC3E}">
        <p14:creationId xmlns:p14="http://schemas.microsoft.com/office/powerpoint/2010/main" val="35897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313"/>
            <a:ext cx="4740978" cy="584775"/>
          </a:xfrm>
          <a:prstGeom prst="rect">
            <a:avLst/>
          </a:prstGeom>
        </p:spPr>
        <p:txBody>
          <a:bodyPr wrap="none">
            <a:spAutoFit/>
          </a:bodyPr>
          <a:lstStyle/>
          <a:p>
            <a:r>
              <a:rPr lang="fr-FR" sz="3200" b="1" dirty="0" smtClean="0"/>
              <a:t>2. ASCARIS LUMBRICOIDES</a:t>
            </a:r>
            <a:endParaRPr lang="fr-FR" sz="3200" b="1" dirty="0"/>
          </a:p>
        </p:txBody>
      </p:sp>
      <p:sp>
        <p:nvSpPr>
          <p:cNvPr id="11" name="Rectangle 10"/>
          <p:cNvSpPr/>
          <p:nvPr/>
        </p:nvSpPr>
        <p:spPr>
          <a:xfrm>
            <a:off x="144335" y="3774117"/>
            <a:ext cx="8852918" cy="369332"/>
          </a:xfrm>
          <a:prstGeom prst="rect">
            <a:avLst/>
          </a:prstGeom>
          <a:solidFill>
            <a:schemeClr val="bg1">
              <a:lumMod val="85000"/>
            </a:schemeClr>
          </a:solidFill>
        </p:spPr>
        <p:txBody>
          <a:bodyPr wrap="square">
            <a:spAutoFit/>
          </a:bodyPr>
          <a:lstStyle/>
          <a:p>
            <a:r>
              <a:rPr lang="fr-CH" dirty="0">
                <a:solidFill>
                  <a:srgbClr val="FF0000"/>
                </a:solidFill>
                <a:sym typeface="Wingdings" panose="05000000000000000000" pitchFamily="2" charset="2"/>
              </a:rPr>
              <a:t>C</a:t>
            </a:r>
            <a:r>
              <a:rPr lang="fr-CH" dirty="0" smtClean="0">
                <a:solidFill>
                  <a:srgbClr val="FF0000"/>
                </a:solidFill>
                <a:sym typeface="Wingdings" panose="05000000000000000000" pitchFamily="2" charset="2"/>
              </a:rPr>
              <a:t>omplications</a:t>
            </a:r>
            <a:r>
              <a:rPr lang="fr-CH" dirty="0" smtClean="0">
                <a:sym typeface="Wingdings" panose="05000000000000000000" pitchFamily="2" charset="2"/>
              </a:rPr>
              <a:t>: o</a:t>
            </a:r>
            <a:r>
              <a:rPr lang="fr-CH" dirty="0" smtClean="0"/>
              <a:t>bstruction intestinale, appendicite, pancréatite, perforation GI, </a:t>
            </a:r>
            <a:r>
              <a:rPr lang="fr-CH" dirty="0" err="1" smtClean="0"/>
              <a:t>angiocolite</a:t>
            </a:r>
            <a:endParaRPr lang="fr-CH" dirty="0" smtClean="0"/>
          </a:p>
        </p:txBody>
      </p:sp>
      <p:sp>
        <p:nvSpPr>
          <p:cNvPr id="8" name="Rectangle 7"/>
          <p:cNvSpPr/>
          <p:nvPr/>
        </p:nvSpPr>
        <p:spPr>
          <a:xfrm>
            <a:off x="60669" y="4158930"/>
            <a:ext cx="8852918" cy="646331"/>
          </a:xfrm>
          <a:prstGeom prst="rect">
            <a:avLst/>
          </a:prstGeom>
        </p:spPr>
        <p:txBody>
          <a:bodyPr wrap="square">
            <a:spAutoFit/>
          </a:bodyPr>
          <a:lstStyle/>
          <a:p>
            <a:r>
              <a:rPr lang="fr-CH" b="1" dirty="0" smtClean="0"/>
              <a:t>Diagnostic</a:t>
            </a:r>
            <a:r>
              <a:rPr lang="fr-CH" dirty="0" smtClean="0"/>
              <a:t>: d’œufs </a:t>
            </a:r>
            <a:r>
              <a:rPr lang="fr-CH" dirty="0"/>
              <a:t>dans les selles </a:t>
            </a:r>
            <a:r>
              <a:rPr lang="fr-CH" dirty="0" smtClean="0"/>
              <a:t>à l’examen </a:t>
            </a:r>
            <a:r>
              <a:rPr lang="fr-CH" dirty="0"/>
              <a:t>au </a:t>
            </a:r>
            <a:r>
              <a:rPr lang="fr-CH" dirty="0" smtClean="0"/>
              <a:t>microscope (</a:t>
            </a:r>
            <a:r>
              <a:rPr lang="fr-CH" dirty="0" smtClean="0">
                <a:solidFill>
                  <a:srgbClr val="FF0000"/>
                </a:solidFill>
              </a:rPr>
              <a:t>délai de min. </a:t>
            </a:r>
            <a:r>
              <a:rPr lang="fr-CH" dirty="0">
                <a:solidFill>
                  <a:srgbClr val="FF0000"/>
                </a:solidFill>
              </a:rPr>
              <a:t>2 mois après </a:t>
            </a:r>
            <a:r>
              <a:rPr lang="fr-CH" dirty="0"/>
              <a:t>la contamination </a:t>
            </a:r>
            <a:r>
              <a:rPr lang="fr-CH" dirty="0" smtClean="0"/>
              <a:t> pour la </a:t>
            </a:r>
            <a:r>
              <a:rPr lang="fr-CH" dirty="0"/>
              <a:t>larve soit adulte et ponde des </a:t>
            </a:r>
            <a:r>
              <a:rPr lang="fr-CH" dirty="0" smtClean="0"/>
              <a:t>œufs).</a:t>
            </a:r>
            <a:endParaRPr lang="fr-CH" dirty="0"/>
          </a:p>
        </p:txBody>
      </p:sp>
      <p:sp>
        <p:nvSpPr>
          <p:cNvPr id="12" name="Rectangle 11"/>
          <p:cNvSpPr/>
          <p:nvPr/>
        </p:nvSpPr>
        <p:spPr>
          <a:xfrm>
            <a:off x="60669" y="4761270"/>
            <a:ext cx="3641125" cy="369332"/>
          </a:xfrm>
          <a:prstGeom prst="rect">
            <a:avLst/>
          </a:prstGeom>
        </p:spPr>
        <p:txBody>
          <a:bodyPr wrap="none">
            <a:spAutoFit/>
          </a:bodyPr>
          <a:lstStyle/>
          <a:p>
            <a:r>
              <a:rPr lang="fr-CH" b="1" dirty="0"/>
              <a:t>Traitement</a:t>
            </a:r>
            <a:r>
              <a:rPr lang="fr-CH" dirty="0"/>
              <a:t>: </a:t>
            </a:r>
            <a:r>
              <a:rPr lang="fr-CH" dirty="0" err="1"/>
              <a:t>Vermox</a:t>
            </a:r>
            <a:r>
              <a:rPr lang="fr-CH" dirty="0"/>
              <a:t>® (</a:t>
            </a:r>
            <a:r>
              <a:rPr lang="fr-CH" dirty="0" err="1"/>
              <a:t>mebendazole</a:t>
            </a:r>
            <a:r>
              <a:rPr lang="fr-CH" dirty="0"/>
              <a:t>)</a:t>
            </a: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7934" r="8093"/>
          <a:stretch/>
        </p:blipFill>
        <p:spPr>
          <a:xfrm>
            <a:off x="5148064" y="-1599"/>
            <a:ext cx="3528392" cy="1855809"/>
          </a:xfrm>
          <a:prstGeom prst="rect">
            <a:avLst/>
          </a:prstGeom>
        </p:spPr>
      </p:pic>
      <p:sp>
        <p:nvSpPr>
          <p:cNvPr id="5" name="Rectangle 4"/>
          <p:cNvSpPr/>
          <p:nvPr/>
        </p:nvSpPr>
        <p:spPr>
          <a:xfrm>
            <a:off x="133004" y="588504"/>
            <a:ext cx="6064078" cy="923330"/>
          </a:xfrm>
          <a:prstGeom prst="rect">
            <a:avLst/>
          </a:prstGeom>
        </p:spPr>
        <p:txBody>
          <a:bodyPr wrap="square">
            <a:spAutoFit/>
          </a:bodyPr>
          <a:lstStyle/>
          <a:p>
            <a:pPr marL="285750" indent="-285750">
              <a:buFont typeface="Arial" panose="020B0604020202020204" pitchFamily="34" charset="0"/>
              <a:buChar char="•"/>
            </a:pPr>
            <a:r>
              <a:rPr lang="fr-CH" b="1" dirty="0" smtClean="0"/>
              <a:t>1.5 </a:t>
            </a:r>
            <a:r>
              <a:rPr lang="fr-CH" b="1" dirty="0"/>
              <a:t>milliard </a:t>
            </a:r>
            <a:r>
              <a:rPr lang="fr-CH" dirty="0" smtClean="0"/>
              <a:t>d’individus dans le monde. </a:t>
            </a:r>
          </a:p>
          <a:p>
            <a:pPr marL="285750" indent="-285750">
              <a:buFont typeface="Arial" panose="020B0604020202020204" pitchFamily="34" charset="0"/>
              <a:buChar char="•"/>
            </a:pPr>
            <a:r>
              <a:rPr lang="fr-CH" dirty="0" smtClean="0"/>
              <a:t>Infection </a:t>
            </a:r>
            <a:r>
              <a:rPr lang="fr-CH" dirty="0"/>
              <a:t>chronique avec </a:t>
            </a:r>
            <a:r>
              <a:rPr lang="fr-FR" dirty="0"/>
              <a:t>survie d’environ 1 an chez </a:t>
            </a:r>
            <a:r>
              <a:rPr lang="fr-FR" dirty="0" smtClean="0"/>
              <a:t>l'homme</a:t>
            </a:r>
            <a:endParaRPr lang="fr-CH" dirty="0" smtClean="0"/>
          </a:p>
        </p:txBody>
      </p:sp>
      <p:grpSp>
        <p:nvGrpSpPr>
          <p:cNvPr id="9" name="Groupe 8"/>
          <p:cNvGrpSpPr/>
          <p:nvPr/>
        </p:nvGrpSpPr>
        <p:grpSpPr>
          <a:xfrm>
            <a:off x="133004" y="1562863"/>
            <a:ext cx="7720237" cy="1639994"/>
            <a:chOff x="1460275" y="1887031"/>
            <a:chExt cx="7720237" cy="1639994"/>
          </a:xfrm>
        </p:grpSpPr>
        <p:sp>
          <p:nvSpPr>
            <p:cNvPr id="20" name="Rectangle 19"/>
            <p:cNvSpPr/>
            <p:nvPr/>
          </p:nvSpPr>
          <p:spPr>
            <a:xfrm>
              <a:off x="4708006" y="3280804"/>
              <a:ext cx="1106393" cy="246221"/>
            </a:xfrm>
            <a:prstGeom prst="rect">
              <a:avLst/>
            </a:prstGeom>
          </p:spPr>
          <p:txBody>
            <a:bodyPr wrap="none">
              <a:spAutoFit/>
            </a:bodyPr>
            <a:lstStyle/>
            <a:p>
              <a:r>
                <a:rPr lang="fr-CH" sz="1000" dirty="0" smtClean="0"/>
                <a:t>ASP: aspect zébré</a:t>
              </a:r>
              <a:endParaRPr lang="fr-CH" sz="1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728" y="1917194"/>
              <a:ext cx="1889578" cy="1348471"/>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984" y="1900178"/>
              <a:ext cx="1454528" cy="1380626"/>
            </a:xfrm>
            <a:prstGeom prst="rect">
              <a:avLst/>
            </a:prstGeom>
          </p:spPr>
        </p:pic>
        <p:pic>
          <p:nvPicPr>
            <p:cNvPr id="19" name="Image 18"/>
            <p:cNvPicPr>
              <a:picLocks noChangeAspect="1"/>
            </p:cNvPicPr>
            <p:nvPr/>
          </p:nvPicPr>
          <p:blipFill>
            <a:blip r:embed="rId5"/>
            <a:stretch>
              <a:fillRect/>
            </a:stretch>
          </p:blipFill>
          <p:spPr>
            <a:xfrm>
              <a:off x="4397510" y="1889469"/>
              <a:ext cx="1739940" cy="1404752"/>
            </a:xfrm>
            <a:prstGeom prst="rect">
              <a:avLst/>
            </a:prstGeom>
          </p:spPr>
        </p:pic>
        <p:pic>
          <p:nvPicPr>
            <p:cNvPr id="22" name="Image 21"/>
            <p:cNvPicPr>
              <a:picLocks noChangeAspect="1"/>
            </p:cNvPicPr>
            <p:nvPr/>
          </p:nvPicPr>
          <p:blipFill>
            <a:blip r:embed="rId6"/>
            <a:stretch>
              <a:fillRect/>
            </a:stretch>
          </p:blipFill>
          <p:spPr>
            <a:xfrm>
              <a:off x="1460275" y="1924415"/>
              <a:ext cx="979249" cy="1341250"/>
            </a:xfrm>
            <a:prstGeom prst="rect">
              <a:avLst/>
            </a:prstGeom>
          </p:spPr>
        </p:pic>
        <p:pic>
          <p:nvPicPr>
            <p:cNvPr id="7" name="Image 6"/>
            <p:cNvPicPr>
              <a:picLocks noChangeAspect="1"/>
            </p:cNvPicPr>
            <p:nvPr/>
          </p:nvPicPr>
          <p:blipFill>
            <a:blip r:embed="rId7"/>
            <a:stretch>
              <a:fillRect/>
            </a:stretch>
          </p:blipFill>
          <p:spPr>
            <a:xfrm>
              <a:off x="6171654" y="1887031"/>
              <a:ext cx="1520125" cy="1393773"/>
            </a:xfrm>
            <a:prstGeom prst="rect">
              <a:avLst/>
            </a:prstGeom>
          </p:spPr>
        </p:pic>
      </p:grpSp>
      <p:sp>
        <p:nvSpPr>
          <p:cNvPr id="15" name="Rectangle 14"/>
          <p:cNvSpPr/>
          <p:nvPr/>
        </p:nvSpPr>
        <p:spPr>
          <a:xfrm>
            <a:off x="0" y="3158317"/>
            <a:ext cx="8842078" cy="646331"/>
          </a:xfrm>
          <a:prstGeom prst="rect">
            <a:avLst/>
          </a:prstGeom>
        </p:spPr>
        <p:txBody>
          <a:bodyPr wrap="square">
            <a:spAutoFit/>
          </a:bodyPr>
          <a:lstStyle/>
          <a:p>
            <a:pPr marL="285750" indent="-285750">
              <a:buFont typeface="Wingdings" panose="05000000000000000000" pitchFamily="2" charset="2"/>
              <a:buChar char="à"/>
            </a:pPr>
            <a:r>
              <a:rPr lang="fr-CH" dirty="0" smtClean="0"/>
              <a:t>Inconfort </a:t>
            </a:r>
            <a:r>
              <a:rPr lang="fr-CH" dirty="0"/>
              <a:t>abdominal, </a:t>
            </a:r>
            <a:r>
              <a:rPr lang="fr-CH" dirty="0">
                <a:solidFill>
                  <a:srgbClr val="FF0000"/>
                </a:solidFill>
              </a:rPr>
              <a:t>diarrhées</a:t>
            </a:r>
            <a:r>
              <a:rPr lang="fr-CH" dirty="0"/>
              <a:t> </a:t>
            </a:r>
            <a:r>
              <a:rPr lang="fr-CH" dirty="0">
                <a:sym typeface="Wingdings" panose="05000000000000000000" pitchFamily="2" charset="2"/>
              </a:rPr>
              <a:t> </a:t>
            </a:r>
            <a:r>
              <a:rPr lang="fr-CH" dirty="0" err="1">
                <a:sym typeface="Wingdings" panose="05000000000000000000" pitchFamily="2" charset="2"/>
              </a:rPr>
              <a:t>m</a:t>
            </a:r>
            <a:r>
              <a:rPr lang="fr-CH" dirty="0" err="1"/>
              <a:t>alnutition</a:t>
            </a:r>
            <a:r>
              <a:rPr lang="fr-CH" dirty="0"/>
              <a:t>, retard de </a:t>
            </a:r>
            <a:r>
              <a:rPr lang="fr-CH" dirty="0" smtClean="0"/>
              <a:t>croissance</a:t>
            </a:r>
            <a:endParaRPr lang="fr-CH" b="1" dirty="0" smtClean="0"/>
          </a:p>
          <a:p>
            <a:pPr marL="285750" indent="-285750">
              <a:buFont typeface="Wingdings" panose="05000000000000000000" pitchFamily="2" charset="2"/>
              <a:buChar char="à"/>
            </a:pPr>
            <a:r>
              <a:rPr lang="fr-CH" b="1" dirty="0"/>
              <a:t>c</a:t>
            </a:r>
            <a:r>
              <a:rPr lang="fr-CH" b="1" dirty="0" smtClean="0"/>
              <a:t>ycle </a:t>
            </a:r>
            <a:r>
              <a:rPr lang="fr-CH" b="1" dirty="0"/>
              <a:t>entéro-pulmonaire</a:t>
            </a:r>
            <a:r>
              <a:rPr lang="fr-CH" dirty="0"/>
              <a:t>:</a:t>
            </a:r>
            <a:r>
              <a:rPr lang="fr-CH" dirty="0">
                <a:solidFill>
                  <a:srgbClr val="FF0000"/>
                </a:solidFill>
              </a:rPr>
              <a:t> </a:t>
            </a:r>
            <a:r>
              <a:rPr lang="fr-CH" dirty="0" smtClean="0">
                <a:solidFill>
                  <a:srgbClr val="FF0000"/>
                </a:solidFill>
              </a:rPr>
              <a:t>Toux</a:t>
            </a:r>
            <a:r>
              <a:rPr lang="fr-CH" dirty="0"/>
              <a:t>, respiration </a:t>
            </a:r>
            <a:r>
              <a:rPr lang="fr-CH" dirty="0" smtClean="0"/>
              <a:t>sifflante, </a:t>
            </a:r>
            <a:r>
              <a:rPr lang="fr-CH" dirty="0" smtClean="0">
                <a:solidFill>
                  <a:srgbClr val="FF0000"/>
                </a:solidFill>
              </a:rPr>
              <a:t>fièvre</a:t>
            </a:r>
            <a:r>
              <a:rPr lang="fr-CH" dirty="0" smtClean="0"/>
              <a:t> (</a:t>
            </a:r>
            <a:r>
              <a:rPr lang="fr-CH" dirty="0"/>
              <a:t>syndrome de </a:t>
            </a:r>
            <a:r>
              <a:rPr lang="fr-CH" dirty="0" err="1"/>
              <a:t>Löffler</a:t>
            </a:r>
            <a:r>
              <a:rPr lang="fr-CH" dirty="0" smtClean="0"/>
              <a:t>), </a:t>
            </a:r>
            <a:endParaRPr lang="fr-CH" dirty="0">
              <a:sym typeface="Wingdings" panose="05000000000000000000" pitchFamily="2" charset="2"/>
            </a:endParaRPr>
          </a:p>
        </p:txBody>
      </p:sp>
      <p:grpSp>
        <p:nvGrpSpPr>
          <p:cNvPr id="4" name="Groupe 3"/>
          <p:cNvGrpSpPr/>
          <p:nvPr/>
        </p:nvGrpSpPr>
        <p:grpSpPr>
          <a:xfrm>
            <a:off x="387238" y="5206167"/>
            <a:ext cx="8027098" cy="1545060"/>
            <a:chOff x="387238" y="5206167"/>
            <a:chExt cx="8027098" cy="1545060"/>
          </a:xfrm>
        </p:grpSpPr>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38" y="5206167"/>
              <a:ext cx="1493993" cy="1512168"/>
            </a:xfrm>
            <a:prstGeom prst="rect">
              <a:avLst/>
            </a:prstGeom>
          </p:spPr>
        </p:pic>
        <p:pic>
          <p:nvPicPr>
            <p:cNvPr id="21" name="Image 20"/>
            <p:cNvPicPr>
              <a:picLocks noChangeAspect="1"/>
            </p:cNvPicPr>
            <p:nvPr/>
          </p:nvPicPr>
          <p:blipFill rotWithShape="1">
            <a:blip r:embed="rId9" cstate="print">
              <a:extLst>
                <a:ext uri="{28A0092B-C50C-407E-A947-70E740481C1C}">
                  <a14:useLocalDpi xmlns:a14="http://schemas.microsoft.com/office/drawing/2010/main" val="0"/>
                </a:ext>
              </a:extLst>
            </a:blip>
            <a:srcRect l="25068" r="24795"/>
            <a:stretch/>
          </p:blipFill>
          <p:spPr>
            <a:xfrm>
              <a:off x="2656575" y="5300004"/>
              <a:ext cx="1307396" cy="1451223"/>
            </a:xfrm>
            <a:prstGeom prst="rect">
              <a:avLst/>
            </a:prstGeom>
          </p:spPr>
        </p:pic>
        <p:pic>
          <p:nvPicPr>
            <p:cNvPr id="23" name="Imag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6333" y="5240026"/>
              <a:ext cx="1480749" cy="1480749"/>
            </a:xfrm>
            <a:prstGeom prst="rect">
              <a:avLst/>
            </a:prstGeom>
          </p:spPr>
        </p:pic>
        <p:grpSp>
          <p:nvGrpSpPr>
            <p:cNvPr id="24" name="Groupe 23"/>
            <p:cNvGrpSpPr/>
            <p:nvPr/>
          </p:nvGrpSpPr>
          <p:grpSpPr>
            <a:xfrm>
              <a:off x="7109013" y="5292049"/>
              <a:ext cx="1305323" cy="1340404"/>
              <a:chOff x="6444208" y="1403980"/>
              <a:chExt cx="2116978" cy="2148748"/>
            </a:xfrm>
          </p:grpSpPr>
          <p:pic>
            <p:nvPicPr>
              <p:cNvPr id="25" name="Image 24"/>
              <p:cNvPicPr>
                <a:picLocks noChangeAspect="1"/>
              </p:cNvPicPr>
              <p:nvPr/>
            </p:nvPicPr>
            <p:blipFill rotWithShape="1">
              <a:blip r:embed="rId11"/>
              <a:srcRect l="3948" t="1457" r="7124"/>
              <a:stretch/>
            </p:blipFill>
            <p:spPr>
              <a:xfrm>
                <a:off x="6444208" y="1403980"/>
                <a:ext cx="2116978" cy="2148748"/>
              </a:xfrm>
              <a:prstGeom prst="rect">
                <a:avLst/>
              </a:prstGeom>
            </p:spPr>
          </p:pic>
          <p:pic>
            <p:nvPicPr>
              <p:cNvPr id="26" name="Image 25"/>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90000"/>
                        </a14:imgEffect>
                      </a14:imgLayer>
                    </a14:imgProps>
                  </a:ext>
                  <a:ext uri="{28A0092B-C50C-407E-A947-70E740481C1C}">
                    <a14:useLocalDpi xmlns:a14="http://schemas.microsoft.com/office/drawing/2010/main" val="0"/>
                  </a:ext>
                </a:extLst>
              </a:blip>
              <a:stretch>
                <a:fillRect/>
              </a:stretch>
            </p:blipFill>
            <p:spPr>
              <a:xfrm>
                <a:off x="7380312" y="2398772"/>
                <a:ext cx="908131" cy="908131"/>
              </a:xfrm>
              <a:prstGeom prst="rect">
                <a:avLst/>
              </a:prstGeom>
            </p:spPr>
          </p:pic>
        </p:grpSp>
        <p:sp>
          <p:nvSpPr>
            <p:cNvPr id="3" name="ZoneTexte 2"/>
            <p:cNvSpPr txBox="1"/>
            <p:nvPr/>
          </p:nvSpPr>
          <p:spPr>
            <a:xfrm>
              <a:off x="4110412" y="5891023"/>
              <a:ext cx="460382" cy="369332"/>
            </a:xfrm>
            <a:prstGeom prst="rect">
              <a:avLst/>
            </a:prstGeom>
            <a:noFill/>
          </p:spPr>
          <p:txBody>
            <a:bodyPr wrap="none" rtlCol="0">
              <a:spAutoFit/>
            </a:bodyPr>
            <a:lstStyle/>
            <a:p>
              <a:r>
                <a:rPr lang="fr-CH" dirty="0" smtClean="0"/>
                <a:t>+/-</a:t>
              </a:r>
              <a:endParaRPr lang="fr-CH" dirty="0"/>
            </a:p>
          </p:txBody>
        </p:sp>
        <p:sp>
          <p:nvSpPr>
            <p:cNvPr id="27" name="ZoneTexte 26"/>
            <p:cNvSpPr txBox="1"/>
            <p:nvPr/>
          </p:nvSpPr>
          <p:spPr>
            <a:xfrm>
              <a:off x="2141297" y="5840949"/>
              <a:ext cx="460382" cy="369332"/>
            </a:xfrm>
            <a:prstGeom prst="rect">
              <a:avLst/>
            </a:prstGeom>
            <a:noFill/>
          </p:spPr>
          <p:txBody>
            <a:bodyPr wrap="none" rtlCol="0">
              <a:spAutoFit/>
            </a:bodyPr>
            <a:lstStyle/>
            <a:p>
              <a:r>
                <a:rPr lang="fr-CH" dirty="0" smtClean="0"/>
                <a:t>+/-</a:t>
              </a:r>
              <a:endParaRPr lang="fr-CH" dirty="0"/>
            </a:p>
          </p:txBody>
        </p:sp>
        <p:sp>
          <p:nvSpPr>
            <p:cNvPr id="28" name="ZoneTexte 27"/>
            <p:cNvSpPr txBox="1"/>
            <p:nvPr/>
          </p:nvSpPr>
          <p:spPr>
            <a:xfrm>
              <a:off x="6398713" y="5777585"/>
              <a:ext cx="460382" cy="369332"/>
            </a:xfrm>
            <a:prstGeom prst="rect">
              <a:avLst/>
            </a:prstGeom>
            <a:noFill/>
          </p:spPr>
          <p:txBody>
            <a:bodyPr wrap="none" rtlCol="0">
              <a:spAutoFit/>
            </a:bodyPr>
            <a:lstStyle/>
            <a:p>
              <a:r>
                <a:rPr lang="fr-CH" dirty="0" smtClean="0"/>
                <a:t>+/-</a:t>
              </a:r>
              <a:endParaRPr lang="fr-CH" dirty="0"/>
            </a:p>
          </p:txBody>
        </p:sp>
      </p:grpSp>
    </p:spTree>
    <p:extLst>
      <p:ext uri="{BB962C8B-B14F-4D97-AF65-F5344CB8AC3E}">
        <p14:creationId xmlns:p14="http://schemas.microsoft.com/office/powerpoint/2010/main" val="39371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2" grpId="0"/>
      <p:bldP spid="5" grpId="0"/>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108" y="4381518"/>
            <a:ext cx="7531622" cy="646331"/>
          </a:xfrm>
          <a:prstGeom prst="rect">
            <a:avLst/>
          </a:prstGeom>
        </p:spPr>
        <p:txBody>
          <a:bodyPr wrap="square">
            <a:spAutoFit/>
          </a:bodyPr>
          <a:lstStyle/>
          <a:p>
            <a:r>
              <a:rPr lang="fr-CH" b="1" dirty="0" smtClean="0"/>
              <a:t>Diagnostic</a:t>
            </a:r>
            <a:r>
              <a:rPr lang="fr-CH" dirty="0" smtClean="0"/>
              <a:t> </a:t>
            </a:r>
            <a:r>
              <a:rPr lang="fr-CH" dirty="0" smtClean="0">
                <a:sym typeface="Wingdings" panose="05000000000000000000" pitchFamily="2" charset="2"/>
              </a:rPr>
              <a:t> </a:t>
            </a:r>
            <a:r>
              <a:rPr lang="fr-CH" dirty="0">
                <a:sym typeface="Wingdings" panose="05000000000000000000" pitchFamily="2" charset="2"/>
              </a:rPr>
              <a:t>I</a:t>
            </a:r>
            <a:r>
              <a:rPr lang="fr-CH" dirty="0" smtClean="0"/>
              <a:t>dentification </a:t>
            </a:r>
            <a:r>
              <a:rPr lang="fr-CH" dirty="0"/>
              <a:t>des œufs dans </a:t>
            </a:r>
            <a:r>
              <a:rPr lang="fr-CH" dirty="0" smtClean="0"/>
              <a:t>les selles.</a:t>
            </a:r>
          </a:p>
          <a:p>
            <a:r>
              <a:rPr lang="fr-CH" b="1" dirty="0" smtClean="0"/>
              <a:t>Traitement</a:t>
            </a:r>
            <a:r>
              <a:rPr lang="fr-CH" dirty="0" smtClean="0"/>
              <a:t>: </a:t>
            </a:r>
            <a:r>
              <a:rPr lang="fr-CH" dirty="0" err="1" smtClean="0"/>
              <a:t>Vermox</a:t>
            </a:r>
            <a:r>
              <a:rPr lang="fr-CH" dirty="0" smtClean="0"/>
              <a:t>® (</a:t>
            </a:r>
            <a:r>
              <a:rPr lang="fr-CH" dirty="0" err="1" smtClean="0"/>
              <a:t>mebendazole</a:t>
            </a:r>
            <a:r>
              <a:rPr lang="fr-CH" dirty="0" smtClean="0"/>
              <a:t>)</a:t>
            </a:r>
            <a:endParaRPr lang="fr-CH" dirty="0"/>
          </a:p>
        </p:txBody>
      </p:sp>
      <p:grpSp>
        <p:nvGrpSpPr>
          <p:cNvPr id="2" name="Groupe 1"/>
          <p:cNvGrpSpPr/>
          <p:nvPr/>
        </p:nvGrpSpPr>
        <p:grpSpPr>
          <a:xfrm>
            <a:off x="539552" y="2110505"/>
            <a:ext cx="2206393" cy="2021700"/>
            <a:chOff x="493554" y="2110505"/>
            <a:chExt cx="2650937" cy="2762724"/>
          </a:xfrm>
        </p:grpSpPr>
        <p:pic>
          <p:nvPicPr>
            <p:cNvPr id="11" name="Image 10"/>
            <p:cNvPicPr>
              <a:picLocks noChangeAspect="1"/>
            </p:cNvPicPr>
            <p:nvPr/>
          </p:nvPicPr>
          <p:blipFill>
            <a:blip r:embed="rId2"/>
            <a:stretch>
              <a:fillRect/>
            </a:stretch>
          </p:blipFill>
          <p:spPr>
            <a:xfrm>
              <a:off x="858538" y="2110505"/>
              <a:ext cx="1891789" cy="1891789"/>
            </a:xfrm>
            <a:prstGeom prst="rect">
              <a:avLst/>
            </a:prstGeom>
          </p:spPr>
        </p:pic>
        <p:sp>
          <p:nvSpPr>
            <p:cNvPr id="4" name="Rectangle 3"/>
            <p:cNvSpPr/>
            <p:nvPr/>
          </p:nvSpPr>
          <p:spPr>
            <a:xfrm>
              <a:off x="493554" y="3989995"/>
              <a:ext cx="2650937" cy="883234"/>
            </a:xfrm>
            <a:prstGeom prst="rect">
              <a:avLst/>
            </a:prstGeom>
          </p:spPr>
          <p:txBody>
            <a:bodyPr wrap="square">
              <a:spAutoFit/>
            </a:bodyPr>
            <a:lstStyle/>
            <a:p>
              <a:r>
                <a:rPr lang="fr-CH" sz="1200" dirty="0" smtClean="0">
                  <a:solidFill>
                    <a:srgbClr val="FF0000"/>
                  </a:solidFill>
                </a:rPr>
                <a:t>Cutané: </a:t>
              </a:r>
              <a:r>
                <a:rPr lang="fr-CH" sz="1200" dirty="0" smtClean="0"/>
                <a:t>éruption </a:t>
              </a:r>
              <a:r>
                <a:rPr lang="fr-CH" sz="1200" dirty="0" err="1" smtClean="0"/>
                <a:t>papulo</a:t>
              </a:r>
              <a:r>
                <a:rPr lang="fr-CH" sz="1200" dirty="0" smtClean="0"/>
                <a:t>-vésiculaire </a:t>
              </a:r>
              <a:r>
                <a:rPr lang="fr-CH" sz="1200" dirty="0"/>
                <a:t>prurigineuse </a:t>
              </a:r>
              <a:r>
                <a:rPr lang="fr-CH" sz="1200" dirty="0" smtClean="0"/>
                <a:t>au </a:t>
              </a:r>
              <a:r>
                <a:rPr lang="fr-CH" sz="1200" dirty="0"/>
                <a:t>point d'entrée (</a:t>
              </a:r>
              <a:r>
                <a:rPr lang="fr-CH" sz="1200" dirty="0" err="1"/>
                <a:t>larva</a:t>
              </a:r>
              <a:r>
                <a:rPr lang="fr-CH" sz="1200" dirty="0"/>
                <a:t> </a:t>
              </a:r>
              <a:r>
                <a:rPr lang="fr-CH" sz="1200" dirty="0" err="1"/>
                <a:t>migrans</a:t>
              </a:r>
              <a:r>
                <a:rPr lang="fr-CH" sz="1200" dirty="0"/>
                <a:t> cutanée)</a:t>
              </a:r>
            </a:p>
          </p:txBody>
        </p:sp>
      </p:grpSp>
      <p:grpSp>
        <p:nvGrpSpPr>
          <p:cNvPr id="8" name="Groupe 7"/>
          <p:cNvGrpSpPr/>
          <p:nvPr/>
        </p:nvGrpSpPr>
        <p:grpSpPr>
          <a:xfrm>
            <a:off x="3049726" y="2110505"/>
            <a:ext cx="2530386" cy="2189459"/>
            <a:chOff x="3006847" y="2110505"/>
            <a:chExt cx="3040209" cy="2991971"/>
          </a:xfrm>
        </p:grpSpPr>
        <p:pic>
          <p:nvPicPr>
            <p:cNvPr id="12" name="Image 11"/>
            <p:cNvPicPr>
              <a:picLocks noChangeAspect="1"/>
            </p:cNvPicPr>
            <p:nvPr/>
          </p:nvPicPr>
          <p:blipFill>
            <a:blip r:embed="rId3"/>
            <a:stretch>
              <a:fillRect/>
            </a:stretch>
          </p:blipFill>
          <p:spPr>
            <a:xfrm>
              <a:off x="3427176" y="2110505"/>
              <a:ext cx="1967866" cy="1879489"/>
            </a:xfrm>
            <a:prstGeom prst="rect">
              <a:avLst/>
            </a:prstGeom>
          </p:spPr>
        </p:pic>
        <p:sp>
          <p:nvSpPr>
            <p:cNvPr id="5" name="Rectangle 4"/>
            <p:cNvSpPr/>
            <p:nvPr/>
          </p:nvSpPr>
          <p:spPr>
            <a:xfrm>
              <a:off x="3006847" y="3966890"/>
              <a:ext cx="3040209" cy="1135586"/>
            </a:xfrm>
            <a:prstGeom prst="rect">
              <a:avLst/>
            </a:prstGeom>
          </p:spPr>
          <p:txBody>
            <a:bodyPr wrap="square">
              <a:spAutoFit/>
            </a:bodyPr>
            <a:lstStyle/>
            <a:p>
              <a:r>
                <a:rPr lang="fr-CH" sz="1200" dirty="0" smtClean="0">
                  <a:solidFill>
                    <a:srgbClr val="FF0000"/>
                  </a:solidFill>
                </a:rPr>
                <a:t>Digestifs </a:t>
              </a:r>
              <a:r>
                <a:rPr lang="fr-CH" sz="1200" dirty="0" smtClean="0"/>
                <a:t>: Douleurs épigastriques, colique, anorexie, flatulences, diarrhée, perte de poids, anémie ferriprive (perte de sang)</a:t>
              </a:r>
            </a:p>
          </p:txBody>
        </p:sp>
      </p:grpSp>
      <p:pic>
        <p:nvPicPr>
          <p:cNvPr id="14" name="Picture 2" descr="Ankylostomia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16632"/>
            <a:ext cx="3023659" cy="170080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7225119" y="679103"/>
            <a:ext cx="248786" cy="246221"/>
          </a:xfrm>
          <a:prstGeom prst="rect">
            <a:avLst/>
          </a:prstGeom>
          <a:noFill/>
        </p:spPr>
        <p:txBody>
          <a:bodyPr wrap="none" rtlCol="0">
            <a:spAutoFit/>
          </a:bodyPr>
          <a:lstStyle/>
          <a:p>
            <a:r>
              <a:rPr lang="fr-CH" sz="1000" dirty="0">
                <a:solidFill>
                  <a:schemeClr val="bg1"/>
                </a:solidFill>
              </a:rPr>
              <a:t>*</a:t>
            </a:r>
          </a:p>
        </p:txBody>
      </p:sp>
      <p:sp>
        <p:nvSpPr>
          <p:cNvPr id="22" name="ZoneTexte 21"/>
          <p:cNvSpPr txBox="1"/>
          <p:nvPr/>
        </p:nvSpPr>
        <p:spPr>
          <a:xfrm>
            <a:off x="7192898" y="777887"/>
            <a:ext cx="248786" cy="246221"/>
          </a:xfrm>
          <a:prstGeom prst="rect">
            <a:avLst/>
          </a:prstGeom>
          <a:noFill/>
        </p:spPr>
        <p:txBody>
          <a:bodyPr wrap="none" rtlCol="0">
            <a:spAutoFit/>
          </a:bodyPr>
          <a:lstStyle/>
          <a:p>
            <a:r>
              <a:rPr lang="fr-CH" sz="1000" dirty="0">
                <a:solidFill>
                  <a:schemeClr val="bg1"/>
                </a:solidFill>
              </a:rPr>
              <a:t>*</a:t>
            </a:r>
          </a:p>
        </p:txBody>
      </p:sp>
      <p:sp>
        <p:nvSpPr>
          <p:cNvPr id="23" name="ZoneTexte 22"/>
          <p:cNvSpPr txBox="1"/>
          <p:nvPr/>
        </p:nvSpPr>
        <p:spPr>
          <a:xfrm>
            <a:off x="7279075" y="967036"/>
            <a:ext cx="248786" cy="246221"/>
          </a:xfrm>
          <a:prstGeom prst="rect">
            <a:avLst/>
          </a:prstGeom>
          <a:noFill/>
        </p:spPr>
        <p:txBody>
          <a:bodyPr wrap="none" rtlCol="0">
            <a:spAutoFit/>
          </a:bodyPr>
          <a:lstStyle/>
          <a:p>
            <a:r>
              <a:rPr lang="fr-CH" sz="1000" dirty="0">
                <a:solidFill>
                  <a:schemeClr val="bg1"/>
                </a:solidFill>
              </a:rPr>
              <a:t>*</a:t>
            </a:r>
          </a:p>
        </p:txBody>
      </p:sp>
      <p:sp>
        <p:nvSpPr>
          <p:cNvPr id="24" name="ZoneTexte 23"/>
          <p:cNvSpPr txBox="1"/>
          <p:nvPr/>
        </p:nvSpPr>
        <p:spPr>
          <a:xfrm>
            <a:off x="7148281" y="943804"/>
            <a:ext cx="248786" cy="246221"/>
          </a:xfrm>
          <a:prstGeom prst="rect">
            <a:avLst/>
          </a:prstGeom>
          <a:noFill/>
        </p:spPr>
        <p:txBody>
          <a:bodyPr wrap="none" rtlCol="0">
            <a:spAutoFit/>
          </a:bodyPr>
          <a:lstStyle/>
          <a:p>
            <a:r>
              <a:rPr lang="fr-CH" sz="1000" dirty="0">
                <a:solidFill>
                  <a:schemeClr val="bg1"/>
                </a:solidFill>
              </a:rPr>
              <a:t>*</a:t>
            </a:r>
          </a:p>
        </p:txBody>
      </p:sp>
      <p:sp>
        <p:nvSpPr>
          <p:cNvPr id="25" name="ZoneTexte 24"/>
          <p:cNvSpPr txBox="1"/>
          <p:nvPr/>
        </p:nvSpPr>
        <p:spPr>
          <a:xfrm>
            <a:off x="7110065" y="889669"/>
            <a:ext cx="248786" cy="246221"/>
          </a:xfrm>
          <a:prstGeom prst="rect">
            <a:avLst/>
          </a:prstGeom>
          <a:noFill/>
        </p:spPr>
        <p:txBody>
          <a:bodyPr wrap="none" rtlCol="0">
            <a:spAutoFit/>
          </a:bodyPr>
          <a:lstStyle/>
          <a:p>
            <a:r>
              <a:rPr lang="fr-CH" sz="1000" dirty="0">
                <a:solidFill>
                  <a:schemeClr val="bg1"/>
                </a:solidFill>
              </a:rPr>
              <a:t>*</a:t>
            </a:r>
          </a:p>
        </p:txBody>
      </p:sp>
      <p:sp>
        <p:nvSpPr>
          <p:cNvPr id="26" name="ZoneTexte 25"/>
          <p:cNvSpPr txBox="1"/>
          <p:nvPr/>
        </p:nvSpPr>
        <p:spPr>
          <a:xfrm>
            <a:off x="7248641" y="855861"/>
            <a:ext cx="248786" cy="246221"/>
          </a:xfrm>
          <a:prstGeom prst="rect">
            <a:avLst/>
          </a:prstGeom>
          <a:noFill/>
        </p:spPr>
        <p:txBody>
          <a:bodyPr wrap="none" rtlCol="0">
            <a:spAutoFit/>
          </a:bodyPr>
          <a:lstStyle/>
          <a:p>
            <a:r>
              <a:rPr lang="fr-CH" sz="1000" dirty="0">
                <a:solidFill>
                  <a:schemeClr val="bg1"/>
                </a:solidFill>
              </a:rPr>
              <a:t>*</a:t>
            </a:r>
          </a:p>
        </p:txBody>
      </p:sp>
      <p:sp>
        <p:nvSpPr>
          <p:cNvPr id="27" name="ZoneTexte 26"/>
          <p:cNvSpPr txBox="1"/>
          <p:nvPr/>
        </p:nvSpPr>
        <p:spPr>
          <a:xfrm>
            <a:off x="7361908" y="633967"/>
            <a:ext cx="248786" cy="246221"/>
          </a:xfrm>
          <a:prstGeom prst="rect">
            <a:avLst/>
          </a:prstGeom>
          <a:noFill/>
        </p:spPr>
        <p:txBody>
          <a:bodyPr wrap="none" rtlCol="0">
            <a:spAutoFit/>
          </a:bodyPr>
          <a:lstStyle/>
          <a:p>
            <a:r>
              <a:rPr lang="fr-CH" sz="1000" dirty="0">
                <a:solidFill>
                  <a:schemeClr val="bg1"/>
                </a:solidFill>
              </a:rPr>
              <a:t>*</a:t>
            </a:r>
          </a:p>
        </p:txBody>
      </p:sp>
      <p:sp>
        <p:nvSpPr>
          <p:cNvPr id="28" name="ZoneTexte 27"/>
          <p:cNvSpPr txBox="1"/>
          <p:nvPr/>
        </p:nvSpPr>
        <p:spPr>
          <a:xfrm>
            <a:off x="7720990" y="679103"/>
            <a:ext cx="248786" cy="246221"/>
          </a:xfrm>
          <a:prstGeom prst="rect">
            <a:avLst/>
          </a:prstGeom>
          <a:noFill/>
        </p:spPr>
        <p:txBody>
          <a:bodyPr wrap="none" rtlCol="0">
            <a:spAutoFit/>
          </a:bodyPr>
          <a:lstStyle/>
          <a:p>
            <a:r>
              <a:rPr lang="fr-CH" sz="1000" dirty="0">
                <a:solidFill>
                  <a:schemeClr val="bg1"/>
                </a:solidFill>
              </a:rPr>
              <a:t>*</a:t>
            </a:r>
          </a:p>
        </p:txBody>
      </p:sp>
      <p:sp>
        <p:nvSpPr>
          <p:cNvPr id="30" name="Rectangle 29"/>
          <p:cNvSpPr/>
          <p:nvPr/>
        </p:nvSpPr>
        <p:spPr>
          <a:xfrm>
            <a:off x="83436" y="116632"/>
            <a:ext cx="3003836" cy="692497"/>
          </a:xfrm>
          <a:prstGeom prst="rect">
            <a:avLst/>
          </a:prstGeom>
        </p:spPr>
        <p:txBody>
          <a:bodyPr wrap="none">
            <a:spAutoFit/>
          </a:bodyPr>
          <a:lstStyle/>
          <a:p>
            <a:r>
              <a:rPr lang="fr-FR" sz="2800" b="1" dirty="0" smtClean="0"/>
              <a:t>3. ANKYLOSTOMES</a:t>
            </a:r>
          </a:p>
          <a:p>
            <a:pPr algn="ctr"/>
            <a:r>
              <a:rPr lang="fr-FR" sz="1100" dirty="0" smtClean="0"/>
              <a:t>(</a:t>
            </a:r>
            <a:r>
              <a:rPr lang="fr-FR" sz="1100" dirty="0" err="1" smtClean="0"/>
              <a:t>hookworm</a:t>
            </a:r>
            <a:r>
              <a:rPr lang="fr-FR" sz="1100" dirty="0" smtClean="0"/>
              <a:t>)</a:t>
            </a:r>
            <a:endParaRPr lang="fr-FR" sz="1100" dirty="0"/>
          </a:p>
        </p:txBody>
      </p:sp>
      <p:grpSp>
        <p:nvGrpSpPr>
          <p:cNvPr id="10" name="Groupe 9"/>
          <p:cNvGrpSpPr/>
          <p:nvPr/>
        </p:nvGrpSpPr>
        <p:grpSpPr>
          <a:xfrm>
            <a:off x="5357120" y="2130086"/>
            <a:ext cx="2862810" cy="2192037"/>
            <a:chOff x="5344359" y="2130086"/>
            <a:chExt cx="3439610" cy="2995494"/>
          </a:xfrm>
        </p:grpSpPr>
        <p:grpSp>
          <p:nvGrpSpPr>
            <p:cNvPr id="9" name="Groupe 8"/>
            <p:cNvGrpSpPr/>
            <p:nvPr/>
          </p:nvGrpSpPr>
          <p:grpSpPr>
            <a:xfrm>
              <a:off x="6163179" y="2130086"/>
              <a:ext cx="2620790" cy="2995494"/>
              <a:chOff x="6163179" y="2130086"/>
              <a:chExt cx="2620790" cy="2995494"/>
            </a:xfrm>
          </p:grpSpPr>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3184" y="2130086"/>
                <a:ext cx="1872208" cy="1872208"/>
              </a:xfrm>
              <a:prstGeom prst="rect">
                <a:avLst/>
              </a:prstGeom>
            </p:spPr>
          </p:pic>
          <p:sp>
            <p:nvSpPr>
              <p:cNvPr id="15" name="Rectangle 14"/>
              <p:cNvSpPr/>
              <p:nvPr/>
            </p:nvSpPr>
            <p:spPr>
              <a:xfrm flipH="1">
                <a:off x="6163179" y="3989994"/>
                <a:ext cx="2620790" cy="1135586"/>
              </a:xfrm>
              <a:prstGeom prst="rect">
                <a:avLst/>
              </a:prstGeom>
            </p:spPr>
            <p:txBody>
              <a:bodyPr wrap="square">
                <a:spAutoFit/>
              </a:bodyPr>
              <a:lstStyle/>
              <a:p>
                <a:r>
                  <a:rPr lang="fr-CH" sz="1200" dirty="0" smtClean="0">
                    <a:solidFill>
                      <a:srgbClr val="FF0000"/>
                    </a:solidFill>
                    <a:sym typeface="Wingdings" panose="05000000000000000000" pitchFamily="2" charset="2"/>
                  </a:rPr>
                  <a:t>Respiratoire</a:t>
                </a:r>
                <a:r>
                  <a:rPr lang="fr-CH" sz="1200" dirty="0" smtClean="0">
                    <a:sym typeface="Wingdings" panose="05000000000000000000" pitchFamily="2" charset="2"/>
                  </a:rPr>
                  <a:t>: T</a:t>
                </a:r>
                <a:r>
                  <a:rPr lang="fr-CH" sz="1200" dirty="0" smtClean="0"/>
                  <a:t>oux</a:t>
                </a:r>
                <a:r>
                  <a:rPr lang="fr-CH" sz="1200" dirty="0"/>
                  <a:t>, un </a:t>
                </a:r>
                <a:r>
                  <a:rPr lang="fr-CH" sz="1200" dirty="0" err="1"/>
                  <a:t>wheezing</a:t>
                </a:r>
                <a:r>
                  <a:rPr lang="fr-CH" sz="1200" dirty="0"/>
                  <a:t>, </a:t>
                </a:r>
                <a:r>
                  <a:rPr lang="fr-CH" sz="1200" dirty="0" smtClean="0"/>
                  <a:t>pneumonie, hémoptysie </a:t>
                </a:r>
                <a:r>
                  <a:rPr lang="fr-CH" sz="1200" dirty="0"/>
                  <a:t>(syndrome de </a:t>
                </a:r>
                <a:r>
                  <a:rPr lang="fr-CH" sz="1200" dirty="0" err="1"/>
                  <a:t>Löffler</a:t>
                </a:r>
                <a:r>
                  <a:rPr lang="fr-CH" sz="1200" dirty="0" smtClean="0"/>
                  <a:t>)</a:t>
                </a:r>
                <a:endParaRPr lang="fr-CH" sz="1200" dirty="0"/>
              </a:p>
            </p:txBody>
          </p:sp>
        </p:grpSp>
        <p:sp>
          <p:nvSpPr>
            <p:cNvPr id="31" name="Arc 30"/>
            <p:cNvSpPr/>
            <p:nvPr/>
          </p:nvSpPr>
          <p:spPr>
            <a:xfrm>
              <a:off x="5508104" y="2758577"/>
              <a:ext cx="487004" cy="321109"/>
            </a:xfrm>
            <a:prstGeom prst="arc">
              <a:avLst>
                <a:gd name="adj1" fmla="val 11761508"/>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32" name="Arc 31"/>
            <p:cNvSpPr/>
            <p:nvPr/>
          </p:nvSpPr>
          <p:spPr>
            <a:xfrm flipH="1" flipV="1">
              <a:off x="5532311" y="3085540"/>
              <a:ext cx="487004" cy="321109"/>
            </a:xfrm>
            <a:prstGeom prst="arc">
              <a:avLst>
                <a:gd name="adj1" fmla="val 11761508"/>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33" name="Rectangle 32"/>
            <p:cNvSpPr/>
            <p:nvPr/>
          </p:nvSpPr>
          <p:spPr>
            <a:xfrm>
              <a:off x="5344359" y="2726606"/>
              <a:ext cx="873533" cy="630881"/>
            </a:xfrm>
            <a:prstGeom prst="rect">
              <a:avLst/>
            </a:prstGeom>
          </p:spPr>
          <p:txBody>
            <a:bodyPr wrap="square">
              <a:spAutoFit/>
            </a:bodyPr>
            <a:lstStyle/>
            <a:p>
              <a:pPr algn="ctr"/>
              <a:r>
                <a:rPr lang="fr-CH" sz="800" dirty="0">
                  <a:solidFill>
                    <a:srgbClr val="FF0000"/>
                  </a:solidFill>
                </a:rPr>
                <a:t>Cycle entéro-pulmonaire </a:t>
              </a:r>
              <a:endParaRPr lang="fr-CH" sz="800" dirty="0"/>
            </a:p>
          </p:txBody>
        </p:sp>
      </p:grpSp>
      <p:grpSp>
        <p:nvGrpSpPr>
          <p:cNvPr id="29" name="Groupe 28"/>
          <p:cNvGrpSpPr/>
          <p:nvPr/>
        </p:nvGrpSpPr>
        <p:grpSpPr>
          <a:xfrm>
            <a:off x="387238" y="5206167"/>
            <a:ext cx="8027098" cy="1545060"/>
            <a:chOff x="387238" y="5206167"/>
            <a:chExt cx="8027098" cy="1545060"/>
          </a:xfrm>
        </p:grpSpPr>
        <p:pic>
          <p:nvPicPr>
            <p:cNvPr id="34" name="Imag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238" y="5206167"/>
              <a:ext cx="1493993" cy="1512168"/>
            </a:xfrm>
            <a:prstGeom prst="rect">
              <a:avLst/>
            </a:prstGeom>
          </p:spPr>
        </p:pic>
        <p:pic>
          <p:nvPicPr>
            <p:cNvPr id="35" name="Image 34"/>
            <p:cNvPicPr>
              <a:picLocks noChangeAspect="1"/>
            </p:cNvPicPr>
            <p:nvPr/>
          </p:nvPicPr>
          <p:blipFill rotWithShape="1">
            <a:blip r:embed="rId8" cstate="print">
              <a:extLst>
                <a:ext uri="{28A0092B-C50C-407E-A947-70E740481C1C}">
                  <a14:useLocalDpi xmlns:a14="http://schemas.microsoft.com/office/drawing/2010/main" val="0"/>
                </a:ext>
              </a:extLst>
            </a:blip>
            <a:srcRect l="25068" r="24795"/>
            <a:stretch/>
          </p:blipFill>
          <p:spPr>
            <a:xfrm>
              <a:off x="2656575" y="5300004"/>
              <a:ext cx="1307396" cy="1451223"/>
            </a:xfrm>
            <a:prstGeom prst="rect">
              <a:avLst/>
            </a:prstGeom>
          </p:spPr>
        </p:pic>
        <p:pic>
          <p:nvPicPr>
            <p:cNvPr id="36" name="Imag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6333" y="5240026"/>
              <a:ext cx="1480749" cy="1480749"/>
            </a:xfrm>
            <a:prstGeom prst="rect">
              <a:avLst/>
            </a:prstGeom>
          </p:spPr>
        </p:pic>
        <p:grpSp>
          <p:nvGrpSpPr>
            <p:cNvPr id="37" name="Groupe 36"/>
            <p:cNvGrpSpPr/>
            <p:nvPr/>
          </p:nvGrpSpPr>
          <p:grpSpPr>
            <a:xfrm>
              <a:off x="7109013" y="5292049"/>
              <a:ext cx="1305323" cy="1340404"/>
              <a:chOff x="6444208" y="1403980"/>
              <a:chExt cx="2116978" cy="2148748"/>
            </a:xfrm>
          </p:grpSpPr>
          <p:pic>
            <p:nvPicPr>
              <p:cNvPr id="41" name="Image 40"/>
              <p:cNvPicPr>
                <a:picLocks noChangeAspect="1"/>
              </p:cNvPicPr>
              <p:nvPr/>
            </p:nvPicPr>
            <p:blipFill rotWithShape="1">
              <a:blip r:embed="rId10"/>
              <a:srcRect l="3948" t="1457" r="7124"/>
              <a:stretch/>
            </p:blipFill>
            <p:spPr>
              <a:xfrm>
                <a:off x="6444208" y="1403980"/>
                <a:ext cx="2116978" cy="2148748"/>
              </a:xfrm>
              <a:prstGeom prst="rect">
                <a:avLst/>
              </a:prstGeom>
            </p:spPr>
          </p:pic>
          <p:pic>
            <p:nvPicPr>
              <p:cNvPr id="42" name="Image 41"/>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90000"/>
                        </a14:imgEffect>
                      </a14:imgLayer>
                    </a14:imgProps>
                  </a:ext>
                  <a:ext uri="{28A0092B-C50C-407E-A947-70E740481C1C}">
                    <a14:useLocalDpi xmlns:a14="http://schemas.microsoft.com/office/drawing/2010/main" val="0"/>
                  </a:ext>
                </a:extLst>
              </a:blip>
              <a:stretch>
                <a:fillRect/>
              </a:stretch>
            </p:blipFill>
            <p:spPr>
              <a:xfrm>
                <a:off x="7380312" y="2398772"/>
                <a:ext cx="908131" cy="908131"/>
              </a:xfrm>
              <a:prstGeom prst="rect">
                <a:avLst/>
              </a:prstGeom>
            </p:spPr>
          </p:pic>
        </p:grpSp>
        <p:sp>
          <p:nvSpPr>
            <p:cNvPr id="38" name="ZoneTexte 37"/>
            <p:cNvSpPr txBox="1"/>
            <p:nvPr/>
          </p:nvSpPr>
          <p:spPr>
            <a:xfrm>
              <a:off x="4110412" y="5891023"/>
              <a:ext cx="460382" cy="369332"/>
            </a:xfrm>
            <a:prstGeom prst="rect">
              <a:avLst/>
            </a:prstGeom>
            <a:noFill/>
          </p:spPr>
          <p:txBody>
            <a:bodyPr wrap="none" rtlCol="0">
              <a:spAutoFit/>
            </a:bodyPr>
            <a:lstStyle/>
            <a:p>
              <a:r>
                <a:rPr lang="fr-CH" dirty="0" smtClean="0"/>
                <a:t>+/-</a:t>
              </a:r>
              <a:endParaRPr lang="fr-CH" dirty="0"/>
            </a:p>
          </p:txBody>
        </p:sp>
        <p:sp>
          <p:nvSpPr>
            <p:cNvPr id="39" name="ZoneTexte 38"/>
            <p:cNvSpPr txBox="1"/>
            <p:nvPr/>
          </p:nvSpPr>
          <p:spPr>
            <a:xfrm>
              <a:off x="2141297" y="5840949"/>
              <a:ext cx="460382" cy="369332"/>
            </a:xfrm>
            <a:prstGeom prst="rect">
              <a:avLst/>
            </a:prstGeom>
            <a:noFill/>
          </p:spPr>
          <p:txBody>
            <a:bodyPr wrap="none" rtlCol="0">
              <a:spAutoFit/>
            </a:bodyPr>
            <a:lstStyle/>
            <a:p>
              <a:r>
                <a:rPr lang="fr-CH" dirty="0" smtClean="0"/>
                <a:t>+/-</a:t>
              </a:r>
              <a:endParaRPr lang="fr-CH" dirty="0"/>
            </a:p>
          </p:txBody>
        </p:sp>
        <p:sp>
          <p:nvSpPr>
            <p:cNvPr id="40" name="ZoneTexte 39"/>
            <p:cNvSpPr txBox="1"/>
            <p:nvPr/>
          </p:nvSpPr>
          <p:spPr>
            <a:xfrm>
              <a:off x="6398713" y="5777585"/>
              <a:ext cx="460382" cy="369332"/>
            </a:xfrm>
            <a:prstGeom prst="rect">
              <a:avLst/>
            </a:prstGeom>
            <a:noFill/>
          </p:spPr>
          <p:txBody>
            <a:bodyPr wrap="none" rtlCol="0">
              <a:spAutoFit/>
            </a:bodyPr>
            <a:lstStyle/>
            <a:p>
              <a:r>
                <a:rPr lang="fr-CH" dirty="0" smtClean="0"/>
                <a:t>+/-</a:t>
              </a:r>
              <a:endParaRPr lang="fr-CH" dirty="0"/>
            </a:p>
          </p:txBody>
        </p:sp>
      </p:grpSp>
      <p:pic>
        <p:nvPicPr>
          <p:cNvPr id="6" name="Imag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82487" y="101679"/>
            <a:ext cx="3153967" cy="1706244"/>
          </a:xfrm>
          <a:prstGeom prst="rect">
            <a:avLst/>
          </a:prstGeom>
        </p:spPr>
      </p:pic>
    </p:spTree>
    <p:extLst>
      <p:ext uri="{BB962C8B-B14F-4D97-AF65-F5344CB8AC3E}">
        <p14:creationId xmlns:p14="http://schemas.microsoft.com/office/powerpoint/2010/main" val="20970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970" y="50933"/>
            <a:ext cx="5928664" cy="461665"/>
          </a:xfrm>
          <a:prstGeom prst="rect">
            <a:avLst/>
          </a:prstGeom>
        </p:spPr>
        <p:txBody>
          <a:bodyPr wrap="square">
            <a:spAutoFit/>
          </a:bodyPr>
          <a:lstStyle/>
          <a:p>
            <a:r>
              <a:rPr lang="fr-CH" sz="2400" b="1" dirty="0" smtClean="0"/>
              <a:t>4. ANGUILLULOSE </a:t>
            </a:r>
            <a:r>
              <a:rPr lang="fr-CH" sz="2400" dirty="0" smtClean="0"/>
              <a:t>= </a:t>
            </a:r>
            <a:r>
              <a:rPr lang="fr-CH" sz="2400" i="1" dirty="0" err="1"/>
              <a:t>Strongyloides</a:t>
            </a:r>
            <a:r>
              <a:rPr lang="fr-CH" sz="2400" i="1" dirty="0"/>
              <a:t> </a:t>
            </a:r>
            <a:r>
              <a:rPr lang="fr-CH" sz="2400" i="1" dirty="0" err="1"/>
              <a:t>stercoralis</a:t>
            </a:r>
            <a:endParaRPr lang="fr-CH" sz="2400" dirty="0">
              <a:solidFill>
                <a:srgbClr val="FF0000"/>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3515"/>
            <a:ext cx="2456158" cy="1561464"/>
          </a:xfrm>
          <a:prstGeom prst="rect">
            <a:avLst/>
          </a:prstGeom>
        </p:spPr>
      </p:pic>
      <p:sp>
        <p:nvSpPr>
          <p:cNvPr id="40" name="Rectangle 39"/>
          <p:cNvSpPr/>
          <p:nvPr/>
        </p:nvSpPr>
        <p:spPr>
          <a:xfrm>
            <a:off x="93498" y="3880646"/>
            <a:ext cx="8947005" cy="584775"/>
          </a:xfrm>
          <a:prstGeom prst="rect">
            <a:avLst/>
          </a:prstGeom>
          <a:solidFill>
            <a:schemeClr val="accent2">
              <a:lumMod val="20000"/>
              <a:lumOff val="80000"/>
            </a:schemeClr>
          </a:solidFill>
        </p:spPr>
        <p:txBody>
          <a:bodyPr wrap="square">
            <a:spAutoFit/>
          </a:bodyPr>
          <a:lstStyle/>
          <a:p>
            <a:r>
              <a:rPr lang="fr-CH" sz="1600" b="1" dirty="0" smtClean="0"/>
              <a:t>Complications</a:t>
            </a:r>
            <a:r>
              <a:rPr lang="fr-CH" sz="1600" dirty="0" smtClean="0"/>
              <a:t>: Risque d’hyper-infection </a:t>
            </a:r>
            <a:r>
              <a:rPr lang="fr-CH" sz="1600" dirty="0"/>
              <a:t>si </a:t>
            </a:r>
            <a:r>
              <a:rPr lang="fr-CH" sz="1600" dirty="0">
                <a:solidFill>
                  <a:srgbClr val="FF0000"/>
                </a:solidFill>
              </a:rPr>
              <a:t>immunosuppression</a:t>
            </a:r>
            <a:r>
              <a:rPr lang="fr-CH" sz="1600" dirty="0"/>
              <a:t> </a:t>
            </a:r>
            <a:r>
              <a:rPr lang="fr-CH" sz="1600" dirty="0" smtClean="0">
                <a:sym typeface="Wingdings" panose="05000000000000000000" pitchFamily="2" charset="2"/>
              </a:rPr>
              <a:t> fièvre, </a:t>
            </a:r>
            <a:r>
              <a:rPr lang="fr-CH" sz="1600" dirty="0" smtClean="0"/>
              <a:t>amaigrissement</a:t>
            </a:r>
            <a:r>
              <a:rPr lang="fr-CH" sz="1600" dirty="0"/>
              <a:t>, anorexie, </a:t>
            </a:r>
            <a:r>
              <a:rPr lang="fr-CH" sz="1600" dirty="0" smtClean="0"/>
              <a:t>asthénie sévère, septicémies, abcès </a:t>
            </a:r>
            <a:r>
              <a:rPr lang="fr-CH" sz="1600" dirty="0"/>
              <a:t>pulmonaires et </a:t>
            </a:r>
            <a:r>
              <a:rPr lang="fr-CH" sz="1600" dirty="0">
                <a:solidFill>
                  <a:srgbClr val="FF0000"/>
                </a:solidFill>
              </a:rPr>
              <a:t>cérébraux</a:t>
            </a:r>
            <a:r>
              <a:rPr lang="fr-CH" sz="1600" dirty="0" smtClean="0">
                <a:solidFill>
                  <a:srgbClr val="FF0000"/>
                </a:solidFill>
              </a:rPr>
              <a:t> </a:t>
            </a:r>
            <a:r>
              <a:rPr lang="fr-CH" sz="1600" dirty="0" smtClean="0"/>
              <a:t>avec germes d'origine </a:t>
            </a:r>
            <a:r>
              <a:rPr lang="fr-CH" sz="1600" dirty="0"/>
              <a:t>digestive, </a:t>
            </a:r>
          </a:p>
        </p:txBody>
      </p:sp>
      <p:sp>
        <p:nvSpPr>
          <p:cNvPr id="42" name="Rectangle 41"/>
          <p:cNvSpPr/>
          <p:nvPr/>
        </p:nvSpPr>
        <p:spPr>
          <a:xfrm>
            <a:off x="53442" y="4510192"/>
            <a:ext cx="9027116" cy="646331"/>
          </a:xfrm>
          <a:prstGeom prst="rect">
            <a:avLst/>
          </a:prstGeom>
        </p:spPr>
        <p:txBody>
          <a:bodyPr wrap="square">
            <a:spAutoFit/>
          </a:bodyPr>
          <a:lstStyle/>
          <a:p>
            <a:pPr lvl="0">
              <a:spcAft>
                <a:spcPts val="0"/>
              </a:spcAft>
            </a:pPr>
            <a:r>
              <a:rPr lang="fr-FR" b="1" dirty="0" smtClean="0"/>
              <a:t>Diagnostic</a:t>
            </a:r>
            <a:r>
              <a:rPr lang="fr-FR" dirty="0"/>
              <a:t>: sérologie, éosinophilie+++, </a:t>
            </a:r>
            <a:r>
              <a:rPr lang="fr-CH" dirty="0"/>
              <a:t>selles peu sensibles, Vers </a:t>
            </a:r>
            <a:r>
              <a:rPr lang="fr-CH" dirty="0" smtClean="0"/>
              <a:t>de </a:t>
            </a:r>
            <a:r>
              <a:rPr lang="fr-CH" dirty="0"/>
              <a:t>2 à 3 mm </a:t>
            </a:r>
            <a:r>
              <a:rPr lang="fr-FR" dirty="0" smtClean="0">
                <a:sym typeface="Wingdings" panose="05000000000000000000" pitchFamily="2" charset="2"/>
              </a:rPr>
              <a:t></a:t>
            </a:r>
            <a:r>
              <a:rPr lang="fr-FR" dirty="0" smtClean="0"/>
              <a:t> </a:t>
            </a:r>
            <a:r>
              <a:rPr lang="fr-FR" dirty="0"/>
              <a:t>dur à </a:t>
            </a:r>
            <a:r>
              <a:rPr lang="fr-FR" dirty="0" smtClean="0"/>
              <a:t>voir</a:t>
            </a:r>
            <a:endParaRPr lang="fr-FR" dirty="0"/>
          </a:p>
          <a:p>
            <a:r>
              <a:rPr lang="fr-CH" b="1" dirty="0"/>
              <a:t>Traitement</a:t>
            </a:r>
            <a:r>
              <a:rPr lang="fr-CH" dirty="0"/>
              <a:t>: </a:t>
            </a:r>
            <a:r>
              <a:rPr lang="fr-CH" dirty="0" err="1">
                <a:solidFill>
                  <a:srgbClr val="FF0000"/>
                </a:solidFill>
              </a:rPr>
              <a:t>A</a:t>
            </a:r>
            <a:r>
              <a:rPr lang="fr-CH" dirty="0" err="1" smtClean="0">
                <a:solidFill>
                  <a:srgbClr val="FF0000"/>
                </a:solidFill>
              </a:rPr>
              <a:t>lbendazole</a:t>
            </a:r>
            <a:r>
              <a:rPr lang="fr-CH" dirty="0" smtClean="0">
                <a:solidFill>
                  <a:srgbClr val="FF0000"/>
                </a:solidFill>
              </a:rPr>
              <a:t>, </a:t>
            </a:r>
            <a:r>
              <a:rPr lang="fr-CH" dirty="0" err="1" smtClean="0">
                <a:solidFill>
                  <a:srgbClr val="FF0000"/>
                </a:solidFill>
              </a:rPr>
              <a:t>ivermectine</a:t>
            </a:r>
            <a:endParaRPr lang="fr-CH" dirty="0">
              <a:solidFill>
                <a:srgbClr val="FF0000"/>
              </a:solidFill>
            </a:endParaRPr>
          </a:p>
        </p:txBody>
      </p:sp>
      <p:grpSp>
        <p:nvGrpSpPr>
          <p:cNvPr id="5" name="Groupe 4"/>
          <p:cNvGrpSpPr/>
          <p:nvPr/>
        </p:nvGrpSpPr>
        <p:grpSpPr>
          <a:xfrm>
            <a:off x="188406" y="1625728"/>
            <a:ext cx="8263064" cy="2265572"/>
            <a:chOff x="475361" y="2084678"/>
            <a:chExt cx="8263064" cy="2265572"/>
          </a:xfrm>
        </p:grpSpPr>
        <p:sp>
          <p:nvSpPr>
            <p:cNvPr id="2" name="Rectangle 1"/>
            <p:cNvSpPr/>
            <p:nvPr/>
          </p:nvSpPr>
          <p:spPr>
            <a:xfrm>
              <a:off x="6759013" y="3541469"/>
              <a:ext cx="1979412" cy="646331"/>
            </a:xfrm>
            <a:prstGeom prst="rect">
              <a:avLst/>
            </a:prstGeom>
          </p:spPr>
          <p:txBody>
            <a:bodyPr wrap="square">
              <a:spAutoFit/>
            </a:bodyPr>
            <a:lstStyle/>
            <a:p>
              <a:r>
                <a:rPr lang="fr-CH" sz="1200" b="1" dirty="0" smtClean="0"/>
                <a:t>Respiratoires</a:t>
              </a:r>
              <a:r>
                <a:rPr lang="fr-CH" sz="1200" dirty="0"/>
                <a:t>: </a:t>
              </a:r>
              <a:r>
                <a:rPr lang="fr-CH" sz="1200" dirty="0" smtClean="0"/>
                <a:t>toux irritative qui </a:t>
              </a:r>
              <a:r>
                <a:rPr lang="fr-CH" sz="1200" dirty="0"/>
                <a:t>évoque un asthme (syndrome de </a:t>
              </a:r>
              <a:r>
                <a:rPr lang="fr-CH" sz="1200" dirty="0" err="1"/>
                <a:t>Löffler</a:t>
              </a:r>
              <a:endParaRPr lang="fr-CH" sz="1200" dirty="0"/>
            </a:p>
          </p:txBody>
        </p:sp>
        <p:pic>
          <p:nvPicPr>
            <p:cNvPr id="3074" name="Picture 2" descr="Anguillulose : quels sont les signes de cette maladie tropicale ?">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61" y="2087885"/>
              <a:ext cx="2038221" cy="143993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491636" y="3519253"/>
              <a:ext cx="2162857" cy="830997"/>
            </a:xfrm>
            <a:prstGeom prst="rect">
              <a:avLst/>
            </a:prstGeom>
          </p:spPr>
          <p:txBody>
            <a:bodyPr wrap="square">
              <a:spAutoFit/>
            </a:bodyPr>
            <a:lstStyle/>
            <a:p>
              <a:r>
                <a:rPr lang="fr-CH" sz="1200" b="1" dirty="0"/>
                <a:t>Digestifs: </a:t>
              </a:r>
              <a:r>
                <a:rPr lang="fr-CH" sz="1200" dirty="0"/>
                <a:t>inflammation du duodénum </a:t>
              </a:r>
              <a:r>
                <a:rPr lang="fr-CH" sz="1200" dirty="0">
                  <a:sym typeface="Wingdings" panose="05000000000000000000" pitchFamily="2" charset="2"/>
                </a:rPr>
                <a:t></a:t>
              </a:r>
              <a:r>
                <a:rPr lang="fr-CH" sz="1200" dirty="0"/>
                <a:t>douleurs abdominales, diarrhées, constipation, irritation anale. </a:t>
              </a:r>
              <a:endParaRPr lang="fr-FR" sz="1200" dirty="0"/>
            </a:p>
          </p:txBody>
        </p:sp>
        <p:pic>
          <p:nvPicPr>
            <p:cNvPr id="44" name="Imag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843" y="2091580"/>
              <a:ext cx="1651098" cy="1449889"/>
            </a:xfrm>
            <a:prstGeom prst="rect">
              <a:avLst/>
            </a:prstGeom>
          </p:spPr>
        </p:pic>
        <p:pic>
          <p:nvPicPr>
            <p:cNvPr id="3076" name="Picture 4" descr="Strongyloidiasis in immigrants and refugees in Canada | CMAJ">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18" t="6837" r="2877" b="5873"/>
            <a:stretch/>
          </p:blipFill>
          <p:spPr bwMode="auto">
            <a:xfrm>
              <a:off x="4327203" y="2101752"/>
              <a:ext cx="1612950" cy="143971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512432" y="3551886"/>
              <a:ext cx="3703187" cy="461665"/>
            </a:xfrm>
            <a:prstGeom prst="rect">
              <a:avLst/>
            </a:prstGeom>
          </p:spPr>
          <p:txBody>
            <a:bodyPr wrap="square">
              <a:spAutoFit/>
            </a:bodyPr>
            <a:lstStyle/>
            <a:p>
              <a:r>
                <a:rPr lang="fr-CH" sz="1200" b="1" dirty="0"/>
                <a:t>Cutanés: </a:t>
              </a:r>
              <a:r>
                <a:rPr lang="fr-CH" sz="1200" dirty="0"/>
                <a:t>papules (points de pénétration</a:t>
              </a:r>
              <a:r>
                <a:rPr lang="fr-CH" sz="1200" dirty="0" smtClean="0"/>
                <a:t>), </a:t>
              </a:r>
              <a:r>
                <a:rPr lang="fr-CH" sz="1200" dirty="0"/>
                <a:t>réactions allergiques locales (</a:t>
              </a:r>
              <a:r>
                <a:rPr lang="fr-CH" sz="1200" dirty="0" smtClean="0"/>
                <a:t>urticaire aigüe , </a:t>
              </a:r>
              <a:r>
                <a:rPr lang="fr-CH" sz="1200" dirty="0"/>
                <a:t>démangeaisons).</a:t>
              </a:r>
            </a:p>
          </p:txBody>
        </p:sp>
        <p:pic>
          <p:nvPicPr>
            <p:cNvPr id="46" name="Image 45"/>
            <p:cNvPicPr>
              <a:picLocks noChangeAspect="1"/>
            </p:cNvPicPr>
            <p:nvPr/>
          </p:nvPicPr>
          <p:blipFill rotWithShape="1">
            <a:blip r:embed="rId9">
              <a:extLst>
                <a:ext uri="{28A0092B-C50C-407E-A947-70E740481C1C}">
                  <a14:useLocalDpi xmlns:a14="http://schemas.microsoft.com/office/drawing/2010/main" val="0"/>
                </a:ext>
              </a:extLst>
            </a:blip>
            <a:srcRect l="52112"/>
            <a:stretch/>
          </p:blipFill>
          <p:spPr>
            <a:xfrm>
              <a:off x="6073557" y="2084678"/>
              <a:ext cx="1771293" cy="1456791"/>
            </a:xfrm>
            <a:prstGeom prst="rect">
              <a:avLst/>
            </a:prstGeom>
          </p:spPr>
        </p:pic>
      </p:grpSp>
      <p:sp>
        <p:nvSpPr>
          <p:cNvPr id="4" name="Rectangle 3"/>
          <p:cNvSpPr/>
          <p:nvPr/>
        </p:nvSpPr>
        <p:spPr>
          <a:xfrm>
            <a:off x="177488" y="739737"/>
            <a:ext cx="5464791" cy="646331"/>
          </a:xfrm>
          <a:prstGeom prst="rect">
            <a:avLst/>
          </a:prstGeom>
        </p:spPr>
        <p:txBody>
          <a:bodyPr wrap="square">
            <a:spAutoFit/>
          </a:bodyPr>
          <a:lstStyle/>
          <a:p>
            <a:r>
              <a:rPr lang="fr-CH" dirty="0"/>
              <a:t>Peu/pas de symptômes au début mais </a:t>
            </a:r>
            <a:r>
              <a:rPr lang="fr-CH" b="1" dirty="0"/>
              <a:t>a</a:t>
            </a:r>
            <a:r>
              <a:rPr lang="fr-FR" b="1" dirty="0" err="1"/>
              <a:t>uto</a:t>
            </a:r>
            <a:r>
              <a:rPr lang="fr-FR" b="1" dirty="0"/>
              <a:t> réinfection </a:t>
            </a:r>
            <a:r>
              <a:rPr lang="fr-FR" dirty="0"/>
              <a:t>et </a:t>
            </a:r>
            <a:r>
              <a:rPr lang="fr-CH" dirty="0"/>
              <a:t>persistance pendant des décennies.</a:t>
            </a:r>
          </a:p>
        </p:txBody>
      </p:sp>
      <p:grpSp>
        <p:nvGrpSpPr>
          <p:cNvPr id="15" name="Groupe 14"/>
          <p:cNvGrpSpPr/>
          <p:nvPr/>
        </p:nvGrpSpPr>
        <p:grpSpPr>
          <a:xfrm>
            <a:off x="393088" y="5289825"/>
            <a:ext cx="8027098" cy="1545060"/>
            <a:chOff x="387238" y="5206167"/>
            <a:chExt cx="8027098" cy="1545060"/>
          </a:xfrm>
        </p:grpSpPr>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238" y="5206167"/>
              <a:ext cx="1493993" cy="1512168"/>
            </a:xfrm>
            <a:prstGeom prst="rect">
              <a:avLst/>
            </a:prstGeom>
          </p:spPr>
        </p:pic>
        <p:pic>
          <p:nvPicPr>
            <p:cNvPr id="17" name="Image 16"/>
            <p:cNvPicPr>
              <a:picLocks noChangeAspect="1"/>
            </p:cNvPicPr>
            <p:nvPr/>
          </p:nvPicPr>
          <p:blipFill rotWithShape="1">
            <a:blip r:embed="rId11" cstate="print">
              <a:extLst>
                <a:ext uri="{28A0092B-C50C-407E-A947-70E740481C1C}">
                  <a14:useLocalDpi xmlns:a14="http://schemas.microsoft.com/office/drawing/2010/main" val="0"/>
                </a:ext>
              </a:extLst>
            </a:blip>
            <a:srcRect l="25068" r="24795"/>
            <a:stretch/>
          </p:blipFill>
          <p:spPr>
            <a:xfrm>
              <a:off x="2656575" y="5300004"/>
              <a:ext cx="1307396" cy="1451223"/>
            </a:xfrm>
            <a:prstGeom prst="rect">
              <a:avLst/>
            </a:prstGeom>
          </p:spPr>
        </p:pic>
        <p:pic>
          <p:nvPicPr>
            <p:cNvPr id="18" name="Imag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16333" y="5240026"/>
              <a:ext cx="1480749" cy="1480749"/>
            </a:xfrm>
            <a:prstGeom prst="rect">
              <a:avLst/>
            </a:prstGeom>
          </p:spPr>
        </p:pic>
        <p:grpSp>
          <p:nvGrpSpPr>
            <p:cNvPr id="19" name="Groupe 18"/>
            <p:cNvGrpSpPr/>
            <p:nvPr/>
          </p:nvGrpSpPr>
          <p:grpSpPr>
            <a:xfrm>
              <a:off x="7109013" y="5292049"/>
              <a:ext cx="1305323" cy="1340404"/>
              <a:chOff x="6444208" y="1403980"/>
              <a:chExt cx="2116978" cy="2148748"/>
            </a:xfrm>
          </p:grpSpPr>
          <p:pic>
            <p:nvPicPr>
              <p:cNvPr id="23" name="Image 22"/>
              <p:cNvPicPr>
                <a:picLocks noChangeAspect="1"/>
              </p:cNvPicPr>
              <p:nvPr/>
            </p:nvPicPr>
            <p:blipFill rotWithShape="1">
              <a:blip r:embed="rId13"/>
              <a:srcRect l="3948" t="1457" r="7124"/>
              <a:stretch/>
            </p:blipFill>
            <p:spPr>
              <a:xfrm>
                <a:off x="6444208" y="1403980"/>
                <a:ext cx="2116978" cy="2148748"/>
              </a:xfrm>
              <a:prstGeom prst="rect">
                <a:avLst/>
              </a:prstGeom>
            </p:spPr>
          </p:pic>
          <p:pic>
            <p:nvPicPr>
              <p:cNvPr id="24" name="Image 23"/>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90000"/>
                        </a14:imgEffect>
                      </a14:imgLayer>
                    </a14:imgProps>
                  </a:ext>
                  <a:ext uri="{28A0092B-C50C-407E-A947-70E740481C1C}">
                    <a14:useLocalDpi xmlns:a14="http://schemas.microsoft.com/office/drawing/2010/main" val="0"/>
                  </a:ext>
                </a:extLst>
              </a:blip>
              <a:stretch>
                <a:fillRect/>
              </a:stretch>
            </p:blipFill>
            <p:spPr>
              <a:xfrm>
                <a:off x="7380312" y="2398772"/>
                <a:ext cx="908131" cy="908131"/>
              </a:xfrm>
              <a:prstGeom prst="rect">
                <a:avLst/>
              </a:prstGeom>
            </p:spPr>
          </p:pic>
        </p:grpSp>
        <p:sp>
          <p:nvSpPr>
            <p:cNvPr id="20" name="ZoneTexte 19"/>
            <p:cNvSpPr txBox="1"/>
            <p:nvPr/>
          </p:nvSpPr>
          <p:spPr>
            <a:xfrm>
              <a:off x="4110412" y="5891023"/>
              <a:ext cx="460382" cy="369332"/>
            </a:xfrm>
            <a:prstGeom prst="rect">
              <a:avLst/>
            </a:prstGeom>
            <a:noFill/>
          </p:spPr>
          <p:txBody>
            <a:bodyPr wrap="none" rtlCol="0">
              <a:spAutoFit/>
            </a:bodyPr>
            <a:lstStyle/>
            <a:p>
              <a:r>
                <a:rPr lang="fr-CH" dirty="0" smtClean="0"/>
                <a:t>+/-</a:t>
              </a:r>
              <a:endParaRPr lang="fr-CH" dirty="0"/>
            </a:p>
          </p:txBody>
        </p:sp>
        <p:sp>
          <p:nvSpPr>
            <p:cNvPr id="21" name="ZoneTexte 20"/>
            <p:cNvSpPr txBox="1"/>
            <p:nvPr/>
          </p:nvSpPr>
          <p:spPr>
            <a:xfrm>
              <a:off x="2141297" y="5840949"/>
              <a:ext cx="460382" cy="369332"/>
            </a:xfrm>
            <a:prstGeom prst="rect">
              <a:avLst/>
            </a:prstGeom>
            <a:noFill/>
          </p:spPr>
          <p:txBody>
            <a:bodyPr wrap="none" rtlCol="0">
              <a:spAutoFit/>
            </a:bodyPr>
            <a:lstStyle/>
            <a:p>
              <a:r>
                <a:rPr lang="fr-CH" dirty="0" smtClean="0"/>
                <a:t>+/-</a:t>
              </a:r>
              <a:endParaRPr lang="fr-CH" dirty="0"/>
            </a:p>
          </p:txBody>
        </p:sp>
        <p:sp>
          <p:nvSpPr>
            <p:cNvPr id="22" name="ZoneTexte 21"/>
            <p:cNvSpPr txBox="1"/>
            <p:nvPr/>
          </p:nvSpPr>
          <p:spPr>
            <a:xfrm>
              <a:off x="6398713" y="5777585"/>
              <a:ext cx="460382" cy="369332"/>
            </a:xfrm>
            <a:prstGeom prst="rect">
              <a:avLst/>
            </a:prstGeom>
            <a:noFill/>
          </p:spPr>
          <p:txBody>
            <a:bodyPr wrap="none" rtlCol="0">
              <a:spAutoFit/>
            </a:bodyPr>
            <a:lstStyle/>
            <a:p>
              <a:r>
                <a:rPr lang="fr-CH" dirty="0" smtClean="0"/>
                <a:t>+/-</a:t>
              </a:r>
              <a:endParaRPr lang="fr-CH" dirty="0"/>
            </a:p>
          </p:txBody>
        </p:sp>
      </p:grpSp>
    </p:spTree>
    <p:extLst>
      <p:ext uri="{BB962C8B-B14F-4D97-AF65-F5344CB8AC3E}">
        <p14:creationId xmlns:p14="http://schemas.microsoft.com/office/powerpoint/2010/main" val="42876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81" y="48571"/>
            <a:ext cx="6288261" cy="584775"/>
          </a:xfrm>
          <a:prstGeom prst="rect">
            <a:avLst/>
          </a:prstGeom>
        </p:spPr>
        <p:txBody>
          <a:bodyPr wrap="none">
            <a:spAutoFit/>
          </a:bodyPr>
          <a:lstStyle/>
          <a:p>
            <a:pPr algn="ctr"/>
            <a:r>
              <a:rPr lang="fr-CH" sz="3200" b="1" dirty="0" smtClean="0"/>
              <a:t>5. BILHARZIOSE (SCHISTOSOMIASE)</a:t>
            </a:r>
            <a:r>
              <a:rPr lang="fr-FR" sz="3200" b="1" dirty="0" smtClean="0"/>
              <a:t> </a:t>
            </a:r>
            <a:endParaRPr lang="fr-FR" sz="3200" b="1" dirty="0"/>
          </a:p>
        </p:txBody>
      </p:sp>
      <p:sp>
        <p:nvSpPr>
          <p:cNvPr id="8" name="Rectangle 7"/>
          <p:cNvSpPr/>
          <p:nvPr/>
        </p:nvSpPr>
        <p:spPr>
          <a:xfrm>
            <a:off x="107504" y="565537"/>
            <a:ext cx="5940490" cy="1200329"/>
          </a:xfrm>
          <a:prstGeom prst="rect">
            <a:avLst/>
          </a:prstGeom>
        </p:spPr>
        <p:txBody>
          <a:bodyPr wrap="square">
            <a:spAutoFit/>
          </a:bodyPr>
          <a:lstStyle/>
          <a:p>
            <a:pPr marL="285750" indent="-285750">
              <a:buFont typeface="Arial" panose="020B0604020202020204" pitchFamily="34" charset="0"/>
              <a:buChar char="•"/>
            </a:pPr>
            <a:r>
              <a:rPr lang="fr-CH" dirty="0"/>
              <a:t>Fièvre (de </a:t>
            </a:r>
            <a:r>
              <a:rPr lang="fr-CH" dirty="0" err="1" smtClean="0"/>
              <a:t>Katayama</a:t>
            </a:r>
            <a:r>
              <a:rPr lang="fr-CH" dirty="0" smtClean="0"/>
              <a:t>), toux, fièvre, douleurs abdominales, diarrhées, nausée/vomissement, anorexie,</a:t>
            </a:r>
            <a:r>
              <a:rPr lang="fr-CH" dirty="0"/>
              <a:t> </a:t>
            </a:r>
            <a:r>
              <a:rPr lang="fr-CH" dirty="0" smtClean="0"/>
              <a:t>lésions </a:t>
            </a:r>
            <a:r>
              <a:rPr lang="fr-CH" dirty="0" err="1" smtClean="0"/>
              <a:t>maculo</a:t>
            </a:r>
            <a:r>
              <a:rPr lang="fr-CH" dirty="0" smtClean="0"/>
              <a:t>-papuleuses </a:t>
            </a:r>
            <a:r>
              <a:rPr lang="fr-CH" dirty="0"/>
              <a:t>ou vésiculeuses au niveau du site de </a:t>
            </a:r>
            <a:r>
              <a:rPr lang="fr-CH" dirty="0" smtClean="0"/>
              <a:t>pénétration</a:t>
            </a:r>
            <a:r>
              <a:rPr lang="fr-FR" dirty="0" smtClean="0"/>
              <a:t>, </a:t>
            </a:r>
            <a:r>
              <a:rPr lang="fr-FR" dirty="0" smtClean="0">
                <a:solidFill>
                  <a:srgbClr val="FF0000"/>
                </a:solidFill>
              </a:rPr>
              <a:t>hématurie</a:t>
            </a:r>
            <a:endParaRPr lang="fr-CH" dirty="0" smtClean="0">
              <a:solidFill>
                <a:srgbClr val="FF0000"/>
              </a:solidFill>
            </a:endParaRPr>
          </a:p>
        </p:txBody>
      </p:sp>
      <p:grpSp>
        <p:nvGrpSpPr>
          <p:cNvPr id="2" name="Groupe 1"/>
          <p:cNvGrpSpPr/>
          <p:nvPr/>
        </p:nvGrpSpPr>
        <p:grpSpPr>
          <a:xfrm>
            <a:off x="6051600" y="-37657"/>
            <a:ext cx="3092400" cy="2226816"/>
            <a:chOff x="255464" y="2708920"/>
            <a:chExt cx="4824536" cy="3248839"/>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026"/>
            <a:stretch/>
          </p:blipFill>
          <p:spPr bwMode="auto">
            <a:xfrm>
              <a:off x="255464" y="2708920"/>
              <a:ext cx="4824536" cy="315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97410" y="5598532"/>
              <a:ext cx="2358837" cy="359227"/>
            </a:xfrm>
            <a:prstGeom prst="rect">
              <a:avLst/>
            </a:prstGeom>
          </p:spPr>
          <p:txBody>
            <a:bodyPr wrap="none">
              <a:spAutoFit/>
            </a:bodyPr>
            <a:lstStyle/>
            <a:p>
              <a:r>
                <a:rPr lang="fr-FR" sz="1000" dirty="0">
                  <a:hlinkClick r:id="rId3"/>
                </a:rPr>
                <a:t>http://www.safetravel.ch</a:t>
              </a:r>
              <a:endParaRPr lang="fr-FR" sz="1000" dirty="0"/>
            </a:p>
          </p:txBody>
        </p:sp>
      </p:grpSp>
      <p:sp>
        <p:nvSpPr>
          <p:cNvPr id="4" name="Rectangle 3"/>
          <p:cNvSpPr/>
          <p:nvPr/>
        </p:nvSpPr>
        <p:spPr>
          <a:xfrm>
            <a:off x="102123" y="4100725"/>
            <a:ext cx="8630790" cy="646331"/>
          </a:xfrm>
          <a:prstGeom prst="rect">
            <a:avLst/>
          </a:prstGeom>
        </p:spPr>
        <p:txBody>
          <a:bodyPr wrap="square">
            <a:spAutoFit/>
          </a:bodyPr>
          <a:lstStyle/>
          <a:p>
            <a:pPr marL="0" lvl="1"/>
            <a:r>
              <a:rPr lang="fr-CH" dirty="0" smtClean="0"/>
              <a:t>Traitement </a:t>
            </a:r>
            <a:r>
              <a:rPr lang="fr-CH" dirty="0" smtClean="0">
                <a:sym typeface="Wingdings" panose="05000000000000000000" pitchFamily="2" charset="2"/>
              </a:rPr>
              <a:t> </a:t>
            </a:r>
            <a:r>
              <a:rPr lang="fr-CH" dirty="0" err="1" smtClean="0">
                <a:solidFill>
                  <a:srgbClr val="FF0000"/>
                </a:solidFill>
              </a:rPr>
              <a:t>praziquantel</a:t>
            </a:r>
            <a:r>
              <a:rPr lang="fr-CH" dirty="0"/>
              <a:t>: 40 mg/kg en 1 prise avec 2 doses à 4 semaines d'intervalle + contrôle urinaire après. </a:t>
            </a:r>
            <a:endParaRPr lang="fr-FR" dirty="0"/>
          </a:p>
        </p:txBody>
      </p:sp>
      <p:grpSp>
        <p:nvGrpSpPr>
          <p:cNvPr id="15" name="Groupe 14"/>
          <p:cNvGrpSpPr/>
          <p:nvPr/>
        </p:nvGrpSpPr>
        <p:grpSpPr>
          <a:xfrm>
            <a:off x="444730" y="2276872"/>
            <a:ext cx="8735782" cy="1553769"/>
            <a:chOff x="444730" y="2276872"/>
            <a:chExt cx="8735782" cy="1553769"/>
          </a:xfrm>
        </p:grpSpPr>
        <p:grpSp>
          <p:nvGrpSpPr>
            <p:cNvPr id="6" name="Groupe 5"/>
            <p:cNvGrpSpPr/>
            <p:nvPr/>
          </p:nvGrpSpPr>
          <p:grpSpPr>
            <a:xfrm>
              <a:off x="444730" y="2285775"/>
              <a:ext cx="1549845" cy="1544866"/>
              <a:chOff x="3413792" y="3434432"/>
              <a:chExt cx="2809875" cy="3020358"/>
            </a:xfrm>
          </p:grpSpPr>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792" y="3434432"/>
                <a:ext cx="2809875" cy="253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767828" y="5973405"/>
                <a:ext cx="2101801" cy="481385"/>
              </a:xfrm>
              <a:prstGeom prst="rect">
                <a:avLst/>
              </a:prstGeom>
              <a:noFill/>
            </p:spPr>
            <p:txBody>
              <a:bodyPr wrap="none" rtlCol="0">
                <a:spAutoFit/>
              </a:bodyPr>
              <a:lstStyle/>
              <a:p>
                <a:r>
                  <a:rPr lang="fr-CH" sz="1000" dirty="0"/>
                  <a:t>Examen des urines</a:t>
                </a:r>
              </a:p>
            </p:txBody>
          </p:sp>
        </p:grpSp>
        <p:grpSp>
          <p:nvGrpSpPr>
            <p:cNvPr id="7" name="Groupe 6"/>
            <p:cNvGrpSpPr/>
            <p:nvPr/>
          </p:nvGrpSpPr>
          <p:grpSpPr>
            <a:xfrm>
              <a:off x="2172739" y="2276872"/>
              <a:ext cx="1415233" cy="1543114"/>
              <a:chOff x="6488043" y="3451604"/>
              <a:chExt cx="2434251" cy="2283375"/>
            </a:xfrm>
          </p:grpSpPr>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6488043" y="3451604"/>
                <a:ext cx="2434251" cy="198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912611" y="5370641"/>
                <a:ext cx="1660400" cy="364338"/>
              </a:xfrm>
              <a:prstGeom prst="rect">
                <a:avLst/>
              </a:prstGeom>
              <a:noFill/>
            </p:spPr>
            <p:txBody>
              <a:bodyPr wrap="none" rtlCol="0">
                <a:spAutoFit/>
              </a:bodyPr>
              <a:lstStyle/>
              <a:p>
                <a:r>
                  <a:rPr lang="fr-CH" sz="1000" dirty="0"/>
                  <a:t>Vessie calcifiée</a:t>
                </a:r>
              </a:p>
            </p:txBody>
          </p:sp>
        </p:grpSp>
        <p:grpSp>
          <p:nvGrpSpPr>
            <p:cNvPr id="10" name="Groupe 9"/>
            <p:cNvGrpSpPr/>
            <p:nvPr/>
          </p:nvGrpSpPr>
          <p:grpSpPr>
            <a:xfrm>
              <a:off x="4738672" y="2322161"/>
              <a:ext cx="3982329" cy="1348750"/>
              <a:chOff x="2464901" y="4384506"/>
              <a:chExt cx="3982329" cy="1348750"/>
            </a:xfrm>
          </p:grpSpPr>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4901" y="4384506"/>
                <a:ext cx="3982329" cy="134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523826" y="4708532"/>
                <a:ext cx="3868030" cy="246221"/>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2" name="Rectangle 11"/>
            <p:cNvSpPr/>
            <p:nvPr/>
          </p:nvSpPr>
          <p:spPr>
            <a:xfrm>
              <a:off x="8665627" y="2651132"/>
              <a:ext cx="514885" cy="246221"/>
            </a:xfrm>
            <a:prstGeom prst="rect">
              <a:avLst/>
            </a:prstGeom>
          </p:spPr>
          <p:txBody>
            <a:bodyPr wrap="none">
              <a:spAutoFit/>
            </a:bodyPr>
            <a:lstStyle/>
            <a:p>
              <a:r>
                <a:rPr lang="fr-CH" sz="1000" dirty="0" smtClean="0">
                  <a:latin typeface="Calibri" panose="020F0502020204030204" pitchFamily="34" charset="0"/>
                </a:rPr>
                <a:t>(Bâle</a:t>
              </a:r>
              <a:r>
                <a:rPr lang="fr-CH" sz="1000" dirty="0">
                  <a:latin typeface="Calibri" panose="020F0502020204030204" pitchFamily="34" charset="0"/>
                </a:rPr>
                <a:t>) </a:t>
              </a:r>
            </a:p>
          </p:txBody>
        </p:sp>
        <p:sp>
          <p:nvSpPr>
            <p:cNvPr id="14" name="Flèche droite 13"/>
            <p:cNvSpPr/>
            <p:nvPr/>
          </p:nvSpPr>
          <p:spPr>
            <a:xfrm>
              <a:off x="4062718" y="2805917"/>
              <a:ext cx="360040" cy="4249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9" name="Groupe 18"/>
          <p:cNvGrpSpPr/>
          <p:nvPr/>
        </p:nvGrpSpPr>
        <p:grpSpPr>
          <a:xfrm>
            <a:off x="372371" y="4937863"/>
            <a:ext cx="8027098" cy="1545060"/>
            <a:chOff x="387238" y="5206167"/>
            <a:chExt cx="8027098" cy="1545060"/>
          </a:xfrm>
        </p:grpSpPr>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238" y="5206167"/>
              <a:ext cx="1493993" cy="1512168"/>
            </a:xfrm>
            <a:prstGeom prst="rect">
              <a:avLst/>
            </a:prstGeom>
          </p:spPr>
        </p:pic>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l="25068" r="24795"/>
            <a:stretch/>
          </p:blipFill>
          <p:spPr>
            <a:xfrm>
              <a:off x="2656575" y="5300004"/>
              <a:ext cx="1307396" cy="1451223"/>
            </a:xfrm>
            <a:prstGeom prst="rect">
              <a:avLst/>
            </a:prstGeom>
          </p:spPr>
        </p:pic>
        <p:pic>
          <p:nvPicPr>
            <p:cNvPr id="22" name="Imag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6333" y="5240026"/>
              <a:ext cx="1480749" cy="1480749"/>
            </a:xfrm>
            <a:prstGeom prst="rect">
              <a:avLst/>
            </a:prstGeom>
          </p:spPr>
        </p:pic>
        <p:grpSp>
          <p:nvGrpSpPr>
            <p:cNvPr id="23" name="Groupe 22"/>
            <p:cNvGrpSpPr/>
            <p:nvPr/>
          </p:nvGrpSpPr>
          <p:grpSpPr>
            <a:xfrm>
              <a:off x="7109013" y="5292049"/>
              <a:ext cx="1305323" cy="1340404"/>
              <a:chOff x="6444208" y="1403980"/>
              <a:chExt cx="2116978" cy="2148748"/>
            </a:xfrm>
          </p:grpSpPr>
          <p:pic>
            <p:nvPicPr>
              <p:cNvPr id="27" name="Image 26"/>
              <p:cNvPicPr>
                <a:picLocks noChangeAspect="1"/>
              </p:cNvPicPr>
              <p:nvPr/>
            </p:nvPicPr>
            <p:blipFill rotWithShape="1">
              <a:blip r:embed="rId10"/>
              <a:srcRect l="3948" t="1457" r="7124"/>
              <a:stretch/>
            </p:blipFill>
            <p:spPr>
              <a:xfrm>
                <a:off x="6444208" y="1403980"/>
                <a:ext cx="2116978" cy="2148748"/>
              </a:xfrm>
              <a:prstGeom prst="rect">
                <a:avLst/>
              </a:prstGeom>
            </p:spPr>
          </p:pic>
          <p:pic>
            <p:nvPicPr>
              <p:cNvPr id="28" name="Image 27"/>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90000"/>
                        </a14:imgEffect>
                      </a14:imgLayer>
                    </a14:imgProps>
                  </a:ext>
                  <a:ext uri="{28A0092B-C50C-407E-A947-70E740481C1C}">
                    <a14:useLocalDpi xmlns:a14="http://schemas.microsoft.com/office/drawing/2010/main" val="0"/>
                  </a:ext>
                </a:extLst>
              </a:blip>
              <a:stretch>
                <a:fillRect/>
              </a:stretch>
            </p:blipFill>
            <p:spPr>
              <a:xfrm>
                <a:off x="7380312" y="2398772"/>
                <a:ext cx="908131" cy="908131"/>
              </a:xfrm>
              <a:prstGeom prst="rect">
                <a:avLst/>
              </a:prstGeom>
            </p:spPr>
          </p:pic>
        </p:grpSp>
        <p:sp>
          <p:nvSpPr>
            <p:cNvPr id="24" name="ZoneTexte 23"/>
            <p:cNvSpPr txBox="1"/>
            <p:nvPr/>
          </p:nvSpPr>
          <p:spPr>
            <a:xfrm>
              <a:off x="4110412" y="5891023"/>
              <a:ext cx="460382" cy="369332"/>
            </a:xfrm>
            <a:prstGeom prst="rect">
              <a:avLst/>
            </a:prstGeom>
            <a:noFill/>
          </p:spPr>
          <p:txBody>
            <a:bodyPr wrap="none" rtlCol="0">
              <a:spAutoFit/>
            </a:bodyPr>
            <a:lstStyle/>
            <a:p>
              <a:r>
                <a:rPr lang="fr-CH" dirty="0" smtClean="0"/>
                <a:t>+/-</a:t>
              </a:r>
              <a:endParaRPr lang="fr-CH" dirty="0"/>
            </a:p>
          </p:txBody>
        </p:sp>
        <p:sp>
          <p:nvSpPr>
            <p:cNvPr id="25" name="ZoneTexte 24"/>
            <p:cNvSpPr txBox="1"/>
            <p:nvPr/>
          </p:nvSpPr>
          <p:spPr>
            <a:xfrm>
              <a:off x="2141297" y="5840949"/>
              <a:ext cx="460382" cy="369332"/>
            </a:xfrm>
            <a:prstGeom prst="rect">
              <a:avLst/>
            </a:prstGeom>
            <a:noFill/>
          </p:spPr>
          <p:txBody>
            <a:bodyPr wrap="none" rtlCol="0">
              <a:spAutoFit/>
            </a:bodyPr>
            <a:lstStyle/>
            <a:p>
              <a:r>
                <a:rPr lang="fr-CH" dirty="0" smtClean="0"/>
                <a:t>+/-</a:t>
              </a:r>
              <a:endParaRPr lang="fr-CH" dirty="0"/>
            </a:p>
          </p:txBody>
        </p:sp>
        <p:sp>
          <p:nvSpPr>
            <p:cNvPr id="26" name="ZoneTexte 25"/>
            <p:cNvSpPr txBox="1"/>
            <p:nvPr/>
          </p:nvSpPr>
          <p:spPr>
            <a:xfrm>
              <a:off x="6398713" y="5777585"/>
              <a:ext cx="460382" cy="369332"/>
            </a:xfrm>
            <a:prstGeom prst="rect">
              <a:avLst/>
            </a:prstGeom>
            <a:noFill/>
          </p:spPr>
          <p:txBody>
            <a:bodyPr wrap="none" rtlCol="0">
              <a:spAutoFit/>
            </a:bodyPr>
            <a:lstStyle/>
            <a:p>
              <a:r>
                <a:rPr lang="fr-CH" dirty="0" smtClean="0"/>
                <a:t>+/-</a:t>
              </a:r>
              <a:endParaRPr lang="fr-CH" dirty="0"/>
            </a:p>
          </p:txBody>
        </p:sp>
      </p:grpSp>
    </p:spTree>
    <p:extLst>
      <p:ext uri="{BB962C8B-B14F-4D97-AF65-F5344CB8AC3E}">
        <p14:creationId xmlns:p14="http://schemas.microsoft.com/office/powerpoint/2010/main" val="10752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856" y="404664"/>
            <a:ext cx="2218300" cy="584775"/>
          </a:xfrm>
          <a:prstGeom prst="rect">
            <a:avLst/>
          </a:prstGeom>
        </p:spPr>
        <p:txBody>
          <a:bodyPr wrap="none">
            <a:spAutoFit/>
          </a:bodyPr>
          <a:lstStyle/>
          <a:p>
            <a:r>
              <a:rPr lang="fr-CH" sz="3200" b="1" dirty="0" err="1"/>
              <a:t>Ivermectine</a:t>
            </a:r>
            <a:endParaRPr lang="fr-FR" sz="3200" b="1" dirty="0"/>
          </a:p>
        </p:txBody>
      </p:sp>
      <p:grpSp>
        <p:nvGrpSpPr>
          <p:cNvPr id="5" name="Groupe 4"/>
          <p:cNvGrpSpPr/>
          <p:nvPr/>
        </p:nvGrpSpPr>
        <p:grpSpPr>
          <a:xfrm>
            <a:off x="1187624" y="1412776"/>
            <a:ext cx="6698244" cy="1808911"/>
            <a:chOff x="1187624" y="1412776"/>
            <a:chExt cx="6698244" cy="1808911"/>
          </a:xfrm>
        </p:grpSpPr>
        <p:sp>
          <p:nvSpPr>
            <p:cNvPr id="8" name="Rectangle 7"/>
            <p:cNvSpPr/>
            <p:nvPr/>
          </p:nvSpPr>
          <p:spPr>
            <a:xfrm>
              <a:off x="1187624" y="2636912"/>
              <a:ext cx="6698244" cy="584775"/>
            </a:xfrm>
            <a:prstGeom prst="rect">
              <a:avLst/>
            </a:prstGeom>
          </p:spPr>
          <p:txBody>
            <a:bodyPr wrap="none">
              <a:spAutoFit/>
            </a:bodyPr>
            <a:lstStyle/>
            <a:p>
              <a:r>
                <a:rPr lang="fr-CH" sz="3200" b="1" dirty="0" smtClean="0"/>
                <a:t>Pour traiter le COVID-19 chez les TDH?</a:t>
              </a:r>
              <a:endParaRPr lang="fr-FR" sz="3200" b="1" dirty="0"/>
            </a:p>
          </p:txBody>
        </p:sp>
        <p:sp>
          <p:nvSpPr>
            <p:cNvPr id="4" name="Flèche vers le bas 3"/>
            <p:cNvSpPr/>
            <p:nvPr/>
          </p:nvSpPr>
          <p:spPr>
            <a:xfrm>
              <a:off x="4139952" y="1412776"/>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6" name="Groupe 5"/>
          <p:cNvGrpSpPr/>
          <p:nvPr/>
        </p:nvGrpSpPr>
        <p:grpSpPr>
          <a:xfrm>
            <a:off x="2046224" y="3420289"/>
            <a:ext cx="4981044" cy="1817622"/>
            <a:chOff x="2046224" y="3420289"/>
            <a:chExt cx="4981044" cy="1817622"/>
          </a:xfrm>
        </p:grpSpPr>
        <p:sp>
          <p:nvSpPr>
            <p:cNvPr id="10" name="Flèche vers le bas 9"/>
            <p:cNvSpPr/>
            <p:nvPr/>
          </p:nvSpPr>
          <p:spPr>
            <a:xfrm>
              <a:off x="4139952" y="3420289"/>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2046224" y="4653136"/>
              <a:ext cx="4981044" cy="584775"/>
            </a:xfrm>
            <a:prstGeom prst="rect">
              <a:avLst/>
            </a:prstGeom>
          </p:spPr>
          <p:txBody>
            <a:bodyPr wrap="none">
              <a:spAutoFit/>
            </a:bodyPr>
            <a:lstStyle/>
            <a:p>
              <a:r>
                <a:rPr lang="fr-CH" sz="3200" b="1" dirty="0" smtClean="0">
                  <a:solidFill>
                    <a:srgbClr val="FF0000"/>
                  </a:solidFill>
                </a:rPr>
                <a:t>NON !!! </a:t>
              </a:r>
              <a:r>
                <a:rPr lang="fr-CH" sz="3200" b="1" dirty="0" smtClean="0"/>
                <a:t>C’est pour traiter…..</a:t>
              </a:r>
              <a:endParaRPr lang="fr-FR" sz="3200" b="1" dirty="0"/>
            </a:p>
          </p:txBody>
        </p:sp>
      </p:grpSp>
    </p:spTree>
    <p:extLst>
      <p:ext uri="{BB962C8B-B14F-4D97-AF65-F5344CB8AC3E}">
        <p14:creationId xmlns:p14="http://schemas.microsoft.com/office/powerpoint/2010/main" val="33517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TotalTime>
  <Words>1046</Words>
  <Application>Microsoft Office PowerPoint</Application>
  <PresentationFormat>Affichage à l'écran (4:3)</PresentationFormat>
  <Paragraphs>196</Paragraphs>
  <Slides>26</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MS PGothic</vt:lpstr>
      <vt:lpstr>Arial</vt:lpstr>
      <vt:lpstr>Calibri</vt:lpstr>
      <vt:lpstr>Courier New</vt:lpstr>
      <vt:lpstr>Segoe UI</vt:lpstr>
      <vt:lpstr>SymbolMT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FHVi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martinezm</dc:creator>
  <cp:lastModifiedBy>Martinez Manuel</cp:lastModifiedBy>
  <cp:revision>504</cp:revision>
  <dcterms:created xsi:type="dcterms:W3CDTF">2015-07-15T06:05:20Z</dcterms:created>
  <dcterms:modified xsi:type="dcterms:W3CDTF">2021-10-31T14:34:02Z</dcterms:modified>
</cp:coreProperties>
</file>