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9" r:id="rId2"/>
    <p:sldId id="339" r:id="rId3"/>
    <p:sldId id="295" r:id="rId4"/>
    <p:sldId id="297" r:id="rId5"/>
    <p:sldId id="290" r:id="rId6"/>
    <p:sldId id="347" r:id="rId7"/>
    <p:sldId id="345" r:id="rId8"/>
    <p:sldId id="304" r:id="rId9"/>
    <p:sldId id="303" r:id="rId10"/>
    <p:sldId id="349" r:id="rId11"/>
    <p:sldId id="350" r:id="rId12"/>
    <p:sldId id="306" r:id="rId13"/>
    <p:sldId id="340" r:id="rId14"/>
    <p:sldId id="348" r:id="rId15"/>
    <p:sldId id="308" r:id="rId16"/>
    <p:sldId id="312" r:id="rId17"/>
    <p:sldId id="310" r:id="rId18"/>
    <p:sldId id="351" r:id="rId19"/>
    <p:sldId id="288"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5711"/>
    <a:srgbClr val="959200"/>
    <a:srgbClr val="00FFFF"/>
    <a:srgbClr val="B7FFFF"/>
    <a:srgbClr val="CE1B08"/>
    <a:srgbClr val="D60000"/>
    <a:srgbClr val="D2A0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27" autoAdjust="0"/>
    <p:restoredTop sz="94444" autoAdjust="0"/>
  </p:normalViewPr>
  <p:slideViewPr>
    <p:cSldViewPr>
      <p:cViewPr varScale="1">
        <p:scale>
          <a:sx n="103" d="100"/>
          <a:sy n="103" d="100"/>
        </p:scale>
        <p:origin x="678" y="114"/>
      </p:cViewPr>
      <p:guideLst>
        <p:guide orient="horz" pos="2160"/>
        <p:guide pos="2880"/>
      </p:guideLst>
    </p:cSldViewPr>
  </p:slideViewPr>
  <p:notesTextViewPr>
    <p:cViewPr>
      <p:scale>
        <a:sx n="125" d="100"/>
        <a:sy n="125"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14F256-BBC8-46DB-BEA0-DFAEE964FA11}" type="datetimeFigureOut">
              <a:rPr lang="fr-FR" smtClean="0"/>
              <a:t>31/10/2021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0BD231-D76F-4049-A1FF-57CC1C0CF365}" type="slidenum">
              <a:rPr lang="fr-FR" smtClean="0"/>
              <a:t>‹N°›</a:t>
            </a:fld>
            <a:endParaRPr lang="fr-FR"/>
          </a:p>
        </p:txBody>
      </p:sp>
    </p:spTree>
    <p:extLst>
      <p:ext uri="{BB962C8B-B14F-4D97-AF65-F5344CB8AC3E}">
        <p14:creationId xmlns:p14="http://schemas.microsoft.com/office/powerpoint/2010/main" val="891045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14B2F1E-5E34-B544-A8FD-CA8504EBBED1}" type="slidenum">
              <a:rPr lang="fr-FR" smtClean="0"/>
              <a:t>4</a:t>
            </a:fld>
            <a:endParaRPr lang="fr-FR"/>
          </a:p>
        </p:txBody>
      </p:sp>
    </p:spTree>
    <p:extLst>
      <p:ext uri="{BB962C8B-B14F-4D97-AF65-F5344CB8AC3E}">
        <p14:creationId xmlns:p14="http://schemas.microsoft.com/office/powerpoint/2010/main" val="409829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sz="1200" b="1" i="0" u="none" strike="noStrike" kern="1200" dirty="0">
                <a:solidFill>
                  <a:schemeClr val="tx1"/>
                </a:solidFill>
                <a:effectLst/>
                <a:latin typeface="+mn-lt"/>
                <a:ea typeface="+mn-ea"/>
                <a:cs typeface="+mn-cs"/>
              </a:rPr>
              <a:t>Un peu d’histoire</a:t>
            </a:r>
            <a:r>
              <a:rPr lang="fr-CH" dirty="0"/>
              <a:t/>
            </a:r>
            <a:br>
              <a:rPr lang="fr-CH" dirty="0"/>
            </a:br>
            <a:r>
              <a:rPr lang="fr-CH" sz="1200" b="0" i="0" u="none" strike="noStrike" kern="1200" dirty="0">
                <a:solidFill>
                  <a:schemeClr val="tx1"/>
                </a:solidFill>
                <a:effectLst/>
                <a:latin typeface="+mn-lt"/>
                <a:ea typeface="+mn-ea"/>
                <a:cs typeface="+mn-cs"/>
              </a:rPr>
              <a:t>Quick a proposé le temps de Quick ou temps de prothrombine en 1935, il préparait le réactif thromboplastine nécessaire à cette mesure à partir de la substance grise du cerveau humain. Il fallait éviter toute contamination avec du sang qui contient les facteurs coagulants.</a:t>
            </a:r>
            <a:r>
              <a:rPr lang="fr-CH" dirty="0"/>
              <a:t/>
            </a:r>
            <a:br>
              <a:rPr lang="fr-CH" dirty="0"/>
            </a:br>
            <a:r>
              <a:rPr lang="fr-CH" sz="1200" b="0" i="0" u="none" strike="noStrike" kern="1200" dirty="0">
                <a:solidFill>
                  <a:schemeClr val="tx1"/>
                </a:solidFill>
                <a:effectLst/>
                <a:latin typeface="+mn-lt"/>
                <a:ea typeface="+mn-ea"/>
                <a:cs typeface="+mn-cs"/>
              </a:rPr>
              <a:t>Il y a exactement 50 ans (en 1954) était proposé par WRIGHT une zone thérapeutique pour le traitement par AVK, le temps de Quick du patient devait être 2 à 2,5 fois celui du témoin. Mais très rapidement des préparations commerciales de thromboplastine allaient apparaître sur le marché, et le plus souvent le cerveau entier de lapin (substance grise et substance blanche non débarrassée de ses méninges) était utilisé. L’élimination de sang contaminant pouvait être imparfaite.</a:t>
            </a:r>
            <a:r>
              <a:rPr lang="fr-CH" dirty="0"/>
              <a:t/>
            </a:r>
            <a:br>
              <a:rPr lang="fr-CH" dirty="0"/>
            </a:br>
            <a:r>
              <a:rPr lang="fr-CH" sz="1200" b="0" i="0" u="none" strike="noStrike" kern="1200" dirty="0">
                <a:solidFill>
                  <a:schemeClr val="tx1"/>
                </a:solidFill>
                <a:effectLst/>
                <a:latin typeface="+mn-lt"/>
                <a:ea typeface="+mn-ea"/>
                <a:cs typeface="+mn-cs"/>
              </a:rPr>
              <a:t> Cette substitution commode de réactifs commerciaux a eu le grand inconvénient d’ignorer que le rapport TQ patient /TQ témoin était différent selon le réactif utilisé alors qu’une zone thérapeutique était disponible, mais pour la thromboplastine humaine.</a:t>
            </a:r>
            <a:r>
              <a:rPr lang="fr-CH" dirty="0"/>
              <a:t/>
            </a:r>
            <a:br>
              <a:rPr lang="fr-CH" dirty="0"/>
            </a:br>
            <a:r>
              <a:rPr lang="fr-CH" sz="1200" b="0" i="0" u="none" strike="noStrike" kern="1200" dirty="0">
                <a:solidFill>
                  <a:schemeClr val="tx1"/>
                </a:solidFill>
                <a:effectLst/>
                <a:latin typeface="+mn-lt"/>
                <a:ea typeface="+mn-ea"/>
                <a:cs typeface="+mn-cs"/>
              </a:rPr>
              <a:t> Il en a résulté l’utilisation d’une anticoagulation plus profonde aux Etats-Unis qui utilisaient les réactifs commerciaux (en général de lapin), alors que la Grande-Bretagne avait standardisé un réactif d’origine humaine : la thromboplastine de Manchester de Léon </a:t>
            </a:r>
            <a:r>
              <a:rPr lang="fr-CH" sz="1200" b="0" i="0" u="none" strike="noStrike" kern="1200" dirty="0" err="1">
                <a:solidFill>
                  <a:schemeClr val="tx1"/>
                </a:solidFill>
                <a:effectLst/>
                <a:latin typeface="+mn-lt"/>
                <a:ea typeface="+mn-ea"/>
                <a:cs typeface="+mn-cs"/>
              </a:rPr>
              <a:t>Poller</a:t>
            </a:r>
            <a:r>
              <a:rPr lang="fr-CH" sz="1200" b="0" i="0" u="none" strike="noStrike" kern="1200" dirty="0">
                <a:solidFill>
                  <a:schemeClr val="tx1"/>
                </a:solidFill>
                <a:effectLst/>
                <a:latin typeface="+mn-lt"/>
                <a:ea typeface="+mn-ea"/>
                <a:cs typeface="+mn-cs"/>
              </a:rPr>
              <a:t>.</a:t>
            </a:r>
            <a:r>
              <a:rPr lang="fr-CH" dirty="0"/>
              <a:t/>
            </a:r>
            <a:br>
              <a:rPr lang="fr-CH" dirty="0"/>
            </a:br>
            <a:r>
              <a:rPr lang="fr-CH" sz="1200" b="0" i="0" u="none" strike="noStrike" kern="1200" dirty="0">
                <a:solidFill>
                  <a:schemeClr val="tx1"/>
                </a:solidFill>
                <a:effectLst/>
                <a:latin typeface="+mn-lt"/>
                <a:ea typeface="+mn-ea"/>
                <a:cs typeface="+mn-cs"/>
              </a:rPr>
              <a:t> Des études dans ce pays et au Canada montrèrent alors que le rapport de 2 à 2,5 obtenu avec de la thromboplastine d’origine humaine était équivalent au rapport 1,5 à 2 pour le réactif de lapin.</a:t>
            </a:r>
            <a:r>
              <a:rPr lang="fr-CH" dirty="0"/>
              <a:t/>
            </a:r>
            <a:br>
              <a:rPr lang="fr-CH" dirty="0"/>
            </a:br>
            <a:r>
              <a:rPr lang="fr-CH" sz="1200" b="0" i="0" u="none" strike="noStrike" kern="1200" dirty="0">
                <a:solidFill>
                  <a:schemeClr val="tx1"/>
                </a:solidFill>
                <a:effectLst/>
                <a:latin typeface="+mn-lt"/>
                <a:ea typeface="+mn-ea"/>
                <a:cs typeface="+mn-cs"/>
              </a:rPr>
              <a:t> Cette constatation a entraîné la préparation de 3 thromboplastines de référence : humaine, lapine ou bovine (dans le cas du test d’</a:t>
            </a:r>
            <a:r>
              <a:rPr lang="fr-CH" sz="1200" b="0" i="0" u="none" strike="noStrike" kern="1200" dirty="0" err="1">
                <a:solidFill>
                  <a:schemeClr val="tx1"/>
                </a:solidFill>
                <a:effectLst/>
                <a:latin typeface="+mn-lt"/>
                <a:ea typeface="+mn-ea"/>
                <a:cs typeface="+mn-cs"/>
              </a:rPr>
              <a:t>Owren</a:t>
            </a:r>
            <a:r>
              <a:rPr lang="fr-CH" sz="1200" b="0" i="0" u="none" strike="noStrike" kern="1200" dirty="0">
                <a:solidFill>
                  <a:schemeClr val="tx1"/>
                </a:solidFill>
                <a:effectLst/>
                <a:latin typeface="+mn-lt"/>
                <a:ea typeface="+mn-ea"/>
                <a:cs typeface="+mn-cs"/>
              </a:rPr>
              <a:t>) dont l’ISI est par définition égale à 1.</a:t>
            </a:r>
            <a:r>
              <a:rPr lang="fr-CH" dirty="0"/>
              <a:t/>
            </a:r>
            <a:br>
              <a:rPr lang="fr-CH" dirty="0"/>
            </a:br>
            <a:r>
              <a:rPr lang="fr-CH" sz="1200" b="0" i="0" u="none" strike="noStrike" kern="1200" dirty="0">
                <a:solidFill>
                  <a:schemeClr val="tx1"/>
                </a:solidFill>
                <a:effectLst/>
                <a:latin typeface="+mn-lt"/>
                <a:ea typeface="+mn-ea"/>
                <a:cs typeface="+mn-cs"/>
              </a:rPr>
              <a:t> Il suffisait ensuite aux fabricants de thromboplastine de déterminer l’ISI de leur thromboplastine comparativement à la préparation de référence internationale en respectant l’espèce (lapin, bovin, humain).</a:t>
            </a:r>
            <a:r>
              <a:rPr lang="fr-CH" dirty="0"/>
              <a:t/>
            </a:r>
            <a:br>
              <a:rPr lang="fr-CH" dirty="0"/>
            </a:br>
            <a:r>
              <a:rPr lang="fr-CH" sz="1200" b="0" i="0" u="none" strike="noStrike" kern="1200" dirty="0">
                <a:solidFill>
                  <a:schemeClr val="tx1"/>
                </a:solidFill>
                <a:effectLst/>
                <a:latin typeface="+mn-lt"/>
                <a:ea typeface="+mn-ea"/>
                <a:cs typeface="+mn-cs"/>
              </a:rPr>
              <a:t> Ainsi il devenait indiscutable que l’INR était essentiel pour faire en sorte que les résultats soient les mêmes d’un laboratoire à un autre, même si ces laboratoires utilisaient des réactifs différents.</a:t>
            </a:r>
            <a:endParaRPr lang="fr-FR" dirty="0"/>
          </a:p>
        </p:txBody>
      </p:sp>
      <p:sp>
        <p:nvSpPr>
          <p:cNvPr id="4" name="Espace réservé du numéro de diapositive 3"/>
          <p:cNvSpPr>
            <a:spLocks noGrp="1"/>
          </p:cNvSpPr>
          <p:nvPr>
            <p:ph type="sldNum" sz="quarter" idx="5"/>
          </p:nvPr>
        </p:nvSpPr>
        <p:spPr/>
        <p:txBody>
          <a:bodyPr/>
          <a:lstStyle/>
          <a:p>
            <a:fld id="{C14B2F1E-5E34-B544-A8FD-CA8504EBBED1}" type="slidenum">
              <a:rPr lang="fr-FR" smtClean="0"/>
              <a:t>6</a:t>
            </a:fld>
            <a:endParaRPr lang="fr-FR"/>
          </a:p>
        </p:txBody>
      </p:sp>
    </p:spTree>
    <p:extLst>
      <p:ext uri="{BB962C8B-B14F-4D97-AF65-F5344CB8AC3E}">
        <p14:creationId xmlns:p14="http://schemas.microsoft.com/office/powerpoint/2010/main" val="2066591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sz="1200" b="1" i="0" u="none" strike="noStrike" kern="1200" dirty="0">
                <a:solidFill>
                  <a:schemeClr val="tx1"/>
                </a:solidFill>
                <a:effectLst/>
                <a:latin typeface="+mn-lt"/>
                <a:ea typeface="+mn-ea"/>
                <a:cs typeface="+mn-cs"/>
              </a:rPr>
              <a:t>Un peu d’histoire</a:t>
            </a:r>
            <a:r>
              <a:rPr lang="fr-CH" dirty="0"/>
              <a:t/>
            </a:r>
            <a:br>
              <a:rPr lang="fr-CH" dirty="0"/>
            </a:br>
            <a:r>
              <a:rPr lang="fr-CH" sz="1200" b="0" i="0" u="none" strike="noStrike" kern="1200" dirty="0">
                <a:solidFill>
                  <a:schemeClr val="tx1"/>
                </a:solidFill>
                <a:effectLst/>
                <a:latin typeface="+mn-lt"/>
                <a:ea typeface="+mn-ea"/>
                <a:cs typeface="+mn-cs"/>
              </a:rPr>
              <a:t>Quick a proposé le temps de Quick ou temps de prothrombine en 1935, il préparait le réactif thromboplastine nécessaire à cette mesure à partir de la substance grise du cerveau humain. Il fallait éviter toute contamination avec du sang qui contient les facteurs coagulants.</a:t>
            </a:r>
            <a:r>
              <a:rPr lang="fr-CH" dirty="0"/>
              <a:t/>
            </a:r>
            <a:br>
              <a:rPr lang="fr-CH" dirty="0"/>
            </a:br>
            <a:r>
              <a:rPr lang="fr-CH" sz="1200" b="0" i="0" u="none" strike="noStrike" kern="1200" dirty="0">
                <a:solidFill>
                  <a:schemeClr val="tx1"/>
                </a:solidFill>
                <a:effectLst/>
                <a:latin typeface="+mn-lt"/>
                <a:ea typeface="+mn-ea"/>
                <a:cs typeface="+mn-cs"/>
              </a:rPr>
              <a:t>Il y a exactement 50 ans (en 1954) était proposé par WRIGHT une zone thérapeutique pour le traitement par AVK, le temps de Quick du patient devait être 2 à 2,5 fois celui du témoin. Mais très rapidement des préparations commerciales de thromboplastine allaient apparaître sur le marché, et le plus souvent le cerveau entier de lapin (substance grise et substance blanche non débarrassée de ses méninges) était utilisé. L’élimination de sang contaminant pouvait être imparfaite.</a:t>
            </a:r>
            <a:r>
              <a:rPr lang="fr-CH" dirty="0"/>
              <a:t/>
            </a:r>
            <a:br>
              <a:rPr lang="fr-CH" dirty="0"/>
            </a:br>
            <a:r>
              <a:rPr lang="fr-CH" sz="1200" b="0" i="0" u="none" strike="noStrike" kern="1200" dirty="0">
                <a:solidFill>
                  <a:schemeClr val="tx1"/>
                </a:solidFill>
                <a:effectLst/>
                <a:latin typeface="+mn-lt"/>
                <a:ea typeface="+mn-ea"/>
                <a:cs typeface="+mn-cs"/>
              </a:rPr>
              <a:t> Cette substitution commode de réactifs commerciaux a eu le grand inconvénient d’ignorer que le rapport TQ patient /TQ témoin était différent selon le réactif utilisé alors qu’une zone thérapeutique était disponible, mais pour la thromboplastine humaine.</a:t>
            </a:r>
            <a:r>
              <a:rPr lang="fr-CH" dirty="0"/>
              <a:t/>
            </a:r>
            <a:br>
              <a:rPr lang="fr-CH" dirty="0"/>
            </a:br>
            <a:r>
              <a:rPr lang="fr-CH" sz="1200" b="0" i="0" u="none" strike="noStrike" kern="1200" dirty="0">
                <a:solidFill>
                  <a:schemeClr val="tx1"/>
                </a:solidFill>
                <a:effectLst/>
                <a:latin typeface="+mn-lt"/>
                <a:ea typeface="+mn-ea"/>
                <a:cs typeface="+mn-cs"/>
              </a:rPr>
              <a:t> Il en a résulté l’utilisation d’une anticoagulation plus profonde aux Etats-Unis qui utilisaient les réactifs commerciaux (en général de lapin), alors que la Grande-Bretagne avait standardisé un réactif d’origine humaine : la thromboplastine de Manchester de Léon </a:t>
            </a:r>
            <a:r>
              <a:rPr lang="fr-CH" sz="1200" b="0" i="0" u="none" strike="noStrike" kern="1200" dirty="0" err="1">
                <a:solidFill>
                  <a:schemeClr val="tx1"/>
                </a:solidFill>
                <a:effectLst/>
                <a:latin typeface="+mn-lt"/>
                <a:ea typeface="+mn-ea"/>
                <a:cs typeface="+mn-cs"/>
              </a:rPr>
              <a:t>Poller</a:t>
            </a:r>
            <a:r>
              <a:rPr lang="fr-CH" sz="1200" b="0" i="0" u="none" strike="noStrike" kern="1200" dirty="0">
                <a:solidFill>
                  <a:schemeClr val="tx1"/>
                </a:solidFill>
                <a:effectLst/>
                <a:latin typeface="+mn-lt"/>
                <a:ea typeface="+mn-ea"/>
                <a:cs typeface="+mn-cs"/>
              </a:rPr>
              <a:t>.</a:t>
            </a:r>
            <a:r>
              <a:rPr lang="fr-CH" dirty="0"/>
              <a:t/>
            </a:r>
            <a:br>
              <a:rPr lang="fr-CH" dirty="0"/>
            </a:br>
            <a:r>
              <a:rPr lang="fr-CH" sz="1200" b="0" i="0" u="none" strike="noStrike" kern="1200" dirty="0">
                <a:solidFill>
                  <a:schemeClr val="tx1"/>
                </a:solidFill>
                <a:effectLst/>
                <a:latin typeface="+mn-lt"/>
                <a:ea typeface="+mn-ea"/>
                <a:cs typeface="+mn-cs"/>
              </a:rPr>
              <a:t> Des études dans ce pays et au Canada montrèrent alors que le rapport de 2 à 2,5 obtenu avec de la thromboplastine d’origine humaine était équivalent au rapport 1,5 à 2 pour le réactif de lapin.</a:t>
            </a:r>
            <a:r>
              <a:rPr lang="fr-CH" dirty="0"/>
              <a:t/>
            </a:r>
            <a:br>
              <a:rPr lang="fr-CH" dirty="0"/>
            </a:br>
            <a:r>
              <a:rPr lang="fr-CH" sz="1200" b="0" i="0" u="none" strike="noStrike" kern="1200" dirty="0">
                <a:solidFill>
                  <a:schemeClr val="tx1"/>
                </a:solidFill>
                <a:effectLst/>
                <a:latin typeface="+mn-lt"/>
                <a:ea typeface="+mn-ea"/>
                <a:cs typeface="+mn-cs"/>
              </a:rPr>
              <a:t> Cette constatation a entraîné la préparation de 3 thromboplastines de référence : humaine, lapine ou bovine (dans le cas du test d’</a:t>
            </a:r>
            <a:r>
              <a:rPr lang="fr-CH" sz="1200" b="0" i="0" u="none" strike="noStrike" kern="1200" dirty="0" err="1">
                <a:solidFill>
                  <a:schemeClr val="tx1"/>
                </a:solidFill>
                <a:effectLst/>
                <a:latin typeface="+mn-lt"/>
                <a:ea typeface="+mn-ea"/>
                <a:cs typeface="+mn-cs"/>
              </a:rPr>
              <a:t>Owren</a:t>
            </a:r>
            <a:r>
              <a:rPr lang="fr-CH" sz="1200" b="0" i="0" u="none" strike="noStrike" kern="1200" dirty="0">
                <a:solidFill>
                  <a:schemeClr val="tx1"/>
                </a:solidFill>
                <a:effectLst/>
                <a:latin typeface="+mn-lt"/>
                <a:ea typeface="+mn-ea"/>
                <a:cs typeface="+mn-cs"/>
              </a:rPr>
              <a:t>) dont l’ISI est par définition égale à 1.</a:t>
            </a:r>
            <a:r>
              <a:rPr lang="fr-CH" dirty="0"/>
              <a:t/>
            </a:r>
            <a:br>
              <a:rPr lang="fr-CH" dirty="0"/>
            </a:br>
            <a:r>
              <a:rPr lang="fr-CH" sz="1200" b="0" i="0" u="none" strike="noStrike" kern="1200" dirty="0">
                <a:solidFill>
                  <a:schemeClr val="tx1"/>
                </a:solidFill>
                <a:effectLst/>
                <a:latin typeface="+mn-lt"/>
                <a:ea typeface="+mn-ea"/>
                <a:cs typeface="+mn-cs"/>
              </a:rPr>
              <a:t> Il suffisait ensuite aux fabricants de thromboplastine de déterminer l’ISI de leur thromboplastine comparativement à la préparation de référence internationale en respectant l’espèce (lapin, bovin, humain).</a:t>
            </a:r>
            <a:r>
              <a:rPr lang="fr-CH" dirty="0"/>
              <a:t/>
            </a:r>
            <a:br>
              <a:rPr lang="fr-CH" dirty="0"/>
            </a:br>
            <a:r>
              <a:rPr lang="fr-CH" sz="1200" b="0" i="0" u="none" strike="noStrike" kern="1200" dirty="0">
                <a:solidFill>
                  <a:schemeClr val="tx1"/>
                </a:solidFill>
                <a:effectLst/>
                <a:latin typeface="+mn-lt"/>
                <a:ea typeface="+mn-ea"/>
                <a:cs typeface="+mn-cs"/>
              </a:rPr>
              <a:t> Ainsi il devenait indiscutable que l’INR était essentiel pour faire en sorte que les résultats soient les mêmes d’un laboratoire à un autre, même si ces laboratoires utilisaient des réactifs différents.</a:t>
            </a:r>
            <a:endParaRPr lang="fr-FR" dirty="0"/>
          </a:p>
        </p:txBody>
      </p:sp>
      <p:sp>
        <p:nvSpPr>
          <p:cNvPr id="4" name="Espace réservé du numéro de diapositive 3"/>
          <p:cNvSpPr>
            <a:spLocks noGrp="1"/>
          </p:cNvSpPr>
          <p:nvPr>
            <p:ph type="sldNum" sz="quarter" idx="5"/>
          </p:nvPr>
        </p:nvSpPr>
        <p:spPr/>
        <p:txBody>
          <a:bodyPr/>
          <a:lstStyle/>
          <a:p>
            <a:fld id="{C14B2F1E-5E34-B544-A8FD-CA8504EBBED1}" type="slidenum">
              <a:rPr lang="fr-FR" smtClean="0"/>
              <a:t>13</a:t>
            </a:fld>
            <a:endParaRPr lang="fr-FR"/>
          </a:p>
        </p:txBody>
      </p:sp>
    </p:spTree>
    <p:extLst>
      <p:ext uri="{BB962C8B-B14F-4D97-AF65-F5344CB8AC3E}">
        <p14:creationId xmlns:p14="http://schemas.microsoft.com/office/powerpoint/2010/main" val="2231724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F80BD231-D76F-4049-A1FF-57CC1C0CF365}" type="slidenum">
              <a:rPr lang="fr-FR" smtClean="0"/>
              <a:t>17</a:t>
            </a:fld>
            <a:endParaRPr lang="fr-FR"/>
          </a:p>
        </p:txBody>
      </p:sp>
    </p:spTree>
    <p:extLst>
      <p:ext uri="{BB962C8B-B14F-4D97-AF65-F5344CB8AC3E}">
        <p14:creationId xmlns:p14="http://schemas.microsoft.com/office/powerpoint/2010/main" val="2774482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F80BD231-D76F-4049-A1FF-57CC1C0CF365}" type="slidenum">
              <a:rPr lang="fr-FR" smtClean="0"/>
              <a:t>18</a:t>
            </a:fld>
            <a:endParaRPr lang="fr-FR"/>
          </a:p>
        </p:txBody>
      </p:sp>
    </p:spTree>
    <p:extLst>
      <p:ext uri="{BB962C8B-B14F-4D97-AF65-F5344CB8AC3E}">
        <p14:creationId xmlns:p14="http://schemas.microsoft.com/office/powerpoint/2010/main" val="4011868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H"/>
          </a:p>
        </p:txBody>
      </p:sp>
      <p:sp>
        <p:nvSpPr>
          <p:cNvPr id="4" name="Espace réservé de la date 3"/>
          <p:cNvSpPr>
            <a:spLocks noGrp="1"/>
          </p:cNvSpPr>
          <p:nvPr>
            <p:ph type="dt" sz="half" idx="10"/>
          </p:nvPr>
        </p:nvSpPr>
        <p:spPr/>
        <p:txBody>
          <a:bodyPr/>
          <a:lstStyle/>
          <a:p>
            <a:fld id="{A4B873D2-DF8D-487E-9B47-639836725578}" type="datetimeFigureOut">
              <a:rPr lang="fr-CH" smtClean="0"/>
              <a:t>31.10.2021</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1045220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A4B873D2-DF8D-487E-9B47-639836725578}" type="datetimeFigureOut">
              <a:rPr lang="fr-CH" smtClean="0"/>
              <a:t>31.10.2021</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1825848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A4B873D2-DF8D-487E-9B47-639836725578}" type="datetimeFigureOut">
              <a:rPr lang="fr-CH" smtClean="0"/>
              <a:t>31.10.2021</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3408504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A4B873D2-DF8D-487E-9B47-639836725578}" type="datetimeFigureOut">
              <a:rPr lang="fr-CH" smtClean="0"/>
              <a:t>31.10.2021</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303574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4B873D2-DF8D-487E-9B47-639836725578}" type="datetimeFigureOut">
              <a:rPr lang="fr-CH" smtClean="0"/>
              <a:t>31.10.2021</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3873220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e la date 4"/>
          <p:cNvSpPr>
            <a:spLocks noGrp="1"/>
          </p:cNvSpPr>
          <p:nvPr>
            <p:ph type="dt" sz="half" idx="10"/>
          </p:nvPr>
        </p:nvSpPr>
        <p:spPr/>
        <p:txBody>
          <a:bodyPr/>
          <a:lstStyle/>
          <a:p>
            <a:fld id="{A4B873D2-DF8D-487E-9B47-639836725578}" type="datetimeFigureOut">
              <a:rPr lang="fr-CH" smtClean="0"/>
              <a:t>31.10.2021</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474962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Espace réservé de la date 6"/>
          <p:cNvSpPr>
            <a:spLocks noGrp="1"/>
          </p:cNvSpPr>
          <p:nvPr>
            <p:ph type="dt" sz="half" idx="10"/>
          </p:nvPr>
        </p:nvSpPr>
        <p:spPr/>
        <p:txBody>
          <a:bodyPr/>
          <a:lstStyle/>
          <a:p>
            <a:fld id="{A4B873D2-DF8D-487E-9B47-639836725578}" type="datetimeFigureOut">
              <a:rPr lang="fr-CH" smtClean="0"/>
              <a:t>31.10.2021</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2000403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e la date 2"/>
          <p:cNvSpPr>
            <a:spLocks noGrp="1"/>
          </p:cNvSpPr>
          <p:nvPr>
            <p:ph type="dt" sz="half" idx="10"/>
          </p:nvPr>
        </p:nvSpPr>
        <p:spPr/>
        <p:txBody>
          <a:bodyPr/>
          <a:lstStyle/>
          <a:p>
            <a:fld id="{A4B873D2-DF8D-487E-9B47-639836725578}" type="datetimeFigureOut">
              <a:rPr lang="fr-CH" smtClean="0"/>
              <a:t>31.10.2021</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109860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4B873D2-DF8D-487E-9B47-639836725578}" type="datetimeFigureOut">
              <a:rPr lang="fr-CH" smtClean="0"/>
              <a:t>31.10.2021</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4205537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4B873D2-DF8D-487E-9B47-639836725578}" type="datetimeFigureOut">
              <a:rPr lang="fr-CH" smtClean="0"/>
              <a:t>31.10.2021</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271071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4B873D2-DF8D-487E-9B47-639836725578}" type="datetimeFigureOut">
              <a:rPr lang="fr-CH" smtClean="0"/>
              <a:t>31.10.2021</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2990387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H"/>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873D2-DF8D-487E-9B47-639836725578}" type="datetimeFigureOut">
              <a:rPr lang="fr-CH" smtClean="0"/>
              <a:t>31.10.2021</a:t>
            </a:fld>
            <a:endParaRPr lang="fr-CH"/>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09445-938A-4922-8D8E-5B6D67683098}" type="slidenum">
              <a:rPr lang="fr-CH" smtClean="0"/>
              <a:t>‹N°›</a:t>
            </a:fld>
            <a:endParaRPr lang="fr-CH"/>
          </a:p>
        </p:txBody>
      </p:sp>
    </p:spTree>
    <p:extLst>
      <p:ext uri="{BB962C8B-B14F-4D97-AF65-F5344CB8AC3E}">
        <p14:creationId xmlns:p14="http://schemas.microsoft.com/office/powerpoint/2010/main" val="2074392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67744" y="2276872"/>
            <a:ext cx="4392488" cy="1754326"/>
          </a:xfrm>
          <a:prstGeom prst="rect">
            <a:avLst/>
          </a:prstGeom>
          <a:noFill/>
        </p:spPr>
        <p:txBody>
          <a:bodyPr wrap="square" rtlCol="0">
            <a:spAutoFit/>
          </a:bodyPr>
          <a:lstStyle/>
          <a:p>
            <a:pPr algn="ctr"/>
            <a:r>
              <a:rPr lang="fr-CH" sz="5400" b="1" dirty="0" smtClean="0"/>
              <a:t>ANOMALIES DE LA CRASE</a:t>
            </a:r>
            <a:endParaRPr lang="fr-CH" sz="5400" b="1" dirty="0"/>
          </a:p>
        </p:txBody>
      </p:sp>
      <p:sp>
        <p:nvSpPr>
          <p:cNvPr id="2" name="Rectangle 1"/>
          <p:cNvSpPr/>
          <p:nvPr/>
        </p:nvSpPr>
        <p:spPr>
          <a:xfrm>
            <a:off x="3045330" y="4293096"/>
            <a:ext cx="2837315" cy="923330"/>
          </a:xfrm>
          <a:prstGeom prst="rect">
            <a:avLst/>
          </a:prstGeom>
        </p:spPr>
        <p:txBody>
          <a:bodyPr wrap="none">
            <a:spAutoFit/>
          </a:bodyPr>
          <a:lstStyle/>
          <a:p>
            <a:r>
              <a:rPr lang="fr-CH" sz="5400" b="1" dirty="0"/>
              <a:t>chez TDH</a:t>
            </a:r>
          </a:p>
        </p:txBody>
      </p:sp>
    </p:spTree>
    <p:extLst>
      <p:ext uri="{BB962C8B-B14F-4D97-AF65-F5344CB8AC3E}">
        <p14:creationId xmlns:p14="http://schemas.microsoft.com/office/powerpoint/2010/main" val="3705781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B45D19E-B25B-0847-97F3-E31E0FC99CF8}"/>
              </a:ext>
            </a:extLst>
          </p:cNvPr>
          <p:cNvSpPr/>
          <p:nvPr/>
        </p:nvSpPr>
        <p:spPr>
          <a:xfrm>
            <a:off x="238446" y="601182"/>
            <a:ext cx="8631816" cy="1038746"/>
          </a:xfrm>
          <a:prstGeom prst="rect">
            <a:avLst/>
          </a:prstGeom>
          <a:ln>
            <a:solidFill>
              <a:schemeClr val="tx1"/>
            </a:solidFill>
          </a:ln>
        </p:spPr>
        <p:txBody>
          <a:bodyPr wrap="square">
            <a:spAutoFit/>
          </a:bodyPr>
          <a:lstStyle/>
          <a:p>
            <a:pPr algn="ctr"/>
            <a:r>
              <a:rPr lang="fr-CH" sz="1350" i="1" dirty="0">
                <a:solidFill>
                  <a:srgbClr val="303030"/>
                </a:solidFill>
                <a:latin typeface="Raleway"/>
              </a:rPr>
              <a:t>L'apport quotidien suffisant est variable suivant l'âge et le sexe : </a:t>
            </a:r>
            <a:endParaRPr lang="fr-CH" sz="1350" i="1" dirty="0" smtClean="0">
              <a:solidFill>
                <a:srgbClr val="303030"/>
              </a:solidFill>
              <a:latin typeface="Raleway"/>
            </a:endParaRPr>
          </a:p>
          <a:p>
            <a:pPr algn="ctr"/>
            <a:r>
              <a:rPr lang="fr-CH" sz="2400" b="1" i="1" dirty="0" smtClean="0">
                <a:solidFill>
                  <a:srgbClr val="00B050"/>
                </a:solidFill>
                <a:latin typeface="Raleway"/>
              </a:rPr>
              <a:t>30</a:t>
            </a:r>
            <a:r>
              <a:rPr lang="fr-CH" sz="2400" b="1" i="1" dirty="0">
                <a:solidFill>
                  <a:srgbClr val="00B050"/>
                </a:solidFill>
                <a:latin typeface="Raleway"/>
              </a:rPr>
              <a:t> à 75 </a:t>
            </a:r>
            <a:r>
              <a:rPr lang="fr-CH" sz="2400" b="1" i="1" dirty="0" err="1" smtClean="0">
                <a:solidFill>
                  <a:srgbClr val="00B050"/>
                </a:solidFill>
                <a:latin typeface="Raleway"/>
              </a:rPr>
              <a:t>mcg</a:t>
            </a:r>
            <a:r>
              <a:rPr lang="fr-CH" sz="2400" b="1" i="1" dirty="0" smtClean="0">
                <a:solidFill>
                  <a:srgbClr val="00B050"/>
                </a:solidFill>
                <a:latin typeface="Raleway"/>
              </a:rPr>
              <a:t>/jour </a:t>
            </a:r>
            <a:r>
              <a:rPr lang="fr-CH" sz="2400" b="1" i="1" dirty="0">
                <a:solidFill>
                  <a:srgbClr val="00B050"/>
                </a:solidFill>
                <a:latin typeface="Raleway"/>
              </a:rPr>
              <a:t>entre 1 et 18 </a:t>
            </a:r>
            <a:r>
              <a:rPr lang="fr-CH" sz="2400" b="1" i="1" dirty="0" smtClean="0">
                <a:solidFill>
                  <a:srgbClr val="00B050"/>
                </a:solidFill>
                <a:latin typeface="Raleway"/>
              </a:rPr>
              <a:t>ans </a:t>
            </a:r>
          </a:p>
          <a:p>
            <a:pPr algn="ctr"/>
            <a:r>
              <a:rPr lang="fr-CH" sz="2400" b="1" i="1" dirty="0" smtClean="0">
                <a:solidFill>
                  <a:srgbClr val="00B050"/>
                </a:solidFill>
                <a:latin typeface="Raleway"/>
              </a:rPr>
              <a:t>(90-120 </a:t>
            </a:r>
            <a:r>
              <a:rPr lang="fr-CH" sz="2400" b="1" i="1" dirty="0" err="1" smtClean="0">
                <a:solidFill>
                  <a:srgbClr val="00B050"/>
                </a:solidFill>
                <a:latin typeface="Raleway"/>
              </a:rPr>
              <a:t>mcg</a:t>
            </a:r>
            <a:r>
              <a:rPr lang="fr-CH" sz="2400" b="1" i="1" dirty="0" smtClean="0">
                <a:solidFill>
                  <a:srgbClr val="00B050"/>
                </a:solidFill>
                <a:latin typeface="Raleway"/>
              </a:rPr>
              <a:t>/j pour adultes)</a:t>
            </a:r>
            <a:endParaRPr lang="fr-FR" sz="2400" b="1" dirty="0">
              <a:solidFill>
                <a:srgbClr val="00B050"/>
              </a:solidFill>
            </a:endParaRPr>
          </a:p>
        </p:txBody>
      </p:sp>
      <p:sp>
        <p:nvSpPr>
          <p:cNvPr id="4" name="Rectangle 3"/>
          <p:cNvSpPr/>
          <p:nvPr/>
        </p:nvSpPr>
        <p:spPr>
          <a:xfrm>
            <a:off x="100571" y="6092705"/>
            <a:ext cx="8884099" cy="523220"/>
          </a:xfrm>
          <a:prstGeom prst="rect">
            <a:avLst/>
          </a:prstGeom>
          <a:ln>
            <a:solidFill>
              <a:schemeClr val="tx1"/>
            </a:solidFill>
          </a:ln>
        </p:spPr>
        <p:txBody>
          <a:bodyPr wrap="none">
            <a:spAutoFit/>
          </a:bodyPr>
          <a:lstStyle/>
          <a:p>
            <a:pPr lvl="1" algn="ctr"/>
            <a:r>
              <a:rPr lang="fr-CH" sz="2800" b="1" dirty="0">
                <a:solidFill>
                  <a:srgbClr val="00B050"/>
                </a:solidFill>
                <a:latin typeface="Raleway"/>
              </a:rPr>
              <a:t>« </a:t>
            </a:r>
            <a:r>
              <a:rPr lang="fr-CH" sz="2800" b="1" dirty="0" smtClean="0">
                <a:solidFill>
                  <a:srgbClr val="00B050"/>
                </a:solidFill>
                <a:latin typeface="Raleway"/>
              </a:rPr>
              <a:t>En gros, plus </a:t>
            </a:r>
            <a:r>
              <a:rPr lang="fr-CH" sz="2800" b="1" dirty="0">
                <a:solidFill>
                  <a:srgbClr val="00B050"/>
                </a:solidFill>
                <a:latin typeface="Raleway"/>
              </a:rPr>
              <a:t>c’est vert, plus il y </a:t>
            </a:r>
            <a:r>
              <a:rPr lang="fr-CH" sz="2800" b="1" dirty="0" smtClean="0">
                <a:solidFill>
                  <a:srgbClr val="00B050"/>
                </a:solidFill>
                <a:latin typeface="Raleway"/>
              </a:rPr>
              <a:t>a de Vit. K </a:t>
            </a:r>
            <a:r>
              <a:rPr lang="fr-CH" sz="2800" b="1" dirty="0">
                <a:solidFill>
                  <a:srgbClr val="00B050"/>
                </a:solidFill>
                <a:latin typeface="Raleway"/>
              </a:rPr>
              <a:t>»</a:t>
            </a:r>
          </a:p>
        </p:txBody>
      </p:sp>
      <p:sp>
        <p:nvSpPr>
          <p:cNvPr id="7" name="Rectangle 6"/>
          <p:cNvSpPr/>
          <p:nvPr/>
        </p:nvSpPr>
        <p:spPr>
          <a:xfrm>
            <a:off x="681417" y="49368"/>
            <a:ext cx="8188845" cy="707886"/>
          </a:xfrm>
          <a:prstGeom prst="rect">
            <a:avLst/>
          </a:prstGeom>
        </p:spPr>
        <p:txBody>
          <a:bodyPr wrap="none">
            <a:spAutoFit/>
          </a:bodyPr>
          <a:lstStyle/>
          <a:p>
            <a:r>
              <a:rPr lang="fr-FR" sz="4000" b="1" dirty="0" smtClean="0"/>
              <a:t>SOURCES ET BESOINS EN VITAMINE K</a:t>
            </a:r>
          </a:p>
        </p:txBody>
      </p:sp>
      <p:grpSp>
        <p:nvGrpSpPr>
          <p:cNvPr id="3" name="Groupe 2"/>
          <p:cNvGrpSpPr/>
          <p:nvPr/>
        </p:nvGrpSpPr>
        <p:grpSpPr>
          <a:xfrm>
            <a:off x="37590" y="2173324"/>
            <a:ext cx="8998906" cy="3703948"/>
            <a:chOff x="37590" y="2173324"/>
            <a:chExt cx="8998906" cy="3703948"/>
          </a:xfrm>
        </p:grpSpPr>
        <p:grpSp>
          <p:nvGrpSpPr>
            <p:cNvPr id="2" name="Groupe 1"/>
            <p:cNvGrpSpPr/>
            <p:nvPr/>
          </p:nvGrpSpPr>
          <p:grpSpPr>
            <a:xfrm>
              <a:off x="37590" y="2173324"/>
              <a:ext cx="8998906" cy="3703948"/>
              <a:chOff x="37590" y="2173324"/>
              <a:chExt cx="8998906" cy="3703948"/>
            </a:xfrm>
          </p:grpSpPr>
          <p:sp>
            <p:nvSpPr>
              <p:cNvPr id="5" name="Flèche droite 4"/>
              <p:cNvSpPr/>
              <p:nvPr/>
            </p:nvSpPr>
            <p:spPr>
              <a:xfrm>
                <a:off x="48736" y="2173324"/>
                <a:ext cx="8987760" cy="3271900"/>
              </a:xfrm>
              <a:custGeom>
                <a:avLst/>
                <a:gdLst>
                  <a:gd name="connsiteX0" fmla="*/ 0 w 978408"/>
                  <a:gd name="connsiteY0" fmla="*/ 121158 h 484632"/>
                  <a:gd name="connsiteX1" fmla="*/ 736092 w 978408"/>
                  <a:gd name="connsiteY1" fmla="*/ 121158 h 484632"/>
                  <a:gd name="connsiteX2" fmla="*/ 736092 w 978408"/>
                  <a:gd name="connsiteY2" fmla="*/ 0 h 484632"/>
                  <a:gd name="connsiteX3" fmla="*/ 978408 w 978408"/>
                  <a:gd name="connsiteY3" fmla="*/ 242316 h 484632"/>
                  <a:gd name="connsiteX4" fmla="*/ 736092 w 978408"/>
                  <a:gd name="connsiteY4" fmla="*/ 484632 h 484632"/>
                  <a:gd name="connsiteX5" fmla="*/ 736092 w 978408"/>
                  <a:gd name="connsiteY5" fmla="*/ 363474 h 484632"/>
                  <a:gd name="connsiteX6" fmla="*/ 0 w 978408"/>
                  <a:gd name="connsiteY6" fmla="*/ 363474 h 484632"/>
                  <a:gd name="connsiteX7" fmla="*/ 0 w 978408"/>
                  <a:gd name="connsiteY7" fmla="*/ 121158 h 484632"/>
                  <a:gd name="connsiteX0" fmla="*/ 0 w 1950865"/>
                  <a:gd name="connsiteY0" fmla="*/ 0 h 958559"/>
                  <a:gd name="connsiteX1" fmla="*/ 1708549 w 1950865"/>
                  <a:gd name="connsiteY1" fmla="*/ 595085 h 958559"/>
                  <a:gd name="connsiteX2" fmla="*/ 1708549 w 1950865"/>
                  <a:gd name="connsiteY2" fmla="*/ 473927 h 958559"/>
                  <a:gd name="connsiteX3" fmla="*/ 1950865 w 1950865"/>
                  <a:gd name="connsiteY3" fmla="*/ 716243 h 958559"/>
                  <a:gd name="connsiteX4" fmla="*/ 1708549 w 1950865"/>
                  <a:gd name="connsiteY4" fmla="*/ 958559 h 958559"/>
                  <a:gd name="connsiteX5" fmla="*/ 1708549 w 1950865"/>
                  <a:gd name="connsiteY5" fmla="*/ 837401 h 958559"/>
                  <a:gd name="connsiteX6" fmla="*/ 972457 w 1950865"/>
                  <a:gd name="connsiteY6" fmla="*/ 837401 h 958559"/>
                  <a:gd name="connsiteX7" fmla="*/ 0 w 1950865"/>
                  <a:gd name="connsiteY7" fmla="*/ 0 h 958559"/>
                  <a:gd name="connsiteX0" fmla="*/ 0 w 1950865"/>
                  <a:gd name="connsiteY0" fmla="*/ 0 h 1621173"/>
                  <a:gd name="connsiteX1" fmla="*/ 1708549 w 1950865"/>
                  <a:gd name="connsiteY1" fmla="*/ 595085 h 1621173"/>
                  <a:gd name="connsiteX2" fmla="*/ 1708549 w 1950865"/>
                  <a:gd name="connsiteY2" fmla="*/ 473927 h 1621173"/>
                  <a:gd name="connsiteX3" fmla="*/ 1950865 w 1950865"/>
                  <a:gd name="connsiteY3" fmla="*/ 716243 h 1621173"/>
                  <a:gd name="connsiteX4" fmla="*/ 1708549 w 1950865"/>
                  <a:gd name="connsiteY4" fmla="*/ 958559 h 1621173"/>
                  <a:gd name="connsiteX5" fmla="*/ 1708549 w 1950865"/>
                  <a:gd name="connsiteY5" fmla="*/ 837401 h 1621173"/>
                  <a:gd name="connsiteX6" fmla="*/ 29029 w 1950865"/>
                  <a:gd name="connsiteY6" fmla="*/ 1621173 h 1621173"/>
                  <a:gd name="connsiteX7" fmla="*/ 0 w 1950865"/>
                  <a:gd name="connsiteY7" fmla="*/ 0 h 1621173"/>
                  <a:gd name="connsiteX0" fmla="*/ 0 w 1950865"/>
                  <a:gd name="connsiteY0" fmla="*/ 0 h 1621173"/>
                  <a:gd name="connsiteX1" fmla="*/ 1708549 w 1950865"/>
                  <a:gd name="connsiteY1" fmla="*/ 595085 h 1621173"/>
                  <a:gd name="connsiteX2" fmla="*/ 1708549 w 1950865"/>
                  <a:gd name="connsiteY2" fmla="*/ 473927 h 1621173"/>
                  <a:gd name="connsiteX3" fmla="*/ 1950865 w 1950865"/>
                  <a:gd name="connsiteY3" fmla="*/ 716243 h 1621173"/>
                  <a:gd name="connsiteX4" fmla="*/ 1708549 w 1950865"/>
                  <a:gd name="connsiteY4" fmla="*/ 958559 h 1621173"/>
                  <a:gd name="connsiteX5" fmla="*/ 1708549 w 1950865"/>
                  <a:gd name="connsiteY5" fmla="*/ 837401 h 1621173"/>
                  <a:gd name="connsiteX6" fmla="*/ 9296 w 1950865"/>
                  <a:gd name="connsiteY6" fmla="*/ 1621173 h 1621173"/>
                  <a:gd name="connsiteX7" fmla="*/ 0 w 1950865"/>
                  <a:gd name="connsiteY7" fmla="*/ 0 h 1621173"/>
                  <a:gd name="connsiteX0" fmla="*/ 0 w 1950865"/>
                  <a:gd name="connsiteY0" fmla="*/ 0 h 1621173"/>
                  <a:gd name="connsiteX1" fmla="*/ 1708549 w 1950865"/>
                  <a:gd name="connsiteY1" fmla="*/ 595085 h 1621173"/>
                  <a:gd name="connsiteX2" fmla="*/ 1708549 w 1950865"/>
                  <a:gd name="connsiteY2" fmla="*/ 473927 h 1621173"/>
                  <a:gd name="connsiteX3" fmla="*/ 1950865 w 1950865"/>
                  <a:gd name="connsiteY3" fmla="*/ 716243 h 1621173"/>
                  <a:gd name="connsiteX4" fmla="*/ 1708549 w 1950865"/>
                  <a:gd name="connsiteY4" fmla="*/ 958559 h 1621173"/>
                  <a:gd name="connsiteX5" fmla="*/ 1702248 w 1950865"/>
                  <a:gd name="connsiteY5" fmla="*/ 1202949 h 1621173"/>
                  <a:gd name="connsiteX6" fmla="*/ 9296 w 1950865"/>
                  <a:gd name="connsiteY6" fmla="*/ 1621173 h 1621173"/>
                  <a:gd name="connsiteX7" fmla="*/ 0 w 1950865"/>
                  <a:gd name="connsiteY7" fmla="*/ 0 h 1621173"/>
                  <a:gd name="connsiteX0" fmla="*/ 0 w 1950865"/>
                  <a:gd name="connsiteY0" fmla="*/ 0 h 1621173"/>
                  <a:gd name="connsiteX1" fmla="*/ 1705399 w 1950865"/>
                  <a:gd name="connsiteY1" fmla="*/ 270920 h 1621173"/>
                  <a:gd name="connsiteX2" fmla="*/ 1708549 w 1950865"/>
                  <a:gd name="connsiteY2" fmla="*/ 473927 h 1621173"/>
                  <a:gd name="connsiteX3" fmla="*/ 1950865 w 1950865"/>
                  <a:gd name="connsiteY3" fmla="*/ 716243 h 1621173"/>
                  <a:gd name="connsiteX4" fmla="*/ 1708549 w 1950865"/>
                  <a:gd name="connsiteY4" fmla="*/ 958559 h 1621173"/>
                  <a:gd name="connsiteX5" fmla="*/ 1702248 w 1950865"/>
                  <a:gd name="connsiteY5" fmla="*/ 1202949 h 1621173"/>
                  <a:gd name="connsiteX6" fmla="*/ 9296 w 1950865"/>
                  <a:gd name="connsiteY6" fmla="*/ 1621173 h 1621173"/>
                  <a:gd name="connsiteX7" fmla="*/ 0 w 1950865"/>
                  <a:gd name="connsiteY7" fmla="*/ 0 h 1621173"/>
                  <a:gd name="connsiteX0" fmla="*/ 0 w 1950865"/>
                  <a:gd name="connsiteY0" fmla="*/ 0 h 1621173"/>
                  <a:gd name="connsiteX1" fmla="*/ 1705399 w 1950865"/>
                  <a:gd name="connsiteY1" fmla="*/ 270920 h 1621173"/>
                  <a:gd name="connsiteX2" fmla="*/ 1686496 w 1950865"/>
                  <a:gd name="connsiteY2" fmla="*/ 115276 h 1621173"/>
                  <a:gd name="connsiteX3" fmla="*/ 1950865 w 1950865"/>
                  <a:gd name="connsiteY3" fmla="*/ 716243 h 1621173"/>
                  <a:gd name="connsiteX4" fmla="*/ 1708549 w 1950865"/>
                  <a:gd name="connsiteY4" fmla="*/ 958559 h 1621173"/>
                  <a:gd name="connsiteX5" fmla="*/ 1702248 w 1950865"/>
                  <a:gd name="connsiteY5" fmla="*/ 1202949 h 1621173"/>
                  <a:gd name="connsiteX6" fmla="*/ 9296 w 1950865"/>
                  <a:gd name="connsiteY6" fmla="*/ 1621173 h 1621173"/>
                  <a:gd name="connsiteX7" fmla="*/ 0 w 1950865"/>
                  <a:gd name="connsiteY7" fmla="*/ 0 h 1621173"/>
                  <a:gd name="connsiteX0" fmla="*/ 0 w 1950865"/>
                  <a:gd name="connsiteY0" fmla="*/ 0 h 1621173"/>
                  <a:gd name="connsiteX1" fmla="*/ 1705399 w 1950865"/>
                  <a:gd name="connsiteY1" fmla="*/ 270920 h 1621173"/>
                  <a:gd name="connsiteX2" fmla="*/ 1686496 w 1950865"/>
                  <a:gd name="connsiteY2" fmla="*/ 115276 h 1621173"/>
                  <a:gd name="connsiteX3" fmla="*/ 1950865 w 1950865"/>
                  <a:gd name="connsiteY3" fmla="*/ 716243 h 1621173"/>
                  <a:gd name="connsiteX4" fmla="*/ 1708549 w 1950865"/>
                  <a:gd name="connsiteY4" fmla="*/ 958559 h 1621173"/>
                  <a:gd name="connsiteX5" fmla="*/ 1702248 w 1950865"/>
                  <a:gd name="connsiteY5" fmla="*/ 1202949 h 1621173"/>
                  <a:gd name="connsiteX6" fmla="*/ 9296 w 1950865"/>
                  <a:gd name="connsiteY6" fmla="*/ 1621173 h 1621173"/>
                  <a:gd name="connsiteX7" fmla="*/ 0 w 1950865"/>
                  <a:gd name="connsiteY7" fmla="*/ 0 h 1621173"/>
                  <a:gd name="connsiteX0" fmla="*/ 0 w 1950865"/>
                  <a:gd name="connsiteY0" fmla="*/ 0 h 1621173"/>
                  <a:gd name="connsiteX1" fmla="*/ 1705399 w 1950865"/>
                  <a:gd name="connsiteY1" fmla="*/ 270920 h 1621173"/>
                  <a:gd name="connsiteX2" fmla="*/ 1686496 w 1950865"/>
                  <a:gd name="connsiteY2" fmla="*/ 115276 h 1621173"/>
                  <a:gd name="connsiteX3" fmla="*/ 1950865 w 1950865"/>
                  <a:gd name="connsiteY3" fmla="*/ 716243 h 1621173"/>
                  <a:gd name="connsiteX4" fmla="*/ 1686496 w 1950865"/>
                  <a:gd name="connsiteY4" fmla="*/ 1310313 h 1621173"/>
                  <a:gd name="connsiteX5" fmla="*/ 1702248 w 1950865"/>
                  <a:gd name="connsiteY5" fmla="*/ 1202949 h 1621173"/>
                  <a:gd name="connsiteX6" fmla="*/ 9296 w 1950865"/>
                  <a:gd name="connsiteY6" fmla="*/ 1621173 h 1621173"/>
                  <a:gd name="connsiteX7" fmla="*/ 0 w 1950865"/>
                  <a:gd name="connsiteY7" fmla="*/ 0 h 162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0865" h="1621173">
                    <a:moveTo>
                      <a:pt x="0" y="0"/>
                    </a:moveTo>
                    <a:lnTo>
                      <a:pt x="1705399" y="270920"/>
                    </a:lnTo>
                    <a:lnTo>
                      <a:pt x="1686496" y="115276"/>
                    </a:lnTo>
                    <a:lnTo>
                      <a:pt x="1950865" y="716243"/>
                    </a:lnTo>
                    <a:lnTo>
                      <a:pt x="1686496" y="1310313"/>
                    </a:lnTo>
                    <a:lnTo>
                      <a:pt x="1702248" y="1202949"/>
                    </a:lnTo>
                    <a:lnTo>
                      <a:pt x="9296" y="1621173"/>
                    </a:lnTo>
                    <a:cubicBezTo>
                      <a:pt x="6197" y="1080782"/>
                      <a:pt x="3099" y="540391"/>
                      <a:pt x="0" y="0"/>
                    </a:cubicBezTo>
                    <a:close/>
                  </a:path>
                </a:pathLst>
              </a:custGeom>
              <a:gradFill flip="none" rotWithShape="1">
                <a:gsLst>
                  <a:gs pos="0">
                    <a:srgbClr val="00B050"/>
                  </a:gs>
                  <a:gs pos="74000">
                    <a:srgbClr val="FFFF00"/>
                  </a:gs>
                  <a:gs pos="83000">
                    <a:schemeClr val="accent6"/>
                  </a:gs>
                  <a:gs pos="100000">
                    <a:srgbClr val="FF0000"/>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7"/>
              <p:cNvSpPr/>
              <p:nvPr/>
            </p:nvSpPr>
            <p:spPr>
              <a:xfrm>
                <a:off x="58062" y="3133417"/>
                <a:ext cx="2547156" cy="1200329"/>
              </a:xfrm>
              <a:prstGeom prst="rect">
                <a:avLst/>
              </a:prstGeom>
            </p:spPr>
            <p:txBody>
              <a:bodyPr wrap="square">
                <a:spAutoFit/>
              </a:bodyPr>
              <a:lstStyle/>
              <a:p>
                <a:pPr marL="179388" indent="-179388">
                  <a:buFont typeface="Arial" panose="020B0604020202020204" pitchFamily="34" charset="0"/>
                  <a:buChar char="•"/>
                </a:pPr>
                <a:r>
                  <a:rPr lang="fr-CH" sz="1200" dirty="0" smtClean="0">
                    <a:solidFill>
                      <a:srgbClr val="303030"/>
                    </a:solidFill>
                    <a:latin typeface="Raleway"/>
                  </a:rPr>
                  <a:t>Chou </a:t>
                </a:r>
                <a:r>
                  <a:rPr lang="fr-CH" sz="1200" dirty="0">
                    <a:solidFill>
                      <a:srgbClr val="303030"/>
                    </a:solidFill>
                    <a:latin typeface="Raleway"/>
                  </a:rPr>
                  <a:t>frisé (817 </a:t>
                </a:r>
                <a:r>
                  <a:rPr lang="fr-CH" sz="1200" dirty="0" smtClean="0">
                    <a:solidFill>
                      <a:srgbClr val="303030"/>
                    </a:solidFill>
                    <a:latin typeface="Raleway"/>
                  </a:rPr>
                  <a:t>µg)</a:t>
                </a:r>
                <a:endParaRPr lang="fr-CH" sz="1200" dirty="0">
                  <a:solidFill>
                    <a:srgbClr val="303030"/>
                  </a:solidFill>
                  <a:latin typeface="Raleway"/>
                </a:endParaRPr>
              </a:p>
              <a:p>
                <a:pPr marL="179388" indent="-179388">
                  <a:buFont typeface="Arial" panose="020B0604020202020204" pitchFamily="34" charset="0"/>
                  <a:buChar char="•"/>
                </a:pPr>
                <a:r>
                  <a:rPr lang="fr-CH" sz="1200" dirty="0">
                    <a:solidFill>
                      <a:srgbClr val="303030"/>
                    </a:solidFill>
                    <a:latin typeface="Raleway"/>
                  </a:rPr>
                  <a:t>Cresson (541 </a:t>
                </a:r>
                <a:r>
                  <a:rPr lang="fr-CH" sz="1200" dirty="0" smtClean="0">
                    <a:solidFill>
                      <a:srgbClr val="303030"/>
                    </a:solidFill>
                    <a:latin typeface="Raleway"/>
                  </a:rPr>
                  <a:t>µg)</a:t>
                </a:r>
                <a:endParaRPr lang="fr-CH" sz="1200" dirty="0">
                  <a:solidFill>
                    <a:srgbClr val="303030"/>
                  </a:solidFill>
                  <a:latin typeface="Raleway"/>
                </a:endParaRPr>
              </a:p>
              <a:p>
                <a:pPr marL="179388" indent="-179388">
                  <a:buFont typeface="Arial" panose="020B0604020202020204" pitchFamily="34" charset="0"/>
                  <a:buChar char="•"/>
                </a:pPr>
                <a:r>
                  <a:rPr lang="fr-CH" sz="1200" dirty="0">
                    <a:solidFill>
                      <a:srgbClr val="303030"/>
                    </a:solidFill>
                    <a:latin typeface="Raleway"/>
                  </a:rPr>
                  <a:t>Épinard (482 µg </a:t>
                </a:r>
                <a:r>
                  <a:rPr lang="fr-CH" sz="1200" dirty="0" smtClean="0">
                    <a:solidFill>
                      <a:srgbClr val="303030"/>
                    </a:solidFill>
                    <a:latin typeface="Raleway"/>
                  </a:rPr>
                  <a:t>)</a:t>
                </a:r>
                <a:endParaRPr lang="fr-CH" sz="1200" dirty="0">
                  <a:solidFill>
                    <a:srgbClr val="303030"/>
                  </a:solidFill>
                  <a:latin typeface="Raleway"/>
                </a:endParaRPr>
              </a:p>
              <a:p>
                <a:pPr marL="179388" indent="-179388">
                  <a:buFont typeface="Arial" panose="020B0604020202020204" pitchFamily="34" charset="0"/>
                  <a:buChar char="•"/>
                </a:pPr>
                <a:r>
                  <a:rPr lang="fr-CH" sz="1200" dirty="0">
                    <a:solidFill>
                      <a:srgbClr val="303030"/>
                    </a:solidFill>
                    <a:latin typeface="Raleway"/>
                  </a:rPr>
                  <a:t>Blette (327 </a:t>
                </a:r>
                <a:r>
                  <a:rPr lang="fr-CH" sz="1200" dirty="0" smtClean="0">
                    <a:solidFill>
                      <a:srgbClr val="303030"/>
                    </a:solidFill>
                    <a:latin typeface="Raleway"/>
                  </a:rPr>
                  <a:t>µg)</a:t>
                </a:r>
              </a:p>
              <a:p>
                <a:pPr marL="179388" indent="-179388">
                  <a:buFont typeface="Arial" panose="020B0604020202020204" pitchFamily="34" charset="0"/>
                  <a:buChar char="•"/>
                </a:pPr>
                <a:r>
                  <a:rPr lang="fr-CH" sz="1200" dirty="0">
                    <a:solidFill>
                      <a:srgbClr val="303030"/>
                    </a:solidFill>
                    <a:latin typeface="Raleway"/>
                  </a:rPr>
                  <a:t>Foie d'oie (369 µg</a:t>
                </a:r>
                <a:r>
                  <a:rPr lang="fr-CH" sz="1200" dirty="0" smtClean="0">
                    <a:solidFill>
                      <a:srgbClr val="303030"/>
                    </a:solidFill>
                    <a:latin typeface="Raleway"/>
                  </a:rPr>
                  <a:t>)</a:t>
                </a:r>
              </a:p>
              <a:p>
                <a:pPr marL="179388" indent="-179388">
                  <a:buFont typeface="Arial" panose="020B0604020202020204" pitchFamily="34" charset="0"/>
                  <a:buChar char="•"/>
                </a:pPr>
                <a:r>
                  <a:rPr lang="fr-CH" sz="1200" dirty="0" smtClean="0">
                    <a:solidFill>
                      <a:srgbClr val="303030"/>
                    </a:solidFill>
                    <a:latin typeface="Raleway"/>
                  </a:rPr>
                  <a:t>Brocoli </a:t>
                </a:r>
                <a:r>
                  <a:rPr lang="fr-CH" sz="1200" dirty="0">
                    <a:solidFill>
                      <a:srgbClr val="303030"/>
                    </a:solidFill>
                    <a:latin typeface="Raleway"/>
                  </a:rPr>
                  <a:t>(141 µg</a:t>
                </a:r>
                <a:r>
                  <a:rPr lang="fr-CH" sz="1200" dirty="0" smtClean="0">
                    <a:solidFill>
                      <a:srgbClr val="303030"/>
                    </a:solidFill>
                    <a:latin typeface="Raleway"/>
                  </a:rPr>
                  <a:t>)</a:t>
                </a:r>
                <a:endParaRPr lang="fr-CH" sz="1200" dirty="0">
                  <a:solidFill>
                    <a:srgbClr val="303030"/>
                  </a:solidFill>
                  <a:latin typeface="Raleway"/>
                </a:endParaRPr>
              </a:p>
            </p:txBody>
          </p:sp>
          <p:sp>
            <p:nvSpPr>
              <p:cNvPr id="9" name="Rectangle 8"/>
              <p:cNvSpPr/>
              <p:nvPr/>
            </p:nvSpPr>
            <p:spPr>
              <a:xfrm>
                <a:off x="1852172" y="3318083"/>
                <a:ext cx="2215772" cy="830997"/>
              </a:xfrm>
              <a:prstGeom prst="rect">
                <a:avLst/>
              </a:prstGeom>
            </p:spPr>
            <p:txBody>
              <a:bodyPr wrap="square">
                <a:spAutoFit/>
              </a:bodyPr>
              <a:lstStyle/>
              <a:p>
                <a:pPr marL="179388" indent="-179388">
                  <a:buFont typeface="Arial" panose="020B0604020202020204" pitchFamily="34" charset="0"/>
                  <a:buChar char="•"/>
                </a:pPr>
                <a:r>
                  <a:rPr lang="fr-CH" sz="1200" dirty="0" smtClean="0">
                    <a:solidFill>
                      <a:srgbClr val="303030"/>
                    </a:solidFill>
                    <a:latin typeface="Raleway"/>
                  </a:rPr>
                  <a:t>Huile </a:t>
                </a:r>
                <a:r>
                  <a:rPr lang="fr-CH" sz="1200" dirty="0">
                    <a:solidFill>
                      <a:srgbClr val="303030"/>
                    </a:solidFill>
                    <a:latin typeface="Raleway"/>
                  </a:rPr>
                  <a:t>de colza (71 </a:t>
                </a:r>
                <a:r>
                  <a:rPr lang="fr-CH" sz="1200" dirty="0" smtClean="0">
                    <a:solidFill>
                      <a:srgbClr val="303030"/>
                    </a:solidFill>
                    <a:latin typeface="Raleway"/>
                  </a:rPr>
                  <a:t>µg)</a:t>
                </a:r>
                <a:endParaRPr lang="fr-CH" sz="1200" dirty="0">
                  <a:solidFill>
                    <a:srgbClr val="303030"/>
                  </a:solidFill>
                  <a:latin typeface="Raleway"/>
                </a:endParaRPr>
              </a:p>
              <a:p>
                <a:pPr marL="179388" indent="-179388">
                  <a:buFont typeface="Arial" panose="020B0604020202020204" pitchFamily="34" charset="0"/>
                  <a:buChar char="•"/>
                </a:pPr>
                <a:r>
                  <a:rPr lang="fr-CH" sz="1200" dirty="0">
                    <a:solidFill>
                      <a:srgbClr val="303030"/>
                    </a:solidFill>
                    <a:latin typeface="Raleway"/>
                  </a:rPr>
                  <a:t>Huile d'olive (60 </a:t>
                </a:r>
                <a:r>
                  <a:rPr lang="fr-CH" sz="1200" dirty="0" smtClean="0">
                    <a:solidFill>
                      <a:srgbClr val="303030"/>
                    </a:solidFill>
                    <a:latin typeface="Raleway"/>
                  </a:rPr>
                  <a:t>µg)</a:t>
                </a:r>
                <a:endParaRPr lang="fr-CH" sz="1200" dirty="0">
                  <a:solidFill>
                    <a:srgbClr val="303030"/>
                  </a:solidFill>
                  <a:latin typeface="Raleway"/>
                </a:endParaRPr>
              </a:p>
              <a:p>
                <a:pPr marL="179388" indent="-179388">
                  <a:buFont typeface="Arial" panose="020B0604020202020204" pitchFamily="34" charset="0"/>
                  <a:buChar char="•"/>
                </a:pPr>
                <a:r>
                  <a:rPr lang="fr-CH" sz="1200" dirty="0" smtClean="0">
                    <a:solidFill>
                      <a:srgbClr val="303030"/>
                    </a:solidFill>
                    <a:latin typeface="Raleway"/>
                  </a:rPr>
                  <a:t>Poulet </a:t>
                </a:r>
                <a:r>
                  <a:rPr lang="fr-CH" sz="1200" dirty="0">
                    <a:solidFill>
                      <a:srgbClr val="303030"/>
                    </a:solidFill>
                    <a:latin typeface="Raleway"/>
                  </a:rPr>
                  <a:t>(34.3 </a:t>
                </a:r>
                <a:r>
                  <a:rPr lang="fr-CH" sz="1200" dirty="0" smtClean="0">
                    <a:solidFill>
                      <a:srgbClr val="303030"/>
                    </a:solidFill>
                    <a:latin typeface="Raleway"/>
                  </a:rPr>
                  <a:t>µg)</a:t>
                </a:r>
                <a:endParaRPr lang="fr-CH" sz="1200" dirty="0">
                  <a:solidFill>
                    <a:srgbClr val="303030"/>
                  </a:solidFill>
                  <a:latin typeface="Raleway"/>
                </a:endParaRPr>
              </a:p>
              <a:p>
                <a:pPr marL="179388" indent="-179388">
                  <a:buFont typeface="Arial" panose="020B0604020202020204" pitchFamily="34" charset="0"/>
                  <a:buChar char="•"/>
                </a:pPr>
                <a:r>
                  <a:rPr lang="fr-CH" sz="1200" dirty="0">
                    <a:solidFill>
                      <a:srgbClr val="303030"/>
                    </a:solidFill>
                    <a:latin typeface="Raleway"/>
                  </a:rPr>
                  <a:t>Edam (34.3 </a:t>
                </a:r>
                <a:r>
                  <a:rPr lang="fr-CH" sz="1200" dirty="0" smtClean="0">
                    <a:solidFill>
                      <a:srgbClr val="303030"/>
                    </a:solidFill>
                    <a:latin typeface="Raleway"/>
                  </a:rPr>
                  <a:t>µg)</a:t>
                </a:r>
                <a:endParaRPr lang="fr-CH" sz="1200" dirty="0">
                  <a:solidFill>
                    <a:srgbClr val="303030"/>
                  </a:solidFill>
                  <a:latin typeface="Raleway"/>
                </a:endParaRPr>
              </a:p>
            </p:txBody>
          </p:sp>
          <p:sp>
            <p:nvSpPr>
              <p:cNvPr id="10" name="Rectangle 9"/>
              <p:cNvSpPr/>
              <p:nvPr/>
            </p:nvSpPr>
            <p:spPr>
              <a:xfrm>
                <a:off x="3769110" y="3118609"/>
                <a:ext cx="1955018" cy="1200329"/>
              </a:xfrm>
              <a:prstGeom prst="rect">
                <a:avLst/>
              </a:prstGeom>
            </p:spPr>
            <p:txBody>
              <a:bodyPr wrap="square">
                <a:spAutoFit/>
              </a:bodyPr>
              <a:lstStyle/>
              <a:p>
                <a:pPr marL="179388" indent="-179388">
                  <a:buFont typeface="Arial" panose="020B0604020202020204" pitchFamily="34" charset="0"/>
                  <a:buChar char="•"/>
                </a:pPr>
                <a:r>
                  <a:rPr lang="fr-CH" sz="1200" dirty="0">
                    <a:solidFill>
                      <a:srgbClr val="303030"/>
                    </a:solidFill>
                    <a:latin typeface="Raleway"/>
                  </a:rPr>
                  <a:t>Œufs (1.7 </a:t>
                </a:r>
                <a:r>
                  <a:rPr lang="fr-CH" sz="1200" dirty="0" smtClean="0">
                    <a:solidFill>
                      <a:srgbClr val="303030"/>
                    </a:solidFill>
                    <a:latin typeface="Raleway"/>
                  </a:rPr>
                  <a:t>µg)</a:t>
                </a:r>
                <a:endParaRPr lang="fr-CH" sz="1200" dirty="0">
                  <a:solidFill>
                    <a:srgbClr val="303030"/>
                  </a:solidFill>
                  <a:latin typeface="Raleway"/>
                </a:endParaRPr>
              </a:p>
              <a:p>
                <a:pPr marL="179388" indent="-179388">
                  <a:buFont typeface="Arial" panose="020B0604020202020204" pitchFamily="34" charset="0"/>
                  <a:buChar char="•"/>
                </a:pPr>
                <a:r>
                  <a:rPr lang="fr-CH" sz="1200" dirty="0">
                    <a:solidFill>
                      <a:srgbClr val="303030"/>
                    </a:solidFill>
                    <a:latin typeface="Raleway"/>
                  </a:rPr>
                  <a:t>Les </a:t>
                </a:r>
                <a:r>
                  <a:rPr lang="fr-CH" sz="1200" dirty="0" smtClean="0">
                    <a:solidFill>
                      <a:srgbClr val="303030"/>
                    </a:solidFill>
                    <a:latin typeface="Raleway"/>
                  </a:rPr>
                  <a:t>fruits riches : pomme</a:t>
                </a:r>
                <a:r>
                  <a:rPr lang="fr-CH" sz="1200" dirty="0">
                    <a:solidFill>
                      <a:srgbClr val="303030"/>
                    </a:solidFill>
                    <a:latin typeface="Raleway"/>
                  </a:rPr>
                  <a:t>, </a:t>
                </a:r>
                <a:r>
                  <a:rPr lang="fr-CH" sz="1200" dirty="0" smtClean="0">
                    <a:solidFill>
                      <a:srgbClr val="303030"/>
                    </a:solidFill>
                    <a:latin typeface="Raleway"/>
                  </a:rPr>
                  <a:t>dattes, </a:t>
                </a:r>
                <a:r>
                  <a:rPr lang="fr-CH" sz="1200" dirty="0">
                    <a:solidFill>
                      <a:srgbClr val="303030"/>
                    </a:solidFill>
                    <a:latin typeface="Raleway"/>
                  </a:rPr>
                  <a:t>figue, raisin, pêche, prune, rhubarbe, myrtille, fraise</a:t>
                </a:r>
                <a:r>
                  <a:rPr lang="fr-CH" sz="1200" dirty="0" smtClean="0">
                    <a:solidFill>
                      <a:srgbClr val="303030"/>
                    </a:solidFill>
                    <a:latin typeface="Raleway"/>
                  </a:rPr>
                  <a:t>..</a:t>
                </a:r>
                <a:endParaRPr lang="fr-CH" sz="1200" dirty="0">
                  <a:solidFill>
                    <a:srgbClr val="303030"/>
                  </a:solidFill>
                  <a:latin typeface="Raleway"/>
                </a:endParaRPr>
              </a:p>
            </p:txBody>
          </p:sp>
          <p:sp>
            <p:nvSpPr>
              <p:cNvPr id="12" name="Rectangle 11"/>
              <p:cNvSpPr/>
              <p:nvPr/>
            </p:nvSpPr>
            <p:spPr>
              <a:xfrm>
                <a:off x="5508104" y="3092767"/>
                <a:ext cx="1714517" cy="1200329"/>
              </a:xfrm>
              <a:prstGeom prst="rect">
                <a:avLst/>
              </a:prstGeom>
            </p:spPr>
            <p:txBody>
              <a:bodyPr wrap="square">
                <a:spAutoFit/>
              </a:bodyPr>
              <a:lstStyle/>
              <a:p>
                <a:pPr marL="214313" indent="-214313">
                  <a:buFont typeface="Arial" panose="020B0604020202020204" pitchFamily="34" charset="0"/>
                  <a:buChar char="•"/>
                </a:pPr>
                <a:r>
                  <a:rPr lang="fr-CH" sz="1200" dirty="0">
                    <a:solidFill>
                      <a:srgbClr val="303030"/>
                    </a:solidFill>
                    <a:latin typeface="Raleway"/>
                  </a:rPr>
                  <a:t>Le lait de vache, </a:t>
                </a:r>
                <a:r>
                  <a:rPr lang="fr-CH" sz="1200" dirty="0" smtClean="0">
                    <a:solidFill>
                      <a:srgbClr val="303030"/>
                    </a:solidFill>
                    <a:latin typeface="Raleway"/>
                  </a:rPr>
                  <a:t>yaourts</a:t>
                </a:r>
                <a:r>
                  <a:rPr lang="fr-CH" sz="1200" dirty="0">
                    <a:solidFill>
                      <a:srgbClr val="303030"/>
                    </a:solidFill>
                    <a:latin typeface="Raleway"/>
                  </a:rPr>
                  <a:t>, </a:t>
                </a:r>
                <a:r>
                  <a:rPr lang="fr-CH" sz="1200" dirty="0" smtClean="0">
                    <a:solidFill>
                      <a:srgbClr val="303030"/>
                    </a:solidFill>
                    <a:latin typeface="Raleway"/>
                  </a:rPr>
                  <a:t>maïs</a:t>
                </a:r>
                <a:r>
                  <a:rPr lang="fr-CH" sz="1200" dirty="0">
                    <a:solidFill>
                      <a:srgbClr val="303030"/>
                    </a:solidFill>
                    <a:latin typeface="Raleway"/>
                  </a:rPr>
                  <a:t>, </a:t>
                </a:r>
                <a:r>
                  <a:rPr lang="fr-CH" sz="1200" dirty="0" smtClean="0">
                    <a:solidFill>
                      <a:srgbClr val="303030"/>
                    </a:solidFill>
                    <a:latin typeface="Raleway"/>
                  </a:rPr>
                  <a:t>pain </a:t>
                </a:r>
                <a:r>
                  <a:rPr lang="fr-CH" sz="1200" dirty="0">
                    <a:solidFill>
                      <a:srgbClr val="303030"/>
                    </a:solidFill>
                    <a:latin typeface="Raleway"/>
                  </a:rPr>
                  <a:t>blanc, </a:t>
                </a:r>
                <a:r>
                  <a:rPr lang="fr-CH" sz="1200" dirty="0" smtClean="0">
                    <a:solidFill>
                      <a:srgbClr val="303030"/>
                    </a:solidFill>
                    <a:latin typeface="Raleway"/>
                  </a:rPr>
                  <a:t>pommes </a:t>
                </a:r>
                <a:r>
                  <a:rPr lang="fr-CH" sz="1200" dirty="0">
                    <a:solidFill>
                      <a:srgbClr val="303030"/>
                    </a:solidFill>
                    <a:latin typeface="Raleway"/>
                  </a:rPr>
                  <a:t>de terre, </a:t>
                </a:r>
                <a:r>
                  <a:rPr lang="fr-CH" sz="1200" dirty="0" smtClean="0">
                    <a:solidFill>
                      <a:srgbClr val="303030"/>
                    </a:solidFill>
                    <a:latin typeface="Raleway"/>
                  </a:rPr>
                  <a:t>cacahuètes</a:t>
                </a:r>
                <a:r>
                  <a:rPr lang="fr-CH" sz="1200" dirty="0">
                    <a:solidFill>
                      <a:srgbClr val="303030"/>
                    </a:solidFill>
                    <a:latin typeface="Raleway"/>
                  </a:rPr>
                  <a:t>, </a:t>
                </a:r>
                <a:r>
                  <a:rPr lang="fr-CH" sz="1200" dirty="0" smtClean="0">
                    <a:solidFill>
                      <a:srgbClr val="303030"/>
                    </a:solidFill>
                    <a:latin typeface="Raleway"/>
                  </a:rPr>
                  <a:t>champignons</a:t>
                </a:r>
                <a:r>
                  <a:rPr lang="fr-CH" sz="1200" dirty="0">
                    <a:solidFill>
                      <a:srgbClr val="303030"/>
                    </a:solidFill>
                    <a:latin typeface="Raleway"/>
                  </a:rPr>
                  <a:t>, </a:t>
                </a:r>
                <a:r>
                  <a:rPr lang="fr-CH" sz="1200" dirty="0" smtClean="0">
                    <a:solidFill>
                      <a:srgbClr val="303030"/>
                    </a:solidFill>
                    <a:latin typeface="Raleway"/>
                  </a:rPr>
                  <a:t>navet,...</a:t>
                </a:r>
                <a:endParaRPr lang="fr-CH" sz="1200" dirty="0">
                  <a:solidFill>
                    <a:srgbClr val="303030"/>
                  </a:solidFill>
                  <a:latin typeface="Raleway"/>
                </a:endParaRPr>
              </a:p>
            </p:txBody>
          </p:sp>
          <p:sp>
            <p:nvSpPr>
              <p:cNvPr id="13" name="Rectangle 12"/>
              <p:cNvSpPr/>
              <p:nvPr/>
            </p:nvSpPr>
            <p:spPr>
              <a:xfrm>
                <a:off x="7164288" y="3092767"/>
                <a:ext cx="1496755" cy="1200329"/>
              </a:xfrm>
              <a:prstGeom prst="rect">
                <a:avLst/>
              </a:prstGeom>
            </p:spPr>
            <p:txBody>
              <a:bodyPr wrap="square">
                <a:spAutoFit/>
              </a:bodyPr>
              <a:lstStyle/>
              <a:p>
                <a:pPr marL="214313" indent="-214313">
                  <a:buFont typeface="Arial" panose="020B0604020202020204" pitchFamily="34" charset="0"/>
                  <a:buChar char="•"/>
                </a:pPr>
                <a:r>
                  <a:rPr lang="fr-CH" sz="1200" dirty="0">
                    <a:solidFill>
                      <a:srgbClr val="303030"/>
                    </a:solidFill>
                    <a:latin typeface="Raleway"/>
                  </a:rPr>
                  <a:t>Les fruits </a:t>
                </a:r>
                <a:r>
                  <a:rPr lang="fr-CH" sz="1200" dirty="0" smtClean="0">
                    <a:solidFill>
                      <a:srgbClr val="303030"/>
                    </a:solidFill>
                    <a:latin typeface="Raleway"/>
                  </a:rPr>
                  <a:t>pauvres</a:t>
                </a:r>
                <a:r>
                  <a:rPr lang="fr-CH" sz="1200" dirty="0">
                    <a:solidFill>
                      <a:srgbClr val="303030"/>
                    </a:solidFill>
                    <a:latin typeface="Raleway"/>
                  </a:rPr>
                  <a:t> : </a:t>
                </a:r>
                <a:r>
                  <a:rPr lang="fr-CH" sz="1200" dirty="0" smtClean="0">
                    <a:solidFill>
                      <a:srgbClr val="303030"/>
                    </a:solidFill>
                    <a:latin typeface="Raleway"/>
                  </a:rPr>
                  <a:t>melon</a:t>
                </a:r>
                <a:r>
                  <a:rPr lang="fr-CH" sz="1200" dirty="0">
                    <a:solidFill>
                      <a:srgbClr val="303030"/>
                    </a:solidFill>
                    <a:latin typeface="Raleway"/>
                  </a:rPr>
                  <a:t>, </a:t>
                </a:r>
                <a:r>
                  <a:rPr lang="fr-CH" sz="1200" dirty="0" smtClean="0">
                    <a:solidFill>
                      <a:srgbClr val="303030"/>
                    </a:solidFill>
                    <a:latin typeface="Raleway"/>
                  </a:rPr>
                  <a:t>pastèque</a:t>
                </a:r>
                <a:r>
                  <a:rPr lang="fr-CH" sz="1200" dirty="0">
                    <a:solidFill>
                      <a:srgbClr val="303030"/>
                    </a:solidFill>
                    <a:latin typeface="Raleway"/>
                  </a:rPr>
                  <a:t>, </a:t>
                </a:r>
                <a:r>
                  <a:rPr lang="fr-CH" sz="1200" dirty="0" smtClean="0">
                    <a:solidFill>
                      <a:srgbClr val="303030"/>
                    </a:solidFill>
                    <a:latin typeface="Raleway"/>
                  </a:rPr>
                  <a:t>orange</a:t>
                </a:r>
                <a:r>
                  <a:rPr lang="fr-CH" sz="1200" dirty="0">
                    <a:solidFill>
                      <a:srgbClr val="303030"/>
                    </a:solidFill>
                    <a:latin typeface="Raleway"/>
                  </a:rPr>
                  <a:t>, </a:t>
                </a:r>
                <a:r>
                  <a:rPr lang="fr-CH" sz="1200" dirty="0" smtClean="0">
                    <a:solidFill>
                      <a:srgbClr val="303030"/>
                    </a:solidFill>
                    <a:latin typeface="Raleway"/>
                  </a:rPr>
                  <a:t>pomelo</a:t>
                </a:r>
                <a:r>
                  <a:rPr lang="fr-CH" sz="1200" dirty="0">
                    <a:solidFill>
                      <a:srgbClr val="303030"/>
                    </a:solidFill>
                    <a:latin typeface="Raleway"/>
                  </a:rPr>
                  <a:t>, </a:t>
                </a:r>
                <a:r>
                  <a:rPr lang="fr-CH" sz="1200" dirty="0" smtClean="0">
                    <a:solidFill>
                      <a:srgbClr val="303030"/>
                    </a:solidFill>
                    <a:latin typeface="Raleway"/>
                  </a:rPr>
                  <a:t>mangue</a:t>
                </a:r>
                <a:r>
                  <a:rPr lang="fr-CH" sz="1200" dirty="0">
                    <a:solidFill>
                      <a:srgbClr val="303030"/>
                    </a:solidFill>
                    <a:latin typeface="Raleway"/>
                  </a:rPr>
                  <a:t>.</a:t>
                </a:r>
              </a:p>
            </p:txBody>
          </p:sp>
          <p:sp>
            <p:nvSpPr>
              <p:cNvPr id="14" name="Rectangle 13"/>
              <p:cNvSpPr/>
              <p:nvPr/>
            </p:nvSpPr>
            <p:spPr>
              <a:xfrm>
                <a:off x="5868144" y="5569495"/>
                <a:ext cx="1138453" cy="307777"/>
              </a:xfrm>
              <a:prstGeom prst="rect">
                <a:avLst/>
              </a:prstGeom>
            </p:spPr>
            <p:txBody>
              <a:bodyPr wrap="none">
                <a:spAutoFit/>
              </a:bodyPr>
              <a:lstStyle/>
              <a:p>
                <a:r>
                  <a:rPr lang="fr-CH" sz="1400" dirty="0" smtClean="0">
                    <a:solidFill>
                      <a:srgbClr val="F35711"/>
                    </a:solidFill>
                    <a:latin typeface="Raleway"/>
                  </a:rPr>
                  <a:t>&lt; </a:t>
                </a:r>
                <a:r>
                  <a:rPr lang="fr-CH" sz="1400" dirty="0">
                    <a:solidFill>
                      <a:srgbClr val="F35711"/>
                    </a:solidFill>
                    <a:latin typeface="Raleway"/>
                  </a:rPr>
                  <a:t>1 </a:t>
                </a:r>
                <a:r>
                  <a:rPr lang="fr-CH" sz="1400" dirty="0" smtClean="0">
                    <a:solidFill>
                      <a:srgbClr val="F35711"/>
                    </a:solidFill>
                    <a:latin typeface="Raleway"/>
                  </a:rPr>
                  <a:t>µg/100g</a:t>
                </a:r>
                <a:endParaRPr lang="fr-CH" sz="1400" dirty="0">
                  <a:solidFill>
                    <a:srgbClr val="F35711"/>
                  </a:solidFill>
                </a:endParaRPr>
              </a:p>
            </p:txBody>
          </p:sp>
          <p:sp>
            <p:nvSpPr>
              <p:cNvPr id="15" name="Rectangle 14"/>
              <p:cNvSpPr/>
              <p:nvPr/>
            </p:nvSpPr>
            <p:spPr>
              <a:xfrm>
                <a:off x="3945236" y="5569495"/>
                <a:ext cx="1346844" cy="307777"/>
              </a:xfrm>
              <a:prstGeom prst="rect">
                <a:avLst/>
              </a:prstGeom>
            </p:spPr>
            <p:txBody>
              <a:bodyPr wrap="none">
                <a:spAutoFit/>
              </a:bodyPr>
              <a:lstStyle/>
              <a:p>
                <a:r>
                  <a:rPr lang="fr-CH" sz="1400" dirty="0" smtClean="0">
                    <a:solidFill>
                      <a:srgbClr val="959200"/>
                    </a:solidFill>
                    <a:latin typeface="Raleway"/>
                  </a:rPr>
                  <a:t>&lt;1-10</a:t>
                </a:r>
                <a:r>
                  <a:rPr lang="fr-CH" sz="1400" dirty="0">
                    <a:solidFill>
                      <a:srgbClr val="959200"/>
                    </a:solidFill>
                    <a:latin typeface="Raleway"/>
                  </a:rPr>
                  <a:t> </a:t>
                </a:r>
                <a:r>
                  <a:rPr lang="fr-CH" sz="1400" dirty="0" smtClean="0">
                    <a:solidFill>
                      <a:srgbClr val="959200"/>
                    </a:solidFill>
                    <a:latin typeface="Raleway"/>
                  </a:rPr>
                  <a:t>µg/100g</a:t>
                </a:r>
                <a:endParaRPr lang="fr-CH" sz="1400" dirty="0">
                  <a:solidFill>
                    <a:srgbClr val="959200"/>
                  </a:solidFill>
                </a:endParaRPr>
              </a:p>
            </p:txBody>
          </p:sp>
          <p:sp>
            <p:nvSpPr>
              <p:cNvPr id="16" name="Rectangle 15"/>
              <p:cNvSpPr/>
              <p:nvPr/>
            </p:nvSpPr>
            <p:spPr>
              <a:xfrm>
                <a:off x="2050460" y="5569495"/>
                <a:ext cx="1441420" cy="307777"/>
              </a:xfrm>
              <a:prstGeom prst="rect">
                <a:avLst/>
              </a:prstGeom>
            </p:spPr>
            <p:txBody>
              <a:bodyPr wrap="none">
                <a:spAutoFit/>
              </a:bodyPr>
              <a:lstStyle/>
              <a:p>
                <a:r>
                  <a:rPr lang="fr-CH" sz="1400" dirty="0" smtClean="0">
                    <a:solidFill>
                      <a:srgbClr val="92D050"/>
                    </a:solidFill>
                    <a:latin typeface="Raleway"/>
                  </a:rPr>
                  <a:t>30-100</a:t>
                </a:r>
                <a:r>
                  <a:rPr lang="fr-CH" sz="1400" dirty="0">
                    <a:solidFill>
                      <a:srgbClr val="92D050"/>
                    </a:solidFill>
                    <a:latin typeface="Raleway"/>
                  </a:rPr>
                  <a:t> </a:t>
                </a:r>
                <a:r>
                  <a:rPr lang="fr-CH" sz="1400" dirty="0" smtClean="0">
                    <a:solidFill>
                      <a:srgbClr val="92D050"/>
                    </a:solidFill>
                    <a:latin typeface="Raleway"/>
                  </a:rPr>
                  <a:t>µg/100g</a:t>
                </a:r>
                <a:endParaRPr lang="fr-CH" sz="1400" dirty="0">
                  <a:solidFill>
                    <a:srgbClr val="92D050"/>
                  </a:solidFill>
                </a:endParaRPr>
              </a:p>
            </p:txBody>
          </p:sp>
          <p:sp>
            <p:nvSpPr>
              <p:cNvPr id="20" name="Rectangle 19"/>
              <p:cNvSpPr/>
              <p:nvPr/>
            </p:nvSpPr>
            <p:spPr>
              <a:xfrm>
                <a:off x="37590" y="5569495"/>
                <a:ext cx="1814582" cy="307777"/>
              </a:xfrm>
              <a:prstGeom prst="rect">
                <a:avLst/>
              </a:prstGeom>
            </p:spPr>
            <p:txBody>
              <a:bodyPr wrap="square">
                <a:spAutoFit/>
              </a:bodyPr>
              <a:lstStyle/>
              <a:p>
                <a:r>
                  <a:rPr lang="fr-CH" sz="1400" dirty="0" smtClean="0">
                    <a:solidFill>
                      <a:srgbClr val="00B050"/>
                    </a:solidFill>
                    <a:latin typeface="Raleway"/>
                  </a:rPr>
                  <a:t>100-1000 µg/100g</a:t>
                </a:r>
                <a:endParaRPr lang="fr-CH" sz="1400" dirty="0">
                  <a:solidFill>
                    <a:srgbClr val="00B050"/>
                  </a:solidFill>
                </a:endParaRPr>
              </a:p>
            </p:txBody>
          </p:sp>
        </p:grpSp>
        <p:sp>
          <p:nvSpPr>
            <p:cNvPr id="21" name="Flèche vers le bas 20"/>
            <p:cNvSpPr/>
            <p:nvPr/>
          </p:nvSpPr>
          <p:spPr>
            <a:xfrm>
              <a:off x="2585753" y="5246622"/>
              <a:ext cx="382606" cy="371833"/>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Tree>
    <p:extLst>
      <p:ext uri="{BB962C8B-B14F-4D97-AF65-F5344CB8AC3E}">
        <p14:creationId xmlns:p14="http://schemas.microsoft.com/office/powerpoint/2010/main" val="365380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772816"/>
            <a:ext cx="8712968" cy="3046988"/>
          </a:xfrm>
          <a:prstGeom prst="rect">
            <a:avLst/>
          </a:prstGeom>
        </p:spPr>
        <p:txBody>
          <a:bodyPr wrap="square">
            <a:spAutoFit/>
          </a:bodyPr>
          <a:lstStyle/>
          <a:p>
            <a:r>
              <a:rPr lang="fr-CH" sz="2400" u="sng" dirty="0" smtClean="0">
                <a:solidFill>
                  <a:srgbClr val="3C4043"/>
                </a:solidFill>
                <a:latin typeface="arial" panose="020B0604020202020204" pitchFamily="34" charset="0"/>
                <a:sym typeface="Wingdings" panose="05000000000000000000" pitchFamily="2" charset="2"/>
              </a:rPr>
              <a:t>E</a:t>
            </a:r>
            <a:r>
              <a:rPr lang="fr-CH" sz="2400" u="sng" dirty="0" smtClean="0">
                <a:solidFill>
                  <a:srgbClr val="3C4043"/>
                </a:solidFill>
                <a:latin typeface="arial" panose="020B0604020202020204" pitchFamily="34" charset="0"/>
              </a:rPr>
              <a:t>ssentiellement </a:t>
            </a:r>
            <a:r>
              <a:rPr lang="fr-CH" sz="2400" u="sng" dirty="0">
                <a:solidFill>
                  <a:srgbClr val="3C4043"/>
                </a:solidFill>
                <a:latin typeface="arial" panose="020B0604020202020204" pitchFamily="34" charset="0"/>
              </a:rPr>
              <a:t>basé </a:t>
            </a:r>
            <a:r>
              <a:rPr lang="fr-CH" sz="2400" u="sng" dirty="0" smtClean="0">
                <a:solidFill>
                  <a:srgbClr val="3C4043"/>
                </a:solidFill>
                <a:latin typeface="arial" panose="020B0604020202020204" pitchFamily="34" charset="0"/>
              </a:rPr>
              <a:t>sur</a:t>
            </a:r>
            <a:r>
              <a:rPr lang="fr-CH" sz="2400" dirty="0" smtClean="0">
                <a:solidFill>
                  <a:srgbClr val="3C4043"/>
                </a:solidFill>
                <a:latin typeface="arial" panose="020B0604020202020204" pitchFamily="34" charset="0"/>
              </a:rPr>
              <a:t>:</a:t>
            </a:r>
            <a:endParaRPr lang="fr-CH" sz="3600" dirty="0" smtClean="0">
              <a:solidFill>
                <a:srgbClr val="3C4043"/>
              </a:solidFill>
              <a:latin typeface="arial" panose="020B0604020202020204" pitchFamily="34" charset="0"/>
            </a:endParaRPr>
          </a:p>
          <a:p>
            <a:pPr marL="285750" indent="-285750">
              <a:buFont typeface="Wingdings" panose="05000000000000000000" pitchFamily="2" charset="2"/>
              <a:buChar char="§"/>
            </a:pPr>
            <a:r>
              <a:rPr lang="fr-CH" sz="2400" dirty="0">
                <a:solidFill>
                  <a:srgbClr val="3C4043"/>
                </a:solidFill>
                <a:latin typeface="arial" panose="020B0604020202020204" pitchFamily="34" charset="0"/>
              </a:rPr>
              <a:t>Céréales: mil (</a:t>
            </a:r>
            <a:r>
              <a:rPr lang="fr-CH" sz="2400" dirty="0" smtClean="0">
                <a:solidFill>
                  <a:srgbClr val="FF0000"/>
                </a:solidFill>
                <a:latin typeface="arial" panose="020B0604020202020204" pitchFamily="34" charset="0"/>
              </a:rPr>
              <a:t>0.9</a:t>
            </a:r>
            <a:r>
              <a:rPr lang="fr-CH" sz="2400" dirty="0" smtClean="0">
                <a:solidFill>
                  <a:srgbClr val="3C4043"/>
                </a:solidFill>
                <a:latin typeface="arial" panose="020B0604020202020204" pitchFamily="34" charset="0"/>
              </a:rPr>
              <a:t> </a:t>
            </a:r>
            <a:r>
              <a:rPr lang="fr-CH" sz="2400" dirty="0" err="1" smtClean="0">
                <a:solidFill>
                  <a:srgbClr val="3C4043"/>
                </a:solidFill>
                <a:latin typeface="arial" panose="020B0604020202020204" pitchFamily="34" charset="0"/>
              </a:rPr>
              <a:t>mcg</a:t>
            </a:r>
            <a:r>
              <a:rPr lang="fr-CH" sz="2400" dirty="0" smtClean="0">
                <a:solidFill>
                  <a:srgbClr val="3C4043"/>
                </a:solidFill>
                <a:latin typeface="arial" panose="020B0604020202020204" pitchFamily="34" charset="0"/>
              </a:rPr>
              <a:t>/100g), </a:t>
            </a:r>
            <a:r>
              <a:rPr lang="fr-CH" sz="2400" dirty="0">
                <a:solidFill>
                  <a:srgbClr val="3C4043"/>
                </a:solidFill>
                <a:latin typeface="arial" panose="020B0604020202020204" pitchFamily="34" charset="0"/>
              </a:rPr>
              <a:t>riz </a:t>
            </a:r>
            <a:r>
              <a:rPr lang="fr-CH" sz="2400" dirty="0" smtClean="0">
                <a:solidFill>
                  <a:srgbClr val="3C4043"/>
                </a:solidFill>
                <a:latin typeface="arial" panose="020B0604020202020204" pitchFamily="34" charset="0"/>
              </a:rPr>
              <a:t>&lt; </a:t>
            </a:r>
            <a:r>
              <a:rPr lang="fr-CH" sz="2400" dirty="0" smtClean="0">
                <a:solidFill>
                  <a:srgbClr val="FF0000"/>
                </a:solidFill>
                <a:latin typeface="arial" panose="020B0604020202020204" pitchFamily="34" charset="0"/>
              </a:rPr>
              <a:t>0.8</a:t>
            </a:r>
            <a:r>
              <a:rPr lang="fr-CH" sz="2400" dirty="0" smtClean="0">
                <a:solidFill>
                  <a:srgbClr val="3C4043"/>
                </a:solidFill>
                <a:latin typeface="arial" panose="020B0604020202020204" pitchFamily="34" charset="0"/>
              </a:rPr>
              <a:t> </a:t>
            </a:r>
            <a:r>
              <a:rPr lang="fr-CH" sz="2400" dirty="0" err="1">
                <a:solidFill>
                  <a:srgbClr val="3C4043"/>
                </a:solidFill>
                <a:latin typeface="arial" panose="020B0604020202020204" pitchFamily="34" charset="0"/>
              </a:rPr>
              <a:t>mcg</a:t>
            </a:r>
            <a:r>
              <a:rPr lang="fr-CH" sz="2400" dirty="0">
                <a:solidFill>
                  <a:srgbClr val="3C4043"/>
                </a:solidFill>
                <a:latin typeface="arial" panose="020B0604020202020204" pitchFamily="34" charset="0"/>
              </a:rPr>
              <a:t>/100g</a:t>
            </a:r>
            <a:r>
              <a:rPr lang="fr-CH" sz="2400" dirty="0" smtClean="0">
                <a:solidFill>
                  <a:srgbClr val="3C4043"/>
                </a:solidFill>
                <a:latin typeface="arial" panose="020B0604020202020204" pitchFamily="34" charset="0"/>
              </a:rPr>
              <a:t>), </a:t>
            </a:r>
            <a:r>
              <a:rPr lang="fr-CH" sz="2400" dirty="0">
                <a:solidFill>
                  <a:srgbClr val="3C4043"/>
                </a:solidFill>
                <a:latin typeface="arial" panose="020B0604020202020204" pitchFamily="34" charset="0"/>
              </a:rPr>
              <a:t>sorgho (?), maïs (</a:t>
            </a:r>
            <a:r>
              <a:rPr lang="fr-CH" sz="2400" dirty="0" smtClean="0">
                <a:solidFill>
                  <a:srgbClr val="FF0000"/>
                </a:solidFill>
                <a:latin typeface="arial" panose="020B0604020202020204" pitchFamily="34" charset="0"/>
              </a:rPr>
              <a:t>0.4</a:t>
            </a:r>
            <a:r>
              <a:rPr lang="fr-CH" sz="2400" dirty="0">
                <a:solidFill>
                  <a:srgbClr val="3C4043"/>
                </a:solidFill>
                <a:latin typeface="arial" panose="020B0604020202020204" pitchFamily="34" charset="0"/>
              </a:rPr>
              <a:t> </a:t>
            </a:r>
            <a:r>
              <a:rPr lang="fr-CH" sz="2400" dirty="0" err="1">
                <a:solidFill>
                  <a:srgbClr val="3C4043"/>
                </a:solidFill>
                <a:latin typeface="arial" panose="020B0604020202020204" pitchFamily="34" charset="0"/>
              </a:rPr>
              <a:t>mcg</a:t>
            </a:r>
            <a:r>
              <a:rPr lang="fr-CH" sz="2400" dirty="0">
                <a:solidFill>
                  <a:srgbClr val="3C4043"/>
                </a:solidFill>
                <a:latin typeface="arial" panose="020B0604020202020204" pitchFamily="34" charset="0"/>
              </a:rPr>
              <a:t>/100g</a:t>
            </a:r>
            <a:r>
              <a:rPr lang="fr-CH" sz="2400" dirty="0" smtClean="0">
                <a:solidFill>
                  <a:srgbClr val="3C4043"/>
                </a:solidFill>
                <a:latin typeface="arial" panose="020B0604020202020204" pitchFamily="34" charset="0"/>
              </a:rPr>
              <a:t>). </a:t>
            </a:r>
            <a:endParaRPr lang="fr-CH" sz="2400" dirty="0">
              <a:solidFill>
                <a:srgbClr val="3C4043"/>
              </a:solidFill>
              <a:latin typeface="arial" panose="020B0604020202020204" pitchFamily="34" charset="0"/>
            </a:endParaRPr>
          </a:p>
          <a:p>
            <a:pPr marL="285750" indent="-285750">
              <a:buFont typeface="Wingdings" panose="05000000000000000000" pitchFamily="2" charset="2"/>
              <a:buChar char="§"/>
            </a:pPr>
            <a:r>
              <a:rPr lang="fr-CH" sz="2400" dirty="0">
                <a:solidFill>
                  <a:srgbClr val="3C4043"/>
                </a:solidFill>
                <a:latin typeface="arial" panose="020B0604020202020204" pitchFamily="34" charset="0"/>
              </a:rPr>
              <a:t>Produits laitiers </a:t>
            </a:r>
            <a:r>
              <a:rPr lang="fr-CH" sz="2400" dirty="0" smtClean="0">
                <a:solidFill>
                  <a:srgbClr val="FF0000"/>
                </a:solidFill>
                <a:latin typeface="arial" panose="020B0604020202020204" pitchFamily="34" charset="0"/>
              </a:rPr>
              <a:t>(&lt; 1 </a:t>
            </a:r>
            <a:r>
              <a:rPr lang="fr-CH" sz="2400" dirty="0" err="1">
                <a:solidFill>
                  <a:srgbClr val="3C4043"/>
                </a:solidFill>
                <a:latin typeface="arial" panose="020B0604020202020204" pitchFamily="34" charset="0"/>
              </a:rPr>
              <a:t>mcg</a:t>
            </a:r>
            <a:r>
              <a:rPr lang="fr-CH" sz="2400" dirty="0">
                <a:solidFill>
                  <a:srgbClr val="3C4043"/>
                </a:solidFill>
                <a:latin typeface="arial" panose="020B0604020202020204" pitchFamily="34" charset="0"/>
              </a:rPr>
              <a:t>/100g</a:t>
            </a:r>
            <a:r>
              <a:rPr lang="fr-CH" sz="2400" dirty="0" smtClean="0">
                <a:solidFill>
                  <a:srgbClr val="3C4043"/>
                </a:solidFill>
                <a:latin typeface="arial" panose="020B0604020202020204" pitchFamily="34" charset="0"/>
              </a:rPr>
              <a:t>)</a:t>
            </a:r>
            <a:endParaRPr lang="fr-CH" sz="2400" dirty="0">
              <a:solidFill>
                <a:srgbClr val="3C4043"/>
              </a:solidFill>
              <a:latin typeface="arial" panose="020B0604020202020204" pitchFamily="34" charset="0"/>
            </a:endParaRPr>
          </a:p>
          <a:p>
            <a:pPr marL="285750" indent="-285750">
              <a:buFont typeface="Wingdings" panose="05000000000000000000" pitchFamily="2" charset="2"/>
              <a:buChar char="§"/>
            </a:pPr>
            <a:r>
              <a:rPr lang="fr-CH" sz="2400" dirty="0">
                <a:solidFill>
                  <a:srgbClr val="3C4043"/>
                </a:solidFill>
                <a:latin typeface="arial" panose="020B0604020202020204" pitchFamily="34" charset="0"/>
              </a:rPr>
              <a:t>Dans une moindre mesure, des légumineuses (niébé), des racines et tubercules (patates douces (</a:t>
            </a:r>
            <a:r>
              <a:rPr lang="fr-CH" sz="2400" dirty="0" smtClean="0">
                <a:solidFill>
                  <a:srgbClr val="FF0000"/>
                </a:solidFill>
                <a:latin typeface="arial" panose="020B0604020202020204" pitchFamily="34" charset="0"/>
              </a:rPr>
              <a:t>2.2</a:t>
            </a:r>
            <a:r>
              <a:rPr lang="fr-CH" sz="2400" dirty="0">
                <a:solidFill>
                  <a:srgbClr val="3C4043"/>
                </a:solidFill>
                <a:latin typeface="arial" panose="020B0604020202020204" pitchFamily="34" charset="0"/>
              </a:rPr>
              <a:t> </a:t>
            </a:r>
            <a:r>
              <a:rPr lang="fr-CH" sz="2400" dirty="0" err="1">
                <a:solidFill>
                  <a:srgbClr val="3C4043"/>
                </a:solidFill>
                <a:latin typeface="arial" panose="020B0604020202020204" pitchFamily="34" charset="0"/>
              </a:rPr>
              <a:t>mcg</a:t>
            </a:r>
            <a:r>
              <a:rPr lang="fr-CH" sz="2400" dirty="0">
                <a:solidFill>
                  <a:srgbClr val="3C4043"/>
                </a:solidFill>
                <a:latin typeface="arial" panose="020B0604020202020204" pitchFamily="34" charset="0"/>
              </a:rPr>
              <a:t>/100g</a:t>
            </a:r>
            <a:r>
              <a:rPr lang="fr-CH" sz="2400" dirty="0" smtClean="0">
                <a:solidFill>
                  <a:srgbClr val="3C4043"/>
                </a:solidFill>
                <a:latin typeface="arial" panose="020B0604020202020204" pitchFamily="34" charset="0"/>
              </a:rPr>
              <a:t>), </a:t>
            </a:r>
            <a:r>
              <a:rPr lang="fr-CH" sz="2400" dirty="0">
                <a:solidFill>
                  <a:srgbClr val="3C4043"/>
                </a:solidFill>
                <a:latin typeface="arial" panose="020B0604020202020204" pitchFamily="34" charset="0"/>
              </a:rPr>
              <a:t>ignames (</a:t>
            </a:r>
            <a:r>
              <a:rPr lang="fr-CH" sz="2400" dirty="0" smtClean="0">
                <a:solidFill>
                  <a:srgbClr val="FF0000"/>
                </a:solidFill>
                <a:latin typeface="arial" panose="020B0604020202020204" pitchFamily="34" charset="0"/>
              </a:rPr>
              <a:t>2.3</a:t>
            </a:r>
            <a:r>
              <a:rPr lang="fr-CH" sz="2400" dirty="0">
                <a:solidFill>
                  <a:srgbClr val="3C4043"/>
                </a:solidFill>
                <a:latin typeface="arial" panose="020B0604020202020204" pitchFamily="34" charset="0"/>
              </a:rPr>
              <a:t> </a:t>
            </a:r>
            <a:r>
              <a:rPr lang="fr-CH" sz="2400" dirty="0" err="1">
                <a:solidFill>
                  <a:srgbClr val="3C4043"/>
                </a:solidFill>
                <a:latin typeface="arial" panose="020B0604020202020204" pitchFamily="34" charset="0"/>
              </a:rPr>
              <a:t>mcg</a:t>
            </a:r>
            <a:r>
              <a:rPr lang="fr-CH" sz="2400" dirty="0">
                <a:solidFill>
                  <a:srgbClr val="3C4043"/>
                </a:solidFill>
                <a:latin typeface="arial" panose="020B0604020202020204" pitchFamily="34" charset="0"/>
              </a:rPr>
              <a:t>/100g</a:t>
            </a:r>
            <a:r>
              <a:rPr lang="fr-CH" sz="2400" dirty="0" smtClean="0">
                <a:solidFill>
                  <a:srgbClr val="3C4043"/>
                </a:solidFill>
                <a:latin typeface="arial" panose="020B0604020202020204" pitchFamily="34" charset="0"/>
              </a:rPr>
              <a:t>), </a:t>
            </a:r>
            <a:r>
              <a:rPr lang="fr-CH" sz="2400" dirty="0">
                <a:solidFill>
                  <a:srgbClr val="3C4043"/>
                </a:solidFill>
                <a:latin typeface="arial" panose="020B0604020202020204" pitchFamily="34" charset="0"/>
              </a:rPr>
              <a:t>manioc (?)</a:t>
            </a:r>
          </a:p>
          <a:p>
            <a:pPr marL="285750" indent="-285750">
              <a:buFont typeface="Wingdings" panose="05000000000000000000" pitchFamily="2" charset="2"/>
              <a:buChar char="§"/>
            </a:pPr>
            <a:r>
              <a:rPr lang="fr-CH" sz="2400" dirty="0">
                <a:solidFill>
                  <a:srgbClr val="3C4043"/>
                </a:solidFill>
                <a:latin typeface="arial" panose="020B0604020202020204" pitchFamily="34" charset="0"/>
              </a:rPr>
              <a:t>Fruits et légumes.</a:t>
            </a:r>
          </a:p>
        </p:txBody>
      </p:sp>
      <p:sp>
        <p:nvSpPr>
          <p:cNvPr id="3" name="ZoneTexte 2"/>
          <p:cNvSpPr txBox="1"/>
          <p:nvPr/>
        </p:nvSpPr>
        <p:spPr>
          <a:xfrm>
            <a:off x="647564" y="5445224"/>
            <a:ext cx="7920880" cy="954107"/>
          </a:xfrm>
          <a:prstGeom prst="rect">
            <a:avLst/>
          </a:prstGeom>
          <a:solidFill>
            <a:schemeClr val="bg1">
              <a:lumMod val="85000"/>
            </a:schemeClr>
          </a:solidFill>
        </p:spPr>
        <p:txBody>
          <a:bodyPr wrap="square" rtlCol="0">
            <a:spAutoFit/>
          </a:bodyPr>
          <a:lstStyle/>
          <a:p>
            <a:pPr algn="ctr"/>
            <a:r>
              <a:rPr lang="fr-CH" sz="2800" dirty="0">
                <a:solidFill>
                  <a:srgbClr val="3C4043"/>
                </a:solidFill>
                <a:latin typeface="arial" panose="020B0604020202020204" pitchFamily="34" charset="0"/>
              </a:rPr>
              <a:t>On </a:t>
            </a:r>
            <a:r>
              <a:rPr lang="fr-CH" sz="2800" dirty="0" smtClean="0">
                <a:solidFill>
                  <a:srgbClr val="3C4043"/>
                </a:solidFill>
                <a:latin typeface="arial" panose="020B0604020202020204" pitchFamily="34" charset="0"/>
              </a:rPr>
              <a:t>devine que </a:t>
            </a:r>
            <a:r>
              <a:rPr lang="fr-CH" sz="2800" dirty="0">
                <a:solidFill>
                  <a:srgbClr val="3C4043"/>
                </a:solidFill>
                <a:latin typeface="arial" panose="020B0604020202020204" pitchFamily="34" charset="0"/>
              </a:rPr>
              <a:t>ça va être difficile souvent </a:t>
            </a:r>
            <a:r>
              <a:rPr lang="fr-CH" sz="2800" dirty="0" smtClean="0">
                <a:solidFill>
                  <a:srgbClr val="3C4043"/>
                </a:solidFill>
                <a:latin typeface="arial" panose="020B0604020202020204" pitchFamily="34" charset="0"/>
              </a:rPr>
              <a:t>d’atteindre les 35-75 </a:t>
            </a:r>
            <a:r>
              <a:rPr lang="fr-CH" sz="2800" dirty="0" err="1" smtClean="0">
                <a:solidFill>
                  <a:srgbClr val="3C4043"/>
                </a:solidFill>
                <a:latin typeface="arial" panose="020B0604020202020204" pitchFamily="34" charset="0"/>
              </a:rPr>
              <a:t>mcg</a:t>
            </a:r>
            <a:r>
              <a:rPr lang="fr-CH" sz="2800" dirty="0" smtClean="0">
                <a:solidFill>
                  <a:srgbClr val="3C4043"/>
                </a:solidFill>
                <a:latin typeface="arial" panose="020B0604020202020204" pitchFamily="34" charset="0"/>
              </a:rPr>
              <a:t>/jour</a:t>
            </a:r>
            <a:endParaRPr lang="fr-CH" sz="2800" dirty="0">
              <a:solidFill>
                <a:srgbClr val="3C4043"/>
              </a:solidFill>
              <a:latin typeface="arial" panose="020B0604020202020204" pitchFamily="34" charset="0"/>
            </a:endParaRPr>
          </a:p>
        </p:txBody>
      </p:sp>
      <p:sp>
        <p:nvSpPr>
          <p:cNvPr id="4" name="Rectangle 3"/>
          <p:cNvSpPr/>
          <p:nvPr/>
        </p:nvSpPr>
        <p:spPr>
          <a:xfrm>
            <a:off x="827584" y="116632"/>
            <a:ext cx="7016921" cy="461665"/>
          </a:xfrm>
          <a:prstGeom prst="rect">
            <a:avLst/>
          </a:prstGeom>
        </p:spPr>
        <p:txBody>
          <a:bodyPr wrap="none">
            <a:spAutoFit/>
          </a:bodyPr>
          <a:lstStyle/>
          <a:p>
            <a:pPr algn="ctr"/>
            <a:r>
              <a:rPr lang="fr-CH" sz="2400" u="sng" dirty="0" smtClean="0">
                <a:solidFill>
                  <a:srgbClr val="3C4043"/>
                </a:solidFill>
                <a:latin typeface="arial" panose="020B0604020202020204" pitchFamily="34" charset="0"/>
              </a:rPr>
              <a:t>EXEMPLE DU RÉGIME </a:t>
            </a:r>
            <a:r>
              <a:rPr lang="fr-CH" sz="2400" b="1" u="sng" dirty="0" smtClean="0">
                <a:solidFill>
                  <a:srgbClr val="3C4043"/>
                </a:solidFill>
                <a:latin typeface="arial" panose="020B0604020202020204" pitchFamily="34" charset="0"/>
              </a:rPr>
              <a:t>ALIMENTAIRE</a:t>
            </a:r>
            <a:r>
              <a:rPr lang="fr-CH" sz="2400" u="sng" dirty="0" smtClean="0">
                <a:solidFill>
                  <a:srgbClr val="3C4043"/>
                </a:solidFill>
                <a:latin typeface="arial" panose="020B0604020202020204" pitchFamily="34" charset="0"/>
              </a:rPr>
              <a:t> AU MALI </a:t>
            </a:r>
            <a:endParaRPr lang="fr-CH" sz="2400" u="sng" dirty="0">
              <a:solidFill>
                <a:srgbClr val="3C4043"/>
              </a:solidFill>
              <a:latin typeface="arial" panose="020B0604020202020204" pitchFamily="34" charset="0"/>
            </a:endParaRPr>
          </a:p>
        </p:txBody>
      </p:sp>
    </p:spTree>
    <p:extLst>
      <p:ext uri="{BB962C8B-B14F-4D97-AF65-F5344CB8AC3E}">
        <p14:creationId xmlns:p14="http://schemas.microsoft.com/office/powerpoint/2010/main" val="24581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C74FC44-CAE8-B045-B0CC-FD75ECF0945C}"/>
              </a:ext>
            </a:extLst>
          </p:cNvPr>
          <p:cNvSpPr/>
          <p:nvPr/>
        </p:nvSpPr>
        <p:spPr>
          <a:xfrm>
            <a:off x="85726" y="970635"/>
            <a:ext cx="8388803" cy="3000821"/>
          </a:xfrm>
          <a:prstGeom prst="rect">
            <a:avLst/>
          </a:prstGeom>
        </p:spPr>
        <p:txBody>
          <a:bodyPr wrap="square">
            <a:spAutoFit/>
          </a:bodyPr>
          <a:lstStyle/>
          <a:p>
            <a:endParaRPr lang="fr-CH" sz="2100" dirty="0">
              <a:solidFill>
                <a:srgbClr val="303030"/>
              </a:solidFill>
              <a:latin typeface="Raleway"/>
            </a:endParaRPr>
          </a:p>
          <a:p>
            <a:pPr marL="875110" lvl="1" indent="-507206">
              <a:buFont typeface="Courier New" panose="02070309020205020404" pitchFamily="49" charset="0"/>
              <a:buChar char="o"/>
            </a:pPr>
            <a:r>
              <a:rPr lang="fr-CH" sz="2100" b="1" dirty="0" smtClean="0">
                <a:solidFill>
                  <a:srgbClr val="303030"/>
                </a:solidFill>
                <a:latin typeface="Raleway"/>
              </a:rPr>
              <a:t> Manque </a:t>
            </a:r>
            <a:r>
              <a:rPr lang="fr-CH" sz="2100" b="1" dirty="0">
                <a:solidFill>
                  <a:srgbClr val="303030"/>
                </a:solidFill>
                <a:latin typeface="Raleway"/>
              </a:rPr>
              <a:t>d’apport, </a:t>
            </a:r>
            <a:r>
              <a:rPr lang="fr-CH" sz="2100" b="1" dirty="0">
                <a:solidFill>
                  <a:srgbClr val="FF0000"/>
                </a:solidFill>
                <a:latin typeface="Raleway"/>
              </a:rPr>
              <a:t>malnutrition</a:t>
            </a:r>
            <a:r>
              <a:rPr lang="fr-CH" sz="2100" b="1" dirty="0">
                <a:solidFill>
                  <a:srgbClr val="303030"/>
                </a:solidFill>
                <a:latin typeface="Raleway"/>
              </a:rPr>
              <a:t>, </a:t>
            </a:r>
            <a:r>
              <a:rPr lang="fr-CH" sz="2100" dirty="0" smtClean="0">
                <a:solidFill>
                  <a:srgbClr val="303030"/>
                </a:solidFill>
                <a:latin typeface="Raleway"/>
              </a:rPr>
              <a:t>alcoolisme</a:t>
            </a:r>
            <a:endParaRPr lang="fr-CH" sz="2100" dirty="0" smtClean="0">
              <a:latin typeface="Raleway"/>
            </a:endParaRPr>
          </a:p>
          <a:p>
            <a:pPr marL="875110" lvl="1" indent="-507206">
              <a:buFont typeface="Courier New" panose="02070309020205020404" pitchFamily="49" charset="0"/>
              <a:buChar char="o"/>
            </a:pPr>
            <a:endParaRPr lang="fr-CH" sz="2100" dirty="0">
              <a:latin typeface="Raleway"/>
            </a:endParaRPr>
          </a:p>
          <a:p>
            <a:pPr marL="875110" lvl="1" indent="-507206">
              <a:buFont typeface="Courier New" panose="02070309020205020404" pitchFamily="49" charset="0"/>
              <a:buChar char="o"/>
            </a:pPr>
            <a:r>
              <a:rPr lang="fr-CH" sz="2100" b="1" dirty="0" smtClean="0">
                <a:latin typeface="Raleway"/>
              </a:rPr>
              <a:t> </a:t>
            </a:r>
            <a:r>
              <a:rPr lang="fr-CH" sz="2100" b="1" dirty="0" smtClean="0">
                <a:solidFill>
                  <a:srgbClr val="FF0000"/>
                </a:solidFill>
                <a:latin typeface="Raleway"/>
              </a:rPr>
              <a:t>Malabsorption</a:t>
            </a:r>
            <a:r>
              <a:rPr lang="fr-CH" sz="2100" dirty="0" smtClean="0">
                <a:solidFill>
                  <a:srgbClr val="FF0000"/>
                </a:solidFill>
                <a:latin typeface="Raleway"/>
              </a:rPr>
              <a:t> </a:t>
            </a:r>
            <a:r>
              <a:rPr lang="fr-CH" sz="2100" dirty="0">
                <a:solidFill>
                  <a:srgbClr val="303030"/>
                </a:solidFill>
                <a:latin typeface="Raleway"/>
              </a:rPr>
              <a:t>sur obstruction des vx biliaires (</a:t>
            </a:r>
            <a:r>
              <a:rPr lang="fr-CH" sz="2100" dirty="0" err="1">
                <a:solidFill>
                  <a:srgbClr val="303030"/>
                </a:solidFill>
                <a:latin typeface="Raleway"/>
              </a:rPr>
              <a:t>choléstase</a:t>
            </a:r>
            <a:r>
              <a:rPr lang="fr-CH" sz="2100" dirty="0" smtClean="0">
                <a:solidFill>
                  <a:srgbClr val="303030"/>
                </a:solidFill>
                <a:latin typeface="Raleway"/>
              </a:rPr>
              <a:t>)  </a:t>
            </a:r>
          </a:p>
          <a:p>
            <a:pPr marL="367904" lvl="1"/>
            <a:r>
              <a:rPr lang="fr-CH" sz="2100" dirty="0" smtClean="0">
                <a:solidFill>
                  <a:srgbClr val="303030"/>
                </a:solidFill>
                <a:latin typeface="Raleway"/>
              </a:rPr>
              <a:t>        ou </a:t>
            </a:r>
            <a:r>
              <a:rPr lang="fr-CH" sz="2100" dirty="0">
                <a:solidFill>
                  <a:srgbClr val="303030"/>
                </a:solidFill>
                <a:latin typeface="Raleway"/>
              </a:rPr>
              <a:t>résection intestinale étendue, </a:t>
            </a:r>
            <a:r>
              <a:rPr lang="fr-CH" sz="2100" dirty="0" err="1" smtClean="0">
                <a:solidFill>
                  <a:srgbClr val="303030"/>
                </a:solidFill>
                <a:latin typeface="Raleway"/>
              </a:rPr>
              <a:t>coeliaquie</a:t>
            </a:r>
            <a:endParaRPr lang="fr-CH" sz="2100" dirty="0" smtClean="0">
              <a:latin typeface="Raleway"/>
            </a:endParaRPr>
          </a:p>
          <a:p>
            <a:pPr marL="875110" lvl="1" indent="-507206">
              <a:buFont typeface="Courier New" panose="02070309020205020404" pitchFamily="49" charset="0"/>
              <a:buChar char="o"/>
            </a:pPr>
            <a:endParaRPr lang="fr-CH" sz="2100" dirty="0">
              <a:latin typeface="Raleway"/>
            </a:endParaRPr>
          </a:p>
          <a:p>
            <a:pPr marL="875110" lvl="1" indent="-507206">
              <a:buFont typeface="Courier New" panose="02070309020205020404" pitchFamily="49" charset="0"/>
              <a:buChar char="o"/>
            </a:pPr>
            <a:r>
              <a:rPr lang="fr-CH" sz="2100" b="1" dirty="0" smtClean="0">
                <a:latin typeface="Raleway"/>
              </a:rPr>
              <a:t> Traitements antibiotiques</a:t>
            </a:r>
          </a:p>
          <a:p>
            <a:pPr marL="875110" lvl="1" indent="-507206">
              <a:buFont typeface="Courier New" panose="02070309020205020404" pitchFamily="49" charset="0"/>
              <a:buChar char="o"/>
            </a:pPr>
            <a:endParaRPr lang="fr-CH" sz="2100" b="1" dirty="0">
              <a:solidFill>
                <a:srgbClr val="FF0000"/>
              </a:solidFill>
              <a:latin typeface="Raleway"/>
            </a:endParaRPr>
          </a:p>
          <a:p>
            <a:pPr marL="875110" lvl="1" indent="-507206">
              <a:buFont typeface="Courier New" panose="02070309020205020404" pitchFamily="49" charset="0"/>
              <a:buChar char="o"/>
            </a:pPr>
            <a:r>
              <a:rPr lang="fr-CH" sz="2100" b="1" dirty="0" smtClean="0">
                <a:solidFill>
                  <a:srgbClr val="303030"/>
                </a:solidFill>
                <a:latin typeface="Raleway"/>
              </a:rPr>
              <a:t> Traitements</a:t>
            </a:r>
            <a:r>
              <a:rPr lang="fr-CH" sz="2100" dirty="0" smtClean="0">
                <a:solidFill>
                  <a:srgbClr val="303030"/>
                </a:solidFill>
                <a:latin typeface="Raleway"/>
              </a:rPr>
              <a:t> </a:t>
            </a:r>
            <a:r>
              <a:rPr lang="fr-CH" sz="2100" b="1" dirty="0">
                <a:solidFill>
                  <a:srgbClr val="303030"/>
                </a:solidFill>
                <a:latin typeface="Raleway"/>
              </a:rPr>
              <a:t>anti-vitamine </a:t>
            </a:r>
            <a:r>
              <a:rPr lang="fr-CH" sz="2100" b="1" dirty="0" smtClean="0">
                <a:solidFill>
                  <a:srgbClr val="303030"/>
                </a:solidFill>
                <a:latin typeface="Raleway"/>
              </a:rPr>
              <a:t>K</a:t>
            </a:r>
            <a:endParaRPr lang="fr-CH" sz="2100" b="1" dirty="0">
              <a:solidFill>
                <a:srgbClr val="303030"/>
              </a:solidFill>
              <a:latin typeface="Raleway"/>
            </a:endParaRPr>
          </a:p>
        </p:txBody>
      </p:sp>
      <p:sp>
        <p:nvSpPr>
          <p:cNvPr id="5" name="Rectangle 4"/>
          <p:cNvSpPr/>
          <p:nvPr/>
        </p:nvSpPr>
        <p:spPr>
          <a:xfrm>
            <a:off x="85726" y="116632"/>
            <a:ext cx="8819466" cy="646331"/>
          </a:xfrm>
          <a:prstGeom prst="rect">
            <a:avLst/>
          </a:prstGeom>
        </p:spPr>
        <p:txBody>
          <a:bodyPr wrap="none">
            <a:spAutoFit/>
          </a:bodyPr>
          <a:lstStyle/>
          <a:p>
            <a:r>
              <a:rPr lang="fr-CH" sz="3600" b="1" dirty="0" smtClean="0">
                <a:solidFill>
                  <a:srgbClr val="303030"/>
                </a:solidFill>
                <a:latin typeface="Raleway"/>
              </a:rPr>
              <a:t>CAUSES DE CARENCE EN VITAMINE K</a:t>
            </a:r>
            <a:endParaRPr lang="fr-CH" sz="3600" b="1" dirty="0">
              <a:solidFill>
                <a:srgbClr val="303030"/>
              </a:solidFill>
              <a:latin typeface="Raleway"/>
            </a:endParaRPr>
          </a:p>
        </p:txBody>
      </p:sp>
    </p:spTree>
    <p:extLst>
      <p:ext uri="{BB962C8B-B14F-4D97-AF65-F5344CB8AC3E}">
        <p14:creationId xmlns:p14="http://schemas.microsoft.com/office/powerpoint/2010/main" val="340986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7824" y="260648"/>
            <a:ext cx="2958246" cy="923330"/>
          </a:xfrm>
          <a:prstGeom prst="rect">
            <a:avLst/>
          </a:prstGeom>
          <a:noFill/>
        </p:spPr>
        <p:txBody>
          <a:bodyPr wrap="none" rtlCol="0">
            <a:spAutoFit/>
          </a:bodyPr>
          <a:lstStyle/>
          <a:p>
            <a:r>
              <a:rPr lang="fr-CH" sz="5400" b="1" dirty="0" smtClean="0"/>
              <a:t>MESSAGE</a:t>
            </a:r>
            <a:endParaRPr lang="fr-CH" sz="5400" b="1" dirty="0"/>
          </a:p>
        </p:txBody>
      </p:sp>
      <p:sp>
        <p:nvSpPr>
          <p:cNvPr id="13" name="ZoneTexte 12"/>
          <p:cNvSpPr txBox="1"/>
          <p:nvPr/>
        </p:nvSpPr>
        <p:spPr>
          <a:xfrm>
            <a:off x="683568" y="2420888"/>
            <a:ext cx="7704856" cy="2246769"/>
          </a:xfrm>
          <a:prstGeom prst="rect">
            <a:avLst/>
          </a:prstGeom>
          <a:noFill/>
        </p:spPr>
        <p:txBody>
          <a:bodyPr wrap="square" rtlCol="0">
            <a:spAutoFit/>
          </a:bodyPr>
          <a:lstStyle/>
          <a:p>
            <a:pPr marL="457200" indent="-457200">
              <a:buFont typeface="Arial" panose="020B0604020202020204" pitchFamily="34" charset="0"/>
              <a:buChar char="•"/>
            </a:pPr>
            <a:r>
              <a:rPr lang="fr-CH" sz="2800" dirty="0" smtClean="0">
                <a:sym typeface="Wingdings" panose="05000000000000000000" pitchFamily="2" charset="2"/>
              </a:rPr>
              <a:t>Les déficits en Vit. K sont fréquents chez les patients TDH et se corrigent</a:t>
            </a:r>
            <a:r>
              <a:rPr lang="fr-CH" sz="2800" b="1" dirty="0">
                <a:sym typeface="Wingdings" panose="05000000000000000000" pitchFamily="2" charset="2"/>
              </a:rPr>
              <a:t> </a:t>
            </a:r>
            <a:r>
              <a:rPr lang="fr-CH" sz="2800" dirty="0" smtClean="0">
                <a:sym typeface="Wingdings" panose="05000000000000000000" pitchFamily="2" charset="2"/>
              </a:rPr>
              <a:t>en quelques heures après </a:t>
            </a:r>
            <a:r>
              <a:rPr lang="fr-CH" sz="2800" dirty="0">
                <a:sym typeface="Wingdings" panose="05000000000000000000" pitchFamily="2" charset="2"/>
              </a:rPr>
              <a:t>apport en vitamine K</a:t>
            </a:r>
            <a:r>
              <a:rPr lang="fr-CH" sz="2800" dirty="0" smtClean="0">
                <a:sym typeface="Wingdings" panose="05000000000000000000" pitchFamily="2" charset="2"/>
              </a:rPr>
              <a:t>.</a:t>
            </a:r>
          </a:p>
          <a:p>
            <a:pPr marL="457200" indent="-457200">
              <a:buFont typeface="Arial" panose="020B0604020202020204" pitchFamily="34" charset="0"/>
              <a:buChar char="•"/>
            </a:pPr>
            <a:endParaRPr lang="fr-CH" sz="2800" dirty="0">
              <a:sym typeface="Wingdings" panose="05000000000000000000" pitchFamily="2" charset="2"/>
            </a:endParaRPr>
          </a:p>
          <a:p>
            <a:pPr marL="457200" indent="-457200">
              <a:buFont typeface="Arial" panose="020B0604020202020204" pitchFamily="34" charset="0"/>
              <a:buChar char="•"/>
            </a:pPr>
            <a:r>
              <a:rPr lang="fr-CH" sz="2800" dirty="0">
                <a:sym typeface="Wingdings" panose="05000000000000000000" pitchFamily="2" charset="2"/>
              </a:rPr>
              <a:t>Atteinte du TP puis du PTT</a:t>
            </a:r>
          </a:p>
        </p:txBody>
      </p:sp>
    </p:spTree>
    <p:extLst>
      <p:ext uri="{BB962C8B-B14F-4D97-AF65-F5344CB8AC3E}">
        <p14:creationId xmlns:p14="http://schemas.microsoft.com/office/powerpoint/2010/main" val="39579903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87624" y="4722618"/>
            <a:ext cx="6137642" cy="707886"/>
          </a:xfrm>
          <a:prstGeom prst="rect">
            <a:avLst/>
          </a:prstGeom>
        </p:spPr>
        <p:txBody>
          <a:bodyPr wrap="none">
            <a:spAutoFit/>
          </a:bodyPr>
          <a:lstStyle/>
          <a:p>
            <a:r>
              <a:rPr lang="fr-FR" sz="4000" b="1" dirty="0" smtClean="0"/>
              <a:t>QUEL EST LE PROBLEME ICI?</a:t>
            </a:r>
          </a:p>
        </p:txBody>
      </p:sp>
      <p:pic>
        <p:nvPicPr>
          <p:cNvPr id="2" name="Image 1"/>
          <p:cNvPicPr>
            <a:picLocks noChangeAspect="1"/>
          </p:cNvPicPr>
          <p:nvPr/>
        </p:nvPicPr>
        <p:blipFill>
          <a:blip r:embed="rId2"/>
          <a:stretch>
            <a:fillRect/>
          </a:stretch>
        </p:blipFill>
        <p:spPr>
          <a:xfrm>
            <a:off x="2253449" y="2276872"/>
            <a:ext cx="3934374" cy="1971950"/>
          </a:xfrm>
          <a:prstGeom prst="rect">
            <a:avLst/>
          </a:prstGeom>
        </p:spPr>
      </p:pic>
      <p:sp>
        <p:nvSpPr>
          <p:cNvPr id="3" name="Ellipse 2"/>
          <p:cNvSpPr/>
          <p:nvPr/>
        </p:nvSpPr>
        <p:spPr>
          <a:xfrm>
            <a:off x="5292080" y="3284984"/>
            <a:ext cx="72008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612165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CE30AD9-02D0-0942-A32D-374AF4152191}"/>
              </a:ext>
            </a:extLst>
          </p:cNvPr>
          <p:cNvSpPr/>
          <p:nvPr/>
        </p:nvSpPr>
        <p:spPr>
          <a:xfrm>
            <a:off x="560350" y="625854"/>
            <a:ext cx="7804941" cy="307777"/>
          </a:xfrm>
          <a:prstGeom prst="rect">
            <a:avLst/>
          </a:prstGeom>
        </p:spPr>
        <p:txBody>
          <a:bodyPr wrap="square">
            <a:spAutoFit/>
          </a:bodyPr>
          <a:lstStyle/>
          <a:p>
            <a:r>
              <a:rPr lang="fr-CH" sz="1350" dirty="0">
                <a:solidFill>
                  <a:srgbClr val="303030"/>
                </a:solidFill>
                <a:latin typeface="proxima-nova"/>
              </a:rPr>
              <a:t>«Lupus anticoagulant</a:t>
            </a:r>
            <a:r>
              <a:rPr lang="fr-CH" sz="1350" dirty="0" smtClean="0">
                <a:solidFill>
                  <a:srgbClr val="303030"/>
                </a:solidFill>
                <a:latin typeface="proxima-nova"/>
              </a:rPr>
              <a:t>» «Anticorps anti-</a:t>
            </a:r>
            <a:r>
              <a:rPr lang="fr-CH" sz="1350" dirty="0" err="1" smtClean="0">
                <a:solidFill>
                  <a:srgbClr val="303030"/>
                </a:solidFill>
                <a:latin typeface="proxima-nova"/>
              </a:rPr>
              <a:t>prothrombinase</a:t>
            </a:r>
            <a:r>
              <a:rPr lang="fr-CH" sz="1350" dirty="0" smtClean="0">
                <a:solidFill>
                  <a:srgbClr val="303030"/>
                </a:solidFill>
                <a:latin typeface="proxima-nova"/>
              </a:rPr>
              <a:t>»</a:t>
            </a:r>
            <a:r>
              <a:rPr lang="fr-CH" sz="1350" dirty="0">
                <a:solidFill>
                  <a:srgbClr val="303030"/>
                </a:solidFill>
                <a:latin typeface="proxima-nova"/>
              </a:rPr>
              <a:t> </a:t>
            </a:r>
            <a:r>
              <a:rPr lang="fr-CH" sz="1350" dirty="0" smtClean="0">
                <a:solidFill>
                  <a:srgbClr val="303030"/>
                </a:solidFill>
                <a:latin typeface="proxima-nova"/>
              </a:rPr>
              <a:t>«</a:t>
            </a:r>
            <a:r>
              <a:rPr lang="fr-CH" sz="1400" dirty="0">
                <a:solidFill>
                  <a:srgbClr val="303030"/>
                </a:solidFill>
                <a:latin typeface="proxima-nova"/>
              </a:rPr>
              <a:t>AC anti phospholipides </a:t>
            </a:r>
            <a:r>
              <a:rPr lang="fr-CH" sz="1400" dirty="0" smtClean="0">
                <a:solidFill>
                  <a:srgbClr val="303030"/>
                </a:solidFill>
                <a:latin typeface="proxima-nova"/>
              </a:rPr>
              <a:t>(</a:t>
            </a:r>
            <a:r>
              <a:rPr lang="fr-CH" sz="1350" dirty="0" err="1" smtClean="0">
                <a:solidFill>
                  <a:srgbClr val="303030"/>
                </a:solidFill>
                <a:latin typeface="proxima-nova"/>
              </a:rPr>
              <a:t>aPL</a:t>
            </a:r>
            <a:r>
              <a:rPr lang="fr-CH" sz="1350" dirty="0" smtClean="0">
                <a:solidFill>
                  <a:srgbClr val="303030"/>
                </a:solidFill>
                <a:latin typeface="proxima-nova"/>
              </a:rPr>
              <a:t>)»</a:t>
            </a:r>
            <a:endParaRPr lang="fr-CH" sz="1350" dirty="0">
              <a:solidFill>
                <a:srgbClr val="303030"/>
              </a:solidFill>
              <a:latin typeface="proxima-nova"/>
            </a:endParaRPr>
          </a:p>
        </p:txBody>
      </p:sp>
      <p:sp>
        <p:nvSpPr>
          <p:cNvPr id="5" name="Rectangle 4">
            <a:extLst>
              <a:ext uri="{FF2B5EF4-FFF2-40B4-BE49-F238E27FC236}">
                <a16:creationId xmlns:a16="http://schemas.microsoft.com/office/drawing/2014/main" xmlns="" id="{9DF9E2C8-0659-5E43-B7A5-8AA04A57A88E}"/>
              </a:ext>
            </a:extLst>
          </p:cNvPr>
          <p:cNvSpPr/>
          <p:nvPr/>
        </p:nvSpPr>
        <p:spPr>
          <a:xfrm>
            <a:off x="348020" y="1014638"/>
            <a:ext cx="8229600" cy="2585323"/>
          </a:xfrm>
          <a:prstGeom prst="rect">
            <a:avLst/>
          </a:prstGeom>
        </p:spPr>
        <p:txBody>
          <a:bodyPr wrap="square">
            <a:spAutoFit/>
          </a:bodyPr>
          <a:lstStyle/>
          <a:p>
            <a:pPr marL="285750" indent="-285750">
              <a:buFont typeface="Arial" panose="020B0604020202020204" pitchFamily="34" charset="0"/>
              <a:buChar char="•"/>
            </a:pPr>
            <a:r>
              <a:rPr lang="fr-CH" dirty="0">
                <a:solidFill>
                  <a:srgbClr val="303030"/>
                </a:solidFill>
                <a:latin typeface="proxima-nova"/>
              </a:rPr>
              <a:t>Le terme </a:t>
            </a:r>
            <a:r>
              <a:rPr lang="fr-CH" dirty="0" smtClean="0">
                <a:solidFill>
                  <a:srgbClr val="303030"/>
                </a:solidFill>
                <a:latin typeface="proxima-nova"/>
              </a:rPr>
              <a:t>«Lupus Anticoagulant» </a:t>
            </a:r>
            <a:r>
              <a:rPr lang="fr-CH" dirty="0">
                <a:solidFill>
                  <a:srgbClr val="303030"/>
                </a:solidFill>
                <a:latin typeface="proxima-nova"/>
              </a:rPr>
              <a:t>est </a:t>
            </a:r>
            <a:r>
              <a:rPr lang="fr-CH" dirty="0" smtClean="0">
                <a:solidFill>
                  <a:srgbClr val="303030"/>
                </a:solidFill>
                <a:latin typeface="proxima-nova"/>
              </a:rPr>
              <a:t>malheureux </a:t>
            </a:r>
            <a:r>
              <a:rPr lang="fr-CH" dirty="0">
                <a:solidFill>
                  <a:srgbClr val="303030"/>
                </a:solidFill>
                <a:latin typeface="proxima-nova"/>
              </a:rPr>
              <a:t>car, contrairement à ce qui avait été pensé lors de sa description initiale, cette anomalie de laboratoire </a:t>
            </a:r>
            <a:r>
              <a:rPr lang="fr-CH" b="1" dirty="0">
                <a:solidFill>
                  <a:srgbClr val="303030"/>
                </a:solidFill>
                <a:latin typeface="proxima-nova"/>
              </a:rPr>
              <a:t>n’est pas </a:t>
            </a:r>
            <a:r>
              <a:rPr lang="fr-CH" dirty="0" err="1">
                <a:solidFill>
                  <a:srgbClr val="303030"/>
                </a:solidFill>
                <a:latin typeface="proxima-nova"/>
              </a:rPr>
              <a:t>retrouvée</a:t>
            </a:r>
            <a:r>
              <a:rPr lang="fr-CH" dirty="0">
                <a:solidFill>
                  <a:srgbClr val="303030"/>
                </a:solidFill>
                <a:latin typeface="proxima-nova"/>
              </a:rPr>
              <a:t> </a:t>
            </a:r>
            <a:r>
              <a:rPr lang="fr-CH" dirty="0" smtClean="0">
                <a:solidFill>
                  <a:srgbClr val="303030"/>
                </a:solidFill>
                <a:latin typeface="proxima-nova"/>
              </a:rPr>
              <a:t>dans le lupus </a:t>
            </a:r>
            <a:r>
              <a:rPr lang="fr-CH" dirty="0">
                <a:solidFill>
                  <a:srgbClr val="303030"/>
                </a:solidFill>
                <a:latin typeface="proxima-nova"/>
              </a:rPr>
              <a:t>! </a:t>
            </a:r>
            <a:endParaRPr lang="fr-CH" dirty="0" smtClean="0">
              <a:solidFill>
                <a:srgbClr val="303030"/>
              </a:solidFill>
              <a:latin typeface="proxima-nova"/>
            </a:endParaRPr>
          </a:p>
          <a:p>
            <a:pPr marL="285750" indent="-285750">
              <a:buFont typeface="Arial" panose="020B0604020202020204" pitchFamily="34" charset="0"/>
              <a:buChar char="•"/>
            </a:pPr>
            <a:endParaRPr lang="fr-CH" dirty="0">
              <a:solidFill>
                <a:srgbClr val="303030"/>
              </a:solidFill>
              <a:latin typeface="proxima-nova"/>
            </a:endParaRPr>
          </a:p>
          <a:p>
            <a:pPr marL="285750" indent="-285750">
              <a:buFont typeface="Arial" panose="020B0604020202020204" pitchFamily="34" charset="0"/>
              <a:buChar char="•"/>
            </a:pPr>
            <a:r>
              <a:rPr lang="fr-CH" dirty="0" smtClean="0">
                <a:solidFill>
                  <a:srgbClr val="303030"/>
                </a:solidFill>
                <a:latin typeface="proxima-nova"/>
              </a:rPr>
              <a:t>Ce sont AC anti phospholipides (</a:t>
            </a:r>
            <a:r>
              <a:rPr lang="fr-CH" dirty="0" err="1" smtClean="0">
                <a:solidFill>
                  <a:srgbClr val="303030"/>
                </a:solidFill>
                <a:latin typeface="proxima-nova"/>
              </a:rPr>
              <a:t>aPL</a:t>
            </a:r>
            <a:r>
              <a:rPr lang="fr-CH" dirty="0" smtClean="0">
                <a:solidFill>
                  <a:srgbClr val="303030"/>
                </a:solidFill>
                <a:latin typeface="proxima-nova"/>
              </a:rPr>
              <a:t>) qui </a:t>
            </a:r>
            <a:r>
              <a:rPr lang="fr-CH" dirty="0">
                <a:solidFill>
                  <a:srgbClr val="303030"/>
                </a:solidFill>
                <a:latin typeface="proxima-nova"/>
              </a:rPr>
              <a:t>engendrent  </a:t>
            </a:r>
            <a:r>
              <a:rPr lang="fr-CH" dirty="0">
                <a:solidFill>
                  <a:srgbClr val="00B0F0"/>
                </a:solidFill>
                <a:latin typeface="proxima-nova"/>
              </a:rPr>
              <a:t>"in vitro" ↑ du </a:t>
            </a:r>
            <a:r>
              <a:rPr lang="fr-CH" dirty="0" err="1">
                <a:solidFill>
                  <a:srgbClr val="00B0F0"/>
                </a:solidFill>
                <a:latin typeface="proxima-nova"/>
              </a:rPr>
              <a:t>aPTT</a:t>
            </a:r>
            <a:r>
              <a:rPr lang="fr-CH" dirty="0">
                <a:solidFill>
                  <a:srgbClr val="00B0F0"/>
                </a:solidFill>
                <a:latin typeface="proxima-nova"/>
              </a:rPr>
              <a:t> </a:t>
            </a:r>
            <a:r>
              <a:rPr lang="fr-CH" b="1" dirty="0" smtClean="0">
                <a:latin typeface="proxima-nova"/>
              </a:rPr>
              <a:t>et </a:t>
            </a:r>
            <a:r>
              <a:rPr lang="fr-CH" dirty="0" smtClean="0">
                <a:solidFill>
                  <a:srgbClr val="FF0000"/>
                </a:solidFill>
                <a:latin typeface="proxima-nova"/>
              </a:rPr>
              <a:t>«in </a:t>
            </a:r>
            <a:r>
              <a:rPr lang="fr-CH" dirty="0">
                <a:solidFill>
                  <a:srgbClr val="FF0000"/>
                </a:solidFill>
                <a:latin typeface="proxima-nova"/>
              </a:rPr>
              <a:t>vivo» </a:t>
            </a:r>
            <a:r>
              <a:rPr lang="fr-CH" dirty="0" smtClean="0">
                <a:solidFill>
                  <a:srgbClr val="303030"/>
                </a:solidFill>
                <a:latin typeface="proxima-nova"/>
              </a:rPr>
              <a:t>au </a:t>
            </a:r>
            <a:r>
              <a:rPr lang="fr-CH" dirty="0">
                <a:solidFill>
                  <a:srgbClr val="303030"/>
                </a:solidFill>
                <a:latin typeface="proxima-nova"/>
              </a:rPr>
              <a:t>contraire </a:t>
            </a:r>
            <a:r>
              <a:rPr lang="fr-CH" dirty="0" smtClean="0">
                <a:solidFill>
                  <a:srgbClr val="303030"/>
                </a:solidFill>
                <a:latin typeface="proxima-nova"/>
              </a:rPr>
              <a:t>un risque </a:t>
            </a:r>
            <a:r>
              <a:rPr lang="fr-CH" dirty="0">
                <a:solidFill>
                  <a:srgbClr val="303030"/>
                </a:solidFill>
                <a:latin typeface="proxima-nova"/>
              </a:rPr>
              <a:t>de </a:t>
            </a:r>
            <a:r>
              <a:rPr lang="fr-CH" dirty="0" smtClean="0">
                <a:solidFill>
                  <a:srgbClr val="FF0000"/>
                </a:solidFill>
                <a:latin typeface="proxima-nova"/>
              </a:rPr>
              <a:t>thrombose </a:t>
            </a:r>
            <a:r>
              <a:rPr lang="fr-CH" dirty="0" smtClean="0">
                <a:latin typeface="proxima-nova"/>
              </a:rPr>
              <a:t>ou</a:t>
            </a:r>
            <a:r>
              <a:rPr lang="fr-CH" dirty="0" smtClean="0">
                <a:solidFill>
                  <a:srgbClr val="FF0000"/>
                </a:solidFill>
                <a:latin typeface="proxima-nova"/>
              </a:rPr>
              <a:t> d’accidents </a:t>
            </a:r>
            <a:r>
              <a:rPr lang="fr-CH" dirty="0">
                <a:solidFill>
                  <a:srgbClr val="FF0000"/>
                </a:solidFill>
                <a:latin typeface="proxima-nova"/>
              </a:rPr>
              <a:t>obstétricaux</a:t>
            </a:r>
            <a:r>
              <a:rPr lang="fr-CH" dirty="0">
                <a:solidFill>
                  <a:srgbClr val="303030"/>
                </a:solidFill>
                <a:latin typeface="proxima-nova"/>
              </a:rPr>
              <a:t>. </a:t>
            </a:r>
            <a:endParaRPr lang="fr-CH" dirty="0" smtClean="0">
              <a:solidFill>
                <a:srgbClr val="303030"/>
              </a:solidFill>
              <a:latin typeface="proxima-nova"/>
            </a:endParaRPr>
          </a:p>
          <a:p>
            <a:pPr marL="600075" lvl="1" indent="-257175">
              <a:buFont typeface="Police système Courant"/>
              <a:buChar char="-"/>
            </a:pPr>
            <a:r>
              <a:rPr lang="fr-CH" b="1" dirty="0">
                <a:solidFill>
                  <a:srgbClr val="303030"/>
                </a:solidFill>
                <a:latin typeface="proxima-nova"/>
              </a:rPr>
              <a:t>AC anti b2­GPI </a:t>
            </a:r>
            <a:r>
              <a:rPr lang="fr-CH" dirty="0">
                <a:solidFill>
                  <a:srgbClr val="303030"/>
                </a:solidFill>
                <a:latin typeface="proxima-nova"/>
                <a:sym typeface="Wingdings" pitchFamily="2" charset="2"/>
              </a:rPr>
              <a:t> </a:t>
            </a:r>
            <a:r>
              <a:rPr lang="fr-CH" dirty="0">
                <a:solidFill>
                  <a:srgbClr val="303030"/>
                </a:solidFill>
                <a:latin typeface="proxima-nova"/>
              </a:rPr>
              <a:t>complications thrombotiques.</a:t>
            </a:r>
          </a:p>
          <a:p>
            <a:pPr marL="600075" lvl="1" indent="-257175">
              <a:buFont typeface="Police système Courant"/>
              <a:buChar char="-"/>
            </a:pPr>
            <a:r>
              <a:rPr lang="fr-CH" b="1" dirty="0">
                <a:solidFill>
                  <a:srgbClr val="303030"/>
                </a:solidFill>
                <a:latin typeface="proxima-nova"/>
              </a:rPr>
              <a:t>AC anti </a:t>
            </a:r>
            <a:r>
              <a:rPr lang="fr-CH" b="1" dirty="0" err="1">
                <a:solidFill>
                  <a:srgbClr val="303030"/>
                </a:solidFill>
                <a:latin typeface="proxima-nova"/>
              </a:rPr>
              <a:t>cardiolipines</a:t>
            </a:r>
            <a:r>
              <a:rPr lang="fr-CH" b="1" dirty="0">
                <a:solidFill>
                  <a:srgbClr val="303030"/>
                </a:solidFill>
                <a:latin typeface="proxima-nova"/>
              </a:rPr>
              <a:t> </a:t>
            </a:r>
            <a:r>
              <a:rPr lang="fr-CH" dirty="0">
                <a:solidFill>
                  <a:srgbClr val="303030"/>
                </a:solidFill>
                <a:latin typeface="proxima-nova"/>
                <a:sym typeface="Wingdings" pitchFamily="2" charset="2"/>
              </a:rPr>
              <a:t></a:t>
            </a:r>
            <a:r>
              <a:rPr lang="fr-CH" dirty="0">
                <a:solidFill>
                  <a:srgbClr val="303030"/>
                </a:solidFill>
                <a:latin typeface="proxima-nova"/>
              </a:rPr>
              <a:t>complications </a:t>
            </a:r>
            <a:r>
              <a:rPr lang="fr-CH" dirty="0" err="1">
                <a:solidFill>
                  <a:srgbClr val="303030"/>
                </a:solidFill>
                <a:latin typeface="proxima-nova"/>
              </a:rPr>
              <a:t>obstétricales</a:t>
            </a:r>
            <a:r>
              <a:rPr lang="fr-CH" dirty="0">
                <a:solidFill>
                  <a:srgbClr val="303030"/>
                </a:solidFill>
                <a:latin typeface="proxima-nova"/>
              </a:rPr>
              <a:t> (</a:t>
            </a:r>
            <a:r>
              <a:rPr lang="fr-CH" dirty="0" smtClean="0">
                <a:solidFill>
                  <a:srgbClr val="303030"/>
                </a:solidFill>
                <a:latin typeface="proxima-nova"/>
              </a:rPr>
              <a:t>sans thromboses)</a:t>
            </a:r>
          </a:p>
          <a:p>
            <a:pPr marL="600075" lvl="1" indent="-257175">
              <a:buFont typeface="Police système Courant"/>
              <a:buChar char="-"/>
            </a:pPr>
            <a:endParaRPr lang="fr-CH" dirty="0">
              <a:solidFill>
                <a:srgbClr val="303030"/>
              </a:solidFill>
              <a:latin typeface="proxima-nova"/>
            </a:endParaRPr>
          </a:p>
        </p:txBody>
      </p:sp>
      <p:sp>
        <p:nvSpPr>
          <p:cNvPr id="2" name="Rectangle 1"/>
          <p:cNvSpPr/>
          <p:nvPr/>
        </p:nvSpPr>
        <p:spPr>
          <a:xfrm>
            <a:off x="827584" y="105916"/>
            <a:ext cx="7490961" cy="461665"/>
          </a:xfrm>
          <a:prstGeom prst="rect">
            <a:avLst/>
          </a:prstGeom>
        </p:spPr>
        <p:txBody>
          <a:bodyPr wrap="none">
            <a:spAutoFit/>
          </a:bodyPr>
          <a:lstStyle/>
          <a:p>
            <a:r>
              <a:rPr lang="fr-CH" sz="2400" b="1" dirty="0" smtClean="0">
                <a:solidFill>
                  <a:srgbClr val="303030"/>
                </a:solidFill>
                <a:latin typeface="proxima-nova"/>
              </a:rPr>
              <a:t>LES ANTICOAGULANTS LUPIQUES CIRCULANTS</a:t>
            </a:r>
            <a:endParaRPr lang="fr-CH" sz="2400" dirty="0">
              <a:solidFill>
                <a:srgbClr val="303030"/>
              </a:solidFill>
              <a:latin typeface="proxima-nova"/>
            </a:endParaRPr>
          </a:p>
        </p:txBody>
      </p:sp>
      <p:grpSp>
        <p:nvGrpSpPr>
          <p:cNvPr id="14" name="Groupe 13"/>
          <p:cNvGrpSpPr/>
          <p:nvPr/>
        </p:nvGrpSpPr>
        <p:grpSpPr>
          <a:xfrm>
            <a:off x="654003" y="3495713"/>
            <a:ext cx="7158357" cy="3417815"/>
            <a:chOff x="654003" y="3495713"/>
            <a:chExt cx="7158357" cy="3417815"/>
          </a:xfrm>
        </p:grpSpPr>
        <p:grpSp>
          <p:nvGrpSpPr>
            <p:cNvPr id="11" name="Groupe 10"/>
            <p:cNvGrpSpPr/>
            <p:nvPr/>
          </p:nvGrpSpPr>
          <p:grpSpPr>
            <a:xfrm>
              <a:off x="654003" y="3717032"/>
              <a:ext cx="7158357" cy="2975177"/>
              <a:chOff x="375405" y="3882823"/>
              <a:chExt cx="7158357" cy="2975177"/>
            </a:xfrm>
          </p:grpSpPr>
          <p:grpSp>
            <p:nvGrpSpPr>
              <p:cNvPr id="8" name="Groupe 7"/>
              <p:cNvGrpSpPr/>
              <p:nvPr/>
            </p:nvGrpSpPr>
            <p:grpSpPr>
              <a:xfrm>
                <a:off x="375405" y="3882823"/>
                <a:ext cx="7158357" cy="2975177"/>
                <a:chOff x="375405" y="3882823"/>
                <a:chExt cx="7158357" cy="2975177"/>
              </a:xfrm>
            </p:grpSpPr>
            <p:pic>
              <p:nvPicPr>
                <p:cNvPr id="3" name="Image 2"/>
                <p:cNvPicPr>
                  <a:picLocks noChangeAspect="1"/>
                </p:cNvPicPr>
                <p:nvPr/>
              </p:nvPicPr>
              <p:blipFill>
                <a:blip r:embed="rId2"/>
                <a:stretch>
                  <a:fillRect/>
                </a:stretch>
              </p:blipFill>
              <p:spPr>
                <a:xfrm>
                  <a:off x="375405" y="3882823"/>
                  <a:ext cx="4333919" cy="2975177"/>
                </a:xfrm>
                <a:prstGeom prst="rect">
                  <a:avLst/>
                </a:prstGeom>
              </p:spPr>
            </p:pic>
            <p:pic>
              <p:nvPicPr>
                <p:cNvPr id="6" name="Image 5">
                  <a:extLst>
                    <a:ext uri="{FF2B5EF4-FFF2-40B4-BE49-F238E27FC236}">
                      <a16:creationId xmlns:a16="http://schemas.microsoft.com/office/drawing/2014/main" xmlns="" id="{720FE0AA-1652-6544-A544-787F4BD89C18}"/>
                    </a:ext>
                  </a:extLst>
                </p:cNvPr>
                <p:cNvPicPr>
                  <a:picLocks noChangeAspect="1"/>
                </p:cNvPicPr>
                <p:nvPr/>
              </p:nvPicPr>
              <p:blipFill rotWithShape="1">
                <a:blip r:embed="rId3"/>
                <a:srcRect l="44710" t="13968" r="9263"/>
                <a:stretch/>
              </p:blipFill>
              <p:spPr>
                <a:xfrm>
                  <a:off x="4841357" y="4005064"/>
                  <a:ext cx="2692405" cy="2852936"/>
                </a:xfrm>
                <a:prstGeom prst="rect">
                  <a:avLst/>
                </a:prstGeom>
                <a:ln>
                  <a:solidFill>
                    <a:schemeClr val="tx1"/>
                  </a:solidFill>
                </a:ln>
              </p:spPr>
            </p:pic>
          </p:grpSp>
          <p:sp>
            <p:nvSpPr>
              <p:cNvPr id="7" name="Ellipse 6"/>
              <p:cNvSpPr/>
              <p:nvPr/>
            </p:nvSpPr>
            <p:spPr>
              <a:xfrm>
                <a:off x="5508104" y="5013176"/>
                <a:ext cx="216024" cy="29449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Ellipse 8"/>
              <p:cNvSpPr/>
              <p:nvPr/>
            </p:nvSpPr>
            <p:spPr>
              <a:xfrm>
                <a:off x="6122388" y="6021288"/>
                <a:ext cx="288032" cy="21602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Ellipse 9"/>
              <p:cNvSpPr/>
              <p:nvPr/>
            </p:nvSpPr>
            <p:spPr>
              <a:xfrm>
                <a:off x="6121984" y="5517232"/>
                <a:ext cx="288032" cy="21602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
          <p:nvSpPr>
            <p:cNvPr id="12" name="ZoneTexte 11"/>
            <p:cNvSpPr txBox="1"/>
            <p:nvPr/>
          </p:nvSpPr>
          <p:spPr>
            <a:xfrm>
              <a:off x="3613420" y="3495713"/>
              <a:ext cx="849400" cy="369332"/>
            </a:xfrm>
            <a:prstGeom prst="rect">
              <a:avLst/>
            </a:prstGeom>
            <a:noFill/>
          </p:spPr>
          <p:txBody>
            <a:bodyPr wrap="none" rtlCol="0">
              <a:spAutoFit/>
            </a:bodyPr>
            <a:lstStyle/>
            <a:p>
              <a:r>
                <a:rPr lang="fr-CH" dirty="0" smtClean="0">
                  <a:solidFill>
                    <a:srgbClr val="7030A0"/>
                  </a:solidFill>
                </a:rPr>
                <a:t>In vitro</a:t>
              </a:r>
              <a:endParaRPr lang="fr-CH" dirty="0">
                <a:solidFill>
                  <a:srgbClr val="7030A0"/>
                </a:solidFill>
              </a:endParaRPr>
            </a:p>
          </p:txBody>
        </p:sp>
        <p:sp>
          <p:nvSpPr>
            <p:cNvPr id="13" name="ZoneTexte 12"/>
            <p:cNvSpPr txBox="1"/>
            <p:nvPr/>
          </p:nvSpPr>
          <p:spPr>
            <a:xfrm>
              <a:off x="3613420" y="6544196"/>
              <a:ext cx="798104" cy="369332"/>
            </a:xfrm>
            <a:prstGeom prst="rect">
              <a:avLst/>
            </a:prstGeom>
            <a:noFill/>
          </p:spPr>
          <p:txBody>
            <a:bodyPr wrap="none" rtlCol="0">
              <a:spAutoFit/>
            </a:bodyPr>
            <a:lstStyle/>
            <a:p>
              <a:r>
                <a:rPr lang="fr-CH" dirty="0" smtClean="0">
                  <a:solidFill>
                    <a:schemeClr val="accent2"/>
                  </a:solidFill>
                </a:rPr>
                <a:t>In vivo</a:t>
              </a:r>
              <a:endParaRPr lang="fr-CH" dirty="0">
                <a:solidFill>
                  <a:schemeClr val="accent2"/>
                </a:solidFill>
              </a:endParaRPr>
            </a:p>
          </p:txBody>
        </p:sp>
      </p:grpSp>
    </p:spTree>
    <p:extLst>
      <p:ext uri="{BB962C8B-B14F-4D97-AF65-F5344CB8AC3E}">
        <p14:creationId xmlns:p14="http://schemas.microsoft.com/office/powerpoint/2010/main" val="419282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able&#10;&#10;Description générée automatiquement">
            <a:extLst>
              <a:ext uri="{FF2B5EF4-FFF2-40B4-BE49-F238E27FC236}">
                <a16:creationId xmlns:a16="http://schemas.microsoft.com/office/drawing/2014/main" xmlns="" id="{D16AE50F-4CB8-0F4E-9C77-663867BF42C6}"/>
              </a:ext>
            </a:extLst>
          </p:cNvPr>
          <p:cNvPicPr>
            <a:picLocks noChangeAspect="1"/>
          </p:cNvPicPr>
          <p:nvPr/>
        </p:nvPicPr>
        <p:blipFill>
          <a:blip r:embed="rId2"/>
          <a:stretch>
            <a:fillRect/>
          </a:stretch>
        </p:blipFill>
        <p:spPr>
          <a:xfrm>
            <a:off x="1115616" y="1414171"/>
            <a:ext cx="6723449" cy="4535109"/>
          </a:xfrm>
          <a:prstGeom prst="rect">
            <a:avLst/>
          </a:prstGeom>
        </p:spPr>
      </p:pic>
      <p:sp>
        <p:nvSpPr>
          <p:cNvPr id="2" name="Ellipse 1"/>
          <p:cNvSpPr/>
          <p:nvPr/>
        </p:nvSpPr>
        <p:spPr>
          <a:xfrm>
            <a:off x="1043608" y="1342163"/>
            <a:ext cx="2664296" cy="25202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Ellipse 3"/>
          <p:cNvSpPr/>
          <p:nvPr/>
        </p:nvSpPr>
        <p:spPr>
          <a:xfrm>
            <a:off x="3491880" y="3934451"/>
            <a:ext cx="1368152" cy="4320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4"/>
          <p:cNvSpPr/>
          <p:nvPr/>
        </p:nvSpPr>
        <p:spPr>
          <a:xfrm>
            <a:off x="1547664" y="332656"/>
            <a:ext cx="5532220" cy="646331"/>
          </a:xfrm>
          <a:prstGeom prst="rect">
            <a:avLst/>
          </a:prstGeom>
        </p:spPr>
        <p:txBody>
          <a:bodyPr wrap="none">
            <a:spAutoFit/>
          </a:bodyPr>
          <a:lstStyle/>
          <a:p>
            <a:pPr algn="ctr"/>
            <a:r>
              <a:rPr lang="fr-CH" b="1" dirty="0" smtClean="0">
                <a:solidFill>
                  <a:srgbClr val="303030"/>
                </a:solidFill>
                <a:latin typeface="proxima-nova"/>
              </a:rPr>
              <a:t>SITUATIONS ASSOCIÉES À PRODUCTION D’</a:t>
            </a:r>
            <a:r>
              <a:rPr lang="fr-CH" b="1" dirty="0" err="1" smtClean="0">
                <a:solidFill>
                  <a:srgbClr val="303030"/>
                </a:solidFill>
                <a:latin typeface="proxima-nova"/>
              </a:rPr>
              <a:t>aPL</a:t>
            </a:r>
            <a:endParaRPr lang="fr-CH" b="1" dirty="0" smtClean="0">
              <a:solidFill>
                <a:srgbClr val="303030"/>
              </a:solidFill>
              <a:latin typeface="proxima-nova"/>
            </a:endParaRPr>
          </a:p>
          <a:p>
            <a:pPr algn="ctr"/>
            <a:r>
              <a:rPr lang="fr-CH" b="1" dirty="0" smtClean="0">
                <a:solidFill>
                  <a:srgbClr val="00B0F0"/>
                </a:solidFill>
                <a:latin typeface="proxima-nova"/>
              </a:rPr>
              <a:t>CHEZ LES TDH</a:t>
            </a:r>
            <a:endParaRPr lang="fr-CH" b="1" dirty="0">
              <a:solidFill>
                <a:srgbClr val="00B0F0"/>
              </a:solidFill>
            </a:endParaRPr>
          </a:p>
        </p:txBody>
      </p:sp>
    </p:spTree>
    <p:extLst>
      <p:ext uri="{BB962C8B-B14F-4D97-AF65-F5344CB8AC3E}">
        <p14:creationId xmlns:p14="http://schemas.microsoft.com/office/powerpoint/2010/main" val="111260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644D08D-E3D7-1C40-ABD8-B7347ABB2FC4}"/>
              </a:ext>
            </a:extLst>
          </p:cNvPr>
          <p:cNvSpPr/>
          <p:nvPr/>
        </p:nvSpPr>
        <p:spPr>
          <a:xfrm>
            <a:off x="467544" y="1327262"/>
            <a:ext cx="8441885" cy="2862322"/>
          </a:xfrm>
          <a:prstGeom prst="rect">
            <a:avLst/>
          </a:prstGeom>
        </p:spPr>
        <p:txBody>
          <a:bodyPr wrap="square">
            <a:spAutoFit/>
          </a:bodyPr>
          <a:lstStyle/>
          <a:p>
            <a:r>
              <a:rPr lang="fr-CH" b="1" dirty="0" smtClean="0">
                <a:latin typeface="arial" panose="020B0604020202020204" pitchFamily="34" charset="0"/>
              </a:rPr>
              <a:t>On mélange de sang du patient avec du sang témoin </a:t>
            </a:r>
          </a:p>
          <a:p>
            <a:pPr>
              <a:tabLst>
                <a:tab pos="442913" algn="l"/>
              </a:tabLst>
            </a:pPr>
            <a:r>
              <a:rPr lang="fr-CH" b="1" dirty="0">
                <a:latin typeface="arial" panose="020B0604020202020204" pitchFamily="34" charset="0"/>
                <a:sym typeface="Wingdings" pitchFamily="2" charset="2"/>
              </a:rPr>
              <a:t>	</a:t>
            </a:r>
            <a:r>
              <a:rPr lang="fr-CH" dirty="0" smtClean="0">
                <a:latin typeface="arial" panose="020B0604020202020204" pitchFamily="34" charset="0"/>
                <a:sym typeface="Wingdings" pitchFamily="2" charset="2"/>
              </a:rPr>
              <a:t> s’il s’agit d’un </a:t>
            </a:r>
            <a:r>
              <a:rPr lang="fr-CH" u="sng" dirty="0" smtClean="0">
                <a:latin typeface="arial" panose="020B0604020202020204" pitchFamily="34" charset="0"/>
                <a:sym typeface="Wingdings" pitchFamily="2" charset="2"/>
              </a:rPr>
              <a:t>déficit en facteur</a:t>
            </a:r>
            <a:r>
              <a:rPr lang="fr-CH" dirty="0" smtClean="0">
                <a:latin typeface="arial" panose="020B0604020202020204" pitchFamily="34" charset="0"/>
                <a:sym typeface="Wingdings" pitchFamily="2" charset="2"/>
              </a:rPr>
              <a:t> le «</a:t>
            </a:r>
            <a:r>
              <a:rPr lang="fr-CH" dirty="0" err="1" smtClean="0">
                <a:latin typeface="arial" panose="020B0604020202020204" pitchFamily="34" charset="0"/>
                <a:sym typeface="Wingdings" pitchFamily="2" charset="2"/>
              </a:rPr>
              <a:t>mixing</a:t>
            </a:r>
            <a:r>
              <a:rPr lang="fr-CH" dirty="0" smtClean="0">
                <a:latin typeface="arial" panose="020B0604020202020204" pitchFamily="34" charset="0"/>
                <a:sym typeface="Wingdings" pitchFamily="2" charset="2"/>
              </a:rPr>
              <a:t> test» corrigera la crase.</a:t>
            </a:r>
          </a:p>
          <a:p>
            <a:pPr>
              <a:tabLst>
                <a:tab pos="442913" algn="l"/>
              </a:tabLst>
            </a:pPr>
            <a:r>
              <a:rPr lang="fr-CH" dirty="0">
                <a:latin typeface="arial" panose="020B0604020202020204" pitchFamily="34" charset="0"/>
                <a:sym typeface="Wingdings" pitchFamily="2" charset="2"/>
              </a:rPr>
              <a:t>	</a:t>
            </a:r>
            <a:r>
              <a:rPr lang="fr-CH" dirty="0" smtClean="0">
                <a:latin typeface="arial" panose="020B0604020202020204" pitchFamily="34" charset="0"/>
                <a:sym typeface="Wingdings" panose="05000000000000000000" pitchFamily="2" charset="2"/>
              </a:rPr>
              <a:t> si le </a:t>
            </a:r>
            <a:r>
              <a:rPr lang="fr-CH" dirty="0" err="1" smtClean="0">
                <a:latin typeface="arial" panose="020B0604020202020204" pitchFamily="34" charset="0"/>
                <a:sym typeface="Wingdings" panose="05000000000000000000" pitchFamily="2" charset="2"/>
              </a:rPr>
              <a:t>mixing</a:t>
            </a:r>
            <a:r>
              <a:rPr lang="fr-CH" dirty="0" smtClean="0">
                <a:latin typeface="arial" panose="020B0604020202020204" pitchFamily="34" charset="0"/>
                <a:sym typeface="Wingdings" panose="05000000000000000000" pitchFamily="2" charset="2"/>
              </a:rPr>
              <a:t> test ne corrige pas la crase, alors c’est qu’il y a des </a:t>
            </a:r>
            <a:r>
              <a:rPr lang="fr-CH" u="sng" dirty="0" smtClean="0">
                <a:latin typeface="arial" panose="020B0604020202020204" pitchFamily="34" charset="0"/>
                <a:sym typeface="Wingdings" panose="05000000000000000000" pitchFamily="2" charset="2"/>
              </a:rPr>
              <a:t>AC </a:t>
            </a:r>
            <a:r>
              <a:rPr lang="fr-CH" dirty="0" smtClean="0">
                <a:latin typeface="arial" panose="020B0604020202020204" pitchFamily="34" charset="0"/>
                <a:sym typeface="Wingdings" panose="05000000000000000000" pitchFamily="2" charset="2"/>
              </a:rPr>
              <a:t>	    	     </a:t>
            </a:r>
            <a:r>
              <a:rPr lang="fr-CH" u="sng" dirty="0" smtClean="0">
                <a:latin typeface="arial" panose="020B0604020202020204" pitchFamily="34" charset="0"/>
                <a:sym typeface="Wingdings" panose="05000000000000000000" pitchFamily="2" charset="2"/>
              </a:rPr>
              <a:t>circulants (</a:t>
            </a:r>
            <a:r>
              <a:rPr lang="fr-CH" u="sng" dirty="0" err="1" smtClean="0">
                <a:latin typeface="arial" panose="020B0604020202020204" pitchFamily="34" charset="0"/>
                <a:sym typeface="Wingdings" panose="05000000000000000000" pitchFamily="2" charset="2"/>
              </a:rPr>
              <a:t>aPL</a:t>
            </a:r>
            <a:r>
              <a:rPr lang="fr-CH" u="sng" dirty="0" smtClean="0">
                <a:latin typeface="arial" panose="020B0604020202020204" pitchFamily="34" charset="0"/>
                <a:sym typeface="Wingdings" panose="05000000000000000000" pitchFamily="2" charset="2"/>
              </a:rPr>
              <a:t>)</a:t>
            </a:r>
            <a:r>
              <a:rPr lang="fr-CH" dirty="0" smtClean="0">
                <a:latin typeface="arial" panose="020B0604020202020204" pitchFamily="34" charset="0"/>
                <a:sym typeface="Wingdings" panose="05000000000000000000" pitchFamily="2" charset="2"/>
              </a:rPr>
              <a:t> qui bloquent les facteurs amenés par le sang </a:t>
            </a:r>
            <a:r>
              <a:rPr lang="fr-CH" dirty="0">
                <a:latin typeface="arial" panose="020B0604020202020204" pitchFamily="34" charset="0"/>
                <a:sym typeface="Wingdings" panose="05000000000000000000" pitchFamily="2" charset="2"/>
              </a:rPr>
              <a:t>	</a:t>
            </a:r>
            <a:r>
              <a:rPr lang="fr-CH" dirty="0" smtClean="0">
                <a:latin typeface="arial" panose="020B0604020202020204" pitchFamily="34" charset="0"/>
                <a:sym typeface="Wingdings" panose="05000000000000000000" pitchFamily="2" charset="2"/>
              </a:rPr>
              <a:t>    	     	     témoin </a:t>
            </a:r>
          </a:p>
          <a:p>
            <a:endParaRPr lang="fr-CH" dirty="0" smtClean="0">
              <a:latin typeface="arial" panose="020B0604020202020204" pitchFamily="34" charset="0"/>
              <a:sym typeface="Wingdings" panose="05000000000000000000" pitchFamily="2" charset="2"/>
            </a:endParaRPr>
          </a:p>
          <a:p>
            <a:r>
              <a:rPr lang="fr-CH" dirty="0" smtClean="0">
                <a:latin typeface="arial" panose="020B0604020202020204" pitchFamily="34" charset="0"/>
                <a:sym typeface="Wingdings" panose="05000000000000000000" pitchFamily="2" charset="2"/>
              </a:rPr>
              <a:t>Cela se mesure par l’indice </a:t>
            </a:r>
            <a:r>
              <a:rPr lang="fr-CH" dirty="0" smtClean="0">
                <a:latin typeface="arial" panose="020B0604020202020204" pitchFamily="34" charset="0"/>
              </a:rPr>
              <a:t>R (de </a:t>
            </a:r>
            <a:r>
              <a:rPr lang="fr-CH" dirty="0" err="1" smtClean="0">
                <a:latin typeface="arial" panose="020B0604020202020204" pitchFamily="34" charset="0"/>
              </a:rPr>
              <a:t>Rosner</a:t>
            </a:r>
            <a:r>
              <a:rPr lang="fr-CH" dirty="0" smtClean="0">
                <a:latin typeface="arial" panose="020B0604020202020204" pitchFamily="34" charset="0"/>
              </a:rPr>
              <a:t>)* </a:t>
            </a:r>
            <a:r>
              <a:rPr lang="fr-CH" dirty="0">
                <a:latin typeface="arial" panose="020B0604020202020204" pitchFamily="34" charset="0"/>
                <a:sym typeface="Wingdings" panose="05000000000000000000" pitchFamily="2" charset="2"/>
              </a:rPr>
              <a:t>:</a:t>
            </a:r>
            <a:r>
              <a:rPr lang="fr-CH" dirty="0" smtClean="0">
                <a:latin typeface="arial" panose="020B0604020202020204" pitchFamily="34" charset="0"/>
                <a:sym typeface="Wingdings" panose="05000000000000000000" pitchFamily="2" charset="2"/>
              </a:rPr>
              <a:t> </a:t>
            </a:r>
            <a:endParaRPr lang="fr-CH" dirty="0" smtClean="0">
              <a:latin typeface="arial" panose="020B0604020202020204" pitchFamily="34" charset="0"/>
            </a:endParaRPr>
          </a:p>
          <a:p>
            <a:pPr marL="285750" indent="-285750">
              <a:buFont typeface="Arial" panose="020B0604020202020204" pitchFamily="34" charset="0"/>
              <a:buChar char="•"/>
            </a:pPr>
            <a:r>
              <a:rPr lang="fr-CH" dirty="0" smtClean="0">
                <a:latin typeface="arial" panose="020B0604020202020204" pitchFamily="34" charset="0"/>
              </a:rPr>
              <a:t>PTT </a:t>
            </a:r>
            <a:r>
              <a:rPr lang="fr-CH" dirty="0">
                <a:latin typeface="arial" panose="020B0604020202020204" pitchFamily="34" charset="0"/>
              </a:rPr>
              <a:t>est </a:t>
            </a:r>
            <a:r>
              <a:rPr lang="fr-CH" dirty="0" smtClean="0">
                <a:solidFill>
                  <a:srgbClr val="00B050"/>
                </a:solidFill>
                <a:latin typeface="arial" panose="020B0604020202020204" pitchFamily="34" charset="0"/>
              </a:rPr>
              <a:t>corrigé R &lt;12 % </a:t>
            </a:r>
            <a:endParaRPr lang="fr-CH" dirty="0" smtClean="0">
              <a:latin typeface="arial" panose="020B0604020202020204" pitchFamily="34" charset="0"/>
            </a:endParaRPr>
          </a:p>
          <a:p>
            <a:pPr marL="285750" indent="-285750">
              <a:buFont typeface="Arial" panose="020B0604020202020204" pitchFamily="34" charset="0"/>
              <a:buChar char="•"/>
            </a:pPr>
            <a:r>
              <a:rPr lang="fr-CH" dirty="0" smtClean="0">
                <a:latin typeface="arial" panose="020B0604020202020204" pitchFamily="34" charset="0"/>
              </a:rPr>
              <a:t>PTT n’'est </a:t>
            </a:r>
            <a:r>
              <a:rPr lang="fr-CH" dirty="0">
                <a:solidFill>
                  <a:srgbClr val="FF0000"/>
                </a:solidFill>
                <a:latin typeface="arial" panose="020B0604020202020204" pitchFamily="34" charset="0"/>
              </a:rPr>
              <a:t>pas corrigé </a:t>
            </a:r>
            <a:r>
              <a:rPr lang="fr-CH" dirty="0" smtClean="0">
                <a:solidFill>
                  <a:srgbClr val="FF0000"/>
                </a:solidFill>
                <a:latin typeface="arial" panose="020B0604020202020204" pitchFamily="34" charset="0"/>
              </a:rPr>
              <a:t>R &gt;à </a:t>
            </a:r>
            <a:r>
              <a:rPr lang="fr-CH" dirty="0">
                <a:solidFill>
                  <a:srgbClr val="FF0000"/>
                </a:solidFill>
                <a:latin typeface="arial" panose="020B0604020202020204" pitchFamily="34" charset="0"/>
              </a:rPr>
              <a:t>15 </a:t>
            </a:r>
            <a:r>
              <a:rPr lang="fr-CH" dirty="0" smtClean="0">
                <a:solidFill>
                  <a:srgbClr val="FF0000"/>
                </a:solidFill>
                <a:latin typeface="arial" panose="020B0604020202020204" pitchFamily="34" charset="0"/>
              </a:rPr>
              <a:t>% </a:t>
            </a:r>
            <a:endParaRPr lang="fr-CH" dirty="0">
              <a:latin typeface="arial" panose="020B0604020202020204" pitchFamily="34" charset="0"/>
            </a:endParaRPr>
          </a:p>
          <a:p>
            <a:pPr marL="285750" indent="-285750">
              <a:buFont typeface="Arial" panose="020B0604020202020204" pitchFamily="34" charset="0"/>
              <a:buChar char="•"/>
            </a:pPr>
            <a:r>
              <a:rPr lang="fr-CH" dirty="0">
                <a:latin typeface="arial" panose="020B0604020202020204" pitchFamily="34" charset="0"/>
              </a:rPr>
              <a:t>Z</a:t>
            </a:r>
            <a:r>
              <a:rPr lang="fr-CH" dirty="0" smtClean="0">
                <a:latin typeface="arial" panose="020B0604020202020204" pitchFamily="34" charset="0"/>
              </a:rPr>
              <a:t>one </a:t>
            </a:r>
            <a:r>
              <a:rPr lang="fr-CH" dirty="0">
                <a:latin typeface="arial" panose="020B0604020202020204" pitchFamily="34" charset="0"/>
              </a:rPr>
              <a:t>grise entre 12 et 15 </a:t>
            </a:r>
            <a:r>
              <a:rPr lang="fr-CH" dirty="0" smtClean="0">
                <a:latin typeface="arial" panose="020B0604020202020204" pitchFamily="34" charset="0"/>
              </a:rPr>
              <a:t>%.</a:t>
            </a:r>
            <a:endParaRPr lang="fr-CH" dirty="0">
              <a:latin typeface="arial" panose="020B0604020202020204" pitchFamily="34" charset="0"/>
            </a:endParaRPr>
          </a:p>
        </p:txBody>
      </p:sp>
      <p:sp>
        <p:nvSpPr>
          <p:cNvPr id="2" name="ZoneTexte 1"/>
          <p:cNvSpPr txBox="1"/>
          <p:nvPr/>
        </p:nvSpPr>
        <p:spPr>
          <a:xfrm>
            <a:off x="-14071" y="53169"/>
            <a:ext cx="9166227" cy="707886"/>
          </a:xfrm>
          <a:prstGeom prst="rect">
            <a:avLst/>
          </a:prstGeom>
          <a:noFill/>
        </p:spPr>
        <p:txBody>
          <a:bodyPr wrap="none" rtlCol="0">
            <a:spAutoFit/>
          </a:bodyPr>
          <a:lstStyle/>
          <a:p>
            <a:r>
              <a:rPr lang="fr-CH" sz="4000" b="1" dirty="0" smtClean="0"/>
              <a:t>MAIS COMMENT ÊTRE SÛR QUE C’EST CA?</a:t>
            </a:r>
            <a:endParaRPr lang="fr-CH" sz="4000" b="1" dirty="0"/>
          </a:p>
        </p:txBody>
      </p:sp>
      <p:sp>
        <p:nvSpPr>
          <p:cNvPr id="7" name="Rectangle 6"/>
          <p:cNvSpPr/>
          <p:nvPr/>
        </p:nvSpPr>
        <p:spPr>
          <a:xfrm>
            <a:off x="2782888" y="692276"/>
            <a:ext cx="3578224" cy="707886"/>
          </a:xfrm>
          <a:prstGeom prst="rect">
            <a:avLst/>
          </a:prstGeom>
        </p:spPr>
        <p:txBody>
          <a:bodyPr wrap="none">
            <a:spAutoFit/>
          </a:bodyPr>
          <a:lstStyle/>
          <a:p>
            <a:pPr algn="ctr"/>
            <a:r>
              <a:rPr lang="fr-CH" sz="4000" b="1" dirty="0">
                <a:solidFill>
                  <a:srgbClr val="00B0F0"/>
                </a:solidFill>
                <a:latin typeface="arial" panose="020B0604020202020204" pitchFamily="34" charset="0"/>
              </a:rPr>
              <a:t>«</a:t>
            </a:r>
            <a:r>
              <a:rPr lang="fr-CH" sz="4000" b="1" dirty="0" err="1">
                <a:solidFill>
                  <a:srgbClr val="00B0F0"/>
                </a:solidFill>
                <a:latin typeface="arial" panose="020B0604020202020204" pitchFamily="34" charset="0"/>
              </a:rPr>
              <a:t>Mixing</a:t>
            </a:r>
            <a:r>
              <a:rPr lang="fr-CH" sz="4000" b="1" dirty="0">
                <a:solidFill>
                  <a:srgbClr val="00B0F0"/>
                </a:solidFill>
                <a:latin typeface="arial" panose="020B0604020202020204" pitchFamily="34" charset="0"/>
              </a:rPr>
              <a:t> test» </a:t>
            </a:r>
          </a:p>
        </p:txBody>
      </p:sp>
      <p:grpSp>
        <p:nvGrpSpPr>
          <p:cNvPr id="20" name="Groupe 19"/>
          <p:cNvGrpSpPr/>
          <p:nvPr/>
        </p:nvGrpSpPr>
        <p:grpSpPr>
          <a:xfrm>
            <a:off x="2529528" y="4189584"/>
            <a:ext cx="4428180" cy="2197498"/>
            <a:chOff x="2555776" y="4437112"/>
            <a:chExt cx="4428180" cy="2197498"/>
          </a:xfrm>
        </p:grpSpPr>
        <p:grpSp>
          <p:nvGrpSpPr>
            <p:cNvPr id="6" name="Groupe 5"/>
            <p:cNvGrpSpPr/>
            <p:nvPr/>
          </p:nvGrpSpPr>
          <p:grpSpPr>
            <a:xfrm>
              <a:off x="2555776" y="4437112"/>
              <a:ext cx="4428180" cy="2197498"/>
              <a:chOff x="1601826" y="980728"/>
              <a:chExt cx="4428180" cy="2197498"/>
            </a:xfrm>
          </p:grpSpPr>
          <p:sp>
            <p:nvSpPr>
              <p:cNvPr id="13" name="Rectangle 12">
                <a:extLst>
                  <a:ext uri="{FF2B5EF4-FFF2-40B4-BE49-F238E27FC236}">
                    <a16:creationId xmlns:a16="http://schemas.microsoft.com/office/drawing/2014/main" xmlns="" id="{A8DA51D0-9AF1-B246-A45F-0194CB479EFB}"/>
                  </a:ext>
                </a:extLst>
              </p:cNvPr>
              <p:cNvSpPr/>
              <p:nvPr/>
            </p:nvSpPr>
            <p:spPr>
              <a:xfrm>
                <a:off x="2129868" y="2097142"/>
                <a:ext cx="553934" cy="338554"/>
              </a:xfrm>
              <a:prstGeom prst="rect">
                <a:avLst/>
              </a:prstGeom>
              <a:solidFill>
                <a:schemeClr val="bg1"/>
              </a:solidFill>
            </p:spPr>
            <p:txBody>
              <a:bodyPr wrap="none">
                <a:spAutoFit/>
              </a:bodyPr>
              <a:lstStyle/>
              <a:p>
                <a:r>
                  <a:rPr lang="fr-CH" sz="1600" b="1" dirty="0" smtClean="0">
                    <a:solidFill>
                      <a:srgbClr val="4D5156"/>
                    </a:solidFill>
                    <a:latin typeface="arial" panose="020B0604020202020204" pitchFamily="34" charset="0"/>
                  </a:rPr>
                  <a:t> TP </a:t>
                </a:r>
                <a:endParaRPr lang="fr-FR" sz="1600" b="1" dirty="0"/>
              </a:p>
            </p:txBody>
          </p:sp>
          <p:sp>
            <p:nvSpPr>
              <p:cNvPr id="14" name="Rectangle 13">
                <a:extLst>
                  <a:ext uri="{FF2B5EF4-FFF2-40B4-BE49-F238E27FC236}">
                    <a16:creationId xmlns:a16="http://schemas.microsoft.com/office/drawing/2014/main" xmlns="" id="{A8DA51D0-9AF1-B246-A45F-0194CB479EFB}"/>
                  </a:ext>
                </a:extLst>
              </p:cNvPr>
              <p:cNvSpPr/>
              <p:nvPr/>
            </p:nvSpPr>
            <p:spPr>
              <a:xfrm>
                <a:off x="2063632" y="2462520"/>
                <a:ext cx="686406" cy="338554"/>
              </a:xfrm>
              <a:prstGeom prst="rect">
                <a:avLst/>
              </a:prstGeom>
              <a:solidFill>
                <a:schemeClr val="bg1"/>
              </a:solidFill>
            </p:spPr>
            <p:txBody>
              <a:bodyPr wrap="none">
                <a:spAutoFit/>
              </a:bodyPr>
              <a:lstStyle/>
              <a:p>
                <a:r>
                  <a:rPr lang="fr-CH" sz="1600" b="1" dirty="0" smtClean="0">
                    <a:solidFill>
                      <a:srgbClr val="4D5156"/>
                    </a:solidFill>
                    <a:latin typeface="arial" panose="020B0604020202020204" pitchFamily="34" charset="0"/>
                  </a:rPr>
                  <a:t> PTT </a:t>
                </a:r>
                <a:endParaRPr lang="fr-FR" sz="1600" b="1" dirty="0"/>
              </a:p>
            </p:txBody>
          </p:sp>
          <p:grpSp>
            <p:nvGrpSpPr>
              <p:cNvPr id="3" name="Groupe 2"/>
              <p:cNvGrpSpPr/>
              <p:nvPr/>
            </p:nvGrpSpPr>
            <p:grpSpPr>
              <a:xfrm>
                <a:off x="1601826" y="980728"/>
                <a:ext cx="4428180" cy="2146608"/>
                <a:chOff x="1619672" y="980728"/>
                <a:chExt cx="4428180" cy="2146608"/>
              </a:xfrm>
            </p:grpSpPr>
            <p:pic>
              <p:nvPicPr>
                <p:cNvPr id="4" name="Image 3" descr="Une image contenant table&#10;&#10;Description générée automatiquement">
                  <a:extLst>
                    <a:ext uri="{FF2B5EF4-FFF2-40B4-BE49-F238E27FC236}">
                      <a16:creationId xmlns:a16="http://schemas.microsoft.com/office/drawing/2014/main" xmlns="" id="{93B16C89-0799-6C49-B60C-16B7C988B569}"/>
                    </a:ext>
                  </a:extLst>
                </p:cNvPr>
                <p:cNvPicPr>
                  <a:picLocks noChangeAspect="1"/>
                </p:cNvPicPr>
                <p:nvPr/>
              </p:nvPicPr>
              <p:blipFill rotWithShape="1">
                <a:blip r:embed="rId3"/>
                <a:srcRect l="3314" t="2320" r="43972" b="51222"/>
                <a:stretch/>
              </p:blipFill>
              <p:spPr>
                <a:xfrm>
                  <a:off x="1619672" y="980728"/>
                  <a:ext cx="3240360" cy="2146608"/>
                </a:xfrm>
                <a:prstGeom prst="rect">
                  <a:avLst/>
                </a:prstGeom>
                <a:ln w="28575">
                  <a:solidFill>
                    <a:schemeClr val="tx1"/>
                  </a:solidFill>
                </a:ln>
              </p:spPr>
            </p:pic>
            <p:pic>
              <p:nvPicPr>
                <p:cNvPr id="19" name="Image 18" descr="Une image contenant table&#10;&#10;Description générée automatiquement">
                  <a:extLst>
                    <a:ext uri="{FF2B5EF4-FFF2-40B4-BE49-F238E27FC236}">
                      <a16:creationId xmlns:a16="http://schemas.microsoft.com/office/drawing/2014/main" xmlns="" id="{93B16C89-0799-6C49-B60C-16B7C988B569}"/>
                    </a:ext>
                  </a:extLst>
                </p:cNvPr>
                <p:cNvPicPr>
                  <a:picLocks noChangeAspect="1"/>
                </p:cNvPicPr>
                <p:nvPr/>
              </p:nvPicPr>
              <p:blipFill rotWithShape="1">
                <a:blip r:embed="rId3"/>
                <a:srcRect l="77646" t="2320" r="3322" b="51222"/>
                <a:stretch/>
              </p:blipFill>
              <p:spPr>
                <a:xfrm>
                  <a:off x="4877878" y="980728"/>
                  <a:ext cx="1169974" cy="2146608"/>
                </a:xfrm>
                <a:prstGeom prst="rect">
                  <a:avLst/>
                </a:prstGeom>
                <a:ln w="28575">
                  <a:solidFill>
                    <a:schemeClr val="tx1"/>
                  </a:solidFill>
                </a:ln>
              </p:spPr>
            </p:pic>
          </p:grpSp>
          <p:sp>
            <p:nvSpPr>
              <p:cNvPr id="12" name="Rectangle 11">
                <a:extLst>
                  <a:ext uri="{FF2B5EF4-FFF2-40B4-BE49-F238E27FC236}">
                    <a16:creationId xmlns:a16="http://schemas.microsoft.com/office/drawing/2014/main" xmlns="" id="{1713A868-30EB-E248-BAF1-D65B42F898CE}"/>
                  </a:ext>
                </a:extLst>
              </p:cNvPr>
              <p:cNvSpPr/>
              <p:nvPr/>
            </p:nvSpPr>
            <p:spPr>
              <a:xfrm>
                <a:off x="5213637" y="2993560"/>
                <a:ext cx="487634" cy="184666"/>
              </a:xfrm>
              <a:prstGeom prst="rect">
                <a:avLst/>
              </a:prstGeom>
            </p:spPr>
            <p:txBody>
              <a:bodyPr wrap="none">
                <a:spAutoFit/>
              </a:bodyPr>
              <a:lstStyle/>
              <a:p>
                <a:r>
                  <a:rPr lang="fr-CH" sz="600" dirty="0">
                    <a:solidFill>
                      <a:srgbClr val="4D5156"/>
                    </a:solidFill>
                    <a:latin typeface="arial" panose="020B0604020202020204" pitchFamily="34" charset="0"/>
                  </a:rPr>
                  <a:t>= </a:t>
                </a:r>
                <a:r>
                  <a:rPr lang="fr-CH" sz="600" dirty="0">
                    <a:solidFill>
                      <a:srgbClr val="00B050"/>
                    </a:solidFill>
                    <a:latin typeface="arial" panose="020B0604020202020204" pitchFamily="34" charset="0"/>
                  </a:rPr>
                  <a:t>corrigé</a:t>
                </a:r>
                <a:endParaRPr lang="fr-FR" sz="600" dirty="0">
                  <a:solidFill>
                    <a:srgbClr val="00B050"/>
                  </a:solidFill>
                </a:endParaRPr>
              </a:p>
            </p:txBody>
          </p:sp>
          <p:sp>
            <p:nvSpPr>
              <p:cNvPr id="18" name="Rectangle 17">
                <a:extLst>
                  <a:ext uri="{FF2B5EF4-FFF2-40B4-BE49-F238E27FC236}">
                    <a16:creationId xmlns:a16="http://schemas.microsoft.com/office/drawing/2014/main" xmlns="" id="{A8DA51D0-9AF1-B246-A45F-0194CB479EFB}"/>
                  </a:ext>
                </a:extLst>
              </p:cNvPr>
              <p:cNvSpPr/>
              <p:nvPr/>
            </p:nvSpPr>
            <p:spPr>
              <a:xfrm>
                <a:off x="5534398" y="2870449"/>
                <a:ext cx="333746" cy="246221"/>
              </a:xfrm>
              <a:prstGeom prst="rect">
                <a:avLst/>
              </a:prstGeom>
              <a:noFill/>
            </p:spPr>
            <p:txBody>
              <a:bodyPr wrap="none">
                <a:spAutoFit/>
              </a:bodyPr>
              <a:lstStyle/>
              <a:p>
                <a:r>
                  <a:rPr lang="fr-CH" sz="1000" b="1" dirty="0" smtClean="0">
                    <a:solidFill>
                      <a:srgbClr val="4D5156"/>
                    </a:solidFill>
                    <a:latin typeface="arial" panose="020B0604020202020204" pitchFamily="34" charset="0"/>
                  </a:rPr>
                  <a:t> %</a:t>
                </a:r>
                <a:endParaRPr lang="fr-FR" sz="1000" b="1" dirty="0"/>
              </a:p>
            </p:txBody>
          </p:sp>
          <p:sp>
            <p:nvSpPr>
              <p:cNvPr id="9" name="Rectangle 8">
                <a:extLst>
                  <a:ext uri="{FF2B5EF4-FFF2-40B4-BE49-F238E27FC236}">
                    <a16:creationId xmlns:a16="http://schemas.microsoft.com/office/drawing/2014/main" xmlns="" id="{A2741B5B-4BF9-DF47-A7D9-792391FC8D09}"/>
                  </a:ext>
                </a:extLst>
              </p:cNvPr>
              <p:cNvSpPr/>
              <p:nvPr/>
            </p:nvSpPr>
            <p:spPr>
              <a:xfrm>
                <a:off x="3789668" y="2993560"/>
                <a:ext cx="638316" cy="184666"/>
              </a:xfrm>
              <a:prstGeom prst="rect">
                <a:avLst/>
              </a:prstGeom>
            </p:spPr>
            <p:txBody>
              <a:bodyPr wrap="none">
                <a:spAutoFit/>
              </a:bodyPr>
              <a:lstStyle/>
              <a:p>
                <a:r>
                  <a:rPr lang="fr-CH" sz="600" dirty="0">
                    <a:solidFill>
                      <a:srgbClr val="FF0000"/>
                    </a:solidFill>
                    <a:latin typeface="arial" panose="020B0604020202020204" pitchFamily="34" charset="0"/>
                  </a:rPr>
                  <a:t>= non corrigé</a:t>
                </a:r>
                <a:endParaRPr lang="fr-FR" sz="600" dirty="0">
                  <a:solidFill>
                    <a:srgbClr val="FF0000"/>
                  </a:solidFill>
                </a:endParaRPr>
              </a:p>
            </p:txBody>
          </p:sp>
          <p:sp>
            <p:nvSpPr>
              <p:cNvPr id="15" name="Rectangle 14">
                <a:extLst>
                  <a:ext uri="{FF2B5EF4-FFF2-40B4-BE49-F238E27FC236}">
                    <a16:creationId xmlns:a16="http://schemas.microsoft.com/office/drawing/2014/main" xmlns="" id="{A8DA51D0-9AF1-B246-A45F-0194CB479EFB}"/>
                  </a:ext>
                </a:extLst>
              </p:cNvPr>
              <p:cNvSpPr/>
              <p:nvPr/>
            </p:nvSpPr>
            <p:spPr>
              <a:xfrm>
                <a:off x="2918776" y="2886375"/>
                <a:ext cx="399468" cy="246221"/>
              </a:xfrm>
              <a:prstGeom prst="rect">
                <a:avLst/>
              </a:prstGeom>
              <a:noFill/>
            </p:spPr>
            <p:txBody>
              <a:bodyPr wrap="none">
                <a:spAutoFit/>
              </a:bodyPr>
              <a:lstStyle/>
              <a:p>
                <a:r>
                  <a:rPr lang="fr-CH" sz="1000" b="1" dirty="0" smtClean="0">
                    <a:solidFill>
                      <a:srgbClr val="4D5156"/>
                    </a:solidFill>
                    <a:latin typeface="arial" panose="020B0604020202020204" pitchFamily="34" charset="0"/>
                  </a:rPr>
                  <a:t> (R)</a:t>
                </a:r>
                <a:endParaRPr lang="fr-FR" sz="1000" b="1" dirty="0"/>
              </a:p>
            </p:txBody>
          </p:sp>
          <p:sp>
            <p:nvSpPr>
              <p:cNvPr id="16" name="Rectangle 15">
                <a:extLst>
                  <a:ext uri="{FF2B5EF4-FFF2-40B4-BE49-F238E27FC236}">
                    <a16:creationId xmlns:a16="http://schemas.microsoft.com/office/drawing/2014/main" xmlns="" id="{A8DA51D0-9AF1-B246-A45F-0194CB479EFB}"/>
                  </a:ext>
                </a:extLst>
              </p:cNvPr>
              <p:cNvSpPr/>
              <p:nvPr/>
            </p:nvSpPr>
            <p:spPr>
              <a:xfrm>
                <a:off x="4070610" y="2863982"/>
                <a:ext cx="333746" cy="246221"/>
              </a:xfrm>
              <a:prstGeom prst="rect">
                <a:avLst/>
              </a:prstGeom>
              <a:noFill/>
            </p:spPr>
            <p:txBody>
              <a:bodyPr wrap="none">
                <a:spAutoFit/>
              </a:bodyPr>
              <a:lstStyle/>
              <a:p>
                <a:r>
                  <a:rPr lang="fr-CH" sz="1000" b="1" dirty="0" smtClean="0">
                    <a:solidFill>
                      <a:srgbClr val="4D5156"/>
                    </a:solidFill>
                    <a:latin typeface="arial" panose="020B0604020202020204" pitchFamily="34" charset="0"/>
                  </a:rPr>
                  <a:t> %</a:t>
                </a:r>
                <a:endParaRPr lang="fr-FR" sz="1000" b="1" dirty="0"/>
              </a:p>
            </p:txBody>
          </p:sp>
        </p:grpSp>
        <p:sp>
          <p:nvSpPr>
            <p:cNvPr id="8" name="ZoneTexte 7"/>
            <p:cNvSpPr txBox="1"/>
            <p:nvPr/>
          </p:nvSpPr>
          <p:spPr>
            <a:xfrm>
              <a:off x="2921731" y="5517232"/>
              <a:ext cx="1002197" cy="307777"/>
            </a:xfrm>
            <a:prstGeom prst="rect">
              <a:avLst/>
            </a:prstGeom>
            <a:solidFill>
              <a:schemeClr val="bg1"/>
            </a:solidFill>
          </p:spPr>
          <p:txBody>
            <a:bodyPr wrap="none" rtlCol="0">
              <a:spAutoFit/>
            </a:bodyPr>
            <a:lstStyle/>
            <a:p>
              <a:r>
                <a:rPr lang="fr-CH" sz="1400" b="1" dirty="0" smtClean="0"/>
                <a:t>TP (QUICK)</a:t>
              </a:r>
              <a:endParaRPr lang="fr-CH" sz="1400" b="1" dirty="0"/>
            </a:p>
          </p:txBody>
        </p:sp>
        <p:sp>
          <p:nvSpPr>
            <p:cNvPr id="17" name="ZoneTexte 16"/>
            <p:cNvSpPr txBox="1"/>
            <p:nvPr/>
          </p:nvSpPr>
          <p:spPr>
            <a:xfrm>
              <a:off x="3110799" y="5901322"/>
              <a:ext cx="547009" cy="307777"/>
            </a:xfrm>
            <a:prstGeom prst="rect">
              <a:avLst/>
            </a:prstGeom>
            <a:solidFill>
              <a:schemeClr val="bg1"/>
            </a:solidFill>
          </p:spPr>
          <p:txBody>
            <a:bodyPr wrap="none" rtlCol="0">
              <a:spAutoFit/>
            </a:bodyPr>
            <a:lstStyle/>
            <a:p>
              <a:r>
                <a:rPr lang="fr-CH" sz="1400" b="1" dirty="0" err="1"/>
                <a:t>a</a:t>
              </a:r>
              <a:r>
                <a:rPr lang="fr-CH" sz="1400" b="1" dirty="0" err="1" smtClean="0"/>
                <a:t>PTT</a:t>
              </a:r>
              <a:endParaRPr lang="fr-CH" sz="1400" b="1" dirty="0"/>
            </a:p>
          </p:txBody>
        </p:sp>
        <p:sp>
          <p:nvSpPr>
            <p:cNvPr id="10" name="Rectangle 9"/>
            <p:cNvSpPr/>
            <p:nvPr/>
          </p:nvSpPr>
          <p:spPr>
            <a:xfrm>
              <a:off x="4232030" y="5892080"/>
              <a:ext cx="2751926" cy="365378"/>
            </a:xfrm>
            <a:prstGeom prst="rect">
              <a:avLst/>
            </a:prstGeom>
            <a:solidFill>
              <a:srgbClr val="FF0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
        <p:nvSpPr>
          <p:cNvPr id="11" name="Rectangle 10"/>
          <p:cNvSpPr/>
          <p:nvPr/>
        </p:nvSpPr>
        <p:spPr>
          <a:xfrm>
            <a:off x="171618" y="6615971"/>
            <a:ext cx="4572000" cy="246221"/>
          </a:xfrm>
          <a:prstGeom prst="rect">
            <a:avLst/>
          </a:prstGeom>
        </p:spPr>
        <p:txBody>
          <a:bodyPr>
            <a:spAutoFit/>
          </a:bodyPr>
          <a:lstStyle/>
          <a:p>
            <a:r>
              <a:rPr lang="fr-CH" sz="1000" dirty="0" smtClean="0">
                <a:latin typeface="arial" panose="020B0604020202020204" pitchFamily="34" charset="0"/>
                <a:sym typeface="Wingdings" panose="05000000000000000000" pitchFamily="2" charset="2"/>
              </a:rPr>
              <a:t>*Indice </a:t>
            </a:r>
            <a:r>
              <a:rPr lang="fr-CH" sz="1000" dirty="0">
                <a:latin typeface="arial" panose="020B0604020202020204" pitchFamily="34" charset="0"/>
              </a:rPr>
              <a:t>R (de </a:t>
            </a:r>
            <a:r>
              <a:rPr lang="fr-CH" sz="1000" dirty="0" err="1">
                <a:latin typeface="arial" panose="020B0604020202020204" pitchFamily="34" charset="0"/>
              </a:rPr>
              <a:t>Rosner</a:t>
            </a:r>
            <a:r>
              <a:rPr lang="fr-CH" sz="1000" dirty="0">
                <a:latin typeface="arial" panose="020B0604020202020204" pitchFamily="34" charset="0"/>
              </a:rPr>
              <a:t>) = (PTT mélange - PTT témoin) / PTT patient x 100</a:t>
            </a:r>
            <a:endParaRPr lang="fr-CH" sz="1000" dirty="0"/>
          </a:p>
        </p:txBody>
      </p:sp>
    </p:spTree>
    <p:extLst>
      <p:ext uri="{BB962C8B-B14F-4D97-AF65-F5344CB8AC3E}">
        <p14:creationId xmlns:p14="http://schemas.microsoft.com/office/powerpoint/2010/main" val="226282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p:cNvPicPr>
            <a:picLocks noChangeAspect="1"/>
          </p:cNvPicPr>
          <p:nvPr/>
        </p:nvPicPr>
        <p:blipFill>
          <a:blip r:embed="rId3"/>
          <a:stretch>
            <a:fillRect/>
          </a:stretch>
        </p:blipFill>
        <p:spPr>
          <a:xfrm>
            <a:off x="2314260" y="2762157"/>
            <a:ext cx="4515480" cy="1333686"/>
          </a:xfrm>
          <a:prstGeom prst="rect">
            <a:avLst/>
          </a:prstGeom>
        </p:spPr>
      </p:pic>
      <p:pic>
        <p:nvPicPr>
          <p:cNvPr id="22" name="Image 21"/>
          <p:cNvPicPr>
            <a:picLocks noChangeAspect="1"/>
          </p:cNvPicPr>
          <p:nvPr/>
        </p:nvPicPr>
        <p:blipFill>
          <a:blip r:embed="rId4"/>
          <a:stretch>
            <a:fillRect/>
          </a:stretch>
        </p:blipFill>
        <p:spPr>
          <a:xfrm>
            <a:off x="2314260" y="2362051"/>
            <a:ext cx="3829584" cy="400106"/>
          </a:xfrm>
          <a:prstGeom prst="rect">
            <a:avLst/>
          </a:prstGeom>
        </p:spPr>
      </p:pic>
      <p:sp>
        <p:nvSpPr>
          <p:cNvPr id="23" name="Rectangle 22"/>
          <p:cNvSpPr/>
          <p:nvPr/>
        </p:nvSpPr>
        <p:spPr>
          <a:xfrm>
            <a:off x="3923928" y="1916832"/>
            <a:ext cx="720080" cy="845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27" name="Connecteur droit avec flèche 26"/>
          <p:cNvCxnSpPr/>
          <p:nvPr/>
        </p:nvCxnSpPr>
        <p:spPr>
          <a:xfrm flipH="1">
            <a:off x="5076056" y="3645024"/>
            <a:ext cx="28803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2123728" y="951121"/>
            <a:ext cx="4598503" cy="646331"/>
          </a:xfrm>
          <a:prstGeom prst="rect">
            <a:avLst/>
          </a:prstGeom>
          <a:noFill/>
        </p:spPr>
        <p:txBody>
          <a:bodyPr wrap="none" rtlCol="0">
            <a:spAutoFit/>
          </a:bodyPr>
          <a:lstStyle/>
          <a:p>
            <a:pPr algn="ctr"/>
            <a:r>
              <a:rPr lang="fr-CH" dirty="0" smtClean="0"/>
              <a:t>Cas concret, enfant </a:t>
            </a:r>
            <a:r>
              <a:rPr lang="fr-CH" dirty="0" err="1" smtClean="0"/>
              <a:t>Europééen</a:t>
            </a:r>
            <a:r>
              <a:rPr lang="fr-CH" dirty="0" smtClean="0"/>
              <a:t> de </a:t>
            </a:r>
            <a:r>
              <a:rPr lang="fr-CH" dirty="0" smtClean="0"/>
              <a:t>8 ans en </a:t>
            </a:r>
            <a:r>
              <a:rPr lang="fr-CH" dirty="0" smtClean="0"/>
              <a:t>BSH</a:t>
            </a:r>
          </a:p>
          <a:p>
            <a:pPr algn="ctr"/>
            <a:r>
              <a:rPr lang="fr-CH" dirty="0"/>
              <a:t>a</a:t>
            </a:r>
            <a:r>
              <a:rPr lang="fr-CH" dirty="0" smtClean="0"/>
              <a:t>vec correction spontanée du PTT après 3 mois</a:t>
            </a:r>
            <a:endParaRPr lang="fr-CH" dirty="0"/>
          </a:p>
        </p:txBody>
      </p:sp>
    </p:spTree>
    <p:extLst>
      <p:ext uri="{BB962C8B-B14F-4D97-AF65-F5344CB8AC3E}">
        <p14:creationId xmlns:p14="http://schemas.microsoft.com/office/powerpoint/2010/main" val="1412672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73024"/>
            <a:ext cx="8658601" cy="5109091"/>
          </a:xfrm>
          <a:prstGeom prst="rect">
            <a:avLst/>
          </a:prstGeom>
        </p:spPr>
        <p:txBody>
          <a:bodyPr wrap="square">
            <a:spAutoFit/>
          </a:bodyPr>
          <a:lstStyle/>
          <a:p>
            <a:pPr marL="285750" indent="-285750">
              <a:buFont typeface="Arial" panose="020B0604020202020204" pitchFamily="34" charset="0"/>
              <a:buChar char="•"/>
            </a:pPr>
            <a:r>
              <a:rPr lang="en-US" sz="2800" dirty="0" err="1"/>
              <a:t>Prévalence</a:t>
            </a:r>
            <a:r>
              <a:rPr lang="en-US" sz="2800" dirty="0"/>
              <a:t> des </a:t>
            </a:r>
            <a:r>
              <a:rPr lang="en-US" sz="2800" dirty="0" err="1"/>
              <a:t>aPL</a:t>
            </a:r>
            <a:r>
              <a:rPr lang="en-US" sz="2800" dirty="0"/>
              <a:t> </a:t>
            </a:r>
            <a:r>
              <a:rPr lang="en-US" sz="2800" dirty="0" err="1" smtClean="0"/>
              <a:t>dans</a:t>
            </a:r>
            <a:r>
              <a:rPr lang="en-US" sz="2800" dirty="0" smtClean="0"/>
              <a:t> </a:t>
            </a:r>
            <a:r>
              <a:rPr lang="en-US" sz="2800" dirty="0"/>
              <a:t>la population </a:t>
            </a:r>
            <a:r>
              <a:rPr lang="en-US" sz="2800" b="1" dirty="0" err="1" smtClean="0"/>
              <a:t>saine</a:t>
            </a:r>
            <a:r>
              <a:rPr lang="en-US" sz="2800" dirty="0" smtClean="0"/>
              <a:t> entre 1.0</a:t>
            </a:r>
            <a:r>
              <a:rPr lang="en-US" sz="2800" dirty="0"/>
              <a:t>%  </a:t>
            </a:r>
            <a:r>
              <a:rPr lang="en-US" sz="2800" dirty="0" smtClean="0"/>
              <a:t>et 5.6</a:t>
            </a:r>
            <a:r>
              <a:rPr lang="en-US" sz="2800" dirty="0"/>
              <a:t>% </a:t>
            </a:r>
            <a:r>
              <a:rPr lang="en-US" sz="2800" dirty="0" smtClean="0"/>
              <a:t>.</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a:t>Les </a:t>
            </a:r>
            <a:r>
              <a:rPr lang="en-US" sz="2800" dirty="0" err="1"/>
              <a:t>aPL</a:t>
            </a:r>
            <a:r>
              <a:rPr lang="en-US" sz="2800" dirty="0"/>
              <a:t> </a:t>
            </a:r>
            <a:r>
              <a:rPr lang="en-US" sz="2800" dirty="0" err="1"/>
              <a:t>sont</a:t>
            </a:r>
            <a:r>
              <a:rPr lang="en-US" sz="2800" dirty="0"/>
              <a:t> </a:t>
            </a:r>
            <a:r>
              <a:rPr lang="en-US" sz="2800" b="1" dirty="0" err="1" smtClean="0"/>
              <a:t>transitoires</a:t>
            </a:r>
            <a:r>
              <a:rPr lang="en-US" sz="2800" dirty="0" smtClean="0"/>
              <a:t> </a:t>
            </a:r>
            <a:r>
              <a:rPr lang="en-US" sz="2800" dirty="0" err="1"/>
              <a:t>dans</a:t>
            </a:r>
            <a:r>
              <a:rPr lang="en-US" sz="2800" dirty="0"/>
              <a:t> la </a:t>
            </a:r>
            <a:r>
              <a:rPr lang="en-US" sz="2800" dirty="0" err="1"/>
              <a:t>plupart</a:t>
            </a:r>
            <a:r>
              <a:rPr lang="en-US" sz="2800" dirty="0"/>
              <a:t> des </a:t>
            </a:r>
            <a:r>
              <a:rPr lang="en-US" sz="2800" dirty="0" err="1"/>
              <a:t>cas</a:t>
            </a:r>
            <a:r>
              <a:rPr lang="en-US" sz="2800" dirty="0"/>
              <a:t> et sans signification </a:t>
            </a:r>
            <a:r>
              <a:rPr lang="en-US" sz="2800" dirty="0" err="1"/>
              <a:t>clinique</a:t>
            </a:r>
            <a:r>
              <a:rPr lang="en-US" sz="2800" dirty="0" smtClean="0"/>
              <a: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err="1" smtClean="0"/>
              <a:t>aPL</a:t>
            </a:r>
            <a:r>
              <a:rPr lang="en-US" sz="2800" dirty="0" smtClean="0"/>
              <a:t> frequent chez le </a:t>
            </a:r>
            <a:r>
              <a:rPr lang="en-US" sz="2800" dirty="0" err="1" smtClean="0"/>
              <a:t>jeune</a:t>
            </a:r>
            <a:r>
              <a:rPr lang="en-US" sz="2800" dirty="0" smtClean="0"/>
              <a:t> enfant avec </a:t>
            </a:r>
            <a:r>
              <a:rPr lang="en-US" sz="2800" dirty="0" err="1" smtClean="0"/>
              <a:t>une</a:t>
            </a:r>
            <a:r>
              <a:rPr lang="en-US" sz="2800" dirty="0" smtClean="0"/>
              <a:t> </a:t>
            </a:r>
            <a:r>
              <a:rPr lang="en-US" sz="2800" b="1" dirty="0" err="1" smtClean="0"/>
              <a:t>maladie</a:t>
            </a:r>
            <a:r>
              <a:rPr lang="en-US" sz="2800" b="1" dirty="0" smtClean="0"/>
              <a:t> ORL </a:t>
            </a:r>
            <a:r>
              <a:rPr lang="en-US" sz="2800" dirty="0" smtClean="0">
                <a:sym typeface="Wingdings" panose="05000000000000000000" pitchFamily="2" charset="2"/>
              </a:rPr>
              <a:t></a:t>
            </a:r>
            <a:r>
              <a:rPr lang="en-US" sz="2800" dirty="0" smtClean="0"/>
              <a:t> ne </a:t>
            </a:r>
            <a:r>
              <a:rPr lang="en-US" sz="2800" dirty="0" err="1" smtClean="0"/>
              <a:t>devraient</a:t>
            </a:r>
            <a:r>
              <a:rPr lang="en-US" sz="2800" dirty="0" smtClean="0"/>
              <a:t> pas faire </a:t>
            </a:r>
            <a:r>
              <a:rPr lang="en-US" sz="2800" dirty="0" err="1" smtClean="0"/>
              <a:t>différer</a:t>
            </a:r>
            <a:r>
              <a:rPr lang="en-US" sz="2800" dirty="0" smtClean="0"/>
              <a:t> </a:t>
            </a:r>
            <a:r>
              <a:rPr lang="en-US" sz="2800" dirty="0" err="1" smtClean="0"/>
              <a:t>une</a:t>
            </a:r>
            <a:r>
              <a:rPr lang="en-US" sz="2800" dirty="0" smtClean="0"/>
              <a:t> intervention ORL.</a:t>
            </a:r>
          </a:p>
          <a:p>
            <a:endParaRPr lang="en-US" sz="2800" dirty="0" smtClean="0"/>
          </a:p>
          <a:p>
            <a:pPr marL="285750" indent="-285750">
              <a:buFont typeface="Arial" panose="020B0604020202020204" pitchFamily="34" charset="0"/>
              <a:buChar char="•"/>
            </a:pPr>
            <a:r>
              <a:rPr lang="en-US" sz="2800" dirty="0" smtClean="0"/>
              <a:t>Il </a:t>
            </a:r>
            <a:r>
              <a:rPr lang="en-US" sz="2800" dirty="0" err="1" smtClean="0"/>
              <a:t>faut</a:t>
            </a:r>
            <a:r>
              <a:rPr lang="en-US" sz="2800" dirty="0" smtClean="0"/>
              <a:t> </a:t>
            </a:r>
            <a:r>
              <a:rPr lang="en-US" sz="2800" dirty="0" err="1" smtClean="0"/>
              <a:t>interpréter</a:t>
            </a:r>
            <a:r>
              <a:rPr lang="en-US" sz="2800" dirty="0" smtClean="0"/>
              <a:t> les </a:t>
            </a:r>
            <a:r>
              <a:rPr lang="en-US" sz="2800" dirty="0" err="1" smtClean="0"/>
              <a:t>aPL</a:t>
            </a:r>
            <a:r>
              <a:rPr lang="en-US" sz="2800" dirty="0" smtClean="0"/>
              <a:t> </a:t>
            </a:r>
            <a:r>
              <a:rPr lang="en-US" sz="2800" dirty="0" err="1" smtClean="0"/>
              <a:t>en</a:t>
            </a:r>
            <a:r>
              <a:rPr lang="en-US" sz="2800" dirty="0" smtClean="0"/>
              <a:t> </a:t>
            </a:r>
            <a:r>
              <a:rPr lang="en-US" sz="2800" dirty="0" err="1" smtClean="0"/>
              <a:t>fonction</a:t>
            </a:r>
            <a:r>
              <a:rPr lang="en-US" sz="2800" dirty="0" smtClean="0"/>
              <a:t> de la </a:t>
            </a:r>
            <a:r>
              <a:rPr lang="en-US" sz="2800" dirty="0" err="1" smtClean="0"/>
              <a:t>clinique</a:t>
            </a:r>
            <a:r>
              <a:rPr lang="en-US" sz="2800" dirty="0" smtClean="0"/>
              <a:t> sous-</a:t>
            </a:r>
            <a:r>
              <a:rPr lang="en-US" sz="2800" dirty="0" err="1" smtClean="0"/>
              <a:t>jacente</a:t>
            </a:r>
            <a:r>
              <a:rPr lang="en-US" sz="2800" dirty="0" smtClean="0"/>
              <a:t> et pas </a:t>
            </a:r>
            <a:r>
              <a:rPr lang="en-US" sz="2800" dirty="0" err="1" smtClean="0"/>
              <a:t>juste</a:t>
            </a:r>
            <a:r>
              <a:rPr lang="en-US" sz="2800" dirty="0" smtClean="0"/>
              <a:t> la </a:t>
            </a:r>
            <a:r>
              <a:rPr lang="en-US" sz="2800" dirty="0" err="1" smtClean="0"/>
              <a:t>valeure</a:t>
            </a:r>
            <a:r>
              <a:rPr lang="en-US" sz="2800" dirty="0" smtClean="0"/>
              <a:t> </a:t>
            </a:r>
            <a:r>
              <a:rPr lang="en-US" sz="2800" dirty="0" err="1" smtClean="0"/>
              <a:t>mesurée</a:t>
            </a:r>
            <a:r>
              <a:rPr lang="en-US" sz="2800" dirty="0" smtClean="0"/>
              <a:t>.</a:t>
            </a:r>
          </a:p>
          <a:p>
            <a:r>
              <a:rPr lang="pt-BR" dirty="0" smtClean="0"/>
              <a:t>					</a:t>
            </a:r>
            <a:r>
              <a:rPr lang="pt-BR" sz="1000" dirty="0" smtClean="0"/>
              <a:t>	</a:t>
            </a:r>
          </a:p>
        </p:txBody>
      </p:sp>
      <p:sp>
        <p:nvSpPr>
          <p:cNvPr id="2" name="Rectangle 1"/>
          <p:cNvSpPr/>
          <p:nvPr/>
        </p:nvSpPr>
        <p:spPr>
          <a:xfrm>
            <a:off x="5663011" y="6311752"/>
            <a:ext cx="3506344" cy="369332"/>
          </a:xfrm>
          <a:prstGeom prst="rect">
            <a:avLst/>
          </a:prstGeom>
        </p:spPr>
        <p:txBody>
          <a:bodyPr wrap="none">
            <a:spAutoFit/>
          </a:bodyPr>
          <a:lstStyle/>
          <a:p>
            <a:r>
              <a:rPr lang="pt-BR" dirty="0"/>
              <a:t>J Fam Pract. 2013 June;62(6):E1-E3.</a:t>
            </a:r>
            <a:endParaRPr lang="fr-CH" dirty="0"/>
          </a:p>
        </p:txBody>
      </p:sp>
      <p:sp>
        <p:nvSpPr>
          <p:cNvPr id="7" name="ZoneTexte 6"/>
          <p:cNvSpPr txBox="1"/>
          <p:nvPr/>
        </p:nvSpPr>
        <p:spPr>
          <a:xfrm>
            <a:off x="2987824" y="260648"/>
            <a:ext cx="2958246" cy="923330"/>
          </a:xfrm>
          <a:prstGeom prst="rect">
            <a:avLst/>
          </a:prstGeom>
          <a:noFill/>
        </p:spPr>
        <p:txBody>
          <a:bodyPr wrap="none" rtlCol="0">
            <a:spAutoFit/>
          </a:bodyPr>
          <a:lstStyle/>
          <a:p>
            <a:r>
              <a:rPr lang="fr-CH" sz="5400" b="1" dirty="0" smtClean="0"/>
              <a:t>MESSAGE</a:t>
            </a:r>
            <a:endParaRPr lang="fr-CH" sz="5400" b="1" dirty="0"/>
          </a:p>
        </p:txBody>
      </p:sp>
    </p:spTree>
    <p:extLst>
      <p:ext uri="{BB962C8B-B14F-4D97-AF65-F5344CB8AC3E}">
        <p14:creationId xmlns:p14="http://schemas.microsoft.com/office/powerpoint/2010/main" val="90848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ZoneTexte 48"/>
          <p:cNvSpPr txBox="1"/>
          <p:nvPr/>
        </p:nvSpPr>
        <p:spPr>
          <a:xfrm>
            <a:off x="3077068" y="117092"/>
            <a:ext cx="2568332" cy="584775"/>
          </a:xfrm>
          <a:prstGeom prst="rect">
            <a:avLst/>
          </a:prstGeom>
          <a:noFill/>
        </p:spPr>
        <p:txBody>
          <a:bodyPr wrap="none" rtlCol="0">
            <a:spAutoFit/>
          </a:bodyPr>
          <a:lstStyle/>
          <a:p>
            <a:r>
              <a:rPr lang="fr-CH" sz="3200" b="1" dirty="0" smtClean="0"/>
              <a:t>CAS CLINIQUE</a:t>
            </a:r>
            <a:endParaRPr lang="fr-CH" sz="3200" b="1" dirty="0"/>
          </a:p>
        </p:txBody>
      </p:sp>
      <p:pic>
        <p:nvPicPr>
          <p:cNvPr id="12" name="Image 11"/>
          <p:cNvPicPr>
            <a:picLocks noChangeAspect="1"/>
          </p:cNvPicPr>
          <p:nvPr/>
        </p:nvPicPr>
        <p:blipFill>
          <a:blip r:embed="rId2"/>
          <a:stretch>
            <a:fillRect/>
          </a:stretch>
        </p:blipFill>
        <p:spPr>
          <a:xfrm>
            <a:off x="2627677" y="816844"/>
            <a:ext cx="3482769" cy="2704423"/>
          </a:xfrm>
          <a:prstGeom prst="rect">
            <a:avLst/>
          </a:prstGeom>
        </p:spPr>
      </p:pic>
      <p:sp>
        <p:nvSpPr>
          <p:cNvPr id="13" name="ZoneTexte 12"/>
          <p:cNvSpPr txBox="1"/>
          <p:nvPr/>
        </p:nvSpPr>
        <p:spPr>
          <a:xfrm>
            <a:off x="6300192" y="1950884"/>
            <a:ext cx="1318631" cy="646331"/>
          </a:xfrm>
          <a:prstGeom prst="rect">
            <a:avLst/>
          </a:prstGeom>
          <a:noFill/>
        </p:spPr>
        <p:txBody>
          <a:bodyPr wrap="none" rtlCol="0">
            <a:spAutoFit/>
          </a:bodyPr>
          <a:lstStyle/>
          <a:p>
            <a:pPr algn="ctr"/>
            <a:r>
              <a:rPr lang="fr-CH" dirty="0" smtClean="0"/>
              <a:t>Diagnostic ?</a:t>
            </a:r>
          </a:p>
          <a:p>
            <a:pPr algn="ctr"/>
            <a:r>
              <a:rPr lang="fr-CH" dirty="0" smtClean="0"/>
              <a:t>T4F</a:t>
            </a:r>
          </a:p>
        </p:txBody>
      </p:sp>
      <p:grpSp>
        <p:nvGrpSpPr>
          <p:cNvPr id="2" name="Groupe 1"/>
          <p:cNvGrpSpPr/>
          <p:nvPr/>
        </p:nvGrpSpPr>
        <p:grpSpPr>
          <a:xfrm>
            <a:off x="2805954" y="3717032"/>
            <a:ext cx="3600953" cy="1888098"/>
            <a:chOff x="2805954" y="3717032"/>
            <a:chExt cx="3600953" cy="1888098"/>
          </a:xfrm>
        </p:grpSpPr>
        <p:grpSp>
          <p:nvGrpSpPr>
            <p:cNvPr id="27" name="Groupe 26"/>
            <p:cNvGrpSpPr/>
            <p:nvPr/>
          </p:nvGrpSpPr>
          <p:grpSpPr>
            <a:xfrm>
              <a:off x="2805954" y="3717032"/>
              <a:ext cx="3600953" cy="1888098"/>
              <a:chOff x="274278" y="2488272"/>
              <a:chExt cx="3600953" cy="1888098"/>
            </a:xfrm>
          </p:grpSpPr>
          <p:grpSp>
            <p:nvGrpSpPr>
              <p:cNvPr id="26" name="Groupe 25"/>
              <p:cNvGrpSpPr/>
              <p:nvPr/>
            </p:nvGrpSpPr>
            <p:grpSpPr>
              <a:xfrm>
                <a:off x="274278" y="3471369"/>
                <a:ext cx="3600953" cy="905001"/>
                <a:chOff x="179512" y="2492896"/>
                <a:chExt cx="3600953" cy="905001"/>
              </a:xfrm>
            </p:grpSpPr>
            <p:pic>
              <p:nvPicPr>
                <p:cNvPr id="5" name="Image 4"/>
                <p:cNvPicPr>
                  <a:picLocks noChangeAspect="1"/>
                </p:cNvPicPr>
                <p:nvPr/>
              </p:nvPicPr>
              <p:blipFill>
                <a:blip r:embed="rId3"/>
                <a:stretch>
                  <a:fillRect/>
                </a:stretch>
              </p:blipFill>
              <p:spPr>
                <a:xfrm>
                  <a:off x="179512" y="2492896"/>
                  <a:ext cx="3600953" cy="905001"/>
                </a:xfrm>
                <a:prstGeom prst="rect">
                  <a:avLst/>
                </a:prstGeom>
                <a:ln>
                  <a:solidFill>
                    <a:schemeClr val="tx1"/>
                  </a:solidFill>
                </a:ln>
              </p:spPr>
            </p:pic>
            <p:sp>
              <p:nvSpPr>
                <p:cNvPr id="6" name="Ellipse 5"/>
                <p:cNvSpPr/>
                <p:nvPr/>
              </p:nvSpPr>
              <p:spPr>
                <a:xfrm>
                  <a:off x="3037074" y="2852936"/>
                  <a:ext cx="504056" cy="5449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
            <p:nvSpPr>
              <p:cNvPr id="50" name="Flèche droite 49"/>
              <p:cNvSpPr/>
              <p:nvPr/>
            </p:nvSpPr>
            <p:spPr>
              <a:xfrm rot="5400000">
                <a:off x="1608276" y="2488272"/>
                <a:ext cx="720080"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
          <p:nvSpPr>
            <p:cNvPr id="14" name="ZoneTexte 13"/>
            <p:cNvSpPr txBox="1"/>
            <p:nvPr/>
          </p:nvSpPr>
          <p:spPr>
            <a:xfrm>
              <a:off x="4946391" y="3881307"/>
              <a:ext cx="1122422" cy="253916"/>
            </a:xfrm>
            <a:prstGeom prst="rect">
              <a:avLst/>
            </a:prstGeom>
            <a:noFill/>
          </p:spPr>
          <p:txBody>
            <a:bodyPr wrap="none" rtlCol="0">
              <a:spAutoFit/>
            </a:bodyPr>
            <a:lstStyle/>
            <a:p>
              <a:pPr algn="ctr"/>
              <a:r>
                <a:rPr lang="fr-CH" sz="1050" dirty="0" smtClean="0"/>
                <a:t>Bilan coagulation</a:t>
              </a:r>
            </a:p>
          </p:txBody>
        </p:sp>
      </p:grpSp>
      <p:sp>
        <p:nvSpPr>
          <p:cNvPr id="15" name="ZoneTexte 14"/>
          <p:cNvSpPr txBox="1"/>
          <p:nvPr/>
        </p:nvSpPr>
        <p:spPr>
          <a:xfrm>
            <a:off x="3596124" y="5733256"/>
            <a:ext cx="2109808" cy="646331"/>
          </a:xfrm>
          <a:prstGeom prst="rect">
            <a:avLst/>
          </a:prstGeom>
          <a:noFill/>
        </p:spPr>
        <p:txBody>
          <a:bodyPr wrap="none" rtlCol="0">
            <a:spAutoFit/>
          </a:bodyPr>
          <a:lstStyle/>
          <a:p>
            <a:pPr marL="285750" indent="-285750">
              <a:buFont typeface="Arial" panose="020B0604020202020204" pitchFamily="34" charset="0"/>
              <a:buChar char="•"/>
            </a:pPr>
            <a:r>
              <a:rPr lang="fr-CH" dirty="0"/>
              <a:t>P</a:t>
            </a:r>
            <a:r>
              <a:rPr lang="fr-CH" dirty="0" smtClean="0"/>
              <a:t>as de résultats…</a:t>
            </a:r>
          </a:p>
          <a:p>
            <a:pPr marL="285750" indent="-285750">
              <a:buFont typeface="Arial" panose="020B0604020202020204" pitchFamily="34" charset="0"/>
              <a:buChar char="•"/>
            </a:pPr>
            <a:r>
              <a:rPr lang="fr-CH" dirty="0" smtClean="0"/>
              <a:t>Pourquoi ?</a:t>
            </a:r>
            <a:endParaRPr lang="fr-CH" dirty="0"/>
          </a:p>
        </p:txBody>
      </p:sp>
    </p:spTree>
    <p:extLst>
      <p:ext uri="{BB962C8B-B14F-4D97-AF65-F5344CB8AC3E}">
        <p14:creationId xmlns:p14="http://schemas.microsoft.com/office/powerpoint/2010/main" val="403821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wipe(left)">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2E797D2A-C34E-B04F-B51F-71A27135E992}"/>
              </a:ext>
            </a:extLst>
          </p:cNvPr>
          <p:cNvPicPr>
            <a:picLocks noChangeAspect="1"/>
          </p:cNvPicPr>
          <p:nvPr/>
        </p:nvPicPr>
        <p:blipFill rotWithShape="1">
          <a:blip r:embed="rId2"/>
          <a:srcRect r="18964"/>
          <a:stretch/>
        </p:blipFill>
        <p:spPr>
          <a:xfrm>
            <a:off x="1614437" y="988098"/>
            <a:ext cx="4901672" cy="3085701"/>
          </a:xfrm>
          <a:prstGeom prst="rect">
            <a:avLst/>
          </a:prstGeom>
        </p:spPr>
      </p:pic>
      <p:grpSp>
        <p:nvGrpSpPr>
          <p:cNvPr id="4" name="Groupe 3"/>
          <p:cNvGrpSpPr/>
          <p:nvPr/>
        </p:nvGrpSpPr>
        <p:grpSpPr>
          <a:xfrm>
            <a:off x="6516216" y="1016586"/>
            <a:ext cx="2520280" cy="900246"/>
            <a:chOff x="6516216" y="980728"/>
            <a:chExt cx="2520280" cy="900246"/>
          </a:xfrm>
        </p:grpSpPr>
        <p:cxnSp>
          <p:nvCxnSpPr>
            <p:cNvPr id="5" name="Connecteur droit 4">
              <a:extLst>
                <a:ext uri="{FF2B5EF4-FFF2-40B4-BE49-F238E27FC236}">
                  <a16:creationId xmlns:a16="http://schemas.microsoft.com/office/drawing/2014/main" xmlns="" id="{C6DE3C1B-9148-1342-B7F2-3E9B3F74C23C}"/>
                </a:ext>
              </a:extLst>
            </p:cNvPr>
            <p:cNvCxnSpPr/>
            <p:nvPr/>
          </p:nvCxnSpPr>
          <p:spPr>
            <a:xfrm flipH="1" flipV="1">
              <a:off x="6516216" y="1268760"/>
              <a:ext cx="112746" cy="48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E445B3D5-5F80-FA4A-BF47-7E916F862AF0}"/>
                </a:ext>
              </a:extLst>
            </p:cNvPr>
            <p:cNvSpPr/>
            <p:nvPr/>
          </p:nvSpPr>
          <p:spPr>
            <a:xfrm>
              <a:off x="6619453" y="980728"/>
              <a:ext cx="2417043" cy="900246"/>
            </a:xfrm>
            <a:prstGeom prst="rect">
              <a:avLst/>
            </a:prstGeom>
            <a:solidFill>
              <a:schemeClr val="bg1"/>
            </a:solidFill>
            <a:ln>
              <a:solidFill>
                <a:schemeClr val="tx1"/>
              </a:solidFill>
            </a:ln>
          </p:spPr>
          <p:txBody>
            <a:bodyPr wrap="square">
              <a:spAutoFit/>
            </a:bodyPr>
            <a:lstStyle/>
            <a:p>
              <a:r>
                <a:rPr lang="fr-CH" sz="1050" u="sng" dirty="0"/>
                <a:t>Voie «</a:t>
              </a:r>
              <a:r>
                <a:rPr lang="fr-CH" sz="1050" b="1" u="sng" dirty="0" smtClean="0"/>
                <a:t>extrinsèque» = TP, Quick, INR»</a:t>
              </a:r>
              <a:r>
                <a:rPr lang="fr-CH" sz="1050" u="sng" dirty="0" smtClean="0"/>
                <a:t> </a:t>
              </a:r>
            </a:p>
            <a:p>
              <a:endParaRPr lang="fr-CH" sz="1050" u="sng" dirty="0"/>
            </a:p>
            <a:p>
              <a:r>
                <a:rPr lang="fr-CH" sz="1050" dirty="0" smtClean="0"/>
                <a:t>On </a:t>
              </a:r>
              <a:r>
                <a:rPr lang="fr-CH" sz="1050" dirty="0"/>
                <a:t>doit y </a:t>
              </a:r>
              <a:r>
                <a:rPr lang="fr-CH" sz="1050" b="1" dirty="0">
                  <a:solidFill>
                    <a:srgbClr val="FF0000"/>
                  </a:solidFill>
                </a:rPr>
                <a:t>ajouter de la thromboplastine </a:t>
              </a:r>
              <a:r>
                <a:rPr lang="fr-CH" sz="1050" dirty="0"/>
                <a:t>pour déclencher la cascade de la </a:t>
              </a:r>
              <a:r>
                <a:rPr lang="fr-CH" sz="1050" dirty="0" smtClean="0"/>
                <a:t>coagulation</a:t>
              </a:r>
              <a:endParaRPr lang="fr-FR" sz="1050" dirty="0"/>
            </a:p>
          </p:txBody>
        </p:sp>
      </p:grpSp>
      <p:sp>
        <p:nvSpPr>
          <p:cNvPr id="2" name="ZoneTexte 1">
            <a:extLst>
              <a:ext uri="{FF2B5EF4-FFF2-40B4-BE49-F238E27FC236}">
                <a16:creationId xmlns:a16="http://schemas.microsoft.com/office/drawing/2014/main" xmlns="" id="{26BE2F9B-D822-9F45-BA30-AA1F5D80BDEF}"/>
              </a:ext>
            </a:extLst>
          </p:cNvPr>
          <p:cNvSpPr txBox="1"/>
          <p:nvPr/>
        </p:nvSpPr>
        <p:spPr>
          <a:xfrm>
            <a:off x="2136204" y="44624"/>
            <a:ext cx="5570115" cy="461665"/>
          </a:xfrm>
          <a:prstGeom prst="rect">
            <a:avLst/>
          </a:prstGeom>
          <a:noFill/>
        </p:spPr>
        <p:txBody>
          <a:bodyPr wrap="none" rtlCol="0">
            <a:spAutoFit/>
          </a:bodyPr>
          <a:lstStyle/>
          <a:p>
            <a:r>
              <a:rPr lang="fr-FR" sz="2400" b="1" dirty="0" smtClean="0"/>
              <a:t>RAPPEL DE CASCADE </a:t>
            </a:r>
            <a:r>
              <a:rPr lang="fr-FR" sz="2400" b="1" dirty="0"/>
              <a:t>DE LA COAGULATION</a:t>
            </a:r>
          </a:p>
        </p:txBody>
      </p:sp>
      <p:sp>
        <p:nvSpPr>
          <p:cNvPr id="9" name="Rectangle 8">
            <a:extLst>
              <a:ext uri="{FF2B5EF4-FFF2-40B4-BE49-F238E27FC236}">
                <a16:creationId xmlns:a16="http://schemas.microsoft.com/office/drawing/2014/main" xmlns="" id="{AEBCE3E2-4B53-9445-8C14-2F4D8F74EFCD}"/>
              </a:ext>
            </a:extLst>
          </p:cNvPr>
          <p:cNvSpPr/>
          <p:nvPr/>
        </p:nvSpPr>
        <p:spPr>
          <a:xfrm>
            <a:off x="3491880" y="3971334"/>
            <a:ext cx="1766830" cy="246221"/>
          </a:xfrm>
          <a:prstGeom prst="rect">
            <a:avLst/>
          </a:prstGeom>
        </p:spPr>
        <p:txBody>
          <a:bodyPr wrap="none">
            <a:spAutoFit/>
          </a:bodyPr>
          <a:lstStyle/>
          <a:p>
            <a:r>
              <a:rPr lang="fr-CH" sz="1000" dirty="0" err="1">
                <a:latin typeface="MyriadPro"/>
              </a:rPr>
              <a:t>www.transfusionontario.org</a:t>
            </a:r>
            <a:r>
              <a:rPr lang="fr-CH" sz="1000" dirty="0">
                <a:latin typeface="MyriadPro"/>
              </a:rPr>
              <a:t> </a:t>
            </a:r>
          </a:p>
        </p:txBody>
      </p:sp>
      <p:pic>
        <p:nvPicPr>
          <p:cNvPr id="7" name="Image 6">
            <a:extLst>
              <a:ext uri="{FF2B5EF4-FFF2-40B4-BE49-F238E27FC236}">
                <a16:creationId xmlns:a16="http://schemas.microsoft.com/office/drawing/2014/main" xmlns="" id="{04856038-C438-924F-93DD-E942E6B123D6}"/>
              </a:ext>
            </a:extLst>
          </p:cNvPr>
          <p:cNvPicPr>
            <a:picLocks noChangeAspect="1"/>
          </p:cNvPicPr>
          <p:nvPr/>
        </p:nvPicPr>
        <p:blipFill>
          <a:blip r:embed="rId3"/>
          <a:stretch>
            <a:fillRect/>
          </a:stretch>
        </p:blipFill>
        <p:spPr>
          <a:xfrm>
            <a:off x="2117851" y="4361313"/>
            <a:ext cx="4233121" cy="1731983"/>
          </a:xfrm>
          <a:prstGeom prst="rect">
            <a:avLst/>
          </a:prstGeom>
        </p:spPr>
      </p:pic>
      <p:grpSp>
        <p:nvGrpSpPr>
          <p:cNvPr id="6" name="Groupe 5"/>
          <p:cNvGrpSpPr/>
          <p:nvPr/>
        </p:nvGrpSpPr>
        <p:grpSpPr>
          <a:xfrm>
            <a:off x="35496" y="414680"/>
            <a:ext cx="1977548" cy="1384995"/>
            <a:chOff x="66773" y="414680"/>
            <a:chExt cx="1977548" cy="1384995"/>
          </a:xfrm>
        </p:grpSpPr>
        <p:sp>
          <p:nvSpPr>
            <p:cNvPr id="10" name="Rectangle 9">
              <a:extLst>
                <a:ext uri="{FF2B5EF4-FFF2-40B4-BE49-F238E27FC236}">
                  <a16:creationId xmlns:a16="http://schemas.microsoft.com/office/drawing/2014/main" xmlns="" id="{E445B3D5-5F80-FA4A-BF47-7E916F862AF0}"/>
                </a:ext>
              </a:extLst>
            </p:cNvPr>
            <p:cNvSpPr/>
            <p:nvPr/>
          </p:nvSpPr>
          <p:spPr>
            <a:xfrm>
              <a:off x="66773" y="414680"/>
              <a:ext cx="1876475" cy="1384995"/>
            </a:xfrm>
            <a:prstGeom prst="rect">
              <a:avLst/>
            </a:prstGeom>
            <a:solidFill>
              <a:schemeClr val="bg1"/>
            </a:solidFill>
            <a:ln>
              <a:solidFill>
                <a:schemeClr val="tx1"/>
              </a:solidFill>
            </a:ln>
          </p:spPr>
          <p:txBody>
            <a:bodyPr wrap="square">
              <a:spAutoFit/>
            </a:bodyPr>
            <a:lstStyle/>
            <a:p>
              <a:pPr algn="ctr"/>
              <a:r>
                <a:rPr lang="fr-CH" sz="1050" u="sng" dirty="0" smtClean="0"/>
                <a:t>La voie «</a:t>
              </a:r>
              <a:r>
                <a:rPr lang="fr-CH" sz="1050" b="1" u="sng" dirty="0" smtClean="0"/>
                <a:t>intrinsèque»</a:t>
              </a:r>
              <a:r>
                <a:rPr lang="fr-CH" sz="1050" u="sng" dirty="0" smtClean="0"/>
                <a:t> </a:t>
              </a:r>
            </a:p>
            <a:p>
              <a:endParaRPr lang="fr-CH" sz="1050" b="1" dirty="0">
                <a:solidFill>
                  <a:srgbClr val="FF0000"/>
                </a:solidFill>
              </a:endParaRPr>
            </a:p>
            <a:p>
              <a:r>
                <a:rPr lang="fr-CH" sz="1050" b="1" dirty="0" smtClean="0">
                  <a:solidFill>
                    <a:srgbClr val="FF0000"/>
                  </a:solidFill>
                </a:rPr>
                <a:t>N’a </a:t>
              </a:r>
              <a:r>
                <a:rPr lang="fr-CH" sz="1050" b="1" dirty="0">
                  <a:solidFill>
                    <a:srgbClr val="FF0000"/>
                  </a:solidFill>
                </a:rPr>
                <a:t>besoin de </a:t>
              </a:r>
              <a:r>
                <a:rPr lang="fr-CH" sz="1050" b="1" dirty="0" smtClean="0">
                  <a:solidFill>
                    <a:srgbClr val="FF0000"/>
                  </a:solidFill>
                </a:rPr>
                <a:t>rien </a:t>
              </a:r>
              <a:r>
                <a:rPr lang="fr-CH" sz="1050" dirty="0" smtClean="0"/>
                <a:t>pour coaguler </a:t>
              </a:r>
              <a:r>
                <a:rPr lang="fr-CH" sz="1050" dirty="0" smtClean="0">
                  <a:sym typeface="Wingdings" panose="05000000000000000000" pitchFamily="2" charset="2"/>
                </a:rPr>
                <a:t> L</a:t>
              </a:r>
              <a:r>
                <a:rPr lang="fr-CH" sz="1050" dirty="0" smtClean="0"/>
                <a:t>es </a:t>
              </a:r>
              <a:r>
                <a:rPr lang="fr-CH" sz="1050" dirty="0"/>
                <a:t>prélèvements sanguins doivent </a:t>
              </a:r>
              <a:r>
                <a:rPr lang="fr-CH" sz="1050" dirty="0" smtClean="0"/>
                <a:t>être au contraire </a:t>
              </a:r>
              <a:r>
                <a:rPr lang="fr-CH" sz="1050" dirty="0" err="1" smtClean="0"/>
                <a:t>anticoagulés</a:t>
              </a:r>
              <a:r>
                <a:rPr lang="fr-CH" sz="1050" dirty="0"/>
                <a:t> </a:t>
              </a:r>
              <a:r>
                <a:rPr lang="fr-CH" sz="1050" dirty="0" smtClean="0"/>
                <a:t>avant </a:t>
              </a:r>
              <a:r>
                <a:rPr lang="fr-CH" sz="1050" dirty="0"/>
                <a:t>la mesure au </a:t>
              </a:r>
              <a:r>
                <a:rPr lang="fr-CH" sz="1050" dirty="0" smtClean="0"/>
                <a:t>labo avec </a:t>
              </a:r>
              <a:r>
                <a:rPr lang="fr-CH" sz="1050" dirty="0"/>
                <a:t>une solution de </a:t>
              </a:r>
              <a:r>
                <a:rPr lang="fr-CH" sz="1050" b="1" dirty="0">
                  <a:solidFill>
                    <a:srgbClr val="FF0000"/>
                  </a:solidFill>
                </a:rPr>
                <a:t>citrate de </a:t>
              </a:r>
              <a:r>
                <a:rPr lang="fr-CH" sz="1050" b="1" dirty="0" smtClean="0">
                  <a:solidFill>
                    <a:srgbClr val="FF0000"/>
                  </a:solidFill>
                </a:rPr>
                <a:t>sodium</a:t>
              </a:r>
              <a:endParaRPr lang="fr-FR" sz="1050" dirty="0"/>
            </a:p>
          </p:txBody>
        </p:sp>
        <p:cxnSp>
          <p:nvCxnSpPr>
            <p:cNvPr id="11" name="Connecteur droit 10">
              <a:extLst>
                <a:ext uri="{FF2B5EF4-FFF2-40B4-BE49-F238E27FC236}">
                  <a16:creationId xmlns:a16="http://schemas.microsoft.com/office/drawing/2014/main" xmlns="" id="{C6DE3C1B-9148-1342-B7F2-3E9B3F74C23C}"/>
                </a:ext>
              </a:extLst>
            </p:cNvPr>
            <p:cNvCxnSpPr/>
            <p:nvPr/>
          </p:nvCxnSpPr>
          <p:spPr>
            <a:xfrm flipH="1" flipV="1">
              <a:off x="1957511" y="1268760"/>
              <a:ext cx="86810" cy="124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398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E09A1C1-A296-0346-922B-46AD49A98D32}"/>
              </a:ext>
            </a:extLst>
          </p:cNvPr>
          <p:cNvSpPr/>
          <p:nvPr/>
        </p:nvSpPr>
        <p:spPr>
          <a:xfrm>
            <a:off x="142980" y="908720"/>
            <a:ext cx="8551718" cy="5840060"/>
          </a:xfrm>
          <a:prstGeom prst="rect">
            <a:avLst/>
          </a:prstGeom>
        </p:spPr>
        <p:txBody>
          <a:bodyPr wrap="square">
            <a:spAutoFit/>
          </a:bodyPr>
          <a:lstStyle/>
          <a:p>
            <a:r>
              <a:rPr lang="fr-CH" dirty="0">
                <a:latin typeface="Novarese"/>
              </a:rPr>
              <a:t>L</a:t>
            </a:r>
            <a:r>
              <a:rPr lang="fr-CH" dirty="0" smtClean="0">
                <a:latin typeface="Novarese"/>
              </a:rPr>
              <a:t>es prélèvements sanguins, pour réaliser un PTT, doivent entre </a:t>
            </a:r>
            <a:r>
              <a:rPr lang="fr-CH" b="1" dirty="0" err="1" smtClean="0">
                <a:solidFill>
                  <a:srgbClr val="FF0000"/>
                </a:solidFill>
                <a:latin typeface="Novarese"/>
              </a:rPr>
              <a:t>anticoagulés</a:t>
            </a:r>
            <a:r>
              <a:rPr lang="fr-CH" dirty="0" smtClean="0">
                <a:solidFill>
                  <a:srgbClr val="FF0000"/>
                </a:solidFill>
                <a:latin typeface="Novarese"/>
              </a:rPr>
              <a:t> </a:t>
            </a:r>
            <a:r>
              <a:rPr lang="fr-CH" dirty="0" smtClean="0">
                <a:latin typeface="Novarese"/>
              </a:rPr>
              <a:t>avec une solution de </a:t>
            </a:r>
            <a:r>
              <a:rPr lang="fr-CH" b="1" dirty="0" smtClean="0">
                <a:solidFill>
                  <a:srgbClr val="FF0000"/>
                </a:solidFill>
                <a:latin typeface="Novarese"/>
              </a:rPr>
              <a:t>citrate de sodium </a:t>
            </a:r>
            <a:r>
              <a:rPr lang="fr-CH" dirty="0" smtClean="0">
                <a:latin typeface="Novarese"/>
              </a:rPr>
              <a:t>dans un </a:t>
            </a:r>
            <a:r>
              <a:rPr lang="fr-CH" b="1" dirty="0" smtClean="0">
                <a:solidFill>
                  <a:srgbClr val="FF0000"/>
                </a:solidFill>
                <a:latin typeface="Novarese"/>
              </a:rPr>
              <a:t>rapport de 1 pour 9</a:t>
            </a:r>
            <a:r>
              <a:rPr lang="fr-CH" dirty="0">
                <a:latin typeface="Novarese"/>
              </a:rPr>
              <a:t>:</a:t>
            </a:r>
            <a:endParaRPr lang="fr-CH" dirty="0" smtClean="0">
              <a:latin typeface="Novarese"/>
            </a:endParaRPr>
          </a:p>
          <a:p>
            <a:pPr marL="214313" indent="-214313">
              <a:buFont typeface="Arial" panose="020B0604020202020204" pitchFamily="34" charset="0"/>
              <a:buChar char="•"/>
            </a:pPr>
            <a:endParaRPr lang="fr-CH" dirty="0">
              <a:latin typeface="Novarese"/>
            </a:endParaRPr>
          </a:p>
          <a:p>
            <a:pPr marL="742950" lvl="1" indent="-285750">
              <a:buFont typeface="Wingdings" panose="05000000000000000000" pitchFamily="2" charset="2"/>
              <a:buChar char="à"/>
            </a:pPr>
            <a:r>
              <a:rPr lang="fr-CH" dirty="0" smtClean="0">
                <a:latin typeface="Novarese"/>
              </a:rPr>
              <a:t>Des </a:t>
            </a:r>
            <a:r>
              <a:rPr lang="fr-CH" dirty="0">
                <a:latin typeface="Novarese"/>
              </a:rPr>
              <a:t>tubes de </a:t>
            </a:r>
            <a:r>
              <a:rPr lang="fr-CH" dirty="0" smtClean="0">
                <a:latin typeface="Novarese"/>
              </a:rPr>
              <a:t>prélèvement </a:t>
            </a:r>
            <a:r>
              <a:rPr lang="fr-CH" dirty="0">
                <a:latin typeface="Novarese"/>
              </a:rPr>
              <a:t>doivent </a:t>
            </a:r>
            <a:r>
              <a:rPr lang="fr-CH" dirty="0" smtClean="0">
                <a:latin typeface="Novarese"/>
              </a:rPr>
              <a:t>être </a:t>
            </a:r>
            <a:r>
              <a:rPr lang="fr-CH" dirty="0">
                <a:latin typeface="Novarese"/>
              </a:rPr>
              <a:t>remplis </a:t>
            </a:r>
            <a:r>
              <a:rPr lang="fr-CH" dirty="0" smtClean="0">
                <a:latin typeface="Novarese"/>
              </a:rPr>
              <a:t>complètement (</a:t>
            </a:r>
            <a:r>
              <a:rPr lang="fr-CH" b="1" dirty="0" smtClean="0">
                <a:solidFill>
                  <a:srgbClr val="FF0000"/>
                </a:solidFill>
                <a:latin typeface="Novarese"/>
              </a:rPr>
              <a:t>tolérance </a:t>
            </a:r>
            <a:r>
              <a:rPr lang="fr-CH" b="1" dirty="0">
                <a:solidFill>
                  <a:srgbClr val="FF0000"/>
                </a:solidFill>
                <a:latin typeface="Novarese"/>
              </a:rPr>
              <a:t>de 10%</a:t>
            </a:r>
            <a:r>
              <a:rPr lang="fr-CH" dirty="0">
                <a:latin typeface="Novarese"/>
              </a:rPr>
              <a:t>)</a:t>
            </a:r>
            <a:r>
              <a:rPr lang="fr-CH" b="1" dirty="0">
                <a:solidFill>
                  <a:srgbClr val="FF0000"/>
                </a:solidFill>
                <a:latin typeface="Novarese"/>
              </a:rPr>
              <a:t> </a:t>
            </a:r>
            <a:r>
              <a:rPr lang="fr-CH" dirty="0">
                <a:latin typeface="Novarese"/>
                <a:sym typeface="Wingdings" pitchFamily="2" charset="2"/>
              </a:rPr>
              <a:t> un </a:t>
            </a:r>
            <a:r>
              <a:rPr lang="fr-CH" b="1" dirty="0">
                <a:solidFill>
                  <a:srgbClr val="FF0000"/>
                </a:solidFill>
                <a:latin typeface="Novarese"/>
              </a:rPr>
              <a:t>tube mal rempli </a:t>
            </a:r>
            <a:r>
              <a:rPr lang="fr-CH" dirty="0">
                <a:latin typeface="Novarese"/>
              </a:rPr>
              <a:t>augmentera la concentration du citrate et ralentira le </a:t>
            </a:r>
            <a:r>
              <a:rPr lang="fr-CH" dirty="0" smtClean="0">
                <a:latin typeface="Novarese"/>
              </a:rPr>
              <a:t>TP.</a:t>
            </a:r>
          </a:p>
          <a:p>
            <a:pPr marL="742950" lvl="1" indent="-285750">
              <a:buFont typeface="Wingdings" panose="05000000000000000000" pitchFamily="2" charset="2"/>
              <a:buChar char="à"/>
            </a:pPr>
            <a:endParaRPr lang="fr-CH" dirty="0" smtClean="0">
              <a:latin typeface="Novarese"/>
            </a:endParaRPr>
          </a:p>
          <a:p>
            <a:pPr marL="742950" lvl="1" indent="-285750">
              <a:buFont typeface="Wingdings" panose="05000000000000000000" pitchFamily="2" charset="2"/>
              <a:buChar char="à"/>
            </a:pPr>
            <a:r>
              <a:rPr lang="fr-CH" dirty="0" smtClean="0">
                <a:latin typeface="Novarese"/>
                <a:sym typeface="Wingdings" pitchFamily="2" charset="2"/>
              </a:rPr>
              <a:t>Dans </a:t>
            </a:r>
            <a:r>
              <a:rPr lang="fr-CH" dirty="0">
                <a:latin typeface="Novarese"/>
                <a:sym typeface="Wingdings" pitchFamily="2" charset="2"/>
              </a:rPr>
              <a:t>le même ordre d’idée, il faudra </a:t>
            </a:r>
            <a:r>
              <a:rPr lang="fr-CH" dirty="0">
                <a:latin typeface="Novarese"/>
              </a:rPr>
              <a:t>adapter à la baisse le volume de citrate </a:t>
            </a:r>
            <a:r>
              <a:rPr lang="fr-CH" dirty="0" smtClean="0">
                <a:latin typeface="Novarese"/>
              </a:rPr>
              <a:t>dés </a:t>
            </a:r>
            <a:r>
              <a:rPr lang="fr-CH" dirty="0">
                <a:latin typeface="Novarese"/>
              </a:rPr>
              <a:t>que la valeur de </a:t>
            </a:r>
            <a:r>
              <a:rPr lang="fr-CH" b="1" dirty="0">
                <a:solidFill>
                  <a:srgbClr val="FF0000"/>
                </a:solidFill>
                <a:latin typeface="Novarese"/>
              </a:rPr>
              <a:t>l’</a:t>
            </a:r>
            <a:r>
              <a:rPr lang="fr-CH" b="1" dirty="0" err="1">
                <a:solidFill>
                  <a:srgbClr val="FF0000"/>
                </a:solidFill>
                <a:latin typeface="Novarese"/>
              </a:rPr>
              <a:t>hématocrite</a:t>
            </a:r>
            <a:r>
              <a:rPr lang="fr-CH" b="1" dirty="0">
                <a:solidFill>
                  <a:srgbClr val="FF0000"/>
                </a:solidFill>
                <a:latin typeface="Novarese"/>
              </a:rPr>
              <a:t> </a:t>
            </a:r>
            <a:r>
              <a:rPr lang="fr-CH" b="1" dirty="0" smtClean="0">
                <a:solidFill>
                  <a:srgbClr val="FF0000"/>
                </a:solidFill>
                <a:latin typeface="Novarese"/>
              </a:rPr>
              <a:t>≥  60% </a:t>
            </a:r>
            <a:r>
              <a:rPr lang="fr-CH" dirty="0" smtClean="0">
                <a:latin typeface="Novarese"/>
              </a:rPr>
              <a:t>car </a:t>
            </a:r>
            <a:r>
              <a:rPr lang="fr-CH" dirty="0">
                <a:latin typeface="Novarese"/>
              </a:rPr>
              <a:t>il y aura </a:t>
            </a:r>
            <a:r>
              <a:rPr lang="fr-CH" dirty="0" smtClean="0">
                <a:latin typeface="Novarese"/>
              </a:rPr>
              <a:t>proportionnellement </a:t>
            </a:r>
            <a:r>
              <a:rPr lang="fr-CH" dirty="0">
                <a:latin typeface="Novarese"/>
              </a:rPr>
              <a:t>moins de plasma </a:t>
            </a:r>
            <a:r>
              <a:rPr lang="fr-CH" dirty="0" smtClean="0">
                <a:latin typeface="Novarese"/>
              </a:rPr>
              <a:t>qui contient les facteurs de coagulation</a:t>
            </a:r>
          </a:p>
          <a:p>
            <a:pPr marL="742950" lvl="1" indent="-285750">
              <a:buFont typeface="Wingdings" panose="05000000000000000000" pitchFamily="2" charset="2"/>
              <a:buChar char="à"/>
            </a:pPr>
            <a:endParaRPr lang="fr-CH" sz="1350" dirty="0">
              <a:latin typeface="Novarese"/>
            </a:endParaRPr>
          </a:p>
          <a:p>
            <a:pPr marL="742950" lvl="1" indent="-285750">
              <a:buFont typeface="Wingdings" panose="05000000000000000000" pitchFamily="2" charset="2"/>
              <a:buChar char="à"/>
            </a:pPr>
            <a:endParaRPr lang="fr-CH" sz="1350" dirty="0" smtClean="0">
              <a:latin typeface="Novarese"/>
            </a:endParaRPr>
          </a:p>
          <a:p>
            <a:pPr marL="742950" lvl="1" indent="-285750">
              <a:buFont typeface="Wingdings" panose="05000000000000000000" pitchFamily="2" charset="2"/>
              <a:buChar char="à"/>
            </a:pPr>
            <a:endParaRPr lang="fr-CH" sz="1350" dirty="0">
              <a:latin typeface="Novarese"/>
            </a:endParaRPr>
          </a:p>
          <a:p>
            <a:pPr marL="742950" lvl="1" indent="-285750">
              <a:buFont typeface="Wingdings" panose="05000000000000000000" pitchFamily="2" charset="2"/>
              <a:buChar char="à"/>
            </a:pPr>
            <a:endParaRPr lang="fr-CH" sz="1350" dirty="0" smtClean="0">
              <a:latin typeface="Novarese"/>
            </a:endParaRPr>
          </a:p>
          <a:p>
            <a:pPr marL="742950" lvl="1" indent="-285750">
              <a:buFont typeface="Wingdings" panose="05000000000000000000" pitchFamily="2" charset="2"/>
              <a:buChar char="à"/>
            </a:pPr>
            <a:endParaRPr lang="fr-CH" sz="1350" dirty="0">
              <a:latin typeface="Novarese"/>
            </a:endParaRPr>
          </a:p>
          <a:p>
            <a:pPr marL="742950" lvl="1" indent="-285750">
              <a:buFont typeface="Wingdings" panose="05000000000000000000" pitchFamily="2" charset="2"/>
              <a:buChar char="à"/>
            </a:pPr>
            <a:endParaRPr lang="fr-CH" sz="1350" dirty="0" smtClean="0">
              <a:latin typeface="Novarese"/>
            </a:endParaRPr>
          </a:p>
          <a:p>
            <a:pPr marL="742950" lvl="1" indent="-285750">
              <a:buFont typeface="Wingdings" panose="05000000000000000000" pitchFamily="2" charset="2"/>
              <a:buChar char="à"/>
            </a:pPr>
            <a:endParaRPr lang="fr-CH" sz="1350" dirty="0">
              <a:latin typeface="Novarese"/>
            </a:endParaRPr>
          </a:p>
          <a:p>
            <a:pPr marL="742950" lvl="1" indent="-285750">
              <a:buFont typeface="Wingdings" panose="05000000000000000000" pitchFamily="2" charset="2"/>
              <a:buChar char="à"/>
            </a:pPr>
            <a:endParaRPr lang="fr-CH" sz="1350" dirty="0" smtClean="0">
              <a:latin typeface="Novarese"/>
            </a:endParaRPr>
          </a:p>
          <a:p>
            <a:pPr marL="742950" lvl="1" indent="-285750">
              <a:buFont typeface="Wingdings" panose="05000000000000000000" pitchFamily="2" charset="2"/>
              <a:buChar char="à"/>
            </a:pPr>
            <a:endParaRPr lang="fr-CH" sz="1350" dirty="0">
              <a:latin typeface="Novarese"/>
            </a:endParaRPr>
          </a:p>
          <a:p>
            <a:pPr marL="742950" lvl="1" indent="-285750">
              <a:buFont typeface="Wingdings" panose="05000000000000000000" pitchFamily="2" charset="2"/>
              <a:buChar char="à"/>
            </a:pPr>
            <a:endParaRPr lang="fr-CH" sz="1350" dirty="0" smtClean="0">
              <a:latin typeface="Novarese"/>
            </a:endParaRPr>
          </a:p>
          <a:p>
            <a:pPr marL="742950" lvl="1" indent="-285750">
              <a:buFont typeface="Wingdings" panose="05000000000000000000" pitchFamily="2" charset="2"/>
              <a:buChar char="à"/>
            </a:pPr>
            <a:endParaRPr lang="fr-CH" sz="1350" dirty="0">
              <a:latin typeface="Novarese"/>
            </a:endParaRPr>
          </a:p>
          <a:p>
            <a:pPr marL="742950" lvl="1" indent="-285750">
              <a:buFont typeface="Wingdings" panose="05000000000000000000" pitchFamily="2" charset="2"/>
              <a:buChar char="à"/>
            </a:pPr>
            <a:endParaRPr lang="fr-CH" sz="1350" dirty="0">
              <a:latin typeface="Novarese"/>
            </a:endParaRPr>
          </a:p>
          <a:p>
            <a:pPr marL="214313" indent="-214313">
              <a:buFont typeface="Arial" panose="020B0604020202020204" pitchFamily="34" charset="0"/>
              <a:buChar char="•"/>
            </a:pPr>
            <a:endParaRPr lang="fr-CH" sz="1350" dirty="0">
              <a:latin typeface="Novarese"/>
            </a:endParaRPr>
          </a:p>
        </p:txBody>
      </p:sp>
      <p:sp>
        <p:nvSpPr>
          <p:cNvPr id="2" name="Rectangle 1"/>
          <p:cNvSpPr/>
          <p:nvPr/>
        </p:nvSpPr>
        <p:spPr>
          <a:xfrm>
            <a:off x="2967305" y="159877"/>
            <a:ext cx="2077813" cy="584775"/>
          </a:xfrm>
          <a:prstGeom prst="rect">
            <a:avLst/>
          </a:prstGeom>
        </p:spPr>
        <p:txBody>
          <a:bodyPr wrap="none">
            <a:spAutoFit/>
          </a:bodyPr>
          <a:lstStyle/>
          <a:p>
            <a:r>
              <a:rPr lang="fr-CH" sz="3200" b="1" dirty="0" smtClean="0">
                <a:latin typeface="Novarese"/>
              </a:rPr>
              <a:t>LE PIÈGE</a:t>
            </a:r>
            <a:endParaRPr lang="fr-CH" sz="3200" b="1" dirty="0">
              <a:latin typeface="Novarese"/>
            </a:endParaRPr>
          </a:p>
        </p:txBody>
      </p:sp>
      <p:grpSp>
        <p:nvGrpSpPr>
          <p:cNvPr id="38" name="Groupe 37"/>
          <p:cNvGrpSpPr/>
          <p:nvPr/>
        </p:nvGrpSpPr>
        <p:grpSpPr>
          <a:xfrm>
            <a:off x="2651320" y="4437112"/>
            <a:ext cx="6406829" cy="2080070"/>
            <a:chOff x="2651320" y="4437112"/>
            <a:chExt cx="6406829" cy="2080070"/>
          </a:xfrm>
        </p:grpSpPr>
        <p:grpSp>
          <p:nvGrpSpPr>
            <p:cNvPr id="10" name="Groupe 9"/>
            <p:cNvGrpSpPr/>
            <p:nvPr/>
          </p:nvGrpSpPr>
          <p:grpSpPr>
            <a:xfrm>
              <a:off x="2651320" y="4437112"/>
              <a:ext cx="3528107" cy="2080070"/>
              <a:chOff x="2651320" y="4437112"/>
              <a:chExt cx="3528107" cy="2080070"/>
            </a:xfrm>
          </p:grpSpPr>
          <p:grpSp>
            <p:nvGrpSpPr>
              <p:cNvPr id="4" name="Groupe 3"/>
              <p:cNvGrpSpPr/>
              <p:nvPr/>
            </p:nvGrpSpPr>
            <p:grpSpPr>
              <a:xfrm>
                <a:off x="2651320" y="4437112"/>
                <a:ext cx="3528107" cy="2080070"/>
                <a:chOff x="4688063" y="4392866"/>
                <a:chExt cx="3528107" cy="2080070"/>
              </a:xfrm>
            </p:grpSpPr>
            <p:grpSp>
              <p:nvGrpSpPr>
                <p:cNvPr id="5" name="Groupe 4"/>
                <p:cNvGrpSpPr/>
                <p:nvPr/>
              </p:nvGrpSpPr>
              <p:grpSpPr>
                <a:xfrm>
                  <a:off x="5004048" y="4392866"/>
                  <a:ext cx="3212122" cy="2080070"/>
                  <a:chOff x="5004048" y="4392866"/>
                  <a:chExt cx="3212122" cy="2080070"/>
                </a:xfrm>
              </p:grpSpPr>
              <p:sp>
                <p:nvSpPr>
                  <p:cNvPr id="16" name="Rectangle 15"/>
                  <p:cNvSpPr/>
                  <p:nvPr/>
                </p:nvSpPr>
                <p:spPr>
                  <a:xfrm>
                    <a:off x="5004048" y="4621316"/>
                    <a:ext cx="914400" cy="8915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bg1"/>
                      </a:solidFill>
                    </a:endParaRPr>
                  </a:p>
                </p:txBody>
              </p:sp>
              <p:sp>
                <p:nvSpPr>
                  <p:cNvPr id="17" name="Rectangle 16"/>
                  <p:cNvSpPr/>
                  <p:nvPr/>
                </p:nvSpPr>
                <p:spPr>
                  <a:xfrm>
                    <a:off x="5004048" y="5535716"/>
                    <a:ext cx="914400" cy="914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17"/>
                  <p:cNvSpPr/>
                  <p:nvPr/>
                </p:nvSpPr>
                <p:spPr>
                  <a:xfrm>
                    <a:off x="7282551" y="4644136"/>
                    <a:ext cx="914400" cy="513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bg1"/>
                      </a:solidFill>
                    </a:endParaRPr>
                  </a:p>
                </p:txBody>
              </p:sp>
              <p:sp>
                <p:nvSpPr>
                  <p:cNvPr id="19" name="Rectangle 18"/>
                  <p:cNvSpPr/>
                  <p:nvPr/>
                </p:nvSpPr>
                <p:spPr>
                  <a:xfrm>
                    <a:off x="7282551" y="5157192"/>
                    <a:ext cx="914400" cy="131574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Flèche droite 19"/>
                  <p:cNvSpPr/>
                  <p:nvPr/>
                </p:nvSpPr>
                <p:spPr>
                  <a:xfrm>
                    <a:off x="6444208" y="5352641"/>
                    <a:ext cx="432048" cy="3806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ZoneTexte 20"/>
                  <p:cNvSpPr txBox="1"/>
                  <p:nvPr/>
                </p:nvSpPr>
                <p:spPr>
                  <a:xfrm>
                    <a:off x="5165333" y="4895582"/>
                    <a:ext cx="591829" cy="261610"/>
                  </a:xfrm>
                  <a:prstGeom prst="rect">
                    <a:avLst/>
                  </a:prstGeom>
                  <a:noFill/>
                </p:spPr>
                <p:txBody>
                  <a:bodyPr wrap="none" rtlCol="0">
                    <a:spAutoFit/>
                  </a:bodyPr>
                  <a:lstStyle/>
                  <a:p>
                    <a:r>
                      <a:rPr lang="fr-CH" sz="1100" dirty="0" smtClean="0"/>
                      <a:t>plasma</a:t>
                    </a:r>
                    <a:endParaRPr lang="fr-CH" sz="1100" dirty="0"/>
                  </a:p>
                </p:txBody>
              </p:sp>
              <p:sp>
                <p:nvSpPr>
                  <p:cNvPr id="22" name="ZoneTexte 21"/>
                  <p:cNvSpPr txBox="1"/>
                  <p:nvPr/>
                </p:nvSpPr>
                <p:spPr>
                  <a:xfrm>
                    <a:off x="5165332" y="5862111"/>
                    <a:ext cx="625492" cy="261610"/>
                  </a:xfrm>
                  <a:prstGeom prst="rect">
                    <a:avLst/>
                  </a:prstGeom>
                  <a:noFill/>
                </p:spPr>
                <p:txBody>
                  <a:bodyPr wrap="none" rtlCol="0">
                    <a:spAutoFit/>
                  </a:bodyPr>
                  <a:lstStyle/>
                  <a:p>
                    <a:r>
                      <a:rPr lang="fr-CH" sz="1100" dirty="0" smtClean="0"/>
                      <a:t>Cellules</a:t>
                    </a:r>
                    <a:endParaRPr lang="fr-CH" sz="1100" dirty="0"/>
                  </a:p>
                </p:txBody>
              </p:sp>
              <p:sp>
                <p:nvSpPr>
                  <p:cNvPr id="23" name="ZoneTexte 22"/>
                  <p:cNvSpPr txBox="1"/>
                  <p:nvPr/>
                </p:nvSpPr>
                <p:spPr>
                  <a:xfrm>
                    <a:off x="7402017" y="4764777"/>
                    <a:ext cx="591829" cy="261610"/>
                  </a:xfrm>
                  <a:prstGeom prst="rect">
                    <a:avLst/>
                  </a:prstGeom>
                  <a:noFill/>
                </p:spPr>
                <p:txBody>
                  <a:bodyPr wrap="none" rtlCol="0">
                    <a:spAutoFit/>
                  </a:bodyPr>
                  <a:lstStyle/>
                  <a:p>
                    <a:r>
                      <a:rPr lang="fr-CH" sz="1100" dirty="0" smtClean="0"/>
                      <a:t>plasma</a:t>
                    </a:r>
                    <a:endParaRPr lang="fr-CH" sz="1100" dirty="0"/>
                  </a:p>
                </p:txBody>
              </p:sp>
              <p:sp>
                <p:nvSpPr>
                  <p:cNvPr id="24" name="ZoneTexte 23"/>
                  <p:cNvSpPr txBox="1"/>
                  <p:nvPr/>
                </p:nvSpPr>
                <p:spPr>
                  <a:xfrm>
                    <a:off x="7402016" y="5731306"/>
                    <a:ext cx="625492" cy="261610"/>
                  </a:xfrm>
                  <a:prstGeom prst="rect">
                    <a:avLst/>
                  </a:prstGeom>
                  <a:noFill/>
                </p:spPr>
                <p:txBody>
                  <a:bodyPr wrap="none" rtlCol="0">
                    <a:spAutoFit/>
                  </a:bodyPr>
                  <a:lstStyle/>
                  <a:p>
                    <a:r>
                      <a:rPr lang="fr-CH" sz="1100" dirty="0" smtClean="0"/>
                      <a:t>Cellules</a:t>
                    </a:r>
                    <a:endParaRPr lang="fr-CH" sz="1100" dirty="0"/>
                  </a:p>
                </p:txBody>
              </p:sp>
              <p:sp>
                <p:nvSpPr>
                  <p:cNvPr id="25" name="ZoneTexte 24"/>
                  <p:cNvSpPr txBox="1"/>
                  <p:nvPr/>
                </p:nvSpPr>
                <p:spPr>
                  <a:xfrm>
                    <a:off x="5888663" y="5760022"/>
                    <a:ext cx="1412566" cy="384721"/>
                  </a:xfrm>
                  <a:prstGeom prst="rect">
                    <a:avLst/>
                  </a:prstGeom>
                  <a:noFill/>
                </p:spPr>
                <p:txBody>
                  <a:bodyPr wrap="none" rtlCol="0">
                    <a:spAutoFit/>
                  </a:bodyPr>
                  <a:lstStyle/>
                  <a:p>
                    <a:pPr algn="ctr"/>
                    <a:r>
                      <a:rPr lang="fr-CH" sz="1100" dirty="0" smtClean="0">
                        <a:solidFill>
                          <a:schemeClr val="tx2"/>
                        </a:solidFill>
                        <a:latin typeface="Calibri" panose="020F0502020204030204" pitchFamily="34" charset="0"/>
                        <a:cs typeface="Calibri" panose="020F0502020204030204" pitchFamily="34" charset="0"/>
                      </a:rPr>
                      <a:t>↑</a:t>
                    </a:r>
                    <a:r>
                      <a:rPr lang="fr-CH" sz="1100" dirty="0" err="1" smtClean="0">
                        <a:solidFill>
                          <a:schemeClr val="tx2"/>
                        </a:solidFill>
                      </a:rPr>
                      <a:t>hématoctite</a:t>
                    </a:r>
                    <a:endParaRPr lang="fr-CH" sz="1100" dirty="0" smtClean="0">
                      <a:solidFill>
                        <a:schemeClr val="tx2"/>
                      </a:solidFill>
                    </a:endParaRPr>
                  </a:p>
                  <a:p>
                    <a:pPr algn="ctr"/>
                    <a:r>
                      <a:rPr lang="fr-CH" sz="800" dirty="0" smtClean="0">
                        <a:solidFill>
                          <a:schemeClr val="tx2"/>
                        </a:solidFill>
                      </a:rPr>
                      <a:t>(</a:t>
                    </a:r>
                    <a:r>
                      <a:rPr lang="fr-CH" sz="800" dirty="0" err="1" smtClean="0">
                        <a:solidFill>
                          <a:schemeClr val="tx2"/>
                        </a:solidFill>
                      </a:rPr>
                      <a:t>ex.cardiopathie</a:t>
                    </a:r>
                    <a:r>
                      <a:rPr lang="fr-CH" sz="800" dirty="0" smtClean="0">
                        <a:solidFill>
                          <a:schemeClr val="tx2"/>
                        </a:solidFill>
                      </a:rPr>
                      <a:t> </a:t>
                    </a:r>
                    <a:r>
                      <a:rPr lang="fr-CH" sz="800" dirty="0" err="1" smtClean="0">
                        <a:solidFill>
                          <a:schemeClr val="tx2"/>
                        </a:solidFill>
                      </a:rPr>
                      <a:t>cyanosgène</a:t>
                    </a:r>
                    <a:r>
                      <a:rPr lang="fr-CH" sz="800" dirty="0" smtClean="0">
                        <a:solidFill>
                          <a:schemeClr val="tx2"/>
                        </a:solidFill>
                      </a:rPr>
                      <a:t>)</a:t>
                    </a:r>
                    <a:endParaRPr lang="fr-CH" sz="800" dirty="0">
                      <a:solidFill>
                        <a:schemeClr val="tx2"/>
                      </a:solidFill>
                    </a:endParaRPr>
                  </a:p>
                </p:txBody>
              </p:sp>
              <p:sp>
                <p:nvSpPr>
                  <p:cNvPr id="26" name="ZoneTexte 25"/>
                  <p:cNvSpPr txBox="1"/>
                  <p:nvPr/>
                </p:nvSpPr>
                <p:spPr>
                  <a:xfrm>
                    <a:off x="5061138" y="4392866"/>
                    <a:ext cx="909223" cy="215444"/>
                  </a:xfrm>
                  <a:prstGeom prst="rect">
                    <a:avLst/>
                  </a:prstGeom>
                  <a:noFill/>
                </p:spPr>
                <p:txBody>
                  <a:bodyPr wrap="none" rtlCol="0">
                    <a:spAutoFit/>
                  </a:bodyPr>
                  <a:lstStyle/>
                  <a:p>
                    <a:r>
                      <a:rPr lang="fr-CH" sz="800" i="1" dirty="0" smtClean="0"/>
                      <a:t>citrate de sodium</a:t>
                    </a:r>
                    <a:endParaRPr lang="fr-CH" sz="800" i="1" dirty="0"/>
                  </a:p>
                </p:txBody>
              </p:sp>
              <p:sp>
                <p:nvSpPr>
                  <p:cNvPr id="27" name="ZoneTexte 26"/>
                  <p:cNvSpPr txBox="1"/>
                  <p:nvPr/>
                </p:nvSpPr>
                <p:spPr>
                  <a:xfrm>
                    <a:off x="7306947" y="4435932"/>
                    <a:ext cx="909223" cy="338554"/>
                  </a:xfrm>
                  <a:prstGeom prst="rect">
                    <a:avLst/>
                  </a:prstGeom>
                  <a:noFill/>
                </p:spPr>
                <p:txBody>
                  <a:bodyPr wrap="none" rtlCol="0">
                    <a:spAutoFit/>
                  </a:bodyPr>
                  <a:lstStyle/>
                  <a:p>
                    <a:r>
                      <a:rPr lang="fr-CH" sz="800" i="1" dirty="0"/>
                      <a:t>citrate de sodium</a:t>
                    </a:r>
                  </a:p>
                  <a:p>
                    <a:endParaRPr lang="fr-CH" sz="800" i="1" dirty="0"/>
                  </a:p>
                </p:txBody>
              </p:sp>
            </p:grpSp>
            <p:grpSp>
              <p:nvGrpSpPr>
                <p:cNvPr id="6" name="Groupe 5"/>
                <p:cNvGrpSpPr/>
                <p:nvPr/>
              </p:nvGrpSpPr>
              <p:grpSpPr>
                <a:xfrm>
                  <a:off x="4688063" y="4506539"/>
                  <a:ext cx="492701" cy="295875"/>
                  <a:chOff x="4688063" y="4506539"/>
                  <a:chExt cx="492701" cy="295875"/>
                </a:xfrm>
              </p:grpSpPr>
              <p:pic>
                <p:nvPicPr>
                  <p:cNvPr id="12" name="Image 11"/>
                  <p:cNvPicPr>
                    <a:picLocks noChangeAspect="1"/>
                  </p:cNvPicPr>
                  <p:nvPr/>
                </p:nvPicPr>
                <p:blipFill>
                  <a:blip r:embed="rId3"/>
                  <a:stretch>
                    <a:fillRect/>
                  </a:stretch>
                </p:blipFill>
                <p:spPr>
                  <a:xfrm rot="2952738">
                    <a:off x="4825622" y="4399560"/>
                    <a:ext cx="114335" cy="389453"/>
                  </a:xfrm>
                  <a:prstGeom prst="rect">
                    <a:avLst/>
                  </a:prstGeom>
                </p:spPr>
              </p:pic>
              <p:sp>
                <p:nvSpPr>
                  <p:cNvPr id="13" name="Forme libre 12"/>
                  <p:cNvSpPr/>
                  <p:nvPr/>
                </p:nvSpPr>
                <p:spPr>
                  <a:xfrm>
                    <a:off x="5043173" y="4506539"/>
                    <a:ext cx="48791" cy="129413"/>
                  </a:xfrm>
                  <a:custGeom>
                    <a:avLst/>
                    <a:gdLst>
                      <a:gd name="connsiteX0" fmla="*/ 95575 w 267251"/>
                      <a:gd name="connsiteY0" fmla="*/ 104 h 320027"/>
                      <a:gd name="connsiteX1" fmla="*/ 95575 w 267251"/>
                      <a:gd name="connsiteY1" fmla="*/ 114404 h 320027"/>
                      <a:gd name="connsiteX2" fmla="*/ 38425 w 267251"/>
                      <a:gd name="connsiteY2" fmla="*/ 177904 h 320027"/>
                      <a:gd name="connsiteX3" fmla="*/ 6675 w 267251"/>
                      <a:gd name="connsiteY3" fmla="*/ 266804 h 320027"/>
                      <a:gd name="connsiteX4" fmla="*/ 171775 w 267251"/>
                      <a:gd name="connsiteY4" fmla="*/ 317604 h 320027"/>
                      <a:gd name="connsiteX5" fmla="*/ 267025 w 267251"/>
                      <a:gd name="connsiteY5" fmla="*/ 190604 h 320027"/>
                      <a:gd name="connsiteX6" fmla="*/ 146375 w 267251"/>
                      <a:gd name="connsiteY6" fmla="*/ 95354 h 320027"/>
                      <a:gd name="connsiteX7" fmla="*/ 95575 w 267251"/>
                      <a:gd name="connsiteY7" fmla="*/ 104 h 320027"/>
                      <a:gd name="connsiteX0" fmla="*/ 68434 w 240091"/>
                      <a:gd name="connsiteY0" fmla="*/ 104 h 319416"/>
                      <a:gd name="connsiteX1" fmla="*/ 68434 w 240091"/>
                      <a:gd name="connsiteY1" fmla="*/ 114404 h 319416"/>
                      <a:gd name="connsiteX2" fmla="*/ 11284 w 240091"/>
                      <a:gd name="connsiteY2" fmla="*/ 177904 h 319416"/>
                      <a:gd name="connsiteX3" fmla="*/ 12872 w 240091"/>
                      <a:gd name="connsiteY3" fmla="*/ 259660 h 319416"/>
                      <a:gd name="connsiteX4" fmla="*/ 144634 w 240091"/>
                      <a:gd name="connsiteY4" fmla="*/ 317604 h 319416"/>
                      <a:gd name="connsiteX5" fmla="*/ 239884 w 240091"/>
                      <a:gd name="connsiteY5" fmla="*/ 190604 h 319416"/>
                      <a:gd name="connsiteX6" fmla="*/ 119234 w 240091"/>
                      <a:gd name="connsiteY6" fmla="*/ 95354 h 319416"/>
                      <a:gd name="connsiteX7" fmla="*/ 68434 w 240091"/>
                      <a:gd name="connsiteY7" fmla="*/ 104 h 319416"/>
                      <a:gd name="connsiteX0" fmla="*/ 67475 w 239132"/>
                      <a:gd name="connsiteY0" fmla="*/ 33 h 319345"/>
                      <a:gd name="connsiteX1" fmla="*/ 48425 w 239132"/>
                      <a:gd name="connsiteY1" fmla="*/ 85758 h 319345"/>
                      <a:gd name="connsiteX2" fmla="*/ 10325 w 239132"/>
                      <a:gd name="connsiteY2" fmla="*/ 177833 h 319345"/>
                      <a:gd name="connsiteX3" fmla="*/ 11913 w 239132"/>
                      <a:gd name="connsiteY3" fmla="*/ 259589 h 319345"/>
                      <a:gd name="connsiteX4" fmla="*/ 143675 w 239132"/>
                      <a:gd name="connsiteY4" fmla="*/ 317533 h 319345"/>
                      <a:gd name="connsiteX5" fmla="*/ 238925 w 239132"/>
                      <a:gd name="connsiteY5" fmla="*/ 190533 h 319345"/>
                      <a:gd name="connsiteX6" fmla="*/ 118275 w 239132"/>
                      <a:gd name="connsiteY6" fmla="*/ 95283 h 319345"/>
                      <a:gd name="connsiteX7" fmla="*/ 67475 w 239132"/>
                      <a:gd name="connsiteY7" fmla="*/ 33 h 319345"/>
                      <a:gd name="connsiteX0" fmla="*/ 67475 w 239132"/>
                      <a:gd name="connsiteY0" fmla="*/ 90 h 319402"/>
                      <a:gd name="connsiteX1" fmla="*/ 48425 w 239132"/>
                      <a:gd name="connsiteY1" fmla="*/ 85815 h 319402"/>
                      <a:gd name="connsiteX2" fmla="*/ 10325 w 239132"/>
                      <a:gd name="connsiteY2" fmla="*/ 177890 h 319402"/>
                      <a:gd name="connsiteX3" fmla="*/ 11913 w 239132"/>
                      <a:gd name="connsiteY3" fmla="*/ 259646 h 319402"/>
                      <a:gd name="connsiteX4" fmla="*/ 143675 w 239132"/>
                      <a:gd name="connsiteY4" fmla="*/ 317590 h 319402"/>
                      <a:gd name="connsiteX5" fmla="*/ 238925 w 239132"/>
                      <a:gd name="connsiteY5" fmla="*/ 190590 h 319402"/>
                      <a:gd name="connsiteX6" fmla="*/ 132562 w 239132"/>
                      <a:gd name="connsiteY6" fmla="*/ 71528 h 319402"/>
                      <a:gd name="connsiteX7" fmla="*/ 67475 w 239132"/>
                      <a:gd name="connsiteY7" fmla="*/ 90 h 319402"/>
                      <a:gd name="connsiteX0" fmla="*/ 66810 w 238467"/>
                      <a:gd name="connsiteY0" fmla="*/ 121 h 319433"/>
                      <a:gd name="connsiteX1" fmla="*/ 33473 w 238467"/>
                      <a:gd name="connsiteY1" fmla="*/ 88227 h 319433"/>
                      <a:gd name="connsiteX2" fmla="*/ 9660 w 238467"/>
                      <a:gd name="connsiteY2" fmla="*/ 177921 h 319433"/>
                      <a:gd name="connsiteX3" fmla="*/ 11248 w 238467"/>
                      <a:gd name="connsiteY3" fmla="*/ 259677 h 319433"/>
                      <a:gd name="connsiteX4" fmla="*/ 143010 w 238467"/>
                      <a:gd name="connsiteY4" fmla="*/ 317621 h 319433"/>
                      <a:gd name="connsiteX5" fmla="*/ 238260 w 238467"/>
                      <a:gd name="connsiteY5" fmla="*/ 190621 h 319433"/>
                      <a:gd name="connsiteX6" fmla="*/ 131897 w 238467"/>
                      <a:gd name="connsiteY6" fmla="*/ 71559 h 319433"/>
                      <a:gd name="connsiteX7" fmla="*/ 66810 w 238467"/>
                      <a:gd name="connsiteY7" fmla="*/ 121 h 319433"/>
                      <a:gd name="connsiteX0" fmla="*/ 66810 w 202920"/>
                      <a:gd name="connsiteY0" fmla="*/ 127 h 319647"/>
                      <a:gd name="connsiteX1" fmla="*/ 33473 w 202920"/>
                      <a:gd name="connsiteY1" fmla="*/ 88233 h 319647"/>
                      <a:gd name="connsiteX2" fmla="*/ 9660 w 202920"/>
                      <a:gd name="connsiteY2" fmla="*/ 177927 h 319647"/>
                      <a:gd name="connsiteX3" fmla="*/ 11248 w 202920"/>
                      <a:gd name="connsiteY3" fmla="*/ 259683 h 319647"/>
                      <a:gd name="connsiteX4" fmla="*/ 143010 w 202920"/>
                      <a:gd name="connsiteY4" fmla="*/ 317627 h 319647"/>
                      <a:gd name="connsiteX5" fmla="*/ 202541 w 202920"/>
                      <a:gd name="connsiteY5" fmla="*/ 185865 h 319647"/>
                      <a:gd name="connsiteX6" fmla="*/ 131897 w 202920"/>
                      <a:gd name="connsiteY6" fmla="*/ 71565 h 319647"/>
                      <a:gd name="connsiteX7" fmla="*/ 66810 w 202920"/>
                      <a:gd name="connsiteY7" fmla="*/ 127 h 319647"/>
                      <a:gd name="connsiteX0" fmla="*/ 66810 w 209064"/>
                      <a:gd name="connsiteY0" fmla="*/ 127 h 319647"/>
                      <a:gd name="connsiteX1" fmla="*/ 33473 w 209064"/>
                      <a:gd name="connsiteY1" fmla="*/ 88233 h 319647"/>
                      <a:gd name="connsiteX2" fmla="*/ 9660 w 209064"/>
                      <a:gd name="connsiteY2" fmla="*/ 177927 h 319647"/>
                      <a:gd name="connsiteX3" fmla="*/ 11248 w 209064"/>
                      <a:gd name="connsiteY3" fmla="*/ 259683 h 319647"/>
                      <a:gd name="connsiteX4" fmla="*/ 143010 w 209064"/>
                      <a:gd name="connsiteY4" fmla="*/ 317627 h 319647"/>
                      <a:gd name="connsiteX5" fmla="*/ 202541 w 209064"/>
                      <a:gd name="connsiteY5" fmla="*/ 185865 h 319647"/>
                      <a:gd name="connsiteX6" fmla="*/ 131897 w 209064"/>
                      <a:gd name="connsiteY6" fmla="*/ 71565 h 319647"/>
                      <a:gd name="connsiteX7" fmla="*/ 66810 w 209064"/>
                      <a:gd name="connsiteY7" fmla="*/ 127 h 319647"/>
                      <a:gd name="connsiteX0" fmla="*/ 64733 w 206987"/>
                      <a:gd name="connsiteY0" fmla="*/ 127 h 320264"/>
                      <a:gd name="connsiteX1" fmla="*/ 31396 w 206987"/>
                      <a:gd name="connsiteY1" fmla="*/ 88233 h 320264"/>
                      <a:gd name="connsiteX2" fmla="*/ 7583 w 206987"/>
                      <a:gd name="connsiteY2" fmla="*/ 177927 h 320264"/>
                      <a:gd name="connsiteX3" fmla="*/ 9171 w 206987"/>
                      <a:gd name="connsiteY3" fmla="*/ 259683 h 320264"/>
                      <a:gd name="connsiteX4" fmla="*/ 140933 w 206987"/>
                      <a:gd name="connsiteY4" fmla="*/ 317627 h 320264"/>
                      <a:gd name="connsiteX5" fmla="*/ 200464 w 206987"/>
                      <a:gd name="connsiteY5" fmla="*/ 185865 h 320264"/>
                      <a:gd name="connsiteX6" fmla="*/ 129820 w 206987"/>
                      <a:gd name="connsiteY6" fmla="*/ 71565 h 320264"/>
                      <a:gd name="connsiteX7" fmla="*/ 64733 w 206987"/>
                      <a:gd name="connsiteY7" fmla="*/ 127 h 320264"/>
                      <a:gd name="connsiteX0" fmla="*/ 67868 w 210122"/>
                      <a:gd name="connsiteY0" fmla="*/ 127 h 320264"/>
                      <a:gd name="connsiteX1" fmla="*/ 34531 w 210122"/>
                      <a:gd name="connsiteY1" fmla="*/ 88233 h 320264"/>
                      <a:gd name="connsiteX2" fmla="*/ 10718 w 210122"/>
                      <a:gd name="connsiteY2" fmla="*/ 177927 h 320264"/>
                      <a:gd name="connsiteX3" fmla="*/ 12306 w 210122"/>
                      <a:gd name="connsiteY3" fmla="*/ 259683 h 320264"/>
                      <a:gd name="connsiteX4" fmla="*/ 144068 w 210122"/>
                      <a:gd name="connsiteY4" fmla="*/ 317627 h 320264"/>
                      <a:gd name="connsiteX5" fmla="*/ 203599 w 210122"/>
                      <a:gd name="connsiteY5" fmla="*/ 185865 h 320264"/>
                      <a:gd name="connsiteX6" fmla="*/ 132955 w 210122"/>
                      <a:gd name="connsiteY6" fmla="*/ 71565 h 320264"/>
                      <a:gd name="connsiteX7" fmla="*/ 67868 w 210122"/>
                      <a:gd name="connsiteY7" fmla="*/ 127 h 3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122" h="320264">
                        <a:moveTo>
                          <a:pt x="67868" y="127"/>
                        </a:moveTo>
                        <a:cubicBezTo>
                          <a:pt x="51464" y="2905"/>
                          <a:pt x="44056" y="58600"/>
                          <a:pt x="34531" y="88233"/>
                        </a:cubicBezTo>
                        <a:cubicBezTo>
                          <a:pt x="25006" y="117866"/>
                          <a:pt x="23947" y="125540"/>
                          <a:pt x="10718" y="177927"/>
                        </a:cubicBezTo>
                        <a:cubicBezTo>
                          <a:pt x="-2511" y="230314"/>
                          <a:pt x="-5156" y="222113"/>
                          <a:pt x="12306" y="259683"/>
                        </a:cubicBezTo>
                        <a:cubicBezTo>
                          <a:pt x="29768" y="297253"/>
                          <a:pt x="55036" y="329930"/>
                          <a:pt x="144068" y="317627"/>
                        </a:cubicBezTo>
                        <a:cubicBezTo>
                          <a:pt x="233100" y="305324"/>
                          <a:pt x="207832" y="222907"/>
                          <a:pt x="203599" y="185865"/>
                        </a:cubicBezTo>
                        <a:cubicBezTo>
                          <a:pt x="199366" y="148823"/>
                          <a:pt x="155577" y="102521"/>
                          <a:pt x="132955" y="71565"/>
                        </a:cubicBezTo>
                        <a:cubicBezTo>
                          <a:pt x="110333" y="40609"/>
                          <a:pt x="84272" y="-2651"/>
                          <a:pt x="67868" y="1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4" name="Forme libre 13"/>
                  <p:cNvSpPr/>
                  <p:nvPr/>
                </p:nvSpPr>
                <p:spPr>
                  <a:xfrm>
                    <a:off x="5087573" y="4589770"/>
                    <a:ext cx="48791" cy="129413"/>
                  </a:xfrm>
                  <a:custGeom>
                    <a:avLst/>
                    <a:gdLst>
                      <a:gd name="connsiteX0" fmla="*/ 95575 w 267251"/>
                      <a:gd name="connsiteY0" fmla="*/ 104 h 320027"/>
                      <a:gd name="connsiteX1" fmla="*/ 95575 w 267251"/>
                      <a:gd name="connsiteY1" fmla="*/ 114404 h 320027"/>
                      <a:gd name="connsiteX2" fmla="*/ 38425 w 267251"/>
                      <a:gd name="connsiteY2" fmla="*/ 177904 h 320027"/>
                      <a:gd name="connsiteX3" fmla="*/ 6675 w 267251"/>
                      <a:gd name="connsiteY3" fmla="*/ 266804 h 320027"/>
                      <a:gd name="connsiteX4" fmla="*/ 171775 w 267251"/>
                      <a:gd name="connsiteY4" fmla="*/ 317604 h 320027"/>
                      <a:gd name="connsiteX5" fmla="*/ 267025 w 267251"/>
                      <a:gd name="connsiteY5" fmla="*/ 190604 h 320027"/>
                      <a:gd name="connsiteX6" fmla="*/ 146375 w 267251"/>
                      <a:gd name="connsiteY6" fmla="*/ 95354 h 320027"/>
                      <a:gd name="connsiteX7" fmla="*/ 95575 w 267251"/>
                      <a:gd name="connsiteY7" fmla="*/ 104 h 320027"/>
                      <a:gd name="connsiteX0" fmla="*/ 68434 w 240091"/>
                      <a:gd name="connsiteY0" fmla="*/ 104 h 319416"/>
                      <a:gd name="connsiteX1" fmla="*/ 68434 w 240091"/>
                      <a:gd name="connsiteY1" fmla="*/ 114404 h 319416"/>
                      <a:gd name="connsiteX2" fmla="*/ 11284 w 240091"/>
                      <a:gd name="connsiteY2" fmla="*/ 177904 h 319416"/>
                      <a:gd name="connsiteX3" fmla="*/ 12872 w 240091"/>
                      <a:gd name="connsiteY3" fmla="*/ 259660 h 319416"/>
                      <a:gd name="connsiteX4" fmla="*/ 144634 w 240091"/>
                      <a:gd name="connsiteY4" fmla="*/ 317604 h 319416"/>
                      <a:gd name="connsiteX5" fmla="*/ 239884 w 240091"/>
                      <a:gd name="connsiteY5" fmla="*/ 190604 h 319416"/>
                      <a:gd name="connsiteX6" fmla="*/ 119234 w 240091"/>
                      <a:gd name="connsiteY6" fmla="*/ 95354 h 319416"/>
                      <a:gd name="connsiteX7" fmla="*/ 68434 w 240091"/>
                      <a:gd name="connsiteY7" fmla="*/ 104 h 319416"/>
                      <a:gd name="connsiteX0" fmla="*/ 67475 w 239132"/>
                      <a:gd name="connsiteY0" fmla="*/ 33 h 319345"/>
                      <a:gd name="connsiteX1" fmla="*/ 48425 w 239132"/>
                      <a:gd name="connsiteY1" fmla="*/ 85758 h 319345"/>
                      <a:gd name="connsiteX2" fmla="*/ 10325 w 239132"/>
                      <a:gd name="connsiteY2" fmla="*/ 177833 h 319345"/>
                      <a:gd name="connsiteX3" fmla="*/ 11913 w 239132"/>
                      <a:gd name="connsiteY3" fmla="*/ 259589 h 319345"/>
                      <a:gd name="connsiteX4" fmla="*/ 143675 w 239132"/>
                      <a:gd name="connsiteY4" fmla="*/ 317533 h 319345"/>
                      <a:gd name="connsiteX5" fmla="*/ 238925 w 239132"/>
                      <a:gd name="connsiteY5" fmla="*/ 190533 h 319345"/>
                      <a:gd name="connsiteX6" fmla="*/ 118275 w 239132"/>
                      <a:gd name="connsiteY6" fmla="*/ 95283 h 319345"/>
                      <a:gd name="connsiteX7" fmla="*/ 67475 w 239132"/>
                      <a:gd name="connsiteY7" fmla="*/ 33 h 319345"/>
                      <a:gd name="connsiteX0" fmla="*/ 67475 w 239132"/>
                      <a:gd name="connsiteY0" fmla="*/ 90 h 319402"/>
                      <a:gd name="connsiteX1" fmla="*/ 48425 w 239132"/>
                      <a:gd name="connsiteY1" fmla="*/ 85815 h 319402"/>
                      <a:gd name="connsiteX2" fmla="*/ 10325 w 239132"/>
                      <a:gd name="connsiteY2" fmla="*/ 177890 h 319402"/>
                      <a:gd name="connsiteX3" fmla="*/ 11913 w 239132"/>
                      <a:gd name="connsiteY3" fmla="*/ 259646 h 319402"/>
                      <a:gd name="connsiteX4" fmla="*/ 143675 w 239132"/>
                      <a:gd name="connsiteY4" fmla="*/ 317590 h 319402"/>
                      <a:gd name="connsiteX5" fmla="*/ 238925 w 239132"/>
                      <a:gd name="connsiteY5" fmla="*/ 190590 h 319402"/>
                      <a:gd name="connsiteX6" fmla="*/ 132562 w 239132"/>
                      <a:gd name="connsiteY6" fmla="*/ 71528 h 319402"/>
                      <a:gd name="connsiteX7" fmla="*/ 67475 w 239132"/>
                      <a:gd name="connsiteY7" fmla="*/ 90 h 319402"/>
                      <a:gd name="connsiteX0" fmla="*/ 66810 w 238467"/>
                      <a:gd name="connsiteY0" fmla="*/ 121 h 319433"/>
                      <a:gd name="connsiteX1" fmla="*/ 33473 w 238467"/>
                      <a:gd name="connsiteY1" fmla="*/ 88227 h 319433"/>
                      <a:gd name="connsiteX2" fmla="*/ 9660 w 238467"/>
                      <a:gd name="connsiteY2" fmla="*/ 177921 h 319433"/>
                      <a:gd name="connsiteX3" fmla="*/ 11248 w 238467"/>
                      <a:gd name="connsiteY3" fmla="*/ 259677 h 319433"/>
                      <a:gd name="connsiteX4" fmla="*/ 143010 w 238467"/>
                      <a:gd name="connsiteY4" fmla="*/ 317621 h 319433"/>
                      <a:gd name="connsiteX5" fmla="*/ 238260 w 238467"/>
                      <a:gd name="connsiteY5" fmla="*/ 190621 h 319433"/>
                      <a:gd name="connsiteX6" fmla="*/ 131897 w 238467"/>
                      <a:gd name="connsiteY6" fmla="*/ 71559 h 319433"/>
                      <a:gd name="connsiteX7" fmla="*/ 66810 w 238467"/>
                      <a:gd name="connsiteY7" fmla="*/ 121 h 319433"/>
                      <a:gd name="connsiteX0" fmla="*/ 66810 w 202920"/>
                      <a:gd name="connsiteY0" fmla="*/ 127 h 319647"/>
                      <a:gd name="connsiteX1" fmla="*/ 33473 w 202920"/>
                      <a:gd name="connsiteY1" fmla="*/ 88233 h 319647"/>
                      <a:gd name="connsiteX2" fmla="*/ 9660 w 202920"/>
                      <a:gd name="connsiteY2" fmla="*/ 177927 h 319647"/>
                      <a:gd name="connsiteX3" fmla="*/ 11248 w 202920"/>
                      <a:gd name="connsiteY3" fmla="*/ 259683 h 319647"/>
                      <a:gd name="connsiteX4" fmla="*/ 143010 w 202920"/>
                      <a:gd name="connsiteY4" fmla="*/ 317627 h 319647"/>
                      <a:gd name="connsiteX5" fmla="*/ 202541 w 202920"/>
                      <a:gd name="connsiteY5" fmla="*/ 185865 h 319647"/>
                      <a:gd name="connsiteX6" fmla="*/ 131897 w 202920"/>
                      <a:gd name="connsiteY6" fmla="*/ 71565 h 319647"/>
                      <a:gd name="connsiteX7" fmla="*/ 66810 w 202920"/>
                      <a:gd name="connsiteY7" fmla="*/ 127 h 319647"/>
                      <a:gd name="connsiteX0" fmla="*/ 66810 w 209064"/>
                      <a:gd name="connsiteY0" fmla="*/ 127 h 319647"/>
                      <a:gd name="connsiteX1" fmla="*/ 33473 w 209064"/>
                      <a:gd name="connsiteY1" fmla="*/ 88233 h 319647"/>
                      <a:gd name="connsiteX2" fmla="*/ 9660 w 209064"/>
                      <a:gd name="connsiteY2" fmla="*/ 177927 h 319647"/>
                      <a:gd name="connsiteX3" fmla="*/ 11248 w 209064"/>
                      <a:gd name="connsiteY3" fmla="*/ 259683 h 319647"/>
                      <a:gd name="connsiteX4" fmla="*/ 143010 w 209064"/>
                      <a:gd name="connsiteY4" fmla="*/ 317627 h 319647"/>
                      <a:gd name="connsiteX5" fmla="*/ 202541 w 209064"/>
                      <a:gd name="connsiteY5" fmla="*/ 185865 h 319647"/>
                      <a:gd name="connsiteX6" fmla="*/ 131897 w 209064"/>
                      <a:gd name="connsiteY6" fmla="*/ 71565 h 319647"/>
                      <a:gd name="connsiteX7" fmla="*/ 66810 w 209064"/>
                      <a:gd name="connsiteY7" fmla="*/ 127 h 319647"/>
                      <a:gd name="connsiteX0" fmla="*/ 64733 w 206987"/>
                      <a:gd name="connsiteY0" fmla="*/ 127 h 320264"/>
                      <a:gd name="connsiteX1" fmla="*/ 31396 w 206987"/>
                      <a:gd name="connsiteY1" fmla="*/ 88233 h 320264"/>
                      <a:gd name="connsiteX2" fmla="*/ 7583 w 206987"/>
                      <a:gd name="connsiteY2" fmla="*/ 177927 h 320264"/>
                      <a:gd name="connsiteX3" fmla="*/ 9171 w 206987"/>
                      <a:gd name="connsiteY3" fmla="*/ 259683 h 320264"/>
                      <a:gd name="connsiteX4" fmla="*/ 140933 w 206987"/>
                      <a:gd name="connsiteY4" fmla="*/ 317627 h 320264"/>
                      <a:gd name="connsiteX5" fmla="*/ 200464 w 206987"/>
                      <a:gd name="connsiteY5" fmla="*/ 185865 h 320264"/>
                      <a:gd name="connsiteX6" fmla="*/ 129820 w 206987"/>
                      <a:gd name="connsiteY6" fmla="*/ 71565 h 320264"/>
                      <a:gd name="connsiteX7" fmla="*/ 64733 w 206987"/>
                      <a:gd name="connsiteY7" fmla="*/ 127 h 320264"/>
                      <a:gd name="connsiteX0" fmla="*/ 67868 w 210122"/>
                      <a:gd name="connsiteY0" fmla="*/ 127 h 320264"/>
                      <a:gd name="connsiteX1" fmla="*/ 34531 w 210122"/>
                      <a:gd name="connsiteY1" fmla="*/ 88233 h 320264"/>
                      <a:gd name="connsiteX2" fmla="*/ 10718 w 210122"/>
                      <a:gd name="connsiteY2" fmla="*/ 177927 h 320264"/>
                      <a:gd name="connsiteX3" fmla="*/ 12306 w 210122"/>
                      <a:gd name="connsiteY3" fmla="*/ 259683 h 320264"/>
                      <a:gd name="connsiteX4" fmla="*/ 144068 w 210122"/>
                      <a:gd name="connsiteY4" fmla="*/ 317627 h 320264"/>
                      <a:gd name="connsiteX5" fmla="*/ 203599 w 210122"/>
                      <a:gd name="connsiteY5" fmla="*/ 185865 h 320264"/>
                      <a:gd name="connsiteX6" fmla="*/ 132955 w 210122"/>
                      <a:gd name="connsiteY6" fmla="*/ 71565 h 320264"/>
                      <a:gd name="connsiteX7" fmla="*/ 67868 w 210122"/>
                      <a:gd name="connsiteY7" fmla="*/ 127 h 3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122" h="320264">
                        <a:moveTo>
                          <a:pt x="67868" y="127"/>
                        </a:moveTo>
                        <a:cubicBezTo>
                          <a:pt x="51464" y="2905"/>
                          <a:pt x="44056" y="58600"/>
                          <a:pt x="34531" y="88233"/>
                        </a:cubicBezTo>
                        <a:cubicBezTo>
                          <a:pt x="25006" y="117866"/>
                          <a:pt x="23947" y="125540"/>
                          <a:pt x="10718" y="177927"/>
                        </a:cubicBezTo>
                        <a:cubicBezTo>
                          <a:pt x="-2511" y="230314"/>
                          <a:pt x="-5156" y="222113"/>
                          <a:pt x="12306" y="259683"/>
                        </a:cubicBezTo>
                        <a:cubicBezTo>
                          <a:pt x="29768" y="297253"/>
                          <a:pt x="55036" y="329930"/>
                          <a:pt x="144068" y="317627"/>
                        </a:cubicBezTo>
                        <a:cubicBezTo>
                          <a:pt x="233100" y="305324"/>
                          <a:pt x="207832" y="222907"/>
                          <a:pt x="203599" y="185865"/>
                        </a:cubicBezTo>
                        <a:cubicBezTo>
                          <a:pt x="199366" y="148823"/>
                          <a:pt x="155577" y="102521"/>
                          <a:pt x="132955" y="71565"/>
                        </a:cubicBezTo>
                        <a:cubicBezTo>
                          <a:pt x="110333" y="40609"/>
                          <a:pt x="84272" y="-2651"/>
                          <a:pt x="67868" y="1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5" name="Forme libre 14"/>
                  <p:cNvSpPr/>
                  <p:nvPr/>
                </p:nvSpPr>
                <p:spPr>
                  <a:xfrm>
                    <a:off x="5131973" y="4673001"/>
                    <a:ext cx="48791" cy="129413"/>
                  </a:xfrm>
                  <a:custGeom>
                    <a:avLst/>
                    <a:gdLst>
                      <a:gd name="connsiteX0" fmla="*/ 95575 w 267251"/>
                      <a:gd name="connsiteY0" fmla="*/ 104 h 320027"/>
                      <a:gd name="connsiteX1" fmla="*/ 95575 w 267251"/>
                      <a:gd name="connsiteY1" fmla="*/ 114404 h 320027"/>
                      <a:gd name="connsiteX2" fmla="*/ 38425 w 267251"/>
                      <a:gd name="connsiteY2" fmla="*/ 177904 h 320027"/>
                      <a:gd name="connsiteX3" fmla="*/ 6675 w 267251"/>
                      <a:gd name="connsiteY3" fmla="*/ 266804 h 320027"/>
                      <a:gd name="connsiteX4" fmla="*/ 171775 w 267251"/>
                      <a:gd name="connsiteY4" fmla="*/ 317604 h 320027"/>
                      <a:gd name="connsiteX5" fmla="*/ 267025 w 267251"/>
                      <a:gd name="connsiteY5" fmla="*/ 190604 h 320027"/>
                      <a:gd name="connsiteX6" fmla="*/ 146375 w 267251"/>
                      <a:gd name="connsiteY6" fmla="*/ 95354 h 320027"/>
                      <a:gd name="connsiteX7" fmla="*/ 95575 w 267251"/>
                      <a:gd name="connsiteY7" fmla="*/ 104 h 320027"/>
                      <a:gd name="connsiteX0" fmla="*/ 68434 w 240091"/>
                      <a:gd name="connsiteY0" fmla="*/ 104 h 319416"/>
                      <a:gd name="connsiteX1" fmla="*/ 68434 w 240091"/>
                      <a:gd name="connsiteY1" fmla="*/ 114404 h 319416"/>
                      <a:gd name="connsiteX2" fmla="*/ 11284 w 240091"/>
                      <a:gd name="connsiteY2" fmla="*/ 177904 h 319416"/>
                      <a:gd name="connsiteX3" fmla="*/ 12872 w 240091"/>
                      <a:gd name="connsiteY3" fmla="*/ 259660 h 319416"/>
                      <a:gd name="connsiteX4" fmla="*/ 144634 w 240091"/>
                      <a:gd name="connsiteY4" fmla="*/ 317604 h 319416"/>
                      <a:gd name="connsiteX5" fmla="*/ 239884 w 240091"/>
                      <a:gd name="connsiteY5" fmla="*/ 190604 h 319416"/>
                      <a:gd name="connsiteX6" fmla="*/ 119234 w 240091"/>
                      <a:gd name="connsiteY6" fmla="*/ 95354 h 319416"/>
                      <a:gd name="connsiteX7" fmla="*/ 68434 w 240091"/>
                      <a:gd name="connsiteY7" fmla="*/ 104 h 319416"/>
                      <a:gd name="connsiteX0" fmla="*/ 67475 w 239132"/>
                      <a:gd name="connsiteY0" fmla="*/ 33 h 319345"/>
                      <a:gd name="connsiteX1" fmla="*/ 48425 w 239132"/>
                      <a:gd name="connsiteY1" fmla="*/ 85758 h 319345"/>
                      <a:gd name="connsiteX2" fmla="*/ 10325 w 239132"/>
                      <a:gd name="connsiteY2" fmla="*/ 177833 h 319345"/>
                      <a:gd name="connsiteX3" fmla="*/ 11913 w 239132"/>
                      <a:gd name="connsiteY3" fmla="*/ 259589 h 319345"/>
                      <a:gd name="connsiteX4" fmla="*/ 143675 w 239132"/>
                      <a:gd name="connsiteY4" fmla="*/ 317533 h 319345"/>
                      <a:gd name="connsiteX5" fmla="*/ 238925 w 239132"/>
                      <a:gd name="connsiteY5" fmla="*/ 190533 h 319345"/>
                      <a:gd name="connsiteX6" fmla="*/ 118275 w 239132"/>
                      <a:gd name="connsiteY6" fmla="*/ 95283 h 319345"/>
                      <a:gd name="connsiteX7" fmla="*/ 67475 w 239132"/>
                      <a:gd name="connsiteY7" fmla="*/ 33 h 319345"/>
                      <a:gd name="connsiteX0" fmla="*/ 67475 w 239132"/>
                      <a:gd name="connsiteY0" fmla="*/ 90 h 319402"/>
                      <a:gd name="connsiteX1" fmla="*/ 48425 w 239132"/>
                      <a:gd name="connsiteY1" fmla="*/ 85815 h 319402"/>
                      <a:gd name="connsiteX2" fmla="*/ 10325 w 239132"/>
                      <a:gd name="connsiteY2" fmla="*/ 177890 h 319402"/>
                      <a:gd name="connsiteX3" fmla="*/ 11913 w 239132"/>
                      <a:gd name="connsiteY3" fmla="*/ 259646 h 319402"/>
                      <a:gd name="connsiteX4" fmla="*/ 143675 w 239132"/>
                      <a:gd name="connsiteY4" fmla="*/ 317590 h 319402"/>
                      <a:gd name="connsiteX5" fmla="*/ 238925 w 239132"/>
                      <a:gd name="connsiteY5" fmla="*/ 190590 h 319402"/>
                      <a:gd name="connsiteX6" fmla="*/ 132562 w 239132"/>
                      <a:gd name="connsiteY6" fmla="*/ 71528 h 319402"/>
                      <a:gd name="connsiteX7" fmla="*/ 67475 w 239132"/>
                      <a:gd name="connsiteY7" fmla="*/ 90 h 319402"/>
                      <a:gd name="connsiteX0" fmla="*/ 66810 w 238467"/>
                      <a:gd name="connsiteY0" fmla="*/ 121 h 319433"/>
                      <a:gd name="connsiteX1" fmla="*/ 33473 w 238467"/>
                      <a:gd name="connsiteY1" fmla="*/ 88227 h 319433"/>
                      <a:gd name="connsiteX2" fmla="*/ 9660 w 238467"/>
                      <a:gd name="connsiteY2" fmla="*/ 177921 h 319433"/>
                      <a:gd name="connsiteX3" fmla="*/ 11248 w 238467"/>
                      <a:gd name="connsiteY3" fmla="*/ 259677 h 319433"/>
                      <a:gd name="connsiteX4" fmla="*/ 143010 w 238467"/>
                      <a:gd name="connsiteY4" fmla="*/ 317621 h 319433"/>
                      <a:gd name="connsiteX5" fmla="*/ 238260 w 238467"/>
                      <a:gd name="connsiteY5" fmla="*/ 190621 h 319433"/>
                      <a:gd name="connsiteX6" fmla="*/ 131897 w 238467"/>
                      <a:gd name="connsiteY6" fmla="*/ 71559 h 319433"/>
                      <a:gd name="connsiteX7" fmla="*/ 66810 w 238467"/>
                      <a:gd name="connsiteY7" fmla="*/ 121 h 319433"/>
                      <a:gd name="connsiteX0" fmla="*/ 66810 w 202920"/>
                      <a:gd name="connsiteY0" fmla="*/ 127 h 319647"/>
                      <a:gd name="connsiteX1" fmla="*/ 33473 w 202920"/>
                      <a:gd name="connsiteY1" fmla="*/ 88233 h 319647"/>
                      <a:gd name="connsiteX2" fmla="*/ 9660 w 202920"/>
                      <a:gd name="connsiteY2" fmla="*/ 177927 h 319647"/>
                      <a:gd name="connsiteX3" fmla="*/ 11248 w 202920"/>
                      <a:gd name="connsiteY3" fmla="*/ 259683 h 319647"/>
                      <a:gd name="connsiteX4" fmla="*/ 143010 w 202920"/>
                      <a:gd name="connsiteY4" fmla="*/ 317627 h 319647"/>
                      <a:gd name="connsiteX5" fmla="*/ 202541 w 202920"/>
                      <a:gd name="connsiteY5" fmla="*/ 185865 h 319647"/>
                      <a:gd name="connsiteX6" fmla="*/ 131897 w 202920"/>
                      <a:gd name="connsiteY6" fmla="*/ 71565 h 319647"/>
                      <a:gd name="connsiteX7" fmla="*/ 66810 w 202920"/>
                      <a:gd name="connsiteY7" fmla="*/ 127 h 319647"/>
                      <a:gd name="connsiteX0" fmla="*/ 66810 w 209064"/>
                      <a:gd name="connsiteY0" fmla="*/ 127 h 319647"/>
                      <a:gd name="connsiteX1" fmla="*/ 33473 w 209064"/>
                      <a:gd name="connsiteY1" fmla="*/ 88233 h 319647"/>
                      <a:gd name="connsiteX2" fmla="*/ 9660 w 209064"/>
                      <a:gd name="connsiteY2" fmla="*/ 177927 h 319647"/>
                      <a:gd name="connsiteX3" fmla="*/ 11248 w 209064"/>
                      <a:gd name="connsiteY3" fmla="*/ 259683 h 319647"/>
                      <a:gd name="connsiteX4" fmla="*/ 143010 w 209064"/>
                      <a:gd name="connsiteY4" fmla="*/ 317627 h 319647"/>
                      <a:gd name="connsiteX5" fmla="*/ 202541 w 209064"/>
                      <a:gd name="connsiteY5" fmla="*/ 185865 h 319647"/>
                      <a:gd name="connsiteX6" fmla="*/ 131897 w 209064"/>
                      <a:gd name="connsiteY6" fmla="*/ 71565 h 319647"/>
                      <a:gd name="connsiteX7" fmla="*/ 66810 w 209064"/>
                      <a:gd name="connsiteY7" fmla="*/ 127 h 319647"/>
                      <a:gd name="connsiteX0" fmla="*/ 64733 w 206987"/>
                      <a:gd name="connsiteY0" fmla="*/ 127 h 320264"/>
                      <a:gd name="connsiteX1" fmla="*/ 31396 w 206987"/>
                      <a:gd name="connsiteY1" fmla="*/ 88233 h 320264"/>
                      <a:gd name="connsiteX2" fmla="*/ 7583 w 206987"/>
                      <a:gd name="connsiteY2" fmla="*/ 177927 h 320264"/>
                      <a:gd name="connsiteX3" fmla="*/ 9171 w 206987"/>
                      <a:gd name="connsiteY3" fmla="*/ 259683 h 320264"/>
                      <a:gd name="connsiteX4" fmla="*/ 140933 w 206987"/>
                      <a:gd name="connsiteY4" fmla="*/ 317627 h 320264"/>
                      <a:gd name="connsiteX5" fmla="*/ 200464 w 206987"/>
                      <a:gd name="connsiteY5" fmla="*/ 185865 h 320264"/>
                      <a:gd name="connsiteX6" fmla="*/ 129820 w 206987"/>
                      <a:gd name="connsiteY6" fmla="*/ 71565 h 320264"/>
                      <a:gd name="connsiteX7" fmla="*/ 64733 w 206987"/>
                      <a:gd name="connsiteY7" fmla="*/ 127 h 320264"/>
                      <a:gd name="connsiteX0" fmla="*/ 67868 w 210122"/>
                      <a:gd name="connsiteY0" fmla="*/ 127 h 320264"/>
                      <a:gd name="connsiteX1" fmla="*/ 34531 w 210122"/>
                      <a:gd name="connsiteY1" fmla="*/ 88233 h 320264"/>
                      <a:gd name="connsiteX2" fmla="*/ 10718 w 210122"/>
                      <a:gd name="connsiteY2" fmla="*/ 177927 h 320264"/>
                      <a:gd name="connsiteX3" fmla="*/ 12306 w 210122"/>
                      <a:gd name="connsiteY3" fmla="*/ 259683 h 320264"/>
                      <a:gd name="connsiteX4" fmla="*/ 144068 w 210122"/>
                      <a:gd name="connsiteY4" fmla="*/ 317627 h 320264"/>
                      <a:gd name="connsiteX5" fmla="*/ 203599 w 210122"/>
                      <a:gd name="connsiteY5" fmla="*/ 185865 h 320264"/>
                      <a:gd name="connsiteX6" fmla="*/ 132955 w 210122"/>
                      <a:gd name="connsiteY6" fmla="*/ 71565 h 320264"/>
                      <a:gd name="connsiteX7" fmla="*/ 67868 w 210122"/>
                      <a:gd name="connsiteY7" fmla="*/ 127 h 3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122" h="320264">
                        <a:moveTo>
                          <a:pt x="67868" y="127"/>
                        </a:moveTo>
                        <a:cubicBezTo>
                          <a:pt x="51464" y="2905"/>
                          <a:pt x="44056" y="58600"/>
                          <a:pt x="34531" y="88233"/>
                        </a:cubicBezTo>
                        <a:cubicBezTo>
                          <a:pt x="25006" y="117866"/>
                          <a:pt x="23947" y="125540"/>
                          <a:pt x="10718" y="177927"/>
                        </a:cubicBezTo>
                        <a:cubicBezTo>
                          <a:pt x="-2511" y="230314"/>
                          <a:pt x="-5156" y="222113"/>
                          <a:pt x="12306" y="259683"/>
                        </a:cubicBezTo>
                        <a:cubicBezTo>
                          <a:pt x="29768" y="297253"/>
                          <a:pt x="55036" y="329930"/>
                          <a:pt x="144068" y="317627"/>
                        </a:cubicBezTo>
                        <a:cubicBezTo>
                          <a:pt x="233100" y="305324"/>
                          <a:pt x="207832" y="222907"/>
                          <a:pt x="203599" y="185865"/>
                        </a:cubicBezTo>
                        <a:cubicBezTo>
                          <a:pt x="199366" y="148823"/>
                          <a:pt x="155577" y="102521"/>
                          <a:pt x="132955" y="71565"/>
                        </a:cubicBezTo>
                        <a:cubicBezTo>
                          <a:pt x="110333" y="40609"/>
                          <a:pt x="84272" y="-2651"/>
                          <a:pt x="67868" y="1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grpSp>
            <p:pic>
              <p:nvPicPr>
                <p:cNvPr id="8" name="Image 7"/>
                <p:cNvPicPr>
                  <a:picLocks noChangeAspect="1"/>
                </p:cNvPicPr>
                <p:nvPr/>
              </p:nvPicPr>
              <p:blipFill>
                <a:blip r:embed="rId3"/>
                <a:stretch>
                  <a:fillRect/>
                </a:stretch>
              </p:blipFill>
              <p:spPr>
                <a:xfrm rot="2952738">
                  <a:off x="7046874" y="4418084"/>
                  <a:ext cx="114335" cy="389453"/>
                </a:xfrm>
                <a:prstGeom prst="rect">
                  <a:avLst/>
                </a:prstGeom>
              </p:spPr>
            </p:pic>
          </p:grpSp>
          <p:sp>
            <p:nvSpPr>
              <p:cNvPr id="30" name="Forme libre 29"/>
              <p:cNvSpPr/>
              <p:nvPr/>
            </p:nvSpPr>
            <p:spPr>
              <a:xfrm>
                <a:off x="5220072" y="4573285"/>
                <a:ext cx="48791" cy="129413"/>
              </a:xfrm>
              <a:custGeom>
                <a:avLst/>
                <a:gdLst>
                  <a:gd name="connsiteX0" fmla="*/ 95575 w 267251"/>
                  <a:gd name="connsiteY0" fmla="*/ 104 h 320027"/>
                  <a:gd name="connsiteX1" fmla="*/ 95575 w 267251"/>
                  <a:gd name="connsiteY1" fmla="*/ 114404 h 320027"/>
                  <a:gd name="connsiteX2" fmla="*/ 38425 w 267251"/>
                  <a:gd name="connsiteY2" fmla="*/ 177904 h 320027"/>
                  <a:gd name="connsiteX3" fmla="*/ 6675 w 267251"/>
                  <a:gd name="connsiteY3" fmla="*/ 266804 h 320027"/>
                  <a:gd name="connsiteX4" fmla="*/ 171775 w 267251"/>
                  <a:gd name="connsiteY4" fmla="*/ 317604 h 320027"/>
                  <a:gd name="connsiteX5" fmla="*/ 267025 w 267251"/>
                  <a:gd name="connsiteY5" fmla="*/ 190604 h 320027"/>
                  <a:gd name="connsiteX6" fmla="*/ 146375 w 267251"/>
                  <a:gd name="connsiteY6" fmla="*/ 95354 h 320027"/>
                  <a:gd name="connsiteX7" fmla="*/ 95575 w 267251"/>
                  <a:gd name="connsiteY7" fmla="*/ 104 h 320027"/>
                  <a:gd name="connsiteX0" fmla="*/ 68434 w 240091"/>
                  <a:gd name="connsiteY0" fmla="*/ 104 h 319416"/>
                  <a:gd name="connsiteX1" fmla="*/ 68434 w 240091"/>
                  <a:gd name="connsiteY1" fmla="*/ 114404 h 319416"/>
                  <a:gd name="connsiteX2" fmla="*/ 11284 w 240091"/>
                  <a:gd name="connsiteY2" fmla="*/ 177904 h 319416"/>
                  <a:gd name="connsiteX3" fmla="*/ 12872 w 240091"/>
                  <a:gd name="connsiteY3" fmla="*/ 259660 h 319416"/>
                  <a:gd name="connsiteX4" fmla="*/ 144634 w 240091"/>
                  <a:gd name="connsiteY4" fmla="*/ 317604 h 319416"/>
                  <a:gd name="connsiteX5" fmla="*/ 239884 w 240091"/>
                  <a:gd name="connsiteY5" fmla="*/ 190604 h 319416"/>
                  <a:gd name="connsiteX6" fmla="*/ 119234 w 240091"/>
                  <a:gd name="connsiteY6" fmla="*/ 95354 h 319416"/>
                  <a:gd name="connsiteX7" fmla="*/ 68434 w 240091"/>
                  <a:gd name="connsiteY7" fmla="*/ 104 h 319416"/>
                  <a:gd name="connsiteX0" fmla="*/ 67475 w 239132"/>
                  <a:gd name="connsiteY0" fmla="*/ 33 h 319345"/>
                  <a:gd name="connsiteX1" fmla="*/ 48425 w 239132"/>
                  <a:gd name="connsiteY1" fmla="*/ 85758 h 319345"/>
                  <a:gd name="connsiteX2" fmla="*/ 10325 w 239132"/>
                  <a:gd name="connsiteY2" fmla="*/ 177833 h 319345"/>
                  <a:gd name="connsiteX3" fmla="*/ 11913 w 239132"/>
                  <a:gd name="connsiteY3" fmla="*/ 259589 h 319345"/>
                  <a:gd name="connsiteX4" fmla="*/ 143675 w 239132"/>
                  <a:gd name="connsiteY4" fmla="*/ 317533 h 319345"/>
                  <a:gd name="connsiteX5" fmla="*/ 238925 w 239132"/>
                  <a:gd name="connsiteY5" fmla="*/ 190533 h 319345"/>
                  <a:gd name="connsiteX6" fmla="*/ 118275 w 239132"/>
                  <a:gd name="connsiteY6" fmla="*/ 95283 h 319345"/>
                  <a:gd name="connsiteX7" fmla="*/ 67475 w 239132"/>
                  <a:gd name="connsiteY7" fmla="*/ 33 h 319345"/>
                  <a:gd name="connsiteX0" fmla="*/ 67475 w 239132"/>
                  <a:gd name="connsiteY0" fmla="*/ 90 h 319402"/>
                  <a:gd name="connsiteX1" fmla="*/ 48425 w 239132"/>
                  <a:gd name="connsiteY1" fmla="*/ 85815 h 319402"/>
                  <a:gd name="connsiteX2" fmla="*/ 10325 w 239132"/>
                  <a:gd name="connsiteY2" fmla="*/ 177890 h 319402"/>
                  <a:gd name="connsiteX3" fmla="*/ 11913 w 239132"/>
                  <a:gd name="connsiteY3" fmla="*/ 259646 h 319402"/>
                  <a:gd name="connsiteX4" fmla="*/ 143675 w 239132"/>
                  <a:gd name="connsiteY4" fmla="*/ 317590 h 319402"/>
                  <a:gd name="connsiteX5" fmla="*/ 238925 w 239132"/>
                  <a:gd name="connsiteY5" fmla="*/ 190590 h 319402"/>
                  <a:gd name="connsiteX6" fmla="*/ 132562 w 239132"/>
                  <a:gd name="connsiteY6" fmla="*/ 71528 h 319402"/>
                  <a:gd name="connsiteX7" fmla="*/ 67475 w 239132"/>
                  <a:gd name="connsiteY7" fmla="*/ 90 h 319402"/>
                  <a:gd name="connsiteX0" fmla="*/ 66810 w 238467"/>
                  <a:gd name="connsiteY0" fmla="*/ 121 h 319433"/>
                  <a:gd name="connsiteX1" fmla="*/ 33473 w 238467"/>
                  <a:gd name="connsiteY1" fmla="*/ 88227 h 319433"/>
                  <a:gd name="connsiteX2" fmla="*/ 9660 w 238467"/>
                  <a:gd name="connsiteY2" fmla="*/ 177921 h 319433"/>
                  <a:gd name="connsiteX3" fmla="*/ 11248 w 238467"/>
                  <a:gd name="connsiteY3" fmla="*/ 259677 h 319433"/>
                  <a:gd name="connsiteX4" fmla="*/ 143010 w 238467"/>
                  <a:gd name="connsiteY4" fmla="*/ 317621 h 319433"/>
                  <a:gd name="connsiteX5" fmla="*/ 238260 w 238467"/>
                  <a:gd name="connsiteY5" fmla="*/ 190621 h 319433"/>
                  <a:gd name="connsiteX6" fmla="*/ 131897 w 238467"/>
                  <a:gd name="connsiteY6" fmla="*/ 71559 h 319433"/>
                  <a:gd name="connsiteX7" fmla="*/ 66810 w 238467"/>
                  <a:gd name="connsiteY7" fmla="*/ 121 h 319433"/>
                  <a:gd name="connsiteX0" fmla="*/ 66810 w 202920"/>
                  <a:gd name="connsiteY0" fmla="*/ 127 h 319647"/>
                  <a:gd name="connsiteX1" fmla="*/ 33473 w 202920"/>
                  <a:gd name="connsiteY1" fmla="*/ 88233 h 319647"/>
                  <a:gd name="connsiteX2" fmla="*/ 9660 w 202920"/>
                  <a:gd name="connsiteY2" fmla="*/ 177927 h 319647"/>
                  <a:gd name="connsiteX3" fmla="*/ 11248 w 202920"/>
                  <a:gd name="connsiteY3" fmla="*/ 259683 h 319647"/>
                  <a:gd name="connsiteX4" fmla="*/ 143010 w 202920"/>
                  <a:gd name="connsiteY4" fmla="*/ 317627 h 319647"/>
                  <a:gd name="connsiteX5" fmla="*/ 202541 w 202920"/>
                  <a:gd name="connsiteY5" fmla="*/ 185865 h 319647"/>
                  <a:gd name="connsiteX6" fmla="*/ 131897 w 202920"/>
                  <a:gd name="connsiteY6" fmla="*/ 71565 h 319647"/>
                  <a:gd name="connsiteX7" fmla="*/ 66810 w 202920"/>
                  <a:gd name="connsiteY7" fmla="*/ 127 h 319647"/>
                  <a:gd name="connsiteX0" fmla="*/ 66810 w 209064"/>
                  <a:gd name="connsiteY0" fmla="*/ 127 h 319647"/>
                  <a:gd name="connsiteX1" fmla="*/ 33473 w 209064"/>
                  <a:gd name="connsiteY1" fmla="*/ 88233 h 319647"/>
                  <a:gd name="connsiteX2" fmla="*/ 9660 w 209064"/>
                  <a:gd name="connsiteY2" fmla="*/ 177927 h 319647"/>
                  <a:gd name="connsiteX3" fmla="*/ 11248 w 209064"/>
                  <a:gd name="connsiteY3" fmla="*/ 259683 h 319647"/>
                  <a:gd name="connsiteX4" fmla="*/ 143010 w 209064"/>
                  <a:gd name="connsiteY4" fmla="*/ 317627 h 319647"/>
                  <a:gd name="connsiteX5" fmla="*/ 202541 w 209064"/>
                  <a:gd name="connsiteY5" fmla="*/ 185865 h 319647"/>
                  <a:gd name="connsiteX6" fmla="*/ 131897 w 209064"/>
                  <a:gd name="connsiteY6" fmla="*/ 71565 h 319647"/>
                  <a:gd name="connsiteX7" fmla="*/ 66810 w 209064"/>
                  <a:gd name="connsiteY7" fmla="*/ 127 h 319647"/>
                  <a:gd name="connsiteX0" fmla="*/ 64733 w 206987"/>
                  <a:gd name="connsiteY0" fmla="*/ 127 h 320264"/>
                  <a:gd name="connsiteX1" fmla="*/ 31396 w 206987"/>
                  <a:gd name="connsiteY1" fmla="*/ 88233 h 320264"/>
                  <a:gd name="connsiteX2" fmla="*/ 7583 w 206987"/>
                  <a:gd name="connsiteY2" fmla="*/ 177927 h 320264"/>
                  <a:gd name="connsiteX3" fmla="*/ 9171 w 206987"/>
                  <a:gd name="connsiteY3" fmla="*/ 259683 h 320264"/>
                  <a:gd name="connsiteX4" fmla="*/ 140933 w 206987"/>
                  <a:gd name="connsiteY4" fmla="*/ 317627 h 320264"/>
                  <a:gd name="connsiteX5" fmla="*/ 200464 w 206987"/>
                  <a:gd name="connsiteY5" fmla="*/ 185865 h 320264"/>
                  <a:gd name="connsiteX6" fmla="*/ 129820 w 206987"/>
                  <a:gd name="connsiteY6" fmla="*/ 71565 h 320264"/>
                  <a:gd name="connsiteX7" fmla="*/ 64733 w 206987"/>
                  <a:gd name="connsiteY7" fmla="*/ 127 h 320264"/>
                  <a:gd name="connsiteX0" fmla="*/ 67868 w 210122"/>
                  <a:gd name="connsiteY0" fmla="*/ 127 h 320264"/>
                  <a:gd name="connsiteX1" fmla="*/ 34531 w 210122"/>
                  <a:gd name="connsiteY1" fmla="*/ 88233 h 320264"/>
                  <a:gd name="connsiteX2" fmla="*/ 10718 w 210122"/>
                  <a:gd name="connsiteY2" fmla="*/ 177927 h 320264"/>
                  <a:gd name="connsiteX3" fmla="*/ 12306 w 210122"/>
                  <a:gd name="connsiteY3" fmla="*/ 259683 h 320264"/>
                  <a:gd name="connsiteX4" fmla="*/ 144068 w 210122"/>
                  <a:gd name="connsiteY4" fmla="*/ 317627 h 320264"/>
                  <a:gd name="connsiteX5" fmla="*/ 203599 w 210122"/>
                  <a:gd name="connsiteY5" fmla="*/ 185865 h 320264"/>
                  <a:gd name="connsiteX6" fmla="*/ 132955 w 210122"/>
                  <a:gd name="connsiteY6" fmla="*/ 71565 h 320264"/>
                  <a:gd name="connsiteX7" fmla="*/ 67868 w 210122"/>
                  <a:gd name="connsiteY7" fmla="*/ 127 h 3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122" h="320264">
                    <a:moveTo>
                      <a:pt x="67868" y="127"/>
                    </a:moveTo>
                    <a:cubicBezTo>
                      <a:pt x="51464" y="2905"/>
                      <a:pt x="44056" y="58600"/>
                      <a:pt x="34531" y="88233"/>
                    </a:cubicBezTo>
                    <a:cubicBezTo>
                      <a:pt x="25006" y="117866"/>
                      <a:pt x="23947" y="125540"/>
                      <a:pt x="10718" y="177927"/>
                    </a:cubicBezTo>
                    <a:cubicBezTo>
                      <a:pt x="-2511" y="230314"/>
                      <a:pt x="-5156" y="222113"/>
                      <a:pt x="12306" y="259683"/>
                    </a:cubicBezTo>
                    <a:cubicBezTo>
                      <a:pt x="29768" y="297253"/>
                      <a:pt x="55036" y="329930"/>
                      <a:pt x="144068" y="317627"/>
                    </a:cubicBezTo>
                    <a:cubicBezTo>
                      <a:pt x="233100" y="305324"/>
                      <a:pt x="207832" y="222907"/>
                      <a:pt x="203599" y="185865"/>
                    </a:cubicBezTo>
                    <a:cubicBezTo>
                      <a:pt x="199366" y="148823"/>
                      <a:pt x="155577" y="102521"/>
                      <a:pt x="132955" y="71565"/>
                    </a:cubicBezTo>
                    <a:cubicBezTo>
                      <a:pt x="110333" y="40609"/>
                      <a:pt x="84272" y="-2651"/>
                      <a:pt x="67868" y="1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31" name="Forme libre 30"/>
              <p:cNvSpPr/>
              <p:nvPr/>
            </p:nvSpPr>
            <p:spPr>
              <a:xfrm>
                <a:off x="5264472" y="4656516"/>
                <a:ext cx="48791" cy="129413"/>
              </a:xfrm>
              <a:custGeom>
                <a:avLst/>
                <a:gdLst>
                  <a:gd name="connsiteX0" fmla="*/ 95575 w 267251"/>
                  <a:gd name="connsiteY0" fmla="*/ 104 h 320027"/>
                  <a:gd name="connsiteX1" fmla="*/ 95575 w 267251"/>
                  <a:gd name="connsiteY1" fmla="*/ 114404 h 320027"/>
                  <a:gd name="connsiteX2" fmla="*/ 38425 w 267251"/>
                  <a:gd name="connsiteY2" fmla="*/ 177904 h 320027"/>
                  <a:gd name="connsiteX3" fmla="*/ 6675 w 267251"/>
                  <a:gd name="connsiteY3" fmla="*/ 266804 h 320027"/>
                  <a:gd name="connsiteX4" fmla="*/ 171775 w 267251"/>
                  <a:gd name="connsiteY4" fmla="*/ 317604 h 320027"/>
                  <a:gd name="connsiteX5" fmla="*/ 267025 w 267251"/>
                  <a:gd name="connsiteY5" fmla="*/ 190604 h 320027"/>
                  <a:gd name="connsiteX6" fmla="*/ 146375 w 267251"/>
                  <a:gd name="connsiteY6" fmla="*/ 95354 h 320027"/>
                  <a:gd name="connsiteX7" fmla="*/ 95575 w 267251"/>
                  <a:gd name="connsiteY7" fmla="*/ 104 h 320027"/>
                  <a:gd name="connsiteX0" fmla="*/ 68434 w 240091"/>
                  <a:gd name="connsiteY0" fmla="*/ 104 h 319416"/>
                  <a:gd name="connsiteX1" fmla="*/ 68434 w 240091"/>
                  <a:gd name="connsiteY1" fmla="*/ 114404 h 319416"/>
                  <a:gd name="connsiteX2" fmla="*/ 11284 w 240091"/>
                  <a:gd name="connsiteY2" fmla="*/ 177904 h 319416"/>
                  <a:gd name="connsiteX3" fmla="*/ 12872 w 240091"/>
                  <a:gd name="connsiteY3" fmla="*/ 259660 h 319416"/>
                  <a:gd name="connsiteX4" fmla="*/ 144634 w 240091"/>
                  <a:gd name="connsiteY4" fmla="*/ 317604 h 319416"/>
                  <a:gd name="connsiteX5" fmla="*/ 239884 w 240091"/>
                  <a:gd name="connsiteY5" fmla="*/ 190604 h 319416"/>
                  <a:gd name="connsiteX6" fmla="*/ 119234 w 240091"/>
                  <a:gd name="connsiteY6" fmla="*/ 95354 h 319416"/>
                  <a:gd name="connsiteX7" fmla="*/ 68434 w 240091"/>
                  <a:gd name="connsiteY7" fmla="*/ 104 h 319416"/>
                  <a:gd name="connsiteX0" fmla="*/ 67475 w 239132"/>
                  <a:gd name="connsiteY0" fmla="*/ 33 h 319345"/>
                  <a:gd name="connsiteX1" fmla="*/ 48425 w 239132"/>
                  <a:gd name="connsiteY1" fmla="*/ 85758 h 319345"/>
                  <a:gd name="connsiteX2" fmla="*/ 10325 w 239132"/>
                  <a:gd name="connsiteY2" fmla="*/ 177833 h 319345"/>
                  <a:gd name="connsiteX3" fmla="*/ 11913 w 239132"/>
                  <a:gd name="connsiteY3" fmla="*/ 259589 h 319345"/>
                  <a:gd name="connsiteX4" fmla="*/ 143675 w 239132"/>
                  <a:gd name="connsiteY4" fmla="*/ 317533 h 319345"/>
                  <a:gd name="connsiteX5" fmla="*/ 238925 w 239132"/>
                  <a:gd name="connsiteY5" fmla="*/ 190533 h 319345"/>
                  <a:gd name="connsiteX6" fmla="*/ 118275 w 239132"/>
                  <a:gd name="connsiteY6" fmla="*/ 95283 h 319345"/>
                  <a:gd name="connsiteX7" fmla="*/ 67475 w 239132"/>
                  <a:gd name="connsiteY7" fmla="*/ 33 h 319345"/>
                  <a:gd name="connsiteX0" fmla="*/ 67475 w 239132"/>
                  <a:gd name="connsiteY0" fmla="*/ 90 h 319402"/>
                  <a:gd name="connsiteX1" fmla="*/ 48425 w 239132"/>
                  <a:gd name="connsiteY1" fmla="*/ 85815 h 319402"/>
                  <a:gd name="connsiteX2" fmla="*/ 10325 w 239132"/>
                  <a:gd name="connsiteY2" fmla="*/ 177890 h 319402"/>
                  <a:gd name="connsiteX3" fmla="*/ 11913 w 239132"/>
                  <a:gd name="connsiteY3" fmla="*/ 259646 h 319402"/>
                  <a:gd name="connsiteX4" fmla="*/ 143675 w 239132"/>
                  <a:gd name="connsiteY4" fmla="*/ 317590 h 319402"/>
                  <a:gd name="connsiteX5" fmla="*/ 238925 w 239132"/>
                  <a:gd name="connsiteY5" fmla="*/ 190590 h 319402"/>
                  <a:gd name="connsiteX6" fmla="*/ 132562 w 239132"/>
                  <a:gd name="connsiteY6" fmla="*/ 71528 h 319402"/>
                  <a:gd name="connsiteX7" fmla="*/ 67475 w 239132"/>
                  <a:gd name="connsiteY7" fmla="*/ 90 h 319402"/>
                  <a:gd name="connsiteX0" fmla="*/ 66810 w 238467"/>
                  <a:gd name="connsiteY0" fmla="*/ 121 h 319433"/>
                  <a:gd name="connsiteX1" fmla="*/ 33473 w 238467"/>
                  <a:gd name="connsiteY1" fmla="*/ 88227 h 319433"/>
                  <a:gd name="connsiteX2" fmla="*/ 9660 w 238467"/>
                  <a:gd name="connsiteY2" fmla="*/ 177921 h 319433"/>
                  <a:gd name="connsiteX3" fmla="*/ 11248 w 238467"/>
                  <a:gd name="connsiteY3" fmla="*/ 259677 h 319433"/>
                  <a:gd name="connsiteX4" fmla="*/ 143010 w 238467"/>
                  <a:gd name="connsiteY4" fmla="*/ 317621 h 319433"/>
                  <a:gd name="connsiteX5" fmla="*/ 238260 w 238467"/>
                  <a:gd name="connsiteY5" fmla="*/ 190621 h 319433"/>
                  <a:gd name="connsiteX6" fmla="*/ 131897 w 238467"/>
                  <a:gd name="connsiteY6" fmla="*/ 71559 h 319433"/>
                  <a:gd name="connsiteX7" fmla="*/ 66810 w 238467"/>
                  <a:gd name="connsiteY7" fmla="*/ 121 h 319433"/>
                  <a:gd name="connsiteX0" fmla="*/ 66810 w 202920"/>
                  <a:gd name="connsiteY0" fmla="*/ 127 h 319647"/>
                  <a:gd name="connsiteX1" fmla="*/ 33473 w 202920"/>
                  <a:gd name="connsiteY1" fmla="*/ 88233 h 319647"/>
                  <a:gd name="connsiteX2" fmla="*/ 9660 w 202920"/>
                  <a:gd name="connsiteY2" fmla="*/ 177927 h 319647"/>
                  <a:gd name="connsiteX3" fmla="*/ 11248 w 202920"/>
                  <a:gd name="connsiteY3" fmla="*/ 259683 h 319647"/>
                  <a:gd name="connsiteX4" fmla="*/ 143010 w 202920"/>
                  <a:gd name="connsiteY4" fmla="*/ 317627 h 319647"/>
                  <a:gd name="connsiteX5" fmla="*/ 202541 w 202920"/>
                  <a:gd name="connsiteY5" fmla="*/ 185865 h 319647"/>
                  <a:gd name="connsiteX6" fmla="*/ 131897 w 202920"/>
                  <a:gd name="connsiteY6" fmla="*/ 71565 h 319647"/>
                  <a:gd name="connsiteX7" fmla="*/ 66810 w 202920"/>
                  <a:gd name="connsiteY7" fmla="*/ 127 h 319647"/>
                  <a:gd name="connsiteX0" fmla="*/ 66810 w 209064"/>
                  <a:gd name="connsiteY0" fmla="*/ 127 h 319647"/>
                  <a:gd name="connsiteX1" fmla="*/ 33473 w 209064"/>
                  <a:gd name="connsiteY1" fmla="*/ 88233 h 319647"/>
                  <a:gd name="connsiteX2" fmla="*/ 9660 w 209064"/>
                  <a:gd name="connsiteY2" fmla="*/ 177927 h 319647"/>
                  <a:gd name="connsiteX3" fmla="*/ 11248 w 209064"/>
                  <a:gd name="connsiteY3" fmla="*/ 259683 h 319647"/>
                  <a:gd name="connsiteX4" fmla="*/ 143010 w 209064"/>
                  <a:gd name="connsiteY4" fmla="*/ 317627 h 319647"/>
                  <a:gd name="connsiteX5" fmla="*/ 202541 w 209064"/>
                  <a:gd name="connsiteY5" fmla="*/ 185865 h 319647"/>
                  <a:gd name="connsiteX6" fmla="*/ 131897 w 209064"/>
                  <a:gd name="connsiteY6" fmla="*/ 71565 h 319647"/>
                  <a:gd name="connsiteX7" fmla="*/ 66810 w 209064"/>
                  <a:gd name="connsiteY7" fmla="*/ 127 h 319647"/>
                  <a:gd name="connsiteX0" fmla="*/ 64733 w 206987"/>
                  <a:gd name="connsiteY0" fmla="*/ 127 h 320264"/>
                  <a:gd name="connsiteX1" fmla="*/ 31396 w 206987"/>
                  <a:gd name="connsiteY1" fmla="*/ 88233 h 320264"/>
                  <a:gd name="connsiteX2" fmla="*/ 7583 w 206987"/>
                  <a:gd name="connsiteY2" fmla="*/ 177927 h 320264"/>
                  <a:gd name="connsiteX3" fmla="*/ 9171 w 206987"/>
                  <a:gd name="connsiteY3" fmla="*/ 259683 h 320264"/>
                  <a:gd name="connsiteX4" fmla="*/ 140933 w 206987"/>
                  <a:gd name="connsiteY4" fmla="*/ 317627 h 320264"/>
                  <a:gd name="connsiteX5" fmla="*/ 200464 w 206987"/>
                  <a:gd name="connsiteY5" fmla="*/ 185865 h 320264"/>
                  <a:gd name="connsiteX6" fmla="*/ 129820 w 206987"/>
                  <a:gd name="connsiteY6" fmla="*/ 71565 h 320264"/>
                  <a:gd name="connsiteX7" fmla="*/ 64733 w 206987"/>
                  <a:gd name="connsiteY7" fmla="*/ 127 h 320264"/>
                  <a:gd name="connsiteX0" fmla="*/ 67868 w 210122"/>
                  <a:gd name="connsiteY0" fmla="*/ 127 h 320264"/>
                  <a:gd name="connsiteX1" fmla="*/ 34531 w 210122"/>
                  <a:gd name="connsiteY1" fmla="*/ 88233 h 320264"/>
                  <a:gd name="connsiteX2" fmla="*/ 10718 w 210122"/>
                  <a:gd name="connsiteY2" fmla="*/ 177927 h 320264"/>
                  <a:gd name="connsiteX3" fmla="*/ 12306 w 210122"/>
                  <a:gd name="connsiteY3" fmla="*/ 259683 h 320264"/>
                  <a:gd name="connsiteX4" fmla="*/ 144068 w 210122"/>
                  <a:gd name="connsiteY4" fmla="*/ 317627 h 320264"/>
                  <a:gd name="connsiteX5" fmla="*/ 203599 w 210122"/>
                  <a:gd name="connsiteY5" fmla="*/ 185865 h 320264"/>
                  <a:gd name="connsiteX6" fmla="*/ 132955 w 210122"/>
                  <a:gd name="connsiteY6" fmla="*/ 71565 h 320264"/>
                  <a:gd name="connsiteX7" fmla="*/ 67868 w 210122"/>
                  <a:gd name="connsiteY7" fmla="*/ 127 h 3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122" h="320264">
                    <a:moveTo>
                      <a:pt x="67868" y="127"/>
                    </a:moveTo>
                    <a:cubicBezTo>
                      <a:pt x="51464" y="2905"/>
                      <a:pt x="44056" y="58600"/>
                      <a:pt x="34531" y="88233"/>
                    </a:cubicBezTo>
                    <a:cubicBezTo>
                      <a:pt x="25006" y="117866"/>
                      <a:pt x="23947" y="125540"/>
                      <a:pt x="10718" y="177927"/>
                    </a:cubicBezTo>
                    <a:cubicBezTo>
                      <a:pt x="-2511" y="230314"/>
                      <a:pt x="-5156" y="222113"/>
                      <a:pt x="12306" y="259683"/>
                    </a:cubicBezTo>
                    <a:cubicBezTo>
                      <a:pt x="29768" y="297253"/>
                      <a:pt x="55036" y="329930"/>
                      <a:pt x="144068" y="317627"/>
                    </a:cubicBezTo>
                    <a:cubicBezTo>
                      <a:pt x="233100" y="305324"/>
                      <a:pt x="207832" y="222907"/>
                      <a:pt x="203599" y="185865"/>
                    </a:cubicBezTo>
                    <a:cubicBezTo>
                      <a:pt x="199366" y="148823"/>
                      <a:pt x="155577" y="102521"/>
                      <a:pt x="132955" y="71565"/>
                    </a:cubicBezTo>
                    <a:cubicBezTo>
                      <a:pt x="110333" y="40609"/>
                      <a:pt x="84272" y="-2651"/>
                      <a:pt x="67868" y="1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32" name="Forme libre 31"/>
              <p:cNvSpPr/>
              <p:nvPr/>
            </p:nvSpPr>
            <p:spPr>
              <a:xfrm>
                <a:off x="5308872" y="4739747"/>
                <a:ext cx="48791" cy="129413"/>
              </a:xfrm>
              <a:custGeom>
                <a:avLst/>
                <a:gdLst>
                  <a:gd name="connsiteX0" fmla="*/ 95575 w 267251"/>
                  <a:gd name="connsiteY0" fmla="*/ 104 h 320027"/>
                  <a:gd name="connsiteX1" fmla="*/ 95575 w 267251"/>
                  <a:gd name="connsiteY1" fmla="*/ 114404 h 320027"/>
                  <a:gd name="connsiteX2" fmla="*/ 38425 w 267251"/>
                  <a:gd name="connsiteY2" fmla="*/ 177904 h 320027"/>
                  <a:gd name="connsiteX3" fmla="*/ 6675 w 267251"/>
                  <a:gd name="connsiteY3" fmla="*/ 266804 h 320027"/>
                  <a:gd name="connsiteX4" fmla="*/ 171775 w 267251"/>
                  <a:gd name="connsiteY4" fmla="*/ 317604 h 320027"/>
                  <a:gd name="connsiteX5" fmla="*/ 267025 w 267251"/>
                  <a:gd name="connsiteY5" fmla="*/ 190604 h 320027"/>
                  <a:gd name="connsiteX6" fmla="*/ 146375 w 267251"/>
                  <a:gd name="connsiteY6" fmla="*/ 95354 h 320027"/>
                  <a:gd name="connsiteX7" fmla="*/ 95575 w 267251"/>
                  <a:gd name="connsiteY7" fmla="*/ 104 h 320027"/>
                  <a:gd name="connsiteX0" fmla="*/ 68434 w 240091"/>
                  <a:gd name="connsiteY0" fmla="*/ 104 h 319416"/>
                  <a:gd name="connsiteX1" fmla="*/ 68434 w 240091"/>
                  <a:gd name="connsiteY1" fmla="*/ 114404 h 319416"/>
                  <a:gd name="connsiteX2" fmla="*/ 11284 w 240091"/>
                  <a:gd name="connsiteY2" fmla="*/ 177904 h 319416"/>
                  <a:gd name="connsiteX3" fmla="*/ 12872 w 240091"/>
                  <a:gd name="connsiteY3" fmla="*/ 259660 h 319416"/>
                  <a:gd name="connsiteX4" fmla="*/ 144634 w 240091"/>
                  <a:gd name="connsiteY4" fmla="*/ 317604 h 319416"/>
                  <a:gd name="connsiteX5" fmla="*/ 239884 w 240091"/>
                  <a:gd name="connsiteY5" fmla="*/ 190604 h 319416"/>
                  <a:gd name="connsiteX6" fmla="*/ 119234 w 240091"/>
                  <a:gd name="connsiteY6" fmla="*/ 95354 h 319416"/>
                  <a:gd name="connsiteX7" fmla="*/ 68434 w 240091"/>
                  <a:gd name="connsiteY7" fmla="*/ 104 h 319416"/>
                  <a:gd name="connsiteX0" fmla="*/ 67475 w 239132"/>
                  <a:gd name="connsiteY0" fmla="*/ 33 h 319345"/>
                  <a:gd name="connsiteX1" fmla="*/ 48425 w 239132"/>
                  <a:gd name="connsiteY1" fmla="*/ 85758 h 319345"/>
                  <a:gd name="connsiteX2" fmla="*/ 10325 w 239132"/>
                  <a:gd name="connsiteY2" fmla="*/ 177833 h 319345"/>
                  <a:gd name="connsiteX3" fmla="*/ 11913 w 239132"/>
                  <a:gd name="connsiteY3" fmla="*/ 259589 h 319345"/>
                  <a:gd name="connsiteX4" fmla="*/ 143675 w 239132"/>
                  <a:gd name="connsiteY4" fmla="*/ 317533 h 319345"/>
                  <a:gd name="connsiteX5" fmla="*/ 238925 w 239132"/>
                  <a:gd name="connsiteY5" fmla="*/ 190533 h 319345"/>
                  <a:gd name="connsiteX6" fmla="*/ 118275 w 239132"/>
                  <a:gd name="connsiteY6" fmla="*/ 95283 h 319345"/>
                  <a:gd name="connsiteX7" fmla="*/ 67475 w 239132"/>
                  <a:gd name="connsiteY7" fmla="*/ 33 h 319345"/>
                  <a:gd name="connsiteX0" fmla="*/ 67475 w 239132"/>
                  <a:gd name="connsiteY0" fmla="*/ 90 h 319402"/>
                  <a:gd name="connsiteX1" fmla="*/ 48425 w 239132"/>
                  <a:gd name="connsiteY1" fmla="*/ 85815 h 319402"/>
                  <a:gd name="connsiteX2" fmla="*/ 10325 w 239132"/>
                  <a:gd name="connsiteY2" fmla="*/ 177890 h 319402"/>
                  <a:gd name="connsiteX3" fmla="*/ 11913 w 239132"/>
                  <a:gd name="connsiteY3" fmla="*/ 259646 h 319402"/>
                  <a:gd name="connsiteX4" fmla="*/ 143675 w 239132"/>
                  <a:gd name="connsiteY4" fmla="*/ 317590 h 319402"/>
                  <a:gd name="connsiteX5" fmla="*/ 238925 w 239132"/>
                  <a:gd name="connsiteY5" fmla="*/ 190590 h 319402"/>
                  <a:gd name="connsiteX6" fmla="*/ 132562 w 239132"/>
                  <a:gd name="connsiteY6" fmla="*/ 71528 h 319402"/>
                  <a:gd name="connsiteX7" fmla="*/ 67475 w 239132"/>
                  <a:gd name="connsiteY7" fmla="*/ 90 h 319402"/>
                  <a:gd name="connsiteX0" fmla="*/ 66810 w 238467"/>
                  <a:gd name="connsiteY0" fmla="*/ 121 h 319433"/>
                  <a:gd name="connsiteX1" fmla="*/ 33473 w 238467"/>
                  <a:gd name="connsiteY1" fmla="*/ 88227 h 319433"/>
                  <a:gd name="connsiteX2" fmla="*/ 9660 w 238467"/>
                  <a:gd name="connsiteY2" fmla="*/ 177921 h 319433"/>
                  <a:gd name="connsiteX3" fmla="*/ 11248 w 238467"/>
                  <a:gd name="connsiteY3" fmla="*/ 259677 h 319433"/>
                  <a:gd name="connsiteX4" fmla="*/ 143010 w 238467"/>
                  <a:gd name="connsiteY4" fmla="*/ 317621 h 319433"/>
                  <a:gd name="connsiteX5" fmla="*/ 238260 w 238467"/>
                  <a:gd name="connsiteY5" fmla="*/ 190621 h 319433"/>
                  <a:gd name="connsiteX6" fmla="*/ 131897 w 238467"/>
                  <a:gd name="connsiteY6" fmla="*/ 71559 h 319433"/>
                  <a:gd name="connsiteX7" fmla="*/ 66810 w 238467"/>
                  <a:gd name="connsiteY7" fmla="*/ 121 h 319433"/>
                  <a:gd name="connsiteX0" fmla="*/ 66810 w 202920"/>
                  <a:gd name="connsiteY0" fmla="*/ 127 h 319647"/>
                  <a:gd name="connsiteX1" fmla="*/ 33473 w 202920"/>
                  <a:gd name="connsiteY1" fmla="*/ 88233 h 319647"/>
                  <a:gd name="connsiteX2" fmla="*/ 9660 w 202920"/>
                  <a:gd name="connsiteY2" fmla="*/ 177927 h 319647"/>
                  <a:gd name="connsiteX3" fmla="*/ 11248 w 202920"/>
                  <a:gd name="connsiteY3" fmla="*/ 259683 h 319647"/>
                  <a:gd name="connsiteX4" fmla="*/ 143010 w 202920"/>
                  <a:gd name="connsiteY4" fmla="*/ 317627 h 319647"/>
                  <a:gd name="connsiteX5" fmla="*/ 202541 w 202920"/>
                  <a:gd name="connsiteY5" fmla="*/ 185865 h 319647"/>
                  <a:gd name="connsiteX6" fmla="*/ 131897 w 202920"/>
                  <a:gd name="connsiteY6" fmla="*/ 71565 h 319647"/>
                  <a:gd name="connsiteX7" fmla="*/ 66810 w 202920"/>
                  <a:gd name="connsiteY7" fmla="*/ 127 h 319647"/>
                  <a:gd name="connsiteX0" fmla="*/ 66810 w 209064"/>
                  <a:gd name="connsiteY0" fmla="*/ 127 h 319647"/>
                  <a:gd name="connsiteX1" fmla="*/ 33473 w 209064"/>
                  <a:gd name="connsiteY1" fmla="*/ 88233 h 319647"/>
                  <a:gd name="connsiteX2" fmla="*/ 9660 w 209064"/>
                  <a:gd name="connsiteY2" fmla="*/ 177927 h 319647"/>
                  <a:gd name="connsiteX3" fmla="*/ 11248 w 209064"/>
                  <a:gd name="connsiteY3" fmla="*/ 259683 h 319647"/>
                  <a:gd name="connsiteX4" fmla="*/ 143010 w 209064"/>
                  <a:gd name="connsiteY4" fmla="*/ 317627 h 319647"/>
                  <a:gd name="connsiteX5" fmla="*/ 202541 w 209064"/>
                  <a:gd name="connsiteY5" fmla="*/ 185865 h 319647"/>
                  <a:gd name="connsiteX6" fmla="*/ 131897 w 209064"/>
                  <a:gd name="connsiteY6" fmla="*/ 71565 h 319647"/>
                  <a:gd name="connsiteX7" fmla="*/ 66810 w 209064"/>
                  <a:gd name="connsiteY7" fmla="*/ 127 h 319647"/>
                  <a:gd name="connsiteX0" fmla="*/ 64733 w 206987"/>
                  <a:gd name="connsiteY0" fmla="*/ 127 h 320264"/>
                  <a:gd name="connsiteX1" fmla="*/ 31396 w 206987"/>
                  <a:gd name="connsiteY1" fmla="*/ 88233 h 320264"/>
                  <a:gd name="connsiteX2" fmla="*/ 7583 w 206987"/>
                  <a:gd name="connsiteY2" fmla="*/ 177927 h 320264"/>
                  <a:gd name="connsiteX3" fmla="*/ 9171 w 206987"/>
                  <a:gd name="connsiteY3" fmla="*/ 259683 h 320264"/>
                  <a:gd name="connsiteX4" fmla="*/ 140933 w 206987"/>
                  <a:gd name="connsiteY4" fmla="*/ 317627 h 320264"/>
                  <a:gd name="connsiteX5" fmla="*/ 200464 w 206987"/>
                  <a:gd name="connsiteY5" fmla="*/ 185865 h 320264"/>
                  <a:gd name="connsiteX6" fmla="*/ 129820 w 206987"/>
                  <a:gd name="connsiteY6" fmla="*/ 71565 h 320264"/>
                  <a:gd name="connsiteX7" fmla="*/ 64733 w 206987"/>
                  <a:gd name="connsiteY7" fmla="*/ 127 h 320264"/>
                  <a:gd name="connsiteX0" fmla="*/ 67868 w 210122"/>
                  <a:gd name="connsiteY0" fmla="*/ 127 h 320264"/>
                  <a:gd name="connsiteX1" fmla="*/ 34531 w 210122"/>
                  <a:gd name="connsiteY1" fmla="*/ 88233 h 320264"/>
                  <a:gd name="connsiteX2" fmla="*/ 10718 w 210122"/>
                  <a:gd name="connsiteY2" fmla="*/ 177927 h 320264"/>
                  <a:gd name="connsiteX3" fmla="*/ 12306 w 210122"/>
                  <a:gd name="connsiteY3" fmla="*/ 259683 h 320264"/>
                  <a:gd name="connsiteX4" fmla="*/ 144068 w 210122"/>
                  <a:gd name="connsiteY4" fmla="*/ 317627 h 320264"/>
                  <a:gd name="connsiteX5" fmla="*/ 203599 w 210122"/>
                  <a:gd name="connsiteY5" fmla="*/ 185865 h 320264"/>
                  <a:gd name="connsiteX6" fmla="*/ 132955 w 210122"/>
                  <a:gd name="connsiteY6" fmla="*/ 71565 h 320264"/>
                  <a:gd name="connsiteX7" fmla="*/ 67868 w 210122"/>
                  <a:gd name="connsiteY7" fmla="*/ 127 h 3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122" h="320264">
                    <a:moveTo>
                      <a:pt x="67868" y="127"/>
                    </a:moveTo>
                    <a:cubicBezTo>
                      <a:pt x="51464" y="2905"/>
                      <a:pt x="44056" y="58600"/>
                      <a:pt x="34531" y="88233"/>
                    </a:cubicBezTo>
                    <a:cubicBezTo>
                      <a:pt x="25006" y="117866"/>
                      <a:pt x="23947" y="125540"/>
                      <a:pt x="10718" y="177927"/>
                    </a:cubicBezTo>
                    <a:cubicBezTo>
                      <a:pt x="-2511" y="230314"/>
                      <a:pt x="-5156" y="222113"/>
                      <a:pt x="12306" y="259683"/>
                    </a:cubicBezTo>
                    <a:cubicBezTo>
                      <a:pt x="29768" y="297253"/>
                      <a:pt x="55036" y="329930"/>
                      <a:pt x="144068" y="317627"/>
                    </a:cubicBezTo>
                    <a:cubicBezTo>
                      <a:pt x="233100" y="305324"/>
                      <a:pt x="207832" y="222907"/>
                      <a:pt x="203599" y="185865"/>
                    </a:cubicBezTo>
                    <a:cubicBezTo>
                      <a:pt x="199366" y="148823"/>
                      <a:pt x="155577" y="102521"/>
                      <a:pt x="132955" y="71565"/>
                    </a:cubicBezTo>
                    <a:cubicBezTo>
                      <a:pt x="110333" y="40609"/>
                      <a:pt x="84272" y="-2651"/>
                      <a:pt x="67868" y="1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grpSp>
        <p:sp>
          <p:nvSpPr>
            <p:cNvPr id="11" name="ZoneTexte 10"/>
            <p:cNvSpPr txBox="1"/>
            <p:nvPr/>
          </p:nvSpPr>
          <p:spPr>
            <a:xfrm>
              <a:off x="3491880" y="4668737"/>
              <a:ext cx="437940" cy="276999"/>
            </a:xfrm>
            <a:prstGeom prst="rect">
              <a:avLst/>
            </a:prstGeom>
            <a:noFill/>
          </p:spPr>
          <p:txBody>
            <a:bodyPr wrap="none" rtlCol="0">
              <a:spAutoFit/>
            </a:bodyPr>
            <a:lstStyle/>
            <a:p>
              <a:r>
                <a:rPr lang="fr-CH" sz="1200" dirty="0" smtClean="0">
                  <a:solidFill>
                    <a:srgbClr val="0070C0"/>
                  </a:solidFill>
                </a:rPr>
                <a:t>[C1]</a:t>
              </a:r>
              <a:endParaRPr lang="fr-CH" sz="1200" dirty="0">
                <a:solidFill>
                  <a:srgbClr val="0070C0"/>
                </a:solidFill>
              </a:endParaRPr>
            </a:p>
          </p:txBody>
        </p:sp>
        <p:sp>
          <p:nvSpPr>
            <p:cNvPr id="33" name="ZoneTexte 32"/>
            <p:cNvSpPr txBox="1"/>
            <p:nvPr/>
          </p:nvSpPr>
          <p:spPr>
            <a:xfrm>
              <a:off x="5797441" y="4668737"/>
              <a:ext cx="437940" cy="276999"/>
            </a:xfrm>
            <a:prstGeom prst="rect">
              <a:avLst/>
            </a:prstGeom>
            <a:noFill/>
          </p:spPr>
          <p:txBody>
            <a:bodyPr wrap="none" rtlCol="0">
              <a:spAutoFit/>
            </a:bodyPr>
            <a:lstStyle/>
            <a:p>
              <a:r>
                <a:rPr lang="fr-CH" sz="1200" dirty="0" smtClean="0">
                  <a:solidFill>
                    <a:srgbClr val="0070C0"/>
                  </a:solidFill>
                </a:rPr>
                <a:t>[C2]</a:t>
              </a:r>
              <a:endParaRPr lang="fr-CH" sz="1200" dirty="0">
                <a:solidFill>
                  <a:srgbClr val="0070C0"/>
                </a:solidFill>
              </a:endParaRPr>
            </a:p>
          </p:txBody>
        </p:sp>
        <p:sp>
          <p:nvSpPr>
            <p:cNvPr id="34" name="ZoneTexte 33"/>
            <p:cNvSpPr txBox="1"/>
            <p:nvPr/>
          </p:nvSpPr>
          <p:spPr>
            <a:xfrm>
              <a:off x="6305921" y="4668737"/>
              <a:ext cx="2752228" cy="276999"/>
            </a:xfrm>
            <a:prstGeom prst="rect">
              <a:avLst/>
            </a:prstGeom>
            <a:noFill/>
          </p:spPr>
          <p:txBody>
            <a:bodyPr wrap="none" rtlCol="0">
              <a:spAutoFit/>
            </a:bodyPr>
            <a:lstStyle/>
            <a:p>
              <a:r>
                <a:rPr lang="fr-CH" sz="1200" dirty="0" smtClean="0">
                  <a:solidFill>
                    <a:srgbClr val="0070C0"/>
                  </a:solidFill>
                </a:rPr>
                <a:t>[C1]&lt;</a:t>
              </a:r>
              <a:r>
                <a:rPr lang="fr-CH" sz="1200" dirty="0">
                  <a:solidFill>
                    <a:srgbClr val="0070C0"/>
                  </a:solidFill>
                </a:rPr>
                <a:t>[C2</a:t>
              </a:r>
              <a:r>
                <a:rPr lang="fr-CH" sz="1200" dirty="0" smtClean="0">
                  <a:solidFill>
                    <a:srgbClr val="0070C0"/>
                  </a:solidFill>
                </a:rPr>
                <a:t>] </a:t>
              </a:r>
              <a:r>
                <a:rPr lang="fr-CH" sz="1200" dirty="0" smtClean="0">
                  <a:solidFill>
                    <a:srgbClr val="0070C0"/>
                  </a:solidFill>
                  <a:sym typeface="Wingdings" panose="05000000000000000000" pitchFamily="2" charset="2"/>
                </a:rPr>
                <a:t> perturbation mesure du PTT</a:t>
              </a:r>
              <a:endParaRPr lang="fr-CH" sz="1200" dirty="0">
                <a:solidFill>
                  <a:srgbClr val="0070C0"/>
                </a:solidFill>
              </a:endParaRPr>
            </a:p>
          </p:txBody>
        </p:sp>
      </p:grpSp>
    </p:spTree>
    <p:extLst>
      <p:ext uri="{BB962C8B-B14F-4D97-AF65-F5344CB8AC3E}">
        <p14:creationId xmlns:p14="http://schemas.microsoft.com/office/powerpoint/2010/main" val="249537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ZoneTexte 48"/>
          <p:cNvSpPr txBox="1"/>
          <p:nvPr/>
        </p:nvSpPr>
        <p:spPr>
          <a:xfrm>
            <a:off x="2886798" y="-20675"/>
            <a:ext cx="2700804" cy="369332"/>
          </a:xfrm>
          <a:prstGeom prst="rect">
            <a:avLst/>
          </a:prstGeom>
          <a:noFill/>
        </p:spPr>
        <p:txBody>
          <a:bodyPr wrap="none" rtlCol="0">
            <a:spAutoFit/>
          </a:bodyPr>
          <a:lstStyle/>
          <a:p>
            <a:r>
              <a:rPr lang="fr-CH" b="1" dirty="0" smtClean="0"/>
              <a:t>RETOUR AU CAS CLINIQUE</a:t>
            </a:r>
            <a:endParaRPr lang="fr-CH" b="1" dirty="0"/>
          </a:p>
        </p:txBody>
      </p:sp>
      <p:grpSp>
        <p:nvGrpSpPr>
          <p:cNvPr id="25" name="Groupe 24"/>
          <p:cNvGrpSpPr/>
          <p:nvPr/>
        </p:nvGrpSpPr>
        <p:grpSpPr>
          <a:xfrm>
            <a:off x="4842664" y="476672"/>
            <a:ext cx="4015692" cy="6068272"/>
            <a:chOff x="4747898" y="548680"/>
            <a:chExt cx="4015692" cy="6068272"/>
          </a:xfrm>
        </p:grpSpPr>
        <p:pic>
          <p:nvPicPr>
            <p:cNvPr id="2" name="Image 1"/>
            <p:cNvPicPr>
              <a:picLocks noChangeAspect="1"/>
            </p:cNvPicPr>
            <p:nvPr/>
          </p:nvPicPr>
          <p:blipFill>
            <a:blip r:embed="rId2"/>
            <a:stretch>
              <a:fillRect/>
            </a:stretch>
          </p:blipFill>
          <p:spPr>
            <a:xfrm>
              <a:off x="5134058" y="548680"/>
              <a:ext cx="3629532" cy="6068272"/>
            </a:xfrm>
            <a:prstGeom prst="rect">
              <a:avLst/>
            </a:prstGeom>
          </p:spPr>
        </p:pic>
        <p:sp>
          <p:nvSpPr>
            <p:cNvPr id="3" name="Flèche droite 2"/>
            <p:cNvSpPr/>
            <p:nvPr/>
          </p:nvSpPr>
          <p:spPr>
            <a:xfrm>
              <a:off x="4747898" y="1484784"/>
              <a:ext cx="271601" cy="2880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pic>
        <p:nvPicPr>
          <p:cNvPr id="12" name="Image 11"/>
          <p:cNvPicPr>
            <a:picLocks noChangeAspect="1"/>
          </p:cNvPicPr>
          <p:nvPr/>
        </p:nvPicPr>
        <p:blipFill>
          <a:blip r:embed="rId3"/>
          <a:stretch>
            <a:fillRect/>
          </a:stretch>
        </p:blipFill>
        <p:spPr>
          <a:xfrm>
            <a:off x="554417" y="385055"/>
            <a:ext cx="2482657" cy="1927821"/>
          </a:xfrm>
          <a:prstGeom prst="rect">
            <a:avLst/>
          </a:prstGeom>
        </p:spPr>
      </p:pic>
      <p:sp>
        <p:nvSpPr>
          <p:cNvPr id="13" name="ZoneTexte 12"/>
          <p:cNvSpPr txBox="1"/>
          <p:nvPr/>
        </p:nvSpPr>
        <p:spPr>
          <a:xfrm>
            <a:off x="3483937" y="913065"/>
            <a:ext cx="782587" cy="584775"/>
          </a:xfrm>
          <a:prstGeom prst="rect">
            <a:avLst/>
          </a:prstGeom>
          <a:noFill/>
        </p:spPr>
        <p:txBody>
          <a:bodyPr wrap="none" rtlCol="0">
            <a:spAutoFit/>
          </a:bodyPr>
          <a:lstStyle/>
          <a:p>
            <a:pPr algn="ctr"/>
            <a:r>
              <a:rPr lang="fr-CH" sz="3200" b="1" dirty="0" smtClean="0"/>
              <a:t>T4F</a:t>
            </a:r>
          </a:p>
        </p:txBody>
      </p:sp>
      <p:grpSp>
        <p:nvGrpSpPr>
          <p:cNvPr id="27" name="Groupe 26"/>
          <p:cNvGrpSpPr/>
          <p:nvPr/>
        </p:nvGrpSpPr>
        <p:grpSpPr>
          <a:xfrm>
            <a:off x="274278" y="2488272"/>
            <a:ext cx="3600953" cy="2524904"/>
            <a:chOff x="274278" y="2488272"/>
            <a:chExt cx="3600953" cy="2524904"/>
          </a:xfrm>
        </p:grpSpPr>
        <p:grpSp>
          <p:nvGrpSpPr>
            <p:cNvPr id="26" name="Groupe 25"/>
            <p:cNvGrpSpPr/>
            <p:nvPr/>
          </p:nvGrpSpPr>
          <p:grpSpPr>
            <a:xfrm>
              <a:off x="274278" y="3471369"/>
              <a:ext cx="3600953" cy="1541807"/>
              <a:chOff x="179512" y="2492896"/>
              <a:chExt cx="3600953" cy="1541807"/>
            </a:xfrm>
          </p:grpSpPr>
          <p:pic>
            <p:nvPicPr>
              <p:cNvPr id="5" name="Image 4"/>
              <p:cNvPicPr>
                <a:picLocks noChangeAspect="1"/>
              </p:cNvPicPr>
              <p:nvPr/>
            </p:nvPicPr>
            <p:blipFill>
              <a:blip r:embed="rId4"/>
              <a:stretch>
                <a:fillRect/>
              </a:stretch>
            </p:blipFill>
            <p:spPr>
              <a:xfrm>
                <a:off x="179512" y="2492896"/>
                <a:ext cx="3600953" cy="905001"/>
              </a:xfrm>
              <a:prstGeom prst="rect">
                <a:avLst/>
              </a:prstGeom>
              <a:ln>
                <a:solidFill>
                  <a:schemeClr val="tx1"/>
                </a:solidFill>
              </a:ln>
            </p:spPr>
          </p:pic>
          <p:grpSp>
            <p:nvGrpSpPr>
              <p:cNvPr id="20" name="Groupe 19"/>
              <p:cNvGrpSpPr/>
              <p:nvPr/>
            </p:nvGrpSpPr>
            <p:grpSpPr>
              <a:xfrm>
                <a:off x="1019383" y="2852936"/>
                <a:ext cx="2521747" cy="1181767"/>
                <a:chOff x="1019383" y="2852936"/>
                <a:chExt cx="2521747" cy="1181767"/>
              </a:xfrm>
            </p:grpSpPr>
            <p:sp>
              <p:nvSpPr>
                <p:cNvPr id="8" name="ZoneTexte 7"/>
                <p:cNvSpPr txBox="1"/>
                <p:nvPr/>
              </p:nvSpPr>
              <p:spPr>
                <a:xfrm>
                  <a:off x="1019383" y="3388372"/>
                  <a:ext cx="2096984" cy="646331"/>
                </a:xfrm>
                <a:prstGeom prst="rect">
                  <a:avLst/>
                </a:prstGeom>
                <a:noFill/>
              </p:spPr>
              <p:txBody>
                <a:bodyPr wrap="none" rtlCol="0">
                  <a:spAutoFit/>
                </a:bodyPr>
                <a:lstStyle/>
                <a:p>
                  <a:pPr marL="285750" indent="-285750">
                    <a:buFont typeface="Arial" panose="020B0604020202020204" pitchFamily="34" charset="0"/>
                    <a:buChar char="•"/>
                  </a:pPr>
                  <a:r>
                    <a:rPr lang="fr-CH" dirty="0"/>
                    <a:t>P</a:t>
                  </a:r>
                  <a:r>
                    <a:rPr lang="fr-CH" dirty="0" smtClean="0"/>
                    <a:t>as de résultats ?</a:t>
                  </a:r>
                </a:p>
                <a:p>
                  <a:pPr marL="285750" indent="-285750">
                    <a:buFont typeface="Arial" panose="020B0604020202020204" pitchFamily="34" charset="0"/>
                    <a:buChar char="•"/>
                  </a:pPr>
                  <a:r>
                    <a:rPr lang="fr-CH" dirty="0" smtClean="0"/>
                    <a:t>Pourquoi?</a:t>
                  </a:r>
                  <a:endParaRPr lang="fr-CH" dirty="0"/>
                </a:p>
              </p:txBody>
            </p:sp>
            <p:sp>
              <p:nvSpPr>
                <p:cNvPr id="6" name="Ellipse 5"/>
                <p:cNvSpPr/>
                <p:nvPr/>
              </p:nvSpPr>
              <p:spPr>
                <a:xfrm>
                  <a:off x="3037074" y="2852936"/>
                  <a:ext cx="504056" cy="5449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grpSp>
        <p:sp>
          <p:nvSpPr>
            <p:cNvPr id="50" name="Flèche droite 49"/>
            <p:cNvSpPr/>
            <p:nvPr/>
          </p:nvSpPr>
          <p:spPr>
            <a:xfrm rot="5400000">
              <a:off x="1451522" y="2488272"/>
              <a:ext cx="720080"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
        <p:nvSpPr>
          <p:cNvPr id="51" name="ZoneTexte 50"/>
          <p:cNvSpPr txBox="1"/>
          <p:nvPr/>
        </p:nvSpPr>
        <p:spPr>
          <a:xfrm>
            <a:off x="429142" y="5273086"/>
            <a:ext cx="4279051" cy="923330"/>
          </a:xfrm>
          <a:prstGeom prst="rect">
            <a:avLst/>
          </a:prstGeom>
          <a:noFill/>
          <a:ln>
            <a:solidFill>
              <a:srgbClr val="FF0000"/>
            </a:solidFill>
          </a:ln>
        </p:spPr>
        <p:txBody>
          <a:bodyPr wrap="square" rtlCol="0">
            <a:spAutoFit/>
          </a:bodyPr>
          <a:lstStyle/>
          <a:p>
            <a:pPr algn="ctr"/>
            <a:r>
              <a:rPr lang="fr-CH" b="1" dirty="0" smtClean="0">
                <a:solidFill>
                  <a:srgbClr val="FF0000"/>
                </a:solidFill>
              </a:rPr>
              <a:t>La dose de citrate n’a pas été adaptée à l’hématocrite, il y a trop de citrate et donc ça ne coagule pas au labo!</a:t>
            </a:r>
            <a:endParaRPr lang="fr-CH" b="1" dirty="0">
              <a:solidFill>
                <a:srgbClr val="FF0000"/>
              </a:solidFill>
            </a:endParaRPr>
          </a:p>
        </p:txBody>
      </p:sp>
      <p:sp>
        <p:nvSpPr>
          <p:cNvPr id="53" name="ZoneTexte 52"/>
          <p:cNvSpPr txBox="1"/>
          <p:nvPr/>
        </p:nvSpPr>
        <p:spPr>
          <a:xfrm>
            <a:off x="3139582" y="1403484"/>
            <a:ext cx="1576434" cy="369332"/>
          </a:xfrm>
          <a:prstGeom prst="rect">
            <a:avLst/>
          </a:prstGeom>
          <a:noFill/>
          <a:ln>
            <a:solidFill>
              <a:schemeClr val="tx1"/>
            </a:solidFill>
          </a:ln>
        </p:spPr>
        <p:txBody>
          <a:bodyPr wrap="square" rtlCol="0">
            <a:spAutoFit/>
          </a:bodyPr>
          <a:lstStyle/>
          <a:p>
            <a:pPr algn="ctr"/>
            <a:r>
              <a:rPr lang="fr-CH" b="1" dirty="0" smtClean="0">
                <a:solidFill>
                  <a:srgbClr val="FF0000"/>
                </a:solidFill>
              </a:rPr>
              <a:t>SpO2: 68-75%</a:t>
            </a:r>
            <a:endParaRPr lang="fr-CH" b="1" dirty="0">
              <a:solidFill>
                <a:srgbClr val="FF0000"/>
              </a:solidFill>
            </a:endParaRPr>
          </a:p>
        </p:txBody>
      </p:sp>
      <p:sp>
        <p:nvSpPr>
          <p:cNvPr id="55" name="Ellipse 54"/>
          <p:cNvSpPr/>
          <p:nvPr/>
        </p:nvSpPr>
        <p:spPr>
          <a:xfrm>
            <a:off x="8028384" y="1412776"/>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ZoneTexte 3"/>
          <p:cNvSpPr txBox="1"/>
          <p:nvPr/>
        </p:nvSpPr>
        <p:spPr>
          <a:xfrm>
            <a:off x="2291892" y="2593613"/>
            <a:ext cx="1189813" cy="369332"/>
          </a:xfrm>
          <a:prstGeom prst="rect">
            <a:avLst/>
          </a:prstGeom>
          <a:noFill/>
        </p:spPr>
        <p:txBody>
          <a:bodyPr wrap="none" rtlCol="0">
            <a:spAutoFit/>
          </a:bodyPr>
          <a:lstStyle/>
          <a:p>
            <a:r>
              <a:rPr lang="fr-CH" dirty="0" smtClean="0"/>
              <a:t>Bilan crase</a:t>
            </a:r>
            <a:endParaRPr lang="fr-CH" dirty="0"/>
          </a:p>
        </p:txBody>
      </p:sp>
    </p:spTree>
    <p:extLst>
      <p:ext uri="{BB962C8B-B14F-4D97-AF65-F5344CB8AC3E}">
        <p14:creationId xmlns:p14="http://schemas.microsoft.com/office/powerpoint/2010/main" val="369756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3" grpId="0" animBg="1"/>
      <p:bldP spid="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7824" y="260648"/>
            <a:ext cx="2958246" cy="923330"/>
          </a:xfrm>
          <a:prstGeom prst="rect">
            <a:avLst/>
          </a:prstGeom>
          <a:noFill/>
        </p:spPr>
        <p:txBody>
          <a:bodyPr wrap="none" rtlCol="0">
            <a:spAutoFit/>
          </a:bodyPr>
          <a:lstStyle/>
          <a:p>
            <a:r>
              <a:rPr lang="fr-CH" sz="5400" b="1" dirty="0" smtClean="0"/>
              <a:t>MESSAGE</a:t>
            </a:r>
            <a:endParaRPr lang="fr-CH" sz="5400" b="1" dirty="0"/>
          </a:p>
        </p:txBody>
      </p:sp>
      <p:sp>
        <p:nvSpPr>
          <p:cNvPr id="13" name="ZoneTexte 12"/>
          <p:cNvSpPr txBox="1"/>
          <p:nvPr/>
        </p:nvSpPr>
        <p:spPr>
          <a:xfrm>
            <a:off x="539552" y="1916832"/>
            <a:ext cx="8208912" cy="3108543"/>
          </a:xfrm>
          <a:prstGeom prst="rect">
            <a:avLst/>
          </a:prstGeom>
          <a:noFill/>
        </p:spPr>
        <p:txBody>
          <a:bodyPr wrap="square" rtlCol="0">
            <a:spAutoFit/>
          </a:bodyPr>
          <a:lstStyle/>
          <a:p>
            <a:r>
              <a:rPr lang="fr-CH" sz="2800" dirty="0" smtClean="0">
                <a:sym typeface="Wingdings" panose="05000000000000000000" pitchFamily="2" charset="2"/>
              </a:rPr>
              <a:t>Pour </a:t>
            </a:r>
            <a:r>
              <a:rPr lang="fr-CH" sz="2800" dirty="0">
                <a:sym typeface="Wingdings" panose="05000000000000000000" pitchFamily="2" charset="2"/>
              </a:rPr>
              <a:t>tous les enfants avec une </a:t>
            </a:r>
            <a:r>
              <a:rPr lang="fr-CH" sz="2800" b="1" dirty="0" smtClean="0">
                <a:sym typeface="Wingdings" panose="05000000000000000000" pitchFamily="2" charset="2"/>
              </a:rPr>
              <a:t>SpO</a:t>
            </a:r>
            <a:r>
              <a:rPr lang="fr-CH" sz="2800" b="1" baseline="-25000" dirty="0" smtClean="0">
                <a:sym typeface="Wingdings" panose="05000000000000000000" pitchFamily="2" charset="2"/>
              </a:rPr>
              <a:t>2</a:t>
            </a:r>
            <a:r>
              <a:rPr lang="fr-CH" sz="2800" b="1" dirty="0" smtClean="0">
                <a:sym typeface="Wingdings" panose="05000000000000000000" pitchFamily="2" charset="2"/>
              </a:rPr>
              <a:t> &lt; 90%, </a:t>
            </a:r>
            <a:r>
              <a:rPr lang="fr-CH" sz="2800" dirty="0" smtClean="0">
                <a:sym typeface="Wingdings" panose="05000000000000000000" pitchFamily="2" charset="2"/>
              </a:rPr>
              <a:t>il faut anticiper une polyglobulie</a:t>
            </a:r>
            <a:r>
              <a:rPr lang="fr-CH" sz="2800" dirty="0" smtClean="0"/>
              <a:t> et adapter la dose de citrate de sodium.</a:t>
            </a:r>
          </a:p>
          <a:p>
            <a:endParaRPr lang="fr-CH" sz="2800" dirty="0">
              <a:sym typeface="Wingdings" panose="05000000000000000000" pitchFamily="2" charset="2"/>
            </a:endParaRPr>
          </a:p>
          <a:p>
            <a:r>
              <a:rPr lang="fr-CH" sz="2800" dirty="0" smtClean="0">
                <a:sym typeface="Wingdings" panose="05000000000000000000" pitchFamily="2" charset="2"/>
              </a:rPr>
              <a:t>Dans ce cas, on fait </a:t>
            </a:r>
            <a:r>
              <a:rPr lang="fr-CH" sz="2800" b="1" dirty="0" smtClean="0">
                <a:sym typeface="Wingdings" panose="05000000000000000000" pitchFamily="2" charset="2"/>
              </a:rPr>
              <a:t>d’abord la FSC </a:t>
            </a:r>
            <a:r>
              <a:rPr lang="fr-CH" sz="2800" dirty="0" smtClean="0">
                <a:sym typeface="Wingdings" panose="05000000000000000000" pitchFamily="2" charset="2"/>
              </a:rPr>
              <a:t>puis, </a:t>
            </a:r>
            <a:r>
              <a:rPr lang="fr-CH" sz="2800" dirty="0">
                <a:sym typeface="Wingdings" panose="05000000000000000000" pitchFamily="2" charset="2"/>
              </a:rPr>
              <a:t>une fois </a:t>
            </a:r>
            <a:r>
              <a:rPr lang="fr-CH" sz="2800" dirty="0" smtClean="0">
                <a:sym typeface="Wingdings" panose="05000000000000000000" pitchFamily="2" charset="2"/>
              </a:rPr>
              <a:t>l’hématocrite connue, on </a:t>
            </a:r>
            <a:r>
              <a:rPr lang="fr-CH" sz="2800" b="1" dirty="0" smtClean="0">
                <a:sym typeface="Wingdings" panose="05000000000000000000" pitchFamily="2" charset="2"/>
              </a:rPr>
              <a:t>prévient le labo </a:t>
            </a:r>
            <a:r>
              <a:rPr lang="fr-CH" sz="2800" dirty="0" smtClean="0">
                <a:sym typeface="Wingdings" panose="05000000000000000000" pitchFamily="2" charset="2"/>
              </a:rPr>
              <a:t>pour qu’il nous envoie un </a:t>
            </a:r>
            <a:r>
              <a:rPr lang="fr-CH" sz="2800" b="1" dirty="0" smtClean="0">
                <a:sym typeface="Wingdings" panose="05000000000000000000" pitchFamily="2" charset="2"/>
              </a:rPr>
              <a:t>tube avec la dose </a:t>
            </a:r>
            <a:r>
              <a:rPr lang="fr-CH" sz="2800" b="1" dirty="0">
                <a:sym typeface="Wingdings" panose="05000000000000000000" pitchFamily="2" charset="2"/>
              </a:rPr>
              <a:t>de </a:t>
            </a:r>
            <a:r>
              <a:rPr lang="fr-CH" sz="2800" b="1" dirty="0" smtClean="0">
                <a:sym typeface="Wingdings" panose="05000000000000000000" pitchFamily="2" charset="2"/>
              </a:rPr>
              <a:t>citrate adaptée.</a:t>
            </a:r>
            <a:endParaRPr lang="fr-CH" sz="2800" b="1" dirty="0"/>
          </a:p>
        </p:txBody>
      </p:sp>
    </p:spTree>
    <p:extLst>
      <p:ext uri="{BB962C8B-B14F-4D97-AF65-F5344CB8AC3E}">
        <p14:creationId xmlns:p14="http://schemas.microsoft.com/office/powerpoint/2010/main" val="30629777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51720" y="2564904"/>
            <a:ext cx="5142498" cy="707886"/>
          </a:xfrm>
          <a:prstGeom prst="rect">
            <a:avLst/>
          </a:prstGeom>
        </p:spPr>
        <p:txBody>
          <a:bodyPr wrap="none">
            <a:spAutoFit/>
          </a:bodyPr>
          <a:lstStyle/>
          <a:p>
            <a:r>
              <a:rPr lang="fr-FR" sz="4000" b="1" dirty="0" smtClean="0"/>
              <a:t>DÉFICIT EN VITAMINE K</a:t>
            </a:r>
          </a:p>
        </p:txBody>
      </p:sp>
    </p:spTree>
    <p:extLst>
      <p:ext uri="{BB962C8B-B14F-4D97-AF65-F5344CB8AC3E}">
        <p14:creationId xmlns:p14="http://schemas.microsoft.com/office/powerpoint/2010/main" val="3164770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0" y="1693595"/>
            <a:ext cx="3131840" cy="4015293"/>
            <a:chOff x="0" y="1693595"/>
            <a:chExt cx="3131840" cy="4015293"/>
          </a:xfrm>
        </p:grpSpPr>
        <p:pic>
          <p:nvPicPr>
            <p:cNvPr id="1026" name="Picture 2" descr="Ijms 20 02844 g001">
              <a:extLst>
                <a:ext uri="{FF2B5EF4-FFF2-40B4-BE49-F238E27FC236}">
                  <a16:creationId xmlns:a16="http://schemas.microsoft.com/office/drawing/2014/main" xmlns="" id="{27168040-BA41-FB4A-9DEC-B15A1F4F164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5750"/>
            <a:stretch/>
          </p:blipFill>
          <p:spPr bwMode="auto">
            <a:xfrm>
              <a:off x="0" y="1693595"/>
              <a:ext cx="3131840" cy="18454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1A9F38AF-40B3-A24D-B960-092AFB3E11E3}"/>
                </a:ext>
              </a:extLst>
            </p:cNvPr>
            <p:cNvSpPr/>
            <p:nvPr/>
          </p:nvSpPr>
          <p:spPr>
            <a:xfrm>
              <a:off x="107504" y="3539063"/>
              <a:ext cx="2976916" cy="2169825"/>
            </a:xfrm>
            <a:prstGeom prst="rect">
              <a:avLst/>
            </a:prstGeom>
          </p:spPr>
          <p:txBody>
            <a:bodyPr wrap="square">
              <a:spAutoFit/>
            </a:bodyPr>
            <a:lstStyle/>
            <a:p>
              <a:pPr marL="0" lvl="1" algn="ctr"/>
              <a:r>
                <a:rPr lang="fr-CH" sz="1350" b="1" dirty="0" err="1" smtClean="0">
                  <a:solidFill>
                    <a:srgbClr val="303030"/>
                  </a:solidFill>
                  <a:latin typeface="Raleway"/>
                </a:rPr>
                <a:t>Phytoménadione</a:t>
              </a:r>
              <a:endParaRPr lang="fr-CH" sz="1350" b="1" dirty="0" smtClean="0">
                <a:solidFill>
                  <a:srgbClr val="303030"/>
                </a:solidFill>
                <a:latin typeface="Raleway"/>
              </a:endParaRPr>
            </a:p>
            <a:p>
              <a:pPr marL="0" lvl="1" algn="ctr"/>
              <a:r>
                <a:rPr lang="fr-CH" sz="1350" b="1" dirty="0" smtClean="0">
                  <a:solidFill>
                    <a:srgbClr val="303030"/>
                  </a:solidFill>
                  <a:latin typeface="Raleway"/>
                </a:rPr>
                <a:t>(= </a:t>
              </a:r>
              <a:r>
                <a:rPr lang="fr-CH" sz="1350" b="1" dirty="0" err="1" smtClean="0">
                  <a:solidFill>
                    <a:srgbClr val="303030"/>
                  </a:solidFill>
                  <a:latin typeface="Raleway"/>
                </a:rPr>
                <a:t>phylloquinone</a:t>
              </a:r>
              <a:r>
                <a:rPr lang="fr-CH" sz="1350" b="1" dirty="0" smtClean="0">
                  <a:solidFill>
                    <a:srgbClr val="303030"/>
                  </a:solidFill>
                  <a:latin typeface="Raleway"/>
                </a:rPr>
                <a:t> </a:t>
              </a:r>
            </a:p>
            <a:p>
              <a:pPr marL="0" lvl="1" algn="ctr"/>
              <a:r>
                <a:rPr lang="fr-CH" sz="1350" b="1" dirty="0" smtClean="0">
                  <a:solidFill>
                    <a:srgbClr val="303030"/>
                  </a:solidFill>
                  <a:latin typeface="Raleway"/>
                </a:rPr>
                <a:t>= </a:t>
              </a:r>
              <a:r>
                <a:rPr lang="fr-CH" sz="1350" b="1" dirty="0" err="1" smtClean="0">
                  <a:solidFill>
                    <a:srgbClr val="303030"/>
                  </a:solidFill>
                  <a:latin typeface="Raleway"/>
                </a:rPr>
                <a:t>phytonadione</a:t>
              </a:r>
              <a:r>
                <a:rPr lang="fr-CH" sz="1350" b="1" dirty="0" smtClean="0">
                  <a:solidFill>
                    <a:srgbClr val="303030"/>
                  </a:solidFill>
                  <a:latin typeface="Raleway"/>
                </a:rPr>
                <a:t>)</a:t>
              </a:r>
              <a:endParaRPr lang="fr-CH" sz="1350" b="1" dirty="0">
                <a:solidFill>
                  <a:srgbClr val="303030"/>
                </a:solidFill>
                <a:latin typeface="Raleway"/>
              </a:endParaRPr>
            </a:p>
            <a:p>
              <a:pPr lvl="1" algn="ctr"/>
              <a:endParaRPr lang="fr-CH" sz="1350" dirty="0">
                <a:solidFill>
                  <a:srgbClr val="303030"/>
                </a:solidFill>
                <a:latin typeface="Raleway"/>
              </a:endParaRPr>
            </a:p>
            <a:p>
              <a:pPr marL="92075" lvl="1"/>
              <a:r>
                <a:rPr lang="fr-CH" sz="1350" b="1" dirty="0">
                  <a:solidFill>
                    <a:srgbClr val="00B050"/>
                  </a:solidFill>
                  <a:latin typeface="Raleway"/>
                </a:rPr>
                <a:t>Légumes verts </a:t>
              </a:r>
              <a:r>
                <a:rPr lang="fr-CH" sz="1350" dirty="0">
                  <a:solidFill>
                    <a:srgbClr val="303030"/>
                  </a:solidFill>
                  <a:latin typeface="Raleway"/>
                </a:rPr>
                <a:t>(brocoli, avocat, épinard, persil, </a:t>
              </a:r>
              <a:r>
                <a:rPr lang="fr-CH" sz="1350" dirty="0" err="1" smtClean="0">
                  <a:solidFill>
                    <a:srgbClr val="303030"/>
                  </a:solidFill>
                  <a:latin typeface="Raleway"/>
                </a:rPr>
                <a:t>chou,lentilles</a:t>
              </a:r>
              <a:r>
                <a:rPr lang="fr-CH" sz="1350" dirty="0">
                  <a:solidFill>
                    <a:srgbClr val="303030"/>
                  </a:solidFill>
                  <a:latin typeface="Raleway"/>
                </a:rPr>
                <a:t>, </a:t>
              </a:r>
              <a:r>
                <a:rPr lang="fr-CH" sz="1350" dirty="0" smtClean="0">
                  <a:solidFill>
                    <a:srgbClr val="303030"/>
                  </a:solidFill>
                  <a:latin typeface="Raleway"/>
                </a:rPr>
                <a:t>tomates, </a:t>
              </a:r>
              <a:r>
                <a:rPr lang="fr-CH" sz="1350" dirty="0">
                  <a:solidFill>
                    <a:srgbClr val="303030"/>
                  </a:solidFill>
                  <a:latin typeface="Raleway"/>
                </a:rPr>
                <a:t>huiles végétale et surtout soja, </a:t>
              </a:r>
              <a:r>
                <a:rPr lang="fr-CH" sz="1350" b="1" dirty="0">
                  <a:solidFill>
                    <a:schemeClr val="bg1">
                      <a:lumMod val="65000"/>
                    </a:schemeClr>
                  </a:solidFill>
                  <a:latin typeface="Raleway"/>
                </a:rPr>
                <a:t>lait de vache, </a:t>
              </a:r>
              <a:r>
                <a:rPr lang="fr-CH" sz="1350" b="1" dirty="0" err="1">
                  <a:solidFill>
                    <a:schemeClr val="bg1">
                      <a:lumMod val="65000"/>
                    </a:schemeClr>
                  </a:solidFill>
                  <a:latin typeface="Raleway"/>
                </a:rPr>
                <a:t>magarine</a:t>
              </a:r>
              <a:r>
                <a:rPr lang="fr-CH" sz="1350" b="1" dirty="0">
                  <a:solidFill>
                    <a:schemeClr val="bg1">
                      <a:lumMod val="65000"/>
                    </a:schemeClr>
                  </a:solidFill>
                  <a:latin typeface="Raleway"/>
                </a:rPr>
                <a:t>, yaourts, fromages</a:t>
              </a:r>
              <a:r>
                <a:rPr lang="fr-CH" sz="1350" dirty="0">
                  <a:solidFill>
                    <a:srgbClr val="303030"/>
                  </a:solidFill>
                  <a:latin typeface="Raleway"/>
                </a:rPr>
                <a:t>, </a:t>
              </a:r>
              <a:r>
                <a:rPr lang="fr-CH" sz="1350" b="1" dirty="0" smtClean="0">
                  <a:solidFill>
                    <a:srgbClr val="00B0F0"/>
                  </a:solidFill>
                  <a:latin typeface="Raleway"/>
                </a:rPr>
                <a:t>poissons</a:t>
              </a:r>
              <a:r>
                <a:rPr lang="fr-CH" sz="1350" b="1" dirty="0">
                  <a:solidFill>
                    <a:srgbClr val="00B0F0"/>
                  </a:solidFill>
                  <a:latin typeface="Raleway"/>
                </a:rPr>
                <a:t>, foie, œuf</a:t>
              </a:r>
              <a:r>
                <a:rPr lang="fr-CH" sz="1350" dirty="0" smtClean="0">
                  <a:solidFill>
                    <a:srgbClr val="303030"/>
                  </a:solidFill>
                  <a:latin typeface="Raleway"/>
                </a:rPr>
                <a:t>)</a:t>
              </a:r>
              <a:endParaRPr lang="fr-CH" sz="1350" dirty="0">
                <a:solidFill>
                  <a:srgbClr val="303030"/>
                </a:solidFill>
                <a:latin typeface="Raleway"/>
              </a:endParaRPr>
            </a:p>
          </p:txBody>
        </p:sp>
        <p:sp>
          <p:nvSpPr>
            <p:cNvPr id="2" name="ZoneTexte 1"/>
            <p:cNvSpPr txBox="1"/>
            <p:nvPr/>
          </p:nvSpPr>
          <p:spPr>
            <a:xfrm>
              <a:off x="12998" y="1951921"/>
              <a:ext cx="1191352" cy="246221"/>
            </a:xfrm>
            <a:prstGeom prst="rect">
              <a:avLst/>
            </a:prstGeom>
            <a:noFill/>
          </p:spPr>
          <p:txBody>
            <a:bodyPr wrap="none" rtlCol="0">
              <a:spAutoFit/>
            </a:bodyPr>
            <a:lstStyle/>
            <a:p>
              <a:r>
                <a:rPr lang="fr-CH" sz="1000" dirty="0"/>
                <a:t>(Phyto-</a:t>
              </a:r>
              <a:r>
                <a:rPr lang="fr-CH" sz="1000" dirty="0" err="1"/>
                <a:t>ménadione</a:t>
              </a:r>
              <a:r>
                <a:rPr lang="fr-CH" sz="1000" dirty="0"/>
                <a:t>)</a:t>
              </a:r>
            </a:p>
          </p:txBody>
        </p:sp>
        <p:sp>
          <p:nvSpPr>
            <p:cNvPr id="7" name="ZoneTexte 6"/>
            <p:cNvSpPr txBox="1"/>
            <p:nvPr/>
          </p:nvSpPr>
          <p:spPr>
            <a:xfrm>
              <a:off x="1763688" y="2972339"/>
              <a:ext cx="1172757" cy="369332"/>
            </a:xfrm>
            <a:prstGeom prst="rect">
              <a:avLst/>
            </a:prstGeom>
            <a:noFill/>
          </p:spPr>
          <p:txBody>
            <a:bodyPr wrap="none" rtlCol="0">
              <a:spAutoFit/>
            </a:bodyPr>
            <a:lstStyle/>
            <a:p>
              <a:r>
                <a:rPr lang="fr-CH" dirty="0" err="1" smtClean="0">
                  <a:solidFill>
                    <a:srgbClr val="FF0000"/>
                  </a:solidFill>
                </a:rPr>
                <a:t>Konakion</a:t>
              </a:r>
              <a:r>
                <a:rPr lang="fr-CH" dirty="0" smtClean="0">
                  <a:solidFill>
                    <a:srgbClr val="FF0000"/>
                  </a:solidFill>
                </a:rPr>
                <a:t>®</a:t>
              </a:r>
              <a:endParaRPr lang="fr-CH" dirty="0">
                <a:solidFill>
                  <a:srgbClr val="FF0000"/>
                </a:solidFill>
              </a:endParaRPr>
            </a:p>
          </p:txBody>
        </p:sp>
        <p:sp>
          <p:nvSpPr>
            <p:cNvPr id="8" name="ZoneTexte 7"/>
            <p:cNvSpPr txBox="1"/>
            <p:nvPr/>
          </p:nvSpPr>
          <p:spPr>
            <a:xfrm>
              <a:off x="1043608" y="1951921"/>
              <a:ext cx="1024639" cy="246221"/>
            </a:xfrm>
            <a:prstGeom prst="rect">
              <a:avLst/>
            </a:prstGeom>
            <a:noFill/>
          </p:spPr>
          <p:txBody>
            <a:bodyPr wrap="none" rtlCol="0">
              <a:spAutoFit/>
            </a:bodyPr>
            <a:lstStyle/>
            <a:p>
              <a:r>
                <a:rPr lang="fr-CH" sz="1000" dirty="0"/>
                <a:t>(</a:t>
              </a:r>
              <a:r>
                <a:rPr lang="fr-CH" sz="1000" dirty="0" smtClean="0"/>
                <a:t>Phyto-</a:t>
              </a:r>
              <a:r>
                <a:rPr lang="fr-CH" sz="1000" dirty="0" err="1" smtClean="0"/>
                <a:t>nadione</a:t>
              </a:r>
              <a:r>
                <a:rPr lang="fr-CH" sz="1000" dirty="0" smtClean="0"/>
                <a:t>)</a:t>
              </a:r>
              <a:endParaRPr lang="fr-CH" sz="1000" dirty="0"/>
            </a:p>
          </p:txBody>
        </p:sp>
      </p:grpSp>
      <p:sp>
        <p:nvSpPr>
          <p:cNvPr id="9" name="Rectangle 8"/>
          <p:cNvSpPr/>
          <p:nvPr/>
        </p:nvSpPr>
        <p:spPr>
          <a:xfrm>
            <a:off x="2515401" y="188640"/>
            <a:ext cx="3773149" cy="707886"/>
          </a:xfrm>
          <a:prstGeom prst="rect">
            <a:avLst/>
          </a:prstGeom>
        </p:spPr>
        <p:txBody>
          <a:bodyPr wrap="none">
            <a:spAutoFit/>
          </a:bodyPr>
          <a:lstStyle/>
          <a:p>
            <a:r>
              <a:rPr lang="fr-FR" sz="4000" b="1" dirty="0" smtClean="0"/>
              <a:t>LES VITAMINES K</a:t>
            </a:r>
          </a:p>
        </p:txBody>
      </p:sp>
      <p:grpSp>
        <p:nvGrpSpPr>
          <p:cNvPr id="6" name="Groupe 5"/>
          <p:cNvGrpSpPr/>
          <p:nvPr/>
        </p:nvGrpSpPr>
        <p:grpSpPr>
          <a:xfrm>
            <a:off x="3144838" y="1693595"/>
            <a:ext cx="3168353" cy="4430791"/>
            <a:chOff x="3144838" y="1693595"/>
            <a:chExt cx="3168353" cy="4430791"/>
          </a:xfrm>
        </p:grpSpPr>
        <p:sp>
          <p:nvSpPr>
            <p:cNvPr id="5" name="Rectangle 4">
              <a:extLst>
                <a:ext uri="{FF2B5EF4-FFF2-40B4-BE49-F238E27FC236}">
                  <a16:creationId xmlns:a16="http://schemas.microsoft.com/office/drawing/2014/main" xmlns="" id="{A04D9902-2425-BF45-A6B7-EF95D98AD48C}"/>
                </a:ext>
              </a:extLst>
            </p:cNvPr>
            <p:cNvSpPr/>
            <p:nvPr/>
          </p:nvSpPr>
          <p:spPr>
            <a:xfrm>
              <a:off x="3509839" y="3539063"/>
              <a:ext cx="2646338" cy="2585323"/>
            </a:xfrm>
            <a:prstGeom prst="rect">
              <a:avLst/>
            </a:prstGeom>
          </p:spPr>
          <p:txBody>
            <a:bodyPr wrap="square">
              <a:spAutoFit/>
            </a:bodyPr>
            <a:lstStyle/>
            <a:p>
              <a:pPr marL="0" lvl="1" algn="ctr"/>
              <a:r>
                <a:rPr lang="fr-CH" sz="1350" b="1" dirty="0" err="1">
                  <a:solidFill>
                    <a:srgbClr val="303030"/>
                  </a:solidFill>
                  <a:latin typeface="Raleway"/>
                </a:rPr>
                <a:t>Ménaquinones</a:t>
              </a:r>
              <a:endParaRPr lang="fr-CH" sz="1350" b="1" dirty="0">
                <a:solidFill>
                  <a:srgbClr val="303030"/>
                </a:solidFill>
                <a:latin typeface="Raleway"/>
              </a:endParaRPr>
            </a:p>
            <a:p>
              <a:pPr lvl="1" algn="ctr"/>
              <a:endParaRPr lang="fr-CH" sz="1350" dirty="0">
                <a:solidFill>
                  <a:srgbClr val="303030"/>
                </a:solidFill>
                <a:latin typeface="Raleway"/>
              </a:endParaRPr>
            </a:p>
            <a:p>
              <a:pPr marL="0" lvl="1" algn="ctr"/>
              <a:endParaRPr lang="fr-CH" sz="1350" dirty="0" smtClean="0">
                <a:solidFill>
                  <a:srgbClr val="303030"/>
                </a:solidFill>
                <a:latin typeface="Raleway"/>
              </a:endParaRPr>
            </a:p>
            <a:p>
              <a:pPr marL="0" lvl="1"/>
              <a:endParaRPr lang="fr-CH" sz="1350" dirty="0" smtClean="0">
                <a:solidFill>
                  <a:srgbClr val="303030"/>
                </a:solidFill>
                <a:latin typeface="Raleway"/>
              </a:endParaRPr>
            </a:p>
            <a:p>
              <a:pPr marL="0" lvl="1"/>
              <a:r>
                <a:rPr lang="fr-CH" sz="1350" dirty="0" smtClean="0">
                  <a:solidFill>
                    <a:srgbClr val="303030"/>
                  </a:solidFill>
                  <a:latin typeface="Raleway"/>
                </a:rPr>
                <a:t>Produite </a:t>
              </a:r>
              <a:r>
                <a:rPr lang="fr-CH" sz="1350" dirty="0">
                  <a:solidFill>
                    <a:srgbClr val="303030"/>
                  </a:solidFill>
                  <a:latin typeface="Raleway"/>
                </a:rPr>
                <a:t>par la </a:t>
              </a:r>
              <a:r>
                <a:rPr lang="fr-CH" sz="1350" b="1" dirty="0">
                  <a:latin typeface="Raleway"/>
                </a:rPr>
                <a:t>flore intestinale</a:t>
              </a:r>
            </a:p>
            <a:p>
              <a:pPr marL="0" lvl="1"/>
              <a:r>
                <a:rPr lang="fr-CH" sz="1350" dirty="0">
                  <a:solidFill>
                    <a:srgbClr val="303030"/>
                  </a:solidFill>
                  <a:latin typeface="Raleway"/>
                </a:rPr>
                <a:t>La vitamine K2 est la </a:t>
              </a:r>
              <a:r>
                <a:rPr lang="fr-CH" sz="1350" b="1" dirty="0">
                  <a:solidFill>
                    <a:srgbClr val="303030"/>
                  </a:solidFill>
                  <a:latin typeface="Raleway"/>
                </a:rPr>
                <a:t>forme </a:t>
              </a:r>
              <a:r>
                <a:rPr lang="fr-CH" sz="1350" b="1" dirty="0">
                  <a:solidFill>
                    <a:srgbClr val="FF0000"/>
                  </a:solidFill>
                  <a:latin typeface="Raleway"/>
                </a:rPr>
                <a:t>la plus active </a:t>
              </a:r>
              <a:r>
                <a:rPr lang="fr-CH" sz="1350" dirty="0">
                  <a:solidFill>
                    <a:srgbClr val="303030"/>
                  </a:solidFill>
                  <a:latin typeface="Raleway"/>
                </a:rPr>
                <a:t>et a une </a:t>
              </a:r>
              <a:r>
                <a:rPr lang="fr-CH" sz="1350" b="1" dirty="0" smtClean="0">
                  <a:solidFill>
                    <a:srgbClr val="FF0000"/>
                  </a:solidFill>
                  <a:latin typeface="Raleway"/>
                </a:rPr>
                <a:t>demi-vie</a:t>
              </a:r>
              <a:r>
                <a:rPr lang="fr-CH" sz="1350" dirty="0" smtClean="0">
                  <a:solidFill>
                    <a:srgbClr val="FF0000"/>
                  </a:solidFill>
                  <a:latin typeface="Raleway"/>
                </a:rPr>
                <a:t> </a:t>
              </a:r>
              <a:r>
                <a:rPr lang="fr-CH" sz="1350" dirty="0">
                  <a:solidFill>
                    <a:srgbClr val="303030"/>
                  </a:solidFill>
                  <a:latin typeface="Raleway"/>
                </a:rPr>
                <a:t>plus longue de la vitamine K1 (</a:t>
              </a:r>
              <a:r>
                <a:rPr lang="fr-CH" sz="1350" b="1" dirty="0">
                  <a:solidFill>
                    <a:srgbClr val="FF0000"/>
                  </a:solidFill>
                  <a:latin typeface="Raleway"/>
                </a:rPr>
                <a:t>jours</a:t>
              </a:r>
              <a:r>
                <a:rPr lang="fr-CH" sz="1350" b="1" dirty="0">
                  <a:solidFill>
                    <a:srgbClr val="303030"/>
                  </a:solidFill>
                  <a:latin typeface="Raleway"/>
                </a:rPr>
                <a:t> au lieu d’heures</a:t>
              </a:r>
              <a:r>
                <a:rPr lang="fr-CH" sz="1350" dirty="0">
                  <a:solidFill>
                    <a:srgbClr val="303030"/>
                  </a:solidFill>
                  <a:latin typeface="Raleway"/>
                </a:rPr>
                <a:t>) </a:t>
              </a:r>
              <a:r>
                <a:rPr lang="fr-CH" sz="1350" dirty="0" smtClean="0">
                  <a:latin typeface="Raleway"/>
                </a:rPr>
                <a:t>mais</a:t>
              </a:r>
              <a:r>
                <a:rPr lang="fr-CH" sz="1350" dirty="0">
                  <a:solidFill>
                    <a:srgbClr val="FF0000"/>
                  </a:solidFill>
                  <a:latin typeface="Raleway"/>
                </a:rPr>
                <a:t> </a:t>
              </a:r>
              <a:r>
                <a:rPr lang="fr-CH" sz="1350" dirty="0">
                  <a:latin typeface="Raleway"/>
                </a:rPr>
                <a:t>la </a:t>
              </a:r>
              <a:r>
                <a:rPr lang="fr-CH" sz="1350" b="1" dirty="0">
                  <a:solidFill>
                    <a:srgbClr val="FF0000"/>
                  </a:solidFill>
                  <a:latin typeface="Raleway"/>
                </a:rPr>
                <a:t>quantité</a:t>
              </a:r>
              <a:r>
                <a:rPr lang="fr-CH" sz="1350" dirty="0">
                  <a:latin typeface="Raleway"/>
                </a:rPr>
                <a:t> synthétisée </a:t>
              </a:r>
              <a:r>
                <a:rPr lang="fr-CH" sz="1350" b="1" dirty="0">
                  <a:solidFill>
                    <a:srgbClr val="FF0000"/>
                  </a:solidFill>
                  <a:latin typeface="Raleway"/>
                </a:rPr>
                <a:t>ne </a:t>
              </a:r>
              <a:r>
                <a:rPr lang="fr-CH" sz="1350" b="1" dirty="0" smtClean="0">
                  <a:solidFill>
                    <a:srgbClr val="FF0000"/>
                  </a:solidFill>
                  <a:latin typeface="Raleway"/>
                </a:rPr>
                <a:t>suffit pas </a:t>
              </a:r>
              <a:r>
                <a:rPr lang="fr-CH" sz="1350" dirty="0" smtClean="0">
                  <a:latin typeface="Raleway"/>
                </a:rPr>
                <a:t>à satisfaire les besoins </a:t>
              </a:r>
              <a:r>
                <a:rPr lang="fr-CH" sz="1350" dirty="0">
                  <a:latin typeface="Raleway"/>
                </a:rPr>
                <a:t>en vitamine K.</a:t>
              </a:r>
              <a:endParaRPr lang="fr-FR" sz="1350" dirty="0">
                <a:latin typeface="Raleway"/>
              </a:endParaRPr>
            </a:p>
          </p:txBody>
        </p:sp>
        <p:pic>
          <p:nvPicPr>
            <p:cNvPr id="11" name="Picture 2" descr="Ijms 20 02844 g001">
              <a:extLst>
                <a:ext uri="{FF2B5EF4-FFF2-40B4-BE49-F238E27FC236}">
                  <a16:creationId xmlns:a16="http://schemas.microsoft.com/office/drawing/2014/main" xmlns="" id="{27168040-BA41-FB4A-9DEC-B15A1F4F164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815" r="28535"/>
            <a:stretch/>
          </p:blipFill>
          <p:spPr bwMode="auto">
            <a:xfrm>
              <a:off x="3144838" y="1693595"/>
              <a:ext cx="3168353" cy="18454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e 12"/>
          <p:cNvGrpSpPr/>
          <p:nvPr/>
        </p:nvGrpSpPr>
        <p:grpSpPr>
          <a:xfrm>
            <a:off x="6288550" y="1707481"/>
            <a:ext cx="2475150" cy="4001407"/>
            <a:chOff x="6288550" y="1707481"/>
            <a:chExt cx="2475150" cy="4001407"/>
          </a:xfrm>
        </p:grpSpPr>
        <p:sp>
          <p:nvSpPr>
            <p:cNvPr id="10" name="Rectangle 9">
              <a:extLst>
                <a:ext uri="{FF2B5EF4-FFF2-40B4-BE49-F238E27FC236}">
                  <a16:creationId xmlns:a16="http://schemas.microsoft.com/office/drawing/2014/main" xmlns="" id="{34EE9AD1-A74A-514E-A9C3-D66A7A10E45F}"/>
                </a:ext>
              </a:extLst>
            </p:cNvPr>
            <p:cNvSpPr/>
            <p:nvPr/>
          </p:nvSpPr>
          <p:spPr>
            <a:xfrm>
              <a:off x="6288550" y="3539063"/>
              <a:ext cx="2475150" cy="2169825"/>
            </a:xfrm>
            <a:prstGeom prst="rect">
              <a:avLst/>
            </a:prstGeom>
          </p:spPr>
          <p:txBody>
            <a:bodyPr wrap="square">
              <a:spAutoFit/>
            </a:bodyPr>
            <a:lstStyle/>
            <a:p>
              <a:pPr algn="ctr"/>
              <a:r>
                <a:rPr lang="fr-CH" sz="1350" b="1" dirty="0" err="1" smtClean="0">
                  <a:solidFill>
                    <a:srgbClr val="303030"/>
                  </a:solidFill>
                  <a:latin typeface="Raleway"/>
                </a:rPr>
                <a:t>Ménadione</a:t>
              </a:r>
              <a:endParaRPr lang="fr-CH" sz="1350" b="1" dirty="0">
                <a:solidFill>
                  <a:srgbClr val="303030"/>
                </a:solidFill>
                <a:latin typeface="Raleway"/>
              </a:endParaRPr>
            </a:p>
            <a:p>
              <a:pPr algn="ctr"/>
              <a:endParaRPr lang="fr-CH" sz="1350" b="1" dirty="0">
                <a:solidFill>
                  <a:srgbClr val="303030"/>
                </a:solidFill>
                <a:latin typeface="Raleway"/>
              </a:endParaRPr>
            </a:p>
            <a:p>
              <a:pPr algn="ctr"/>
              <a:endParaRPr lang="fr-CH" sz="1350" dirty="0" smtClean="0">
                <a:solidFill>
                  <a:srgbClr val="303030"/>
                </a:solidFill>
                <a:latin typeface="Raleway"/>
              </a:endParaRPr>
            </a:p>
            <a:p>
              <a:endParaRPr lang="fr-CH" sz="1350" dirty="0" smtClean="0">
                <a:solidFill>
                  <a:srgbClr val="303030"/>
                </a:solidFill>
                <a:latin typeface="Raleway"/>
              </a:endParaRPr>
            </a:p>
            <a:p>
              <a:r>
                <a:rPr lang="fr-CH" sz="1350" dirty="0" smtClean="0">
                  <a:solidFill>
                    <a:srgbClr val="303030"/>
                  </a:solidFill>
                  <a:latin typeface="Raleway"/>
                </a:rPr>
                <a:t>Vitamine </a:t>
              </a:r>
              <a:r>
                <a:rPr lang="fr-CH" sz="1350" dirty="0">
                  <a:solidFill>
                    <a:srgbClr val="303030"/>
                  </a:solidFill>
                  <a:latin typeface="Raleway"/>
                </a:rPr>
                <a:t>K </a:t>
              </a:r>
              <a:r>
                <a:rPr lang="fr-CH" sz="1350" b="1" dirty="0" smtClean="0">
                  <a:solidFill>
                    <a:srgbClr val="303030"/>
                  </a:solidFill>
                  <a:latin typeface="Raleway"/>
                </a:rPr>
                <a:t>synthétique </a:t>
              </a:r>
              <a:r>
                <a:rPr lang="fr-CH" sz="1350" b="1" dirty="0">
                  <a:solidFill>
                    <a:srgbClr val="303030"/>
                  </a:solidFill>
                  <a:latin typeface="Raleway"/>
                </a:rPr>
                <a:t>(médicaments) </a:t>
              </a:r>
            </a:p>
            <a:p>
              <a:r>
                <a:rPr lang="fr-CH" sz="1350" dirty="0">
                  <a:solidFill>
                    <a:srgbClr val="303030"/>
                  </a:solidFill>
                  <a:latin typeface="Raleway"/>
                  <a:sym typeface="Wingdings" pitchFamily="2" charset="2"/>
                </a:rPr>
                <a:t> soluble puis </a:t>
              </a:r>
              <a:r>
                <a:rPr lang="fr-CH" sz="1350" b="1" dirty="0">
                  <a:solidFill>
                    <a:srgbClr val="303030"/>
                  </a:solidFill>
                  <a:latin typeface="Raleway"/>
                  <a:sym typeface="Wingdings" pitchFamily="2" charset="2"/>
                </a:rPr>
                <a:t>transformée en vit K2 </a:t>
              </a:r>
              <a:r>
                <a:rPr lang="fr-CH" sz="1350" dirty="0" smtClean="0">
                  <a:solidFill>
                    <a:srgbClr val="303030"/>
                  </a:solidFill>
                  <a:latin typeface="Raleway"/>
                  <a:sym typeface="Wingdings" pitchFamily="2" charset="2"/>
                </a:rPr>
                <a:t>avec </a:t>
              </a:r>
              <a:r>
                <a:rPr lang="fr-CH" sz="1350" b="1" dirty="0" smtClean="0">
                  <a:solidFill>
                    <a:srgbClr val="FF0000"/>
                  </a:solidFill>
                  <a:latin typeface="Raleway"/>
                  <a:sym typeface="Wingdings" pitchFamily="2" charset="2"/>
                </a:rPr>
                <a:t>activité </a:t>
              </a:r>
              <a:r>
                <a:rPr lang="fr-CH" sz="1350" b="1" dirty="0">
                  <a:solidFill>
                    <a:srgbClr val="FF0000"/>
                  </a:solidFill>
                  <a:latin typeface="Raleway"/>
                  <a:sym typeface="Wingdings" pitchFamily="2" charset="2"/>
                </a:rPr>
                <a:t>biologique </a:t>
              </a:r>
              <a:r>
                <a:rPr lang="fr-CH" sz="1350" b="1" dirty="0" smtClean="0">
                  <a:solidFill>
                    <a:srgbClr val="FF0000"/>
                  </a:solidFill>
                  <a:latin typeface="Raleway"/>
                  <a:sym typeface="Wingdings" pitchFamily="2" charset="2"/>
                </a:rPr>
                <a:t>2-3x </a:t>
              </a:r>
              <a:r>
                <a:rPr lang="fr-CH" sz="1350" b="1" dirty="0">
                  <a:solidFill>
                    <a:srgbClr val="FF0000"/>
                  </a:solidFill>
                  <a:latin typeface="Raleway"/>
                  <a:sym typeface="Wingdings" pitchFamily="2" charset="2"/>
                </a:rPr>
                <a:t>plus forte </a:t>
              </a:r>
              <a:r>
                <a:rPr lang="fr-CH" sz="1350" dirty="0">
                  <a:solidFill>
                    <a:srgbClr val="303030"/>
                  </a:solidFill>
                  <a:latin typeface="Raleway"/>
                  <a:sym typeface="Wingdings" pitchFamily="2" charset="2"/>
                </a:rPr>
                <a:t>que K1 et K2</a:t>
              </a:r>
              <a:endParaRPr lang="fr-FR" sz="1350" dirty="0">
                <a:solidFill>
                  <a:srgbClr val="303030"/>
                </a:solidFill>
                <a:latin typeface="Raleway"/>
              </a:endParaRPr>
            </a:p>
          </p:txBody>
        </p:sp>
        <p:pic>
          <p:nvPicPr>
            <p:cNvPr id="12" name="Picture 2" descr="Ijms 20 02844 g001">
              <a:extLst>
                <a:ext uri="{FF2B5EF4-FFF2-40B4-BE49-F238E27FC236}">
                  <a16:creationId xmlns:a16="http://schemas.microsoft.com/office/drawing/2014/main" xmlns="" id="{27168040-BA41-FB4A-9DEC-B15A1F4F164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4811"/>
            <a:stretch/>
          </p:blipFill>
          <p:spPr bwMode="auto">
            <a:xfrm>
              <a:off x="6374505" y="1707481"/>
              <a:ext cx="2303240" cy="18454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2577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C8FA618-C856-2049-9397-C7A4A5DB6059}"/>
              </a:ext>
            </a:extLst>
          </p:cNvPr>
          <p:cNvSpPr/>
          <p:nvPr/>
        </p:nvSpPr>
        <p:spPr>
          <a:xfrm>
            <a:off x="5209649" y="5013030"/>
            <a:ext cx="1605021" cy="323165"/>
          </a:xfrm>
          <a:prstGeom prst="rect">
            <a:avLst/>
          </a:prstGeom>
        </p:spPr>
        <p:txBody>
          <a:bodyPr wrap="square">
            <a:spAutoFit/>
          </a:bodyPr>
          <a:lstStyle/>
          <a:p>
            <a:r>
              <a:rPr lang="fr-CH" sz="750" i="1" dirty="0">
                <a:latin typeface="TrebuchetMS" panose="020B0603020202020204" pitchFamily="34" charset="0"/>
              </a:rPr>
              <a:t>Baisse du taux de prothrombine, PAP 2012 </a:t>
            </a:r>
          </a:p>
          <a:p>
            <a:r>
              <a:rPr lang="fr-CH" sz="750" i="1" dirty="0"/>
              <a:t>https://</a:t>
            </a:r>
            <a:r>
              <a:rPr lang="fr-CH" sz="750" i="1" dirty="0" err="1"/>
              <a:t>www.eurofins-biomnis.com</a:t>
            </a:r>
            <a:r>
              <a:rPr lang="fr-CH" sz="750" i="1" dirty="0"/>
              <a:t>/</a:t>
            </a:r>
          </a:p>
        </p:txBody>
      </p:sp>
      <p:sp>
        <p:nvSpPr>
          <p:cNvPr id="5" name="Rectangle 4">
            <a:extLst>
              <a:ext uri="{FF2B5EF4-FFF2-40B4-BE49-F238E27FC236}">
                <a16:creationId xmlns:a16="http://schemas.microsoft.com/office/drawing/2014/main" xmlns="" id="{EFC79213-54E8-9942-AD0D-9E60E9DD5B13}"/>
              </a:ext>
            </a:extLst>
          </p:cNvPr>
          <p:cNvSpPr/>
          <p:nvPr/>
        </p:nvSpPr>
        <p:spPr>
          <a:xfrm>
            <a:off x="5324807" y="1220908"/>
            <a:ext cx="1314666" cy="3323987"/>
          </a:xfrm>
          <a:prstGeom prst="rect">
            <a:avLst/>
          </a:prstGeom>
          <a:ln>
            <a:solidFill>
              <a:schemeClr val="tx1"/>
            </a:solidFill>
          </a:ln>
        </p:spPr>
        <p:txBody>
          <a:bodyPr wrap="square">
            <a:spAutoFit/>
          </a:bodyPr>
          <a:lstStyle/>
          <a:p>
            <a:pPr algn="ctr"/>
            <a:r>
              <a:rPr lang="fr-CH" sz="3000" b="1" i="1" dirty="0">
                <a:solidFill>
                  <a:srgbClr val="FF0000"/>
                </a:solidFill>
                <a:latin typeface="TrebuchetMS" panose="020B0603020202020204" pitchFamily="34" charset="0"/>
              </a:rPr>
              <a:t>F.VII</a:t>
            </a:r>
          </a:p>
          <a:p>
            <a:pPr algn="ctr"/>
            <a:r>
              <a:rPr lang="fr-CH" sz="3000" b="1" i="1" dirty="0">
                <a:latin typeface="TrebuchetMS" panose="020B0603020202020204" pitchFamily="34" charset="0"/>
              </a:rPr>
              <a:t>↓ </a:t>
            </a:r>
          </a:p>
          <a:p>
            <a:pPr algn="ctr"/>
            <a:r>
              <a:rPr lang="fr-CH" sz="3000" b="1" i="1" dirty="0">
                <a:latin typeface="TrebuchetMS" panose="020B0603020202020204" pitchFamily="34" charset="0"/>
              </a:rPr>
              <a:t>F.IX</a:t>
            </a:r>
          </a:p>
          <a:p>
            <a:pPr algn="ctr"/>
            <a:r>
              <a:rPr lang="fr-CH" sz="3000" b="1" i="1" dirty="0">
                <a:latin typeface="TrebuchetMS" panose="020B0603020202020204" pitchFamily="34" charset="0"/>
              </a:rPr>
              <a:t>↓</a:t>
            </a:r>
          </a:p>
          <a:p>
            <a:pPr algn="ctr"/>
            <a:r>
              <a:rPr lang="fr-CH" sz="3000" b="1" i="1" dirty="0">
                <a:latin typeface="TrebuchetMS" panose="020B0603020202020204" pitchFamily="34" charset="0"/>
              </a:rPr>
              <a:t>F.X</a:t>
            </a:r>
          </a:p>
          <a:p>
            <a:pPr algn="ctr"/>
            <a:r>
              <a:rPr lang="fr-CH" sz="3000" b="1" i="1" dirty="0">
                <a:latin typeface="TrebuchetMS" panose="020B0603020202020204" pitchFamily="34" charset="0"/>
              </a:rPr>
              <a:t>↓</a:t>
            </a:r>
          </a:p>
          <a:p>
            <a:pPr algn="ctr"/>
            <a:r>
              <a:rPr lang="fr-CH" sz="3000" b="1" i="1" dirty="0">
                <a:latin typeface="TrebuchetMS" panose="020B0603020202020204" pitchFamily="34" charset="0"/>
              </a:rPr>
              <a:t>F.II</a:t>
            </a:r>
            <a:endParaRPr lang="fr-FR" sz="3000" dirty="0"/>
          </a:p>
        </p:txBody>
      </p:sp>
      <p:sp>
        <p:nvSpPr>
          <p:cNvPr id="10" name="Rectangle 9">
            <a:extLst>
              <a:ext uri="{FF2B5EF4-FFF2-40B4-BE49-F238E27FC236}">
                <a16:creationId xmlns:a16="http://schemas.microsoft.com/office/drawing/2014/main" xmlns="" id="{4C8F41A0-1C2C-5A4B-9348-4E6F23E8912D}"/>
              </a:ext>
            </a:extLst>
          </p:cNvPr>
          <p:cNvSpPr/>
          <p:nvPr/>
        </p:nvSpPr>
        <p:spPr>
          <a:xfrm>
            <a:off x="5220072" y="4544895"/>
            <a:ext cx="1584176" cy="400110"/>
          </a:xfrm>
          <a:prstGeom prst="rect">
            <a:avLst/>
          </a:prstGeom>
        </p:spPr>
        <p:txBody>
          <a:bodyPr wrap="square">
            <a:spAutoFit/>
          </a:bodyPr>
          <a:lstStyle/>
          <a:p>
            <a:r>
              <a:rPr lang="fr-CH" sz="1000" i="1" dirty="0" smtClean="0">
                <a:latin typeface="TrebuchetMS" panose="020B0603020202020204" pitchFamily="34" charset="0"/>
              </a:rPr>
              <a:t>Ordre  d’apparition des déficits </a:t>
            </a:r>
            <a:r>
              <a:rPr lang="fr-CH" sz="1000" i="1" dirty="0">
                <a:latin typeface="TrebuchetMS" panose="020B0603020202020204" pitchFamily="34" charset="0"/>
              </a:rPr>
              <a:t>en facteurs </a:t>
            </a:r>
            <a:r>
              <a:rPr lang="fr-CH" sz="1000" i="1" dirty="0" smtClean="0">
                <a:latin typeface="TrebuchetMS" panose="020B0603020202020204" pitchFamily="34" charset="0"/>
              </a:rPr>
              <a:t>lors d’hypovitaminose K</a:t>
            </a:r>
            <a:endParaRPr lang="fr-CH" sz="1000" i="1" dirty="0">
              <a:latin typeface="Trebuchet" panose="020B0603020202020204" pitchFamily="34" charset="0"/>
            </a:endParaRPr>
          </a:p>
        </p:txBody>
      </p:sp>
      <p:sp>
        <p:nvSpPr>
          <p:cNvPr id="21" name="Rectangle 20">
            <a:extLst>
              <a:ext uri="{FF2B5EF4-FFF2-40B4-BE49-F238E27FC236}">
                <a16:creationId xmlns:a16="http://schemas.microsoft.com/office/drawing/2014/main" xmlns="" id="{BB06168E-B8C9-1740-BA51-6243828ADC04}"/>
              </a:ext>
            </a:extLst>
          </p:cNvPr>
          <p:cNvSpPr/>
          <p:nvPr/>
        </p:nvSpPr>
        <p:spPr>
          <a:xfrm>
            <a:off x="6590299" y="2088402"/>
            <a:ext cx="2390142" cy="507831"/>
          </a:xfrm>
          <a:prstGeom prst="rect">
            <a:avLst/>
          </a:prstGeom>
        </p:spPr>
        <p:txBody>
          <a:bodyPr wrap="square">
            <a:spAutoFit/>
          </a:bodyPr>
          <a:lstStyle/>
          <a:p>
            <a:r>
              <a:rPr lang="fr-CH" sz="1350" i="1" dirty="0" err="1">
                <a:latin typeface="TrebuchetMS" panose="020B0603020202020204" pitchFamily="34" charset="0"/>
              </a:rPr>
              <a:t>T</a:t>
            </a:r>
            <a:r>
              <a:rPr lang="fr-CH" sz="1350" i="1" dirty="0">
                <a:latin typeface="TrebuchetMS" panose="020B0603020202020204" pitchFamily="34" charset="0"/>
              </a:rPr>
              <a:t> </a:t>
            </a:r>
            <a:r>
              <a:rPr lang="fr-CH" sz="1350" i="1" baseline="30000" dirty="0">
                <a:latin typeface="TrebuchetMS" panose="020B0603020202020204" pitchFamily="34" charset="0"/>
              </a:rPr>
              <a:t>1</a:t>
            </a:r>
            <a:r>
              <a:rPr lang="fr-CH" sz="1350" i="1" dirty="0">
                <a:latin typeface="TrebuchetMS" panose="020B0603020202020204" pitchFamily="34" charset="0"/>
              </a:rPr>
              <a:t>/</a:t>
            </a:r>
            <a:r>
              <a:rPr lang="fr-CH" sz="1350" i="1" baseline="-25000" dirty="0">
                <a:latin typeface="TrebuchetMS" panose="020B0603020202020204" pitchFamily="34" charset="0"/>
              </a:rPr>
              <a:t>2:</a:t>
            </a:r>
            <a:r>
              <a:rPr lang="fr-CH" sz="1350" i="1" dirty="0">
                <a:latin typeface="TrebuchetMS" panose="020B0603020202020204" pitchFamily="34" charset="0"/>
              </a:rPr>
              <a:t> 20-24h</a:t>
            </a:r>
          </a:p>
          <a:p>
            <a:r>
              <a:rPr lang="fr-CH" sz="1350" i="1" dirty="0" err="1">
                <a:latin typeface="Trebuchet" panose="020B0603020202020204" pitchFamily="34" charset="0"/>
              </a:rPr>
              <a:t>Tx</a:t>
            </a:r>
            <a:r>
              <a:rPr lang="fr-CH" sz="1350" i="1" dirty="0">
                <a:latin typeface="Trebuchet" panose="020B0603020202020204" pitchFamily="34" charset="0"/>
              </a:rPr>
              <a:t> min fonctionnel: 30-40%</a:t>
            </a:r>
          </a:p>
        </p:txBody>
      </p:sp>
      <p:sp>
        <p:nvSpPr>
          <p:cNvPr id="22" name="Rectangle 21">
            <a:extLst>
              <a:ext uri="{FF2B5EF4-FFF2-40B4-BE49-F238E27FC236}">
                <a16:creationId xmlns:a16="http://schemas.microsoft.com/office/drawing/2014/main" xmlns="" id="{2C4333A4-6367-A440-97E9-F6824C3A73EF}"/>
              </a:ext>
            </a:extLst>
          </p:cNvPr>
          <p:cNvSpPr/>
          <p:nvPr/>
        </p:nvSpPr>
        <p:spPr>
          <a:xfrm>
            <a:off x="6644233" y="3159486"/>
            <a:ext cx="2283743" cy="715581"/>
          </a:xfrm>
          <a:prstGeom prst="rect">
            <a:avLst/>
          </a:prstGeom>
        </p:spPr>
        <p:txBody>
          <a:bodyPr wrap="square">
            <a:spAutoFit/>
          </a:bodyPr>
          <a:lstStyle/>
          <a:p>
            <a:r>
              <a:rPr lang="fr-CH" sz="1350" i="1" dirty="0" err="1">
                <a:latin typeface="TrebuchetMS" panose="020B0603020202020204" pitchFamily="34" charset="0"/>
              </a:rPr>
              <a:t>T</a:t>
            </a:r>
            <a:r>
              <a:rPr lang="fr-CH" sz="1350" i="1" dirty="0">
                <a:latin typeface="TrebuchetMS" panose="020B0603020202020204" pitchFamily="34" charset="0"/>
              </a:rPr>
              <a:t> </a:t>
            </a:r>
            <a:r>
              <a:rPr lang="fr-CH" sz="1350" i="1" baseline="30000" dirty="0">
                <a:latin typeface="TrebuchetMS" panose="020B0603020202020204" pitchFamily="34" charset="0"/>
              </a:rPr>
              <a:t>1</a:t>
            </a:r>
            <a:r>
              <a:rPr lang="fr-CH" sz="1350" i="1" dirty="0">
                <a:latin typeface="TrebuchetMS" panose="020B0603020202020204" pitchFamily="34" charset="0"/>
              </a:rPr>
              <a:t>/</a:t>
            </a:r>
            <a:r>
              <a:rPr lang="fr-CH" sz="1350" i="1" baseline="-25000" dirty="0">
                <a:latin typeface="TrebuchetMS" panose="020B0603020202020204" pitchFamily="34" charset="0"/>
              </a:rPr>
              <a:t>2:</a:t>
            </a:r>
            <a:r>
              <a:rPr lang="fr-CH" sz="1350" i="1" dirty="0">
                <a:latin typeface="TrebuchetMS" panose="020B0603020202020204" pitchFamily="34" charset="0"/>
              </a:rPr>
              <a:t> 36-48h</a:t>
            </a:r>
          </a:p>
          <a:p>
            <a:r>
              <a:rPr lang="fr-CH" sz="1350" i="1" dirty="0" err="1">
                <a:latin typeface="Trebuchet" panose="020B0603020202020204" pitchFamily="34" charset="0"/>
              </a:rPr>
              <a:t>Tx</a:t>
            </a:r>
            <a:r>
              <a:rPr lang="fr-CH" sz="1350" i="1" dirty="0">
                <a:latin typeface="Trebuchet" panose="020B0603020202020204" pitchFamily="34" charset="0"/>
              </a:rPr>
              <a:t> min fonctionnel: 10-15%</a:t>
            </a:r>
          </a:p>
          <a:p>
            <a:endParaRPr lang="fr-CH" sz="1350" i="1" dirty="0">
              <a:latin typeface="Trebuchet" panose="020B0603020202020204" pitchFamily="34" charset="0"/>
            </a:endParaRPr>
          </a:p>
        </p:txBody>
      </p:sp>
      <p:sp>
        <p:nvSpPr>
          <p:cNvPr id="25" name="Rectangle 24">
            <a:extLst>
              <a:ext uri="{FF2B5EF4-FFF2-40B4-BE49-F238E27FC236}">
                <a16:creationId xmlns:a16="http://schemas.microsoft.com/office/drawing/2014/main" xmlns="" id="{D399F5F7-C1CD-3047-AF4B-E370A203E11B}"/>
              </a:ext>
            </a:extLst>
          </p:cNvPr>
          <p:cNvSpPr/>
          <p:nvPr/>
        </p:nvSpPr>
        <p:spPr>
          <a:xfrm>
            <a:off x="6639473" y="1230727"/>
            <a:ext cx="2390142" cy="507831"/>
          </a:xfrm>
          <a:prstGeom prst="rect">
            <a:avLst/>
          </a:prstGeom>
        </p:spPr>
        <p:txBody>
          <a:bodyPr wrap="square">
            <a:spAutoFit/>
          </a:bodyPr>
          <a:lstStyle/>
          <a:p>
            <a:r>
              <a:rPr lang="fr-CH" sz="1350" i="1" dirty="0" err="1">
                <a:latin typeface="TrebuchetMS" panose="020B0603020202020204" pitchFamily="34" charset="0"/>
              </a:rPr>
              <a:t>T</a:t>
            </a:r>
            <a:r>
              <a:rPr lang="fr-CH" sz="1350" i="1" dirty="0">
                <a:latin typeface="TrebuchetMS" panose="020B0603020202020204" pitchFamily="34" charset="0"/>
              </a:rPr>
              <a:t> </a:t>
            </a:r>
            <a:r>
              <a:rPr lang="fr-CH" sz="1350" i="1" baseline="30000" dirty="0">
                <a:latin typeface="TrebuchetMS" panose="020B0603020202020204" pitchFamily="34" charset="0"/>
              </a:rPr>
              <a:t>1</a:t>
            </a:r>
            <a:r>
              <a:rPr lang="fr-CH" sz="1350" i="1" dirty="0">
                <a:latin typeface="TrebuchetMS" panose="020B0603020202020204" pitchFamily="34" charset="0"/>
              </a:rPr>
              <a:t>/</a:t>
            </a:r>
            <a:r>
              <a:rPr lang="fr-CH" sz="1350" i="1" baseline="-25000" dirty="0">
                <a:latin typeface="TrebuchetMS" panose="020B0603020202020204" pitchFamily="34" charset="0"/>
              </a:rPr>
              <a:t>2:</a:t>
            </a:r>
            <a:r>
              <a:rPr lang="fr-CH" sz="1350" i="1" dirty="0">
                <a:latin typeface="TrebuchetMS" panose="020B0603020202020204" pitchFamily="34" charset="0"/>
              </a:rPr>
              <a:t> </a:t>
            </a:r>
            <a:r>
              <a:rPr lang="fr-CH" sz="1350" i="1" dirty="0">
                <a:solidFill>
                  <a:srgbClr val="FF0000"/>
                </a:solidFill>
                <a:latin typeface="TrebuchetMS" panose="020B0603020202020204" pitchFamily="34" charset="0"/>
              </a:rPr>
              <a:t>4-6h</a:t>
            </a:r>
          </a:p>
          <a:p>
            <a:r>
              <a:rPr lang="fr-CH" sz="1350" i="1" dirty="0" err="1">
                <a:latin typeface="Trebuchet" panose="020B0603020202020204" pitchFamily="34" charset="0"/>
              </a:rPr>
              <a:t>Tx</a:t>
            </a:r>
            <a:r>
              <a:rPr lang="fr-CH" sz="1350" i="1" dirty="0">
                <a:latin typeface="Trebuchet" panose="020B0603020202020204" pitchFamily="34" charset="0"/>
              </a:rPr>
              <a:t> min fonctionnel: 10-15%</a:t>
            </a:r>
          </a:p>
        </p:txBody>
      </p:sp>
      <p:sp>
        <p:nvSpPr>
          <p:cNvPr id="26" name="Rectangle 25">
            <a:extLst>
              <a:ext uri="{FF2B5EF4-FFF2-40B4-BE49-F238E27FC236}">
                <a16:creationId xmlns:a16="http://schemas.microsoft.com/office/drawing/2014/main" xmlns="" id="{600EB6DB-C929-9C49-99B9-94BB6919F3F9}"/>
              </a:ext>
            </a:extLst>
          </p:cNvPr>
          <p:cNvSpPr/>
          <p:nvPr/>
        </p:nvSpPr>
        <p:spPr>
          <a:xfrm>
            <a:off x="6639473" y="3988226"/>
            <a:ext cx="2390142" cy="507831"/>
          </a:xfrm>
          <a:prstGeom prst="rect">
            <a:avLst/>
          </a:prstGeom>
        </p:spPr>
        <p:txBody>
          <a:bodyPr wrap="square">
            <a:spAutoFit/>
          </a:bodyPr>
          <a:lstStyle/>
          <a:p>
            <a:r>
              <a:rPr lang="fr-CH" sz="1350" i="1" dirty="0" err="1">
                <a:latin typeface="TrebuchetMS" panose="020B0603020202020204" pitchFamily="34" charset="0"/>
              </a:rPr>
              <a:t>T</a:t>
            </a:r>
            <a:r>
              <a:rPr lang="fr-CH" sz="1350" i="1" dirty="0">
                <a:latin typeface="TrebuchetMS" panose="020B0603020202020204" pitchFamily="34" charset="0"/>
              </a:rPr>
              <a:t> </a:t>
            </a:r>
            <a:r>
              <a:rPr lang="fr-CH" sz="1350" i="1" baseline="30000" dirty="0">
                <a:latin typeface="TrebuchetMS" panose="020B0603020202020204" pitchFamily="34" charset="0"/>
              </a:rPr>
              <a:t>1</a:t>
            </a:r>
            <a:r>
              <a:rPr lang="fr-CH" sz="1350" i="1" dirty="0">
                <a:latin typeface="TrebuchetMS" panose="020B0603020202020204" pitchFamily="34" charset="0"/>
              </a:rPr>
              <a:t>/</a:t>
            </a:r>
            <a:r>
              <a:rPr lang="fr-CH" sz="1350" i="1" baseline="-25000" dirty="0">
                <a:latin typeface="TrebuchetMS" panose="020B0603020202020204" pitchFamily="34" charset="0"/>
              </a:rPr>
              <a:t>2:</a:t>
            </a:r>
            <a:r>
              <a:rPr lang="fr-CH" sz="1350" i="1" dirty="0">
                <a:latin typeface="TrebuchetMS" panose="020B0603020202020204" pitchFamily="34" charset="0"/>
              </a:rPr>
              <a:t> 50-120h</a:t>
            </a:r>
          </a:p>
          <a:p>
            <a:r>
              <a:rPr lang="fr-CH" sz="1350" i="1" dirty="0" err="1">
                <a:latin typeface="Trebuchet" panose="020B0603020202020204" pitchFamily="34" charset="0"/>
              </a:rPr>
              <a:t>Tx</a:t>
            </a:r>
            <a:r>
              <a:rPr lang="fr-CH" sz="1350" i="1" dirty="0">
                <a:latin typeface="Trebuchet" panose="020B0603020202020204" pitchFamily="34" charset="0"/>
              </a:rPr>
              <a:t> min fonctionnel: 20-30%</a:t>
            </a:r>
          </a:p>
        </p:txBody>
      </p:sp>
      <p:grpSp>
        <p:nvGrpSpPr>
          <p:cNvPr id="4" name="Groupe 3"/>
          <p:cNvGrpSpPr/>
          <p:nvPr/>
        </p:nvGrpSpPr>
        <p:grpSpPr>
          <a:xfrm>
            <a:off x="342784" y="1253809"/>
            <a:ext cx="4877289" cy="461665"/>
            <a:chOff x="342784" y="1253809"/>
            <a:chExt cx="4877289" cy="461665"/>
          </a:xfrm>
        </p:grpSpPr>
        <p:sp>
          <p:nvSpPr>
            <p:cNvPr id="2" name="Rectangle 1">
              <a:extLst>
                <a:ext uri="{FF2B5EF4-FFF2-40B4-BE49-F238E27FC236}">
                  <a16:creationId xmlns:a16="http://schemas.microsoft.com/office/drawing/2014/main" xmlns="" id="{636774C9-C081-7045-931A-8B4C6A7E0AB0}"/>
                </a:ext>
              </a:extLst>
            </p:cNvPr>
            <p:cNvSpPr/>
            <p:nvPr/>
          </p:nvSpPr>
          <p:spPr>
            <a:xfrm>
              <a:off x="342784" y="1253809"/>
              <a:ext cx="4240840" cy="461665"/>
            </a:xfrm>
            <a:prstGeom prst="rect">
              <a:avLst/>
            </a:prstGeom>
          </p:spPr>
          <p:txBody>
            <a:bodyPr wrap="square">
              <a:spAutoFit/>
            </a:bodyPr>
            <a:lstStyle/>
            <a:p>
              <a:r>
                <a:rPr lang="fr-CH" sz="1200" dirty="0">
                  <a:latin typeface="Arial" panose="020B0604020202020204" pitchFamily="34" charset="0"/>
                  <a:cs typeface="Arial" panose="020B0604020202020204" pitchFamily="34" charset="0"/>
                </a:rPr>
                <a:t>Le </a:t>
              </a:r>
              <a:r>
                <a:rPr lang="fr-CH" sz="1200" b="1" dirty="0">
                  <a:solidFill>
                    <a:srgbClr val="FF0000"/>
                  </a:solidFill>
                  <a:latin typeface="Arial" panose="020B0604020202020204" pitchFamily="34" charset="0"/>
                  <a:cs typeface="Arial" panose="020B0604020202020204" pitchFamily="34" charset="0"/>
                </a:rPr>
                <a:t>FVII</a:t>
              </a:r>
              <a:r>
                <a:rPr lang="fr-CH" sz="1200" dirty="0">
                  <a:solidFill>
                    <a:srgbClr val="FF0000"/>
                  </a:solidFill>
                  <a:latin typeface="Arial" panose="020B0604020202020204" pitchFamily="34" charset="0"/>
                  <a:cs typeface="Arial" panose="020B0604020202020204" pitchFamily="34" charset="0"/>
                </a:rPr>
                <a:t> </a:t>
              </a:r>
              <a:r>
                <a:rPr lang="fr-CH" sz="1200" dirty="0">
                  <a:latin typeface="Arial" panose="020B0604020202020204" pitchFamily="34" charset="0"/>
                  <a:cs typeface="Arial" panose="020B0604020202020204" pitchFamily="34" charset="0"/>
                </a:rPr>
                <a:t>a une </a:t>
              </a:r>
              <a:r>
                <a:rPr lang="fr-CH" sz="1200" dirty="0" err="1">
                  <a:latin typeface="Arial" panose="020B0604020202020204" pitchFamily="34" charset="0"/>
                  <a:cs typeface="Arial" panose="020B0604020202020204" pitchFamily="34" charset="0"/>
                </a:rPr>
                <a:t>durée</a:t>
              </a:r>
              <a:r>
                <a:rPr lang="fr-CH" sz="1200" dirty="0">
                  <a:latin typeface="Arial" panose="020B0604020202020204" pitchFamily="34" charset="0"/>
                  <a:cs typeface="Arial" panose="020B0604020202020204" pitchFamily="34" charset="0"/>
                </a:rPr>
                <a:t> de vie courte </a:t>
              </a:r>
              <a:r>
                <a:rPr lang="fr-CH" sz="1200" dirty="0">
                  <a:latin typeface="Arial" panose="020B0604020202020204" pitchFamily="34" charset="0"/>
                  <a:cs typeface="Arial" panose="020B0604020202020204" pitchFamily="34" charset="0"/>
                  <a:sym typeface="Wingdings" pitchFamily="2" charset="2"/>
                </a:rPr>
                <a:t> </a:t>
              </a:r>
              <a:r>
                <a:rPr lang="fr-CH" sz="1200" dirty="0">
                  <a:latin typeface="Arial" panose="020B0604020202020204" pitchFamily="34" charset="0"/>
                  <a:cs typeface="Arial" panose="020B0604020202020204" pitchFamily="34" charset="0"/>
                </a:rPr>
                <a:t>il est </a:t>
              </a:r>
              <a:r>
                <a:rPr lang="fr-CH" sz="1200" b="1" dirty="0">
                  <a:solidFill>
                    <a:srgbClr val="FF0000"/>
                  </a:solidFill>
                  <a:latin typeface="Arial" panose="020B0604020202020204" pitchFamily="34" charset="0"/>
                  <a:cs typeface="Arial" panose="020B0604020202020204" pitchFamily="34" charset="0"/>
                </a:rPr>
                <a:t>le </a:t>
              </a:r>
              <a:r>
                <a:rPr lang="fr-CH" sz="1200" b="1" dirty="0" smtClean="0">
                  <a:solidFill>
                    <a:srgbClr val="FF0000"/>
                  </a:solidFill>
                  <a:latin typeface="Arial" panose="020B0604020202020204" pitchFamily="34" charset="0"/>
                  <a:cs typeface="Arial" panose="020B0604020202020204" pitchFamily="34" charset="0"/>
                </a:rPr>
                <a:t>1</a:t>
              </a:r>
              <a:r>
                <a:rPr lang="fr-CH" sz="1200" b="1" baseline="30000" dirty="0" smtClean="0">
                  <a:solidFill>
                    <a:srgbClr val="FF0000"/>
                  </a:solidFill>
                  <a:latin typeface="Arial" panose="020B0604020202020204" pitchFamily="34" charset="0"/>
                  <a:cs typeface="Arial" panose="020B0604020202020204" pitchFamily="34" charset="0"/>
                </a:rPr>
                <a:t>er</a:t>
              </a:r>
              <a:r>
                <a:rPr lang="fr-CH" sz="1200" b="1" dirty="0" smtClean="0">
                  <a:solidFill>
                    <a:srgbClr val="FF0000"/>
                  </a:solidFill>
                  <a:latin typeface="Arial" panose="020B0604020202020204" pitchFamily="34" charset="0"/>
                  <a:cs typeface="Arial" panose="020B0604020202020204" pitchFamily="34" charset="0"/>
                </a:rPr>
                <a:t> facteur </a:t>
              </a:r>
              <a:r>
                <a:rPr lang="fr-CH" sz="1200" b="1" dirty="0">
                  <a:solidFill>
                    <a:srgbClr val="FF0000"/>
                  </a:solidFill>
                  <a:latin typeface="Arial" panose="020B0604020202020204" pitchFamily="34" charset="0"/>
                  <a:cs typeface="Arial" panose="020B0604020202020204" pitchFamily="34" charset="0"/>
                </a:rPr>
                <a:t>touché</a:t>
              </a:r>
              <a:r>
                <a:rPr lang="fr-CH" sz="1200" dirty="0">
                  <a:latin typeface="Arial" panose="020B0604020202020204" pitchFamily="34" charset="0"/>
                  <a:cs typeface="Arial" panose="020B0604020202020204" pitchFamily="34" charset="0"/>
                </a:rPr>
                <a:t> par la </a:t>
              </a:r>
              <a:r>
                <a:rPr lang="fr-CH" sz="1200" b="1" dirty="0">
                  <a:solidFill>
                    <a:srgbClr val="FF0000"/>
                  </a:solidFill>
                  <a:latin typeface="Arial" panose="020B0604020202020204" pitchFamily="34" charset="0"/>
                  <a:cs typeface="Arial" panose="020B0604020202020204" pitchFamily="34" charset="0"/>
                </a:rPr>
                <a:t>carence en vitamine K. </a:t>
              </a:r>
            </a:p>
          </p:txBody>
        </p:sp>
        <p:cxnSp>
          <p:nvCxnSpPr>
            <p:cNvPr id="6" name="Connecteur droit avec flèche 5"/>
            <p:cNvCxnSpPr/>
            <p:nvPr/>
          </p:nvCxnSpPr>
          <p:spPr>
            <a:xfrm flipH="1" flipV="1">
              <a:off x="4688358" y="1484641"/>
              <a:ext cx="53171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202020" y="132234"/>
            <a:ext cx="8751114" cy="523220"/>
          </a:xfrm>
          <a:prstGeom prst="rect">
            <a:avLst/>
          </a:prstGeom>
        </p:spPr>
        <p:txBody>
          <a:bodyPr wrap="none">
            <a:spAutoFit/>
          </a:bodyPr>
          <a:lstStyle/>
          <a:p>
            <a:r>
              <a:rPr lang="fr-FR" sz="2800" b="1" dirty="0">
                <a:solidFill>
                  <a:srgbClr val="303030"/>
                </a:solidFill>
                <a:latin typeface="Raleway"/>
              </a:rPr>
              <a:t>FACTEURS VITAMINE K DÉPENDANT (II, VII, IX, X)</a:t>
            </a:r>
          </a:p>
        </p:txBody>
      </p:sp>
      <p:grpSp>
        <p:nvGrpSpPr>
          <p:cNvPr id="9" name="Groupe 8"/>
          <p:cNvGrpSpPr/>
          <p:nvPr/>
        </p:nvGrpSpPr>
        <p:grpSpPr>
          <a:xfrm>
            <a:off x="202020" y="1914086"/>
            <a:ext cx="4076840" cy="2372842"/>
            <a:chOff x="202020" y="1914086"/>
            <a:chExt cx="4076840" cy="2372842"/>
          </a:xfrm>
        </p:grpSpPr>
        <p:sp>
          <p:nvSpPr>
            <p:cNvPr id="20" name="Rectangle 19">
              <a:extLst>
                <a:ext uri="{FF2B5EF4-FFF2-40B4-BE49-F238E27FC236}">
                  <a16:creationId xmlns:a16="http://schemas.microsoft.com/office/drawing/2014/main" xmlns="" id="{A20F85AE-C1B9-F34A-88F4-688EDE84A9E3}"/>
                </a:ext>
              </a:extLst>
            </p:cNvPr>
            <p:cNvSpPr/>
            <p:nvPr/>
          </p:nvSpPr>
          <p:spPr>
            <a:xfrm>
              <a:off x="342784" y="1914086"/>
              <a:ext cx="3913568" cy="1015663"/>
            </a:xfrm>
            <a:prstGeom prst="rect">
              <a:avLst/>
            </a:prstGeom>
          </p:spPr>
          <p:txBody>
            <a:bodyPr wrap="square">
              <a:spAutoFit/>
            </a:bodyPr>
            <a:lstStyle/>
            <a:p>
              <a:r>
                <a:rPr lang="fr-CH" sz="1200" dirty="0">
                  <a:latin typeface="Arial" panose="020B0604020202020204" pitchFamily="34" charset="0"/>
                  <a:cs typeface="Arial" panose="020B0604020202020204" pitchFamily="34" charset="0"/>
                </a:rPr>
                <a:t>Habituellement, en cas </a:t>
              </a:r>
              <a:r>
                <a:rPr lang="fr-CH" sz="1200" dirty="0" smtClean="0">
                  <a:latin typeface="Arial" panose="020B0604020202020204" pitchFamily="34" charset="0"/>
                  <a:cs typeface="Arial" panose="020B0604020202020204" pitchFamily="34" charset="0"/>
                </a:rPr>
                <a:t>d’hypo-vitaminose </a:t>
              </a:r>
              <a:r>
                <a:rPr lang="fr-CH" sz="1200" dirty="0">
                  <a:latin typeface="Arial" panose="020B0604020202020204" pitchFamily="34" charset="0"/>
                  <a:cs typeface="Arial" panose="020B0604020202020204" pitchFamily="34" charset="0"/>
                </a:rPr>
                <a:t>K, le TP </a:t>
              </a:r>
              <a:r>
                <a:rPr lang="fr-CH" sz="1200" dirty="0" smtClean="0">
                  <a:latin typeface="Arial" panose="020B0604020202020204" pitchFamily="34" charset="0"/>
                  <a:cs typeface="Arial" panose="020B0604020202020204" pitchFamily="34" charset="0"/>
                </a:rPr>
                <a:t>est </a:t>
              </a:r>
              <a:r>
                <a:rPr lang="fr-CH" sz="1200" dirty="0">
                  <a:latin typeface="Arial" panose="020B0604020202020204" pitchFamily="34" charset="0"/>
                  <a:cs typeface="Arial" panose="020B0604020202020204" pitchFamily="34" charset="0"/>
                </a:rPr>
                <a:t>prolongé (INR élevé) mais le temps partiel de thromboplastine (= </a:t>
              </a:r>
              <a:r>
                <a:rPr lang="fr-CH" sz="1200" dirty="0" err="1">
                  <a:latin typeface="Arial" panose="020B0604020202020204" pitchFamily="34" charset="0"/>
                  <a:cs typeface="Arial" panose="020B0604020202020204" pitchFamily="34" charset="0"/>
                </a:rPr>
                <a:t>aPTT</a:t>
              </a:r>
              <a:r>
                <a:rPr lang="fr-CH" sz="1200" dirty="0">
                  <a:latin typeface="Arial" panose="020B0604020202020204" pitchFamily="34" charset="0"/>
                  <a:cs typeface="Arial" panose="020B0604020202020204" pitchFamily="34" charset="0"/>
                </a:rPr>
                <a:t>) peut rester normal au début </a:t>
              </a:r>
              <a:r>
                <a:rPr lang="fr-CH" sz="1200" b="1" dirty="0">
                  <a:latin typeface="Arial" panose="020B0604020202020204" pitchFamily="34" charset="0"/>
                  <a:cs typeface="Arial" panose="020B0604020202020204" pitchFamily="34" charset="0"/>
                </a:rPr>
                <a:t>puis sera également touché </a:t>
              </a:r>
              <a:r>
                <a:rPr lang="fr-CH" sz="1200" dirty="0" smtClean="0">
                  <a:latin typeface="Arial" panose="020B0604020202020204" pitchFamily="34" charset="0"/>
                  <a:cs typeface="Arial" panose="020B0604020202020204" pitchFamily="34" charset="0"/>
                </a:rPr>
                <a:t>lors de </a:t>
              </a:r>
              <a:r>
                <a:rPr lang="fr-CH" sz="1200" dirty="0">
                  <a:latin typeface="Arial" panose="020B0604020202020204" pitchFamily="34" charset="0"/>
                  <a:cs typeface="Arial" panose="020B0604020202020204" pitchFamily="34" charset="0"/>
                </a:rPr>
                <a:t>carence sévère en vitamine K. </a:t>
              </a:r>
            </a:p>
          </p:txBody>
        </p:sp>
        <p:grpSp>
          <p:nvGrpSpPr>
            <p:cNvPr id="8" name="Groupe 7"/>
            <p:cNvGrpSpPr/>
            <p:nvPr/>
          </p:nvGrpSpPr>
          <p:grpSpPr>
            <a:xfrm>
              <a:off x="202020" y="2906018"/>
              <a:ext cx="4076840" cy="1380910"/>
              <a:chOff x="1035048" y="3957755"/>
              <a:chExt cx="5964899" cy="2334604"/>
            </a:xfrm>
          </p:grpSpPr>
          <p:pic>
            <p:nvPicPr>
              <p:cNvPr id="14" name="Image 13">
                <a:extLst>
                  <a:ext uri="{FF2B5EF4-FFF2-40B4-BE49-F238E27FC236}">
                    <a16:creationId xmlns:a16="http://schemas.microsoft.com/office/drawing/2014/main" xmlns="" id="{04856038-C438-924F-93DD-E942E6B123D6}"/>
                  </a:ext>
                </a:extLst>
              </p:cNvPr>
              <p:cNvPicPr>
                <a:picLocks noChangeAspect="1"/>
              </p:cNvPicPr>
              <p:nvPr/>
            </p:nvPicPr>
            <p:blipFill>
              <a:blip r:embed="rId2"/>
              <a:stretch>
                <a:fillRect/>
              </a:stretch>
            </p:blipFill>
            <p:spPr>
              <a:xfrm>
                <a:off x="1293966" y="3957755"/>
                <a:ext cx="5705981" cy="2334604"/>
              </a:xfrm>
              <a:prstGeom prst="rect">
                <a:avLst/>
              </a:prstGeom>
            </p:spPr>
          </p:pic>
          <p:sp>
            <p:nvSpPr>
              <p:cNvPr id="15" name="Rectangle 14">
                <a:extLst>
                  <a:ext uri="{FF2B5EF4-FFF2-40B4-BE49-F238E27FC236}">
                    <a16:creationId xmlns:a16="http://schemas.microsoft.com/office/drawing/2014/main" xmlns="" id="{64368B83-574C-264A-83B5-901D549DC0C4}"/>
                  </a:ext>
                </a:extLst>
              </p:cNvPr>
              <p:cNvSpPr/>
              <p:nvPr/>
            </p:nvSpPr>
            <p:spPr>
              <a:xfrm>
                <a:off x="1035048" y="4207078"/>
                <a:ext cx="3120281" cy="1588704"/>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6" name="Rectangle 15"/>
              <p:cNvSpPr/>
              <p:nvPr/>
            </p:nvSpPr>
            <p:spPr>
              <a:xfrm>
                <a:off x="3457085" y="4195845"/>
                <a:ext cx="300081" cy="369331"/>
              </a:xfrm>
              <a:prstGeom prst="rect">
                <a:avLst/>
              </a:prstGeom>
            </p:spPr>
            <p:txBody>
              <a:bodyPr wrap="none">
                <a:spAutoFit/>
              </a:bodyPr>
              <a:lstStyle/>
              <a:p>
                <a:r>
                  <a:rPr lang="fr-FR" dirty="0"/>
                  <a:t>*</a:t>
                </a:r>
                <a:endParaRPr lang="fr-CH" dirty="0"/>
              </a:p>
            </p:txBody>
          </p:sp>
          <p:sp>
            <p:nvSpPr>
              <p:cNvPr id="17" name="Rectangle 16"/>
              <p:cNvSpPr/>
              <p:nvPr/>
            </p:nvSpPr>
            <p:spPr>
              <a:xfrm>
                <a:off x="4471223" y="4184259"/>
                <a:ext cx="300081" cy="369331"/>
              </a:xfrm>
              <a:prstGeom prst="rect">
                <a:avLst/>
              </a:prstGeom>
            </p:spPr>
            <p:txBody>
              <a:bodyPr wrap="none">
                <a:spAutoFit/>
              </a:bodyPr>
              <a:lstStyle/>
              <a:p>
                <a:r>
                  <a:rPr lang="fr-FR" dirty="0"/>
                  <a:t>*</a:t>
                </a:r>
                <a:endParaRPr lang="fr-CH" dirty="0"/>
              </a:p>
            </p:txBody>
          </p:sp>
          <p:sp>
            <p:nvSpPr>
              <p:cNvPr id="18" name="Rectangle 17"/>
              <p:cNvSpPr/>
              <p:nvPr/>
            </p:nvSpPr>
            <p:spPr>
              <a:xfrm>
                <a:off x="5335320" y="4207078"/>
                <a:ext cx="300081" cy="369331"/>
              </a:xfrm>
              <a:prstGeom prst="rect">
                <a:avLst/>
              </a:prstGeom>
            </p:spPr>
            <p:txBody>
              <a:bodyPr wrap="none">
                <a:spAutoFit/>
              </a:bodyPr>
              <a:lstStyle/>
              <a:p>
                <a:r>
                  <a:rPr lang="fr-FR" dirty="0"/>
                  <a:t>*</a:t>
                </a:r>
                <a:endParaRPr lang="fr-CH" dirty="0"/>
              </a:p>
            </p:txBody>
          </p:sp>
          <p:sp>
            <p:nvSpPr>
              <p:cNvPr id="19" name="Rectangle 18"/>
              <p:cNvSpPr/>
              <p:nvPr/>
            </p:nvSpPr>
            <p:spPr>
              <a:xfrm>
                <a:off x="4452510" y="5240946"/>
                <a:ext cx="300081" cy="369331"/>
              </a:xfrm>
              <a:prstGeom prst="rect">
                <a:avLst/>
              </a:prstGeom>
            </p:spPr>
            <p:txBody>
              <a:bodyPr wrap="none">
                <a:spAutoFit/>
              </a:bodyPr>
              <a:lstStyle/>
              <a:p>
                <a:r>
                  <a:rPr lang="fr-FR" dirty="0"/>
                  <a:t>*</a:t>
                </a:r>
                <a:endParaRPr lang="fr-CH" dirty="0"/>
              </a:p>
            </p:txBody>
          </p:sp>
        </p:grpSp>
      </p:grpSp>
      <p:grpSp>
        <p:nvGrpSpPr>
          <p:cNvPr id="11" name="Groupe 10"/>
          <p:cNvGrpSpPr/>
          <p:nvPr/>
        </p:nvGrpSpPr>
        <p:grpSpPr>
          <a:xfrm>
            <a:off x="96393" y="4635630"/>
            <a:ext cx="8623300" cy="1748810"/>
            <a:chOff x="96393" y="4635630"/>
            <a:chExt cx="8623300" cy="1748810"/>
          </a:xfrm>
        </p:grpSpPr>
        <p:sp>
          <p:nvSpPr>
            <p:cNvPr id="23" name="Flèche vers le bas 22">
              <a:extLst>
                <a:ext uri="{FF2B5EF4-FFF2-40B4-BE49-F238E27FC236}">
                  <a16:creationId xmlns:a16="http://schemas.microsoft.com/office/drawing/2014/main" xmlns="" id="{FE10E068-72FD-5E45-980A-9C70900CA916}"/>
                </a:ext>
              </a:extLst>
            </p:cNvPr>
            <p:cNvSpPr/>
            <p:nvPr/>
          </p:nvSpPr>
          <p:spPr>
            <a:xfrm>
              <a:off x="1984881" y="4635630"/>
              <a:ext cx="349763" cy="692157"/>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2" name="Rectangle 11"/>
            <p:cNvSpPr/>
            <p:nvPr/>
          </p:nvSpPr>
          <p:spPr>
            <a:xfrm>
              <a:off x="96393" y="5461110"/>
              <a:ext cx="8623300" cy="923330"/>
            </a:xfrm>
            <a:prstGeom prst="rect">
              <a:avLst/>
            </a:prstGeom>
          </p:spPr>
          <p:txBody>
            <a:bodyPr wrap="square">
              <a:spAutoFit/>
            </a:bodyPr>
            <a:lstStyle/>
            <a:p>
              <a:pPr marL="285750" indent="-285750">
                <a:buFont typeface="Arial" panose="020B0604020202020204" pitchFamily="34" charset="0"/>
                <a:buChar char="•"/>
              </a:pPr>
              <a:r>
                <a:rPr lang="fr-CH" dirty="0">
                  <a:latin typeface="Arial" panose="020B0604020202020204" pitchFamily="34" charset="0"/>
                  <a:cs typeface="Arial" panose="020B0604020202020204" pitchFamily="34" charset="0"/>
                </a:rPr>
                <a:t>Correction </a:t>
              </a:r>
              <a:r>
                <a:rPr lang="fr-CH" dirty="0" smtClean="0">
                  <a:latin typeface="Arial" panose="020B0604020202020204" pitchFamily="34" charset="0"/>
                  <a:cs typeface="Arial" panose="020B0604020202020204" pitchFamily="34" charset="0"/>
                </a:rPr>
                <a:t>crase en </a:t>
              </a:r>
              <a:r>
                <a:rPr lang="fr-CH" b="1" dirty="0">
                  <a:solidFill>
                    <a:srgbClr val="00B050"/>
                  </a:solidFill>
                  <a:latin typeface="Arial" panose="020B0604020202020204" pitchFamily="34" charset="0"/>
                  <a:cs typeface="Arial" panose="020B0604020202020204" pitchFamily="34" charset="0"/>
                </a:rPr>
                <a:t>6-12 h post traitement </a:t>
              </a:r>
              <a:r>
                <a:rPr lang="fr-CH" dirty="0">
                  <a:latin typeface="Arial" panose="020B0604020202020204" pitchFamily="34" charset="0"/>
                  <a:cs typeface="Arial" panose="020B0604020202020204" pitchFamily="34" charset="0"/>
                </a:rPr>
                <a:t>par vitamine </a:t>
              </a:r>
              <a:r>
                <a:rPr lang="fr-CH" dirty="0" smtClean="0">
                  <a:latin typeface="Arial" panose="020B0604020202020204" pitchFamily="34" charset="0"/>
                  <a:cs typeface="Arial" panose="020B0604020202020204" pitchFamily="34" charset="0"/>
                </a:rPr>
                <a:t>K.</a:t>
              </a:r>
            </a:p>
            <a:p>
              <a:pPr marL="285750" indent="-285750">
                <a:buFont typeface="Arial" panose="020B0604020202020204" pitchFamily="34" charset="0"/>
                <a:buChar char="•"/>
              </a:pPr>
              <a:r>
                <a:rPr lang="fr-CH" dirty="0" smtClean="0">
                  <a:latin typeface="Arial" panose="020B0604020202020204" pitchFamily="34" charset="0"/>
                  <a:cs typeface="Arial" panose="020B0604020202020204" pitchFamily="34" charset="0"/>
                </a:rPr>
                <a:t>Vit. K </a:t>
              </a:r>
              <a:r>
                <a:rPr lang="fr-CH" dirty="0">
                  <a:latin typeface="Arial" panose="020B0604020202020204" pitchFamily="34" charset="0"/>
                  <a:cs typeface="Arial" panose="020B0604020202020204" pitchFamily="34" charset="0"/>
                </a:rPr>
                <a:t>répétable </a:t>
              </a:r>
              <a:r>
                <a:rPr lang="fr-CH" b="1" dirty="0">
                  <a:solidFill>
                    <a:srgbClr val="00B050"/>
                  </a:solidFill>
                  <a:latin typeface="Arial" panose="020B0604020202020204" pitchFamily="34" charset="0"/>
                  <a:cs typeface="Arial" panose="020B0604020202020204" pitchFamily="34" charset="0"/>
                </a:rPr>
                <a:t>toutes les 12h </a:t>
              </a:r>
              <a:r>
                <a:rPr lang="fr-CH" dirty="0">
                  <a:latin typeface="Arial" panose="020B0604020202020204" pitchFamily="34" charset="0"/>
                  <a:cs typeface="Arial" panose="020B0604020202020204" pitchFamily="34" charset="0"/>
                </a:rPr>
                <a:t>jusqu’à correction de la crase. </a:t>
              </a:r>
              <a:endParaRPr lang="fr-CH"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H" b="1" dirty="0" smtClean="0">
                  <a:solidFill>
                    <a:srgbClr val="00B050"/>
                  </a:solidFill>
                  <a:latin typeface="Arial" panose="020B0604020202020204" pitchFamily="34" charset="0"/>
                  <a:cs typeface="Arial" panose="020B0604020202020204" pitchFamily="34" charset="0"/>
                </a:rPr>
                <a:t>Il </a:t>
              </a:r>
              <a:r>
                <a:rPr lang="fr-CH" b="1" dirty="0">
                  <a:solidFill>
                    <a:srgbClr val="00B050"/>
                  </a:solidFill>
                  <a:latin typeface="Arial" panose="020B0604020202020204" pitchFamily="34" charset="0"/>
                  <a:cs typeface="Arial" panose="020B0604020202020204" pitchFamily="34" charset="0"/>
                </a:rPr>
                <a:t>n'existe pas de syndrome d’hypervitaminose K.</a:t>
              </a:r>
              <a:endParaRPr lang="fr-FR" b="1" dirty="0">
                <a:solidFill>
                  <a:srgbClr val="00B05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25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5695</TotalTime>
  <Words>1142</Words>
  <Application>Microsoft Office PowerPoint</Application>
  <PresentationFormat>Affichage à l'écran (4:3)</PresentationFormat>
  <Paragraphs>200</Paragraphs>
  <Slides>19</Slides>
  <Notes>5</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19</vt:i4>
      </vt:variant>
    </vt:vector>
  </HeadingPairs>
  <TitlesOfParts>
    <vt:vector size="32" baseType="lpstr">
      <vt:lpstr>Arial</vt:lpstr>
      <vt:lpstr>Arial</vt:lpstr>
      <vt:lpstr>Calibri</vt:lpstr>
      <vt:lpstr>Courier New</vt:lpstr>
      <vt:lpstr>MyriadPro</vt:lpstr>
      <vt:lpstr>Novarese</vt:lpstr>
      <vt:lpstr>Police système Courant</vt:lpstr>
      <vt:lpstr>proxima-nova</vt:lpstr>
      <vt:lpstr>Raleway</vt:lpstr>
      <vt:lpstr>Trebuchet</vt:lpstr>
      <vt:lpstr>TrebuchetMS</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FHVi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martinezm</dc:creator>
  <cp:lastModifiedBy>Martinez Manuel</cp:lastModifiedBy>
  <cp:revision>448</cp:revision>
  <dcterms:created xsi:type="dcterms:W3CDTF">2015-07-15T06:05:20Z</dcterms:created>
  <dcterms:modified xsi:type="dcterms:W3CDTF">2021-10-31T14:32:32Z</dcterms:modified>
</cp:coreProperties>
</file>